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03" r:id="rId2"/>
    <p:sldId id="271" r:id="rId3"/>
    <p:sldId id="313" r:id="rId4"/>
    <p:sldId id="350" r:id="rId5"/>
    <p:sldId id="352" r:id="rId6"/>
    <p:sldId id="468" r:id="rId7"/>
    <p:sldId id="529" r:id="rId8"/>
    <p:sldId id="501" r:id="rId9"/>
    <p:sldId id="494" r:id="rId10"/>
    <p:sldId id="495" r:id="rId11"/>
    <p:sldId id="497" r:id="rId12"/>
    <p:sldId id="469" r:id="rId13"/>
    <p:sldId id="470" r:id="rId14"/>
    <p:sldId id="351" r:id="rId15"/>
    <p:sldId id="499" r:id="rId16"/>
    <p:sldId id="502" r:id="rId17"/>
    <p:sldId id="500" r:id="rId18"/>
    <p:sldId id="503" r:id="rId19"/>
    <p:sldId id="504" r:id="rId20"/>
    <p:sldId id="505" r:id="rId21"/>
    <p:sldId id="506" r:id="rId22"/>
    <p:sldId id="507" r:id="rId23"/>
    <p:sldId id="519" r:id="rId24"/>
    <p:sldId id="520" r:id="rId25"/>
    <p:sldId id="521" r:id="rId26"/>
    <p:sldId id="522" r:id="rId27"/>
    <p:sldId id="523" r:id="rId28"/>
    <p:sldId id="524" r:id="rId29"/>
    <p:sldId id="525" r:id="rId30"/>
    <p:sldId id="526" r:id="rId31"/>
    <p:sldId id="527" r:id="rId32"/>
    <p:sldId id="528" r:id="rId33"/>
    <p:sldId id="514" r:id="rId34"/>
    <p:sldId id="516" r:id="rId35"/>
    <p:sldId id="515" r:id="rId36"/>
    <p:sldId id="530" r:id="rId37"/>
    <p:sldId id="531" r:id="rId38"/>
    <p:sldId id="532" r:id="rId39"/>
    <p:sldId id="533" r:id="rId40"/>
    <p:sldId id="386" r:id="rId41"/>
    <p:sldId id="53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352"/>
            <p14:sldId id="468"/>
            <p14:sldId id="529"/>
            <p14:sldId id="501"/>
            <p14:sldId id="494"/>
            <p14:sldId id="495"/>
            <p14:sldId id="497"/>
            <p14:sldId id="469"/>
            <p14:sldId id="470"/>
            <p14:sldId id="351"/>
            <p14:sldId id="499"/>
            <p14:sldId id="502"/>
            <p14:sldId id="500"/>
            <p14:sldId id="503"/>
            <p14:sldId id="504"/>
            <p14:sldId id="505"/>
            <p14:sldId id="506"/>
            <p14:sldId id="507"/>
            <p14:sldId id="519"/>
            <p14:sldId id="520"/>
            <p14:sldId id="521"/>
            <p14:sldId id="522"/>
            <p14:sldId id="523"/>
            <p14:sldId id="524"/>
            <p14:sldId id="525"/>
            <p14:sldId id="526"/>
            <p14:sldId id="527"/>
            <p14:sldId id="528"/>
            <p14:sldId id="514"/>
            <p14:sldId id="516"/>
            <p14:sldId id="515"/>
            <p14:sldId id="530"/>
            <p14:sldId id="531"/>
            <p14:sldId id="532"/>
            <p14:sldId id="533"/>
            <p14:sldId id="386"/>
            <p14:sldId id="534"/>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24E4"/>
    <a:srgbClr val="3034D8"/>
    <a:srgbClr val="3164D7"/>
    <a:srgbClr val="3851D0"/>
    <a:srgbClr val="2E36DA"/>
    <a:srgbClr val="5868DC"/>
    <a:srgbClr val="FFFFFF"/>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40</a:t>
            </a:fld>
            <a:endParaRPr lang="en-US" dirty="0">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12/4/2023</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3325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12/4/2023</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8.jpeg"/></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7.sv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28274"/>
            <a:ext cx="4144083" cy="646331"/>
          </a:xfrm>
          <a:prstGeom prst="rect">
            <a:avLst/>
          </a:prstGeom>
          <a:noFill/>
        </p:spPr>
        <p:txBody>
          <a:bodyPr wrap="none" rtlCol="0">
            <a:spAutoFit/>
          </a:bodyPr>
          <a:lstStyle/>
          <a:p>
            <a:pPr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69783"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a:t>
            </a:r>
            <a:r>
              <a:rPr lang="en-US" sz="2000" dirty="0" smtClean="0">
                <a:latin typeface="Times New Roman" panose="02020603050405020304" pitchFamily="18" charset="0"/>
                <a:cs typeface="Times New Roman" panose="02020603050405020304" pitchFamily="18" charset="0"/>
              </a:rPr>
              <a:t>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1">
            <a:extLst>
              <a:ext uri="{FF2B5EF4-FFF2-40B4-BE49-F238E27FC236}">
                <a16:creationId xmlns="" xmlns:a16="http://schemas.microsoft.com/office/drawing/2014/main" xmlns:lc="http://schemas.openxmlformats.org/drawingml/2006/lockedCanvas" id="{8C520B7F-7764-8B81-C7C7-A7440DA2CCAF}"/>
              </a:ext>
            </a:extLst>
          </p:cNvPr>
          <p:cNvSpPr txBox="1"/>
          <p:nvPr/>
        </p:nvSpPr>
        <p:spPr>
          <a:xfrm>
            <a:off x="-777343" y="6263830"/>
            <a:ext cx="3312390"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د. معتز نبيل </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15" name="TextBox 12">
            <a:extLst>
              <a:ext uri="{FF2B5EF4-FFF2-40B4-BE49-F238E27FC236}">
                <a16:creationId xmlns="" xmlns:a16="http://schemas.microsoft.com/office/drawing/2014/main" xmlns:lc="http://schemas.openxmlformats.org/drawingml/2006/lockedCanvas" id="{8F2D6F91-78DB-C333-FFAC-FF52CB9F2DF3}"/>
              </a:ext>
            </a:extLst>
          </p:cNvPr>
          <p:cNvSpPr txBox="1"/>
          <p:nvPr/>
        </p:nvSpPr>
        <p:spPr>
          <a:xfrm>
            <a:off x="-1564380" y="5830966"/>
            <a:ext cx="4886463"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ar-EG" sz="2400" b="1" dirty="0" smtClean="0">
                <a:solidFill>
                  <a:srgbClr val="00B0F0"/>
                </a:solidFill>
                <a:latin typeface="Times New Roman" panose="02020603050405020304" pitchFamily="18" charset="0"/>
                <a:cs typeface="Times New Roman" panose="02020603050405020304" pitchFamily="18" charset="0"/>
              </a:rPr>
              <a:t>إعداد</a:t>
            </a:r>
            <a:endParaRPr lang="en-US" sz="2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723"/>
    </mc:Choice>
    <mc:Fallback xmlns="">
      <p:transition spd="slow" advTm="1472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96000" y="1259391"/>
            <a:ext cx="3962399" cy="707886"/>
          </a:xfrm>
          <a:prstGeom prst="rect">
            <a:avLst/>
          </a:prstGeom>
          <a:noFill/>
        </p:spPr>
        <p:txBody>
          <a:bodyPr wrap="square" rtlCol="0">
            <a:spAutoFit/>
          </a:bodyPr>
          <a:lstStyle/>
          <a:p>
            <a:pPr algn="ctr" rtl="1"/>
            <a:r>
              <a:rPr lang="ar-EG" sz="2000" b="1" spc="50" dirty="0" smtClean="0">
                <a:solidFill>
                  <a:srgbClr val="00B0F0"/>
                </a:solidFill>
                <a:latin typeface="Times New Roman" panose="02020603050405020304" pitchFamily="18" charset="0"/>
                <a:cs typeface="Times New Roman" panose="02020603050405020304" pitchFamily="18" charset="0"/>
              </a:rPr>
              <a:t>نظريات في مجال التسويق</a:t>
            </a:r>
            <a:r>
              <a:rPr lang="ar-EG" sz="2000" b="1" spc="50" dirty="0">
                <a:solidFill>
                  <a:srgbClr val="00B0F0"/>
                </a:solidFill>
                <a:latin typeface="Times New Roman" panose="02020603050405020304" pitchFamily="18" charset="0"/>
                <a:cs typeface="Times New Roman" panose="02020603050405020304" pitchFamily="18" charset="0"/>
              </a:rPr>
              <a:t/>
            </a:r>
            <a:br>
              <a:rPr lang="ar-EG" sz="2000" b="1" spc="50" dirty="0">
                <a:solidFill>
                  <a:srgbClr val="00B0F0"/>
                </a:solidFill>
                <a:latin typeface="Times New Roman" panose="02020603050405020304" pitchFamily="18" charset="0"/>
                <a:cs typeface="Times New Roman" panose="02020603050405020304" pitchFamily="18" charset="0"/>
              </a:rPr>
            </a:br>
            <a:r>
              <a:rPr lang="ar-EG" sz="2000" b="1" spc="50" dirty="0" smtClean="0">
                <a:solidFill>
                  <a:srgbClr val="00B0F0"/>
                </a:solidFill>
                <a:latin typeface="Times New Roman" panose="02020603050405020304" pitchFamily="18" charset="0"/>
                <a:cs typeface="Times New Roman" panose="02020603050405020304" pitchFamily="18" charset="0"/>
              </a:rPr>
              <a:t>( تحليل </a:t>
            </a:r>
            <a:r>
              <a:rPr lang="en-US" sz="2000" b="1" spc="50" dirty="0" smtClean="0">
                <a:solidFill>
                  <a:srgbClr val="00B0F0"/>
                </a:solidFill>
                <a:latin typeface="Times New Roman" panose="02020603050405020304" pitchFamily="18" charset="0"/>
                <a:cs typeface="Times New Roman" panose="02020603050405020304" pitchFamily="18" charset="0"/>
              </a:rPr>
              <a:t>PESTEL</a:t>
            </a:r>
            <a:r>
              <a:rPr lang="ar-EG" sz="2000" b="1" spc="50" dirty="0">
                <a:solidFill>
                  <a:srgbClr val="00B0F0"/>
                </a:solidFill>
                <a:latin typeface="Times New Roman" panose="02020603050405020304" pitchFamily="18" charset="0"/>
                <a:cs typeface="Times New Roman" panose="02020603050405020304" pitchFamily="18" charset="0"/>
              </a:rPr>
              <a:t> -  تسويق </a:t>
            </a:r>
            <a:r>
              <a:rPr lang="en-US" sz="2000" b="1" spc="50" dirty="0" smtClean="0">
                <a:solidFill>
                  <a:srgbClr val="00B0F0"/>
                </a:solidFill>
                <a:latin typeface="Times New Roman" panose="02020603050405020304" pitchFamily="18" charset="0"/>
                <a:cs typeface="Times New Roman" panose="02020603050405020304" pitchFamily="18" charset="0"/>
              </a:rPr>
              <a:t>STP</a:t>
            </a:r>
            <a:r>
              <a:rPr lang="ar-EG" sz="2000" b="1" spc="50" dirty="0" smtClean="0">
                <a:solidFill>
                  <a:srgbClr val="00B0F0"/>
                </a:solidFill>
                <a:latin typeface="Times New Roman" panose="02020603050405020304" pitchFamily="18" charset="0"/>
                <a:cs typeface="Times New Roman" panose="02020603050405020304" pitchFamily="18" charset="0"/>
              </a:rPr>
              <a:t>)</a:t>
            </a:r>
            <a:endParaRPr lang="en-US" sz="2000" b="1" spc="50"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2070"/>
    </mc:Choice>
    <mc:Fallback xmlns="">
      <p:transition spd="slow" advTm="12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1799303"/>
            <a:ext cx="8417320" cy="424731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تحليل </a:t>
            </a:r>
            <a:r>
              <a:rPr lang="en-US" sz="2000" b="1" spc="50" dirty="0" smtClean="0">
                <a:latin typeface="Times New Roman" pitchFamily="18" charset="0"/>
                <a:cs typeface="Times New Roman" pitchFamily="18" charset="0"/>
              </a:rPr>
              <a:t>PESTEL</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مكونات تحليل </a:t>
            </a:r>
            <a:r>
              <a:rPr lang="en-US" sz="2000" b="1" spc="50" dirty="0" smtClean="0">
                <a:latin typeface="Times New Roman" pitchFamily="18" charset="0"/>
                <a:cs typeface="Times New Roman" pitchFamily="18" charset="0"/>
              </a:rPr>
              <a:t>PESTEL</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الانتقادات </a:t>
            </a:r>
            <a:r>
              <a:rPr lang="ar-EG" sz="2000" b="1" spc="50" dirty="0" smtClean="0">
                <a:latin typeface="Tajawal ExtraBold" panose="00000800000000000000" pitchFamily="2" charset="-78"/>
                <a:cs typeface="+mj-cs"/>
              </a:rPr>
              <a:t>التي </a:t>
            </a:r>
            <a:r>
              <a:rPr lang="ar-EG" sz="2000" b="1" spc="50" dirty="0">
                <a:latin typeface="Tajawal ExtraBold" panose="00000800000000000000" pitchFamily="2" charset="-78"/>
                <a:cs typeface="+mj-cs"/>
              </a:rPr>
              <a:t>وجهت لتحليل </a:t>
            </a:r>
            <a:r>
              <a:rPr lang="en-US" sz="2000" b="1" spc="50" dirty="0" smtClean="0">
                <a:latin typeface="Times New Roman" pitchFamily="18" charset="0"/>
                <a:cs typeface="Times New Roman" pitchFamily="18" charset="0"/>
              </a:rPr>
              <a:t>PESTEL</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عوامل تقسيم السوق </a:t>
            </a:r>
            <a:r>
              <a:rPr lang="ar-EG" sz="2000" b="1" spc="50" dirty="0" smtClean="0">
                <a:latin typeface="Tajawal ExtraBold" panose="00000800000000000000" pitchFamily="2" charset="-78"/>
                <a:cs typeface="+mj-cs"/>
              </a:rPr>
              <a:t>في </a:t>
            </a:r>
            <a:r>
              <a:rPr lang="ar-EG" sz="2000" b="1" spc="50" dirty="0">
                <a:latin typeface="Tajawal ExtraBold" panose="00000800000000000000" pitchFamily="2" charset="-78"/>
                <a:cs typeface="+mj-cs"/>
              </a:rPr>
              <a:t>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مراحل 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a:latin typeface="Tajawal ExtraBold" panose="00000800000000000000" pitchFamily="2" charset="-78"/>
                <a:cs typeface="+mj-cs"/>
              </a:rPr>
              <a:t>مميزات تسويق </a:t>
            </a:r>
            <a:r>
              <a:rPr lang="en-US" sz="2000" b="1" spc="50" dirty="0" smtClean="0">
                <a:latin typeface="Times New Roman" pitchFamily="18" charset="0"/>
                <a:cs typeface="Times New Roman" pitchFamily="18" charset="0"/>
              </a:rPr>
              <a:t>STP</a:t>
            </a:r>
            <a:r>
              <a:rPr lang="ar-EG" sz="2000" b="1" spc="50" dirty="0" smtClean="0">
                <a:latin typeface="Times New Roman" pitchFamily="18" charset="0"/>
                <a:cs typeface="Times New Roman" pitchFamily="18" charset="0"/>
              </a:rPr>
              <a:t>.</a:t>
            </a:r>
            <a:endParaRPr lang="en-US" sz="2000" b="1" spc="50" dirty="0">
              <a:latin typeface="Times New Roman" pitchFamily="18" charset="0"/>
              <a:cs typeface="Times New Roman" pitchFamily="18" charset="0"/>
            </a:endParaRPr>
          </a:p>
          <a:p>
            <a:pPr marL="457200" indent="-457200" algn="just" rtl="1">
              <a:lnSpc>
                <a:spcPct val="150000"/>
              </a:lnSpc>
              <a:buSzPct val="180000"/>
              <a:buFont typeface="+mj-lt"/>
              <a:buAutoNum type="arabicPeriod"/>
            </a:pPr>
            <a:r>
              <a:rPr lang="ar-EG" sz="2000" b="1" spc="50" dirty="0" smtClean="0">
                <a:latin typeface="Tajawal ExtraBold" panose="00000800000000000000" pitchFamily="2" charset="-78"/>
                <a:cs typeface="+mj-cs"/>
              </a:rPr>
              <a:t>الخاتمة.</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8474"/>
    </mc:Choice>
    <mc:Fallback xmlns="">
      <p:transition spd="slow" advTm="384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تمهيد</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374718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cs typeface="+mj-cs"/>
              </a:rPr>
              <a:t>يُعد تحليل</a:t>
            </a:r>
            <a:r>
              <a:rPr lang="en-US" sz="2000" b="1" spc="50" dirty="0" smtClean="0">
                <a:latin typeface="Times New Roman" pitchFamily="18" charset="0"/>
                <a:cs typeface="Times New Roman" pitchFamily="18" charset="0"/>
              </a:rPr>
              <a:t>PESTEL</a:t>
            </a:r>
            <a:r>
              <a:rPr lang="en-US" sz="2000" b="1" spc="50" dirty="0" smtClean="0">
                <a:latin typeface="Tajawal ExtraBold" panose="00000800000000000000" pitchFamily="2" charset="-78"/>
                <a:cs typeface="+mj-cs"/>
              </a:rPr>
              <a:t> </a:t>
            </a:r>
            <a:r>
              <a:rPr lang="ar-EG" sz="2000" b="1" spc="50" dirty="0" smtClean="0">
                <a:latin typeface="Tajawal ExtraBold" panose="00000800000000000000" pitchFamily="2" charset="-78"/>
                <a:cs typeface="+mj-cs"/>
              </a:rPr>
              <a:t> هو </a:t>
            </a:r>
            <a:r>
              <a:rPr lang="ar-EG" sz="2000" b="1" spc="50" dirty="0">
                <a:latin typeface="Tajawal ExtraBold" panose="00000800000000000000" pitchFamily="2" charset="-78"/>
                <a:cs typeface="+mj-cs"/>
              </a:rPr>
              <a:t>إطار تحليلي يستخدم في مجال التسويق والإدارة الاستراتيجية لفهم وتحليل العوامل الخارجية التي تؤثر على </a:t>
            </a:r>
            <a:r>
              <a:rPr lang="ar-EG" sz="2000" b="1" spc="50" dirty="0" smtClean="0">
                <a:latin typeface="Tajawal ExtraBold" panose="00000800000000000000" pitchFamily="2" charset="-78"/>
                <a:cs typeface="+mj-cs"/>
              </a:rPr>
              <a:t>المؤسسة </a:t>
            </a:r>
            <a:r>
              <a:rPr lang="ar-EG" sz="2000" b="1" spc="50" dirty="0">
                <a:latin typeface="Tajawal ExtraBold" panose="00000800000000000000" pitchFamily="2" charset="-78"/>
                <a:cs typeface="+mj-cs"/>
              </a:rPr>
              <a:t>أو السوق التي تعمل فيها. </a:t>
            </a:r>
            <a:r>
              <a:rPr lang="ar-EG" sz="2000" b="1" spc="50" dirty="0" smtClean="0">
                <a:latin typeface="Tajawal ExtraBold" panose="00000800000000000000" pitchFamily="2" charset="-78"/>
                <a:cs typeface="+mj-cs"/>
              </a:rPr>
              <a:t>حيث يساعد </a:t>
            </a:r>
            <a:r>
              <a:rPr lang="ar-EG" sz="2000" b="1" spc="50" dirty="0">
                <a:latin typeface="Tajawal ExtraBold" panose="00000800000000000000" pitchFamily="2" charset="-78"/>
                <a:cs typeface="+mj-cs"/>
              </a:rPr>
              <a:t>في تحديد التحديات والفرص التي يمكن أن تؤثر على استراتيجية التسويق وأداء الشركة في السوق</a:t>
            </a:r>
            <a:r>
              <a:rPr lang="ar-EG" sz="2000" b="1" spc="50" dirty="0" smtClean="0">
                <a:latin typeface="Tajawal ExtraBold" panose="00000800000000000000" pitchFamily="2" charset="-78"/>
                <a:cs typeface="+mj-cs"/>
              </a:rPr>
              <a:t>.</a:t>
            </a:r>
          </a:p>
          <a:p>
            <a:pPr marL="342900" lvl="0" indent="-342900" algn="just" rtl="1">
              <a:lnSpc>
                <a:spcPct val="150000"/>
              </a:lnSpc>
              <a:buFont typeface="Wingdings" pitchFamily="2" charset="2"/>
              <a:buChar char="Ø"/>
            </a:pPr>
            <a:r>
              <a:rPr lang="ar-EG" sz="2000" b="1" spc="50" dirty="0" smtClean="0">
                <a:latin typeface="Tajawal ExtraBold" panose="00000800000000000000" pitchFamily="2" charset="-78"/>
              </a:rPr>
              <a:t>كما أن تسويق</a:t>
            </a:r>
            <a:r>
              <a:rPr lang="en-US" sz="2000" b="1" spc="50" dirty="0" smtClean="0">
                <a:latin typeface="Times New Roman" pitchFamily="18" charset="0"/>
                <a:cs typeface="Times New Roman" pitchFamily="18" charset="0"/>
              </a:rPr>
              <a:t>STP</a:t>
            </a:r>
            <a:r>
              <a:rPr lang="en-US" sz="2000" b="1" spc="50" dirty="0" smtClean="0">
                <a:latin typeface="Tajawal ExtraBold" panose="00000800000000000000" pitchFamily="2" charset="-78"/>
              </a:rPr>
              <a:t> </a:t>
            </a:r>
            <a:r>
              <a:rPr lang="ar-EG" sz="2000" b="1" spc="50" dirty="0" smtClean="0">
                <a:latin typeface="Tajawal ExtraBold" panose="00000800000000000000" pitchFamily="2" charset="-78"/>
              </a:rPr>
              <a:t> يعتبر منهجية أساسية </a:t>
            </a:r>
            <a:r>
              <a:rPr lang="ar-EG" sz="2000" b="1" spc="50" dirty="0">
                <a:latin typeface="Tajawal ExtraBold" panose="00000800000000000000" pitchFamily="2" charset="-78"/>
              </a:rPr>
              <a:t>في عملية التسويق </a:t>
            </a:r>
            <a:r>
              <a:rPr lang="ar-EG" sz="2000" b="1" spc="50" dirty="0" smtClean="0">
                <a:latin typeface="Tajawal ExtraBold" panose="00000800000000000000" pitchFamily="2" charset="-78"/>
              </a:rPr>
              <a:t>حيث يتم تقسيم </a:t>
            </a:r>
            <a:r>
              <a:rPr lang="ar-EG" sz="2000" b="1" spc="50" dirty="0">
                <a:latin typeface="Tajawal ExtraBold" panose="00000800000000000000" pitchFamily="2" charset="-78"/>
              </a:rPr>
              <a:t>السوق إلى ثلاثة أجزاء رئيسية، </a:t>
            </a:r>
            <a:r>
              <a:rPr lang="ar-EG" sz="2000" b="1" spc="50" dirty="0" smtClean="0">
                <a:latin typeface="Tajawal ExtraBold" panose="00000800000000000000" pitchFamily="2" charset="-78"/>
              </a:rPr>
              <a:t>حيث أنه يُعد منهجية تساعد </a:t>
            </a:r>
            <a:r>
              <a:rPr lang="ar-EG" sz="2000" b="1" spc="50" dirty="0">
                <a:latin typeface="Tajawal ExtraBold" panose="00000800000000000000" pitchFamily="2" charset="-78"/>
              </a:rPr>
              <a:t>على تحديد العملاء المستهدفين بدقة وتحديد رسائل التسويق والعروض الترويجية الملائمة </a:t>
            </a:r>
            <a:r>
              <a:rPr lang="ar-EG" sz="2000" b="1" spc="50" dirty="0" smtClean="0">
                <a:latin typeface="Tajawal ExtraBold" panose="00000800000000000000" pitchFamily="2" charset="-78"/>
              </a:rPr>
              <a:t>لهم؛ وبالتالي </a:t>
            </a:r>
            <a:r>
              <a:rPr lang="ar-EG" sz="2000" b="1" spc="50" dirty="0">
                <a:latin typeface="Tajawal ExtraBold" panose="00000800000000000000" pitchFamily="2" charset="-78"/>
              </a:rPr>
              <a:t>ي</a:t>
            </a:r>
            <a:r>
              <a:rPr lang="ar-EG" sz="2000" b="1" spc="50" dirty="0" smtClean="0">
                <a:latin typeface="Tajawal ExtraBold" panose="00000800000000000000" pitchFamily="2" charset="-78"/>
              </a:rPr>
              <a:t>ساهم </a:t>
            </a:r>
            <a:r>
              <a:rPr lang="ar-EG" sz="2000" b="1" spc="50" dirty="0">
                <a:latin typeface="Tajawal ExtraBold" panose="00000800000000000000" pitchFamily="2" charset="-78"/>
              </a:rPr>
              <a:t>في زيادة فعالية التسويق ورضا العملاء وتحقيق ميزة تنافسية للشركة في السوق.</a:t>
            </a:r>
            <a:endParaRPr lang="en-US" sz="2000" b="1" spc="50" dirty="0">
              <a:latin typeface="Tajawal ExtraBold" panose="00000800000000000000" pitchFamily="2" charset="-78"/>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3197599"/>
      </p:ext>
    </p:extLst>
  </p:cSld>
  <p:clrMapOvr>
    <a:masterClrMapping/>
  </p:clrMapOvr>
  <mc:AlternateContent xmlns:mc="http://schemas.openxmlformats.org/markup-compatibility/2006" xmlns:p14="http://schemas.microsoft.com/office/powerpoint/2010/main">
    <mc:Choice Requires="p14">
      <p:transition spd="slow" p14:dur="2000" advTm="517170"/>
    </mc:Choice>
    <mc:Fallback xmlns="">
      <p:transition spd="slow" advTm="51717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99934" y="1231662"/>
            <a:ext cx="2014655" cy="523220"/>
          </a:xfrm>
          <a:prstGeom prst="rect">
            <a:avLst/>
          </a:prstGeom>
          <a:noFill/>
        </p:spPr>
        <p:txBody>
          <a:bodyPr wrap="none" rtlCol="0">
            <a:spAutoFit/>
          </a:bodyPr>
          <a:lstStyle/>
          <a:p>
            <a:pPr lvl="0" algn="ctr" rtl="1"/>
            <a:r>
              <a:rPr lang="ar-EG" sz="2800" b="1" spc="50" dirty="0" smtClean="0">
                <a:solidFill>
                  <a:srgbClr val="00B0F0"/>
                </a:solidFill>
                <a:cs typeface="Times New Roman"/>
              </a:rPr>
              <a:t>تحليل </a:t>
            </a:r>
            <a:r>
              <a:rPr lang="en-US" sz="2800" b="1" spc="50" dirty="0" smtClean="0">
                <a:solidFill>
                  <a:srgbClr val="00B0F0"/>
                </a:solidFill>
                <a:cs typeface="Times New Roman"/>
              </a:rPr>
              <a:t>PESTEL</a:t>
            </a:r>
            <a:endParaRPr lang="en-US" sz="2800" b="1" spc="50"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96"/>
      </p:ext>
    </p:extLst>
  </p:cSld>
  <p:clrMapOvr>
    <a:masterClrMapping/>
  </p:clrMapOvr>
  <mc:AlternateContent xmlns:mc="http://schemas.openxmlformats.org/markup-compatibility/2006" xmlns:p14="http://schemas.microsoft.com/office/powerpoint/2010/main">
    <mc:Choice Requires="p14">
      <p:transition spd="slow" p14:dur="2000" advTm="12069"/>
    </mc:Choice>
    <mc:Fallback xmlns="">
      <p:transition spd="slow" advTm="120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516073"/>
          </a:xfrm>
          <a:prstGeom prst="rect">
            <a:avLst/>
          </a:prstGeom>
          <a:noFill/>
        </p:spPr>
        <p:txBody>
          <a:bodyPr wrap="square" rtlCol="0">
            <a:spAutoFit/>
          </a:bodyPr>
          <a:lstStyle/>
          <a:p>
            <a:pPr marL="342900" lvl="0" indent="-342900" algn="just" rtl="1">
              <a:lnSpc>
                <a:spcPct val="150000"/>
              </a:lnSpc>
              <a:buFont typeface="Wingdings" pitchFamily="2" charset="2"/>
              <a:buChar char="§"/>
            </a:pPr>
            <a:r>
              <a:rPr lang="ar-EG" sz="2100" b="1" u="sng" spc="50" dirty="0">
                <a:latin typeface="Times New Roman" pitchFamily="18" charset="0"/>
                <a:cs typeface="Times New Roman" pitchFamily="18" charset="0"/>
              </a:rPr>
              <a:t>تحليل </a:t>
            </a:r>
            <a:r>
              <a:rPr lang="en-US" sz="2100" b="1" u="sng" spc="50" dirty="0" smtClean="0">
                <a:latin typeface="Times New Roman" pitchFamily="18" charset="0"/>
                <a:cs typeface="Times New Roman" pitchFamily="18" charset="0"/>
              </a:rPr>
              <a:t>PESTEL</a:t>
            </a:r>
            <a:r>
              <a:rPr lang="ar-EG" sz="2100" b="1" u="sng" spc="50" dirty="0" smtClean="0">
                <a:latin typeface="Times New Roman" pitchFamily="18" charset="0"/>
                <a:cs typeface="Times New Roman" pitchFamily="18" charset="0"/>
              </a:rPr>
              <a:t>:</a:t>
            </a:r>
            <a:endParaRPr lang="en-US" sz="2100" b="1" u="sng" spc="50" dirty="0">
              <a:latin typeface="Times New Roman" pitchFamily="18" charset="0"/>
              <a:cs typeface="Times New Roman" pitchFamily="18" charset="0"/>
            </a:endParaRP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يهدف 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على </a:t>
            </a:r>
            <a:r>
              <a:rPr lang="ar-EG" sz="2100" spc="50" dirty="0">
                <a:latin typeface="Times New Roman" pitchFamily="18" charset="0"/>
                <a:cs typeface="Times New Roman" pitchFamily="18" charset="0"/>
              </a:rPr>
              <a:t>فهم العوامل السياسية والاقتصادية والاجتماعية والتقنية والبيئية والقانونية التي قد تؤثر على </a:t>
            </a:r>
            <a:r>
              <a:rPr lang="ar-EG" sz="2100" spc="50" dirty="0" smtClean="0">
                <a:latin typeface="Times New Roman" pitchFamily="18" charset="0"/>
                <a:cs typeface="Times New Roman" pitchFamily="18" charset="0"/>
              </a:rPr>
              <a:t>المؤسسة </a:t>
            </a:r>
            <a:r>
              <a:rPr lang="ar-EG" sz="2100" spc="50" dirty="0">
                <a:latin typeface="Times New Roman" pitchFamily="18" charset="0"/>
                <a:cs typeface="Times New Roman" pitchFamily="18" charset="0"/>
              </a:rPr>
              <a:t>أو </a:t>
            </a:r>
            <a:r>
              <a:rPr lang="ar-EG" sz="2100" spc="50" dirty="0" smtClean="0">
                <a:latin typeface="Times New Roman" pitchFamily="18" charset="0"/>
                <a:cs typeface="Times New Roman" pitchFamily="18" charset="0"/>
              </a:rPr>
              <a:t>المشروع المراد القيام به.</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 حيث يساعد 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في </a:t>
            </a:r>
            <a:r>
              <a:rPr lang="ar-EG" sz="2100" spc="50" dirty="0">
                <a:latin typeface="Times New Roman" pitchFamily="18" charset="0"/>
                <a:cs typeface="Times New Roman" pitchFamily="18" charset="0"/>
              </a:rPr>
              <a:t>تحديد الفرص والتحديات الرئيسية التي </a:t>
            </a:r>
            <a:r>
              <a:rPr lang="ar-EG" sz="2100" spc="50" dirty="0" smtClean="0">
                <a:latin typeface="Times New Roman" pitchFamily="18" charset="0"/>
                <a:cs typeface="Times New Roman" pitchFamily="18" charset="0"/>
              </a:rPr>
              <a:t>تواجه المنشأة ويمكن </a:t>
            </a:r>
            <a:r>
              <a:rPr lang="ar-EG" sz="2100" spc="50" dirty="0">
                <a:latin typeface="Times New Roman" pitchFamily="18" charset="0"/>
                <a:cs typeface="Times New Roman" pitchFamily="18" charset="0"/>
              </a:rPr>
              <a:t>أن يكون أداة قيمة لاتخاذ القرارات الاستراتيجية.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2680586"/>
      </p:ext>
    </p:extLst>
  </p:cSld>
  <p:clrMapOvr>
    <a:masterClrMapping/>
  </p:clrMapOvr>
  <mc:AlternateContent xmlns:mc="http://schemas.openxmlformats.org/markup-compatibility/2006" xmlns:p14="http://schemas.microsoft.com/office/powerpoint/2010/main">
    <mc:Choice Requires="p14">
      <p:transition spd="slow" p14:dur="2000" advTm="171679"/>
    </mc:Choice>
    <mc:Fallback xmlns="">
      <p:transition spd="slow" advTm="17167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98822" y="1231662"/>
            <a:ext cx="2621615" cy="461665"/>
          </a:xfrm>
          <a:prstGeom prst="rect">
            <a:avLst/>
          </a:prstGeom>
          <a:noFill/>
        </p:spPr>
        <p:txBody>
          <a:bodyPr wrap="none" rtlCol="0">
            <a:spAutoFit/>
          </a:bodyPr>
          <a:lstStyle/>
          <a:p>
            <a:pPr lvl="0" algn="ctr" rtl="1"/>
            <a:r>
              <a:rPr lang="ar-EG" sz="2400" b="1" spc="50" dirty="0" smtClean="0">
                <a:solidFill>
                  <a:srgbClr val="00B0F0"/>
                </a:solidFill>
                <a:cs typeface="Times New Roman"/>
              </a:rPr>
              <a:t>مكونات تحليل </a:t>
            </a:r>
            <a:r>
              <a:rPr lang="en-US" sz="2400" b="1" spc="50" dirty="0" smtClean="0">
                <a:solidFill>
                  <a:srgbClr val="00B0F0"/>
                </a:solidFill>
                <a:cs typeface="Times New Roman"/>
              </a:rPr>
              <a:t>PESTEL</a:t>
            </a:r>
            <a:endParaRPr lang="en-US" sz="2400" b="1" spc="50"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0388273"/>
      </p:ext>
    </p:extLst>
  </p:cSld>
  <p:clrMapOvr>
    <a:masterClrMapping/>
  </p:clrMapOvr>
  <mc:AlternateContent xmlns:mc="http://schemas.openxmlformats.org/markup-compatibility/2006" xmlns:p14="http://schemas.microsoft.com/office/powerpoint/2010/main">
    <mc:Choice Requires="p14">
      <p:transition spd="slow" p14:dur="2000" advTm="8388"/>
    </mc:Choice>
    <mc:Fallback xmlns="">
      <p:transition spd="slow" advTm="8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774680" y="1585169"/>
            <a:ext cx="8417320" cy="4431983"/>
          </a:xfrm>
          <a:prstGeom prst="rect">
            <a:avLst/>
          </a:prstGeom>
          <a:noFill/>
        </p:spPr>
        <p:txBody>
          <a:bodyPr wrap="square" rtlCol="0">
            <a:spAutoFit/>
          </a:bodyPr>
          <a:lstStyle/>
          <a:p>
            <a:pPr marL="457200" algn="just" rtl="1"/>
            <a:endParaRPr lang="ar-EG" sz="2200" b="1" spc="50" dirty="0" smtClean="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العوامل السياسية : </a:t>
            </a:r>
            <a:r>
              <a:rPr lang="en-US" sz="4400" b="1" spc="50" dirty="0" smtClean="0">
                <a:latin typeface="Times New Roman" pitchFamily="18" charset="0"/>
                <a:cs typeface="Times New Roman" pitchFamily="18" charset="0"/>
              </a:rPr>
              <a:t>P</a:t>
            </a:r>
            <a:r>
              <a:rPr lang="en-US" sz="2200" b="1" spc="50" dirty="0" smtClean="0">
                <a:latin typeface="Times New Roman" pitchFamily="18" charset="0"/>
                <a:cs typeface="Times New Roman" pitchFamily="18" charset="0"/>
              </a:rPr>
              <a:t>olitical</a:t>
            </a:r>
            <a:endParaRPr lang="ar-EG" sz="2200" b="1" spc="50" dirty="0" smtClean="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العوامل الاقتصادية : </a:t>
            </a:r>
            <a:r>
              <a:rPr lang="en-US" sz="4000" b="1" spc="50" dirty="0" smtClean="0">
                <a:latin typeface="Times New Roman" pitchFamily="18" charset="0"/>
                <a:cs typeface="Times New Roman" pitchFamily="18" charset="0"/>
              </a:rPr>
              <a:t>E</a:t>
            </a:r>
            <a:r>
              <a:rPr lang="en-US" sz="2200" b="1" spc="50" dirty="0" smtClean="0">
                <a:latin typeface="Times New Roman" pitchFamily="18" charset="0"/>
                <a:cs typeface="Times New Roman" pitchFamily="18" charset="0"/>
              </a:rPr>
              <a:t>conomic</a:t>
            </a:r>
            <a:endParaRPr lang="ar-EG" sz="2200" b="1" spc="50" dirty="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a:t>
            </a:r>
            <a:r>
              <a:rPr lang="en-US" sz="2200" b="1" spc="50" dirty="0" smtClean="0">
                <a:latin typeface="Times New Roman" pitchFamily="18" charset="0"/>
                <a:cs typeface="Times New Roman" pitchFamily="18" charset="0"/>
              </a:rPr>
              <a:t>    </a:t>
            </a:r>
            <a:r>
              <a:rPr lang="ar-EG" sz="2200" b="1" spc="50" dirty="0" smtClean="0">
                <a:latin typeface="Times New Roman" pitchFamily="18" charset="0"/>
                <a:cs typeface="Times New Roman" pitchFamily="18" charset="0"/>
              </a:rPr>
              <a:t>   العوامل الاجتماعية : </a:t>
            </a:r>
            <a:r>
              <a:rPr lang="en-US" sz="4400" b="1" spc="50" dirty="0" smtClean="0">
                <a:latin typeface="Times New Roman" pitchFamily="18" charset="0"/>
                <a:cs typeface="Times New Roman" pitchFamily="18" charset="0"/>
              </a:rPr>
              <a:t>S</a:t>
            </a:r>
            <a:r>
              <a:rPr lang="en-US" sz="2200" b="1" spc="50" dirty="0" smtClean="0">
                <a:latin typeface="Times New Roman" pitchFamily="18" charset="0"/>
                <a:cs typeface="Times New Roman" pitchFamily="18" charset="0"/>
              </a:rPr>
              <a:t>ocial</a:t>
            </a:r>
            <a:endParaRPr lang="ar-EG" sz="2200" b="1" spc="50" dirty="0" smtClean="0">
              <a:latin typeface="Times New Roman" pitchFamily="18" charset="0"/>
              <a:cs typeface="Times New Roman" pitchFamily="18" charset="0"/>
            </a:endParaRPr>
          </a:p>
          <a:p>
            <a:pPr marL="457200" algn="just" rtl="1"/>
            <a:r>
              <a:rPr lang="ar-EG" sz="2200" b="1" spc="50" dirty="0" smtClean="0">
                <a:latin typeface="Times New Roman" pitchFamily="18" charset="0"/>
                <a:cs typeface="Times New Roman" pitchFamily="18" charset="0"/>
              </a:rPr>
              <a:t>	</a:t>
            </a:r>
            <a:r>
              <a:rPr lang="en-US" sz="2200" b="1" spc="50" dirty="0">
                <a:latin typeface="Times New Roman" pitchFamily="18" charset="0"/>
                <a:cs typeface="Times New Roman" pitchFamily="18" charset="0"/>
              </a:rPr>
              <a:t> </a:t>
            </a:r>
            <a:r>
              <a:rPr lang="en-US" sz="2200" b="1" spc="50" dirty="0" smtClean="0">
                <a:latin typeface="Times New Roman" pitchFamily="18" charset="0"/>
                <a:cs typeface="Times New Roman" pitchFamily="18" charset="0"/>
              </a:rPr>
              <a:t>                    </a:t>
            </a:r>
            <a:r>
              <a:rPr lang="ar-EG" sz="2200" b="1" spc="50" dirty="0" smtClean="0">
                <a:latin typeface="Times New Roman" pitchFamily="18" charset="0"/>
                <a:cs typeface="Times New Roman" pitchFamily="18" charset="0"/>
              </a:rPr>
              <a:t>   العوامل التكنولوجية </a:t>
            </a:r>
            <a:r>
              <a:rPr lang="en-US" sz="2200" b="1" spc="50" dirty="0">
                <a:latin typeface="Times New Roman" pitchFamily="18" charset="0"/>
                <a:cs typeface="Times New Roman" pitchFamily="18" charset="0"/>
              </a:rPr>
              <a:t>:</a:t>
            </a:r>
            <a:r>
              <a:rPr lang="ar-EG" sz="2200" b="1" spc="50" dirty="0" smtClean="0">
                <a:latin typeface="Times New Roman" pitchFamily="18" charset="0"/>
                <a:cs typeface="Times New Roman" pitchFamily="18" charset="0"/>
              </a:rPr>
              <a:t> </a:t>
            </a:r>
            <a:r>
              <a:rPr lang="en-US" sz="4400" b="1" spc="50" dirty="0" smtClean="0">
                <a:latin typeface="Times New Roman" pitchFamily="18" charset="0"/>
                <a:cs typeface="Times New Roman" pitchFamily="18" charset="0"/>
              </a:rPr>
              <a:t>T</a:t>
            </a:r>
            <a:r>
              <a:rPr lang="en-US" sz="2200" b="1" spc="50" dirty="0" smtClean="0">
                <a:latin typeface="Times New Roman" pitchFamily="18" charset="0"/>
                <a:cs typeface="Times New Roman" pitchFamily="18" charset="0"/>
              </a:rPr>
              <a:t>echnological</a:t>
            </a:r>
          </a:p>
          <a:p>
            <a:pPr marL="457200" algn="just" rtl="1"/>
            <a:r>
              <a:rPr lang="ar-EG" sz="2200" b="1" spc="50" dirty="0" smtClean="0">
                <a:latin typeface="Times New Roman" pitchFamily="18" charset="0"/>
                <a:cs typeface="Times New Roman" pitchFamily="18" charset="0"/>
              </a:rPr>
              <a:t>			العوامل البيئية</a:t>
            </a:r>
            <a:r>
              <a:rPr lang="en-US" sz="2200" b="1" spc="50" dirty="0" smtClean="0">
                <a:latin typeface="Times New Roman" pitchFamily="18" charset="0"/>
                <a:cs typeface="Times New Roman" pitchFamily="18" charset="0"/>
              </a:rPr>
              <a:t>     </a:t>
            </a:r>
            <a:r>
              <a:rPr lang="en-US" sz="4400" b="1" spc="50" dirty="0" smtClean="0">
                <a:latin typeface="Times New Roman" pitchFamily="18" charset="0"/>
                <a:cs typeface="Times New Roman" pitchFamily="18" charset="0"/>
              </a:rPr>
              <a:t>E</a:t>
            </a:r>
            <a:r>
              <a:rPr lang="en-US" sz="2200" b="1" spc="50" dirty="0" smtClean="0">
                <a:latin typeface="Times New Roman" pitchFamily="18" charset="0"/>
                <a:cs typeface="Times New Roman" pitchFamily="18" charset="0"/>
              </a:rPr>
              <a:t>nvironmental : </a:t>
            </a:r>
          </a:p>
          <a:p>
            <a:pPr marL="457200" algn="just" rtl="1"/>
            <a:r>
              <a:rPr lang="ar-EG" sz="2200" b="1" spc="50" dirty="0" smtClean="0">
                <a:latin typeface="Times New Roman" pitchFamily="18" charset="0"/>
                <a:cs typeface="Times New Roman" pitchFamily="18" charset="0"/>
              </a:rPr>
              <a:t>			        العوامل القانونية</a:t>
            </a:r>
            <a:r>
              <a:rPr lang="en-US" sz="4400" b="1" spc="50" dirty="0" smtClean="0">
                <a:latin typeface="Times New Roman" pitchFamily="18" charset="0"/>
                <a:cs typeface="Times New Roman" pitchFamily="18" charset="0"/>
              </a:rPr>
              <a:t>L</a:t>
            </a:r>
            <a:r>
              <a:rPr lang="en-US" sz="2200" b="1" spc="50" dirty="0" smtClean="0">
                <a:latin typeface="Times New Roman" pitchFamily="18" charset="0"/>
                <a:cs typeface="Times New Roman" pitchFamily="18" charset="0"/>
              </a:rPr>
              <a:t>egal : </a:t>
            </a:r>
            <a:endParaRPr lang="en-US" sz="2200" b="1"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612964" y="1349739"/>
            <a:ext cx="2883483" cy="523220"/>
          </a:xfrm>
          <a:prstGeom prst="rect">
            <a:avLst/>
          </a:prstGeom>
          <a:noFill/>
        </p:spPr>
        <p:txBody>
          <a:bodyPr wrap="none" rtlCol="0">
            <a:spAutoFit/>
          </a:bodyPr>
          <a:lstStyle/>
          <a:p>
            <a:pPr lvl="0" algn="ctr" rtl="1"/>
            <a:r>
              <a:rPr lang="ar-EG" sz="2800" b="1" dirty="0" smtClean="0">
                <a:solidFill>
                  <a:srgbClr val="00B0F0"/>
                </a:solidFill>
                <a:cs typeface="Times New Roman"/>
              </a:rPr>
              <a:t>مكونات تحليل </a:t>
            </a:r>
            <a:r>
              <a:rPr lang="en-US" sz="2800" b="1" dirty="0">
                <a:solidFill>
                  <a:srgbClr val="00B0F0"/>
                </a:solidFill>
                <a:cs typeface="Times New Roman"/>
              </a:rPr>
              <a:t>PESTEL</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2049667"/>
      </p:ext>
    </p:extLst>
  </p:cSld>
  <p:clrMapOvr>
    <a:masterClrMapping/>
  </p:clrMapOvr>
  <mc:AlternateContent xmlns:mc="http://schemas.openxmlformats.org/markup-compatibility/2006" xmlns:p14="http://schemas.microsoft.com/office/powerpoint/2010/main">
    <mc:Choice Requires="p14">
      <p:transition spd="slow" p14:dur="2000" advTm="85329"/>
    </mc:Choice>
    <mc:Fallback xmlns="">
      <p:transition spd="slow" advTm="8532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58118"/>
            <a:ext cx="8417320" cy="1546577"/>
          </a:xfrm>
          <a:prstGeom prst="rect">
            <a:avLst/>
          </a:prstGeom>
          <a:noFill/>
        </p:spPr>
        <p:txBody>
          <a:bodyPr wrap="square" rtlCol="0">
            <a:spAutoFit/>
          </a:bodyPr>
          <a:lstStyle/>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العوامل </a:t>
            </a:r>
            <a:r>
              <a:rPr lang="ar-EG" sz="2100" b="1" u="sng" spc="50" dirty="0">
                <a:latin typeface="Times New Roman" pitchFamily="18" charset="0"/>
                <a:cs typeface="Times New Roman" pitchFamily="18" charset="0"/>
              </a:rPr>
              <a:t>السياسية </a:t>
            </a:r>
            <a:r>
              <a:rPr lang="en-US" sz="2100" b="1" u="sng" spc="50" dirty="0" smtClean="0">
                <a:latin typeface="Times New Roman" pitchFamily="18" charset="0"/>
                <a:cs typeface="Times New Roman" pitchFamily="18" charset="0"/>
              </a:rPr>
              <a:t>Political</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تشمل </a:t>
            </a:r>
            <a:r>
              <a:rPr lang="ar-EG" sz="2100" b="1" spc="50" dirty="0">
                <a:latin typeface="Times New Roman" pitchFamily="18" charset="0"/>
                <a:cs typeface="Times New Roman" pitchFamily="18" charset="0"/>
              </a:rPr>
              <a:t>القضايا السياسية المؤثرة على مؤسستك أو مشروعك، </a:t>
            </a:r>
            <a:r>
              <a:rPr lang="ar-EG" sz="2100" b="1" spc="50" dirty="0" smtClean="0">
                <a:latin typeface="Times New Roman" pitchFamily="18" charset="0"/>
                <a:cs typeface="Times New Roman" pitchFamily="18" charset="0"/>
              </a:rPr>
              <a:t>مثل التشريعات والسياسات </a:t>
            </a:r>
            <a:r>
              <a:rPr lang="ar-EG" sz="2100" b="1" spc="50" dirty="0">
                <a:latin typeface="Times New Roman" pitchFamily="18" charset="0"/>
                <a:cs typeface="Times New Roman" pitchFamily="18" charset="0"/>
              </a:rPr>
              <a:t>الحكومية المتعلقة بالأعمال التجارية والاستثمار.</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126680"/>
      </p:ext>
    </p:extLst>
  </p:cSld>
  <p:clrMapOvr>
    <a:masterClrMapping/>
  </p:clrMapOvr>
  <mc:AlternateContent xmlns:mc="http://schemas.openxmlformats.org/markup-compatibility/2006" xmlns:p14="http://schemas.microsoft.com/office/powerpoint/2010/main">
    <mc:Choice Requires="p14">
      <p:transition spd="slow" p14:dur="2000" advTm="50500"/>
    </mc:Choice>
    <mc:Fallback xmlns="">
      <p:transition spd="slow" advTm="505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936462"/>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100" b="1" u="sng" spc="50" dirty="0" smtClean="0">
                <a:latin typeface="Times New Roman" pitchFamily="18" charset="0"/>
                <a:cs typeface="Times New Roman" pitchFamily="18" charset="0"/>
              </a:rPr>
              <a:t>العوامل </a:t>
            </a:r>
            <a:r>
              <a:rPr lang="ar-EG" sz="2100" b="1" u="sng" spc="50" dirty="0">
                <a:latin typeface="Times New Roman" pitchFamily="18" charset="0"/>
                <a:cs typeface="Times New Roman" pitchFamily="18" charset="0"/>
              </a:rPr>
              <a:t>الاقتصادية </a:t>
            </a:r>
            <a:r>
              <a:rPr lang="en-US" sz="2100" b="1" u="sng" spc="50" dirty="0" smtClean="0">
                <a:latin typeface="Times New Roman" pitchFamily="18" charset="0"/>
                <a:cs typeface="Times New Roman" pitchFamily="18" charset="0"/>
              </a:rPr>
              <a:t>Economic</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تحتوي </a:t>
            </a:r>
            <a:r>
              <a:rPr lang="ar-EG" sz="2100" b="1" spc="50" dirty="0">
                <a:latin typeface="Times New Roman" pitchFamily="18" charset="0"/>
                <a:cs typeface="Times New Roman" pitchFamily="18" charset="0"/>
              </a:rPr>
              <a:t>على عوامل الاقتصاد العامة التي قد تؤثر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a:t>
            </a:r>
            <a:r>
              <a:rPr lang="ar-EG" sz="2100" b="1" spc="50" dirty="0">
                <a:latin typeface="Times New Roman" pitchFamily="18" charset="0"/>
                <a:cs typeface="Times New Roman" pitchFamily="18" charset="0"/>
              </a:rPr>
              <a:t>مثل معدلات النمو الاقتصادي، ومعدلات التضخم، ومعدلات الفائدة، ومستويات البطالة، والتجارة الدولية.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6771646"/>
      </p:ext>
    </p:extLst>
  </p:cSld>
  <p:clrMapOvr>
    <a:masterClrMapping/>
  </p:clrMapOvr>
  <mc:AlternateContent xmlns:mc="http://schemas.openxmlformats.org/markup-compatibility/2006" xmlns:p14="http://schemas.microsoft.com/office/powerpoint/2010/main">
    <mc:Choice Requires="p14">
      <p:transition spd="slow" p14:dur="2000" advTm="83530"/>
    </mc:Choice>
    <mc:Fallback xmlns="">
      <p:transition spd="slow" advTm="8353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100" b="1" u="sng" spc="50" dirty="0">
                <a:latin typeface="Times New Roman" pitchFamily="18" charset="0"/>
                <a:cs typeface="Times New Roman" pitchFamily="18" charset="0"/>
              </a:rPr>
              <a:t>العوامل الاجتماعية </a:t>
            </a:r>
            <a:r>
              <a:rPr lang="en-US" sz="2100" b="1" u="sng" spc="50" dirty="0" smtClean="0">
                <a:latin typeface="Times New Roman" pitchFamily="18" charset="0"/>
                <a:cs typeface="Times New Roman" pitchFamily="18" charset="0"/>
              </a:rPr>
              <a:t>Social</a:t>
            </a:r>
            <a:r>
              <a:rPr lang="ar-EG" sz="2100" b="1" u="sng" spc="50" dirty="0" smtClean="0">
                <a:latin typeface="Times New Roman" pitchFamily="18" charset="0"/>
                <a:cs typeface="Times New Roman" pitchFamily="18" charset="0"/>
              </a:rPr>
              <a:t> :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تشمل </a:t>
            </a:r>
            <a:r>
              <a:rPr lang="ar-EG" sz="2100" b="1" spc="50" dirty="0">
                <a:latin typeface="Times New Roman" pitchFamily="18" charset="0"/>
                <a:cs typeface="Times New Roman" pitchFamily="18" charset="0"/>
              </a:rPr>
              <a:t>العوامل الاجتماعية </a:t>
            </a:r>
            <a:r>
              <a:rPr lang="ar-EG" sz="2100" b="1" spc="50" dirty="0" smtClean="0">
                <a:latin typeface="Times New Roman" pitchFamily="18" charset="0"/>
                <a:cs typeface="Times New Roman" pitchFamily="18" charset="0"/>
              </a:rPr>
              <a:t>مثل الآراء والاتجاهات للناس</a:t>
            </a:r>
            <a:r>
              <a:rPr lang="ar-EG" sz="2100" b="1" spc="50" dirty="0">
                <a:latin typeface="Times New Roman" pitchFamily="18" charset="0"/>
                <a:cs typeface="Times New Roman" pitchFamily="18" charset="0"/>
              </a:rPr>
              <a:t>، مثل التفضيلات الثقافية والاجتماعية والسلوكيات، وعوامل التغير الديمغرافي مثل العمر </a:t>
            </a:r>
            <a:r>
              <a:rPr lang="ar-EG" sz="2100" b="1" spc="50" dirty="0" smtClean="0">
                <a:latin typeface="Times New Roman" pitchFamily="18" charset="0"/>
                <a:cs typeface="Times New Roman" pitchFamily="18" charset="0"/>
              </a:rPr>
              <a:t>والنوع </a:t>
            </a:r>
            <a:r>
              <a:rPr lang="ar-EG" sz="2100" b="1" spc="50" dirty="0">
                <a:latin typeface="Times New Roman" pitchFamily="18" charset="0"/>
                <a:cs typeface="Times New Roman" pitchFamily="18" charset="0"/>
              </a:rPr>
              <a:t>والثقافة والتعليم والصحة.</a:t>
            </a:r>
            <a:endParaRPr lang="ar-EG" sz="2100" b="1" spc="50" dirty="0" smtClean="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7545839"/>
      </p:ext>
    </p:extLst>
  </p:cSld>
  <p:clrMapOvr>
    <a:masterClrMapping/>
  </p:clrMapOvr>
  <mc:AlternateContent xmlns:mc="http://schemas.openxmlformats.org/markup-compatibility/2006" xmlns:p14="http://schemas.microsoft.com/office/powerpoint/2010/main">
    <mc:Choice Requires="p14">
      <p:transition spd="slow" p14:dur="2000" advTm="199864"/>
    </mc:Choice>
    <mc:Fallback xmlns="">
      <p:transition spd="slow" advTm="19986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4"/>
            </a:pPr>
            <a:r>
              <a:rPr lang="ar-EG" sz="2100" b="1" u="sng" spc="50" dirty="0">
                <a:latin typeface="Times New Roman" pitchFamily="18" charset="0"/>
                <a:cs typeface="Times New Roman" pitchFamily="18" charset="0"/>
              </a:rPr>
              <a:t>العوامل التكنولوجية </a:t>
            </a:r>
            <a:r>
              <a:rPr lang="en-US" sz="2100" b="1" u="sng" spc="50" dirty="0" smtClean="0">
                <a:latin typeface="Times New Roman" pitchFamily="18" charset="0"/>
                <a:cs typeface="Times New Roman" pitchFamily="18" charset="0"/>
              </a:rPr>
              <a:t>Technological</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تتعلق </a:t>
            </a:r>
            <a:r>
              <a:rPr lang="ar-EG" sz="2100" b="1" spc="50" dirty="0">
                <a:latin typeface="Times New Roman" pitchFamily="18" charset="0"/>
                <a:cs typeface="Times New Roman" pitchFamily="18" charset="0"/>
              </a:rPr>
              <a:t>بالتكنولوجيا والابتكارات والتطورات التكنولوجية المؤثرة على </a:t>
            </a:r>
            <a:r>
              <a:rPr lang="ar-EG" sz="2100" b="1" spc="50" dirty="0" smtClean="0">
                <a:latin typeface="Times New Roman" pitchFamily="18" charset="0"/>
                <a:cs typeface="Times New Roman" pitchFamily="18" charset="0"/>
              </a:rPr>
              <a:t>مجال الصناعة التي سوف تتأسس عليها الشركة، </a:t>
            </a:r>
            <a:r>
              <a:rPr lang="ar-EG" sz="2100" b="1" spc="50" dirty="0">
                <a:latin typeface="Times New Roman" pitchFamily="18" charset="0"/>
                <a:cs typeface="Times New Roman" pitchFamily="18" charset="0"/>
              </a:rPr>
              <a:t>مثل التطورات في تكنولوجيا المعلومات والاتصالات، </a:t>
            </a:r>
            <a:r>
              <a:rPr lang="ar-EG" sz="2100" b="1" spc="50" dirty="0" smtClean="0">
                <a:latin typeface="Times New Roman" pitchFamily="18" charset="0"/>
                <a:cs typeface="Times New Roman" pitchFamily="18" charset="0"/>
              </a:rPr>
              <a:t>والابتكارات </a:t>
            </a:r>
            <a:r>
              <a:rPr lang="ar-EG" sz="2100" b="1" spc="50" dirty="0">
                <a:latin typeface="Times New Roman" pitchFamily="18" charset="0"/>
                <a:cs typeface="Times New Roman" pitchFamily="18" charset="0"/>
              </a:rPr>
              <a:t>التكنولوجية الجديدة.</a:t>
            </a:r>
            <a:endParaRPr lang="ar-EG" sz="2100" b="1" spc="50" dirty="0" smtClean="0">
              <a:latin typeface="Times New Roman" pitchFamily="18" charset="0"/>
              <a:cs typeface="Times New Roman" pitchFamily="18" charset="0"/>
            </a:endParaRP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3504048"/>
      </p:ext>
    </p:extLst>
  </p:cSld>
  <p:clrMapOvr>
    <a:masterClrMapping/>
  </p:clrMapOvr>
  <mc:AlternateContent xmlns:mc="http://schemas.openxmlformats.org/markup-compatibility/2006" xmlns:p14="http://schemas.microsoft.com/office/powerpoint/2010/main">
    <mc:Choice Requires="p14">
      <p:transition spd="slow" p14:dur="2000" advTm="122592"/>
    </mc:Choice>
    <mc:Fallback xmlns="">
      <p:transition spd="slow" advTm="122592"/>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952228"/>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spc="50" dirty="0">
                <a:latin typeface="Times New Roman" pitchFamily="18" charset="0"/>
                <a:cs typeface="Times New Roman" pitchFamily="18" charset="0"/>
              </a:rPr>
              <a:t>العوامل </a:t>
            </a:r>
            <a:r>
              <a:rPr lang="ar-EG" sz="2100" b="1" u="sng" spc="50" dirty="0" smtClean="0">
                <a:latin typeface="Times New Roman" pitchFamily="18" charset="0"/>
                <a:cs typeface="Times New Roman" pitchFamily="18" charset="0"/>
              </a:rPr>
              <a:t>البيئية  </a:t>
            </a:r>
            <a:r>
              <a:rPr lang="en-US" sz="2100" b="1" u="sng" spc="50" dirty="0" smtClean="0">
                <a:latin typeface="Times New Roman" pitchFamily="18" charset="0"/>
                <a:cs typeface="Times New Roman" pitchFamily="18" charset="0"/>
              </a:rPr>
              <a:t>Environmental</a:t>
            </a:r>
            <a:r>
              <a:rPr lang="ar-EG" sz="2100" b="1" u="sng" spc="50" dirty="0" smtClean="0">
                <a:latin typeface="Times New Roman" pitchFamily="18" charset="0"/>
                <a:cs typeface="Times New Roman" pitchFamily="18" charset="0"/>
              </a:rPr>
              <a:t>: </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تشمل </a:t>
            </a:r>
            <a:r>
              <a:rPr lang="ar-EG" sz="2100" b="1" spc="50" dirty="0">
                <a:latin typeface="Times New Roman" pitchFamily="18" charset="0"/>
                <a:cs typeface="Times New Roman" pitchFamily="18" charset="0"/>
              </a:rPr>
              <a:t>القضايا البيئية المؤثرة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a:t>
            </a:r>
            <a:r>
              <a:rPr lang="ar-EG" sz="2100" b="1" spc="50" dirty="0">
                <a:latin typeface="Times New Roman" pitchFamily="18" charset="0"/>
                <a:cs typeface="Times New Roman" pitchFamily="18" charset="0"/>
              </a:rPr>
              <a:t>مثل التغيرات المناخية، والاستدامة البيئية، والتلوث، وتأثيرات البيئة على </a:t>
            </a:r>
            <a:r>
              <a:rPr lang="ar-EG" sz="2100" b="1" spc="50" dirty="0" smtClean="0">
                <a:latin typeface="Times New Roman" pitchFamily="18" charset="0"/>
                <a:cs typeface="Times New Roman" pitchFamily="18" charset="0"/>
              </a:rPr>
              <a:t>العمليات التسويقية داخل الشركة  والمواد الخام التي سوف تساعد في تصنيع المنتج المراد تسويقة.</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42738900"/>
      </p:ext>
    </p:extLst>
  </p:cSld>
  <p:clrMapOvr>
    <a:masterClrMapping/>
  </p:clrMapOvr>
  <mc:AlternateContent xmlns:mc="http://schemas.openxmlformats.org/markup-compatibility/2006" xmlns:p14="http://schemas.microsoft.com/office/powerpoint/2010/main">
    <mc:Choice Requires="p14">
      <p:transition spd="slow" p14:dur="2000" advTm="112170"/>
    </mc:Choice>
    <mc:Fallback xmlns="">
      <p:transition spd="slow" advTm="11217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952228"/>
            <a:ext cx="8417320" cy="1546577"/>
          </a:xfrm>
          <a:prstGeom prst="rect">
            <a:avLst/>
          </a:prstGeom>
          <a:noFill/>
        </p:spPr>
        <p:txBody>
          <a:bodyPr wrap="square" rtlCol="0">
            <a:spAutoFit/>
          </a:bodyPr>
          <a:lstStyle/>
          <a:p>
            <a:pPr marL="457200" lvl="0" indent="-457200" algn="just" rtl="1">
              <a:lnSpc>
                <a:spcPct val="150000"/>
              </a:lnSpc>
              <a:buFont typeface="+mj-lt"/>
              <a:buAutoNum type="arabicPeriod" startAt="6"/>
            </a:pPr>
            <a:r>
              <a:rPr lang="ar-EG" sz="2100" b="1" u="sng" spc="50" dirty="0">
                <a:latin typeface="Times New Roman" pitchFamily="18" charset="0"/>
                <a:cs typeface="Times New Roman" pitchFamily="18" charset="0"/>
              </a:rPr>
              <a:t>العوامل </a:t>
            </a:r>
            <a:r>
              <a:rPr lang="ar-EG" sz="2100" b="1" u="sng" spc="50" dirty="0" smtClean="0">
                <a:latin typeface="Times New Roman" pitchFamily="18" charset="0"/>
                <a:cs typeface="Times New Roman" pitchFamily="18" charset="0"/>
              </a:rPr>
              <a:t>القانونية  </a:t>
            </a:r>
            <a:r>
              <a:rPr lang="en-US" sz="2100" b="1" u="sng" spc="50" dirty="0" smtClean="0">
                <a:latin typeface="Times New Roman" pitchFamily="18" charset="0"/>
                <a:cs typeface="Times New Roman" pitchFamily="18" charset="0"/>
              </a:rPr>
              <a:t>Legal</a:t>
            </a:r>
            <a:r>
              <a:rPr lang="ar-EG" sz="2100" b="1" spc="50" dirty="0">
                <a:latin typeface="Times New Roman" pitchFamily="18" charset="0"/>
                <a:cs typeface="Times New Roman" pitchFamily="18" charset="0"/>
              </a:rPr>
              <a:t> </a:t>
            </a:r>
            <a:r>
              <a:rPr lang="ar-EG" sz="2100" b="1"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b="1" spc="50" dirty="0" smtClean="0">
                <a:latin typeface="Times New Roman" pitchFamily="18" charset="0"/>
                <a:cs typeface="Times New Roman" pitchFamily="18" charset="0"/>
              </a:rPr>
              <a:t>تتعلق </a:t>
            </a:r>
            <a:r>
              <a:rPr lang="ar-EG" sz="2100" b="1" spc="50" dirty="0">
                <a:latin typeface="Times New Roman" pitchFamily="18" charset="0"/>
                <a:cs typeface="Times New Roman" pitchFamily="18" charset="0"/>
              </a:rPr>
              <a:t>بالقوانين والتشريعات المحلية والدولية التي يجب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a:t>
            </a:r>
            <a:r>
              <a:rPr lang="ar-EG" sz="2100" b="1" spc="50" dirty="0">
                <a:latin typeface="Times New Roman" pitchFamily="18" charset="0"/>
                <a:cs typeface="Times New Roman" pitchFamily="18" charset="0"/>
              </a:rPr>
              <a:t>الامتثال لها، مثل قوانين </a:t>
            </a:r>
            <a:r>
              <a:rPr lang="ar-EG" sz="2100" b="1" spc="50" dirty="0" smtClean="0">
                <a:latin typeface="Times New Roman" pitchFamily="18" charset="0"/>
                <a:cs typeface="Times New Roman" pitchFamily="18" charset="0"/>
              </a:rPr>
              <a:t>العمل </a:t>
            </a:r>
            <a:r>
              <a:rPr lang="ar-EG" sz="2100" b="1" spc="50" dirty="0">
                <a:latin typeface="Times New Roman" pitchFamily="18" charset="0"/>
                <a:cs typeface="Times New Roman" pitchFamily="18" charset="0"/>
              </a:rPr>
              <a:t>ومعايير السلامة والصحة المهنية.</a:t>
            </a:r>
            <a:endParaRPr lang="ar-EG" sz="2100" b="1" spc="50" dirty="0" smtClean="0">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1074756"/>
      </p:ext>
    </p:extLst>
  </p:cSld>
  <p:clrMapOvr>
    <a:masterClrMapping/>
  </p:clrMapOvr>
  <mc:AlternateContent xmlns:mc="http://schemas.openxmlformats.org/markup-compatibility/2006" xmlns:p14="http://schemas.microsoft.com/office/powerpoint/2010/main">
    <mc:Choice Requires="p14">
      <p:transition spd="slow" p14:dur="2000" advTm="86013"/>
    </mc:Choice>
    <mc:Fallback xmlns="">
      <p:transition spd="slow" advTm="860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71625"/>
            <a:ext cx="8417320" cy="1488484"/>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b="1" spc="50" dirty="0" smtClean="0">
                <a:latin typeface="Times New Roman" pitchFamily="18" charset="0"/>
                <a:cs typeface="Times New Roman" pitchFamily="18" charset="0"/>
              </a:rPr>
              <a:t>لذلك يتيح تحليل</a:t>
            </a:r>
            <a:r>
              <a:rPr lang="en-US" sz="2100" b="1" spc="50" dirty="0" smtClean="0">
                <a:latin typeface="Times New Roman" pitchFamily="18" charset="0"/>
                <a:cs typeface="Times New Roman" pitchFamily="18" charset="0"/>
              </a:rPr>
              <a:t>PESTEL </a:t>
            </a:r>
            <a:r>
              <a:rPr lang="ar-EG" sz="2100" b="1" spc="50" dirty="0" smtClean="0">
                <a:latin typeface="Times New Roman" pitchFamily="18" charset="0"/>
                <a:cs typeface="Times New Roman" pitchFamily="18" charset="0"/>
              </a:rPr>
              <a:t> للمؤسات </a:t>
            </a:r>
            <a:r>
              <a:rPr lang="ar-EG" sz="2100" b="1" spc="50" dirty="0">
                <a:latin typeface="Times New Roman" pitchFamily="18" charset="0"/>
                <a:cs typeface="Times New Roman" pitchFamily="18" charset="0"/>
              </a:rPr>
              <a:t>والشركات فهم العوامل الخارجية التي يمكن أن تؤثر على </a:t>
            </a:r>
            <a:r>
              <a:rPr lang="ar-EG" sz="2100" b="1" spc="50" dirty="0" smtClean="0">
                <a:latin typeface="Times New Roman" pitchFamily="18" charset="0"/>
                <a:cs typeface="Times New Roman" pitchFamily="18" charset="0"/>
              </a:rPr>
              <a:t>ربحهم </a:t>
            </a:r>
            <a:r>
              <a:rPr lang="ar-EG" sz="2100" b="1" spc="50" dirty="0">
                <a:latin typeface="Times New Roman" pitchFamily="18" charset="0"/>
                <a:cs typeface="Times New Roman" pitchFamily="18" charset="0"/>
              </a:rPr>
              <a:t>وفرص النمو. ومن المهم أن تحل هذه العوامل بانتظام وتحديثها للحفاظ على الوعي بالتغيرات التي قد تؤثر على بيئة </a:t>
            </a:r>
            <a:r>
              <a:rPr lang="ar-EG" sz="2100" b="1" spc="50" dirty="0" smtClean="0">
                <a:latin typeface="Times New Roman" pitchFamily="18" charset="0"/>
                <a:cs typeface="Times New Roman" pitchFamily="18" charset="0"/>
              </a:rPr>
              <a:t>أعمالهم.</a:t>
            </a:r>
            <a:endParaRPr lang="ar-EG" sz="2100" b="1"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744899" y="1349739"/>
            <a:ext cx="1937710" cy="523220"/>
          </a:xfrm>
          <a:prstGeom prst="rect">
            <a:avLst/>
          </a:prstGeom>
          <a:noFill/>
        </p:spPr>
        <p:txBody>
          <a:bodyPr wrap="none" rtlCol="0">
            <a:spAutoFit/>
          </a:bodyPr>
          <a:lstStyle/>
          <a:p>
            <a:pPr lvl="0" algn="ctr" rtl="1"/>
            <a:r>
              <a:rPr lang="ar-EG" sz="2800" b="1" dirty="0">
                <a:solidFill>
                  <a:srgbClr val="00B0F0"/>
                </a:solidFill>
                <a:cs typeface="Times New Roman"/>
              </a:rPr>
              <a:t>تحليل </a:t>
            </a:r>
            <a:r>
              <a:rPr lang="en-US" sz="2800" b="1" dirty="0">
                <a:solidFill>
                  <a:srgbClr val="00B0F0"/>
                </a:solidFill>
                <a:cs typeface="Times New Roman"/>
              </a:rPr>
              <a:t>PESTEL</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2273261"/>
      </p:ext>
    </p:extLst>
  </p:cSld>
  <p:clrMapOvr>
    <a:masterClrMapping/>
  </p:clrMapOvr>
  <mc:AlternateContent xmlns:mc="http://schemas.openxmlformats.org/markup-compatibility/2006" xmlns:p14="http://schemas.microsoft.com/office/powerpoint/2010/main">
    <mc:Choice Requires="p14">
      <p:transition spd="slow" p14:dur="2000" advTm="85762"/>
    </mc:Choice>
    <mc:Fallback xmlns="">
      <p:transition spd="slow" advTm="8576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264083" y="1231662"/>
            <a:ext cx="3632020" cy="430887"/>
          </a:xfrm>
          <a:prstGeom prst="rect">
            <a:avLst/>
          </a:prstGeom>
          <a:noFill/>
        </p:spPr>
        <p:txBody>
          <a:bodyPr wrap="none" rtlCol="0">
            <a:spAutoFit/>
          </a:bodyPr>
          <a:lstStyle/>
          <a:p>
            <a:pPr lvl="0" algn="ctr" rtl="1"/>
            <a:r>
              <a:rPr lang="ar-EG" sz="2200" b="1" dirty="0" smtClean="0">
                <a:solidFill>
                  <a:srgbClr val="00B0F0"/>
                </a:solidFill>
                <a:cs typeface="Times New Roman"/>
              </a:rPr>
              <a:t>الانتقادات التي وجهت لتحليل </a:t>
            </a:r>
            <a:r>
              <a:rPr lang="en-US" sz="2200" b="1" dirty="0" smtClean="0">
                <a:solidFill>
                  <a:srgbClr val="00B0F0"/>
                </a:solidFill>
                <a:cs typeface="Times New Roman"/>
              </a:rPr>
              <a:t>PESTEL</a:t>
            </a:r>
            <a:endParaRPr lang="en-US" sz="2200" b="1"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8479229"/>
      </p:ext>
    </p:extLst>
  </p:cSld>
  <p:clrMapOvr>
    <a:masterClrMapping/>
  </p:clrMapOvr>
  <mc:AlternateContent xmlns:mc="http://schemas.openxmlformats.org/markup-compatibility/2006" xmlns:p14="http://schemas.microsoft.com/office/powerpoint/2010/main">
    <mc:Choice Requires="p14">
      <p:transition spd="slow" p14:dur="2000" advTm="11255"/>
    </mc:Choice>
    <mc:Fallback xmlns="">
      <p:transition spd="slow" advTm="11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967199"/>
            <a:ext cx="8417320" cy="1546577"/>
          </a:xfrm>
          <a:prstGeom prst="rect">
            <a:avLst/>
          </a:prstGeom>
          <a:noFill/>
        </p:spPr>
        <p:txBody>
          <a:bodyPr wrap="square" rtlCol="0">
            <a:spAutoFit/>
          </a:bodyPr>
          <a:lstStyle/>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القدرة </a:t>
            </a:r>
            <a:r>
              <a:rPr lang="ar-EG" sz="2100" b="1" u="sng" spc="50" dirty="0">
                <a:latin typeface="Times New Roman" pitchFamily="18" charset="0"/>
                <a:cs typeface="Times New Roman" pitchFamily="18" charset="0"/>
              </a:rPr>
              <a:t>على التنبؤ:</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يعتمد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على </a:t>
            </a:r>
            <a:r>
              <a:rPr lang="ar-EG" sz="2100" spc="50" dirty="0">
                <a:latin typeface="Times New Roman" pitchFamily="18" charset="0"/>
                <a:cs typeface="Times New Roman" pitchFamily="18" charset="0"/>
              </a:rPr>
              <a:t>التحليل الاستقصائي للعوامل الخارجية، وبالتالي يمكن أن يكون </a:t>
            </a:r>
            <a:r>
              <a:rPr lang="ar-EG" sz="2100" spc="50" dirty="0" smtClean="0">
                <a:latin typeface="Times New Roman" pitchFamily="18" charset="0"/>
                <a:cs typeface="Times New Roman" pitchFamily="18" charset="0"/>
              </a:rPr>
              <a:t>صعب للتنبؤ </a:t>
            </a:r>
            <a:r>
              <a:rPr lang="ar-EG" sz="2100" spc="50" dirty="0">
                <a:latin typeface="Times New Roman" pitchFamily="18" charset="0"/>
                <a:cs typeface="Times New Roman" pitchFamily="18" charset="0"/>
              </a:rPr>
              <a:t>بتأثير هذه العوامل على المشروع في </a:t>
            </a:r>
            <a:r>
              <a:rPr lang="ar-EG" sz="2100" spc="50" dirty="0" smtClean="0">
                <a:latin typeface="Times New Roman" pitchFamily="18" charset="0"/>
                <a:cs typeface="Times New Roman" pitchFamily="18" charset="0"/>
              </a:rPr>
              <a:t>المستقبل؛ فقد </a:t>
            </a:r>
            <a:r>
              <a:rPr lang="ar-EG" sz="2100" spc="50" dirty="0">
                <a:latin typeface="Times New Roman" pitchFamily="18" charset="0"/>
                <a:cs typeface="Times New Roman" pitchFamily="18" charset="0"/>
              </a:rPr>
              <a:t>يحتاج تحليل السيناريوهات المختلفة إلى تعزيز التحليل والتخطيط الاستراتيجي.</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4353421"/>
      </p:ext>
    </p:extLst>
  </p:cSld>
  <p:clrMapOvr>
    <a:masterClrMapping/>
  </p:clrMapOvr>
  <mc:AlternateContent xmlns:mc="http://schemas.openxmlformats.org/markup-compatibility/2006" xmlns:p14="http://schemas.microsoft.com/office/powerpoint/2010/main">
    <mc:Choice Requires="p14">
      <p:transition spd="slow" p14:dur="2000" advTm="93758"/>
    </mc:Choice>
    <mc:Fallback xmlns="">
      <p:transition spd="slow" advTm="9375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000821"/>
          </a:xfrm>
          <a:prstGeom prst="rect">
            <a:avLst/>
          </a:prstGeom>
          <a:noFill/>
        </p:spPr>
        <p:txBody>
          <a:bodyPr wrap="square" rtlCol="0">
            <a:spAutoFit/>
          </a:bodyPr>
          <a:lstStyle/>
          <a:p>
            <a:pPr marL="457200" lvl="0" indent="-457200" algn="just" rtl="1">
              <a:lnSpc>
                <a:spcPct val="150000"/>
              </a:lnSpc>
              <a:buFont typeface="+mj-lt"/>
              <a:buAutoNum type="arabicPeriod" startAt="2"/>
            </a:pPr>
            <a:r>
              <a:rPr lang="ar-EG" sz="2100" b="1" u="sng" spc="50" dirty="0" smtClean="0">
                <a:latin typeface="Times New Roman" pitchFamily="18" charset="0"/>
                <a:cs typeface="Times New Roman" pitchFamily="18" charset="0"/>
              </a:rPr>
              <a:t>عدم </a:t>
            </a:r>
            <a:r>
              <a:rPr lang="ar-EG" sz="2100" b="1" u="sng" spc="50" dirty="0">
                <a:latin typeface="Times New Roman" pitchFamily="18" charset="0"/>
                <a:cs typeface="Times New Roman" pitchFamily="18" charset="0"/>
              </a:rPr>
              <a:t>الاستجابة للعلاقات التفاعلية:</a:t>
            </a:r>
            <a:r>
              <a:rPr lang="ar-EG" sz="2100" spc="50" dirty="0">
                <a:latin typeface="Times New Roman" pitchFamily="18" charset="0"/>
                <a:cs typeface="Times New Roman" pitchFamily="18" charset="0"/>
              </a:rPr>
              <a:t> يعالج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العوامل </a:t>
            </a:r>
            <a:r>
              <a:rPr lang="ar-EG" sz="2100" spc="50" dirty="0">
                <a:latin typeface="Times New Roman" pitchFamily="18" charset="0"/>
                <a:cs typeface="Times New Roman" pitchFamily="18" charset="0"/>
              </a:rPr>
              <a:t>بشكل منفصل، ولا يأخذ بالاعتبار العلاقات المتبادلة بين هذه </a:t>
            </a:r>
            <a:r>
              <a:rPr lang="ar-EG" sz="2100" spc="50" dirty="0" smtClean="0">
                <a:latin typeface="Times New Roman" pitchFamily="18" charset="0"/>
                <a:cs typeface="Times New Roman" pitchFamily="18" charset="0"/>
              </a:rPr>
              <a:t>العوامل؛ </a:t>
            </a:r>
            <a:r>
              <a:rPr lang="ar-EG" sz="2100" spc="50" dirty="0">
                <a:latin typeface="Times New Roman" pitchFamily="18" charset="0"/>
                <a:cs typeface="Times New Roman" pitchFamily="18" charset="0"/>
              </a:rPr>
              <a:t>على 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قد يكون </a:t>
            </a:r>
            <a:r>
              <a:rPr lang="ar-EG" sz="2100" spc="50" dirty="0" smtClean="0">
                <a:latin typeface="Times New Roman" pitchFamily="18" charset="0"/>
                <a:cs typeface="Times New Roman" pitchFamily="18" charset="0"/>
              </a:rPr>
              <a:t>للعوامل الاقتصادية متغيرات معينة تأثر </a:t>
            </a:r>
            <a:r>
              <a:rPr lang="ar-EG" sz="2100" spc="50" dirty="0">
                <a:latin typeface="Times New Roman" pitchFamily="18" charset="0"/>
                <a:cs typeface="Times New Roman" pitchFamily="18" charset="0"/>
              </a:rPr>
              <a:t>على العوامل السياسية أو </a:t>
            </a:r>
            <a:r>
              <a:rPr lang="ar-EG" sz="2100" spc="50" dirty="0" smtClean="0">
                <a:latin typeface="Times New Roman" pitchFamily="18" charset="0"/>
                <a:cs typeface="Times New Roman" pitchFamily="18" charset="0"/>
              </a:rPr>
              <a:t>الاجتماعية </a:t>
            </a:r>
            <a:r>
              <a:rPr lang="ar-EG" sz="2100" spc="50" dirty="0">
                <a:latin typeface="Times New Roman" pitchFamily="18" charset="0"/>
                <a:cs typeface="Times New Roman" pitchFamily="18" charset="0"/>
              </a:rPr>
              <a:t>ولكن هذه العلاقات لا ي</a:t>
            </a:r>
            <a:r>
              <a:rPr lang="ar-EG" sz="2100" spc="50" dirty="0" smtClean="0">
                <a:latin typeface="Times New Roman" pitchFamily="18" charset="0"/>
                <a:cs typeface="Times New Roman" pitchFamily="18" charset="0"/>
              </a:rPr>
              <a:t>ُنظر </a:t>
            </a:r>
            <a:r>
              <a:rPr lang="ar-EG" sz="2100" spc="50" dirty="0">
                <a:latin typeface="Times New Roman" pitchFamily="18" charset="0"/>
                <a:cs typeface="Times New Roman" pitchFamily="18" charset="0"/>
              </a:rPr>
              <a:t>إليها في تحليل </a:t>
            </a:r>
            <a:r>
              <a:rPr lang="en-US" sz="2100" spc="50" dirty="0" smtClean="0">
                <a:latin typeface="Times New Roman" pitchFamily="18" charset="0"/>
                <a:cs typeface="Times New Roman" pitchFamily="18" charset="0"/>
              </a:rPr>
              <a:t>PESTEL</a:t>
            </a:r>
            <a:r>
              <a:rPr lang="ar-EG" sz="2100" spc="50" dirty="0" smtClean="0">
                <a:latin typeface="Times New Roman" pitchFamily="18" charset="0"/>
                <a:cs typeface="Times New Roman" pitchFamily="18" charset="0"/>
              </a:rPr>
              <a:t>.</a:t>
            </a:r>
          </a:p>
          <a:p>
            <a:pPr marL="457200" lvl="0" indent="-457200" algn="just" rtl="1">
              <a:lnSpc>
                <a:spcPct val="150000"/>
              </a:lnSpc>
              <a:buFont typeface="+mj-lt"/>
              <a:buAutoNum type="arabicPeriod" startAt="2"/>
            </a:pPr>
            <a:r>
              <a:rPr lang="ar-EG" sz="2100" b="1" u="sng" spc="50" dirty="0" smtClean="0">
                <a:latin typeface="Times New Roman" pitchFamily="18" charset="0"/>
                <a:cs typeface="Times New Roman" pitchFamily="18" charset="0"/>
              </a:rPr>
              <a:t>تقدير </a:t>
            </a:r>
            <a:r>
              <a:rPr lang="ar-EG" sz="2100" b="1" u="sng" spc="50" dirty="0">
                <a:latin typeface="Times New Roman" pitchFamily="18" charset="0"/>
                <a:cs typeface="Times New Roman" pitchFamily="18" charset="0"/>
              </a:rPr>
              <a:t>التأثيرات:</a:t>
            </a:r>
            <a:r>
              <a:rPr lang="ar-EG" sz="2100" spc="50" dirty="0">
                <a:latin typeface="Times New Roman" pitchFamily="18" charset="0"/>
                <a:cs typeface="Times New Roman" pitchFamily="18" charset="0"/>
              </a:rPr>
              <a:t> يعتمد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بشكل </a:t>
            </a:r>
            <a:r>
              <a:rPr lang="ar-EG" sz="2100" spc="50" dirty="0">
                <a:latin typeface="Times New Roman" pitchFamily="18" charset="0"/>
                <a:cs typeface="Times New Roman" pitchFamily="18" charset="0"/>
              </a:rPr>
              <a:t>كبير على تقدير تأثير العوامل الخارجية، وهذا قد يكون أمرًا صعبًا وقد يترك مجالًا للتحيزات والتقديرات غير الدقيقة.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60516"/>
      </p:ext>
    </p:extLst>
  </p:cSld>
  <p:clrMapOvr>
    <a:masterClrMapping/>
  </p:clrMapOvr>
  <mc:AlternateContent xmlns:mc="http://schemas.openxmlformats.org/markup-compatibility/2006" xmlns:p14="http://schemas.microsoft.com/office/powerpoint/2010/main">
    <mc:Choice Requires="p14">
      <p:transition spd="slow" p14:dur="2000" advTm="195931"/>
    </mc:Choice>
    <mc:Fallback xmlns="">
      <p:transition spd="slow" advTm="19593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80727"/>
            <a:ext cx="8417320" cy="2031325"/>
          </a:xfrm>
          <a:prstGeom prst="rect">
            <a:avLst/>
          </a:prstGeom>
          <a:noFill/>
        </p:spPr>
        <p:txBody>
          <a:bodyPr wrap="square" rtlCol="0">
            <a:spAutoFit/>
          </a:bodyPr>
          <a:lstStyle/>
          <a:p>
            <a:pPr marL="457200" lvl="0" indent="-457200" algn="just" rtl="1">
              <a:lnSpc>
                <a:spcPct val="150000"/>
              </a:lnSpc>
              <a:buFont typeface="+mj-lt"/>
              <a:buAutoNum type="arabicPeriod" startAt="4"/>
            </a:pPr>
            <a:r>
              <a:rPr lang="ar-EG" sz="2100" b="1" u="sng" spc="50" dirty="0" smtClean="0">
                <a:latin typeface="Times New Roman" pitchFamily="18" charset="0"/>
                <a:cs typeface="Times New Roman" pitchFamily="18" charset="0"/>
              </a:rPr>
              <a:t>قصور </a:t>
            </a:r>
            <a:r>
              <a:rPr lang="ar-EG" sz="2100" b="1" u="sng" spc="50" dirty="0">
                <a:latin typeface="Times New Roman" pitchFamily="18" charset="0"/>
                <a:cs typeface="Times New Roman" pitchFamily="18" charset="0"/>
              </a:rPr>
              <a:t>التحليل البيئي:</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قد يكون تحليل العوامل البيئية في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PESTEL </a:t>
            </a:r>
            <a:r>
              <a:rPr lang="ar-EG" sz="2100" spc="50" dirty="0" smtClean="0">
                <a:latin typeface="Times New Roman" pitchFamily="18" charset="0"/>
                <a:cs typeface="Times New Roman" pitchFamily="18" charset="0"/>
              </a:rPr>
              <a:t> غير </a:t>
            </a:r>
            <a:r>
              <a:rPr lang="ar-EG" sz="2100" spc="50" dirty="0">
                <a:latin typeface="Times New Roman" pitchFamily="18" charset="0"/>
                <a:cs typeface="Times New Roman" pitchFamily="18" charset="0"/>
              </a:rPr>
              <a:t>كافٍ </a:t>
            </a:r>
            <a:r>
              <a:rPr lang="ar-EG" sz="2100" spc="50" dirty="0" smtClean="0">
                <a:latin typeface="Times New Roman" pitchFamily="18" charset="0"/>
                <a:cs typeface="Times New Roman" pitchFamily="18" charset="0"/>
              </a:rPr>
              <a:t>لتقييم </a:t>
            </a:r>
            <a:r>
              <a:rPr lang="ar-EG" sz="2100" spc="50" dirty="0">
                <a:latin typeface="Times New Roman" pitchFamily="18" charset="0"/>
                <a:cs typeface="Times New Roman" pitchFamily="18" charset="0"/>
              </a:rPr>
              <a:t>الآثار البيئية بشكل </a:t>
            </a:r>
            <a:r>
              <a:rPr lang="ar-EG" sz="2100" spc="50" dirty="0" smtClean="0">
                <a:latin typeface="Times New Roman" pitchFamily="18" charset="0"/>
                <a:cs typeface="Times New Roman" pitchFamily="18" charset="0"/>
              </a:rPr>
              <a:t>شامل، ولذلك قد </a:t>
            </a:r>
            <a:r>
              <a:rPr lang="ar-EG" sz="2100" spc="50" dirty="0">
                <a:latin typeface="Times New Roman" pitchFamily="18" charset="0"/>
                <a:cs typeface="Times New Roman" pitchFamily="18" charset="0"/>
              </a:rPr>
              <a:t>يكون من الأفضل استخدام إطارات أخرى مثل </a:t>
            </a:r>
            <a:r>
              <a:rPr lang="ar-EG" sz="2100" spc="50" dirty="0" smtClean="0">
                <a:latin typeface="Times New Roman" pitchFamily="18" charset="0"/>
                <a:cs typeface="Times New Roman" pitchFamily="18" charset="0"/>
              </a:rPr>
              <a:t>تحليل</a:t>
            </a:r>
            <a:r>
              <a:rPr lang="en-US" sz="2100" spc="50" dirty="0" smtClean="0">
                <a:latin typeface="Times New Roman" pitchFamily="18" charset="0"/>
                <a:cs typeface="Times New Roman" pitchFamily="18" charset="0"/>
              </a:rPr>
              <a:t>S.W.O.T </a:t>
            </a:r>
            <a:r>
              <a:rPr lang="ar-EG" sz="2100" spc="50" dirty="0" smtClean="0">
                <a:latin typeface="Times New Roman" pitchFamily="18" charset="0"/>
                <a:cs typeface="Times New Roman" pitchFamily="18" charset="0"/>
              </a:rPr>
              <a:t> حيث يناقش نقاط </a:t>
            </a:r>
            <a:r>
              <a:rPr lang="ar-EG" sz="2100" spc="50" dirty="0">
                <a:latin typeface="Times New Roman" pitchFamily="18" charset="0"/>
                <a:cs typeface="Times New Roman" pitchFamily="18" charset="0"/>
              </a:rPr>
              <a:t>القوة </a:t>
            </a:r>
            <a:r>
              <a:rPr lang="ar-EG" sz="2100" spc="50" dirty="0" smtClean="0">
                <a:latin typeface="Times New Roman" pitchFamily="18" charset="0"/>
                <a:cs typeface="Times New Roman" pitchFamily="18" charset="0"/>
              </a:rPr>
              <a:t>ونقاط الضعف </a:t>
            </a:r>
            <a:r>
              <a:rPr lang="ar-EG" sz="2100" spc="50" dirty="0">
                <a:latin typeface="Times New Roman" pitchFamily="18" charset="0"/>
                <a:cs typeface="Times New Roman" pitchFamily="18" charset="0"/>
              </a:rPr>
              <a:t>والفرص </a:t>
            </a:r>
            <a:r>
              <a:rPr lang="ar-EG" sz="2100" spc="50" dirty="0" smtClean="0">
                <a:latin typeface="Times New Roman" pitchFamily="18" charset="0"/>
                <a:cs typeface="Times New Roman" pitchFamily="18" charset="0"/>
              </a:rPr>
              <a:t>والتهديدات لتقييم </a:t>
            </a:r>
            <a:r>
              <a:rPr lang="ar-EG" sz="2100" spc="50" dirty="0">
                <a:latin typeface="Times New Roman" pitchFamily="18" charset="0"/>
                <a:cs typeface="Times New Roman" pitchFamily="18" charset="0"/>
              </a:rPr>
              <a:t>العوامل البيئية بشكل أعمق.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60516"/>
      </p:ext>
    </p:extLst>
  </p:cSld>
  <p:clrMapOvr>
    <a:masterClrMapping/>
  </p:clrMapOvr>
  <mc:AlternateContent xmlns:mc="http://schemas.openxmlformats.org/markup-compatibility/2006" xmlns:p14="http://schemas.microsoft.com/office/powerpoint/2010/main">
    <mc:Choice Requires="p14">
      <p:transition spd="slow" p14:dur="2000" advTm="122088"/>
    </mc:Choice>
    <mc:Fallback xmlns="">
      <p:transition spd="slow" advTm="12208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1349739"/>
            <a:ext cx="3385474" cy="1692737"/>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1973232"/>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b="1" spc="50" dirty="0" smtClean="0">
                <a:latin typeface="Times New Roman" pitchFamily="18" charset="0"/>
                <a:cs typeface="Times New Roman" pitchFamily="18" charset="0"/>
              </a:rPr>
              <a:t>لذلك يجب </a:t>
            </a:r>
            <a:r>
              <a:rPr lang="ar-EG" sz="2100" b="1" spc="50" dirty="0">
                <a:latin typeface="Times New Roman" pitchFamily="18" charset="0"/>
                <a:cs typeface="Times New Roman" pitchFamily="18" charset="0"/>
              </a:rPr>
              <a:t>أن يصاحب </a:t>
            </a:r>
            <a:r>
              <a:rPr lang="ar-EG" sz="2100" b="1" spc="50" dirty="0" smtClean="0">
                <a:latin typeface="Times New Roman" pitchFamily="18" charset="0"/>
                <a:cs typeface="Times New Roman" pitchFamily="18" charset="0"/>
              </a:rPr>
              <a:t>تحليل</a:t>
            </a:r>
            <a:r>
              <a:rPr lang="en-US" sz="2100" b="1" spc="50" dirty="0" smtClean="0">
                <a:latin typeface="Times New Roman" pitchFamily="18" charset="0"/>
                <a:cs typeface="Times New Roman" pitchFamily="18" charset="0"/>
              </a:rPr>
              <a:t>PESTEL </a:t>
            </a:r>
            <a:r>
              <a:rPr lang="ar-EG" sz="2100" b="1" spc="50" dirty="0" smtClean="0">
                <a:latin typeface="Times New Roman" pitchFamily="18" charset="0"/>
                <a:cs typeface="Times New Roman" pitchFamily="18" charset="0"/>
              </a:rPr>
              <a:t> تحليلات </a:t>
            </a:r>
            <a:r>
              <a:rPr lang="ar-EG" sz="2100" b="1" spc="50" dirty="0">
                <a:latin typeface="Times New Roman" pitchFamily="18" charset="0"/>
                <a:cs typeface="Times New Roman" pitchFamily="18" charset="0"/>
              </a:rPr>
              <a:t>أخرى لضمان </a:t>
            </a:r>
            <a:r>
              <a:rPr lang="ar-EG" sz="2100" b="1" spc="50" dirty="0" smtClean="0">
                <a:latin typeface="Times New Roman" pitchFamily="18" charset="0"/>
                <a:cs typeface="Times New Roman" pitchFamily="18" charset="0"/>
              </a:rPr>
              <a:t>الحصول </a:t>
            </a:r>
            <a:r>
              <a:rPr lang="ar-EG" sz="2100" b="1" spc="50" dirty="0">
                <a:latin typeface="Times New Roman" pitchFamily="18" charset="0"/>
                <a:cs typeface="Times New Roman" pitchFamily="18" charset="0"/>
              </a:rPr>
              <a:t>على صورة شاملة ودقيقة للعوامل الخارجية التي تؤثر على </a:t>
            </a:r>
            <a:r>
              <a:rPr lang="ar-EG" sz="2100" b="1" spc="50" dirty="0" smtClean="0">
                <a:latin typeface="Times New Roman" pitchFamily="18" charset="0"/>
                <a:cs typeface="Times New Roman" pitchFamily="18" charset="0"/>
              </a:rPr>
              <a:t>المؤسسة </a:t>
            </a:r>
            <a:r>
              <a:rPr lang="ar-EG" sz="2100" b="1" spc="50" dirty="0">
                <a:latin typeface="Times New Roman" pitchFamily="18" charset="0"/>
                <a:cs typeface="Times New Roman" pitchFamily="18" charset="0"/>
              </a:rPr>
              <a:t>أو </a:t>
            </a:r>
            <a:r>
              <a:rPr lang="ar-EG" sz="2100" b="1" spc="50" dirty="0" smtClean="0">
                <a:latin typeface="Times New Roman" pitchFamily="18" charset="0"/>
                <a:cs typeface="Times New Roman" pitchFamily="18" charset="0"/>
              </a:rPr>
              <a:t>المشروع. بناءًا على ماسبق استخدام </a:t>
            </a:r>
            <a:r>
              <a:rPr lang="ar-EG" sz="2100" b="1" spc="50" dirty="0">
                <a:latin typeface="Times New Roman" pitchFamily="18" charset="0"/>
                <a:cs typeface="Times New Roman" pitchFamily="18" charset="0"/>
              </a:rPr>
              <a:t>أكثر من إطار أو تقنية تحليل قد يساعد في تعزيز </a:t>
            </a:r>
            <a:r>
              <a:rPr lang="ar-EG" sz="2100" b="1" spc="50" dirty="0" smtClean="0">
                <a:latin typeface="Times New Roman" pitchFamily="18" charset="0"/>
                <a:cs typeface="Times New Roman" pitchFamily="18" charset="0"/>
              </a:rPr>
              <a:t>الفهم </a:t>
            </a:r>
            <a:r>
              <a:rPr lang="ar-EG" sz="2100" b="1" spc="50" dirty="0">
                <a:latin typeface="Times New Roman" pitchFamily="18" charset="0"/>
                <a:cs typeface="Times New Roman" pitchFamily="18" charset="0"/>
              </a:rPr>
              <a:t>الشامل للبيئة الخارجية واتخاذ القرارات الاستراتيجية </a:t>
            </a:r>
            <a:r>
              <a:rPr lang="ar-EG" sz="2100" b="1" spc="50" dirty="0" smtClean="0">
                <a:latin typeface="Times New Roman" pitchFamily="18" charset="0"/>
                <a:cs typeface="Times New Roman" pitchFamily="18" charset="0"/>
              </a:rPr>
              <a:t>المناسبة والصحيحة.</a:t>
            </a:r>
            <a:endParaRPr lang="ar-EG" sz="2100" b="1"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577137" y="1462494"/>
            <a:ext cx="3953711" cy="461665"/>
          </a:xfrm>
          <a:prstGeom prst="rect">
            <a:avLst/>
          </a:prstGeom>
          <a:noFill/>
        </p:spPr>
        <p:txBody>
          <a:bodyPr wrap="none" rtlCol="0">
            <a:spAutoFit/>
          </a:bodyPr>
          <a:lstStyle/>
          <a:p>
            <a:pPr lvl="0" algn="ctr" rtl="1"/>
            <a:r>
              <a:rPr lang="ar-EG" sz="2400" b="1" dirty="0" smtClean="0">
                <a:solidFill>
                  <a:srgbClr val="00B0F0"/>
                </a:solidFill>
                <a:cs typeface="Times New Roman"/>
              </a:rPr>
              <a:t>الانتقادات التي وجهت لتحليل </a:t>
            </a:r>
            <a:r>
              <a:rPr lang="en-US" sz="2400" b="1" dirty="0" smtClean="0">
                <a:solidFill>
                  <a:srgbClr val="00B0F0"/>
                </a:solidFill>
                <a:cs typeface="Times New Roman"/>
              </a:rPr>
              <a:t>PESTEL</a:t>
            </a:r>
            <a:endParaRPr lang="en-US" sz="2400" b="1" dirty="0">
              <a:solidFill>
                <a:srgbClr val="00B0F0"/>
              </a:solidFill>
              <a:cs typeface="Times New Roman"/>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4060516"/>
      </p:ext>
    </p:extLst>
  </p:cSld>
  <p:clrMapOvr>
    <a:masterClrMapping/>
  </p:clrMapOvr>
  <mc:AlternateContent xmlns:mc="http://schemas.openxmlformats.org/markup-compatibility/2006" xmlns:p14="http://schemas.microsoft.com/office/powerpoint/2010/main">
    <mc:Choice Requires="p14">
      <p:transition spd="slow" p14:dur="2000" advTm="56952"/>
    </mc:Choice>
    <mc:Fallback xmlns="">
      <p:transition spd="slow" advTm="5695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472967" y="1123950"/>
            <a:ext cx="11209282"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194073" y="1231662"/>
            <a:ext cx="1460848" cy="461665"/>
          </a:xfrm>
          <a:prstGeom prst="rect">
            <a:avLst/>
          </a:prstGeom>
          <a:noFill/>
        </p:spPr>
        <p:txBody>
          <a:bodyPr wrap="none" rtlCol="0">
            <a:spAutoFit/>
          </a:bodyPr>
          <a:lstStyle/>
          <a:p>
            <a:pPr lvl="0" algn="ctr" rtl="1"/>
            <a:r>
              <a:rPr lang="ar-EG" sz="2400" b="1" spc="50" dirty="0" smtClean="0">
                <a:solidFill>
                  <a:srgbClr val="00B0F0"/>
                </a:solidFill>
                <a:cs typeface="Times New Roman"/>
              </a:rPr>
              <a:t>تسويق </a:t>
            </a:r>
            <a:r>
              <a:rPr lang="en-US" sz="2400" b="1" spc="50" dirty="0" smtClean="0">
                <a:solidFill>
                  <a:srgbClr val="00B0F0"/>
                </a:solidFill>
                <a:cs typeface="Times New Roman"/>
              </a:rPr>
              <a:t>STP</a:t>
            </a:r>
            <a:endParaRPr lang="en-US" sz="2400" b="1" spc="50"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6802839"/>
      </p:ext>
    </p:extLst>
  </p:cSld>
  <p:clrMapOvr>
    <a:masterClrMapping/>
  </p:clrMapOvr>
  <mc:AlternateContent xmlns:mc="http://schemas.openxmlformats.org/markup-compatibility/2006" xmlns:p14="http://schemas.microsoft.com/office/powerpoint/2010/main">
    <mc:Choice Requires="p14">
      <p:transition spd="slow" p14:dur="2000" advTm="18809"/>
    </mc:Choice>
    <mc:Fallback xmlns="">
      <p:transition spd="slow" advTm="188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88827"/>
            <a:ext cx="8417320" cy="2516073"/>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تسويق</a:t>
            </a:r>
            <a:r>
              <a:rPr lang="en-US" sz="2100" spc="50" dirty="0" smtClean="0">
                <a:latin typeface="Times New Roman" pitchFamily="18" charset="0"/>
                <a:cs typeface="Times New Roman" pitchFamily="18" charset="0"/>
              </a:rPr>
              <a:t>STP </a:t>
            </a:r>
            <a:r>
              <a:rPr lang="ar-EG" sz="2100" spc="50" dirty="0" smtClean="0">
                <a:latin typeface="Times New Roman" pitchFamily="18" charset="0"/>
                <a:cs typeface="Times New Roman" pitchFamily="18" charset="0"/>
              </a:rPr>
              <a:t> هو </a:t>
            </a:r>
            <a:r>
              <a:rPr lang="ar-EG" sz="2100" spc="50" dirty="0">
                <a:latin typeface="Times New Roman" pitchFamily="18" charset="0"/>
                <a:cs typeface="Times New Roman" pitchFamily="18" charset="0"/>
              </a:rPr>
              <a:t>اختصار </a:t>
            </a:r>
            <a:r>
              <a:rPr lang="ar-EG" sz="2100" spc="50" dirty="0" smtClean="0">
                <a:latin typeface="Times New Roman" pitchFamily="18" charset="0"/>
                <a:cs typeface="Times New Roman" pitchFamily="18" charset="0"/>
              </a:rPr>
              <a:t>لـتسويق الشعبة (</a:t>
            </a:r>
            <a:r>
              <a:rPr lang="en-US" sz="2100" spc="50" dirty="0">
                <a:latin typeface="Times New Roman" pitchFamily="18" charset="0"/>
                <a:cs typeface="Times New Roman" pitchFamily="18" charset="0"/>
              </a:rPr>
              <a:t>Segmenting, Targeting, </a:t>
            </a:r>
            <a:r>
              <a:rPr lang="en-US" sz="2100" spc="50" dirty="0" smtClean="0">
                <a:latin typeface="Times New Roman" pitchFamily="18" charset="0"/>
                <a:cs typeface="Times New Roman" pitchFamily="18" charset="0"/>
              </a:rPr>
              <a:t>Positioning</a:t>
            </a:r>
            <a:r>
              <a:rPr lang="ar-EG" sz="2100" spc="50" dirty="0" smtClean="0">
                <a:latin typeface="Times New Roman" pitchFamily="18" charset="0"/>
                <a:cs typeface="Times New Roman" pitchFamily="18" charset="0"/>
              </a:rPr>
              <a:t>) وهو </a:t>
            </a:r>
            <a:r>
              <a:rPr lang="ar-EG" sz="2100" spc="50" dirty="0">
                <a:latin typeface="Times New Roman" pitchFamily="18" charset="0"/>
                <a:cs typeface="Times New Roman" pitchFamily="18" charset="0"/>
              </a:rPr>
              <a:t>نهج استراتيجي يستخدم في مجال التسويق لتحديد وتحقيق النجاح في سوق معين</a:t>
            </a:r>
            <a:r>
              <a:rPr lang="ar-EG" sz="2100" spc="5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يتم تقسيم السوق بناءً على عدة عوامل مختلفة بهدف الوصول إلى الشريحة التسويقية المناسبة.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4577137" y="1381235"/>
            <a:ext cx="1604606" cy="523220"/>
          </a:xfrm>
          <a:prstGeom prst="rect">
            <a:avLst/>
          </a:prstGeom>
          <a:noFill/>
        </p:spPr>
        <p:txBody>
          <a:bodyPr wrap="none" rtlCol="0">
            <a:spAutoFit/>
          </a:bodyPr>
          <a:lstStyle/>
          <a:p>
            <a:pPr lvl="0" algn="ctr" rtl="1"/>
            <a:r>
              <a:rPr lang="ar-EG" sz="2800" b="1" dirty="0">
                <a:solidFill>
                  <a:srgbClr val="00B0F0"/>
                </a:solidFill>
                <a:cs typeface="Times New Roman"/>
              </a:rPr>
              <a:t>تسويق </a:t>
            </a:r>
            <a:r>
              <a:rPr lang="en-US" sz="2800" b="1" dirty="0">
                <a:solidFill>
                  <a:srgbClr val="00B0F0"/>
                </a:solidFill>
                <a:cs typeface="Times New Roman"/>
              </a:rPr>
              <a:t>STP</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90571804"/>
      </p:ext>
    </p:extLst>
  </p:cSld>
  <p:clrMapOvr>
    <a:masterClrMapping/>
  </p:clrMapOvr>
  <mc:AlternateContent xmlns:mc="http://schemas.openxmlformats.org/markup-compatibility/2006" xmlns:p14="http://schemas.microsoft.com/office/powerpoint/2010/main">
    <mc:Choice Requires="p14">
      <p:transition spd="slow" p14:dur="2000" advTm="282990"/>
    </mc:Choice>
    <mc:Fallback xmlns="">
      <p:transition spd="slow" advTm="28299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46313" y="1123950"/>
            <a:ext cx="11634512"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249318" y="1231662"/>
            <a:ext cx="3718134" cy="430887"/>
          </a:xfrm>
          <a:prstGeom prst="rect">
            <a:avLst/>
          </a:prstGeom>
          <a:noFill/>
        </p:spPr>
        <p:txBody>
          <a:bodyPr wrap="none" rtlCol="0">
            <a:spAutoFit/>
          </a:bodyPr>
          <a:lstStyle/>
          <a:p>
            <a:pPr lvl="0" algn="ctr" rtl="1"/>
            <a:r>
              <a:rPr lang="ar-EG" sz="2200" b="1" spc="50" dirty="0" smtClean="0">
                <a:solidFill>
                  <a:srgbClr val="00B0F0"/>
                </a:solidFill>
                <a:cs typeface="Times New Roman"/>
              </a:rPr>
              <a:t>عوامل تقسيم السوق في تسويق </a:t>
            </a:r>
            <a:r>
              <a:rPr lang="en-US" sz="2200" b="1" spc="50" dirty="0" smtClean="0">
                <a:solidFill>
                  <a:srgbClr val="00B0F0"/>
                </a:solidFill>
                <a:cs typeface="Times New Roman"/>
              </a:rPr>
              <a:t>STP</a:t>
            </a:r>
            <a:endParaRPr lang="en-US" sz="2200" b="1" spc="50"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1658499"/>
      </p:ext>
    </p:extLst>
  </p:cSld>
  <p:clrMapOvr>
    <a:masterClrMapping/>
  </p:clrMapOvr>
  <mc:AlternateContent xmlns:mc="http://schemas.openxmlformats.org/markup-compatibility/2006" xmlns:p14="http://schemas.microsoft.com/office/powerpoint/2010/main">
    <mc:Choice Requires="p14">
      <p:transition spd="slow" p14:dur="2000" advTm="9407"/>
    </mc:Choice>
    <mc:Fallback xmlns="">
      <p:transition spd="slow" advTm="94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970318"/>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تقسيم السوق على أساس العوامل الديموغرافية: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عملية تقسيم السوق إلى فئات أو شرائح مختلفة استنادًا إلى الخصائص الديموغرافية للعملاء. تشمل الخصائص الديموغرافية العوامل مثل العمر </a:t>
            </a:r>
            <a:r>
              <a:rPr lang="ar-EG" sz="2100" spc="50" dirty="0" smtClean="0">
                <a:latin typeface="Times New Roman" pitchFamily="18" charset="0"/>
                <a:cs typeface="Times New Roman" pitchFamily="18" charset="0"/>
              </a:rPr>
              <a:t>والنوع والدخل </a:t>
            </a:r>
            <a:r>
              <a:rPr lang="ar-EG" sz="2100" spc="50" dirty="0">
                <a:latin typeface="Times New Roman" pitchFamily="18" charset="0"/>
                <a:cs typeface="Times New Roman" pitchFamily="18" charset="0"/>
              </a:rPr>
              <a:t>والتعليم والحالة الاجتماعية والعمل وغيرها</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ولذلك تُعد تجزئة السوق على الأساس الديموغرافي تسمح للشركات بفهم الاختلافات في الاحتياجات والرغبات بين مجموعات العملاء المختلفة؛ على سبيل المثال قد يكون هناك فرق في الاهتمامات والأولويات بين الشباب وكبار السن، أو بين الرجال والنساء، وقد يؤثر ذلك على استراتيجيات التسويق والتواصل.</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837603"/>
      </p:ext>
    </p:extLst>
  </p:cSld>
  <p:clrMapOvr>
    <a:masterClrMapping/>
  </p:clrMapOvr>
  <mc:AlternateContent xmlns:mc="http://schemas.openxmlformats.org/markup-compatibility/2006" xmlns:p14="http://schemas.microsoft.com/office/powerpoint/2010/main">
    <mc:Choice Requires="p14">
      <p:transition spd="slow" p14:dur="2000" advTm="308645"/>
    </mc:Choice>
    <mc:Fallback xmlns="">
      <p:transition spd="slow" advTm="30864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06312"/>
            <a:ext cx="8417320" cy="3639458"/>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1950" spc="20" dirty="0">
                <a:latin typeface="Times New Roman" pitchFamily="18" charset="0"/>
                <a:cs typeface="Times New Roman" pitchFamily="18" charset="0"/>
              </a:rPr>
              <a:t>من خلال تجزئة السوق على أساس الديموغرافي، يمكن للشركات تحديد المجموعات المستهدفة بشكل أكثر دقة وتطوير رسائل تسويقية ملائمة لكل </a:t>
            </a:r>
            <a:r>
              <a:rPr lang="ar-EG" sz="1950" spc="20" dirty="0" smtClean="0">
                <a:latin typeface="Times New Roman" pitchFamily="18" charset="0"/>
                <a:cs typeface="Times New Roman" pitchFamily="18" charset="0"/>
              </a:rPr>
              <a:t>فئة؛ </a:t>
            </a:r>
            <a:r>
              <a:rPr lang="ar-EG" sz="1950" spc="20" dirty="0">
                <a:latin typeface="Times New Roman" pitchFamily="18" charset="0"/>
                <a:cs typeface="Times New Roman" pitchFamily="18" charset="0"/>
              </a:rPr>
              <a:t>على سبيل </a:t>
            </a:r>
            <a:r>
              <a:rPr lang="ar-EG" sz="1950" spc="20" dirty="0" smtClean="0">
                <a:latin typeface="Times New Roman" pitchFamily="18" charset="0"/>
                <a:cs typeface="Times New Roman" pitchFamily="18" charset="0"/>
              </a:rPr>
              <a:t>المثال </a:t>
            </a:r>
            <a:r>
              <a:rPr lang="ar-EG" sz="1950" spc="20" dirty="0">
                <a:latin typeface="Times New Roman" pitchFamily="18" charset="0"/>
                <a:cs typeface="Times New Roman" pitchFamily="18" charset="0"/>
              </a:rPr>
              <a:t>يمكن للشركات استهداف </a:t>
            </a:r>
            <a:r>
              <a:rPr lang="ar-EG" sz="1950" spc="20" dirty="0" smtClean="0">
                <a:latin typeface="Times New Roman" pitchFamily="18" charset="0"/>
                <a:cs typeface="Times New Roman" pitchFamily="18" charset="0"/>
              </a:rPr>
              <a:t>فئة الشباب </a:t>
            </a:r>
            <a:r>
              <a:rPr lang="ar-EG" sz="1950" spc="20" dirty="0">
                <a:latin typeface="Times New Roman" pitchFamily="18" charset="0"/>
                <a:cs typeface="Times New Roman" pitchFamily="18" charset="0"/>
              </a:rPr>
              <a:t>برسائل تروج للمنتجات أو الخدمات </a:t>
            </a:r>
            <a:r>
              <a:rPr lang="ar-EG" sz="1950" spc="20" dirty="0" smtClean="0">
                <a:latin typeface="Times New Roman" pitchFamily="18" charset="0"/>
                <a:cs typeface="Times New Roman" pitchFamily="18" charset="0"/>
              </a:rPr>
              <a:t>التي </a:t>
            </a:r>
            <a:r>
              <a:rPr lang="ar-EG" sz="1950" spc="20" dirty="0">
                <a:latin typeface="Times New Roman" pitchFamily="18" charset="0"/>
                <a:cs typeface="Times New Roman" pitchFamily="18" charset="0"/>
              </a:rPr>
              <a:t>تناسب اهتماماتهم وأسلوب حياتهم، في حين يمكن للشركات استهداف كبار السن برسائل تركز على الراحة والصحة</a:t>
            </a:r>
            <a:r>
              <a:rPr lang="ar-EG" sz="1950" spc="2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1950" spc="20" dirty="0" smtClean="0">
                <a:latin typeface="Times New Roman" pitchFamily="18" charset="0"/>
                <a:cs typeface="Times New Roman" pitchFamily="18" charset="0"/>
              </a:rPr>
              <a:t>ولذلك تُعد تجزئة </a:t>
            </a:r>
            <a:r>
              <a:rPr lang="ar-EG" sz="1950" spc="20" dirty="0">
                <a:latin typeface="Times New Roman" pitchFamily="18" charset="0"/>
                <a:cs typeface="Times New Roman" pitchFamily="18" charset="0"/>
              </a:rPr>
              <a:t>السوق على </a:t>
            </a:r>
            <a:r>
              <a:rPr lang="ar-EG" sz="1950" spc="20" dirty="0" smtClean="0">
                <a:latin typeface="Times New Roman" pitchFamily="18" charset="0"/>
                <a:cs typeface="Times New Roman" pitchFamily="18" charset="0"/>
              </a:rPr>
              <a:t>الأساس </a:t>
            </a:r>
            <a:r>
              <a:rPr lang="ar-EG" sz="1950" spc="20" dirty="0">
                <a:latin typeface="Times New Roman" pitchFamily="18" charset="0"/>
                <a:cs typeface="Times New Roman" pitchFamily="18" charset="0"/>
              </a:rPr>
              <a:t>الديموغرافي </a:t>
            </a:r>
            <a:r>
              <a:rPr lang="ar-EG" sz="1950" spc="20" dirty="0" smtClean="0">
                <a:latin typeface="Times New Roman" pitchFamily="18" charset="0"/>
                <a:cs typeface="Times New Roman" pitchFamily="18" charset="0"/>
              </a:rPr>
              <a:t>يعطي </a:t>
            </a:r>
            <a:r>
              <a:rPr lang="ar-EG" sz="1950" spc="20" dirty="0">
                <a:latin typeface="Times New Roman" pitchFamily="18" charset="0"/>
                <a:cs typeface="Times New Roman" pitchFamily="18" charset="0"/>
              </a:rPr>
              <a:t>للشركات فهمًا أعمق للعملاء ويمكنها تشكيل استراتيجيات المنتج والسعر والترويج والتوزيع وفقًا لاحتياجات الفئة المستهدفة </a:t>
            </a:r>
            <a:r>
              <a:rPr lang="ar-EG" sz="1950" spc="20" dirty="0" smtClean="0">
                <a:latin typeface="Times New Roman" pitchFamily="18" charset="0"/>
                <a:cs typeface="Times New Roman" pitchFamily="18" charset="0"/>
              </a:rPr>
              <a:t>المحددة</a:t>
            </a:r>
            <a:r>
              <a:rPr lang="ar-EG" sz="1950" spc="20" dirty="0">
                <a:latin typeface="Times New Roman" pitchFamily="18" charset="0"/>
                <a:cs typeface="Times New Roman" pitchFamily="18" charset="0"/>
              </a:rPr>
              <a:t>. </a:t>
            </a:r>
            <a:r>
              <a:rPr lang="ar-EG" sz="1950" spc="20" dirty="0" smtClean="0">
                <a:latin typeface="Times New Roman" pitchFamily="18" charset="0"/>
                <a:cs typeface="Times New Roman" pitchFamily="18" charset="0"/>
              </a:rPr>
              <a:t>حيث تساعد </a:t>
            </a:r>
            <a:r>
              <a:rPr lang="ar-EG" sz="1950" spc="20" dirty="0">
                <a:latin typeface="Times New Roman" pitchFamily="18" charset="0"/>
                <a:cs typeface="Times New Roman" pitchFamily="18" charset="0"/>
              </a:rPr>
              <a:t>هذه الاستراتيجيات </a:t>
            </a:r>
            <a:r>
              <a:rPr lang="ar-EG" sz="1950" spc="20" dirty="0" smtClean="0">
                <a:latin typeface="Times New Roman" pitchFamily="18" charset="0"/>
                <a:cs typeface="Times New Roman" pitchFamily="18" charset="0"/>
              </a:rPr>
              <a:t>في </a:t>
            </a:r>
            <a:r>
              <a:rPr lang="ar-EG" sz="1950" spc="20" dirty="0">
                <a:latin typeface="Times New Roman" pitchFamily="18" charset="0"/>
                <a:cs typeface="Times New Roman" pitchFamily="18" charset="0"/>
              </a:rPr>
              <a:t>زيادة القابلية للتفضيل للعملاء وتحسين تجربة العملاء وزيادة النجاح التجاري للشركة.</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5727023"/>
      </p:ext>
    </p:extLst>
  </p:cSld>
  <p:clrMapOvr>
    <a:masterClrMapping/>
  </p:clrMapOvr>
  <mc:AlternateContent xmlns:mc="http://schemas.openxmlformats.org/markup-compatibility/2006" xmlns:p14="http://schemas.microsoft.com/office/powerpoint/2010/main">
    <mc:Choice Requires="p14">
      <p:transition spd="slow" p14:dur="2000" advTm="272579"/>
    </mc:Choice>
    <mc:Fallback xmlns="">
      <p:transition spd="slow" advTm="2725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833506"/>
            <a:ext cx="8417320" cy="4478149"/>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تقسيم السوق على أساس العوامل الجغرافية: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عملية تحليل وتقسيم السوق إلى شرائح أو فئات مختلفة استنادًا إلى المكان الجغرافي. </a:t>
            </a:r>
            <a:r>
              <a:rPr lang="ar-EG" sz="2100" spc="50" dirty="0" smtClean="0">
                <a:latin typeface="Times New Roman" pitchFamily="18" charset="0"/>
                <a:cs typeface="Times New Roman" pitchFamily="18" charset="0"/>
              </a:rPr>
              <a:t>حيث تستند </a:t>
            </a:r>
            <a:r>
              <a:rPr lang="ar-EG" sz="2100" spc="50" dirty="0">
                <a:latin typeface="Times New Roman" pitchFamily="18" charset="0"/>
                <a:cs typeface="Times New Roman" pitchFamily="18" charset="0"/>
              </a:rPr>
              <a:t>هذه الاستراتيجية إلى فهم أنماط السلوك والاحتياجات التي تختلف بين المناطق الجغرافية المختلفة</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a:t>
            </a:r>
            <a:r>
              <a:rPr lang="ar-EG" sz="2100" spc="50" dirty="0">
                <a:latin typeface="Times New Roman" pitchFamily="18" charset="0"/>
                <a:cs typeface="Times New Roman" pitchFamily="18" charset="0"/>
              </a:rPr>
              <a:t>تُعد تجزئة السوق على </a:t>
            </a:r>
            <a:r>
              <a:rPr lang="ar-EG" sz="2100" spc="50" dirty="0" smtClean="0">
                <a:latin typeface="Times New Roman" pitchFamily="18" charset="0"/>
                <a:cs typeface="Times New Roman" pitchFamily="18" charset="0"/>
              </a:rPr>
              <a:t>الأساس الجغرافي </a:t>
            </a:r>
            <a:r>
              <a:rPr lang="ar-EG" sz="2100" spc="50" dirty="0">
                <a:latin typeface="Times New Roman" pitchFamily="18" charset="0"/>
                <a:cs typeface="Times New Roman" pitchFamily="18" charset="0"/>
              </a:rPr>
              <a:t>يسمح للشركات بتحديد وفهم أفضل لمتطلبات العملاء في مناطق </a:t>
            </a:r>
            <a:r>
              <a:rPr lang="ar-EG" sz="2100" spc="50" dirty="0" smtClean="0">
                <a:latin typeface="Times New Roman" pitchFamily="18" charset="0"/>
                <a:cs typeface="Times New Roman" pitchFamily="18" charset="0"/>
              </a:rPr>
              <a:t>محددة</a:t>
            </a:r>
            <a:r>
              <a:rPr lang="ar-EG" sz="2100" spc="50" dirty="0">
                <a:latin typeface="Times New Roman" pitchFamily="18" charset="0"/>
                <a:cs typeface="Times New Roman" pitchFamily="18" charset="0"/>
              </a:rPr>
              <a:t>، وتطوير استراتيجيات تسويقية مستهدفة تستهدف هذه المناطق بشكل فعال. </a:t>
            </a:r>
            <a:r>
              <a:rPr lang="ar-EG" sz="2100" spc="50" dirty="0" smtClean="0">
                <a:latin typeface="Times New Roman" pitchFamily="18" charset="0"/>
                <a:cs typeface="Times New Roman" pitchFamily="18" charset="0"/>
              </a:rPr>
              <a:t>حيث يعتمد </a:t>
            </a:r>
            <a:r>
              <a:rPr lang="ar-EG" sz="2100" spc="50" dirty="0">
                <a:latin typeface="Times New Roman" pitchFamily="18" charset="0"/>
                <a:cs typeface="Times New Roman" pitchFamily="18" charset="0"/>
              </a:rPr>
              <a:t>تجزئة السوق الجغرافية على العوامل الجغرافية مثل المنطقة الجغرافية العامة، البيئة المحلية، </a:t>
            </a:r>
            <a:r>
              <a:rPr lang="ar-EG" sz="2100" spc="50" dirty="0" smtClean="0">
                <a:latin typeface="Times New Roman" pitchFamily="18" charset="0"/>
                <a:cs typeface="Times New Roman" pitchFamily="18" charset="0"/>
              </a:rPr>
              <a:t>ثقافة كل منطقة جغرافية، </a:t>
            </a:r>
            <a:r>
              <a:rPr lang="ar-EG" sz="2100" spc="50" dirty="0">
                <a:latin typeface="Times New Roman" pitchFamily="18" charset="0"/>
                <a:cs typeface="Times New Roman" pitchFamily="18" charset="0"/>
              </a:rPr>
              <a:t>وعوامل أخرى قد تؤثر على سلوك العملاء وتفضيلاتهم.</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7528274"/>
      </p:ext>
    </p:extLst>
  </p:cSld>
  <p:clrMapOvr>
    <a:masterClrMapping/>
  </p:clrMapOvr>
  <mc:AlternateContent xmlns:mc="http://schemas.openxmlformats.org/markup-compatibility/2006" xmlns:p14="http://schemas.microsoft.com/office/powerpoint/2010/main">
    <mc:Choice Requires="p14">
      <p:transition spd="slow" p14:dur="2000" advTm="92369"/>
    </mc:Choice>
    <mc:Fallback xmlns="">
      <p:transition spd="slow" advTm="9236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لشركة ملابس تجزئة السوق على أساس جغرافي من خلال تحديد المناطق الجغرافية التي تمتلك رغبة قوية في الملابس الشتوية مقارنةً بالمناطق الجغرافية التي تغلب </a:t>
            </a:r>
            <a:r>
              <a:rPr lang="ar-EG" sz="2100" spc="50" dirty="0" smtClean="0">
                <a:latin typeface="Times New Roman" pitchFamily="18" charset="0"/>
                <a:cs typeface="Times New Roman" pitchFamily="18" charset="0"/>
              </a:rPr>
              <a:t>عليها </a:t>
            </a:r>
            <a:r>
              <a:rPr lang="ar-EG" sz="2100" spc="50" dirty="0">
                <a:latin typeface="Times New Roman" pitchFamily="18" charset="0"/>
                <a:cs typeface="Times New Roman" pitchFamily="18" charset="0"/>
              </a:rPr>
              <a:t>الطقس </a:t>
            </a:r>
            <a:r>
              <a:rPr lang="ar-EG" sz="2100" spc="50" dirty="0" smtClean="0">
                <a:latin typeface="Times New Roman" pitchFamily="18" charset="0"/>
                <a:cs typeface="Times New Roman" pitchFamily="18" charset="0"/>
              </a:rPr>
              <a:t>الدافئ؛ </a:t>
            </a:r>
            <a:r>
              <a:rPr lang="ar-EG" sz="2100" spc="50" dirty="0">
                <a:latin typeface="Times New Roman" pitchFamily="18" charset="0"/>
                <a:cs typeface="Times New Roman" pitchFamily="18" charset="0"/>
              </a:rPr>
              <a:t>وذلك يمكن أن يؤثر على استراتيجيات </a:t>
            </a:r>
            <a:r>
              <a:rPr lang="ar-EG" sz="2100" spc="50" dirty="0" smtClean="0">
                <a:latin typeface="Times New Roman" pitchFamily="18" charset="0"/>
                <a:cs typeface="Times New Roman" pitchFamily="18" charset="0"/>
              </a:rPr>
              <a:t>التسويق.</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فمن </a:t>
            </a:r>
            <a:r>
              <a:rPr lang="ar-EG" sz="2100" spc="50" dirty="0">
                <a:latin typeface="Times New Roman" pitchFamily="18" charset="0"/>
                <a:cs typeface="Times New Roman" pitchFamily="18" charset="0"/>
              </a:rPr>
              <a:t>خلال تجزئة السوق على أساس جغرافي، يمكن للشركات ضبط مزيج التسويق وتخطيط الحملات الإعلانية والتسويقية بشكل أكثر توجيهًا لتلبية متطلبات العملاء المحتملين في مناطق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وزيادة رضا العملاء وفعالية التسويق.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8645957"/>
      </p:ext>
    </p:extLst>
  </p:cSld>
  <p:clrMapOvr>
    <a:masterClrMapping/>
  </p:clrMapOvr>
  <mc:AlternateContent xmlns:mc="http://schemas.openxmlformats.org/markup-compatibility/2006" xmlns:p14="http://schemas.microsoft.com/office/powerpoint/2010/main">
    <mc:Choice Requires="p14">
      <p:transition spd="slow" p14:dur="2000" advTm="86260"/>
    </mc:Choice>
    <mc:Fallback xmlns="">
      <p:transition spd="slow" advTm="862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913510"/>
            <a:ext cx="8417320" cy="3993401"/>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200" b="1" u="sng" spc="50" dirty="0" smtClean="0">
                <a:latin typeface="Times New Roman" pitchFamily="18" charset="0"/>
                <a:cs typeface="Times New Roman" pitchFamily="18" charset="0"/>
              </a:rPr>
              <a:t>تقسيم السوق على أساس العوامل النفسية: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على </a:t>
            </a:r>
            <a:r>
              <a:rPr lang="ar-EG" sz="2100" spc="50" dirty="0">
                <a:latin typeface="Times New Roman" pitchFamily="18" charset="0"/>
                <a:cs typeface="Times New Roman" pitchFamily="18" charset="0"/>
              </a:rPr>
              <a:t>الرغم من أن تجزئة السوق على أساس العوامل النفسية ليست نهجًا شائعًا مثل التجزئة على </a:t>
            </a:r>
            <a:r>
              <a:rPr lang="ar-EG" sz="2100" spc="50" dirty="0" smtClean="0">
                <a:latin typeface="Times New Roman" pitchFamily="18" charset="0"/>
                <a:cs typeface="Times New Roman" pitchFamily="18" charset="0"/>
              </a:rPr>
              <a:t>الأساس </a:t>
            </a:r>
            <a:r>
              <a:rPr lang="ar-EG" sz="2100" spc="50" dirty="0">
                <a:latin typeface="Times New Roman" pitchFamily="18" charset="0"/>
                <a:cs typeface="Times New Roman" pitchFamily="18" charset="0"/>
              </a:rPr>
              <a:t>الديموغرافي أو الجغرافي، إلا أنها تستخدم أحيانًا في استراتيجيات التسويق. </a:t>
            </a:r>
            <a:r>
              <a:rPr lang="ar-EG" sz="2100" spc="50" dirty="0" smtClean="0">
                <a:latin typeface="Times New Roman" pitchFamily="18" charset="0"/>
                <a:cs typeface="Times New Roman" pitchFamily="18" charset="0"/>
              </a:rPr>
              <a:t>فتجزئة </a:t>
            </a:r>
            <a:r>
              <a:rPr lang="ar-EG" sz="2100" spc="50" dirty="0">
                <a:latin typeface="Times New Roman" pitchFamily="18" charset="0"/>
                <a:cs typeface="Times New Roman" pitchFamily="18" charset="0"/>
              </a:rPr>
              <a:t>السوق على أساس العوامل النفسية تركز على فهم الاحتياجات والتوجهات النفسية للعملاء</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تشمل </a:t>
            </a:r>
            <a:r>
              <a:rPr lang="ar-EG" sz="2100" spc="50" dirty="0">
                <a:latin typeface="Times New Roman" pitchFamily="18" charset="0"/>
                <a:cs typeface="Times New Roman" pitchFamily="18" charset="0"/>
              </a:rPr>
              <a:t>العوامل النفسية التي يمكن استخدامها في تجزئة السوق العوامل مثل الشخصية والرغبات والمعتقدات والقيم والاهتمامات والمواقف وغيرها. </a:t>
            </a:r>
            <a:r>
              <a:rPr lang="ar-EG" sz="2100" spc="50" dirty="0" smtClean="0">
                <a:latin typeface="Times New Roman" pitchFamily="18" charset="0"/>
                <a:cs typeface="Times New Roman" pitchFamily="18" charset="0"/>
              </a:rPr>
              <a:t>فعلى </a:t>
            </a:r>
            <a:r>
              <a:rPr lang="ar-EG" sz="2100" spc="50" dirty="0">
                <a:latin typeface="Times New Roman" pitchFamily="18" charset="0"/>
                <a:cs typeface="Times New Roman" pitchFamily="18" charset="0"/>
              </a:rPr>
              <a:t>سبيل </a:t>
            </a:r>
            <a:r>
              <a:rPr lang="ar-EG" sz="2100" spc="50" dirty="0" smtClean="0">
                <a:latin typeface="Times New Roman" pitchFamily="18" charset="0"/>
                <a:cs typeface="Times New Roman" pitchFamily="18" charset="0"/>
              </a:rPr>
              <a:t>المثال: </a:t>
            </a:r>
            <a:r>
              <a:rPr lang="ar-EG" sz="2100" spc="50" dirty="0">
                <a:latin typeface="Times New Roman" pitchFamily="18" charset="0"/>
                <a:cs typeface="Times New Roman" pitchFamily="18" charset="0"/>
              </a:rPr>
              <a:t>يمكن تجزئة السوق بناءً على الأشخاص الذين يشتركون في نفس القيم أو لديهم نفس الاهتمامات</a:t>
            </a:r>
            <a:r>
              <a:rPr lang="ar-EG" sz="2100" b="1" spc="50" dirty="0">
                <a:latin typeface="Times New Roman" pitchFamily="18" charset="0"/>
                <a:cs typeface="Times New Roman" pitchFamily="18" charset="0"/>
              </a:rPr>
              <a: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3346108"/>
      </p:ext>
    </p:extLst>
  </p:cSld>
  <p:clrMapOvr>
    <a:masterClrMapping/>
  </p:clrMapOvr>
  <mc:AlternateContent xmlns:mc="http://schemas.openxmlformats.org/markup-compatibility/2006" xmlns:p14="http://schemas.microsoft.com/office/powerpoint/2010/main">
    <mc:Choice Requires="p14">
      <p:transition spd="slow" p14:dur="2000" advTm="69145"/>
    </mc:Choice>
    <mc:Fallback xmlns="">
      <p:transition spd="slow" advTm="6914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spc="50" dirty="0">
                <a:latin typeface="Times New Roman" pitchFamily="18" charset="0"/>
                <a:cs typeface="Times New Roman" pitchFamily="18" charset="0"/>
              </a:rPr>
              <a:t>مثلاً، </a:t>
            </a:r>
            <a:r>
              <a:rPr lang="ar-EG" sz="2100" spc="50" dirty="0" smtClean="0">
                <a:latin typeface="Times New Roman" pitchFamily="18" charset="0"/>
                <a:cs typeface="Times New Roman" pitchFamily="18" charset="0"/>
              </a:rPr>
              <a:t>شركات </a:t>
            </a:r>
            <a:r>
              <a:rPr lang="ar-EG" sz="2100" spc="50" dirty="0">
                <a:latin typeface="Times New Roman" pitchFamily="18" charset="0"/>
                <a:cs typeface="Times New Roman" pitchFamily="18" charset="0"/>
              </a:rPr>
              <a:t>للسفر يمكن أن تستخدم تجزئة السوق على أساس العوامل النفسية لتحديد المجموعات التي تفضل تجربة السفر المغامر والتحدي، أو المجموعات التي تبحث عن الاسترخاء والاستجمام في العطلات، وغيرها</a:t>
            </a:r>
            <a:r>
              <a:rPr lang="ar-EG" sz="2100" spc="5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فأن تجزئة </a:t>
            </a:r>
            <a:r>
              <a:rPr lang="ar-EG" sz="2100" spc="50" dirty="0">
                <a:latin typeface="Times New Roman" pitchFamily="18" charset="0"/>
                <a:cs typeface="Times New Roman" pitchFamily="18" charset="0"/>
              </a:rPr>
              <a:t>السوق على أساس العوامل النفسية يمكن أن تساعد الشركات في تحسين استراتيجياتها التسويقية وتوجيه رسائلها بشكل أكثر فعالية لتلبية التوجهات النفسية للعملاء. ومن خلال فهم الاحتياجات والتوجهات </a:t>
            </a:r>
            <a:r>
              <a:rPr lang="ar-EG" sz="2100" spc="50" dirty="0" smtClean="0">
                <a:latin typeface="Times New Roman" pitchFamily="18" charset="0"/>
                <a:cs typeface="Times New Roman" pitchFamily="18" charset="0"/>
              </a:rPr>
              <a:t>النفسية </a:t>
            </a:r>
            <a:r>
              <a:rPr lang="ar-EG" sz="2100" spc="50" dirty="0">
                <a:latin typeface="Times New Roman" pitchFamily="18" charset="0"/>
                <a:cs typeface="Times New Roman" pitchFamily="18" charset="0"/>
              </a:rPr>
              <a:t>يمكن للشركات تطوير منتجات وخدمات ملائمة وبناء علاقات أكثر تواصلاً مع العملاء المستهدفين.</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1630237"/>
      </p:ext>
    </p:extLst>
  </p:cSld>
  <p:clrMapOvr>
    <a:masterClrMapping/>
  </p:clrMapOvr>
  <mc:AlternateContent xmlns:mc="http://schemas.openxmlformats.org/markup-compatibility/2006" xmlns:p14="http://schemas.microsoft.com/office/powerpoint/2010/main">
    <mc:Choice Requires="p14">
      <p:transition spd="slow" p14:dur="2000" advTm="93768"/>
    </mc:Choice>
    <mc:Fallback xmlns="">
      <p:transition spd="slow" advTm="9376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1913510"/>
            <a:ext cx="8417320" cy="4501232"/>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تقسيم السوق على أسس نابعة من المنتج: </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تجزئة </a:t>
            </a:r>
            <a:r>
              <a:rPr lang="ar-EG" sz="2100" spc="50" dirty="0">
                <a:latin typeface="Times New Roman" pitchFamily="18" charset="0"/>
                <a:cs typeface="Times New Roman" pitchFamily="18" charset="0"/>
              </a:rPr>
              <a:t>السوق على </a:t>
            </a:r>
            <a:r>
              <a:rPr lang="ar-EG" sz="2100" spc="50" dirty="0" smtClean="0">
                <a:latin typeface="Times New Roman" pitchFamily="18" charset="0"/>
                <a:cs typeface="Times New Roman" pitchFamily="18" charset="0"/>
              </a:rPr>
              <a:t>أسس نابعة </a:t>
            </a:r>
            <a:r>
              <a:rPr lang="ar-EG" sz="2100" spc="50" dirty="0">
                <a:latin typeface="Times New Roman" pitchFamily="18" charset="0"/>
                <a:cs typeface="Times New Roman" pitchFamily="18" charset="0"/>
              </a:rPr>
              <a:t>من المنتج نفسه </a:t>
            </a:r>
            <a:r>
              <a:rPr lang="ar-EG" sz="2100" spc="50" dirty="0" smtClean="0">
                <a:latin typeface="Times New Roman" pitchFamily="18" charset="0"/>
                <a:cs typeface="Times New Roman" pitchFamily="18" charset="0"/>
              </a:rPr>
              <a:t>هى </a:t>
            </a:r>
            <a:r>
              <a:rPr lang="ar-EG" sz="2100" spc="50" dirty="0">
                <a:latin typeface="Times New Roman" pitchFamily="18" charset="0"/>
                <a:cs typeface="Times New Roman" pitchFamily="18" charset="0"/>
              </a:rPr>
              <a:t>استراتيجية تسويقية تركز على تحديد وتجزئة السوق بناءً على الخصائص الفريدة للمنتج أو </a:t>
            </a:r>
            <a:r>
              <a:rPr lang="ar-EG" sz="2100" spc="50" dirty="0" smtClean="0">
                <a:latin typeface="Times New Roman" pitchFamily="18" charset="0"/>
                <a:cs typeface="Times New Roman" pitchFamily="18" charset="0"/>
              </a:rPr>
              <a:t>الخدمة؛ حيث يتم </a:t>
            </a:r>
            <a:r>
              <a:rPr lang="ar-EG" sz="2100" spc="50" dirty="0">
                <a:latin typeface="Times New Roman" pitchFamily="18" charset="0"/>
                <a:cs typeface="Times New Roman" pitchFamily="18" charset="0"/>
              </a:rPr>
              <a:t>هذا عن طريق تحديد المميزات الفريدة والقدرات التي يقدمها المنتج أو الخدمة وتحديد فئات العملاء التي تشعر بالفائدة الكبيرة منها</a:t>
            </a:r>
            <a:r>
              <a:rPr lang="ar-EG" sz="2100" spc="50" dirty="0" smtClean="0">
                <a:latin typeface="Times New Roman" pitchFamily="18" charset="0"/>
                <a:cs typeface="Times New Roman" pitchFamily="18" charset="0"/>
              </a:rPr>
              <a:t>.</a:t>
            </a:r>
          </a:p>
          <a:p>
            <a:pPr marL="342900" lvl="0"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لذلك فأن تجزئة </a:t>
            </a:r>
            <a:r>
              <a:rPr lang="ar-EG" sz="2100" spc="50" dirty="0">
                <a:latin typeface="Times New Roman" pitchFamily="18" charset="0"/>
                <a:cs typeface="Times New Roman" pitchFamily="18" charset="0"/>
              </a:rPr>
              <a:t>السوق على أساس المنتج يستند إلى الاعتقاد بأن المنتج يستهدف مجموعة خاصة من العملاء الذين سيستفيدون بشكل فعال من هذه الخصائص الفريدة والتي قد لا تكون متاحة في المنتجات المنافسة.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توجيه جهود التسويق نحو هذه الفئة </a:t>
            </a:r>
            <a:r>
              <a:rPr lang="ar-EG" sz="2100" spc="50" dirty="0" smtClean="0">
                <a:latin typeface="Times New Roman" pitchFamily="18" charset="0"/>
                <a:cs typeface="Times New Roman" pitchFamily="18" charset="0"/>
              </a:rPr>
              <a:t>المحددة </a:t>
            </a:r>
            <a:r>
              <a:rPr lang="ar-EG" sz="2100" spc="50" dirty="0">
                <a:latin typeface="Times New Roman" pitchFamily="18" charset="0"/>
                <a:cs typeface="Times New Roman" pitchFamily="18" charset="0"/>
              </a:rPr>
              <a:t>من العملاء.</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0748814"/>
      </p:ext>
    </p:extLst>
  </p:cSld>
  <p:clrMapOvr>
    <a:masterClrMapping/>
  </p:clrMapOvr>
  <mc:AlternateContent xmlns:mc="http://schemas.openxmlformats.org/markup-compatibility/2006" xmlns:p14="http://schemas.microsoft.com/office/powerpoint/2010/main">
    <mc:Choice Requires="p14">
      <p:transition spd="slow" p14:dur="2000" advTm="119101"/>
    </mc:Choice>
    <mc:Fallback xmlns="">
      <p:transition spd="slow" advTm="11910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877985"/>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050" spc="50" dirty="0" smtClean="0">
                <a:latin typeface="Times New Roman" pitchFamily="18" charset="0"/>
                <a:cs typeface="Times New Roman" pitchFamily="18" charset="0"/>
              </a:rPr>
              <a:t>فعلى سبيل المثال: </a:t>
            </a:r>
            <a:r>
              <a:rPr lang="ar-EG" sz="2050" spc="50" dirty="0">
                <a:latin typeface="Times New Roman" pitchFamily="18" charset="0"/>
                <a:cs typeface="Times New Roman" pitchFamily="18" charset="0"/>
              </a:rPr>
              <a:t>إذا كانت شركة تنتج أجهزة كمبيوتر محمولة متطورة تعمل بمعالج سريع مع بطارية طويلة العمر، </a:t>
            </a:r>
            <a:r>
              <a:rPr lang="ar-EG" sz="2050" spc="50" dirty="0" smtClean="0">
                <a:latin typeface="Times New Roman" pitchFamily="18" charset="0"/>
                <a:cs typeface="Times New Roman" pitchFamily="18" charset="0"/>
              </a:rPr>
              <a:t>فيمكن </a:t>
            </a:r>
            <a:r>
              <a:rPr lang="ar-EG" sz="2050" spc="50" dirty="0">
                <a:latin typeface="Times New Roman" pitchFamily="18" charset="0"/>
                <a:cs typeface="Times New Roman" pitchFamily="18" charset="0"/>
              </a:rPr>
              <a:t>للشركة تجزئة السوق عن طريق استهداف الفئة المهتمة بأجهزة الكمبيوتر القوية والمحمولة للاستخدامات </a:t>
            </a:r>
            <a:r>
              <a:rPr lang="ar-EG" sz="2050" spc="50" dirty="0" smtClean="0">
                <a:latin typeface="Times New Roman" pitchFamily="18" charset="0"/>
                <a:cs typeface="Times New Roman" pitchFamily="18" charset="0"/>
              </a:rPr>
              <a:t>المتعددة </a:t>
            </a:r>
            <a:r>
              <a:rPr lang="ar-EG" sz="2050" spc="50" dirty="0">
                <a:latin typeface="Times New Roman" pitchFamily="18" charset="0"/>
                <a:cs typeface="Times New Roman" pitchFamily="18" charset="0"/>
              </a:rPr>
              <a:t>مثل رجال الأعمال أو المطورين</a:t>
            </a:r>
            <a:r>
              <a:rPr lang="ar-EG" sz="2050" spc="50" dirty="0" smtClean="0">
                <a:latin typeface="Times New Roman" pitchFamily="18" charset="0"/>
                <a:cs typeface="Times New Roman" pitchFamily="18" charset="0"/>
              </a:rPr>
              <a:t>.</a:t>
            </a:r>
          </a:p>
          <a:p>
            <a:pPr marL="457200" lvl="0" indent="-457200" algn="just" rtl="1">
              <a:lnSpc>
                <a:spcPct val="150000"/>
              </a:lnSpc>
              <a:buFont typeface="Wingdings" pitchFamily="2" charset="2"/>
              <a:buChar char="Ø"/>
            </a:pPr>
            <a:r>
              <a:rPr lang="ar-EG" sz="2050" spc="50" dirty="0" smtClean="0">
                <a:latin typeface="Times New Roman" pitchFamily="18" charset="0"/>
                <a:cs typeface="Times New Roman" pitchFamily="18" charset="0"/>
              </a:rPr>
              <a:t>لذلك يُعد تجزئة </a:t>
            </a:r>
            <a:r>
              <a:rPr lang="ar-EG" sz="2050" spc="50" dirty="0">
                <a:latin typeface="Times New Roman" pitchFamily="18" charset="0"/>
                <a:cs typeface="Times New Roman" pitchFamily="18" charset="0"/>
              </a:rPr>
              <a:t>السوق على أساس المنتج يمكن أن تساعد الشركات في التركيز على تسويق الخصائص الفريدة والمزايا التنافسية للمنتج الخاص بها وجذب العملاء الذين يبحثون عن هذه الخصائص </a:t>
            </a:r>
            <a:r>
              <a:rPr lang="ar-EG" sz="2050" spc="50" dirty="0" smtClean="0">
                <a:latin typeface="Times New Roman" pitchFamily="18" charset="0"/>
                <a:cs typeface="Times New Roman" pitchFamily="18" charset="0"/>
              </a:rPr>
              <a:t>المميزة؛ وذلك من </a:t>
            </a:r>
            <a:r>
              <a:rPr lang="ar-EG" sz="2050" spc="50" dirty="0">
                <a:latin typeface="Times New Roman" pitchFamily="18" charset="0"/>
                <a:cs typeface="Times New Roman" pitchFamily="18" charset="0"/>
              </a:rPr>
              <a:t>خلال تفهم المميزات الفريدة للمنتج وتوجيه الرسائل التسويقية </a:t>
            </a:r>
            <a:r>
              <a:rPr lang="ar-EG" sz="2050" spc="50" dirty="0" smtClean="0">
                <a:latin typeface="Times New Roman" pitchFamily="18" charset="0"/>
                <a:cs typeface="Times New Roman" pitchFamily="18" charset="0"/>
              </a:rPr>
              <a:t>الملائمة؛ حيث تؤدي إلى </a:t>
            </a:r>
            <a:r>
              <a:rPr lang="ar-EG" sz="2050" spc="50" dirty="0">
                <a:latin typeface="Times New Roman" pitchFamily="18" charset="0"/>
                <a:cs typeface="Times New Roman" pitchFamily="18" charset="0"/>
              </a:rPr>
              <a:t>زيادة فرص النجاح والتميز في السوق.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60475"/>
            <a:ext cx="3836498" cy="461665"/>
          </a:xfrm>
          <a:prstGeom prst="rect">
            <a:avLst/>
          </a:prstGeom>
          <a:noFill/>
        </p:spPr>
        <p:txBody>
          <a:bodyPr wrap="none" rtlCol="0">
            <a:spAutoFit/>
          </a:bodyPr>
          <a:lstStyle/>
          <a:p>
            <a:pPr lvl="0" algn="ctr" rtl="1"/>
            <a:r>
              <a:rPr lang="ar-EG" sz="2400" b="1" dirty="0">
                <a:solidFill>
                  <a:srgbClr val="00B0F0"/>
                </a:solidFill>
                <a:cs typeface="Times New Roman"/>
              </a:rPr>
              <a:t>عوامل تقسيم السوق </a:t>
            </a:r>
            <a:r>
              <a:rPr lang="ar-EG" sz="2400" b="1" dirty="0" smtClean="0">
                <a:solidFill>
                  <a:srgbClr val="00B0F0"/>
                </a:solidFill>
                <a:cs typeface="Times New Roman"/>
              </a:rPr>
              <a:t>في </a:t>
            </a:r>
            <a:r>
              <a:rPr lang="ar-EG" sz="2400" b="1" dirty="0">
                <a:solidFill>
                  <a:srgbClr val="00B0F0"/>
                </a:solidFill>
                <a:cs typeface="Times New Roman"/>
              </a:rPr>
              <a:t>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3270447"/>
      </p:ext>
    </p:extLst>
  </p:cSld>
  <p:clrMapOvr>
    <a:masterClrMapping/>
  </p:clrMapOvr>
  <mc:AlternateContent xmlns:mc="http://schemas.openxmlformats.org/markup-compatibility/2006" xmlns:p14="http://schemas.microsoft.com/office/powerpoint/2010/main">
    <mc:Choice Requires="p14">
      <p:transition spd="slow" p14:dur="2000" advTm="81192"/>
    </mc:Choice>
    <mc:Fallback xmlns="">
      <p:transition spd="slow" advTm="8119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3233" r="4439"/>
          <a:stretch/>
        </p:blipFill>
        <p:spPr>
          <a:xfrm>
            <a:off x="472967" y="1123950"/>
            <a:ext cx="11209282"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074104" y="1141185"/>
            <a:ext cx="2206246" cy="461665"/>
          </a:xfrm>
          <a:prstGeom prst="rect">
            <a:avLst/>
          </a:prstGeom>
          <a:noFill/>
        </p:spPr>
        <p:txBody>
          <a:bodyPr wrap="none" rtlCol="0">
            <a:spAutoFit/>
          </a:bodyPr>
          <a:lstStyle/>
          <a:p>
            <a:pPr lvl="0" algn="ctr" rtl="1"/>
            <a:r>
              <a:rPr lang="ar-EG" sz="2400" b="1" spc="50" dirty="0" smtClean="0">
                <a:solidFill>
                  <a:srgbClr val="00B0F0"/>
                </a:solidFill>
                <a:cs typeface="Times New Roman"/>
              </a:rPr>
              <a:t>مراحل تسويق </a:t>
            </a:r>
            <a:r>
              <a:rPr lang="en-US" sz="2400" b="1" spc="50" dirty="0" smtClean="0">
                <a:solidFill>
                  <a:srgbClr val="00B0F0"/>
                </a:solidFill>
                <a:cs typeface="Times New Roman"/>
              </a:rPr>
              <a:t>STP</a:t>
            </a:r>
            <a:endParaRPr lang="en-US" sz="2400" b="1" spc="50"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1016891"/>
      </p:ext>
    </p:extLst>
  </p:cSld>
  <p:clrMapOvr>
    <a:masterClrMapping/>
  </p:clrMapOvr>
  <mc:AlternateContent xmlns:mc="http://schemas.openxmlformats.org/markup-compatibility/2006" xmlns:p14="http://schemas.microsoft.com/office/powerpoint/2010/main">
    <mc:Choice Requires="p14">
      <p:transition spd="slow" p14:dur="2000" advTm="9427"/>
    </mc:Choice>
    <mc:Fallback xmlns="">
      <p:transition spd="slow" advTm="9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2539157"/>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200" b="1" u="sng" spc="50" dirty="0" smtClean="0">
                <a:latin typeface="Times New Roman" pitchFamily="18" charset="0"/>
                <a:cs typeface="Times New Roman" pitchFamily="18" charset="0"/>
              </a:rPr>
              <a:t>مراحل تسويق </a:t>
            </a:r>
            <a:r>
              <a:rPr lang="en-US" sz="2200" b="1" u="sng" spc="50" dirty="0" smtClean="0">
                <a:latin typeface="Times New Roman" pitchFamily="18" charset="0"/>
                <a:cs typeface="Times New Roman" pitchFamily="18" charset="0"/>
              </a:rPr>
              <a:t>STP</a:t>
            </a:r>
            <a:r>
              <a:rPr lang="ar-EG" sz="2200" b="1" u="sng" spc="50" dirty="0" smtClean="0">
                <a:latin typeface="Times New Roman" pitchFamily="18" charset="0"/>
                <a:cs typeface="Times New Roman" pitchFamily="18" charset="0"/>
              </a:rPr>
              <a:t> :</a:t>
            </a:r>
          </a:p>
          <a:p>
            <a:pPr marL="457200" lvl="0" indent="-4572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المرحلة الأولى:</a:t>
            </a:r>
            <a:r>
              <a:rPr lang="ar-EG" sz="2100" b="1" spc="50" dirty="0" smtClean="0">
                <a:latin typeface="Times New Roman" pitchFamily="18" charset="0"/>
                <a:cs typeface="Times New Roman" pitchFamily="18" charset="0"/>
              </a:rPr>
              <a:t> </a:t>
            </a:r>
            <a:r>
              <a:rPr lang="ar-EG" sz="2100" spc="50" dirty="0">
                <a:latin typeface="Times New Roman" pitchFamily="18" charset="0"/>
                <a:cs typeface="Times New Roman" pitchFamily="18" charset="0"/>
              </a:rPr>
              <a:t>يتطلب </a:t>
            </a:r>
            <a:r>
              <a:rPr lang="ar-EG" sz="2100" spc="50" dirty="0" smtClean="0">
                <a:latin typeface="Times New Roman" pitchFamily="18" charset="0"/>
                <a:cs typeface="Times New Roman" pitchFamily="18" charset="0"/>
              </a:rPr>
              <a:t>تسويق</a:t>
            </a:r>
            <a:r>
              <a:rPr lang="en-US" sz="2100" spc="50" dirty="0" smtClean="0">
                <a:latin typeface="Times New Roman" pitchFamily="18" charset="0"/>
                <a:cs typeface="Times New Roman" pitchFamily="18" charset="0"/>
              </a:rPr>
              <a:t>STP </a:t>
            </a:r>
            <a:r>
              <a:rPr lang="ar-EG" sz="2100" spc="50" dirty="0" smtClean="0">
                <a:latin typeface="Times New Roman" pitchFamily="18" charset="0"/>
                <a:cs typeface="Times New Roman" pitchFamily="18" charset="0"/>
              </a:rPr>
              <a:t> تقسيم </a:t>
            </a:r>
            <a:r>
              <a:rPr lang="ar-EG" sz="2100" spc="50" dirty="0">
                <a:latin typeface="Times New Roman" pitchFamily="18" charset="0"/>
                <a:cs typeface="Times New Roman" pitchFamily="18" charset="0"/>
              </a:rPr>
              <a:t>السوق إلى شرائح أو فئات أصغر تسمى الشعب المعينة </a:t>
            </a:r>
            <a:r>
              <a:rPr lang="en-US" sz="2100" spc="50" dirty="0" smtClean="0">
                <a:latin typeface="Times New Roman" pitchFamily="18" charset="0"/>
                <a:cs typeface="Times New Roman" pitchFamily="18" charset="0"/>
              </a:rPr>
              <a:t>Segments </a:t>
            </a:r>
            <a:r>
              <a:rPr lang="ar-EG" sz="2100" spc="50" dirty="0" smtClean="0">
                <a:latin typeface="Times New Roman" pitchFamily="18" charset="0"/>
                <a:cs typeface="Times New Roman" pitchFamily="18" charset="0"/>
              </a:rPr>
              <a:t> حيث يتم </a:t>
            </a:r>
            <a:r>
              <a:rPr lang="ar-EG" sz="2100" spc="50" dirty="0">
                <a:latin typeface="Times New Roman" pitchFamily="18" charset="0"/>
                <a:cs typeface="Times New Roman" pitchFamily="18" charset="0"/>
              </a:rPr>
              <a:t>تحديد هذه الشعب المعينة استنادًا إلى مجموعة متنوعة من العوامل </a:t>
            </a:r>
            <a:r>
              <a:rPr lang="ar-EG" sz="2100" spc="50" dirty="0" smtClean="0">
                <a:latin typeface="Times New Roman" pitchFamily="18" charset="0"/>
                <a:cs typeface="Times New Roman" pitchFamily="18" charset="0"/>
              </a:rPr>
              <a:t>مثل العوامل الديمغرافية، والجغرافية. العوامل النفسية، كما سبق شرحها.</a:t>
            </a:r>
            <a:endParaRPr lang="ar-EG" sz="2100" spc="50" dirty="0">
              <a:latin typeface="Times New Roman" pitchFamily="18" charset="0"/>
              <a:cs typeface="Times New Roman"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C7D257D7-D9C6-8F63-F8F8-E2BE53F2E2DB}"/>
              </a:ext>
            </a:extLst>
          </p:cNvPr>
          <p:cNvSpPr txBox="1"/>
          <p:nvPr/>
        </p:nvSpPr>
        <p:spPr>
          <a:xfrm>
            <a:off x="4611565" y="1381235"/>
            <a:ext cx="2110065" cy="461665"/>
          </a:xfrm>
          <a:prstGeom prst="rect">
            <a:avLst/>
          </a:prstGeom>
          <a:noFill/>
        </p:spPr>
        <p:txBody>
          <a:bodyPr wrap="none" rtlCol="0">
            <a:spAutoFit/>
          </a:bodyPr>
          <a:lstStyle/>
          <a:p>
            <a:pPr lvl="0" algn="ctr" rtl="1"/>
            <a:r>
              <a:rPr lang="ar-EG" sz="2400" b="1" dirty="0">
                <a:solidFill>
                  <a:srgbClr val="00B0F0"/>
                </a:solidFill>
                <a:cs typeface="Times New Roman"/>
              </a:rPr>
              <a:t>مراحل تسويق </a:t>
            </a:r>
            <a:r>
              <a:rPr lang="en-US" sz="2400" b="1" dirty="0">
                <a:solidFill>
                  <a:srgbClr val="00B0F0"/>
                </a:solidFill>
                <a:cs typeface="Times New Roman"/>
              </a:rPr>
              <a:t>STP</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3210765"/>
      </p:ext>
    </p:extLst>
  </p:cSld>
  <p:clrMapOvr>
    <a:masterClrMapping/>
  </p:clrMapOvr>
  <mc:AlternateContent xmlns:mc="http://schemas.openxmlformats.org/markup-compatibility/2006" xmlns:p14="http://schemas.microsoft.com/office/powerpoint/2010/main">
    <mc:Choice Requires="p14">
      <p:transition spd="slow" p14:dur="2000" advTm="28358"/>
    </mc:Choice>
    <mc:Fallback xmlns="">
      <p:transition spd="slow" advTm="2835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764961"/>
            <a:ext cx="8417320" cy="1546577"/>
          </a:xfrm>
          <a:prstGeom prst="rect">
            <a:avLst/>
          </a:prstGeom>
          <a:noFill/>
        </p:spPr>
        <p:txBody>
          <a:bodyPr wrap="square" rtlCol="0">
            <a:spAutoFit/>
          </a:bodyPr>
          <a:lstStyle/>
          <a:p>
            <a:pPr marL="457200" lvl="0" indent="-457200" algn="just" rtl="1">
              <a:lnSpc>
                <a:spcPct val="150000"/>
              </a:lnSpc>
              <a:buFont typeface="Wingdings" pitchFamily="2" charset="2"/>
              <a:buChar char="Ø"/>
            </a:pPr>
            <a:r>
              <a:rPr lang="ar-EG" sz="2100" b="1" u="sng" spc="50" dirty="0" smtClean="0">
                <a:latin typeface="Times New Roman" pitchFamily="18" charset="0"/>
                <a:cs typeface="Times New Roman" pitchFamily="18" charset="0"/>
              </a:rPr>
              <a:t>المرحلة الثانية:</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بعد تحديد الشعب المعينة، يتم اختيار الفئة المستهدفة </a:t>
            </a:r>
            <a:r>
              <a:rPr lang="en-US" sz="2100" spc="50" dirty="0" smtClean="0">
                <a:latin typeface="Times New Roman" pitchFamily="18" charset="0"/>
                <a:cs typeface="Times New Roman" pitchFamily="18" charset="0"/>
              </a:rPr>
              <a:t>Targeting</a:t>
            </a:r>
            <a:r>
              <a:rPr lang="ar-EG" sz="2100" spc="50" dirty="0" smtClean="0">
                <a:latin typeface="Times New Roman" pitchFamily="18" charset="0"/>
                <a:cs typeface="Times New Roman" pitchFamily="18" charset="0"/>
              </a:rPr>
              <a:t> وهى </a:t>
            </a:r>
            <a:r>
              <a:rPr lang="ar-EG" sz="2100" spc="50" dirty="0">
                <a:latin typeface="Times New Roman" pitchFamily="18" charset="0"/>
                <a:cs typeface="Times New Roman" pitchFamily="18" charset="0"/>
              </a:rPr>
              <a:t>الشريحة </a:t>
            </a:r>
            <a:r>
              <a:rPr lang="ar-EG" sz="2100" spc="50" dirty="0" smtClean="0">
                <a:latin typeface="Times New Roman" pitchFamily="18" charset="0"/>
                <a:cs typeface="Times New Roman" pitchFamily="18" charset="0"/>
              </a:rPr>
              <a:t>المحددة </a:t>
            </a:r>
            <a:r>
              <a:rPr lang="ar-EG" sz="2100" spc="50" dirty="0">
                <a:latin typeface="Times New Roman" pitchFamily="18" charset="0"/>
                <a:cs typeface="Times New Roman" pitchFamily="18" charset="0"/>
              </a:rPr>
              <a:t>من الشعب المعينة التي </a:t>
            </a:r>
            <a:r>
              <a:rPr lang="ar-EG" sz="2100" spc="50" dirty="0" smtClean="0">
                <a:latin typeface="Times New Roman" pitchFamily="18" charset="0"/>
                <a:cs typeface="Times New Roman" pitchFamily="18" charset="0"/>
              </a:rPr>
              <a:t>ستتم </a:t>
            </a:r>
            <a:r>
              <a:rPr lang="ar-EG" sz="2100" spc="50" dirty="0">
                <a:latin typeface="Times New Roman" pitchFamily="18" charset="0"/>
                <a:cs typeface="Times New Roman" pitchFamily="18" charset="0"/>
              </a:rPr>
              <a:t>استهدافها بشكل أكبر. </a:t>
            </a:r>
            <a:r>
              <a:rPr lang="ar-EG" sz="2100" spc="50" dirty="0" smtClean="0">
                <a:latin typeface="Times New Roman" pitchFamily="18" charset="0"/>
                <a:cs typeface="Times New Roman" pitchFamily="18" charset="0"/>
              </a:rPr>
              <a:t>حيث يتم </a:t>
            </a:r>
            <a:r>
              <a:rPr lang="ar-EG" sz="2100" spc="50" dirty="0">
                <a:latin typeface="Times New Roman" pitchFamily="18" charset="0"/>
                <a:cs typeface="Times New Roman" pitchFamily="18" charset="0"/>
              </a:rPr>
              <a:t>اختيار الفئة المستهدفة استنادًا إلى معايير مثل حجم السوق </a:t>
            </a:r>
            <a:r>
              <a:rPr lang="ar-EG" sz="2100" spc="50" dirty="0" smtClean="0">
                <a:latin typeface="Times New Roman" pitchFamily="18" charset="0"/>
                <a:cs typeface="Times New Roman" pitchFamily="18" charset="0"/>
              </a:rPr>
              <a:t>ومتطلباتهم</a:t>
            </a:r>
            <a:r>
              <a:rPr lang="ar-EG" sz="2100" spc="50" dirty="0">
                <a:latin typeface="Times New Roman" pitchFamily="18" charset="0"/>
                <a:cs typeface="Times New Roman" pitchFamily="18" charset="0"/>
              </a:rPr>
              <a: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611565" y="1381235"/>
            <a:ext cx="2110065" cy="461665"/>
          </a:xfrm>
          <a:prstGeom prst="rect">
            <a:avLst/>
          </a:prstGeom>
          <a:noFill/>
        </p:spPr>
        <p:txBody>
          <a:bodyPr wrap="none" rtlCol="0">
            <a:spAutoFit/>
          </a:bodyPr>
          <a:lstStyle/>
          <a:p>
            <a:pPr lvl="0" algn="ctr" rtl="1"/>
            <a:r>
              <a:rPr lang="ar-EG" sz="2400" b="1" dirty="0">
                <a:solidFill>
                  <a:srgbClr val="00B0F0"/>
                </a:solidFill>
                <a:cs typeface="Times New Roman"/>
              </a:rPr>
              <a:t>مراحل 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657641"/>
      </p:ext>
    </p:extLst>
  </p:cSld>
  <p:clrMapOvr>
    <a:masterClrMapping/>
  </p:clrMapOvr>
  <mc:AlternateContent xmlns:mc="http://schemas.openxmlformats.org/markup-compatibility/2006" xmlns:p14="http://schemas.microsoft.com/office/powerpoint/2010/main">
    <mc:Choice Requires="p14">
      <p:transition spd="slow" p14:dur="2000" advTm="26075"/>
    </mc:Choice>
    <mc:Fallback xmlns="">
      <p:transition spd="slow" advTm="2607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485570"/>
          </a:xfrm>
          <a:prstGeom prst="rect">
            <a:avLst/>
          </a:prstGeom>
          <a:noFill/>
        </p:spPr>
        <p:txBody>
          <a:bodyPr wrap="square" rtlCol="0">
            <a:spAutoFit/>
          </a:bodyPr>
          <a:lstStyle/>
          <a:p>
            <a:pPr marL="457200" lvl="0" indent="-457200" algn="just" rtl="1">
              <a:lnSpc>
                <a:spcPct val="150000"/>
              </a:lnSpc>
              <a:buFont typeface="Wingdings" pitchFamily="2" charset="2"/>
              <a:buChar char="§"/>
            </a:pPr>
            <a:r>
              <a:rPr lang="ar-EG" sz="2100" b="1" u="sng" spc="50" dirty="0" smtClean="0">
                <a:latin typeface="Times New Roman" pitchFamily="18" charset="0"/>
                <a:cs typeface="Times New Roman" pitchFamily="18" charset="0"/>
              </a:rPr>
              <a:t>المرحلة الثالثة:</a:t>
            </a:r>
            <a:r>
              <a:rPr lang="ar-EG" sz="2100" b="1" spc="50" dirty="0" smtClean="0">
                <a:latin typeface="Times New Roman" pitchFamily="18" charset="0"/>
                <a:cs typeface="Times New Roman" pitchFamily="18" charset="0"/>
              </a:rPr>
              <a:t> </a:t>
            </a:r>
          </a:p>
          <a:p>
            <a:pPr marL="800100" lvl="1" indent="-342900" algn="just" rtl="1">
              <a:lnSpc>
                <a:spcPct val="150000"/>
              </a:lnSpc>
              <a:buFont typeface="Wingdings" pitchFamily="2" charset="2"/>
              <a:buChar char="Ø"/>
            </a:pPr>
            <a:r>
              <a:rPr lang="ar-EG" sz="2100" spc="50" dirty="0" smtClean="0">
                <a:latin typeface="Times New Roman" pitchFamily="18" charset="0"/>
                <a:cs typeface="Times New Roman" pitchFamily="18" charset="0"/>
              </a:rPr>
              <a:t>يتم </a:t>
            </a:r>
            <a:r>
              <a:rPr lang="ar-EG" sz="2100" spc="50" dirty="0">
                <a:latin typeface="Times New Roman" pitchFamily="18" charset="0"/>
                <a:cs typeface="Times New Roman" pitchFamily="18" charset="0"/>
              </a:rPr>
              <a:t>تحديد </a:t>
            </a:r>
            <a:r>
              <a:rPr lang="ar-EG" sz="2100" spc="50" dirty="0" smtClean="0">
                <a:latin typeface="Times New Roman" pitchFamily="18" charset="0"/>
                <a:cs typeface="Times New Roman" pitchFamily="18" charset="0"/>
              </a:rPr>
              <a:t>الموقع</a:t>
            </a:r>
            <a:r>
              <a:rPr lang="en-US" sz="2100" spc="50" dirty="0" smtClean="0">
                <a:latin typeface="Times New Roman" pitchFamily="18" charset="0"/>
                <a:cs typeface="Times New Roman" pitchFamily="18" charset="0"/>
              </a:rPr>
              <a:t>Positioning </a:t>
            </a:r>
            <a:r>
              <a:rPr lang="ar-EG" sz="2100" spc="50" dirty="0" smtClean="0">
                <a:latin typeface="Times New Roman" pitchFamily="18" charset="0"/>
                <a:cs typeface="Times New Roman" pitchFamily="18" charset="0"/>
              </a:rPr>
              <a:t> الذي </a:t>
            </a:r>
            <a:r>
              <a:rPr lang="ar-EG" sz="2100" spc="50" dirty="0">
                <a:latin typeface="Times New Roman" pitchFamily="18" charset="0"/>
                <a:cs typeface="Times New Roman" pitchFamily="18" charset="0"/>
              </a:rPr>
              <a:t>يعبر عن كيفية تميز المنتج أو الخدمة عن منافسيها في ذهن العملاء </a:t>
            </a:r>
            <a:r>
              <a:rPr lang="ar-EG" sz="2100" spc="50" dirty="0" smtClean="0">
                <a:latin typeface="Times New Roman" pitchFamily="18" charset="0"/>
                <a:cs typeface="Times New Roman" pitchFamily="18" charset="0"/>
              </a:rPr>
              <a:t>المستهدفين عن طريق الميزة البيعية الفريدة للمنتج؛ حيث يتم عرض مزايا المنتج أو الخدمة المعلن عنها.</a:t>
            </a:r>
          </a:p>
          <a:p>
            <a:pPr marL="800100" lvl="0" indent="-563563" algn="just" rtl="1">
              <a:lnSpc>
                <a:spcPct val="150000"/>
              </a:lnSpc>
              <a:buFont typeface="Wingdings" pitchFamily="2" charset="2"/>
              <a:buChar char="v"/>
            </a:pPr>
            <a:r>
              <a:rPr lang="ar-EG" sz="2100" b="1" spc="50" dirty="0" smtClean="0">
                <a:latin typeface="Times New Roman" pitchFamily="18" charset="0"/>
                <a:cs typeface="Times New Roman" pitchFamily="18" charset="0"/>
              </a:rPr>
              <a:t>لذلك باستخدام تسويق</a:t>
            </a:r>
            <a:r>
              <a:rPr lang="en-US" sz="2100" b="1" spc="50" dirty="0" smtClean="0">
                <a:latin typeface="Times New Roman" pitchFamily="18" charset="0"/>
                <a:cs typeface="Times New Roman" pitchFamily="18" charset="0"/>
              </a:rPr>
              <a:t>STP </a:t>
            </a:r>
            <a:r>
              <a:rPr lang="ar-EG" sz="2100" b="1" spc="50" dirty="0" smtClean="0">
                <a:latin typeface="Times New Roman" pitchFamily="18" charset="0"/>
                <a:cs typeface="Times New Roman" pitchFamily="18" charset="0"/>
              </a:rPr>
              <a:t> يمكن </a:t>
            </a:r>
            <a:r>
              <a:rPr lang="ar-EG" sz="2100" b="1" spc="50" dirty="0">
                <a:latin typeface="Times New Roman" pitchFamily="18" charset="0"/>
                <a:cs typeface="Times New Roman" pitchFamily="18" charset="0"/>
              </a:rPr>
              <a:t>للشركات تحسين استهدافها وتخصيص جهودها التسويقية لتلبية احتياجات ورغبات العملاء بشكل أفضل. </a:t>
            </a:r>
            <a:r>
              <a:rPr lang="ar-EG" sz="2100" b="1" spc="50" dirty="0" smtClean="0">
                <a:latin typeface="Times New Roman" pitchFamily="18" charset="0"/>
                <a:cs typeface="Times New Roman" pitchFamily="18" charset="0"/>
              </a:rPr>
              <a:t>حيث يتيح </a:t>
            </a:r>
            <a:r>
              <a:rPr lang="ar-EG" sz="2100" b="1" spc="50" dirty="0">
                <a:latin typeface="Times New Roman" pitchFamily="18" charset="0"/>
                <a:cs typeface="Times New Roman" pitchFamily="18" charset="0"/>
              </a:rPr>
              <a:t>لهم أيضًا تطوير رسائل تسويقية فعالة وإنتاجية تستهدف الجمهور المناسب بالشكل الصحيح.</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611565" y="1381235"/>
            <a:ext cx="2110065" cy="461665"/>
          </a:xfrm>
          <a:prstGeom prst="rect">
            <a:avLst/>
          </a:prstGeom>
          <a:noFill/>
        </p:spPr>
        <p:txBody>
          <a:bodyPr wrap="none" rtlCol="0">
            <a:spAutoFit/>
          </a:bodyPr>
          <a:lstStyle/>
          <a:p>
            <a:pPr lvl="0" algn="ctr" rtl="1"/>
            <a:r>
              <a:rPr lang="ar-EG" sz="2400" b="1" dirty="0">
                <a:solidFill>
                  <a:srgbClr val="00B0F0"/>
                </a:solidFill>
                <a:cs typeface="Times New Roman"/>
              </a:rPr>
              <a:t>مراحل 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1218434"/>
      </p:ext>
    </p:extLst>
  </p:cSld>
  <p:clrMapOvr>
    <a:masterClrMapping/>
  </p:clrMapOvr>
  <mc:AlternateContent xmlns:mc="http://schemas.openxmlformats.org/markup-compatibility/2006" xmlns:p14="http://schemas.microsoft.com/office/powerpoint/2010/main">
    <mc:Choice Requires="p14">
      <p:transition spd="slow" p14:dur="2000" advTm="88745"/>
    </mc:Choice>
    <mc:Fallback xmlns="">
      <p:transition spd="slow" advTm="8874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5461" r="5541"/>
          <a:stretch/>
        </p:blipFill>
        <p:spPr>
          <a:xfrm>
            <a:off x="961697" y="1123950"/>
            <a:ext cx="10279118"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28901" y="1117694"/>
            <a:ext cx="2150397" cy="430887"/>
          </a:xfrm>
          <a:prstGeom prst="rect">
            <a:avLst/>
          </a:prstGeom>
          <a:noFill/>
        </p:spPr>
        <p:txBody>
          <a:bodyPr wrap="none" rtlCol="0">
            <a:spAutoFit/>
          </a:bodyPr>
          <a:lstStyle/>
          <a:p>
            <a:pPr lvl="0" algn="ctr" rtl="1"/>
            <a:r>
              <a:rPr lang="ar-EG" sz="2200" b="1" spc="50" dirty="0" smtClean="0">
                <a:solidFill>
                  <a:srgbClr val="00B0F0"/>
                </a:solidFill>
                <a:cs typeface="Times New Roman"/>
              </a:rPr>
              <a:t>مميزات تسويق </a:t>
            </a:r>
            <a:r>
              <a:rPr lang="en-US" sz="2200" b="1" spc="50" dirty="0" smtClean="0">
                <a:solidFill>
                  <a:srgbClr val="00B0F0"/>
                </a:solidFill>
                <a:cs typeface="Times New Roman"/>
              </a:rPr>
              <a:t>STP</a:t>
            </a:r>
            <a:endParaRPr lang="en-US" sz="2200" b="1" spc="50" dirty="0">
              <a:solidFill>
                <a:srgbClr val="00B0F0"/>
              </a:solidFill>
              <a:cs typeface="Times New Roman"/>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584775"/>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 </a:t>
            </a:r>
          </a:p>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 xmlns:a16="http://schemas.microsoft.com/office/drawing/2014/main" id="{35E30A49-6736-ECBA-A034-3B17B6F12642}"/>
              </a:ext>
            </a:extLst>
          </p:cNvPr>
          <p:cNvSpPr/>
          <p:nvPr/>
        </p:nvSpPr>
        <p:spPr>
          <a:xfrm>
            <a:off x="-882869" y="583447"/>
            <a:ext cx="1055060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82263187"/>
      </p:ext>
    </p:extLst>
  </p:cSld>
  <p:clrMapOvr>
    <a:masterClrMapping/>
  </p:clrMapOvr>
  <mc:AlternateContent xmlns:mc="http://schemas.openxmlformats.org/markup-compatibility/2006" xmlns:p14="http://schemas.microsoft.com/office/powerpoint/2010/main">
    <mc:Choice Requires="p14">
      <p:transition spd="slow" p14:dur="2000" advTm="7874"/>
    </mc:Choice>
    <mc:Fallback xmlns="">
      <p:transition spd="slow" advTm="78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36579"/>
            <a:ext cx="8417320" cy="3970318"/>
          </a:xfrm>
          <a:prstGeom prst="rect">
            <a:avLst/>
          </a:prstGeom>
          <a:noFill/>
        </p:spPr>
        <p:txBody>
          <a:bodyPr wrap="square" rtlCol="0">
            <a:spAutoFit/>
          </a:bodyPr>
          <a:lstStyle/>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التحديد </a:t>
            </a:r>
            <a:r>
              <a:rPr lang="ar-EG" sz="2100" b="1" u="sng" spc="50" dirty="0">
                <a:latin typeface="Times New Roman" pitchFamily="18" charset="0"/>
                <a:cs typeface="Times New Roman" pitchFamily="18" charset="0"/>
              </a:rPr>
              <a:t>الأفضل للعملاء:</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تسمح استراتيجية </a:t>
            </a:r>
            <a:r>
              <a:rPr lang="en-US" sz="2100" spc="50" dirty="0" smtClean="0">
                <a:latin typeface="Times New Roman" pitchFamily="18" charset="0"/>
                <a:cs typeface="Times New Roman" pitchFamily="18" charset="0"/>
              </a:rPr>
              <a:t>STP</a:t>
            </a:r>
            <a:r>
              <a:rPr lang="ar-EG" sz="2100" spc="50" dirty="0" smtClean="0">
                <a:latin typeface="Times New Roman" pitchFamily="18" charset="0"/>
                <a:cs typeface="Times New Roman" pitchFamily="18" charset="0"/>
              </a:rPr>
              <a:t> بتحليل </a:t>
            </a:r>
            <a:r>
              <a:rPr lang="ar-EG" sz="2100" spc="50" dirty="0">
                <a:latin typeface="Times New Roman" pitchFamily="18" charset="0"/>
                <a:cs typeface="Times New Roman" pitchFamily="18" charset="0"/>
              </a:rPr>
              <a:t>وفهم أعمق لاحتياجات وتوجهات العملاء </a:t>
            </a:r>
            <a:r>
              <a:rPr lang="ar-EG" sz="2100" spc="50" dirty="0" smtClean="0">
                <a:latin typeface="Times New Roman" pitchFamily="18" charset="0"/>
                <a:cs typeface="Times New Roman" pitchFamily="18" charset="0"/>
              </a:rPr>
              <a:t>المحتملين من </a:t>
            </a:r>
            <a:r>
              <a:rPr lang="ar-EG" sz="2100" spc="50" dirty="0">
                <a:latin typeface="Times New Roman" pitchFamily="18" charset="0"/>
                <a:cs typeface="Times New Roman" pitchFamily="18" charset="0"/>
              </a:rPr>
              <a:t>خلال التجزئة، </a:t>
            </a:r>
            <a:r>
              <a:rPr lang="ar-EG" sz="2100" spc="50" dirty="0" smtClean="0">
                <a:latin typeface="Times New Roman" pitchFamily="18" charset="0"/>
                <a:cs typeface="Times New Roman" pitchFamily="18" charset="0"/>
              </a:rPr>
              <a:t>حيث يمكن </a:t>
            </a:r>
            <a:r>
              <a:rPr lang="ar-EG" sz="2100" spc="50" dirty="0">
                <a:latin typeface="Times New Roman" pitchFamily="18" charset="0"/>
                <a:cs typeface="Times New Roman" pitchFamily="18" charset="0"/>
              </a:rPr>
              <a:t>تحديد فئات </a:t>
            </a:r>
            <a:r>
              <a:rPr lang="ar-EG" sz="2100" spc="50" dirty="0" smtClean="0">
                <a:latin typeface="Times New Roman" pitchFamily="18" charset="0"/>
                <a:cs typeface="Times New Roman" pitchFamily="18" charset="0"/>
              </a:rPr>
              <a:t>محددة </a:t>
            </a:r>
            <a:r>
              <a:rPr lang="ar-EG" sz="2100" spc="50" dirty="0">
                <a:latin typeface="Times New Roman" pitchFamily="18" charset="0"/>
                <a:cs typeface="Times New Roman" pitchFamily="18" charset="0"/>
              </a:rPr>
              <a:t>من العملاء ذوي الاحتياجات </a:t>
            </a:r>
            <a:r>
              <a:rPr lang="ar-EG" sz="2100" spc="50" dirty="0" smtClean="0">
                <a:latin typeface="Times New Roman" pitchFamily="18" charset="0"/>
                <a:cs typeface="Times New Roman" pitchFamily="18" charset="0"/>
              </a:rPr>
              <a:t>المشتركة؛ </a:t>
            </a:r>
            <a:r>
              <a:rPr lang="ar-EG" sz="2100" spc="50" dirty="0">
                <a:latin typeface="Times New Roman" pitchFamily="18" charset="0"/>
                <a:cs typeface="Times New Roman" pitchFamily="18" charset="0"/>
              </a:rPr>
              <a:t>وباستخدام </a:t>
            </a:r>
            <a:r>
              <a:rPr lang="ar-EG" sz="2100" spc="50" dirty="0" smtClean="0">
                <a:latin typeface="Times New Roman" pitchFamily="18" charset="0"/>
                <a:cs typeface="Times New Roman" pitchFamily="18" charset="0"/>
              </a:rPr>
              <a:t>الاستهداف </a:t>
            </a:r>
            <a:r>
              <a:rPr lang="ar-EG" sz="2100" spc="50" dirty="0">
                <a:latin typeface="Times New Roman" pitchFamily="18" charset="0"/>
                <a:cs typeface="Times New Roman" pitchFamily="18" charset="0"/>
              </a:rPr>
              <a:t>يمكن تحديد الفئات الأكثر جدوى واحتمالًا للتركيز عليها</a:t>
            </a:r>
            <a:r>
              <a:rPr lang="ar-EG" sz="2100" spc="50" dirty="0" smtClean="0">
                <a:latin typeface="Times New Roman" pitchFamily="18" charset="0"/>
                <a:cs typeface="Times New Roman" pitchFamily="18" charset="0"/>
              </a:rPr>
              <a:t>.</a:t>
            </a:r>
          </a:p>
          <a:p>
            <a:pPr marL="457200" lvl="0" indent="-457200" algn="just" rtl="1">
              <a:lnSpc>
                <a:spcPct val="150000"/>
              </a:lnSpc>
              <a:buFont typeface="+mj-lt"/>
              <a:buAutoNum type="arabicPeriod"/>
            </a:pPr>
            <a:r>
              <a:rPr lang="ar-EG" sz="2100" b="1" u="sng" spc="50" dirty="0" smtClean="0">
                <a:latin typeface="Times New Roman" pitchFamily="18" charset="0"/>
                <a:cs typeface="Times New Roman" pitchFamily="18" charset="0"/>
              </a:rPr>
              <a:t>تواصل </a:t>
            </a:r>
            <a:r>
              <a:rPr lang="ar-EG" sz="2100" b="1" u="sng" spc="50" dirty="0">
                <a:latin typeface="Times New Roman" pitchFamily="18" charset="0"/>
                <a:cs typeface="Times New Roman" pitchFamily="18" charset="0"/>
              </a:rPr>
              <a:t>أكثر فعالية:</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باستخدام استراتيجية </a:t>
            </a:r>
            <a:r>
              <a:rPr lang="en-US" sz="2100" spc="50" dirty="0" smtClean="0">
                <a:latin typeface="Times New Roman" pitchFamily="18" charset="0"/>
                <a:cs typeface="Times New Roman" pitchFamily="18" charset="0"/>
              </a:rPr>
              <a:t>STP </a:t>
            </a:r>
            <a:r>
              <a:rPr lang="ar-EG" sz="2100" spc="50" dirty="0" smtClean="0">
                <a:latin typeface="Times New Roman" pitchFamily="18" charset="0"/>
                <a:cs typeface="Times New Roman" pitchFamily="18" charset="0"/>
              </a:rPr>
              <a:t> يمكن </a:t>
            </a:r>
            <a:r>
              <a:rPr lang="ar-EG" sz="2100" spc="50" dirty="0">
                <a:latin typeface="Times New Roman" pitchFamily="18" charset="0"/>
                <a:cs typeface="Times New Roman" pitchFamily="18" charset="0"/>
              </a:rPr>
              <a:t>للشركات توجيه رسائلها التسويقية والعروض الترويجية بطريقة مباشرة وفعالة إلى العملاء </a:t>
            </a:r>
            <a:r>
              <a:rPr lang="ar-EG" sz="2100" spc="50" dirty="0" smtClean="0">
                <a:latin typeface="Times New Roman" pitchFamily="18" charset="0"/>
                <a:cs typeface="Times New Roman" pitchFamily="18" charset="0"/>
              </a:rPr>
              <a:t>المستهدفين؛ حيث يمكن </a:t>
            </a:r>
            <a:r>
              <a:rPr lang="ar-EG" sz="2100" spc="50" dirty="0">
                <a:latin typeface="Times New Roman" pitchFamily="18" charset="0"/>
                <a:cs typeface="Times New Roman" pitchFamily="18" charset="0"/>
              </a:rPr>
              <a:t>تخصيص الرسائل وتعديلها لتلبية احتياجات الفئات </a:t>
            </a:r>
            <a:r>
              <a:rPr lang="ar-EG" sz="2100" spc="50" dirty="0" smtClean="0">
                <a:latin typeface="Times New Roman" pitchFamily="18" charset="0"/>
                <a:cs typeface="Times New Roman" pitchFamily="18" charset="0"/>
              </a:rPr>
              <a:t>المحددة </a:t>
            </a:r>
            <a:r>
              <a:rPr lang="ar-EG" sz="2100" spc="50" dirty="0">
                <a:latin typeface="Times New Roman" pitchFamily="18" charset="0"/>
                <a:cs typeface="Times New Roman" pitchFamily="18" charset="0"/>
              </a:rPr>
              <a:t>بدقة، مما يزيد من احتمالية التواصل الناجح والتفاعل مع العملاء.</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C7D257D7-D9C6-8F63-F8F8-E2BE53F2E2DB}"/>
              </a:ext>
            </a:extLst>
          </p:cNvPr>
          <p:cNvSpPr txBox="1"/>
          <p:nvPr/>
        </p:nvSpPr>
        <p:spPr>
          <a:xfrm>
            <a:off x="4577137" y="1381235"/>
            <a:ext cx="2220673" cy="461665"/>
          </a:xfrm>
          <a:prstGeom prst="rect">
            <a:avLst/>
          </a:prstGeom>
          <a:noFill/>
        </p:spPr>
        <p:txBody>
          <a:bodyPr wrap="none" rtlCol="0">
            <a:spAutoFit/>
          </a:bodyPr>
          <a:lstStyle/>
          <a:p>
            <a:pPr lvl="0" algn="ctr" rtl="1"/>
            <a:r>
              <a:rPr lang="ar-EG" sz="2400" b="1" dirty="0">
                <a:solidFill>
                  <a:srgbClr val="00B0F0"/>
                </a:solidFill>
                <a:cs typeface="Times New Roman"/>
              </a:rPr>
              <a:t>مميزات تسويق </a:t>
            </a:r>
            <a:r>
              <a:rPr lang="en-US" sz="2400" b="1" dirty="0">
                <a:solidFill>
                  <a:srgbClr val="00B0F0"/>
                </a:solidFill>
                <a:cs typeface="Times New Roman"/>
              </a:rPr>
              <a:t>STP</a:t>
            </a:r>
          </a:p>
        </p:txBody>
      </p:sp>
      <p:sp>
        <p:nvSpPr>
          <p:cNvPr id="14" name="TextBox 13">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1788899"/>
      </p:ext>
    </p:extLst>
  </p:cSld>
  <p:clrMapOvr>
    <a:masterClrMapping/>
  </p:clrMapOvr>
  <mc:AlternateContent xmlns:mc="http://schemas.openxmlformats.org/markup-compatibility/2006" xmlns:p14="http://schemas.microsoft.com/office/powerpoint/2010/main">
    <mc:Choice Requires="p14">
      <p:transition spd="slow" p14:dur="2000" advTm="113893"/>
    </mc:Choice>
    <mc:Fallback xmlns="">
      <p:transition spd="slow" advTm="11389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51300"/>
            <a:ext cx="8417320" cy="3314818"/>
          </a:xfrm>
          <a:prstGeom prst="rect">
            <a:avLst/>
          </a:prstGeom>
          <a:noFill/>
        </p:spPr>
        <p:txBody>
          <a:bodyPr wrap="square" rtlCol="0">
            <a:spAutoFit/>
          </a:bodyPr>
          <a:lstStyle/>
          <a:p>
            <a:pPr marL="457200" lvl="0" indent="-457200" algn="just" rtl="1">
              <a:lnSpc>
                <a:spcPct val="150000"/>
              </a:lnSpc>
              <a:buFont typeface="+mj-lt"/>
              <a:buAutoNum type="arabicPeriod" startAt="3"/>
            </a:pPr>
            <a:r>
              <a:rPr lang="ar-EG" sz="2100" b="1" u="sng" spc="50" dirty="0" smtClean="0">
                <a:latin typeface="Times New Roman" pitchFamily="18" charset="0"/>
                <a:cs typeface="Times New Roman" pitchFamily="18" charset="0"/>
              </a:rPr>
              <a:t>زيادة </a:t>
            </a:r>
            <a:r>
              <a:rPr lang="ar-EG" sz="2100" b="1" u="sng" spc="50" dirty="0">
                <a:latin typeface="Times New Roman" pitchFamily="18" charset="0"/>
                <a:cs typeface="Times New Roman" pitchFamily="18" charset="0"/>
              </a:rPr>
              <a:t>فعالية الإعلان:</a:t>
            </a:r>
            <a:r>
              <a:rPr lang="ar-EG" sz="21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بفهم الفئات </a:t>
            </a:r>
            <a:r>
              <a:rPr lang="ar-EG" sz="2000" spc="50" dirty="0" smtClean="0">
                <a:latin typeface="Times New Roman" pitchFamily="18" charset="0"/>
                <a:cs typeface="Times New Roman" pitchFamily="18" charset="0"/>
              </a:rPr>
              <a:t>المحددة </a:t>
            </a:r>
            <a:r>
              <a:rPr lang="ar-EG" sz="2000" spc="50" dirty="0">
                <a:latin typeface="Times New Roman" pitchFamily="18" charset="0"/>
                <a:cs typeface="Times New Roman" pitchFamily="18" charset="0"/>
              </a:rPr>
              <a:t>والتجزئة الجيدة، يمكن للشركات استهداف إعلاناتها وحملاتها الإعلانية على القنوات الصحيحة للوصول إلى جمهور العملاء المحتملين بشكل </a:t>
            </a:r>
            <a:r>
              <a:rPr lang="ar-EG" sz="2000" spc="50" dirty="0" smtClean="0">
                <a:latin typeface="Times New Roman" pitchFamily="18" charset="0"/>
                <a:cs typeface="Times New Roman" pitchFamily="18" charset="0"/>
              </a:rPr>
              <a:t>فعال؛ ولذلك يساعد </a:t>
            </a:r>
            <a:r>
              <a:rPr lang="ar-EG" sz="2000" spc="50" dirty="0">
                <a:latin typeface="Times New Roman" pitchFamily="18" charset="0"/>
                <a:cs typeface="Times New Roman" pitchFamily="18" charset="0"/>
              </a:rPr>
              <a:t>في تقليل التبديد وتحقيق أفضل عوائد على الاستثمار في الإعلان</a:t>
            </a:r>
            <a:r>
              <a:rPr lang="ar-EG" sz="2000" spc="50" dirty="0" smtClean="0">
                <a:latin typeface="Times New Roman" pitchFamily="18" charset="0"/>
                <a:cs typeface="Times New Roman" pitchFamily="18" charset="0"/>
              </a:rPr>
              <a:t>.</a:t>
            </a:r>
          </a:p>
          <a:p>
            <a:pPr marL="457200" lvl="0" indent="-457200" algn="just" rtl="1">
              <a:lnSpc>
                <a:spcPct val="150000"/>
              </a:lnSpc>
              <a:buFont typeface="+mj-lt"/>
              <a:buAutoNum type="arabicPeriod" startAt="3"/>
            </a:pPr>
            <a:r>
              <a:rPr lang="ar-EG" sz="2100" b="1" u="sng" spc="50" dirty="0" smtClean="0">
                <a:latin typeface="Times New Roman" pitchFamily="18" charset="0"/>
                <a:cs typeface="Times New Roman" pitchFamily="18" charset="0"/>
              </a:rPr>
              <a:t>منافسة </a:t>
            </a:r>
            <a:r>
              <a:rPr lang="ar-EG" sz="2100" b="1" u="sng" spc="50" dirty="0">
                <a:latin typeface="Times New Roman" pitchFamily="18" charset="0"/>
                <a:cs typeface="Times New Roman" pitchFamily="18" charset="0"/>
              </a:rPr>
              <a:t>أفضل:</a:t>
            </a:r>
            <a:r>
              <a:rPr lang="ar-EG" sz="2100" b="1" spc="50" dirty="0">
                <a:latin typeface="Times New Roman" pitchFamily="18" charset="0"/>
                <a:cs typeface="Times New Roman" pitchFamily="18" charset="0"/>
              </a:rPr>
              <a:t> </a:t>
            </a:r>
            <a:r>
              <a:rPr lang="ar-EG" sz="2000" spc="50" dirty="0">
                <a:latin typeface="Times New Roman" pitchFamily="18" charset="0"/>
                <a:cs typeface="Times New Roman" pitchFamily="18" charset="0"/>
              </a:rPr>
              <a:t>باستخدام </a:t>
            </a:r>
            <a:r>
              <a:rPr lang="ar-EG" sz="2000" spc="50" dirty="0" smtClean="0">
                <a:latin typeface="Times New Roman" pitchFamily="18" charset="0"/>
                <a:cs typeface="Times New Roman" pitchFamily="18" charset="0"/>
              </a:rPr>
              <a:t>تسويق</a:t>
            </a:r>
            <a:r>
              <a:rPr lang="en-US" sz="2000" spc="50" dirty="0" smtClean="0">
                <a:latin typeface="Times New Roman" pitchFamily="18" charset="0"/>
                <a:cs typeface="Times New Roman" pitchFamily="18" charset="0"/>
              </a:rPr>
              <a:t>STP </a:t>
            </a:r>
            <a:r>
              <a:rPr lang="ar-EG" sz="2000" spc="50" dirty="0" smtClean="0">
                <a:latin typeface="Times New Roman" pitchFamily="18" charset="0"/>
                <a:cs typeface="Times New Roman" pitchFamily="18" charset="0"/>
              </a:rPr>
              <a:t> يمكن </a:t>
            </a:r>
            <a:r>
              <a:rPr lang="ar-EG" sz="2000" spc="50" dirty="0">
                <a:latin typeface="Times New Roman" pitchFamily="18" charset="0"/>
                <a:cs typeface="Times New Roman" pitchFamily="18" charset="0"/>
              </a:rPr>
              <a:t>للشركات تحديد نقاط القوة </a:t>
            </a:r>
            <a:r>
              <a:rPr lang="ar-EG" sz="2000" spc="50" dirty="0" smtClean="0">
                <a:latin typeface="Times New Roman" pitchFamily="18" charset="0"/>
                <a:cs typeface="Times New Roman" pitchFamily="18" charset="0"/>
              </a:rPr>
              <a:t>التنافسية </a:t>
            </a:r>
            <a:r>
              <a:rPr lang="ar-EG" sz="2000" spc="50" dirty="0">
                <a:latin typeface="Times New Roman" pitchFamily="18" charset="0"/>
                <a:cs typeface="Times New Roman" pitchFamily="18" charset="0"/>
              </a:rPr>
              <a:t>الخاصة بها </a:t>
            </a:r>
            <a:r>
              <a:rPr lang="ar-EG" sz="2000" spc="50" dirty="0" smtClean="0">
                <a:latin typeface="Times New Roman" pitchFamily="18" charset="0"/>
                <a:cs typeface="Times New Roman" pitchFamily="18" charset="0"/>
              </a:rPr>
              <a:t>وتوجيهها </a:t>
            </a:r>
            <a:r>
              <a:rPr lang="ar-EG" sz="2000" spc="50" dirty="0">
                <a:latin typeface="Times New Roman" pitchFamily="18" charset="0"/>
                <a:cs typeface="Times New Roman" pitchFamily="18" charset="0"/>
              </a:rPr>
              <a:t>بشكل فعال نحو الفئات </a:t>
            </a:r>
            <a:r>
              <a:rPr lang="ar-EG" sz="2000" spc="50" dirty="0" smtClean="0">
                <a:latin typeface="Times New Roman" pitchFamily="18" charset="0"/>
                <a:cs typeface="Times New Roman" pitchFamily="18" charset="0"/>
              </a:rPr>
              <a:t>المستهدفة؛ لذلك </a:t>
            </a:r>
            <a:r>
              <a:rPr lang="ar-EG" sz="2000" spc="50" dirty="0">
                <a:latin typeface="Times New Roman" pitchFamily="18" charset="0"/>
                <a:cs typeface="Times New Roman" pitchFamily="18" charset="0"/>
              </a:rPr>
              <a:t>يساعد في تحقيق ميزة تنافسية </a:t>
            </a:r>
            <a:r>
              <a:rPr lang="en-US" sz="2000" spc="50" dirty="0" smtClean="0">
                <a:latin typeface="Times New Roman" pitchFamily="18" charset="0"/>
                <a:cs typeface="Times New Roman" pitchFamily="18" charset="0"/>
              </a:rPr>
              <a:t>(</a:t>
            </a:r>
            <a:r>
              <a:rPr lang="en-US" sz="2000" spc="50" dirty="0">
                <a:latin typeface="Times New Roman" pitchFamily="18" charset="0"/>
                <a:cs typeface="Times New Roman" pitchFamily="18" charset="0"/>
              </a:rPr>
              <a:t>USP) </a:t>
            </a:r>
            <a:r>
              <a:rPr lang="en-US" sz="2000" spc="50" dirty="0" smtClean="0">
                <a:latin typeface="Times New Roman" pitchFamily="18" charset="0"/>
                <a:cs typeface="Times New Roman" pitchFamily="18" charset="0"/>
              </a:rPr>
              <a:t>Unique Selling Proposition</a:t>
            </a:r>
            <a:r>
              <a:rPr lang="ar-EG" sz="2000" spc="50" dirty="0" smtClean="0">
                <a:latin typeface="Times New Roman" pitchFamily="18" charset="0"/>
                <a:cs typeface="Times New Roman" pitchFamily="18" charset="0"/>
              </a:rPr>
              <a:t> وتنمية </a:t>
            </a:r>
            <a:r>
              <a:rPr lang="ar-EG" sz="2000" spc="50" dirty="0">
                <a:latin typeface="Times New Roman" pitchFamily="18" charset="0"/>
                <a:cs typeface="Times New Roman" pitchFamily="18" charset="0"/>
              </a:rPr>
              <a:t>قاعدة عملاء مميزة تتماشى مع استراتيجية الشركة</a:t>
            </a:r>
            <a:r>
              <a:rPr lang="ar-EG" sz="2000" spc="50" dirty="0" smtClean="0">
                <a:latin typeface="Times New Roman" pitchFamily="18" charset="0"/>
                <a:cs typeface="Times New Roman" pitchFamily="18" charset="0"/>
              </a:rPr>
              <a: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577137" y="1381235"/>
            <a:ext cx="2220673" cy="461665"/>
          </a:xfrm>
          <a:prstGeom prst="rect">
            <a:avLst/>
          </a:prstGeom>
          <a:noFill/>
        </p:spPr>
        <p:txBody>
          <a:bodyPr wrap="none" rtlCol="0">
            <a:spAutoFit/>
          </a:bodyPr>
          <a:lstStyle/>
          <a:p>
            <a:pPr lvl="0" algn="ctr" rtl="1"/>
            <a:r>
              <a:rPr lang="ar-EG" sz="2400" b="1" dirty="0">
                <a:solidFill>
                  <a:srgbClr val="00B0F0"/>
                </a:solidFill>
                <a:cs typeface="Times New Roman"/>
              </a:rPr>
              <a:t>مميزات تسويق </a:t>
            </a:r>
            <a:r>
              <a:rPr lang="en-US" sz="2400" b="1" dirty="0">
                <a:solidFill>
                  <a:srgbClr val="00B0F0"/>
                </a:solidFill>
                <a:cs typeface="Times New Roman"/>
              </a:rPr>
              <a:t>STP</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00104987"/>
      </p:ext>
    </p:extLst>
  </p:cSld>
  <p:clrMapOvr>
    <a:masterClrMapping/>
  </p:clrMapOvr>
  <mc:AlternateContent xmlns:mc="http://schemas.openxmlformats.org/markup-compatibility/2006" xmlns:p14="http://schemas.microsoft.com/office/powerpoint/2010/main">
    <mc:Choice Requires="p14">
      <p:transition spd="slow" p14:dur="2000" advTm="161967"/>
    </mc:Choice>
    <mc:Fallback xmlns="">
      <p:transition spd="slow" advTm="16196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29617"/>
            <a:ext cx="3386537" cy="1630516"/>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10899"/>
            <a:ext cx="8417320" cy="1488484"/>
          </a:xfrm>
          <a:prstGeom prst="rect">
            <a:avLst/>
          </a:prstGeom>
          <a:noFill/>
        </p:spPr>
        <p:txBody>
          <a:bodyPr wrap="square" rtlCol="0">
            <a:spAutoFit/>
          </a:bodyPr>
          <a:lstStyle/>
          <a:p>
            <a:pPr marL="457200" lvl="0" indent="-457200" algn="just" rtl="1">
              <a:lnSpc>
                <a:spcPct val="150000"/>
              </a:lnSpc>
              <a:buFont typeface="+mj-lt"/>
              <a:buAutoNum type="arabicPeriod" startAt="5"/>
            </a:pPr>
            <a:r>
              <a:rPr lang="ar-EG" sz="2100" b="1" u="sng" spc="50" dirty="0" smtClean="0">
                <a:latin typeface="Times New Roman" pitchFamily="18" charset="0"/>
                <a:cs typeface="Times New Roman" pitchFamily="18" charset="0"/>
              </a:rPr>
              <a:t>تعزيز </a:t>
            </a:r>
            <a:r>
              <a:rPr lang="ar-EG" sz="2100" b="1" u="sng" spc="50" dirty="0">
                <a:latin typeface="Times New Roman" pitchFamily="18" charset="0"/>
                <a:cs typeface="Times New Roman" pitchFamily="18" charset="0"/>
              </a:rPr>
              <a:t>الوفاء للعملاء:</a:t>
            </a:r>
            <a:r>
              <a:rPr lang="ar-EG" sz="2100" b="1" spc="50" dirty="0">
                <a:latin typeface="Times New Roman" pitchFamily="18" charset="0"/>
                <a:cs typeface="Times New Roman" pitchFamily="18" charset="0"/>
              </a:rPr>
              <a:t> </a:t>
            </a:r>
            <a:r>
              <a:rPr lang="ar-EG" sz="2100" spc="50" dirty="0">
                <a:latin typeface="Times New Roman" pitchFamily="18" charset="0"/>
                <a:cs typeface="Times New Roman" pitchFamily="18" charset="0"/>
              </a:rPr>
              <a:t>من خلال استخدام </a:t>
            </a:r>
            <a:r>
              <a:rPr lang="ar-EG" sz="2100" spc="50" dirty="0" smtClean="0">
                <a:latin typeface="Times New Roman" pitchFamily="18" charset="0"/>
                <a:cs typeface="Times New Roman" pitchFamily="18" charset="0"/>
              </a:rPr>
              <a:t>تسويق </a:t>
            </a:r>
            <a:r>
              <a:rPr lang="en-US" sz="2100" spc="50" dirty="0" smtClean="0">
                <a:latin typeface="Times New Roman" pitchFamily="18" charset="0"/>
                <a:cs typeface="Times New Roman" pitchFamily="18" charset="0"/>
              </a:rPr>
              <a:t>STP</a:t>
            </a:r>
            <a:r>
              <a:rPr lang="ar-EG" sz="2100" spc="50" dirty="0" smtClean="0">
                <a:latin typeface="Times New Roman" pitchFamily="18" charset="0"/>
                <a:cs typeface="Times New Roman" pitchFamily="18" charset="0"/>
              </a:rPr>
              <a:t> يمكن </a:t>
            </a:r>
            <a:r>
              <a:rPr lang="ar-EG" sz="2100" spc="50" dirty="0">
                <a:latin typeface="Times New Roman" pitchFamily="18" charset="0"/>
                <a:cs typeface="Times New Roman" pitchFamily="18" charset="0"/>
              </a:rPr>
              <a:t>للشركات تلبية احتياجات العملاء المستهدفين بشكل أفضل وتقديم قيمة مضافة </a:t>
            </a:r>
            <a:r>
              <a:rPr lang="ar-EG" sz="2100" spc="50" dirty="0" smtClean="0">
                <a:latin typeface="Times New Roman" pitchFamily="18" charset="0"/>
                <a:cs typeface="Times New Roman" pitchFamily="18" charset="0"/>
              </a:rPr>
              <a:t>لهم؛ حيث يعزز </a:t>
            </a:r>
            <a:r>
              <a:rPr lang="ar-EG" sz="2100" spc="50" dirty="0">
                <a:latin typeface="Times New Roman" pitchFamily="18" charset="0"/>
                <a:cs typeface="Times New Roman" pitchFamily="18" charset="0"/>
              </a:rPr>
              <a:t>الوفاء للعملاء ويساهم في بناء علاقات طويلة الأمد ورضا العملاء.</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C7D257D7-D9C6-8F63-F8F8-E2BE53F2E2DB}"/>
              </a:ext>
            </a:extLst>
          </p:cNvPr>
          <p:cNvSpPr txBox="1"/>
          <p:nvPr/>
        </p:nvSpPr>
        <p:spPr>
          <a:xfrm>
            <a:off x="4577137" y="1381235"/>
            <a:ext cx="2220673" cy="461665"/>
          </a:xfrm>
          <a:prstGeom prst="rect">
            <a:avLst/>
          </a:prstGeom>
          <a:noFill/>
        </p:spPr>
        <p:txBody>
          <a:bodyPr wrap="none" rtlCol="0">
            <a:spAutoFit/>
          </a:bodyPr>
          <a:lstStyle/>
          <a:p>
            <a:pPr lvl="0" algn="ctr" rtl="1"/>
            <a:r>
              <a:rPr lang="ar-EG" sz="2400" b="1" dirty="0">
                <a:solidFill>
                  <a:srgbClr val="00B0F0"/>
                </a:solidFill>
                <a:cs typeface="Times New Roman"/>
              </a:rPr>
              <a:t>مميزات تسويق </a:t>
            </a:r>
            <a:r>
              <a:rPr lang="en-US" sz="2400" b="1" dirty="0">
                <a:solidFill>
                  <a:srgbClr val="00B0F0"/>
                </a:solidFill>
                <a:cs typeface="Times New Roman"/>
              </a:rPr>
              <a:t>STP</a:t>
            </a: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4713514"/>
      </p:ext>
    </p:extLst>
  </p:cSld>
  <p:clrMapOvr>
    <a:masterClrMapping/>
  </p:clrMapOvr>
  <mc:AlternateContent xmlns:mc="http://schemas.openxmlformats.org/markup-compatibility/2006" xmlns:p14="http://schemas.microsoft.com/office/powerpoint/2010/main">
    <mc:Choice Requires="p14">
      <p:transition spd="slow" p14:dur="2000" advTm="34136"/>
    </mc:Choice>
    <mc:Fallback xmlns="">
      <p:transition spd="slow" advTm="3413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303858"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خاتمة</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495028"/>
            <a:ext cx="8417320" cy="3485570"/>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100" spc="50" dirty="0">
                <a:latin typeface="Simplified Arabic" pitchFamily="18" charset="-78"/>
                <a:cs typeface="Times New Roman"/>
              </a:rPr>
              <a:t>قدمت المحاضرة </a:t>
            </a:r>
            <a:r>
              <a:rPr lang="ar-EG" sz="2100" spc="50" dirty="0" smtClean="0">
                <a:latin typeface="Simplified Arabic" pitchFamily="18" charset="-78"/>
                <a:cs typeface="Times New Roman"/>
              </a:rPr>
              <a:t>عرضًا دقيقًا لتحليل </a:t>
            </a:r>
            <a:r>
              <a:rPr lang="en-US" sz="2100" spc="50" dirty="0" smtClean="0">
                <a:latin typeface="Simplified Arabic" pitchFamily="18" charset="-78"/>
                <a:cs typeface="Times New Roman"/>
              </a:rPr>
              <a:t>PESTEL</a:t>
            </a:r>
            <a:r>
              <a:rPr lang="ar-EG" sz="2100" spc="50" dirty="0" smtClean="0">
                <a:latin typeface="Simplified Arabic" pitchFamily="18" charset="-78"/>
                <a:cs typeface="Times New Roman"/>
              </a:rPr>
              <a:t> ومكوناته لمعرفة كيفية الاستفادة منه للشركات أو المنشأت المقبلة على تحليل البيئة التسويقية لهم، كما اهتمت أيضًا المحاضرة بعرض الانتقادات التي </a:t>
            </a:r>
            <a:r>
              <a:rPr lang="ar-EG" sz="2100" spc="50" dirty="0">
                <a:latin typeface="Simplified Arabic" pitchFamily="18" charset="-78"/>
                <a:cs typeface="Times New Roman"/>
              </a:rPr>
              <a:t>وجهت </a:t>
            </a:r>
            <a:r>
              <a:rPr lang="ar-EG" sz="2100" spc="50" dirty="0" smtClean="0">
                <a:latin typeface="Simplified Arabic" pitchFamily="18" charset="-78"/>
                <a:cs typeface="Times New Roman"/>
              </a:rPr>
              <a:t>لتحليل </a:t>
            </a:r>
            <a:r>
              <a:rPr lang="en-US" sz="2100" spc="50" dirty="0" smtClean="0">
                <a:latin typeface="Simplified Arabic" pitchFamily="18" charset="-78"/>
                <a:cs typeface="Times New Roman"/>
              </a:rPr>
              <a:t>PESTEL</a:t>
            </a:r>
            <a:r>
              <a:rPr lang="ar-EG" sz="2100" spc="50" dirty="0" smtClean="0">
                <a:latin typeface="Simplified Arabic" pitchFamily="18" charset="-78"/>
                <a:cs typeface="Times New Roman"/>
              </a:rPr>
              <a:t> لتفادي هذه الانتقادات والعمل على إجراء أكثر من تحليل للشركات أو المنشأت التي تعمل على تحليل البيئة التسويقية.</a:t>
            </a:r>
            <a:endParaRPr lang="en-US" sz="2100" spc="50" dirty="0">
              <a:latin typeface="Simplified Arabic" pitchFamily="18" charset="-78"/>
              <a:cs typeface="Times New Roman"/>
            </a:endParaRPr>
          </a:p>
          <a:p>
            <a:pPr marL="342900" lvl="0" indent="-342900" algn="just" rtl="1">
              <a:lnSpc>
                <a:spcPct val="150000"/>
              </a:lnSpc>
              <a:buFont typeface="Wingdings" pitchFamily="2" charset="2"/>
              <a:buChar char="Ø"/>
            </a:pPr>
            <a:r>
              <a:rPr lang="ar-EG" sz="2100" spc="50" dirty="0" smtClean="0">
                <a:latin typeface="Simplified Arabic" pitchFamily="18" charset="-78"/>
                <a:cs typeface="Times New Roman"/>
              </a:rPr>
              <a:t>كما قدمت المحاضرة عرضًا لتسويق </a:t>
            </a:r>
            <a:r>
              <a:rPr lang="en-US" sz="2100" spc="50" dirty="0" smtClean="0">
                <a:latin typeface="Simplified Arabic" pitchFamily="18" charset="-78"/>
                <a:cs typeface="Times New Roman"/>
              </a:rPr>
              <a:t>STP</a:t>
            </a:r>
            <a:r>
              <a:rPr lang="ar-EG" sz="2100" spc="50" dirty="0">
                <a:latin typeface="Simplified Arabic" pitchFamily="18" charset="-78"/>
                <a:cs typeface="Times New Roman"/>
              </a:rPr>
              <a:t>،</a:t>
            </a:r>
            <a:r>
              <a:rPr lang="ar-EG" sz="2100" spc="50" dirty="0" smtClean="0">
                <a:latin typeface="Simplified Arabic" pitchFamily="18" charset="-78"/>
                <a:cs typeface="Times New Roman"/>
              </a:rPr>
              <a:t> عوامل </a:t>
            </a:r>
            <a:r>
              <a:rPr lang="ar-EG" sz="2100" spc="50" dirty="0">
                <a:latin typeface="Simplified Arabic" pitchFamily="18" charset="-78"/>
                <a:cs typeface="Times New Roman"/>
              </a:rPr>
              <a:t>تقسيم السوق </a:t>
            </a:r>
            <a:r>
              <a:rPr lang="ar-EG" sz="2100" spc="50" dirty="0" smtClean="0">
                <a:latin typeface="Simplified Arabic" pitchFamily="18" charset="-78"/>
                <a:cs typeface="Times New Roman"/>
              </a:rPr>
              <a:t>في تسويق </a:t>
            </a:r>
            <a:r>
              <a:rPr lang="en-US" sz="2100" spc="50" dirty="0" smtClean="0">
                <a:latin typeface="Simplified Arabic" pitchFamily="18" charset="-78"/>
                <a:cs typeface="Times New Roman"/>
              </a:rPr>
              <a:t>STP</a:t>
            </a:r>
            <a:r>
              <a:rPr lang="ar-EG" sz="2100" spc="50" dirty="0" smtClean="0">
                <a:latin typeface="Simplified Arabic" pitchFamily="18" charset="-78"/>
                <a:cs typeface="Times New Roman"/>
              </a:rPr>
              <a:t> ومراحله كما تم عرض مميزات هذا التسويق الذي أصبحت الشركات تتخذه منهجًا لأنشطتها التسويقية.</a:t>
            </a:r>
            <a:endParaRPr lang="en-US" sz="2100" spc="50" dirty="0">
              <a:latin typeface="Simplified Arabic" pitchFamily="18"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prstClr val="white"/>
              </a:solidFill>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Lecture </a:t>
            </a: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6504121"/>
      </p:ext>
    </p:extLst>
  </p:cSld>
  <p:clrMapOvr>
    <a:masterClrMapping/>
  </p:clrMapOvr>
  <mc:AlternateContent xmlns:mc="http://schemas.openxmlformats.org/markup-compatibility/2006" xmlns:p14="http://schemas.microsoft.com/office/powerpoint/2010/main">
    <mc:Choice Requires="p14">
      <p:transition spd="slow" p14:dur="2000" advTm="46625"/>
    </mc:Choice>
    <mc:Fallback xmlns="">
      <p:transition spd="slow" advTm="4662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0570390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2100</TotalTime>
  <Words>2093</Words>
  <Application>Microsoft Office PowerPoint</Application>
  <PresentationFormat>Custom</PresentationFormat>
  <Paragraphs>269</Paragraphs>
  <Slides>41</Slides>
  <Notes>32</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147</cp:revision>
  <dcterms:created xsi:type="dcterms:W3CDTF">2023-04-29T09:08:23Z</dcterms:created>
  <dcterms:modified xsi:type="dcterms:W3CDTF">2023-12-04T12:29:35Z</dcterms:modified>
</cp:coreProperties>
</file>