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5"/>
  </p:notesMasterIdLst>
  <p:sldIdLst>
    <p:sldId id="480" r:id="rId3"/>
    <p:sldId id="303" r:id="rId4"/>
    <p:sldId id="627" r:id="rId5"/>
    <p:sldId id="647" r:id="rId6"/>
    <p:sldId id="695" r:id="rId7"/>
    <p:sldId id="696" r:id="rId8"/>
    <p:sldId id="697" r:id="rId9"/>
    <p:sldId id="678" r:id="rId10"/>
    <p:sldId id="699" r:id="rId11"/>
    <p:sldId id="700" r:id="rId12"/>
    <p:sldId id="682" r:id="rId13"/>
    <p:sldId id="698" r:id="rId14"/>
    <p:sldId id="679" r:id="rId15"/>
    <p:sldId id="680" r:id="rId16"/>
    <p:sldId id="591" r:id="rId17"/>
    <p:sldId id="709" r:id="rId18"/>
    <p:sldId id="705" r:id="rId19"/>
    <p:sldId id="706" r:id="rId20"/>
    <p:sldId id="707" r:id="rId21"/>
    <p:sldId id="708" r:id="rId22"/>
    <p:sldId id="701" r:id="rId23"/>
    <p:sldId id="702" r:id="rId24"/>
    <p:sldId id="703" r:id="rId25"/>
    <p:sldId id="683" r:id="rId26"/>
    <p:sldId id="710" r:id="rId27"/>
    <p:sldId id="712" r:id="rId28"/>
    <p:sldId id="592" r:id="rId29"/>
    <p:sldId id="688" r:id="rId30"/>
    <p:sldId id="714" r:id="rId31"/>
    <p:sldId id="715" r:id="rId32"/>
    <p:sldId id="686" r:id="rId33"/>
    <p:sldId id="653" r:id="rId34"/>
    <p:sldId id="687" r:id="rId35"/>
    <p:sldId id="629" r:id="rId36"/>
    <p:sldId id="694" r:id="rId37"/>
    <p:sldId id="693" r:id="rId38"/>
    <p:sldId id="692" r:id="rId39"/>
    <p:sldId id="691" r:id="rId40"/>
    <p:sldId id="690" r:id="rId41"/>
    <p:sldId id="667" r:id="rId42"/>
    <p:sldId id="656" r:id="rId43"/>
    <p:sldId id="60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7"/>
            <p14:sldId id="647"/>
            <p14:sldId id="695"/>
            <p14:sldId id="696"/>
            <p14:sldId id="697"/>
            <p14:sldId id="678"/>
            <p14:sldId id="699"/>
            <p14:sldId id="700"/>
            <p14:sldId id="682"/>
            <p14:sldId id="698"/>
            <p14:sldId id="679"/>
            <p14:sldId id="680"/>
            <p14:sldId id="591"/>
            <p14:sldId id="709"/>
            <p14:sldId id="705"/>
            <p14:sldId id="706"/>
            <p14:sldId id="707"/>
            <p14:sldId id="708"/>
            <p14:sldId id="701"/>
            <p14:sldId id="702"/>
            <p14:sldId id="703"/>
            <p14:sldId id="683"/>
            <p14:sldId id="710"/>
            <p14:sldId id="712"/>
            <p14:sldId id="592"/>
            <p14:sldId id="688"/>
            <p14:sldId id="714"/>
            <p14:sldId id="715"/>
            <p14:sldId id="686"/>
            <p14:sldId id="653"/>
            <p14:sldId id="687"/>
            <p14:sldId id="629"/>
            <p14:sldId id="694"/>
            <p14:sldId id="693"/>
            <p14:sldId id="692"/>
            <p14:sldId id="691"/>
            <p14:sldId id="690"/>
            <p14:sldId id="667"/>
            <p14:sldId id="656"/>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23" autoAdjust="0"/>
    <p:restoredTop sz="91091" autoAdjust="0"/>
  </p:normalViewPr>
  <p:slideViewPr>
    <p:cSldViewPr snapToGrid="0">
      <p:cViewPr varScale="1">
        <p:scale>
          <a:sx n="48" d="100"/>
          <a:sy n="48" d="100"/>
        </p:scale>
        <p:origin x="60"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08372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92528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931600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4029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2510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8657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931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1649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37127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7177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811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88322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61900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226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08529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44264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11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02981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239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523830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e3arabi.com/%D8%A7%D9%84%D8%B1%D9%8A%D8%A7%D8%B6%D8%A9/%D9%85%D8%A7-%D9%87%D9%8A-%D9%85%D8%B3%D8%AA%D9%88%D9%8A%D8%A7%D8%AA-%D8%A7%D9%84%D8%AA%D9%81%D8%A7%D8%B9%D9%84-%D8%A7%D9%84%D8%A7%D8%AC%D8%AA%D9%85%D8%A7%D8%B9%D9%8A-%D9%81%D9%8A-%D8%B9%D9%84%D9%85/" TargetMode="Externa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30.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9.xml"/><Relationship Id="rId6" Type="http://schemas.openxmlformats.org/officeDocument/2006/relationships/image" Target="../media/image60.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44450"/>
            <a:ext cx="1363023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59555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8</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3"/>
            <a:ext cx="12191999" cy="597526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846320" y="3316823"/>
            <a:ext cx="7178040" cy="1200329"/>
          </a:xfrm>
          <a:prstGeom prst="rect">
            <a:avLst/>
          </a:prstGeom>
          <a:noFill/>
        </p:spPr>
        <p:txBody>
          <a:bodyPr wrap="square" rtlCol="0">
            <a:spAutoFit/>
          </a:bodyPr>
          <a:lstStyle/>
          <a:p>
            <a:pPr algn="ctr"/>
            <a:r>
              <a:rPr lang="ar-EG" sz="3600" b="1" i="1"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نماذج الذكاء الإصطناعي وتعزيز تجارب وخبرات العملاء</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13224" y="540255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338107"/>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604491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07136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Picture 5"/>
          <p:cNvPicPr>
            <a:picLocks noChangeAspect="1"/>
          </p:cNvPicPr>
          <p:nvPr/>
        </p:nvPicPr>
        <p:blipFill>
          <a:blip r:embed="rId3"/>
          <a:stretch>
            <a:fillRect/>
          </a:stretch>
        </p:blipFill>
        <p:spPr>
          <a:xfrm>
            <a:off x="689640" y="1071365"/>
            <a:ext cx="10812720" cy="4715270"/>
          </a:xfrm>
          <a:prstGeom prst="rect">
            <a:avLst/>
          </a:prstGeom>
        </p:spPr>
      </p:pic>
    </p:spTree>
    <p:extLst>
      <p:ext uri="{BB962C8B-B14F-4D97-AF65-F5344CB8AC3E}">
        <p14:creationId xmlns:p14="http://schemas.microsoft.com/office/powerpoint/2010/main" val="89271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33473" y="2090405"/>
            <a:ext cx="10799379" cy="3123932"/>
          </a:xfrm>
          <a:prstGeom prst="rect">
            <a:avLst/>
          </a:prstGeom>
          <a:noFill/>
        </p:spPr>
        <p:txBody>
          <a:bodyPr wrap="square" rtlCol="0">
            <a:spAutoFit/>
          </a:bodyPr>
          <a:lstStyle/>
          <a:p>
            <a:pPr lvl="0" algn="justLow" rtl="1">
              <a:spcBef>
                <a:spcPts val="600"/>
              </a:spcBef>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لاشك أن تعزيز تجارب العملاء مع المنظمات ،</a:t>
            </a: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هو </a:t>
            </a: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حجر الزاوية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بناء الثقة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والولاء مع العملاء ، حيث يسهم الذكاء الإصطناعي بقدرته الكبيره في معالجة بيانات العملاء ، وكذلك سرعة الإستجابة لطلباتهم من خلال تحويل البيانات إلى  معلومات تركز على تحقيق الهدف المطلوب للعميل ؛ ومن ثم فالذكاء الإصطناعي يعزز من العلاقة بين المنظمة وعملائها ، الأمر الذي جعل بعض الباحثين يحكمون على المنشآت الراغبة في الدخول لعالم الأعمال في ظل التقدم التكنولوجي بمدى قدرتها على تطبيق تقنيات الذكاء الإصطناعي.</a:t>
            </a:r>
          </a:p>
          <a:p>
            <a:pPr lvl="0" algn="justLow" rtl="1">
              <a:spcBef>
                <a:spcPts val="600"/>
              </a:spcBef>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ومن هذا المنطلق تنوعت وتعددت النماذج الداعمة لتوظيف الذكاء الإصطناعي في تعزيز تجارب وخبرات العملاء التي من شأنها خلق نوع من الإبهار في تجربة العميل مع الخدمة أو المنتج ، وفيما يلي سنتطرق لعدد من النماذج الخاصة بهذا الإطار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777828" y="650282"/>
            <a:ext cx="8020144" cy="584775"/>
          </a:xfrm>
          <a:prstGeom prst="rect">
            <a:avLst/>
          </a:prstGeom>
        </p:spPr>
        <p:txBody>
          <a:bodyPr wrap="none">
            <a:spAutoFit/>
          </a:bodyPr>
          <a:lstStyle/>
          <a:p>
            <a:pPr algn="ctr"/>
            <a:r>
              <a:rPr lang="ar-EG" sz="3200" b="1" u="sng" dirty="0" smtClean="0">
                <a:solidFill>
                  <a:schemeClr val="bg1"/>
                </a:solidFill>
                <a:effectLst>
                  <a:outerShdw blurRad="38100" dist="38100" dir="2700000" algn="tl">
                    <a:srgbClr val="000000">
                      <a:alpha val="43137"/>
                    </a:srgbClr>
                  </a:outerShdw>
                </a:effectLst>
              </a:rPr>
              <a:t>مقدمة عن نماذج الذكاء </a:t>
            </a:r>
            <a:r>
              <a:rPr lang="ar-EG" sz="3200" b="1" u="sng" dirty="0">
                <a:solidFill>
                  <a:schemeClr val="bg1"/>
                </a:solidFill>
                <a:effectLst>
                  <a:outerShdw blurRad="38100" dist="38100" dir="2700000" algn="tl">
                    <a:srgbClr val="000000">
                      <a:alpha val="43137"/>
                    </a:srgbClr>
                  </a:outerShdw>
                </a:effectLst>
              </a:rPr>
              <a:t>الإصطناعي وتعزيز تجارب </a:t>
            </a:r>
            <a:r>
              <a:rPr lang="ar-EG" sz="3200" b="1" u="sng" dirty="0" smtClean="0">
                <a:solidFill>
                  <a:schemeClr val="bg1"/>
                </a:solidFill>
                <a:effectLst>
                  <a:outerShdw blurRad="38100" dist="38100" dir="2700000" algn="tl">
                    <a:srgbClr val="000000">
                      <a:alpha val="43137"/>
                    </a:srgbClr>
                  </a:outerShdw>
                </a:effectLst>
              </a:rPr>
              <a:t>العملاء</a:t>
            </a:r>
            <a:r>
              <a:rPr lang="ar-EG" sz="2800" b="1" dirty="0" smtClean="0">
                <a:solidFill>
                  <a:schemeClr val="bg1"/>
                </a:solidFill>
                <a:effectLst>
                  <a:outerShdw blurRad="38100" dist="38100" dir="2700000" algn="tl">
                    <a:srgbClr val="000000">
                      <a:alpha val="43137"/>
                    </a:srgbClr>
                  </a:outerShdw>
                </a:effectLst>
              </a:rPr>
              <a:t>.</a:t>
            </a:r>
            <a:endParaRPr lang="ar-EG"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61237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33473" y="2090405"/>
            <a:ext cx="10799379" cy="3416320"/>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إن الإهتمام بالتكنولوجيا يعد من القوى الدافعة وراء تحقيق التقدم لمنشآت الأعمال ،وهذا يتطلب من تلك المنشآت الإهتمام بتقديم خدمات تتواكب</a:t>
            </a:r>
            <a:r>
              <a:rPr kumimoji="0" lang="ar-EG" sz="24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مع التطورات التكنولوجية الحديثة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ومن ثم ظهر ما  </a:t>
            </a:r>
            <a:r>
              <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يعرف بالخدمات الذكية </a:t>
            </a:r>
            <a:r>
              <a:rPr kumimoji="0" lang="en-US"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SMART SERVICES</a:t>
            </a:r>
            <a:r>
              <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حيث انه في ظل التقدم التكنولوجي وظهور الإعتماد على الذكاء الإصطناعي بما يحتويه من تطبيقات تكنولوجية ،أصبحت الخدمات الذكية ذات اهمية كبيرة لدى منظمات الأعمال التي ترغب في تحقيق ميزة تنافسية ،لاسيما في ظل التحول الرقمي ،فالخدمات الذكية تستهدف جمع وتحليل المعلومات المتعلقة بالعملاء من خلال تقنيات متصلة ومتزامنة لإثراء تجربة العميل ، كما أن ظهور إنترنت الأشياء </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Internet</a:t>
            </a:r>
            <a:r>
              <a:rPr kumimoji="0" lang="en-US" sz="24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of things </a:t>
            </a:r>
            <a:r>
              <a:rPr kumimoji="0" lang="ar-EG" sz="24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والذي يتيح الترابط بين الأجهزة وبعضها البعض بما تشملة من أدوات ذكاء إصطناعي تعزز من العلاقة مع العميل ، ومن هذا المنطلق</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4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فلابد من الإعتماد على الخدمات الذكية بما تشمله من أدوات تتعلق بالذكاء الإصطناعي حتى تتعزز  خبرة العملاء بشكل إيجابي وتتوطد العلاقة مع المنشأة من خلال عوامل أساسية هي :</a:t>
            </a:r>
            <a:endPar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1403849" y="798333"/>
            <a:ext cx="6702476" cy="584775"/>
          </a:xfrm>
          <a:prstGeom prst="rect">
            <a:avLst/>
          </a:prstGeom>
        </p:spPr>
        <p:txBody>
          <a:bodyPr wrap="none">
            <a:spAutoFit/>
          </a:bodyPr>
          <a:lstStyle/>
          <a:p>
            <a:r>
              <a:rPr lang="ar-EG" sz="32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نموذج محفزات الذكاء الإصطناعي وخبرة العملاء </a:t>
            </a:r>
            <a:endParaRPr lang="en-US" sz="3200" b="1" u="sng"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5096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33473" y="2090405"/>
            <a:ext cx="10799379" cy="4462760"/>
          </a:xfrm>
          <a:prstGeom prst="rect">
            <a:avLst/>
          </a:prstGeom>
          <a:noFill/>
        </p:spPr>
        <p:txBody>
          <a:bodyPr wrap="square" rtlCol="0">
            <a:spAutoFit/>
          </a:bodyPr>
          <a:lstStyle/>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إستخدام</a:t>
            </a:r>
            <a:r>
              <a:rPr kumimoji="0" lang="ar-EG" sz="240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الذكاء الإصطناعي يساهم في شعور العميل بمتعة التسوق عند قيامه بالتحدث مع المساعد الإفتراضي أثناء تعاملاته الإفتراضية .</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lang="ar-EG" sz="2400" noProof="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إستخدام الذكاء الإصطناعي يساعد العميل بشكل فعال في تحديد المنتجات التي يريد شراؤها بالفعل والتعرف على المقترحات التي يمكنها أن تحقق له المنفعه التي يريدها .</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kumimoji="0" lang="ar-EG" sz="2400" i="0" u="none" strike="noStrike" kern="1200" cap="none" spc="0" normalizeH="0" baseline="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إستخدام الذكاء الإصطناعي</a:t>
            </a:r>
            <a:r>
              <a:rPr kumimoji="0" lang="ar-EG" sz="2400" i="0" u="none" strike="noStrike" kern="1200" cap="none" spc="0" normalizeH="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يساعد المنشآت في التعرف على رغبات العميل ومن ثم وضع الإستراتيجيات التسويقية التي تتناسب مع إحتياجات كل عميل وتحقق له المنفعه التييريدها وبالتالي تعزيز العلاقة بشكل طويل الآجل مع العملاء.</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إن إستخدام المنشآت لتقنية الذكاء الإصطناعي من خلال العديد من الأدوات التكنولوجية والتي منها تقنين </a:t>
            </a:r>
            <a:r>
              <a:rPr lang="en-US"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catboats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يؤدي لفهم وتحليل البيانات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والمعلومات التي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يحتاجها العميل بالشكل الذي يساهم في تزويده بالمعلومات التي يريدها حول المنتجات أو الخدمات المعروضة ومن ثم تقديم المنتج أو الخدمة بفاعلية ؛ </a:t>
            </a:r>
            <a:endParaRPr kumimoji="0" lang="ar-EG" sz="2400" i="0" u="none" strike="noStrike" kern="1200" cap="none" spc="0" normalizeH="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endPar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60687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33473" y="2090405"/>
            <a:ext cx="10799379" cy="3123932"/>
          </a:xfrm>
          <a:prstGeom prst="rect">
            <a:avLst/>
          </a:prstGeom>
          <a:noFill/>
        </p:spPr>
        <p:txBody>
          <a:bodyPr wrap="square" rtlCol="0">
            <a:spAutoFit/>
          </a:bodyPr>
          <a:lstStyle/>
          <a:p>
            <a:pPr marR="0" lvl="0" algn="justLow" defTabSz="914400" rtl="1" eaLnBrk="1" fontAlgn="auto" latinLnBrk="0" hangingPunct="1">
              <a:lnSpc>
                <a:spcPct val="100000"/>
              </a:lnSpc>
              <a:spcBef>
                <a:spcPts val="600"/>
              </a:spcBef>
              <a:spcAft>
                <a:spcPts val="0"/>
              </a:spcAft>
              <a:buClrTx/>
              <a:buSzTx/>
              <a:tabLst/>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كل هذه العوامل تعزز من ولاء العميل  تجاه المنشأة التي يتعامل معها ، وبالتبعية فإن ذلك الامر يعود على المنشأة بالعديد من المميزات والتي منها على سبيل المثال الحصه السوقية ،زيادة الإيرادات ،تحسين السمعة التنظيمية ، تحقيق الميزة التنافسية ، وذلك لقدرتها على خلق منتجات وخدمات مناسبة لظروف كل عميل ، الأمر الذي يعني ضرورة الإهتمام بجاهزية التكنولوجيا لدى منشآت الأعمال التي ترغب في المحافظة على عملائها وجذب عملاء جدد.</a:t>
            </a: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R="0" lvl="0" algn="justLow" defTabSz="914400" rtl="1" eaLnBrk="1" fontAlgn="auto" latinLnBrk="0" hangingPunct="1">
              <a:lnSpc>
                <a:spcPct val="100000"/>
              </a:lnSpc>
              <a:spcBef>
                <a:spcPts val="600"/>
              </a:spcBef>
              <a:spcAft>
                <a:spcPts val="0"/>
              </a:spcAft>
              <a:buClrTx/>
              <a:buSzTx/>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وحظيت</a:t>
            </a:r>
            <a:r>
              <a:rPr kumimoji="0" lang="ar-EG" sz="240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الجاهزية التكنولوجية بإهتمام كبير لقدرتها  على التأثير في سلوكيات العملاء نحو التعامل مع الخدمات الذكية بالشكل الذي يزيد من رضاه نحو ما تقدمه المنشأة ، الأمر الذي يعني أن إهتمام المنشآت بالتكنولوجيا سوف ينعكس على إستجابة العملاء للخدمات التي تقدمها ، ومن ثم التأثير على مستوى رضاه ،وولاءه لتلك المنشآت ...</a:t>
            </a:r>
            <a:endPar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66625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0222" y="2175337"/>
            <a:ext cx="10892625" cy="3570208"/>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وشخصية العميل تلعب دوراً رئيسياً في مدى تبنيه للخدمات الإلكترونية فالعميل الذي لديه قبول نحو التكنولوجيا يكون أكثر إستجابة للمنشآت التي تقدم الخدمات الذكية ومن ثم يجب على المنشآت ان تتعرف على مدى قبول عملائها للخدمات الذكية لأن ذلك سوف ينعكس على مستوى التكنولوجيا التي تسعى المنشأة لتحقيقة في تعاملاتهم معهم ، فالعملاء الذين لديهم توجه نحو الإبتكار والتفاؤل يكونوا أكثر إستجابة نحو الخدمات التكنولوجية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والشركات من خلال توظيفها للتكنولوجيا تلجأ لتوظيف تقنيات الذكاء الإصطناعي لتقديم خدمات وسلوكيات ماهرة تساعد منظمات الأعمال في المحافظة على عملائها الحاليين وجذب عملاء جدد من خلال تسهيل عمليات الشراء بقدرات فائقة عبر وسائل الكترونية متمثلة في الروبوتات الذكية خاصة وأن إستخدام هذه التقنيات يحقق العديد من المزايا في </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خدمة العملاء منها :</a:t>
            </a:r>
          </a:p>
          <a:p>
            <a:pPr marL="0" marR="0" lvl="0" indent="0" algn="justLow" defTabSz="914400" rtl="1" eaLnBrk="1" fontAlgn="auto" latinLnBrk="0" hangingPunct="1">
              <a:lnSpc>
                <a:spcPct val="100000"/>
              </a:lnSpc>
              <a:spcBef>
                <a:spcPts val="600"/>
              </a:spcBef>
              <a:spcAft>
                <a:spcPts val="0"/>
              </a:spcAft>
              <a:buClrTx/>
              <a:buSzTx/>
              <a:buFontTx/>
              <a:buNone/>
              <a:tabLst/>
              <a:defRPr/>
            </a:pPr>
            <a:endPar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8537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247" y="1729061"/>
            <a:ext cx="11424149" cy="4539704"/>
          </a:xfrm>
          <a:prstGeom prst="rect">
            <a:avLst/>
          </a:prstGeom>
          <a:noFill/>
        </p:spPr>
        <p:txBody>
          <a:bodyPr wrap="square" rtlCol="0">
            <a:spAutoFit/>
          </a:bodyPr>
          <a:lstStyle/>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القدرة على الإبتكارات الجديده من خلال تحليل البيانات الضخمة التي تؤدي إلى تحقيق قيمة مضافة للعميل.</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القدرة على تحقيق وفورات في تكاليف الخدمات المقدمة ،بالإضافة إلى</a:t>
            </a:r>
            <a:r>
              <a:rPr kumimoji="0" lang="ar-EG" sz="240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تقديمها بشكل أكثر كفاءة مما يحقق ميزة تنافسية.</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lang="ar-EG" sz="2400"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الخدمات</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التي قدمها الروبوتات تكون ذات جودة عاليه ،بالإضافة  إلى  القدرة على إختيار الخدمة على حسب التكلفة المطلوبة.</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قدر</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ة الروبوتات على تسجيل تصفح العملاء ، وكل ما يبحث عنه العميل ، وردود أفعاله وكل شئ بكافة التفاصيل ، وذلك للإستفادة من هذه البيانات في تطوير الخدمة بشكل يحقق رضا كافة الأطراف.</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يحتوى</a:t>
            </a:r>
            <a:r>
              <a:rPr kumimoji="0" lang="ar-EG" sz="240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الذكاء الإصطناعي على مجموعة من المحفزات التي تؤثر على السلوك الإنساني وتوثر على التعاملات مع المنشأة التي تسعى نحو توفير تلك المحفزات وهناك محفزات من شأنها تحقيق المتعه للعميل وهو ما يتعلق بالمشاعر الإيجابية للعميل والشغف للعميل من استخدام تقنيات الذكاء الإصطناعي .</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lang="ar-EG" sz="2400"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والمحفزات</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الأخرى تتمثل في المنافع التي يحقهها العميل مثل سهوله الإستخدام .</a:t>
            </a:r>
            <a:endPar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92126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5837" y="2426291"/>
            <a:ext cx="10760325" cy="2308324"/>
          </a:xfrm>
          <a:prstGeom prst="rect">
            <a:avLst/>
          </a:prstGeom>
          <a:noFill/>
        </p:spPr>
        <p:txBody>
          <a:bodyPr wrap="square" rtlCol="0">
            <a:spAutoFit/>
          </a:bodyPr>
          <a:lstStyle/>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فإستخدام المحفزات يساهم</a:t>
            </a:r>
            <a:r>
              <a:rPr kumimoji="0" lang="ar-EG" sz="24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في زيادة متعة العميل ويسهل عملية الشراء ، بالإضافة إلى السهولة في التنبؤ بما يدور في عقله عند البحث عبر المواقع الإلكترونية ،وأيضاً محاولة تقديم مقترحات تزيد من متعة الشراء لديه وتقديم الحلول لكافة المشاكل التي يتعرض لها ومن ثم تعزيز خبرة العميل ، فخبرة العميل قد تنشأ عند شعور العميل بالمتعة نتيجة تفاعله مع التكنولوجيا الذكية ،فالخدمات الذكية تعتمد بشكل فعال على إستخدام المنظمات لتقنيات الذكاء الإصطناعي ، فتجربة العملاء الذكية هي حالة عاطفية يشعر بها العميل في حال وجود </a:t>
            </a:r>
            <a:r>
              <a:rPr kumimoji="0" lang="ar-EG" sz="24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تقنين </a:t>
            </a:r>
            <a:r>
              <a:rPr kumimoji="0" lang="ar-EG" sz="24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الذكاء الإصطناعي .</a:t>
            </a:r>
            <a:endPar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0924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4839" y="2189481"/>
            <a:ext cx="10942321" cy="2677656"/>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وتؤدي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التجارب الإيجابية إلى الشعور بالرضا والثقة بشكل أفضل في العلامة التجارية، اعتمادًا على درجة مشاركة العميل وقيمة العلامة التجارية المتصورة. العملاء الذين عانوا من التخصيص والسلاسة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والتفوق وسيكون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لجودة الخدمة ولاء أكبر للعلامة التجارية. سيكون هؤلاء العملاء أكثر ميلًا لإحالة العلامة التجارية إلى المستهلكين الآخرين، وتقديم ملاحظات حول التحسينات وما إلى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ذلك ، وتسعى المنظمات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لتصميم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وتطوير أدوات الذكاء الاصطناعي بحيث تعزز تجربة العملاء، والمديرين لتصميم استراتيجية تكنولوجيا المعلومات لشركاتهم، والأكاديميين لأنها تساعد في استكشاف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الجديد في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مجال التسويق والمجتمع لأنها ستساعد على تحسين تجربة العملاء مما يؤدي إلى رضا العملاء</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311174" y="4648200"/>
            <a:ext cx="2553945" cy="1630093"/>
          </a:xfrm>
          <a:prstGeom prst="rect">
            <a:avLst/>
          </a:prstGeom>
        </p:spPr>
      </p:pic>
    </p:spTree>
    <p:extLst>
      <p:ext uri="{BB962C8B-B14F-4D97-AF65-F5344CB8AC3E}">
        <p14:creationId xmlns:p14="http://schemas.microsoft.com/office/powerpoint/2010/main" val="2604545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247" y="1729061"/>
            <a:ext cx="11424149" cy="5124480"/>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إن إدارة علاقات العملاء الذكية عاملاً إستراتيجياً مميزاُ ، ويمكن أ يخلق قيمة لكل من مقدمي الخدمة والعملاء وخاصة في ظل ظهور التكنولوجيا الذكية وإستخدام أنواع مختلفة من الخدمات الذكية ....حيث أتاحت تكنولوجيا الإنترنت وتطبيقات الهاتف المحمول فرصاً للعديد من المنشآت بالإحتفاظ بالعملاء الحاليين وجذب عملاء جدد من خلال العروض التي يتم تقديمها عبر الوسائل الإلكترونية ...فالخدمات الذكية تزيد من تعزيز العميل وخبراته ، وينظر إلى الخبرة على أنها عامل حاسم في الحكم على قيمة الخدمة سواء كانت خدمات تتعلق بتحقيق المتعة للعميل أو بالسعي نحو تقديم المنافع والفوائد له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وهناك خمسة أبعاد يمكن من خلالهم قياس خبرة العميل الذكية وهم التفاعل المدرك ، الميزة النسبية ، المتعة المدركة ، السيطرة المدركة ، التخصيص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1"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التفاعل المدرك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يعني الدرجة التي تساعد بها الخدمات التي تقدمها روبوتات خدمة العملاء الذكية العملاء على تحقيق أهدافهم أثناء التعامل مع المنشأة عبر روبوتات</a:t>
            </a:r>
            <a:r>
              <a:rPr kumimoji="0" lang="ar-EG" sz="240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خدمة العملاء.</a:t>
            </a:r>
            <a:endPar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1"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الميزة النسبية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وتعني الدرجة التي تعتبر فيها روبوتات خدمة العملاء الذكية أفضل من العناصر البشرية التي تتفاعل مع العميل وذلك بسبب ملائمتها ودقتها وموثوقيتها وإتساقها ومن ثم تتحقق ميزة نسبية للعميل عند التعامل مع تلك الروبوتات.</a:t>
            </a:r>
          </a:p>
          <a:p>
            <a:pPr marL="0" marR="0" lvl="0" indent="0" algn="justLow" defTabSz="914400" rtl="1" eaLnBrk="1" fontAlgn="auto" latinLnBrk="0" hangingPunct="1">
              <a:lnSpc>
                <a:spcPct val="100000"/>
              </a:lnSpc>
              <a:spcBef>
                <a:spcPts val="600"/>
              </a:spcBef>
              <a:spcAft>
                <a:spcPts val="0"/>
              </a:spcAft>
              <a:buClrTx/>
              <a:buSzTx/>
              <a:buFontTx/>
              <a:buNone/>
              <a:tabLst/>
              <a:defRPr/>
            </a:pPr>
            <a:endPar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606835" y="783195"/>
            <a:ext cx="6013185" cy="646331"/>
          </a:xfrm>
          <a:prstGeom prst="rect">
            <a:avLst/>
          </a:prstGeom>
        </p:spPr>
        <p:txBody>
          <a:bodyPr wrap="none">
            <a:spAutoFit/>
          </a:bodyPr>
          <a:lstStyle/>
          <a:p>
            <a:r>
              <a:rPr lang="ar-EG" sz="36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العلاقة بين خبرة العملاء الذكية والولاء </a:t>
            </a:r>
            <a:endParaRPr lang="en-US" sz="3600" u="sng"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53077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247" y="1729061"/>
            <a:ext cx="11424149" cy="2985433"/>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أما </a:t>
            </a:r>
            <a:r>
              <a:rPr kumimoji="0" lang="ar-EG" sz="2400" b="1" i="0" u="sng"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المتعة المدركة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وتتعلق بمدى إدراك العملاء للرفاهية والمتعو التي تقدمها التكنولوجيا الذكية فهي تسلط الضوء على الجانب العاطفي من خبرة العملاء الذكية والاداء الوظيفي المحتمل .</a:t>
            </a:r>
          </a:p>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24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والسيطرة المدركة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أو التحكم تعني مدى إدراك العميل لسيطرته  على التكنولوجيا الذكية المستخدمة ،حيث يتمتع العملاء بالقدرة على التأثير والمشاركة والإنخراط في إستخدام التكنولوجيا الذكية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وهناك</a:t>
            </a:r>
            <a:r>
              <a:rPr kumimoji="0" lang="ar-EG" sz="2400" b="1" i="1" u="sng"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التخصيص </a:t>
            </a:r>
            <a:r>
              <a:rPr kumimoji="0" lang="ar-EG" sz="240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الذي يعني قدرة التكنولوجيا الذكية على تقديم خدمات مخصصة للعملاء.</a:t>
            </a:r>
          </a:p>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ومن هنا يوضح النموذج أن هناك تأثير لخبرة العملاء الذكية على ولاء العميل.</a:t>
            </a:r>
            <a:r>
              <a:rPr lang="ar-EG" sz="2400" b="1" noProof="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Low" defTabSz="914400" rtl="1" eaLnBrk="1" fontAlgn="auto" latinLnBrk="0" hangingPunct="1">
              <a:lnSpc>
                <a:spcPct val="100000"/>
              </a:lnSpc>
              <a:spcBef>
                <a:spcPts val="600"/>
              </a:spcBef>
              <a:spcAft>
                <a:spcPts val="0"/>
              </a:spcAft>
              <a:buClrTx/>
              <a:buSzTx/>
              <a:buFontTx/>
              <a:buNone/>
              <a:tabLst/>
              <a:defRPr/>
            </a:pPr>
            <a:endPar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52246" y="3790950"/>
            <a:ext cx="3824454" cy="2434423"/>
          </a:xfrm>
          <a:prstGeom prst="rect">
            <a:avLst/>
          </a:prstGeom>
        </p:spPr>
      </p:pic>
    </p:spTree>
    <p:extLst>
      <p:ext uri="{BB962C8B-B14F-4D97-AF65-F5344CB8AC3E}">
        <p14:creationId xmlns:p14="http://schemas.microsoft.com/office/powerpoint/2010/main" val="936834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3361" y="1750360"/>
            <a:ext cx="5744465" cy="4524315"/>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فولاء العميل يحدث من تجاربه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السابقة مع علامة معينة بالإضافة إلى تعرفه</a:t>
            </a:r>
            <a:r>
              <a:rPr kumimoji="0" lang="ar-EG" sz="240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على تجارب الآخرين مع تلك العلامة من خلال</a:t>
            </a:r>
            <a:r>
              <a:rPr lang="en-US"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a:t>
            </a:r>
            <a:r>
              <a:rPr kumimoji="0" lang="ar-EG" sz="240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لكلمة المنطوقة ، ومن ثم فإن الولاء يحدث عندما تعزز المنشأة من تجارب العملاء السايقة والحالية والمستقبلية من خلال إستخدام التقنيات التي تساعد في بناء علاقة طويلة الأجل مع العميل ،فالإبتكار التكنولوجي له تأثير إيجابي على العميل كما أن المنشآت عند تعاملها مع العملاء عليها أن تسعى نحو وضع إستراتيجية تسويقية لإدارة تجارب العملاء ؛ لاسيما في ظل التقنيات التكنولوجية التي تؤثر على ولاء العميل وتجعله يتجه نحو المنشأة التي تحقق له المنفعه المطلوبة بأعلى جودة وفي أقل وقت ممكن.</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7246620" y="2785502"/>
            <a:ext cx="3817620" cy="2670418"/>
          </a:xfrm>
          <a:prstGeom prst="rect">
            <a:avLst/>
          </a:prstGeom>
        </p:spPr>
      </p:pic>
    </p:spTree>
    <p:extLst>
      <p:ext uri="{BB962C8B-B14F-4D97-AF65-F5344CB8AC3E}">
        <p14:creationId xmlns:p14="http://schemas.microsoft.com/office/powerpoint/2010/main" val="703145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0871" y="2072785"/>
            <a:ext cx="10950258" cy="461665"/>
          </a:xfrm>
          <a:prstGeom prst="rect">
            <a:avLst/>
          </a:prstGeom>
          <a:noFill/>
        </p:spPr>
        <p:txBody>
          <a:bodyPr wrap="square" rtlCol="0">
            <a:spAutoFit/>
          </a:bodyPr>
          <a:lstStyle/>
          <a:p>
            <a:pPr lvl="0" algn="justLow" rtl="1">
              <a:spcBef>
                <a:spcPts val="600"/>
              </a:spcBef>
            </a:pPr>
            <a:r>
              <a:rPr lang="ar-EG" sz="2400" b="1" i="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t>
            </a:r>
            <a:endParaRPr lang="ar-EG" sz="2400" b="1" i="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52247" y="1646208"/>
            <a:ext cx="11628577" cy="4628467"/>
          </a:xfrm>
          <a:prstGeom prst="rect">
            <a:avLst/>
          </a:prstGeom>
        </p:spPr>
      </p:pic>
      <p:sp>
        <p:nvSpPr>
          <p:cNvPr id="4" name="Rectangle 3"/>
          <p:cNvSpPr/>
          <p:nvPr/>
        </p:nvSpPr>
        <p:spPr>
          <a:xfrm>
            <a:off x="620871" y="566010"/>
            <a:ext cx="7452360" cy="954107"/>
          </a:xfrm>
          <a:prstGeom prst="rect">
            <a:avLst/>
          </a:prstGeom>
        </p:spPr>
        <p:txBody>
          <a:bodyPr wrap="square">
            <a:spAutoFit/>
          </a:bodyPr>
          <a:lstStyle/>
          <a:p>
            <a:pPr algn="ctr"/>
            <a:r>
              <a:rPr lang="ar-EG" sz="2800" b="1" u="sng" dirty="0" smtClean="0">
                <a:solidFill>
                  <a:schemeClr val="bg1"/>
                </a:solidFill>
                <a:effectLst>
                  <a:outerShdw blurRad="38100" dist="38100" dir="2700000" algn="tl">
                    <a:srgbClr val="000000">
                      <a:alpha val="43137"/>
                    </a:srgbClr>
                  </a:outerShdw>
                </a:effectLst>
              </a:rPr>
              <a:t>شكل يوضح نموذج  خبرة </a:t>
            </a:r>
            <a:r>
              <a:rPr lang="ar-EG" sz="2800" b="1" u="sng" dirty="0">
                <a:solidFill>
                  <a:schemeClr val="bg1"/>
                </a:solidFill>
                <a:effectLst>
                  <a:outerShdw blurRad="38100" dist="38100" dir="2700000" algn="tl">
                    <a:srgbClr val="000000">
                      <a:alpha val="43137"/>
                    </a:srgbClr>
                  </a:outerShdw>
                </a:effectLst>
              </a:rPr>
              <a:t>العملاء ودورها في العلاقة بين محفزات الذكاء الإصطناعي وخبرة وولاء العميل.</a:t>
            </a:r>
            <a:endParaRPr lang="en-US" sz="2800" b="1" u="sng"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9012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5374" y="2175337"/>
            <a:ext cx="10942321" cy="4016484"/>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هدف النموذج لدراسة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أدوات الذكاء الاصطناعي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وكيف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يمكن لهذه الأدوات مساعدة المؤسسات في الاحتفاظ بالعملاء ومساعدتهم على تقديم مشاركة أفضل لعملائهم أمرًا مهمًا...من خلال  أدوات متنوعه مثل تحليل المشاعر والمساعدين الإفتراضيين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وروبوتات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الدردشة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والمحتوى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إبداعي  وهو ما يعزز الشعور بالرضا والثقة في العلامة التجارية  إعتماداً على  درجة مشاركة العميل وقيمة العلامة التجارية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يُظهر النموذج المقترح أن أدوات الذكاء الاصطناعي مثل تحليل المشاعر واكتشاف المشاعر والمساعدين الافتراضيين وروبوتات الدردشة وتنظيم المحتوى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sentiment analysis, emotion detection, virtual assistants, </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catboats,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and content curation</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وكل هذه الأدوات من شأنها أن تؤدي إلى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تخصيص أفضل وجودة الخدمة وخدمة خالية من المتاعب وتوفر بدورها تجربة معززة للعملاء</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وفيما يلي سنتطرق لبعض من هذه الادوات .....</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395350" y="307074"/>
            <a:ext cx="8785097" cy="902286"/>
          </a:xfrm>
          <a:prstGeom prst="rect">
            <a:avLst/>
          </a:prstGeom>
        </p:spPr>
      </p:pic>
      <p:sp>
        <p:nvSpPr>
          <p:cNvPr id="5" name="Rectangle 4"/>
          <p:cNvSpPr/>
          <p:nvPr/>
        </p:nvSpPr>
        <p:spPr>
          <a:xfrm>
            <a:off x="252247" y="1048068"/>
            <a:ext cx="9458551" cy="523220"/>
          </a:xfrm>
          <a:prstGeom prst="rect">
            <a:avLst/>
          </a:prstGeom>
        </p:spPr>
        <p:txBody>
          <a:bodyPr wrap="none">
            <a:spAutoFit/>
          </a:bodyPr>
          <a:lstStyle/>
          <a:p>
            <a:pPr algn="ctr"/>
            <a:r>
              <a:rPr lang="en-US" sz="2800" b="1" dirty="0">
                <a:solidFill>
                  <a:schemeClr val="bg1"/>
                </a:solidFill>
              </a:rPr>
              <a:t>Artificial Intelligence Tools for Enhancing Customer Experience</a:t>
            </a:r>
          </a:p>
        </p:txBody>
      </p:sp>
    </p:spTree>
    <p:extLst>
      <p:ext uri="{BB962C8B-B14F-4D97-AF65-F5344CB8AC3E}">
        <p14:creationId xmlns:p14="http://schemas.microsoft.com/office/powerpoint/2010/main" val="79866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5430" y="1646208"/>
            <a:ext cx="11102266" cy="4524315"/>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800"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تحليل المشاعر </a:t>
            </a:r>
            <a:r>
              <a:rPr kumimoji="0" lang="en-US" sz="2800"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Sentiment Analysis</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تعرف بأنها ...عملية استخراج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أنماط مفيدة من البيانات النصية، هذه الأنماط المفيدة تتضمّن تفسير وتصنيف المشاعر إلى: حيادية، أو إيجابية، أو سلبية، من تلك البيانات باستخدام تقنيات تحليل معيّنة</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آلية عمل تحليل المشاعر ....</a:t>
            </a:r>
            <a:endPar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تحليل المشاعر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هو تطبيق خاص بتقنيات معالجة اللغة الطبيعية </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NLP</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)التي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تدرب برامج الكمبيوتر على فهم النص بطرق مشابهة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للبشر،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ويحاول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تحليل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المشاعر الإجابة عن السؤال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التالي "ما الذي يشعر به الناس تجاه موضوع معين؟" عن طريق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البحث في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آراء الكثيرين باستخدام مجموعة متنوعة من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الأدوات ، ويهدف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تحليل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المشاعر إلى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توسيع نطاق تحليل النصوص القائم على الحقائق التقليدية إلى حدود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جديدة، لتحقيق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نظم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معلومات موجهة نحو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الرأي العام.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يسعى تحليل المشاعر إلى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الكشف عن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الآراء الإيجابية وغيرها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تجاه منتجات أو خدمات معينة باستخدام أعداد كبيرة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من مصادر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البيانات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النصية .</a:t>
            </a:r>
            <a:endPar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77701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4647" y="1493134"/>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83525" y="2436947"/>
            <a:ext cx="6057355" cy="2677656"/>
          </a:xfrm>
          <a:prstGeom prst="rect">
            <a:avLst/>
          </a:prstGeom>
          <a:noFill/>
        </p:spPr>
        <p:txBody>
          <a:bodyPr wrap="square" rtlCol="0">
            <a:spAutoFit/>
          </a:bodyPr>
          <a:lstStyle/>
          <a:p>
            <a:pPr lvl="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وأصبح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تحليل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المشاعر ؛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أداة شائعة للغاية، يتم تطبيقها في العديد من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المجالات التحليلية،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خاصة على الويب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ووسائل ً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التواصل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ووفقاً لمؤشرات جوجل </a:t>
            </a:r>
            <a:r>
              <a:rPr lang="en-US"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google trends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ومنذ إنتشار إستخدام الشبكات الإجتماعية عبر الإنترنت ، تم كتابة 7000 مقالاً حول تحليل المشاعر ، كما قامت العديد من الشركات الناشئة بتطوير أدوات وإستراتيجيات لإستخراج المشاعر من النص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7653628" y="2124165"/>
            <a:ext cx="3035328" cy="3359770"/>
          </a:xfrm>
          <a:prstGeom prst="rect">
            <a:avLst/>
          </a:prstGeom>
        </p:spPr>
      </p:pic>
    </p:spTree>
    <p:extLst>
      <p:ext uri="{BB962C8B-B14F-4D97-AF65-F5344CB8AC3E}">
        <p14:creationId xmlns:p14="http://schemas.microsoft.com/office/powerpoint/2010/main" val="690595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448603" y="1890048"/>
            <a:ext cx="6274222" cy="2816156"/>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800" b="1"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المساعد الإفتراضي</a:t>
            </a:r>
            <a:r>
              <a:rPr kumimoji="0" lang="en-US" sz="28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Virtual Assistant </a:t>
            </a:r>
            <a:r>
              <a:rPr kumimoji="0" lang="ar-EG" sz="2800" b="1"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هو شخص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محترف يمكنك تفويضه في جوانب مختلفة من عملك، ويجري التعاون معه عن بُعد عبر البريد الإلكتروني أو مكالمات الفيديو أو منصات إدارة المهام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وقد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يكون المساعد الافتراضي مقيمًا في بلدك أو في بلد آخر، وهو ليس بالأمر المهم؛ لأن العمل لن يتطلب غالبًا أن يجري بالتزامن معه، أي لن تكون هناك حاجة إلى العمل من المكتب نفسه أو بالتوقيت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نفسه . </a:t>
            </a:r>
            <a:endPar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52247" y="1646208"/>
            <a:ext cx="4762500" cy="4754558"/>
          </a:xfrm>
          <a:prstGeom prst="rect">
            <a:avLst/>
          </a:prstGeom>
        </p:spPr>
      </p:pic>
    </p:spTree>
    <p:extLst>
      <p:ext uri="{BB962C8B-B14F-4D97-AF65-F5344CB8AC3E}">
        <p14:creationId xmlns:p14="http://schemas.microsoft.com/office/powerpoint/2010/main" val="2365630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5374" y="1906452"/>
            <a:ext cx="10942321" cy="2739211"/>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8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روبوتات الدردشه </a:t>
            </a:r>
            <a:r>
              <a:rPr lang="en-US" sz="2800" b="1" i="1" u="sng" noProof="0"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800" b="1" i="1" u="sng" dirty="0" err="1"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hatbots</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هي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أحد تطبيقات الذكاء الإصطناعي تتفاعل مع العملاء وتقدم الدعم لهم وتعزز من التفاعل مع العلامة التجارية وتحسن تجربة العميل ويمكنها التعامل مع عدة عملاء في آن واحد ، وتكسب الشركة ميزة تنافسية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.وتعتمد الشركات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والمنظمات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عليها كأداه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تسويقية للتواصل مع العملاء وتحديد العوامل الحاسمه التي تساهم في إعتماد روبوتات المحادثة التى تعتمد على معالجة اللغة الطبيعية للمستخدمين وفهمها والبحث عن إجابة لأسئلتهم في قواعيد البيانات المتوفرة لدى البوت ولديها القدرة على التفاعل وتوفير إجابات دقيقه كلما تفاعلت مع عدد اكبر من المستخدمين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وبناء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أساس لدمج هذا النظام الجديد مع الاعمال ، وتحديد العوامل التي تساهم في إعتماد المستخدم  لروبوتات المحادثه اثناء عملية الاختيار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595374" y="4645663"/>
            <a:ext cx="3733800" cy="1629012"/>
          </a:xfrm>
          <a:prstGeom prst="rect">
            <a:avLst/>
          </a:prstGeom>
        </p:spPr>
      </p:pic>
    </p:spTree>
    <p:extLst>
      <p:ext uri="{BB962C8B-B14F-4D97-AF65-F5344CB8AC3E}">
        <p14:creationId xmlns:p14="http://schemas.microsoft.com/office/powerpoint/2010/main" val="4168922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5374" y="1906452"/>
            <a:ext cx="10942321" cy="1569660"/>
          </a:xfrm>
          <a:prstGeom prst="rect">
            <a:avLst/>
          </a:prstGeom>
          <a:noFill/>
        </p:spPr>
        <p:txBody>
          <a:bodyPr wrap="square" rtlCol="0">
            <a:spAutoFit/>
          </a:bodyPr>
          <a:lstStyle/>
          <a:p>
            <a:pPr lvl="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الذكاء الإصطناعي أسهم في خلق تجارب شخصية مميزة للمستخدمين ، ساهم في تشكيل سلوكيات المستهلكين ، المساعدة في زيادة شعبية تطبيقات المراسله بإستخدام التقنيات الحديثة للذكاء الإصطناعي وتقديم طرق جديدة في التسويق والوصول للجمهور بسرعه وفاعليه اكبر مما يجعلها احد الاستراتيجيات المبتكره والهامة لدى كثير من منظمات الاعمال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a:blip r:embed="rId3"/>
          <a:stretch>
            <a:fillRect/>
          </a:stretch>
        </p:blipFill>
        <p:spPr>
          <a:xfrm>
            <a:off x="1905000" y="3602203"/>
            <a:ext cx="7330440" cy="2672472"/>
          </a:xfrm>
          <a:prstGeom prst="rect">
            <a:avLst/>
          </a:prstGeom>
        </p:spPr>
      </p:pic>
    </p:spTree>
    <p:extLst>
      <p:ext uri="{BB962C8B-B14F-4D97-AF65-F5344CB8AC3E}">
        <p14:creationId xmlns:p14="http://schemas.microsoft.com/office/powerpoint/2010/main" val="300533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5374" y="1646208"/>
            <a:ext cx="10942321" cy="4539704"/>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1"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يحقق </a:t>
            </a:r>
            <a:r>
              <a:rPr kumimoji="0" lang="ar-EG" sz="24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روبوت المحادثه مزايا تنافسية للمنظمة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يؤدي الإعتماد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على روبوتات المحادثة إلى زيادة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معدلات  تنفيذ العمليات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  يستطيع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الـ</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Chatbot</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إجراء محادثات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الحصر لها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في نفس اللحظة وهو ما قد يساعد في كسب شريحة أكبر من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العملاء المحتملين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واختراق أسواق جديدة في وقت قياسي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يفيد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استخدام روبوتات المحادثةفي حالة ماإذا كانت المنظمة تتلقى عددا ً كبيرا ً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من الإستفسارات ،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بحيث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بالإمكان بالإمكان الإعتماد على العنصر البشري ،وتلقي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طلبات واستفسارات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العملاء.</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تعمل روبوتات المحادثة على مساعدة العميل في اتخاذ القرارات الشرائية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المثلى ولاسيما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في حالة ما إذا كانت المنتجات على درجة كبيرة من التقارب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في مواصفاتها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وتساعد اولئك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العملاء الذين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يحتاجون لمزيد من الدعم في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عملية  الإختيار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طبقا ً للمواصفات المطلوبة والميزانيات المتاحة.</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-يتيح استخدام الـ</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Chatbot</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خاصية التفاعل مع المستخدمين على مدار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الساعة وبكل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اللغات , وأفاد المشاركون أنه قد تمكنت الشركات التي تتعامل مع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عمالئها عن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طريق روبوتات المحادثة من زيادة إنفاق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العملاءعلى شراء</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9366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5374" y="1646208"/>
            <a:ext cx="10942321" cy="1200329"/>
          </a:xfrm>
          <a:prstGeom prst="rect">
            <a:avLst/>
          </a:prstGeom>
          <a:noFill/>
        </p:spPr>
        <p:txBody>
          <a:bodyPr wrap="square" rtlCol="0">
            <a:spAutoFit/>
          </a:bodyPr>
          <a:lstStyle/>
          <a:p>
            <a:pPr lvl="0" algn="justLow" rtl="1">
              <a:spcBef>
                <a:spcPts val="600"/>
              </a:spcBef>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منتجاتهم بنسبة تتراوح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بين20-40%. كما وتفيد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الأراء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التي يتم تلقيها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والأسئلة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المطروحة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في إجراء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تحسينات على المنتجات وتحسين موقع الويب الخاص بالشركة ,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ويفيد استخدامها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في تتبع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الأنماط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الشرائية وسلوكيات المستهلك من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خلال مراقبة المستخدم.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033777" y="2972628"/>
            <a:ext cx="5508246" cy="2545080"/>
          </a:xfrm>
          <a:prstGeom prst="rect">
            <a:avLst/>
          </a:prstGeom>
        </p:spPr>
      </p:pic>
    </p:spTree>
    <p:extLst>
      <p:ext uri="{BB962C8B-B14F-4D97-AF65-F5344CB8AC3E}">
        <p14:creationId xmlns:p14="http://schemas.microsoft.com/office/powerpoint/2010/main" val="3191014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8108" y="1645427"/>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4"/>
          <a:stretch>
            <a:fillRect/>
          </a:stretch>
        </p:blipFill>
        <p:spPr>
          <a:xfrm>
            <a:off x="5958840" y="1767839"/>
            <a:ext cx="4839944" cy="2220247"/>
          </a:xfrm>
          <a:prstGeom prst="rect">
            <a:avLst/>
          </a:prstGeom>
        </p:spPr>
      </p:pic>
      <p:pic>
        <p:nvPicPr>
          <p:cNvPr id="5" name="Picture 4"/>
          <p:cNvPicPr>
            <a:picLocks noChangeAspect="1"/>
          </p:cNvPicPr>
          <p:nvPr/>
        </p:nvPicPr>
        <p:blipFill>
          <a:blip r:embed="rId5"/>
          <a:stretch>
            <a:fillRect/>
          </a:stretch>
        </p:blipFill>
        <p:spPr>
          <a:xfrm>
            <a:off x="273049" y="1901190"/>
            <a:ext cx="5032983" cy="2150332"/>
          </a:xfrm>
          <a:prstGeom prst="rect">
            <a:avLst/>
          </a:prstGeom>
        </p:spPr>
      </p:pic>
      <p:pic>
        <p:nvPicPr>
          <p:cNvPr id="6" name="Picture 5"/>
          <p:cNvPicPr>
            <a:picLocks noChangeAspect="1"/>
          </p:cNvPicPr>
          <p:nvPr/>
        </p:nvPicPr>
        <p:blipFill>
          <a:blip r:embed="rId6"/>
          <a:stretch>
            <a:fillRect/>
          </a:stretch>
        </p:blipFill>
        <p:spPr>
          <a:xfrm>
            <a:off x="3764280" y="4178394"/>
            <a:ext cx="4138295" cy="2095500"/>
          </a:xfrm>
          <a:prstGeom prst="rect">
            <a:avLst/>
          </a:prstGeom>
        </p:spPr>
      </p:pic>
    </p:spTree>
    <p:extLst>
      <p:ext uri="{BB962C8B-B14F-4D97-AF65-F5344CB8AC3E}">
        <p14:creationId xmlns:p14="http://schemas.microsoft.com/office/powerpoint/2010/main" val="3646118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13766" y="2490808"/>
            <a:ext cx="6046171" cy="2939266"/>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3600" b="1" i="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صناعة المحتوى</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تُعد صناعة المحتوى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Content Creation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مفهومًا واسعًا، يشمل إنشاء الرسائل والمضامين المقروءة والمسموعة والمرئية. فهي عملية استراتيجية تتضمن توليد الأفكار والموضوعات التي تستهدف جمهورًا محددًا، وبلورتها، والتخطيط لإنشائها، ثم صناعتها ونشرها في أشكال مختلفة لمشاركتها مع جمهورك</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252247" y="1646208"/>
            <a:ext cx="3740633" cy="4628467"/>
          </a:xfrm>
          <a:prstGeom prst="rect">
            <a:avLst/>
          </a:prstGeom>
        </p:spPr>
      </p:pic>
    </p:spTree>
    <p:extLst>
      <p:ext uri="{BB962C8B-B14F-4D97-AF65-F5344CB8AC3E}">
        <p14:creationId xmlns:p14="http://schemas.microsoft.com/office/powerpoint/2010/main" val="1180026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4318" y="1783614"/>
            <a:ext cx="11284433" cy="4924425"/>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وتتعدد وتتنوع أنواع ومجالات صناعة المحتوى بمساعدة الذكاء الإصطناعي ومنها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كتابة التدوينات  وتشمل التدوينات التثقيفية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منشورات الشبكات الإجتماعية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الكتب الإلكترونية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المدونات الصوتية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إنتاج الفيديوهات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تصميم الإنفوجرايك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تصميم الرسوم المتحركة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المحتوى التفاعلي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محتوى البريد الإلكتروني </a:t>
            </a:r>
          </a:p>
          <a:p>
            <a:pPr marL="0" marR="0" lvl="0" indent="0" algn="justLow"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a:blip r:embed="rId4"/>
          <a:stretch>
            <a:fillRect/>
          </a:stretch>
        </p:blipFill>
        <p:spPr>
          <a:xfrm>
            <a:off x="252246" y="2423160"/>
            <a:ext cx="4036862" cy="3657600"/>
          </a:xfrm>
          <a:prstGeom prst="rect">
            <a:avLst/>
          </a:prstGeom>
        </p:spPr>
      </p:pic>
    </p:spTree>
    <p:extLst>
      <p:ext uri="{BB962C8B-B14F-4D97-AF65-F5344CB8AC3E}">
        <p14:creationId xmlns:p14="http://schemas.microsoft.com/office/powerpoint/2010/main" val="1986297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6845" y="2111385"/>
            <a:ext cx="10799379" cy="907941"/>
          </a:xfrm>
          <a:prstGeom prst="rect">
            <a:avLst/>
          </a:prstGeom>
          <a:noFill/>
        </p:spPr>
        <p:txBody>
          <a:bodyPr wrap="square" rtlCol="0">
            <a:spAutoFit/>
          </a:bodyPr>
          <a:lstStyle/>
          <a:p>
            <a:pPr lvl="0" algn="justLow" rtl="1">
              <a:spcBef>
                <a:spcPts val="600"/>
              </a:spcBef>
            </a:pP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pP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rotWithShape="1">
          <a:blip r:embed="rId3"/>
          <a:srcRect l="15694" r="3476" b="10519"/>
          <a:stretch/>
        </p:blipFill>
        <p:spPr>
          <a:xfrm>
            <a:off x="731521" y="1646208"/>
            <a:ext cx="10988040" cy="4628467"/>
          </a:xfrm>
          <a:prstGeom prst="rect">
            <a:avLst/>
          </a:prstGeom>
        </p:spPr>
      </p:pic>
      <p:sp>
        <p:nvSpPr>
          <p:cNvPr id="4" name="Rectangle 3"/>
          <p:cNvSpPr/>
          <p:nvPr/>
        </p:nvSpPr>
        <p:spPr>
          <a:xfrm>
            <a:off x="1595359" y="370168"/>
            <a:ext cx="6385081" cy="584775"/>
          </a:xfrm>
          <a:prstGeom prst="rect">
            <a:avLst/>
          </a:prstGeom>
        </p:spPr>
        <p:txBody>
          <a:bodyPr wrap="none">
            <a:spAutoFit/>
          </a:bodyPr>
          <a:lstStyle/>
          <a:p>
            <a:r>
              <a:rPr lang="ar-EG" sz="3200" b="1" u="sng" dirty="0">
                <a:solidFill>
                  <a:schemeClr val="bg1"/>
                </a:solidFill>
                <a:effectLst>
                  <a:outerShdw blurRad="38100" dist="38100" dir="2700000" algn="tl">
                    <a:srgbClr val="000000">
                      <a:alpha val="43137"/>
                    </a:srgbClr>
                  </a:outerShdw>
                </a:effectLst>
              </a:rPr>
              <a:t>تشكل يوضح </a:t>
            </a:r>
            <a:r>
              <a:rPr lang="ar-EG" sz="3200" b="1" u="sng" dirty="0" smtClean="0">
                <a:solidFill>
                  <a:schemeClr val="bg1"/>
                </a:solidFill>
                <a:effectLst>
                  <a:outerShdw blurRad="38100" dist="38100" dir="2700000" algn="tl">
                    <a:srgbClr val="000000">
                      <a:alpha val="43137"/>
                    </a:srgbClr>
                  </a:outerShdw>
                </a:effectLst>
              </a:rPr>
              <a:t>نموذج </a:t>
            </a:r>
            <a:r>
              <a:rPr lang="ar-EG" sz="3200" b="1" u="sng" dirty="0">
                <a:solidFill>
                  <a:schemeClr val="bg1"/>
                </a:solidFill>
                <a:effectLst>
                  <a:outerShdw blurRad="38100" dist="38100" dir="2700000" algn="tl">
                    <a:srgbClr val="000000">
                      <a:alpha val="43137"/>
                    </a:srgbClr>
                  </a:outerShdw>
                </a:effectLst>
              </a:rPr>
              <a:t>أدوات الذكاء الإصطناعي </a:t>
            </a:r>
            <a:endParaRPr lang="en-US" sz="3200" b="1" u="sng"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389407" y="1077325"/>
            <a:ext cx="9458551" cy="523220"/>
          </a:xfrm>
          <a:prstGeom prst="rect">
            <a:avLst/>
          </a:prstGeom>
        </p:spPr>
        <p:txBody>
          <a:bodyPr wrap="none">
            <a:spAutoFit/>
          </a:bodyPr>
          <a:lstStyle/>
          <a:p>
            <a:pPr algn="ctr"/>
            <a:r>
              <a:rPr lang="en-US" sz="2800" b="1" u="sng" dirty="0">
                <a:solidFill>
                  <a:schemeClr val="bg1"/>
                </a:solidFill>
                <a:effectLst>
                  <a:outerShdw blurRad="38100" dist="38100" dir="2700000" algn="tl">
                    <a:srgbClr val="000000">
                      <a:alpha val="43137"/>
                    </a:srgbClr>
                  </a:outerShdw>
                </a:effectLst>
              </a:rPr>
              <a:t>Artificial Intelligence Tools for Enhancing Customer Experience</a:t>
            </a:r>
          </a:p>
        </p:txBody>
      </p:sp>
    </p:spTree>
    <p:extLst>
      <p:ext uri="{BB962C8B-B14F-4D97-AF65-F5344CB8AC3E}">
        <p14:creationId xmlns:p14="http://schemas.microsoft.com/office/powerpoint/2010/main" val="368483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818624"/>
            <a:ext cx="11049324" cy="6509474"/>
          </a:xfrm>
          <a:prstGeom prst="rect">
            <a:avLst/>
          </a:prstGeom>
          <a:noFill/>
        </p:spPr>
        <p:txBody>
          <a:bodyPr wrap="square" rtlCol="0">
            <a:spAutoFit/>
          </a:bodyPr>
          <a:lstStyle/>
          <a:p>
            <a:pPr lvl="0" indent="247650" algn="just" rtl="1">
              <a:spcBef>
                <a:spcPts val="600"/>
              </a:spcBef>
              <a:defRPr/>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إن تطبيقات الواقع المعزز عديدة ومتنوعه ، وتستخدمها المنظمات وتوظفها من أجل خلق حاله مميزة لعملائها ، وهناك علاقة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بين الإتجاه نحو تطبيقات التسويق المعزز للواقع وبين الخبرة المتكونة بخصوص العلامة التجارية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،كما وجدت الأبحاث أن هناك علاقة بين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درجة الإبداع المدركة لتطبيق الواقع المعزز وبين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الخبرة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الخاصة بالعلامة التجارية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،وإتضح أيضاً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وجود علاقة إرتباطية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بين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الخبرة المتكونة بخصوص العلامة التجارية والناتجة عن التفاعل مع تطبيقات التسويق المعزز للواقع الخاصة بالعلامة التجارية وبين الإتجاه نحوها.</a:t>
            </a:r>
          </a:p>
          <a:p>
            <a:pPr lvl="0" indent="247650" algn="just" rtl="1">
              <a:spcBef>
                <a:spcPts val="600"/>
              </a:spcBef>
              <a:defRPr/>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مصطلح التسويق المعزز للواقع </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Marketing A</a:t>
            </a:r>
            <a:r>
              <a:rPr lang="en-US"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ugmented Reality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أصبح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يفرض نفسه بشكل كبير بوصفه أحد الاساليب التسويقية الحديثة ويعرف بانه شكل تسويقي يمثل حلقة الوصل بين المعلومات الإلكترونية والبيئة الواقعية بشكل تفاعلي حيث يتيح الواقع المعزز  خلق تجربة حقيقية للمنتج وتعزيز البيئة الإفتراضية بالمعلومات المرئية.</a:t>
            </a: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800" b="1"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70290" y="628069"/>
            <a:ext cx="9235220" cy="584775"/>
          </a:xfrm>
          <a:prstGeom prst="rect">
            <a:avLst/>
          </a:prstGeom>
        </p:spPr>
        <p:txBody>
          <a:bodyPr wrap="none">
            <a:spAutoFit/>
          </a:bodyPr>
          <a:lstStyle/>
          <a:p>
            <a:r>
              <a:rPr lang="ar-EG" dirty="0" smtClean="0"/>
              <a:t>ن</a:t>
            </a:r>
            <a:r>
              <a:rPr lang="ar-EG" sz="3200" b="1" dirty="0" smtClean="0">
                <a:solidFill>
                  <a:schemeClr val="bg1"/>
                </a:solidFill>
              </a:rPr>
              <a:t>لتأثير </a:t>
            </a:r>
            <a:r>
              <a:rPr lang="ar-EG" sz="3200" b="1" dirty="0">
                <a:solidFill>
                  <a:schemeClr val="bg1"/>
                </a:solidFill>
              </a:rPr>
              <a:t>تطبيقات الواقع المعزز على المستخدم </a:t>
            </a:r>
            <a:r>
              <a:rPr lang="en-US" sz="3200" b="1" dirty="0" err="1" smtClean="0">
                <a:solidFill>
                  <a:schemeClr val="bg1"/>
                </a:solidFill>
              </a:rPr>
              <a:t>Ruchenbel</a:t>
            </a:r>
            <a:r>
              <a:rPr lang="ar-EG" sz="3200" b="1" dirty="0" smtClean="0">
                <a:solidFill>
                  <a:schemeClr val="bg1"/>
                </a:solidFill>
              </a:rPr>
              <a:t>نموذج </a:t>
            </a:r>
            <a:r>
              <a:rPr lang="en-US" sz="3200" dirty="0" smtClean="0">
                <a:solidFill>
                  <a:schemeClr val="bg1"/>
                </a:solidFill>
              </a:rPr>
              <a:t> </a:t>
            </a:r>
            <a:endParaRPr lang="en-US" sz="3200" dirty="0">
              <a:solidFill>
                <a:schemeClr val="bg1"/>
              </a:solidFill>
            </a:endParaRPr>
          </a:p>
        </p:txBody>
      </p:sp>
    </p:spTree>
    <p:extLst>
      <p:ext uri="{BB962C8B-B14F-4D97-AF65-F5344CB8AC3E}">
        <p14:creationId xmlns:p14="http://schemas.microsoft.com/office/powerpoint/2010/main" val="321115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818624"/>
            <a:ext cx="11049324" cy="4047262"/>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ولاشك </a:t>
            </a: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أن هذا </a:t>
            </a:r>
            <a:r>
              <a:rPr kumimoji="0" lang="ar-EG" sz="2800" i="0" strike="noStrike" kern="1200" cap="none" spc="0" normalizeH="0" baseline="0" noProof="0" dirty="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الشكل التسويقي </a:t>
            </a: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أثر </a:t>
            </a:r>
            <a:r>
              <a:rPr kumimoji="0" lang="ar-EG" sz="2800" i="0" strike="noStrike" kern="1200" cap="none" spc="0" normalizeH="0" baseline="0" noProof="0" dirty="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على إستجابة العملاء وعلاقتهم بالعلامة التجارية </a:t>
            </a: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وأدى إلى  </a:t>
            </a:r>
            <a:r>
              <a:rPr kumimoji="0" lang="ar-EG" sz="2800" i="0" strike="noStrike" kern="1200" cap="none" spc="0" normalizeH="0" baseline="0" noProof="0" dirty="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خلق قيمه مضافة وزيادة الخبرة الإيجابية الخاصة بذلك </a:t>
            </a: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المنتج،  </a:t>
            </a:r>
            <a:r>
              <a:rPr kumimoji="0" lang="ar-EG" sz="2800" i="0" strike="noStrike" kern="1200" cap="none" spc="0" normalizeH="0" baseline="0" noProof="0" dirty="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فضلا عن خلق الاحساس بالمتعة والشغف والتسلية في التسويق وتوصيل المعلومات بشكل فاعل مما يسهم في اتخاذ القرار الشرائي.</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ومن الأهمية بمكان،</a:t>
            </a:r>
            <a:r>
              <a:rPr kumimoji="0" lang="ar-EG" sz="2800" i="0" strike="noStrike" kern="1200" cap="none" spc="0" normalizeH="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خلق </a:t>
            </a:r>
            <a:r>
              <a:rPr kumimoji="0" lang="ar-EG" sz="2800" i="0" strike="noStrike" kern="1200" cap="none" spc="0" normalizeH="0" baseline="0" noProof="0" dirty="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تجربة واقعية للمنتج من خلال التطبيق </a:t>
            </a: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والإهتمام </a:t>
            </a:r>
            <a:r>
              <a:rPr kumimoji="0" lang="ar-EG" sz="2800" i="0" strike="noStrike" kern="1200" cap="none" spc="0" normalizeH="0" baseline="0" noProof="0" dirty="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من خلال توظيف المحتوى المرئي بإمكانية تحديد ملامح المنتج ومدى ملائمته لإحتياجات المستخدم مما يعكس اهمية الخبرة الإلكترونية المتكونة عبر تطبيق الواقع المعزز في التأثير الإتجاه نحو منتجات الشركة وعلامتها التجارية </a:t>
            </a: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وأكدت نتائج العديد من الدراسات ، اهمية </a:t>
            </a:r>
            <a:r>
              <a:rPr kumimoji="0" lang="ar-EG" sz="2800" i="0" strike="noStrike" kern="1200" cap="none" spc="0" normalizeH="0" baseline="0" noProof="0" dirty="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تطبيقات  التسويق المعزز للواقع  كونه من </a:t>
            </a: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الأدوات </a:t>
            </a:r>
            <a:r>
              <a:rPr kumimoji="0" lang="ar-EG" sz="2800" i="0" strike="noStrike" kern="1200" cap="none" spc="0" normalizeH="0" baseline="0" noProof="0" dirty="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التسويقية الحديثة التي ينبغى اخذها في الاعتبار لخلق خبره إيجابية بمنتجات الشركة وعلامتها التجارية </a:t>
            </a:r>
            <a:r>
              <a:rPr kumimoji="0" lang="ar-EG" sz="2800" i="0" strike="noStrike" kern="1200" cap="none" spc="0" normalizeH="0" baseline="0" noProof="0" dirty="0" smtClean="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ar-EG" sz="2800" i="0" strike="noStrike" kern="1200" cap="none" spc="0" normalizeH="0" baseline="0" noProof="0" dirty="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4156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818624"/>
            <a:ext cx="11049324" cy="6232475"/>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800" b="1" i="0"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يتكون البناء النظري لهذا النموذج من عدة مستويات منها : </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800" b="1"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المستوى الاول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ويتمثل في العوامل التي تحدد فعالية تطبيقات الواقع المعزز وفقاً للإمكانات التقنية والمعلومات التي يتيحها التطبيق الذي توظفه الشركة وتتمثل هذه العوامل والمتغيرات فيما يلي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المنفعة الوظيفية المدركة وتعني المنافع العملية المرتبطة بإستخدام تطبيق الواقع المعزز ، وذلك من حيث جودة المعلومات الي يتم الحصول عليها لتشبع الإحتياجات المعرفية للمستخدم.</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8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المنفعة الحسية المدركة</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ويقصد بها المنافع المرتبطة بالإحساس بالمتعة والتسلية الناتجة من خلال التجارب الواقعيى التي تتيجها تطبيقات الواقع المعزز.</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8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الجودة المدركة للتطبيق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وتشير إلأى المدى الذي يدرك فيه مستخدك التطبيق أن المحتوى الرقمي واقعي ، بحيث يتمكن ذلك المستخدم من تحديد ملامح المنتج.</a:t>
            </a: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74199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2088788"/>
            <a:ext cx="11049324" cy="4355038"/>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lang="ar-EG" sz="28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المنفعة الوظيفية المدركة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وتعني المنافع العملية المرتبطة بإستخدام تطبيق الواقع المعزز ، وذلك من حيث جودة المعلومات الي يتم الحصول عليها لتشبع الإحتياجات المعرفية للمستخدم.</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lang="ar-EG" sz="28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المنفعة الحسية المدركة</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ويقصد بها المنافع المرتبطة بالإحساس بالمتعة والتسلية الناتجة من خلال التجارب الواقعيى التي تتيجها تطبيقات الواقع المعزز.</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lang="ar-EG" sz="2800" b="1" i="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الجودة المدركة للتطبيق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وتشير إلأى المدى الذي يدرك فيه مستخدك التطبيق أن المحتوى الرقمي واقعي ، بحيث يتمكن ذلك المستخدم من تحديد ملامح المنتج.</a:t>
            </a: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23725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142" y="2325626"/>
            <a:ext cx="10412715" cy="3524042"/>
          </a:xfrm>
          <a:prstGeom prst="rect">
            <a:avLst/>
          </a:prstGeom>
          <a:noFill/>
        </p:spPr>
        <p:txBody>
          <a:bodyPr wrap="square" rtlCol="0">
            <a:spAutoFit/>
          </a:bodyPr>
          <a:lstStyle/>
          <a:p>
            <a:pPr lvl="0" algn="just" rtl="1">
              <a:lnSpc>
                <a:spcPct val="90000"/>
              </a:lnSpc>
              <a:spcBef>
                <a:spcPts val="1000"/>
              </a:spcBef>
            </a:pPr>
            <a:r>
              <a:rPr lang="ar-EG" sz="2800" b="1" i="1" u="sng" dirty="0" smtClean="0">
                <a:solidFill>
                  <a:prstClr val="black"/>
                </a:solidFill>
                <a:effectLst>
                  <a:outerShdw blurRad="38100" dist="38100" dir="2700000" algn="tl">
                    <a:srgbClr val="000000">
                      <a:alpha val="43137"/>
                    </a:srgbClr>
                  </a:outerShdw>
                </a:effectLst>
                <a:cs typeface="Times New Roman" panose="02020603050405020304" pitchFamily="18" charset="0"/>
              </a:rPr>
              <a:t>المستوى الثاني : </a:t>
            </a:r>
            <a:r>
              <a:rPr lang="ar-EG" sz="2400" dirty="0" smtClean="0">
                <a:solidFill>
                  <a:prstClr val="black"/>
                </a:solidFill>
                <a:cs typeface="Times New Roman" panose="02020603050405020304" pitchFamily="18" charset="0"/>
              </a:rPr>
              <a:t>ويتمثل في مدركات المستخدم المتكونة بخصوص تطبيقات الواقع المعزز، ووفقاً لهذا النموذد فإن هذه المدركات تتأثر بالعوامل التي تحدد فعالية تطبيقات الواقع المعزز، وتتمثل هذه المدركات في المتغيرات التالية: </a:t>
            </a:r>
          </a:p>
          <a:p>
            <a:pPr lvl="0" algn="just" rtl="1">
              <a:lnSpc>
                <a:spcPct val="90000"/>
              </a:lnSpc>
              <a:spcBef>
                <a:spcPts val="1000"/>
              </a:spcBef>
            </a:pPr>
            <a:r>
              <a:rPr kumimoji="0" lang="ar-EG" sz="2400" b="1" i="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rPr>
              <a:t>الإبداع المدرك لتطبيق الواقع المعزز </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 ويعني مدركات المستهلك نحو قدرة تطبيق</a:t>
            </a:r>
            <a:r>
              <a:rPr kumimoji="0" lang="ar-EG" sz="2400" b="0" i="0" u="none" strike="noStrike" kern="1200" cap="none" spc="0" normalizeH="0" noProof="0" dirty="0" smtClean="0">
                <a:ln>
                  <a:noFill/>
                </a:ln>
                <a:solidFill>
                  <a:prstClr val="black"/>
                </a:solidFill>
                <a:effectLst/>
                <a:uLnTx/>
                <a:uFillTx/>
                <a:latin typeface="Calibri" panose="020F0502020204030204"/>
                <a:ea typeface="+mn-ea"/>
                <a:cs typeface="Times New Roman" panose="02020603050405020304" pitchFamily="18" charset="0"/>
              </a:rPr>
              <a:t> الواقع المعزز على توظيف أفكار جديدة في الترويج لمنتجات الشركة وخلق الإحساس بالإثارة نتيجة التفاعل مع التقنيات التي توظفها تطبيقات الواقع المعزز.</a:t>
            </a:r>
          </a:p>
          <a:p>
            <a:pPr lvl="0" algn="just" rtl="1">
              <a:lnSpc>
                <a:spcPct val="90000"/>
              </a:lnSpc>
              <a:spcBef>
                <a:spcPts val="1000"/>
              </a:spcBef>
            </a:pPr>
            <a:r>
              <a:rPr lang="ar-EG" sz="2400" b="1" dirty="0" smtClean="0">
                <a:solidFill>
                  <a:prstClr val="black"/>
                </a:solidFill>
                <a:effectLst>
                  <a:outerShdw blurRad="38100" dist="38100" dir="2700000" algn="tl">
                    <a:srgbClr val="000000">
                      <a:alpha val="43137"/>
                    </a:srgbClr>
                  </a:outerShdw>
                </a:effectLst>
                <a:latin typeface="Calibri" panose="020F0502020204030204"/>
                <a:cs typeface="Times New Roman" panose="02020603050405020304" pitchFamily="18" charset="0"/>
              </a:rPr>
              <a:t>الإتجاه نحو تطبيق الواقع المعزز</a:t>
            </a:r>
            <a:r>
              <a:rPr lang="ar-EG" sz="2400" dirty="0" smtClean="0">
                <a:solidFill>
                  <a:prstClr val="black"/>
                </a:solidFill>
                <a:latin typeface="Calibri" panose="020F0502020204030204"/>
                <a:cs typeface="Times New Roman" panose="02020603050405020304" pitchFamily="18" charset="0"/>
              </a:rPr>
              <a:t>: ويعني تقييم الفرد لتطبيق الواقع المعزز وذلك وفقاُ للمعلومات التي يتم الحصول عليها والإحساس بالمتعة والقدرة على خلق قيمة مضافة في التسوق.</a:t>
            </a:r>
            <a:endParaRPr kumimoji="0" lang="ar-EG" sz="2400" b="0" i="0" u="none" strike="noStrike" kern="1200" cap="none" spc="0" normalizeH="0" noProof="0" dirty="0" smtClean="0">
              <a:ln>
                <a:noFill/>
              </a:ln>
              <a:solidFill>
                <a:prstClr val="black"/>
              </a:solidFill>
              <a:effectLst/>
              <a:uLnTx/>
              <a:uFillTx/>
              <a:latin typeface="Calibri" panose="020F0502020204030204"/>
              <a:ea typeface="+mn-ea"/>
              <a:cs typeface="Times New Roman" panose="02020603050405020304" pitchFamily="18" charset="0"/>
            </a:endParaRPr>
          </a:p>
          <a:p>
            <a:pPr lvl="0" algn="just" rtl="1">
              <a:lnSpc>
                <a:spcPct val="90000"/>
              </a:lnSpc>
              <a:spcBef>
                <a:spcPts val="1000"/>
              </a:spcBef>
            </a:pP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24783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142" y="2325626"/>
            <a:ext cx="10412715" cy="2454005"/>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800" b="1"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rPr>
              <a:t>المستوى الثالث </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 ويتمثل في خبرة المستخدك بالعلامة التجارية ، والتي تشير إلى الصور المادية والمشاعر والأحاسيس  التي تثيرها العلامة التجارية عند المستخدم والناتجة</a:t>
            </a:r>
            <a:r>
              <a:rPr kumimoji="0" lang="ar-EG" sz="2400" b="0" i="0" u="none" strike="noStrike" kern="1200" cap="none" spc="0" normalizeH="0" noProof="0" dirty="0" smtClean="0">
                <a:ln>
                  <a:noFill/>
                </a:ln>
                <a:solidFill>
                  <a:prstClr val="black"/>
                </a:solidFill>
                <a:effectLst/>
                <a:uLnTx/>
                <a:uFillTx/>
                <a:latin typeface="Calibri" panose="020F0502020204030204"/>
                <a:ea typeface="+mn-ea"/>
                <a:cs typeface="Times New Roman" panose="02020603050405020304" pitchFamily="18" charset="0"/>
              </a:rPr>
              <a:t> من التفاعلات التي تتم بين الشركة وعملائها عبر مختلف الوسائل الإعلانية.</a:t>
            </a:r>
          </a:p>
          <a:p>
            <a:pPr marL="0" marR="0" lvl="0" indent="0" algn="just" defTabSz="914400" rtl="1" eaLnBrk="1" fontAlgn="auto" latinLnBrk="0" hangingPunct="1">
              <a:lnSpc>
                <a:spcPct val="90000"/>
              </a:lnSpc>
              <a:spcBef>
                <a:spcPts val="1000"/>
              </a:spcBef>
              <a:spcAft>
                <a:spcPts val="0"/>
              </a:spcAft>
              <a:buClrTx/>
              <a:buSzTx/>
              <a:buFontTx/>
              <a:buNone/>
              <a:tabLst/>
              <a:defRPr/>
            </a:pPr>
            <a:r>
              <a:rPr lang="ar-EG" sz="2800" b="1" i="1" u="sng" baseline="0" dirty="0" smtClean="0">
                <a:solidFill>
                  <a:prstClr val="black"/>
                </a:solidFill>
                <a:effectLst>
                  <a:outerShdw blurRad="38100" dist="38100" dir="2700000" algn="tl">
                    <a:srgbClr val="000000">
                      <a:alpha val="43137"/>
                    </a:srgbClr>
                  </a:outerShdw>
                </a:effectLst>
                <a:latin typeface="Calibri" panose="020F0502020204030204"/>
                <a:cs typeface="Times New Roman" panose="02020603050405020304" pitchFamily="18" charset="0"/>
              </a:rPr>
              <a:t>المستوى</a:t>
            </a:r>
            <a:r>
              <a:rPr lang="ar-EG" sz="2800" b="1" i="1" u="sng" dirty="0" smtClean="0">
                <a:solidFill>
                  <a:prstClr val="black"/>
                </a:solidFill>
                <a:effectLst>
                  <a:outerShdw blurRad="38100" dist="38100" dir="2700000" algn="tl">
                    <a:srgbClr val="000000">
                      <a:alpha val="43137"/>
                    </a:srgbClr>
                  </a:outerShdw>
                </a:effectLst>
                <a:latin typeface="Calibri" panose="020F0502020204030204"/>
                <a:cs typeface="Times New Roman" panose="02020603050405020304" pitchFamily="18" charset="0"/>
              </a:rPr>
              <a:t> الرابع </a:t>
            </a:r>
            <a:r>
              <a:rPr lang="ar-EG" sz="2400" b="1" dirty="0" smtClean="0">
                <a:solidFill>
                  <a:prstClr val="black"/>
                </a:solidFill>
                <a:effectLst>
                  <a:outerShdw blurRad="38100" dist="38100" dir="2700000" algn="tl">
                    <a:srgbClr val="000000">
                      <a:alpha val="43137"/>
                    </a:srgbClr>
                  </a:outerShdw>
                </a:effectLst>
                <a:latin typeface="Calibri" panose="020F0502020204030204"/>
                <a:cs typeface="Times New Roman" panose="02020603050405020304" pitchFamily="18" charset="0"/>
              </a:rPr>
              <a:t>: </a:t>
            </a:r>
            <a:r>
              <a:rPr lang="ar-EG" sz="2400" dirty="0" smtClean="0">
                <a:solidFill>
                  <a:prstClr val="black"/>
                </a:solidFill>
                <a:latin typeface="Calibri" panose="020F0502020204030204"/>
                <a:cs typeface="Times New Roman" panose="02020603050405020304" pitchFamily="18" charset="0"/>
              </a:rPr>
              <a:t>ويتمثل في الإتجاه نحو العلامة التجارية والتي تعني بالتغيير في الموقف من العلامة التجارية بعد حدوث الخبرة الإلأكترونية للشركة من خلال تطبيقات الواقع المعزز.</a:t>
            </a: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42978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Oval 4"/>
          <p:cNvSpPr/>
          <p:nvPr/>
        </p:nvSpPr>
        <p:spPr>
          <a:xfrm>
            <a:off x="8507080" y="2628537"/>
            <a:ext cx="2278855" cy="951509"/>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solidFill>
                  <a:schemeClr val="tx1"/>
                </a:solidFill>
              </a:rPr>
              <a:t>المنفعة  الوظيفية المدركة </a:t>
            </a:r>
            <a:endParaRPr lang="en-US" b="1" dirty="0">
              <a:solidFill>
                <a:schemeClr val="tx1"/>
              </a:solidFill>
            </a:endParaRPr>
          </a:p>
        </p:txBody>
      </p:sp>
      <p:pic>
        <p:nvPicPr>
          <p:cNvPr id="9" name="Picture 8"/>
          <p:cNvPicPr>
            <a:picLocks noChangeAspect="1"/>
          </p:cNvPicPr>
          <p:nvPr/>
        </p:nvPicPr>
        <p:blipFill>
          <a:blip r:embed="rId3"/>
          <a:stretch>
            <a:fillRect/>
          </a:stretch>
        </p:blipFill>
        <p:spPr>
          <a:xfrm>
            <a:off x="8805129" y="5013511"/>
            <a:ext cx="2104204" cy="992434"/>
          </a:xfrm>
          <a:prstGeom prst="rect">
            <a:avLst/>
          </a:prstGeom>
        </p:spPr>
      </p:pic>
      <p:pic>
        <p:nvPicPr>
          <p:cNvPr id="10" name="Picture 9"/>
          <p:cNvPicPr>
            <a:picLocks noChangeAspect="1"/>
          </p:cNvPicPr>
          <p:nvPr/>
        </p:nvPicPr>
        <p:blipFill>
          <a:blip r:embed="rId3"/>
          <a:stretch>
            <a:fillRect/>
          </a:stretch>
        </p:blipFill>
        <p:spPr>
          <a:xfrm>
            <a:off x="8652351" y="3921678"/>
            <a:ext cx="2371778" cy="965742"/>
          </a:xfrm>
          <a:prstGeom prst="rect">
            <a:avLst/>
          </a:prstGeom>
        </p:spPr>
      </p:pic>
      <p:pic>
        <p:nvPicPr>
          <p:cNvPr id="11" name="Picture 10"/>
          <p:cNvPicPr>
            <a:picLocks noChangeAspect="1"/>
          </p:cNvPicPr>
          <p:nvPr/>
        </p:nvPicPr>
        <p:blipFill>
          <a:blip r:embed="rId3"/>
          <a:stretch>
            <a:fillRect/>
          </a:stretch>
        </p:blipFill>
        <p:spPr>
          <a:xfrm>
            <a:off x="6066535" y="3185479"/>
            <a:ext cx="1883827" cy="922396"/>
          </a:xfrm>
          <a:prstGeom prst="rect">
            <a:avLst/>
          </a:prstGeom>
        </p:spPr>
      </p:pic>
      <p:pic>
        <p:nvPicPr>
          <p:cNvPr id="12" name="Picture 11"/>
          <p:cNvPicPr>
            <a:picLocks noChangeAspect="1"/>
          </p:cNvPicPr>
          <p:nvPr/>
        </p:nvPicPr>
        <p:blipFill>
          <a:blip r:embed="rId3"/>
          <a:stretch>
            <a:fillRect/>
          </a:stretch>
        </p:blipFill>
        <p:spPr>
          <a:xfrm>
            <a:off x="6269761" y="4294120"/>
            <a:ext cx="1883827" cy="987645"/>
          </a:xfrm>
          <a:prstGeom prst="rect">
            <a:avLst/>
          </a:prstGeom>
        </p:spPr>
      </p:pic>
      <p:pic>
        <p:nvPicPr>
          <p:cNvPr id="13" name="Picture 12"/>
          <p:cNvPicPr>
            <a:picLocks noChangeAspect="1"/>
          </p:cNvPicPr>
          <p:nvPr/>
        </p:nvPicPr>
        <p:blipFill>
          <a:blip r:embed="rId4"/>
          <a:stretch>
            <a:fillRect/>
          </a:stretch>
        </p:blipFill>
        <p:spPr>
          <a:xfrm>
            <a:off x="3979624" y="3703671"/>
            <a:ext cx="2044134" cy="894987"/>
          </a:xfrm>
          <a:prstGeom prst="rect">
            <a:avLst/>
          </a:prstGeom>
        </p:spPr>
      </p:pic>
      <p:pic>
        <p:nvPicPr>
          <p:cNvPr id="14" name="Picture 13"/>
          <p:cNvPicPr>
            <a:picLocks noChangeAspect="1"/>
          </p:cNvPicPr>
          <p:nvPr/>
        </p:nvPicPr>
        <p:blipFill>
          <a:blip r:embed="rId4"/>
          <a:stretch>
            <a:fillRect/>
          </a:stretch>
        </p:blipFill>
        <p:spPr>
          <a:xfrm>
            <a:off x="1377177" y="3740071"/>
            <a:ext cx="1883827" cy="719390"/>
          </a:xfrm>
          <a:prstGeom prst="rect">
            <a:avLst/>
          </a:prstGeom>
        </p:spPr>
      </p:pic>
      <p:pic>
        <p:nvPicPr>
          <p:cNvPr id="15" name="Picture 14"/>
          <p:cNvPicPr>
            <a:picLocks noChangeAspect="1"/>
          </p:cNvPicPr>
          <p:nvPr/>
        </p:nvPicPr>
        <p:blipFill>
          <a:blip r:embed="rId5"/>
          <a:stretch>
            <a:fillRect/>
          </a:stretch>
        </p:blipFill>
        <p:spPr>
          <a:xfrm>
            <a:off x="1190879" y="3675328"/>
            <a:ext cx="2091109" cy="923330"/>
          </a:xfrm>
          <a:prstGeom prst="rect">
            <a:avLst/>
          </a:prstGeom>
        </p:spPr>
      </p:pic>
      <p:sp>
        <p:nvSpPr>
          <p:cNvPr id="16" name="Rectangle 15"/>
          <p:cNvSpPr/>
          <p:nvPr/>
        </p:nvSpPr>
        <p:spPr>
          <a:xfrm>
            <a:off x="4220620" y="3675328"/>
            <a:ext cx="1690913" cy="923330"/>
          </a:xfrm>
          <a:prstGeom prst="rect">
            <a:avLst/>
          </a:prstGeom>
        </p:spPr>
        <p:txBody>
          <a:bodyPr wrap="square">
            <a:spAutoFit/>
          </a:bodyPr>
          <a:lstStyle/>
          <a:p>
            <a:pPr algn="ctr"/>
            <a:r>
              <a:rPr lang="ar-EG" b="1" dirty="0"/>
              <a:t>الخبرة المتكونة بخصوص العلامة التجارية </a:t>
            </a:r>
          </a:p>
        </p:txBody>
      </p:sp>
      <p:sp>
        <p:nvSpPr>
          <p:cNvPr id="17" name="Rectangle 16"/>
          <p:cNvSpPr/>
          <p:nvPr/>
        </p:nvSpPr>
        <p:spPr>
          <a:xfrm>
            <a:off x="6070882" y="3256880"/>
            <a:ext cx="1762865" cy="646331"/>
          </a:xfrm>
          <a:prstGeom prst="rect">
            <a:avLst/>
          </a:prstGeom>
        </p:spPr>
        <p:txBody>
          <a:bodyPr wrap="square">
            <a:spAutoFit/>
          </a:bodyPr>
          <a:lstStyle/>
          <a:p>
            <a:pPr algn="ctr"/>
            <a:r>
              <a:rPr lang="ar-EG" b="1" dirty="0"/>
              <a:t>الإبداع المدرك لتطبيق الواقع المعزز</a:t>
            </a:r>
          </a:p>
        </p:txBody>
      </p:sp>
      <p:sp>
        <p:nvSpPr>
          <p:cNvPr id="18" name="Rectangle 17"/>
          <p:cNvSpPr/>
          <p:nvPr/>
        </p:nvSpPr>
        <p:spPr>
          <a:xfrm>
            <a:off x="6422738" y="4343881"/>
            <a:ext cx="1577872" cy="670452"/>
          </a:xfrm>
          <a:prstGeom prst="rect">
            <a:avLst/>
          </a:prstGeom>
        </p:spPr>
        <p:txBody>
          <a:bodyPr wrap="square">
            <a:spAutoFit/>
          </a:bodyPr>
          <a:lstStyle/>
          <a:p>
            <a:pPr algn="ctr"/>
            <a:r>
              <a:rPr lang="ar-EG" b="1" dirty="0"/>
              <a:t>الإتجاه نحو تطبيق الواقع المعزز </a:t>
            </a:r>
          </a:p>
        </p:txBody>
      </p:sp>
      <p:sp>
        <p:nvSpPr>
          <p:cNvPr id="19" name="Rectangle 18"/>
          <p:cNvSpPr/>
          <p:nvPr/>
        </p:nvSpPr>
        <p:spPr>
          <a:xfrm>
            <a:off x="8728928" y="5150030"/>
            <a:ext cx="2180405" cy="400110"/>
          </a:xfrm>
          <a:prstGeom prst="rect">
            <a:avLst/>
          </a:prstGeom>
        </p:spPr>
        <p:txBody>
          <a:bodyPr wrap="none">
            <a:spAutoFit/>
          </a:bodyPr>
          <a:lstStyle/>
          <a:p>
            <a:r>
              <a:rPr lang="ar-EG" sz="2000" b="1" dirty="0"/>
              <a:t>الجودة المدركة للتطبيق </a:t>
            </a:r>
          </a:p>
        </p:txBody>
      </p:sp>
      <p:sp>
        <p:nvSpPr>
          <p:cNvPr id="20" name="Rectangle 19"/>
          <p:cNvSpPr/>
          <p:nvPr/>
        </p:nvSpPr>
        <p:spPr>
          <a:xfrm>
            <a:off x="9032552" y="4105518"/>
            <a:ext cx="1503626" cy="707886"/>
          </a:xfrm>
          <a:prstGeom prst="rect">
            <a:avLst/>
          </a:prstGeom>
        </p:spPr>
        <p:txBody>
          <a:bodyPr wrap="square">
            <a:spAutoFit/>
          </a:bodyPr>
          <a:lstStyle/>
          <a:p>
            <a:pPr algn="ctr"/>
            <a:r>
              <a:rPr lang="ar-EG" sz="2000" b="1" dirty="0"/>
              <a:t>المنفعة الحسية المدركة </a:t>
            </a:r>
          </a:p>
        </p:txBody>
      </p:sp>
      <p:cxnSp>
        <p:nvCxnSpPr>
          <p:cNvPr id="22" name="Straight Arrow Connector 21"/>
          <p:cNvCxnSpPr/>
          <p:nvPr/>
        </p:nvCxnSpPr>
        <p:spPr>
          <a:xfrm flipH="1">
            <a:off x="7668491" y="2899494"/>
            <a:ext cx="838589" cy="2859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5257800" y="3256880"/>
            <a:ext cx="808735" cy="3897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a:off x="3281988" y="3966933"/>
            <a:ext cx="69763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flipV="1">
            <a:off x="5424055" y="4679107"/>
            <a:ext cx="845706" cy="3344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H="1">
            <a:off x="8067598" y="3589934"/>
            <a:ext cx="878964" cy="9316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flipH="1" flipV="1">
            <a:off x="8000610" y="5281765"/>
            <a:ext cx="804519" cy="4540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19" idx="1"/>
          </p:cNvCxnSpPr>
          <p:nvPr/>
        </p:nvCxnSpPr>
        <p:spPr>
          <a:xfrm flipH="1" flipV="1">
            <a:off x="7950362" y="3903211"/>
            <a:ext cx="778566" cy="14468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flipV="1">
            <a:off x="8087785" y="3659068"/>
            <a:ext cx="767792" cy="4298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a:off x="7950362" y="3451778"/>
            <a:ext cx="701989" cy="8423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H="1">
            <a:off x="7981608" y="4776067"/>
            <a:ext cx="959959" cy="343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1974273" y="2119745"/>
            <a:ext cx="2246347" cy="10657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t>مدركات المستخدم بخصوص تطبيقات الواقع المعزز</a:t>
            </a:r>
            <a:endParaRPr lang="en-US" b="1" dirty="0"/>
          </a:p>
        </p:txBody>
      </p:sp>
      <p:sp>
        <p:nvSpPr>
          <p:cNvPr id="44" name="Rectangle 43"/>
          <p:cNvSpPr/>
          <p:nvPr/>
        </p:nvSpPr>
        <p:spPr>
          <a:xfrm>
            <a:off x="5424055" y="1982099"/>
            <a:ext cx="2409692" cy="9173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t>عوامل فعالية تطبيقات الواقع المعزز </a:t>
            </a:r>
            <a:endParaRPr lang="en-US" b="1" dirty="0"/>
          </a:p>
        </p:txBody>
      </p:sp>
      <p:sp>
        <p:nvSpPr>
          <p:cNvPr id="45" name="Rectangle 44"/>
          <p:cNvSpPr/>
          <p:nvPr/>
        </p:nvSpPr>
        <p:spPr>
          <a:xfrm>
            <a:off x="1808018" y="831313"/>
            <a:ext cx="6662610" cy="707886"/>
          </a:xfrm>
          <a:prstGeom prst="rect">
            <a:avLst/>
          </a:prstGeom>
        </p:spPr>
        <p:txBody>
          <a:bodyPr wrap="square">
            <a:spAutoFit/>
          </a:bodyPr>
          <a:lstStyle/>
          <a:p>
            <a:r>
              <a:rPr lang="ar-EG" sz="4000" b="1" dirty="0" smtClean="0">
                <a:solidFill>
                  <a:schemeClr val="bg1"/>
                </a:solidFill>
                <a:effectLst>
                  <a:outerShdw blurRad="38100" dist="38100" dir="2700000" algn="tl">
                    <a:srgbClr val="000000">
                      <a:alpha val="43137"/>
                    </a:srgbClr>
                  </a:outerShdw>
                </a:effectLst>
              </a:rPr>
              <a:t>الشكل </a:t>
            </a:r>
            <a:r>
              <a:rPr lang="ar-EG" sz="4000" b="1" dirty="0">
                <a:solidFill>
                  <a:schemeClr val="bg1"/>
                </a:solidFill>
                <a:effectLst>
                  <a:outerShdw blurRad="38100" dist="38100" dir="2700000" algn="tl">
                    <a:srgbClr val="000000">
                      <a:alpha val="43137"/>
                    </a:srgbClr>
                  </a:outerShdw>
                </a:effectLst>
              </a:rPr>
              <a:t>التوضيحي للنموذج</a:t>
            </a:r>
            <a:r>
              <a:rPr lang="ar-EG" dirty="0"/>
              <a:t> </a:t>
            </a:r>
            <a:endParaRPr lang="en-US" dirty="0"/>
          </a:p>
        </p:txBody>
      </p:sp>
    </p:spTree>
    <p:extLst>
      <p:ext uri="{BB962C8B-B14F-4D97-AF65-F5344CB8AC3E}">
        <p14:creationId xmlns:p14="http://schemas.microsoft.com/office/powerpoint/2010/main" val="1921341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01902" y="2672279"/>
            <a:ext cx="9889193" cy="2751522"/>
          </a:xfrm>
          <a:prstGeom prst="rect">
            <a:avLst/>
          </a:prstGeom>
          <a:noFill/>
        </p:spPr>
        <p:txBody>
          <a:bodyPr wrap="square" rtlCol="0">
            <a:spAutoFit/>
          </a:bodyPr>
          <a:lstStyle/>
          <a:p>
            <a:pPr lvl="0" algn="just" rtl="1">
              <a:lnSpc>
                <a:spcPct val="90000"/>
              </a:lnSpc>
              <a:spcBef>
                <a:spcPts val="1000"/>
              </a:spcBef>
              <a:defRPr/>
            </a:pPr>
            <a:r>
              <a:rPr lang="ar-EG" sz="2400" dirty="0" smtClean="0">
                <a:solidFill>
                  <a:prstClr val="black"/>
                </a:solidFill>
              </a:rPr>
              <a:t>تتأثر البيئة الإعلامية بكل ما حديث في عالم التكنولوجيا الإعلامية ؛  ولاشك أن </a:t>
            </a:r>
            <a:r>
              <a:rPr lang="ar-EG" sz="2400" dirty="0">
                <a:solidFill>
                  <a:prstClr val="black"/>
                </a:solidFill>
              </a:rPr>
              <a:t>الذكاء الاصطناعي </a:t>
            </a:r>
            <a:r>
              <a:rPr lang="ar-EG" sz="2400" dirty="0" smtClean="0">
                <a:solidFill>
                  <a:prstClr val="black"/>
                </a:solidFill>
              </a:rPr>
              <a:t>أثر بشكل كبير على قطاع الإعلام من خلال التقنيات المبهرة وتسريع وتيرة وصول المحتوى الإعلامي بشكل مميز وعبر قنوات متعددة وبأشكال متنوعة تقدم للجمهور محتوى من خلال تطور النماذج </a:t>
            </a:r>
            <a:r>
              <a:rPr lang="ar-EG" sz="2400" dirty="0">
                <a:solidFill>
                  <a:prstClr val="black"/>
                </a:solidFill>
              </a:rPr>
              <a:t>اللغوية الضخمة والصور المرئية التي سيتم تطويرها باستخدام تطبيقات جديدة ومتعمقة تؤدي إلى توليد المحتوى بشكل آلي، وسيتم تأهيل هذه النماذج لتكون واقعية وعملية ومعتمدة على المدى القريب، لتكون مرحلة جديدة من دون استخدام بشري بشكل نسبي، ويتمكن من توفير عدة ممارسات، مثل الترجمة الآلية وإنتاج الحوارات، وإنشاء محتوى الوسائط المرئية الاجتماعية، ونماذج أخرى تمكن الفئات الإعلامية من الوصول لأكبر </a:t>
            </a:r>
            <a:r>
              <a:rPr lang="ar-EG" sz="2400" dirty="0" smtClean="0">
                <a:solidFill>
                  <a:prstClr val="black"/>
                </a:solidFill>
              </a:rPr>
              <a:t>قدر ممكن من الشرائح المجتمعية.</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913176" y="908593"/>
            <a:ext cx="8583912" cy="1121761"/>
          </a:xfrm>
          <a:prstGeom prst="rect">
            <a:avLst/>
          </a:prstGeom>
        </p:spPr>
      </p:pic>
    </p:spTree>
    <p:extLst>
      <p:ext uri="{BB962C8B-B14F-4D97-AF65-F5344CB8AC3E}">
        <p14:creationId xmlns:p14="http://schemas.microsoft.com/office/powerpoint/2010/main" val="3130284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01902" y="2291279"/>
            <a:ext cx="9889193" cy="3748719"/>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American Typewriter"/>
                <a:ea typeface="+mn-ea"/>
                <a:cs typeface="Arial" panose="020B0604020202020204" pitchFamily="34" charset="0"/>
              </a:rPr>
              <a:t>و </a:t>
            </a:r>
            <a:r>
              <a:rPr kumimoji="0" lang="ar-EG" sz="2400" b="0" i="0" u="none" strike="noStrike" kern="1200" cap="none" spc="0" normalizeH="0" baseline="0" noProof="0" dirty="0">
                <a:ln>
                  <a:noFill/>
                </a:ln>
                <a:solidFill>
                  <a:prstClr val="black"/>
                </a:solidFill>
                <a:effectLst/>
                <a:uLnTx/>
                <a:uFillTx/>
                <a:latin typeface="American Typewriter"/>
                <a:ea typeface="+mn-ea"/>
                <a:cs typeface="Arial" panose="020B0604020202020204" pitchFamily="34" charset="0"/>
              </a:rPr>
              <a:t>يقصد </a:t>
            </a:r>
            <a:r>
              <a:rPr kumimoji="0" lang="ar-EG" sz="2400" b="0" i="0" u="none" strike="noStrike" kern="1200" cap="none" spc="0" normalizeH="0" baseline="0" noProof="0" dirty="0" smtClean="0">
                <a:ln>
                  <a:noFill/>
                </a:ln>
                <a:solidFill>
                  <a:prstClr val="black"/>
                </a:solidFill>
                <a:effectLst/>
                <a:uLnTx/>
                <a:uFillTx/>
                <a:latin typeface="American Typewriter"/>
                <a:ea typeface="+mn-ea"/>
                <a:cs typeface="Arial" panose="020B0604020202020204" pitchFamily="34" charset="0"/>
              </a:rPr>
              <a:t>بنظرية البيئة الإعلامية ؛ هي النظرية التي </a:t>
            </a:r>
            <a:r>
              <a:rPr kumimoji="0" lang="ar-EG" sz="2400" b="0" i="0" u="none" strike="noStrike" kern="1200" cap="none" spc="0" normalizeH="0" baseline="0" noProof="0" dirty="0">
                <a:ln>
                  <a:noFill/>
                </a:ln>
                <a:solidFill>
                  <a:prstClr val="black"/>
                </a:solidFill>
                <a:effectLst/>
                <a:uLnTx/>
                <a:uFillTx/>
                <a:latin typeface="American Typewriter"/>
                <a:ea typeface="+mn-ea"/>
                <a:cs typeface="Arial" panose="020B0604020202020204" pitchFamily="34" charset="0"/>
              </a:rPr>
              <a:t>تختص بدراسة تأثير وسائل الإعلام بالإضافة إلى الاتصالات والتطورات التكنولوجية على البيئة البشرية، بحيث صدرت هذه النظرية في عام 1962، كما تعود إلى مؤسسها مارشال ماكلوهان. وبالتالي فإنَّ المقصود بنظرية علم </a:t>
            </a:r>
            <a:r>
              <a:rPr kumimoji="0" lang="ar-EG" sz="2400" b="1" i="0" u="none" strike="noStrike" kern="1200" cap="none" spc="0" normalizeH="0" baseline="0" noProof="0" dirty="0" smtClean="0">
                <a:ln>
                  <a:noFill/>
                </a:ln>
                <a:effectLst/>
                <a:uLnTx/>
                <a:uFillTx/>
                <a:latin typeface="American Typewriter"/>
                <a:ea typeface="+mn-ea"/>
                <a:cs typeface="Arial" panose="020B0604020202020204" pitchFamily="34" charset="0"/>
              </a:rPr>
              <a:t>البيئة</a:t>
            </a:r>
            <a:r>
              <a:rPr kumimoji="0" lang="ar-EG" sz="2400" b="1" i="0" u="none" strike="noStrike" kern="1200" cap="none" spc="0" normalizeH="0" noProof="0" dirty="0" smtClean="0">
                <a:ln>
                  <a:noFill/>
                </a:ln>
                <a:effectLst/>
                <a:uLnTx/>
                <a:uFillTx/>
                <a:latin typeface="American Typewriter"/>
                <a:ea typeface="+mn-ea"/>
                <a:cs typeface="Arial" panose="020B0604020202020204" pitchFamily="34" charset="0"/>
              </a:rPr>
              <a:t> الإعلامية ؛ </a:t>
            </a:r>
            <a:r>
              <a:rPr kumimoji="0" lang="ar-EG" sz="2400" b="0" i="0" u="none" strike="noStrike" kern="1200" cap="none" spc="0" normalizeH="0" baseline="0" noProof="0" dirty="0" smtClean="0">
                <a:ln>
                  <a:noFill/>
                </a:ln>
                <a:solidFill>
                  <a:prstClr val="black"/>
                </a:solidFill>
                <a:effectLst/>
                <a:uLnTx/>
                <a:uFillTx/>
                <a:latin typeface="American Typewriter"/>
                <a:ea typeface="+mn-ea"/>
                <a:cs typeface="Arial" panose="020B0604020202020204" pitchFamily="34" charset="0"/>
              </a:rPr>
              <a:t>أي </a:t>
            </a:r>
            <a:r>
              <a:rPr kumimoji="0" lang="ar-EG" sz="2400" b="0" i="0" u="none" strike="noStrike" kern="1200" cap="none" spc="0" normalizeH="0" baseline="0" noProof="0" dirty="0">
                <a:ln>
                  <a:noFill/>
                </a:ln>
                <a:solidFill>
                  <a:prstClr val="black"/>
                </a:solidFill>
                <a:effectLst/>
                <a:uLnTx/>
                <a:uFillTx/>
                <a:latin typeface="American Typewriter"/>
                <a:ea typeface="+mn-ea"/>
                <a:cs typeface="Arial" panose="020B0604020202020204" pitchFamily="34" charset="0"/>
              </a:rPr>
              <a:t>البحث عن البيئة التي تستعمل الوسيلة الإعلامية، بالإضافة إلى الوقوف على تأثيرها في المجتمع الجماهيري، وبالتالي فلقد أشار الباحثين في علم </a:t>
            </a:r>
            <a:r>
              <a:rPr kumimoji="0" lang="ar-EG" sz="2400" b="0" i="0" u="none" strike="noStrike" kern="1200" cap="none" spc="0" normalizeH="0" baseline="0" noProof="0" dirty="0" smtClean="0">
                <a:ln>
                  <a:noFill/>
                </a:ln>
                <a:solidFill>
                  <a:prstClr val="black"/>
                </a:solidFill>
                <a:effectLst/>
                <a:uLnTx/>
                <a:uFillTx/>
                <a:latin typeface="American Typewriter"/>
                <a:ea typeface="+mn-ea"/>
                <a:cs typeface="Arial" panose="020B0604020202020204" pitchFamily="34" charset="0"/>
              </a:rPr>
              <a:t>الإتصال</a:t>
            </a:r>
            <a:r>
              <a:rPr kumimoji="0" lang="ar-EG" sz="2400" b="0" i="0" u="none" strike="noStrike" kern="1200" cap="none" spc="0" normalizeH="0" baseline="0" noProof="0" dirty="0">
                <a:ln>
                  <a:noFill/>
                </a:ln>
                <a:solidFill>
                  <a:prstClr val="black"/>
                </a:solidFill>
                <a:effectLst/>
                <a:uLnTx/>
                <a:uFillTx/>
                <a:latin typeface="American Typewriter"/>
                <a:ea typeface="+mn-ea"/>
                <a:cs typeface="Arial" panose="020B0604020202020204" pitchFamily="34" charset="0"/>
              </a:rPr>
              <a:t> والإعلام بأنَّ الوسيلة الإعلامية تتكاثر وتنتشر في بيئة خصبة تفضّل استعمال الوسائل الإعلامية المتنوعة.</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r>
            <a:b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EG" sz="2400" b="0" i="0" u="none" strike="noStrike" kern="1200" cap="none" spc="0" normalizeH="0" baseline="0" noProof="0" dirty="0">
                <a:ln>
                  <a:noFill/>
                </a:ln>
                <a:solidFill>
                  <a:prstClr val="black"/>
                </a:solidFill>
                <a:effectLst/>
                <a:uLnTx/>
                <a:uFillTx/>
                <a:latin typeface="American Typewriter"/>
                <a:ea typeface="+mn-ea"/>
                <a:cs typeface="Arial" panose="020B0604020202020204" pitchFamily="34" charset="0"/>
              </a:rPr>
              <a:t>كما تساهم بيئة الإعلام في البحث عن التقنيات المستخدمة في الإعلام بالإضافة إلى التأثير التي تمارسه في الوسائط المتعددة والمتنوعة للاتصال، مع أهمية التركيز على مراحل عملية الإدراك الاتصالي، والذي من خلاله يتم التعرف على القيم، والمشاعر المتكونة لدى الأفراد في البيئة الإعلامية.</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r>
            <a:b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0877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8681" y="2187305"/>
            <a:ext cx="10584178" cy="4081117"/>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0" i="0" u="none" strike="noStrike" kern="1200" cap="none" spc="0" normalizeH="0" baseline="0" noProof="0" dirty="0" smtClean="0">
                <a:ln>
                  <a:noFill/>
                </a:ln>
                <a:solidFill>
                  <a:srgbClr val="212529"/>
                </a:solidFill>
                <a:effectLst/>
                <a:uLnTx/>
                <a:uFillTx/>
                <a:latin typeface="American Typewriter"/>
                <a:ea typeface="+mn-ea"/>
                <a:cs typeface="Arial" panose="020B0604020202020204" pitchFamily="34" charset="0"/>
              </a:rPr>
              <a:t>كما توفر هذه البيئة الوسائل</a:t>
            </a:r>
            <a:r>
              <a:rPr kumimoji="0" lang="ar-EG" sz="2400" b="0" i="0" u="none" strike="noStrike" kern="1200" cap="none" spc="0" normalizeH="0" baseline="0" noProof="0" dirty="0" smtClean="0">
                <a:ln>
                  <a:noFill/>
                </a:ln>
                <a:solidFill>
                  <a:prstClr val="black"/>
                </a:solidFill>
                <a:effectLst/>
                <a:uLnTx/>
                <a:uFillTx/>
                <a:latin typeface="American Typewriter"/>
                <a:ea typeface="+mn-ea"/>
                <a:cs typeface="Arial" panose="020B0604020202020204" pitchFamily="34" charset="0"/>
                <a:hlinkClick r:id="rId2"/>
              </a:rPr>
              <a:t> التفاعلية</a:t>
            </a:r>
            <a:r>
              <a:rPr kumimoji="0" lang="ar-EG" sz="2400" b="0" i="0" u="none" strike="noStrike" kern="1200" cap="none" spc="0" normalizeH="0" baseline="0" noProof="0" dirty="0" smtClean="0">
                <a:ln>
                  <a:noFill/>
                </a:ln>
                <a:solidFill>
                  <a:srgbClr val="212529"/>
                </a:solidFill>
                <a:effectLst/>
                <a:uLnTx/>
                <a:uFillTx/>
                <a:latin typeface="American Typewriter"/>
                <a:ea typeface="+mn-ea"/>
                <a:cs typeface="Arial" panose="020B0604020202020204" pitchFamily="34" charset="0"/>
              </a:rPr>
              <a:t> ما بين الأفراد، بحيث تمكنّهم من التواصل فيما بينهم، وبالتالي فإنَّ البيئة الإعلامية تساهم في إحداث التغيير الاجتماعي، والذي تطور بالتزامن مع التطور في تقنية الاتصالات، كما قامت نظرية علم البيئة الإعلامية في دراسة المحتويات الإعلامية، وتأثيرها على الجمهور، بالإضافة إلى دراسة المعايير الجماهيرية.</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
            </a:r>
            <a:b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br>
            <a:r>
              <a:rPr kumimoji="0" lang="ar-EG" sz="2400" b="0" i="0" u="none" strike="noStrike" kern="1200" cap="none" spc="0" normalizeH="0" baseline="0" noProof="0" dirty="0" smtClean="0">
                <a:ln>
                  <a:noFill/>
                </a:ln>
                <a:solidFill>
                  <a:srgbClr val="212529"/>
                </a:solidFill>
                <a:effectLst/>
                <a:uLnTx/>
                <a:uFillTx/>
                <a:latin typeface="American Typewriter"/>
                <a:ea typeface="+mn-ea"/>
                <a:cs typeface="Arial" panose="020B0604020202020204" pitchFamily="34" charset="0"/>
              </a:rPr>
              <a:t>وبالتالي فإنَّ الوسيلة الإعلامية المستخدمة في هذه النظرية لا تقل أهمية عن الرسائل الإعلامية الذي يتم إنتاجها وإعدادها، كما تولَّى الباحثين في مجال علم الإعلام وبيئته دراسة العلاقة التي تربط البيئة الإعلامية بالوسيلة بالإضافة إلى معرفة النطاق التي تشتمل عليها القناة الإعلامية، وذلك من خلال التعرف على البنية التحتية للنظام الإعلامي في المؤسسة الإعلامية بالإضافة إلى الثقافة المجتمعية وطبيعتها ومن ثمَّ العمل على ربطها بعلم البيئة الإعلامي، على اعتبار أنَّه الوسيط ما بين الوسيلة والجمهور.</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
            </a:r>
            <a:b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br>
            <a:r>
              <a:rPr kumimoji="0" lang="ar-EG" sz="2400" b="0" i="0" u="none" strike="noStrike" kern="1200" cap="none" spc="0" normalizeH="0" baseline="0" noProof="0" dirty="0" smtClean="0">
                <a:ln>
                  <a:noFill/>
                </a:ln>
                <a:solidFill>
                  <a:srgbClr val="212529"/>
                </a:solidFill>
                <a:effectLst/>
                <a:uLnTx/>
                <a:uFillTx/>
                <a:latin typeface="American Typewriter"/>
                <a:ea typeface="+mn-ea"/>
                <a:cs typeface="Arial" panose="020B0604020202020204" pitchFamily="34" charset="0"/>
              </a:rPr>
              <a:t>وبعدها قام مكتشف نظرية علم البيئة الإعلامي في الاعتماد على المداخل الأساسية في الإعلام؛ وذلك من أجل الارتقاء بهذه النظرية وجعلها أكثر استخداماً في القنوات الإعلامية والمؤسسات الصحفية، كما قام بإزالة الغموض والمعلومات غير المفهومة في الرسائل الإعلامية والتي كان يتم إنتاجها في السابق.</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2928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01903" y="2539759"/>
            <a:ext cx="9889193" cy="3340402"/>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نظرية البيئة </a:t>
            </a: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الإعلامية </a:t>
            </a: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Media </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Ecology</a:t>
            </a: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تركز النظريه  على تفاعل وسائل  الإعلام والتقنيات وعمليات الإتصال مع التجارب والمشاعر والافكار والسلوك الإنساني وتأثير وسائل الإعلام في الإدراك والفهم للمشاعر الإنسانية ويسمح الاتصال وفقاً لهذه النظرية بإمكانية الإتصال الإفتراضي  للآخرين داخل العقل</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a:t>
            </a: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ووفقاُ للباحث ماكلوهان فأن بيئة الإتصال تتمثل في </a:t>
            </a:r>
            <a:r>
              <a:rPr kumimoji="0" lang="ar-EG" sz="2400" b="1" i="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rPr>
              <a:t>"الوسيلة هي </a:t>
            </a: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الرسالة"وهي </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إحدى العبارات التي أشار إليها في نظرية البيئة الإعلامية ، فلا يقصد بها تغافل بقية عناصر الإتصال ، وإنما يشير لأهمية وقيمة الوسيلة الإعلامية التي تؤثر تأثيراً جماُ في الرسالة الإعلامية وضرورة إختيارها الإختيار الأمثل ليتوافق مع الرسالة المرسلة ، خاصة مع ظهور تقنيات حديثة أثرت في طبيعة الوسائل الإعلامية ، وظهور وسائل عديدة نتيجة التطور الحادث في تكنولوجيا الاتصال والمعلومات.</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1179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01902" y="2979837"/>
            <a:ext cx="9889193" cy="2471446"/>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المرحلة الثانية :هي التعرض للوسيلة الإعلامية </a:t>
            </a: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ويتأثر التعرض بعوامل</a:t>
            </a:r>
            <a:r>
              <a:rPr kumimoji="0" lang="ar-EG" sz="2400" b="0" i="0" u="none" strike="noStrike" kern="1200" cap="none" spc="0" normalizeH="0" noProof="0" dirty="0" smtClean="0">
                <a:ln>
                  <a:noFill/>
                </a:ln>
                <a:solidFill>
                  <a:prstClr val="black"/>
                </a:solidFill>
                <a:effectLst/>
                <a:uLnTx/>
                <a:uFillTx/>
                <a:latin typeface="Calibri" panose="020F0502020204030204"/>
                <a:ea typeface="+mn-ea"/>
                <a:cs typeface="Times New Roman" panose="02020603050405020304" pitchFamily="18" charset="0"/>
              </a:rPr>
              <a:t> عديدة أهمها الإهتمام بالموضوع ،وخبرة التعامل مع التكنولوجيا يؤثر في التعرض .</a:t>
            </a:r>
          </a:p>
          <a:p>
            <a:pPr marL="0" marR="0" lvl="0" indent="0" algn="just" defTabSz="914400" rtl="1" eaLnBrk="1" fontAlgn="auto" latinLnBrk="0" hangingPunct="1">
              <a:lnSpc>
                <a:spcPct val="90000"/>
              </a:lnSpc>
              <a:spcBef>
                <a:spcPts val="1000"/>
              </a:spcBef>
              <a:spcAft>
                <a:spcPts val="0"/>
              </a:spcAft>
              <a:buClrTx/>
              <a:buSzTx/>
              <a:buFontTx/>
              <a:buNone/>
              <a:tabLst/>
              <a:defRPr/>
            </a:pPr>
            <a:r>
              <a:rPr lang="ar-EG" sz="2400" dirty="0" smtClean="0">
                <a:solidFill>
                  <a:prstClr val="black"/>
                </a:solidFill>
                <a:latin typeface="Calibri" panose="020F0502020204030204"/>
                <a:cs typeface="Times New Roman" panose="02020603050405020304" pitchFamily="18" charset="0"/>
              </a:rPr>
              <a:t>ثم العوامل الفسيولوجية كالحواس التي يمتلكها البشر ،كقوة البصر على سبيل المثال.</a:t>
            </a:r>
          </a:p>
          <a:p>
            <a:pPr marL="0" marR="0" lvl="0" indent="0" algn="just" defTabSz="914400" rtl="1" eaLnBrk="1" fontAlgn="auto" latinLnBrk="0" hangingPunct="1">
              <a:lnSpc>
                <a:spcPct val="90000"/>
              </a:lnSpc>
              <a:spcBef>
                <a:spcPts val="1000"/>
              </a:spcBef>
              <a:spcAft>
                <a:spcPts val="0"/>
              </a:spcAft>
              <a:buClrTx/>
              <a:buSzTx/>
              <a:buFontTx/>
              <a:buNone/>
              <a:tabLst/>
              <a:defRPr/>
            </a:pPr>
            <a:r>
              <a:rPr lang="ar-EG" sz="2400" b="1" dirty="0" smtClean="0">
                <a:solidFill>
                  <a:prstClr val="black"/>
                </a:solidFill>
                <a:latin typeface="Calibri" panose="020F0502020204030204"/>
                <a:cs typeface="Times New Roman" panose="02020603050405020304" pitchFamily="18" charset="0"/>
              </a:rPr>
              <a:t>المرحلة الثالثة والأخيرة </a:t>
            </a:r>
            <a:r>
              <a:rPr lang="ar-EG" sz="2400" dirty="0" smtClean="0">
                <a:solidFill>
                  <a:prstClr val="black"/>
                </a:solidFill>
                <a:latin typeface="Calibri" panose="020F0502020204030204"/>
                <a:cs typeface="Times New Roman" panose="02020603050405020304" pitchFamily="18" charset="0"/>
              </a:rPr>
              <a:t>: الإدراك البشري فالإدراك بنظرية تمثيل المعلومات يشعل جذب الإنتباه ، التعرض ، تفسير المعلومات ، التذكر </a:t>
            </a:r>
          </a:p>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40018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40145" y="2080345"/>
            <a:ext cx="10412715" cy="424732"/>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rotWithShape="1">
          <a:blip r:embed="rId3"/>
          <a:srcRect l="3853" t="-2133" r="15520" b="5774"/>
          <a:stretch/>
        </p:blipFill>
        <p:spPr>
          <a:xfrm>
            <a:off x="0" y="-228600"/>
            <a:ext cx="12192000" cy="7029476"/>
          </a:xfrm>
          <a:prstGeom prst="rect">
            <a:avLst/>
          </a:prstGeom>
        </p:spPr>
      </p:pic>
    </p:spTree>
    <p:extLst>
      <p:ext uri="{BB962C8B-B14F-4D97-AF65-F5344CB8AC3E}">
        <p14:creationId xmlns:p14="http://schemas.microsoft.com/office/powerpoint/2010/main" val="785573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142" y="2090237"/>
            <a:ext cx="10412715" cy="2322687"/>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وختاماً ....</a:t>
            </a:r>
          </a:p>
          <a:p>
            <a:pPr lvl="0" algn="just" rtl="1">
              <a:lnSpc>
                <a:spcPct val="90000"/>
              </a:lnSpc>
              <a:spcBef>
                <a:spcPts val="1000"/>
              </a:spcBef>
            </a:pPr>
            <a:r>
              <a:rPr lang="ar-EG" sz="2800" dirty="0" smtClean="0">
                <a:solidFill>
                  <a:prstClr val="black"/>
                </a:solidFill>
                <a:latin typeface="Calibri" panose="020F0502020204030204"/>
                <a:cs typeface="Times New Roman" panose="02020603050405020304" pitchFamily="18" charset="0"/>
              </a:rPr>
              <a:t>ومن خلال ما تم طرحه عبر هذه المحاضرة ؛ نجد أن </a:t>
            </a:r>
            <a:r>
              <a:rPr lang="ar-EG" sz="2800" dirty="0" smtClean="0">
                <a:solidFill>
                  <a:prstClr val="black"/>
                </a:solidFill>
                <a:cs typeface="Times New Roman" panose="02020603050405020304" pitchFamily="18" charset="0"/>
              </a:rPr>
              <a:t>نماذج </a:t>
            </a:r>
            <a:r>
              <a:rPr lang="ar-EG" sz="2800" dirty="0">
                <a:solidFill>
                  <a:prstClr val="black"/>
                </a:solidFill>
                <a:cs typeface="Times New Roman" panose="02020603050405020304" pitchFamily="18" charset="0"/>
              </a:rPr>
              <a:t>ونظريات العلاقات العامة </a:t>
            </a:r>
            <a:r>
              <a:rPr lang="ar-EG" sz="2800" dirty="0" smtClean="0">
                <a:solidFill>
                  <a:prstClr val="black"/>
                </a:solidFill>
                <a:cs typeface="Times New Roman" panose="02020603050405020304" pitchFamily="18" charset="0"/>
              </a:rPr>
              <a:t>في.</a:t>
            </a:r>
            <a:endParaRPr lang="ar-EG" sz="2800" dirty="0">
              <a:solidFill>
                <a:prstClr val="black"/>
              </a:solidFill>
              <a:cs typeface="Times New Roman" panose="02020603050405020304" pitchFamily="18" charset="0"/>
            </a:endParaRPr>
          </a:p>
          <a:p>
            <a:pPr lvl="0" algn="just" rtl="1">
              <a:lnSpc>
                <a:spcPct val="90000"/>
              </a:lnSpc>
              <a:spcBef>
                <a:spcPts val="1000"/>
              </a:spcBef>
            </a:pPr>
            <a:endParaRPr lang="ar-EG" sz="2400" dirty="0">
              <a:solidFill>
                <a:prstClr val="black"/>
              </a:solidFill>
              <a:cs typeface="Times New Roman" panose="02020603050405020304" pitchFamily="18" charset="0"/>
            </a:endParaRPr>
          </a:p>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44733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270959" y="1410089"/>
            <a:ext cx="9866733" cy="44837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310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5801</TotalTime>
  <Words>3290</Words>
  <Application>Microsoft Office PowerPoint</Application>
  <PresentationFormat>Widescreen</PresentationFormat>
  <Paragraphs>167</Paragraphs>
  <Slides>42</Slides>
  <Notes>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42</vt:i4>
      </vt:variant>
    </vt:vector>
  </HeadingPairs>
  <TitlesOfParts>
    <vt:vector size="49" baseType="lpstr">
      <vt:lpstr>American Typewriter</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357</cp:revision>
  <dcterms:created xsi:type="dcterms:W3CDTF">2023-04-29T09:08:23Z</dcterms:created>
  <dcterms:modified xsi:type="dcterms:W3CDTF">2023-11-22T20:14:22Z</dcterms:modified>
</cp:coreProperties>
</file>