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53"/>
  </p:notesMasterIdLst>
  <p:sldIdLst>
    <p:sldId id="257" r:id="rId2"/>
    <p:sldId id="258" r:id="rId3"/>
    <p:sldId id="342" r:id="rId4"/>
    <p:sldId id="282" r:id="rId5"/>
    <p:sldId id="287" r:id="rId6"/>
    <p:sldId id="283" r:id="rId7"/>
    <p:sldId id="322" r:id="rId8"/>
    <p:sldId id="286" r:id="rId9"/>
    <p:sldId id="284" r:id="rId10"/>
    <p:sldId id="288" r:id="rId11"/>
    <p:sldId id="296" r:id="rId12"/>
    <p:sldId id="289" r:id="rId13"/>
    <p:sldId id="290" r:id="rId14"/>
    <p:sldId id="291" r:id="rId15"/>
    <p:sldId id="293" r:id="rId16"/>
    <p:sldId id="294" r:id="rId17"/>
    <p:sldId id="298" r:id="rId18"/>
    <p:sldId id="301" r:id="rId19"/>
    <p:sldId id="302" r:id="rId20"/>
    <p:sldId id="303" r:id="rId21"/>
    <p:sldId id="304" r:id="rId22"/>
    <p:sldId id="305" r:id="rId23"/>
    <p:sldId id="306" r:id="rId24"/>
    <p:sldId id="307" r:id="rId25"/>
    <p:sldId id="308" r:id="rId26"/>
    <p:sldId id="309" r:id="rId27"/>
    <p:sldId id="310" r:id="rId28"/>
    <p:sldId id="311" r:id="rId29"/>
    <p:sldId id="312" r:id="rId30"/>
    <p:sldId id="319" r:id="rId31"/>
    <p:sldId id="321" r:id="rId32"/>
    <p:sldId id="313" r:id="rId33"/>
    <p:sldId id="314" r:id="rId34"/>
    <p:sldId id="316" r:id="rId35"/>
    <p:sldId id="317" r:id="rId36"/>
    <p:sldId id="323" r:id="rId37"/>
    <p:sldId id="329" r:id="rId38"/>
    <p:sldId id="328" r:id="rId39"/>
    <p:sldId id="327" r:id="rId40"/>
    <p:sldId id="326" r:id="rId41"/>
    <p:sldId id="325" r:id="rId42"/>
    <p:sldId id="324" r:id="rId43"/>
    <p:sldId id="330" r:id="rId44"/>
    <p:sldId id="341" r:id="rId45"/>
    <p:sldId id="340" r:id="rId46"/>
    <p:sldId id="339" r:id="rId47"/>
    <p:sldId id="338" r:id="rId48"/>
    <p:sldId id="337" r:id="rId49"/>
    <p:sldId id="336" r:id="rId50"/>
    <p:sldId id="350" r:id="rId51"/>
    <p:sldId id="27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3280" autoAdjust="0"/>
  </p:normalViewPr>
  <p:slideViewPr>
    <p:cSldViewPr snapToGrid="0">
      <p:cViewPr varScale="1">
        <p:scale>
          <a:sx n="96" d="100"/>
          <a:sy n="96" d="100"/>
        </p:scale>
        <p:origin x="1064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customXml" Target="../customXml/item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6/4/24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40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8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62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45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019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86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403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60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2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178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59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359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510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82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9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265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428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102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01913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2311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20760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8431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3698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5252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83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50" r:id="rId19"/>
    <p:sldLayoutId id="2147483660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6.jpeg"/><Relationship Id="rId4" Type="http://schemas.openxmlformats.org/officeDocument/2006/relationships/image" Target="../media/image5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3.png"/><Relationship Id="rId4" Type="http://schemas.openxmlformats.org/officeDocument/2006/relationships/image" Target="../media/image62.sv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3270" y="1837335"/>
            <a:ext cx="43082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0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3182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12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20174" y="3754506"/>
            <a:ext cx="5344807" cy="121274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3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Understanding Leadership</a:t>
            </a:r>
            <a:endParaRPr lang="en-US" sz="2800" b="1" dirty="0">
              <a:solidFill>
                <a:schemeClr val="tx1"/>
              </a:solidFill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49566" y="4836703"/>
            <a:ext cx="41921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PMG 511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Master in Project Management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3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58"/>
    </mc:Choice>
    <mc:Fallback xmlns="">
      <p:transition spd="slow" advTm="805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/>
              <a:t>The leader’s title.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Leadership styles: describe 7 basic leadership styles.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Who we lead: define 'stakeholder' in the context of a project effort.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Matching leadership with culture: define ‘culture’ in the context of a project, team, and organization.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Summary and conclusions.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329"/>
    </mc:Choice>
    <mc:Fallback xmlns="">
      <p:transition spd="slow" advTm="5732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BF671-24B0-E0BD-D9BF-8986FB0D9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Leader’s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A35E3-5533-8872-7CE5-2C86748A97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Leader can have many titles, he can be a manager, supervisor, boss, CEO, Expert, Foreman, Monitor.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Understand that title isn't synonymous with the need or authority to engage in leadership.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It is </a:t>
            </a:r>
            <a:r>
              <a:rPr lang="en-US" sz="2400" b="1" dirty="0"/>
              <a:t>a sit of words that supposed all  correlated to actual duties of jobs.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The actual title can affect perceptions.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D8F529-E445-31D5-BC06-1CA53C338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6277" y="4098100"/>
            <a:ext cx="3225064" cy="20728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06634ED-CFC3-30C2-EEC0-B6C617FC5C5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4139B7-9430-3300-2A3D-C0930C2D902B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BE6F4AC-FD66-3F7D-AF58-279B40D856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1897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E2F73-F99D-FC50-B5C0-BCD4C1F2D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r>
              <a:rPr lang="en-US" b="1" dirty="0"/>
              <a:t>“Leadership is not about titles, positions or flowcharts. It is about one life influencing another.” - John C. Maxwell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4F70FA-B47C-1F10-4825-E72CA2D06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0710" y="3889282"/>
            <a:ext cx="2371550" cy="214597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93B894F-947C-A52A-D03A-A74EE04949F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722315-2D2E-DF90-B8CE-38840FBE356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2B76C7E-9BDF-ACA9-1A7D-EF31904C55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44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Team Leadership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6FBBC88-CED5-E5EB-608F-1E33C6706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The idea of team leadership is broken down into its digestible components:</a:t>
            </a:r>
          </a:p>
          <a:p>
            <a:pPr algn="l"/>
            <a:r>
              <a:rPr lang="en-US" dirty="0"/>
              <a:t>Leadership styles.</a:t>
            </a:r>
          </a:p>
          <a:p>
            <a:pPr algn="l"/>
            <a:r>
              <a:rPr lang="en-US" dirty="0"/>
              <a:t>Leadership theories.</a:t>
            </a:r>
          </a:p>
          <a:p>
            <a:pPr algn="l"/>
            <a:r>
              <a:rPr lang="en-US" dirty="0"/>
              <a:t>Influences.</a:t>
            </a:r>
          </a:p>
          <a:p>
            <a:pPr algn="l"/>
            <a:r>
              <a:rPr lang="en-US" dirty="0"/>
              <a:t>Motivators.</a:t>
            </a:r>
          </a:p>
          <a:p>
            <a:pPr algn="l"/>
            <a:r>
              <a:rPr lang="en-US" dirty="0"/>
              <a:t>Influences on organizational team performance. </a:t>
            </a:r>
          </a:p>
          <a:p>
            <a:pPr algn="l"/>
            <a:r>
              <a:rPr lang="en-US" dirty="0"/>
              <a:t>Culture.</a:t>
            </a:r>
          </a:p>
          <a:p>
            <a:pPr algn="l"/>
            <a:r>
              <a:rPr lang="en-US" dirty="0"/>
              <a:t>Understanding of who is being led.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C78AD57-1957-552D-CF9F-9E85F6C5E7D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FFD5E5-847E-4B74-BB37-16341423E79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2797019-4AF3-7992-0D51-91C79C659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5"/>
            <a:ext cx="2312973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04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Early Studies of Leadership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6FBBC88-CED5-E5EB-608F-1E33C6706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Researchers began studying leadership in the early part of the twentieth century and focused on:</a:t>
            </a:r>
          </a:p>
          <a:p>
            <a:pPr algn="l"/>
            <a:r>
              <a:rPr lang="en-US" sz="2400" b="1" dirty="0"/>
              <a:t>The person </a:t>
            </a:r>
            <a:r>
              <a:rPr lang="en-US" sz="2400" dirty="0"/>
              <a:t>- leader trait theories.</a:t>
            </a:r>
          </a:p>
          <a:p>
            <a:pPr algn="l"/>
            <a:r>
              <a:rPr lang="en-US" sz="2400" dirty="0"/>
              <a:t> </a:t>
            </a:r>
            <a:r>
              <a:rPr lang="en-US" sz="2400" b="1" dirty="0"/>
              <a:t>The behaviors </a:t>
            </a:r>
            <a:r>
              <a:rPr lang="en-US" sz="2400" dirty="0"/>
              <a:t>- how the leader interacted with his or her group members (behavior theories).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Early leadership theories focused on what qualities distinguished between leaders and followers, while subsequent theories looked at other variables such as situational factors and skill level.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53C3E6E-2F70-3DE7-D9BC-99DB0006E91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5F351D-7AC0-EC7D-0E5B-5A064DEDD22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064D6D2-90B7-F6FD-F1C4-0ADD1FDDF2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725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E2CA0F72-1CEC-0E87-441A-AECEC9000F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22853" y="1825625"/>
            <a:ext cx="7546293" cy="435133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C480E01-614D-9887-34ED-C71B1781E05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C23FCF-E477-EB4D-16FA-1E6A62101D61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CA567043-7CA6-672D-9DE1-C44013DD94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9298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A52C4-C573-E4D7-1F35-DD220F0A8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078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Leadership Styles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2154B2D-9227-85ED-43F4-AC11ADB3B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People as a leader </a:t>
            </a:r>
            <a:r>
              <a:rPr lang="en-US" sz="2400" b="1" dirty="0"/>
              <a:t>adopt different styles</a:t>
            </a:r>
            <a:r>
              <a:rPr lang="en-US" sz="2400" dirty="0"/>
              <a:t>.</a:t>
            </a:r>
          </a:p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Leadership style should be chosen based on the team’s features, what they are trying to achieve.</a:t>
            </a:r>
          </a:p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Leaders have a ‘default’ style they prefer:</a:t>
            </a:r>
          </a:p>
          <a:p>
            <a:pPr algn="l">
              <a:lnSpc>
                <a:spcPct val="120000"/>
              </a:lnSpc>
            </a:pPr>
            <a:r>
              <a:rPr lang="en-US" sz="2400" dirty="0"/>
              <a:t>This may not be appropriate for their team.</a:t>
            </a:r>
          </a:p>
          <a:p>
            <a:pPr algn="l">
              <a:lnSpc>
                <a:spcPct val="120000"/>
              </a:lnSpc>
            </a:pPr>
            <a:r>
              <a:rPr lang="en-US" sz="2400" dirty="0"/>
              <a:t>Stress or circumstances can cause leaders to choose or revert to the wrong style.</a:t>
            </a:r>
          </a:p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There are (7 main styles covered here).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60AAE8A-937D-8A58-57AE-AB786178414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DACD17-7D54-A82D-45B0-6D582F2B679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7C8B64A-8200-9D3B-C29B-29B3D7BE2E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070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995" y="6599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Affiliative Leadership Style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81BB4CA-E96F-8E0E-816E-EBF391164B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 the affiliative leadership style, people come first.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This leadership style is one of 7 styles of Emotional leadership and promotes positivity, a harmonious workplace and team-building. 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It focuses on conflict resolution and creating personal connections between employees and their managers to build a sense of community and trust.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E0C125-E6F7-1448-55ED-DD27928849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0786" y="4168890"/>
            <a:ext cx="2865368" cy="205453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6526A8C-EE68-3884-FDA1-429F6BAD7A3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EC05A0-F00E-EA9B-0480-17651FFDF75B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086C49B-069A-310E-E7BC-685CF75BDE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889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C91D3-0A75-2025-C490-0BD1BCA54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594" y="77166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Affiliative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E977A-CD79-024F-A9C7-744F017608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594" y="1933171"/>
            <a:ext cx="706487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type of leadership a manager chooses to affect the emotional, mental and physical health of his team. Whether this effect is positive or negative.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Affiliative leadership is one of many styles of leadership that positively impacts employees. 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It is Good for teams in need of a morale boost (team need to repair).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0C1854B-AA5D-F59A-2A09-804B61AF0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2600" y="2342882"/>
            <a:ext cx="3993226" cy="29263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F276DF9-75E5-5809-758E-D00F63249DF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3CF7E3-5386-B484-527B-697DA828981A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9FC3161-1EB8-8F2A-378E-2AA91B2139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52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6E6FF-C229-CCF2-46AF-DE6F58F33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148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Affiliative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744B7-63F1-2D76-A0F2-964CA45E46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3400" b="1" dirty="0"/>
              <a:t>Pros:  </a:t>
            </a:r>
          </a:p>
          <a:p>
            <a:pPr algn="l"/>
            <a:r>
              <a:rPr lang="en-US" dirty="0"/>
              <a:t>This style Emphasizes connection, harmony, and conflict resolution.</a:t>
            </a:r>
          </a:p>
          <a:p>
            <a:pPr algn="l"/>
            <a:r>
              <a:rPr lang="en-US" dirty="0"/>
              <a:t>It is Good for teams in need of a morale boost (team need to repair).</a:t>
            </a:r>
          </a:p>
          <a:p>
            <a:pPr algn="l"/>
            <a:r>
              <a:rPr lang="en-US" dirty="0"/>
              <a:t>Creates effective teams.</a:t>
            </a:r>
          </a:p>
          <a:p>
            <a:pPr algn="l"/>
            <a:r>
              <a:rPr lang="en-US" dirty="0"/>
              <a:t>It Increase employee morale.</a:t>
            </a:r>
          </a:p>
          <a:p>
            <a:pPr algn="l"/>
            <a:r>
              <a:rPr lang="en-US" dirty="0"/>
              <a:t>It Builds employee trust.</a:t>
            </a:r>
          </a:p>
          <a:p>
            <a:pPr algn="l"/>
            <a:r>
              <a:rPr lang="en-US" dirty="0"/>
              <a:t>It Provides guidance during crises.</a:t>
            </a:r>
          </a:p>
          <a:p>
            <a:pPr algn="l"/>
            <a:r>
              <a:rPr lang="en-US" dirty="0"/>
              <a:t>It Resolves conflicts more efficiently.</a:t>
            </a:r>
          </a:p>
          <a:p>
            <a:pPr algn="l"/>
            <a:r>
              <a:rPr lang="en-US" dirty="0"/>
              <a:t>It Reduces workplace stress.</a:t>
            </a:r>
          </a:p>
          <a:p>
            <a:pPr algn="l"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EEDF20-1063-98B0-28A5-33C0B6C64A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3884" y="3785588"/>
            <a:ext cx="3670110" cy="222523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70736F5-80EF-1C4E-8080-45F73E1D5D1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9A13F8-5DAE-A67D-3D18-58AAE59BF8D6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151DC24-DFF2-7635-B38E-67782F604A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8151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A70B7-3CCE-F793-8063-2C50E5E6D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643" y="7826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Affiliative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BAB42-3A0C-BAE4-F5B8-E54D59FE8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 Cons: </a:t>
            </a:r>
          </a:p>
          <a:p>
            <a:r>
              <a:rPr lang="en-US" sz="2400" dirty="0"/>
              <a:t>Can be abused. (too much Affiliative Style can become the disease-to-please).</a:t>
            </a:r>
          </a:p>
          <a:p>
            <a:r>
              <a:rPr lang="en-US" sz="2400" dirty="0"/>
              <a:t>Stuff may not receive enough advice.</a:t>
            </a:r>
          </a:p>
          <a:p>
            <a:r>
              <a:rPr lang="en-US" sz="2400" dirty="0"/>
              <a:t>Allow under-performers to go unchecked.</a:t>
            </a:r>
          </a:p>
          <a:p>
            <a:r>
              <a:rPr lang="en-US" sz="2400" dirty="0"/>
              <a:t>Ineffective when faced with complex challenge.</a:t>
            </a:r>
          </a:p>
          <a:p>
            <a:endParaRPr lang="en-US" sz="2400" dirty="0"/>
          </a:p>
          <a:p>
            <a:pPr marL="0" indent="0" algn="ctr">
              <a:buNone/>
            </a:pPr>
            <a:r>
              <a:rPr lang="en-US" sz="2400" b="1" dirty="0"/>
              <a:t>“Affiliative is really about letting people get to know you, and you making an effort to get to know them.”</a:t>
            </a:r>
          </a:p>
          <a:p>
            <a:endParaRPr lang="en-US" sz="24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C91C76-569E-A2D1-86D7-F414B55465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9518" y="3031867"/>
            <a:ext cx="1737511" cy="196137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DF6A173-5867-7717-55E8-3491B958338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FE1DB60-7463-4E14-9162-FC5311C3B2F6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392AC02-F510-ED07-B793-6CFCFE08C7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5051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1AC07-123E-60ED-B643-C11BCEAFF6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2" descr="10 Lessons From Dalai Lama That Will Change Your Life">
            <a:extLst>
              <a:ext uri="{FF2B5EF4-FFF2-40B4-BE49-F238E27FC236}">
                <a16:creationId xmlns:a16="http://schemas.microsoft.com/office/drawing/2014/main" id="{B37A85B3-6245-FDB8-7138-0932198D1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761" y="1697820"/>
            <a:ext cx="2635102" cy="2635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7857474-5BB0-E624-CD7E-6F09C26D2E86}"/>
              </a:ext>
            </a:extLst>
          </p:cNvPr>
          <p:cNvSpPr/>
          <p:nvPr/>
        </p:nvSpPr>
        <p:spPr>
          <a:xfrm>
            <a:off x="2393549" y="4557324"/>
            <a:ext cx="1656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Montserrat"/>
              </a:rPr>
              <a:t>Dalai Lama </a:t>
            </a:r>
          </a:p>
        </p:txBody>
      </p:sp>
      <p:pic>
        <p:nvPicPr>
          <p:cNvPr id="9" name="Picture 4" descr="Image result for berkshire hathaway products">
            <a:extLst>
              <a:ext uri="{FF2B5EF4-FFF2-40B4-BE49-F238E27FC236}">
                <a16:creationId xmlns:a16="http://schemas.microsoft.com/office/drawing/2014/main" id="{D9184780-D0E4-D53B-173C-D69623C6F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951" y="1975972"/>
            <a:ext cx="3175000" cy="231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D7C9DE9-9456-72CB-9950-1E3043F6ADD5}"/>
              </a:ext>
            </a:extLst>
          </p:cNvPr>
          <p:cNvSpPr/>
          <p:nvPr/>
        </p:nvSpPr>
        <p:spPr>
          <a:xfrm>
            <a:off x="6793622" y="4557324"/>
            <a:ext cx="23116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sz="2400" b="1" dirty="0">
              <a:solidFill>
                <a:srgbClr val="CB13BA"/>
              </a:solidFill>
              <a:latin typeface="Century Gothic" panose="020B050202020202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EB39AC-7F64-5A22-1CE4-01AE519687E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E36560E-DDEC-536C-1F2B-442D9A57CA69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1513347-91E9-FD16-1107-1D5B46F5678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9907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1FB7-02CD-425A-1136-DC52E59F5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934224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Authoritarian Leadership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C184B79-75BE-019E-0872-48DB6C22C1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2038141"/>
            <a:ext cx="9304635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Authoritarian /Commanding /The Boss/Autocratic Leadership Style.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It is centered on the boss. the leader holds all authority and responsibility.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leader centralizing decision making, and limiting participation.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leaders make decisions on their own without consulting subordinates. They reach decisions, communicate them to subordinates and expect prompt implementation.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One of the famous examples for an authoritarian is of Napoleon Bonaparte and Hitler.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F6D9D5-B515-B722-1185-29488E65C9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6094" y="3771476"/>
            <a:ext cx="2267909" cy="227400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F7453E1-CAA3-08CD-7F6B-B939B8A4D92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AA7DE9-37ED-98C5-FE4F-258724B30A3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11547CD-C8EF-89A4-D2AE-0AE5A1136E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691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CE61E-3F3D-2805-35BE-FCFD2900D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102582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Authoritarian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800C7-971F-4538-8B4A-243204615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300" y="2305925"/>
            <a:ext cx="5907315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Leaders like this </a:t>
            </a:r>
            <a:r>
              <a:rPr lang="en-US" sz="2400" b="1" dirty="0"/>
              <a:t>can achieve results and productivity quickly.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Best applied to situations where there is </a:t>
            </a:r>
            <a:r>
              <a:rPr lang="en-US" sz="2400" b="1" dirty="0"/>
              <a:t>little time for group decision-making or where the leader is the most knowledgeable member in the group.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2AAA40-68A0-E9FB-FC54-40C08A755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7559" y="2246267"/>
            <a:ext cx="4493141" cy="328602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B854201-7479-66A4-CA63-BB5A7464B0B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25DA99-FB40-1F31-95FA-D86E385A236E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9A80F33-F403-8596-19EC-C2D74F51A5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760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2C453-2A2B-9671-BDE1-9A74A6C6D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978" y="74865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Authoritarian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0FB6E-93DC-38C6-A655-89317812F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Pros:  </a:t>
            </a:r>
          </a:p>
          <a:p>
            <a:pPr algn="l"/>
            <a:r>
              <a:rPr lang="en-US" sz="2400" dirty="0"/>
              <a:t>Leaders like this can achieve results quickly. </a:t>
            </a:r>
          </a:p>
          <a:p>
            <a:pPr algn="l"/>
            <a:r>
              <a:rPr lang="en-US" sz="2400" dirty="0"/>
              <a:t>Quick decision-making.</a:t>
            </a:r>
          </a:p>
          <a:p>
            <a:pPr algn="l"/>
            <a:r>
              <a:rPr lang="en-US" sz="2400" dirty="0"/>
              <a:t>Focused target.</a:t>
            </a:r>
          </a:p>
          <a:p>
            <a:pPr algn="l"/>
            <a:r>
              <a:rPr lang="en-US" sz="2400" dirty="0"/>
              <a:t>Close supervision.</a:t>
            </a:r>
          </a:p>
          <a:p>
            <a:pPr algn="l"/>
            <a:r>
              <a:rPr lang="en-US" sz="2400" dirty="0"/>
              <a:t>Maintain order and disciple.</a:t>
            </a:r>
          </a:p>
          <a:p>
            <a:pPr algn="l"/>
            <a:r>
              <a:rPr lang="en-US" sz="2400" dirty="0"/>
              <a:t>Good for emergencies/crisis situations.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896C48-819F-3EA2-F5A5-4E8E64751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0078" y="2835408"/>
            <a:ext cx="2810500" cy="28105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54715C9-A318-5E39-8CC6-61E0618E454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AFDDC1-DEC5-E169-4BC9-401940CFD591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015AAE1-A618-731D-607D-1F750A718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2761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4DE01-FF24-5355-1302-8C6A47461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7826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Authoritarian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C16A1-4880-0CED-A32F-8977DEF9B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Cons: </a:t>
            </a:r>
          </a:p>
          <a:p>
            <a:pPr algn="l"/>
            <a:r>
              <a:rPr lang="en-US" sz="2400" dirty="0"/>
              <a:t>Classic’ leadership structure.</a:t>
            </a:r>
          </a:p>
          <a:p>
            <a:pPr algn="l"/>
            <a:r>
              <a:rPr lang="en-US" sz="2400" dirty="0"/>
              <a:t>Strong, dominating leader(s).</a:t>
            </a:r>
          </a:p>
          <a:p>
            <a:pPr algn="l"/>
            <a:r>
              <a:rPr lang="en-US" sz="2400" dirty="0"/>
              <a:t>Can cause poor morale if teams aren’t used to it.</a:t>
            </a:r>
          </a:p>
          <a:p>
            <a:pPr algn="l"/>
            <a:r>
              <a:rPr lang="en-US" sz="2400" dirty="0"/>
              <a:t>High stress, members feel stressed due to high expectation.</a:t>
            </a:r>
          </a:p>
          <a:p>
            <a:pPr algn="l"/>
            <a:r>
              <a:rPr lang="en-US" sz="2400" dirty="0"/>
              <a:t>Group doesn't pick up from innovativeness and information of individuals, so benefits of collaboration are lost.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CB2E1B-7455-B011-404E-2771BD2FB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0836" y="1934591"/>
            <a:ext cx="2072820" cy="254225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5040D98-5A41-9C6D-B5FB-436BCF3D009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68EBD7-F1C5-1C03-C8F7-C4C7A4823D82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3585BEE-A706-9CE4-D724-3E3FDFE5700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8919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 result for what type of leadership style was john kennedy">
            <a:extLst>
              <a:ext uri="{FF2B5EF4-FFF2-40B4-BE49-F238E27FC236}">
                <a16:creationId xmlns:a16="http://schemas.microsoft.com/office/drawing/2014/main" id="{E1CE33E6-7041-46FA-A82F-CD8FEE162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75" y="2324100"/>
            <a:ext cx="18542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Image result for hitler">
            <a:extLst>
              <a:ext uri="{FF2B5EF4-FFF2-40B4-BE49-F238E27FC236}">
                <a16:creationId xmlns:a16="http://schemas.microsoft.com/office/drawing/2014/main" id="{8443CF84-BEAF-794E-0518-6A8C89D85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665" y="1435287"/>
            <a:ext cx="2222500" cy="292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Image result for steve jobs">
            <a:extLst>
              <a:ext uri="{FF2B5EF4-FFF2-40B4-BE49-F238E27FC236}">
                <a16:creationId xmlns:a16="http://schemas.microsoft.com/office/drawing/2014/main" id="{B6DA493A-09DB-F518-833C-9613E578C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20" y="1422213"/>
            <a:ext cx="2451100" cy="245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Image result for donald trump">
            <a:extLst>
              <a:ext uri="{FF2B5EF4-FFF2-40B4-BE49-F238E27FC236}">
                <a16:creationId xmlns:a16="http://schemas.microsoft.com/office/drawing/2014/main" id="{D5E9434F-A936-54A7-6F77-E82A6CF62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420" y="4023171"/>
            <a:ext cx="3321800" cy="2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A833996-4D1F-E98B-950F-212378011D9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5FA629-0C79-39F0-2F15-1487C383F61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89D00FE-8227-AB2F-2642-C2158075823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3236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DCF24-A603-A2D8-A1D6-7DC8297BB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9403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Coaching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56BE4-53D3-CA41-1D9B-1BAB31DC2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Coaching leadership involves teaching and supervising followers.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 A coaching leader is highly operational in setting where results/ performance require improvement.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Basically, in this kind of leadership, followers are helped to improve their skills.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Coaching leadership does the following: motivates followers, inspires followers and encourages followers.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 A coaching leader is a great </a:t>
            </a:r>
            <a:r>
              <a:rPr lang="en-US" sz="2200" b="1" dirty="0"/>
              <a:t>mentor</a:t>
            </a:r>
            <a:r>
              <a:rPr lang="en-US" sz="2200" dirty="0"/>
              <a:t> is a pioneer who also has a remarkable ability to instruct and train.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They prep individuals to enhance both information and skills. (build the skills of  others).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23513A-14E3-8F9E-E883-A393162C792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5489A4-B3BB-B6D4-5BF2-54E46862921B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D5C939EA-14B2-7D97-3C80-05DD95EE01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3787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D18DA-B72E-7076-15D8-B3D36C694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020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Coaching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38112-AFB3-7FCD-C82B-5E0B4CD79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469" y="2310108"/>
            <a:ext cx="607855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About connecting the goals and </a:t>
            </a:r>
            <a:r>
              <a:rPr lang="en-US" sz="2400" b="1" dirty="0"/>
              <a:t>productivity</a:t>
            </a:r>
            <a:r>
              <a:rPr lang="en-US" sz="2400" dirty="0"/>
              <a:t> of the team/project with </a:t>
            </a:r>
            <a:r>
              <a:rPr lang="en-US" sz="2400" b="1" dirty="0"/>
              <a:t>individuals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Best for teams </a:t>
            </a:r>
            <a:r>
              <a:rPr lang="en-US" sz="2400" b="1" dirty="0"/>
              <a:t>who have the desire to succeed and are motivated.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EC81A1-AB15-A0DE-63A1-2720EFF11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3376" y="2664476"/>
            <a:ext cx="3999323" cy="292633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740C15E-F788-683E-5DC0-BD78F871AB6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4739FE-1BC1-A973-52FF-669D2C8A85B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4DFAAE0-23DC-0DBD-8E3A-060FDB3143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6097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B16ED-5598-43D9-5936-F65B153D3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643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Coaching Leadership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899A947-C6AE-1E9E-D511-C50C0AC7BB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Pros:  </a:t>
            </a:r>
          </a:p>
          <a:p>
            <a:r>
              <a:rPr lang="en-US" sz="2400" dirty="0"/>
              <a:t>Leaders like this create very positive workplace.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Cons:  </a:t>
            </a:r>
          </a:p>
          <a:p>
            <a:r>
              <a:rPr lang="en-US" sz="2400" dirty="0"/>
              <a:t>Results take time to achieve.</a:t>
            </a:r>
          </a:p>
          <a:p>
            <a:r>
              <a:rPr lang="en-US" sz="2400" dirty="0"/>
              <a:t>Work well if the leader has stuff already self motivated.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6BEC69-ADFA-40F2-9DBB-0CE2797AA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2203" y="2820158"/>
            <a:ext cx="3426249" cy="228619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B5C5EF4-2FA6-D30E-7443-611CFD3E26F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75CABF-6970-7266-4FD2-6E063DBE0F95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E3F4DB14-EA10-88F2-3C8E-46BFF28B73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0337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Image result for martin luther king">
            <a:extLst>
              <a:ext uri="{FF2B5EF4-FFF2-40B4-BE49-F238E27FC236}">
                <a16:creationId xmlns:a16="http://schemas.microsoft.com/office/drawing/2014/main" id="{9763610B-FFBB-5ADC-374B-217D141A8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328" y="2154428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result for gandhi">
            <a:extLst>
              <a:ext uri="{FF2B5EF4-FFF2-40B4-BE49-F238E27FC236}">
                <a16:creationId xmlns:a16="http://schemas.microsoft.com/office/drawing/2014/main" id="{893B9BDE-B577-3545-619A-F64BD1FF7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425" y="1919478"/>
            <a:ext cx="2095500" cy="261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7018F87-E5CD-B0AE-9C6A-D07CD2379A9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A650A1-DF98-F353-C662-927C07EBA26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C38F169-2E92-F44B-823D-90FBB86DA3A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2760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AD133-1EDF-14A5-67E5-E5FB47750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7600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Democratic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36290-082F-E8DF-0033-A4895DCA45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889" y="2124578"/>
            <a:ext cx="8472429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In this leadership style, subordinates are involved in making decisions. Unlike autocratic.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This leadership is centered on subordinates’ contributions.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democratic leader holds final responsibility, but he or she is known to delegate authority to other people, who determine work projects.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His style of authority depends on the group been counseled and their feelings being esteemed.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32BF9E-6C28-E7F7-B91A-47FCA6423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3318" y="3200860"/>
            <a:ext cx="2975106" cy="201795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B589473-21EB-B7F3-DC16-A0B1C436C20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BD831F-784A-FFEE-05F0-44D2BBE26796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76FE2F6-97CC-FCDA-FE8D-4D37EDF185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407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D2549-697E-8887-18CD-E16F44085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66950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Democratic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9F0E6-C113-5405-3A50-62C5ECEE7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251" y="1844336"/>
            <a:ext cx="607855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Relies on </a:t>
            </a:r>
            <a:r>
              <a:rPr lang="en-US" sz="2400" b="1" dirty="0"/>
              <a:t>the skills and knowledge of team members.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Group makes decisions collectively.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C9A447C-1BCC-FC7E-248A-0D3DE9016F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5746" y="2643927"/>
            <a:ext cx="3993226" cy="29263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376A491-174E-EF25-C078-7FBA52ED2FD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37DB516-C1D5-93DA-CEC5-0BEA39F24771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E683C56-9B31-25FE-65DB-B0E27947BA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0763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81016-95A8-431F-ABFC-01C55FC40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846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Democratic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02CC5-A2C7-5B15-4CEE-612EA1CCD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Pros:</a:t>
            </a:r>
            <a:r>
              <a:rPr lang="en-US" sz="3200" b="1" dirty="0"/>
              <a:t>  </a:t>
            </a:r>
          </a:p>
          <a:p>
            <a:r>
              <a:rPr lang="en-US" sz="2400" dirty="0"/>
              <a:t>Higher quality work.</a:t>
            </a:r>
          </a:p>
          <a:p>
            <a:r>
              <a:rPr lang="en-US" sz="2400" dirty="0"/>
              <a:t>Allow follower to say any decision.</a:t>
            </a:r>
          </a:p>
          <a:p>
            <a:r>
              <a:rPr lang="en-US" sz="2400" dirty="0"/>
              <a:t>Create a well collaborative workplace.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Cons:  </a:t>
            </a:r>
          </a:p>
          <a:p>
            <a:r>
              <a:rPr lang="en-US" sz="2400" dirty="0"/>
              <a:t>The leader depend on the followers level of knowledge.</a:t>
            </a:r>
          </a:p>
          <a:p>
            <a:r>
              <a:rPr lang="en-US" sz="2400" dirty="0"/>
              <a:t>Leader spend too much time listening.</a:t>
            </a:r>
          </a:p>
          <a:p>
            <a:r>
              <a:rPr lang="en-US" sz="2400" dirty="0"/>
              <a:t> Can be time consuming (Collaboration may take time.)</a:t>
            </a:r>
          </a:p>
          <a:p>
            <a:r>
              <a:rPr lang="en-US" sz="2400" dirty="0"/>
              <a:t> difficult for indecisive teams.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728A5A-C088-407B-7A6F-D5DCA28F8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8647" y="2784297"/>
            <a:ext cx="2917861" cy="245325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79BA730-C0B2-648A-DB99-91CF98D8D1E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9FCE65-F070-EBAF-2B9A-3C22BB02C35E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632B57B-340E-86A1-977A-89FEFB3156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2858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Image result for John F. Kennedy">
            <a:extLst>
              <a:ext uri="{FF2B5EF4-FFF2-40B4-BE49-F238E27FC236}">
                <a16:creationId xmlns:a16="http://schemas.microsoft.com/office/drawing/2014/main" id="{B761A378-4F8A-2181-BD0E-E649981B6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87" y="1575724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Image result for Jeff Bezos">
            <a:extLst>
              <a:ext uri="{FF2B5EF4-FFF2-40B4-BE49-F238E27FC236}">
                <a16:creationId xmlns:a16="http://schemas.microsoft.com/office/drawing/2014/main" id="{04DB26D5-DA4A-BC53-6FAD-134BE3923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487" y="4090917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Image result for Steve Jobs">
            <a:extLst>
              <a:ext uri="{FF2B5EF4-FFF2-40B4-BE49-F238E27FC236}">
                <a16:creationId xmlns:a16="http://schemas.microsoft.com/office/drawing/2014/main" id="{CF7288EC-2A32-613C-82E7-8136F10AF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346" y="1925950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Image result for barack obama">
            <a:extLst>
              <a:ext uri="{FF2B5EF4-FFF2-40B4-BE49-F238E27FC236}">
                <a16:creationId xmlns:a16="http://schemas.microsoft.com/office/drawing/2014/main" id="{38FD7829-8C00-ECDB-86BF-9AF154D6F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2043" y="1589017"/>
            <a:ext cx="200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945D372-11D0-BDD8-3E35-E0CAC8CE4DD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65B0FE-701E-9C68-7F8F-47D30C840F3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621EBAD-917B-0502-7E95-2D634160C75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7685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A61EE-117B-205F-1D9D-4C4FBE075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902" y="96799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Laissez-faire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1E09B-E90B-3C22-940A-B7467A00F4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981" y="2064645"/>
            <a:ext cx="7362821" cy="4934138"/>
          </a:xfrm>
        </p:spPr>
        <p:txBody>
          <a:bodyPr>
            <a:noAutofit/>
          </a:bodyPr>
          <a:lstStyle/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Laissez-faire leadership gives </a:t>
            </a:r>
            <a:r>
              <a:rPr lang="en-US" sz="2400" b="1" dirty="0"/>
              <a:t>authority to employees (LEAVE IT BE)</a:t>
            </a:r>
            <a:r>
              <a:rPr lang="en-US" sz="2400" dirty="0"/>
              <a:t>.</a:t>
            </a:r>
          </a:p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Subordinates are allowed to work as they choose, with </a:t>
            </a:r>
            <a:r>
              <a:rPr lang="en-US" sz="2400" b="1" dirty="0"/>
              <a:t>complete freedom </a:t>
            </a:r>
            <a:r>
              <a:rPr lang="en-US" sz="2400" dirty="0"/>
              <a:t>to make decision. with minimal or no interference. </a:t>
            </a:r>
          </a:p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This kind of leadership has been always found to be </a:t>
            </a:r>
            <a:r>
              <a:rPr lang="en-US" sz="2400" b="1" dirty="0"/>
              <a:t>the least satisfying and least effective management style. </a:t>
            </a:r>
          </a:p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1F78D0A-9DAC-E8B7-F46B-3B6AF9E4F0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9451" y="3001511"/>
            <a:ext cx="3578662" cy="228010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4F17677-2D45-BC33-B691-D2E412546E6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D4C0EF-38E7-200F-67EC-741A573CFEE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C045EE0-649F-C601-05C1-C0D5F1ECD01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277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03C7E-0580-8A4D-F392-CA70494C1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127609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Laissez-faire Leadership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F0E9A52-5B54-F57C-744D-6B917B03B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179" y="2601656"/>
            <a:ext cx="669500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The ‘hands-off’ </a:t>
            </a:r>
            <a:r>
              <a:rPr lang="en-US" sz="2400" dirty="0"/>
              <a:t>approach.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Management </a:t>
            </a:r>
            <a:r>
              <a:rPr lang="en-US" sz="2400" b="1" dirty="0"/>
              <a:t>trusts the team </a:t>
            </a:r>
            <a:r>
              <a:rPr lang="en-US" sz="2400" dirty="0"/>
              <a:t>members to make decisions and meaningful progress.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Leaders support rather than control.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style is frequently connected when the group is extremely fit, very much inspired and composed.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2BDFEC1-2D29-EDB0-EDA6-62D9D4EFE8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214" y="2426115"/>
            <a:ext cx="3993226" cy="29263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CC4A4DC-A3B2-D447-71AC-177D2F53CC4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F2D4BC-B66A-B524-CD68-DAF26536C7E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E0654DC-300F-3CF4-607E-38793B6E17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7949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332C9-F131-927C-2B96-6DAC40F23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10569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Laissez-faire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0427D-B91F-DCB6-4972-95D4AEB01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216" y="2283604"/>
            <a:ext cx="7760766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Pros: 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Can promote creativity.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Easy management style to administer.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Complete empowerment for the followers.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Cons: 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leader plays the least role.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Requires self-motivated, hard-working, honest team members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Poor decision making may result.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2A6BAD-6974-2C94-9B5D-6A4398723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7377" y="3200860"/>
            <a:ext cx="4035902" cy="201795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CFFEF0A-8A45-79C0-E434-26EEDD0D9BE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DE9722-E629-B024-B81D-54653175211A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E06E4455-BC79-3CA1-8186-4BB63E5001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2619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Image result for Queen Victoria">
            <a:extLst>
              <a:ext uri="{FF2B5EF4-FFF2-40B4-BE49-F238E27FC236}">
                <a16:creationId xmlns:a16="http://schemas.microsoft.com/office/drawing/2014/main" id="{71EE2595-388D-A52A-504B-04EAC419E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454" y="2810367"/>
            <a:ext cx="2082800" cy="294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Image result for Andrew Mellon">
            <a:extLst>
              <a:ext uri="{FF2B5EF4-FFF2-40B4-BE49-F238E27FC236}">
                <a16:creationId xmlns:a16="http://schemas.microsoft.com/office/drawing/2014/main" id="{86D61E61-3B3F-85E3-7711-8474FC9F5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554" y="2073767"/>
            <a:ext cx="31369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F6C0D51-4FA3-5DBE-09C7-1D4107A82915}"/>
              </a:ext>
            </a:extLst>
          </p:cNvPr>
          <p:cNvSpPr/>
          <p:nvPr/>
        </p:nvSpPr>
        <p:spPr>
          <a:xfrm>
            <a:off x="1285554" y="4494582"/>
            <a:ext cx="1879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SA" b="1" dirty="0">
                <a:solidFill>
                  <a:srgbClr val="CB13BA"/>
                </a:solidFill>
                <a:latin typeface="Century Gothic" panose="020B0502020202020204"/>
              </a:rPr>
              <a:t>Andrew Mellon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35FE798-0F4D-C23A-FADA-CBFD17F11B5E}"/>
              </a:ext>
            </a:extLst>
          </p:cNvPr>
          <p:cNvSpPr/>
          <p:nvPr/>
        </p:nvSpPr>
        <p:spPr>
          <a:xfrm>
            <a:off x="5254521" y="5956954"/>
            <a:ext cx="1891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SA" b="1" dirty="0">
                <a:solidFill>
                  <a:srgbClr val="CB13BA"/>
                </a:solidFill>
                <a:latin typeface="Century Gothic" panose="020B0502020202020204"/>
              </a:rPr>
              <a:t>Queen Victoria</a:t>
            </a:r>
          </a:p>
        </p:txBody>
      </p:sp>
      <p:pic>
        <p:nvPicPr>
          <p:cNvPr id="14" name="Picture 4" descr="Image result for berkshire hathaway products">
            <a:extLst>
              <a:ext uri="{FF2B5EF4-FFF2-40B4-BE49-F238E27FC236}">
                <a16:creationId xmlns:a16="http://schemas.microsoft.com/office/drawing/2014/main" id="{53AC55FC-3CDE-22FE-B17E-475E265DD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822" y="2367848"/>
            <a:ext cx="2903515" cy="191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4650F79-6FFB-8A1E-E320-E331C79D4F00}"/>
              </a:ext>
            </a:extLst>
          </p:cNvPr>
          <p:cNvSpPr/>
          <p:nvPr/>
        </p:nvSpPr>
        <p:spPr>
          <a:xfrm>
            <a:off x="8398040" y="4309916"/>
            <a:ext cx="1779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b="1" dirty="0">
              <a:solidFill>
                <a:srgbClr val="CB13BA"/>
              </a:solidFill>
              <a:latin typeface="Century Gothic" panose="020B050202020202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59378F-1E34-E896-0347-01D7657E6B4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A48DF3-2B07-D4DE-38CA-824CF470B98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F93476C-D78C-9A1D-563A-9A0762A4E22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0366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93A05-9522-260A-FAA3-A87FC73A9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11838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Pacesetting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ED3D9-CFFD-E031-3949-1FDC6402BC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712" y="2455883"/>
            <a:ext cx="7208708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Pacesetting leadership is when the leader sets an example of </a:t>
            </a:r>
            <a:r>
              <a:rPr lang="en-US" sz="2400" b="1" dirty="0"/>
              <a:t>high performance, high pace and high quality.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Team members are expected to follow suit, and the pacesetting leader </a:t>
            </a:r>
            <a:r>
              <a:rPr lang="en-US" sz="2400" b="1" dirty="0"/>
              <a:t>values results more than anything.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FA157F-B36E-05C4-30F9-9297A6C34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6259" y="2910815"/>
            <a:ext cx="3798137" cy="214597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E63B8AA-CBA9-3118-6E35-6E8A4BDD03A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8F73B8-1DD2-A12D-D6E6-D7F2A9E4B830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5FA89CD-BAD6-795C-E3AC-98B78E3272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55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18F23-86EA-F53A-74FC-98D1FC6FF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109476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Pacesetting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E3EF3-F7B8-4F49-6722-FC275D14A6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980" y="2283604"/>
            <a:ext cx="7023773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This is ‘lead by example’ </a:t>
            </a:r>
            <a:r>
              <a:rPr lang="en-US" sz="2400" b="1" dirty="0"/>
              <a:t>(do as I do, now)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 is highly focused on performance and expects the same of the team.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Works best with </a:t>
            </a:r>
            <a:r>
              <a:rPr lang="en-US" sz="2400" b="1" dirty="0"/>
              <a:t>teams that already perform at a high level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Role model, high standards.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6966A30-E17D-8800-6EC0-4144DF5A7C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2874" y="2582282"/>
            <a:ext cx="3993226" cy="292633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62C4F71-3137-3BFF-325E-325ABEF877D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211BAC-187A-E12A-F596-388C7D8AE92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248ECAE-281D-C061-C8F1-60438BD4E1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6457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3A75D-3BD2-329A-9035-E5807A4CE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645" y="72937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Pacesetting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ABAD50-3DCD-70D3-58D5-3713C2DDAA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Pros:  </a:t>
            </a:r>
          </a:p>
          <a:p>
            <a:pPr algn="l"/>
            <a:r>
              <a:rPr lang="en-US" dirty="0"/>
              <a:t>This leadership style can be good to reach short term results.</a:t>
            </a:r>
          </a:p>
          <a:p>
            <a:pPr algn="l"/>
            <a:r>
              <a:rPr lang="en-US" dirty="0"/>
              <a:t>Ability to achieve results quickly.</a:t>
            </a:r>
          </a:p>
          <a:p>
            <a:pPr algn="l"/>
            <a:r>
              <a:rPr lang="en-US" dirty="0"/>
              <a:t>Outstanding performance of the team.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Cons:  </a:t>
            </a:r>
          </a:p>
          <a:p>
            <a:pPr algn="l"/>
            <a:r>
              <a:rPr lang="en-US" dirty="0"/>
              <a:t>Can be detrimental for employee engagement and motivation in the long run.</a:t>
            </a:r>
          </a:p>
          <a:p>
            <a:pPr algn="l"/>
            <a:r>
              <a:rPr lang="en-US" dirty="0"/>
              <a:t>Team can be overwhelmed by the demand on them.</a:t>
            </a:r>
          </a:p>
          <a:p>
            <a:pPr algn="l"/>
            <a:r>
              <a:rPr lang="en-US" dirty="0"/>
              <a:t>Team members can feel as they’ll never ‘measure up,’ lowering morale.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17D2C9-1773-F30F-5911-B48D0926D7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8661" y="2124902"/>
            <a:ext cx="3481118" cy="234106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B833618-EB7B-E0FD-8C81-265B0BC6F88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D3E8CD-81E4-4759-741D-1AF07D043B86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9AEE6A7-9E6A-F329-9E00-7A55A4060A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7597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lee-kuan-yew-leadership-style">
            <a:extLst>
              <a:ext uri="{FF2B5EF4-FFF2-40B4-BE49-F238E27FC236}">
                <a16:creationId xmlns:a16="http://schemas.microsoft.com/office/drawing/2014/main" id="{EB865373-8B78-C636-363E-BA67CF7CB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564" y="2234262"/>
            <a:ext cx="2471956" cy="259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FDA65E0-6BED-3F35-2F88-B239A213FA42}"/>
              </a:ext>
            </a:extLst>
          </p:cNvPr>
          <p:cNvSpPr/>
          <p:nvPr/>
        </p:nvSpPr>
        <p:spPr>
          <a:xfrm>
            <a:off x="6860733" y="4986886"/>
            <a:ext cx="19297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proxima-nova"/>
              </a:rPr>
              <a:t>Lee </a:t>
            </a:r>
            <a:r>
              <a:rPr lang="en-US" sz="2400" b="1" dirty="0" err="1">
                <a:solidFill>
                  <a:srgbClr val="CB13BA"/>
                </a:solidFill>
                <a:latin typeface="proxima-nova"/>
              </a:rPr>
              <a:t>Kuan</a:t>
            </a:r>
            <a:r>
              <a:rPr lang="en-US" sz="2400" b="1" dirty="0">
                <a:solidFill>
                  <a:srgbClr val="CB13BA"/>
                </a:solidFill>
                <a:latin typeface="proxima-nova"/>
              </a:rPr>
              <a:t> Yew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7269DB-D68D-56CB-305E-770B5776DFBE}"/>
              </a:ext>
            </a:extLst>
          </p:cNvPr>
          <p:cNvSpPr/>
          <p:nvPr/>
        </p:nvSpPr>
        <p:spPr>
          <a:xfrm>
            <a:off x="2872079" y="4852811"/>
            <a:ext cx="15763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proxima-nova"/>
              </a:rPr>
              <a:t>Jack Welch</a:t>
            </a:r>
          </a:p>
        </p:txBody>
      </p:sp>
      <p:pic>
        <p:nvPicPr>
          <p:cNvPr id="11" name="Picture 4" descr="Image result for Jack Welch">
            <a:extLst>
              <a:ext uri="{FF2B5EF4-FFF2-40B4-BE49-F238E27FC236}">
                <a16:creationId xmlns:a16="http://schemas.microsoft.com/office/drawing/2014/main" id="{04E51152-91F0-70AD-5371-CC9CF2E17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443" y="2498399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068AC58-9B71-DAC1-3DB4-87138FB881A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FD8577-1740-ACF8-FB19-F0992A9F509E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C187B48-3776-D1B9-CBC1-04E0E9363D7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5835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99487"/>
            <a:ext cx="10515600" cy="1325563"/>
          </a:xfrm>
        </p:spPr>
        <p:txBody>
          <a:bodyPr>
            <a:noAutofit/>
          </a:bodyPr>
          <a:lstStyle/>
          <a:p>
            <a:br>
              <a:rPr lang="en-US" sz="3200" dirty="0"/>
            </a:br>
            <a:r>
              <a:rPr lang="en-US" sz="3200" dirty="0"/>
              <a:t>Transformational/Visionary Leadership Style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963" y="2051393"/>
            <a:ext cx="7321723" cy="4934138"/>
          </a:xfrm>
        </p:spPr>
        <p:txBody>
          <a:bodyPr>
            <a:normAutofit/>
          </a:bodyPr>
          <a:lstStyle/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The transformational leadership style is </a:t>
            </a:r>
            <a:r>
              <a:rPr lang="en-US" sz="2400" b="1" dirty="0">
                <a:sym typeface="Barlow Condensed SemiBold"/>
              </a:rPr>
              <a:t>one of the most implemented styles. </a:t>
            </a:r>
          </a:p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It has integrity, defines clear goals, encourages clear steps to communication and expressive.</a:t>
            </a:r>
          </a:p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This type of leader inspires their team to work together towards a common target.</a:t>
            </a:r>
          </a:p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b="1" dirty="0">
                <a:sym typeface="Barlow Condensed SemiBold"/>
              </a:rPr>
              <a:t>Transformational leaders combine the best practices and are leaders who are trusted and can motivate others.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B7A0A8-7AF4-8C09-5ACE-1AF962150B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6259" y="2382510"/>
            <a:ext cx="3798137" cy="28470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A359E31-CE2A-F829-B1C3-F64CBEADB39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4AA0EB-A879-6FC7-EB70-286993BC65F3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76B841D-7E32-2139-DF71-FC62DE5A3A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879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919561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Transformational/Visionary Leadership Style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28832"/>
            <a:ext cx="6037454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The transformational style requires a number of different skills, and its primary focus is to </a:t>
            </a:r>
            <a:r>
              <a:rPr lang="en-US" sz="2400" b="1" dirty="0">
                <a:sym typeface="Barlow Condensed SemiBold"/>
              </a:rPr>
              <a:t>make change happen in our self, others, groups, and organizations.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980402-C1B4-A1C8-CB31-4D112C6D7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7528" y="2376413"/>
            <a:ext cx="2859272" cy="285927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AA9DC63-03D8-40CD-9A97-943DF326FC5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8FBB3A-0E58-FD60-4BE0-BF780BA5701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F7AB05C-E3FB-805C-93A8-FABA4CA95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793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7120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Transformational/Visionary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729" y="2028832"/>
            <a:ext cx="6345679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leader focuses on setting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positive vision for the future.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Team members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are infused with a sense of purpose and excitement.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leaders who stimulate and inspire (transform) followers to achieve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extraordinary outcomes</a:t>
            </a:r>
            <a:r>
              <a:rPr kumimoji="0" lang="en-US" sz="240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251AF44-5750-DC54-DD5F-8652DFF11B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537" y="2685024"/>
            <a:ext cx="3993226" cy="29263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9F048FC-B080-8737-949D-3DABE7FFB43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58BA80-34EA-C931-1B34-0E06341649B1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A674BEE-8F0D-418A-D236-DAB2686B2E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22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139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Organizational Values and Needs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This style of leadership encourages, motivates and supports employees, often involves recognizing and rewarding people for their good work.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Enhance innovation.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Good for teams that have recently experienced failure.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Can become unrealistic and overly optimistic.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Conflicts if other strong individual in the organization with competing vision.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AA4085-B0D0-9C10-03E8-553A231B362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2E8D4AC-645C-D7EC-19C9-CA50681714B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51338C1B-5176-C0A1-2F6C-8B75F17178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72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484724C-3A57-08D4-33F5-C71BFAD1134C}"/>
              </a:ext>
            </a:extLst>
          </p:cNvPr>
          <p:cNvSpPr/>
          <p:nvPr/>
        </p:nvSpPr>
        <p:spPr>
          <a:xfrm>
            <a:off x="9230002" y="4218836"/>
            <a:ext cx="22644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SA" sz="2400" b="1" dirty="0">
                <a:solidFill>
                  <a:srgbClr val="CB13BA"/>
                </a:solidFill>
                <a:latin typeface="proxima-nova"/>
              </a:rPr>
              <a:t>Richard Branson</a:t>
            </a:r>
          </a:p>
        </p:txBody>
      </p:sp>
      <p:pic>
        <p:nvPicPr>
          <p:cNvPr id="9" name="Picture 2" descr="Image result for Richard Branson, Virgin Group type of leader">
            <a:extLst>
              <a:ext uri="{FF2B5EF4-FFF2-40B4-BE49-F238E27FC236}">
                <a16:creationId xmlns:a16="http://schemas.microsoft.com/office/drawing/2014/main" id="{4326A4CB-1014-51C3-8340-CBCD8FD3F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218" y="1809581"/>
            <a:ext cx="2590821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 result for Blake Mycoskie, TOMS Shoes leadership style">
            <a:extLst>
              <a:ext uri="{FF2B5EF4-FFF2-40B4-BE49-F238E27FC236}">
                <a16:creationId xmlns:a16="http://schemas.microsoft.com/office/drawing/2014/main" id="{8C760866-ABC8-58BB-B008-D4A8027EC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219" y="1481209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Image result for Jeff Bezos">
            <a:extLst>
              <a:ext uri="{FF2B5EF4-FFF2-40B4-BE49-F238E27FC236}">
                <a16:creationId xmlns:a16="http://schemas.microsoft.com/office/drawing/2014/main" id="{ECA6ED00-EABF-2E36-1AFE-A7369E493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20" y="2137070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Image result for Steve Jobs">
            <a:extLst>
              <a:ext uri="{FF2B5EF4-FFF2-40B4-BE49-F238E27FC236}">
                <a16:creationId xmlns:a16="http://schemas.microsoft.com/office/drawing/2014/main" id="{21359F2E-3526-5DA3-3889-7F8CA1355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918" y="3794548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FAFCA84-5D5A-644C-1A16-CFD3611DA74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213528-0D33-7C7A-3CD6-D8951FE10680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840C5151-7A9A-6578-36B2-4B51E95BEEA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4530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967993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Charismatic Leadership Style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519" y="2137831"/>
            <a:ext cx="6869660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 this leadership, the charismatic leader shows his or her revolutionary power.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Charisma does not mean sheer behavioral change. It actually involves a transformation of followers’ values and beliefs.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F780E9-B45F-D437-C304-2B5D4EDCA2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6904" y="2269724"/>
            <a:ext cx="3657917" cy="30726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EA01046-2381-D2BA-369C-935EDEC7091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780DDB-BFBB-62A7-99A0-CB20EC78731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12CA63D-AF48-3904-9CFD-DBF489A3E3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8211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7697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Charismatic Leadership Style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charismatic leader is an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enthusiastic, self-confident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 whose personality and actions influence people to behave in certain ways. The most comprehensive analysis of charismatic leaders identified the following personal characteristics they share: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have a vision.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have the ability to articulate that vision.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are willing to take risks to achieve that vision.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demonstrate behaviors that are out of the ordinary.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30F029-4E59-55B4-EF0A-4E5CA6DCC2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6962" y="2812042"/>
            <a:ext cx="2091109" cy="304216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DF24FFD-53C0-43B1-EE8E-5D22B99A505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5D1EDB-499F-D222-34E4-19D0ACFE718D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B7A8539-507C-F822-72D2-3292091626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66520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97713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Charismatic Leadership Style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147" y="2028832"/>
            <a:ext cx="7578577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Create a vision that make everyone believes that the future will be better.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Too connected to the leader’s personality.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 can get out of control.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7A7570-FB4E-71BF-4623-DD5F0DF83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7263" y="2984203"/>
            <a:ext cx="3670110" cy="222523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2E69D23-46F0-B1D3-42C8-A0BC930EBCB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342F8B-EF99-76EE-C4FE-F6F0C05ED675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4042F2C-CDD6-E005-BA47-D14D3FC26B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49015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 descr="Image result for Steve Jobs">
            <a:extLst>
              <a:ext uri="{FF2B5EF4-FFF2-40B4-BE49-F238E27FC236}">
                <a16:creationId xmlns:a16="http://schemas.microsoft.com/office/drawing/2014/main" id="{1846D833-3B3A-49D8-F57F-B05F8E23F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9068" y="3756410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onald trump president">
            <a:extLst>
              <a:ext uri="{FF2B5EF4-FFF2-40B4-BE49-F238E27FC236}">
                <a16:creationId xmlns:a16="http://schemas.microsoft.com/office/drawing/2014/main" id="{B628AF49-3B92-005F-DA9F-D19C91C7D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964" y="1375109"/>
            <a:ext cx="2951745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satya nadella charismatic">
            <a:extLst>
              <a:ext uri="{FF2B5EF4-FFF2-40B4-BE49-F238E27FC236}">
                <a16:creationId xmlns:a16="http://schemas.microsoft.com/office/drawing/2014/main" id="{BEF42813-F503-D07A-DCA6-8CE622841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252" y="1376277"/>
            <a:ext cx="4564185" cy="228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Image result for bill gates">
            <a:extLst>
              <a:ext uri="{FF2B5EF4-FFF2-40B4-BE49-F238E27FC236}">
                <a16:creationId xmlns:a16="http://schemas.microsoft.com/office/drawing/2014/main" id="{9E24A8C3-E59C-F4A4-5CE0-D32BB53B5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397" y="3810770"/>
            <a:ext cx="36703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8DD94AB-2375-8764-2B3F-2DC52A0CA8B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084D8D-43CE-4BAD-8EB1-8950F3269F90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623AC89F-3443-AE40-129F-7FF68426DF7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50986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5734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Who We Lead?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1FA1832-C142-F02F-6A35-3C89EB41E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5643" y="1982912"/>
            <a:ext cx="6459439" cy="384253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75120F4-75F0-5F0C-F241-860BBFBF42B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424BDA-4848-62F2-B8DA-0B2BB03C47CD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1B09768-BBF2-5043-573E-3A5FD6D4E8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969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345" y="76004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Stakeholders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Stakeholders are people who can affect or are affected by the execution or outcome of a project</a:t>
            </a:r>
            <a:r>
              <a:rPr lang="en-US" sz="2400" kern="0" dirty="0">
                <a:solidFill>
                  <a:srgbClr val="434343"/>
                </a:solidFill>
                <a:latin typeface="+mj-lt"/>
                <a:ea typeface="Barlow Condensed SemiBold"/>
                <a:cs typeface="Barlow Condensed SemiBold"/>
                <a:sym typeface="Barlow Condensed SemiBold"/>
              </a:rPr>
              <a:t>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9C86AB-F9DF-1BBA-4A90-994A43B6D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7562" y="2755364"/>
            <a:ext cx="8663167" cy="301168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2E00ACB-7561-9412-61FB-0718AEF5202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27B19F4-0AE8-8426-8474-8FDF46FACF34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07D69A5-138F-97FC-537D-30CF939535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3051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7" y="69452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Matching Leadership with Culture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44B36DB-11F1-1402-E85B-8E489F55E7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9148" y="1812863"/>
            <a:ext cx="7633699" cy="398637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D81433B-EBC4-C9EE-418C-07A1E386AEC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F51813-D8A7-4503-FB8F-1FBEB326E214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F42B87CE-D2AC-5298-275A-F432E6AA34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91470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04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Organizational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879" y="1976287"/>
            <a:ext cx="11688241" cy="4934138"/>
          </a:xfrm>
        </p:spPr>
        <p:txBody>
          <a:bodyPr>
            <a:normAutofit/>
          </a:bodyPr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set of behaviors or beliefs that determine how an organization or team interacts or carries out work.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Awareness of culture and different circumstances/attitudes is key.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Influenced by: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industry, environment, customers, organizational practices.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Personalities, values, principles, etc. of the organization, leader, and team.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Influences: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Decision making, risk tolerance, decisiveness, orderliness, competitiveness 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Level of attention to detail, amount of process, emphasis on achievement.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Supportiveness, reward/punishment, team vs. individual contribution.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2529C4-39E1-5FFA-4B1B-DBA2F036781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DB0AF-9295-B43C-93A4-0F6DC31CEC6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D639E21-F5AD-2CF1-EBFD-BE5AD13D73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6240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896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Summary and 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leader’s title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can be everything.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Leaders adopt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different leadership styles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Culture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influences every aspect of the organization and team.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Stakeholders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are key to any project effort, and comprise multiple groups.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AD7EBBD5-0958-8BC6-66F2-AF5E16BE287F}"/>
              </a:ext>
            </a:extLst>
          </p:cNvPr>
          <p:cNvSpPr txBox="1">
            <a:spLocks/>
          </p:cNvSpPr>
          <p:nvPr/>
        </p:nvSpPr>
        <p:spPr>
          <a:xfrm>
            <a:off x="308225" y="4764640"/>
            <a:ext cx="11695087" cy="15917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2400" kern="0" dirty="0">
              <a:solidFill>
                <a:srgbClr val="434343"/>
              </a:solidFill>
              <a:latin typeface="+mj-l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F3055E-E74D-BF10-59C7-E4F1D06AE80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EE5B9C-E021-BF85-884C-76A96EF354D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64CB434-6693-5866-D41B-4EB38B65C3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7392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998"/>
    </mc:Choice>
    <mc:Fallback xmlns="">
      <p:transition spd="slow" advTm="45998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C7DFB6-8770-48EA-26E5-662F41305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205C04D-11C8-41AD-BD8A-2F302CA8AD38}"/>
</file>

<file path=customXml/itemProps2.xml><?xml version="1.0" encoding="utf-8"?>
<ds:datastoreItem xmlns:ds="http://schemas.openxmlformats.org/officeDocument/2006/customXml" ds:itemID="{823F9AE6-AE80-4593-8502-0A8978A97096}"/>
</file>

<file path=customXml/itemProps3.xml><?xml version="1.0" encoding="utf-8"?>
<ds:datastoreItem xmlns:ds="http://schemas.openxmlformats.org/officeDocument/2006/customXml" ds:itemID="{09068293-C361-4C4A-A8DB-D3698D850B4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2715</TotalTime>
  <Words>2223</Words>
  <Application>Microsoft Macintosh PowerPoint</Application>
  <PresentationFormat>Widescreen</PresentationFormat>
  <Paragraphs>284</Paragraphs>
  <Slides>51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63" baseType="lpstr">
      <vt:lpstr>Alexandria</vt:lpstr>
      <vt:lpstr>Arial</vt:lpstr>
      <vt:lpstr>Barlow Condensed SemiBold</vt:lpstr>
      <vt:lpstr>Calibri</vt:lpstr>
      <vt:lpstr>Calibri Light</vt:lpstr>
      <vt:lpstr>Century Gothic</vt:lpstr>
      <vt:lpstr>Montserrat</vt:lpstr>
      <vt:lpstr>proxima-nova</vt:lpstr>
      <vt:lpstr>Roboto Light</vt:lpstr>
      <vt:lpstr>Times New Roman</vt:lpstr>
      <vt:lpstr>Wingdings</vt:lpstr>
      <vt:lpstr>1_Office Theme</vt:lpstr>
      <vt:lpstr>PowerPoint Presentation</vt:lpstr>
      <vt:lpstr>PowerPoint Presentation</vt:lpstr>
      <vt:lpstr>PowerPoint Presentation</vt:lpstr>
      <vt:lpstr>The Leader’s Title</vt:lpstr>
      <vt:lpstr>PowerPoint Presentation</vt:lpstr>
      <vt:lpstr>Team Leadership</vt:lpstr>
      <vt:lpstr>Early Studies of Leadership</vt:lpstr>
      <vt:lpstr>PowerPoint Presentation</vt:lpstr>
      <vt:lpstr>Leadership Styles</vt:lpstr>
      <vt:lpstr>Affiliative Leadership Style</vt:lpstr>
      <vt:lpstr>Affiliative Leadership Style</vt:lpstr>
      <vt:lpstr>Affiliative Leadership Style</vt:lpstr>
      <vt:lpstr>Affiliative Leadership Style</vt:lpstr>
      <vt:lpstr>PowerPoint Presentation</vt:lpstr>
      <vt:lpstr>Authoritarian Leadership Style</vt:lpstr>
      <vt:lpstr>Authoritarian Leadership Style</vt:lpstr>
      <vt:lpstr>Authoritarian Leadership Style</vt:lpstr>
      <vt:lpstr>Authoritarian Leadership Style</vt:lpstr>
      <vt:lpstr>PowerPoint Presentation</vt:lpstr>
      <vt:lpstr>Coaching Leadership Style</vt:lpstr>
      <vt:lpstr>Coaching Leadership Style</vt:lpstr>
      <vt:lpstr>Coaching Leadership Style</vt:lpstr>
      <vt:lpstr>PowerPoint Presentation</vt:lpstr>
      <vt:lpstr>Democratic Leadership Style</vt:lpstr>
      <vt:lpstr>Democratic Leadership Style</vt:lpstr>
      <vt:lpstr>Democratic Leadership Style</vt:lpstr>
      <vt:lpstr>PowerPoint Presentation</vt:lpstr>
      <vt:lpstr>Laissez-faire Leadership Style</vt:lpstr>
      <vt:lpstr>Laissez-faire Leadership Style</vt:lpstr>
      <vt:lpstr>Laissez-faire Leadership Style</vt:lpstr>
      <vt:lpstr>PowerPoint Presentation</vt:lpstr>
      <vt:lpstr>Pacesetting Leadership Style</vt:lpstr>
      <vt:lpstr>Pacesetting Leadership Style</vt:lpstr>
      <vt:lpstr>Pacesetting Leadership Style</vt:lpstr>
      <vt:lpstr>PowerPoint Presentation</vt:lpstr>
      <vt:lpstr> Transformational/Visionary Leadership Style </vt:lpstr>
      <vt:lpstr> Transformational/Visionary Leadership Style </vt:lpstr>
      <vt:lpstr>Transformational/Visionary Leadership Style</vt:lpstr>
      <vt:lpstr>Organizational Values and Needs</vt:lpstr>
      <vt:lpstr>PowerPoint Presentation</vt:lpstr>
      <vt:lpstr> Charismatic Leadership Style </vt:lpstr>
      <vt:lpstr> Charismatic Leadership Style </vt:lpstr>
      <vt:lpstr> Charismatic Leadership Style </vt:lpstr>
      <vt:lpstr>PowerPoint Presentation</vt:lpstr>
      <vt:lpstr>Who We Lead?</vt:lpstr>
      <vt:lpstr>Stakeholders</vt:lpstr>
      <vt:lpstr>Matching Leadership with Culture</vt:lpstr>
      <vt:lpstr>Organizational Culture</vt:lpstr>
      <vt:lpstr>Summary and Conclusion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Ihab Mahmoud Bayoumi</cp:lastModifiedBy>
  <cp:revision>240</cp:revision>
  <dcterms:created xsi:type="dcterms:W3CDTF">2023-09-12T14:13:52Z</dcterms:created>
  <dcterms:modified xsi:type="dcterms:W3CDTF">2024-06-04T08:04:55Z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