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303" r:id="rId5"/>
    <p:sldId id="276" r:id="rId6"/>
    <p:sldId id="496" r:id="rId7"/>
    <p:sldId id="306" r:id="rId8"/>
    <p:sldId id="497" r:id="rId9"/>
    <p:sldId id="498" r:id="rId10"/>
    <p:sldId id="499" r:id="rId11"/>
    <p:sldId id="500" r:id="rId12"/>
    <p:sldId id="501" r:id="rId13"/>
    <p:sldId id="502" r:id="rId14"/>
    <p:sldId id="503" r:id="rId15"/>
    <p:sldId id="504" r:id="rId16"/>
    <p:sldId id="505" r:id="rId17"/>
    <p:sldId id="506" r:id="rId18"/>
    <p:sldId id="507"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496"/>
            <p14:sldId id="306"/>
            <p14:sldId id="497"/>
            <p14:sldId id="498"/>
            <p14:sldId id="499"/>
            <p14:sldId id="500"/>
            <p14:sldId id="501"/>
            <p14:sldId id="502"/>
            <p14:sldId id="503"/>
            <p14:sldId id="504"/>
            <p14:sldId id="505"/>
            <p14:sldId id="506"/>
            <p14:sldId id="50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giaIbrahim" userId="S::ragia.ibrahim@midocean.edu.km::39e4e215-f6e6-4b1b-9553-a547e8b342e5" providerId="AD" clId="Web-{D046393C-DCF5-7DB5-959F-0AD9FDA3980F}"/>
    <pc:docChg chg="modSld">
      <pc:chgData name="RagiaIbrahim" userId="S::ragia.ibrahim@midocean.edu.km::39e4e215-f6e6-4b1b-9553-a547e8b342e5" providerId="AD" clId="Web-{D046393C-DCF5-7DB5-959F-0AD9FDA3980F}" dt="2025-04-30T14:47:08.055" v="1" actId="20577"/>
      <pc:docMkLst>
        <pc:docMk/>
      </pc:docMkLst>
      <pc:sldChg chg="modSp">
        <pc:chgData name="RagiaIbrahim" userId="S::ragia.ibrahim@midocean.edu.km::39e4e215-f6e6-4b1b-9553-a547e8b342e5" providerId="AD" clId="Web-{D046393C-DCF5-7DB5-959F-0AD9FDA3980F}" dt="2025-04-30T14:47:08.055" v="1" actId="20577"/>
        <pc:sldMkLst>
          <pc:docMk/>
          <pc:sldMk cId="0" sldId="480"/>
        </pc:sldMkLst>
        <pc:spChg chg="mod">
          <ac:chgData name="RagiaIbrahim" userId="S::ragia.ibrahim@midocean.edu.km::39e4e215-f6e6-4b1b-9553-a547e8b342e5" providerId="AD" clId="Web-{D046393C-DCF5-7DB5-959F-0AD9FDA3980F}" dt="2025-04-30T14:47:08.055" v="1" actId="20577"/>
          <ac:spMkLst>
            <pc:docMk/>
            <pc:sldMk cId="0" sldId="480"/>
            <ac:spMk id="30" creationId="{00000000-0000-0000-0000-000000000000}"/>
          </ac:spMkLst>
        </pc:sp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docChgLst>
    <pc:chgData name="Guest User" userId="S::urn:spo:anon#a5136176af0c7fa5f5fa17481c5cdab2ec407555b1f94ea045d0292f32eb3a07::" providerId="AD" clId="Web-{F97BDB78-A87C-2A72-5F30-B014EFAB8FD4}"/>
    <pc:docChg chg="modSld">
      <pc:chgData name="Guest User" userId="S::urn:spo:anon#a5136176af0c7fa5f5fa17481c5cdab2ec407555b1f94ea045d0292f32eb3a07::" providerId="AD" clId="Web-{F97BDB78-A87C-2A72-5F30-B014EFAB8FD4}" dt="2025-04-14T08:55:32.021" v="0" actId="1076"/>
      <pc:docMkLst>
        <pc:docMk/>
      </pc:docMkLst>
      <pc:sldChg chg="modSp">
        <pc:chgData name="Guest User" userId="S::urn:spo:anon#a5136176af0c7fa5f5fa17481c5cdab2ec407555b1f94ea045d0292f32eb3a07::" providerId="AD" clId="Web-{F97BDB78-A87C-2A72-5F30-B014EFAB8FD4}" dt="2025-04-14T08:55:32.021" v="0" actId="1076"/>
        <pc:sldMkLst>
          <pc:docMk/>
          <pc:sldMk cId="0" sldId="480"/>
        </pc:sldMkLst>
        <pc:spChg chg="mod">
          <ac:chgData name="Guest User" userId="S::urn:spo:anon#a5136176af0c7fa5f5fa17481c5cdab2ec407555b1f94ea045d0292f32eb3a07::" providerId="AD" clId="Web-{F97BDB78-A87C-2A72-5F30-B014EFAB8FD4}" dt="2025-04-14T08:55:32.021" v="0" actId="1076"/>
          <ac:spMkLst>
            <pc:docMk/>
            <pc:sldMk cId="0" sldId="48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1.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2.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3.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4.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5.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6.wmf"/></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26635" y="2737584"/>
            <a:ext cx="6011389"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IoT Development History</a:t>
            </a:r>
          </a:p>
          <a:p>
            <a:pPr algn="ctr"/>
            <a:r>
              <a:rPr lang="en-US" sz="4400" b="1" dirty="0">
                <a:solidFill>
                  <a:srgbClr val="00B0F0"/>
                </a:solidFill>
                <a:latin typeface="Alexandria" charset="0"/>
                <a:cs typeface="Alexandria" charset="0"/>
              </a:rPr>
              <a:t>&amp; Overview</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Foreword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92748" y="2199338"/>
            <a:ext cx="10541000" cy="4093428"/>
          </a:xfrm>
          <a:prstGeom prst="rect">
            <a:avLst/>
          </a:prstGeom>
          <a:noFill/>
        </p:spPr>
        <p:txBody>
          <a:bodyPr wrap="square" rtlCol="0">
            <a:spAutoFit/>
          </a:bodyPr>
          <a:lstStyle/>
          <a:p>
            <a:pPr>
              <a:lnSpc>
                <a:spcPct val="200000"/>
              </a:lnSpc>
            </a:pPr>
            <a:r>
              <a:rPr lang="en-US" sz="2000" dirty="0">
                <a:solidFill>
                  <a:srgbClr val="2D3956"/>
                </a:solidFill>
                <a:latin typeface="Alexandria"/>
                <a:cs typeface="Tajawal ExtraBold" panose="00000800000000000000" pitchFamily="2" charset="-78"/>
              </a:rPr>
              <a:t>Internet of Things (IoT) is an important part of the new generation of  information technologies and an important development phase in the information era.</a:t>
            </a:r>
          </a:p>
          <a:p>
            <a:pPr>
              <a:lnSpc>
                <a:spcPct val="200000"/>
              </a:lnSpc>
            </a:pPr>
            <a:r>
              <a:rPr lang="en-US" sz="2000" dirty="0">
                <a:solidFill>
                  <a:srgbClr val="2D3956"/>
                </a:solidFill>
                <a:latin typeface="Alexandria"/>
                <a:cs typeface="Tajawal ExtraBold" panose="00000800000000000000" pitchFamily="2" charset="-78"/>
              </a:rPr>
              <a:t>IoT is widely used in network convergence using communications and  sensing technologies, such as intelligent sensing, identification, and pervasive computing. Therefore, IoT is called the third wave of global information industry development after computers and the Internet.</a:t>
            </a:r>
          </a:p>
          <a:p>
            <a:endParaRPr lang="en-US" sz="2000" dirty="0">
              <a:solidFill>
                <a:srgbClr val="2D3956"/>
              </a:solidFill>
              <a:latin typeface="Alexandria"/>
              <a:cs typeface="Alexandria" charset="0"/>
            </a:endParaRPr>
          </a:p>
          <a:p>
            <a:endParaRPr lang="en-US" sz="2000" dirty="0">
              <a:solidFill>
                <a:srgbClr val="2D3956"/>
              </a:solidFill>
              <a:latin typeface="Alexandria"/>
              <a:cs typeface="Alexandria" charset="0"/>
            </a:endParaRPr>
          </a:p>
          <a:p>
            <a:endParaRPr lang="en-US" sz="2000" dirty="0">
              <a:solidFill>
                <a:srgbClr val="2D3956"/>
              </a:solidFill>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6E68E-EE0A-141E-96A5-55B61408B7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394724-65C8-F29B-9F8C-533F897D6C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1DC20B-A664-DBDC-9790-E121AB8C5859}"/>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3D1198B9-E7A2-ADED-BF45-D8B08C85CA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6B4268-77D6-F6F0-5CF2-DBEA80CCC6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BE2E8D-CBBD-95E1-2B12-40C5EDD3F4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2933372-48D8-074E-1167-E32DCD893CD0}"/>
              </a:ext>
            </a:extLst>
          </p:cNvPr>
          <p:cNvSpPr txBox="1"/>
          <p:nvPr/>
        </p:nvSpPr>
        <p:spPr>
          <a:xfrm>
            <a:off x="744622" y="2054959"/>
            <a:ext cx="10541000" cy="4462760"/>
          </a:xfrm>
          <a:prstGeom prst="rect">
            <a:avLst/>
          </a:prstGeom>
          <a:noFill/>
        </p:spPr>
        <p:txBody>
          <a:bodyPr wrap="square" rtlCol="0">
            <a:spAutoFit/>
          </a:bodyPr>
          <a:lstStyle/>
          <a:p>
            <a:pPr>
              <a:lnSpc>
                <a:spcPct val="200000"/>
              </a:lnSpc>
            </a:pPr>
            <a:r>
              <a:rPr lang="en-US" sz="2800" dirty="0">
                <a:solidFill>
                  <a:srgbClr val="2D3956"/>
                </a:solidFill>
                <a:latin typeface="Alexandria"/>
                <a:cs typeface="Tajawal ExtraBold" panose="00000800000000000000" pitchFamily="2" charset="-78"/>
              </a:rPr>
              <a:t>On completion of this chapter, you will have an understanding of:</a:t>
            </a:r>
          </a:p>
          <a:p>
            <a:pPr marL="285750" indent="-285750">
              <a:lnSpc>
                <a:spcPct val="200000"/>
              </a:lnSpc>
              <a:buFont typeface="Arial" panose="020B0604020202020204" pitchFamily="34" charset="0"/>
              <a:buChar char="•"/>
            </a:pPr>
            <a:r>
              <a:rPr lang="en-US" sz="2800" dirty="0">
                <a:solidFill>
                  <a:srgbClr val="2D3956"/>
                </a:solidFill>
                <a:latin typeface="Alexandria"/>
                <a:cs typeface="Tajawal ExtraBold" panose="00000800000000000000" pitchFamily="2" charset="-78"/>
              </a:rPr>
              <a:t>IoT development history</a:t>
            </a:r>
          </a:p>
          <a:p>
            <a:pPr marL="285750" indent="-285750">
              <a:lnSpc>
                <a:spcPct val="200000"/>
              </a:lnSpc>
              <a:buFont typeface="Arial" panose="020B0604020202020204" pitchFamily="34" charset="0"/>
              <a:buChar char="•"/>
            </a:pPr>
            <a:r>
              <a:rPr lang="en-US" sz="2800" dirty="0">
                <a:solidFill>
                  <a:srgbClr val="2D3956"/>
                </a:solidFill>
                <a:latin typeface="Alexandria"/>
                <a:cs typeface="Tajawal ExtraBold" panose="00000800000000000000" pitchFamily="2" charset="-78"/>
              </a:rPr>
              <a:t>Basic IoT concepts</a:t>
            </a:r>
          </a:p>
          <a:p>
            <a:pPr marL="285750" indent="-285750">
              <a:lnSpc>
                <a:spcPct val="200000"/>
              </a:lnSpc>
              <a:buFont typeface="Arial" panose="020B0604020202020204" pitchFamily="34" charset="0"/>
              <a:buChar char="•"/>
            </a:pPr>
            <a:r>
              <a:rPr lang="en-US" sz="2800" dirty="0">
                <a:solidFill>
                  <a:srgbClr val="2D3956"/>
                </a:solidFill>
                <a:latin typeface="Alexandria"/>
                <a:cs typeface="Tajawal ExtraBold" panose="00000800000000000000" pitchFamily="2" charset="-78"/>
              </a:rPr>
              <a:t>Layers of the IoT architecture</a:t>
            </a:r>
          </a:p>
          <a:p>
            <a:endParaRPr lang="en-US" sz="2000" dirty="0">
              <a:solidFill>
                <a:srgbClr val="2D3956"/>
              </a:solidFill>
              <a:latin typeface="Alexandria"/>
              <a:cs typeface="Alexandria" charset="0"/>
            </a:endParaRPr>
          </a:p>
          <a:p>
            <a:endParaRPr lang="en-US" sz="2000" dirty="0">
              <a:solidFill>
                <a:srgbClr val="2D3956"/>
              </a:solidFill>
              <a:latin typeface="Alexandria"/>
              <a:cs typeface="Alexandria" charset="0"/>
            </a:endParaRPr>
          </a:p>
          <a:p>
            <a:endParaRPr lang="en-US" sz="2000" dirty="0">
              <a:solidFill>
                <a:srgbClr val="2D3956"/>
              </a:solidFill>
              <a:latin typeface="Alexandria"/>
              <a:cs typeface="Alexandria" charset="0"/>
            </a:endParaRPr>
          </a:p>
        </p:txBody>
      </p:sp>
      <p:pic>
        <p:nvPicPr>
          <p:cNvPr id="7" name="Graphic 21">
            <a:extLst>
              <a:ext uri="{FF2B5EF4-FFF2-40B4-BE49-F238E27FC236}">
                <a16:creationId xmlns:a16="http://schemas.microsoft.com/office/drawing/2014/main" id="{F8D54559-340B-B6E7-853C-D54AE2ADD1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650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51506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4416" b="24416"/>
          <a:stretch/>
        </p:blipFill>
        <p:spPr>
          <a:xfrm>
            <a:off x="6096000" y="930441"/>
            <a:ext cx="4962146" cy="3208421"/>
          </a:xfrm>
        </p:spPr>
      </p:pic>
      <p:sp>
        <p:nvSpPr>
          <p:cNvPr id="6" name="Rectangle 5"/>
          <p:cNvSpPr/>
          <p:nvPr/>
        </p:nvSpPr>
        <p:spPr>
          <a:xfrm>
            <a:off x="1229639" y="1519990"/>
            <a:ext cx="4394412" cy="5224764"/>
          </a:xfrm>
          <a:prstGeom prst="rect">
            <a:avLst/>
          </a:prstGeom>
        </p:spPr>
        <p:txBody>
          <a:bodyPr wrap="square">
            <a:spAutoFit/>
          </a:bodyPr>
          <a:lstStyle/>
          <a:p>
            <a:pPr marL="285750" indent="-285750">
              <a:lnSpc>
                <a:spcPct val="150000"/>
              </a:lnSpc>
              <a:buFont typeface="Arial" panose="020B0604020202020204" pitchFamily="34" charset="0"/>
              <a:buChar char="•"/>
            </a:pPr>
            <a:r>
              <a:rPr lang="en-US" sz="1600" b="1" dirty="0">
                <a:solidFill>
                  <a:srgbClr val="2D3956"/>
                </a:solidFill>
                <a:latin typeface="Alexandria"/>
                <a:cs typeface="Tajawal ExtraBold" panose="00000800000000000000" pitchFamily="2" charset="-78"/>
              </a:rPr>
              <a:t>Trojan Room coffee pot</a:t>
            </a:r>
            <a:r>
              <a:rPr lang="en-US" sz="1600" dirty="0">
                <a:solidFill>
                  <a:srgbClr val="2D3956"/>
                </a:solidFill>
                <a:latin typeface="Alexandria"/>
                <a:cs typeface="Tajawal ExtraBold" panose="00000800000000000000" pitchFamily="2" charset="-78"/>
              </a:rPr>
              <a:t> in 1991: At the Trojan Room of the Computer Laboratory in Cambridge University, scientists went downstairs to see if the coffee was cooked, but often returned empty-handed.</a:t>
            </a:r>
          </a:p>
          <a:p>
            <a:pPr>
              <a:lnSpc>
                <a:spcPct val="150000"/>
              </a:lnSpc>
            </a:pPr>
            <a:endParaRPr lang="en-US" sz="1600" dirty="0">
              <a:solidFill>
                <a:srgbClr val="2D3956"/>
              </a:solidFill>
              <a:latin typeface="Alexandria"/>
              <a:cs typeface="Tajawal ExtraBold" panose="00000800000000000000" pitchFamily="2" charset="-78"/>
            </a:endParaRPr>
          </a:p>
          <a:p>
            <a:pPr marL="285750" indent="-285750">
              <a:lnSpc>
                <a:spcPct val="150000"/>
              </a:lnSpc>
              <a:buFont typeface="Arial" panose="020B0604020202020204" pitchFamily="34" charset="0"/>
              <a:buChar char="•"/>
            </a:pPr>
            <a:r>
              <a:rPr lang="en-US" sz="1600" b="1" dirty="0">
                <a:solidFill>
                  <a:srgbClr val="2D3956"/>
                </a:solidFill>
                <a:latin typeface="Alexandria"/>
                <a:cs typeface="Tajawal ExtraBold" panose="00000800000000000000" pitchFamily="2" charset="-78"/>
              </a:rPr>
              <a:t>To solve this problem</a:t>
            </a:r>
            <a:r>
              <a:rPr lang="en-US" sz="1600" dirty="0">
                <a:solidFill>
                  <a:srgbClr val="2D3956"/>
                </a:solidFill>
                <a:latin typeface="Alexandria"/>
                <a:cs typeface="Tajawal ExtraBold" panose="00000800000000000000" pitchFamily="2" charset="-78"/>
              </a:rPr>
              <a:t>, they wrote a set of programs and installed a portable camera next to the coffee pot. The camera was aimed at the coffee pot. Computer image capture technology was used to check at any time whether the coffee was cooked, eliminating the need to go up and down the stairs.</a:t>
            </a:r>
          </a:p>
          <a:p>
            <a:pPr>
              <a:lnSpc>
                <a:spcPct val="150000"/>
              </a:lnSpc>
            </a:pPr>
            <a:endParaRPr lang="en-US" sz="1600" dirty="0">
              <a:solidFill>
                <a:srgbClr val="2D3956"/>
              </a:solidFill>
              <a:latin typeface="Alexandria"/>
              <a:cs typeface="Alexandria" charset="0"/>
            </a:endParaRPr>
          </a:p>
        </p:txBody>
      </p:sp>
      <p:sp>
        <p:nvSpPr>
          <p:cNvPr id="17" name="TextBox 16"/>
          <p:cNvSpPr txBox="1"/>
          <p:nvPr/>
        </p:nvSpPr>
        <p:spPr>
          <a:xfrm>
            <a:off x="6912163" y="4173214"/>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Origin of the IoT</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E9559-E235-E994-61C5-ECDF25D9F5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187A5-EADB-B86A-9C58-3323F060B7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CA7F4-764A-4B3B-2CBD-250BD6C105D7}"/>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Development of the IoT</a:t>
            </a:r>
          </a:p>
        </p:txBody>
      </p:sp>
      <p:sp>
        <p:nvSpPr>
          <p:cNvPr id="5" name="Rectangle 4">
            <a:extLst>
              <a:ext uri="{FF2B5EF4-FFF2-40B4-BE49-F238E27FC236}">
                <a16:creationId xmlns:a16="http://schemas.microsoft.com/office/drawing/2014/main" id="{DE44E2C8-0770-E897-A5E7-2E66097866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723AD5-F4ED-89DD-EF4A-9EB0FEBA56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A8A537-239F-365E-5665-5DB86D7451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30689E61-1799-14A6-48DE-499E363BD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1AD56D2-6EBB-9092-B7D6-B24D6F1B8A13}"/>
              </a:ext>
            </a:extLst>
          </p:cNvPr>
          <p:cNvPicPr>
            <a:picLocks noChangeAspect="1"/>
          </p:cNvPicPr>
          <p:nvPr/>
        </p:nvPicPr>
        <p:blipFill>
          <a:blip r:embed="rId3"/>
          <a:stretch>
            <a:fillRect/>
          </a:stretch>
        </p:blipFill>
        <p:spPr>
          <a:xfrm>
            <a:off x="927796" y="2196245"/>
            <a:ext cx="10141258" cy="3766308"/>
          </a:xfrm>
          <a:prstGeom prst="rect">
            <a:avLst/>
          </a:prstGeom>
        </p:spPr>
      </p:pic>
    </p:spTree>
    <p:extLst>
      <p:ext uri="{BB962C8B-B14F-4D97-AF65-F5344CB8AC3E}">
        <p14:creationId xmlns:p14="http://schemas.microsoft.com/office/powerpoint/2010/main" val="90128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32A5B-2CDE-9D96-0FD1-0DC7F826A8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65D612-C313-AD59-A39D-A359B35459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EC86AB-4BDD-3AAA-3C21-76D25255050D}"/>
              </a:ext>
            </a:extLst>
          </p:cNvPr>
          <p:cNvSpPr txBox="1"/>
          <p:nvPr/>
        </p:nvSpPr>
        <p:spPr>
          <a:xfrm>
            <a:off x="2513149" y="1019069"/>
            <a:ext cx="7737755" cy="523220"/>
          </a:xfrm>
          <a:prstGeom prst="rect">
            <a:avLst/>
          </a:prstGeom>
          <a:noFill/>
        </p:spPr>
        <p:txBody>
          <a:bodyPr wrap="square" rtlCol="0">
            <a:spAutoFit/>
          </a:bodyPr>
          <a:lstStyle/>
          <a:p>
            <a:r>
              <a:rPr lang="en-US" sz="2800" b="1" dirty="0">
                <a:latin typeface="Alexandria" charset="0"/>
                <a:cs typeface="Alexandria" charset="0"/>
              </a:rPr>
              <a:t>Penetration &amp; Development of IoT in Industries</a:t>
            </a:r>
          </a:p>
        </p:txBody>
      </p:sp>
      <p:sp>
        <p:nvSpPr>
          <p:cNvPr id="5" name="Rectangle 4">
            <a:extLst>
              <a:ext uri="{FF2B5EF4-FFF2-40B4-BE49-F238E27FC236}">
                <a16:creationId xmlns:a16="http://schemas.microsoft.com/office/drawing/2014/main" id="{A4A583E0-21D2-8BD2-659C-6EB11BDA79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1A3BE1-3AE0-7D9C-296A-802AF416B5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529592-87CA-4555-3C5C-9FE5A2C436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D3A9BD17-AB86-E250-E97C-18DFED617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1307D1A-2ABC-A10A-FC2A-47179683BDAF}"/>
              </a:ext>
            </a:extLst>
          </p:cNvPr>
          <p:cNvPicPr>
            <a:picLocks noChangeAspect="1"/>
          </p:cNvPicPr>
          <p:nvPr/>
        </p:nvPicPr>
        <p:blipFill>
          <a:blip r:embed="rId3"/>
          <a:stretch>
            <a:fillRect/>
          </a:stretch>
        </p:blipFill>
        <p:spPr>
          <a:xfrm>
            <a:off x="2467877" y="1864192"/>
            <a:ext cx="7879281" cy="3963984"/>
          </a:xfrm>
          <a:prstGeom prst="rect">
            <a:avLst/>
          </a:prstGeom>
        </p:spPr>
      </p:pic>
    </p:spTree>
    <p:extLst>
      <p:ext uri="{BB962C8B-B14F-4D97-AF65-F5344CB8AC3E}">
        <p14:creationId xmlns:p14="http://schemas.microsoft.com/office/powerpoint/2010/main" val="37382032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DC074-F97F-B5A3-90B4-1909E57904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6DDDDA-1F38-8370-E56D-231510A870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4DCDD8-E295-6469-E999-FBB5CA79F9BE}"/>
              </a:ext>
            </a:extLst>
          </p:cNvPr>
          <p:cNvSpPr txBox="1"/>
          <p:nvPr/>
        </p:nvSpPr>
        <p:spPr>
          <a:xfrm>
            <a:off x="2513149" y="1019069"/>
            <a:ext cx="8652155" cy="521970"/>
          </a:xfrm>
          <a:prstGeom prst="rect">
            <a:avLst/>
          </a:prstGeom>
          <a:noFill/>
        </p:spPr>
        <p:txBody>
          <a:bodyPr wrap="square" rtlCol="0">
            <a:spAutoFit/>
          </a:bodyPr>
          <a:lstStyle/>
          <a:p>
            <a:r>
              <a:rPr lang="en-US" sz="2800" b="1" dirty="0">
                <a:latin typeface="Alexandria" charset="0"/>
                <a:cs typeface="Alexandria" charset="0"/>
              </a:rPr>
              <a:t>IoT Key Events: Evolution of NB-IoT Standards</a:t>
            </a:r>
          </a:p>
        </p:txBody>
      </p:sp>
      <p:sp>
        <p:nvSpPr>
          <p:cNvPr id="5" name="Rectangle 4">
            <a:extLst>
              <a:ext uri="{FF2B5EF4-FFF2-40B4-BE49-F238E27FC236}">
                <a16:creationId xmlns:a16="http://schemas.microsoft.com/office/drawing/2014/main" id="{0AD1901C-E388-2412-1870-E7EDDDE5F4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2F9E1D-C550-A3FB-1B2B-0D7FBB7F8C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D0E63E-B54B-A417-0D92-62911E3B6F0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66BFD72B-124B-4438-36BC-69E75EA9B33D}"/>
              </a:ext>
            </a:extLst>
          </p:cNvPr>
          <p:cNvSpPr txBox="1"/>
          <p:nvPr/>
        </p:nvSpPr>
        <p:spPr>
          <a:xfrm>
            <a:off x="760664" y="2054958"/>
            <a:ext cx="10541000" cy="707886"/>
          </a:xfrm>
          <a:prstGeom prst="rect">
            <a:avLst/>
          </a:prstGeom>
          <a:noFill/>
        </p:spPr>
        <p:txBody>
          <a:bodyPr wrap="square" rtlCol="0">
            <a:spAutoFit/>
          </a:bodyPr>
          <a:lstStyle/>
          <a:p>
            <a:pPr marL="0" marR="0" lvl="0" indent="0" algn="l" defTabSz="914400" rtl="0" eaLnBrk="1" fontAlgn="auto" latinLnBrk="0" hangingPunct="1">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latin typeface="Alexandria"/>
                <a:cs typeface="Tajawal ExtraBold" panose="00000800000000000000" pitchFamily="2" charset="-78"/>
              </a:rPr>
              <a:t>The standards of the narrowband cellular IoT (NB-IoT) communications technology NB- IoT were officially initiated in September 2015, and the core standards were frozen in June 2016</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5DFBD803-6484-BE3D-3B8C-E66CD6CC52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4EFA9DC-B7EF-7B09-A2BB-62B3AC0900B7}"/>
              </a:ext>
            </a:extLst>
          </p:cNvPr>
          <p:cNvPicPr>
            <a:picLocks noChangeAspect="1"/>
          </p:cNvPicPr>
          <p:nvPr/>
        </p:nvPicPr>
        <p:blipFill>
          <a:blip r:embed="rId3"/>
          <a:stretch>
            <a:fillRect/>
          </a:stretch>
        </p:blipFill>
        <p:spPr>
          <a:xfrm>
            <a:off x="1194721" y="2889652"/>
            <a:ext cx="9689071" cy="2992348"/>
          </a:xfrm>
          <a:prstGeom prst="rect">
            <a:avLst/>
          </a:prstGeom>
        </p:spPr>
      </p:pic>
    </p:spTree>
    <p:extLst>
      <p:ext uri="{BB962C8B-B14F-4D97-AF65-F5344CB8AC3E}">
        <p14:creationId xmlns:p14="http://schemas.microsoft.com/office/powerpoint/2010/main" val="3927332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65A5A-0F0E-C5E3-2053-3DED6DD3511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5D89716-00AF-7528-DB72-26EBA5444E73}"/>
              </a:ext>
            </a:extLst>
          </p:cNvPr>
          <p:cNvSpPr/>
          <p:nvPr/>
        </p:nvSpPr>
        <p:spPr>
          <a:xfrm>
            <a:off x="1133854" y="1397680"/>
            <a:ext cx="4955591" cy="51506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AC0BA572-907B-1A72-B24E-81D49760FEC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0494" b="10494"/>
          <a:stretch/>
        </p:blipFill>
        <p:spPr>
          <a:xfrm>
            <a:off x="6096000" y="933761"/>
            <a:ext cx="4957011" cy="3205101"/>
          </a:xfrm>
        </p:spPr>
      </p:pic>
      <p:sp>
        <p:nvSpPr>
          <p:cNvPr id="6" name="Rectangle 5">
            <a:extLst>
              <a:ext uri="{FF2B5EF4-FFF2-40B4-BE49-F238E27FC236}">
                <a16:creationId xmlns:a16="http://schemas.microsoft.com/office/drawing/2014/main" id="{23E0768B-3F43-BC05-4CFC-F283C2611053}"/>
              </a:ext>
            </a:extLst>
          </p:cNvPr>
          <p:cNvSpPr/>
          <p:nvPr/>
        </p:nvSpPr>
        <p:spPr>
          <a:xfrm>
            <a:off x="1245680" y="1616242"/>
            <a:ext cx="4577603" cy="5122941"/>
          </a:xfrm>
          <a:prstGeom prst="rect">
            <a:avLst/>
          </a:prstGeom>
        </p:spPr>
        <p:txBody>
          <a:bodyPr wrap="square">
            <a:spAutoFit/>
          </a:bodyPr>
          <a:lstStyle/>
          <a:p>
            <a:pPr>
              <a:lnSpc>
                <a:spcPct val="150000"/>
              </a:lnSpc>
            </a:pPr>
            <a:r>
              <a:rPr lang="en-US" sz="2000" dirty="0">
                <a:solidFill>
                  <a:srgbClr val="0A1F61"/>
                </a:solidFill>
                <a:latin typeface="Alexandria"/>
                <a:cs typeface="Tajawal ExtraBold" panose="00000800000000000000" pitchFamily="2" charset="-78"/>
              </a:rPr>
              <a:t>On October 31, 2019, China Telecom, China Mobile, and China Unicom jointly announced the launch of 5G commercial services and released corresponding packages at the opening ceremony of the China International Information Communication Technology Exhibition. 5G will bring diversified and comprehensive benefits to IoT, and will also promote new solutions and industry chains.</a:t>
            </a:r>
          </a:p>
          <a:p>
            <a:pPr>
              <a:lnSpc>
                <a:spcPct val="150000"/>
              </a:lnSpc>
            </a:pPr>
            <a:endParaRPr lang="en-US" sz="2000" dirty="0">
              <a:solidFill>
                <a:srgbClr val="2D3956"/>
              </a:solidFill>
              <a:latin typeface="Alexandria"/>
              <a:cs typeface="Alexandria" charset="0"/>
            </a:endParaRPr>
          </a:p>
        </p:txBody>
      </p:sp>
      <p:sp>
        <p:nvSpPr>
          <p:cNvPr id="17" name="TextBox 16">
            <a:extLst>
              <a:ext uri="{FF2B5EF4-FFF2-40B4-BE49-F238E27FC236}">
                <a16:creationId xmlns:a16="http://schemas.microsoft.com/office/drawing/2014/main" id="{1C55C560-5325-7789-D31C-19CEE94B94AB}"/>
              </a:ext>
            </a:extLst>
          </p:cNvPr>
          <p:cNvSpPr txBox="1"/>
          <p:nvPr/>
        </p:nvSpPr>
        <p:spPr>
          <a:xfrm>
            <a:off x="6912163" y="4173214"/>
            <a:ext cx="505524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IoT Key Events: Commercial Use of 5G</a:t>
            </a:r>
          </a:p>
        </p:txBody>
      </p:sp>
      <p:sp>
        <p:nvSpPr>
          <p:cNvPr id="18" name="Rectangle 17">
            <a:extLst>
              <a:ext uri="{FF2B5EF4-FFF2-40B4-BE49-F238E27FC236}">
                <a16:creationId xmlns:a16="http://schemas.microsoft.com/office/drawing/2014/main" id="{147F9B66-6BE4-EDE5-D226-0021D13A1A7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8184CEA8-3ED7-F757-06C6-4DDD1738B4DD}"/>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A5EC2AC1-3252-F16D-6BD5-951195A874E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94848820-5495-FD95-F5D1-2710415C602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508807A-B8CC-5495-6293-4A4879696C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156251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B15D92-B059-C674-A217-4FA9057C3C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CCA1D84-1E0E-8AF1-B871-C312C7787B59}"/>
              </a:ext>
            </a:extLst>
          </p:cNvPr>
          <p:cNvSpPr/>
          <p:nvPr/>
        </p:nvSpPr>
        <p:spPr>
          <a:xfrm>
            <a:off x="1133854" y="1397680"/>
            <a:ext cx="4955591" cy="51506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FE6452B9-99DC-23C8-AAB0-F3224F19E29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3577" r="3577"/>
          <a:stretch/>
        </p:blipFill>
        <p:spPr>
          <a:xfrm>
            <a:off x="6096000" y="933761"/>
            <a:ext cx="4957011" cy="3205101"/>
          </a:xfrm>
        </p:spPr>
      </p:pic>
      <p:sp>
        <p:nvSpPr>
          <p:cNvPr id="6" name="Rectangle 5">
            <a:extLst>
              <a:ext uri="{FF2B5EF4-FFF2-40B4-BE49-F238E27FC236}">
                <a16:creationId xmlns:a16="http://schemas.microsoft.com/office/drawing/2014/main" id="{42287FCD-D1B9-47C1-CCC6-85E0DCB53519}"/>
              </a:ext>
            </a:extLst>
          </p:cNvPr>
          <p:cNvSpPr/>
          <p:nvPr/>
        </p:nvSpPr>
        <p:spPr>
          <a:xfrm>
            <a:off x="1229638" y="1536031"/>
            <a:ext cx="4577603" cy="5450851"/>
          </a:xfrm>
          <a:prstGeom prst="rect">
            <a:avLst/>
          </a:prstGeom>
        </p:spPr>
        <p:txBody>
          <a:bodyPr wrap="square">
            <a:spAutoFit/>
          </a:bodyPr>
          <a:lstStyle/>
          <a:p>
            <a:pPr>
              <a:lnSpc>
                <a:spcPct val="150000"/>
              </a:lnSpc>
            </a:pPr>
            <a:r>
              <a:rPr lang="en-US" dirty="0">
                <a:solidFill>
                  <a:srgbClr val="0A1F61"/>
                </a:solidFill>
                <a:latin typeface="Alexandria"/>
                <a:cs typeface="Tajawal ExtraBold" panose="00000800000000000000" pitchFamily="2" charset="-78"/>
              </a:rPr>
              <a:t>Consumer IoT is directly applied to consumers' IoT products and services. Consumer-related IoT products and services include smart bands, VR and AR glasses, body fat scales, smart locks, smart speakers, shared bicycles and trams, and automated driving vehicles. According to a report released by Markets and Markets, the global consumer IoT market scale in 2018 was $46.8 billion USD. It is expected to reach $104.4 billion USD by 2023 with a compound annual growth rate of 17.39% from 2018 to 2023.</a:t>
            </a:r>
          </a:p>
          <a:p>
            <a:pPr>
              <a:lnSpc>
                <a:spcPct val="150000"/>
              </a:lnSpc>
            </a:pPr>
            <a:endParaRPr lang="en-US" dirty="0">
              <a:solidFill>
                <a:srgbClr val="2D3956"/>
              </a:solidFill>
              <a:latin typeface="Alexandria"/>
              <a:cs typeface="Alexandria" charset="0"/>
            </a:endParaRPr>
          </a:p>
        </p:txBody>
      </p:sp>
      <p:sp>
        <p:nvSpPr>
          <p:cNvPr id="17" name="TextBox 16">
            <a:extLst>
              <a:ext uri="{FF2B5EF4-FFF2-40B4-BE49-F238E27FC236}">
                <a16:creationId xmlns:a16="http://schemas.microsoft.com/office/drawing/2014/main" id="{1E3FCFC3-4EB8-3A8F-3425-40A22BE42A9C}"/>
              </a:ext>
            </a:extLst>
          </p:cNvPr>
          <p:cNvSpPr txBox="1"/>
          <p:nvPr/>
        </p:nvSpPr>
        <p:spPr>
          <a:xfrm>
            <a:off x="6912163" y="4173214"/>
            <a:ext cx="505524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Development Status of the IoT Industry: Consumption-Driven</a:t>
            </a:r>
          </a:p>
        </p:txBody>
      </p:sp>
      <p:sp>
        <p:nvSpPr>
          <p:cNvPr id="18" name="Rectangle 17">
            <a:extLst>
              <a:ext uri="{FF2B5EF4-FFF2-40B4-BE49-F238E27FC236}">
                <a16:creationId xmlns:a16="http://schemas.microsoft.com/office/drawing/2014/main" id="{4B3A4A8A-7C0F-23C2-2417-EB684EF5DAA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89DCD519-6AA2-7F2E-3C81-DB42800E65C2}"/>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14B4AB9-5897-A77D-F0F5-3F8D61568EA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B84546CC-53D8-F6D8-BB18-BC35869960E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1975AA-2048-0900-0C8A-7461ACB48A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7982236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FF581-A71F-55D8-50A2-4DA1A6B701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D24870-F3A5-B4CF-B962-A7AAC2C871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CE635A-FC32-379D-5086-B34536FA08A8}"/>
              </a:ext>
            </a:extLst>
          </p:cNvPr>
          <p:cNvSpPr txBox="1"/>
          <p:nvPr/>
        </p:nvSpPr>
        <p:spPr>
          <a:xfrm>
            <a:off x="2513149" y="1019069"/>
            <a:ext cx="8652155" cy="521970"/>
          </a:xfrm>
          <a:prstGeom prst="rect">
            <a:avLst/>
          </a:prstGeom>
          <a:noFill/>
        </p:spPr>
        <p:txBody>
          <a:bodyPr wrap="square" rtlCol="0">
            <a:spAutoFit/>
          </a:bodyPr>
          <a:lstStyle/>
          <a:p>
            <a:r>
              <a:rPr lang="en-US" sz="2800" b="1" dirty="0">
                <a:latin typeface="Alexandria" charset="0"/>
                <a:cs typeface="Alexandria" charset="0"/>
              </a:rPr>
              <a:t>IoT Key Events: Evolution of NB-IoT Standards</a:t>
            </a:r>
          </a:p>
        </p:txBody>
      </p:sp>
      <p:sp>
        <p:nvSpPr>
          <p:cNvPr id="5" name="Rectangle 4">
            <a:extLst>
              <a:ext uri="{FF2B5EF4-FFF2-40B4-BE49-F238E27FC236}">
                <a16:creationId xmlns:a16="http://schemas.microsoft.com/office/drawing/2014/main" id="{4739D30D-2868-216A-60C4-33ECBA4D9B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4E1EBE-05DF-A447-602B-5FED1A848DC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7F6A7D-4426-6393-7C2F-4E878054DD5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C46A415E-156E-54CF-50A5-AE0A3EB0429A}"/>
              </a:ext>
            </a:extLst>
          </p:cNvPr>
          <p:cNvSpPr txBox="1"/>
          <p:nvPr/>
        </p:nvSpPr>
        <p:spPr>
          <a:xfrm>
            <a:off x="760664" y="2054958"/>
            <a:ext cx="10541000" cy="830997"/>
          </a:xfrm>
          <a:prstGeom prst="rect">
            <a:avLst/>
          </a:prstGeom>
          <a:noFill/>
        </p:spPr>
        <p:txBody>
          <a:bodyPr wrap="square" rtlCol="0">
            <a:spAutoFit/>
          </a:bodyPr>
          <a:lstStyle/>
          <a:p>
            <a:pPr>
              <a:defRPr/>
            </a:pPr>
            <a:r>
              <a:rPr lang="en-US" sz="2400" dirty="0">
                <a:solidFill>
                  <a:srgbClr val="0A1F61"/>
                </a:solidFill>
                <a:latin typeface="Alexandria"/>
                <a:cs typeface="Tajawal ExtraBold" panose="00000800000000000000" pitchFamily="2" charset="-78"/>
              </a:rPr>
              <a:t>Policy-driven applications mainly cover city management scenarios, such as firefighting, security, system integration, public utilities, lighting, and parking.</a:t>
            </a:r>
          </a:p>
        </p:txBody>
      </p:sp>
      <p:pic>
        <p:nvPicPr>
          <p:cNvPr id="7" name="Graphic 21">
            <a:extLst>
              <a:ext uri="{FF2B5EF4-FFF2-40B4-BE49-F238E27FC236}">
                <a16:creationId xmlns:a16="http://schemas.microsoft.com/office/drawing/2014/main" id="{7563F095-3270-6B5E-2AFB-14DDE0656C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A05D7B68-8ECB-A506-8210-3C566E2F43F4}"/>
              </a:ext>
            </a:extLst>
          </p:cNvPr>
          <p:cNvGraphicFramePr>
            <a:graphicFrameLocks noChangeAspect="1"/>
          </p:cNvGraphicFramePr>
          <p:nvPr>
            <p:extLst>
              <p:ext uri="{D42A27DB-BD31-4B8C-83A1-F6EECF244321}">
                <p14:modId xmlns:p14="http://schemas.microsoft.com/office/powerpoint/2010/main" val="1067496288"/>
              </p:ext>
            </p:extLst>
          </p:nvPr>
        </p:nvGraphicFramePr>
        <p:xfrm>
          <a:off x="1534488" y="2896477"/>
          <a:ext cx="8732459" cy="3082869"/>
        </p:xfrm>
        <a:graphic>
          <a:graphicData uri="http://schemas.openxmlformats.org/presentationml/2006/ole">
            <mc:AlternateContent xmlns:mc="http://schemas.openxmlformats.org/markup-compatibility/2006">
              <mc:Choice xmlns:v="urn:schemas-microsoft-com:vml" Requires="v">
                <p:oleObj name="Bitmap Image" r:id="rId3" imgW="5936040" imgH="2095560" progId="Paint.Picture">
                  <p:embed/>
                </p:oleObj>
              </mc:Choice>
              <mc:Fallback>
                <p:oleObj name="Bitmap Image" r:id="rId3" imgW="5936040" imgH="2095560" progId="Paint.Picture">
                  <p:embed/>
                  <p:pic>
                    <p:nvPicPr>
                      <p:cNvPr id="10" name="Object 9">
                        <a:extLst>
                          <a:ext uri="{FF2B5EF4-FFF2-40B4-BE49-F238E27FC236}">
                            <a16:creationId xmlns:a16="http://schemas.microsoft.com/office/drawing/2014/main" id="{574D1541-09C6-840F-E648-BCFED7884834}"/>
                          </a:ext>
                        </a:extLst>
                      </p:cNvPr>
                      <p:cNvPicPr/>
                      <p:nvPr/>
                    </p:nvPicPr>
                    <p:blipFill>
                      <a:blip r:embed="rId4"/>
                      <a:stretch>
                        <a:fillRect/>
                      </a:stretch>
                    </p:blipFill>
                    <p:spPr>
                      <a:xfrm>
                        <a:off x="1534488" y="2896477"/>
                        <a:ext cx="8732459" cy="3082869"/>
                      </a:xfrm>
                      <a:prstGeom prst="rect">
                        <a:avLst/>
                      </a:prstGeom>
                    </p:spPr>
                  </p:pic>
                </p:oleObj>
              </mc:Fallback>
            </mc:AlternateContent>
          </a:graphicData>
        </a:graphic>
      </p:graphicFrame>
    </p:spTree>
    <p:extLst>
      <p:ext uri="{BB962C8B-B14F-4D97-AF65-F5344CB8AC3E}">
        <p14:creationId xmlns:p14="http://schemas.microsoft.com/office/powerpoint/2010/main" val="560601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528E2-C97C-C48B-7A03-B78FA2F52A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0BE218-D4F2-5FFE-17EB-B685BA3DD5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E10470-0BE4-8475-2D95-F18FBC35E0C7}"/>
              </a:ext>
            </a:extLst>
          </p:cNvPr>
          <p:cNvSpPr txBox="1"/>
          <p:nvPr/>
        </p:nvSpPr>
        <p:spPr>
          <a:xfrm>
            <a:off x="2513149" y="1019069"/>
            <a:ext cx="8652155" cy="521970"/>
          </a:xfrm>
          <a:prstGeom prst="rect">
            <a:avLst/>
          </a:prstGeom>
          <a:noFill/>
        </p:spPr>
        <p:txBody>
          <a:bodyPr wrap="square" rtlCol="0">
            <a:spAutoFit/>
          </a:bodyPr>
          <a:lstStyle/>
          <a:p>
            <a:r>
              <a:rPr lang="en-US" sz="2800" b="1" dirty="0">
                <a:latin typeface="Alexandria" charset="0"/>
                <a:cs typeface="Alexandria" charset="0"/>
              </a:rPr>
              <a:t>Layers of the IoT</a:t>
            </a:r>
          </a:p>
        </p:txBody>
      </p:sp>
      <p:sp>
        <p:nvSpPr>
          <p:cNvPr id="5" name="Rectangle 4">
            <a:extLst>
              <a:ext uri="{FF2B5EF4-FFF2-40B4-BE49-F238E27FC236}">
                <a16:creationId xmlns:a16="http://schemas.microsoft.com/office/drawing/2014/main" id="{87588144-5924-81EC-F142-6944D1348C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AB9227-11C2-B794-BF18-A79B910F21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E73AE6-9EEB-0F74-9C52-7912AEB81F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CE796BA-A72E-8D59-4A4F-F2797AAA76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BBCED759-0E82-D4F7-12FD-A5A6F98B6E41}"/>
              </a:ext>
            </a:extLst>
          </p:cNvPr>
          <p:cNvGraphicFramePr>
            <a:graphicFrameLocks noChangeAspect="1"/>
          </p:cNvGraphicFramePr>
          <p:nvPr>
            <p:extLst>
              <p:ext uri="{D42A27DB-BD31-4B8C-83A1-F6EECF244321}">
                <p14:modId xmlns:p14="http://schemas.microsoft.com/office/powerpoint/2010/main" val="1074206548"/>
              </p:ext>
            </p:extLst>
          </p:nvPr>
        </p:nvGraphicFramePr>
        <p:xfrm>
          <a:off x="2563327" y="1848558"/>
          <a:ext cx="7269537" cy="4038895"/>
        </p:xfrm>
        <a:graphic>
          <a:graphicData uri="http://schemas.openxmlformats.org/presentationml/2006/ole">
            <mc:AlternateContent xmlns:mc="http://schemas.openxmlformats.org/markup-compatibility/2006">
              <mc:Choice xmlns:v="urn:schemas-microsoft-com:vml" Requires="v">
                <p:oleObj name="Bitmap Image" r:id="rId3" imgW="4869360" imgH="2705040" progId="PBrush">
                  <p:embed/>
                </p:oleObj>
              </mc:Choice>
              <mc:Fallback>
                <p:oleObj name="Bitmap Image" r:id="rId3" imgW="4869360" imgH="2705040" progId="PBrush">
                  <p:embed/>
                  <p:pic>
                    <p:nvPicPr>
                      <p:cNvPr id="10" name="Object 9">
                        <a:extLst>
                          <a:ext uri="{FF2B5EF4-FFF2-40B4-BE49-F238E27FC236}">
                            <a16:creationId xmlns:a16="http://schemas.microsoft.com/office/drawing/2014/main" id="{D58052E3-6476-7FB1-2F2F-B650B8E49DDC}"/>
                          </a:ext>
                        </a:extLst>
                      </p:cNvPr>
                      <p:cNvPicPr/>
                      <p:nvPr/>
                    </p:nvPicPr>
                    <p:blipFill>
                      <a:blip r:embed="rId4"/>
                      <a:stretch>
                        <a:fillRect/>
                      </a:stretch>
                    </p:blipFill>
                    <p:spPr>
                      <a:xfrm>
                        <a:off x="2563327" y="1848558"/>
                        <a:ext cx="7269537" cy="4038895"/>
                      </a:xfrm>
                      <a:prstGeom prst="rect">
                        <a:avLst/>
                      </a:prstGeom>
                    </p:spPr>
                  </p:pic>
                </p:oleObj>
              </mc:Fallback>
            </mc:AlternateContent>
          </a:graphicData>
        </a:graphic>
      </p:graphicFrame>
    </p:spTree>
    <p:extLst>
      <p:ext uri="{BB962C8B-B14F-4D97-AF65-F5344CB8AC3E}">
        <p14:creationId xmlns:p14="http://schemas.microsoft.com/office/powerpoint/2010/main" val="2362944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0A24F-FE29-AF4F-F09A-422434E4AB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B9A4D8-BD82-CA97-979F-78039130D8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28361F-7C4A-D315-BEB7-795369091F8F}"/>
              </a:ext>
            </a:extLst>
          </p:cNvPr>
          <p:cNvSpPr txBox="1"/>
          <p:nvPr/>
        </p:nvSpPr>
        <p:spPr>
          <a:xfrm>
            <a:off x="2513149" y="1019069"/>
            <a:ext cx="8652155" cy="521970"/>
          </a:xfrm>
          <a:prstGeom prst="rect">
            <a:avLst/>
          </a:prstGeom>
          <a:noFill/>
        </p:spPr>
        <p:txBody>
          <a:bodyPr wrap="square" rtlCol="0">
            <a:spAutoFit/>
          </a:bodyPr>
          <a:lstStyle/>
          <a:p>
            <a:r>
              <a:rPr lang="en-US" sz="2800" b="1" dirty="0">
                <a:latin typeface="Alexandria" charset="0"/>
                <a:cs typeface="Alexandria" charset="0"/>
              </a:rPr>
              <a:t>Huawei 1+2+1 IoT Solution Architecture</a:t>
            </a:r>
          </a:p>
        </p:txBody>
      </p:sp>
      <p:sp>
        <p:nvSpPr>
          <p:cNvPr id="5" name="Rectangle 4">
            <a:extLst>
              <a:ext uri="{FF2B5EF4-FFF2-40B4-BE49-F238E27FC236}">
                <a16:creationId xmlns:a16="http://schemas.microsoft.com/office/drawing/2014/main" id="{F2DDF7D7-2EAB-C1B6-4836-20A6D6A3AC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ECE45D-2234-C9AE-372D-CBDF8CF5961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CB5A3F-BAB4-822E-34C6-4A992BB335A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8071BD92-C657-A4B5-4667-51E37240A2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60E33764-1E08-4232-78BB-938867F88170}"/>
              </a:ext>
            </a:extLst>
          </p:cNvPr>
          <p:cNvGraphicFramePr>
            <a:graphicFrameLocks noChangeAspect="1"/>
          </p:cNvGraphicFramePr>
          <p:nvPr>
            <p:extLst>
              <p:ext uri="{D42A27DB-BD31-4B8C-83A1-F6EECF244321}">
                <p14:modId xmlns:p14="http://schemas.microsoft.com/office/powerpoint/2010/main" val="294823528"/>
              </p:ext>
            </p:extLst>
          </p:nvPr>
        </p:nvGraphicFramePr>
        <p:xfrm>
          <a:off x="2968452" y="1909011"/>
          <a:ext cx="6121256" cy="3962400"/>
        </p:xfrm>
        <a:graphic>
          <a:graphicData uri="http://schemas.openxmlformats.org/presentationml/2006/ole">
            <mc:AlternateContent xmlns:mc="http://schemas.openxmlformats.org/markup-compatibility/2006">
              <mc:Choice xmlns:v="urn:schemas-microsoft-com:vml" Requires="v">
                <p:oleObj name="Bitmap Image" r:id="rId3" imgW="4320720" imgH="2796480" progId="PBrush">
                  <p:embed/>
                </p:oleObj>
              </mc:Choice>
              <mc:Fallback>
                <p:oleObj name="Bitmap Image" r:id="rId3" imgW="4320720" imgH="2796480" progId="PBrush">
                  <p:embed/>
                  <p:pic>
                    <p:nvPicPr>
                      <p:cNvPr id="9" name="Object 8">
                        <a:extLst>
                          <a:ext uri="{FF2B5EF4-FFF2-40B4-BE49-F238E27FC236}">
                            <a16:creationId xmlns:a16="http://schemas.microsoft.com/office/drawing/2014/main" id="{E82F0AC3-9B79-6AEC-8BC2-55A0EA80100E}"/>
                          </a:ext>
                        </a:extLst>
                      </p:cNvPr>
                      <p:cNvPicPr/>
                      <p:nvPr/>
                    </p:nvPicPr>
                    <p:blipFill>
                      <a:blip r:embed="rId4"/>
                      <a:stretch>
                        <a:fillRect/>
                      </a:stretch>
                    </p:blipFill>
                    <p:spPr>
                      <a:xfrm>
                        <a:off x="2968452" y="1909011"/>
                        <a:ext cx="6121256" cy="3962400"/>
                      </a:xfrm>
                      <a:prstGeom prst="rect">
                        <a:avLst/>
                      </a:prstGeom>
                    </p:spPr>
                  </p:pic>
                </p:oleObj>
              </mc:Fallback>
            </mc:AlternateContent>
          </a:graphicData>
        </a:graphic>
      </p:graphicFrame>
    </p:spTree>
    <p:extLst>
      <p:ext uri="{BB962C8B-B14F-4D97-AF65-F5344CB8AC3E}">
        <p14:creationId xmlns:p14="http://schemas.microsoft.com/office/powerpoint/2010/main" val="9958562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487A1-90B9-8DB2-1558-BEC1F5B212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6F960F-BF78-1160-A593-46B57F84C3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790C53-583C-5BA6-A6D9-EFFE946D9F10}"/>
              </a:ext>
            </a:extLst>
          </p:cNvPr>
          <p:cNvSpPr txBox="1"/>
          <p:nvPr/>
        </p:nvSpPr>
        <p:spPr>
          <a:xfrm>
            <a:off x="2513149" y="1019069"/>
            <a:ext cx="8652155" cy="521970"/>
          </a:xfrm>
          <a:prstGeom prst="rect">
            <a:avLst/>
          </a:prstGeom>
          <a:noFill/>
        </p:spPr>
        <p:txBody>
          <a:bodyPr wrap="square" rtlCol="0">
            <a:spAutoFit/>
          </a:bodyPr>
          <a:lstStyle/>
          <a:p>
            <a:r>
              <a:rPr lang="en-US" sz="2800" b="1" dirty="0">
                <a:latin typeface="Alexandria" charset="0"/>
                <a:cs typeface="Alexandria" charset="0"/>
              </a:rPr>
              <a:t>NB-IoT: Connecting Device Fleets Using Cellular Networks</a:t>
            </a:r>
          </a:p>
        </p:txBody>
      </p:sp>
      <p:sp>
        <p:nvSpPr>
          <p:cNvPr id="5" name="Rectangle 4">
            <a:extLst>
              <a:ext uri="{FF2B5EF4-FFF2-40B4-BE49-F238E27FC236}">
                <a16:creationId xmlns:a16="http://schemas.microsoft.com/office/drawing/2014/main" id="{6E088B9B-1824-A966-D1CC-7903737C4F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981CDC-5F4C-3423-807A-4DF77DA4D8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3CAB6A-6727-B637-D36B-6CA60A4FA21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C9C3B496-2107-951A-EF5C-5182D33103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75AD27B9-D0A0-D06A-D66C-2A71FB01450D}"/>
              </a:ext>
            </a:extLst>
          </p:cNvPr>
          <p:cNvGraphicFramePr>
            <a:graphicFrameLocks noChangeAspect="1"/>
          </p:cNvGraphicFramePr>
          <p:nvPr>
            <p:extLst>
              <p:ext uri="{D42A27DB-BD31-4B8C-83A1-F6EECF244321}">
                <p14:modId xmlns:p14="http://schemas.microsoft.com/office/powerpoint/2010/main" val="1850638521"/>
              </p:ext>
            </p:extLst>
          </p:nvPr>
        </p:nvGraphicFramePr>
        <p:xfrm>
          <a:off x="1684421" y="2140842"/>
          <a:ext cx="8791074" cy="3755996"/>
        </p:xfrm>
        <a:graphic>
          <a:graphicData uri="http://schemas.openxmlformats.org/presentationml/2006/ole">
            <mc:AlternateContent xmlns:mc="http://schemas.openxmlformats.org/markup-compatibility/2006">
              <mc:Choice xmlns:v="urn:schemas-microsoft-com:vml" Requires="v">
                <p:oleObj name="Bitmap Image" r:id="rId3" imgW="6012360" imgH="2567880" progId="PBrush">
                  <p:embed/>
                </p:oleObj>
              </mc:Choice>
              <mc:Fallback>
                <p:oleObj name="Bitmap Image" r:id="rId3" imgW="6012360" imgH="2567880" progId="PBrush">
                  <p:embed/>
                  <p:pic>
                    <p:nvPicPr>
                      <p:cNvPr id="9" name="Object 8">
                        <a:extLst>
                          <a:ext uri="{FF2B5EF4-FFF2-40B4-BE49-F238E27FC236}">
                            <a16:creationId xmlns:a16="http://schemas.microsoft.com/office/drawing/2014/main" id="{CC01C4D0-B90E-B76D-8B7C-0C03286F404B}"/>
                          </a:ext>
                        </a:extLst>
                      </p:cNvPr>
                      <p:cNvPicPr/>
                      <p:nvPr/>
                    </p:nvPicPr>
                    <p:blipFill>
                      <a:blip r:embed="rId4"/>
                      <a:stretch>
                        <a:fillRect/>
                      </a:stretch>
                    </p:blipFill>
                    <p:spPr>
                      <a:xfrm>
                        <a:off x="1684421" y="2140842"/>
                        <a:ext cx="8791074" cy="3755996"/>
                      </a:xfrm>
                      <a:prstGeom prst="rect">
                        <a:avLst/>
                      </a:prstGeom>
                    </p:spPr>
                  </p:pic>
                </p:oleObj>
              </mc:Fallback>
            </mc:AlternateContent>
          </a:graphicData>
        </a:graphic>
      </p:graphicFrame>
    </p:spTree>
    <p:extLst>
      <p:ext uri="{BB962C8B-B14F-4D97-AF65-F5344CB8AC3E}">
        <p14:creationId xmlns:p14="http://schemas.microsoft.com/office/powerpoint/2010/main" val="500273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4C3C5-4E61-1B84-1641-80FFB0B8B2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E10CDD-3B0D-2DEE-842B-37B3A4DE18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A57B6F-EAB5-DD1A-F5E5-D5F3DD974CA2}"/>
              </a:ext>
            </a:extLst>
          </p:cNvPr>
          <p:cNvSpPr txBox="1"/>
          <p:nvPr/>
        </p:nvSpPr>
        <p:spPr>
          <a:xfrm>
            <a:off x="2513149" y="1019069"/>
            <a:ext cx="8652155" cy="521970"/>
          </a:xfrm>
          <a:prstGeom prst="rect">
            <a:avLst/>
          </a:prstGeom>
          <a:noFill/>
        </p:spPr>
        <p:txBody>
          <a:bodyPr wrap="square" rtlCol="0">
            <a:spAutoFit/>
          </a:bodyPr>
          <a:lstStyle/>
          <a:p>
            <a:r>
              <a:rPr lang="en-US" sz="2800" b="1" dirty="0">
                <a:latin typeface="Alexandria" charset="0"/>
                <a:cs typeface="Alexandria" charset="0"/>
              </a:rPr>
              <a:t>Industrial IoT Gateway</a:t>
            </a:r>
          </a:p>
        </p:txBody>
      </p:sp>
      <p:sp>
        <p:nvSpPr>
          <p:cNvPr id="5" name="Rectangle 4">
            <a:extLst>
              <a:ext uri="{FF2B5EF4-FFF2-40B4-BE49-F238E27FC236}">
                <a16:creationId xmlns:a16="http://schemas.microsoft.com/office/drawing/2014/main" id="{2DC20940-7DA9-DACC-39F2-E335A284DB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5AC86C-550D-CB4E-0C0B-6B976806E0F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3F13A4-65A9-BA9F-FD86-7CF3E63EC76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3C8DC16-F0E0-A0B9-9645-1114D2BBD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181DB492-92DE-2AEF-E486-1DCE411F7259}"/>
              </a:ext>
            </a:extLst>
          </p:cNvPr>
          <p:cNvGraphicFramePr>
            <a:graphicFrameLocks noChangeAspect="1"/>
          </p:cNvGraphicFramePr>
          <p:nvPr>
            <p:extLst>
              <p:ext uri="{D42A27DB-BD31-4B8C-83A1-F6EECF244321}">
                <p14:modId xmlns:p14="http://schemas.microsoft.com/office/powerpoint/2010/main" val="2112196569"/>
              </p:ext>
            </p:extLst>
          </p:nvPr>
        </p:nvGraphicFramePr>
        <p:xfrm>
          <a:off x="1475874" y="2205468"/>
          <a:ext cx="9139360" cy="3710351"/>
        </p:xfrm>
        <a:graphic>
          <a:graphicData uri="http://schemas.openxmlformats.org/presentationml/2006/ole">
            <mc:AlternateContent xmlns:mc="http://schemas.openxmlformats.org/markup-compatibility/2006">
              <mc:Choice xmlns:v="urn:schemas-microsoft-com:vml" Requires="v">
                <p:oleObj name="Bitmap Image" r:id="rId3" imgW="5951160" imgH="2415600" progId="Paint.Picture">
                  <p:embed/>
                </p:oleObj>
              </mc:Choice>
              <mc:Fallback>
                <p:oleObj name="Bitmap Image" r:id="rId3" imgW="5951160" imgH="2415600" progId="Paint.Picture">
                  <p:embed/>
                  <p:pic>
                    <p:nvPicPr>
                      <p:cNvPr id="9" name="Object 8">
                        <a:extLst>
                          <a:ext uri="{FF2B5EF4-FFF2-40B4-BE49-F238E27FC236}">
                            <a16:creationId xmlns:a16="http://schemas.microsoft.com/office/drawing/2014/main" id="{ECA05EEA-A311-586C-FEEA-5FFBA71B6465}"/>
                          </a:ext>
                        </a:extLst>
                      </p:cNvPr>
                      <p:cNvPicPr/>
                      <p:nvPr/>
                    </p:nvPicPr>
                    <p:blipFill>
                      <a:blip r:embed="rId4"/>
                      <a:stretch>
                        <a:fillRect/>
                      </a:stretch>
                    </p:blipFill>
                    <p:spPr>
                      <a:xfrm>
                        <a:off x="1475874" y="2205468"/>
                        <a:ext cx="9139360" cy="3710351"/>
                      </a:xfrm>
                      <a:prstGeom prst="rect">
                        <a:avLst/>
                      </a:prstGeom>
                    </p:spPr>
                  </p:pic>
                </p:oleObj>
              </mc:Fallback>
            </mc:AlternateContent>
          </a:graphicData>
        </a:graphic>
      </p:graphicFrame>
    </p:spTree>
    <p:extLst>
      <p:ext uri="{BB962C8B-B14F-4D97-AF65-F5344CB8AC3E}">
        <p14:creationId xmlns:p14="http://schemas.microsoft.com/office/powerpoint/2010/main" val="22516786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F0CA2-3BFB-DC88-5032-67151C2439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62DBAD-F943-E43F-8511-19A86255DD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75BA2C-3DFD-9F55-790A-EF576DDDBEBB}"/>
              </a:ext>
            </a:extLst>
          </p:cNvPr>
          <p:cNvSpPr txBox="1"/>
          <p:nvPr/>
        </p:nvSpPr>
        <p:spPr>
          <a:xfrm>
            <a:off x="2513149" y="1019069"/>
            <a:ext cx="8652155" cy="521970"/>
          </a:xfrm>
          <a:prstGeom prst="rect">
            <a:avLst/>
          </a:prstGeom>
          <a:noFill/>
        </p:spPr>
        <p:txBody>
          <a:bodyPr wrap="square" rtlCol="0">
            <a:spAutoFit/>
          </a:bodyPr>
          <a:lstStyle/>
          <a:p>
            <a:r>
              <a:rPr lang="en-US" sz="2800" b="1" dirty="0">
                <a:latin typeface="Alexandria" charset="0"/>
                <a:cs typeface="Alexandria" charset="0"/>
              </a:rPr>
              <a:t>Lightweight, Intelligent Huawei </a:t>
            </a:r>
            <a:r>
              <a:rPr lang="en-US" sz="2800" b="1" dirty="0" err="1">
                <a:latin typeface="Alexandria" charset="0"/>
                <a:cs typeface="Alexandria" charset="0"/>
              </a:rPr>
              <a:t>LiteOS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05302EFC-6602-2F16-744E-34C9CF7C43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31AB29-CF50-F3A7-B799-1444D86241B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07A13B-0BA9-067E-29AA-05F44382A0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95C747CF-ED5B-F73C-3740-7939FB473B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CA4BA5C5-F246-CB8C-8FB9-FDFC5AC34838}"/>
              </a:ext>
            </a:extLst>
          </p:cNvPr>
          <p:cNvGraphicFramePr>
            <a:graphicFrameLocks noChangeAspect="1"/>
          </p:cNvGraphicFramePr>
          <p:nvPr>
            <p:extLst>
              <p:ext uri="{D42A27DB-BD31-4B8C-83A1-F6EECF244321}">
                <p14:modId xmlns:p14="http://schemas.microsoft.com/office/powerpoint/2010/main" val="3202749571"/>
              </p:ext>
            </p:extLst>
          </p:nvPr>
        </p:nvGraphicFramePr>
        <p:xfrm>
          <a:off x="1716505" y="2249459"/>
          <a:ext cx="8871283" cy="3557784"/>
        </p:xfrm>
        <a:graphic>
          <a:graphicData uri="http://schemas.openxmlformats.org/presentationml/2006/ole">
            <mc:AlternateContent xmlns:mc="http://schemas.openxmlformats.org/markup-compatibility/2006">
              <mc:Choice xmlns:v="urn:schemas-microsoft-com:vml" Requires="v">
                <p:oleObj name="Bitmap Image" r:id="rId3" imgW="5798880" imgH="2750760" progId="PBrush">
                  <p:embed/>
                </p:oleObj>
              </mc:Choice>
              <mc:Fallback>
                <p:oleObj name="Bitmap Image" r:id="rId3" imgW="5798880" imgH="2750760" progId="PBrush">
                  <p:embed/>
                  <p:pic>
                    <p:nvPicPr>
                      <p:cNvPr id="9" name="Object 8">
                        <a:extLst>
                          <a:ext uri="{FF2B5EF4-FFF2-40B4-BE49-F238E27FC236}">
                            <a16:creationId xmlns:a16="http://schemas.microsoft.com/office/drawing/2014/main" id="{66011733-5550-17C8-831C-A4DF50B57A52}"/>
                          </a:ext>
                        </a:extLst>
                      </p:cNvPr>
                      <p:cNvPicPr/>
                      <p:nvPr/>
                    </p:nvPicPr>
                    <p:blipFill>
                      <a:blip r:embed="rId4"/>
                      <a:stretch>
                        <a:fillRect/>
                      </a:stretch>
                    </p:blipFill>
                    <p:spPr>
                      <a:xfrm>
                        <a:off x="1716505" y="2249459"/>
                        <a:ext cx="8871283" cy="3557784"/>
                      </a:xfrm>
                      <a:prstGeom prst="rect">
                        <a:avLst/>
                      </a:prstGeom>
                    </p:spPr>
                  </p:pic>
                </p:oleObj>
              </mc:Fallback>
            </mc:AlternateContent>
          </a:graphicData>
        </a:graphic>
      </p:graphicFrame>
    </p:spTree>
    <p:extLst>
      <p:ext uri="{BB962C8B-B14F-4D97-AF65-F5344CB8AC3E}">
        <p14:creationId xmlns:p14="http://schemas.microsoft.com/office/powerpoint/2010/main" val="4344245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520</Words>
  <Application>Microsoft Office PowerPoint</Application>
  <PresentationFormat>Widescreen</PresentationFormat>
  <Paragraphs>65</Paragraphs>
  <Slides>16</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16</vt:i4>
      </vt:variant>
    </vt:vector>
  </HeadingPairs>
  <TitlesOfParts>
    <vt:vector size="25" baseType="lpstr">
      <vt:lpstr>Alexandria</vt:lpstr>
      <vt:lpstr>Arial</vt:lpstr>
      <vt:lpstr>Calibri</vt:lpstr>
      <vt:lpstr>Calibri Light</vt:lpstr>
      <vt:lpstr>Roboto Light</vt:lpstr>
      <vt:lpstr>Tajawal ExtraBold</vt:lpstr>
      <vt:lpstr>Office Theme</vt:lpstr>
      <vt:lpstr>Paintbrush Picture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9</cp:revision>
  <dcterms:created xsi:type="dcterms:W3CDTF">2023-04-29T09:08:00Z</dcterms:created>
  <dcterms:modified xsi:type="dcterms:W3CDTF">2025-05-13T04:28:42Z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