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4" r:id="rId3"/>
    <p:sldMasterId id="214748368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6858000" cx="12192000"/>
  <p:notesSz cx="6858000" cy="9144000"/>
  <p:embeddedFontLst>
    <p:embeddedFont>
      <p:font typeface="Helvetica Neue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HelveticaNeue-regular.fntdata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HelveticaNeue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HelveticaNeue-boldItalic.fntdata"/><Relationship Id="rId30" Type="http://schemas.openxmlformats.org/officeDocument/2006/relationships/font" Target="fonts/HelveticaNeue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0" name="Google Shape;190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91661b1fbd_0_4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4" name="Google Shape;204;g291661b1fbd_0_4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91f66cd7b5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7" name="Google Shape;217;g291f66cd7b5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291f66cd7b5_0_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0" name="Google Shape;230;g291f66cd7b5_0_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91f66cd7b5_0_2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2" name="Google Shape;242;g291f66cd7b5_0_2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91f66cd7b5_0_2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g291f66cd7b5_0_2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91f66cd7b5_0_24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8" name="Google Shape;268;g291f66cd7b5_0_2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91f66cd7b5_0_25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1" name="Google Shape;281;g291f66cd7b5_0_2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91f66cd7b5_0_2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4" name="Google Shape;294;g291f66cd7b5_0_2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291f66cd7b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6" name="Google Shape;316;g291f66cd7b5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291661b1fbd_0_1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9" name="Google Shape;329;g291661b1fbd_0_1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91661b1fbd_0_1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2" name="Google Shape;342;g291661b1fbd_0_1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291661b1fbd_0_3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9" name="Google Shape;359;g291661b1fbd_0_3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291661b1fbd_0_36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8" name="Google Shape;378;g291661b1fbd_0_36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291f66cd7b5_0_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9" name="Google Shape;399;g291f66cd7b5_0_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29dc904ae5b_0_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2" name="Google Shape;412;g29dc904ae5b_0_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29dc904ae5b_0_8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5" name="Google Shape;425;g29dc904ae5b_0_8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29dc904ae5b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8" name="Google Shape;438;g29dc904ae5b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29dc904ae5b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1" name="Google Shape;451;g29dc904ae5b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29dc904ae5b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3" name="Google Shape;463;g29dc904ae5b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29dc904ae5b_0_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5" name="Google Shape;475;g29dc904ae5b_0_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7" name="Google Shape;487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/>
          <p:nvPr>
            <p:ph idx="2" type="pic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/>
          <p:nvPr>
            <p:ph idx="2" type="pic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9020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/>
          <p:nvPr>
            <p:ph idx="2" type="pic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/>
          <p:nvPr>
            <p:ph idx="2" type="pic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/>
          <p:nvPr>
            <p:ph idx="2" type="pic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/>
          <p:nvPr>
            <p:ph idx="2" type="pic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8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28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21" name="Google Shape;121;p2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29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7" name="Google Shape;127;p2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2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2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0"/>
          <p:cNvSpPr txBox="1"/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30"/>
          <p:cNvSpPr txBox="1"/>
          <p:nvPr>
            <p:ph idx="1" type="body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3" name="Google Shape;133;p3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3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3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1"/>
          <p:cNvSpPr txBox="1"/>
          <p:nvPr>
            <p:ph idx="1" type="body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9" name="Google Shape;139;p31"/>
          <p:cNvSpPr txBox="1"/>
          <p:nvPr>
            <p:ph idx="2" type="body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0" name="Google Shape;140;p3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3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3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2"/>
          <p:cNvSpPr txBox="1"/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32"/>
          <p:cNvSpPr txBox="1"/>
          <p:nvPr>
            <p:ph idx="1" type="body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46" name="Google Shape;146;p32"/>
          <p:cNvSpPr txBox="1"/>
          <p:nvPr>
            <p:ph idx="2" type="body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7" name="Google Shape;147;p32"/>
          <p:cNvSpPr txBox="1"/>
          <p:nvPr>
            <p:ph idx="3" type="body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48" name="Google Shape;148;p32"/>
          <p:cNvSpPr txBox="1"/>
          <p:nvPr>
            <p:ph idx="4" type="body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9" name="Google Shape;149;p3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3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3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3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33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3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3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4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34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3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5"/>
          <p:cNvSpPr txBox="1"/>
          <p:nvPr>
            <p:ph idx="1" type="body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64" name="Google Shape;164;p35"/>
          <p:cNvSpPr txBox="1"/>
          <p:nvPr>
            <p:ph idx="2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65" name="Google Shape;165;p3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3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3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36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6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72" name="Google Shape;172;p3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3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37"/>
          <p:cNvSpPr txBox="1"/>
          <p:nvPr>
            <p:ph idx="1" type="body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8" name="Google Shape;178;p3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0" name="Google Shape;180;p3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/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38"/>
          <p:cNvSpPr txBox="1"/>
          <p:nvPr>
            <p:ph idx="1" type="body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4" name="Google Shape;184;p3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3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3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29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9.xml"/><Relationship Id="rId3" Type="http://schemas.openxmlformats.org/officeDocument/2006/relationships/slideLayout" Target="../slideLayouts/slideLayout20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6.xml"/><Relationship Id="rId6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35.xml"/><Relationship Id="rId7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1" name="Google Shape;101;p2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2" name="Google Shape;102;p2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3" name="Google Shape;103;p2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2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2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2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.png"/><Relationship Id="rId4" Type="http://schemas.openxmlformats.org/officeDocument/2006/relationships/image" Target="../media/image19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7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9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3" name="Google Shape;193;p39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94" name="Google Shape;194;p39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US" sz="4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 Tenses in Use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39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39"/>
          <p:cNvSpPr txBox="1"/>
          <p:nvPr/>
        </p:nvSpPr>
        <p:spPr>
          <a:xfrm>
            <a:off x="6370225" y="4802550"/>
            <a:ext cx="2820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39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39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9" name="Google Shape;199;p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39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2" name="Google Shape;212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4" name="Google Shape;214;p40"/>
          <p:cNvPicPr preferRelativeResize="0"/>
          <p:nvPr/>
        </p:nvPicPr>
        <p:blipFill rotWithShape="1">
          <a:blip r:embed="rId4">
            <a:alphaModFix/>
          </a:blip>
          <a:srcRect b="27250" l="30326" r="31561" t="15632"/>
          <a:stretch/>
        </p:blipFill>
        <p:spPr>
          <a:xfrm>
            <a:off x="688600" y="1288175"/>
            <a:ext cx="9629198" cy="505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5" name="Google Shape;225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7" name="Google Shape;227;p41"/>
          <p:cNvPicPr preferRelativeResize="0"/>
          <p:nvPr/>
        </p:nvPicPr>
        <p:blipFill rotWithShape="1">
          <a:blip r:embed="rId4">
            <a:alphaModFix/>
          </a:blip>
          <a:srcRect b="20324" l="30443" r="32248" t="39673"/>
          <a:stretch/>
        </p:blipFill>
        <p:spPr>
          <a:xfrm>
            <a:off x="688600" y="1231800"/>
            <a:ext cx="9531226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2"/>
          <p:cNvSpPr/>
          <p:nvPr/>
        </p:nvSpPr>
        <p:spPr>
          <a:xfrm>
            <a:off x="617275" y="2258950"/>
            <a:ext cx="10812600" cy="4198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42"/>
          <p:cNvSpPr txBox="1"/>
          <p:nvPr/>
        </p:nvSpPr>
        <p:spPr>
          <a:xfrm>
            <a:off x="2513150" y="953250"/>
            <a:ext cx="8182500" cy="8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alibri"/>
              <a:buNone/>
            </a:pPr>
            <a:r>
              <a:rPr b="1" lang="en-US"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Complete the sentences with the present simple or present continuous form of the verbs in brackets. </a:t>
            </a:r>
            <a:endParaRPr sz="3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6" name="Google Shape;236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42"/>
          <p:cNvSpPr txBox="1"/>
          <p:nvPr/>
        </p:nvSpPr>
        <p:spPr>
          <a:xfrm>
            <a:off x="889000" y="2391850"/>
            <a:ext cx="9862800" cy="40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She_______(run) because she's late for her lesson.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teacher always_______(give) us lots of homework.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We_______(not want) to go to the concert.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time________(you / meet) Pete tomorrow?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I________(not work) today. I'm on holiday.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People_______(speak) English in Jamaica.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Archie______(not use) his computer at the moment.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_________(Tony / live) near the park?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8" name="Google Shape;238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0" name="Google Shape;250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43"/>
          <p:cNvPicPr preferRelativeResize="0"/>
          <p:nvPr/>
        </p:nvPicPr>
        <p:blipFill rotWithShape="1">
          <a:blip r:embed="rId4">
            <a:alphaModFix/>
          </a:blip>
          <a:srcRect b="30515" l="22523" r="23293" t="445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3" name="Google Shape;263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5" name="Google Shape;265;p44"/>
          <p:cNvPicPr preferRelativeResize="0"/>
          <p:nvPr/>
        </p:nvPicPr>
        <p:blipFill rotWithShape="1">
          <a:blip r:embed="rId4">
            <a:alphaModFix/>
          </a:blip>
          <a:srcRect b="42963" l="27869" r="52579" t="29258"/>
          <a:stretch/>
        </p:blipFill>
        <p:spPr>
          <a:xfrm>
            <a:off x="889000" y="1588475"/>
            <a:ext cx="7468301" cy="3793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6" name="Google Shape;276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45"/>
          <p:cNvPicPr preferRelativeResize="0"/>
          <p:nvPr/>
        </p:nvPicPr>
        <p:blipFill rotWithShape="1">
          <a:blip r:embed="rId4">
            <a:alphaModFix/>
          </a:blip>
          <a:srcRect b="46853" l="27592" r="47608" t="23798"/>
          <a:stretch/>
        </p:blipFill>
        <p:spPr>
          <a:xfrm>
            <a:off x="701675" y="1174775"/>
            <a:ext cx="10477502" cy="50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7" name="Google Shape;28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9" name="Google Shape;28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46"/>
          <p:cNvPicPr preferRelativeResize="0"/>
          <p:nvPr/>
        </p:nvPicPr>
        <p:blipFill rotWithShape="1">
          <a:blip r:embed="rId4">
            <a:alphaModFix/>
          </a:blip>
          <a:srcRect b="15650" l="27110" r="45675" t="51941"/>
          <a:stretch/>
        </p:blipFill>
        <p:spPr>
          <a:xfrm>
            <a:off x="685800" y="1231800"/>
            <a:ext cx="10429877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0" name="Google Shape;30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2" name="Google Shape;302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4" name="Google Shape;304;p47"/>
          <p:cNvPicPr preferRelativeResize="0"/>
          <p:nvPr/>
        </p:nvPicPr>
        <p:blipFill rotWithShape="1">
          <a:blip r:embed="rId4">
            <a:alphaModFix/>
          </a:blip>
          <a:srcRect b="40211" l="35609" r="22605" t="290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305" name="Google Shape;305;p47"/>
          <p:cNvSpPr txBox="1"/>
          <p:nvPr/>
        </p:nvSpPr>
        <p:spPr>
          <a:xfrm>
            <a:off x="1466350" y="43907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6" name="Google Shape;306;p47"/>
          <p:cNvSpPr txBox="1"/>
          <p:nvPr/>
        </p:nvSpPr>
        <p:spPr>
          <a:xfrm>
            <a:off x="4010000" y="47421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7" name="Google Shape;307;p47"/>
          <p:cNvSpPr txBox="1"/>
          <p:nvPr/>
        </p:nvSpPr>
        <p:spPr>
          <a:xfrm>
            <a:off x="4620225" y="51061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8" name="Google Shape;308;p47"/>
          <p:cNvSpPr txBox="1"/>
          <p:nvPr/>
        </p:nvSpPr>
        <p:spPr>
          <a:xfrm>
            <a:off x="4620225" y="550242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9" name="Google Shape;309;p47"/>
          <p:cNvSpPr txBox="1"/>
          <p:nvPr/>
        </p:nvSpPr>
        <p:spPr>
          <a:xfrm>
            <a:off x="4116500" y="5821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0" name="Google Shape;310;p47"/>
          <p:cNvSpPr txBox="1"/>
          <p:nvPr/>
        </p:nvSpPr>
        <p:spPr>
          <a:xfrm>
            <a:off x="9380275" y="4023325"/>
            <a:ext cx="118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47"/>
          <p:cNvSpPr txBox="1"/>
          <p:nvPr/>
        </p:nvSpPr>
        <p:spPr>
          <a:xfrm>
            <a:off x="6808350" y="4742125"/>
            <a:ext cx="1253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2" name="Google Shape;312;p47"/>
          <p:cNvSpPr txBox="1"/>
          <p:nvPr/>
        </p:nvSpPr>
        <p:spPr>
          <a:xfrm>
            <a:off x="6808350" y="5106175"/>
            <a:ext cx="108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47"/>
          <p:cNvSpPr txBox="1"/>
          <p:nvPr/>
        </p:nvSpPr>
        <p:spPr>
          <a:xfrm>
            <a:off x="6626300" y="55024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4" name="Google Shape;324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6" name="Google Shape;326;p48"/>
          <p:cNvPicPr preferRelativeResize="0"/>
          <p:nvPr/>
        </p:nvPicPr>
        <p:blipFill rotWithShape="1">
          <a:blip r:embed="rId4">
            <a:alphaModFix/>
          </a:blip>
          <a:srcRect b="52774" l="26198" r="27076" t="32532"/>
          <a:stretch/>
        </p:blipFill>
        <p:spPr>
          <a:xfrm>
            <a:off x="674600" y="1307225"/>
            <a:ext cx="10636901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7" name="Google Shape;337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9" name="Google Shape;339;p49"/>
          <p:cNvPicPr preferRelativeResize="0"/>
          <p:nvPr/>
        </p:nvPicPr>
        <p:blipFill rotWithShape="1">
          <a:blip r:embed="rId4">
            <a:alphaModFix/>
          </a:blip>
          <a:srcRect b="36043" l="23553" r="42579" t="16815"/>
          <a:stretch/>
        </p:blipFill>
        <p:spPr>
          <a:xfrm>
            <a:off x="617275" y="1231800"/>
            <a:ext cx="10288349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9" name="Google Shape;349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0" name="Google Shape;35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2" name="Google Shape;352;p50"/>
          <p:cNvPicPr preferRelativeResize="0"/>
          <p:nvPr/>
        </p:nvPicPr>
        <p:blipFill rotWithShape="1">
          <a:blip r:embed="rId4">
            <a:alphaModFix/>
          </a:blip>
          <a:srcRect b="45200" l="38710" r="29950" t="3153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353" name="Google Shape;353;p50"/>
          <p:cNvSpPr txBox="1"/>
          <p:nvPr/>
        </p:nvSpPr>
        <p:spPr>
          <a:xfrm>
            <a:off x="6339275" y="3568325"/>
            <a:ext cx="435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we don’t 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waste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electricity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4" name="Google Shape;354;p50"/>
          <p:cNvSpPr txBox="1"/>
          <p:nvPr/>
        </p:nvSpPr>
        <p:spPr>
          <a:xfrm>
            <a:off x="6744800" y="4216775"/>
            <a:ext cx="4426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they </a:t>
            </a: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 agree about money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5" name="Google Shape;355;p50"/>
          <p:cNvSpPr txBox="1"/>
          <p:nvPr/>
        </p:nvSpPr>
        <p:spPr>
          <a:xfrm>
            <a:off x="6339275" y="4903725"/>
            <a:ext cx="4106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she doesn’t send faxes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6" name="Google Shape;356;p50"/>
          <p:cNvSpPr txBox="1"/>
          <p:nvPr/>
        </p:nvSpPr>
        <p:spPr>
          <a:xfrm>
            <a:off x="1675250" y="5949900"/>
            <a:ext cx="53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it doesn’t discuss employee problems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7" name="Google Shape;367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9" name="Google Shape;369;p51"/>
          <p:cNvPicPr preferRelativeResize="0"/>
          <p:nvPr/>
        </p:nvPicPr>
        <p:blipFill rotWithShape="1">
          <a:blip r:embed="rId4">
            <a:alphaModFix/>
          </a:blip>
          <a:srcRect b="29494" l="36570" r="26620" t="50316"/>
          <a:stretch/>
        </p:blipFill>
        <p:spPr>
          <a:xfrm>
            <a:off x="730575" y="1588475"/>
            <a:ext cx="10622923" cy="4812299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370" name="Google Shape;370;p51"/>
          <p:cNvSpPr txBox="1"/>
          <p:nvPr/>
        </p:nvSpPr>
        <p:spPr>
          <a:xfrm>
            <a:off x="2452100" y="674050"/>
            <a:ext cx="62562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Match the questions (1-6) to the answers (a-f).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1" name="Google Shape;371;p51"/>
          <p:cNvCxnSpPr/>
          <p:nvPr/>
        </p:nvCxnSpPr>
        <p:spPr>
          <a:xfrm>
            <a:off x="5895075" y="2762800"/>
            <a:ext cx="1203600" cy="2841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72" name="Google Shape;372;p51"/>
          <p:cNvCxnSpPr/>
          <p:nvPr/>
        </p:nvCxnSpPr>
        <p:spPr>
          <a:xfrm>
            <a:off x="4397525" y="3448600"/>
            <a:ext cx="2701200" cy="1413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73" name="Google Shape;373;p51"/>
          <p:cNvCxnSpPr/>
          <p:nvPr/>
        </p:nvCxnSpPr>
        <p:spPr>
          <a:xfrm flipH="1" rot="10800000">
            <a:off x="5391225" y="2776750"/>
            <a:ext cx="1763400" cy="1497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74" name="Google Shape;374;p51"/>
          <p:cNvCxnSpPr/>
          <p:nvPr/>
        </p:nvCxnSpPr>
        <p:spPr>
          <a:xfrm flipH="1" rot="10800000">
            <a:off x="4173575" y="2035075"/>
            <a:ext cx="2939100" cy="2855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75" name="Google Shape;375;p51"/>
          <p:cNvCxnSpPr/>
          <p:nvPr/>
        </p:nvCxnSpPr>
        <p:spPr>
          <a:xfrm flipH="1" rot="10800000">
            <a:off x="4593450" y="3448475"/>
            <a:ext cx="2547300" cy="2113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4" name="Google Shape;384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6" name="Google Shape;386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87" name="Google Shape;387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8" name="Google Shape;388;p52"/>
          <p:cNvPicPr preferRelativeResize="0"/>
          <p:nvPr/>
        </p:nvPicPr>
        <p:blipFill rotWithShape="1">
          <a:blip r:embed="rId4">
            <a:alphaModFix/>
          </a:blip>
          <a:srcRect b="13877" l="38593" r="35922" t="6424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52"/>
          <p:cNvSpPr txBox="1"/>
          <p:nvPr/>
        </p:nvSpPr>
        <p:spPr>
          <a:xfrm>
            <a:off x="4436725" y="310710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/>
          </a:p>
        </p:txBody>
      </p:sp>
      <p:sp>
        <p:nvSpPr>
          <p:cNvPr id="390" name="Google Shape;390;p52"/>
          <p:cNvSpPr txBox="1"/>
          <p:nvPr/>
        </p:nvSpPr>
        <p:spPr>
          <a:xfrm>
            <a:off x="6618525" y="31071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91" name="Google Shape;391;p52"/>
          <p:cNvSpPr txBox="1"/>
          <p:nvPr/>
        </p:nvSpPr>
        <p:spPr>
          <a:xfrm>
            <a:off x="5251225" y="3847325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/>
          </a:p>
        </p:txBody>
      </p:sp>
      <p:sp>
        <p:nvSpPr>
          <p:cNvPr id="392" name="Google Shape;392;p52"/>
          <p:cNvSpPr txBox="1"/>
          <p:nvPr/>
        </p:nvSpPr>
        <p:spPr>
          <a:xfrm>
            <a:off x="5315350" y="45315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/>
          </a:p>
        </p:txBody>
      </p:sp>
      <p:sp>
        <p:nvSpPr>
          <p:cNvPr id="393" name="Google Shape;393;p52"/>
          <p:cNvSpPr txBox="1"/>
          <p:nvPr/>
        </p:nvSpPr>
        <p:spPr>
          <a:xfrm>
            <a:off x="1638050" y="3788225"/>
            <a:ext cx="875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/>
          </a:p>
        </p:txBody>
      </p:sp>
      <p:sp>
        <p:nvSpPr>
          <p:cNvPr id="394" name="Google Shape;394;p52"/>
          <p:cNvSpPr txBox="1"/>
          <p:nvPr/>
        </p:nvSpPr>
        <p:spPr>
          <a:xfrm>
            <a:off x="1742400" y="4531550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/>
          </a:p>
        </p:txBody>
      </p:sp>
      <p:sp>
        <p:nvSpPr>
          <p:cNvPr id="395" name="Google Shape;395;p52"/>
          <p:cNvSpPr txBox="1"/>
          <p:nvPr/>
        </p:nvSpPr>
        <p:spPr>
          <a:xfrm>
            <a:off x="1742400" y="5338675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/>
          </a:p>
        </p:txBody>
      </p:sp>
      <p:sp>
        <p:nvSpPr>
          <p:cNvPr id="396" name="Google Shape;396;p52"/>
          <p:cNvSpPr txBox="1"/>
          <p:nvPr/>
        </p:nvSpPr>
        <p:spPr>
          <a:xfrm>
            <a:off x="3475650" y="52391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53"/>
          <p:cNvSpPr txBox="1"/>
          <p:nvPr/>
        </p:nvSpPr>
        <p:spPr>
          <a:xfrm>
            <a:off x="2457175" y="662400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100">
                <a:solidFill>
                  <a:srgbClr val="FF0000"/>
                </a:solidFill>
              </a:rPr>
              <a:t>Present Continuous</a:t>
            </a:r>
            <a:endParaRPr b="1" i="0" sz="3100" u="none" cap="none" strike="noStrike">
              <a:solidFill>
                <a:srgbClr val="FF0000"/>
              </a:solidFill>
            </a:endParaRPr>
          </a:p>
        </p:txBody>
      </p:sp>
      <p:sp>
        <p:nvSpPr>
          <p:cNvPr id="403" name="Google Shape;403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 sz="29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Form</a:t>
            </a:r>
            <a:endParaRPr b="1" i="0" sz="29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7" name="Google Shape;407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Google Shape;408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9" name="Google Shape;409;p53"/>
          <p:cNvPicPr preferRelativeResize="0"/>
          <p:nvPr/>
        </p:nvPicPr>
        <p:blipFill rotWithShape="1">
          <a:blip r:embed="rId4">
            <a:alphaModFix/>
          </a:blip>
          <a:srcRect b="35223" l="24703" r="30527" t="28042"/>
          <a:stretch/>
        </p:blipFill>
        <p:spPr>
          <a:xfrm>
            <a:off x="1080475" y="2263713"/>
            <a:ext cx="9671323" cy="4012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54"/>
          <p:cNvSpPr txBox="1"/>
          <p:nvPr/>
        </p:nvSpPr>
        <p:spPr>
          <a:xfrm>
            <a:off x="942300" y="1231800"/>
            <a:ext cx="1467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Negatives</a:t>
            </a:r>
            <a:endParaRPr b="1" i="0" sz="24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0" name="Google Shape;420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2" name="Google Shape;422;p54"/>
          <p:cNvPicPr preferRelativeResize="0"/>
          <p:nvPr/>
        </p:nvPicPr>
        <p:blipFill rotWithShape="1">
          <a:blip r:embed="rId4">
            <a:alphaModFix/>
          </a:blip>
          <a:srcRect b="40210" l="24361" r="28573" t="23797"/>
          <a:stretch/>
        </p:blipFill>
        <p:spPr>
          <a:xfrm>
            <a:off x="617275" y="2101500"/>
            <a:ext cx="10512274" cy="4095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 sz="23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Questions</a:t>
            </a:r>
            <a:endParaRPr b="1" i="0" sz="23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1" name="Google Shape;431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2" name="Google Shape;432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3" name="Google Shape;433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5" name="Google Shape;435;p55"/>
          <p:cNvPicPr preferRelativeResize="0"/>
          <p:nvPr/>
        </p:nvPicPr>
        <p:blipFill rotWithShape="1">
          <a:blip r:embed="rId4">
            <a:alphaModFix/>
          </a:blip>
          <a:srcRect b="24794" l="24370" r="26955" t="23797"/>
          <a:stretch/>
        </p:blipFill>
        <p:spPr>
          <a:xfrm>
            <a:off x="688600" y="2216950"/>
            <a:ext cx="10650902" cy="4183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56"/>
          <p:cNvSpPr txBox="1"/>
          <p:nvPr/>
        </p:nvSpPr>
        <p:spPr>
          <a:xfrm>
            <a:off x="2485150" y="616200"/>
            <a:ext cx="4487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400">
                <a:solidFill>
                  <a:srgbClr val="FF0000"/>
                </a:solidFill>
              </a:rPr>
              <a:t>Present Perfect</a:t>
            </a:r>
            <a:endParaRPr b="1" i="0" sz="3400" u="none" cap="none" strike="noStrike">
              <a:solidFill>
                <a:srgbClr val="FF0000"/>
              </a:solidFill>
            </a:endParaRPr>
          </a:p>
        </p:txBody>
      </p:sp>
      <p:sp>
        <p:nvSpPr>
          <p:cNvPr id="442" name="Google Shape;442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4" name="Google Shape;444;p56"/>
          <p:cNvSpPr txBox="1"/>
          <p:nvPr/>
        </p:nvSpPr>
        <p:spPr>
          <a:xfrm>
            <a:off x="1060225" y="975979"/>
            <a:ext cx="966300" cy="63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35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</a:t>
            </a:r>
            <a:endParaRPr b="1" i="0" sz="3500" u="none" cap="none" strike="noStrik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6" name="Google Shape;446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resent Perfect Infographic" id="448" name="Google Shape;448;p56"/>
          <p:cNvPicPr preferRelativeResize="0"/>
          <p:nvPr>
            <p:ph idx="4294967295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4575" y="1867050"/>
            <a:ext cx="9862800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57"/>
          <p:cNvSpPr txBox="1"/>
          <p:nvPr/>
        </p:nvSpPr>
        <p:spPr>
          <a:xfrm>
            <a:off x="2513150" y="1339175"/>
            <a:ext cx="4487700" cy="7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alibri"/>
              <a:buNone/>
            </a:pPr>
            <a:r>
              <a:rPr b="1" lang="en-US" sz="4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Form</a:t>
            </a:r>
            <a:endParaRPr sz="48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57"/>
          <p:cNvSpPr txBox="1"/>
          <p:nvPr/>
        </p:nvSpPr>
        <p:spPr>
          <a:xfrm>
            <a:off x="889000" y="2391850"/>
            <a:ext cx="9862800" cy="286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875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500"/>
              <a:buFont typeface="Calibri"/>
              <a:buChar char=" "/>
            </a:pPr>
            <a:r>
              <a:t/>
            </a:r>
            <a:endParaRPr sz="25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5875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500"/>
              <a:buFont typeface="Calibri"/>
              <a:buChar char=" "/>
            </a:pPr>
            <a:r>
              <a:rPr lang="en-US" sz="25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Subject + have  + P.P</a:t>
            </a:r>
            <a:endParaRPr sz="25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5875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FF0000"/>
              </a:buClr>
              <a:buSzPts val="2500"/>
              <a:buFont typeface="Calibri"/>
              <a:buChar char=" "/>
            </a:pPr>
            <a:r>
              <a:rPr lang="en-US" sz="25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              has</a:t>
            </a:r>
            <a:endParaRPr sz="25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They </a:t>
            </a:r>
            <a:r>
              <a:rPr b="1" i="1" lang="en-US" sz="2000">
                <a:solidFill>
                  <a:srgbClr val="191919"/>
                </a:solidFill>
              </a:rPr>
              <a:t>have seen</a:t>
            </a:r>
            <a:r>
              <a:rPr lang="en-US" sz="2000">
                <a:solidFill>
                  <a:srgbClr val="191919"/>
                </a:solidFill>
              </a:rPr>
              <a:t> that film six times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She </a:t>
            </a:r>
            <a:r>
              <a:rPr b="1" i="1" lang="en-US" sz="2000">
                <a:solidFill>
                  <a:srgbClr val="191919"/>
                </a:solidFill>
              </a:rPr>
              <a:t>has visited</a:t>
            </a:r>
            <a:r>
              <a:rPr lang="en-US" sz="2000">
                <a:solidFill>
                  <a:srgbClr val="191919"/>
                </a:solidFill>
              </a:rPr>
              <a:t> them frequently.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9" name="Google Shape;459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58"/>
          <p:cNvSpPr txBox="1"/>
          <p:nvPr/>
        </p:nvSpPr>
        <p:spPr>
          <a:xfrm>
            <a:off x="2513150" y="1216175"/>
            <a:ext cx="4487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alibri"/>
              <a:buNone/>
            </a:pPr>
            <a:r>
              <a:rPr b="1" lang="en-US" sz="4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Interrogative </a:t>
            </a:r>
            <a:endParaRPr b="0" i="0" sz="2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58"/>
          <p:cNvSpPr txBox="1"/>
          <p:nvPr/>
        </p:nvSpPr>
        <p:spPr>
          <a:xfrm>
            <a:off x="889000" y="2391850"/>
            <a:ext cx="9862800" cy="356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Calibri"/>
              <a:buChar char=" "/>
            </a:pPr>
            <a:r>
              <a:rPr b="1"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Have / has + Subject + P.P?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Calibri"/>
              <a:buChar char=" "/>
            </a:pPr>
            <a:r>
              <a:rPr b="1"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 question + have / has + Subject + P.P?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Have you called your mom yet?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Has Anthony played basketball yet?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Have you travelled to Aswan?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Have you ever ridden a camel? 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1" name="Google Shape;471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59"/>
          <p:cNvSpPr txBox="1"/>
          <p:nvPr/>
        </p:nvSpPr>
        <p:spPr>
          <a:xfrm>
            <a:off x="2513150" y="1231800"/>
            <a:ext cx="4487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alibri"/>
              <a:buNone/>
            </a:pPr>
            <a:r>
              <a:rPr b="1" lang="en-US" sz="4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Negative</a:t>
            </a:r>
            <a:endParaRPr sz="4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1" name="Google Shape;481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59"/>
          <p:cNvSpPr txBox="1"/>
          <p:nvPr/>
        </p:nvSpPr>
        <p:spPr>
          <a:xfrm>
            <a:off x="889000" y="2391850"/>
            <a:ext cx="9862800" cy="128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lang="en-US" sz="2000">
                <a:solidFill>
                  <a:srgbClr val="FF0000"/>
                </a:solidFill>
              </a:rPr>
              <a:t>Subject + hasn’t / haven’t + p.p.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They </a:t>
            </a:r>
            <a:r>
              <a:rPr b="1" i="1" lang="en-US" sz="2000">
                <a:solidFill>
                  <a:srgbClr val="191919"/>
                </a:solidFill>
              </a:rPr>
              <a:t>haven't lived</a:t>
            </a:r>
            <a:r>
              <a:rPr lang="en-US" sz="2000">
                <a:solidFill>
                  <a:srgbClr val="191919"/>
                </a:solidFill>
              </a:rPr>
              <a:t> here for years.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He </a:t>
            </a:r>
            <a:r>
              <a:rPr b="1" lang="en-US" sz="2000">
                <a:solidFill>
                  <a:srgbClr val="191919"/>
                </a:solidFill>
              </a:rPr>
              <a:t>hasn’t finished </a:t>
            </a:r>
            <a:r>
              <a:rPr lang="en-US" sz="2000">
                <a:solidFill>
                  <a:srgbClr val="191919"/>
                </a:solidFill>
              </a:rPr>
              <a:t>his homework yet. </a:t>
            </a:r>
            <a:endParaRPr sz="2000">
              <a:solidFill>
                <a:srgbClr val="191919"/>
              </a:solidFill>
            </a:endParaRPr>
          </a:p>
        </p:txBody>
      </p:sp>
      <p:pic>
        <p:nvPicPr>
          <p:cNvPr id="483" name="Google Shape;483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" name="Google Shape;490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6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60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