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261" r:id="rId6"/>
    <p:sldId id="262" r:id="rId7"/>
    <p:sldId id="263" r:id="rId8"/>
    <p:sldId id="264" r:id="rId9"/>
    <p:sldId id="265" r:id="rId10"/>
    <p:sldId id="266"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10/23/2021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10/23/2021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10/23/2021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Risk analysis and evaluation</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Application of a risk matrix</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use of a risk matrix is a very simple way of demonstrating the level of risk that a particular event represents to an organization.</a:t>
            </a:r>
          </a:p>
          <a:p>
            <a:pPr algn="just">
              <a:tabLst>
                <a:tab pos="184150" algn="l"/>
              </a:tabLst>
            </a:pPr>
            <a:r>
              <a:rPr lang="en-US" sz="2900" dirty="0"/>
              <a:t>When the risk matrix is used to illustrate the current level of risk, the vertical axis will normally be labelled as </a:t>
            </a:r>
            <a:r>
              <a:rPr lang="en-US" sz="2900" dirty="0">
                <a:solidFill>
                  <a:srgbClr val="FF0000"/>
                </a:solidFill>
              </a:rPr>
              <a:t>impact</a:t>
            </a:r>
            <a:r>
              <a:rPr lang="en-US" sz="2900" dirty="0"/>
              <a:t>.</a:t>
            </a:r>
          </a:p>
          <a:p>
            <a:pPr algn="just">
              <a:tabLst>
                <a:tab pos="184150" algn="l"/>
              </a:tabLst>
            </a:pPr>
            <a:r>
              <a:rPr lang="en-US" sz="2900" dirty="0"/>
              <a:t>However, the risk matrix can also be used to represent gross or inherent level of risk, which is the level of risk before controls are applied. When the risk matrix is used to illustrate the inherent level of risk, the vertical axis may sometimes be labelled </a:t>
            </a:r>
            <a:r>
              <a:rPr lang="en-US" sz="2900" dirty="0">
                <a:solidFill>
                  <a:srgbClr val="FF0000"/>
                </a:solidFill>
              </a:rPr>
              <a:t>magnitude</a:t>
            </a:r>
            <a:r>
              <a:rPr lang="en-US" sz="2900" dirty="0"/>
              <a:t>.</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34CD175-E2C3-4DB3-B284-57B5F9A62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1096"/>
            <a:ext cx="5738152" cy="6756904"/>
          </a:xfrm>
          <a:prstGeom prst="rect">
            <a:avLst/>
          </a:prstGeom>
        </p:spPr>
      </p:pic>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623359" y="365125"/>
            <a:ext cx="1632821" cy="1464227"/>
          </a:xfrm>
        </p:spPr>
      </p:pic>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sp>
        <p:nvSpPr>
          <p:cNvPr id="14" name="Title 1">
            <a:extLst>
              <a:ext uri="{FF2B5EF4-FFF2-40B4-BE49-F238E27FC236}">
                <a16:creationId xmlns:a16="http://schemas.microsoft.com/office/drawing/2014/main" id="{3AE96842-6B4D-43DB-8BCE-77BCC09290D1}"/>
              </a:ext>
            </a:extLst>
          </p:cNvPr>
          <p:cNvSpPr>
            <a:spLocks noGrp="1"/>
          </p:cNvSpPr>
          <p:nvPr>
            <p:ph type="title"/>
          </p:nvPr>
        </p:nvSpPr>
        <p:spPr>
          <a:xfrm>
            <a:off x="3538330" y="432594"/>
            <a:ext cx="7219122" cy="1325563"/>
          </a:xfrm>
        </p:spPr>
        <p:txBody>
          <a:bodyPr>
            <a:normAutofit/>
          </a:bodyPr>
          <a:lstStyle/>
          <a:p>
            <a:pPr algn="ctr"/>
            <a:r>
              <a:rPr lang="en-US" dirty="0"/>
              <a:t>Example</a:t>
            </a:r>
            <a:r>
              <a:rPr lang="en-US" b="1" dirty="0"/>
              <a:t> of</a:t>
            </a:r>
            <a:br>
              <a:rPr lang="en-US" b="1" dirty="0"/>
            </a:br>
            <a:r>
              <a:rPr lang="en-US" b="1" dirty="0"/>
              <a:t>personal risk matrix</a:t>
            </a:r>
            <a:endParaRPr lang="en-US" dirty="0"/>
          </a:p>
        </p:txBody>
      </p:sp>
    </p:spTree>
    <p:extLst>
      <p:ext uri="{BB962C8B-B14F-4D97-AF65-F5344CB8AC3E}">
        <p14:creationId xmlns:p14="http://schemas.microsoft.com/office/powerpoint/2010/main" val="1169990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Application of a risk matrix</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Large organizations frequently make use of a risk matrix as a means of summarizing their risk profile.</a:t>
            </a:r>
          </a:p>
          <a:p>
            <a:pPr algn="just">
              <a:tabLst>
                <a:tab pos="184150" algn="l"/>
              </a:tabLst>
            </a:pPr>
            <a:r>
              <a:rPr lang="en-US" sz="2900" dirty="0"/>
              <a:t>It can also be used to identify the type of risk response that is most likely to be employed.</a:t>
            </a:r>
          </a:p>
          <a:p>
            <a:pPr algn="just">
              <a:tabLst>
                <a:tab pos="184150" algn="l"/>
              </a:tabLst>
            </a:pPr>
            <a:r>
              <a:rPr lang="en-US" sz="2900" dirty="0"/>
              <a:t>Impact is not the same as magnitude, because a risk may have a high magnitude in terms of the size of the event, but the impact and consequences may be smaller.</a:t>
            </a:r>
          </a:p>
          <a:p>
            <a:pPr algn="just">
              <a:tabLst>
                <a:tab pos="184150" algn="l"/>
              </a:tabLst>
            </a:pPr>
            <a:endParaRPr lang="en-US" sz="2900" dirty="0"/>
          </a:p>
        </p:txBody>
      </p:sp>
    </p:spTree>
    <p:extLst>
      <p:ext uri="{BB962C8B-B14F-4D97-AF65-F5344CB8AC3E}">
        <p14:creationId xmlns:p14="http://schemas.microsoft.com/office/powerpoint/2010/main" val="2650103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Many risk management practitioners assess risk at its current (also referred to as residual) level. However, internal auditors prefer to undertake an assessment of the risk at its inherent level.</a:t>
            </a:r>
          </a:p>
          <a:p>
            <a:pPr algn="just">
              <a:tabLst>
                <a:tab pos="184150" algn="l"/>
              </a:tabLst>
            </a:pPr>
            <a:r>
              <a:rPr lang="en-US" sz="2900" dirty="0"/>
              <a:t>There are advantages in considering the inherent level of a risk when undertaking a risk assessment. Considering the inherent level will enable the effect of individual control measures to be identified</a:t>
            </a:r>
          </a:p>
          <a:p>
            <a:pPr algn="just">
              <a:tabLst>
                <a:tab pos="184150" algn="l"/>
              </a:tabLst>
            </a:pPr>
            <a:endParaRPr lang="en-US" sz="2900" dirty="0"/>
          </a:p>
        </p:txBody>
      </p:sp>
    </p:spTree>
    <p:extLst>
      <p:ext uri="{BB962C8B-B14F-4D97-AF65-F5344CB8AC3E}">
        <p14:creationId xmlns:p14="http://schemas.microsoft.com/office/powerpoint/2010/main" val="4171439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figure below illustrates the effect of controls on the level of risk.</a:t>
            </a:r>
          </a:p>
          <a:p>
            <a:pPr algn="just">
              <a:tabLst>
                <a:tab pos="184150" algn="l"/>
              </a:tabLst>
            </a:pPr>
            <a:r>
              <a:rPr lang="en-US" sz="2900" dirty="0"/>
              <a:t>Control 1 is an existing control and it reduces the risk from the inherent level to the current (or residual) level and it can be seen that this control has its main effect on the </a:t>
            </a:r>
            <a:r>
              <a:rPr lang="en-US" sz="2900" dirty="0">
                <a:solidFill>
                  <a:srgbClr val="FF0000"/>
                </a:solidFill>
              </a:rPr>
              <a:t>likelihood </a:t>
            </a:r>
            <a:r>
              <a:rPr lang="en-US" sz="2900" dirty="0"/>
              <a:t>of the risk materializing.</a:t>
            </a:r>
          </a:p>
        </p:txBody>
      </p:sp>
    </p:spTree>
    <p:extLst>
      <p:ext uri="{BB962C8B-B14F-4D97-AF65-F5344CB8AC3E}">
        <p14:creationId xmlns:p14="http://schemas.microsoft.com/office/powerpoint/2010/main" val="3962001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950D2C1E-FB49-4F56-9B6E-1B5C02CC28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8575" y="1676869"/>
            <a:ext cx="5734850" cy="4648849"/>
          </a:xfrm>
          <a:prstGeom prst="rect">
            <a:avLst/>
          </a:prstGeom>
        </p:spPr>
      </p:pic>
    </p:spTree>
    <p:extLst>
      <p:ext uri="{BB962C8B-B14F-4D97-AF65-F5344CB8AC3E}">
        <p14:creationId xmlns:p14="http://schemas.microsoft.com/office/powerpoint/2010/main" val="661591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Control 2 is an additional control that will be introduced to reduce the risk from the current level to the target level. It is intended to have a </a:t>
            </a:r>
            <a:r>
              <a:rPr lang="en-US" sz="2900" dirty="0">
                <a:solidFill>
                  <a:srgbClr val="FF0000"/>
                </a:solidFill>
              </a:rPr>
              <a:t>significant</a:t>
            </a:r>
            <a:r>
              <a:rPr lang="en-US" sz="2900" dirty="0"/>
              <a:t> effect on </a:t>
            </a:r>
            <a:r>
              <a:rPr lang="en-US" sz="2900" dirty="0">
                <a:solidFill>
                  <a:srgbClr val="FF0000"/>
                </a:solidFill>
              </a:rPr>
              <a:t>the impact of the risk</a:t>
            </a:r>
            <a:r>
              <a:rPr lang="en-US" sz="2900" dirty="0"/>
              <a:t>. but </a:t>
            </a:r>
            <a:r>
              <a:rPr lang="en-US" sz="2900" dirty="0">
                <a:solidFill>
                  <a:srgbClr val="FF0000"/>
                </a:solidFill>
              </a:rPr>
              <a:t>little</a:t>
            </a:r>
            <a:r>
              <a:rPr lang="en-US" sz="2900" dirty="0"/>
              <a:t> effect on the </a:t>
            </a:r>
            <a:r>
              <a:rPr lang="en-US" sz="2900" dirty="0">
                <a:solidFill>
                  <a:srgbClr val="FF0000"/>
                </a:solidFill>
              </a:rPr>
              <a:t>likelihood</a:t>
            </a:r>
            <a:r>
              <a:rPr lang="en-US" sz="2900" dirty="0"/>
              <a:t> of it materializing.</a:t>
            </a:r>
          </a:p>
          <a:p>
            <a:pPr algn="just">
              <a:tabLst>
                <a:tab pos="184150" algn="l"/>
              </a:tabLst>
            </a:pPr>
            <a:r>
              <a:rPr lang="en-US" sz="2900" dirty="0"/>
              <a:t>There are three levels of risk that are important on the risk matrix shown:</a:t>
            </a:r>
          </a:p>
          <a:p>
            <a:pPr algn="just">
              <a:tabLst>
                <a:tab pos="184150" algn="l"/>
              </a:tabLst>
            </a:pPr>
            <a:r>
              <a:rPr lang="en-US" sz="2900" dirty="0"/>
              <a:t>The inherent or gross level is the level of risk that would be present if there were no controls in place.</a:t>
            </a:r>
          </a:p>
          <a:p>
            <a:pPr algn="just">
              <a:tabLst>
                <a:tab pos="184150" algn="l"/>
              </a:tabLst>
            </a:pPr>
            <a:r>
              <a:rPr lang="en-US" sz="2900" dirty="0"/>
              <a:t>The current level is the level at which the risk exists at the time of the risk assessment, when only Control 1 is in place. This is often referred to as the residual level of risk.</a:t>
            </a:r>
          </a:p>
          <a:p>
            <a:pPr algn="just">
              <a:tabLst>
                <a:tab pos="184150" algn="l"/>
              </a:tabLst>
            </a:pPr>
            <a:endParaRPr lang="en-US" sz="2900" dirty="0"/>
          </a:p>
        </p:txBody>
      </p:sp>
    </p:spTree>
    <p:extLst>
      <p:ext uri="{BB962C8B-B14F-4D97-AF65-F5344CB8AC3E}">
        <p14:creationId xmlns:p14="http://schemas.microsoft.com/office/powerpoint/2010/main" val="878495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level of risk that is of interest to risk managers is the </a:t>
            </a:r>
            <a:r>
              <a:rPr lang="en-US" sz="2900" dirty="0">
                <a:solidFill>
                  <a:srgbClr val="FF0000"/>
                </a:solidFill>
              </a:rPr>
              <a:t>target level</a:t>
            </a:r>
            <a:r>
              <a:rPr lang="en-US" sz="2900" dirty="0"/>
              <a:t>.</a:t>
            </a:r>
          </a:p>
          <a:p>
            <a:pPr algn="just">
              <a:tabLst>
                <a:tab pos="184150" algn="l"/>
              </a:tabLst>
            </a:pPr>
            <a:r>
              <a:rPr lang="en-US" sz="2900" dirty="0"/>
              <a:t>which is intended to reduce the impact of the risk, so that the target level of risk is within the bottom left-hand quadrant of the risk matrix, or the tolerate/comfort zone.</a:t>
            </a:r>
          </a:p>
          <a:p>
            <a:pPr algn="just">
              <a:tabLst>
                <a:tab pos="184150" algn="l"/>
              </a:tabLst>
            </a:pPr>
            <a:r>
              <a:rPr lang="en-US" sz="2900" dirty="0"/>
              <a:t>When seeking to establish the target level of risk, a concept that is often used by health and safety practitioners is seeking to reduce the risk to the level that is ‘as low as reasonably practicable’ (ALARP). ALARP is one of the fundamental principles of risk management for health and safety risks.</a:t>
            </a:r>
          </a:p>
        </p:txBody>
      </p:sp>
    </p:spTree>
    <p:extLst>
      <p:ext uri="{BB962C8B-B14F-4D97-AF65-F5344CB8AC3E}">
        <p14:creationId xmlns:p14="http://schemas.microsoft.com/office/powerpoint/2010/main" val="3539511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not necessary to manage risk to the point where it is </a:t>
            </a:r>
            <a:r>
              <a:rPr lang="en-US" sz="2900" dirty="0">
                <a:solidFill>
                  <a:srgbClr val="FF0000"/>
                </a:solidFill>
              </a:rPr>
              <a:t>eliminated</a:t>
            </a:r>
            <a:r>
              <a:rPr lang="en-US" sz="2900" dirty="0"/>
              <a:t>, but to the point where </a:t>
            </a:r>
            <a:r>
              <a:rPr lang="en-US" sz="2900" dirty="0">
                <a:solidFill>
                  <a:srgbClr val="FF0000"/>
                </a:solidFill>
              </a:rPr>
              <a:t>the cost of additional controls would exceed the benefits.</a:t>
            </a:r>
          </a:p>
        </p:txBody>
      </p:sp>
    </p:spTree>
    <p:extLst>
      <p:ext uri="{BB962C8B-B14F-4D97-AF65-F5344CB8AC3E}">
        <p14:creationId xmlns:p14="http://schemas.microsoft.com/office/powerpoint/2010/main" val="701910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11" name="Picture 10">
            <a:extLst>
              <a:ext uri="{FF2B5EF4-FFF2-40B4-BE49-F238E27FC236}">
                <a16:creationId xmlns:a16="http://schemas.microsoft.com/office/drawing/2014/main" id="{A98894E7-51E8-4402-9D2B-353D28310797}"/>
              </a:ext>
            </a:extLst>
          </p:cNvPr>
          <p:cNvPicPr>
            <a:picLocks noChangeAspect="1"/>
          </p:cNvPicPr>
          <p:nvPr/>
        </p:nvPicPr>
        <p:blipFill rotWithShape="1">
          <a:blip r:embed="rId3">
            <a:extLst>
              <a:ext uri="{28A0092B-C50C-407E-A947-70E740481C1C}">
                <a14:useLocalDpi xmlns:a14="http://schemas.microsoft.com/office/drawing/2010/main" val="0"/>
              </a:ext>
            </a:extLst>
          </a:blip>
          <a:srcRect t="8494"/>
          <a:stretch/>
        </p:blipFill>
        <p:spPr>
          <a:xfrm>
            <a:off x="2796331" y="1825625"/>
            <a:ext cx="6334293" cy="3737753"/>
          </a:xfrm>
          <a:prstGeom prst="rect">
            <a:avLst/>
          </a:prstGeom>
        </p:spPr>
      </p:pic>
    </p:spTree>
    <p:extLst>
      <p:ext uri="{BB962C8B-B14F-4D97-AF65-F5344CB8AC3E}">
        <p14:creationId xmlns:p14="http://schemas.microsoft.com/office/powerpoint/2010/main" val="24969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intended effect of an individual control measure is illustrated in the figure above. It is not possible for an organization to be absolutely confident that controls will always be fully implemented and will be as effective as expected or required. Controls will need to be audited in order to allow confidence that the control selected has been properly designed and implemented and is producing the desired effect.</a:t>
            </a:r>
            <a:endParaRPr lang="en-US" sz="2900" dirty="0">
              <a:solidFill>
                <a:srgbClr val="FF0000"/>
              </a:solidFill>
            </a:endParaRPr>
          </a:p>
        </p:txBody>
      </p:sp>
    </p:spTree>
    <p:extLst>
      <p:ext uri="{BB962C8B-B14F-4D97-AF65-F5344CB8AC3E}">
        <p14:creationId xmlns:p14="http://schemas.microsoft.com/office/powerpoint/2010/main" val="4234043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Placed on a particular control. Two questions need to be asked: ‘How confident are we that this is the correct control?’ and ‘How confident are we that it is fully implemented and effective in practice?’ When there is limited confidence in the effectiveness of a control, it will be the role of internal audit to test the control and provide information on the likely level of variability of outcome, should the risk materialize</a:t>
            </a:r>
            <a:endParaRPr lang="en-US" sz="2900" dirty="0">
              <a:solidFill>
                <a:srgbClr val="FF0000"/>
              </a:solidFill>
            </a:endParaRPr>
          </a:p>
        </p:txBody>
      </p:sp>
    </p:spTree>
    <p:extLst>
      <p:ext uri="{BB962C8B-B14F-4D97-AF65-F5344CB8AC3E}">
        <p14:creationId xmlns:p14="http://schemas.microsoft.com/office/powerpoint/2010/main" val="1224835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the responsibility of </a:t>
            </a:r>
            <a:r>
              <a:rPr lang="en-US" sz="2900" dirty="0">
                <a:solidFill>
                  <a:srgbClr val="FF0000"/>
                </a:solidFill>
              </a:rPr>
              <a:t>internal auditors </a:t>
            </a:r>
            <a:r>
              <a:rPr lang="en-US" sz="2900" dirty="0"/>
              <a:t>to check that the correct controls have been selected and that they are working correctly in practice. Internal auditors refer to effective and efficient controls respectively when reviewing these points. The use of effective and efficient is also included in this book in relation to core processes of the organization. Undertaking the testing of controls is a key function fulfilled by internal audit and the importance of the testing of controls should also be recognized by risk management practitioners.</a:t>
            </a:r>
            <a:endParaRPr lang="en-US" sz="2900" dirty="0">
              <a:solidFill>
                <a:srgbClr val="FF0000"/>
              </a:solidFill>
            </a:endParaRPr>
          </a:p>
        </p:txBody>
      </p:sp>
    </p:spTree>
    <p:extLst>
      <p:ext uri="{BB962C8B-B14F-4D97-AF65-F5344CB8AC3E}">
        <p14:creationId xmlns:p14="http://schemas.microsoft.com/office/powerpoint/2010/main" val="657431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Management needs to receive assurance of adequate control and this can come from internal audit activities, or measurement of the outputs of activities and projects, as well as from management reports. The responsibility for designing and implementing controls and auditing the effectiveness and efficiency of controls should be allocated within the risk management documentation.</a:t>
            </a:r>
            <a:endParaRPr lang="en-US" sz="2900" dirty="0">
              <a:solidFill>
                <a:srgbClr val="FF0000"/>
              </a:solidFill>
            </a:endParaRPr>
          </a:p>
        </p:txBody>
      </p:sp>
    </p:spTree>
    <p:extLst>
      <p:ext uri="{BB962C8B-B14F-4D97-AF65-F5344CB8AC3E}">
        <p14:creationId xmlns:p14="http://schemas.microsoft.com/office/powerpoint/2010/main" val="788566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4 Ts of hazard risk response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options presented for risk response can be described as the 4Ts of hazard management, which are: </a:t>
            </a:r>
            <a:r>
              <a:rPr lang="en-US" sz="2900" dirty="0">
                <a:solidFill>
                  <a:srgbClr val="FF0000"/>
                </a:solidFill>
              </a:rPr>
              <a:t>tolerate, treat, transfer and terminate</a:t>
            </a:r>
            <a:r>
              <a:rPr lang="en-US" sz="2900" dirty="0"/>
              <a:t>.</a:t>
            </a:r>
            <a:endParaRPr lang="en-US" sz="2900" dirty="0">
              <a:solidFill>
                <a:srgbClr val="FF0000"/>
              </a:solidFill>
            </a:endParaRPr>
          </a:p>
          <a:p>
            <a:pPr algn="just">
              <a:tabLst>
                <a:tab pos="184150" algn="l"/>
              </a:tabLst>
            </a:pPr>
            <a:r>
              <a:rPr lang="en-US" sz="2900" dirty="0"/>
              <a:t>It is possible to illustrate the 4Ts of risk response on a simple risk matrix and this is done in the figure below. This figure suggests that in each of the four quadrants of the risk matrix, one of the 4Ts will be dominant, as follows:</a:t>
            </a:r>
          </a:p>
        </p:txBody>
      </p:sp>
    </p:spTree>
    <p:extLst>
      <p:ext uri="{BB962C8B-B14F-4D97-AF65-F5344CB8AC3E}">
        <p14:creationId xmlns:p14="http://schemas.microsoft.com/office/powerpoint/2010/main" val="9740052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4 Ts of hazard risk response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Tolerate will be the dominant response for the low-likelihood/low impact risks.</a:t>
            </a:r>
          </a:p>
          <a:p>
            <a:pPr algn="just">
              <a:tabLst>
                <a:tab pos="184150" algn="l"/>
              </a:tabLst>
            </a:pPr>
            <a:r>
              <a:rPr lang="en-US" sz="2900" dirty="0"/>
              <a:t>Treat will be the dominant response for high-likelihood/low-impact risks.</a:t>
            </a:r>
          </a:p>
          <a:p>
            <a:pPr algn="just">
              <a:tabLst>
                <a:tab pos="184150" algn="l"/>
              </a:tabLst>
            </a:pPr>
            <a:r>
              <a:rPr lang="en-US" sz="2900" dirty="0"/>
              <a:t>Transfer will be the dominant response for high-impact/low-likelihood risks. </a:t>
            </a:r>
          </a:p>
          <a:p>
            <a:pPr algn="just">
              <a:tabLst>
                <a:tab pos="184150" algn="l"/>
              </a:tabLst>
            </a:pPr>
            <a:r>
              <a:rPr lang="en-US" sz="2900" dirty="0"/>
              <a:t>Terminate will be the dominant response for high-impact/high likelihood risks.</a:t>
            </a:r>
          </a:p>
        </p:txBody>
      </p:sp>
    </p:spTree>
    <p:extLst>
      <p:ext uri="{BB962C8B-B14F-4D97-AF65-F5344CB8AC3E}">
        <p14:creationId xmlns:p14="http://schemas.microsoft.com/office/powerpoint/2010/main" val="3328586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4 Ts of hazard risk response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important to note that these responses are represented as the dominant or most likely response in each quadrant, but circumstances may dictate </a:t>
            </a:r>
            <a:r>
              <a:rPr lang="en-US" sz="2900" dirty="0">
                <a:solidFill>
                  <a:srgbClr val="FF0000"/>
                </a:solidFill>
              </a:rPr>
              <a:t>that another response may be required as well, or instead</a:t>
            </a:r>
            <a:r>
              <a:rPr lang="en-US" sz="2900" dirty="0"/>
              <a:t>.</a:t>
            </a:r>
          </a:p>
        </p:txBody>
      </p:sp>
    </p:spTree>
    <p:extLst>
      <p:ext uri="{BB962C8B-B14F-4D97-AF65-F5344CB8AC3E}">
        <p14:creationId xmlns:p14="http://schemas.microsoft.com/office/powerpoint/2010/main" val="5795461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significance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undertaking a risk assessment, it is quite common to identify a hundred or more risks that could impact the objective, core process or key dependency that is being considered.</a:t>
            </a:r>
          </a:p>
          <a:p>
            <a:pPr algn="just">
              <a:tabLst>
                <a:tab pos="184150" algn="l"/>
              </a:tabLst>
            </a:pPr>
            <a:r>
              <a:rPr lang="en-US" sz="2900" dirty="0"/>
              <a:t>In order for an organization to concentrate on significant risks, a test for risk significance is required. The Table above provides suggestions on the nature of the benchmark tests that could be used to decide </a:t>
            </a:r>
            <a:r>
              <a:rPr lang="en-US" sz="2900" dirty="0">
                <a:solidFill>
                  <a:srgbClr val="FF0000"/>
                </a:solidFill>
              </a:rPr>
              <a:t>whether a risk is significant</a:t>
            </a:r>
            <a:r>
              <a:rPr lang="en-US" sz="2900" dirty="0"/>
              <a:t>.</a:t>
            </a:r>
          </a:p>
        </p:txBody>
      </p:sp>
    </p:spTree>
    <p:extLst>
      <p:ext uri="{BB962C8B-B14F-4D97-AF65-F5344CB8AC3E}">
        <p14:creationId xmlns:p14="http://schemas.microsoft.com/office/powerpoint/2010/main" val="3488956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significance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Applying this test during a risk assessment workshop could reduce the number of risks for further consideration to about 20. The next stage would be to identify how likely each of the 20 potentially significant risks would be to materialize at or above the financial threshold level.</a:t>
            </a:r>
          </a:p>
          <a:p>
            <a:pPr algn="just">
              <a:tabLst>
                <a:tab pos="184150" algn="l"/>
              </a:tabLst>
            </a:pPr>
            <a:r>
              <a:rPr lang="en-US" sz="2900" dirty="0"/>
              <a:t>A risk matrix could be used to record and display the results.</a:t>
            </a:r>
          </a:p>
        </p:txBody>
      </p:sp>
    </p:spTree>
    <p:extLst>
      <p:ext uri="{BB962C8B-B14F-4D97-AF65-F5344CB8AC3E}">
        <p14:creationId xmlns:p14="http://schemas.microsoft.com/office/powerpoint/2010/main" val="2971635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significance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Applying this test during a risk assessment workshop could reduce the number of risks for further consideration to about 20. The next stage would be to identify how likely each of the 20 potentially significant risks would be to materialize at or above the financial threshold level.</a:t>
            </a:r>
          </a:p>
          <a:p>
            <a:pPr algn="just">
              <a:tabLst>
                <a:tab pos="184150" algn="l"/>
              </a:tabLst>
            </a:pPr>
            <a:r>
              <a:rPr lang="en-US" sz="2900" dirty="0"/>
              <a:t>A risk matrix could be used to record and display the results.</a:t>
            </a:r>
          </a:p>
          <a:p>
            <a:pPr algn="just">
              <a:tabLst>
                <a:tab pos="184150" algn="l"/>
              </a:tabLst>
            </a:pPr>
            <a:r>
              <a:rPr lang="en-US" sz="2900"/>
              <a:t>The more rapidly the marketplace is changing, the greater capacity for risk the organization is required to have available.</a:t>
            </a:r>
            <a:endParaRPr lang="en-US" sz="2900" dirty="0"/>
          </a:p>
        </p:txBody>
      </p:sp>
    </p:spTree>
    <p:extLst>
      <p:ext uri="{BB962C8B-B14F-4D97-AF65-F5344CB8AC3E}">
        <p14:creationId xmlns:p14="http://schemas.microsoft.com/office/powerpoint/2010/main" val="7973184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4687</TotalTime>
  <Words>1353</Words>
  <Application>Microsoft Office PowerPoint</Application>
  <PresentationFormat>Widescreen</PresentationFormat>
  <Paragraphs>62</Paragraphs>
  <Slides>21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Arial</vt:lpstr>
      <vt:lpstr>Calibri</vt:lpstr>
      <vt:lpstr>Calibri Light</vt:lpstr>
      <vt:lpstr>Office Theme</vt:lpstr>
      <vt:lpstr>Custom Design</vt:lpstr>
      <vt:lpstr>Risk analysis and evaluation Lecture 7</vt:lpstr>
      <vt:lpstr>Application of a risk matrix</vt:lpstr>
      <vt:lpstr>Example of personal risk matrix</vt:lpstr>
      <vt:lpstr>Application of a risk matrix</vt:lpstr>
      <vt:lpstr>Inherent and current level of risk</vt:lpstr>
      <vt:lpstr>Inherent and current level of risk</vt:lpstr>
      <vt:lpstr>Inherent and current level of risk</vt:lpstr>
      <vt:lpstr>Inherent and current level of risk</vt:lpstr>
      <vt:lpstr>Inherent and current level of risk</vt:lpstr>
      <vt:lpstr>Inherent and current level of risk</vt:lpstr>
      <vt:lpstr>Inherent and current level of risk</vt:lpstr>
      <vt:lpstr>Control confidence</vt:lpstr>
      <vt:lpstr>Control confidence</vt:lpstr>
      <vt:lpstr>Control confidence</vt:lpstr>
      <vt:lpstr>Control confidence</vt:lpstr>
      <vt:lpstr>4 Ts of hazard risk response</vt:lpstr>
      <vt:lpstr>4 Ts of hazard risk response</vt:lpstr>
      <vt:lpstr>4 Ts of hazard risk response</vt:lpstr>
      <vt:lpstr>Risk significance</vt:lpstr>
      <vt:lpstr>Risk significance</vt:lpstr>
      <vt:lpstr>Risk significance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ayman ali</cp:lastModifiedBy>
  <cp:revision>49</cp:revision>
  <dcterms:created xsi:type="dcterms:W3CDTF">2020-10-15T07:04:09Z</dcterms:created>
  <dcterms:modified xsi:type="dcterms:W3CDTF">2021-10-23T06:41:49Z</dcterms:modified>
</cp:coreProperties>
</file>