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handoutMasterIdLst>
    <p:handoutMasterId r:id="rId62"/>
  </p:handoutMasterIdLst>
  <p:sldIdLst>
    <p:sldId id="303" r:id="rId5"/>
    <p:sldId id="736" r:id="rId6"/>
    <p:sldId id="810" r:id="rId7"/>
    <p:sldId id="666" r:id="rId8"/>
    <p:sldId id="864" r:id="rId9"/>
    <p:sldId id="829" r:id="rId10"/>
    <p:sldId id="865" r:id="rId11"/>
    <p:sldId id="830" r:id="rId12"/>
    <p:sldId id="866" r:id="rId13"/>
    <p:sldId id="832" r:id="rId14"/>
    <p:sldId id="833" r:id="rId15"/>
    <p:sldId id="867" r:id="rId16"/>
    <p:sldId id="869" r:id="rId17"/>
    <p:sldId id="834" r:id="rId18"/>
    <p:sldId id="868" r:id="rId19"/>
    <p:sldId id="870" r:id="rId20"/>
    <p:sldId id="838" r:id="rId21"/>
    <p:sldId id="871" r:id="rId22"/>
    <p:sldId id="872" r:id="rId23"/>
    <p:sldId id="897" r:id="rId24"/>
    <p:sldId id="873" r:id="rId25"/>
    <p:sldId id="898" r:id="rId26"/>
    <p:sldId id="875" r:id="rId27"/>
    <p:sldId id="877" r:id="rId28"/>
    <p:sldId id="899" r:id="rId29"/>
    <p:sldId id="878" r:id="rId30"/>
    <p:sldId id="839" r:id="rId31"/>
    <p:sldId id="840" r:id="rId32"/>
    <p:sldId id="841" r:id="rId33"/>
    <p:sldId id="842" r:id="rId34"/>
    <p:sldId id="843" r:id="rId35"/>
    <p:sldId id="879" r:id="rId36"/>
    <p:sldId id="844" r:id="rId37"/>
    <p:sldId id="845" r:id="rId38"/>
    <p:sldId id="880" r:id="rId39"/>
    <p:sldId id="881" r:id="rId40"/>
    <p:sldId id="882" r:id="rId41"/>
    <p:sldId id="883" r:id="rId42"/>
    <p:sldId id="855" r:id="rId43"/>
    <p:sldId id="884" r:id="rId44"/>
    <p:sldId id="885" r:id="rId45"/>
    <p:sldId id="862" r:id="rId46"/>
    <p:sldId id="886" r:id="rId47"/>
    <p:sldId id="887" r:id="rId48"/>
    <p:sldId id="863" r:id="rId49"/>
    <p:sldId id="888" r:id="rId50"/>
    <p:sldId id="900" r:id="rId51"/>
    <p:sldId id="889" r:id="rId52"/>
    <p:sldId id="890" r:id="rId53"/>
    <p:sldId id="891" r:id="rId54"/>
    <p:sldId id="892" r:id="rId55"/>
    <p:sldId id="893" r:id="rId56"/>
    <p:sldId id="894" r:id="rId57"/>
    <p:sldId id="895" r:id="rId58"/>
    <p:sldId id="896"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736"/>
            <p14:sldId id="810"/>
            <p14:sldId id="666"/>
            <p14:sldId id="864"/>
            <p14:sldId id="829"/>
            <p14:sldId id="865"/>
            <p14:sldId id="830"/>
            <p14:sldId id="866"/>
            <p14:sldId id="832"/>
            <p14:sldId id="833"/>
            <p14:sldId id="867"/>
            <p14:sldId id="869"/>
            <p14:sldId id="834"/>
            <p14:sldId id="868"/>
            <p14:sldId id="870"/>
            <p14:sldId id="838"/>
            <p14:sldId id="871"/>
            <p14:sldId id="872"/>
            <p14:sldId id="897"/>
            <p14:sldId id="873"/>
            <p14:sldId id="898"/>
            <p14:sldId id="875"/>
            <p14:sldId id="877"/>
            <p14:sldId id="899"/>
            <p14:sldId id="878"/>
            <p14:sldId id="839"/>
            <p14:sldId id="840"/>
            <p14:sldId id="841"/>
            <p14:sldId id="842"/>
            <p14:sldId id="843"/>
            <p14:sldId id="879"/>
            <p14:sldId id="844"/>
            <p14:sldId id="845"/>
            <p14:sldId id="880"/>
            <p14:sldId id="881"/>
            <p14:sldId id="882"/>
            <p14:sldId id="883"/>
            <p14:sldId id="855"/>
            <p14:sldId id="884"/>
            <p14:sldId id="885"/>
            <p14:sldId id="862"/>
            <p14:sldId id="886"/>
            <p14:sldId id="887"/>
            <p14:sldId id="863"/>
            <p14:sldId id="888"/>
            <p14:sldId id="900"/>
            <p14:sldId id="889"/>
            <p14:sldId id="890"/>
            <p14:sldId id="891"/>
            <p14:sldId id="892"/>
            <p14:sldId id="893"/>
            <p14:sldId id="894"/>
            <p14:sldId id="895"/>
            <p14:sldId id="8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FAC748"/>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79" autoAdjust="0"/>
    <p:restoredTop sz="94660"/>
  </p:normalViewPr>
  <p:slideViewPr>
    <p:cSldViewPr snapToGrid="0">
      <p:cViewPr varScale="1">
        <p:scale>
          <a:sx n="63" d="100"/>
          <a:sy n="63" d="100"/>
        </p:scale>
        <p:origin x="716"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23/07/1447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96839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00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4" y="2180548"/>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GB" sz="2400" b="1" dirty="0">
                <a:solidFill>
                  <a:srgbClr val="00B0F0"/>
                </a:solidFill>
                <a:latin typeface="Alexandria" charset="0"/>
                <a:cs typeface="Alexandria" charset="0"/>
              </a:rPr>
              <a:t>Nagwan Al-</a:t>
            </a:r>
            <a:r>
              <a:rPr lang="en-GB"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80986" y="4449136"/>
            <a:ext cx="638313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cs typeface="Times New Roman" panose="02020603050405020304" pitchFamily="18" charset="0"/>
              </a:rPr>
              <a:t>Fundamentals of professional communication in the digital age</a:t>
            </a:r>
          </a:p>
          <a:p>
            <a:r>
              <a:rPr lang="ar-EG" sz="2400" b="1" dirty="0">
                <a:latin typeface="+mn-lt"/>
                <a:cs typeface="+mn-cs"/>
              </a:rPr>
              <a:t>أساسيات التواصل المهني في العصر الرقمي</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32408285"/>
              </p:ext>
            </p:extLst>
          </p:nvPr>
        </p:nvGraphicFramePr>
        <p:xfrm>
          <a:off x="3434227" y="2396877"/>
          <a:ext cx="8252371" cy="4280642"/>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Explain the importance of effective communication to your career and to the companies where you will work.</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شرح أهمية التواصل الفعال بالنسبة لمسيرتك المهنية والشركات التي ستعمل فيها.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Explain what it means to communicate as a professional in a business context.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شرح معنى التواصل المهني في بيئة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Comparing the conventional communication process model with the social communication model.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cs typeface="+mn-cs"/>
                        </a:rPr>
                        <a:t>مقارنة نموذج عملية التواصل التقليدي بنموذج التواصل الاجتماعي.</a:t>
                      </a:r>
                      <a:endParaRPr lang="ar-EG" sz="1800" b="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Identifying the</a:t>
                      </a:r>
                      <a:r>
                        <a:rPr lang="en-US" sz="1800" b="0" kern="0" baseline="0" dirty="0">
                          <a:solidFill>
                            <a:schemeClr val="tx1"/>
                          </a:solidFill>
                          <a:effectLst/>
                          <a:latin typeface="+mn-lt"/>
                          <a:ea typeface="+mn-ea"/>
                          <a:cs typeface="Times New Roman" panose="02020603050405020304" pitchFamily="18" charset="0"/>
                        </a:rPr>
                        <a:t> </a:t>
                      </a:r>
                      <a:r>
                        <a:rPr lang="en-US" sz="1800" b="0" kern="0" dirty="0">
                          <a:solidFill>
                            <a:schemeClr val="tx1"/>
                          </a:solidFill>
                          <a:effectLst/>
                          <a:latin typeface="+mn-lt"/>
                          <a:ea typeface="+mn-ea"/>
                          <a:cs typeface="Times New Roman" panose="02020603050405020304" pitchFamily="18" charset="0"/>
                        </a:rPr>
                        <a:t>benefits of business communication technology.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تحديد فوائد تكنولوجيا اتصالات الأعمال.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Evaluating the role of modern technologies in improving the effectiveness and efficiency of professional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800" b="0" kern="0" dirty="0">
                          <a:effectLst/>
                          <a:latin typeface="+mn-lt"/>
                        </a:rPr>
                        <a:t>تقي</a:t>
                      </a:r>
                      <a:r>
                        <a:rPr lang="ar-SA" sz="1800" b="0" kern="0" dirty="0">
                          <a:effectLst/>
                          <a:latin typeface="+mn-lt"/>
                        </a:rPr>
                        <a:t>يم دور التقنيات </a:t>
                      </a:r>
                      <a:r>
                        <a:rPr lang="ar-EG" sz="1800" b="0" kern="0" dirty="0">
                          <a:effectLst/>
                          <a:latin typeface="+mn-lt"/>
                        </a:rPr>
                        <a:t>المعاصرة</a:t>
                      </a:r>
                      <a:r>
                        <a:rPr lang="ar-EG" sz="1800" b="0" kern="0" baseline="0" dirty="0">
                          <a:effectLst/>
                          <a:latin typeface="+mn-lt"/>
                        </a:rPr>
                        <a:t> </a:t>
                      </a:r>
                      <a:r>
                        <a:rPr lang="ar-SA" sz="1800" b="0" kern="0" dirty="0">
                          <a:effectLst/>
                          <a:latin typeface="+mn-lt"/>
                        </a:rPr>
                        <a:t>في تحسين فعالية وكفاءة التواصل المهني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r h="714482">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a:solidFill>
                            <a:schemeClr val="tx1"/>
                          </a:solidFill>
                          <a:effectLst/>
                          <a:latin typeface="+mn-lt"/>
                          <a:ea typeface="+mn-ea"/>
                          <a:cs typeface="Times New Roman" panose="02020603050405020304" pitchFamily="18" charset="0"/>
                        </a:rPr>
                        <a:t>Learn about the fundamental principles of ethical and legal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a:effectLst/>
                          <a:latin typeface="+mn-lt"/>
                        </a:rPr>
                        <a:t>التعرف على المبادئ الأساسية للتواصل الأخلاقي والقانوني</a:t>
                      </a:r>
                      <a:r>
                        <a:rPr lang="ar-EG" sz="1800" b="0" kern="0" dirty="0">
                          <a:effectLst/>
                          <a:latin typeface="+mn-lt"/>
                        </a:rPr>
                        <a:t>.</a:t>
                      </a:r>
                      <a:endParaRPr lang="ar-SA" sz="18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08325614"/>
                  </a:ext>
                </a:extLst>
              </a:tr>
            </a:tbl>
          </a:graphicData>
        </a:graphic>
      </p:graphicFrame>
    </p:spTree>
    <p:extLst>
      <p:ext uri="{BB962C8B-B14F-4D97-AF65-F5344CB8AC3E}">
        <p14:creationId xmlns:p14="http://schemas.microsoft.com/office/powerpoint/2010/main" val="152465432"/>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792220"/>
            <a:ext cx="4946913" cy="1200329"/>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Understanding the importance of communication.</a:t>
            </a:r>
          </a:p>
          <a:p>
            <a:pPr rtl="1"/>
            <a:r>
              <a:rPr lang="ar-EG" sz="2400" b="1" dirty="0">
                <a:solidFill>
                  <a:srgbClr val="00B0F0"/>
                </a:solidFill>
                <a:latin typeface="Times New Roman" panose="02020603050405020304" pitchFamily="18" charset="0"/>
                <a:cs typeface="Times New Roman" panose="02020603050405020304" pitchFamily="18" charset="0"/>
              </a:rPr>
              <a:t>فهم أهمية التواصل.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198807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1360488"/>
              </p:ext>
            </p:extLst>
          </p:nvPr>
        </p:nvGraphicFramePr>
        <p:xfrm>
          <a:off x="981697" y="2246862"/>
          <a:ext cx="10100286" cy="3547301"/>
        </p:xfrm>
        <a:graphic>
          <a:graphicData uri="http://schemas.openxmlformats.org/drawingml/2006/table">
            <a:tbl>
              <a:tblPr firstRow="1" firstCol="1" bandRow="1">
                <a:tableStyleId>{2D5ABB26-0587-4C30-8999-92F81FD0307C}</a:tableStyleId>
              </a:tblPr>
              <a:tblGrid>
                <a:gridCol w="505061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567660669"/>
                    </a:ext>
                  </a:extLst>
                </a:gridCol>
                <a:gridCol w="488711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50" b="1" kern="0" dirty="0">
                          <a:solidFill>
                            <a:srgbClr val="002060"/>
                          </a:solidFill>
                          <a:effectLst/>
                          <a:latin typeface="+mn-lt"/>
                          <a:ea typeface="+mn-ea"/>
                          <a:cs typeface="Times New Roman" panose="02020603050405020304" pitchFamily="18" charset="0"/>
                        </a:rPr>
                        <a:t>Communication</a:t>
                      </a:r>
                      <a:r>
                        <a:rPr lang="en-US" sz="2250" b="0" kern="0" dirty="0">
                          <a:solidFill>
                            <a:schemeClr val="tx1"/>
                          </a:solidFill>
                          <a:effectLst/>
                          <a:latin typeface="+mn-lt"/>
                          <a:ea typeface="+mn-ea"/>
                          <a:cs typeface="Times New Roman" panose="02020603050405020304" pitchFamily="18" charset="0"/>
                        </a:rPr>
                        <a:t> is the process of transferring information and meaning between senders and receivers, using one or more forms of media. For communication to be considered successful, it also must transfer or negotiate understanding.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25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lvl="0" indent="-342900" algn="justLow" defTabSz="860425"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50" b="1" kern="0" dirty="0">
                          <a:solidFill>
                            <a:srgbClr val="002060"/>
                          </a:solidFill>
                          <a:effectLst/>
                          <a:latin typeface="+mn-lt"/>
                          <a:cs typeface="+mn-cs"/>
                        </a:rPr>
                        <a:t>التواصل</a:t>
                      </a:r>
                      <a:r>
                        <a:rPr lang="ar-SA" sz="2250" b="0" kern="0" dirty="0">
                          <a:solidFill>
                            <a:srgbClr val="FF0000"/>
                          </a:solidFill>
                          <a:effectLst/>
                          <a:latin typeface="+mn-lt"/>
                          <a:cs typeface="+mn-cs"/>
                        </a:rPr>
                        <a:t> </a:t>
                      </a:r>
                      <a:r>
                        <a:rPr lang="ar-SA" sz="2250" b="0" kern="0" dirty="0">
                          <a:solidFill>
                            <a:schemeClr val="tx1"/>
                          </a:solidFill>
                          <a:effectLst/>
                          <a:latin typeface="+mn-lt"/>
                          <a:cs typeface="+mn-cs"/>
                        </a:rPr>
                        <a:t>هو عملية تبادل المعلومات والمعاني بين المرسل والمستقبل، وذلك باستخدام وسيلة أو أكثر من وسائل الاتصال. ولكي يُعتبر التواصل ناجحاً، يجب أن يساهم في نقل الفهم أو تعزيزه بين الأطراف.</a:t>
                      </a:r>
                      <a:endParaRPr lang="en-US" sz="225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Communication</a:t>
            </a:r>
          </a:p>
          <a:p>
            <a:r>
              <a:rPr lang="ar-EG" sz="2800" b="1" dirty="0">
                <a:solidFill>
                  <a:srgbClr val="00B0F0"/>
                </a:solidFill>
                <a:cs typeface="+mj-cs"/>
              </a:rPr>
              <a:t>التواصل</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39552535"/>
              </p:ext>
            </p:extLst>
          </p:nvPr>
        </p:nvGraphicFramePr>
        <p:xfrm>
          <a:off x="981697" y="2246862"/>
          <a:ext cx="10100286" cy="4123817"/>
        </p:xfrm>
        <a:graphic>
          <a:graphicData uri="http://schemas.openxmlformats.org/drawingml/2006/table">
            <a:tbl>
              <a:tblPr firstRow="1" firstCol="1" bandRow="1">
                <a:tableStyleId>{2D5ABB26-0587-4C30-8999-92F81FD0307C}</a:tableStyleId>
              </a:tblPr>
              <a:tblGrid>
                <a:gridCol w="494143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062719776"/>
                    </a:ext>
                  </a:extLst>
                </a:gridCol>
                <a:gridCol w="499629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0" kern="0" dirty="0">
                          <a:solidFill>
                            <a:schemeClr val="tx1"/>
                          </a:solidFill>
                          <a:effectLst/>
                          <a:latin typeface="+mn-lt"/>
                          <a:ea typeface="+mn-ea"/>
                          <a:cs typeface="Times New Roman" panose="02020603050405020304" pitchFamily="18" charset="0"/>
                        </a:rPr>
                        <a:t>You can have the greatest ideas in the world, but they usually aren’t much good to your company or your career if you can’t express them clearly and persuasively. </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0" kern="0" dirty="0">
                          <a:solidFill>
                            <a:schemeClr val="tx1"/>
                          </a:solidFill>
                          <a:effectLst/>
                          <a:latin typeface="+mn-lt"/>
                          <a:ea typeface="+mn-ea"/>
                          <a:cs typeface="Times New Roman" panose="02020603050405020304" pitchFamily="18" charset="0"/>
                        </a:rPr>
                        <a:t>Some jobs, such as sales and customer support roles, are primarily about communicating.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2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kern="0" dirty="0">
                          <a:effectLst/>
                          <a:latin typeface="+mn-lt"/>
                          <a:cs typeface="+mn-cs"/>
                        </a:rPr>
                        <a:t>قد تكون لديك أفكار رائعة، لكنها عادةً لا تُفيد شركتك أو مسيرتك المهنية كثيرًا إذا لم تستطع التعبير عنها بوضوح وإقناع</a:t>
                      </a:r>
                      <a:r>
                        <a:rPr lang="en-US" sz="2200" kern="0" dirty="0">
                          <a:effectLst/>
                          <a:latin typeface="+mn-lt"/>
                          <a:cs typeface="+mn-cs"/>
                        </a:rPr>
                        <a:t>         </a:t>
                      </a:r>
                      <a:r>
                        <a:rPr lang="ar-SA" sz="2200" kern="0" dirty="0">
                          <a:effectLst/>
                          <a:latin typeface="+mn-lt"/>
                          <a:cs typeface="+mn-cs"/>
                        </a:rPr>
                        <a:t>. </a:t>
                      </a:r>
                      <a:br>
                        <a:rPr lang="en-US" sz="2200" kern="0" dirty="0">
                          <a:effectLst/>
                          <a:latin typeface="+mn-lt"/>
                          <a:cs typeface="+mn-cs"/>
                        </a:rPr>
                      </a:br>
                      <a:br>
                        <a:rPr lang="en-US" sz="2200" kern="0" dirty="0">
                          <a:effectLst/>
                          <a:latin typeface="+mn-lt"/>
                          <a:cs typeface="+mn-cs"/>
                        </a:rPr>
                      </a:br>
                      <a:endParaRPr lang="en-US" sz="2200" kern="0" dirty="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kern="0" dirty="0">
                          <a:solidFill>
                            <a:schemeClr val="tx1"/>
                          </a:solidFill>
                          <a:effectLst/>
                          <a:latin typeface="+mn-lt"/>
                          <a:cs typeface="+mn-cs"/>
                        </a:rPr>
                        <a:t>بعض الوظائف، مثل وظائف المبيعات ودعم العملاء، تتمحور في المقام الأول حول التواصل.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Communication is important to your career</a:t>
            </a:r>
          </a:p>
          <a:p>
            <a:r>
              <a:rPr lang="ar-EG" sz="2400" b="1" dirty="0">
                <a:solidFill>
                  <a:srgbClr val="00B0F0"/>
                </a:solidFill>
                <a:cs typeface="+mj-cs"/>
              </a:rPr>
              <a:t>التواصل مهم لمسيرتك المهنية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588865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92635997"/>
              </p:ext>
            </p:extLst>
          </p:nvPr>
        </p:nvGraphicFramePr>
        <p:xfrm>
          <a:off x="981697" y="2246862"/>
          <a:ext cx="10100286" cy="4061651"/>
        </p:xfrm>
        <a:graphic>
          <a:graphicData uri="http://schemas.openxmlformats.org/drawingml/2006/table">
            <a:tbl>
              <a:tblPr firstRow="1" firstCol="1" bandRow="1">
                <a:tableStyleId>{2D5ABB26-0587-4C30-8999-92F81FD0307C}</a:tableStyleId>
              </a:tblPr>
              <a:tblGrid>
                <a:gridCol w="531113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351412430"/>
                    </a:ext>
                  </a:extLst>
                </a:gridCol>
                <a:gridCol w="4626592">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50" kern="0" dirty="0">
                          <a:solidFill>
                            <a:schemeClr val="tx1"/>
                          </a:solidFill>
                          <a:effectLst/>
                          <a:latin typeface="+mn-lt"/>
                          <a:ea typeface="+mn-ea"/>
                          <a:cs typeface="Times New Roman" panose="02020603050405020304" pitchFamily="18" charset="0"/>
                        </a:rPr>
                        <a:t>If you move into an executive role or launch your own company, you can expect communication to consume the majority of your time. Top executives spend most of their workdays communicating, and businesspeople who can’t communicate well don’t stand much chance of reaching the top.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25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50" kern="0" dirty="0">
                          <a:effectLst/>
                          <a:latin typeface="+mn-lt"/>
                          <a:cs typeface="+mn-cs"/>
                        </a:rPr>
                        <a:t>إذا تسلمت منصبًا إداريًا أو أنشأت شركتك الخاصة، فمن المتوقع أن يستهلك التواصل جزءًا كبيرًا من وقتك. فالمدراء التنفيذيون يقضون معظم وقت عملهم في التواصل، ومن الصعب على رجال الأعمال الذين لا يمتلكون مهارات اتصال فعالة الوصول إلى أعلى المناصب</a:t>
                      </a:r>
                      <a:r>
                        <a:rPr lang="ar-EG" sz="2250" kern="0" dirty="0">
                          <a:effectLst/>
                          <a:latin typeface="+mn-lt"/>
                          <a:cs typeface="+mn-cs"/>
                        </a:rPr>
                        <a:t>.</a:t>
                      </a:r>
                      <a:endParaRPr lang="en-US" sz="225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Communication is important to your career</a:t>
            </a:r>
          </a:p>
          <a:p>
            <a:r>
              <a:rPr lang="ar-EG" sz="2400" b="1" dirty="0">
                <a:solidFill>
                  <a:srgbClr val="00B0F0"/>
                </a:solidFill>
                <a:cs typeface="+mj-cs"/>
              </a:rPr>
              <a:t>التواصل مهم لمسيرتك المهنية</a:t>
            </a:r>
          </a:p>
        </p:txBody>
      </p:sp>
    </p:spTree>
    <p:extLst>
      <p:ext uri="{BB962C8B-B14F-4D97-AF65-F5344CB8AC3E}">
        <p14:creationId xmlns:p14="http://schemas.microsoft.com/office/powerpoint/2010/main" val="1405739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62406139"/>
              </p:ext>
            </p:extLst>
          </p:nvPr>
        </p:nvGraphicFramePr>
        <p:xfrm>
          <a:off x="981697" y="2246862"/>
          <a:ext cx="10100285" cy="4061651"/>
        </p:xfrm>
        <a:graphic>
          <a:graphicData uri="http://schemas.openxmlformats.org/drawingml/2006/table">
            <a:tbl>
              <a:tblPr firstRow="1" firstCol="1" bandRow="1">
                <a:tableStyleId>{2D5ABB26-0587-4C30-8999-92F81FD0307C}</a:tableStyleId>
              </a:tblPr>
              <a:tblGrid>
                <a:gridCol w="498237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606018034"/>
                    </a:ext>
                  </a:extLst>
                </a:gridCol>
                <a:gridCol w="4955350">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50" kern="0" dirty="0">
                          <a:solidFill>
                            <a:schemeClr val="tx1"/>
                          </a:solidFill>
                          <a:effectLst/>
                          <a:latin typeface="+mn-lt"/>
                          <a:ea typeface="+mn-ea"/>
                          <a:cs typeface="Times New Roman" panose="02020603050405020304" pitchFamily="18" charset="0"/>
                        </a:rPr>
                        <a:t>No matter which route you follow, keep in mind that the world is full of good marketing strategists, good accountants, good engineers, and good attorneys—but it is not full of good communicators. View this as an opportunity to stand out from your competition in the job market.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25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50" kern="0" dirty="0">
                          <a:effectLst/>
                          <a:latin typeface="+mn-lt"/>
                          <a:cs typeface="+mn-cs"/>
                        </a:rPr>
                        <a:t>بغض النظر عن المسار الذي تتبعه، تذكر أن العالم مليء بالخبراء في مجالات التسويق المحاسبة والهندسة والقانون، ولكن قلة منهم من يتميزون بمهارات الاتصال الفعالة. انظر إلى هذا الأمر كفرصة تميزك عن منافسيك في سوق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Communication is important to your career</a:t>
            </a:r>
          </a:p>
          <a:p>
            <a:r>
              <a:rPr lang="ar-EG" sz="2400" b="1" dirty="0">
                <a:solidFill>
                  <a:srgbClr val="00B0F0"/>
                </a:solidFill>
                <a:cs typeface="+mj-cs"/>
              </a:rPr>
              <a:t>التواصل مهم لمسيرتك المهنية</a:t>
            </a:r>
          </a:p>
        </p:txBody>
      </p:sp>
    </p:spTree>
    <p:extLst>
      <p:ext uri="{BB962C8B-B14F-4D97-AF65-F5344CB8AC3E}">
        <p14:creationId xmlns:p14="http://schemas.microsoft.com/office/powerpoint/2010/main" val="11143982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5388686"/>
              </p:ext>
            </p:extLst>
          </p:nvPr>
        </p:nvGraphicFramePr>
        <p:xfrm>
          <a:off x="981697" y="2246862"/>
          <a:ext cx="10100286" cy="4067556"/>
        </p:xfrm>
        <a:graphic>
          <a:graphicData uri="http://schemas.openxmlformats.org/drawingml/2006/table">
            <a:tbl>
              <a:tblPr firstRow="1" firstCol="1" bandRow="1">
                <a:tableStyleId>{2D5ABB26-0587-4C30-8999-92F81FD0307C}</a:tableStyleId>
              </a:tblPr>
              <a:tblGrid>
                <a:gridCol w="53793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515567035"/>
                    </a:ext>
                  </a:extLst>
                </a:gridCol>
                <a:gridCol w="455835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0" kern="0" dirty="0">
                          <a:solidFill>
                            <a:schemeClr val="tx1"/>
                          </a:solidFill>
                          <a:effectLst/>
                          <a:latin typeface="+mn-lt"/>
                          <a:ea typeface="+mn-ea"/>
                          <a:cs typeface="Times New Roman" panose="02020603050405020304" pitchFamily="18" charset="0"/>
                        </a:rPr>
                        <a:t>Aside from the personal benefits, communication should be important to you because it is important to your company in three essential areas:</a:t>
                      </a:r>
                      <a:endParaRPr lang="ar-EG" sz="2000" b="0" kern="0" dirty="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b="1" kern="0" dirty="0">
                          <a:solidFill>
                            <a:srgbClr val="0070C0"/>
                          </a:solidFill>
                          <a:effectLst/>
                          <a:latin typeface="+mn-lt"/>
                          <a:ea typeface="+mn-ea"/>
                          <a:cs typeface="Times New Roman" panose="02020603050405020304" pitchFamily="18" charset="0"/>
                        </a:rPr>
                        <a:t>Operations</a:t>
                      </a:r>
                      <a:r>
                        <a:rPr lang="ar-EG" sz="2000" kern="0" dirty="0">
                          <a:solidFill>
                            <a:schemeClr val="tx1"/>
                          </a:solidFill>
                          <a:effectLst/>
                          <a:latin typeface="+mn-lt"/>
                          <a:ea typeface="+mn-ea"/>
                          <a:cs typeface="Times New Roman" panose="02020603050405020304" pitchFamily="18" charset="0"/>
                        </a:rPr>
                        <a:t>:</a:t>
                      </a:r>
                      <a:r>
                        <a:rPr lang="en-US" sz="2000" kern="0" dirty="0">
                          <a:solidFill>
                            <a:schemeClr val="tx1"/>
                          </a:solidFill>
                          <a:effectLst/>
                          <a:latin typeface="+mn-lt"/>
                          <a:ea typeface="+mn-ea"/>
                          <a:cs typeface="Times New Roman" panose="02020603050405020304" pitchFamily="18" charset="0"/>
                        </a:rPr>
                        <a:t> Every company needs fast, effective communication between managers and staff, within departments, between departments, and between the company and its external business partners.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a:solidFill>
                            <a:schemeClr val="tx1"/>
                          </a:solidFill>
                          <a:effectLst/>
                          <a:latin typeface="+mn-lt"/>
                          <a:cs typeface="+mn-cs"/>
                        </a:rPr>
                        <a:t>إلى جانب الفوائد الشخصية، يجب أن يكون التواصل أمراً بالغ الأهمية بالنسبة لك، لأنه مهم لشركتك في </a:t>
                      </a:r>
                      <a:r>
                        <a:rPr lang="ar-SA" sz="2000" b="1" kern="0" dirty="0">
                          <a:solidFill>
                            <a:schemeClr val="tx1"/>
                          </a:solidFill>
                          <a:effectLst/>
                          <a:latin typeface="+mn-lt"/>
                          <a:cs typeface="+mn-cs"/>
                        </a:rPr>
                        <a:t>ثلاثة مجالات أساسية</a:t>
                      </a:r>
                      <a:r>
                        <a:rPr lang="ar-SA" sz="2000" kern="0" dirty="0">
                          <a:solidFill>
                            <a:schemeClr val="tx1"/>
                          </a:solidFill>
                          <a:effectLst/>
                          <a:latin typeface="+mn-lt"/>
                          <a:cs typeface="+mn-cs"/>
                        </a:rPr>
                        <a:t>:</a:t>
                      </a:r>
                      <a:br>
                        <a:rPr lang="en-US" sz="2000" kern="0" dirty="0">
                          <a:solidFill>
                            <a:schemeClr val="tx1"/>
                          </a:solidFill>
                          <a:effectLst/>
                          <a:latin typeface="+mn-lt"/>
                          <a:cs typeface="+mn-cs"/>
                        </a:rPr>
                      </a:br>
                      <a:endParaRPr lang="en-US" sz="20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b="1" kern="0" dirty="0">
                          <a:solidFill>
                            <a:srgbClr val="0070C0"/>
                          </a:solidFill>
                          <a:effectLst/>
                          <a:latin typeface="+mn-lt"/>
                          <a:cs typeface="+mn-cs"/>
                        </a:rPr>
                        <a:t>العمليات</a:t>
                      </a:r>
                      <a:r>
                        <a:rPr lang="ar-SA" sz="2000" kern="0" dirty="0">
                          <a:solidFill>
                            <a:schemeClr val="tx1"/>
                          </a:solidFill>
                          <a:effectLst/>
                          <a:latin typeface="+mn-lt"/>
                          <a:cs typeface="+mn-cs"/>
                        </a:rPr>
                        <a:t>: تحتاج كل شركة إلى تواصل سريع وفعال بين المديرين والموظفين، وداخل الأقسام، وبين الأقسام، وبين الشركة وشركائها التجاريين الخارجيين.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Communication is important to your company</a:t>
            </a:r>
          </a:p>
          <a:p>
            <a:r>
              <a:rPr lang="ar-EG" sz="2400" b="1" dirty="0">
                <a:solidFill>
                  <a:srgbClr val="00B0F0"/>
                </a:solidFill>
                <a:cs typeface="+mj-cs"/>
              </a:rPr>
              <a:t>التواصل مهم لشركتك</a:t>
            </a:r>
          </a:p>
        </p:txBody>
      </p:sp>
    </p:spTree>
    <p:extLst>
      <p:ext uri="{BB962C8B-B14F-4D97-AF65-F5344CB8AC3E}">
        <p14:creationId xmlns:p14="http://schemas.microsoft.com/office/powerpoint/2010/main" val="40608872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94803490"/>
              </p:ext>
            </p:extLst>
          </p:nvPr>
        </p:nvGraphicFramePr>
        <p:xfrm>
          <a:off x="981697" y="2246862"/>
          <a:ext cx="10100286" cy="3961194"/>
        </p:xfrm>
        <a:graphic>
          <a:graphicData uri="http://schemas.openxmlformats.org/drawingml/2006/table">
            <a:tbl>
              <a:tblPr firstRow="1" firstCol="1" bandRow="1">
                <a:tableStyleId>{2D5ABB26-0587-4C30-8999-92F81FD0307C}</a:tableStyleId>
              </a:tblPr>
              <a:tblGrid>
                <a:gridCol w="52962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11356233"/>
                    </a:ext>
                  </a:extLst>
                </a:gridCol>
                <a:gridCol w="464145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b="1" kern="0" dirty="0">
                          <a:solidFill>
                            <a:srgbClr val="0070C0"/>
                          </a:solidFill>
                          <a:effectLst/>
                          <a:latin typeface="+mn-lt"/>
                          <a:ea typeface="+mn-ea"/>
                          <a:cs typeface="Times New Roman" panose="02020603050405020304" pitchFamily="18" charset="0"/>
                        </a:rPr>
                        <a:t>Intelligence</a:t>
                      </a:r>
                      <a:r>
                        <a:rPr lang="ar-EG" sz="2200" kern="0" dirty="0">
                          <a:solidFill>
                            <a:schemeClr val="tx1"/>
                          </a:solidFill>
                          <a:effectLst/>
                          <a:latin typeface="+mn-lt"/>
                          <a:ea typeface="+mn-ea"/>
                          <a:cs typeface="Times New Roman" panose="02020603050405020304" pitchFamily="18" charset="0"/>
                        </a:rPr>
                        <a:t>:</a:t>
                      </a:r>
                      <a:r>
                        <a:rPr lang="en-US" sz="2200" kern="0" dirty="0">
                          <a:solidFill>
                            <a:schemeClr val="tx1"/>
                          </a:solidFill>
                          <a:effectLst/>
                          <a:latin typeface="+mn-lt"/>
                          <a:ea typeface="+mn-ea"/>
                          <a:cs typeface="Times New Roman" panose="02020603050405020304" pitchFamily="18" charset="0"/>
                        </a:rPr>
                        <a:t> Companies need to keep a constant “ear to the ground” to be alerted to new opportunities, risks, and impending problems—both internally and externally. </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b="1" kern="0" dirty="0">
                          <a:solidFill>
                            <a:srgbClr val="0070C0"/>
                          </a:solidFill>
                          <a:effectLst/>
                          <a:latin typeface="+mn-lt"/>
                          <a:ea typeface="+mn-ea"/>
                          <a:cs typeface="Times New Roman" panose="02020603050405020304" pitchFamily="18" charset="0"/>
                        </a:rPr>
                        <a:t>Relationships</a:t>
                      </a:r>
                      <a:r>
                        <a:rPr lang="ar-EG" sz="2200" kern="0" dirty="0">
                          <a:solidFill>
                            <a:schemeClr val="tx1"/>
                          </a:solidFill>
                          <a:effectLst/>
                          <a:latin typeface="+mn-lt"/>
                          <a:ea typeface="+mn-ea"/>
                          <a:cs typeface="Times New Roman" panose="02020603050405020304" pitchFamily="18" charset="0"/>
                        </a:rPr>
                        <a:t>:</a:t>
                      </a:r>
                      <a:r>
                        <a:rPr lang="en-US" sz="2200" kern="0" dirty="0">
                          <a:solidFill>
                            <a:schemeClr val="tx1"/>
                          </a:solidFill>
                          <a:effectLst/>
                          <a:latin typeface="+mn-lt"/>
                          <a:ea typeface="+mn-ea"/>
                          <a:cs typeface="Times New Roman" panose="02020603050405020304" pitchFamily="18" charset="0"/>
                        </a:rPr>
                        <a:t> Just as in personal and social relationships, business relationships depend on communication.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b="1" kern="0" dirty="0">
                          <a:solidFill>
                            <a:srgbClr val="0070C0"/>
                          </a:solidFill>
                          <a:effectLst/>
                          <a:latin typeface="+mn-lt"/>
                          <a:ea typeface="+mn-ea"/>
                          <a:cs typeface="+mn-cs"/>
                        </a:rPr>
                        <a:t>الذكاء</a:t>
                      </a:r>
                      <a:r>
                        <a:rPr lang="ar-SA" sz="2200" kern="0" dirty="0">
                          <a:solidFill>
                            <a:schemeClr val="tx1"/>
                          </a:solidFill>
                          <a:effectLst/>
                          <a:latin typeface="+mn-lt"/>
                          <a:cs typeface="+mn-cs"/>
                        </a:rPr>
                        <a:t>: تحتاج الشركات إلى متابعة دقيقة ومستمرة للفرص والمخاطر والمشاكل الجديدة، داخليًا وخارجيًا.</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endParaRPr lang="ar-SA" sz="22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b="1" kern="0" dirty="0">
                          <a:solidFill>
                            <a:srgbClr val="0070C0"/>
                          </a:solidFill>
                          <a:effectLst/>
                          <a:latin typeface="+mn-lt"/>
                          <a:ea typeface="+mn-ea"/>
                          <a:cs typeface="+mn-cs"/>
                        </a:rPr>
                        <a:t>العلاقات</a:t>
                      </a:r>
                      <a:r>
                        <a:rPr lang="ar-SA" sz="2200" kern="0" dirty="0">
                          <a:solidFill>
                            <a:schemeClr val="tx1"/>
                          </a:solidFill>
                          <a:effectLst/>
                          <a:latin typeface="+mn-lt"/>
                          <a:cs typeface="+mn-cs"/>
                        </a:rPr>
                        <a:t>: كما هو الحال في العلاقات الشخصية والاجتماعية، تعتمد العلاقات التجارية على التواصل</a:t>
                      </a:r>
                      <a:endParaRPr lang="en-US" sz="22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endParaRPr lang="ar-SA" sz="22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Communication is important to your company</a:t>
            </a:r>
          </a:p>
          <a:p>
            <a:r>
              <a:rPr lang="ar-EG" sz="2400" b="1" dirty="0">
                <a:solidFill>
                  <a:srgbClr val="00B0F0"/>
                </a:solidFill>
                <a:cs typeface="+mj-cs"/>
              </a:rPr>
              <a:t>التواصل مهم لشركتك</a:t>
            </a:r>
          </a:p>
        </p:txBody>
      </p:sp>
    </p:spTree>
    <p:extLst>
      <p:ext uri="{BB962C8B-B14F-4D97-AF65-F5344CB8AC3E}">
        <p14:creationId xmlns:p14="http://schemas.microsoft.com/office/powerpoint/2010/main" val="42542110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08274793"/>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81610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960844103"/>
                    </a:ext>
                  </a:extLst>
                </a:gridCol>
                <a:gridCol w="412162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To make your communication efforts as effective as possible, focus on making them  practical, factual, concise, clear, and persuasive:</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a:solidFill>
                            <a:srgbClr val="0070C0"/>
                          </a:solidFill>
                          <a:effectLst/>
                          <a:latin typeface="+mn-lt"/>
                          <a:ea typeface="+mn-ea"/>
                          <a:cs typeface="Times New Roman" panose="02020603050405020304" pitchFamily="18" charset="0"/>
                        </a:rPr>
                        <a:t>Provide practical information</a:t>
                      </a:r>
                      <a:r>
                        <a:rPr lang="en-US" sz="2000" kern="0" dirty="0">
                          <a:solidFill>
                            <a:schemeClr val="tx1"/>
                          </a:solidFill>
                          <a:effectLst/>
                          <a:latin typeface="+mn-lt"/>
                          <a:ea typeface="+mn-ea"/>
                          <a:cs typeface="Times New Roman" panose="02020603050405020304" pitchFamily="18" charset="0"/>
                        </a:rPr>
                        <a:t>. Give recipients useful information that helps them solve problems, pursue opportunities, or take other action.</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a:solidFill>
                            <a:srgbClr val="0070C0"/>
                          </a:solidFill>
                          <a:effectLst/>
                          <a:latin typeface="+mn-lt"/>
                          <a:ea typeface="+mn-ea"/>
                          <a:cs typeface="Times New Roman" panose="02020603050405020304" pitchFamily="18" charset="0"/>
                        </a:rPr>
                        <a:t>Give facts rather than vague impressions</a:t>
                      </a:r>
                      <a:r>
                        <a:rPr lang="en-US" sz="2000" kern="0" dirty="0">
                          <a:solidFill>
                            <a:schemeClr val="tx1"/>
                          </a:solidFill>
                          <a:effectLst/>
                          <a:latin typeface="+mn-lt"/>
                          <a:ea typeface="+mn-ea"/>
                          <a:cs typeface="Times New Roman" panose="02020603050405020304" pitchFamily="18" charset="0"/>
                        </a:rPr>
                        <a:t>. Use concrete language, specific detail, and information that is clear, accurate, and ethical. When an opinion is called for, present compelling evidence to support your conclusion.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kern="0" dirty="0">
                          <a:solidFill>
                            <a:schemeClr val="tx1"/>
                          </a:solidFill>
                          <a:effectLst/>
                          <a:latin typeface="+mn-lt"/>
                          <a:cs typeface="+mn-cs"/>
                        </a:rPr>
                        <a:t>لتجعل جهود التواصل الخاصة بك فع</a:t>
                      </a:r>
                      <a:r>
                        <a:rPr lang="ar-EG" sz="2000" kern="0" dirty="0">
                          <a:solidFill>
                            <a:schemeClr val="tx1"/>
                          </a:solidFill>
                          <a:effectLst/>
                          <a:latin typeface="+mn-lt"/>
                          <a:cs typeface="+mn-cs"/>
                        </a:rPr>
                        <a:t>ّ</a:t>
                      </a:r>
                      <a:r>
                        <a:rPr lang="ar-SA" sz="2000" kern="0" dirty="0">
                          <a:solidFill>
                            <a:schemeClr val="tx1"/>
                          </a:solidFill>
                          <a:effectLst/>
                          <a:latin typeface="+mn-lt"/>
                          <a:cs typeface="+mn-cs"/>
                        </a:rPr>
                        <a:t>الة قدر الإمكان، ركز على جعلها عملية، وواقعية، وموجزة، وواضحة، ومقنعة:</a:t>
                      </a: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a:solidFill>
                            <a:srgbClr val="0070C0"/>
                          </a:solidFill>
                          <a:effectLst/>
                          <a:latin typeface="+mn-lt"/>
                          <a:cs typeface="+mn-cs"/>
                        </a:rPr>
                        <a:t>قدّم معلومات عملية</a:t>
                      </a:r>
                      <a:r>
                        <a:rPr lang="ar-SA" sz="2000" kern="0" dirty="0">
                          <a:solidFill>
                            <a:schemeClr val="tx1"/>
                          </a:solidFill>
                          <a:effectLst/>
                          <a:latin typeface="+mn-lt"/>
                          <a:cs typeface="+mn-cs"/>
                        </a:rPr>
                        <a:t>. قدّم للمتلقين معلومات مفيدة تُساعدهم على حل المشكلات، أو اغتنام الفرص، أو اتخاذ إجراءات أخرى.</a:t>
                      </a:r>
                      <a:endParaRPr lang="en-US" sz="20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a:solidFill>
                            <a:srgbClr val="0070C0"/>
                          </a:solidFill>
                          <a:effectLst/>
                          <a:latin typeface="+mn-lt"/>
                          <a:cs typeface="+mn-cs"/>
                        </a:rPr>
                        <a:t>قدّم حقائق بدلًا من الانطباعات المبهمة</a:t>
                      </a:r>
                      <a:r>
                        <a:rPr lang="ar-SA" sz="2000" kern="0" dirty="0">
                          <a:solidFill>
                            <a:schemeClr val="tx1"/>
                          </a:solidFill>
                          <a:effectLst/>
                          <a:latin typeface="+mn-lt"/>
                          <a:cs typeface="+mn-cs"/>
                        </a:rPr>
                        <a:t>. استخدم لغةً واضحة، وتفاصيل دقيقة، ومعلومات واضحة ودقيقة وأخلاقية. عند الحاجة إلى رأي، قدّم أدلةً دامغةً تدعم استنتاجك.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What makes business communication effective?</a:t>
            </a:r>
          </a:p>
          <a:p>
            <a:r>
              <a:rPr lang="ar-EG" sz="2400" b="1" dirty="0">
                <a:solidFill>
                  <a:srgbClr val="00B0F0"/>
                </a:solidFill>
                <a:cs typeface="+mj-cs"/>
              </a:rPr>
              <a:t>ما الذي يجعل الاتصالات التجارية فعالة؟</a:t>
            </a:r>
          </a:p>
        </p:txBody>
      </p:sp>
    </p:spTree>
    <p:extLst>
      <p:ext uri="{BB962C8B-B14F-4D97-AF65-F5344CB8AC3E}">
        <p14:creationId xmlns:p14="http://schemas.microsoft.com/office/powerpoint/2010/main" val="13058079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13604404"/>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692058">
                  <a:extLst>
                    <a:ext uri="{9D8B030D-6E8A-4147-A177-3AD203B41FA5}">
                      <a16:colId xmlns:a16="http://schemas.microsoft.com/office/drawing/2014/main" val="1232974083"/>
                    </a:ext>
                  </a:extLst>
                </a:gridCol>
                <a:gridCol w="218364">
                  <a:extLst>
                    <a:ext uri="{9D8B030D-6E8A-4147-A177-3AD203B41FA5}">
                      <a16:colId xmlns:a16="http://schemas.microsoft.com/office/drawing/2014/main" val="776130374"/>
                    </a:ext>
                  </a:extLst>
                </a:gridCol>
                <a:gridCol w="418986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2000" b="1" kern="0" dirty="0">
                          <a:solidFill>
                            <a:srgbClr val="0070C0"/>
                          </a:solidFill>
                          <a:effectLst/>
                          <a:latin typeface="+mn-lt"/>
                          <a:ea typeface="+mn-ea"/>
                          <a:cs typeface="Times New Roman" panose="02020603050405020304" pitchFamily="18" charset="0"/>
                        </a:rPr>
                        <a:t>Communicate efficiently.</a:t>
                      </a:r>
                      <a:r>
                        <a:rPr lang="en-US" sz="2000" kern="0" dirty="0">
                          <a:solidFill>
                            <a:srgbClr val="FF0000"/>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Concise messages show respect for people’s time, and they increase the chances of a positive response.</a:t>
                      </a:r>
                      <a:endParaRPr lang="ar-EG" sz="20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2000" b="1" kern="0" dirty="0">
                          <a:solidFill>
                            <a:srgbClr val="0070C0"/>
                          </a:solidFill>
                          <a:effectLst/>
                          <a:latin typeface="+mn-lt"/>
                          <a:ea typeface="+mn-ea"/>
                          <a:cs typeface="Times New Roman" panose="02020603050405020304" pitchFamily="18" charset="0"/>
                        </a:rPr>
                        <a:t>Clarify expectations and responsibilities.</a:t>
                      </a:r>
                      <a:r>
                        <a:rPr lang="en-US" sz="2000" kern="0" dirty="0">
                          <a:solidFill>
                            <a:srgbClr val="FF0000"/>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Craft messages to generate a specific response from readers. When appropriate, clearly state what you expect from audience members or what you can do for them.</a:t>
                      </a:r>
                      <a:endParaRPr lang="ar-EG" sz="2000" kern="0" dirty="0">
                        <a:solidFill>
                          <a:schemeClr val="tx1"/>
                        </a:solidFill>
                        <a:effectLst/>
                        <a:latin typeface="+mn-lt"/>
                        <a:ea typeface="+mn-ea"/>
                        <a:cs typeface="Times New Roman" panose="02020603050405020304" pitchFamily="18" charset="0"/>
                      </a:endParaRPr>
                    </a:p>
                    <a:p>
                      <a:pPr marL="342900" marR="0" indent="-34290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2000" b="1" kern="0" spc="0" dirty="0">
                          <a:solidFill>
                            <a:srgbClr val="0070C0"/>
                          </a:solidFill>
                          <a:effectLst/>
                          <a:latin typeface="+mn-lt"/>
                          <a:ea typeface="+mn-ea"/>
                          <a:cs typeface="Times New Roman" panose="02020603050405020304" pitchFamily="18" charset="0"/>
                        </a:rPr>
                        <a:t>Offer compelling arguments and recommendations.</a:t>
                      </a:r>
                      <a:r>
                        <a:rPr lang="en-US" sz="2000" kern="0" spc="0" dirty="0">
                          <a:solidFill>
                            <a:srgbClr val="FF0000"/>
                          </a:solidFill>
                          <a:effectLst/>
                          <a:latin typeface="+mn-lt"/>
                          <a:ea typeface="+mn-ea"/>
                          <a:cs typeface="Times New Roman" panose="02020603050405020304" pitchFamily="18" charset="0"/>
                        </a:rPr>
                        <a:t> </a:t>
                      </a:r>
                      <a:r>
                        <a:rPr lang="en-US" sz="2000" kern="0" spc="0" dirty="0">
                          <a:solidFill>
                            <a:schemeClr val="tx1"/>
                          </a:solidFill>
                          <a:effectLst/>
                          <a:latin typeface="+mn-lt"/>
                          <a:ea typeface="+mn-ea"/>
                          <a:cs typeface="Times New Roman" panose="02020603050405020304" pitchFamily="18" charset="0"/>
                        </a:rPr>
                        <a:t>When a situation calls for persuasive communication, show your readers how they will benefit if they respond the way you would like them to respond</a:t>
                      </a:r>
                      <a:r>
                        <a:rPr lang="ar-EG" sz="2000" kern="0" spc="0" dirty="0">
                          <a:solidFill>
                            <a:schemeClr val="tx1"/>
                          </a:solidFill>
                          <a:effectLst/>
                          <a:latin typeface="+mn-lt"/>
                          <a:ea typeface="+mn-ea"/>
                          <a:cs typeface="Times New Roman" panose="02020603050405020304" pitchFamily="18" charset="0"/>
                        </a:rPr>
                        <a:t>.</a:t>
                      </a:r>
                      <a:endParaRPr lang="en-US" sz="2000" kern="0" spc="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SA" sz="2000" b="1" kern="0" dirty="0">
                          <a:solidFill>
                            <a:srgbClr val="0070C0"/>
                          </a:solidFill>
                          <a:effectLst/>
                          <a:latin typeface="+mn-lt"/>
                          <a:cs typeface="+mn-cs"/>
                        </a:rPr>
                        <a:t>تواصل بفعالية. </a:t>
                      </a:r>
                      <a:r>
                        <a:rPr lang="ar-SA" sz="2000" kern="0" dirty="0">
                          <a:effectLst/>
                          <a:latin typeface="+mn-lt"/>
                          <a:cs typeface="+mn-cs"/>
                        </a:rPr>
                        <a:t>تُظهر الرسائل الموجزة احترامًا لوقت الآخرين، وتزيد من فرص الحصول على </a:t>
                      </a:r>
                      <a:r>
                        <a:rPr lang="ar-EG" sz="2000" kern="0" dirty="0">
                          <a:effectLst/>
                          <a:latin typeface="+mn-lt"/>
                          <a:cs typeface="+mn-cs"/>
                        </a:rPr>
                        <a:t>استجابة</a:t>
                      </a:r>
                      <a:r>
                        <a:rPr lang="ar-SA" sz="2000" kern="0" dirty="0">
                          <a:effectLst/>
                          <a:latin typeface="+mn-lt"/>
                          <a:cs typeface="+mn-cs"/>
                        </a:rPr>
                        <a:t> إيجابي</a:t>
                      </a:r>
                      <a:r>
                        <a:rPr lang="ar-EG" sz="2000" kern="0" dirty="0">
                          <a:effectLst/>
                          <a:latin typeface="+mn-lt"/>
                          <a:cs typeface="+mn-cs"/>
                        </a:rPr>
                        <a:t>ة</a:t>
                      </a:r>
                      <a:r>
                        <a:rPr lang="ar-SA" sz="2000" kern="0" dirty="0">
                          <a:effectLst/>
                          <a:latin typeface="+mn-lt"/>
                          <a:cs typeface="+mn-cs"/>
                        </a:rPr>
                        <a:t>.</a:t>
                      </a:r>
                      <a:endParaRPr lang="ar-EG" sz="2000" kern="0" dirty="0">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SA" sz="2000" b="1" kern="0" dirty="0">
                          <a:solidFill>
                            <a:srgbClr val="0070C0"/>
                          </a:solidFill>
                          <a:effectLst/>
                          <a:latin typeface="+mn-lt"/>
                          <a:ea typeface="+mn-ea"/>
                          <a:cs typeface="+mn-cs"/>
                        </a:rPr>
                        <a:t>وضّح التوقعات والمسؤوليات. </a:t>
                      </a:r>
                      <a:r>
                        <a:rPr lang="ar-SA" sz="2000" kern="0" dirty="0">
                          <a:effectLst/>
                          <a:latin typeface="+mn-lt"/>
                          <a:cs typeface="+mn-cs"/>
                        </a:rPr>
                        <a:t>صمّم رسائلك بطريقة تحفز القراء على الاستجابة بشكل محدد. وعند الاقتضاء، اشرح بوضوح ما تتوقعه من الجمهور أو ما يمكنك تقديمه لهم.</a:t>
                      </a:r>
                      <a:br>
                        <a:rPr lang="ar-EG" sz="2000" kern="0" dirty="0">
                          <a:effectLst/>
                          <a:latin typeface="+mn-lt"/>
                          <a:cs typeface="+mn-cs"/>
                        </a:rPr>
                      </a:br>
                      <a:endParaRPr lang="ar-EG" sz="2000" kern="0" dirty="0">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SA" sz="2000" b="1" kern="0" dirty="0">
                          <a:solidFill>
                            <a:srgbClr val="0070C0"/>
                          </a:solidFill>
                          <a:effectLst/>
                          <a:latin typeface="+mn-lt"/>
                          <a:ea typeface="+mn-ea"/>
                          <a:cs typeface="+mn-cs"/>
                        </a:rPr>
                        <a:t>قدّم حججًا وتوصياتٍ مُقنعة. </a:t>
                      </a:r>
                      <a:r>
                        <a:rPr lang="ar-SA" sz="2000" kern="0" dirty="0">
                          <a:effectLst/>
                          <a:latin typeface="+mn-lt"/>
                          <a:cs typeface="+mn-cs"/>
                        </a:rPr>
                        <a:t>عندما يتطلب الموقف تواصلًا مُقنعًا، بيّن لقرائك كيف سيستفيدون إذا استجابوا بالطريقة التي تُريدهم أن يستجيبوا بها.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What makes business communication effective?</a:t>
            </a:r>
          </a:p>
          <a:p>
            <a:r>
              <a:rPr lang="ar-EG" sz="2400" b="1" dirty="0">
                <a:solidFill>
                  <a:srgbClr val="00B0F0"/>
                </a:solidFill>
                <a:cs typeface="+mj-cs"/>
              </a:rPr>
              <a:t>ما الذي يجعل الاتصالات التجارية فعالة؟</a:t>
            </a:r>
          </a:p>
        </p:txBody>
      </p:sp>
    </p:spTree>
    <p:extLst>
      <p:ext uri="{BB962C8B-B14F-4D97-AF65-F5344CB8AC3E}">
        <p14:creationId xmlns:p14="http://schemas.microsoft.com/office/powerpoint/2010/main" val="36577453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092470"/>
            <a:ext cx="4946913" cy="89255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Communicating as a Professional</a:t>
            </a:r>
          </a:p>
          <a:p>
            <a:r>
              <a:rPr lang="ar-EG" sz="2600" b="1" dirty="0">
                <a:solidFill>
                  <a:srgbClr val="00B0F0"/>
                </a:solidFill>
                <a:latin typeface="Times New Roman" panose="02020603050405020304" pitchFamily="18" charset="0"/>
                <a:cs typeface="Times New Roman" panose="02020603050405020304" pitchFamily="18" charset="0"/>
              </a:rPr>
              <a:t>التواصل بشكل احترافي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5231093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كن إيجابياً</a:t>
            </a: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a:solidFill>
                  <a:srgbClr val="00B0F0"/>
                </a:solidFill>
                <a:cs typeface="Alexandria" charset="0"/>
              </a:rPr>
              <a:t>Elements of Professionalism</a:t>
            </a:r>
          </a:p>
          <a:p>
            <a:r>
              <a:rPr lang="ar-EG" sz="2400" b="1">
                <a:solidFill>
                  <a:srgbClr val="00B0F0"/>
                </a:solidFill>
                <a:cs typeface="+mj-cs"/>
              </a:rPr>
              <a:t>مكونات الاحترافية</a:t>
            </a:r>
            <a:endParaRPr lang="ar-EG" sz="2400" b="1" dirty="0">
              <a:solidFill>
                <a:srgbClr val="00B0F0"/>
              </a:solidFill>
              <a:cs typeface="+mj-cs"/>
            </a:endParaRPr>
          </a:p>
        </p:txBody>
      </p:sp>
      <p:sp>
        <p:nvSpPr>
          <p:cNvPr id="2" name="Rectangle 1"/>
          <p:cNvSpPr/>
          <p:nvPr/>
        </p:nvSpPr>
        <p:spPr>
          <a:xfrm>
            <a:off x="973057" y="2164219"/>
            <a:ext cx="3162215" cy="2862322"/>
          </a:xfrm>
          <a:prstGeom prst="rect">
            <a:avLst/>
          </a:prstGeom>
        </p:spPr>
        <p:txBody>
          <a:bodyPr wrap="square">
            <a:spAutoFit/>
          </a:bodyPr>
          <a:lstStyle/>
          <a:p>
            <a:pPr algn="justLow">
              <a:lnSpc>
                <a:spcPct val="150000"/>
              </a:lnSpc>
            </a:pPr>
            <a:r>
              <a:rPr lang="en-US" sz="2000" dirty="0"/>
              <a:t>To be respected as a true professional, develop these six qualities.</a:t>
            </a:r>
          </a:p>
          <a:p>
            <a:pPr algn="justLow" rtl="1">
              <a:lnSpc>
                <a:spcPct val="150000"/>
              </a:lnSpc>
            </a:pPr>
            <a:r>
              <a:rPr lang="ar-EG" sz="2000" dirty="0"/>
              <a:t>لتحظى باحترام الآخرين باعتبارك شخصًا محترفًا، عليك تطوير هذه الصفات الست.</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9988" y="1843478"/>
            <a:ext cx="6608970" cy="4587877"/>
          </a:xfrm>
          <a:prstGeom prst="rect">
            <a:avLst/>
          </a:prstGeom>
        </p:spPr>
      </p:pic>
      <p:sp>
        <p:nvSpPr>
          <p:cNvPr id="5" name="Rectangle 4"/>
          <p:cNvSpPr/>
          <p:nvPr/>
        </p:nvSpPr>
        <p:spPr>
          <a:xfrm>
            <a:off x="6224031" y="1979878"/>
            <a:ext cx="917239" cy="338554"/>
          </a:xfrm>
          <a:prstGeom prst="rect">
            <a:avLst/>
          </a:prstGeom>
        </p:spPr>
        <p:txBody>
          <a:bodyPr wrap="none">
            <a:spAutoFit/>
          </a:bodyPr>
          <a:lstStyle/>
          <a:p>
            <a:r>
              <a:rPr lang="ar-EG" sz="1600" b="1" dirty="0"/>
              <a:t>كن الأفضل</a:t>
            </a:r>
          </a:p>
        </p:txBody>
      </p:sp>
      <p:sp>
        <p:nvSpPr>
          <p:cNvPr id="6" name="Rectangle 5"/>
          <p:cNvSpPr/>
          <p:nvPr/>
        </p:nvSpPr>
        <p:spPr>
          <a:xfrm>
            <a:off x="8404293" y="1928767"/>
            <a:ext cx="864339" cy="338554"/>
          </a:xfrm>
          <a:prstGeom prst="rect">
            <a:avLst/>
          </a:prstGeom>
        </p:spPr>
        <p:txBody>
          <a:bodyPr wrap="none">
            <a:spAutoFit/>
          </a:bodyPr>
          <a:lstStyle/>
          <a:p>
            <a:r>
              <a:rPr lang="ar-EG" sz="1600" b="1" dirty="0"/>
              <a:t>كن موثوقاً</a:t>
            </a:r>
          </a:p>
        </p:txBody>
      </p:sp>
      <p:sp>
        <p:nvSpPr>
          <p:cNvPr id="8" name="Rectangle 7"/>
          <p:cNvSpPr/>
          <p:nvPr/>
        </p:nvSpPr>
        <p:spPr>
          <a:xfrm>
            <a:off x="9560798" y="3263342"/>
            <a:ext cx="859965" cy="584775"/>
          </a:xfrm>
          <a:prstGeom prst="rect">
            <a:avLst/>
          </a:prstGeom>
        </p:spPr>
        <p:txBody>
          <a:bodyPr wrap="square">
            <a:spAutoFit/>
          </a:bodyPr>
          <a:lstStyle/>
          <a:p>
            <a:pPr algn="r" rtl="1"/>
            <a:r>
              <a:rPr lang="ar-EG" sz="1600" b="1" dirty="0"/>
              <a:t>كن لاعبا في الفريق</a:t>
            </a:r>
          </a:p>
        </p:txBody>
      </p:sp>
      <p:sp>
        <p:nvSpPr>
          <p:cNvPr id="9" name="Rectangle 8"/>
          <p:cNvSpPr/>
          <p:nvPr/>
        </p:nvSpPr>
        <p:spPr>
          <a:xfrm>
            <a:off x="5050732" y="3215220"/>
            <a:ext cx="856325" cy="338554"/>
          </a:xfrm>
          <a:prstGeom prst="rect">
            <a:avLst/>
          </a:prstGeom>
        </p:spPr>
        <p:txBody>
          <a:bodyPr wrap="none">
            <a:spAutoFit/>
          </a:bodyPr>
          <a:lstStyle/>
          <a:p>
            <a:r>
              <a:rPr lang="ar-EG" sz="1600" b="1" dirty="0"/>
              <a:t>كن أخلاقيًا</a:t>
            </a:r>
          </a:p>
        </p:txBody>
      </p:sp>
      <p:sp>
        <p:nvSpPr>
          <p:cNvPr id="10" name="Rectangle 9"/>
          <p:cNvSpPr/>
          <p:nvPr/>
        </p:nvSpPr>
        <p:spPr>
          <a:xfrm>
            <a:off x="5777286" y="4848842"/>
            <a:ext cx="843501" cy="338554"/>
          </a:xfrm>
          <a:prstGeom prst="rect">
            <a:avLst/>
          </a:prstGeom>
        </p:spPr>
        <p:txBody>
          <a:bodyPr wrap="none">
            <a:spAutoFit/>
          </a:bodyPr>
          <a:lstStyle/>
          <a:p>
            <a:r>
              <a:rPr lang="ar-EG" sz="1600" b="1" dirty="0"/>
              <a:t>كن إيجابياً</a:t>
            </a:r>
          </a:p>
        </p:txBody>
      </p:sp>
      <p:sp>
        <p:nvSpPr>
          <p:cNvPr id="17" name="Rectangle 16"/>
          <p:cNvSpPr/>
          <p:nvPr/>
        </p:nvSpPr>
        <p:spPr>
          <a:xfrm>
            <a:off x="9080560" y="5187396"/>
            <a:ext cx="896399" cy="338554"/>
          </a:xfrm>
          <a:prstGeom prst="rect">
            <a:avLst/>
          </a:prstGeom>
        </p:spPr>
        <p:txBody>
          <a:bodyPr wrap="none">
            <a:spAutoFit/>
          </a:bodyPr>
          <a:lstStyle/>
          <a:p>
            <a:r>
              <a:rPr lang="ar-EG" sz="1600" b="1" dirty="0"/>
              <a:t>كن مُحترماً</a:t>
            </a:r>
          </a:p>
        </p:txBody>
      </p:sp>
    </p:spTree>
    <p:extLst>
      <p:ext uri="{BB962C8B-B14F-4D97-AF65-F5344CB8AC3E}">
        <p14:creationId xmlns:p14="http://schemas.microsoft.com/office/powerpoint/2010/main" val="3997969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17231109"/>
              </p:ext>
            </p:extLst>
          </p:nvPr>
        </p:nvGraphicFramePr>
        <p:xfrm>
          <a:off x="981697" y="2246862"/>
          <a:ext cx="10100286" cy="39624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112479971"/>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1" kern="0" dirty="0">
                          <a:solidFill>
                            <a:srgbClr val="0070C0"/>
                          </a:solidFill>
                          <a:effectLst/>
                          <a:latin typeface="+mn-lt"/>
                          <a:ea typeface="+mn-ea"/>
                          <a:cs typeface="Times New Roman" panose="02020603050405020304" pitchFamily="18" charset="0"/>
                        </a:rPr>
                        <a:t>Acquiring, processing, and sharing information. </a:t>
                      </a:r>
                      <a:r>
                        <a:rPr lang="en-US" sz="2000" kern="0" dirty="0">
                          <a:solidFill>
                            <a:schemeClr val="tx1"/>
                          </a:solidFill>
                          <a:effectLst/>
                          <a:latin typeface="+mn-lt"/>
                          <a:ea typeface="+mn-ea"/>
                          <a:cs typeface="Times New Roman" panose="02020603050405020304" pitchFamily="18" charset="0"/>
                        </a:rPr>
                        <a:t>Employers expect you to be able to recognize information needs, locate and evaluate reliable sources of information, organize information into cohesive messages, and use information ethically. This collection of skills is often referred to as </a:t>
                      </a:r>
                      <a:r>
                        <a:rPr lang="en-US" sz="2000" kern="0" dirty="0">
                          <a:solidFill>
                            <a:srgbClr val="00B050"/>
                          </a:solidFill>
                          <a:effectLst/>
                          <a:latin typeface="+mn-lt"/>
                          <a:ea typeface="+mn-ea"/>
                          <a:cs typeface="Times New Roman" panose="02020603050405020304" pitchFamily="18" charset="0"/>
                        </a:rPr>
                        <a:t>digital information fluency.</a:t>
                      </a:r>
                      <a:endParaRPr lang="ar-EG" sz="2000" kern="0" dirty="0">
                        <a:solidFill>
                          <a:srgbClr val="00B050"/>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1" kern="0" dirty="0">
                          <a:solidFill>
                            <a:srgbClr val="0070C0"/>
                          </a:solidFill>
                          <a:effectLst/>
                          <a:latin typeface="+mn-lt"/>
                          <a:ea typeface="+mn-ea"/>
                          <a:cs typeface="Times New Roman" panose="02020603050405020304" pitchFamily="18" charset="0"/>
                        </a:rPr>
                        <a:t>Using communication to foster positive working relationships.</a:t>
                      </a:r>
                      <a:r>
                        <a:rPr lang="en-US" sz="2000" kern="0" dirty="0">
                          <a:solidFill>
                            <a:srgbClr val="FF0000"/>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This task includes listening, practicing good etiquette, resolving conflicts respectfully, and communicating with people from diverse backgrounds.</a:t>
                      </a: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b="1" kern="0" dirty="0">
                          <a:solidFill>
                            <a:srgbClr val="0070C0"/>
                          </a:solidFill>
                          <a:effectLst/>
                          <a:latin typeface="+mn-lt"/>
                          <a:ea typeface="+mn-ea"/>
                          <a:cs typeface="Times New Roman" panose="02020603050405020304" pitchFamily="18" charset="0"/>
                        </a:rPr>
                        <a:t>الحصول على المعلومات ومعالجتها ومشاركتها.</a:t>
                      </a:r>
                      <a:r>
                        <a:rPr lang="ar-SA" sz="2000" kern="0" dirty="0">
                          <a:solidFill>
                            <a:srgbClr val="FF0000"/>
                          </a:solidFill>
                          <a:effectLst/>
                          <a:latin typeface="+mn-lt"/>
                          <a:cs typeface="+mn-cs"/>
                        </a:rPr>
                        <a:t> </a:t>
                      </a:r>
                      <a:r>
                        <a:rPr lang="ar-SA" sz="2000" kern="0" dirty="0">
                          <a:effectLst/>
                          <a:latin typeface="+mn-lt"/>
                          <a:cs typeface="+mn-cs"/>
                        </a:rPr>
                        <a:t>يتوقع أصحاب العمل منك القدرة على تحديد احتياجاتك من المعلومات، وتحديد مصادرها الموثوقة وتقييمها، وتنظيمها في رسائل مترابطة، واستخدامها </a:t>
                      </a:r>
                      <a:r>
                        <a:rPr lang="ar-EG" sz="2000" kern="0" dirty="0">
                          <a:effectLst/>
                          <a:latin typeface="+mn-lt"/>
                          <a:cs typeface="+mn-cs"/>
                        </a:rPr>
                        <a:t>بشكل</a:t>
                      </a:r>
                      <a:r>
                        <a:rPr lang="ar-EG" sz="2000" kern="0" baseline="0" dirty="0">
                          <a:effectLst/>
                          <a:latin typeface="+mn-lt"/>
                          <a:cs typeface="+mn-cs"/>
                        </a:rPr>
                        <a:t> أخلاقي</a:t>
                      </a:r>
                      <a:r>
                        <a:rPr lang="ar-SA" sz="2000" kern="0" dirty="0">
                          <a:effectLst/>
                          <a:latin typeface="+mn-lt"/>
                          <a:cs typeface="+mn-cs"/>
                        </a:rPr>
                        <a:t>. غالبًا ما تُعرف هذه المجموعة من المهارات باسم </a:t>
                      </a:r>
                      <a:r>
                        <a:rPr lang="ar-SA" sz="2000" kern="0" dirty="0">
                          <a:solidFill>
                            <a:srgbClr val="00B050"/>
                          </a:solidFill>
                          <a:effectLst/>
                          <a:latin typeface="+mn-lt"/>
                          <a:cs typeface="+mn-cs"/>
                        </a:rPr>
                        <a:t>"طلاقة المعلومات الرقمية".</a:t>
                      </a:r>
                      <a:endParaRPr lang="ar-EG" sz="2000" kern="0" dirty="0">
                        <a:solidFill>
                          <a:srgbClr val="00B050"/>
                        </a:solidFill>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b="1" kern="0" dirty="0">
                          <a:solidFill>
                            <a:srgbClr val="0070C0"/>
                          </a:solidFill>
                          <a:effectLst/>
                          <a:latin typeface="+mn-lt"/>
                          <a:ea typeface="+mn-ea"/>
                          <a:cs typeface="Times New Roman" panose="02020603050405020304" pitchFamily="18" charset="0"/>
                        </a:rPr>
                        <a:t>استخدام التواصل لتعزيز علاقات عمل إيجابية. </a:t>
                      </a:r>
                      <a:r>
                        <a:rPr lang="ar-SA" sz="2000" kern="0" dirty="0">
                          <a:effectLst/>
                          <a:latin typeface="+mn-lt"/>
                          <a:cs typeface="+mn-cs"/>
                        </a:rPr>
                        <a:t>تشمل هذه المهمة الاستماع، وممارسة آداب السلوك، وحل النزاعات باحترام، والتواصل مع أشخاص من خلفيات متنوعة.</a:t>
                      </a:r>
                      <a:endParaRPr lang="ar-EG" sz="20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Understanding what employers expect from you</a:t>
            </a:r>
          </a:p>
          <a:p>
            <a:r>
              <a:rPr lang="ar-EG" sz="2400" b="1" dirty="0">
                <a:solidFill>
                  <a:srgbClr val="00B0F0"/>
                </a:solidFill>
                <a:cs typeface="+mj-cs"/>
              </a:rPr>
              <a:t>فهم ما يتوقعه أصحاب العمل منك</a:t>
            </a:r>
          </a:p>
        </p:txBody>
      </p:sp>
    </p:spTree>
    <p:extLst>
      <p:ext uri="{BB962C8B-B14F-4D97-AF65-F5344CB8AC3E}">
        <p14:creationId xmlns:p14="http://schemas.microsoft.com/office/powerpoint/2010/main" val="1234491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17098650"/>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42031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806458386"/>
                    </a:ext>
                  </a:extLst>
                </a:gridCol>
                <a:gridCol w="451741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a:solidFill>
                            <a:srgbClr val="0070C0"/>
                          </a:solidFill>
                          <a:effectLst/>
                          <a:latin typeface="+mn-lt"/>
                          <a:ea typeface="+mn-ea"/>
                          <a:cs typeface="Times New Roman" panose="02020603050405020304" pitchFamily="18" charset="0"/>
                        </a:rPr>
                        <a:t>Representing your employer in the public arena. </a:t>
                      </a:r>
                      <a:r>
                        <a:rPr lang="en-US" sz="2000" kern="0" dirty="0">
                          <a:solidFill>
                            <a:schemeClr val="tx1"/>
                          </a:solidFill>
                          <a:effectLst/>
                          <a:latin typeface="+mn-lt"/>
                          <a:ea typeface="+mn-ea"/>
                          <a:cs typeface="Times New Roman" panose="02020603050405020304" pitchFamily="18" charset="0"/>
                        </a:rPr>
                        <a:t>Employers expect you to act responsibly and professionally on social media and in other venues and to follow accepted standards of grammar, spelling, and other aspects of quality writing and speaking.</a:t>
                      </a:r>
                      <a:endParaRPr lang="ar-EG" sz="2000" kern="0" dirty="0">
                        <a:solidFill>
                          <a:srgbClr val="00B050"/>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a:solidFill>
                            <a:srgbClr val="0070C0"/>
                          </a:solidFill>
                          <a:effectLst/>
                          <a:latin typeface="+mn-lt"/>
                          <a:ea typeface="+mn-ea"/>
                          <a:cs typeface="Times New Roman" panose="02020603050405020304" pitchFamily="18" charset="0"/>
                        </a:rPr>
                        <a:t>Efficiently using the tools that your employer provides.</a:t>
                      </a:r>
                      <a:r>
                        <a:rPr lang="en-US" sz="2000" kern="0" dirty="0">
                          <a:solidFill>
                            <a:srgbClr val="FF0000"/>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Aside from in-person conversations and meetings,</a:t>
                      </a:r>
                      <a:r>
                        <a:rPr lang="en-US" sz="2000" kern="0" baseline="0" dirty="0">
                          <a:solidFill>
                            <a:schemeClr val="tx1"/>
                          </a:solidFill>
                          <a:effectLst/>
                          <a:latin typeface="+mn-lt"/>
                          <a:ea typeface="+mn-ea"/>
                          <a:cs typeface="Times New Roman" panose="02020603050405020304" pitchFamily="18" charset="0"/>
                        </a:rPr>
                        <a:t> </a:t>
                      </a:r>
                      <a:r>
                        <a:rPr lang="en-US" sz="2000" kern="0" dirty="0">
                          <a:solidFill>
                            <a:schemeClr val="tx1"/>
                          </a:solidFill>
                          <a:effectLst/>
                          <a:latin typeface="+mn-lt"/>
                          <a:ea typeface="+mn-ea"/>
                          <a:cs typeface="Times New Roman" panose="02020603050405020304" pitchFamily="18" charset="0"/>
                        </a:rPr>
                        <a:t>every instance of business communication involves some level of technological assistance, so employers expect a level of proficiency with the tools they provide you to use.</a:t>
                      </a: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a:solidFill>
                            <a:srgbClr val="0070C0"/>
                          </a:solidFill>
                          <a:effectLst/>
                          <a:latin typeface="+mn-lt"/>
                          <a:ea typeface="+mn-ea"/>
                          <a:cs typeface="Times New Roman" panose="02020603050405020304" pitchFamily="18" charset="0"/>
                        </a:rPr>
                        <a:t>تمثيل صاحب عملك في المجال العام</a:t>
                      </a:r>
                      <a:r>
                        <a:rPr lang="ar-SA" sz="2000" kern="0" dirty="0">
                          <a:effectLst/>
                          <a:latin typeface="+mn-lt"/>
                          <a:cs typeface="+mn-cs"/>
                        </a:rPr>
                        <a:t>. يتوقع أصحاب العمل منك التصرف بمسؤولية واحترافية على وسائل التواصل الاجتماعي وغيرها من المنصات، والالتزام بالمعايير المقبولة في القواعد النحوية والإملائية، وغيرها من جوانب الكتابة والتحدث الجيدة.</a:t>
                      </a:r>
                      <a:endParaRPr lang="ar-EG" sz="2000" kern="0" dirty="0">
                        <a:solidFill>
                          <a:srgbClr val="00B050"/>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a:solidFill>
                            <a:srgbClr val="0070C0"/>
                          </a:solidFill>
                          <a:effectLst/>
                          <a:latin typeface="+mn-lt"/>
                          <a:ea typeface="+mn-ea"/>
                          <a:cs typeface="Times New Roman" panose="02020603050405020304" pitchFamily="18" charset="0"/>
                        </a:rPr>
                        <a:t>استخدام الأدوات التي يوفرها صاحب العمل بكفاءة.</a:t>
                      </a:r>
                      <a:r>
                        <a:rPr lang="ar-SA" sz="2000" kern="0" dirty="0">
                          <a:effectLst/>
                          <a:latin typeface="+mn-lt"/>
                          <a:cs typeface="+mn-cs"/>
                        </a:rPr>
                        <a:t> فإلى جانب المحادثات والاجتماعات المباشرة، تتضمن جميع أشكال التواصل في بيئة العمل استخدامًا ما للتكنولوجيا، لذا يتوقع أصحاب العمل من الموظفين إجادة استخدام الأدوات التي يوفرونها.</a:t>
                      </a:r>
                      <a:endParaRPr lang="ar-EG" sz="20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Understanding what employers expect from you</a:t>
            </a:r>
          </a:p>
          <a:p>
            <a:r>
              <a:rPr lang="ar-EG" sz="2400" b="1" dirty="0">
                <a:solidFill>
                  <a:srgbClr val="00B0F0"/>
                </a:solidFill>
                <a:cs typeface="+mj-cs"/>
              </a:rPr>
              <a:t>فهم ما يتوقعه أصحاب العمل منك</a:t>
            </a:r>
          </a:p>
        </p:txBody>
      </p:sp>
    </p:spTree>
    <p:extLst>
      <p:ext uri="{BB962C8B-B14F-4D97-AF65-F5344CB8AC3E}">
        <p14:creationId xmlns:p14="http://schemas.microsoft.com/office/powerpoint/2010/main" val="40583793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683037"/>
            <a:ext cx="4946913" cy="129266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Exploring the Communication Process</a:t>
            </a:r>
          </a:p>
          <a:p>
            <a:r>
              <a:rPr lang="ar-EG" sz="2600" b="1" dirty="0">
                <a:solidFill>
                  <a:srgbClr val="00B0F0"/>
                </a:solidFill>
                <a:latin typeface="Times New Roman" panose="02020603050405020304" pitchFamily="18" charset="0"/>
                <a:cs typeface="Times New Roman" panose="02020603050405020304" pitchFamily="18" charset="0"/>
              </a:rPr>
              <a:t>استكشاف عملية التواصل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1206590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45362750"/>
              </p:ext>
            </p:extLst>
          </p:nvPr>
        </p:nvGraphicFramePr>
        <p:xfrm>
          <a:off x="973057" y="2113433"/>
          <a:ext cx="10100286" cy="4114800"/>
        </p:xfrm>
        <a:graphic>
          <a:graphicData uri="http://schemas.openxmlformats.org/drawingml/2006/table">
            <a:tbl>
              <a:tblPr firstRow="1" firstCol="1" bandRow="1">
                <a:tableStyleId>{2D5ABB26-0587-4C30-8999-92F81FD0307C}</a:tableStyleId>
              </a:tblPr>
              <a:tblGrid>
                <a:gridCol w="56336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42327049"/>
                    </a:ext>
                  </a:extLst>
                </a:gridCol>
                <a:gridCol w="4304053">
                  <a:extLst>
                    <a:ext uri="{9D8B030D-6E8A-4147-A177-3AD203B41FA5}">
                      <a16:colId xmlns:a16="http://schemas.microsoft.com/office/drawing/2014/main" val="1444719435"/>
                    </a:ext>
                  </a:extLst>
                </a:gridCol>
              </a:tblGrid>
              <a:tr h="661778">
                <a:tc>
                  <a:txBody>
                    <a:bodyPr/>
                    <a:lstStyle/>
                    <a:p>
                      <a:pPr marL="0" marR="0" indent="0" algn="just" defTabSz="854075" rtl="0" eaLnBrk="1" fontAlgn="auto" latinLnBrk="0" hangingPunct="1">
                        <a:lnSpc>
                          <a:spcPct val="100000"/>
                        </a:lnSpc>
                        <a:spcBef>
                          <a:spcPts val="600"/>
                        </a:spcBef>
                        <a:spcAft>
                          <a:spcPts val="600"/>
                        </a:spcAft>
                        <a:buClrTx/>
                        <a:buSzTx/>
                        <a:buFont typeface="Arial" panose="020B0604020202020204" pitchFamily="34" charset="0"/>
                        <a:buNone/>
                        <a:tabLst/>
                        <a:defRPr/>
                      </a:pPr>
                      <a:r>
                        <a:rPr lang="en-US" sz="2000" kern="0" dirty="0">
                          <a:solidFill>
                            <a:schemeClr val="tx1"/>
                          </a:solidFill>
                          <a:effectLst/>
                          <a:latin typeface="+mn-lt"/>
                          <a:ea typeface="+mn-ea"/>
                          <a:cs typeface="Times New Roman" panose="02020603050405020304" pitchFamily="18" charset="0"/>
                        </a:rPr>
                        <a:t>by understanding communication as a process with distinct steps, you can improve the odds that your messages will reach their intended audiences and produce their intended effects. </a:t>
                      </a:r>
                    </a:p>
                    <a:p>
                      <a:pPr marL="0" marR="0" indent="0" algn="just" defTabSz="914400" rtl="0" eaLnBrk="1" fontAlgn="auto" latinLnBrk="0" hangingPunct="1">
                        <a:lnSpc>
                          <a:spcPct val="100000"/>
                        </a:lnSpc>
                        <a:spcBef>
                          <a:spcPts val="600"/>
                        </a:spcBef>
                        <a:spcAft>
                          <a:spcPts val="600"/>
                        </a:spcAft>
                        <a:buClrTx/>
                        <a:buSzTx/>
                        <a:buFont typeface="Arial" panose="020B0604020202020204" pitchFamily="34" charset="0"/>
                        <a:buNone/>
                        <a:tabLst/>
                        <a:defRPr/>
                      </a:pPr>
                      <a:r>
                        <a:rPr lang="en-US" sz="2000" kern="0" dirty="0">
                          <a:solidFill>
                            <a:schemeClr val="tx1"/>
                          </a:solidFill>
                          <a:effectLst/>
                          <a:latin typeface="+mn-lt"/>
                          <a:ea typeface="+mn-ea"/>
                          <a:cs typeface="Times New Roman" panose="02020603050405020304" pitchFamily="18" charset="0"/>
                        </a:rPr>
                        <a:t>This section explores the communication process in two stages: </a:t>
                      </a:r>
                      <a:endParaRPr lang="ar-EG" sz="2000" kern="0" dirty="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first by following a message from one sender to one receiver in the conventional communication model</a:t>
                      </a:r>
                      <a:r>
                        <a:rPr lang="ar-EG" sz="2000" kern="0" dirty="0">
                          <a:solidFill>
                            <a:schemeClr val="tx1"/>
                          </a:solidFill>
                          <a:effectLst/>
                          <a:latin typeface="+mn-lt"/>
                          <a:ea typeface="+mn-ea"/>
                          <a:cs typeface="Times New Roman" panose="02020603050405020304" pitchFamily="18" charset="0"/>
                        </a:rPr>
                        <a:t>.</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a:solidFill>
                            <a:schemeClr val="tx1"/>
                          </a:solidFill>
                          <a:effectLst/>
                          <a:latin typeface="+mn-lt"/>
                          <a:ea typeface="+mn-ea"/>
                          <a:cs typeface="Times New Roman" panose="02020603050405020304" pitchFamily="18" charset="0"/>
                        </a:rPr>
                        <a:t> and then by expanding on that approach with multiple messages and participants in the social communication model.</a:t>
                      </a: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Arial" panose="020B0604020202020204" pitchFamily="34" charset="0"/>
                        <a:buNone/>
                        <a:tabLst/>
                        <a:defRPr/>
                      </a:pPr>
                      <a:r>
                        <a:rPr lang="ar-SA" sz="2000" kern="0" dirty="0">
                          <a:solidFill>
                            <a:schemeClr val="tx1"/>
                          </a:solidFill>
                          <a:effectLst/>
                          <a:latin typeface="+mn-lt"/>
                          <a:cs typeface="+mn-cs"/>
                        </a:rPr>
                        <a:t>من خلال فهم التواصل باعتباره عملية ذات خطوات مميزة، يمكنك تحسين فرص وصول رسائلك إلى الجمهور المستهدف وتحقيق التأثيرات المقصودة.</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Arial" panose="020B0604020202020204" pitchFamily="34" charset="0"/>
                        <a:buNone/>
                        <a:tabLst/>
                        <a:defRPr/>
                      </a:pPr>
                      <a:r>
                        <a:rPr lang="ar-EG" sz="2000" kern="0" dirty="0">
                          <a:solidFill>
                            <a:schemeClr val="tx1"/>
                          </a:solidFill>
                          <a:effectLst/>
                          <a:latin typeface="+mn-lt"/>
                          <a:cs typeface="+mn-cs"/>
                        </a:rPr>
                        <a:t>تناول هذا القسم عملية التواصل على مرحلتين:</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a:solidFill>
                            <a:schemeClr val="tx1"/>
                          </a:solidFill>
                          <a:effectLst/>
                          <a:latin typeface="+mn-lt"/>
                          <a:cs typeface="+mn-cs"/>
                        </a:rPr>
                        <a:t>أولاً:</a:t>
                      </a:r>
                      <a:r>
                        <a:rPr lang="ar-EG" sz="2000" kern="0" baseline="0" dirty="0">
                          <a:solidFill>
                            <a:schemeClr val="tx1"/>
                          </a:solidFill>
                          <a:effectLst/>
                          <a:latin typeface="+mn-lt"/>
                          <a:cs typeface="+mn-cs"/>
                        </a:rPr>
                        <a:t> </a:t>
                      </a:r>
                      <a:r>
                        <a:rPr lang="ar-SA" sz="2000" kern="0" dirty="0">
                          <a:solidFill>
                            <a:schemeClr val="tx1"/>
                          </a:solidFill>
                          <a:effectLst/>
                          <a:latin typeface="+mn-lt"/>
                          <a:cs typeface="+mn-cs"/>
                        </a:rPr>
                        <a:t>من خلال متابعة مسار الرسالة من المرسل إلى المستقبل في نموذج </a:t>
                      </a:r>
                      <a:r>
                        <a:rPr lang="ar-EG" sz="2000" kern="0" dirty="0">
                          <a:solidFill>
                            <a:schemeClr val="tx1"/>
                          </a:solidFill>
                          <a:effectLst/>
                          <a:latin typeface="+mn-lt"/>
                          <a:cs typeface="+mn-cs"/>
                        </a:rPr>
                        <a:t>التواصل</a:t>
                      </a:r>
                      <a:r>
                        <a:rPr lang="ar-SA" sz="2000" kern="0" dirty="0">
                          <a:solidFill>
                            <a:schemeClr val="tx1"/>
                          </a:solidFill>
                          <a:effectLst/>
                          <a:latin typeface="+mn-lt"/>
                          <a:cs typeface="+mn-cs"/>
                        </a:rPr>
                        <a:t> التقليدي.</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kern="0" dirty="0">
                          <a:solidFill>
                            <a:schemeClr val="tx1"/>
                          </a:solidFill>
                          <a:effectLst/>
                          <a:latin typeface="+mn-lt"/>
                          <a:cs typeface="+mn-cs"/>
                        </a:rPr>
                        <a:t>ثم يتم توسيع هذا النهج ليشمل عددًا أكبر من الرسائل والمشاركين في نموذج التواصل الاجتماعي.</a:t>
                      </a:r>
                      <a:endParaRPr lang="ar-EG" sz="20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Exploring the Communication Process</a:t>
            </a:r>
          </a:p>
          <a:p>
            <a:r>
              <a:rPr lang="ar-EG" sz="2400" b="1" dirty="0">
                <a:solidFill>
                  <a:srgbClr val="00B0F0"/>
                </a:solidFill>
                <a:cs typeface="+mj-cs"/>
              </a:rPr>
              <a:t>استكشاف عملية التواصل</a:t>
            </a:r>
          </a:p>
        </p:txBody>
      </p:sp>
    </p:spTree>
    <p:extLst>
      <p:ext uri="{BB962C8B-B14F-4D97-AF65-F5344CB8AC3E}">
        <p14:creationId xmlns:p14="http://schemas.microsoft.com/office/powerpoint/2010/main" val="38724702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كن إيجابياً</a:t>
            </a: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The conventional communication model</a:t>
            </a:r>
          </a:p>
          <a:p>
            <a:r>
              <a:rPr lang="ar-EG" sz="2400" b="1" dirty="0">
                <a:solidFill>
                  <a:srgbClr val="00B0F0"/>
                </a:solidFill>
                <a:cs typeface="+mj-cs"/>
              </a:rPr>
              <a:t>نموذج التواصل التقليدي</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987" y="2526182"/>
            <a:ext cx="10496282" cy="3697199"/>
          </a:xfrm>
          <a:prstGeom prst="rect">
            <a:avLst/>
          </a:prstGeom>
        </p:spPr>
      </p:pic>
      <p:sp>
        <p:nvSpPr>
          <p:cNvPr id="7" name="Rectangle 6"/>
          <p:cNvSpPr/>
          <p:nvPr/>
        </p:nvSpPr>
        <p:spPr>
          <a:xfrm>
            <a:off x="943328" y="4279245"/>
            <a:ext cx="1267612" cy="584775"/>
          </a:xfrm>
          <a:prstGeom prst="rect">
            <a:avLst/>
          </a:prstGeom>
        </p:spPr>
        <p:txBody>
          <a:bodyPr wrap="square">
            <a:spAutoFit/>
          </a:bodyPr>
          <a:lstStyle/>
          <a:p>
            <a:pPr algn="r" rtl="1"/>
            <a:r>
              <a:rPr lang="ar-EG" sz="1600" b="1" dirty="0">
                <a:solidFill>
                  <a:schemeClr val="accent2">
                    <a:lumMod val="75000"/>
                  </a:schemeClr>
                </a:solidFill>
              </a:rPr>
              <a:t>1. المُرسِل لديه فكرة</a:t>
            </a:r>
          </a:p>
        </p:txBody>
      </p:sp>
      <p:sp>
        <p:nvSpPr>
          <p:cNvPr id="18" name="Rectangle 17"/>
          <p:cNvSpPr/>
          <p:nvPr/>
        </p:nvSpPr>
        <p:spPr>
          <a:xfrm>
            <a:off x="2060812" y="2048041"/>
            <a:ext cx="1347681" cy="830997"/>
          </a:xfrm>
          <a:prstGeom prst="rect">
            <a:avLst/>
          </a:prstGeom>
        </p:spPr>
        <p:txBody>
          <a:bodyPr wrap="square">
            <a:spAutoFit/>
          </a:bodyPr>
          <a:lstStyle/>
          <a:p>
            <a:pPr algn="justLow" rtl="1"/>
            <a:r>
              <a:rPr lang="ar-EG" sz="1600" b="1" dirty="0">
                <a:solidFill>
                  <a:schemeClr val="accent2">
                    <a:lumMod val="75000"/>
                  </a:schemeClr>
                </a:solidFill>
              </a:rPr>
              <a:t>2. يقوم المُرسِل بترميز هذه الفكرة في رسالة</a:t>
            </a:r>
          </a:p>
        </p:txBody>
      </p:sp>
      <p:sp>
        <p:nvSpPr>
          <p:cNvPr id="19" name="Rectangle 18"/>
          <p:cNvSpPr/>
          <p:nvPr/>
        </p:nvSpPr>
        <p:spPr>
          <a:xfrm>
            <a:off x="2961564" y="4571632"/>
            <a:ext cx="1289881" cy="1077218"/>
          </a:xfrm>
          <a:prstGeom prst="rect">
            <a:avLst/>
          </a:prstGeom>
        </p:spPr>
        <p:txBody>
          <a:bodyPr wrap="square">
            <a:spAutoFit/>
          </a:bodyPr>
          <a:lstStyle/>
          <a:p>
            <a:pPr algn="justLow" rtl="1"/>
            <a:r>
              <a:rPr lang="ar-EG" sz="1600" b="1" dirty="0">
                <a:solidFill>
                  <a:schemeClr val="accent2">
                    <a:lumMod val="75000"/>
                  </a:schemeClr>
                </a:solidFill>
              </a:rPr>
              <a:t>3. يقوم المُرسِل بإعداد الرسالة ونشرها عبر وسيلة معينة.</a:t>
            </a:r>
          </a:p>
        </p:txBody>
      </p:sp>
      <p:sp>
        <p:nvSpPr>
          <p:cNvPr id="20" name="Rectangle 19"/>
          <p:cNvSpPr/>
          <p:nvPr/>
        </p:nvSpPr>
        <p:spPr>
          <a:xfrm>
            <a:off x="5291141" y="2196984"/>
            <a:ext cx="1214138" cy="1077218"/>
          </a:xfrm>
          <a:prstGeom prst="rect">
            <a:avLst/>
          </a:prstGeom>
        </p:spPr>
        <p:txBody>
          <a:bodyPr wrap="square">
            <a:spAutoFit/>
          </a:bodyPr>
          <a:lstStyle/>
          <a:p>
            <a:pPr algn="justLow" rtl="1"/>
            <a:r>
              <a:rPr lang="ar-EG" sz="1600" b="1" dirty="0">
                <a:solidFill>
                  <a:schemeClr val="accent2">
                    <a:lumMod val="75000"/>
                  </a:schemeClr>
                </a:solidFill>
              </a:rPr>
              <a:t>4. يقوم المُرسِل بإرسال الرسالة عبر قناة اتصال.</a:t>
            </a:r>
          </a:p>
        </p:txBody>
      </p:sp>
      <p:sp>
        <p:nvSpPr>
          <p:cNvPr id="21" name="Rectangle 20"/>
          <p:cNvSpPr/>
          <p:nvPr/>
        </p:nvSpPr>
        <p:spPr>
          <a:xfrm>
            <a:off x="7642747" y="2918721"/>
            <a:ext cx="793792" cy="830997"/>
          </a:xfrm>
          <a:prstGeom prst="rect">
            <a:avLst/>
          </a:prstGeom>
        </p:spPr>
        <p:txBody>
          <a:bodyPr wrap="square">
            <a:spAutoFit/>
          </a:bodyPr>
          <a:lstStyle/>
          <a:p>
            <a:pPr algn="justLow" rtl="1"/>
            <a:r>
              <a:rPr lang="ar-EG" sz="1600" b="1" dirty="0">
                <a:solidFill>
                  <a:srgbClr val="0070C0"/>
                </a:solidFill>
              </a:rPr>
              <a:t>5. يتلقى المستقبل الرسالة</a:t>
            </a:r>
          </a:p>
        </p:txBody>
      </p:sp>
      <p:sp>
        <p:nvSpPr>
          <p:cNvPr id="24" name="Rectangle 23"/>
          <p:cNvSpPr/>
          <p:nvPr/>
        </p:nvSpPr>
        <p:spPr>
          <a:xfrm>
            <a:off x="8535604" y="2013455"/>
            <a:ext cx="1042852" cy="1077218"/>
          </a:xfrm>
          <a:prstGeom prst="rect">
            <a:avLst/>
          </a:prstGeom>
        </p:spPr>
        <p:txBody>
          <a:bodyPr wrap="square">
            <a:spAutoFit/>
          </a:bodyPr>
          <a:lstStyle/>
          <a:p>
            <a:pPr algn="justLow" rtl="1"/>
            <a:r>
              <a:rPr lang="ar-EG" sz="1600" b="1" dirty="0">
                <a:solidFill>
                  <a:srgbClr val="0070C0"/>
                </a:solidFill>
              </a:rPr>
              <a:t>6. يقوم المُستقبِل بفك تشفير الرسالة</a:t>
            </a:r>
          </a:p>
        </p:txBody>
      </p:sp>
      <p:sp>
        <p:nvSpPr>
          <p:cNvPr id="25" name="Rectangle 24"/>
          <p:cNvSpPr/>
          <p:nvPr/>
        </p:nvSpPr>
        <p:spPr>
          <a:xfrm>
            <a:off x="9616747" y="4557984"/>
            <a:ext cx="1073099" cy="923330"/>
          </a:xfrm>
          <a:prstGeom prst="rect">
            <a:avLst/>
          </a:prstGeom>
        </p:spPr>
        <p:txBody>
          <a:bodyPr wrap="square">
            <a:spAutoFit/>
          </a:bodyPr>
          <a:lstStyle/>
          <a:p>
            <a:pPr algn="justLow" rtl="1"/>
            <a:r>
              <a:rPr lang="ar-EG" b="1" dirty="0">
                <a:solidFill>
                  <a:srgbClr val="0070C0"/>
                </a:solidFill>
              </a:rPr>
              <a:t>7. يستجيب المُستقبِل للرسالة</a:t>
            </a:r>
          </a:p>
        </p:txBody>
      </p:sp>
      <p:sp>
        <p:nvSpPr>
          <p:cNvPr id="26" name="Rectangle 25"/>
          <p:cNvSpPr/>
          <p:nvPr/>
        </p:nvSpPr>
        <p:spPr>
          <a:xfrm>
            <a:off x="6509978" y="5332446"/>
            <a:ext cx="1697268" cy="830997"/>
          </a:xfrm>
          <a:prstGeom prst="rect">
            <a:avLst/>
          </a:prstGeom>
        </p:spPr>
        <p:txBody>
          <a:bodyPr wrap="square">
            <a:spAutoFit/>
          </a:bodyPr>
          <a:lstStyle/>
          <a:p>
            <a:pPr algn="r" rtl="1"/>
            <a:r>
              <a:rPr lang="ar-EG" sz="1600" b="1" dirty="0">
                <a:solidFill>
                  <a:srgbClr val="0070C0"/>
                </a:solidFill>
              </a:rPr>
              <a:t>8. قد يقوم المُستقبِل أيضًا بتقديم ملاحظات إلى الُمرسِل.</a:t>
            </a:r>
          </a:p>
        </p:txBody>
      </p:sp>
    </p:spTree>
    <p:extLst>
      <p:ext uri="{BB962C8B-B14F-4D97-AF65-F5344CB8AC3E}">
        <p14:creationId xmlns:p14="http://schemas.microsoft.com/office/powerpoint/2010/main" val="350466230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974346692"/>
              </p:ext>
            </p:extLst>
          </p:nvPr>
        </p:nvGraphicFramePr>
        <p:xfrm>
          <a:off x="973057" y="2181673"/>
          <a:ext cx="10100287" cy="3572256"/>
        </p:xfrm>
        <a:graphic>
          <a:graphicData uri="http://schemas.openxmlformats.org/drawingml/2006/table">
            <a:tbl>
              <a:tblPr firstRow="1" firstCol="1" bandRow="1">
                <a:tableStyleId>{2D5ABB26-0587-4C30-8999-92F81FD0307C}</a:tableStyleId>
              </a:tblPr>
              <a:tblGrid>
                <a:gridCol w="516843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618906307"/>
                    </a:ext>
                  </a:extLst>
                </a:gridCol>
                <a:gridCol w="476929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The conventional model presented illustrates how a single idea moves from one sender to one receiver. In a larger sense, it also helps represent the traditional nature of business communication, which was primarily defined by a publishing or broadcasting mindset.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يوضح النموذج التقليدي الموضح كيف تنتقل فكرة ما من المرسل إلى المستقبل. وبمعنى أوسع، يعكس هذا النموذج طبيعة الاتصال التقليدي في عالم الأعمال، والذي كان يعتمد بشكل أساسي على نهج النشر والإعلام أحادي الاتجاه.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cs typeface="+mj-cs"/>
              </a:rPr>
              <a:t>نموذج التواصل الاجتماعي</a:t>
            </a:r>
          </a:p>
        </p:txBody>
      </p:sp>
    </p:spTree>
    <p:extLst>
      <p:ext uri="{BB962C8B-B14F-4D97-AF65-F5344CB8AC3E}">
        <p14:creationId xmlns:p14="http://schemas.microsoft.com/office/powerpoint/2010/main" val="144576184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63331471"/>
              </p:ext>
            </p:extLst>
          </p:nvPr>
        </p:nvGraphicFramePr>
        <p:xfrm>
          <a:off x="973057" y="2181673"/>
          <a:ext cx="10100286" cy="4298569"/>
        </p:xfrm>
        <a:graphic>
          <a:graphicData uri="http://schemas.openxmlformats.org/drawingml/2006/table">
            <a:tbl>
              <a:tblPr firstRow="1" firstCol="1" bandRow="1">
                <a:tableStyleId>{2D5ABB26-0587-4C30-8999-92F81FD0307C}</a:tableStyleId>
              </a:tblPr>
              <a:tblGrid>
                <a:gridCol w="585203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60515939"/>
                    </a:ext>
                  </a:extLst>
                </a:gridCol>
                <a:gridCol w="408568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Externally, a company issued carefully scripted messages to a mass audience that often had few options for responding to those messages or initiating conversations on their own. Customers and other interested parties had few ways to connect with one another to ask questions, share information, or offer support. Internally, communication tended to follow the same “we talk, you listen” model, with upper managers issuing directives to lower-level supervisors and employees.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a:solidFill>
                            <a:schemeClr val="tx1"/>
                          </a:solidFill>
                          <a:effectLst/>
                          <a:latin typeface="+mn-lt"/>
                          <a:cs typeface="+mn-cs"/>
                        </a:rPr>
                        <a:t>ففي السابق، كانت الشركات توجه رسائل معدة بدقة إلى جمهور واسع، وكان لدى المستمعين خيارات محدودة للتفاعل مع هذه الرسائل أو بدء حوارات. أما الآن، تتيح وسائل التواصل الاجتماعي للعملاء والجهات المعنية الأخرى فرصة التفاعل وتبادل المعلومات وطرح الأسئلة ومشاركة الآراء. وبالمثل، داخل المؤسسات، كان الاتصال الداخلي يتبع نموذجًا مشابهًا، حيث كان الإدارة العليا توجه التعليمات إلى الموظفين.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26069548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87562557"/>
              </p:ext>
            </p:extLst>
          </p:nvPr>
        </p:nvGraphicFramePr>
        <p:xfrm>
          <a:off x="973057" y="2181673"/>
          <a:ext cx="10100285" cy="4067556"/>
        </p:xfrm>
        <a:graphic>
          <a:graphicData uri="http://schemas.openxmlformats.org/drawingml/2006/table">
            <a:tbl>
              <a:tblPr firstRow="1" firstCol="1" bandRow="1">
                <a:tableStyleId>{2D5ABB26-0587-4C30-8999-92F81FD0307C}</a:tableStyleId>
              </a:tblPr>
              <a:tblGrid>
                <a:gridCol w="56461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352969205"/>
                    </a:ext>
                  </a:extLst>
                </a:gridCol>
                <a:gridCol w="429161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However, in recent years, a variety of technologies have enabled and inspired a new approach to business communication. In contrast to the publishing mindset, this social communication model is interactive, conversational, and usually open to all who wish to participate. Audience members are no longer passive recipients of messages but active participants in a conversation.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مع ذلك، في السنوات الأخيرة، ساهمت العديد من التقنيات في إحداث تغيير جذري في أساليب التواصل في مجال الأعمال. وعلى عكس أساليب التواصل التقليدية، يتميز هذا النموذج للتواصل الاجتماعي بطابعه التفاعلي والحواري، وهو مفتوح عادةً أمام جميع الراغبين في المشاركة. وبذلك، لم يعد الجمهور مجرد مستمعين سلبيين، بل أصبحوا شركاء فعّالين في عملية التواصل.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24273376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68450324"/>
              </p:ext>
            </p:extLst>
          </p:nvPr>
        </p:nvGraphicFramePr>
        <p:xfrm>
          <a:off x="973057" y="2181673"/>
          <a:ext cx="10100286" cy="4298569"/>
        </p:xfrm>
        <a:graphic>
          <a:graphicData uri="http://schemas.openxmlformats.org/drawingml/2006/table">
            <a:tbl>
              <a:tblPr firstRow="1" firstCol="1" bandRow="1">
                <a:tableStyleId>{2D5ABB26-0587-4C30-8999-92F81FD0307C}</a:tableStyleId>
              </a:tblPr>
              <a:tblGrid>
                <a:gridCol w="541530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881731654"/>
                    </a:ext>
                  </a:extLst>
                </a:gridCol>
                <a:gridCol w="452241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Social media have given customers and other stakeholders a voice they did not have in the past. Instead of transmitting a fixed message, a sender in a social media environment initiates a conversation by asking a question or sharing valuable information. Information spread this way is often revised and reshaped by the participants as they forward it and comment on it. People can expand it, confirm it, amplify it, or refute it, depending on their needs and interests.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a:solidFill>
                            <a:schemeClr val="tx1"/>
                          </a:solidFill>
                          <a:effectLst/>
                          <a:latin typeface="+mn-lt"/>
                          <a:cs typeface="+mn-cs"/>
                        </a:rPr>
                        <a:t>منحَت وسائل التواصل الاجتماعي للعملاء والجهات المعنية الأخرى فرصة للتعبير عن آرائهم، وهي فرصة لم تكن متاحة لهم من قبل. فبدلاً من إرسال رسائل ثابتة، يبدأ المستخدمون في بيئة التواصل الاجتماعي حوارًا عبر طرح الأسئلة أو مشاركة معلومات قيّمة. وغالبًا ما يتم تعديل هذه المعلومات وتطويرها من قِبل المشاركين عند إعادة نشرها أو التعليق عليها، حيث يمكنهم توسيع نطاقها أو تأكيدها أو تعزيزها أو نقدها، وذلك وفقًا لاحتياجاتهم وميولاتهم.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39813943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pic>
        <p:nvPicPr>
          <p:cNvPr id="17" name="Picture 16"/>
          <p:cNvPicPr>
            <a:picLocks noChangeAspect="1"/>
          </p:cNvPicPr>
          <p:nvPr/>
        </p:nvPicPr>
        <p:blipFill rotWithShape="1">
          <a:blip r:embed="rId3">
            <a:extLst>
              <a:ext uri="{28A0092B-C50C-407E-A947-70E740481C1C}">
                <a14:useLocalDpi xmlns:a14="http://schemas.microsoft.com/office/drawing/2010/main" val="0"/>
              </a:ext>
            </a:extLst>
          </a:blip>
          <a:srcRect b="51679"/>
          <a:stretch/>
        </p:blipFill>
        <p:spPr>
          <a:xfrm>
            <a:off x="1280064" y="2221942"/>
            <a:ext cx="9572496" cy="3578357"/>
          </a:xfrm>
          <a:prstGeom prst="rect">
            <a:avLst/>
          </a:prstGeom>
        </p:spPr>
      </p:pic>
      <p:sp>
        <p:nvSpPr>
          <p:cNvPr id="3" name="Rectangle 2"/>
          <p:cNvSpPr/>
          <p:nvPr/>
        </p:nvSpPr>
        <p:spPr>
          <a:xfrm>
            <a:off x="1967868" y="5772328"/>
            <a:ext cx="2741456" cy="707886"/>
          </a:xfrm>
          <a:prstGeom prst="rect">
            <a:avLst/>
          </a:prstGeom>
        </p:spPr>
        <p:txBody>
          <a:bodyPr wrap="none">
            <a:spAutoFit/>
          </a:bodyPr>
          <a:lstStyle/>
          <a:p>
            <a:pPr algn="ctr"/>
            <a:r>
              <a:rPr lang="ar-EG" sz="2000" b="1" dirty="0">
                <a:solidFill>
                  <a:srgbClr val="0070C0"/>
                </a:solidFill>
              </a:rPr>
              <a:t>التواصل التقليدي:</a:t>
            </a:r>
          </a:p>
          <a:p>
            <a:pPr algn="ctr"/>
            <a:r>
              <a:rPr lang="ar-EG" sz="2000" b="1" dirty="0">
                <a:solidFill>
                  <a:srgbClr val="0070C0"/>
                </a:solidFill>
              </a:rPr>
              <a:t>"نحن نتحدث، وأنتم تستمعون"</a:t>
            </a:r>
          </a:p>
        </p:txBody>
      </p:sp>
      <p:sp>
        <p:nvSpPr>
          <p:cNvPr id="18" name="Rectangle 17"/>
          <p:cNvSpPr/>
          <p:nvPr/>
        </p:nvSpPr>
        <p:spPr>
          <a:xfrm>
            <a:off x="7443181" y="5802866"/>
            <a:ext cx="1821331" cy="707886"/>
          </a:xfrm>
          <a:prstGeom prst="rect">
            <a:avLst/>
          </a:prstGeom>
        </p:spPr>
        <p:txBody>
          <a:bodyPr wrap="none">
            <a:spAutoFit/>
          </a:bodyPr>
          <a:lstStyle/>
          <a:p>
            <a:pPr algn="ctr"/>
            <a:r>
              <a:rPr lang="ar-EG" sz="2000" b="1" dirty="0">
                <a:solidFill>
                  <a:srgbClr val="0070C0"/>
                </a:solidFill>
              </a:rPr>
              <a:t>النموذج الاجتماعي:</a:t>
            </a:r>
          </a:p>
          <a:p>
            <a:pPr algn="ctr"/>
            <a:r>
              <a:rPr lang="ar-EG" sz="2000" b="1" dirty="0">
                <a:solidFill>
                  <a:srgbClr val="0070C0"/>
                </a:solidFill>
              </a:rPr>
              <a:t>"دعونا نتحدث"</a:t>
            </a:r>
          </a:p>
        </p:txBody>
      </p:sp>
    </p:spTree>
    <p:extLst>
      <p:ext uri="{BB962C8B-B14F-4D97-AF65-F5344CB8AC3E}">
        <p14:creationId xmlns:p14="http://schemas.microsoft.com/office/powerpoint/2010/main" val="154403714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59676481"/>
              </p:ext>
            </p:extLst>
          </p:nvPr>
        </p:nvGraphicFramePr>
        <p:xfrm>
          <a:off x="973057" y="2181673"/>
          <a:ext cx="10100286" cy="4067556"/>
        </p:xfrm>
        <a:graphic>
          <a:graphicData uri="http://schemas.openxmlformats.org/drawingml/2006/table">
            <a:tbl>
              <a:tblPr firstRow="1" firstCol="1" bandRow="1">
                <a:tableStyleId>{2D5ABB26-0587-4C30-8999-92F81FD0307C}</a:tableStyleId>
              </a:tblPr>
              <a:tblGrid>
                <a:gridCol w="53731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77375880"/>
                    </a:ext>
                  </a:extLst>
                </a:gridCol>
                <a:gridCol w="456457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a:solidFill>
                            <a:schemeClr val="tx1"/>
                          </a:solidFill>
                          <a:effectLst/>
                          <a:latin typeface="+mn-lt"/>
                          <a:ea typeface="+mn-ea"/>
                          <a:cs typeface="Times New Roman" panose="02020603050405020304" pitchFamily="18" charset="0"/>
                        </a:rPr>
                        <a:t>The social communication model offers many advantages, but it has some disadvantages as well, starting with less control. People inside and outside a company have always been able to refute management statements or spread rumors, for example, but owners and managers could assert at least a degree of control because the options for everyone else were limited and often expensive.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a:solidFill>
                            <a:schemeClr val="tx1"/>
                          </a:solidFill>
                          <a:effectLst/>
                          <a:latin typeface="+mn-lt"/>
                          <a:cs typeface="+mn-cs"/>
                        </a:rPr>
                        <a:t>يوفر نموذج التواصل الاجتماعي العديد من المزايا، لكنه يشتمل أيضاً على بعض العيوب، أهمها انخفاض مستوى التحكم. لطالما كان بإمكان العاملين في الشركة أو خارجها نقد تصريحات الإدارة أو نشر الشائعات، إلا أن أصحاب الشركة والإدارة كانوا يمتلكون بعض القدرة على التحكم في هذه الأمور، نظراً لتضيّق خيارات التواصل المتاحة للآخرين وارتفاع تكلفة استخدامها.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15617131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78388332"/>
              </p:ext>
            </p:extLst>
          </p:nvPr>
        </p:nvGraphicFramePr>
        <p:xfrm>
          <a:off x="973057" y="2181673"/>
          <a:ext cx="10100286" cy="4016629"/>
        </p:xfrm>
        <a:graphic>
          <a:graphicData uri="http://schemas.openxmlformats.org/drawingml/2006/table">
            <a:tbl>
              <a:tblPr firstRow="1" firstCol="1" bandRow="1">
                <a:tableStyleId>{2D5ABB26-0587-4C30-8999-92F81FD0307C}</a:tableStyleId>
              </a:tblPr>
              <a:tblGrid>
                <a:gridCol w="568705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46730010"/>
                    </a:ext>
                  </a:extLst>
                </a:gridCol>
                <a:gridCol w="425067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more stakeholders have a say in the conversation via social media, they can use the megaphone power of the crowd to shape public perceptions in significant ways, such as arranging boycotts of companies whose policies they disagree with or influencing where and how companies advertise. </a:t>
                      </a:r>
                      <a:endParaRPr lang="ar-EG" sz="19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Once a message gets out in the “wild,” it can be amplified, distorted, or misused in ways the original sender never envisioned.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a:solidFill>
                            <a:schemeClr val="tx1"/>
                          </a:solidFill>
                          <a:effectLst/>
                          <a:latin typeface="+mn-lt"/>
                          <a:cs typeface="+mn-cs"/>
                        </a:rPr>
                        <a:t>مع تزايد مشاركة أصحاب المصلحة في التواصل عبر وسائل التواصل الاجتماعي، أصبح بإمكانهم التأثير بشكل كبير في الرأي العام، من خلال استخدام تأثيرهم الواسع، مثل تنظيم حملات مقاطعة الشركات التي لا يوافقون على سياستها، أو التأثير في استراتيجياتها الإعلانية.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a:solidFill>
                            <a:schemeClr val="tx1"/>
                          </a:solidFill>
                          <a:effectLst/>
                          <a:latin typeface="+mn-lt"/>
                          <a:cs typeface="+mn-cs"/>
                        </a:rPr>
                        <a:t>وبمجرد نشر أي رسالة على الإنترنت، تصبح عرضة للتضخيم أو التشويه أو سوء الاستخدام بطرق لم يتوقعها المرسل الأصلي.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42098463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34918668"/>
              </p:ext>
            </p:extLst>
          </p:nvPr>
        </p:nvGraphicFramePr>
        <p:xfrm>
          <a:off x="973057" y="2181673"/>
          <a:ext cx="10100286" cy="3864229"/>
        </p:xfrm>
        <a:graphic>
          <a:graphicData uri="http://schemas.openxmlformats.org/drawingml/2006/table">
            <a:tbl>
              <a:tblPr firstRow="1" firstCol="1" bandRow="1">
                <a:tableStyleId>{2D5ABB26-0587-4C30-8999-92F81FD0307C}</a:tableStyleId>
              </a:tblPr>
              <a:tblGrid>
                <a:gridCol w="567461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103035042"/>
                    </a:ext>
                  </a:extLst>
                </a:gridCol>
                <a:gridCol w="426311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a:solidFill>
                            <a:schemeClr val="tx1"/>
                          </a:solidFill>
                          <a:effectLst/>
                          <a:latin typeface="+mn-lt"/>
                          <a:ea typeface="+mn-ea"/>
                          <a:cs typeface="Times New Roman" panose="02020603050405020304" pitchFamily="18" charset="0"/>
                        </a:rPr>
                        <a:t>A second potential disadvantage of the social model is complexity. Companies and individuals have access to more information than ever before, which is both positive and negative. On the negative side, there are more communication channels to monitor, more work is needed to separate valuable information from noise, there is a greater risk of the spread of false information, and there is a greater threat of information overload.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a:solidFill>
                            <a:schemeClr val="tx1"/>
                          </a:solidFill>
                          <a:effectLst/>
                          <a:latin typeface="+mn-lt"/>
                          <a:cs typeface="+mn-cs"/>
                        </a:rPr>
                        <a:t>ومن عيوب هذا النموذج أيضاً تعقيده، إذ أصبح لدى الشركات والأفراد إمكانية الوصول إلى كميات هائلة من المعلومات، وهو أمر له جوانب إيجابية وسلبية. ومن الجوانب السلبية، زيادة عدد قنوات التواصل التي يجب مراقبتها، وزيادة الحاجة إلى جهد أكبر لفصل المعلومات المفيدة عن المعلومات غير ذات قيمة، فضلاً عن زيادة خطر انتشار المعلومات المضللة وتهديد الإفراط في المعلومات.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10977953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24959038"/>
              </p:ext>
            </p:extLst>
          </p:nvPr>
        </p:nvGraphicFramePr>
        <p:xfrm>
          <a:off x="973057" y="2113433"/>
          <a:ext cx="10100286" cy="4724083"/>
        </p:xfrm>
        <a:graphic>
          <a:graphicData uri="http://schemas.openxmlformats.org/drawingml/2006/table">
            <a:tbl>
              <a:tblPr firstRow="1" firstCol="1" bandRow="1">
                <a:tableStyleId>{2D5ABB26-0587-4C30-8999-92F81FD0307C}</a:tableStyleId>
              </a:tblPr>
              <a:tblGrid>
                <a:gridCol w="553813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4319180"/>
                    </a:ext>
                  </a:extLst>
                </a:gridCol>
                <a:gridCol w="4399588">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a:solidFill>
                            <a:srgbClr val="002060"/>
                          </a:solidFill>
                          <a:effectLst/>
                          <a:latin typeface="+mn-lt"/>
                          <a:ea typeface="+mn-ea"/>
                          <a:cs typeface="Times New Roman" panose="02020603050405020304" pitchFamily="18" charset="0"/>
                        </a:rPr>
                        <a:t>Noise and distractions. </a:t>
                      </a:r>
                      <a:r>
                        <a:rPr lang="en-US" sz="1900" kern="0" dirty="0">
                          <a:solidFill>
                            <a:schemeClr val="tx1"/>
                          </a:solidFill>
                          <a:effectLst/>
                          <a:latin typeface="+mn-lt"/>
                          <a:ea typeface="+mn-ea"/>
                          <a:cs typeface="Times New Roman" panose="02020603050405020304" pitchFamily="18" charset="0"/>
                        </a:rPr>
                        <a:t>External distractions range from uncomfortable meeting rooms to reminders popping up on your screen while you’re trying to write or read. Internal distractions are thoughts and emotions that prevent audiences from focusing on incoming messages.</a:t>
                      </a:r>
                      <a:endParaRPr lang="ar-EG" sz="1900" kern="0" dirty="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0"/>
                        </a:spcBef>
                        <a:spcAft>
                          <a:spcPts val="0"/>
                        </a:spcAft>
                        <a:buClr>
                          <a:srgbClr val="002060"/>
                        </a:buClr>
                        <a:buSzTx/>
                        <a:buFont typeface="Wingdings" panose="05000000000000000000" pitchFamily="2" charset="2"/>
                        <a:buChar char="q"/>
                        <a:tabLst/>
                        <a:defRPr/>
                      </a:pPr>
                      <a:r>
                        <a:rPr lang="en-US" sz="1900" kern="0" dirty="0">
                          <a:solidFill>
                            <a:srgbClr val="FF0000"/>
                          </a:solidFill>
                          <a:effectLst/>
                          <a:latin typeface="+mn-lt"/>
                          <a:ea typeface="+mn-ea"/>
                          <a:cs typeface="Times New Roman" panose="02020603050405020304" pitchFamily="18" charset="0"/>
                        </a:rPr>
                        <a:t> </a:t>
                      </a:r>
                      <a:r>
                        <a:rPr lang="en-US" sz="1900" b="1" kern="0" dirty="0">
                          <a:solidFill>
                            <a:srgbClr val="002060"/>
                          </a:solidFill>
                          <a:effectLst/>
                          <a:latin typeface="+mn-lt"/>
                          <a:ea typeface="+mn-ea"/>
                          <a:cs typeface="Times New Roman" panose="02020603050405020304" pitchFamily="18" charset="0"/>
                        </a:rPr>
                        <a:t>Competing messages. </a:t>
                      </a:r>
                      <a:r>
                        <a:rPr lang="en-US" sz="1900" kern="0" dirty="0">
                          <a:solidFill>
                            <a:schemeClr val="tx1"/>
                          </a:solidFill>
                          <a:effectLst/>
                          <a:latin typeface="+mn-lt"/>
                          <a:ea typeface="+mn-ea"/>
                          <a:cs typeface="Times New Roman" panose="02020603050405020304" pitchFamily="18" charset="0"/>
                        </a:rPr>
                        <a:t>Having your audience’s undivided attention is a rare luxury. In most cases, you must compete with other messages that are trying to reach your audience at the same time.</a:t>
                      </a: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
                          <a:srgbClr val="002060"/>
                        </a:buClr>
                        <a:buSzTx/>
                        <a:buFont typeface="Wingdings" panose="05000000000000000000" pitchFamily="2" charset="2"/>
                        <a:buNone/>
                        <a:tabLst/>
                        <a:defRPr/>
                      </a:pP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a:solidFill>
                            <a:srgbClr val="002060"/>
                          </a:solidFill>
                          <a:effectLst/>
                          <a:latin typeface="+mn-lt"/>
                          <a:cs typeface="+mn-cs"/>
                        </a:rPr>
                        <a:t>الضوضاء والمشتتات. </a:t>
                      </a:r>
                      <a:r>
                        <a:rPr lang="ar-SA" sz="1900" kern="0" dirty="0">
                          <a:effectLst/>
                          <a:latin typeface="+mn-lt"/>
                          <a:cs typeface="+mn-cs"/>
                        </a:rPr>
                        <a:t>تتراوح المشتتات الخارجية بين قاعات الاجتماعات غير المريحة وظهور التذكيرات على الشاشة أثناء الكتابة أو القراءة. المشتتات الداخلية هي أفكار ومشاعر تمنع الجمهور من التركيز على الرسائل الواردة</a:t>
                      </a:r>
                      <a:r>
                        <a:rPr lang="en-US" sz="1900" kern="0" dirty="0">
                          <a:effectLst/>
                          <a:latin typeface="+mn-lt"/>
                          <a:cs typeface="+mn-cs"/>
                        </a:rPr>
                        <a:t>         </a:t>
                      </a:r>
                      <a:r>
                        <a:rPr lang="ar-SA" sz="1900" kern="0" dirty="0">
                          <a:effectLst/>
                          <a:latin typeface="+mn-lt"/>
                          <a:cs typeface="+mn-cs"/>
                        </a:rPr>
                        <a:t>.</a:t>
                      </a:r>
                      <a:r>
                        <a:rPr lang="ar-EG" sz="1900" kern="0" dirty="0">
                          <a:effectLst/>
                          <a:latin typeface="+mn-lt"/>
                          <a:cs typeface="+mn-cs"/>
                        </a:rPr>
                        <a:t>      </a:t>
                      </a:r>
                      <a:r>
                        <a:rPr lang="ar-SA" sz="1900" kern="0" dirty="0">
                          <a:effectLst/>
                          <a:latin typeface="+mn-lt"/>
                          <a:cs typeface="+mn-cs"/>
                        </a:rPr>
                        <a:t> </a:t>
                      </a:r>
                      <a:br>
                        <a:rPr lang="ar-EG" sz="1900" kern="0" dirty="0">
                          <a:effectLst/>
                          <a:latin typeface="+mn-lt"/>
                          <a:cs typeface="+mn-cs"/>
                        </a:rPr>
                      </a:br>
                      <a:endParaRPr lang="ar-EG" sz="1900" kern="0" dirty="0">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a:solidFill>
                            <a:srgbClr val="002060"/>
                          </a:solidFill>
                          <a:effectLst/>
                          <a:latin typeface="+mn-lt"/>
                          <a:cs typeface="+mn-cs"/>
                        </a:rPr>
                        <a:t>الرسائل المتنافسة. </a:t>
                      </a:r>
                      <a:r>
                        <a:rPr lang="ar-EG" sz="1900" kern="0" dirty="0">
                          <a:effectLst/>
                          <a:latin typeface="+mn-lt"/>
                          <a:cs typeface="+mn-cs"/>
                        </a:rPr>
                        <a:t>إن نيل اهتمام جمهورك الكامل يُعدّ رفاهية نادرة. في معظم الحالات، عليك التنافس مع الرسائل الأخرى التي تحاول الوصول إلى جمهورك في الوقت نفسه.</a:t>
                      </a: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ar-EG" sz="19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Barriers in the communication environment</a:t>
            </a:r>
          </a:p>
          <a:p>
            <a:r>
              <a:rPr lang="ar-EG" sz="2400" b="1" dirty="0">
                <a:solidFill>
                  <a:srgbClr val="00B0F0"/>
                </a:solidFill>
                <a:cs typeface="+mj-cs"/>
              </a:rPr>
              <a:t>الحواجز في بيئة الاتصال</a:t>
            </a:r>
          </a:p>
        </p:txBody>
      </p:sp>
    </p:spTree>
    <p:extLst>
      <p:ext uri="{BB962C8B-B14F-4D97-AF65-F5344CB8AC3E}">
        <p14:creationId xmlns:p14="http://schemas.microsoft.com/office/powerpoint/2010/main" val="112578850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74450562"/>
              </p:ext>
            </p:extLst>
          </p:nvPr>
        </p:nvGraphicFramePr>
        <p:xfrm>
          <a:off x="973057" y="2113433"/>
          <a:ext cx="10100286" cy="4015105"/>
        </p:xfrm>
        <a:graphic>
          <a:graphicData uri="http://schemas.openxmlformats.org/drawingml/2006/table">
            <a:tbl>
              <a:tblPr firstRow="1" firstCol="1" bandRow="1">
                <a:tableStyleId>{2D5ABB26-0587-4C30-8999-92F81FD0307C}</a:tableStyleId>
              </a:tblPr>
              <a:tblGrid>
                <a:gridCol w="562002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20059888"/>
                    </a:ext>
                  </a:extLst>
                </a:gridCol>
                <a:gridCol w="4317701">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a:solidFill>
                            <a:srgbClr val="002060"/>
                          </a:solidFill>
                          <a:effectLst/>
                          <a:latin typeface="+mn-lt"/>
                          <a:ea typeface="+mn-ea"/>
                          <a:cs typeface="Times New Roman" panose="02020603050405020304" pitchFamily="18" charset="0"/>
                        </a:rPr>
                        <a:t>Filters. </a:t>
                      </a:r>
                      <a:r>
                        <a:rPr lang="en-US" sz="1900" kern="0" dirty="0">
                          <a:solidFill>
                            <a:schemeClr val="tx1"/>
                          </a:solidFill>
                          <a:effectLst/>
                          <a:latin typeface="+mn-lt"/>
                          <a:ea typeface="+mn-ea"/>
                          <a:cs typeface="Times New Roman" panose="02020603050405020304" pitchFamily="18" charset="0"/>
                        </a:rPr>
                        <a:t>Messages can be blocked or distorted by filters, which are any human or technological interventions between the sender and the receiver. Filtering can be intentional (such as automatically filing incoming email messages based on sender or content) or unintentional (such as an overly aggressive spam filter that traps legitimate emails).</a:t>
                      </a:r>
                      <a:endParaRPr lang="ar-EG" sz="1900" kern="0" dirty="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a:solidFill>
                            <a:srgbClr val="002060"/>
                          </a:solidFill>
                          <a:effectLst/>
                          <a:latin typeface="+mn-lt"/>
                          <a:ea typeface="+mn-ea"/>
                          <a:cs typeface="Times New Roman" panose="02020603050405020304" pitchFamily="18" charset="0"/>
                        </a:rPr>
                        <a:t>Channel breakdowns. </a:t>
                      </a:r>
                      <a:r>
                        <a:rPr lang="en-US" sz="1900" kern="0" dirty="0">
                          <a:solidFill>
                            <a:schemeClr val="tx1"/>
                          </a:solidFill>
                          <a:effectLst/>
                          <a:latin typeface="+mn-lt"/>
                          <a:ea typeface="+mn-ea"/>
                          <a:cs typeface="Times New Roman" panose="02020603050405020304" pitchFamily="18" charset="0"/>
                        </a:rPr>
                        <a:t>Sometimes the channel simply fails to deliver your message at all.</a:t>
                      </a: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900" b="1" kern="0" dirty="0">
                          <a:solidFill>
                            <a:srgbClr val="002060"/>
                          </a:solidFill>
                          <a:effectLst/>
                          <a:latin typeface="+mn-lt"/>
                          <a:cs typeface="+mn-cs"/>
                        </a:rPr>
                        <a:t>الفلاتر. </a:t>
                      </a:r>
                      <a:r>
                        <a:rPr lang="ar-SA" sz="1900" kern="0" dirty="0">
                          <a:effectLst/>
                          <a:latin typeface="+mn-lt"/>
                          <a:cs typeface="+mn-cs"/>
                        </a:rPr>
                        <a:t>يمكن حجب الرسائل أو تحريفها بواسطة الفلاتر، وهي أي تدخلات بشرية أو تكنولوجية بين المُرسِل والمُستقبِل. قد تكون الفلترة مقصودة (مثل تصنيف رسائل البريد الإلكتروني الواردة تلقائيًا بناءً على المُرسِل أو المحتوى) أو غير مقصودة (مثل نظام </a:t>
                      </a:r>
                      <a:r>
                        <a:rPr lang="ar-EG" sz="1900" kern="0" dirty="0">
                          <a:effectLst/>
                          <a:latin typeface="+mn-lt"/>
                          <a:cs typeface="+mn-cs"/>
                        </a:rPr>
                        <a:t>فلترة</a:t>
                      </a:r>
                      <a:r>
                        <a:rPr lang="ar-SA" sz="1900" kern="0" dirty="0">
                          <a:effectLst/>
                          <a:latin typeface="+mn-lt"/>
                          <a:cs typeface="+mn-cs"/>
                        </a:rPr>
                        <a:t> البريد العشوائي الذي يعمل بشكل مفرط في إيقاف الرسائل الإلكترونية المشروعة).</a:t>
                      </a:r>
                      <a:endParaRPr lang="ar-EG" sz="1900" kern="0" dirty="0">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a:solidFill>
                            <a:srgbClr val="002060"/>
                          </a:solidFill>
                          <a:effectLst/>
                          <a:latin typeface="+mn-lt"/>
                          <a:cs typeface="+mn-cs"/>
                        </a:rPr>
                        <a:t>أعطال في قنوات الاتصال. </a:t>
                      </a:r>
                      <a:r>
                        <a:rPr lang="ar-EG" sz="1900" kern="0" dirty="0">
                          <a:effectLst/>
                          <a:latin typeface="+mn-lt"/>
                          <a:cs typeface="+mn-cs"/>
                        </a:rPr>
                        <a:t>في بعض الأحيان، تفشل قناة الاتصال في توصيل رسالتك تمامًا.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Barriers in the communication environment</a:t>
            </a:r>
          </a:p>
          <a:p>
            <a:r>
              <a:rPr lang="ar-EG" sz="2400" b="1" dirty="0">
                <a:solidFill>
                  <a:srgbClr val="00B0F0"/>
                </a:solidFill>
              </a:rPr>
              <a:t>الحواجز في بيئة الاتصال</a:t>
            </a:r>
          </a:p>
        </p:txBody>
      </p:sp>
    </p:spTree>
    <p:extLst>
      <p:ext uri="{BB962C8B-B14F-4D97-AF65-F5344CB8AC3E}">
        <p14:creationId xmlns:p14="http://schemas.microsoft.com/office/powerpoint/2010/main" val="286716552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72134597"/>
              </p:ext>
            </p:extLst>
          </p:nvPr>
        </p:nvGraphicFramePr>
        <p:xfrm>
          <a:off x="973057" y="2113433"/>
          <a:ext cx="10100286" cy="4297045"/>
        </p:xfrm>
        <a:graphic>
          <a:graphicData uri="http://schemas.openxmlformats.org/drawingml/2006/table">
            <a:tbl>
              <a:tblPr firstRow="1" firstCol="1" bandRow="1">
                <a:tableStyleId>{2D5ABB26-0587-4C30-8999-92F81FD0307C}</a:tableStyleId>
              </a:tblPr>
              <a:tblGrid>
                <a:gridCol w="525032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75210780"/>
                    </a:ext>
                  </a:extLst>
                </a:gridCol>
                <a:gridCol w="4687404">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a:solidFill>
                            <a:srgbClr val="002060"/>
                          </a:solidFill>
                          <a:effectLst/>
                          <a:latin typeface="+mn-lt"/>
                          <a:ea typeface="+mn-ea"/>
                          <a:cs typeface="Times New Roman" panose="02020603050405020304" pitchFamily="18" charset="0"/>
                        </a:rPr>
                        <a:t>Consider audience expectations. </a:t>
                      </a:r>
                      <a:r>
                        <a:rPr lang="en-US" sz="1900" kern="0" dirty="0">
                          <a:solidFill>
                            <a:schemeClr val="tx1"/>
                          </a:solidFill>
                          <a:effectLst/>
                          <a:latin typeface="+mn-lt"/>
                          <a:ea typeface="+mn-ea"/>
                          <a:cs typeface="Times New Roman" panose="02020603050405020304" pitchFamily="18" charset="0"/>
                        </a:rPr>
                        <a:t>Deliver messages using the media and channels that the audience expects. If colleagues expect meeting notices to be delivered by email, don’t suddenly switch gears and start delivering the notices via blog posts without telling anyone.</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a:solidFill>
                            <a:srgbClr val="002060"/>
                          </a:solidFill>
                          <a:effectLst/>
                          <a:latin typeface="+mn-lt"/>
                          <a:ea typeface="+mn-ea"/>
                          <a:cs typeface="Times New Roman" panose="02020603050405020304" pitchFamily="18" charset="0"/>
                        </a:rPr>
                        <a:t>Make messages user-friendly. </a:t>
                      </a:r>
                      <a:r>
                        <a:rPr lang="en-US" sz="1900" kern="0" dirty="0">
                          <a:solidFill>
                            <a:schemeClr val="tx1"/>
                          </a:solidFill>
                          <a:effectLst/>
                          <a:latin typeface="+mn-lt"/>
                          <a:ea typeface="+mn-ea"/>
                          <a:cs typeface="Times New Roman" panose="02020603050405020304" pitchFamily="18" charset="0"/>
                        </a:rPr>
                        <a:t>Even if audiences are actively looking for your messages, they may not get the messages if you make them hard to find, hard to navigate, or hard to read.</a:t>
                      </a: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a:solidFill>
                            <a:srgbClr val="002060"/>
                          </a:solidFill>
                          <a:effectLst/>
                          <a:latin typeface="+mn-lt"/>
                          <a:cs typeface="+mn-cs"/>
                        </a:rPr>
                        <a:t>ضع توقعات الجمهور في اعتبارك. </a:t>
                      </a:r>
                      <a:r>
                        <a:rPr lang="ar-SA" sz="1900" kern="0" dirty="0">
                          <a:effectLst/>
                          <a:latin typeface="+mn-lt"/>
                          <a:cs typeface="+mn-cs"/>
                        </a:rPr>
                        <a:t>قدّم الرسائل باستخدام الوسائط والقنوات التي يتوقعها الجمهور. إذا كان زملاؤك يتوقعون تسليم إشعارات الاجتماعات عبر البريد الإلكتروني، فلا تغير مسارك فجأة وتبدأ في إرسال الإشعارات عبر منشورات المدونة دون إخبار أي شخص.</a:t>
                      </a:r>
                      <a:endParaRPr lang="en-US" sz="1900" kern="0" dirty="0">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a:solidFill>
                            <a:srgbClr val="002060"/>
                          </a:solidFill>
                          <a:effectLst/>
                          <a:latin typeface="+mn-lt"/>
                          <a:cs typeface="+mn-cs"/>
                        </a:rPr>
                        <a:t>اجعل رسائلك سهلة الاستخدام. </a:t>
                      </a:r>
                      <a:r>
                        <a:rPr lang="ar-EG" sz="1900" kern="0" dirty="0">
                          <a:effectLst/>
                          <a:latin typeface="+mn-lt"/>
                          <a:cs typeface="+mn-cs"/>
                        </a:rPr>
                        <a:t>حتى لو كان الجمهور يبحث بنشاط عن رسائلك، فقد لا تصلهم الرسائل إذا جعلتها صعبة الوصول أو التنقل أو القراءة.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How Audiences Receive Messages</a:t>
            </a:r>
          </a:p>
          <a:p>
            <a:r>
              <a:rPr lang="ar-EG" sz="2400" b="1" dirty="0">
                <a:solidFill>
                  <a:srgbClr val="00B0F0"/>
                </a:solidFill>
              </a:rPr>
              <a:t>كيف يستقبل الجمهور الرسائل</a:t>
            </a:r>
          </a:p>
        </p:txBody>
      </p:sp>
    </p:spTree>
    <p:extLst>
      <p:ext uri="{BB962C8B-B14F-4D97-AF65-F5344CB8AC3E}">
        <p14:creationId xmlns:p14="http://schemas.microsoft.com/office/powerpoint/2010/main" val="18815605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29103877"/>
              </p:ext>
            </p:extLst>
          </p:nvPr>
        </p:nvGraphicFramePr>
        <p:xfrm>
          <a:off x="973057" y="2113433"/>
          <a:ext cx="10100286" cy="4297045"/>
        </p:xfrm>
        <a:graphic>
          <a:graphicData uri="http://schemas.openxmlformats.org/drawingml/2006/table">
            <a:tbl>
              <a:tblPr firstRow="1" firstCol="1" bandRow="1">
                <a:tableStyleId>{2D5ABB26-0587-4C30-8999-92F81FD0307C}</a:tableStyleId>
              </a:tblPr>
              <a:tblGrid>
                <a:gridCol w="53868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50474043"/>
                    </a:ext>
                  </a:extLst>
                </a:gridCol>
                <a:gridCol w="455092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a:solidFill>
                            <a:srgbClr val="002060"/>
                          </a:solidFill>
                          <a:effectLst/>
                          <a:latin typeface="+mn-lt"/>
                          <a:ea typeface="+mn-ea"/>
                          <a:cs typeface="Times New Roman" panose="02020603050405020304" pitchFamily="18" charset="0"/>
                        </a:rPr>
                        <a:t>Practice empathy.</a:t>
                      </a:r>
                      <a:r>
                        <a:rPr lang="en-US" sz="1900" kern="0" dirty="0">
                          <a:solidFill>
                            <a:srgbClr val="FF0000"/>
                          </a:solidFill>
                          <a:effectLst/>
                          <a:latin typeface="+mn-lt"/>
                          <a:ea typeface="+mn-ea"/>
                          <a:cs typeface="Times New Roman" panose="02020603050405020304" pitchFamily="18" charset="0"/>
                        </a:rPr>
                        <a:t> </a:t>
                      </a:r>
                      <a:r>
                        <a:rPr lang="en-US" sz="1900" kern="0" dirty="0">
                          <a:solidFill>
                            <a:schemeClr val="tx1"/>
                          </a:solidFill>
                          <a:effectLst/>
                          <a:latin typeface="+mn-lt"/>
                          <a:ea typeface="+mn-ea"/>
                          <a:cs typeface="Times New Roman" panose="02020603050405020304" pitchFamily="18" charset="0"/>
                        </a:rPr>
                        <a:t>Make sure your messages speak to the audience by clearly addressing their wants and needs—not just yours. This is the essence of the concept of "focusing on others."</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a:solidFill>
                            <a:srgbClr val="002060"/>
                          </a:solidFill>
                          <a:effectLst/>
                          <a:latin typeface="+mn-lt"/>
                          <a:ea typeface="+mn-ea"/>
                          <a:cs typeface="Times New Roman" panose="02020603050405020304" pitchFamily="18" charset="0"/>
                        </a:rPr>
                        <a:t>Design for compatibility. </a:t>
                      </a:r>
                      <a:r>
                        <a:rPr lang="en-US" sz="1900" kern="0" dirty="0">
                          <a:solidFill>
                            <a:schemeClr val="tx1"/>
                          </a:solidFill>
                          <a:effectLst/>
                          <a:latin typeface="+mn-lt"/>
                          <a:ea typeface="+mn-ea"/>
                          <a:cs typeface="Times New Roman" panose="02020603050405020304" pitchFamily="18" charset="0"/>
                        </a:rPr>
                        <a:t>Make sure your messages are compatible with the devices your audiences will use to read, listen to, or view them. For example, websites designed for full-size computer screens can be difficult to view on mobile devices</a:t>
                      </a:r>
                      <a:r>
                        <a:rPr lang="ar-EG" sz="1900" kern="0" dirty="0">
                          <a:solidFill>
                            <a:schemeClr val="tx1"/>
                          </a:solidFill>
                          <a:effectLst/>
                          <a:latin typeface="+mn-lt"/>
                          <a:ea typeface="+mn-ea"/>
                          <a:cs typeface="Times New Roman" panose="02020603050405020304" pitchFamily="18" charset="0"/>
                        </a:rPr>
                        <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a:solidFill>
                            <a:srgbClr val="002060"/>
                          </a:solidFill>
                          <a:effectLst/>
                          <a:latin typeface="+mn-lt"/>
                          <a:cs typeface="+mn-cs"/>
                        </a:rPr>
                        <a:t>مارس التعاطف. </a:t>
                      </a:r>
                      <a:r>
                        <a:rPr lang="ar-SA" sz="1900" b="0" kern="0" dirty="0">
                          <a:effectLst/>
                          <a:latin typeface="+mn-lt"/>
                          <a:cs typeface="+mn-cs"/>
                        </a:rPr>
                        <a:t>تأكد من أن رسائلك تخاطب الجمهور من خلال معالجة رغباتهم واحتياجاتهم بوضوح - وليس فقط رغباتك واحتياجاتك. </a:t>
                      </a:r>
                      <a:r>
                        <a:rPr lang="ar-EG" sz="1900" b="0" kern="0" dirty="0">
                          <a:effectLst/>
                          <a:latin typeface="+mn-lt"/>
                          <a:cs typeface="+mn-cs"/>
                        </a:rPr>
                        <a:t>هذا</a:t>
                      </a:r>
                      <a:r>
                        <a:rPr lang="ar-EG" sz="1900" b="0" kern="0" baseline="0" dirty="0">
                          <a:effectLst/>
                          <a:latin typeface="+mn-lt"/>
                          <a:cs typeface="+mn-cs"/>
                        </a:rPr>
                        <a:t> هو جوهر </a:t>
                      </a:r>
                      <a:r>
                        <a:rPr lang="ar-SA" sz="1900" b="0" kern="0" dirty="0">
                          <a:effectLst/>
                          <a:latin typeface="+mn-lt"/>
                          <a:cs typeface="+mn-cs"/>
                        </a:rPr>
                        <a:t>مفهوم "التركيز على الآخرين</a:t>
                      </a:r>
                      <a:r>
                        <a:rPr lang="ar-SA" sz="1900" kern="0" dirty="0">
                          <a:effectLst/>
                          <a:latin typeface="+mn-lt"/>
                          <a:cs typeface="+mn-cs"/>
                        </a:rPr>
                        <a:t>".</a:t>
                      </a:r>
                      <a:endParaRPr lang="ar-EG" sz="1900" kern="0" dirty="0">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a:solidFill>
                            <a:srgbClr val="002060"/>
                          </a:solidFill>
                          <a:effectLst/>
                          <a:latin typeface="+mn-lt"/>
                          <a:cs typeface="+mn-cs"/>
                        </a:rPr>
                        <a:t>صمّم للتوافق. </a:t>
                      </a:r>
                      <a:r>
                        <a:rPr lang="ar-EG" sz="1900" kern="0" dirty="0">
                          <a:effectLst/>
                          <a:latin typeface="+mn-lt"/>
                          <a:cs typeface="+mn-cs"/>
                        </a:rPr>
                        <a:t>تأكد من أن رسائلك متوافقة مع الأجهزة التي سيستخدمها جمهورك لقراءتها أو الاستماع إليها أو مشاهدتها. على سبيل المثال، قد يكون من الصعب عرض مواقع الويب المصممة لشاشات الكمبيوتر كاملة الحجم على الأجهزة المحمولة.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How Audiences Receive Messages</a:t>
            </a:r>
          </a:p>
          <a:p>
            <a:r>
              <a:rPr lang="ar-EG" sz="2400" b="1" dirty="0">
                <a:solidFill>
                  <a:srgbClr val="00B0F0"/>
                </a:solidFill>
              </a:rPr>
              <a:t>كيف يستقبل الجمهور الرسائل</a:t>
            </a:r>
          </a:p>
        </p:txBody>
      </p:sp>
    </p:spTree>
    <p:extLst>
      <p:ext uri="{BB962C8B-B14F-4D97-AF65-F5344CB8AC3E}">
        <p14:creationId xmlns:p14="http://schemas.microsoft.com/office/powerpoint/2010/main" val="339061453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05184340"/>
              </p:ext>
            </p:extLst>
          </p:nvPr>
        </p:nvGraphicFramePr>
        <p:xfrm>
          <a:off x="973057" y="2113433"/>
          <a:ext cx="10100286" cy="4180205"/>
        </p:xfrm>
        <a:graphic>
          <a:graphicData uri="http://schemas.openxmlformats.org/drawingml/2006/table">
            <a:tbl>
              <a:tblPr firstRow="1" firstCol="1" bandRow="1">
                <a:tableStyleId>{2D5ABB26-0587-4C30-8999-92F81FD0307C}</a:tableStyleId>
              </a:tblPr>
              <a:tblGrid>
                <a:gridCol w="501831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44661686"/>
                    </a:ext>
                  </a:extLst>
                </a:gridCol>
                <a:gridCol w="491941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kern="0" dirty="0">
                          <a:solidFill>
                            <a:srgbClr val="002060"/>
                          </a:solidFill>
                          <a:effectLst/>
                          <a:latin typeface="+mn-lt"/>
                          <a:ea typeface="+mn-ea"/>
                          <a:cs typeface="Times New Roman" panose="02020603050405020304" pitchFamily="18" charset="0"/>
                        </a:rPr>
                        <a:t>Emphasize familiarity</a:t>
                      </a:r>
                      <a:r>
                        <a:rPr lang="en-US" sz="2000" b="1" kern="0" dirty="0">
                          <a:solidFill>
                            <a:schemeClr val="tx1"/>
                          </a:solidFill>
                          <a:effectLst/>
                          <a:latin typeface="+mn-lt"/>
                          <a:ea typeface="+mn-ea"/>
                          <a:cs typeface="Times New Roman" panose="02020603050405020304" pitchFamily="18" charset="0"/>
                        </a:rPr>
                        <a:t>. </a:t>
                      </a:r>
                      <a:r>
                        <a:rPr lang="en-US" sz="2000" b="0" kern="0" dirty="0">
                          <a:solidFill>
                            <a:schemeClr val="tx1"/>
                          </a:solidFill>
                          <a:effectLst/>
                          <a:latin typeface="+mn-lt"/>
                          <a:ea typeface="+mn-ea"/>
                          <a:cs typeface="Times New Roman" panose="02020603050405020304" pitchFamily="18" charset="0"/>
                        </a:rPr>
                        <a:t>Use words, images, and designs that are familiar to your audience. For example, company websites usually put information about the company on a page called “About” or “About Us,” so today’s audiences expect to see such information on a page with this title.</a:t>
                      </a: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endParaRPr lang="ar-EG"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ar-SA" sz="2000" b="1" kern="0" dirty="0">
                          <a:solidFill>
                            <a:srgbClr val="002060"/>
                          </a:solidFill>
                          <a:effectLst/>
                          <a:latin typeface="+mn-lt"/>
                          <a:ea typeface="+mn-ea"/>
                          <a:cs typeface="+mn-cs"/>
                        </a:rPr>
                        <a:t>ركّز على الأ</a:t>
                      </a:r>
                      <a:r>
                        <a:rPr lang="ar-EG" sz="2000" b="1" kern="0" dirty="0">
                          <a:solidFill>
                            <a:srgbClr val="002060"/>
                          </a:solidFill>
                          <a:effectLst/>
                          <a:latin typeface="+mn-lt"/>
                          <a:ea typeface="+mn-ea"/>
                          <a:cs typeface="+mn-cs"/>
                        </a:rPr>
                        <a:t>ُ</a:t>
                      </a:r>
                      <a:r>
                        <a:rPr lang="ar-SA" sz="2000" b="1" kern="0" dirty="0">
                          <a:solidFill>
                            <a:srgbClr val="002060"/>
                          </a:solidFill>
                          <a:effectLst/>
                          <a:latin typeface="+mn-lt"/>
                          <a:ea typeface="+mn-ea"/>
                          <a:cs typeface="+mn-cs"/>
                        </a:rPr>
                        <a:t>لفة. </a:t>
                      </a:r>
                      <a:r>
                        <a:rPr lang="ar-SA" sz="2000" b="0" kern="0" dirty="0">
                          <a:solidFill>
                            <a:schemeClr val="tx1"/>
                          </a:solidFill>
                          <a:effectLst/>
                          <a:latin typeface="+mn-lt"/>
                          <a:ea typeface="+mn-ea"/>
                          <a:cs typeface="+mn-cs"/>
                        </a:rPr>
                        <a:t>استخدم كلمات وصورًا وتصاميم مألوفة لجمهورك. على سبيل المثال، عادةً ما تضع مواقع الشركات الإلكترونية معلومات عنها في صفحة بعنوان "حول" أو "نبذة عنا"، لذا يتوقع جمهور اليوم رؤية هذه المعلومات على صفحة تحمل هذا العنوان.</a:t>
                      </a:r>
                      <a:endParaRPr lang="ar-EG" sz="2000" b="0" kern="0" dirty="0">
                        <a:solidFill>
                          <a:schemeClr val="tx1"/>
                        </a:solidFill>
                        <a:effectLst/>
                        <a:latin typeface="+mn-lt"/>
                        <a:ea typeface="+mn-ea"/>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How Audiences Receive Messages</a:t>
            </a:r>
          </a:p>
          <a:p>
            <a:r>
              <a:rPr lang="ar-EG" sz="2400" b="1" dirty="0">
                <a:solidFill>
                  <a:srgbClr val="00B0F0"/>
                </a:solidFill>
              </a:rPr>
              <a:t>كيف يستقبل الجمهور الرسائل</a:t>
            </a:r>
          </a:p>
        </p:txBody>
      </p:sp>
    </p:spTree>
    <p:extLst>
      <p:ext uri="{BB962C8B-B14F-4D97-AF65-F5344CB8AC3E}">
        <p14:creationId xmlns:p14="http://schemas.microsoft.com/office/powerpoint/2010/main" val="342659287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683037"/>
            <a:ext cx="4946913" cy="129266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Using Technology to Improve</a:t>
            </a:r>
          </a:p>
          <a:p>
            <a:r>
              <a:rPr lang="en-US" sz="2600" b="1" dirty="0">
                <a:solidFill>
                  <a:srgbClr val="00B0F0"/>
                </a:solidFill>
                <a:cs typeface="Times New Roman" panose="02020603050405020304" pitchFamily="18" charset="0"/>
              </a:rPr>
              <a:t>Communication</a:t>
            </a:r>
          </a:p>
          <a:p>
            <a:r>
              <a:rPr lang="ar-EG" sz="2600" b="1" dirty="0">
                <a:solidFill>
                  <a:srgbClr val="00B0F0"/>
                </a:solidFill>
                <a:latin typeface="Times New Roman" panose="02020603050405020304" pitchFamily="18" charset="0"/>
                <a:cs typeface="Times New Roman" panose="02020603050405020304" pitchFamily="18" charset="0"/>
              </a:rPr>
              <a:t>استخدام التكنولوجيا لتحسين التواصل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92509280"/>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25588792"/>
              </p:ext>
            </p:extLst>
          </p:nvPr>
        </p:nvGraphicFramePr>
        <p:xfrm>
          <a:off x="973057" y="2113433"/>
          <a:ext cx="10100286" cy="3969639"/>
        </p:xfrm>
        <a:graphic>
          <a:graphicData uri="http://schemas.openxmlformats.org/drawingml/2006/table">
            <a:tbl>
              <a:tblPr firstRow="1" firstCol="1" bandRow="1">
                <a:tableStyleId>{2D5ABB26-0587-4C30-8999-92F81FD0307C}</a:tableStyleId>
              </a:tblPr>
              <a:tblGrid>
                <a:gridCol w="546868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82967003"/>
                    </a:ext>
                  </a:extLst>
                </a:gridCol>
                <a:gridCol w="446904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a:solidFill>
                            <a:schemeClr val="tx1"/>
                          </a:solidFill>
                          <a:effectLst/>
                          <a:latin typeface="+mn-lt"/>
                          <a:ea typeface="+mn-ea"/>
                          <a:cs typeface="Times New Roman" panose="02020603050405020304" pitchFamily="18" charset="0"/>
                        </a:rPr>
                        <a:t>Contemporary business communication is a technology-enabled activity, and your success as a communicator will depend on your comfort and skill with the tools you’ll have at your disposal. You are already using some of these tools, and you will be able to adapt your experience with various forms of digital and social media to workplace communication.</a:t>
                      </a:r>
                      <a:endParaRPr lang="ar-EG"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ar-EG" sz="22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a:effectLst/>
                          <a:latin typeface="+mn-lt"/>
                          <a:cs typeface="+mn-cs"/>
                        </a:rPr>
                        <a:t>يُعد التواصل في عالم الأعمال المعاصر نشاطًا قائمًا على التكنولوجيا، ويعتمد نجاحك كمتواصل على مدى ارتياحك وإتقانك للأدوات المتاحة لك. أنت تستخدم بعضًا من هذه الأدوات بالفعل، وستتمكن من تكييف تجربتك مع مختلف أشكال وسائل التواصل الرقمي والتواصل الاجتماعي مع التواصل في مكان العمل.</a:t>
                      </a:r>
                      <a:endParaRPr lang="ar-EG" sz="2200" kern="0" dirty="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Using Technology to Improve Communication</a:t>
            </a:r>
          </a:p>
          <a:p>
            <a:pPr rtl="1"/>
            <a:r>
              <a:rPr lang="ar-EG" sz="2400" b="1" dirty="0">
                <a:solidFill>
                  <a:srgbClr val="00B0F0"/>
                </a:solidFill>
              </a:rPr>
              <a:t>استخدام التكنولوجيا لتحسين التواصل</a:t>
            </a:r>
          </a:p>
        </p:txBody>
      </p:sp>
    </p:spTree>
    <p:extLst>
      <p:ext uri="{BB962C8B-B14F-4D97-AF65-F5344CB8AC3E}">
        <p14:creationId xmlns:p14="http://schemas.microsoft.com/office/powerpoint/2010/main" val="42294044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26259858"/>
              </p:ext>
            </p:extLst>
          </p:nvPr>
        </p:nvGraphicFramePr>
        <p:xfrm>
          <a:off x="973057" y="2113433"/>
          <a:ext cx="10100286" cy="4373880"/>
        </p:xfrm>
        <a:graphic>
          <a:graphicData uri="http://schemas.openxmlformats.org/drawingml/2006/table">
            <a:tbl>
              <a:tblPr firstRow="1" firstCol="1" bandRow="1">
                <a:tableStyleId>{2D5ABB26-0587-4C30-8999-92F81FD0307C}</a:tableStyleId>
              </a:tblPr>
              <a:tblGrid>
                <a:gridCol w="519573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12938593"/>
                    </a:ext>
                  </a:extLst>
                </a:gridCol>
                <a:gridCol w="4741995">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a:solidFill>
                            <a:schemeClr val="tx1"/>
                          </a:solidFill>
                          <a:effectLst/>
                          <a:latin typeface="+mn-lt"/>
                          <a:ea typeface="+mn-ea"/>
                          <a:cs typeface="Times New Roman" panose="02020603050405020304" pitchFamily="18" charset="0"/>
                        </a:rPr>
                        <a:t>Making communication more effective by helping people craft messages that convey their ideas more clearly and persuasively</a:t>
                      </a:r>
                      <a:r>
                        <a:rPr lang="ar-EG" sz="1900" kern="0" dirty="0">
                          <a:solidFill>
                            <a:schemeClr val="tx1"/>
                          </a:solidFill>
                          <a:effectLst/>
                          <a:latin typeface="+mn-lt"/>
                          <a:ea typeface="+mn-ea"/>
                          <a:cs typeface="Times New Roman" panose="02020603050405020304" pitchFamily="18" charset="0"/>
                        </a:rPr>
                        <a:t>.</a:t>
                      </a:r>
                      <a:endParaRPr lang="en-US" sz="1900" kern="0" dirty="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a:solidFill>
                            <a:schemeClr val="tx1"/>
                          </a:solidFill>
                          <a:effectLst/>
                          <a:latin typeface="+mn-lt"/>
                          <a:ea typeface="+mn-ea"/>
                          <a:cs typeface="Times New Roman" panose="02020603050405020304" pitchFamily="18" charset="0"/>
                        </a:rPr>
                        <a:t>Making communication more efficient by reducing the time and effort needed to create, transmit, and consume messages</a:t>
                      </a:r>
                      <a:r>
                        <a:rPr lang="ar-EG" sz="1900" kern="0" dirty="0">
                          <a:solidFill>
                            <a:schemeClr val="tx1"/>
                          </a:solidFill>
                          <a:effectLst/>
                          <a:latin typeface="+mn-lt"/>
                          <a:ea typeface="+mn-ea"/>
                          <a:cs typeface="Times New Roman" panose="02020603050405020304" pitchFamily="18" charset="0"/>
                        </a:rPr>
                        <a:t>.</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a:solidFill>
                            <a:schemeClr val="tx1"/>
                          </a:solidFill>
                          <a:effectLst/>
                          <a:latin typeface="+mn-lt"/>
                          <a:ea typeface="+mn-ea"/>
                          <a:cs typeface="Times New Roman" panose="02020603050405020304" pitchFamily="18" charset="0"/>
                        </a:rPr>
                        <a:t>Improving research to help communicators discover, process, and apply information</a:t>
                      </a:r>
                      <a:r>
                        <a:rPr lang="ar-EG" sz="1900" kern="0" dirty="0">
                          <a:solidFill>
                            <a:schemeClr val="tx1"/>
                          </a:solidFill>
                          <a:effectLst/>
                          <a:latin typeface="+mn-lt"/>
                          <a:ea typeface="+mn-ea"/>
                          <a:cs typeface="Times New Roman" panose="02020603050405020304" pitchFamily="18" charset="0"/>
                        </a:rPr>
                        <a:t>.</a:t>
                      </a:r>
                      <a:endParaRPr lang="en-US" sz="1900" kern="0" dirty="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a:solidFill>
                            <a:schemeClr val="tx1"/>
                          </a:solidFill>
                          <a:effectLst/>
                          <a:latin typeface="+mn-lt"/>
                          <a:ea typeface="+mn-ea"/>
                          <a:cs typeface="Times New Roman" panose="02020603050405020304" pitchFamily="18" charset="0"/>
                        </a:rPr>
                        <a:t>Assisting communicators with decision-making by guiding them through complex sets of data</a:t>
                      </a:r>
                      <a:r>
                        <a:rPr lang="ar-EG" sz="1900" kern="0" dirty="0">
                          <a:solidFill>
                            <a:schemeClr val="tx1"/>
                          </a:solidFill>
                          <a:effectLst/>
                          <a:latin typeface="+mn-lt"/>
                          <a:ea typeface="+mn-ea"/>
                          <a:cs typeface="Times New Roman" panose="02020603050405020304" pitchFamily="18" charset="0"/>
                        </a:rPr>
                        <a:t>.</a:t>
                      </a:r>
                      <a:endParaRPr lang="en-US" sz="1900" kern="0" dirty="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a:solidFill>
                            <a:schemeClr val="tx1"/>
                          </a:solidFill>
                          <a:effectLst/>
                          <a:latin typeface="+mn-lt"/>
                          <a:ea typeface="+mn-ea"/>
                          <a:cs typeface="Times New Roman" panose="02020603050405020304" pitchFamily="18" charset="0"/>
                        </a:rPr>
                        <a:t>Removing communication barriers so more people can participate in the communication process more easily</a:t>
                      </a:r>
                      <a:r>
                        <a:rPr lang="ar-EG" sz="1900" kern="0" dirty="0">
                          <a:solidFill>
                            <a:schemeClr val="tx1"/>
                          </a:solidFill>
                          <a:effectLst/>
                          <a:latin typeface="+mn-lt"/>
                          <a:ea typeface="+mn-ea"/>
                          <a:cs typeface="Times New Roman" panose="02020603050405020304" pitchFamily="18" charset="0"/>
                        </a:rPr>
                        <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a:effectLst/>
                          <a:latin typeface="+mn-lt"/>
                          <a:cs typeface="+mn-cs"/>
                        </a:rPr>
                        <a:t>زيادة فعالية التواصل من خلال مساعدة الأفراد على صياغة رسائل تُعبّر عن أفكارهم بوضوح وإقناع.</a:t>
                      </a:r>
                      <a:br>
                        <a:rPr lang="ar-EG" sz="1900" kern="0" dirty="0">
                          <a:effectLst/>
                          <a:latin typeface="+mn-lt"/>
                          <a:cs typeface="+mn-cs"/>
                        </a:rPr>
                      </a:br>
                      <a:endParaRPr lang="ar-EG" sz="1900" kern="0" dirty="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a:effectLst/>
                          <a:latin typeface="+mn-lt"/>
                          <a:cs typeface="+mn-cs"/>
                        </a:rPr>
                        <a:t>زيادة كفاءة التواصل من خلال تقليل الوقت والجهد اللازمين لإنشاء الرسائل ونقلها واستهلاكها.</a:t>
                      </a:r>
                      <a:br>
                        <a:rPr lang="ar-EG" sz="1900" kern="0" dirty="0">
                          <a:effectLst/>
                          <a:latin typeface="+mn-lt"/>
                          <a:cs typeface="+mn-cs"/>
                        </a:rPr>
                      </a:br>
                      <a:endParaRPr lang="ar-EG" sz="1900" kern="0" dirty="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a:effectLst/>
                          <a:latin typeface="+mn-lt"/>
                          <a:cs typeface="+mn-cs"/>
                        </a:rPr>
                        <a:t>تحسين البحث لمساعدة القائمين على التواصل على اكتشاف المعلومات ومعالجتها وتطبيقها.</a:t>
                      </a: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a:effectLst/>
                          <a:latin typeface="+mn-lt"/>
                          <a:cs typeface="+mn-cs"/>
                        </a:rPr>
                        <a:t>مساعدة القائمين على التواصل في اتخاذ القرارات من خلال توجيههم عبر مجموعات معقدة من البيانات.</a:t>
                      </a: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a:effectLst/>
                          <a:latin typeface="+mn-lt"/>
                          <a:cs typeface="+mn-cs"/>
                        </a:rPr>
                        <a:t>إزالة عوائق التواصل لتمكين المزيد من الأشخاص من المشاركة في عملية التواصل بسهولة أكبر.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potential benefits of communication technology</a:t>
            </a:r>
          </a:p>
          <a:p>
            <a:pPr rtl="1"/>
            <a:r>
              <a:rPr lang="ar-EG" sz="2400" b="1" dirty="0">
                <a:solidFill>
                  <a:srgbClr val="00B0F0"/>
                </a:solidFill>
              </a:rPr>
              <a:t>الفوائد المحتملة لتكنولوجيا الاتصالات</a:t>
            </a:r>
          </a:p>
        </p:txBody>
      </p:sp>
    </p:spTree>
    <p:extLst>
      <p:ext uri="{BB962C8B-B14F-4D97-AF65-F5344CB8AC3E}">
        <p14:creationId xmlns:p14="http://schemas.microsoft.com/office/powerpoint/2010/main" val="11814819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26377307"/>
              </p:ext>
            </p:extLst>
          </p:nvPr>
        </p:nvGraphicFramePr>
        <p:xfrm>
          <a:off x="986705" y="2113433"/>
          <a:ext cx="10100286" cy="4206240"/>
        </p:xfrm>
        <a:graphic>
          <a:graphicData uri="http://schemas.openxmlformats.org/drawingml/2006/table">
            <a:tbl>
              <a:tblPr firstRow="1" firstCol="1" bandRow="1">
                <a:tableStyleId>{2D5ABB26-0587-4C30-8999-92F81FD0307C}</a:tableStyleId>
              </a:tblPr>
              <a:tblGrid>
                <a:gridCol w="544139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536338421"/>
                    </a:ext>
                  </a:extLst>
                </a:gridCol>
                <a:gridCol w="449633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b="1" kern="0" dirty="0">
                          <a:solidFill>
                            <a:srgbClr val="002060"/>
                          </a:solidFill>
                          <a:effectLst/>
                          <a:latin typeface="+mn-lt"/>
                          <a:ea typeface="+mn-ea"/>
                          <a:cs typeface="Times New Roman" panose="02020603050405020304" pitchFamily="18" charset="0"/>
                        </a:rPr>
                        <a:t>1. Social and Workgroup Communication Systems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Social media are digital platforms that empower stakeholders as participants in the communication process by allowing them to share content, revise content, respond to content, or contribute new content. Millions of companies now use public networks such as Facebook and Twitter to connect with customers, and many also have private, internal social networks that are restricted to employees and selected business partners. These private systems are often enhanced with shared file access, group messaging, and real-time collaboration capabilities for brainstorming, reviewing and revising documents, and virtual meetings.</a:t>
                      </a: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b="1" kern="0" dirty="0">
                          <a:solidFill>
                            <a:srgbClr val="002060"/>
                          </a:solidFill>
                          <a:effectLst/>
                          <a:latin typeface="+mn-lt"/>
                          <a:cs typeface="+mn-cs"/>
                        </a:rPr>
                        <a:t>1. </a:t>
                      </a:r>
                      <a:r>
                        <a:rPr lang="ar-SA" sz="1900" b="1" kern="0" dirty="0">
                          <a:solidFill>
                            <a:srgbClr val="002060"/>
                          </a:solidFill>
                          <a:effectLst/>
                          <a:latin typeface="+mn-lt"/>
                          <a:cs typeface="+mn-cs"/>
                        </a:rPr>
                        <a:t>أنظمة </a:t>
                      </a:r>
                      <a:r>
                        <a:rPr lang="ar-EG" sz="1900" b="1" kern="0" dirty="0">
                          <a:solidFill>
                            <a:srgbClr val="002060"/>
                          </a:solidFill>
                          <a:effectLst/>
                          <a:latin typeface="+mn-lt"/>
                          <a:cs typeface="+mn-cs"/>
                        </a:rPr>
                        <a:t>التواصل الاجتماعي </a:t>
                      </a:r>
                      <a:r>
                        <a:rPr lang="ar-SA" sz="1900" b="1" kern="0" dirty="0">
                          <a:solidFill>
                            <a:srgbClr val="002060"/>
                          </a:solidFill>
                          <a:effectLst/>
                          <a:latin typeface="+mn-lt"/>
                          <a:cs typeface="+mn-cs"/>
                        </a:rPr>
                        <a:t>ومجموعات العمل</a:t>
                      </a:r>
                      <a:r>
                        <a:rPr lang="ar-EG" sz="1900" b="1" kern="0" dirty="0">
                          <a:solidFill>
                            <a:srgbClr val="002060"/>
                          </a:solidFill>
                          <a:effectLst/>
                          <a:latin typeface="+mn-lt"/>
                          <a:cs typeface="+mn-cs"/>
                        </a:rPr>
                        <a:t>.</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kern="0" dirty="0">
                          <a:effectLst/>
                          <a:latin typeface="+mn-lt"/>
                          <a:cs typeface="+mn-cs"/>
                        </a:rPr>
                        <a:t>تُعد منصات التواصل الاجتماعي قنوات رقمية تمكّن المستخدمين من المشاركة الفعّالة في عملية التواصل، حيث يُمكنهم مشاركة المحتوى، وتعديله، والرد عليه، أو إضافة محتوى جديد. ويستخدم ملايين من الشركات اليوم شبكات التواصل الاجتماعي العامة، مثل فيسبوك وتويتر، للتواصل مع عملائها، كما أن لدى العديد منها شبكات تواصل اجتماعي خاصة داخلية، مخصصة للموظفين وشركاء الأعمال المختارة. وتتضمن هذه الأنظمة الخاصة عادةً ميزات إضافية مثل إمكانية الوصول إلى الملفات المشتركة، والرسائل الجماعية، والتعاون الفوري في تبادل الأفكار، ومراجعة الوثائق، وإجراء الاجتماعات الافتراضية.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a:solidFill>
                  <a:srgbClr val="00B0F0"/>
                </a:solidFill>
                <a:cs typeface="Alexandria" charset="0"/>
              </a:rPr>
              <a:t>The spectrum of contemporary communication technology</a:t>
            </a:r>
          </a:p>
          <a:p>
            <a:r>
              <a:rPr lang="ar-EG" sz="2200" b="1" dirty="0">
                <a:solidFill>
                  <a:srgbClr val="00B0F0"/>
                </a:solidFill>
              </a:rPr>
              <a:t>طيف تقنيات الاتصال المعاصرة</a:t>
            </a:r>
          </a:p>
        </p:txBody>
      </p:sp>
    </p:spTree>
    <p:extLst>
      <p:ext uri="{BB962C8B-B14F-4D97-AF65-F5344CB8AC3E}">
        <p14:creationId xmlns:p14="http://schemas.microsoft.com/office/powerpoint/2010/main" val="15456966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65481768"/>
              </p:ext>
            </p:extLst>
          </p:nvPr>
        </p:nvGraphicFramePr>
        <p:xfrm>
          <a:off x="986705" y="2113433"/>
          <a:ext cx="10100286" cy="3862705"/>
        </p:xfrm>
        <a:graphic>
          <a:graphicData uri="http://schemas.openxmlformats.org/drawingml/2006/table">
            <a:tbl>
              <a:tblPr firstRow="1" firstCol="1" bandRow="1">
                <a:tableStyleId>{2D5ABB26-0587-4C30-8999-92F81FD0307C}</a:tableStyleId>
              </a:tblPr>
              <a:tblGrid>
                <a:gridCol w="52651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240126313"/>
                    </a:ext>
                  </a:extLst>
                </a:gridCol>
                <a:gridCol w="467254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1" kern="0" dirty="0">
                          <a:solidFill>
                            <a:srgbClr val="002060"/>
                          </a:solidFill>
                          <a:effectLst/>
                          <a:latin typeface="+mn-lt"/>
                          <a:ea typeface="+mn-ea"/>
                          <a:cs typeface="Times New Roman" panose="02020603050405020304" pitchFamily="18" charset="0"/>
                        </a:rPr>
                        <a:t>2. Mobile Communication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Mobile connectivity is revolutionizing communication, allowing for flexibility, productivity, and collaboration. With over half of internet access now via mobile devices, it's essential in the digital workplace. Business mobile communication uses tools like social media, messaging, and apps for presentations, project management, and financial reporting.</a:t>
                      </a: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b="1" kern="0" dirty="0">
                          <a:solidFill>
                            <a:srgbClr val="002060"/>
                          </a:solidFill>
                          <a:effectLst/>
                          <a:latin typeface="+mn-lt"/>
                          <a:cs typeface="+mn-cs"/>
                        </a:rPr>
                        <a:t>2. التواصل</a:t>
                      </a:r>
                      <a:r>
                        <a:rPr lang="ar-EG" sz="1900" b="1" kern="0" baseline="0" dirty="0">
                          <a:solidFill>
                            <a:srgbClr val="002060"/>
                          </a:solidFill>
                          <a:effectLst/>
                          <a:latin typeface="+mn-lt"/>
                          <a:cs typeface="+mn-cs"/>
                        </a:rPr>
                        <a:t> عبر الأجهزة المحمولة</a:t>
                      </a:r>
                      <a:r>
                        <a:rPr lang="ar-EG" sz="1900" b="1" kern="0" dirty="0">
                          <a:solidFill>
                            <a:srgbClr val="002060"/>
                          </a:solidFill>
                          <a:effectLst/>
                          <a:latin typeface="+mn-lt"/>
                          <a:cs typeface="+mn-cs"/>
                        </a:rPr>
                        <a:t>.</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a:effectLst/>
                          <a:latin typeface="+mn-lt"/>
                          <a:cs typeface="+mn-cs"/>
                        </a:rPr>
                        <a:t>أحدثت تقنية الاتصال عبر الأجهزة المحمولة ثورة في مجال الاتصالات، حيث ساهمت في تعزيز المرونة والإنتاجية والتعاون. ومع اعتماد أكثر من نصف مستخدمي الإنترنت على الأجهزة المحمولة، أصبح هذا النوع من الاتصال ضروريًا في بيئة العمل الرقمية. ويستخدم قطاع الأعمال أدوات الاتصال عبر الأجهزة المحمولة، مثل وسائل التواصل الاجتماعي وتطبيقات الرسائل، في تقديم العروض التوضيحية وإدارة المشاريع وإعداد التقارير المالية.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a:solidFill>
                  <a:srgbClr val="00B0F0"/>
                </a:solidFill>
                <a:cs typeface="Alexandria" charset="0"/>
              </a:rPr>
              <a:t>The spectrum of contemporary communication technology</a:t>
            </a:r>
          </a:p>
          <a:p>
            <a:r>
              <a:rPr lang="ar-EG" sz="2200" b="1" dirty="0">
                <a:solidFill>
                  <a:srgbClr val="00B0F0"/>
                </a:solidFill>
              </a:rPr>
              <a:t>طيف تقنيات الاتصال المعاصرة</a:t>
            </a:r>
          </a:p>
        </p:txBody>
      </p:sp>
    </p:spTree>
    <p:extLst>
      <p:ext uri="{BB962C8B-B14F-4D97-AF65-F5344CB8AC3E}">
        <p14:creationId xmlns:p14="http://schemas.microsoft.com/office/powerpoint/2010/main" val="37601503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12296327"/>
              </p:ext>
            </p:extLst>
          </p:nvPr>
        </p:nvGraphicFramePr>
        <p:xfrm>
          <a:off x="986705" y="2058841"/>
          <a:ext cx="10100286" cy="4482275"/>
        </p:xfrm>
        <a:graphic>
          <a:graphicData uri="http://schemas.openxmlformats.org/drawingml/2006/table">
            <a:tbl>
              <a:tblPr firstRow="1" firstCol="1" bandRow="1">
                <a:tableStyleId>{2D5ABB26-0587-4C30-8999-92F81FD0307C}</a:tableStyleId>
              </a:tblPr>
              <a:tblGrid>
                <a:gridCol w="56461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330101274"/>
                    </a:ext>
                  </a:extLst>
                </a:gridCol>
                <a:gridCol w="42916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a:solidFill>
                            <a:srgbClr val="002060"/>
                          </a:solidFill>
                          <a:effectLst/>
                          <a:latin typeface="+mn-lt"/>
                          <a:ea typeface="+mn-ea"/>
                          <a:cs typeface="Times New Roman" panose="02020603050405020304" pitchFamily="18" charset="0"/>
                        </a:rPr>
                        <a:t>3. Intelligent Communication Technology</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0" kern="0" dirty="0">
                          <a:solidFill>
                            <a:schemeClr val="tx1"/>
                          </a:solidFill>
                          <a:effectLst/>
                          <a:latin typeface="+mn-lt"/>
                          <a:ea typeface="+mn-ea"/>
                          <a:cs typeface="Times New Roman" panose="02020603050405020304" pitchFamily="18" charset="0"/>
                        </a:rPr>
                        <a:t>Intelligent Communication Technology (ICT) is a group of capabilities that utilize artificial intelligence to improve the communication experience. AI is now widely used in business and communication, with companies like Amazon, Apple, Facebook, Google, Microsoft, Netflix, and Spotify relying on AI for their services. Recent developments in AI have led to the development of specialized systems for specific tasks, refined neural networks, and the availability of massive data sets, low-cost storage, and fast processors.</a:t>
                      </a:r>
                      <a:endParaRPr lang="ar-EG" sz="18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8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b="1" kern="0" dirty="0">
                          <a:solidFill>
                            <a:srgbClr val="002060"/>
                          </a:solidFill>
                          <a:effectLst/>
                          <a:latin typeface="+mn-lt"/>
                          <a:cs typeface="+mn-cs"/>
                        </a:rPr>
                        <a:t>3. </a:t>
                      </a:r>
                      <a:r>
                        <a:rPr lang="ar-SA" sz="1800" b="1" kern="0" dirty="0">
                          <a:solidFill>
                            <a:srgbClr val="002060"/>
                          </a:solidFill>
                          <a:effectLst/>
                          <a:latin typeface="+mn-lt"/>
                          <a:cs typeface="+mn-cs"/>
                        </a:rPr>
                        <a:t>تكنولوجيا الاتصالات الذكية</a:t>
                      </a:r>
                      <a:r>
                        <a:rPr lang="ar-EG" sz="1800" b="1" kern="0" dirty="0">
                          <a:solidFill>
                            <a:srgbClr val="002060"/>
                          </a:solidFill>
                          <a:effectLst/>
                          <a:latin typeface="+mn-lt"/>
                          <a:cs typeface="+mn-cs"/>
                        </a:rPr>
                        <a:t>.</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770" b="0" kern="0" dirty="0">
                          <a:effectLst/>
                          <a:latin typeface="+mn-lt"/>
                          <a:cs typeface="+mn-cs"/>
                        </a:rPr>
                        <a:t>تُعد تقنية الاتصالات الذكية مجموعة من القدرات التي تستخدم الذكاء الاصطناعي لتحسين تجربة الاتصال. ويُستخدم الذكاء الاصطناعي على نطاق واسع في مجال الأعمال والاتصالات، حيث تعتمد شركات رائدة مثل أمازون وأبل وفيسبوك وجوجل ومايكروسوفت ونتفليكس وسبيتوماي على هذه التقنية في خدماتها. وقد أدت التطورات الأخيرة في مجال الذكاء الاصطناعي إلى تطوير أنظمة متخصصة لأداء مهام محددة، وتحسين الشبكات العصبية، وتوفر كميات هائلة من البيانات، بالإضافة إلى حلول تخزين بأسعار معقولة ومعالجات سريعة.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a:solidFill>
                  <a:srgbClr val="00B0F0"/>
                </a:solidFill>
                <a:cs typeface="Alexandria" charset="0"/>
              </a:rPr>
              <a:t>The spectrum of contemporary communication technology</a:t>
            </a:r>
          </a:p>
          <a:p>
            <a:r>
              <a:rPr lang="ar-EG" sz="2200" b="1" dirty="0">
                <a:solidFill>
                  <a:srgbClr val="00B0F0"/>
                </a:solidFill>
              </a:rPr>
              <a:t>طيف تقنيات الاتصال المعاصرة</a:t>
            </a:r>
          </a:p>
        </p:txBody>
      </p:sp>
    </p:spTree>
    <p:extLst>
      <p:ext uri="{BB962C8B-B14F-4D97-AF65-F5344CB8AC3E}">
        <p14:creationId xmlns:p14="http://schemas.microsoft.com/office/powerpoint/2010/main" val="213672420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39632800"/>
              </p:ext>
            </p:extLst>
          </p:nvPr>
        </p:nvGraphicFramePr>
        <p:xfrm>
          <a:off x="986705" y="2113433"/>
          <a:ext cx="10100286" cy="4312920"/>
        </p:xfrm>
        <a:graphic>
          <a:graphicData uri="http://schemas.openxmlformats.org/drawingml/2006/table">
            <a:tbl>
              <a:tblPr firstRow="1" firstCol="1" bandRow="1">
                <a:tableStyleId>{2D5ABB26-0587-4C30-8999-92F81FD0307C}</a:tableStyleId>
              </a:tblPr>
              <a:tblGrid>
                <a:gridCol w="564732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932672667"/>
                    </a:ext>
                  </a:extLst>
                </a:gridCol>
                <a:gridCol w="429040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50" b="1" kern="0" dirty="0">
                          <a:solidFill>
                            <a:srgbClr val="002060"/>
                          </a:solidFill>
                          <a:effectLst/>
                          <a:latin typeface="+mn-lt"/>
                          <a:ea typeface="+mn-ea"/>
                          <a:cs typeface="Times New Roman" panose="02020603050405020304" pitchFamily="18" charset="0"/>
                        </a:rPr>
                        <a:t>3. Intelligent Communication Technology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50" b="0" kern="0" dirty="0">
                          <a:solidFill>
                            <a:schemeClr val="tx1"/>
                          </a:solidFill>
                          <a:effectLst/>
                          <a:latin typeface="+mn-lt"/>
                          <a:ea typeface="+mn-ea"/>
                          <a:cs typeface="Times New Roman" panose="02020603050405020304" pitchFamily="18" charset="0"/>
                        </a:rPr>
                        <a:t>ICT relies on several fundamental AI techniques, including machine learning and deep learning, natural language processing (NLP), and computer vision. Machine learning focuses on understanding and manipulating language in unpredictable ways, while deep learning uses layers of neural networks to attack problems at multiple levels. Natural language processing aims to understand and manipulate language in natural ways, while computer vision analyzes elements of photos, videos, and live camera images to identify their content. These advancements are expected to play a key role in the future of business communication.</a:t>
                      </a:r>
                      <a:endParaRPr lang="ar-EG" sz="195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95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50" b="1" kern="0" dirty="0">
                          <a:solidFill>
                            <a:srgbClr val="002060"/>
                          </a:solidFill>
                          <a:effectLst/>
                          <a:latin typeface="+mn-lt"/>
                          <a:cs typeface="+mn-cs"/>
                        </a:rPr>
                        <a:t>3. </a:t>
                      </a:r>
                      <a:r>
                        <a:rPr lang="ar-SA" sz="1950" b="1" kern="0" dirty="0">
                          <a:solidFill>
                            <a:srgbClr val="002060"/>
                          </a:solidFill>
                          <a:effectLst/>
                          <a:latin typeface="+mn-lt"/>
                          <a:cs typeface="+mn-cs"/>
                        </a:rPr>
                        <a:t>تكنولوجيا الاتصالات الذكية</a:t>
                      </a:r>
                      <a:r>
                        <a:rPr lang="ar-EG" sz="1950" b="1" kern="0" dirty="0">
                          <a:solidFill>
                            <a:srgbClr val="002060"/>
                          </a:solidFill>
                          <a:effectLst/>
                          <a:latin typeface="+mn-lt"/>
                          <a:cs typeface="+mn-cs"/>
                        </a:rPr>
                        <a:t>.</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50" b="0" kern="0" dirty="0">
                          <a:effectLst/>
                          <a:latin typeface="+mn-lt"/>
                          <a:cs typeface="+mn-cs"/>
                        </a:rPr>
                        <a:t>تعتمد تقنية الاتصالات الذكية على عدة تقنيات أساسية للذكاء الاصطناعي، منها التعلم الآلي والتعلم العميق، ومعالجة اللغة الطبيعية، ورؤية الحاسوب. يركز التعلم الآلي على فهم اللغة واستخدامها بطرق غير تقليدية، بينما يستخدم التعلم العميق طبقات من الشبكات العصبية لمعالجة المشكلات على مستويات متعددة. أما معالجة اللغة الطبيعية فتستهدف فهم اللغة واستخدامها بطريقة طبيعية، بينما تقوم رؤية الحاسوب بتحليل عناصر الصور والفيديوهات والصور المباشرة من الكاميرات لتحديد محتواها. ومن المتوقع أن تلعب هذه التطورات دورًا أساسيًا في مستقبل الاتصالات في مجال الأعمال.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a:solidFill>
                  <a:srgbClr val="00B0F0"/>
                </a:solidFill>
                <a:cs typeface="Alexandria" charset="0"/>
              </a:rPr>
              <a:t>The spectrum of contemporary communication technology</a:t>
            </a:r>
          </a:p>
          <a:p>
            <a:r>
              <a:rPr lang="ar-EG" sz="2200" b="1" dirty="0">
                <a:solidFill>
                  <a:srgbClr val="00B0F0"/>
                </a:solidFill>
              </a:rPr>
              <a:t>طيف تقنيات الاتصال المعاصرة</a:t>
            </a:r>
          </a:p>
        </p:txBody>
      </p:sp>
    </p:spTree>
    <p:extLst>
      <p:ext uri="{BB962C8B-B14F-4D97-AF65-F5344CB8AC3E}">
        <p14:creationId xmlns:p14="http://schemas.microsoft.com/office/powerpoint/2010/main" val="352264031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057613"/>
              </p:ext>
            </p:extLst>
          </p:nvPr>
        </p:nvGraphicFramePr>
        <p:xfrm>
          <a:off x="973057" y="2058841"/>
          <a:ext cx="10100287" cy="4483735"/>
        </p:xfrm>
        <a:graphic>
          <a:graphicData uri="http://schemas.openxmlformats.org/drawingml/2006/table">
            <a:tbl>
              <a:tblPr firstRow="1" firstCol="1" bandRow="1">
                <a:tableStyleId>{2D5ABB26-0587-4C30-8999-92F81FD0307C}</a:tableStyleId>
              </a:tblPr>
              <a:tblGrid>
                <a:gridCol w="574164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714414931"/>
                    </a:ext>
                  </a:extLst>
                </a:gridCol>
                <a:gridCol w="419608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These tools help communicators make more-compelling choices by offering suggestions and providing feedback or by enhancing the audience experience with additional information.</a:t>
                      </a:r>
                      <a:endParaRPr lang="ar-EG" sz="18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kern="0" dirty="0">
                          <a:solidFill>
                            <a:srgbClr val="002060"/>
                          </a:solidFill>
                          <a:effectLst/>
                          <a:latin typeface="+mn-lt"/>
                          <a:ea typeface="+mn-ea"/>
                          <a:cs typeface="Times New Roman" panose="02020603050405020304" pitchFamily="18" charset="0"/>
                        </a:rPr>
                        <a:t>Augmented writing systems </a:t>
                      </a:r>
                      <a:r>
                        <a:rPr lang="en-US" sz="1800" kern="0" dirty="0">
                          <a:solidFill>
                            <a:schemeClr val="tx1"/>
                          </a:solidFill>
                          <a:effectLst/>
                          <a:latin typeface="+mn-lt"/>
                          <a:ea typeface="+mn-ea"/>
                          <a:cs typeface="Times New Roman" panose="02020603050405020304" pitchFamily="18" charset="0"/>
                        </a:rPr>
                        <a:t>analyze word and phrase choices and suggest more effective ways to convey ideas.</a:t>
                      </a:r>
                      <a:endParaRPr lang="ar-EG" sz="18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dirty="0">
                          <a:solidFill>
                            <a:srgbClr val="002060"/>
                          </a:solidFill>
                          <a:latin typeface="+mn-lt"/>
                        </a:rPr>
                        <a:t>Augmented reality tools </a:t>
                      </a:r>
                      <a:r>
                        <a:rPr lang="en-US" sz="1800" dirty="0">
                          <a:latin typeface="+mn-lt"/>
                        </a:rPr>
                        <a:t>enhance communication by providing relevant information to users, such as on-the-spot guidance for troubleshooting and repairing equipment.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00" dirty="0">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a:solidFill>
                            <a:schemeClr val="tx1"/>
                          </a:solidFill>
                          <a:effectLst/>
                          <a:latin typeface="+mn-lt"/>
                          <a:cs typeface="+mn-cs"/>
                        </a:rPr>
                        <a:t>تساعد هذه الأدوات القائمين على التواصل على اتخاذ خيارات أكثر إقناعًا من خلال تقديم اقتراحات وملاحظات، أو من خلال تحسين تجربة الجمهور بمعلومات إضافية.</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kern="0" dirty="0">
                          <a:solidFill>
                            <a:schemeClr val="tx1"/>
                          </a:solidFill>
                          <a:effectLst/>
                          <a:latin typeface="+mn-lt"/>
                          <a:cs typeface="+mn-cs"/>
                        </a:rPr>
                        <a:t>تقوم </a:t>
                      </a:r>
                      <a:r>
                        <a:rPr lang="ar-EG" sz="1800" b="1" kern="0" dirty="0">
                          <a:solidFill>
                            <a:srgbClr val="002060"/>
                          </a:solidFill>
                          <a:effectLst/>
                          <a:latin typeface="+mn-lt"/>
                          <a:cs typeface="+mn-cs"/>
                        </a:rPr>
                        <a:t>أنظمة الكتابة المعززة </a:t>
                      </a:r>
                      <a:r>
                        <a:rPr lang="ar-EG" sz="1800" kern="0" dirty="0">
                          <a:solidFill>
                            <a:schemeClr val="tx1"/>
                          </a:solidFill>
                          <a:effectLst/>
                          <a:latin typeface="+mn-lt"/>
                          <a:cs typeface="+mn-cs"/>
                        </a:rPr>
                        <a:t>بتحليل اختيارات الكلمات والعبارات، وتقترح طرقًا أكثر فعالية لتوصيل الأفكار.</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kern="0" dirty="0">
                          <a:solidFill>
                            <a:schemeClr val="tx1"/>
                          </a:solidFill>
                          <a:effectLst/>
                          <a:latin typeface="+mn-lt"/>
                          <a:cs typeface="+mn-cs"/>
                        </a:rPr>
                        <a:t>تعزز </a:t>
                      </a:r>
                      <a:r>
                        <a:rPr lang="ar-EG" sz="1800" b="1" kern="0" dirty="0">
                          <a:solidFill>
                            <a:srgbClr val="002060"/>
                          </a:solidFill>
                          <a:effectLst/>
                          <a:latin typeface="+mn-lt"/>
                          <a:cs typeface="+mn-cs"/>
                        </a:rPr>
                        <a:t>أدوات الواقع المعزز </a:t>
                      </a:r>
                      <a:r>
                        <a:rPr lang="ar-EG" sz="1800" kern="0" dirty="0">
                          <a:solidFill>
                            <a:schemeClr val="tx1"/>
                          </a:solidFill>
                          <a:effectLst/>
                          <a:latin typeface="+mn-lt"/>
                          <a:cs typeface="+mn-cs"/>
                        </a:rPr>
                        <a:t>التواصل من خلال توفير معلومات قيّمة للمستخدمين، مثل توجيهات فورية لحل المشكلات وإصلاح الأجهزة.</a:t>
                      </a:r>
                      <a:endParaRPr lang="en-US" sz="18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ar-EG" sz="180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Making communication more </a:t>
            </a:r>
            <a:r>
              <a:rPr lang="en-US" sz="2400" b="1" dirty="0">
                <a:solidFill>
                  <a:srgbClr val="F58221"/>
                </a:solidFill>
                <a:cs typeface="Alexandria" charset="0"/>
              </a:rPr>
              <a:t>effective</a:t>
            </a:r>
          </a:p>
          <a:p>
            <a:pPr rtl="1"/>
            <a:r>
              <a:rPr lang="ar-EG" sz="2400" b="1" dirty="0">
                <a:solidFill>
                  <a:srgbClr val="00B0F0"/>
                </a:solidFill>
              </a:rPr>
              <a:t>جعل التواصل أكثر </a:t>
            </a:r>
            <a:r>
              <a:rPr lang="ar-EG" sz="2400" b="1" dirty="0">
                <a:solidFill>
                  <a:srgbClr val="F58221"/>
                </a:solidFill>
              </a:rPr>
              <a:t>فعالية</a:t>
            </a:r>
          </a:p>
        </p:txBody>
      </p:sp>
    </p:spTree>
    <p:extLst>
      <p:ext uri="{BB962C8B-B14F-4D97-AF65-F5344CB8AC3E}">
        <p14:creationId xmlns:p14="http://schemas.microsoft.com/office/powerpoint/2010/main" val="2646128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96013790"/>
              </p:ext>
            </p:extLst>
          </p:nvPr>
        </p:nvGraphicFramePr>
        <p:xfrm>
          <a:off x="973057" y="2113433"/>
          <a:ext cx="10100286" cy="4145280"/>
        </p:xfrm>
        <a:graphic>
          <a:graphicData uri="http://schemas.openxmlformats.org/drawingml/2006/table">
            <a:tbl>
              <a:tblPr firstRow="1" firstCol="1" bandRow="1">
                <a:tableStyleId>{2D5ABB26-0587-4C30-8999-92F81FD0307C}</a:tableStyleId>
              </a:tblPr>
              <a:tblGrid>
                <a:gridCol w="526397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945776157"/>
                    </a:ext>
                  </a:extLst>
                </a:gridCol>
                <a:gridCol w="467375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800" b="1" kern="0" dirty="0">
                          <a:solidFill>
                            <a:srgbClr val="002060"/>
                          </a:solidFill>
                          <a:effectLst/>
                          <a:latin typeface="+mn-lt"/>
                          <a:ea typeface="+mn-ea"/>
                          <a:cs typeface="Times New Roman" panose="02020603050405020304" pitchFamily="18" charset="0"/>
                        </a:rPr>
                        <a:t>Applicant evaluation systems </a:t>
                      </a:r>
                      <a:r>
                        <a:rPr lang="en-US" sz="1800" kern="0" dirty="0">
                          <a:solidFill>
                            <a:schemeClr val="tx1"/>
                          </a:solidFill>
                          <a:effectLst/>
                          <a:latin typeface="+mn-lt"/>
                          <a:ea typeface="+mn-ea"/>
                          <a:cs typeface="Times New Roman" panose="02020603050405020304" pitchFamily="18" charset="0"/>
                        </a:rPr>
                        <a:t>expedite job application screening, especially in early stages of the recruiting cycle. They evaluate resumes, predict job interest, and assist in interviews with </a:t>
                      </a:r>
                      <a:r>
                        <a:rPr lang="en-US" sz="1800" kern="0" dirty="0" err="1">
                          <a:solidFill>
                            <a:schemeClr val="tx1"/>
                          </a:solidFill>
                          <a:effectLst/>
                          <a:latin typeface="+mn-lt"/>
                          <a:ea typeface="+mn-ea"/>
                          <a:cs typeface="Times New Roman" panose="02020603050405020304" pitchFamily="18" charset="0"/>
                        </a:rPr>
                        <a:t>chatbots</a:t>
                      </a:r>
                      <a:r>
                        <a:rPr lang="en-US" sz="1800" kern="0" dirty="0">
                          <a:solidFill>
                            <a:schemeClr val="tx1"/>
                          </a:solidFill>
                          <a:effectLst/>
                          <a:latin typeface="+mn-lt"/>
                          <a:ea typeface="+mn-ea"/>
                          <a:cs typeface="Times New Roman" panose="02020603050405020304" pitchFamily="18" charset="0"/>
                        </a:rPr>
                        <a:t> and video analysis tools.</a:t>
                      </a:r>
                      <a:endParaRPr lang="ar-EG" sz="18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800" b="1" kern="0" dirty="0">
                          <a:solidFill>
                            <a:srgbClr val="002060"/>
                          </a:solidFill>
                          <a:effectLst/>
                          <a:latin typeface="+mn-lt"/>
                          <a:ea typeface="+mn-ea"/>
                          <a:cs typeface="Times New Roman" panose="02020603050405020304" pitchFamily="18" charset="0"/>
                        </a:rPr>
                        <a:t>Automated writing </a:t>
                      </a:r>
                      <a:r>
                        <a:rPr lang="en-US" sz="1800" kern="0" dirty="0">
                          <a:solidFill>
                            <a:schemeClr val="tx1"/>
                          </a:solidFill>
                          <a:effectLst/>
                          <a:latin typeface="+mn-lt"/>
                          <a:ea typeface="+mn-ea"/>
                          <a:cs typeface="Times New Roman" panose="02020603050405020304" pitchFamily="18" charset="0"/>
                        </a:rPr>
                        <a:t>now enables summarizing corporate news and sports stories, with companies like Yahoo! Sports using AI to generate personalized draft reports and game recaps.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800" b="1" dirty="0" err="1">
                          <a:solidFill>
                            <a:srgbClr val="002060"/>
                          </a:solidFill>
                        </a:rPr>
                        <a:t>Chatbots</a:t>
                      </a:r>
                      <a:r>
                        <a:rPr lang="en-US" sz="1800" b="1" dirty="0">
                          <a:solidFill>
                            <a:srgbClr val="002060"/>
                          </a:solidFill>
                        </a:rPr>
                        <a:t> and </a:t>
                      </a:r>
                      <a:r>
                        <a:rPr lang="en-US" sz="1800" b="1" dirty="0" err="1">
                          <a:solidFill>
                            <a:srgbClr val="002060"/>
                          </a:solidFill>
                        </a:rPr>
                        <a:t>taskbots</a:t>
                      </a:r>
                      <a:r>
                        <a:rPr lang="en-US" sz="1800" b="1" baseline="0" dirty="0">
                          <a:solidFill>
                            <a:srgbClr val="002060"/>
                          </a:solidFill>
                        </a:rPr>
                        <a:t> </a:t>
                      </a:r>
                      <a:r>
                        <a:rPr lang="en-US" sz="1800" dirty="0"/>
                        <a:t>assist humans in various communication functions, such as product selection guidance and virtual assistants, enabling companies to communicate more effectively and at a lower cost.</a:t>
                      </a:r>
                      <a:endParaRPr lang="ar-EG"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800" kern="0" dirty="0">
                          <a:solidFill>
                            <a:schemeClr val="tx1"/>
                          </a:solidFill>
                          <a:effectLst/>
                          <a:latin typeface="+mn-lt"/>
                          <a:cs typeface="+mn-cs"/>
                        </a:rPr>
                        <a:t>تُسرّع </a:t>
                      </a:r>
                      <a:r>
                        <a:rPr lang="ar-EG" sz="1800" b="1" kern="0" dirty="0">
                          <a:solidFill>
                            <a:srgbClr val="002060"/>
                          </a:solidFill>
                          <a:effectLst/>
                          <a:latin typeface="+mn-lt"/>
                          <a:cs typeface="+mn-cs"/>
                        </a:rPr>
                        <a:t>أنظمة تقييم المتقدمين </a:t>
                      </a:r>
                      <a:r>
                        <a:rPr lang="ar-EG" sz="1800" kern="0" dirty="0">
                          <a:solidFill>
                            <a:schemeClr val="tx1"/>
                          </a:solidFill>
                          <a:effectLst/>
                          <a:latin typeface="+mn-lt"/>
                          <a:cs typeface="+mn-cs"/>
                        </a:rPr>
                        <a:t>عملية فرز طلبات التوظيف، خاصةً في المراحل الأولى من دورة التوظيف. فهي تُقيّم السير الذاتية، وتُنبئ باهتمام المتقدمين بالوظيفة، وتُساعد في المقابلات باستخدام روبوتات الدردشة وأدوات تحليل الفيديو.</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800" kern="0" dirty="0">
                          <a:solidFill>
                            <a:schemeClr val="tx1"/>
                          </a:solidFill>
                          <a:effectLst/>
                          <a:latin typeface="+mn-lt"/>
                          <a:cs typeface="+mn-cs"/>
                        </a:rPr>
                        <a:t>أصبح بإمكان برامج </a:t>
                      </a:r>
                      <a:r>
                        <a:rPr lang="ar-EG" sz="1800" b="1" kern="0" dirty="0">
                          <a:solidFill>
                            <a:srgbClr val="002060"/>
                          </a:solidFill>
                          <a:effectLst/>
                          <a:latin typeface="+mn-lt"/>
                          <a:cs typeface="+mn-cs"/>
                        </a:rPr>
                        <a:t>الكتابة الآلية </a:t>
                      </a:r>
                      <a:r>
                        <a:rPr lang="ar-EG" sz="1800" kern="0" dirty="0">
                          <a:solidFill>
                            <a:schemeClr val="tx1"/>
                          </a:solidFill>
                          <a:effectLst/>
                          <a:latin typeface="+mn-lt"/>
                          <a:cs typeface="+mn-cs"/>
                        </a:rPr>
                        <a:t>الآن تلخيص الأخبار المتعلقة بالشركات والرياضة، حيث تستخدم شركات مثل ياهو سبورتس الذكاء الاصطناعي لإنشاء تقارير موجزة مخصصة وملخصات مباريات.</a:t>
                      </a:r>
                      <a:endParaRPr lang="en-US" sz="18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800" kern="0" dirty="0">
                          <a:solidFill>
                            <a:schemeClr val="tx1"/>
                          </a:solidFill>
                          <a:effectLst/>
                          <a:latin typeface="+mn-lt"/>
                          <a:cs typeface="+mn-cs"/>
                        </a:rPr>
                        <a:t>تساعد برامج </a:t>
                      </a:r>
                      <a:r>
                        <a:rPr lang="ar-EG" sz="1800" b="1" kern="0" dirty="0">
                          <a:solidFill>
                            <a:srgbClr val="002060"/>
                          </a:solidFill>
                          <a:effectLst/>
                          <a:latin typeface="+mn-lt"/>
                          <a:cs typeface="+mn-cs"/>
                        </a:rPr>
                        <a:t>الدردشة الآلية والروبوتات الآلية </a:t>
                      </a:r>
                      <a:r>
                        <a:rPr lang="ar-EG" sz="1800" b="0" kern="0" dirty="0">
                          <a:solidFill>
                            <a:schemeClr val="tx1"/>
                          </a:solidFill>
                          <a:effectLst/>
                          <a:latin typeface="+mn-lt"/>
                          <a:cs typeface="+mn-cs"/>
                        </a:rPr>
                        <a:t>المخصصة لأداء المهام البشرية </a:t>
                      </a:r>
                      <a:r>
                        <a:rPr lang="ar-EG" sz="1800" kern="0" dirty="0">
                          <a:solidFill>
                            <a:schemeClr val="tx1"/>
                          </a:solidFill>
                          <a:effectLst/>
                          <a:latin typeface="+mn-lt"/>
                          <a:cs typeface="+mn-cs"/>
                        </a:rPr>
                        <a:t>في أداء مختلف وظائف الاتصال، مثل توجيه المستخدمين لاختيار المنتجات المناسبة، مما يمكّن الشركات من التواصل بشكل أكثر فعالية وبكلفة أقل.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Making Communication More </a:t>
            </a:r>
            <a:r>
              <a:rPr lang="en-US" sz="2400" b="1" dirty="0">
                <a:solidFill>
                  <a:srgbClr val="00B050"/>
                </a:solidFill>
                <a:cs typeface="Alexandria" charset="0"/>
              </a:rPr>
              <a:t>Efficient</a:t>
            </a:r>
          </a:p>
          <a:p>
            <a:r>
              <a:rPr lang="ar-EG" sz="2400" b="1" dirty="0">
                <a:solidFill>
                  <a:srgbClr val="00B0F0"/>
                </a:solidFill>
              </a:rPr>
              <a:t>جعل التواصل أكثر </a:t>
            </a:r>
            <a:r>
              <a:rPr lang="ar-EG" sz="2400" b="1" dirty="0">
                <a:solidFill>
                  <a:srgbClr val="00B050"/>
                </a:solidFill>
              </a:rPr>
              <a:t>كفاءة</a:t>
            </a:r>
          </a:p>
        </p:txBody>
      </p:sp>
    </p:spTree>
    <p:extLst>
      <p:ext uri="{BB962C8B-B14F-4D97-AF65-F5344CB8AC3E}">
        <p14:creationId xmlns:p14="http://schemas.microsoft.com/office/powerpoint/2010/main" val="25572704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683037"/>
            <a:ext cx="4946913" cy="129266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Committing to Ethical and Legal Communication</a:t>
            </a:r>
          </a:p>
          <a:p>
            <a:r>
              <a:rPr lang="ar-EG" sz="2600" b="1" dirty="0">
                <a:solidFill>
                  <a:srgbClr val="00B0F0"/>
                </a:solidFill>
                <a:latin typeface="Times New Roman" panose="02020603050405020304" pitchFamily="18" charset="0"/>
                <a:cs typeface="Times New Roman" panose="02020603050405020304" pitchFamily="18" charset="0"/>
              </a:rPr>
              <a:t>الالتزام بالتواصل الأخلاقي والقانوني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4453341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47232541"/>
              </p:ext>
            </p:extLst>
          </p:nvPr>
        </p:nvGraphicFramePr>
        <p:xfrm>
          <a:off x="973057" y="2110154"/>
          <a:ext cx="10100286" cy="3610356"/>
        </p:xfrm>
        <a:graphic>
          <a:graphicData uri="http://schemas.openxmlformats.org/drawingml/2006/table">
            <a:tbl>
              <a:tblPr firstRow="1" firstCol="1" bandRow="1">
                <a:tableStyleId>{2D5ABB26-0587-4C30-8999-92F81FD0307C}</a:tableStyleId>
              </a:tblPr>
              <a:tblGrid>
                <a:gridCol w="529126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403426083"/>
                    </a:ext>
                  </a:extLst>
                </a:gridCol>
                <a:gridCol w="4646461">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a:solidFill>
                            <a:schemeClr val="tx1"/>
                          </a:solidFill>
                          <a:effectLst/>
                          <a:latin typeface="+mn-lt"/>
                          <a:ea typeface="+mn-ea"/>
                          <a:cs typeface="Times New Roman" panose="02020603050405020304" pitchFamily="18" charset="0"/>
                        </a:rPr>
                        <a:t>Ethics govern behavior and decision-making in society, and communication efforts are a company's public face. Ethical communication provides complete and true information for informed decision-making, without deception. Companies must trust their audience to provide accurate information, and intentionally violating this trust results in unethical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EG" sz="2000" kern="0" dirty="0">
                          <a:solidFill>
                            <a:schemeClr val="tx1"/>
                          </a:solidFill>
                          <a:effectLst/>
                          <a:latin typeface="+mn-lt"/>
                          <a:cs typeface="+mn-cs"/>
                        </a:rPr>
                        <a:t>تُعد الأخلاقيات أساس السلوك واتخاذ القرارات في المجتمع، كما أن التواصل الفعال يمثل الوجه الخارجي للشركة. ويشمل التواصل الأخلاقي تقديم معلومات كاملة ودقيقة تمكن المستفيدين من اتخاذ قرارات مدروسة، دون أي تحريف أو خداع. ويجب على الشركات أن تحترم حق الجمهور في الحصول على معلومات دقيقة، فانتهاك هذا الحق عمداً يعتبر سلوكاً غير أخلاقي في مجال التواصل.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Committing to Ethical and Legal Communication</a:t>
            </a:r>
          </a:p>
          <a:p>
            <a:r>
              <a:rPr lang="ar-EG" sz="2400" b="1" dirty="0">
                <a:solidFill>
                  <a:srgbClr val="00B0F0"/>
                </a:solidFill>
              </a:rPr>
              <a:t>الالتزام بالتواصل الأخلاقي والقانوني</a:t>
            </a:r>
          </a:p>
        </p:txBody>
      </p:sp>
    </p:spTree>
    <p:extLst>
      <p:ext uri="{BB962C8B-B14F-4D97-AF65-F5344CB8AC3E}">
        <p14:creationId xmlns:p14="http://schemas.microsoft.com/office/powerpoint/2010/main" val="7416179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59952247"/>
              </p:ext>
            </p:extLst>
          </p:nvPr>
        </p:nvGraphicFramePr>
        <p:xfrm>
          <a:off x="973057" y="2110154"/>
          <a:ext cx="10100285" cy="4181856"/>
        </p:xfrm>
        <a:graphic>
          <a:graphicData uri="http://schemas.openxmlformats.org/drawingml/2006/table">
            <a:tbl>
              <a:tblPr firstRow="1" firstCol="1" bandRow="1">
                <a:tableStyleId>{2D5ABB26-0587-4C30-8999-92F81FD0307C}</a:tableStyleId>
              </a:tblPr>
              <a:tblGrid>
                <a:gridCol w="51820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59037172"/>
                    </a:ext>
                  </a:extLst>
                </a:gridCol>
                <a:gridCol w="4755642">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200000"/>
                        </a:lnSpc>
                        <a:spcBef>
                          <a:spcPts val="0"/>
                        </a:spcBef>
                        <a:spcAft>
                          <a:spcPts val="0"/>
                        </a:spcAft>
                        <a:buClrTx/>
                        <a:buSzTx/>
                        <a:buFont typeface="+mj-lt"/>
                        <a:buNone/>
                        <a:tabLst/>
                        <a:defRPr/>
                      </a:pPr>
                      <a:r>
                        <a:rPr lang="en-US" sz="2000" b="1" kern="0" dirty="0">
                          <a:solidFill>
                            <a:srgbClr val="002060"/>
                          </a:solidFill>
                          <a:effectLst/>
                          <a:latin typeface="+mn-lt"/>
                          <a:ea typeface="+mn-ea"/>
                          <a:cs typeface="Times New Roman" panose="02020603050405020304" pitchFamily="18" charset="0"/>
                        </a:rPr>
                        <a:t>1. Withholding Information:</a:t>
                      </a:r>
                    </a:p>
                    <a:p>
                      <a:pPr marL="0" marR="0" indent="0" algn="just" defTabSz="914400" rtl="0" eaLnBrk="1" fontAlgn="auto" latinLnBrk="0" hangingPunct="1">
                        <a:lnSpc>
                          <a:spcPct val="200000"/>
                        </a:lnSpc>
                        <a:spcBef>
                          <a:spcPts val="0"/>
                        </a:spcBef>
                        <a:spcAft>
                          <a:spcPts val="0"/>
                        </a:spcAft>
                        <a:buClrTx/>
                        <a:buSzTx/>
                        <a:buFont typeface="+mj-lt"/>
                        <a:buNone/>
                        <a:tabLst/>
                        <a:defRPr/>
                      </a:pPr>
                      <a:r>
                        <a:rPr lang="en-US" sz="2000" b="0" kern="0" dirty="0">
                          <a:solidFill>
                            <a:schemeClr val="tx1"/>
                          </a:solidFill>
                          <a:effectLst/>
                          <a:latin typeface="+mn-lt"/>
                          <a:ea typeface="+mn-ea"/>
                          <a:cs typeface="Times New Roman" panose="02020603050405020304" pitchFamily="18" charset="0"/>
                        </a:rPr>
                        <a:t>Senders can intentionally withhold information in social media proposals, avoiding responsibility for mistakes or incomplete facts. Transparency is crucial in conversations, ensuring all participants have access to the necessary information.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0"/>
                        </a:spcBef>
                        <a:spcAft>
                          <a:spcPts val="0"/>
                        </a:spcAft>
                        <a:buClrTx/>
                        <a:buSzTx/>
                        <a:buFont typeface="+mj-lt"/>
                        <a:buNone/>
                        <a:tabLst/>
                        <a:defRPr/>
                      </a:pPr>
                      <a:endParaRPr lang="en-US"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0"/>
                        </a:spcBef>
                        <a:spcAft>
                          <a:spcPts val="0"/>
                        </a:spcAft>
                        <a:buClrTx/>
                        <a:buSzTx/>
                        <a:buFont typeface="+mj-lt"/>
                        <a:buNone/>
                        <a:tabLst/>
                        <a:defRPr/>
                      </a:pPr>
                      <a:r>
                        <a:rPr lang="ar-EG" sz="2000" b="1" kern="0" dirty="0">
                          <a:solidFill>
                            <a:srgbClr val="002060"/>
                          </a:solidFill>
                          <a:effectLst/>
                          <a:latin typeface="+mn-lt"/>
                          <a:cs typeface="+mn-cs"/>
                        </a:rPr>
                        <a:t>1. حجب المعلومات:</a:t>
                      </a:r>
                      <a:r>
                        <a:rPr lang="ar-EG" sz="2000" b="1" kern="0" baseline="0" dirty="0">
                          <a:solidFill>
                            <a:srgbClr val="002060"/>
                          </a:solidFill>
                          <a:effectLst/>
                          <a:latin typeface="+mn-lt"/>
                          <a:cs typeface="+mn-cs"/>
                        </a:rPr>
                        <a:t> </a:t>
                      </a:r>
                    </a:p>
                    <a:p>
                      <a:pPr marL="0" marR="0" indent="0" algn="justLow" defTabSz="914400" rtl="1" eaLnBrk="1" fontAlgn="auto" latinLnBrk="0" hangingPunct="1">
                        <a:lnSpc>
                          <a:spcPct val="200000"/>
                        </a:lnSpc>
                        <a:spcBef>
                          <a:spcPts val="0"/>
                        </a:spcBef>
                        <a:spcAft>
                          <a:spcPts val="0"/>
                        </a:spcAft>
                        <a:buClrTx/>
                        <a:buSzTx/>
                        <a:buFont typeface="+mj-lt"/>
                        <a:buNone/>
                        <a:tabLst/>
                        <a:defRPr/>
                      </a:pPr>
                      <a:r>
                        <a:rPr lang="ar-EG" sz="2000" b="0" kern="0" dirty="0">
                          <a:solidFill>
                            <a:schemeClr val="tx1"/>
                          </a:solidFill>
                          <a:effectLst/>
                          <a:latin typeface="+mn-lt"/>
                          <a:cs typeface="+mn-cs"/>
                        </a:rPr>
                        <a:t>قد يقوم بعض المستخدمين بإخفاء معلومات معينة عن عمد في الرسائل المنشورة على مواقع التواصل الاجتماعي، بهدف تجنب تحمل المسؤولية عن الأخطاء أو المعلومات غير الكاملة. ومن الضروري إتباع مبدأ الشفافية في التواصل، لضمان حصول جميع المشاركين على المعلومات اللازمة.</a:t>
                      </a:r>
                      <a:endParaRPr lang="en-US" sz="200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Forms of unethical communication</a:t>
            </a:r>
          </a:p>
          <a:p>
            <a:r>
              <a:rPr lang="ar-EG" sz="2400" b="1" dirty="0">
                <a:solidFill>
                  <a:srgbClr val="00B0F0"/>
                </a:solidFill>
              </a:rPr>
              <a:t>أشكال التواصل غير الأخلاقي</a:t>
            </a:r>
          </a:p>
        </p:txBody>
      </p:sp>
    </p:spTree>
    <p:extLst>
      <p:ext uri="{BB962C8B-B14F-4D97-AF65-F5344CB8AC3E}">
        <p14:creationId xmlns:p14="http://schemas.microsoft.com/office/powerpoint/2010/main" val="22769139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69712057"/>
              </p:ext>
            </p:extLst>
          </p:nvPr>
        </p:nvGraphicFramePr>
        <p:xfrm>
          <a:off x="973057" y="2110154"/>
          <a:ext cx="10100285" cy="4359212"/>
        </p:xfrm>
        <a:graphic>
          <a:graphicData uri="http://schemas.openxmlformats.org/drawingml/2006/table">
            <a:tbl>
              <a:tblPr firstRow="1" firstCol="1" bandRow="1">
                <a:tableStyleId>{2D5ABB26-0587-4C30-8999-92F81FD0307C}</a:tableStyleId>
              </a:tblPr>
              <a:tblGrid>
                <a:gridCol w="536071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19771383"/>
                    </a:ext>
                  </a:extLst>
                </a:gridCol>
                <a:gridCol w="4577008">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150000"/>
                        </a:lnSpc>
                        <a:spcBef>
                          <a:spcPts val="0"/>
                        </a:spcBef>
                        <a:spcAft>
                          <a:spcPts val="0"/>
                        </a:spcAft>
                        <a:buClrTx/>
                        <a:buSzTx/>
                        <a:buFont typeface="+mj-lt"/>
                        <a:buNone/>
                        <a:tabLst/>
                        <a:defRPr/>
                      </a:pPr>
                      <a:r>
                        <a:rPr lang="en-US" sz="1750" b="1" kern="0" dirty="0">
                          <a:solidFill>
                            <a:srgbClr val="002060"/>
                          </a:solidFill>
                          <a:effectLst/>
                          <a:latin typeface="+mn-lt"/>
                          <a:ea typeface="+mn-ea"/>
                          <a:cs typeface="Times New Roman" panose="02020603050405020304" pitchFamily="18" charset="0"/>
                        </a:rPr>
                        <a:t>2. Distorting Information</a:t>
                      </a:r>
                      <a:r>
                        <a:rPr lang="ar-EG" sz="1750" b="1" kern="0" dirty="0">
                          <a:solidFill>
                            <a:srgbClr val="002060"/>
                          </a:solidFill>
                          <a:effectLst/>
                          <a:latin typeface="+mn-lt"/>
                          <a:ea typeface="+mn-ea"/>
                          <a:cs typeface="Times New Roman" panose="02020603050405020304" pitchFamily="18" charset="0"/>
                        </a:rPr>
                        <a:t>:</a:t>
                      </a:r>
                      <a:r>
                        <a:rPr lang="en-US" sz="1750" b="1" kern="0" dirty="0">
                          <a:solidFill>
                            <a:srgbClr val="002060"/>
                          </a:solidFill>
                          <a:effectLst/>
                          <a:latin typeface="+mn-lt"/>
                          <a:ea typeface="+mn-ea"/>
                          <a:cs typeface="Times New Roman" panose="02020603050405020304" pitchFamily="18" charset="0"/>
                        </a:rPr>
                        <a:t> </a:t>
                      </a:r>
                      <a:endParaRPr lang="ar-EG" sz="1750" b="1" kern="0" dirty="0">
                        <a:solidFill>
                          <a:srgbClr val="002060"/>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mj-lt"/>
                        <a:buNone/>
                        <a:tabLst/>
                        <a:defRPr/>
                      </a:pPr>
                      <a:r>
                        <a:rPr lang="en-US" sz="1750" b="0" kern="0" dirty="0">
                          <a:solidFill>
                            <a:schemeClr val="tx1"/>
                          </a:solidFill>
                          <a:effectLst/>
                          <a:latin typeface="+mn-lt"/>
                          <a:ea typeface="+mn-ea"/>
                          <a:cs typeface="Times New Roman" panose="02020603050405020304" pitchFamily="18" charset="0"/>
                        </a:rPr>
                        <a:t>Distorting information is an unethical practice that can involve words, numbers, or images. It can be done selectively, using averages to conceal extreme values, or manipulating trend calculations to suggest future values. Images can also be manipulated to exaggerate or conceal differences. As tools for manipulating sound, images, and video become more sophisticated, distortion and fabrication of information are becoming greater concerns. Business communicators must be more vigilant as information consumers and creators.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mj-lt"/>
                        <a:buNone/>
                        <a:tabLst/>
                        <a:defRPr/>
                      </a:pPr>
                      <a:endParaRPr lang="en-US" sz="175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mj-lt"/>
                        <a:buNone/>
                        <a:tabLst/>
                        <a:defRPr/>
                      </a:pPr>
                      <a:r>
                        <a:rPr lang="ar-EG" sz="1750" b="1" kern="0" dirty="0">
                          <a:solidFill>
                            <a:srgbClr val="002060"/>
                          </a:solidFill>
                          <a:effectLst/>
                          <a:latin typeface="+mn-lt"/>
                          <a:cs typeface="+mn-cs"/>
                        </a:rPr>
                        <a:t>2. تشويه المعلومات:</a:t>
                      </a:r>
                      <a:r>
                        <a:rPr lang="ar-EG" sz="1750" b="1" kern="0" baseline="0" dirty="0">
                          <a:solidFill>
                            <a:srgbClr val="002060"/>
                          </a:solidFill>
                          <a:effectLst/>
                          <a:latin typeface="+mn-lt"/>
                          <a:cs typeface="+mn-cs"/>
                        </a:rPr>
                        <a:t> </a:t>
                      </a:r>
                    </a:p>
                    <a:p>
                      <a:pPr marL="0" marR="0" indent="0" algn="justLow" defTabSz="914400" rtl="1" eaLnBrk="1" fontAlgn="auto" latinLnBrk="0" hangingPunct="1">
                        <a:lnSpc>
                          <a:spcPct val="150000"/>
                        </a:lnSpc>
                        <a:spcBef>
                          <a:spcPts val="0"/>
                        </a:spcBef>
                        <a:spcAft>
                          <a:spcPts val="0"/>
                        </a:spcAft>
                        <a:buClrTx/>
                        <a:buSzTx/>
                        <a:buFont typeface="+mj-lt"/>
                        <a:buNone/>
                        <a:tabLst/>
                        <a:defRPr/>
                      </a:pPr>
                      <a:r>
                        <a:rPr lang="ar-EG" sz="1750" b="0" kern="0" dirty="0">
                          <a:solidFill>
                            <a:schemeClr val="tx1"/>
                          </a:solidFill>
                          <a:effectLst/>
                          <a:latin typeface="+mn-lt"/>
                          <a:cs typeface="+mn-cs"/>
                        </a:rPr>
                        <a:t>تشويه المعلومات ممارسة غير أخلاقية، وقد يتم ذلك باستخدام الكلمات أو الأرقام أو الصور. ويمكن القيام بذلك بشكل انتقائي، كاستخدام المتوسطات لإخفاء القيم المتطرفة، أو التلاعب بحسابات الاتجاهات للتأثير على توقعات المستقبل. كما يمكن التلاعب بالصور لإبراز أو إخفاء بعض الاختلافات. ومع تطور أدوات التلاعب بالصوت والصورة والفيديو، أصبح تشويه المعلومات وتزييفها مصدر قلق متزايد. لذلك، يجب على العاملين في مجال الاتصالات في الشركات أن يكونوا أكثر حرصاً ودقة عند استهلاك المعلومات أو إنتاجها.</a:t>
                      </a:r>
                      <a:endParaRPr lang="en-US" sz="1750" b="0" kern="0" dirty="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Forms of unethical communication</a:t>
            </a:r>
          </a:p>
          <a:p>
            <a:r>
              <a:rPr lang="ar-EG" sz="2400" b="1" dirty="0">
                <a:solidFill>
                  <a:srgbClr val="00B0F0"/>
                </a:solidFill>
              </a:rPr>
              <a:t>أشكال التواصل غير الأخلاقي</a:t>
            </a:r>
          </a:p>
        </p:txBody>
      </p:sp>
    </p:spTree>
    <p:extLst>
      <p:ext uri="{BB962C8B-B14F-4D97-AF65-F5344CB8AC3E}">
        <p14:creationId xmlns:p14="http://schemas.microsoft.com/office/powerpoint/2010/main" val="367800841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37455552"/>
              </p:ext>
            </p:extLst>
          </p:nvPr>
        </p:nvGraphicFramePr>
        <p:xfrm>
          <a:off x="973057" y="2110154"/>
          <a:ext cx="10100286" cy="3749167"/>
        </p:xfrm>
        <a:graphic>
          <a:graphicData uri="http://schemas.openxmlformats.org/drawingml/2006/table">
            <a:tbl>
              <a:tblPr firstRow="1" firstCol="1" bandRow="1">
                <a:tableStyleId>{2D5ABB26-0587-4C30-8999-92F81FD0307C}</a:tableStyleId>
              </a:tblPr>
              <a:tblGrid>
                <a:gridCol w="52366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651062722"/>
                    </a:ext>
                  </a:extLst>
                </a:gridCol>
                <a:gridCol w="4701052">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b="1" kern="0" dirty="0">
                          <a:solidFill>
                            <a:srgbClr val="002060"/>
                          </a:solidFill>
                          <a:effectLst/>
                          <a:latin typeface="+mn-lt"/>
                          <a:ea typeface="+mn-ea"/>
                          <a:cs typeface="Times New Roman" panose="02020603050405020304" pitchFamily="18" charset="0"/>
                        </a:rPr>
                        <a:t>3.</a:t>
                      </a:r>
                      <a:r>
                        <a:rPr lang="en-US" sz="2100" b="1" kern="0" baseline="0" dirty="0">
                          <a:solidFill>
                            <a:srgbClr val="002060"/>
                          </a:solidFill>
                          <a:effectLst/>
                          <a:latin typeface="+mn-lt"/>
                          <a:ea typeface="+mn-ea"/>
                          <a:cs typeface="Times New Roman" panose="02020603050405020304" pitchFamily="18" charset="0"/>
                        </a:rPr>
                        <a:t> </a:t>
                      </a:r>
                      <a:r>
                        <a:rPr lang="en-US" sz="2100" b="1" kern="0" dirty="0">
                          <a:solidFill>
                            <a:srgbClr val="002060"/>
                          </a:solidFill>
                          <a:effectLst/>
                          <a:latin typeface="+mn-lt"/>
                          <a:ea typeface="+mn-ea"/>
                          <a:cs typeface="Times New Roman" panose="02020603050405020304" pitchFamily="18" charset="0"/>
                        </a:rPr>
                        <a:t>Plagiarizing</a:t>
                      </a:r>
                      <a:r>
                        <a:rPr lang="ar-EG" sz="2100" b="1" kern="0" dirty="0">
                          <a:solidFill>
                            <a:srgbClr val="002060"/>
                          </a:solidFill>
                          <a:effectLst/>
                          <a:latin typeface="+mn-lt"/>
                          <a:ea typeface="+mn-ea"/>
                          <a:cs typeface="Times New Roman" panose="02020603050405020304" pitchFamily="18" charset="0"/>
                        </a:rPr>
                        <a:t> :</a:t>
                      </a:r>
                      <a:endParaRPr lang="en-US" sz="2100" b="1" kern="0" dirty="0">
                        <a:solidFill>
                          <a:srgbClr val="002060"/>
                        </a:solidFill>
                        <a:effectLst/>
                        <a:latin typeface="+mn-lt"/>
                        <a:ea typeface="+mn-ea"/>
                        <a:cs typeface="Times New Roman" panose="02020603050405020304" pitchFamily="18" charset="0"/>
                      </a:endParaRPr>
                    </a:p>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b="0" kern="0" dirty="0">
                          <a:solidFill>
                            <a:schemeClr val="tx1"/>
                          </a:solidFill>
                          <a:effectLst/>
                          <a:latin typeface="+mn-lt"/>
                          <a:ea typeface="+mn-ea"/>
                          <a:cs typeface="Times New Roman" panose="02020603050405020304" pitchFamily="18" charset="0"/>
                        </a:rPr>
                        <a:t>Plagiarism is presenting someone else’s words or other creative product as your own. Note that plagiarism can also be illegal if it violates a copyright, which is a form of legal protection for the originators of creative content.</a:t>
                      </a:r>
                      <a:endParaRPr lang="ar-EG" sz="21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endParaRPr lang="ar-EG" sz="21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100" b="1" kern="0" dirty="0">
                          <a:solidFill>
                            <a:srgbClr val="002060"/>
                          </a:solidFill>
                          <a:effectLst/>
                          <a:latin typeface="+mn-lt"/>
                          <a:cs typeface="+mn-cs"/>
                        </a:rPr>
                        <a:t>3. الانتحال: </a:t>
                      </a:r>
                    </a:p>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100" b="0" kern="0" dirty="0">
                          <a:solidFill>
                            <a:schemeClr val="tx1"/>
                          </a:solidFill>
                          <a:effectLst/>
                          <a:latin typeface="+mn-lt"/>
                          <a:cs typeface="+mn-cs"/>
                        </a:rPr>
                        <a:t>الانتحال هو تقديم كلمات أو منتجات إبداعية أخرى لشخص آخر على أنها ملكك. تجدر الإشارة إلى أن الانتحال قد يكون غير قانوني أيضًا إذا انتهك حقوق الطبع والنشر، وهي شكل من أشكال الحماية القانونية لمنشئي المحتوى الإبداعي.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Forms of unethical communication</a:t>
            </a:r>
          </a:p>
          <a:p>
            <a:r>
              <a:rPr lang="ar-EG" sz="2400" b="1" dirty="0">
                <a:solidFill>
                  <a:srgbClr val="00B0F0"/>
                </a:solidFill>
              </a:rPr>
              <a:t>أشكال التواصل غير الأخلاقي</a:t>
            </a:r>
          </a:p>
        </p:txBody>
      </p:sp>
    </p:spTree>
    <p:extLst>
      <p:ext uri="{BB962C8B-B14F-4D97-AF65-F5344CB8AC3E}">
        <p14:creationId xmlns:p14="http://schemas.microsoft.com/office/powerpoint/2010/main" val="3684765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9552106"/>
              </p:ext>
            </p:extLst>
          </p:nvPr>
        </p:nvGraphicFramePr>
        <p:xfrm>
          <a:off x="973057" y="2110154"/>
          <a:ext cx="10100286" cy="4016629"/>
        </p:xfrm>
        <a:graphic>
          <a:graphicData uri="http://schemas.openxmlformats.org/drawingml/2006/table">
            <a:tbl>
              <a:tblPr firstRow="1" firstCol="1" bandRow="1">
                <a:tableStyleId>{2D5ABB26-0587-4C30-8999-92F81FD0307C}</a:tableStyleId>
              </a:tblPr>
              <a:tblGrid>
                <a:gridCol w="586568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85964829"/>
                    </a:ext>
                  </a:extLst>
                </a:gridCol>
                <a:gridCol w="4072042">
                  <a:extLst>
                    <a:ext uri="{9D8B030D-6E8A-4147-A177-3AD203B41FA5}">
                      <a16:colId xmlns:a16="http://schemas.microsoft.com/office/drawing/2014/main" val="1444719435"/>
                    </a:ext>
                  </a:extLst>
                </a:gridCol>
              </a:tblGrid>
              <a:tr h="1649199">
                <a:tc>
                  <a:txBody>
                    <a:bodyPr/>
                    <a:lstStyle/>
                    <a:p>
                      <a:pPr marL="0" marR="0" indent="0" algn="justLow"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Whether or not a company has formal guidelines in place, every employee has a responsibility to communicate in an ethical manner. To make sure you are communicating ethically, </a:t>
                      </a:r>
                      <a:r>
                        <a:rPr lang="en-US" sz="1900" b="1" kern="0" dirty="0">
                          <a:solidFill>
                            <a:schemeClr val="tx1"/>
                          </a:solidFill>
                          <a:effectLst/>
                          <a:latin typeface="+mn-lt"/>
                          <a:ea typeface="+mn-ea"/>
                          <a:cs typeface="Times New Roman" panose="02020603050405020304" pitchFamily="18" charset="0"/>
                        </a:rPr>
                        <a:t>keep these five questions in mind</a:t>
                      </a:r>
                      <a:r>
                        <a:rPr lang="en-US" sz="1900" kern="0" dirty="0">
                          <a:solidFill>
                            <a:schemeClr val="tx1"/>
                          </a:solidFill>
                          <a:effectLst/>
                          <a:latin typeface="+mn-lt"/>
                          <a:ea typeface="+mn-ea"/>
                          <a:cs typeface="Times New Roman" panose="02020603050405020304" pitchFamily="18" charset="0"/>
                        </a:rPr>
                        <a:t>:</a:t>
                      </a:r>
                    </a:p>
                    <a:p>
                      <a:pPr marL="342900" marR="0" indent="-342900" algn="justLow" defTabSz="914400" rtl="0" eaLnBrk="1" fontAlgn="auto" latinLnBrk="0" hangingPunct="1">
                        <a:lnSpc>
                          <a:spcPct val="150000"/>
                        </a:lnSpc>
                        <a:spcBef>
                          <a:spcPts val="600"/>
                        </a:spcBef>
                        <a:spcAft>
                          <a:spcPts val="0"/>
                        </a:spcAft>
                        <a:buClrTx/>
                        <a:buSzTx/>
                        <a:buFont typeface="+mj-lt"/>
                        <a:buAutoNum type="arabicPeriod"/>
                        <a:tabLst/>
                        <a:defRPr/>
                      </a:pPr>
                      <a:r>
                        <a:rPr lang="en-US" sz="1900" kern="0" dirty="0">
                          <a:solidFill>
                            <a:schemeClr val="tx1"/>
                          </a:solidFill>
                          <a:effectLst/>
                          <a:latin typeface="+mn-lt"/>
                          <a:ea typeface="+mn-ea"/>
                          <a:cs typeface="Times New Roman" panose="02020603050405020304" pitchFamily="18" charset="0"/>
                        </a:rPr>
                        <a:t>Is my intention honorable, and does it demonstrate respect for my audience?</a:t>
                      </a:r>
                    </a:p>
                    <a:p>
                      <a:pPr marL="342900" marR="0" indent="-342900" algn="justLow" defTabSz="914400" rtl="0" eaLnBrk="1" fontAlgn="auto" latinLnBrk="0" hangingPunct="1">
                        <a:lnSpc>
                          <a:spcPct val="150000"/>
                        </a:lnSpc>
                        <a:spcBef>
                          <a:spcPts val="600"/>
                        </a:spcBef>
                        <a:spcAft>
                          <a:spcPts val="0"/>
                        </a:spcAft>
                        <a:buClrTx/>
                        <a:buSzTx/>
                        <a:buFont typeface="+mj-lt"/>
                        <a:buAutoNum type="arabicPeriod"/>
                        <a:tabLst/>
                        <a:defRPr/>
                      </a:pPr>
                      <a:r>
                        <a:rPr lang="en-US" sz="1900" kern="0" dirty="0">
                          <a:solidFill>
                            <a:schemeClr val="tx1"/>
                          </a:solidFill>
                          <a:effectLst/>
                          <a:latin typeface="+mn-lt"/>
                          <a:ea typeface="+mn-ea"/>
                          <a:cs typeface="Times New Roman" panose="02020603050405020304" pitchFamily="18" charset="0"/>
                        </a:rPr>
                        <a:t>Am I giving my readers or listeners all the information they need to take an informed stance or make an informed decision?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0"/>
                        </a:spcAft>
                        <a:buClrTx/>
                        <a:buSzTx/>
                        <a:buFont typeface="+mj-lt"/>
                        <a:buNone/>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900" kern="0" dirty="0">
                          <a:solidFill>
                            <a:schemeClr val="tx1"/>
                          </a:solidFill>
                          <a:effectLst/>
                          <a:latin typeface="+mn-lt"/>
                          <a:cs typeface="+mn-cs"/>
                        </a:rPr>
                        <a:t>سواء كانت الشركة لديها إرشادات رسمية للتواصل أم لا، فإن كل موظف مسؤول عن التواصل بطريقة أخلاقية. ولضمان التواصل الأخلاقي، </a:t>
                      </a:r>
                      <a:r>
                        <a:rPr lang="ar-EG" sz="1900" b="1" kern="0" dirty="0">
                          <a:solidFill>
                            <a:schemeClr val="tx1"/>
                          </a:solidFill>
                          <a:effectLst/>
                          <a:latin typeface="+mn-lt"/>
                          <a:cs typeface="+mn-cs"/>
                        </a:rPr>
                        <a:t>ضع هذه الأسئلة الخمسة في اعتبارك</a:t>
                      </a:r>
                      <a:r>
                        <a:rPr lang="ar-EG" sz="1900" kern="0" dirty="0">
                          <a:solidFill>
                            <a:schemeClr val="tx1"/>
                          </a:solidFill>
                          <a:effectLst/>
                          <a:latin typeface="+mn-lt"/>
                          <a:cs typeface="+mn-cs"/>
                        </a:rPr>
                        <a:t>:</a:t>
                      </a:r>
                    </a:p>
                    <a:p>
                      <a:pPr marL="342900" marR="0" indent="-342900" algn="justLow" defTabSz="914400" rtl="1" eaLnBrk="1" fontAlgn="auto" latinLnBrk="0" hangingPunct="1">
                        <a:lnSpc>
                          <a:spcPct val="150000"/>
                        </a:lnSpc>
                        <a:spcBef>
                          <a:spcPts val="600"/>
                        </a:spcBef>
                        <a:spcAft>
                          <a:spcPts val="0"/>
                        </a:spcAft>
                        <a:buClrTx/>
                        <a:buSzTx/>
                        <a:buFont typeface="+mj-lt"/>
                        <a:buAutoNum type="arabicPeriod"/>
                        <a:tabLst/>
                        <a:defRPr/>
                      </a:pPr>
                      <a:r>
                        <a:rPr lang="ar-EG" sz="1900" kern="0" dirty="0">
                          <a:solidFill>
                            <a:schemeClr val="tx1"/>
                          </a:solidFill>
                          <a:effectLst/>
                          <a:latin typeface="+mn-lt"/>
                          <a:cs typeface="+mn-cs"/>
                        </a:rPr>
                        <a:t>هل نواياي إيجابية ومحترمة، وهل تعكس احترامًا لجمهوري؟</a:t>
                      </a:r>
                    </a:p>
                    <a:p>
                      <a:pPr marL="342900" marR="0" indent="-342900" algn="justLow" defTabSz="914400" rtl="1" eaLnBrk="1" fontAlgn="auto" latinLnBrk="0" hangingPunct="1">
                        <a:lnSpc>
                          <a:spcPct val="150000"/>
                        </a:lnSpc>
                        <a:spcBef>
                          <a:spcPts val="600"/>
                        </a:spcBef>
                        <a:spcAft>
                          <a:spcPts val="0"/>
                        </a:spcAft>
                        <a:buClrTx/>
                        <a:buSzTx/>
                        <a:buFont typeface="+mj-lt"/>
                        <a:buAutoNum type="arabicPeriod"/>
                        <a:tabLst/>
                        <a:defRPr/>
                      </a:pPr>
                      <a:r>
                        <a:rPr lang="ar-EG" sz="1900" kern="0" dirty="0">
                          <a:solidFill>
                            <a:schemeClr val="tx1"/>
                          </a:solidFill>
                          <a:effectLst/>
                          <a:latin typeface="+mn-lt"/>
                          <a:cs typeface="+mn-cs"/>
                        </a:rPr>
                        <a:t>هل أقدم لقرائي أو مستمعيّ جميع المعلومات التي يحتاجون إليها لاتخاذ موقف أو قرار مدروس؟</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Ensuring ethical communication</a:t>
            </a:r>
          </a:p>
          <a:p>
            <a:r>
              <a:rPr lang="ar-EG" sz="2400" b="1" dirty="0">
                <a:solidFill>
                  <a:srgbClr val="00B0F0"/>
                </a:solidFill>
              </a:rPr>
              <a:t>ضمان التواصل الأخلاقي</a:t>
            </a:r>
          </a:p>
        </p:txBody>
      </p:sp>
    </p:spTree>
    <p:extLst>
      <p:ext uri="{BB962C8B-B14F-4D97-AF65-F5344CB8AC3E}">
        <p14:creationId xmlns:p14="http://schemas.microsoft.com/office/powerpoint/2010/main" val="219248727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12392196"/>
              </p:ext>
            </p:extLst>
          </p:nvPr>
        </p:nvGraphicFramePr>
        <p:xfrm>
          <a:off x="973057" y="2110154"/>
          <a:ext cx="10100286" cy="3762756"/>
        </p:xfrm>
        <a:graphic>
          <a:graphicData uri="http://schemas.openxmlformats.org/drawingml/2006/table">
            <a:tbl>
              <a:tblPr firstRow="1" firstCol="1" bandRow="1">
                <a:tableStyleId>{2D5ABB26-0587-4C30-8999-92F81FD0307C}</a:tableStyleId>
              </a:tblPr>
              <a:tblGrid>
                <a:gridCol w="550963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85964829"/>
                    </a:ext>
                  </a:extLst>
                </a:gridCol>
                <a:gridCol w="4428096">
                  <a:extLst>
                    <a:ext uri="{9D8B030D-6E8A-4147-A177-3AD203B41FA5}">
                      <a16:colId xmlns:a16="http://schemas.microsoft.com/office/drawing/2014/main" val="1444719435"/>
                    </a:ext>
                  </a:extLst>
                </a:gridCol>
              </a:tblGrid>
              <a:tr h="1649199">
                <a:tc>
                  <a:txBody>
                    <a:bodyPr/>
                    <a:lstStyle/>
                    <a:p>
                      <a:pPr marL="342900" marR="0" indent="-342900" algn="just" defTabSz="914400" rtl="0" eaLnBrk="1" fontAlgn="auto" latinLnBrk="0" hangingPunct="1">
                        <a:lnSpc>
                          <a:spcPct val="150000"/>
                        </a:lnSpc>
                        <a:spcBef>
                          <a:spcPts val="1200"/>
                        </a:spcBef>
                        <a:spcAft>
                          <a:spcPts val="1200"/>
                        </a:spcAft>
                        <a:buClrTx/>
                        <a:buSzTx/>
                        <a:buFont typeface="+mj-lt"/>
                        <a:buAutoNum type="arabicPeriod" startAt="3"/>
                        <a:tabLst/>
                        <a:defRPr/>
                      </a:pPr>
                      <a:r>
                        <a:rPr lang="en-US" sz="2000" kern="0" dirty="0">
                          <a:solidFill>
                            <a:schemeClr val="tx1"/>
                          </a:solidFill>
                          <a:effectLst/>
                          <a:latin typeface="+mn-lt"/>
                          <a:ea typeface="+mn-ea"/>
                          <a:cs typeface="Times New Roman" panose="02020603050405020304" pitchFamily="18" charset="0"/>
                        </a:rPr>
                        <a:t>Have I considered the effect my message will have on the audience and anyone else who might be affected by it?</a:t>
                      </a:r>
                    </a:p>
                    <a:p>
                      <a:pPr marL="342900" marR="0" indent="-342900" algn="just" defTabSz="914400" rtl="0" eaLnBrk="1" fontAlgn="auto" latinLnBrk="0" hangingPunct="1">
                        <a:lnSpc>
                          <a:spcPct val="150000"/>
                        </a:lnSpc>
                        <a:spcBef>
                          <a:spcPts val="1200"/>
                        </a:spcBef>
                        <a:spcAft>
                          <a:spcPts val="1200"/>
                        </a:spcAft>
                        <a:buClrTx/>
                        <a:buSzTx/>
                        <a:buFont typeface="+mj-lt"/>
                        <a:buAutoNum type="arabicPeriod" startAt="3"/>
                        <a:tabLst/>
                        <a:defRPr/>
                      </a:pPr>
                      <a:r>
                        <a:rPr lang="en-US" sz="2000" kern="0" dirty="0">
                          <a:solidFill>
                            <a:schemeClr val="tx1"/>
                          </a:solidFill>
                          <a:effectLst/>
                          <a:latin typeface="+mn-lt"/>
                          <a:ea typeface="+mn-ea"/>
                          <a:cs typeface="Times New Roman" panose="02020603050405020304" pitchFamily="18" charset="0"/>
                        </a:rPr>
                        <a:t>Am I respecting the legal and moral rights of anyone whose information or ideas I am using?</a:t>
                      </a:r>
                    </a:p>
                    <a:p>
                      <a:pPr marL="342900" marR="0" indent="-342900" algn="just" defTabSz="914400" rtl="0" eaLnBrk="1" fontAlgn="auto" latinLnBrk="0" hangingPunct="1">
                        <a:lnSpc>
                          <a:spcPct val="150000"/>
                        </a:lnSpc>
                        <a:spcBef>
                          <a:spcPts val="1200"/>
                        </a:spcBef>
                        <a:spcAft>
                          <a:spcPts val="1200"/>
                        </a:spcAft>
                        <a:buClrTx/>
                        <a:buSzTx/>
                        <a:buFont typeface="+mj-lt"/>
                        <a:buAutoNum type="arabicPeriod" startAt="3"/>
                        <a:tabLst/>
                        <a:defRPr/>
                      </a:pPr>
                      <a:r>
                        <a:rPr lang="en-US" sz="2000" kern="0" dirty="0">
                          <a:solidFill>
                            <a:schemeClr val="tx1"/>
                          </a:solidFill>
                          <a:effectLst/>
                          <a:latin typeface="+mn-lt"/>
                          <a:ea typeface="+mn-ea"/>
                          <a:cs typeface="Times New Roman" panose="02020603050405020304" pitchFamily="18" charset="0"/>
                        </a:rPr>
                        <a:t>Could a different approach produce a more positive outcome for everyone involved?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mj-lt"/>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mj-lt"/>
                        <a:buAutoNum type="arabicPeriod" startAt="3"/>
                        <a:tabLst/>
                        <a:defRPr/>
                      </a:pPr>
                      <a:r>
                        <a:rPr lang="ar-EG" sz="2000" kern="0" dirty="0">
                          <a:solidFill>
                            <a:schemeClr val="tx1"/>
                          </a:solidFill>
                          <a:effectLst/>
                          <a:latin typeface="+mn-lt"/>
                          <a:cs typeface="+mn-cs"/>
                        </a:rPr>
                        <a:t>هل أخذت في الاعتبار التأثير الذي ستتركه رسالتي على الجمهور وجميع من قد يتأثرون بها؟</a:t>
                      </a:r>
                      <a:br>
                        <a:rPr lang="ar-EG" sz="2000" kern="0" dirty="0">
                          <a:solidFill>
                            <a:schemeClr val="tx1"/>
                          </a:solidFill>
                          <a:effectLst/>
                          <a:latin typeface="+mn-lt"/>
                          <a:cs typeface="+mn-cs"/>
                        </a:rPr>
                      </a:br>
                      <a:endParaRPr lang="ar-EG" sz="2000" kern="0" dirty="0">
                        <a:solidFill>
                          <a:schemeClr val="tx1"/>
                        </a:solidFill>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mj-lt"/>
                        <a:buAutoNum type="arabicPeriod" startAt="3"/>
                        <a:tabLst/>
                        <a:defRPr/>
                      </a:pPr>
                      <a:r>
                        <a:rPr lang="ar-EG" sz="2000" kern="0" dirty="0">
                          <a:solidFill>
                            <a:schemeClr val="tx1"/>
                          </a:solidFill>
                          <a:effectLst/>
                          <a:latin typeface="+mn-lt"/>
                          <a:cs typeface="+mn-cs"/>
                        </a:rPr>
                        <a:t>هل أحترم الحقوق القانونية والأخلاقية لأي شخص أستخدم معلوماته أو أفكاره؟</a:t>
                      </a:r>
                    </a:p>
                    <a:p>
                      <a:pPr marL="342900" marR="0" indent="-342900" algn="justLow" defTabSz="914400" rtl="1" eaLnBrk="1" fontAlgn="auto" latinLnBrk="0" hangingPunct="1">
                        <a:lnSpc>
                          <a:spcPct val="150000"/>
                        </a:lnSpc>
                        <a:spcBef>
                          <a:spcPts val="1200"/>
                        </a:spcBef>
                        <a:spcAft>
                          <a:spcPts val="1200"/>
                        </a:spcAft>
                        <a:buClrTx/>
                        <a:buSzTx/>
                        <a:buFont typeface="+mj-lt"/>
                        <a:buAutoNum type="arabicPeriod" startAt="3"/>
                        <a:tabLst/>
                        <a:defRPr/>
                      </a:pPr>
                      <a:r>
                        <a:rPr lang="ar-EG" sz="2000" kern="0" dirty="0">
                          <a:solidFill>
                            <a:schemeClr val="tx1"/>
                          </a:solidFill>
                          <a:effectLst/>
                          <a:latin typeface="+mn-lt"/>
                          <a:cs typeface="+mn-cs"/>
                        </a:rPr>
                        <a:t>هل من الممكن أن يؤدي اتباع منهج مختلف إلى نتائج أكثر إيجابية لجميع الأطراف المعنية؟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Ensuring ethical communication</a:t>
            </a:r>
          </a:p>
          <a:p>
            <a:r>
              <a:rPr lang="ar-EG" sz="2400" b="1" dirty="0">
                <a:solidFill>
                  <a:srgbClr val="00B0F0"/>
                </a:solidFill>
              </a:rPr>
              <a:t>ضمان التواصل الأخلاقي</a:t>
            </a:r>
          </a:p>
        </p:txBody>
      </p:sp>
    </p:spTree>
    <p:extLst>
      <p:ext uri="{BB962C8B-B14F-4D97-AF65-F5344CB8AC3E}">
        <p14:creationId xmlns:p14="http://schemas.microsoft.com/office/powerpoint/2010/main" val="23598303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08716048"/>
              </p:ext>
            </p:extLst>
          </p:nvPr>
        </p:nvGraphicFramePr>
        <p:xfrm>
          <a:off x="973057" y="2110154"/>
          <a:ext cx="10100286" cy="3940429"/>
        </p:xfrm>
        <a:graphic>
          <a:graphicData uri="http://schemas.openxmlformats.org/drawingml/2006/table">
            <a:tbl>
              <a:tblPr firstRow="1" firstCol="1" bandRow="1">
                <a:tableStyleId>{2D5ABB26-0587-4C30-8999-92F81FD0307C}</a:tableStyleId>
              </a:tblPr>
              <a:tblGrid>
                <a:gridCol w="56336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45018429"/>
                    </a:ext>
                  </a:extLst>
                </a:gridCol>
                <a:gridCol w="4304053">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900" b="1" kern="0" dirty="0">
                          <a:solidFill>
                            <a:schemeClr val="tx1"/>
                          </a:solidFill>
                          <a:effectLst/>
                          <a:latin typeface="+mn-lt"/>
                          <a:ea typeface="+mn-ea"/>
                          <a:cs typeface="Times New Roman" panose="02020603050405020304" pitchFamily="18" charset="0"/>
                        </a:rPr>
                        <a:t>Promotional communication</a:t>
                      </a:r>
                      <a:r>
                        <a:rPr lang="en-US" sz="1900" kern="0" dirty="0">
                          <a:solidFill>
                            <a:schemeClr val="tx1"/>
                          </a:solidFill>
                          <a:effectLst/>
                          <a:latin typeface="+mn-lt"/>
                          <a:ea typeface="+mn-ea"/>
                          <a:cs typeface="Times New Roman" panose="02020603050405020304" pitchFamily="18" charset="0"/>
                        </a:rPr>
                        <a:t>. </a:t>
                      </a:r>
                      <a:endParaRPr lang="ar-EG" sz="19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Anyone who creates marketing messages needs to be aware of the many laws that govern truth and accuracy in advertising. These laws address such issues as false and deceptive advertising, claims expressed on product packaging, the use of celebrity testimonials, and bait-and-switch tactics in which a store advertises a lower-priced product to lure consumers into a store but then tries to sell them a more expensive item.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900" b="1" kern="0" dirty="0">
                          <a:solidFill>
                            <a:schemeClr val="tx1"/>
                          </a:solidFill>
                          <a:effectLst/>
                          <a:latin typeface="+mn-lt"/>
                          <a:cs typeface="+mn-cs"/>
                        </a:rPr>
                        <a:t>التواصل الترويجي</a:t>
                      </a:r>
                      <a:r>
                        <a:rPr lang="ar-EG" sz="1900" kern="0" dirty="0">
                          <a:solidFill>
                            <a:schemeClr val="tx1"/>
                          </a:solidFill>
                          <a:effectLst/>
                          <a:latin typeface="+mn-lt"/>
                          <a:cs typeface="+mn-cs"/>
                        </a:rPr>
                        <a:t>. </a:t>
                      </a: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900" kern="0" dirty="0">
                          <a:solidFill>
                            <a:schemeClr val="tx1"/>
                          </a:solidFill>
                          <a:effectLst/>
                          <a:latin typeface="+mn-lt"/>
                          <a:cs typeface="+mn-cs"/>
                        </a:rPr>
                        <a:t>يجب على كل من يقوم بإنشاء الرسائل التسويقية أن يكون على دراية بالقوانين التي تنظم الدقة والصدق في الإعلان. وتشمل هذه القوانين مسائل مثل الإعلان الزائف والمضلل، والادعاءات الواردة على عبوات المنتجات، واستخدام شهادات المشاهير، واستخدام أساليب الإغراء والتضليل حيث يقوم المتجر بالإعلان عن منتج بسعر منخفض لجذب الزبائن، ثم يحاول بيع منتج آخر باهظ الثمن.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Ensuring legal communication</a:t>
            </a:r>
          </a:p>
          <a:p>
            <a:r>
              <a:rPr lang="ar-EG" sz="2400" b="1" dirty="0">
                <a:solidFill>
                  <a:srgbClr val="00B0F0"/>
                </a:solidFill>
              </a:rPr>
              <a:t>ضمان التواصل القانوني</a:t>
            </a:r>
          </a:p>
        </p:txBody>
      </p:sp>
    </p:spTree>
    <p:extLst>
      <p:ext uri="{BB962C8B-B14F-4D97-AF65-F5344CB8AC3E}">
        <p14:creationId xmlns:p14="http://schemas.microsoft.com/office/powerpoint/2010/main" val="237993317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08064127"/>
              </p:ext>
            </p:extLst>
          </p:nvPr>
        </p:nvGraphicFramePr>
        <p:xfrm>
          <a:off x="973057" y="2110154"/>
          <a:ext cx="10100286" cy="4221480"/>
        </p:xfrm>
        <a:graphic>
          <a:graphicData uri="http://schemas.openxmlformats.org/drawingml/2006/table">
            <a:tbl>
              <a:tblPr firstRow="1" firstCol="1" bandRow="1">
                <a:tableStyleId>{2D5ABB26-0587-4C30-8999-92F81FD0307C}</a:tableStyleId>
              </a:tblPr>
              <a:tblGrid>
                <a:gridCol w="51820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053706109"/>
                    </a:ext>
                  </a:extLst>
                </a:gridCol>
                <a:gridCol w="4755643">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900" b="1" kern="0" dirty="0">
                          <a:solidFill>
                            <a:schemeClr val="tx1"/>
                          </a:solidFill>
                          <a:effectLst/>
                          <a:latin typeface="+mn-lt"/>
                          <a:ea typeface="+mn-ea"/>
                          <a:cs typeface="Times New Roman" panose="02020603050405020304" pitchFamily="18" charset="0"/>
                        </a:rPr>
                        <a:t>Contracts</a:t>
                      </a:r>
                      <a:r>
                        <a:rPr lang="en-US" sz="1900" kern="0" dirty="0">
                          <a:solidFill>
                            <a:schemeClr val="tx1"/>
                          </a:solidFill>
                          <a:effectLst/>
                          <a:latin typeface="+mn-lt"/>
                          <a:ea typeface="+mn-ea"/>
                          <a:cs typeface="Times New Roman" panose="02020603050405020304" pitchFamily="18" charset="0"/>
                        </a:rPr>
                        <a:t>. </a:t>
                      </a:r>
                      <a:endParaRPr lang="ar-EG" sz="19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A contract is a legally binding promise between two parties in which one party makes a specified offer and the other party accepts. Contracts cover a wide range of business scenarios, including employment, purchasing and leasing, project services, and nondisclosure agreements.</a:t>
                      </a:r>
                      <a:endParaRPr lang="ar-EG" sz="19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900" b="1" kern="0" dirty="0">
                          <a:solidFill>
                            <a:schemeClr val="tx1"/>
                          </a:solidFill>
                          <a:effectLst/>
                          <a:latin typeface="+mn-lt"/>
                          <a:ea typeface="+mn-ea"/>
                          <a:cs typeface="Times New Roman" panose="02020603050405020304" pitchFamily="18" charset="0"/>
                        </a:rPr>
                        <a:t>Employee communication.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A variety of local, state, and federal laws govern communication between employers and both potential and current employees. For example, employers are required to inform employees about workplace hazards, such as toxic chemicals.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900" b="1" kern="0" dirty="0">
                          <a:solidFill>
                            <a:schemeClr val="tx1"/>
                          </a:solidFill>
                          <a:effectLst/>
                          <a:latin typeface="+mn-lt"/>
                          <a:cs typeface="+mn-cs"/>
                        </a:rPr>
                        <a:t>العقود</a:t>
                      </a:r>
                      <a:r>
                        <a:rPr lang="ar-EG" sz="1900" kern="0" dirty="0">
                          <a:solidFill>
                            <a:schemeClr val="tx1"/>
                          </a:solidFill>
                          <a:effectLst/>
                          <a:latin typeface="+mn-lt"/>
                          <a:cs typeface="+mn-cs"/>
                        </a:rPr>
                        <a:t>. </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العقد هو اتفاق مُلزم قانونًا بين طرفين حيث يقدم أحد الطرفين عرضًا محددًا ويقبله الطرف الآخر. وتغطي العقود مجموعة واسعة من سيناريوهات الأعمال، بما في ذلك التوظيف والشراء والتأجير وخدمات المشاريع واتفاقيات عدم الإفصاح.                                 .</a:t>
                      </a:r>
                      <a:br>
                        <a:rPr lang="ar-EG" sz="1900" kern="0" dirty="0">
                          <a:solidFill>
                            <a:schemeClr val="tx1"/>
                          </a:solidFill>
                          <a:effectLst/>
                          <a:latin typeface="+mn-lt"/>
                          <a:cs typeface="+mn-cs"/>
                        </a:rPr>
                      </a:br>
                      <a:endParaRPr lang="ar-EG" sz="1900" kern="0" dirty="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900" b="1" kern="0" dirty="0">
                          <a:solidFill>
                            <a:schemeClr val="tx1"/>
                          </a:solidFill>
                          <a:effectLst/>
                          <a:latin typeface="+mn-lt"/>
                          <a:cs typeface="+mn-cs"/>
                        </a:rPr>
                        <a:t>التواصل مع الموظفين. </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تحكم مجموعة متنوعة من القوانين المحلية والولائية والفيدرالية التواصل بين أصحاب العمل والموظفين المحتملين والحاليين. على سبيل المثال، يتعين على أصحاب العمل إبلاغ الموظفين بالمخاطر في مكان العمل، مثل المواد الكيميائية السامة.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Ensuring legal communication</a:t>
            </a:r>
          </a:p>
          <a:p>
            <a:r>
              <a:rPr lang="ar-EG" sz="2400" b="1" dirty="0">
                <a:solidFill>
                  <a:srgbClr val="00B0F0"/>
                </a:solidFill>
              </a:rPr>
              <a:t>ضمان التواصل القانوني</a:t>
            </a:r>
          </a:p>
        </p:txBody>
      </p:sp>
    </p:spTree>
    <p:extLst>
      <p:ext uri="{BB962C8B-B14F-4D97-AF65-F5344CB8AC3E}">
        <p14:creationId xmlns:p14="http://schemas.microsoft.com/office/powerpoint/2010/main" val="18409026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76467311"/>
              </p:ext>
            </p:extLst>
          </p:nvPr>
        </p:nvGraphicFramePr>
        <p:xfrm>
          <a:off x="973057" y="2110154"/>
          <a:ext cx="10100286" cy="3887089"/>
        </p:xfrm>
        <a:graphic>
          <a:graphicData uri="http://schemas.openxmlformats.org/drawingml/2006/table">
            <a:tbl>
              <a:tblPr firstRow="1" firstCol="1" bandRow="1">
                <a:tableStyleId>{2D5ABB26-0587-4C30-8999-92F81FD0307C}</a:tableStyleId>
              </a:tblPr>
              <a:tblGrid>
                <a:gridCol w="53731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13684893"/>
                    </a:ext>
                  </a:extLst>
                </a:gridCol>
                <a:gridCol w="4564574">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a:solidFill>
                            <a:schemeClr val="tx1"/>
                          </a:solidFill>
                          <a:effectLst/>
                          <a:latin typeface="+mn-lt"/>
                          <a:ea typeface="+mn-ea"/>
                          <a:cs typeface="Times New Roman" panose="02020603050405020304" pitchFamily="18" charset="0"/>
                        </a:rPr>
                        <a:t>Intellectual property</a:t>
                      </a:r>
                      <a:r>
                        <a:rPr lang="en-US" sz="1900" kern="0" dirty="0">
                          <a:solidFill>
                            <a:schemeClr val="tx1"/>
                          </a:solidFill>
                          <a:effectLst/>
                          <a:latin typeface="+mn-lt"/>
                          <a:ea typeface="+mn-ea"/>
                          <a:cs typeface="Times New Roman" panose="02020603050405020304" pitchFamily="18" charset="0"/>
                        </a:rPr>
                        <a:t>. </a:t>
                      </a:r>
                      <a:endParaRPr lang="ar-EG" sz="19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Intellectual property (IP) includes copyrighted materials as well as industrial property such as patents, product designs, and logos.</a:t>
                      </a:r>
                      <a:endParaRPr lang="ar-EG" sz="19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a:solidFill>
                            <a:schemeClr val="tx1"/>
                          </a:solidFill>
                          <a:effectLst/>
                          <a:latin typeface="+mn-lt"/>
                          <a:ea typeface="+mn-ea"/>
                          <a:cs typeface="Times New Roman" panose="02020603050405020304" pitchFamily="18" charset="0"/>
                        </a:rPr>
                        <a:t>Financial reporting.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a:solidFill>
                            <a:schemeClr val="tx1"/>
                          </a:solidFill>
                          <a:effectLst/>
                          <a:latin typeface="+mn-lt"/>
                          <a:ea typeface="+mn-ea"/>
                          <a:cs typeface="Times New Roman" panose="02020603050405020304" pitchFamily="18" charset="0"/>
                        </a:rPr>
                        <a:t>Finance and accounting professionals who work for publicly traded companies (those that sell stock to the public) must adhere to stringent reporting laws.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a:solidFill>
                            <a:schemeClr val="tx1"/>
                          </a:solidFill>
                          <a:effectLst/>
                          <a:latin typeface="+mn-lt"/>
                          <a:cs typeface="+mn-cs"/>
                        </a:rPr>
                        <a:t>الملكية الفكرية</a:t>
                      </a:r>
                      <a:r>
                        <a:rPr lang="ar-EG" sz="1900" kern="0" dirty="0">
                          <a:solidFill>
                            <a:schemeClr val="tx1"/>
                          </a:solidFill>
                          <a:effectLst/>
                          <a:latin typeface="+mn-lt"/>
                          <a:cs typeface="+mn-cs"/>
                        </a:rPr>
                        <a:t>.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تشمل الملكية الفكرية المواد المحمية بحقوق الطبع والنشر، بالإضافة إلى الملكية الصناعية مثل براءات الاختراع وتصاميم المنتجات والشعارات.</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a:solidFill>
                            <a:schemeClr val="tx1"/>
                          </a:solidFill>
                          <a:effectLst/>
                          <a:latin typeface="+mn-lt"/>
                          <a:cs typeface="+mn-cs"/>
                        </a:rPr>
                        <a:t>التقارير المالية.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a:solidFill>
                            <a:schemeClr val="tx1"/>
                          </a:solidFill>
                          <a:effectLst/>
                          <a:latin typeface="+mn-lt"/>
                          <a:cs typeface="+mn-cs"/>
                        </a:rPr>
                        <a:t>يجب على المتخصصين في المالية والمحاسبة العاملين في الشركات المدرجة في البورصة (التي تبيع أسهمها للجمهور) الالتزام بقوانين إعداد التقارير المالية الصارمة..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Ensuring legal communication</a:t>
            </a:r>
          </a:p>
          <a:p>
            <a:r>
              <a:rPr lang="ar-EG" sz="2400" b="1" dirty="0">
                <a:solidFill>
                  <a:srgbClr val="00B0F0"/>
                </a:solidFill>
              </a:rPr>
              <a:t>ضمان التواصل القانوني</a:t>
            </a:r>
          </a:p>
        </p:txBody>
      </p:sp>
    </p:spTree>
    <p:extLst>
      <p:ext uri="{BB962C8B-B14F-4D97-AF65-F5344CB8AC3E}">
        <p14:creationId xmlns:p14="http://schemas.microsoft.com/office/powerpoint/2010/main" val="269516498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93294563"/>
              </p:ext>
            </p:extLst>
          </p:nvPr>
        </p:nvGraphicFramePr>
        <p:xfrm>
          <a:off x="973057" y="2110154"/>
          <a:ext cx="10100285" cy="4109720"/>
        </p:xfrm>
        <a:graphic>
          <a:graphicData uri="http://schemas.openxmlformats.org/drawingml/2006/table">
            <a:tbl>
              <a:tblPr firstRow="1" firstCol="1" bandRow="1">
                <a:tableStyleId>{2D5ABB26-0587-4C30-8999-92F81FD0307C}</a:tableStyleId>
              </a:tblPr>
              <a:tblGrid>
                <a:gridCol w="609769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210487656"/>
                    </a:ext>
                  </a:extLst>
                </a:gridCol>
                <a:gridCol w="3840029">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a:solidFill>
                            <a:schemeClr val="tx1"/>
                          </a:solidFill>
                          <a:effectLst/>
                          <a:latin typeface="+mn-lt"/>
                          <a:ea typeface="+mn-ea"/>
                          <a:cs typeface="Times New Roman" panose="02020603050405020304" pitchFamily="18" charset="0"/>
                        </a:rPr>
                        <a:t>Defamation</a:t>
                      </a:r>
                      <a:r>
                        <a:rPr lang="en-US" sz="1800" kern="0" dirty="0">
                          <a:solidFill>
                            <a:schemeClr val="tx1"/>
                          </a:solidFill>
                          <a:effectLst/>
                          <a:latin typeface="+mn-lt"/>
                          <a:ea typeface="+mn-ea"/>
                          <a:cs typeface="Times New Roman" panose="02020603050405020304" pitchFamily="18" charset="0"/>
                        </a:rPr>
                        <a:t>. </a:t>
                      </a:r>
                      <a:endParaRPr lang="ar-EG" sz="1800" kern="0" dirty="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Negative comments about another party raise the possibility of defamation, the intentional public communication of false statements that damage character or reputation.</a:t>
                      </a:r>
                      <a:endParaRPr lang="ar-EG" sz="1800" kern="0" dirty="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a:solidFill>
                            <a:schemeClr val="tx1"/>
                          </a:solidFill>
                          <a:effectLst/>
                          <a:latin typeface="+mn-lt"/>
                          <a:ea typeface="+mn-ea"/>
                          <a:cs typeface="Times New Roman" panose="02020603050405020304" pitchFamily="18" charset="0"/>
                        </a:rPr>
                        <a:t>Transparency requirements.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Governments around the world are taking steps to help ensure that consumers and other parties know who is behind the information they receive, particularly when it appears online.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a:solidFill>
                            <a:schemeClr val="tx1"/>
                          </a:solidFill>
                          <a:effectLst/>
                          <a:latin typeface="+mn-lt"/>
                          <a:cs typeface="+mn-cs"/>
                        </a:rPr>
                        <a:t>التشهير</a:t>
                      </a:r>
                      <a:r>
                        <a:rPr lang="ar-EG" sz="1800" kern="0" dirty="0">
                          <a:solidFill>
                            <a:schemeClr val="tx1"/>
                          </a:solidFill>
                          <a:effectLst/>
                          <a:latin typeface="+mn-lt"/>
                          <a:cs typeface="+mn-cs"/>
                        </a:rPr>
                        <a:t>.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a:solidFill>
                            <a:schemeClr val="tx1"/>
                          </a:solidFill>
                          <a:effectLst/>
                          <a:latin typeface="+mn-lt"/>
                          <a:cs typeface="+mn-cs"/>
                        </a:rPr>
                        <a:t>التعليقات السلبية عن طرف آخر تزيد من احتمالية التشهير، وهو نشر علنًا بيانات كاذبة تُسيء إلى السمعة أو الشخصية.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a:solidFill>
                            <a:schemeClr val="tx1"/>
                          </a:solidFill>
                          <a:effectLst/>
                          <a:latin typeface="+mn-lt"/>
                          <a:cs typeface="+mn-cs"/>
                        </a:rPr>
                        <a:t>متطلبات الشفافية.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a:solidFill>
                            <a:schemeClr val="tx1"/>
                          </a:solidFill>
                          <a:effectLst/>
                          <a:latin typeface="+mn-lt"/>
                          <a:cs typeface="+mn-cs"/>
                        </a:rPr>
                        <a:t>تتخذ الحكومات في جميع أنحاء العالم خطوات للمساعدة في ضمان معرفة المستهلكين والأطراف الأخرى بمن يقف وراء المعلومات التي يتلقونها، وخاصة عندما تظهر على الإنترنت.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Ensuring legal communication</a:t>
            </a:r>
          </a:p>
          <a:p>
            <a:r>
              <a:rPr lang="ar-EG" sz="2400" b="1" dirty="0">
                <a:solidFill>
                  <a:srgbClr val="00B0F0"/>
                </a:solidFill>
              </a:rPr>
              <a:t>ضمان التواصل القانوني</a:t>
            </a:r>
          </a:p>
        </p:txBody>
      </p:sp>
    </p:spTree>
    <p:extLst>
      <p:ext uri="{BB962C8B-B14F-4D97-AF65-F5344CB8AC3E}">
        <p14:creationId xmlns:p14="http://schemas.microsoft.com/office/powerpoint/2010/main" val="29656118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092472"/>
            <a:ext cx="4946913" cy="89255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Developing Skills for Your Career</a:t>
            </a:r>
          </a:p>
          <a:p>
            <a:r>
              <a:rPr lang="ar-EG" sz="2600" b="1" dirty="0">
                <a:solidFill>
                  <a:srgbClr val="00B0F0"/>
                </a:solidFill>
                <a:latin typeface="Times New Roman" panose="02020603050405020304" pitchFamily="18" charset="0"/>
                <a:cs typeface="Times New Roman" panose="02020603050405020304" pitchFamily="18" charset="0"/>
              </a:rPr>
              <a:t>تطوير المهارات اللازمة لمسيرتك المهنية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74978966"/>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10171586"/>
              </p:ext>
            </p:extLst>
          </p:nvPr>
        </p:nvGraphicFramePr>
        <p:xfrm>
          <a:off x="973057" y="2110154"/>
          <a:ext cx="10100285" cy="4377055"/>
        </p:xfrm>
        <a:graphic>
          <a:graphicData uri="http://schemas.openxmlformats.org/drawingml/2006/table">
            <a:tbl>
              <a:tblPr firstRow="1" firstCol="1" bandRow="1">
                <a:tableStyleId>{2D5ABB26-0587-4C30-8999-92F81FD0307C}</a:tableStyleId>
              </a:tblPr>
              <a:tblGrid>
                <a:gridCol w="552327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34493165"/>
                    </a:ext>
                  </a:extLst>
                </a:gridCol>
                <a:gridCol w="4414448">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a:solidFill>
                            <a:schemeClr val="tx1"/>
                          </a:solidFill>
                          <a:effectLst/>
                          <a:latin typeface="+mn-lt"/>
                          <a:ea typeface="+mn-ea"/>
                          <a:cs typeface="Times New Roman" panose="02020603050405020304" pitchFamily="18" charset="0"/>
                        </a:rPr>
                        <a:t>communication skills are the single most important asset you can polish as you launch and manage your career.</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a:solidFill>
                            <a:schemeClr val="tx1"/>
                          </a:solidFill>
                          <a:effectLst/>
                          <a:latin typeface="+mn-lt"/>
                          <a:ea typeface="+mn-ea"/>
                          <a:cs typeface="Times New Roman" panose="02020603050405020304" pitchFamily="18" charset="0"/>
                        </a:rPr>
                        <a:t>Critical thinking</a:t>
                      </a:r>
                      <a:r>
                        <a:rPr lang="en-US" sz="1800" kern="0" dirty="0">
                          <a:solidFill>
                            <a:schemeClr val="tx1"/>
                          </a:solidFill>
                          <a:effectLst/>
                          <a:latin typeface="+mn-lt"/>
                          <a:ea typeface="+mn-ea"/>
                          <a:cs typeface="Times New Roman" panose="02020603050405020304" pitchFamily="18" charset="0"/>
                        </a:rPr>
                        <a:t>. In many of the assignments and activities, you will need to define and solve problems and make decisions or form judgments about a situation or set of circumstances.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a:solidFill>
                            <a:schemeClr val="tx1"/>
                          </a:solidFill>
                          <a:effectLst/>
                          <a:latin typeface="+mn-lt"/>
                          <a:ea typeface="+mn-ea"/>
                          <a:cs typeface="Times New Roman" panose="02020603050405020304" pitchFamily="18" charset="0"/>
                        </a:rPr>
                        <a:t>Collaboration</a:t>
                      </a:r>
                      <a:r>
                        <a:rPr lang="en-US" sz="1800" kern="0" dirty="0">
                          <a:solidFill>
                            <a:schemeClr val="tx1"/>
                          </a:solidFill>
                          <a:effectLst/>
                          <a:latin typeface="+mn-lt"/>
                          <a:ea typeface="+mn-ea"/>
                          <a:cs typeface="Times New Roman" panose="02020603050405020304" pitchFamily="18" charset="0"/>
                        </a:rPr>
                        <a:t>. Depending on the configuration of your course, you will have various opportunities to work with classmates on reports, presentations, and other projects.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a:solidFill>
                            <a:schemeClr val="tx1"/>
                          </a:solidFill>
                          <a:effectLst/>
                          <a:latin typeface="+mn-lt"/>
                          <a:cs typeface="+mn-cs"/>
                        </a:rPr>
                        <a:t>مهارات الاتصال هي أهم ميزة يجب تطويرها عند بدء مسيرتك المهنية وإدارتها.</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a:solidFill>
                            <a:schemeClr val="tx1"/>
                          </a:solidFill>
                          <a:effectLst/>
                          <a:latin typeface="+mn-lt"/>
                          <a:cs typeface="+mn-cs"/>
                        </a:rPr>
                        <a:t>التفكير النقدي</a:t>
                      </a:r>
                      <a:r>
                        <a:rPr lang="ar-EG" sz="1800" kern="0" dirty="0">
                          <a:solidFill>
                            <a:schemeClr val="tx1"/>
                          </a:solidFill>
                          <a:effectLst/>
                          <a:latin typeface="+mn-lt"/>
                          <a:cs typeface="+mn-cs"/>
                        </a:rPr>
                        <a:t>: في العديد من الأنشطة والمهام، ستحتاج إلى تحديد المشكلات وحلها، واتخاذ القرارات، أو التوصل إلى استنتاجات حول موقف أو مجموعة من الظروف.</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a:solidFill>
                            <a:schemeClr val="tx1"/>
                          </a:solidFill>
                          <a:effectLst/>
                          <a:latin typeface="+mn-lt"/>
                          <a:cs typeface="+mn-cs"/>
                        </a:rPr>
                        <a:t>التعاون</a:t>
                      </a:r>
                      <a:r>
                        <a:rPr lang="ar-EG" sz="1800" kern="0" dirty="0">
                          <a:solidFill>
                            <a:schemeClr val="tx1"/>
                          </a:solidFill>
                          <a:effectLst/>
                          <a:latin typeface="+mn-lt"/>
                          <a:cs typeface="+mn-cs"/>
                        </a:rPr>
                        <a:t>: بناءً على طبيعة برنامج دراستك، ستتاح لك فرص عديدة للعمل مع زملائك في إعداد التقارير والعروض التقديمية وغيرها من المشاريع.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Developing Skills for Your Career</a:t>
            </a:r>
          </a:p>
          <a:p>
            <a:r>
              <a:rPr lang="ar-EG" sz="2400" b="1" dirty="0">
                <a:solidFill>
                  <a:srgbClr val="00B0F0"/>
                </a:solidFill>
                <a:cs typeface="Alexandria" charset="0"/>
              </a:rPr>
              <a:t>تطوير المهارات اللازمة لمسيرتك المهنية</a:t>
            </a:r>
          </a:p>
        </p:txBody>
      </p:sp>
    </p:spTree>
    <p:extLst>
      <p:ext uri="{BB962C8B-B14F-4D97-AF65-F5344CB8AC3E}">
        <p14:creationId xmlns:p14="http://schemas.microsoft.com/office/powerpoint/2010/main" val="26172366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7827504"/>
              </p:ext>
            </p:extLst>
          </p:nvPr>
        </p:nvGraphicFramePr>
        <p:xfrm>
          <a:off x="973057" y="2110154"/>
          <a:ext cx="10100285" cy="4219956"/>
        </p:xfrm>
        <a:graphic>
          <a:graphicData uri="http://schemas.openxmlformats.org/drawingml/2006/table">
            <a:tbl>
              <a:tblPr firstRow="1" firstCol="1" bandRow="1">
                <a:tableStyleId>{2D5ABB26-0587-4C30-8999-92F81FD0307C}</a:tableStyleId>
              </a:tblPr>
              <a:tblGrid>
                <a:gridCol w="52366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032889"/>
                    </a:ext>
                  </a:extLst>
                </a:gridCol>
                <a:gridCol w="4701051">
                  <a:extLst>
                    <a:ext uri="{9D8B030D-6E8A-4147-A177-3AD203B41FA5}">
                      <a16:colId xmlns:a16="http://schemas.microsoft.com/office/drawing/2014/main" val="1444719435"/>
                    </a:ext>
                  </a:extLst>
                </a:gridCol>
              </a:tblGrid>
              <a:tr h="1649199">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Knowledge application and analysis</a:t>
                      </a:r>
                      <a:r>
                        <a:rPr lang="en-US" sz="2000" kern="0" dirty="0">
                          <a:solidFill>
                            <a:schemeClr val="tx1"/>
                          </a:solidFill>
                          <a:effectLst/>
                          <a:latin typeface="+mn-lt"/>
                          <a:ea typeface="+mn-ea"/>
                          <a:cs typeface="Times New Roman" panose="02020603050405020304" pitchFamily="18" charset="0"/>
                        </a:rPr>
                        <a:t>. The ability to learn a concept and then apply that knowledge to other challenges is a skill that employers value highly.</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a:solidFill>
                            <a:schemeClr val="tx1"/>
                          </a:solidFill>
                          <a:effectLst/>
                          <a:latin typeface="+mn-lt"/>
                          <a:ea typeface="+mn-ea"/>
                          <a:cs typeface="Times New Roman" panose="02020603050405020304" pitchFamily="18" charset="0"/>
                        </a:rPr>
                        <a:t>Business ethics and social responsibility</a:t>
                      </a:r>
                      <a:r>
                        <a:rPr lang="en-US" sz="2000" kern="0" dirty="0">
                          <a:solidFill>
                            <a:schemeClr val="tx1"/>
                          </a:solidFill>
                          <a:effectLst/>
                          <a:latin typeface="+mn-lt"/>
                          <a:ea typeface="+mn-ea"/>
                          <a:cs typeface="Times New Roman" panose="02020603050405020304" pitchFamily="18" charset="0"/>
                        </a:rPr>
                        <a:t>. As you work on projects throughout this course, be mindful of the ethical implications that you could encounter in similar projects on the job.</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a:solidFill>
                            <a:schemeClr val="tx1"/>
                          </a:solidFill>
                          <a:effectLst/>
                          <a:latin typeface="+mn-lt"/>
                          <a:cs typeface="+mn-cs"/>
                        </a:rPr>
                        <a:t>تطبيق المعرفة وتحليلها</a:t>
                      </a:r>
                      <a:r>
                        <a:rPr lang="ar-EG" sz="2000" kern="0" dirty="0">
                          <a:solidFill>
                            <a:schemeClr val="tx1"/>
                          </a:solidFill>
                          <a:effectLst/>
                          <a:latin typeface="+mn-lt"/>
                          <a:cs typeface="+mn-cs"/>
                        </a:rPr>
                        <a:t>: القدرة على تعلم مفهوم ما وتطبيقه على تحديات أخرى هي مهارة قيّمة لدى أصحاب العمل                                   .</a:t>
                      </a:r>
                      <a:br>
                        <a:rPr lang="en-US" sz="2000" kern="0" dirty="0">
                          <a:solidFill>
                            <a:schemeClr val="tx1"/>
                          </a:solidFill>
                          <a:effectLst/>
                          <a:latin typeface="+mn-lt"/>
                          <a:cs typeface="+mn-cs"/>
                        </a:rPr>
                      </a:br>
                      <a:endParaRPr lang="ar-EG" sz="2000" kern="0" dirty="0">
                        <a:solidFill>
                          <a:schemeClr val="tx1"/>
                        </a:solidFill>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a:solidFill>
                            <a:schemeClr val="tx1"/>
                          </a:solidFill>
                          <a:effectLst/>
                          <a:latin typeface="+mn-lt"/>
                          <a:cs typeface="+mn-cs"/>
                        </a:rPr>
                        <a:t>أخلاقيات العمل والمسؤولية الاجتماعية</a:t>
                      </a:r>
                      <a:r>
                        <a:rPr lang="ar-EG" sz="2000" kern="0" dirty="0">
                          <a:solidFill>
                            <a:schemeClr val="tx1"/>
                          </a:solidFill>
                          <a:effectLst/>
                          <a:latin typeface="+mn-lt"/>
                          <a:cs typeface="+mn-cs"/>
                        </a:rPr>
                        <a:t>: أثناء العمل على المشاريع في هذا البرنامج، انتبه إلى الآثار الأخلاقية التي قد تواجهها في مشاريع مماثلة في بيئة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Developing Skills for Your Career</a:t>
            </a:r>
          </a:p>
          <a:p>
            <a:r>
              <a:rPr lang="ar-EG" sz="2400" b="1" dirty="0">
                <a:solidFill>
                  <a:srgbClr val="00B0F0"/>
                </a:solidFill>
                <a:cs typeface="Alexandria" charset="0"/>
              </a:rPr>
              <a:t>تطوير المهارات اللازمة لمسيرتك المهنية</a:t>
            </a:r>
          </a:p>
        </p:txBody>
      </p:sp>
    </p:spTree>
    <p:extLst>
      <p:ext uri="{BB962C8B-B14F-4D97-AF65-F5344CB8AC3E}">
        <p14:creationId xmlns:p14="http://schemas.microsoft.com/office/powerpoint/2010/main" val="58613967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50142628"/>
              </p:ext>
            </p:extLst>
          </p:nvPr>
        </p:nvGraphicFramePr>
        <p:xfrm>
          <a:off x="973057" y="2055562"/>
          <a:ext cx="10100286" cy="4450969"/>
        </p:xfrm>
        <a:graphic>
          <a:graphicData uri="http://schemas.openxmlformats.org/drawingml/2006/table">
            <a:tbl>
              <a:tblPr firstRow="1" firstCol="1" bandRow="1">
                <a:tableStyleId>{2D5ABB26-0587-4C30-8999-92F81FD0307C}</a:tableStyleId>
              </a:tblPr>
              <a:tblGrid>
                <a:gridCol w="520937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07028153"/>
                    </a:ext>
                  </a:extLst>
                </a:gridCol>
                <a:gridCol w="4728347">
                  <a:extLst>
                    <a:ext uri="{9D8B030D-6E8A-4147-A177-3AD203B41FA5}">
                      <a16:colId xmlns:a16="http://schemas.microsoft.com/office/drawing/2014/main" val="1444719435"/>
                    </a:ext>
                  </a:extLst>
                </a:gridCol>
              </a:tblGrid>
              <a:tr h="1649199">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a:solidFill>
                            <a:schemeClr val="tx1"/>
                          </a:solidFill>
                          <a:effectLst/>
                          <a:latin typeface="+mn-lt"/>
                          <a:ea typeface="+mn-ea"/>
                          <a:cs typeface="Times New Roman" panose="02020603050405020304" pitchFamily="18" charset="0"/>
                        </a:rPr>
                        <a:t>Information technology skills.</a:t>
                      </a:r>
                      <a:r>
                        <a:rPr lang="en-US" sz="1900" kern="0" dirty="0">
                          <a:solidFill>
                            <a:schemeClr val="tx1"/>
                          </a:solidFill>
                          <a:effectLst/>
                          <a:latin typeface="+mn-lt"/>
                          <a:ea typeface="+mn-ea"/>
                          <a:cs typeface="Times New Roman" panose="02020603050405020304" pitchFamily="18" charset="0"/>
                        </a:rPr>
                        <a:t> Use projects and activities to build your skills with technology, including word-processing apps, spreadsheets, presentation software, messaging systems, and AI tools.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a:solidFill>
                            <a:schemeClr val="tx1"/>
                          </a:solidFill>
                          <a:effectLst/>
                          <a:latin typeface="+mn-lt"/>
                          <a:ea typeface="+mn-ea"/>
                          <a:cs typeface="Times New Roman" panose="02020603050405020304" pitchFamily="18" charset="0"/>
                        </a:rPr>
                        <a:t>Data literacy</a:t>
                      </a:r>
                      <a:r>
                        <a:rPr lang="en-US" sz="1900" kern="0" dirty="0">
                          <a:solidFill>
                            <a:schemeClr val="tx1"/>
                          </a:solidFill>
                          <a:effectLst/>
                          <a:latin typeface="+mn-lt"/>
                          <a:ea typeface="+mn-ea"/>
                          <a:cs typeface="Times New Roman" panose="02020603050405020304" pitchFamily="18" charset="0"/>
                        </a:rPr>
                        <a:t>. You’ll have multiple opportunities to fine-tune your data literacy skills, which include the ability to access, assess, interpret, manipulate, summarize, and communicate data.</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a:solidFill>
                            <a:schemeClr val="tx1"/>
                          </a:solidFill>
                          <a:effectLst/>
                          <a:latin typeface="+mn-lt"/>
                          <a:cs typeface="+mn-cs"/>
                        </a:rPr>
                        <a:t>مهارات تكنولوجيا المعلومات</a:t>
                      </a:r>
                      <a:r>
                        <a:rPr lang="ar-EG" sz="1900" kern="0" dirty="0">
                          <a:solidFill>
                            <a:schemeClr val="tx1"/>
                          </a:solidFill>
                          <a:effectLst/>
                          <a:latin typeface="+mn-lt"/>
                          <a:cs typeface="+mn-cs"/>
                        </a:rPr>
                        <a:t>: استخدم المشاريع والأنشطة لتعزيز مهاراتك في استخدام التكنولوجيا، بما في ذلك برامج معالجة النصوص، وبرامج جداول البيانات، وبرامج العروض التقديمية، وأنظمة الرسائل، وأدوات الذكاء الاصطناعي.</a:t>
                      </a: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a:solidFill>
                            <a:schemeClr val="tx1"/>
                          </a:solidFill>
                          <a:effectLst/>
                          <a:latin typeface="+mn-lt"/>
                          <a:cs typeface="+mn-cs"/>
                        </a:rPr>
                        <a:t>الإلمام بالبيانات</a:t>
                      </a:r>
                      <a:r>
                        <a:rPr lang="ar-EG" sz="1900" kern="0" dirty="0">
                          <a:solidFill>
                            <a:schemeClr val="tx1"/>
                          </a:solidFill>
                          <a:effectLst/>
                          <a:latin typeface="+mn-lt"/>
                          <a:cs typeface="+mn-cs"/>
                        </a:rPr>
                        <a:t>: ستتاح لك فرص متعددة لتطوير مهاراتك في التعامل مع البيانات، والتي تشمل القدرة على الوصول إلى البيانات، وتقييمها، وتفسيرها، ومعالجتها، وتلخيصها، ونشرها.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Developing Skills for Your Career</a:t>
            </a:r>
          </a:p>
          <a:p>
            <a:r>
              <a:rPr lang="ar-EG" sz="2400" b="1" dirty="0">
                <a:solidFill>
                  <a:srgbClr val="00B0F0"/>
                </a:solidFill>
                <a:cs typeface="Alexandria" charset="0"/>
              </a:rPr>
              <a:t>تطوير المهارات اللازمة لمسيرتك المهنية</a:t>
            </a:r>
          </a:p>
        </p:txBody>
      </p:sp>
    </p:spTree>
    <p:extLst>
      <p:ext uri="{BB962C8B-B14F-4D97-AF65-F5344CB8AC3E}">
        <p14:creationId xmlns:p14="http://schemas.microsoft.com/office/powerpoint/2010/main" val="304664110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25BFC8C-5730-4540-8C7C-EE731271AB19}"/>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openxmlformats.org/package/2006/metadata/core-properties"/>
    <ds:schemaRef ds:uri="http://schemas.microsoft.com/office/2006/documentManagement/types"/>
    <ds:schemaRef ds:uri="http://purl.org/dc/terms/"/>
    <ds:schemaRef ds:uri="http://schemas.microsoft.com/office/infopath/2007/PartnerControls"/>
    <ds:schemaRef ds:uri="49100919-8a76-4266-be0c-7dc583902cb4"/>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14969</TotalTime>
  <Words>6860</Words>
  <Application>Microsoft Office PowerPoint</Application>
  <PresentationFormat>Widescreen</PresentationFormat>
  <Paragraphs>519</Paragraphs>
  <Slides>56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Office</cp:lastModifiedBy>
  <cp:revision>1076</cp:revision>
  <dcterms:created xsi:type="dcterms:W3CDTF">2023-04-29T09:08:00Z</dcterms:created>
  <dcterms:modified xsi:type="dcterms:W3CDTF">2026-01-11T15:19:54Z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