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9" r:id="rId3"/>
    <p:sldId id="269" r:id="rId4"/>
    <p:sldId id="344" r:id="rId5"/>
    <p:sldId id="331" r:id="rId6"/>
    <p:sldId id="303" r:id="rId7"/>
    <p:sldId id="324" r:id="rId8"/>
    <p:sldId id="341" r:id="rId9"/>
    <p:sldId id="312" r:id="rId10"/>
    <p:sldId id="313" r:id="rId11"/>
    <p:sldId id="314" r:id="rId12"/>
    <p:sldId id="332" r:id="rId13"/>
    <p:sldId id="315" r:id="rId14"/>
    <p:sldId id="316" r:id="rId15"/>
    <p:sldId id="317" r:id="rId16"/>
    <p:sldId id="318" r:id="rId17"/>
    <p:sldId id="346" r:id="rId18"/>
    <p:sldId id="319" r:id="rId19"/>
    <p:sldId id="291" r:id="rId20"/>
    <p:sldId id="338" r:id="rId21"/>
    <p:sldId id="262" r:id="rId22"/>
    <p:sldId id="270" r:id="rId23"/>
    <p:sldId id="340" r:id="rId24"/>
    <p:sldId id="310" r:id="rId25"/>
    <p:sldId id="339" r:id="rId26"/>
    <p:sldId id="265" r:id="rId27"/>
    <p:sldId id="342" r:id="rId28"/>
    <p:sldId id="292" r:id="rId29"/>
    <p:sldId id="264" r:id="rId30"/>
    <p:sldId id="347" r:id="rId31"/>
    <p:sldId id="273" r:id="rId32"/>
    <p:sldId id="307" r:id="rId33"/>
    <p:sldId id="333" r:id="rId34"/>
    <p:sldId id="308" r:id="rId35"/>
    <p:sldId id="334" r:id="rId36"/>
    <p:sldId id="325" r:id="rId37"/>
    <p:sldId id="335" r:id="rId38"/>
    <p:sldId id="326" r:id="rId39"/>
    <p:sldId id="327" r:id="rId40"/>
    <p:sldId id="336" r:id="rId41"/>
    <p:sldId id="328" r:id="rId42"/>
    <p:sldId id="343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8CC5E-07DD-48AF-8DC2-4AB23C9BFEDA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DCCBE-821E-460F-8CFD-7778D5C200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166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3C9-9D90-4AD1-A569-0BD56EC518EF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4EEF-ABC5-402E-800C-C61FA895E158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BA1C-C990-4F13-9A6A-084326100F29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A8D6-959D-4450-AD90-7C4687414554}" type="datetime1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CCED8-C7D6-4D95-BE4F-E95865350844}" type="datetime1">
              <a:rPr lang="en-US" smtClean="0"/>
              <a:t>1/21/2023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3619-9110-4468-8F1B-8451598D7FF1}" type="datetime1">
              <a:rPr lang="en-US" smtClean="0"/>
              <a:t>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D411-372B-42FB-BA54-BE8D24061536}" type="datetime1">
              <a:rPr lang="en-US" smtClean="0"/>
              <a:t>1/21/2023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4ED2-21B5-403B-AE6C-9DF8F8FA95B2}" type="datetime1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51E8-91FF-4856-AB71-68F21F6C640E}" type="datetime1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3F34C-376F-4729-81A1-68C6AAD1AF03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0EA71-43B9-4E3D-B28C-125811378B06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2A6BA-ECE7-47E9-A8AF-B5B33DFA158A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2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Advanced Topics in Matrix Algebra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80"/>
    </mc:Choice>
    <mc:Fallback xmlns="">
      <p:transition spd="slow" advTm="6268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8E57B1-3122-7B76-440E-D25A38E4A1DA}"/>
              </a:ext>
            </a:extLst>
          </p:cNvPr>
          <p:cNvSpPr txBox="1"/>
          <p:nvPr/>
        </p:nvSpPr>
        <p:spPr>
          <a:xfrm>
            <a:off x="1874165" y="1813173"/>
            <a:ext cx="859011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of Matrix Definition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determinant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Solving Two Equations by Inverse matrix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Reduced Echelon Form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507"/>
    </mc:Choice>
    <mc:Fallback xmlns="">
      <p:transition spd="slow" advTm="19550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18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Inverse of matrices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B6442-72E4-AD3B-625E-E832169439F8}"/>
              </a:ext>
            </a:extLst>
          </p:cNvPr>
          <p:cNvSpPr txBox="1"/>
          <p:nvPr/>
        </p:nvSpPr>
        <p:spPr>
          <a:xfrm>
            <a:off x="2219323" y="1789874"/>
            <a:ext cx="849945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A be a square matrix. A matrix B such that AB=I=BA is called the inverse matrix of A and is denoted by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if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exists, we have AA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=I=A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and the matrix is said to be invertible.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matrix has no inverse, then it is said to be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non-invertible.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87"/>
    </mc:Choice>
    <mc:Fallback xmlns="">
      <p:transition spd="slow" advTm="7278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18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Inverse of matrices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B6442-72E4-AD3B-625E-E832169439F8}"/>
              </a:ext>
            </a:extLst>
          </p:cNvPr>
          <p:cNvSpPr txBox="1"/>
          <p:nvPr/>
        </p:nvSpPr>
        <p:spPr>
          <a:xfrm>
            <a:off x="2219323" y="1789874"/>
            <a:ext cx="849945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A be a square matrix. A matrix B such that AB=I=BA is called the inverse matrix of A and is denoted by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if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exists, we have AA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=I=A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and the matrix is said to be invertible.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matrix has no inverse, then it is said to be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non-invertible.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7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60"/>
    </mc:Choice>
    <mc:Fallback xmlns="">
      <p:transition spd="slow" advTm="7136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60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Definition of Inverse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2E5A02-4A85-BF7B-3648-0CDF3CF4F3CD}"/>
              </a:ext>
            </a:extLst>
          </p:cNvPr>
          <p:cNvSpPr txBox="1"/>
          <p:nvPr/>
        </p:nvSpPr>
        <p:spPr>
          <a:xfrm>
            <a:off x="2265006" y="1983272"/>
            <a:ext cx="8133861" cy="2751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Definition: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If (A) is an n x n matrix, form the n x 2n matrix (A| I), and Perform elementary row operations until the first n columns form a reduced matrix.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will solve the system of linear equations by unit matrix.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09"/>
    </mc:Choice>
    <mc:Fallback xmlns="">
      <p:transition spd="slow" advTm="7670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74" y="-46182"/>
            <a:ext cx="11210145" cy="1311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7659" y="286268"/>
            <a:ext cx="58583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4400" dirty="0">
                <a:solidFill>
                  <a:schemeClr val="bg1"/>
                </a:solidFill>
              </a:rPr>
              <a:t>The  Inverse of a Matrix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>
            <a:extLst>
              <a:ext uri="{FF2B5EF4-FFF2-40B4-BE49-F238E27FC236}">
                <a16:creationId xmlns:a16="http://schemas.microsoft.com/office/drawing/2014/main" id="{949CD325-4C09-4AAA-CF6E-6CE03F9958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3053644"/>
              </p:ext>
            </p:extLst>
          </p:nvPr>
        </p:nvGraphicFramePr>
        <p:xfrm>
          <a:off x="3218980" y="2267292"/>
          <a:ext cx="4276725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7" imgW="1015920" imgH="190440" progId="Equation.3">
                  <p:embed/>
                </p:oleObj>
              </mc:Choice>
              <mc:Fallback>
                <p:oleObj name="Equation" r:id="rId7" imgW="1015920" imgH="190440" progId="Equation.3">
                  <p:embed/>
                  <p:pic>
                    <p:nvPicPr>
                      <p:cNvPr id="2253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8980" y="2267292"/>
                        <a:ext cx="4276725" cy="78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Oval 7">
            <a:extLst>
              <a:ext uri="{FF2B5EF4-FFF2-40B4-BE49-F238E27FC236}">
                <a16:creationId xmlns:a16="http://schemas.microsoft.com/office/drawing/2014/main" id="{587201DB-01C2-CF09-9E92-EF81074BA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7547" y="2252235"/>
            <a:ext cx="1219200" cy="91440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7">
            <a:extLst>
              <a:ext uri="{FF2B5EF4-FFF2-40B4-BE49-F238E27FC236}">
                <a16:creationId xmlns:a16="http://schemas.microsoft.com/office/drawing/2014/main" id="{231255C7-8764-6319-262D-EB507BA80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0975" y="2367311"/>
            <a:ext cx="1219200" cy="91440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Line 10">
            <a:extLst>
              <a:ext uri="{FF2B5EF4-FFF2-40B4-BE49-F238E27FC236}">
                <a16:creationId xmlns:a16="http://schemas.microsoft.com/office/drawing/2014/main" id="{038A6990-B839-6ECC-5FDA-35793778092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34702" y="3171967"/>
            <a:ext cx="457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8966E3DF-4E95-237F-59C9-D6CDFFF9E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9805" y="4102571"/>
            <a:ext cx="2971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Like the number one in scalar math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E40D9E76-75C4-900A-BC35-A8CE58AF2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4141" y="4109001"/>
            <a:ext cx="23002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Like a reciprocal in scalar math</a:t>
            </a:r>
          </a:p>
        </p:txBody>
      </p:sp>
      <p:sp>
        <p:nvSpPr>
          <p:cNvPr id="16" name="Line 10">
            <a:extLst>
              <a:ext uri="{FF2B5EF4-FFF2-40B4-BE49-F238E27FC236}">
                <a16:creationId xmlns:a16="http://schemas.microsoft.com/office/drawing/2014/main" id="{B0977447-063B-4DD1-9809-7748267FAA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90380" y="3118401"/>
            <a:ext cx="457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37"/>
    </mc:Choice>
    <mc:Fallback xmlns="">
      <p:transition spd="slow" advTm="4733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02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Inverse matrix by determinants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933747-F712-1FA8-407A-928412A41F7C}"/>
              </a:ext>
            </a:extLst>
          </p:cNvPr>
          <p:cNvSpPr txBox="1"/>
          <p:nvPr/>
        </p:nvSpPr>
        <p:spPr>
          <a:xfrm>
            <a:off x="2440788" y="2782669"/>
            <a:ext cx="78072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</a:rPr>
              <a:t>Inverse matrix by determinants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71"/>
    </mc:Choice>
    <mc:Fallback xmlns="">
      <p:transition spd="slow" advTm="3187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59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inverse of 2*2 Matrix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78BCDB-7FF8-FEF8-74AD-9CB4788460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3439" y="1694906"/>
            <a:ext cx="7291698" cy="350582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31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02"/>
    </mc:Choice>
    <mc:Fallback xmlns="">
      <p:transition spd="slow" advTm="5460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14AD2C-DF22-E689-6462-A89C2F7577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6066" y="1549927"/>
            <a:ext cx="6305550" cy="37242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216"/>
    </mc:Choice>
    <mc:Fallback xmlns="">
      <p:transition spd="slow" advTm="19121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33FADC3-A175-3213-EC5E-2E67877139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246" y="1833562"/>
            <a:ext cx="8007544" cy="383766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96"/>
    </mc:Choice>
    <mc:Fallback xmlns="">
      <p:transition spd="slow" advTm="9999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05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62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Determinant of 2*2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265784-CF21-DCA0-1F8A-A04474FB6F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3991" y="1573254"/>
            <a:ext cx="6684094" cy="44655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5FD654F-AB5F-8BA0-E58C-ED067A9F2EE2}"/>
              </a:ext>
            </a:extLst>
          </p:cNvPr>
          <p:cNvSpPr/>
          <p:nvPr/>
        </p:nvSpPr>
        <p:spPr>
          <a:xfrm>
            <a:off x="6653719" y="3806005"/>
            <a:ext cx="1819072" cy="6395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31"/>
    </mc:Choice>
    <mc:Fallback xmlns="">
      <p:transition spd="slow" advTm="5963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82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for determinants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78E3C0-9323-B096-CF4E-A5274B1536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0886" y="2204822"/>
            <a:ext cx="6267450" cy="24765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63"/>
    </mc:Choice>
    <mc:Fallback xmlns="">
      <p:transition spd="slow" advTm="8186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0896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80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Adjoint of 2*2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E824E2-0AD1-3AAF-EEF3-294EF6C4DD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4154" y="1647146"/>
            <a:ext cx="7304867" cy="3698797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94"/>
    </mc:Choice>
    <mc:Fallback xmlns="">
      <p:transition spd="slow" advTm="109194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749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D3F1E5-E5EA-4BFD-A0CC-F3DAC9F486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538287"/>
            <a:ext cx="6772275" cy="37814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593"/>
    </mc:Choice>
    <mc:Fallback xmlns="">
      <p:transition spd="slow" advTm="7159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01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Inverse of 2*2 matrix Formula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BC48FC-E617-745A-9511-A8B669DA2A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92222"/>
            <a:ext cx="6572250" cy="30575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67"/>
    </mc:Choice>
    <mc:Fallback xmlns="">
      <p:transition spd="slow" advTm="3196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13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7299" y="2066333"/>
            <a:ext cx="5578569" cy="170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09"/>
    </mc:Choice>
    <mc:Fallback xmlns="">
      <p:transition spd="slow" advTm="148009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13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73060" y="2153690"/>
            <a:ext cx="3886200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9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81"/>
    </mc:Choice>
    <mc:Fallback xmlns="">
      <p:transition spd="slow" advTm="29481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185669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421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Important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notes on inverse for 2*2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CB7F0F-00DA-0EBB-A12C-7D95764E68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9657" y="1835290"/>
            <a:ext cx="8081090" cy="2931263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207"/>
    </mc:Choice>
    <mc:Fallback xmlns="">
      <p:transition spd="slow" advTm="17220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01182"/>
            <a:ext cx="11536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18691" y="543490"/>
            <a:ext cx="8508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Equations by the inverse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0952D05-2525-3446-8A93-D9D3FA072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5881" y="3209189"/>
            <a:ext cx="933855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</a:rPr>
              <a:t>Solving Equations by Inverse matrix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04"/>
    </mc:Choice>
    <mc:Fallback xmlns="">
      <p:transition spd="slow" advTm="5330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0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2800" b="1" dirty="0">
                <a:solidFill>
                  <a:schemeClr val="bg1"/>
                </a:solidFill>
              </a:rPr>
              <a:t>Linear System of Simultaneous Equations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0952D05-2525-3446-8A93-D9D3FA072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209" y="1775926"/>
            <a:ext cx="73152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800" dirty="0">
                <a:latin typeface="Times New Roman" pitchFamily="18" charset="0"/>
              </a:rPr>
              <a:t>First precinct: 6 arrests last week equally divided between felonies and misdemeanors. </a:t>
            </a:r>
          </a:p>
          <a:p>
            <a:endParaRPr lang="en-US" sz="2800" dirty="0">
              <a:latin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</a:rPr>
              <a:t>Second precinct: 9 arrests - there were twice as many felonies as the first precinct. </a:t>
            </a:r>
          </a:p>
        </p:txBody>
      </p:sp>
      <p:graphicFrame>
        <p:nvGraphicFramePr>
          <p:cNvPr id="10" name="Object 0">
            <a:extLst>
              <a:ext uri="{FF2B5EF4-FFF2-40B4-BE49-F238E27FC236}">
                <a16:creationId xmlns:a16="http://schemas.microsoft.com/office/drawing/2014/main" id="{3E4654F8-96B4-5484-0BDD-2DB5B07E19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86209" y="4303910"/>
          <a:ext cx="6934200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Equation" r:id="rId7" imgW="2314575" imgH="447675" progId="Equation.3">
                  <p:embed/>
                </p:oleObj>
              </mc:Choice>
              <mc:Fallback>
                <p:oleObj name="Equation" r:id="rId7" imgW="2314575" imgH="447675" progId="Equation.3">
                  <p:embed/>
                  <p:pic>
                    <p:nvPicPr>
                      <p:cNvPr id="10" name="Object 0">
                        <a:extLst>
                          <a:ext uri="{FF2B5EF4-FFF2-40B4-BE49-F238E27FC236}">
                            <a16:creationId xmlns:a16="http://schemas.microsoft.com/office/drawing/2014/main" id="{3E4654F8-96B4-5484-0BDD-2DB5B07E19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209" y="4303910"/>
                        <a:ext cx="6934200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75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4"/>
    </mc:Choice>
    <mc:Fallback xmlns="">
      <p:transition spd="slow" advTm="3788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6632A1-AD13-95AC-F2C1-702407694726}"/>
              </a:ext>
            </a:extLst>
          </p:cNvPr>
          <p:cNvSpPr txBox="1"/>
          <p:nvPr/>
        </p:nvSpPr>
        <p:spPr>
          <a:xfrm>
            <a:off x="0" y="2211193"/>
            <a:ext cx="9533101" cy="2221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Solve the following system by using inverse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6x + 5y = 2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x + y =  – 3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05"/>
    </mc:Choice>
    <mc:Fallback xmlns="">
      <p:transition spd="slow" advTm="15660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/>
              <p:nvPr/>
            </p:nvSpPr>
            <p:spPr>
              <a:xfrm>
                <a:off x="2036087" y="1796310"/>
                <a:ext cx="7856942" cy="29167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First step: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put the coefficients of the variables (x, y) in matrix A and the numbers after the equal sign in matrix B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−5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6087" y="1796310"/>
                <a:ext cx="7856942" cy="2916761"/>
              </a:xfrm>
              <a:prstGeom prst="rect">
                <a:avLst/>
              </a:prstGeom>
              <a:blipFill>
                <a:blip r:embed="rId8"/>
                <a:stretch>
                  <a:fillRect l="-1552" t="-2301" r="-16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38"/>
    </mc:Choice>
    <mc:Fallback xmlns="">
      <p:transition spd="slow" advTm="12938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/>
              <p:nvPr/>
            </p:nvSpPr>
            <p:spPr>
              <a:xfrm>
                <a:off x="2036087" y="1796310"/>
                <a:ext cx="7856942" cy="24557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Second Step: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Obtain th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 inverse matrix by determinant method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</a:t>
                </a:r>
                <a:r>
                  <a:rPr lang="en-US" sz="28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-1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−5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	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6087" y="1796310"/>
                <a:ext cx="7856942" cy="2455737"/>
              </a:xfrm>
              <a:prstGeom prst="rect">
                <a:avLst/>
              </a:prstGeom>
              <a:blipFill>
                <a:blip r:embed="rId8"/>
                <a:stretch>
                  <a:fillRect l="-1552" t="-2730" r="-16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5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85"/>
    </mc:Choice>
    <mc:Fallback xmlns="">
      <p:transition spd="slow" advTm="4288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B11A14F-334F-AEB3-1465-375A3B9C7A09}"/>
                  </a:ext>
                </a:extLst>
              </p:cNvPr>
              <p:cNvSpPr txBox="1"/>
              <p:nvPr/>
            </p:nvSpPr>
            <p:spPr>
              <a:xfrm>
                <a:off x="1894582" y="1986467"/>
                <a:ext cx="7298055" cy="26715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Third Step: 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A</a:t>
                </a:r>
                <a:r>
                  <a:rPr lang="en-US" sz="1800" b="1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-1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          B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X</m:t>
                              </m:r>
                            </m:e>
                          </m:mr>
                          <m:m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Y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*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17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−20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X=17			Y= -20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B11A14F-334F-AEB3-1465-375A3B9C7A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4582" y="1986467"/>
                <a:ext cx="7298055" cy="2671565"/>
              </a:xfrm>
              <a:prstGeom prst="rect">
                <a:avLst/>
              </a:prstGeom>
              <a:blipFill>
                <a:blip r:embed="rId8"/>
                <a:stretch>
                  <a:fillRect l="-1754" t="-2511" b="-25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40"/>
    </mc:Choice>
    <mc:Fallback xmlns="">
      <p:transition spd="slow" advTm="19334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63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Reduced Echelon Form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237289-FD19-B944-30D3-C5024BE40E96}"/>
              </a:ext>
            </a:extLst>
          </p:cNvPr>
          <p:cNvSpPr txBox="1"/>
          <p:nvPr/>
        </p:nvSpPr>
        <p:spPr>
          <a:xfrm>
            <a:off x="2650377" y="2817656"/>
            <a:ext cx="62257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Reduced Echelon Form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01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82"/>
    </mc:Choice>
    <mc:Fallback xmlns="">
      <p:transition spd="slow" advTm="4528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7298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A462F1-2694-05A3-201A-C95271B35508}"/>
              </a:ext>
            </a:extLst>
          </p:cNvPr>
          <p:cNvSpPr txBox="1"/>
          <p:nvPr/>
        </p:nvSpPr>
        <p:spPr>
          <a:xfrm>
            <a:off x="1724536" y="1922248"/>
            <a:ext cx="8677072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the inverse for matrix A using the reduced echelon form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4E9204C-B9D7-EB51-DB0D-D426484F25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5672" y="3305716"/>
            <a:ext cx="2143125" cy="8667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27"/>
    </mc:Choice>
    <mc:Fallback xmlns="">
      <p:transition spd="slow" advTm="46327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7298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93BC0-2CD7-8E52-9310-93172A03CDAC}"/>
              </a:ext>
            </a:extLst>
          </p:cNvPr>
          <p:cNvSpPr txBox="1"/>
          <p:nvPr/>
        </p:nvSpPr>
        <p:spPr>
          <a:xfrm>
            <a:off x="2078393" y="1914559"/>
            <a:ext cx="8573393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Add unit matrix X to matrix A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A462F1-2694-05A3-201A-C95271B35508}"/>
              </a:ext>
            </a:extLst>
          </p:cNvPr>
          <p:cNvSpPr txBox="1"/>
          <p:nvPr/>
        </p:nvSpPr>
        <p:spPr>
          <a:xfrm>
            <a:off x="2078393" y="4137998"/>
            <a:ext cx="8677072" cy="191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you have to convert A to I, by adding the two rows, multiplying number by row, subtracting the two rows or multiplying number by row and add or subtract it from the other one.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B479449-5191-3C6B-3CF5-28DEEA219C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4384" y="2692203"/>
            <a:ext cx="4265819" cy="11599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26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53"/>
    </mc:Choice>
    <mc:Fallback xmlns="">
      <p:transition spd="slow" advTm="68753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1759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1846181-4A3D-8EF4-8AC2-0F8D9496E288}"/>
              </a:ext>
            </a:extLst>
          </p:cNvPr>
          <p:cNvSpPr txBox="1"/>
          <p:nvPr/>
        </p:nvSpPr>
        <p:spPr>
          <a:xfrm>
            <a:off x="2004543" y="2004905"/>
            <a:ext cx="793712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So, We need to convert number 6 to 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 we will multiply row two by 7 and subtract  row 1 from it. And write the second row as it is.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0" name="Rectangle 7">
            <a:extLst>
              <a:ext uri="{FF2B5EF4-FFF2-40B4-BE49-F238E27FC236}">
                <a16:creationId xmlns:a16="http://schemas.microsoft.com/office/drawing/2014/main" id="{4F522917-60BF-96EC-6384-FD545AAFC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678"/>
    </mc:Choice>
    <mc:Fallback xmlns="">
      <p:transition spd="slow" advTm="21567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734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838EF4-BAAA-4648-0948-DED9CDDA1181}"/>
              </a:ext>
            </a:extLst>
          </p:cNvPr>
          <p:cNvSpPr txBox="1"/>
          <p:nvPr/>
        </p:nvSpPr>
        <p:spPr>
          <a:xfrm>
            <a:off x="2311659" y="2001858"/>
            <a:ext cx="6246844" cy="11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 we will multiply row two by 7 and subtract  row 1 from it. And write the second row as it is.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E934051-1FE6-542C-0279-9827628F27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2376" y="3668630"/>
            <a:ext cx="1381125" cy="971550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68"/>
    </mc:Choice>
    <mc:Fallback xmlns="">
      <p:transition spd="slow" advTm="4426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734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838EF4-BAAA-4648-0948-DED9CDDA1181}"/>
              </a:ext>
            </a:extLst>
          </p:cNvPr>
          <p:cNvSpPr txBox="1"/>
          <p:nvPr/>
        </p:nvSpPr>
        <p:spPr>
          <a:xfrm>
            <a:off x="2311659" y="2001858"/>
            <a:ext cx="6246844" cy="11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 we will multiply row two by 7 and subtract  row 1 from it. And write the second row as it is.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E934051-1FE6-542C-0279-9827628F27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2376" y="3668630"/>
            <a:ext cx="1381125" cy="971550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73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539"/>
    </mc:Choice>
    <mc:Fallback xmlns="">
      <p:transition spd="slow" advTm="318539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Oval 13">
            <a:extLst>
              <a:ext uri="{FF2B5EF4-FFF2-40B4-BE49-F238E27FC236}">
                <a16:creationId xmlns:a16="http://schemas.microsoft.com/office/drawing/2014/main" id="{154E0CF7-AB0C-4CCF-07D4-E8C98F46A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0895" y="476250"/>
            <a:ext cx="101543" cy="142875"/>
          </a:xfrm>
          <a:prstGeom prst="ellipse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Oval 14">
            <a:extLst>
              <a:ext uri="{FF2B5EF4-FFF2-40B4-BE49-F238E27FC236}">
                <a16:creationId xmlns:a16="http://schemas.microsoft.com/office/drawing/2014/main" id="{CCD3F6DD-9AC9-483F-E23E-8BDE1375A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8546" y="473075"/>
            <a:ext cx="239191" cy="168275"/>
          </a:xfrm>
          <a:prstGeom prst="ellipse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14ADE58-4295-C641-58D9-3BE898143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6970" y="2463282"/>
            <a:ext cx="866502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69B2B556-48B2-DB64-37AC-0BE0CC33F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8141" y="1878511"/>
            <a:ext cx="866502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we need to convert  1  to zero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 	R</a:t>
            </a:r>
            <a:r>
              <a:rPr kumimoji="0" lang="en-US" altLang="en-US" sz="28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R</a:t>
            </a:r>
            <a:r>
              <a:rPr kumimoji="0" lang="en-US" altLang="en-US" sz="28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row one will be as it is. 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2"/>
    </mc:Choice>
    <mc:Fallback xmlns="">
      <p:transition spd="slow" advTm="503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828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89CFDD-38A6-E182-554C-34A45F5B2B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5053" y="1952916"/>
            <a:ext cx="5014471" cy="282336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166"/>
    </mc:Choice>
    <mc:Fallback xmlns="">
      <p:transition spd="slow" advTm="82166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PRACTICE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AA5690-CD03-A8FB-7465-F2602DB383C3}"/>
              </a:ext>
            </a:extLst>
          </p:cNvPr>
          <p:cNvSpPr txBox="1"/>
          <p:nvPr/>
        </p:nvSpPr>
        <p:spPr>
          <a:xfrm>
            <a:off x="3748573" y="2844225"/>
            <a:ext cx="62281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Let’s Practice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292"/>
    </mc:Choice>
    <mc:Fallback xmlns="">
      <p:transition spd="slow" advTm="426292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524561-765D-6A64-5217-59D5D115279F}"/>
              </a:ext>
            </a:extLst>
          </p:cNvPr>
          <p:cNvSpPr txBox="1"/>
          <p:nvPr/>
        </p:nvSpPr>
        <p:spPr>
          <a:xfrm>
            <a:off x="2178995" y="1681602"/>
            <a:ext cx="62548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BD8A08-78D8-42DD-6BA4-A7F9267291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1444" y="2877760"/>
            <a:ext cx="1181100" cy="7239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354"/>
    </mc:Choice>
    <mc:Fallback xmlns="">
      <p:transition spd="slow" advTm="434354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F85E615-6627-37EE-0C7E-F7F122D510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2237" y="1943100"/>
            <a:ext cx="4982691" cy="350925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60"/>
    </mc:Choice>
    <mc:Fallback xmlns="">
      <p:transition spd="slow" advTm="5196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8765D1-6EFA-6B7C-0EF4-BCF272EDD859}"/>
              </a:ext>
            </a:extLst>
          </p:cNvPr>
          <p:cNvSpPr txBox="1"/>
          <p:nvPr/>
        </p:nvSpPr>
        <p:spPr>
          <a:xfrm>
            <a:off x="2577830" y="2101598"/>
            <a:ext cx="6225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5EC443-21EB-7967-3CC4-1AE7174EC1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2301" y="3289750"/>
            <a:ext cx="1571625" cy="8572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47"/>
    </mc:Choice>
    <mc:Fallback xmlns="">
      <p:transition spd="slow" advTm="21004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E221CF-527E-A2FF-99BE-C1167A9F2C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2101598"/>
            <a:ext cx="4048125" cy="24765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49"/>
    </mc:Choice>
    <mc:Fallback xmlns="">
      <p:transition spd="slow" advTm="57449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82A730-E71E-AF6F-37A1-C1586DA9339F}"/>
              </a:ext>
            </a:extLst>
          </p:cNvPr>
          <p:cNvSpPr txBox="1"/>
          <p:nvPr/>
        </p:nvSpPr>
        <p:spPr>
          <a:xfrm>
            <a:off x="2529192" y="2101598"/>
            <a:ext cx="62257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DAA824E-B6A2-680B-75C8-CD92A2F060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4182" y="3345023"/>
            <a:ext cx="2551818" cy="112622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830"/>
    </mc:Choice>
    <mc:Fallback xmlns="">
      <p:transition spd="slow" advTm="28383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5475" y="506544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DDF902-6ED7-62BB-5A11-2F1B831733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849775"/>
            <a:ext cx="5516438" cy="318984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6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87"/>
    </mc:Choice>
    <mc:Fallback xmlns="">
      <p:transition spd="slow" advTm="49987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4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62021D-29C8-92D1-7BD1-15629A72A8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8493" y="3159539"/>
            <a:ext cx="2943863" cy="15078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480D88E-CE54-5171-2644-604520239528}"/>
              </a:ext>
            </a:extLst>
          </p:cNvPr>
          <p:cNvSpPr txBox="1"/>
          <p:nvPr/>
        </p:nvSpPr>
        <p:spPr>
          <a:xfrm>
            <a:off x="2752928" y="1877666"/>
            <a:ext cx="62257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877"/>
    </mc:Choice>
    <mc:Fallback xmlns="">
      <p:transition spd="slow" advTm="224877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A050D0-5458-07C1-863C-373939DE95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5082" y="2225719"/>
            <a:ext cx="10381835" cy="196413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0"/>
    </mc:Choice>
    <mc:Fallback xmlns="">
      <p:transition spd="slow" advTm="1844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6CA05A-242A-1C27-2A2C-D1BBFD068A8C}"/>
              </a:ext>
            </a:extLst>
          </p:cNvPr>
          <p:cNvSpPr txBox="1"/>
          <p:nvPr/>
        </p:nvSpPr>
        <p:spPr>
          <a:xfrm>
            <a:off x="1874165" y="1813173"/>
            <a:ext cx="859011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of Matrix Definition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determinant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Solving Two Equations by Inverse matrix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Reduced Echelon Form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30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670"/>
    </mc:Choice>
    <mc:Fallback xmlns="">
      <p:transition spd="slow" advTm="22867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1730</TotalTime>
  <Words>702</Words>
  <Application>Microsoft Office PowerPoint</Application>
  <PresentationFormat>Widescreen</PresentationFormat>
  <Paragraphs>240</Paragraphs>
  <Slides>42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132</cp:revision>
  <dcterms:created xsi:type="dcterms:W3CDTF">2021-08-03T13:03:26Z</dcterms:created>
  <dcterms:modified xsi:type="dcterms:W3CDTF">2023-01-21T18:41:49Z</dcterms:modified>
</cp:coreProperties>
</file>