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1"/>
  </p:sldMasterIdLst>
  <p:notesMasterIdLst>
    <p:notesMasterId r:id="rId53"/>
  </p:notesMasterIdLst>
  <p:sldIdLst>
    <p:sldId id="257" r:id="rId2"/>
    <p:sldId id="258" r:id="rId3"/>
    <p:sldId id="271" r:id="rId4"/>
    <p:sldId id="342" r:id="rId5"/>
    <p:sldId id="282" r:id="rId6"/>
    <p:sldId id="287" r:id="rId7"/>
    <p:sldId id="283" r:id="rId8"/>
    <p:sldId id="322" r:id="rId9"/>
    <p:sldId id="286" r:id="rId10"/>
    <p:sldId id="284" r:id="rId11"/>
    <p:sldId id="288" r:id="rId12"/>
    <p:sldId id="296" r:id="rId13"/>
    <p:sldId id="289" r:id="rId14"/>
    <p:sldId id="290" r:id="rId15"/>
    <p:sldId id="291" r:id="rId16"/>
    <p:sldId id="293" r:id="rId17"/>
    <p:sldId id="294" r:id="rId18"/>
    <p:sldId id="298" r:id="rId19"/>
    <p:sldId id="301" r:id="rId20"/>
    <p:sldId id="302" r:id="rId21"/>
    <p:sldId id="303" r:id="rId22"/>
    <p:sldId id="304" r:id="rId23"/>
    <p:sldId id="305" r:id="rId24"/>
    <p:sldId id="306" r:id="rId25"/>
    <p:sldId id="307" r:id="rId26"/>
    <p:sldId id="308" r:id="rId27"/>
    <p:sldId id="309" r:id="rId28"/>
    <p:sldId id="310" r:id="rId29"/>
    <p:sldId id="311" r:id="rId30"/>
    <p:sldId id="312" r:id="rId31"/>
    <p:sldId id="319" r:id="rId32"/>
    <p:sldId id="321" r:id="rId33"/>
    <p:sldId id="313" r:id="rId34"/>
    <p:sldId id="314" r:id="rId35"/>
    <p:sldId id="316" r:id="rId36"/>
    <p:sldId id="317" r:id="rId37"/>
    <p:sldId id="323" r:id="rId38"/>
    <p:sldId id="329" r:id="rId39"/>
    <p:sldId id="328" r:id="rId40"/>
    <p:sldId id="327" r:id="rId41"/>
    <p:sldId id="326" r:id="rId42"/>
    <p:sldId id="325" r:id="rId43"/>
    <p:sldId id="324" r:id="rId44"/>
    <p:sldId id="330" r:id="rId45"/>
    <p:sldId id="341" r:id="rId46"/>
    <p:sldId id="340" r:id="rId47"/>
    <p:sldId id="339" r:id="rId48"/>
    <p:sldId id="338" r:id="rId49"/>
    <p:sldId id="337" r:id="rId50"/>
    <p:sldId id="336" r:id="rId51"/>
    <p:sldId id="350"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90"/>
    <p:restoredTop sz="93226" autoAdjust="0"/>
  </p:normalViewPr>
  <p:slideViewPr>
    <p:cSldViewPr snapToGrid="0">
      <p:cViewPr varScale="1">
        <p:scale>
          <a:sx n="95" d="100"/>
          <a:sy n="95" d="100"/>
        </p:scale>
        <p:origin x="106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5/6/26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41862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10</a:t>
            </a:fld>
            <a:endParaRPr lang="en-US"/>
          </a:p>
        </p:txBody>
      </p:sp>
    </p:spTree>
    <p:extLst>
      <p:ext uri="{BB962C8B-B14F-4D97-AF65-F5344CB8AC3E}">
        <p14:creationId xmlns:p14="http://schemas.microsoft.com/office/powerpoint/2010/main" val="286145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19</a:t>
            </a:fld>
            <a:endParaRPr lang="en-US"/>
          </a:p>
        </p:txBody>
      </p:sp>
    </p:spTree>
    <p:extLst>
      <p:ext uri="{BB962C8B-B14F-4D97-AF65-F5344CB8AC3E}">
        <p14:creationId xmlns:p14="http://schemas.microsoft.com/office/powerpoint/2010/main" val="1519019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29</a:t>
            </a:fld>
            <a:endParaRPr lang="en-US"/>
          </a:p>
        </p:txBody>
      </p:sp>
    </p:spTree>
    <p:extLst>
      <p:ext uri="{BB962C8B-B14F-4D97-AF65-F5344CB8AC3E}">
        <p14:creationId xmlns:p14="http://schemas.microsoft.com/office/powerpoint/2010/main" val="3029786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0403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460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42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4178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5/6/26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1598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5/6/26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5359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5/6/26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51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682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9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4265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94283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11310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01913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2311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076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08431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3698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25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7183957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50" r:id="rId19"/>
    <p:sldLayoutId id="2147483660"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41.jpeg"/></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3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5.jpeg"/><Relationship Id="rId4" Type="http://schemas.openxmlformats.org/officeDocument/2006/relationships/image" Target="../media/image51.jpeg"/></Relationships>
</file>

<file path=ppt/slides/_rels/slide4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5.jpeg"/><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33.jpeg"/></Relationships>
</file>

<file path=ppt/slides/_rels/slide4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17.xml"/><Relationship Id="rId5" Type="http://schemas.openxmlformats.org/officeDocument/2006/relationships/image" Target="../media/image64.png"/><Relationship Id="rId4" Type="http://schemas.openxmlformats.org/officeDocument/2006/relationships/image" Target="../media/image6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28388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33">
            <a:extLst>
              <a:ext uri="{FF2B5EF4-FFF2-40B4-BE49-F238E27FC236}">
                <a16:creationId xmlns:a16="http://schemas.microsoft.com/office/drawing/2014/main" id="{93CFBF2E-2C03-59D0-8BDC-D0994DB12F62}"/>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03</a:t>
            </a:r>
          </a:p>
        </p:txBody>
      </p:sp>
      <p:sp>
        <p:nvSpPr>
          <p:cNvPr id="3" name="TextBox 2">
            <a:extLst>
              <a:ext uri="{FF2B5EF4-FFF2-40B4-BE49-F238E27FC236}">
                <a16:creationId xmlns:a16="http://schemas.microsoft.com/office/drawing/2014/main" id="{3A35CCBD-D36C-9358-FA62-134F115D6A78}"/>
              </a:ext>
            </a:extLst>
          </p:cNvPr>
          <p:cNvSpPr txBox="1"/>
          <p:nvPr/>
        </p:nvSpPr>
        <p:spPr>
          <a:xfrm>
            <a:off x="329269" y="5104240"/>
            <a:ext cx="2954014"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cs typeface="Alexandria" charset="0"/>
              </a:rPr>
              <a:t>Understanding leadership</a:t>
            </a:r>
          </a:p>
        </p:txBody>
      </p:sp>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7264"/>
    </mc:Choice>
    <mc:Fallback xmlns="">
      <p:transition spd="slow" advTm="72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5" y="3754506"/>
            <a:ext cx="4000176" cy="55482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420175" y="4429348"/>
            <a:ext cx="2975045"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cs typeface="Times New Roman" panose="02020603050405020304" pitchFamily="18" charset="0"/>
              </a:rPr>
              <a:t>Understanding Leadership</a:t>
            </a:r>
            <a:endParaRPr lang="en-US" sz="2000" dirty="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7049"/>
    </mc:Choice>
    <mc:Fallback xmlns="">
      <p:transition spd="slow" advTm="1704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367747"/>
          </a:xfrm>
          <a:prstGeom prst="rect">
            <a:avLst/>
          </a:prstGeom>
          <a:noFill/>
        </p:spPr>
        <p:txBody>
          <a:bodyPr wrap="square">
            <a:spAutoFit/>
          </a:bodyPr>
          <a:lstStyle/>
          <a:p>
            <a:pPr>
              <a:lnSpc>
                <a:spcPct val="120000"/>
              </a:lnSpc>
            </a:pPr>
            <a:r>
              <a:rPr lang="en-US" sz="1400" dirty="0">
                <a:latin typeface="Alexandria" charset="0"/>
                <a:cs typeface="Alexandria" charset="0"/>
              </a:rPr>
              <a:t>This lecture aims to understand the personality of leaders. Through this lecture, we will know the different styles of leaders and the pros and cons of each to know when can we use each of these styles.</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936107"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457200" indent="-457200">
              <a:buFont typeface="+mj-lt"/>
              <a:buAutoNum type="arabicPeriod"/>
            </a:pPr>
            <a:r>
              <a:rPr lang="en-US" sz="2000" dirty="0"/>
              <a:t>The leader’s title.</a:t>
            </a:r>
          </a:p>
          <a:p>
            <a:pPr marL="457200" indent="-457200">
              <a:buFont typeface="+mj-lt"/>
              <a:buAutoNum type="arabicPeriod"/>
            </a:pPr>
            <a:r>
              <a:rPr lang="en-US" sz="2000" dirty="0"/>
              <a:t>Leadership styles: describe 7 basic leadership styles.</a:t>
            </a:r>
          </a:p>
          <a:p>
            <a:pPr marL="457200" indent="-457200">
              <a:buFont typeface="+mj-lt"/>
              <a:buAutoNum type="arabicPeriod"/>
            </a:pPr>
            <a:r>
              <a:rPr lang="en-US" sz="2000" dirty="0"/>
              <a:t>Who we lead: define 'stakeholder' in the context of a project effort.</a:t>
            </a:r>
          </a:p>
          <a:p>
            <a:pPr marL="457200" indent="-457200">
              <a:buFont typeface="+mj-lt"/>
              <a:buAutoNum type="arabicPeriod"/>
            </a:pPr>
            <a:r>
              <a:rPr lang="en-US" sz="2000" dirty="0"/>
              <a:t>Matching leadership with culture: define ‘culture’ in the context of a project, team, and organization.</a:t>
            </a:r>
          </a:p>
          <a:p>
            <a:pPr marL="457200" indent="-457200">
              <a:buFont typeface="+mj-lt"/>
              <a:buAutoNum type="arabicPeriod"/>
            </a:pPr>
            <a:r>
              <a:rPr lang="en-US" sz="2000" dirty="0"/>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67488"/>
    </mc:Choice>
    <mc:Fallback xmlns="">
      <p:transition spd="slow" advTm="6748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FFD3BD12-6A41-EBAE-679F-DD95674EB249}"/>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ntent Placeholder 2">
            <a:extLst>
              <a:ext uri="{FF2B5EF4-FFF2-40B4-BE49-F238E27FC236}">
                <a16:creationId xmlns:a16="http://schemas.microsoft.com/office/drawing/2014/main" id="{EC0A6497-F9ED-FFD0-DE9F-A9D144B195EA}"/>
              </a:ext>
            </a:extLst>
          </p:cNvPr>
          <p:cNvSpPr>
            <a:spLocks noGrp="1"/>
          </p:cNvSpPr>
          <p:nvPr>
            <p:ph idx="1"/>
          </p:nvPr>
        </p:nvSpPr>
        <p:spPr>
          <a:xfrm>
            <a:off x="838200" y="2044700"/>
            <a:ext cx="10515600" cy="4351338"/>
          </a:xfrm>
        </p:spPr>
        <p:txBody>
          <a:bodyPr>
            <a:normAutofit/>
          </a:bodyPr>
          <a:lstStyle/>
          <a:p>
            <a:pPr>
              <a:spcBef>
                <a:spcPts val="1200"/>
              </a:spcBef>
              <a:buFont typeface="Wingdings" panose="05000000000000000000" pitchFamily="2" charset="2"/>
              <a:buChar char="Ø"/>
            </a:pPr>
            <a:r>
              <a:rPr lang="en-US" sz="2400" dirty="0"/>
              <a:t>Leader can have many titles, he can be a manager, supervisor, boss, CEO, Expert, Foreman, Monitor.</a:t>
            </a:r>
          </a:p>
          <a:p>
            <a:pPr>
              <a:spcBef>
                <a:spcPts val="1200"/>
              </a:spcBef>
              <a:buFont typeface="Wingdings" panose="05000000000000000000" pitchFamily="2" charset="2"/>
              <a:buChar char="Ø"/>
            </a:pPr>
            <a:r>
              <a:rPr lang="en-US" sz="2400" dirty="0"/>
              <a:t>Understand that title isn't synonymous with the need or authority to engage in leadership.</a:t>
            </a:r>
          </a:p>
          <a:p>
            <a:pPr>
              <a:spcBef>
                <a:spcPts val="1200"/>
              </a:spcBef>
              <a:buFont typeface="Wingdings" panose="05000000000000000000" pitchFamily="2" charset="2"/>
              <a:buChar char="Ø"/>
            </a:pPr>
            <a:r>
              <a:rPr lang="en-US" sz="2400" dirty="0"/>
              <a:t>It is </a:t>
            </a:r>
            <a:r>
              <a:rPr lang="en-US" sz="2400" b="1" dirty="0"/>
              <a:t>a sit of words that supposed all  correlated to actual duties of jobs.</a:t>
            </a:r>
          </a:p>
          <a:p>
            <a:pPr>
              <a:spcBef>
                <a:spcPts val="1200"/>
              </a:spcBef>
              <a:buFont typeface="Wingdings" panose="05000000000000000000" pitchFamily="2" charset="2"/>
              <a:buChar char="Ø"/>
            </a:pPr>
            <a:r>
              <a:rPr lang="en-US" sz="2400" dirty="0"/>
              <a:t>The actual title can affect perceptions.</a:t>
            </a:r>
          </a:p>
        </p:txBody>
      </p:sp>
      <p:pic>
        <p:nvPicPr>
          <p:cNvPr id="18" name="Picture 17">
            <a:extLst>
              <a:ext uri="{FF2B5EF4-FFF2-40B4-BE49-F238E27FC236}">
                <a16:creationId xmlns:a16="http://schemas.microsoft.com/office/drawing/2014/main" id="{075BD8DF-81E3-F1D0-EC30-6C3FBCF3F981}"/>
              </a:ext>
            </a:extLst>
          </p:cNvPr>
          <p:cNvPicPr>
            <a:picLocks noChangeAspect="1"/>
          </p:cNvPicPr>
          <p:nvPr/>
        </p:nvPicPr>
        <p:blipFill>
          <a:blip r:embed="rId2"/>
          <a:stretch>
            <a:fillRect/>
          </a:stretch>
        </p:blipFill>
        <p:spPr>
          <a:xfrm>
            <a:off x="8412073" y="4114799"/>
            <a:ext cx="2941727" cy="1890713"/>
          </a:xfrm>
          <a:prstGeom prst="rect">
            <a:avLst/>
          </a:prstGeom>
        </p:spPr>
      </p:pic>
      <p:pic>
        <p:nvPicPr>
          <p:cNvPr id="19" name="Graphic 21">
            <a:extLst>
              <a:ext uri="{FF2B5EF4-FFF2-40B4-BE49-F238E27FC236}">
                <a16:creationId xmlns:a16="http://schemas.microsoft.com/office/drawing/2014/main" id="{9758A46D-0982-F176-4617-9A56E0D7F2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9">
            <a:extLst>
              <a:ext uri="{FF2B5EF4-FFF2-40B4-BE49-F238E27FC236}">
                <a16:creationId xmlns:a16="http://schemas.microsoft.com/office/drawing/2014/main" id="{91E9FD68-3D93-B55F-54A6-195E2D138377}"/>
              </a:ext>
            </a:extLst>
          </p:cNvPr>
          <p:cNvSpPr txBox="1"/>
          <p:nvPr/>
        </p:nvSpPr>
        <p:spPr>
          <a:xfrm>
            <a:off x="2513150" y="1019069"/>
            <a:ext cx="3902032" cy="523220"/>
          </a:xfrm>
          <a:prstGeom prst="rect">
            <a:avLst/>
          </a:prstGeom>
          <a:noFill/>
        </p:spPr>
        <p:txBody>
          <a:bodyPr wrap="square" rtlCol="0">
            <a:spAutoFit/>
          </a:bodyPr>
          <a:lstStyle/>
          <a:p>
            <a:r>
              <a:rPr lang="en-US" sz="2800" b="1" dirty="0"/>
              <a:t>THE LEADER’S TITLE</a:t>
            </a:r>
            <a:endParaRPr lang="en-US" sz="2800" b="1" dirty="0">
              <a:latin typeface="Alexandria" charset="0"/>
              <a:cs typeface="Alexandria" charset="0"/>
            </a:endParaRPr>
          </a:p>
        </p:txBody>
      </p:sp>
      <p:sp>
        <p:nvSpPr>
          <p:cNvPr id="21" name="Rectangle 20">
            <a:extLst>
              <a:ext uri="{FF2B5EF4-FFF2-40B4-BE49-F238E27FC236}">
                <a16:creationId xmlns:a16="http://schemas.microsoft.com/office/drawing/2014/main" id="{74A923F8-2FD6-D4BF-5EA7-3F2F921B24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0276E5A1-D44D-0968-25DD-B17794E1147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FB8F3335-C77F-578E-0676-62CDB900070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4008189795"/>
      </p:ext>
    </p:extLst>
  </p:cSld>
  <p:clrMapOvr>
    <a:masterClrMapping/>
  </p:clrMapOvr>
  <mc:AlternateContent xmlns:mc="http://schemas.openxmlformats.org/markup-compatibility/2006" xmlns:p14="http://schemas.microsoft.com/office/powerpoint/2010/main">
    <mc:Choice Requires="p14">
      <p:transition spd="slow" p14:dur="2000" advTm="108736"/>
    </mc:Choice>
    <mc:Fallback xmlns="">
      <p:transition spd="slow" advTm="10873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D80A54DA-2667-0F1C-EBBE-7FA7C4644F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C1D26DF-60AB-88FB-947F-347FF747FFBF}"/>
              </a:ext>
            </a:extLst>
          </p:cNvPr>
          <p:cNvSpPr txBox="1"/>
          <p:nvPr/>
        </p:nvSpPr>
        <p:spPr>
          <a:xfrm>
            <a:off x="2513150" y="1019069"/>
            <a:ext cx="3902032" cy="523220"/>
          </a:xfrm>
          <a:prstGeom prst="rect">
            <a:avLst/>
          </a:prstGeom>
          <a:noFill/>
        </p:spPr>
        <p:txBody>
          <a:bodyPr wrap="square" rtlCol="0">
            <a:spAutoFit/>
          </a:bodyPr>
          <a:lstStyle/>
          <a:p>
            <a:r>
              <a:rPr lang="en-US" sz="2800" b="1" dirty="0"/>
              <a:t>THE LEADER’S TITLE</a:t>
            </a:r>
            <a:endParaRPr lang="en-US" sz="2800" b="1" dirty="0">
              <a:latin typeface="Alexandria" charset="0"/>
              <a:cs typeface="Alexandria" charset="0"/>
            </a:endParaRPr>
          </a:p>
        </p:txBody>
      </p:sp>
      <p:sp>
        <p:nvSpPr>
          <p:cNvPr id="16" name="Rectangle: Rounded Corners 24">
            <a:extLst>
              <a:ext uri="{FF2B5EF4-FFF2-40B4-BE49-F238E27FC236}">
                <a16:creationId xmlns:a16="http://schemas.microsoft.com/office/drawing/2014/main" id="{BD2AC043-2868-C9B1-ADEE-6409FEF1F71C}"/>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A297CCDB-7949-0C31-5661-ACBC9EB1AB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CFFE5831-F749-DE53-DE33-B1C0E46F189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C58ACB9A-BFD4-AAA2-B731-06341D52CC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CD8E2F73-F99D-FC50-B5C0-BCD4C1F2D7D6}"/>
              </a:ext>
            </a:extLst>
          </p:cNvPr>
          <p:cNvSpPr>
            <a:spLocks noGrp="1"/>
          </p:cNvSpPr>
          <p:nvPr>
            <p:ph idx="1"/>
          </p:nvPr>
        </p:nvSpPr>
        <p:spPr>
          <a:xfrm>
            <a:off x="734092" y="2000139"/>
            <a:ext cx="10515600" cy="4351338"/>
          </a:xfrm>
        </p:spPr>
        <p:txBody>
          <a:bodyPr>
            <a:normAutofit/>
          </a:bodyPr>
          <a:lstStyle/>
          <a:p>
            <a:pPr marL="0" indent="0" algn="ctr">
              <a:buNone/>
            </a:pPr>
            <a:endParaRPr lang="en-US" b="1" dirty="0"/>
          </a:p>
          <a:p>
            <a:pPr marL="0" indent="0" algn="ctr">
              <a:buNone/>
            </a:pPr>
            <a:r>
              <a:rPr lang="en-US" b="1" dirty="0"/>
              <a:t>“Leadership is not about titles, positions or flowcharts. It is about one life influencing another.” - John C. Maxwell</a:t>
            </a:r>
          </a:p>
        </p:txBody>
      </p:sp>
      <p:pic>
        <p:nvPicPr>
          <p:cNvPr id="7" name="Picture 6">
            <a:extLst>
              <a:ext uri="{FF2B5EF4-FFF2-40B4-BE49-F238E27FC236}">
                <a16:creationId xmlns:a16="http://schemas.microsoft.com/office/drawing/2014/main" id="{9B4F70FA-B47C-1F10-4825-E72CA2D060EA}"/>
              </a:ext>
            </a:extLst>
          </p:cNvPr>
          <p:cNvPicPr>
            <a:picLocks noChangeAspect="1"/>
          </p:cNvPicPr>
          <p:nvPr/>
        </p:nvPicPr>
        <p:blipFill>
          <a:blip r:embed="rId3"/>
          <a:stretch>
            <a:fillRect/>
          </a:stretch>
        </p:blipFill>
        <p:spPr>
          <a:xfrm>
            <a:off x="8855250" y="3746822"/>
            <a:ext cx="2371550" cy="2145978"/>
          </a:xfrm>
          <a:prstGeom prst="rect">
            <a:avLst/>
          </a:prstGeom>
        </p:spPr>
      </p:pic>
    </p:spTree>
    <p:extLst>
      <p:ext uri="{BB962C8B-B14F-4D97-AF65-F5344CB8AC3E}">
        <p14:creationId xmlns:p14="http://schemas.microsoft.com/office/powerpoint/2010/main" val="3406744773"/>
      </p:ext>
    </p:extLst>
  </p:cSld>
  <p:clrMapOvr>
    <a:masterClrMapping/>
  </p:clrMapOvr>
  <mc:AlternateContent xmlns:mc="http://schemas.openxmlformats.org/markup-compatibility/2006" xmlns:p14="http://schemas.microsoft.com/office/powerpoint/2010/main">
    <mc:Choice Requires="p14">
      <p:transition spd="slow" p14:dur="2000" advTm="58976"/>
    </mc:Choice>
    <mc:Fallback xmlns="">
      <p:transition spd="slow" advTm="5897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29D49EC9-92C8-7570-8A85-94C6C7486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Rounded Corners 24">
            <a:extLst>
              <a:ext uri="{FF2B5EF4-FFF2-40B4-BE49-F238E27FC236}">
                <a16:creationId xmlns:a16="http://schemas.microsoft.com/office/drawing/2014/main" id="{BCAB4294-6855-04EC-4CA4-D1FEAEE420AE}"/>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7890FC25-C1DA-317B-480E-3C81FD09605F}"/>
              </a:ext>
            </a:extLst>
          </p:cNvPr>
          <p:cNvSpPr txBox="1"/>
          <p:nvPr/>
        </p:nvSpPr>
        <p:spPr>
          <a:xfrm>
            <a:off x="2513150" y="1019069"/>
            <a:ext cx="3902032" cy="523220"/>
          </a:xfrm>
          <a:prstGeom prst="rect">
            <a:avLst/>
          </a:prstGeom>
          <a:noFill/>
        </p:spPr>
        <p:txBody>
          <a:bodyPr wrap="square" rtlCol="0">
            <a:spAutoFit/>
          </a:bodyPr>
          <a:lstStyle/>
          <a:p>
            <a:r>
              <a:rPr lang="en-US" sz="2800" b="1" dirty="0"/>
              <a:t>TEAM LEADERSHIP</a:t>
            </a:r>
            <a:endParaRPr lang="en-US" sz="2800" b="1" dirty="0">
              <a:latin typeface="Alexandria" charset="0"/>
              <a:cs typeface="Alexandria" charset="0"/>
            </a:endParaRPr>
          </a:p>
        </p:txBody>
      </p:sp>
      <p:sp>
        <p:nvSpPr>
          <p:cNvPr id="18" name="Rectangle 17">
            <a:extLst>
              <a:ext uri="{FF2B5EF4-FFF2-40B4-BE49-F238E27FC236}">
                <a16:creationId xmlns:a16="http://schemas.microsoft.com/office/drawing/2014/main" id="{244603EA-B2C4-C9D4-E50D-D2C01412A3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B529C465-C1BE-1DA0-75BA-AEA92D826B4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0" name="TextBox 19">
            <a:extLst>
              <a:ext uri="{FF2B5EF4-FFF2-40B4-BE49-F238E27FC236}">
                <a16:creationId xmlns:a16="http://schemas.microsoft.com/office/drawing/2014/main" id="{F7E1DE60-9DB2-DECB-7563-BC0AC98EEB0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8" name="Content Placeholder 7">
            <a:extLst>
              <a:ext uri="{FF2B5EF4-FFF2-40B4-BE49-F238E27FC236}">
                <a16:creationId xmlns:a16="http://schemas.microsoft.com/office/drawing/2014/main" id="{96FBBC88-CED5-E5EB-608F-1E33C6706A36}"/>
              </a:ext>
            </a:extLst>
          </p:cNvPr>
          <p:cNvSpPr>
            <a:spLocks noGrp="1"/>
          </p:cNvSpPr>
          <p:nvPr>
            <p:ph idx="1"/>
          </p:nvPr>
        </p:nvSpPr>
        <p:spPr>
          <a:xfrm>
            <a:off x="838200" y="2051071"/>
            <a:ext cx="10515600" cy="4351338"/>
          </a:xfrm>
        </p:spPr>
        <p:txBody>
          <a:bodyPr>
            <a:normAutofit/>
          </a:bodyPr>
          <a:lstStyle/>
          <a:p>
            <a:pPr algn="l">
              <a:buFont typeface="Wingdings" panose="05000000000000000000" pitchFamily="2" charset="2"/>
              <a:buChar char="Ø"/>
            </a:pPr>
            <a:r>
              <a:rPr lang="en-US" sz="2400" dirty="0"/>
              <a:t>The idea of team leadership is broken down into its digestible components:</a:t>
            </a:r>
          </a:p>
          <a:p>
            <a:pPr algn="l"/>
            <a:r>
              <a:rPr lang="en-US" sz="2400" dirty="0"/>
              <a:t>Leadership styles.</a:t>
            </a:r>
          </a:p>
          <a:p>
            <a:pPr algn="l"/>
            <a:r>
              <a:rPr lang="en-US" sz="2400" dirty="0"/>
              <a:t>Leadership theories.</a:t>
            </a:r>
          </a:p>
          <a:p>
            <a:pPr algn="l"/>
            <a:r>
              <a:rPr lang="en-US" sz="2400" dirty="0"/>
              <a:t>Influences.</a:t>
            </a:r>
          </a:p>
          <a:p>
            <a:pPr algn="l"/>
            <a:r>
              <a:rPr lang="en-US" sz="2400" dirty="0"/>
              <a:t>Motivators.</a:t>
            </a:r>
          </a:p>
          <a:p>
            <a:pPr algn="l"/>
            <a:r>
              <a:rPr lang="en-US" sz="2400" dirty="0"/>
              <a:t>Influences on organizational team performance. </a:t>
            </a:r>
          </a:p>
          <a:p>
            <a:pPr algn="l"/>
            <a:r>
              <a:rPr lang="en-US" sz="2400" dirty="0"/>
              <a:t>Culture.</a:t>
            </a:r>
          </a:p>
          <a:p>
            <a:pPr algn="l"/>
            <a:r>
              <a:rPr lang="en-US" sz="2400" dirty="0"/>
              <a:t>Understanding of who is being led.</a:t>
            </a:r>
            <a:endParaRPr lang="en-US" dirty="0"/>
          </a:p>
        </p:txBody>
      </p:sp>
    </p:spTree>
    <p:extLst>
      <p:ext uri="{BB962C8B-B14F-4D97-AF65-F5344CB8AC3E}">
        <p14:creationId xmlns:p14="http://schemas.microsoft.com/office/powerpoint/2010/main" val="236804587"/>
      </p:ext>
    </p:extLst>
  </p:cSld>
  <p:clrMapOvr>
    <a:masterClrMapping/>
  </p:clrMapOvr>
  <mc:AlternateContent xmlns:mc="http://schemas.openxmlformats.org/markup-compatibility/2006" xmlns:p14="http://schemas.microsoft.com/office/powerpoint/2010/main">
    <mc:Choice Requires="p14">
      <p:transition spd="slow" p14:dur="2000" advTm="96"/>
    </mc:Choice>
    <mc:Fallback xmlns="">
      <p:transition spd="slow" advTm="9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98CCA499-A717-D7BE-71E6-EE33B2070A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1A47CAE6-A23A-BD97-FC64-30F6811EDF8F}"/>
              </a:ext>
            </a:extLst>
          </p:cNvPr>
          <p:cNvSpPr txBox="1"/>
          <p:nvPr/>
        </p:nvSpPr>
        <p:spPr>
          <a:xfrm>
            <a:off x="2513150" y="1019069"/>
            <a:ext cx="5164000" cy="523220"/>
          </a:xfrm>
          <a:prstGeom prst="rect">
            <a:avLst/>
          </a:prstGeom>
          <a:noFill/>
        </p:spPr>
        <p:txBody>
          <a:bodyPr wrap="square" rtlCol="0">
            <a:spAutoFit/>
          </a:bodyPr>
          <a:lstStyle/>
          <a:p>
            <a:r>
              <a:rPr lang="en-US" sz="2800" b="1" dirty="0"/>
              <a:t>EARLY STUDIES OF LEADERSHIP</a:t>
            </a:r>
            <a:endParaRPr lang="en-US" sz="2800" b="1" dirty="0">
              <a:latin typeface="Alexandria" charset="0"/>
              <a:cs typeface="Alexandria" charset="0"/>
            </a:endParaRPr>
          </a:p>
        </p:txBody>
      </p:sp>
      <p:sp>
        <p:nvSpPr>
          <p:cNvPr id="12" name="Rectangle: Rounded Corners 24">
            <a:extLst>
              <a:ext uri="{FF2B5EF4-FFF2-40B4-BE49-F238E27FC236}">
                <a16:creationId xmlns:a16="http://schemas.microsoft.com/office/drawing/2014/main" id="{C18C7756-17D0-56B5-51FC-BC417BDEFB96}"/>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6BE72EC7-F4AF-99A7-A5BD-5F1D651069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A3D7F061-D082-98F7-4620-62B5E173070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AC4D1C72-3864-B7B4-71A2-346C23711FD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8" name="Content Placeholder 7">
            <a:extLst>
              <a:ext uri="{FF2B5EF4-FFF2-40B4-BE49-F238E27FC236}">
                <a16:creationId xmlns:a16="http://schemas.microsoft.com/office/drawing/2014/main" id="{96FBBC88-CED5-E5EB-608F-1E33C6706A36}"/>
              </a:ext>
            </a:extLst>
          </p:cNvPr>
          <p:cNvSpPr>
            <a:spLocks noGrp="1"/>
          </p:cNvSpPr>
          <p:nvPr>
            <p:ph idx="1"/>
          </p:nvPr>
        </p:nvSpPr>
        <p:spPr>
          <a:xfrm>
            <a:off x="838200" y="2035175"/>
            <a:ext cx="10515600" cy="4351338"/>
          </a:xfrm>
        </p:spPr>
        <p:txBody>
          <a:bodyPr>
            <a:normAutofit/>
          </a:bodyPr>
          <a:lstStyle/>
          <a:p>
            <a:pPr algn="l">
              <a:buFont typeface="Wingdings" panose="05000000000000000000" pitchFamily="2" charset="2"/>
              <a:buChar char="Ø"/>
            </a:pPr>
            <a:r>
              <a:rPr lang="en-US" sz="2400" dirty="0"/>
              <a:t>Researchers began studying leadership in the early part of the twentieth century and focused on:</a:t>
            </a:r>
          </a:p>
          <a:p>
            <a:pPr algn="l"/>
            <a:r>
              <a:rPr lang="en-US" sz="2400" b="1" dirty="0"/>
              <a:t>The person </a:t>
            </a:r>
            <a:r>
              <a:rPr lang="en-US" sz="2400" dirty="0"/>
              <a:t>- leader trait theories.</a:t>
            </a:r>
          </a:p>
          <a:p>
            <a:pPr algn="l"/>
            <a:r>
              <a:rPr lang="en-US" sz="2400" dirty="0"/>
              <a:t> </a:t>
            </a:r>
            <a:r>
              <a:rPr lang="en-US" sz="2400" b="1" dirty="0"/>
              <a:t>The behaviors </a:t>
            </a:r>
            <a:r>
              <a:rPr lang="en-US" sz="2400" dirty="0"/>
              <a:t>- how the leader interacted with his or her group members (behavior theories).</a:t>
            </a:r>
          </a:p>
          <a:p>
            <a:pPr algn="l">
              <a:buFont typeface="Wingdings" panose="05000000000000000000" pitchFamily="2" charset="2"/>
              <a:buChar char="Ø"/>
            </a:pPr>
            <a:r>
              <a:rPr lang="en-US" sz="2400" dirty="0">
                <a:solidFill>
                  <a:srgbClr val="FF0000"/>
                </a:solidFill>
              </a:rPr>
              <a:t>Early leadership theories </a:t>
            </a:r>
            <a:r>
              <a:rPr lang="en-US" sz="2400" dirty="0"/>
              <a:t>focused on what qualities distinguished between </a:t>
            </a:r>
            <a:r>
              <a:rPr lang="en-US" sz="2400" dirty="0">
                <a:solidFill>
                  <a:srgbClr val="FF0000"/>
                </a:solidFill>
              </a:rPr>
              <a:t>leaders and followers</a:t>
            </a:r>
            <a:r>
              <a:rPr lang="en-US" sz="2400" dirty="0"/>
              <a:t>, while subsequent theories looked at other variables such as </a:t>
            </a:r>
            <a:r>
              <a:rPr lang="en-US" sz="2400" dirty="0">
                <a:solidFill>
                  <a:srgbClr val="FF0000"/>
                </a:solidFill>
              </a:rPr>
              <a:t>situational factors and skill level</a:t>
            </a:r>
            <a:r>
              <a:rPr lang="en-US" sz="2400" dirty="0"/>
              <a:t>.</a:t>
            </a:r>
            <a:endParaRPr lang="en-US" dirty="0"/>
          </a:p>
        </p:txBody>
      </p:sp>
    </p:spTree>
    <p:extLst>
      <p:ext uri="{BB962C8B-B14F-4D97-AF65-F5344CB8AC3E}">
        <p14:creationId xmlns:p14="http://schemas.microsoft.com/office/powerpoint/2010/main" val="1861725152"/>
      </p:ext>
    </p:extLst>
  </p:cSld>
  <p:clrMapOvr>
    <a:masterClrMapping/>
  </p:clrMapOvr>
  <mc:AlternateContent xmlns:mc="http://schemas.openxmlformats.org/markup-compatibility/2006" xmlns:p14="http://schemas.microsoft.com/office/powerpoint/2010/main">
    <mc:Choice Requires="p14">
      <p:transition spd="slow" p14:dur="2000" advTm="139360"/>
    </mc:Choice>
    <mc:Fallback xmlns="">
      <p:transition spd="slow" advTm="13936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23AE80F2-F749-1903-5EB9-C4D1F0FFCB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95AB002-6EDF-A4BE-2C9A-237A006EC15E}"/>
              </a:ext>
            </a:extLst>
          </p:cNvPr>
          <p:cNvSpPr txBox="1"/>
          <p:nvPr/>
        </p:nvSpPr>
        <p:spPr>
          <a:xfrm>
            <a:off x="2513150" y="1019069"/>
            <a:ext cx="5068750" cy="523220"/>
          </a:xfrm>
          <a:prstGeom prst="rect">
            <a:avLst/>
          </a:prstGeom>
          <a:noFill/>
        </p:spPr>
        <p:txBody>
          <a:bodyPr wrap="square" rtlCol="0">
            <a:spAutoFit/>
          </a:bodyPr>
          <a:lstStyle/>
          <a:p>
            <a:r>
              <a:rPr lang="en-US" sz="2800" b="1" dirty="0"/>
              <a:t>EARLY STUDIES OF LEADERSHIP</a:t>
            </a:r>
            <a:endParaRPr lang="en-US" sz="2800" b="1" dirty="0">
              <a:latin typeface="Alexandria" charset="0"/>
              <a:cs typeface="Alexandria" charset="0"/>
            </a:endParaRPr>
          </a:p>
        </p:txBody>
      </p:sp>
      <p:sp>
        <p:nvSpPr>
          <p:cNvPr id="12" name="Rectangle: Rounded Corners 24">
            <a:extLst>
              <a:ext uri="{FF2B5EF4-FFF2-40B4-BE49-F238E27FC236}">
                <a16:creationId xmlns:a16="http://schemas.microsoft.com/office/drawing/2014/main" id="{C987CDF7-22CC-4EC8-4D04-434D2C67BE5B}"/>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B7C0ADF4-6FCE-D8E1-858F-9E1AE3D9E9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3E2CE26A-5EBA-4CBD-C834-600CA6C4B92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D597A8FB-FE5C-F0BC-517F-DB010BE71E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3" name="Content Placeholder 2">
            <a:extLst>
              <a:ext uri="{FF2B5EF4-FFF2-40B4-BE49-F238E27FC236}">
                <a16:creationId xmlns:a16="http://schemas.microsoft.com/office/drawing/2014/main" id="{E2CA0F72-1CEC-0E87-441A-AECEC9000FF7}"/>
              </a:ext>
            </a:extLst>
          </p:cNvPr>
          <p:cNvPicPr>
            <a:picLocks noGrp="1" noChangeAspect="1"/>
          </p:cNvPicPr>
          <p:nvPr>
            <p:ph idx="1"/>
          </p:nvPr>
        </p:nvPicPr>
        <p:blipFill>
          <a:blip r:embed="rId3"/>
          <a:stretch>
            <a:fillRect/>
          </a:stretch>
        </p:blipFill>
        <p:spPr>
          <a:xfrm>
            <a:off x="2618636" y="1825625"/>
            <a:ext cx="7250510" cy="4180784"/>
          </a:xfrm>
          <a:prstGeom prst="rect">
            <a:avLst/>
          </a:prstGeom>
        </p:spPr>
      </p:pic>
    </p:spTree>
    <p:extLst>
      <p:ext uri="{BB962C8B-B14F-4D97-AF65-F5344CB8AC3E}">
        <p14:creationId xmlns:p14="http://schemas.microsoft.com/office/powerpoint/2010/main" val="2127929814"/>
      </p:ext>
    </p:extLst>
  </p:cSld>
  <p:clrMapOvr>
    <a:masterClrMapping/>
  </p:clrMapOvr>
  <mc:AlternateContent xmlns:mc="http://schemas.openxmlformats.org/markup-compatibility/2006" xmlns:p14="http://schemas.microsoft.com/office/powerpoint/2010/main">
    <mc:Choice Requires="p14">
      <p:transition spd="slow" p14:dur="2000" advTm="77696"/>
    </mc:Choice>
    <mc:Fallback xmlns="">
      <p:transition spd="slow" advTm="7769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7F8BACD3-FE9E-64A7-6099-19B2DE00BC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AB9F5768-26AF-846F-1447-7C5B50F69DBD}"/>
              </a:ext>
            </a:extLst>
          </p:cNvPr>
          <p:cNvSpPr txBox="1"/>
          <p:nvPr/>
        </p:nvSpPr>
        <p:spPr>
          <a:xfrm>
            <a:off x="2513150" y="1019069"/>
            <a:ext cx="3902032" cy="523220"/>
          </a:xfrm>
          <a:prstGeom prst="rect">
            <a:avLst/>
          </a:prstGeom>
          <a:noFill/>
        </p:spPr>
        <p:txBody>
          <a:bodyPr wrap="square" rtlCol="0">
            <a:spAutoFit/>
          </a:bodyPr>
          <a:lstStyle/>
          <a:p>
            <a:r>
              <a:rPr lang="en-US" sz="2800" b="1" dirty="0"/>
              <a:t>LEADERSHIP STYLES</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485C056A-287E-2CCA-32C7-ACF3FEF5CC7E}"/>
              </a:ext>
            </a:extLst>
          </p:cNvPr>
          <p:cNvSpPr/>
          <p:nvPr/>
        </p:nvSpPr>
        <p:spPr>
          <a:xfrm>
            <a:off x="689640" y="17383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F52AF91-BABE-0F52-F459-E276733D9B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2C335A62-6FD7-A357-7387-1068EB743B7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21BF41A0-4AE2-3958-9C53-C23A5608E25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8" name="Content Placeholder 7">
            <a:extLst>
              <a:ext uri="{FF2B5EF4-FFF2-40B4-BE49-F238E27FC236}">
                <a16:creationId xmlns:a16="http://schemas.microsoft.com/office/drawing/2014/main" id="{62154B2D-9227-85ED-43F4-AC11ADB3B9A3}"/>
              </a:ext>
            </a:extLst>
          </p:cNvPr>
          <p:cNvSpPr>
            <a:spLocks noGrp="1"/>
          </p:cNvSpPr>
          <p:nvPr>
            <p:ph idx="1"/>
          </p:nvPr>
        </p:nvSpPr>
        <p:spPr>
          <a:xfrm>
            <a:off x="838200" y="1939925"/>
            <a:ext cx="10515600" cy="4351338"/>
          </a:xfrm>
        </p:spPr>
        <p:txBody>
          <a:bodyPr>
            <a:normAutofit/>
          </a:bodyPr>
          <a:lstStyle/>
          <a:p>
            <a:pPr algn="l">
              <a:lnSpc>
                <a:spcPct val="120000"/>
              </a:lnSpc>
              <a:buFont typeface="Wingdings" panose="05000000000000000000" pitchFamily="2" charset="2"/>
              <a:buChar char="Ø"/>
            </a:pPr>
            <a:r>
              <a:rPr lang="en-US" sz="2400" dirty="0"/>
              <a:t>People as a leader </a:t>
            </a:r>
            <a:r>
              <a:rPr lang="en-US" sz="2400" b="1" dirty="0"/>
              <a:t>adopt different styles</a:t>
            </a:r>
            <a:r>
              <a:rPr lang="en-US" sz="2400" dirty="0"/>
              <a:t>.</a:t>
            </a:r>
          </a:p>
          <a:p>
            <a:pPr algn="l">
              <a:lnSpc>
                <a:spcPct val="120000"/>
              </a:lnSpc>
              <a:buFont typeface="Wingdings" panose="05000000000000000000" pitchFamily="2" charset="2"/>
              <a:buChar char="Ø"/>
            </a:pPr>
            <a:r>
              <a:rPr lang="en-US" sz="2400" dirty="0"/>
              <a:t>Leadership style should be </a:t>
            </a:r>
            <a:r>
              <a:rPr lang="en-US" sz="2400" dirty="0">
                <a:solidFill>
                  <a:srgbClr val="FF0000"/>
                </a:solidFill>
              </a:rPr>
              <a:t>chosen</a:t>
            </a:r>
            <a:r>
              <a:rPr lang="en-US" sz="2400" dirty="0"/>
              <a:t> based on the </a:t>
            </a:r>
            <a:r>
              <a:rPr lang="en-US" sz="2400" dirty="0">
                <a:solidFill>
                  <a:srgbClr val="FF0000"/>
                </a:solidFill>
              </a:rPr>
              <a:t>team’s features, what they are trying to achieve.</a:t>
            </a:r>
          </a:p>
          <a:p>
            <a:pPr algn="l">
              <a:lnSpc>
                <a:spcPct val="120000"/>
              </a:lnSpc>
              <a:buFont typeface="Wingdings" panose="05000000000000000000" pitchFamily="2" charset="2"/>
              <a:buChar char="Ø"/>
            </a:pPr>
            <a:r>
              <a:rPr lang="en-US" sz="2400" dirty="0"/>
              <a:t>Leaders have a ‘default’ style they prefer:</a:t>
            </a:r>
          </a:p>
          <a:p>
            <a:pPr algn="l">
              <a:lnSpc>
                <a:spcPct val="120000"/>
              </a:lnSpc>
            </a:pPr>
            <a:r>
              <a:rPr lang="en-US" sz="2400" dirty="0"/>
              <a:t>This may not be appropriate for their team.</a:t>
            </a:r>
          </a:p>
          <a:p>
            <a:pPr algn="l">
              <a:lnSpc>
                <a:spcPct val="120000"/>
              </a:lnSpc>
            </a:pPr>
            <a:r>
              <a:rPr lang="en-US" sz="2400" dirty="0">
                <a:solidFill>
                  <a:srgbClr val="FF0000"/>
                </a:solidFill>
              </a:rPr>
              <a:t>Stress or circumstances </a:t>
            </a:r>
            <a:r>
              <a:rPr lang="en-US" sz="2400" dirty="0"/>
              <a:t>can cause leaders to choose or revert to the wrong style.</a:t>
            </a:r>
          </a:p>
          <a:p>
            <a:pPr algn="l">
              <a:lnSpc>
                <a:spcPct val="120000"/>
              </a:lnSpc>
              <a:buFont typeface="Wingdings" panose="05000000000000000000" pitchFamily="2" charset="2"/>
              <a:buChar char="Ø"/>
            </a:pPr>
            <a:r>
              <a:rPr lang="en-US" sz="2400" dirty="0"/>
              <a:t>There are (7 main styles covered here).</a:t>
            </a:r>
          </a:p>
          <a:p>
            <a:pPr>
              <a:lnSpc>
                <a:spcPct val="12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3741070142"/>
      </p:ext>
    </p:extLst>
  </p:cSld>
  <p:clrMapOvr>
    <a:masterClrMapping/>
  </p:clrMapOvr>
  <mc:AlternateContent xmlns:mc="http://schemas.openxmlformats.org/markup-compatibility/2006" xmlns:p14="http://schemas.microsoft.com/office/powerpoint/2010/main">
    <mc:Choice Requires="p14">
      <p:transition spd="slow" p14:dur="2000" advTm="172128"/>
    </mc:Choice>
    <mc:Fallback xmlns="">
      <p:transition spd="slow" advTm="17212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5213268-D927-8BC3-7361-F222657DE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AA525911-0806-F8EE-8E71-FF037A784350}"/>
              </a:ext>
            </a:extLst>
          </p:cNvPr>
          <p:cNvSpPr txBox="1"/>
          <p:nvPr/>
        </p:nvSpPr>
        <p:spPr>
          <a:xfrm>
            <a:off x="2513149" y="1019069"/>
            <a:ext cx="5878375" cy="523220"/>
          </a:xfrm>
          <a:prstGeom prst="rect">
            <a:avLst/>
          </a:prstGeom>
          <a:noFill/>
        </p:spPr>
        <p:txBody>
          <a:bodyPr wrap="square" rtlCol="0">
            <a:spAutoFit/>
          </a:bodyPr>
          <a:lstStyle/>
          <a:p>
            <a:r>
              <a:rPr lang="en-US" sz="2800" b="1" dirty="0"/>
              <a:t>AFFILIATIVE LEADERSHIP STYLE</a:t>
            </a:r>
            <a:endParaRPr lang="en-US" sz="2800" b="1" dirty="0">
              <a:latin typeface="Alexandria" charset="0"/>
              <a:cs typeface="Alexandria" charset="0"/>
            </a:endParaRPr>
          </a:p>
        </p:txBody>
      </p:sp>
      <p:sp>
        <p:nvSpPr>
          <p:cNvPr id="16" name="Rectangle: Rounded Corners 24">
            <a:extLst>
              <a:ext uri="{FF2B5EF4-FFF2-40B4-BE49-F238E27FC236}">
                <a16:creationId xmlns:a16="http://schemas.microsoft.com/office/drawing/2014/main" id="{588EDE95-AFAD-4A70-E4D7-069C04D186BE}"/>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A3E7417-9824-AB25-B185-738F7B5DED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5C499A02-E31B-68C2-6B01-63C19A9E215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CB43A67-7A60-965C-66B9-8AB8EA565F0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3" name="Picture 2">
            <a:extLst>
              <a:ext uri="{FF2B5EF4-FFF2-40B4-BE49-F238E27FC236}">
                <a16:creationId xmlns:a16="http://schemas.microsoft.com/office/drawing/2014/main" id="{2BE0C125-E6F7-1448-55ED-DD279288493B}"/>
              </a:ext>
            </a:extLst>
          </p:cNvPr>
          <p:cNvPicPr>
            <a:picLocks noChangeAspect="1"/>
          </p:cNvPicPr>
          <p:nvPr/>
        </p:nvPicPr>
        <p:blipFill>
          <a:blip r:embed="rId3"/>
          <a:stretch>
            <a:fillRect/>
          </a:stretch>
        </p:blipFill>
        <p:spPr>
          <a:xfrm>
            <a:off x="8785371" y="4051182"/>
            <a:ext cx="2568429" cy="1841618"/>
          </a:xfrm>
          <a:prstGeom prst="rect">
            <a:avLst/>
          </a:prstGeom>
        </p:spPr>
      </p:pic>
      <p:sp>
        <p:nvSpPr>
          <p:cNvPr id="11" name="Content Placeholder 10">
            <a:extLst>
              <a:ext uri="{FF2B5EF4-FFF2-40B4-BE49-F238E27FC236}">
                <a16:creationId xmlns:a16="http://schemas.microsoft.com/office/drawing/2014/main" id="{881BB4CA-E96F-8E0E-816E-EBF391164B54}"/>
              </a:ext>
            </a:extLst>
          </p:cNvPr>
          <p:cNvSpPr>
            <a:spLocks noGrp="1"/>
          </p:cNvSpPr>
          <p:nvPr>
            <p:ph idx="1"/>
          </p:nvPr>
        </p:nvSpPr>
        <p:spPr>
          <a:xfrm>
            <a:off x="838200" y="2044700"/>
            <a:ext cx="10515600" cy="4351338"/>
          </a:xfrm>
        </p:spPr>
        <p:txBody>
          <a:bodyPr>
            <a:normAutofit/>
          </a:bodyPr>
          <a:lstStyle/>
          <a:p>
            <a:pPr>
              <a:buFont typeface="Wingdings" panose="05000000000000000000" pitchFamily="2" charset="2"/>
              <a:buChar char="Ø"/>
            </a:pPr>
            <a:r>
              <a:rPr lang="en-US" sz="2400" dirty="0"/>
              <a:t>In the affiliative leadership style, people come first.</a:t>
            </a:r>
          </a:p>
          <a:p>
            <a:pPr>
              <a:buFont typeface="Wingdings" panose="05000000000000000000" pitchFamily="2" charset="2"/>
              <a:buChar char="Ø"/>
            </a:pPr>
            <a:r>
              <a:rPr lang="en-US" sz="2400" dirty="0"/>
              <a:t>This leadership style is one of 7 styles of Emotional leadership and promotes positivity, a harmonious workplace and team-building. </a:t>
            </a:r>
          </a:p>
          <a:p>
            <a:pPr>
              <a:buFont typeface="Wingdings" panose="05000000000000000000" pitchFamily="2" charset="2"/>
              <a:buChar char="Ø"/>
            </a:pPr>
            <a:r>
              <a:rPr lang="en-US" sz="2400" dirty="0"/>
              <a:t>It focuses on </a:t>
            </a:r>
            <a:r>
              <a:rPr lang="en-US" sz="2400" dirty="0">
                <a:solidFill>
                  <a:srgbClr val="FF0000"/>
                </a:solidFill>
              </a:rPr>
              <a:t>conflict resolution </a:t>
            </a:r>
            <a:r>
              <a:rPr lang="en-US" sz="2400" dirty="0"/>
              <a:t>and </a:t>
            </a:r>
            <a:r>
              <a:rPr lang="en-US" sz="2400" dirty="0">
                <a:solidFill>
                  <a:srgbClr val="FF0000"/>
                </a:solidFill>
              </a:rPr>
              <a:t>creating personal connections </a:t>
            </a:r>
            <a:r>
              <a:rPr lang="en-US" sz="2400" dirty="0"/>
              <a:t>between employees and their managers to build a sense of </a:t>
            </a:r>
            <a:r>
              <a:rPr lang="en-US" sz="2400" dirty="0">
                <a:solidFill>
                  <a:srgbClr val="FF0000"/>
                </a:solidFill>
              </a:rPr>
              <a:t>community and trust</a:t>
            </a:r>
            <a:r>
              <a:rPr lang="en-US" sz="2400" dirty="0"/>
              <a:t>.</a:t>
            </a:r>
          </a:p>
        </p:txBody>
      </p:sp>
    </p:spTree>
    <p:extLst>
      <p:ext uri="{BB962C8B-B14F-4D97-AF65-F5344CB8AC3E}">
        <p14:creationId xmlns:p14="http://schemas.microsoft.com/office/powerpoint/2010/main" val="2196889467"/>
      </p:ext>
    </p:extLst>
  </p:cSld>
  <p:clrMapOvr>
    <a:masterClrMapping/>
  </p:clrMapOvr>
  <mc:AlternateContent xmlns:mc="http://schemas.openxmlformats.org/markup-compatibility/2006" xmlns:p14="http://schemas.microsoft.com/office/powerpoint/2010/main">
    <mc:Choice Requires="p14">
      <p:transition spd="slow" p14:dur="2000" advTm="77248"/>
    </mc:Choice>
    <mc:Fallback xmlns="">
      <p:transition spd="slow" advTm="7724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70A2642F-30C7-29DE-8040-205C5481B0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6EF9AF75-9FDC-31F2-9653-EBE255B97036}"/>
              </a:ext>
            </a:extLst>
          </p:cNvPr>
          <p:cNvSpPr txBox="1"/>
          <p:nvPr/>
        </p:nvSpPr>
        <p:spPr>
          <a:xfrm>
            <a:off x="2513149" y="1019069"/>
            <a:ext cx="5306875" cy="523220"/>
          </a:xfrm>
          <a:prstGeom prst="rect">
            <a:avLst/>
          </a:prstGeom>
          <a:noFill/>
        </p:spPr>
        <p:txBody>
          <a:bodyPr wrap="square" rtlCol="0">
            <a:spAutoFit/>
          </a:bodyPr>
          <a:lstStyle/>
          <a:p>
            <a:r>
              <a:rPr lang="en-US" sz="2800" b="1" dirty="0"/>
              <a:t>AFFILIATIVE LEADERSHIP STYLE</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EB5A5D09-AAC1-053F-22F2-39C298F6EE4B}"/>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DA321F7-F349-9E57-618C-CC349ECFB6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4CEDDA1D-5A22-7860-CB63-4A2E1B464B1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91798FDD-804C-9BF9-D016-60B12E28399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831819" y="2015638"/>
            <a:ext cx="7064870" cy="4934138"/>
          </a:xfrm>
        </p:spPr>
        <p:txBody>
          <a:bodyPr>
            <a:normAutofit/>
          </a:bodyPr>
          <a:lstStyle/>
          <a:p>
            <a:pPr algn="l">
              <a:buFont typeface="Wingdings" panose="05000000000000000000" pitchFamily="2" charset="2"/>
              <a:buChar char="Ø"/>
            </a:pPr>
            <a:r>
              <a:rPr lang="en-US" sz="2400" dirty="0"/>
              <a:t>The type of leadership a manager chooses to affect the </a:t>
            </a:r>
            <a:r>
              <a:rPr lang="en-US" sz="2400" dirty="0">
                <a:solidFill>
                  <a:srgbClr val="FF0000"/>
                </a:solidFill>
              </a:rPr>
              <a:t>emotional, mental and physical </a:t>
            </a:r>
            <a:r>
              <a:rPr lang="en-US" sz="2400" dirty="0"/>
              <a:t>health of his team. Whether this effect is positive or negative.</a:t>
            </a:r>
          </a:p>
          <a:p>
            <a:pPr algn="l">
              <a:buFont typeface="Wingdings" panose="05000000000000000000" pitchFamily="2" charset="2"/>
              <a:buChar char="Ø"/>
            </a:pPr>
            <a:r>
              <a:rPr lang="en-US" sz="2400" dirty="0"/>
              <a:t>Affiliative leadership is one of many styles of leadership that positively impacts employees. </a:t>
            </a:r>
          </a:p>
          <a:p>
            <a:pPr algn="l">
              <a:buFont typeface="Wingdings" panose="05000000000000000000" pitchFamily="2" charset="2"/>
              <a:buChar char="Ø"/>
            </a:pPr>
            <a:r>
              <a:rPr lang="en-US" sz="2400" dirty="0"/>
              <a:t>It is Good for teams in need of a </a:t>
            </a:r>
            <a:r>
              <a:rPr lang="en-US" sz="2400" dirty="0">
                <a:solidFill>
                  <a:srgbClr val="FF0000"/>
                </a:solidFill>
              </a:rPr>
              <a:t>morale boost </a:t>
            </a:r>
            <a:r>
              <a:rPr lang="en-US" sz="2400" dirty="0"/>
              <a:t>(team need to repair).</a:t>
            </a:r>
          </a:p>
          <a:p>
            <a:pPr>
              <a:buFont typeface="Wingdings" panose="05000000000000000000" pitchFamily="2" charset="2"/>
              <a:buChar char="Ø"/>
            </a:pPr>
            <a:endParaRPr lang="en-US" dirty="0"/>
          </a:p>
        </p:txBody>
      </p:sp>
      <p:pic>
        <p:nvPicPr>
          <p:cNvPr id="8" name="Picture 7">
            <a:extLst>
              <a:ext uri="{FF2B5EF4-FFF2-40B4-BE49-F238E27FC236}">
                <a16:creationId xmlns:a16="http://schemas.microsoft.com/office/drawing/2014/main" id="{00C1854B-AA5D-F59A-2A09-804B61AF0CCB}"/>
              </a:ext>
            </a:extLst>
          </p:cNvPr>
          <p:cNvPicPr>
            <a:picLocks noChangeAspect="1"/>
          </p:cNvPicPr>
          <p:nvPr/>
        </p:nvPicPr>
        <p:blipFill>
          <a:blip r:embed="rId3"/>
          <a:stretch>
            <a:fillRect/>
          </a:stretch>
        </p:blipFill>
        <p:spPr>
          <a:xfrm>
            <a:off x="7637688" y="2324795"/>
            <a:ext cx="3722493" cy="2727934"/>
          </a:xfrm>
          <a:prstGeom prst="rect">
            <a:avLst/>
          </a:prstGeom>
        </p:spPr>
      </p:pic>
    </p:spTree>
    <p:extLst>
      <p:ext uri="{BB962C8B-B14F-4D97-AF65-F5344CB8AC3E}">
        <p14:creationId xmlns:p14="http://schemas.microsoft.com/office/powerpoint/2010/main" val="247452196"/>
      </p:ext>
    </p:extLst>
  </p:cSld>
  <p:clrMapOvr>
    <a:masterClrMapping/>
  </p:clrMapOvr>
  <mc:AlternateContent xmlns:mc="http://schemas.openxmlformats.org/markup-compatibility/2006" xmlns:p14="http://schemas.microsoft.com/office/powerpoint/2010/main">
    <mc:Choice Requires="p14">
      <p:transition spd="slow" p14:dur="2000" advTm="68064"/>
    </mc:Choice>
    <mc:Fallback xmlns="">
      <p:transition spd="slow" advTm="6806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AC4DFB9F-5D94-B095-06DB-C55369F9BD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Rectangle: Rounded Corners 24">
            <a:extLst>
              <a:ext uri="{FF2B5EF4-FFF2-40B4-BE49-F238E27FC236}">
                <a16:creationId xmlns:a16="http://schemas.microsoft.com/office/drawing/2014/main" id="{36731814-7166-1EE0-2C8A-E212851B84D2}"/>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FF1C6833-B608-377F-C642-290FA2DE99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02D82C7D-854E-685B-9B38-20FFE6DC58E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A7E4980F-23D0-8F39-C07E-1BDFF4398A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a:xfrm>
            <a:off x="838200" y="2063750"/>
            <a:ext cx="10240040" cy="4351338"/>
          </a:xfrm>
        </p:spPr>
        <p:txBody>
          <a:bodyPr>
            <a:normAutofit/>
          </a:bodyPr>
          <a:lstStyle/>
          <a:p>
            <a:pPr algn="l">
              <a:buFont typeface="Wingdings" panose="05000000000000000000" pitchFamily="2" charset="2"/>
              <a:buChar char="Ø"/>
            </a:pPr>
            <a:r>
              <a:rPr lang="en-US" sz="3400" b="1" dirty="0"/>
              <a:t>Pros:  </a:t>
            </a:r>
          </a:p>
          <a:p>
            <a:pPr algn="l"/>
            <a:r>
              <a:rPr lang="en-US" sz="2000" dirty="0"/>
              <a:t>This style Emphasizes connection, harmony, and conflict resolution.</a:t>
            </a:r>
          </a:p>
          <a:p>
            <a:pPr algn="l"/>
            <a:r>
              <a:rPr lang="en-US" sz="2000" dirty="0"/>
              <a:t>It is Good for teams in need of a morale boost (team need to repair).</a:t>
            </a:r>
          </a:p>
          <a:p>
            <a:pPr algn="l"/>
            <a:r>
              <a:rPr lang="en-US" sz="2000" dirty="0"/>
              <a:t>Creates effective teams.</a:t>
            </a:r>
          </a:p>
          <a:p>
            <a:pPr algn="l"/>
            <a:r>
              <a:rPr lang="en-US" sz="2000" dirty="0"/>
              <a:t>It Increase employee morale.</a:t>
            </a:r>
          </a:p>
          <a:p>
            <a:pPr algn="l"/>
            <a:r>
              <a:rPr lang="en-US" sz="2000" dirty="0"/>
              <a:t>It Builds employee trust.</a:t>
            </a:r>
          </a:p>
          <a:p>
            <a:pPr algn="l"/>
            <a:r>
              <a:rPr lang="en-US" sz="2000" dirty="0"/>
              <a:t>It Provides guidance during crises.</a:t>
            </a:r>
          </a:p>
          <a:p>
            <a:pPr algn="l"/>
            <a:r>
              <a:rPr lang="en-US" sz="2000" dirty="0"/>
              <a:t>It Resolves conflicts more efficiently.</a:t>
            </a:r>
          </a:p>
          <a:p>
            <a:pPr algn="l"/>
            <a:r>
              <a:rPr lang="en-US" sz="2000" dirty="0"/>
              <a:t>It Reduces workplace stress.</a:t>
            </a:r>
          </a:p>
        </p:txBody>
      </p:sp>
      <p:pic>
        <p:nvPicPr>
          <p:cNvPr id="8" name="Picture 7">
            <a:extLst>
              <a:ext uri="{FF2B5EF4-FFF2-40B4-BE49-F238E27FC236}">
                <a16:creationId xmlns:a16="http://schemas.microsoft.com/office/drawing/2014/main" id="{EFEEDF20-1063-98B0-28A5-33C0B6C64A14}"/>
              </a:ext>
            </a:extLst>
          </p:cNvPr>
          <p:cNvPicPr>
            <a:picLocks noChangeAspect="1"/>
          </p:cNvPicPr>
          <p:nvPr/>
        </p:nvPicPr>
        <p:blipFill>
          <a:blip r:embed="rId3"/>
          <a:stretch>
            <a:fillRect/>
          </a:stretch>
        </p:blipFill>
        <p:spPr>
          <a:xfrm>
            <a:off x="7969620" y="3432586"/>
            <a:ext cx="3349435" cy="2030804"/>
          </a:xfrm>
          <a:prstGeom prst="rect">
            <a:avLst/>
          </a:prstGeom>
        </p:spPr>
      </p:pic>
      <p:sp>
        <p:nvSpPr>
          <p:cNvPr id="5" name="TextBox 4">
            <a:extLst>
              <a:ext uri="{FF2B5EF4-FFF2-40B4-BE49-F238E27FC236}">
                <a16:creationId xmlns:a16="http://schemas.microsoft.com/office/drawing/2014/main" id="{A6CC5484-4D76-16EE-7137-99AFDE65D732}"/>
              </a:ext>
            </a:extLst>
          </p:cNvPr>
          <p:cNvSpPr txBox="1"/>
          <p:nvPr/>
        </p:nvSpPr>
        <p:spPr>
          <a:xfrm>
            <a:off x="2513150" y="1019069"/>
            <a:ext cx="6002200" cy="523220"/>
          </a:xfrm>
          <a:prstGeom prst="rect">
            <a:avLst/>
          </a:prstGeom>
          <a:noFill/>
        </p:spPr>
        <p:txBody>
          <a:bodyPr wrap="square" rtlCol="0">
            <a:spAutoFit/>
          </a:bodyPr>
          <a:lstStyle/>
          <a:p>
            <a:r>
              <a:rPr lang="en-US" sz="2800" b="1" dirty="0"/>
              <a:t>AFFILIATIVE LEADERSHIP STYLE</a:t>
            </a:r>
            <a:endParaRPr lang="en-US" sz="2800" b="1" dirty="0">
              <a:latin typeface="Alexandria" charset="0"/>
              <a:cs typeface="Alexandria" charset="0"/>
            </a:endParaRPr>
          </a:p>
        </p:txBody>
      </p:sp>
    </p:spTree>
    <p:extLst>
      <p:ext uri="{BB962C8B-B14F-4D97-AF65-F5344CB8AC3E}">
        <p14:creationId xmlns:p14="http://schemas.microsoft.com/office/powerpoint/2010/main" val="4032815181"/>
      </p:ext>
    </p:extLst>
  </p:cSld>
  <p:clrMapOvr>
    <a:masterClrMapping/>
  </p:clrMapOvr>
  <mc:AlternateContent xmlns:mc="http://schemas.openxmlformats.org/markup-compatibility/2006" xmlns:p14="http://schemas.microsoft.com/office/powerpoint/2010/main">
    <mc:Choice Requires="p14">
      <p:transition spd="slow" p14:dur="2000" advTm="174048"/>
    </mc:Choice>
    <mc:Fallback xmlns="">
      <p:transition spd="slow" advTm="17404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DB916544-1C2B-3243-F7D8-5D1B00C69C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4059906-E8C2-A54A-FCB0-D196918E7C56}"/>
              </a:ext>
            </a:extLst>
          </p:cNvPr>
          <p:cNvSpPr txBox="1"/>
          <p:nvPr/>
        </p:nvSpPr>
        <p:spPr>
          <a:xfrm>
            <a:off x="2513149" y="1019069"/>
            <a:ext cx="4906826" cy="523220"/>
          </a:xfrm>
          <a:prstGeom prst="rect">
            <a:avLst/>
          </a:prstGeom>
          <a:noFill/>
        </p:spPr>
        <p:txBody>
          <a:bodyPr wrap="square" rtlCol="0">
            <a:spAutoFit/>
          </a:bodyPr>
          <a:lstStyle/>
          <a:p>
            <a:r>
              <a:rPr lang="en-US" sz="2800" b="1" dirty="0"/>
              <a:t>AFFILIATIVE LEADERSHIP STYLE</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275C21DE-FBE0-7A8C-E62F-E7A8E73DDD58}"/>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67623CD5-304A-84CD-169E-581E59EBB4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883E7D37-9354-11AF-6DD4-C7C4773672D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75DE1217-A15A-09EF-4C77-DBA49B6CD9D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11" name="Picture 10">
            <a:extLst>
              <a:ext uri="{FF2B5EF4-FFF2-40B4-BE49-F238E27FC236}">
                <a16:creationId xmlns:a16="http://schemas.microsoft.com/office/drawing/2014/main" id="{14C91C76-569E-A2D1-86D7-F414B5546577}"/>
              </a:ext>
            </a:extLst>
          </p:cNvPr>
          <p:cNvPicPr>
            <a:picLocks noChangeAspect="1"/>
          </p:cNvPicPr>
          <p:nvPr/>
        </p:nvPicPr>
        <p:blipFill>
          <a:blip r:embed="rId3"/>
          <a:stretch>
            <a:fillRect/>
          </a:stretch>
        </p:blipFill>
        <p:spPr>
          <a:xfrm>
            <a:off x="9540412" y="2108214"/>
            <a:ext cx="1737511" cy="1961374"/>
          </a:xfrm>
          <a:prstGeom prst="rect">
            <a:avLst/>
          </a:prstGeom>
        </p:spPr>
      </p:pic>
      <p:sp>
        <p:nvSpPr>
          <p:cNvPr id="3" name="Content Placeholder 2">
            <a:extLst>
              <a:ext uri="{FF2B5EF4-FFF2-40B4-BE49-F238E27FC236}">
                <a16:creationId xmlns:a16="http://schemas.microsoft.com/office/drawing/2014/main" id="{F87BAB42-3A0C-BAE4-F5B8-E54D59FE811E}"/>
              </a:ext>
            </a:extLst>
          </p:cNvPr>
          <p:cNvSpPr>
            <a:spLocks noGrp="1"/>
          </p:cNvSpPr>
          <p:nvPr>
            <p:ph idx="1"/>
          </p:nvPr>
        </p:nvSpPr>
        <p:spPr>
          <a:xfrm>
            <a:off x="838200" y="2035175"/>
            <a:ext cx="10515600" cy="4351338"/>
          </a:xfrm>
        </p:spPr>
        <p:txBody>
          <a:bodyPr>
            <a:normAutofit/>
          </a:bodyPr>
          <a:lstStyle/>
          <a:p>
            <a:pPr>
              <a:buFont typeface="Wingdings" panose="05000000000000000000" pitchFamily="2" charset="2"/>
              <a:buChar char="Ø"/>
            </a:pPr>
            <a:r>
              <a:rPr lang="en-US" sz="2400" b="1" dirty="0"/>
              <a:t> Cons: </a:t>
            </a:r>
          </a:p>
          <a:p>
            <a:r>
              <a:rPr lang="en-US" sz="2400" dirty="0"/>
              <a:t>Stuff may not receive enough advice.</a:t>
            </a:r>
          </a:p>
          <a:p>
            <a:r>
              <a:rPr lang="en-US" sz="2400" dirty="0"/>
              <a:t>Allow under-performers to go unchecked.</a:t>
            </a:r>
          </a:p>
          <a:p>
            <a:r>
              <a:rPr lang="en-US" sz="2400" dirty="0"/>
              <a:t>Ineffective when faced with complex challenge.</a:t>
            </a:r>
          </a:p>
          <a:p>
            <a:endParaRPr lang="en-US" sz="2400" dirty="0"/>
          </a:p>
          <a:p>
            <a:pPr marL="0" indent="0" algn="ctr">
              <a:buNone/>
            </a:pPr>
            <a:r>
              <a:rPr lang="en-US" sz="2400" b="1" dirty="0"/>
              <a:t>“Affiliative is really about letting people get to know you, and you making an effort to get to know them.”</a:t>
            </a:r>
          </a:p>
          <a:p>
            <a:endParaRPr lang="en-US" sz="2400" dirty="0"/>
          </a:p>
        </p:txBody>
      </p:sp>
    </p:spTree>
    <p:extLst>
      <p:ext uri="{BB962C8B-B14F-4D97-AF65-F5344CB8AC3E}">
        <p14:creationId xmlns:p14="http://schemas.microsoft.com/office/powerpoint/2010/main" val="2515505111"/>
      </p:ext>
    </p:extLst>
  </p:cSld>
  <p:clrMapOvr>
    <a:masterClrMapping/>
  </p:clrMapOvr>
  <mc:AlternateContent xmlns:mc="http://schemas.openxmlformats.org/markup-compatibility/2006" xmlns:p14="http://schemas.microsoft.com/office/powerpoint/2010/main">
    <mc:Choice Requires="p14">
      <p:transition spd="slow" p14:dur="2000" advTm="179840"/>
    </mc:Choice>
    <mc:Fallback xmlns="">
      <p:transition spd="slow" advTm="17984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4681F60F-D247-4FEE-EC59-ECF37A3B5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9A11180-B244-8622-3C23-FAFC7DDECDA8}"/>
              </a:ext>
            </a:extLst>
          </p:cNvPr>
          <p:cNvSpPr txBox="1"/>
          <p:nvPr/>
        </p:nvSpPr>
        <p:spPr>
          <a:xfrm>
            <a:off x="2513150" y="1019069"/>
            <a:ext cx="5373550" cy="523220"/>
          </a:xfrm>
          <a:prstGeom prst="rect">
            <a:avLst/>
          </a:prstGeom>
          <a:noFill/>
        </p:spPr>
        <p:txBody>
          <a:bodyPr wrap="square" rtlCol="0">
            <a:spAutoFit/>
          </a:bodyPr>
          <a:lstStyle/>
          <a:p>
            <a:r>
              <a:rPr lang="en-US" sz="2800" b="1" dirty="0"/>
              <a:t>AFFILIATIVE LEADERSHIP STYLE</a:t>
            </a:r>
            <a:endParaRPr lang="en-US" sz="2800" b="1" dirty="0">
              <a:latin typeface="Alexandria" charset="0"/>
              <a:cs typeface="Alexandria" charset="0"/>
            </a:endParaRPr>
          </a:p>
        </p:txBody>
      </p:sp>
      <p:sp>
        <p:nvSpPr>
          <p:cNvPr id="16" name="Rectangle: Rounded Corners 24">
            <a:extLst>
              <a:ext uri="{FF2B5EF4-FFF2-40B4-BE49-F238E27FC236}">
                <a16:creationId xmlns:a16="http://schemas.microsoft.com/office/drawing/2014/main" id="{136D3D03-C997-0639-028B-EC52606A9AF7}"/>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D8DA6E9-3CBD-BE12-5C4E-2C6FC09493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09C7924C-D7F6-C738-C4D0-933CC5BF08C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E1CFEA4F-1FAA-0DAE-0106-A49219ACD7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Picture 2" descr="10 Lessons From Dalai Lama That Will Change Your Life">
            <a:extLst>
              <a:ext uri="{FF2B5EF4-FFF2-40B4-BE49-F238E27FC236}">
                <a16:creationId xmlns:a16="http://schemas.microsoft.com/office/drawing/2014/main" id="{B37A85B3-6245-FDB8-7138-0932198D19E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87211" y="1767108"/>
            <a:ext cx="2565814" cy="256581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Image result for berkshire hathaway products">
            <a:extLst>
              <a:ext uri="{FF2B5EF4-FFF2-40B4-BE49-F238E27FC236}">
                <a16:creationId xmlns:a16="http://schemas.microsoft.com/office/drawing/2014/main" id="{D9184780-D0E4-D53B-173C-D69623C6FE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1951" y="1975972"/>
            <a:ext cx="3175000" cy="23114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07857474-5BB0-E624-CD7E-6F09C26D2E86}"/>
              </a:ext>
            </a:extLst>
          </p:cNvPr>
          <p:cNvSpPr/>
          <p:nvPr/>
        </p:nvSpPr>
        <p:spPr>
          <a:xfrm>
            <a:off x="2869799" y="4557324"/>
            <a:ext cx="1656223" cy="461665"/>
          </a:xfrm>
          <a:prstGeom prst="rect">
            <a:avLst/>
          </a:prstGeom>
        </p:spPr>
        <p:txBody>
          <a:bodyPr wrap="none">
            <a:spAutoFit/>
          </a:bodyPr>
          <a:lstStyle/>
          <a:p>
            <a:pPr defTabSz="457200"/>
            <a:r>
              <a:rPr lang="en-US" sz="2400" b="1" dirty="0">
                <a:solidFill>
                  <a:srgbClr val="CB13BA"/>
                </a:solidFill>
                <a:latin typeface="Montserrat"/>
              </a:rPr>
              <a:t>Dalai Lama </a:t>
            </a:r>
          </a:p>
        </p:txBody>
      </p:sp>
      <p:sp>
        <p:nvSpPr>
          <p:cNvPr id="10" name="Rectangle 9">
            <a:extLst>
              <a:ext uri="{FF2B5EF4-FFF2-40B4-BE49-F238E27FC236}">
                <a16:creationId xmlns:a16="http://schemas.microsoft.com/office/drawing/2014/main" id="{0D7C9DE9-9456-72CB-9950-1E3043F6ADD5}"/>
              </a:ext>
            </a:extLst>
          </p:cNvPr>
          <p:cNvSpPr/>
          <p:nvPr/>
        </p:nvSpPr>
        <p:spPr>
          <a:xfrm>
            <a:off x="6793622" y="4557324"/>
            <a:ext cx="2311658" cy="461665"/>
          </a:xfrm>
          <a:prstGeom prst="rect">
            <a:avLst/>
          </a:prstGeom>
        </p:spPr>
        <p:txBody>
          <a:bodyPr wrap="none">
            <a:spAutoFit/>
          </a:bodyPr>
          <a:lstStyle/>
          <a:p>
            <a:pPr defTabSz="457200"/>
            <a:r>
              <a:rPr lang="en-US" sz="2400" b="1" dirty="0">
                <a:solidFill>
                  <a:srgbClr val="CB13BA"/>
                </a:solidFill>
                <a:latin typeface="Arial" panose="020B0604020202020204" pitchFamily="34" charset="0"/>
              </a:rPr>
              <a:t>Warren Buffett</a:t>
            </a:r>
            <a:endParaRPr lang="en-SA" sz="2400" b="1" dirty="0">
              <a:solidFill>
                <a:srgbClr val="CB13BA"/>
              </a:solidFill>
              <a:latin typeface="Century Gothic" panose="020B0502020202020204"/>
            </a:endParaRPr>
          </a:p>
        </p:txBody>
      </p:sp>
    </p:spTree>
    <p:extLst>
      <p:ext uri="{BB962C8B-B14F-4D97-AF65-F5344CB8AC3E}">
        <p14:creationId xmlns:p14="http://schemas.microsoft.com/office/powerpoint/2010/main" val="3027990727"/>
      </p:ext>
    </p:extLst>
  </p:cSld>
  <p:clrMapOvr>
    <a:masterClrMapping/>
  </p:clrMapOvr>
  <mc:AlternateContent xmlns:mc="http://schemas.openxmlformats.org/markup-compatibility/2006" xmlns:p14="http://schemas.microsoft.com/office/powerpoint/2010/main">
    <mc:Choice Requires="p14">
      <p:transition spd="slow" p14:dur="2000" advTm="6400"/>
    </mc:Choice>
    <mc:Fallback xmlns="">
      <p:transition spd="slow" advTm="64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F6D9D5-B515-B722-1185-29488E65C945}"/>
              </a:ext>
            </a:extLst>
          </p:cNvPr>
          <p:cNvPicPr>
            <a:picLocks noChangeAspect="1"/>
          </p:cNvPicPr>
          <p:nvPr/>
        </p:nvPicPr>
        <p:blipFill>
          <a:blip r:embed="rId2"/>
          <a:stretch>
            <a:fillRect/>
          </a:stretch>
        </p:blipFill>
        <p:spPr>
          <a:xfrm>
            <a:off x="9236094" y="3771476"/>
            <a:ext cx="2267909" cy="2274005"/>
          </a:xfrm>
          <a:prstGeom prst="rect">
            <a:avLst/>
          </a:prstGeom>
        </p:spPr>
      </p:pic>
      <p:pic>
        <p:nvPicPr>
          <p:cNvPr id="4" name="Graphic 21">
            <a:extLst>
              <a:ext uri="{FF2B5EF4-FFF2-40B4-BE49-F238E27FC236}">
                <a16:creationId xmlns:a16="http://schemas.microsoft.com/office/drawing/2014/main" id="{D10F50F7-191C-9403-E5CE-AB0FC76852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AABED027-5AAB-B79F-CF26-EDD8488A43E6}"/>
              </a:ext>
            </a:extLst>
          </p:cNvPr>
          <p:cNvSpPr txBox="1"/>
          <p:nvPr/>
        </p:nvSpPr>
        <p:spPr>
          <a:xfrm>
            <a:off x="2513149" y="1019069"/>
            <a:ext cx="6068875" cy="523220"/>
          </a:xfrm>
          <a:prstGeom prst="rect">
            <a:avLst/>
          </a:prstGeom>
          <a:noFill/>
        </p:spPr>
        <p:txBody>
          <a:bodyPr wrap="square" rtlCol="0">
            <a:spAutoFit/>
          </a:bodyPr>
          <a:lstStyle/>
          <a:p>
            <a:r>
              <a:rPr lang="en-US" sz="2800" b="1" dirty="0"/>
              <a:t>AUTHORITARIAN LEADERSHIP STYLE</a:t>
            </a:r>
            <a:endParaRPr lang="en-US" sz="2800" b="1" dirty="0">
              <a:latin typeface="Alexandria" charset="0"/>
              <a:cs typeface="Alexandria" charset="0"/>
            </a:endParaRPr>
          </a:p>
        </p:txBody>
      </p:sp>
      <p:sp>
        <p:nvSpPr>
          <p:cNvPr id="15" name="Rectangle: Rounded Corners 24">
            <a:extLst>
              <a:ext uri="{FF2B5EF4-FFF2-40B4-BE49-F238E27FC236}">
                <a16:creationId xmlns:a16="http://schemas.microsoft.com/office/drawing/2014/main" id="{60176908-2C9A-48C1-8232-DD822C90D74A}"/>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F96C0CB6-3447-88D8-464F-FDBCA6805F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DEE54139-47A2-2F74-C04B-E9C5D1AB5A8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932AFCD2-4500-E252-9DDE-D599620E20D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8" name="Content Placeholder 7">
            <a:extLst>
              <a:ext uri="{FF2B5EF4-FFF2-40B4-BE49-F238E27FC236}">
                <a16:creationId xmlns:a16="http://schemas.microsoft.com/office/drawing/2014/main" id="{FC184B79-75BE-019E-0872-48DB6C22C185}"/>
              </a:ext>
            </a:extLst>
          </p:cNvPr>
          <p:cNvSpPr>
            <a:spLocks noGrp="1"/>
          </p:cNvSpPr>
          <p:nvPr>
            <p:ph idx="1"/>
          </p:nvPr>
        </p:nvSpPr>
        <p:spPr>
          <a:xfrm>
            <a:off x="856706" y="2038141"/>
            <a:ext cx="9304635" cy="4934138"/>
          </a:xfrm>
        </p:spPr>
        <p:txBody>
          <a:bodyPr>
            <a:normAutofit/>
          </a:bodyPr>
          <a:lstStyle/>
          <a:p>
            <a:pPr algn="l">
              <a:buFont typeface="Wingdings" panose="05000000000000000000" pitchFamily="2" charset="2"/>
              <a:buChar char="Ø"/>
            </a:pPr>
            <a:r>
              <a:rPr lang="en-US" sz="2400" dirty="0"/>
              <a:t>Authoritarian /Commanding /The Boss/Autocratic Leadership Style.</a:t>
            </a:r>
          </a:p>
          <a:p>
            <a:pPr algn="l">
              <a:buFont typeface="Wingdings" panose="05000000000000000000" pitchFamily="2" charset="2"/>
              <a:buChar char="Ø"/>
            </a:pPr>
            <a:r>
              <a:rPr lang="en-US" sz="2400" dirty="0"/>
              <a:t>It is </a:t>
            </a:r>
            <a:r>
              <a:rPr lang="en-US" sz="2400" dirty="0">
                <a:solidFill>
                  <a:srgbClr val="FF0000"/>
                </a:solidFill>
              </a:rPr>
              <a:t>centered</a:t>
            </a:r>
            <a:r>
              <a:rPr lang="en-US" sz="2400" dirty="0"/>
              <a:t> on the boss. the </a:t>
            </a:r>
            <a:r>
              <a:rPr lang="en-US" sz="2400" dirty="0">
                <a:solidFill>
                  <a:srgbClr val="FF0000"/>
                </a:solidFill>
              </a:rPr>
              <a:t>leader holds all authority and responsibility. </a:t>
            </a:r>
          </a:p>
          <a:p>
            <a:pPr algn="l">
              <a:buFont typeface="Wingdings" panose="05000000000000000000" pitchFamily="2" charset="2"/>
              <a:buChar char="Ø"/>
            </a:pPr>
            <a:r>
              <a:rPr lang="en-US" sz="2400" dirty="0"/>
              <a:t>The leader </a:t>
            </a:r>
            <a:r>
              <a:rPr lang="en-US" sz="2400" dirty="0">
                <a:solidFill>
                  <a:srgbClr val="FF0000"/>
                </a:solidFill>
              </a:rPr>
              <a:t>centralizing decision making </a:t>
            </a:r>
            <a:r>
              <a:rPr lang="en-US" sz="2400" dirty="0"/>
              <a:t>and </a:t>
            </a:r>
            <a:r>
              <a:rPr lang="en-US" sz="2400" dirty="0">
                <a:solidFill>
                  <a:srgbClr val="FF0000"/>
                </a:solidFill>
              </a:rPr>
              <a:t>limiting participation</a:t>
            </a:r>
            <a:r>
              <a:rPr lang="en-US" sz="2400" dirty="0"/>
              <a:t>.</a:t>
            </a:r>
          </a:p>
          <a:p>
            <a:pPr algn="l">
              <a:buFont typeface="Wingdings" panose="05000000000000000000" pitchFamily="2" charset="2"/>
              <a:buChar char="Ø"/>
            </a:pPr>
            <a:r>
              <a:rPr lang="en-US" sz="2400" dirty="0"/>
              <a:t>leaders make decisions on their own </a:t>
            </a:r>
            <a:r>
              <a:rPr lang="en-US" sz="2400" dirty="0">
                <a:solidFill>
                  <a:srgbClr val="FF0000"/>
                </a:solidFill>
              </a:rPr>
              <a:t>without consulting subordinates</a:t>
            </a:r>
            <a:r>
              <a:rPr lang="en-US" sz="2400" dirty="0"/>
              <a:t>. They reach decisions, communicate them to subordinates and expect prompt implementation. </a:t>
            </a:r>
          </a:p>
          <a:p>
            <a:pPr algn="l">
              <a:buFont typeface="Wingdings" panose="05000000000000000000" pitchFamily="2" charset="2"/>
              <a:buChar char="Ø"/>
            </a:pPr>
            <a:r>
              <a:rPr lang="en-US" sz="2400" dirty="0"/>
              <a:t>One of the famous examples for an authoritarian is of Napoleon Bonaparte and Hitler.</a:t>
            </a:r>
          </a:p>
        </p:txBody>
      </p:sp>
    </p:spTree>
    <p:extLst>
      <p:ext uri="{BB962C8B-B14F-4D97-AF65-F5344CB8AC3E}">
        <p14:creationId xmlns:p14="http://schemas.microsoft.com/office/powerpoint/2010/main" val="1537069103"/>
      </p:ext>
    </p:extLst>
  </p:cSld>
  <p:clrMapOvr>
    <a:masterClrMapping/>
  </p:clrMapOvr>
  <mc:AlternateContent xmlns:mc="http://schemas.openxmlformats.org/markup-compatibility/2006" xmlns:p14="http://schemas.microsoft.com/office/powerpoint/2010/main">
    <mc:Choice Requires="p14">
      <p:transition spd="slow" p14:dur="2000" advTm="99200"/>
    </mc:Choice>
    <mc:Fallback xmlns="">
      <p:transition spd="slow" advTm="992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6EF7ED7C-0F1A-1B2C-4FE7-63872FFC85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4503783-C82B-A74C-BABB-103D9C75E2A1}"/>
              </a:ext>
            </a:extLst>
          </p:cNvPr>
          <p:cNvSpPr txBox="1"/>
          <p:nvPr/>
        </p:nvSpPr>
        <p:spPr>
          <a:xfrm>
            <a:off x="2513150" y="1019069"/>
            <a:ext cx="5602150" cy="523220"/>
          </a:xfrm>
          <a:prstGeom prst="rect">
            <a:avLst/>
          </a:prstGeom>
          <a:noFill/>
        </p:spPr>
        <p:txBody>
          <a:bodyPr wrap="square" rtlCol="0">
            <a:spAutoFit/>
          </a:bodyPr>
          <a:lstStyle/>
          <a:p>
            <a:r>
              <a:rPr lang="en-US" sz="2800" b="1" dirty="0"/>
              <a:t>AUTHORITARIAN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80D7CD99-3A6D-9048-8FA9-3CAB39DA8068}"/>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B60F91BC-B04B-BC16-FD2C-E2A5F5EA73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9DE944DE-7E5B-B76D-10D4-C102E66A242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9B3D3C1A-EA5A-7024-77DE-BC4D2DBA45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6D8800C7-971F-4538-8B4A-2432046153D4}"/>
              </a:ext>
            </a:extLst>
          </p:cNvPr>
          <p:cNvSpPr>
            <a:spLocks noGrp="1"/>
          </p:cNvSpPr>
          <p:nvPr>
            <p:ph idx="1"/>
          </p:nvPr>
        </p:nvSpPr>
        <p:spPr>
          <a:xfrm>
            <a:off x="661300" y="2305925"/>
            <a:ext cx="5907315" cy="4934138"/>
          </a:xfrm>
        </p:spPr>
        <p:txBody>
          <a:bodyPr>
            <a:normAutofit/>
          </a:bodyPr>
          <a:lstStyle/>
          <a:p>
            <a:pPr algn="l">
              <a:buFont typeface="Wingdings" panose="05000000000000000000" pitchFamily="2" charset="2"/>
              <a:buChar char="Ø"/>
            </a:pPr>
            <a:r>
              <a:rPr lang="en-US" sz="2400" dirty="0"/>
              <a:t>Leaders like this </a:t>
            </a:r>
            <a:r>
              <a:rPr lang="en-US" sz="2400" b="1" dirty="0"/>
              <a:t>can achieve results and productivity quickly.</a:t>
            </a:r>
          </a:p>
          <a:p>
            <a:pPr algn="l">
              <a:buFont typeface="Wingdings" panose="05000000000000000000" pitchFamily="2" charset="2"/>
              <a:buChar char="Ø"/>
            </a:pPr>
            <a:r>
              <a:rPr lang="en-US" sz="2400" dirty="0"/>
              <a:t>Best applied to situations where there is </a:t>
            </a:r>
            <a:r>
              <a:rPr lang="en-US" sz="2400" b="1" dirty="0"/>
              <a:t>little time for group decision-making or where the leader is the most knowledgeable member in the group.</a:t>
            </a:r>
          </a:p>
        </p:txBody>
      </p:sp>
      <p:pic>
        <p:nvPicPr>
          <p:cNvPr id="7" name="Picture 6">
            <a:extLst>
              <a:ext uri="{FF2B5EF4-FFF2-40B4-BE49-F238E27FC236}">
                <a16:creationId xmlns:a16="http://schemas.microsoft.com/office/drawing/2014/main" id="{412AAA40-68A0-E9FB-FC54-40C08A755D91}"/>
              </a:ext>
            </a:extLst>
          </p:cNvPr>
          <p:cNvPicPr>
            <a:picLocks noChangeAspect="1"/>
          </p:cNvPicPr>
          <p:nvPr/>
        </p:nvPicPr>
        <p:blipFill>
          <a:blip r:embed="rId3"/>
          <a:stretch>
            <a:fillRect/>
          </a:stretch>
        </p:blipFill>
        <p:spPr>
          <a:xfrm>
            <a:off x="6733659" y="2195779"/>
            <a:ext cx="4493141" cy="3286029"/>
          </a:xfrm>
          <a:prstGeom prst="rect">
            <a:avLst/>
          </a:prstGeom>
        </p:spPr>
      </p:pic>
    </p:spTree>
    <p:extLst>
      <p:ext uri="{BB962C8B-B14F-4D97-AF65-F5344CB8AC3E}">
        <p14:creationId xmlns:p14="http://schemas.microsoft.com/office/powerpoint/2010/main" val="615676086"/>
      </p:ext>
    </p:extLst>
  </p:cSld>
  <p:clrMapOvr>
    <a:masterClrMapping/>
  </p:clrMapOvr>
  <mc:AlternateContent xmlns:mc="http://schemas.openxmlformats.org/markup-compatibility/2006" xmlns:p14="http://schemas.microsoft.com/office/powerpoint/2010/main">
    <mc:Choice Requires="p14">
      <p:transition spd="slow" p14:dur="2000" advTm="70496"/>
    </mc:Choice>
    <mc:Fallback xmlns="">
      <p:transition spd="slow" advTm="7049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67ED99D9-AD29-35C0-9F32-910F300F13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A9883E5A-D740-C195-907F-30938210E440}"/>
              </a:ext>
            </a:extLst>
          </p:cNvPr>
          <p:cNvSpPr txBox="1"/>
          <p:nvPr/>
        </p:nvSpPr>
        <p:spPr>
          <a:xfrm>
            <a:off x="2513150" y="1019069"/>
            <a:ext cx="6912478" cy="523220"/>
          </a:xfrm>
          <a:prstGeom prst="rect">
            <a:avLst/>
          </a:prstGeom>
          <a:noFill/>
        </p:spPr>
        <p:txBody>
          <a:bodyPr wrap="square" rtlCol="0">
            <a:spAutoFit/>
          </a:bodyPr>
          <a:lstStyle/>
          <a:p>
            <a:r>
              <a:rPr lang="en-US" sz="2800" b="1" dirty="0"/>
              <a:t>AUTHORITARIAN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75FA0CCC-7C55-F9BE-D745-62C56BA78F91}"/>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4818E10-31CE-0B0A-1ADC-7BEA7234AF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68C9B0E6-B6BE-040A-A78C-821727081BF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FAF91BA8-3B81-3C22-5743-B843368CF3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73B0FB6E-93DC-38C6-A655-89317812FDAF}"/>
              </a:ext>
            </a:extLst>
          </p:cNvPr>
          <p:cNvSpPr>
            <a:spLocks noGrp="1"/>
          </p:cNvSpPr>
          <p:nvPr>
            <p:ph idx="1"/>
          </p:nvPr>
        </p:nvSpPr>
        <p:spPr>
          <a:xfrm>
            <a:off x="838200" y="2044700"/>
            <a:ext cx="10515600" cy="4351338"/>
          </a:xfrm>
        </p:spPr>
        <p:txBody>
          <a:bodyPr>
            <a:normAutofit/>
          </a:bodyPr>
          <a:lstStyle/>
          <a:p>
            <a:pPr algn="l">
              <a:buFont typeface="Wingdings" panose="05000000000000000000" pitchFamily="2" charset="2"/>
              <a:buChar char="Ø"/>
            </a:pPr>
            <a:r>
              <a:rPr lang="en-US" sz="2400" b="1" dirty="0"/>
              <a:t>Pros:  </a:t>
            </a:r>
          </a:p>
          <a:p>
            <a:pPr algn="l"/>
            <a:r>
              <a:rPr lang="en-US" sz="2400" dirty="0"/>
              <a:t>Leaders like this can achieve results quickly. </a:t>
            </a:r>
          </a:p>
          <a:p>
            <a:pPr algn="l"/>
            <a:r>
              <a:rPr lang="en-US" sz="2400" dirty="0"/>
              <a:t>Quick decision-making.</a:t>
            </a:r>
          </a:p>
          <a:p>
            <a:pPr algn="l"/>
            <a:r>
              <a:rPr lang="en-US" sz="2400" dirty="0"/>
              <a:t>Focused target.</a:t>
            </a:r>
          </a:p>
          <a:p>
            <a:pPr algn="l"/>
            <a:r>
              <a:rPr lang="en-US" sz="2400" dirty="0"/>
              <a:t>Close supervision.</a:t>
            </a:r>
          </a:p>
          <a:p>
            <a:pPr algn="l"/>
            <a:r>
              <a:rPr lang="en-US" sz="2400" dirty="0"/>
              <a:t>Maintain the image of manager in making orders</a:t>
            </a:r>
          </a:p>
          <a:p>
            <a:pPr algn="l"/>
            <a:r>
              <a:rPr lang="en-US" sz="2400" dirty="0"/>
              <a:t>Good for emergencies/crisis situations.</a:t>
            </a:r>
          </a:p>
        </p:txBody>
      </p:sp>
      <p:pic>
        <p:nvPicPr>
          <p:cNvPr id="9" name="Picture 8">
            <a:extLst>
              <a:ext uri="{FF2B5EF4-FFF2-40B4-BE49-F238E27FC236}">
                <a16:creationId xmlns:a16="http://schemas.microsoft.com/office/drawing/2014/main" id="{C1896C48-819F-3EA2-F5A5-4E8E647516EF}"/>
              </a:ext>
            </a:extLst>
          </p:cNvPr>
          <p:cNvPicPr>
            <a:picLocks noChangeAspect="1"/>
          </p:cNvPicPr>
          <p:nvPr/>
        </p:nvPicPr>
        <p:blipFill>
          <a:blip r:embed="rId3"/>
          <a:stretch>
            <a:fillRect/>
          </a:stretch>
        </p:blipFill>
        <p:spPr>
          <a:xfrm>
            <a:off x="8290078" y="2835408"/>
            <a:ext cx="2810500" cy="2810500"/>
          </a:xfrm>
          <a:prstGeom prst="rect">
            <a:avLst/>
          </a:prstGeom>
        </p:spPr>
      </p:pic>
    </p:spTree>
    <p:extLst>
      <p:ext uri="{BB962C8B-B14F-4D97-AF65-F5344CB8AC3E}">
        <p14:creationId xmlns:p14="http://schemas.microsoft.com/office/powerpoint/2010/main" val="514276131"/>
      </p:ext>
    </p:extLst>
  </p:cSld>
  <p:clrMapOvr>
    <a:masterClrMapping/>
  </p:clrMapOvr>
  <mc:AlternateContent xmlns:mc="http://schemas.openxmlformats.org/markup-compatibility/2006" xmlns:p14="http://schemas.microsoft.com/office/powerpoint/2010/main">
    <mc:Choice Requires="p14">
      <p:transition spd="slow" p14:dur="2000" advTm="112992"/>
    </mc:Choice>
    <mc:Fallback xmlns="">
      <p:transition spd="slow" advTm="11299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EFE6EAA4-3B41-647E-6EDC-00CA5F5CAA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7321BEE-E676-26C6-A7C5-5A16DF0485C8}"/>
              </a:ext>
            </a:extLst>
          </p:cNvPr>
          <p:cNvSpPr txBox="1"/>
          <p:nvPr/>
        </p:nvSpPr>
        <p:spPr>
          <a:xfrm>
            <a:off x="2513150" y="1019069"/>
            <a:ext cx="5697400" cy="523220"/>
          </a:xfrm>
          <a:prstGeom prst="rect">
            <a:avLst/>
          </a:prstGeom>
          <a:noFill/>
        </p:spPr>
        <p:txBody>
          <a:bodyPr wrap="square" rtlCol="0">
            <a:spAutoFit/>
          </a:bodyPr>
          <a:lstStyle/>
          <a:p>
            <a:r>
              <a:rPr lang="en-US" sz="2800" b="1" dirty="0"/>
              <a:t>AUTHORITARIAN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4EC33DD1-5F6F-571C-8D4D-8391C934D8E3}"/>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67C263B4-E551-582B-CE4F-07525F81E2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598FC00A-C81C-5163-7628-C349C8816B4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7D550BB7-F6D5-2083-DB9F-D2E1C2D5EE9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8" name="Picture 7">
            <a:extLst>
              <a:ext uri="{FF2B5EF4-FFF2-40B4-BE49-F238E27FC236}">
                <a16:creationId xmlns:a16="http://schemas.microsoft.com/office/drawing/2014/main" id="{53CB2E1B-7455-B011-404E-2771BD2FB3E1}"/>
              </a:ext>
            </a:extLst>
          </p:cNvPr>
          <p:cNvPicPr>
            <a:picLocks noChangeAspect="1"/>
          </p:cNvPicPr>
          <p:nvPr/>
        </p:nvPicPr>
        <p:blipFill>
          <a:blip r:embed="rId4"/>
          <a:stretch>
            <a:fillRect/>
          </a:stretch>
        </p:blipFill>
        <p:spPr>
          <a:xfrm>
            <a:off x="9575800" y="2044699"/>
            <a:ext cx="1702389" cy="2087929"/>
          </a:xfrm>
          <a:prstGeom prst="rect">
            <a:avLst/>
          </a:prstGeom>
        </p:spPr>
      </p:pic>
      <p:sp>
        <p:nvSpPr>
          <p:cNvPr id="3" name="Content Placeholder 2">
            <a:extLst>
              <a:ext uri="{FF2B5EF4-FFF2-40B4-BE49-F238E27FC236}">
                <a16:creationId xmlns:a16="http://schemas.microsoft.com/office/drawing/2014/main" id="{8E4C16A1-4880-0CED-A32F-8977DEF9B2E1}"/>
              </a:ext>
            </a:extLst>
          </p:cNvPr>
          <p:cNvSpPr>
            <a:spLocks noGrp="1"/>
          </p:cNvSpPr>
          <p:nvPr>
            <p:ph idx="1"/>
          </p:nvPr>
        </p:nvSpPr>
        <p:spPr>
          <a:xfrm>
            <a:off x="838200" y="2044700"/>
            <a:ext cx="10515600" cy="4351338"/>
          </a:xfrm>
        </p:spPr>
        <p:txBody>
          <a:bodyPr>
            <a:normAutofit/>
          </a:bodyPr>
          <a:lstStyle/>
          <a:p>
            <a:pPr algn="l">
              <a:buFont typeface="Wingdings" panose="05000000000000000000" pitchFamily="2" charset="2"/>
              <a:buChar char="Ø"/>
            </a:pPr>
            <a:r>
              <a:rPr lang="en-US" sz="2400" b="1" dirty="0"/>
              <a:t>Cons: </a:t>
            </a:r>
          </a:p>
          <a:p>
            <a:pPr algn="l"/>
            <a:r>
              <a:rPr lang="en-US" sz="2400" dirty="0"/>
              <a:t>Classic’ leadership structure.</a:t>
            </a:r>
          </a:p>
          <a:p>
            <a:pPr algn="l"/>
            <a:r>
              <a:rPr lang="en-US" sz="2400" dirty="0"/>
              <a:t>Strong, dominating leader(s).</a:t>
            </a:r>
          </a:p>
          <a:p>
            <a:pPr algn="l"/>
            <a:r>
              <a:rPr lang="en-US" sz="2400" dirty="0"/>
              <a:t>Can cause poor morale if teams aren’t used to it.</a:t>
            </a:r>
          </a:p>
          <a:p>
            <a:pPr algn="l"/>
            <a:r>
              <a:rPr lang="en-US" sz="2400" dirty="0"/>
              <a:t>High stress, members feel stressed due to high expectation.</a:t>
            </a:r>
          </a:p>
          <a:p>
            <a:pPr algn="l"/>
            <a:r>
              <a:rPr lang="en-US" sz="2400" dirty="0"/>
              <a:t>Group doesn't pick up from innovativeness and information of individuals, so benefits of collaboration are lost. </a:t>
            </a:r>
          </a:p>
        </p:txBody>
      </p:sp>
    </p:spTree>
    <p:extLst>
      <p:ext uri="{BB962C8B-B14F-4D97-AF65-F5344CB8AC3E}">
        <p14:creationId xmlns:p14="http://schemas.microsoft.com/office/powerpoint/2010/main" val="1736891971"/>
      </p:ext>
    </p:extLst>
  </p:cSld>
  <p:clrMapOvr>
    <a:masterClrMapping/>
  </p:clrMapOvr>
  <mc:AlternateContent xmlns:mc="http://schemas.openxmlformats.org/markup-compatibility/2006" xmlns:p14="http://schemas.microsoft.com/office/powerpoint/2010/main">
    <mc:Choice Requires="p14">
      <p:transition spd="slow" p14:dur="2000" advTm="118048"/>
    </mc:Choice>
    <mc:Fallback xmlns="">
      <p:transition spd="slow" advTm="11804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5F19805B-DAF2-CB01-3632-A98FCAB647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C927C8C-E2A0-1F58-F9F4-115DBE714680}"/>
              </a:ext>
            </a:extLst>
          </p:cNvPr>
          <p:cNvSpPr txBox="1"/>
          <p:nvPr/>
        </p:nvSpPr>
        <p:spPr>
          <a:xfrm>
            <a:off x="2513149" y="1019069"/>
            <a:ext cx="6583225" cy="523220"/>
          </a:xfrm>
          <a:prstGeom prst="rect">
            <a:avLst/>
          </a:prstGeom>
          <a:noFill/>
        </p:spPr>
        <p:txBody>
          <a:bodyPr wrap="square" rtlCol="0">
            <a:spAutoFit/>
          </a:bodyPr>
          <a:lstStyle/>
          <a:p>
            <a:r>
              <a:rPr lang="en-US" sz="2800" b="1" dirty="0"/>
              <a:t>AUTHORITARIAN LEADERSHIP STYLE</a:t>
            </a:r>
            <a:endParaRPr lang="en-US" sz="2800" b="1" dirty="0">
              <a:latin typeface="Alexandria" charset="0"/>
              <a:cs typeface="Alexandria" charset="0"/>
            </a:endParaRPr>
          </a:p>
        </p:txBody>
      </p:sp>
      <p:sp>
        <p:nvSpPr>
          <p:cNvPr id="15" name="Rectangle: Rounded Corners 24">
            <a:extLst>
              <a:ext uri="{FF2B5EF4-FFF2-40B4-BE49-F238E27FC236}">
                <a16:creationId xmlns:a16="http://schemas.microsoft.com/office/drawing/2014/main" id="{97C47591-00BA-D4A2-4BDA-4D283DBFDF78}"/>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4D10354-4B4E-1440-C6AD-76E962F5CE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AE961371-C109-0B68-9C5C-5F3F7733D71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BFBC7914-ECAC-BFCA-3D65-A7239DE050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9" name="Picture 2" descr="Image result for what type of leadership style was john kennedy">
            <a:extLst>
              <a:ext uri="{FF2B5EF4-FFF2-40B4-BE49-F238E27FC236}">
                <a16:creationId xmlns:a16="http://schemas.microsoft.com/office/drawing/2014/main" id="{E1CE33E6-7041-46FA-A82F-CD8FEE1625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8194" y="2438553"/>
            <a:ext cx="18542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Image result for hitler">
            <a:extLst>
              <a:ext uri="{FF2B5EF4-FFF2-40B4-BE49-F238E27FC236}">
                <a16:creationId xmlns:a16="http://schemas.microsoft.com/office/drawing/2014/main" id="{8443CF84-BEAF-794E-0518-6A8C89D858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3184" y="2497288"/>
            <a:ext cx="1705460" cy="224146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Image result for steve jobs">
            <a:extLst>
              <a:ext uri="{FF2B5EF4-FFF2-40B4-BE49-F238E27FC236}">
                <a16:creationId xmlns:a16="http://schemas.microsoft.com/office/drawing/2014/main" id="{B6DA493A-09DB-F518-833C-9613E578CC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35465" y="2578078"/>
            <a:ext cx="1862310" cy="186231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Image result for donald trump">
            <a:extLst>
              <a:ext uri="{FF2B5EF4-FFF2-40B4-BE49-F238E27FC236}">
                <a16:creationId xmlns:a16="http://schemas.microsoft.com/office/drawing/2014/main" id="{D5E9434F-A936-54A7-6F77-E82A6CF6279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7862" y="2712329"/>
            <a:ext cx="2950574" cy="1967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323637"/>
      </p:ext>
    </p:extLst>
  </p:cSld>
  <p:clrMapOvr>
    <a:masterClrMapping/>
  </p:clrMapOvr>
  <mc:AlternateContent xmlns:mc="http://schemas.openxmlformats.org/markup-compatibility/2006" xmlns:p14="http://schemas.microsoft.com/office/powerpoint/2010/main">
    <mc:Choice Requires="p14">
      <p:transition spd="slow" p14:dur="2000" advTm="9696"/>
    </mc:Choice>
    <mc:Fallback xmlns="">
      <p:transition spd="slow" advTm="969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46D9F73B-1BE2-2DE1-D195-9FF7F69C9C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6937271F-C7BE-C647-35E5-3E5DCA6E736F}"/>
              </a:ext>
            </a:extLst>
          </p:cNvPr>
          <p:cNvSpPr txBox="1"/>
          <p:nvPr/>
        </p:nvSpPr>
        <p:spPr>
          <a:xfrm>
            <a:off x="2513150" y="1019069"/>
            <a:ext cx="5030650" cy="523220"/>
          </a:xfrm>
          <a:prstGeom prst="rect">
            <a:avLst/>
          </a:prstGeom>
          <a:noFill/>
        </p:spPr>
        <p:txBody>
          <a:bodyPr wrap="square" rtlCol="0">
            <a:spAutoFit/>
          </a:bodyPr>
          <a:lstStyle/>
          <a:p>
            <a:r>
              <a:rPr lang="en-US" sz="2800" b="1" dirty="0"/>
              <a:t>COACHING LEADERSHIP STYLE</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CEBC410A-2686-76C4-4515-137CBB342777}"/>
              </a:ext>
            </a:extLst>
          </p:cNvPr>
          <p:cNvSpPr/>
          <p:nvPr/>
        </p:nvSpPr>
        <p:spPr>
          <a:xfrm>
            <a:off x="689640" y="17383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9D71BD13-4198-DE1A-B793-20A1EB3518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493429CF-C9D1-E5E8-748D-8A81E38CE4A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B9BBEE25-0397-6B4B-CA49-A6943260986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C5156BE4-53D3-CA41-1D9B-1BAB31DC2FF0}"/>
              </a:ext>
            </a:extLst>
          </p:cNvPr>
          <p:cNvSpPr>
            <a:spLocks noGrp="1"/>
          </p:cNvSpPr>
          <p:nvPr>
            <p:ph idx="1"/>
          </p:nvPr>
        </p:nvSpPr>
        <p:spPr>
          <a:xfrm>
            <a:off x="838200" y="2025650"/>
            <a:ext cx="10515600" cy="4351338"/>
          </a:xfrm>
        </p:spPr>
        <p:txBody>
          <a:bodyPr>
            <a:noAutofit/>
          </a:bodyPr>
          <a:lstStyle/>
          <a:p>
            <a:pPr algn="l">
              <a:buFont typeface="Wingdings" panose="05000000000000000000" pitchFamily="2" charset="2"/>
              <a:buChar char="Ø"/>
            </a:pPr>
            <a:r>
              <a:rPr lang="en-US" sz="2200" dirty="0"/>
              <a:t>Coaching leadership involves </a:t>
            </a:r>
            <a:r>
              <a:rPr lang="en-US" sz="2200" dirty="0">
                <a:solidFill>
                  <a:srgbClr val="FF0000"/>
                </a:solidFill>
              </a:rPr>
              <a:t>teaching</a:t>
            </a:r>
            <a:r>
              <a:rPr lang="en-US" sz="2200" dirty="0"/>
              <a:t> and </a:t>
            </a:r>
            <a:r>
              <a:rPr lang="en-US" sz="2200" dirty="0">
                <a:solidFill>
                  <a:srgbClr val="FF0000"/>
                </a:solidFill>
              </a:rPr>
              <a:t>supervising</a:t>
            </a:r>
            <a:r>
              <a:rPr lang="en-US" sz="2200" dirty="0"/>
              <a:t> followers.</a:t>
            </a:r>
          </a:p>
          <a:p>
            <a:pPr algn="l">
              <a:buFont typeface="Wingdings" panose="05000000000000000000" pitchFamily="2" charset="2"/>
              <a:buChar char="Ø"/>
            </a:pPr>
            <a:r>
              <a:rPr lang="en-US" sz="2200" dirty="0"/>
              <a:t> A coaching leader is </a:t>
            </a:r>
            <a:r>
              <a:rPr lang="en-US" sz="2200" dirty="0">
                <a:solidFill>
                  <a:srgbClr val="FF0000"/>
                </a:solidFill>
              </a:rPr>
              <a:t>highly operational in setting where results/ performance </a:t>
            </a:r>
            <a:r>
              <a:rPr lang="en-US" sz="2200" dirty="0"/>
              <a:t>require improvement. </a:t>
            </a:r>
          </a:p>
          <a:p>
            <a:pPr algn="l">
              <a:buFont typeface="Wingdings" panose="05000000000000000000" pitchFamily="2" charset="2"/>
              <a:buChar char="Ø"/>
            </a:pPr>
            <a:r>
              <a:rPr lang="en-US" sz="2200" dirty="0"/>
              <a:t>Basically, in this kind of leadership, followers are </a:t>
            </a:r>
            <a:r>
              <a:rPr lang="en-US" sz="2200" dirty="0">
                <a:solidFill>
                  <a:srgbClr val="FF0000"/>
                </a:solidFill>
              </a:rPr>
              <a:t>helped to improve their skills</a:t>
            </a:r>
            <a:r>
              <a:rPr lang="en-US" sz="2200" dirty="0"/>
              <a:t>. </a:t>
            </a:r>
          </a:p>
          <a:p>
            <a:pPr algn="l">
              <a:buFont typeface="Wingdings" panose="05000000000000000000" pitchFamily="2" charset="2"/>
              <a:buChar char="Ø"/>
            </a:pPr>
            <a:r>
              <a:rPr lang="en-US" sz="2200" dirty="0"/>
              <a:t>Coaching leadership does the following: motivates followers, inspires followers and encourages followers.</a:t>
            </a:r>
          </a:p>
          <a:p>
            <a:pPr algn="l">
              <a:buFont typeface="Wingdings" panose="05000000000000000000" pitchFamily="2" charset="2"/>
              <a:buChar char="Ø"/>
            </a:pPr>
            <a:r>
              <a:rPr lang="en-US" sz="2200" dirty="0"/>
              <a:t> A coaching leader is a great </a:t>
            </a:r>
            <a:r>
              <a:rPr lang="en-US" sz="2200" b="1" dirty="0"/>
              <a:t>mentor</a:t>
            </a:r>
            <a:r>
              <a:rPr lang="en-US" sz="2200" dirty="0"/>
              <a:t> is a pioneer who also has a remarkable ability to instruct and train. </a:t>
            </a:r>
          </a:p>
          <a:p>
            <a:pPr algn="l">
              <a:buFont typeface="Wingdings" panose="05000000000000000000" pitchFamily="2" charset="2"/>
              <a:buChar char="Ø"/>
            </a:pPr>
            <a:r>
              <a:rPr lang="en-US" sz="2200" dirty="0"/>
              <a:t>They prep individuals to enhance both information and skills. (build the skills of  others).</a:t>
            </a:r>
          </a:p>
        </p:txBody>
      </p:sp>
    </p:spTree>
    <p:extLst>
      <p:ext uri="{BB962C8B-B14F-4D97-AF65-F5344CB8AC3E}">
        <p14:creationId xmlns:p14="http://schemas.microsoft.com/office/powerpoint/2010/main" val="3803378757"/>
      </p:ext>
    </p:extLst>
  </p:cSld>
  <p:clrMapOvr>
    <a:masterClrMapping/>
  </p:clrMapOvr>
  <mc:AlternateContent xmlns:mc="http://schemas.openxmlformats.org/markup-compatibility/2006" xmlns:p14="http://schemas.microsoft.com/office/powerpoint/2010/main">
    <mc:Choice Requires="p14">
      <p:transition spd="slow" p14:dur="2000" advTm="98112"/>
    </mc:Choice>
    <mc:Fallback xmlns="">
      <p:transition spd="slow" advTm="9811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6B720D7-0A20-50EE-11F6-164FAD6A55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9F3DE16-F297-2D25-A707-155851A527C2}"/>
              </a:ext>
            </a:extLst>
          </p:cNvPr>
          <p:cNvSpPr txBox="1"/>
          <p:nvPr/>
        </p:nvSpPr>
        <p:spPr>
          <a:xfrm>
            <a:off x="2513149" y="1019069"/>
            <a:ext cx="5402125" cy="523220"/>
          </a:xfrm>
          <a:prstGeom prst="rect">
            <a:avLst/>
          </a:prstGeom>
          <a:noFill/>
        </p:spPr>
        <p:txBody>
          <a:bodyPr wrap="square" rtlCol="0">
            <a:spAutoFit/>
          </a:bodyPr>
          <a:lstStyle/>
          <a:p>
            <a:r>
              <a:rPr lang="en-US" sz="2800" b="1" dirty="0"/>
              <a:t>COACHING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B5384CEA-DA8D-A368-340B-56E392E4F0F3}"/>
              </a:ext>
            </a:extLst>
          </p:cNvPr>
          <p:cNvSpPr/>
          <p:nvPr/>
        </p:nvSpPr>
        <p:spPr>
          <a:xfrm>
            <a:off x="689640" y="17097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536A8269-CBAA-0295-2837-D4BB28DDB4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04DCAB22-C2BD-BC5D-12CA-F5CF5A81E44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9D00A136-D57F-D380-63B9-1184B4D5862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D3038112-AFB3-7FCD-C82B-5E0B4CD79DC3}"/>
              </a:ext>
            </a:extLst>
          </p:cNvPr>
          <p:cNvSpPr>
            <a:spLocks noGrp="1"/>
          </p:cNvSpPr>
          <p:nvPr>
            <p:ph idx="1"/>
          </p:nvPr>
        </p:nvSpPr>
        <p:spPr>
          <a:xfrm>
            <a:off x="806569" y="2310108"/>
            <a:ext cx="6078550" cy="4934138"/>
          </a:xfrm>
        </p:spPr>
        <p:txBody>
          <a:bodyPr>
            <a:normAutofit/>
          </a:bodyPr>
          <a:lstStyle/>
          <a:p>
            <a:pPr algn="l">
              <a:buFont typeface="Wingdings" panose="05000000000000000000" pitchFamily="2" charset="2"/>
              <a:buChar char="Ø"/>
            </a:pPr>
            <a:r>
              <a:rPr lang="en-US" sz="2400" dirty="0"/>
              <a:t>About connecting the goals and </a:t>
            </a:r>
            <a:r>
              <a:rPr lang="en-US" sz="2400" b="1" dirty="0"/>
              <a:t>productivity</a:t>
            </a:r>
            <a:r>
              <a:rPr lang="en-US" sz="2400" dirty="0"/>
              <a:t> of the team/project with </a:t>
            </a:r>
            <a:r>
              <a:rPr lang="en-US" sz="2400" b="1" dirty="0"/>
              <a:t>individuals</a:t>
            </a:r>
            <a:r>
              <a:rPr lang="en-US" sz="2400" dirty="0"/>
              <a:t>.</a:t>
            </a:r>
          </a:p>
          <a:p>
            <a:pPr algn="l">
              <a:buFont typeface="Wingdings" panose="05000000000000000000" pitchFamily="2" charset="2"/>
              <a:buChar char="Ø"/>
            </a:pPr>
            <a:r>
              <a:rPr lang="en-US" sz="2400" dirty="0"/>
              <a:t>Best for teams </a:t>
            </a:r>
            <a:r>
              <a:rPr lang="en-US" sz="2400" b="1" dirty="0"/>
              <a:t>who have the desire to succeed and are motivated.</a:t>
            </a:r>
          </a:p>
        </p:txBody>
      </p:sp>
      <p:pic>
        <p:nvPicPr>
          <p:cNvPr id="7" name="Picture 6">
            <a:extLst>
              <a:ext uri="{FF2B5EF4-FFF2-40B4-BE49-F238E27FC236}">
                <a16:creationId xmlns:a16="http://schemas.microsoft.com/office/drawing/2014/main" id="{E1EC81A1-AB15-A0DE-63A1-2720EFF11848}"/>
              </a:ext>
            </a:extLst>
          </p:cNvPr>
          <p:cNvPicPr>
            <a:picLocks noChangeAspect="1"/>
          </p:cNvPicPr>
          <p:nvPr/>
        </p:nvPicPr>
        <p:blipFill>
          <a:blip r:embed="rId3"/>
          <a:stretch>
            <a:fillRect/>
          </a:stretch>
        </p:blipFill>
        <p:spPr>
          <a:xfrm>
            <a:off x="6983376" y="2664476"/>
            <a:ext cx="3999323" cy="2926334"/>
          </a:xfrm>
          <a:prstGeom prst="rect">
            <a:avLst/>
          </a:prstGeom>
        </p:spPr>
      </p:pic>
    </p:spTree>
    <p:extLst>
      <p:ext uri="{BB962C8B-B14F-4D97-AF65-F5344CB8AC3E}">
        <p14:creationId xmlns:p14="http://schemas.microsoft.com/office/powerpoint/2010/main" val="1858609736"/>
      </p:ext>
    </p:extLst>
  </p:cSld>
  <p:clrMapOvr>
    <a:masterClrMapping/>
  </p:clrMapOvr>
  <mc:AlternateContent xmlns:mc="http://schemas.openxmlformats.org/markup-compatibility/2006" xmlns:p14="http://schemas.microsoft.com/office/powerpoint/2010/main">
    <mc:Choice Requires="p14">
      <p:transition spd="slow" p14:dur="2000" advTm="61344"/>
    </mc:Choice>
    <mc:Fallback xmlns="">
      <p:transition spd="slow" advTm="6134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209E9A37-C294-35A3-1ACA-B30883037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C664C05B-2B57-8921-59CD-5AE1E4538397}"/>
              </a:ext>
            </a:extLst>
          </p:cNvPr>
          <p:cNvSpPr txBox="1"/>
          <p:nvPr/>
        </p:nvSpPr>
        <p:spPr>
          <a:xfrm>
            <a:off x="2513150" y="1019069"/>
            <a:ext cx="5106850" cy="523220"/>
          </a:xfrm>
          <a:prstGeom prst="rect">
            <a:avLst/>
          </a:prstGeom>
          <a:noFill/>
        </p:spPr>
        <p:txBody>
          <a:bodyPr wrap="square" rtlCol="0">
            <a:spAutoFit/>
          </a:bodyPr>
          <a:lstStyle/>
          <a:p>
            <a:r>
              <a:rPr lang="en-US" sz="2800" b="1" dirty="0"/>
              <a:t>COACHING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E80B4F1D-B37C-0C55-9A4C-8A1B0FADA7D9}"/>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0722FF8F-3457-E018-6517-94DC921AA6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C631596E-E845-41C7-25D9-9AC63327FC6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6A0740BA-C1C8-0ECE-E8A7-D3EA3E389B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8" name="Content Placeholder 7">
            <a:extLst>
              <a:ext uri="{FF2B5EF4-FFF2-40B4-BE49-F238E27FC236}">
                <a16:creationId xmlns:a16="http://schemas.microsoft.com/office/drawing/2014/main" id="{1899A947-C6AE-1E9E-D511-C50C0AC7BBB4}"/>
              </a:ext>
            </a:extLst>
          </p:cNvPr>
          <p:cNvSpPr>
            <a:spLocks noGrp="1"/>
          </p:cNvSpPr>
          <p:nvPr>
            <p:ph idx="1"/>
          </p:nvPr>
        </p:nvSpPr>
        <p:spPr>
          <a:xfrm>
            <a:off x="838200" y="2035175"/>
            <a:ext cx="10515600" cy="4351338"/>
          </a:xfrm>
        </p:spPr>
        <p:txBody>
          <a:bodyPr/>
          <a:lstStyle/>
          <a:p>
            <a:pPr>
              <a:buFont typeface="Wingdings" panose="05000000000000000000" pitchFamily="2" charset="2"/>
              <a:buChar char="Ø"/>
            </a:pPr>
            <a:r>
              <a:rPr lang="en-US" sz="2400" b="1" dirty="0"/>
              <a:t>Pros:  </a:t>
            </a:r>
          </a:p>
          <a:p>
            <a:r>
              <a:rPr lang="en-US" sz="2400" dirty="0"/>
              <a:t>Leaders like this create very positive workplace.</a:t>
            </a:r>
          </a:p>
          <a:p>
            <a:pPr>
              <a:buFont typeface="Wingdings" panose="05000000000000000000" pitchFamily="2" charset="2"/>
              <a:buChar char="Ø"/>
            </a:pPr>
            <a:r>
              <a:rPr lang="en-US" sz="2400" b="1" dirty="0"/>
              <a:t>Cons:  </a:t>
            </a:r>
          </a:p>
          <a:p>
            <a:r>
              <a:rPr lang="en-US" sz="2400" dirty="0"/>
              <a:t>Results take time to achieve.</a:t>
            </a:r>
          </a:p>
          <a:p>
            <a:r>
              <a:rPr lang="en-US" sz="2400" dirty="0"/>
              <a:t>Work well if the leader has stuff already self motivated.</a:t>
            </a:r>
          </a:p>
          <a:p>
            <a:pPr>
              <a:buFont typeface="Wingdings" panose="05000000000000000000" pitchFamily="2" charset="2"/>
              <a:buChar char="Ø"/>
            </a:pPr>
            <a:endParaRPr lang="en-US" dirty="0"/>
          </a:p>
        </p:txBody>
      </p:sp>
      <p:pic>
        <p:nvPicPr>
          <p:cNvPr id="3" name="Picture 2">
            <a:extLst>
              <a:ext uri="{FF2B5EF4-FFF2-40B4-BE49-F238E27FC236}">
                <a16:creationId xmlns:a16="http://schemas.microsoft.com/office/drawing/2014/main" id="{D96BEC69-ADFA-40F2-9DBB-0CE2797AA4C1}"/>
              </a:ext>
            </a:extLst>
          </p:cNvPr>
          <p:cNvPicPr>
            <a:picLocks noChangeAspect="1"/>
          </p:cNvPicPr>
          <p:nvPr/>
        </p:nvPicPr>
        <p:blipFill>
          <a:blip r:embed="rId3"/>
          <a:stretch>
            <a:fillRect/>
          </a:stretch>
        </p:blipFill>
        <p:spPr>
          <a:xfrm>
            <a:off x="8052441" y="3076574"/>
            <a:ext cx="3356011" cy="2239331"/>
          </a:xfrm>
          <a:prstGeom prst="rect">
            <a:avLst/>
          </a:prstGeom>
        </p:spPr>
      </p:pic>
    </p:spTree>
    <p:extLst>
      <p:ext uri="{BB962C8B-B14F-4D97-AF65-F5344CB8AC3E}">
        <p14:creationId xmlns:p14="http://schemas.microsoft.com/office/powerpoint/2010/main" val="1319033719"/>
      </p:ext>
    </p:extLst>
  </p:cSld>
  <p:clrMapOvr>
    <a:masterClrMapping/>
  </p:clrMapOvr>
  <mc:AlternateContent xmlns:mc="http://schemas.openxmlformats.org/markup-compatibility/2006" xmlns:p14="http://schemas.microsoft.com/office/powerpoint/2010/main">
    <mc:Choice Requires="p14">
      <p:transition spd="slow" p14:dur="2000" advTm="120224"/>
    </mc:Choice>
    <mc:Fallback xmlns="">
      <p:transition spd="slow" advTm="1202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D7693B55-ABB1-CAB0-DD04-128ABEC491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D81BB06-7141-CC3E-B5BA-2E5AC4DE6814}"/>
              </a:ext>
            </a:extLst>
          </p:cNvPr>
          <p:cNvSpPr txBox="1"/>
          <p:nvPr/>
        </p:nvSpPr>
        <p:spPr>
          <a:xfrm>
            <a:off x="2513150" y="1019069"/>
            <a:ext cx="5335450" cy="523220"/>
          </a:xfrm>
          <a:prstGeom prst="rect">
            <a:avLst/>
          </a:prstGeom>
          <a:noFill/>
        </p:spPr>
        <p:txBody>
          <a:bodyPr wrap="square" rtlCol="0">
            <a:spAutoFit/>
          </a:bodyPr>
          <a:lstStyle/>
          <a:p>
            <a:r>
              <a:rPr lang="en-US" sz="2800" b="1" dirty="0"/>
              <a:t>COACHING LEADERSHIP STYLE</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DA84FC98-52E6-A75E-C498-C4BDF2D118EB}"/>
              </a:ext>
            </a:extLst>
          </p:cNvPr>
          <p:cNvSpPr/>
          <p:nvPr/>
        </p:nvSpPr>
        <p:spPr>
          <a:xfrm>
            <a:off x="689640" y="17383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F5E48B-948D-438A-EB28-05DB4FEE81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FE271F34-2285-D594-5672-0DE1AF1212A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A939BA8F-8B1A-B974-6895-C2DB06F33C4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Picture 2" descr="Image result for martin luther king">
            <a:extLst>
              <a:ext uri="{FF2B5EF4-FFF2-40B4-BE49-F238E27FC236}">
                <a16:creationId xmlns:a16="http://schemas.microsoft.com/office/drawing/2014/main" id="{9763610B-FFBB-5ADC-374B-217D141A8B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5328" y="2154428"/>
            <a:ext cx="3810000" cy="21463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Image result for gandhi">
            <a:extLst>
              <a:ext uri="{FF2B5EF4-FFF2-40B4-BE49-F238E27FC236}">
                <a16:creationId xmlns:a16="http://schemas.microsoft.com/office/drawing/2014/main" id="{893B9BDE-B577-3545-619A-F64BD1FF74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4425" y="1919478"/>
            <a:ext cx="2095500" cy="261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276029"/>
      </p:ext>
    </p:extLst>
  </p:cSld>
  <p:clrMapOvr>
    <a:masterClrMapping/>
  </p:clrMapOvr>
  <mc:AlternateContent xmlns:mc="http://schemas.openxmlformats.org/markup-compatibility/2006" xmlns:p14="http://schemas.microsoft.com/office/powerpoint/2010/main">
    <mc:Choice Requires="p14">
      <p:transition spd="slow" p14:dur="2000" advTm="8704"/>
    </mc:Choice>
    <mc:Fallback xmlns="">
      <p:transition spd="slow" advTm="87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88FDC0E4-1BA5-1F71-ABAE-FD8FB6C8E7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215E0F0C-FE52-659C-6295-8872CCED4114}"/>
              </a:ext>
            </a:extLst>
          </p:cNvPr>
          <p:cNvSpPr txBox="1"/>
          <p:nvPr/>
        </p:nvSpPr>
        <p:spPr>
          <a:xfrm>
            <a:off x="2513150" y="1019069"/>
            <a:ext cx="5240200" cy="523220"/>
          </a:xfrm>
          <a:prstGeom prst="rect">
            <a:avLst/>
          </a:prstGeom>
          <a:noFill/>
        </p:spPr>
        <p:txBody>
          <a:bodyPr wrap="square" rtlCol="0">
            <a:spAutoFit/>
          </a:bodyPr>
          <a:lstStyle/>
          <a:p>
            <a:r>
              <a:rPr lang="en-US" sz="2800" b="1" dirty="0"/>
              <a:t>DEMOCRATIC LEADERSHIP STYLE</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4C154F48-761D-B33A-A645-7E44A7638758}"/>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3F8000B-530B-B067-51E6-41102D1D3F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3E805DE3-E42A-6E4C-2841-7D68DB04C1C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487335BC-2240-227D-FACB-1BBD242878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68236290-082F-E8DF-0033-A4895DCA45E3}"/>
              </a:ext>
            </a:extLst>
          </p:cNvPr>
          <p:cNvSpPr>
            <a:spLocks noGrp="1"/>
          </p:cNvSpPr>
          <p:nvPr>
            <p:ph idx="1"/>
          </p:nvPr>
        </p:nvSpPr>
        <p:spPr>
          <a:xfrm>
            <a:off x="942308" y="2124578"/>
            <a:ext cx="7971010" cy="4962022"/>
          </a:xfrm>
        </p:spPr>
        <p:txBody>
          <a:bodyPr>
            <a:normAutofit/>
          </a:bodyPr>
          <a:lstStyle/>
          <a:p>
            <a:pPr algn="l">
              <a:buFont typeface="Wingdings" panose="05000000000000000000" pitchFamily="2" charset="2"/>
              <a:buChar char="Ø"/>
            </a:pPr>
            <a:r>
              <a:rPr lang="en-US" sz="2400" dirty="0"/>
              <a:t>In this leadership style, </a:t>
            </a:r>
            <a:r>
              <a:rPr lang="en-US" sz="2400" dirty="0">
                <a:solidFill>
                  <a:srgbClr val="FF0000"/>
                </a:solidFill>
              </a:rPr>
              <a:t>subordinates are involved in making decisions</a:t>
            </a:r>
            <a:r>
              <a:rPr lang="en-US" sz="2400" dirty="0"/>
              <a:t>. Unlike autocratic.</a:t>
            </a:r>
          </a:p>
          <a:p>
            <a:pPr algn="l">
              <a:buFont typeface="Wingdings" panose="05000000000000000000" pitchFamily="2" charset="2"/>
              <a:buChar char="Ø"/>
            </a:pPr>
            <a:r>
              <a:rPr lang="en-US" sz="2400" dirty="0"/>
              <a:t>This leadership is centered on subordinates’ contributions. </a:t>
            </a:r>
          </a:p>
          <a:p>
            <a:pPr algn="l">
              <a:buFont typeface="Wingdings" panose="05000000000000000000" pitchFamily="2" charset="2"/>
              <a:buChar char="Ø"/>
            </a:pPr>
            <a:r>
              <a:rPr lang="en-US" sz="2400" dirty="0"/>
              <a:t>The democratic leader </a:t>
            </a:r>
            <a:r>
              <a:rPr lang="en-US" sz="2400" dirty="0">
                <a:solidFill>
                  <a:srgbClr val="FF0000"/>
                </a:solidFill>
              </a:rPr>
              <a:t>holds final responsibility</a:t>
            </a:r>
            <a:r>
              <a:rPr lang="en-US" sz="2400" dirty="0"/>
              <a:t>, but he or she is known to delegate authority to other people, who determine work projects.</a:t>
            </a:r>
          </a:p>
          <a:p>
            <a:pPr algn="l">
              <a:buFont typeface="Wingdings" panose="05000000000000000000" pitchFamily="2" charset="2"/>
              <a:buChar char="Ø"/>
            </a:pPr>
            <a:r>
              <a:rPr lang="en-US" sz="2400" dirty="0"/>
              <a:t>His style of authority depends on the group been advised and their feelings being esteemed. </a:t>
            </a:r>
          </a:p>
        </p:txBody>
      </p:sp>
      <p:pic>
        <p:nvPicPr>
          <p:cNvPr id="8" name="Picture 7">
            <a:extLst>
              <a:ext uri="{FF2B5EF4-FFF2-40B4-BE49-F238E27FC236}">
                <a16:creationId xmlns:a16="http://schemas.microsoft.com/office/drawing/2014/main" id="{1232BF9E-6C28-E7F7-B91A-47FCA6423963}"/>
              </a:ext>
            </a:extLst>
          </p:cNvPr>
          <p:cNvPicPr>
            <a:picLocks noChangeAspect="1"/>
          </p:cNvPicPr>
          <p:nvPr/>
        </p:nvPicPr>
        <p:blipFill>
          <a:blip r:embed="rId3"/>
          <a:stretch>
            <a:fillRect/>
          </a:stretch>
        </p:blipFill>
        <p:spPr>
          <a:xfrm>
            <a:off x="8750682" y="3429000"/>
            <a:ext cx="2638755" cy="1789811"/>
          </a:xfrm>
          <a:prstGeom prst="rect">
            <a:avLst/>
          </a:prstGeom>
        </p:spPr>
      </p:pic>
    </p:spTree>
    <p:extLst>
      <p:ext uri="{BB962C8B-B14F-4D97-AF65-F5344CB8AC3E}">
        <p14:creationId xmlns:p14="http://schemas.microsoft.com/office/powerpoint/2010/main" val="508740704"/>
      </p:ext>
    </p:extLst>
  </p:cSld>
  <p:clrMapOvr>
    <a:masterClrMapping/>
  </p:clrMapOvr>
  <mc:AlternateContent xmlns:mc="http://schemas.openxmlformats.org/markup-compatibility/2006" xmlns:p14="http://schemas.microsoft.com/office/powerpoint/2010/main">
    <mc:Choice Requires="p14">
      <p:transition spd="slow" p14:dur="2000" advTm="166304"/>
    </mc:Choice>
    <mc:Fallback xmlns="">
      <p:transition spd="slow" advTm="1663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5076971-E5A8-46F3-D773-7B114CAA6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49BAD6B-E7CC-77F3-FBB4-19DEA4B4FAF4}"/>
              </a:ext>
            </a:extLst>
          </p:cNvPr>
          <p:cNvSpPr txBox="1"/>
          <p:nvPr/>
        </p:nvSpPr>
        <p:spPr>
          <a:xfrm>
            <a:off x="2513149" y="1019069"/>
            <a:ext cx="5211625" cy="523220"/>
          </a:xfrm>
          <a:prstGeom prst="rect">
            <a:avLst/>
          </a:prstGeom>
          <a:noFill/>
        </p:spPr>
        <p:txBody>
          <a:bodyPr wrap="square" rtlCol="0">
            <a:spAutoFit/>
          </a:bodyPr>
          <a:lstStyle/>
          <a:p>
            <a:r>
              <a:rPr lang="en-US" sz="2800" b="1" dirty="0"/>
              <a:t>DEMOCRATIC LEADERSHIP STYLE</a:t>
            </a:r>
            <a:endParaRPr lang="en-US" sz="2800" b="1" dirty="0">
              <a:latin typeface="Alexandria" charset="0"/>
              <a:cs typeface="Alexandria" charset="0"/>
            </a:endParaRPr>
          </a:p>
        </p:txBody>
      </p:sp>
      <p:sp>
        <p:nvSpPr>
          <p:cNvPr id="16" name="Rectangle: Rounded Corners 24">
            <a:extLst>
              <a:ext uri="{FF2B5EF4-FFF2-40B4-BE49-F238E27FC236}">
                <a16:creationId xmlns:a16="http://schemas.microsoft.com/office/drawing/2014/main" id="{6DF0FA8C-348F-01C7-6FCE-31053FB1875F}"/>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8C9A517E-6309-8B24-4CDA-559892F04C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7A6A0F65-0420-D6A7-EB9C-F2A9708D15D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0D4CB02F-20E1-AE85-D813-B76F122BD4A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D459F0E6-C113-5405-3A50-62C5ECEE7353}"/>
              </a:ext>
            </a:extLst>
          </p:cNvPr>
          <p:cNvSpPr>
            <a:spLocks noGrp="1"/>
          </p:cNvSpPr>
          <p:nvPr>
            <p:ph idx="1"/>
          </p:nvPr>
        </p:nvSpPr>
        <p:spPr>
          <a:xfrm>
            <a:off x="681501" y="2034836"/>
            <a:ext cx="6078550" cy="4934138"/>
          </a:xfrm>
        </p:spPr>
        <p:txBody>
          <a:bodyPr>
            <a:normAutofit/>
          </a:bodyPr>
          <a:lstStyle/>
          <a:p>
            <a:pPr algn="l">
              <a:buFont typeface="Wingdings" panose="05000000000000000000" pitchFamily="2" charset="2"/>
              <a:buChar char="Ø"/>
            </a:pPr>
            <a:r>
              <a:rPr lang="en-US" sz="2400" dirty="0"/>
              <a:t>Relies on </a:t>
            </a:r>
            <a:r>
              <a:rPr lang="en-US" sz="2400" b="1" dirty="0"/>
              <a:t>the skills and knowledge of team members.</a:t>
            </a:r>
          </a:p>
          <a:p>
            <a:pPr algn="l">
              <a:buFont typeface="Wingdings" panose="05000000000000000000" pitchFamily="2" charset="2"/>
              <a:buChar char="Ø"/>
            </a:pPr>
            <a:r>
              <a:rPr lang="en-US" sz="2400" dirty="0"/>
              <a:t>Group makes decisions collectively.</a:t>
            </a:r>
          </a:p>
        </p:txBody>
      </p:sp>
      <p:pic>
        <p:nvPicPr>
          <p:cNvPr id="8" name="Picture 7">
            <a:extLst>
              <a:ext uri="{FF2B5EF4-FFF2-40B4-BE49-F238E27FC236}">
                <a16:creationId xmlns:a16="http://schemas.microsoft.com/office/drawing/2014/main" id="{3C9A447C-1BCC-FC7E-248A-0D3DE9016FEE}"/>
              </a:ext>
            </a:extLst>
          </p:cNvPr>
          <p:cNvPicPr>
            <a:picLocks noChangeAspect="1"/>
          </p:cNvPicPr>
          <p:nvPr/>
        </p:nvPicPr>
        <p:blipFill>
          <a:blip r:embed="rId3"/>
          <a:stretch>
            <a:fillRect/>
          </a:stretch>
        </p:blipFill>
        <p:spPr>
          <a:xfrm>
            <a:off x="6385302" y="2253277"/>
            <a:ext cx="4974667" cy="3645558"/>
          </a:xfrm>
          <a:prstGeom prst="rect">
            <a:avLst/>
          </a:prstGeom>
        </p:spPr>
      </p:pic>
    </p:spTree>
    <p:extLst>
      <p:ext uri="{BB962C8B-B14F-4D97-AF65-F5344CB8AC3E}">
        <p14:creationId xmlns:p14="http://schemas.microsoft.com/office/powerpoint/2010/main" val="2650076341"/>
      </p:ext>
    </p:extLst>
  </p:cSld>
  <p:clrMapOvr>
    <a:masterClrMapping/>
  </p:clrMapOvr>
  <mc:AlternateContent xmlns:mc="http://schemas.openxmlformats.org/markup-compatibility/2006" xmlns:p14="http://schemas.microsoft.com/office/powerpoint/2010/main">
    <mc:Choice Requires="p14">
      <p:transition spd="slow" p14:dur="2000" advTm="52032"/>
    </mc:Choice>
    <mc:Fallback xmlns="">
      <p:transition spd="slow" advTm="520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9B06DDC-F321-9187-8102-C59ADFDA54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E13B9EF0-DD5C-A54E-3137-A3BCC4568FCA}"/>
              </a:ext>
            </a:extLst>
          </p:cNvPr>
          <p:cNvSpPr txBox="1"/>
          <p:nvPr/>
        </p:nvSpPr>
        <p:spPr>
          <a:xfrm>
            <a:off x="2513149" y="1019069"/>
            <a:ext cx="5202101" cy="523220"/>
          </a:xfrm>
          <a:prstGeom prst="rect">
            <a:avLst/>
          </a:prstGeom>
          <a:noFill/>
        </p:spPr>
        <p:txBody>
          <a:bodyPr wrap="square" rtlCol="0">
            <a:spAutoFit/>
          </a:bodyPr>
          <a:lstStyle/>
          <a:p>
            <a:r>
              <a:rPr lang="en-US" sz="2800" b="1" dirty="0"/>
              <a:t>DEMOCRATIC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47563F50-F566-8A50-7FC0-6E82C8BA9AC8}"/>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5E29738-61DF-38AE-A73B-B86BE13F70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2D9FAB83-CFEE-CB30-CB88-574E54874AE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B24C1639-D8C3-68F3-B350-07BF70F08AB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C6802CC5-A2C7-5B15-4CEE-612EA1CCD3E8}"/>
              </a:ext>
            </a:extLst>
          </p:cNvPr>
          <p:cNvSpPr>
            <a:spLocks noGrp="1"/>
          </p:cNvSpPr>
          <p:nvPr>
            <p:ph idx="1"/>
          </p:nvPr>
        </p:nvSpPr>
        <p:spPr>
          <a:xfrm>
            <a:off x="838200" y="1920875"/>
            <a:ext cx="10515600" cy="4351338"/>
          </a:xfrm>
        </p:spPr>
        <p:txBody>
          <a:bodyPr>
            <a:normAutofit/>
          </a:bodyPr>
          <a:lstStyle/>
          <a:p>
            <a:pPr>
              <a:buFont typeface="Wingdings" panose="05000000000000000000" pitchFamily="2" charset="2"/>
              <a:buChar char="Ø"/>
            </a:pPr>
            <a:r>
              <a:rPr lang="en-US" sz="2400" b="1" dirty="0"/>
              <a:t>Pros:</a:t>
            </a:r>
            <a:r>
              <a:rPr lang="en-US" sz="3200" b="1" dirty="0"/>
              <a:t>  </a:t>
            </a:r>
          </a:p>
          <a:p>
            <a:r>
              <a:rPr lang="en-US" sz="2400" dirty="0"/>
              <a:t>Higher quality work.</a:t>
            </a:r>
          </a:p>
          <a:p>
            <a:r>
              <a:rPr lang="en-US" sz="2400" dirty="0"/>
              <a:t>Allow follower to say any decision.</a:t>
            </a:r>
          </a:p>
          <a:p>
            <a:r>
              <a:rPr lang="en-US" sz="2400" dirty="0"/>
              <a:t>Create a well collaborative workplace.</a:t>
            </a:r>
          </a:p>
          <a:p>
            <a:pPr>
              <a:buFont typeface="Wingdings" panose="05000000000000000000" pitchFamily="2" charset="2"/>
              <a:buChar char="Ø"/>
            </a:pPr>
            <a:r>
              <a:rPr lang="en-US" sz="2400" b="1" dirty="0"/>
              <a:t>Cons:  </a:t>
            </a:r>
          </a:p>
          <a:p>
            <a:r>
              <a:rPr lang="en-US" sz="2400" dirty="0"/>
              <a:t>The leader depend on the followers level of knowledge.</a:t>
            </a:r>
          </a:p>
          <a:p>
            <a:r>
              <a:rPr lang="en-US" sz="2400" dirty="0"/>
              <a:t>Leader spend too much time listening.</a:t>
            </a:r>
          </a:p>
          <a:p>
            <a:r>
              <a:rPr lang="en-US" sz="2400" dirty="0"/>
              <a:t> Can be time consuming (Collaboration may take time.)</a:t>
            </a:r>
          </a:p>
          <a:p>
            <a:r>
              <a:rPr lang="en-US" sz="2400" dirty="0"/>
              <a:t> difficult for indecisive teams.</a:t>
            </a:r>
          </a:p>
        </p:txBody>
      </p:sp>
      <p:pic>
        <p:nvPicPr>
          <p:cNvPr id="7" name="Picture 6">
            <a:extLst>
              <a:ext uri="{FF2B5EF4-FFF2-40B4-BE49-F238E27FC236}">
                <a16:creationId xmlns:a16="http://schemas.microsoft.com/office/drawing/2014/main" id="{D0728A5A-C088-407B-7A6F-D5DCA28F893E}"/>
              </a:ext>
            </a:extLst>
          </p:cNvPr>
          <p:cNvPicPr>
            <a:picLocks noChangeAspect="1"/>
          </p:cNvPicPr>
          <p:nvPr/>
        </p:nvPicPr>
        <p:blipFill>
          <a:blip r:embed="rId3"/>
          <a:stretch>
            <a:fillRect/>
          </a:stretch>
        </p:blipFill>
        <p:spPr>
          <a:xfrm>
            <a:off x="8568648" y="2819400"/>
            <a:ext cx="2876110" cy="2418150"/>
          </a:xfrm>
          <a:prstGeom prst="rect">
            <a:avLst/>
          </a:prstGeom>
        </p:spPr>
      </p:pic>
    </p:spTree>
    <p:extLst>
      <p:ext uri="{BB962C8B-B14F-4D97-AF65-F5344CB8AC3E}">
        <p14:creationId xmlns:p14="http://schemas.microsoft.com/office/powerpoint/2010/main" val="3129285872"/>
      </p:ext>
    </p:extLst>
  </p:cSld>
  <p:clrMapOvr>
    <a:masterClrMapping/>
  </p:clrMapOvr>
  <mc:AlternateContent xmlns:mc="http://schemas.openxmlformats.org/markup-compatibility/2006" xmlns:p14="http://schemas.microsoft.com/office/powerpoint/2010/main">
    <mc:Choice Requires="p14">
      <p:transition spd="slow" p14:dur="2000" advTm="186688"/>
    </mc:Choice>
    <mc:Fallback xmlns="">
      <p:transition spd="slow" advTm="18668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8" descr="Image result for Steve Jobs">
            <a:extLst>
              <a:ext uri="{FF2B5EF4-FFF2-40B4-BE49-F238E27FC236}">
                <a16:creationId xmlns:a16="http://schemas.microsoft.com/office/drawing/2014/main" id="{CF7288EC-2A32-613C-82E7-8136F10AF6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7346" y="1925950"/>
            <a:ext cx="2578100" cy="250190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7B89C3F7-09E0-EBFA-1B81-D5E619A507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A93466B-2BB8-FDB1-9F0F-800BCFBD6822}"/>
              </a:ext>
            </a:extLst>
          </p:cNvPr>
          <p:cNvSpPr txBox="1"/>
          <p:nvPr/>
        </p:nvSpPr>
        <p:spPr>
          <a:xfrm>
            <a:off x="2513149" y="1019069"/>
            <a:ext cx="6049825" cy="523220"/>
          </a:xfrm>
          <a:prstGeom prst="rect">
            <a:avLst/>
          </a:prstGeom>
          <a:noFill/>
        </p:spPr>
        <p:txBody>
          <a:bodyPr wrap="square" rtlCol="0">
            <a:spAutoFit/>
          </a:bodyPr>
          <a:lstStyle/>
          <a:p>
            <a:r>
              <a:rPr lang="en-US" sz="2800" b="1" dirty="0"/>
              <a:t>DEMOCRATIC LEADERSHIP STYLE</a:t>
            </a:r>
            <a:endParaRPr lang="en-US" sz="2800" b="1" dirty="0">
              <a:latin typeface="Alexandria" charset="0"/>
              <a:cs typeface="Alexandria" charset="0"/>
            </a:endParaRPr>
          </a:p>
        </p:txBody>
      </p:sp>
      <p:sp>
        <p:nvSpPr>
          <p:cNvPr id="11" name="Rectangle: Rounded Corners 24">
            <a:extLst>
              <a:ext uri="{FF2B5EF4-FFF2-40B4-BE49-F238E27FC236}">
                <a16:creationId xmlns:a16="http://schemas.microsoft.com/office/drawing/2014/main" id="{2F3AEB37-182F-D2B9-E2D2-79E5801B023F}"/>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3B5CC0F-B27C-E8BE-83FE-A38EB2E569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EC156ACD-0CB4-3F87-EFCE-7E3F2F31E96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A8AE4A6C-FA69-491A-BE5A-2E9F9310D62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12" name="Picture 4" descr="Image result for John F. Kennedy">
            <a:extLst>
              <a:ext uri="{FF2B5EF4-FFF2-40B4-BE49-F238E27FC236}">
                <a16:creationId xmlns:a16="http://schemas.microsoft.com/office/drawing/2014/main" id="{B761A378-4F8A-2181-BD0E-E649981B64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1584" y="2191944"/>
            <a:ext cx="2966295" cy="199846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Jeff Bezos">
            <a:extLst>
              <a:ext uri="{FF2B5EF4-FFF2-40B4-BE49-F238E27FC236}">
                <a16:creationId xmlns:a16="http://schemas.microsoft.com/office/drawing/2014/main" id="{04DB26D5-DA4A-BC53-6FAD-134BE39234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2949" y="3597188"/>
            <a:ext cx="3547567" cy="199846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Image result for barack obama">
            <a:extLst>
              <a:ext uri="{FF2B5EF4-FFF2-40B4-BE49-F238E27FC236}">
                <a16:creationId xmlns:a16="http://schemas.microsoft.com/office/drawing/2014/main" id="{38FD7829-8C00-ECDB-86BF-9AF154D6F7B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35586" y="2205237"/>
            <a:ext cx="2199822" cy="2757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0768534"/>
      </p:ext>
    </p:extLst>
  </p:cSld>
  <p:clrMapOvr>
    <a:masterClrMapping/>
  </p:clrMapOvr>
  <mc:AlternateContent xmlns:mc="http://schemas.openxmlformats.org/markup-compatibility/2006" xmlns:p14="http://schemas.microsoft.com/office/powerpoint/2010/main">
    <mc:Choice Requires="p14">
      <p:transition spd="slow" p14:dur="2000" advTm="9376"/>
    </mc:Choice>
    <mc:Fallback xmlns="">
      <p:transition spd="slow" advTm="937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7C09C3A7-AD06-A9C3-ED16-3B0A90FB2B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5E79FAB-1A7E-F93E-D73B-D019793AFDEF}"/>
              </a:ext>
            </a:extLst>
          </p:cNvPr>
          <p:cNvSpPr txBox="1"/>
          <p:nvPr/>
        </p:nvSpPr>
        <p:spPr>
          <a:xfrm>
            <a:off x="2513149" y="1019069"/>
            <a:ext cx="5783125" cy="523220"/>
          </a:xfrm>
          <a:prstGeom prst="rect">
            <a:avLst/>
          </a:prstGeom>
          <a:noFill/>
        </p:spPr>
        <p:txBody>
          <a:bodyPr wrap="square" rtlCol="0">
            <a:spAutoFit/>
          </a:bodyPr>
          <a:lstStyle/>
          <a:p>
            <a:r>
              <a:rPr lang="en-US" sz="2800" b="1" dirty="0"/>
              <a:t>LAISSEZ-FAIRE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255FAF72-5641-D995-CD76-96C31022D1F0}"/>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823A7607-96FD-B097-1138-AB0105909D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7C0DA489-A6E4-3746-F13E-85331B1E8ED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3230E022-7D3C-DD89-4DF3-9B918F8D30D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4491E09B-E90B-3C22-940A-B7467A00F458}"/>
              </a:ext>
            </a:extLst>
          </p:cNvPr>
          <p:cNvSpPr>
            <a:spLocks noGrp="1"/>
          </p:cNvSpPr>
          <p:nvPr>
            <p:ph idx="1"/>
          </p:nvPr>
        </p:nvSpPr>
        <p:spPr>
          <a:xfrm>
            <a:off x="667006" y="2064645"/>
            <a:ext cx="7362821" cy="4934138"/>
          </a:xfrm>
        </p:spPr>
        <p:txBody>
          <a:bodyPr>
            <a:noAutofit/>
          </a:bodyPr>
          <a:lstStyle/>
          <a:p>
            <a:pPr algn="l">
              <a:lnSpc>
                <a:spcPct val="130000"/>
              </a:lnSpc>
              <a:buFont typeface="Wingdings" panose="05000000000000000000" pitchFamily="2" charset="2"/>
              <a:buChar char="Ø"/>
            </a:pPr>
            <a:r>
              <a:rPr lang="en-US" sz="2400" dirty="0"/>
              <a:t>Laissez-faire leadership gives </a:t>
            </a:r>
            <a:r>
              <a:rPr lang="en-US" sz="2400" b="1" dirty="0"/>
              <a:t>authority to employees (LEAVE IT BE)</a:t>
            </a:r>
            <a:r>
              <a:rPr lang="en-US" sz="2400" dirty="0"/>
              <a:t>.</a:t>
            </a:r>
          </a:p>
          <a:p>
            <a:pPr algn="l">
              <a:lnSpc>
                <a:spcPct val="130000"/>
              </a:lnSpc>
              <a:buFont typeface="Wingdings" panose="05000000000000000000" pitchFamily="2" charset="2"/>
              <a:buChar char="Ø"/>
            </a:pPr>
            <a:r>
              <a:rPr lang="en-US" sz="2400" dirty="0"/>
              <a:t>Subordinates are allowed to work as they choose, with </a:t>
            </a:r>
            <a:r>
              <a:rPr lang="en-US" sz="2400" b="1" dirty="0"/>
              <a:t>complete freedom </a:t>
            </a:r>
            <a:r>
              <a:rPr lang="en-US" sz="2400" dirty="0"/>
              <a:t>to make decision. with minimal or no interference. </a:t>
            </a:r>
          </a:p>
          <a:p>
            <a:pPr algn="l">
              <a:lnSpc>
                <a:spcPct val="130000"/>
              </a:lnSpc>
              <a:buFont typeface="Wingdings" panose="05000000000000000000" pitchFamily="2" charset="2"/>
              <a:buChar char="Ø"/>
            </a:pPr>
            <a:r>
              <a:rPr lang="en-US" sz="2400" dirty="0"/>
              <a:t>This kind of leadership has been always found to be </a:t>
            </a:r>
            <a:r>
              <a:rPr lang="en-US" sz="2400" b="1" dirty="0"/>
              <a:t>the least satisfying and least effective management style. </a:t>
            </a:r>
          </a:p>
          <a:p>
            <a:pPr algn="l">
              <a:lnSpc>
                <a:spcPct val="130000"/>
              </a:lnSpc>
              <a:buFont typeface="Wingdings" panose="05000000000000000000" pitchFamily="2" charset="2"/>
              <a:buChar char="Ø"/>
            </a:pPr>
            <a:endParaRPr lang="en-US" sz="2400" dirty="0"/>
          </a:p>
        </p:txBody>
      </p:sp>
      <p:pic>
        <p:nvPicPr>
          <p:cNvPr id="8" name="Picture 7">
            <a:extLst>
              <a:ext uri="{FF2B5EF4-FFF2-40B4-BE49-F238E27FC236}">
                <a16:creationId xmlns:a16="http://schemas.microsoft.com/office/drawing/2014/main" id="{A1F78D0A-9DAC-E8B7-F46B-3B6AF9E4F057}"/>
              </a:ext>
            </a:extLst>
          </p:cNvPr>
          <p:cNvPicPr>
            <a:picLocks noChangeAspect="1"/>
          </p:cNvPicPr>
          <p:nvPr/>
        </p:nvPicPr>
        <p:blipFill>
          <a:blip r:embed="rId4"/>
          <a:stretch>
            <a:fillRect/>
          </a:stretch>
        </p:blipFill>
        <p:spPr>
          <a:xfrm>
            <a:off x="7949451" y="3000375"/>
            <a:ext cx="3480550" cy="2281238"/>
          </a:xfrm>
          <a:prstGeom prst="rect">
            <a:avLst/>
          </a:prstGeom>
        </p:spPr>
      </p:pic>
    </p:spTree>
    <p:extLst>
      <p:ext uri="{BB962C8B-B14F-4D97-AF65-F5344CB8AC3E}">
        <p14:creationId xmlns:p14="http://schemas.microsoft.com/office/powerpoint/2010/main" val="3369227761"/>
      </p:ext>
    </p:extLst>
  </p:cSld>
  <p:clrMapOvr>
    <a:masterClrMapping/>
  </p:clrMapOvr>
  <mc:AlternateContent xmlns:mc="http://schemas.openxmlformats.org/markup-compatibility/2006" xmlns:p14="http://schemas.microsoft.com/office/powerpoint/2010/main">
    <mc:Choice Requires="p14">
      <p:transition spd="slow" p14:dur="2000" advTm="122528"/>
    </mc:Choice>
    <mc:Fallback xmlns="">
      <p:transition spd="slow" advTm="12252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882A5672-680C-7C02-66CF-FBA0B036F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55FEA06C-4610-62C9-E684-932263882FEC}"/>
              </a:ext>
            </a:extLst>
          </p:cNvPr>
          <p:cNvSpPr txBox="1"/>
          <p:nvPr/>
        </p:nvSpPr>
        <p:spPr>
          <a:xfrm>
            <a:off x="2513150" y="1019069"/>
            <a:ext cx="5183050" cy="523220"/>
          </a:xfrm>
          <a:prstGeom prst="rect">
            <a:avLst/>
          </a:prstGeom>
          <a:noFill/>
        </p:spPr>
        <p:txBody>
          <a:bodyPr wrap="square" rtlCol="0">
            <a:spAutoFit/>
          </a:bodyPr>
          <a:lstStyle/>
          <a:p>
            <a:r>
              <a:rPr lang="en-US" sz="2800" b="1" dirty="0"/>
              <a:t>LAISSEZ-FAIRE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23FE56EA-1471-357B-DD2B-85B0D767275E}"/>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D391966-B71C-8E54-F2DE-4779BE4DF7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3B0540F1-0574-9F22-54B4-DF1D20120B4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A3B1FC43-78E0-9FFF-BDC9-74BDA1018B1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8" name="Content Placeholder 7">
            <a:extLst>
              <a:ext uri="{FF2B5EF4-FFF2-40B4-BE49-F238E27FC236}">
                <a16:creationId xmlns:a16="http://schemas.microsoft.com/office/drawing/2014/main" id="{3F0E9A52-5B54-F57C-744D-6B917B03B25A}"/>
              </a:ext>
            </a:extLst>
          </p:cNvPr>
          <p:cNvSpPr>
            <a:spLocks noGrp="1"/>
          </p:cNvSpPr>
          <p:nvPr>
            <p:ph idx="1"/>
          </p:nvPr>
        </p:nvSpPr>
        <p:spPr>
          <a:xfrm>
            <a:off x="758679" y="2601656"/>
            <a:ext cx="6695000" cy="4934138"/>
          </a:xfrm>
        </p:spPr>
        <p:txBody>
          <a:bodyPr>
            <a:normAutofit/>
          </a:bodyPr>
          <a:lstStyle/>
          <a:p>
            <a:pPr algn="l">
              <a:buFont typeface="Wingdings" panose="05000000000000000000" pitchFamily="2" charset="2"/>
              <a:buChar char="Ø"/>
            </a:pPr>
            <a:r>
              <a:rPr lang="en-US" sz="2400" b="1" dirty="0"/>
              <a:t>The ‘hands-off’ </a:t>
            </a:r>
            <a:r>
              <a:rPr lang="en-US" sz="2400" dirty="0"/>
              <a:t>approach.</a:t>
            </a:r>
          </a:p>
          <a:p>
            <a:pPr algn="l">
              <a:buFont typeface="Wingdings" panose="05000000000000000000" pitchFamily="2" charset="2"/>
              <a:buChar char="Ø"/>
            </a:pPr>
            <a:r>
              <a:rPr lang="en-US" sz="2400" dirty="0"/>
              <a:t>Management </a:t>
            </a:r>
            <a:r>
              <a:rPr lang="en-US" sz="2400" b="1" dirty="0"/>
              <a:t>trusts the team </a:t>
            </a:r>
            <a:r>
              <a:rPr lang="en-US" sz="2400" dirty="0"/>
              <a:t>members to make decisions and meaningful progress.</a:t>
            </a:r>
          </a:p>
          <a:p>
            <a:pPr algn="l">
              <a:buFont typeface="Wingdings" panose="05000000000000000000" pitchFamily="2" charset="2"/>
              <a:buChar char="Ø"/>
            </a:pPr>
            <a:r>
              <a:rPr lang="en-US" sz="2400" dirty="0"/>
              <a:t>Leaders support rather than control.</a:t>
            </a:r>
          </a:p>
          <a:p>
            <a:pPr algn="l">
              <a:buFont typeface="Wingdings" panose="05000000000000000000" pitchFamily="2" charset="2"/>
              <a:buChar char="Ø"/>
            </a:pPr>
            <a:r>
              <a:rPr lang="en-US" sz="2400" dirty="0"/>
              <a:t>style is frequently connected when the group is extremely fit, very much inspired and composed. </a:t>
            </a:r>
          </a:p>
        </p:txBody>
      </p:sp>
      <p:pic>
        <p:nvPicPr>
          <p:cNvPr id="9" name="Picture 8">
            <a:extLst>
              <a:ext uri="{FF2B5EF4-FFF2-40B4-BE49-F238E27FC236}">
                <a16:creationId xmlns:a16="http://schemas.microsoft.com/office/drawing/2014/main" id="{D2BDFEC1-2D29-EDB0-EDA6-62D9D4EFE8C9}"/>
              </a:ext>
            </a:extLst>
          </p:cNvPr>
          <p:cNvPicPr>
            <a:picLocks noChangeAspect="1"/>
          </p:cNvPicPr>
          <p:nvPr/>
        </p:nvPicPr>
        <p:blipFill>
          <a:blip r:embed="rId3"/>
          <a:stretch>
            <a:fillRect/>
          </a:stretch>
        </p:blipFill>
        <p:spPr>
          <a:xfrm>
            <a:off x="7428214" y="2426115"/>
            <a:ext cx="3993226" cy="2926334"/>
          </a:xfrm>
          <a:prstGeom prst="rect">
            <a:avLst/>
          </a:prstGeom>
        </p:spPr>
      </p:pic>
    </p:spTree>
    <p:extLst>
      <p:ext uri="{BB962C8B-B14F-4D97-AF65-F5344CB8AC3E}">
        <p14:creationId xmlns:p14="http://schemas.microsoft.com/office/powerpoint/2010/main" val="1843794994"/>
      </p:ext>
    </p:extLst>
  </p:cSld>
  <p:clrMapOvr>
    <a:masterClrMapping/>
  </p:clrMapOvr>
  <mc:AlternateContent xmlns:mc="http://schemas.openxmlformats.org/markup-compatibility/2006" xmlns:p14="http://schemas.microsoft.com/office/powerpoint/2010/main">
    <mc:Choice Requires="p14">
      <p:transition spd="slow" p14:dur="2000" advTm="66464"/>
    </mc:Choice>
    <mc:Fallback xmlns="">
      <p:transition spd="slow" advTm="6646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9CD6786-C5A8-5CE5-A98F-AB4063068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544491A0-1013-8E6E-C45B-87818E248EC9}"/>
              </a:ext>
            </a:extLst>
          </p:cNvPr>
          <p:cNvSpPr txBox="1"/>
          <p:nvPr/>
        </p:nvSpPr>
        <p:spPr>
          <a:xfrm>
            <a:off x="2513149" y="1019069"/>
            <a:ext cx="6164125" cy="584775"/>
          </a:xfrm>
          <a:prstGeom prst="rect">
            <a:avLst/>
          </a:prstGeom>
          <a:noFill/>
        </p:spPr>
        <p:txBody>
          <a:bodyPr wrap="square" rtlCol="0">
            <a:spAutoFit/>
          </a:bodyPr>
          <a:lstStyle/>
          <a:p>
            <a:r>
              <a:rPr lang="en-US" sz="3200" b="1" dirty="0"/>
              <a:t>LAISSEZ-FAIRE LEADERSHIP STYLE</a:t>
            </a:r>
            <a:endParaRPr lang="en-US" sz="32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710AE4A5-7C25-D9B7-E1B6-D894DF255424}"/>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0E4CDA6-D836-D31D-9BA4-FF36704D08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A4EB09D1-409D-F0AE-3638-25C10EEF452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E05EF023-9E16-CD5F-B3DD-0BFD69001CD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1F70427D-B91F-DCB6-4972-95D4AEB01F21}"/>
              </a:ext>
            </a:extLst>
          </p:cNvPr>
          <p:cNvSpPr>
            <a:spLocks noGrp="1"/>
          </p:cNvSpPr>
          <p:nvPr>
            <p:ph idx="1"/>
          </p:nvPr>
        </p:nvSpPr>
        <p:spPr>
          <a:xfrm>
            <a:off x="793316" y="2055004"/>
            <a:ext cx="7760766" cy="4934138"/>
          </a:xfrm>
        </p:spPr>
        <p:txBody>
          <a:bodyPr>
            <a:normAutofit/>
          </a:bodyPr>
          <a:lstStyle/>
          <a:p>
            <a:pPr algn="l">
              <a:buFont typeface="Wingdings" panose="05000000000000000000" pitchFamily="2" charset="2"/>
              <a:buChar char="Ø"/>
            </a:pPr>
            <a:r>
              <a:rPr lang="en-US" b="1" dirty="0"/>
              <a:t>Pros:  </a:t>
            </a:r>
          </a:p>
          <a:p>
            <a:pPr algn="l">
              <a:buFont typeface="Wingdings" panose="05000000000000000000" pitchFamily="2" charset="2"/>
              <a:buChar char="Ø"/>
            </a:pPr>
            <a:r>
              <a:rPr lang="en-US" sz="2400" dirty="0"/>
              <a:t>Can promote creativity.</a:t>
            </a:r>
          </a:p>
          <a:p>
            <a:pPr algn="l">
              <a:buFont typeface="Wingdings" panose="05000000000000000000" pitchFamily="2" charset="2"/>
              <a:buChar char="Ø"/>
            </a:pPr>
            <a:r>
              <a:rPr lang="en-US" sz="2400" dirty="0"/>
              <a:t>Easy management style to administer.</a:t>
            </a:r>
          </a:p>
          <a:p>
            <a:pPr algn="l">
              <a:buFont typeface="Wingdings" panose="05000000000000000000" pitchFamily="2" charset="2"/>
              <a:buChar char="Ø"/>
            </a:pPr>
            <a:r>
              <a:rPr lang="en-US" sz="2400" dirty="0"/>
              <a:t>Complete empowerment for the followers.</a:t>
            </a:r>
          </a:p>
          <a:p>
            <a:pPr algn="l">
              <a:buFont typeface="Wingdings" panose="05000000000000000000" pitchFamily="2" charset="2"/>
              <a:buChar char="Ø"/>
            </a:pPr>
            <a:r>
              <a:rPr lang="en-US" b="1" dirty="0"/>
              <a:t>Cons:  </a:t>
            </a:r>
          </a:p>
          <a:p>
            <a:pPr algn="l">
              <a:buFont typeface="Wingdings" panose="05000000000000000000" pitchFamily="2" charset="2"/>
              <a:buChar char="Ø"/>
            </a:pPr>
            <a:r>
              <a:rPr lang="en-US" sz="2400" dirty="0"/>
              <a:t>The leader plays the least role. </a:t>
            </a:r>
          </a:p>
          <a:p>
            <a:pPr algn="l">
              <a:buFont typeface="Wingdings" panose="05000000000000000000" pitchFamily="2" charset="2"/>
              <a:buChar char="Ø"/>
            </a:pPr>
            <a:r>
              <a:rPr lang="en-US" sz="2400" dirty="0"/>
              <a:t>Requires self-motivated, hard-working, honest team members</a:t>
            </a:r>
          </a:p>
          <a:p>
            <a:pPr algn="l">
              <a:buFont typeface="Wingdings" panose="05000000000000000000" pitchFamily="2" charset="2"/>
              <a:buChar char="Ø"/>
            </a:pPr>
            <a:r>
              <a:rPr lang="en-US" sz="2400" dirty="0"/>
              <a:t> Poor decision making may result.</a:t>
            </a:r>
          </a:p>
        </p:txBody>
      </p:sp>
      <p:pic>
        <p:nvPicPr>
          <p:cNvPr id="7" name="Picture 6">
            <a:extLst>
              <a:ext uri="{FF2B5EF4-FFF2-40B4-BE49-F238E27FC236}">
                <a16:creationId xmlns:a16="http://schemas.microsoft.com/office/drawing/2014/main" id="{A42A6BAD-6974-2C94-9B5D-6A4398723FDB}"/>
              </a:ext>
            </a:extLst>
          </p:cNvPr>
          <p:cNvPicPr>
            <a:picLocks noChangeAspect="1"/>
          </p:cNvPicPr>
          <p:nvPr/>
        </p:nvPicPr>
        <p:blipFill>
          <a:blip r:embed="rId3"/>
          <a:stretch>
            <a:fillRect/>
          </a:stretch>
        </p:blipFill>
        <p:spPr>
          <a:xfrm>
            <a:off x="7677377" y="3200860"/>
            <a:ext cx="3549423" cy="2017951"/>
          </a:xfrm>
          <a:prstGeom prst="rect">
            <a:avLst/>
          </a:prstGeom>
        </p:spPr>
      </p:pic>
    </p:spTree>
    <p:extLst>
      <p:ext uri="{BB962C8B-B14F-4D97-AF65-F5344CB8AC3E}">
        <p14:creationId xmlns:p14="http://schemas.microsoft.com/office/powerpoint/2010/main" val="2342261966"/>
      </p:ext>
    </p:extLst>
  </p:cSld>
  <p:clrMapOvr>
    <a:masterClrMapping/>
  </p:clrMapOvr>
  <mc:AlternateContent xmlns:mc="http://schemas.openxmlformats.org/markup-compatibility/2006" xmlns:p14="http://schemas.microsoft.com/office/powerpoint/2010/main">
    <mc:Choice Requires="p14">
      <p:transition spd="slow" p14:dur="2000" advTm="135168"/>
    </mc:Choice>
    <mc:Fallback xmlns="">
      <p:transition spd="slow" advTm="13516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A2FD5C54-05BF-06DD-C16A-E1306B6D5D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6EADEC-6B3A-4A1B-77C3-18C541566D57}"/>
              </a:ext>
            </a:extLst>
          </p:cNvPr>
          <p:cNvSpPr txBox="1"/>
          <p:nvPr/>
        </p:nvSpPr>
        <p:spPr>
          <a:xfrm>
            <a:off x="2513150" y="1019069"/>
            <a:ext cx="5754550" cy="523220"/>
          </a:xfrm>
          <a:prstGeom prst="rect">
            <a:avLst/>
          </a:prstGeom>
          <a:noFill/>
        </p:spPr>
        <p:txBody>
          <a:bodyPr wrap="square" rtlCol="0">
            <a:spAutoFit/>
          </a:bodyPr>
          <a:lstStyle/>
          <a:p>
            <a:r>
              <a:rPr lang="en-US" sz="2800" b="1" dirty="0"/>
              <a:t>LAISSEZ-FAIRE LEADERSHIP STYLE</a:t>
            </a:r>
            <a:endParaRPr lang="en-US" sz="2800" b="1" dirty="0">
              <a:latin typeface="Alexandria" charset="0"/>
              <a:cs typeface="Alexandria" charset="0"/>
            </a:endParaRPr>
          </a:p>
        </p:txBody>
      </p:sp>
      <p:sp>
        <p:nvSpPr>
          <p:cNvPr id="17" name="Rectangle: Rounded Corners 24">
            <a:extLst>
              <a:ext uri="{FF2B5EF4-FFF2-40B4-BE49-F238E27FC236}">
                <a16:creationId xmlns:a16="http://schemas.microsoft.com/office/drawing/2014/main" id="{6720BCE9-A619-DF88-80CF-8C1A79970BF9}"/>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23DA5C9F-41AB-6E23-3E0B-74F861E322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86817BB9-57C3-C2DD-5C1B-F1EF6A4341E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0" name="TextBox 19">
            <a:extLst>
              <a:ext uri="{FF2B5EF4-FFF2-40B4-BE49-F238E27FC236}">
                <a16:creationId xmlns:a16="http://schemas.microsoft.com/office/drawing/2014/main" id="{0950257A-907A-9D7D-E82B-E16167067B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10" name="Picture 2" descr="Image result for Queen Victoria">
            <a:extLst>
              <a:ext uri="{FF2B5EF4-FFF2-40B4-BE49-F238E27FC236}">
                <a16:creationId xmlns:a16="http://schemas.microsoft.com/office/drawing/2014/main" id="{71EE2595-388D-A52A-504B-04EAC419E0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1454" y="2419842"/>
            <a:ext cx="2082800" cy="29464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Image result for Andrew Mellon">
            <a:extLst>
              <a:ext uri="{FF2B5EF4-FFF2-40B4-BE49-F238E27FC236}">
                <a16:creationId xmlns:a16="http://schemas.microsoft.com/office/drawing/2014/main" id="{86D61E61-3B3F-85E3-7711-8474FC9F56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554" y="2073767"/>
            <a:ext cx="3136900" cy="23622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5F6C0D51-4FA3-5DBE-09C7-1D4107A82915}"/>
              </a:ext>
            </a:extLst>
          </p:cNvPr>
          <p:cNvSpPr/>
          <p:nvPr/>
        </p:nvSpPr>
        <p:spPr>
          <a:xfrm>
            <a:off x="1285554" y="4494582"/>
            <a:ext cx="1879041" cy="369332"/>
          </a:xfrm>
          <a:prstGeom prst="rect">
            <a:avLst/>
          </a:prstGeom>
        </p:spPr>
        <p:txBody>
          <a:bodyPr wrap="none">
            <a:spAutoFit/>
          </a:bodyPr>
          <a:lstStyle/>
          <a:p>
            <a:pPr defTabSz="457200"/>
            <a:r>
              <a:rPr lang="en-SA" b="1" dirty="0">
                <a:solidFill>
                  <a:srgbClr val="CB13BA"/>
                </a:solidFill>
                <a:latin typeface="Century Gothic" panose="020B0502020202020204"/>
              </a:rPr>
              <a:t>Andrew Mellon</a:t>
            </a:r>
          </a:p>
        </p:txBody>
      </p:sp>
      <p:sp>
        <p:nvSpPr>
          <p:cNvPr id="13" name="Rectangle 12">
            <a:extLst>
              <a:ext uri="{FF2B5EF4-FFF2-40B4-BE49-F238E27FC236}">
                <a16:creationId xmlns:a16="http://schemas.microsoft.com/office/drawing/2014/main" id="{B35FE798-0F4D-C23A-FADA-CBFD17F11B5E}"/>
              </a:ext>
            </a:extLst>
          </p:cNvPr>
          <p:cNvSpPr/>
          <p:nvPr/>
        </p:nvSpPr>
        <p:spPr>
          <a:xfrm>
            <a:off x="5254521" y="5566429"/>
            <a:ext cx="1891865" cy="369332"/>
          </a:xfrm>
          <a:prstGeom prst="rect">
            <a:avLst/>
          </a:prstGeom>
        </p:spPr>
        <p:txBody>
          <a:bodyPr wrap="none">
            <a:spAutoFit/>
          </a:bodyPr>
          <a:lstStyle/>
          <a:p>
            <a:pPr defTabSz="457200"/>
            <a:r>
              <a:rPr lang="en-SA" b="1" dirty="0">
                <a:solidFill>
                  <a:srgbClr val="CB13BA"/>
                </a:solidFill>
                <a:latin typeface="Century Gothic" panose="020B0502020202020204"/>
              </a:rPr>
              <a:t>Queen Victoria</a:t>
            </a:r>
          </a:p>
        </p:txBody>
      </p:sp>
      <p:pic>
        <p:nvPicPr>
          <p:cNvPr id="14" name="Picture 4" descr="Image result for berkshire hathaway products">
            <a:extLst>
              <a:ext uri="{FF2B5EF4-FFF2-40B4-BE49-F238E27FC236}">
                <a16:creationId xmlns:a16="http://schemas.microsoft.com/office/drawing/2014/main" id="{53AC55FC-3CDE-22FE-B17E-475E265DDE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35822" y="2367848"/>
            <a:ext cx="2903515" cy="1915719"/>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94650F79-6FFB-8A1E-E320-E331C79D4F00}"/>
              </a:ext>
            </a:extLst>
          </p:cNvPr>
          <p:cNvSpPr/>
          <p:nvPr/>
        </p:nvSpPr>
        <p:spPr>
          <a:xfrm>
            <a:off x="8398040" y="4309916"/>
            <a:ext cx="1779077" cy="369332"/>
          </a:xfrm>
          <a:prstGeom prst="rect">
            <a:avLst/>
          </a:prstGeom>
        </p:spPr>
        <p:txBody>
          <a:bodyPr wrap="none">
            <a:spAutoFit/>
          </a:bodyPr>
          <a:lstStyle/>
          <a:p>
            <a:pPr defTabSz="457200"/>
            <a:r>
              <a:rPr lang="en-US" b="1" dirty="0">
                <a:solidFill>
                  <a:srgbClr val="CB13BA"/>
                </a:solidFill>
                <a:latin typeface="Arial" panose="020B0604020202020204" pitchFamily="34" charset="0"/>
              </a:rPr>
              <a:t>Warren Buffett</a:t>
            </a:r>
            <a:endParaRPr lang="en-SA" b="1" dirty="0">
              <a:solidFill>
                <a:srgbClr val="CB13BA"/>
              </a:solidFill>
              <a:latin typeface="Century Gothic" panose="020B0502020202020204"/>
            </a:endParaRPr>
          </a:p>
        </p:txBody>
      </p:sp>
    </p:spTree>
    <p:extLst>
      <p:ext uri="{BB962C8B-B14F-4D97-AF65-F5344CB8AC3E}">
        <p14:creationId xmlns:p14="http://schemas.microsoft.com/office/powerpoint/2010/main" val="798036602"/>
      </p:ext>
    </p:extLst>
  </p:cSld>
  <p:clrMapOvr>
    <a:masterClrMapping/>
  </p:clrMapOvr>
  <mc:AlternateContent xmlns:mc="http://schemas.openxmlformats.org/markup-compatibility/2006" xmlns:p14="http://schemas.microsoft.com/office/powerpoint/2010/main">
    <mc:Choice Requires="p14">
      <p:transition spd="slow" p14:dur="2000" advTm="9600"/>
    </mc:Choice>
    <mc:Fallback xmlns="">
      <p:transition spd="slow" advTm="96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604D52B6-8768-4905-71C1-BC5DD8F799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1955F861-6D82-3EE4-2D61-8E72D57E9839}"/>
              </a:ext>
            </a:extLst>
          </p:cNvPr>
          <p:cNvSpPr txBox="1"/>
          <p:nvPr/>
        </p:nvSpPr>
        <p:spPr>
          <a:xfrm>
            <a:off x="2513149" y="1019069"/>
            <a:ext cx="5283109" cy="523220"/>
          </a:xfrm>
          <a:prstGeom prst="rect">
            <a:avLst/>
          </a:prstGeom>
          <a:noFill/>
        </p:spPr>
        <p:txBody>
          <a:bodyPr wrap="square" rtlCol="0">
            <a:spAutoFit/>
          </a:bodyPr>
          <a:lstStyle/>
          <a:p>
            <a:r>
              <a:rPr lang="en-US" sz="2800" b="1" dirty="0"/>
              <a:t>PACESETTING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16BB9562-FF0D-BBBE-95BA-F7EB28E93D6F}"/>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B04D23A-23AE-D2CC-463C-63BCF32B41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E4A0752B-A69D-C7BC-01E7-034F6BD56CE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120F647F-BB52-DF01-655A-F9BB4585B4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D74ED3D9-CFFD-E031-3949-1FDC6402BC2B}"/>
              </a:ext>
            </a:extLst>
          </p:cNvPr>
          <p:cNvSpPr>
            <a:spLocks noGrp="1"/>
          </p:cNvSpPr>
          <p:nvPr>
            <p:ph idx="1"/>
          </p:nvPr>
        </p:nvSpPr>
        <p:spPr>
          <a:xfrm>
            <a:off x="738237" y="2455883"/>
            <a:ext cx="7208708" cy="4934138"/>
          </a:xfrm>
        </p:spPr>
        <p:txBody>
          <a:bodyPr>
            <a:normAutofit/>
          </a:bodyPr>
          <a:lstStyle/>
          <a:p>
            <a:pPr algn="l">
              <a:buFont typeface="Wingdings" panose="05000000000000000000" pitchFamily="2" charset="2"/>
              <a:buChar char="Ø"/>
            </a:pPr>
            <a:r>
              <a:rPr lang="en-US" sz="2400" dirty="0"/>
              <a:t>Pacesetting leadership is when the leader sets an example of </a:t>
            </a:r>
            <a:r>
              <a:rPr lang="en-US" sz="2400" b="1" dirty="0"/>
              <a:t>high performance, high pace and high quality. </a:t>
            </a:r>
          </a:p>
          <a:p>
            <a:pPr algn="l">
              <a:buFont typeface="Wingdings" panose="05000000000000000000" pitchFamily="2" charset="2"/>
              <a:buChar char="Ø"/>
            </a:pPr>
            <a:r>
              <a:rPr lang="en-US" sz="2400" dirty="0"/>
              <a:t>The pacesetting leader </a:t>
            </a:r>
            <a:r>
              <a:rPr lang="en-US" sz="2400" b="1" dirty="0"/>
              <a:t>values results more than anything. </a:t>
            </a:r>
          </a:p>
        </p:txBody>
      </p:sp>
      <p:pic>
        <p:nvPicPr>
          <p:cNvPr id="7" name="Picture 6">
            <a:extLst>
              <a:ext uri="{FF2B5EF4-FFF2-40B4-BE49-F238E27FC236}">
                <a16:creationId xmlns:a16="http://schemas.microsoft.com/office/drawing/2014/main" id="{87FA157F-B36E-05C4-30F9-9297A6C34D63}"/>
              </a:ext>
            </a:extLst>
          </p:cNvPr>
          <p:cNvPicPr>
            <a:picLocks noChangeAspect="1"/>
          </p:cNvPicPr>
          <p:nvPr/>
        </p:nvPicPr>
        <p:blipFill>
          <a:blip r:embed="rId3"/>
          <a:stretch>
            <a:fillRect/>
          </a:stretch>
        </p:blipFill>
        <p:spPr>
          <a:xfrm>
            <a:off x="8186785" y="2910815"/>
            <a:ext cx="3128916" cy="2145978"/>
          </a:xfrm>
          <a:prstGeom prst="rect">
            <a:avLst/>
          </a:prstGeom>
        </p:spPr>
      </p:pic>
    </p:spTree>
    <p:extLst>
      <p:ext uri="{BB962C8B-B14F-4D97-AF65-F5344CB8AC3E}">
        <p14:creationId xmlns:p14="http://schemas.microsoft.com/office/powerpoint/2010/main" val="44575537"/>
      </p:ext>
    </p:extLst>
  </p:cSld>
  <p:clrMapOvr>
    <a:masterClrMapping/>
  </p:clrMapOvr>
  <mc:AlternateContent xmlns:mc="http://schemas.openxmlformats.org/markup-compatibility/2006" xmlns:p14="http://schemas.microsoft.com/office/powerpoint/2010/main">
    <mc:Choice Requires="p14">
      <p:transition spd="slow" p14:dur="2000" advTm="88864"/>
    </mc:Choice>
    <mc:Fallback xmlns="">
      <p:transition spd="slow" advTm="888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9B2059B6-DB80-C457-256D-F3936B6414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34F7E0EB-FB98-4C99-3730-2A4DC2CCA7FC}"/>
              </a:ext>
            </a:extLst>
          </p:cNvPr>
          <p:cNvSpPr txBox="1"/>
          <p:nvPr/>
        </p:nvSpPr>
        <p:spPr>
          <a:xfrm>
            <a:off x="2513149" y="1019069"/>
            <a:ext cx="5725976" cy="523220"/>
          </a:xfrm>
          <a:prstGeom prst="rect">
            <a:avLst/>
          </a:prstGeom>
          <a:noFill/>
        </p:spPr>
        <p:txBody>
          <a:bodyPr wrap="square" rtlCol="0">
            <a:spAutoFit/>
          </a:bodyPr>
          <a:lstStyle/>
          <a:p>
            <a:r>
              <a:rPr lang="en-US" sz="2800" b="1" dirty="0"/>
              <a:t>PACESETTING LEADERSHIP STYLE</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AB101471-190E-B784-B06B-D2F628BB142C}"/>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B7120534-59E8-5556-9D33-EAE56CDB72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2C6E414A-58D8-F47E-9F95-45A83D42D54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F9075C19-DA81-418F-60C6-A99CA07E94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503E3EF3-F7B8-4F49-6722-FC275D14A694}"/>
              </a:ext>
            </a:extLst>
          </p:cNvPr>
          <p:cNvSpPr>
            <a:spLocks noGrp="1"/>
          </p:cNvSpPr>
          <p:nvPr>
            <p:ph idx="1"/>
          </p:nvPr>
        </p:nvSpPr>
        <p:spPr>
          <a:xfrm>
            <a:off x="728080" y="2283604"/>
            <a:ext cx="7023773" cy="4934138"/>
          </a:xfrm>
        </p:spPr>
        <p:txBody>
          <a:bodyPr>
            <a:normAutofit/>
          </a:bodyPr>
          <a:lstStyle/>
          <a:p>
            <a:pPr algn="l">
              <a:buFont typeface="Wingdings" panose="05000000000000000000" pitchFamily="2" charset="2"/>
              <a:buChar char="Ø"/>
            </a:pPr>
            <a:r>
              <a:rPr lang="en-US" sz="2400" dirty="0"/>
              <a:t>This is ‘lead by example’ </a:t>
            </a:r>
            <a:r>
              <a:rPr lang="en-US" sz="2400" b="1" dirty="0"/>
              <a:t>(do as I do, now)</a:t>
            </a:r>
            <a:r>
              <a:rPr lang="en-US" sz="2400" dirty="0"/>
              <a:t>.</a:t>
            </a:r>
          </a:p>
          <a:p>
            <a:pPr algn="l">
              <a:buFont typeface="Wingdings" panose="05000000000000000000" pitchFamily="2" charset="2"/>
              <a:buChar char="Ø"/>
            </a:pPr>
            <a:r>
              <a:rPr lang="en-US" sz="2400" dirty="0"/>
              <a:t>Leader is highly focused on performance and expects the same of the team.</a:t>
            </a:r>
          </a:p>
          <a:p>
            <a:pPr algn="l">
              <a:buFont typeface="Wingdings" panose="05000000000000000000" pitchFamily="2" charset="2"/>
              <a:buChar char="Ø"/>
            </a:pPr>
            <a:r>
              <a:rPr lang="en-US" sz="2400" dirty="0"/>
              <a:t>Works best with </a:t>
            </a:r>
            <a:r>
              <a:rPr lang="en-US" sz="2400" b="1" dirty="0"/>
              <a:t>teams that already perform at a high level</a:t>
            </a:r>
            <a:r>
              <a:rPr lang="en-US" sz="2400" dirty="0"/>
              <a:t>.</a:t>
            </a:r>
          </a:p>
          <a:p>
            <a:pPr algn="l">
              <a:buFont typeface="Wingdings" panose="05000000000000000000" pitchFamily="2" charset="2"/>
              <a:buChar char="Ø"/>
            </a:pPr>
            <a:r>
              <a:rPr lang="en-US" sz="2400" dirty="0"/>
              <a:t>Role model, high standards.</a:t>
            </a:r>
          </a:p>
        </p:txBody>
      </p:sp>
      <p:pic>
        <p:nvPicPr>
          <p:cNvPr id="7" name="Picture 6">
            <a:extLst>
              <a:ext uri="{FF2B5EF4-FFF2-40B4-BE49-F238E27FC236}">
                <a16:creationId xmlns:a16="http://schemas.microsoft.com/office/drawing/2014/main" id="{26966A30-E17D-8800-6EC0-4144DF5A7CD7}"/>
              </a:ext>
            </a:extLst>
          </p:cNvPr>
          <p:cNvPicPr>
            <a:picLocks noChangeAspect="1"/>
          </p:cNvPicPr>
          <p:nvPr/>
        </p:nvPicPr>
        <p:blipFill>
          <a:blip r:embed="rId3"/>
          <a:stretch>
            <a:fillRect/>
          </a:stretch>
        </p:blipFill>
        <p:spPr>
          <a:xfrm>
            <a:off x="7679074" y="2582282"/>
            <a:ext cx="3665201" cy="2926334"/>
          </a:xfrm>
          <a:prstGeom prst="rect">
            <a:avLst/>
          </a:prstGeom>
        </p:spPr>
      </p:pic>
    </p:spTree>
    <p:extLst>
      <p:ext uri="{BB962C8B-B14F-4D97-AF65-F5344CB8AC3E}">
        <p14:creationId xmlns:p14="http://schemas.microsoft.com/office/powerpoint/2010/main" val="3611645751"/>
      </p:ext>
    </p:extLst>
  </p:cSld>
  <p:clrMapOvr>
    <a:masterClrMapping/>
  </p:clrMapOvr>
  <mc:AlternateContent xmlns:mc="http://schemas.openxmlformats.org/markup-compatibility/2006" xmlns:p14="http://schemas.microsoft.com/office/powerpoint/2010/main">
    <mc:Choice Requires="p14">
      <p:transition spd="slow" p14:dur="2000" advTm="58464"/>
    </mc:Choice>
    <mc:Fallback xmlns="">
      <p:transition spd="slow" advTm="584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B7F58EDA-EE80-B137-605A-4124B3A314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7016714-0E85-FA96-4A63-80D8806A6980}"/>
              </a:ext>
            </a:extLst>
          </p:cNvPr>
          <p:cNvSpPr txBox="1"/>
          <p:nvPr/>
        </p:nvSpPr>
        <p:spPr>
          <a:xfrm>
            <a:off x="2513150" y="1019069"/>
            <a:ext cx="5830750" cy="523220"/>
          </a:xfrm>
          <a:prstGeom prst="rect">
            <a:avLst/>
          </a:prstGeom>
          <a:noFill/>
        </p:spPr>
        <p:txBody>
          <a:bodyPr wrap="square" rtlCol="0">
            <a:spAutoFit/>
          </a:bodyPr>
          <a:lstStyle/>
          <a:p>
            <a:r>
              <a:rPr lang="en-US" sz="2800" b="1" dirty="0"/>
              <a:t>PACESETTING LEADERSHIP STYLE</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8D3E1F15-15AF-958A-2190-41890ABB3E4A}"/>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9147B8DB-86FA-DB1C-AF70-CCC23E82D5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0657E0E5-ED69-D2D0-3163-0B34DF5D093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3BA0A6CE-82B7-D546-5509-73A6297361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Picture 6">
            <a:extLst>
              <a:ext uri="{FF2B5EF4-FFF2-40B4-BE49-F238E27FC236}">
                <a16:creationId xmlns:a16="http://schemas.microsoft.com/office/drawing/2014/main" id="{1F17D2C9-1773-F30F-5911-B48D0926D766}"/>
              </a:ext>
            </a:extLst>
          </p:cNvPr>
          <p:cNvPicPr>
            <a:picLocks noChangeAspect="1"/>
          </p:cNvPicPr>
          <p:nvPr/>
        </p:nvPicPr>
        <p:blipFill>
          <a:blip r:embed="rId3"/>
          <a:stretch>
            <a:fillRect/>
          </a:stretch>
        </p:blipFill>
        <p:spPr>
          <a:xfrm>
            <a:off x="9178178" y="3162300"/>
            <a:ext cx="2160662" cy="1342177"/>
          </a:xfrm>
          <a:prstGeom prst="rect">
            <a:avLst/>
          </a:prstGeom>
        </p:spPr>
      </p:pic>
      <p:sp>
        <p:nvSpPr>
          <p:cNvPr id="3" name="Content Placeholder 2">
            <a:extLst>
              <a:ext uri="{FF2B5EF4-FFF2-40B4-BE49-F238E27FC236}">
                <a16:creationId xmlns:a16="http://schemas.microsoft.com/office/drawing/2014/main" id="{3EABAD50-3DCD-70D3-58D5-3713C2DDAA94}"/>
              </a:ext>
            </a:extLst>
          </p:cNvPr>
          <p:cNvSpPr>
            <a:spLocks noGrp="1"/>
          </p:cNvSpPr>
          <p:nvPr>
            <p:ph idx="1"/>
          </p:nvPr>
        </p:nvSpPr>
        <p:spPr>
          <a:xfrm>
            <a:off x="838200" y="2082800"/>
            <a:ext cx="10515600" cy="4351338"/>
          </a:xfrm>
        </p:spPr>
        <p:txBody>
          <a:bodyPr>
            <a:normAutofit/>
          </a:bodyPr>
          <a:lstStyle/>
          <a:p>
            <a:pPr algn="l">
              <a:buFont typeface="Wingdings" panose="05000000000000000000" pitchFamily="2" charset="2"/>
              <a:buChar char="Ø"/>
            </a:pPr>
            <a:r>
              <a:rPr lang="en-US" b="1" dirty="0"/>
              <a:t>Pros:  </a:t>
            </a:r>
          </a:p>
          <a:p>
            <a:pPr algn="l"/>
            <a:r>
              <a:rPr lang="en-US" dirty="0"/>
              <a:t>This leadership style can be good to reach short term results.</a:t>
            </a:r>
          </a:p>
          <a:p>
            <a:pPr algn="l"/>
            <a:r>
              <a:rPr lang="en-US" dirty="0"/>
              <a:t>Ability to achieve results quickly.</a:t>
            </a:r>
          </a:p>
          <a:p>
            <a:pPr algn="l"/>
            <a:r>
              <a:rPr lang="en-US" dirty="0"/>
              <a:t>Outstanding performance of the team.</a:t>
            </a:r>
          </a:p>
          <a:p>
            <a:pPr algn="l">
              <a:buFont typeface="Wingdings" panose="05000000000000000000" pitchFamily="2" charset="2"/>
              <a:buChar char="Ø"/>
            </a:pPr>
            <a:r>
              <a:rPr lang="en-US" b="1" dirty="0"/>
              <a:t>Cons:  </a:t>
            </a:r>
          </a:p>
          <a:p>
            <a:pPr algn="l"/>
            <a:r>
              <a:rPr lang="en-US" dirty="0"/>
              <a:t>Can affects on employee engagement and motivation in the long run.</a:t>
            </a:r>
          </a:p>
          <a:p>
            <a:pPr algn="l"/>
            <a:r>
              <a:rPr lang="en-US" dirty="0"/>
              <a:t>Team members can feel lowering morale.</a:t>
            </a:r>
          </a:p>
        </p:txBody>
      </p:sp>
    </p:spTree>
    <p:extLst>
      <p:ext uri="{BB962C8B-B14F-4D97-AF65-F5344CB8AC3E}">
        <p14:creationId xmlns:p14="http://schemas.microsoft.com/office/powerpoint/2010/main" val="4283759777"/>
      </p:ext>
    </p:extLst>
  </p:cSld>
  <p:clrMapOvr>
    <a:masterClrMapping/>
  </p:clrMapOvr>
  <mc:AlternateContent xmlns:mc="http://schemas.openxmlformats.org/markup-compatibility/2006" xmlns:p14="http://schemas.microsoft.com/office/powerpoint/2010/main">
    <mc:Choice Requires="p14">
      <p:transition spd="slow" p14:dur="2000" advTm="89408"/>
    </mc:Choice>
    <mc:Fallback xmlns="">
      <p:transition spd="slow" advTm="894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14AF3798-6057-1293-4590-632B64C8C3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5109E26-C9D2-CF18-8237-25D72698C5C1}"/>
              </a:ext>
            </a:extLst>
          </p:cNvPr>
          <p:cNvSpPr txBox="1"/>
          <p:nvPr/>
        </p:nvSpPr>
        <p:spPr>
          <a:xfrm>
            <a:off x="2513149" y="1019069"/>
            <a:ext cx="6068875" cy="523220"/>
          </a:xfrm>
          <a:prstGeom prst="rect">
            <a:avLst/>
          </a:prstGeom>
          <a:noFill/>
        </p:spPr>
        <p:txBody>
          <a:bodyPr wrap="square" rtlCol="0">
            <a:spAutoFit/>
          </a:bodyPr>
          <a:lstStyle/>
          <a:p>
            <a:r>
              <a:rPr lang="en-US" sz="2800" b="1" dirty="0"/>
              <a:t>PACESETTING LEADERSHIP STYLE</a:t>
            </a:r>
            <a:endParaRPr lang="en-US" sz="2800" b="1" dirty="0">
              <a:latin typeface="Alexandria" charset="0"/>
              <a:cs typeface="Alexandria" charset="0"/>
            </a:endParaRPr>
          </a:p>
        </p:txBody>
      </p:sp>
      <p:sp>
        <p:nvSpPr>
          <p:cNvPr id="15" name="Rectangle: Rounded Corners 24">
            <a:extLst>
              <a:ext uri="{FF2B5EF4-FFF2-40B4-BE49-F238E27FC236}">
                <a16:creationId xmlns:a16="http://schemas.microsoft.com/office/drawing/2014/main" id="{3CDBE5A4-4792-4BAB-4344-24462AD663C1}"/>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98086B1-57D3-B3BB-A059-E0150DCB09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73E85CB3-6E6F-32AC-6CAB-56FA96C36E7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74A7EFDB-261D-7EE0-D7BF-56012139F14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8" name="Picture 2" descr="lee-kuan-yew-leadership-style">
            <a:extLst>
              <a:ext uri="{FF2B5EF4-FFF2-40B4-BE49-F238E27FC236}">
                <a16:creationId xmlns:a16="http://schemas.microsoft.com/office/drawing/2014/main" id="{EB865373-8B78-C636-363E-BA67CF7CB2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9564" y="2234262"/>
            <a:ext cx="2471956" cy="259510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AFDA65E0-6BED-3F35-2F88-B239A213FA42}"/>
              </a:ext>
            </a:extLst>
          </p:cNvPr>
          <p:cNvSpPr/>
          <p:nvPr/>
        </p:nvSpPr>
        <p:spPr>
          <a:xfrm>
            <a:off x="6860733" y="4986886"/>
            <a:ext cx="1929759" cy="461665"/>
          </a:xfrm>
          <a:prstGeom prst="rect">
            <a:avLst/>
          </a:prstGeom>
        </p:spPr>
        <p:txBody>
          <a:bodyPr wrap="none">
            <a:spAutoFit/>
          </a:bodyPr>
          <a:lstStyle/>
          <a:p>
            <a:pPr defTabSz="457200"/>
            <a:r>
              <a:rPr lang="en-US" sz="2400" b="1" dirty="0">
                <a:solidFill>
                  <a:srgbClr val="CB13BA"/>
                </a:solidFill>
                <a:latin typeface="proxima-nova"/>
              </a:rPr>
              <a:t>Lee </a:t>
            </a:r>
            <a:r>
              <a:rPr lang="en-US" sz="2400" b="1" dirty="0" err="1">
                <a:solidFill>
                  <a:srgbClr val="CB13BA"/>
                </a:solidFill>
                <a:latin typeface="proxima-nova"/>
              </a:rPr>
              <a:t>Kuan</a:t>
            </a:r>
            <a:r>
              <a:rPr lang="en-US" sz="2400" b="1" dirty="0">
                <a:solidFill>
                  <a:srgbClr val="CB13BA"/>
                </a:solidFill>
                <a:latin typeface="proxima-nova"/>
              </a:rPr>
              <a:t> Yew</a:t>
            </a:r>
          </a:p>
        </p:txBody>
      </p:sp>
      <p:sp>
        <p:nvSpPr>
          <p:cNvPr id="10" name="Rectangle 9">
            <a:extLst>
              <a:ext uri="{FF2B5EF4-FFF2-40B4-BE49-F238E27FC236}">
                <a16:creationId xmlns:a16="http://schemas.microsoft.com/office/drawing/2014/main" id="{D07269DB-D68D-56CB-305E-770B5776DFBE}"/>
              </a:ext>
            </a:extLst>
          </p:cNvPr>
          <p:cNvSpPr/>
          <p:nvPr/>
        </p:nvSpPr>
        <p:spPr>
          <a:xfrm>
            <a:off x="2872079" y="4852811"/>
            <a:ext cx="1576329" cy="461665"/>
          </a:xfrm>
          <a:prstGeom prst="rect">
            <a:avLst/>
          </a:prstGeom>
        </p:spPr>
        <p:txBody>
          <a:bodyPr wrap="none">
            <a:spAutoFit/>
          </a:bodyPr>
          <a:lstStyle/>
          <a:p>
            <a:pPr defTabSz="457200"/>
            <a:r>
              <a:rPr lang="en-US" sz="2400" b="1" dirty="0">
                <a:solidFill>
                  <a:srgbClr val="CB13BA"/>
                </a:solidFill>
                <a:latin typeface="proxima-nova"/>
              </a:rPr>
              <a:t>Jack Welch</a:t>
            </a:r>
          </a:p>
        </p:txBody>
      </p:sp>
      <p:pic>
        <p:nvPicPr>
          <p:cNvPr id="11" name="Picture 4" descr="Image result for Jack Welch">
            <a:extLst>
              <a:ext uri="{FF2B5EF4-FFF2-40B4-BE49-F238E27FC236}">
                <a16:creationId xmlns:a16="http://schemas.microsoft.com/office/drawing/2014/main" id="{04E51152-91F0-70AD-5371-CC9CF2E171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7443" y="2498399"/>
            <a:ext cx="37973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583504"/>
      </p:ext>
    </p:extLst>
  </p:cSld>
  <p:clrMapOvr>
    <a:masterClrMapping/>
  </p:clrMapOvr>
  <mc:AlternateContent xmlns:mc="http://schemas.openxmlformats.org/markup-compatibility/2006" xmlns:p14="http://schemas.microsoft.com/office/powerpoint/2010/main">
    <mc:Choice Requires="p14">
      <p:transition spd="slow" p14:dur="2000" advTm="8960"/>
    </mc:Choice>
    <mc:Fallback xmlns="">
      <p:transition spd="slow" advTm="896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FE6A9C9C-512D-EE19-DA66-DC10A11ED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53544E10-4458-98F6-B3D1-ABBC9B2CF161}"/>
              </a:ext>
            </a:extLst>
          </p:cNvPr>
          <p:cNvSpPr txBox="1"/>
          <p:nvPr/>
        </p:nvSpPr>
        <p:spPr>
          <a:xfrm>
            <a:off x="2513149" y="1019069"/>
            <a:ext cx="8464672" cy="954107"/>
          </a:xfrm>
          <a:prstGeom prst="rect">
            <a:avLst/>
          </a:prstGeom>
          <a:noFill/>
        </p:spPr>
        <p:txBody>
          <a:bodyPr wrap="square" rtlCol="0">
            <a:spAutoFit/>
          </a:bodyPr>
          <a:lstStyle/>
          <a:p>
            <a:r>
              <a:rPr lang="en-US" sz="2800" b="1" dirty="0"/>
              <a:t>TRANSFORMATIONAL/VISIONARY LEADERSHIP STYLE</a:t>
            </a:r>
            <a:br>
              <a:rPr lang="en-US" sz="2800" b="1" dirty="0"/>
            </a:b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67B27B37-3452-8956-F3AF-05FDF8F32E51}"/>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586B62D2-5F41-4C7D-E90E-ADD363E5C5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DE6C86F6-A7CC-E264-84F6-72DCDB0D448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A66DA892-AA8F-54F0-DC85-136FBFE057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713388" y="2118068"/>
            <a:ext cx="7321723" cy="4934138"/>
          </a:xfrm>
        </p:spPr>
        <p:txBody>
          <a:bodyPr>
            <a:normAutofit/>
          </a:bodyPr>
          <a:lstStyle/>
          <a:p>
            <a:pPr marR="0" lvl="0" algn="l" fontAlgn="auto">
              <a:spcAft>
                <a:spcPts val="0"/>
              </a:spcAft>
              <a:buClr>
                <a:srgbClr val="434343"/>
              </a:buClr>
              <a:buSzPts val="3000"/>
              <a:buFont typeface="Wingdings" panose="05000000000000000000" pitchFamily="2" charset="2"/>
              <a:buChar char="Ø"/>
              <a:tabLst/>
              <a:defRPr/>
            </a:pPr>
            <a:r>
              <a:rPr lang="en-US" sz="2400" dirty="0">
                <a:sym typeface="Barlow Condensed SemiBold"/>
              </a:rPr>
              <a:t>The transformational leadership style is </a:t>
            </a:r>
            <a:r>
              <a:rPr lang="en-US" sz="2400" b="1" dirty="0">
                <a:sym typeface="Barlow Condensed SemiBold"/>
              </a:rPr>
              <a:t>one of the most implemented styles. </a:t>
            </a:r>
          </a:p>
          <a:p>
            <a:pPr marR="0" lvl="0" algn="l" fontAlgn="auto">
              <a:spcAft>
                <a:spcPts val="0"/>
              </a:spcAft>
              <a:buClr>
                <a:srgbClr val="434343"/>
              </a:buClr>
              <a:buSzPts val="3000"/>
              <a:buFont typeface="Wingdings" panose="05000000000000000000" pitchFamily="2" charset="2"/>
              <a:buChar char="Ø"/>
              <a:tabLst/>
              <a:defRPr/>
            </a:pPr>
            <a:r>
              <a:rPr lang="en-US" sz="2400" dirty="0">
                <a:sym typeface="Barlow Condensed SemiBold"/>
              </a:rPr>
              <a:t>It has integrity, defines clear goals, encourages clear steps to communication and expressive.</a:t>
            </a:r>
          </a:p>
          <a:p>
            <a:pPr marR="0" lvl="0" algn="l" fontAlgn="auto">
              <a:spcAft>
                <a:spcPts val="0"/>
              </a:spcAft>
              <a:buClr>
                <a:srgbClr val="434343"/>
              </a:buClr>
              <a:buSzPts val="3000"/>
              <a:buFont typeface="Wingdings" panose="05000000000000000000" pitchFamily="2" charset="2"/>
              <a:buChar char="Ø"/>
              <a:tabLst/>
              <a:defRPr/>
            </a:pPr>
            <a:r>
              <a:rPr lang="en-US" sz="2400" dirty="0">
                <a:sym typeface="Barlow Condensed SemiBold"/>
              </a:rPr>
              <a:t>This type of leader inspires their team to work together towards a common target.</a:t>
            </a:r>
          </a:p>
          <a:p>
            <a:pPr marR="0" lvl="0" algn="l" fontAlgn="auto">
              <a:spcAft>
                <a:spcPts val="0"/>
              </a:spcAft>
              <a:buClr>
                <a:srgbClr val="434343"/>
              </a:buClr>
              <a:buSzPts val="3000"/>
              <a:buFont typeface="Wingdings" panose="05000000000000000000" pitchFamily="2" charset="2"/>
              <a:buChar char="Ø"/>
              <a:tabLst/>
              <a:defRPr/>
            </a:pPr>
            <a:r>
              <a:rPr lang="en-US" sz="2400" b="1" dirty="0">
                <a:sym typeface="Barlow Condensed SemiBold"/>
              </a:rPr>
              <a:t>Transformational leaders combine the best practices and are leaders who are trusted and can motivate others. </a:t>
            </a:r>
          </a:p>
        </p:txBody>
      </p:sp>
      <p:pic>
        <p:nvPicPr>
          <p:cNvPr id="7" name="Picture 6">
            <a:extLst>
              <a:ext uri="{FF2B5EF4-FFF2-40B4-BE49-F238E27FC236}">
                <a16:creationId xmlns:a16="http://schemas.microsoft.com/office/drawing/2014/main" id="{ECB7A0A8-7AF4-8C09-5ACE-1AF962150B54}"/>
              </a:ext>
            </a:extLst>
          </p:cNvPr>
          <p:cNvPicPr>
            <a:picLocks noChangeAspect="1"/>
          </p:cNvPicPr>
          <p:nvPr/>
        </p:nvPicPr>
        <p:blipFill>
          <a:blip r:embed="rId3"/>
          <a:stretch>
            <a:fillRect/>
          </a:stretch>
        </p:blipFill>
        <p:spPr>
          <a:xfrm>
            <a:off x="7796259" y="2382510"/>
            <a:ext cx="3500391" cy="2847079"/>
          </a:xfrm>
          <a:prstGeom prst="rect">
            <a:avLst/>
          </a:prstGeom>
        </p:spPr>
      </p:pic>
    </p:spTree>
    <p:extLst>
      <p:ext uri="{BB962C8B-B14F-4D97-AF65-F5344CB8AC3E}">
        <p14:creationId xmlns:p14="http://schemas.microsoft.com/office/powerpoint/2010/main" val="3369587940"/>
      </p:ext>
    </p:extLst>
  </p:cSld>
  <p:clrMapOvr>
    <a:masterClrMapping/>
  </p:clrMapOvr>
  <mc:AlternateContent xmlns:mc="http://schemas.openxmlformats.org/markup-compatibility/2006" xmlns:p14="http://schemas.microsoft.com/office/powerpoint/2010/main">
    <mc:Choice Requires="p14">
      <p:transition spd="slow" p14:dur="2000" advTm="172864"/>
    </mc:Choice>
    <mc:Fallback xmlns="">
      <p:transition spd="slow" advTm="17286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231375FE-7960-8860-9E13-7C9BE5AC74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DC3A69AE-E01C-C97D-A850-2F1FFA900777}"/>
              </a:ext>
            </a:extLst>
          </p:cNvPr>
          <p:cNvSpPr txBox="1"/>
          <p:nvPr/>
        </p:nvSpPr>
        <p:spPr>
          <a:xfrm>
            <a:off x="2513149" y="1019069"/>
            <a:ext cx="8116751" cy="954107"/>
          </a:xfrm>
          <a:prstGeom prst="rect">
            <a:avLst/>
          </a:prstGeom>
          <a:noFill/>
        </p:spPr>
        <p:txBody>
          <a:bodyPr wrap="square" rtlCol="0">
            <a:spAutoFit/>
          </a:bodyPr>
          <a:lstStyle/>
          <a:p>
            <a:r>
              <a:rPr lang="en-US" sz="2800" b="1" dirty="0"/>
              <a:t>TRANSFORMATIONAL/VISIONARY LEADERSHIP STYLE</a:t>
            </a:r>
            <a:br>
              <a:rPr lang="en-US" sz="2800" b="1" dirty="0"/>
            </a:b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A7780F81-A6E8-65AE-2F36-37583FA44B89}"/>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6B64FCEA-3807-E01F-641C-984A2B8514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1A598CE8-10D1-0CBF-2AEC-3C15D4A6A5D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ADA0D71E-A919-D801-29A7-FED9184CC0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838200" y="2371732"/>
            <a:ext cx="6037454" cy="4934138"/>
          </a:xfrm>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lang="en-US" sz="2400" dirty="0">
                <a:sym typeface="Barlow Condensed SemiBold"/>
              </a:rPr>
              <a:t>The transformational style requires several different skills, and its primary focus is to </a:t>
            </a:r>
            <a:r>
              <a:rPr lang="en-US" sz="2400" b="1" dirty="0">
                <a:sym typeface="Barlow Condensed SemiBold"/>
              </a:rPr>
              <a:t>make change happen in our self, others, groups, and organizations.</a:t>
            </a:r>
          </a:p>
          <a:p>
            <a:pPr marL="0" marR="0" lvl="0" indent="0" algn="l" defTabSz="914400" rtl="0" eaLnBrk="1" fontAlgn="auto" latinLnBrk="0" hangingPunct="1">
              <a:lnSpc>
                <a:spcPct val="100000"/>
              </a:lnSpc>
              <a:spcBef>
                <a:spcPts val="0"/>
              </a:spcBef>
              <a:spcAft>
                <a:spcPts val="0"/>
              </a:spcAft>
              <a:buClr>
                <a:srgbClr val="434343"/>
              </a:buClr>
              <a:buSzPts val="3000"/>
              <a:buNone/>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8" name="Picture 7">
            <a:extLst>
              <a:ext uri="{FF2B5EF4-FFF2-40B4-BE49-F238E27FC236}">
                <a16:creationId xmlns:a16="http://schemas.microsoft.com/office/drawing/2014/main" id="{01980402-C1B4-A1C8-CB31-4D112C6D7154}"/>
              </a:ext>
            </a:extLst>
          </p:cNvPr>
          <p:cNvPicPr>
            <a:picLocks noChangeAspect="1"/>
          </p:cNvPicPr>
          <p:nvPr/>
        </p:nvPicPr>
        <p:blipFill>
          <a:blip r:embed="rId3"/>
          <a:stretch>
            <a:fillRect/>
          </a:stretch>
        </p:blipFill>
        <p:spPr>
          <a:xfrm>
            <a:off x="8457528" y="2376413"/>
            <a:ext cx="2859272" cy="2859272"/>
          </a:xfrm>
          <a:prstGeom prst="rect">
            <a:avLst/>
          </a:prstGeom>
        </p:spPr>
      </p:pic>
    </p:spTree>
    <p:extLst>
      <p:ext uri="{BB962C8B-B14F-4D97-AF65-F5344CB8AC3E}">
        <p14:creationId xmlns:p14="http://schemas.microsoft.com/office/powerpoint/2010/main" val="1278979368"/>
      </p:ext>
    </p:extLst>
  </p:cSld>
  <p:clrMapOvr>
    <a:masterClrMapping/>
  </p:clrMapOvr>
  <mc:AlternateContent xmlns:mc="http://schemas.openxmlformats.org/markup-compatibility/2006" xmlns:p14="http://schemas.microsoft.com/office/powerpoint/2010/main">
    <mc:Choice Requires="p14">
      <p:transition spd="slow" p14:dur="2000" advTm="39296"/>
    </mc:Choice>
    <mc:Fallback xmlns="">
      <p:transition spd="slow" advTm="3929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3F3CB2F-CBFB-1E1B-2C47-C7DA277EEE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4422C007-2090-311D-1684-4BC7FD6A1ED0}"/>
              </a:ext>
            </a:extLst>
          </p:cNvPr>
          <p:cNvSpPr txBox="1"/>
          <p:nvPr/>
        </p:nvSpPr>
        <p:spPr>
          <a:xfrm>
            <a:off x="2513150" y="1019069"/>
            <a:ext cx="8021500" cy="523220"/>
          </a:xfrm>
          <a:prstGeom prst="rect">
            <a:avLst/>
          </a:prstGeom>
          <a:noFill/>
        </p:spPr>
        <p:txBody>
          <a:bodyPr wrap="square" rtlCol="0">
            <a:spAutoFit/>
          </a:bodyPr>
          <a:lstStyle/>
          <a:p>
            <a:r>
              <a:rPr lang="en-US" sz="2800" b="1" dirty="0"/>
              <a:t>TRANSFORMATIONAL/VISIONARY LEADERSHIP STYLE</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0DBBDCAE-5683-A035-B9AA-511D6A3ECEA5}"/>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0CA43B6-ABC8-E435-D964-A5C6DF9C46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ED305D54-2159-20F2-2ADC-093CA83AEFB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2B7235A7-A110-4A53-7B43-C9D17B5720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710904" y="2133607"/>
            <a:ext cx="6345679" cy="4934138"/>
          </a:xfrm>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leader focuses on setting </a:t>
            </a: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 positive vision for the future.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Team members </a:t>
            </a: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are infused with a sense of purpose and excitement.</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leaders who stimulate and inspire (transform) followers to achieve </a:t>
            </a: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extraordinary outcomes</a:t>
            </a:r>
            <a:r>
              <a:rPr kumimoji="0" lang="en-US" sz="240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t>
            </a:r>
          </a:p>
        </p:txBody>
      </p:sp>
      <p:pic>
        <p:nvPicPr>
          <p:cNvPr id="8" name="Picture 7">
            <a:extLst>
              <a:ext uri="{FF2B5EF4-FFF2-40B4-BE49-F238E27FC236}">
                <a16:creationId xmlns:a16="http://schemas.microsoft.com/office/drawing/2014/main" id="{E251AF44-5750-DC54-DD5F-8652DFF11B0D}"/>
              </a:ext>
            </a:extLst>
          </p:cNvPr>
          <p:cNvPicPr>
            <a:picLocks noChangeAspect="1"/>
          </p:cNvPicPr>
          <p:nvPr/>
        </p:nvPicPr>
        <p:blipFill>
          <a:blip r:embed="rId3"/>
          <a:stretch>
            <a:fillRect/>
          </a:stretch>
        </p:blipFill>
        <p:spPr>
          <a:xfrm>
            <a:off x="7140537" y="2685024"/>
            <a:ext cx="3993226" cy="2926334"/>
          </a:xfrm>
          <a:prstGeom prst="rect">
            <a:avLst/>
          </a:prstGeom>
        </p:spPr>
      </p:pic>
    </p:spTree>
    <p:extLst>
      <p:ext uri="{BB962C8B-B14F-4D97-AF65-F5344CB8AC3E}">
        <p14:creationId xmlns:p14="http://schemas.microsoft.com/office/powerpoint/2010/main" val="210452208"/>
      </p:ext>
    </p:extLst>
  </p:cSld>
  <p:clrMapOvr>
    <a:masterClrMapping/>
  </p:clrMapOvr>
  <mc:AlternateContent xmlns:mc="http://schemas.openxmlformats.org/markup-compatibility/2006" xmlns:p14="http://schemas.microsoft.com/office/powerpoint/2010/main">
    <mc:Choice Requires="p14">
      <p:transition spd="slow" p14:dur="2000" advTm="42976"/>
    </mc:Choice>
    <mc:Fallback xmlns="">
      <p:transition spd="slow" advTm="4297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95D68BF2-6B00-4D23-D084-710F538F55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2B30D00F-ECA6-0EC1-C194-9B5E0E51EED2}"/>
              </a:ext>
            </a:extLst>
          </p:cNvPr>
          <p:cNvSpPr txBox="1"/>
          <p:nvPr/>
        </p:nvSpPr>
        <p:spPr>
          <a:xfrm>
            <a:off x="2513150" y="1019069"/>
            <a:ext cx="8567266" cy="523220"/>
          </a:xfrm>
          <a:prstGeom prst="rect">
            <a:avLst/>
          </a:prstGeom>
          <a:noFill/>
        </p:spPr>
        <p:txBody>
          <a:bodyPr wrap="square" rtlCol="0">
            <a:spAutoFit/>
          </a:bodyPr>
          <a:lstStyle/>
          <a:p>
            <a:r>
              <a:rPr lang="en-US" sz="2800" b="1" dirty="0"/>
              <a:t>TRANSFORMATIONAL/VISIONARY LEADERSHIP STYLE</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114D43AD-9CFF-E22D-EB61-F371DB9C9440}"/>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66A5181-3250-5F57-79DD-058CA028F6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B152943A-3DF8-06A3-DE94-45C9B1F0B35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C4E5E786-3F92-10F2-5AFB-EEB70E25AF7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Pros:  </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This style of leadership encourages, motivates and supports employees, often involves recognizing and rewarding people for their good work. </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Enhance innovation.</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Good for teams that have recently experienced failure.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Cons:  </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Can become unrealistic and overly optimistic.</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Conflicts if other strong individual in the organization with competing vision.</a:t>
            </a:r>
          </a:p>
        </p:txBody>
      </p:sp>
    </p:spTree>
    <p:extLst>
      <p:ext uri="{BB962C8B-B14F-4D97-AF65-F5344CB8AC3E}">
        <p14:creationId xmlns:p14="http://schemas.microsoft.com/office/powerpoint/2010/main" val="25297229"/>
      </p:ext>
    </p:extLst>
  </p:cSld>
  <p:clrMapOvr>
    <a:masterClrMapping/>
  </p:clrMapOvr>
  <mc:AlternateContent xmlns:mc="http://schemas.openxmlformats.org/markup-compatibility/2006" xmlns:p14="http://schemas.microsoft.com/office/powerpoint/2010/main">
    <mc:Choice Requires="p14">
      <p:transition spd="slow" p14:dur="2000" advTm="230496"/>
    </mc:Choice>
    <mc:Fallback xmlns="">
      <p:transition spd="slow" advTm="23049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0F4B420A-869E-E74D-4140-F0DC150C29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265F7A6-7DDB-3390-C637-4CCCB1012A10}"/>
              </a:ext>
            </a:extLst>
          </p:cNvPr>
          <p:cNvSpPr txBox="1"/>
          <p:nvPr/>
        </p:nvSpPr>
        <p:spPr>
          <a:xfrm>
            <a:off x="2513150" y="1019069"/>
            <a:ext cx="8736542" cy="523220"/>
          </a:xfrm>
          <a:prstGeom prst="rect">
            <a:avLst/>
          </a:prstGeom>
          <a:noFill/>
        </p:spPr>
        <p:txBody>
          <a:bodyPr wrap="square" rtlCol="0">
            <a:spAutoFit/>
          </a:bodyPr>
          <a:lstStyle/>
          <a:p>
            <a:r>
              <a:rPr lang="en-US" sz="2800" b="1" dirty="0"/>
              <a:t>TRANSFORMATIONAL/VISIONARY LEADERSHIP STYLE</a:t>
            </a:r>
            <a:endParaRPr lang="en-US" sz="2800" b="1" dirty="0">
              <a:latin typeface="Alexandria" charset="0"/>
              <a:cs typeface="Alexandria" charset="0"/>
            </a:endParaRPr>
          </a:p>
        </p:txBody>
      </p:sp>
      <p:sp>
        <p:nvSpPr>
          <p:cNvPr id="16" name="Rectangle: Rounded Corners 24">
            <a:extLst>
              <a:ext uri="{FF2B5EF4-FFF2-40B4-BE49-F238E27FC236}">
                <a16:creationId xmlns:a16="http://schemas.microsoft.com/office/drawing/2014/main" id="{DAC70683-BA2A-B433-2525-FDA2C918380E}"/>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ABDB7D4B-CA9B-4B48-62FE-A52125F3FD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6B2BADAE-D2A9-1D35-2C95-08F7049484C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ED5F9022-A02C-2DC0-5931-FB9A8A2565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8" name="Rectangle 7">
            <a:extLst>
              <a:ext uri="{FF2B5EF4-FFF2-40B4-BE49-F238E27FC236}">
                <a16:creationId xmlns:a16="http://schemas.microsoft.com/office/drawing/2014/main" id="{6484724C-3A57-08D4-33F5-C71BFAD1134C}"/>
              </a:ext>
            </a:extLst>
          </p:cNvPr>
          <p:cNvSpPr/>
          <p:nvPr/>
        </p:nvSpPr>
        <p:spPr>
          <a:xfrm>
            <a:off x="9098860" y="4252974"/>
            <a:ext cx="2264466" cy="461665"/>
          </a:xfrm>
          <a:prstGeom prst="rect">
            <a:avLst/>
          </a:prstGeom>
        </p:spPr>
        <p:txBody>
          <a:bodyPr wrap="none">
            <a:spAutoFit/>
          </a:bodyPr>
          <a:lstStyle/>
          <a:p>
            <a:pPr defTabSz="457200"/>
            <a:r>
              <a:rPr lang="en-SA" sz="2400" b="1" dirty="0">
                <a:solidFill>
                  <a:srgbClr val="CB13BA"/>
                </a:solidFill>
                <a:latin typeface="proxima-nova"/>
              </a:rPr>
              <a:t>Richard Branson</a:t>
            </a:r>
          </a:p>
        </p:txBody>
      </p:sp>
      <p:pic>
        <p:nvPicPr>
          <p:cNvPr id="9" name="Picture 2" descr="Image result for Richard Branson, Virgin Group type of leader">
            <a:extLst>
              <a:ext uri="{FF2B5EF4-FFF2-40B4-BE49-F238E27FC236}">
                <a16:creationId xmlns:a16="http://schemas.microsoft.com/office/drawing/2014/main" id="{4326A4CB-1014-51C3-8340-CBCD8FD3F8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1041" y="1826058"/>
            <a:ext cx="2590821"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Blake Mycoskie, TOMS Shoes leadership style">
            <a:extLst>
              <a:ext uri="{FF2B5EF4-FFF2-40B4-BE49-F238E27FC236}">
                <a16:creationId xmlns:a16="http://schemas.microsoft.com/office/drawing/2014/main" id="{8C760866-ABC8-58BB-B008-D4A8027EC1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1219" y="1782607"/>
            <a:ext cx="3264056" cy="18449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Image result for Jeff Bezos">
            <a:extLst>
              <a:ext uri="{FF2B5EF4-FFF2-40B4-BE49-F238E27FC236}">
                <a16:creationId xmlns:a16="http://schemas.microsoft.com/office/drawing/2014/main" id="{ECA6ED00-EABF-2E36-1AFE-A7369E4933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8674" y="2137070"/>
            <a:ext cx="3340845" cy="21463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Image result for Steve Jobs">
            <a:extLst>
              <a:ext uri="{FF2B5EF4-FFF2-40B4-BE49-F238E27FC236}">
                <a16:creationId xmlns:a16="http://schemas.microsoft.com/office/drawing/2014/main" id="{21359F2E-3526-5DA3-3889-7F8CA13550A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24137" y="3759831"/>
            <a:ext cx="2264467" cy="2197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453009"/>
      </p:ext>
    </p:extLst>
  </p:cSld>
  <p:clrMapOvr>
    <a:masterClrMapping/>
  </p:clrMapOvr>
  <mc:AlternateContent xmlns:mc="http://schemas.openxmlformats.org/markup-compatibility/2006" xmlns:p14="http://schemas.microsoft.com/office/powerpoint/2010/main">
    <mc:Choice Requires="p14">
      <p:transition spd="slow" p14:dur="2000" advTm="12832"/>
    </mc:Choice>
    <mc:Fallback xmlns="">
      <p:transition spd="slow" advTm="1283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340382B1-9D25-E93E-738B-D9A8CE1E44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E1271F23-792C-43D3-C623-3D2DA162E6CD}"/>
              </a:ext>
            </a:extLst>
          </p:cNvPr>
          <p:cNvSpPr txBox="1"/>
          <p:nvPr/>
        </p:nvSpPr>
        <p:spPr>
          <a:xfrm>
            <a:off x="2513150" y="1019069"/>
            <a:ext cx="7165700" cy="954107"/>
          </a:xfrm>
          <a:prstGeom prst="rect">
            <a:avLst/>
          </a:prstGeom>
          <a:noFill/>
        </p:spPr>
        <p:txBody>
          <a:bodyPr wrap="square" rtlCol="0">
            <a:spAutoFit/>
          </a:bodyPr>
          <a:lstStyle/>
          <a:p>
            <a:r>
              <a:rPr lang="en-US" sz="2800" b="1" dirty="0"/>
              <a:t>CHARISMATIC LEADERSHIP STYLE</a:t>
            </a:r>
            <a:br>
              <a:rPr lang="en-US" sz="2800" b="1" dirty="0"/>
            </a:b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DA73CF45-67B3-D594-1135-8ADC293DBA9C}"/>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6FA2257D-AC27-650E-413C-4A59B8276F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32460D26-1908-C0CA-A111-4D6168AA9C1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E18A81CC-76AE-980F-1C55-FD0EFD2ED49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736419" y="2137831"/>
            <a:ext cx="6869660" cy="4934138"/>
          </a:xfrm>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In this leadership, the charismatic leader shows his or her revolutionary power. </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Charisma does not mean sheer behavioral change. It involves a transformation of followers’ values and beliefs.</a:t>
            </a:r>
          </a:p>
        </p:txBody>
      </p:sp>
      <p:pic>
        <p:nvPicPr>
          <p:cNvPr id="7" name="Picture 6">
            <a:extLst>
              <a:ext uri="{FF2B5EF4-FFF2-40B4-BE49-F238E27FC236}">
                <a16:creationId xmlns:a16="http://schemas.microsoft.com/office/drawing/2014/main" id="{83F780E9-B45F-D437-C304-2B5D4EDCA2A8}"/>
              </a:ext>
            </a:extLst>
          </p:cNvPr>
          <p:cNvPicPr>
            <a:picLocks noChangeAspect="1"/>
          </p:cNvPicPr>
          <p:nvPr/>
        </p:nvPicPr>
        <p:blipFill>
          <a:blip r:embed="rId3"/>
          <a:stretch>
            <a:fillRect/>
          </a:stretch>
        </p:blipFill>
        <p:spPr>
          <a:xfrm>
            <a:off x="7786904" y="2269724"/>
            <a:ext cx="3657917" cy="3072650"/>
          </a:xfrm>
          <a:prstGeom prst="rect">
            <a:avLst/>
          </a:prstGeom>
        </p:spPr>
      </p:pic>
    </p:spTree>
    <p:extLst>
      <p:ext uri="{BB962C8B-B14F-4D97-AF65-F5344CB8AC3E}">
        <p14:creationId xmlns:p14="http://schemas.microsoft.com/office/powerpoint/2010/main" val="610182117"/>
      </p:ext>
    </p:extLst>
  </p:cSld>
  <p:clrMapOvr>
    <a:masterClrMapping/>
  </p:clrMapOvr>
  <mc:AlternateContent xmlns:mc="http://schemas.openxmlformats.org/markup-compatibility/2006" xmlns:p14="http://schemas.microsoft.com/office/powerpoint/2010/main">
    <mc:Choice Requires="p14">
      <p:transition spd="slow" p14:dur="2000" advTm="75200"/>
    </mc:Choice>
    <mc:Fallback xmlns="">
      <p:transition spd="slow" advTm="752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30F029-4E59-55B4-EF0A-4E5CA6DCC274}"/>
              </a:ext>
            </a:extLst>
          </p:cNvPr>
          <p:cNvPicPr>
            <a:picLocks noChangeAspect="1"/>
          </p:cNvPicPr>
          <p:nvPr/>
        </p:nvPicPr>
        <p:blipFill>
          <a:blip r:embed="rId2"/>
          <a:stretch>
            <a:fillRect/>
          </a:stretch>
        </p:blipFill>
        <p:spPr>
          <a:xfrm>
            <a:off x="9416962" y="2812042"/>
            <a:ext cx="2091109" cy="3042168"/>
          </a:xfrm>
          <a:prstGeom prst="rect">
            <a:avLst/>
          </a:prstGeom>
        </p:spPr>
      </p:pic>
      <p:pic>
        <p:nvPicPr>
          <p:cNvPr id="4" name="Graphic 21">
            <a:extLst>
              <a:ext uri="{FF2B5EF4-FFF2-40B4-BE49-F238E27FC236}">
                <a16:creationId xmlns:a16="http://schemas.microsoft.com/office/drawing/2014/main" id="{18786DA3-8E39-7194-0CBF-566FF63F2C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C6D39871-902B-6624-04F3-57BDF6FB89FE}"/>
              </a:ext>
            </a:extLst>
          </p:cNvPr>
          <p:cNvSpPr txBox="1"/>
          <p:nvPr/>
        </p:nvSpPr>
        <p:spPr>
          <a:xfrm>
            <a:off x="2513149" y="1019069"/>
            <a:ext cx="6411775" cy="954107"/>
          </a:xfrm>
          <a:prstGeom prst="rect">
            <a:avLst/>
          </a:prstGeom>
          <a:noFill/>
        </p:spPr>
        <p:txBody>
          <a:bodyPr wrap="square" rtlCol="0">
            <a:spAutoFit/>
          </a:bodyPr>
          <a:lstStyle/>
          <a:p>
            <a:r>
              <a:rPr lang="en-US" sz="2800" b="1" dirty="0"/>
              <a:t>CHARISMATIC LEADERSHIP STYLE</a:t>
            </a:r>
            <a:br>
              <a:rPr lang="en-US" sz="2800" b="1" dirty="0"/>
            </a:b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90158D0E-FE78-E5BC-6645-AA2BF6E7E0E5}"/>
              </a:ext>
            </a:extLst>
          </p:cNvPr>
          <p:cNvSpPr/>
          <p:nvPr/>
        </p:nvSpPr>
        <p:spPr>
          <a:xfrm>
            <a:off x="689640" y="17383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51CD22CA-6B7E-E082-4189-DF63CF22CB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C5C2C152-0C6C-B61F-7390-E5ACEC1E6E3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0433413B-B295-DBDC-5FBB-EFF93E0AEF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838200" y="2130425"/>
            <a:ext cx="10515600" cy="4351338"/>
          </a:xfrm>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 charismatic leader is an </a:t>
            </a: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enthusiastic, self-confident </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leader whose personality and actions influence people to behave in certain ways. The most comprehensive analysis of charismatic leaders identified the following personal characteristics they share:</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They have a vision.</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They can articulate that vision.</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They are willing to take risks to achieve that vision.</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They demonstrate behaviors that are out of the ordinary.</a:t>
            </a:r>
          </a:p>
        </p:txBody>
      </p:sp>
    </p:spTree>
    <p:extLst>
      <p:ext uri="{BB962C8B-B14F-4D97-AF65-F5344CB8AC3E}">
        <p14:creationId xmlns:p14="http://schemas.microsoft.com/office/powerpoint/2010/main" val="3199665209"/>
      </p:ext>
    </p:extLst>
  </p:cSld>
  <p:clrMapOvr>
    <a:masterClrMapping/>
  </p:clrMapOvr>
  <mc:AlternateContent xmlns:mc="http://schemas.openxmlformats.org/markup-compatibility/2006" xmlns:p14="http://schemas.microsoft.com/office/powerpoint/2010/main">
    <mc:Choice Requires="p14">
      <p:transition spd="slow" p14:dur="2000" advTm="133952"/>
    </mc:Choice>
    <mc:Fallback xmlns="">
      <p:transition spd="slow" advTm="13395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EE8FCB3D-1AFC-6B37-35A1-DD5BDA1C7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3F7AAFBC-71F6-D40E-A74A-E71166ED2F0A}"/>
              </a:ext>
            </a:extLst>
          </p:cNvPr>
          <p:cNvSpPr txBox="1"/>
          <p:nvPr/>
        </p:nvSpPr>
        <p:spPr>
          <a:xfrm>
            <a:off x="2513149" y="1019069"/>
            <a:ext cx="5588445" cy="954107"/>
          </a:xfrm>
          <a:prstGeom prst="rect">
            <a:avLst/>
          </a:prstGeom>
          <a:noFill/>
        </p:spPr>
        <p:txBody>
          <a:bodyPr wrap="square" rtlCol="0">
            <a:spAutoFit/>
          </a:bodyPr>
          <a:lstStyle/>
          <a:p>
            <a:r>
              <a:rPr lang="en-US" sz="2800" b="1" dirty="0"/>
              <a:t>CHARISMATIC LEADERSHIP STYLE</a:t>
            </a:r>
            <a:br>
              <a:rPr lang="en-US" sz="2800" b="1" dirty="0"/>
            </a:b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AC33DC18-3D3C-87D6-7AD3-B317F84177AC}"/>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D56AE178-9CF6-27A1-8A32-2CD878AEC5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F48582BE-DF03-B798-DDD1-6305A9C0164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8FBA6252-932B-1030-7275-D8A9A8C211D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689297" y="2105032"/>
            <a:ext cx="7578577" cy="4934138"/>
          </a:xfrm>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Pros:  </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Create a vision that make everyone believes that the future will be better.</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Cons:  </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Too connected to the leader’s personality.</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Leader can get out of control.</a:t>
            </a:r>
          </a:p>
        </p:txBody>
      </p:sp>
      <p:pic>
        <p:nvPicPr>
          <p:cNvPr id="7" name="Picture 6">
            <a:extLst>
              <a:ext uri="{FF2B5EF4-FFF2-40B4-BE49-F238E27FC236}">
                <a16:creationId xmlns:a16="http://schemas.microsoft.com/office/drawing/2014/main" id="{B67A7570-FB4E-71BF-4623-DD5F0DF83B67}"/>
              </a:ext>
            </a:extLst>
          </p:cNvPr>
          <p:cNvPicPr>
            <a:picLocks noChangeAspect="1"/>
          </p:cNvPicPr>
          <p:nvPr/>
        </p:nvPicPr>
        <p:blipFill>
          <a:blip r:embed="rId3"/>
          <a:stretch>
            <a:fillRect/>
          </a:stretch>
        </p:blipFill>
        <p:spPr>
          <a:xfrm>
            <a:off x="7767263" y="2984203"/>
            <a:ext cx="3670110" cy="2225233"/>
          </a:xfrm>
          <a:prstGeom prst="rect">
            <a:avLst/>
          </a:prstGeom>
        </p:spPr>
      </p:pic>
    </p:spTree>
    <p:extLst>
      <p:ext uri="{BB962C8B-B14F-4D97-AF65-F5344CB8AC3E}">
        <p14:creationId xmlns:p14="http://schemas.microsoft.com/office/powerpoint/2010/main" val="981490151"/>
      </p:ext>
    </p:extLst>
  </p:cSld>
  <p:clrMapOvr>
    <a:masterClrMapping/>
  </p:clrMapOvr>
  <mc:AlternateContent xmlns:mc="http://schemas.openxmlformats.org/markup-compatibility/2006" xmlns:p14="http://schemas.microsoft.com/office/powerpoint/2010/main">
    <mc:Choice Requires="p14">
      <p:transition spd="slow" p14:dur="2000" advTm="192736"/>
    </mc:Choice>
    <mc:Fallback xmlns="">
      <p:transition spd="slow" advTm="19273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Image result for bill gates">
            <a:extLst>
              <a:ext uri="{FF2B5EF4-FFF2-40B4-BE49-F238E27FC236}">
                <a16:creationId xmlns:a16="http://schemas.microsoft.com/office/drawing/2014/main" id="{9E24A8C3-E59C-F4A4-5CE0-D32BB53B5B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4397" y="3810770"/>
            <a:ext cx="3670300" cy="222250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F5791C0D-392B-3835-1E20-0FFFC0E211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C483A53-905F-11F2-E119-0F2445C0748C}"/>
              </a:ext>
            </a:extLst>
          </p:cNvPr>
          <p:cNvSpPr txBox="1"/>
          <p:nvPr/>
        </p:nvSpPr>
        <p:spPr>
          <a:xfrm>
            <a:off x="2513150" y="1019069"/>
            <a:ext cx="6459400" cy="954107"/>
          </a:xfrm>
          <a:prstGeom prst="rect">
            <a:avLst/>
          </a:prstGeom>
          <a:noFill/>
        </p:spPr>
        <p:txBody>
          <a:bodyPr wrap="square" rtlCol="0">
            <a:spAutoFit/>
          </a:bodyPr>
          <a:lstStyle/>
          <a:p>
            <a:r>
              <a:rPr lang="en-US" sz="2800" b="1" dirty="0"/>
              <a:t>CHARISMATIC LEADERSHIP STYLE</a:t>
            </a:r>
            <a:br>
              <a:rPr lang="en-US" sz="2800" b="1" dirty="0"/>
            </a:br>
            <a:endParaRPr lang="en-US" sz="2800" b="1" dirty="0">
              <a:latin typeface="Alexandria" charset="0"/>
              <a:cs typeface="Alexandria" charset="0"/>
            </a:endParaRPr>
          </a:p>
        </p:txBody>
      </p:sp>
      <p:sp>
        <p:nvSpPr>
          <p:cNvPr id="15" name="Rectangle: Rounded Corners 24">
            <a:extLst>
              <a:ext uri="{FF2B5EF4-FFF2-40B4-BE49-F238E27FC236}">
                <a16:creationId xmlns:a16="http://schemas.microsoft.com/office/drawing/2014/main" id="{211698B3-F43A-74DD-B1E4-02A96A81CDF8}"/>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4E9D077B-0519-C1C3-D586-39AFC42D55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8B993802-A830-6C1A-AF53-2C68D82F68E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FE4EBB6C-F660-0326-2422-E2DF234725E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11" name="Picture 8" descr="Image result for Steve Jobs">
            <a:extLst>
              <a:ext uri="{FF2B5EF4-FFF2-40B4-BE49-F238E27FC236}">
                <a16:creationId xmlns:a16="http://schemas.microsoft.com/office/drawing/2014/main" id="{1846D833-3B3A-49D8-F57F-B05F8E23F1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9205" y="3232962"/>
            <a:ext cx="2578100" cy="25019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donald trump president">
            <a:extLst>
              <a:ext uri="{FF2B5EF4-FFF2-40B4-BE49-F238E27FC236}">
                <a16:creationId xmlns:a16="http://schemas.microsoft.com/office/drawing/2014/main" id="{B628AF49-3B92-005F-DA9F-D19C91C7DB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7726" y="2206172"/>
            <a:ext cx="3194774" cy="194861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satya nadella charismatic">
            <a:extLst>
              <a:ext uri="{FF2B5EF4-FFF2-40B4-BE49-F238E27FC236}">
                <a16:creationId xmlns:a16="http://schemas.microsoft.com/office/drawing/2014/main" id="{BEF42813-F503-D07A-DCA6-8CE62284171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53275" y="1973176"/>
            <a:ext cx="3981737" cy="2282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2509861"/>
      </p:ext>
    </p:extLst>
  </p:cSld>
  <p:clrMapOvr>
    <a:masterClrMapping/>
  </p:clrMapOvr>
  <mc:AlternateContent xmlns:mc="http://schemas.openxmlformats.org/markup-compatibility/2006" xmlns:p14="http://schemas.microsoft.com/office/powerpoint/2010/main">
    <mc:Choice Requires="p14">
      <p:transition spd="slow" p14:dur="2000" advTm="13984"/>
    </mc:Choice>
    <mc:Fallback xmlns="">
      <p:transition spd="slow" advTm="1398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FF4C1E3D-B849-457F-BDE5-56669A7FDD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FF7C39F-EAEA-213C-E8CC-14F544338A89}"/>
              </a:ext>
            </a:extLst>
          </p:cNvPr>
          <p:cNvSpPr txBox="1"/>
          <p:nvPr/>
        </p:nvSpPr>
        <p:spPr>
          <a:xfrm>
            <a:off x="2513150" y="1019069"/>
            <a:ext cx="3902032" cy="523220"/>
          </a:xfrm>
          <a:prstGeom prst="rect">
            <a:avLst/>
          </a:prstGeom>
          <a:noFill/>
        </p:spPr>
        <p:txBody>
          <a:bodyPr wrap="square" rtlCol="0">
            <a:spAutoFit/>
          </a:bodyPr>
          <a:lstStyle/>
          <a:p>
            <a:r>
              <a:rPr lang="en-US" sz="2800" b="1" dirty="0"/>
              <a:t>WHO WE LEAD?</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A73E1BB8-A49E-5603-EA2C-4DA2F4B72E29}"/>
              </a:ext>
            </a:extLst>
          </p:cNvPr>
          <p:cNvSpPr/>
          <p:nvPr/>
        </p:nvSpPr>
        <p:spPr>
          <a:xfrm>
            <a:off x="689640" y="17192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A36545A-611D-677D-2440-58BCE63518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079B927F-9CA8-2A89-0C20-4B9581F62B2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BC7F1CE1-D60C-5D5C-C89C-3682BAF9C12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8" name="Content Placeholder 7">
            <a:extLst>
              <a:ext uri="{FF2B5EF4-FFF2-40B4-BE49-F238E27FC236}">
                <a16:creationId xmlns:a16="http://schemas.microsoft.com/office/drawing/2014/main" id="{81FA1832-C142-F02F-6A35-3C89EB41E9DF}"/>
              </a:ext>
            </a:extLst>
          </p:cNvPr>
          <p:cNvPicPr>
            <a:picLocks noGrp="1" noChangeAspect="1"/>
          </p:cNvPicPr>
          <p:nvPr>
            <p:ph idx="1"/>
          </p:nvPr>
        </p:nvPicPr>
        <p:blipFill>
          <a:blip r:embed="rId3"/>
          <a:stretch>
            <a:fillRect/>
          </a:stretch>
        </p:blipFill>
        <p:spPr>
          <a:xfrm>
            <a:off x="2866280" y="1983218"/>
            <a:ext cx="6459439" cy="3842535"/>
          </a:xfrm>
          <a:prstGeom prst="rect">
            <a:avLst/>
          </a:prstGeom>
        </p:spPr>
      </p:pic>
    </p:spTree>
    <p:extLst>
      <p:ext uri="{BB962C8B-B14F-4D97-AF65-F5344CB8AC3E}">
        <p14:creationId xmlns:p14="http://schemas.microsoft.com/office/powerpoint/2010/main" val="3217396999"/>
      </p:ext>
    </p:extLst>
  </p:cSld>
  <p:clrMapOvr>
    <a:masterClrMapping/>
  </p:clrMapOvr>
  <mc:AlternateContent xmlns:mc="http://schemas.openxmlformats.org/markup-compatibility/2006" xmlns:p14="http://schemas.microsoft.com/office/powerpoint/2010/main">
    <mc:Choice Requires="p14">
      <p:transition spd="slow" p14:dur="2000" advTm="38016"/>
    </mc:Choice>
    <mc:Fallback xmlns="">
      <p:transition spd="slow" advTm="3801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09C86AB-F9DF-1BBA-4A90-994A43B6D8BC}"/>
              </a:ext>
            </a:extLst>
          </p:cNvPr>
          <p:cNvPicPr>
            <a:picLocks noChangeAspect="1"/>
          </p:cNvPicPr>
          <p:nvPr/>
        </p:nvPicPr>
        <p:blipFill>
          <a:blip r:embed="rId2"/>
          <a:stretch>
            <a:fillRect/>
          </a:stretch>
        </p:blipFill>
        <p:spPr>
          <a:xfrm>
            <a:off x="1507562" y="2755364"/>
            <a:ext cx="8663167" cy="3011685"/>
          </a:xfrm>
          <a:prstGeom prst="rect">
            <a:avLst/>
          </a:prstGeom>
        </p:spPr>
      </p:pic>
      <p:pic>
        <p:nvPicPr>
          <p:cNvPr id="4" name="Graphic 21">
            <a:extLst>
              <a:ext uri="{FF2B5EF4-FFF2-40B4-BE49-F238E27FC236}">
                <a16:creationId xmlns:a16="http://schemas.microsoft.com/office/drawing/2014/main" id="{4B10F05F-E1AB-DF88-FCA7-CED44FC8B7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D51B30E1-EFB0-543A-2B15-65CC5657E3E3}"/>
              </a:ext>
            </a:extLst>
          </p:cNvPr>
          <p:cNvSpPr txBox="1"/>
          <p:nvPr/>
        </p:nvSpPr>
        <p:spPr>
          <a:xfrm>
            <a:off x="2513150" y="1019069"/>
            <a:ext cx="3902032" cy="523220"/>
          </a:xfrm>
          <a:prstGeom prst="rect">
            <a:avLst/>
          </a:prstGeom>
          <a:noFill/>
        </p:spPr>
        <p:txBody>
          <a:bodyPr wrap="square" rtlCol="0">
            <a:spAutoFit/>
          </a:bodyPr>
          <a:lstStyle/>
          <a:p>
            <a:r>
              <a:rPr lang="en-US" sz="2800" b="1" dirty="0"/>
              <a:t>STAKEHOLDERS</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1B2344F7-A585-D679-ACCF-096043678CB8}"/>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5594E131-FC5E-2E8F-AAC8-488F5DC8DC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AA91CB28-5449-67D5-E607-2216D85020D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217ADBF4-ACA7-0006-728F-367D17AA49C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838200" y="2287912"/>
            <a:ext cx="10515600" cy="4351338"/>
          </a:xfrm>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Stakeholders are people who can affect or are affected by the execution or outcome of a project</a:t>
            </a:r>
            <a:r>
              <a:rPr lang="en-US" sz="2400" kern="0" dirty="0">
                <a:solidFill>
                  <a:srgbClr val="434343"/>
                </a:solidFill>
                <a:latin typeface="+mj-lt"/>
                <a:ea typeface="Barlow Condensed SemiBold"/>
                <a:cs typeface="Barlow Condensed SemiBold"/>
                <a:sym typeface="Barlow Condensed SemiBold"/>
              </a:rPr>
              <a:t>.</a:t>
            </a: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Tree>
    <p:extLst>
      <p:ext uri="{BB962C8B-B14F-4D97-AF65-F5344CB8AC3E}">
        <p14:creationId xmlns:p14="http://schemas.microsoft.com/office/powerpoint/2010/main" val="3317305104"/>
      </p:ext>
    </p:extLst>
  </p:cSld>
  <p:clrMapOvr>
    <a:masterClrMapping/>
  </p:clrMapOvr>
  <mc:AlternateContent xmlns:mc="http://schemas.openxmlformats.org/markup-compatibility/2006" xmlns:p14="http://schemas.microsoft.com/office/powerpoint/2010/main">
    <mc:Choice Requires="p14">
      <p:transition spd="slow" p14:dur="2000" advTm="101376"/>
    </mc:Choice>
    <mc:Fallback xmlns="">
      <p:transition spd="slow" advTm="10137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7ADEDB-6C95-4406-2173-5398F15B3C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B337ADA-C25D-064B-E6FA-407F9409E16B}"/>
              </a:ext>
            </a:extLst>
          </p:cNvPr>
          <p:cNvSpPr txBox="1"/>
          <p:nvPr/>
        </p:nvSpPr>
        <p:spPr>
          <a:xfrm>
            <a:off x="2513149" y="1019069"/>
            <a:ext cx="6678475" cy="523220"/>
          </a:xfrm>
          <a:prstGeom prst="rect">
            <a:avLst/>
          </a:prstGeom>
          <a:noFill/>
        </p:spPr>
        <p:txBody>
          <a:bodyPr wrap="square" rtlCol="0">
            <a:spAutoFit/>
          </a:bodyPr>
          <a:lstStyle/>
          <a:p>
            <a:r>
              <a:rPr lang="en-US" sz="2800" b="1" dirty="0"/>
              <a:t>MATCHING LEADERSHIP WITH CULTURE</a:t>
            </a:r>
            <a:endParaRPr lang="en-US" sz="2800" b="1" dirty="0">
              <a:latin typeface="Alexandria" charset="0"/>
              <a:cs typeface="Alexandria" charset="0"/>
            </a:endParaRPr>
          </a:p>
        </p:txBody>
      </p:sp>
      <p:sp>
        <p:nvSpPr>
          <p:cNvPr id="15" name="Rectangle: Rounded Corners 24">
            <a:extLst>
              <a:ext uri="{FF2B5EF4-FFF2-40B4-BE49-F238E27FC236}">
                <a16:creationId xmlns:a16="http://schemas.microsoft.com/office/drawing/2014/main" id="{BA7E99B7-4822-FF33-A263-2067FE5E8929}"/>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6B10E107-9FAB-F720-EE01-3BBFD5929D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0B568E77-473F-C31F-5709-5E219D600FF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068B7810-9AEB-2E40-7D86-DD9AF4F4485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Content Placeholder 6">
            <a:extLst>
              <a:ext uri="{FF2B5EF4-FFF2-40B4-BE49-F238E27FC236}">
                <a16:creationId xmlns:a16="http://schemas.microsoft.com/office/drawing/2014/main" id="{F44B36DB-11F1-1402-E85B-8E489F55E7BE}"/>
              </a:ext>
            </a:extLst>
          </p:cNvPr>
          <p:cNvPicPr>
            <a:picLocks noGrp="1" noChangeAspect="1"/>
          </p:cNvPicPr>
          <p:nvPr>
            <p:ph idx="1"/>
          </p:nvPr>
        </p:nvPicPr>
        <p:blipFill>
          <a:blip r:embed="rId3"/>
          <a:stretch>
            <a:fillRect/>
          </a:stretch>
        </p:blipFill>
        <p:spPr>
          <a:xfrm>
            <a:off x="2867025" y="2015082"/>
            <a:ext cx="7045822" cy="3679378"/>
          </a:xfrm>
          <a:prstGeom prst="rect">
            <a:avLst/>
          </a:prstGeom>
        </p:spPr>
      </p:pic>
    </p:spTree>
    <p:extLst>
      <p:ext uri="{BB962C8B-B14F-4D97-AF65-F5344CB8AC3E}">
        <p14:creationId xmlns:p14="http://schemas.microsoft.com/office/powerpoint/2010/main" val="1116914704"/>
      </p:ext>
    </p:extLst>
  </p:cSld>
  <p:clrMapOvr>
    <a:masterClrMapping/>
  </p:clrMapOvr>
  <mc:AlternateContent xmlns:mc="http://schemas.openxmlformats.org/markup-compatibility/2006" xmlns:p14="http://schemas.microsoft.com/office/powerpoint/2010/main">
    <mc:Choice Requires="p14">
      <p:transition spd="slow" p14:dur="2000" advTm="7520"/>
    </mc:Choice>
    <mc:Fallback xmlns="">
      <p:transition spd="slow" advTm="752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ACD41EEB-1237-7E49-371E-02349C2E3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D860C210-2D16-E0C3-704C-99444D333B9A}"/>
              </a:ext>
            </a:extLst>
          </p:cNvPr>
          <p:cNvSpPr txBox="1"/>
          <p:nvPr/>
        </p:nvSpPr>
        <p:spPr>
          <a:xfrm>
            <a:off x="2513150" y="1019069"/>
            <a:ext cx="6707050" cy="523220"/>
          </a:xfrm>
          <a:prstGeom prst="rect">
            <a:avLst/>
          </a:prstGeom>
          <a:noFill/>
        </p:spPr>
        <p:txBody>
          <a:bodyPr wrap="square" rtlCol="0">
            <a:spAutoFit/>
          </a:bodyPr>
          <a:lstStyle/>
          <a:p>
            <a:r>
              <a:rPr lang="en-US" sz="2800" b="1" dirty="0"/>
              <a:t>ORGANIZATIONAL CULTURE</a:t>
            </a:r>
            <a:endParaRPr lang="en-US" sz="2800" b="1" dirty="0">
              <a:latin typeface="Alexandria" charset="0"/>
              <a:cs typeface="Alexandria" charset="0"/>
            </a:endParaRPr>
          </a:p>
        </p:txBody>
      </p:sp>
      <p:sp>
        <p:nvSpPr>
          <p:cNvPr id="13" name="Rectangle: Rounded Corners 24">
            <a:extLst>
              <a:ext uri="{FF2B5EF4-FFF2-40B4-BE49-F238E27FC236}">
                <a16:creationId xmlns:a16="http://schemas.microsoft.com/office/drawing/2014/main" id="{5B292ECE-36A4-BC7F-B54A-57A4595F23C6}"/>
              </a:ext>
            </a:extLst>
          </p:cNvPr>
          <p:cNvSpPr/>
          <p:nvPr/>
        </p:nvSpPr>
        <p:spPr>
          <a:xfrm>
            <a:off x="689640" y="17573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99BCE2DD-20B3-293B-D112-D5C07FDFD3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2D7994ED-10FD-ED44-4F1A-A1BD5A33C59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E95D1B96-7E70-B058-1ECF-9A57E3D553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689640" y="2101396"/>
            <a:ext cx="10560052" cy="4934138"/>
          </a:xfrm>
        </p:spPr>
        <p:txBody>
          <a:bodyPr>
            <a:normAutofit/>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set of behaviors or beliefs that determine how an organization or team interacts or carries out work.</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Awareness of culture and different circumstances/attitudes is key.</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Influenced by:</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industry, environment, customers, organizational practices.</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Personalities, values, principles, etc. of the organization, leader, and team.</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Influences:</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Decision making, risk tolerance, decisiveness, orderliness, competitiveness .</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Level of attention to detail, amount of process, emphasis on achievement.</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Supportiveness, reward/punishment, team vs. individual contribution.</a:t>
            </a:r>
          </a:p>
        </p:txBody>
      </p:sp>
    </p:spTree>
    <p:extLst>
      <p:ext uri="{BB962C8B-B14F-4D97-AF65-F5344CB8AC3E}">
        <p14:creationId xmlns:p14="http://schemas.microsoft.com/office/powerpoint/2010/main" val="3451462403"/>
      </p:ext>
    </p:extLst>
  </p:cSld>
  <p:clrMapOvr>
    <a:masterClrMapping/>
  </p:clrMapOvr>
  <mc:AlternateContent xmlns:mc="http://schemas.openxmlformats.org/markup-compatibility/2006" xmlns:p14="http://schemas.microsoft.com/office/powerpoint/2010/main">
    <mc:Choice Requires="p14">
      <p:transition spd="slow" p14:dur="2000" advTm="250176"/>
    </mc:Choice>
    <mc:Fallback xmlns="">
      <p:transition spd="slow" advTm="25017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a:extLst>
              <a:ext uri="{FF2B5EF4-FFF2-40B4-BE49-F238E27FC236}">
                <a16:creationId xmlns:a16="http://schemas.microsoft.com/office/drawing/2014/main" id="{AD7EBBD5-0958-8BC6-66F2-AF5E16BE287F}"/>
              </a:ext>
            </a:extLst>
          </p:cNvPr>
          <p:cNvSpPr txBox="1">
            <a:spLocks/>
          </p:cNvSpPr>
          <p:nvPr/>
        </p:nvSpPr>
        <p:spPr>
          <a:xfrm>
            <a:off x="308225" y="4764640"/>
            <a:ext cx="11695087" cy="159171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lang="en-US" sz="2400" kern="0" dirty="0">
              <a:solidFill>
                <a:srgbClr val="434343"/>
              </a:solidFill>
              <a:latin typeface="+mj-lt"/>
            </a:endParaRPr>
          </a:p>
        </p:txBody>
      </p:sp>
      <p:pic>
        <p:nvPicPr>
          <p:cNvPr id="4" name="Graphic 21">
            <a:extLst>
              <a:ext uri="{FF2B5EF4-FFF2-40B4-BE49-F238E27FC236}">
                <a16:creationId xmlns:a16="http://schemas.microsoft.com/office/drawing/2014/main" id="{F2F88281-0151-8B10-794B-18DEA1DA1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2154A00-9DD7-1809-F02F-A2E0CDBADBA7}"/>
              </a:ext>
            </a:extLst>
          </p:cNvPr>
          <p:cNvSpPr txBox="1"/>
          <p:nvPr/>
        </p:nvSpPr>
        <p:spPr>
          <a:xfrm>
            <a:off x="2513149" y="1019069"/>
            <a:ext cx="6126025" cy="523220"/>
          </a:xfrm>
          <a:prstGeom prst="rect">
            <a:avLst/>
          </a:prstGeom>
          <a:noFill/>
        </p:spPr>
        <p:txBody>
          <a:bodyPr wrap="square" rtlCol="0">
            <a:spAutoFit/>
          </a:bodyPr>
          <a:lstStyle/>
          <a:p>
            <a:r>
              <a:rPr lang="en-US" sz="2800" b="1" dirty="0"/>
              <a:t>SUMMARY AND CONCLUSION</a:t>
            </a:r>
            <a:endParaRPr lang="en-US" sz="2800" b="1" dirty="0">
              <a:latin typeface="Alexandria" charset="0"/>
              <a:cs typeface="Alexandria" charset="0"/>
            </a:endParaRPr>
          </a:p>
        </p:txBody>
      </p:sp>
      <p:sp>
        <p:nvSpPr>
          <p:cNvPr id="14" name="Rectangle: Rounded Corners 24">
            <a:extLst>
              <a:ext uri="{FF2B5EF4-FFF2-40B4-BE49-F238E27FC236}">
                <a16:creationId xmlns:a16="http://schemas.microsoft.com/office/drawing/2014/main" id="{BEFC5181-8C1A-60EF-8882-6D551E2459AF}"/>
              </a:ext>
            </a:extLst>
          </p:cNvPr>
          <p:cNvSpPr/>
          <p:nvPr/>
        </p:nvSpPr>
        <p:spPr>
          <a:xfrm>
            <a:off x="689640" y="17288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6E4FE3F5-1ED4-9684-5B4E-90D63C0CDE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1111DBDC-61E5-9884-BBF5-BE3A0A6C0D7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723CF6C9-BDD6-5BFA-D3CA-D914C053088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838200" y="2135187"/>
            <a:ext cx="10515600" cy="4351338"/>
          </a:xfrm>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 leader’s title </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can be everything.</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Leaders adopt </a:t>
            </a: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different leadership styles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Culture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influences every aspect of the organization and team.</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Stakeholders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are key to any project effort, and comprise multiple groups.</a:t>
            </a:r>
          </a:p>
        </p:txBody>
      </p:sp>
    </p:spTree>
    <p:extLst>
      <p:ext uri="{BB962C8B-B14F-4D97-AF65-F5344CB8AC3E}">
        <p14:creationId xmlns:p14="http://schemas.microsoft.com/office/powerpoint/2010/main" val="710973921"/>
      </p:ext>
    </p:extLst>
  </p:cSld>
  <p:clrMapOvr>
    <a:masterClrMapping/>
  </p:clrMapOvr>
  <mc:AlternateContent xmlns:mc="http://schemas.openxmlformats.org/markup-compatibility/2006" xmlns:p14="http://schemas.microsoft.com/office/powerpoint/2010/main">
    <mc:Choice Requires="p14">
      <p:transition spd="slow" p14:dur="2000" advTm="112437"/>
    </mc:Choice>
    <mc:Fallback xmlns="">
      <p:transition spd="slow" advTm="112437"/>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32"/>
    </mc:Choice>
    <mc:Fallback xmlns="">
      <p:transition spd="slow" advTm="4032"/>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FBB5C88-63C0-49F9-BB5B-42E86D4DEA28}"/>
</file>

<file path=customXml/itemProps2.xml><?xml version="1.0" encoding="utf-8"?>
<ds:datastoreItem xmlns:ds="http://schemas.openxmlformats.org/officeDocument/2006/customXml" ds:itemID="{2EA8388B-6F4F-4D39-9C02-81CC954A3996}"/>
</file>

<file path=customXml/itemProps3.xml><?xml version="1.0" encoding="utf-8"?>
<ds:datastoreItem xmlns:ds="http://schemas.openxmlformats.org/officeDocument/2006/customXml" ds:itemID="{14461883-E140-4F98-AF4C-25EC1E186E88}"/>
</file>

<file path=docProps/app.xml><?xml version="1.0" encoding="utf-8"?>
<Properties xmlns="http://schemas.openxmlformats.org/officeDocument/2006/extended-properties" xmlns:vt="http://schemas.openxmlformats.org/officeDocument/2006/docPropsVTypes">
  <Template/>
  <TotalTime>3242</TotalTime>
  <Words>2089</Words>
  <Application>Microsoft Macintosh PowerPoint</Application>
  <PresentationFormat>Widescreen</PresentationFormat>
  <Paragraphs>338</Paragraphs>
  <Slides>51</Slides>
  <Notes>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51</vt:i4>
      </vt:variant>
    </vt:vector>
  </HeadingPairs>
  <TitlesOfParts>
    <vt:vector size="63" baseType="lpstr">
      <vt:lpstr>Alexandria</vt:lpstr>
      <vt:lpstr>Arial</vt:lpstr>
      <vt:lpstr>Barlow Condensed SemiBold</vt:lpstr>
      <vt:lpstr>Calibri</vt:lpstr>
      <vt:lpstr>Calibri Light</vt:lpstr>
      <vt:lpstr>Century Gothic</vt:lpstr>
      <vt:lpstr>Montserrat</vt:lpstr>
      <vt:lpstr>proxima-nova</vt:lpstr>
      <vt:lpstr>Roboto Light</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Ehab Mahmoud</cp:lastModifiedBy>
  <cp:revision>247</cp:revision>
  <dcterms:created xsi:type="dcterms:W3CDTF">2023-09-12T14:13:52Z</dcterms:created>
  <dcterms:modified xsi:type="dcterms:W3CDTF">2026-05-06T19:48:52Z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