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47"/>
  </p:notesMasterIdLst>
  <p:sldIdLst>
    <p:sldId id="480" r:id="rId5"/>
    <p:sldId id="511" r:id="rId6"/>
    <p:sldId id="512" r:id="rId7"/>
    <p:sldId id="548" r:id="rId8"/>
    <p:sldId id="514" r:id="rId9"/>
    <p:sldId id="515" r:id="rId10"/>
    <p:sldId id="513" r:id="rId11"/>
    <p:sldId id="542" r:id="rId12"/>
    <p:sldId id="516" r:id="rId13"/>
    <p:sldId id="517" r:id="rId14"/>
    <p:sldId id="518" r:id="rId15"/>
    <p:sldId id="519" r:id="rId16"/>
    <p:sldId id="520" r:id="rId17"/>
    <p:sldId id="521" r:id="rId18"/>
    <p:sldId id="547" r:id="rId19"/>
    <p:sldId id="522" r:id="rId20"/>
    <p:sldId id="523" r:id="rId21"/>
    <p:sldId id="524" r:id="rId22"/>
    <p:sldId id="546" r:id="rId23"/>
    <p:sldId id="525" r:id="rId24"/>
    <p:sldId id="526" r:id="rId25"/>
    <p:sldId id="527" r:id="rId26"/>
    <p:sldId id="545" r:id="rId27"/>
    <p:sldId id="528" r:id="rId28"/>
    <p:sldId id="529" r:id="rId29"/>
    <p:sldId id="550" r:id="rId30"/>
    <p:sldId id="530" r:id="rId31"/>
    <p:sldId id="531" r:id="rId32"/>
    <p:sldId id="532" r:id="rId33"/>
    <p:sldId id="533" r:id="rId34"/>
    <p:sldId id="551" r:id="rId35"/>
    <p:sldId id="534" r:id="rId36"/>
    <p:sldId id="535" r:id="rId37"/>
    <p:sldId id="549" r:id="rId38"/>
    <p:sldId id="536" r:id="rId39"/>
    <p:sldId id="537" r:id="rId40"/>
    <p:sldId id="543" r:id="rId41"/>
    <p:sldId id="538" r:id="rId42"/>
    <p:sldId id="539" r:id="rId43"/>
    <p:sldId id="544" r:id="rId44"/>
    <p:sldId id="540"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1"/>
            <p14:sldId id="512"/>
            <p14:sldId id="548"/>
            <p14:sldId id="514"/>
            <p14:sldId id="515"/>
            <p14:sldId id="513"/>
            <p14:sldId id="542"/>
            <p14:sldId id="516"/>
            <p14:sldId id="517"/>
            <p14:sldId id="518"/>
            <p14:sldId id="519"/>
            <p14:sldId id="520"/>
            <p14:sldId id="521"/>
            <p14:sldId id="547"/>
            <p14:sldId id="522"/>
            <p14:sldId id="523"/>
            <p14:sldId id="524"/>
            <p14:sldId id="546"/>
            <p14:sldId id="525"/>
            <p14:sldId id="526"/>
            <p14:sldId id="527"/>
            <p14:sldId id="545"/>
            <p14:sldId id="528"/>
            <p14:sldId id="529"/>
            <p14:sldId id="550"/>
            <p14:sldId id="530"/>
            <p14:sldId id="531"/>
            <p14:sldId id="532"/>
            <p14:sldId id="533"/>
            <p14:sldId id="551"/>
            <p14:sldId id="534"/>
            <p14:sldId id="535"/>
            <p14:sldId id="549"/>
            <p14:sldId id="536"/>
            <p14:sldId id="537"/>
            <p14:sldId id="543"/>
            <p14:sldId id="538"/>
            <p14:sldId id="539"/>
            <p14:sldId id="544"/>
            <p14:sldId id="5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7C12A5-8A09-EEE0-4CDA-8AA0D9814BEA}" v="2" dt="2026-09-16T21:29:20.3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0" d="100"/>
          <a:sy n="90" d="100"/>
        </p:scale>
        <p:origin x="53"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Light" pitchFamily="2" charset="-78"/>
              </a:defRPr>
            </a:lvl1pPr>
          </a:lstStyle>
          <a:p>
            <a:fld id="{7E8DF744-AB4A-4A0F-92CE-6DEBABF2DA97}" type="datetimeFigureOut">
              <a:rPr lang="en-US" smtClean="0"/>
              <a:pPr/>
              <a:t>9/18/2026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Light"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Light" pitchFamily="2" charset="-78"/>
        <a:ea typeface="+mn-ea"/>
        <a:cs typeface="+mn-cs"/>
      </a:defRPr>
    </a:lvl1pPr>
    <a:lvl2pPr marL="457200" algn="l" defTabSz="914400" rtl="0" eaLnBrk="1" latinLnBrk="0" hangingPunct="1">
      <a:defRPr sz="1200" kern="1200">
        <a:solidFill>
          <a:schemeClr val="tx1"/>
        </a:solidFill>
        <a:latin typeface="Alexandria Light" pitchFamily="2" charset="-78"/>
        <a:ea typeface="+mn-ea"/>
        <a:cs typeface="+mn-cs"/>
      </a:defRPr>
    </a:lvl2pPr>
    <a:lvl3pPr marL="914400" algn="l" defTabSz="914400" rtl="0" eaLnBrk="1" latinLnBrk="0" hangingPunct="1">
      <a:defRPr sz="1200" kern="1200">
        <a:solidFill>
          <a:schemeClr val="tx1"/>
        </a:solidFill>
        <a:latin typeface="Alexandria Light" pitchFamily="2" charset="-78"/>
        <a:ea typeface="+mn-ea"/>
        <a:cs typeface="+mn-cs"/>
      </a:defRPr>
    </a:lvl3pPr>
    <a:lvl4pPr marL="1371600" algn="l" defTabSz="914400" rtl="0" eaLnBrk="1" latinLnBrk="0" hangingPunct="1">
      <a:defRPr sz="1200" kern="1200">
        <a:solidFill>
          <a:schemeClr val="tx1"/>
        </a:solidFill>
        <a:latin typeface="Alexandria Light" pitchFamily="2" charset="-78"/>
        <a:ea typeface="+mn-ea"/>
        <a:cs typeface="+mn-cs"/>
      </a:defRPr>
    </a:lvl4pPr>
    <a:lvl5pPr marL="1828800" algn="l" defTabSz="914400" rtl="0" eaLnBrk="1" latinLnBrk="0" hangingPunct="1">
      <a:defRPr sz="120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55368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885720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Light" pitchFamily="2" charset="-78"/>
              </a:defRPr>
            </a:lvl1pPr>
          </a:lstStyle>
          <a:p>
            <a:fld id="{7AD86B2E-B702-4422-B277-3A08C7449694}" type="datetimeFigureOut">
              <a:rPr lang="en-US" smtClean="0"/>
              <a:pPr/>
              <a:t>9/18/2026</a:t>
            </a:fld>
            <a:endParaRPr lang="en-US" dirty="0"/>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Light" pitchFamily="2" charset="-78"/>
              </a:defRPr>
            </a:lvl1pPr>
          </a:lstStyle>
          <a:p>
            <a:endParaRPr lang="en-US" dirty="0"/>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00110"/>
          </a:xfrm>
          <a:prstGeom prst="rect">
            <a:avLst/>
          </a:prstGeom>
          <a:noFill/>
        </p:spPr>
        <p:txBody>
          <a:bodyPr wrap="square" lIns="91440" tIns="45720" rIns="91440" bIns="45720" rtlCol="0" anchor="t">
            <a:spAutoFit/>
          </a:bodyPr>
          <a:lstStyle/>
          <a:p>
            <a:pPr algn="ctr"/>
            <a:r>
              <a:rPr lang="ar-JO" sz="2000" dirty="0">
                <a:latin typeface="Alexandria Light" pitchFamily="2" charset="-78"/>
                <a:ea typeface="+mn-lt"/>
                <a:cs typeface="Alexandria Light" pitchFamily="2" charset="-78"/>
              </a:rPr>
              <a:t>إعداد: الدكتورة هِبَة زياد</a:t>
            </a:r>
            <a:endParaRPr lang="en-US" sz="1600" dirty="0">
              <a:latin typeface="Alexandria Light" pitchFamily="2" charset="-78"/>
              <a:ea typeface="+mn-lt"/>
              <a:cs typeface="Alexandria Light"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04045" y="2696597"/>
            <a:ext cx="5160699" cy="461665"/>
          </a:xfrm>
          <a:prstGeom prst="rect">
            <a:avLst/>
          </a:prstGeom>
          <a:noFill/>
        </p:spPr>
        <p:txBody>
          <a:bodyPr wrap="square" lIns="91440" tIns="45720" rIns="91440" bIns="45720" rtlCol="0" anchor="t">
            <a:spAutoFit/>
          </a:bodyPr>
          <a:lstStyle/>
          <a:p>
            <a:pPr algn="r" rtl="1"/>
            <a:r>
              <a:rPr lang="ar-JO" sz="2400" dirty="0">
                <a:solidFill>
                  <a:srgbClr val="00B0F0"/>
                </a:solidFill>
                <a:latin typeface="Alexandria Light" pitchFamily="2" charset="-78"/>
                <a:ea typeface="+mn-lt"/>
                <a:cs typeface="Alexandria Light" pitchFamily="2" charset="-78"/>
              </a:rPr>
              <a:t>قَوانينُ وأَخْلاقيَّاتُ الإِعْلانِ وَالتَّسْويقِ</a:t>
            </a:r>
            <a:endParaRPr lang="en-US" sz="1200" dirty="0">
              <a:latin typeface="Alexandria Light"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24606" y="5989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Alexandria Light" pitchFamily="2" charset="-78"/>
                <a:cs typeface="Alexandria Light" pitchFamily="2" charset="-78"/>
              </a:rPr>
              <a:t>المحاضرة الاولى</a:t>
            </a:r>
            <a:endParaRPr lang="en-US" sz="2800" b="1" dirty="0">
              <a:solidFill>
                <a:schemeClr val="bg1"/>
              </a:solidFill>
              <a:latin typeface="Alexandria Light" pitchFamily="2" charset="-78"/>
              <a:cs typeface="Alexandria Light"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A49FA8CB-33BA-4EF0-ABC2-FDFDD20DC6D3}"/>
              </a:ext>
            </a:extLst>
          </p:cNvPr>
          <p:cNvSpPr txBox="1"/>
          <p:nvPr/>
        </p:nvSpPr>
        <p:spPr>
          <a:xfrm>
            <a:off x="4221152" y="2443942"/>
            <a:ext cx="6668521" cy="2831544"/>
          </a:xfrm>
          <a:prstGeom prst="rect">
            <a:avLst/>
          </a:prstGeom>
          <a:noFill/>
        </p:spPr>
        <p:txBody>
          <a:bodyPr wrap="square" lIns="91440" tIns="45720" rIns="91440" bIns="45720" anchor="t">
            <a:spAutoFit/>
          </a:bodyPr>
          <a:lstStyle/>
          <a:p>
            <a:pPr algn="r" rtl="1"/>
            <a:r>
              <a:rPr lang="ar-JO" sz="1400" b="1" dirty="0">
                <a:latin typeface="Alexandria Light" pitchFamily="2" charset="-78"/>
                <a:cs typeface="Alexandria Light" pitchFamily="2" charset="-78"/>
              </a:rPr>
              <a:t>المحاورُ الرئيسيَّة</a:t>
            </a:r>
          </a:p>
          <a:p>
            <a:pPr algn="r" rtl="1"/>
            <a:endParaRPr lang="en-US" sz="1400" dirty="0">
              <a:latin typeface="Alexandria Light" pitchFamily="2" charset="-78"/>
              <a:cs typeface="Alexandria Light" pitchFamily="2" charset="-78"/>
            </a:endParaRPr>
          </a:p>
          <a:p>
            <a:pPr marL="285750" indent="-285750" algn="r" rtl="1">
              <a:buFont typeface="Arial"/>
              <a:buChar char="•"/>
            </a:pPr>
            <a:r>
              <a:rPr lang="ar-JO" sz="1400" dirty="0">
                <a:latin typeface="Alexandria Light" pitchFamily="2" charset="-78"/>
                <a:ea typeface="+mn-lt"/>
                <a:cs typeface="Alexandria Light" pitchFamily="2" charset="-78"/>
              </a:rPr>
              <a:t>ما هو التَّسويقُ الأَخلاقي؟</a:t>
            </a:r>
            <a:endParaRPr lang="ar-JO" sz="1400" dirty="0">
              <a:latin typeface="Alexandria Light" pitchFamily="2" charset="-78"/>
              <a:cs typeface="Alexandria Light" pitchFamily="2" charset="-78"/>
            </a:endParaRPr>
          </a:p>
          <a:p>
            <a:pPr marL="285750" indent="-285750" algn="r" rtl="1">
              <a:buFont typeface="Arial"/>
              <a:buChar char="•"/>
            </a:pPr>
            <a:r>
              <a:rPr lang="ar-JO" sz="1400" dirty="0">
                <a:latin typeface="Alexandria Light" pitchFamily="2" charset="-78"/>
                <a:ea typeface="+mn-lt"/>
                <a:cs typeface="Alexandria Light" pitchFamily="2" charset="-78"/>
              </a:rPr>
              <a:t>مبادئُ التَّسويقِ الأَخلاقي</a:t>
            </a:r>
            <a:endParaRPr lang="ar-JO" sz="1400" dirty="0">
              <a:latin typeface="Alexandria Light" pitchFamily="2" charset="-78"/>
              <a:cs typeface="Alexandria Light" pitchFamily="2" charset="-78"/>
            </a:endParaRPr>
          </a:p>
          <a:p>
            <a:pPr marL="285750" indent="-285750" algn="r" rtl="1">
              <a:buFont typeface="Arial"/>
              <a:buChar char="•"/>
            </a:pPr>
            <a:r>
              <a:rPr lang="ar-JO" sz="1400" dirty="0">
                <a:latin typeface="Alexandria Light" pitchFamily="2" charset="-78"/>
                <a:ea typeface="+mn-lt"/>
                <a:cs typeface="Alexandria Light" pitchFamily="2" charset="-78"/>
              </a:rPr>
              <a:t>أهميَّةُ الشَّفافيَّةِ في أَخلاقيَّاتِ العمل</a:t>
            </a:r>
          </a:p>
          <a:p>
            <a:pPr marL="285750" indent="-285750" algn="r" rtl="1">
              <a:buFont typeface="Arial"/>
              <a:buChar char="•"/>
            </a:pPr>
            <a:r>
              <a:rPr lang="ar-JO" sz="1400" dirty="0">
                <a:latin typeface="Alexandria Light" pitchFamily="2" charset="-78"/>
                <a:ea typeface="+mn-lt"/>
                <a:cs typeface="Alexandria Light" pitchFamily="2" charset="-78"/>
              </a:rPr>
              <a:t>كيفيَّةُ إنشاءِ ثقافةِ الانفتاح</a:t>
            </a:r>
          </a:p>
          <a:p>
            <a:pPr marL="285750" indent="-285750" algn="r" rtl="1">
              <a:buFont typeface="Arial"/>
              <a:buChar char="•"/>
            </a:pPr>
            <a:r>
              <a:rPr lang="ar-JO" sz="1400" dirty="0">
                <a:latin typeface="Alexandria Light" pitchFamily="2" charset="-78"/>
                <a:ea typeface="+mn-lt"/>
                <a:cs typeface="Alexandria Light" pitchFamily="2" charset="-78"/>
              </a:rPr>
              <a:t>تحدِّياتُ الشَّفافيَّة</a:t>
            </a:r>
            <a:endParaRPr lang="ar-JO" sz="1400" dirty="0">
              <a:latin typeface="Alexandria Light" pitchFamily="2" charset="-78"/>
              <a:cs typeface="Alexandria Light" pitchFamily="2" charset="-78"/>
            </a:endParaRPr>
          </a:p>
          <a:p>
            <a:pPr marL="285750" indent="-285750" algn="r" rtl="1">
              <a:buFont typeface="Arial"/>
              <a:buChar char="•"/>
            </a:pPr>
            <a:r>
              <a:rPr lang="ar-JO" sz="1400" dirty="0">
                <a:latin typeface="Alexandria Light" pitchFamily="2" charset="-78"/>
                <a:ea typeface="+mn-lt"/>
                <a:cs typeface="Alexandria Light" pitchFamily="2" charset="-78"/>
              </a:rPr>
              <a:t>أفضلُ المُمارساتِ للحفاظِ على الشَّفافيَّةِ والمُمارساتِ الأَخلاقيَّة</a:t>
            </a:r>
            <a:endParaRPr lang="ar-JO" sz="1400" dirty="0">
              <a:latin typeface="Alexandria Light" pitchFamily="2" charset="-78"/>
              <a:cs typeface="Alexandria Light" pitchFamily="2" charset="-78"/>
            </a:endParaRPr>
          </a:p>
          <a:p>
            <a:pPr marL="285750" indent="-285750" algn="r" rtl="1">
              <a:buFont typeface="Arial"/>
              <a:buChar char="•"/>
            </a:pPr>
            <a:r>
              <a:rPr lang="ar-JO" sz="1400" dirty="0">
                <a:latin typeface="Alexandria Light" pitchFamily="2" charset="-78"/>
                <a:ea typeface="+mn-lt"/>
                <a:cs typeface="Alexandria Light" pitchFamily="2" charset="-78"/>
              </a:rPr>
              <a:t>مُستقبلُ أَخلاقيَّاتِ العمل، ولماذا ستظلُّ الشَّفافيَّةُ ضروريَّة؟</a:t>
            </a:r>
            <a:endParaRPr lang="ar-JO" sz="1400" dirty="0">
              <a:latin typeface="Alexandria Light" pitchFamily="2" charset="-78"/>
              <a:cs typeface="Alexandria Light" pitchFamily="2" charset="-78"/>
            </a:endParaRPr>
          </a:p>
          <a:p>
            <a:pPr marL="285750" indent="-285750" algn="r" rtl="1">
              <a:buFont typeface="Arial"/>
              <a:buChar char="•"/>
            </a:pPr>
            <a:r>
              <a:rPr lang="ar-JO" sz="1400" dirty="0">
                <a:latin typeface="Alexandria Light" pitchFamily="2" charset="-78"/>
                <a:ea typeface="+mn-lt"/>
                <a:cs typeface="Alexandria Light" pitchFamily="2" charset="-78"/>
              </a:rPr>
              <a:t>دِراساتُ حالة: أَمثلةٌ على شَركاتٍ ذاتِ مُمارساتٍ تجاريَّةٍ شفَّافةٍ وغيرِ شفَّافة</a:t>
            </a:r>
            <a:endParaRPr lang="ar-JO" sz="1400" dirty="0">
              <a:latin typeface="Alexandria Light" pitchFamily="2" charset="-78"/>
              <a:cs typeface="Alexandria Light" pitchFamily="2" charset="-78"/>
            </a:endParaRPr>
          </a:p>
          <a:p>
            <a:pPr marL="285750" indent="-285750" algn="r" rtl="1">
              <a:buFont typeface="Arial"/>
              <a:buChar char="•"/>
            </a:pPr>
            <a:r>
              <a:rPr lang="ar-JO" sz="1400" dirty="0">
                <a:latin typeface="Alexandria Light" pitchFamily="2" charset="-78"/>
                <a:ea typeface="+mn-lt"/>
                <a:cs typeface="Alexandria Light" pitchFamily="2" charset="-78"/>
              </a:rPr>
              <a:t>تأثيرُ التِّكنولوجيا على أَخلاقيَّاتِ العملِ والشَّفافيَّة</a:t>
            </a:r>
            <a:endParaRPr lang="ar-JO" sz="1400" dirty="0">
              <a:latin typeface="Alexandria Light" pitchFamily="2" charset="-78"/>
              <a:cs typeface="Alexandria Light" pitchFamily="2" charset="-78"/>
            </a:endParaRPr>
          </a:p>
          <a:p>
            <a:pPr algn="r" rtl="1"/>
            <a:endParaRPr lang="ar-JO" sz="2400" b="1" dirty="0">
              <a:latin typeface="Alexandria Light" pitchFamily="2" charset="-78"/>
              <a:ea typeface="Calibri"/>
              <a:cs typeface="Alexandria Light" pitchFamily="2" charset="-78"/>
            </a:endParaRPr>
          </a:p>
        </p:txBody>
      </p:sp>
      <p:pic>
        <p:nvPicPr>
          <p:cNvPr id="8" name="Picture 7">
            <a:extLst>
              <a:ext uri="{FF2B5EF4-FFF2-40B4-BE49-F238E27FC236}">
                <a16:creationId xmlns:a16="http://schemas.microsoft.com/office/drawing/2014/main" id="{446E8230-E0A8-4C62-9926-6CBC2B5839F0}"/>
              </a:ext>
            </a:extLst>
          </p:cNvPr>
          <p:cNvPicPr>
            <a:picLocks noChangeAspect="1"/>
          </p:cNvPicPr>
          <p:nvPr/>
        </p:nvPicPr>
        <p:blipFill>
          <a:blip r:embed="rId3"/>
          <a:stretch>
            <a:fillRect/>
          </a:stretch>
        </p:blipFill>
        <p:spPr>
          <a:xfrm>
            <a:off x="1240907" y="2338187"/>
            <a:ext cx="2590163" cy="3357390"/>
          </a:xfrm>
          <a:prstGeom prst="rect">
            <a:avLst/>
          </a:prstGeom>
        </p:spPr>
      </p:pic>
    </p:spTree>
    <p:extLst>
      <p:ext uri="{BB962C8B-B14F-4D97-AF65-F5344CB8AC3E}">
        <p14:creationId xmlns:p14="http://schemas.microsoft.com/office/powerpoint/2010/main" val="3409298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5B5BE227-8ADF-423F-A39E-895DA8984EA3}"/>
              </a:ext>
            </a:extLst>
          </p:cNvPr>
          <p:cNvSpPr txBox="1"/>
          <p:nvPr/>
        </p:nvSpPr>
        <p:spPr>
          <a:xfrm>
            <a:off x="5544590" y="2254467"/>
            <a:ext cx="5162204" cy="3754874"/>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lIns="91440" tIns="45720" rIns="91440" bIns="45720" anchor="t">
            <a:spAutoFit/>
          </a:bodyPr>
          <a:lstStyle/>
          <a:p>
            <a:pPr algn="ctr" rtl="1">
              <a:lnSpc>
                <a:spcPct val="150000"/>
              </a:lnSpc>
            </a:pPr>
            <a:r>
              <a:rPr lang="ar-JO" sz="1400" b="1" dirty="0">
                <a:latin typeface="Alexandria Light" pitchFamily="2" charset="-78"/>
                <a:cs typeface="Alexandria Light" pitchFamily="2" charset="-78"/>
              </a:rPr>
              <a:t>ما هو التَّسويق الأَخلاقي؟</a:t>
            </a:r>
            <a:endParaRPr lang="en-US" sz="1400" dirty="0">
              <a:latin typeface="Alexandria Light" pitchFamily="2" charset="-78"/>
              <a:ea typeface="Calibri" panose="020F0502020204030204"/>
              <a:cs typeface="Alexandria Light" pitchFamily="2" charset="-78"/>
            </a:endParaRPr>
          </a:p>
          <a:p>
            <a:pPr algn="ctr" rtl="1">
              <a:lnSpc>
                <a:spcPct val="150000"/>
              </a:lnSpc>
            </a:pPr>
            <a:r>
              <a:rPr lang="ar-JO" sz="1400" dirty="0">
                <a:latin typeface="Alexandria Light" pitchFamily="2" charset="-78"/>
                <a:ea typeface="+mn-lt"/>
                <a:cs typeface="Alexandria Light" pitchFamily="2" charset="-78"/>
              </a:rPr>
              <a:t>التَّسويق الأَخلاقي هو استراتيجيَّة عمل تُشير إلى الالتزام بأنشطة التسويق وفقًا لمبادئ الأَخلاق الأساسيَّة، مثل: الصِّدق، والتَّواضع، والنَّزاهة، بالإضافة إلى التَّقيُّد بمبادئ التِّجارة العادلة.</a:t>
            </a:r>
          </a:p>
          <a:p>
            <a:pPr algn="ctr" rtl="1">
              <a:lnSpc>
                <a:spcPct val="150000"/>
              </a:lnSpc>
            </a:pPr>
            <a:r>
              <a:rPr lang="ar-JO" sz="1400" dirty="0">
                <a:latin typeface="Alexandria Light" pitchFamily="2" charset="-78"/>
                <a:ea typeface="+mn-lt"/>
                <a:cs typeface="Alexandria Light" pitchFamily="2" charset="-78"/>
              </a:rPr>
              <a:t>يَهدف هذا النَّوع من التسويق إلى بناء علاقات طويلة الأمد بين العلامة التجاريَّة والعملاء، تستند إلى القيم والأهداف المُشتركة</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 ولا توجد إرشادات صارمة تُحدِّد شكل التسويق الأخلاقي بدقَّة، إلّا أنه يرتبط غالبًا بـ:</a:t>
            </a:r>
            <a:endParaRPr lang="ar-JO" sz="1400" dirty="0">
              <a:latin typeface="Alexandria Light" pitchFamily="2" charset="-78"/>
              <a:ea typeface="Calibri"/>
              <a:cs typeface="Alexandria Light" pitchFamily="2" charset="-78"/>
            </a:endParaRPr>
          </a:p>
          <a:p>
            <a:pPr marL="285750" indent="-285750" algn="ctr" rtl="1">
              <a:lnSpc>
                <a:spcPct val="150000"/>
              </a:lnSpc>
              <a:buFont typeface="Arial"/>
              <a:buChar char="•"/>
            </a:pPr>
            <a:r>
              <a:rPr lang="ar-JO" sz="1400" dirty="0">
                <a:latin typeface="Alexandria Light" pitchFamily="2" charset="-78"/>
                <a:ea typeface="+mn-lt"/>
                <a:cs typeface="Alexandria Light" pitchFamily="2" charset="-78"/>
              </a:rPr>
              <a:t>مُعاملة العمال معاملة عادلة.</a:t>
            </a:r>
          </a:p>
          <a:p>
            <a:pPr marL="285750" indent="-285750" algn="ctr" rtl="1">
              <a:lnSpc>
                <a:spcPct val="150000"/>
              </a:lnSpc>
              <a:buFont typeface="Arial"/>
              <a:buChar char="•"/>
            </a:pPr>
            <a:r>
              <a:rPr lang="ar-JO" sz="1400" dirty="0">
                <a:latin typeface="Alexandria Light" pitchFamily="2" charset="-78"/>
                <a:ea typeface="+mn-lt"/>
                <a:cs typeface="Alexandria Light" pitchFamily="2" charset="-78"/>
              </a:rPr>
              <a:t>استخدام مواد تتوافق مع المعايير البيئيَّة والاجتماعيَّة.</a:t>
            </a:r>
          </a:p>
          <a:p>
            <a:pPr algn="just" rtl="1"/>
            <a:endParaRPr lang="ar-JO" sz="2800" b="1" dirty="0">
              <a:latin typeface="Alexandria Light" pitchFamily="2" charset="-78"/>
              <a:ea typeface="Calibri"/>
              <a:cs typeface="Alexandria Light" pitchFamily="2" charset="-78"/>
            </a:endParaRPr>
          </a:p>
        </p:txBody>
      </p:sp>
      <p:pic>
        <p:nvPicPr>
          <p:cNvPr id="2" name="Picture 1">
            <a:extLst>
              <a:ext uri="{FF2B5EF4-FFF2-40B4-BE49-F238E27FC236}">
                <a16:creationId xmlns:a16="http://schemas.microsoft.com/office/drawing/2014/main" id="{A46209F7-E407-4423-AD7D-B07946CEECAA}"/>
              </a:ext>
            </a:extLst>
          </p:cNvPr>
          <p:cNvPicPr>
            <a:picLocks noChangeAspect="1"/>
          </p:cNvPicPr>
          <p:nvPr/>
        </p:nvPicPr>
        <p:blipFill>
          <a:blip r:embed="rId3"/>
          <a:stretch>
            <a:fillRect/>
          </a:stretch>
        </p:blipFill>
        <p:spPr>
          <a:xfrm>
            <a:off x="1421476" y="3131952"/>
            <a:ext cx="3552463" cy="1999905"/>
          </a:xfrm>
          <a:prstGeom prst="rect">
            <a:avLst/>
          </a:prstGeom>
        </p:spPr>
      </p:pic>
      <p:sp>
        <p:nvSpPr>
          <p:cNvPr id="8" name="TextBox 7">
            <a:extLst>
              <a:ext uri="{FF2B5EF4-FFF2-40B4-BE49-F238E27FC236}">
                <a16:creationId xmlns:a16="http://schemas.microsoft.com/office/drawing/2014/main" id="{DB2F5B3A-16FF-4C39-B3E1-7DD0B3001F7A}"/>
              </a:ext>
            </a:extLst>
          </p:cNvPr>
          <p:cNvSpPr txBox="1"/>
          <p:nvPr/>
        </p:nvSpPr>
        <p:spPr>
          <a:xfrm>
            <a:off x="2485572" y="1424573"/>
            <a:ext cx="2444491" cy="30777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ما هو التَّسويق الأَخلاقي؟</a:t>
            </a:r>
            <a:endPar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a:cs typeface="Alexandria Light" pitchFamily="2" charset="-78"/>
            </a:endParaRPr>
          </a:p>
        </p:txBody>
      </p:sp>
    </p:spTree>
    <p:extLst>
      <p:ext uri="{BB962C8B-B14F-4D97-AF65-F5344CB8AC3E}">
        <p14:creationId xmlns:p14="http://schemas.microsoft.com/office/powerpoint/2010/main" val="2022380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988096"/>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5B5BE227-8ADF-423F-A39E-895DA8984EA3}"/>
              </a:ext>
            </a:extLst>
          </p:cNvPr>
          <p:cNvSpPr txBox="1"/>
          <p:nvPr/>
        </p:nvSpPr>
        <p:spPr>
          <a:xfrm>
            <a:off x="5381414" y="3131952"/>
            <a:ext cx="5162204" cy="2369880"/>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lIns="91440" tIns="45720" rIns="91440" bIns="45720" anchor="t">
            <a:spAutoFit/>
          </a:bodyPr>
          <a:lstStyle/>
          <a:p>
            <a:pPr algn="ctr" rtl="1">
              <a:lnSpc>
                <a:spcPct val="150000"/>
              </a:lnSpc>
            </a:pPr>
            <a:r>
              <a:rPr lang="ar-JO" sz="1600" dirty="0">
                <a:latin typeface="Alexandria Light" pitchFamily="2" charset="-78"/>
                <a:ea typeface="+mn-lt"/>
                <a:cs typeface="Alexandria Light" pitchFamily="2" charset="-78"/>
              </a:rPr>
              <a:t>ورغم فوائده العديدة، إلا أن </a:t>
            </a:r>
            <a:r>
              <a:rPr lang="ar-JO" sz="1600" b="1" dirty="0">
                <a:latin typeface="Alexandria Light" pitchFamily="2" charset="-78"/>
                <a:ea typeface="+mn-lt"/>
                <a:cs typeface="Alexandria Light" pitchFamily="2" charset="-78"/>
              </a:rPr>
              <a:t>للتسويق الأَخلاقي بعض العيوب</a:t>
            </a:r>
            <a:r>
              <a:rPr lang="ar-JO" sz="1600" dirty="0">
                <a:latin typeface="Alexandria Light" pitchFamily="2" charset="-78"/>
                <a:ea typeface="+mn-lt"/>
                <a:cs typeface="Alexandria Light" pitchFamily="2" charset="-78"/>
              </a:rPr>
              <a:t>، مثل التَّكاليف الأعلى أو صعوبة التنافُس مع شركات تستخدم </a:t>
            </a:r>
            <a:r>
              <a:rPr lang="ar-JO" sz="1600" b="1" dirty="0">
                <a:latin typeface="Alexandria Light" pitchFamily="2" charset="-78"/>
                <a:ea typeface="+mn-lt"/>
                <a:cs typeface="Alexandria Light" pitchFamily="2" charset="-78"/>
              </a:rPr>
              <a:t>إعلانات غير أَخلاقيَّة</a:t>
            </a:r>
            <a:r>
              <a:rPr lang="ar-JO" sz="1600" dirty="0">
                <a:latin typeface="Alexandria Light" pitchFamily="2" charset="-78"/>
                <a:ea typeface="+mn-lt"/>
                <a:cs typeface="Alexandria Light" pitchFamily="2" charset="-78"/>
              </a:rPr>
              <a:t> لتحقيق أهدافها. إذ تلجأ بعض الشركات إلى حملات تسويقيَّة مُضلِّلة أو مُثيرة بهدف كسب مزيد من الانتباه على حساب الأَخلاقيَّات.</a:t>
            </a:r>
          </a:p>
          <a:p>
            <a:pPr algn="just" rtl="1"/>
            <a:endParaRPr lang="ar-JO" sz="2800" b="1" dirty="0">
              <a:latin typeface="Alexandria Light" pitchFamily="2" charset="-78"/>
              <a:ea typeface="Calibri"/>
              <a:cs typeface="Alexandria Light" pitchFamily="2" charset="-78"/>
            </a:endParaRPr>
          </a:p>
        </p:txBody>
      </p:sp>
      <p:pic>
        <p:nvPicPr>
          <p:cNvPr id="2" name="Picture 1">
            <a:extLst>
              <a:ext uri="{FF2B5EF4-FFF2-40B4-BE49-F238E27FC236}">
                <a16:creationId xmlns:a16="http://schemas.microsoft.com/office/drawing/2014/main" id="{A46209F7-E407-4423-AD7D-B07946CEECAA}"/>
              </a:ext>
            </a:extLst>
          </p:cNvPr>
          <p:cNvPicPr>
            <a:picLocks noChangeAspect="1"/>
          </p:cNvPicPr>
          <p:nvPr/>
        </p:nvPicPr>
        <p:blipFill>
          <a:blip r:embed="rId3"/>
          <a:stretch>
            <a:fillRect/>
          </a:stretch>
        </p:blipFill>
        <p:spPr>
          <a:xfrm>
            <a:off x="1421476" y="3131952"/>
            <a:ext cx="3552463" cy="1999905"/>
          </a:xfrm>
          <a:prstGeom prst="rect">
            <a:avLst/>
          </a:prstGeom>
        </p:spPr>
      </p:pic>
      <p:sp>
        <p:nvSpPr>
          <p:cNvPr id="8" name="TextBox 7">
            <a:extLst>
              <a:ext uri="{FF2B5EF4-FFF2-40B4-BE49-F238E27FC236}">
                <a16:creationId xmlns:a16="http://schemas.microsoft.com/office/drawing/2014/main" id="{6DB14A5D-A063-464C-8328-DA829B9FBE95}"/>
              </a:ext>
            </a:extLst>
          </p:cNvPr>
          <p:cNvSpPr txBox="1"/>
          <p:nvPr/>
        </p:nvSpPr>
        <p:spPr>
          <a:xfrm>
            <a:off x="2610197" y="1369850"/>
            <a:ext cx="2596342" cy="461024"/>
          </a:xfrm>
          <a:prstGeom prst="rect">
            <a:avLst/>
          </a:prstGeom>
          <a:noFill/>
        </p:spPr>
        <p:txBody>
          <a:bodyPr wrap="square">
            <a:spAutoFit/>
          </a:bodyPr>
          <a:lstStyle/>
          <a:p>
            <a:pPr algn="r" rtl="1">
              <a:lnSpc>
                <a:spcPct val="150000"/>
              </a:lnSpc>
            </a:pPr>
            <a:r>
              <a:rPr kumimoji="0" lang="ar-JO" sz="1800" b="1" i="0" u="none" strike="noStrike" kern="1200" cap="none" spc="0" normalizeH="0" baseline="0" noProof="0" dirty="0">
                <a:ln>
                  <a:noFill/>
                </a:ln>
                <a:solidFill>
                  <a:prstClr val="black"/>
                </a:solidFill>
                <a:effectLst/>
                <a:uLnTx/>
                <a:uFillTx/>
                <a:latin typeface="Alexandria Light" pitchFamily="2" charset="-78"/>
                <a:ea typeface="+mn-lt"/>
                <a:cs typeface="Alexandria Light" pitchFamily="2" charset="-78"/>
              </a:rPr>
              <a:t>عيوب التسويق الاخلاقي</a:t>
            </a:r>
            <a:endParaRPr lang="ar-JO"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1794057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5E112980-6A69-4ACD-9559-34F8C4277C18}"/>
              </a:ext>
            </a:extLst>
          </p:cNvPr>
          <p:cNvSpPr txBox="1"/>
          <p:nvPr/>
        </p:nvSpPr>
        <p:spPr>
          <a:xfrm>
            <a:off x="4912822" y="2195185"/>
            <a:ext cx="5760719" cy="3693319"/>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lnSpc>
                <a:spcPct val="150000"/>
              </a:lnSpc>
            </a:pPr>
            <a:r>
              <a:rPr lang="ar-JO" sz="1400" b="1" dirty="0">
                <a:latin typeface="Alexandria Light" pitchFamily="2" charset="-78"/>
                <a:cs typeface="Alexandria Light" pitchFamily="2" charset="-78"/>
              </a:rPr>
              <a:t>العلاقة بين الإعلان الأخلاقي وثقة العملاء</a:t>
            </a:r>
            <a:endParaRPr lang="en-US" sz="1400" dirty="0">
              <a:latin typeface="Alexandria Light" pitchFamily="2" charset="-78"/>
              <a:cs typeface="Alexandria Light" pitchFamily="2" charset="-78"/>
            </a:endParaRPr>
          </a:p>
          <a:p>
            <a:pPr algn="just" rtl="1">
              <a:lnSpc>
                <a:spcPct val="150000"/>
              </a:lnSpc>
            </a:pPr>
            <a:r>
              <a:rPr lang="ar-JO" sz="1400" b="0" i="0" dirty="0">
                <a:solidFill>
                  <a:srgbClr val="333333"/>
                </a:solidFill>
                <a:effectLst/>
                <a:latin typeface="Alexandria Light" pitchFamily="2" charset="-78"/>
                <a:ea typeface="+mn-lt"/>
                <a:cs typeface="Alexandria Light" pitchFamily="2" charset="-78"/>
              </a:rPr>
              <a:t>تسعى </a:t>
            </a:r>
            <a:r>
              <a:rPr lang="ar-JO" sz="1400" dirty="0">
                <a:solidFill>
                  <a:srgbClr val="333333"/>
                </a:solidFill>
                <a:latin typeface="Alexandria Light" pitchFamily="2" charset="-78"/>
                <a:ea typeface="+mn-lt"/>
                <a:cs typeface="Alexandria Light" pitchFamily="2" charset="-78"/>
              </a:rPr>
              <a:t>الشّركات باستمرار </a:t>
            </a:r>
            <a:r>
              <a:rPr lang="ar-JO" sz="1400" b="0" i="0" dirty="0">
                <a:solidFill>
                  <a:srgbClr val="333333"/>
                </a:solidFill>
                <a:effectLst/>
                <a:latin typeface="Alexandria Light" pitchFamily="2" charset="-78"/>
                <a:ea typeface="+mn-lt"/>
                <a:cs typeface="Alexandria Light" pitchFamily="2" charset="-78"/>
              </a:rPr>
              <a:t>إلى </a:t>
            </a:r>
            <a:r>
              <a:rPr lang="ar-JO" sz="1400" b="1" i="0" dirty="0">
                <a:solidFill>
                  <a:srgbClr val="333333"/>
                </a:solidFill>
                <a:effectLst/>
                <a:latin typeface="Alexandria Light" pitchFamily="2" charset="-78"/>
                <a:ea typeface="+mn-lt"/>
                <a:cs typeface="Alexandria Light" pitchFamily="2" charset="-78"/>
              </a:rPr>
              <a:t>تطوير علامتها </a:t>
            </a:r>
            <a:r>
              <a:rPr lang="ar-JO" sz="1400" b="1" dirty="0">
                <a:solidFill>
                  <a:srgbClr val="333333"/>
                </a:solidFill>
                <a:latin typeface="Alexandria Light" pitchFamily="2" charset="-78"/>
                <a:ea typeface="+mn-lt"/>
                <a:cs typeface="Alexandria Light" pitchFamily="2" charset="-78"/>
              </a:rPr>
              <a:t>التجاريَّة</a:t>
            </a:r>
            <a:r>
              <a:rPr lang="ar-JO" sz="1400" dirty="0">
                <a:solidFill>
                  <a:srgbClr val="333333"/>
                </a:solidFill>
                <a:latin typeface="Alexandria Light" pitchFamily="2" charset="-78"/>
                <a:ea typeface="+mn-lt"/>
                <a:cs typeface="Alexandria Light" pitchFamily="2" charset="-78"/>
              </a:rPr>
              <a:t> </a:t>
            </a:r>
            <a:r>
              <a:rPr lang="ar-JO" sz="1400" b="0" i="0" dirty="0">
                <a:solidFill>
                  <a:srgbClr val="333333"/>
                </a:solidFill>
                <a:effectLst/>
                <a:latin typeface="Alexandria Light" pitchFamily="2" charset="-78"/>
                <a:ea typeface="+mn-lt"/>
                <a:cs typeface="Alexandria Light" pitchFamily="2" charset="-78"/>
              </a:rPr>
              <a:t>وتحسين علاقتها مع العملاء، </a:t>
            </a:r>
            <a:r>
              <a:rPr lang="ar-JO" sz="1400" dirty="0">
                <a:solidFill>
                  <a:srgbClr val="333333"/>
                </a:solidFill>
                <a:latin typeface="Alexandria Light" pitchFamily="2" charset="-78"/>
                <a:ea typeface="+mn-lt"/>
                <a:cs typeface="Alexandria Light" pitchFamily="2" charset="-78"/>
              </a:rPr>
              <a:t>ومن أبرز الوسائل التي تُحقّق ذلك هو </a:t>
            </a:r>
            <a:r>
              <a:rPr lang="ar-JO" sz="1400" b="1" dirty="0">
                <a:solidFill>
                  <a:srgbClr val="333333"/>
                </a:solidFill>
                <a:latin typeface="Alexandria Light" pitchFamily="2" charset="-78"/>
                <a:ea typeface="+mn-lt"/>
                <a:cs typeface="Alexandria Light" pitchFamily="2" charset="-78"/>
              </a:rPr>
              <a:t>اتّباع </a:t>
            </a:r>
            <a:r>
              <a:rPr lang="ar-JO" sz="1400" b="1" i="0" dirty="0">
                <a:solidFill>
                  <a:srgbClr val="333333"/>
                </a:solidFill>
                <a:effectLst/>
                <a:latin typeface="Alexandria Light" pitchFamily="2" charset="-78"/>
                <a:ea typeface="+mn-lt"/>
                <a:cs typeface="Alexandria Light" pitchFamily="2" charset="-78"/>
              </a:rPr>
              <a:t>الإعلانات </a:t>
            </a:r>
            <a:r>
              <a:rPr lang="ar-JO" sz="1400" b="1" dirty="0">
                <a:solidFill>
                  <a:srgbClr val="333333"/>
                </a:solidFill>
                <a:latin typeface="Alexandria Light" pitchFamily="2" charset="-78"/>
                <a:ea typeface="+mn-lt"/>
                <a:cs typeface="Alexandria Light" pitchFamily="2" charset="-78"/>
              </a:rPr>
              <a:t>الأخلاقيَّة</a:t>
            </a:r>
            <a:r>
              <a:rPr lang="ar-JO" sz="1400" dirty="0">
                <a:solidFill>
                  <a:srgbClr val="333333"/>
                </a:solidFill>
                <a:latin typeface="Alexandria Light" pitchFamily="2" charset="-78"/>
                <a:ea typeface="+mn-lt"/>
                <a:cs typeface="Alexandria Light" pitchFamily="2" charset="-78"/>
              </a:rPr>
              <a:t>، حيث يُؤدِّي هذا النهج إلى </a:t>
            </a:r>
            <a:r>
              <a:rPr lang="ar-JO" sz="1400" b="1" i="0" dirty="0">
                <a:solidFill>
                  <a:srgbClr val="333333"/>
                </a:solidFill>
                <a:effectLst/>
                <a:latin typeface="Alexandria Light" pitchFamily="2" charset="-78"/>
                <a:ea typeface="+mn-lt"/>
                <a:cs typeface="Alexandria Light" pitchFamily="2" charset="-78"/>
              </a:rPr>
              <a:t>زيادة ثقة العملاء بالشركة</a:t>
            </a:r>
            <a:r>
              <a:rPr lang="ar-JO" sz="1400" b="0" i="0" dirty="0">
                <a:solidFill>
                  <a:srgbClr val="333333"/>
                </a:solidFill>
                <a:effectLst/>
                <a:latin typeface="Alexandria Light" pitchFamily="2" charset="-78"/>
                <a:ea typeface="+mn-lt"/>
                <a:cs typeface="Alexandria Light" pitchFamily="2" charset="-78"/>
              </a:rPr>
              <a:t>، </a:t>
            </a:r>
            <a:r>
              <a:rPr lang="ar-JO" sz="1400" dirty="0">
                <a:solidFill>
                  <a:srgbClr val="333333"/>
                </a:solidFill>
                <a:latin typeface="Alexandria Light" pitchFamily="2" charset="-78"/>
                <a:ea typeface="+mn-lt"/>
                <a:cs typeface="Alexandria Light" pitchFamily="2" charset="-78"/>
              </a:rPr>
              <a:t>ويُعزّز من صورة </a:t>
            </a:r>
            <a:r>
              <a:rPr lang="ar-JO" sz="1400" b="0" i="0" dirty="0">
                <a:solidFill>
                  <a:srgbClr val="333333"/>
                </a:solidFill>
                <a:effectLst/>
                <a:latin typeface="Alexandria Light" pitchFamily="2" charset="-78"/>
                <a:ea typeface="+mn-lt"/>
                <a:cs typeface="Alexandria Light" pitchFamily="2" charset="-78"/>
              </a:rPr>
              <a:t>المنتج</a:t>
            </a:r>
            <a:r>
              <a:rPr lang="ar-JO" sz="1400" dirty="0">
                <a:solidFill>
                  <a:srgbClr val="333333"/>
                </a:solidFill>
                <a:latin typeface="Alexandria Light" pitchFamily="2" charset="-78"/>
                <a:ea typeface="+mn-lt"/>
                <a:cs typeface="Alexandria Light" pitchFamily="2" charset="-78"/>
              </a:rPr>
              <a:t> وجودته في أذهان المستهلكين</a:t>
            </a:r>
            <a:r>
              <a:rPr lang="ar-JO" sz="1400" b="0" i="0" dirty="0">
                <a:solidFill>
                  <a:srgbClr val="333333"/>
                </a:solidFill>
                <a:effectLst/>
                <a:latin typeface="Alexandria Light" pitchFamily="2" charset="-78"/>
                <a:ea typeface="+mn-lt"/>
                <a:cs typeface="Alexandria Light" pitchFamily="2" charset="-78"/>
              </a:rPr>
              <a:t>، </a:t>
            </a:r>
            <a:r>
              <a:rPr lang="ar-JO" sz="1400" dirty="0">
                <a:solidFill>
                  <a:srgbClr val="333333"/>
                </a:solidFill>
                <a:latin typeface="Alexandria Light" pitchFamily="2" charset="-78"/>
                <a:ea typeface="+mn-lt"/>
                <a:cs typeface="Alexandria Light" pitchFamily="2" charset="-78"/>
              </a:rPr>
              <a:t>مما ينعكس إيجابيًّا </a:t>
            </a:r>
            <a:r>
              <a:rPr lang="ar-JO" sz="1400" b="0" i="0" dirty="0">
                <a:solidFill>
                  <a:srgbClr val="333333"/>
                </a:solidFill>
                <a:effectLst/>
                <a:latin typeface="Alexandria Light" pitchFamily="2" charset="-78"/>
                <a:ea typeface="+mn-lt"/>
                <a:cs typeface="Alexandria Light" pitchFamily="2" charset="-78"/>
              </a:rPr>
              <a:t>على </a:t>
            </a:r>
            <a:r>
              <a:rPr lang="ar-JO" sz="1400" b="1" dirty="0">
                <a:solidFill>
                  <a:srgbClr val="333333"/>
                </a:solidFill>
                <a:latin typeface="Alexandria Light" pitchFamily="2" charset="-78"/>
                <a:ea typeface="+mn-lt"/>
                <a:cs typeface="Alexandria Light" pitchFamily="2" charset="-78"/>
              </a:rPr>
              <a:t>بنية الشركة واستدامتها</a:t>
            </a:r>
            <a:r>
              <a:rPr lang="ar-JO" sz="1400" b="0" i="0" dirty="0">
                <a:solidFill>
                  <a:srgbClr val="333333"/>
                </a:solidFill>
                <a:effectLst/>
                <a:latin typeface="Alexandria Light" pitchFamily="2" charset="-78"/>
                <a:ea typeface="+mn-lt"/>
                <a:cs typeface="Alexandria Light" pitchFamily="2" charset="-78"/>
              </a:rPr>
              <a:t>.</a:t>
            </a:r>
            <a:endParaRPr lang="ar-JO" sz="1400" dirty="0">
              <a:latin typeface="Alexandria Light" pitchFamily="2" charset="-78"/>
              <a:ea typeface="+mn-lt"/>
              <a:cs typeface="Alexandria Light" pitchFamily="2" charset="-78"/>
            </a:endParaRPr>
          </a:p>
          <a:p>
            <a:pPr algn="just" rtl="1">
              <a:lnSpc>
                <a:spcPct val="150000"/>
              </a:lnSpc>
            </a:pPr>
            <a:r>
              <a:rPr lang="ar-JO" sz="1400" dirty="0">
                <a:solidFill>
                  <a:srgbClr val="333333"/>
                </a:solidFill>
                <a:latin typeface="Alexandria Light" pitchFamily="2" charset="-78"/>
                <a:ea typeface="+mn-lt"/>
                <a:cs typeface="Alexandria Light" pitchFamily="2" charset="-78"/>
              </a:rPr>
              <a:t>ومع ذلك، لا</a:t>
            </a:r>
            <a:r>
              <a:rPr lang="ar-JO" sz="1400" b="0" i="0" dirty="0">
                <a:solidFill>
                  <a:srgbClr val="333333"/>
                </a:solidFill>
                <a:effectLst/>
                <a:latin typeface="Alexandria Light" pitchFamily="2" charset="-78"/>
                <a:ea typeface="+mn-lt"/>
                <a:cs typeface="Alexandria Light" pitchFamily="2" charset="-78"/>
              </a:rPr>
              <a:t> يمكن </a:t>
            </a:r>
            <a:r>
              <a:rPr lang="ar-JO" sz="1400" dirty="0">
                <a:solidFill>
                  <a:srgbClr val="333333"/>
                </a:solidFill>
                <a:latin typeface="Alexandria Light" pitchFamily="2" charset="-78"/>
                <a:ea typeface="+mn-lt"/>
                <a:cs typeface="Alexandria Light" pitchFamily="2" charset="-78"/>
              </a:rPr>
              <a:t>التَّصنيف المُطلق بأن هناك شركات "أخلاقيَّة" وأخرى "</a:t>
            </a:r>
            <a:r>
              <a:rPr lang="ar-JO" sz="1400" b="0" i="0" dirty="0">
                <a:solidFill>
                  <a:srgbClr val="333333"/>
                </a:solidFill>
                <a:effectLst/>
                <a:latin typeface="Alexandria Light" pitchFamily="2" charset="-78"/>
                <a:ea typeface="+mn-lt"/>
                <a:cs typeface="Alexandria Light" pitchFamily="2" charset="-78"/>
              </a:rPr>
              <a:t>غير </a:t>
            </a:r>
            <a:r>
              <a:rPr lang="ar-JO" sz="1400" dirty="0">
                <a:solidFill>
                  <a:srgbClr val="333333"/>
                </a:solidFill>
                <a:latin typeface="Alexandria Light" pitchFamily="2" charset="-78"/>
                <a:ea typeface="+mn-lt"/>
                <a:cs typeface="Alexandria Light" pitchFamily="2" charset="-78"/>
              </a:rPr>
              <a:t>أخلاقيَّة"، </a:t>
            </a:r>
            <a:r>
              <a:rPr lang="ar-JO" sz="1400" b="0" i="0" dirty="0">
                <a:solidFill>
                  <a:srgbClr val="333333"/>
                </a:solidFill>
                <a:effectLst/>
                <a:latin typeface="Alexandria Light" pitchFamily="2" charset="-78"/>
                <a:ea typeface="+mn-lt"/>
                <a:cs typeface="Alexandria Light" pitchFamily="2" charset="-78"/>
              </a:rPr>
              <a:t>إذ </a:t>
            </a:r>
            <a:r>
              <a:rPr lang="ar-JO" sz="1400" dirty="0">
                <a:solidFill>
                  <a:srgbClr val="333333"/>
                </a:solidFill>
                <a:latin typeface="Alexandria Light" pitchFamily="2" charset="-78"/>
                <a:ea typeface="+mn-lt"/>
                <a:cs typeface="Alexandria Light" pitchFamily="2" charset="-78"/>
              </a:rPr>
              <a:t>إنَّ </a:t>
            </a:r>
            <a:r>
              <a:rPr lang="ar-JO" sz="1400" b="1" i="0" dirty="0">
                <a:solidFill>
                  <a:srgbClr val="333333"/>
                </a:solidFill>
                <a:effectLst/>
                <a:latin typeface="Alexandria Light" pitchFamily="2" charset="-78"/>
                <a:ea typeface="+mn-lt"/>
                <a:cs typeface="Alexandria Light" pitchFamily="2" charset="-78"/>
              </a:rPr>
              <a:t>الكثير من الشركات </a:t>
            </a:r>
            <a:r>
              <a:rPr lang="ar-JO" sz="1400" b="1" dirty="0">
                <a:solidFill>
                  <a:srgbClr val="333333"/>
                </a:solidFill>
                <a:latin typeface="Alexandria Light" pitchFamily="2" charset="-78"/>
                <a:ea typeface="+mn-lt"/>
                <a:cs typeface="Alexandria Light" pitchFamily="2" charset="-78"/>
              </a:rPr>
              <a:t>قد تتصرّف بطريقةٍ أخلاقيَّة </a:t>
            </a:r>
            <a:r>
              <a:rPr lang="ar-JO" sz="1400" b="1" i="0" dirty="0">
                <a:solidFill>
                  <a:srgbClr val="333333"/>
                </a:solidFill>
                <a:effectLst/>
                <a:latin typeface="Alexandria Light" pitchFamily="2" charset="-78"/>
                <a:ea typeface="+mn-lt"/>
                <a:cs typeface="Alexandria Light" pitchFamily="2" charset="-78"/>
              </a:rPr>
              <a:t>في </a:t>
            </a:r>
            <a:r>
              <a:rPr lang="ar-JO" sz="1400" b="1" dirty="0">
                <a:solidFill>
                  <a:srgbClr val="333333"/>
                </a:solidFill>
                <a:latin typeface="Alexandria Light" pitchFamily="2" charset="-78"/>
                <a:ea typeface="+mn-lt"/>
                <a:cs typeface="Alexandria Light" pitchFamily="2" charset="-78"/>
              </a:rPr>
              <a:t>بعض حملاتها</a:t>
            </a:r>
            <a:r>
              <a:rPr lang="ar-JO" sz="1400" b="1" i="0" dirty="0">
                <a:solidFill>
                  <a:srgbClr val="333333"/>
                </a:solidFill>
                <a:effectLst/>
                <a:latin typeface="Alexandria Light" pitchFamily="2" charset="-78"/>
                <a:ea typeface="+mn-lt"/>
                <a:cs typeface="Alexandria Light" pitchFamily="2" charset="-78"/>
              </a:rPr>
              <a:t>، </a:t>
            </a:r>
            <a:r>
              <a:rPr lang="ar-JO" sz="1400" b="1" dirty="0">
                <a:solidFill>
                  <a:srgbClr val="333333"/>
                </a:solidFill>
                <a:latin typeface="Alexandria Light" pitchFamily="2" charset="-78"/>
                <a:ea typeface="+mn-lt"/>
                <a:cs typeface="Alexandria Light" pitchFamily="2" charset="-78"/>
              </a:rPr>
              <a:t>بينما قد تلجأ إلى أساليب </a:t>
            </a:r>
            <a:r>
              <a:rPr lang="ar-JO" sz="1400" b="1" i="0" dirty="0">
                <a:solidFill>
                  <a:srgbClr val="333333"/>
                </a:solidFill>
                <a:effectLst/>
                <a:latin typeface="Alexandria Light" pitchFamily="2" charset="-78"/>
                <a:ea typeface="+mn-lt"/>
                <a:cs typeface="Alexandria Light" pitchFamily="2" charset="-78"/>
              </a:rPr>
              <a:t>غير </a:t>
            </a:r>
            <a:r>
              <a:rPr lang="ar-JO" sz="1400" b="1" dirty="0">
                <a:solidFill>
                  <a:srgbClr val="333333"/>
                </a:solidFill>
                <a:latin typeface="Alexandria Light" pitchFamily="2" charset="-78"/>
                <a:ea typeface="+mn-lt"/>
                <a:cs typeface="Alexandria Light" pitchFamily="2" charset="-78"/>
              </a:rPr>
              <a:t>أخلاقيَّة في إعلانات أخرى</a:t>
            </a:r>
            <a:r>
              <a:rPr lang="ar-JO" sz="1400" dirty="0">
                <a:solidFill>
                  <a:srgbClr val="333333"/>
                </a:solidFill>
                <a:latin typeface="Alexandria Light" pitchFamily="2" charset="-78"/>
                <a:ea typeface="+mn-lt"/>
                <a:cs typeface="Alexandria Light" pitchFamily="2" charset="-78"/>
              </a:rPr>
              <a:t>، بناءً على الأهداف التسويقيَّة أو الضغوط التنافسيَّة</a:t>
            </a:r>
            <a:r>
              <a:rPr lang="ar-JO" sz="1400" b="0" i="0" dirty="0">
                <a:solidFill>
                  <a:srgbClr val="333333"/>
                </a:solidFill>
                <a:effectLst/>
                <a:latin typeface="Alexandria Light" pitchFamily="2" charset="-78"/>
                <a:ea typeface="+mn-lt"/>
                <a:cs typeface="Alexandria Light" pitchFamily="2" charset="-78"/>
              </a:rPr>
              <a:t>.</a:t>
            </a:r>
            <a:endParaRPr lang="ar-JO" sz="1400" dirty="0">
              <a:latin typeface="Alexandria Light" pitchFamily="2" charset="-78"/>
              <a:ea typeface="+mn-lt"/>
              <a:cs typeface="Alexandria Light" pitchFamily="2" charset="-78"/>
            </a:endParaRPr>
          </a:p>
          <a:p>
            <a:pPr algn="just" rtl="1"/>
            <a:endParaRPr lang="ar-JO" sz="2400" dirty="0">
              <a:solidFill>
                <a:srgbClr val="333333"/>
              </a:solidFill>
              <a:latin typeface="DroidArabicKufi-Regular"/>
              <a:cs typeface="Alexandria Light" pitchFamily="2" charset="-78"/>
            </a:endParaRPr>
          </a:p>
        </p:txBody>
      </p:sp>
      <p:pic>
        <p:nvPicPr>
          <p:cNvPr id="2" name="Picture 1">
            <a:extLst>
              <a:ext uri="{FF2B5EF4-FFF2-40B4-BE49-F238E27FC236}">
                <a16:creationId xmlns:a16="http://schemas.microsoft.com/office/drawing/2014/main" id="{3FCE0F38-D6B2-43F2-BB67-F9CC039644E6}"/>
              </a:ext>
            </a:extLst>
          </p:cNvPr>
          <p:cNvPicPr>
            <a:picLocks noChangeAspect="1"/>
          </p:cNvPicPr>
          <p:nvPr/>
        </p:nvPicPr>
        <p:blipFill>
          <a:blip r:embed="rId3"/>
          <a:stretch>
            <a:fillRect/>
          </a:stretch>
        </p:blipFill>
        <p:spPr>
          <a:xfrm>
            <a:off x="1319725" y="2601884"/>
            <a:ext cx="2853264" cy="2576944"/>
          </a:xfrm>
          <a:prstGeom prst="rect">
            <a:avLst/>
          </a:prstGeom>
        </p:spPr>
      </p:pic>
    </p:spTree>
    <p:extLst>
      <p:ext uri="{BB962C8B-B14F-4D97-AF65-F5344CB8AC3E}">
        <p14:creationId xmlns:p14="http://schemas.microsoft.com/office/powerpoint/2010/main" val="3657065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AB191B7E-561B-4D97-BBC3-25EEB491B169}"/>
              </a:ext>
            </a:extLst>
          </p:cNvPr>
          <p:cNvSpPr txBox="1"/>
          <p:nvPr/>
        </p:nvSpPr>
        <p:spPr>
          <a:xfrm>
            <a:off x="1137205" y="2164956"/>
            <a:ext cx="9644403" cy="3610732"/>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r">
              <a:lnSpc>
                <a:spcPct val="150000"/>
              </a:lnSpc>
            </a:pPr>
            <a:r>
              <a:rPr lang="ar-JO" sz="1400" dirty="0">
                <a:solidFill>
                  <a:srgbClr val="333333"/>
                </a:solidFill>
                <a:latin typeface="Alexandria Light" pitchFamily="2" charset="-78"/>
                <a:ea typeface="+mn-lt"/>
                <a:cs typeface="Alexandria Light" pitchFamily="2" charset="-78"/>
              </a:rPr>
              <a:t>يعَدُّ التَّسويقُ </a:t>
            </a:r>
            <a:r>
              <a:rPr lang="ar-JO" sz="1400" i="0" dirty="0">
                <a:solidFill>
                  <a:srgbClr val="333333"/>
                </a:solidFill>
                <a:effectLst/>
                <a:latin typeface="Alexandria Light" pitchFamily="2" charset="-78"/>
                <a:ea typeface="+mn-lt"/>
                <a:cs typeface="Alexandria Light" pitchFamily="2" charset="-78"/>
              </a:rPr>
              <a:t>جزءًا </a:t>
            </a:r>
            <a:r>
              <a:rPr lang="ar-JO" sz="1400" dirty="0">
                <a:solidFill>
                  <a:srgbClr val="333333"/>
                </a:solidFill>
                <a:latin typeface="Alexandria Light" pitchFamily="2" charset="-78"/>
                <a:ea typeface="+mn-lt"/>
                <a:cs typeface="Alexandria Light" pitchFamily="2" charset="-78"/>
              </a:rPr>
              <a:t>أساسيًّا </a:t>
            </a:r>
            <a:r>
              <a:rPr lang="ar-JO" sz="1400" i="0" dirty="0">
                <a:solidFill>
                  <a:srgbClr val="333333"/>
                </a:solidFill>
                <a:effectLst/>
                <a:latin typeface="Alexandria Light" pitchFamily="2" charset="-78"/>
                <a:ea typeface="+mn-lt"/>
                <a:cs typeface="Alexandria Light" pitchFamily="2" charset="-78"/>
              </a:rPr>
              <a:t>من </a:t>
            </a:r>
            <a:r>
              <a:rPr lang="ar-JO" sz="1400" dirty="0">
                <a:solidFill>
                  <a:srgbClr val="333333"/>
                </a:solidFill>
                <a:latin typeface="Alexandria Light" pitchFamily="2" charset="-78"/>
                <a:ea typeface="+mn-lt"/>
                <a:cs typeface="Alexandria Light" pitchFamily="2" charset="-78"/>
              </a:rPr>
              <a:t>الأعمالِ التجاريَّة</a:t>
            </a:r>
            <a:r>
              <a:rPr lang="ar-JO" sz="1400" i="0" dirty="0">
                <a:solidFill>
                  <a:srgbClr val="333333"/>
                </a:solidFill>
                <a:effectLst/>
                <a:latin typeface="Alexandria Light" pitchFamily="2" charset="-78"/>
                <a:ea typeface="+mn-lt"/>
                <a:cs typeface="Alexandria Light" pitchFamily="2" charset="-78"/>
              </a:rPr>
              <a:t>، </a:t>
            </a:r>
            <a:r>
              <a:rPr lang="ar-JO" sz="1400" dirty="0">
                <a:solidFill>
                  <a:srgbClr val="333333"/>
                </a:solidFill>
                <a:latin typeface="Alexandria Light" pitchFamily="2" charset="-78"/>
                <a:ea typeface="+mn-lt"/>
                <a:cs typeface="Alexandria Light" pitchFamily="2" charset="-78"/>
              </a:rPr>
              <a:t>ويجب </a:t>
            </a:r>
            <a:r>
              <a:rPr lang="ar-JO" sz="1400" i="0" dirty="0">
                <a:solidFill>
                  <a:srgbClr val="333333"/>
                </a:solidFill>
                <a:effectLst/>
                <a:latin typeface="Alexandria Light" pitchFamily="2" charset="-78"/>
                <a:ea typeface="+mn-lt"/>
                <a:cs typeface="Alexandria Light" pitchFamily="2" charset="-78"/>
              </a:rPr>
              <a:t>أن </a:t>
            </a:r>
            <a:r>
              <a:rPr lang="ar-JO" sz="1400" dirty="0">
                <a:solidFill>
                  <a:srgbClr val="333333"/>
                </a:solidFill>
                <a:latin typeface="Alexandria Light" pitchFamily="2" charset="-78"/>
                <a:ea typeface="+mn-lt"/>
                <a:cs typeface="Alexandria Light" pitchFamily="2" charset="-78"/>
              </a:rPr>
              <a:t>يُمارَس وفقَ </a:t>
            </a:r>
            <a:r>
              <a:rPr lang="ar-JO" sz="1400" b="1" dirty="0">
                <a:solidFill>
                  <a:srgbClr val="333333"/>
                </a:solidFill>
                <a:latin typeface="Alexandria Light" pitchFamily="2" charset="-78"/>
                <a:ea typeface="+mn-lt"/>
                <a:cs typeface="Alexandria Light" pitchFamily="2" charset="-78"/>
              </a:rPr>
              <a:t>أُطُرٍ أَخلاقيَّةٍ واضحة</a:t>
            </a:r>
            <a:r>
              <a:rPr lang="ar-JO" sz="1400" dirty="0">
                <a:solidFill>
                  <a:srgbClr val="333333"/>
                </a:solidFill>
                <a:latin typeface="Alexandria Light" pitchFamily="2" charset="-78"/>
                <a:ea typeface="+mn-lt"/>
                <a:cs typeface="Alexandria Light" pitchFamily="2" charset="-78"/>
              </a:rPr>
              <a:t> من خلال الالتزام بعددٍ من </a:t>
            </a:r>
            <a:r>
              <a:rPr lang="ar-JO" sz="1400" b="1" dirty="0">
                <a:solidFill>
                  <a:srgbClr val="333333"/>
                </a:solidFill>
                <a:latin typeface="Alexandria Light" pitchFamily="2" charset="-78"/>
                <a:ea typeface="+mn-lt"/>
                <a:cs typeface="Alexandria Light" pitchFamily="2" charset="-78"/>
              </a:rPr>
              <a:t>المبادئ التوجيهيَّة</a:t>
            </a:r>
            <a:r>
              <a:rPr lang="ar-JO" sz="1400" i="0" dirty="0">
                <a:solidFill>
                  <a:srgbClr val="333333"/>
                </a:solidFill>
                <a:effectLst/>
                <a:latin typeface="Alexandria Light" pitchFamily="2" charset="-78"/>
                <a:ea typeface="+mn-lt"/>
                <a:cs typeface="Alexandria Light" pitchFamily="2" charset="-78"/>
              </a:rPr>
              <a:t>، </a:t>
            </a:r>
            <a:r>
              <a:rPr lang="ar-JO" sz="1400" dirty="0">
                <a:solidFill>
                  <a:srgbClr val="333333"/>
                </a:solidFill>
                <a:latin typeface="Alexandria Light" pitchFamily="2" charset="-78"/>
                <a:ea typeface="+mn-lt"/>
                <a:cs typeface="Alexandria Light" pitchFamily="2" charset="-78"/>
              </a:rPr>
              <a:t>وأهمُّها</a:t>
            </a:r>
            <a:endParaRPr lang="ar-JO" sz="1400" dirty="0">
              <a:latin typeface="Alexandria Light" pitchFamily="2" charset="-78"/>
              <a:ea typeface="+mn-lt"/>
              <a:cs typeface="Alexandria Light" pitchFamily="2" charset="-78"/>
            </a:endParaRPr>
          </a:p>
          <a:p>
            <a:pPr algn="r">
              <a:lnSpc>
                <a:spcPct val="150000"/>
              </a:lnSpc>
            </a:pPr>
            <a:r>
              <a:rPr lang="ar-JO" sz="1400" b="1" dirty="0">
                <a:solidFill>
                  <a:srgbClr val="333333"/>
                </a:solidFill>
                <a:latin typeface="Alexandria Light" pitchFamily="2" charset="-78"/>
                <a:ea typeface="+mn-lt"/>
                <a:cs typeface="Alexandria Light" pitchFamily="2" charset="-78"/>
              </a:rPr>
              <a:t>   الشَّفافيَّة</a:t>
            </a:r>
            <a:br>
              <a:rPr lang="ar-JO" sz="1400" b="1" dirty="0">
                <a:latin typeface="Alexandria Light" pitchFamily="2" charset="-78"/>
                <a:ea typeface="+mn-lt"/>
                <a:cs typeface="Alexandria Light" pitchFamily="2" charset="-78"/>
              </a:rPr>
            </a:br>
            <a:r>
              <a:rPr lang="ar-JO" sz="1400" dirty="0">
                <a:solidFill>
                  <a:srgbClr val="333333"/>
                </a:solidFill>
                <a:latin typeface="Alexandria Light" pitchFamily="2" charset="-78"/>
                <a:ea typeface="+mn-lt"/>
                <a:cs typeface="Alexandria Light" pitchFamily="2" charset="-78"/>
              </a:rPr>
              <a:t> يجب أن يكون المسوِّق شفافًا بشأن تفاصيل المنتج أو الخدمة؛ ما يُساهِم في كسب ثقة عدد أكبر من العملاء.</a:t>
            </a:r>
            <a:endParaRPr lang="ar-JO" sz="1400" dirty="0">
              <a:latin typeface="Alexandria Light" pitchFamily="2" charset="-78"/>
              <a:ea typeface="+mn-lt"/>
              <a:cs typeface="Alexandria Light" pitchFamily="2" charset="-78"/>
            </a:endParaRPr>
          </a:p>
          <a:p>
            <a:pPr algn="r">
              <a:lnSpc>
                <a:spcPct val="150000"/>
              </a:lnSpc>
            </a:pPr>
            <a:r>
              <a:rPr lang="ar-JO" sz="1400" b="1" dirty="0">
                <a:solidFill>
                  <a:srgbClr val="333333"/>
                </a:solidFill>
                <a:latin typeface="Alexandria Light" pitchFamily="2" charset="-78"/>
                <a:ea typeface="+mn-lt"/>
                <a:cs typeface="Alexandria Light" pitchFamily="2" charset="-78"/>
              </a:rPr>
              <a:t>الأمانة</a:t>
            </a:r>
            <a:br>
              <a:rPr lang="ar-JO" sz="1400" b="1" dirty="0">
                <a:latin typeface="Alexandria Light" pitchFamily="2" charset="-78"/>
                <a:ea typeface="+mn-lt"/>
                <a:cs typeface="Alexandria Light" pitchFamily="2" charset="-78"/>
              </a:rPr>
            </a:br>
            <a:r>
              <a:rPr lang="ar-JO" sz="1400" b="1" dirty="0">
                <a:solidFill>
                  <a:srgbClr val="333333"/>
                </a:solidFill>
                <a:latin typeface="Alexandria Light" pitchFamily="2" charset="-78"/>
                <a:ea typeface="+mn-lt"/>
                <a:cs typeface="Alexandria Light" pitchFamily="2" charset="-78"/>
              </a:rPr>
              <a:t> </a:t>
            </a:r>
            <a:r>
              <a:rPr lang="ar-JO" sz="1400" dirty="0">
                <a:solidFill>
                  <a:srgbClr val="333333"/>
                </a:solidFill>
                <a:latin typeface="Alexandria Light" pitchFamily="2" charset="-78"/>
                <a:ea typeface="+mn-lt"/>
                <a:cs typeface="Alexandria Light" pitchFamily="2" charset="-78"/>
              </a:rPr>
              <a:t>تُعد الأمانة من أبرز مبادئ التسويق الأخلاقي وأكثرها وضوحًا، وهي تُعزِّز من جاذبية العلامة التجارية على المدى الطويل.</a:t>
            </a:r>
            <a:endParaRPr lang="ar-JO" sz="1400" dirty="0">
              <a:latin typeface="Alexandria Light" pitchFamily="2" charset="-78"/>
              <a:ea typeface="+mn-lt"/>
              <a:cs typeface="Alexandria Light" pitchFamily="2" charset="-78"/>
            </a:endParaRPr>
          </a:p>
          <a:p>
            <a:pPr algn="r">
              <a:lnSpc>
                <a:spcPct val="150000"/>
              </a:lnSpc>
            </a:pPr>
            <a:r>
              <a:rPr lang="ar-JO" sz="1400" b="1" dirty="0">
                <a:solidFill>
                  <a:srgbClr val="333333"/>
                </a:solidFill>
                <a:latin typeface="Alexandria Light" pitchFamily="2" charset="-78"/>
                <a:ea typeface="+mn-lt"/>
                <a:cs typeface="Alexandria Light" pitchFamily="2" charset="-78"/>
              </a:rPr>
              <a:t>النزاهة</a:t>
            </a:r>
            <a:br>
              <a:rPr lang="ar-JO" sz="1400" b="1" dirty="0">
                <a:latin typeface="Alexandria Light" pitchFamily="2" charset="-78"/>
                <a:ea typeface="+mn-lt"/>
                <a:cs typeface="Alexandria Light" pitchFamily="2" charset="-78"/>
              </a:rPr>
            </a:br>
            <a:r>
              <a:rPr lang="ar-JO" sz="1400" b="1" dirty="0">
                <a:solidFill>
                  <a:srgbClr val="333333"/>
                </a:solidFill>
                <a:latin typeface="Alexandria Light" pitchFamily="2" charset="-78"/>
                <a:ea typeface="+mn-lt"/>
                <a:cs typeface="Alexandria Light" pitchFamily="2" charset="-78"/>
              </a:rPr>
              <a:t> </a:t>
            </a:r>
            <a:r>
              <a:rPr lang="ar-JO" sz="1400" dirty="0">
                <a:solidFill>
                  <a:srgbClr val="333333"/>
                </a:solidFill>
                <a:latin typeface="Alexandria Light" pitchFamily="2" charset="-78"/>
                <a:ea typeface="+mn-lt"/>
                <a:cs typeface="Alexandria Light" pitchFamily="2" charset="-78"/>
              </a:rPr>
              <a:t>تُعتَبر النزاهة أساسًا في التسويق الأخلاقي، حيث إن التمسُّك بها يُظهِر مهنيَّة المسوِّق ويمنحه مكانةً موثوقة في السوق.</a:t>
            </a:r>
            <a:endParaRPr lang="ar-JO" sz="1400" dirty="0">
              <a:latin typeface="Alexandria Light" pitchFamily="2" charset="-78"/>
              <a:ea typeface="+mn-lt"/>
              <a:cs typeface="Alexandria Light" pitchFamily="2" charset="-78"/>
            </a:endParaRPr>
          </a:p>
          <a:p>
            <a:pPr algn="r">
              <a:lnSpc>
                <a:spcPct val="150000"/>
              </a:lnSpc>
            </a:pPr>
            <a:r>
              <a:rPr lang="ar-JO" sz="1400" b="1" dirty="0">
                <a:solidFill>
                  <a:srgbClr val="333333"/>
                </a:solidFill>
                <a:latin typeface="Alexandria Light" pitchFamily="2" charset="-78"/>
                <a:ea typeface="+mn-lt"/>
                <a:cs typeface="Alexandria Light" pitchFamily="2" charset="-78"/>
              </a:rPr>
              <a:t>الوفاء بالوعد</a:t>
            </a:r>
            <a:br>
              <a:rPr lang="ar-JO" sz="1400" b="1" dirty="0">
                <a:latin typeface="Alexandria Light" pitchFamily="2" charset="-78"/>
                <a:ea typeface="+mn-lt"/>
                <a:cs typeface="Alexandria Light" pitchFamily="2" charset="-78"/>
              </a:rPr>
            </a:br>
            <a:r>
              <a:rPr lang="ar-JO" sz="1400" b="1" dirty="0">
                <a:solidFill>
                  <a:srgbClr val="333333"/>
                </a:solidFill>
                <a:latin typeface="Alexandria Light" pitchFamily="2" charset="-78"/>
                <a:ea typeface="+mn-lt"/>
                <a:cs typeface="Alexandria Light" pitchFamily="2" charset="-78"/>
              </a:rPr>
              <a:t> </a:t>
            </a:r>
            <a:r>
              <a:rPr lang="ar-JO" sz="1400" dirty="0">
                <a:solidFill>
                  <a:srgbClr val="333333"/>
                </a:solidFill>
                <a:latin typeface="Alexandria Light" pitchFamily="2" charset="-78"/>
                <a:ea typeface="+mn-lt"/>
                <a:cs typeface="Alexandria Light" pitchFamily="2" charset="-78"/>
              </a:rPr>
              <a:t>من الضروري أن تفي الشركة بوعودها، سواء للعملاء أو المستثمرين، إذ إنّ ذلك يُعزِّز السمعة والثقة، ويؤثّر إيجابيًّا على استمراريَّة العمل.</a:t>
            </a:r>
            <a:endParaRPr lang="ar-JO" sz="1400" dirty="0">
              <a:solidFill>
                <a:srgbClr val="333333"/>
              </a:solidFill>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11DB6CE0-A80E-450A-87E5-69BFB77AC4AE}"/>
              </a:ext>
            </a:extLst>
          </p:cNvPr>
          <p:cNvSpPr txBox="1"/>
          <p:nvPr/>
        </p:nvSpPr>
        <p:spPr>
          <a:xfrm>
            <a:off x="2576945" y="1283848"/>
            <a:ext cx="2620586" cy="461024"/>
          </a:xfrm>
          <a:prstGeom prst="rect">
            <a:avLst/>
          </a:prstGeom>
          <a:noFill/>
        </p:spPr>
        <p:txBody>
          <a:bodyPr wrap="square">
            <a:spAutoFit/>
          </a:bodyPr>
          <a:lstStyle/>
          <a:p>
            <a:pPr algn="r">
              <a:lnSpc>
                <a:spcPct val="150000"/>
              </a:lnSpc>
            </a:pPr>
            <a:r>
              <a:rPr lang="ar-JO" sz="1800" b="1" dirty="0">
                <a:latin typeface="Alexandria Light" pitchFamily="2" charset="-78"/>
                <a:cs typeface="Alexandria Light" pitchFamily="2" charset="-78"/>
              </a:rPr>
              <a:t>مبادئ التَّسويق الأَخلاقي</a:t>
            </a:r>
            <a:endParaRPr lang="en-US" sz="1800" dirty="0">
              <a:latin typeface="Alexandria Light" pitchFamily="2" charset="-78"/>
              <a:ea typeface="Calibri" panose="020F0502020204030204"/>
              <a:cs typeface="Alexandria Light" pitchFamily="2" charset="-78"/>
            </a:endParaRPr>
          </a:p>
        </p:txBody>
      </p:sp>
    </p:spTree>
    <p:extLst>
      <p:ext uri="{BB962C8B-B14F-4D97-AF65-F5344CB8AC3E}">
        <p14:creationId xmlns:p14="http://schemas.microsoft.com/office/powerpoint/2010/main" val="3431534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34829384-37A9-4EBC-B4BF-8B29C74F3D11}"/>
              </a:ext>
            </a:extLst>
          </p:cNvPr>
          <p:cNvSpPr txBox="1"/>
          <p:nvPr/>
        </p:nvSpPr>
        <p:spPr>
          <a:xfrm>
            <a:off x="4871258" y="2692346"/>
            <a:ext cx="5704842" cy="2641236"/>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r" rtl="1">
              <a:lnSpc>
                <a:spcPct val="150000"/>
              </a:lnSpc>
            </a:pPr>
            <a:r>
              <a:rPr lang="ar-JO" sz="1400" b="1" dirty="0">
                <a:latin typeface="Alexandria Light" pitchFamily="2" charset="-78"/>
                <a:cs typeface="Alexandria Light" pitchFamily="2" charset="-78"/>
              </a:rPr>
              <a:t>الوَفاء: </a:t>
            </a:r>
            <a:r>
              <a:rPr lang="ar-JO" sz="1400" dirty="0">
                <a:latin typeface="Alexandria Light" pitchFamily="2" charset="-78"/>
                <a:cs typeface="Alexandria Light" pitchFamily="2" charset="-78"/>
              </a:rPr>
              <a:t>عندما يختار العميل خدماتك أو منتجاتك من بين الخيارات المتاحة في السوق، فيجب عليك مبادلته هذا الوفاء من خلال أساليب تسويقيَّة نزيهة ومسؤولة.</a:t>
            </a:r>
          </a:p>
          <a:p>
            <a:pPr algn="r" rtl="1">
              <a:lnSpc>
                <a:spcPct val="150000"/>
              </a:lnSpc>
            </a:pPr>
            <a:r>
              <a:rPr lang="ar-JO" sz="1400" b="1" dirty="0">
                <a:latin typeface="Alexandria Light" pitchFamily="2" charset="-78"/>
                <a:cs typeface="Alexandria Light" pitchFamily="2" charset="-78"/>
              </a:rPr>
              <a:t>الالتزام بالاستدامة: </a:t>
            </a:r>
            <a:r>
              <a:rPr lang="ar-JO" sz="1400" dirty="0">
                <a:latin typeface="Alexandria Light" pitchFamily="2" charset="-78"/>
                <a:cs typeface="Alexandria Light" pitchFamily="2" charset="-78"/>
              </a:rPr>
              <a:t>من مسؤوليَّات المسوِّق أن يكون صادقًا في استخدام مكوِّنات إنتاج مستدامة، وأن يختار المسار الذي يُقلِّل من الأثر البيئي والاجتماعي السلبي.</a:t>
            </a:r>
          </a:p>
          <a:p>
            <a:pPr algn="r" rtl="1">
              <a:lnSpc>
                <a:spcPct val="150000"/>
              </a:lnSpc>
            </a:pPr>
            <a:r>
              <a:rPr lang="ar-JO" sz="1400" b="1" dirty="0">
                <a:latin typeface="Alexandria Light" pitchFamily="2" charset="-78"/>
                <a:cs typeface="Alexandria Light" pitchFamily="2" charset="-78"/>
              </a:rPr>
              <a:t>التَّعاطُف: </a:t>
            </a:r>
            <a:r>
              <a:rPr lang="ar-JO" sz="1400" dirty="0">
                <a:latin typeface="Alexandria Light" pitchFamily="2" charset="-78"/>
                <a:cs typeface="Alexandria Light" pitchFamily="2" charset="-78"/>
              </a:rPr>
              <a:t>يُمثِّل استقبال الشكاوى والاستفسارات، وتقديم خدمات ما بعد البيع، مظاهر أساسيَّة من التعاطف مع المستهلك.</a:t>
            </a:r>
          </a:p>
        </p:txBody>
      </p:sp>
      <p:pic>
        <p:nvPicPr>
          <p:cNvPr id="2" name="Picture 1">
            <a:extLst>
              <a:ext uri="{FF2B5EF4-FFF2-40B4-BE49-F238E27FC236}">
                <a16:creationId xmlns:a16="http://schemas.microsoft.com/office/drawing/2014/main" id="{E74DB917-0E93-4A39-BE1A-0D3B88ADB58F}"/>
              </a:ext>
            </a:extLst>
          </p:cNvPr>
          <p:cNvPicPr>
            <a:picLocks noChangeAspect="1"/>
          </p:cNvPicPr>
          <p:nvPr/>
        </p:nvPicPr>
        <p:blipFill>
          <a:blip r:embed="rId3"/>
          <a:stretch>
            <a:fillRect/>
          </a:stretch>
        </p:blipFill>
        <p:spPr>
          <a:xfrm>
            <a:off x="1079269" y="2273317"/>
            <a:ext cx="3717175" cy="3717175"/>
          </a:xfrm>
          <a:prstGeom prst="rect">
            <a:avLst/>
          </a:prstGeom>
        </p:spPr>
      </p:pic>
    </p:spTree>
    <p:extLst>
      <p:ext uri="{BB962C8B-B14F-4D97-AF65-F5344CB8AC3E}">
        <p14:creationId xmlns:p14="http://schemas.microsoft.com/office/powerpoint/2010/main" val="33080076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34829384-37A9-4EBC-B4BF-8B29C74F3D11}"/>
              </a:ext>
            </a:extLst>
          </p:cNvPr>
          <p:cNvSpPr txBox="1"/>
          <p:nvPr/>
        </p:nvSpPr>
        <p:spPr>
          <a:xfrm>
            <a:off x="5744095" y="2692346"/>
            <a:ext cx="4832005" cy="2641236"/>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r" rtl="1">
              <a:lnSpc>
                <a:spcPct val="150000"/>
              </a:lnSpc>
            </a:pPr>
            <a:r>
              <a:rPr lang="ar-JO" sz="1400" b="1" dirty="0">
                <a:latin typeface="Alexandria Light" pitchFamily="2" charset="-78"/>
                <a:cs typeface="Alexandria Light" pitchFamily="2" charset="-78"/>
              </a:rPr>
              <a:t>عدم المبالغة: </a:t>
            </a:r>
            <a:r>
              <a:rPr lang="ar-JO" sz="1400" dirty="0">
                <a:latin typeface="Alexandria Light" pitchFamily="2" charset="-78"/>
                <a:cs typeface="Alexandria Light" pitchFamily="2" charset="-78"/>
              </a:rPr>
              <a:t>يجب الترويج للمنتج دون مبالغة أو تضليل، حتى لا يُصوَّر بأنه أفضل مما هو عليه في الواقع.</a:t>
            </a:r>
          </a:p>
          <a:p>
            <a:pPr algn="r" rtl="1">
              <a:lnSpc>
                <a:spcPct val="150000"/>
              </a:lnSpc>
            </a:pPr>
            <a:endParaRPr lang="ar-JO" sz="1400" dirty="0">
              <a:latin typeface="Alexandria Light" pitchFamily="2" charset="-78"/>
              <a:cs typeface="Alexandria Light" pitchFamily="2" charset="-78"/>
            </a:endParaRPr>
          </a:p>
          <a:p>
            <a:pPr algn="r" rtl="1">
              <a:lnSpc>
                <a:spcPct val="150000"/>
              </a:lnSpc>
            </a:pPr>
            <a:r>
              <a:rPr lang="ar-JO" sz="1400" b="1" dirty="0">
                <a:latin typeface="Alexandria Light" pitchFamily="2" charset="-78"/>
                <a:cs typeface="Alexandria Light" pitchFamily="2" charset="-78"/>
              </a:rPr>
              <a:t>عدم إجراء مقارنات خاطئة: </a:t>
            </a:r>
            <a:r>
              <a:rPr lang="ar-JO" sz="1400" dirty="0">
                <a:latin typeface="Alexandria Light" pitchFamily="2" charset="-78"/>
                <a:cs typeface="Alexandria Light" pitchFamily="2" charset="-78"/>
              </a:rPr>
              <a:t>التَّسويق ليس صراعًا مباشرًا، بل هو تواصُل مع العملاء لتحسين التجربة .لذا، فإن المقارنات غير الدقيقة أو المضللة مع المنافسين تُعتبَر غير أخلاقيَّة . </a:t>
            </a:r>
          </a:p>
          <a:p>
            <a:pPr algn="r" rtl="1">
              <a:lnSpc>
                <a:spcPct val="150000"/>
              </a:lnSpc>
            </a:pPr>
            <a:r>
              <a:rPr lang="ar-JO" sz="1400" dirty="0">
                <a:latin typeface="Alexandria Light" pitchFamily="2" charset="-78"/>
                <a:cs typeface="Alexandria Light" pitchFamily="2" charset="-78"/>
              </a:rPr>
              <a:t>الأفضل هو الاستفادة من نقاط ضعف المنافسين لتحسين منتجك، لا التشهير بهم.</a:t>
            </a:r>
            <a:endParaRPr lang="en-US" sz="1400" dirty="0">
              <a:latin typeface="Alexandria Light" pitchFamily="2" charset="-78"/>
              <a:cs typeface="Alexandria Light" pitchFamily="2" charset="-78"/>
            </a:endParaRPr>
          </a:p>
        </p:txBody>
      </p:sp>
      <p:pic>
        <p:nvPicPr>
          <p:cNvPr id="2" name="Picture 1">
            <a:extLst>
              <a:ext uri="{FF2B5EF4-FFF2-40B4-BE49-F238E27FC236}">
                <a16:creationId xmlns:a16="http://schemas.microsoft.com/office/drawing/2014/main" id="{680511E2-558E-4BFC-B193-8DE80853B957}"/>
              </a:ext>
            </a:extLst>
          </p:cNvPr>
          <p:cNvPicPr>
            <a:picLocks noChangeAspect="1"/>
          </p:cNvPicPr>
          <p:nvPr/>
        </p:nvPicPr>
        <p:blipFill>
          <a:blip r:embed="rId3"/>
          <a:stretch>
            <a:fillRect/>
          </a:stretch>
        </p:blipFill>
        <p:spPr>
          <a:xfrm>
            <a:off x="1397231" y="2302382"/>
            <a:ext cx="3429000" cy="3429000"/>
          </a:xfrm>
          <a:prstGeom prst="rect">
            <a:avLst/>
          </a:prstGeom>
        </p:spPr>
      </p:pic>
    </p:spTree>
    <p:extLst>
      <p:ext uri="{BB962C8B-B14F-4D97-AF65-F5344CB8AC3E}">
        <p14:creationId xmlns:p14="http://schemas.microsoft.com/office/powerpoint/2010/main" val="178453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2" name="Picture 1">
            <a:extLst>
              <a:ext uri="{FF2B5EF4-FFF2-40B4-BE49-F238E27FC236}">
                <a16:creationId xmlns:a16="http://schemas.microsoft.com/office/drawing/2014/main" id="{E0981BED-D99C-440B-90CC-5226322770E4}"/>
              </a:ext>
            </a:extLst>
          </p:cNvPr>
          <p:cNvPicPr>
            <a:picLocks noChangeAspect="1"/>
          </p:cNvPicPr>
          <p:nvPr/>
        </p:nvPicPr>
        <p:blipFill>
          <a:blip r:embed="rId3"/>
          <a:stretch>
            <a:fillRect/>
          </a:stretch>
        </p:blipFill>
        <p:spPr>
          <a:xfrm>
            <a:off x="4635467" y="2303757"/>
            <a:ext cx="6096528" cy="3426249"/>
          </a:xfrm>
          <a:prstGeom prst="rect">
            <a:avLst/>
          </a:prstGeom>
        </p:spPr>
      </p:pic>
      <p:sp>
        <p:nvSpPr>
          <p:cNvPr id="8" name="TextBox 7">
            <a:extLst>
              <a:ext uri="{FF2B5EF4-FFF2-40B4-BE49-F238E27FC236}">
                <a16:creationId xmlns:a16="http://schemas.microsoft.com/office/drawing/2014/main" id="{32D4AF8D-A4AE-45FA-AA59-66E403E6A705}"/>
              </a:ext>
            </a:extLst>
          </p:cNvPr>
          <p:cNvSpPr txBox="1"/>
          <p:nvPr/>
        </p:nvSpPr>
        <p:spPr>
          <a:xfrm>
            <a:off x="1000474" y="2396181"/>
            <a:ext cx="3485344" cy="3241400"/>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pPr>
            <a:r>
              <a:rPr lang="ar-JO" sz="2000" dirty="0">
                <a:latin typeface="Alexandria Light" pitchFamily="2" charset="-78"/>
                <a:cs typeface="Alexandria Light" pitchFamily="2" charset="-78"/>
              </a:rPr>
              <a:t>أهمية الشفافية في أخلاقيات العمل</a:t>
            </a:r>
            <a:endParaRPr lang="ar-JO" sz="1400" dirty="0">
              <a:latin typeface="Alexandria Light" pitchFamily="2" charset="-78"/>
              <a:cs typeface="Alexandria Light" pitchFamily="2" charset="-78"/>
            </a:endParaRPr>
          </a:p>
          <a:p>
            <a:pPr algn="ctr">
              <a:lnSpc>
                <a:spcPct val="150000"/>
              </a:lnSpc>
            </a:pPr>
            <a:r>
              <a:rPr lang="ar-JO" sz="1400" dirty="0">
                <a:latin typeface="Alexandria Light" pitchFamily="2" charset="-78"/>
                <a:cs typeface="Alexandria Light" pitchFamily="2" charset="-78"/>
              </a:rPr>
              <a:t>في عالم الأعمال، تعد الشفافية عنصراً أساسياً في أخلاقيات العمل. الشفافية هي ممارسة الانفتاح والصادقة بشأن الإجراءات والقرارات التي اتخذتها الشركة. يسمح لأصحاب المصلحة، بما في ذلك العملاء والموظفين والمساهمين والجمهور، بالثقة في أن الشركة تعمل أخلاقيا ومسؤولية</a:t>
            </a:r>
            <a:endParaRPr lang="en-US" sz="1400" dirty="0">
              <a:latin typeface="Alexandria Light" pitchFamily="2" charset="-78"/>
              <a:cs typeface="Alexandria Light" pitchFamily="2" charset="-78"/>
            </a:endParaRPr>
          </a:p>
        </p:txBody>
      </p:sp>
    </p:spTree>
    <p:extLst>
      <p:ext uri="{BB962C8B-B14F-4D97-AF65-F5344CB8AC3E}">
        <p14:creationId xmlns:p14="http://schemas.microsoft.com/office/powerpoint/2010/main" val="555946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8262606A-89D8-4E2C-8899-E2FE51B484C7}"/>
              </a:ext>
            </a:extLst>
          </p:cNvPr>
          <p:cNvSpPr txBox="1"/>
          <p:nvPr/>
        </p:nvSpPr>
        <p:spPr>
          <a:xfrm>
            <a:off x="1429916" y="2049933"/>
            <a:ext cx="9332168" cy="3933897"/>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r">
              <a:lnSpc>
                <a:spcPct val="150000"/>
              </a:lnSpc>
            </a:pPr>
            <a:r>
              <a:rPr lang="ar-JO" sz="1400" b="1" dirty="0">
                <a:latin typeface="Alexandria Light" pitchFamily="2" charset="-78"/>
                <a:cs typeface="Alexandria Light" pitchFamily="2" charset="-78"/>
              </a:rPr>
              <a:t>مفهوم الشَّفافيَّة في بيئة الأعمال</a:t>
            </a:r>
          </a:p>
          <a:p>
            <a:pPr algn="r">
              <a:lnSpc>
                <a:spcPct val="150000"/>
              </a:lnSpc>
            </a:pPr>
            <a:r>
              <a:rPr lang="ar-JO" sz="1400" dirty="0">
                <a:latin typeface="Alexandria Light" pitchFamily="2" charset="-78"/>
                <a:cs typeface="Alexandria Light" pitchFamily="2" charset="-78"/>
              </a:rPr>
              <a:t>في جوهرها، </a:t>
            </a:r>
            <a:r>
              <a:rPr lang="ar-JO" sz="1400" b="1" dirty="0">
                <a:latin typeface="Alexandria Light" pitchFamily="2" charset="-78"/>
                <a:cs typeface="Alexandria Light" pitchFamily="2" charset="-78"/>
              </a:rPr>
              <a:t>تعني الشفافيَّة الانفتاح والصدق</a:t>
            </a:r>
            <a:r>
              <a:rPr lang="ar-JO" sz="1400" dirty="0">
                <a:latin typeface="Alexandria Light" pitchFamily="2" charset="-78"/>
                <a:cs typeface="Alexandria Light" pitchFamily="2" charset="-78"/>
              </a:rPr>
              <a:t>.</a:t>
            </a:r>
            <a:br>
              <a:rPr lang="ar-JO" sz="1400" dirty="0">
                <a:latin typeface="Alexandria Light" pitchFamily="2" charset="-78"/>
                <a:cs typeface="Alexandria Light" pitchFamily="2" charset="-78"/>
              </a:rPr>
            </a:br>
            <a:r>
              <a:rPr lang="ar-JO" sz="1400" dirty="0">
                <a:latin typeface="Alexandria Light" pitchFamily="2" charset="-78"/>
                <a:cs typeface="Alexandria Light" pitchFamily="2" charset="-78"/>
              </a:rPr>
              <a:t>وتتمثّل في أن تكون المؤسسة </a:t>
            </a:r>
            <a:r>
              <a:rPr lang="ar-JO" sz="1400" b="1" dirty="0">
                <a:latin typeface="Alexandria Light" pitchFamily="2" charset="-78"/>
                <a:cs typeface="Alexandria Light" pitchFamily="2" charset="-78"/>
              </a:rPr>
              <a:t>واضحة في ممارساتها التجاريَّة، وبياناتها الماليَّة، وعمليات اتخاذ القرار</a:t>
            </a:r>
            <a:r>
              <a:rPr lang="ar-JO" sz="1400" dirty="0">
                <a:latin typeface="Alexandria Light" pitchFamily="2" charset="-78"/>
                <a:cs typeface="Alexandria Light" pitchFamily="2" charset="-78"/>
              </a:rPr>
              <a:t>.</a:t>
            </a:r>
          </a:p>
          <a:p>
            <a:pPr algn="r">
              <a:lnSpc>
                <a:spcPct val="150000"/>
              </a:lnSpc>
            </a:pPr>
            <a:r>
              <a:rPr lang="ar-JO" sz="1400" b="1" dirty="0">
                <a:latin typeface="Alexandria Light" pitchFamily="2" charset="-78"/>
                <a:cs typeface="Alexandria Light" pitchFamily="2" charset="-78"/>
              </a:rPr>
              <a:t>من زوايا متعددة:</a:t>
            </a:r>
          </a:p>
          <a:p>
            <a:pPr algn="r">
              <a:lnSpc>
                <a:spcPct val="150000"/>
              </a:lnSpc>
              <a:buFont typeface="Arial" panose="020B0604020202020204" pitchFamily="34" charset="0"/>
              <a:buChar char="•"/>
            </a:pPr>
            <a:r>
              <a:rPr lang="ar-JO" sz="1400" b="1" dirty="0">
                <a:latin typeface="Alexandria Light" pitchFamily="2" charset="-78"/>
                <a:cs typeface="Alexandria Light" pitchFamily="2" charset="-78"/>
              </a:rPr>
              <a:t>من وجهة نظر أصحاب المصلحة:</a:t>
            </a:r>
            <a:br>
              <a:rPr lang="ar-JO" sz="1400" dirty="0">
                <a:latin typeface="Alexandria Light" pitchFamily="2" charset="-78"/>
                <a:cs typeface="Alexandria Light" pitchFamily="2" charset="-78"/>
              </a:rPr>
            </a:br>
            <a:r>
              <a:rPr lang="ar-JO" sz="1400" dirty="0">
                <a:latin typeface="Alexandria Light" pitchFamily="2" charset="-78"/>
                <a:cs typeface="Alexandria Light" pitchFamily="2" charset="-78"/>
              </a:rPr>
              <a:t>الشفافيَّة تعني </a:t>
            </a:r>
            <a:r>
              <a:rPr lang="ar-JO" sz="1400" b="1" dirty="0">
                <a:latin typeface="Alexandria Light" pitchFamily="2" charset="-78"/>
                <a:cs typeface="Alexandria Light" pitchFamily="2" charset="-78"/>
              </a:rPr>
              <a:t>المساءلة</a:t>
            </a:r>
            <a:r>
              <a:rPr lang="ar-JO" sz="1400" dirty="0">
                <a:latin typeface="Alexandria Light" pitchFamily="2" charset="-78"/>
                <a:cs typeface="Alexandria Light" pitchFamily="2" charset="-78"/>
              </a:rPr>
              <a:t>، وبناء ثقة متبادلة بين المؤسسة وأطرافها المعنيَّة.</a:t>
            </a:r>
          </a:p>
          <a:p>
            <a:pPr algn="r">
              <a:lnSpc>
                <a:spcPct val="150000"/>
              </a:lnSpc>
              <a:buFont typeface="Arial" panose="020B0604020202020204" pitchFamily="34" charset="0"/>
              <a:buChar char="•"/>
            </a:pPr>
            <a:r>
              <a:rPr lang="ar-JO" sz="1400" b="1" dirty="0">
                <a:latin typeface="Alexandria Light" pitchFamily="2" charset="-78"/>
                <a:cs typeface="Alexandria Light" pitchFamily="2" charset="-78"/>
              </a:rPr>
              <a:t>من وجهة نظر المستهلك:</a:t>
            </a:r>
            <a:br>
              <a:rPr lang="ar-JO" sz="1400" dirty="0">
                <a:latin typeface="Alexandria Light" pitchFamily="2" charset="-78"/>
                <a:cs typeface="Alexandria Light" pitchFamily="2" charset="-78"/>
              </a:rPr>
            </a:br>
            <a:r>
              <a:rPr lang="ar-JO" sz="1400" dirty="0">
                <a:latin typeface="Alexandria Light" pitchFamily="2" charset="-78"/>
                <a:cs typeface="Alexandria Light" pitchFamily="2" charset="-78"/>
              </a:rPr>
              <a:t>الشفافيَّة تعني </a:t>
            </a:r>
            <a:r>
              <a:rPr lang="ar-JO" sz="1400" b="1" dirty="0">
                <a:latin typeface="Alexandria Light" pitchFamily="2" charset="-78"/>
                <a:cs typeface="Alexandria Light" pitchFamily="2" charset="-78"/>
              </a:rPr>
              <a:t>القدرة على اتخاذ قرارات مستنيرة</a:t>
            </a:r>
            <a:r>
              <a:rPr lang="ar-JO" sz="1400" dirty="0">
                <a:latin typeface="Alexandria Light" pitchFamily="2" charset="-78"/>
                <a:cs typeface="Alexandria Light" pitchFamily="2" charset="-78"/>
              </a:rPr>
              <a:t> بشأن المنتجات والخدمات التي يشترونها.</a:t>
            </a:r>
          </a:p>
          <a:p>
            <a:pPr algn="r">
              <a:lnSpc>
                <a:spcPct val="150000"/>
              </a:lnSpc>
              <a:buFont typeface="Arial" panose="020B0604020202020204" pitchFamily="34" charset="0"/>
              <a:buChar char="•"/>
            </a:pPr>
            <a:r>
              <a:rPr lang="ar-JO" sz="1400" b="1" dirty="0">
                <a:latin typeface="Alexandria Light" pitchFamily="2" charset="-78"/>
                <a:cs typeface="Alexandria Light" pitchFamily="2" charset="-78"/>
              </a:rPr>
              <a:t>من وجهة نظر الموظف:</a:t>
            </a:r>
            <a:br>
              <a:rPr lang="ar-JO" sz="1400" dirty="0">
                <a:latin typeface="Alexandria Light" pitchFamily="2" charset="-78"/>
                <a:cs typeface="Alexandria Light" pitchFamily="2" charset="-78"/>
              </a:rPr>
            </a:br>
            <a:r>
              <a:rPr lang="ar-JO" sz="1400" dirty="0">
                <a:latin typeface="Alexandria Light" pitchFamily="2" charset="-78"/>
                <a:cs typeface="Alexandria Light" pitchFamily="2" charset="-78"/>
              </a:rPr>
              <a:t>الشفافيَّة تُترجم إلى </a:t>
            </a:r>
            <a:r>
              <a:rPr lang="ar-JO" sz="1400" b="1" dirty="0">
                <a:latin typeface="Alexandria Light" pitchFamily="2" charset="-78"/>
                <a:cs typeface="Alexandria Light" pitchFamily="2" charset="-78"/>
              </a:rPr>
              <a:t>الشعور بالتقدير والثقة من قبل صاحب العمل</a:t>
            </a:r>
            <a:r>
              <a:rPr lang="ar-JO" sz="1400" dirty="0">
                <a:latin typeface="Alexandria Light" pitchFamily="2" charset="-78"/>
                <a:cs typeface="Alexandria Light" pitchFamily="2" charset="-78"/>
              </a:rPr>
              <a:t>، مما يعزّز الانتماء والإنتاجية.</a:t>
            </a:r>
          </a:p>
          <a:p>
            <a:pPr algn="r">
              <a:lnSpc>
                <a:spcPct val="150000"/>
              </a:lnSpc>
              <a:buFont typeface="Arial" panose="020B0604020202020204" pitchFamily="34" charset="0"/>
              <a:buChar char="•"/>
            </a:pPr>
            <a:r>
              <a:rPr lang="ar-JO" sz="1400" b="1" dirty="0">
                <a:latin typeface="Alexandria Light" pitchFamily="2" charset="-78"/>
                <a:cs typeface="Alexandria Light" pitchFamily="2" charset="-78"/>
              </a:rPr>
              <a:t>من وجهة نظر المساهم:</a:t>
            </a:r>
            <a:br>
              <a:rPr lang="ar-JO" sz="1400" dirty="0">
                <a:latin typeface="Alexandria Light" pitchFamily="2" charset="-78"/>
                <a:cs typeface="Alexandria Light" pitchFamily="2" charset="-78"/>
              </a:rPr>
            </a:br>
            <a:r>
              <a:rPr lang="ar-JO" sz="1400" dirty="0">
                <a:latin typeface="Alexandria Light" pitchFamily="2" charset="-78"/>
                <a:cs typeface="Alexandria Light" pitchFamily="2" charset="-78"/>
              </a:rPr>
              <a:t>الشفافيَّة تعني </a:t>
            </a:r>
            <a:r>
              <a:rPr lang="ar-JO" sz="1400" b="1" dirty="0">
                <a:latin typeface="Alexandria Light" pitchFamily="2" charset="-78"/>
                <a:cs typeface="Alexandria Light" pitchFamily="2" charset="-78"/>
              </a:rPr>
              <a:t>إمكانية اتخاذ قرارات استثمارية مستنيرة</a:t>
            </a:r>
            <a:r>
              <a:rPr lang="ar-JO" sz="1400" dirty="0">
                <a:latin typeface="Alexandria Light" pitchFamily="2" charset="-78"/>
                <a:cs typeface="Alexandria Light" pitchFamily="2" charset="-78"/>
              </a:rPr>
              <a:t> بناءً على معلومات دقيقة وواضحة.</a:t>
            </a:r>
          </a:p>
        </p:txBody>
      </p:sp>
      <p:sp>
        <p:nvSpPr>
          <p:cNvPr id="8" name="TextBox 7">
            <a:extLst>
              <a:ext uri="{FF2B5EF4-FFF2-40B4-BE49-F238E27FC236}">
                <a16:creationId xmlns:a16="http://schemas.microsoft.com/office/drawing/2014/main" id="{CDF5FAEC-0638-4011-988D-0A67C1EC184B}"/>
              </a:ext>
            </a:extLst>
          </p:cNvPr>
          <p:cNvSpPr txBox="1"/>
          <p:nvPr/>
        </p:nvSpPr>
        <p:spPr>
          <a:xfrm>
            <a:off x="2612967" y="1338912"/>
            <a:ext cx="3954088" cy="461665"/>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ar-JO" sz="2400" b="1" dirty="0">
                <a:latin typeface="Alexandria Light" pitchFamily="2" charset="-78"/>
                <a:cs typeface="Alexandria Light" pitchFamily="2" charset="-78"/>
              </a:rPr>
              <a:t>ماذا يعني في سياق العمل</a:t>
            </a:r>
            <a:endParaRPr lang="en-US" sz="2400" b="1" dirty="0">
              <a:latin typeface="Alexandria Light" pitchFamily="2" charset="-78"/>
            </a:endParaRPr>
          </a:p>
        </p:txBody>
      </p:sp>
      <p:pic>
        <p:nvPicPr>
          <p:cNvPr id="2" name="Picture 1">
            <a:extLst>
              <a:ext uri="{FF2B5EF4-FFF2-40B4-BE49-F238E27FC236}">
                <a16:creationId xmlns:a16="http://schemas.microsoft.com/office/drawing/2014/main" id="{9B60C645-E636-421F-840B-326F7C63C874}"/>
              </a:ext>
            </a:extLst>
          </p:cNvPr>
          <p:cNvPicPr>
            <a:picLocks noChangeAspect="1"/>
          </p:cNvPicPr>
          <p:nvPr/>
        </p:nvPicPr>
        <p:blipFill>
          <a:blip r:embed="rId3"/>
          <a:stretch>
            <a:fillRect/>
          </a:stretch>
        </p:blipFill>
        <p:spPr>
          <a:xfrm>
            <a:off x="744055" y="3037279"/>
            <a:ext cx="3483033" cy="1959206"/>
          </a:xfrm>
          <a:prstGeom prst="rect">
            <a:avLst/>
          </a:prstGeom>
        </p:spPr>
      </p:pic>
    </p:spTree>
    <p:extLst>
      <p:ext uri="{BB962C8B-B14F-4D97-AF65-F5344CB8AC3E}">
        <p14:creationId xmlns:p14="http://schemas.microsoft.com/office/powerpoint/2010/main" val="2892048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2" name="Picture 1">
            <a:extLst>
              <a:ext uri="{FF2B5EF4-FFF2-40B4-BE49-F238E27FC236}">
                <a16:creationId xmlns:a16="http://schemas.microsoft.com/office/drawing/2014/main" id="{419F15B6-9087-4D11-B88E-46E0625D0A52}"/>
              </a:ext>
            </a:extLst>
          </p:cNvPr>
          <p:cNvPicPr>
            <a:picLocks noChangeAspect="1"/>
          </p:cNvPicPr>
          <p:nvPr/>
        </p:nvPicPr>
        <p:blipFill>
          <a:blip r:embed="rId3"/>
          <a:stretch>
            <a:fillRect/>
          </a:stretch>
        </p:blipFill>
        <p:spPr>
          <a:xfrm>
            <a:off x="931025" y="2426497"/>
            <a:ext cx="9519572" cy="3180769"/>
          </a:xfrm>
          <a:prstGeom prst="rect">
            <a:avLst/>
          </a:prstGeom>
        </p:spPr>
      </p:pic>
    </p:spTree>
    <p:extLst>
      <p:ext uri="{BB962C8B-B14F-4D97-AF65-F5344CB8AC3E}">
        <p14:creationId xmlns:p14="http://schemas.microsoft.com/office/powerpoint/2010/main" val="3116672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2" name="Picture 1">
            <a:extLst>
              <a:ext uri="{FF2B5EF4-FFF2-40B4-BE49-F238E27FC236}">
                <a16:creationId xmlns:a16="http://schemas.microsoft.com/office/drawing/2014/main" id="{377BD757-DFD5-4BD0-A262-BBDA1C6236F7}"/>
              </a:ext>
            </a:extLst>
          </p:cNvPr>
          <p:cNvPicPr>
            <a:picLocks noChangeAspect="1"/>
          </p:cNvPicPr>
          <p:nvPr/>
        </p:nvPicPr>
        <p:blipFill>
          <a:blip r:embed="rId3"/>
          <a:stretch>
            <a:fillRect/>
          </a:stretch>
        </p:blipFill>
        <p:spPr>
          <a:xfrm>
            <a:off x="2513470" y="2202873"/>
            <a:ext cx="7373389" cy="3817732"/>
          </a:xfrm>
          <a:prstGeom prst="rect">
            <a:avLst/>
          </a:prstGeom>
        </p:spPr>
      </p:pic>
    </p:spTree>
    <p:extLst>
      <p:ext uri="{BB962C8B-B14F-4D97-AF65-F5344CB8AC3E}">
        <p14:creationId xmlns:p14="http://schemas.microsoft.com/office/powerpoint/2010/main" val="1614012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3" name="Picture 2">
            <a:extLst>
              <a:ext uri="{FF2B5EF4-FFF2-40B4-BE49-F238E27FC236}">
                <a16:creationId xmlns:a16="http://schemas.microsoft.com/office/drawing/2014/main" id="{3D5025F4-8C9E-4280-9680-8A9EE15406E5}"/>
              </a:ext>
            </a:extLst>
          </p:cNvPr>
          <p:cNvPicPr>
            <a:picLocks noChangeAspect="1"/>
          </p:cNvPicPr>
          <p:nvPr/>
        </p:nvPicPr>
        <p:blipFill>
          <a:blip r:embed="rId3"/>
          <a:stretch>
            <a:fillRect/>
          </a:stretch>
        </p:blipFill>
        <p:spPr>
          <a:xfrm>
            <a:off x="2039389" y="2611754"/>
            <a:ext cx="8113222" cy="2810256"/>
          </a:xfrm>
          <a:prstGeom prst="rect">
            <a:avLst/>
          </a:prstGeom>
        </p:spPr>
      </p:pic>
    </p:spTree>
    <p:extLst>
      <p:ext uri="{BB962C8B-B14F-4D97-AF65-F5344CB8AC3E}">
        <p14:creationId xmlns:p14="http://schemas.microsoft.com/office/powerpoint/2010/main" val="403048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3A794B10-9CEB-4742-8598-BB58BAD917E1}"/>
              </a:ext>
            </a:extLst>
          </p:cNvPr>
          <p:cNvSpPr txBox="1"/>
          <p:nvPr/>
        </p:nvSpPr>
        <p:spPr>
          <a:xfrm>
            <a:off x="4995948" y="2713454"/>
            <a:ext cx="5382799" cy="2308324"/>
          </a:xfrm>
          <a:prstGeom prst="rect">
            <a:avLst/>
          </a:prstGeom>
          <a:noFill/>
        </p:spPr>
        <p:txBody>
          <a:bodyPr wrap="square">
            <a:spAutoFit/>
          </a:bodyPr>
          <a:lstStyle/>
          <a:p>
            <a:pPr algn="r"/>
            <a:r>
              <a:rPr lang="ar-JO" sz="1600" dirty="0">
                <a:latin typeface="Alexandria Light" pitchFamily="2" charset="-78"/>
                <a:cs typeface="Alexandria Light" pitchFamily="2" charset="-78"/>
              </a:rPr>
              <a:t>تُعتبَر </a:t>
            </a:r>
            <a:r>
              <a:rPr lang="ar-JO" sz="1600" b="1" dirty="0">
                <a:latin typeface="Alexandria Light" pitchFamily="2" charset="-78"/>
                <a:cs typeface="Alexandria Light" pitchFamily="2" charset="-78"/>
              </a:rPr>
              <a:t>الشَّفافيَّة عنصرًا أساسيًّا في أَخلاقيَّات العمل</a:t>
            </a:r>
            <a:r>
              <a:rPr lang="ar-JO" sz="1600" dirty="0">
                <a:latin typeface="Alexandria Light" pitchFamily="2" charset="-78"/>
                <a:cs typeface="Alexandria Light" pitchFamily="2" charset="-78"/>
              </a:rPr>
              <a:t>، وهي مفهوم بسيط يُشير إلى:</a:t>
            </a:r>
            <a:br>
              <a:rPr lang="ar-JO" sz="1600" dirty="0">
                <a:latin typeface="Alexandria Light" pitchFamily="2" charset="-78"/>
                <a:cs typeface="Alexandria Light" pitchFamily="2" charset="-78"/>
              </a:rPr>
            </a:br>
            <a:r>
              <a:rPr lang="ar-JO" sz="1600" b="1" dirty="0">
                <a:latin typeface="Alexandria Light" pitchFamily="2" charset="-78"/>
                <a:cs typeface="Alexandria Light" pitchFamily="2" charset="-78"/>
              </a:rPr>
              <a:t>الانفتاح، والصدق، والمساءلة</a:t>
            </a:r>
            <a:r>
              <a:rPr lang="ar-JO" sz="1600" dirty="0">
                <a:latin typeface="Alexandria Light" pitchFamily="2" charset="-78"/>
                <a:cs typeface="Alexandria Light" pitchFamily="2" charset="-78"/>
              </a:rPr>
              <a:t> في المُمارسات التجاريَّة.</a:t>
            </a:r>
          </a:p>
          <a:p>
            <a:pPr algn="r"/>
            <a:endParaRPr lang="ar-JO" sz="1600" dirty="0">
              <a:latin typeface="Alexandria Light" pitchFamily="2" charset="-78"/>
              <a:cs typeface="Alexandria Light" pitchFamily="2" charset="-78"/>
            </a:endParaRPr>
          </a:p>
          <a:p>
            <a:pPr algn="r"/>
            <a:r>
              <a:rPr lang="ar-JO" sz="1600" b="1" dirty="0">
                <a:latin typeface="Alexandria Light" pitchFamily="2" charset="-78"/>
                <a:cs typeface="Alexandria Light" pitchFamily="2" charset="-78"/>
              </a:rPr>
              <a:t>لماذا الشفافيَّة مهمَّة؟</a:t>
            </a:r>
          </a:p>
          <a:p>
            <a:pPr algn="r"/>
            <a:endParaRPr lang="ar-JO" sz="1600" b="1" dirty="0">
              <a:latin typeface="Alexandria Light" pitchFamily="2" charset="-78"/>
              <a:cs typeface="Alexandria Light" pitchFamily="2" charset="-78"/>
            </a:endParaRPr>
          </a:p>
          <a:p>
            <a:pPr algn="r"/>
            <a:r>
              <a:rPr lang="ar-JO" sz="1600" dirty="0">
                <a:latin typeface="Alexandria Light" pitchFamily="2" charset="-78"/>
                <a:cs typeface="Alexandria Light" pitchFamily="2" charset="-78"/>
              </a:rPr>
              <a:t>تُعزِّز </a:t>
            </a:r>
            <a:r>
              <a:rPr lang="ar-JO" sz="1600" b="1" dirty="0">
                <a:latin typeface="Alexandria Light" pitchFamily="2" charset="-78"/>
                <a:cs typeface="Alexandria Light" pitchFamily="2" charset="-78"/>
              </a:rPr>
              <a:t>الثقة المتبادلة</a:t>
            </a:r>
            <a:r>
              <a:rPr lang="ar-JO" sz="1600" dirty="0">
                <a:latin typeface="Alexandria Light" pitchFamily="2" charset="-78"/>
                <a:cs typeface="Alexandria Light" pitchFamily="2" charset="-78"/>
              </a:rPr>
              <a:t> بين المؤسسة وأصحاب المصلحة.</a:t>
            </a:r>
          </a:p>
          <a:p>
            <a:pPr algn="r"/>
            <a:r>
              <a:rPr lang="ar-JO" sz="1600" dirty="0">
                <a:latin typeface="Alexandria Light" pitchFamily="2" charset="-78"/>
                <a:cs typeface="Alexandria Light" pitchFamily="2" charset="-78"/>
              </a:rPr>
              <a:t>تُحسِّن من </a:t>
            </a:r>
            <a:r>
              <a:rPr lang="ar-JO" sz="1600" b="1" dirty="0">
                <a:latin typeface="Alexandria Light" pitchFamily="2" charset="-78"/>
                <a:cs typeface="Alexandria Light" pitchFamily="2" charset="-78"/>
              </a:rPr>
              <a:t>جودة اتخاذ القرارات</a:t>
            </a:r>
            <a:r>
              <a:rPr lang="ar-JO" sz="1600" dirty="0">
                <a:latin typeface="Alexandria Light" pitchFamily="2" charset="-78"/>
                <a:cs typeface="Alexandria Light" pitchFamily="2" charset="-78"/>
              </a:rPr>
              <a:t> داخل المؤسسة.</a:t>
            </a:r>
          </a:p>
          <a:p>
            <a:pPr algn="r"/>
            <a:r>
              <a:rPr lang="ar-JO" sz="1600" dirty="0">
                <a:latin typeface="Alexandria Light" pitchFamily="2" charset="-78"/>
                <a:cs typeface="Alexandria Light" pitchFamily="2" charset="-78"/>
              </a:rPr>
              <a:t>تُؤدِّي إلى </a:t>
            </a:r>
            <a:r>
              <a:rPr lang="ar-JO" sz="1600" b="1" dirty="0">
                <a:latin typeface="Alexandria Light" pitchFamily="2" charset="-78"/>
                <a:cs typeface="Alexandria Light" pitchFamily="2" charset="-78"/>
              </a:rPr>
              <a:t>نتائج أفضل</a:t>
            </a:r>
            <a:r>
              <a:rPr lang="ar-JO" sz="1600" dirty="0">
                <a:latin typeface="Alexandria Light" pitchFamily="2" charset="-78"/>
                <a:cs typeface="Alexandria Light" pitchFamily="2" charset="-78"/>
              </a:rPr>
              <a:t> ومستويات أعلى من </a:t>
            </a:r>
            <a:r>
              <a:rPr lang="ar-JO" sz="1600" b="1" dirty="0">
                <a:latin typeface="Alexandria Light" pitchFamily="2" charset="-78"/>
                <a:cs typeface="Alexandria Light" pitchFamily="2" charset="-78"/>
              </a:rPr>
              <a:t>رِضا العملاء</a:t>
            </a:r>
            <a:r>
              <a:rPr lang="ar-JO" sz="1600" dirty="0">
                <a:latin typeface="Alexandria Light" pitchFamily="2" charset="-78"/>
                <a:cs typeface="Alexandria Light" pitchFamily="2" charset="-78"/>
              </a:rPr>
              <a:t>.</a:t>
            </a:r>
            <a:endParaRPr lang="ar-JO" sz="2000" dirty="0">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8AF40308-FB85-4499-9FFB-B8E1794E3B62}"/>
              </a:ext>
            </a:extLst>
          </p:cNvPr>
          <p:cNvSpPr txBox="1"/>
          <p:nvPr/>
        </p:nvSpPr>
        <p:spPr>
          <a:xfrm>
            <a:off x="2618509" y="1369612"/>
            <a:ext cx="3077786" cy="369332"/>
          </a:xfrm>
          <a:prstGeom prst="rect">
            <a:avLst/>
          </a:prstGeom>
          <a:noFill/>
        </p:spPr>
        <p:txBody>
          <a:bodyPr wrap="square">
            <a:spAutoFit/>
          </a:bodyPr>
          <a:lstStyle/>
          <a:p>
            <a:pPr algn="r"/>
            <a:r>
              <a:rPr lang="ar-JO" sz="1800" b="1" dirty="0">
                <a:latin typeface="Alexandria Light" pitchFamily="2" charset="-78"/>
                <a:cs typeface="Alexandria Light" pitchFamily="2" charset="-78"/>
              </a:rPr>
              <a:t>الشَّفافيَّة في أَخلاقيَّاتِ العمل</a:t>
            </a:r>
          </a:p>
        </p:txBody>
      </p:sp>
      <p:pic>
        <p:nvPicPr>
          <p:cNvPr id="3" name="Picture 2">
            <a:extLst>
              <a:ext uri="{FF2B5EF4-FFF2-40B4-BE49-F238E27FC236}">
                <a16:creationId xmlns:a16="http://schemas.microsoft.com/office/drawing/2014/main" id="{FCFDCEB5-A837-42E3-94C7-D1ACE9C51E8E}"/>
              </a:ext>
            </a:extLst>
          </p:cNvPr>
          <p:cNvPicPr>
            <a:picLocks noChangeAspect="1"/>
          </p:cNvPicPr>
          <p:nvPr/>
        </p:nvPicPr>
        <p:blipFill>
          <a:blip r:embed="rId3"/>
          <a:stretch>
            <a:fillRect/>
          </a:stretch>
        </p:blipFill>
        <p:spPr>
          <a:xfrm>
            <a:off x="1533462" y="2771427"/>
            <a:ext cx="3462486" cy="2308324"/>
          </a:xfrm>
          <a:prstGeom prst="rect">
            <a:avLst/>
          </a:prstGeom>
        </p:spPr>
      </p:pic>
    </p:spTree>
    <p:extLst>
      <p:ext uri="{BB962C8B-B14F-4D97-AF65-F5344CB8AC3E}">
        <p14:creationId xmlns:p14="http://schemas.microsoft.com/office/powerpoint/2010/main" val="11956858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3A794B10-9CEB-4742-8598-BB58BAD917E1}"/>
              </a:ext>
            </a:extLst>
          </p:cNvPr>
          <p:cNvSpPr txBox="1"/>
          <p:nvPr/>
        </p:nvSpPr>
        <p:spPr>
          <a:xfrm>
            <a:off x="5418667" y="2946364"/>
            <a:ext cx="4671392" cy="1897314"/>
          </a:xfrm>
          <a:prstGeom prst="rect">
            <a:avLst/>
          </a:prstGeom>
          <a:noFill/>
        </p:spPr>
        <p:txBody>
          <a:bodyPr wrap="square">
            <a:spAutoFit/>
          </a:bodyPr>
          <a:lstStyle/>
          <a:p>
            <a:pPr algn="r">
              <a:lnSpc>
                <a:spcPct val="150000"/>
              </a:lnSpc>
            </a:pPr>
            <a:r>
              <a:rPr lang="ar-JO" sz="1600" b="1" dirty="0">
                <a:latin typeface="Alexandria Light" pitchFamily="2" charset="-78"/>
                <a:cs typeface="Alexandria Light" pitchFamily="2" charset="-78"/>
              </a:rPr>
              <a:t>الإضرار بسمعة الشركة.</a:t>
            </a:r>
            <a:endParaRPr lang="ar-JO" sz="1600" dirty="0">
              <a:latin typeface="Alexandria Light" pitchFamily="2" charset="-78"/>
              <a:cs typeface="Alexandria Light" pitchFamily="2" charset="-78"/>
            </a:endParaRPr>
          </a:p>
          <a:p>
            <a:pPr algn="r">
              <a:lnSpc>
                <a:spcPct val="150000"/>
              </a:lnSpc>
            </a:pPr>
            <a:r>
              <a:rPr lang="ar-JO" sz="1600" b="1" dirty="0">
                <a:latin typeface="Alexandria Light" pitchFamily="2" charset="-78"/>
                <a:cs typeface="Alexandria Light" pitchFamily="2" charset="-78"/>
              </a:rPr>
              <a:t>مواجهة عواقب قانونيَّة.</a:t>
            </a:r>
            <a:endParaRPr lang="ar-JO" sz="1600" dirty="0">
              <a:latin typeface="Alexandria Light" pitchFamily="2" charset="-78"/>
              <a:cs typeface="Alexandria Light" pitchFamily="2" charset="-78"/>
            </a:endParaRPr>
          </a:p>
          <a:p>
            <a:pPr algn="r">
              <a:lnSpc>
                <a:spcPct val="150000"/>
              </a:lnSpc>
            </a:pPr>
            <a:r>
              <a:rPr lang="ar-JO" sz="1600" b="1" dirty="0">
                <a:latin typeface="Alexandria Light" pitchFamily="2" charset="-78"/>
                <a:cs typeface="Alexandria Light" pitchFamily="2" charset="-78"/>
              </a:rPr>
              <a:t>فقدان ثقة العملاء والمستثمرين والموظفين.</a:t>
            </a:r>
            <a:endParaRPr lang="ar-JO" sz="1600" dirty="0">
              <a:latin typeface="Alexandria Light" pitchFamily="2" charset="-78"/>
              <a:cs typeface="Alexandria Light" pitchFamily="2" charset="-78"/>
            </a:endParaRPr>
          </a:p>
          <a:p>
            <a:pPr algn="r">
              <a:lnSpc>
                <a:spcPct val="150000"/>
              </a:lnSpc>
            </a:pPr>
            <a:r>
              <a:rPr lang="ar-JO" sz="1600" b="1" dirty="0">
                <a:latin typeface="Alexandria Light" pitchFamily="2" charset="-78"/>
                <a:cs typeface="Alexandria Light" pitchFamily="2" charset="-78"/>
              </a:rPr>
              <a:t>انخفاض الروح المعنويَّة داخل بيئة العمل.</a:t>
            </a:r>
            <a:endParaRPr lang="ar-JO" sz="1600" dirty="0">
              <a:latin typeface="Alexandria Light" pitchFamily="2" charset="-78"/>
              <a:cs typeface="Alexandria Light" pitchFamily="2" charset="-78"/>
            </a:endParaRPr>
          </a:p>
          <a:p>
            <a:pPr algn="r">
              <a:lnSpc>
                <a:spcPct val="150000"/>
              </a:lnSpc>
            </a:pPr>
            <a:r>
              <a:rPr lang="ar-JO" sz="1600" b="1" dirty="0">
                <a:latin typeface="Alexandria Light" pitchFamily="2" charset="-78"/>
                <a:cs typeface="Alexandria Light" pitchFamily="2" charset="-78"/>
              </a:rPr>
              <a:t>زيادة معدلات دوران الموظفين وانخفاض الإنتاجيَّة.</a:t>
            </a:r>
            <a:endParaRPr lang="ar-JO" sz="2000" dirty="0">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013705A6-459A-4BA7-90A2-025794DFDD54}"/>
              </a:ext>
            </a:extLst>
          </p:cNvPr>
          <p:cNvSpPr txBox="1"/>
          <p:nvPr/>
        </p:nvSpPr>
        <p:spPr>
          <a:xfrm>
            <a:off x="2485572" y="1393795"/>
            <a:ext cx="2352998" cy="369332"/>
          </a:xfrm>
          <a:prstGeom prst="rect">
            <a:avLst/>
          </a:prstGeom>
          <a:noFill/>
        </p:spPr>
        <p:txBody>
          <a:bodyPr wrap="square">
            <a:spAutoFit/>
          </a:bodyPr>
          <a:lstStyle/>
          <a:p>
            <a:pPr algn="r"/>
            <a:r>
              <a:rPr lang="ar-JO" sz="1800" b="1" dirty="0">
                <a:latin typeface="Alexandria Light" pitchFamily="2" charset="-78"/>
                <a:cs typeface="Alexandria Light" pitchFamily="2" charset="-78"/>
              </a:rPr>
              <a:t>مخاطر غياب الشفافيَّة</a:t>
            </a:r>
          </a:p>
        </p:txBody>
      </p:sp>
      <p:pic>
        <p:nvPicPr>
          <p:cNvPr id="3" name="Picture 2">
            <a:extLst>
              <a:ext uri="{FF2B5EF4-FFF2-40B4-BE49-F238E27FC236}">
                <a16:creationId xmlns:a16="http://schemas.microsoft.com/office/drawing/2014/main" id="{0921869F-45FB-4708-BDA2-32C44C5F3CAA}"/>
              </a:ext>
            </a:extLst>
          </p:cNvPr>
          <p:cNvPicPr>
            <a:picLocks noChangeAspect="1"/>
          </p:cNvPicPr>
          <p:nvPr/>
        </p:nvPicPr>
        <p:blipFill>
          <a:blip r:embed="rId3"/>
          <a:stretch>
            <a:fillRect/>
          </a:stretch>
        </p:blipFill>
        <p:spPr>
          <a:xfrm>
            <a:off x="1174793" y="2690214"/>
            <a:ext cx="3919907" cy="2409613"/>
          </a:xfrm>
          <a:prstGeom prst="rect">
            <a:avLst/>
          </a:prstGeom>
        </p:spPr>
      </p:pic>
    </p:spTree>
    <p:extLst>
      <p:ext uri="{BB962C8B-B14F-4D97-AF65-F5344CB8AC3E}">
        <p14:creationId xmlns:p14="http://schemas.microsoft.com/office/powerpoint/2010/main" val="1432849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2" name="Picture 1">
            <a:extLst>
              <a:ext uri="{FF2B5EF4-FFF2-40B4-BE49-F238E27FC236}">
                <a16:creationId xmlns:a16="http://schemas.microsoft.com/office/drawing/2014/main" id="{2B929E13-38D7-43DC-A3EC-D77D6DF29903}"/>
              </a:ext>
            </a:extLst>
          </p:cNvPr>
          <p:cNvPicPr>
            <a:picLocks noChangeAspect="1"/>
          </p:cNvPicPr>
          <p:nvPr/>
        </p:nvPicPr>
        <p:blipFill>
          <a:blip r:embed="rId3"/>
          <a:stretch>
            <a:fillRect/>
          </a:stretch>
        </p:blipFill>
        <p:spPr>
          <a:xfrm>
            <a:off x="1707188" y="2692346"/>
            <a:ext cx="8387542" cy="2881806"/>
          </a:xfrm>
          <a:prstGeom prst="rect">
            <a:avLst/>
          </a:prstGeom>
        </p:spPr>
      </p:pic>
    </p:spTree>
    <p:extLst>
      <p:ext uri="{BB962C8B-B14F-4D97-AF65-F5344CB8AC3E}">
        <p14:creationId xmlns:p14="http://schemas.microsoft.com/office/powerpoint/2010/main" val="36053711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8955444B-7276-40CA-9139-811A935B4D7D}"/>
              </a:ext>
            </a:extLst>
          </p:cNvPr>
          <p:cNvSpPr txBox="1"/>
          <p:nvPr/>
        </p:nvSpPr>
        <p:spPr>
          <a:xfrm>
            <a:off x="1214817" y="2585721"/>
            <a:ext cx="9372284" cy="2585323"/>
          </a:xfrm>
          <a:prstGeom prst="rect">
            <a:avLst/>
          </a:prstGeom>
          <a:noFill/>
        </p:spPr>
        <p:txBody>
          <a:bodyPr wrap="square">
            <a:spAutoFit/>
          </a:bodyPr>
          <a:lstStyle/>
          <a:p>
            <a:pPr algn="just" rtl="1"/>
            <a:r>
              <a:rPr lang="ar-JO" dirty="0">
                <a:latin typeface="Alexandria Light" pitchFamily="2" charset="-78"/>
                <a:cs typeface="Alexandria Light" pitchFamily="2" charset="-78"/>
              </a:rPr>
              <a:t>تُعَدُّ شركة </a:t>
            </a:r>
            <a:r>
              <a:rPr lang="en-US" b="1" dirty="0">
                <a:latin typeface="Alexandria Light" pitchFamily="2" charset="-78"/>
                <a:cs typeface="Alexandria Light" pitchFamily="2" charset="-78"/>
              </a:rPr>
              <a:t>Zappos</a:t>
            </a:r>
            <a:r>
              <a:rPr lang="en-US" dirty="0">
                <a:latin typeface="Alexandria Light" pitchFamily="2" charset="-78"/>
                <a:cs typeface="Alexandria Light" pitchFamily="2" charset="-78"/>
              </a:rPr>
              <a:t>، </a:t>
            </a:r>
            <a:r>
              <a:rPr lang="ar-JO" dirty="0">
                <a:latin typeface="Alexandria Light" pitchFamily="2" charset="-78"/>
                <a:cs typeface="Alexandria Light" pitchFamily="2" charset="-78"/>
              </a:rPr>
              <a:t>وهي تاجر تجزئة للأحذية والملابس عبر الإنترنت، من النماذج الرائدة في تطبيق </a:t>
            </a:r>
            <a:r>
              <a:rPr lang="ar-JO" b="1" dirty="0">
                <a:latin typeface="Alexandria Light" pitchFamily="2" charset="-78"/>
                <a:cs typeface="Alexandria Light" pitchFamily="2" charset="-78"/>
              </a:rPr>
              <a:t>ثقافة الشفافيَّة داخل بيئة العمل</a:t>
            </a:r>
            <a:r>
              <a:rPr lang="ar-JO" dirty="0">
                <a:latin typeface="Alexandria Light" pitchFamily="2" charset="-78"/>
                <a:cs typeface="Alexandria Light" pitchFamily="2" charset="-78"/>
              </a:rPr>
              <a:t>.</a:t>
            </a:r>
          </a:p>
          <a:p>
            <a:pPr algn="just" rtl="1"/>
            <a:r>
              <a:rPr lang="ar-JO" b="1" dirty="0">
                <a:latin typeface="Alexandria Light" pitchFamily="2" charset="-78"/>
                <a:cs typeface="Alexandria Light" pitchFamily="2" charset="-78"/>
              </a:rPr>
              <a:t>مبادرات </a:t>
            </a:r>
            <a:r>
              <a:rPr lang="en-US" b="1" dirty="0">
                <a:latin typeface="Alexandria Light" pitchFamily="2" charset="-78"/>
                <a:cs typeface="Alexandria Light" pitchFamily="2" charset="-78"/>
              </a:rPr>
              <a:t>Zappos </a:t>
            </a:r>
            <a:r>
              <a:rPr lang="ar-JO" b="1" dirty="0">
                <a:latin typeface="Alexandria Light" pitchFamily="2" charset="-78"/>
                <a:cs typeface="Alexandria Light" pitchFamily="2" charset="-78"/>
              </a:rPr>
              <a:t>لتعزيز الشفافيَّة:</a:t>
            </a:r>
          </a:p>
          <a:p>
            <a:pPr algn="just" rtl="1">
              <a:buFont typeface="Arial" panose="020B0604020202020204" pitchFamily="34" charset="0"/>
              <a:buChar char="•"/>
            </a:pPr>
            <a:r>
              <a:rPr lang="ar-JO" dirty="0">
                <a:latin typeface="Alexandria Light" pitchFamily="2" charset="-78"/>
                <a:cs typeface="Alexandria Light" pitchFamily="2" charset="-78"/>
              </a:rPr>
              <a:t>اعتماد </a:t>
            </a:r>
            <a:r>
              <a:rPr lang="ar-JO" b="1" dirty="0">
                <a:latin typeface="Alexandria Light" pitchFamily="2" charset="-78"/>
                <a:cs typeface="Alexandria Light" pitchFamily="2" charset="-78"/>
              </a:rPr>
              <a:t>سياسة الباب المفتوح</a:t>
            </a:r>
            <a:r>
              <a:rPr lang="ar-JO" dirty="0">
                <a:latin typeface="Alexandria Light" pitchFamily="2" charset="-78"/>
                <a:cs typeface="Alexandria Light" pitchFamily="2" charset="-78"/>
              </a:rPr>
              <a:t>، التي تُشجِّع الموظفين على مشاركة أفكارهم وتعليقاتهم بشكل مباشر مع القيادة العليا.</a:t>
            </a:r>
          </a:p>
          <a:p>
            <a:pPr algn="just" rtl="1">
              <a:buFont typeface="Arial" panose="020B0604020202020204" pitchFamily="34" charset="0"/>
              <a:buChar char="•"/>
            </a:pPr>
            <a:r>
              <a:rPr lang="ar-JO" dirty="0">
                <a:latin typeface="Alexandria Light" pitchFamily="2" charset="-78"/>
                <a:cs typeface="Alexandria Light" pitchFamily="2" charset="-78"/>
              </a:rPr>
              <a:t>استخدام </a:t>
            </a:r>
            <a:r>
              <a:rPr lang="ar-JO" b="1" dirty="0">
                <a:latin typeface="Alexandria Light" pitchFamily="2" charset="-78"/>
                <a:cs typeface="Alexandria Light" pitchFamily="2" charset="-78"/>
              </a:rPr>
              <a:t>شبكة اجتماعيَّة داخلية</a:t>
            </a:r>
            <a:r>
              <a:rPr lang="ar-JO" dirty="0">
                <a:latin typeface="Alexandria Light" pitchFamily="2" charset="-78"/>
                <a:cs typeface="Alexandria Light" pitchFamily="2" charset="-78"/>
              </a:rPr>
              <a:t> لتسهيل التواصُل والتعاون بين الموظفين على مختلف المستويات.</a:t>
            </a:r>
          </a:p>
          <a:p>
            <a:pPr algn="just" rtl="1"/>
            <a:r>
              <a:rPr lang="ar-JO" dirty="0">
                <a:latin typeface="Alexandria Light" pitchFamily="2" charset="-78"/>
                <a:cs typeface="Alexandria Light" pitchFamily="2" charset="-78"/>
              </a:rPr>
              <a:t>هذه المبادرات ساعدت </a:t>
            </a:r>
            <a:r>
              <a:rPr lang="en-US" dirty="0">
                <a:latin typeface="Alexandria Light" pitchFamily="2" charset="-78"/>
                <a:cs typeface="Alexandria Light" pitchFamily="2" charset="-78"/>
              </a:rPr>
              <a:t>Zappos </a:t>
            </a:r>
            <a:r>
              <a:rPr lang="ar-JO" dirty="0">
                <a:latin typeface="Alexandria Light" pitchFamily="2" charset="-78"/>
                <a:cs typeface="Alexandria Light" pitchFamily="2" charset="-78"/>
              </a:rPr>
              <a:t>على بناء بيئة عمل إيجابيَّة، تُعزِّز </a:t>
            </a:r>
            <a:r>
              <a:rPr lang="ar-JO" b="1" dirty="0">
                <a:latin typeface="Alexandria Light" pitchFamily="2" charset="-78"/>
                <a:cs typeface="Alexandria Light" pitchFamily="2" charset="-78"/>
              </a:rPr>
              <a:t>الثقة والتعاون والانتماء</a:t>
            </a:r>
            <a:r>
              <a:rPr lang="ar-JO" dirty="0">
                <a:latin typeface="Alexandria Light" pitchFamily="2" charset="-78"/>
                <a:cs typeface="Alexandria Light" pitchFamily="2" charset="-78"/>
              </a:rPr>
              <a:t>، ما انعكس بشكل مباشر على رضا العملاء ونجاح الشركة.</a:t>
            </a:r>
          </a:p>
        </p:txBody>
      </p:sp>
      <p:sp>
        <p:nvSpPr>
          <p:cNvPr id="8" name="TextBox 7">
            <a:extLst>
              <a:ext uri="{FF2B5EF4-FFF2-40B4-BE49-F238E27FC236}">
                <a16:creationId xmlns:a16="http://schemas.microsoft.com/office/drawing/2014/main" id="{0EE00E32-5DFC-4901-8022-FF0FA0A0E990}"/>
              </a:ext>
            </a:extLst>
          </p:cNvPr>
          <p:cNvSpPr txBox="1"/>
          <p:nvPr/>
        </p:nvSpPr>
        <p:spPr>
          <a:xfrm>
            <a:off x="1078576" y="1411409"/>
            <a:ext cx="6097384" cy="369332"/>
          </a:xfrm>
          <a:prstGeom prst="rect">
            <a:avLst/>
          </a:prstGeom>
          <a:noFill/>
        </p:spPr>
        <p:txBody>
          <a:bodyPr wrap="square">
            <a:spAutoFit/>
          </a:bodyPr>
          <a:lstStyle/>
          <a:p>
            <a:pPr algn="r" rtl="1"/>
            <a:r>
              <a:rPr lang="ar-JO" b="1" dirty="0">
                <a:latin typeface="Alexandria Light" pitchFamily="2" charset="-78"/>
                <a:cs typeface="Alexandria Light" pitchFamily="2" charset="-78"/>
              </a:rPr>
              <a:t>دراسة حالة: شركة </a:t>
            </a:r>
            <a:r>
              <a:rPr lang="en-US" b="1" dirty="0">
                <a:latin typeface="Alexandria Light" pitchFamily="2" charset="-78"/>
                <a:cs typeface="Alexandria Light" pitchFamily="2" charset="-78"/>
              </a:rPr>
              <a:t>Zappos </a:t>
            </a:r>
            <a:r>
              <a:rPr lang="ar-JO" b="1" dirty="0">
                <a:latin typeface="Alexandria Light" pitchFamily="2" charset="-78"/>
                <a:cs typeface="Alexandria Light" pitchFamily="2" charset="-78"/>
              </a:rPr>
              <a:t>ومفهوم الشفافيَّة</a:t>
            </a:r>
          </a:p>
        </p:txBody>
      </p:sp>
    </p:spTree>
    <p:extLst>
      <p:ext uri="{BB962C8B-B14F-4D97-AF65-F5344CB8AC3E}">
        <p14:creationId xmlns:p14="http://schemas.microsoft.com/office/powerpoint/2010/main" val="1193486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6F73C166-C989-498A-8BD4-3778609E19E2}"/>
              </a:ext>
            </a:extLst>
          </p:cNvPr>
          <p:cNvSpPr txBox="1"/>
          <p:nvPr/>
        </p:nvSpPr>
        <p:spPr>
          <a:xfrm>
            <a:off x="5588923" y="2512163"/>
            <a:ext cx="4644045" cy="2585323"/>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r"/>
            <a:r>
              <a:rPr lang="ar-JO" sz="1600" b="1" dirty="0">
                <a:latin typeface="Alexandria Light" pitchFamily="2" charset="-78"/>
                <a:cs typeface="Alexandria Light" pitchFamily="2" charset="-78"/>
              </a:rPr>
              <a:t>أساليب تعزيز الشفافيَّة داخل المؤسسات</a:t>
            </a:r>
          </a:p>
          <a:p>
            <a:pPr algn="r"/>
            <a:endParaRPr lang="ar-JO" sz="1600" b="1" dirty="0">
              <a:latin typeface="Alexandria Light" pitchFamily="2" charset="-78"/>
              <a:cs typeface="Alexandria Light" pitchFamily="2" charset="-78"/>
            </a:endParaRPr>
          </a:p>
          <a:p>
            <a:pPr algn="r"/>
            <a:r>
              <a:rPr lang="ar-JO" sz="1600" b="1" dirty="0">
                <a:latin typeface="Alexandria Light" pitchFamily="2" charset="-78"/>
                <a:cs typeface="Alexandria Light" pitchFamily="2" charset="-78"/>
              </a:rPr>
              <a:t>تطوير مدوَّنة أَخلاقيَّة:</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مدوَّنة الأَخلاقيَّات هي مجموعة من الإرشادات التي تُحدِّد القِيَم والمبادئ التي تُوجِّه سُلوك المؤسسة.</a:t>
            </a:r>
          </a:p>
          <a:p>
            <a:pPr algn="r"/>
            <a:endParaRPr lang="ar-JO" sz="1600" dirty="0">
              <a:latin typeface="Alexandria Light" pitchFamily="2" charset="-78"/>
              <a:cs typeface="Alexandria Light" pitchFamily="2" charset="-78"/>
            </a:endParaRPr>
          </a:p>
          <a:p>
            <a:pPr algn="r"/>
            <a:r>
              <a:rPr lang="ar-JO" sz="1600" b="1" dirty="0">
                <a:latin typeface="Alexandria Light" pitchFamily="2" charset="-78"/>
                <a:cs typeface="Alexandria Light" pitchFamily="2" charset="-78"/>
              </a:rPr>
              <a:t>إنشاء قنوات اتصال مفتوحة:</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قنوات الاتصال المفتوحة ضروريَّة لإنشاء ثقافة الشفافيَّة داخل بيئة العمل.</a:t>
            </a:r>
          </a:p>
          <a:p>
            <a:pPr algn="r" rtl="1"/>
            <a:endParaRPr lang="en-US" dirty="0">
              <a:latin typeface="Alexandria Light" pitchFamily="2" charset="-78"/>
            </a:endParaRPr>
          </a:p>
        </p:txBody>
      </p:sp>
      <p:sp>
        <p:nvSpPr>
          <p:cNvPr id="8" name="TextBox 7">
            <a:extLst>
              <a:ext uri="{FF2B5EF4-FFF2-40B4-BE49-F238E27FC236}">
                <a16:creationId xmlns:a16="http://schemas.microsoft.com/office/drawing/2014/main" id="{AFE8AA28-6792-402E-8BAB-5B0FF223C4ED}"/>
              </a:ext>
            </a:extLst>
          </p:cNvPr>
          <p:cNvSpPr txBox="1"/>
          <p:nvPr/>
        </p:nvSpPr>
        <p:spPr>
          <a:xfrm>
            <a:off x="2619738" y="1257306"/>
            <a:ext cx="3722873" cy="400110"/>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sz="2000" b="1" dirty="0">
                <a:latin typeface="Alexandria Light" pitchFamily="2" charset="-78"/>
                <a:cs typeface="Alexandria Light" pitchFamily="2" charset="-78"/>
              </a:rPr>
              <a:t>كيفية إنشاء ثقافة الانفتاح</a:t>
            </a:r>
            <a:endParaRPr lang="en-US" sz="2000" b="1" dirty="0">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76E72DC2-916A-455E-80F6-B4BB37A68888}"/>
              </a:ext>
            </a:extLst>
          </p:cNvPr>
          <p:cNvPicPr>
            <a:picLocks noChangeAspect="1"/>
          </p:cNvPicPr>
          <p:nvPr/>
        </p:nvPicPr>
        <p:blipFill>
          <a:blip r:embed="rId3"/>
          <a:stretch>
            <a:fillRect/>
          </a:stretch>
        </p:blipFill>
        <p:spPr>
          <a:xfrm>
            <a:off x="1273860" y="2374306"/>
            <a:ext cx="3892028" cy="2643380"/>
          </a:xfrm>
          <a:prstGeom prst="rect">
            <a:avLst/>
          </a:prstGeom>
        </p:spPr>
      </p:pic>
    </p:spTree>
    <p:extLst>
      <p:ext uri="{BB962C8B-B14F-4D97-AF65-F5344CB8AC3E}">
        <p14:creationId xmlns:p14="http://schemas.microsoft.com/office/powerpoint/2010/main" val="3615550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6F73C166-C989-498A-8BD4-3778609E19E2}"/>
              </a:ext>
            </a:extLst>
          </p:cNvPr>
          <p:cNvSpPr txBox="1"/>
          <p:nvPr/>
        </p:nvSpPr>
        <p:spPr>
          <a:xfrm>
            <a:off x="5378334" y="2636853"/>
            <a:ext cx="5187143" cy="2339102"/>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r"/>
            <a:r>
              <a:rPr lang="ar-JO" sz="1600" b="1" dirty="0">
                <a:latin typeface="Alexandria Light" pitchFamily="2" charset="-78"/>
                <a:cs typeface="Alexandria Light" pitchFamily="2" charset="-78"/>
              </a:rPr>
              <a:t>احتضان التكنولوجيا:</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يمكن أن تكون التكنولوجيا أداةً قويَّة لتحقيق الشفافيَّة، من خلال تحسين الوصول إلى المعلومات ومتابعة الأداء.</a:t>
            </a:r>
          </a:p>
          <a:p>
            <a:pPr algn="r"/>
            <a:endParaRPr lang="ar-JO" sz="1600" dirty="0">
              <a:latin typeface="Alexandria Light" pitchFamily="2" charset="-78"/>
              <a:cs typeface="Alexandria Light" pitchFamily="2" charset="-78"/>
            </a:endParaRPr>
          </a:p>
          <a:p>
            <a:pPr algn="r"/>
            <a:r>
              <a:rPr lang="ar-JO" sz="1600" b="1" dirty="0">
                <a:latin typeface="Alexandria Light" pitchFamily="2" charset="-78"/>
                <a:cs typeface="Alexandria Light" pitchFamily="2" charset="-78"/>
              </a:rPr>
              <a:t>تعزيز ثقافة الثقة:</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يجب أن تُوجِد المؤسسات بيئة يشعر فيها الموظَّفون بالراحة عند التحدُّث عن المخاوف الأَخلاقيَّة والإبلاغ عن سوء السلوك دون خوف.</a:t>
            </a:r>
          </a:p>
          <a:p>
            <a:pPr marL="342900" indent="-342900" algn="r" rtl="1">
              <a:buAutoNum type="arabicPeriod"/>
            </a:pPr>
            <a:endParaRPr lang="en-US" dirty="0">
              <a:latin typeface="Alexandria Light" pitchFamily="2" charset="-78"/>
            </a:endParaRPr>
          </a:p>
        </p:txBody>
      </p:sp>
      <p:sp>
        <p:nvSpPr>
          <p:cNvPr id="8" name="TextBox 7">
            <a:extLst>
              <a:ext uri="{FF2B5EF4-FFF2-40B4-BE49-F238E27FC236}">
                <a16:creationId xmlns:a16="http://schemas.microsoft.com/office/drawing/2014/main" id="{AFE8AA28-6792-402E-8BAB-5B0FF223C4ED}"/>
              </a:ext>
            </a:extLst>
          </p:cNvPr>
          <p:cNvSpPr txBox="1"/>
          <p:nvPr/>
        </p:nvSpPr>
        <p:spPr>
          <a:xfrm>
            <a:off x="2619738" y="1257306"/>
            <a:ext cx="3722873" cy="400110"/>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sz="2000" b="1" dirty="0">
                <a:latin typeface="Alexandria Light" pitchFamily="2" charset="-78"/>
                <a:cs typeface="Alexandria Light" pitchFamily="2" charset="-78"/>
              </a:rPr>
              <a:t>كيفية إنشاء ثقافة الانفتاح</a:t>
            </a:r>
            <a:endParaRPr lang="en-US" sz="2000" b="1" dirty="0">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76E72DC2-916A-455E-80F6-B4BB37A68888}"/>
              </a:ext>
            </a:extLst>
          </p:cNvPr>
          <p:cNvPicPr>
            <a:picLocks noChangeAspect="1"/>
          </p:cNvPicPr>
          <p:nvPr/>
        </p:nvPicPr>
        <p:blipFill>
          <a:blip r:embed="rId3"/>
          <a:stretch>
            <a:fillRect/>
          </a:stretch>
        </p:blipFill>
        <p:spPr>
          <a:xfrm>
            <a:off x="1502220" y="2564722"/>
            <a:ext cx="3224720" cy="2190159"/>
          </a:xfrm>
          <a:prstGeom prst="rect">
            <a:avLst/>
          </a:prstGeom>
        </p:spPr>
      </p:pic>
    </p:spTree>
    <p:extLst>
      <p:ext uri="{BB962C8B-B14F-4D97-AF65-F5344CB8AC3E}">
        <p14:creationId xmlns:p14="http://schemas.microsoft.com/office/powerpoint/2010/main" val="9565730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4099" y="1820695"/>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10A9F702-06AE-4275-82D0-EED9AA574A3C}"/>
              </a:ext>
            </a:extLst>
          </p:cNvPr>
          <p:cNvSpPr txBox="1"/>
          <p:nvPr/>
        </p:nvSpPr>
        <p:spPr>
          <a:xfrm>
            <a:off x="4777923" y="2309244"/>
            <a:ext cx="5859200" cy="2431435"/>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r"/>
            <a:r>
              <a:rPr lang="ar-JO" sz="2000" b="1" dirty="0">
                <a:latin typeface="Alexandria Light" pitchFamily="2" charset="-78"/>
                <a:cs typeface="Alexandria Light" pitchFamily="2" charset="-78"/>
              </a:rPr>
              <a:t>تحديات الشَّفافيَّة في أَخلاقيَّاتِ العمل</a:t>
            </a:r>
          </a:p>
          <a:p>
            <a:pPr algn="r"/>
            <a:endParaRPr lang="ar-JO" sz="2000" b="1" dirty="0">
              <a:latin typeface="Alexandria Light" pitchFamily="2" charset="-78"/>
              <a:cs typeface="Alexandria Light" pitchFamily="2" charset="-78"/>
            </a:endParaRPr>
          </a:p>
          <a:p>
            <a:pPr algn="just" rtl="1"/>
            <a:r>
              <a:rPr lang="ar-JO" sz="1600" dirty="0">
                <a:latin typeface="Alexandria Light" pitchFamily="2" charset="-78"/>
                <a:cs typeface="Alexandria Light" pitchFamily="2" charset="-78"/>
              </a:rPr>
              <a:t>تُعتبَر الشَّفافيَّة جانبًا حاسمًا في أَخلاقيَّات العمل، ومن الضروري الحفاظ عليها لبناء الثقة والمصداقيَّة بين أصحاب المصلحة.</a:t>
            </a:r>
          </a:p>
          <a:p>
            <a:pPr algn="just" rtl="1"/>
            <a:r>
              <a:rPr lang="ar-JO" sz="1600" dirty="0">
                <a:latin typeface="Alexandria Light" pitchFamily="2" charset="-78"/>
                <a:cs typeface="Alexandria Light" pitchFamily="2" charset="-78"/>
              </a:rPr>
              <a:t>ورغم أهمِّيّتها، إلا أن تطبيق الشفافية قد يُواجِه عقبات وتحديات تُعيق جهود الشركات نحو مزيد من الانفتاح.</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ومن هنا، يُعدّ التغلُّب على هذه الحواجز أمرًا جوهريًّا لضمان الشفافيَّة، وتعزيز العلاقة الصحيَّة مع الموظفين، العملاء، والمستثمرين.</a:t>
            </a:r>
          </a:p>
        </p:txBody>
      </p:sp>
      <p:pic>
        <p:nvPicPr>
          <p:cNvPr id="8" name="Picture 7">
            <a:extLst>
              <a:ext uri="{FF2B5EF4-FFF2-40B4-BE49-F238E27FC236}">
                <a16:creationId xmlns:a16="http://schemas.microsoft.com/office/drawing/2014/main" id="{2A7E953E-93E0-4A8D-BB30-7FAC01A17298}"/>
              </a:ext>
            </a:extLst>
          </p:cNvPr>
          <p:cNvPicPr>
            <a:picLocks noChangeAspect="1"/>
          </p:cNvPicPr>
          <p:nvPr/>
        </p:nvPicPr>
        <p:blipFill>
          <a:blip r:embed="rId3"/>
          <a:stretch>
            <a:fillRect/>
          </a:stretch>
        </p:blipFill>
        <p:spPr>
          <a:xfrm>
            <a:off x="1365942" y="2354855"/>
            <a:ext cx="3239309" cy="3219297"/>
          </a:xfrm>
          <a:prstGeom prst="rect">
            <a:avLst/>
          </a:prstGeom>
        </p:spPr>
      </p:pic>
      <p:sp>
        <p:nvSpPr>
          <p:cNvPr id="9" name="TextBox 8">
            <a:extLst>
              <a:ext uri="{FF2B5EF4-FFF2-40B4-BE49-F238E27FC236}">
                <a16:creationId xmlns:a16="http://schemas.microsoft.com/office/drawing/2014/main" id="{99539D7A-BA9D-4B4D-BAC7-49352EC61DD4}"/>
              </a:ext>
            </a:extLst>
          </p:cNvPr>
          <p:cNvSpPr txBox="1"/>
          <p:nvPr/>
        </p:nvSpPr>
        <p:spPr>
          <a:xfrm>
            <a:off x="2637581" y="1283524"/>
            <a:ext cx="5932841" cy="400110"/>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ctr" rtl="1"/>
            <a:r>
              <a:rPr lang="ar-JO" sz="2000" b="1" dirty="0">
                <a:latin typeface="Alexandria Light" pitchFamily="2" charset="-78"/>
                <a:cs typeface="Alexandria Light" pitchFamily="2" charset="-78"/>
              </a:rPr>
              <a:t>تحديات الشفافية: التغلب على الحواجز أمام الانفتاح</a:t>
            </a:r>
            <a:endParaRPr lang="en-US" sz="2000" b="1" dirty="0">
              <a:latin typeface="Alexandria Light" pitchFamily="2" charset="-78"/>
            </a:endParaRPr>
          </a:p>
        </p:txBody>
      </p:sp>
    </p:spTree>
    <p:extLst>
      <p:ext uri="{BB962C8B-B14F-4D97-AF65-F5344CB8AC3E}">
        <p14:creationId xmlns:p14="http://schemas.microsoft.com/office/powerpoint/2010/main" val="2266638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36C0DE1C-FF3A-42F7-BF9F-23CD44395154}"/>
              </a:ext>
            </a:extLst>
          </p:cNvPr>
          <p:cNvSpPr txBox="1"/>
          <p:nvPr/>
        </p:nvSpPr>
        <p:spPr>
          <a:xfrm>
            <a:off x="3256888" y="2103120"/>
            <a:ext cx="7438302" cy="3468835"/>
          </a:xfrm>
          <a:prstGeom prst="rect">
            <a:avLst/>
          </a:prstGeom>
          <a:noFill/>
        </p:spPr>
        <p:txBody>
          <a:bodyPr wrap="square">
            <a:spAutoFit/>
          </a:bodyPr>
          <a:lstStyle/>
          <a:p>
            <a:pPr marL="457200" indent="-457200" algn="r" rtl="1">
              <a:lnSpc>
                <a:spcPct val="200000"/>
              </a:lnSpc>
              <a:buFont typeface="Wingdings" panose="05000000000000000000" pitchFamily="2" charset="2"/>
              <a:buChar char="Ø"/>
            </a:pPr>
            <a:r>
              <a:rPr lang="ar-JO" sz="1600" b="1" dirty="0">
                <a:latin typeface="Alexandria Light" pitchFamily="2" charset="-78"/>
                <a:cs typeface="Alexandria Light" pitchFamily="2" charset="-78"/>
              </a:rPr>
              <a:t>أبرز حواجز الشَّفافيَّة في أَخلاقيَّات العمل </a:t>
            </a:r>
          </a:p>
          <a:p>
            <a:pPr marL="457200" indent="-457200" algn="r" rtl="1">
              <a:lnSpc>
                <a:spcPct val="200000"/>
              </a:lnSpc>
              <a:buFont typeface="Wingdings" panose="05000000000000000000" pitchFamily="2" charset="2"/>
              <a:buChar char="Ø"/>
            </a:pPr>
            <a:r>
              <a:rPr lang="ar-JO" sz="1600" b="1" dirty="0">
                <a:latin typeface="Alexandria Light" pitchFamily="2" charset="-78"/>
                <a:cs typeface="Alexandria Light" pitchFamily="2" charset="-78"/>
              </a:rPr>
              <a:t>قلَّة الثقة : تُعَدّ واحدة من أبرز العقبات أمام الشفافيَّة، حيث يؤدي نقص الثقة بين الموظفين والإدارة إلى تقييد تدفُّق المعلومات.</a:t>
            </a:r>
          </a:p>
          <a:p>
            <a:pPr marL="457200" indent="-457200" algn="r" rtl="1">
              <a:lnSpc>
                <a:spcPct val="200000"/>
              </a:lnSpc>
              <a:buFont typeface="Wingdings" panose="05000000000000000000" pitchFamily="2" charset="2"/>
              <a:buChar char="Ø"/>
            </a:pPr>
            <a:r>
              <a:rPr lang="ar-JO" sz="1600" b="1" dirty="0">
                <a:latin typeface="Alexandria Light" pitchFamily="2" charset="-78"/>
                <a:cs typeface="Alexandria Light" pitchFamily="2" charset="-78"/>
              </a:rPr>
              <a:t>الخوف من الآثار القانونيَّة : قد تتردّد الشركات في الكشف عن معلوماتٍ معيَّنة خوفًا من التعرّض للمساءلة القانونيَّة أو التداعيات السلبيَّة.</a:t>
            </a:r>
          </a:p>
          <a:p>
            <a:pPr marL="457200" indent="-457200" algn="r" rtl="1">
              <a:lnSpc>
                <a:spcPct val="200000"/>
              </a:lnSpc>
              <a:buFont typeface="Wingdings" panose="05000000000000000000" pitchFamily="2" charset="2"/>
              <a:buChar char="Ø"/>
            </a:pPr>
            <a:r>
              <a:rPr lang="ar-JO" sz="1600" b="1" dirty="0">
                <a:latin typeface="Alexandria Light" pitchFamily="2" charset="-78"/>
                <a:cs typeface="Alexandria Light" pitchFamily="2" charset="-78"/>
              </a:rPr>
              <a:t>قلَّة الموارد : إنَّ تحقيق الشفافيَّة يتطلَّب استثمارًا في الوقت، والمال، والموارد البشريَّة، مما يُشكّل عبئًا على بعض المؤسسات، خاصّة الصغيرة منها.</a:t>
            </a:r>
            <a:endParaRPr lang="en-US" sz="1100" dirty="0">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3C20BBD2-B3B9-472E-B4DB-801A1FE6B0E4}"/>
              </a:ext>
            </a:extLst>
          </p:cNvPr>
          <p:cNvSpPr txBox="1"/>
          <p:nvPr/>
        </p:nvSpPr>
        <p:spPr>
          <a:xfrm>
            <a:off x="2543761" y="1369612"/>
            <a:ext cx="4738188" cy="369332"/>
          </a:xfrm>
          <a:prstGeom prst="rect">
            <a:avLst/>
          </a:prstGeom>
          <a:noFill/>
        </p:spPr>
        <p:txBody>
          <a:bodyPr wrap="square">
            <a:spAutoFit/>
          </a:bodyPr>
          <a:lstStyle/>
          <a:p>
            <a:r>
              <a:rPr lang="ar-JO" b="1" dirty="0">
                <a:latin typeface="Alexandria Light" pitchFamily="2" charset="-78"/>
                <a:cs typeface="Alexandria Light" pitchFamily="2" charset="-78"/>
              </a:rPr>
              <a:t>تحديات الشفافية والطرق الفعالة للتغلب عليها.</a:t>
            </a:r>
            <a:endParaRPr lang="en-US" b="1" dirty="0">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AC1C90FC-46FD-48F3-BF4D-146AABC7E622}"/>
              </a:ext>
            </a:extLst>
          </p:cNvPr>
          <p:cNvPicPr>
            <a:picLocks noChangeAspect="1"/>
          </p:cNvPicPr>
          <p:nvPr/>
        </p:nvPicPr>
        <p:blipFill>
          <a:blip r:embed="rId3"/>
          <a:stretch>
            <a:fillRect/>
          </a:stretch>
        </p:blipFill>
        <p:spPr>
          <a:xfrm>
            <a:off x="1266528" y="3138998"/>
            <a:ext cx="1933939" cy="2274579"/>
          </a:xfrm>
          <a:prstGeom prst="rect">
            <a:avLst/>
          </a:prstGeom>
        </p:spPr>
      </p:pic>
    </p:spTree>
    <p:extLst>
      <p:ext uri="{BB962C8B-B14F-4D97-AF65-F5344CB8AC3E}">
        <p14:creationId xmlns:p14="http://schemas.microsoft.com/office/powerpoint/2010/main" val="1171542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DB8434E5-C23D-498D-B118-CA01C32C93B4}"/>
              </a:ext>
            </a:extLst>
          </p:cNvPr>
          <p:cNvSpPr txBox="1"/>
          <p:nvPr/>
        </p:nvSpPr>
        <p:spPr>
          <a:xfrm>
            <a:off x="3120436" y="2920999"/>
            <a:ext cx="7447344" cy="2339102"/>
          </a:xfrm>
          <a:prstGeom prst="rect">
            <a:avLst/>
          </a:prstGeom>
          <a:noFill/>
        </p:spPr>
        <p:txBody>
          <a:bodyPr wrap="square">
            <a:spAutoFit/>
          </a:bodyPr>
          <a:lstStyle/>
          <a:p>
            <a:pPr algn="r"/>
            <a:r>
              <a:rPr lang="ar-JO" sz="1600" dirty="0">
                <a:latin typeface="Alexandria Light" pitchFamily="2" charset="-78"/>
                <a:cs typeface="Alexandria Light" pitchFamily="2" charset="-78"/>
              </a:rPr>
              <a:t>إليك أبرز الحواجز التي قد تُعيق تطبيق الشفافية داخل المؤسسات:</a:t>
            </a:r>
          </a:p>
          <a:p>
            <a:pPr algn="r"/>
            <a:r>
              <a:rPr lang="ar-JO" sz="1600" b="1" dirty="0">
                <a:latin typeface="Alexandria Light" pitchFamily="2" charset="-78"/>
                <a:cs typeface="Alexandria Light" pitchFamily="2" charset="-78"/>
              </a:rPr>
              <a:t>قلَّة الثقة:</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غياب الثقة بين الموظفين والإدارة يؤدي إلى تردُّد في مشاركة المعلومات.</a:t>
            </a:r>
          </a:p>
          <a:p>
            <a:pPr algn="r"/>
            <a:r>
              <a:rPr lang="ar-JO" sz="1600" b="1" dirty="0">
                <a:latin typeface="Alexandria Light" pitchFamily="2" charset="-78"/>
                <a:cs typeface="Alexandria Light" pitchFamily="2" charset="-78"/>
              </a:rPr>
              <a:t>الخوف من الآثار القانونيَّة:</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القلق من العواقب القانونيَّة يمنع بعض الشركات من كشف الحقائق أو توثيق الإجراءات بشفافية.</a:t>
            </a:r>
          </a:p>
          <a:p>
            <a:pPr algn="r"/>
            <a:r>
              <a:rPr lang="ar-JO" sz="1600" b="1" dirty="0">
                <a:latin typeface="Alexandria Light" pitchFamily="2" charset="-78"/>
                <a:cs typeface="Alexandria Light" pitchFamily="2" charset="-78"/>
              </a:rPr>
              <a:t>قلَّة الموارد:</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تطبيق الشفافية يتطلّب وقتًا، وجهدًا، وموارد بشريَّة وماليَّة، وهو أمر قد لا يتوفر دائمًا.</a:t>
            </a:r>
          </a:p>
          <a:p>
            <a:pPr algn="r" rtl="1"/>
            <a:endParaRPr lang="en-US" dirty="0">
              <a:latin typeface="Alexandria Light" pitchFamily="2" charset="-78"/>
            </a:endParaRPr>
          </a:p>
        </p:txBody>
      </p:sp>
      <p:pic>
        <p:nvPicPr>
          <p:cNvPr id="8" name="Picture 7">
            <a:extLst>
              <a:ext uri="{FF2B5EF4-FFF2-40B4-BE49-F238E27FC236}">
                <a16:creationId xmlns:a16="http://schemas.microsoft.com/office/drawing/2014/main" id="{8E74CF37-7863-4979-9411-0AE019D7F791}"/>
              </a:ext>
            </a:extLst>
          </p:cNvPr>
          <p:cNvPicPr>
            <a:picLocks noChangeAspect="1"/>
          </p:cNvPicPr>
          <p:nvPr/>
        </p:nvPicPr>
        <p:blipFill>
          <a:blip r:embed="rId3"/>
          <a:stretch>
            <a:fillRect/>
          </a:stretch>
        </p:blipFill>
        <p:spPr>
          <a:xfrm>
            <a:off x="943210" y="2063338"/>
            <a:ext cx="2276979" cy="3907087"/>
          </a:xfrm>
          <a:prstGeom prst="rect">
            <a:avLst/>
          </a:prstGeom>
        </p:spPr>
      </p:pic>
      <p:sp>
        <p:nvSpPr>
          <p:cNvPr id="9" name="TextBox 8">
            <a:extLst>
              <a:ext uri="{FF2B5EF4-FFF2-40B4-BE49-F238E27FC236}">
                <a16:creationId xmlns:a16="http://schemas.microsoft.com/office/drawing/2014/main" id="{6ED8FB66-2685-427B-B30C-FCC65B02A54F}"/>
              </a:ext>
            </a:extLst>
          </p:cNvPr>
          <p:cNvSpPr txBox="1"/>
          <p:nvPr/>
        </p:nvSpPr>
        <p:spPr>
          <a:xfrm>
            <a:off x="2571546" y="1391260"/>
            <a:ext cx="3385357" cy="369332"/>
          </a:xfrm>
          <a:prstGeom prst="rect">
            <a:avLst/>
          </a:prstGeom>
          <a:noFill/>
        </p:spPr>
        <p:txBody>
          <a:bodyPr wrap="square">
            <a:spAutoFit/>
          </a:bodyPr>
          <a:lstStyle/>
          <a:p>
            <a:pPr algn="r"/>
            <a:r>
              <a:rPr lang="ar-JO" sz="1800" b="1" dirty="0">
                <a:latin typeface="Alexandria Light" pitchFamily="2" charset="-78"/>
                <a:cs typeface="Alexandria Light" pitchFamily="2" charset="-78"/>
              </a:rPr>
              <a:t>تحديات الشَّفافيَّة في بيئة العمل</a:t>
            </a:r>
          </a:p>
        </p:txBody>
      </p:sp>
    </p:spTree>
    <p:extLst>
      <p:ext uri="{BB962C8B-B14F-4D97-AF65-F5344CB8AC3E}">
        <p14:creationId xmlns:p14="http://schemas.microsoft.com/office/powerpoint/2010/main" val="36778150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DB8434E5-C23D-498D-B118-CA01C32C93B4}"/>
              </a:ext>
            </a:extLst>
          </p:cNvPr>
          <p:cNvSpPr txBox="1"/>
          <p:nvPr/>
        </p:nvSpPr>
        <p:spPr>
          <a:xfrm>
            <a:off x="4580312" y="3035362"/>
            <a:ext cx="6004093" cy="2092881"/>
          </a:xfrm>
          <a:prstGeom prst="rect">
            <a:avLst/>
          </a:prstGeom>
          <a:noFill/>
        </p:spPr>
        <p:txBody>
          <a:bodyPr wrap="square">
            <a:spAutoFit/>
          </a:bodyPr>
          <a:lstStyle/>
          <a:p>
            <a:pPr algn="r"/>
            <a:r>
              <a:rPr lang="ar-JO" sz="1600" b="1" dirty="0">
                <a:latin typeface="Alexandria Light" pitchFamily="2" charset="-78"/>
                <a:cs typeface="Alexandria Light" pitchFamily="2" charset="-78"/>
              </a:rPr>
              <a:t>تعقيد المعلومات:</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في بعض الحالات، يكون حجم وتعقيد المعلومات كبيرًا، مما يجعل تقديمها بشفافيَّة أمرًا صعبًا وغير مفهوم للجميع.</a:t>
            </a:r>
          </a:p>
          <a:p>
            <a:pPr algn="r"/>
            <a:endParaRPr lang="ar-JO" sz="1600" dirty="0">
              <a:latin typeface="Alexandria Light" pitchFamily="2" charset="-78"/>
              <a:cs typeface="Alexandria Light" pitchFamily="2" charset="-78"/>
            </a:endParaRPr>
          </a:p>
          <a:p>
            <a:pPr algn="r"/>
            <a:r>
              <a:rPr lang="ar-JO" sz="1600" b="1" dirty="0">
                <a:latin typeface="Alexandria Light" pitchFamily="2" charset="-78"/>
                <a:cs typeface="Alexandria Light" pitchFamily="2" charset="-78"/>
              </a:rPr>
              <a:t>مقاومة التغيير:</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قد يُظهِر الموظفون مقاومة للسياسات الجديدة التي تهدف إلى مزيد من الشفافية، مما يجعل تنفيذ هذه السياسات تحديًا إداريًا وثقافيًا.</a:t>
            </a:r>
          </a:p>
          <a:p>
            <a:pPr algn="r" rtl="1"/>
            <a:endParaRPr lang="en-US" dirty="0">
              <a:latin typeface="Alexandria Light" pitchFamily="2" charset="-78"/>
            </a:endParaRPr>
          </a:p>
        </p:txBody>
      </p:sp>
      <p:pic>
        <p:nvPicPr>
          <p:cNvPr id="8" name="Picture 7">
            <a:extLst>
              <a:ext uri="{FF2B5EF4-FFF2-40B4-BE49-F238E27FC236}">
                <a16:creationId xmlns:a16="http://schemas.microsoft.com/office/drawing/2014/main" id="{8E74CF37-7863-4979-9411-0AE019D7F791}"/>
              </a:ext>
            </a:extLst>
          </p:cNvPr>
          <p:cNvPicPr>
            <a:picLocks noChangeAspect="1"/>
          </p:cNvPicPr>
          <p:nvPr/>
        </p:nvPicPr>
        <p:blipFill>
          <a:blip r:embed="rId3"/>
          <a:stretch>
            <a:fillRect/>
          </a:stretch>
        </p:blipFill>
        <p:spPr>
          <a:xfrm>
            <a:off x="943210" y="2063338"/>
            <a:ext cx="3429285" cy="3907087"/>
          </a:xfrm>
          <a:prstGeom prst="rect">
            <a:avLst/>
          </a:prstGeom>
        </p:spPr>
      </p:pic>
      <p:sp>
        <p:nvSpPr>
          <p:cNvPr id="9" name="TextBox 8">
            <a:extLst>
              <a:ext uri="{FF2B5EF4-FFF2-40B4-BE49-F238E27FC236}">
                <a16:creationId xmlns:a16="http://schemas.microsoft.com/office/drawing/2014/main" id="{6ED8FB66-2685-427B-B30C-FCC65B02A54F}"/>
              </a:ext>
            </a:extLst>
          </p:cNvPr>
          <p:cNvSpPr txBox="1"/>
          <p:nvPr/>
        </p:nvSpPr>
        <p:spPr>
          <a:xfrm>
            <a:off x="2571546" y="1391260"/>
            <a:ext cx="3385357" cy="369332"/>
          </a:xfrm>
          <a:prstGeom prst="rect">
            <a:avLst/>
          </a:prstGeom>
          <a:noFill/>
        </p:spPr>
        <p:txBody>
          <a:bodyPr wrap="square">
            <a:spAutoFit/>
          </a:bodyPr>
          <a:lstStyle/>
          <a:p>
            <a:pPr algn="r"/>
            <a:r>
              <a:rPr lang="ar-JO" sz="1800" b="1" dirty="0">
                <a:latin typeface="Alexandria Light" pitchFamily="2" charset="-78"/>
                <a:cs typeface="Alexandria Light" pitchFamily="2" charset="-78"/>
              </a:rPr>
              <a:t>تحديات الشَّفافيَّة في بيئة العمل</a:t>
            </a:r>
          </a:p>
        </p:txBody>
      </p:sp>
    </p:spTree>
    <p:extLst>
      <p:ext uri="{BB962C8B-B14F-4D97-AF65-F5344CB8AC3E}">
        <p14:creationId xmlns:p14="http://schemas.microsoft.com/office/powerpoint/2010/main" val="21451481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7" name="Picture 6">
            <a:extLst>
              <a:ext uri="{FF2B5EF4-FFF2-40B4-BE49-F238E27FC236}">
                <a16:creationId xmlns:a16="http://schemas.microsoft.com/office/drawing/2014/main" id="{E3B6DA6D-5E47-4DFC-B8EC-A2CB4BD70755}"/>
              </a:ext>
            </a:extLst>
          </p:cNvPr>
          <p:cNvPicPr>
            <a:picLocks noChangeAspect="1"/>
          </p:cNvPicPr>
          <p:nvPr/>
        </p:nvPicPr>
        <p:blipFill>
          <a:blip r:embed="rId3"/>
          <a:stretch>
            <a:fillRect/>
          </a:stretch>
        </p:blipFill>
        <p:spPr>
          <a:xfrm>
            <a:off x="1180407" y="2214438"/>
            <a:ext cx="9343506" cy="3646035"/>
          </a:xfrm>
          <a:prstGeom prst="rect">
            <a:avLst/>
          </a:prstGeom>
        </p:spPr>
      </p:pic>
    </p:spTree>
    <p:extLst>
      <p:ext uri="{BB962C8B-B14F-4D97-AF65-F5344CB8AC3E}">
        <p14:creationId xmlns:p14="http://schemas.microsoft.com/office/powerpoint/2010/main" val="29020696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D52E1968-B3D6-465B-920F-0744D24C8E1A}"/>
              </a:ext>
            </a:extLst>
          </p:cNvPr>
          <p:cNvSpPr txBox="1"/>
          <p:nvPr/>
        </p:nvSpPr>
        <p:spPr>
          <a:xfrm>
            <a:off x="3466407" y="2021213"/>
            <a:ext cx="7054734" cy="3826176"/>
          </a:xfrm>
          <a:prstGeom prst="rect">
            <a:avLst/>
          </a:prstGeom>
          <a:noFill/>
        </p:spPr>
        <p:txBody>
          <a:bodyPr wrap="square">
            <a:spAutoFit/>
          </a:bodyPr>
          <a:lstStyle/>
          <a:p>
            <a:pPr algn="r" rtl="1"/>
            <a:endParaRPr lang="ar-JO" sz="1400" dirty="0">
              <a:latin typeface="Alexandria Light" pitchFamily="2" charset="-78"/>
              <a:cs typeface="Alexandria Light" pitchFamily="2" charset="-78"/>
            </a:endParaRPr>
          </a:p>
          <a:p>
            <a:pPr algn="r" rtl="1">
              <a:lnSpc>
                <a:spcPct val="150000"/>
              </a:lnSpc>
            </a:pPr>
            <a:r>
              <a:rPr lang="ar-JO" sz="1400" b="1" dirty="0">
                <a:latin typeface="Alexandria Light" pitchFamily="2" charset="-78"/>
                <a:cs typeface="Alexandria Light" pitchFamily="2" charset="-78"/>
              </a:rPr>
              <a:t>1-  التَّواصُل :</a:t>
            </a:r>
          </a:p>
          <a:p>
            <a:pPr algn="r" rtl="1">
              <a:lnSpc>
                <a:spcPct val="150000"/>
              </a:lnSpc>
            </a:pPr>
            <a:r>
              <a:rPr lang="ar-JO" sz="1400" dirty="0">
                <a:latin typeface="Alexandria Light" pitchFamily="2" charset="-78"/>
                <a:cs typeface="Alexandria Light" pitchFamily="2" charset="-78"/>
              </a:rPr>
              <a:t> يُعدّ التواصل المفتوح مع أصحاب المصلحة عنصرًا محوريًّا في الحفاظ على الشفافيَّة والممارسات الأخلاقيَّة.</a:t>
            </a:r>
          </a:p>
          <a:p>
            <a:pPr algn="r" rtl="1">
              <a:lnSpc>
                <a:spcPct val="150000"/>
              </a:lnSpc>
            </a:pPr>
            <a:r>
              <a:rPr lang="ar-JO" sz="1400" dirty="0">
                <a:latin typeface="Alexandria Light" pitchFamily="2" charset="-78"/>
                <a:cs typeface="Alexandria Light" pitchFamily="2" charset="-78"/>
              </a:rPr>
              <a:t>لذا، ينبغي على الشركات أن تُنشئ قنوات اتصال واضحة وفعّالة مع:</a:t>
            </a:r>
          </a:p>
          <a:p>
            <a:pPr marL="285750" indent="-285750" algn="r" rtl="1">
              <a:lnSpc>
                <a:spcPct val="150000"/>
              </a:lnSpc>
              <a:buFont typeface="Wingdings" panose="05000000000000000000" pitchFamily="2" charset="2"/>
              <a:buChar char="§"/>
            </a:pPr>
            <a:r>
              <a:rPr lang="ar-JO" sz="1400" dirty="0">
                <a:latin typeface="Alexandria Light" pitchFamily="2" charset="-78"/>
                <a:cs typeface="Alexandria Light" pitchFamily="2" charset="-78"/>
              </a:rPr>
              <a:t>العملاء</a:t>
            </a:r>
          </a:p>
          <a:p>
            <a:pPr marL="285750" indent="-285750" algn="r" rtl="1">
              <a:lnSpc>
                <a:spcPct val="150000"/>
              </a:lnSpc>
              <a:buFont typeface="Wingdings" panose="05000000000000000000" pitchFamily="2" charset="2"/>
              <a:buChar char="§"/>
            </a:pPr>
            <a:r>
              <a:rPr lang="ar-JO" sz="1400" dirty="0">
                <a:latin typeface="Alexandria Light" pitchFamily="2" charset="-78"/>
                <a:cs typeface="Alexandria Light" pitchFamily="2" charset="-78"/>
              </a:rPr>
              <a:t>الموظفين</a:t>
            </a:r>
          </a:p>
          <a:p>
            <a:pPr marL="285750" indent="-285750" algn="r" rtl="1">
              <a:lnSpc>
                <a:spcPct val="150000"/>
              </a:lnSpc>
              <a:buFont typeface="Wingdings" panose="05000000000000000000" pitchFamily="2" charset="2"/>
              <a:buChar char="§"/>
            </a:pPr>
            <a:r>
              <a:rPr lang="ar-JO" sz="1400" dirty="0">
                <a:latin typeface="Alexandria Light" pitchFamily="2" charset="-78"/>
                <a:cs typeface="Alexandria Light" pitchFamily="2" charset="-78"/>
              </a:rPr>
              <a:t> الشركاء</a:t>
            </a:r>
          </a:p>
          <a:p>
            <a:pPr algn="r" rtl="1">
              <a:lnSpc>
                <a:spcPct val="150000"/>
              </a:lnSpc>
            </a:pPr>
            <a:r>
              <a:rPr lang="ar-JO" sz="1400" b="1" dirty="0">
                <a:latin typeface="Alexandria Light" pitchFamily="2" charset="-78"/>
                <a:cs typeface="Alexandria Light" pitchFamily="2" charset="-78"/>
              </a:rPr>
              <a:t>ويمكن تحقيق ذلك من خلال:</a:t>
            </a:r>
          </a:p>
          <a:p>
            <a:pPr marL="285750" indent="-285750" algn="r" rtl="1">
              <a:lnSpc>
                <a:spcPct val="150000"/>
              </a:lnSpc>
              <a:buFont typeface="Wingdings" panose="05000000000000000000" pitchFamily="2" charset="2"/>
              <a:buChar char="§"/>
            </a:pPr>
            <a:r>
              <a:rPr lang="ar-JO" sz="1400" dirty="0">
                <a:latin typeface="Alexandria Light" pitchFamily="2" charset="-78"/>
                <a:cs typeface="Alexandria Light" pitchFamily="2" charset="-78"/>
              </a:rPr>
              <a:t>النشرات الإخباريَّة الدوريَّة</a:t>
            </a:r>
          </a:p>
          <a:p>
            <a:pPr marL="285750" indent="-285750" algn="r" rtl="1">
              <a:lnSpc>
                <a:spcPct val="150000"/>
              </a:lnSpc>
              <a:buFont typeface="Wingdings" panose="05000000000000000000" pitchFamily="2" charset="2"/>
              <a:buChar char="§"/>
            </a:pPr>
            <a:r>
              <a:rPr lang="ar-JO" sz="1400" dirty="0">
                <a:latin typeface="Alexandria Light" pitchFamily="2" charset="-78"/>
                <a:cs typeface="Alexandria Light" pitchFamily="2" charset="-78"/>
              </a:rPr>
              <a:t> تحديثات عبر وسائل التواصل الاجتماعي</a:t>
            </a:r>
          </a:p>
          <a:p>
            <a:pPr marL="285750" indent="-285750" algn="r" rtl="1">
              <a:lnSpc>
                <a:spcPct val="150000"/>
              </a:lnSpc>
              <a:buFont typeface="Wingdings" panose="05000000000000000000" pitchFamily="2" charset="2"/>
              <a:buChar char="§"/>
            </a:pPr>
            <a:r>
              <a:rPr lang="ar-JO" sz="1400" dirty="0">
                <a:latin typeface="Alexandria Light" pitchFamily="2" charset="-78"/>
                <a:cs typeface="Alexandria Light" pitchFamily="2" charset="-78"/>
              </a:rPr>
              <a:t> الاجتماعات المباشرة (وجهاً لوجه)</a:t>
            </a:r>
          </a:p>
        </p:txBody>
      </p:sp>
      <p:pic>
        <p:nvPicPr>
          <p:cNvPr id="2" name="Picture 1">
            <a:extLst>
              <a:ext uri="{FF2B5EF4-FFF2-40B4-BE49-F238E27FC236}">
                <a16:creationId xmlns:a16="http://schemas.microsoft.com/office/drawing/2014/main" id="{4B5D17E2-5727-46AC-AA01-920C93B21CC5}"/>
              </a:ext>
            </a:extLst>
          </p:cNvPr>
          <p:cNvPicPr>
            <a:picLocks noChangeAspect="1"/>
          </p:cNvPicPr>
          <p:nvPr/>
        </p:nvPicPr>
        <p:blipFill>
          <a:blip r:embed="rId4"/>
          <a:stretch>
            <a:fillRect/>
          </a:stretch>
        </p:blipFill>
        <p:spPr>
          <a:xfrm>
            <a:off x="1670859" y="2299095"/>
            <a:ext cx="2485506" cy="3414554"/>
          </a:xfrm>
          <a:prstGeom prst="rect">
            <a:avLst/>
          </a:prstGeom>
        </p:spPr>
      </p:pic>
      <p:sp>
        <p:nvSpPr>
          <p:cNvPr id="8" name="TextBox 7">
            <a:extLst>
              <a:ext uri="{FF2B5EF4-FFF2-40B4-BE49-F238E27FC236}">
                <a16:creationId xmlns:a16="http://schemas.microsoft.com/office/drawing/2014/main" id="{6AA6D8E4-F6B6-414F-99A7-9499F6DDC77D}"/>
              </a:ext>
            </a:extLst>
          </p:cNvPr>
          <p:cNvSpPr txBox="1"/>
          <p:nvPr/>
        </p:nvSpPr>
        <p:spPr>
          <a:xfrm>
            <a:off x="2485572" y="1389506"/>
            <a:ext cx="4098176" cy="338554"/>
          </a:xfrm>
          <a:prstGeom prst="rect">
            <a:avLst/>
          </a:prstGeom>
          <a:noFill/>
        </p:spPr>
        <p:txBody>
          <a:bodyPr wrap="square">
            <a:spAutoFit/>
          </a:bodyPr>
          <a:lstStyle/>
          <a:p>
            <a:pPr algn="r" rtl="1"/>
            <a:r>
              <a:rPr lang="ar-JO" sz="1600" b="1" dirty="0">
                <a:latin typeface="Alexandria Light" pitchFamily="2" charset="-78"/>
                <a:cs typeface="Alexandria Light" pitchFamily="2" charset="-78"/>
              </a:rPr>
              <a:t>أدوات تعزيز الشفافيَّة وأخلاقيَّات العمل</a:t>
            </a:r>
          </a:p>
        </p:txBody>
      </p:sp>
    </p:spTree>
    <p:extLst>
      <p:ext uri="{BB962C8B-B14F-4D97-AF65-F5344CB8AC3E}">
        <p14:creationId xmlns:p14="http://schemas.microsoft.com/office/powerpoint/2010/main" val="19309156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D52E1968-B3D6-465B-920F-0744D24C8E1A}"/>
              </a:ext>
            </a:extLst>
          </p:cNvPr>
          <p:cNvSpPr txBox="1"/>
          <p:nvPr/>
        </p:nvSpPr>
        <p:spPr>
          <a:xfrm>
            <a:off x="5461462" y="2432957"/>
            <a:ext cx="5059679" cy="2851422"/>
          </a:xfrm>
          <a:prstGeom prst="rect">
            <a:avLst/>
          </a:prstGeom>
          <a:noFill/>
        </p:spPr>
        <p:txBody>
          <a:bodyPr wrap="square">
            <a:spAutoFit/>
          </a:bodyPr>
          <a:lstStyle/>
          <a:p>
            <a:pPr algn="r" rtl="1"/>
            <a:endParaRPr lang="ar-JO" sz="1400" dirty="0">
              <a:latin typeface="Alexandria Light" pitchFamily="2" charset="-78"/>
              <a:cs typeface="Alexandria Light" pitchFamily="2" charset="-78"/>
            </a:endParaRPr>
          </a:p>
          <a:p>
            <a:pPr algn="r" rtl="1">
              <a:lnSpc>
                <a:spcPct val="150000"/>
              </a:lnSpc>
            </a:pPr>
            <a:r>
              <a:rPr lang="ar-JO" sz="1600" b="1" dirty="0">
                <a:latin typeface="Alexandria Light" pitchFamily="2" charset="-78"/>
                <a:cs typeface="Alexandria Light" pitchFamily="2" charset="-78"/>
              </a:rPr>
              <a:t>2-  المساءلة:</a:t>
            </a:r>
          </a:p>
          <a:p>
            <a:pPr algn="r" rtl="1">
              <a:lnSpc>
                <a:spcPct val="150000"/>
              </a:lnSpc>
            </a:pPr>
            <a:r>
              <a:rPr lang="ar-JO" sz="1600" dirty="0">
                <a:latin typeface="Alexandria Light" pitchFamily="2" charset="-78"/>
                <a:cs typeface="Alexandria Light" pitchFamily="2" charset="-78"/>
              </a:rPr>
              <a:t>المساءلة عن السلوك الأخلاقي تُعدّ ممارسة أساسيَّة.</a:t>
            </a:r>
          </a:p>
          <a:p>
            <a:pPr algn="r" rtl="1">
              <a:lnSpc>
                <a:spcPct val="150000"/>
              </a:lnSpc>
            </a:pPr>
            <a:r>
              <a:rPr lang="ar-JO" sz="1600" b="1" dirty="0">
                <a:latin typeface="Alexandria Light" pitchFamily="2" charset="-78"/>
                <a:cs typeface="Alexandria Light" pitchFamily="2" charset="-78"/>
              </a:rPr>
              <a:t>ويعني ذلك أن تلتزم الشركة بـ:</a:t>
            </a:r>
          </a:p>
          <a:p>
            <a:pPr marL="285750" indent="-285750" algn="r" rtl="1">
              <a:lnSpc>
                <a:spcPct val="150000"/>
              </a:lnSpc>
              <a:buFont typeface="Wingdings" panose="05000000000000000000" pitchFamily="2" charset="2"/>
              <a:buChar char="§"/>
            </a:pPr>
            <a:r>
              <a:rPr lang="ar-JO" sz="1600" dirty="0">
                <a:latin typeface="Alexandria Light" pitchFamily="2" charset="-78"/>
                <a:cs typeface="Alexandria Light" pitchFamily="2" charset="-78"/>
              </a:rPr>
              <a:t>وضع إرشادات ومعايير واضحة للسلوك الأخلاقي </a:t>
            </a:r>
          </a:p>
          <a:p>
            <a:pPr marL="285750" indent="-285750" algn="r" rtl="1">
              <a:lnSpc>
                <a:spcPct val="150000"/>
              </a:lnSpc>
              <a:buFont typeface="Wingdings" panose="05000000000000000000" pitchFamily="2" charset="2"/>
              <a:buChar char="§"/>
            </a:pPr>
            <a:r>
              <a:rPr lang="ar-JO" sz="1600" dirty="0">
                <a:latin typeface="Alexandria Light" pitchFamily="2" charset="-78"/>
                <a:cs typeface="Alexandria Light" pitchFamily="2" charset="-78"/>
              </a:rPr>
              <a:t>ومحاسبة نفسها في حال عدم الالتزام بهذه المعايير</a:t>
            </a:r>
          </a:p>
          <a:p>
            <a:pPr marL="285750" indent="-285750" algn="r" rtl="1">
              <a:lnSpc>
                <a:spcPct val="150000"/>
              </a:lnSpc>
              <a:buFont typeface="Wingdings" panose="05000000000000000000" pitchFamily="2" charset="2"/>
              <a:buChar char="§"/>
            </a:pPr>
            <a:r>
              <a:rPr lang="ar-JO" sz="1600" dirty="0">
                <a:latin typeface="Alexandria Light" pitchFamily="2" charset="-78"/>
                <a:cs typeface="Alexandria Light" pitchFamily="2" charset="-78"/>
              </a:rPr>
              <a:t>تحمّل المسؤولية عن القرارات والإجراءات المتخذة وتصحيح أي سلوك غير أخلاقي.</a:t>
            </a:r>
            <a:endParaRPr lang="en-US" sz="1600" dirty="0">
              <a:latin typeface="Alexandria Light" pitchFamily="2" charset="-78"/>
              <a:cs typeface="Alexandria Light" pitchFamily="2" charset="-78"/>
            </a:endParaRPr>
          </a:p>
        </p:txBody>
      </p:sp>
      <p:pic>
        <p:nvPicPr>
          <p:cNvPr id="2" name="Picture 1">
            <a:extLst>
              <a:ext uri="{FF2B5EF4-FFF2-40B4-BE49-F238E27FC236}">
                <a16:creationId xmlns:a16="http://schemas.microsoft.com/office/drawing/2014/main" id="{4B5D17E2-5727-46AC-AA01-920C93B21CC5}"/>
              </a:ext>
            </a:extLst>
          </p:cNvPr>
          <p:cNvPicPr>
            <a:picLocks noChangeAspect="1"/>
          </p:cNvPicPr>
          <p:nvPr/>
        </p:nvPicPr>
        <p:blipFill>
          <a:blip r:embed="rId4"/>
          <a:stretch>
            <a:fillRect/>
          </a:stretch>
        </p:blipFill>
        <p:spPr>
          <a:xfrm>
            <a:off x="1670859" y="2299095"/>
            <a:ext cx="2485506" cy="3414554"/>
          </a:xfrm>
          <a:prstGeom prst="rect">
            <a:avLst/>
          </a:prstGeom>
        </p:spPr>
      </p:pic>
      <p:sp>
        <p:nvSpPr>
          <p:cNvPr id="8" name="TextBox 7">
            <a:extLst>
              <a:ext uri="{FF2B5EF4-FFF2-40B4-BE49-F238E27FC236}">
                <a16:creationId xmlns:a16="http://schemas.microsoft.com/office/drawing/2014/main" id="{926A0273-5B40-4745-8789-B585B9490B70}"/>
              </a:ext>
            </a:extLst>
          </p:cNvPr>
          <p:cNvSpPr txBox="1"/>
          <p:nvPr/>
        </p:nvSpPr>
        <p:spPr>
          <a:xfrm>
            <a:off x="2576945" y="1426033"/>
            <a:ext cx="3938154" cy="369332"/>
          </a:xfrm>
          <a:prstGeom prst="rect">
            <a:avLst/>
          </a:prstGeom>
          <a:noFill/>
        </p:spPr>
        <p:txBody>
          <a:bodyPr wrap="square">
            <a:spAutoFit/>
          </a:bodyPr>
          <a:lstStyle/>
          <a:p>
            <a:pPr algn="r" rtl="1"/>
            <a:r>
              <a:rPr lang="ar-JO" sz="1800" b="1" dirty="0">
                <a:latin typeface="Alexandria Light" pitchFamily="2" charset="-78"/>
                <a:cs typeface="Alexandria Light" pitchFamily="2" charset="-78"/>
              </a:rPr>
              <a:t>أدوات تعزيز الشفافيَّة وأخلاقيَّات العمل</a:t>
            </a:r>
          </a:p>
        </p:txBody>
      </p:sp>
    </p:spTree>
    <p:extLst>
      <p:ext uri="{BB962C8B-B14F-4D97-AF65-F5344CB8AC3E}">
        <p14:creationId xmlns:p14="http://schemas.microsoft.com/office/powerpoint/2010/main" val="36393475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CFBD9C50-3AFE-4153-8FB4-B83F9C3928AB}"/>
              </a:ext>
            </a:extLst>
          </p:cNvPr>
          <p:cNvSpPr txBox="1"/>
          <p:nvPr/>
        </p:nvSpPr>
        <p:spPr>
          <a:xfrm>
            <a:off x="4368684" y="2435629"/>
            <a:ext cx="6096000" cy="3016210"/>
          </a:xfrm>
          <a:prstGeom prst="rect">
            <a:avLst/>
          </a:prstGeom>
          <a:noFill/>
        </p:spPr>
        <p:txBody>
          <a:bodyPr wrap="square">
            <a:spAutoFit/>
          </a:bodyPr>
          <a:lstStyle/>
          <a:p>
            <a:pPr algn="r" rtl="1"/>
            <a:endParaRPr lang="ar-JO" b="1" dirty="0">
              <a:latin typeface="Alexandria Light" pitchFamily="2" charset="-78"/>
              <a:cs typeface="Alexandria Light" pitchFamily="2" charset="-78"/>
            </a:endParaRPr>
          </a:p>
          <a:p>
            <a:pPr algn="r" rtl="1"/>
            <a:r>
              <a:rPr lang="ar-JO" dirty="0">
                <a:latin typeface="Alexandria Light" pitchFamily="2" charset="-78"/>
                <a:cs typeface="Alexandria Light" pitchFamily="2" charset="-78"/>
              </a:rPr>
              <a:t>3</a:t>
            </a:r>
            <a:r>
              <a:rPr lang="ar-JO" sz="1400" b="1" dirty="0">
                <a:latin typeface="Alexandria Light" pitchFamily="2" charset="-78"/>
                <a:cs typeface="Alexandria Light" pitchFamily="2" charset="-78"/>
              </a:rPr>
              <a:t>. التدريب: </a:t>
            </a:r>
            <a:r>
              <a:rPr lang="ar-JO" sz="1400" dirty="0">
                <a:latin typeface="Alexandria Light" pitchFamily="2" charset="-78"/>
                <a:cs typeface="Alexandria Light" pitchFamily="2" charset="-78"/>
              </a:rPr>
              <a:t>يُعَدّ تدريب الموظفين عنصرًا رئيسيًّا في تعزيز السلوك الأخلاقي.</a:t>
            </a:r>
          </a:p>
          <a:p>
            <a:pPr algn="r" rtl="1"/>
            <a:r>
              <a:rPr lang="ar-JO" sz="1400" dirty="0">
                <a:latin typeface="Alexandria Light" pitchFamily="2" charset="-78"/>
                <a:cs typeface="Alexandria Light" pitchFamily="2" charset="-78"/>
              </a:rPr>
              <a:t>ينبغي على الشركات:</a:t>
            </a:r>
          </a:p>
          <a:p>
            <a:pPr marL="285750" indent="-285750" algn="r" rtl="1">
              <a:buFont typeface="Wingdings" panose="05000000000000000000" pitchFamily="2" charset="2"/>
              <a:buChar char="§"/>
            </a:pPr>
            <a:r>
              <a:rPr lang="ar-JO" sz="1400" dirty="0">
                <a:latin typeface="Alexandria Light" pitchFamily="2" charset="-78"/>
                <a:cs typeface="Alexandria Light" pitchFamily="2" charset="-78"/>
              </a:rPr>
              <a:t>تقديم دورات تدريب منتظمة حول قواعد السلوك الأخلاقي.</a:t>
            </a:r>
          </a:p>
          <a:p>
            <a:pPr marL="285750" indent="-285750" algn="r" rtl="1">
              <a:buFont typeface="Wingdings" panose="05000000000000000000" pitchFamily="2" charset="2"/>
              <a:buChar char="§"/>
            </a:pPr>
            <a:r>
              <a:rPr lang="ar-JO" sz="1400" dirty="0">
                <a:latin typeface="Alexandria Light" pitchFamily="2" charset="-78"/>
                <a:cs typeface="Alexandria Light" pitchFamily="2" charset="-78"/>
              </a:rPr>
              <a:t>تشجيع الموظفين على الإبلاغ عن أي انتهاكات أخلاقية .</a:t>
            </a:r>
          </a:p>
          <a:p>
            <a:pPr algn="r" rtl="1"/>
            <a:r>
              <a:rPr lang="ar-JO" sz="1400" dirty="0">
                <a:latin typeface="Alexandria Light" pitchFamily="2" charset="-78"/>
                <a:cs typeface="Alexandria Light" pitchFamily="2" charset="-78"/>
              </a:rPr>
              <a:t>عند القيام بذلك، يشعر الموظفون بأنهم سفراء للقيم الأخلاقيَّة داخل المؤسسة.</a:t>
            </a:r>
          </a:p>
          <a:p>
            <a:pPr algn="r" rtl="1"/>
            <a:endParaRPr lang="ar-JO" sz="1400" dirty="0">
              <a:latin typeface="Alexandria Light" pitchFamily="2" charset="-78"/>
              <a:cs typeface="Alexandria Light" pitchFamily="2" charset="-78"/>
            </a:endParaRPr>
          </a:p>
          <a:p>
            <a:pPr algn="r" rtl="1"/>
            <a:r>
              <a:rPr lang="ar-JO" sz="1400" dirty="0">
                <a:latin typeface="Alexandria Light" pitchFamily="2" charset="-78"/>
                <a:cs typeface="Alexandria Light" pitchFamily="2" charset="-78"/>
              </a:rPr>
              <a:t>4</a:t>
            </a:r>
            <a:r>
              <a:rPr lang="ar-JO" sz="1400" b="1" dirty="0">
                <a:latin typeface="Alexandria Light" pitchFamily="2" charset="-78"/>
                <a:cs typeface="Alexandria Light" pitchFamily="2" charset="-78"/>
              </a:rPr>
              <a:t>. القياس:</a:t>
            </a:r>
          </a:p>
          <a:p>
            <a:pPr algn="r" rtl="1"/>
            <a:r>
              <a:rPr lang="ar-JO" sz="1400" dirty="0">
                <a:latin typeface="Alexandria Light" pitchFamily="2" charset="-78"/>
                <a:cs typeface="Alexandria Light" pitchFamily="2" charset="-78"/>
              </a:rPr>
              <a:t>من المهم إنشاء مقاييس واضحة لتقييم فاعليَّة الممارسات الأخلاقيَّة.</a:t>
            </a:r>
          </a:p>
          <a:p>
            <a:pPr algn="r" rtl="1"/>
            <a:r>
              <a:rPr lang="ar-JO" sz="1400" dirty="0">
                <a:latin typeface="Alexandria Light" pitchFamily="2" charset="-78"/>
                <a:cs typeface="Alexandria Light" pitchFamily="2" charset="-78"/>
              </a:rPr>
              <a:t>فمن خلال:</a:t>
            </a:r>
          </a:p>
          <a:p>
            <a:pPr marL="285750" indent="-285750" algn="r" rtl="1">
              <a:buFont typeface="Arial" panose="020B0604020202020204" pitchFamily="34" charset="0"/>
              <a:buChar char="•"/>
            </a:pPr>
            <a:r>
              <a:rPr lang="ar-JO" sz="1400" dirty="0">
                <a:latin typeface="Alexandria Light" pitchFamily="2" charset="-78"/>
                <a:cs typeface="Alexandria Light" pitchFamily="2" charset="-78"/>
              </a:rPr>
              <a:t>تحليل النجاحات والإخفاقات،</a:t>
            </a:r>
          </a:p>
          <a:p>
            <a:pPr marL="285750" indent="-285750" algn="r" rtl="1">
              <a:buFont typeface="Arial" panose="020B0604020202020204" pitchFamily="34" charset="0"/>
              <a:buChar char="•"/>
            </a:pPr>
            <a:r>
              <a:rPr lang="ar-JO" sz="1400" dirty="0">
                <a:latin typeface="Alexandria Light" pitchFamily="2" charset="-78"/>
                <a:cs typeface="Alexandria Light" pitchFamily="2" charset="-78"/>
              </a:rPr>
              <a:t>تستطيع المؤسسة تحديد الفجوات</a:t>
            </a:r>
          </a:p>
          <a:p>
            <a:pPr marL="285750" indent="-285750" algn="r" rtl="1">
              <a:buFont typeface="Arial" panose="020B0604020202020204" pitchFamily="34" charset="0"/>
              <a:buChar char="•"/>
            </a:pPr>
            <a:r>
              <a:rPr lang="ar-JO" sz="1400" dirty="0">
                <a:latin typeface="Alexandria Light" pitchFamily="2" charset="-78"/>
                <a:cs typeface="Alexandria Light" pitchFamily="2" charset="-78"/>
              </a:rPr>
              <a:t>وإجراء التحسينات اللازمة.</a:t>
            </a:r>
            <a:endParaRPr lang="en-US" sz="1400" dirty="0">
              <a:latin typeface="Alexandria Light" pitchFamily="2" charset="-78"/>
            </a:endParaRPr>
          </a:p>
        </p:txBody>
      </p:sp>
      <p:pic>
        <p:nvPicPr>
          <p:cNvPr id="8" name="Picture 7">
            <a:extLst>
              <a:ext uri="{FF2B5EF4-FFF2-40B4-BE49-F238E27FC236}">
                <a16:creationId xmlns:a16="http://schemas.microsoft.com/office/drawing/2014/main" id="{83923300-7635-4687-A257-852CE3C4E017}"/>
              </a:ext>
            </a:extLst>
          </p:cNvPr>
          <p:cNvPicPr>
            <a:picLocks noChangeAspect="1"/>
          </p:cNvPicPr>
          <p:nvPr/>
        </p:nvPicPr>
        <p:blipFill>
          <a:blip r:embed="rId3"/>
          <a:stretch>
            <a:fillRect/>
          </a:stretch>
        </p:blipFill>
        <p:spPr>
          <a:xfrm>
            <a:off x="1240907" y="2218559"/>
            <a:ext cx="2967643" cy="3826692"/>
          </a:xfrm>
          <a:prstGeom prst="rect">
            <a:avLst/>
          </a:prstGeom>
        </p:spPr>
      </p:pic>
    </p:spTree>
    <p:extLst>
      <p:ext uri="{BB962C8B-B14F-4D97-AF65-F5344CB8AC3E}">
        <p14:creationId xmlns:p14="http://schemas.microsoft.com/office/powerpoint/2010/main" val="7407730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7" name="Picture 6">
            <a:extLst>
              <a:ext uri="{FF2B5EF4-FFF2-40B4-BE49-F238E27FC236}">
                <a16:creationId xmlns:a16="http://schemas.microsoft.com/office/drawing/2014/main" id="{73A0A76B-E60A-4A5E-9F20-700E0E4C12BF}"/>
              </a:ext>
            </a:extLst>
          </p:cNvPr>
          <p:cNvPicPr>
            <a:picLocks noChangeAspect="1"/>
          </p:cNvPicPr>
          <p:nvPr/>
        </p:nvPicPr>
        <p:blipFill>
          <a:blip r:embed="rId3"/>
          <a:stretch>
            <a:fillRect/>
          </a:stretch>
        </p:blipFill>
        <p:spPr>
          <a:xfrm>
            <a:off x="1240907" y="2736516"/>
            <a:ext cx="4325879" cy="2433307"/>
          </a:xfrm>
          <a:prstGeom prst="rect">
            <a:avLst/>
          </a:prstGeom>
        </p:spPr>
      </p:pic>
      <p:sp>
        <p:nvSpPr>
          <p:cNvPr id="8" name="TextBox 7">
            <a:extLst>
              <a:ext uri="{FF2B5EF4-FFF2-40B4-BE49-F238E27FC236}">
                <a16:creationId xmlns:a16="http://schemas.microsoft.com/office/drawing/2014/main" id="{380F5BCD-03F3-4EC1-8C3A-8A055792ACA9}"/>
              </a:ext>
            </a:extLst>
          </p:cNvPr>
          <p:cNvSpPr txBox="1"/>
          <p:nvPr/>
        </p:nvSpPr>
        <p:spPr>
          <a:xfrm>
            <a:off x="4729942" y="4339032"/>
            <a:ext cx="5699108" cy="954107"/>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srgbClr val="453E3E"/>
                </a:solidFill>
                <a:effectLst/>
                <a:uLnTx/>
                <a:uFillTx/>
                <a:latin typeface="Cairo"/>
                <a:ea typeface="+mn-ea"/>
                <a:cs typeface="Alexandria Light" pitchFamily="2" charset="-78"/>
              </a:rPr>
              <a:t>مستقبل أخلاقيات العمل ولماذا ستستمر الشفافية في المهمة</a:t>
            </a:r>
          </a:p>
        </p:txBody>
      </p:sp>
    </p:spTree>
    <p:extLst>
      <p:ext uri="{BB962C8B-B14F-4D97-AF65-F5344CB8AC3E}">
        <p14:creationId xmlns:p14="http://schemas.microsoft.com/office/powerpoint/2010/main" val="20145495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9" name="Picture 8">
            <a:extLst>
              <a:ext uri="{FF2B5EF4-FFF2-40B4-BE49-F238E27FC236}">
                <a16:creationId xmlns:a16="http://schemas.microsoft.com/office/drawing/2014/main" id="{57073C6A-2573-4C8A-A3C5-5F99D4971A84}"/>
              </a:ext>
            </a:extLst>
          </p:cNvPr>
          <p:cNvPicPr>
            <a:picLocks noChangeAspect="1"/>
          </p:cNvPicPr>
          <p:nvPr/>
        </p:nvPicPr>
        <p:blipFill>
          <a:blip r:embed="rId3"/>
          <a:stretch>
            <a:fillRect/>
          </a:stretch>
        </p:blipFill>
        <p:spPr>
          <a:xfrm>
            <a:off x="2729345" y="2239242"/>
            <a:ext cx="6733309" cy="3787486"/>
          </a:xfrm>
          <a:prstGeom prst="rect">
            <a:avLst/>
          </a:prstGeom>
        </p:spPr>
      </p:pic>
    </p:spTree>
    <p:extLst>
      <p:ext uri="{BB962C8B-B14F-4D97-AF65-F5344CB8AC3E}">
        <p14:creationId xmlns:p14="http://schemas.microsoft.com/office/powerpoint/2010/main" val="30330003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B800ECE3-59FD-4EF1-81C2-ACE11F348199}"/>
              </a:ext>
            </a:extLst>
          </p:cNvPr>
          <p:cNvSpPr txBox="1"/>
          <p:nvPr/>
        </p:nvSpPr>
        <p:spPr>
          <a:xfrm>
            <a:off x="3910277" y="1960229"/>
            <a:ext cx="6667452" cy="4113306"/>
          </a:xfrm>
          <a:prstGeom prst="rect">
            <a:avLst/>
          </a:prstGeom>
          <a:noFill/>
        </p:spPr>
        <p:txBody>
          <a:bodyPr wrap="square">
            <a:spAutoFit/>
          </a:bodyPr>
          <a:lstStyle/>
          <a:p>
            <a:pPr algn="r">
              <a:lnSpc>
                <a:spcPct val="150000"/>
              </a:lnSpc>
            </a:pPr>
            <a:r>
              <a:rPr lang="ar-JO" sz="1600" b="1" dirty="0">
                <a:latin typeface="Alexandria Light" pitchFamily="2" charset="-78"/>
                <a:cs typeface="Alexandria Light" pitchFamily="2" charset="-78"/>
              </a:rPr>
              <a:t>1- توقّعات المستهلك:</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أصبح المستهلكون أكثر وعيًا بتأثير قرارات الشراء، ويرغبون في معرفة:</a:t>
            </a:r>
          </a:p>
          <a:p>
            <a:pPr lvl="1" algn="r">
              <a:lnSpc>
                <a:spcPct val="150000"/>
              </a:lnSpc>
            </a:pPr>
            <a:r>
              <a:rPr lang="ar-JO" sz="1600" b="1" dirty="0">
                <a:latin typeface="Alexandria Light" pitchFamily="2" charset="-78"/>
                <a:cs typeface="Alexandria Light" pitchFamily="2" charset="-78"/>
              </a:rPr>
              <a:t>مصدر المنتجات</a:t>
            </a:r>
            <a:endParaRPr lang="ar-JO" sz="1600" dirty="0">
              <a:latin typeface="Alexandria Light" pitchFamily="2" charset="-78"/>
              <a:cs typeface="Alexandria Light" pitchFamily="2" charset="-78"/>
            </a:endParaRPr>
          </a:p>
          <a:p>
            <a:pPr lvl="1" algn="r">
              <a:lnSpc>
                <a:spcPct val="150000"/>
              </a:lnSpc>
            </a:pPr>
            <a:r>
              <a:rPr lang="ar-JO" sz="1600" b="1" dirty="0">
                <a:latin typeface="Alexandria Light" pitchFamily="2" charset="-78"/>
                <a:cs typeface="Alexandria Light" pitchFamily="2" charset="-78"/>
              </a:rPr>
              <a:t>كيفية تصنيعها</a:t>
            </a:r>
            <a:endParaRPr lang="ar-JO" sz="1600" dirty="0">
              <a:latin typeface="Alexandria Light" pitchFamily="2" charset="-78"/>
              <a:cs typeface="Alexandria Light" pitchFamily="2" charset="-78"/>
            </a:endParaRPr>
          </a:p>
          <a:p>
            <a:pPr lvl="1" algn="r">
              <a:lnSpc>
                <a:spcPct val="150000"/>
              </a:lnSpc>
            </a:pPr>
            <a:r>
              <a:rPr lang="ar-JO" sz="1600" b="1" dirty="0">
                <a:latin typeface="Alexandria Light" pitchFamily="2" charset="-78"/>
                <a:cs typeface="Alexandria Light" pitchFamily="2" charset="-78"/>
              </a:rPr>
              <a:t>الممارسات الأخلاقيَّة المُتّبعة</a:t>
            </a:r>
          </a:p>
          <a:p>
            <a:pPr lvl="1" algn="r">
              <a:lnSpc>
                <a:spcPct val="150000"/>
              </a:lnSpc>
            </a:pPr>
            <a:endParaRPr lang="ar-JO" sz="1600" dirty="0">
              <a:latin typeface="Alexandria Light" pitchFamily="2" charset="-78"/>
              <a:cs typeface="Alexandria Light" pitchFamily="2" charset="-78"/>
            </a:endParaRPr>
          </a:p>
          <a:p>
            <a:pPr algn="r">
              <a:lnSpc>
                <a:spcPct val="150000"/>
              </a:lnSpc>
            </a:pPr>
            <a:r>
              <a:rPr lang="ar-JO" sz="1600" b="1" dirty="0">
                <a:latin typeface="Alexandria Light" pitchFamily="2" charset="-78"/>
                <a:cs typeface="Alexandria Light" pitchFamily="2" charset="-78"/>
              </a:rPr>
              <a:t>2- مطالب المستثمر:</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يُفضِّل المستثمرون الشركات التي تُظهر شفافيَّة في أعمالها، ويبحثون عن مؤسسات:</a:t>
            </a:r>
          </a:p>
          <a:p>
            <a:pPr lvl="1" algn="r">
              <a:lnSpc>
                <a:spcPct val="150000"/>
              </a:lnSpc>
            </a:pPr>
            <a:r>
              <a:rPr lang="ar-JO" sz="1600" b="1" dirty="0">
                <a:latin typeface="Alexandria Light" pitchFamily="2" charset="-78"/>
                <a:cs typeface="Alexandria Light" pitchFamily="2" charset="-78"/>
              </a:rPr>
              <a:t>أخلاقيَّة</a:t>
            </a:r>
            <a:endParaRPr lang="ar-JO" sz="1600" dirty="0">
              <a:latin typeface="Alexandria Light" pitchFamily="2" charset="-78"/>
              <a:cs typeface="Alexandria Light" pitchFamily="2" charset="-78"/>
            </a:endParaRPr>
          </a:p>
          <a:p>
            <a:pPr lvl="1" algn="r">
              <a:lnSpc>
                <a:spcPct val="150000"/>
              </a:lnSpc>
            </a:pPr>
            <a:r>
              <a:rPr lang="ar-JO" sz="1600" b="1" dirty="0">
                <a:latin typeface="Alexandria Light" pitchFamily="2" charset="-78"/>
                <a:cs typeface="Alexandria Light" pitchFamily="2" charset="-78"/>
              </a:rPr>
              <a:t>مستدامة</a:t>
            </a:r>
            <a:endParaRPr lang="ar-JO" sz="1600" dirty="0">
              <a:latin typeface="Alexandria Light" pitchFamily="2" charset="-78"/>
              <a:cs typeface="Alexandria Light" pitchFamily="2" charset="-78"/>
            </a:endParaRPr>
          </a:p>
        </p:txBody>
      </p:sp>
      <p:pic>
        <p:nvPicPr>
          <p:cNvPr id="2" name="Picture 1">
            <a:extLst>
              <a:ext uri="{FF2B5EF4-FFF2-40B4-BE49-F238E27FC236}">
                <a16:creationId xmlns:a16="http://schemas.microsoft.com/office/drawing/2014/main" id="{10F3EE4A-F063-40BF-87B8-15BB79B5226D}"/>
              </a:ext>
            </a:extLst>
          </p:cNvPr>
          <p:cNvPicPr>
            <a:picLocks noChangeAspect="1"/>
          </p:cNvPicPr>
          <p:nvPr/>
        </p:nvPicPr>
        <p:blipFill>
          <a:blip r:embed="rId3"/>
          <a:stretch>
            <a:fillRect/>
          </a:stretch>
        </p:blipFill>
        <p:spPr>
          <a:xfrm>
            <a:off x="1593112" y="2360177"/>
            <a:ext cx="1943801" cy="3543455"/>
          </a:xfrm>
          <a:prstGeom prst="rect">
            <a:avLst/>
          </a:prstGeom>
        </p:spPr>
      </p:pic>
    </p:spTree>
    <p:extLst>
      <p:ext uri="{BB962C8B-B14F-4D97-AF65-F5344CB8AC3E}">
        <p14:creationId xmlns:p14="http://schemas.microsoft.com/office/powerpoint/2010/main" val="16885719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B800ECE3-59FD-4EF1-81C2-ACE11F348199}"/>
              </a:ext>
            </a:extLst>
          </p:cNvPr>
          <p:cNvSpPr txBox="1"/>
          <p:nvPr/>
        </p:nvSpPr>
        <p:spPr>
          <a:xfrm>
            <a:off x="3910277" y="2809702"/>
            <a:ext cx="6667452" cy="2585323"/>
          </a:xfrm>
          <a:prstGeom prst="rect">
            <a:avLst/>
          </a:prstGeom>
          <a:noFill/>
        </p:spPr>
        <p:txBody>
          <a:bodyPr wrap="square">
            <a:spAutoFit/>
          </a:bodyPr>
          <a:lstStyle/>
          <a:p>
            <a:pPr algn="r">
              <a:lnSpc>
                <a:spcPct val="150000"/>
              </a:lnSpc>
            </a:pPr>
            <a:r>
              <a:rPr lang="ar-JO" sz="1600" b="1" dirty="0">
                <a:latin typeface="Alexandria Light" pitchFamily="2" charset="-78"/>
                <a:cs typeface="Alexandria Light" pitchFamily="2" charset="-78"/>
              </a:rPr>
              <a:t>3- المتطلبات التنظيميَّة:</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تسعى الحكومات إلى دفع الشفافيَّة من خلال:</a:t>
            </a:r>
          </a:p>
          <a:p>
            <a:pPr lvl="1" algn="r">
              <a:lnSpc>
                <a:spcPct val="150000"/>
              </a:lnSpc>
            </a:pPr>
            <a:r>
              <a:rPr lang="ar-JO" sz="1600" b="1" dirty="0">
                <a:latin typeface="Alexandria Light" pitchFamily="2" charset="-78"/>
                <a:cs typeface="Alexandria Light" pitchFamily="2" charset="-78"/>
              </a:rPr>
              <a:t>تشريعات تُلزِم الشركات بالإفصاح</a:t>
            </a:r>
            <a:r>
              <a:rPr lang="ar-JO" sz="1600" dirty="0">
                <a:latin typeface="Alexandria Light" pitchFamily="2" charset="-78"/>
                <a:cs typeface="Alexandria Light" pitchFamily="2" charset="-78"/>
              </a:rPr>
              <a:t> عن ممارساتها وسياساتها.</a:t>
            </a:r>
          </a:p>
          <a:p>
            <a:pPr algn="r">
              <a:lnSpc>
                <a:spcPct val="150000"/>
              </a:lnSpc>
            </a:pPr>
            <a:r>
              <a:rPr lang="ar-JO" sz="1600" b="1" dirty="0">
                <a:latin typeface="Alexandria Light" pitchFamily="2" charset="-78"/>
                <a:cs typeface="Alexandria Light" pitchFamily="2" charset="-78"/>
              </a:rPr>
              <a:t>4- إدارة السمعة:</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الشفافيَّة تُساهِم في بناء الثقة، وتُقلِّل من احتمالية التعرض لأزمات السمعة عند وقوع فضائح أو مشكلات داخلية.</a:t>
            </a:r>
          </a:p>
          <a:p>
            <a:pPr algn="r" rtl="1"/>
            <a:endParaRPr lang="en-US" dirty="0">
              <a:latin typeface="Alexandria Light" pitchFamily="2" charset="-78"/>
            </a:endParaRPr>
          </a:p>
        </p:txBody>
      </p:sp>
      <p:pic>
        <p:nvPicPr>
          <p:cNvPr id="2" name="Picture 1">
            <a:extLst>
              <a:ext uri="{FF2B5EF4-FFF2-40B4-BE49-F238E27FC236}">
                <a16:creationId xmlns:a16="http://schemas.microsoft.com/office/drawing/2014/main" id="{10F3EE4A-F063-40BF-87B8-15BB79B5226D}"/>
              </a:ext>
            </a:extLst>
          </p:cNvPr>
          <p:cNvPicPr>
            <a:picLocks noChangeAspect="1"/>
          </p:cNvPicPr>
          <p:nvPr/>
        </p:nvPicPr>
        <p:blipFill>
          <a:blip r:embed="rId3"/>
          <a:stretch>
            <a:fillRect/>
          </a:stretch>
        </p:blipFill>
        <p:spPr>
          <a:xfrm>
            <a:off x="1593112" y="2360177"/>
            <a:ext cx="1943801" cy="3543455"/>
          </a:xfrm>
          <a:prstGeom prst="rect">
            <a:avLst/>
          </a:prstGeom>
        </p:spPr>
      </p:pic>
    </p:spTree>
    <p:extLst>
      <p:ext uri="{BB962C8B-B14F-4D97-AF65-F5344CB8AC3E}">
        <p14:creationId xmlns:p14="http://schemas.microsoft.com/office/powerpoint/2010/main" val="37263186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7" name="Picture 6">
            <a:extLst>
              <a:ext uri="{FF2B5EF4-FFF2-40B4-BE49-F238E27FC236}">
                <a16:creationId xmlns:a16="http://schemas.microsoft.com/office/drawing/2014/main" id="{E1138094-06A4-47F9-AAC7-A11FF3CF19A6}"/>
              </a:ext>
            </a:extLst>
          </p:cNvPr>
          <p:cNvPicPr>
            <a:picLocks noChangeAspect="1"/>
          </p:cNvPicPr>
          <p:nvPr/>
        </p:nvPicPr>
        <p:blipFill>
          <a:blip r:embed="rId3"/>
          <a:stretch>
            <a:fillRect/>
          </a:stretch>
        </p:blipFill>
        <p:spPr>
          <a:xfrm>
            <a:off x="1353768" y="2387670"/>
            <a:ext cx="5479294" cy="3082103"/>
          </a:xfrm>
          <a:prstGeom prst="rect">
            <a:avLst/>
          </a:prstGeom>
        </p:spPr>
      </p:pic>
      <p:sp>
        <p:nvSpPr>
          <p:cNvPr id="8" name="TextBox 7">
            <a:extLst>
              <a:ext uri="{FF2B5EF4-FFF2-40B4-BE49-F238E27FC236}">
                <a16:creationId xmlns:a16="http://schemas.microsoft.com/office/drawing/2014/main" id="{672C1BCB-03FD-471E-8A09-3C6E3F3E1BFE}"/>
              </a:ext>
            </a:extLst>
          </p:cNvPr>
          <p:cNvSpPr txBox="1"/>
          <p:nvPr/>
        </p:nvSpPr>
        <p:spPr>
          <a:xfrm>
            <a:off x="7030026" y="3020780"/>
            <a:ext cx="3724102" cy="156966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rtl="1" fontAlgn="base"/>
            <a:r>
              <a:rPr lang="ar-JO" sz="2400" b="1" i="0" dirty="0">
                <a:effectLst/>
                <a:latin typeface="Alexandria Light" pitchFamily="2" charset="-78"/>
                <a:cs typeface="Alexandria Light" pitchFamily="2" charset="-78"/>
              </a:rPr>
              <a:t>دراسات الحالة: أمثلة على الشركات ذات الممارسات التجارية الشفافة وغير الشفافة</a:t>
            </a:r>
          </a:p>
        </p:txBody>
      </p:sp>
    </p:spTree>
    <p:extLst>
      <p:ext uri="{BB962C8B-B14F-4D97-AF65-F5344CB8AC3E}">
        <p14:creationId xmlns:p14="http://schemas.microsoft.com/office/powerpoint/2010/main" val="41781789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2" name="Picture 1">
            <a:extLst>
              <a:ext uri="{FF2B5EF4-FFF2-40B4-BE49-F238E27FC236}">
                <a16:creationId xmlns:a16="http://schemas.microsoft.com/office/drawing/2014/main" id="{1E3E7E2B-DF1E-4D93-BED2-EB3A504EA53A}"/>
              </a:ext>
            </a:extLst>
          </p:cNvPr>
          <p:cNvPicPr>
            <a:picLocks noChangeAspect="1"/>
          </p:cNvPicPr>
          <p:nvPr/>
        </p:nvPicPr>
        <p:blipFill>
          <a:blip r:embed="rId3"/>
          <a:stretch>
            <a:fillRect/>
          </a:stretch>
        </p:blipFill>
        <p:spPr>
          <a:xfrm>
            <a:off x="952500" y="2036619"/>
            <a:ext cx="9837420" cy="3882044"/>
          </a:xfrm>
          <a:prstGeom prst="rect">
            <a:avLst/>
          </a:prstGeom>
        </p:spPr>
      </p:pic>
    </p:spTree>
    <p:extLst>
      <p:ext uri="{BB962C8B-B14F-4D97-AF65-F5344CB8AC3E}">
        <p14:creationId xmlns:p14="http://schemas.microsoft.com/office/powerpoint/2010/main" val="23471946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2" name="Picture 1">
            <a:extLst>
              <a:ext uri="{FF2B5EF4-FFF2-40B4-BE49-F238E27FC236}">
                <a16:creationId xmlns:a16="http://schemas.microsoft.com/office/drawing/2014/main" id="{CE0CCA44-F1F0-4B07-99EF-C5861A7A604C}"/>
              </a:ext>
            </a:extLst>
          </p:cNvPr>
          <p:cNvPicPr>
            <a:picLocks noChangeAspect="1"/>
          </p:cNvPicPr>
          <p:nvPr/>
        </p:nvPicPr>
        <p:blipFill>
          <a:blip r:embed="rId3"/>
          <a:stretch>
            <a:fillRect/>
          </a:stretch>
        </p:blipFill>
        <p:spPr>
          <a:xfrm>
            <a:off x="952500" y="1978429"/>
            <a:ext cx="9937173" cy="4114800"/>
          </a:xfrm>
          <a:prstGeom prst="rect">
            <a:avLst/>
          </a:prstGeom>
        </p:spPr>
      </p:pic>
    </p:spTree>
    <p:extLst>
      <p:ext uri="{BB962C8B-B14F-4D97-AF65-F5344CB8AC3E}">
        <p14:creationId xmlns:p14="http://schemas.microsoft.com/office/powerpoint/2010/main" val="25058504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2" name="Picture 1">
            <a:extLst>
              <a:ext uri="{FF2B5EF4-FFF2-40B4-BE49-F238E27FC236}">
                <a16:creationId xmlns:a16="http://schemas.microsoft.com/office/drawing/2014/main" id="{ABFA81A6-76B1-4C51-B3EB-6D55F49EFFFE}"/>
              </a:ext>
            </a:extLst>
          </p:cNvPr>
          <p:cNvPicPr>
            <a:picLocks noChangeAspect="1"/>
          </p:cNvPicPr>
          <p:nvPr/>
        </p:nvPicPr>
        <p:blipFill>
          <a:blip r:embed="rId3"/>
          <a:stretch>
            <a:fillRect/>
          </a:stretch>
        </p:blipFill>
        <p:spPr>
          <a:xfrm>
            <a:off x="952500" y="2036618"/>
            <a:ext cx="9903922" cy="3965171"/>
          </a:xfrm>
          <a:prstGeom prst="rect">
            <a:avLst/>
          </a:prstGeom>
        </p:spPr>
      </p:pic>
    </p:spTree>
    <p:extLst>
      <p:ext uri="{BB962C8B-B14F-4D97-AF65-F5344CB8AC3E}">
        <p14:creationId xmlns:p14="http://schemas.microsoft.com/office/powerpoint/2010/main" val="13516823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14464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2" name="Picture 1">
            <a:extLst>
              <a:ext uri="{FF2B5EF4-FFF2-40B4-BE49-F238E27FC236}">
                <a16:creationId xmlns:a16="http://schemas.microsoft.com/office/drawing/2014/main" id="{323118FC-03D9-415B-8EA3-71A383836367}"/>
              </a:ext>
            </a:extLst>
          </p:cNvPr>
          <p:cNvPicPr>
            <a:picLocks noChangeAspect="1"/>
          </p:cNvPicPr>
          <p:nvPr/>
        </p:nvPicPr>
        <p:blipFill>
          <a:blip r:embed="rId3"/>
          <a:stretch>
            <a:fillRect/>
          </a:stretch>
        </p:blipFill>
        <p:spPr>
          <a:xfrm>
            <a:off x="1022465" y="1984025"/>
            <a:ext cx="9692640" cy="4147570"/>
          </a:xfrm>
          <a:prstGeom prst="rect">
            <a:avLst/>
          </a:prstGeom>
        </p:spPr>
      </p:pic>
    </p:spTree>
    <p:extLst>
      <p:ext uri="{BB962C8B-B14F-4D97-AF65-F5344CB8AC3E}">
        <p14:creationId xmlns:p14="http://schemas.microsoft.com/office/powerpoint/2010/main" val="31699298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4" name="Picture 3">
            <a:extLst>
              <a:ext uri="{FF2B5EF4-FFF2-40B4-BE49-F238E27FC236}">
                <a16:creationId xmlns:a16="http://schemas.microsoft.com/office/drawing/2014/main" id="{6BBCA928-0D81-43DF-83D1-AFCED57315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3995" y="2311853"/>
            <a:ext cx="8572415" cy="3640103"/>
          </a:xfrm>
          <a:prstGeom prst="rect">
            <a:avLst/>
          </a:prstGeom>
        </p:spPr>
      </p:pic>
    </p:spTree>
    <p:extLst>
      <p:ext uri="{BB962C8B-B14F-4D97-AF65-F5344CB8AC3E}">
        <p14:creationId xmlns:p14="http://schemas.microsoft.com/office/powerpoint/2010/main" val="21161884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pic>
        <p:nvPicPr>
          <p:cNvPr id="7" name="Picture 6">
            <a:extLst>
              <a:ext uri="{FF2B5EF4-FFF2-40B4-BE49-F238E27FC236}">
                <a16:creationId xmlns:a16="http://schemas.microsoft.com/office/drawing/2014/main" id="{015F9314-F1F8-4C33-BD64-E0F96A68C87A}"/>
              </a:ext>
            </a:extLst>
          </p:cNvPr>
          <p:cNvPicPr>
            <a:picLocks noChangeAspect="1"/>
          </p:cNvPicPr>
          <p:nvPr/>
        </p:nvPicPr>
        <p:blipFill>
          <a:blip r:embed="rId3"/>
          <a:stretch>
            <a:fillRect/>
          </a:stretch>
        </p:blipFill>
        <p:spPr>
          <a:xfrm>
            <a:off x="1240908" y="2130195"/>
            <a:ext cx="9166628" cy="3879907"/>
          </a:xfrm>
          <a:prstGeom prst="rect">
            <a:avLst/>
          </a:prstGeom>
        </p:spPr>
      </p:pic>
    </p:spTree>
    <p:extLst>
      <p:ext uri="{BB962C8B-B14F-4D97-AF65-F5344CB8AC3E}">
        <p14:creationId xmlns:p14="http://schemas.microsoft.com/office/powerpoint/2010/main" val="37783446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EA789CB6-AD1B-4A03-8BE5-C79EB6A594B8}"/>
              </a:ext>
            </a:extLst>
          </p:cNvPr>
          <p:cNvSpPr txBox="1"/>
          <p:nvPr/>
        </p:nvSpPr>
        <p:spPr>
          <a:xfrm>
            <a:off x="5394961" y="2563051"/>
            <a:ext cx="4857658" cy="2800767"/>
          </a:xfrm>
          <a:prstGeom prst="rect">
            <a:avLst/>
          </a:prstGeom>
          <a:noFill/>
        </p:spPr>
        <p:txBody>
          <a:bodyPr wrap="square">
            <a:spAutoFit/>
          </a:bodyPr>
          <a:lstStyle/>
          <a:p>
            <a:pPr algn="r"/>
            <a:r>
              <a:rPr lang="ar-JO" sz="1600" b="1" dirty="0">
                <a:latin typeface="Alexandria Light" pitchFamily="2" charset="-78"/>
                <a:cs typeface="Alexandria Light" pitchFamily="2" charset="-78"/>
              </a:rPr>
              <a:t>1- وسائل التواصل الاجتماعي</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سهَّلت على المستهلكين التعبير عن آرائهم بشأن المنتجات والخدمات.</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هذا الضغط العلني يدفع الشركات إلى أن تكون أكثر شفافية، ومعالجة المخاوف بسرعة وعلانية.</a:t>
            </a:r>
          </a:p>
          <a:p>
            <a:pPr algn="r"/>
            <a:endParaRPr lang="ar-JO" sz="1600" dirty="0">
              <a:latin typeface="Alexandria Light" pitchFamily="2" charset="-78"/>
              <a:cs typeface="Alexandria Light" pitchFamily="2" charset="-78"/>
            </a:endParaRPr>
          </a:p>
          <a:p>
            <a:pPr algn="r"/>
            <a:r>
              <a:rPr lang="ar-JO" sz="1600" b="1" dirty="0">
                <a:latin typeface="Alexandria Light" pitchFamily="2" charset="-78"/>
                <a:cs typeface="Alexandria Light" pitchFamily="2" charset="-78"/>
              </a:rPr>
              <a:t>2- أدوات تحليل البيانات:</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جعلت من السهل على الشركات تتبُّع ممارساتها وتحليل الأداء،</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مما يساعد في </a:t>
            </a:r>
            <a:r>
              <a:rPr lang="ar-JO" sz="1600" b="1" dirty="0">
                <a:latin typeface="Alexandria Light" pitchFamily="2" charset="-78"/>
                <a:cs typeface="Alexandria Light" pitchFamily="2" charset="-78"/>
              </a:rPr>
              <a:t>تحديد نقاط الضعف</a:t>
            </a:r>
            <a:r>
              <a:rPr lang="ar-JO" sz="1600" dirty="0">
                <a:latin typeface="Alexandria Light" pitchFamily="2" charset="-78"/>
                <a:cs typeface="Alexandria Light" pitchFamily="2" charset="-78"/>
              </a:rPr>
              <a:t> وتحسين الشفافية الداخلية.</a:t>
            </a:r>
          </a:p>
        </p:txBody>
      </p:sp>
      <p:pic>
        <p:nvPicPr>
          <p:cNvPr id="8" name="Picture 7">
            <a:extLst>
              <a:ext uri="{FF2B5EF4-FFF2-40B4-BE49-F238E27FC236}">
                <a16:creationId xmlns:a16="http://schemas.microsoft.com/office/drawing/2014/main" id="{F0E04C25-64A6-430C-A522-7C84A66513B2}"/>
              </a:ext>
            </a:extLst>
          </p:cNvPr>
          <p:cNvPicPr>
            <a:picLocks noChangeAspect="1"/>
          </p:cNvPicPr>
          <p:nvPr/>
        </p:nvPicPr>
        <p:blipFill>
          <a:blip r:embed="rId3"/>
          <a:stretch>
            <a:fillRect/>
          </a:stretch>
        </p:blipFill>
        <p:spPr>
          <a:xfrm>
            <a:off x="1240907" y="2103120"/>
            <a:ext cx="2394065" cy="3703612"/>
          </a:xfrm>
          <a:prstGeom prst="rect">
            <a:avLst/>
          </a:prstGeom>
        </p:spPr>
      </p:pic>
      <p:sp>
        <p:nvSpPr>
          <p:cNvPr id="9" name="TextBox 8">
            <a:extLst>
              <a:ext uri="{FF2B5EF4-FFF2-40B4-BE49-F238E27FC236}">
                <a16:creationId xmlns:a16="http://schemas.microsoft.com/office/drawing/2014/main" id="{0A2DEF3A-D3F3-4618-8382-7960C3EAAF18}"/>
              </a:ext>
            </a:extLst>
          </p:cNvPr>
          <p:cNvSpPr txBox="1"/>
          <p:nvPr/>
        </p:nvSpPr>
        <p:spPr>
          <a:xfrm>
            <a:off x="2280920" y="1349854"/>
            <a:ext cx="6096000" cy="400110"/>
          </a:xfrm>
          <a:prstGeom prst="rect">
            <a:avLst/>
          </a:prstGeom>
          <a:noFill/>
        </p:spPr>
        <p:txBody>
          <a:bodyPr wrap="square">
            <a:spAutoFit/>
          </a:bodyPr>
          <a:lstStyle/>
          <a:p>
            <a:pPr algn="ctr"/>
            <a:r>
              <a:rPr lang="ar-JO" sz="2000" b="1" dirty="0">
                <a:latin typeface="Alexandria Light" pitchFamily="2" charset="-78"/>
                <a:cs typeface="Alexandria Light" pitchFamily="2" charset="-78"/>
              </a:rPr>
              <a:t>تأثير التكنولوجيا على أخلاقيات العمل والشفافية</a:t>
            </a:r>
            <a:endParaRPr lang="en-US" sz="2000" b="1" dirty="0">
              <a:latin typeface="Alexandria Light" pitchFamily="2" charset="-78"/>
              <a:cs typeface="Alexandria Light" pitchFamily="2" charset="-78"/>
            </a:endParaRPr>
          </a:p>
        </p:txBody>
      </p:sp>
    </p:spTree>
    <p:extLst>
      <p:ext uri="{BB962C8B-B14F-4D97-AF65-F5344CB8AC3E}">
        <p14:creationId xmlns:p14="http://schemas.microsoft.com/office/powerpoint/2010/main" val="3462537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11118"/>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EA789CB6-AD1B-4A03-8BE5-C79EB6A594B8}"/>
              </a:ext>
            </a:extLst>
          </p:cNvPr>
          <p:cNvSpPr txBox="1"/>
          <p:nvPr/>
        </p:nvSpPr>
        <p:spPr>
          <a:xfrm>
            <a:off x="4671753" y="2558387"/>
            <a:ext cx="5555927" cy="2554545"/>
          </a:xfrm>
          <a:prstGeom prst="rect">
            <a:avLst/>
          </a:prstGeom>
          <a:noFill/>
        </p:spPr>
        <p:txBody>
          <a:bodyPr wrap="square">
            <a:spAutoFit/>
          </a:bodyPr>
          <a:lstStyle/>
          <a:p>
            <a:pPr algn="r"/>
            <a:r>
              <a:rPr lang="ar-JO" sz="1600" b="1" dirty="0">
                <a:latin typeface="Alexandria Light" pitchFamily="2" charset="-78"/>
                <a:cs typeface="Alexandria Light" pitchFamily="2" charset="-78"/>
              </a:rPr>
              <a:t>3- سهولة التواصل:</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أصبحت الشركات قادرة على التفاعل بشكل أسرع وأكثر مباشرة مع أصحاب المصلحة،</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مما يُعزّز </a:t>
            </a:r>
            <a:r>
              <a:rPr lang="ar-JO" sz="1600" b="1" dirty="0">
                <a:latin typeface="Alexandria Light" pitchFamily="2" charset="-78"/>
                <a:cs typeface="Alexandria Light" pitchFamily="2" charset="-78"/>
              </a:rPr>
              <a:t>الوضوح والانفتاح في العمليات</a:t>
            </a:r>
            <a:r>
              <a:rPr lang="ar-JO" sz="1600" dirty="0">
                <a:latin typeface="Alexandria Light" pitchFamily="2" charset="-78"/>
                <a:cs typeface="Alexandria Light" pitchFamily="2" charset="-78"/>
              </a:rPr>
              <a:t>.</a:t>
            </a:r>
          </a:p>
          <a:p>
            <a:pPr algn="r"/>
            <a:endParaRPr lang="ar-JO" sz="1600" dirty="0">
              <a:latin typeface="Alexandria Light" pitchFamily="2" charset="-78"/>
              <a:cs typeface="Alexandria Light" pitchFamily="2" charset="-78"/>
            </a:endParaRPr>
          </a:p>
          <a:p>
            <a:pPr algn="r"/>
            <a:r>
              <a:rPr lang="ar-JO" sz="1600" b="1" dirty="0">
                <a:latin typeface="Alexandria Light" pitchFamily="2" charset="-78"/>
                <a:cs typeface="Alexandria Light" pitchFamily="2" charset="-78"/>
              </a:rPr>
              <a:t>4- مخاوف الخصوصيَّة:</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في المقابل، أثار الاستخدام المتزايد للتكنولوجيا </a:t>
            </a:r>
            <a:r>
              <a:rPr lang="ar-JO" sz="1600" b="1" dirty="0">
                <a:latin typeface="Alexandria Light" pitchFamily="2" charset="-78"/>
                <a:cs typeface="Alexandria Light" pitchFamily="2" charset="-78"/>
              </a:rPr>
              <a:t>مخاوف حقيقية بشأن خصوصيَّة البيانات وأمانها</a:t>
            </a:r>
            <a:r>
              <a:rPr lang="ar-JO" sz="1600" dirty="0">
                <a:latin typeface="Alexandria Light" pitchFamily="2" charset="-78"/>
                <a:cs typeface="Alexandria Light" pitchFamily="2" charset="-78"/>
              </a:rPr>
              <a:t>،</a:t>
            </a:r>
            <a:br>
              <a:rPr lang="ar-JO" sz="1600" dirty="0">
                <a:latin typeface="Alexandria Light" pitchFamily="2" charset="-78"/>
                <a:cs typeface="Alexandria Light" pitchFamily="2" charset="-78"/>
              </a:rPr>
            </a:br>
            <a:r>
              <a:rPr lang="ar-JO" sz="1600" dirty="0">
                <a:latin typeface="Alexandria Light" pitchFamily="2" charset="-78"/>
                <a:cs typeface="Alexandria Light" pitchFamily="2" charset="-78"/>
              </a:rPr>
              <a:t>ما يتطلّب من الشركات موازنة الشفافية مع حماية المعلومات الشخصية.</a:t>
            </a:r>
          </a:p>
        </p:txBody>
      </p:sp>
      <p:pic>
        <p:nvPicPr>
          <p:cNvPr id="8" name="Picture 7">
            <a:extLst>
              <a:ext uri="{FF2B5EF4-FFF2-40B4-BE49-F238E27FC236}">
                <a16:creationId xmlns:a16="http://schemas.microsoft.com/office/drawing/2014/main" id="{F0E04C25-64A6-430C-A522-7C84A66513B2}"/>
              </a:ext>
            </a:extLst>
          </p:cNvPr>
          <p:cNvPicPr>
            <a:picLocks noChangeAspect="1"/>
          </p:cNvPicPr>
          <p:nvPr/>
        </p:nvPicPr>
        <p:blipFill>
          <a:blip r:embed="rId3"/>
          <a:stretch>
            <a:fillRect/>
          </a:stretch>
        </p:blipFill>
        <p:spPr>
          <a:xfrm>
            <a:off x="1240907" y="2103120"/>
            <a:ext cx="2394065" cy="3703612"/>
          </a:xfrm>
          <a:prstGeom prst="rect">
            <a:avLst/>
          </a:prstGeom>
        </p:spPr>
      </p:pic>
      <p:sp>
        <p:nvSpPr>
          <p:cNvPr id="9" name="TextBox 8">
            <a:extLst>
              <a:ext uri="{FF2B5EF4-FFF2-40B4-BE49-F238E27FC236}">
                <a16:creationId xmlns:a16="http://schemas.microsoft.com/office/drawing/2014/main" id="{0A2DEF3A-D3F3-4618-8382-7960C3EAAF18}"/>
              </a:ext>
            </a:extLst>
          </p:cNvPr>
          <p:cNvSpPr txBox="1"/>
          <p:nvPr/>
        </p:nvSpPr>
        <p:spPr>
          <a:xfrm>
            <a:off x="2280920" y="1349854"/>
            <a:ext cx="6096000" cy="400110"/>
          </a:xfrm>
          <a:prstGeom prst="rect">
            <a:avLst/>
          </a:prstGeom>
          <a:noFill/>
        </p:spPr>
        <p:txBody>
          <a:bodyPr wrap="square">
            <a:spAutoFit/>
          </a:bodyPr>
          <a:lstStyle/>
          <a:p>
            <a:pPr algn="ctr"/>
            <a:r>
              <a:rPr lang="ar-JO" sz="2000" b="1" dirty="0">
                <a:latin typeface="Alexandria Light" pitchFamily="2" charset="-78"/>
                <a:cs typeface="Alexandria Light" pitchFamily="2" charset="-78"/>
              </a:rPr>
              <a:t>تأثير التكنولوجيا على أخلاقيات العمل والشفافية</a:t>
            </a:r>
            <a:endParaRPr lang="en-US" sz="2000" b="1" dirty="0">
              <a:latin typeface="Alexandria Light" pitchFamily="2" charset="-78"/>
              <a:cs typeface="Alexandria Light" pitchFamily="2" charset="-78"/>
            </a:endParaRPr>
          </a:p>
        </p:txBody>
      </p:sp>
    </p:spTree>
    <p:extLst>
      <p:ext uri="{BB962C8B-B14F-4D97-AF65-F5344CB8AC3E}">
        <p14:creationId xmlns:p14="http://schemas.microsoft.com/office/powerpoint/2010/main" val="35618044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LECTURER</a:t>
            </a:r>
          </a:p>
          <a:p>
            <a:pPr algn="ctr"/>
            <a:r>
              <a:rPr lang="en-US" sz="1600" dirty="0">
                <a:solidFill>
                  <a:schemeClr val="bg1"/>
                </a:solidFill>
                <a:latin typeface="Alexandria Light" pitchFamily="2" charset="-78"/>
                <a:cs typeface="Alexandria Light" pitchFamily="2" charset="-78"/>
              </a:rPr>
              <a:t>01</a:t>
            </a:r>
          </a:p>
        </p:txBody>
      </p:sp>
      <p:sp>
        <p:nvSpPr>
          <p:cNvPr id="7" name="TextBox 6">
            <a:extLst>
              <a:ext uri="{FF2B5EF4-FFF2-40B4-BE49-F238E27FC236}">
                <a16:creationId xmlns:a16="http://schemas.microsoft.com/office/drawing/2014/main" id="{C4557050-222D-41CE-9708-91D6F1B1F2B8}"/>
              </a:ext>
            </a:extLst>
          </p:cNvPr>
          <p:cNvSpPr txBox="1"/>
          <p:nvPr/>
        </p:nvSpPr>
        <p:spPr>
          <a:xfrm>
            <a:off x="3439020" y="2161709"/>
            <a:ext cx="7173686" cy="3539430"/>
          </a:xfrm>
          <a:prstGeom prst="rect">
            <a:avLst/>
          </a:prstGeom>
          <a:noFill/>
        </p:spPr>
        <p:txBody>
          <a:bodyPr wrap="square">
            <a:spAutoFit/>
          </a:bodyPr>
          <a:lstStyle/>
          <a:p>
            <a:pPr algn="r" rtl="1"/>
            <a:r>
              <a:rPr lang="ar-JO" sz="1600" dirty="0">
                <a:latin typeface="Alexandria Light" pitchFamily="2" charset="-78"/>
                <a:cs typeface="Alexandria Light" pitchFamily="2" charset="-78"/>
              </a:rPr>
              <a:t>استعرضنا في هذا المحتوى أهم المحاور المرتبطة بأخلاقيات التسويق وأهمية الشفافية في بيئة العمل، وتناولنا المواضيع التالية:</a:t>
            </a:r>
          </a:p>
          <a:p>
            <a:pPr algn="r" rtl="1"/>
            <a:r>
              <a:rPr lang="ar-JO" sz="1600" b="1" dirty="0">
                <a:latin typeface="Alexandria Light" pitchFamily="2" charset="-78"/>
                <a:cs typeface="Alexandria Light" pitchFamily="2" charset="-78"/>
              </a:rPr>
              <a:t>1- ما هو التسويق الأخلاقي؟</a:t>
            </a:r>
            <a:endParaRPr lang="ar-JO" sz="1600" dirty="0">
              <a:latin typeface="Alexandria Light" pitchFamily="2" charset="-78"/>
              <a:cs typeface="Alexandria Light" pitchFamily="2" charset="-78"/>
            </a:endParaRPr>
          </a:p>
          <a:p>
            <a:pPr algn="r" rtl="1"/>
            <a:r>
              <a:rPr lang="ar-JO" sz="1600" b="1" dirty="0">
                <a:latin typeface="Alexandria Light" pitchFamily="2" charset="-78"/>
                <a:cs typeface="Alexandria Light" pitchFamily="2" charset="-78"/>
              </a:rPr>
              <a:t>2- مبادئ التسويق الأخلاقي</a:t>
            </a:r>
            <a:endParaRPr lang="ar-JO" sz="1600" dirty="0">
              <a:latin typeface="Alexandria Light" pitchFamily="2" charset="-78"/>
              <a:cs typeface="Alexandria Light" pitchFamily="2" charset="-78"/>
            </a:endParaRPr>
          </a:p>
          <a:p>
            <a:pPr algn="r" rtl="1"/>
            <a:r>
              <a:rPr lang="ar-JO" sz="1600" b="1" dirty="0">
                <a:latin typeface="Alexandria Light" pitchFamily="2" charset="-78"/>
                <a:cs typeface="Alexandria Light" pitchFamily="2" charset="-78"/>
              </a:rPr>
              <a:t>3- أهمية الشفافية في أخلاقيات العمل</a:t>
            </a:r>
            <a:endParaRPr lang="ar-JO" sz="1600" dirty="0">
              <a:latin typeface="Alexandria Light" pitchFamily="2" charset="-78"/>
              <a:cs typeface="Alexandria Light" pitchFamily="2" charset="-78"/>
            </a:endParaRPr>
          </a:p>
          <a:p>
            <a:pPr algn="r" rtl="1"/>
            <a:r>
              <a:rPr lang="ar-JO" sz="1600" b="1" dirty="0">
                <a:latin typeface="Alexandria Light" pitchFamily="2" charset="-78"/>
                <a:cs typeface="Alexandria Light" pitchFamily="2" charset="-78"/>
              </a:rPr>
              <a:t>4- كيفية إنشاء ثقافة الانفتاح</a:t>
            </a:r>
            <a:endParaRPr lang="ar-JO" sz="1600" dirty="0">
              <a:latin typeface="Alexandria Light" pitchFamily="2" charset="-78"/>
              <a:cs typeface="Alexandria Light" pitchFamily="2" charset="-78"/>
            </a:endParaRPr>
          </a:p>
          <a:p>
            <a:pPr algn="r" rtl="1"/>
            <a:r>
              <a:rPr lang="ar-JO" sz="1600" b="1" dirty="0">
                <a:latin typeface="Alexandria Light" pitchFamily="2" charset="-78"/>
                <a:cs typeface="Alexandria Light" pitchFamily="2" charset="-78"/>
              </a:rPr>
              <a:t>5- تحديات الشفافية</a:t>
            </a:r>
            <a:endParaRPr lang="ar-JO" sz="1600" dirty="0">
              <a:latin typeface="Alexandria Light" pitchFamily="2" charset="-78"/>
              <a:cs typeface="Alexandria Light" pitchFamily="2" charset="-78"/>
            </a:endParaRPr>
          </a:p>
          <a:p>
            <a:pPr algn="r" rtl="1"/>
            <a:r>
              <a:rPr lang="ar-JO" sz="1600" b="1" dirty="0">
                <a:latin typeface="Alexandria Light" pitchFamily="2" charset="-78"/>
                <a:cs typeface="Alexandria Light" pitchFamily="2" charset="-78"/>
              </a:rPr>
              <a:t>6- أفضل الممارسات للحفاظ على الشفافية والسلوك الأخلاقي</a:t>
            </a:r>
            <a:endParaRPr lang="ar-JO" sz="1600" dirty="0">
              <a:latin typeface="Alexandria Light" pitchFamily="2" charset="-78"/>
              <a:cs typeface="Alexandria Light" pitchFamily="2" charset="-78"/>
            </a:endParaRPr>
          </a:p>
          <a:p>
            <a:pPr algn="r" rtl="1"/>
            <a:r>
              <a:rPr lang="ar-JO" sz="1600" b="1" dirty="0">
                <a:latin typeface="Alexandria Light" pitchFamily="2" charset="-78"/>
                <a:cs typeface="Alexandria Light" pitchFamily="2" charset="-78"/>
              </a:rPr>
              <a:t>7- مستقبل أخلاقيات العمل ولماذا تظل الشفافية أمرًا جوهريًا</a:t>
            </a:r>
            <a:endParaRPr lang="ar-JO" sz="1600" dirty="0">
              <a:latin typeface="Alexandria Light" pitchFamily="2" charset="-78"/>
              <a:cs typeface="Alexandria Light" pitchFamily="2" charset="-78"/>
            </a:endParaRPr>
          </a:p>
          <a:p>
            <a:pPr algn="r" rtl="1"/>
            <a:r>
              <a:rPr lang="ar-JO" sz="1600" b="1" dirty="0">
                <a:latin typeface="Alexandria Light" pitchFamily="2" charset="-78"/>
                <a:cs typeface="Alexandria Light" pitchFamily="2" charset="-78"/>
              </a:rPr>
              <a:t>8- دراسات حالة: شركات ذات ممارسات شفافة وغير شفافة</a:t>
            </a:r>
            <a:endParaRPr lang="ar-JO" sz="1600" dirty="0">
              <a:latin typeface="Alexandria Light" pitchFamily="2" charset="-78"/>
              <a:cs typeface="Alexandria Light" pitchFamily="2" charset="-78"/>
            </a:endParaRPr>
          </a:p>
          <a:p>
            <a:pPr algn="r" rtl="1"/>
            <a:r>
              <a:rPr lang="ar-JO" sz="1600" b="1" dirty="0">
                <a:latin typeface="Alexandria Light" pitchFamily="2" charset="-78"/>
                <a:cs typeface="Alexandria Light" pitchFamily="2" charset="-78"/>
              </a:rPr>
              <a:t>9- تأثير التكنولوجيا على الشفافية وأخلاقيات العمل</a:t>
            </a:r>
            <a:endParaRPr lang="ar-JO" sz="1600" dirty="0">
              <a:latin typeface="Alexandria Light" pitchFamily="2" charset="-78"/>
              <a:cs typeface="Alexandria Light" pitchFamily="2" charset="-78"/>
            </a:endParaRPr>
          </a:p>
          <a:p>
            <a:pPr algn="r" rtl="1"/>
            <a:r>
              <a:rPr lang="ar-JO" sz="1600" b="1" dirty="0">
                <a:latin typeface="Alexandria Light" pitchFamily="2" charset="-78"/>
                <a:cs typeface="Alexandria Light" pitchFamily="2" charset="-78"/>
              </a:rPr>
              <a:t>ختامًا</a:t>
            </a:r>
            <a:r>
              <a:rPr lang="ar-JO" sz="1600" dirty="0">
                <a:latin typeface="Alexandria Light" pitchFamily="2" charset="-78"/>
                <a:cs typeface="Alexandria Light" pitchFamily="2" charset="-78"/>
              </a:rPr>
              <a:t>، تؤكّد هذه المحاور أن </a:t>
            </a:r>
            <a:r>
              <a:rPr lang="ar-JO" sz="1600" b="1" dirty="0">
                <a:latin typeface="Alexandria Light" pitchFamily="2" charset="-78"/>
                <a:cs typeface="Alexandria Light" pitchFamily="2" charset="-78"/>
              </a:rPr>
              <a:t>الالتزام بالشفافية والمبادئ الأخلاقية</a:t>
            </a:r>
            <a:r>
              <a:rPr lang="ar-JO" sz="1600" dirty="0">
                <a:latin typeface="Alexandria Light" pitchFamily="2" charset="-78"/>
                <a:cs typeface="Alexandria Light" pitchFamily="2" charset="-78"/>
              </a:rPr>
              <a:t> ليس مجرد خيار، بل ضرورة استراتيجية لتحقيق استدامة الأعمال، وكسب ثقة العملاء والمستثمرين على المدى الطويل.</a:t>
            </a:r>
          </a:p>
        </p:txBody>
      </p:sp>
      <p:sp>
        <p:nvSpPr>
          <p:cNvPr id="8" name="TextBox 7">
            <a:extLst>
              <a:ext uri="{FF2B5EF4-FFF2-40B4-BE49-F238E27FC236}">
                <a16:creationId xmlns:a16="http://schemas.microsoft.com/office/drawing/2014/main" id="{9B294328-C819-43C1-A28B-3B91CAEDA217}"/>
              </a:ext>
            </a:extLst>
          </p:cNvPr>
          <p:cNvSpPr txBox="1"/>
          <p:nvPr/>
        </p:nvSpPr>
        <p:spPr>
          <a:xfrm>
            <a:off x="2610196" y="1413523"/>
            <a:ext cx="887790" cy="369332"/>
          </a:xfrm>
          <a:prstGeom prst="rect">
            <a:avLst/>
          </a:prstGeom>
          <a:noFill/>
        </p:spPr>
        <p:txBody>
          <a:bodyPr wrap="square">
            <a:spAutoFit/>
          </a:bodyPr>
          <a:lstStyle/>
          <a:p>
            <a:pPr algn="r"/>
            <a:r>
              <a:rPr lang="ar-JO" sz="1800" b="1" dirty="0">
                <a:latin typeface="Alexandria Light" pitchFamily="2" charset="-78"/>
                <a:cs typeface="Alexandria Light" pitchFamily="2" charset="-78"/>
              </a:rPr>
              <a:t>الخاتمة</a:t>
            </a:r>
          </a:p>
        </p:txBody>
      </p:sp>
      <p:pic>
        <p:nvPicPr>
          <p:cNvPr id="9" name="Picture 8">
            <a:extLst>
              <a:ext uri="{FF2B5EF4-FFF2-40B4-BE49-F238E27FC236}">
                <a16:creationId xmlns:a16="http://schemas.microsoft.com/office/drawing/2014/main" id="{BC63B5A2-06A2-4844-B424-2CE3A22356A9}"/>
              </a:ext>
            </a:extLst>
          </p:cNvPr>
          <p:cNvPicPr>
            <a:picLocks noChangeAspect="1"/>
          </p:cNvPicPr>
          <p:nvPr/>
        </p:nvPicPr>
        <p:blipFill>
          <a:blip r:embed="rId3"/>
          <a:stretch>
            <a:fillRect/>
          </a:stretch>
        </p:blipFill>
        <p:spPr>
          <a:xfrm>
            <a:off x="1337695" y="2663785"/>
            <a:ext cx="2295754" cy="2706193"/>
          </a:xfrm>
          <a:prstGeom prst="rect">
            <a:avLst/>
          </a:prstGeom>
        </p:spPr>
      </p:pic>
    </p:spTree>
    <p:extLst>
      <p:ext uri="{BB962C8B-B14F-4D97-AF65-F5344CB8AC3E}">
        <p14:creationId xmlns:p14="http://schemas.microsoft.com/office/powerpoint/2010/main" val="21775344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Light" pitchFamily="2" charset="-78"/>
                <a:cs typeface="Alexandria Light"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F8B6E82-A338-41E0-9297-ED10F196D4C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D67499F-3ABD-4D71-ACC5-407B5EB61C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8227517-F082-421E-98DD-B26919823A7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1205</TotalTime>
  <Words>1933</Words>
  <Application>Microsoft Office PowerPoint</Application>
  <PresentationFormat>Widescreen</PresentationFormat>
  <Paragraphs>247</Paragraphs>
  <Slides>42</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 Light</vt:lpstr>
      <vt:lpstr>Arial</vt:lpstr>
      <vt:lpstr>Cairo</vt:lpstr>
      <vt:lpstr>DroidArabicKufi-Regular</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286</cp:revision>
  <dcterms:created xsi:type="dcterms:W3CDTF">2023-04-29T09:08:23Z</dcterms:created>
  <dcterms:modified xsi:type="dcterms:W3CDTF">2026-09-18T00:09:32Z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