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handoutMasterIdLst>
    <p:handoutMasterId r:id="rId54"/>
  </p:handoutMasterIdLst>
  <p:sldIdLst>
    <p:sldId id="256" r:id="rId2"/>
    <p:sldId id="327" r:id="rId3"/>
    <p:sldId id="258" r:id="rId4"/>
    <p:sldId id="298" r:id="rId5"/>
    <p:sldId id="301" r:id="rId6"/>
    <p:sldId id="361" r:id="rId7"/>
    <p:sldId id="360" r:id="rId8"/>
    <p:sldId id="315" r:id="rId9"/>
    <p:sldId id="302" r:id="rId10"/>
    <p:sldId id="336" r:id="rId11"/>
    <p:sldId id="373" r:id="rId12"/>
    <p:sldId id="323" r:id="rId13"/>
    <p:sldId id="331" r:id="rId14"/>
    <p:sldId id="332" r:id="rId15"/>
    <p:sldId id="344" r:id="rId16"/>
    <p:sldId id="334" r:id="rId17"/>
    <p:sldId id="343" r:id="rId18"/>
    <p:sldId id="341" r:id="rId19"/>
    <p:sldId id="354" r:id="rId20"/>
    <p:sldId id="329" r:id="rId21"/>
    <p:sldId id="375" r:id="rId22"/>
    <p:sldId id="374" r:id="rId23"/>
    <p:sldId id="330" r:id="rId24"/>
    <p:sldId id="338" r:id="rId25"/>
    <p:sldId id="339" r:id="rId26"/>
    <p:sldId id="340" r:id="rId27"/>
    <p:sldId id="355" r:id="rId28"/>
    <p:sldId id="303" r:id="rId29"/>
    <p:sldId id="322" r:id="rId30"/>
    <p:sldId id="376" r:id="rId31"/>
    <p:sldId id="377" r:id="rId32"/>
    <p:sldId id="347" r:id="rId33"/>
    <p:sldId id="348" r:id="rId34"/>
    <p:sldId id="349" r:id="rId35"/>
    <p:sldId id="350" r:id="rId36"/>
    <p:sldId id="337" r:id="rId37"/>
    <p:sldId id="363" r:id="rId38"/>
    <p:sldId id="364" r:id="rId39"/>
    <p:sldId id="370" r:id="rId40"/>
    <p:sldId id="367" r:id="rId41"/>
    <p:sldId id="368" r:id="rId42"/>
    <p:sldId id="369" r:id="rId43"/>
    <p:sldId id="357" r:id="rId44"/>
    <p:sldId id="351" r:id="rId45"/>
    <p:sldId id="371" r:id="rId46"/>
    <p:sldId id="372" r:id="rId47"/>
    <p:sldId id="356" r:id="rId48"/>
    <p:sldId id="359" r:id="rId49"/>
    <p:sldId id="352" r:id="rId50"/>
    <p:sldId id="353" r:id="rId51"/>
    <p:sldId id="358"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1" autoAdjust="0"/>
    <p:restoredTop sz="94660"/>
  </p:normalViewPr>
  <p:slideViewPr>
    <p:cSldViewPr snapToGrid="0">
      <p:cViewPr varScale="1">
        <p:scale>
          <a:sx n="63" d="100"/>
          <a:sy n="63" d="100"/>
        </p:scale>
        <p:origin x="653"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_rels/data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eg"/><Relationship Id="rId4" Type="http://schemas.openxmlformats.org/officeDocument/2006/relationships/image" Target="../media/image5.jpg"/></Relationships>
</file>

<file path=ppt/diagrams/_rels/drawing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eg"/><Relationship Id="rId4" Type="http://schemas.openxmlformats.org/officeDocument/2006/relationships/image" Target="../media/image5.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1D994D-31A3-48B7-8178-D9B9D4D7B79B}" type="doc">
      <dgm:prSet loTypeId="urn:microsoft.com/office/officeart/2005/8/layout/hList7" loCatId="list" qsTypeId="urn:microsoft.com/office/officeart/2005/8/quickstyle/simple3" qsCatId="simple" csTypeId="urn:microsoft.com/office/officeart/2005/8/colors/accent1_2" csCatId="accent1" phldr="1"/>
      <dgm:spPr/>
      <dgm:t>
        <a:bodyPr/>
        <a:lstStyle/>
        <a:p>
          <a:endParaRPr lang="en-US"/>
        </a:p>
      </dgm:t>
    </dgm:pt>
    <dgm:pt modelId="{01CEBEF5-F328-4FEB-B1AD-5357889CAF93}">
      <dgm:prSet phldrT="[Text]" custT="1"/>
      <dgm:spPr/>
      <dgm:t>
        <a:bodyPr/>
        <a:lstStyle/>
        <a:p>
          <a:r>
            <a:rPr lang="en-US" sz="2400" b="1" u="sng" dirty="0">
              <a:solidFill>
                <a:schemeClr val="tx1"/>
              </a:solidFill>
              <a:ea typeface="+mj-ea"/>
              <a:cs typeface="+mj-cs"/>
            </a:rPr>
            <a:t>Introduction:</a:t>
          </a:r>
        </a:p>
        <a:p>
          <a:r>
            <a:rPr lang="en-US" sz="2000" b="1" u="sng" dirty="0">
              <a:solidFill>
                <a:schemeClr val="tx1"/>
              </a:solidFill>
              <a:ea typeface="+mj-ea"/>
              <a:cs typeface="+mj-cs"/>
            </a:rPr>
            <a:t>Lecture 1 </a:t>
          </a:r>
          <a:r>
            <a:rPr lang="en-US" sz="2000" b="1" dirty="0">
              <a:solidFill>
                <a:schemeClr val="tx1"/>
              </a:solidFill>
              <a:ea typeface="+mj-ea"/>
              <a:cs typeface="+mj-cs"/>
            </a:rPr>
            <a:t>Introduction to APM and Initial Project Strategy</a:t>
          </a:r>
        </a:p>
        <a:p>
          <a:r>
            <a:rPr lang="en-US" sz="2000" b="1" u="sng" dirty="0">
              <a:solidFill>
                <a:schemeClr val="tx1"/>
              </a:solidFill>
              <a:ea typeface="+mj-ea"/>
              <a:cs typeface="+mj-cs"/>
            </a:rPr>
            <a:t>Lecture 2   </a:t>
          </a:r>
          <a:r>
            <a:rPr lang="en-US" sz="2000" b="1" dirty="0">
              <a:solidFill>
                <a:schemeClr val="tx1"/>
              </a:solidFill>
              <a:ea typeface="+mj-ea"/>
              <a:cs typeface="+mj-cs"/>
            </a:rPr>
            <a:t>Project Quality Management</a:t>
          </a:r>
        </a:p>
        <a:p>
          <a:endParaRPr lang="en-US" sz="2000" b="1" dirty="0">
            <a:solidFill>
              <a:schemeClr val="tx1"/>
            </a:solidFill>
            <a:ea typeface="+mj-ea"/>
            <a:cs typeface="+mj-cs"/>
          </a:endParaRPr>
        </a:p>
        <a:p>
          <a:endParaRPr lang="en-US" sz="2000" b="1" dirty="0">
            <a:solidFill>
              <a:schemeClr val="tx1"/>
            </a:solidFill>
          </a:endParaRPr>
        </a:p>
      </dgm:t>
    </dgm:pt>
    <dgm:pt modelId="{5B1C686D-3C08-4901-9708-9316C7E85D74}" type="parTrans" cxnId="{6B5E5D9A-5CE7-4732-85C7-2DAE05A235EA}">
      <dgm:prSet/>
      <dgm:spPr/>
      <dgm:t>
        <a:bodyPr/>
        <a:lstStyle/>
        <a:p>
          <a:endParaRPr lang="en-US"/>
        </a:p>
      </dgm:t>
    </dgm:pt>
    <dgm:pt modelId="{7C1C4543-F1EA-4BD2-9279-8769955A617A}" type="sibTrans" cxnId="{6B5E5D9A-5CE7-4732-85C7-2DAE05A235EA}">
      <dgm:prSet/>
      <dgm:spPr/>
      <dgm:t>
        <a:bodyPr/>
        <a:lstStyle/>
        <a:p>
          <a:endParaRPr lang="en-US"/>
        </a:p>
      </dgm:t>
    </dgm:pt>
    <dgm:pt modelId="{933EF932-80A1-449A-9575-1E7CAF4B9BD4}">
      <dgm:prSet/>
      <dgm:spPr/>
      <dgm:t>
        <a:bodyPr/>
        <a:lstStyle/>
        <a:p>
          <a:endParaRPr lang="en-US" sz="900" dirty="0"/>
        </a:p>
      </dgm:t>
    </dgm:pt>
    <dgm:pt modelId="{DDCCDEC3-B870-418F-86C7-24AF101401F2}" type="parTrans" cxnId="{E4E3667B-29D4-4497-96B8-6A3F96386BBC}">
      <dgm:prSet/>
      <dgm:spPr/>
      <dgm:t>
        <a:bodyPr/>
        <a:lstStyle/>
        <a:p>
          <a:endParaRPr lang="en-US"/>
        </a:p>
      </dgm:t>
    </dgm:pt>
    <dgm:pt modelId="{744548C0-5AD9-4858-A13C-D5B32400525E}" type="sibTrans" cxnId="{E4E3667B-29D4-4497-96B8-6A3F96386BBC}">
      <dgm:prSet/>
      <dgm:spPr/>
      <dgm:t>
        <a:bodyPr/>
        <a:lstStyle/>
        <a:p>
          <a:endParaRPr lang="en-US"/>
        </a:p>
      </dgm:t>
    </dgm:pt>
    <dgm:pt modelId="{202A37BD-6B1F-4C0D-ADFB-65B306629B59}">
      <dgm:prSet custT="1"/>
      <dgm:spPr/>
      <dgm:t>
        <a:bodyPr/>
        <a:lstStyle/>
        <a:p>
          <a:pPr algn="ctr"/>
          <a:r>
            <a:rPr lang="en-US" sz="2400" b="1" u="sng" dirty="0"/>
            <a:t>Project planning</a:t>
          </a:r>
        </a:p>
        <a:p>
          <a:pPr algn="l"/>
          <a:r>
            <a:rPr lang="en-US" sz="2000" b="1" u="sng" dirty="0"/>
            <a:t>Lecture 6 </a:t>
          </a:r>
          <a:r>
            <a:rPr lang="en-US" sz="2000" b="1" dirty="0"/>
            <a:t>Initial project coordination and the project Charter</a:t>
          </a:r>
        </a:p>
        <a:p>
          <a:pPr algn="l"/>
          <a:r>
            <a:rPr lang="en-US" sz="2000" b="1" u="sng" dirty="0"/>
            <a:t>Lecture 7</a:t>
          </a:r>
          <a:r>
            <a:rPr lang="en-US" sz="2000" b="1" dirty="0"/>
            <a:t> Starting the project plan: The WBS</a:t>
          </a:r>
        </a:p>
        <a:p>
          <a:pPr algn="l"/>
          <a:r>
            <a:rPr lang="en-US" sz="2000" b="1" u="sng" dirty="0"/>
            <a:t>Lecture </a:t>
          </a:r>
          <a:r>
            <a:rPr lang="en-US" sz="2000" b="1" dirty="0"/>
            <a:t>8 Project risk management </a:t>
          </a:r>
        </a:p>
        <a:p>
          <a:pPr algn="l"/>
          <a:r>
            <a:rPr lang="en-US" sz="2000" b="1" u="sng" dirty="0"/>
            <a:t>Lecture 9 </a:t>
          </a:r>
          <a:r>
            <a:rPr lang="en-US" sz="2000" b="1" dirty="0"/>
            <a:t>Budgeting, Estimating costs and risks</a:t>
          </a:r>
        </a:p>
        <a:p>
          <a:pPr algn="ctr"/>
          <a:endParaRPr lang="en-US" sz="2000" b="1" dirty="0"/>
        </a:p>
      </dgm:t>
    </dgm:pt>
    <dgm:pt modelId="{6A23A51E-E651-4F0A-95FD-6970A821D878}" type="parTrans" cxnId="{8CE7AAC0-E670-48F7-831E-7EB749CD5DC9}">
      <dgm:prSet/>
      <dgm:spPr/>
      <dgm:t>
        <a:bodyPr/>
        <a:lstStyle/>
        <a:p>
          <a:endParaRPr lang="en-US"/>
        </a:p>
      </dgm:t>
    </dgm:pt>
    <dgm:pt modelId="{45AA9BA0-1E98-41F5-AF43-780227D97988}" type="sibTrans" cxnId="{8CE7AAC0-E670-48F7-831E-7EB749CD5DC9}">
      <dgm:prSet/>
      <dgm:spPr/>
      <dgm:t>
        <a:bodyPr/>
        <a:lstStyle/>
        <a:p>
          <a:endParaRPr lang="en-US"/>
        </a:p>
      </dgm:t>
    </dgm:pt>
    <dgm:pt modelId="{D367537C-793C-49CB-8931-1FDCB6465AC2}">
      <dgm:prSet custT="1"/>
      <dgm:spPr/>
      <dgm:t>
        <a:bodyPr/>
        <a:lstStyle/>
        <a:p>
          <a:pPr algn="ctr"/>
          <a:r>
            <a:rPr lang="en-US" sz="2400" b="1" u="sng" dirty="0">
              <a:solidFill>
                <a:schemeClr val="tx1"/>
              </a:solidFill>
            </a:rPr>
            <a:t>Project Initiation:</a:t>
          </a:r>
        </a:p>
        <a:p>
          <a:pPr algn="l"/>
          <a:r>
            <a:rPr lang="en-US" sz="2000" b="1" u="sng" dirty="0">
              <a:solidFill>
                <a:schemeClr val="tx1"/>
              </a:solidFill>
            </a:rPr>
            <a:t>Lecture 3 </a:t>
          </a:r>
          <a:r>
            <a:rPr lang="en-US" sz="2000" b="1" dirty="0">
              <a:solidFill>
                <a:schemeClr val="tx1"/>
              </a:solidFill>
            </a:rPr>
            <a:t>Project Communication and team Management</a:t>
          </a:r>
        </a:p>
        <a:p>
          <a:pPr algn="l"/>
          <a:r>
            <a:rPr lang="en-US" sz="2000" b="1" u="sng" dirty="0">
              <a:solidFill>
                <a:schemeClr val="tx1"/>
              </a:solidFill>
            </a:rPr>
            <a:t>Lecture 4 </a:t>
          </a:r>
          <a:r>
            <a:rPr lang="en-US" sz="2000" b="1" dirty="0">
              <a:solidFill>
                <a:schemeClr val="tx1"/>
              </a:solidFill>
            </a:rPr>
            <a:t>Managing conflicts and the art of communication</a:t>
          </a:r>
        </a:p>
        <a:p>
          <a:pPr algn="l"/>
          <a:r>
            <a:rPr lang="en-US" sz="2000" b="1" u="sng" dirty="0">
              <a:solidFill>
                <a:schemeClr val="tx1"/>
              </a:solidFill>
            </a:rPr>
            <a:t>Lecture 5</a:t>
          </a:r>
          <a:r>
            <a:rPr lang="en-US" sz="2000" b="1" dirty="0">
              <a:solidFill>
                <a:schemeClr val="tx1"/>
              </a:solidFill>
            </a:rPr>
            <a:t> Strategic Management and project selection</a:t>
          </a:r>
        </a:p>
        <a:p>
          <a:pPr algn="ctr"/>
          <a:endParaRPr lang="en-US" sz="2000" b="1" dirty="0">
            <a:solidFill>
              <a:schemeClr val="tx1"/>
            </a:solidFill>
          </a:endParaRPr>
        </a:p>
        <a:p>
          <a:pPr algn="ctr"/>
          <a:endParaRPr lang="en-US" sz="1200" b="1" dirty="0">
            <a:solidFill>
              <a:schemeClr val="bg1">
                <a:lumMod val="95000"/>
              </a:schemeClr>
            </a:solidFill>
          </a:endParaRPr>
        </a:p>
        <a:p>
          <a:pPr algn="ctr"/>
          <a:endParaRPr lang="en-US" sz="1200" dirty="0"/>
        </a:p>
      </dgm:t>
    </dgm:pt>
    <dgm:pt modelId="{17EFB113-1D04-4ABA-945C-72F4AB54C821}" type="parTrans" cxnId="{AA622213-DB06-43DE-A582-398D4FA961D5}">
      <dgm:prSet/>
      <dgm:spPr/>
      <dgm:t>
        <a:bodyPr/>
        <a:lstStyle/>
        <a:p>
          <a:endParaRPr lang="en-US"/>
        </a:p>
      </dgm:t>
    </dgm:pt>
    <dgm:pt modelId="{D0B43EFC-A2E1-4BD7-9629-78663EA546B5}" type="sibTrans" cxnId="{AA622213-DB06-43DE-A582-398D4FA961D5}">
      <dgm:prSet/>
      <dgm:spPr/>
      <dgm:t>
        <a:bodyPr/>
        <a:lstStyle/>
        <a:p>
          <a:endParaRPr lang="en-US"/>
        </a:p>
      </dgm:t>
    </dgm:pt>
    <dgm:pt modelId="{BF8A8659-732D-4B61-A4DE-5251BBCB9396}">
      <dgm:prSet custT="1"/>
      <dgm:spPr/>
      <dgm:t>
        <a:bodyPr/>
        <a:lstStyle/>
        <a:p>
          <a:pPr algn="ctr"/>
          <a:r>
            <a:rPr lang="en-US" sz="2400" b="1" u="sng" dirty="0"/>
            <a:t>Project Execution</a:t>
          </a:r>
        </a:p>
        <a:p>
          <a:pPr algn="l"/>
          <a:r>
            <a:rPr lang="en-US" sz="2000" b="1" u="sng" dirty="0"/>
            <a:t>Lecture 10  </a:t>
          </a:r>
          <a:r>
            <a:rPr lang="en-US" sz="2000" b="1" dirty="0"/>
            <a:t>Monitoring and information systems</a:t>
          </a:r>
        </a:p>
        <a:p>
          <a:pPr algn="l"/>
          <a:r>
            <a:rPr lang="en-US" sz="2000" b="1" u="sng" dirty="0"/>
            <a:t>Lecture 11 </a:t>
          </a:r>
          <a:r>
            <a:rPr lang="en-US" sz="2000" b="1" dirty="0"/>
            <a:t>Project Control</a:t>
          </a:r>
        </a:p>
        <a:p>
          <a:pPr algn="l"/>
          <a:r>
            <a:rPr lang="en-US" sz="2000" b="1" u="sng" dirty="0"/>
            <a:t>Lecture 12 </a:t>
          </a:r>
          <a:r>
            <a:rPr lang="en-US" sz="2000" b="1" dirty="0"/>
            <a:t>Project Auditing</a:t>
          </a:r>
        </a:p>
        <a:p>
          <a:pPr algn="l"/>
          <a:r>
            <a:rPr lang="en-US" sz="2000" b="1" u="sng" dirty="0"/>
            <a:t>Lecture 13 </a:t>
          </a:r>
          <a:r>
            <a:rPr lang="en-US" sz="2000" b="1" dirty="0"/>
            <a:t>Project termination</a:t>
          </a:r>
        </a:p>
        <a:p>
          <a:pPr algn="l"/>
          <a:endParaRPr lang="en-US" sz="2000" b="1" dirty="0"/>
        </a:p>
        <a:p>
          <a:pPr algn="l"/>
          <a:endParaRPr lang="en-US" sz="2000" b="1" dirty="0"/>
        </a:p>
      </dgm:t>
    </dgm:pt>
    <dgm:pt modelId="{D81BC3A9-1823-4E3A-AC2F-5629C7D96F46}" type="parTrans" cxnId="{86E1736B-193D-4F55-89A4-83AE58C86824}">
      <dgm:prSet/>
      <dgm:spPr/>
      <dgm:t>
        <a:bodyPr/>
        <a:lstStyle/>
        <a:p>
          <a:endParaRPr lang="en-US"/>
        </a:p>
      </dgm:t>
    </dgm:pt>
    <dgm:pt modelId="{43165FDB-83A8-4908-8169-5B1B20F4D407}" type="sibTrans" cxnId="{86E1736B-193D-4F55-89A4-83AE58C86824}">
      <dgm:prSet/>
      <dgm:spPr/>
      <dgm:t>
        <a:bodyPr/>
        <a:lstStyle/>
        <a:p>
          <a:endParaRPr lang="en-US"/>
        </a:p>
      </dgm:t>
    </dgm:pt>
    <dgm:pt modelId="{829859B4-2CC5-4B3C-939A-FCA3F32B48C7}" type="pres">
      <dgm:prSet presAssocID="{D01D994D-31A3-48B7-8178-D9B9D4D7B79B}" presName="Name0" presStyleCnt="0">
        <dgm:presLayoutVars>
          <dgm:dir/>
          <dgm:resizeHandles val="exact"/>
        </dgm:presLayoutVars>
      </dgm:prSet>
      <dgm:spPr/>
    </dgm:pt>
    <dgm:pt modelId="{F93221E7-ADF7-450D-BEBE-73F9EFE5D8C8}" type="pres">
      <dgm:prSet presAssocID="{D01D994D-31A3-48B7-8178-D9B9D4D7B79B}" presName="fgShape" presStyleLbl="fgShp" presStyleIdx="0" presStyleCnt="1" custLinFactNeighborX="-1568" custLinFactNeighborY="33333"/>
      <dgm:spPr/>
    </dgm:pt>
    <dgm:pt modelId="{F2523C57-9551-47F2-A58F-DEBF425D1C03}" type="pres">
      <dgm:prSet presAssocID="{D01D994D-31A3-48B7-8178-D9B9D4D7B79B}" presName="linComp" presStyleCnt="0"/>
      <dgm:spPr/>
    </dgm:pt>
    <dgm:pt modelId="{7602F0F6-405F-42F6-9F09-2E809530B7E8}" type="pres">
      <dgm:prSet presAssocID="{01CEBEF5-F328-4FEB-B1AD-5357889CAF93}" presName="compNode" presStyleCnt="0"/>
      <dgm:spPr/>
    </dgm:pt>
    <dgm:pt modelId="{595BC8A2-99A0-4988-A087-A08A76157E80}" type="pres">
      <dgm:prSet presAssocID="{01CEBEF5-F328-4FEB-B1AD-5357889CAF93}" presName="bkgdShape" presStyleLbl="node1" presStyleIdx="0" presStyleCnt="4" custLinFactNeighborX="1263" custLinFactNeighborY="0"/>
      <dgm:spPr/>
    </dgm:pt>
    <dgm:pt modelId="{F6013622-C9B0-4A12-A16B-93A6C5238F01}" type="pres">
      <dgm:prSet presAssocID="{01CEBEF5-F328-4FEB-B1AD-5357889CAF93}" presName="nodeTx" presStyleLbl="node1" presStyleIdx="0" presStyleCnt="4">
        <dgm:presLayoutVars>
          <dgm:bulletEnabled val="1"/>
        </dgm:presLayoutVars>
      </dgm:prSet>
      <dgm:spPr/>
    </dgm:pt>
    <dgm:pt modelId="{E4F12F3A-455A-4304-836A-19A7DF1156FA}" type="pres">
      <dgm:prSet presAssocID="{01CEBEF5-F328-4FEB-B1AD-5357889CAF93}" presName="invisiNode" presStyleLbl="node1" presStyleIdx="0" presStyleCnt="4"/>
      <dgm:spPr/>
    </dgm:pt>
    <dgm:pt modelId="{2D2B619C-80A8-4D2D-A219-B0663D1DA0DD}" type="pres">
      <dgm:prSet presAssocID="{01CEBEF5-F328-4FEB-B1AD-5357889CAF93}" presName="imagNode" presStyleLbl="fgImgPlace1" presStyleIdx="0" presStyleCnt="4" custScaleX="123881" custScaleY="68577" custLinFactNeighborX="5584" custLinFactNeighborY="-25699"/>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extLst>
        <a:ext uri="{E40237B7-FDA0-4F09-8148-C483321AD2D9}">
          <dgm14:cNvPr xmlns:dgm14="http://schemas.microsoft.com/office/drawing/2010/diagram" id="0" name="" descr="Man looking at wooden figure"/>
        </a:ext>
      </dgm:extLst>
    </dgm:pt>
    <dgm:pt modelId="{2C10A198-9A9D-40A6-976F-EB84F8BEEED8}" type="pres">
      <dgm:prSet presAssocID="{7C1C4543-F1EA-4BD2-9279-8769955A617A}" presName="sibTrans" presStyleLbl="sibTrans2D1" presStyleIdx="0" presStyleCnt="0"/>
      <dgm:spPr/>
    </dgm:pt>
    <dgm:pt modelId="{87B2D31F-9395-4BFE-91E1-AA694FC1C291}" type="pres">
      <dgm:prSet presAssocID="{D367537C-793C-49CB-8931-1FDCB6465AC2}" presName="compNode" presStyleCnt="0"/>
      <dgm:spPr/>
    </dgm:pt>
    <dgm:pt modelId="{F877A3F9-E8B9-4172-8615-1A9A0739D0EA}" type="pres">
      <dgm:prSet presAssocID="{D367537C-793C-49CB-8931-1FDCB6465AC2}" presName="bkgdShape" presStyleLbl="node1" presStyleIdx="1" presStyleCnt="4"/>
      <dgm:spPr/>
    </dgm:pt>
    <dgm:pt modelId="{206A3442-25CA-47E6-BB2F-672950FCA47A}" type="pres">
      <dgm:prSet presAssocID="{D367537C-793C-49CB-8931-1FDCB6465AC2}" presName="nodeTx" presStyleLbl="node1" presStyleIdx="1" presStyleCnt="4">
        <dgm:presLayoutVars>
          <dgm:bulletEnabled val="1"/>
        </dgm:presLayoutVars>
      </dgm:prSet>
      <dgm:spPr/>
    </dgm:pt>
    <dgm:pt modelId="{2277731A-3FB1-4676-B4B3-1483E78776AC}" type="pres">
      <dgm:prSet presAssocID="{D367537C-793C-49CB-8931-1FDCB6465AC2}" presName="invisiNode" presStyleLbl="node1" presStyleIdx="1" presStyleCnt="4"/>
      <dgm:spPr/>
    </dgm:pt>
    <dgm:pt modelId="{3D725055-D5CC-43E6-A80C-3BA3C33BA046}" type="pres">
      <dgm:prSet presAssocID="{D367537C-793C-49CB-8931-1FDCB6465AC2}" presName="imagNode" presStyleLbl="fgImgPlace1" presStyleIdx="1" presStyleCnt="4" custScaleX="115779" custScaleY="70736" custLinFactNeighborX="-2451" custLinFactNeighborY="-26521"/>
      <dgm:spPr>
        <a:blipFill>
          <a:blip xmlns:r="http://schemas.openxmlformats.org/officeDocument/2006/relationships" r:embed="rId2">
            <a:extLst>
              <a:ext uri="{28A0092B-C50C-407E-A947-70E740481C1C}">
                <a14:useLocalDpi xmlns:a14="http://schemas.microsoft.com/office/drawing/2010/main" val="0"/>
              </a:ext>
            </a:extLst>
          </a:blip>
          <a:srcRect/>
          <a:stretch>
            <a:fillRect t="-42000" b="-42000"/>
          </a:stretch>
        </a:blipFill>
      </dgm:spPr>
    </dgm:pt>
    <dgm:pt modelId="{7B0D2070-F493-4C8A-85B2-C504FA46329A}" type="pres">
      <dgm:prSet presAssocID="{D0B43EFC-A2E1-4BD7-9629-78663EA546B5}" presName="sibTrans" presStyleLbl="sibTrans2D1" presStyleIdx="0" presStyleCnt="0"/>
      <dgm:spPr/>
    </dgm:pt>
    <dgm:pt modelId="{2A1C9805-076B-4BC6-AD8A-786E1C680335}" type="pres">
      <dgm:prSet presAssocID="{202A37BD-6B1F-4C0D-ADFB-65B306629B59}" presName="compNode" presStyleCnt="0"/>
      <dgm:spPr/>
    </dgm:pt>
    <dgm:pt modelId="{307C6DEB-6A4B-4569-8DCE-F104918CF284}" type="pres">
      <dgm:prSet presAssocID="{202A37BD-6B1F-4C0D-ADFB-65B306629B59}" presName="bkgdShape" presStyleLbl="node1" presStyleIdx="2" presStyleCnt="4"/>
      <dgm:spPr/>
    </dgm:pt>
    <dgm:pt modelId="{97DE25ED-9EAC-487C-8052-C6B2B352C89A}" type="pres">
      <dgm:prSet presAssocID="{202A37BD-6B1F-4C0D-ADFB-65B306629B59}" presName="nodeTx" presStyleLbl="node1" presStyleIdx="2" presStyleCnt="4">
        <dgm:presLayoutVars>
          <dgm:bulletEnabled val="1"/>
        </dgm:presLayoutVars>
      </dgm:prSet>
      <dgm:spPr/>
    </dgm:pt>
    <dgm:pt modelId="{55C8BC0C-0203-4867-A714-732E65ECEB6B}" type="pres">
      <dgm:prSet presAssocID="{202A37BD-6B1F-4C0D-ADFB-65B306629B59}" presName="invisiNode" presStyleLbl="node1" presStyleIdx="2" presStyleCnt="4"/>
      <dgm:spPr/>
    </dgm:pt>
    <dgm:pt modelId="{C5C22D56-BED9-42EF-9C6C-04C5A9845FD2}" type="pres">
      <dgm:prSet presAssocID="{202A37BD-6B1F-4C0D-ADFB-65B306629B59}" presName="imagNode" presStyleLbl="fgImgPlace1" presStyleIdx="2" presStyleCnt="4" custScaleX="126000" custScaleY="63156" custLinFactNeighborX="-1791" custLinFactNeighborY="-34020"/>
      <dgm:spPr>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dgm:spPr>
    </dgm:pt>
    <dgm:pt modelId="{AEB09646-EE61-404D-9C7E-01E352844D63}" type="pres">
      <dgm:prSet presAssocID="{45AA9BA0-1E98-41F5-AF43-780227D97988}" presName="sibTrans" presStyleLbl="sibTrans2D1" presStyleIdx="0" presStyleCnt="0"/>
      <dgm:spPr/>
    </dgm:pt>
    <dgm:pt modelId="{A12A82F8-9D4F-4B41-B1E7-99C3AFF13A6E}" type="pres">
      <dgm:prSet presAssocID="{BF8A8659-732D-4B61-A4DE-5251BBCB9396}" presName="compNode" presStyleCnt="0"/>
      <dgm:spPr/>
    </dgm:pt>
    <dgm:pt modelId="{8E23EE5C-4097-48FD-B187-0834CBC52532}" type="pres">
      <dgm:prSet presAssocID="{BF8A8659-732D-4B61-A4DE-5251BBCB9396}" presName="bkgdShape" presStyleLbl="node1" presStyleIdx="3" presStyleCnt="4" custLinFactNeighborX="6412" custLinFactNeighborY="0"/>
      <dgm:spPr/>
    </dgm:pt>
    <dgm:pt modelId="{C1834E6F-3E7E-4427-976C-0C3E181CAE07}" type="pres">
      <dgm:prSet presAssocID="{BF8A8659-732D-4B61-A4DE-5251BBCB9396}" presName="nodeTx" presStyleLbl="node1" presStyleIdx="3" presStyleCnt="4">
        <dgm:presLayoutVars>
          <dgm:bulletEnabled val="1"/>
        </dgm:presLayoutVars>
      </dgm:prSet>
      <dgm:spPr/>
    </dgm:pt>
    <dgm:pt modelId="{C760EAE4-78FF-4345-9E2B-89ABAE3BD4BB}" type="pres">
      <dgm:prSet presAssocID="{BF8A8659-732D-4B61-A4DE-5251BBCB9396}" presName="invisiNode" presStyleLbl="node1" presStyleIdx="3" presStyleCnt="4"/>
      <dgm:spPr/>
    </dgm:pt>
    <dgm:pt modelId="{E2F03FD1-E211-426F-8054-E42269FE9C05}" type="pres">
      <dgm:prSet presAssocID="{BF8A8659-732D-4B61-A4DE-5251BBCB9396}" presName="imagNode" presStyleLbl="fgImgPlace1" presStyleIdx="3" presStyleCnt="4" custScaleX="120033" custScaleY="68027" custLinFactNeighborX="1973" custLinFactNeighborY="-34617"/>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pt>
  </dgm:ptLst>
  <dgm:cxnLst>
    <dgm:cxn modelId="{00CE8E08-DB35-46E7-90DF-A5892BC81729}" type="presOf" srcId="{202A37BD-6B1F-4C0D-ADFB-65B306629B59}" destId="{97DE25ED-9EAC-487C-8052-C6B2B352C89A}" srcOrd="1" destOrd="0" presId="urn:microsoft.com/office/officeart/2005/8/layout/hList7"/>
    <dgm:cxn modelId="{14169B0E-9BF1-4582-8A95-ACD390B791C5}" type="presOf" srcId="{D01D994D-31A3-48B7-8178-D9B9D4D7B79B}" destId="{829859B4-2CC5-4B3C-939A-FCA3F32B48C7}" srcOrd="0" destOrd="0" presId="urn:microsoft.com/office/officeart/2005/8/layout/hList7"/>
    <dgm:cxn modelId="{AA622213-DB06-43DE-A582-398D4FA961D5}" srcId="{D01D994D-31A3-48B7-8178-D9B9D4D7B79B}" destId="{D367537C-793C-49CB-8931-1FDCB6465AC2}" srcOrd="1" destOrd="0" parTransId="{17EFB113-1D04-4ABA-945C-72F4AB54C821}" sibTransId="{D0B43EFC-A2E1-4BD7-9629-78663EA546B5}"/>
    <dgm:cxn modelId="{9CAA2E14-2E28-468B-BDFC-B105F5CB8D19}" type="presOf" srcId="{202A37BD-6B1F-4C0D-ADFB-65B306629B59}" destId="{307C6DEB-6A4B-4569-8DCE-F104918CF284}" srcOrd="0" destOrd="0" presId="urn:microsoft.com/office/officeart/2005/8/layout/hList7"/>
    <dgm:cxn modelId="{02983A14-EC2B-413F-999D-1AFE42D31878}" type="presOf" srcId="{933EF932-80A1-449A-9575-1E7CAF4B9BD4}" destId="{F6013622-C9B0-4A12-A16B-93A6C5238F01}" srcOrd="1" destOrd="1" presId="urn:microsoft.com/office/officeart/2005/8/layout/hList7"/>
    <dgm:cxn modelId="{2EE6D51B-9B57-4B55-BB36-D6720A1E0C38}" type="presOf" srcId="{BF8A8659-732D-4B61-A4DE-5251BBCB9396}" destId="{8E23EE5C-4097-48FD-B187-0834CBC52532}" srcOrd="0" destOrd="0" presId="urn:microsoft.com/office/officeart/2005/8/layout/hList7"/>
    <dgm:cxn modelId="{BDB5A745-9FBE-45C2-BE36-C690330FBFF7}" type="presOf" srcId="{BF8A8659-732D-4B61-A4DE-5251BBCB9396}" destId="{C1834E6F-3E7E-4427-976C-0C3E181CAE07}" srcOrd="1" destOrd="0" presId="urn:microsoft.com/office/officeart/2005/8/layout/hList7"/>
    <dgm:cxn modelId="{47DDC04A-1252-4E2C-8C35-2F70E87F95B4}" type="presOf" srcId="{01CEBEF5-F328-4FEB-B1AD-5357889CAF93}" destId="{F6013622-C9B0-4A12-A16B-93A6C5238F01}" srcOrd="1" destOrd="0" presId="urn:microsoft.com/office/officeart/2005/8/layout/hList7"/>
    <dgm:cxn modelId="{86E1736B-193D-4F55-89A4-83AE58C86824}" srcId="{D01D994D-31A3-48B7-8178-D9B9D4D7B79B}" destId="{BF8A8659-732D-4B61-A4DE-5251BBCB9396}" srcOrd="3" destOrd="0" parTransId="{D81BC3A9-1823-4E3A-AC2F-5629C7D96F46}" sibTransId="{43165FDB-83A8-4908-8169-5B1B20F4D407}"/>
    <dgm:cxn modelId="{06E6F553-7E66-4818-9C6F-019A823927DE}" type="presOf" srcId="{D367537C-793C-49CB-8931-1FDCB6465AC2}" destId="{206A3442-25CA-47E6-BB2F-672950FCA47A}" srcOrd="1" destOrd="0" presId="urn:microsoft.com/office/officeart/2005/8/layout/hList7"/>
    <dgm:cxn modelId="{2DFEF958-FEE6-4C8A-A5A4-FE556088276A}" type="presOf" srcId="{933EF932-80A1-449A-9575-1E7CAF4B9BD4}" destId="{595BC8A2-99A0-4988-A087-A08A76157E80}" srcOrd="0" destOrd="1" presId="urn:microsoft.com/office/officeart/2005/8/layout/hList7"/>
    <dgm:cxn modelId="{E4E3667B-29D4-4497-96B8-6A3F96386BBC}" srcId="{01CEBEF5-F328-4FEB-B1AD-5357889CAF93}" destId="{933EF932-80A1-449A-9575-1E7CAF4B9BD4}" srcOrd="0" destOrd="0" parTransId="{DDCCDEC3-B870-418F-86C7-24AF101401F2}" sibTransId="{744548C0-5AD9-4858-A13C-D5B32400525E}"/>
    <dgm:cxn modelId="{F8004389-0B95-4619-9264-3BAB4E23F584}" type="presOf" srcId="{01CEBEF5-F328-4FEB-B1AD-5357889CAF93}" destId="{595BC8A2-99A0-4988-A087-A08A76157E80}" srcOrd="0" destOrd="0" presId="urn:microsoft.com/office/officeart/2005/8/layout/hList7"/>
    <dgm:cxn modelId="{6B5E5D9A-5CE7-4732-85C7-2DAE05A235EA}" srcId="{D01D994D-31A3-48B7-8178-D9B9D4D7B79B}" destId="{01CEBEF5-F328-4FEB-B1AD-5357889CAF93}" srcOrd="0" destOrd="0" parTransId="{5B1C686D-3C08-4901-9708-9316C7E85D74}" sibTransId="{7C1C4543-F1EA-4BD2-9279-8769955A617A}"/>
    <dgm:cxn modelId="{7942FF9A-9F94-417E-87E8-9FE2B6DE1A8C}" type="presOf" srcId="{D367537C-793C-49CB-8931-1FDCB6465AC2}" destId="{F877A3F9-E8B9-4172-8615-1A9A0739D0EA}" srcOrd="0" destOrd="0" presId="urn:microsoft.com/office/officeart/2005/8/layout/hList7"/>
    <dgm:cxn modelId="{1D9525BF-AFB7-482B-9953-38FA9B06F848}" type="presOf" srcId="{7C1C4543-F1EA-4BD2-9279-8769955A617A}" destId="{2C10A198-9A9D-40A6-976F-EB84F8BEEED8}" srcOrd="0" destOrd="0" presId="urn:microsoft.com/office/officeart/2005/8/layout/hList7"/>
    <dgm:cxn modelId="{8CE7AAC0-E670-48F7-831E-7EB749CD5DC9}" srcId="{D01D994D-31A3-48B7-8178-D9B9D4D7B79B}" destId="{202A37BD-6B1F-4C0D-ADFB-65B306629B59}" srcOrd="2" destOrd="0" parTransId="{6A23A51E-E651-4F0A-95FD-6970A821D878}" sibTransId="{45AA9BA0-1E98-41F5-AF43-780227D97988}"/>
    <dgm:cxn modelId="{B49587D2-1C5B-4C7B-ADA4-C8144A29A27F}" type="presOf" srcId="{D0B43EFC-A2E1-4BD7-9629-78663EA546B5}" destId="{7B0D2070-F493-4C8A-85B2-C504FA46329A}" srcOrd="0" destOrd="0" presId="urn:microsoft.com/office/officeart/2005/8/layout/hList7"/>
    <dgm:cxn modelId="{63E772FB-E1A8-4B51-A3BB-CC7CB7F09113}" type="presOf" srcId="{45AA9BA0-1E98-41F5-AF43-780227D97988}" destId="{AEB09646-EE61-404D-9C7E-01E352844D63}" srcOrd="0" destOrd="0" presId="urn:microsoft.com/office/officeart/2005/8/layout/hList7"/>
    <dgm:cxn modelId="{A090CD0F-AC49-4EDB-93FD-5A090E15785F}" type="presParOf" srcId="{829859B4-2CC5-4B3C-939A-FCA3F32B48C7}" destId="{F93221E7-ADF7-450D-BEBE-73F9EFE5D8C8}" srcOrd="0" destOrd="0" presId="urn:microsoft.com/office/officeart/2005/8/layout/hList7"/>
    <dgm:cxn modelId="{7759FC62-A0D2-4780-865C-7A24B45B467A}" type="presParOf" srcId="{829859B4-2CC5-4B3C-939A-FCA3F32B48C7}" destId="{F2523C57-9551-47F2-A58F-DEBF425D1C03}" srcOrd="1" destOrd="0" presId="urn:microsoft.com/office/officeart/2005/8/layout/hList7"/>
    <dgm:cxn modelId="{277CEC20-C131-466D-B0A6-6109C496C07F}" type="presParOf" srcId="{F2523C57-9551-47F2-A58F-DEBF425D1C03}" destId="{7602F0F6-405F-42F6-9F09-2E809530B7E8}" srcOrd="0" destOrd="0" presId="urn:microsoft.com/office/officeart/2005/8/layout/hList7"/>
    <dgm:cxn modelId="{59553E33-A93A-4A0C-94F1-C25898930CAB}" type="presParOf" srcId="{7602F0F6-405F-42F6-9F09-2E809530B7E8}" destId="{595BC8A2-99A0-4988-A087-A08A76157E80}" srcOrd="0" destOrd="0" presId="urn:microsoft.com/office/officeart/2005/8/layout/hList7"/>
    <dgm:cxn modelId="{D372CCA7-BA32-48C8-A308-283AA1B1D484}" type="presParOf" srcId="{7602F0F6-405F-42F6-9F09-2E809530B7E8}" destId="{F6013622-C9B0-4A12-A16B-93A6C5238F01}" srcOrd="1" destOrd="0" presId="urn:microsoft.com/office/officeart/2005/8/layout/hList7"/>
    <dgm:cxn modelId="{D8EF5F62-F7BE-4752-99FC-693535CCC7D6}" type="presParOf" srcId="{7602F0F6-405F-42F6-9F09-2E809530B7E8}" destId="{E4F12F3A-455A-4304-836A-19A7DF1156FA}" srcOrd="2" destOrd="0" presId="urn:microsoft.com/office/officeart/2005/8/layout/hList7"/>
    <dgm:cxn modelId="{7887C3B7-08D0-48D8-920F-AD9A1F2A8FF9}" type="presParOf" srcId="{7602F0F6-405F-42F6-9F09-2E809530B7E8}" destId="{2D2B619C-80A8-4D2D-A219-B0663D1DA0DD}" srcOrd="3" destOrd="0" presId="urn:microsoft.com/office/officeart/2005/8/layout/hList7"/>
    <dgm:cxn modelId="{33218AC8-F194-4BBA-A75E-602FE2BDBBD9}" type="presParOf" srcId="{F2523C57-9551-47F2-A58F-DEBF425D1C03}" destId="{2C10A198-9A9D-40A6-976F-EB84F8BEEED8}" srcOrd="1" destOrd="0" presId="urn:microsoft.com/office/officeart/2005/8/layout/hList7"/>
    <dgm:cxn modelId="{C21A12B9-2391-4C8F-83D5-344C3330F8F9}" type="presParOf" srcId="{F2523C57-9551-47F2-A58F-DEBF425D1C03}" destId="{87B2D31F-9395-4BFE-91E1-AA694FC1C291}" srcOrd="2" destOrd="0" presId="urn:microsoft.com/office/officeart/2005/8/layout/hList7"/>
    <dgm:cxn modelId="{62C76618-C844-41FD-AF44-993CDAD405C3}" type="presParOf" srcId="{87B2D31F-9395-4BFE-91E1-AA694FC1C291}" destId="{F877A3F9-E8B9-4172-8615-1A9A0739D0EA}" srcOrd="0" destOrd="0" presId="urn:microsoft.com/office/officeart/2005/8/layout/hList7"/>
    <dgm:cxn modelId="{E34C028D-92D0-4903-B33E-ADDA0C600907}" type="presParOf" srcId="{87B2D31F-9395-4BFE-91E1-AA694FC1C291}" destId="{206A3442-25CA-47E6-BB2F-672950FCA47A}" srcOrd="1" destOrd="0" presId="urn:microsoft.com/office/officeart/2005/8/layout/hList7"/>
    <dgm:cxn modelId="{2B8ACEE1-1065-4FC6-A57F-441EFD70DC6A}" type="presParOf" srcId="{87B2D31F-9395-4BFE-91E1-AA694FC1C291}" destId="{2277731A-3FB1-4676-B4B3-1483E78776AC}" srcOrd="2" destOrd="0" presId="urn:microsoft.com/office/officeart/2005/8/layout/hList7"/>
    <dgm:cxn modelId="{810AC745-6958-4EA7-A13E-CCEC951874C2}" type="presParOf" srcId="{87B2D31F-9395-4BFE-91E1-AA694FC1C291}" destId="{3D725055-D5CC-43E6-A80C-3BA3C33BA046}" srcOrd="3" destOrd="0" presId="urn:microsoft.com/office/officeart/2005/8/layout/hList7"/>
    <dgm:cxn modelId="{17AA9C9C-33B8-401B-BC4B-EA27F49E9E4D}" type="presParOf" srcId="{F2523C57-9551-47F2-A58F-DEBF425D1C03}" destId="{7B0D2070-F493-4C8A-85B2-C504FA46329A}" srcOrd="3" destOrd="0" presId="urn:microsoft.com/office/officeart/2005/8/layout/hList7"/>
    <dgm:cxn modelId="{9C94527C-08DC-45C7-98E3-2962946F6330}" type="presParOf" srcId="{F2523C57-9551-47F2-A58F-DEBF425D1C03}" destId="{2A1C9805-076B-4BC6-AD8A-786E1C680335}" srcOrd="4" destOrd="0" presId="urn:microsoft.com/office/officeart/2005/8/layout/hList7"/>
    <dgm:cxn modelId="{BA181B28-335E-4195-AC8E-A5255D77B1AF}" type="presParOf" srcId="{2A1C9805-076B-4BC6-AD8A-786E1C680335}" destId="{307C6DEB-6A4B-4569-8DCE-F104918CF284}" srcOrd="0" destOrd="0" presId="urn:microsoft.com/office/officeart/2005/8/layout/hList7"/>
    <dgm:cxn modelId="{D982E1B6-C98E-4174-9A78-67AB82957AF6}" type="presParOf" srcId="{2A1C9805-076B-4BC6-AD8A-786E1C680335}" destId="{97DE25ED-9EAC-487C-8052-C6B2B352C89A}" srcOrd="1" destOrd="0" presId="urn:microsoft.com/office/officeart/2005/8/layout/hList7"/>
    <dgm:cxn modelId="{37E91746-5E1A-4989-9474-494A5BF6C7FA}" type="presParOf" srcId="{2A1C9805-076B-4BC6-AD8A-786E1C680335}" destId="{55C8BC0C-0203-4867-A714-732E65ECEB6B}" srcOrd="2" destOrd="0" presId="urn:microsoft.com/office/officeart/2005/8/layout/hList7"/>
    <dgm:cxn modelId="{AA8B7D44-23AB-454C-9746-4AB15E63F5EC}" type="presParOf" srcId="{2A1C9805-076B-4BC6-AD8A-786E1C680335}" destId="{C5C22D56-BED9-42EF-9C6C-04C5A9845FD2}" srcOrd="3" destOrd="0" presId="urn:microsoft.com/office/officeart/2005/8/layout/hList7"/>
    <dgm:cxn modelId="{841D876A-F9D5-49DC-8E89-BEEC7B439596}" type="presParOf" srcId="{F2523C57-9551-47F2-A58F-DEBF425D1C03}" destId="{AEB09646-EE61-404D-9C7E-01E352844D63}" srcOrd="5" destOrd="0" presId="urn:microsoft.com/office/officeart/2005/8/layout/hList7"/>
    <dgm:cxn modelId="{7C039919-CCFD-4F91-8216-BE6DCA588E7A}" type="presParOf" srcId="{F2523C57-9551-47F2-A58F-DEBF425D1C03}" destId="{A12A82F8-9D4F-4B41-B1E7-99C3AFF13A6E}" srcOrd="6" destOrd="0" presId="urn:microsoft.com/office/officeart/2005/8/layout/hList7"/>
    <dgm:cxn modelId="{EE2D2815-1BD5-4BA1-BD43-694016020357}" type="presParOf" srcId="{A12A82F8-9D4F-4B41-B1E7-99C3AFF13A6E}" destId="{8E23EE5C-4097-48FD-B187-0834CBC52532}" srcOrd="0" destOrd="0" presId="urn:microsoft.com/office/officeart/2005/8/layout/hList7"/>
    <dgm:cxn modelId="{FB0AC51E-6666-4677-86F0-F1D2BD484D3F}" type="presParOf" srcId="{A12A82F8-9D4F-4B41-B1E7-99C3AFF13A6E}" destId="{C1834E6F-3E7E-4427-976C-0C3E181CAE07}" srcOrd="1" destOrd="0" presId="urn:microsoft.com/office/officeart/2005/8/layout/hList7"/>
    <dgm:cxn modelId="{92A92384-935F-497A-842D-9794B27E66E3}" type="presParOf" srcId="{A12A82F8-9D4F-4B41-B1E7-99C3AFF13A6E}" destId="{C760EAE4-78FF-4345-9E2B-89ABAE3BD4BB}" srcOrd="2" destOrd="0" presId="urn:microsoft.com/office/officeart/2005/8/layout/hList7"/>
    <dgm:cxn modelId="{A17199DA-0F20-48FF-8730-CEAA1E0E1027}" type="presParOf" srcId="{A12A82F8-9D4F-4B41-B1E7-99C3AFF13A6E}" destId="{E2F03FD1-E211-426F-8054-E42269FE9C05}"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8511757-8017-4167-9B3B-D4B1E8DD271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1C376A2-69AD-4B95-A46D-89E34B0DAE82}">
      <dgm:prSet/>
      <dgm:spPr/>
      <dgm:t>
        <a:bodyPr/>
        <a:lstStyle/>
        <a:p>
          <a:r>
            <a:rPr lang="en-US" b="1" u="sng"/>
            <a:t>Inside the organization:</a:t>
          </a:r>
          <a:endParaRPr lang="en-US"/>
        </a:p>
      </dgm:t>
    </dgm:pt>
    <dgm:pt modelId="{1C1CE3DC-6535-4C24-BC25-23D484BA2006}" type="parTrans" cxnId="{0AF1EDE7-C915-4D82-B6EB-93E91D61FB49}">
      <dgm:prSet/>
      <dgm:spPr/>
      <dgm:t>
        <a:bodyPr/>
        <a:lstStyle/>
        <a:p>
          <a:endParaRPr lang="en-US"/>
        </a:p>
      </dgm:t>
    </dgm:pt>
    <dgm:pt modelId="{53D83E39-0C9A-404C-B851-CEC44BB461C5}" type="sibTrans" cxnId="{0AF1EDE7-C915-4D82-B6EB-93E91D61FB49}">
      <dgm:prSet/>
      <dgm:spPr/>
      <dgm:t>
        <a:bodyPr/>
        <a:lstStyle/>
        <a:p>
          <a:endParaRPr lang="en-US"/>
        </a:p>
      </dgm:t>
    </dgm:pt>
    <dgm:pt modelId="{45A47FBD-A112-4688-882A-C0B950F0009D}">
      <dgm:prSet/>
      <dgm:spPr/>
      <dgm:t>
        <a:bodyPr/>
        <a:lstStyle/>
        <a:p>
          <a:r>
            <a:rPr lang="en-US"/>
            <a:t>A manufacturing firm can use evaluation/selection techniques to choose which machine to adopt in a part-fabrication process.</a:t>
          </a:r>
        </a:p>
      </dgm:t>
    </dgm:pt>
    <dgm:pt modelId="{FC4BEBBE-32A4-4CA8-B970-C3BEE82EB604}" type="parTrans" cxnId="{DA4E9509-FEC4-47CA-8BA0-41A1AA04E28A}">
      <dgm:prSet/>
      <dgm:spPr/>
      <dgm:t>
        <a:bodyPr/>
        <a:lstStyle/>
        <a:p>
          <a:endParaRPr lang="en-US"/>
        </a:p>
      </dgm:t>
    </dgm:pt>
    <dgm:pt modelId="{05176624-7A08-4A02-9993-207C85FE587C}" type="sibTrans" cxnId="{DA4E9509-FEC4-47CA-8BA0-41A1AA04E28A}">
      <dgm:prSet/>
      <dgm:spPr/>
      <dgm:t>
        <a:bodyPr/>
        <a:lstStyle/>
        <a:p>
          <a:endParaRPr lang="en-US"/>
        </a:p>
      </dgm:t>
    </dgm:pt>
    <dgm:pt modelId="{6ACFA95C-7E87-49F4-9BFA-33C1A5C4EF34}">
      <dgm:prSet/>
      <dgm:spPr/>
      <dgm:t>
        <a:bodyPr/>
        <a:lstStyle/>
        <a:p>
          <a:r>
            <a:rPr lang="en-US"/>
            <a:t>A TV station can select which of several comedy shows to rerun in its 7:30 p.m. weekday time-slot.</a:t>
          </a:r>
        </a:p>
      </dgm:t>
    </dgm:pt>
    <dgm:pt modelId="{4E5BBA91-0A65-4EA2-87AA-D4A5AB293E9A}" type="parTrans" cxnId="{11C3D367-381C-454C-836B-83EB5E73777F}">
      <dgm:prSet/>
      <dgm:spPr/>
      <dgm:t>
        <a:bodyPr/>
        <a:lstStyle/>
        <a:p>
          <a:endParaRPr lang="en-US"/>
        </a:p>
      </dgm:t>
    </dgm:pt>
    <dgm:pt modelId="{767BF6D3-DB95-49B0-8F8B-32B5775A970E}" type="sibTrans" cxnId="{11C3D367-381C-454C-836B-83EB5E73777F}">
      <dgm:prSet/>
      <dgm:spPr/>
      <dgm:t>
        <a:bodyPr/>
        <a:lstStyle/>
        <a:p>
          <a:endParaRPr lang="en-US"/>
        </a:p>
      </dgm:t>
    </dgm:pt>
    <dgm:pt modelId="{64D580CD-FEE9-455B-9CA3-01B49E42A4EC}">
      <dgm:prSet/>
      <dgm:spPr/>
      <dgm:t>
        <a:bodyPr/>
        <a:lstStyle/>
        <a:p>
          <a:r>
            <a:rPr lang="en-US" b="1" u="sng"/>
            <a:t>Outside the organization:</a:t>
          </a:r>
          <a:endParaRPr lang="en-US"/>
        </a:p>
      </dgm:t>
    </dgm:pt>
    <dgm:pt modelId="{5BF7FAEE-CD55-4CA5-BD5B-63CC1EFAAEEB}" type="parTrans" cxnId="{FF4B0EB0-3727-4532-89A4-74CD293AD342}">
      <dgm:prSet/>
      <dgm:spPr/>
      <dgm:t>
        <a:bodyPr/>
        <a:lstStyle/>
        <a:p>
          <a:endParaRPr lang="en-US"/>
        </a:p>
      </dgm:t>
    </dgm:pt>
    <dgm:pt modelId="{81CA59D9-D6E8-4CDE-BD08-D2444664FCD9}" type="sibTrans" cxnId="{FF4B0EB0-3727-4532-89A4-74CD293AD342}">
      <dgm:prSet/>
      <dgm:spPr/>
      <dgm:t>
        <a:bodyPr/>
        <a:lstStyle/>
        <a:p>
          <a:endParaRPr lang="en-US"/>
        </a:p>
      </dgm:t>
    </dgm:pt>
    <dgm:pt modelId="{8359F47A-E990-4458-9FBE-DD08F0E72B8E}">
      <dgm:prSet/>
      <dgm:spPr/>
      <dgm:t>
        <a:bodyPr/>
        <a:lstStyle/>
        <a:p>
          <a:r>
            <a:rPr lang="en-US" dirty="0"/>
            <a:t>A construction firm can select the best subset of a large group of potential projects on which to bid.</a:t>
          </a:r>
        </a:p>
      </dgm:t>
    </dgm:pt>
    <dgm:pt modelId="{123DA860-1EBA-48FC-B4BA-821F7D15CB5E}" type="parTrans" cxnId="{7219B216-F562-40B5-BC3B-5717CC2D60A0}">
      <dgm:prSet/>
      <dgm:spPr/>
      <dgm:t>
        <a:bodyPr/>
        <a:lstStyle/>
        <a:p>
          <a:endParaRPr lang="en-US"/>
        </a:p>
      </dgm:t>
    </dgm:pt>
    <dgm:pt modelId="{AC1145B6-84AA-4E4D-AFDE-7963423B81B3}" type="sibTrans" cxnId="{7219B216-F562-40B5-BC3B-5717CC2D60A0}">
      <dgm:prSet/>
      <dgm:spPr/>
      <dgm:t>
        <a:bodyPr/>
        <a:lstStyle/>
        <a:p>
          <a:endParaRPr lang="en-US"/>
        </a:p>
      </dgm:t>
    </dgm:pt>
    <dgm:pt modelId="{5A4A1939-3A53-49C7-9C52-C229C7BCC8E3}">
      <dgm:prSet/>
      <dgm:spPr/>
      <dgm:t>
        <a:bodyPr/>
        <a:lstStyle/>
        <a:p>
          <a:r>
            <a:rPr lang="en-US" dirty="0"/>
            <a:t>A hospital can find the best mix of beds for a new wing. </a:t>
          </a:r>
        </a:p>
      </dgm:t>
    </dgm:pt>
    <dgm:pt modelId="{903CA9AF-EFB4-4C48-95CD-02C1FBFFB97C}" type="parTrans" cxnId="{6955F6B7-1099-456C-9C96-76AB086880F5}">
      <dgm:prSet/>
      <dgm:spPr/>
      <dgm:t>
        <a:bodyPr/>
        <a:lstStyle/>
        <a:p>
          <a:endParaRPr lang="en-US"/>
        </a:p>
      </dgm:t>
    </dgm:pt>
    <dgm:pt modelId="{AACB38DF-A086-40E2-BE90-222F2757F14A}" type="sibTrans" cxnId="{6955F6B7-1099-456C-9C96-76AB086880F5}">
      <dgm:prSet/>
      <dgm:spPr/>
      <dgm:t>
        <a:bodyPr/>
        <a:lstStyle/>
        <a:p>
          <a:endParaRPr lang="en-US"/>
        </a:p>
      </dgm:t>
    </dgm:pt>
    <dgm:pt modelId="{09AFF844-8DB9-44C7-B37D-C703281D17DC}" type="pres">
      <dgm:prSet presAssocID="{E8511757-8017-4167-9B3B-D4B1E8DD2719}" presName="linear" presStyleCnt="0">
        <dgm:presLayoutVars>
          <dgm:animLvl val="lvl"/>
          <dgm:resizeHandles val="exact"/>
        </dgm:presLayoutVars>
      </dgm:prSet>
      <dgm:spPr/>
    </dgm:pt>
    <dgm:pt modelId="{1F285446-187D-4200-8BA3-2B6300A06BE1}" type="pres">
      <dgm:prSet presAssocID="{B1C376A2-69AD-4B95-A46D-89E34B0DAE82}" presName="parentText" presStyleLbl="node1" presStyleIdx="0" presStyleCnt="2">
        <dgm:presLayoutVars>
          <dgm:chMax val="0"/>
          <dgm:bulletEnabled val="1"/>
        </dgm:presLayoutVars>
      </dgm:prSet>
      <dgm:spPr/>
    </dgm:pt>
    <dgm:pt modelId="{D6D6E9EF-307B-4A30-A150-E7E1544E3793}" type="pres">
      <dgm:prSet presAssocID="{B1C376A2-69AD-4B95-A46D-89E34B0DAE82}" presName="childText" presStyleLbl="revTx" presStyleIdx="0" presStyleCnt="2">
        <dgm:presLayoutVars>
          <dgm:bulletEnabled val="1"/>
        </dgm:presLayoutVars>
      </dgm:prSet>
      <dgm:spPr/>
    </dgm:pt>
    <dgm:pt modelId="{6C36910B-A13F-4CBF-81F0-BB75465F83A7}" type="pres">
      <dgm:prSet presAssocID="{64D580CD-FEE9-455B-9CA3-01B49E42A4EC}" presName="parentText" presStyleLbl="node1" presStyleIdx="1" presStyleCnt="2">
        <dgm:presLayoutVars>
          <dgm:chMax val="0"/>
          <dgm:bulletEnabled val="1"/>
        </dgm:presLayoutVars>
      </dgm:prSet>
      <dgm:spPr/>
    </dgm:pt>
    <dgm:pt modelId="{0A278472-C5AD-43B6-B358-2147E510853C}" type="pres">
      <dgm:prSet presAssocID="{64D580CD-FEE9-455B-9CA3-01B49E42A4EC}" presName="childText" presStyleLbl="revTx" presStyleIdx="1" presStyleCnt="2">
        <dgm:presLayoutVars>
          <dgm:bulletEnabled val="1"/>
        </dgm:presLayoutVars>
      </dgm:prSet>
      <dgm:spPr/>
    </dgm:pt>
  </dgm:ptLst>
  <dgm:cxnLst>
    <dgm:cxn modelId="{BAEF2E06-4020-4BA3-8B29-F860904F2A29}" type="presOf" srcId="{6ACFA95C-7E87-49F4-9BFA-33C1A5C4EF34}" destId="{D6D6E9EF-307B-4A30-A150-E7E1544E3793}" srcOrd="0" destOrd="1" presId="urn:microsoft.com/office/officeart/2005/8/layout/vList2"/>
    <dgm:cxn modelId="{DA4E9509-FEC4-47CA-8BA0-41A1AA04E28A}" srcId="{B1C376A2-69AD-4B95-A46D-89E34B0DAE82}" destId="{45A47FBD-A112-4688-882A-C0B950F0009D}" srcOrd="0" destOrd="0" parTransId="{FC4BEBBE-32A4-4CA8-B970-C3BEE82EB604}" sibTransId="{05176624-7A08-4A02-9993-207C85FE587C}"/>
    <dgm:cxn modelId="{7219B216-F562-40B5-BC3B-5717CC2D60A0}" srcId="{64D580CD-FEE9-455B-9CA3-01B49E42A4EC}" destId="{8359F47A-E990-4458-9FBE-DD08F0E72B8E}" srcOrd="0" destOrd="0" parTransId="{123DA860-1EBA-48FC-B4BA-821F7D15CB5E}" sibTransId="{AC1145B6-84AA-4E4D-AFDE-7963423B81B3}"/>
    <dgm:cxn modelId="{AAA47230-82BC-4B07-8634-025D5AB2831C}" type="presOf" srcId="{5A4A1939-3A53-49C7-9C52-C229C7BCC8E3}" destId="{0A278472-C5AD-43B6-B358-2147E510853C}" srcOrd="0" destOrd="1" presId="urn:microsoft.com/office/officeart/2005/8/layout/vList2"/>
    <dgm:cxn modelId="{C9726E36-0CD3-40B3-9A5B-0F8D9AA29FDB}" type="presOf" srcId="{B1C376A2-69AD-4B95-A46D-89E34B0DAE82}" destId="{1F285446-187D-4200-8BA3-2B6300A06BE1}" srcOrd="0" destOrd="0" presId="urn:microsoft.com/office/officeart/2005/8/layout/vList2"/>
    <dgm:cxn modelId="{A55DD25D-1F4E-45CB-ADA6-071C7BCE81F2}" type="presOf" srcId="{45A47FBD-A112-4688-882A-C0B950F0009D}" destId="{D6D6E9EF-307B-4A30-A150-E7E1544E3793}" srcOrd="0" destOrd="0" presId="urn:microsoft.com/office/officeart/2005/8/layout/vList2"/>
    <dgm:cxn modelId="{11C3D367-381C-454C-836B-83EB5E73777F}" srcId="{B1C376A2-69AD-4B95-A46D-89E34B0DAE82}" destId="{6ACFA95C-7E87-49F4-9BFA-33C1A5C4EF34}" srcOrd="1" destOrd="0" parTransId="{4E5BBA91-0A65-4EA2-87AA-D4A5AB293E9A}" sibTransId="{767BF6D3-DB95-49B0-8F8B-32B5775A970E}"/>
    <dgm:cxn modelId="{FF4B0EB0-3727-4532-89A4-74CD293AD342}" srcId="{E8511757-8017-4167-9B3B-D4B1E8DD2719}" destId="{64D580CD-FEE9-455B-9CA3-01B49E42A4EC}" srcOrd="1" destOrd="0" parTransId="{5BF7FAEE-CD55-4CA5-BD5B-63CC1EFAAEEB}" sibTransId="{81CA59D9-D6E8-4CDE-BD08-D2444664FCD9}"/>
    <dgm:cxn modelId="{6955F6B7-1099-456C-9C96-76AB086880F5}" srcId="{64D580CD-FEE9-455B-9CA3-01B49E42A4EC}" destId="{5A4A1939-3A53-49C7-9C52-C229C7BCC8E3}" srcOrd="1" destOrd="0" parTransId="{903CA9AF-EFB4-4C48-95CD-02C1FBFFB97C}" sibTransId="{AACB38DF-A086-40E2-BE90-222F2757F14A}"/>
    <dgm:cxn modelId="{65241DB8-8EA4-4B8F-9A61-5D60860AD576}" type="presOf" srcId="{8359F47A-E990-4458-9FBE-DD08F0E72B8E}" destId="{0A278472-C5AD-43B6-B358-2147E510853C}" srcOrd="0" destOrd="0" presId="urn:microsoft.com/office/officeart/2005/8/layout/vList2"/>
    <dgm:cxn modelId="{8C44A3C7-45DD-4436-9FBE-86A75E5ED4B3}" type="presOf" srcId="{E8511757-8017-4167-9B3B-D4B1E8DD2719}" destId="{09AFF844-8DB9-44C7-B37D-C703281D17DC}" srcOrd="0" destOrd="0" presId="urn:microsoft.com/office/officeart/2005/8/layout/vList2"/>
    <dgm:cxn modelId="{0AF1EDE7-C915-4D82-B6EB-93E91D61FB49}" srcId="{E8511757-8017-4167-9B3B-D4B1E8DD2719}" destId="{B1C376A2-69AD-4B95-A46D-89E34B0DAE82}" srcOrd="0" destOrd="0" parTransId="{1C1CE3DC-6535-4C24-BC25-23D484BA2006}" sibTransId="{53D83E39-0C9A-404C-B851-CEC44BB461C5}"/>
    <dgm:cxn modelId="{0FA4C6EE-4253-4EA9-B321-5AE941DBB8D6}" type="presOf" srcId="{64D580CD-FEE9-455B-9CA3-01B49E42A4EC}" destId="{6C36910B-A13F-4CBF-81F0-BB75465F83A7}" srcOrd="0" destOrd="0" presId="urn:microsoft.com/office/officeart/2005/8/layout/vList2"/>
    <dgm:cxn modelId="{F76C587D-BAF9-4FF7-8867-DFB1B70BE677}" type="presParOf" srcId="{09AFF844-8DB9-44C7-B37D-C703281D17DC}" destId="{1F285446-187D-4200-8BA3-2B6300A06BE1}" srcOrd="0" destOrd="0" presId="urn:microsoft.com/office/officeart/2005/8/layout/vList2"/>
    <dgm:cxn modelId="{671DB742-ECAC-4FD9-B451-AB0F3EC7615B}" type="presParOf" srcId="{09AFF844-8DB9-44C7-B37D-C703281D17DC}" destId="{D6D6E9EF-307B-4A30-A150-E7E1544E3793}" srcOrd="1" destOrd="0" presId="urn:microsoft.com/office/officeart/2005/8/layout/vList2"/>
    <dgm:cxn modelId="{AB2B0435-BDFF-4279-8903-B104FD2F8612}" type="presParOf" srcId="{09AFF844-8DB9-44C7-B37D-C703281D17DC}" destId="{6C36910B-A13F-4CBF-81F0-BB75465F83A7}" srcOrd="2" destOrd="0" presId="urn:microsoft.com/office/officeart/2005/8/layout/vList2"/>
    <dgm:cxn modelId="{D8F4B8A4-47B4-4B6B-9B5C-2136E2BA0B68}" type="presParOf" srcId="{09AFF844-8DB9-44C7-B37D-C703281D17DC}" destId="{0A278472-C5AD-43B6-B358-2147E510853C}"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8F1592-2860-4D17-B56B-EA9138BB3FD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C666128E-8C05-4E13-B990-A0FC4620B7BE}">
      <dgm:prSet/>
      <dgm:spPr/>
      <dgm:t>
        <a:bodyPr/>
        <a:lstStyle/>
        <a:p>
          <a:r>
            <a:rPr lang="en-US"/>
            <a:t>Both are widely used. </a:t>
          </a:r>
        </a:p>
      </dgm:t>
    </dgm:pt>
    <dgm:pt modelId="{D8A511DA-0EE2-4AB4-ABE1-F1DA49EA1C4D}" type="parTrans" cxnId="{D517967F-B97B-4096-869A-4CDB78AAE158}">
      <dgm:prSet/>
      <dgm:spPr/>
      <dgm:t>
        <a:bodyPr/>
        <a:lstStyle/>
        <a:p>
          <a:endParaRPr lang="en-US"/>
        </a:p>
      </dgm:t>
    </dgm:pt>
    <dgm:pt modelId="{07FCD740-D086-473C-9EBF-BB55DC612431}" type="sibTrans" cxnId="{D517967F-B97B-4096-869A-4CDB78AAE158}">
      <dgm:prSet/>
      <dgm:spPr/>
      <dgm:t>
        <a:bodyPr/>
        <a:lstStyle/>
        <a:p>
          <a:endParaRPr lang="en-US"/>
        </a:p>
      </dgm:t>
    </dgm:pt>
    <dgm:pt modelId="{F79B7C30-F813-4617-9684-D4E1DEAC4D6C}">
      <dgm:prSet/>
      <dgm:spPr/>
      <dgm:t>
        <a:bodyPr/>
        <a:lstStyle/>
        <a:p>
          <a:r>
            <a:rPr lang="en-US"/>
            <a:t>Many organizations use both at the same time, or they use models that are combinations of the two. </a:t>
          </a:r>
        </a:p>
      </dgm:t>
    </dgm:pt>
    <dgm:pt modelId="{6E8BBE24-86FE-4525-818E-2785135B21F7}" type="parTrans" cxnId="{72F5AFFD-9D9A-4AF0-899C-5656DAD2E594}">
      <dgm:prSet/>
      <dgm:spPr/>
      <dgm:t>
        <a:bodyPr/>
        <a:lstStyle/>
        <a:p>
          <a:endParaRPr lang="en-US"/>
        </a:p>
      </dgm:t>
    </dgm:pt>
    <dgm:pt modelId="{BBE84074-4C08-4179-BA3C-C14B3C143D61}" type="sibTrans" cxnId="{72F5AFFD-9D9A-4AF0-899C-5656DAD2E594}">
      <dgm:prSet/>
      <dgm:spPr/>
      <dgm:t>
        <a:bodyPr/>
        <a:lstStyle/>
        <a:p>
          <a:endParaRPr lang="en-US"/>
        </a:p>
      </dgm:t>
    </dgm:pt>
    <dgm:pt modelId="{E2DC6F71-9B72-4FFF-A1AA-31CA546A700F}">
      <dgm:prSet/>
      <dgm:spPr/>
      <dgm:t>
        <a:bodyPr/>
        <a:lstStyle/>
        <a:p>
          <a:r>
            <a:rPr lang="en-US"/>
            <a:t>Nonnumeric models, as the name implies, do not use numbers as inputs. Numeric models do.</a:t>
          </a:r>
        </a:p>
      </dgm:t>
    </dgm:pt>
    <dgm:pt modelId="{05389102-678F-4EDE-AE30-D12D36213753}" type="parTrans" cxnId="{197AF9E3-6F57-4EDD-AE15-8280FF667C2A}">
      <dgm:prSet/>
      <dgm:spPr/>
      <dgm:t>
        <a:bodyPr/>
        <a:lstStyle/>
        <a:p>
          <a:endParaRPr lang="en-US"/>
        </a:p>
      </dgm:t>
    </dgm:pt>
    <dgm:pt modelId="{3635CBCB-9B83-4E19-BEFD-89F5E91B5BA4}" type="sibTrans" cxnId="{197AF9E3-6F57-4EDD-AE15-8280FF667C2A}">
      <dgm:prSet/>
      <dgm:spPr/>
      <dgm:t>
        <a:bodyPr/>
        <a:lstStyle/>
        <a:p>
          <a:endParaRPr lang="en-US"/>
        </a:p>
      </dgm:t>
    </dgm:pt>
    <dgm:pt modelId="{01728D3C-5A75-4BBA-B15D-B1D692F4EEF5}" type="pres">
      <dgm:prSet presAssocID="{A38F1592-2860-4D17-B56B-EA9138BB3FDA}" presName="linear" presStyleCnt="0">
        <dgm:presLayoutVars>
          <dgm:animLvl val="lvl"/>
          <dgm:resizeHandles val="exact"/>
        </dgm:presLayoutVars>
      </dgm:prSet>
      <dgm:spPr/>
    </dgm:pt>
    <dgm:pt modelId="{FA6A3877-4EC2-49A7-9BD7-19C791895780}" type="pres">
      <dgm:prSet presAssocID="{C666128E-8C05-4E13-B990-A0FC4620B7BE}" presName="parentText" presStyleLbl="node1" presStyleIdx="0" presStyleCnt="3">
        <dgm:presLayoutVars>
          <dgm:chMax val="0"/>
          <dgm:bulletEnabled val="1"/>
        </dgm:presLayoutVars>
      </dgm:prSet>
      <dgm:spPr/>
    </dgm:pt>
    <dgm:pt modelId="{B36DAD96-47CC-433E-927D-44582C3DFB5F}" type="pres">
      <dgm:prSet presAssocID="{07FCD740-D086-473C-9EBF-BB55DC612431}" presName="spacer" presStyleCnt="0"/>
      <dgm:spPr/>
    </dgm:pt>
    <dgm:pt modelId="{8EC1F5D4-CEFF-4C35-9E5A-307D6E8E0558}" type="pres">
      <dgm:prSet presAssocID="{F79B7C30-F813-4617-9684-D4E1DEAC4D6C}" presName="parentText" presStyleLbl="node1" presStyleIdx="1" presStyleCnt="3">
        <dgm:presLayoutVars>
          <dgm:chMax val="0"/>
          <dgm:bulletEnabled val="1"/>
        </dgm:presLayoutVars>
      </dgm:prSet>
      <dgm:spPr/>
    </dgm:pt>
    <dgm:pt modelId="{FAA65B00-2616-40CC-B7A4-5EE6E2A9CA11}" type="pres">
      <dgm:prSet presAssocID="{BBE84074-4C08-4179-BA3C-C14B3C143D61}" presName="spacer" presStyleCnt="0"/>
      <dgm:spPr/>
    </dgm:pt>
    <dgm:pt modelId="{5B00EC35-32AF-42AE-AC29-6F648E488A22}" type="pres">
      <dgm:prSet presAssocID="{E2DC6F71-9B72-4FFF-A1AA-31CA546A700F}" presName="parentText" presStyleLbl="node1" presStyleIdx="2" presStyleCnt="3">
        <dgm:presLayoutVars>
          <dgm:chMax val="0"/>
          <dgm:bulletEnabled val="1"/>
        </dgm:presLayoutVars>
      </dgm:prSet>
      <dgm:spPr/>
    </dgm:pt>
  </dgm:ptLst>
  <dgm:cxnLst>
    <dgm:cxn modelId="{A2386B22-E92C-4A04-9DC4-7030B1932F86}" type="presOf" srcId="{A38F1592-2860-4D17-B56B-EA9138BB3FDA}" destId="{01728D3C-5A75-4BBA-B15D-B1D692F4EEF5}" srcOrd="0" destOrd="0" presId="urn:microsoft.com/office/officeart/2005/8/layout/vList2"/>
    <dgm:cxn modelId="{D517967F-B97B-4096-869A-4CDB78AAE158}" srcId="{A38F1592-2860-4D17-B56B-EA9138BB3FDA}" destId="{C666128E-8C05-4E13-B990-A0FC4620B7BE}" srcOrd="0" destOrd="0" parTransId="{D8A511DA-0EE2-4AB4-ABE1-F1DA49EA1C4D}" sibTransId="{07FCD740-D086-473C-9EBF-BB55DC612431}"/>
    <dgm:cxn modelId="{BB11F9CD-3987-4B66-BC22-D00BA25F5CC2}" type="presOf" srcId="{F79B7C30-F813-4617-9684-D4E1DEAC4D6C}" destId="{8EC1F5D4-CEFF-4C35-9E5A-307D6E8E0558}" srcOrd="0" destOrd="0" presId="urn:microsoft.com/office/officeart/2005/8/layout/vList2"/>
    <dgm:cxn modelId="{FE7891E2-B9EB-4A11-A6F2-E20B6E2D986A}" type="presOf" srcId="{C666128E-8C05-4E13-B990-A0FC4620B7BE}" destId="{FA6A3877-4EC2-49A7-9BD7-19C791895780}" srcOrd="0" destOrd="0" presId="urn:microsoft.com/office/officeart/2005/8/layout/vList2"/>
    <dgm:cxn modelId="{197AF9E3-6F57-4EDD-AE15-8280FF667C2A}" srcId="{A38F1592-2860-4D17-B56B-EA9138BB3FDA}" destId="{E2DC6F71-9B72-4FFF-A1AA-31CA546A700F}" srcOrd="2" destOrd="0" parTransId="{05389102-678F-4EDE-AE30-D12D36213753}" sibTransId="{3635CBCB-9B83-4E19-BEFD-89F5E91B5BA4}"/>
    <dgm:cxn modelId="{79D2AEF1-8921-4794-91BD-A462150D2B45}" type="presOf" srcId="{E2DC6F71-9B72-4FFF-A1AA-31CA546A700F}" destId="{5B00EC35-32AF-42AE-AC29-6F648E488A22}" srcOrd="0" destOrd="0" presId="urn:microsoft.com/office/officeart/2005/8/layout/vList2"/>
    <dgm:cxn modelId="{72F5AFFD-9D9A-4AF0-899C-5656DAD2E594}" srcId="{A38F1592-2860-4D17-B56B-EA9138BB3FDA}" destId="{F79B7C30-F813-4617-9684-D4E1DEAC4D6C}" srcOrd="1" destOrd="0" parTransId="{6E8BBE24-86FE-4525-818E-2785135B21F7}" sibTransId="{BBE84074-4C08-4179-BA3C-C14B3C143D61}"/>
    <dgm:cxn modelId="{2B4F2226-6F4C-4B90-8183-61E37FFA7E44}" type="presParOf" srcId="{01728D3C-5A75-4BBA-B15D-B1D692F4EEF5}" destId="{FA6A3877-4EC2-49A7-9BD7-19C791895780}" srcOrd="0" destOrd="0" presId="urn:microsoft.com/office/officeart/2005/8/layout/vList2"/>
    <dgm:cxn modelId="{A8C1C74C-9B0F-4D63-A126-579A5E533895}" type="presParOf" srcId="{01728D3C-5A75-4BBA-B15D-B1D692F4EEF5}" destId="{B36DAD96-47CC-433E-927D-44582C3DFB5F}" srcOrd="1" destOrd="0" presId="urn:microsoft.com/office/officeart/2005/8/layout/vList2"/>
    <dgm:cxn modelId="{A817F610-77E8-4D16-8E9D-EB92AE487D8E}" type="presParOf" srcId="{01728D3C-5A75-4BBA-B15D-B1D692F4EEF5}" destId="{8EC1F5D4-CEFF-4C35-9E5A-307D6E8E0558}" srcOrd="2" destOrd="0" presId="urn:microsoft.com/office/officeart/2005/8/layout/vList2"/>
    <dgm:cxn modelId="{DDEB505A-71FB-451B-87EE-3FC17792D319}" type="presParOf" srcId="{01728D3C-5A75-4BBA-B15D-B1D692F4EEF5}" destId="{FAA65B00-2616-40CC-B7A4-5EE6E2A9CA11}" srcOrd="3" destOrd="0" presId="urn:microsoft.com/office/officeart/2005/8/layout/vList2"/>
    <dgm:cxn modelId="{3B8BD2CC-5C95-4446-917B-1D87473A6E89}" type="presParOf" srcId="{01728D3C-5A75-4BBA-B15D-B1D692F4EEF5}" destId="{5B00EC35-32AF-42AE-AC29-6F648E488A22}"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2D831D0-D900-4B72-8D51-7B894CAE53A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6EF28E23-66D3-4C49-8BE7-D3BBAD79048E}">
      <dgm:prSet phldrT="[Text]"/>
      <dgm:spPr/>
      <dgm:t>
        <a:bodyPr/>
        <a:lstStyle/>
        <a:p>
          <a:r>
            <a:rPr lang="en-US" b="1" i="0" u="none" strike="noStrike" baseline="0" dirty="0">
              <a:latin typeface="STIXMathJax_Main-Bold"/>
            </a:rPr>
            <a:t>Project Selection Models</a:t>
          </a:r>
          <a:endParaRPr lang="en-US" dirty="0"/>
        </a:p>
      </dgm:t>
    </dgm:pt>
    <dgm:pt modelId="{E4C84390-0F9D-4C1B-AC87-611F7EA024E3}" type="parTrans" cxnId="{6B087D88-1D6D-4C17-B8CF-989CD9FFCB63}">
      <dgm:prSet/>
      <dgm:spPr/>
      <dgm:t>
        <a:bodyPr/>
        <a:lstStyle/>
        <a:p>
          <a:endParaRPr lang="en-US"/>
        </a:p>
      </dgm:t>
    </dgm:pt>
    <dgm:pt modelId="{FA5DA9DE-7412-4597-81FC-45EE2CDD53FF}" type="sibTrans" cxnId="{6B087D88-1D6D-4C17-B8CF-989CD9FFCB63}">
      <dgm:prSet/>
      <dgm:spPr/>
      <dgm:t>
        <a:bodyPr/>
        <a:lstStyle/>
        <a:p>
          <a:endParaRPr lang="en-US"/>
        </a:p>
      </dgm:t>
    </dgm:pt>
    <dgm:pt modelId="{4EB0C4CB-F98E-4D7C-9395-6EEC6AEA5443}">
      <dgm:prSet custT="1"/>
      <dgm:spPr/>
      <dgm:t>
        <a:bodyPr/>
        <a:lstStyle/>
        <a:p>
          <a:pPr marL="0" lvl="0" indent="0" algn="ctr" defTabSz="1511300">
            <a:lnSpc>
              <a:spcPct val="90000"/>
            </a:lnSpc>
            <a:spcBef>
              <a:spcPct val="0"/>
            </a:spcBef>
            <a:spcAft>
              <a:spcPct val="35000"/>
            </a:spcAft>
            <a:buNone/>
          </a:pPr>
          <a:r>
            <a:rPr lang="en-US" sz="3400" b="1" i="0" u="none" strike="noStrike" kern="1200" baseline="0" dirty="0">
              <a:solidFill>
                <a:prstClr val="white"/>
              </a:solidFill>
              <a:latin typeface="STIXMathJax_Main-Bold"/>
              <a:ea typeface="+mn-ea"/>
              <a:cs typeface="+mn-cs"/>
            </a:rPr>
            <a:t>Numeric Models</a:t>
          </a:r>
        </a:p>
      </dgm:t>
    </dgm:pt>
    <dgm:pt modelId="{AA062DFD-4E0B-4A8F-87EB-8AD9886F61AE}" type="parTrans" cxnId="{135FB676-CD38-45D0-9263-A32193FE5E23}">
      <dgm:prSet/>
      <dgm:spPr/>
      <dgm:t>
        <a:bodyPr/>
        <a:lstStyle/>
        <a:p>
          <a:endParaRPr lang="en-US"/>
        </a:p>
      </dgm:t>
    </dgm:pt>
    <dgm:pt modelId="{D53F18DC-A6A8-4992-B8F8-6FF53F6DC212}" type="sibTrans" cxnId="{135FB676-CD38-45D0-9263-A32193FE5E23}">
      <dgm:prSet/>
      <dgm:spPr/>
      <dgm:t>
        <a:bodyPr/>
        <a:lstStyle/>
        <a:p>
          <a:endParaRPr lang="en-US"/>
        </a:p>
      </dgm:t>
    </dgm:pt>
    <dgm:pt modelId="{924988A0-3715-470E-89B9-8BEC8AB12931}">
      <dgm:prSet custT="1"/>
      <dgm:spPr/>
      <dgm:t>
        <a:bodyPr/>
        <a:lstStyle/>
        <a:p>
          <a:r>
            <a:rPr lang="en-US" sz="3400" b="1" i="0" u="none" strike="noStrike" kern="1200" baseline="0" dirty="0">
              <a:solidFill>
                <a:prstClr val="white"/>
              </a:solidFill>
              <a:latin typeface="STIXMathJax_Main-Bold"/>
              <a:ea typeface="+mn-ea"/>
              <a:cs typeface="+mn-cs"/>
            </a:rPr>
            <a:t>Nonnumeric Models</a:t>
          </a:r>
        </a:p>
      </dgm:t>
    </dgm:pt>
    <dgm:pt modelId="{9926CCFC-08D5-44D1-8935-95ADC5181166}" type="parTrans" cxnId="{DD8B85A9-4E01-42F6-9720-DC98DE7E23BC}">
      <dgm:prSet/>
      <dgm:spPr/>
      <dgm:t>
        <a:bodyPr/>
        <a:lstStyle/>
        <a:p>
          <a:endParaRPr lang="en-US"/>
        </a:p>
      </dgm:t>
    </dgm:pt>
    <dgm:pt modelId="{B900ED5E-1F40-4313-A69D-8CFB48EA2A4B}" type="sibTrans" cxnId="{DD8B85A9-4E01-42F6-9720-DC98DE7E23BC}">
      <dgm:prSet/>
      <dgm:spPr/>
      <dgm:t>
        <a:bodyPr/>
        <a:lstStyle/>
        <a:p>
          <a:endParaRPr lang="en-US"/>
        </a:p>
      </dgm:t>
    </dgm:pt>
    <dgm:pt modelId="{B5CE8930-27EB-4D54-B11A-211607347042}" type="pres">
      <dgm:prSet presAssocID="{A2D831D0-D900-4B72-8D51-7B894CAE53A6}" presName="hierChild1" presStyleCnt="0">
        <dgm:presLayoutVars>
          <dgm:orgChart val="1"/>
          <dgm:chPref val="1"/>
          <dgm:dir/>
          <dgm:animOne val="branch"/>
          <dgm:animLvl val="lvl"/>
          <dgm:resizeHandles/>
        </dgm:presLayoutVars>
      </dgm:prSet>
      <dgm:spPr/>
    </dgm:pt>
    <dgm:pt modelId="{03FBC434-E685-4388-9828-9786C2DE844B}" type="pres">
      <dgm:prSet presAssocID="{6EF28E23-66D3-4C49-8BE7-D3BBAD79048E}" presName="hierRoot1" presStyleCnt="0">
        <dgm:presLayoutVars>
          <dgm:hierBranch val="init"/>
        </dgm:presLayoutVars>
      </dgm:prSet>
      <dgm:spPr/>
    </dgm:pt>
    <dgm:pt modelId="{DACED26B-E14A-49FF-BD58-2A105CDEEDAA}" type="pres">
      <dgm:prSet presAssocID="{6EF28E23-66D3-4C49-8BE7-D3BBAD79048E}" presName="rootComposite1" presStyleCnt="0"/>
      <dgm:spPr/>
    </dgm:pt>
    <dgm:pt modelId="{55F336C6-7191-4EEB-B180-E9607FA3B3D1}" type="pres">
      <dgm:prSet presAssocID="{6EF28E23-66D3-4C49-8BE7-D3BBAD79048E}" presName="rootText1" presStyleLbl="node0" presStyleIdx="0" presStyleCnt="1" custLinFactNeighborX="0" custLinFactNeighborY="809">
        <dgm:presLayoutVars>
          <dgm:chPref val="3"/>
        </dgm:presLayoutVars>
      </dgm:prSet>
      <dgm:spPr/>
    </dgm:pt>
    <dgm:pt modelId="{7DD18827-6661-4500-911D-4E1BAFE156B0}" type="pres">
      <dgm:prSet presAssocID="{6EF28E23-66D3-4C49-8BE7-D3BBAD79048E}" presName="rootConnector1" presStyleLbl="node1" presStyleIdx="0" presStyleCnt="0"/>
      <dgm:spPr/>
    </dgm:pt>
    <dgm:pt modelId="{75CD6050-568C-44B3-9460-103E8396200D}" type="pres">
      <dgm:prSet presAssocID="{6EF28E23-66D3-4C49-8BE7-D3BBAD79048E}" presName="hierChild2" presStyleCnt="0"/>
      <dgm:spPr/>
    </dgm:pt>
    <dgm:pt modelId="{7572662B-2CBA-418A-A1F4-26345DF71C6A}" type="pres">
      <dgm:prSet presAssocID="{AA062DFD-4E0B-4A8F-87EB-8AD9886F61AE}" presName="Name37" presStyleLbl="parChTrans1D2" presStyleIdx="0" presStyleCnt="2"/>
      <dgm:spPr/>
    </dgm:pt>
    <dgm:pt modelId="{9234D3EF-3331-4F4E-B81D-5C16C9277FAB}" type="pres">
      <dgm:prSet presAssocID="{4EB0C4CB-F98E-4D7C-9395-6EEC6AEA5443}" presName="hierRoot2" presStyleCnt="0">
        <dgm:presLayoutVars>
          <dgm:hierBranch val="init"/>
        </dgm:presLayoutVars>
      </dgm:prSet>
      <dgm:spPr/>
    </dgm:pt>
    <dgm:pt modelId="{8EE96EFD-F9D2-4027-819D-3F7C0F30D469}" type="pres">
      <dgm:prSet presAssocID="{4EB0C4CB-F98E-4D7C-9395-6EEC6AEA5443}" presName="rootComposite" presStyleCnt="0"/>
      <dgm:spPr/>
    </dgm:pt>
    <dgm:pt modelId="{11B49EE0-D15A-495E-816C-A06F12D384D9}" type="pres">
      <dgm:prSet presAssocID="{4EB0C4CB-F98E-4D7C-9395-6EEC6AEA5443}" presName="rootText" presStyleLbl="node2" presStyleIdx="0" presStyleCnt="2" custScaleX="117515" custLinFactX="24599" custLinFactNeighborX="100000" custLinFactNeighborY="33479">
        <dgm:presLayoutVars>
          <dgm:chPref val="3"/>
        </dgm:presLayoutVars>
      </dgm:prSet>
      <dgm:spPr/>
    </dgm:pt>
    <dgm:pt modelId="{335FABF5-0DE4-4FE7-A066-46692D92481D}" type="pres">
      <dgm:prSet presAssocID="{4EB0C4CB-F98E-4D7C-9395-6EEC6AEA5443}" presName="rootConnector" presStyleLbl="node2" presStyleIdx="0" presStyleCnt="2"/>
      <dgm:spPr/>
    </dgm:pt>
    <dgm:pt modelId="{B5C5E4F0-B29A-4A6E-ABB3-C4E3057D30B7}" type="pres">
      <dgm:prSet presAssocID="{4EB0C4CB-F98E-4D7C-9395-6EEC6AEA5443}" presName="hierChild4" presStyleCnt="0"/>
      <dgm:spPr/>
    </dgm:pt>
    <dgm:pt modelId="{DADC86C7-7784-46AC-9FE5-CF04CE23A4D1}" type="pres">
      <dgm:prSet presAssocID="{4EB0C4CB-F98E-4D7C-9395-6EEC6AEA5443}" presName="hierChild5" presStyleCnt="0"/>
      <dgm:spPr/>
    </dgm:pt>
    <dgm:pt modelId="{BFA0A435-77EB-485B-8C02-017D1F69247E}" type="pres">
      <dgm:prSet presAssocID="{9926CCFC-08D5-44D1-8935-95ADC5181166}" presName="Name37" presStyleLbl="parChTrans1D2" presStyleIdx="1" presStyleCnt="2"/>
      <dgm:spPr/>
    </dgm:pt>
    <dgm:pt modelId="{A19E3973-2423-422D-B566-8524A353E5AB}" type="pres">
      <dgm:prSet presAssocID="{924988A0-3715-470E-89B9-8BEC8AB12931}" presName="hierRoot2" presStyleCnt="0">
        <dgm:presLayoutVars>
          <dgm:hierBranch val="init"/>
        </dgm:presLayoutVars>
      </dgm:prSet>
      <dgm:spPr/>
    </dgm:pt>
    <dgm:pt modelId="{62C547E1-60C2-4AE4-8ABD-67ACE3888017}" type="pres">
      <dgm:prSet presAssocID="{924988A0-3715-470E-89B9-8BEC8AB12931}" presName="rootComposite" presStyleCnt="0"/>
      <dgm:spPr/>
    </dgm:pt>
    <dgm:pt modelId="{214FF5C5-E22D-48A4-ACB7-46A716E90DF8}" type="pres">
      <dgm:prSet presAssocID="{924988A0-3715-470E-89B9-8BEC8AB12931}" presName="rootText" presStyleLbl="node2" presStyleIdx="1" presStyleCnt="2" custLinFactX="-38674" custLinFactNeighborX="-100000" custLinFactNeighborY="32598">
        <dgm:presLayoutVars>
          <dgm:chPref val="3"/>
        </dgm:presLayoutVars>
      </dgm:prSet>
      <dgm:spPr/>
    </dgm:pt>
    <dgm:pt modelId="{F6D22379-1CE9-42F0-8ED1-C32E253C4E89}" type="pres">
      <dgm:prSet presAssocID="{924988A0-3715-470E-89B9-8BEC8AB12931}" presName="rootConnector" presStyleLbl="node2" presStyleIdx="1" presStyleCnt="2"/>
      <dgm:spPr/>
    </dgm:pt>
    <dgm:pt modelId="{31B9DD96-97E8-4FA5-942D-FDE62FE7EB91}" type="pres">
      <dgm:prSet presAssocID="{924988A0-3715-470E-89B9-8BEC8AB12931}" presName="hierChild4" presStyleCnt="0"/>
      <dgm:spPr/>
    </dgm:pt>
    <dgm:pt modelId="{6E485F71-E1AC-4AD4-913C-B8F0CE444490}" type="pres">
      <dgm:prSet presAssocID="{924988A0-3715-470E-89B9-8BEC8AB12931}" presName="hierChild5" presStyleCnt="0"/>
      <dgm:spPr/>
    </dgm:pt>
    <dgm:pt modelId="{59EFE0F2-E469-40B2-8ED9-1D6B07A4CFE3}" type="pres">
      <dgm:prSet presAssocID="{6EF28E23-66D3-4C49-8BE7-D3BBAD79048E}" presName="hierChild3" presStyleCnt="0"/>
      <dgm:spPr/>
    </dgm:pt>
  </dgm:ptLst>
  <dgm:cxnLst>
    <dgm:cxn modelId="{6A475D12-58BC-411D-B9CF-1381BCF3BBF9}" type="presOf" srcId="{AA062DFD-4E0B-4A8F-87EB-8AD9886F61AE}" destId="{7572662B-2CBA-418A-A1F4-26345DF71C6A}" srcOrd="0" destOrd="0" presId="urn:microsoft.com/office/officeart/2005/8/layout/orgChart1"/>
    <dgm:cxn modelId="{67D69439-9DE5-4A5F-8F2D-DE75F504CBF8}" type="presOf" srcId="{924988A0-3715-470E-89B9-8BEC8AB12931}" destId="{F6D22379-1CE9-42F0-8ED1-C32E253C4E89}" srcOrd="1" destOrd="0" presId="urn:microsoft.com/office/officeart/2005/8/layout/orgChart1"/>
    <dgm:cxn modelId="{B23B385B-C8F8-4FC8-98CA-22AC5AD7DE64}" type="presOf" srcId="{4EB0C4CB-F98E-4D7C-9395-6EEC6AEA5443}" destId="{335FABF5-0DE4-4FE7-A066-46692D92481D}" srcOrd="1" destOrd="0" presId="urn:microsoft.com/office/officeart/2005/8/layout/orgChart1"/>
    <dgm:cxn modelId="{AAB7795C-F7CB-41CD-BB3A-952A337BFA14}" type="presOf" srcId="{4EB0C4CB-F98E-4D7C-9395-6EEC6AEA5443}" destId="{11B49EE0-D15A-495E-816C-A06F12D384D9}" srcOrd="0" destOrd="0" presId="urn:microsoft.com/office/officeart/2005/8/layout/orgChart1"/>
    <dgm:cxn modelId="{6D54ED5F-ED35-4E9A-9890-3CD5B157B198}" type="presOf" srcId="{A2D831D0-D900-4B72-8D51-7B894CAE53A6}" destId="{B5CE8930-27EB-4D54-B11A-211607347042}" srcOrd="0" destOrd="0" presId="urn:microsoft.com/office/officeart/2005/8/layout/orgChart1"/>
    <dgm:cxn modelId="{F2630270-8AB0-46BF-B74F-1C2D130A4C72}" type="presOf" srcId="{9926CCFC-08D5-44D1-8935-95ADC5181166}" destId="{BFA0A435-77EB-485B-8C02-017D1F69247E}" srcOrd="0" destOrd="0" presId="urn:microsoft.com/office/officeart/2005/8/layout/orgChart1"/>
    <dgm:cxn modelId="{135FB676-CD38-45D0-9263-A32193FE5E23}" srcId="{6EF28E23-66D3-4C49-8BE7-D3BBAD79048E}" destId="{4EB0C4CB-F98E-4D7C-9395-6EEC6AEA5443}" srcOrd="0" destOrd="0" parTransId="{AA062DFD-4E0B-4A8F-87EB-8AD9886F61AE}" sibTransId="{D53F18DC-A6A8-4992-B8F8-6FF53F6DC212}"/>
    <dgm:cxn modelId="{6B087D88-1D6D-4C17-B8CF-989CD9FFCB63}" srcId="{A2D831D0-D900-4B72-8D51-7B894CAE53A6}" destId="{6EF28E23-66D3-4C49-8BE7-D3BBAD79048E}" srcOrd="0" destOrd="0" parTransId="{E4C84390-0F9D-4C1B-AC87-611F7EA024E3}" sibTransId="{FA5DA9DE-7412-4597-81FC-45EE2CDD53FF}"/>
    <dgm:cxn modelId="{DD8B85A9-4E01-42F6-9720-DC98DE7E23BC}" srcId="{6EF28E23-66D3-4C49-8BE7-D3BBAD79048E}" destId="{924988A0-3715-470E-89B9-8BEC8AB12931}" srcOrd="1" destOrd="0" parTransId="{9926CCFC-08D5-44D1-8935-95ADC5181166}" sibTransId="{B900ED5E-1F40-4313-A69D-8CFB48EA2A4B}"/>
    <dgm:cxn modelId="{8370D2D0-BB25-4430-B81A-508CC127BC41}" type="presOf" srcId="{924988A0-3715-470E-89B9-8BEC8AB12931}" destId="{214FF5C5-E22D-48A4-ACB7-46A716E90DF8}" srcOrd="0" destOrd="0" presId="urn:microsoft.com/office/officeart/2005/8/layout/orgChart1"/>
    <dgm:cxn modelId="{EFE2AED5-26B6-4800-8454-44ECD98FD231}" type="presOf" srcId="{6EF28E23-66D3-4C49-8BE7-D3BBAD79048E}" destId="{7DD18827-6661-4500-911D-4E1BAFE156B0}" srcOrd="1" destOrd="0" presId="urn:microsoft.com/office/officeart/2005/8/layout/orgChart1"/>
    <dgm:cxn modelId="{3805E2DB-0A77-43B2-84BA-E702AD42A0D4}" type="presOf" srcId="{6EF28E23-66D3-4C49-8BE7-D3BBAD79048E}" destId="{55F336C6-7191-4EEB-B180-E9607FA3B3D1}" srcOrd="0" destOrd="0" presId="urn:microsoft.com/office/officeart/2005/8/layout/orgChart1"/>
    <dgm:cxn modelId="{87E2C378-AEA8-4506-A128-3A0F3F88DB56}" type="presParOf" srcId="{B5CE8930-27EB-4D54-B11A-211607347042}" destId="{03FBC434-E685-4388-9828-9786C2DE844B}" srcOrd="0" destOrd="0" presId="urn:microsoft.com/office/officeart/2005/8/layout/orgChart1"/>
    <dgm:cxn modelId="{B6FCF1FD-FEED-4E35-B4A5-D89F9079D748}" type="presParOf" srcId="{03FBC434-E685-4388-9828-9786C2DE844B}" destId="{DACED26B-E14A-49FF-BD58-2A105CDEEDAA}" srcOrd="0" destOrd="0" presId="urn:microsoft.com/office/officeart/2005/8/layout/orgChart1"/>
    <dgm:cxn modelId="{E15ED56D-70F1-4013-A157-FBD2B24DA07B}" type="presParOf" srcId="{DACED26B-E14A-49FF-BD58-2A105CDEEDAA}" destId="{55F336C6-7191-4EEB-B180-E9607FA3B3D1}" srcOrd="0" destOrd="0" presId="urn:microsoft.com/office/officeart/2005/8/layout/orgChart1"/>
    <dgm:cxn modelId="{D49F07C8-3F54-4E65-93EF-AEF7D0888C6D}" type="presParOf" srcId="{DACED26B-E14A-49FF-BD58-2A105CDEEDAA}" destId="{7DD18827-6661-4500-911D-4E1BAFE156B0}" srcOrd="1" destOrd="0" presId="urn:microsoft.com/office/officeart/2005/8/layout/orgChart1"/>
    <dgm:cxn modelId="{2BB60A8D-1015-429C-ABA3-047129643AF1}" type="presParOf" srcId="{03FBC434-E685-4388-9828-9786C2DE844B}" destId="{75CD6050-568C-44B3-9460-103E8396200D}" srcOrd="1" destOrd="0" presId="urn:microsoft.com/office/officeart/2005/8/layout/orgChart1"/>
    <dgm:cxn modelId="{84BA24C0-D814-4A87-92A1-C52661136580}" type="presParOf" srcId="{75CD6050-568C-44B3-9460-103E8396200D}" destId="{7572662B-2CBA-418A-A1F4-26345DF71C6A}" srcOrd="0" destOrd="0" presId="urn:microsoft.com/office/officeart/2005/8/layout/orgChart1"/>
    <dgm:cxn modelId="{EF14CFAC-5176-441B-943D-475C688A1E29}" type="presParOf" srcId="{75CD6050-568C-44B3-9460-103E8396200D}" destId="{9234D3EF-3331-4F4E-B81D-5C16C9277FAB}" srcOrd="1" destOrd="0" presId="urn:microsoft.com/office/officeart/2005/8/layout/orgChart1"/>
    <dgm:cxn modelId="{3EEC2C33-A9B3-4F62-89DD-6156A8EF7DBF}" type="presParOf" srcId="{9234D3EF-3331-4F4E-B81D-5C16C9277FAB}" destId="{8EE96EFD-F9D2-4027-819D-3F7C0F30D469}" srcOrd="0" destOrd="0" presId="urn:microsoft.com/office/officeart/2005/8/layout/orgChart1"/>
    <dgm:cxn modelId="{BD24000F-9853-447B-8CA0-CC9A7BA227AF}" type="presParOf" srcId="{8EE96EFD-F9D2-4027-819D-3F7C0F30D469}" destId="{11B49EE0-D15A-495E-816C-A06F12D384D9}" srcOrd="0" destOrd="0" presId="urn:microsoft.com/office/officeart/2005/8/layout/orgChart1"/>
    <dgm:cxn modelId="{A16BFF92-DB92-4B8F-B45D-8344D69FF06B}" type="presParOf" srcId="{8EE96EFD-F9D2-4027-819D-3F7C0F30D469}" destId="{335FABF5-0DE4-4FE7-A066-46692D92481D}" srcOrd="1" destOrd="0" presId="urn:microsoft.com/office/officeart/2005/8/layout/orgChart1"/>
    <dgm:cxn modelId="{0C5568F7-E30B-4305-B711-BD805A04BFC5}" type="presParOf" srcId="{9234D3EF-3331-4F4E-B81D-5C16C9277FAB}" destId="{B5C5E4F0-B29A-4A6E-ABB3-C4E3057D30B7}" srcOrd="1" destOrd="0" presId="urn:microsoft.com/office/officeart/2005/8/layout/orgChart1"/>
    <dgm:cxn modelId="{E2215380-4D85-400E-BED1-0B7D8CE89742}" type="presParOf" srcId="{9234D3EF-3331-4F4E-B81D-5C16C9277FAB}" destId="{DADC86C7-7784-46AC-9FE5-CF04CE23A4D1}" srcOrd="2" destOrd="0" presId="urn:microsoft.com/office/officeart/2005/8/layout/orgChart1"/>
    <dgm:cxn modelId="{5E9B019B-D127-428E-8D94-9EB2AEBF9CB2}" type="presParOf" srcId="{75CD6050-568C-44B3-9460-103E8396200D}" destId="{BFA0A435-77EB-485B-8C02-017D1F69247E}" srcOrd="2" destOrd="0" presId="urn:microsoft.com/office/officeart/2005/8/layout/orgChart1"/>
    <dgm:cxn modelId="{EE32C98C-31B0-493D-BFB0-77F3E14367DA}" type="presParOf" srcId="{75CD6050-568C-44B3-9460-103E8396200D}" destId="{A19E3973-2423-422D-B566-8524A353E5AB}" srcOrd="3" destOrd="0" presId="urn:microsoft.com/office/officeart/2005/8/layout/orgChart1"/>
    <dgm:cxn modelId="{4F40BE59-A48A-4806-8462-CCD6FFE0798A}" type="presParOf" srcId="{A19E3973-2423-422D-B566-8524A353E5AB}" destId="{62C547E1-60C2-4AE4-8ABD-67ACE3888017}" srcOrd="0" destOrd="0" presId="urn:microsoft.com/office/officeart/2005/8/layout/orgChart1"/>
    <dgm:cxn modelId="{4FB0A1C4-BB0F-4073-B4B1-FCD45FCBDEB1}" type="presParOf" srcId="{62C547E1-60C2-4AE4-8ABD-67ACE3888017}" destId="{214FF5C5-E22D-48A4-ACB7-46A716E90DF8}" srcOrd="0" destOrd="0" presId="urn:microsoft.com/office/officeart/2005/8/layout/orgChart1"/>
    <dgm:cxn modelId="{C4460F76-9465-400F-8535-C800292FA21C}" type="presParOf" srcId="{62C547E1-60C2-4AE4-8ABD-67ACE3888017}" destId="{F6D22379-1CE9-42F0-8ED1-C32E253C4E89}" srcOrd="1" destOrd="0" presId="urn:microsoft.com/office/officeart/2005/8/layout/orgChart1"/>
    <dgm:cxn modelId="{DFF75232-83C3-453A-8415-93C156E127ED}" type="presParOf" srcId="{A19E3973-2423-422D-B566-8524A353E5AB}" destId="{31B9DD96-97E8-4FA5-942D-FDE62FE7EB91}" srcOrd="1" destOrd="0" presId="urn:microsoft.com/office/officeart/2005/8/layout/orgChart1"/>
    <dgm:cxn modelId="{D3012FEE-FC15-46F4-90C7-9B24B6E39B95}" type="presParOf" srcId="{A19E3973-2423-422D-B566-8524A353E5AB}" destId="{6E485F71-E1AC-4AD4-913C-B8F0CE444490}" srcOrd="2" destOrd="0" presId="urn:microsoft.com/office/officeart/2005/8/layout/orgChart1"/>
    <dgm:cxn modelId="{81FE4E0A-568F-445D-A884-A7182DF316A6}" type="presParOf" srcId="{03FBC434-E685-4388-9828-9786C2DE844B}" destId="{59EFE0F2-E469-40B2-8ED9-1D6B07A4CFE3}" srcOrd="2" destOrd="0" presId="urn:microsoft.com/office/officeart/2005/8/layout/orgChar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658D34A-ADFE-4B65-B242-02E9289599A5}"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5CDAAC2E-D681-4530-AF51-DC46CC14CA57}">
      <dgm:prSet phldrT="[Text]"/>
      <dgm:spPr/>
      <dgm:t>
        <a:bodyPr/>
        <a:lstStyle/>
        <a:p>
          <a:r>
            <a:rPr lang="en-US" b="1" dirty="0"/>
            <a:t>Nonnumeric Models</a:t>
          </a:r>
        </a:p>
      </dgm:t>
    </dgm:pt>
    <dgm:pt modelId="{F84A2A6B-46F6-4A3D-AFC4-28D287DDD314}" type="parTrans" cxnId="{35804D23-6D6C-46CD-AA30-C98F0B1F4C05}">
      <dgm:prSet/>
      <dgm:spPr/>
      <dgm:t>
        <a:bodyPr/>
        <a:lstStyle/>
        <a:p>
          <a:endParaRPr lang="en-US"/>
        </a:p>
      </dgm:t>
    </dgm:pt>
    <dgm:pt modelId="{0D6E588F-3196-47D6-8C51-67CD307D2366}" type="sibTrans" cxnId="{35804D23-6D6C-46CD-AA30-C98F0B1F4C05}">
      <dgm:prSet/>
      <dgm:spPr/>
      <dgm:t>
        <a:bodyPr/>
        <a:lstStyle/>
        <a:p>
          <a:endParaRPr lang="en-US"/>
        </a:p>
      </dgm:t>
    </dgm:pt>
    <dgm:pt modelId="{1A850DB6-3F88-4382-8C5F-41C110526850}">
      <dgm:prSet phldrT="[Text]"/>
      <dgm:spPr/>
      <dgm:t>
        <a:bodyPr/>
        <a:lstStyle/>
        <a:p>
          <a:r>
            <a:rPr lang="en-US" b="1" dirty="0"/>
            <a:t>The Sacred Cow </a:t>
          </a:r>
          <a:endParaRPr lang="en-US" dirty="0"/>
        </a:p>
      </dgm:t>
    </dgm:pt>
    <dgm:pt modelId="{683EA33B-7481-4FBA-9A00-ED1A585743D2}" type="parTrans" cxnId="{BF01AED8-DE6E-4653-93BB-81EE7759B0C6}">
      <dgm:prSet/>
      <dgm:spPr/>
      <dgm:t>
        <a:bodyPr/>
        <a:lstStyle/>
        <a:p>
          <a:endParaRPr lang="en-US"/>
        </a:p>
      </dgm:t>
    </dgm:pt>
    <dgm:pt modelId="{4DF19510-E26F-49C4-9DA3-2B6896CE0F09}" type="sibTrans" cxnId="{BF01AED8-DE6E-4653-93BB-81EE7759B0C6}">
      <dgm:prSet/>
      <dgm:spPr/>
      <dgm:t>
        <a:bodyPr/>
        <a:lstStyle/>
        <a:p>
          <a:endParaRPr lang="en-US"/>
        </a:p>
      </dgm:t>
    </dgm:pt>
    <dgm:pt modelId="{463FF95C-EE8D-4FA9-B5EE-65E5E24FA775}">
      <dgm:prSet phldrT="[Text]"/>
      <dgm:spPr/>
      <dgm:t>
        <a:bodyPr/>
        <a:lstStyle/>
        <a:p>
          <a:r>
            <a:rPr lang="en-US" b="1" dirty="0"/>
            <a:t>The Operating Necessity </a:t>
          </a:r>
          <a:endParaRPr lang="en-US" dirty="0">
            <a:solidFill>
              <a:schemeClr val="bg1"/>
            </a:solidFill>
          </a:endParaRPr>
        </a:p>
      </dgm:t>
    </dgm:pt>
    <dgm:pt modelId="{A30C8107-3E54-49F6-8FAE-CCBDEC2AC1CC}" type="parTrans" cxnId="{96B8804A-C783-40DC-B203-B6368F23B7EF}">
      <dgm:prSet/>
      <dgm:spPr/>
      <dgm:t>
        <a:bodyPr/>
        <a:lstStyle/>
        <a:p>
          <a:endParaRPr lang="en-US"/>
        </a:p>
      </dgm:t>
    </dgm:pt>
    <dgm:pt modelId="{2FBD0355-2820-4D5E-983F-5290E8FEB02F}" type="sibTrans" cxnId="{96B8804A-C783-40DC-B203-B6368F23B7EF}">
      <dgm:prSet/>
      <dgm:spPr/>
      <dgm:t>
        <a:bodyPr/>
        <a:lstStyle/>
        <a:p>
          <a:endParaRPr lang="en-US"/>
        </a:p>
      </dgm:t>
    </dgm:pt>
    <dgm:pt modelId="{19C983FA-97F0-4BE0-AB4B-FF0E2EAE5F52}">
      <dgm:prSet phldrT="[Text]"/>
      <dgm:spPr/>
      <dgm:t>
        <a:bodyPr/>
        <a:lstStyle/>
        <a:p>
          <a:r>
            <a:rPr lang="en-US" b="1" dirty="0"/>
            <a:t>The Competitive Necessity </a:t>
          </a:r>
        </a:p>
      </dgm:t>
    </dgm:pt>
    <dgm:pt modelId="{61F8B994-8F5B-4DA2-842E-DB12F66EFD23}" type="parTrans" cxnId="{5B938203-99EC-49B1-BEE1-098D67BDB44A}">
      <dgm:prSet/>
      <dgm:spPr/>
      <dgm:t>
        <a:bodyPr/>
        <a:lstStyle/>
        <a:p>
          <a:endParaRPr lang="en-US"/>
        </a:p>
      </dgm:t>
    </dgm:pt>
    <dgm:pt modelId="{0C3F888D-874D-4F33-BF7A-B32D631E2072}" type="sibTrans" cxnId="{5B938203-99EC-49B1-BEE1-098D67BDB44A}">
      <dgm:prSet/>
      <dgm:spPr/>
      <dgm:t>
        <a:bodyPr/>
        <a:lstStyle/>
        <a:p>
          <a:endParaRPr lang="en-US"/>
        </a:p>
      </dgm:t>
    </dgm:pt>
    <dgm:pt modelId="{828B0EB3-CD55-4090-AA01-118B891E7A23}">
      <dgm:prSet phldrT="[Text]"/>
      <dgm:spPr/>
      <dgm:t>
        <a:bodyPr/>
        <a:lstStyle/>
        <a:p>
          <a:r>
            <a:rPr lang="en-US" b="1" dirty="0">
              <a:effectLst/>
              <a:latin typeface="Calibri" panose="020F0502020204030204" pitchFamily="34" charset="0"/>
              <a:ea typeface="Calibri" panose="020F0502020204030204" pitchFamily="34" charset="0"/>
              <a:cs typeface="Arial" panose="020B0604020202020204" pitchFamily="34" charset="0"/>
            </a:rPr>
            <a:t>The Product Line Extension </a:t>
          </a:r>
          <a:endParaRPr lang="en-US" b="1" dirty="0"/>
        </a:p>
      </dgm:t>
    </dgm:pt>
    <dgm:pt modelId="{934B1E5D-DB95-49BD-B4BC-0FD48D53BEDF}" type="parTrans" cxnId="{C70994B3-ED25-4DAF-B9DB-885714DD546E}">
      <dgm:prSet/>
      <dgm:spPr/>
      <dgm:t>
        <a:bodyPr/>
        <a:lstStyle/>
        <a:p>
          <a:endParaRPr lang="en-US"/>
        </a:p>
      </dgm:t>
    </dgm:pt>
    <dgm:pt modelId="{995DCEDD-7AD8-4AEA-8D4B-58B4D5E78AAF}" type="sibTrans" cxnId="{C70994B3-ED25-4DAF-B9DB-885714DD546E}">
      <dgm:prSet/>
      <dgm:spPr/>
      <dgm:t>
        <a:bodyPr/>
        <a:lstStyle/>
        <a:p>
          <a:endParaRPr lang="en-US"/>
        </a:p>
      </dgm:t>
    </dgm:pt>
    <dgm:pt modelId="{78C4F810-4D34-472C-AD0D-89BA33F9A991}">
      <dgm:prSet/>
      <dgm:spPr/>
      <dgm:t>
        <a:bodyPr/>
        <a:lstStyle/>
        <a:p>
          <a:endParaRPr lang="en-US"/>
        </a:p>
      </dgm:t>
    </dgm:pt>
    <dgm:pt modelId="{B5553A91-A940-4216-92C0-B83F27628E74}" type="parTrans" cxnId="{B150E2FB-0803-4A3B-937B-249B0027CEAD}">
      <dgm:prSet/>
      <dgm:spPr/>
      <dgm:t>
        <a:bodyPr/>
        <a:lstStyle/>
        <a:p>
          <a:endParaRPr lang="en-US"/>
        </a:p>
      </dgm:t>
    </dgm:pt>
    <dgm:pt modelId="{55F36D90-7721-4A45-97D6-7E67FF7CF1DC}" type="sibTrans" cxnId="{B150E2FB-0803-4A3B-937B-249B0027CEAD}">
      <dgm:prSet/>
      <dgm:spPr/>
      <dgm:t>
        <a:bodyPr/>
        <a:lstStyle/>
        <a:p>
          <a:endParaRPr lang="en-US"/>
        </a:p>
      </dgm:t>
    </dgm:pt>
    <dgm:pt modelId="{530098E8-BA81-460F-803B-74E7CA24FB20}">
      <dgm:prSet/>
      <dgm:spPr/>
      <dgm:t>
        <a:bodyPr/>
        <a:lstStyle/>
        <a:p>
          <a:endParaRPr lang="en-US"/>
        </a:p>
      </dgm:t>
    </dgm:pt>
    <dgm:pt modelId="{2D4F2D08-DFC8-415B-A9C4-100C02437A84}" type="parTrans" cxnId="{50686574-DA54-4056-98C5-A4E49AD3448C}">
      <dgm:prSet/>
      <dgm:spPr/>
      <dgm:t>
        <a:bodyPr/>
        <a:lstStyle/>
        <a:p>
          <a:endParaRPr lang="en-US"/>
        </a:p>
      </dgm:t>
    </dgm:pt>
    <dgm:pt modelId="{1C7588FE-76FC-4DDB-8365-741667F0E9E8}" type="sibTrans" cxnId="{50686574-DA54-4056-98C5-A4E49AD3448C}">
      <dgm:prSet/>
      <dgm:spPr/>
      <dgm:t>
        <a:bodyPr/>
        <a:lstStyle/>
        <a:p>
          <a:endParaRPr lang="en-US"/>
        </a:p>
      </dgm:t>
    </dgm:pt>
    <dgm:pt modelId="{94316326-98E6-4F82-AD89-046FF1AF02E4}" type="pres">
      <dgm:prSet presAssocID="{3658D34A-ADFE-4B65-B242-02E9289599A5}" presName="diagram" presStyleCnt="0">
        <dgm:presLayoutVars>
          <dgm:chMax val="1"/>
          <dgm:dir/>
          <dgm:animLvl val="ctr"/>
          <dgm:resizeHandles val="exact"/>
        </dgm:presLayoutVars>
      </dgm:prSet>
      <dgm:spPr/>
    </dgm:pt>
    <dgm:pt modelId="{6056E0CD-D9DA-407E-BF5C-5881EFD352DE}" type="pres">
      <dgm:prSet presAssocID="{3658D34A-ADFE-4B65-B242-02E9289599A5}" presName="matrix" presStyleCnt="0"/>
      <dgm:spPr/>
    </dgm:pt>
    <dgm:pt modelId="{E6CA3EEF-5A42-4DD3-B99C-0509E4104C8A}" type="pres">
      <dgm:prSet presAssocID="{3658D34A-ADFE-4B65-B242-02E9289599A5}" presName="tile1" presStyleLbl="node1" presStyleIdx="0" presStyleCnt="4"/>
      <dgm:spPr/>
    </dgm:pt>
    <dgm:pt modelId="{628BA405-0FC9-4B98-8908-E816F875500D}" type="pres">
      <dgm:prSet presAssocID="{3658D34A-ADFE-4B65-B242-02E9289599A5}" presName="tile1text" presStyleLbl="node1" presStyleIdx="0" presStyleCnt="4">
        <dgm:presLayoutVars>
          <dgm:chMax val="0"/>
          <dgm:chPref val="0"/>
          <dgm:bulletEnabled val="1"/>
        </dgm:presLayoutVars>
      </dgm:prSet>
      <dgm:spPr/>
    </dgm:pt>
    <dgm:pt modelId="{BA8CFFD4-D1C1-46F8-9913-D8F675D41373}" type="pres">
      <dgm:prSet presAssocID="{3658D34A-ADFE-4B65-B242-02E9289599A5}" presName="tile2" presStyleLbl="node1" presStyleIdx="1" presStyleCnt="4"/>
      <dgm:spPr/>
    </dgm:pt>
    <dgm:pt modelId="{465A5FF9-82E5-4EC5-9C1A-DA3AAE8A71E8}" type="pres">
      <dgm:prSet presAssocID="{3658D34A-ADFE-4B65-B242-02E9289599A5}" presName="tile2text" presStyleLbl="node1" presStyleIdx="1" presStyleCnt="4">
        <dgm:presLayoutVars>
          <dgm:chMax val="0"/>
          <dgm:chPref val="0"/>
          <dgm:bulletEnabled val="1"/>
        </dgm:presLayoutVars>
      </dgm:prSet>
      <dgm:spPr/>
    </dgm:pt>
    <dgm:pt modelId="{9E410284-7A59-4216-A1C8-90DE53A939B4}" type="pres">
      <dgm:prSet presAssocID="{3658D34A-ADFE-4B65-B242-02E9289599A5}" presName="tile3" presStyleLbl="node1" presStyleIdx="2" presStyleCnt="4"/>
      <dgm:spPr/>
    </dgm:pt>
    <dgm:pt modelId="{D52DDF42-F008-40A7-B697-B32729CAA694}" type="pres">
      <dgm:prSet presAssocID="{3658D34A-ADFE-4B65-B242-02E9289599A5}" presName="tile3text" presStyleLbl="node1" presStyleIdx="2" presStyleCnt="4">
        <dgm:presLayoutVars>
          <dgm:chMax val="0"/>
          <dgm:chPref val="0"/>
          <dgm:bulletEnabled val="1"/>
        </dgm:presLayoutVars>
      </dgm:prSet>
      <dgm:spPr/>
    </dgm:pt>
    <dgm:pt modelId="{9C09AC1C-2F19-40A0-8922-E04F3CDD0885}" type="pres">
      <dgm:prSet presAssocID="{3658D34A-ADFE-4B65-B242-02E9289599A5}" presName="tile4" presStyleLbl="node1" presStyleIdx="3" presStyleCnt="4"/>
      <dgm:spPr/>
    </dgm:pt>
    <dgm:pt modelId="{EDDF79C1-03A5-4CBB-9DCA-1A34530E779D}" type="pres">
      <dgm:prSet presAssocID="{3658D34A-ADFE-4B65-B242-02E9289599A5}" presName="tile4text" presStyleLbl="node1" presStyleIdx="3" presStyleCnt="4">
        <dgm:presLayoutVars>
          <dgm:chMax val="0"/>
          <dgm:chPref val="0"/>
          <dgm:bulletEnabled val="1"/>
        </dgm:presLayoutVars>
      </dgm:prSet>
      <dgm:spPr/>
    </dgm:pt>
    <dgm:pt modelId="{F030B6AF-D465-408E-95FB-2E66D3A9F38D}" type="pres">
      <dgm:prSet presAssocID="{3658D34A-ADFE-4B65-B242-02E9289599A5}" presName="centerTile" presStyleLbl="fgShp" presStyleIdx="0" presStyleCnt="1">
        <dgm:presLayoutVars>
          <dgm:chMax val="0"/>
          <dgm:chPref val="0"/>
        </dgm:presLayoutVars>
      </dgm:prSet>
      <dgm:spPr/>
    </dgm:pt>
  </dgm:ptLst>
  <dgm:cxnLst>
    <dgm:cxn modelId="{5B938203-99EC-49B1-BEE1-098D67BDB44A}" srcId="{5CDAAC2E-D681-4530-AF51-DC46CC14CA57}" destId="{19C983FA-97F0-4BE0-AB4B-FF0E2EAE5F52}" srcOrd="2" destOrd="0" parTransId="{61F8B994-8F5B-4DA2-842E-DB12F66EFD23}" sibTransId="{0C3F888D-874D-4F33-BF7A-B32D631E2072}"/>
    <dgm:cxn modelId="{D3DEC107-0ED3-427C-BD12-11C0EC30B748}" type="presOf" srcId="{3658D34A-ADFE-4B65-B242-02E9289599A5}" destId="{94316326-98E6-4F82-AD89-046FF1AF02E4}" srcOrd="0" destOrd="0" presId="urn:microsoft.com/office/officeart/2005/8/layout/matrix1"/>
    <dgm:cxn modelId="{35804D23-6D6C-46CD-AA30-C98F0B1F4C05}" srcId="{3658D34A-ADFE-4B65-B242-02E9289599A5}" destId="{5CDAAC2E-D681-4530-AF51-DC46CC14CA57}" srcOrd="0" destOrd="0" parTransId="{F84A2A6B-46F6-4A3D-AFC4-28D287DDD314}" sibTransId="{0D6E588F-3196-47D6-8C51-67CD307D2366}"/>
    <dgm:cxn modelId="{D5CA162B-E922-48EE-A8D1-0037A0055522}" type="presOf" srcId="{19C983FA-97F0-4BE0-AB4B-FF0E2EAE5F52}" destId="{D52DDF42-F008-40A7-B697-B32729CAA694}" srcOrd="1" destOrd="0" presId="urn:microsoft.com/office/officeart/2005/8/layout/matrix1"/>
    <dgm:cxn modelId="{DB98E741-3798-4805-8B67-E3D6AB8D99BD}" type="presOf" srcId="{463FF95C-EE8D-4FA9-B5EE-65E5E24FA775}" destId="{465A5FF9-82E5-4EC5-9C1A-DA3AAE8A71E8}" srcOrd="1" destOrd="0" presId="urn:microsoft.com/office/officeart/2005/8/layout/matrix1"/>
    <dgm:cxn modelId="{96B8804A-C783-40DC-B203-B6368F23B7EF}" srcId="{5CDAAC2E-D681-4530-AF51-DC46CC14CA57}" destId="{463FF95C-EE8D-4FA9-B5EE-65E5E24FA775}" srcOrd="1" destOrd="0" parTransId="{A30C8107-3E54-49F6-8FAE-CCBDEC2AC1CC}" sibTransId="{2FBD0355-2820-4D5E-983F-5290E8FEB02F}"/>
    <dgm:cxn modelId="{E6D13151-F775-4190-AA3A-DAFFF6214073}" type="presOf" srcId="{1A850DB6-3F88-4382-8C5F-41C110526850}" destId="{E6CA3EEF-5A42-4DD3-B99C-0509E4104C8A}" srcOrd="0" destOrd="0" presId="urn:microsoft.com/office/officeart/2005/8/layout/matrix1"/>
    <dgm:cxn modelId="{50686574-DA54-4056-98C5-A4E49AD3448C}" srcId="{5CDAAC2E-D681-4530-AF51-DC46CC14CA57}" destId="{530098E8-BA81-460F-803B-74E7CA24FB20}" srcOrd="4" destOrd="0" parTransId="{2D4F2D08-DFC8-415B-A9C4-100C02437A84}" sibTransId="{1C7588FE-76FC-4DDB-8365-741667F0E9E8}"/>
    <dgm:cxn modelId="{7C2A8788-75BE-4F08-889A-8B299923FB7E}" type="presOf" srcId="{828B0EB3-CD55-4090-AA01-118B891E7A23}" destId="{9C09AC1C-2F19-40A0-8922-E04F3CDD0885}" srcOrd="0" destOrd="0" presId="urn:microsoft.com/office/officeart/2005/8/layout/matrix1"/>
    <dgm:cxn modelId="{DAC7888D-282E-4734-841C-8425F6784AC8}" type="presOf" srcId="{1A850DB6-3F88-4382-8C5F-41C110526850}" destId="{628BA405-0FC9-4B98-8908-E816F875500D}" srcOrd="1" destOrd="0" presId="urn:microsoft.com/office/officeart/2005/8/layout/matrix1"/>
    <dgm:cxn modelId="{C70994B3-ED25-4DAF-B9DB-885714DD546E}" srcId="{5CDAAC2E-D681-4530-AF51-DC46CC14CA57}" destId="{828B0EB3-CD55-4090-AA01-118B891E7A23}" srcOrd="3" destOrd="0" parTransId="{934B1E5D-DB95-49BD-B4BC-0FD48D53BEDF}" sibTransId="{995DCEDD-7AD8-4AEA-8D4B-58B4D5E78AAF}"/>
    <dgm:cxn modelId="{4DF3A6CB-082B-4FB5-A8B6-92DFC5763A76}" type="presOf" srcId="{828B0EB3-CD55-4090-AA01-118B891E7A23}" destId="{EDDF79C1-03A5-4CBB-9DCA-1A34530E779D}" srcOrd="1" destOrd="0" presId="urn:microsoft.com/office/officeart/2005/8/layout/matrix1"/>
    <dgm:cxn modelId="{4B17DDD5-C159-4D7D-B86B-D67064CC17E7}" type="presOf" srcId="{5CDAAC2E-D681-4530-AF51-DC46CC14CA57}" destId="{F030B6AF-D465-408E-95FB-2E66D3A9F38D}" srcOrd="0" destOrd="0" presId="urn:microsoft.com/office/officeart/2005/8/layout/matrix1"/>
    <dgm:cxn modelId="{BF01AED8-DE6E-4653-93BB-81EE7759B0C6}" srcId="{5CDAAC2E-D681-4530-AF51-DC46CC14CA57}" destId="{1A850DB6-3F88-4382-8C5F-41C110526850}" srcOrd="0" destOrd="0" parTransId="{683EA33B-7481-4FBA-9A00-ED1A585743D2}" sibTransId="{4DF19510-E26F-49C4-9DA3-2B6896CE0F09}"/>
    <dgm:cxn modelId="{1D8C1CE0-6C89-44D1-BA35-CB86FEDC7CCA}" type="presOf" srcId="{19C983FA-97F0-4BE0-AB4B-FF0E2EAE5F52}" destId="{9E410284-7A59-4216-A1C8-90DE53A939B4}" srcOrd="0" destOrd="0" presId="urn:microsoft.com/office/officeart/2005/8/layout/matrix1"/>
    <dgm:cxn modelId="{A60A59E7-1D9F-46CD-A9A1-19A41D16F58A}" type="presOf" srcId="{463FF95C-EE8D-4FA9-B5EE-65E5E24FA775}" destId="{BA8CFFD4-D1C1-46F8-9913-D8F675D41373}" srcOrd="0" destOrd="0" presId="urn:microsoft.com/office/officeart/2005/8/layout/matrix1"/>
    <dgm:cxn modelId="{B150E2FB-0803-4A3B-937B-249B0027CEAD}" srcId="{5CDAAC2E-D681-4530-AF51-DC46CC14CA57}" destId="{78C4F810-4D34-472C-AD0D-89BA33F9A991}" srcOrd="5" destOrd="0" parTransId="{B5553A91-A940-4216-92C0-B83F27628E74}" sibTransId="{55F36D90-7721-4A45-97D6-7E67FF7CF1DC}"/>
    <dgm:cxn modelId="{9A5D0E30-A92D-413C-9D6C-114BE84FC2A8}" type="presParOf" srcId="{94316326-98E6-4F82-AD89-046FF1AF02E4}" destId="{6056E0CD-D9DA-407E-BF5C-5881EFD352DE}" srcOrd="0" destOrd="0" presId="urn:microsoft.com/office/officeart/2005/8/layout/matrix1"/>
    <dgm:cxn modelId="{9ED10C7F-7015-4D49-BBD3-503A6CBC5C47}" type="presParOf" srcId="{6056E0CD-D9DA-407E-BF5C-5881EFD352DE}" destId="{E6CA3EEF-5A42-4DD3-B99C-0509E4104C8A}" srcOrd="0" destOrd="0" presId="urn:microsoft.com/office/officeart/2005/8/layout/matrix1"/>
    <dgm:cxn modelId="{8BF431E0-181F-4156-952C-DDEE0AC4B6A1}" type="presParOf" srcId="{6056E0CD-D9DA-407E-BF5C-5881EFD352DE}" destId="{628BA405-0FC9-4B98-8908-E816F875500D}" srcOrd="1" destOrd="0" presId="urn:microsoft.com/office/officeart/2005/8/layout/matrix1"/>
    <dgm:cxn modelId="{1ADF563B-7C2B-4B46-BE88-CE8FAB30F7F8}" type="presParOf" srcId="{6056E0CD-D9DA-407E-BF5C-5881EFD352DE}" destId="{BA8CFFD4-D1C1-46F8-9913-D8F675D41373}" srcOrd="2" destOrd="0" presId="urn:microsoft.com/office/officeart/2005/8/layout/matrix1"/>
    <dgm:cxn modelId="{5B7FFFBE-37C5-4C57-952F-5959EE4C8397}" type="presParOf" srcId="{6056E0CD-D9DA-407E-BF5C-5881EFD352DE}" destId="{465A5FF9-82E5-4EC5-9C1A-DA3AAE8A71E8}" srcOrd="3" destOrd="0" presId="urn:microsoft.com/office/officeart/2005/8/layout/matrix1"/>
    <dgm:cxn modelId="{BC9BB798-B15F-49AA-8D6F-FE25A0CBB95E}" type="presParOf" srcId="{6056E0CD-D9DA-407E-BF5C-5881EFD352DE}" destId="{9E410284-7A59-4216-A1C8-90DE53A939B4}" srcOrd="4" destOrd="0" presId="urn:microsoft.com/office/officeart/2005/8/layout/matrix1"/>
    <dgm:cxn modelId="{46FC3A64-40D8-48B6-A930-7169601B9A2D}" type="presParOf" srcId="{6056E0CD-D9DA-407E-BF5C-5881EFD352DE}" destId="{D52DDF42-F008-40A7-B697-B32729CAA694}" srcOrd="5" destOrd="0" presId="urn:microsoft.com/office/officeart/2005/8/layout/matrix1"/>
    <dgm:cxn modelId="{00AEC1F5-9BB9-43EB-9E74-5FEE7AEACDF9}" type="presParOf" srcId="{6056E0CD-D9DA-407E-BF5C-5881EFD352DE}" destId="{9C09AC1C-2F19-40A0-8922-E04F3CDD0885}" srcOrd="6" destOrd="0" presId="urn:microsoft.com/office/officeart/2005/8/layout/matrix1"/>
    <dgm:cxn modelId="{8CD2483C-0F9E-4B45-BF66-C4260AC1D3E1}" type="presParOf" srcId="{6056E0CD-D9DA-407E-BF5C-5881EFD352DE}" destId="{EDDF79C1-03A5-4CBB-9DCA-1A34530E779D}" srcOrd="7" destOrd="0" presId="urn:microsoft.com/office/officeart/2005/8/layout/matrix1"/>
    <dgm:cxn modelId="{6E3DE5A5-291D-4427-8C28-3E442E43CBB4}" type="presParOf" srcId="{94316326-98E6-4F82-AD89-046FF1AF02E4}" destId="{F030B6AF-D465-408E-95FB-2E66D3A9F38D}"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658D34A-ADFE-4B65-B242-02E9289599A5}"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5CDAAC2E-D681-4530-AF51-DC46CC14CA57}">
      <dgm:prSet phldrT="[Text]"/>
      <dgm:spPr/>
      <dgm:t>
        <a:bodyPr/>
        <a:lstStyle/>
        <a:p>
          <a:r>
            <a:rPr lang="en-US" b="1" dirty="0"/>
            <a:t>Numeric Models</a:t>
          </a:r>
        </a:p>
      </dgm:t>
    </dgm:pt>
    <dgm:pt modelId="{F84A2A6B-46F6-4A3D-AFC4-28D287DDD314}" type="parTrans" cxnId="{35804D23-6D6C-46CD-AA30-C98F0B1F4C05}">
      <dgm:prSet/>
      <dgm:spPr/>
      <dgm:t>
        <a:bodyPr/>
        <a:lstStyle/>
        <a:p>
          <a:endParaRPr lang="en-US"/>
        </a:p>
      </dgm:t>
    </dgm:pt>
    <dgm:pt modelId="{0D6E588F-3196-47D6-8C51-67CD307D2366}" type="sibTrans" cxnId="{35804D23-6D6C-46CD-AA30-C98F0B1F4C05}">
      <dgm:prSet/>
      <dgm:spPr/>
      <dgm:t>
        <a:bodyPr/>
        <a:lstStyle/>
        <a:p>
          <a:endParaRPr lang="en-US"/>
        </a:p>
      </dgm:t>
    </dgm:pt>
    <dgm:pt modelId="{1A850DB6-3F88-4382-8C5F-41C110526850}">
      <dgm:prSet phldrT="[Text]"/>
      <dgm:spPr/>
      <dgm:t>
        <a:bodyPr/>
        <a:lstStyle/>
        <a:p>
          <a:r>
            <a:rPr lang="en-US" b="1" dirty="0">
              <a:solidFill>
                <a:srgbClr val="FF0000"/>
              </a:solidFill>
            </a:rPr>
            <a:t>Profit/Profitability</a:t>
          </a:r>
        </a:p>
        <a:p>
          <a:endParaRPr lang="en-US" dirty="0"/>
        </a:p>
      </dgm:t>
    </dgm:pt>
    <dgm:pt modelId="{683EA33B-7481-4FBA-9A00-ED1A585743D2}" type="parTrans" cxnId="{BF01AED8-DE6E-4653-93BB-81EE7759B0C6}">
      <dgm:prSet/>
      <dgm:spPr/>
      <dgm:t>
        <a:bodyPr/>
        <a:lstStyle/>
        <a:p>
          <a:endParaRPr lang="en-US"/>
        </a:p>
      </dgm:t>
    </dgm:pt>
    <dgm:pt modelId="{4DF19510-E26F-49C4-9DA3-2B6896CE0F09}" type="sibTrans" cxnId="{BF01AED8-DE6E-4653-93BB-81EE7759B0C6}">
      <dgm:prSet/>
      <dgm:spPr/>
      <dgm:t>
        <a:bodyPr/>
        <a:lstStyle/>
        <a:p>
          <a:endParaRPr lang="en-US"/>
        </a:p>
      </dgm:t>
    </dgm:pt>
    <dgm:pt modelId="{463FF95C-EE8D-4FA9-B5EE-65E5E24FA775}">
      <dgm:prSet phldrT="[Text]"/>
      <dgm:spPr/>
      <dgm:t>
        <a:bodyPr/>
        <a:lstStyle/>
        <a:p>
          <a:r>
            <a:rPr lang="en-US" b="1" dirty="0">
              <a:solidFill>
                <a:srgbClr val="FF0000"/>
              </a:solidFill>
            </a:rPr>
            <a:t>Scoring</a:t>
          </a:r>
        </a:p>
        <a:p>
          <a:endParaRPr lang="en-US" dirty="0">
            <a:solidFill>
              <a:schemeClr val="bg1"/>
            </a:solidFill>
          </a:endParaRPr>
        </a:p>
      </dgm:t>
    </dgm:pt>
    <dgm:pt modelId="{A30C8107-3E54-49F6-8FAE-CCBDEC2AC1CC}" type="parTrans" cxnId="{96B8804A-C783-40DC-B203-B6368F23B7EF}">
      <dgm:prSet/>
      <dgm:spPr/>
      <dgm:t>
        <a:bodyPr/>
        <a:lstStyle/>
        <a:p>
          <a:endParaRPr lang="en-US"/>
        </a:p>
      </dgm:t>
    </dgm:pt>
    <dgm:pt modelId="{2FBD0355-2820-4D5E-983F-5290E8FEB02F}" type="sibTrans" cxnId="{96B8804A-C783-40DC-B203-B6368F23B7EF}">
      <dgm:prSet/>
      <dgm:spPr/>
      <dgm:t>
        <a:bodyPr/>
        <a:lstStyle/>
        <a:p>
          <a:endParaRPr lang="en-US"/>
        </a:p>
      </dgm:t>
    </dgm:pt>
    <dgm:pt modelId="{19C983FA-97F0-4BE0-AB4B-FF0E2EAE5F52}">
      <dgm:prSet phldrT="[Text]"/>
      <dgm:spPr/>
      <dgm:t>
        <a:bodyPr/>
        <a:lstStyle/>
        <a:p>
          <a:r>
            <a:rPr lang="en-US" b="1" dirty="0"/>
            <a:t>Real options</a:t>
          </a:r>
        </a:p>
      </dgm:t>
    </dgm:pt>
    <dgm:pt modelId="{61F8B994-8F5B-4DA2-842E-DB12F66EFD23}" type="parTrans" cxnId="{5B938203-99EC-49B1-BEE1-098D67BDB44A}">
      <dgm:prSet/>
      <dgm:spPr/>
      <dgm:t>
        <a:bodyPr/>
        <a:lstStyle/>
        <a:p>
          <a:endParaRPr lang="en-US"/>
        </a:p>
      </dgm:t>
    </dgm:pt>
    <dgm:pt modelId="{0C3F888D-874D-4F33-BF7A-B32D631E2072}" type="sibTrans" cxnId="{5B938203-99EC-49B1-BEE1-098D67BDB44A}">
      <dgm:prSet/>
      <dgm:spPr/>
      <dgm:t>
        <a:bodyPr/>
        <a:lstStyle/>
        <a:p>
          <a:endParaRPr lang="en-US"/>
        </a:p>
      </dgm:t>
    </dgm:pt>
    <dgm:pt modelId="{828B0EB3-CD55-4090-AA01-118B891E7A23}">
      <dgm:prSet phldrT="[Text]"/>
      <dgm:spPr/>
      <dgm:t>
        <a:bodyPr/>
        <a:lstStyle/>
        <a:p>
          <a:r>
            <a:rPr lang="en-US" b="1" dirty="0"/>
            <a:t>Window-of-Opportunity Analysis</a:t>
          </a:r>
        </a:p>
      </dgm:t>
    </dgm:pt>
    <dgm:pt modelId="{934B1E5D-DB95-49BD-B4BC-0FD48D53BEDF}" type="parTrans" cxnId="{C70994B3-ED25-4DAF-B9DB-885714DD546E}">
      <dgm:prSet/>
      <dgm:spPr/>
      <dgm:t>
        <a:bodyPr/>
        <a:lstStyle/>
        <a:p>
          <a:endParaRPr lang="en-US"/>
        </a:p>
      </dgm:t>
    </dgm:pt>
    <dgm:pt modelId="{995DCEDD-7AD8-4AEA-8D4B-58B4D5E78AAF}" type="sibTrans" cxnId="{C70994B3-ED25-4DAF-B9DB-885714DD546E}">
      <dgm:prSet/>
      <dgm:spPr/>
      <dgm:t>
        <a:bodyPr/>
        <a:lstStyle/>
        <a:p>
          <a:endParaRPr lang="en-US"/>
        </a:p>
      </dgm:t>
    </dgm:pt>
    <dgm:pt modelId="{78C4F810-4D34-472C-AD0D-89BA33F9A991}">
      <dgm:prSet/>
      <dgm:spPr/>
      <dgm:t>
        <a:bodyPr/>
        <a:lstStyle/>
        <a:p>
          <a:endParaRPr lang="en-US"/>
        </a:p>
      </dgm:t>
    </dgm:pt>
    <dgm:pt modelId="{B5553A91-A940-4216-92C0-B83F27628E74}" type="parTrans" cxnId="{B150E2FB-0803-4A3B-937B-249B0027CEAD}">
      <dgm:prSet/>
      <dgm:spPr/>
      <dgm:t>
        <a:bodyPr/>
        <a:lstStyle/>
        <a:p>
          <a:endParaRPr lang="en-US"/>
        </a:p>
      </dgm:t>
    </dgm:pt>
    <dgm:pt modelId="{55F36D90-7721-4A45-97D6-7E67FF7CF1DC}" type="sibTrans" cxnId="{B150E2FB-0803-4A3B-937B-249B0027CEAD}">
      <dgm:prSet/>
      <dgm:spPr/>
      <dgm:t>
        <a:bodyPr/>
        <a:lstStyle/>
        <a:p>
          <a:endParaRPr lang="en-US"/>
        </a:p>
      </dgm:t>
    </dgm:pt>
    <dgm:pt modelId="{530098E8-BA81-460F-803B-74E7CA24FB20}">
      <dgm:prSet/>
      <dgm:spPr/>
      <dgm:t>
        <a:bodyPr/>
        <a:lstStyle/>
        <a:p>
          <a:endParaRPr lang="en-US"/>
        </a:p>
      </dgm:t>
    </dgm:pt>
    <dgm:pt modelId="{2D4F2D08-DFC8-415B-A9C4-100C02437A84}" type="parTrans" cxnId="{50686574-DA54-4056-98C5-A4E49AD3448C}">
      <dgm:prSet/>
      <dgm:spPr/>
      <dgm:t>
        <a:bodyPr/>
        <a:lstStyle/>
        <a:p>
          <a:endParaRPr lang="en-US"/>
        </a:p>
      </dgm:t>
    </dgm:pt>
    <dgm:pt modelId="{1C7588FE-76FC-4DDB-8365-741667F0E9E8}" type="sibTrans" cxnId="{50686574-DA54-4056-98C5-A4E49AD3448C}">
      <dgm:prSet/>
      <dgm:spPr/>
      <dgm:t>
        <a:bodyPr/>
        <a:lstStyle/>
        <a:p>
          <a:endParaRPr lang="en-US"/>
        </a:p>
      </dgm:t>
    </dgm:pt>
    <dgm:pt modelId="{94316326-98E6-4F82-AD89-046FF1AF02E4}" type="pres">
      <dgm:prSet presAssocID="{3658D34A-ADFE-4B65-B242-02E9289599A5}" presName="diagram" presStyleCnt="0">
        <dgm:presLayoutVars>
          <dgm:chMax val="1"/>
          <dgm:dir/>
          <dgm:animLvl val="ctr"/>
          <dgm:resizeHandles val="exact"/>
        </dgm:presLayoutVars>
      </dgm:prSet>
      <dgm:spPr/>
    </dgm:pt>
    <dgm:pt modelId="{6056E0CD-D9DA-407E-BF5C-5881EFD352DE}" type="pres">
      <dgm:prSet presAssocID="{3658D34A-ADFE-4B65-B242-02E9289599A5}" presName="matrix" presStyleCnt="0"/>
      <dgm:spPr/>
    </dgm:pt>
    <dgm:pt modelId="{E6CA3EEF-5A42-4DD3-B99C-0509E4104C8A}" type="pres">
      <dgm:prSet presAssocID="{3658D34A-ADFE-4B65-B242-02E9289599A5}" presName="tile1" presStyleLbl="node1" presStyleIdx="0" presStyleCnt="4"/>
      <dgm:spPr/>
    </dgm:pt>
    <dgm:pt modelId="{628BA405-0FC9-4B98-8908-E816F875500D}" type="pres">
      <dgm:prSet presAssocID="{3658D34A-ADFE-4B65-B242-02E9289599A5}" presName="tile1text" presStyleLbl="node1" presStyleIdx="0" presStyleCnt="4">
        <dgm:presLayoutVars>
          <dgm:chMax val="0"/>
          <dgm:chPref val="0"/>
          <dgm:bulletEnabled val="1"/>
        </dgm:presLayoutVars>
      </dgm:prSet>
      <dgm:spPr/>
    </dgm:pt>
    <dgm:pt modelId="{BA8CFFD4-D1C1-46F8-9913-D8F675D41373}" type="pres">
      <dgm:prSet presAssocID="{3658D34A-ADFE-4B65-B242-02E9289599A5}" presName="tile2" presStyleLbl="node1" presStyleIdx="1" presStyleCnt="4"/>
      <dgm:spPr/>
    </dgm:pt>
    <dgm:pt modelId="{465A5FF9-82E5-4EC5-9C1A-DA3AAE8A71E8}" type="pres">
      <dgm:prSet presAssocID="{3658D34A-ADFE-4B65-B242-02E9289599A5}" presName="tile2text" presStyleLbl="node1" presStyleIdx="1" presStyleCnt="4">
        <dgm:presLayoutVars>
          <dgm:chMax val="0"/>
          <dgm:chPref val="0"/>
          <dgm:bulletEnabled val="1"/>
        </dgm:presLayoutVars>
      </dgm:prSet>
      <dgm:spPr/>
    </dgm:pt>
    <dgm:pt modelId="{9E410284-7A59-4216-A1C8-90DE53A939B4}" type="pres">
      <dgm:prSet presAssocID="{3658D34A-ADFE-4B65-B242-02E9289599A5}" presName="tile3" presStyleLbl="node1" presStyleIdx="2" presStyleCnt="4"/>
      <dgm:spPr/>
    </dgm:pt>
    <dgm:pt modelId="{D52DDF42-F008-40A7-B697-B32729CAA694}" type="pres">
      <dgm:prSet presAssocID="{3658D34A-ADFE-4B65-B242-02E9289599A5}" presName="tile3text" presStyleLbl="node1" presStyleIdx="2" presStyleCnt="4">
        <dgm:presLayoutVars>
          <dgm:chMax val="0"/>
          <dgm:chPref val="0"/>
          <dgm:bulletEnabled val="1"/>
        </dgm:presLayoutVars>
      </dgm:prSet>
      <dgm:spPr/>
    </dgm:pt>
    <dgm:pt modelId="{9C09AC1C-2F19-40A0-8922-E04F3CDD0885}" type="pres">
      <dgm:prSet presAssocID="{3658D34A-ADFE-4B65-B242-02E9289599A5}" presName="tile4" presStyleLbl="node1" presStyleIdx="3" presStyleCnt="4"/>
      <dgm:spPr/>
    </dgm:pt>
    <dgm:pt modelId="{EDDF79C1-03A5-4CBB-9DCA-1A34530E779D}" type="pres">
      <dgm:prSet presAssocID="{3658D34A-ADFE-4B65-B242-02E9289599A5}" presName="tile4text" presStyleLbl="node1" presStyleIdx="3" presStyleCnt="4">
        <dgm:presLayoutVars>
          <dgm:chMax val="0"/>
          <dgm:chPref val="0"/>
          <dgm:bulletEnabled val="1"/>
        </dgm:presLayoutVars>
      </dgm:prSet>
      <dgm:spPr/>
    </dgm:pt>
    <dgm:pt modelId="{F030B6AF-D465-408E-95FB-2E66D3A9F38D}" type="pres">
      <dgm:prSet presAssocID="{3658D34A-ADFE-4B65-B242-02E9289599A5}" presName="centerTile" presStyleLbl="fgShp" presStyleIdx="0" presStyleCnt="1">
        <dgm:presLayoutVars>
          <dgm:chMax val="0"/>
          <dgm:chPref val="0"/>
        </dgm:presLayoutVars>
      </dgm:prSet>
      <dgm:spPr/>
    </dgm:pt>
  </dgm:ptLst>
  <dgm:cxnLst>
    <dgm:cxn modelId="{5B938203-99EC-49B1-BEE1-098D67BDB44A}" srcId="{5CDAAC2E-D681-4530-AF51-DC46CC14CA57}" destId="{19C983FA-97F0-4BE0-AB4B-FF0E2EAE5F52}" srcOrd="2" destOrd="0" parTransId="{61F8B994-8F5B-4DA2-842E-DB12F66EFD23}" sibTransId="{0C3F888D-874D-4F33-BF7A-B32D631E2072}"/>
    <dgm:cxn modelId="{D3DEC107-0ED3-427C-BD12-11C0EC30B748}" type="presOf" srcId="{3658D34A-ADFE-4B65-B242-02E9289599A5}" destId="{94316326-98E6-4F82-AD89-046FF1AF02E4}" srcOrd="0" destOrd="0" presId="urn:microsoft.com/office/officeart/2005/8/layout/matrix1"/>
    <dgm:cxn modelId="{35804D23-6D6C-46CD-AA30-C98F0B1F4C05}" srcId="{3658D34A-ADFE-4B65-B242-02E9289599A5}" destId="{5CDAAC2E-D681-4530-AF51-DC46CC14CA57}" srcOrd="0" destOrd="0" parTransId="{F84A2A6B-46F6-4A3D-AFC4-28D287DDD314}" sibTransId="{0D6E588F-3196-47D6-8C51-67CD307D2366}"/>
    <dgm:cxn modelId="{D5CA162B-E922-48EE-A8D1-0037A0055522}" type="presOf" srcId="{19C983FA-97F0-4BE0-AB4B-FF0E2EAE5F52}" destId="{D52DDF42-F008-40A7-B697-B32729CAA694}" srcOrd="1" destOrd="0" presId="urn:microsoft.com/office/officeart/2005/8/layout/matrix1"/>
    <dgm:cxn modelId="{DB98E741-3798-4805-8B67-E3D6AB8D99BD}" type="presOf" srcId="{463FF95C-EE8D-4FA9-B5EE-65E5E24FA775}" destId="{465A5FF9-82E5-4EC5-9C1A-DA3AAE8A71E8}" srcOrd="1" destOrd="0" presId="urn:microsoft.com/office/officeart/2005/8/layout/matrix1"/>
    <dgm:cxn modelId="{96B8804A-C783-40DC-B203-B6368F23B7EF}" srcId="{5CDAAC2E-D681-4530-AF51-DC46CC14CA57}" destId="{463FF95C-EE8D-4FA9-B5EE-65E5E24FA775}" srcOrd="1" destOrd="0" parTransId="{A30C8107-3E54-49F6-8FAE-CCBDEC2AC1CC}" sibTransId="{2FBD0355-2820-4D5E-983F-5290E8FEB02F}"/>
    <dgm:cxn modelId="{E6D13151-F775-4190-AA3A-DAFFF6214073}" type="presOf" srcId="{1A850DB6-3F88-4382-8C5F-41C110526850}" destId="{E6CA3EEF-5A42-4DD3-B99C-0509E4104C8A}" srcOrd="0" destOrd="0" presId="urn:microsoft.com/office/officeart/2005/8/layout/matrix1"/>
    <dgm:cxn modelId="{50686574-DA54-4056-98C5-A4E49AD3448C}" srcId="{5CDAAC2E-D681-4530-AF51-DC46CC14CA57}" destId="{530098E8-BA81-460F-803B-74E7CA24FB20}" srcOrd="4" destOrd="0" parTransId="{2D4F2D08-DFC8-415B-A9C4-100C02437A84}" sibTransId="{1C7588FE-76FC-4DDB-8365-741667F0E9E8}"/>
    <dgm:cxn modelId="{7C2A8788-75BE-4F08-889A-8B299923FB7E}" type="presOf" srcId="{828B0EB3-CD55-4090-AA01-118B891E7A23}" destId="{9C09AC1C-2F19-40A0-8922-E04F3CDD0885}" srcOrd="0" destOrd="0" presId="urn:microsoft.com/office/officeart/2005/8/layout/matrix1"/>
    <dgm:cxn modelId="{DAC7888D-282E-4734-841C-8425F6784AC8}" type="presOf" srcId="{1A850DB6-3F88-4382-8C5F-41C110526850}" destId="{628BA405-0FC9-4B98-8908-E816F875500D}" srcOrd="1" destOrd="0" presId="urn:microsoft.com/office/officeart/2005/8/layout/matrix1"/>
    <dgm:cxn modelId="{C70994B3-ED25-4DAF-B9DB-885714DD546E}" srcId="{5CDAAC2E-D681-4530-AF51-DC46CC14CA57}" destId="{828B0EB3-CD55-4090-AA01-118B891E7A23}" srcOrd="3" destOrd="0" parTransId="{934B1E5D-DB95-49BD-B4BC-0FD48D53BEDF}" sibTransId="{995DCEDD-7AD8-4AEA-8D4B-58B4D5E78AAF}"/>
    <dgm:cxn modelId="{4DF3A6CB-082B-4FB5-A8B6-92DFC5763A76}" type="presOf" srcId="{828B0EB3-CD55-4090-AA01-118B891E7A23}" destId="{EDDF79C1-03A5-4CBB-9DCA-1A34530E779D}" srcOrd="1" destOrd="0" presId="urn:microsoft.com/office/officeart/2005/8/layout/matrix1"/>
    <dgm:cxn modelId="{4B17DDD5-C159-4D7D-B86B-D67064CC17E7}" type="presOf" srcId="{5CDAAC2E-D681-4530-AF51-DC46CC14CA57}" destId="{F030B6AF-D465-408E-95FB-2E66D3A9F38D}" srcOrd="0" destOrd="0" presId="urn:microsoft.com/office/officeart/2005/8/layout/matrix1"/>
    <dgm:cxn modelId="{BF01AED8-DE6E-4653-93BB-81EE7759B0C6}" srcId="{5CDAAC2E-D681-4530-AF51-DC46CC14CA57}" destId="{1A850DB6-3F88-4382-8C5F-41C110526850}" srcOrd="0" destOrd="0" parTransId="{683EA33B-7481-4FBA-9A00-ED1A585743D2}" sibTransId="{4DF19510-E26F-49C4-9DA3-2B6896CE0F09}"/>
    <dgm:cxn modelId="{1D8C1CE0-6C89-44D1-BA35-CB86FEDC7CCA}" type="presOf" srcId="{19C983FA-97F0-4BE0-AB4B-FF0E2EAE5F52}" destId="{9E410284-7A59-4216-A1C8-90DE53A939B4}" srcOrd="0" destOrd="0" presId="urn:microsoft.com/office/officeart/2005/8/layout/matrix1"/>
    <dgm:cxn modelId="{A60A59E7-1D9F-46CD-A9A1-19A41D16F58A}" type="presOf" srcId="{463FF95C-EE8D-4FA9-B5EE-65E5E24FA775}" destId="{BA8CFFD4-D1C1-46F8-9913-D8F675D41373}" srcOrd="0" destOrd="0" presId="urn:microsoft.com/office/officeart/2005/8/layout/matrix1"/>
    <dgm:cxn modelId="{B150E2FB-0803-4A3B-937B-249B0027CEAD}" srcId="{5CDAAC2E-D681-4530-AF51-DC46CC14CA57}" destId="{78C4F810-4D34-472C-AD0D-89BA33F9A991}" srcOrd="5" destOrd="0" parTransId="{B5553A91-A940-4216-92C0-B83F27628E74}" sibTransId="{55F36D90-7721-4A45-97D6-7E67FF7CF1DC}"/>
    <dgm:cxn modelId="{9A5D0E30-A92D-413C-9D6C-114BE84FC2A8}" type="presParOf" srcId="{94316326-98E6-4F82-AD89-046FF1AF02E4}" destId="{6056E0CD-D9DA-407E-BF5C-5881EFD352DE}" srcOrd="0" destOrd="0" presId="urn:microsoft.com/office/officeart/2005/8/layout/matrix1"/>
    <dgm:cxn modelId="{9ED10C7F-7015-4D49-BBD3-503A6CBC5C47}" type="presParOf" srcId="{6056E0CD-D9DA-407E-BF5C-5881EFD352DE}" destId="{E6CA3EEF-5A42-4DD3-B99C-0509E4104C8A}" srcOrd="0" destOrd="0" presId="urn:microsoft.com/office/officeart/2005/8/layout/matrix1"/>
    <dgm:cxn modelId="{8BF431E0-181F-4156-952C-DDEE0AC4B6A1}" type="presParOf" srcId="{6056E0CD-D9DA-407E-BF5C-5881EFD352DE}" destId="{628BA405-0FC9-4B98-8908-E816F875500D}" srcOrd="1" destOrd="0" presId="urn:microsoft.com/office/officeart/2005/8/layout/matrix1"/>
    <dgm:cxn modelId="{1ADF563B-7C2B-4B46-BE88-CE8FAB30F7F8}" type="presParOf" srcId="{6056E0CD-D9DA-407E-BF5C-5881EFD352DE}" destId="{BA8CFFD4-D1C1-46F8-9913-D8F675D41373}" srcOrd="2" destOrd="0" presId="urn:microsoft.com/office/officeart/2005/8/layout/matrix1"/>
    <dgm:cxn modelId="{5B7FFFBE-37C5-4C57-952F-5959EE4C8397}" type="presParOf" srcId="{6056E0CD-D9DA-407E-BF5C-5881EFD352DE}" destId="{465A5FF9-82E5-4EC5-9C1A-DA3AAE8A71E8}" srcOrd="3" destOrd="0" presId="urn:microsoft.com/office/officeart/2005/8/layout/matrix1"/>
    <dgm:cxn modelId="{BC9BB798-B15F-49AA-8D6F-FE25A0CBB95E}" type="presParOf" srcId="{6056E0CD-D9DA-407E-BF5C-5881EFD352DE}" destId="{9E410284-7A59-4216-A1C8-90DE53A939B4}" srcOrd="4" destOrd="0" presId="urn:microsoft.com/office/officeart/2005/8/layout/matrix1"/>
    <dgm:cxn modelId="{46FC3A64-40D8-48B6-A930-7169601B9A2D}" type="presParOf" srcId="{6056E0CD-D9DA-407E-BF5C-5881EFD352DE}" destId="{D52DDF42-F008-40A7-B697-B32729CAA694}" srcOrd="5" destOrd="0" presId="urn:microsoft.com/office/officeart/2005/8/layout/matrix1"/>
    <dgm:cxn modelId="{00AEC1F5-9BB9-43EB-9E74-5FEE7AEACDF9}" type="presParOf" srcId="{6056E0CD-D9DA-407E-BF5C-5881EFD352DE}" destId="{9C09AC1C-2F19-40A0-8922-E04F3CDD0885}" srcOrd="6" destOrd="0" presId="urn:microsoft.com/office/officeart/2005/8/layout/matrix1"/>
    <dgm:cxn modelId="{8CD2483C-0F9E-4B45-BF66-C4260AC1D3E1}" type="presParOf" srcId="{6056E0CD-D9DA-407E-BF5C-5881EFD352DE}" destId="{EDDF79C1-03A5-4CBB-9DCA-1A34530E779D}" srcOrd="7" destOrd="0" presId="urn:microsoft.com/office/officeart/2005/8/layout/matrix1"/>
    <dgm:cxn modelId="{6E3DE5A5-291D-4427-8C28-3E442E43CBB4}" type="presParOf" srcId="{94316326-98E6-4F82-AD89-046FF1AF02E4}" destId="{F030B6AF-D465-408E-95FB-2E66D3A9F38D}"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A68F505-5F48-4303-98A9-093AE5D3D12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391493A1-506F-4545-B408-F08EE6077E23}">
      <dgm:prSet phldrT="[Text]"/>
      <dgm:spPr/>
      <dgm:t>
        <a:bodyPr/>
        <a:lstStyle/>
        <a:p>
          <a:r>
            <a:rPr lang="en-US" b="1" dirty="0"/>
            <a:t>Profit/Profitability</a:t>
          </a:r>
          <a:endParaRPr lang="en-US" dirty="0"/>
        </a:p>
      </dgm:t>
    </dgm:pt>
    <dgm:pt modelId="{3253FE44-1ECF-4066-A8EB-E019BCE9C9DA}" type="parTrans" cxnId="{D96222F0-11EE-45A8-915F-C3E4B30D0B8B}">
      <dgm:prSet/>
      <dgm:spPr/>
      <dgm:t>
        <a:bodyPr/>
        <a:lstStyle/>
        <a:p>
          <a:endParaRPr lang="en-US"/>
        </a:p>
      </dgm:t>
    </dgm:pt>
    <dgm:pt modelId="{AA36464E-7056-48D8-BAB4-2F3F23C6057A}" type="sibTrans" cxnId="{D96222F0-11EE-45A8-915F-C3E4B30D0B8B}">
      <dgm:prSet/>
      <dgm:spPr/>
      <dgm:t>
        <a:bodyPr/>
        <a:lstStyle/>
        <a:p>
          <a:endParaRPr lang="en-US"/>
        </a:p>
      </dgm:t>
    </dgm:pt>
    <dgm:pt modelId="{07838215-EA5A-4550-AAB7-2DBC195CE701}">
      <dgm:prSet phldrT="[Text]"/>
      <dgm:spPr/>
      <dgm:t>
        <a:bodyPr/>
        <a:lstStyle/>
        <a:p>
          <a:r>
            <a:rPr lang="en-US" dirty="0">
              <a:solidFill>
                <a:srgbClr val="FF0000"/>
              </a:solidFill>
              <a:latin typeface="Times New Roman" panose="02020603050405020304" pitchFamily="18" charset="0"/>
              <a:cs typeface="Times New Roman" panose="02020603050405020304" pitchFamily="18" charset="0"/>
            </a:rPr>
            <a:t>Payback Period </a:t>
          </a:r>
          <a:endParaRPr lang="en-US" dirty="0">
            <a:solidFill>
              <a:srgbClr val="FF0000"/>
            </a:solidFill>
          </a:endParaRPr>
        </a:p>
      </dgm:t>
    </dgm:pt>
    <dgm:pt modelId="{EADAE286-4174-4DCC-AD59-7AFD5C86442A}" type="parTrans" cxnId="{F9DE85C9-A2F5-442C-8DFB-C3632B89022F}">
      <dgm:prSet/>
      <dgm:spPr/>
      <dgm:t>
        <a:bodyPr/>
        <a:lstStyle/>
        <a:p>
          <a:endParaRPr lang="en-US"/>
        </a:p>
      </dgm:t>
    </dgm:pt>
    <dgm:pt modelId="{44D77C27-6B18-46C0-A6D4-56293515D515}" type="sibTrans" cxnId="{F9DE85C9-A2F5-442C-8DFB-C3632B89022F}">
      <dgm:prSet/>
      <dgm:spPr/>
      <dgm:t>
        <a:bodyPr/>
        <a:lstStyle/>
        <a:p>
          <a:endParaRPr lang="en-US"/>
        </a:p>
      </dgm:t>
    </dgm:pt>
    <dgm:pt modelId="{9C7003DE-3DB3-49B3-AA19-CB0D2B09747B}">
      <dgm:prSet phldrT="[Text]"/>
      <dgm:spPr/>
      <dgm:t>
        <a:bodyPr/>
        <a:lstStyle/>
        <a:p>
          <a:r>
            <a:rPr lang="en-US" b="0" i="1" dirty="0">
              <a:solidFill>
                <a:srgbClr val="FF0000"/>
              </a:solidFill>
              <a:latin typeface="Galliard-BoldItalic"/>
            </a:rPr>
            <a:t>Discounted Cash Flow </a:t>
          </a:r>
          <a:endParaRPr lang="en-US" b="0" dirty="0">
            <a:solidFill>
              <a:srgbClr val="FF0000"/>
            </a:solidFill>
          </a:endParaRPr>
        </a:p>
      </dgm:t>
    </dgm:pt>
    <dgm:pt modelId="{65C39C58-D7C7-4916-BDAD-22A810D0C743}" type="parTrans" cxnId="{D234BDD4-0524-4CA2-8AA0-F112E17E833F}">
      <dgm:prSet/>
      <dgm:spPr/>
      <dgm:t>
        <a:bodyPr/>
        <a:lstStyle/>
        <a:p>
          <a:endParaRPr lang="en-US"/>
        </a:p>
      </dgm:t>
    </dgm:pt>
    <dgm:pt modelId="{6AD1313A-D5A7-4171-8B8B-8AF3C6E9CEA9}" type="sibTrans" cxnId="{D234BDD4-0524-4CA2-8AA0-F112E17E833F}">
      <dgm:prSet/>
      <dgm:spPr/>
      <dgm:t>
        <a:bodyPr/>
        <a:lstStyle/>
        <a:p>
          <a:endParaRPr lang="en-US"/>
        </a:p>
      </dgm:t>
    </dgm:pt>
    <dgm:pt modelId="{806E07FF-AB5F-406E-B801-DA7C821BCEE5}">
      <dgm:prSet phldrT="[Text]"/>
      <dgm:spPr/>
      <dgm:t>
        <a:bodyPr/>
        <a:lstStyle/>
        <a:p>
          <a:r>
            <a:rPr lang="en-US" dirty="0"/>
            <a:t>Profitability Index</a:t>
          </a:r>
        </a:p>
      </dgm:t>
    </dgm:pt>
    <dgm:pt modelId="{20A5D817-D0BB-4584-91D7-C7F2F8CEB991}" type="parTrans" cxnId="{67DD344A-AB4F-4647-966D-C9BEB58C79B1}">
      <dgm:prSet/>
      <dgm:spPr/>
      <dgm:t>
        <a:bodyPr/>
        <a:lstStyle/>
        <a:p>
          <a:endParaRPr lang="en-US"/>
        </a:p>
      </dgm:t>
    </dgm:pt>
    <dgm:pt modelId="{7E24CFB1-C57F-4B74-8432-24CF5B94F091}" type="sibTrans" cxnId="{67DD344A-AB4F-4647-966D-C9BEB58C79B1}">
      <dgm:prSet/>
      <dgm:spPr/>
      <dgm:t>
        <a:bodyPr/>
        <a:lstStyle/>
        <a:p>
          <a:endParaRPr lang="en-US"/>
        </a:p>
      </dgm:t>
    </dgm:pt>
    <dgm:pt modelId="{54E458ED-2A70-40DE-826E-ACE931F9A5E9}">
      <dgm:prSet/>
      <dgm:spPr/>
      <dgm:t>
        <a:bodyPr/>
        <a:lstStyle/>
        <a:p>
          <a:r>
            <a:rPr lang="en-US"/>
            <a:t>Internal Rate of Return</a:t>
          </a:r>
        </a:p>
      </dgm:t>
    </dgm:pt>
    <dgm:pt modelId="{F498130C-01E0-4F15-B57D-23EF7F2138A5}" type="parTrans" cxnId="{B82D3880-A97B-4A29-9024-1F12847AC53E}">
      <dgm:prSet/>
      <dgm:spPr/>
      <dgm:t>
        <a:bodyPr/>
        <a:lstStyle/>
        <a:p>
          <a:endParaRPr lang="en-US"/>
        </a:p>
      </dgm:t>
    </dgm:pt>
    <dgm:pt modelId="{F5EEDBC5-CBAA-4843-A7B2-65696A756810}" type="sibTrans" cxnId="{B82D3880-A97B-4A29-9024-1F12847AC53E}">
      <dgm:prSet/>
      <dgm:spPr/>
      <dgm:t>
        <a:bodyPr/>
        <a:lstStyle/>
        <a:p>
          <a:endParaRPr lang="en-US"/>
        </a:p>
      </dgm:t>
    </dgm:pt>
    <dgm:pt modelId="{D839CB1A-D29C-4480-941D-17A921CC5ED8}" type="pres">
      <dgm:prSet presAssocID="{0A68F505-5F48-4303-98A9-093AE5D3D122}" presName="hierChild1" presStyleCnt="0">
        <dgm:presLayoutVars>
          <dgm:orgChart val="1"/>
          <dgm:chPref val="1"/>
          <dgm:dir/>
          <dgm:animOne val="branch"/>
          <dgm:animLvl val="lvl"/>
          <dgm:resizeHandles/>
        </dgm:presLayoutVars>
      </dgm:prSet>
      <dgm:spPr/>
    </dgm:pt>
    <dgm:pt modelId="{869AB425-E23A-425E-A880-CB9C694E99F9}" type="pres">
      <dgm:prSet presAssocID="{391493A1-506F-4545-B408-F08EE6077E23}" presName="hierRoot1" presStyleCnt="0">
        <dgm:presLayoutVars>
          <dgm:hierBranch val="init"/>
        </dgm:presLayoutVars>
      </dgm:prSet>
      <dgm:spPr/>
    </dgm:pt>
    <dgm:pt modelId="{23AC90C2-F0DB-40F1-8BFB-ABB52A513D20}" type="pres">
      <dgm:prSet presAssocID="{391493A1-506F-4545-B408-F08EE6077E23}" presName="rootComposite1" presStyleCnt="0"/>
      <dgm:spPr/>
    </dgm:pt>
    <dgm:pt modelId="{76AEC277-49EA-4E88-BD7B-E09C30F1548F}" type="pres">
      <dgm:prSet presAssocID="{391493A1-506F-4545-B408-F08EE6077E23}" presName="rootText1" presStyleLbl="node0" presStyleIdx="0" presStyleCnt="1" custScaleX="144392" custLinFactNeighborX="-500" custLinFactNeighborY="-74950">
        <dgm:presLayoutVars>
          <dgm:chPref val="3"/>
        </dgm:presLayoutVars>
      </dgm:prSet>
      <dgm:spPr/>
    </dgm:pt>
    <dgm:pt modelId="{0210B436-511E-4624-8E2F-24D22DE00D26}" type="pres">
      <dgm:prSet presAssocID="{391493A1-506F-4545-B408-F08EE6077E23}" presName="rootConnector1" presStyleLbl="node1" presStyleIdx="0" presStyleCnt="0"/>
      <dgm:spPr/>
    </dgm:pt>
    <dgm:pt modelId="{58B1ED75-D76F-411E-9791-99BDC36DC02C}" type="pres">
      <dgm:prSet presAssocID="{391493A1-506F-4545-B408-F08EE6077E23}" presName="hierChild2" presStyleCnt="0"/>
      <dgm:spPr/>
    </dgm:pt>
    <dgm:pt modelId="{AF29E379-CB92-4099-9FDA-21EC8B38610B}" type="pres">
      <dgm:prSet presAssocID="{F498130C-01E0-4F15-B57D-23EF7F2138A5}" presName="Name37" presStyleLbl="parChTrans1D2" presStyleIdx="0" presStyleCnt="4"/>
      <dgm:spPr/>
    </dgm:pt>
    <dgm:pt modelId="{10EB47A6-1421-4120-80AD-68ED341E3747}" type="pres">
      <dgm:prSet presAssocID="{54E458ED-2A70-40DE-826E-ACE931F9A5E9}" presName="hierRoot2" presStyleCnt="0">
        <dgm:presLayoutVars>
          <dgm:hierBranch val="init"/>
        </dgm:presLayoutVars>
      </dgm:prSet>
      <dgm:spPr/>
    </dgm:pt>
    <dgm:pt modelId="{CF2BBDFF-6DD3-4ED6-866A-BEE0C171CE58}" type="pres">
      <dgm:prSet presAssocID="{54E458ED-2A70-40DE-826E-ACE931F9A5E9}" presName="rootComposite" presStyleCnt="0"/>
      <dgm:spPr/>
    </dgm:pt>
    <dgm:pt modelId="{D90F5C24-6B35-4718-B07E-C640D5E5E2A9}" type="pres">
      <dgm:prSet presAssocID="{54E458ED-2A70-40DE-826E-ACE931F9A5E9}" presName="rootText" presStyleLbl="node2" presStyleIdx="0" presStyleCnt="4" custLinFactNeighborX="-1035" custLinFactNeighborY="27954">
        <dgm:presLayoutVars>
          <dgm:chPref val="3"/>
        </dgm:presLayoutVars>
      </dgm:prSet>
      <dgm:spPr/>
    </dgm:pt>
    <dgm:pt modelId="{F4D0D7CE-29E8-4502-AF3E-AF0DAF2D4C2C}" type="pres">
      <dgm:prSet presAssocID="{54E458ED-2A70-40DE-826E-ACE931F9A5E9}" presName="rootConnector" presStyleLbl="node2" presStyleIdx="0" presStyleCnt="4"/>
      <dgm:spPr/>
    </dgm:pt>
    <dgm:pt modelId="{C4A39FE3-D01F-4E00-8F06-F640F9DFE49A}" type="pres">
      <dgm:prSet presAssocID="{54E458ED-2A70-40DE-826E-ACE931F9A5E9}" presName="hierChild4" presStyleCnt="0"/>
      <dgm:spPr/>
    </dgm:pt>
    <dgm:pt modelId="{E6B2C1E9-DFBE-4792-95B3-6410E3A7D03E}" type="pres">
      <dgm:prSet presAssocID="{54E458ED-2A70-40DE-826E-ACE931F9A5E9}" presName="hierChild5" presStyleCnt="0"/>
      <dgm:spPr/>
    </dgm:pt>
    <dgm:pt modelId="{C5DE82C8-60ED-4A8F-9395-1F33F02C1F7C}" type="pres">
      <dgm:prSet presAssocID="{EADAE286-4174-4DCC-AD59-7AFD5C86442A}" presName="Name37" presStyleLbl="parChTrans1D2" presStyleIdx="1" presStyleCnt="4"/>
      <dgm:spPr/>
    </dgm:pt>
    <dgm:pt modelId="{A53CA082-AD80-4424-BCB0-025F940AF960}" type="pres">
      <dgm:prSet presAssocID="{07838215-EA5A-4550-AAB7-2DBC195CE701}" presName="hierRoot2" presStyleCnt="0">
        <dgm:presLayoutVars>
          <dgm:hierBranch val="init"/>
        </dgm:presLayoutVars>
      </dgm:prSet>
      <dgm:spPr/>
    </dgm:pt>
    <dgm:pt modelId="{80F0B6C0-E92D-4A1B-B308-1A5E74BF176D}" type="pres">
      <dgm:prSet presAssocID="{07838215-EA5A-4550-AAB7-2DBC195CE701}" presName="rootComposite" presStyleCnt="0"/>
      <dgm:spPr/>
    </dgm:pt>
    <dgm:pt modelId="{9CE53460-D7A0-47E4-AD6D-428AD91B0E37}" type="pres">
      <dgm:prSet presAssocID="{07838215-EA5A-4550-AAB7-2DBC195CE701}" presName="rootText" presStyleLbl="node2" presStyleIdx="1" presStyleCnt="4" custLinFactNeighborX="-10085" custLinFactNeighborY="26684">
        <dgm:presLayoutVars>
          <dgm:chPref val="3"/>
        </dgm:presLayoutVars>
      </dgm:prSet>
      <dgm:spPr/>
    </dgm:pt>
    <dgm:pt modelId="{3F74FEBE-4B8B-4487-B8DE-E392E6B68E87}" type="pres">
      <dgm:prSet presAssocID="{07838215-EA5A-4550-AAB7-2DBC195CE701}" presName="rootConnector" presStyleLbl="node2" presStyleIdx="1" presStyleCnt="4"/>
      <dgm:spPr/>
    </dgm:pt>
    <dgm:pt modelId="{12E4F49C-81F8-470B-967A-9ED6A3A55AAA}" type="pres">
      <dgm:prSet presAssocID="{07838215-EA5A-4550-AAB7-2DBC195CE701}" presName="hierChild4" presStyleCnt="0"/>
      <dgm:spPr/>
    </dgm:pt>
    <dgm:pt modelId="{EC8EF637-E9BF-423C-9A38-11C88C35E098}" type="pres">
      <dgm:prSet presAssocID="{07838215-EA5A-4550-AAB7-2DBC195CE701}" presName="hierChild5" presStyleCnt="0"/>
      <dgm:spPr/>
    </dgm:pt>
    <dgm:pt modelId="{A5FF022C-8183-498F-9546-1C41FA1513A6}" type="pres">
      <dgm:prSet presAssocID="{65C39C58-D7C7-4916-BDAD-22A810D0C743}" presName="Name37" presStyleLbl="parChTrans1D2" presStyleIdx="2" presStyleCnt="4"/>
      <dgm:spPr/>
    </dgm:pt>
    <dgm:pt modelId="{C1943209-6716-4668-B230-99CA742D8272}" type="pres">
      <dgm:prSet presAssocID="{9C7003DE-3DB3-49B3-AA19-CB0D2B09747B}" presName="hierRoot2" presStyleCnt="0">
        <dgm:presLayoutVars>
          <dgm:hierBranch val="init"/>
        </dgm:presLayoutVars>
      </dgm:prSet>
      <dgm:spPr/>
    </dgm:pt>
    <dgm:pt modelId="{8C17A31C-0EE9-4D69-B73F-7B9B0EE381B6}" type="pres">
      <dgm:prSet presAssocID="{9C7003DE-3DB3-49B3-AA19-CB0D2B09747B}" presName="rootComposite" presStyleCnt="0"/>
      <dgm:spPr/>
    </dgm:pt>
    <dgm:pt modelId="{FE4E72E4-8C6C-4BD0-B831-CC60CDF95E79}" type="pres">
      <dgm:prSet presAssocID="{9C7003DE-3DB3-49B3-AA19-CB0D2B09747B}" presName="rootText" presStyleLbl="node2" presStyleIdx="2" presStyleCnt="4" custLinFactNeighborX="-14236" custLinFactNeighborY="24393">
        <dgm:presLayoutVars>
          <dgm:chPref val="3"/>
        </dgm:presLayoutVars>
      </dgm:prSet>
      <dgm:spPr/>
    </dgm:pt>
    <dgm:pt modelId="{99595120-FC67-4817-9E4D-CF96C0B853CE}" type="pres">
      <dgm:prSet presAssocID="{9C7003DE-3DB3-49B3-AA19-CB0D2B09747B}" presName="rootConnector" presStyleLbl="node2" presStyleIdx="2" presStyleCnt="4"/>
      <dgm:spPr/>
    </dgm:pt>
    <dgm:pt modelId="{95AA9DC5-32E6-439C-8A47-1EF336EE4F47}" type="pres">
      <dgm:prSet presAssocID="{9C7003DE-3DB3-49B3-AA19-CB0D2B09747B}" presName="hierChild4" presStyleCnt="0"/>
      <dgm:spPr/>
    </dgm:pt>
    <dgm:pt modelId="{02A3073B-2EE5-49E1-B9AC-9C23C9077D33}" type="pres">
      <dgm:prSet presAssocID="{9C7003DE-3DB3-49B3-AA19-CB0D2B09747B}" presName="hierChild5" presStyleCnt="0"/>
      <dgm:spPr/>
    </dgm:pt>
    <dgm:pt modelId="{10A224D1-1772-447E-B3AF-0A02E9228BAC}" type="pres">
      <dgm:prSet presAssocID="{20A5D817-D0BB-4584-91D7-C7F2F8CEB991}" presName="Name37" presStyleLbl="parChTrans1D2" presStyleIdx="3" presStyleCnt="4"/>
      <dgm:spPr/>
    </dgm:pt>
    <dgm:pt modelId="{4CD1D902-0031-45DA-A1E0-68606E909F34}" type="pres">
      <dgm:prSet presAssocID="{806E07FF-AB5F-406E-B801-DA7C821BCEE5}" presName="hierRoot2" presStyleCnt="0">
        <dgm:presLayoutVars>
          <dgm:hierBranch val="init"/>
        </dgm:presLayoutVars>
      </dgm:prSet>
      <dgm:spPr/>
    </dgm:pt>
    <dgm:pt modelId="{E9C52A5E-F430-4049-A0AE-6340C96F15BA}" type="pres">
      <dgm:prSet presAssocID="{806E07FF-AB5F-406E-B801-DA7C821BCEE5}" presName="rootComposite" presStyleCnt="0"/>
      <dgm:spPr/>
    </dgm:pt>
    <dgm:pt modelId="{1FB1A3CD-DF6E-44FF-B735-BA734128DE5E}" type="pres">
      <dgm:prSet presAssocID="{806E07FF-AB5F-406E-B801-DA7C821BCEE5}" presName="rootText" presStyleLbl="node2" presStyleIdx="3" presStyleCnt="4" custLinFactNeighborX="-10508" custLinFactNeighborY="22264">
        <dgm:presLayoutVars>
          <dgm:chPref val="3"/>
        </dgm:presLayoutVars>
      </dgm:prSet>
      <dgm:spPr/>
    </dgm:pt>
    <dgm:pt modelId="{E4F3F0AB-EA70-4B08-974A-8CF25324FB53}" type="pres">
      <dgm:prSet presAssocID="{806E07FF-AB5F-406E-B801-DA7C821BCEE5}" presName="rootConnector" presStyleLbl="node2" presStyleIdx="3" presStyleCnt="4"/>
      <dgm:spPr/>
    </dgm:pt>
    <dgm:pt modelId="{CC40085F-3184-415E-8AD9-9AF0F6AFD5B9}" type="pres">
      <dgm:prSet presAssocID="{806E07FF-AB5F-406E-B801-DA7C821BCEE5}" presName="hierChild4" presStyleCnt="0"/>
      <dgm:spPr/>
    </dgm:pt>
    <dgm:pt modelId="{29861F5F-91EC-42B0-9729-4EF0E9C4A6AC}" type="pres">
      <dgm:prSet presAssocID="{806E07FF-AB5F-406E-B801-DA7C821BCEE5}" presName="hierChild5" presStyleCnt="0"/>
      <dgm:spPr/>
    </dgm:pt>
    <dgm:pt modelId="{E6B2AE7C-AFB9-41CE-9E43-DDE562A11B09}" type="pres">
      <dgm:prSet presAssocID="{391493A1-506F-4545-B408-F08EE6077E23}" presName="hierChild3" presStyleCnt="0"/>
      <dgm:spPr/>
    </dgm:pt>
  </dgm:ptLst>
  <dgm:cxnLst>
    <dgm:cxn modelId="{D6779200-C7D5-4FF9-8EAD-F6B3870818FD}" type="presOf" srcId="{07838215-EA5A-4550-AAB7-2DBC195CE701}" destId="{3F74FEBE-4B8B-4487-B8DE-E392E6B68E87}" srcOrd="1" destOrd="0" presId="urn:microsoft.com/office/officeart/2005/8/layout/orgChart1"/>
    <dgm:cxn modelId="{33A5DC09-9D63-4EA5-968E-99CAE65EE4BD}" type="presOf" srcId="{391493A1-506F-4545-B408-F08EE6077E23}" destId="{0210B436-511E-4624-8E2F-24D22DE00D26}" srcOrd="1" destOrd="0" presId="urn:microsoft.com/office/officeart/2005/8/layout/orgChart1"/>
    <dgm:cxn modelId="{0F0AD733-4DA8-49C4-8B01-40B6D8A424D5}" type="presOf" srcId="{07838215-EA5A-4550-AAB7-2DBC195CE701}" destId="{9CE53460-D7A0-47E4-AD6D-428AD91B0E37}" srcOrd="0" destOrd="0" presId="urn:microsoft.com/office/officeart/2005/8/layout/orgChart1"/>
    <dgm:cxn modelId="{1F7B723B-F3C5-403B-A2BA-88E139DE1C98}" type="presOf" srcId="{54E458ED-2A70-40DE-826E-ACE931F9A5E9}" destId="{F4D0D7CE-29E8-4502-AF3E-AF0DAF2D4C2C}" srcOrd="1" destOrd="0" presId="urn:microsoft.com/office/officeart/2005/8/layout/orgChart1"/>
    <dgm:cxn modelId="{96A0D35E-8362-480E-A160-E937638FDE51}" type="presOf" srcId="{9C7003DE-3DB3-49B3-AA19-CB0D2B09747B}" destId="{FE4E72E4-8C6C-4BD0-B831-CC60CDF95E79}" srcOrd="0" destOrd="0" presId="urn:microsoft.com/office/officeart/2005/8/layout/orgChart1"/>
    <dgm:cxn modelId="{A5AD1066-9DE1-46DE-947F-8DF621ACA958}" type="presOf" srcId="{0A68F505-5F48-4303-98A9-093AE5D3D122}" destId="{D839CB1A-D29C-4480-941D-17A921CC5ED8}" srcOrd="0" destOrd="0" presId="urn:microsoft.com/office/officeart/2005/8/layout/orgChart1"/>
    <dgm:cxn modelId="{6D414949-C9FE-48DB-8C7F-271A24D358F2}" type="presOf" srcId="{54E458ED-2A70-40DE-826E-ACE931F9A5E9}" destId="{D90F5C24-6B35-4718-B07E-C640D5E5E2A9}" srcOrd="0" destOrd="0" presId="urn:microsoft.com/office/officeart/2005/8/layout/orgChart1"/>
    <dgm:cxn modelId="{67DD344A-AB4F-4647-966D-C9BEB58C79B1}" srcId="{391493A1-506F-4545-B408-F08EE6077E23}" destId="{806E07FF-AB5F-406E-B801-DA7C821BCEE5}" srcOrd="3" destOrd="0" parTransId="{20A5D817-D0BB-4584-91D7-C7F2F8CEB991}" sibTransId="{7E24CFB1-C57F-4B74-8432-24CF5B94F091}"/>
    <dgm:cxn modelId="{5205B154-94DB-4BBC-8C7C-AAA5761309F2}" type="presOf" srcId="{806E07FF-AB5F-406E-B801-DA7C821BCEE5}" destId="{1FB1A3CD-DF6E-44FF-B735-BA734128DE5E}" srcOrd="0" destOrd="0" presId="urn:microsoft.com/office/officeart/2005/8/layout/orgChart1"/>
    <dgm:cxn modelId="{B82D3880-A97B-4A29-9024-1F12847AC53E}" srcId="{391493A1-506F-4545-B408-F08EE6077E23}" destId="{54E458ED-2A70-40DE-826E-ACE931F9A5E9}" srcOrd="0" destOrd="0" parTransId="{F498130C-01E0-4F15-B57D-23EF7F2138A5}" sibTransId="{F5EEDBC5-CBAA-4843-A7B2-65696A756810}"/>
    <dgm:cxn modelId="{FCCF91A2-E9AD-4B93-B78E-2462B8C43E9B}" type="presOf" srcId="{EADAE286-4174-4DCC-AD59-7AFD5C86442A}" destId="{C5DE82C8-60ED-4A8F-9395-1F33F02C1F7C}" srcOrd="0" destOrd="0" presId="urn:microsoft.com/office/officeart/2005/8/layout/orgChart1"/>
    <dgm:cxn modelId="{5A2E62A4-BD23-4EFF-A473-ADC563FE0C71}" type="presOf" srcId="{806E07FF-AB5F-406E-B801-DA7C821BCEE5}" destId="{E4F3F0AB-EA70-4B08-974A-8CF25324FB53}" srcOrd="1" destOrd="0" presId="urn:microsoft.com/office/officeart/2005/8/layout/orgChart1"/>
    <dgm:cxn modelId="{F9DE85C9-A2F5-442C-8DFB-C3632B89022F}" srcId="{391493A1-506F-4545-B408-F08EE6077E23}" destId="{07838215-EA5A-4550-AAB7-2DBC195CE701}" srcOrd="1" destOrd="0" parTransId="{EADAE286-4174-4DCC-AD59-7AFD5C86442A}" sibTransId="{44D77C27-6B18-46C0-A6D4-56293515D515}"/>
    <dgm:cxn modelId="{3FA57FD0-3079-470E-80B4-41A1AA0BD7C8}" type="presOf" srcId="{9C7003DE-3DB3-49B3-AA19-CB0D2B09747B}" destId="{99595120-FC67-4817-9E4D-CF96C0B853CE}" srcOrd="1" destOrd="0" presId="urn:microsoft.com/office/officeart/2005/8/layout/orgChart1"/>
    <dgm:cxn modelId="{09AE1ED2-A290-42F0-9828-F2E7CC01333A}" type="presOf" srcId="{391493A1-506F-4545-B408-F08EE6077E23}" destId="{76AEC277-49EA-4E88-BD7B-E09C30F1548F}" srcOrd="0" destOrd="0" presId="urn:microsoft.com/office/officeart/2005/8/layout/orgChart1"/>
    <dgm:cxn modelId="{D234BDD4-0524-4CA2-8AA0-F112E17E833F}" srcId="{391493A1-506F-4545-B408-F08EE6077E23}" destId="{9C7003DE-3DB3-49B3-AA19-CB0D2B09747B}" srcOrd="2" destOrd="0" parTransId="{65C39C58-D7C7-4916-BDAD-22A810D0C743}" sibTransId="{6AD1313A-D5A7-4171-8B8B-8AF3C6E9CEA9}"/>
    <dgm:cxn modelId="{D96222F0-11EE-45A8-915F-C3E4B30D0B8B}" srcId="{0A68F505-5F48-4303-98A9-093AE5D3D122}" destId="{391493A1-506F-4545-B408-F08EE6077E23}" srcOrd="0" destOrd="0" parTransId="{3253FE44-1ECF-4066-A8EB-E019BCE9C9DA}" sibTransId="{AA36464E-7056-48D8-BAB4-2F3F23C6057A}"/>
    <dgm:cxn modelId="{0423D5F4-0EA8-499D-AFEB-4DE4416E1E83}" type="presOf" srcId="{65C39C58-D7C7-4916-BDAD-22A810D0C743}" destId="{A5FF022C-8183-498F-9546-1C41FA1513A6}" srcOrd="0" destOrd="0" presId="urn:microsoft.com/office/officeart/2005/8/layout/orgChart1"/>
    <dgm:cxn modelId="{330AF8F5-10F5-42C7-801F-ED2001161557}" type="presOf" srcId="{20A5D817-D0BB-4584-91D7-C7F2F8CEB991}" destId="{10A224D1-1772-447E-B3AF-0A02E9228BAC}" srcOrd="0" destOrd="0" presId="urn:microsoft.com/office/officeart/2005/8/layout/orgChart1"/>
    <dgm:cxn modelId="{FAFB98FE-DC3C-46A1-BE69-A8A4E882FE3E}" type="presOf" srcId="{F498130C-01E0-4F15-B57D-23EF7F2138A5}" destId="{AF29E379-CB92-4099-9FDA-21EC8B38610B}" srcOrd="0" destOrd="0" presId="urn:microsoft.com/office/officeart/2005/8/layout/orgChart1"/>
    <dgm:cxn modelId="{4CC7865D-9E46-47CC-8109-F1A551D8E544}" type="presParOf" srcId="{D839CB1A-D29C-4480-941D-17A921CC5ED8}" destId="{869AB425-E23A-425E-A880-CB9C694E99F9}" srcOrd="0" destOrd="0" presId="urn:microsoft.com/office/officeart/2005/8/layout/orgChart1"/>
    <dgm:cxn modelId="{F4201679-85FE-476A-8BF4-9FCB1B97BBF5}" type="presParOf" srcId="{869AB425-E23A-425E-A880-CB9C694E99F9}" destId="{23AC90C2-F0DB-40F1-8BFB-ABB52A513D20}" srcOrd="0" destOrd="0" presId="urn:microsoft.com/office/officeart/2005/8/layout/orgChart1"/>
    <dgm:cxn modelId="{DAF2B0FF-760E-4C56-922F-BBC38A660672}" type="presParOf" srcId="{23AC90C2-F0DB-40F1-8BFB-ABB52A513D20}" destId="{76AEC277-49EA-4E88-BD7B-E09C30F1548F}" srcOrd="0" destOrd="0" presId="urn:microsoft.com/office/officeart/2005/8/layout/orgChart1"/>
    <dgm:cxn modelId="{04CCEEC9-46BE-4740-B3C8-58724F03E4B7}" type="presParOf" srcId="{23AC90C2-F0DB-40F1-8BFB-ABB52A513D20}" destId="{0210B436-511E-4624-8E2F-24D22DE00D26}" srcOrd="1" destOrd="0" presId="urn:microsoft.com/office/officeart/2005/8/layout/orgChart1"/>
    <dgm:cxn modelId="{C8313719-D5D5-4AFE-8F9C-6607DB60714C}" type="presParOf" srcId="{869AB425-E23A-425E-A880-CB9C694E99F9}" destId="{58B1ED75-D76F-411E-9791-99BDC36DC02C}" srcOrd="1" destOrd="0" presId="urn:microsoft.com/office/officeart/2005/8/layout/orgChart1"/>
    <dgm:cxn modelId="{1EC1DCD1-6498-41F6-9037-31B8776B8BAE}" type="presParOf" srcId="{58B1ED75-D76F-411E-9791-99BDC36DC02C}" destId="{AF29E379-CB92-4099-9FDA-21EC8B38610B}" srcOrd="0" destOrd="0" presId="urn:microsoft.com/office/officeart/2005/8/layout/orgChart1"/>
    <dgm:cxn modelId="{3CBF836D-F4D5-4B59-950D-7BC0FB76DE23}" type="presParOf" srcId="{58B1ED75-D76F-411E-9791-99BDC36DC02C}" destId="{10EB47A6-1421-4120-80AD-68ED341E3747}" srcOrd="1" destOrd="0" presId="urn:microsoft.com/office/officeart/2005/8/layout/orgChart1"/>
    <dgm:cxn modelId="{152DEF18-19E6-49B9-95F5-0DD4ADB4D4B5}" type="presParOf" srcId="{10EB47A6-1421-4120-80AD-68ED341E3747}" destId="{CF2BBDFF-6DD3-4ED6-866A-BEE0C171CE58}" srcOrd="0" destOrd="0" presId="urn:microsoft.com/office/officeart/2005/8/layout/orgChart1"/>
    <dgm:cxn modelId="{774D2AFD-1EB6-4EFF-A344-5F028E4DAF63}" type="presParOf" srcId="{CF2BBDFF-6DD3-4ED6-866A-BEE0C171CE58}" destId="{D90F5C24-6B35-4718-B07E-C640D5E5E2A9}" srcOrd="0" destOrd="0" presId="urn:microsoft.com/office/officeart/2005/8/layout/orgChart1"/>
    <dgm:cxn modelId="{6C7990C0-DD23-45E9-A4E4-0B658353AD30}" type="presParOf" srcId="{CF2BBDFF-6DD3-4ED6-866A-BEE0C171CE58}" destId="{F4D0D7CE-29E8-4502-AF3E-AF0DAF2D4C2C}" srcOrd="1" destOrd="0" presId="urn:microsoft.com/office/officeart/2005/8/layout/orgChart1"/>
    <dgm:cxn modelId="{791CCF08-A62D-4242-89B6-2A6E465A8683}" type="presParOf" srcId="{10EB47A6-1421-4120-80AD-68ED341E3747}" destId="{C4A39FE3-D01F-4E00-8F06-F640F9DFE49A}" srcOrd="1" destOrd="0" presId="urn:microsoft.com/office/officeart/2005/8/layout/orgChart1"/>
    <dgm:cxn modelId="{3ADACCF6-27AC-44D6-86B8-51A73D6C75AC}" type="presParOf" srcId="{10EB47A6-1421-4120-80AD-68ED341E3747}" destId="{E6B2C1E9-DFBE-4792-95B3-6410E3A7D03E}" srcOrd="2" destOrd="0" presId="urn:microsoft.com/office/officeart/2005/8/layout/orgChart1"/>
    <dgm:cxn modelId="{D3405AF0-21DB-4246-B41D-1F7AC4CFAF98}" type="presParOf" srcId="{58B1ED75-D76F-411E-9791-99BDC36DC02C}" destId="{C5DE82C8-60ED-4A8F-9395-1F33F02C1F7C}" srcOrd="2" destOrd="0" presId="urn:microsoft.com/office/officeart/2005/8/layout/orgChart1"/>
    <dgm:cxn modelId="{AAD9432F-884C-49E9-AED5-99D5238A30AC}" type="presParOf" srcId="{58B1ED75-D76F-411E-9791-99BDC36DC02C}" destId="{A53CA082-AD80-4424-BCB0-025F940AF960}" srcOrd="3" destOrd="0" presId="urn:microsoft.com/office/officeart/2005/8/layout/orgChart1"/>
    <dgm:cxn modelId="{DD94011A-D5A8-4A95-9E0B-8FD4840DE629}" type="presParOf" srcId="{A53CA082-AD80-4424-BCB0-025F940AF960}" destId="{80F0B6C0-E92D-4A1B-B308-1A5E74BF176D}" srcOrd="0" destOrd="0" presId="urn:microsoft.com/office/officeart/2005/8/layout/orgChart1"/>
    <dgm:cxn modelId="{F989548B-60DB-422C-B81E-938ECD31EA0F}" type="presParOf" srcId="{80F0B6C0-E92D-4A1B-B308-1A5E74BF176D}" destId="{9CE53460-D7A0-47E4-AD6D-428AD91B0E37}" srcOrd="0" destOrd="0" presId="urn:microsoft.com/office/officeart/2005/8/layout/orgChart1"/>
    <dgm:cxn modelId="{D3B5A969-D182-433C-B5A0-FA782CC55705}" type="presParOf" srcId="{80F0B6C0-E92D-4A1B-B308-1A5E74BF176D}" destId="{3F74FEBE-4B8B-4487-B8DE-E392E6B68E87}" srcOrd="1" destOrd="0" presId="urn:microsoft.com/office/officeart/2005/8/layout/orgChart1"/>
    <dgm:cxn modelId="{4EBFE403-FA20-404A-99CB-874E40354BCD}" type="presParOf" srcId="{A53CA082-AD80-4424-BCB0-025F940AF960}" destId="{12E4F49C-81F8-470B-967A-9ED6A3A55AAA}" srcOrd="1" destOrd="0" presId="urn:microsoft.com/office/officeart/2005/8/layout/orgChart1"/>
    <dgm:cxn modelId="{07B2E00F-41BD-4DF2-ADD8-93EBD8316F87}" type="presParOf" srcId="{A53CA082-AD80-4424-BCB0-025F940AF960}" destId="{EC8EF637-E9BF-423C-9A38-11C88C35E098}" srcOrd="2" destOrd="0" presId="urn:microsoft.com/office/officeart/2005/8/layout/orgChart1"/>
    <dgm:cxn modelId="{B892AED1-2A50-4209-A59E-50C820F8FFD9}" type="presParOf" srcId="{58B1ED75-D76F-411E-9791-99BDC36DC02C}" destId="{A5FF022C-8183-498F-9546-1C41FA1513A6}" srcOrd="4" destOrd="0" presId="urn:microsoft.com/office/officeart/2005/8/layout/orgChart1"/>
    <dgm:cxn modelId="{A8BE8266-6D14-4C86-AE39-868788580CA9}" type="presParOf" srcId="{58B1ED75-D76F-411E-9791-99BDC36DC02C}" destId="{C1943209-6716-4668-B230-99CA742D8272}" srcOrd="5" destOrd="0" presId="urn:microsoft.com/office/officeart/2005/8/layout/orgChart1"/>
    <dgm:cxn modelId="{21A2CD89-C38D-4B81-99AC-8D01F038172F}" type="presParOf" srcId="{C1943209-6716-4668-B230-99CA742D8272}" destId="{8C17A31C-0EE9-4D69-B73F-7B9B0EE381B6}" srcOrd="0" destOrd="0" presId="urn:microsoft.com/office/officeart/2005/8/layout/orgChart1"/>
    <dgm:cxn modelId="{6D507DF4-A75B-4CE8-B277-421083CF9B02}" type="presParOf" srcId="{8C17A31C-0EE9-4D69-B73F-7B9B0EE381B6}" destId="{FE4E72E4-8C6C-4BD0-B831-CC60CDF95E79}" srcOrd="0" destOrd="0" presId="urn:microsoft.com/office/officeart/2005/8/layout/orgChart1"/>
    <dgm:cxn modelId="{3FEAFE98-D795-4E16-B7C7-BACB3EE2AC4A}" type="presParOf" srcId="{8C17A31C-0EE9-4D69-B73F-7B9B0EE381B6}" destId="{99595120-FC67-4817-9E4D-CF96C0B853CE}" srcOrd="1" destOrd="0" presId="urn:microsoft.com/office/officeart/2005/8/layout/orgChart1"/>
    <dgm:cxn modelId="{EDA5FDB0-EFFB-47B5-B610-C771B4C0DDA4}" type="presParOf" srcId="{C1943209-6716-4668-B230-99CA742D8272}" destId="{95AA9DC5-32E6-439C-8A47-1EF336EE4F47}" srcOrd="1" destOrd="0" presId="urn:microsoft.com/office/officeart/2005/8/layout/orgChart1"/>
    <dgm:cxn modelId="{0FBF7AC2-2E3C-4F57-BD8E-84C31D0BFE2C}" type="presParOf" srcId="{C1943209-6716-4668-B230-99CA742D8272}" destId="{02A3073B-2EE5-49E1-B9AC-9C23C9077D33}" srcOrd="2" destOrd="0" presId="urn:microsoft.com/office/officeart/2005/8/layout/orgChart1"/>
    <dgm:cxn modelId="{DCA2B507-9A51-4AAA-86C7-02ED4834970D}" type="presParOf" srcId="{58B1ED75-D76F-411E-9791-99BDC36DC02C}" destId="{10A224D1-1772-447E-B3AF-0A02E9228BAC}" srcOrd="6" destOrd="0" presId="urn:microsoft.com/office/officeart/2005/8/layout/orgChart1"/>
    <dgm:cxn modelId="{4DB15761-BD5F-436F-8577-9E8F5F1B28BD}" type="presParOf" srcId="{58B1ED75-D76F-411E-9791-99BDC36DC02C}" destId="{4CD1D902-0031-45DA-A1E0-68606E909F34}" srcOrd="7" destOrd="0" presId="urn:microsoft.com/office/officeart/2005/8/layout/orgChart1"/>
    <dgm:cxn modelId="{DDA9AEB3-4A50-479C-A668-E1C4886C50F9}" type="presParOf" srcId="{4CD1D902-0031-45DA-A1E0-68606E909F34}" destId="{E9C52A5E-F430-4049-A0AE-6340C96F15BA}" srcOrd="0" destOrd="0" presId="urn:microsoft.com/office/officeart/2005/8/layout/orgChart1"/>
    <dgm:cxn modelId="{B5EAB387-EA42-4349-8A5A-E05822DF0E50}" type="presParOf" srcId="{E9C52A5E-F430-4049-A0AE-6340C96F15BA}" destId="{1FB1A3CD-DF6E-44FF-B735-BA734128DE5E}" srcOrd="0" destOrd="0" presId="urn:microsoft.com/office/officeart/2005/8/layout/orgChart1"/>
    <dgm:cxn modelId="{1389BD09-8DF8-42C0-A9C4-5DF314130C85}" type="presParOf" srcId="{E9C52A5E-F430-4049-A0AE-6340C96F15BA}" destId="{E4F3F0AB-EA70-4B08-974A-8CF25324FB53}" srcOrd="1" destOrd="0" presId="urn:microsoft.com/office/officeart/2005/8/layout/orgChart1"/>
    <dgm:cxn modelId="{3F127CE6-594A-4E26-B84D-110CFD440A1E}" type="presParOf" srcId="{4CD1D902-0031-45DA-A1E0-68606E909F34}" destId="{CC40085F-3184-415E-8AD9-9AF0F6AFD5B9}" srcOrd="1" destOrd="0" presId="urn:microsoft.com/office/officeart/2005/8/layout/orgChart1"/>
    <dgm:cxn modelId="{260FFC09-01C6-405E-B021-6ABD76C39289}" type="presParOf" srcId="{4CD1D902-0031-45DA-A1E0-68606E909F34}" destId="{29861F5F-91EC-42B0-9729-4EF0E9C4A6AC}" srcOrd="2" destOrd="0" presId="urn:microsoft.com/office/officeart/2005/8/layout/orgChart1"/>
    <dgm:cxn modelId="{05737937-F425-47DA-9578-2652A72B4236}" type="presParOf" srcId="{869AB425-E23A-425E-A880-CB9C694E99F9}" destId="{E6B2AE7C-AFB9-41CE-9E43-DDE562A11B09}"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FC7D3DF-FE59-44A3-90F8-BB0BCD7E134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98304E2-6AA1-4E5F-B9E7-C7BE3917F04F}">
      <dgm:prSet phldrT="[Text]" custT="1"/>
      <dgm:spPr/>
      <dgm:t>
        <a:bodyPr/>
        <a:lstStyle/>
        <a:p>
          <a:r>
            <a:rPr lang="en-US" sz="2800" b="1" dirty="0">
              <a:solidFill>
                <a:schemeClr val="bg1"/>
              </a:solidFill>
            </a:rPr>
            <a:t>Scoring</a:t>
          </a:r>
        </a:p>
      </dgm:t>
    </dgm:pt>
    <dgm:pt modelId="{A8CB515F-B76D-46F8-9BF4-19C93C67F540}" type="parTrans" cxnId="{5FE7CC06-F568-43E0-8D45-943A88030716}">
      <dgm:prSet/>
      <dgm:spPr/>
      <dgm:t>
        <a:bodyPr/>
        <a:lstStyle/>
        <a:p>
          <a:endParaRPr lang="en-US"/>
        </a:p>
      </dgm:t>
    </dgm:pt>
    <dgm:pt modelId="{88487004-7A6C-4C91-B6ED-DC9F938CFC1E}" type="sibTrans" cxnId="{5FE7CC06-F568-43E0-8D45-943A88030716}">
      <dgm:prSet/>
      <dgm:spPr/>
      <dgm:t>
        <a:bodyPr/>
        <a:lstStyle/>
        <a:p>
          <a:endParaRPr lang="en-US"/>
        </a:p>
      </dgm:t>
    </dgm:pt>
    <dgm:pt modelId="{DF2CF4DE-EF1E-4C0B-B53F-E13B3E78003E}">
      <dgm:prSet phldrT="[Text]"/>
      <dgm:spPr/>
      <dgm:t>
        <a:bodyPr/>
        <a:lstStyle/>
        <a:p>
          <a:pPr>
            <a:buAutoNum type="arabicPeriod"/>
          </a:pPr>
          <a:r>
            <a:rPr lang="en-US" b="1" dirty="0"/>
            <a:t>Unweighted 0–1 Factor Model</a:t>
          </a:r>
        </a:p>
      </dgm:t>
    </dgm:pt>
    <dgm:pt modelId="{C62180D4-BDB0-4896-B661-03AF8CAA2408}" type="parTrans" cxnId="{D4D4FFB9-7B8D-46EC-9045-7F4828F66F8E}">
      <dgm:prSet/>
      <dgm:spPr/>
      <dgm:t>
        <a:bodyPr/>
        <a:lstStyle/>
        <a:p>
          <a:endParaRPr lang="en-US"/>
        </a:p>
      </dgm:t>
    </dgm:pt>
    <dgm:pt modelId="{1A4B0B68-DF2F-4759-8E7A-20AF7968ECA2}" type="sibTrans" cxnId="{D4D4FFB9-7B8D-46EC-9045-7F4828F66F8E}">
      <dgm:prSet/>
      <dgm:spPr/>
      <dgm:t>
        <a:bodyPr/>
        <a:lstStyle/>
        <a:p>
          <a:endParaRPr lang="en-US"/>
        </a:p>
      </dgm:t>
    </dgm:pt>
    <dgm:pt modelId="{75813CD7-9E3D-4548-BC7A-841E9AD3FB38}">
      <dgm:prSet phldrT="[Text]"/>
      <dgm:spPr/>
      <dgm:t>
        <a:bodyPr/>
        <a:lstStyle/>
        <a:p>
          <a:pPr>
            <a:buAutoNum type="arabicPeriod"/>
          </a:pPr>
          <a:r>
            <a:rPr lang="en-US" b="1" dirty="0"/>
            <a:t>Unweighted Factor Scoring Model</a:t>
          </a:r>
        </a:p>
      </dgm:t>
    </dgm:pt>
    <dgm:pt modelId="{8F52D268-5528-4AFA-9AA3-6582E60EABB3}" type="parTrans" cxnId="{4B0428BE-0536-4AF5-BA3E-AA5D369902A6}">
      <dgm:prSet/>
      <dgm:spPr/>
      <dgm:t>
        <a:bodyPr/>
        <a:lstStyle/>
        <a:p>
          <a:endParaRPr lang="en-US"/>
        </a:p>
      </dgm:t>
    </dgm:pt>
    <dgm:pt modelId="{9EDCAF69-349D-4C4F-9DBE-36585A21D30A}" type="sibTrans" cxnId="{4B0428BE-0536-4AF5-BA3E-AA5D369902A6}">
      <dgm:prSet/>
      <dgm:spPr/>
      <dgm:t>
        <a:bodyPr/>
        <a:lstStyle/>
        <a:p>
          <a:endParaRPr lang="en-US"/>
        </a:p>
      </dgm:t>
    </dgm:pt>
    <dgm:pt modelId="{673E78B5-AAD6-42F8-8554-B09AABD8541F}">
      <dgm:prSet phldrT="[Text]"/>
      <dgm:spPr/>
      <dgm:t>
        <a:bodyPr/>
        <a:lstStyle/>
        <a:p>
          <a:pPr>
            <a:buAutoNum type="arabicPeriod"/>
          </a:pPr>
          <a:r>
            <a:rPr lang="en-US" b="1" dirty="0"/>
            <a:t>Weighted Factor Scoring Model</a:t>
          </a:r>
        </a:p>
      </dgm:t>
    </dgm:pt>
    <dgm:pt modelId="{B38D41B4-7F01-47CB-8CB2-95F672ED3009}" type="parTrans" cxnId="{C26B2557-D3D2-4228-A328-5CD145DC97A5}">
      <dgm:prSet/>
      <dgm:spPr/>
      <dgm:t>
        <a:bodyPr/>
        <a:lstStyle/>
        <a:p>
          <a:endParaRPr lang="en-US"/>
        </a:p>
      </dgm:t>
    </dgm:pt>
    <dgm:pt modelId="{A905FC6E-5845-4B8F-8032-EACFA19DBC35}" type="sibTrans" cxnId="{C26B2557-D3D2-4228-A328-5CD145DC97A5}">
      <dgm:prSet/>
      <dgm:spPr/>
      <dgm:t>
        <a:bodyPr/>
        <a:lstStyle/>
        <a:p>
          <a:endParaRPr lang="en-US"/>
        </a:p>
      </dgm:t>
    </dgm:pt>
    <dgm:pt modelId="{0CC0F052-A564-441F-B581-92CE2DABCDCF}" type="pres">
      <dgm:prSet presAssocID="{4FC7D3DF-FE59-44A3-90F8-BB0BCD7E1347}" presName="hierChild1" presStyleCnt="0">
        <dgm:presLayoutVars>
          <dgm:orgChart val="1"/>
          <dgm:chPref val="1"/>
          <dgm:dir/>
          <dgm:animOne val="branch"/>
          <dgm:animLvl val="lvl"/>
          <dgm:resizeHandles/>
        </dgm:presLayoutVars>
      </dgm:prSet>
      <dgm:spPr/>
    </dgm:pt>
    <dgm:pt modelId="{4AB52DB7-0D26-483B-9BEE-9D8BB35B57F3}" type="pres">
      <dgm:prSet presAssocID="{598304E2-6AA1-4E5F-B9E7-C7BE3917F04F}" presName="hierRoot1" presStyleCnt="0">
        <dgm:presLayoutVars>
          <dgm:hierBranch val="init"/>
        </dgm:presLayoutVars>
      </dgm:prSet>
      <dgm:spPr/>
    </dgm:pt>
    <dgm:pt modelId="{3AF40DDC-25C3-4F7E-AD33-DE3E26748E95}" type="pres">
      <dgm:prSet presAssocID="{598304E2-6AA1-4E5F-B9E7-C7BE3917F04F}" presName="rootComposite1" presStyleCnt="0"/>
      <dgm:spPr/>
    </dgm:pt>
    <dgm:pt modelId="{D338FDA4-7DF0-4739-9D21-4548ADCD82FF}" type="pres">
      <dgm:prSet presAssocID="{598304E2-6AA1-4E5F-B9E7-C7BE3917F04F}" presName="rootText1" presStyleLbl="node0" presStyleIdx="0" presStyleCnt="1">
        <dgm:presLayoutVars>
          <dgm:chPref val="3"/>
        </dgm:presLayoutVars>
      </dgm:prSet>
      <dgm:spPr/>
    </dgm:pt>
    <dgm:pt modelId="{81586A57-AE12-4403-8933-3EA8BDAE6865}" type="pres">
      <dgm:prSet presAssocID="{598304E2-6AA1-4E5F-B9E7-C7BE3917F04F}" presName="rootConnector1" presStyleLbl="node1" presStyleIdx="0" presStyleCnt="0"/>
      <dgm:spPr/>
    </dgm:pt>
    <dgm:pt modelId="{3C5B549E-511F-4063-88E8-7C2C513EFD50}" type="pres">
      <dgm:prSet presAssocID="{598304E2-6AA1-4E5F-B9E7-C7BE3917F04F}" presName="hierChild2" presStyleCnt="0"/>
      <dgm:spPr/>
    </dgm:pt>
    <dgm:pt modelId="{831E2E24-F1BC-4204-B265-A94BAD3439EA}" type="pres">
      <dgm:prSet presAssocID="{C62180D4-BDB0-4896-B661-03AF8CAA2408}" presName="Name37" presStyleLbl="parChTrans1D2" presStyleIdx="0" presStyleCnt="3"/>
      <dgm:spPr/>
    </dgm:pt>
    <dgm:pt modelId="{03157F65-5295-46AB-B4DE-F221100F148A}" type="pres">
      <dgm:prSet presAssocID="{DF2CF4DE-EF1E-4C0B-B53F-E13B3E78003E}" presName="hierRoot2" presStyleCnt="0">
        <dgm:presLayoutVars>
          <dgm:hierBranch val="init"/>
        </dgm:presLayoutVars>
      </dgm:prSet>
      <dgm:spPr/>
    </dgm:pt>
    <dgm:pt modelId="{AC1C1C08-3891-468F-B1B0-B191250D9A35}" type="pres">
      <dgm:prSet presAssocID="{DF2CF4DE-EF1E-4C0B-B53F-E13B3E78003E}" presName="rootComposite" presStyleCnt="0"/>
      <dgm:spPr/>
    </dgm:pt>
    <dgm:pt modelId="{37CC333D-E5B5-422E-914F-40A385F567C9}" type="pres">
      <dgm:prSet presAssocID="{DF2CF4DE-EF1E-4C0B-B53F-E13B3E78003E}" presName="rootText" presStyleLbl="node2" presStyleIdx="0" presStyleCnt="3">
        <dgm:presLayoutVars>
          <dgm:chPref val="3"/>
        </dgm:presLayoutVars>
      </dgm:prSet>
      <dgm:spPr/>
    </dgm:pt>
    <dgm:pt modelId="{522CEED7-7DCE-4559-A84C-96C73ADF4425}" type="pres">
      <dgm:prSet presAssocID="{DF2CF4DE-EF1E-4C0B-B53F-E13B3E78003E}" presName="rootConnector" presStyleLbl="node2" presStyleIdx="0" presStyleCnt="3"/>
      <dgm:spPr/>
    </dgm:pt>
    <dgm:pt modelId="{7E0861A8-1225-4996-A043-B2A1BCDD467E}" type="pres">
      <dgm:prSet presAssocID="{DF2CF4DE-EF1E-4C0B-B53F-E13B3E78003E}" presName="hierChild4" presStyleCnt="0"/>
      <dgm:spPr/>
    </dgm:pt>
    <dgm:pt modelId="{50B6C611-0546-4CB7-BF0E-D545E8BADAC3}" type="pres">
      <dgm:prSet presAssocID="{DF2CF4DE-EF1E-4C0B-B53F-E13B3E78003E}" presName="hierChild5" presStyleCnt="0"/>
      <dgm:spPr/>
    </dgm:pt>
    <dgm:pt modelId="{2595D4EF-FD00-46F3-BD30-026AECE9F2A8}" type="pres">
      <dgm:prSet presAssocID="{8F52D268-5528-4AFA-9AA3-6582E60EABB3}" presName="Name37" presStyleLbl="parChTrans1D2" presStyleIdx="1" presStyleCnt="3"/>
      <dgm:spPr/>
    </dgm:pt>
    <dgm:pt modelId="{9F56E729-2F0E-4642-B149-0FE314534AD3}" type="pres">
      <dgm:prSet presAssocID="{75813CD7-9E3D-4548-BC7A-841E9AD3FB38}" presName="hierRoot2" presStyleCnt="0">
        <dgm:presLayoutVars>
          <dgm:hierBranch val="init"/>
        </dgm:presLayoutVars>
      </dgm:prSet>
      <dgm:spPr/>
    </dgm:pt>
    <dgm:pt modelId="{3EEE41B3-EDCE-4D66-A57C-C6498563C29E}" type="pres">
      <dgm:prSet presAssocID="{75813CD7-9E3D-4548-BC7A-841E9AD3FB38}" presName="rootComposite" presStyleCnt="0"/>
      <dgm:spPr/>
    </dgm:pt>
    <dgm:pt modelId="{7F3E2DF9-B7DC-4055-8F9A-ECF00B6CC62B}" type="pres">
      <dgm:prSet presAssocID="{75813CD7-9E3D-4548-BC7A-841E9AD3FB38}" presName="rootText" presStyleLbl="node2" presStyleIdx="1" presStyleCnt="3">
        <dgm:presLayoutVars>
          <dgm:chPref val="3"/>
        </dgm:presLayoutVars>
      </dgm:prSet>
      <dgm:spPr/>
    </dgm:pt>
    <dgm:pt modelId="{20A2A810-541C-4F31-B9D9-AA396E555F1A}" type="pres">
      <dgm:prSet presAssocID="{75813CD7-9E3D-4548-BC7A-841E9AD3FB38}" presName="rootConnector" presStyleLbl="node2" presStyleIdx="1" presStyleCnt="3"/>
      <dgm:spPr/>
    </dgm:pt>
    <dgm:pt modelId="{139B47F6-DB32-4734-8740-161BC83D7603}" type="pres">
      <dgm:prSet presAssocID="{75813CD7-9E3D-4548-BC7A-841E9AD3FB38}" presName="hierChild4" presStyleCnt="0"/>
      <dgm:spPr/>
    </dgm:pt>
    <dgm:pt modelId="{8ED3CB66-5F1B-47DB-B466-A446AABEF01F}" type="pres">
      <dgm:prSet presAssocID="{75813CD7-9E3D-4548-BC7A-841E9AD3FB38}" presName="hierChild5" presStyleCnt="0"/>
      <dgm:spPr/>
    </dgm:pt>
    <dgm:pt modelId="{19B3891C-7ECB-4F0D-B33B-F8CBAED3BB9E}" type="pres">
      <dgm:prSet presAssocID="{B38D41B4-7F01-47CB-8CB2-95F672ED3009}" presName="Name37" presStyleLbl="parChTrans1D2" presStyleIdx="2" presStyleCnt="3"/>
      <dgm:spPr/>
    </dgm:pt>
    <dgm:pt modelId="{729E4F7E-EF6B-4671-ACD6-941604DFD335}" type="pres">
      <dgm:prSet presAssocID="{673E78B5-AAD6-42F8-8554-B09AABD8541F}" presName="hierRoot2" presStyleCnt="0">
        <dgm:presLayoutVars>
          <dgm:hierBranch val="init"/>
        </dgm:presLayoutVars>
      </dgm:prSet>
      <dgm:spPr/>
    </dgm:pt>
    <dgm:pt modelId="{42DA7DB7-B3FD-4D30-B38A-252BFB49FB7F}" type="pres">
      <dgm:prSet presAssocID="{673E78B5-AAD6-42F8-8554-B09AABD8541F}" presName="rootComposite" presStyleCnt="0"/>
      <dgm:spPr/>
    </dgm:pt>
    <dgm:pt modelId="{F4F8E962-4869-419A-A3D1-7DEF79F9E9A5}" type="pres">
      <dgm:prSet presAssocID="{673E78B5-AAD6-42F8-8554-B09AABD8541F}" presName="rootText" presStyleLbl="node2" presStyleIdx="2" presStyleCnt="3">
        <dgm:presLayoutVars>
          <dgm:chPref val="3"/>
        </dgm:presLayoutVars>
      </dgm:prSet>
      <dgm:spPr/>
    </dgm:pt>
    <dgm:pt modelId="{83EE0ED7-EF7C-49EB-AB03-B5AB75B9A73E}" type="pres">
      <dgm:prSet presAssocID="{673E78B5-AAD6-42F8-8554-B09AABD8541F}" presName="rootConnector" presStyleLbl="node2" presStyleIdx="2" presStyleCnt="3"/>
      <dgm:spPr/>
    </dgm:pt>
    <dgm:pt modelId="{B35585FA-E33A-4BAE-BBF5-C009804D23C6}" type="pres">
      <dgm:prSet presAssocID="{673E78B5-AAD6-42F8-8554-B09AABD8541F}" presName="hierChild4" presStyleCnt="0"/>
      <dgm:spPr/>
    </dgm:pt>
    <dgm:pt modelId="{A74083E4-2729-4466-9951-51D85B1568DB}" type="pres">
      <dgm:prSet presAssocID="{673E78B5-AAD6-42F8-8554-B09AABD8541F}" presName="hierChild5" presStyleCnt="0"/>
      <dgm:spPr/>
    </dgm:pt>
    <dgm:pt modelId="{B0C64F4B-68F1-48EE-9A00-10054F458FCF}" type="pres">
      <dgm:prSet presAssocID="{598304E2-6AA1-4E5F-B9E7-C7BE3917F04F}" presName="hierChild3" presStyleCnt="0"/>
      <dgm:spPr/>
    </dgm:pt>
  </dgm:ptLst>
  <dgm:cxnLst>
    <dgm:cxn modelId="{F3F27406-029E-4039-9A3F-7EC3256D3B39}" type="presOf" srcId="{C62180D4-BDB0-4896-B661-03AF8CAA2408}" destId="{831E2E24-F1BC-4204-B265-A94BAD3439EA}" srcOrd="0" destOrd="0" presId="urn:microsoft.com/office/officeart/2005/8/layout/orgChart1"/>
    <dgm:cxn modelId="{5FE7CC06-F568-43E0-8D45-943A88030716}" srcId="{4FC7D3DF-FE59-44A3-90F8-BB0BCD7E1347}" destId="{598304E2-6AA1-4E5F-B9E7-C7BE3917F04F}" srcOrd="0" destOrd="0" parTransId="{A8CB515F-B76D-46F8-9BF4-19C93C67F540}" sibTransId="{88487004-7A6C-4C91-B6ED-DC9F938CFC1E}"/>
    <dgm:cxn modelId="{7E115E08-0C56-4C88-A3F6-EA2050AA366E}" type="presOf" srcId="{673E78B5-AAD6-42F8-8554-B09AABD8541F}" destId="{F4F8E962-4869-419A-A3D1-7DEF79F9E9A5}" srcOrd="0" destOrd="0" presId="urn:microsoft.com/office/officeart/2005/8/layout/orgChart1"/>
    <dgm:cxn modelId="{27788617-0440-4D42-BF49-7ADABCE5C87D}" type="presOf" srcId="{75813CD7-9E3D-4548-BC7A-841E9AD3FB38}" destId="{7F3E2DF9-B7DC-4055-8F9A-ECF00B6CC62B}" srcOrd="0" destOrd="0" presId="urn:microsoft.com/office/officeart/2005/8/layout/orgChart1"/>
    <dgm:cxn modelId="{53DC9725-3328-47E1-B92A-EAFB6F58FE13}" type="presOf" srcId="{B38D41B4-7F01-47CB-8CB2-95F672ED3009}" destId="{19B3891C-7ECB-4F0D-B33B-F8CBAED3BB9E}" srcOrd="0" destOrd="0" presId="urn:microsoft.com/office/officeart/2005/8/layout/orgChart1"/>
    <dgm:cxn modelId="{448F6E2C-2762-43A4-82BF-B8216181CD5A}" type="presOf" srcId="{673E78B5-AAD6-42F8-8554-B09AABD8541F}" destId="{83EE0ED7-EF7C-49EB-AB03-B5AB75B9A73E}" srcOrd="1" destOrd="0" presId="urn:microsoft.com/office/officeart/2005/8/layout/orgChart1"/>
    <dgm:cxn modelId="{53D10B6A-6AD5-4281-9460-CD4CC7EB8959}" type="presOf" srcId="{75813CD7-9E3D-4548-BC7A-841E9AD3FB38}" destId="{20A2A810-541C-4F31-B9D9-AA396E555F1A}" srcOrd="1" destOrd="0" presId="urn:microsoft.com/office/officeart/2005/8/layout/orgChart1"/>
    <dgm:cxn modelId="{1D8EE26A-3A78-41AA-86CC-276487E63FBF}" type="presOf" srcId="{598304E2-6AA1-4E5F-B9E7-C7BE3917F04F}" destId="{D338FDA4-7DF0-4739-9D21-4548ADCD82FF}" srcOrd="0" destOrd="0" presId="urn:microsoft.com/office/officeart/2005/8/layout/orgChart1"/>
    <dgm:cxn modelId="{B1D9354E-DAB9-45E6-A91B-CC30783878C7}" type="presOf" srcId="{4FC7D3DF-FE59-44A3-90F8-BB0BCD7E1347}" destId="{0CC0F052-A564-441F-B581-92CE2DABCDCF}" srcOrd="0" destOrd="0" presId="urn:microsoft.com/office/officeart/2005/8/layout/orgChart1"/>
    <dgm:cxn modelId="{022C5571-09F3-4BE0-9E13-97B7DB7FD30F}" type="presOf" srcId="{DF2CF4DE-EF1E-4C0B-B53F-E13B3E78003E}" destId="{37CC333D-E5B5-422E-914F-40A385F567C9}" srcOrd="0" destOrd="0" presId="urn:microsoft.com/office/officeart/2005/8/layout/orgChart1"/>
    <dgm:cxn modelId="{C26B2557-D3D2-4228-A328-5CD145DC97A5}" srcId="{598304E2-6AA1-4E5F-B9E7-C7BE3917F04F}" destId="{673E78B5-AAD6-42F8-8554-B09AABD8541F}" srcOrd="2" destOrd="0" parTransId="{B38D41B4-7F01-47CB-8CB2-95F672ED3009}" sibTransId="{A905FC6E-5845-4B8F-8032-EACFA19DBC35}"/>
    <dgm:cxn modelId="{D4D4FFB9-7B8D-46EC-9045-7F4828F66F8E}" srcId="{598304E2-6AA1-4E5F-B9E7-C7BE3917F04F}" destId="{DF2CF4DE-EF1E-4C0B-B53F-E13B3E78003E}" srcOrd="0" destOrd="0" parTransId="{C62180D4-BDB0-4896-B661-03AF8CAA2408}" sibTransId="{1A4B0B68-DF2F-4759-8E7A-20AF7968ECA2}"/>
    <dgm:cxn modelId="{4B0428BE-0536-4AF5-BA3E-AA5D369902A6}" srcId="{598304E2-6AA1-4E5F-B9E7-C7BE3917F04F}" destId="{75813CD7-9E3D-4548-BC7A-841E9AD3FB38}" srcOrd="1" destOrd="0" parTransId="{8F52D268-5528-4AFA-9AA3-6582E60EABB3}" sibTransId="{9EDCAF69-349D-4C4F-9DBE-36585A21D30A}"/>
    <dgm:cxn modelId="{0B1410C8-F801-44A2-B8D8-FA6919371FD4}" type="presOf" srcId="{8F52D268-5528-4AFA-9AA3-6582E60EABB3}" destId="{2595D4EF-FD00-46F3-BD30-026AECE9F2A8}" srcOrd="0" destOrd="0" presId="urn:microsoft.com/office/officeart/2005/8/layout/orgChart1"/>
    <dgm:cxn modelId="{A0CAE6EB-BC57-410B-9640-60FA2EBAFEC2}" type="presOf" srcId="{DF2CF4DE-EF1E-4C0B-B53F-E13B3E78003E}" destId="{522CEED7-7DCE-4559-A84C-96C73ADF4425}" srcOrd="1" destOrd="0" presId="urn:microsoft.com/office/officeart/2005/8/layout/orgChart1"/>
    <dgm:cxn modelId="{0156B4FA-7B85-46B6-A8F6-77F0FECCEF98}" type="presOf" srcId="{598304E2-6AA1-4E5F-B9E7-C7BE3917F04F}" destId="{81586A57-AE12-4403-8933-3EA8BDAE6865}" srcOrd="1" destOrd="0" presId="urn:microsoft.com/office/officeart/2005/8/layout/orgChart1"/>
    <dgm:cxn modelId="{7C797583-37F0-44BE-AC6C-CE9709A9FACA}" type="presParOf" srcId="{0CC0F052-A564-441F-B581-92CE2DABCDCF}" destId="{4AB52DB7-0D26-483B-9BEE-9D8BB35B57F3}" srcOrd="0" destOrd="0" presId="urn:microsoft.com/office/officeart/2005/8/layout/orgChart1"/>
    <dgm:cxn modelId="{5C20D9CD-9B3E-4023-8B36-042AC1388768}" type="presParOf" srcId="{4AB52DB7-0D26-483B-9BEE-9D8BB35B57F3}" destId="{3AF40DDC-25C3-4F7E-AD33-DE3E26748E95}" srcOrd="0" destOrd="0" presId="urn:microsoft.com/office/officeart/2005/8/layout/orgChart1"/>
    <dgm:cxn modelId="{C2DE1836-167F-4A20-A6B2-23FB688FD380}" type="presParOf" srcId="{3AF40DDC-25C3-4F7E-AD33-DE3E26748E95}" destId="{D338FDA4-7DF0-4739-9D21-4548ADCD82FF}" srcOrd="0" destOrd="0" presId="urn:microsoft.com/office/officeart/2005/8/layout/orgChart1"/>
    <dgm:cxn modelId="{6C09477C-0E00-4EB9-BBA7-E69C2590477D}" type="presParOf" srcId="{3AF40DDC-25C3-4F7E-AD33-DE3E26748E95}" destId="{81586A57-AE12-4403-8933-3EA8BDAE6865}" srcOrd="1" destOrd="0" presId="urn:microsoft.com/office/officeart/2005/8/layout/orgChart1"/>
    <dgm:cxn modelId="{B9B4293C-BFBB-46D6-A4C0-95F9B86C2449}" type="presParOf" srcId="{4AB52DB7-0D26-483B-9BEE-9D8BB35B57F3}" destId="{3C5B549E-511F-4063-88E8-7C2C513EFD50}" srcOrd="1" destOrd="0" presId="urn:microsoft.com/office/officeart/2005/8/layout/orgChart1"/>
    <dgm:cxn modelId="{75299ACC-9AE4-4D30-8B7E-415BAFA8A3B6}" type="presParOf" srcId="{3C5B549E-511F-4063-88E8-7C2C513EFD50}" destId="{831E2E24-F1BC-4204-B265-A94BAD3439EA}" srcOrd="0" destOrd="0" presId="urn:microsoft.com/office/officeart/2005/8/layout/orgChart1"/>
    <dgm:cxn modelId="{61F464E5-68D6-4BF1-A395-2F16D748F2CD}" type="presParOf" srcId="{3C5B549E-511F-4063-88E8-7C2C513EFD50}" destId="{03157F65-5295-46AB-B4DE-F221100F148A}" srcOrd="1" destOrd="0" presId="urn:microsoft.com/office/officeart/2005/8/layout/orgChart1"/>
    <dgm:cxn modelId="{F6538444-A963-41A2-B60C-66112ADE526D}" type="presParOf" srcId="{03157F65-5295-46AB-B4DE-F221100F148A}" destId="{AC1C1C08-3891-468F-B1B0-B191250D9A35}" srcOrd="0" destOrd="0" presId="urn:microsoft.com/office/officeart/2005/8/layout/orgChart1"/>
    <dgm:cxn modelId="{AA953367-43ED-49DE-8F2E-7D97B2A93215}" type="presParOf" srcId="{AC1C1C08-3891-468F-B1B0-B191250D9A35}" destId="{37CC333D-E5B5-422E-914F-40A385F567C9}" srcOrd="0" destOrd="0" presId="urn:microsoft.com/office/officeart/2005/8/layout/orgChart1"/>
    <dgm:cxn modelId="{B254AA5C-6B09-4AC6-B715-4A36CAA59850}" type="presParOf" srcId="{AC1C1C08-3891-468F-B1B0-B191250D9A35}" destId="{522CEED7-7DCE-4559-A84C-96C73ADF4425}" srcOrd="1" destOrd="0" presId="urn:microsoft.com/office/officeart/2005/8/layout/orgChart1"/>
    <dgm:cxn modelId="{18F9077C-DD07-4BC0-94CD-2CB7F1DD320E}" type="presParOf" srcId="{03157F65-5295-46AB-B4DE-F221100F148A}" destId="{7E0861A8-1225-4996-A043-B2A1BCDD467E}" srcOrd="1" destOrd="0" presId="urn:microsoft.com/office/officeart/2005/8/layout/orgChart1"/>
    <dgm:cxn modelId="{6ACB6E4F-BEA2-47EE-90AA-2048CE1390CD}" type="presParOf" srcId="{03157F65-5295-46AB-B4DE-F221100F148A}" destId="{50B6C611-0546-4CB7-BF0E-D545E8BADAC3}" srcOrd="2" destOrd="0" presId="urn:microsoft.com/office/officeart/2005/8/layout/orgChart1"/>
    <dgm:cxn modelId="{121D1BCE-5FA2-4860-8ADC-B410591DD3D5}" type="presParOf" srcId="{3C5B549E-511F-4063-88E8-7C2C513EFD50}" destId="{2595D4EF-FD00-46F3-BD30-026AECE9F2A8}" srcOrd="2" destOrd="0" presId="urn:microsoft.com/office/officeart/2005/8/layout/orgChart1"/>
    <dgm:cxn modelId="{2B2A8F26-5F8B-4CEB-AED3-1425B8ECFEFF}" type="presParOf" srcId="{3C5B549E-511F-4063-88E8-7C2C513EFD50}" destId="{9F56E729-2F0E-4642-B149-0FE314534AD3}" srcOrd="3" destOrd="0" presId="urn:microsoft.com/office/officeart/2005/8/layout/orgChart1"/>
    <dgm:cxn modelId="{A097BF46-A4B6-4028-A355-F853955080E8}" type="presParOf" srcId="{9F56E729-2F0E-4642-B149-0FE314534AD3}" destId="{3EEE41B3-EDCE-4D66-A57C-C6498563C29E}" srcOrd="0" destOrd="0" presId="urn:microsoft.com/office/officeart/2005/8/layout/orgChart1"/>
    <dgm:cxn modelId="{E3DD4141-F103-4601-BBE0-D378D96DC676}" type="presParOf" srcId="{3EEE41B3-EDCE-4D66-A57C-C6498563C29E}" destId="{7F3E2DF9-B7DC-4055-8F9A-ECF00B6CC62B}" srcOrd="0" destOrd="0" presId="urn:microsoft.com/office/officeart/2005/8/layout/orgChart1"/>
    <dgm:cxn modelId="{4E26CB82-8C71-4370-88CF-88CA603A1089}" type="presParOf" srcId="{3EEE41B3-EDCE-4D66-A57C-C6498563C29E}" destId="{20A2A810-541C-4F31-B9D9-AA396E555F1A}" srcOrd="1" destOrd="0" presId="urn:microsoft.com/office/officeart/2005/8/layout/orgChart1"/>
    <dgm:cxn modelId="{BAE0F7AF-FAD0-43E0-AF98-EC9009C4658C}" type="presParOf" srcId="{9F56E729-2F0E-4642-B149-0FE314534AD3}" destId="{139B47F6-DB32-4734-8740-161BC83D7603}" srcOrd="1" destOrd="0" presId="urn:microsoft.com/office/officeart/2005/8/layout/orgChart1"/>
    <dgm:cxn modelId="{13C2D53E-236E-4A55-9FBD-DC8C02607294}" type="presParOf" srcId="{9F56E729-2F0E-4642-B149-0FE314534AD3}" destId="{8ED3CB66-5F1B-47DB-B466-A446AABEF01F}" srcOrd="2" destOrd="0" presId="urn:microsoft.com/office/officeart/2005/8/layout/orgChart1"/>
    <dgm:cxn modelId="{D892B1A3-578C-4F44-8FDD-018BC470AB70}" type="presParOf" srcId="{3C5B549E-511F-4063-88E8-7C2C513EFD50}" destId="{19B3891C-7ECB-4F0D-B33B-F8CBAED3BB9E}" srcOrd="4" destOrd="0" presId="urn:microsoft.com/office/officeart/2005/8/layout/orgChart1"/>
    <dgm:cxn modelId="{62B44239-8770-4D8C-818C-4539D8965EDE}" type="presParOf" srcId="{3C5B549E-511F-4063-88E8-7C2C513EFD50}" destId="{729E4F7E-EF6B-4671-ACD6-941604DFD335}" srcOrd="5" destOrd="0" presId="urn:microsoft.com/office/officeart/2005/8/layout/orgChart1"/>
    <dgm:cxn modelId="{2A02815E-8209-4F06-AF1B-032739700563}" type="presParOf" srcId="{729E4F7E-EF6B-4671-ACD6-941604DFD335}" destId="{42DA7DB7-B3FD-4D30-B38A-252BFB49FB7F}" srcOrd="0" destOrd="0" presId="urn:microsoft.com/office/officeart/2005/8/layout/orgChart1"/>
    <dgm:cxn modelId="{EC6D2B11-AB13-4EAA-8056-938A4B170F3C}" type="presParOf" srcId="{42DA7DB7-B3FD-4D30-B38A-252BFB49FB7F}" destId="{F4F8E962-4869-419A-A3D1-7DEF79F9E9A5}" srcOrd="0" destOrd="0" presId="urn:microsoft.com/office/officeart/2005/8/layout/orgChart1"/>
    <dgm:cxn modelId="{B05DEDC8-2DD3-418D-BC66-5E64FA17BBE4}" type="presParOf" srcId="{42DA7DB7-B3FD-4D30-B38A-252BFB49FB7F}" destId="{83EE0ED7-EF7C-49EB-AB03-B5AB75B9A73E}" srcOrd="1" destOrd="0" presId="urn:microsoft.com/office/officeart/2005/8/layout/orgChart1"/>
    <dgm:cxn modelId="{5676111A-A62B-4ADE-AB57-047184903F7C}" type="presParOf" srcId="{729E4F7E-EF6B-4671-ACD6-941604DFD335}" destId="{B35585FA-E33A-4BAE-BBF5-C009804D23C6}" srcOrd="1" destOrd="0" presId="urn:microsoft.com/office/officeart/2005/8/layout/orgChart1"/>
    <dgm:cxn modelId="{9FDF9AD6-B0DB-4B9E-A5E6-4C0394E296C8}" type="presParOf" srcId="{729E4F7E-EF6B-4671-ACD6-941604DFD335}" destId="{A74083E4-2729-4466-9951-51D85B1568DB}" srcOrd="2" destOrd="0" presId="urn:microsoft.com/office/officeart/2005/8/layout/orgChart1"/>
    <dgm:cxn modelId="{2F9745D9-CD82-47B7-9491-BC28AEE8A0FE}" type="presParOf" srcId="{4AB52DB7-0D26-483B-9BEE-9D8BB35B57F3}" destId="{B0C64F4B-68F1-48EE-9A00-10054F458FCF}"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5BC8A2-99A0-4988-A087-A08A76157E80}">
      <dsp:nvSpPr>
        <dsp:cNvPr id="0" name=""/>
        <dsp:cNvSpPr/>
      </dsp:nvSpPr>
      <dsp:spPr>
        <a:xfrm>
          <a:off x="3985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t" anchorCtr="1">
          <a:noAutofit/>
        </a:bodyPr>
        <a:lstStyle/>
        <a:p>
          <a:pPr marL="0" lvl="0" indent="0" algn="l" defTabSz="1066800">
            <a:lnSpc>
              <a:spcPct val="90000"/>
            </a:lnSpc>
            <a:spcBef>
              <a:spcPct val="0"/>
            </a:spcBef>
            <a:spcAft>
              <a:spcPct val="35000"/>
            </a:spcAft>
            <a:buNone/>
          </a:pPr>
          <a:r>
            <a:rPr lang="en-US" sz="2400" b="1" u="sng" kern="1200" dirty="0">
              <a:solidFill>
                <a:schemeClr val="tx1"/>
              </a:solidFill>
              <a:ea typeface="+mj-ea"/>
              <a:cs typeface="+mj-cs"/>
            </a:rPr>
            <a:t>Introduction:</a:t>
          </a:r>
        </a:p>
        <a:p>
          <a:pPr marL="0" lvl="0" indent="0" algn="l" defTabSz="1066800">
            <a:lnSpc>
              <a:spcPct val="90000"/>
            </a:lnSpc>
            <a:spcBef>
              <a:spcPct val="0"/>
            </a:spcBef>
            <a:spcAft>
              <a:spcPct val="35000"/>
            </a:spcAft>
            <a:buNone/>
          </a:pPr>
          <a:r>
            <a:rPr lang="en-US" sz="2000" b="1" u="sng" kern="1200" dirty="0">
              <a:solidFill>
                <a:schemeClr val="tx1"/>
              </a:solidFill>
              <a:ea typeface="+mj-ea"/>
              <a:cs typeface="+mj-cs"/>
            </a:rPr>
            <a:t>Lecture 1 </a:t>
          </a:r>
          <a:r>
            <a:rPr lang="en-US" sz="2000" b="1" kern="1200" dirty="0">
              <a:solidFill>
                <a:schemeClr val="tx1"/>
              </a:solidFill>
              <a:ea typeface="+mj-ea"/>
              <a:cs typeface="+mj-cs"/>
            </a:rPr>
            <a:t>Introduction to APM and Initial Project Strategy</a:t>
          </a:r>
        </a:p>
        <a:p>
          <a:pPr marL="0" lvl="0" indent="0" algn="l" defTabSz="1066800">
            <a:lnSpc>
              <a:spcPct val="90000"/>
            </a:lnSpc>
            <a:spcBef>
              <a:spcPct val="0"/>
            </a:spcBef>
            <a:spcAft>
              <a:spcPct val="35000"/>
            </a:spcAft>
            <a:buNone/>
          </a:pPr>
          <a:r>
            <a:rPr lang="en-US" sz="2000" b="1" u="sng" kern="1200" dirty="0">
              <a:solidFill>
                <a:schemeClr val="tx1"/>
              </a:solidFill>
              <a:ea typeface="+mj-ea"/>
              <a:cs typeface="+mj-cs"/>
            </a:rPr>
            <a:t>Lecture 2   </a:t>
          </a:r>
          <a:r>
            <a:rPr lang="en-US" sz="2000" b="1" kern="1200" dirty="0">
              <a:solidFill>
                <a:schemeClr val="tx1"/>
              </a:solidFill>
              <a:ea typeface="+mj-ea"/>
              <a:cs typeface="+mj-cs"/>
            </a:rPr>
            <a:t>Project Quality Management</a:t>
          </a:r>
        </a:p>
        <a:p>
          <a:pPr marL="0" lvl="0" indent="0" algn="l" defTabSz="1066800">
            <a:lnSpc>
              <a:spcPct val="90000"/>
            </a:lnSpc>
            <a:spcBef>
              <a:spcPct val="0"/>
            </a:spcBef>
            <a:spcAft>
              <a:spcPct val="35000"/>
            </a:spcAft>
            <a:buNone/>
          </a:pPr>
          <a:endParaRPr lang="en-US" sz="2000" b="1" kern="1200" dirty="0">
            <a:solidFill>
              <a:schemeClr val="tx1"/>
            </a:solidFill>
            <a:ea typeface="+mj-ea"/>
            <a:cs typeface="+mj-cs"/>
          </a:endParaRPr>
        </a:p>
        <a:p>
          <a:pPr marL="0" lvl="0" indent="0" algn="l" defTabSz="1066800">
            <a:lnSpc>
              <a:spcPct val="90000"/>
            </a:lnSpc>
            <a:spcBef>
              <a:spcPct val="0"/>
            </a:spcBef>
            <a:spcAft>
              <a:spcPct val="35000"/>
            </a:spcAft>
            <a:buNone/>
          </a:pPr>
          <a:endParaRPr lang="en-US" sz="2000" b="1" kern="1200" dirty="0">
            <a:solidFill>
              <a:schemeClr val="tx1"/>
            </a:solidFill>
          </a:endParaRPr>
        </a:p>
        <a:p>
          <a:pPr marL="57150" lvl="1" indent="-57150" algn="l" defTabSz="400050">
            <a:lnSpc>
              <a:spcPct val="90000"/>
            </a:lnSpc>
            <a:spcBef>
              <a:spcPct val="0"/>
            </a:spcBef>
            <a:spcAft>
              <a:spcPct val="15000"/>
            </a:spcAft>
            <a:buChar char="•"/>
          </a:pPr>
          <a:endParaRPr lang="en-US" sz="900" kern="1200" dirty="0"/>
        </a:p>
      </dsp:txBody>
      <dsp:txXfrm>
        <a:off x="39858" y="2421924"/>
        <a:ext cx="2934241" cy="2421924"/>
      </dsp:txXfrm>
    </dsp:sp>
    <dsp:sp modelId="{2D2B619C-80A8-4D2D-A219-B0663D1DA0DD}">
      <dsp:nvSpPr>
        <dsp:cNvPr id="0" name=""/>
        <dsp:cNvSpPr/>
      </dsp:nvSpPr>
      <dsp:spPr>
        <a:xfrm>
          <a:off x="333631" y="161915"/>
          <a:ext cx="2497753" cy="138268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877A3F9-E8B9-4172-8615-1A9A0739D0EA}">
      <dsp:nvSpPr>
        <dsp:cNvPr id="0" name=""/>
        <dsp:cNvSpPr/>
      </dsp:nvSpPr>
      <dsp:spPr>
        <a:xfrm>
          <a:off x="302506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solidFill>
                <a:schemeClr val="tx1"/>
              </a:solidFill>
            </a:rPr>
            <a:t>Project Initiation:</a:t>
          </a:r>
        </a:p>
        <a:p>
          <a:pPr marL="0" lvl="0" indent="0" algn="l" defTabSz="1066800">
            <a:lnSpc>
              <a:spcPct val="90000"/>
            </a:lnSpc>
            <a:spcBef>
              <a:spcPct val="0"/>
            </a:spcBef>
            <a:spcAft>
              <a:spcPct val="35000"/>
            </a:spcAft>
            <a:buNone/>
          </a:pPr>
          <a:r>
            <a:rPr lang="en-US" sz="2000" b="1" u="sng" kern="1200" dirty="0">
              <a:solidFill>
                <a:schemeClr val="tx1"/>
              </a:solidFill>
            </a:rPr>
            <a:t>Lecture 3 </a:t>
          </a:r>
          <a:r>
            <a:rPr lang="en-US" sz="2000" b="1" kern="1200" dirty="0">
              <a:solidFill>
                <a:schemeClr val="tx1"/>
              </a:solidFill>
            </a:rPr>
            <a:t>Project Communication and team Management</a:t>
          </a:r>
        </a:p>
        <a:p>
          <a:pPr marL="0" lvl="0" indent="0" algn="l" defTabSz="1066800">
            <a:lnSpc>
              <a:spcPct val="90000"/>
            </a:lnSpc>
            <a:spcBef>
              <a:spcPct val="0"/>
            </a:spcBef>
            <a:spcAft>
              <a:spcPct val="35000"/>
            </a:spcAft>
            <a:buNone/>
          </a:pPr>
          <a:r>
            <a:rPr lang="en-US" sz="2000" b="1" u="sng" kern="1200" dirty="0">
              <a:solidFill>
                <a:schemeClr val="tx1"/>
              </a:solidFill>
            </a:rPr>
            <a:t>Lecture 4 </a:t>
          </a:r>
          <a:r>
            <a:rPr lang="en-US" sz="2000" b="1" kern="1200" dirty="0">
              <a:solidFill>
                <a:schemeClr val="tx1"/>
              </a:solidFill>
            </a:rPr>
            <a:t>Managing conflicts and the art of communication</a:t>
          </a:r>
        </a:p>
        <a:p>
          <a:pPr marL="0" lvl="0" indent="0" algn="l" defTabSz="1066800">
            <a:lnSpc>
              <a:spcPct val="90000"/>
            </a:lnSpc>
            <a:spcBef>
              <a:spcPct val="0"/>
            </a:spcBef>
            <a:spcAft>
              <a:spcPct val="35000"/>
            </a:spcAft>
            <a:buNone/>
          </a:pPr>
          <a:r>
            <a:rPr lang="en-US" sz="2000" b="1" u="sng" kern="1200" dirty="0">
              <a:solidFill>
                <a:schemeClr val="tx1"/>
              </a:solidFill>
            </a:rPr>
            <a:t>Lecture 5</a:t>
          </a:r>
          <a:r>
            <a:rPr lang="en-US" sz="2000" b="1" kern="1200" dirty="0">
              <a:solidFill>
                <a:schemeClr val="tx1"/>
              </a:solidFill>
            </a:rPr>
            <a:t> Strategic Management and project selection</a:t>
          </a:r>
        </a:p>
        <a:p>
          <a:pPr marL="0" lvl="0" indent="0" algn="ctr" defTabSz="1066800">
            <a:lnSpc>
              <a:spcPct val="90000"/>
            </a:lnSpc>
            <a:spcBef>
              <a:spcPct val="0"/>
            </a:spcBef>
            <a:spcAft>
              <a:spcPct val="35000"/>
            </a:spcAft>
            <a:buNone/>
          </a:pPr>
          <a:endParaRPr lang="en-US" sz="2000" b="1" kern="1200" dirty="0">
            <a:solidFill>
              <a:schemeClr val="tx1"/>
            </a:solidFill>
          </a:endParaRPr>
        </a:p>
        <a:p>
          <a:pPr marL="0" lvl="0" indent="0" algn="ctr" defTabSz="1066800">
            <a:lnSpc>
              <a:spcPct val="90000"/>
            </a:lnSpc>
            <a:spcBef>
              <a:spcPct val="0"/>
            </a:spcBef>
            <a:spcAft>
              <a:spcPct val="35000"/>
            </a:spcAft>
            <a:buNone/>
          </a:pPr>
          <a:endParaRPr lang="en-US" sz="1200" b="1" kern="1200" dirty="0">
            <a:solidFill>
              <a:schemeClr val="bg1">
                <a:lumMod val="95000"/>
              </a:schemeClr>
            </a:solidFill>
          </a:endParaRPr>
        </a:p>
        <a:p>
          <a:pPr marL="0" lvl="0" indent="0" algn="ctr" defTabSz="1066800">
            <a:lnSpc>
              <a:spcPct val="90000"/>
            </a:lnSpc>
            <a:spcBef>
              <a:spcPct val="0"/>
            </a:spcBef>
            <a:spcAft>
              <a:spcPct val="35000"/>
            </a:spcAft>
            <a:buNone/>
          </a:pPr>
          <a:endParaRPr lang="en-US" sz="1200" kern="1200" dirty="0"/>
        </a:p>
      </dsp:txBody>
      <dsp:txXfrm>
        <a:off x="3025068" y="2421924"/>
        <a:ext cx="2934241" cy="2421924"/>
      </dsp:txXfrm>
    </dsp:sp>
    <dsp:sp modelId="{3D725055-D5CC-43E6-A80C-3BA3C33BA046}">
      <dsp:nvSpPr>
        <dsp:cNvPr id="0" name=""/>
        <dsp:cNvSpPr/>
      </dsp:nvSpPr>
      <dsp:spPr>
        <a:xfrm>
          <a:off x="3275572" y="123576"/>
          <a:ext cx="2334396" cy="1426216"/>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42000" b="-42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307C6DEB-6A4B-4569-8DCE-F104918CF284}">
      <dsp:nvSpPr>
        <dsp:cNvPr id="0" name=""/>
        <dsp:cNvSpPr/>
      </dsp:nvSpPr>
      <dsp:spPr>
        <a:xfrm>
          <a:off x="6047337"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t>Project planning</a:t>
          </a:r>
        </a:p>
        <a:p>
          <a:pPr marL="0" lvl="0" indent="0" algn="l" defTabSz="1066800">
            <a:lnSpc>
              <a:spcPct val="90000"/>
            </a:lnSpc>
            <a:spcBef>
              <a:spcPct val="0"/>
            </a:spcBef>
            <a:spcAft>
              <a:spcPct val="35000"/>
            </a:spcAft>
            <a:buNone/>
          </a:pPr>
          <a:r>
            <a:rPr lang="en-US" sz="2000" b="1" u="sng" kern="1200" dirty="0"/>
            <a:t>Lecture 6 </a:t>
          </a:r>
          <a:r>
            <a:rPr lang="en-US" sz="2000" b="1" kern="1200" dirty="0"/>
            <a:t>Initial project coordination and the project Charter</a:t>
          </a:r>
        </a:p>
        <a:p>
          <a:pPr marL="0" lvl="0" indent="0" algn="l" defTabSz="1066800">
            <a:lnSpc>
              <a:spcPct val="90000"/>
            </a:lnSpc>
            <a:spcBef>
              <a:spcPct val="0"/>
            </a:spcBef>
            <a:spcAft>
              <a:spcPct val="35000"/>
            </a:spcAft>
            <a:buNone/>
          </a:pPr>
          <a:r>
            <a:rPr lang="en-US" sz="2000" b="1" u="sng" kern="1200" dirty="0"/>
            <a:t>Lecture 7</a:t>
          </a:r>
          <a:r>
            <a:rPr lang="en-US" sz="2000" b="1" kern="1200" dirty="0"/>
            <a:t> Starting the project plan: The WBS</a:t>
          </a:r>
        </a:p>
        <a:p>
          <a:pPr marL="0" lvl="0" indent="0" algn="l" defTabSz="1066800">
            <a:lnSpc>
              <a:spcPct val="90000"/>
            </a:lnSpc>
            <a:spcBef>
              <a:spcPct val="0"/>
            </a:spcBef>
            <a:spcAft>
              <a:spcPct val="35000"/>
            </a:spcAft>
            <a:buNone/>
          </a:pPr>
          <a:r>
            <a:rPr lang="en-US" sz="2000" b="1" u="sng" kern="1200" dirty="0"/>
            <a:t>Lecture </a:t>
          </a:r>
          <a:r>
            <a:rPr lang="en-US" sz="2000" b="1" kern="1200" dirty="0"/>
            <a:t>8 Project risk management </a:t>
          </a:r>
        </a:p>
        <a:p>
          <a:pPr marL="0" lvl="0" indent="0" algn="l" defTabSz="1066800">
            <a:lnSpc>
              <a:spcPct val="90000"/>
            </a:lnSpc>
            <a:spcBef>
              <a:spcPct val="0"/>
            </a:spcBef>
            <a:spcAft>
              <a:spcPct val="35000"/>
            </a:spcAft>
            <a:buNone/>
          </a:pPr>
          <a:r>
            <a:rPr lang="en-US" sz="2000" b="1" u="sng" kern="1200" dirty="0"/>
            <a:t>Lecture 9 </a:t>
          </a:r>
          <a:r>
            <a:rPr lang="en-US" sz="2000" b="1" kern="1200" dirty="0"/>
            <a:t>Budgeting, Estimating costs and risks</a:t>
          </a:r>
        </a:p>
        <a:p>
          <a:pPr marL="0" lvl="0" indent="0" algn="ctr" defTabSz="1066800">
            <a:lnSpc>
              <a:spcPct val="90000"/>
            </a:lnSpc>
            <a:spcBef>
              <a:spcPct val="0"/>
            </a:spcBef>
            <a:spcAft>
              <a:spcPct val="35000"/>
            </a:spcAft>
            <a:buNone/>
          </a:pPr>
          <a:endParaRPr lang="en-US" sz="2000" b="1" kern="1200" dirty="0"/>
        </a:p>
      </dsp:txBody>
      <dsp:txXfrm>
        <a:off x="6047337" y="2421924"/>
        <a:ext cx="2934241" cy="2421924"/>
      </dsp:txXfrm>
    </dsp:sp>
    <dsp:sp modelId="{C5C22D56-BED9-42EF-9C6C-04C5A9845FD2}">
      <dsp:nvSpPr>
        <dsp:cNvPr id="0" name=""/>
        <dsp:cNvSpPr/>
      </dsp:nvSpPr>
      <dsp:spPr>
        <a:xfrm>
          <a:off x="6208108" y="48793"/>
          <a:ext cx="2540477" cy="1273384"/>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8E23EE5C-4097-48FD-B187-0834CBC52532}">
      <dsp:nvSpPr>
        <dsp:cNvPr id="0" name=""/>
        <dsp:cNvSpPr/>
      </dsp:nvSpPr>
      <dsp:spPr>
        <a:xfrm>
          <a:off x="9072406"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t>Project Execution</a:t>
          </a:r>
        </a:p>
        <a:p>
          <a:pPr marL="0" lvl="0" indent="0" algn="l" defTabSz="1066800">
            <a:lnSpc>
              <a:spcPct val="90000"/>
            </a:lnSpc>
            <a:spcBef>
              <a:spcPct val="0"/>
            </a:spcBef>
            <a:spcAft>
              <a:spcPct val="35000"/>
            </a:spcAft>
            <a:buNone/>
          </a:pPr>
          <a:r>
            <a:rPr lang="en-US" sz="2000" b="1" u="sng" kern="1200" dirty="0"/>
            <a:t>Lecture 10  </a:t>
          </a:r>
          <a:r>
            <a:rPr lang="en-US" sz="2000" b="1" kern="1200" dirty="0"/>
            <a:t>Monitoring and information systems</a:t>
          </a:r>
        </a:p>
        <a:p>
          <a:pPr marL="0" lvl="0" indent="0" algn="l" defTabSz="1066800">
            <a:lnSpc>
              <a:spcPct val="90000"/>
            </a:lnSpc>
            <a:spcBef>
              <a:spcPct val="0"/>
            </a:spcBef>
            <a:spcAft>
              <a:spcPct val="35000"/>
            </a:spcAft>
            <a:buNone/>
          </a:pPr>
          <a:r>
            <a:rPr lang="en-US" sz="2000" b="1" u="sng" kern="1200" dirty="0"/>
            <a:t>Lecture 11 </a:t>
          </a:r>
          <a:r>
            <a:rPr lang="en-US" sz="2000" b="1" kern="1200" dirty="0"/>
            <a:t>Project Control</a:t>
          </a:r>
        </a:p>
        <a:p>
          <a:pPr marL="0" lvl="0" indent="0" algn="l" defTabSz="1066800">
            <a:lnSpc>
              <a:spcPct val="90000"/>
            </a:lnSpc>
            <a:spcBef>
              <a:spcPct val="0"/>
            </a:spcBef>
            <a:spcAft>
              <a:spcPct val="35000"/>
            </a:spcAft>
            <a:buNone/>
          </a:pPr>
          <a:r>
            <a:rPr lang="en-US" sz="2000" b="1" u="sng" kern="1200" dirty="0"/>
            <a:t>Lecture 12 </a:t>
          </a:r>
          <a:r>
            <a:rPr lang="en-US" sz="2000" b="1" kern="1200" dirty="0"/>
            <a:t>Project Auditing</a:t>
          </a:r>
        </a:p>
        <a:p>
          <a:pPr marL="0" lvl="0" indent="0" algn="l" defTabSz="1066800">
            <a:lnSpc>
              <a:spcPct val="90000"/>
            </a:lnSpc>
            <a:spcBef>
              <a:spcPct val="0"/>
            </a:spcBef>
            <a:spcAft>
              <a:spcPct val="35000"/>
            </a:spcAft>
            <a:buNone/>
          </a:pPr>
          <a:r>
            <a:rPr lang="en-US" sz="2000" b="1" u="sng" kern="1200" dirty="0"/>
            <a:t>Lecture 13 </a:t>
          </a:r>
          <a:r>
            <a:rPr lang="en-US" sz="2000" b="1" kern="1200" dirty="0"/>
            <a:t>Project termination</a:t>
          </a:r>
        </a:p>
        <a:p>
          <a:pPr marL="0" lvl="0" indent="0" algn="l" defTabSz="1066800">
            <a:lnSpc>
              <a:spcPct val="90000"/>
            </a:lnSpc>
            <a:spcBef>
              <a:spcPct val="0"/>
            </a:spcBef>
            <a:spcAft>
              <a:spcPct val="35000"/>
            </a:spcAft>
            <a:buNone/>
          </a:pPr>
          <a:endParaRPr lang="en-US" sz="2000" b="1" kern="1200" dirty="0"/>
        </a:p>
        <a:p>
          <a:pPr marL="0" lvl="0" indent="0" algn="l" defTabSz="1066800">
            <a:lnSpc>
              <a:spcPct val="90000"/>
            </a:lnSpc>
            <a:spcBef>
              <a:spcPct val="0"/>
            </a:spcBef>
            <a:spcAft>
              <a:spcPct val="35000"/>
            </a:spcAft>
            <a:buNone/>
          </a:pPr>
          <a:endParaRPr lang="en-US" sz="2000" b="1" kern="1200" dirty="0"/>
        </a:p>
      </dsp:txBody>
      <dsp:txXfrm>
        <a:off x="9072406" y="2421924"/>
        <a:ext cx="2934241" cy="2421924"/>
      </dsp:txXfrm>
    </dsp:sp>
    <dsp:sp modelId="{E2F03FD1-E211-426F-8054-E42269FE9C05}">
      <dsp:nvSpPr>
        <dsp:cNvPr id="0" name=""/>
        <dsp:cNvSpPr/>
      </dsp:nvSpPr>
      <dsp:spPr>
        <a:xfrm>
          <a:off x="9366424" y="0"/>
          <a:ext cx="2420167" cy="137159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93221E7-ADF7-450D-BEBE-73F9EFE5D8C8}">
      <dsp:nvSpPr>
        <dsp:cNvPr id="0" name=""/>
        <dsp:cNvSpPr/>
      </dsp:nvSpPr>
      <dsp:spPr>
        <a:xfrm>
          <a:off x="307062" y="5146586"/>
          <a:ext cx="11046116" cy="908221"/>
        </a:xfrm>
        <a:prstGeom prst="leftRightArrow">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w="635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85446-187D-4200-8BA3-2B6300A06BE1}">
      <dsp:nvSpPr>
        <dsp:cNvPr id="0" name=""/>
        <dsp:cNvSpPr/>
      </dsp:nvSpPr>
      <dsp:spPr>
        <a:xfrm>
          <a:off x="0" y="17108"/>
          <a:ext cx="10515600"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u="sng" kern="1200"/>
            <a:t>Inside the organization:</a:t>
          </a:r>
          <a:endParaRPr lang="en-US" sz="3200" kern="1200"/>
        </a:p>
      </dsp:txBody>
      <dsp:txXfrm>
        <a:off x="37467" y="54575"/>
        <a:ext cx="10440666" cy="692586"/>
      </dsp:txXfrm>
    </dsp:sp>
    <dsp:sp modelId="{D6D6E9EF-307B-4A30-A150-E7E1544E3793}">
      <dsp:nvSpPr>
        <dsp:cNvPr id="0" name=""/>
        <dsp:cNvSpPr/>
      </dsp:nvSpPr>
      <dsp:spPr>
        <a:xfrm>
          <a:off x="0" y="784628"/>
          <a:ext cx="10515600" cy="1556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en-US" sz="2500" kern="1200"/>
            <a:t>A manufacturing firm can use evaluation/selection techniques to choose which machine to adopt in a part-fabrication process.</a:t>
          </a:r>
        </a:p>
        <a:p>
          <a:pPr marL="228600" lvl="1" indent="-228600" algn="l" defTabSz="1111250">
            <a:lnSpc>
              <a:spcPct val="90000"/>
            </a:lnSpc>
            <a:spcBef>
              <a:spcPct val="0"/>
            </a:spcBef>
            <a:spcAft>
              <a:spcPct val="20000"/>
            </a:spcAft>
            <a:buChar char="•"/>
          </a:pPr>
          <a:r>
            <a:rPr lang="en-US" sz="2500" kern="1200"/>
            <a:t>A TV station can select which of several comedy shows to rerun in its 7:30 p.m. weekday time-slot.</a:t>
          </a:r>
        </a:p>
      </dsp:txBody>
      <dsp:txXfrm>
        <a:off x="0" y="784628"/>
        <a:ext cx="10515600" cy="1556640"/>
      </dsp:txXfrm>
    </dsp:sp>
    <dsp:sp modelId="{6C36910B-A13F-4CBF-81F0-BB75465F83A7}">
      <dsp:nvSpPr>
        <dsp:cNvPr id="0" name=""/>
        <dsp:cNvSpPr/>
      </dsp:nvSpPr>
      <dsp:spPr>
        <a:xfrm>
          <a:off x="0" y="2341269"/>
          <a:ext cx="10515600"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u="sng" kern="1200"/>
            <a:t>Outside the organization:</a:t>
          </a:r>
          <a:endParaRPr lang="en-US" sz="3200" kern="1200"/>
        </a:p>
      </dsp:txBody>
      <dsp:txXfrm>
        <a:off x="37467" y="2378736"/>
        <a:ext cx="10440666" cy="692586"/>
      </dsp:txXfrm>
    </dsp:sp>
    <dsp:sp modelId="{0A278472-C5AD-43B6-B358-2147E510853C}">
      <dsp:nvSpPr>
        <dsp:cNvPr id="0" name=""/>
        <dsp:cNvSpPr/>
      </dsp:nvSpPr>
      <dsp:spPr>
        <a:xfrm>
          <a:off x="0" y="3108789"/>
          <a:ext cx="10515600" cy="1225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en-US" sz="2500" kern="1200" dirty="0"/>
            <a:t>A construction firm can select the best subset of a large group of potential projects on which to bid.</a:t>
          </a:r>
        </a:p>
        <a:p>
          <a:pPr marL="228600" lvl="1" indent="-228600" algn="l" defTabSz="1111250">
            <a:lnSpc>
              <a:spcPct val="90000"/>
            </a:lnSpc>
            <a:spcBef>
              <a:spcPct val="0"/>
            </a:spcBef>
            <a:spcAft>
              <a:spcPct val="20000"/>
            </a:spcAft>
            <a:buChar char="•"/>
          </a:pPr>
          <a:r>
            <a:rPr lang="en-US" sz="2500" kern="1200" dirty="0"/>
            <a:t>A hospital can find the best mix of beds for a new wing. </a:t>
          </a:r>
        </a:p>
      </dsp:txBody>
      <dsp:txXfrm>
        <a:off x="0" y="3108789"/>
        <a:ext cx="10515600" cy="12254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6A3877-4EC2-49A7-9BD7-19C791895780}">
      <dsp:nvSpPr>
        <dsp:cNvPr id="0" name=""/>
        <dsp:cNvSpPr/>
      </dsp:nvSpPr>
      <dsp:spPr>
        <a:xfrm>
          <a:off x="0" y="23719"/>
          <a:ext cx="5165634" cy="13866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Both are widely used. </a:t>
          </a:r>
        </a:p>
      </dsp:txBody>
      <dsp:txXfrm>
        <a:off x="67690" y="91409"/>
        <a:ext cx="5030254" cy="1251252"/>
      </dsp:txXfrm>
    </dsp:sp>
    <dsp:sp modelId="{8EC1F5D4-CEFF-4C35-9E5A-307D6E8E0558}">
      <dsp:nvSpPr>
        <dsp:cNvPr id="0" name=""/>
        <dsp:cNvSpPr/>
      </dsp:nvSpPr>
      <dsp:spPr>
        <a:xfrm>
          <a:off x="0" y="1482352"/>
          <a:ext cx="5165634" cy="13866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Many organizations use both at the same time, or they use models that are combinations of the two. </a:t>
          </a:r>
        </a:p>
      </dsp:txBody>
      <dsp:txXfrm>
        <a:off x="67690" y="1550042"/>
        <a:ext cx="5030254" cy="1251252"/>
      </dsp:txXfrm>
    </dsp:sp>
    <dsp:sp modelId="{5B00EC35-32AF-42AE-AC29-6F648E488A22}">
      <dsp:nvSpPr>
        <dsp:cNvPr id="0" name=""/>
        <dsp:cNvSpPr/>
      </dsp:nvSpPr>
      <dsp:spPr>
        <a:xfrm>
          <a:off x="0" y="2940985"/>
          <a:ext cx="5165634" cy="13866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Nonnumeric models, as the name implies, do not use numbers as inputs. Numeric models do.</a:t>
          </a:r>
        </a:p>
      </dsp:txBody>
      <dsp:txXfrm>
        <a:off x="67690" y="3008675"/>
        <a:ext cx="5030254" cy="12512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A0A435-77EB-485B-8C02-017D1F69247E}">
      <dsp:nvSpPr>
        <dsp:cNvPr id="0" name=""/>
        <dsp:cNvSpPr/>
      </dsp:nvSpPr>
      <dsp:spPr>
        <a:xfrm>
          <a:off x="1383845" y="2635719"/>
          <a:ext cx="1921218" cy="1021117"/>
        </a:xfrm>
        <a:custGeom>
          <a:avLst/>
          <a:gdLst/>
          <a:ahLst/>
          <a:cxnLst/>
          <a:rect l="0" t="0" r="0" b="0"/>
          <a:pathLst>
            <a:path>
              <a:moveTo>
                <a:pt x="1921218" y="0"/>
              </a:moveTo>
              <a:lnTo>
                <a:pt x="1921218" y="730512"/>
              </a:lnTo>
              <a:lnTo>
                <a:pt x="0" y="730512"/>
              </a:lnTo>
              <a:lnTo>
                <a:pt x="0" y="102111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72662B-2CBA-418A-A1F4-26345DF71C6A}">
      <dsp:nvSpPr>
        <dsp:cNvPr id="0" name=""/>
        <dsp:cNvSpPr/>
      </dsp:nvSpPr>
      <dsp:spPr>
        <a:xfrm>
          <a:off x="3305064" y="2635719"/>
          <a:ext cx="1678851" cy="1033309"/>
        </a:xfrm>
        <a:custGeom>
          <a:avLst/>
          <a:gdLst/>
          <a:ahLst/>
          <a:cxnLst/>
          <a:rect l="0" t="0" r="0" b="0"/>
          <a:pathLst>
            <a:path>
              <a:moveTo>
                <a:pt x="0" y="0"/>
              </a:moveTo>
              <a:lnTo>
                <a:pt x="0" y="742703"/>
              </a:lnTo>
              <a:lnTo>
                <a:pt x="1678851" y="742703"/>
              </a:lnTo>
              <a:lnTo>
                <a:pt x="1678851" y="10333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F336C6-7191-4EEB-B180-E9607FA3B3D1}">
      <dsp:nvSpPr>
        <dsp:cNvPr id="0" name=""/>
        <dsp:cNvSpPr/>
      </dsp:nvSpPr>
      <dsp:spPr>
        <a:xfrm>
          <a:off x="1921230" y="1251885"/>
          <a:ext cx="2767668" cy="13838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i="0" u="none" strike="noStrike" kern="1200" baseline="0" dirty="0">
              <a:latin typeface="STIXMathJax_Main-Bold"/>
            </a:rPr>
            <a:t>Project Selection Models</a:t>
          </a:r>
          <a:endParaRPr lang="en-US" sz="3200" kern="1200" dirty="0"/>
        </a:p>
      </dsp:txBody>
      <dsp:txXfrm>
        <a:off x="1921230" y="1251885"/>
        <a:ext cx="2767668" cy="1383834"/>
      </dsp:txXfrm>
    </dsp:sp>
    <dsp:sp modelId="{11B49EE0-D15A-495E-816C-A06F12D384D9}">
      <dsp:nvSpPr>
        <dsp:cNvPr id="0" name=""/>
        <dsp:cNvSpPr/>
      </dsp:nvSpPr>
      <dsp:spPr>
        <a:xfrm>
          <a:off x="3357703" y="3669028"/>
          <a:ext cx="3252425" cy="13838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en-US" sz="3400" b="1" i="0" u="none" strike="noStrike" kern="1200" baseline="0" dirty="0">
              <a:solidFill>
                <a:prstClr val="white"/>
              </a:solidFill>
              <a:latin typeface="STIXMathJax_Main-Bold"/>
              <a:ea typeface="+mn-ea"/>
              <a:cs typeface="+mn-cs"/>
            </a:rPr>
            <a:t>Numeric Models</a:t>
          </a:r>
        </a:p>
      </dsp:txBody>
      <dsp:txXfrm>
        <a:off x="3357703" y="3669028"/>
        <a:ext cx="3252425" cy="1383834"/>
      </dsp:txXfrm>
    </dsp:sp>
    <dsp:sp modelId="{214FF5C5-E22D-48A4-ACB7-46A716E90DF8}">
      <dsp:nvSpPr>
        <dsp:cNvPr id="0" name=""/>
        <dsp:cNvSpPr/>
      </dsp:nvSpPr>
      <dsp:spPr>
        <a:xfrm>
          <a:off x="11" y="3656837"/>
          <a:ext cx="2767668" cy="13838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en-US" sz="3400" b="1" i="0" u="none" strike="noStrike" kern="1200" baseline="0" dirty="0">
              <a:solidFill>
                <a:prstClr val="white"/>
              </a:solidFill>
              <a:latin typeface="STIXMathJax_Main-Bold"/>
              <a:ea typeface="+mn-ea"/>
              <a:cs typeface="+mn-cs"/>
            </a:rPr>
            <a:t>Nonnumeric Models</a:t>
          </a:r>
        </a:p>
      </dsp:txBody>
      <dsp:txXfrm>
        <a:off x="11" y="3656837"/>
        <a:ext cx="2767668" cy="13838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CA3EEF-5A42-4DD3-B99C-0509E4104C8A}">
      <dsp:nvSpPr>
        <dsp:cNvPr id="0" name=""/>
        <dsp:cNvSpPr/>
      </dsp:nvSpPr>
      <dsp:spPr>
        <a:xfrm rot="16200000">
          <a:off x="1403770" y="-1403770"/>
          <a:ext cx="2658176" cy="5465717"/>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234696" rIns="234696" bIns="234696" numCol="1" spcCol="1270" anchor="ctr" anchorCtr="0">
          <a:noAutofit/>
        </a:bodyPr>
        <a:lstStyle/>
        <a:p>
          <a:pPr marL="0" lvl="0" indent="0" algn="ctr" defTabSz="1466850">
            <a:lnSpc>
              <a:spcPct val="90000"/>
            </a:lnSpc>
            <a:spcBef>
              <a:spcPct val="0"/>
            </a:spcBef>
            <a:spcAft>
              <a:spcPct val="35000"/>
            </a:spcAft>
            <a:buNone/>
          </a:pPr>
          <a:r>
            <a:rPr lang="en-US" sz="3300" b="1" kern="1200" dirty="0"/>
            <a:t>The Sacred Cow </a:t>
          </a:r>
          <a:endParaRPr lang="en-US" sz="3300" kern="1200" dirty="0"/>
        </a:p>
      </dsp:txBody>
      <dsp:txXfrm rot="5400000">
        <a:off x="0" y="0"/>
        <a:ext cx="5465717" cy="1993632"/>
      </dsp:txXfrm>
    </dsp:sp>
    <dsp:sp modelId="{BA8CFFD4-D1C1-46F8-9913-D8F675D41373}">
      <dsp:nvSpPr>
        <dsp:cNvPr id="0" name=""/>
        <dsp:cNvSpPr/>
      </dsp:nvSpPr>
      <dsp:spPr>
        <a:xfrm>
          <a:off x="5465717" y="0"/>
          <a:ext cx="5465717" cy="2658176"/>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234696" rIns="234696" bIns="234696" numCol="1" spcCol="1270" anchor="ctr" anchorCtr="0">
          <a:noAutofit/>
        </a:bodyPr>
        <a:lstStyle/>
        <a:p>
          <a:pPr marL="0" lvl="0" indent="0" algn="ctr" defTabSz="1466850">
            <a:lnSpc>
              <a:spcPct val="90000"/>
            </a:lnSpc>
            <a:spcBef>
              <a:spcPct val="0"/>
            </a:spcBef>
            <a:spcAft>
              <a:spcPct val="35000"/>
            </a:spcAft>
            <a:buNone/>
          </a:pPr>
          <a:r>
            <a:rPr lang="en-US" sz="3300" b="1" kern="1200" dirty="0"/>
            <a:t>The Operating Necessity </a:t>
          </a:r>
          <a:endParaRPr lang="en-US" sz="3300" kern="1200" dirty="0">
            <a:solidFill>
              <a:schemeClr val="bg1"/>
            </a:solidFill>
          </a:endParaRPr>
        </a:p>
      </dsp:txBody>
      <dsp:txXfrm>
        <a:off x="5465717" y="0"/>
        <a:ext cx="5465717" cy="1993632"/>
      </dsp:txXfrm>
    </dsp:sp>
    <dsp:sp modelId="{9E410284-7A59-4216-A1C8-90DE53A939B4}">
      <dsp:nvSpPr>
        <dsp:cNvPr id="0" name=""/>
        <dsp:cNvSpPr/>
      </dsp:nvSpPr>
      <dsp:spPr>
        <a:xfrm rot="10800000">
          <a:off x="0" y="2658176"/>
          <a:ext cx="5465717" cy="2658176"/>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234696" rIns="234696" bIns="234696" numCol="1" spcCol="1270" anchor="ctr" anchorCtr="0">
          <a:noAutofit/>
        </a:bodyPr>
        <a:lstStyle/>
        <a:p>
          <a:pPr marL="0" lvl="0" indent="0" algn="ctr" defTabSz="1466850">
            <a:lnSpc>
              <a:spcPct val="90000"/>
            </a:lnSpc>
            <a:spcBef>
              <a:spcPct val="0"/>
            </a:spcBef>
            <a:spcAft>
              <a:spcPct val="35000"/>
            </a:spcAft>
            <a:buNone/>
          </a:pPr>
          <a:r>
            <a:rPr lang="en-US" sz="3300" b="1" kern="1200" dirty="0"/>
            <a:t>The Competitive Necessity </a:t>
          </a:r>
        </a:p>
      </dsp:txBody>
      <dsp:txXfrm rot="10800000">
        <a:off x="0" y="3322720"/>
        <a:ext cx="5465717" cy="1993632"/>
      </dsp:txXfrm>
    </dsp:sp>
    <dsp:sp modelId="{9C09AC1C-2F19-40A0-8922-E04F3CDD0885}">
      <dsp:nvSpPr>
        <dsp:cNvPr id="0" name=""/>
        <dsp:cNvSpPr/>
      </dsp:nvSpPr>
      <dsp:spPr>
        <a:xfrm rot="5400000">
          <a:off x="6869487" y="1254405"/>
          <a:ext cx="2658176" cy="5465717"/>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234696" rIns="234696" bIns="234696" numCol="1" spcCol="1270" anchor="ctr" anchorCtr="0">
          <a:noAutofit/>
        </a:bodyPr>
        <a:lstStyle/>
        <a:p>
          <a:pPr marL="0" lvl="0" indent="0" algn="ctr" defTabSz="1466850">
            <a:lnSpc>
              <a:spcPct val="90000"/>
            </a:lnSpc>
            <a:spcBef>
              <a:spcPct val="0"/>
            </a:spcBef>
            <a:spcAft>
              <a:spcPct val="35000"/>
            </a:spcAft>
            <a:buNone/>
          </a:pPr>
          <a:r>
            <a:rPr lang="en-US" sz="3300" b="1" kern="1200" dirty="0">
              <a:effectLst/>
              <a:latin typeface="Calibri" panose="020F0502020204030204" pitchFamily="34" charset="0"/>
              <a:ea typeface="Calibri" panose="020F0502020204030204" pitchFamily="34" charset="0"/>
              <a:cs typeface="Arial" panose="020B0604020202020204" pitchFamily="34" charset="0"/>
            </a:rPr>
            <a:t>The Product Line Extension </a:t>
          </a:r>
          <a:endParaRPr lang="en-US" sz="3300" b="1" kern="1200" dirty="0"/>
        </a:p>
      </dsp:txBody>
      <dsp:txXfrm rot="-5400000">
        <a:off x="5465717" y="3322719"/>
        <a:ext cx="5465717" cy="1993632"/>
      </dsp:txXfrm>
    </dsp:sp>
    <dsp:sp modelId="{F030B6AF-D465-408E-95FB-2E66D3A9F38D}">
      <dsp:nvSpPr>
        <dsp:cNvPr id="0" name=""/>
        <dsp:cNvSpPr/>
      </dsp:nvSpPr>
      <dsp:spPr>
        <a:xfrm>
          <a:off x="3826001" y="1993632"/>
          <a:ext cx="3279430" cy="1329088"/>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b="1" kern="1200" dirty="0"/>
            <a:t>Nonnumeric Models</a:t>
          </a:r>
        </a:p>
      </dsp:txBody>
      <dsp:txXfrm>
        <a:off x="3890882" y="2058513"/>
        <a:ext cx="3149668" cy="119932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CA3EEF-5A42-4DD3-B99C-0509E4104C8A}">
      <dsp:nvSpPr>
        <dsp:cNvPr id="0" name=""/>
        <dsp:cNvSpPr/>
      </dsp:nvSpPr>
      <dsp:spPr>
        <a:xfrm rot="16200000">
          <a:off x="1285667" y="-1285667"/>
          <a:ext cx="2802942" cy="5374276"/>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None/>
          </a:pPr>
          <a:r>
            <a:rPr lang="en-US" sz="3500" b="1" kern="1200" dirty="0">
              <a:solidFill>
                <a:srgbClr val="FF0000"/>
              </a:solidFill>
            </a:rPr>
            <a:t>Profit/Profitability</a:t>
          </a:r>
        </a:p>
        <a:p>
          <a:pPr marL="0" lvl="0" indent="0" algn="ctr" defTabSz="1555750">
            <a:lnSpc>
              <a:spcPct val="90000"/>
            </a:lnSpc>
            <a:spcBef>
              <a:spcPct val="0"/>
            </a:spcBef>
            <a:spcAft>
              <a:spcPct val="35000"/>
            </a:spcAft>
            <a:buNone/>
          </a:pPr>
          <a:endParaRPr lang="en-US" sz="3500" kern="1200" dirty="0"/>
        </a:p>
      </dsp:txBody>
      <dsp:txXfrm rot="5400000">
        <a:off x="0" y="0"/>
        <a:ext cx="5374276" cy="2102207"/>
      </dsp:txXfrm>
    </dsp:sp>
    <dsp:sp modelId="{BA8CFFD4-D1C1-46F8-9913-D8F675D41373}">
      <dsp:nvSpPr>
        <dsp:cNvPr id="0" name=""/>
        <dsp:cNvSpPr/>
      </dsp:nvSpPr>
      <dsp:spPr>
        <a:xfrm>
          <a:off x="5374276" y="0"/>
          <a:ext cx="5374276" cy="2802942"/>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None/>
          </a:pPr>
          <a:r>
            <a:rPr lang="en-US" sz="3500" b="1" kern="1200" dirty="0">
              <a:solidFill>
                <a:srgbClr val="FF0000"/>
              </a:solidFill>
            </a:rPr>
            <a:t>Scoring</a:t>
          </a:r>
        </a:p>
        <a:p>
          <a:pPr marL="0" lvl="0" indent="0" algn="ctr" defTabSz="1555750">
            <a:lnSpc>
              <a:spcPct val="90000"/>
            </a:lnSpc>
            <a:spcBef>
              <a:spcPct val="0"/>
            </a:spcBef>
            <a:spcAft>
              <a:spcPct val="35000"/>
            </a:spcAft>
            <a:buNone/>
          </a:pPr>
          <a:endParaRPr lang="en-US" sz="3500" kern="1200" dirty="0">
            <a:solidFill>
              <a:schemeClr val="bg1"/>
            </a:solidFill>
          </a:endParaRPr>
        </a:p>
      </dsp:txBody>
      <dsp:txXfrm>
        <a:off x="5374276" y="0"/>
        <a:ext cx="5374276" cy="2102207"/>
      </dsp:txXfrm>
    </dsp:sp>
    <dsp:sp modelId="{9E410284-7A59-4216-A1C8-90DE53A939B4}">
      <dsp:nvSpPr>
        <dsp:cNvPr id="0" name=""/>
        <dsp:cNvSpPr/>
      </dsp:nvSpPr>
      <dsp:spPr>
        <a:xfrm rot="10800000">
          <a:off x="0" y="2802942"/>
          <a:ext cx="5374276" cy="2802942"/>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None/>
          </a:pPr>
          <a:r>
            <a:rPr lang="en-US" sz="3500" b="1" kern="1200" dirty="0"/>
            <a:t>Real options</a:t>
          </a:r>
        </a:p>
      </dsp:txBody>
      <dsp:txXfrm rot="10800000">
        <a:off x="0" y="3503678"/>
        <a:ext cx="5374276" cy="2102207"/>
      </dsp:txXfrm>
    </dsp:sp>
    <dsp:sp modelId="{9C09AC1C-2F19-40A0-8922-E04F3CDD0885}">
      <dsp:nvSpPr>
        <dsp:cNvPr id="0" name=""/>
        <dsp:cNvSpPr/>
      </dsp:nvSpPr>
      <dsp:spPr>
        <a:xfrm rot="5400000">
          <a:off x="6659943" y="1517275"/>
          <a:ext cx="2802942" cy="5374276"/>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None/>
          </a:pPr>
          <a:r>
            <a:rPr lang="en-US" sz="3500" b="1" kern="1200" dirty="0"/>
            <a:t>Window-of-Opportunity Analysis</a:t>
          </a:r>
        </a:p>
      </dsp:txBody>
      <dsp:txXfrm rot="-5400000">
        <a:off x="5374277" y="3503677"/>
        <a:ext cx="5374276" cy="2102207"/>
      </dsp:txXfrm>
    </dsp:sp>
    <dsp:sp modelId="{F030B6AF-D465-408E-95FB-2E66D3A9F38D}">
      <dsp:nvSpPr>
        <dsp:cNvPr id="0" name=""/>
        <dsp:cNvSpPr/>
      </dsp:nvSpPr>
      <dsp:spPr>
        <a:xfrm>
          <a:off x="3761993" y="2102207"/>
          <a:ext cx="3224566" cy="1401471"/>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b="1" kern="1200" dirty="0"/>
            <a:t>Numeric Models</a:t>
          </a:r>
        </a:p>
      </dsp:txBody>
      <dsp:txXfrm>
        <a:off x="3830407" y="2170621"/>
        <a:ext cx="3087738" cy="126464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224D1-1772-447E-B3AF-0A02E9228BAC}">
      <dsp:nvSpPr>
        <dsp:cNvPr id="0" name=""/>
        <dsp:cNvSpPr/>
      </dsp:nvSpPr>
      <dsp:spPr>
        <a:xfrm>
          <a:off x="5835188" y="1427473"/>
          <a:ext cx="4327491" cy="1756488"/>
        </a:xfrm>
        <a:custGeom>
          <a:avLst/>
          <a:gdLst/>
          <a:ahLst/>
          <a:cxnLst/>
          <a:rect l="0" t="0" r="0" b="0"/>
          <a:pathLst>
            <a:path>
              <a:moveTo>
                <a:pt x="0" y="0"/>
              </a:moveTo>
              <a:lnTo>
                <a:pt x="0" y="1491527"/>
              </a:lnTo>
              <a:lnTo>
                <a:pt x="4327491" y="1491527"/>
              </a:lnTo>
              <a:lnTo>
                <a:pt x="4327491" y="175648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5FF022C-8183-498F-9546-1C41FA1513A6}">
      <dsp:nvSpPr>
        <dsp:cNvPr id="0" name=""/>
        <dsp:cNvSpPr/>
      </dsp:nvSpPr>
      <dsp:spPr>
        <a:xfrm>
          <a:off x="5835188" y="1427473"/>
          <a:ext cx="1180059" cy="1783350"/>
        </a:xfrm>
        <a:custGeom>
          <a:avLst/>
          <a:gdLst/>
          <a:ahLst/>
          <a:cxnLst/>
          <a:rect l="0" t="0" r="0" b="0"/>
          <a:pathLst>
            <a:path>
              <a:moveTo>
                <a:pt x="0" y="0"/>
              </a:moveTo>
              <a:lnTo>
                <a:pt x="0" y="1518389"/>
              </a:lnTo>
              <a:lnTo>
                <a:pt x="1180059" y="1518389"/>
              </a:lnTo>
              <a:lnTo>
                <a:pt x="1180059" y="17833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DE82C8-60ED-4A8F-9395-1F33F02C1F7C}">
      <dsp:nvSpPr>
        <dsp:cNvPr id="0" name=""/>
        <dsp:cNvSpPr/>
      </dsp:nvSpPr>
      <dsp:spPr>
        <a:xfrm>
          <a:off x="4066637" y="1427473"/>
          <a:ext cx="1768550" cy="1812256"/>
        </a:xfrm>
        <a:custGeom>
          <a:avLst/>
          <a:gdLst/>
          <a:ahLst/>
          <a:cxnLst/>
          <a:rect l="0" t="0" r="0" b="0"/>
          <a:pathLst>
            <a:path>
              <a:moveTo>
                <a:pt x="1768550" y="0"/>
              </a:moveTo>
              <a:lnTo>
                <a:pt x="1768550" y="1547295"/>
              </a:lnTo>
              <a:lnTo>
                <a:pt x="0" y="1547295"/>
              </a:lnTo>
              <a:lnTo>
                <a:pt x="0" y="18122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F29E379-CB92-4099-9FDA-21EC8B38610B}">
      <dsp:nvSpPr>
        <dsp:cNvPr id="0" name=""/>
        <dsp:cNvSpPr/>
      </dsp:nvSpPr>
      <dsp:spPr>
        <a:xfrm>
          <a:off x="1261718" y="1427473"/>
          <a:ext cx="4573470" cy="1828280"/>
        </a:xfrm>
        <a:custGeom>
          <a:avLst/>
          <a:gdLst/>
          <a:ahLst/>
          <a:cxnLst/>
          <a:rect l="0" t="0" r="0" b="0"/>
          <a:pathLst>
            <a:path>
              <a:moveTo>
                <a:pt x="4573470" y="0"/>
              </a:moveTo>
              <a:lnTo>
                <a:pt x="4573470" y="1563319"/>
              </a:lnTo>
              <a:lnTo>
                <a:pt x="0" y="1563319"/>
              </a:lnTo>
              <a:lnTo>
                <a:pt x="0" y="18282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AEC277-49EA-4E88-BD7B-E09C30F1548F}">
      <dsp:nvSpPr>
        <dsp:cNvPr id="0" name=""/>
        <dsp:cNvSpPr/>
      </dsp:nvSpPr>
      <dsp:spPr>
        <a:xfrm>
          <a:off x="4013368" y="165755"/>
          <a:ext cx="3643640" cy="1261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en-US" sz="3700" b="1" kern="1200" dirty="0"/>
            <a:t>Profit/Profitability</a:t>
          </a:r>
          <a:endParaRPr lang="en-US" sz="3700" kern="1200" dirty="0"/>
        </a:p>
      </dsp:txBody>
      <dsp:txXfrm>
        <a:off x="4013368" y="165755"/>
        <a:ext cx="3643640" cy="1261718"/>
      </dsp:txXfrm>
    </dsp:sp>
    <dsp:sp modelId="{D90F5C24-6B35-4718-B07E-C640D5E5E2A9}">
      <dsp:nvSpPr>
        <dsp:cNvPr id="0" name=""/>
        <dsp:cNvSpPr/>
      </dsp:nvSpPr>
      <dsp:spPr>
        <a:xfrm>
          <a:off x="0" y="3255753"/>
          <a:ext cx="2523436" cy="1261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en-US" sz="3700" kern="1200"/>
            <a:t>Internal Rate of Return</a:t>
          </a:r>
        </a:p>
      </dsp:txBody>
      <dsp:txXfrm>
        <a:off x="0" y="3255753"/>
        <a:ext cx="2523436" cy="1261718"/>
      </dsp:txXfrm>
    </dsp:sp>
    <dsp:sp modelId="{9CE53460-D7A0-47E4-AD6D-428AD91B0E37}">
      <dsp:nvSpPr>
        <dsp:cNvPr id="0" name=""/>
        <dsp:cNvSpPr/>
      </dsp:nvSpPr>
      <dsp:spPr>
        <a:xfrm>
          <a:off x="2804919" y="3239729"/>
          <a:ext cx="2523436" cy="1261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en-US" sz="3700" kern="1200" dirty="0">
              <a:solidFill>
                <a:srgbClr val="FF0000"/>
              </a:solidFill>
              <a:latin typeface="Times New Roman" panose="02020603050405020304" pitchFamily="18" charset="0"/>
              <a:cs typeface="Times New Roman" panose="02020603050405020304" pitchFamily="18" charset="0"/>
            </a:rPr>
            <a:t>Payback Period </a:t>
          </a:r>
          <a:endParaRPr lang="en-US" sz="3700" kern="1200" dirty="0">
            <a:solidFill>
              <a:srgbClr val="FF0000"/>
            </a:solidFill>
          </a:endParaRPr>
        </a:p>
      </dsp:txBody>
      <dsp:txXfrm>
        <a:off x="2804919" y="3239729"/>
        <a:ext cx="2523436" cy="1261718"/>
      </dsp:txXfrm>
    </dsp:sp>
    <dsp:sp modelId="{FE4E72E4-8C6C-4BD0-B831-CC60CDF95E79}">
      <dsp:nvSpPr>
        <dsp:cNvPr id="0" name=""/>
        <dsp:cNvSpPr/>
      </dsp:nvSpPr>
      <dsp:spPr>
        <a:xfrm>
          <a:off x="5753529" y="3210823"/>
          <a:ext cx="2523436" cy="1261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en-US" sz="3700" b="0" i="1" kern="1200" dirty="0">
              <a:solidFill>
                <a:srgbClr val="FF0000"/>
              </a:solidFill>
              <a:latin typeface="Galliard-BoldItalic"/>
            </a:rPr>
            <a:t>Discounted Cash Flow </a:t>
          </a:r>
          <a:endParaRPr lang="en-US" sz="3700" b="0" kern="1200" dirty="0">
            <a:solidFill>
              <a:srgbClr val="FF0000"/>
            </a:solidFill>
          </a:endParaRPr>
        </a:p>
      </dsp:txBody>
      <dsp:txXfrm>
        <a:off x="5753529" y="3210823"/>
        <a:ext cx="2523436" cy="1261718"/>
      </dsp:txXfrm>
    </dsp:sp>
    <dsp:sp modelId="{1FB1A3CD-DF6E-44FF-B735-BA734128DE5E}">
      <dsp:nvSpPr>
        <dsp:cNvPr id="0" name=""/>
        <dsp:cNvSpPr/>
      </dsp:nvSpPr>
      <dsp:spPr>
        <a:xfrm>
          <a:off x="8900961" y="3183961"/>
          <a:ext cx="2523436" cy="1261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en-US" sz="3700" kern="1200" dirty="0"/>
            <a:t>Profitability Index</a:t>
          </a:r>
        </a:p>
      </dsp:txBody>
      <dsp:txXfrm>
        <a:off x="8900961" y="3183961"/>
        <a:ext cx="2523436" cy="126171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B3891C-7ECB-4F0D-B33B-F8CBAED3BB9E}">
      <dsp:nvSpPr>
        <dsp:cNvPr id="0" name=""/>
        <dsp:cNvSpPr/>
      </dsp:nvSpPr>
      <dsp:spPr>
        <a:xfrm>
          <a:off x="5653946" y="2081960"/>
          <a:ext cx="4000208" cy="694251"/>
        </a:xfrm>
        <a:custGeom>
          <a:avLst/>
          <a:gdLst/>
          <a:ahLst/>
          <a:cxnLst/>
          <a:rect l="0" t="0" r="0" b="0"/>
          <a:pathLst>
            <a:path>
              <a:moveTo>
                <a:pt x="0" y="0"/>
              </a:moveTo>
              <a:lnTo>
                <a:pt x="0" y="347125"/>
              </a:lnTo>
              <a:lnTo>
                <a:pt x="4000208" y="347125"/>
              </a:lnTo>
              <a:lnTo>
                <a:pt x="4000208" y="6942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95D4EF-FD00-46F3-BD30-026AECE9F2A8}">
      <dsp:nvSpPr>
        <dsp:cNvPr id="0" name=""/>
        <dsp:cNvSpPr/>
      </dsp:nvSpPr>
      <dsp:spPr>
        <a:xfrm>
          <a:off x="5608226" y="2081960"/>
          <a:ext cx="91440" cy="694251"/>
        </a:xfrm>
        <a:custGeom>
          <a:avLst/>
          <a:gdLst/>
          <a:ahLst/>
          <a:cxnLst/>
          <a:rect l="0" t="0" r="0" b="0"/>
          <a:pathLst>
            <a:path>
              <a:moveTo>
                <a:pt x="45720" y="0"/>
              </a:moveTo>
              <a:lnTo>
                <a:pt x="45720" y="6942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1E2E24-F1BC-4204-B265-A94BAD3439EA}">
      <dsp:nvSpPr>
        <dsp:cNvPr id="0" name=""/>
        <dsp:cNvSpPr/>
      </dsp:nvSpPr>
      <dsp:spPr>
        <a:xfrm>
          <a:off x="1653737" y="2081960"/>
          <a:ext cx="4000208" cy="694251"/>
        </a:xfrm>
        <a:custGeom>
          <a:avLst/>
          <a:gdLst/>
          <a:ahLst/>
          <a:cxnLst/>
          <a:rect l="0" t="0" r="0" b="0"/>
          <a:pathLst>
            <a:path>
              <a:moveTo>
                <a:pt x="4000208" y="0"/>
              </a:moveTo>
              <a:lnTo>
                <a:pt x="4000208" y="347125"/>
              </a:lnTo>
              <a:lnTo>
                <a:pt x="0" y="347125"/>
              </a:lnTo>
              <a:lnTo>
                <a:pt x="0" y="6942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38FDA4-7DF0-4739-9D21-4548ADCD82FF}">
      <dsp:nvSpPr>
        <dsp:cNvPr id="0" name=""/>
        <dsp:cNvSpPr/>
      </dsp:nvSpPr>
      <dsp:spPr>
        <a:xfrm>
          <a:off x="4000967" y="428982"/>
          <a:ext cx="3305957" cy="16529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chemeClr val="bg1"/>
              </a:solidFill>
            </a:rPr>
            <a:t>Scoring</a:t>
          </a:r>
        </a:p>
      </dsp:txBody>
      <dsp:txXfrm>
        <a:off x="4000967" y="428982"/>
        <a:ext cx="3305957" cy="1652978"/>
      </dsp:txXfrm>
    </dsp:sp>
    <dsp:sp modelId="{37CC333D-E5B5-422E-914F-40A385F567C9}">
      <dsp:nvSpPr>
        <dsp:cNvPr id="0" name=""/>
        <dsp:cNvSpPr/>
      </dsp:nvSpPr>
      <dsp:spPr>
        <a:xfrm>
          <a:off x="759" y="2776212"/>
          <a:ext cx="3305957" cy="16529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a:lnSpc>
              <a:spcPct val="90000"/>
            </a:lnSpc>
            <a:spcBef>
              <a:spcPct val="0"/>
            </a:spcBef>
            <a:spcAft>
              <a:spcPct val="35000"/>
            </a:spcAft>
            <a:buNone/>
          </a:pPr>
          <a:r>
            <a:rPr lang="en-US" sz="3800" b="1" kern="1200" dirty="0"/>
            <a:t>Unweighted 0–1 Factor Model</a:t>
          </a:r>
        </a:p>
      </dsp:txBody>
      <dsp:txXfrm>
        <a:off x="759" y="2776212"/>
        <a:ext cx="3305957" cy="1652978"/>
      </dsp:txXfrm>
    </dsp:sp>
    <dsp:sp modelId="{7F3E2DF9-B7DC-4055-8F9A-ECF00B6CC62B}">
      <dsp:nvSpPr>
        <dsp:cNvPr id="0" name=""/>
        <dsp:cNvSpPr/>
      </dsp:nvSpPr>
      <dsp:spPr>
        <a:xfrm>
          <a:off x="4000967" y="2776212"/>
          <a:ext cx="3305957" cy="16529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a:lnSpc>
              <a:spcPct val="90000"/>
            </a:lnSpc>
            <a:spcBef>
              <a:spcPct val="0"/>
            </a:spcBef>
            <a:spcAft>
              <a:spcPct val="35000"/>
            </a:spcAft>
            <a:buNone/>
          </a:pPr>
          <a:r>
            <a:rPr lang="en-US" sz="3800" b="1" kern="1200" dirty="0"/>
            <a:t>Unweighted Factor Scoring Model</a:t>
          </a:r>
        </a:p>
      </dsp:txBody>
      <dsp:txXfrm>
        <a:off x="4000967" y="2776212"/>
        <a:ext cx="3305957" cy="1652978"/>
      </dsp:txXfrm>
    </dsp:sp>
    <dsp:sp modelId="{F4F8E962-4869-419A-A3D1-7DEF79F9E9A5}">
      <dsp:nvSpPr>
        <dsp:cNvPr id="0" name=""/>
        <dsp:cNvSpPr/>
      </dsp:nvSpPr>
      <dsp:spPr>
        <a:xfrm>
          <a:off x="8001176" y="2776212"/>
          <a:ext cx="3305957" cy="16529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a:lnSpc>
              <a:spcPct val="90000"/>
            </a:lnSpc>
            <a:spcBef>
              <a:spcPct val="0"/>
            </a:spcBef>
            <a:spcAft>
              <a:spcPct val="35000"/>
            </a:spcAft>
            <a:buNone/>
          </a:pPr>
          <a:r>
            <a:rPr lang="en-US" sz="3800" b="1" kern="1200" dirty="0"/>
            <a:t>Weighted Factor Scoring Model</a:t>
          </a:r>
        </a:p>
      </dsp:txBody>
      <dsp:txXfrm>
        <a:off x="8001176" y="2776212"/>
        <a:ext cx="3305957" cy="1652978"/>
      </dsp:txXfrm>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6.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2/24/2021</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2/24/2021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158CB02-2ABE-45EB-85C1-E751D070EF5E}" type="datetime1">
              <a:rPr lang="en-US" smtClean="0"/>
              <a:t>2/24/2021</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a:t>Business Champions School - Eng. Amaal Aburumman</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DA62F76F-E5AD-44F6-A533-17101B86D266}" type="datetime1">
              <a:rPr lang="en-US" smtClean="0"/>
              <a:t>2/24/2021</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9151F5B2-8BB7-4532-A2CB-11A802ABDABF}" type="datetime1">
              <a:rPr lang="en-US" smtClean="0"/>
              <a:t>2/24/2021</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A65E07A-986F-4E31-85EF-37FAC795314D}" type="datetime1">
              <a:rPr lang="en-US" smtClean="0"/>
              <a:t>2/24/2021</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D5D4C670-EA5A-45BE-839D-3DBD19C66C57}" type="datetime1">
              <a:rPr lang="en-US" smtClean="0"/>
              <a:t>2/24/2021</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42E8F02F-54E4-4B71-8744-4616DB82A1B2}" type="datetime1">
              <a:rPr lang="en-US" smtClean="0"/>
              <a:t>2/24/2021</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65BBAF2A-8A9C-4CB6-929F-190C53C472B7}" type="datetime1">
              <a:rPr lang="en-US" smtClean="0"/>
              <a:t>2/24/2021</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E9AD1B92-3496-4AC0-8B9A-9647B0F0B69A}" type="datetime1">
              <a:rPr lang="en-US" smtClean="0"/>
              <a:t>2/24/2021</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E2B9CED-E6FC-4CA5-BAB5-467BF9260862}" type="datetime1">
              <a:rPr lang="en-US" smtClean="0"/>
              <a:t>2/24/2021</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F17A0E80-DA67-4E17-B26D-08900557118F}" type="datetime1">
              <a:rPr lang="en-US" smtClean="0"/>
              <a:t>2/24/2021</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9DE23FE5-DABE-4A58-8D32-6CA2575F4B25}" type="datetime1">
              <a:rPr lang="en-US" smtClean="0"/>
              <a:t>2/24/2021</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A4E8EC-4075-4662-A6A1-28A679988CE9}" type="datetime1">
              <a:rPr lang="en-US" smtClean="0"/>
              <a:t>2/24/2021</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9.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0.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10.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6.emf"/><Relationship Id="rId1" Type="http://schemas.openxmlformats.org/officeDocument/2006/relationships/slideLayout" Target="../slideLayouts/slideLayout2.xml"/><Relationship Id="rId4" Type="http://schemas.openxmlformats.org/officeDocument/2006/relationships/image" Target="../media/image37.emf"/></Relationships>
</file>

<file path=ppt/slides/_rels/slide5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506</a:t>
            </a:r>
            <a:br>
              <a:rPr lang="en-US" sz="5400" b="1" dirty="0">
                <a:solidFill>
                  <a:schemeClr val="bg1"/>
                </a:solidFill>
                <a:latin typeface="+mn-lt"/>
              </a:rPr>
            </a:br>
            <a:r>
              <a:rPr lang="en-US" sz="5400" b="1" dirty="0">
                <a:solidFill>
                  <a:schemeClr val="bg1"/>
                </a:solidFill>
                <a:latin typeface="+mn-lt"/>
              </a:rPr>
              <a:t>Advanced Project Management</a:t>
            </a:r>
            <a:br>
              <a:rPr lang="en-US" b="1" dirty="0">
                <a:solidFill>
                  <a:schemeClr val="bg1"/>
                </a:solidFill>
                <a:latin typeface="+mn-lt"/>
              </a:rPr>
            </a:br>
            <a:r>
              <a:rPr lang="en-US" sz="5400" dirty="0">
                <a:solidFill>
                  <a:srgbClr val="FF0000"/>
                </a:solidFill>
                <a:latin typeface="+mn-lt"/>
              </a:rPr>
              <a:t>LECTURE 5</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320987"/>
            <a:ext cx="8567738" cy="1917473"/>
          </a:xfrm>
          <a:solidFill>
            <a:schemeClr val="tx1">
              <a:lumMod val="65000"/>
              <a:lumOff val="35000"/>
            </a:schemeClr>
          </a:solidFill>
        </p:spPr>
        <p:txBody>
          <a:bodyPr lIns="274320" tIns="91440" rIns="182880" bIns="91440">
            <a:noAutofit/>
          </a:bodyPr>
          <a:lstStyle/>
          <a:p>
            <a:pPr algn="l"/>
            <a:r>
              <a:rPr lang="en-US" sz="4000" b="1" dirty="0">
                <a:solidFill>
                  <a:schemeClr val="bg1"/>
                </a:solidFill>
                <a:ea typeface="+mj-ea"/>
                <a:cs typeface="+mj-cs"/>
              </a:rPr>
              <a:t>Strategic Management and Project Selection</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123406"/>
            <a:ext cx="2694542" cy="2286000"/>
          </a:xfrm>
          <a:prstGeom prst="rect">
            <a:avLst/>
          </a:prstGeom>
        </p:spPr>
      </p:pic>
      <p:sp>
        <p:nvSpPr>
          <p:cNvPr id="5" name="Footer Placeholder 4">
            <a:extLst>
              <a:ext uri="{FF2B5EF4-FFF2-40B4-BE49-F238E27FC236}">
                <a16:creationId xmlns:a16="http://schemas.microsoft.com/office/drawing/2014/main" id="{C2C4F7E2-2F8D-4321-AF53-9E7A12E3FA67}"/>
              </a:ext>
            </a:extLst>
          </p:cNvPr>
          <p:cNvSpPr>
            <a:spLocks noGrp="1"/>
          </p:cNvSpPr>
          <p:nvPr>
            <p:ph type="ftr" sz="quarter" idx="11"/>
          </p:nvPr>
        </p:nvSpPr>
        <p:spPr/>
        <p:txBody>
          <a:bodyPr/>
          <a:lstStyle/>
          <a:p>
            <a:r>
              <a:rPr lang="en-US"/>
              <a:t>Business Champions School - Eng. Amaal Aburumman</a:t>
            </a:r>
          </a:p>
        </p:txBody>
      </p:sp>
      <p:sp>
        <p:nvSpPr>
          <p:cNvPr id="8" name="TextBox 7">
            <a:extLst>
              <a:ext uri="{FF2B5EF4-FFF2-40B4-BE49-F238E27FC236}">
                <a16:creationId xmlns:a16="http://schemas.microsoft.com/office/drawing/2014/main" id="{72B96B6A-F1E0-43F4-BD23-302AB0E12370}"/>
              </a:ext>
            </a:extLst>
          </p:cNvPr>
          <p:cNvSpPr txBox="1"/>
          <p:nvPr/>
        </p:nvSpPr>
        <p:spPr>
          <a:xfrm>
            <a:off x="8523073" y="232209"/>
            <a:ext cx="3030495" cy="646331"/>
          </a:xfrm>
          <a:prstGeom prst="rect">
            <a:avLst/>
          </a:prstGeom>
          <a:noFill/>
        </p:spPr>
        <p:txBody>
          <a:bodyPr wrap="square">
            <a:spAutoFit/>
          </a:bodyPr>
          <a:lstStyle/>
          <a:p>
            <a:r>
              <a:rPr lang="en-US" sz="3600" b="1" dirty="0">
                <a:solidFill>
                  <a:srgbClr val="2C2C2C"/>
                </a:solidFill>
                <a:latin typeface="Corbel" panose="020B0503020204020204"/>
              </a:rPr>
              <a:t>Feb</a:t>
            </a:r>
            <a:r>
              <a:rPr kumimoji="0" lang="en-US" sz="3600" b="1" i="0" u="none" strike="noStrike" kern="1200" cap="none" spc="0" normalizeH="0" baseline="0" noProof="0" dirty="0">
                <a:ln>
                  <a:noFill/>
                </a:ln>
                <a:solidFill>
                  <a:srgbClr val="2C2C2C"/>
                </a:solidFill>
                <a:effectLst/>
                <a:uLnTx/>
                <a:uFillTx/>
                <a:latin typeface="Corbel" panose="020B0503020204020204"/>
                <a:ea typeface="+mn-ea"/>
                <a:cs typeface="+mn-cs"/>
              </a:rPr>
              <a:t>  27, 2021</a:t>
            </a:r>
            <a:endParaRPr lang="en-US" dirty="0"/>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013D7EEB-7322-4380-B106-D67A8664E01E}"/>
              </a:ext>
            </a:extLst>
          </p:cNvPr>
          <p:cNvGraphicFramePr>
            <a:graphicFrameLocks noGrp="1"/>
          </p:cNvGraphicFramePr>
          <p:nvPr>
            <p:ph idx="1"/>
            <p:extLst>
              <p:ext uri="{D42A27DB-BD31-4B8C-83A1-F6EECF244321}">
                <p14:modId xmlns:p14="http://schemas.microsoft.com/office/powerpoint/2010/main" val="324445069"/>
              </p:ext>
            </p:extLst>
          </p:nvPr>
        </p:nvGraphicFramePr>
        <p:xfrm>
          <a:off x="185352" y="803188"/>
          <a:ext cx="12006648" cy="60548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7B16D2EF-AD58-42EA-B22F-212DD97B273B}"/>
              </a:ext>
            </a:extLst>
          </p:cNvPr>
          <p:cNvSpPr txBox="1"/>
          <p:nvPr/>
        </p:nvSpPr>
        <p:spPr>
          <a:xfrm>
            <a:off x="2224217" y="117540"/>
            <a:ext cx="8155459" cy="523220"/>
          </a:xfrm>
          <a:prstGeom prst="rect">
            <a:avLst/>
          </a:prstGeom>
          <a:noFill/>
        </p:spPr>
        <p:txBody>
          <a:bodyPr wrap="square" rtlCol="0">
            <a:spAutoFit/>
          </a:bodyPr>
          <a:lstStyle/>
          <a:p>
            <a:r>
              <a:rPr lang="en-US" sz="2800" b="1" dirty="0"/>
              <a:t>PMG506 Advanced Project Management (APM)</a:t>
            </a:r>
            <a:endParaRPr lang="en-US" b="1" dirty="0"/>
          </a:p>
        </p:txBody>
      </p:sp>
      <p:pic>
        <p:nvPicPr>
          <p:cNvPr id="15" name="Picture 14">
            <a:extLst>
              <a:ext uri="{FF2B5EF4-FFF2-40B4-BE49-F238E27FC236}">
                <a16:creationId xmlns:a16="http://schemas.microsoft.com/office/drawing/2014/main" id="{F3BC91ED-CCAB-461D-8F1B-C21A306C20EF}"/>
              </a:ext>
            </a:extLst>
          </p:cNvPr>
          <p:cNvPicPr>
            <a:picLocks noChangeAspect="1"/>
          </p:cNvPicPr>
          <p:nvPr/>
        </p:nvPicPr>
        <p:blipFill>
          <a:blip r:embed="rId7"/>
          <a:stretch>
            <a:fillRect/>
          </a:stretch>
        </p:blipFill>
        <p:spPr>
          <a:xfrm>
            <a:off x="11060533" y="0"/>
            <a:ext cx="1131467" cy="1013254"/>
          </a:xfrm>
          <a:prstGeom prst="rect">
            <a:avLst/>
          </a:prstGeom>
        </p:spPr>
      </p:pic>
      <p:sp>
        <p:nvSpPr>
          <p:cNvPr id="2" name="Footer Placeholder 1">
            <a:extLst>
              <a:ext uri="{FF2B5EF4-FFF2-40B4-BE49-F238E27FC236}">
                <a16:creationId xmlns:a16="http://schemas.microsoft.com/office/drawing/2014/main" id="{9C6C3B1C-7054-4D57-9A65-A0544B3B3C0D}"/>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4110540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6" name="Rectangle 32">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48195" y="345810"/>
            <a:ext cx="5710568" cy="1325563"/>
          </a:xfrm>
        </p:spPr>
        <p:txBody>
          <a:bodyPr>
            <a:normAutofit/>
          </a:bodyPr>
          <a:lstStyle/>
          <a:p>
            <a:r>
              <a:rPr lang="en-GB" altLang="en-US" dirty="0">
                <a:latin typeface="+mn-lt"/>
                <a:cs typeface="Times New Roman" panose="02020603050405020304" pitchFamily="18" charset="0"/>
              </a:rPr>
              <a:t>Learning Outcomes</a:t>
            </a:r>
            <a:endParaRPr lang="en-US" dirty="0">
              <a:latin typeface="+mn-lt"/>
              <a:cs typeface="Times New Roman" panose="02020603050405020304" pitchFamily="18" charset="0"/>
            </a:endParaRPr>
          </a:p>
        </p:txBody>
      </p:sp>
      <p:sp>
        <p:nvSpPr>
          <p:cNvPr id="3" name="Content Placeholder 2"/>
          <p:cNvSpPr>
            <a:spLocks noGrp="1"/>
          </p:cNvSpPr>
          <p:nvPr>
            <p:ph idx="1"/>
          </p:nvPr>
        </p:nvSpPr>
        <p:spPr>
          <a:xfrm>
            <a:off x="-38263" y="2353598"/>
            <a:ext cx="7081259" cy="4686566"/>
          </a:xfrm>
        </p:spPr>
        <p:txBody>
          <a:bodyPr>
            <a:normAutofit/>
          </a:bodyPr>
          <a:lstStyle/>
          <a:p>
            <a:pPr marL="457200" indent="-457200">
              <a:buNone/>
            </a:pPr>
            <a:r>
              <a:rPr lang="en-GB" altLang="en-US" sz="2400" b="1" dirty="0">
                <a:cs typeface="Times New Roman" panose="02020603050405020304" pitchFamily="18" charset="0"/>
              </a:rPr>
              <a:t>By the end of this lecture, you will be able to:</a:t>
            </a:r>
          </a:p>
          <a:p>
            <a:pPr>
              <a:buFont typeface="Wingdings" panose="05000000000000000000" pitchFamily="2" charset="2"/>
              <a:buChar char="Ø"/>
            </a:pPr>
            <a:r>
              <a:rPr lang="en-US" sz="2400" dirty="0"/>
              <a:t> Understand the importance of project selection for the business.</a:t>
            </a:r>
          </a:p>
          <a:p>
            <a:pPr>
              <a:buFont typeface="Wingdings" panose="05000000000000000000" pitchFamily="2" charset="2"/>
              <a:buChar char="Ø"/>
            </a:pPr>
            <a:r>
              <a:rPr lang="en-US" sz="2400" dirty="0"/>
              <a:t>Understand what is the  project selection process.</a:t>
            </a:r>
          </a:p>
          <a:p>
            <a:pPr>
              <a:buFont typeface="Wingdings" panose="05000000000000000000" pitchFamily="2" charset="2"/>
              <a:buChar char="Ø"/>
            </a:pPr>
            <a:r>
              <a:rPr lang="en-US" sz="2400" dirty="0"/>
              <a:t>Discuss project selection model criteria.</a:t>
            </a:r>
          </a:p>
          <a:p>
            <a:pPr>
              <a:buFont typeface="Wingdings" panose="05000000000000000000" pitchFamily="2" charset="2"/>
              <a:buChar char="Ø"/>
            </a:pPr>
            <a:r>
              <a:rPr lang="en-US" sz="2400" dirty="0"/>
              <a:t>Discuss fundamental types of project selection models.</a:t>
            </a:r>
          </a:p>
          <a:p>
            <a:pPr>
              <a:buFont typeface="Wingdings" panose="05000000000000000000" pitchFamily="2" charset="2"/>
              <a:buChar char="Ø"/>
            </a:pPr>
            <a:r>
              <a:rPr lang="en-US" sz="2400" dirty="0"/>
              <a:t>Compare numeric and nonnumeric project selection models.</a:t>
            </a:r>
          </a:p>
          <a:p>
            <a:pPr>
              <a:buFont typeface="Wingdings" panose="05000000000000000000" pitchFamily="2" charset="2"/>
              <a:buChar char="Ø"/>
            </a:pPr>
            <a:r>
              <a:rPr lang="en-US" sz="2400" dirty="0"/>
              <a:t>Describe the project portfolio process.</a:t>
            </a:r>
          </a:p>
        </p:txBody>
      </p:sp>
      <p:sp>
        <p:nvSpPr>
          <p:cNvPr id="35" name="Oval 3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C50F8573-A5C0-4FE2-B073-0C8999B0D4D8}"/>
              </a:ext>
            </a:extLst>
          </p:cNvPr>
          <p:cNvPicPr>
            <a:picLocks noChangeAspect="1"/>
          </p:cNvPicPr>
          <p:nvPr/>
        </p:nvPicPr>
        <p:blipFill rotWithShape="1">
          <a:blip r:embed="rId3"/>
          <a:srcRect l="11239" r="30585"/>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37" name="Arc 36">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10" name="Picture 9">
            <a:extLst>
              <a:ext uri="{FF2B5EF4-FFF2-40B4-BE49-F238E27FC236}">
                <a16:creationId xmlns:a16="http://schemas.microsoft.com/office/drawing/2014/main" id="{824F60B2-F1AA-4355-B491-460478417B99}"/>
              </a:ext>
            </a:extLst>
          </p:cNvPr>
          <p:cNvPicPr>
            <a:picLocks noChangeAspect="1"/>
          </p:cNvPicPr>
          <p:nvPr/>
        </p:nvPicPr>
        <p:blipFill rotWithShape="1">
          <a:blip r:embed="rId4"/>
          <a:srcRect l="5944" r="6302" b="-4"/>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6" name="Footer Placeholder 5">
            <a:extLst>
              <a:ext uri="{FF2B5EF4-FFF2-40B4-BE49-F238E27FC236}">
                <a16:creationId xmlns:a16="http://schemas.microsoft.com/office/drawing/2014/main" id="{6CB2D51A-0E2F-43EC-8EF5-926EDC12140E}"/>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b="1"/>
              <a:t>Business Champions School - Eng. Amaal Aburumman</a:t>
            </a:r>
          </a:p>
        </p:txBody>
      </p:sp>
      <p:pic>
        <p:nvPicPr>
          <p:cNvPr id="4" name="Picture 3">
            <a:extLst>
              <a:ext uri="{FF2B5EF4-FFF2-40B4-BE49-F238E27FC236}">
                <a16:creationId xmlns:a16="http://schemas.microsoft.com/office/drawing/2014/main" id="{0209C7E9-A364-4889-9EAF-053B2891E3F0}"/>
              </a:ext>
            </a:extLst>
          </p:cNvPr>
          <p:cNvPicPr>
            <a:picLocks noChangeAspect="1"/>
          </p:cNvPicPr>
          <p:nvPr/>
        </p:nvPicPr>
        <p:blipFill>
          <a:blip r:embed="rId5"/>
          <a:stretch>
            <a:fillRect/>
          </a:stretch>
        </p:blipFill>
        <p:spPr>
          <a:xfrm>
            <a:off x="11058046" y="0"/>
            <a:ext cx="1133954" cy="1012024"/>
          </a:xfrm>
          <a:prstGeom prst="rect">
            <a:avLst/>
          </a:prstGeom>
        </p:spPr>
      </p:pic>
    </p:spTree>
    <p:custDataLst>
      <p:tags r:id="rId1"/>
    </p:custDataLst>
    <p:extLst>
      <p:ext uri="{BB962C8B-B14F-4D97-AF65-F5344CB8AC3E}">
        <p14:creationId xmlns:p14="http://schemas.microsoft.com/office/powerpoint/2010/main" val="3105877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E79532D-D82D-4DB1-9220-520A7E016E4A}"/>
              </a:ext>
            </a:extLst>
          </p:cNvPr>
          <p:cNvSpPr txBox="1"/>
          <p:nvPr/>
        </p:nvSpPr>
        <p:spPr>
          <a:xfrm>
            <a:off x="138897" y="238999"/>
            <a:ext cx="6682413" cy="653135"/>
          </a:xfrm>
          <a:prstGeom prst="rect">
            <a:avLst/>
          </a:prstGeom>
        </p:spPr>
        <p:txBody>
          <a:bodyPr vert="horz" lIns="91440" tIns="45720" rIns="91440" bIns="45720" rtlCol="0" anchor="ctr">
            <a:normAutofit fontScale="92500" lnSpcReduction="10000"/>
          </a:bodyPr>
          <a:lstStyle/>
          <a:p>
            <a:pPr>
              <a:lnSpc>
                <a:spcPct val="90000"/>
              </a:lnSpc>
              <a:spcBef>
                <a:spcPct val="0"/>
              </a:spcBef>
              <a:spcAft>
                <a:spcPts val="600"/>
              </a:spcAft>
            </a:pPr>
            <a:r>
              <a:rPr lang="en-US" sz="4400" b="1" kern="1200" dirty="0">
                <a:solidFill>
                  <a:schemeClr val="tx1"/>
                </a:solidFill>
                <a:latin typeface="+mj-lt"/>
                <a:ea typeface="+mj-ea"/>
                <a:cs typeface="+mj-cs"/>
              </a:rPr>
              <a:t>Importance of Project Selection</a:t>
            </a:r>
          </a:p>
        </p:txBody>
      </p:sp>
      <p:sp>
        <p:nvSpPr>
          <p:cNvPr id="24" name="Freeform: Shape 23">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Block Arc 27">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5" name="Freeform: Shape 29">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32" name="Straight Connector 31">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4" name="Freeform: Shape 33">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4" name="Footer Placeholder 3">
            <a:extLst>
              <a:ext uri="{FF2B5EF4-FFF2-40B4-BE49-F238E27FC236}">
                <a16:creationId xmlns:a16="http://schemas.microsoft.com/office/drawing/2014/main" id="{B753DEA9-73A6-4C07-AEFD-C8A24CFFB27B}"/>
              </a:ext>
            </a:extLst>
          </p:cNvPr>
          <p:cNvSpPr>
            <a:spLocks noGrp="1"/>
          </p:cNvSpPr>
          <p:nvPr>
            <p:ph type="ftr" sz="quarter" idx="11"/>
          </p:nvPr>
        </p:nvSpPr>
        <p:spPr>
          <a:xfrm>
            <a:off x="2727338" y="6356350"/>
            <a:ext cx="3669352" cy="365125"/>
          </a:xfrm>
        </p:spPr>
        <p:txBody>
          <a:bodyPr vert="horz" lIns="91440" tIns="45720" rIns="91440" bIns="45720" rtlCol="0" anchor="ctr">
            <a:normAutofit/>
          </a:bodyPr>
          <a:lstStyle/>
          <a:p>
            <a:pPr>
              <a:spcAft>
                <a:spcPts val="600"/>
              </a:spcAft>
            </a:pPr>
            <a:r>
              <a:rPr lang="en-US" b="1" kern="1200">
                <a:solidFill>
                  <a:schemeClr val="tx1">
                    <a:tint val="75000"/>
                  </a:schemeClr>
                </a:solidFill>
                <a:latin typeface="+mn-lt"/>
                <a:ea typeface="+mn-ea"/>
                <a:cs typeface="+mn-cs"/>
              </a:rPr>
              <a:t>Business Champions School - Eng. Amaal Aburumman</a:t>
            </a:r>
          </a:p>
        </p:txBody>
      </p:sp>
      <p:sp>
        <p:nvSpPr>
          <p:cNvPr id="36" name="Arc 35">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8" name="Freeform: Shape 37">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0BC64B23-C2A7-469A-A339-2FFF6390CE33}"/>
              </a:ext>
            </a:extLst>
          </p:cNvPr>
          <p:cNvSpPr txBox="1"/>
          <p:nvPr/>
        </p:nvSpPr>
        <p:spPr>
          <a:xfrm>
            <a:off x="138897" y="1018261"/>
            <a:ext cx="10627968" cy="4708981"/>
          </a:xfrm>
          <a:prstGeom prst="rect">
            <a:avLst/>
          </a:prstGeom>
          <a:noFill/>
        </p:spPr>
        <p:txBody>
          <a:bodyPr wrap="square">
            <a:spAutoFit/>
          </a:bodyPr>
          <a:lstStyle/>
          <a:p>
            <a:pPr marL="457200" indent="-457200" algn="just">
              <a:spcAft>
                <a:spcPts val="600"/>
              </a:spcAft>
              <a:buFont typeface="Wingdings" panose="05000000000000000000" pitchFamily="2" charset="2"/>
              <a:buChar char="Ø"/>
            </a:pPr>
            <a:r>
              <a:rPr lang="en-US" sz="2800" dirty="0"/>
              <a:t>The accomplishment of important tasks and goals in organizations today  is being achieved using projects. </a:t>
            </a:r>
          </a:p>
          <a:p>
            <a:pPr algn="just">
              <a:spcAft>
                <a:spcPts val="600"/>
              </a:spcAft>
            </a:pPr>
            <a:endParaRPr lang="en-US" sz="2800" dirty="0"/>
          </a:p>
          <a:p>
            <a:pPr marL="457200" indent="-457200" algn="just">
              <a:spcAft>
                <a:spcPts val="600"/>
              </a:spcAft>
              <a:buFont typeface="Wingdings" panose="05000000000000000000" pitchFamily="2" charset="2"/>
              <a:buChar char="Ø"/>
            </a:pPr>
            <a:r>
              <a:rPr lang="en-US" sz="2800" dirty="0"/>
              <a:t>The phrases we hear and read about daily at our work and in conversations with our colleagues, such as “management by projects” reflect this increasing trend in our society.</a:t>
            </a:r>
          </a:p>
          <a:p>
            <a:pPr algn="just">
              <a:spcAft>
                <a:spcPts val="600"/>
              </a:spcAft>
            </a:pPr>
            <a:endParaRPr lang="en-US" sz="2800" dirty="0"/>
          </a:p>
          <a:p>
            <a:pPr marL="457200" indent="-457200" algn="just">
              <a:spcAft>
                <a:spcPts val="600"/>
              </a:spcAft>
              <a:buFont typeface="Wingdings" panose="05000000000000000000" pitchFamily="2" charset="2"/>
              <a:buChar char="Ø"/>
            </a:pPr>
            <a:r>
              <a:rPr lang="en-US" sz="2800" dirty="0"/>
              <a:t>The rapid adoption of such a powerful tool as project management to help organizations achieve their goals and objectives is certainly awesome.</a:t>
            </a:r>
          </a:p>
        </p:txBody>
      </p:sp>
      <p:pic>
        <p:nvPicPr>
          <p:cNvPr id="2" name="Picture 1">
            <a:extLst>
              <a:ext uri="{FF2B5EF4-FFF2-40B4-BE49-F238E27FC236}">
                <a16:creationId xmlns:a16="http://schemas.microsoft.com/office/drawing/2014/main" id="{1ABA2E5D-EB0F-44C8-9533-1B3AAB69FCB5}"/>
              </a:ext>
            </a:extLst>
          </p:cNvPr>
          <p:cNvPicPr>
            <a:picLocks noChangeAspect="1"/>
          </p:cNvPicPr>
          <p:nvPr/>
        </p:nvPicPr>
        <p:blipFill>
          <a:blip r:embed="rId2"/>
          <a:stretch>
            <a:fillRect/>
          </a:stretch>
        </p:blipFill>
        <p:spPr>
          <a:xfrm>
            <a:off x="10956395" y="16683"/>
            <a:ext cx="1133954" cy="1012024"/>
          </a:xfrm>
          <a:prstGeom prst="rect">
            <a:avLst/>
          </a:prstGeom>
        </p:spPr>
      </p:pic>
    </p:spTree>
    <p:extLst>
      <p:ext uri="{BB962C8B-B14F-4D97-AF65-F5344CB8AC3E}">
        <p14:creationId xmlns:p14="http://schemas.microsoft.com/office/powerpoint/2010/main" val="4123481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4F38F4C-A25C-49B4-81F3-7671368EDBC9}"/>
              </a:ext>
            </a:extLst>
          </p:cNvPr>
          <p:cNvSpPr txBox="1"/>
          <p:nvPr/>
        </p:nvSpPr>
        <p:spPr>
          <a:xfrm>
            <a:off x="625991" y="119403"/>
            <a:ext cx="6752203"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dirty="0">
                <a:solidFill>
                  <a:schemeClr val="tx1"/>
                </a:solidFill>
                <a:latin typeface="+mj-lt"/>
                <a:ea typeface="+mj-ea"/>
                <a:cs typeface="+mj-cs"/>
              </a:rPr>
              <a:t>Importance of Project Selection</a:t>
            </a:r>
          </a:p>
        </p:txBody>
      </p:sp>
      <p:sp>
        <p:nvSpPr>
          <p:cNvPr id="13" name="Freeform: Shape 12">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201705" y="1550992"/>
            <a:ext cx="6619605" cy="4625971"/>
          </a:xfrm>
        </p:spPr>
        <p:txBody>
          <a:bodyPr vert="horz" lIns="91440" tIns="45720" rIns="91440" bIns="45720" rtlCol="0">
            <a:normAutofit/>
          </a:bodyPr>
          <a:lstStyle/>
          <a:p>
            <a:pPr marL="0" indent="0">
              <a:buNone/>
            </a:pPr>
            <a:r>
              <a:rPr lang="en-US" altLang="en-US" sz="2400" dirty="0"/>
              <a:t>The rapid adoption of project management means:</a:t>
            </a:r>
          </a:p>
          <a:p>
            <a:pPr marL="0" indent="0">
              <a:buNone/>
            </a:pPr>
            <a:r>
              <a:rPr lang="en-US" altLang="en-US" sz="2400" dirty="0"/>
              <a:t>• There are many projects that fall outside the organization’s stated mission.</a:t>
            </a:r>
          </a:p>
          <a:p>
            <a:pPr marL="0" indent="0">
              <a:buNone/>
            </a:pPr>
            <a:r>
              <a:rPr lang="en-US" altLang="en-US" sz="2400" dirty="0"/>
              <a:t>• There are many projects being conducted that are completely unrelated to the strategy and goals of the organization.</a:t>
            </a:r>
          </a:p>
          <a:p>
            <a:pPr marL="0" indent="0">
              <a:buNone/>
            </a:pPr>
            <a:r>
              <a:rPr lang="en-US" altLang="en-US" sz="2400" dirty="0"/>
              <a:t>• There are many projects with funding levels that are excessive relative to their expected benefits..</a:t>
            </a:r>
            <a:endParaRPr lang="en-US" sz="2400" dirty="0"/>
          </a:p>
        </p:txBody>
      </p:sp>
      <p:sp>
        <p:nvSpPr>
          <p:cNvPr id="15" name="Oval 14">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Block Arc 16">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 name="Freeform: Shape 18">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21" name="Straight Connector 20">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3" name="Freeform: Shape 22">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4" name="Footer Placeholder 3">
            <a:extLst>
              <a:ext uri="{FF2B5EF4-FFF2-40B4-BE49-F238E27FC236}">
                <a16:creationId xmlns:a16="http://schemas.microsoft.com/office/drawing/2014/main" id="{E76948B9-28F1-493D-9F8F-5B0C49314D6C}"/>
              </a:ext>
            </a:extLst>
          </p:cNvPr>
          <p:cNvSpPr>
            <a:spLocks noGrp="1"/>
          </p:cNvSpPr>
          <p:nvPr>
            <p:ph type="ftr" sz="quarter" idx="11"/>
          </p:nvPr>
        </p:nvSpPr>
        <p:spPr>
          <a:xfrm>
            <a:off x="2727338" y="6356350"/>
            <a:ext cx="3669352" cy="365125"/>
          </a:xfrm>
        </p:spPr>
        <p:txBody>
          <a:bodyPr vert="horz" lIns="91440" tIns="45720" rIns="91440" bIns="45720" rtlCol="0" anchor="ctr">
            <a:normAutofit/>
          </a:bodyPr>
          <a:lstStyle/>
          <a:p>
            <a:pPr>
              <a:spcAft>
                <a:spcPts val="600"/>
              </a:spcAft>
            </a:pPr>
            <a:r>
              <a:rPr lang="en-US" b="1" kern="1200">
                <a:solidFill>
                  <a:schemeClr val="tx1">
                    <a:tint val="75000"/>
                  </a:schemeClr>
                </a:solidFill>
                <a:latin typeface="+mn-lt"/>
                <a:ea typeface="+mn-ea"/>
                <a:cs typeface="+mn-cs"/>
              </a:rPr>
              <a:t>Business Champions School - Eng. Amaal Aburumman</a:t>
            </a:r>
          </a:p>
        </p:txBody>
      </p:sp>
      <p:sp>
        <p:nvSpPr>
          <p:cNvPr id="25" name="Arc 24">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7" name="Freeform: Shape 26">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F6E5BCA9-08A5-4028-8E08-30EB888FA928}"/>
              </a:ext>
            </a:extLst>
          </p:cNvPr>
          <p:cNvPicPr>
            <a:picLocks noChangeAspect="1"/>
          </p:cNvPicPr>
          <p:nvPr/>
        </p:nvPicPr>
        <p:blipFill>
          <a:blip r:embed="rId3"/>
          <a:stretch>
            <a:fillRect/>
          </a:stretch>
        </p:blipFill>
        <p:spPr>
          <a:xfrm>
            <a:off x="11018134" y="0"/>
            <a:ext cx="1133954" cy="1012024"/>
          </a:xfrm>
          <a:prstGeom prst="rect">
            <a:avLst/>
          </a:prstGeom>
        </p:spPr>
      </p:pic>
    </p:spTree>
    <p:custDataLst>
      <p:tags r:id="rId1"/>
    </p:custDataLst>
    <p:extLst>
      <p:ext uri="{BB962C8B-B14F-4D97-AF65-F5344CB8AC3E}">
        <p14:creationId xmlns:p14="http://schemas.microsoft.com/office/powerpoint/2010/main" val="1167668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72F83F-82B5-4A0E-ABC2-8DA631C2686A}"/>
              </a:ext>
            </a:extLst>
          </p:cNvPr>
          <p:cNvSpPr>
            <a:spLocks noGrp="1"/>
          </p:cNvSpPr>
          <p:nvPr>
            <p:ph type="title"/>
          </p:nvPr>
        </p:nvSpPr>
        <p:spPr>
          <a:xfrm>
            <a:off x="1245072" y="1289765"/>
            <a:ext cx="3651101" cy="4270963"/>
          </a:xfrm>
        </p:spPr>
        <p:txBody>
          <a:bodyPr anchor="ctr">
            <a:normAutofit/>
          </a:bodyPr>
          <a:lstStyle/>
          <a:p>
            <a:pPr algn="ctr"/>
            <a:r>
              <a:rPr lang="en-US" sz="5600" dirty="0">
                <a:solidFill>
                  <a:srgbClr val="FFFFFF"/>
                </a:solidFill>
                <a:latin typeface="+mn-lt"/>
                <a:ea typeface="+mn-ea"/>
                <a:cs typeface="+mn-cs"/>
              </a:rPr>
              <a:t>Managing Multiple projects</a:t>
            </a:r>
            <a:br>
              <a:rPr lang="en-US" sz="5600" dirty="0">
                <a:solidFill>
                  <a:srgbClr val="FFFFFF"/>
                </a:solidFill>
              </a:rPr>
            </a:br>
            <a:endParaRPr lang="en-US" sz="5600" dirty="0">
              <a:solidFill>
                <a:srgbClr val="FFFFFF"/>
              </a:solidFill>
            </a:endParaRPr>
          </a:p>
        </p:txBody>
      </p:sp>
      <p:sp>
        <p:nvSpPr>
          <p:cNvPr id="14"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87FA3CD7-A56E-4AEA-9C93-D2C56653D186}"/>
              </a:ext>
            </a:extLst>
          </p:cNvPr>
          <p:cNvSpPr>
            <a:spLocks noGrp="1"/>
          </p:cNvSpPr>
          <p:nvPr>
            <p:ph idx="1"/>
          </p:nvPr>
        </p:nvSpPr>
        <p:spPr>
          <a:xfrm>
            <a:off x="5941717" y="518400"/>
            <a:ext cx="5824457" cy="5837949"/>
          </a:xfrm>
        </p:spPr>
        <p:txBody>
          <a:bodyPr anchor="ctr">
            <a:normAutofit/>
          </a:bodyPr>
          <a:lstStyle/>
          <a:p>
            <a:pPr marL="0" indent="0">
              <a:buNone/>
            </a:pPr>
            <a:r>
              <a:rPr lang="en-US" sz="2400" dirty="0">
                <a:solidFill>
                  <a:schemeClr val="tx1">
                    <a:alpha val="80000"/>
                  </a:schemeClr>
                </a:solidFill>
              </a:rPr>
              <a:t>Three particularly common problems in organizations trying to manage multiple projects are:</a:t>
            </a:r>
          </a:p>
          <a:p>
            <a:pPr marL="0" indent="0">
              <a:buNone/>
            </a:pPr>
            <a:r>
              <a:rPr lang="en-US" sz="2400" dirty="0">
                <a:solidFill>
                  <a:schemeClr val="tx1">
                    <a:alpha val="80000"/>
                  </a:schemeClr>
                </a:solidFill>
              </a:rPr>
              <a:t>1. Delays in one project cause delays in other projects because of common resource needs or technological dependencies.</a:t>
            </a:r>
          </a:p>
          <a:p>
            <a:pPr marL="0" indent="0">
              <a:buNone/>
            </a:pPr>
            <a:r>
              <a:rPr lang="en-US" sz="2400" dirty="0">
                <a:solidFill>
                  <a:schemeClr val="tx1">
                    <a:alpha val="80000"/>
                  </a:schemeClr>
                </a:solidFill>
              </a:rPr>
              <a:t>2. The inefficient use of corporate resources results in peaks and valleys of resource utilization.</a:t>
            </a:r>
          </a:p>
          <a:p>
            <a:pPr marL="0" indent="0">
              <a:buNone/>
            </a:pPr>
            <a:r>
              <a:rPr lang="en-US" sz="2400" dirty="0">
                <a:solidFill>
                  <a:schemeClr val="tx1">
                    <a:alpha val="80000"/>
                  </a:schemeClr>
                </a:solidFill>
              </a:rPr>
              <a:t>3. Bottlenecks in resource availability or lack of required technological inputs result in project delays that depend on those scarce resources or technology.</a:t>
            </a:r>
          </a:p>
        </p:txBody>
      </p:sp>
      <p:sp>
        <p:nvSpPr>
          <p:cNvPr id="4" name="Footer Placeholder 3">
            <a:extLst>
              <a:ext uri="{FF2B5EF4-FFF2-40B4-BE49-F238E27FC236}">
                <a16:creationId xmlns:a16="http://schemas.microsoft.com/office/drawing/2014/main" id="{23E60F1F-2A4E-4452-A288-A2169DA0B184}"/>
              </a:ext>
            </a:extLst>
          </p:cNvPr>
          <p:cNvSpPr>
            <a:spLocks noGrp="1"/>
          </p:cNvSpPr>
          <p:nvPr>
            <p:ph type="ftr" sz="quarter" idx="11"/>
          </p:nvPr>
        </p:nvSpPr>
        <p:spPr>
          <a:xfrm>
            <a:off x="5521782" y="6454616"/>
            <a:ext cx="3548094" cy="365125"/>
          </a:xfrm>
        </p:spPr>
        <p:txBody>
          <a:bodyPr>
            <a:normAutofit/>
          </a:bodyPr>
          <a:lstStyle/>
          <a:p>
            <a:pPr>
              <a:spcAft>
                <a:spcPts val="600"/>
              </a:spcAft>
            </a:pPr>
            <a:r>
              <a:rPr lang="en-US" sz="1100" b="1" dirty="0">
                <a:solidFill>
                  <a:schemeClr val="tx1">
                    <a:alpha val="60000"/>
                  </a:schemeClr>
                </a:solidFill>
              </a:rPr>
              <a:t>Business Champions School - Eng. Amaal </a:t>
            </a:r>
            <a:r>
              <a:rPr lang="en-US" sz="1100" b="1" dirty="0" err="1">
                <a:solidFill>
                  <a:schemeClr val="tx1">
                    <a:alpha val="60000"/>
                  </a:schemeClr>
                </a:solidFill>
              </a:rPr>
              <a:t>Aburumman</a:t>
            </a:r>
            <a:endParaRPr lang="en-US" sz="1100" b="1" dirty="0">
              <a:solidFill>
                <a:schemeClr val="tx1">
                  <a:alpha val="60000"/>
                </a:schemeClr>
              </a:solidFill>
            </a:endParaRPr>
          </a:p>
        </p:txBody>
      </p:sp>
      <p:sp>
        <p:nvSpPr>
          <p:cNvPr id="18"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20" name="Straight Connector 19">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31FA9260-8C15-4764-AA2B-41291BF3E05B}"/>
              </a:ext>
            </a:extLst>
          </p:cNvPr>
          <p:cNvPicPr>
            <a:picLocks noChangeAspect="1"/>
          </p:cNvPicPr>
          <p:nvPr/>
        </p:nvPicPr>
        <p:blipFill>
          <a:blip r:embed="rId2"/>
          <a:stretch>
            <a:fillRect/>
          </a:stretch>
        </p:blipFill>
        <p:spPr>
          <a:xfrm>
            <a:off x="10923983" y="15882"/>
            <a:ext cx="1133954" cy="1012024"/>
          </a:xfrm>
          <a:prstGeom prst="rect">
            <a:avLst/>
          </a:prstGeom>
        </p:spPr>
      </p:pic>
    </p:spTree>
    <p:extLst>
      <p:ext uri="{BB962C8B-B14F-4D97-AF65-F5344CB8AC3E}">
        <p14:creationId xmlns:p14="http://schemas.microsoft.com/office/powerpoint/2010/main" val="420046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9" name="Rectangle 11">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13">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TextBox 6">
            <a:extLst>
              <a:ext uri="{FF2B5EF4-FFF2-40B4-BE49-F238E27FC236}">
                <a16:creationId xmlns:a16="http://schemas.microsoft.com/office/drawing/2014/main" id="{9B582EA8-23D2-400B-B143-C044D1568A25}"/>
              </a:ext>
            </a:extLst>
          </p:cNvPr>
          <p:cNvSpPr txBox="1"/>
          <p:nvPr/>
        </p:nvSpPr>
        <p:spPr>
          <a:xfrm>
            <a:off x="112261" y="1611747"/>
            <a:ext cx="7304411" cy="4706068"/>
          </a:xfrm>
          <a:prstGeom prst="rect">
            <a:avLst/>
          </a:prstGeom>
        </p:spPr>
        <p:txBody>
          <a:bodyPr vert="horz" lIns="91440" tIns="45720" rIns="91440" bIns="45720" rtlCol="0">
            <a:normAutofit/>
          </a:bodyPr>
          <a:lstStyle/>
          <a:p>
            <a:pPr>
              <a:lnSpc>
                <a:spcPct val="90000"/>
              </a:lnSpc>
              <a:spcAft>
                <a:spcPts val="600"/>
              </a:spcAft>
            </a:pPr>
            <a:r>
              <a:rPr lang="en-US" sz="2400" dirty="0"/>
              <a:t>The challenges  facing the organization are: </a:t>
            </a:r>
          </a:p>
          <a:p>
            <a:pPr marL="571500" indent="-342900">
              <a:lnSpc>
                <a:spcPct val="90000"/>
              </a:lnSpc>
              <a:spcAft>
                <a:spcPts val="600"/>
              </a:spcAft>
              <a:buFont typeface="Wingdings" panose="05000000000000000000" pitchFamily="2" charset="2"/>
              <a:buChar char="Ø"/>
            </a:pPr>
            <a:r>
              <a:rPr lang="en-US" sz="2400" dirty="0"/>
              <a:t> How to make sure that projects are closely tied to the organization’s goals and strategy? </a:t>
            </a:r>
          </a:p>
          <a:p>
            <a:pPr marL="571500" indent="-342900">
              <a:lnSpc>
                <a:spcPct val="90000"/>
              </a:lnSpc>
              <a:spcAft>
                <a:spcPts val="600"/>
              </a:spcAft>
              <a:buFont typeface="Wingdings" panose="05000000000000000000" pitchFamily="2" charset="2"/>
              <a:buChar char="Ø"/>
            </a:pPr>
            <a:r>
              <a:rPr lang="en-US" sz="2400" dirty="0"/>
              <a:t>How to handle the growing number of ongoing projects?</a:t>
            </a:r>
          </a:p>
          <a:p>
            <a:pPr marL="571500" indent="-342900">
              <a:lnSpc>
                <a:spcPct val="90000"/>
              </a:lnSpc>
              <a:spcAft>
                <a:spcPts val="600"/>
              </a:spcAft>
              <a:buFont typeface="Wingdings" panose="05000000000000000000" pitchFamily="2" charset="2"/>
              <a:buChar char="Ø"/>
            </a:pPr>
            <a:r>
              <a:rPr lang="en-US" sz="2400" dirty="0"/>
              <a:t>How to make these projects more successful</a:t>
            </a:r>
            <a:r>
              <a:rPr lang="en-US" dirty="0"/>
              <a:t>?</a:t>
            </a:r>
          </a:p>
        </p:txBody>
      </p:sp>
      <p:sp>
        <p:nvSpPr>
          <p:cNvPr id="25" name="Oval 15">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D27D10BC-4104-4A2C-96D1-B5B02FC5A2D2}"/>
              </a:ext>
            </a:extLst>
          </p:cNvPr>
          <p:cNvPicPr>
            <a:picLocks noGrp="1" noChangeAspect="1"/>
          </p:cNvPicPr>
          <p:nvPr>
            <p:ph idx="1"/>
          </p:nvPr>
        </p:nvPicPr>
        <p:blipFill>
          <a:blip r:embed="rId2"/>
          <a:stretch>
            <a:fillRect/>
          </a:stretch>
        </p:blipFill>
        <p:spPr>
          <a:xfrm>
            <a:off x="8629089" y="1176557"/>
            <a:ext cx="2297240" cy="3860908"/>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8" name="Freeform: Shape 17">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0" name="Straight Connector 19">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C1A43D47-4A61-4C10-83F9-EB95D345B525}"/>
              </a:ext>
            </a:extLst>
          </p:cNvPr>
          <p:cNvSpPr>
            <a:spLocks noGrp="1"/>
          </p:cNvSpPr>
          <p:nvPr>
            <p:ph type="ftr" sz="quarter" idx="11"/>
          </p:nvPr>
        </p:nvSpPr>
        <p:spPr>
          <a:xfrm>
            <a:off x="2858610" y="6356350"/>
            <a:ext cx="3372951" cy="365125"/>
          </a:xfrm>
        </p:spPr>
        <p:txBody>
          <a:bodyPr vert="horz" lIns="91440" tIns="45720" rIns="91440" bIns="45720" rtlCol="0" anchor="ctr">
            <a:normAutofit/>
          </a:bodyPr>
          <a:lstStyle/>
          <a:p>
            <a:pPr algn="r">
              <a:spcAft>
                <a:spcPts val="600"/>
              </a:spcAft>
            </a:pPr>
            <a:r>
              <a:rPr lang="en-US" sz="1100" b="1" kern="1200">
                <a:solidFill>
                  <a:schemeClr val="tx1">
                    <a:tint val="75000"/>
                  </a:schemeClr>
                </a:solidFill>
                <a:latin typeface="+mn-lt"/>
                <a:ea typeface="+mn-ea"/>
                <a:cs typeface="+mn-cs"/>
              </a:rPr>
              <a:t>Business Champions School - Eng. Amaal Aburumman</a:t>
            </a:r>
          </a:p>
        </p:txBody>
      </p:sp>
      <p:sp>
        <p:nvSpPr>
          <p:cNvPr id="22" name="Freeform: Shape 21">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Freeform: Shape 25">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3" name="Picture 2">
            <a:extLst>
              <a:ext uri="{FF2B5EF4-FFF2-40B4-BE49-F238E27FC236}">
                <a16:creationId xmlns:a16="http://schemas.microsoft.com/office/drawing/2014/main" id="{6D4B67ED-D7B5-45E4-A2F5-7051A04EF2B9}"/>
              </a:ext>
            </a:extLst>
          </p:cNvPr>
          <p:cNvPicPr>
            <a:picLocks noChangeAspect="1"/>
          </p:cNvPicPr>
          <p:nvPr/>
        </p:nvPicPr>
        <p:blipFill>
          <a:blip r:embed="rId3"/>
          <a:stretch>
            <a:fillRect/>
          </a:stretch>
        </p:blipFill>
        <p:spPr>
          <a:xfrm>
            <a:off x="11058046" y="0"/>
            <a:ext cx="1133954" cy="1012024"/>
          </a:xfrm>
          <a:prstGeom prst="rect">
            <a:avLst/>
          </a:prstGeom>
        </p:spPr>
      </p:pic>
    </p:spTree>
    <p:extLst>
      <p:ext uri="{BB962C8B-B14F-4D97-AF65-F5344CB8AC3E}">
        <p14:creationId xmlns:p14="http://schemas.microsoft.com/office/powerpoint/2010/main" val="23402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7" name="Rectangle 13">
            <a:extLst>
              <a:ext uri="{FF2B5EF4-FFF2-40B4-BE49-F238E27FC236}">
                <a16:creationId xmlns:a16="http://schemas.microsoft.com/office/drawing/2014/main" id="{9B76D444-2756-434F-AE61-96D69830C1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91E0A28-5AB1-4024-9785-36D37EED2A75}"/>
              </a:ext>
            </a:extLst>
          </p:cNvPr>
          <p:cNvPicPr>
            <a:picLocks noChangeAspect="1"/>
          </p:cNvPicPr>
          <p:nvPr/>
        </p:nvPicPr>
        <p:blipFill rotWithShape="1">
          <a:blip r:embed="rId3"/>
          <a:srcRect t="729" r="-1" b="1209"/>
          <a:stretch/>
        </p:blipFill>
        <p:spPr>
          <a:xfrm>
            <a:off x="320040" y="320040"/>
            <a:ext cx="11548872" cy="4303462"/>
          </a:xfrm>
          <a:prstGeom prst="rect">
            <a:avLst/>
          </a:prstGeom>
        </p:spPr>
      </p:pic>
      <p:sp>
        <p:nvSpPr>
          <p:cNvPr id="16" name="Rectangle 15">
            <a:extLst>
              <a:ext uri="{FF2B5EF4-FFF2-40B4-BE49-F238E27FC236}">
                <a16:creationId xmlns:a16="http://schemas.microsoft.com/office/drawing/2014/main" id="{A27B6159-7734-4564-9E0F-C4BC43C36E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4782312"/>
            <a:ext cx="11548872"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EFDB24B-7BF2-4809-B0C9-5029DDE3A3F0}"/>
              </a:ext>
            </a:extLst>
          </p:cNvPr>
          <p:cNvSpPr txBox="1"/>
          <p:nvPr/>
        </p:nvSpPr>
        <p:spPr>
          <a:xfrm>
            <a:off x="321565" y="4999025"/>
            <a:ext cx="3775815" cy="134599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dirty="0">
                <a:solidFill>
                  <a:schemeClr val="bg1"/>
                </a:solidFill>
                <a:latin typeface="+mj-lt"/>
                <a:ea typeface="+mj-ea"/>
                <a:cs typeface="+mj-cs"/>
              </a:rPr>
              <a:t>Project selection</a:t>
            </a:r>
          </a:p>
        </p:txBody>
      </p:sp>
      <p:cxnSp>
        <p:nvCxnSpPr>
          <p:cNvPr id="18" name="Straight Connector 17">
            <a:extLst>
              <a:ext uri="{FF2B5EF4-FFF2-40B4-BE49-F238E27FC236}">
                <a16:creationId xmlns:a16="http://schemas.microsoft.com/office/drawing/2014/main" id="{E2FFB46B-05BC-4950-B18A-9593FDAE6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059936" y="5237979"/>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9829E57C-C88B-4D77-9F75-A950161F3AA3}"/>
              </a:ext>
            </a:extLst>
          </p:cNvPr>
          <p:cNvSpPr txBox="1"/>
          <p:nvPr/>
        </p:nvSpPr>
        <p:spPr>
          <a:xfrm>
            <a:off x="4250437" y="5009083"/>
            <a:ext cx="7466942" cy="1345997"/>
          </a:xfrm>
          <a:prstGeom prst="rect">
            <a:avLst/>
          </a:prstGeom>
        </p:spPr>
        <p:txBody>
          <a:bodyPr vert="horz" lIns="91440" tIns="45720" rIns="91440" bIns="45720" rtlCol="0" anchor="ctr">
            <a:noAutofit/>
          </a:bodyPr>
          <a:lstStyle/>
          <a:p>
            <a:pPr indent="-228600">
              <a:lnSpc>
                <a:spcPct val="90000"/>
              </a:lnSpc>
              <a:spcAft>
                <a:spcPts val="600"/>
              </a:spcAft>
              <a:buFont typeface="Arial" panose="020B0604020202020204" pitchFamily="34" charset="0"/>
              <a:buChar char="•"/>
            </a:pPr>
            <a:r>
              <a:rPr lang="en-US" sz="2400" dirty="0">
                <a:solidFill>
                  <a:schemeClr val="bg1"/>
                </a:solidFill>
              </a:rPr>
              <a:t>Project selection is the process of </a:t>
            </a:r>
            <a:r>
              <a:rPr lang="en-US" sz="2400" b="1" u="sng" dirty="0">
                <a:solidFill>
                  <a:schemeClr val="bg1"/>
                </a:solidFill>
              </a:rPr>
              <a:t>evaluating</a:t>
            </a:r>
            <a:r>
              <a:rPr lang="en-US" sz="2400" dirty="0">
                <a:solidFill>
                  <a:schemeClr val="bg1"/>
                </a:solidFill>
              </a:rPr>
              <a:t> individual projects or groups of projects and then choosing to implement some set of them so that the objectives of the parent organization will be achieved.</a:t>
            </a:r>
          </a:p>
        </p:txBody>
      </p:sp>
      <p:sp>
        <p:nvSpPr>
          <p:cNvPr id="4" name="Footer Placeholder 3">
            <a:extLst>
              <a:ext uri="{FF2B5EF4-FFF2-40B4-BE49-F238E27FC236}">
                <a16:creationId xmlns:a16="http://schemas.microsoft.com/office/drawing/2014/main" id="{03A1698B-6CBF-4EBE-804A-CF84BA0A0DA9}"/>
              </a:ext>
            </a:extLst>
          </p:cNvPr>
          <p:cNvSpPr>
            <a:spLocks noGrp="1"/>
          </p:cNvSpPr>
          <p:nvPr>
            <p:ph type="ftr" sz="quarter" idx="11"/>
          </p:nvPr>
        </p:nvSpPr>
        <p:spPr>
          <a:xfrm>
            <a:off x="4379975" y="6556248"/>
            <a:ext cx="4572000" cy="274320"/>
          </a:xfrm>
        </p:spPr>
        <p:txBody>
          <a:bodyPr vert="horz" lIns="91440" tIns="45720" rIns="91440" bIns="45720" rtlCol="0" anchor="ctr">
            <a:normAutofit/>
          </a:bodyPr>
          <a:lstStyle/>
          <a:p>
            <a:pPr algn="l">
              <a:spcAft>
                <a:spcPts val="600"/>
              </a:spcAft>
              <a:defRPr/>
            </a:pPr>
            <a:r>
              <a:rPr lang="en-US" kern="1200">
                <a:solidFill>
                  <a:schemeClr val="tx1">
                    <a:alpha val="70000"/>
                  </a:schemeClr>
                </a:solidFill>
                <a:latin typeface="Calibri" panose="020F0502020204030204"/>
                <a:ea typeface="+mn-ea"/>
                <a:cs typeface="+mn-cs"/>
              </a:rPr>
              <a:t>Business Champions School - Eng. Amaal Aburumman</a:t>
            </a:r>
          </a:p>
        </p:txBody>
      </p:sp>
      <p:pic>
        <p:nvPicPr>
          <p:cNvPr id="5" name="Picture 4">
            <a:extLst>
              <a:ext uri="{FF2B5EF4-FFF2-40B4-BE49-F238E27FC236}">
                <a16:creationId xmlns:a16="http://schemas.microsoft.com/office/drawing/2014/main" id="{7B26D543-CAAE-4911-9E17-9CC0C95C44D9}"/>
              </a:ext>
            </a:extLst>
          </p:cNvPr>
          <p:cNvPicPr>
            <a:picLocks noChangeAspect="1"/>
          </p:cNvPicPr>
          <p:nvPr/>
        </p:nvPicPr>
        <p:blipFill>
          <a:blip r:embed="rId4"/>
          <a:stretch>
            <a:fillRect/>
          </a:stretch>
        </p:blipFill>
        <p:spPr>
          <a:xfrm>
            <a:off x="10945754" y="74118"/>
            <a:ext cx="1133954" cy="1012024"/>
          </a:xfrm>
          <a:prstGeom prst="rect">
            <a:avLst/>
          </a:prstGeom>
        </p:spPr>
      </p:pic>
    </p:spTree>
    <p:custDataLst>
      <p:tags r:id="rId1"/>
    </p:custDataLst>
    <p:extLst>
      <p:ext uri="{BB962C8B-B14F-4D97-AF65-F5344CB8AC3E}">
        <p14:creationId xmlns:p14="http://schemas.microsoft.com/office/powerpoint/2010/main" val="1991598857"/>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743" y="260622"/>
            <a:ext cx="5875116" cy="1012025"/>
          </a:xfrm>
          <a:noFill/>
        </p:spPr>
        <p:txBody>
          <a:bodyPr>
            <a:normAutofit/>
          </a:bodyPr>
          <a:lstStyle/>
          <a:p>
            <a:r>
              <a:rPr lang="en-US" sz="4800" b="1" dirty="0"/>
              <a:t>Examples</a:t>
            </a:r>
            <a:endParaRPr lang="en-US" sz="48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8" name="Content Placeholder 5">
            <a:extLst>
              <a:ext uri="{FF2B5EF4-FFF2-40B4-BE49-F238E27FC236}">
                <a16:creationId xmlns:a16="http://schemas.microsoft.com/office/drawing/2014/main" id="{D27BA20F-0181-4A4D-A8FC-AAFE6C2C43DF}"/>
              </a:ext>
            </a:extLst>
          </p:cNvPr>
          <p:cNvGraphicFramePr>
            <a:graphicFrameLocks noGrp="1"/>
          </p:cNvGraphicFramePr>
          <p:nvPr>
            <p:ph idx="1"/>
          </p:nvPr>
        </p:nvGraphicFramePr>
        <p:xfrm>
          <a:off x="391743" y="1612719"/>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DAFF29FB-9135-4BA6-B3FA-984652567D0E}"/>
              </a:ext>
            </a:extLst>
          </p:cNvPr>
          <p:cNvPicPr>
            <a:picLocks noChangeAspect="1"/>
          </p:cNvPicPr>
          <p:nvPr/>
        </p:nvPicPr>
        <p:blipFill>
          <a:blip r:embed="rId7"/>
          <a:stretch>
            <a:fillRect/>
          </a:stretch>
        </p:blipFill>
        <p:spPr>
          <a:xfrm>
            <a:off x="11064097" y="15882"/>
            <a:ext cx="1133954" cy="1012024"/>
          </a:xfrm>
          <a:prstGeom prst="rect">
            <a:avLst/>
          </a:prstGeom>
        </p:spPr>
      </p:pic>
      <p:sp>
        <p:nvSpPr>
          <p:cNvPr id="4" name="Footer Placeholder 3">
            <a:extLst>
              <a:ext uri="{FF2B5EF4-FFF2-40B4-BE49-F238E27FC236}">
                <a16:creationId xmlns:a16="http://schemas.microsoft.com/office/drawing/2014/main" id="{DC3F284F-82D8-4CDA-B726-24A9C26D22B8}"/>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6459526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C29239-B76F-4925-9F75-4BFAFF1204FE}"/>
              </a:ext>
            </a:extLst>
          </p:cNvPr>
          <p:cNvSpPr>
            <a:spLocks noGrp="1"/>
          </p:cNvSpPr>
          <p:nvPr>
            <p:ph idx="1"/>
          </p:nvPr>
        </p:nvSpPr>
        <p:spPr>
          <a:xfrm>
            <a:off x="223777" y="1527859"/>
            <a:ext cx="11532794" cy="2286496"/>
          </a:xfrm>
        </p:spPr>
        <p:txBody>
          <a:bodyPr>
            <a:normAutofit/>
          </a:bodyPr>
          <a:lstStyle/>
          <a:p>
            <a:pPr marL="0" indent="0">
              <a:buNone/>
            </a:pPr>
            <a:r>
              <a:rPr lang="en-US" dirty="0"/>
              <a:t>Each project will have different costs, benefits, and risks. Rarely are these known with certainty. In the face of such differences, the selection of one project out of a set is a difficult task. Choosing several different projects, a portfolio, is even more complex.</a:t>
            </a:r>
          </a:p>
          <a:p>
            <a:pPr marL="0" indent="0">
              <a:buNone/>
            </a:pPr>
            <a:endParaRPr lang="en-US" dirty="0"/>
          </a:p>
          <a:p>
            <a:pPr marL="0" indent="0">
              <a:buNone/>
            </a:pPr>
            <a:endParaRPr lang="en-US" dirty="0"/>
          </a:p>
        </p:txBody>
      </p:sp>
      <p:pic>
        <p:nvPicPr>
          <p:cNvPr id="2" name="Picture 1">
            <a:extLst>
              <a:ext uri="{FF2B5EF4-FFF2-40B4-BE49-F238E27FC236}">
                <a16:creationId xmlns:a16="http://schemas.microsoft.com/office/drawing/2014/main" id="{35BD687D-9A4D-4C48-BC64-93BBC01AB88B}"/>
              </a:ext>
            </a:extLst>
          </p:cNvPr>
          <p:cNvPicPr>
            <a:picLocks noChangeAspect="1"/>
          </p:cNvPicPr>
          <p:nvPr/>
        </p:nvPicPr>
        <p:blipFill>
          <a:blip r:embed="rId2"/>
          <a:stretch>
            <a:fillRect/>
          </a:stretch>
        </p:blipFill>
        <p:spPr>
          <a:xfrm>
            <a:off x="10786823" y="210834"/>
            <a:ext cx="1133954" cy="1012024"/>
          </a:xfrm>
          <a:prstGeom prst="rect">
            <a:avLst/>
          </a:prstGeom>
        </p:spPr>
      </p:pic>
      <p:sp>
        <p:nvSpPr>
          <p:cNvPr id="6" name="Footer Placeholder 5">
            <a:extLst>
              <a:ext uri="{FF2B5EF4-FFF2-40B4-BE49-F238E27FC236}">
                <a16:creationId xmlns:a16="http://schemas.microsoft.com/office/drawing/2014/main" id="{8694E4A5-A4FA-49D4-AE96-08590C7895D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10" name="TextBox 9">
            <a:extLst>
              <a:ext uri="{FF2B5EF4-FFF2-40B4-BE49-F238E27FC236}">
                <a16:creationId xmlns:a16="http://schemas.microsoft.com/office/drawing/2014/main" id="{F2FB91C6-457A-4B41-8264-3568855AEC63}"/>
              </a:ext>
            </a:extLst>
          </p:cNvPr>
          <p:cNvSpPr txBox="1"/>
          <p:nvPr/>
        </p:nvSpPr>
        <p:spPr>
          <a:xfrm>
            <a:off x="223777" y="3442064"/>
            <a:ext cx="11532794" cy="1384995"/>
          </a:xfrm>
          <a:prstGeom prst="rect">
            <a:avLst/>
          </a:prstGeom>
          <a:noFill/>
        </p:spPr>
        <p:txBody>
          <a:bodyPr wrap="square">
            <a:spAutoFit/>
          </a:bodyPr>
          <a:lstStyle/>
          <a:p>
            <a:r>
              <a:rPr lang="en-US" sz="2800" dirty="0"/>
              <a:t>Whether for inside or outside clients, the projects will use the organization’s own resources, and both types of projects are usually dealt with as “competing” for the same pool of resources.</a:t>
            </a:r>
          </a:p>
        </p:txBody>
      </p:sp>
    </p:spTree>
    <p:extLst>
      <p:ext uri="{BB962C8B-B14F-4D97-AF65-F5344CB8AC3E}">
        <p14:creationId xmlns:p14="http://schemas.microsoft.com/office/powerpoint/2010/main" val="1111742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Document 11">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3C33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F4565F-D82E-4179-8017-835CD3B743C3}"/>
              </a:ext>
            </a:extLst>
          </p:cNvPr>
          <p:cNvSpPr>
            <a:spLocks noGrp="1"/>
          </p:cNvSpPr>
          <p:nvPr>
            <p:ph type="title"/>
          </p:nvPr>
        </p:nvSpPr>
        <p:spPr>
          <a:xfrm>
            <a:off x="636530" y="171162"/>
            <a:ext cx="3249670" cy="2371148"/>
          </a:xfrm>
        </p:spPr>
        <p:txBody>
          <a:bodyPr vert="horz" lIns="91440" tIns="45720" rIns="91440" bIns="45720" rtlCol="0" anchor="ctr">
            <a:normAutofit/>
          </a:bodyPr>
          <a:lstStyle/>
          <a:p>
            <a:r>
              <a:rPr lang="en-US" sz="3200" b="1" kern="1200" dirty="0">
                <a:solidFill>
                  <a:srgbClr val="FFFFFF"/>
                </a:solidFill>
                <a:latin typeface="+mj-lt"/>
                <a:ea typeface="+mj-ea"/>
                <a:cs typeface="+mj-cs"/>
              </a:rPr>
              <a:t>Criteria for project selection models</a:t>
            </a:r>
          </a:p>
        </p:txBody>
      </p:sp>
      <p:pic>
        <p:nvPicPr>
          <p:cNvPr id="6" name="Content Placeholder 5">
            <a:extLst>
              <a:ext uri="{FF2B5EF4-FFF2-40B4-BE49-F238E27FC236}">
                <a16:creationId xmlns:a16="http://schemas.microsoft.com/office/drawing/2014/main" id="{09F03D30-AC18-4524-B82E-228FCCB3AE7B}"/>
              </a:ext>
            </a:extLst>
          </p:cNvPr>
          <p:cNvPicPr>
            <a:picLocks noGrp="1" noChangeAspect="1"/>
          </p:cNvPicPr>
          <p:nvPr>
            <p:ph idx="1"/>
          </p:nvPr>
        </p:nvPicPr>
        <p:blipFill>
          <a:blip r:embed="rId2"/>
          <a:stretch>
            <a:fillRect/>
          </a:stretch>
        </p:blipFill>
        <p:spPr>
          <a:xfrm>
            <a:off x="3831565" y="391886"/>
            <a:ext cx="8160138" cy="5964464"/>
          </a:xfrm>
          <a:prstGeom prst="rect">
            <a:avLst/>
          </a:prstGeom>
        </p:spPr>
      </p:pic>
      <p:sp>
        <p:nvSpPr>
          <p:cNvPr id="4" name="Footer Placeholder 3">
            <a:extLst>
              <a:ext uri="{FF2B5EF4-FFF2-40B4-BE49-F238E27FC236}">
                <a16:creationId xmlns:a16="http://schemas.microsoft.com/office/drawing/2014/main" id="{FE91CE11-40E6-48DD-B0E8-E3507B44B5E9}"/>
              </a:ext>
            </a:extLst>
          </p:cNvPr>
          <p:cNvSpPr>
            <a:spLocks noGrp="1"/>
          </p:cNvSpPr>
          <p:nvPr>
            <p:ph type="ftr" sz="quarter" idx="11"/>
          </p:nvPr>
        </p:nvSpPr>
        <p:spPr>
          <a:xfrm>
            <a:off x="838200" y="6356350"/>
            <a:ext cx="5960951" cy="365125"/>
          </a:xfrm>
          <a:noFill/>
        </p:spPr>
        <p:txBody>
          <a:bodyPr vert="horz" lIns="91440" tIns="45720" rIns="91440" bIns="45720" rtlCol="0" anchor="ctr">
            <a:normAutofit/>
          </a:bodyPr>
          <a:lstStyle/>
          <a:p>
            <a:pPr algn="l">
              <a:spcAft>
                <a:spcPts val="600"/>
              </a:spcAft>
            </a:pPr>
            <a:r>
              <a:rPr lang="en-US" b="1" kern="1200">
                <a:solidFill>
                  <a:schemeClr val="tx1">
                    <a:tint val="75000"/>
                  </a:schemeClr>
                </a:solidFill>
                <a:latin typeface="+mn-lt"/>
                <a:ea typeface="+mn-ea"/>
                <a:cs typeface="+mn-cs"/>
              </a:rPr>
              <a:t>Business Champions School - Eng. Amaal Aburumman</a:t>
            </a:r>
          </a:p>
        </p:txBody>
      </p:sp>
      <p:pic>
        <p:nvPicPr>
          <p:cNvPr id="7" name="Picture 6">
            <a:extLst>
              <a:ext uri="{FF2B5EF4-FFF2-40B4-BE49-F238E27FC236}">
                <a16:creationId xmlns:a16="http://schemas.microsoft.com/office/drawing/2014/main" id="{02303270-6CFF-44AD-806D-F053D1F089C8}"/>
              </a:ext>
            </a:extLst>
          </p:cNvPr>
          <p:cNvPicPr>
            <a:picLocks noChangeAspect="1"/>
          </p:cNvPicPr>
          <p:nvPr/>
        </p:nvPicPr>
        <p:blipFill>
          <a:blip r:embed="rId3"/>
          <a:stretch>
            <a:fillRect/>
          </a:stretch>
        </p:blipFill>
        <p:spPr>
          <a:xfrm>
            <a:off x="10985863" y="143056"/>
            <a:ext cx="1140051" cy="1012024"/>
          </a:xfrm>
          <a:prstGeom prst="rect">
            <a:avLst/>
          </a:prstGeom>
        </p:spPr>
      </p:pic>
      <p:pic>
        <p:nvPicPr>
          <p:cNvPr id="8" name="Picture 7">
            <a:extLst>
              <a:ext uri="{FF2B5EF4-FFF2-40B4-BE49-F238E27FC236}">
                <a16:creationId xmlns:a16="http://schemas.microsoft.com/office/drawing/2014/main" id="{9C39877A-E935-4660-AB29-A8DA3B5AAE50}"/>
              </a:ext>
            </a:extLst>
          </p:cNvPr>
          <p:cNvPicPr>
            <a:picLocks noChangeAspect="1"/>
          </p:cNvPicPr>
          <p:nvPr/>
        </p:nvPicPr>
        <p:blipFill>
          <a:blip r:embed="rId4"/>
          <a:stretch>
            <a:fillRect/>
          </a:stretch>
        </p:blipFill>
        <p:spPr>
          <a:xfrm>
            <a:off x="101600" y="3457575"/>
            <a:ext cx="3595754" cy="2906111"/>
          </a:xfrm>
          <a:prstGeom prst="rect">
            <a:avLst/>
          </a:prstGeom>
        </p:spPr>
      </p:pic>
    </p:spTree>
    <p:extLst>
      <p:ext uri="{BB962C8B-B14F-4D97-AF65-F5344CB8AC3E}">
        <p14:creationId xmlns:p14="http://schemas.microsoft.com/office/powerpoint/2010/main" val="2034199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6C090844-5BB5-4D4B-BB90-5627C61B21AC}"/>
              </a:ext>
            </a:extLst>
          </p:cNvPr>
          <p:cNvSpPr>
            <a:spLocks noGrp="1"/>
          </p:cNvSpPr>
          <p:nvPr>
            <p:ph type="title"/>
          </p:nvPr>
        </p:nvSpPr>
        <p:spPr>
          <a:xfrm>
            <a:off x="648929" y="629266"/>
            <a:ext cx="3505495" cy="1622321"/>
          </a:xfrm>
        </p:spPr>
        <p:txBody>
          <a:bodyPr>
            <a:normAutofit/>
          </a:bodyPr>
          <a:lstStyle/>
          <a:p>
            <a:r>
              <a:rPr lang="en-US" b="1"/>
              <a:t>1. Realism</a:t>
            </a:r>
          </a:p>
        </p:txBody>
      </p:sp>
      <p:sp>
        <p:nvSpPr>
          <p:cNvPr id="8" name="Content Placeholder 7">
            <a:extLst>
              <a:ext uri="{FF2B5EF4-FFF2-40B4-BE49-F238E27FC236}">
                <a16:creationId xmlns:a16="http://schemas.microsoft.com/office/drawing/2014/main" id="{763F6671-77C9-4E1D-B68C-48F5AE4830F6}"/>
              </a:ext>
            </a:extLst>
          </p:cNvPr>
          <p:cNvSpPr>
            <a:spLocks noGrp="1"/>
          </p:cNvSpPr>
          <p:nvPr>
            <p:ph idx="1"/>
          </p:nvPr>
        </p:nvSpPr>
        <p:spPr>
          <a:xfrm>
            <a:off x="87513" y="2251588"/>
            <a:ext cx="4410456" cy="2508672"/>
          </a:xfrm>
        </p:spPr>
        <p:txBody>
          <a:bodyPr>
            <a:normAutofit/>
          </a:bodyPr>
          <a:lstStyle/>
          <a:p>
            <a:pPr marL="0" indent="0">
              <a:buNone/>
            </a:pPr>
            <a:r>
              <a:rPr lang="en-US" sz="2000" dirty="0"/>
              <a:t>The model should  consider the realities of the firm’s limitations on facilities, capital, personnel, and so forth, and include factors that reflect project technical and market risks: performance, cost, time, customer rejection.</a:t>
            </a:r>
          </a:p>
        </p:txBody>
      </p:sp>
      <p:sp>
        <p:nvSpPr>
          <p:cNvPr id="20" name="Rectangle 1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5A92F5B-5335-4CF6-B90F-6DE624D7D30F}"/>
              </a:ext>
            </a:extLst>
          </p:cNvPr>
          <p:cNvPicPr>
            <a:picLocks noChangeAspect="1"/>
          </p:cNvPicPr>
          <p:nvPr/>
        </p:nvPicPr>
        <p:blipFill>
          <a:blip r:embed="rId2"/>
          <a:stretch>
            <a:fillRect/>
          </a:stretch>
        </p:blipFill>
        <p:spPr>
          <a:xfrm>
            <a:off x="5405862" y="1801907"/>
            <a:ext cx="6019331" cy="3307976"/>
          </a:xfrm>
          <a:prstGeom prst="rect">
            <a:avLst/>
          </a:prstGeom>
          <a:effectLst/>
        </p:spPr>
      </p:pic>
      <p:sp>
        <p:nvSpPr>
          <p:cNvPr id="5" name="Footer Placeholder 4">
            <a:extLst>
              <a:ext uri="{FF2B5EF4-FFF2-40B4-BE49-F238E27FC236}">
                <a16:creationId xmlns:a16="http://schemas.microsoft.com/office/drawing/2014/main" id="{87536E56-51F6-43E8-B27B-09A0A492D847}"/>
              </a:ext>
            </a:extLst>
          </p:cNvPr>
          <p:cNvSpPr>
            <a:spLocks noGrp="1"/>
          </p:cNvSpPr>
          <p:nvPr>
            <p:ph type="ftr" sz="quarter" idx="11"/>
          </p:nvPr>
        </p:nvSpPr>
        <p:spPr>
          <a:xfrm>
            <a:off x="5123688" y="6356350"/>
            <a:ext cx="4114800" cy="365125"/>
          </a:xfrm>
        </p:spPr>
        <p:txBody>
          <a:bodyPr>
            <a:normAutofit/>
          </a:bodyPr>
          <a:lstStyle/>
          <a:p>
            <a:pPr algn="l">
              <a:spcAft>
                <a:spcPts val="600"/>
              </a:spcAft>
            </a:pPr>
            <a:r>
              <a:rPr lang="en-US" b="1">
                <a:solidFill>
                  <a:srgbClr val="303030"/>
                </a:solidFill>
              </a:rPr>
              <a:t>Business Champions School - Eng. Amaal Aburumman</a:t>
            </a:r>
          </a:p>
        </p:txBody>
      </p:sp>
      <p:pic>
        <p:nvPicPr>
          <p:cNvPr id="2" name="Picture 1">
            <a:extLst>
              <a:ext uri="{FF2B5EF4-FFF2-40B4-BE49-F238E27FC236}">
                <a16:creationId xmlns:a16="http://schemas.microsoft.com/office/drawing/2014/main" id="{2149CEA7-7E9C-4F22-B504-528C639B69C1}"/>
              </a:ext>
            </a:extLst>
          </p:cNvPr>
          <p:cNvPicPr>
            <a:picLocks noChangeAspect="1"/>
          </p:cNvPicPr>
          <p:nvPr/>
        </p:nvPicPr>
        <p:blipFill>
          <a:blip r:embed="rId3"/>
          <a:stretch>
            <a:fillRect/>
          </a:stretch>
        </p:blipFill>
        <p:spPr>
          <a:xfrm>
            <a:off x="10940266" y="15882"/>
            <a:ext cx="1133954" cy="1012024"/>
          </a:xfrm>
          <a:prstGeom prst="rect">
            <a:avLst/>
          </a:prstGeom>
        </p:spPr>
      </p:pic>
    </p:spTree>
    <p:extLst>
      <p:ext uri="{BB962C8B-B14F-4D97-AF65-F5344CB8AC3E}">
        <p14:creationId xmlns:p14="http://schemas.microsoft.com/office/powerpoint/2010/main" val="2814798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F4911-10EC-4F87-B7D2-25AF5B0B617B}"/>
              </a:ext>
            </a:extLst>
          </p:cNvPr>
          <p:cNvSpPr>
            <a:spLocks noGrp="1"/>
          </p:cNvSpPr>
          <p:nvPr>
            <p:ph type="title"/>
          </p:nvPr>
        </p:nvSpPr>
        <p:spPr>
          <a:xfrm>
            <a:off x="648929" y="629266"/>
            <a:ext cx="3505495" cy="1622321"/>
          </a:xfrm>
        </p:spPr>
        <p:txBody>
          <a:bodyPr>
            <a:normAutofit/>
          </a:bodyPr>
          <a:lstStyle/>
          <a:p>
            <a:r>
              <a:rPr lang="en-US" dirty="0"/>
              <a:t> 2. </a:t>
            </a:r>
            <a:r>
              <a:rPr lang="en-US" b="1" dirty="0"/>
              <a:t>Capability </a:t>
            </a:r>
          </a:p>
        </p:txBody>
      </p:sp>
      <p:sp>
        <p:nvSpPr>
          <p:cNvPr id="3" name="Content Placeholder 2">
            <a:extLst>
              <a:ext uri="{FF2B5EF4-FFF2-40B4-BE49-F238E27FC236}">
                <a16:creationId xmlns:a16="http://schemas.microsoft.com/office/drawing/2014/main" id="{AF6BAF81-6D1D-4226-883F-BE8DC8C215C3}"/>
              </a:ext>
            </a:extLst>
          </p:cNvPr>
          <p:cNvSpPr>
            <a:spLocks noGrp="1"/>
          </p:cNvSpPr>
          <p:nvPr>
            <p:ph idx="1"/>
          </p:nvPr>
        </p:nvSpPr>
        <p:spPr>
          <a:xfrm>
            <a:off x="0" y="2438400"/>
            <a:ext cx="4356463" cy="3785419"/>
          </a:xfrm>
        </p:spPr>
        <p:txBody>
          <a:bodyPr>
            <a:normAutofit/>
          </a:bodyPr>
          <a:lstStyle/>
          <a:p>
            <a:pPr marL="0" indent="0">
              <a:buNone/>
            </a:pPr>
            <a:r>
              <a:rPr lang="en-US" sz="2000" dirty="0"/>
              <a:t> The model should be sophisticated enough to deal with the relevant factors:</a:t>
            </a:r>
          </a:p>
          <a:p>
            <a:pPr marL="0" indent="0">
              <a:buNone/>
            </a:pPr>
            <a:r>
              <a:rPr lang="en-US" sz="2000" dirty="0"/>
              <a:t>multiple time periods, situations both internal and external to the project (e.g., strikes, interest rate changes), and so on.</a:t>
            </a:r>
          </a:p>
          <a:p>
            <a:pPr marL="0" indent="0">
              <a:buNone/>
            </a:pPr>
            <a:endParaRPr lang="en-US" sz="2000" dirty="0"/>
          </a:p>
        </p:txBody>
      </p:sp>
      <p:sp>
        <p:nvSpPr>
          <p:cNvPr id="16" name="Rectangle 15">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4BF2CF52-8D32-4DAC-B54D-1827601B1E42}"/>
              </a:ext>
            </a:extLst>
          </p:cNvPr>
          <p:cNvPicPr>
            <a:picLocks noChangeAspect="1"/>
          </p:cNvPicPr>
          <p:nvPr/>
        </p:nvPicPr>
        <p:blipFill>
          <a:blip r:embed="rId2"/>
          <a:stretch>
            <a:fillRect/>
          </a:stretch>
        </p:blipFill>
        <p:spPr>
          <a:xfrm>
            <a:off x="5405862" y="2251587"/>
            <a:ext cx="6019331" cy="2952425"/>
          </a:xfrm>
          <a:prstGeom prst="rect">
            <a:avLst/>
          </a:prstGeom>
          <a:effectLst/>
        </p:spPr>
      </p:pic>
      <p:sp>
        <p:nvSpPr>
          <p:cNvPr id="4" name="Footer Placeholder 3">
            <a:extLst>
              <a:ext uri="{FF2B5EF4-FFF2-40B4-BE49-F238E27FC236}">
                <a16:creationId xmlns:a16="http://schemas.microsoft.com/office/drawing/2014/main" id="{139E1127-BD4F-4749-A485-99F26B6282E2}"/>
              </a:ext>
            </a:extLst>
          </p:cNvPr>
          <p:cNvSpPr>
            <a:spLocks noGrp="1"/>
          </p:cNvSpPr>
          <p:nvPr>
            <p:ph type="ftr" sz="quarter" idx="11"/>
          </p:nvPr>
        </p:nvSpPr>
        <p:spPr>
          <a:xfrm>
            <a:off x="5123688" y="6356350"/>
            <a:ext cx="4114800" cy="365125"/>
          </a:xfrm>
        </p:spPr>
        <p:txBody>
          <a:bodyPr>
            <a:normAutofit/>
          </a:bodyPr>
          <a:lstStyle/>
          <a:p>
            <a:pPr algn="l">
              <a:spcAft>
                <a:spcPts val="600"/>
              </a:spcAft>
            </a:pPr>
            <a:r>
              <a:rPr lang="en-US" b="1">
                <a:solidFill>
                  <a:srgbClr val="303030"/>
                </a:solidFill>
              </a:rPr>
              <a:t>Business Champions School - Eng. Amaal Aburumman</a:t>
            </a:r>
          </a:p>
        </p:txBody>
      </p:sp>
      <p:pic>
        <p:nvPicPr>
          <p:cNvPr id="5" name="Picture 4">
            <a:extLst>
              <a:ext uri="{FF2B5EF4-FFF2-40B4-BE49-F238E27FC236}">
                <a16:creationId xmlns:a16="http://schemas.microsoft.com/office/drawing/2014/main" id="{970752C4-5D2C-49BD-9661-913E3C247BD2}"/>
              </a:ext>
            </a:extLst>
          </p:cNvPr>
          <p:cNvPicPr>
            <a:picLocks noChangeAspect="1"/>
          </p:cNvPicPr>
          <p:nvPr/>
        </p:nvPicPr>
        <p:blipFill>
          <a:blip r:embed="rId3"/>
          <a:stretch>
            <a:fillRect/>
          </a:stretch>
        </p:blipFill>
        <p:spPr>
          <a:xfrm>
            <a:off x="11058046" y="59129"/>
            <a:ext cx="1133954" cy="1012024"/>
          </a:xfrm>
          <a:prstGeom prst="rect">
            <a:avLst/>
          </a:prstGeom>
        </p:spPr>
      </p:pic>
    </p:spTree>
    <p:extLst>
      <p:ext uri="{BB962C8B-B14F-4D97-AF65-F5344CB8AC3E}">
        <p14:creationId xmlns:p14="http://schemas.microsoft.com/office/powerpoint/2010/main" val="2306021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D6BDD9C-D0E9-44AE-A53B-5E184F07AF87}"/>
              </a:ext>
            </a:extLst>
          </p:cNvPr>
          <p:cNvSpPr txBox="1"/>
          <p:nvPr/>
        </p:nvSpPr>
        <p:spPr>
          <a:xfrm>
            <a:off x="648929" y="629266"/>
            <a:ext cx="3505495" cy="162232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a:solidFill>
                  <a:schemeClr val="tx1"/>
                </a:solidFill>
                <a:latin typeface="+mj-lt"/>
                <a:ea typeface="+mj-ea"/>
                <a:cs typeface="+mj-cs"/>
              </a:rPr>
              <a:t>3. Flexibility</a:t>
            </a:r>
          </a:p>
        </p:txBody>
      </p:sp>
      <p:sp>
        <p:nvSpPr>
          <p:cNvPr id="10" name="Content Placeholder 9">
            <a:extLst>
              <a:ext uri="{FF2B5EF4-FFF2-40B4-BE49-F238E27FC236}">
                <a16:creationId xmlns:a16="http://schemas.microsoft.com/office/drawing/2014/main" id="{3F8E6D1F-778F-4895-AAC0-43E208350361}"/>
              </a:ext>
            </a:extLst>
          </p:cNvPr>
          <p:cNvSpPr>
            <a:spLocks noGrp="1"/>
          </p:cNvSpPr>
          <p:nvPr>
            <p:ph idx="1"/>
          </p:nvPr>
        </p:nvSpPr>
        <p:spPr>
          <a:xfrm>
            <a:off x="94129" y="2366469"/>
            <a:ext cx="4544927" cy="3785419"/>
          </a:xfrm>
        </p:spPr>
        <p:txBody>
          <a:bodyPr vert="horz" lIns="91440" tIns="45720" rIns="91440" bIns="45720" rtlCol="0">
            <a:normAutofit/>
          </a:bodyPr>
          <a:lstStyle/>
          <a:p>
            <a:pPr marL="0" indent="0">
              <a:buNone/>
            </a:pPr>
            <a:r>
              <a:rPr lang="en-US" sz="2000" dirty="0"/>
              <a:t>The model should give valid results within the range of conditions that the firm might experience. It should be easy to modify in response to changes in the firm’s environment; for example, tax law changes, new technological advancements that alter risk levels, and, above all, organizational goal changes.</a:t>
            </a:r>
          </a:p>
        </p:txBody>
      </p:sp>
      <p:sp>
        <p:nvSpPr>
          <p:cNvPr id="20" name="Rectangle 1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A094036-C2ED-4F4E-8C78-6D91391222E4}"/>
              </a:ext>
            </a:extLst>
          </p:cNvPr>
          <p:cNvPicPr>
            <a:picLocks noChangeAspect="1"/>
          </p:cNvPicPr>
          <p:nvPr/>
        </p:nvPicPr>
        <p:blipFill>
          <a:blip r:embed="rId2"/>
          <a:stretch>
            <a:fillRect/>
          </a:stretch>
        </p:blipFill>
        <p:spPr>
          <a:xfrm>
            <a:off x="5405862" y="1936376"/>
            <a:ext cx="6019331" cy="2796989"/>
          </a:xfrm>
          <a:prstGeom prst="rect">
            <a:avLst/>
          </a:prstGeom>
          <a:effectLst/>
        </p:spPr>
      </p:pic>
      <p:sp>
        <p:nvSpPr>
          <p:cNvPr id="2" name="Footer Placeholder 1">
            <a:extLst>
              <a:ext uri="{FF2B5EF4-FFF2-40B4-BE49-F238E27FC236}">
                <a16:creationId xmlns:a16="http://schemas.microsoft.com/office/drawing/2014/main" id="{01B555F0-1C8B-4103-ACCD-BC7046EFD7F9}"/>
              </a:ext>
            </a:extLst>
          </p:cNvPr>
          <p:cNvSpPr>
            <a:spLocks noGrp="1"/>
          </p:cNvSpPr>
          <p:nvPr>
            <p:ph type="ftr" sz="quarter" idx="11"/>
          </p:nvPr>
        </p:nvSpPr>
        <p:spPr>
          <a:xfrm>
            <a:off x="5123688" y="6356350"/>
            <a:ext cx="4114800" cy="365125"/>
          </a:xfrm>
        </p:spPr>
        <p:txBody>
          <a:bodyPr vert="horz" lIns="91440" tIns="45720" rIns="91440" bIns="45720" rtlCol="0" anchor="ctr">
            <a:normAutofit/>
          </a:bodyPr>
          <a:lstStyle/>
          <a:p>
            <a:pPr algn="l">
              <a:spcAft>
                <a:spcPts val="600"/>
              </a:spcAft>
            </a:pPr>
            <a:r>
              <a:rPr lang="en-US" b="1" kern="1200">
                <a:solidFill>
                  <a:srgbClr val="303030"/>
                </a:solidFill>
                <a:latin typeface="+mn-lt"/>
                <a:ea typeface="+mn-ea"/>
                <a:cs typeface="+mn-cs"/>
              </a:rPr>
              <a:t>Business Champions School - Eng. Amaal Aburumman</a:t>
            </a:r>
          </a:p>
        </p:txBody>
      </p:sp>
      <p:pic>
        <p:nvPicPr>
          <p:cNvPr id="4" name="Picture 3">
            <a:extLst>
              <a:ext uri="{FF2B5EF4-FFF2-40B4-BE49-F238E27FC236}">
                <a16:creationId xmlns:a16="http://schemas.microsoft.com/office/drawing/2014/main" id="{E9600BC8-81F2-449C-BD48-DC1D12CFAB99}"/>
              </a:ext>
            </a:extLst>
          </p:cNvPr>
          <p:cNvPicPr>
            <a:picLocks noChangeAspect="1"/>
          </p:cNvPicPr>
          <p:nvPr/>
        </p:nvPicPr>
        <p:blipFill>
          <a:blip r:embed="rId3"/>
          <a:stretch>
            <a:fillRect/>
          </a:stretch>
        </p:blipFill>
        <p:spPr>
          <a:xfrm>
            <a:off x="11058046" y="162966"/>
            <a:ext cx="1133954" cy="1012024"/>
          </a:xfrm>
          <a:prstGeom prst="rect">
            <a:avLst/>
          </a:prstGeom>
        </p:spPr>
      </p:pic>
    </p:spTree>
    <p:extLst>
      <p:ext uri="{BB962C8B-B14F-4D97-AF65-F5344CB8AC3E}">
        <p14:creationId xmlns:p14="http://schemas.microsoft.com/office/powerpoint/2010/main" val="2755962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6022D8A-BC72-4F15-93BF-18B3BDA072F8}"/>
              </a:ext>
            </a:extLst>
          </p:cNvPr>
          <p:cNvSpPr txBox="1"/>
          <p:nvPr/>
        </p:nvSpPr>
        <p:spPr>
          <a:xfrm>
            <a:off x="648929" y="629266"/>
            <a:ext cx="3505495" cy="162232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a:solidFill>
                  <a:schemeClr val="tx1"/>
                </a:solidFill>
                <a:latin typeface="+mj-lt"/>
                <a:ea typeface="+mj-ea"/>
                <a:cs typeface="+mj-cs"/>
              </a:rPr>
              <a:t>4. Ease of use </a:t>
            </a:r>
          </a:p>
        </p:txBody>
      </p:sp>
      <p:sp>
        <p:nvSpPr>
          <p:cNvPr id="3" name="Content Placeholder 2">
            <a:extLst>
              <a:ext uri="{FF2B5EF4-FFF2-40B4-BE49-F238E27FC236}">
                <a16:creationId xmlns:a16="http://schemas.microsoft.com/office/drawing/2014/main" id="{55388FD1-431C-486C-973F-2258FEE164E4}"/>
              </a:ext>
            </a:extLst>
          </p:cNvPr>
          <p:cNvSpPr>
            <a:spLocks noGrp="1"/>
          </p:cNvSpPr>
          <p:nvPr>
            <p:ph idx="1"/>
          </p:nvPr>
        </p:nvSpPr>
        <p:spPr>
          <a:xfrm>
            <a:off x="174812" y="2438400"/>
            <a:ext cx="4181651" cy="3785419"/>
          </a:xfrm>
        </p:spPr>
        <p:txBody>
          <a:bodyPr vert="horz" lIns="91440" tIns="45720" rIns="91440" bIns="45720" rtlCol="0">
            <a:normAutofit/>
          </a:bodyPr>
          <a:lstStyle/>
          <a:p>
            <a:pPr marL="0" marR="0" lvl="0" fontAlgn="auto">
              <a:spcBef>
                <a:spcPts val="0"/>
              </a:spcBef>
              <a:spcAft>
                <a:spcPts val="600"/>
              </a:spcAft>
              <a:buClrTx/>
              <a:buSzTx/>
              <a:tabLst/>
              <a:defRPr/>
            </a:pPr>
            <a:r>
              <a:rPr lang="en-US" sz="2000" dirty="0"/>
              <a:t>The model should be reasonably convenient, not take a long time to execute, and be easy to use and understand. It should not require special interpretation, data that are difficult to acquire, excessive personnel, or unavailable equipment.</a:t>
            </a:r>
          </a:p>
        </p:txBody>
      </p:sp>
      <p:sp>
        <p:nvSpPr>
          <p:cNvPr id="21" name="Rectangle 20">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0644164-4D22-4F72-82EA-0EFF705B8A9F}"/>
              </a:ext>
            </a:extLst>
          </p:cNvPr>
          <p:cNvPicPr>
            <a:picLocks noChangeAspect="1"/>
          </p:cNvPicPr>
          <p:nvPr/>
        </p:nvPicPr>
        <p:blipFill>
          <a:blip r:embed="rId2"/>
          <a:stretch>
            <a:fillRect/>
          </a:stretch>
        </p:blipFill>
        <p:spPr>
          <a:xfrm>
            <a:off x="5405862" y="2017059"/>
            <a:ext cx="6019331" cy="2471225"/>
          </a:xfrm>
          <a:prstGeom prst="rect">
            <a:avLst/>
          </a:prstGeom>
          <a:effectLst/>
        </p:spPr>
      </p:pic>
      <p:sp>
        <p:nvSpPr>
          <p:cNvPr id="2" name="Footer Placeholder 1">
            <a:extLst>
              <a:ext uri="{FF2B5EF4-FFF2-40B4-BE49-F238E27FC236}">
                <a16:creationId xmlns:a16="http://schemas.microsoft.com/office/drawing/2014/main" id="{EF7CD95B-0554-44FC-9043-3C2E6D3326F2}"/>
              </a:ext>
            </a:extLst>
          </p:cNvPr>
          <p:cNvSpPr>
            <a:spLocks noGrp="1"/>
          </p:cNvSpPr>
          <p:nvPr>
            <p:ph type="ftr" sz="quarter" idx="11"/>
          </p:nvPr>
        </p:nvSpPr>
        <p:spPr>
          <a:xfrm>
            <a:off x="5123688" y="6356350"/>
            <a:ext cx="4114800" cy="365125"/>
          </a:xfrm>
        </p:spPr>
        <p:txBody>
          <a:bodyPr vert="horz" lIns="91440" tIns="45720" rIns="91440" bIns="45720" rtlCol="0" anchor="ctr">
            <a:normAutofit/>
          </a:bodyPr>
          <a:lstStyle/>
          <a:p>
            <a:pPr algn="l">
              <a:spcAft>
                <a:spcPts val="600"/>
              </a:spcAft>
            </a:pPr>
            <a:r>
              <a:rPr lang="en-US" b="1" kern="1200">
                <a:solidFill>
                  <a:srgbClr val="303030"/>
                </a:solidFill>
                <a:latin typeface="+mn-lt"/>
                <a:ea typeface="+mn-ea"/>
                <a:cs typeface="+mn-cs"/>
              </a:rPr>
              <a:t>Business Champions School - Eng. Amaal Aburumman</a:t>
            </a:r>
          </a:p>
        </p:txBody>
      </p:sp>
      <p:pic>
        <p:nvPicPr>
          <p:cNvPr id="10" name="Picture 9">
            <a:extLst>
              <a:ext uri="{FF2B5EF4-FFF2-40B4-BE49-F238E27FC236}">
                <a16:creationId xmlns:a16="http://schemas.microsoft.com/office/drawing/2014/main" id="{C4A2A451-6654-41DD-BFFA-C5CF927CAE97}"/>
              </a:ext>
            </a:extLst>
          </p:cNvPr>
          <p:cNvPicPr>
            <a:picLocks noChangeAspect="1"/>
          </p:cNvPicPr>
          <p:nvPr/>
        </p:nvPicPr>
        <p:blipFill>
          <a:blip r:embed="rId3"/>
          <a:stretch>
            <a:fillRect/>
          </a:stretch>
        </p:blipFill>
        <p:spPr>
          <a:xfrm>
            <a:off x="11058046" y="162966"/>
            <a:ext cx="1133954" cy="1012024"/>
          </a:xfrm>
          <a:prstGeom prst="rect">
            <a:avLst/>
          </a:prstGeom>
        </p:spPr>
      </p:pic>
    </p:spTree>
    <p:extLst>
      <p:ext uri="{BB962C8B-B14F-4D97-AF65-F5344CB8AC3E}">
        <p14:creationId xmlns:p14="http://schemas.microsoft.com/office/powerpoint/2010/main" val="3850085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D017476-E32C-4FBE-8713-A8F8C4EB864A}"/>
              </a:ext>
            </a:extLst>
          </p:cNvPr>
          <p:cNvSpPr txBox="1"/>
          <p:nvPr/>
        </p:nvSpPr>
        <p:spPr>
          <a:xfrm>
            <a:off x="648929" y="629266"/>
            <a:ext cx="3505495" cy="162232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a:solidFill>
                  <a:schemeClr val="tx1"/>
                </a:solidFill>
                <a:latin typeface="+mj-lt"/>
                <a:ea typeface="+mj-ea"/>
                <a:cs typeface="+mj-cs"/>
              </a:rPr>
              <a:t>5. Cost</a:t>
            </a:r>
          </a:p>
        </p:txBody>
      </p:sp>
      <p:sp>
        <p:nvSpPr>
          <p:cNvPr id="3" name="Content Placeholder 2">
            <a:extLst>
              <a:ext uri="{FF2B5EF4-FFF2-40B4-BE49-F238E27FC236}">
                <a16:creationId xmlns:a16="http://schemas.microsoft.com/office/drawing/2014/main" id="{6B1CE33E-78D9-4B47-9423-CAAD3FF646EF}"/>
              </a:ext>
            </a:extLst>
          </p:cNvPr>
          <p:cNvSpPr>
            <a:spLocks noGrp="1"/>
          </p:cNvSpPr>
          <p:nvPr>
            <p:ph idx="1"/>
          </p:nvPr>
        </p:nvSpPr>
        <p:spPr>
          <a:xfrm>
            <a:off x="0" y="2438400"/>
            <a:ext cx="4639055" cy="3785419"/>
          </a:xfrm>
        </p:spPr>
        <p:txBody>
          <a:bodyPr vert="horz" lIns="91440" tIns="45720" rIns="91440" bIns="45720" rtlCol="0">
            <a:normAutofit/>
          </a:bodyPr>
          <a:lstStyle/>
          <a:p>
            <a:pPr marL="0"/>
            <a:r>
              <a:rPr lang="en-US" sz="2000" b="0" i="0" u="none" strike="noStrike" baseline="0" dirty="0"/>
              <a:t>Data-gathering and modeling costs should be low relative to the cost of the project and less than the potential benefits of the project. All costs should be considered, including the costs of data management and of running the model.</a:t>
            </a:r>
            <a:endParaRPr lang="en-US" sz="2000" dirty="0"/>
          </a:p>
        </p:txBody>
      </p:sp>
      <p:sp>
        <p:nvSpPr>
          <p:cNvPr id="19" name="Rectangle 18">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A2FE101-020A-4634-842F-BA7D6C206A2A}"/>
              </a:ext>
            </a:extLst>
          </p:cNvPr>
          <p:cNvPicPr>
            <a:picLocks noChangeAspect="1"/>
          </p:cNvPicPr>
          <p:nvPr/>
        </p:nvPicPr>
        <p:blipFill>
          <a:blip r:embed="rId2"/>
          <a:stretch>
            <a:fillRect/>
          </a:stretch>
        </p:blipFill>
        <p:spPr>
          <a:xfrm>
            <a:off x="5405862" y="2151529"/>
            <a:ext cx="6019331" cy="2649071"/>
          </a:xfrm>
          <a:prstGeom prst="rect">
            <a:avLst/>
          </a:prstGeom>
          <a:effectLst/>
        </p:spPr>
      </p:pic>
      <p:sp>
        <p:nvSpPr>
          <p:cNvPr id="2" name="Footer Placeholder 1">
            <a:extLst>
              <a:ext uri="{FF2B5EF4-FFF2-40B4-BE49-F238E27FC236}">
                <a16:creationId xmlns:a16="http://schemas.microsoft.com/office/drawing/2014/main" id="{267F6507-9152-43B4-AA18-9783338750C1}"/>
              </a:ext>
            </a:extLst>
          </p:cNvPr>
          <p:cNvSpPr>
            <a:spLocks noGrp="1"/>
          </p:cNvSpPr>
          <p:nvPr>
            <p:ph type="ftr" sz="quarter" idx="11"/>
          </p:nvPr>
        </p:nvSpPr>
        <p:spPr>
          <a:xfrm>
            <a:off x="5123688" y="6356350"/>
            <a:ext cx="4114800" cy="365125"/>
          </a:xfrm>
        </p:spPr>
        <p:txBody>
          <a:bodyPr vert="horz" lIns="91440" tIns="45720" rIns="91440" bIns="45720" rtlCol="0" anchor="ctr">
            <a:normAutofit/>
          </a:bodyPr>
          <a:lstStyle/>
          <a:p>
            <a:pPr algn="l">
              <a:spcAft>
                <a:spcPts val="600"/>
              </a:spcAft>
            </a:pPr>
            <a:r>
              <a:rPr lang="en-US" b="1" kern="1200">
                <a:solidFill>
                  <a:srgbClr val="303030"/>
                </a:solidFill>
                <a:latin typeface="+mn-lt"/>
                <a:ea typeface="+mn-ea"/>
                <a:cs typeface="+mn-cs"/>
              </a:rPr>
              <a:t>Business Champions School - Eng. Amaal Aburumman</a:t>
            </a:r>
          </a:p>
        </p:txBody>
      </p:sp>
      <p:pic>
        <p:nvPicPr>
          <p:cNvPr id="9" name="Picture 8">
            <a:extLst>
              <a:ext uri="{FF2B5EF4-FFF2-40B4-BE49-F238E27FC236}">
                <a16:creationId xmlns:a16="http://schemas.microsoft.com/office/drawing/2014/main" id="{7252B293-19B8-4E6A-870E-E5142B902CD9}"/>
              </a:ext>
            </a:extLst>
          </p:cNvPr>
          <p:cNvPicPr>
            <a:picLocks noChangeAspect="1"/>
          </p:cNvPicPr>
          <p:nvPr/>
        </p:nvPicPr>
        <p:blipFill>
          <a:blip r:embed="rId3"/>
          <a:stretch>
            <a:fillRect/>
          </a:stretch>
        </p:blipFill>
        <p:spPr>
          <a:xfrm>
            <a:off x="10998058" y="162966"/>
            <a:ext cx="1133954" cy="1012024"/>
          </a:xfrm>
          <a:prstGeom prst="rect">
            <a:avLst/>
          </a:prstGeom>
        </p:spPr>
      </p:pic>
    </p:spTree>
    <p:extLst>
      <p:ext uri="{BB962C8B-B14F-4D97-AF65-F5344CB8AC3E}">
        <p14:creationId xmlns:p14="http://schemas.microsoft.com/office/powerpoint/2010/main" val="12673456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C5D5470-8C4D-494E-A13A-7389FE50B454}"/>
              </a:ext>
            </a:extLst>
          </p:cNvPr>
          <p:cNvSpPr txBox="1"/>
          <p:nvPr/>
        </p:nvSpPr>
        <p:spPr>
          <a:xfrm>
            <a:off x="648929" y="629266"/>
            <a:ext cx="3505495" cy="162232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700" b="1" kern="1200">
                <a:solidFill>
                  <a:schemeClr val="tx1"/>
                </a:solidFill>
                <a:latin typeface="+mj-lt"/>
                <a:ea typeface="+mj-ea"/>
                <a:cs typeface="+mj-cs"/>
              </a:rPr>
              <a:t>6. Easy computerization </a:t>
            </a:r>
          </a:p>
        </p:txBody>
      </p:sp>
      <p:sp>
        <p:nvSpPr>
          <p:cNvPr id="3" name="Content Placeholder 2">
            <a:extLst>
              <a:ext uri="{FF2B5EF4-FFF2-40B4-BE49-F238E27FC236}">
                <a16:creationId xmlns:a16="http://schemas.microsoft.com/office/drawing/2014/main" id="{200C0DE6-CC5A-4177-AEA4-32850418F5D4}"/>
              </a:ext>
            </a:extLst>
          </p:cNvPr>
          <p:cNvSpPr>
            <a:spLocks noGrp="1"/>
          </p:cNvSpPr>
          <p:nvPr>
            <p:ph idx="1"/>
          </p:nvPr>
        </p:nvSpPr>
        <p:spPr>
          <a:xfrm>
            <a:off x="94129" y="2438400"/>
            <a:ext cx="4331936" cy="3785419"/>
          </a:xfrm>
        </p:spPr>
        <p:txBody>
          <a:bodyPr vert="horz" lIns="91440" tIns="45720" rIns="91440" bIns="45720" rtlCol="0">
            <a:normAutofit/>
          </a:bodyPr>
          <a:lstStyle/>
          <a:p>
            <a:pPr marL="0"/>
            <a:r>
              <a:rPr lang="en-US" sz="2000" b="0" i="0" u="none" strike="noStrike" baseline="0" dirty="0"/>
              <a:t>It should be easy and convenient to gather and store the information in a computer database, and to manipulate data in the model through use of a widely available, standard computer package such as Excel®.</a:t>
            </a:r>
            <a:endParaRPr lang="en-US" sz="2000" dirty="0"/>
          </a:p>
        </p:txBody>
      </p:sp>
      <p:sp>
        <p:nvSpPr>
          <p:cNvPr id="17" name="Rectangle 16">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5FD2BB1-BEEB-477F-A394-D9794115C71A}"/>
              </a:ext>
            </a:extLst>
          </p:cNvPr>
          <p:cNvPicPr>
            <a:picLocks noChangeAspect="1"/>
          </p:cNvPicPr>
          <p:nvPr/>
        </p:nvPicPr>
        <p:blipFill>
          <a:blip r:embed="rId2"/>
          <a:stretch>
            <a:fillRect/>
          </a:stretch>
        </p:blipFill>
        <p:spPr>
          <a:xfrm>
            <a:off x="5405862" y="1896035"/>
            <a:ext cx="6019331" cy="2971800"/>
          </a:xfrm>
          <a:prstGeom prst="rect">
            <a:avLst/>
          </a:prstGeom>
          <a:effectLst/>
        </p:spPr>
      </p:pic>
      <p:sp>
        <p:nvSpPr>
          <p:cNvPr id="2" name="Footer Placeholder 1">
            <a:extLst>
              <a:ext uri="{FF2B5EF4-FFF2-40B4-BE49-F238E27FC236}">
                <a16:creationId xmlns:a16="http://schemas.microsoft.com/office/drawing/2014/main" id="{F0823F0B-303D-4EC1-8FE3-62AC95EA15BD}"/>
              </a:ext>
            </a:extLst>
          </p:cNvPr>
          <p:cNvSpPr>
            <a:spLocks noGrp="1"/>
          </p:cNvSpPr>
          <p:nvPr>
            <p:ph type="ftr" sz="quarter" idx="11"/>
          </p:nvPr>
        </p:nvSpPr>
        <p:spPr>
          <a:xfrm>
            <a:off x="5123688" y="6356350"/>
            <a:ext cx="4114800" cy="365125"/>
          </a:xfrm>
        </p:spPr>
        <p:txBody>
          <a:bodyPr vert="horz" lIns="91440" tIns="45720" rIns="91440" bIns="45720" rtlCol="0" anchor="ctr">
            <a:normAutofit/>
          </a:bodyPr>
          <a:lstStyle/>
          <a:p>
            <a:pPr algn="l">
              <a:spcAft>
                <a:spcPts val="600"/>
              </a:spcAft>
            </a:pPr>
            <a:r>
              <a:rPr lang="en-US" b="1" kern="1200">
                <a:solidFill>
                  <a:srgbClr val="303030"/>
                </a:solidFill>
                <a:latin typeface="+mn-lt"/>
                <a:ea typeface="+mn-ea"/>
                <a:cs typeface="+mn-cs"/>
              </a:rPr>
              <a:t>Business Champions School - Eng. Amaal Aburumman</a:t>
            </a:r>
          </a:p>
        </p:txBody>
      </p:sp>
      <p:pic>
        <p:nvPicPr>
          <p:cNvPr id="7" name="Picture 6">
            <a:extLst>
              <a:ext uri="{FF2B5EF4-FFF2-40B4-BE49-F238E27FC236}">
                <a16:creationId xmlns:a16="http://schemas.microsoft.com/office/drawing/2014/main" id="{93794F0D-4195-4F30-B177-E44D016B09D2}"/>
              </a:ext>
            </a:extLst>
          </p:cNvPr>
          <p:cNvPicPr>
            <a:picLocks noChangeAspect="1"/>
          </p:cNvPicPr>
          <p:nvPr/>
        </p:nvPicPr>
        <p:blipFill>
          <a:blip r:embed="rId3"/>
          <a:stretch>
            <a:fillRect/>
          </a:stretch>
        </p:blipFill>
        <p:spPr>
          <a:xfrm>
            <a:off x="10786823" y="162966"/>
            <a:ext cx="1133954" cy="1012024"/>
          </a:xfrm>
          <a:prstGeom prst="rect">
            <a:avLst/>
          </a:prstGeom>
        </p:spPr>
      </p:pic>
    </p:spTree>
    <p:extLst>
      <p:ext uri="{BB962C8B-B14F-4D97-AF65-F5344CB8AC3E}">
        <p14:creationId xmlns:p14="http://schemas.microsoft.com/office/powerpoint/2010/main" val="37696428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7A37E-948D-4E10-B510-7BA9B2E386EA}"/>
              </a:ext>
            </a:extLst>
          </p:cNvPr>
          <p:cNvSpPr>
            <a:spLocks noGrp="1"/>
          </p:cNvSpPr>
          <p:nvPr>
            <p:ph type="title"/>
          </p:nvPr>
        </p:nvSpPr>
        <p:spPr/>
        <p:txBody>
          <a:bodyPr/>
          <a:lstStyle/>
          <a:p>
            <a:r>
              <a:rPr lang="en-US" sz="4400" b="1" dirty="0"/>
              <a:t>Learning Summary and Evaluation 1</a:t>
            </a:r>
            <a:endParaRPr lang="en-US" dirty="0"/>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381965" y="1574157"/>
            <a:ext cx="7951807" cy="4602806"/>
          </a:xfrm>
        </p:spPr>
        <p:txBody>
          <a:bodyPr/>
          <a:lstStyle/>
          <a:p>
            <a:pPr algn="just"/>
            <a:r>
              <a:rPr lang="en-US" dirty="0"/>
              <a:t>The main idea I have learnt?</a:t>
            </a:r>
          </a:p>
          <a:p>
            <a:pPr marL="0" indent="0" algn="just">
              <a:buNone/>
            </a:pPr>
            <a:r>
              <a:rPr lang="en-US" dirty="0"/>
              <a:t>   </a:t>
            </a:r>
          </a:p>
          <a:p>
            <a:pPr algn="just"/>
            <a:r>
              <a:rPr lang="en-US" dirty="0"/>
              <a:t>A new word I have learnt today is?  It means……</a:t>
            </a:r>
          </a:p>
          <a:p>
            <a:pPr marL="0" indent="0" algn="just">
              <a:buNone/>
            </a:pPr>
            <a:endParaRPr lang="en-US" dirty="0"/>
          </a:p>
          <a:p>
            <a:pPr algn="just"/>
            <a:r>
              <a:rPr lang="en-US" dirty="0"/>
              <a:t>How could I apply these ideas towards my course studies and career aspiration?</a:t>
            </a:r>
          </a:p>
          <a:p>
            <a:pPr marL="0" indent="0">
              <a:buNone/>
            </a:pPr>
            <a:endParaRPr lang="en-US" dirty="0"/>
          </a:p>
        </p:txBody>
      </p:sp>
      <p:pic>
        <p:nvPicPr>
          <p:cNvPr id="4" name="Picture 3">
            <a:extLst>
              <a:ext uri="{FF2B5EF4-FFF2-40B4-BE49-F238E27FC236}">
                <a16:creationId xmlns:a16="http://schemas.microsoft.com/office/drawing/2014/main" id="{537AFA09-44FC-487C-AAC2-1C5982B5D59E}"/>
              </a:ext>
            </a:extLst>
          </p:cNvPr>
          <p:cNvPicPr>
            <a:picLocks noChangeAspect="1"/>
          </p:cNvPicPr>
          <p:nvPr/>
        </p:nvPicPr>
        <p:blipFill>
          <a:blip r:embed="rId2"/>
          <a:stretch>
            <a:fillRect/>
          </a:stretch>
        </p:blipFill>
        <p:spPr>
          <a:xfrm>
            <a:off x="10786823" y="175025"/>
            <a:ext cx="1133954" cy="1012024"/>
          </a:xfrm>
          <a:prstGeom prst="rect">
            <a:avLst/>
          </a:prstGeom>
        </p:spPr>
      </p:pic>
      <p:pic>
        <p:nvPicPr>
          <p:cNvPr id="5" name="Picture 4">
            <a:extLst>
              <a:ext uri="{FF2B5EF4-FFF2-40B4-BE49-F238E27FC236}">
                <a16:creationId xmlns:a16="http://schemas.microsoft.com/office/drawing/2014/main" id="{8EC30AD9-1F05-4792-9E62-96E28D33D890}"/>
              </a:ext>
            </a:extLst>
          </p:cNvPr>
          <p:cNvPicPr>
            <a:picLocks noChangeAspect="1"/>
          </p:cNvPicPr>
          <p:nvPr/>
        </p:nvPicPr>
        <p:blipFill>
          <a:blip r:embed="rId3"/>
          <a:stretch>
            <a:fillRect/>
          </a:stretch>
        </p:blipFill>
        <p:spPr>
          <a:xfrm>
            <a:off x="8610362" y="1757016"/>
            <a:ext cx="2743438" cy="4237087"/>
          </a:xfrm>
          <a:prstGeom prst="rect">
            <a:avLst/>
          </a:prstGeom>
        </p:spPr>
      </p:pic>
      <p:sp>
        <p:nvSpPr>
          <p:cNvPr id="6" name="Footer Placeholder 5">
            <a:extLst>
              <a:ext uri="{FF2B5EF4-FFF2-40B4-BE49-F238E27FC236}">
                <a16:creationId xmlns:a16="http://schemas.microsoft.com/office/drawing/2014/main" id="{2EA8969C-18B4-4D8E-A0A1-CA0D5B7E1F69}"/>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976501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840769-183B-43D9-9D59-44C4089CC0BD}"/>
              </a:ext>
            </a:extLst>
          </p:cNvPr>
          <p:cNvSpPr>
            <a:spLocks noGrp="1"/>
          </p:cNvSpPr>
          <p:nvPr>
            <p:ph idx="1"/>
          </p:nvPr>
        </p:nvSpPr>
        <p:spPr>
          <a:xfrm>
            <a:off x="139525" y="4200491"/>
            <a:ext cx="11376857" cy="580515"/>
          </a:xfrm>
        </p:spPr>
        <p:txBody>
          <a:bodyPr/>
          <a:lstStyle/>
          <a:p>
            <a:pPr marL="0" indent="0">
              <a:buNone/>
            </a:pPr>
            <a:r>
              <a:rPr lang="en-US" dirty="0"/>
              <a:t>2.  What are the  Criteria for project selection models?</a:t>
            </a:r>
          </a:p>
        </p:txBody>
      </p:sp>
      <p:sp>
        <p:nvSpPr>
          <p:cNvPr id="7" name="TextBox 6">
            <a:extLst>
              <a:ext uri="{FF2B5EF4-FFF2-40B4-BE49-F238E27FC236}">
                <a16:creationId xmlns:a16="http://schemas.microsoft.com/office/drawing/2014/main" id="{24F10C6D-1159-46B2-9E7B-DFAF477280D1}"/>
              </a:ext>
            </a:extLst>
          </p:cNvPr>
          <p:cNvSpPr txBox="1"/>
          <p:nvPr/>
        </p:nvSpPr>
        <p:spPr>
          <a:xfrm>
            <a:off x="575339" y="1817229"/>
            <a:ext cx="5473860" cy="523220"/>
          </a:xfrm>
          <a:prstGeom prst="rect">
            <a:avLst/>
          </a:prstGeom>
          <a:noFill/>
        </p:spPr>
        <p:txBody>
          <a:bodyPr wrap="square">
            <a:spAutoFit/>
          </a:bodyPr>
          <a:lstStyle/>
          <a:p>
            <a:r>
              <a:rPr lang="en-US" sz="2800" dirty="0"/>
              <a:t>1. What is project selection?</a:t>
            </a:r>
            <a:endParaRPr lang="en-US" dirty="0"/>
          </a:p>
        </p:txBody>
      </p:sp>
      <p:sp>
        <p:nvSpPr>
          <p:cNvPr id="9" name="TextBox 8">
            <a:extLst>
              <a:ext uri="{FF2B5EF4-FFF2-40B4-BE49-F238E27FC236}">
                <a16:creationId xmlns:a16="http://schemas.microsoft.com/office/drawing/2014/main" id="{EB2E71F2-CDED-4C97-AEF0-AA7857022CA1}"/>
              </a:ext>
            </a:extLst>
          </p:cNvPr>
          <p:cNvSpPr txBox="1"/>
          <p:nvPr/>
        </p:nvSpPr>
        <p:spPr>
          <a:xfrm>
            <a:off x="209511" y="2384609"/>
            <a:ext cx="11638500" cy="1815882"/>
          </a:xfrm>
          <a:prstGeom prst="rect">
            <a:avLst/>
          </a:prstGeom>
          <a:noFill/>
        </p:spPr>
        <p:txBody>
          <a:bodyPr wrap="square">
            <a:spAutoFit/>
          </a:bodyPr>
          <a:lstStyle/>
          <a:p>
            <a:r>
              <a:rPr lang="en-US" sz="2800" dirty="0"/>
              <a:t>Project selection is the process of evaluating individual projects or groups of projects and then choosing to implement some set of them so that the objectives of the parent organization will be achieved.</a:t>
            </a:r>
          </a:p>
          <a:p>
            <a:endParaRPr lang="en-US" sz="2800" dirty="0"/>
          </a:p>
        </p:txBody>
      </p:sp>
      <p:pic>
        <p:nvPicPr>
          <p:cNvPr id="10" name="Picture 9">
            <a:extLst>
              <a:ext uri="{FF2B5EF4-FFF2-40B4-BE49-F238E27FC236}">
                <a16:creationId xmlns:a16="http://schemas.microsoft.com/office/drawing/2014/main" id="{A0E74F72-CB47-4789-A46B-9D910D360824}"/>
              </a:ext>
            </a:extLst>
          </p:cNvPr>
          <p:cNvPicPr>
            <a:picLocks noChangeAspect="1"/>
          </p:cNvPicPr>
          <p:nvPr/>
        </p:nvPicPr>
        <p:blipFill>
          <a:blip r:embed="rId2"/>
          <a:stretch>
            <a:fillRect/>
          </a:stretch>
        </p:blipFill>
        <p:spPr>
          <a:xfrm>
            <a:off x="10876372" y="103515"/>
            <a:ext cx="1140051" cy="1012024"/>
          </a:xfrm>
          <a:prstGeom prst="rect">
            <a:avLst/>
          </a:prstGeom>
        </p:spPr>
      </p:pic>
      <p:pic>
        <p:nvPicPr>
          <p:cNvPr id="11" name="Picture 10">
            <a:extLst>
              <a:ext uri="{FF2B5EF4-FFF2-40B4-BE49-F238E27FC236}">
                <a16:creationId xmlns:a16="http://schemas.microsoft.com/office/drawing/2014/main" id="{9F3D3946-84BB-4F0F-B759-9891A7C3E6A3}"/>
              </a:ext>
            </a:extLst>
          </p:cNvPr>
          <p:cNvPicPr>
            <a:picLocks noChangeAspect="1"/>
          </p:cNvPicPr>
          <p:nvPr/>
        </p:nvPicPr>
        <p:blipFill>
          <a:blip r:embed="rId3"/>
          <a:stretch>
            <a:fillRect/>
          </a:stretch>
        </p:blipFill>
        <p:spPr>
          <a:xfrm>
            <a:off x="175577" y="152730"/>
            <a:ext cx="9493199" cy="1533229"/>
          </a:xfrm>
          <a:prstGeom prst="rect">
            <a:avLst/>
          </a:prstGeom>
        </p:spPr>
      </p:pic>
      <p:sp>
        <p:nvSpPr>
          <p:cNvPr id="2" name="Footer Placeholder 1">
            <a:extLst>
              <a:ext uri="{FF2B5EF4-FFF2-40B4-BE49-F238E27FC236}">
                <a16:creationId xmlns:a16="http://schemas.microsoft.com/office/drawing/2014/main" id="{38F1CF40-B68B-41E7-97DE-BE79175EB39C}"/>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12" name="TextBox 11">
            <a:extLst>
              <a:ext uri="{FF2B5EF4-FFF2-40B4-BE49-F238E27FC236}">
                <a16:creationId xmlns:a16="http://schemas.microsoft.com/office/drawing/2014/main" id="{67B29B87-1B4D-44D2-8685-E460C5450FD5}"/>
              </a:ext>
            </a:extLst>
          </p:cNvPr>
          <p:cNvSpPr txBox="1"/>
          <p:nvPr/>
        </p:nvSpPr>
        <p:spPr>
          <a:xfrm>
            <a:off x="209510" y="5014679"/>
            <a:ext cx="10994937" cy="523220"/>
          </a:xfrm>
          <a:prstGeom prst="rect">
            <a:avLst/>
          </a:prstGeom>
          <a:noFill/>
        </p:spPr>
        <p:txBody>
          <a:bodyPr wrap="square">
            <a:spAutoFit/>
          </a:bodyPr>
          <a:lstStyle/>
          <a:p>
            <a:r>
              <a:rPr lang="en-US" sz="2800" dirty="0"/>
              <a:t>Realism, capability, flexibility, ease of use,  cost, and  easy computerization </a:t>
            </a:r>
          </a:p>
        </p:txBody>
      </p:sp>
    </p:spTree>
    <p:extLst>
      <p:ext uri="{BB962C8B-B14F-4D97-AF65-F5344CB8AC3E}">
        <p14:creationId xmlns:p14="http://schemas.microsoft.com/office/powerpoint/2010/main" val="211757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79DD5-CD77-4E9A-B88D-1EF03D531CCB}"/>
              </a:ext>
            </a:extLst>
          </p:cNvPr>
          <p:cNvSpPr>
            <a:spLocks noGrp="1"/>
          </p:cNvSpPr>
          <p:nvPr>
            <p:ph type="title"/>
          </p:nvPr>
        </p:nvSpPr>
        <p:spPr>
          <a:xfrm>
            <a:off x="0" y="22752"/>
            <a:ext cx="11079271" cy="1325563"/>
          </a:xfrm>
        </p:spPr>
        <p:txBody>
          <a:bodyPr>
            <a:normAutofit/>
          </a:bodyPr>
          <a:lstStyle/>
          <a:p>
            <a:r>
              <a:rPr lang="en-US" sz="4000" b="1" i="0" u="none" strike="noStrike" baseline="0" dirty="0">
                <a:latin typeface="STIXMathJax_Main-Bold"/>
              </a:rPr>
              <a:t>What Are The Types Of Project Selection Models?</a:t>
            </a:r>
            <a:endParaRPr lang="en-US" sz="4000" dirty="0"/>
          </a:p>
        </p:txBody>
      </p:sp>
      <p:pic>
        <p:nvPicPr>
          <p:cNvPr id="3" name="Picture 2">
            <a:extLst>
              <a:ext uri="{FF2B5EF4-FFF2-40B4-BE49-F238E27FC236}">
                <a16:creationId xmlns:a16="http://schemas.microsoft.com/office/drawing/2014/main" id="{BDE29C87-2206-40F3-9FD0-3D09A3019B82}"/>
              </a:ext>
            </a:extLst>
          </p:cNvPr>
          <p:cNvPicPr>
            <a:picLocks noChangeAspect="1"/>
          </p:cNvPicPr>
          <p:nvPr/>
        </p:nvPicPr>
        <p:blipFill>
          <a:blip r:embed="rId2"/>
          <a:stretch>
            <a:fillRect/>
          </a:stretch>
        </p:blipFill>
        <p:spPr>
          <a:xfrm>
            <a:off x="10927741" y="177234"/>
            <a:ext cx="1133954" cy="1012024"/>
          </a:xfrm>
          <a:prstGeom prst="rect">
            <a:avLst/>
          </a:prstGeom>
        </p:spPr>
      </p:pic>
      <p:sp>
        <p:nvSpPr>
          <p:cNvPr id="4" name="Footer Placeholder 3">
            <a:extLst>
              <a:ext uri="{FF2B5EF4-FFF2-40B4-BE49-F238E27FC236}">
                <a16:creationId xmlns:a16="http://schemas.microsoft.com/office/drawing/2014/main" id="{EB436F57-7919-4257-899B-C6741EE0889E}"/>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graphicFrame>
        <p:nvGraphicFramePr>
          <p:cNvPr id="11" name="Content Placeholder 6">
            <a:extLst>
              <a:ext uri="{FF2B5EF4-FFF2-40B4-BE49-F238E27FC236}">
                <a16:creationId xmlns:a16="http://schemas.microsoft.com/office/drawing/2014/main" id="{B0E9D1BD-87BD-4D66-9FF3-6A4EDD45E413}"/>
              </a:ext>
            </a:extLst>
          </p:cNvPr>
          <p:cNvGraphicFramePr>
            <a:graphicFrameLocks noGrp="1"/>
          </p:cNvGraphicFramePr>
          <p:nvPr>
            <p:ph idx="1"/>
            <p:extLst>
              <p:ext uri="{D42A27DB-BD31-4B8C-83A1-F6EECF244321}">
                <p14:modId xmlns:p14="http://schemas.microsoft.com/office/powerpoint/2010/main" val="25227291"/>
              </p:ext>
            </p:extLst>
          </p:nvPr>
        </p:nvGraphicFramePr>
        <p:xfrm>
          <a:off x="6896061" y="1343740"/>
          <a:ext cx="5165634"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Diagram 4">
            <a:extLst>
              <a:ext uri="{FF2B5EF4-FFF2-40B4-BE49-F238E27FC236}">
                <a16:creationId xmlns:a16="http://schemas.microsoft.com/office/drawing/2014/main" id="{504FA437-5000-4F98-A35E-CEC618568A88}"/>
              </a:ext>
            </a:extLst>
          </p:cNvPr>
          <p:cNvGraphicFramePr/>
          <p:nvPr>
            <p:extLst>
              <p:ext uri="{D42A27DB-BD31-4B8C-83A1-F6EECF244321}">
                <p14:modId xmlns:p14="http://schemas.microsoft.com/office/powerpoint/2010/main" val="4066825150"/>
              </p:ext>
            </p:extLst>
          </p:nvPr>
        </p:nvGraphicFramePr>
        <p:xfrm>
          <a:off x="130304" y="526091"/>
          <a:ext cx="6610129" cy="583025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4463892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CABA31DE-FF94-4647-B042-697FFEB3843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53728A"/>
                </a:solidFill>
                <a:effectLst/>
                <a:uLnTx/>
                <a:uFillTx/>
                <a:latin typeface="Calibri" panose="020F0502020204030204"/>
                <a:ea typeface="+mn-ea"/>
                <a:cs typeface="+mn-cs"/>
              </a:rPr>
              <a:t>Business Champions School - Eng. Amaal Aburumman</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graphicFrame>
        <p:nvGraphicFramePr>
          <p:cNvPr id="3" name="Content Placeholder 2">
            <a:extLst>
              <a:ext uri="{FF2B5EF4-FFF2-40B4-BE49-F238E27FC236}">
                <a16:creationId xmlns:a16="http://schemas.microsoft.com/office/drawing/2014/main" id="{86AB7F59-E168-4D87-8A35-8F228CB0938F}"/>
              </a:ext>
            </a:extLst>
          </p:cNvPr>
          <p:cNvGraphicFramePr>
            <a:graphicFrameLocks noGrp="1"/>
          </p:cNvGraphicFramePr>
          <p:nvPr>
            <p:ph idx="1"/>
            <p:extLst>
              <p:ext uri="{D42A27DB-BD31-4B8C-83A1-F6EECF244321}">
                <p14:modId xmlns:p14="http://schemas.microsoft.com/office/powerpoint/2010/main" val="3089331131"/>
              </p:ext>
            </p:extLst>
          </p:nvPr>
        </p:nvGraphicFramePr>
        <p:xfrm>
          <a:off x="693589" y="1012024"/>
          <a:ext cx="10931434" cy="5316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3A7A94EA-70B7-4934-B3DA-784EE8B27AF6}"/>
              </a:ext>
            </a:extLst>
          </p:cNvPr>
          <p:cNvPicPr>
            <a:picLocks noChangeAspect="1"/>
          </p:cNvPicPr>
          <p:nvPr/>
        </p:nvPicPr>
        <p:blipFill>
          <a:blip r:embed="rId7"/>
          <a:stretch>
            <a:fillRect/>
          </a:stretch>
        </p:blipFill>
        <p:spPr>
          <a:xfrm>
            <a:off x="11058046" y="0"/>
            <a:ext cx="1133954" cy="1012024"/>
          </a:xfrm>
          <a:prstGeom prst="rect">
            <a:avLst/>
          </a:prstGeom>
        </p:spPr>
      </p:pic>
    </p:spTree>
    <p:extLst>
      <p:ext uri="{BB962C8B-B14F-4D97-AF65-F5344CB8AC3E}">
        <p14:creationId xmlns:p14="http://schemas.microsoft.com/office/powerpoint/2010/main" val="23710361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CABA31DE-FF94-4647-B042-697FFEB3843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graphicFrame>
        <p:nvGraphicFramePr>
          <p:cNvPr id="3" name="Content Placeholder 2">
            <a:extLst>
              <a:ext uri="{FF2B5EF4-FFF2-40B4-BE49-F238E27FC236}">
                <a16:creationId xmlns:a16="http://schemas.microsoft.com/office/drawing/2014/main" id="{86AB7F59-E168-4D87-8A35-8F228CB0938F}"/>
              </a:ext>
            </a:extLst>
          </p:cNvPr>
          <p:cNvGraphicFramePr>
            <a:graphicFrameLocks noGrp="1"/>
          </p:cNvGraphicFramePr>
          <p:nvPr>
            <p:ph idx="1"/>
            <p:extLst>
              <p:ext uri="{D42A27DB-BD31-4B8C-83A1-F6EECF244321}">
                <p14:modId xmlns:p14="http://schemas.microsoft.com/office/powerpoint/2010/main" val="469740097"/>
              </p:ext>
            </p:extLst>
          </p:nvPr>
        </p:nvGraphicFramePr>
        <p:xfrm>
          <a:off x="838200" y="847165"/>
          <a:ext cx="10748554" cy="56058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5DE1BB17-9D9A-437F-8092-DF528C997D4C}"/>
              </a:ext>
            </a:extLst>
          </p:cNvPr>
          <p:cNvPicPr>
            <a:picLocks noChangeAspect="1"/>
          </p:cNvPicPr>
          <p:nvPr/>
        </p:nvPicPr>
        <p:blipFill>
          <a:blip r:embed="rId7"/>
          <a:stretch>
            <a:fillRect/>
          </a:stretch>
        </p:blipFill>
        <p:spPr>
          <a:xfrm>
            <a:off x="11058046" y="0"/>
            <a:ext cx="1133954" cy="1012024"/>
          </a:xfrm>
          <a:prstGeom prst="rect">
            <a:avLst/>
          </a:prstGeom>
        </p:spPr>
      </p:pic>
    </p:spTree>
    <p:extLst>
      <p:ext uri="{BB962C8B-B14F-4D97-AF65-F5344CB8AC3E}">
        <p14:creationId xmlns:p14="http://schemas.microsoft.com/office/powerpoint/2010/main" val="40514242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28AB5-1B6A-4347-9043-D129BC0E4745}"/>
              </a:ext>
            </a:extLst>
          </p:cNvPr>
          <p:cNvSpPr>
            <a:spLocks noGrp="1"/>
          </p:cNvSpPr>
          <p:nvPr>
            <p:ph type="title"/>
          </p:nvPr>
        </p:nvSpPr>
        <p:spPr>
          <a:xfrm>
            <a:off x="0" y="167503"/>
            <a:ext cx="5640977" cy="1325563"/>
          </a:xfrm>
          <a:solidFill>
            <a:schemeClr val="accent5">
              <a:lumMod val="75000"/>
            </a:schemeClr>
          </a:solidFill>
        </p:spPr>
        <p:txBody>
          <a:bodyPr/>
          <a:lstStyle/>
          <a:p>
            <a:r>
              <a:rPr lang="en-US" b="1"/>
              <a:t>1. The Sacred Cow </a:t>
            </a:r>
            <a:endParaRPr lang="en-US" b="1" dirty="0"/>
          </a:p>
        </p:txBody>
      </p:sp>
      <p:sp>
        <p:nvSpPr>
          <p:cNvPr id="3" name="Content Placeholder 2">
            <a:extLst>
              <a:ext uri="{FF2B5EF4-FFF2-40B4-BE49-F238E27FC236}">
                <a16:creationId xmlns:a16="http://schemas.microsoft.com/office/drawing/2014/main" id="{F6F51CC2-A035-4B02-87E7-F0E90987713D}"/>
              </a:ext>
            </a:extLst>
          </p:cNvPr>
          <p:cNvSpPr>
            <a:spLocks noGrp="1"/>
          </p:cNvSpPr>
          <p:nvPr>
            <p:ph idx="1"/>
          </p:nvPr>
        </p:nvSpPr>
        <p:spPr>
          <a:xfrm>
            <a:off x="133437" y="1969316"/>
            <a:ext cx="7623858" cy="3910784"/>
          </a:xfrm>
        </p:spPr>
        <p:txBody>
          <a:bodyPr>
            <a:normAutofit fontScale="77500" lnSpcReduction="20000"/>
          </a:bodyPr>
          <a:lstStyle/>
          <a:p>
            <a:pPr marL="0" indent="0">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cs typeface="Arial" panose="020B0604020202020204" pitchFamily="34" charset="0"/>
              </a:rPr>
              <a:t>The Sacred Cow In this case the project is suggested by </a:t>
            </a:r>
            <a:r>
              <a:rPr lang="en-US"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a senior and powerful official in the organization.</a:t>
            </a:r>
            <a:r>
              <a:rPr lang="en-US" dirty="0">
                <a:effectLst/>
                <a:latin typeface="Calibri" panose="020F0502020204030204" pitchFamily="34" charset="0"/>
                <a:ea typeface="Calibri" panose="020F0502020204030204" pitchFamily="34" charset="0"/>
                <a:cs typeface="Arial" panose="020B0604020202020204" pitchFamily="34" charset="0"/>
              </a:rPr>
              <a:t> Often the project is initiated with a simple comment such as, “If you have a chance, why don’t you look into…,” and there follows an undeveloped idea for a new product, for the development of a new market, for the design and adoption of a global data base and information system, or for some other project requiring an investment of the firm’s resources. The immediate result of this bland statement is the creation of a “project” to investigate whatever the boss has suggested. The project is “sacred” in the sense that it will be maintained until successfully concluded, or until the boss, personally, recognizes the idea as a failure and terminates it.</a:t>
            </a:r>
            <a:endParaRPr lang="en-US" dirty="0"/>
          </a:p>
        </p:txBody>
      </p:sp>
      <p:pic>
        <p:nvPicPr>
          <p:cNvPr id="4" name="Picture 3">
            <a:extLst>
              <a:ext uri="{FF2B5EF4-FFF2-40B4-BE49-F238E27FC236}">
                <a16:creationId xmlns:a16="http://schemas.microsoft.com/office/drawing/2014/main" id="{10173FEF-39A5-425C-9FA4-7EF58F79600B}"/>
              </a:ext>
            </a:extLst>
          </p:cNvPr>
          <p:cNvPicPr>
            <a:picLocks noChangeAspect="1"/>
          </p:cNvPicPr>
          <p:nvPr/>
        </p:nvPicPr>
        <p:blipFill>
          <a:blip r:embed="rId2"/>
          <a:stretch>
            <a:fillRect/>
          </a:stretch>
        </p:blipFill>
        <p:spPr>
          <a:xfrm>
            <a:off x="10924609" y="230188"/>
            <a:ext cx="1133954" cy="1012024"/>
          </a:xfrm>
          <a:prstGeom prst="rect">
            <a:avLst/>
          </a:prstGeom>
        </p:spPr>
      </p:pic>
      <p:sp>
        <p:nvSpPr>
          <p:cNvPr id="5" name="Footer Placeholder 4">
            <a:extLst>
              <a:ext uri="{FF2B5EF4-FFF2-40B4-BE49-F238E27FC236}">
                <a16:creationId xmlns:a16="http://schemas.microsoft.com/office/drawing/2014/main" id="{C6A8FD92-712A-479B-9F45-0D728CDCCA2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9" name="Picture 8">
            <a:extLst>
              <a:ext uri="{FF2B5EF4-FFF2-40B4-BE49-F238E27FC236}">
                <a16:creationId xmlns:a16="http://schemas.microsoft.com/office/drawing/2014/main" id="{667D48D8-389A-4456-8608-FAAC68153D5C}"/>
              </a:ext>
            </a:extLst>
          </p:cNvPr>
          <p:cNvPicPr>
            <a:picLocks noChangeAspect="1"/>
          </p:cNvPicPr>
          <p:nvPr/>
        </p:nvPicPr>
        <p:blipFill>
          <a:blip r:embed="rId3"/>
          <a:stretch>
            <a:fillRect/>
          </a:stretch>
        </p:blipFill>
        <p:spPr>
          <a:xfrm>
            <a:off x="8311187" y="2254236"/>
            <a:ext cx="3747376" cy="3910784"/>
          </a:xfrm>
          <a:prstGeom prst="rect">
            <a:avLst/>
          </a:prstGeom>
        </p:spPr>
      </p:pic>
      <p:sp>
        <p:nvSpPr>
          <p:cNvPr id="10" name="TextBox 9">
            <a:extLst>
              <a:ext uri="{FF2B5EF4-FFF2-40B4-BE49-F238E27FC236}">
                <a16:creationId xmlns:a16="http://schemas.microsoft.com/office/drawing/2014/main" id="{C03ACA5B-2376-43C6-B731-84E928887220}"/>
              </a:ext>
            </a:extLst>
          </p:cNvPr>
          <p:cNvSpPr txBox="1"/>
          <p:nvPr/>
        </p:nvSpPr>
        <p:spPr>
          <a:xfrm>
            <a:off x="5941919" y="1242212"/>
            <a:ext cx="6250081" cy="584775"/>
          </a:xfrm>
          <a:prstGeom prst="rect">
            <a:avLst/>
          </a:prstGeom>
          <a:solidFill>
            <a:srgbClr val="FF0000"/>
          </a:solidFill>
        </p:spPr>
        <p:txBody>
          <a:bodyPr wrap="square" rtlCol="0">
            <a:spAutoFit/>
          </a:bodyPr>
          <a:lstStyle/>
          <a:p>
            <a:r>
              <a:rPr lang="en-US" sz="3200" dirty="0">
                <a:latin typeface="Aharoni" panose="02010803020104030203" pitchFamily="2" charset="-79"/>
                <a:cs typeface="Aharoni" panose="02010803020104030203" pitchFamily="2" charset="-79"/>
              </a:rPr>
              <a:t>Senior Management wants it!!</a:t>
            </a:r>
          </a:p>
        </p:txBody>
      </p:sp>
    </p:spTree>
    <p:extLst>
      <p:ext uri="{BB962C8B-B14F-4D97-AF65-F5344CB8AC3E}">
        <p14:creationId xmlns:p14="http://schemas.microsoft.com/office/powerpoint/2010/main" val="39244885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FDF2E-C52D-4DC8-9BBC-CBA024ACB713}"/>
              </a:ext>
            </a:extLst>
          </p:cNvPr>
          <p:cNvSpPr>
            <a:spLocks noGrp="1"/>
          </p:cNvSpPr>
          <p:nvPr>
            <p:ph type="title"/>
          </p:nvPr>
        </p:nvSpPr>
        <p:spPr>
          <a:xfrm>
            <a:off x="105253" y="136525"/>
            <a:ext cx="7230762" cy="1325563"/>
          </a:xfrm>
          <a:solidFill>
            <a:schemeClr val="accent5">
              <a:lumMod val="75000"/>
            </a:schemeClr>
          </a:solidFill>
        </p:spPr>
        <p:txBody>
          <a:bodyPr/>
          <a:lstStyle/>
          <a:p>
            <a:r>
              <a:rPr lang="en-US" b="1"/>
              <a:t>2. The Operating Necessity </a:t>
            </a:r>
            <a:endParaRPr lang="en-US" b="1" dirty="0"/>
          </a:p>
        </p:txBody>
      </p:sp>
      <p:sp>
        <p:nvSpPr>
          <p:cNvPr id="3" name="Content Placeholder 2">
            <a:extLst>
              <a:ext uri="{FF2B5EF4-FFF2-40B4-BE49-F238E27FC236}">
                <a16:creationId xmlns:a16="http://schemas.microsoft.com/office/drawing/2014/main" id="{F2C889BB-08CE-4DD0-9F36-8304151E07C1}"/>
              </a:ext>
            </a:extLst>
          </p:cNvPr>
          <p:cNvSpPr>
            <a:spLocks noGrp="1"/>
          </p:cNvSpPr>
          <p:nvPr>
            <p:ph idx="1"/>
          </p:nvPr>
        </p:nvSpPr>
        <p:spPr>
          <a:xfrm>
            <a:off x="105253" y="1610985"/>
            <a:ext cx="8605938" cy="4596467"/>
          </a:xfrm>
        </p:spPr>
        <p:txBody>
          <a:bodyPr>
            <a:normAutofit fontScale="92500"/>
          </a:bodyPr>
          <a:lstStyle/>
          <a:p>
            <a:pPr marL="0" indent="0">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cs typeface="Arial" panose="020B0604020202020204" pitchFamily="34" charset="0"/>
              </a:rPr>
              <a:t>The Operating Necessity If a flood is threatening the plant, a project to build a protective dike does not require much formal evaluation, which is an example of this scenario.</a:t>
            </a:r>
          </a:p>
          <a:p>
            <a:pPr marL="0" indent="0">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cs typeface="Arial" panose="020B0604020202020204" pitchFamily="34" charset="0"/>
              </a:rPr>
              <a:t> XYZ Steel Corporation has used this criterion (and the following criterion also) in evaluating potential projects. </a:t>
            </a:r>
            <a:r>
              <a:rPr lang="en-US" b="1" u="sng" dirty="0">
                <a:effectLst/>
                <a:latin typeface="Calibri" panose="020F0502020204030204" pitchFamily="34" charset="0"/>
                <a:ea typeface="Calibri" panose="020F0502020204030204" pitchFamily="34" charset="0"/>
                <a:cs typeface="Arial" panose="020B0604020202020204" pitchFamily="34" charset="0"/>
              </a:rPr>
              <a:t>If the project is required in order to keep the system operating, the primary question becomes: Is the system worth saving at the estimated cost of the project? </a:t>
            </a:r>
            <a:r>
              <a:rPr lang="en-US" dirty="0">
                <a:effectLst/>
                <a:latin typeface="Calibri" panose="020F0502020204030204" pitchFamily="34" charset="0"/>
                <a:ea typeface="Calibri" panose="020F0502020204030204" pitchFamily="34" charset="0"/>
                <a:cs typeface="Arial" panose="020B0604020202020204" pitchFamily="34" charset="0"/>
              </a:rPr>
              <a:t>If the answer is yes, project costs will be examined to make sure they are kept as low as is consistent with project success, but the project will be funded.</a:t>
            </a:r>
            <a:endParaRPr lang="en-US" dirty="0"/>
          </a:p>
        </p:txBody>
      </p:sp>
      <p:pic>
        <p:nvPicPr>
          <p:cNvPr id="4" name="Picture 3">
            <a:extLst>
              <a:ext uri="{FF2B5EF4-FFF2-40B4-BE49-F238E27FC236}">
                <a16:creationId xmlns:a16="http://schemas.microsoft.com/office/drawing/2014/main" id="{DC28F312-3A5C-462C-BD94-CAEC2E99BD24}"/>
              </a:ext>
            </a:extLst>
          </p:cNvPr>
          <p:cNvPicPr>
            <a:picLocks noChangeAspect="1"/>
          </p:cNvPicPr>
          <p:nvPr/>
        </p:nvPicPr>
        <p:blipFill>
          <a:blip r:embed="rId2"/>
          <a:stretch>
            <a:fillRect/>
          </a:stretch>
        </p:blipFill>
        <p:spPr>
          <a:xfrm>
            <a:off x="10952793" y="175025"/>
            <a:ext cx="1133954" cy="1012024"/>
          </a:xfrm>
          <a:prstGeom prst="rect">
            <a:avLst/>
          </a:prstGeom>
        </p:spPr>
      </p:pic>
      <p:sp>
        <p:nvSpPr>
          <p:cNvPr id="5" name="Footer Placeholder 4">
            <a:extLst>
              <a:ext uri="{FF2B5EF4-FFF2-40B4-BE49-F238E27FC236}">
                <a16:creationId xmlns:a16="http://schemas.microsoft.com/office/drawing/2014/main" id="{B3BB29D7-9BD3-483F-9753-EC0DDA81A93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7" name="Picture 6">
            <a:extLst>
              <a:ext uri="{FF2B5EF4-FFF2-40B4-BE49-F238E27FC236}">
                <a16:creationId xmlns:a16="http://schemas.microsoft.com/office/drawing/2014/main" id="{06628D02-4099-46EB-ABBD-7281DA2123CC}"/>
              </a:ext>
            </a:extLst>
          </p:cNvPr>
          <p:cNvPicPr>
            <a:picLocks noChangeAspect="1"/>
          </p:cNvPicPr>
          <p:nvPr/>
        </p:nvPicPr>
        <p:blipFill>
          <a:blip r:embed="rId3"/>
          <a:stretch>
            <a:fillRect/>
          </a:stretch>
        </p:blipFill>
        <p:spPr>
          <a:xfrm>
            <a:off x="9024220" y="1832628"/>
            <a:ext cx="2939180" cy="3641071"/>
          </a:xfrm>
          <a:prstGeom prst="rect">
            <a:avLst/>
          </a:prstGeom>
        </p:spPr>
      </p:pic>
    </p:spTree>
    <p:extLst>
      <p:ext uri="{BB962C8B-B14F-4D97-AF65-F5344CB8AC3E}">
        <p14:creationId xmlns:p14="http://schemas.microsoft.com/office/powerpoint/2010/main" val="29104599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71D3F-EAC8-4182-9DF6-1BF6A73DF2A5}"/>
              </a:ext>
            </a:extLst>
          </p:cNvPr>
          <p:cNvSpPr>
            <a:spLocks noGrp="1"/>
          </p:cNvSpPr>
          <p:nvPr>
            <p:ph type="title"/>
          </p:nvPr>
        </p:nvSpPr>
        <p:spPr>
          <a:xfrm>
            <a:off x="358815" y="243588"/>
            <a:ext cx="7685434" cy="1325563"/>
          </a:xfrm>
          <a:solidFill>
            <a:schemeClr val="accent5">
              <a:lumMod val="75000"/>
            </a:schemeClr>
          </a:solidFill>
        </p:spPr>
        <p:txBody>
          <a:bodyPr/>
          <a:lstStyle/>
          <a:p>
            <a:r>
              <a:rPr lang="en-US" b="1" dirty="0"/>
              <a:t>3. The Competitive Necessity </a:t>
            </a:r>
          </a:p>
        </p:txBody>
      </p:sp>
      <p:sp>
        <p:nvSpPr>
          <p:cNvPr id="3" name="Content Placeholder 2">
            <a:extLst>
              <a:ext uri="{FF2B5EF4-FFF2-40B4-BE49-F238E27FC236}">
                <a16:creationId xmlns:a16="http://schemas.microsoft.com/office/drawing/2014/main" id="{ADA22C2E-FF55-42A0-A978-A78C1E4DF642}"/>
              </a:ext>
            </a:extLst>
          </p:cNvPr>
          <p:cNvSpPr>
            <a:spLocks noGrp="1"/>
          </p:cNvSpPr>
          <p:nvPr>
            <p:ph idx="1"/>
          </p:nvPr>
        </p:nvSpPr>
        <p:spPr>
          <a:xfrm>
            <a:off x="92115" y="1635525"/>
            <a:ext cx="7591384" cy="4857350"/>
          </a:xfrm>
        </p:spPr>
        <p:txBody>
          <a:bodyPr>
            <a:normAutofit fontScale="92500"/>
          </a:bodyPr>
          <a:lstStyle/>
          <a:p>
            <a:pPr marL="0" indent="0">
              <a:lnSpc>
                <a:spcPct val="107000"/>
              </a:lnSpc>
              <a:spcBef>
                <a:spcPts val="0"/>
              </a:spcBef>
              <a:spcAft>
                <a:spcPts val="800"/>
              </a:spcAft>
              <a:buNone/>
            </a:pPr>
            <a:r>
              <a:rPr lang="en-US" dirty="0">
                <a:latin typeface="Calibri" panose="020F0502020204030204" pitchFamily="34" charset="0"/>
                <a:ea typeface="Calibri" panose="020F0502020204030204" pitchFamily="34" charset="0"/>
                <a:cs typeface="Arial" panose="020B0604020202020204" pitchFamily="34" charset="0"/>
              </a:rPr>
              <a:t>M</a:t>
            </a:r>
            <a:r>
              <a:rPr lang="en-US" dirty="0">
                <a:effectLst/>
                <a:latin typeface="Calibri" panose="020F0502020204030204" pitchFamily="34" charset="0"/>
                <a:ea typeface="Calibri" panose="020F0502020204030204" pitchFamily="34" charset="0"/>
                <a:cs typeface="Arial" panose="020B0604020202020204" pitchFamily="34" charset="0"/>
              </a:rPr>
              <a:t>any business schools are restructuring their undergraduate and MBA programs to stay competitive with the more forward-looking schools. In large part, this action is driven by declining numbers of tuition-paying students and the need to develop stronger programs to attract them.</a:t>
            </a:r>
          </a:p>
          <a:p>
            <a:pPr marL="0" indent="0">
              <a:lnSpc>
                <a:spcPct val="107000"/>
              </a:lnSpc>
              <a:spcBef>
                <a:spcPts val="0"/>
              </a:spcBef>
              <a:spcAft>
                <a:spcPts val="800"/>
              </a:spcAft>
              <a:buNone/>
            </a:pPr>
            <a:r>
              <a:rPr lang="en-US" b="1" u="sng" dirty="0">
                <a:effectLst/>
                <a:latin typeface="Calibri" panose="020F0502020204030204" pitchFamily="34" charset="0"/>
                <a:ea typeface="Calibri" panose="020F0502020204030204" pitchFamily="34" charset="0"/>
                <a:cs typeface="Arial" panose="020B0604020202020204" pitchFamily="34" charset="0"/>
              </a:rPr>
              <a:t>Investment in an operating necessity project takes precedence over a competitive necessity project</a:t>
            </a:r>
            <a:r>
              <a:rPr lang="en-US" dirty="0">
                <a:effectLst/>
                <a:latin typeface="Calibri" panose="020F0502020204030204" pitchFamily="34" charset="0"/>
                <a:ea typeface="Calibri" panose="020F0502020204030204" pitchFamily="34" charset="0"/>
                <a:cs typeface="Arial" panose="020B0604020202020204" pitchFamily="34" charset="0"/>
              </a:rPr>
              <a:t>, but both types of projects may bypass the more careful numeric analysis used for projects deemed to be less urgent or less important to the survival of the firm.</a:t>
            </a:r>
            <a:endParaRPr lang="en-US" dirty="0"/>
          </a:p>
        </p:txBody>
      </p:sp>
      <p:pic>
        <p:nvPicPr>
          <p:cNvPr id="4" name="Picture 3">
            <a:extLst>
              <a:ext uri="{FF2B5EF4-FFF2-40B4-BE49-F238E27FC236}">
                <a16:creationId xmlns:a16="http://schemas.microsoft.com/office/drawing/2014/main" id="{D5EBD2F3-6EA4-4875-B071-270B8938CE72}"/>
              </a:ext>
            </a:extLst>
          </p:cNvPr>
          <p:cNvPicPr>
            <a:picLocks noChangeAspect="1"/>
          </p:cNvPicPr>
          <p:nvPr/>
        </p:nvPicPr>
        <p:blipFill>
          <a:blip r:embed="rId2"/>
          <a:stretch>
            <a:fillRect/>
          </a:stretch>
        </p:blipFill>
        <p:spPr>
          <a:xfrm>
            <a:off x="10952793" y="175025"/>
            <a:ext cx="1133954" cy="1012024"/>
          </a:xfrm>
          <a:prstGeom prst="rect">
            <a:avLst/>
          </a:prstGeom>
        </p:spPr>
      </p:pic>
      <p:sp>
        <p:nvSpPr>
          <p:cNvPr id="5" name="Footer Placeholder 4">
            <a:extLst>
              <a:ext uri="{FF2B5EF4-FFF2-40B4-BE49-F238E27FC236}">
                <a16:creationId xmlns:a16="http://schemas.microsoft.com/office/drawing/2014/main" id="{5E8DC01D-0719-42CA-8372-334EC555B248}"/>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11" name="Picture 10">
            <a:extLst>
              <a:ext uri="{FF2B5EF4-FFF2-40B4-BE49-F238E27FC236}">
                <a16:creationId xmlns:a16="http://schemas.microsoft.com/office/drawing/2014/main" id="{F7869EAF-806C-430F-B951-5B67396EDEE0}"/>
              </a:ext>
            </a:extLst>
          </p:cNvPr>
          <p:cNvPicPr>
            <a:picLocks noChangeAspect="1"/>
          </p:cNvPicPr>
          <p:nvPr/>
        </p:nvPicPr>
        <p:blipFill>
          <a:blip r:embed="rId3"/>
          <a:stretch>
            <a:fillRect/>
          </a:stretch>
        </p:blipFill>
        <p:spPr>
          <a:xfrm>
            <a:off x="7950199" y="1569151"/>
            <a:ext cx="3882985" cy="4720825"/>
          </a:xfrm>
          <a:prstGeom prst="rect">
            <a:avLst/>
          </a:prstGeom>
        </p:spPr>
      </p:pic>
    </p:spTree>
    <p:extLst>
      <p:ext uri="{BB962C8B-B14F-4D97-AF65-F5344CB8AC3E}">
        <p14:creationId xmlns:p14="http://schemas.microsoft.com/office/powerpoint/2010/main" val="32746068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96A1F-F057-4AD9-B542-B178F5A31DD2}"/>
              </a:ext>
            </a:extLst>
          </p:cNvPr>
          <p:cNvSpPr>
            <a:spLocks noGrp="1"/>
          </p:cNvSpPr>
          <p:nvPr>
            <p:ph type="title"/>
          </p:nvPr>
        </p:nvSpPr>
        <p:spPr>
          <a:xfrm>
            <a:off x="0" y="30612"/>
            <a:ext cx="7168978" cy="1325563"/>
          </a:xfrm>
          <a:solidFill>
            <a:schemeClr val="accent5">
              <a:lumMod val="75000"/>
            </a:schemeClr>
          </a:solidFill>
        </p:spPr>
        <p:txBody>
          <a:bodyPr/>
          <a:lstStyle/>
          <a:p>
            <a:r>
              <a:rPr lang="en-US" sz="4400" dirty="0">
                <a:effectLst/>
                <a:latin typeface="Calibri" panose="020F0502020204030204" pitchFamily="34" charset="0"/>
                <a:ea typeface="Calibri" panose="020F0502020204030204" pitchFamily="34" charset="0"/>
                <a:cs typeface="Arial" panose="020B0604020202020204" pitchFamily="34" charset="0"/>
              </a:rPr>
              <a:t>4. The Product Line Extension </a:t>
            </a:r>
            <a:endParaRPr lang="en-US" dirty="0"/>
          </a:p>
        </p:txBody>
      </p:sp>
      <p:sp>
        <p:nvSpPr>
          <p:cNvPr id="3" name="Content Placeholder 2">
            <a:extLst>
              <a:ext uri="{FF2B5EF4-FFF2-40B4-BE49-F238E27FC236}">
                <a16:creationId xmlns:a16="http://schemas.microsoft.com/office/drawing/2014/main" id="{D7C19F5D-6C0B-40B5-87D6-73BA1AF2BC6F}"/>
              </a:ext>
            </a:extLst>
          </p:cNvPr>
          <p:cNvSpPr>
            <a:spLocks noGrp="1"/>
          </p:cNvSpPr>
          <p:nvPr>
            <p:ph idx="1"/>
          </p:nvPr>
        </p:nvSpPr>
        <p:spPr>
          <a:xfrm>
            <a:off x="1" y="1680593"/>
            <a:ext cx="7168977" cy="4351338"/>
          </a:xfrm>
        </p:spPr>
        <p:txBody>
          <a:bodyPr>
            <a:normAutofit fontScale="92500"/>
          </a:bodyPr>
          <a:lstStyle/>
          <a:p>
            <a:pPr marL="0" indent="0">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cs typeface="Arial" panose="020B0604020202020204" pitchFamily="34" charset="0"/>
              </a:rPr>
              <a:t>The Product Line Extension In this case, a project to develop and distribute new products would be judged on the degree to which it </a:t>
            </a:r>
            <a:r>
              <a:rPr lang="en-US" b="1" u="sng" dirty="0">
                <a:effectLst/>
                <a:latin typeface="Calibri" panose="020F0502020204030204" pitchFamily="34" charset="0"/>
                <a:ea typeface="Calibri" panose="020F0502020204030204" pitchFamily="34" charset="0"/>
                <a:cs typeface="Arial" panose="020B0604020202020204" pitchFamily="34" charset="0"/>
              </a:rPr>
              <a:t>fits the firm’s existing product line, fills a gap, strengthens a weak link, or extends the line in a new, desirable direction.</a:t>
            </a:r>
            <a:r>
              <a:rPr lang="en-US" dirty="0">
                <a:effectLst/>
                <a:latin typeface="Calibri" panose="020F0502020204030204" pitchFamily="34" charset="0"/>
                <a:ea typeface="Calibri" panose="020F0502020204030204" pitchFamily="34" charset="0"/>
                <a:cs typeface="Arial" panose="020B0604020202020204" pitchFamily="34" charset="0"/>
              </a:rPr>
              <a:t> Sometimes careful calculations of profitability are not required. Decision makers can act on their beliefs about what will be the likely impact on the total system performance if the new product is added to the line.</a:t>
            </a:r>
            <a:endParaRPr lang="en-US" dirty="0"/>
          </a:p>
        </p:txBody>
      </p:sp>
      <p:pic>
        <p:nvPicPr>
          <p:cNvPr id="4" name="Picture 3">
            <a:extLst>
              <a:ext uri="{FF2B5EF4-FFF2-40B4-BE49-F238E27FC236}">
                <a16:creationId xmlns:a16="http://schemas.microsoft.com/office/drawing/2014/main" id="{8B4B0A6A-D412-41AC-9017-839D5280B496}"/>
              </a:ext>
            </a:extLst>
          </p:cNvPr>
          <p:cNvPicPr>
            <a:picLocks noChangeAspect="1"/>
          </p:cNvPicPr>
          <p:nvPr/>
        </p:nvPicPr>
        <p:blipFill>
          <a:blip r:embed="rId2"/>
          <a:stretch>
            <a:fillRect/>
          </a:stretch>
        </p:blipFill>
        <p:spPr>
          <a:xfrm>
            <a:off x="10952793" y="187382"/>
            <a:ext cx="1133954" cy="1012024"/>
          </a:xfrm>
          <a:prstGeom prst="rect">
            <a:avLst/>
          </a:prstGeom>
        </p:spPr>
      </p:pic>
      <p:sp>
        <p:nvSpPr>
          <p:cNvPr id="5" name="Footer Placeholder 4">
            <a:extLst>
              <a:ext uri="{FF2B5EF4-FFF2-40B4-BE49-F238E27FC236}">
                <a16:creationId xmlns:a16="http://schemas.microsoft.com/office/drawing/2014/main" id="{5851539D-A3C9-451F-9BF8-215F6AF4782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9" name="Picture 8">
            <a:extLst>
              <a:ext uri="{FF2B5EF4-FFF2-40B4-BE49-F238E27FC236}">
                <a16:creationId xmlns:a16="http://schemas.microsoft.com/office/drawing/2014/main" id="{6436570F-0FF4-4E2D-8137-AADAB7514F5F}"/>
              </a:ext>
            </a:extLst>
          </p:cNvPr>
          <p:cNvPicPr>
            <a:picLocks noChangeAspect="1"/>
          </p:cNvPicPr>
          <p:nvPr/>
        </p:nvPicPr>
        <p:blipFill>
          <a:blip r:embed="rId3"/>
          <a:stretch>
            <a:fillRect/>
          </a:stretch>
        </p:blipFill>
        <p:spPr>
          <a:xfrm>
            <a:off x="7315200" y="1356176"/>
            <a:ext cx="4532312" cy="4485824"/>
          </a:xfrm>
          <a:prstGeom prst="rect">
            <a:avLst/>
          </a:prstGeom>
        </p:spPr>
      </p:pic>
    </p:spTree>
    <p:extLst>
      <p:ext uri="{BB962C8B-B14F-4D97-AF65-F5344CB8AC3E}">
        <p14:creationId xmlns:p14="http://schemas.microsoft.com/office/powerpoint/2010/main" val="38314295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7A2C1-4A28-408D-A44B-97E86094F867}"/>
              </a:ext>
            </a:extLst>
          </p:cNvPr>
          <p:cNvSpPr>
            <a:spLocks noGrp="1"/>
          </p:cNvSpPr>
          <p:nvPr>
            <p:ph type="title"/>
          </p:nvPr>
        </p:nvSpPr>
        <p:spPr>
          <a:xfrm>
            <a:off x="0" y="0"/>
            <a:ext cx="7166919" cy="1325563"/>
          </a:xfrm>
          <a:solidFill>
            <a:schemeClr val="accent1">
              <a:lumMod val="40000"/>
              <a:lumOff val="60000"/>
            </a:schemeClr>
          </a:solidFill>
        </p:spPr>
        <p:txBody>
          <a:bodyPr/>
          <a:lstStyle/>
          <a:p>
            <a:r>
              <a:rPr kumimoji="0" lang="en-GB" sz="4000" b="0" i="0" u="none" strike="noStrike" kern="1200" cap="none" spc="0" normalizeH="0" baseline="0" noProof="0" dirty="0">
                <a:ln>
                  <a:noFill/>
                </a:ln>
                <a:solidFill>
                  <a:prstClr val="black"/>
                </a:solidFill>
                <a:effectLst/>
                <a:uLnTx/>
                <a:uFillTx/>
                <a:latin typeface="Berlin Sans FB Demi" pitchFamily="34" charset="0"/>
                <a:ea typeface="+mn-ea"/>
                <a:cs typeface="+mn-cs"/>
              </a:rPr>
              <a:t>Learning Check</a:t>
            </a:r>
            <a:endParaRPr lang="en-US" dirty="0"/>
          </a:p>
        </p:txBody>
      </p:sp>
      <p:sp>
        <p:nvSpPr>
          <p:cNvPr id="4" name="Rectangle 3">
            <a:extLst>
              <a:ext uri="{FF2B5EF4-FFF2-40B4-BE49-F238E27FC236}">
                <a16:creationId xmlns:a16="http://schemas.microsoft.com/office/drawing/2014/main" id="{E7653294-5CF4-4F4B-B803-D80E580ED944}"/>
              </a:ext>
            </a:extLst>
          </p:cNvPr>
          <p:cNvSpPr/>
          <p:nvPr/>
        </p:nvSpPr>
        <p:spPr>
          <a:xfrm>
            <a:off x="2479767" y="5518146"/>
            <a:ext cx="6912768" cy="46166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2400" dirty="0">
                <a:solidFill>
                  <a:srgbClr val="FF0000"/>
                </a:solidFill>
                <a:latin typeface="Berlin Sans FB Demi" pitchFamily="34" charset="0"/>
              </a:rPr>
              <a:t>How many did you get right?</a:t>
            </a:r>
          </a:p>
        </p:txBody>
      </p:sp>
      <p:pic>
        <p:nvPicPr>
          <p:cNvPr id="12" name="Picture 11">
            <a:extLst>
              <a:ext uri="{FF2B5EF4-FFF2-40B4-BE49-F238E27FC236}">
                <a16:creationId xmlns:a16="http://schemas.microsoft.com/office/drawing/2014/main" id="{890800C0-B061-4C40-904C-4CFCCD7B7A12}"/>
              </a:ext>
            </a:extLst>
          </p:cNvPr>
          <p:cNvPicPr>
            <a:picLocks noChangeAspect="1"/>
          </p:cNvPicPr>
          <p:nvPr/>
        </p:nvPicPr>
        <p:blipFill>
          <a:blip r:embed="rId2"/>
          <a:stretch>
            <a:fillRect/>
          </a:stretch>
        </p:blipFill>
        <p:spPr>
          <a:xfrm>
            <a:off x="10965996" y="156769"/>
            <a:ext cx="1133954" cy="1012024"/>
          </a:xfrm>
          <a:prstGeom prst="rect">
            <a:avLst/>
          </a:prstGeom>
        </p:spPr>
      </p:pic>
      <p:sp>
        <p:nvSpPr>
          <p:cNvPr id="14" name="Footer Placeholder 13">
            <a:extLst>
              <a:ext uri="{FF2B5EF4-FFF2-40B4-BE49-F238E27FC236}">
                <a16:creationId xmlns:a16="http://schemas.microsoft.com/office/drawing/2014/main" id="{A584113F-C7E9-44B3-84E7-CCA1039F214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25" name="TextBox 24">
            <a:extLst>
              <a:ext uri="{FF2B5EF4-FFF2-40B4-BE49-F238E27FC236}">
                <a16:creationId xmlns:a16="http://schemas.microsoft.com/office/drawing/2014/main" id="{AE7481D3-7968-4DE0-936E-8CA9B66D4B76}"/>
              </a:ext>
            </a:extLst>
          </p:cNvPr>
          <p:cNvSpPr txBox="1"/>
          <p:nvPr/>
        </p:nvSpPr>
        <p:spPr>
          <a:xfrm>
            <a:off x="497166" y="2492964"/>
            <a:ext cx="11292498" cy="707886"/>
          </a:xfrm>
          <a:prstGeom prst="rect">
            <a:avLst/>
          </a:prstGeom>
          <a:noFill/>
        </p:spPr>
        <p:txBody>
          <a:bodyPr wrap="square">
            <a:spAutoFit/>
          </a:bodyPr>
          <a:lstStyle/>
          <a:p>
            <a:r>
              <a:rPr lang="en-US" sz="2000" i="0" dirty="0">
                <a:effectLst/>
              </a:rPr>
              <a:t>1. The ___________________model evaluates projects based on whether implementing the project will ensure the viability of the company in the competitive market.</a:t>
            </a:r>
            <a:endParaRPr lang="en-US" sz="2000" dirty="0"/>
          </a:p>
        </p:txBody>
      </p:sp>
      <p:sp>
        <p:nvSpPr>
          <p:cNvPr id="27" name="TextBox 26">
            <a:extLst>
              <a:ext uri="{FF2B5EF4-FFF2-40B4-BE49-F238E27FC236}">
                <a16:creationId xmlns:a16="http://schemas.microsoft.com/office/drawing/2014/main" id="{4C245CD1-30C4-410C-A9E8-DABBFD415FB2}"/>
              </a:ext>
            </a:extLst>
          </p:cNvPr>
          <p:cNvSpPr txBox="1"/>
          <p:nvPr/>
        </p:nvSpPr>
        <p:spPr>
          <a:xfrm>
            <a:off x="378635" y="1855727"/>
            <a:ext cx="2633130" cy="400110"/>
          </a:xfrm>
          <a:prstGeom prst="rect">
            <a:avLst/>
          </a:prstGeom>
          <a:solidFill>
            <a:srgbClr val="FFFF00"/>
          </a:solidFill>
        </p:spPr>
        <p:txBody>
          <a:bodyPr wrap="square">
            <a:spAutoFit/>
          </a:bodyPr>
          <a:lstStyle/>
          <a:p>
            <a:r>
              <a:rPr lang="en-US" sz="2000" b="1" dirty="0"/>
              <a:t>Competitive necessity</a:t>
            </a:r>
          </a:p>
        </p:txBody>
      </p:sp>
      <p:sp>
        <p:nvSpPr>
          <p:cNvPr id="28" name="TextBox 27">
            <a:extLst>
              <a:ext uri="{FF2B5EF4-FFF2-40B4-BE49-F238E27FC236}">
                <a16:creationId xmlns:a16="http://schemas.microsoft.com/office/drawing/2014/main" id="{485AE70C-1BAF-4D4A-971C-F93602800E5A}"/>
              </a:ext>
            </a:extLst>
          </p:cNvPr>
          <p:cNvSpPr txBox="1"/>
          <p:nvPr/>
        </p:nvSpPr>
        <p:spPr>
          <a:xfrm>
            <a:off x="497166" y="3600278"/>
            <a:ext cx="10877970" cy="707886"/>
          </a:xfrm>
          <a:prstGeom prst="rect">
            <a:avLst/>
          </a:prstGeom>
          <a:noFill/>
        </p:spPr>
        <p:txBody>
          <a:bodyPr wrap="square">
            <a:spAutoFit/>
          </a:bodyPr>
          <a:lstStyle/>
          <a:p>
            <a:r>
              <a:rPr lang="en-US" sz="2000" dirty="0"/>
              <a:t>2. The ___________________ means that the  project is required in order to keep the system operating.</a:t>
            </a:r>
          </a:p>
        </p:txBody>
      </p:sp>
      <p:sp>
        <p:nvSpPr>
          <p:cNvPr id="30" name="TextBox 29">
            <a:extLst>
              <a:ext uri="{FF2B5EF4-FFF2-40B4-BE49-F238E27FC236}">
                <a16:creationId xmlns:a16="http://schemas.microsoft.com/office/drawing/2014/main" id="{679C99C3-EB7F-4D03-A686-6D1D9EDE8DE9}"/>
              </a:ext>
            </a:extLst>
          </p:cNvPr>
          <p:cNvSpPr txBox="1"/>
          <p:nvPr/>
        </p:nvSpPr>
        <p:spPr>
          <a:xfrm>
            <a:off x="497166" y="4545291"/>
            <a:ext cx="11121810" cy="707886"/>
          </a:xfrm>
          <a:prstGeom prst="rect">
            <a:avLst/>
          </a:prstGeom>
          <a:noFill/>
        </p:spPr>
        <p:txBody>
          <a:bodyPr wrap="square">
            <a:spAutoFit/>
          </a:bodyPr>
          <a:lstStyle/>
          <a:p>
            <a:r>
              <a:rPr lang="en-US" sz="2000" dirty="0"/>
              <a:t>3. The ______________ model means that the project is suggested by a senior and powerful official</a:t>
            </a:r>
          </a:p>
          <a:p>
            <a:r>
              <a:rPr lang="en-US" sz="2000" dirty="0"/>
              <a:t>in the organization. </a:t>
            </a:r>
          </a:p>
        </p:txBody>
      </p:sp>
      <p:sp>
        <p:nvSpPr>
          <p:cNvPr id="32" name="TextBox 31">
            <a:extLst>
              <a:ext uri="{FF2B5EF4-FFF2-40B4-BE49-F238E27FC236}">
                <a16:creationId xmlns:a16="http://schemas.microsoft.com/office/drawing/2014/main" id="{85AF9BEA-1F05-407A-851D-08DD9A958E66}"/>
              </a:ext>
            </a:extLst>
          </p:cNvPr>
          <p:cNvSpPr txBox="1"/>
          <p:nvPr/>
        </p:nvSpPr>
        <p:spPr>
          <a:xfrm>
            <a:off x="6973825" y="1918294"/>
            <a:ext cx="2962654" cy="400110"/>
          </a:xfrm>
          <a:prstGeom prst="rect">
            <a:avLst/>
          </a:prstGeom>
          <a:solidFill>
            <a:srgbClr val="FF0000"/>
          </a:solidFill>
        </p:spPr>
        <p:txBody>
          <a:bodyPr wrap="square">
            <a:spAutoFit/>
          </a:bodyPr>
          <a:lstStyle/>
          <a:p>
            <a:r>
              <a:rPr lang="en-US" sz="2000" b="1" dirty="0"/>
              <a:t>Operating Necessity </a:t>
            </a:r>
          </a:p>
        </p:txBody>
      </p:sp>
      <p:sp>
        <p:nvSpPr>
          <p:cNvPr id="34" name="TextBox 33">
            <a:extLst>
              <a:ext uri="{FF2B5EF4-FFF2-40B4-BE49-F238E27FC236}">
                <a16:creationId xmlns:a16="http://schemas.microsoft.com/office/drawing/2014/main" id="{D1028CC1-31D6-48A0-A96D-96B12248949A}"/>
              </a:ext>
            </a:extLst>
          </p:cNvPr>
          <p:cNvSpPr txBox="1"/>
          <p:nvPr/>
        </p:nvSpPr>
        <p:spPr>
          <a:xfrm>
            <a:off x="3676230" y="1893140"/>
            <a:ext cx="2633130" cy="400110"/>
          </a:xfrm>
          <a:prstGeom prst="rect">
            <a:avLst/>
          </a:prstGeom>
          <a:solidFill>
            <a:srgbClr val="92D050"/>
          </a:solidFill>
        </p:spPr>
        <p:txBody>
          <a:bodyPr wrap="square">
            <a:spAutoFit/>
          </a:bodyPr>
          <a:lstStyle/>
          <a:p>
            <a:r>
              <a:rPr lang="en-US" sz="2000" b="1" dirty="0"/>
              <a:t>The Sacred Cow </a:t>
            </a:r>
          </a:p>
        </p:txBody>
      </p:sp>
      <p:sp>
        <p:nvSpPr>
          <p:cNvPr id="36" name="TextBox 35">
            <a:extLst>
              <a:ext uri="{FF2B5EF4-FFF2-40B4-BE49-F238E27FC236}">
                <a16:creationId xmlns:a16="http://schemas.microsoft.com/office/drawing/2014/main" id="{04CF6B04-700C-4938-B3ED-73D5637BF978}"/>
              </a:ext>
            </a:extLst>
          </p:cNvPr>
          <p:cNvSpPr txBox="1"/>
          <p:nvPr/>
        </p:nvSpPr>
        <p:spPr>
          <a:xfrm>
            <a:off x="118224" y="1339854"/>
            <a:ext cx="8428367" cy="461665"/>
          </a:xfrm>
          <a:prstGeom prst="rect">
            <a:avLst/>
          </a:prstGeom>
          <a:noFill/>
        </p:spPr>
        <p:txBody>
          <a:bodyPr wrap="square">
            <a:spAutoFit/>
          </a:bodyPr>
          <a:lstStyle/>
          <a:p>
            <a:r>
              <a:rPr lang="en-US" sz="2400" b="1" dirty="0"/>
              <a:t>Can you work out where you would put the following models?</a:t>
            </a:r>
          </a:p>
        </p:txBody>
      </p:sp>
    </p:spTree>
    <p:extLst>
      <p:ext uri="{BB962C8B-B14F-4D97-AF65-F5344CB8AC3E}">
        <p14:creationId xmlns:p14="http://schemas.microsoft.com/office/powerpoint/2010/main" val="232422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5"/>
                                        </p:tgtEl>
                                        <p:attrNameLst>
                                          <p:attrName>fillcolor</p:attrName>
                                        </p:attrNameLst>
                                      </p:cBhvr>
                                      <p:to>
                                        <a:srgbClr val="FFFF00"/>
                                      </p:to>
                                    </p:animClr>
                                    <p:set>
                                      <p:cBhvr>
                                        <p:cTn id="7" dur="2000" fill="hold"/>
                                        <p:tgtEl>
                                          <p:spTgt spid="25"/>
                                        </p:tgtEl>
                                        <p:attrNameLst>
                                          <p:attrName>fill.type</p:attrName>
                                        </p:attrNameLst>
                                      </p:cBhvr>
                                      <p:to>
                                        <p:strVal val="solid"/>
                                      </p:to>
                                    </p:set>
                                    <p:set>
                                      <p:cBhvr>
                                        <p:cTn id="8" dur="2000" fill="hold"/>
                                        <p:tgtEl>
                                          <p:spTgt spid="25"/>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2000" fill="hold"/>
                                        <p:tgtEl>
                                          <p:spTgt spid="28"/>
                                        </p:tgtEl>
                                        <p:attrNameLst>
                                          <p:attrName>fillcolor</p:attrName>
                                        </p:attrNameLst>
                                      </p:cBhvr>
                                      <p:to>
                                        <a:srgbClr val="FF0000"/>
                                      </p:to>
                                    </p:animClr>
                                    <p:set>
                                      <p:cBhvr>
                                        <p:cTn id="13" dur="2000" fill="hold"/>
                                        <p:tgtEl>
                                          <p:spTgt spid="28"/>
                                        </p:tgtEl>
                                        <p:attrNameLst>
                                          <p:attrName>fill.type</p:attrName>
                                        </p:attrNameLst>
                                      </p:cBhvr>
                                      <p:to>
                                        <p:strVal val="solid"/>
                                      </p:to>
                                    </p:set>
                                    <p:set>
                                      <p:cBhvr>
                                        <p:cTn id="14" dur="2000" fill="hold"/>
                                        <p:tgtEl>
                                          <p:spTgt spid="28"/>
                                        </p:tgtEl>
                                        <p:attrNameLst>
                                          <p:attrName>fill.on</p:attrName>
                                        </p:attrNameLst>
                                      </p:cBhvr>
                                      <p:to>
                                        <p:strVal val="true"/>
                                      </p:to>
                                    </p:set>
                                  </p:childTnLst>
                                </p:cTn>
                              </p:par>
                            </p:childTnLst>
                          </p:cTn>
                        </p:par>
                      </p:childTnLst>
                    </p:cTn>
                  </p:par>
                  <p:par>
                    <p:cTn id="15" fill="hold">
                      <p:stCondLst>
                        <p:cond delay="indefinite"/>
                      </p:stCondLst>
                      <p:childTnLst>
                        <p:par>
                          <p:cTn id="16" fill="hold">
                            <p:stCondLst>
                              <p:cond delay="0"/>
                            </p:stCondLst>
                            <p:childTnLst>
                              <p:par>
                                <p:cTn id="17" presetID="1" presetClass="emph" presetSubtype="2" fill="hold" nodeType="clickEffect">
                                  <p:stCondLst>
                                    <p:cond delay="0"/>
                                  </p:stCondLst>
                                  <p:childTnLst>
                                    <p:animClr clrSpc="rgb" dir="cw">
                                      <p:cBhvr>
                                        <p:cTn id="18" dur="2000" fill="hold"/>
                                        <p:tgtEl>
                                          <p:spTgt spid="30"/>
                                        </p:tgtEl>
                                        <p:attrNameLst>
                                          <p:attrName>fillcolor</p:attrName>
                                        </p:attrNameLst>
                                      </p:cBhvr>
                                      <p:to>
                                        <a:srgbClr val="92D050"/>
                                      </p:to>
                                    </p:animClr>
                                    <p:set>
                                      <p:cBhvr>
                                        <p:cTn id="19" dur="2000" fill="hold"/>
                                        <p:tgtEl>
                                          <p:spTgt spid="30"/>
                                        </p:tgtEl>
                                        <p:attrNameLst>
                                          <p:attrName>fill.type</p:attrName>
                                        </p:attrNameLst>
                                      </p:cBhvr>
                                      <p:to>
                                        <p:strVal val="solid"/>
                                      </p:to>
                                    </p:set>
                                    <p:set>
                                      <p:cBhvr>
                                        <p:cTn id="20" dur="2000" fill="hold"/>
                                        <p:tgtEl>
                                          <p:spTgt spid="30"/>
                                        </p:tgtEl>
                                        <p:attrNameLst>
                                          <p:attrName>fill.on</p:attrName>
                                        </p:attrNameLst>
                                      </p:cBhvr>
                                      <p:to>
                                        <p:strVal val="tru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2C900C1-D9E4-4016-92B9-00A0F236AE60}"/>
              </a:ext>
            </a:extLst>
          </p:cNvPr>
          <p:cNvPicPr>
            <a:picLocks noChangeAspect="1"/>
          </p:cNvPicPr>
          <p:nvPr/>
        </p:nvPicPr>
        <p:blipFill>
          <a:blip r:embed="rId2"/>
          <a:stretch>
            <a:fillRect/>
          </a:stretch>
        </p:blipFill>
        <p:spPr>
          <a:xfrm>
            <a:off x="10786823" y="15882"/>
            <a:ext cx="1133954" cy="1012024"/>
          </a:xfrm>
          <a:prstGeom prst="rect">
            <a:avLst/>
          </a:prstGeom>
        </p:spPr>
      </p:pic>
      <p:sp>
        <p:nvSpPr>
          <p:cNvPr id="4" name="Footer Placeholder 3">
            <a:extLst>
              <a:ext uri="{FF2B5EF4-FFF2-40B4-BE49-F238E27FC236}">
                <a16:creationId xmlns:a16="http://schemas.microsoft.com/office/drawing/2014/main" id="{AF2AEA3F-8A82-4974-ACB5-00B78D86BDA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graphicFrame>
        <p:nvGraphicFramePr>
          <p:cNvPr id="3" name="Diagram 2">
            <a:extLst>
              <a:ext uri="{FF2B5EF4-FFF2-40B4-BE49-F238E27FC236}">
                <a16:creationId xmlns:a16="http://schemas.microsoft.com/office/drawing/2014/main" id="{865C910D-52F6-48B1-A8A9-FE90A3D0112F}"/>
              </a:ext>
            </a:extLst>
          </p:cNvPr>
          <p:cNvGraphicFramePr/>
          <p:nvPr>
            <p:extLst>
              <p:ext uri="{D42A27DB-BD31-4B8C-83A1-F6EECF244321}">
                <p14:modId xmlns:p14="http://schemas.microsoft.com/office/powerpoint/2010/main" val="739331924"/>
              </p:ext>
            </p:extLst>
          </p:nvPr>
        </p:nvGraphicFramePr>
        <p:xfrm>
          <a:off x="496389" y="862149"/>
          <a:ext cx="11695611" cy="52761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680920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9E9183D7-7E33-49C6-9176-B17BF1C5E085}"/>
              </a:ext>
            </a:extLst>
          </p:cNvPr>
          <p:cNvPicPr>
            <a:picLocks noChangeAspect="1"/>
          </p:cNvPicPr>
          <p:nvPr/>
        </p:nvPicPr>
        <p:blipFill rotWithShape="1">
          <a:blip r:embed="rId2">
            <a:alphaModFix amt="35000"/>
          </a:blip>
          <a:srcRect t="12164" r="1" b="2962"/>
          <a:stretch/>
        </p:blipFill>
        <p:spPr>
          <a:xfrm>
            <a:off x="-4243" y="10"/>
            <a:ext cx="12196243" cy="6857990"/>
          </a:xfrm>
          <a:prstGeom prst="rect">
            <a:avLst/>
          </a:prstGeom>
        </p:spPr>
      </p:pic>
      <p:sp>
        <p:nvSpPr>
          <p:cNvPr id="2" name="Title 1"/>
          <p:cNvSpPr>
            <a:spLocks noGrp="1"/>
          </p:cNvSpPr>
          <p:nvPr>
            <p:ph type="title"/>
          </p:nvPr>
        </p:nvSpPr>
        <p:spPr>
          <a:xfrm>
            <a:off x="152400" y="55565"/>
            <a:ext cx="10905066" cy="1135737"/>
          </a:xfrm>
        </p:spPr>
        <p:txBody>
          <a:bodyPr>
            <a:normAutofit/>
          </a:bodyPr>
          <a:lstStyle/>
          <a:p>
            <a:r>
              <a:rPr lang="en-US" sz="3600" b="1" dirty="0">
                <a:latin typeface="Times New Roman" panose="02020603050405020304" pitchFamily="18" charset="0"/>
                <a:cs typeface="Times New Roman" panose="02020603050405020304" pitchFamily="18" charset="0"/>
              </a:rPr>
              <a:t>Payback Period </a:t>
            </a:r>
          </a:p>
        </p:txBody>
      </p:sp>
      <p:sp>
        <p:nvSpPr>
          <p:cNvPr id="3" name="Content Placeholder 2"/>
          <p:cNvSpPr>
            <a:spLocks noGrp="1"/>
          </p:cNvSpPr>
          <p:nvPr>
            <p:ph idx="1"/>
          </p:nvPr>
        </p:nvSpPr>
        <p:spPr>
          <a:xfrm>
            <a:off x="152400" y="1446746"/>
            <a:ext cx="11712251" cy="4730217"/>
          </a:xfrm>
        </p:spPr>
        <p:txBody>
          <a:bodyPr>
            <a:normAutofit/>
          </a:bodyPr>
          <a:lstStyle/>
          <a:p>
            <a:pPr marL="0" indent="0">
              <a:buNone/>
            </a:pPr>
            <a:r>
              <a:rPr lang="en-US" sz="2000" b="1" i="1" dirty="0"/>
              <a:t> </a:t>
            </a:r>
            <a:r>
              <a:rPr lang="en-US" b="1" dirty="0"/>
              <a:t>The payback period for a project is the initial fixed investment in the project divided by the estimated annual net cash inflows from the project. The ratio of these quantities is the number of years required for the project to repay its initial fixed investment.</a:t>
            </a:r>
          </a:p>
          <a:p>
            <a:pPr marL="0" indent="0">
              <a:buNone/>
            </a:pPr>
            <a:r>
              <a:rPr lang="en-US" b="1" dirty="0"/>
              <a:t>For example, assume a project costs $100,000 to implement and has annual net cash inflows of $25,000. Then Payback period  $100,000/$25,000=   4 years</a:t>
            </a:r>
          </a:p>
          <a:p>
            <a:pPr marL="0" indent="0">
              <a:buNone/>
            </a:pPr>
            <a:r>
              <a:rPr lang="en-US" b="1" dirty="0"/>
              <a:t>This method assumes that the cash inflows will persist at least long enough to pay back the investment, and it ignores any cash inflows beyond the payback period. The method also serves as an (inadequate) proxy for risk. The faster the investment is recovered, the less the risk to which the firm is exposed.</a:t>
            </a:r>
            <a:endParaRPr lang="en-US" b="1" dirty="0">
              <a:cs typeface="Times New Roman" panose="02020603050405020304" pitchFamily="18" charset="0"/>
            </a:endParaRPr>
          </a:p>
        </p:txBody>
      </p:sp>
      <p:sp>
        <p:nvSpPr>
          <p:cNvPr id="14" name="Rectangle 1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a:extLst>
              <a:ext uri="{FF2B5EF4-FFF2-40B4-BE49-F238E27FC236}">
                <a16:creationId xmlns:a16="http://schemas.microsoft.com/office/drawing/2014/main" id="{853075A3-2FF8-482C-8187-95E329C20B08}"/>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b="1">
                <a:solidFill>
                  <a:srgbClr val="FFFFFF"/>
                </a:solidFill>
              </a:rPr>
              <a:t>Business Champions School - Eng. Amaal Aburumman</a:t>
            </a:r>
          </a:p>
        </p:txBody>
      </p:sp>
      <p:pic>
        <p:nvPicPr>
          <p:cNvPr id="5" name="Picture 4">
            <a:extLst>
              <a:ext uri="{FF2B5EF4-FFF2-40B4-BE49-F238E27FC236}">
                <a16:creationId xmlns:a16="http://schemas.microsoft.com/office/drawing/2014/main" id="{2178D744-583C-4476-8B0D-5507A794E0CE}"/>
              </a:ext>
            </a:extLst>
          </p:cNvPr>
          <p:cNvPicPr>
            <a:picLocks noChangeAspect="1"/>
          </p:cNvPicPr>
          <p:nvPr/>
        </p:nvPicPr>
        <p:blipFill>
          <a:blip r:embed="rId3"/>
          <a:stretch>
            <a:fillRect/>
          </a:stretch>
        </p:blipFill>
        <p:spPr>
          <a:xfrm>
            <a:off x="10890162" y="217366"/>
            <a:ext cx="1133954" cy="1012024"/>
          </a:xfrm>
          <a:prstGeom prst="rect">
            <a:avLst/>
          </a:prstGeom>
        </p:spPr>
      </p:pic>
    </p:spTree>
    <p:extLst>
      <p:ext uri="{BB962C8B-B14F-4D97-AF65-F5344CB8AC3E}">
        <p14:creationId xmlns:p14="http://schemas.microsoft.com/office/powerpoint/2010/main" val="25114820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E9183D7-7E33-49C6-9176-B17BF1C5E085}"/>
              </a:ext>
            </a:extLst>
          </p:cNvPr>
          <p:cNvPicPr>
            <a:picLocks noChangeAspect="1"/>
          </p:cNvPicPr>
          <p:nvPr/>
        </p:nvPicPr>
        <p:blipFill rotWithShape="1">
          <a:blip r:embed="rId2">
            <a:alphaModFix amt="35000"/>
          </a:blip>
          <a:srcRect t="12164" r="1" b="2962"/>
          <a:stretch/>
        </p:blipFill>
        <p:spPr>
          <a:xfrm>
            <a:off x="-4243" y="10"/>
            <a:ext cx="12196243" cy="6857990"/>
          </a:xfrm>
          <a:prstGeom prst="rect">
            <a:avLst/>
          </a:prstGeom>
        </p:spPr>
      </p:pic>
      <p:sp>
        <p:nvSpPr>
          <p:cNvPr id="4" name="Footer Placeholder 3">
            <a:extLst>
              <a:ext uri="{FF2B5EF4-FFF2-40B4-BE49-F238E27FC236}">
                <a16:creationId xmlns:a16="http://schemas.microsoft.com/office/drawing/2014/main" id="{853075A3-2FF8-482C-8187-95E329C20B08}"/>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b="1">
                <a:solidFill>
                  <a:srgbClr val="FFFFFF"/>
                </a:solidFill>
              </a:rPr>
              <a:t>Business Champions School - Eng. Amaal Aburumman</a:t>
            </a:r>
          </a:p>
        </p:txBody>
      </p:sp>
      <p:pic>
        <p:nvPicPr>
          <p:cNvPr id="5" name="Picture 4">
            <a:extLst>
              <a:ext uri="{FF2B5EF4-FFF2-40B4-BE49-F238E27FC236}">
                <a16:creationId xmlns:a16="http://schemas.microsoft.com/office/drawing/2014/main" id="{2178D744-583C-4476-8B0D-5507A794E0CE}"/>
              </a:ext>
            </a:extLst>
          </p:cNvPr>
          <p:cNvPicPr>
            <a:picLocks noChangeAspect="1"/>
          </p:cNvPicPr>
          <p:nvPr/>
        </p:nvPicPr>
        <p:blipFill>
          <a:blip r:embed="rId3"/>
          <a:stretch>
            <a:fillRect/>
          </a:stretch>
        </p:blipFill>
        <p:spPr>
          <a:xfrm>
            <a:off x="10890162" y="217366"/>
            <a:ext cx="1133954" cy="1012024"/>
          </a:xfrm>
          <a:prstGeom prst="rect">
            <a:avLst/>
          </a:prstGeom>
        </p:spPr>
      </p:pic>
      <p:sp>
        <p:nvSpPr>
          <p:cNvPr id="12" name="Title 11">
            <a:extLst>
              <a:ext uri="{FF2B5EF4-FFF2-40B4-BE49-F238E27FC236}">
                <a16:creationId xmlns:a16="http://schemas.microsoft.com/office/drawing/2014/main" id="{B0A447E1-F7C3-4D35-9D6A-ACB0A8D1772E}"/>
              </a:ext>
            </a:extLst>
          </p:cNvPr>
          <p:cNvSpPr txBox="1">
            <a:spLocks noGrp="1"/>
          </p:cNvSpPr>
          <p:nvPr>
            <p:ph type="title"/>
          </p:nvPr>
        </p:nvSpPr>
        <p:spPr>
          <a:xfrm>
            <a:off x="0" y="372512"/>
            <a:ext cx="7229856" cy="701731"/>
          </a:xfrm>
          <a:prstGeom prst="rect">
            <a:avLst/>
          </a:prstGeom>
          <a:noFill/>
        </p:spPr>
        <p:txBody>
          <a:bodyPr wrap="square">
            <a:spAutoFit/>
          </a:bodyPr>
          <a:lstStyle/>
          <a:p>
            <a:pPr>
              <a:lnSpc>
                <a:spcPct val="90000"/>
              </a:lnSpc>
              <a:spcBef>
                <a:spcPct val="0"/>
              </a:spcBef>
            </a:pPr>
            <a:r>
              <a:rPr lang="en-US" sz="4400" dirty="0">
                <a:latin typeface="Times New Roman" panose="02020603050405020304" pitchFamily="18" charset="0"/>
                <a:ea typeface="+mj-ea"/>
                <a:cs typeface="Times New Roman" panose="02020603050405020304" pitchFamily="18" charset="0"/>
              </a:rPr>
              <a:t>Discounted Cash Flow </a:t>
            </a:r>
          </a:p>
        </p:txBody>
      </p:sp>
      <p:sp>
        <p:nvSpPr>
          <p:cNvPr id="13" name="Content Placeholder 2">
            <a:extLst>
              <a:ext uri="{FF2B5EF4-FFF2-40B4-BE49-F238E27FC236}">
                <a16:creationId xmlns:a16="http://schemas.microsoft.com/office/drawing/2014/main" id="{1BE57DCA-9AFE-4886-B850-9269146DC58C}"/>
              </a:ext>
            </a:extLst>
          </p:cNvPr>
          <p:cNvSpPr>
            <a:spLocks noGrp="1"/>
          </p:cNvSpPr>
          <p:nvPr>
            <p:ph idx="1"/>
          </p:nvPr>
        </p:nvSpPr>
        <p:spPr>
          <a:xfrm>
            <a:off x="-4243" y="1229390"/>
            <a:ext cx="10515600" cy="4003675"/>
          </a:xfrm>
        </p:spPr>
        <p:txBody>
          <a:bodyPr>
            <a:normAutofit fontScale="70000" lnSpcReduction="20000"/>
          </a:bodyPr>
          <a:lstStyle/>
          <a:p>
            <a:pPr marL="0" indent="0">
              <a:buNone/>
            </a:pPr>
            <a:r>
              <a:rPr lang="en-US" sz="3200" b="1" dirty="0"/>
              <a:t>Also referred to as the </a:t>
            </a:r>
            <a:r>
              <a:rPr lang="en-US" sz="3200" b="1" u="sng" dirty="0">
                <a:solidFill>
                  <a:srgbClr val="FF0000"/>
                </a:solidFill>
              </a:rPr>
              <a:t>Net Present Value (NPV) method</a:t>
            </a:r>
            <a:r>
              <a:rPr lang="en-US" sz="3200" b="1" dirty="0"/>
              <a:t>, the discounted</a:t>
            </a:r>
          </a:p>
          <a:p>
            <a:pPr marL="0" indent="0">
              <a:buNone/>
            </a:pPr>
            <a:r>
              <a:rPr lang="en-US" sz="3200" b="1" dirty="0"/>
              <a:t>cash flow method determines the net present value of all cash flows by discounting</a:t>
            </a:r>
          </a:p>
          <a:p>
            <a:pPr marL="0" indent="0">
              <a:buNone/>
            </a:pPr>
            <a:r>
              <a:rPr lang="en-US" sz="3200" b="1" dirty="0"/>
              <a:t>them by the required rate of return (also known as the </a:t>
            </a:r>
            <a:r>
              <a:rPr lang="en-US" sz="3200" b="1" i="1" dirty="0"/>
              <a:t>hurdle rate, cutoff rate</a:t>
            </a:r>
            <a:r>
              <a:rPr lang="en-US" sz="3200" b="1" dirty="0"/>
              <a:t>, and similar</a:t>
            </a:r>
          </a:p>
          <a:p>
            <a:pPr marL="0" indent="0">
              <a:buNone/>
            </a:pPr>
            <a:r>
              <a:rPr lang="en-US" sz="3200" b="1" dirty="0"/>
              <a:t>terms) as follows:</a:t>
            </a:r>
          </a:p>
          <a:p>
            <a:endParaRPr lang="en-US" sz="3200" b="1" dirty="0"/>
          </a:p>
          <a:p>
            <a:endParaRPr lang="en-US" sz="3200" b="1" dirty="0"/>
          </a:p>
          <a:p>
            <a:r>
              <a:rPr lang="en-US" sz="800" b="1" i="1" dirty="0" err="1"/>
              <a:t>t</a:t>
            </a:r>
            <a:r>
              <a:rPr lang="en-US" sz="3200" b="1" i="1" dirty="0" err="1"/>
              <a:t>where</a:t>
            </a:r>
            <a:endParaRPr lang="en-US" sz="3200" b="1" i="1" dirty="0"/>
          </a:p>
          <a:p>
            <a:r>
              <a:rPr lang="en-US" sz="3200" b="1" i="1" dirty="0"/>
              <a:t>F</a:t>
            </a:r>
            <a:r>
              <a:rPr lang="en-US" sz="800" b="1" i="1" dirty="0"/>
              <a:t>t </a:t>
            </a:r>
            <a:r>
              <a:rPr lang="en-US" sz="3200" b="1" dirty="0"/>
              <a:t> the net cash flow in period </a:t>
            </a:r>
            <a:r>
              <a:rPr lang="en-US" sz="3200" b="1" i="1" dirty="0"/>
              <a:t>t</a:t>
            </a:r>
            <a:r>
              <a:rPr lang="en-US" sz="3200" b="1" dirty="0"/>
              <a:t>,</a:t>
            </a:r>
          </a:p>
          <a:p>
            <a:r>
              <a:rPr lang="en-US" sz="3200" b="1" i="1" dirty="0"/>
              <a:t>k </a:t>
            </a:r>
            <a:r>
              <a:rPr lang="en-US" sz="3200" b="1" dirty="0"/>
              <a:t> the required rate of return, and</a:t>
            </a:r>
          </a:p>
          <a:p>
            <a:r>
              <a:rPr lang="en-US" sz="3200" b="1" i="1" dirty="0"/>
              <a:t>A</a:t>
            </a:r>
            <a:r>
              <a:rPr lang="en-US" sz="800" b="1" dirty="0"/>
              <a:t>0 </a:t>
            </a:r>
            <a:r>
              <a:rPr lang="en-US" sz="3200" b="1" dirty="0"/>
              <a:t> initial cash investment (because this is an outflow, it will be negative).</a:t>
            </a:r>
            <a:endParaRPr lang="en-US" sz="3200" b="1" dirty="0">
              <a:cs typeface="Times New Roman" panose="02020603050405020304" pitchFamily="18" charset="0"/>
            </a:endParaRPr>
          </a:p>
        </p:txBody>
      </p:sp>
      <p:pic>
        <p:nvPicPr>
          <p:cNvPr id="14" name="Picture 13">
            <a:extLst>
              <a:ext uri="{FF2B5EF4-FFF2-40B4-BE49-F238E27FC236}">
                <a16:creationId xmlns:a16="http://schemas.microsoft.com/office/drawing/2014/main" id="{C38133F2-8ED7-4EAD-9C54-DE94B71C2FA0}"/>
              </a:ext>
            </a:extLst>
          </p:cNvPr>
          <p:cNvPicPr>
            <a:picLocks noChangeAspect="1"/>
          </p:cNvPicPr>
          <p:nvPr/>
        </p:nvPicPr>
        <p:blipFill>
          <a:blip r:embed="rId4"/>
          <a:stretch>
            <a:fillRect/>
          </a:stretch>
        </p:blipFill>
        <p:spPr>
          <a:xfrm>
            <a:off x="4882190" y="2831540"/>
            <a:ext cx="5432007" cy="1194920"/>
          </a:xfrm>
          <a:prstGeom prst="rect">
            <a:avLst/>
          </a:prstGeom>
        </p:spPr>
      </p:pic>
      <p:sp>
        <p:nvSpPr>
          <p:cNvPr id="15" name="TextBox 14">
            <a:extLst>
              <a:ext uri="{FF2B5EF4-FFF2-40B4-BE49-F238E27FC236}">
                <a16:creationId xmlns:a16="http://schemas.microsoft.com/office/drawing/2014/main" id="{9BEAEBFF-CD4F-4012-AA25-E3EABD7E7AA9}"/>
              </a:ext>
            </a:extLst>
          </p:cNvPr>
          <p:cNvSpPr txBox="1"/>
          <p:nvPr/>
        </p:nvSpPr>
        <p:spPr>
          <a:xfrm>
            <a:off x="0" y="5151210"/>
            <a:ext cx="11680521"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Early in the life of a project, net cash flow is likely to be negative, the major outflow being the initial investment in the project, A0. If the project is successful, however, cash flows will become positive. The project is acceptable if the sum of the net present values of all estimated cash flows over the life of the project is positive.</a:t>
            </a:r>
          </a:p>
        </p:txBody>
      </p:sp>
    </p:spTree>
    <p:extLst>
      <p:ext uri="{BB962C8B-B14F-4D97-AF65-F5344CB8AC3E}">
        <p14:creationId xmlns:p14="http://schemas.microsoft.com/office/powerpoint/2010/main" val="13209515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E9183D7-7E33-49C6-9176-B17BF1C5E085}"/>
              </a:ext>
            </a:extLst>
          </p:cNvPr>
          <p:cNvPicPr>
            <a:picLocks noChangeAspect="1"/>
          </p:cNvPicPr>
          <p:nvPr/>
        </p:nvPicPr>
        <p:blipFill rotWithShape="1">
          <a:blip r:embed="rId2">
            <a:alphaModFix amt="35000"/>
          </a:blip>
          <a:srcRect t="12164" r="1" b="2962"/>
          <a:stretch/>
        </p:blipFill>
        <p:spPr>
          <a:xfrm>
            <a:off x="-4243" y="10"/>
            <a:ext cx="12196243" cy="6857990"/>
          </a:xfrm>
          <a:prstGeom prst="rect">
            <a:avLst/>
          </a:prstGeom>
        </p:spPr>
      </p:pic>
      <p:sp>
        <p:nvSpPr>
          <p:cNvPr id="4" name="Footer Placeholder 3">
            <a:extLst>
              <a:ext uri="{FF2B5EF4-FFF2-40B4-BE49-F238E27FC236}">
                <a16:creationId xmlns:a16="http://schemas.microsoft.com/office/drawing/2014/main" id="{853075A3-2FF8-482C-8187-95E329C20B08}"/>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b="1">
                <a:solidFill>
                  <a:srgbClr val="FFFFFF"/>
                </a:solidFill>
              </a:rPr>
              <a:t>Business Champions School - Eng. Amaal Aburumman</a:t>
            </a:r>
          </a:p>
        </p:txBody>
      </p:sp>
      <p:pic>
        <p:nvPicPr>
          <p:cNvPr id="5" name="Picture 4">
            <a:extLst>
              <a:ext uri="{FF2B5EF4-FFF2-40B4-BE49-F238E27FC236}">
                <a16:creationId xmlns:a16="http://schemas.microsoft.com/office/drawing/2014/main" id="{2178D744-583C-4476-8B0D-5507A794E0CE}"/>
              </a:ext>
            </a:extLst>
          </p:cNvPr>
          <p:cNvPicPr>
            <a:picLocks noChangeAspect="1"/>
          </p:cNvPicPr>
          <p:nvPr/>
        </p:nvPicPr>
        <p:blipFill>
          <a:blip r:embed="rId3"/>
          <a:stretch>
            <a:fillRect/>
          </a:stretch>
        </p:blipFill>
        <p:spPr>
          <a:xfrm>
            <a:off x="10890162" y="217366"/>
            <a:ext cx="1133954" cy="1012024"/>
          </a:xfrm>
          <a:prstGeom prst="rect">
            <a:avLst/>
          </a:prstGeom>
        </p:spPr>
      </p:pic>
      <p:sp>
        <p:nvSpPr>
          <p:cNvPr id="16" name="TextBox 15">
            <a:extLst>
              <a:ext uri="{FF2B5EF4-FFF2-40B4-BE49-F238E27FC236}">
                <a16:creationId xmlns:a16="http://schemas.microsoft.com/office/drawing/2014/main" id="{1CE6B1B3-2985-43C2-BAFD-3D468601DD77}"/>
              </a:ext>
            </a:extLst>
          </p:cNvPr>
          <p:cNvSpPr txBox="1"/>
          <p:nvPr/>
        </p:nvSpPr>
        <p:spPr>
          <a:xfrm>
            <a:off x="0" y="723378"/>
            <a:ext cx="10935789" cy="1200329"/>
          </a:xfrm>
          <a:prstGeom prst="rect">
            <a:avLst/>
          </a:prstGeom>
          <a:noFill/>
        </p:spPr>
        <p:txBody>
          <a:bodyPr wrap="square">
            <a:spAutoFit/>
          </a:bodyPr>
          <a:lstStyle/>
          <a:p>
            <a:r>
              <a:rPr lang="en-US" sz="2400" b="1" i="1" u="sng" dirty="0">
                <a:solidFill>
                  <a:srgbClr val="FF0000"/>
                </a:solidFill>
              </a:rPr>
              <a:t>Example:</a:t>
            </a:r>
            <a:r>
              <a:rPr lang="en-US" sz="2400" b="1" dirty="0"/>
              <a:t> Using our $100,000 investment with a net cash inflow of $25,000 per year for a period of eight years, a required rate of return of 15 percent, and an inflation rate of 3 percent per year, we have</a:t>
            </a:r>
          </a:p>
        </p:txBody>
      </p:sp>
      <p:pic>
        <p:nvPicPr>
          <p:cNvPr id="9" name="Picture 8">
            <a:extLst>
              <a:ext uri="{FF2B5EF4-FFF2-40B4-BE49-F238E27FC236}">
                <a16:creationId xmlns:a16="http://schemas.microsoft.com/office/drawing/2014/main" id="{715B057B-4CC2-4BCB-9508-7AEAA1325AE0}"/>
              </a:ext>
            </a:extLst>
          </p:cNvPr>
          <p:cNvPicPr>
            <a:picLocks noChangeAspect="1"/>
          </p:cNvPicPr>
          <p:nvPr/>
        </p:nvPicPr>
        <p:blipFill>
          <a:blip r:embed="rId4"/>
          <a:stretch>
            <a:fillRect/>
          </a:stretch>
        </p:blipFill>
        <p:spPr>
          <a:xfrm>
            <a:off x="1816101" y="2366683"/>
            <a:ext cx="6916648" cy="1644536"/>
          </a:xfrm>
          <a:prstGeom prst="rect">
            <a:avLst/>
          </a:prstGeom>
        </p:spPr>
      </p:pic>
      <p:sp>
        <p:nvSpPr>
          <p:cNvPr id="17" name="TextBox 16">
            <a:extLst>
              <a:ext uri="{FF2B5EF4-FFF2-40B4-BE49-F238E27FC236}">
                <a16:creationId xmlns:a16="http://schemas.microsoft.com/office/drawing/2014/main" id="{1A3F6DCB-6257-40CB-8E1A-6E7ED4BE2FE9}"/>
              </a:ext>
            </a:extLst>
          </p:cNvPr>
          <p:cNvSpPr txBox="1"/>
          <p:nvPr/>
        </p:nvSpPr>
        <p:spPr>
          <a:xfrm>
            <a:off x="201706" y="4823527"/>
            <a:ext cx="11571515" cy="830997"/>
          </a:xfrm>
          <a:prstGeom prst="rect">
            <a:avLst/>
          </a:prstGeom>
          <a:noFill/>
        </p:spPr>
        <p:txBody>
          <a:bodyPr wrap="square">
            <a:spAutoFit/>
          </a:bodyPr>
          <a:lstStyle/>
          <a:p>
            <a:r>
              <a:rPr lang="en-US" sz="2400" b="1" dirty="0"/>
              <a:t>Because the present value of the inflows is greater than the present value of the outflow— that is, the net present value is positive—</a:t>
            </a:r>
            <a:r>
              <a:rPr lang="en-US" sz="2400" b="1" u="sng" dirty="0"/>
              <a:t>the project is deemed acceptable.</a:t>
            </a:r>
          </a:p>
        </p:txBody>
      </p:sp>
    </p:spTree>
    <p:extLst>
      <p:ext uri="{BB962C8B-B14F-4D97-AF65-F5344CB8AC3E}">
        <p14:creationId xmlns:p14="http://schemas.microsoft.com/office/powerpoint/2010/main" val="30829204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A898F-F7F4-4F3F-8821-EB70C9D97330}"/>
              </a:ext>
            </a:extLst>
          </p:cNvPr>
          <p:cNvSpPr>
            <a:spLocks noGrp="1"/>
          </p:cNvSpPr>
          <p:nvPr>
            <p:ph type="title"/>
          </p:nvPr>
        </p:nvSpPr>
        <p:spPr>
          <a:xfrm>
            <a:off x="344175" y="111212"/>
            <a:ext cx="7378874" cy="1012025"/>
          </a:xfrm>
          <a:solidFill>
            <a:schemeClr val="accent5">
              <a:lumMod val="75000"/>
            </a:schemeClr>
          </a:solidFill>
        </p:spPr>
        <p:txBody>
          <a:bodyPr>
            <a:normAutofit fontScale="90000"/>
          </a:bodyPr>
          <a:lstStyle/>
          <a:p>
            <a:r>
              <a:rPr lang="en-US" dirty="0">
                <a:solidFill>
                  <a:schemeClr val="tx1"/>
                </a:solidFill>
              </a:rPr>
              <a:t>Numeric Models: Scoring</a:t>
            </a:r>
            <a:br>
              <a:rPr lang="en-US" dirty="0">
                <a:solidFill>
                  <a:schemeClr val="tx1"/>
                </a:solidFill>
              </a:rPr>
            </a:br>
            <a:endParaRPr lang="en-US" dirty="0"/>
          </a:p>
        </p:txBody>
      </p:sp>
      <p:pic>
        <p:nvPicPr>
          <p:cNvPr id="4" name="Picture 3">
            <a:extLst>
              <a:ext uri="{FF2B5EF4-FFF2-40B4-BE49-F238E27FC236}">
                <a16:creationId xmlns:a16="http://schemas.microsoft.com/office/drawing/2014/main" id="{778D228D-713E-4F7B-9027-D7350FD8A3F5}"/>
              </a:ext>
            </a:extLst>
          </p:cNvPr>
          <p:cNvPicPr>
            <a:picLocks noChangeAspect="1"/>
          </p:cNvPicPr>
          <p:nvPr/>
        </p:nvPicPr>
        <p:blipFill>
          <a:blip r:embed="rId2"/>
          <a:stretch>
            <a:fillRect/>
          </a:stretch>
        </p:blipFill>
        <p:spPr>
          <a:xfrm>
            <a:off x="11058046" y="0"/>
            <a:ext cx="1133954" cy="1012024"/>
          </a:xfrm>
          <a:prstGeom prst="rect">
            <a:avLst/>
          </a:prstGeom>
        </p:spPr>
      </p:pic>
      <p:sp>
        <p:nvSpPr>
          <p:cNvPr id="5" name="Footer Placeholder 4">
            <a:extLst>
              <a:ext uri="{FF2B5EF4-FFF2-40B4-BE49-F238E27FC236}">
                <a16:creationId xmlns:a16="http://schemas.microsoft.com/office/drawing/2014/main" id="{199E8343-0ABF-4723-82F4-E4220DBC531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graphicFrame>
        <p:nvGraphicFramePr>
          <p:cNvPr id="6" name="Diagram 5">
            <a:extLst>
              <a:ext uri="{FF2B5EF4-FFF2-40B4-BE49-F238E27FC236}">
                <a16:creationId xmlns:a16="http://schemas.microsoft.com/office/drawing/2014/main" id="{5D21F7FE-8DF0-477E-9DF1-3742BCF3F533}"/>
              </a:ext>
            </a:extLst>
          </p:cNvPr>
          <p:cNvGraphicFramePr/>
          <p:nvPr>
            <p:extLst>
              <p:ext uri="{D42A27DB-BD31-4B8C-83A1-F6EECF244321}">
                <p14:modId xmlns:p14="http://schemas.microsoft.com/office/powerpoint/2010/main" val="3785157761"/>
              </p:ext>
            </p:extLst>
          </p:nvPr>
        </p:nvGraphicFramePr>
        <p:xfrm>
          <a:off x="344175" y="1280160"/>
          <a:ext cx="11307893" cy="48581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8199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10C8D-82EA-411F-97FB-A33754E1CCCD}"/>
              </a:ext>
            </a:extLst>
          </p:cNvPr>
          <p:cNvSpPr>
            <a:spLocks noGrp="1"/>
          </p:cNvSpPr>
          <p:nvPr>
            <p:ph type="title"/>
          </p:nvPr>
        </p:nvSpPr>
        <p:spPr>
          <a:xfrm>
            <a:off x="133322" y="136524"/>
            <a:ext cx="7403948" cy="1206289"/>
          </a:xfrm>
          <a:solidFill>
            <a:schemeClr val="accent5">
              <a:lumMod val="75000"/>
            </a:schemeClr>
          </a:solidFill>
        </p:spPr>
        <p:txBody>
          <a:bodyPr>
            <a:normAutofit fontScale="90000"/>
          </a:bodyPr>
          <a:lstStyle/>
          <a:p>
            <a:r>
              <a:rPr lang="en-US" dirty="0"/>
              <a:t>Unweighted 0–1 Factor Model </a:t>
            </a:r>
            <a:br>
              <a:rPr lang="en-US" dirty="0"/>
            </a:br>
            <a:endParaRPr lang="en-US" dirty="0"/>
          </a:p>
        </p:txBody>
      </p:sp>
      <p:sp>
        <p:nvSpPr>
          <p:cNvPr id="3" name="Content Placeholder 2">
            <a:extLst>
              <a:ext uri="{FF2B5EF4-FFF2-40B4-BE49-F238E27FC236}">
                <a16:creationId xmlns:a16="http://schemas.microsoft.com/office/drawing/2014/main" id="{01A2EDC4-0AB5-4ABC-891D-D823C803CE2C}"/>
              </a:ext>
            </a:extLst>
          </p:cNvPr>
          <p:cNvSpPr>
            <a:spLocks noGrp="1"/>
          </p:cNvSpPr>
          <p:nvPr>
            <p:ph idx="1"/>
          </p:nvPr>
        </p:nvSpPr>
        <p:spPr>
          <a:xfrm>
            <a:off x="0" y="1408031"/>
            <a:ext cx="11900262" cy="3102050"/>
          </a:xfrm>
        </p:spPr>
        <p:txBody>
          <a:bodyPr>
            <a:normAutofit lnSpcReduction="10000"/>
          </a:bodyPr>
          <a:lstStyle/>
          <a:p>
            <a:pPr marL="0" indent="0">
              <a:buNone/>
            </a:pPr>
            <a:r>
              <a:rPr lang="en-US" dirty="0"/>
              <a:t>1. A set of relevant factors is selected by management and then usually listed in a preprinted form.</a:t>
            </a:r>
          </a:p>
          <a:p>
            <a:pPr marL="0" indent="0">
              <a:buNone/>
            </a:pPr>
            <a:r>
              <a:rPr lang="en-US" dirty="0"/>
              <a:t> 2. One or more raters score the project on each factor, depending on whether it qualifies for an individual criterion. </a:t>
            </a:r>
          </a:p>
          <a:p>
            <a:pPr marL="0" indent="0">
              <a:buNone/>
            </a:pPr>
            <a:r>
              <a:rPr lang="en-US" dirty="0"/>
              <a:t>The raters are chosen by senior managers, for the most part from the rolls of senior management. The criteria for choice are (1) a clear understanding of organizational goals and (2) a good knowledge of the firm’s potential project portfolio.</a:t>
            </a:r>
          </a:p>
        </p:txBody>
      </p:sp>
      <p:pic>
        <p:nvPicPr>
          <p:cNvPr id="4" name="Picture 3">
            <a:extLst>
              <a:ext uri="{FF2B5EF4-FFF2-40B4-BE49-F238E27FC236}">
                <a16:creationId xmlns:a16="http://schemas.microsoft.com/office/drawing/2014/main" id="{67BCC564-416A-4AAA-8DDC-0B4071AACF49}"/>
              </a:ext>
            </a:extLst>
          </p:cNvPr>
          <p:cNvPicPr>
            <a:picLocks noChangeAspect="1"/>
          </p:cNvPicPr>
          <p:nvPr/>
        </p:nvPicPr>
        <p:blipFill>
          <a:blip r:embed="rId2"/>
          <a:stretch>
            <a:fillRect/>
          </a:stretch>
        </p:blipFill>
        <p:spPr>
          <a:xfrm>
            <a:off x="11058046" y="15882"/>
            <a:ext cx="1133954" cy="1012024"/>
          </a:xfrm>
          <a:prstGeom prst="rect">
            <a:avLst/>
          </a:prstGeom>
        </p:spPr>
      </p:pic>
      <p:sp>
        <p:nvSpPr>
          <p:cNvPr id="5" name="Footer Placeholder 4">
            <a:extLst>
              <a:ext uri="{FF2B5EF4-FFF2-40B4-BE49-F238E27FC236}">
                <a16:creationId xmlns:a16="http://schemas.microsoft.com/office/drawing/2014/main" id="{D9F23692-65A7-43FD-A8D2-4EC1E5E3BFE0}"/>
              </a:ext>
            </a:extLst>
          </p:cNvPr>
          <p:cNvSpPr>
            <a:spLocks noGrp="1"/>
          </p:cNvSpPr>
          <p:nvPr>
            <p:ph type="ftr" sz="quarter" idx="11"/>
          </p:nvPr>
        </p:nvSpPr>
        <p:spPr/>
        <p:txBody>
          <a:bodyPr/>
          <a:lstStyle/>
          <a:p>
            <a:r>
              <a:rPr lang="en-US" b="1" dirty="0">
                <a:solidFill>
                  <a:srgbClr val="53728A"/>
                </a:solidFill>
              </a:rPr>
              <a:t>Business Champions School - Eng. Amaal </a:t>
            </a:r>
            <a:r>
              <a:rPr lang="en-US" b="1" dirty="0" err="1">
                <a:solidFill>
                  <a:srgbClr val="53728A"/>
                </a:solidFill>
              </a:rPr>
              <a:t>Aburumman</a:t>
            </a:r>
            <a:endParaRPr lang="en-US" sz="1200" b="1" dirty="0">
              <a:solidFill>
                <a:srgbClr val="53728A"/>
              </a:solidFill>
            </a:endParaRPr>
          </a:p>
        </p:txBody>
      </p:sp>
      <p:sp>
        <p:nvSpPr>
          <p:cNvPr id="7" name="TextBox 6">
            <a:extLst>
              <a:ext uri="{FF2B5EF4-FFF2-40B4-BE49-F238E27FC236}">
                <a16:creationId xmlns:a16="http://schemas.microsoft.com/office/drawing/2014/main" id="{55B616BF-491F-43C8-85C4-D647186F4423}"/>
              </a:ext>
            </a:extLst>
          </p:cNvPr>
          <p:cNvSpPr txBox="1"/>
          <p:nvPr/>
        </p:nvSpPr>
        <p:spPr>
          <a:xfrm>
            <a:off x="133321" y="5335799"/>
            <a:ext cx="11766941" cy="1384995"/>
          </a:xfrm>
          <a:prstGeom prst="rect">
            <a:avLst/>
          </a:prstGeom>
          <a:noFill/>
        </p:spPr>
        <p:txBody>
          <a:bodyPr wrap="square">
            <a:spAutoFit/>
          </a:bodyPr>
          <a:lstStyle/>
          <a:p>
            <a:r>
              <a:rPr lang="en-US" sz="2800" u="sng" dirty="0">
                <a:solidFill>
                  <a:srgbClr val="FF0000"/>
                </a:solidFill>
              </a:rPr>
              <a:t>The major disadvantages </a:t>
            </a:r>
            <a:r>
              <a:rPr lang="en-US" sz="2800" dirty="0"/>
              <a:t>are that it assumes all criteria are of equal importance and it allows for no gradation of the degree to which a specific project meets the various criteria.</a:t>
            </a:r>
          </a:p>
        </p:txBody>
      </p:sp>
      <p:sp>
        <p:nvSpPr>
          <p:cNvPr id="9" name="TextBox 8">
            <a:extLst>
              <a:ext uri="{FF2B5EF4-FFF2-40B4-BE49-F238E27FC236}">
                <a16:creationId xmlns:a16="http://schemas.microsoft.com/office/drawing/2014/main" id="{6CADA7A3-F797-44EE-BE43-0CB96D1B9F81}"/>
              </a:ext>
            </a:extLst>
          </p:cNvPr>
          <p:cNvSpPr txBox="1"/>
          <p:nvPr/>
        </p:nvSpPr>
        <p:spPr>
          <a:xfrm>
            <a:off x="133321" y="4410532"/>
            <a:ext cx="11766941" cy="954107"/>
          </a:xfrm>
          <a:prstGeom prst="rect">
            <a:avLst/>
          </a:prstGeom>
          <a:noFill/>
        </p:spPr>
        <p:txBody>
          <a:bodyPr wrap="square">
            <a:spAutoFit/>
          </a:bodyPr>
          <a:lstStyle/>
          <a:p>
            <a:r>
              <a:rPr lang="en-US" sz="2800" u="sng" dirty="0">
                <a:solidFill>
                  <a:srgbClr val="FF0000"/>
                </a:solidFill>
              </a:rPr>
              <a:t>The main advantage </a:t>
            </a:r>
            <a:r>
              <a:rPr lang="en-US" sz="2800" dirty="0"/>
              <a:t>of such a model is that it uses several criteria in the decision process. </a:t>
            </a:r>
          </a:p>
        </p:txBody>
      </p:sp>
    </p:spTree>
    <p:extLst>
      <p:ext uri="{BB962C8B-B14F-4D97-AF65-F5344CB8AC3E}">
        <p14:creationId xmlns:p14="http://schemas.microsoft.com/office/powerpoint/2010/main" val="20599359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1A53AD1-02CE-45CE-8927-B55D945DB19C}"/>
              </a:ext>
            </a:extLst>
          </p:cNvPr>
          <p:cNvPicPr>
            <a:picLocks noChangeAspect="1"/>
          </p:cNvPicPr>
          <p:nvPr/>
        </p:nvPicPr>
        <p:blipFill>
          <a:blip r:embed="rId2"/>
          <a:stretch>
            <a:fillRect/>
          </a:stretch>
        </p:blipFill>
        <p:spPr>
          <a:xfrm>
            <a:off x="10915215" y="15882"/>
            <a:ext cx="1133954" cy="1012024"/>
          </a:xfrm>
          <a:prstGeom prst="rect">
            <a:avLst/>
          </a:prstGeom>
        </p:spPr>
      </p:pic>
      <p:sp>
        <p:nvSpPr>
          <p:cNvPr id="6" name="Footer Placeholder 5">
            <a:extLst>
              <a:ext uri="{FF2B5EF4-FFF2-40B4-BE49-F238E27FC236}">
                <a16:creationId xmlns:a16="http://schemas.microsoft.com/office/drawing/2014/main" id="{07CA0D66-4846-4960-B915-70D5F555FEF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12" name="Content Placeholder 11">
            <a:extLst>
              <a:ext uri="{FF2B5EF4-FFF2-40B4-BE49-F238E27FC236}">
                <a16:creationId xmlns:a16="http://schemas.microsoft.com/office/drawing/2014/main" id="{0995F1D6-B724-4F84-BE1C-77D06DCBEF88}"/>
              </a:ext>
            </a:extLst>
          </p:cNvPr>
          <p:cNvPicPr>
            <a:picLocks noGrp="1" noChangeAspect="1"/>
          </p:cNvPicPr>
          <p:nvPr>
            <p:ph idx="1"/>
          </p:nvPr>
        </p:nvPicPr>
        <p:blipFill>
          <a:blip r:embed="rId3"/>
          <a:stretch>
            <a:fillRect/>
          </a:stretch>
        </p:blipFill>
        <p:spPr>
          <a:xfrm>
            <a:off x="274320" y="693298"/>
            <a:ext cx="11521439" cy="4557972"/>
          </a:xfrm>
        </p:spPr>
      </p:pic>
      <p:sp>
        <p:nvSpPr>
          <p:cNvPr id="10" name="Title 9">
            <a:extLst>
              <a:ext uri="{FF2B5EF4-FFF2-40B4-BE49-F238E27FC236}">
                <a16:creationId xmlns:a16="http://schemas.microsoft.com/office/drawing/2014/main" id="{DB6AC283-ABAF-4557-BA9F-C0467EC72035}"/>
              </a:ext>
            </a:extLst>
          </p:cNvPr>
          <p:cNvSpPr>
            <a:spLocks noGrp="1"/>
          </p:cNvSpPr>
          <p:nvPr>
            <p:ph type="title"/>
          </p:nvPr>
        </p:nvSpPr>
        <p:spPr>
          <a:xfrm>
            <a:off x="0" y="44546"/>
            <a:ext cx="10515600" cy="648751"/>
          </a:xfrm>
          <a:solidFill>
            <a:schemeClr val="accent5">
              <a:lumMod val="75000"/>
            </a:schemeClr>
          </a:solidFill>
        </p:spPr>
        <p:txBody>
          <a:bodyPr>
            <a:normAutofit/>
          </a:bodyPr>
          <a:lstStyle/>
          <a:p>
            <a:r>
              <a:rPr lang="en-US" sz="4000" dirty="0"/>
              <a:t>Sample project evaluation form</a:t>
            </a:r>
          </a:p>
        </p:txBody>
      </p:sp>
      <p:sp>
        <p:nvSpPr>
          <p:cNvPr id="7" name="TextBox 6">
            <a:extLst>
              <a:ext uri="{FF2B5EF4-FFF2-40B4-BE49-F238E27FC236}">
                <a16:creationId xmlns:a16="http://schemas.microsoft.com/office/drawing/2014/main" id="{D1042B7D-A989-467D-8FDB-8B068B7E621C}"/>
              </a:ext>
            </a:extLst>
          </p:cNvPr>
          <p:cNvSpPr txBox="1"/>
          <p:nvPr/>
        </p:nvSpPr>
        <p:spPr>
          <a:xfrm>
            <a:off x="208948" y="5333706"/>
            <a:ext cx="11983052" cy="830997"/>
          </a:xfrm>
          <a:prstGeom prst="rect">
            <a:avLst/>
          </a:prstGeom>
          <a:noFill/>
        </p:spPr>
        <p:txBody>
          <a:bodyPr wrap="square">
            <a:spAutoFit/>
          </a:bodyPr>
          <a:lstStyle/>
          <a:p>
            <a:r>
              <a:rPr lang="en-US" sz="2400" dirty="0"/>
              <a:t>The  figure shows an example of the rating sheet for an unweighted, 0–1 factor model. The columns  are summed and those projects with enough qualifying factors may be selected</a:t>
            </a:r>
          </a:p>
        </p:txBody>
      </p:sp>
    </p:spTree>
    <p:extLst>
      <p:ext uri="{BB962C8B-B14F-4D97-AF65-F5344CB8AC3E}">
        <p14:creationId xmlns:p14="http://schemas.microsoft.com/office/powerpoint/2010/main" val="16759278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0ABDB-0ED7-4AB3-B916-EC81764DC9FE}"/>
              </a:ext>
            </a:extLst>
          </p:cNvPr>
          <p:cNvSpPr>
            <a:spLocks noGrp="1"/>
          </p:cNvSpPr>
          <p:nvPr>
            <p:ph type="title"/>
          </p:nvPr>
        </p:nvSpPr>
        <p:spPr>
          <a:xfrm>
            <a:off x="269789" y="175025"/>
            <a:ext cx="8379941" cy="1325563"/>
          </a:xfrm>
          <a:solidFill>
            <a:schemeClr val="accent5">
              <a:lumMod val="75000"/>
            </a:schemeClr>
          </a:solidFill>
        </p:spPr>
        <p:txBody>
          <a:bodyPr/>
          <a:lstStyle/>
          <a:p>
            <a:r>
              <a:rPr lang="en-US" dirty="0"/>
              <a:t>Unweighted Factor Scoring Model </a:t>
            </a:r>
          </a:p>
        </p:txBody>
      </p:sp>
      <p:sp>
        <p:nvSpPr>
          <p:cNvPr id="3" name="Content Placeholder 2">
            <a:extLst>
              <a:ext uri="{FF2B5EF4-FFF2-40B4-BE49-F238E27FC236}">
                <a16:creationId xmlns:a16="http://schemas.microsoft.com/office/drawing/2014/main" id="{6F5A313B-FE5D-447D-80C6-5603EBC9A715}"/>
              </a:ext>
            </a:extLst>
          </p:cNvPr>
          <p:cNvSpPr>
            <a:spLocks noGrp="1"/>
          </p:cNvSpPr>
          <p:nvPr>
            <p:ph idx="1"/>
          </p:nvPr>
        </p:nvSpPr>
        <p:spPr>
          <a:xfrm>
            <a:off x="1" y="1828800"/>
            <a:ext cx="11952514" cy="4612460"/>
          </a:xfrm>
        </p:spPr>
        <p:txBody>
          <a:bodyPr>
            <a:normAutofit/>
          </a:bodyPr>
          <a:lstStyle/>
          <a:p>
            <a:pPr marL="0" indent="0">
              <a:buNone/>
            </a:pPr>
            <a:r>
              <a:rPr lang="en-US" dirty="0"/>
              <a:t>The second disadvantage of the 0–1 factor model can be dealt with by constructing a simple linear measure of the degree to which the project being evaluated meets each of the criteria contained in the list. The x marks in Figure would be replaced by numbers. Often a five-point scale is used, where 5 is very good, 4 is good, 3 is fair, 2 is poor, 1 is very poor. </a:t>
            </a:r>
          </a:p>
          <a:p>
            <a:pPr marL="0" indent="0">
              <a:buNone/>
            </a:pPr>
            <a:r>
              <a:rPr lang="en-US" dirty="0"/>
              <a:t>The column of scores is summed, and those projects with a total score exceeding some critical value are selected. A variant of this selection process might choose the highest-scoring projects (still assuming they are all above some critical score) until the estimated costs of the set of projects equaled the resource limit. However, </a:t>
            </a:r>
            <a:r>
              <a:rPr lang="en-US" u="sng" dirty="0">
                <a:solidFill>
                  <a:srgbClr val="FF0000"/>
                </a:solidFill>
              </a:rPr>
              <a:t>the criticism that the criteria are all assumed to be of equal importance still holds.</a:t>
            </a:r>
          </a:p>
        </p:txBody>
      </p:sp>
      <p:pic>
        <p:nvPicPr>
          <p:cNvPr id="4" name="Picture 3">
            <a:extLst>
              <a:ext uri="{FF2B5EF4-FFF2-40B4-BE49-F238E27FC236}">
                <a16:creationId xmlns:a16="http://schemas.microsoft.com/office/drawing/2014/main" id="{EE1E4D93-61C8-4593-9874-643E1A504432}"/>
              </a:ext>
            </a:extLst>
          </p:cNvPr>
          <p:cNvPicPr>
            <a:picLocks noChangeAspect="1"/>
          </p:cNvPicPr>
          <p:nvPr/>
        </p:nvPicPr>
        <p:blipFill>
          <a:blip r:embed="rId2"/>
          <a:stretch>
            <a:fillRect/>
          </a:stretch>
        </p:blipFill>
        <p:spPr>
          <a:xfrm>
            <a:off x="10915215" y="175025"/>
            <a:ext cx="1133954" cy="1012024"/>
          </a:xfrm>
          <a:prstGeom prst="rect">
            <a:avLst/>
          </a:prstGeom>
        </p:spPr>
      </p:pic>
      <p:sp>
        <p:nvSpPr>
          <p:cNvPr id="5" name="Footer Placeholder 4">
            <a:extLst>
              <a:ext uri="{FF2B5EF4-FFF2-40B4-BE49-F238E27FC236}">
                <a16:creationId xmlns:a16="http://schemas.microsoft.com/office/drawing/2014/main" id="{FE3F98B3-0816-43ED-BC63-427EBDEC0BE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805713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4A34562-4161-4E39-BF5C-474E97BA0C0E}"/>
              </a:ext>
            </a:extLst>
          </p:cNvPr>
          <p:cNvPicPr>
            <a:picLocks noChangeAspect="1"/>
          </p:cNvPicPr>
          <p:nvPr/>
        </p:nvPicPr>
        <p:blipFill>
          <a:blip r:embed="rId2"/>
          <a:stretch>
            <a:fillRect/>
          </a:stretch>
        </p:blipFill>
        <p:spPr>
          <a:xfrm>
            <a:off x="10871242" y="0"/>
            <a:ext cx="1133954" cy="1012024"/>
          </a:xfrm>
          <a:prstGeom prst="rect">
            <a:avLst/>
          </a:prstGeom>
        </p:spPr>
      </p:pic>
      <p:sp>
        <p:nvSpPr>
          <p:cNvPr id="2" name="Footer Placeholder 1">
            <a:extLst>
              <a:ext uri="{FF2B5EF4-FFF2-40B4-BE49-F238E27FC236}">
                <a16:creationId xmlns:a16="http://schemas.microsoft.com/office/drawing/2014/main" id="{5A68F69F-758C-4F03-B1A3-F941C6DDF12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6" name="Content Placeholder 5">
            <a:extLst>
              <a:ext uri="{FF2B5EF4-FFF2-40B4-BE49-F238E27FC236}">
                <a16:creationId xmlns:a16="http://schemas.microsoft.com/office/drawing/2014/main" id="{1A8A931A-7828-4D3A-BF27-7BEEFDC91ACA}"/>
              </a:ext>
            </a:extLst>
          </p:cNvPr>
          <p:cNvSpPr>
            <a:spLocks noGrp="1"/>
          </p:cNvSpPr>
          <p:nvPr>
            <p:ph idx="1"/>
          </p:nvPr>
        </p:nvSpPr>
        <p:spPr>
          <a:xfrm>
            <a:off x="339634" y="1502229"/>
            <a:ext cx="11014166" cy="4674734"/>
          </a:xfrm>
        </p:spPr>
        <p:txBody>
          <a:bodyPr>
            <a:normAutofit/>
          </a:bodyPr>
          <a:lstStyle/>
          <a:p>
            <a:pPr marL="0" indent="0">
              <a:buNone/>
            </a:pPr>
            <a:r>
              <a:rPr lang="en-US" dirty="0"/>
              <a:t>Using the criterion just mentioned, “ estimated annual profits in dollars,” we might construct the following scale:</a:t>
            </a:r>
          </a:p>
          <a:p>
            <a:pPr marL="0" indent="0">
              <a:buNone/>
            </a:pPr>
            <a:r>
              <a:rPr lang="en-US" dirty="0"/>
              <a:t>Score                        Performance Level</a:t>
            </a:r>
          </a:p>
          <a:p>
            <a:pPr marL="0" indent="0">
              <a:buNone/>
            </a:pPr>
            <a:r>
              <a:rPr lang="en-US" dirty="0"/>
              <a:t>5                                Above $1,100,000</a:t>
            </a:r>
          </a:p>
          <a:p>
            <a:pPr marL="0" indent="0">
              <a:buNone/>
            </a:pPr>
            <a:r>
              <a:rPr lang="en-US" dirty="0"/>
              <a:t>4                               $750,001 to $1,100,000</a:t>
            </a:r>
          </a:p>
          <a:p>
            <a:pPr marL="0" indent="0">
              <a:buNone/>
            </a:pPr>
            <a:r>
              <a:rPr lang="en-US" dirty="0"/>
              <a:t>3                               $500,001 to $750,000</a:t>
            </a:r>
          </a:p>
          <a:p>
            <a:pPr marL="0" indent="0">
              <a:buNone/>
            </a:pPr>
            <a:r>
              <a:rPr lang="en-US" dirty="0"/>
              <a:t>2                              $200,000 to $500,000</a:t>
            </a:r>
          </a:p>
          <a:p>
            <a:pPr marL="0" indent="0">
              <a:buNone/>
            </a:pPr>
            <a:r>
              <a:rPr lang="en-US" dirty="0"/>
              <a:t>1                              Less than $200,000</a:t>
            </a:r>
          </a:p>
        </p:txBody>
      </p:sp>
      <p:sp>
        <p:nvSpPr>
          <p:cNvPr id="9" name="TextBox 8">
            <a:extLst>
              <a:ext uri="{FF2B5EF4-FFF2-40B4-BE49-F238E27FC236}">
                <a16:creationId xmlns:a16="http://schemas.microsoft.com/office/drawing/2014/main" id="{362F2555-6342-442A-B856-351B89377AAD}"/>
              </a:ext>
            </a:extLst>
          </p:cNvPr>
          <p:cNvSpPr txBox="1"/>
          <p:nvPr/>
        </p:nvSpPr>
        <p:spPr>
          <a:xfrm>
            <a:off x="339634" y="522514"/>
            <a:ext cx="9091749" cy="707886"/>
          </a:xfrm>
          <a:prstGeom prst="rect">
            <a:avLst/>
          </a:prstGeom>
          <a:solidFill>
            <a:schemeClr val="accent5">
              <a:lumMod val="75000"/>
            </a:schemeClr>
          </a:solidFill>
        </p:spPr>
        <p:txBody>
          <a:bodyPr wrap="square" rtlCol="0">
            <a:spAutoFit/>
          </a:bodyPr>
          <a:lstStyle/>
          <a:p>
            <a:r>
              <a:rPr lang="en-US" sz="4000" dirty="0"/>
              <a:t>Example 1</a:t>
            </a:r>
          </a:p>
        </p:txBody>
      </p:sp>
    </p:spTree>
    <p:extLst>
      <p:ext uri="{BB962C8B-B14F-4D97-AF65-F5344CB8AC3E}">
        <p14:creationId xmlns:p14="http://schemas.microsoft.com/office/powerpoint/2010/main" val="11895114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E6E7A-E073-41C4-AE4E-4AC37B2C3859}"/>
              </a:ext>
            </a:extLst>
          </p:cNvPr>
          <p:cNvSpPr>
            <a:spLocks noGrp="1"/>
          </p:cNvSpPr>
          <p:nvPr>
            <p:ph type="title"/>
          </p:nvPr>
        </p:nvSpPr>
        <p:spPr>
          <a:xfrm>
            <a:off x="14151" y="146119"/>
            <a:ext cx="8449491" cy="1325563"/>
          </a:xfrm>
          <a:solidFill>
            <a:schemeClr val="accent5">
              <a:lumMod val="75000"/>
            </a:schemeClr>
          </a:solidFill>
        </p:spPr>
        <p:txBody>
          <a:bodyPr/>
          <a:lstStyle/>
          <a:p>
            <a:r>
              <a:rPr lang="en-US" dirty="0"/>
              <a:t>Weighted Factor Scoring Model </a:t>
            </a:r>
          </a:p>
        </p:txBody>
      </p:sp>
      <p:sp>
        <p:nvSpPr>
          <p:cNvPr id="3" name="Content Placeholder 2">
            <a:extLst>
              <a:ext uri="{FF2B5EF4-FFF2-40B4-BE49-F238E27FC236}">
                <a16:creationId xmlns:a16="http://schemas.microsoft.com/office/drawing/2014/main" id="{ABAA3BC0-BD27-471D-B35F-15163E117C5D}"/>
              </a:ext>
            </a:extLst>
          </p:cNvPr>
          <p:cNvSpPr>
            <a:spLocks noGrp="1"/>
          </p:cNvSpPr>
          <p:nvPr>
            <p:ph idx="1"/>
          </p:nvPr>
        </p:nvSpPr>
        <p:spPr>
          <a:xfrm>
            <a:off x="274320" y="1825625"/>
            <a:ext cx="11612880" cy="1949541"/>
          </a:xfrm>
        </p:spPr>
        <p:txBody>
          <a:bodyPr>
            <a:normAutofit/>
          </a:bodyPr>
          <a:lstStyle/>
          <a:p>
            <a:pPr marL="0" indent="0">
              <a:buNone/>
            </a:pPr>
            <a:r>
              <a:rPr lang="en-US" dirty="0"/>
              <a:t>Weighted Factor Scoring Model When numeric weights reflecting the relative importance of each individual factor are added, we have a weighted factor scoring model. In general, it takes the form</a:t>
            </a:r>
          </a:p>
        </p:txBody>
      </p:sp>
      <p:sp>
        <p:nvSpPr>
          <p:cNvPr id="4" name="Footer Placeholder 3">
            <a:extLst>
              <a:ext uri="{FF2B5EF4-FFF2-40B4-BE49-F238E27FC236}">
                <a16:creationId xmlns:a16="http://schemas.microsoft.com/office/drawing/2014/main" id="{BE46E98E-DAA6-416D-9092-3E7E42D4910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6" name="Picture 5">
            <a:extLst>
              <a:ext uri="{FF2B5EF4-FFF2-40B4-BE49-F238E27FC236}">
                <a16:creationId xmlns:a16="http://schemas.microsoft.com/office/drawing/2014/main" id="{572B98AC-DB98-45B7-BDB4-F1FB2B088282}"/>
              </a:ext>
            </a:extLst>
          </p:cNvPr>
          <p:cNvPicPr>
            <a:picLocks noChangeAspect="1"/>
          </p:cNvPicPr>
          <p:nvPr/>
        </p:nvPicPr>
        <p:blipFill>
          <a:blip r:embed="rId2"/>
          <a:stretch>
            <a:fillRect/>
          </a:stretch>
        </p:blipFill>
        <p:spPr>
          <a:xfrm>
            <a:off x="5073237" y="3134977"/>
            <a:ext cx="3390405" cy="1434196"/>
          </a:xfrm>
          <a:prstGeom prst="rect">
            <a:avLst/>
          </a:prstGeom>
        </p:spPr>
      </p:pic>
      <p:sp>
        <p:nvSpPr>
          <p:cNvPr id="8" name="TextBox 7">
            <a:extLst>
              <a:ext uri="{FF2B5EF4-FFF2-40B4-BE49-F238E27FC236}">
                <a16:creationId xmlns:a16="http://schemas.microsoft.com/office/drawing/2014/main" id="{2E9F14B9-2D69-4052-81E5-A5BF0CF67419}"/>
              </a:ext>
            </a:extLst>
          </p:cNvPr>
          <p:cNvSpPr txBox="1"/>
          <p:nvPr/>
        </p:nvSpPr>
        <p:spPr>
          <a:xfrm>
            <a:off x="564968" y="4298824"/>
            <a:ext cx="6093822" cy="1938992"/>
          </a:xfrm>
          <a:prstGeom prst="rect">
            <a:avLst/>
          </a:prstGeom>
          <a:noFill/>
        </p:spPr>
        <p:txBody>
          <a:bodyPr wrap="square">
            <a:spAutoFit/>
          </a:bodyPr>
          <a:lstStyle/>
          <a:p>
            <a:pPr algn="l"/>
            <a:r>
              <a:rPr lang="en-US" sz="2400" b="0" i="1" u="none" strike="noStrike" baseline="0" dirty="0"/>
              <a:t>Where:</a:t>
            </a:r>
          </a:p>
          <a:p>
            <a:pPr algn="l"/>
            <a:r>
              <a:rPr lang="en-US" sz="2400" b="0" i="1" u="none" strike="noStrike" baseline="0" dirty="0"/>
              <a:t>Si </a:t>
            </a:r>
            <a:r>
              <a:rPr lang="en-US" sz="2400" b="0" i="0" u="none" strike="noStrike" baseline="0" dirty="0"/>
              <a:t> the total score of the </a:t>
            </a:r>
            <a:r>
              <a:rPr lang="en-US" sz="2400" b="0" i="1" u="none" strike="noStrike" baseline="0" dirty="0" err="1"/>
              <a:t>i</a:t>
            </a:r>
            <a:r>
              <a:rPr lang="en-US" sz="2400" b="0" i="0" u="none" strike="noStrike" baseline="0" dirty="0" err="1"/>
              <a:t>th</a:t>
            </a:r>
            <a:r>
              <a:rPr lang="en-US" sz="2400" b="0" i="0" u="none" strike="noStrike" baseline="0" dirty="0"/>
              <a:t> project,</a:t>
            </a:r>
          </a:p>
          <a:p>
            <a:pPr algn="l"/>
            <a:r>
              <a:rPr lang="en-US" sz="2400" b="0" i="1" u="none" strike="noStrike" baseline="0" dirty="0" err="1"/>
              <a:t>sij</a:t>
            </a:r>
            <a:r>
              <a:rPr lang="en-US" sz="2400" b="0" i="1" u="none" strike="noStrike" baseline="0" dirty="0"/>
              <a:t> </a:t>
            </a:r>
            <a:r>
              <a:rPr lang="en-US" sz="2400" b="0" i="0" u="none" strike="noStrike" baseline="0" dirty="0"/>
              <a:t> the score of the </a:t>
            </a:r>
            <a:r>
              <a:rPr lang="en-US" sz="2400" b="0" i="1" u="none" strike="noStrike" baseline="0" dirty="0" err="1"/>
              <a:t>i</a:t>
            </a:r>
            <a:r>
              <a:rPr lang="en-US" sz="2400" b="0" i="0" u="none" strike="noStrike" baseline="0" dirty="0" err="1"/>
              <a:t>th</a:t>
            </a:r>
            <a:r>
              <a:rPr lang="en-US" sz="2400" b="0" i="0" u="none" strike="noStrike" baseline="0" dirty="0"/>
              <a:t> project on the </a:t>
            </a:r>
            <a:r>
              <a:rPr lang="en-US" sz="2400" b="0" i="1" u="none" strike="noStrike" baseline="0" dirty="0" err="1"/>
              <a:t>j</a:t>
            </a:r>
            <a:r>
              <a:rPr lang="en-US" sz="2400" b="0" i="0" u="none" strike="noStrike" baseline="0" dirty="0" err="1"/>
              <a:t>th</a:t>
            </a:r>
            <a:r>
              <a:rPr lang="en-US" sz="2400" b="0" i="0" u="none" strike="noStrike" baseline="0" dirty="0"/>
              <a:t> criterion, and</a:t>
            </a:r>
          </a:p>
          <a:p>
            <a:pPr algn="l"/>
            <a:r>
              <a:rPr lang="en-US" sz="2400" b="0" i="1" u="none" strike="noStrike" baseline="0" dirty="0" err="1"/>
              <a:t>wj</a:t>
            </a:r>
            <a:r>
              <a:rPr lang="en-US" sz="2400" b="0" i="1" u="none" strike="noStrike" baseline="0" dirty="0"/>
              <a:t> </a:t>
            </a:r>
            <a:r>
              <a:rPr lang="en-US" sz="2400" b="0" i="0" u="none" strike="noStrike" baseline="0" dirty="0"/>
              <a:t> the weight of the </a:t>
            </a:r>
            <a:r>
              <a:rPr lang="en-US" sz="2400" b="0" i="1" u="none" strike="noStrike" baseline="0" dirty="0" err="1"/>
              <a:t>j</a:t>
            </a:r>
            <a:r>
              <a:rPr lang="en-US" sz="2400" b="0" i="0" u="none" strike="noStrike" baseline="0" dirty="0" err="1"/>
              <a:t>th</a:t>
            </a:r>
            <a:r>
              <a:rPr lang="en-US" sz="2400" b="0" i="0" u="none" strike="noStrike" baseline="0" dirty="0"/>
              <a:t> criterion.</a:t>
            </a:r>
            <a:endParaRPr lang="en-US" sz="2400" dirty="0"/>
          </a:p>
        </p:txBody>
      </p:sp>
      <p:pic>
        <p:nvPicPr>
          <p:cNvPr id="5" name="Picture 4">
            <a:extLst>
              <a:ext uri="{FF2B5EF4-FFF2-40B4-BE49-F238E27FC236}">
                <a16:creationId xmlns:a16="http://schemas.microsoft.com/office/drawing/2014/main" id="{F24F2018-C11A-4B8D-B186-E1540779AF57}"/>
              </a:ext>
            </a:extLst>
          </p:cNvPr>
          <p:cNvPicPr>
            <a:picLocks noChangeAspect="1"/>
          </p:cNvPicPr>
          <p:nvPr/>
        </p:nvPicPr>
        <p:blipFill>
          <a:blip r:embed="rId3"/>
          <a:stretch>
            <a:fillRect/>
          </a:stretch>
        </p:blipFill>
        <p:spPr>
          <a:xfrm>
            <a:off x="11043895" y="0"/>
            <a:ext cx="1133954" cy="1012024"/>
          </a:xfrm>
          <a:prstGeom prst="rect">
            <a:avLst/>
          </a:prstGeom>
        </p:spPr>
      </p:pic>
    </p:spTree>
    <p:extLst>
      <p:ext uri="{BB962C8B-B14F-4D97-AF65-F5344CB8AC3E}">
        <p14:creationId xmlns:p14="http://schemas.microsoft.com/office/powerpoint/2010/main" val="12357120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ACFECE-7EFB-426D-9968-BC9412204D85}"/>
              </a:ext>
            </a:extLst>
          </p:cNvPr>
          <p:cNvSpPr>
            <a:spLocks noGrp="1"/>
          </p:cNvSpPr>
          <p:nvPr>
            <p:ph idx="1"/>
          </p:nvPr>
        </p:nvSpPr>
        <p:spPr>
          <a:xfrm>
            <a:off x="424543" y="1297773"/>
            <a:ext cx="6382657" cy="5058576"/>
          </a:xfrm>
        </p:spPr>
        <p:txBody>
          <a:bodyPr/>
          <a:lstStyle/>
          <a:p>
            <a:pPr marL="0" indent="0">
              <a:buNone/>
            </a:pPr>
            <a:r>
              <a:rPr lang="en-US" dirty="0"/>
              <a:t>The weights, </a:t>
            </a:r>
            <a:r>
              <a:rPr lang="en-US" dirty="0" err="1"/>
              <a:t>wj</a:t>
            </a:r>
            <a:r>
              <a:rPr lang="en-US" dirty="0"/>
              <a:t>, may be generated by any technique that is acceptable to the organization’s policy makers. There are several techniques available to generate such numbers, but the most Effective  and most widely used is the </a:t>
            </a:r>
            <a:r>
              <a:rPr lang="en-US" u="sng" dirty="0">
                <a:solidFill>
                  <a:srgbClr val="FF0000"/>
                </a:solidFill>
              </a:rPr>
              <a:t>Delphi technique</a:t>
            </a:r>
            <a:r>
              <a:rPr lang="en-US" dirty="0"/>
              <a:t>. It is a technique for developing numeric values that are equivalent to subjective, verbal measures of relative value</a:t>
            </a:r>
          </a:p>
        </p:txBody>
      </p:sp>
      <p:sp>
        <p:nvSpPr>
          <p:cNvPr id="4" name="Footer Placeholder 3">
            <a:extLst>
              <a:ext uri="{FF2B5EF4-FFF2-40B4-BE49-F238E27FC236}">
                <a16:creationId xmlns:a16="http://schemas.microsoft.com/office/drawing/2014/main" id="{F7BA4512-442A-47CC-941C-B66DEF69C3D6}"/>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D2F217D0-8156-4B93-BC19-A6C4C1F89DCD}"/>
              </a:ext>
            </a:extLst>
          </p:cNvPr>
          <p:cNvPicPr>
            <a:picLocks noChangeAspect="1"/>
          </p:cNvPicPr>
          <p:nvPr/>
        </p:nvPicPr>
        <p:blipFill>
          <a:blip r:embed="rId2"/>
          <a:stretch>
            <a:fillRect/>
          </a:stretch>
        </p:blipFill>
        <p:spPr>
          <a:xfrm>
            <a:off x="11058046" y="0"/>
            <a:ext cx="1133954" cy="1012024"/>
          </a:xfrm>
          <a:prstGeom prst="rect">
            <a:avLst/>
          </a:prstGeom>
        </p:spPr>
      </p:pic>
      <p:pic>
        <p:nvPicPr>
          <p:cNvPr id="7" name="Picture 6">
            <a:extLst>
              <a:ext uri="{FF2B5EF4-FFF2-40B4-BE49-F238E27FC236}">
                <a16:creationId xmlns:a16="http://schemas.microsoft.com/office/drawing/2014/main" id="{65AAC103-0818-46D3-B0D1-10BB7FB586BE}"/>
              </a:ext>
            </a:extLst>
          </p:cNvPr>
          <p:cNvPicPr>
            <a:picLocks noChangeAspect="1"/>
          </p:cNvPicPr>
          <p:nvPr/>
        </p:nvPicPr>
        <p:blipFill>
          <a:blip r:embed="rId3"/>
          <a:stretch>
            <a:fillRect/>
          </a:stretch>
        </p:blipFill>
        <p:spPr>
          <a:xfrm>
            <a:off x="7353301" y="1397000"/>
            <a:ext cx="4838700" cy="4959349"/>
          </a:xfrm>
          <a:prstGeom prst="rect">
            <a:avLst/>
          </a:prstGeom>
        </p:spPr>
      </p:pic>
    </p:spTree>
    <p:extLst>
      <p:ext uri="{BB962C8B-B14F-4D97-AF65-F5344CB8AC3E}">
        <p14:creationId xmlns:p14="http://schemas.microsoft.com/office/powerpoint/2010/main" val="9321228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40C6A03-A965-473C-ADDE-B0F1C5C5C3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EC37C8F8-4201-41BA-8307-D0093A519DC7}"/>
              </a:ext>
            </a:extLst>
          </p:cNvPr>
          <p:cNvSpPr>
            <a:spLocks noGrp="1"/>
          </p:cNvSpPr>
          <p:nvPr>
            <p:ph type="title"/>
          </p:nvPr>
        </p:nvSpPr>
        <p:spPr>
          <a:xfrm>
            <a:off x="219467" y="1787030"/>
            <a:ext cx="5031844" cy="3626217"/>
          </a:xfrm>
        </p:spPr>
        <p:txBody>
          <a:bodyPr vert="horz" lIns="91440" tIns="45720" rIns="91440" bIns="45720" rtlCol="0" anchor="t">
            <a:normAutofit/>
          </a:bodyPr>
          <a:lstStyle/>
          <a:p>
            <a:r>
              <a:rPr lang="en-US" sz="5600" dirty="0">
                <a:solidFill>
                  <a:srgbClr val="FFFFFF"/>
                </a:solidFill>
              </a:rPr>
              <a:t>How to do the right projects at the right time?</a:t>
            </a:r>
          </a:p>
        </p:txBody>
      </p:sp>
      <p:sp>
        <p:nvSpPr>
          <p:cNvPr id="4" name="Footer Placeholder 3">
            <a:extLst>
              <a:ext uri="{FF2B5EF4-FFF2-40B4-BE49-F238E27FC236}">
                <a16:creationId xmlns:a16="http://schemas.microsoft.com/office/drawing/2014/main" id="{90442FE8-2687-4BAB-84E1-58C9E7576C51}"/>
              </a:ext>
            </a:extLst>
          </p:cNvPr>
          <p:cNvSpPr>
            <a:spLocks noGrp="1"/>
          </p:cNvSpPr>
          <p:nvPr>
            <p:ph type="ftr" sz="quarter" idx="11"/>
          </p:nvPr>
        </p:nvSpPr>
        <p:spPr>
          <a:xfrm>
            <a:off x="5643334" y="6437312"/>
            <a:ext cx="4114800" cy="365125"/>
          </a:xfrm>
        </p:spPr>
        <p:txBody>
          <a:bodyPr vert="horz" lIns="91440" tIns="45720" rIns="91440" bIns="45720" rtlCol="0" anchor="ctr">
            <a:normAutofit/>
          </a:bodyPr>
          <a:lstStyle/>
          <a:p>
            <a:pPr>
              <a:spcAft>
                <a:spcPts val="600"/>
              </a:spcAft>
              <a:defRPr/>
            </a:pPr>
            <a:r>
              <a:rPr lang="en-US" kern="1200" dirty="0">
                <a:solidFill>
                  <a:srgbClr val="FFFFFF"/>
                </a:solidFill>
                <a:latin typeface="Calibri" panose="020F0502020204030204"/>
                <a:ea typeface="+mn-ea"/>
                <a:cs typeface="+mn-cs"/>
              </a:rPr>
              <a:t>Business Champions School - Eng. Amaal </a:t>
            </a:r>
            <a:r>
              <a:rPr lang="en-US" kern="1200" dirty="0" err="1">
                <a:solidFill>
                  <a:srgbClr val="FFFFFF"/>
                </a:solidFill>
                <a:latin typeface="Calibri" panose="020F0502020204030204"/>
                <a:ea typeface="+mn-ea"/>
                <a:cs typeface="+mn-cs"/>
              </a:rPr>
              <a:t>Aburumman</a:t>
            </a:r>
            <a:endParaRPr lang="en-US" kern="1200" dirty="0">
              <a:solidFill>
                <a:srgbClr val="FFFFFF"/>
              </a:solidFill>
              <a:latin typeface="Calibri" panose="020F0502020204030204"/>
              <a:ea typeface="+mn-ea"/>
              <a:cs typeface="+mn-cs"/>
            </a:endParaRPr>
          </a:p>
        </p:txBody>
      </p:sp>
      <p:sp>
        <p:nvSpPr>
          <p:cNvPr id="25"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cxnSp>
        <p:nvCxnSpPr>
          <p:cNvPr id="27" name="Straight Connector 26">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98246"/>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0B5F4101-3420-4C42-94C6-9D169C326C11}"/>
              </a:ext>
            </a:extLst>
          </p:cNvPr>
          <p:cNvPicPr>
            <a:picLocks noChangeAspect="1"/>
          </p:cNvPicPr>
          <p:nvPr/>
        </p:nvPicPr>
        <p:blipFill rotWithShape="1">
          <a:blip r:embed="rId2"/>
          <a:srcRect l="5452" r="7665" b="-1"/>
          <a:stretch/>
        </p:blipFill>
        <p:spPr>
          <a:xfrm>
            <a:off x="5986926" y="1598246"/>
            <a:ext cx="5569864" cy="4783504"/>
          </a:xfrm>
          <a:prstGeom prst="rect">
            <a:avLst/>
          </a:prstGeom>
        </p:spPr>
      </p:pic>
      <p:sp>
        <p:nvSpPr>
          <p:cNvPr id="29"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pic>
        <p:nvPicPr>
          <p:cNvPr id="7" name="Picture 6">
            <a:extLst>
              <a:ext uri="{FF2B5EF4-FFF2-40B4-BE49-F238E27FC236}">
                <a16:creationId xmlns:a16="http://schemas.microsoft.com/office/drawing/2014/main" id="{F99FADC0-DE07-431E-B8CA-9381336E9D2E}"/>
              </a:ext>
            </a:extLst>
          </p:cNvPr>
          <p:cNvPicPr>
            <a:picLocks noChangeAspect="1"/>
          </p:cNvPicPr>
          <p:nvPr/>
        </p:nvPicPr>
        <p:blipFill>
          <a:blip r:embed="rId3"/>
          <a:stretch>
            <a:fillRect/>
          </a:stretch>
        </p:blipFill>
        <p:spPr>
          <a:xfrm>
            <a:off x="11058046" y="15882"/>
            <a:ext cx="1133954" cy="1012024"/>
          </a:xfrm>
          <a:prstGeom prst="rect">
            <a:avLst/>
          </a:prstGeom>
        </p:spPr>
      </p:pic>
    </p:spTree>
    <p:extLst>
      <p:ext uri="{BB962C8B-B14F-4D97-AF65-F5344CB8AC3E}">
        <p14:creationId xmlns:p14="http://schemas.microsoft.com/office/powerpoint/2010/main" val="24490771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D80C7-3BB5-4B41-9B54-BB88E81CFB0E}"/>
              </a:ext>
            </a:extLst>
          </p:cNvPr>
          <p:cNvSpPr>
            <a:spLocks noGrp="1"/>
          </p:cNvSpPr>
          <p:nvPr>
            <p:ph type="title"/>
          </p:nvPr>
        </p:nvSpPr>
        <p:spPr>
          <a:xfrm>
            <a:off x="0" y="136525"/>
            <a:ext cx="10515600" cy="1325563"/>
          </a:xfrm>
          <a:solidFill>
            <a:schemeClr val="accent5">
              <a:lumMod val="75000"/>
            </a:schemeClr>
          </a:solidFill>
        </p:spPr>
        <p:txBody>
          <a:bodyPr/>
          <a:lstStyle/>
          <a:p>
            <a:r>
              <a:rPr lang="en-US" dirty="0"/>
              <a:t>PROJECT PORTFOLIO PROCESS (PPP)</a:t>
            </a:r>
          </a:p>
        </p:txBody>
      </p:sp>
      <p:sp>
        <p:nvSpPr>
          <p:cNvPr id="3" name="Content Placeholder 2">
            <a:extLst>
              <a:ext uri="{FF2B5EF4-FFF2-40B4-BE49-F238E27FC236}">
                <a16:creationId xmlns:a16="http://schemas.microsoft.com/office/drawing/2014/main" id="{E49D641E-8669-403B-BD04-4F59065FD08B}"/>
              </a:ext>
            </a:extLst>
          </p:cNvPr>
          <p:cNvSpPr>
            <a:spLocks noGrp="1"/>
          </p:cNvSpPr>
          <p:nvPr>
            <p:ph idx="1"/>
          </p:nvPr>
        </p:nvSpPr>
        <p:spPr>
          <a:xfrm>
            <a:off x="444137" y="1825625"/>
            <a:ext cx="11377749" cy="4351338"/>
          </a:xfrm>
        </p:spPr>
        <p:txBody>
          <a:bodyPr>
            <a:normAutofit/>
          </a:bodyPr>
          <a:lstStyle/>
          <a:p>
            <a:pPr marL="0" indent="0">
              <a:buNone/>
            </a:pPr>
            <a:r>
              <a:rPr lang="en-US" dirty="0"/>
              <a:t>Important inputs to this process are the organization’s goals and strategies, and we assume here that the organization has already identified its mission, goals, and strategies—by using some formal analytic method such as SWOT analysis (strengths, weaknesses, opportunities, threats), and that these are well known throughout the organization. If this is not the case, then any attempt to tie the organization’s projects to its goals is folly and the PPP will have little value.</a:t>
            </a:r>
          </a:p>
        </p:txBody>
      </p:sp>
      <p:sp>
        <p:nvSpPr>
          <p:cNvPr id="4" name="Footer Placeholder 3">
            <a:extLst>
              <a:ext uri="{FF2B5EF4-FFF2-40B4-BE49-F238E27FC236}">
                <a16:creationId xmlns:a16="http://schemas.microsoft.com/office/drawing/2014/main" id="{61924A97-ADEF-4652-92CE-0CC3E2EC99DA}"/>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27F28171-99C9-409B-9901-DCDBA8DC8B62}"/>
              </a:ext>
            </a:extLst>
          </p:cNvPr>
          <p:cNvPicPr>
            <a:picLocks noChangeAspect="1"/>
          </p:cNvPicPr>
          <p:nvPr/>
        </p:nvPicPr>
        <p:blipFill>
          <a:blip r:embed="rId2"/>
          <a:stretch>
            <a:fillRect/>
          </a:stretch>
        </p:blipFill>
        <p:spPr>
          <a:xfrm>
            <a:off x="11058046" y="37800"/>
            <a:ext cx="1133954" cy="990106"/>
          </a:xfrm>
          <a:prstGeom prst="rect">
            <a:avLst/>
          </a:prstGeom>
        </p:spPr>
      </p:pic>
    </p:spTree>
    <p:extLst>
      <p:ext uri="{BB962C8B-B14F-4D97-AF65-F5344CB8AC3E}">
        <p14:creationId xmlns:p14="http://schemas.microsoft.com/office/powerpoint/2010/main" val="40343050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D219D-4FC3-4816-A138-F1DC39187965}"/>
              </a:ext>
            </a:extLst>
          </p:cNvPr>
          <p:cNvSpPr>
            <a:spLocks noGrp="1"/>
          </p:cNvSpPr>
          <p:nvPr>
            <p:ph type="title"/>
          </p:nvPr>
        </p:nvSpPr>
        <p:spPr>
          <a:xfrm>
            <a:off x="448235" y="365124"/>
            <a:ext cx="10515600" cy="1012025"/>
          </a:xfrm>
          <a:solidFill>
            <a:schemeClr val="accent5">
              <a:lumMod val="75000"/>
            </a:schemeClr>
          </a:solidFill>
        </p:spPr>
        <p:txBody>
          <a:bodyPr/>
          <a:lstStyle/>
          <a:p>
            <a:r>
              <a:rPr lang="en-US" dirty="0"/>
              <a:t>WHY PROJECT PORTFOLIO PROCESS (PPP)</a:t>
            </a:r>
          </a:p>
        </p:txBody>
      </p:sp>
      <p:sp>
        <p:nvSpPr>
          <p:cNvPr id="3" name="Content Placeholder 2">
            <a:extLst>
              <a:ext uri="{FF2B5EF4-FFF2-40B4-BE49-F238E27FC236}">
                <a16:creationId xmlns:a16="http://schemas.microsoft.com/office/drawing/2014/main" id="{7EBB3506-EA8B-4588-9AA0-94A516A60ED3}"/>
              </a:ext>
            </a:extLst>
          </p:cNvPr>
          <p:cNvSpPr>
            <a:spLocks noGrp="1"/>
          </p:cNvSpPr>
          <p:nvPr>
            <p:ph idx="1"/>
          </p:nvPr>
        </p:nvSpPr>
        <p:spPr>
          <a:xfrm>
            <a:off x="239806" y="1525180"/>
            <a:ext cx="11712388" cy="4601300"/>
          </a:xfrm>
        </p:spPr>
        <p:txBody>
          <a:bodyPr>
            <a:noAutofit/>
          </a:bodyPr>
          <a:lstStyle/>
          <a:p>
            <a:pPr marL="0" indent="0">
              <a:buNone/>
            </a:pPr>
            <a:r>
              <a:rPr lang="en-US" sz="1800" dirty="0"/>
              <a:t>The PPP can serve many purposes:</a:t>
            </a:r>
          </a:p>
          <a:p>
            <a:pPr marL="0" indent="0">
              <a:buNone/>
            </a:pPr>
            <a:r>
              <a:rPr lang="en-US" sz="1800" dirty="0"/>
              <a:t>• To identify proposed projects that are not really projects and should be handled through other processes</a:t>
            </a:r>
          </a:p>
          <a:p>
            <a:pPr marL="0" indent="0">
              <a:buNone/>
            </a:pPr>
            <a:r>
              <a:rPr lang="en-US" sz="1800" dirty="0"/>
              <a:t>• To prioritize the list of available projects</a:t>
            </a:r>
          </a:p>
          <a:p>
            <a:pPr marL="0" indent="0">
              <a:buNone/>
            </a:pPr>
            <a:r>
              <a:rPr lang="en-US" sz="1800" dirty="0"/>
              <a:t>• To intentionally limit the number of overall projects being managed so the important projects get the resources and attention they need</a:t>
            </a:r>
          </a:p>
          <a:p>
            <a:pPr marL="0" indent="0">
              <a:buNone/>
            </a:pPr>
            <a:r>
              <a:rPr lang="en-US" sz="1800" dirty="0"/>
              <a:t>• To identify projects that best fi t the organization’s goals and strategy</a:t>
            </a:r>
          </a:p>
          <a:p>
            <a:pPr marL="0" indent="0">
              <a:buNone/>
            </a:pPr>
            <a:r>
              <a:rPr lang="en-US" sz="1800" dirty="0"/>
              <a:t>• To identify projects that support multiple organizational goals and cross-reinforce other important projects</a:t>
            </a:r>
          </a:p>
          <a:p>
            <a:pPr marL="0" indent="0">
              <a:buNone/>
            </a:pPr>
            <a:r>
              <a:rPr lang="en-US" sz="1800" dirty="0"/>
              <a:t>• To eliminate projects that incur excessive risk and/or cost</a:t>
            </a:r>
          </a:p>
          <a:p>
            <a:pPr marL="0" indent="0">
              <a:buNone/>
            </a:pPr>
            <a:r>
              <a:rPr lang="en-US" sz="1800" dirty="0"/>
              <a:t>• To eliminate projects that bypassed a formal selection process and may not provide benefits corresponding to their risks and/or costs</a:t>
            </a:r>
          </a:p>
          <a:p>
            <a:pPr marL="0" indent="0">
              <a:buNone/>
            </a:pPr>
            <a:r>
              <a:rPr lang="en-US" sz="1800" dirty="0"/>
              <a:t>• To keep from overloading the organization’s resource availability</a:t>
            </a:r>
          </a:p>
          <a:p>
            <a:pPr marL="0" indent="0">
              <a:buNone/>
            </a:pPr>
            <a:r>
              <a:rPr lang="en-US" sz="1800" dirty="0"/>
              <a:t>• To balance the resources with the needs</a:t>
            </a:r>
          </a:p>
          <a:p>
            <a:pPr marL="0" indent="0">
              <a:buNone/>
            </a:pPr>
            <a:r>
              <a:rPr lang="en-US" sz="1800" dirty="0"/>
              <a:t>• To balance short-, medium-, and long-term returns</a:t>
            </a:r>
          </a:p>
        </p:txBody>
      </p:sp>
      <p:sp>
        <p:nvSpPr>
          <p:cNvPr id="4" name="Footer Placeholder 3">
            <a:extLst>
              <a:ext uri="{FF2B5EF4-FFF2-40B4-BE49-F238E27FC236}">
                <a16:creationId xmlns:a16="http://schemas.microsoft.com/office/drawing/2014/main" id="{E7468C82-6DFA-48A3-B972-58CF5324F284}"/>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E998573A-9602-4D83-A098-17ACC1B17D41}"/>
              </a:ext>
            </a:extLst>
          </p:cNvPr>
          <p:cNvPicPr>
            <a:picLocks noChangeAspect="1"/>
          </p:cNvPicPr>
          <p:nvPr/>
        </p:nvPicPr>
        <p:blipFill>
          <a:blip r:embed="rId2"/>
          <a:stretch>
            <a:fillRect/>
          </a:stretch>
        </p:blipFill>
        <p:spPr>
          <a:xfrm>
            <a:off x="11058046" y="15882"/>
            <a:ext cx="1133954" cy="1012024"/>
          </a:xfrm>
          <a:prstGeom prst="rect">
            <a:avLst/>
          </a:prstGeom>
        </p:spPr>
      </p:pic>
    </p:spTree>
    <p:extLst>
      <p:ext uri="{BB962C8B-B14F-4D97-AF65-F5344CB8AC3E}">
        <p14:creationId xmlns:p14="http://schemas.microsoft.com/office/powerpoint/2010/main" val="37719460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E1C6D-55D2-429C-97B6-865A138A241A}"/>
              </a:ext>
            </a:extLst>
          </p:cNvPr>
          <p:cNvSpPr>
            <a:spLocks noGrp="1"/>
          </p:cNvSpPr>
          <p:nvPr>
            <p:ph type="title"/>
          </p:nvPr>
        </p:nvSpPr>
        <p:spPr>
          <a:solidFill>
            <a:schemeClr val="accent5">
              <a:lumMod val="75000"/>
            </a:schemeClr>
          </a:solidFill>
        </p:spPr>
        <p:txBody>
          <a:bodyPr/>
          <a:lstStyle/>
          <a:p>
            <a:r>
              <a:rPr lang="en-US" dirty="0"/>
              <a:t>The steps in this process</a:t>
            </a:r>
          </a:p>
        </p:txBody>
      </p:sp>
      <p:sp>
        <p:nvSpPr>
          <p:cNvPr id="3" name="Content Placeholder 2">
            <a:extLst>
              <a:ext uri="{FF2B5EF4-FFF2-40B4-BE49-F238E27FC236}">
                <a16:creationId xmlns:a16="http://schemas.microsoft.com/office/drawing/2014/main" id="{5E1FCAB9-3D10-4565-8F3A-CC13FD73234D}"/>
              </a:ext>
            </a:extLst>
          </p:cNvPr>
          <p:cNvSpPr>
            <a:spLocks noGrp="1"/>
          </p:cNvSpPr>
          <p:nvPr>
            <p:ph idx="1"/>
          </p:nvPr>
        </p:nvSpPr>
        <p:spPr/>
        <p:txBody>
          <a:bodyPr/>
          <a:lstStyle/>
          <a:p>
            <a:r>
              <a:rPr lang="en-US" dirty="0"/>
              <a:t>Step 1: Establish a Project Council</a:t>
            </a:r>
          </a:p>
          <a:p>
            <a:r>
              <a:rPr lang="en-US" dirty="0"/>
              <a:t>Step 2: Identify Project Categories and Criteria</a:t>
            </a:r>
          </a:p>
          <a:p>
            <a:r>
              <a:rPr lang="en-US" dirty="0"/>
              <a:t>Step 3: Collect Project Data</a:t>
            </a:r>
          </a:p>
          <a:p>
            <a:r>
              <a:rPr lang="en-US" dirty="0"/>
              <a:t>Step 4: Assess Resource Availability</a:t>
            </a:r>
          </a:p>
          <a:p>
            <a:r>
              <a:rPr lang="en-US" dirty="0"/>
              <a:t>Step 5: Reduce the Project and Criteria Set</a:t>
            </a:r>
          </a:p>
          <a:p>
            <a:r>
              <a:rPr lang="en-US" dirty="0"/>
              <a:t>Step 6: Prioritize the Projects within Categories</a:t>
            </a:r>
          </a:p>
          <a:p>
            <a:r>
              <a:rPr lang="en-US" dirty="0"/>
              <a:t>Step 7: Select the Projects to Be Funded and Held in Reserve</a:t>
            </a:r>
          </a:p>
          <a:p>
            <a:r>
              <a:rPr lang="en-US" dirty="0"/>
              <a:t>Step 8: Implement the Process</a:t>
            </a:r>
          </a:p>
        </p:txBody>
      </p:sp>
      <p:sp>
        <p:nvSpPr>
          <p:cNvPr id="4" name="Footer Placeholder 3">
            <a:extLst>
              <a:ext uri="{FF2B5EF4-FFF2-40B4-BE49-F238E27FC236}">
                <a16:creationId xmlns:a16="http://schemas.microsoft.com/office/drawing/2014/main" id="{67D46327-4A20-4BA5-9FBB-399EFB378BC0}"/>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8394601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19E12-0184-4AB6-BFCF-7394B5F3EEE5}"/>
              </a:ext>
            </a:extLst>
          </p:cNvPr>
          <p:cNvSpPr>
            <a:spLocks noGrp="1"/>
          </p:cNvSpPr>
          <p:nvPr>
            <p:ph type="title"/>
          </p:nvPr>
        </p:nvSpPr>
        <p:spPr>
          <a:xfrm>
            <a:off x="0" y="47963"/>
            <a:ext cx="7401696" cy="1130043"/>
          </a:xfrm>
          <a:solidFill>
            <a:schemeClr val="accent5">
              <a:lumMod val="75000"/>
            </a:schemeClr>
          </a:solidFill>
        </p:spPr>
        <p:txBody>
          <a:bodyPr>
            <a:normAutofit/>
          </a:bodyPr>
          <a:lstStyle/>
          <a:p>
            <a:r>
              <a:rPr lang="en-US" sz="4800" b="1" dirty="0"/>
              <a:t> Learning Check</a:t>
            </a:r>
          </a:p>
        </p:txBody>
      </p:sp>
      <p:sp>
        <p:nvSpPr>
          <p:cNvPr id="3" name="Content Placeholder 2">
            <a:extLst>
              <a:ext uri="{FF2B5EF4-FFF2-40B4-BE49-F238E27FC236}">
                <a16:creationId xmlns:a16="http://schemas.microsoft.com/office/drawing/2014/main" id="{83C98D7D-1C9C-4665-B2C8-2E323E42F1C9}"/>
              </a:ext>
            </a:extLst>
          </p:cNvPr>
          <p:cNvSpPr>
            <a:spLocks noGrp="1"/>
          </p:cNvSpPr>
          <p:nvPr>
            <p:ph idx="1"/>
          </p:nvPr>
        </p:nvSpPr>
        <p:spPr>
          <a:xfrm>
            <a:off x="902041" y="2651781"/>
            <a:ext cx="4667766" cy="475098"/>
          </a:xfrm>
        </p:spPr>
        <p:txBody>
          <a:bodyPr>
            <a:normAutofit lnSpcReduction="10000"/>
          </a:bodyPr>
          <a:lstStyle/>
          <a:p>
            <a:pPr marL="0" indent="0">
              <a:buNone/>
            </a:pPr>
            <a:r>
              <a:rPr lang="en-US" dirty="0"/>
              <a:t>C . 4 types</a:t>
            </a:r>
          </a:p>
        </p:txBody>
      </p:sp>
      <p:sp>
        <p:nvSpPr>
          <p:cNvPr id="4" name="TextBox 3">
            <a:extLst>
              <a:ext uri="{FF2B5EF4-FFF2-40B4-BE49-F238E27FC236}">
                <a16:creationId xmlns:a16="http://schemas.microsoft.com/office/drawing/2014/main" id="{18572DBE-2639-4178-9896-531C50F03DBD}"/>
              </a:ext>
            </a:extLst>
          </p:cNvPr>
          <p:cNvSpPr txBox="1"/>
          <p:nvPr/>
        </p:nvSpPr>
        <p:spPr>
          <a:xfrm>
            <a:off x="259491" y="3416890"/>
            <a:ext cx="11673017" cy="954107"/>
          </a:xfrm>
          <a:prstGeom prst="rect">
            <a:avLst/>
          </a:prstGeom>
          <a:noFill/>
        </p:spPr>
        <p:txBody>
          <a:bodyPr wrap="square" rtlCol="0">
            <a:spAutoFit/>
          </a:bodyPr>
          <a:lstStyle/>
          <a:p>
            <a:r>
              <a:rPr lang="en-US" sz="2800" dirty="0"/>
              <a:t>2. The models designed to overcome some of the disadvantages of Profitability models are known as: </a:t>
            </a:r>
          </a:p>
        </p:txBody>
      </p:sp>
      <p:sp>
        <p:nvSpPr>
          <p:cNvPr id="5" name="TextBox 4">
            <a:extLst>
              <a:ext uri="{FF2B5EF4-FFF2-40B4-BE49-F238E27FC236}">
                <a16:creationId xmlns:a16="http://schemas.microsoft.com/office/drawing/2014/main" id="{FE486298-2ADC-4FD4-98F1-88393BBAC8B8}"/>
              </a:ext>
            </a:extLst>
          </p:cNvPr>
          <p:cNvSpPr txBox="1"/>
          <p:nvPr/>
        </p:nvSpPr>
        <p:spPr>
          <a:xfrm>
            <a:off x="963825" y="4354973"/>
            <a:ext cx="6437871" cy="800219"/>
          </a:xfrm>
          <a:prstGeom prst="rect">
            <a:avLst/>
          </a:prstGeom>
          <a:noFill/>
        </p:spPr>
        <p:txBody>
          <a:bodyPr wrap="square" rtlCol="0">
            <a:spAutoFit/>
          </a:bodyPr>
          <a:lstStyle/>
          <a:p>
            <a:r>
              <a:rPr lang="en-US" sz="2800" dirty="0"/>
              <a:t>A. Factoring models</a:t>
            </a:r>
          </a:p>
          <a:p>
            <a:r>
              <a:rPr lang="en-US" dirty="0"/>
              <a:t> </a:t>
            </a:r>
          </a:p>
        </p:txBody>
      </p:sp>
      <p:sp>
        <p:nvSpPr>
          <p:cNvPr id="7" name="TextBox 6">
            <a:extLst>
              <a:ext uri="{FF2B5EF4-FFF2-40B4-BE49-F238E27FC236}">
                <a16:creationId xmlns:a16="http://schemas.microsoft.com/office/drawing/2014/main" id="{4E9515C7-05E1-43BA-BECB-4548FB6B7332}"/>
              </a:ext>
            </a:extLst>
          </p:cNvPr>
          <p:cNvSpPr txBox="1"/>
          <p:nvPr/>
        </p:nvSpPr>
        <p:spPr>
          <a:xfrm>
            <a:off x="963825" y="5282311"/>
            <a:ext cx="6098058" cy="523220"/>
          </a:xfrm>
          <a:prstGeom prst="rect">
            <a:avLst/>
          </a:prstGeom>
          <a:noFill/>
        </p:spPr>
        <p:txBody>
          <a:bodyPr wrap="square">
            <a:spAutoFit/>
          </a:bodyPr>
          <a:lstStyle/>
          <a:p>
            <a:r>
              <a:rPr lang="en-US" sz="2800" dirty="0"/>
              <a:t>C. Evaluation models</a:t>
            </a:r>
          </a:p>
        </p:txBody>
      </p:sp>
      <p:sp>
        <p:nvSpPr>
          <p:cNvPr id="9" name="TextBox 8">
            <a:extLst>
              <a:ext uri="{FF2B5EF4-FFF2-40B4-BE49-F238E27FC236}">
                <a16:creationId xmlns:a16="http://schemas.microsoft.com/office/drawing/2014/main" id="{F03ED3CB-1C55-45A3-8B95-944969C91F6C}"/>
              </a:ext>
            </a:extLst>
          </p:cNvPr>
          <p:cNvSpPr txBox="1"/>
          <p:nvPr/>
        </p:nvSpPr>
        <p:spPr>
          <a:xfrm>
            <a:off x="963825" y="5713198"/>
            <a:ext cx="6098058" cy="523220"/>
          </a:xfrm>
          <a:prstGeom prst="rect">
            <a:avLst/>
          </a:prstGeom>
          <a:noFill/>
        </p:spPr>
        <p:txBody>
          <a:bodyPr wrap="square">
            <a:spAutoFit/>
          </a:bodyPr>
          <a:lstStyle/>
          <a:p>
            <a:r>
              <a:rPr lang="en-US" sz="2800" dirty="0"/>
              <a:t>D. Gradation models</a:t>
            </a:r>
          </a:p>
        </p:txBody>
      </p:sp>
      <p:sp>
        <p:nvSpPr>
          <p:cNvPr id="11" name="TextBox 10">
            <a:extLst>
              <a:ext uri="{FF2B5EF4-FFF2-40B4-BE49-F238E27FC236}">
                <a16:creationId xmlns:a16="http://schemas.microsoft.com/office/drawing/2014/main" id="{D0995370-449B-49D9-8514-820F3794907F}"/>
              </a:ext>
            </a:extLst>
          </p:cNvPr>
          <p:cNvSpPr txBox="1"/>
          <p:nvPr/>
        </p:nvSpPr>
        <p:spPr>
          <a:xfrm>
            <a:off x="963825" y="4851424"/>
            <a:ext cx="6098058" cy="523220"/>
          </a:xfrm>
          <a:prstGeom prst="rect">
            <a:avLst/>
          </a:prstGeom>
          <a:noFill/>
        </p:spPr>
        <p:txBody>
          <a:bodyPr wrap="square">
            <a:spAutoFit/>
          </a:bodyPr>
          <a:lstStyle/>
          <a:p>
            <a:r>
              <a:rPr lang="en-US" sz="2800" dirty="0"/>
              <a:t>B. Scoring models</a:t>
            </a:r>
          </a:p>
        </p:txBody>
      </p:sp>
      <p:sp>
        <p:nvSpPr>
          <p:cNvPr id="15" name="TextBox 14">
            <a:extLst>
              <a:ext uri="{FF2B5EF4-FFF2-40B4-BE49-F238E27FC236}">
                <a16:creationId xmlns:a16="http://schemas.microsoft.com/office/drawing/2014/main" id="{7AEF8455-59FB-4DD0-BFE4-9D1A823CBC88}"/>
              </a:ext>
            </a:extLst>
          </p:cNvPr>
          <p:cNvSpPr txBox="1"/>
          <p:nvPr/>
        </p:nvSpPr>
        <p:spPr>
          <a:xfrm>
            <a:off x="806277" y="1637244"/>
            <a:ext cx="6159842" cy="523220"/>
          </a:xfrm>
          <a:prstGeom prst="rect">
            <a:avLst/>
          </a:prstGeom>
          <a:noFill/>
        </p:spPr>
        <p:txBody>
          <a:bodyPr wrap="square">
            <a:spAutoFit/>
          </a:bodyPr>
          <a:lstStyle/>
          <a:p>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2 types</a:t>
            </a:r>
            <a:endParaRPr lang="en-US" dirty="0"/>
          </a:p>
        </p:txBody>
      </p:sp>
      <p:sp>
        <p:nvSpPr>
          <p:cNvPr id="17" name="TextBox 16">
            <a:extLst>
              <a:ext uri="{FF2B5EF4-FFF2-40B4-BE49-F238E27FC236}">
                <a16:creationId xmlns:a16="http://schemas.microsoft.com/office/drawing/2014/main" id="{CC820AD9-857C-4C07-A669-2065160EB37C}"/>
              </a:ext>
            </a:extLst>
          </p:cNvPr>
          <p:cNvSpPr txBox="1"/>
          <p:nvPr/>
        </p:nvSpPr>
        <p:spPr>
          <a:xfrm>
            <a:off x="518983" y="1235818"/>
            <a:ext cx="7870225" cy="480131"/>
          </a:xfrm>
          <a:prstGeom prst="rect">
            <a:avLst/>
          </a:prstGeom>
          <a:noFill/>
        </p:spPr>
        <p:txBody>
          <a:bodyPr wrap="square">
            <a:spAutoFit/>
          </a:bodyPr>
          <a:lstStyle/>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Project selection models can be classified in</a:t>
            </a:r>
          </a:p>
        </p:txBody>
      </p:sp>
      <p:sp>
        <p:nvSpPr>
          <p:cNvPr id="19" name="TextBox 18">
            <a:extLst>
              <a:ext uri="{FF2B5EF4-FFF2-40B4-BE49-F238E27FC236}">
                <a16:creationId xmlns:a16="http://schemas.microsoft.com/office/drawing/2014/main" id="{47C96E98-46EF-4A9D-AE7D-BDB25D4454E8}"/>
              </a:ext>
            </a:extLst>
          </p:cNvPr>
          <p:cNvSpPr txBox="1"/>
          <p:nvPr/>
        </p:nvSpPr>
        <p:spPr>
          <a:xfrm>
            <a:off x="878871" y="2183008"/>
            <a:ext cx="6159842" cy="4801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 3 types</a:t>
            </a:r>
          </a:p>
        </p:txBody>
      </p:sp>
      <p:sp>
        <p:nvSpPr>
          <p:cNvPr id="21" name="TextBox 20">
            <a:extLst>
              <a:ext uri="{FF2B5EF4-FFF2-40B4-BE49-F238E27FC236}">
                <a16:creationId xmlns:a16="http://schemas.microsoft.com/office/drawing/2014/main" id="{84B4E1FC-99DF-4636-8E75-6A442E032933}"/>
              </a:ext>
            </a:extLst>
          </p:cNvPr>
          <p:cNvSpPr txBox="1"/>
          <p:nvPr/>
        </p:nvSpPr>
        <p:spPr>
          <a:xfrm>
            <a:off x="806277" y="3165816"/>
            <a:ext cx="6159842" cy="4801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 6 types</a:t>
            </a:r>
          </a:p>
        </p:txBody>
      </p:sp>
      <p:pic>
        <p:nvPicPr>
          <p:cNvPr id="22" name="Picture 21">
            <a:extLst>
              <a:ext uri="{FF2B5EF4-FFF2-40B4-BE49-F238E27FC236}">
                <a16:creationId xmlns:a16="http://schemas.microsoft.com/office/drawing/2014/main" id="{428A4397-5CA3-4984-91B6-4849B4A1D917}"/>
              </a:ext>
            </a:extLst>
          </p:cNvPr>
          <p:cNvPicPr>
            <a:picLocks noChangeAspect="1"/>
          </p:cNvPicPr>
          <p:nvPr/>
        </p:nvPicPr>
        <p:blipFill>
          <a:blip r:embed="rId2"/>
          <a:stretch>
            <a:fillRect/>
          </a:stretch>
        </p:blipFill>
        <p:spPr>
          <a:xfrm>
            <a:off x="10940267" y="47963"/>
            <a:ext cx="1133954" cy="1012024"/>
          </a:xfrm>
          <a:prstGeom prst="rect">
            <a:avLst/>
          </a:prstGeom>
        </p:spPr>
      </p:pic>
      <p:sp>
        <p:nvSpPr>
          <p:cNvPr id="6" name="Footer Placeholder 5">
            <a:extLst>
              <a:ext uri="{FF2B5EF4-FFF2-40B4-BE49-F238E27FC236}">
                <a16:creationId xmlns:a16="http://schemas.microsoft.com/office/drawing/2014/main" id="{328E1C04-7F88-4EB8-98D4-2EE356ED692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462553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5"/>
                                        </p:tgtEl>
                                        <p:attrNameLst>
                                          <p:attrName>fillcolor</p:attrName>
                                        </p:attrNameLst>
                                      </p:cBhvr>
                                      <p:to>
                                        <a:schemeClr val="accent2"/>
                                      </p:to>
                                    </p:animClr>
                                    <p:set>
                                      <p:cBhvr>
                                        <p:cTn id="7" dur="2000" fill="hold"/>
                                        <p:tgtEl>
                                          <p:spTgt spid="15"/>
                                        </p:tgtEl>
                                        <p:attrNameLst>
                                          <p:attrName>fill.type</p:attrName>
                                        </p:attrNameLst>
                                      </p:cBhvr>
                                      <p:to>
                                        <p:strVal val="solid"/>
                                      </p:to>
                                    </p:set>
                                    <p:set>
                                      <p:cBhvr>
                                        <p:cTn id="8" dur="2000" fill="hold"/>
                                        <p:tgtEl>
                                          <p:spTgt spid="15"/>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2000" fill="hold"/>
                                        <p:tgtEl>
                                          <p:spTgt spid="11"/>
                                        </p:tgtEl>
                                        <p:attrNameLst>
                                          <p:attrName>fillcolor</p:attrName>
                                        </p:attrNameLst>
                                      </p:cBhvr>
                                      <p:to>
                                        <a:schemeClr val="accent2"/>
                                      </p:to>
                                    </p:animClr>
                                    <p:set>
                                      <p:cBhvr>
                                        <p:cTn id="13" dur="2000" fill="hold"/>
                                        <p:tgtEl>
                                          <p:spTgt spid="11"/>
                                        </p:tgtEl>
                                        <p:attrNameLst>
                                          <p:attrName>fill.type</p:attrName>
                                        </p:attrNameLst>
                                      </p:cBhvr>
                                      <p:to>
                                        <p:strVal val="solid"/>
                                      </p:to>
                                    </p:set>
                                    <p:set>
                                      <p:cBhvr>
                                        <p:cTn id="14" dur="2000" fill="hold"/>
                                        <p:tgtEl>
                                          <p:spTgt spid="1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564EA-6871-4316-8908-A574C4E9A7C2}"/>
              </a:ext>
            </a:extLst>
          </p:cNvPr>
          <p:cNvSpPr>
            <a:spLocks noGrp="1"/>
          </p:cNvSpPr>
          <p:nvPr>
            <p:ph type="title"/>
          </p:nvPr>
        </p:nvSpPr>
        <p:spPr>
          <a:xfrm>
            <a:off x="0" y="113305"/>
            <a:ext cx="6096000" cy="1325563"/>
          </a:xfrm>
          <a:solidFill>
            <a:schemeClr val="accent5">
              <a:lumMod val="75000"/>
            </a:schemeClr>
          </a:solidFill>
        </p:spPr>
        <p:txBody>
          <a:bodyPr/>
          <a:lstStyle/>
          <a:p>
            <a:r>
              <a:rPr lang="en-US" b="1" dirty="0"/>
              <a:t>Summary</a:t>
            </a:r>
            <a:r>
              <a:rPr lang="en-US" dirty="0"/>
              <a:t> </a:t>
            </a:r>
          </a:p>
        </p:txBody>
      </p:sp>
      <p:sp>
        <p:nvSpPr>
          <p:cNvPr id="3" name="Content Placeholder 2">
            <a:extLst>
              <a:ext uri="{FF2B5EF4-FFF2-40B4-BE49-F238E27FC236}">
                <a16:creationId xmlns:a16="http://schemas.microsoft.com/office/drawing/2014/main" id="{3CD1DB9B-E134-4A2E-8AA4-6F53E4198FB3}"/>
              </a:ext>
            </a:extLst>
          </p:cNvPr>
          <p:cNvSpPr>
            <a:spLocks noGrp="1"/>
          </p:cNvSpPr>
          <p:nvPr>
            <p:ph idx="1"/>
          </p:nvPr>
        </p:nvSpPr>
        <p:spPr>
          <a:xfrm>
            <a:off x="262038" y="1471255"/>
            <a:ext cx="11544137" cy="1878761"/>
          </a:xfrm>
        </p:spPr>
        <p:txBody>
          <a:bodyPr>
            <a:normAutofit/>
          </a:bodyPr>
          <a:lstStyle/>
          <a:p>
            <a:pPr marL="0" indent="0">
              <a:buNone/>
            </a:pPr>
            <a:r>
              <a:rPr lang="en-US" sz="2400" dirty="0"/>
              <a:t>This Lecture initiated our discussion of the project management process by describing procedures for strategically evaluating and selecting projects. We first described the strategic objective of using projects to help achieve the organization’s goals and strategy, and a project portfolio process to help achieve this. We then outlined some criteria for project selection models and then discussed the general nature of these models. </a:t>
            </a:r>
          </a:p>
        </p:txBody>
      </p:sp>
      <p:pic>
        <p:nvPicPr>
          <p:cNvPr id="4" name="Picture 3">
            <a:extLst>
              <a:ext uri="{FF2B5EF4-FFF2-40B4-BE49-F238E27FC236}">
                <a16:creationId xmlns:a16="http://schemas.microsoft.com/office/drawing/2014/main" id="{63F0B028-AFE7-4E86-9A0E-327D06A2E652}"/>
              </a:ext>
            </a:extLst>
          </p:cNvPr>
          <p:cNvPicPr>
            <a:picLocks noChangeAspect="1"/>
          </p:cNvPicPr>
          <p:nvPr/>
        </p:nvPicPr>
        <p:blipFill>
          <a:blip r:embed="rId2"/>
          <a:stretch>
            <a:fillRect/>
          </a:stretch>
        </p:blipFill>
        <p:spPr>
          <a:xfrm>
            <a:off x="10877636" y="175025"/>
            <a:ext cx="1133954" cy="1012024"/>
          </a:xfrm>
          <a:prstGeom prst="rect">
            <a:avLst/>
          </a:prstGeom>
        </p:spPr>
      </p:pic>
      <p:sp>
        <p:nvSpPr>
          <p:cNvPr id="6" name="TextBox 5">
            <a:extLst>
              <a:ext uri="{FF2B5EF4-FFF2-40B4-BE49-F238E27FC236}">
                <a16:creationId xmlns:a16="http://schemas.microsoft.com/office/drawing/2014/main" id="{C2BCE77B-CB91-4096-ADCD-8B403212F9D7}"/>
              </a:ext>
            </a:extLst>
          </p:cNvPr>
          <p:cNvSpPr txBox="1"/>
          <p:nvPr/>
        </p:nvSpPr>
        <p:spPr>
          <a:xfrm>
            <a:off x="236140" y="3601835"/>
            <a:ext cx="11208473" cy="1569660"/>
          </a:xfrm>
          <a:prstGeom prst="rect">
            <a:avLst/>
          </a:prstGeom>
          <a:noFill/>
        </p:spPr>
        <p:txBody>
          <a:bodyPr wrap="square">
            <a:spAutoFit/>
          </a:bodyPr>
          <a:lstStyle/>
          <a:p>
            <a:pPr algn="l"/>
            <a:r>
              <a:rPr lang="en-US" sz="2400" dirty="0"/>
              <a:t>Specific points made in the lecture  were these:</a:t>
            </a:r>
          </a:p>
          <a:p>
            <a:pPr marL="342900" indent="-342900" algn="l">
              <a:buFont typeface="Arial" panose="020B0604020202020204" pitchFamily="34" charset="0"/>
              <a:buChar char="•"/>
            </a:pPr>
            <a:r>
              <a:rPr lang="en-US" sz="2400" dirty="0"/>
              <a:t>The role of projects in achieving the organization’s goals and strategy is critical.</a:t>
            </a:r>
          </a:p>
          <a:p>
            <a:pPr algn="l"/>
            <a:r>
              <a:rPr lang="en-US" sz="2400" dirty="0"/>
              <a:t>• The eight-step project portfolio process is an effective way to select and manage projects that are tied to the organization’s goals.</a:t>
            </a:r>
            <a:endParaRPr lang="en-US" dirty="0"/>
          </a:p>
        </p:txBody>
      </p:sp>
      <p:sp>
        <p:nvSpPr>
          <p:cNvPr id="5" name="Footer Placeholder 4">
            <a:extLst>
              <a:ext uri="{FF2B5EF4-FFF2-40B4-BE49-F238E27FC236}">
                <a16:creationId xmlns:a16="http://schemas.microsoft.com/office/drawing/2014/main" id="{76AAB1E3-8BA4-4957-B62E-F0D6B6E8F8D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8160249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C7A0D5-D8E4-4D2F-A859-E7ABF1ECC030}"/>
              </a:ext>
            </a:extLst>
          </p:cNvPr>
          <p:cNvSpPr>
            <a:spLocks noGrp="1"/>
          </p:cNvSpPr>
          <p:nvPr>
            <p:ph idx="1"/>
          </p:nvPr>
        </p:nvSpPr>
        <p:spPr>
          <a:xfrm>
            <a:off x="450850" y="1247775"/>
            <a:ext cx="11290300" cy="5108575"/>
          </a:xfrm>
        </p:spPr>
        <p:txBody>
          <a:bodyPr>
            <a:noAutofit/>
          </a:bodyPr>
          <a:lstStyle/>
          <a:p>
            <a:pPr marL="0" indent="0" algn="l">
              <a:buNone/>
            </a:pPr>
            <a:r>
              <a:rPr lang="en-US" sz="2400" b="0" i="0" u="none" strike="noStrike" baseline="0" dirty="0"/>
              <a:t>Primary model selection criteria are realism, capability, flexibility, ease of use, and cost.</a:t>
            </a:r>
          </a:p>
          <a:p>
            <a:pPr marL="0" indent="0" algn="l">
              <a:buNone/>
            </a:pPr>
            <a:r>
              <a:rPr lang="en-US" sz="2400" b="0" i="0" u="none" strike="noStrike" baseline="0" dirty="0"/>
              <a:t>• Project selection models can generally be classified as either numeric or nonnumeric; numeric models are further subdivided into profitability and scoring categories.</a:t>
            </a:r>
          </a:p>
          <a:p>
            <a:pPr marL="0" indent="0" algn="l">
              <a:buNone/>
            </a:pPr>
            <a:r>
              <a:rPr lang="en-US" sz="2400" b="0" i="0" u="none" strike="noStrike" baseline="0" dirty="0"/>
              <a:t>• Nonnumeric models include: (1) the sacred cow; (2) the operating necessity; (3) the competitive necessity; and (4) comparative benefit.</a:t>
            </a:r>
          </a:p>
          <a:p>
            <a:pPr marL="0" indent="0" algn="l">
              <a:buNone/>
            </a:pPr>
            <a:r>
              <a:rPr lang="en-US" sz="2400" b="0" i="0" u="none" strike="noStrike" baseline="0" dirty="0"/>
              <a:t>• Profitability models include standard forms such as: (1) payback period; (2) average rate of return; (3) discounted cash flow; (4) internal rate of return; </a:t>
            </a:r>
            <a:r>
              <a:rPr lang="en-US" sz="2400" dirty="0"/>
              <a:t>a</a:t>
            </a:r>
            <a:r>
              <a:rPr lang="en-US" sz="2400" b="0" i="0" u="none" strike="noStrike" baseline="0" dirty="0"/>
              <a:t>nd (5) profitability index</a:t>
            </a:r>
          </a:p>
          <a:p>
            <a:pPr marL="0" indent="0" algn="l">
              <a:buNone/>
            </a:pPr>
            <a:r>
              <a:rPr lang="en-US" sz="2400" dirty="0"/>
              <a:t>- Scoring model include: (1) the unweighted 0–1 factor model; (2) the unweighted factor scoring model; (3) the weighted factor scoring model;</a:t>
            </a:r>
          </a:p>
        </p:txBody>
      </p:sp>
      <p:sp>
        <p:nvSpPr>
          <p:cNvPr id="4" name="Footer Placeholder 3">
            <a:extLst>
              <a:ext uri="{FF2B5EF4-FFF2-40B4-BE49-F238E27FC236}">
                <a16:creationId xmlns:a16="http://schemas.microsoft.com/office/drawing/2014/main" id="{02E69517-DD1F-4ECD-BBF6-9C19D571729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8EE0C8E1-C96B-43B0-9443-556880B97787}"/>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8231617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C9B9F33B-F0CC-4410-85D0-1B957DF4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CEECF7-49E8-4D19-90A6-315F2CD276E3}"/>
              </a:ext>
            </a:extLst>
          </p:cNvPr>
          <p:cNvSpPr>
            <a:spLocks noGrp="1"/>
          </p:cNvSpPr>
          <p:nvPr>
            <p:ph type="title"/>
          </p:nvPr>
        </p:nvSpPr>
        <p:spPr>
          <a:xfrm>
            <a:off x="838201" y="365125"/>
            <a:ext cx="5393360" cy="1325563"/>
          </a:xfrm>
        </p:spPr>
        <p:txBody>
          <a:bodyPr>
            <a:normAutofit/>
          </a:bodyPr>
          <a:lstStyle/>
          <a:p>
            <a:r>
              <a:rPr lang="en-US" b="1" dirty="0">
                <a:latin typeface="+mn-lt"/>
                <a:ea typeface="+mn-ea"/>
                <a:cs typeface="+mn-cs"/>
              </a:rPr>
              <a:t>Remember!</a:t>
            </a:r>
          </a:p>
        </p:txBody>
      </p:sp>
      <p:sp>
        <p:nvSpPr>
          <p:cNvPr id="33" name="Freeform: Shape 32">
            <a:extLst>
              <a:ext uri="{FF2B5EF4-FFF2-40B4-BE49-F238E27FC236}">
                <a16:creationId xmlns:a16="http://schemas.microsoft.com/office/drawing/2014/main" id="{55CB1B7E-4B0B-4E99-9560-9667270DA7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3428764-BB67-49BE-ABB8-CDD541232425}"/>
              </a:ext>
            </a:extLst>
          </p:cNvPr>
          <p:cNvSpPr>
            <a:spLocks noGrp="1"/>
          </p:cNvSpPr>
          <p:nvPr>
            <p:ph idx="1"/>
          </p:nvPr>
        </p:nvSpPr>
        <p:spPr>
          <a:xfrm>
            <a:off x="77976" y="2055543"/>
            <a:ext cx="6679607" cy="4351338"/>
          </a:xfrm>
        </p:spPr>
        <p:txBody>
          <a:bodyPr>
            <a:normAutofit/>
          </a:bodyPr>
          <a:lstStyle/>
          <a:p>
            <a:pPr marL="0" indent="0">
              <a:buNone/>
            </a:pPr>
            <a:r>
              <a:rPr lang="en-US" b="1" dirty="0"/>
              <a:t>Models do not make decisions—people do. The manager, not the model, bears responsibility for the decision. The manager may “delegate” the task of making the decision to a model, but the responsibility cannot be abdicated.</a:t>
            </a:r>
          </a:p>
        </p:txBody>
      </p:sp>
      <p:sp>
        <p:nvSpPr>
          <p:cNvPr id="35" name="Oval 34">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0631" y="2700688"/>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A4B15EEF-1F97-43AE-8F63-B6AAEC5340BA}"/>
              </a:ext>
            </a:extLst>
          </p:cNvPr>
          <p:cNvPicPr>
            <a:picLocks noChangeAspect="1"/>
          </p:cNvPicPr>
          <p:nvPr/>
        </p:nvPicPr>
        <p:blipFill rotWithShape="1">
          <a:blip r:embed="rId2"/>
          <a:srcRect l="444"/>
          <a:stretch/>
        </p:blipFill>
        <p:spPr>
          <a:xfrm>
            <a:off x="8219558" y="852372"/>
            <a:ext cx="3096807" cy="3096807"/>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37" name="Freeform: Shape 36">
            <a:extLst>
              <a:ext uri="{FF2B5EF4-FFF2-40B4-BE49-F238E27FC236}">
                <a16:creationId xmlns:a16="http://schemas.microsoft.com/office/drawing/2014/main" id="{196DE3D2-178D-4017-842D-87C88CE92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3881"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39" name="Straight Connector 38">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55865" y="1026771"/>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98601703-3C97-44EB-970A-2337086B037E}"/>
              </a:ext>
            </a:extLst>
          </p:cNvPr>
          <p:cNvPicPr>
            <a:picLocks noChangeAspect="1"/>
          </p:cNvPicPr>
          <p:nvPr/>
        </p:nvPicPr>
        <p:blipFill rotWithShape="1">
          <a:blip r:embed="rId3"/>
          <a:srcRect l="14938" r="14602" b="-3"/>
          <a:stretch/>
        </p:blipFill>
        <p:spPr>
          <a:xfrm>
            <a:off x="6723881" y="4685200"/>
            <a:ext cx="2733741" cy="2172801"/>
          </a:xfrm>
          <a:custGeom>
            <a:avLst/>
            <a:gdLst/>
            <a:ahLst/>
            <a:cxnLst/>
            <a:rect l="l" t="t" r="r" b="b"/>
            <a:pathLst>
              <a:path w="2733741" h="2172801">
                <a:moveTo>
                  <a:pt x="1366871" y="0"/>
                </a:moveTo>
                <a:cubicBezTo>
                  <a:pt x="2121772" y="0"/>
                  <a:pt x="2733741" y="595368"/>
                  <a:pt x="2733741" y="1329791"/>
                </a:cubicBezTo>
                <a:cubicBezTo>
                  <a:pt x="2733741" y="1605200"/>
                  <a:pt x="2647683" y="1861054"/>
                  <a:pt x="2500301" y="2073290"/>
                </a:cubicBezTo>
                <a:lnTo>
                  <a:pt x="2423813" y="2172801"/>
                </a:lnTo>
                <a:lnTo>
                  <a:pt x="309928" y="2172801"/>
                </a:lnTo>
                <a:lnTo>
                  <a:pt x="233440" y="2073290"/>
                </a:lnTo>
                <a:cubicBezTo>
                  <a:pt x="86058" y="1861054"/>
                  <a:pt x="0" y="1605200"/>
                  <a:pt x="0" y="1329791"/>
                </a:cubicBezTo>
                <a:cubicBezTo>
                  <a:pt x="0" y="595368"/>
                  <a:pt x="611969" y="0"/>
                  <a:pt x="1366871" y="0"/>
                </a:cubicBezTo>
                <a:close/>
              </a:path>
            </a:pathLst>
          </a:custGeom>
        </p:spPr>
      </p:pic>
      <p:sp>
        <p:nvSpPr>
          <p:cNvPr id="41" name="Arc 40">
            <a:extLst>
              <a:ext uri="{FF2B5EF4-FFF2-40B4-BE49-F238E27FC236}">
                <a16:creationId xmlns:a16="http://schemas.microsoft.com/office/drawing/2014/main" id="{034ACCCC-54D4-4F78-9B85-4A34FEBAA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54998">
            <a:off x="6055857" y="4209253"/>
            <a:ext cx="3868217" cy="3868217"/>
          </a:xfrm>
          <a:prstGeom prst="arc">
            <a:avLst>
              <a:gd name="adj1" fmla="val 16200000"/>
              <a:gd name="adj2" fmla="val 20479261"/>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3" name="Freeform: Shape 42">
            <a:extLst>
              <a:ext uri="{FF2B5EF4-FFF2-40B4-BE49-F238E27FC236}">
                <a16:creationId xmlns:a16="http://schemas.microsoft.com/office/drawing/2014/main" id="{72413CFE-8B8A-45C9-B7BA-CF49986D4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4" name="Footer Placeholder 3">
            <a:extLst>
              <a:ext uri="{FF2B5EF4-FFF2-40B4-BE49-F238E27FC236}">
                <a16:creationId xmlns:a16="http://schemas.microsoft.com/office/drawing/2014/main" id="{7F82E292-4556-4F04-8E89-83A77A7D5B8B}"/>
              </a:ext>
            </a:extLst>
          </p:cNvPr>
          <p:cNvSpPr>
            <a:spLocks noGrp="1"/>
          </p:cNvSpPr>
          <p:nvPr>
            <p:ph type="ftr" sz="quarter" idx="11"/>
          </p:nvPr>
        </p:nvSpPr>
        <p:spPr>
          <a:xfrm>
            <a:off x="3375212" y="6311900"/>
            <a:ext cx="2856349" cy="409575"/>
          </a:xfrm>
        </p:spPr>
        <p:txBody>
          <a:bodyPr>
            <a:normAutofit/>
          </a:bodyPr>
          <a:lstStyle/>
          <a:p>
            <a:pPr algn="r">
              <a:lnSpc>
                <a:spcPct val="90000"/>
              </a:lnSpc>
              <a:spcAft>
                <a:spcPts val="600"/>
              </a:spcAft>
            </a:pPr>
            <a:r>
              <a:rPr lang="en-US" sz="900" b="1" dirty="0"/>
              <a:t>Business Champions School - Eng. Amaal </a:t>
            </a:r>
            <a:r>
              <a:rPr lang="en-US" sz="900" b="1" dirty="0" err="1"/>
              <a:t>Aburumman</a:t>
            </a:r>
            <a:endParaRPr lang="en-US" sz="900" b="1" dirty="0"/>
          </a:p>
        </p:txBody>
      </p:sp>
      <p:pic>
        <p:nvPicPr>
          <p:cNvPr id="5" name="Picture 4">
            <a:extLst>
              <a:ext uri="{FF2B5EF4-FFF2-40B4-BE49-F238E27FC236}">
                <a16:creationId xmlns:a16="http://schemas.microsoft.com/office/drawing/2014/main" id="{1084C3F0-F096-4FCB-90F7-F508095E5F24}"/>
              </a:ext>
            </a:extLst>
          </p:cNvPr>
          <p:cNvPicPr>
            <a:picLocks noChangeAspect="1"/>
          </p:cNvPicPr>
          <p:nvPr/>
        </p:nvPicPr>
        <p:blipFill>
          <a:blip r:embed="rId4"/>
          <a:stretch>
            <a:fillRect/>
          </a:stretch>
        </p:blipFill>
        <p:spPr>
          <a:xfrm>
            <a:off x="11058046" y="15882"/>
            <a:ext cx="1133954" cy="1012024"/>
          </a:xfrm>
          <a:prstGeom prst="rect">
            <a:avLst/>
          </a:prstGeom>
        </p:spPr>
      </p:pic>
    </p:spTree>
    <p:extLst>
      <p:ext uri="{BB962C8B-B14F-4D97-AF65-F5344CB8AC3E}">
        <p14:creationId xmlns:p14="http://schemas.microsoft.com/office/powerpoint/2010/main" val="25896869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1CE20-FDFC-48FF-A7B5-E5714766B544}"/>
              </a:ext>
            </a:extLst>
          </p:cNvPr>
          <p:cNvSpPr>
            <a:spLocks noGrp="1"/>
          </p:cNvSpPr>
          <p:nvPr>
            <p:ph type="title"/>
          </p:nvPr>
        </p:nvSpPr>
        <p:spPr>
          <a:xfrm>
            <a:off x="479854" y="150441"/>
            <a:ext cx="5439032" cy="1325563"/>
          </a:xfrm>
          <a:solidFill>
            <a:schemeClr val="accent5">
              <a:lumMod val="75000"/>
            </a:schemeClr>
          </a:solidFill>
        </p:spPr>
        <p:txBody>
          <a:bodyPr>
            <a:normAutofit fontScale="90000"/>
          </a:bodyPr>
          <a:lstStyle/>
          <a:p>
            <a:r>
              <a:rPr lang="en-US" sz="4800" b="1" dirty="0"/>
              <a:t>What is next?</a:t>
            </a:r>
            <a:br>
              <a:rPr lang="en-US" sz="4800" b="1" dirty="0"/>
            </a:br>
            <a:endParaRPr lang="en-US" sz="4800" b="1" dirty="0"/>
          </a:p>
        </p:txBody>
      </p:sp>
      <p:sp>
        <p:nvSpPr>
          <p:cNvPr id="3" name="Content Placeholder 2">
            <a:extLst>
              <a:ext uri="{FF2B5EF4-FFF2-40B4-BE49-F238E27FC236}">
                <a16:creationId xmlns:a16="http://schemas.microsoft.com/office/drawing/2014/main" id="{F3231941-0665-44C7-B7EC-7F00E152BAF7}"/>
              </a:ext>
            </a:extLst>
          </p:cNvPr>
          <p:cNvSpPr>
            <a:spLocks noGrp="1"/>
          </p:cNvSpPr>
          <p:nvPr>
            <p:ph idx="1"/>
          </p:nvPr>
        </p:nvSpPr>
        <p:spPr>
          <a:xfrm>
            <a:off x="298622" y="2087906"/>
            <a:ext cx="11448878" cy="2763494"/>
          </a:xfrm>
        </p:spPr>
        <p:txBody>
          <a:bodyPr>
            <a:noAutofit/>
          </a:bodyPr>
          <a:lstStyle/>
          <a:p>
            <a:pPr marL="0" indent="0">
              <a:buNone/>
            </a:pPr>
            <a:r>
              <a:rPr lang="en-US" sz="3200" dirty="0"/>
              <a:t>In the next  lecture, we move from organizational issues to project planning tasks. We address the topics of coordination, and project planning . We also present some extremely useful concepts and tools such as the project charter and the work breakdown structure.</a:t>
            </a:r>
          </a:p>
        </p:txBody>
      </p:sp>
      <p:pic>
        <p:nvPicPr>
          <p:cNvPr id="4" name="Picture 3">
            <a:extLst>
              <a:ext uri="{FF2B5EF4-FFF2-40B4-BE49-F238E27FC236}">
                <a16:creationId xmlns:a16="http://schemas.microsoft.com/office/drawing/2014/main" id="{AAC29238-A292-4FEA-A991-8E36B8AFE4A8}"/>
              </a:ext>
            </a:extLst>
          </p:cNvPr>
          <p:cNvPicPr>
            <a:picLocks noChangeAspect="1"/>
          </p:cNvPicPr>
          <p:nvPr/>
        </p:nvPicPr>
        <p:blipFill>
          <a:blip r:embed="rId2"/>
          <a:stretch>
            <a:fillRect/>
          </a:stretch>
        </p:blipFill>
        <p:spPr>
          <a:xfrm>
            <a:off x="10786823" y="15882"/>
            <a:ext cx="1133954" cy="1012024"/>
          </a:xfrm>
          <a:prstGeom prst="rect">
            <a:avLst/>
          </a:prstGeom>
        </p:spPr>
      </p:pic>
      <p:sp>
        <p:nvSpPr>
          <p:cNvPr id="5" name="Footer Placeholder 4">
            <a:extLst>
              <a:ext uri="{FF2B5EF4-FFF2-40B4-BE49-F238E27FC236}">
                <a16:creationId xmlns:a16="http://schemas.microsoft.com/office/drawing/2014/main" id="{17DAA704-C6CE-4F1E-A684-3891593CCA36}"/>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2820873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E931E-45B1-4B27-9EEF-052473C4B358}"/>
              </a:ext>
            </a:extLst>
          </p:cNvPr>
          <p:cNvSpPr>
            <a:spLocks noGrp="1"/>
          </p:cNvSpPr>
          <p:nvPr>
            <p:ph type="title"/>
          </p:nvPr>
        </p:nvSpPr>
        <p:spPr>
          <a:xfrm>
            <a:off x="398362" y="226230"/>
            <a:ext cx="7437699" cy="1229304"/>
          </a:xfrm>
          <a:solidFill>
            <a:schemeClr val="accent5">
              <a:lumMod val="75000"/>
            </a:schemeClr>
          </a:solidFill>
        </p:spPr>
        <p:txBody>
          <a:bodyPr/>
          <a:lstStyle/>
          <a:p>
            <a:r>
              <a:rPr lang="en-GB" b="1" dirty="0"/>
              <a:t>Glossary</a:t>
            </a:r>
            <a:endParaRPr lang="en-US" b="1" dirty="0"/>
          </a:p>
        </p:txBody>
      </p:sp>
      <p:sp>
        <p:nvSpPr>
          <p:cNvPr id="5" name="TextBox 4">
            <a:extLst>
              <a:ext uri="{FF2B5EF4-FFF2-40B4-BE49-F238E27FC236}">
                <a16:creationId xmlns:a16="http://schemas.microsoft.com/office/drawing/2014/main" id="{4D704AC0-EBEA-464A-94CB-8FCDFCC81D89}"/>
              </a:ext>
            </a:extLst>
          </p:cNvPr>
          <p:cNvSpPr txBox="1"/>
          <p:nvPr/>
        </p:nvSpPr>
        <p:spPr>
          <a:xfrm>
            <a:off x="398362" y="1798433"/>
            <a:ext cx="10381004" cy="3693319"/>
          </a:xfrm>
          <a:prstGeom prst="rect">
            <a:avLst/>
          </a:prstGeom>
          <a:noFill/>
        </p:spPr>
        <p:txBody>
          <a:bodyPr wrap="square">
            <a:spAutoFit/>
          </a:bodyPr>
          <a:lstStyle/>
          <a:p>
            <a:pPr marL="342900" indent="-342900">
              <a:buFont typeface="Arial" panose="020B0604020202020204" pitchFamily="34" charset="0"/>
              <a:buChar char="•"/>
            </a:pPr>
            <a:r>
              <a:rPr lang="en-US" sz="2400" b="1" u="sng" dirty="0">
                <a:cs typeface="Times New Roman" panose="02020603050405020304" pitchFamily="18" charset="0"/>
              </a:rPr>
              <a:t>Decision Support System </a:t>
            </a:r>
            <a:r>
              <a:rPr lang="en-US" sz="2400" dirty="0">
                <a:cs typeface="Times New Roman" panose="02020603050405020304" pitchFamily="18" charset="0"/>
              </a:rPr>
              <a:t>A computer package and data base to aid managers in making decisions. It may include simulation programs, mathematical programming routines, and decision rules.</a:t>
            </a:r>
          </a:p>
          <a:p>
            <a:pPr marL="342900" indent="-342900">
              <a:buFont typeface="Arial" panose="020B0604020202020204" pitchFamily="34" charset="0"/>
              <a:buChar char="•"/>
            </a:pPr>
            <a:r>
              <a:rPr lang="en-US" sz="2400" b="1" u="sng" dirty="0">
                <a:cs typeface="Times New Roman" panose="02020603050405020304" pitchFamily="18" charset="0"/>
              </a:rPr>
              <a:t>Delphi</a:t>
            </a:r>
            <a:r>
              <a:rPr lang="en-US" sz="2400" dirty="0">
                <a:cs typeface="Times New Roman" panose="02020603050405020304" pitchFamily="18" charset="0"/>
              </a:rPr>
              <a:t> A formalized method of group decision making that facilitates drawing on the knowledge of experts in the group. </a:t>
            </a:r>
          </a:p>
          <a:p>
            <a:pPr marL="342900" indent="-342900">
              <a:buFont typeface="Arial" panose="020B0604020202020204" pitchFamily="34" charset="0"/>
              <a:buChar char="•"/>
            </a:pPr>
            <a:r>
              <a:rPr lang="en-US" sz="2400" b="1" u="sng" dirty="0">
                <a:cs typeface="Times New Roman" panose="02020603050405020304" pitchFamily="18" charset="0"/>
              </a:rPr>
              <a:t>Portfolio </a:t>
            </a:r>
            <a:r>
              <a:rPr lang="en-US" sz="2400" dirty="0">
                <a:cs typeface="Times New Roman" panose="02020603050405020304" pitchFamily="18" charset="0"/>
              </a:rPr>
              <a:t>A group or set of projects with varying characteristics.</a:t>
            </a:r>
          </a:p>
          <a:p>
            <a:pPr marL="342900" indent="-342900">
              <a:buFont typeface="Arial" panose="020B0604020202020204" pitchFamily="34" charset="0"/>
              <a:buChar char="•"/>
            </a:pPr>
            <a:endParaRPr lang="en-US" sz="2400" dirty="0">
              <a:cs typeface="Times New Roman" panose="02020603050405020304" pitchFamily="18" charset="0"/>
            </a:endParaRPr>
          </a:p>
          <a:p>
            <a:pPr marL="342900" indent="-342900">
              <a:buFont typeface="Arial" panose="020B0604020202020204" pitchFamily="34" charset="0"/>
              <a:buChar char="•"/>
            </a:pPr>
            <a:r>
              <a:rPr lang="en-US" sz="2400" b="1" u="sng" dirty="0">
                <a:cs typeface="Times New Roman" panose="02020603050405020304" pitchFamily="18" charset="0"/>
              </a:rPr>
              <a:t>Project portfolio process </a:t>
            </a:r>
            <a:r>
              <a:rPr lang="en-US" sz="2400" dirty="0">
                <a:cs typeface="Times New Roman" panose="02020603050405020304" pitchFamily="18" charset="0"/>
              </a:rPr>
              <a:t>An eight-step procedure for selecting, implementing, and reviewing projects that will help an organization achieve its strategic goals</a:t>
            </a:r>
          </a:p>
          <a:p>
            <a:pPr algn="l"/>
            <a:endParaRPr lang="en-US" dirty="0"/>
          </a:p>
        </p:txBody>
      </p:sp>
      <p:pic>
        <p:nvPicPr>
          <p:cNvPr id="6" name="Picture 5">
            <a:extLst>
              <a:ext uri="{FF2B5EF4-FFF2-40B4-BE49-F238E27FC236}">
                <a16:creationId xmlns:a16="http://schemas.microsoft.com/office/drawing/2014/main" id="{5599EA61-10DE-4258-A9DE-1F815A3332A3}"/>
              </a:ext>
            </a:extLst>
          </p:cNvPr>
          <p:cNvPicPr>
            <a:picLocks noChangeAspect="1"/>
          </p:cNvPicPr>
          <p:nvPr/>
        </p:nvPicPr>
        <p:blipFill>
          <a:blip r:embed="rId2"/>
          <a:stretch>
            <a:fillRect/>
          </a:stretch>
        </p:blipFill>
        <p:spPr>
          <a:xfrm>
            <a:off x="10815604" y="87191"/>
            <a:ext cx="1140051" cy="1012024"/>
          </a:xfrm>
          <a:prstGeom prst="rect">
            <a:avLst/>
          </a:prstGeom>
        </p:spPr>
      </p:pic>
      <p:sp>
        <p:nvSpPr>
          <p:cNvPr id="7" name="Footer Placeholder 6">
            <a:extLst>
              <a:ext uri="{FF2B5EF4-FFF2-40B4-BE49-F238E27FC236}">
                <a16:creationId xmlns:a16="http://schemas.microsoft.com/office/drawing/2014/main" id="{260199D9-9EF5-4089-BAFB-3DFD40B8835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3143957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D624C-E398-41AB-827D-F44E3793DFDB}"/>
              </a:ext>
            </a:extLst>
          </p:cNvPr>
          <p:cNvSpPr>
            <a:spLocks noGrp="1"/>
          </p:cNvSpPr>
          <p:nvPr>
            <p:ph type="title"/>
          </p:nvPr>
        </p:nvSpPr>
        <p:spPr>
          <a:xfrm>
            <a:off x="838200" y="365125"/>
            <a:ext cx="6810632" cy="1325563"/>
          </a:xfrm>
          <a:solidFill>
            <a:schemeClr val="accent5">
              <a:lumMod val="75000"/>
            </a:schemeClr>
          </a:solidFill>
        </p:spPr>
        <p:txBody>
          <a:bodyPr/>
          <a:lstStyle/>
          <a:p>
            <a:r>
              <a:rPr lang="en-US" dirty="0"/>
              <a:t>Discussion Questions</a:t>
            </a:r>
          </a:p>
        </p:txBody>
      </p:sp>
      <p:sp>
        <p:nvSpPr>
          <p:cNvPr id="3" name="Content Placeholder 2">
            <a:extLst>
              <a:ext uri="{FF2B5EF4-FFF2-40B4-BE49-F238E27FC236}">
                <a16:creationId xmlns:a16="http://schemas.microsoft.com/office/drawing/2014/main" id="{B6EAD417-C0AB-42B4-B24B-9214E5BAEA17}"/>
              </a:ext>
            </a:extLst>
          </p:cNvPr>
          <p:cNvSpPr>
            <a:spLocks noGrp="1"/>
          </p:cNvSpPr>
          <p:nvPr>
            <p:ph idx="1"/>
          </p:nvPr>
        </p:nvSpPr>
        <p:spPr/>
        <p:txBody>
          <a:bodyPr/>
          <a:lstStyle/>
          <a:p>
            <a:pPr>
              <a:buFont typeface="Wingdings" panose="05000000000000000000" pitchFamily="2" charset="2"/>
              <a:buChar char="Ø"/>
            </a:pPr>
            <a:r>
              <a:rPr lang="en-US" dirty="0"/>
              <a:t>What is the distinction between a qualitative and a quantitative measure?</a:t>
            </a:r>
          </a:p>
          <a:p>
            <a:pPr>
              <a:buFont typeface="Wingdings" panose="05000000000000000000" pitchFamily="2" charset="2"/>
              <a:buChar char="Ø"/>
            </a:pPr>
            <a:r>
              <a:rPr lang="en-US" dirty="0"/>
              <a:t> What is a sacred cow? Give some examples.</a:t>
            </a:r>
          </a:p>
          <a:p>
            <a:pPr>
              <a:buFont typeface="Wingdings" panose="05000000000000000000" pitchFamily="2" charset="2"/>
              <a:buChar char="Ø"/>
            </a:pPr>
            <a:r>
              <a:rPr lang="en-US" dirty="0"/>
              <a:t>What is the difference between project management, program management and portfolio management.</a:t>
            </a:r>
          </a:p>
        </p:txBody>
      </p:sp>
      <p:pic>
        <p:nvPicPr>
          <p:cNvPr id="4" name="Picture 3">
            <a:extLst>
              <a:ext uri="{FF2B5EF4-FFF2-40B4-BE49-F238E27FC236}">
                <a16:creationId xmlns:a16="http://schemas.microsoft.com/office/drawing/2014/main" id="{57FC7F96-3F42-4139-B119-59E2D1AB5FDB}"/>
              </a:ext>
            </a:extLst>
          </p:cNvPr>
          <p:cNvPicPr>
            <a:picLocks noChangeAspect="1"/>
          </p:cNvPicPr>
          <p:nvPr/>
        </p:nvPicPr>
        <p:blipFill>
          <a:blip r:embed="rId2"/>
          <a:stretch>
            <a:fillRect/>
          </a:stretch>
        </p:blipFill>
        <p:spPr>
          <a:xfrm>
            <a:off x="11058046" y="15882"/>
            <a:ext cx="1133954" cy="1012024"/>
          </a:xfrm>
          <a:prstGeom prst="rect">
            <a:avLst/>
          </a:prstGeom>
        </p:spPr>
      </p:pic>
      <p:sp>
        <p:nvSpPr>
          <p:cNvPr id="5" name="Footer Placeholder 4">
            <a:extLst>
              <a:ext uri="{FF2B5EF4-FFF2-40B4-BE49-F238E27FC236}">
                <a16:creationId xmlns:a16="http://schemas.microsoft.com/office/drawing/2014/main" id="{68B6A758-49EE-4C70-8158-317ACD40094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6269338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47414-3928-4464-BC94-171D9B17E72D}"/>
              </a:ext>
            </a:extLst>
          </p:cNvPr>
          <p:cNvSpPr>
            <a:spLocks noGrp="1"/>
          </p:cNvSpPr>
          <p:nvPr>
            <p:ph type="title"/>
          </p:nvPr>
        </p:nvSpPr>
        <p:spPr>
          <a:xfrm>
            <a:off x="467498" y="365125"/>
            <a:ext cx="3559956" cy="1325563"/>
          </a:xfrm>
          <a:solidFill>
            <a:schemeClr val="accent5">
              <a:lumMod val="75000"/>
            </a:schemeClr>
          </a:solidFill>
        </p:spPr>
        <p:txBody>
          <a:bodyPr/>
          <a:lstStyle/>
          <a:p>
            <a:r>
              <a:rPr lang="en-US" dirty="0"/>
              <a:t>Resources</a:t>
            </a:r>
          </a:p>
        </p:txBody>
      </p:sp>
      <p:pic>
        <p:nvPicPr>
          <p:cNvPr id="6" name="Content Placeholder 5">
            <a:extLst>
              <a:ext uri="{FF2B5EF4-FFF2-40B4-BE49-F238E27FC236}">
                <a16:creationId xmlns:a16="http://schemas.microsoft.com/office/drawing/2014/main" id="{EC3A081B-8F9D-45F7-963E-80567EAA021E}"/>
              </a:ext>
            </a:extLst>
          </p:cNvPr>
          <p:cNvPicPr>
            <a:picLocks noGrp="1" noChangeAspect="1"/>
          </p:cNvPicPr>
          <p:nvPr>
            <p:ph idx="1"/>
          </p:nvPr>
        </p:nvPicPr>
        <p:blipFill>
          <a:blip r:embed="rId2"/>
          <a:stretch>
            <a:fillRect/>
          </a:stretch>
        </p:blipFill>
        <p:spPr>
          <a:xfrm>
            <a:off x="7793845" y="1690688"/>
            <a:ext cx="3601144" cy="4351338"/>
          </a:xfrm>
        </p:spPr>
      </p:pic>
      <p:pic>
        <p:nvPicPr>
          <p:cNvPr id="4" name="Picture 3">
            <a:extLst>
              <a:ext uri="{FF2B5EF4-FFF2-40B4-BE49-F238E27FC236}">
                <a16:creationId xmlns:a16="http://schemas.microsoft.com/office/drawing/2014/main" id="{B9D8DA1C-D48E-4E4B-B18B-3DCF79370115}"/>
              </a:ext>
            </a:extLst>
          </p:cNvPr>
          <p:cNvPicPr>
            <a:picLocks noChangeAspect="1"/>
          </p:cNvPicPr>
          <p:nvPr/>
        </p:nvPicPr>
        <p:blipFill>
          <a:blip r:embed="rId3"/>
          <a:stretch>
            <a:fillRect/>
          </a:stretch>
        </p:blipFill>
        <p:spPr>
          <a:xfrm>
            <a:off x="11058046" y="15882"/>
            <a:ext cx="1133954" cy="1012024"/>
          </a:xfrm>
          <a:prstGeom prst="rect">
            <a:avLst/>
          </a:prstGeom>
        </p:spPr>
      </p:pic>
      <p:pic>
        <p:nvPicPr>
          <p:cNvPr id="8" name="Picture 7">
            <a:extLst>
              <a:ext uri="{FF2B5EF4-FFF2-40B4-BE49-F238E27FC236}">
                <a16:creationId xmlns:a16="http://schemas.microsoft.com/office/drawing/2014/main" id="{A47554B2-68D5-417F-83BE-1693DDA6F722}"/>
              </a:ext>
            </a:extLst>
          </p:cNvPr>
          <p:cNvPicPr>
            <a:picLocks noChangeAspect="1"/>
          </p:cNvPicPr>
          <p:nvPr/>
        </p:nvPicPr>
        <p:blipFill>
          <a:blip r:embed="rId4"/>
          <a:stretch>
            <a:fillRect/>
          </a:stretch>
        </p:blipFill>
        <p:spPr>
          <a:xfrm>
            <a:off x="3864148" y="1690688"/>
            <a:ext cx="3416313" cy="4351338"/>
          </a:xfrm>
          <a:prstGeom prst="rect">
            <a:avLst/>
          </a:prstGeom>
        </p:spPr>
      </p:pic>
      <p:sp>
        <p:nvSpPr>
          <p:cNvPr id="3" name="Footer Placeholder 2">
            <a:extLst>
              <a:ext uri="{FF2B5EF4-FFF2-40B4-BE49-F238E27FC236}">
                <a16:creationId xmlns:a16="http://schemas.microsoft.com/office/drawing/2014/main" id="{49DC4BD6-89DC-464B-B9A0-01FFD336DF0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42245176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21" name="Rectangle 20">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7" name="Picture 6">
            <a:extLst>
              <a:ext uri="{FF2B5EF4-FFF2-40B4-BE49-F238E27FC236}">
                <a16:creationId xmlns:a16="http://schemas.microsoft.com/office/drawing/2014/main" id="{CDBF7823-C344-49E0-B8AC-A710EDD310AC}"/>
              </a:ext>
            </a:extLst>
          </p:cNvPr>
          <p:cNvPicPr>
            <a:picLocks noChangeAspect="1"/>
          </p:cNvPicPr>
          <p:nvPr/>
        </p:nvPicPr>
        <p:blipFill rotWithShape="1">
          <a:blip r:embed="rId2"/>
          <a:srcRect r="1" b="521"/>
          <a:stretch/>
        </p:blipFill>
        <p:spPr>
          <a:xfrm rot="43080000">
            <a:off x="1137837" y="1003258"/>
            <a:ext cx="9916327" cy="4764396"/>
          </a:xfrm>
          <a:prstGeom prst="rect">
            <a:avLst/>
          </a:prstGeom>
        </p:spPr>
      </p:pic>
      <p:sp>
        <p:nvSpPr>
          <p:cNvPr id="8" name="Footer Placeholder 7">
            <a:extLst>
              <a:ext uri="{FF2B5EF4-FFF2-40B4-BE49-F238E27FC236}">
                <a16:creationId xmlns:a16="http://schemas.microsoft.com/office/drawing/2014/main" id="{4157A930-4562-4EFC-B5A0-9BDD71C29461}"/>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b="1" kern="1200">
                <a:solidFill>
                  <a:schemeClr val="tx1">
                    <a:tint val="75000"/>
                  </a:schemeClr>
                </a:solidFill>
                <a:latin typeface="+mn-lt"/>
                <a:ea typeface="+mn-ea"/>
                <a:cs typeface="+mn-cs"/>
              </a:rPr>
              <a:t>Business Champions School - Eng. Amaal Aburumman</a:t>
            </a:r>
          </a:p>
        </p:txBody>
      </p:sp>
      <p:pic>
        <p:nvPicPr>
          <p:cNvPr id="4" name="Picture 3">
            <a:extLst>
              <a:ext uri="{FF2B5EF4-FFF2-40B4-BE49-F238E27FC236}">
                <a16:creationId xmlns:a16="http://schemas.microsoft.com/office/drawing/2014/main" id="{C169ECA4-8E18-40A0-95EB-27219F7F19B4}"/>
              </a:ext>
            </a:extLst>
          </p:cNvPr>
          <p:cNvPicPr>
            <a:picLocks noChangeAspect="1"/>
          </p:cNvPicPr>
          <p:nvPr/>
        </p:nvPicPr>
        <p:blipFill>
          <a:blip r:embed="rId3"/>
          <a:stretch>
            <a:fillRect/>
          </a:stretch>
        </p:blipFill>
        <p:spPr>
          <a:xfrm>
            <a:off x="10958384" y="0"/>
            <a:ext cx="1133954" cy="1012024"/>
          </a:xfrm>
          <a:prstGeom prst="rect">
            <a:avLst/>
          </a:prstGeom>
        </p:spPr>
      </p:pic>
    </p:spTree>
    <p:extLst>
      <p:ext uri="{BB962C8B-B14F-4D97-AF65-F5344CB8AC3E}">
        <p14:creationId xmlns:p14="http://schemas.microsoft.com/office/powerpoint/2010/main" val="322790362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ags/tag3.xml><?xml version="1.0" encoding="utf-8"?>
<p:tagLst xmlns:a="http://schemas.openxmlformats.org/drawingml/2006/main" xmlns:r="http://schemas.openxmlformats.org/officeDocument/2006/relationships" xmlns:p="http://schemas.openxmlformats.org/presentationml/2006/main">
  <p:tag name="TIMING" val="|1.2|2.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3055</TotalTime>
  <Words>3914</Words>
  <Application>Microsoft Office PowerPoint</Application>
  <PresentationFormat>Widescreen</PresentationFormat>
  <Paragraphs>292</Paragraphs>
  <Slides>51</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51</vt:i4>
      </vt:variant>
    </vt:vector>
  </HeadingPairs>
  <TitlesOfParts>
    <vt:vector size="63" baseType="lpstr">
      <vt:lpstr>Aharoni</vt:lpstr>
      <vt:lpstr>Arial</vt:lpstr>
      <vt:lpstr>Berlin Sans FB Demi</vt:lpstr>
      <vt:lpstr>Calibri</vt:lpstr>
      <vt:lpstr>Calibri Light</vt:lpstr>
      <vt:lpstr>Corbel</vt:lpstr>
      <vt:lpstr>Galliard-BoldItalic</vt:lpstr>
      <vt:lpstr>Impact</vt:lpstr>
      <vt:lpstr>STIXMathJax_Main-Bold</vt:lpstr>
      <vt:lpstr>Times New Roman</vt:lpstr>
      <vt:lpstr>Wingdings</vt:lpstr>
      <vt:lpstr>Office Theme</vt:lpstr>
      <vt:lpstr> PMG 506 Advanced Project Management LECTURE 5</vt:lpstr>
      <vt:lpstr>PowerPoint Presentation</vt:lpstr>
      <vt:lpstr>Learning Outcomes</vt:lpstr>
      <vt:lpstr>PowerPoint Presentation</vt:lpstr>
      <vt:lpstr>PowerPoint Presentation</vt:lpstr>
      <vt:lpstr>Managing Multiple projects </vt:lpstr>
      <vt:lpstr>PowerPoint Presentation</vt:lpstr>
      <vt:lpstr>PowerPoint Presentation</vt:lpstr>
      <vt:lpstr>Examples</vt:lpstr>
      <vt:lpstr>PowerPoint Presentation</vt:lpstr>
      <vt:lpstr>Criteria for project selection models</vt:lpstr>
      <vt:lpstr>1. Realism</vt:lpstr>
      <vt:lpstr> 2. Capability </vt:lpstr>
      <vt:lpstr>PowerPoint Presentation</vt:lpstr>
      <vt:lpstr>PowerPoint Presentation</vt:lpstr>
      <vt:lpstr>PowerPoint Presentation</vt:lpstr>
      <vt:lpstr>PowerPoint Presentation</vt:lpstr>
      <vt:lpstr>Learning Summary and Evaluation 1</vt:lpstr>
      <vt:lpstr>PowerPoint Presentation</vt:lpstr>
      <vt:lpstr>What Are The Types Of Project Selection Models?</vt:lpstr>
      <vt:lpstr>PowerPoint Presentation</vt:lpstr>
      <vt:lpstr>PowerPoint Presentation</vt:lpstr>
      <vt:lpstr>1. The Sacred Cow </vt:lpstr>
      <vt:lpstr>2. The Operating Necessity </vt:lpstr>
      <vt:lpstr>3. The Competitive Necessity </vt:lpstr>
      <vt:lpstr>4. The Product Line Extension </vt:lpstr>
      <vt:lpstr>Learning Check</vt:lpstr>
      <vt:lpstr>PowerPoint Presentation</vt:lpstr>
      <vt:lpstr>Payback Period </vt:lpstr>
      <vt:lpstr>Discounted Cash Flow </vt:lpstr>
      <vt:lpstr>PowerPoint Presentation</vt:lpstr>
      <vt:lpstr>Numeric Models: Scoring </vt:lpstr>
      <vt:lpstr>Unweighted 0–1 Factor Model  </vt:lpstr>
      <vt:lpstr>Sample project evaluation form</vt:lpstr>
      <vt:lpstr>Unweighted Factor Scoring Model </vt:lpstr>
      <vt:lpstr>PowerPoint Presentation</vt:lpstr>
      <vt:lpstr>Weighted Factor Scoring Model </vt:lpstr>
      <vt:lpstr>PowerPoint Presentation</vt:lpstr>
      <vt:lpstr>How to do the right projects at the right time?</vt:lpstr>
      <vt:lpstr>PROJECT PORTFOLIO PROCESS (PPP)</vt:lpstr>
      <vt:lpstr>WHY PROJECT PORTFOLIO PROCESS (PPP)</vt:lpstr>
      <vt:lpstr>The steps in this process</vt:lpstr>
      <vt:lpstr> Learning Check</vt:lpstr>
      <vt:lpstr>Summary </vt:lpstr>
      <vt:lpstr>PowerPoint Presentation</vt:lpstr>
      <vt:lpstr>Remember!</vt:lpstr>
      <vt:lpstr>What is next? </vt:lpstr>
      <vt:lpstr>Glossary</vt:lpstr>
      <vt:lpstr>Discussion Questions</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Amal Aburumman</cp:lastModifiedBy>
  <cp:revision>127</cp:revision>
  <dcterms:created xsi:type="dcterms:W3CDTF">2020-10-15T07:04:09Z</dcterms:created>
  <dcterms:modified xsi:type="dcterms:W3CDTF">2021-02-24T06:13:56Z</dcterms:modified>
</cp:coreProperties>
</file>