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7" r:id="rId2"/>
    <p:sldId id="382" r:id="rId3"/>
    <p:sldId id="511" r:id="rId4"/>
    <p:sldId id="512" r:id="rId5"/>
    <p:sldId id="450" r:id="rId6"/>
    <p:sldId id="489" r:id="rId7"/>
    <p:sldId id="491" r:id="rId8"/>
    <p:sldId id="492" r:id="rId9"/>
    <p:sldId id="493" r:id="rId10"/>
    <p:sldId id="494" r:id="rId11"/>
    <p:sldId id="495" r:id="rId12"/>
    <p:sldId id="490" r:id="rId13"/>
    <p:sldId id="451" r:id="rId14"/>
    <p:sldId id="513" r:id="rId15"/>
    <p:sldId id="514" r:id="rId16"/>
    <p:sldId id="496" r:id="rId17"/>
    <p:sldId id="497" r:id="rId18"/>
    <p:sldId id="498" r:id="rId19"/>
    <p:sldId id="516" r:id="rId20"/>
    <p:sldId id="517" r:id="rId21"/>
    <p:sldId id="518" r:id="rId22"/>
    <p:sldId id="515" r:id="rId23"/>
    <p:sldId id="452" r:id="rId24"/>
    <p:sldId id="519" r:id="rId25"/>
    <p:sldId id="520" r:id="rId26"/>
    <p:sldId id="521" r:id="rId27"/>
    <p:sldId id="453" r:id="rId28"/>
    <p:sldId id="454" r:id="rId29"/>
    <p:sldId id="502" r:id="rId30"/>
    <p:sldId id="456" r:id="rId31"/>
    <p:sldId id="522" r:id="rId32"/>
    <p:sldId id="457" r:id="rId33"/>
    <p:sldId id="503" r:id="rId34"/>
    <p:sldId id="504" r:id="rId35"/>
    <p:sldId id="505" r:id="rId36"/>
    <p:sldId id="506" r:id="rId37"/>
    <p:sldId id="507" r:id="rId38"/>
    <p:sldId id="523" r:id="rId39"/>
    <p:sldId id="524" r:id="rId40"/>
    <p:sldId id="525" r:id="rId41"/>
    <p:sldId id="526" r:id="rId42"/>
    <p:sldId id="527" r:id="rId43"/>
    <p:sldId id="508" r:id="rId44"/>
    <p:sldId id="509" r:id="rId45"/>
    <p:sldId id="27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63" autoAdjust="0"/>
    <p:restoredTop sz="93457" autoAdjust="0"/>
  </p:normalViewPr>
  <p:slideViewPr>
    <p:cSldViewPr snapToGrid="0">
      <p:cViewPr varScale="1">
        <p:scale>
          <a:sx n="63" d="100"/>
          <a:sy n="63" d="100"/>
        </p:scale>
        <p:origin x="608" y="56"/>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2/4/2023</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14858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3100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90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239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98444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3726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71759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3795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95309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1954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64008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7490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66956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69507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20265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8829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11257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32856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57774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15484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81112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6853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01568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54854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83187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18682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45520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40590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Successful meetings</a:t>
            </a:r>
            <a:r>
              <a:rPr lang="en-US" sz="1200" kern="1200" baseline="0" dirty="0">
                <a:solidFill>
                  <a:schemeClr val="tx1"/>
                </a:solidFill>
                <a:latin typeface="Times New Roman" pitchFamily="18" charset="0"/>
                <a:ea typeface="+mn-ea"/>
                <a:cs typeface="+mn-cs"/>
              </a:rPr>
              <a:t> start with thoughtful preparation. </a:t>
            </a:r>
            <a:r>
              <a:rPr lang="en-US" dirty="0">
                <a:solidFill>
                  <a:srgbClr val="000000"/>
                </a:solidFill>
                <a:cs typeface="Times New Roman" pitchFamily="18" charset="0"/>
              </a:rPr>
              <a:t>After you have confirmed that a meeting is necessary, proceed with the following planning tasks:</a:t>
            </a:r>
          </a:p>
          <a:p>
            <a:r>
              <a:rPr lang="en-US" b="1" dirty="0">
                <a:cs typeface="Arial" pitchFamily="34" charset="0"/>
              </a:rPr>
              <a:t>Clarify</a:t>
            </a:r>
            <a:r>
              <a:rPr lang="en-US" b="1" baseline="0" dirty="0">
                <a:cs typeface="Arial" pitchFamily="34" charset="0"/>
              </a:rPr>
              <a:t> your purpose. </a:t>
            </a:r>
            <a:r>
              <a:rPr lang="en-US" i="1" dirty="0">
                <a:cs typeface="Arial" pitchFamily="34" charset="0"/>
              </a:rPr>
              <a:t>Informational</a:t>
            </a:r>
            <a:r>
              <a:rPr lang="en-US" dirty="0">
                <a:cs typeface="Arial" pitchFamily="34" charset="0"/>
              </a:rPr>
              <a:t> meetings allow participants to share information and perhaps coordinate action. </a:t>
            </a:r>
            <a:r>
              <a:rPr lang="en-US" i="1" dirty="0">
                <a:cs typeface="Arial" pitchFamily="34" charset="0"/>
              </a:rPr>
              <a:t>Decision-making</a:t>
            </a:r>
            <a:r>
              <a:rPr lang="en-US" dirty="0">
                <a:cs typeface="Arial" pitchFamily="34" charset="0"/>
              </a:rPr>
              <a:t> meetings involve persuasion, analysis, and problem solving.</a:t>
            </a:r>
          </a:p>
          <a:p>
            <a:r>
              <a:rPr lang="en-US" b="1" dirty="0">
                <a:solidFill>
                  <a:srgbClr val="000000"/>
                </a:solidFill>
                <a:cs typeface="Times New Roman" pitchFamily="18" charset="0"/>
              </a:rPr>
              <a:t>Select participants for</a:t>
            </a:r>
            <a:r>
              <a:rPr lang="en-US" b="1" baseline="0" dirty="0">
                <a:solidFill>
                  <a:srgbClr val="000000"/>
                </a:solidFill>
                <a:cs typeface="Times New Roman" pitchFamily="18" charset="0"/>
              </a:rPr>
              <a:t> the meeting</a:t>
            </a:r>
            <a:r>
              <a:rPr lang="en-US" baseline="0" dirty="0">
                <a:solidFill>
                  <a:srgbClr val="000000"/>
                </a:solidFill>
                <a:cs typeface="Times New Roman" pitchFamily="18" charset="0"/>
              </a:rPr>
              <a:t>. The rule here is simple: Invite everyone who really needs to be involved, and don’t invite anyone who doesn’t need to be </a:t>
            </a:r>
            <a:r>
              <a:rPr lang="en-US" dirty="0">
                <a:solidFill>
                  <a:srgbClr val="000000"/>
                </a:solidFill>
                <a:cs typeface="Times New Roman" pitchFamily="18" charset="0"/>
              </a:rPr>
              <a:t>there.</a:t>
            </a:r>
          </a:p>
          <a:p>
            <a:r>
              <a:rPr lang="en-US" b="1" dirty="0">
                <a:solidFill>
                  <a:srgbClr val="000000"/>
                </a:solidFill>
                <a:cs typeface="Arial" pitchFamily="34" charset="0"/>
              </a:rPr>
              <a:t>Choose the venue and the time. </a:t>
            </a:r>
            <a:r>
              <a:rPr lang="en-US" sz="1200" kern="1200" dirty="0">
                <a:solidFill>
                  <a:schemeClr val="tx1"/>
                </a:solidFill>
                <a:latin typeface="Times New Roman" pitchFamily="18" charset="0"/>
                <a:ea typeface="+mn-ea"/>
                <a:cs typeface="+mn-cs"/>
              </a:rPr>
              <a:t>Online meetings are often the best way to connect people in multiple locations or to reach large audiences. For onsite meetings, review the facility and the seating arrangements. If you have control over the timing, morning meetings are often more productive because people are generally more alert and not yet engaged with the work of the day.</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latin typeface="Times New Roman" pitchFamily="18" charset="0"/>
                <a:ea typeface="+mn-ea"/>
                <a:cs typeface="+mn-cs"/>
              </a:rPr>
              <a:t>Set and share the agenda.</a:t>
            </a:r>
            <a:r>
              <a:rPr lang="en-US" sz="1200" kern="1200" dirty="0">
                <a:solidFill>
                  <a:schemeClr val="tx1"/>
                </a:solidFill>
                <a:latin typeface="Times New Roman" pitchFamily="18" charset="0"/>
                <a:ea typeface="+mn-ea"/>
                <a:cs typeface="+mn-cs"/>
              </a:rPr>
              <a:t> People who will be presenting information need to know what is expected of them, non-presenters need to know what will be presented so they can prepare questions, and everyone needs to know how long the meeting will last. In addition, the agenda is an important tool for guiding the progress of the meeting.</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5038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Successful meetings</a:t>
            </a:r>
            <a:r>
              <a:rPr lang="en-US" sz="1200" kern="1200" baseline="0" dirty="0">
                <a:solidFill>
                  <a:schemeClr val="tx1"/>
                </a:solidFill>
                <a:latin typeface="Times New Roman" pitchFamily="18" charset="0"/>
                <a:ea typeface="+mn-ea"/>
                <a:cs typeface="+mn-cs"/>
              </a:rPr>
              <a:t> start with thoughtful preparation. </a:t>
            </a:r>
            <a:r>
              <a:rPr lang="en-US" dirty="0">
                <a:solidFill>
                  <a:srgbClr val="000000"/>
                </a:solidFill>
                <a:cs typeface="Times New Roman" pitchFamily="18" charset="0"/>
              </a:rPr>
              <a:t>After you have confirmed that a meeting is necessary, proceed with the following planning tasks:</a:t>
            </a:r>
          </a:p>
          <a:p>
            <a:r>
              <a:rPr lang="en-US" b="1" dirty="0">
                <a:cs typeface="Arial" pitchFamily="34" charset="0"/>
              </a:rPr>
              <a:t>Clarify</a:t>
            </a:r>
            <a:r>
              <a:rPr lang="en-US" b="1" baseline="0" dirty="0">
                <a:cs typeface="Arial" pitchFamily="34" charset="0"/>
              </a:rPr>
              <a:t> your purpose. </a:t>
            </a:r>
            <a:r>
              <a:rPr lang="en-US" i="1" dirty="0">
                <a:cs typeface="Arial" pitchFamily="34" charset="0"/>
              </a:rPr>
              <a:t>Informational</a:t>
            </a:r>
            <a:r>
              <a:rPr lang="en-US" dirty="0">
                <a:cs typeface="Arial" pitchFamily="34" charset="0"/>
              </a:rPr>
              <a:t> meetings allow participants to share information and perhaps coordinate action. </a:t>
            </a:r>
            <a:r>
              <a:rPr lang="en-US" i="1" dirty="0">
                <a:cs typeface="Arial" pitchFamily="34" charset="0"/>
              </a:rPr>
              <a:t>Decision-making</a:t>
            </a:r>
            <a:r>
              <a:rPr lang="en-US" dirty="0">
                <a:cs typeface="Arial" pitchFamily="34" charset="0"/>
              </a:rPr>
              <a:t> meetings involve persuasion, analysis, and problem solving.</a:t>
            </a:r>
          </a:p>
          <a:p>
            <a:r>
              <a:rPr lang="en-US" b="1" dirty="0">
                <a:solidFill>
                  <a:srgbClr val="000000"/>
                </a:solidFill>
                <a:cs typeface="Times New Roman" pitchFamily="18" charset="0"/>
              </a:rPr>
              <a:t>Select participants for</a:t>
            </a:r>
            <a:r>
              <a:rPr lang="en-US" b="1" baseline="0" dirty="0">
                <a:solidFill>
                  <a:srgbClr val="000000"/>
                </a:solidFill>
                <a:cs typeface="Times New Roman" pitchFamily="18" charset="0"/>
              </a:rPr>
              <a:t> the meeting</a:t>
            </a:r>
            <a:r>
              <a:rPr lang="en-US" baseline="0" dirty="0">
                <a:solidFill>
                  <a:srgbClr val="000000"/>
                </a:solidFill>
                <a:cs typeface="Times New Roman" pitchFamily="18" charset="0"/>
              </a:rPr>
              <a:t>. The rule here is simple: Invite everyone who really needs to be involved, and don’t invite anyone who doesn’t need to be </a:t>
            </a:r>
            <a:r>
              <a:rPr lang="en-US" dirty="0">
                <a:solidFill>
                  <a:srgbClr val="000000"/>
                </a:solidFill>
                <a:cs typeface="Times New Roman" pitchFamily="18" charset="0"/>
              </a:rPr>
              <a:t>there.</a:t>
            </a:r>
          </a:p>
          <a:p>
            <a:r>
              <a:rPr lang="en-US" b="1" dirty="0">
                <a:solidFill>
                  <a:srgbClr val="000000"/>
                </a:solidFill>
                <a:cs typeface="Arial" pitchFamily="34" charset="0"/>
              </a:rPr>
              <a:t>Choose the venue and the time. </a:t>
            </a:r>
            <a:r>
              <a:rPr lang="en-US" sz="1200" kern="1200" dirty="0">
                <a:solidFill>
                  <a:schemeClr val="tx1"/>
                </a:solidFill>
                <a:latin typeface="Times New Roman" pitchFamily="18" charset="0"/>
                <a:ea typeface="+mn-ea"/>
                <a:cs typeface="+mn-cs"/>
              </a:rPr>
              <a:t>Online meetings are often the best way to connect people in multiple locations or to reach large audiences. For onsite meetings, review the facility and the seating arrangements. If you have control over the timing, morning meetings are often more productive because people are generally more alert and not yet engaged with the work of the day.</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latin typeface="Times New Roman" pitchFamily="18" charset="0"/>
                <a:ea typeface="+mn-ea"/>
                <a:cs typeface="+mn-cs"/>
              </a:rPr>
              <a:t>Set and share the agenda.</a:t>
            </a:r>
            <a:r>
              <a:rPr lang="en-US" sz="1200" kern="1200" dirty="0">
                <a:solidFill>
                  <a:schemeClr val="tx1"/>
                </a:solidFill>
                <a:latin typeface="Times New Roman" pitchFamily="18" charset="0"/>
                <a:ea typeface="+mn-ea"/>
                <a:cs typeface="+mn-cs"/>
              </a:rPr>
              <a:t> People who will be presenting information need to know what is expected of them, non-presenters need to know what will be presented so they can prepare questions, and everyone needs to know how long the meeting will last. In addition, the agenda is an important tool for guiding the progress of the meeting.</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2707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04637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59864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9886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34783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9524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5522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381303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4894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35215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51597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Conducting successful meetings over the phone or online requires extra planning before the meeting and more diligence during the meeting. Because virtual meetings offer less visual contact and nonverbal communication than in-person meetings, leaders need to make sure everyone stays engaged and has the opportunity to contribute. Paying attention during online meetings takes greater effort as well. Participants need to stay committed to the meeting and resist the temptation to work on unrelated tasks.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0906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Conducting successful meetings over the phone or online requires extra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planning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before the meeting and more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diligence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during the meeting. Because virtual meetings offer less visual contact and nonverbal communication than in-person meetings, leaders need to make sure everyone stays engaged and can contribute. Paying attention during online meetings takes greater effort as well. Participants need to stay committed to the meeting and resist the temptation to work on unrelated tasks.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3196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notesSlide" Target="../notesSlides/notesSlide1.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2.sv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notesSlide" Target="../notesSlides/notesSlide2.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2.sv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notesSlide" Target="../notesSlides/notesSlide3.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8.emf"/><Relationship Id="rId11" Type="http://schemas.openxmlformats.org/officeDocument/2006/relationships/image" Target="../media/image16.svg"/><Relationship Id="rId5" Type="http://schemas.openxmlformats.org/officeDocument/2006/relationships/image" Target="../media/image7.png"/><Relationship Id="rId10" Type="http://schemas.openxmlformats.org/officeDocument/2006/relationships/image" Target="../media/image15.png"/><Relationship Id="rId4" Type="http://schemas.openxmlformats.org/officeDocument/2006/relationships/image" Target="../media/image10.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notesSlide" Target="../notesSlides/notesSlide4.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8.emf"/><Relationship Id="rId5" Type="http://schemas.openxmlformats.org/officeDocument/2006/relationships/image" Target="../media/image7.png"/><Relationship Id="rId10" Type="http://schemas.openxmlformats.org/officeDocument/2006/relationships/image" Target="../media/image17.png"/><Relationship Id="rId4" Type="http://schemas.openxmlformats.org/officeDocument/2006/relationships/image" Target="../media/image10.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9.svg"/><Relationship Id="rId4" Type="http://schemas.openxmlformats.org/officeDocument/2006/relationships/image" Target="../media/image7.png"/><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1.svg"/><Relationship Id="rId4" Type="http://schemas.openxmlformats.org/officeDocument/2006/relationships/image" Target="../media/image7.png"/><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3.svg"/><Relationship Id="rId4" Type="http://schemas.openxmlformats.org/officeDocument/2006/relationships/image" Target="../media/image7.png"/><Relationship Id="rId9" Type="http://schemas.openxmlformats.org/officeDocument/2006/relationships/image" Target="../media/image22.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5.svg"/><Relationship Id="rId4" Type="http://schemas.openxmlformats.org/officeDocument/2006/relationships/image" Target="../media/image7.png"/><Relationship Id="rId9"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7.svg"/><Relationship Id="rId4" Type="http://schemas.openxmlformats.org/officeDocument/2006/relationships/image" Target="../media/image7.png"/><Relationship Id="rId9" Type="http://schemas.openxmlformats.org/officeDocument/2006/relationships/image" Target="../media/image26.png"/></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9.svg"/><Relationship Id="rId4" Type="http://schemas.openxmlformats.org/officeDocument/2006/relationships/image" Target="../media/image7.png"/><Relationship Id="rId9" Type="http://schemas.openxmlformats.org/officeDocument/2006/relationships/image" Target="../media/image28.png"/></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0.emf"/><Relationship Id="rId7"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0.emf"/><Relationship Id="rId7"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0.emf"/><Relationship Id="rId7"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0.emf"/><Relationship Id="rId7"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0.emf"/><Relationship Id="rId7"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0.emf"/><Relationship Id="rId7"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0.emf"/><Relationship Id="rId7"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0.emf"/><Relationship Id="rId7"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0.emf"/><Relationship Id="rId7"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0.emf"/><Relationship Id="rId7"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38.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40.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41.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42.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0.emf"/><Relationship Id="rId7" Type="http://schemas.openxmlformats.org/officeDocument/2006/relationships/image" Target="../media/image13.emf"/><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31.png"/></Relationships>
</file>

<file path=ppt/slides/_rels/slide43.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10.emf"/><Relationship Id="rId7" Type="http://schemas.openxmlformats.org/officeDocument/2006/relationships/image" Target="../media/image36.jpe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10.emf"/><Relationship Id="rId7" Type="http://schemas.openxmlformats.org/officeDocument/2006/relationships/image" Target="../media/image37.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3"/>
          <a:srcRect l="984" r="914" b="11911"/>
          <a:stretch/>
        </p:blipFill>
        <p:spPr>
          <a:xfrm rot="10800000" flipH="1">
            <a:off x="-36478" y="140183"/>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5"/>
          <a:stretch>
            <a:fillRect/>
          </a:stretch>
        </p:blipFill>
        <p:spPr>
          <a:xfrm>
            <a:off x="56389" y="4135117"/>
            <a:ext cx="7651717" cy="2722883"/>
          </a:xfrm>
          <a:prstGeom prst="rect">
            <a:avLst/>
          </a:prstGeom>
        </p:spPr>
      </p:pic>
      <p:pic>
        <p:nvPicPr>
          <p:cNvPr id="13" name="Picture 12"/>
          <p:cNvPicPr>
            <a:picLocks noChangeAspect="1"/>
          </p:cNvPicPr>
          <p:nvPr/>
        </p:nvPicPr>
        <p:blipFill>
          <a:blip r:embed="rId6"/>
          <a:stretch>
            <a:fillRect/>
          </a:stretch>
        </p:blipFill>
        <p:spPr>
          <a:xfrm>
            <a:off x="7800975" y="4708455"/>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lvl="0" algn="ct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MGM223</a:t>
            </a:r>
            <a:endParaRPr lang="ar-SA" sz="2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56389" y="4449715"/>
            <a:ext cx="7019201" cy="2093685"/>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solidFill>
                  <a:schemeClr val="accent2">
                    <a:lumMod val="60000"/>
                    <a:lumOff val="40000"/>
                  </a:schemeClr>
                </a:solidFill>
                <a:latin typeface="Sakkal Majalla" panose="02000000000000000000" pitchFamily="2" charset="-78"/>
                <a:ea typeface="Poppins ExtraBold"/>
                <a:cs typeface="Sakkal Majalla" panose="02000000000000000000" pitchFamily="2" charset="-78"/>
                <a:sym typeface="Poppins ExtraBold"/>
              </a:rPr>
              <a:t>lecture No. 4</a:t>
            </a:r>
            <a:b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t>BY </a:t>
            </a:r>
            <a:r>
              <a:rPr lang="en-US" sz="4400" b="1" dirty="0">
                <a:solidFill>
                  <a:srgbClr val="FFC000"/>
                </a:solidFill>
                <a:latin typeface="Sakkal Majalla" panose="02000000000000000000" pitchFamily="2" charset="-78"/>
                <a:ea typeface="Poppins ExtraBold"/>
                <a:cs typeface="Sakkal Majalla" panose="02000000000000000000" pitchFamily="2" charset="-78"/>
                <a:sym typeface="Poppins ExtraBold"/>
              </a:rPr>
              <a:t>      Dr. Manal  El-Sayed</a:t>
            </a:r>
            <a:endParaRPr sz="4400" b="1" dirty="0">
              <a:solidFill>
                <a:srgbClr val="FFC000"/>
              </a:solidFill>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859536"/>
            <a:ext cx="6565900" cy="1985264"/>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784096"/>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3638144" y="1900238"/>
            <a:ext cx="8566555" cy="3732466"/>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4</a:t>
            </a:r>
            <a:endParaRPr kumimoji="0" lang="ar-EG"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spcBef>
                <a:spcPts val="0"/>
              </a:spcBef>
              <a:spcAft>
                <a:spcPts val="0"/>
              </a:spcAft>
              <a:buClrTx/>
              <a:buSzTx/>
              <a:buFontTx/>
              <a:buNone/>
              <a:tabLst/>
              <a:defRPr/>
            </a:pPr>
            <a:r>
              <a:rPr lang="en-US" sz="54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Collaborative Writing and Conducting Meeting in Technological Era</a:t>
            </a:r>
            <a:endParaRPr kumimoji="0" lang="en-US"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964" b="8044"/>
          <a:stretch/>
        </p:blipFill>
        <p:spPr>
          <a:xfrm>
            <a:off x="686686" y="2273420"/>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7155" y="5725899"/>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752696" y="84604"/>
            <a:ext cx="10308690" cy="1335895"/>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6"/>
            <a:ext cx="2678734" cy="1548106"/>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89"/>
            <a:ext cx="2482767" cy="154810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107797" y="-14673"/>
            <a:ext cx="2233096" cy="1393627"/>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p:txBody>
      </p:sp>
      <p:sp>
        <p:nvSpPr>
          <p:cNvPr id="6" name="TextBox 5">
            <a:extLst>
              <a:ext uri="{FF2B5EF4-FFF2-40B4-BE49-F238E27FC236}">
                <a16:creationId xmlns:a16="http://schemas.microsoft.com/office/drawing/2014/main" id="{D61A1AB8-1911-2C00-7B78-F594F71B1BA9}"/>
              </a:ext>
            </a:extLst>
          </p:cNvPr>
          <p:cNvSpPr txBox="1"/>
          <p:nvPr/>
        </p:nvSpPr>
        <p:spPr>
          <a:xfrm>
            <a:off x="130614" y="2482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4</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083220" y="1684010"/>
            <a:ext cx="10308690" cy="3963087"/>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Types of teamwork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Advantages and disadvantages of the teamwork.</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Recognize team members roles.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team characteristics.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Communicating effectively in teams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Differentiate between team group and teamwork</a:t>
            </a: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2739988" y="50003"/>
            <a:ext cx="9452012" cy="200054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lang="en-GB" sz="3600" b="1" kern="0" dirty="0">
                <a:solidFill>
                  <a:srgbClr val="FFFFFF"/>
                </a:solidFill>
                <a:effectLst>
                  <a:outerShdw blurRad="38100" dist="38100" dir="2700000" algn="tl">
                    <a:srgbClr val="C0C0C0"/>
                  </a:outerShdw>
                </a:effectLst>
                <a:latin typeface="Tahoma"/>
              </a:rPr>
              <a:t>Test your knowledge for the previous lecture</a:t>
            </a:r>
            <a:endParaRPr kumimoji="0" lang="en-US" sz="36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endParaRPr>
          </a:p>
        </p:txBody>
      </p:sp>
      <p:pic>
        <p:nvPicPr>
          <p:cNvPr id="11" name="Graphic 10" descr="3d Glasses with solid fill">
            <a:extLst>
              <a:ext uri="{FF2B5EF4-FFF2-40B4-BE49-F238E27FC236}">
                <a16:creationId xmlns:a16="http://schemas.microsoft.com/office/drawing/2014/main" id="{73408D43-0787-2951-8335-CBC323DD2E9E}"/>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946465">
            <a:off x="9555827" y="2151923"/>
            <a:ext cx="2554155" cy="2554155"/>
          </a:xfrm>
          <a:prstGeom prst="rect">
            <a:avLst/>
          </a:prstGeom>
        </p:spPr>
      </p:pic>
    </p:spTree>
    <p:custDataLst>
      <p:tags r:id="rId1"/>
    </p:custDataLst>
    <p:extLst>
      <p:ext uri="{BB962C8B-B14F-4D97-AF65-F5344CB8AC3E}">
        <p14:creationId xmlns:p14="http://schemas.microsoft.com/office/powerpoint/2010/main" val="277857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7155" y="5725899"/>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752696" y="84604"/>
            <a:ext cx="10308690" cy="1335895"/>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6"/>
            <a:ext cx="2678734" cy="1548106"/>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89"/>
            <a:ext cx="2482767" cy="154810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107797" y="-14673"/>
            <a:ext cx="2233096" cy="1393627"/>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p:txBody>
      </p:sp>
      <p:sp>
        <p:nvSpPr>
          <p:cNvPr id="6" name="TextBox 5">
            <a:extLst>
              <a:ext uri="{FF2B5EF4-FFF2-40B4-BE49-F238E27FC236}">
                <a16:creationId xmlns:a16="http://schemas.microsoft.com/office/drawing/2014/main" id="{D61A1AB8-1911-2C00-7B78-F594F71B1BA9}"/>
              </a:ext>
            </a:extLst>
          </p:cNvPr>
          <p:cNvSpPr txBox="1"/>
          <p:nvPr/>
        </p:nvSpPr>
        <p:spPr>
          <a:xfrm>
            <a:off x="130614" y="2482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Arial" panose="020B0604020202020204" pitchFamily="34" charset="0"/>
              </a:rPr>
              <a:t>4</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947299" y="1921566"/>
            <a:ext cx="10308690" cy="3847041"/>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Communicating collaboratively</a:t>
            </a:r>
            <a:endParaRPr kumimoji="0" lang="ar-EG"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0000"/>
                </a:solidFill>
                <a:effectLst/>
                <a:uLnTx/>
                <a:uFillTx/>
                <a:latin typeface="Times New Roman" pitchFamily="18" charset="0"/>
                <a:ea typeface="+mn-ea"/>
                <a:cs typeface="+mn-cs"/>
              </a:rPr>
              <a:t>guidelines will help you work together more successfully</a:t>
            </a:r>
            <a:endPar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Making meetings more productive</a:t>
            </a:r>
            <a:r>
              <a:rPr lang="ar-EG" sz="3200" b="1" dirty="0">
                <a:solidFill>
                  <a:srgbClr val="000000"/>
                </a:solidFill>
                <a:effectLst>
                  <a:outerShdw blurRad="38100" dist="38100" dir="2700000" algn="tl">
                    <a:srgbClr val="000000">
                      <a:alpha val="43137"/>
                    </a:srgbClr>
                  </a:outerShdw>
                </a:effectLst>
                <a:latin typeface="Times New Roman" panose="02020603050405020304" pitchFamily="18" charset="0"/>
              </a:rPr>
              <a:t>.</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0000"/>
                </a:solidFill>
                <a:effectLst/>
                <a:uLnTx/>
                <a:uFillTx/>
                <a:latin typeface="Times New Roman" pitchFamily="18" charset="0"/>
                <a:ea typeface="+mn-ea"/>
                <a:cs typeface="+mn-cs"/>
              </a:rPr>
              <a:t>writing collaboration </a:t>
            </a:r>
            <a:r>
              <a:rPr lang="en-US" sz="3200" b="1" dirty="0">
                <a:solidFill>
                  <a:srgbClr val="000000"/>
                </a:solidFill>
                <a:latin typeface="Times New Roman" pitchFamily="18" charset="0"/>
              </a:rPr>
              <a:t>technology </a:t>
            </a:r>
            <a:r>
              <a:rPr kumimoji="0" lang="en-US" sz="3200" b="1" i="0" u="none" strike="noStrike" kern="1200" cap="none" spc="0" normalizeH="0" baseline="0" noProof="0" dirty="0">
                <a:ln>
                  <a:noFill/>
                </a:ln>
                <a:solidFill>
                  <a:srgbClr val="000000"/>
                </a:solidFill>
                <a:effectLst/>
                <a:uLnTx/>
                <a:uFillTx/>
                <a:latin typeface="Times New Roman" pitchFamily="18" charset="0"/>
                <a:ea typeface="+mn-ea"/>
                <a:cs typeface="+mn-cs"/>
              </a:rPr>
              <a:t>tools.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3200" b="1" dirty="0">
                <a:solidFill>
                  <a:srgbClr val="000000"/>
                </a:solidFill>
                <a:latin typeface="Times New Roman" pitchFamily="18" charset="0"/>
              </a:rPr>
              <a:t>Virtual communities and social networks. </a:t>
            </a:r>
            <a:endParaRPr kumimoji="0" lang="ar-EG"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2739988" y="50003"/>
            <a:ext cx="9452012"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lang="en-US" sz="3600" b="1" kern="0" noProof="0" dirty="0">
                <a:solidFill>
                  <a:srgbClr val="FFFFFF"/>
                </a:solidFill>
                <a:effectLst>
                  <a:outerShdw blurRad="38100" dist="38100" dir="2700000" algn="tl">
                    <a:srgbClr val="C0C0C0"/>
                  </a:outerShdw>
                </a:effectLst>
                <a:latin typeface="Tahoma"/>
              </a:rPr>
              <a:t>L</a:t>
            </a:r>
            <a:r>
              <a:rPr lang="en-US" sz="3600" b="1" kern="0" dirty="0">
                <a:solidFill>
                  <a:srgbClr val="FFFFFF"/>
                </a:solidFill>
                <a:effectLst>
                  <a:outerShdw blurRad="38100" dist="38100" dir="2700000" algn="tl">
                    <a:srgbClr val="C0C0C0"/>
                  </a:outerShdw>
                </a:effectLst>
                <a:latin typeface="Tahoma"/>
              </a:rPr>
              <a:t>earning Objectives </a:t>
            </a:r>
            <a:endParaRPr kumimoji="0" lang="en-US" sz="36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endParaRPr>
          </a:p>
        </p:txBody>
      </p:sp>
      <p:pic>
        <p:nvPicPr>
          <p:cNvPr id="11" name="Graphic 10" descr="3d Glasses with solid fill">
            <a:extLst>
              <a:ext uri="{FF2B5EF4-FFF2-40B4-BE49-F238E27FC236}">
                <a16:creationId xmlns:a16="http://schemas.microsoft.com/office/drawing/2014/main" id="{73408D43-0787-2951-8335-CBC323DD2E9E}"/>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946465">
            <a:off x="9831702" y="4633530"/>
            <a:ext cx="2554155" cy="2554155"/>
          </a:xfrm>
          <a:prstGeom prst="rect">
            <a:avLst/>
          </a:prstGeom>
        </p:spPr>
      </p:pic>
    </p:spTree>
    <p:custDataLst>
      <p:tags r:id="rId1"/>
    </p:custDataLst>
    <p:extLst>
      <p:ext uri="{BB962C8B-B14F-4D97-AF65-F5344CB8AC3E}">
        <p14:creationId xmlns:p14="http://schemas.microsoft.com/office/powerpoint/2010/main" val="51155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0313" y="14470"/>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j-ea"/>
                <a:cs typeface="+mj-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9"/>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2039820" y="2265909"/>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Select Collaborators</a:t>
            </a:r>
          </a:p>
        </p:txBody>
      </p:sp>
      <p:pic>
        <p:nvPicPr>
          <p:cNvPr id="11" name="Graphic 10" descr="Badge 1 with solid fill">
            <a:extLst>
              <a:ext uri="{FF2B5EF4-FFF2-40B4-BE49-F238E27FC236}">
                <a16:creationId xmlns:a16="http://schemas.microsoft.com/office/drawing/2014/main" id="{8066DD98-8F3B-6CDF-80CC-73D9951536AA}"/>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62332" y="1869061"/>
            <a:ext cx="914400" cy="914400"/>
          </a:xfrm>
          <a:prstGeom prst="rect">
            <a:avLst/>
          </a:prstGeom>
        </p:spPr>
      </p:pic>
      <p:sp>
        <p:nvSpPr>
          <p:cNvPr id="19" name="Rounded Rectangle 17">
            <a:extLst>
              <a:ext uri="{FF2B5EF4-FFF2-40B4-BE49-F238E27FC236}">
                <a16:creationId xmlns:a16="http://schemas.microsoft.com/office/drawing/2014/main" id="{E82F04D1-9945-4D00-86B3-D8C454342204}"/>
              </a:ext>
            </a:extLst>
          </p:cNvPr>
          <p:cNvSpPr/>
          <p:nvPr/>
        </p:nvSpPr>
        <p:spPr bwMode="auto">
          <a:xfrm>
            <a:off x="891819" y="3230229"/>
            <a:ext cx="6823755" cy="2620787"/>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Choose a combination of people who have the experience, information, and talent needed for each project.</a:t>
            </a:r>
          </a:p>
        </p:txBody>
      </p:sp>
    </p:spTree>
    <p:custDataLst>
      <p:tags r:id="rId1"/>
    </p:custDataLst>
    <p:extLst>
      <p:ext uri="{BB962C8B-B14F-4D97-AF65-F5344CB8AC3E}">
        <p14:creationId xmlns:p14="http://schemas.microsoft.com/office/powerpoint/2010/main" val="368305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mph" presetSubtype="2" fill="hold" grpId="0" nodeType="clickEffect">
                                  <p:stCondLst>
                                    <p:cond delay="0"/>
                                  </p:stCondLst>
                                  <p:childTnLst>
                                    <p:animClr clrSpc="rgb" dir="cw">
                                      <p:cBhvr override="childStyle">
                                        <p:cTn id="12" dur="2000" fill="hold"/>
                                        <p:tgtEl>
                                          <p:spTgt spid="19"/>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0313" y="14470"/>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9"/>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585905" y="3218585"/>
            <a:ext cx="6081270"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Starting without a clear idea of what you hope to accomplish will lead to frustration and wasted time.</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2" name="Rounded Rectangle 18">
            <a:extLst>
              <a:ext uri="{FF2B5EF4-FFF2-40B4-BE49-F238E27FC236}">
                <a16:creationId xmlns:a16="http://schemas.microsoft.com/office/drawing/2014/main" id="{28278849-98DD-5EB2-3F73-D6D93876EAFE}"/>
              </a:ext>
            </a:extLst>
          </p:cNvPr>
          <p:cNvSpPr/>
          <p:nvPr/>
        </p:nvSpPr>
        <p:spPr bwMode="auto">
          <a:xfrm>
            <a:off x="1953657" y="2145398"/>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Agree on Goals</a:t>
            </a:r>
          </a:p>
        </p:txBody>
      </p:sp>
      <p:pic>
        <p:nvPicPr>
          <p:cNvPr id="15" name="Picture 14">
            <a:extLst>
              <a:ext uri="{FF2B5EF4-FFF2-40B4-BE49-F238E27FC236}">
                <a16:creationId xmlns:a16="http://schemas.microsoft.com/office/drawing/2014/main" id="{8276108C-D8FD-BF6F-40C9-3A7E3504D8A1}"/>
              </a:ext>
            </a:extLst>
          </p:cNvPr>
          <p:cNvPicPr>
            <a:picLocks noChangeAspect="1"/>
          </p:cNvPicPr>
          <p:nvPr/>
        </p:nvPicPr>
        <p:blipFill>
          <a:blip r:embed="rId10"/>
          <a:stretch>
            <a:fillRect/>
          </a:stretch>
        </p:blipFill>
        <p:spPr>
          <a:xfrm>
            <a:off x="842319" y="1873293"/>
            <a:ext cx="914479" cy="914479"/>
          </a:xfrm>
          <a:prstGeom prst="rect">
            <a:avLst/>
          </a:prstGeom>
        </p:spPr>
      </p:pic>
    </p:spTree>
    <p:custDataLst>
      <p:tags r:id="rId1"/>
    </p:custDataLst>
    <p:extLst>
      <p:ext uri="{BB962C8B-B14F-4D97-AF65-F5344CB8AC3E}">
        <p14:creationId xmlns:p14="http://schemas.microsoft.com/office/powerpoint/2010/main" val="330116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n-ea"/>
                <a:cs typeface="+mn-cs"/>
              </a:rPr>
              <a:t>Lecture 4</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0313" y="14470"/>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8"/>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637796" y="3051129"/>
            <a:ext cx="6081270"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Give your team time to bond before diving in. </a:t>
            </a:r>
          </a:p>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Make sure people can get to know each other before being asked to collaborate.</a:t>
            </a:r>
          </a:p>
        </p:txBody>
      </p:sp>
      <p:sp>
        <p:nvSpPr>
          <p:cNvPr id="11" name="Rounded Rectangle 19">
            <a:extLst>
              <a:ext uri="{FF2B5EF4-FFF2-40B4-BE49-F238E27FC236}">
                <a16:creationId xmlns:a16="http://schemas.microsoft.com/office/drawing/2014/main" id="{B8BE1A71-B904-B607-B086-079F9ACAA407}"/>
              </a:ext>
            </a:extLst>
          </p:cNvPr>
          <p:cNvSpPr/>
          <p:nvPr/>
        </p:nvSpPr>
        <p:spPr bwMode="auto">
          <a:xfrm>
            <a:off x="1637796" y="1973523"/>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Take Time to Bond</a:t>
            </a:r>
          </a:p>
        </p:txBody>
      </p:sp>
      <p:pic>
        <p:nvPicPr>
          <p:cNvPr id="19" name="Graphic 18" descr="Badge 3 with solid fill">
            <a:extLst>
              <a:ext uri="{FF2B5EF4-FFF2-40B4-BE49-F238E27FC236}">
                <a16:creationId xmlns:a16="http://schemas.microsoft.com/office/drawing/2014/main" id="{DFB604D0-337F-F19A-2339-68CA26C80D1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41395" y="1844845"/>
            <a:ext cx="914400" cy="914400"/>
          </a:xfrm>
          <a:prstGeom prst="rect">
            <a:avLst/>
          </a:prstGeom>
        </p:spPr>
      </p:pic>
    </p:spTree>
    <p:extLst>
      <p:ext uri="{BB962C8B-B14F-4D97-AF65-F5344CB8AC3E}">
        <p14:creationId xmlns:p14="http://schemas.microsoft.com/office/powerpoint/2010/main" val="351216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lang="en-US" sz="3200" b="1" kern="0" dirty="0">
                <a:solidFill>
                  <a:srgbClr val="FFFFFF"/>
                </a:solidFill>
                <a:effectLst>
                  <a:outerShdw blurRad="38100" dist="38100" dir="2700000" algn="tl">
                    <a:srgbClr val="C0C0C0"/>
                  </a:outerShdw>
                </a:effectLst>
                <a:latin typeface="Tahoma"/>
              </a:rPr>
              <a:t>4</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0313" y="14470"/>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8"/>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637796" y="3051129"/>
            <a:ext cx="6081270"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Clarify individual responsibilities. </a:t>
            </a:r>
          </a:p>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This is essential because team members will be depending on each other.</a:t>
            </a:r>
          </a:p>
        </p:txBody>
      </p:sp>
      <p:pic>
        <p:nvPicPr>
          <p:cNvPr id="21" name="Graphic 20" descr="Badge 4 with solid fill">
            <a:extLst>
              <a:ext uri="{FF2B5EF4-FFF2-40B4-BE49-F238E27FC236}">
                <a16:creationId xmlns:a16="http://schemas.microsoft.com/office/drawing/2014/main" id="{59ADD16F-9C59-E744-F0E2-64DC9075EC93}"/>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08979" y="1821565"/>
            <a:ext cx="914400" cy="914400"/>
          </a:xfrm>
          <a:prstGeom prst="rect">
            <a:avLst/>
          </a:prstGeom>
        </p:spPr>
      </p:pic>
      <p:sp>
        <p:nvSpPr>
          <p:cNvPr id="12" name="Rounded Rectangle 21">
            <a:extLst>
              <a:ext uri="{FF2B5EF4-FFF2-40B4-BE49-F238E27FC236}">
                <a16:creationId xmlns:a16="http://schemas.microsoft.com/office/drawing/2014/main" id="{B005B45D-C6D4-EC87-3B55-7673DF21199E}"/>
              </a:ext>
            </a:extLst>
          </p:cNvPr>
          <p:cNvSpPr/>
          <p:nvPr/>
        </p:nvSpPr>
        <p:spPr bwMode="auto">
          <a:xfrm>
            <a:off x="1886378" y="2103167"/>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Set Responsibilities</a:t>
            </a:r>
          </a:p>
        </p:txBody>
      </p:sp>
    </p:spTree>
    <p:extLst>
      <p:ext uri="{BB962C8B-B14F-4D97-AF65-F5344CB8AC3E}">
        <p14:creationId xmlns:p14="http://schemas.microsoft.com/office/powerpoint/2010/main" val="3046797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0313" y="14470"/>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8"/>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514646" y="2888362"/>
            <a:ext cx="6081270"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Establish clear processes. Make sure everyone knows how the work will be managed from start to finish.</a:t>
            </a:r>
          </a:p>
        </p:txBody>
      </p:sp>
      <p:pic>
        <p:nvPicPr>
          <p:cNvPr id="23" name="Graphic 22" descr="Badge 5 with solid fill">
            <a:extLst>
              <a:ext uri="{FF2B5EF4-FFF2-40B4-BE49-F238E27FC236}">
                <a16:creationId xmlns:a16="http://schemas.microsoft.com/office/drawing/2014/main" id="{42362764-EA7F-E2B1-8B7A-D0E0A2FD865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53118" y="1998365"/>
            <a:ext cx="914400" cy="914400"/>
          </a:xfrm>
          <a:prstGeom prst="rect">
            <a:avLst/>
          </a:prstGeom>
        </p:spPr>
      </p:pic>
      <p:sp>
        <p:nvSpPr>
          <p:cNvPr id="12" name="Rounded Rectangle 17">
            <a:extLst>
              <a:ext uri="{FF2B5EF4-FFF2-40B4-BE49-F238E27FC236}">
                <a16:creationId xmlns:a16="http://schemas.microsoft.com/office/drawing/2014/main" id="{32EA962F-2777-63A1-E458-0152520B1F3B}"/>
              </a:ext>
            </a:extLst>
          </p:cNvPr>
          <p:cNvSpPr/>
          <p:nvPr/>
        </p:nvSpPr>
        <p:spPr bwMode="auto">
          <a:xfrm>
            <a:off x="2046178" y="2033728"/>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Clarify Processes</a:t>
            </a:r>
          </a:p>
        </p:txBody>
      </p:sp>
    </p:spTree>
    <p:extLst>
      <p:ext uri="{BB962C8B-B14F-4D97-AF65-F5344CB8AC3E}">
        <p14:creationId xmlns:p14="http://schemas.microsoft.com/office/powerpoint/2010/main" val="249475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0313" y="14470"/>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8"/>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020595" y="2786258"/>
            <a:ext cx="7054038" cy="277957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just"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Avoid writing as a group. Group writing can be a </a:t>
            </a:r>
            <a:r>
              <a:rPr lang="en-US" sz="3200" b="1" kern="0" dirty="0">
                <a:solidFill>
                  <a:srgbClr val="C00000"/>
                </a:solidFill>
                <a:effectLst>
                  <a:outerShdw blurRad="50800" dist="38100" dir="8100000" algn="tr" rotWithShape="0">
                    <a:srgbClr val="808080">
                      <a:alpha val="40000"/>
                    </a:srgbClr>
                  </a:outerShdw>
                </a:effectLst>
                <a:latin typeface="Arial"/>
              </a:rPr>
              <a:t>slow</a:t>
            </a:r>
            <a:r>
              <a:rPr lang="en-US" sz="3200" b="1" kern="0" dirty="0">
                <a:solidFill>
                  <a:srgbClr val="000000"/>
                </a:solidFill>
                <a:effectLst>
                  <a:outerShdw blurRad="50800" dist="38100" dir="8100000" algn="tr" rotWithShape="0">
                    <a:srgbClr val="808080">
                      <a:alpha val="40000"/>
                    </a:srgbClr>
                  </a:outerShdw>
                </a:effectLst>
                <a:latin typeface="Arial"/>
              </a:rPr>
              <a:t>, </a:t>
            </a:r>
            <a:r>
              <a:rPr lang="en-US" sz="3200" b="1" kern="0" dirty="0">
                <a:solidFill>
                  <a:srgbClr val="C00000"/>
                </a:solidFill>
                <a:effectLst>
                  <a:outerShdw blurRad="50800" dist="38100" dir="8100000" algn="tr" rotWithShape="0">
                    <a:srgbClr val="808080">
                      <a:alpha val="40000"/>
                    </a:srgbClr>
                  </a:outerShdw>
                </a:effectLst>
                <a:latin typeface="Arial"/>
              </a:rPr>
              <a:t>painful process</a:t>
            </a:r>
            <a:r>
              <a:rPr lang="en-US" sz="3200" b="1" kern="0" dirty="0">
                <a:solidFill>
                  <a:srgbClr val="000000"/>
                </a:solidFill>
                <a:effectLst>
                  <a:outerShdw blurRad="50800" dist="38100" dir="8100000" algn="tr" rotWithShape="0">
                    <a:srgbClr val="808080">
                      <a:alpha val="40000"/>
                    </a:srgbClr>
                  </a:outerShdw>
                </a:effectLst>
                <a:latin typeface="Arial"/>
              </a:rPr>
              <a:t>, so assign the actual writing to one person or divide larger projects among multiple writers.</a:t>
            </a:r>
          </a:p>
        </p:txBody>
      </p:sp>
      <p:pic>
        <p:nvPicPr>
          <p:cNvPr id="25" name="Graphic 24" descr="Badge 6 with solid fill">
            <a:extLst>
              <a:ext uri="{FF2B5EF4-FFF2-40B4-BE49-F238E27FC236}">
                <a16:creationId xmlns:a16="http://schemas.microsoft.com/office/drawing/2014/main" id="{AE408566-0951-C3B9-DD68-C7C7457432C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258117" y="1779416"/>
            <a:ext cx="914400" cy="914400"/>
          </a:xfrm>
          <a:prstGeom prst="rect">
            <a:avLst/>
          </a:prstGeom>
        </p:spPr>
      </p:pic>
      <p:sp>
        <p:nvSpPr>
          <p:cNvPr id="12" name="Rounded Rectangle 18">
            <a:extLst>
              <a:ext uri="{FF2B5EF4-FFF2-40B4-BE49-F238E27FC236}">
                <a16:creationId xmlns:a16="http://schemas.microsoft.com/office/drawing/2014/main" id="{3C894493-C174-57DE-4C37-5C46BEDCDE99}"/>
              </a:ext>
            </a:extLst>
          </p:cNvPr>
          <p:cNvSpPr/>
          <p:nvPr/>
        </p:nvSpPr>
        <p:spPr bwMode="auto">
          <a:xfrm>
            <a:off x="2442575" y="1996016"/>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Avoid Group Writing</a:t>
            </a:r>
          </a:p>
        </p:txBody>
      </p:sp>
    </p:spTree>
    <p:extLst>
      <p:ext uri="{BB962C8B-B14F-4D97-AF65-F5344CB8AC3E}">
        <p14:creationId xmlns:p14="http://schemas.microsoft.com/office/powerpoint/2010/main" val="9953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2070313" y="14470"/>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8"/>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637796" y="3051129"/>
            <a:ext cx="6081270"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Make sure tools and techniques are ready and compatible across the team. Minor details such as </a:t>
            </a:r>
            <a:r>
              <a:rPr lang="en-US" sz="3200" b="1" kern="0" dirty="0">
                <a:solidFill>
                  <a:srgbClr val="C00000"/>
                </a:solidFill>
                <a:effectLst>
                  <a:outerShdw blurRad="50800" dist="38100" dir="8100000" algn="tr" rotWithShape="0">
                    <a:srgbClr val="808080">
                      <a:alpha val="40000"/>
                    </a:srgbClr>
                  </a:outerShdw>
                </a:effectLst>
                <a:latin typeface="Arial"/>
              </a:rPr>
              <a:t>different versions </a:t>
            </a:r>
            <a:r>
              <a:rPr lang="en-US" sz="3200" b="1" kern="0" dirty="0">
                <a:solidFill>
                  <a:srgbClr val="000000"/>
                </a:solidFill>
                <a:effectLst>
                  <a:outerShdw blurRad="50800" dist="38100" dir="8100000" algn="tr" rotWithShape="0">
                    <a:srgbClr val="808080">
                      <a:alpha val="40000"/>
                    </a:srgbClr>
                  </a:outerShdw>
                </a:effectLst>
                <a:latin typeface="Arial"/>
              </a:rPr>
              <a:t>of </a:t>
            </a:r>
            <a:r>
              <a:rPr lang="en-US" sz="3200" b="1" kern="0" dirty="0">
                <a:solidFill>
                  <a:srgbClr val="C00000"/>
                </a:solidFill>
                <a:effectLst>
                  <a:outerShdw blurRad="50800" dist="38100" dir="8100000" algn="tr" rotWithShape="0">
                    <a:srgbClr val="808080">
                      <a:alpha val="40000"/>
                    </a:srgbClr>
                  </a:outerShdw>
                </a:effectLst>
                <a:latin typeface="Arial"/>
              </a:rPr>
              <a:t>software</a:t>
            </a:r>
            <a:r>
              <a:rPr lang="en-US" sz="3200" b="1" kern="0" dirty="0">
                <a:solidFill>
                  <a:srgbClr val="000000"/>
                </a:solidFill>
                <a:effectLst>
                  <a:outerShdw blurRad="50800" dist="38100" dir="8100000" algn="tr" rotWithShape="0">
                    <a:srgbClr val="808080">
                      <a:alpha val="40000"/>
                    </a:srgbClr>
                  </a:outerShdw>
                </a:effectLst>
                <a:latin typeface="Arial"/>
              </a:rPr>
              <a:t> can delay projects. </a:t>
            </a:r>
          </a:p>
        </p:txBody>
      </p:sp>
      <p:sp>
        <p:nvSpPr>
          <p:cNvPr id="12" name="Rounded Rectangle 19">
            <a:extLst>
              <a:ext uri="{FF2B5EF4-FFF2-40B4-BE49-F238E27FC236}">
                <a16:creationId xmlns:a16="http://schemas.microsoft.com/office/drawing/2014/main" id="{8F504CAB-233D-718B-08D4-1AB6ECBEC543}"/>
              </a:ext>
            </a:extLst>
          </p:cNvPr>
          <p:cNvSpPr/>
          <p:nvPr/>
        </p:nvSpPr>
        <p:spPr bwMode="auto">
          <a:xfrm>
            <a:off x="1637795" y="2122345"/>
            <a:ext cx="7313699"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Use Compatible Tools</a:t>
            </a:r>
            <a:r>
              <a:rPr lang="ar-EG" sz="3200" b="1" kern="0" dirty="0">
                <a:solidFill>
                  <a:srgbClr val="000000"/>
                </a:solidFill>
                <a:effectLst>
                  <a:outerShdw blurRad="50800" dist="38100" dir="8100000" algn="tr" rotWithShape="0">
                    <a:srgbClr val="808080">
                      <a:alpha val="40000"/>
                    </a:srgbClr>
                  </a:outerShdw>
                </a:effectLst>
                <a:latin typeface="Arial"/>
              </a:rPr>
              <a:t>أدوات متوافقة أو متماثلة </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pic>
        <p:nvPicPr>
          <p:cNvPr id="18" name="Graphic 17" descr="Badge 7 with solid fill">
            <a:extLst>
              <a:ext uri="{FF2B5EF4-FFF2-40B4-BE49-F238E27FC236}">
                <a16:creationId xmlns:a16="http://schemas.microsoft.com/office/drawing/2014/main" id="{A9488C36-33C1-224E-13C9-3D64B893710D}"/>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52263" y="2040049"/>
            <a:ext cx="914400" cy="914400"/>
          </a:xfrm>
          <a:prstGeom prst="rect">
            <a:avLst/>
          </a:prstGeom>
        </p:spPr>
      </p:pic>
    </p:spTree>
    <p:extLst>
      <p:ext uri="{BB962C8B-B14F-4D97-AF65-F5344CB8AC3E}">
        <p14:creationId xmlns:p14="http://schemas.microsoft.com/office/powerpoint/2010/main" val="1593198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2070313" y="14470"/>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8"/>
          <a:stretch>
            <a:fillRect/>
          </a:stretch>
        </p:blipFill>
        <p:spPr>
          <a:xfrm>
            <a:off x="8101295" y="1779416"/>
            <a:ext cx="3438442" cy="4267570"/>
          </a:xfrm>
          <a:prstGeom prst="rect">
            <a:avLst/>
          </a:prstGeom>
        </p:spPr>
      </p:pic>
      <p:pic>
        <p:nvPicPr>
          <p:cNvPr id="12" name="Graphic 11" descr="Badge 8 with solid fill">
            <a:extLst>
              <a:ext uri="{FF2B5EF4-FFF2-40B4-BE49-F238E27FC236}">
                <a16:creationId xmlns:a16="http://schemas.microsoft.com/office/drawing/2014/main" id="{067973EF-1A2F-D8B7-19CE-6E34BFA2F1D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05912" y="2133860"/>
            <a:ext cx="914400" cy="914400"/>
          </a:xfrm>
          <a:prstGeom prst="rect">
            <a:avLst/>
          </a:prstGeom>
        </p:spPr>
      </p:pic>
      <p:sp>
        <p:nvSpPr>
          <p:cNvPr id="15" name="Rounded Rectangle 22">
            <a:extLst>
              <a:ext uri="{FF2B5EF4-FFF2-40B4-BE49-F238E27FC236}">
                <a16:creationId xmlns:a16="http://schemas.microsoft.com/office/drawing/2014/main" id="{C6D1E028-6310-1E50-FC7E-B098D21F2E46}"/>
              </a:ext>
            </a:extLst>
          </p:cNvPr>
          <p:cNvSpPr/>
          <p:nvPr/>
        </p:nvSpPr>
        <p:spPr bwMode="auto">
          <a:xfrm>
            <a:off x="2850485" y="2302801"/>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Check Progress Often</a:t>
            </a:r>
          </a:p>
        </p:txBody>
      </p:sp>
      <p:sp>
        <p:nvSpPr>
          <p:cNvPr id="19" name="TextBox 18">
            <a:extLst>
              <a:ext uri="{FF2B5EF4-FFF2-40B4-BE49-F238E27FC236}">
                <a16:creationId xmlns:a16="http://schemas.microsoft.com/office/drawing/2014/main" id="{23C3AAA6-13E2-6D18-F7D4-923FAB8CAE5F}"/>
              </a:ext>
            </a:extLst>
          </p:cNvPr>
          <p:cNvSpPr txBox="1"/>
          <p:nvPr/>
        </p:nvSpPr>
        <p:spPr>
          <a:xfrm>
            <a:off x="1619363" y="3346379"/>
            <a:ext cx="6181344" cy="2554545"/>
          </a:xfrm>
          <a:prstGeom prst="rect">
            <a:avLst/>
          </a:prstGeom>
          <a:noFill/>
        </p:spPr>
        <p:txBody>
          <a:bodyPr wrap="square">
            <a:spAutoFit/>
          </a:bodyPr>
          <a:lstStyle/>
          <a:p>
            <a:r>
              <a:rPr lang="en-US" sz="3200" b="1" kern="0" dirty="0">
                <a:solidFill>
                  <a:srgbClr val="000000"/>
                </a:solidFill>
                <a:effectLst>
                  <a:outerShdw blurRad="50800" dist="38100" dir="8100000" algn="tr" rotWithShape="0">
                    <a:srgbClr val="808080">
                      <a:alpha val="40000"/>
                    </a:srgbClr>
                  </a:outerShdw>
                </a:effectLst>
                <a:latin typeface="Arial"/>
              </a:rPr>
              <a:t>Check to see how things are going along the way. </a:t>
            </a:r>
            <a:endParaRPr lang="ar-EG" sz="3200" b="1" kern="0" dirty="0">
              <a:solidFill>
                <a:srgbClr val="000000"/>
              </a:solidFill>
              <a:effectLst>
                <a:outerShdw blurRad="50800" dist="38100" dir="8100000" algn="tr" rotWithShape="0">
                  <a:srgbClr val="808080">
                    <a:alpha val="40000"/>
                  </a:srgbClr>
                </a:outerShdw>
              </a:effectLst>
              <a:latin typeface="Arial"/>
            </a:endParaRPr>
          </a:p>
          <a:p>
            <a:r>
              <a:rPr lang="en-US" sz="3200" b="1" kern="0" dirty="0">
                <a:solidFill>
                  <a:srgbClr val="000000"/>
                </a:solidFill>
                <a:effectLst>
                  <a:outerShdw blurRad="50800" dist="38100" dir="8100000" algn="tr" rotWithShape="0">
                    <a:srgbClr val="808080">
                      <a:alpha val="40000"/>
                    </a:srgbClr>
                  </a:outerShdw>
                </a:effectLst>
                <a:latin typeface="Arial"/>
              </a:rPr>
              <a:t>Don’t assume that everything is working, just because you don’t hear anything negative. </a:t>
            </a:r>
          </a:p>
        </p:txBody>
      </p:sp>
    </p:spTree>
    <p:extLst>
      <p:ext uri="{BB962C8B-B14F-4D97-AF65-F5344CB8AC3E}">
        <p14:creationId xmlns:p14="http://schemas.microsoft.com/office/powerpoint/2010/main" val="3901441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Collaborative Technology</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7"/>
          <a:stretch>
            <a:fillRect/>
          </a:stretch>
        </p:blipFill>
        <p:spPr>
          <a:xfrm>
            <a:off x="809155" y="1150907"/>
            <a:ext cx="11382845"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0" y="1195308"/>
            <a:ext cx="9902229" cy="5607237"/>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p>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p>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lang="en-US" sz="4000" b="1" dirty="0">
                <a:solidFill>
                  <a:srgbClr val="000000"/>
                </a:solidFill>
                <a:effectLst>
                  <a:outerShdw blurRad="38100" dist="38100" dir="2700000" algn="tl">
                    <a:srgbClr val="000000">
                      <a:alpha val="43137"/>
                    </a:srgbClr>
                  </a:outerShdw>
                </a:effectLst>
                <a:latin typeface="Times New Roman" pitchFamily="18" charset="0"/>
              </a:rPr>
              <a:t>Cloud computing</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4000" b="1" dirty="0">
                <a:effectLst>
                  <a:outerShdw blurRad="38100" dist="38100" dir="2700000" algn="tl">
                    <a:srgbClr val="000000">
                      <a:alpha val="43137"/>
                    </a:srgbClr>
                  </a:outerShdw>
                </a:effectLst>
              </a:rPr>
              <a:t>Group Review and Editing</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4000" b="1" dirty="0">
                <a:effectLst>
                  <a:outerShdw blurRad="38100" dist="38100" dir="2700000" algn="tl">
                    <a:srgbClr val="000000">
                      <a:alpha val="43137"/>
                    </a:srgbClr>
                  </a:outerShdw>
                </a:effectLst>
              </a:rPr>
              <a:t>Content Management Systems</a:t>
            </a:r>
          </a:p>
          <a:p>
            <a:pPr marL="0" marR="0" lvl="0" indent="0" defTabSz="914400" rtl="0" eaLnBrk="0" fontAlgn="base" latinLnBrk="0" hangingPunct="0">
              <a:lnSpc>
                <a:spcPct val="100000"/>
              </a:lnSpc>
              <a:spcBef>
                <a:spcPct val="0"/>
              </a:spcBef>
              <a:spcAft>
                <a:spcPct val="0"/>
              </a:spcAft>
              <a:buClrTx/>
              <a:buSzTx/>
              <a:buFontTx/>
              <a:buNone/>
              <a:tabLst/>
              <a:defRPr/>
            </a:pPr>
            <a:r>
              <a:rPr lang="en-US" sz="3200" b="1" dirty="0">
                <a:solidFill>
                  <a:srgbClr val="000000"/>
                </a:solidFill>
                <a:effectLst>
                  <a:outerShdw blurRad="38100" dist="38100" dir="2700000" algn="tl">
                    <a:srgbClr val="000000">
                      <a:alpha val="43137"/>
                    </a:srgbClr>
                  </a:outerShdw>
                </a:effectLst>
                <a:latin typeface="Times New Roman" pitchFamily="18" charset="0"/>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881438"/>
            <a:ext cx="1222425" cy="1096206"/>
          </a:xfrm>
          <a:prstGeom prst="rect">
            <a:avLst/>
          </a:prstGeom>
        </p:spPr>
      </p:pic>
    </p:spTree>
    <p:extLst>
      <p:ext uri="{BB962C8B-B14F-4D97-AF65-F5344CB8AC3E}">
        <p14:creationId xmlns:p14="http://schemas.microsoft.com/office/powerpoint/2010/main" val="236878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Collaborative Technology</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7"/>
          <a:stretch>
            <a:fillRect/>
          </a:stretch>
        </p:blipFill>
        <p:spPr>
          <a:xfrm>
            <a:off x="809155" y="1150907"/>
            <a:ext cx="11382845"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0" y="1195308"/>
            <a:ext cx="9902229" cy="5607237"/>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Shared workspaces</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Cloud computing</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Group Review and Editing</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Content Management Systems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881438"/>
            <a:ext cx="1222425" cy="1096206"/>
          </a:xfrm>
          <a:prstGeom prst="rect">
            <a:avLst/>
          </a:prstGeom>
        </p:spPr>
      </p:pic>
    </p:spTree>
    <p:extLst>
      <p:ext uri="{BB962C8B-B14F-4D97-AF65-F5344CB8AC3E}">
        <p14:creationId xmlns:p14="http://schemas.microsoft.com/office/powerpoint/2010/main" val="2396016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Collaborative Technology</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7"/>
          <a:stretch>
            <a:fillRect/>
          </a:stretch>
        </p:blipFill>
        <p:spPr>
          <a:xfrm>
            <a:off x="6096000" y="1150907"/>
            <a:ext cx="6096000"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150363" y="1746728"/>
            <a:ext cx="11749490" cy="439932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algn="l" defTabSz="914400" rtl="0" eaLnBrk="0" fontAlgn="base" latinLnBrk="0" hangingPunct="0">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Shared workspaces</a:t>
            </a:r>
          </a:p>
          <a:p>
            <a:pPr marL="571500" lvl="0" indent="-571500" eaLnBrk="0" fontAlgn="base" hangingPunct="0">
              <a:spcBef>
                <a:spcPct val="0"/>
              </a:spcBef>
              <a:spcAft>
                <a:spcPct val="0"/>
              </a:spcAft>
              <a:buFont typeface="Wingdings" panose="05000000000000000000" pitchFamily="2" charset="2"/>
              <a:buChar char="ü"/>
              <a:defRPr/>
            </a:pPr>
            <a:r>
              <a:rPr lang="en-US" sz="4000" dirty="0">
                <a:solidFill>
                  <a:srgbClr val="000000"/>
                </a:solidFill>
                <a:latin typeface="Times New Roman" pitchFamily="18" charset="0"/>
              </a:rPr>
              <a:t>are “virtual offices” that give </a:t>
            </a:r>
            <a:r>
              <a:rPr lang="en-US" sz="4000" dirty="0">
                <a:solidFill>
                  <a:srgbClr val="C00000"/>
                </a:solidFill>
                <a:latin typeface="Times New Roman" pitchFamily="18" charset="0"/>
              </a:rPr>
              <a:t>everyone</a:t>
            </a:r>
            <a:r>
              <a:rPr lang="en-US" sz="4000" dirty="0">
                <a:solidFill>
                  <a:srgbClr val="000000"/>
                </a:solidFill>
                <a:latin typeface="Times New Roman" pitchFamily="18" charset="0"/>
              </a:rPr>
              <a:t> on a team </a:t>
            </a:r>
            <a:r>
              <a:rPr lang="en-US" sz="4000" b="1" dirty="0">
                <a:solidFill>
                  <a:srgbClr val="C00000"/>
                </a:solidFill>
                <a:latin typeface="Times New Roman" pitchFamily="18" charset="0"/>
              </a:rPr>
              <a:t>access</a:t>
            </a:r>
            <a:r>
              <a:rPr lang="en-US" sz="4000" dirty="0">
                <a:solidFill>
                  <a:srgbClr val="000000"/>
                </a:solidFill>
                <a:latin typeface="Times New Roman" pitchFamily="18" charset="0"/>
              </a:rPr>
              <a:t> to the same set of resources and information: such as, databases, calendars, project plans, and e-mail exchanges, shared reference materials, and team-created documents. </a:t>
            </a:r>
          </a:p>
          <a:p>
            <a:pPr marL="571500" lvl="0" indent="-571500" eaLnBrk="0" fontAlgn="base" hangingPunct="0">
              <a:spcBef>
                <a:spcPct val="0"/>
              </a:spcBef>
              <a:spcAft>
                <a:spcPct val="0"/>
              </a:spcAft>
              <a:buFont typeface="Wingdings" panose="05000000000000000000" pitchFamily="2" charset="2"/>
              <a:buChar char="ü"/>
              <a:defRPr/>
            </a:pPr>
            <a:r>
              <a:rPr lang="en-US" sz="4000" dirty="0">
                <a:solidFill>
                  <a:srgbClr val="000000"/>
                </a:solidFill>
                <a:latin typeface="Times New Roman" pitchFamily="18" charset="0"/>
              </a:rPr>
              <a:t>These workspaces are part of a larger class of software known as </a:t>
            </a:r>
            <a:r>
              <a:rPr lang="en-US" sz="4000" b="1" dirty="0">
                <a:solidFill>
                  <a:srgbClr val="000000"/>
                </a:solidFill>
                <a:latin typeface="Times New Roman" pitchFamily="18" charset="0"/>
              </a:rPr>
              <a:t>groupware</a:t>
            </a:r>
            <a:endPar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881438"/>
            <a:ext cx="1222425" cy="1096206"/>
          </a:xfrm>
          <a:prstGeom prst="rect">
            <a:avLst/>
          </a:prstGeom>
        </p:spPr>
      </p:pic>
    </p:spTree>
    <p:extLst>
      <p:ext uri="{BB962C8B-B14F-4D97-AF65-F5344CB8AC3E}">
        <p14:creationId xmlns:p14="http://schemas.microsoft.com/office/powerpoint/2010/main" val="76517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Collaborative Technology</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7"/>
          <a:stretch>
            <a:fillRect/>
          </a:stretch>
        </p:blipFill>
        <p:spPr>
          <a:xfrm>
            <a:off x="809155" y="1150907"/>
            <a:ext cx="11382845"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219458" y="1195308"/>
            <a:ext cx="11356846" cy="5607237"/>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indent="-571500" eaLnBrk="0" fontAlgn="base" hangingPunct="0">
              <a:lnSpc>
                <a:spcPct val="150000"/>
              </a:lnSpc>
              <a:spcBef>
                <a:spcPct val="0"/>
              </a:spcBef>
              <a:spcAft>
                <a:spcPct val="0"/>
              </a:spcAft>
              <a:buFont typeface="Wingdings" panose="05000000000000000000" pitchFamily="2" charset="2"/>
              <a:buChar char="ü"/>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r>
              <a:rPr kumimoji="0" lang="en-US" sz="4000" b="1" i="0" u="none" strike="noStrike" kern="1200" cap="none" spc="0" normalizeH="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writing collaboration tool.</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4000" b="1" dirty="0">
                <a:solidFill>
                  <a:schemeClr val="bg1"/>
                </a:solidFill>
                <a:effectLst>
                  <a:outerShdw blurRad="38100" dist="38100" dir="2700000" algn="tl">
                    <a:srgbClr val="000000">
                      <a:alpha val="43137"/>
                    </a:srgbClr>
                  </a:outerShdw>
                </a:effectLst>
                <a:latin typeface="Times New Roman" pitchFamily="18" charset="0"/>
              </a:rPr>
              <a:t>They make it easy for geographically dispersed team members to access shared files anytime, anywhere.</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endPar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881438"/>
            <a:ext cx="1222425" cy="1096206"/>
          </a:xfrm>
          <a:prstGeom prst="rect">
            <a:avLst/>
          </a:prstGeom>
        </p:spPr>
      </p:pic>
    </p:spTree>
    <p:extLst>
      <p:ext uri="{BB962C8B-B14F-4D97-AF65-F5344CB8AC3E}">
        <p14:creationId xmlns:p14="http://schemas.microsoft.com/office/powerpoint/2010/main" val="2089492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Collaborative Technology</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7"/>
          <a:stretch>
            <a:fillRect/>
          </a:stretch>
        </p:blipFill>
        <p:spPr>
          <a:xfrm>
            <a:off x="8906256" y="1051840"/>
            <a:ext cx="3305731" cy="5414286"/>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535502" y="952013"/>
            <a:ext cx="10084371" cy="5607237"/>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lvl="0" indent="-571500" eaLnBrk="0" fontAlgn="base" hangingPunct="0">
              <a:lnSpc>
                <a:spcPct val="150000"/>
              </a:lnSpc>
              <a:spcBef>
                <a:spcPct val="0"/>
              </a:spcBef>
              <a:spcAft>
                <a:spcPct val="0"/>
              </a:spcAft>
              <a:buFont typeface="Wingdings" panose="05000000000000000000" pitchFamily="2" charset="2"/>
              <a:buChar char="ü"/>
              <a:defRPr/>
            </a:pPr>
            <a:r>
              <a:rPr lang="en-US" sz="3200" b="1" dirty="0">
                <a:solidFill>
                  <a:srgbClr val="C00000"/>
                </a:solidFill>
                <a:effectLst>
                  <a:outerShdw blurRad="38100" dist="38100" dir="2700000" algn="tl">
                    <a:srgbClr val="000000">
                      <a:alpha val="43137"/>
                    </a:srgbClr>
                  </a:outerShdw>
                </a:effectLst>
                <a:latin typeface="Times New Roman" pitchFamily="18" charset="0"/>
              </a:rPr>
              <a:t>group review and editing </a:t>
            </a:r>
          </a:p>
          <a:p>
            <a:pPr marL="457200" lvl="0" indent="-457200" eaLnBrk="0" fontAlgn="base" hangingPunct="0">
              <a:lnSpc>
                <a:spcPct val="150000"/>
              </a:lnSpc>
              <a:spcBef>
                <a:spcPct val="0"/>
              </a:spcBef>
              <a:spcAft>
                <a:spcPct val="0"/>
              </a:spcAft>
              <a:buFont typeface="Wingdings" panose="05000000000000000000" pitchFamily="2" charset="2"/>
              <a:buChar char="q"/>
              <a:defRPr/>
            </a:pPr>
            <a:r>
              <a:rPr lang="en-US" sz="3200" b="1" dirty="0">
                <a:solidFill>
                  <a:srgbClr val="C00000"/>
                </a:solidFill>
                <a:effectLst>
                  <a:outerShdw blurRad="38100" dist="38100" dir="2700000" algn="tl">
                    <a:srgbClr val="000000">
                      <a:alpha val="43137"/>
                    </a:srgbClr>
                  </a:outerShdw>
                </a:effectLst>
                <a:latin typeface="Times New Roman" pitchFamily="18" charset="0"/>
              </a:rPr>
              <a:t> </a:t>
            </a:r>
            <a:r>
              <a:rPr lang="en-US" sz="3200" b="1" dirty="0">
                <a:effectLst>
                  <a:outerShdw blurRad="38100" dist="38100" dir="2700000" algn="tl">
                    <a:srgbClr val="000000">
                      <a:alpha val="43137"/>
                    </a:srgbClr>
                  </a:outerShdw>
                </a:effectLst>
                <a:latin typeface="Times New Roman" pitchFamily="18" charset="0"/>
              </a:rPr>
              <a:t>features in word processors </a:t>
            </a:r>
          </a:p>
          <a:p>
            <a:pPr lvl="0" eaLnBrk="0" fontAlgn="base" hangingPunct="0">
              <a:lnSpc>
                <a:spcPct val="150000"/>
              </a:lnSpc>
              <a:spcBef>
                <a:spcPct val="0"/>
              </a:spcBef>
              <a:spcAft>
                <a:spcPct val="0"/>
              </a:spcAft>
              <a:defRPr/>
            </a:pPr>
            <a:r>
              <a:rPr lang="en-US" sz="3200" b="1" dirty="0">
                <a:solidFill>
                  <a:srgbClr val="C00000"/>
                </a:solidFill>
                <a:effectLst>
                  <a:outerShdw blurRad="38100" dist="38100" dir="2700000" algn="tl">
                    <a:srgbClr val="000000">
                      <a:alpha val="43137"/>
                    </a:srgbClr>
                  </a:outerShdw>
                </a:effectLst>
                <a:latin typeface="Times New Roman" pitchFamily="18" charset="0"/>
              </a:rPr>
              <a:t>content management systems </a:t>
            </a:r>
          </a:p>
          <a:p>
            <a:pPr lvl="0" eaLnBrk="0" fontAlgn="base" hangingPunct="0">
              <a:lnSpc>
                <a:spcPct val="150000"/>
              </a:lnSpc>
              <a:spcBef>
                <a:spcPct val="0"/>
              </a:spcBef>
              <a:spcAft>
                <a:spcPct val="0"/>
              </a:spcAft>
              <a:defRPr/>
            </a:pPr>
            <a:r>
              <a:rPr lang="en-US" sz="3200" b="1" dirty="0">
                <a:effectLst>
                  <a:outerShdw blurRad="38100" dist="38100" dir="2700000" algn="tl">
                    <a:srgbClr val="000000">
                      <a:alpha val="43137"/>
                    </a:srgbClr>
                  </a:outerShdw>
                </a:effectLst>
                <a:latin typeface="Times New Roman" pitchFamily="18" charset="0"/>
              </a:rPr>
              <a:t>that organize and control the content for websites. </a:t>
            </a:r>
          </a:p>
          <a:p>
            <a:pPr marL="457200" lvl="0" indent="-457200" eaLnBrk="0" fontAlgn="base" hangingPunct="0">
              <a:spcBef>
                <a:spcPct val="0"/>
              </a:spcBef>
              <a:spcAft>
                <a:spcPct val="0"/>
              </a:spcAft>
              <a:buFont typeface="Wingdings" panose="05000000000000000000" pitchFamily="2" charset="2"/>
              <a:buChar char="q"/>
              <a:defRPr/>
            </a:pPr>
            <a:r>
              <a:rPr lang="en-US" sz="3200" b="1" dirty="0">
                <a:effectLst>
                  <a:outerShdw blurRad="38100" dist="38100" dir="2700000" algn="tl">
                    <a:srgbClr val="000000">
                      <a:alpha val="43137"/>
                    </a:srgbClr>
                  </a:outerShdw>
                </a:effectLst>
                <a:highlight>
                  <a:srgbClr val="FFFF00"/>
                </a:highlight>
                <a:latin typeface="Times New Roman" pitchFamily="18" charset="0"/>
              </a:rPr>
              <a:t>The wiki: </a:t>
            </a:r>
            <a:r>
              <a:rPr lang="en-US" sz="3200" b="1" dirty="0">
                <a:effectLst>
                  <a:outerShdw blurRad="38100" dist="38100" dir="2700000" algn="tl">
                    <a:srgbClr val="000000">
                      <a:alpha val="43137"/>
                    </a:srgbClr>
                  </a:outerShdw>
                </a:effectLst>
                <a:latin typeface="Times New Roman" pitchFamily="18" charset="0"/>
              </a:rPr>
              <a:t>allows anyone who has access to add new material and edit existing material.</a:t>
            </a:r>
          </a:p>
          <a:p>
            <a:pPr marL="457200" lvl="0" indent="-457200" eaLnBrk="0" fontAlgn="base" hangingPunct="0">
              <a:spcBef>
                <a:spcPct val="0"/>
              </a:spcBef>
              <a:spcAft>
                <a:spcPct val="0"/>
              </a:spcAft>
              <a:buFont typeface="Wingdings" panose="05000000000000000000" pitchFamily="2" charset="2"/>
              <a:buChar char="q"/>
              <a:defRPr/>
            </a:pPr>
            <a:r>
              <a:rPr lang="en-US" sz="3200" dirty="0">
                <a:solidFill>
                  <a:srgbClr val="000000"/>
                </a:solidFill>
                <a:latin typeface="Times New Roman" pitchFamily="18" charset="0"/>
              </a:rPr>
              <a:t>It offers quite the level of direct collaboration</a:t>
            </a:r>
            <a:endParaRPr lang="en-US" sz="3200" b="1" dirty="0">
              <a:effectLst>
                <a:outerShdw blurRad="38100" dist="38100" dir="2700000" algn="tl">
                  <a:srgbClr val="000000">
                    <a:alpha val="43137"/>
                  </a:srgbClr>
                </a:outerShdw>
              </a:effectLst>
              <a:latin typeface="Times New Roman" pitchFamily="18" charset="0"/>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881438"/>
            <a:ext cx="1222425" cy="1096206"/>
          </a:xfrm>
          <a:prstGeom prst="rect">
            <a:avLst/>
          </a:prstGeom>
        </p:spPr>
      </p:pic>
    </p:spTree>
    <p:extLst>
      <p:ext uri="{BB962C8B-B14F-4D97-AF65-F5344CB8AC3E}">
        <p14:creationId xmlns:p14="http://schemas.microsoft.com/office/powerpoint/2010/main" val="317127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Social Network </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7"/>
          <a:stretch>
            <a:fillRect/>
          </a:stretch>
        </p:blipFill>
        <p:spPr>
          <a:xfrm>
            <a:off x="8601004" y="1150907"/>
            <a:ext cx="3590996"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130614" y="1293732"/>
            <a:ext cx="7982720" cy="4306543"/>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eaLnBrk="0" fontAlgn="base" hangingPunct="0">
              <a:lnSpc>
                <a:spcPct val="150000"/>
              </a:lnSpc>
              <a:spcBef>
                <a:spcPct val="0"/>
              </a:spcBef>
              <a:spcAft>
                <a:spcPct val="0"/>
              </a:spcAft>
              <a:defRPr/>
            </a:pPr>
            <a:endParaRPr kumimoji="0" lang="en-US" sz="28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1899" y="5815604"/>
            <a:ext cx="1222425" cy="1096206"/>
          </a:xfrm>
          <a:prstGeom prst="rect">
            <a:avLst/>
          </a:prstGeom>
        </p:spPr>
      </p:pic>
      <p:sp>
        <p:nvSpPr>
          <p:cNvPr id="2" name="TextBox 1">
            <a:extLst>
              <a:ext uri="{FF2B5EF4-FFF2-40B4-BE49-F238E27FC236}">
                <a16:creationId xmlns:a16="http://schemas.microsoft.com/office/drawing/2014/main" id="{C481E7EA-08B4-A020-50D3-4DEAB701C8DF}"/>
              </a:ext>
            </a:extLst>
          </p:cNvPr>
          <p:cNvSpPr txBox="1"/>
          <p:nvPr/>
        </p:nvSpPr>
        <p:spPr>
          <a:xfrm>
            <a:off x="638714" y="1935177"/>
            <a:ext cx="6281671" cy="2308324"/>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0" fontAlgn="base" hangingPunct="0">
              <a:spcBef>
                <a:spcPct val="0"/>
              </a:spcBef>
              <a:spcAft>
                <a:spcPct val="0"/>
              </a:spcAft>
            </a:pPr>
            <a:r>
              <a:rPr lang="en-US" sz="3600" b="1"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helping erase the constraints of geographic and organization boundaries</a:t>
            </a:r>
          </a:p>
        </p:txBody>
      </p:sp>
    </p:spTree>
    <p:extLst>
      <p:ext uri="{BB962C8B-B14F-4D97-AF65-F5344CB8AC3E}">
        <p14:creationId xmlns:p14="http://schemas.microsoft.com/office/powerpoint/2010/main" val="17250162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Social Network </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7"/>
          <a:stretch>
            <a:fillRect/>
          </a:stretch>
        </p:blipFill>
        <p:spPr>
          <a:xfrm>
            <a:off x="8601004" y="1150907"/>
            <a:ext cx="3590996"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130614" y="1293732"/>
            <a:ext cx="7982720" cy="4306543"/>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sz="28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1899" y="5815604"/>
            <a:ext cx="1222425" cy="1096206"/>
          </a:xfrm>
          <a:prstGeom prst="rect">
            <a:avLst/>
          </a:prstGeom>
        </p:spPr>
      </p:pic>
      <p:sp>
        <p:nvSpPr>
          <p:cNvPr id="2" name="TextBox 1">
            <a:extLst>
              <a:ext uri="{FF2B5EF4-FFF2-40B4-BE49-F238E27FC236}">
                <a16:creationId xmlns:a16="http://schemas.microsoft.com/office/drawing/2014/main" id="{C481E7EA-08B4-A020-50D3-4DEAB701C8DF}"/>
              </a:ext>
            </a:extLst>
          </p:cNvPr>
          <p:cNvSpPr txBox="1"/>
          <p:nvPr/>
        </p:nvSpPr>
        <p:spPr>
          <a:xfrm>
            <a:off x="638714" y="1935177"/>
            <a:ext cx="6281671" cy="2862322"/>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1200" cap="none" spc="0" normalizeH="0" baseline="0" noProof="0" dirty="0">
                <a:ln w="11430"/>
                <a:effectLst>
                  <a:outerShdw blurRad="50800" dist="39000" dir="5460000" algn="tl">
                    <a:srgbClr val="000000">
                      <a:alpha val="38000"/>
                    </a:srgbClr>
                  </a:outerShdw>
                </a:effectLst>
                <a:uLnTx/>
                <a:uFillTx/>
                <a:latin typeface="Arial"/>
                <a:ea typeface="+mn-ea"/>
                <a:cs typeface="+mn-cs"/>
              </a:rPr>
              <a:t>enable and enhance teamwork, social networks have numerous other business applications and benefits</a:t>
            </a:r>
          </a:p>
        </p:txBody>
      </p:sp>
    </p:spTree>
    <p:extLst>
      <p:ext uri="{BB962C8B-B14F-4D97-AF65-F5344CB8AC3E}">
        <p14:creationId xmlns:p14="http://schemas.microsoft.com/office/powerpoint/2010/main" val="12965997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Social Network </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7"/>
          <a:stretch>
            <a:fillRect/>
          </a:stretch>
        </p:blipFill>
        <p:spPr>
          <a:xfrm>
            <a:off x="8121070" y="1111549"/>
            <a:ext cx="3590996" cy="4896079"/>
          </a:xfrm>
          <a:prstGeom prst="rect">
            <a:avLst/>
          </a:prstGeom>
        </p:spPr>
      </p:pic>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1899" y="5815604"/>
            <a:ext cx="1222425" cy="1096206"/>
          </a:xfrm>
          <a:prstGeom prst="rect">
            <a:avLst/>
          </a:prstGeom>
        </p:spPr>
      </p:pic>
      <p:sp>
        <p:nvSpPr>
          <p:cNvPr id="2" name="TextBox 1">
            <a:extLst>
              <a:ext uri="{FF2B5EF4-FFF2-40B4-BE49-F238E27FC236}">
                <a16:creationId xmlns:a16="http://schemas.microsoft.com/office/drawing/2014/main" id="{C481E7EA-08B4-A020-50D3-4DEAB701C8DF}"/>
              </a:ext>
            </a:extLst>
          </p:cNvPr>
          <p:cNvSpPr txBox="1"/>
          <p:nvPr/>
        </p:nvSpPr>
        <p:spPr>
          <a:xfrm>
            <a:off x="1263262" y="3378877"/>
            <a:ext cx="31877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Profiles</a:t>
            </a:r>
          </a:p>
        </p:txBody>
      </p:sp>
      <p:sp>
        <p:nvSpPr>
          <p:cNvPr id="7" name="TextBox 6">
            <a:extLst>
              <a:ext uri="{FF2B5EF4-FFF2-40B4-BE49-F238E27FC236}">
                <a16:creationId xmlns:a16="http://schemas.microsoft.com/office/drawing/2014/main" id="{A73979CC-7232-0977-D9C9-00F1FBC38EFC}"/>
              </a:ext>
            </a:extLst>
          </p:cNvPr>
          <p:cNvSpPr txBox="1"/>
          <p:nvPr/>
        </p:nvSpPr>
        <p:spPr>
          <a:xfrm>
            <a:off x="1434324" y="4667479"/>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Connections</a:t>
            </a:r>
          </a:p>
        </p:txBody>
      </p:sp>
      <p:sp>
        <p:nvSpPr>
          <p:cNvPr id="19" name="TextBox 18">
            <a:extLst>
              <a:ext uri="{FF2B5EF4-FFF2-40B4-BE49-F238E27FC236}">
                <a16:creationId xmlns:a16="http://schemas.microsoft.com/office/drawing/2014/main" id="{17BC9814-D0EA-E9FA-9F1A-ABB8E0BB3BE8}"/>
              </a:ext>
            </a:extLst>
          </p:cNvPr>
          <p:cNvSpPr txBox="1"/>
          <p:nvPr/>
        </p:nvSpPr>
        <p:spPr>
          <a:xfrm>
            <a:off x="326146" y="1299043"/>
            <a:ext cx="11385920" cy="165474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The two fundamental elements of any social networking technology are</a:t>
            </a:r>
            <a:endParaRPr kumimoji="0" lang="en-GB" sz="36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extLst>
      <p:ext uri="{BB962C8B-B14F-4D97-AF65-F5344CB8AC3E}">
        <p14:creationId xmlns:p14="http://schemas.microsoft.com/office/powerpoint/2010/main" val="176822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Social Network </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7"/>
          <a:stretch>
            <a:fillRect/>
          </a:stretch>
        </p:blipFill>
        <p:spPr>
          <a:xfrm>
            <a:off x="8601004" y="1150907"/>
            <a:ext cx="3590996"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326146" y="2576847"/>
            <a:ext cx="11616108" cy="31155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40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the information stored about each member of the network</a:t>
            </a: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1899" y="5815604"/>
            <a:ext cx="1222425" cy="1096206"/>
          </a:xfrm>
          <a:prstGeom prst="rect">
            <a:avLst/>
          </a:prstGeom>
        </p:spPr>
      </p:pic>
      <p:sp>
        <p:nvSpPr>
          <p:cNvPr id="2" name="TextBox 1">
            <a:extLst>
              <a:ext uri="{FF2B5EF4-FFF2-40B4-BE49-F238E27FC236}">
                <a16:creationId xmlns:a16="http://schemas.microsoft.com/office/drawing/2014/main" id="{C481E7EA-08B4-A020-50D3-4DEAB701C8DF}"/>
              </a:ext>
            </a:extLst>
          </p:cNvPr>
          <p:cNvSpPr txBox="1"/>
          <p:nvPr/>
        </p:nvSpPr>
        <p:spPr>
          <a:xfrm>
            <a:off x="3376739" y="1564676"/>
            <a:ext cx="31877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Profiles</a:t>
            </a:r>
          </a:p>
        </p:txBody>
      </p:sp>
    </p:spTree>
    <p:extLst>
      <p:ext uri="{BB962C8B-B14F-4D97-AF65-F5344CB8AC3E}">
        <p14:creationId xmlns:p14="http://schemas.microsoft.com/office/powerpoint/2010/main" val="181770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Social Network </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7"/>
          <a:stretch>
            <a:fillRect/>
          </a:stretch>
        </p:blipFill>
        <p:spPr>
          <a:xfrm>
            <a:off x="8601004" y="1150907"/>
            <a:ext cx="3590996"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422057" y="2172772"/>
            <a:ext cx="10229125" cy="317906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40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mechanisms for finding and communicating with other members</a:t>
            </a: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1899" y="5815604"/>
            <a:ext cx="1222425" cy="1096206"/>
          </a:xfrm>
          <a:prstGeom prst="rect">
            <a:avLst/>
          </a:prstGeom>
        </p:spPr>
      </p:pic>
      <p:sp>
        <p:nvSpPr>
          <p:cNvPr id="7" name="TextBox 6">
            <a:extLst>
              <a:ext uri="{FF2B5EF4-FFF2-40B4-BE49-F238E27FC236}">
                <a16:creationId xmlns:a16="http://schemas.microsoft.com/office/drawing/2014/main" id="{A73979CC-7232-0977-D9C9-00F1FBC38EFC}"/>
              </a:ext>
            </a:extLst>
          </p:cNvPr>
          <p:cNvSpPr txBox="1"/>
          <p:nvPr/>
        </p:nvSpPr>
        <p:spPr>
          <a:xfrm>
            <a:off x="2751026" y="1102093"/>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Connections</a:t>
            </a:r>
          </a:p>
        </p:txBody>
      </p:sp>
    </p:spTree>
    <p:extLst>
      <p:ext uri="{BB962C8B-B14F-4D97-AF65-F5344CB8AC3E}">
        <p14:creationId xmlns:p14="http://schemas.microsoft.com/office/powerpoint/2010/main" val="172564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Virtual Communities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8" cstate="screen">
            <a:duotone>
              <a:srgbClr val="808080">
                <a:shade val="45000"/>
                <a:satMod val="135000"/>
              </a:srgbClr>
              <a:prstClr val="white"/>
            </a:duotone>
          </a:blip>
          <a:srcRect/>
          <a:stretch>
            <a:fillRect/>
          </a:stretch>
        </p:blipFill>
        <p:spPr>
          <a:xfrm>
            <a:off x="130614" y="1157435"/>
            <a:ext cx="11299386" cy="4758753"/>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527692" y="1427575"/>
            <a:ext cx="9524544" cy="4272990"/>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4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Identify the Best People</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4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Build Organizational Knowledge</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4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Maintain Sense of Community</a:t>
            </a:r>
          </a:p>
        </p:txBody>
      </p:sp>
    </p:spTree>
    <p:extLst>
      <p:ext uri="{BB962C8B-B14F-4D97-AF65-F5344CB8AC3E}">
        <p14:creationId xmlns:p14="http://schemas.microsoft.com/office/powerpoint/2010/main" val="388571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n-ea"/>
                <a:cs typeface="+mn-cs"/>
              </a:rPr>
              <a:t>Virtual Communities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8" cstate="screen">
            <a:duotone>
              <a:srgbClr val="808080">
                <a:shade val="45000"/>
                <a:satMod val="135000"/>
              </a:srgbClr>
              <a:prstClr val="white"/>
            </a:duotone>
          </a:blip>
          <a:srcRect/>
          <a:stretch>
            <a:fillRect/>
          </a:stretch>
        </p:blipFill>
        <p:spPr>
          <a:xfrm>
            <a:off x="130614" y="1157435"/>
            <a:ext cx="11299386" cy="4758753"/>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527692" y="1496007"/>
            <a:ext cx="9524544" cy="4272990"/>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Identify the Best People</a:t>
            </a:r>
          </a:p>
          <a:p>
            <a:pPr marR="0" lvl="0" algn="ctr" defTabSz="914400" rtl="0" eaLnBrk="0" fontAlgn="base" latinLnBrk="0" hangingPunct="0">
              <a:lnSpc>
                <a:spcPct val="150000"/>
              </a:lnSpc>
              <a:spcBef>
                <a:spcPct val="20000"/>
              </a:spcBef>
              <a:spcAft>
                <a:spcPts val="180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The huge advantage that social networking brings to these team efforts is in </a:t>
            </a:r>
            <a:r>
              <a:rPr kumimoji="0" lang="en-US" sz="2800" b="1" i="0" u="sng" strike="noStrike" kern="0" cap="none" spc="0" normalizeH="0" baseline="0" noProof="0" dirty="0">
                <a:ln>
                  <a:noFill/>
                </a:ln>
                <a:solidFill>
                  <a:schemeClr val="accent5">
                    <a:lumMod val="50000"/>
                  </a:schemeClr>
                </a:solidFill>
                <a:effectLst>
                  <a:outerShdw blurRad="50800" dist="38100" dir="8100000" algn="tr" rotWithShape="0">
                    <a:srgbClr val="808080">
                      <a:alpha val="40000"/>
                    </a:srgbClr>
                  </a:outerShdw>
                </a:effectLst>
                <a:uLnTx/>
                <a:uFillTx/>
                <a:latin typeface="Arial"/>
                <a:ea typeface="+mn-ea"/>
                <a:cs typeface="+mn-cs"/>
              </a:rPr>
              <a:t>identifying the best people </a:t>
            </a: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to </a:t>
            </a:r>
            <a:r>
              <a:rPr kumimoji="0" lang="en-US" sz="2800" b="1" i="0" u="sng" strike="noStrike" kern="0" cap="none" spc="0" normalizeH="0" baseline="0" noProof="0" dirty="0">
                <a:ln>
                  <a:noFill/>
                </a:ln>
                <a:solidFill>
                  <a:schemeClr val="accent5">
                    <a:lumMod val="50000"/>
                  </a:schemeClr>
                </a:solidFill>
                <a:effectLst>
                  <a:outerShdw blurRad="50800" dist="38100" dir="8100000" algn="tr" rotWithShape="0">
                    <a:srgbClr val="808080">
                      <a:alpha val="40000"/>
                    </a:srgbClr>
                  </a:outerShdw>
                </a:effectLst>
                <a:uLnTx/>
                <a:uFillTx/>
                <a:latin typeface="Arial"/>
                <a:ea typeface="+mn-ea"/>
                <a:cs typeface="+mn-cs"/>
              </a:rPr>
              <a:t>collaborate on each problem </a:t>
            </a: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or project, </a:t>
            </a:r>
          </a:p>
          <a:p>
            <a:pPr algn="ctr">
              <a:lnSpc>
                <a:spcPct val="150000"/>
              </a:lnSpc>
              <a:spcAft>
                <a:spcPts val="1800"/>
              </a:spcAft>
              <a:buFont typeface="Wingdings" panose="05000000000000000000" pitchFamily="2" charset="2"/>
              <a:buChar char="q"/>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No matter where they are located around the world or what their official roles are in the organization.</a:t>
            </a:r>
          </a:p>
        </p:txBody>
      </p:sp>
    </p:spTree>
    <p:extLst>
      <p:ext uri="{BB962C8B-B14F-4D97-AF65-F5344CB8AC3E}">
        <p14:creationId xmlns:p14="http://schemas.microsoft.com/office/powerpoint/2010/main" val="2032458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 calcmode="lin" valueType="num">
                                      <p:cBhvr additive="base">
                                        <p:cTn id="7"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 calcmode="lin" valueType="num">
                                      <p:cBhvr additive="base">
                                        <p:cTn id="13"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n-ea"/>
                <a:cs typeface="+mn-cs"/>
              </a:rPr>
              <a:t>Virtual Communities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8" cstate="screen">
            <a:duotone>
              <a:srgbClr val="808080">
                <a:shade val="45000"/>
                <a:satMod val="135000"/>
              </a:srgbClr>
              <a:prstClr val="white"/>
            </a:duotone>
          </a:blip>
          <a:srcRect/>
          <a:stretch>
            <a:fillRect/>
          </a:stretch>
        </p:blipFill>
        <p:spPr>
          <a:xfrm>
            <a:off x="130614" y="1157435"/>
            <a:ext cx="11299386" cy="4758753"/>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527692" y="1496007"/>
            <a:ext cx="9524544" cy="4272990"/>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3600"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Build Organizational Knowledge</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Such communities are like teams in many respects, but one major difference is the </a:t>
            </a:r>
            <a:r>
              <a:rPr kumimoji="0" lang="en-US" b="1" i="0" u="sng" strike="noStrike" kern="0" cap="none" spc="0" normalizeH="0" baseline="0" noProof="0" dirty="0">
                <a:ln>
                  <a:noFill/>
                </a:ln>
                <a:solidFill>
                  <a:srgbClr val="0070C0"/>
                </a:solidFill>
                <a:effectLst>
                  <a:outerShdw blurRad="50800" dist="38100" dir="8100000" algn="tr" rotWithShape="0">
                    <a:srgbClr val="808080">
                      <a:alpha val="40000"/>
                    </a:srgbClr>
                  </a:outerShdw>
                </a:effectLst>
                <a:uLnTx/>
                <a:uFillTx/>
                <a:latin typeface="Arial"/>
                <a:ea typeface="+mn-ea"/>
                <a:cs typeface="+mn-cs"/>
              </a:rPr>
              <a:t>responsibility for accumulating organizational knowledge</a:t>
            </a:r>
            <a:r>
              <a:rPr kumimoji="0" lang="en-US"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over the long term. </a:t>
            </a:r>
          </a:p>
        </p:txBody>
      </p:sp>
    </p:spTree>
    <p:extLst>
      <p:ext uri="{BB962C8B-B14F-4D97-AF65-F5344CB8AC3E}">
        <p14:creationId xmlns:p14="http://schemas.microsoft.com/office/powerpoint/2010/main" val="1486060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 calcmode="lin" valueType="num">
                                      <p:cBhvr additive="base">
                                        <p:cTn id="7"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n-ea"/>
                <a:cs typeface="+mn-cs"/>
              </a:rPr>
              <a:t>Virtual Communities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8" cstate="screen">
            <a:duotone>
              <a:srgbClr val="808080">
                <a:shade val="45000"/>
                <a:satMod val="135000"/>
              </a:srgbClr>
              <a:prstClr val="white"/>
            </a:duotone>
          </a:blip>
          <a:srcRect/>
          <a:stretch>
            <a:fillRect/>
          </a:stretch>
        </p:blipFill>
        <p:spPr>
          <a:xfrm>
            <a:off x="130614" y="1157435"/>
            <a:ext cx="11299386" cy="4758753"/>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527692" y="1496007"/>
            <a:ext cx="9524544" cy="4272990"/>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4000"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Maintain Sense of Community</a:t>
            </a:r>
          </a:p>
          <a:p>
            <a:pPr marL="342900" marR="0" lvl="0" indent="-342900" algn="ctr" defTabSz="914400" rtl="0" eaLnBrk="0" fontAlgn="base" latinLnBrk="0" hangingPunct="0">
              <a:spcBef>
                <a:spcPct val="20000"/>
              </a:spcBef>
              <a:spcAft>
                <a:spcPts val="1800"/>
              </a:spcAft>
              <a:buClrTx/>
              <a:buSzTx/>
              <a:buFontTx/>
              <a:buNone/>
              <a:tabLst/>
              <a:defRPr/>
            </a:pPr>
            <a:r>
              <a:rPr kumimoji="0" lang="en-US" sz="360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can also help a company maintain a sense of community, even as it </a:t>
            </a:r>
            <a:r>
              <a:rPr kumimoji="0" lang="en-US" sz="3600"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grows beyond the size </a:t>
            </a:r>
            <a:r>
              <a:rPr kumimoji="0" lang="en-US" sz="3600" i="0" u="none" strike="noStrike" kern="1200" cap="none" spc="0" normalizeH="0" baseline="0" noProof="0" dirty="0">
                <a:ln>
                  <a:noFill/>
                </a:ln>
                <a:solidFill>
                  <a:srgbClr val="000000"/>
                </a:solidFill>
                <a:effectLst/>
                <a:uLnTx/>
                <a:uFillTx/>
                <a:latin typeface="Times New Roman" pitchFamily="18" charset="0"/>
                <a:ea typeface="+mn-ea"/>
                <a:cs typeface="+mn-cs"/>
              </a:rPr>
              <a:t>that normally </a:t>
            </a:r>
            <a:r>
              <a:rPr kumimoji="0" lang="en-US" sz="3600"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permits a lot of daily interaction.</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endParaRPr kumimoji="0" lang="en-US" sz="4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1044501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j-ea"/>
                <a:cs typeface="+mj-cs"/>
              </a:rPr>
              <a:t>Workplace Feedback</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grpSp>
        <p:nvGrpSpPr>
          <p:cNvPr id="6" name="Group 5">
            <a:extLst>
              <a:ext uri="{FF2B5EF4-FFF2-40B4-BE49-F238E27FC236}">
                <a16:creationId xmlns:a16="http://schemas.microsoft.com/office/drawing/2014/main" id="{F7C26F26-8A32-0209-C6B3-75821CA655B9}"/>
              </a:ext>
            </a:extLst>
          </p:cNvPr>
          <p:cNvGrpSpPr/>
          <p:nvPr/>
        </p:nvGrpSpPr>
        <p:grpSpPr>
          <a:xfrm>
            <a:off x="1396705" y="1274164"/>
            <a:ext cx="9292623" cy="4443331"/>
            <a:chOff x="457199" y="1981200"/>
            <a:chExt cx="8282764" cy="4191000"/>
          </a:xfrm>
        </p:grpSpPr>
        <p:pic>
          <p:nvPicPr>
            <p:cNvPr id="7" name="Picture 6" descr="shutterstock_46800943.jpg">
              <a:extLst>
                <a:ext uri="{FF2B5EF4-FFF2-40B4-BE49-F238E27FC236}">
                  <a16:creationId xmlns:a16="http://schemas.microsoft.com/office/drawing/2014/main" id="{829B4541-A542-162B-6541-010A1D2B3179}"/>
                </a:ext>
              </a:extLst>
            </p:cNvPr>
            <p:cNvPicPr>
              <a:picLocks noChangeAspect="1"/>
            </p:cNvPicPr>
            <p:nvPr/>
          </p:nvPicPr>
          <p:blipFill>
            <a:blip r:embed="rId8" cstate="screen"/>
            <a:srcRect/>
            <a:stretch>
              <a:fillRect/>
            </a:stretch>
          </p:blipFill>
          <p:spPr>
            <a:xfrm>
              <a:off x="457199" y="1981200"/>
              <a:ext cx="8229601" cy="4191000"/>
            </a:xfrm>
            <a:prstGeom prst="rect">
              <a:avLst/>
            </a:prstGeom>
            <a:ln w="3175">
              <a:noFill/>
            </a:ln>
            <a:effectLst/>
          </p:spPr>
        </p:pic>
        <p:sp>
          <p:nvSpPr>
            <p:cNvPr id="9" name="TextBox 8">
              <a:extLst>
                <a:ext uri="{FF2B5EF4-FFF2-40B4-BE49-F238E27FC236}">
                  <a16:creationId xmlns:a16="http://schemas.microsoft.com/office/drawing/2014/main" id="{C5843943-E814-9323-8455-CFB2ECEB4DD5}"/>
                </a:ext>
              </a:extLst>
            </p:cNvPr>
            <p:cNvSpPr txBox="1"/>
            <p:nvPr/>
          </p:nvSpPr>
          <p:spPr>
            <a:xfrm>
              <a:off x="457199" y="4999171"/>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Constructive</a:t>
              </a:r>
            </a:p>
          </p:txBody>
        </p:sp>
        <p:sp>
          <p:nvSpPr>
            <p:cNvPr id="12" name="TextBox 11">
              <a:extLst>
                <a:ext uri="{FF2B5EF4-FFF2-40B4-BE49-F238E27FC236}">
                  <a16:creationId xmlns:a16="http://schemas.microsoft.com/office/drawing/2014/main" id="{054442D1-EDE3-7F92-B9D5-CEDD1451F498}"/>
                </a:ext>
              </a:extLst>
            </p:cNvPr>
            <p:cNvSpPr txBox="1"/>
            <p:nvPr/>
          </p:nvSpPr>
          <p:spPr>
            <a:xfrm>
              <a:off x="4703895" y="5029200"/>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Destructive</a:t>
              </a:r>
            </a:p>
          </p:txBody>
        </p:sp>
      </p:grpSp>
    </p:spTree>
    <p:extLst>
      <p:ext uri="{BB962C8B-B14F-4D97-AF65-F5344CB8AC3E}">
        <p14:creationId xmlns:p14="http://schemas.microsoft.com/office/powerpoint/2010/main" val="195382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604527" y="3010542"/>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Team Characteristics</a:t>
            </a:r>
          </a:p>
        </p:txBody>
      </p:sp>
      <p:pic>
        <p:nvPicPr>
          <p:cNvPr id="6" name="Picture 5" descr="shutterstock_46800943.jpg">
            <a:extLst>
              <a:ext uri="{FF2B5EF4-FFF2-40B4-BE49-F238E27FC236}">
                <a16:creationId xmlns:a16="http://schemas.microsoft.com/office/drawing/2014/main" id="{4BEF844D-CA7E-C85F-72F3-5529787D2DF0}"/>
              </a:ext>
            </a:extLst>
          </p:cNvPr>
          <p:cNvPicPr>
            <a:picLocks noChangeAspect="1"/>
          </p:cNvPicPr>
          <p:nvPr/>
        </p:nvPicPr>
        <p:blipFill>
          <a:blip r:embed="rId8" cstate="screen"/>
          <a:srcRect/>
          <a:stretch>
            <a:fillRect/>
          </a:stretch>
        </p:blipFill>
        <p:spPr>
          <a:xfrm>
            <a:off x="6096000" y="1581824"/>
            <a:ext cx="5555529" cy="4191000"/>
          </a:xfrm>
          <a:prstGeom prst="rect">
            <a:avLst/>
          </a:prstGeom>
          <a:ln w="3175">
            <a:noFill/>
          </a:ln>
          <a:effectLst/>
        </p:spPr>
      </p:pic>
      <p:sp>
        <p:nvSpPr>
          <p:cNvPr id="9" name="TextBox 8">
            <a:extLst>
              <a:ext uri="{FF2B5EF4-FFF2-40B4-BE49-F238E27FC236}">
                <a16:creationId xmlns:a16="http://schemas.microsoft.com/office/drawing/2014/main" id="{B661D7DB-F111-F3EB-F86D-13E95C57F556}"/>
              </a:ext>
            </a:extLst>
          </p:cNvPr>
          <p:cNvSpPr txBox="1"/>
          <p:nvPr/>
        </p:nvSpPr>
        <p:spPr>
          <a:xfrm>
            <a:off x="819628" y="1934531"/>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Constructive</a:t>
            </a:r>
          </a:p>
        </p:txBody>
      </p:sp>
      <p:sp>
        <p:nvSpPr>
          <p:cNvPr id="15" name="TextBox 14">
            <a:extLst>
              <a:ext uri="{FF2B5EF4-FFF2-40B4-BE49-F238E27FC236}">
                <a16:creationId xmlns:a16="http://schemas.microsoft.com/office/drawing/2014/main" id="{D70919DC-7682-82D5-F066-D16C3B20DFE5}"/>
              </a:ext>
            </a:extLst>
          </p:cNvPr>
          <p:cNvSpPr txBox="1"/>
          <p:nvPr/>
        </p:nvSpPr>
        <p:spPr>
          <a:xfrm>
            <a:off x="335542" y="2932852"/>
            <a:ext cx="5555529" cy="2677656"/>
          </a:xfrm>
          <a:prstGeom prst="rect">
            <a:avLst/>
          </a:prstGeom>
          <a:noFill/>
        </p:spPr>
        <p:txBody>
          <a:bodyPr wrap="square">
            <a:spAutoFit/>
          </a:bodyPr>
          <a:lstStyle/>
          <a:p>
            <a:r>
              <a:rPr lang="en-US" sz="2800" b="1" kern="0" dirty="0">
                <a:solidFill>
                  <a:srgbClr val="000000"/>
                </a:solidFill>
                <a:effectLst>
                  <a:outerShdw blurRad="50800" dist="38100" dir="8100000" algn="tr" rotWithShape="0">
                    <a:srgbClr val="808080">
                      <a:alpha val="40000"/>
                    </a:srgbClr>
                  </a:outerShdw>
                </a:effectLst>
                <a:latin typeface="Arial"/>
              </a:rPr>
              <a:t>Constructive feedback, sometimes called constructive criticism, focuses on the process and outcomes of communication, not on the people involved.</a:t>
            </a:r>
            <a:endParaRPr lang="en-GB" sz="2800" b="1" kern="0" dirty="0">
              <a:solidFill>
                <a:srgbClr val="000000"/>
              </a:solidFill>
              <a:effectLst>
                <a:outerShdw blurRad="50800" dist="38100" dir="8100000" algn="tr" rotWithShape="0">
                  <a:srgbClr val="808080">
                    <a:alpha val="40000"/>
                  </a:srgbClr>
                </a:outerShdw>
              </a:effectLst>
              <a:latin typeface="Arial"/>
            </a:endParaRPr>
          </a:p>
        </p:txBody>
      </p:sp>
    </p:spTree>
    <p:extLst>
      <p:ext uri="{BB962C8B-B14F-4D97-AF65-F5344CB8AC3E}">
        <p14:creationId xmlns:p14="http://schemas.microsoft.com/office/powerpoint/2010/main" val="4049629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Team Characteristics</a:t>
            </a:r>
          </a:p>
        </p:txBody>
      </p:sp>
      <p:pic>
        <p:nvPicPr>
          <p:cNvPr id="6" name="Picture 5" descr="shutterstock_46800943.jpg">
            <a:extLst>
              <a:ext uri="{FF2B5EF4-FFF2-40B4-BE49-F238E27FC236}">
                <a16:creationId xmlns:a16="http://schemas.microsoft.com/office/drawing/2014/main" id="{4BEF844D-CA7E-C85F-72F3-5529787D2DF0}"/>
              </a:ext>
            </a:extLst>
          </p:cNvPr>
          <p:cNvPicPr>
            <a:picLocks noChangeAspect="1"/>
          </p:cNvPicPr>
          <p:nvPr/>
        </p:nvPicPr>
        <p:blipFill>
          <a:blip r:embed="rId8" cstate="screen"/>
          <a:srcRect/>
          <a:stretch>
            <a:fillRect/>
          </a:stretch>
        </p:blipFill>
        <p:spPr>
          <a:xfrm>
            <a:off x="6096000" y="1581824"/>
            <a:ext cx="5555529" cy="4191000"/>
          </a:xfrm>
          <a:prstGeom prst="rect">
            <a:avLst/>
          </a:prstGeom>
          <a:ln w="3175">
            <a:noFill/>
          </a:ln>
          <a:effectLst/>
        </p:spPr>
      </p:pic>
      <p:sp>
        <p:nvSpPr>
          <p:cNvPr id="7" name="TextBox 6">
            <a:extLst>
              <a:ext uri="{FF2B5EF4-FFF2-40B4-BE49-F238E27FC236}">
                <a16:creationId xmlns:a16="http://schemas.microsoft.com/office/drawing/2014/main" id="{D0E591D0-CA6C-FF99-B8B2-34C9D6EB8CB8}"/>
              </a:ext>
            </a:extLst>
          </p:cNvPr>
          <p:cNvSpPr txBox="1"/>
          <p:nvPr/>
        </p:nvSpPr>
        <p:spPr>
          <a:xfrm>
            <a:off x="657092" y="1547228"/>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1200" cap="none" spc="0" normalizeH="0" baseline="0" noProof="0" dirty="0">
                <a:ln w="19050">
                  <a:solidFill>
                    <a:srgbClr val="000000"/>
                  </a:solidFill>
                </a:ln>
                <a:solidFill>
                  <a:srgbClr val="000000"/>
                </a:solidFill>
                <a:effectLst>
                  <a:outerShdw blurRad="38100" dist="76200" dir="2700000" algn="tl">
                    <a:srgbClr val="000000">
                      <a:alpha val="43137"/>
                    </a:srgbClr>
                  </a:outerShdw>
                </a:effectLst>
                <a:uLnTx/>
                <a:uFillTx/>
                <a:latin typeface="Arial" pitchFamily="34" charset="0"/>
                <a:ea typeface="+mn-ea"/>
                <a:cs typeface="Arial" pitchFamily="34" charset="0"/>
              </a:rPr>
              <a:t>Destructive</a:t>
            </a:r>
          </a:p>
        </p:txBody>
      </p:sp>
      <p:sp>
        <p:nvSpPr>
          <p:cNvPr id="12" name="TextBox 11">
            <a:extLst>
              <a:ext uri="{FF2B5EF4-FFF2-40B4-BE49-F238E27FC236}">
                <a16:creationId xmlns:a16="http://schemas.microsoft.com/office/drawing/2014/main" id="{B9D4108D-7268-CB91-8C57-383AD00A6CEF}"/>
              </a:ext>
            </a:extLst>
          </p:cNvPr>
          <p:cNvSpPr txBox="1"/>
          <p:nvPr/>
        </p:nvSpPr>
        <p:spPr>
          <a:xfrm>
            <a:off x="496108" y="2829339"/>
            <a:ext cx="5386888" cy="1815882"/>
          </a:xfrm>
          <a:prstGeom prst="rect">
            <a:avLst/>
          </a:prstGeom>
          <a:noFill/>
        </p:spPr>
        <p:txBody>
          <a:bodyPr wrap="square">
            <a:spAutoFit/>
          </a:bodyPr>
          <a:lstStyle/>
          <a:p>
            <a:r>
              <a:rPr lang="en-US" sz="2800" b="1" kern="0" dirty="0">
                <a:solidFill>
                  <a:srgbClr val="000000"/>
                </a:solidFill>
                <a:effectLst>
                  <a:outerShdw blurRad="50800" dist="38100" dir="8100000" algn="tr" rotWithShape="0">
                    <a:srgbClr val="808080">
                      <a:alpha val="40000"/>
                    </a:srgbClr>
                  </a:outerShdw>
                </a:effectLst>
                <a:latin typeface="Arial"/>
              </a:rPr>
              <a:t>In contrast, destructive feedback delivers criticism with no effort to stimulate improvement.</a:t>
            </a:r>
          </a:p>
        </p:txBody>
      </p:sp>
    </p:spTree>
    <p:extLst>
      <p:ext uri="{BB962C8B-B14F-4D97-AF65-F5344CB8AC3E}">
        <p14:creationId xmlns:p14="http://schemas.microsoft.com/office/powerpoint/2010/main" val="4026609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1"/>
            <a:ext cx="2678734" cy="198437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54773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4999"/>
            <a:ext cx="2471570" cy="1342575"/>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id="{D3A2FB7D-1416-56DF-94E5-051BEA259AEA}"/>
              </a:ext>
            </a:extLst>
          </p:cNvPr>
          <p:cNvSpPr txBox="1">
            <a:spLocks/>
          </p:cNvSpPr>
          <p:nvPr/>
        </p:nvSpPr>
        <p:spPr bwMode="auto">
          <a:xfrm>
            <a:off x="1875877" y="2422550"/>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Making Your Meetings </a:t>
            </a:r>
            <a:b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b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More Productive</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1158625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3</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n-ea"/>
                <a:cs typeface="+mn-cs"/>
              </a:rPr>
              <a:t>Productive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8" cstate="screen"/>
          <a:srcRect/>
          <a:stretch>
            <a:fillRect/>
          </a:stretch>
        </p:blipFill>
        <p:spPr>
          <a:xfrm>
            <a:off x="1438844" y="1305102"/>
            <a:ext cx="9564624" cy="4703684"/>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1089387" y="1526666"/>
            <a:ext cx="5932040" cy="4026232"/>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Meetings</a:t>
            </a:r>
            <a:r>
              <a:rPr kumimoji="0" lang="en-US" sz="4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are primary communication venue </a:t>
            </a:r>
            <a:r>
              <a:rPr lang="en-US" sz="4800" kern="0" dirty="0">
                <a:solidFill>
                  <a:srgbClr val="000000"/>
                </a:solidFill>
                <a:effectLst>
                  <a:outerShdw blurRad="38100" dist="38100" dir="2700000" algn="tl">
                    <a:srgbClr val="000000">
                      <a:alpha val="43137"/>
                    </a:srgbClr>
                  </a:outerShdw>
                </a:effectLst>
                <a:latin typeface="Arial"/>
              </a:rPr>
              <a:t>for today's businesses </a:t>
            </a:r>
            <a:endParaRPr kumimoji="0" lang="en-US" sz="4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extLst>
      <p:ext uri="{BB962C8B-B14F-4D97-AF65-F5344CB8AC3E}">
        <p14:creationId xmlns:p14="http://schemas.microsoft.com/office/powerpoint/2010/main" val="23798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Productive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8" cstate="screen"/>
          <a:srcRect/>
          <a:stretch>
            <a:fillRect/>
          </a:stretch>
        </p:blipFill>
        <p:spPr>
          <a:xfrm>
            <a:off x="845216" y="1334126"/>
            <a:ext cx="9564624" cy="4703684"/>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2297027" y="2204822"/>
            <a:ext cx="4724400" cy="33480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Purpose</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Participants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Time &amp; Venue</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Agenda </a:t>
            </a:r>
          </a:p>
        </p:txBody>
      </p:sp>
      <p:sp>
        <p:nvSpPr>
          <p:cNvPr id="11" name="TextBox 10">
            <a:extLst>
              <a:ext uri="{FF2B5EF4-FFF2-40B4-BE49-F238E27FC236}">
                <a16:creationId xmlns:a16="http://schemas.microsoft.com/office/drawing/2014/main" id="{66135C4E-9551-9326-E6B4-DFE38653D0AD}"/>
              </a:ext>
            </a:extLst>
          </p:cNvPr>
          <p:cNvSpPr txBox="1"/>
          <p:nvPr/>
        </p:nvSpPr>
        <p:spPr>
          <a:xfrm>
            <a:off x="845216" y="1334491"/>
            <a:ext cx="8619625" cy="646331"/>
          </a:xfrm>
          <a:prstGeom prst="rect">
            <a:avLst/>
          </a:prstGeom>
          <a:noFill/>
        </p:spPr>
        <p:txBody>
          <a:bodyPr wrap="square">
            <a:spAutoFit/>
          </a:bodyPr>
          <a:lstStyle/>
          <a:p>
            <a:r>
              <a:rPr lang="en-US" sz="3600" b="1" u="sng" dirty="0">
                <a:solidFill>
                  <a:srgbClr val="C00000"/>
                </a:solidFill>
                <a:effectLst>
                  <a:outerShdw blurRad="38100" dist="38100" dir="2700000" algn="tl">
                    <a:srgbClr val="000000">
                      <a:alpha val="43137"/>
                    </a:srgbClr>
                  </a:outerShdw>
                </a:effectLst>
              </a:rPr>
              <a:t>proceed with the following planning tasks</a:t>
            </a:r>
            <a:endParaRPr lang="en-GB" sz="3600" b="1" u="sng"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9978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 calcmode="lin" valueType="num">
                                      <p:cBhvr additive="base">
                                        <p:cTn id="25"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n-ea"/>
                <a:cs typeface="+mn-cs"/>
              </a:rPr>
              <a:t>Productive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8" cstate="screen"/>
          <a:srcRect/>
          <a:stretch>
            <a:fillRect/>
          </a:stretch>
        </p:blipFill>
        <p:spPr>
          <a:xfrm>
            <a:off x="7193170" y="1304722"/>
            <a:ext cx="4341738" cy="4703684"/>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657093" y="1526666"/>
            <a:ext cx="4724400"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Purpose</a:t>
            </a:r>
          </a:p>
        </p:txBody>
      </p:sp>
      <p:sp>
        <p:nvSpPr>
          <p:cNvPr id="11" name="TextBox 10">
            <a:extLst>
              <a:ext uri="{FF2B5EF4-FFF2-40B4-BE49-F238E27FC236}">
                <a16:creationId xmlns:a16="http://schemas.microsoft.com/office/drawing/2014/main" id="{CF03A644-6D63-2FB3-B9C3-7D0FF18AB4CA}"/>
              </a:ext>
            </a:extLst>
          </p:cNvPr>
          <p:cNvSpPr txBox="1"/>
          <p:nvPr/>
        </p:nvSpPr>
        <p:spPr>
          <a:xfrm>
            <a:off x="475351" y="2511831"/>
            <a:ext cx="7058482" cy="3539430"/>
          </a:xfrm>
          <a:prstGeom prst="rect">
            <a:avLst/>
          </a:prstGeom>
          <a:noFill/>
        </p:spPr>
        <p:txBody>
          <a:bodyPr wrap="square">
            <a:spAutoFit/>
          </a:bodyPr>
          <a:lstStyle/>
          <a:p>
            <a:pPr marL="514350" indent="-514350">
              <a:buFont typeface="+mj-lt"/>
              <a:buAutoNum type="arabicPeriod"/>
            </a:pPr>
            <a:r>
              <a:rPr lang="en-US" sz="3200" b="1" dirty="0">
                <a:effectLst>
                  <a:outerShdw blurRad="38100" dist="38100" dir="2700000" algn="tl">
                    <a:srgbClr val="000000">
                      <a:alpha val="43137"/>
                    </a:srgbClr>
                  </a:outerShdw>
                </a:effectLst>
              </a:rPr>
              <a:t>Clarify your purpose. </a:t>
            </a:r>
            <a:r>
              <a:rPr lang="en-US" sz="3200" b="1" dirty="0">
                <a:solidFill>
                  <a:srgbClr val="C00000"/>
                </a:solidFill>
                <a:effectLst>
                  <a:outerShdw blurRad="38100" dist="38100" dir="2700000" algn="tl">
                    <a:srgbClr val="000000">
                      <a:alpha val="43137"/>
                    </a:srgbClr>
                  </a:outerShdw>
                </a:effectLst>
              </a:rPr>
              <a:t>Informational meetings</a:t>
            </a:r>
            <a:r>
              <a:rPr lang="en-US" sz="3200" b="1" dirty="0">
                <a:effectLst>
                  <a:outerShdw blurRad="38100" dist="38100" dir="2700000" algn="tl">
                    <a:srgbClr val="000000">
                      <a:alpha val="43137"/>
                    </a:srgbClr>
                  </a:outerShdw>
                </a:effectLst>
              </a:rPr>
              <a:t> allow participants to share information and perhaps coordinate action. </a:t>
            </a:r>
          </a:p>
          <a:p>
            <a:pPr marL="514350" indent="-514350">
              <a:buFont typeface="+mj-lt"/>
              <a:buAutoNum type="arabicPeriod"/>
            </a:pPr>
            <a:r>
              <a:rPr lang="en-US" sz="3200" b="1" dirty="0">
                <a:solidFill>
                  <a:srgbClr val="C00000"/>
                </a:solidFill>
                <a:effectLst>
                  <a:outerShdw blurRad="38100" dist="38100" dir="2700000" algn="tl">
                    <a:srgbClr val="000000">
                      <a:alpha val="43137"/>
                    </a:srgbClr>
                  </a:outerShdw>
                </a:effectLst>
              </a:rPr>
              <a:t>Decision-making meetings </a:t>
            </a:r>
            <a:r>
              <a:rPr lang="en-US" sz="3200" b="1" dirty="0">
                <a:effectLst>
                  <a:outerShdw blurRad="38100" dist="38100" dir="2700000" algn="tl">
                    <a:srgbClr val="000000">
                      <a:alpha val="43137"/>
                    </a:srgbClr>
                  </a:outerShdw>
                </a:effectLst>
              </a:rPr>
              <a:t>involve persuasion, analysis, and problem solving.</a:t>
            </a:r>
          </a:p>
        </p:txBody>
      </p:sp>
    </p:spTree>
    <p:extLst>
      <p:ext uri="{BB962C8B-B14F-4D97-AF65-F5344CB8AC3E}">
        <p14:creationId xmlns:p14="http://schemas.microsoft.com/office/powerpoint/2010/main" val="724648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n-ea"/>
                <a:cs typeface="+mn-cs"/>
              </a:rPr>
              <a:t>Productive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8" cstate="screen"/>
          <a:srcRect/>
          <a:stretch>
            <a:fillRect/>
          </a:stretch>
        </p:blipFill>
        <p:spPr>
          <a:xfrm>
            <a:off x="7315200" y="1378251"/>
            <a:ext cx="3931168" cy="4345893"/>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1211745" y="1518322"/>
            <a:ext cx="4724400" cy="1015663"/>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Participants</a:t>
            </a:r>
          </a:p>
        </p:txBody>
      </p:sp>
      <p:sp>
        <p:nvSpPr>
          <p:cNvPr id="11" name="TextBox 10">
            <a:extLst>
              <a:ext uri="{FF2B5EF4-FFF2-40B4-BE49-F238E27FC236}">
                <a16:creationId xmlns:a16="http://schemas.microsoft.com/office/drawing/2014/main" id="{0F1A33B9-0C79-DD88-17EB-E58436645DC7}"/>
              </a:ext>
            </a:extLst>
          </p:cNvPr>
          <p:cNvSpPr txBox="1"/>
          <p:nvPr/>
        </p:nvSpPr>
        <p:spPr>
          <a:xfrm>
            <a:off x="551025" y="2686610"/>
            <a:ext cx="6181344" cy="3194721"/>
          </a:xfrm>
          <a:prstGeom prst="rect">
            <a:avLst/>
          </a:prstGeom>
          <a:noFill/>
        </p:spPr>
        <p:txBody>
          <a:bodyPr wrap="square">
            <a:spAutoFit/>
          </a:bodyPr>
          <a:lstStyle/>
          <a:p>
            <a:pPr marL="514350" marR="0" lvl="0" indent="-514350" algn="l" defTabSz="914400" rtl="0" eaLnBrk="0" fontAlgn="base" latinLnBrk="0" hangingPunct="0">
              <a:lnSpc>
                <a:spcPct val="100000"/>
              </a:lnSpc>
              <a:spcBef>
                <a:spcPct val="30000"/>
              </a:spcBef>
              <a:spcAft>
                <a:spcPct val="0"/>
              </a:spcAft>
              <a:buClrTx/>
              <a:buSzTx/>
              <a:buFont typeface="+mj-lt"/>
              <a:buAutoNum type="arabicPeriod"/>
              <a:tabLst/>
              <a:defRPr/>
            </a:pPr>
            <a:r>
              <a:rPr lang="en-US" sz="3200" b="1" dirty="0">
                <a:effectLst>
                  <a:outerShdw blurRad="38100" dist="38100" dir="2700000" algn="tl">
                    <a:srgbClr val="000000">
                      <a:alpha val="43137"/>
                    </a:srgbClr>
                  </a:outerShdw>
                </a:effectLst>
              </a:rPr>
              <a:t>Select participants for the meeting. The rule here is simple: </a:t>
            </a:r>
            <a:r>
              <a:rPr lang="en-US" sz="3200" b="1" dirty="0">
                <a:solidFill>
                  <a:srgbClr val="C00000"/>
                </a:solidFill>
                <a:effectLst>
                  <a:outerShdw blurRad="38100" dist="38100" dir="2700000" algn="tl">
                    <a:srgbClr val="000000">
                      <a:alpha val="43137"/>
                    </a:srgbClr>
                  </a:outerShdw>
                </a:effectLst>
              </a:rPr>
              <a:t>Invite </a:t>
            </a:r>
            <a:r>
              <a:rPr lang="en-US" sz="3200" b="1" dirty="0">
                <a:effectLst>
                  <a:outerShdw blurRad="38100" dist="38100" dir="2700000" algn="tl">
                    <a:srgbClr val="000000">
                      <a:alpha val="43137"/>
                    </a:srgbClr>
                  </a:outerShdw>
                </a:effectLst>
              </a:rPr>
              <a:t>everyone who really needs to be involved, </a:t>
            </a:r>
          </a:p>
          <a:p>
            <a:pPr marL="514350" marR="0" lvl="0" indent="-514350" algn="l" defTabSz="914400" rtl="0" eaLnBrk="0" fontAlgn="base" latinLnBrk="0" hangingPunct="0">
              <a:lnSpc>
                <a:spcPct val="100000"/>
              </a:lnSpc>
              <a:spcBef>
                <a:spcPct val="30000"/>
              </a:spcBef>
              <a:spcAft>
                <a:spcPct val="0"/>
              </a:spcAft>
              <a:buClrTx/>
              <a:buSzTx/>
              <a:buFont typeface="+mj-lt"/>
              <a:buAutoNum type="arabicPeriod"/>
              <a:tabLst/>
              <a:defRPr/>
            </a:pPr>
            <a:r>
              <a:rPr lang="en-US" sz="3200" b="1" dirty="0">
                <a:effectLst>
                  <a:outerShdw blurRad="38100" dist="38100" dir="2700000" algn="tl">
                    <a:srgbClr val="000000">
                      <a:alpha val="43137"/>
                    </a:srgbClr>
                  </a:outerShdw>
                </a:effectLst>
              </a:rPr>
              <a:t>and </a:t>
            </a:r>
            <a:r>
              <a:rPr lang="en-US" sz="3200" b="1" dirty="0">
                <a:solidFill>
                  <a:srgbClr val="C00000"/>
                </a:solidFill>
                <a:effectLst>
                  <a:outerShdw blurRad="38100" dist="38100" dir="2700000" algn="tl">
                    <a:srgbClr val="000000">
                      <a:alpha val="43137"/>
                    </a:srgbClr>
                  </a:outerShdw>
                </a:effectLst>
              </a:rPr>
              <a:t>don’t invite </a:t>
            </a:r>
            <a:r>
              <a:rPr lang="en-US" sz="3200" b="1" dirty="0">
                <a:effectLst>
                  <a:outerShdw blurRad="38100" dist="38100" dir="2700000" algn="tl">
                    <a:srgbClr val="000000">
                      <a:alpha val="43137"/>
                    </a:srgbClr>
                  </a:outerShdw>
                </a:effectLst>
              </a:rPr>
              <a:t>anyone who doesn’t need to be there.</a:t>
            </a:r>
          </a:p>
        </p:txBody>
      </p:sp>
    </p:spTree>
    <p:extLst>
      <p:ext uri="{BB962C8B-B14F-4D97-AF65-F5344CB8AC3E}">
        <p14:creationId xmlns:p14="http://schemas.microsoft.com/office/powerpoint/2010/main" val="19161666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n-ea"/>
                <a:cs typeface="+mn-cs"/>
              </a:rPr>
              <a:t>Productive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8" cstate="screen"/>
          <a:srcRect/>
          <a:stretch>
            <a:fillRect/>
          </a:stretch>
        </p:blipFill>
        <p:spPr>
          <a:xfrm>
            <a:off x="7638652" y="1305102"/>
            <a:ext cx="3364815" cy="4703684"/>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1522433" y="1269445"/>
            <a:ext cx="4724400"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Time &amp; Venue</a:t>
            </a:r>
          </a:p>
        </p:txBody>
      </p:sp>
      <p:sp>
        <p:nvSpPr>
          <p:cNvPr id="11" name="TextBox 10">
            <a:extLst>
              <a:ext uri="{FF2B5EF4-FFF2-40B4-BE49-F238E27FC236}">
                <a16:creationId xmlns:a16="http://schemas.microsoft.com/office/drawing/2014/main" id="{27B54F71-3268-DBDC-CD63-50F18B2FA72B}"/>
              </a:ext>
            </a:extLst>
          </p:cNvPr>
          <p:cNvSpPr txBox="1"/>
          <p:nvPr/>
        </p:nvSpPr>
        <p:spPr>
          <a:xfrm>
            <a:off x="449377" y="2079648"/>
            <a:ext cx="6870512" cy="4179606"/>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3200" b="1" dirty="0">
                <a:solidFill>
                  <a:srgbClr val="C00000"/>
                </a:solidFill>
                <a:effectLst>
                  <a:outerShdw blurRad="38100" dist="38100" dir="2700000" algn="tl">
                    <a:srgbClr val="000000">
                      <a:alpha val="43137"/>
                    </a:srgbClr>
                  </a:outerShdw>
                </a:effectLst>
              </a:rPr>
              <a:t>Online meetings </a:t>
            </a:r>
            <a:r>
              <a:rPr lang="en-US" sz="3200" b="1" dirty="0">
                <a:effectLst>
                  <a:outerShdw blurRad="38100" dist="38100" dir="2700000" algn="tl">
                    <a:srgbClr val="000000">
                      <a:alpha val="43137"/>
                    </a:srgbClr>
                  </a:outerShdw>
                </a:effectLst>
              </a:rPr>
              <a:t>are often the best way to connect people in multiple locations or to </a:t>
            </a:r>
            <a:r>
              <a:rPr lang="en-US" sz="3200" b="1" dirty="0">
                <a:solidFill>
                  <a:schemeClr val="accent1">
                    <a:lumMod val="50000"/>
                  </a:schemeClr>
                </a:solidFill>
                <a:effectLst>
                  <a:outerShdw blurRad="38100" dist="38100" dir="2700000" algn="tl">
                    <a:srgbClr val="000000">
                      <a:alpha val="43137"/>
                    </a:srgbClr>
                  </a:outerShdw>
                </a:effectLst>
              </a:rPr>
              <a:t>reach </a:t>
            </a:r>
            <a:r>
              <a:rPr lang="en-US" sz="3200" b="1" u="sng" dirty="0">
                <a:solidFill>
                  <a:schemeClr val="accent1">
                    <a:lumMod val="50000"/>
                  </a:schemeClr>
                </a:solidFill>
                <a:effectLst>
                  <a:outerShdw blurRad="38100" dist="38100" dir="2700000" algn="tl">
                    <a:srgbClr val="000000">
                      <a:alpha val="43137"/>
                    </a:srgbClr>
                  </a:outerShdw>
                </a:effectLst>
              </a:rPr>
              <a:t>large audiences,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3200" b="1" u="sng" dirty="0">
                <a:solidFill>
                  <a:srgbClr val="C00000"/>
                </a:solidFill>
                <a:effectLst>
                  <a:outerShdw blurRad="38100" dist="38100" dir="2700000" algn="tl">
                    <a:srgbClr val="000000">
                      <a:alpha val="43137"/>
                    </a:srgbClr>
                  </a:outerShdw>
                </a:effectLst>
              </a:rPr>
              <a:t>morning meetings </a:t>
            </a:r>
            <a:r>
              <a:rPr lang="en-US" sz="3200" b="1" dirty="0">
                <a:effectLst>
                  <a:outerShdw blurRad="38100" dist="38100" dir="2700000" algn="tl">
                    <a:srgbClr val="000000">
                      <a:alpha val="43137"/>
                    </a:srgbClr>
                  </a:outerShdw>
                </a:effectLst>
              </a:rPr>
              <a:t>are often more productive because people are generally more alert and not yet engaged with the work of the day.</a:t>
            </a:r>
          </a:p>
        </p:txBody>
      </p:sp>
    </p:spTree>
    <p:extLst>
      <p:ext uri="{BB962C8B-B14F-4D97-AF65-F5344CB8AC3E}">
        <p14:creationId xmlns:p14="http://schemas.microsoft.com/office/powerpoint/2010/main" val="28400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anim calcmode="lin" valueType="num">
                                      <p:cBhvr additive="base">
                                        <p:cTn id="19"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76370" y="2204822"/>
            <a:ext cx="176370" cy="3245002"/>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n-ea"/>
                <a:cs typeface="+mn-cs"/>
              </a:rPr>
              <a:t>Productive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8" cstate="screen"/>
          <a:srcRect/>
          <a:stretch>
            <a:fillRect/>
          </a:stretch>
        </p:blipFill>
        <p:spPr>
          <a:xfrm>
            <a:off x="9025534" y="1305102"/>
            <a:ext cx="2947008" cy="4703684"/>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4309449" y="1031079"/>
            <a:ext cx="4724400"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600"/>
              </a:spcBef>
              <a:spcAft>
                <a:spcPts val="600"/>
              </a:spcAft>
              <a:buClrTx/>
              <a:buSzTx/>
              <a:buNone/>
              <a:tabLst/>
              <a:defRPr/>
            </a:pPr>
            <a:r>
              <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Agenda </a:t>
            </a:r>
          </a:p>
        </p:txBody>
      </p:sp>
      <p:sp>
        <p:nvSpPr>
          <p:cNvPr id="11" name="TextBox 10">
            <a:extLst>
              <a:ext uri="{FF2B5EF4-FFF2-40B4-BE49-F238E27FC236}">
                <a16:creationId xmlns:a16="http://schemas.microsoft.com/office/drawing/2014/main" id="{082549C0-FABD-E310-44D4-BFE44549D212}"/>
              </a:ext>
            </a:extLst>
          </p:cNvPr>
          <p:cNvSpPr txBox="1"/>
          <p:nvPr/>
        </p:nvSpPr>
        <p:spPr>
          <a:xfrm>
            <a:off x="219458" y="1694230"/>
            <a:ext cx="8566631" cy="3982629"/>
          </a:xfrm>
          <a:prstGeom prst="rect">
            <a:avLst/>
          </a:prstGeom>
          <a:noFill/>
        </p:spPr>
        <p:txBody>
          <a:bodyPr wrap="square">
            <a:spAutoFit/>
          </a:bodyPr>
          <a:lstStyle/>
          <a:p>
            <a:pPr marL="457200" lvl="0" indent="-457200" eaLnBrk="0" fontAlgn="base" hangingPunct="0">
              <a:spcBef>
                <a:spcPct val="30000"/>
              </a:spcBef>
              <a:spcAft>
                <a:spcPct val="0"/>
              </a:spcAft>
              <a:buFont typeface="Wingdings" panose="05000000000000000000" pitchFamily="2" charset="2"/>
              <a:buChar char="q"/>
              <a:defRPr/>
            </a:pPr>
            <a:r>
              <a:rPr lang="en-US" sz="3200" b="1" dirty="0">
                <a:effectLst>
                  <a:outerShdw blurRad="38100" dist="38100" dir="2700000" algn="tl">
                    <a:srgbClr val="000000">
                      <a:alpha val="43137"/>
                    </a:srgbClr>
                  </a:outerShdw>
                </a:effectLst>
              </a:rPr>
              <a:t>the agenda is an important tool for guiding the progress of the meeting.</a:t>
            </a:r>
          </a:p>
          <a:p>
            <a:pPr marL="457200" lvl="0" indent="-457200" eaLnBrk="0" fontAlgn="base" hangingPunct="0">
              <a:spcBef>
                <a:spcPct val="30000"/>
              </a:spcBef>
              <a:spcAft>
                <a:spcPct val="0"/>
              </a:spcAft>
              <a:buFont typeface="Wingdings" panose="05000000000000000000" pitchFamily="2" charset="2"/>
              <a:buChar char="q"/>
              <a:defRPr/>
            </a:pPr>
            <a:r>
              <a:rPr lang="en-US" sz="3200" b="1" dirty="0">
                <a:effectLst>
                  <a:outerShdw blurRad="38100" dist="38100" dir="2700000" algn="tl">
                    <a:srgbClr val="000000">
                      <a:alpha val="43137"/>
                    </a:srgbClr>
                  </a:outerShdw>
                </a:effectLst>
              </a:rPr>
              <a:t>People who will be presenting information need to know what is expected of them,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3200" b="1" dirty="0">
                <a:effectLst>
                  <a:outerShdw blurRad="38100" dist="38100" dir="2700000" algn="tl">
                    <a:srgbClr val="000000">
                      <a:alpha val="43137"/>
                    </a:srgbClr>
                  </a:outerShdw>
                </a:effectLst>
              </a:rPr>
              <a:t>know what will be presented so non presenters can prepare questions,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3200" b="1" dirty="0">
                <a:effectLst>
                  <a:outerShdw blurRad="38100" dist="38100" dir="2700000" algn="tl">
                    <a:srgbClr val="000000">
                      <a:alpha val="43137"/>
                    </a:srgbClr>
                  </a:outerShdw>
                </a:effectLst>
              </a:rPr>
              <a:t>Know how long the meeting will last. </a:t>
            </a:r>
          </a:p>
        </p:txBody>
      </p:sp>
    </p:spTree>
    <p:extLst>
      <p:ext uri="{BB962C8B-B14F-4D97-AF65-F5344CB8AC3E}">
        <p14:creationId xmlns:p14="http://schemas.microsoft.com/office/powerpoint/2010/main" val="268809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76370" y="2204822"/>
            <a:ext cx="176370" cy="3245002"/>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j-ea"/>
                <a:cs typeface="+mj-cs"/>
              </a:rPr>
              <a:t>Conduct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8" cstate="print"/>
          <a:srcRect/>
          <a:stretch>
            <a:fillRect/>
          </a:stretch>
        </p:blipFill>
        <p:spPr>
          <a:xfrm flipH="1">
            <a:off x="164592" y="1404501"/>
            <a:ext cx="60200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6096000" y="1516575"/>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Stay on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Follow the Rules</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Participate Actively</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Close Effectively</a:t>
            </a:r>
          </a:p>
        </p:txBody>
      </p:sp>
    </p:spTree>
    <p:extLst>
      <p:ext uri="{BB962C8B-B14F-4D97-AF65-F5344CB8AC3E}">
        <p14:creationId xmlns:p14="http://schemas.microsoft.com/office/powerpoint/2010/main" val="29493362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76370" y="2204822"/>
            <a:ext cx="176370" cy="3245002"/>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8" cstate="print"/>
          <a:srcRect/>
          <a:stretch>
            <a:fillRect/>
          </a:stretch>
        </p:blipFill>
        <p:spPr>
          <a:xfrm flipH="1">
            <a:off x="164592" y="1404501"/>
            <a:ext cx="60200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6096000" y="1516575"/>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Stay on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Follow the Rules</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Participate Actively</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Close Effectively</a:t>
            </a:r>
          </a:p>
        </p:txBody>
      </p:sp>
    </p:spTree>
    <p:extLst>
      <p:ext uri="{BB962C8B-B14F-4D97-AF65-F5344CB8AC3E}">
        <p14:creationId xmlns:p14="http://schemas.microsoft.com/office/powerpoint/2010/main" val="3606720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3" end="3"/>
                                            </p:txEl>
                                          </p:spTgt>
                                        </p:tgtEl>
                                        <p:attrNameLst>
                                          <p:attrName>style.visibility</p:attrName>
                                        </p:attrNameLst>
                                      </p:cBhvr>
                                      <p:to>
                                        <p:strVal val="visible"/>
                                      </p:to>
                                    </p:set>
                                    <p:anim calcmode="lin" valueType="num">
                                      <p:cBhvr additive="base">
                                        <p:cTn id="25"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xEl>
                                              <p:pRg st="4" end="4"/>
                                            </p:txEl>
                                          </p:spTgt>
                                        </p:tgtEl>
                                        <p:attrNameLst>
                                          <p:attrName>style.visibility</p:attrName>
                                        </p:attrNameLst>
                                      </p:cBhvr>
                                      <p:to>
                                        <p:strVal val="visible"/>
                                      </p:to>
                                    </p:set>
                                    <p:anim calcmode="lin" valueType="num">
                                      <p:cBhvr additive="base">
                                        <p:cTn id="31"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76370" y="2204822"/>
            <a:ext cx="176370" cy="3245002"/>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8" cstate="print"/>
          <a:srcRect/>
          <a:stretch>
            <a:fillRect/>
          </a:stretch>
        </p:blipFill>
        <p:spPr>
          <a:xfrm flipH="1">
            <a:off x="164592" y="1404501"/>
            <a:ext cx="60200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6096000" y="1516575"/>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Stay on Track</a:t>
            </a:r>
          </a:p>
          <a:p>
            <a:pPr>
              <a:spcBef>
                <a:spcPts val="1200"/>
              </a:spcBef>
              <a:spcAft>
                <a:spcPts val="600"/>
              </a:spcAft>
              <a:defRPr/>
            </a:pPr>
            <a:r>
              <a:rPr kumimoji="0" lang="en-US"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endParaRPr kumimoji="0" lang="en-US"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extLst>
      <p:ext uri="{BB962C8B-B14F-4D97-AF65-F5344CB8AC3E}">
        <p14:creationId xmlns:p14="http://schemas.microsoft.com/office/powerpoint/2010/main" val="2990954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76370" y="2204822"/>
            <a:ext cx="176370" cy="3245002"/>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8" cstate="print"/>
          <a:srcRect/>
          <a:stretch>
            <a:fillRect/>
          </a:stretch>
        </p:blipFill>
        <p:spPr>
          <a:xfrm flipH="1">
            <a:off x="164592" y="1404501"/>
            <a:ext cx="60200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6175436" y="1572768"/>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Follow the Rules</a:t>
            </a:r>
          </a:p>
          <a:p>
            <a:pPr>
              <a:spcBef>
                <a:spcPts val="1200"/>
              </a:spcBef>
              <a:spcAft>
                <a:spcPts val="600"/>
              </a:spcAft>
              <a:defRPr/>
            </a:pPr>
            <a:r>
              <a:rPr kumimoji="0" lang="en-US" sz="28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28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endPar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extLst>
      <p:ext uri="{BB962C8B-B14F-4D97-AF65-F5344CB8AC3E}">
        <p14:creationId xmlns:p14="http://schemas.microsoft.com/office/powerpoint/2010/main" val="9943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76370" y="2204822"/>
            <a:ext cx="176370" cy="3245002"/>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8" cstate="print"/>
          <a:srcRect/>
          <a:stretch>
            <a:fillRect/>
          </a:stretch>
        </p:blipFill>
        <p:spPr>
          <a:xfrm flipH="1">
            <a:off x="164592" y="1404501"/>
            <a:ext cx="5266474"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5309937" y="1516574"/>
            <a:ext cx="6352673" cy="4619411"/>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Encourage participation.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ts val="1200"/>
              </a:spcBef>
              <a:spcAft>
                <a:spcPts val="600"/>
              </a:spcAft>
              <a:buClrTx/>
              <a:buSzTx/>
              <a:buNone/>
              <a:tabLst/>
              <a:defRPr/>
            </a:pPr>
            <a:endPar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extLst>
      <p:ext uri="{BB962C8B-B14F-4D97-AF65-F5344CB8AC3E}">
        <p14:creationId xmlns:p14="http://schemas.microsoft.com/office/powerpoint/2010/main" val="784335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092" y="5989135"/>
            <a:ext cx="1063824" cy="953981"/>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76370" y="2204822"/>
            <a:ext cx="176370" cy="3245002"/>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8" cstate="print"/>
          <a:srcRect/>
          <a:stretch>
            <a:fillRect/>
          </a:stretch>
        </p:blipFill>
        <p:spPr>
          <a:xfrm flipH="1">
            <a:off x="164592" y="1404501"/>
            <a:ext cx="52555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5149226" y="1071026"/>
            <a:ext cx="6593305" cy="4581855"/>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Close Effectively</a:t>
            </a:r>
          </a:p>
          <a:p>
            <a:pPr marL="0" marR="0" lvl="0" indent="0" algn="l" defTabSz="914400" rtl="0" eaLnBrk="0" fontAlgn="base" latinLnBrk="0" hangingPunct="0">
              <a:lnSpc>
                <a:spcPct val="150000"/>
              </a:lnSpc>
              <a:spcBef>
                <a:spcPts val="1200"/>
              </a:spcBef>
              <a:spcAft>
                <a:spcPts val="600"/>
              </a:spcAft>
              <a:buClrTx/>
              <a:buSzTx/>
              <a:buNone/>
              <a:tabLst/>
              <a:defRPr/>
            </a:pP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At the end of the meeting, </a:t>
            </a: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a:t>
            </a:r>
            <a:r>
              <a:rPr kumimoji="0" lang="en-US" i="0" u="sng" strike="noStrike" kern="1200" cap="none" spc="0" normalizeH="0" baseline="0" noProof="0" dirty="0">
                <a:ln>
                  <a:noFill/>
                </a:ln>
                <a:solidFill>
                  <a:schemeClr val="accent1">
                    <a:lumMod val="50000"/>
                  </a:schemeClr>
                </a:solidFill>
                <a:uLnTx/>
                <a:uFillTx/>
                <a:latin typeface="Times New Roman" pitchFamily="18" charset="0"/>
                <a:ea typeface="+mn-ea"/>
                <a:cs typeface="+mn-cs"/>
              </a:rPr>
              <a:t>objectives have been met</a:t>
            </a:r>
            <a:r>
              <a:rPr kumimoji="0" lang="en-US" b="0" i="0" u="none" strike="noStrike" kern="1200" cap="none" spc="0" normalizeH="0" baseline="0" noProof="0" dirty="0">
                <a:ln>
                  <a:noFill/>
                </a:ln>
                <a:solidFill>
                  <a:srgbClr val="000000"/>
                </a:solidFill>
                <a:uLnTx/>
                <a:uFillTx/>
                <a:latin typeface="Times New Roman" pitchFamily="18" charset="0"/>
                <a:ea typeface="+mn-ea"/>
                <a:cs typeface="+mn-cs"/>
              </a:rPr>
              <a:t>; </a:t>
            </a: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mn-cs"/>
              </a:rPr>
              <a:t>if not, </a:t>
            </a:r>
            <a:r>
              <a:rPr kumimoji="0" lang="en-US"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schedule follow-up work</a:t>
            </a: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mn-cs"/>
              </a:rPr>
              <a:t>. Then, </a:t>
            </a:r>
            <a:r>
              <a:rPr kumimoji="0" lang="en-US"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summarize the decisions reached,</a:t>
            </a: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mn-cs"/>
              </a:rPr>
              <a:t> and </a:t>
            </a:r>
            <a:r>
              <a:rPr kumimoji="0" lang="en-US"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make sure everyone understands and agrees on the outcome</a:t>
            </a:r>
            <a:endParaRPr kumimoji="0" lang="en-US" i="0" u="sng" strike="noStrike" kern="0" cap="none" spc="0" normalizeH="0" baseline="0" noProof="0" dirty="0">
              <a:ln>
                <a:noFill/>
              </a:ln>
              <a:solidFill>
                <a:schemeClr val="accent1">
                  <a:lumMod val="50000"/>
                </a:schemeClr>
              </a:solidFill>
              <a:effectLst>
                <a:outerShdw blurRad="38100" dist="38100" dir="2700000" algn="tl">
                  <a:srgbClr val="000000">
                    <a:alpha val="43137"/>
                  </a:srgbClr>
                </a:outerShdw>
              </a:effectLst>
              <a:uLnTx/>
              <a:uFillTx/>
              <a:latin typeface="Arial"/>
              <a:ea typeface="+mn-ea"/>
              <a:cs typeface="+mn-cs"/>
            </a:endParaRPr>
          </a:p>
        </p:txBody>
      </p:sp>
    </p:spTree>
    <p:extLst>
      <p:ext uri="{BB962C8B-B14F-4D97-AF65-F5344CB8AC3E}">
        <p14:creationId xmlns:p14="http://schemas.microsoft.com/office/powerpoint/2010/main" val="1782991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3</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76370" y="2204822"/>
            <a:ext cx="176370" cy="3245002"/>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46377" y="56800"/>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Meeting Technology</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grpSp>
        <p:nvGrpSpPr>
          <p:cNvPr id="6" name="Group 5">
            <a:extLst>
              <a:ext uri="{FF2B5EF4-FFF2-40B4-BE49-F238E27FC236}">
                <a16:creationId xmlns:a16="http://schemas.microsoft.com/office/drawing/2014/main" id="{26025401-6A0F-DC6A-C634-3BD51FE5C76B}"/>
              </a:ext>
            </a:extLst>
          </p:cNvPr>
          <p:cNvGrpSpPr/>
          <p:nvPr/>
        </p:nvGrpSpPr>
        <p:grpSpPr>
          <a:xfrm>
            <a:off x="745039" y="1051839"/>
            <a:ext cx="10755269" cy="5463695"/>
            <a:chOff x="477610" y="1948090"/>
            <a:chExt cx="8229600" cy="4191000"/>
          </a:xfrm>
        </p:grpSpPr>
        <p:pic>
          <p:nvPicPr>
            <p:cNvPr id="7" name="Picture 6" descr="shutterstock_24432700.jpg">
              <a:extLst>
                <a:ext uri="{FF2B5EF4-FFF2-40B4-BE49-F238E27FC236}">
                  <a16:creationId xmlns:a16="http://schemas.microsoft.com/office/drawing/2014/main" id="{B87A5A25-18DE-1B07-0C7E-89AD64C96F94}"/>
                </a:ext>
              </a:extLst>
            </p:cNvPr>
            <p:cNvPicPr>
              <a:picLocks noChangeAspect="1"/>
            </p:cNvPicPr>
            <p:nvPr/>
          </p:nvPicPr>
          <p:blipFill>
            <a:blip r:embed="rId7" cstate="screen">
              <a:duotone>
                <a:srgbClr val="FFFFFF">
                  <a:shade val="45000"/>
                  <a:satMod val="135000"/>
                </a:srgbClr>
                <a:prstClr val="white"/>
              </a:duotone>
            </a:blip>
            <a:srcRect/>
            <a:stretch>
              <a:fillRect/>
            </a:stretch>
          </p:blipFill>
          <p:spPr>
            <a:xfrm>
              <a:off x="477610" y="1948090"/>
              <a:ext cx="8229600" cy="4191000"/>
            </a:xfrm>
            <a:prstGeom prst="rect">
              <a:avLst/>
            </a:prstGeom>
          </p:spPr>
        </p:pic>
        <p:grpSp>
          <p:nvGrpSpPr>
            <p:cNvPr id="11" name="Group 10">
              <a:extLst>
                <a:ext uri="{FF2B5EF4-FFF2-40B4-BE49-F238E27FC236}">
                  <a16:creationId xmlns:a16="http://schemas.microsoft.com/office/drawing/2014/main" id="{6C358DAA-C3D4-6A2D-0CB2-84FDDED00C87}"/>
                </a:ext>
              </a:extLst>
            </p:cNvPr>
            <p:cNvGrpSpPr/>
            <p:nvPr/>
          </p:nvGrpSpPr>
          <p:grpSpPr>
            <a:xfrm>
              <a:off x="477610" y="2092370"/>
              <a:ext cx="8136659" cy="2169710"/>
              <a:chOff x="477610" y="2092370"/>
              <a:chExt cx="8136659" cy="2169710"/>
            </a:xfrm>
          </p:grpSpPr>
          <p:sp>
            <p:nvSpPr>
              <p:cNvPr id="15" name="Rounded Rectangle 13">
                <a:extLst>
                  <a:ext uri="{FF2B5EF4-FFF2-40B4-BE49-F238E27FC236}">
                    <a16:creationId xmlns:a16="http://schemas.microsoft.com/office/drawing/2014/main" id="{3ABAAB8F-99B4-BC79-CC1B-642304406858}"/>
                  </a:ext>
                </a:extLst>
              </p:cNvPr>
              <p:cNvSpPr/>
              <p:nvPr/>
            </p:nvSpPr>
            <p:spPr bwMode="auto">
              <a:xfrm>
                <a:off x="477610" y="2255480"/>
                <a:ext cx="3810000" cy="2006600"/>
              </a:xfrm>
              <a:prstGeom prst="roundRect">
                <a:avLst/>
              </a:prstGeom>
              <a:solidFill>
                <a:srgbClr val="FFFFFF">
                  <a:alpha val="56078"/>
                </a:srgbClr>
              </a:solidFill>
              <a:ln w="9525" cap="flat" cmpd="sng" algn="ctr">
                <a:solidFill>
                  <a:srgbClr val="000000"/>
                </a:solidFill>
                <a:prstDash val="solid"/>
                <a:round/>
                <a:headEnd type="none" w="med" len="med"/>
                <a:tailEnd type="none" w="med" len="med"/>
              </a:ln>
              <a:effectLst>
                <a:softEdge rad="317500"/>
              </a:effectLst>
            </p:spPr>
            <p:txBody>
              <a:bodyPr vert="horz" wrap="square" lIns="91440" tIns="45720" rIns="91440" bIns="45720" numCol="1" rtlCol="0" anchor="ctr" anchorCtr="0" compatLnSpc="1"/>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Virtual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Teams</a:t>
                </a:r>
              </a:p>
            </p:txBody>
          </p:sp>
          <p:sp>
            <p:nvSpPr>
              <p:cNvPr id="18" name="Rounded Rectangle 14">
                <a:extLst>
                  <a:ext uri="{FF2B5EF4-FFF2-40B4-BE49-F238E27FC236}">
                    <a16:creationId xmlns:a16="http://schemas.microsoft.com/office/drawing/2014/main" id="{CB8858DB-192B-1B43-0B07-7037A40B5307}"/>
                  </a:ext>
                </a:extLst>
              </p:cNvPr>
              <p:cNvSpPr/>
              <p:nvPr/>
            </p:nvSpPr>
            <p:spPr bwMode="auto">
              <a:xfrm>
                <a:off x="4804269" y="2092370"/>
                <a:ext cx="3810000" cy="2006600"/>
              </a:xfrm>
              <a:prstGeom prst="roundRect">
                <a:avLst/>
              </a:prstGeom>
              <a:solidFill>
                <a:srgbClr val="FFFFFF">
                  <a:alpha val="56078"/>
                </a:srgbClr>
              </a:solidFill>
              <a:ln w="9525" cap="flat" cmpd="sng" algn="ctr">
                <a:solidFill>
                  <a:srgbClr val="000000"/>
                </a:solidFill>
                <a:prstDash val="solid"/>
                <a:round/>
                <a:headEnd type="none" w="med" len="med"/>
                <a:tailEnd type="none" w="med" len="med"/>
              </a:ln>
              <a:effectLst>
                <a:softEdge rad="317500"/>
              </a:effectLst>
            </p:spPr>
            <p:txBody>
              <a:bodyPr vert="horz" wrap="square" lIns="91440" tIns="45720" rIns="91440" bIns="45720" numCol="1" rtlCol="0" anchor="ctr" anchorCtr="0" compatLnSpc="1"/>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Virtual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Meetings</a:t>
                </a:r>
              </a:p>
            </p:txBody>
          </p:sp>
        </p:grpSp>
      </p:grpSp>
      <p:sp>
        <p:nvSpPr>
          <p:cNvPr id="20" name="TextBox 19">
            <a:extLst>
              <a:ext uri="{FF2B5EF4-FFF2-40B4-BE49-F238E27FC236}">
                <a16:creationId xmlns:a16="http://schemas.microsoft.com/office/drawing/2014/main" id="{F6DB2146-BD07-A860-35D5-A87A97436D9A}"/>
              </a:ext>
            </a:extLst>
          </p:cNvPr>
          <p:cNvSpPr txBox="1"/>
          <p:nvPr/>
        </p:nvSpPr>
        <p:spPr>
          <a:xfrm>
            <a:off x="2528371" y="4039943"/>
            <a:ext cx="7642173" cy="1631216"/>
          </a:xfrm>
          <a:prstGeom prst="rect">
            <a:avLst/>
          </a:prstGeom>
          <a:noFill/>
        </p:spPr>
        <p:txBody>
          <a:bodyPr wrap="square">
            <a:spAutoFit/>
          </a:bodyPr>
          <a:lstStyle/>
          <a:p>
            <a:r>
              <a:rPr lang="en-US" sz="3200" b="1" dirty="0">
                <a:ln w="19050">
                  <a:solidFill>
                    <a:srgbClr val="000000"/>
                  </a:solidFill>
                </a:ln>
                <a:solidFill>
                  <a:srgbClr val="C00000"/>
                </a:solidFill>
                <a:effectLst>
                  <a:outerShdw blurRad="38100" dist="38100" dir="2700000" algn="tl">
                    <a:srgbClr val="000000">
                      <a:alpha val="43137"/>
                    </a:srgbClr>
                  </a:outerShdw>
                </a:effectLst>
                <a:latin typeface="Arial" pitchFamily="34" charset="0"/>
                <a:cs typeface="Arial" pitchFamily="34" charset="0"/>
              </a:rPr>
              <a:t>virtual teams, </a:t>
            </a:r>
            <a:r>
              <a:rPr lang="en-US" sz="3200"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whose members work in different locations and interact electronically through </a:t>
            </a:r>
            <a:r>
              <a:rPr lang="en-US" sz="3600" b="1" dirty="0">
                <a:ln w="19050">
                  <a:solidFill>
                    <a:srgbClr val="000000"/>
                  </a:solidFill>
                </a:ln>
                <a:solidFill>
                  <a:srgbClr val="C00000"/>
                </a:solidFill>
                <a:effectLst>
                  <a:outerShdw blurRad="38100" dist="76200" dir="2700000" algn="tl">
                    <a:srgbClr val="000000">
                      <a:alpha val="43137"/>
                    </a:srgbClr>
                  </a:outerShdw>
                </a:effectLst>
                <a:latin typeface="Arial" pitchFamily="34" charset="0"/>
                <a:cs typeface="Arial" pitchFamily="34" charset="0"/>
              </a:rPr>
              <a:t>virtual meetings</a:t>
            </a:r>
            <a:endParaRPr lang="en-GB" sz="3200" b="1" dirty="0">
              <a:ln w="19050">
                <a:solidFill>
                  <a:srgbClr val="000000"/>
                </a:solidFill>
              </a:ln>
              <a:solidFill>
                <a:srgbClr val="C00000"/>
              </a:solidFill>
              <a:effectLst>
                <a:outerShdw blurRad="38100" dist="76200" dir="2700000" algn="tl">
                  <a:srgbClr val="000000">
                    <a:alpha val="43137"/>
                  </a:srgbClr>
                </a:outerShdw>
              </a:effectLst>
              <a:latin typeface="Arial" pitchFamily="34" charset="0"/>
              <a:cs typeface="Arial" pitchFamily="34" charset="0"/>
            </a:endParaRPr>
          </a:p>
        </p:txBody>
      </p:sp>
      <p:pic>
        <p:nvPicPr>
          <p:cNvPr id="21" name="Picture 20">
            <a:extLst>
              <a:ext uri="{FF2B5EF4-FFF2-40B4-BE49-F238E27FC236}">
                <a16:creationId xmlns:a16="http://schemas.microsoft.com/office/drawing/2014/main" id="{3B8D911D-FD0A-2954-982D-2F4F18B50E19}"/>
              </a:ext>
            </a:extLst>
          </p:cNvPr>
          <p:cNvPicPr>
            <a:picLocks noChangeAspect="1"/>
          </p:cNvPicPr>
          <p:nvPr/>
        </p:nvPicPr>
        <p:blipFill>
          <a:blip r:embed="rId8"/>
          <a:stretch>
            <a:fillRect/>
          </a:stretch>
        </p:blipFill>
        <p:spPr>
          <a:xfrm>
            <a:off x="149802" y="5719775"/>
            <a:ext cx="1510241" cy="1053225"/>
          </a:xfrm>
          <a:prstGeom prst="rect">
            <a:avLst/>
          </a:prstGeom>
        </p:spPr>
      </p:pic>
    </p:spTree>
    <p:extLst>
      <p:ext uri="{BB962C8B-B14F-4D97-AF65-F5344CB8AC3E}">
        <p14:creationId xmlns:p14="http://schemas.microsoft.com/office/powerpoint/2010/main" val="1227734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883307"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3</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76370" y="2204822"/>
            <a:ext cx="176370" cy="3245002"/>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28371" y="152197"/>
            <a:ext cx="8654450" cy="707886"/>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Challenges of Virtual Meetings</a:t>
            </a:r>
            <a:endParaRPr kumimoji="0" lang="en-US"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21" name="Picture 20">
            <a:extLst>
              <a:ext uri="{FF2B5EF4-FFF2-40B4-BE49-F238E27FC236}">
                <a16:creationId xmlns:a16="http://schemas.microsoft.com/office/drawing/2014/main" id="{3B8D911D-FD0A-2954-982D-2F4F18B50E19}"/>
              </a:ext>
            </a:extLst>
          </p:cNvPr>
          <p:cNvPicPr>
            <a:picLocks noChangeAspect="1"/>
          </p:cNvPicPr>
          <p:nvPr/>
        </p:nvPicPr>
        <p:blipFill>
          <a:blip r:embed="rId7"/>
          <a:stretch>
            <a:fillRect/>
          </a:stretch>
        </p:blipFill>
        <p:spPr>
          <a:xfrm>
            <a:off x="149802" y="5719775"/>
            <a:ext cx="1510241" cy="1053225"/>
          </a:xfrm>
          <a:prstGeom prst="rect">
            <a:avLst/>
          </a:prstGeom>
        </p:spPr>
      </p:pic>
      <p:grpSp>
        <p:nvGrpSpPr>
          <p:cNvPr id="2" name="Group 1">
            <a:extLst>
              <a:ext uri="{FF2B5EF4-FFF2-40B4-BE49-F238E27FC236}">
                <a16:creationId xmlns:a16="http://schemas.microsoft.com/office/drawing/2014/main" id="{27E0AECA-71FF-1237-081F-AD223E2C5E4B}"/>
              </a:ext>
            </a:extLst>
          </p:cNvPr>
          <p:cNvGrpSpPr/>
          <p:nvPr/>
        </p:nvGrpSpPr>
        <p:grpSpPr>
          <a:xfrm>
            <a:off x="1660043" y="1063235"/>
            <a:ext cx="9471250" cy="4885131"/>
            <a:chOff x="457200" y="2133600"/>
            <a:chExt cx="7778560" cy="3962400"/>
          </a:xfrm>
        </p:grpSpPr>
        <p:pic>
          <p:nvPicPr>
            <p:cNvPr id="9" name="Picture 8" descr="shutterstock_12016096.jpg">
              <a:extLst>
                <a:ext uri="{FF2B5EF4-FFF2-40B4-BE49-F238E27FC236}">
                  <a16:creationId xmlns:a16="http://schemas.microsoft.com/office/drawing/2014/main" id="{BF11C162-6FC2-AB7F-0E78-F71FC917F69C}"/>
                </a:ext>
              </a:extLst>
            </p:cNvPr>
            <p:cNvPicPr>
              <a:picLocks noChangeAspect="1"/>
            </p:cNvPicPr>
            <p:nvPr/>
          </p:nvPicPr>
          <p:blipFill>
            <a:blip r:embed="rId8" cstate="screen"/>
            <a:srcRect/>
            <a:stretch>
              <a:fillRect/>
            </a:stretch>
          </p:blipFill>
          <p:spPr>
            <a:xfrm>
              <a:off x="1778000" y="2133600"/>
              <a:ext cx="5588000" cy="3962400"/>
            </a:xfrm>
            <a:prstGeom prst="rect">
              <a:avLst/>
            </a:prstGeom>
            <a:effectLst>
              <a:softEdge rad="63500"/>
            </a:effectLst>
          </p:spPr>
        </p:pic>
        <p:sp>
          <p:nvSpPr>
            <p:cNvPr id="12" name="TextBox 11">
              <a:extLst>
                <a:ext uri="{FF2B5EF4-FFF2-40B4-BE49-F238E27FC236}">
                  <a16:creationId xmlns:a16="http://schemas.microsoft.com/office/drawing/2014/main" id="{A8792094-05C3-97B3-ED2E-DF52EB934276}"/>
                </a:ext>
              </a:extLst>
            </p:cNvPr>
            <p:cNvSpPr txBox="1"/>
            <p:nvPr/>
          </p:nvSpPr>
          <p:spPr>
            <a:xfrm>
              <a:off x="457200" y="2234625"/>
              <a:ext cx="2595582" cy="646331"/>
            </a:xfrm>
            <a:prstGeom prst="rect">
              <a:avLst/>
            </a:prstGeom>
            <a:noFill/>
          </p:spPr>
          <p:txBody>
            <a:bodyPr wrap="none" rtlCol="0">
              <a:spAutoFit/>
            </a:bodyPr>
            <a:lstStyle/>
            <a:p>
              <a:pPr eaLnBrk="0" fontAlgn="base" hangingPunct="0">
                <a:spcBef>
                  <a:spcPct val="0"/>
                </a:spcBef>
                <a:spcAft>
                  <a:spcPct val="0"/>
                </a:spcAft>
              </a:pPr>
              <a:r>
                <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Planning</a:t>
              </a:r>
            </a:p>
          </p:txBody>
        </p:sp>
        <p:sp>
          <p:nvSpPr>
            <p:cNvPr id="19" name="TextBox 18">
              <a:extLst>
                <a:ext uri="{FF2B5EF4-FFF2-40B4-BE49-F238E27FC236}">
                  <a16:creationId xmlns:a16="http://schemas.microsoft.com/office/drawing/2014/main" id="{606BDACF-9293-31CA-896B-1AFDB9D9BDAF}"/>
                </a:ext>
              </a:extLst>
            </p:cNvPr>
            <p:cNvSpPr txBox="1"/>
            <p:nvPr/>
          </p:nvSpPr>
          <p:spPr>
            <a:xfrm>
              <a:off x="6019800" y="2234625"/>
              <a:ext cx="2215960" cy="973604"/>
            </a:xfrm>
            <a:prstGeom prst="rect">
              <a:avLst/>
            </a:prstGeom>
            <a:noFill/>
          </p:spPr>
          <p:txBody>
            <a:bodyPr wrap="none" rtlCol="0">
              <a:spAutoFit/>
            </a:bodyPr>
            <a:lstStyle/>
            <a:p>
              <a:pPr eaLnBrk="0" fontAlgn="base" hangingPunct="0">
                <a:spcBef>
                  <a:spcPct val="0"/>
                </a:spcBef>
                <a:spcAft>
                  <a:spcPct val="0"/>
                </a:spcAft>
              </a:pPr>
              <a:r>
                <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Diligence</a:t>
              </a:r>
            </a:p>
            <a:p>
              <a:pPr eaLnBrk="0" fontAlgn="base" hangingPunct="0">
                <a:spcBef>
                  <a:spcPct val="0"/>
                </a:spcBef>
                <a:spcAft>
                  <a:spcPct val="0"/>
                </a:spcAft>
              </a:pPr>
              <a:r>
                <a:rPr lang="ar-EG"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الحرص      </a:t>
              </a:r>
              <a:endPar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endParaRPr>
            </a:p>
          </p:txBody>
        </p:sp>
      </p:grpSp>
    </p:spTree>
    <p:extLst>
      <p:ext uri="{BB962C8B-B14F-4D97-AF65-F5344CB8AC3E}">
        <p14:creationId xmlns:p14="http://schemas.microsoft.com/office/powerpoint/2010/main" val="7394607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4457700" y="2044700"/>
            <a:ext cx="7747000" cy="3098800"/>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9E4E490-B2A6-4CE1-BD03-808F0A016F93}"/>
              </a:ext>
            </a:extLst>
          </p:cNvPr>
          <p:cNvSpPr txBox="1"/>
          <p:nvPr/>
        </p:nvSpPr>
        <p:spPr>
          <a:xfrm>
            <a:off x="6781800" y="3132604"/>
            <a:ext cx="4178300" cy="1200329"/>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لكم كل الشكر والتقدير والاحترام،</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8762597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1.2|4.8|6.3|7.6|6.8|9.3"/>
</p:tagLst>
</file>

<file path=ppt/tags/tag2.xml><?xml version="1.0" encoding="utf-8"?>
<p:tagLst xmlns:a="http://schemas.openxmlformats.org/drawingml/2006/main" xmlns:r="http://schemas.openxmlformats.org/officeDocument/2006/relationships" xmlns:p="http://schemas.openxmlformats.org/presentationml/2006/main">
  <p:tag name="TIMING" val="|1.4|17.4|21|34.8|27.5"/>
</p:tagLst>
</file>

<file path=ppt/tags/tag3.xml><?xml version="1.0" encoding="utf-8"?>
<p:tagLst xmlns:a="http://schemas.openxmlformats.org/drawingml/2006/main" xmlns:r="http://schemas.openxmlformats.org/officeDocument/2006/relationships" xmlns:p="http://schemas.openxmlformats.org/presentationml/2006/main">
  <p:tag name="TIMING" val="|45.3|104.8"/>
</p:tagLst>
</file>

<file path=ppt/tags/tag4.xml><?xml version="1.0" encoding="utf-8"?>
<p:tagLst xmlns:a="http://schemas.openxmlformats.org/drawingml/2006/main" xmlns:r="http://schemas.openxmlformats.org/officeDocument/2006/relationships" xmlns:p="http://schemas.openxmlformats.org/presentationml/2006/main">
  <p:tag name="TIMING" val="|1.3|22.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5600</TotalTime>
  <Words>6298</Words>
  <Application>Microsoft Office PowerPoint</Application>
  <PresentationFormat>Widescreen</PresentationFormat>
  <Paragraphs>394</Paragraphs>
  <Slides>45</Slides>
  <Notes>42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Arial</vt:lpstr>
      <vt:lpstr>Arial Black</vt:lpstr>
      <vt:lpstr>Calibri</vt:lpstr>
      <vt:lpstr>Calibri Light</vt:lpstr>
      <vt:lpstr>Sakkal Majalla</vt:lpstr>
      <vt:lpstr>Tahoma</vt:lpstr>
      <vt:lpstr>Times New Roman</vt:lpstr>
      <vt:lpstr>Wingdings</vt:lpstr>
      <vt:lpstr>Office Theme</vt:lpstr>
      <vt:lpstr>PRESENTATION AND WRITING SKILLS         lecture No. 4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shabat</cp:lastModifiedBy>
  <cp:revision>134</cp:revision>
  <dcterms:created xsi:type="dcterms:W3CDTF">2021-08-03T13:03:26Z</dcterms:created>
  <dcterms:modified xsi:type="dcterms:W3CDTF">2023-02-04T12:01:01Z</dcterms:modified>
</cp:coreProperties>
</file>