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33"/>
  </p:notesMasterIdLst>
  <p:sldIdLst>
    <p:sldId id="583" r:id="rId3"/>
    <p:sldId id="584" r:id="rId4"/>
    <p:sldId id="585" r:id="rId5"/>
    <p:sldId id="602" r:id="rId6"/>
    <p:sldId id="673" r:id="rId7"/>
    <p:sldId id="634" r:id="rId8"/>
    <p:sldId id="671" r:id="rId9"/>
    <p:sldId id="604" r:id="rId10"/>
    <p:sldId id="672" r:id="rId11"/>
    <p:sldId id="605" r:id="rId12"/>
    <p:sldId id="607" r:id="rId13"/>
    <p:sldId id="608" r:id="rId14"/>
    <p:sldId id="614" r:id="rId15"/>
    <p:sldId id="659" r:id="rId16"/>
    <p:sldId id="618" r:id="rId17"/>
    <p:sldId id="676" r:id="rId18"/>
    <p:sldId id="678" r:id="rId19"/>
    <p:sldId id="619" r:id="rId20"/>
    <p:sldId id="623" r:id="rId21"/>
    <p:sldId id="679" r:id="rId22"/>
    <p:sldId id="622" r:id="rId23"/>
    <p:sldId id="625" r:id="rId24"/>
    <p:sldId id="626" r:id="rId25"/>
    <p:sldId id="662" r:id="rId26"/>
    <p:sldId id="663" r:id="rId27"/>
    <p:sldId id="680" r:id="rId28"/>
    <p:sldId id="631" r:id="rId29"/>
    <p:sldId id="677" r:id="rId30"/>
    <p:sldId id="620" r:id="rId31"/>
    <p:sldId id="60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602"/>
            <p14:sldId id="673"/>
            <p14:sldId id="634"/>
            <p14:sldId id="671"/>
            <p14:sldId id="604"/>
            <p14:sldId id="672"/>
            <p14:sldId id="605"/>
            <p14:sldId id="607"/>
            <p14:sldId id="608"/>
            <p14:sldId id="614"/>
            <p14:sldId id="659"/>
            <p14:sldId id="618"/>
            <p14:sldId id="676"/>
            <p14:sldId id="678"/>
            <p14:sldId id="619"/>
            <p14:sldId id="623"/>
            <p14:sldId id="679"/>
            <p14:sldId id="622"/>
            <p14:sldId id="625"/>
            <p14:sldId id="626"/>
            <p14:sldId id="662"/>
            <p14:sldId id="663"/>
            <p14:sldId id="680"/>
            <p14:sldId id="631"/>
            <p14:sldId id="677"/>
            <p14:sldId id="620"/>
            <p14:sldId id="60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748"/>
    <a:srgbClr val="FFFFFF"/>
    <a:srgbClr val="669BBC"/>
    <a:srgbClr val="2D3956"/>
    <a:srgbClr val="8E5A6D"/>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586" autoAdjust="0"/>
  </p:normalViewPr>
  <p:slideViewPr>
    <p:cSldViewPr snapToGrid="0">
      <p:cViewPr varScale="1">
        <p:scale>
          <a:sx n="81" d="100"/>
          <a:sy n="81" d="100"/>
        </p:scale>
        <p:origin x="11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استراتيجية الشركات الناشئة والخيارات الحقيقية</a:t>
            </a:r>
          </a:p>
          <a:p>
            <a:pPr marL="171450" indent="-171450" algn="r" rtl="1">
              <a:buFont typeface="Arial" panose="020B0604020202020204" pitchFamily="34" charset="0"/>
              <a:buChar char="•"/>
            </a:pPr>
            <a:r>
              <a:rPr lang="ar-EG" dirty="0"/>
              <a:t>قد تتساءل لماذا ، في كتاب عن تمويل ريادة الأعمال ، نخصص هذا الفصل للتخطيط الاستراتيجي. هناك ثلاثة أسباب رئيسية. </a:t>
            </a:r>
          </a:p>
          <a:p>
            <a:pPr marL="171450" indent="-171450" algn="r" rtl="1">
              <a:buFont typeface="Arial" panose="020B0604020202020204" pitchFamily="34" charset="0"/>
              <a:buChar char="•"/>
            </a:pPr>
            <a:endParaRPr lang="ar-EG" dirty="0"/>
          </a:p>
          <a:p>
            <a:pPr algn="r" rtl="1"/>
            <a:r>
              <a:rPr lang="ar-EG" dirty="0"/>
              <a:t>أولا ، يتعلق التخطيط الاستراتيجي باختيار مسار عمل مصمم لتحقيق هدف معين. في إعدادات الأعمال ، الهدف الشامل هو العائد المالي. حتى في البيئات غير الهادفة للربح حيث قد يكون الهدف الأساسي خيريا ، يجب أن تكون كفاية العائد المالي هدفا وسيطا. </a:t>
            </a:r>
            <a:endParaRPr lang="en-US" dirty="0"/>
          </a:p>
          <a:p>
            <a:pPr algn="r" rtl="1"/>
            <a:endParaRPr lang="ar-EG" dirty="0"/>
          </a:p>
          <a:p>
            <a:pPr algn="r" rtl="1"/>
            <a:r>
              <a:rPr lang="ar-EG" dirty="0"/>
              <a:t>ثانيا، توفر أي خطة استراتيجية تقريبا فرصا لتغيير المسار بعد اختيار الاتجاه الأولي. من الناحية المالية ، توصف هذه الخيارات بأنها خيارات حقيقية.</a:t>
            </a:r>
          </a:p>
          <a:p>
            <a:pPr algn="r" rtl="1"/>
            <a:r>
              <a:rPr lang="ar-EG" dirty="0"/>
              <a:t> يوفر التمويل وسيلة لتقييم الخيارات الحقيقية ومراعاة تلك القيم في الاختيار الاستراتيجي الأولي. </a:t>
            </a:r>
            <a:endParaRPr lang="en-US" dirty="0"/>
          </a:p>
          <a:p>
            <a:pPr algn="r" rtl="1"/>
            <a:endParaRPr lang="ar-EG" dirty="0"/>
          </a:p>
          <a:p>
            <a:pPr algn="r" rtl="1"/>
            <a:r>
              <a:rPr lang="ar-EG" dirty="0"/>
              <a:t>ثالثا، بالنسبة للمشاريع الجديدة، يمكن أن تعتمد القدرة حتى على اتباع استراتيجية معينة على ما إذا كان يمكن العثور على التمويل.</a:t>
            </a:r>
            <a:endParaRPr lang="en-US" dirty="0"/>
          </a:p>
          <a:p>
            <a:pPr algn="r" rtl="1"/>
            <a:endParaRPr lang="ar-EG" dirty="0"/>
          </a:p>
          <a:p>
            <a:pPr algn="r" rtl="1"/>
            <a:r>
              <a:rPr lang="ar-EG" b="1" dirty="0"/>
              <a:t>يحدد هذا الفصل أساسيات التخطيط الاستراتيجي في بيئة ريادة الأعمال ويطور إطارا لتقييم الاستراتيجيات البديلة. </a:t>
            </a:r>
            <a:endParaRPr lang="en-US" b="1" dirty="0"/>
          </a:p>
          <a:p>
            <a:pPr algn="r" rtl="1"/>
            <a:endParaRPr lang="ar-EG" b="1" dirty="0"/>
          </a:p>
          <a:p>
            <a:pPr marL="171450" indent="-171450" algn="r" rtl="1">
              <a:buFont typeface="Arial" panose="020B0604020202020204" pitchFamily="34" charset="0"/>
              <a:buChar char="•"/>
            </a:pPr>
            <a:r>
              <a:rPr lang="ar-EG" dirty="0"/>
              <a:t>يصف الإطار الخيارات الحقيقية كأشجار قرار ويستخدم تقييم الاستثمار لتقييم الاستراتيجيات البديلة.</a:t>
            </a:r>
            <a:endParaRPr lang="en-US" dirty="0"/>
          </a:p>
          <a:p>
            <a:pPr marL="171450" indent="-171450" algn="r" rtl="1">
              <a:buFont typeface="Arial" panose="020B0604020202020204" pitchFamily="34" charset="0"/>
              <a:buChar char="•"/>
            </a:pPr>
            <a:r>
              <a:rPr lang="ar-EG" dirty="0"/>
              <a:t> يبدأ الإطار بتحديد الهدف والبدائل الاستراتيجية لتحقيقه. </a:t>
            </a:r>
          </a:p>
          <a:p>
            <a:pPr marL="171450" indent="-171450" algn="r" rtl="1">
              <a:buFont typeface="Arial" panose="020B0604020202020204" pitchFamily="34" charset="0"/>
              <a:buChar char="•"/>
            </a:pPr>
            <a:r>
              <a:rPr lang="ar-EG" dirty="0"/>
              <a:t>بشكل عام ، نفترض أن الهدف هو الحد الأقصى لصافي القيمة الحالية لرجل الأعمال.</a:t>
            </a:r>
            <a:endParaRPr lang="en-US" dirty="0"/>
          </a:p>
          <a:p>
            <a:pPr marL="171450" indent="-171450" algn="r" rtl="1">
              <a:buFont typeface="Arial" panose="020B0604020202020204" pitchFamily="34" charset="0"/>
              <a:buChar char="•"/>
            </a:pPr>
            <a:r>
              <a:rPr lang="ar-EG" dirty="0"/>
              <a:t> البدائل هي هياكل لخيارات حقيقية يمكن وصفها وتقييمها على أنها فروع لشجرة القرار.</a:t>
            </a:r>
            <a:endParaRPr lang="en-US" dirty="0"/>
          </a:p>
          <a:p>
            <a:pPr marL="171450" indent="-171450" algn="r" rtl="1">
              <a:buFont typeface="Arial" panose="020B0604020202020204" pitchFamily="34" charset="0"/>
              <a:buChar char="•"/>
            </a:pPr>
            <a:r>
              <a:rPr lang="ar-EG" dirty="0"/>
              <a:t> نبدأ بتسليط الضوء على الطبيعة المترابطة لسوق المنتجات والخيارات المالية والتنظيمية.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581762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a:p>
            <a:pPr algn="r" rtl="1"/>
            <a:r>
              <a:rPr lang="ar-EG" b="1" dirty="0"/>
              <a:t>يحدد هذا الفصل أساسيات التخطيط الاستراتيجي في بيئة ريادة الأعمال ويطور إطارا لتقييم الاستراتيجيات البديلة. </a:t>
            </a:r>
            <a:endParaRPr lang="en-US" b="1" dirty="0"/>
          </a:p>
          <a:p>
            <a:pPr algn="r" rtl="1"/>
            <a:endParaRPr lang="ar-EG" b="1" dirty="0"/>
          </a:p>
          <a:p>
            <a:pPr marL="171450" indent="-171450" algn="r" rtl="1">
              <a:buFont typeface="Arial" panose="020B0604020202020204" pitchFamily="34" charset="0"/>
              <a:buChar char="•"/>
            </a:pPr>
            <a:r>
              <a:rPr lang="ar-EG" dirty="0"/>
              <a:t>يصف الإطار الخيارات الحقيقية كأشجار قرار ويستخدم تقييم الاستثمار لتقييم الاستراتيجيات البديلة.</a:t>
            </a:r>
            <a:endParaRPr lang="en-US" dirty="0"/>
          </a:p>
          <a:p>
            <a:pPr marL="171450" indent="-171450" algn="r" rtl="1">
              <a:buFont typeface="Arial" panose="020B0604020202020204" pitchFamily="34" charset="0"/>
              <a:buChar char="•"/>
            </a:pPr>
            <a:r>
              <a:rPr lang="ar-EG" dirty="0"/>
              <a:t> يبدأ الإطار بتحديد الهدف والبدائل الاستراتيجية لتحقيقه.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بشكل عام ، نفترض أن </a:t>
            </a:r>
            <a:r>
              <a:rPr lang="ar-EG" b="1" dirty="0"/>
              <a:t>الهدف هو الحد الأقصى لصافي القيمة الحالية لرجل الأعمال</a:t>
            </a:r>
            <a:r>
              <a:rPr lang="ar-EG" dirty="0"/>
              <a:t>.</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 </a:t>
            </a:r>
            <a:r>
              <a:rPr lang="ar-EG" b="1" dirty="0"/>
              <a:t>البدائل هي هياكل لخيارات حقيقية يمكن وصفها وتقييمها على أنها فروع لشجرة القرار</a:t>
            </a:r>
            <a:r>
              <a:rPr lang="ar-EG" dirty="0"/>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401817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5.1</a:t>
            </a:r>
            <a:r>
              <a:rPr lang="ar-EG" b="1" dirty="0"/>
              <a:t> المنتج - السوق والاستراتيجية المالية والتنظيمية</a:t>
            </a:r>
          </a:p>
          <a:p>
            <a:pPr algn="just" rtl="1"/>
            <a:endParaRPr lang="ar-EG" b="1" dirty="0"/>
          </a:p>
          <a:p>
            <a:pPr marL="171450" indent="-171450" algn="just" rtl="1">
              <a:buFont typeface="Arial" panose="020B0604020202020204" pitchFamily="34" charset="0"/>
              <a:buChar char="•"/>
            </a:pPr>
            <a:r>
              <a:rPr lang="ar-EG" dirty="0"/>
              <a:t>خاصة بالنسبة للمشاريع الجديدة ، يجب تحديد القرارات الاستراتيجية المالية بالاشتراك مع سوق المنتجات والقرارات الاستراتيجية التنظيمية.</a:t>
            </a:r>
          </a:p>
          <a:p>
            <a:pPr marL="171450" indent="-171450" algn="just" rtl="1">
              <a:buFont typeface="Arial" panose="020B0604020202020204" pitchFamily="34" charset="0"/>
              <a:buChar char="•"/>
            </a:pPr>
            <a:r>
              <a:rPr lang="ar-EG" dirty="0"/>
              <a:t> تكون إمكانية النجاح أكبر عندما تكون القرارات متناغمة.</a:t>
            </a:r>
            <a:endParaRPr lang="en-US" dirty="0"/>
          </a:p>
          <a:p>
            <a:pPr marL="171450" indent="-171450" algn="just" rtl="1">
              <a:buFont typeface="Arial" panose="020B0604020202020204" pitchFamily="34" charset="0"/>
              <a:buChar char="•"/>
            </a:pPr>
            <a:r>
              <a:rPr lang="ar-EG" dirty="0"/>
              <a:t> تحدد </a:t>
            </a:r>
            <a:r>
              <a:rPr lang="ar-EG" b="1" dirty="0"/>
              <a:t>الاستراتيجية المالية </a:t>
            </a:r>
            <a:r>
              <a:rPr lang="ar-EG" dirty="0"/>
              <a:t>نوع التمويل وتوقيته.</a:t>
            </a:r>
          </a:p>
          <a:p>
            <a:pPr marL="171450" indent="-171450" algn="just" rtl="1">
              <a:buFont typeface="Arial" panose="020B0604020202020204" pitchFamily="34" charset="0"/>
              <a:buChar char="•"/>
            </a:pPr>
            <a:r>
              <a:rPr lang="ar-EG" dirty="0"/>
              <a:t> تشمل القرارات المالية الاستراتيجية مقدار التمويل الخارجي ، وهيكل رأس المال المستهدف ، وتنظيم عمليات ضخ النقد ، وما إلى ذلك.</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تتضمن </a:t>
            </a:r>
            <a:r>
              <a:rPr lang="ar-EG" b="1" dirty="0"/>
              <a:t>استراتيجية سوق المنتج </a:t>
            </a:r>
            <a:r>
              <a:rPr lang="ar-EG" dirty="0"/>
              <a:t>معدل نمو المبيعات المستهدف ، وسعر المنتج ، وجودة المنتج ، وتمايز المنتج ، وما إذا كان سيتم إنتاج منتجات متعددة ، وما شابه ذلك.</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تتعلق </a:t>
            </a:r>
            <a:r>
              <a:rPr lang="ar-EG" b="1" dirty="0"/>
              <a:t>الاستراتيجية التنظيمية</a:t>
            </a:r>
            <a:r>
              <a:rPr lang="ar-EG" dirty="0"/>
              <a:t> بالحدود الأفقية والرأسية للشركة ومن تكمن سلطة صنع القرار.</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سبيل المثال ، لنفترض أن رائد الأعمال استنتج أن </a:t>
            </a:r>
            <a:r>
              <a:rPr lang="ar-EG" b="1" u="sng" dirty="0"/>
              <a:t>نمو المبيعات السريع </a:t>
            </a:r>
            <a:r>
              <a:rPr lang="ar-EG" dirty="0"/>
              <a:t>هو الاستراتيجية المفضلة في سوق المنتجات. </a:t>
            </a:r>
          </a:p>
          <a:p>
            <a:pPr marL="171450" indent="-171450" algn="just" rtl="1">
              <a:buFont typeface="Arial" panose="020B0604020202020204" pitchFamily="34" charset="0"/>
              <a:buChar char="•"/>
            </a:pPr>
            <a:r>
              <a:rPr lang="ar-EG" dirty="0"/>
              <a:t>إن الخيار الاستراتيجي للنمو السريع من شأنه أن يلزم الشركة بقائمة محدودة من خيارات التمويل.</a:t>
            </a:r>
          </a:p>
          <a:p>
            <a:pPr marL="171450" indent="-171450" algn="just" rtl="1">
              <a:buFont typeface="Arial" panose="020B0604020202020204" pitchFamily="34" charset="0"/>
              <a:buChar char="•"/>
            </a:pPr>
            <a:r>
              <a:rPr lang="ar-EG" dirty="0"/>
              <a:t> يتطلب النمو السريع عادة رأس مال خارجي. يمكن </a:t>
            </a:r>
            <a:r>
              <a:rPr lang="ar-EG" u="sng" dirty="0"/>
              <a:t>للشركة أن تختار العمل برافعة مالية عالية </a:t>
            </a:r>
            <a:r>
              <a:rPr lang="ar-EG" dirty="0"/>
              <a:t>، وفي هذه الحالة </a:t>
            </a:r>
            <a:r>
              <a:rPr lang="ar-EG" u="sng" dirty="0"/>
              <a:t>قد تضحي بسوق المنتجات والمرونة التنظيمية </a:t>
            </a:r>
            <a:r>
              <a:rPr lang="ar-EG" dirty="0"/>
              <a:t>وسيحقق رائد الأعمال عائدا متبقيا بعد خدمة الديون.</a:t>
            </a:r>
          </a:p>
          <a:p>
            <a:pPr marL="171450" indent="-171450" algn="just" rtl="1">
              <a:buFont typeface="Arial" panose="020B0604020202020204" pitchFamily="34" charset="0"/>
              <a:buChar char="•"/>
            </a:pPr>
            <a:r>
              <a:rPr lang="ar-EG" dirty="0"/>
              <a:t> أو قد يتحول إلى رأس المال السهمي ، وفي هذه الحالة قد يضطر صاحب المشروع إلى الحصول على موافقة المساهمين الآخرين قبل التصرف وسيتعين عليه مشاركة العائد الإجمالي مع المستثمرين الخارجيين.</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697957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5.1</a:t>
            </a:r>
            <a:r>
              <a:rPr lang="ar-EG" b="1" dirty="0">
                <a:effectLst/>
                <a:latin typeface="Segoe UI Web (Arabic)"/>
              </a:rPr>
              <a:t> المنتج - السوق والاستراتيجية المالية والتنظيمية (تابع)</a:t>
            </a: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بالمقارنة مع المشاريع الجديدة ، يمكن أن يكون الاعتماد المتبادل بين سوق المنتجات والقرارات التنظيمية والمالية أقل أهمية في المنظمات الكبيرة الراسخة.</a:t>
            </a: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إذا فكرت شركة كبيرة في استراتيجية للنمو السريع في سوق تمثل جزءا صغيرا من نشاطها الإجمالي ، فإن هذا القرار لا يلزم الشركة بالضرورة بهيكل رأس مال عالي الاستدانة أو الحاجة إلى زيادة رأس المال السهمي عن طريق بيع الأسهم.</a:t>
            </a: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وبالتالي ، قد لا يتضرر المستثمرون إذا تم التعامل مع قرار الاستثمار وقرار التمويل بشكل منفصل.</a:t>
            </a:r>
            <a:endParaRPr lang="en-US" dirty="0">
              <a:effectLst/>
              <a:latin typeface="Segoe UI Web (Arabic)"/>
            </a:endParaRP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dirty="0">
              <a:effectLst/>
              <a:latin typeface="Segoe UI Web (Arabic)"/>
            </a:endParaRP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الواقع ، مبدأ الفصل هذا هو السمة المميزة للشركات العامة الكبيرة وفرق مهم عن شركات ريادة الأعمال.</a:t>
            </a:r>
            <a:endParaRPr lang="en-US" dirty="0">
              <a:effectLst/>
              <a:latin typeface="Segoe UI Web (Arabic)"/>
            </a:endParaRP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وجهة نظرنا هي أنه بالنسبة للمشاريع الجديدة ، يجب النظر إلى قرارات سوق المنتجات والتنظيمية والمالية في وقت واحد.</a:t>
            </a:r>
            <a:endParaRPr lang="en-US" dirty="0">
              <a:effectLst/>
              <a:latin typeface="Segoe UI Web (Arabic)"/>
            </a:endParaRP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يساعد النظر المتزامن على ضمان تحديد واختيار أول أفضل استراتيجية شاملة.</a:t>
            </a:r>
            <a:endParaRPr lang="en-US" dirty="0">
              <a:effectLst/>
              <a:latin typeface="Segoe UI Web (Arabic)"/>
            </a:endParaRP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dirty="0">
              <a:effectLst/>
              <a:latin typeface="Segoe UI Web (Arabic)"/>
            </a:endParaRPr>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إن التفكير في سوق المنتجات والاستراتيجيات التنظيمية والمالية كخيارات متزامنة بدلا من خيارات متسلسلة يأخذنا إلى ما وراء حدود اتخاذ القرارات البديهية. </a:t>
            </a:r>
            <a:endParaRPr lang="en-US" dirty="0">
              <a:effectLst/>
              <a:latin typeface="Segoe UI Web (Arabic)"/>
            </a:endParaRP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effectLst/>
              <a:latin typeface="Segoe UI Web (Arabic)"/>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90470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5.3</a:t>
            </a:r>
            <a:r>
              <a:rPr lang="ar-EG" b="1" dirty="0"/>
              <a:t> ما الذي يجعل الخطة أو القرار استراتيجيا؟</a:t>
            </a:r>
          </a:p>
          <a:p>
            <a:pPr algn="just" rtl="1"/>
            <a:endParaRPr lang="ar-EG" b="1" dirty="0"/>
          </a:p>
          <a:p>
            <a:pPr marL="171450" indent="-171450" algn="just" rtl="1">
              <a:buFont typeface="Arial" panose="020B0604020202020204" pitchFamily="34" charset="0"/>
              <a:buChar char="•"/>
            </a:pPr>
            <a:r>
              <a:rPr lang="ar-EG" dirty="0"/>
              <a:t>من المفيد التمييز بين القرارات الاستراتيجية والقرارات الأخرى على أساس ثلاثة أبعاد. </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أولا، القرارات الاستراتيجية تبعية.</a:t>
            </a:r>
            <a:endParaRPr lang="en-US" b="1" dirty="0"/>
          </a:p>
          <a:p>
            <a:pPr marL="171450" indent="-171450" algn="just" rtl="1">
              <a:buFont typeface="Arial" panose="020B0604020202020204" pitchFamily="34" charset="0"/>
              <a:buChar char="•"/>
            </a:pPr>
            <a:r>
              <a:rPr lang="ar-EG" dirty="0"/>
              <a:t> على عكس قرار الطريقة التي يجب بها العودة إلى المنزل من العمل ، فإن القرارات الاستراتيجية تنطوي على التزامات كبيرة بالوقت والموارد. </a:t>
            </a:r>
            <a:endParaRPr lang="en-US" dirty="0"/>
          </a:p>
          <a:p>
            <a:pPr marL="171450" indent="-171450" algn="just" rtl="1">
              <a:buFont typeface="Arial" panose="020B0604020202020204" pitchFamily="34" charset="0"/>
              <a:buChar char="•"/>
            </a:pPr>
            <a:r>
              <a:rPr lang="ar-EG" dirty="0"/>
              <a:t>فهي ذات حجم وأهمية كافيين لدرجة أنها نادرة، ولا توجد سوابق تذكر يمكن الاستناد إليها.</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ثانيا، القرارات الاستراتيجية نشطة وتفاعلية على حد سواء.</a:t>
            </a:r>
            <a:endParaRPr lang="en-US" b="1" dirty="0"/>
          </a:p>
          <a:p>
            <a:pPr marL="171450" indent="-171450" algn="just" rtl="1">
              <a:buFont typeface="Arial" panose="020B0604020202020204" pitchFamily="34" charset="0"/>
              <a:buChar char="•"/>
            </a:pPr>
            <a:r>
              <a:rPr lang="ar-EG" dirty="0"/>
              <a:t> يتم اتخاذ القرار في بيئة تنافسية ، فيما يتعلق بالإجراءات وردود الفعل المحتملة للآخرين الذين لديهم أهداف متنافسة أو تكميلية.</a:t>
            </a:r>
            <a:endParaRPr lang="en-US" dirty="0"/>
          </a:p>
          <a:p>
            <a:pPr marL="171450" indent="-171450" algn="just" rtl="1">
              <a:buFont typeface="Arial" panose="020B0604020202020204" pitchFamily="34" charset="0"/>
              <a:buChar char="•"/>
            </a:pPr>
            <a:r>
              <a:rPr lang="ar-EG" dirty="0"/>
              <a:t> عند الاختيار من بين البدائل ، يجب على صانع القرار النظر في الخيارات التي ربما تكون قد اتخذت بالفعل من قبل الآخرين الذين تتداخل أهدافهم ويجب أن يدرك أن الآخرين قد يتفاعلون مع القرار.</a:t>
            </a:r>
            <a:endParaRPr lang="en-US" dirty="0"/>
          </a:p>
          <a:p>
            <a:pPr marL="171450" indent="-171450" algn="just" rtl="1">
              <a:buFont typeface="Arial" panose="020B0604020202020204" pitchFamily="34" charset="0"/>
              <a:buChar char="•"/>
            </a:pPr>
            <a:r>
              <a:rPr lang="ar-EG" dirty="0"/>
              <a:t> إن قرار متى وأين وكيف يتم تحديد موقع متجر بيع بالتجزئة أمر استراتيجي بهذا المعنى.</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ثالثا، إن عكس القرارات الاستراتيجية مكلف.</a:t>
            </a:r>
            <a:endParaRPr lang="en-US" b="1" dirty="0"/>
          </a:p>
          <a:p>
            <a:pPr marL="171450" indent="-171450" algn="just" rtl="1">
              <a:buFont typeface="Arial" panose="020B0604020202020204" pitchFamily="34" charset="0"/>
              <a:buChar char="•"/>
            </a:pPr>
            <a:r>
              <a:rPr lang="ar-EG" dirty="0"/>
              <a:t> إذا اختار صانع القرار مسارا خاطئا للعمل ، فلا يمكنه ببساطة التراجع عنه.</a:t>
            </a:r>
            <a:endParaRPr lang="en-US" dirty="0"/>
          </a:p>
          <a:p>
            <a:pPr marL="171450" indent="-171450" algn="just" rtl="1">
              <a:buFont typeface="Arial" panose="020B0604020202020204" pitchFamily="34" charset="0"/>
              <a:buChar char="•"/>
            </a:pPr>
            <a:r>
              <a:rPr lang="ar-EG" dirty="0"/>
              <a:t> الاستثمارات التي تم القيام بها لمتابعة مسار العمل الأول ، إلى حد ما ، غرقت. تحد الاستثمارات الغارقة من المرونة لأن التكلفة الكاملة لتغيير الاتجاه يجب أن تقارن فقط بالتكلفة الإضافية للاستمرار في نفس الاتجاه.</a:t>
            </a:r>
            <a:endParaRPr lang="en-US" dirty="0"/>
          </a:p>
          <a:p>
            <a:pPr marL="171450" indent="-171450" algn="just" rtl="1">
              <a:buFont typeface="Arial" panose="020B0604020202020204" pitchFamily="34" charset="0"/>
              <a:buChar char="•"/>
            </a:pPr>
            <a:r>
              <a:rPr lang="ar-EG" dirty="0"/>
              <a:t> وبالتالي ، فإن الخيار الاستراتيجي الخاطئ الأولي هو الخيار الذي قد لا يتعافى منه صانع القرار تماما.</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30207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5-4 الاستراتيجية المالية</a:t>
            </a:r>
          </a:p>
          <a:p>
            <a:pPr algn="just" rtl="1"/>
            <a:endParaRPr lang="ar-EG" dirty="0"/>
          </a:p>
          <a:p>
            <a:pPr marL="171450" indent="-171450" algn="just" rtl="1">
              <a:buFont typeface="Arial" panose="020B0604020202020204" pitchFamily="34" charset="0"/>
              <a:buChar char="•"/>
            </a:pPr>
            <a:r>
              <a:rPr lang="ar-EG" b="1" dirty="0"/>
              <a:t>الخيارات الاستراتيجية المالية لها نفس العناصر الثلاثة.</a:t>
            </a:r>
            <a:endParaRPr lang="en-US" b="1" dirty="0"/>
          </a:p>
          <a:p>
            <a:pPr marL="171450" indent="-171450" algn="just" rtl="1">
              <a:buFont typeface="Arial" panose="020B0604020202020204" pitchFamily="34" charset="0"/>
              <a:buChar char="•"/>
            </a:pPr>
            <a:endParaRPr lang="en-US" b="1" dirty="0"/>
          </a:p>
          <a:p>
            <a:pPr marL="171450" indent="-171450" algn="just" rtl="1">
              <a:buFont typeface="Arial" panose="020B0604020202020204" pitchFamily="34" charset="0"/>
              <a:buChar char="•"/>
            </a:pPr>
            <a:r>
              <a:rPr lang="ar-EG" b="1" dirty="0"/>
              <a:t> يمكن أن يحد خيار التمويل من خيارات التمويل المستقبلية بعدة طرق.</a:t>
            </a:r>
            <a:endParaRPr lang="en-US" b="1" dirty="0"/>
          </a:p>
          <a:p>
            <a:pPr marL="171450" indent="-171450" algn="just" rtl="1">
              <a:buFont typeface="Arial" panose="020B0604020202020204" pitchFamily="34" charset="0"/>
              <a:buChar char="•"/>
            </a:pPr>
            <a:r>
              <a:rPr lang="ar-EG" dirty="0"/>
              <a:t> على سبيل المثال ، قد تقيد الأحكام التعاقدية لاتفاقية الدين قدرة الشركة على استرداد الدين واستبداله بحقوق الملكية.</a:t>
            </a:r>
            <a:endParaRPr lang="en-US" dirty="0"/>
          </a:p>
          <a:p>
            <a:pPr marL="171450" indent="-171450" algn="just" rtl="1">
              <a:buFont typeface="Arial" panose="020B0604020202020204" pitchFamily="34" charset="0"/>
              <a:buChar char="•"/>
            </a:pPr>
            <a:r>
              <a:rPr lang="ar-EG" dirty="0"/>
              <a:t> وقد يحد تمويل الديون القائمة من مصادر التمويل المتاحة للمشاريع الجديدة.</a:t>
            </a:r>
            <a:endParaRPr lang="en-US" dirty="0"/>
          </a:p>
          <a:p>
            <a:pPr marL="171450" indent="-171450" algn="just" rtl="1">
              <a:buFont typeface="Arial" panose="020B0604020202020204" pitchFamily="34" charset="0"/>
              <a:buChar char="•"/>
            </a:pPr>
            <a:r>
              <a:rPr lang="ar-EG" dirty="0"/>
              <a:t> وقد تحد متطلبات خدمة الدين من قدرة الشركة على تنفيذ مشاريع جديدة من شأنها أن تولد تدفقات نقدية سلبية على المدى القصير.</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كما أن الترابط التنافسي موجود أيضا.</a:t>
            </a:r>
            <a:endParaRPr lang="en-US" b="1" dirty="0"/>
          </a:p>
          <a:p>
            <a:pPr marL="171450" indent="-171450" algn="just" rtl="1">
              <a:buFont typeface="Arial" panose="020B0604020202020204" pitchFamily="34" charset="0"/>
              <a:buChar char="•"/>
            </a:pPr>
            <a:r>
              <a:rPr lang="ar-EG" dirty="0"/>
              <a:t> خيارات التمويل التي يكون عكسها أو تغييرها مكلفة تنطوي على استثمارات غارقة في ترتيب التمويل. في مثل هذه الحالات ، قد تلزم خيارات تمويل الشركة الشركة بمصداقية بمسار عمل معين يمكن ملاحظته من قبل المنافسين والموردين والعملاء والموظفين والمساهمين. </a:t>
            </a:r>
            <a:endParaRPr lang="en-US" dirty="0"/>
          </a:p>
          <a:p>
            <a:pPr marL="171450" indent="-171450" algn="just" rtl="1">
              <a:buFont typeface="Arial" panose="020B0604020202020204" pitchFamily="34" charset="0"/>
              <a:buChar char="•"/>
            </a:pPr>
            <a:r>
              <a:rPr lang="ar-EG" dirty="0"/>
              <a:t>ويمكن لهذه الالتزامات الموثوقة أن تؤثر على أعمال هذه الجماعات.</a:t>
            </a:r>
            <a:endParaRPr lang="en-US" dirty="0"/>
          </a:p>
          <a:p>
            <a:pPr marL="171450" indent="-171450" algn="just" rtl="1">
              <a:buFont typeface="Arial" panose="020B0604020202020204" pitchFamily="34" charset="0"/>
              <a:buChar char="•"/>
            </a:pPr>
            <a:r>
              <a:rPr lang="ar-EG" dirty="0"/>
              <a:t> على سبيل المثال، يمكن أن يؤدي تأمين تمويل المشاريع إلى تثبيط الآخرين عن المضي قدما في خططهم الخاصة.</a:t>
            </a:r>
            <a:endParaRPr lang="en-US" dirty="0"/>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12696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5-4 الاستراتيجية المالية</a:t>
            </a:r>
            <a:r>
              <a:rPr lang="ar-EG" dirty="0"/>
              <a:t>.</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وعلى العكس من ذلك ، فإن الإعلان عن نية تطوير منتج جديد ، إذا لم يكن مدعوما بالتزام موثوق به ، يمكن أن يؤدي إلى تدافع بين المنافسين ليكونوا الأول في السوق.</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على سبيل المثال، عندما أعلنت شركة إيرباص في عام 2000 أنها تمضي قدما في إنتاج طائرتها الجامبو الضخمة، </a:t>
            </a:r>
            <a:r>
              <a:rPr lang="en-US" dirty="0"/>
              <a:t>A380، </a:t>
            </a:r>
            <a:r>
              <a:rPr lang="ar-EG" dirty="0"/>
              <a:t>قالت بوينغ على الفور إنها ستقدم أيضا طائرة سوبر جامبو جديدة لتحل محل طائرة 747 القديمة. لم يكن الأمر كذلك حتى حصلت إيرباص على التمويل وبدأت الاستثمار في الطاقة الإنتاجية لطائرة </a:t>
            </a:r>
            <a:r>
              <a:rPr lang="en-US" dirty="0"/>
              <a:t>A380 ، </a:t>
            </a:r>
            <a:r>
              <a:rPr lang="ar-EG" dirty="0"/>
              <a:t>حيث تخلت بوينغ عن خططها لاستبدال 747 وتابعت 787 دريملاينر.</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نطاق الاستراتيجية المالية واسع جدا.</a:t>
            </a:r>
            <a:endParaRPr lang="en-US" dirty="0"/>
          </a:p>
          <a:p>
            <a:pPr marL="171450" indent="-171450" algn="just" rtl="1">
              <a:buFont typeface="Arial" panose="020B0604020202020204" pitchFamily="34" charset="0"/>
              <a:buChar char="•"/>
            </a:pPr>
            <a:r>
              <a:rPr lang="ar-EG" dirty="0"/>
              <a:t> وهو يتجاوز القرار البسيط المتعلق بتمويل الديون في مقابل الأسهم ويتضمن اعتبارات مثل الروابط بين خيارات التمويل والنمو والمرونة والسيطرة.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وبالإضافة إلى ذلك، تشمل الاستراتيجية المالية خيارات من قبيل استخدام العقود المالية لمعالجة أوجه عدم التماثل المعلوماتي بين منظمي المشاريع والمستثمرين أو التغلب عليها، ولتحسين مواءمة حوافز منظمي المشاريع والموظفين مع مصالح المستثمرين.</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159337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sz="1400" b="1" dirty="0"/>
              <a:t>5.5 تحديد الهدف</a:t>
            </a:r>
            <a:endParaRPr lang="en-US" sz="1400" b="1" dirty="0"/>
          </a:p>
          <a:p>
            <a:pPr algn="just" rtl="1"/>
            <a:endParaRPr lang="ar-EG" sz="1400" b="1" dirty="0"/>
          </a:p>
          <a:p>
            <a:pPr marL="171450" indent="-171450" algn="just" rtl="1">
              <a:buFont typeface="Arial" panose="020B0604020202020204" pitchFamily="34" charset="0"/>
              <a:buChar char="•"/>
            </a:pPr>
            <a:r>
              <a:rPr lang="ar-EG" sz="1400" dirty="0"/>
              <a:t>بالنسبة للعديد من رواد الأعمال ، يتم اتخاذ القرارات المتعلقة بإطلاق مشروع جديد أو الاستمرار في العمل الحالي وكيفية تطوير المشروع عن طريق الحدس.</a:t>
            </a:r>
            <a:endParaRPr lang="en-US" sz="1400" dirty="0"/>
          </a:p>
          <a:p>
            <a:pPr marL="171450" indent="-171450" algn="just" rtl="1">
              <a:buFont typeface="Arial" panose="020B0604020202020204" pitchFamily="34" charset="0"/>
              <a:buChar char="•"/>
            </a:pPr>
            <a:r>
              <a:rPr lang="ar-EG" sz="1400" dirty="0"/>
              <a:t> ومع ذلك ، فهذه ليست قرارات حيث من المرجح أن يؤدي الحدس إلى أفضل النتائج.</a:t>
            </a:r>
            <a:endParaRPr lang="en-US" sz="1400" dirty="0"/>
          </a:p>
          <a:p>
            <a:pPr marL="171450" indent="-171450" algn="just" rtl="1">
              <a:buFont typeface="Arial" panose="020B0604020202020204" pitchFamily="34" charset="0"/>
              <a:buChar char="•"/>
            </a:pPr>
            <a:endParaRPr lang="en-US" sz="1400" dirty="0"/>
          </a:p>
          <a:p>
            <a:pPr marL="171450" indent="-171450" algn="just" rtl="1">
              <a:buFont typeface="Arial" panose="020B0604020202020204" pitchFamily="34" charset="0"/>
              <a:buChar char="•"/>
            </a:pPr>
            <a:r>
              <a:rPr lang="ar-EG" sz="1400" dirty="0"/>
              <a:t> أيضا ، يضع بعض رواد الأعمال وزنا على الاعتبارات النوعية.</a:t>
            </a:r>
            <a:endParaRPr lang="en-US" sz="1400" dirty="0"/>
          </a:p>
          <a:p>
            <a:pPr marL="171450" indent="-171450" algn="just" rtl="1">
              <a:buFont typeface="Arial" panose="020B0604020202020204" pitchFamily="34" charset="0"/>
              <a:buChar char="•"/>
            </a:pPr>
            <a:r>
              <a:rPr lang="ar-EG" sz="1400" dirty="0"/>
              <a:t> قد يفخرون ، على سبيل المثال ، بأنهم ابتكروا شيئا جديدا أو قد يقدرون العمل الحر.</a:t>
            </a:r>
          </a:p>
          <a:p>
            <a:pPr marL="171450" indent="-171450" algn="just" rtl="1">
              <a:buFont typeface="Arial" panose="020B0604020202020204" pitchFamily="34" charset="0"/>
              <a:buChar char="•"/>
            </a:pPr>
            <a:r>
              <a:rPr lang="ar-EG" sz="1400" dirty="0"/>
              <a:t>في حين أن الاعتبارات الذاتية يمكن أن تكون مهمة ، فإن هدفنا هو وضع إطار تحليلي يمكن أن يساعد رواد الأعمال والمستثمرين على اتخاذ قرارات أفضل. </a:t>
            </a:r>
            <a:endParaRPr lang="en-US" sz="1400" dirty="0"/>
          </a:p>
          <a:p>
            <a:pPr marL="171450" indent="-171450" algn="just" rtl="1">
              <a:buFont typeface="Arial" panose="020B0604020202020204" pitchFamily="34" charset="0"/>
              <a:buChar char="•"/>
            </a:pPr>
            <a:endParaRPr lang="en-US" sz="1400" dirty="0"/>
          </a:p>
          <a:p>
            <a:pPr marL="171450" indent="-171450" algn="just" rtl="1">
              <a:buFont typeface="Arial" panose="020B0604020202020204" pitchFamily="34" charset="0"/>
              <a:buChar char="•"/>
            </a:pPr>
            <a:r>
              <a:rPr lang="ar-EG" sz="1400" dirty="0"/>
              <a:t>هنا ، </a:t>
            </a:r>
            <a:r>
              <a:rPr lang="ar-EG" sz="1400" b="1" u="sng" dirty="0"/>
              <a:t>نقترح عملية من خطوتين: </a:t>
            </a:r>
            <a:endParaRPr lang="en-US" sz="1400" b="1" u="sng" dirty="0"/>
          </a:p>
          <a:p>
            <a:pPr marL="171450" indent="-171450" algn="just" rtl="1">
              <a:buFont typeface="Arial" panose="020B0604020202020204" pitchFamily="34" charset="0"/>
              <a:buChar char="•"/>
            </a:pPr>
            <a:r>
              <a:rPr lang="ar-EG" sz="1400" dirty="0"/>
              <a:t>أولا ، حدد الإستراتيجية التي تنتج أعلى صافي قيمة مقدرة للقيمة الحالية.</a:t>
            </a:r>
            <a:endParaRPr lang="en-US" sz="1400" dirty="0"/>
          </a:p>
          <a:p>
            <a:pPr marL="171450" indent="-171450" algn="just" rtl="1">
              <a:buFont typeface="Arial" panose="020B0604020202020204" pitchFamily="34" charset="0"/>
              <a:buChar char="•"/>
            </a:pPr>
            <a:endParaRPr lang="en-US" sz="1400" dirty="0"/>
          </a:p>
          <a:p>
            <a:pPr marL="171450" indent="-171450" algn="just" rtl="1">
              <a:buFont typeface="Arial" panose="020B0604020202020204" pitchFamily="34" charset="0"/>
              <a:buChar char="•"/>
            </a:pPr>
            <a:r>
              <a:rPr lang="ar-EG" sz="1400" dirty="0"/>
              <a:t> ثانيا ، قم بإجراء تعديلات نوعية على </a:t>
            </a:r>
            <a:r>
              <a:rPr lang="en-US" sz="1400" dirty="0"/>
              <a:t>NPV </a:t>
            </a:r>
            <a:r>
              <a:rPr lang="ar-EG" sz="1400" dirty="0"/>
              <a:t>من خلال تعيين قيم ذاتية للاعتبارات المهمة لرائد الأعمال المحتمل.</a:t>
            </a:r>
            <a:endParaRPr lang="en-US" sz="1400" dirty="0"/>
          </a:p>
          <a:p>
            <a:pPr marL="171450" indent="-171450" algn="just" rtl="1">
              <a:buFont typeface="Arial" panose="020B0604020202020204" pitchFamily="34" charset="0"/>
              <a:buChar char="•"/>
            </a:pPr>
            <a:endParaRPr lang="en-US" sz="1400"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98645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يقلل التخطيط الاستراتيجي من أهمية الحدس في عملية اتخاذ القرار حتى يتمكن رواد الأعمال والمستثمرون من اتخاذ قرارات مستنيرة. </a:t>
            </a:r>
            <a:endParaRPr lang="en-US" dirty="0"/>
          </a:p>
          <a:p>
            <a:pPr marL="171450" indent="-171450" algn="just" rtl="1">
              <a:buFont typeface="Arial" panose="020B0604020202020204" pitchFamily="34" charset="0"/>
              <a:buChar char="•"/>
            </a:pPr>
            <a:r>
              <a:rPr lang="ar-EG" dirty="0"/>
              <a:t>ولتحقيق ذلك، يجب أن نبدأ بهدف يمكن قياسه.</a:t>
            </a:r>
            <a:endParaRPr lang="en-US" dirty="0"/>
          </a:p>
          <a:p>
            <a:pPr marL="171450" indent="-171450" algn="just" rtl="1">
              <a:buFont typeface="Arial" panose="020B0604020202020204" pitchFamily="34" charset="0"/>
              <a:buChar char="•"/>
            </a:pPr>
            <a:r>
              <a:rPr lang="ar-EG" dirty="0"/>
              <a:t> نفترض أن هدف رائد الأعمال هو تعظيم قيمة المشروع لنفسه. </a:t>
            </a:r>
            <a:endParaRPr lang="en-US" dirty="0"/>
          </a:p>
          <a:p>
            <a:pPr marL="171450" indent="-171450" algn="just" rtl="1">
              <a:buFont typeface="Arial" panose="020B0604020202020204" pitchFamily="34" charset="0"/>
              <a:buChar char="•"/>
            </a:pPr>
            <a:r>
              <a:rPr lang="ar-EG" dirty="0"/>
              <a:t>وبالتالي ، من الناحية المالية البحتة ، فإن </a:t>
            </a:r>
            <a:r>
              <a:rPr lang="ar-EG" b="1" dirty="0"/>
              <a:t>ملكية 40٪ من شركة بقيمة 5 ملايين دولار </a:t>
            </a:r>
            <a:r>
              <a:rPr lang="ar-EG" u="sng" dirty="0">
                <a:solidFill>
                  <a:srgbClr val="FF0000"/>
                </a:solidFill>
              </a:rPr>
              <a:t>هي أكثر قيمة </a:t>
            </a:r>
            <a:r>
              <a:rPr lang="ar-EG" b="1" dirty="0"/>
              <a:t>لرائد الأعمال من 15٪ من شركة بقيمة 10 ملايين دولار</a:t>
            </a:r>
            <a:r>
              <a:rPr lang="ar-EG" dirty="0"/>
              <a:t>.</a:t>
            </a:r>
            <a:endParaRPr lang="en-US" dirty="0"/>
          </a:p>
          <a:p>
            <a:pPr marL="171450" indent="-171450" algn="just" rtl="1">
              <a:buFont typeface="Arial" panose="020B0604020202020204" pitchFamily="34" charset="0"/>
              <a:buChar char="•"/>
            </a:pPr>
            <a:r>
              <a:rPr lang="ar-EG" dirty="0"/>
              <a:t> قيمة مصلحة رجل الأعمال هي ما يجب أن يؤثر على الاختيار الاستراتيجي</a:t>
            </a:r>
            <a:endParaRPr lang="en-US" dirty="0"/>
          </a:p>
          <a:p>
            <a:pPr marL="0" indent="0" algn="just" rtl="1">
              <a:buFont typeface="Arial" panose="020B0604020202020204" pitchFamily="34" charset="0"/>
              <a:buNone/>
            </a:pPr>
            <a:endParaRPr lang="ar-EG" dirty="0"/>
          </a:p>
          <a:p>
            <a:pPr marL="171450" indent="-171450" algn="just" rtl="1">
              <a:buFont typeface="Arial" panose="020B0604020202020204" pitchFamily="34" charset="0"/>
              <a:buChar char="•"/>
            </a:pPr>
            <a:r>
              <a:rPr lang="ar-EG" b="1" dirty="0"/>
              <a:t>هذا لا يعني أن رائد الأعمال يجب أن يستبدل تعظيم القيمة بتعظيم المنفعة باعتباره المحدد النهائي للاختيار.</a:t>
            </a:r>
            <a:endParaRPr lang="en-US" b="1"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بمجرد تحديد القيمة الكمية لمصلحة صاحب المشروع ، يسهل على صاحب المشروع تقييم المقايضات النوعية المتعلقة بعوامل مثل التحكم والأمن.</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لتوضيح ذلك ، لنفترض ، بصفتك رائد أعمال ، أن مستثمرا محتملا يعرض عليك خياران. </a:t>
            </a:r>
            <a:endParaRPr lang="en-US" dirty="0"/>
          </a:p>
          <a:p>
            <a:pPr marL="171450" indent="-171450" algn="just" rtl="1">
              <a:buFont typeface="Arial" panose="020B0604020202020204" pitchFamily="34" charset="0"/>
              <a:buChar char="•"/>
            </a:pPr>
            <a:r>
              <a:rPr lang="ar-EG" dirty="0"/>
              <a:t>تحت أحدهما ستحتفظ بالسيطرة ، وتحت الآخر لن تفعل ذلك. </a:t>
            </a:r>
            <a:endParaRPr lang="en-US" dirty="0"/>
          </a:p>
          <a:p>
            <a:pPr marL="171450" indent="-171450" algn="just" rtl="1">
              <a:buFont typeface="Arial" panose="020B0604020202020204" pitchFamily="34" charset="0"/>
              <a:buChar char="•"/>
            </a:pPr>
            <a:r>
              <a:rPr lang="ar-EG" dirty="0"/>
              <a:t>ومع ذلك ، في مقابل التخلي عن السيطرة ، ستحصل على تعويض إضافي بقيمة حالية قدرها 100,000 دولار.</a:t>
            </a:r>
            <a:endParaRPr lang="en-US" dirty="0"/>
          </a:p>
          <a:p>
            <a:pPr marL="171450" indent="-171450" algn="just" rtl="1">
              <a:buFont typeface="Arial" panose="020B0604020202020204" pitchFamily="34" charset="0"/>
              <a:buChar char="•"/>
            </a:pPr>
            <a:r>
              <a:rPr lang="ar-EG" dirty="0"/>
              <a:t> يمكنك بعد ذلك تقييم ما إذا كنت على استعداد للتخلي عن السيطرة مقابل زيادة قدرها 100000 دولار في القيمة المتوقعة لاهتمامك.</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2973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5.7</a:t>
            </a:r>
            <a:r>
              <a:rPr lang="ar-EG" b="1" dirty="0"/>
              <a:t> التعرف على الخيارات الحقيقية</a:t>
            </a:r>
          </a:p>
          <a:p>
            <a:pPr algn="just" rtl="1"/>
            <a:endParaRPr lang="ar-EG" b="1" dirty="0"/>
          </a:p>
          <a:p>
            <a:pPr algn="just" rtl="1"/>
            <a:endParaRPr lang="ar-EG" b="1" dirty="0"/>
          </a:p>
          <a:p>
            <a:pPr marL="171450" indent="-171450" algn="just" rtl="1">
              <a:buFont typeface="Arial" panose="020B0604020202020204" pitchFamily="34" charset="0"/>
              <a:buChar char="•"/>
            </a:pPr>
            <a:r>
              <a:rPr lang="ar-EG" dirty="0"/>
              <a:t>التخطيط الاستراتيجي ليس تطبيقا لمرة واحدة.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مع مرور الوقت ، سيتم تجاوز الأهداف الأصلية أو تفويتها ، وستجعل التطورات الجديدة الخطة الأولية عفا عليها الزمن.</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وبدلا من التخطيط لمسار عمل واحد غير قابل للتغيير، من المفيد أكثر اختيار الاستراتيجية التي تقدم أعلى قيمة متوقعة في ضوء المرونة التي توفرها الاستراتيجية للتعامل مع المفاجآت.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فرص التخلي عن مشروع أو توسيعه أو تغيير الاتجاه هي </a:t>
            </a:r>
            <a:r>
              <a:rPr lang="ar-EG" b="1" dirty="0"/>
              <a:t>خيارات حقيقية</a:t>
            </a:r>
            <a:r>
              <a:rPr lang="ar-EG" dirty="0"/>
              <a:t>.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يمكنك التفكير في تركيز التخطيط الاستراتيجي على أنه تحديد الخيارات الحقيقية التي يجب اكتسابها والاحتفاظ بها والتخلي عنها في نقاط القرار الرئيسية.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71757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أساسيات الخيار</a:t>
            </a:r>
          </a:p>
          <a:p>
            <a:pPr marL="171450" indent="-171450" algn="just" rtl="1">
              <a:buFont typeface="Arial" panose="020B0604020202020204" pitchFamily="34" charset="0"/>
              <a:buChar char="•"/>
            </a:pPr>
            <a:r>
              <a:rPr lang="ar-EG" dirty="0"/>
              <a:t>الخيار هو الحق في اتخاذ قرار في المستقبل.</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في سوق الأوراق المالية ، على سبيل المثال ، خيار الشراء هو الحق في شراء حصة من الأسهم في تاريخ مستقبلي بسعر يتم التفاوض عليه اليوم.</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الحق في شراء سهم من الأسهم العادية </a:t>
            </a:r>
            <a:r>
              <a:rPr lang="en-US" dirty="0"/>
              <a:t>Spacely.com </a:t>
            </a:r>
            <a:r>
              <a:rPr lang="ar-EG" dirty="0"/>
              <a:t>أي وقت خلال الأشهر الثلاثة القادمة بسعر 110 دولارات هو خيار شراء بسعر ممارسة قدره 110 دولارات ، حيث يكون الأصل الأساسي هو حصة من أسهم </a:t>
            </a:r>
            <a:r>
              <a:rPr lang="en-US" dirty="0" err="1"/>
              <a:t>Spacely</a:t>
            </a:r>
            <a:r>
              <a:rPr lang="en-US" dirty="0"/>
              <a:t> </a:t>
            </a:r>
            <a:r>
              <a:rPr lang="ar-EG" dirty="0"/>
              <a:t>العادية.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u="sng" dirty="0"/>
              <a:t>تعتمد قيمة الخيار على عدة عوامل.</a:t>
            </a:r>
            <a:endParaRPr lang="en-US" u="sng" dirty="0"/>
          </a:p>
          <a:p>
            <a:pPr marL="171450" indent="-171450" algn="just" rtl="1">
              <a:buFont typeface="Arial" panose="020B0604020202020204" pitchFamily="34" charset="0"/>
              <a:buChar char="•"/>
            </a:pPr>
            <a:r>
              <a:rPr lang="ar-EG" dirty="0"/>
              <a:t> في الأساس ، يكتسب خيار الشراء قيمة كلما زاد عدم اليقين بشأن القيمة النهائية للأصل الأساسي.</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يكتسب قيمة إذا ارتفع سعر السوق للأصل الأساسي ، ويفقد قيمته إذا انخفض سعر الأصل.</a:t>
            </a:r>
            <a:endParaRPr lang="en-US" dirty="0"/>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453824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مقارنات بين الخيارات الحقيقية والمالية</a:t>
            </a:r>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عمليات البيع والشراء على أسهم الأسهم هي خيارات مالية.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الأصل الأساسي هو أصل مالي ، ولا تؤثر ممارسة الخيار أو عدم ممارسته على قيمة الأصل الأساسي.</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في العديد من النواحي ، الخيارات الحقيقية متشابهة.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كما هو الحال مع الخيارات المالية ، تزداد قيم الخيارات الحقيقية مع مخاطر الأصل الأساسي ووقت انتهاء الصلاحية.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تتأثر قيم الخيارات الحقيقية أيضا بالمثل بالفرق بين سعر الممارسة وقيمة الأصل الأساسي.</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66306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مقارنات بين الخيارات الحقيقية والمالية</a:t>
            </a:r>
          </a:p>
          <a:p>
            <a:pPr marL="171450" indent="-171450" algn="just" rtl="1">
              <a:buFont typeface="Arial" panose="020B0604020202020204" pitchFamily="34" charset="0"/>
              <a:buChar char="•"/>
            </a:pPr>
            <a:endParaRPr lang="ar-EG" b="1" dirty="0"/>
          </a:p>
          <a:p>
            <a:pPr marL="0" indent="0" algn="just" rtl="1">
              <a:buFont typeface="Arial" panose="020B0604020202020204" pitchFamily="34" charset="0"/>
              <a:buNone/>
            </a:pPr>
            <a:r>
              <a:rPr lang="ar-EG" b="1" u="sng" dirty="0"/>
              <a:t>ومع ذلك، تختلف الخيارات الحقيقية عن الخيارات المالية من نواح مهمة. </a:t>
            </a:r>
            <a:endParaRPr lang="en-US" b="1" u="sng" dirty="0"/>
          </a:p>
          <a:p>
            <a:pPr marL="0" indent="0" algn="just" rtl="1">
              <a:buFont typeface="Arial" panose="020B0604020202020204" pitchFamily="34" charset="0"/>
              <a:buNone/>
            </a:pPr>
            <a:endParaRPr lang="ar-EG" b="1" u="sng" dirty="0"/>
          </a:p>
          <a:p>
            <a:pPr marL="171450" indent="-171450" algn="just" rtl="1">
              <a:buFont typeface="Arial" panose="020B0604020202020204" pitchFamily="34" charset="0"/>
              <a:buChar char="•"/>
            </a:pPr>
            <a:r>
              <a:rPr lang="ar-EG" b="1" u="sng" dirty="0"/>
              <a:t>أولا ، غالبا ما تكون أسواق الخيارات المالية كاملة ، مما يعني</a:t>
            </a:r>
            <a:r>
              <a:rPr lang="en-US" b="1" u="sng" dirty="0"/>
              <a:t>:</a:t>
            </a:r>
          </a:p>
          <a:p>
            <a:pPr marL="171450" indent="-171450" algn="just" rtl="1">
              <a:buFont typeface="Arial" panose="020B0604020202020204" pitchFamily="34" charset="0"/>
              <a:buChar char="•"/>
            </a:pPr>
            <a:r>
              <a:rPr lang="ar-EG" dirty="0"/>
              <a:t> أن عمليات الشراء والبيع على الأسهم متاحة بنفس سعر الممارسة وتاريخ انتهاء الصلاحية ، </a:t>
            </a:r>
            <a:endParaRPr lang="en-US" dirty="0"/>
          </a:p>
          <a:p>
            <a:pPr marL="171450" indent="-171450" algn="just" rtl="1">
              <a:buFont typeface="Arial" panose="020B0604020202020204" pitchFamily="34" charset="0"/>
              <a:buChar char="•"/>
            </a:pPr>
            <a:r>
              <a:rPr lang="ar-EG" dirty="0"/>
              <a:t>ويتم تداول الأصل الأساسي بحرية ،</a:t>
            </a:r>
            <a:endParaRPr lang="en-US" dirty="0"/>
          </a:p>
          <a:p>
            <a:pPr marL="171450" indent="-171450" algn="just" rtl="1">
              <a:buFont typeface="Arial" panose="020B0604020202020204" pitchFamily="34" charset="0"/>
              <a:buChar char="•"/>
            </a:pPr>
            <a:r>
              <a:rPr lang="ar-EG" dirty="0"/>
              <a:t> والاقتراض بدون مخاطر ممكن.</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إذا اكتمل السوق ، يمكن تحديد قيمة الخيار من خلال مناشدة قدرة المستثمرين على المراجحة دون مخاطر أي تفاوتات في الأسعار.</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في المقابل، أسواق الخيارات الحقيقية ليست كاملة والمراجحة البسيطة ليست ممكنة بشكل عام.</a:t>
            </a:r>
            <a:endParaRPr lang="en-US" dirty="0"/>
          </a:p>
          <a:p>
            <a:pPr marL="171450" indent="-171450" algn="just"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034574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مقارنات بين الخيارات الحقيقية والمالية</a:t>
            </a:r>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b="1" dirty="0"/>
              <a:t>ثانيا، غالبا ما تكون الخيارات الحقيقية مترابطة بطرق تجعل تطبيق نماذج تسعير الخيارات الرسمية غير مناسب.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شراء الخيارات المالية وبيعها وممارستها بشكل منفصل ، وقيمة محفظة الخيارات المالية هي ببساطة مجموع قيم الخيارات الفردية.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وعلى النقيض من ذلك، غالبا ما تكون </a:t>
            </a:r>
            <a:r>
              <a:rPr lang="ar-EG" b="1" dirty="0"/>
              <a:t>الخيارات الحقيقية </a:t>
            </a:r>
            <a:r>
              <a:rPr lang="ar-EG" dirty="0"/>
              <a:t>مترابطة، وقد يكون لقرار ممارسة أحدها آثار على قيم الآخرين.</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وبالتالي ، </a:t>
            </a:r>
            <a:r>
              <a:rPr lang="ar-EG" b="1" dirty="0"/>
              <a:t>لا يمكن تحديد قيمة محفظة الخيارات الحقيقية</a:t>
            </a:r>
            <a:r>
              <a:rPr lang="ar-EG" dirty="0"/>
              <a:t> في كثير من الأحيان بمجرد إضافة قيم الخيارات الفردية.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يستخدم مصطلح "الخيارات الحقيقية" للتأكيد على تشابهها مع الخيارات المالية مع الحفاظ على فكرة وجود اختلافات مهمة.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01657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الخيار الحقيقي بريميوم</a:t>
            </a:r>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تسمى تكلفة الحصول على خيار علاوة الخيار.</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بشكل عام ، يجب شراء الخيارات المالية من الأطراف المقابلة التي </a:t>
            </a:r>
            <a:r>
              <a:rPr lang="ar-EG" b="1" u="sng" dirty="0"/>
              <a:t>تعتبر علاوة الخيار كافية لتعويضهم عن تحمل مخاطر </a:t>
            </a:r>
            <a:r>
              <a:rPr lang="ar-EG" dirty="0"/>
              <a:t>أن الخيار سينتهي به الأمر في المال.</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أحد الاختلافات المهمة بين الخيارات الحقيقية والمالية هو </a:t>
            </a:r>
            <a:r>
              <a:rPr lang="ar-EG" b="1" u="sng" dirty="0"/>
              <a:t>أن علاوة الخيار الحقيقي لا تحمل أي علاقة ضرورية بقيمة الخيار. </a:t>
            </a:r>
          </a:p>
          <a:p>
            <a:pPr marL="0" indent="0" algn="just" rtl="1">
              <a:buFont typeface="Arial" panose="020B0604020202020204" pitchFamily="34" charset="0"/>
              <a:buNone/>
            </a:pPr>
            <a:endParaRPr lang="ar-EG" b="1" u="sng" dirty="0"/>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134715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u="sng" dirty="0"/>
              <a:t>أمثلة على الخيارات الحقيقية</a:t>
            </a:r>
          </a:p>
          <a:p>
            <a:pPr algn="just" rtl="1"/>
            <a:r>
              <a:rPr lang="ar-EG" b="1" dirty="0"/>
              <a:t>خيار الانتظار </a:t>
            </a:r>
          </a:p>
          <a:p>
            <a:pPr marL="171450" indent="-171450" algn="just" rtl="1">
              <a:buFont typeface="Arial" panose="020B0604020202020204" pitchFamily="34" charset="0"/>
              <a:buChar char="•"/>
            </a:pPr>
            <a:r>
              <a:rPr lang="ar-EG" dirty="0"/>
              <a:t>إذا كان من الممكن تأجيل إجراء ما ، فإن صانع القرار لديه خيار الانتظار.</a:t>
            </a:r>
          </a:p>
          <a:p>
            <a:pPr marL="171450" indent="-171450" algn="just" rtl="1">
              <a:buFont typeface="Arial" panose="020B0604020202020204" pitchFamily="34" charset="0"/>
              <a:buChar char="•"/>
            </a:pPr>
            <a:r>
              <a:rPr lang="ar-EG" dirty="0"/>
              <a:t>تتضمن القرارات مقارنة قيمة التصرف الآن بالقيمة المتوقعة للانتظار.</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لمالك الغابة قطع الأشجار اليوم أو الانتظار حتى العام المقبل عندما تنمو الأشجار بشكل أكبر وربما تتغير أسعار الأخشاب.</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endParaRPr lang="ar-EG" dirty="0"/>
          </a:p>
          <a:p>
            <a:pPr marL="0" indent="0" algn="just" rtl="1">
              <a:buFont typeface="Arial" panose="020B0604020202020204" pitchFamily="34" charset="0"/>
              <a:buNone/>
            </a:pPr>
            <a:r>
              <a:rPr lang="ar-EG" b="1" dirty="0"/>
              <a:t>خيار التعلم</a:t>
            </a:r>
          </a:p>
          <a:p>
            <a:pPr marL="171450" indent="-171450" algn="just" rtl="1">
              <a:buFont typeface="Arial" panose="020B0604020202020204" pitchFamily="34" charset="0"/>
              <a:buChar char="•"/>
            </a:pPr>
            <a:r>
              <a:rPr lang="ar-EG" dirty="0"/>
              <a:t>تتشابه خيارات التعلم مع خيارات الانتظار باستثناء أن التركيز ينصب على حل عدم اليقين.</a:t>
            </a:r>
            <a:endParaRPr lang="en-US" dirty="0"/>
          </a:p>
          <a:p>
            <a:pPr marL="171450" indent="-171450" algn="just" rtl="1">
              <a:buFont typeface="Arial" panose="020B0604020202020204" pitchFamily="34" charset="0"/>
              <a:buChar char="•"/>
            </a:pPr>
            <a:r>
              <a:rPr lang="ar-EG" dirty="0"/>
              <a:t> يمكن لحامل الخيار إما اتخاذ الخيار الأفضل في ضوء المستقبل غير المؤكد أو الانتظار حتى يتم حل بعض عدم اليقين المهم.</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للشخص الذي يأمل في تلقي عروض عمل من صاحب عمل مختلفين إما أن يختار تقليل التنقل المتوقع اليوم عن طريق شراء منزل يقع بين الاثنين أو يمكنه انتظار عرض ثم تحديد موقعه بالقرب من صاحب العمل النهائي.</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092122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u="sng" dirty="0"/>
              <a:t>أمثلة على الخيارات الحقيقية</a:t>
            </a:r>
          </a:p>
          <a:p>
            <a:pPr algn="just" rtl="1"/>
            <a:endParaRPr lang="ar-EG" dirty="0"/>
          </a:p>
          <a:p>
            <a:pPr algn="just" rtl="1"/>
            <a:r>
              <a:rPr lang="ar-EG" b="1" dirty="0"/>
              <a:t>خيارات التوسع أو الانكماش</a:t>
            </a:r>
          </a:p>
          <a:p>
            <a:pPr marL="171450" indent="-171450" algn="just" rtl="1">
              <a:buFont typeface="Arial" panose="020B0604020202020204" pitchFamily="34" charset="0"/>
              <a:buChar char="•"/>
            </a:pPr>
            <a:r>
              <a:rPr lang="ar-EG" dirty="0"/>
              <a:t>رائد الأعمال الذي لديه القدرة على زيادة حجم المشروع لديه خيار للتوسع.</a:t>
            </a:r>
            <a:endParaRPr lang="en-US" dirty="0"/>
          </a:p>
          <a:p>
            <a:pPr marL="171450" indent="-171450" algn="just" rtl="1">
              <a:buFont typeface="Arial" panose="020B0604020202020204" pitchFamily="34" charset="0"/>
              <a:buChar char="•"/>
            </a:pPr>
            <a:r>
              <a:rPr lang="ar-EG" dirty="0"/>
              <a:t> الشخص الذي لديه القدرة على تقليص الحجم لديه خيار الانكماش</a:t>
            </a:r>
          </a:p>
          <a:p>
            <a:pPr marL="171450" indent="-171450" algn="just" rtl="1">
              <a:buFont typeface="Arial" panose="020B0604020202020204" pitchFamily="34" charset="0"/>
              <a:buChar char="•"/>
            </a:pPr>
            <a:r>
              <a:rPr lang="ar-EG" dirty="0"/>
              <a:t>قد يقرر رائد الأعمال الحصول على خيار التوسع عن طريق شراء منشأة أكبر من الحاجة المتوقعة. </a:t>
            </a:r>
            <a:endParaRPr lang="en-US" dirty="0"/>
          </a:p>
          <a:p>
            <a:pPr marL="171450" indent="-171450" algn="just" rtl="1">
              <a:buFont typeface="Arial" panose="020B0604020202020204" pitchFamily="34" charset="0"/>
              <a:buChar char="•"/>
            </a:pPr>
            <a:r>
              <a:rPr lang="ar-EG" dirty="0"/>
              <a:t>قد يكتسب رائد الأعمال خيارا للتعاقد عن طريق إغلاق خط الإنتاج إذا كان الطلب أقل من المتوقع.</a:t>
            </a:r>
            <a:r>
              <a:rPr lang="en-US" dirty="0"/>
              <a:t> </a:t>
            </a:r>
            <a:r>
              <a:rPr lang="ar-EG" dirty="0"/>
              <a:t>يمكن الحصول على الخيار من خلال بناء عملية إنتاج مرنة.</a:t>
            </a:r>
            <a:endParaRPr lang="en-US" dirty="0"/>
          </a:p>
          <a:p>
            <a:pPr marL="171450" indent="-171450" algn="just" rtl="1">
              <a:buFont typeface="Arial" panose="020B0604020202020204" pitchFamily="34" charset="0"/>
              <a:buChar char="•"/>
            </a:pPr>
            <a:endParaRPr lang="ar-EG" dirty="0"/>
          </a:p>
          <a:p>
            <a:pPr marL="0" indent="0" algn="just" rtl="1">
              <a:buFont typeface="Arial" panose="020B0604020202020204" pitchFamily="34" charset="0"/>
              <a:buNone/>
            </a:pPr>
            <a:r>
              <a:rPr lang="ar-EG" b="1" dirty="0"/>
              <a:t>خيارات لتبديل المدخلات أو المخرجات</a:t>
            </a:r>
          </a:p>
          <a:p>
            <a:pPr marL="171450" indent="-171450" algn="just" rtl="1">
              <a:buFont typeface="Arial" panose="020B0604020202020204" pitchFamily="34" charset="0"/>
              <a:buChar char="•"/>
            </a:pPr>
            <a:r>
              <a:rPr lang="ar-EG" dirty="0"/>
              <a:t>لدى رائد الأعمال خيار تبديل المدخلات أو المخرجات عندما يمكنه تغيير مزيج عملية الإنتاج استجابة لأسعار السوق.</a:t>
            </a:r>
            <a:endParaRPr lang="en-US" dirty="0"/>
          </a:p>
          <a:p>
            <a:pPr marL="171450" indent="-171450" algn="just" rtl="1">
              <a:buFont typeface="Arial" panose="020B0604020202020204" pitchFamily="34" charset="0"/>
              <a:buChar char="•"/>
            </a:pPr>
            <a:r>
              <a:rPr lang="ar-EG" dirty="0"/>
              <a:t>رائد الأعمال الذي يصمم منشأة للعمل إما على الكهرباء أو الغاز الطبيعي لديه الخيار الحقيقي للتبديل بين هذين المدخلين.</a:t>
            </a:r>
            <a:endParaRPr lang="en-US" dirty="0"/>
          </a:p>
          <a:p>
            <a:pPr marL="171450" indent="-171450" algn="just" rtl="1">
              <a:buFont typeface="Arial" panose="020B0604020202020204" pitchFamily="34" charset="0"/>
              <a:buChar char="•"/>
            </a:pPr>
            <a:r>
              <a:rPr lang="ar-EG" dirty="0"/>
              <a:t> المصفاة التي يمكنها التبديل بين إنتاج زيت التدفئة والبنزين لديها الخيار الحقيقي لتبديل المخرجات.</a:t>
            </a:r>
            <a:endParaRPr lang="en-US" dirty="0"/>
          </a:p>
          <a:p>
            <a:pPr algn="just" rtl="1"/>
            <a:endParaRPr lang="ar-EG" dirty="0"/>
          </a:p>
          <a:p>
            <a:pPr algn="just" rtl="1"/>
            <a:r>
              <a:rPr lang="ar-EG" b="1" dirty="0"/>
              <a:t>خيار التخلي خيار التخلي</a:t>
            </a:r>
            <a:endParaRPr lang="en-US" b="1" dirty="0"/>
          </a:p>
          <a:p>
            <a:pPr marL="171450" indent="-171450" algn="just" rtl="1">
              <a:buFont typeface="Arial" panose="020B0604020202020204" pitchFamily="34" charset="0"/>
              <a:buChar char="•"/>
            </a:pPr>
            <a:r>
              <a:rPr lang="ar-EG" b="1" dirty="0"/>
              <a:t> </a:t>
            </a:r>
            <a:r>
              <a:rPr lang="ar-EG" dirty="0"/>
              <a:t>هو الحق في وقف نشاط وإعادة توزيع الأصول الحقيقية لبعض الاستخدامات الأخرى.</a:t>
            </a:r>
          </a:p>
          <a:p>
            <a:pPr marL="171450" indent="-171450" algn="just" rtl="1">
              <a:buFont typeface="Arial" panose="020B0604020202020204" pitchFamily="34" charset="0"/>
              <a:buChar char="•"/>
            </a:pPr>
            <a:r>
              <a:rPr lang="ar-EG" dirty="0"/>
              <a:t>تتضمن خيارات التخلي خيارات التوقف عن مشروع بحثي أو إغلاق متجر أو الاستقالة من الوظيفة الحالية.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1599910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5.10 ردود الفعل المتنافسة وأشجار اللعبة</a:t>
            </a:r>
            <a:endParaRPr lang="en-US" b="1" dirty="0"/>
          </a:p>
          <a:p>
            <a:pPr algn="just" rtl="1"/>
            <a:endParaRPr lang="ar-EG" b="1" dirty="0"/>
          </a:p>
          <a:p>
            <a:pPr marL="171450" indent="-171450" algn="just" rtl="1">
              <a:buFont typeface="Arial" panose="020B0604020202020204" pitchFamily="34" charset="0"/>
              <a:buChar char="•"/>
            </a:pPr>
            <a:r>
              <a:rPr lang="ar-EG" dirty="0"/>
              <a:t>لا تتضمن أشجار القرار صراحة ردود فعل المنافسين أو الأطراف المقابلة. </a:t>
            </a:r>
          </a:p>
          <a:p>
            <a:pPr marL="171450" indent="-171450" algn="just" rtl="1">
              <a:buFont typeface="Arial" panose="020B0604020202020204" pitchFamily="34" charset="0"/>
              <a:buChar char="•"/>
            </a:pPr>
            <a:r>
              <a:rPr lang="ar-EG" dirty="0"/>
              <a:t>على سبيل المثال ، فكر في مشروع يقدم خطا مبتكرا من الأحذية الرياضية المطبوعة 3</a:t>
            </a:r>
            <a:r>
              <a:rPr lang="en-US" dirty="0"/>
              <a:t>D. </a:t>
            </a:r>
          </a:p>
          <a:p>
            <a:pPr marL="171450" indent="-171450" algn="just" rtl="1">
              <a:buFont typeface="Arial" panose="020B0604020202020204" pitchFamily="34" charset="0"/>
              <a:buChar char="•"/>
            </a:pPr>
            <a:r>
              <a:rPr lang="ar-EG" dirty="0"/>
              <a:t>وقد تعتمد استراتيجية دخولها - السعر ونفقات الإعلان والنطاق الجغرافي وما إلى ذلك - بشكل حاسم على الكيفية التي تتوقع بها أن تتفاعل الشركات القائمة.</a:t>
            </a:r>
            <a:endParaRPr lang="en-US"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dirty="0"/>
              <a:t>قد تقرر الشركة الدخول باستراتيجية تسعير قوية ، على افتراض أن الشركات القائمة ستبقي أسعارها ثابتة. </a:t>
            </a:r>
          </a:p>
          <a:p>
            <a:pPr marL="171450" indent="-171450" algn="just" rtl="1">
              <a:buFont typeface="Arial" panose="020B0604020202020204" pitchFamily="34" charset="0"/>
              <a:buChar char="•"/>
            </a:pPr>
            <a:r>
              <a:rPr lang="ar-EG" dirty="0"/>
              <a:t>ولكن إذا كان رد فعل شاغلي الوظائف من خلال التسعير بقوة ، تقليل فعالية استراتيجية التسعير الخاصة بالوافد الجديد وربما تؤدي استراتيجية دخول موطئ القدم إلى تثبيط رد فعل المنافس وتكون أفضل لرائد الأعمال على المدى الطويل.</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وبالمثل ، فإن شروط الاتفاقية التي يتم التفاوض عليها بين </a:t>
            </a:r>
            <a:r>
              <a:rPr lang="en-US" dirty="0"/>
              <a:t>VC </a:t>
            </a:r>
            <a:r>
              <a:rPr lang="ar-EG" dirty="0"/>
              <a:t>ورجل أعمال يمكن أن يكون لها آثار نظرية اللعبة.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سبيل المثال، قد يشعر رأس المال المغامر بالقلق من أن الالتزام بالكثير من رأس المال في مرحلة مبكرة قد يقود رائد الأعمال إلى العمل بجد أقل على تحقيق المعلم المهم التالي، في حين أن استثمار مبلغ أقل قد يزيد من قلق رائد الأعمال بشأن صعوبة التفاوض على تقييم عادل في الجولة التالية.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582319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ردود فعل المنافسين (والطرف المقابل) ليست مشكلة في الأسواق التنافسية تماما لأن الشركات الأخرى لن تتفاعل على وجه التحديد مع دخول منافس جديد وستخفف المنافسة من احتمال التأخير من قبل مستثمر مبكر (الطرف المقابل).</a:t>
            </a:r>
            <a:endParaRPr lang="en-US"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dirty="0"/>
              <a:t>بالنسبة لمشروع صغير يدخل سوقا كبيرة أو رائد أعمال يمكنه التعامل مع العديد من المستثمرين المحتملين ، قد يكون من المنطقي التفكير في السوق على أنه تنافسي تماما تقريبا.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علاوة على ذلك ، فإن ردود الفعل المتنافسة ليست مشكلة بالنسبة لمشروع يقدم منتجا فريدا ولا يتوقع أي دخول ، وبالتالي يتمتع بقوة سوقية.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لكن التخطيط لردود فعل المنافسين </a:t>
            </a:r>
            <a:r>
              <a:rPr lang="ar-EG" b="1" u="sng" dirty="0"/>
              <a:t>يمكن أن يكون مهما في الأماكن التي لا يوجد فيها سوى عدد قليل من المنافسين </a:t>
            </a:r>
            <a:r>
              <a:rPr lang="ar-EG" b="1" dirty="0"/>
              <a:t>الفعليين أو المحتملين</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 مثل هذه الحالات ، </a:t>
            </a:r>
            <a:r>
              <a:rPr lang="ar-EG" b="1" dirty="0"/>
              <a:t>تكون قرارات الشركات المتنافسة والأطراف المقابلة مترابطة للغاية</a:t>
            </a:r>
            <a:r>
              <a:rPr lang="ar-EG" dirty="0"/>
              <a:t>.</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solidFill>
                  <a:srgbClr val="FF0000"/>
                </a:solidFill>
              </a:rPr>
              <a:t>تتمثل إحدى طرق تقييم خيارات القرار في تعيين الاحتمالات لردود الفعل المتنافسة واستخدام شجرة القرار لتقييم الخيارات.</a:t>
            </a:r>
            <a:endParaRPr lang="en-US" b="1" dirty="0">
              <a:solidFill>
                <a:srgbClr val="FF0000"/>
              </a:solidFill>
            </a:endParaRPr>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b="1" u="sng" dirty="0"/>
              <a:t>ومع ذلك، من غير المرجح أن يسفر هذا النهج عن نتائج موثوقة</a:t>
            </a:r>
            <a:r>
              <a:rPr lang="ar-EG" dirty="0"/>
              <a:t>، لأن الاحتمالات تسفر فعليا عن متوسط رد فعل مرجح من بين الاحتمالات المختلفة، </a:t>
            </a:r>
            <a:r>
              <a:rPr lang="ar-EG" b="1" u="sng" dirty="0"/>
              <a:t>في حين أن رد الفعل الفعلي سيكون خيارا أو آخر</a:t>
            </a:r>
            <a:r>
              <a:rPr lang="ar-EG" dirty="0"/>
              <a:t>.</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09822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هناك طريقة أفضل للتفكير في القرار عندما تكون ردود الفعل المتنافسة مهمة. </a:t>
            </a:r>
            <a:endParaRPr lang="en-US" dirty="0"/>
          </a:p>
          <a:p>
            <a:pPr marL="171450" indent="-171450" algn="just" rtl="1">
              <a:buFont typeface="Arial" panose="020B0604020202020204" pitchFamily="34" charset="0"/>
              <a:buChar char="•"/>
            </a:pPr>
            <a:r>
              <a:rPr lang="ar-EG" dirty="0"/>
              <a:t>البديل هو التقييم الصريح لرد الفعل الذي سيكون في مصلحة كل منافس. </a:t>
            </a:r>
          </a:p>
          <a:p>
            <a:pPr marL="171450" indent="-171450" algn="just" rtl="1">
              <a:buFont typeface="Arial" panose="020B0604020202020204" pitchFamily="34" charset="0"/>
              <a:buChar char="•"/>
            </a:pPr>
            <a:r>
              <a:rPr lang="ar-EG" dirty="0"/>
              <a:t>المنطق الأساسي هو أن تصرفات الشركة ومنافسيها مترابطة.</a:t>
            </a:r>
            <a:endParaRPr lang="en-US" dirty="0"/>
          </a:p>
          <a:p>
            <a:pPr marL="171450" indent="-171450" algn="just" rtl="1">
              <a:buFont typeface="Arial" panose="020B0604020202020204" pitchFamily="34" charset="0"/>
              <a:buChar char="•"/>
            </a:pPr>
            <a:r>
              <a:rPr lang="ar-EG" dirty="0"/>
              <a:t> من المفترض أن تتصرف كل شركة بعقلانية من خلال محاولة اختيار الاستراتيجية التي تزيد من القيمة بالنظر إلى ما تعتقد أن منافستها ستفعله .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يمكن نمذجة التفاعلات الاستراتيجية من خلال الاعتماد على مساهمات </a:t>
            </a:r>
            <a:r>
              <a:rPr lang="ar-EG" b="1" u="sng" dirty="0"/>
              <a:t>نظرية الألعاب</a:t>
            </a:r>
            <a:r>
              <a:rPr lang="ar-EG" b="1" dirty="0"/>
              <a:t>. </a:t>
            </a:r>
          </a:p>
          <a:p>
            <a:pPr marL="171450" indent="-171450" algn="just" rtl="1">
              <a:buFont typeface="Arial" panose="020B0604020202020204" pitchFamily="34" charset="0"/>
              <a:buChar char="•"/>
            </a:pPr>
            <a:r>
              <a:rPr lang="ar-EG" dirty="0"/>
              <a:t>تهتم نظرية الألعاب </a:t>
            </a:r>
            <a:r>
              <a:rPr lang="ar-EG" u="sng" dirty="0"/>
              <a:t>بتحليل عملية صنع القرار المثلى عندما يدرك صانعو القرار أن أفعالهم تؤثر على سلوك بعضهم البعض وتأخذ هذه التفاعلات في الاعتبار</a:t>
            </a:r>
            <a:r>
              <a:rPr lang="ar-EG" dirty="0"/>
              <a:t>.</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u="sng" dirty="0"/>
              <a:t>لتوضيح استخدامات نظرية الألعاب في صياغة الإستراتيجية ، نحتاج إلى تقديم بعض المصطلحات الجديدة. تتكون اللعبة من </a:t>
            </a:r>
          </a:p>
          <a:p>
            <a:pPr marL="171450" indent="-171450" algn="just" rtl="1">
              <a:buFont typeface="Arial" panose="020B0604020202020204" pitchFamily="34" charset="0"/>
              <a:buChar char="•"/>
            </a:pPr>
            <a:r>
              <a:rPr lang="ar-EG" dirty="0"/>
              <a:t>(1) مجموعة من اللاعبين ، </a:t>
            </a:r>
          </a:p>
          <a:p>
            <a:pPr marL="171450" indent="-171450" algn="just" rtl="1">
              <a:buFont typeface="Arial" panose="020B0604020202020204" pitchFamily="34" charset="0"/>
              <a:buChar char="•"/>
            </a:pPr>
            <a:r>
              <a:rPr lang="ar-EG" dirty="0"/>
              <a:t>(2) ترتيب اللعب ، </a:t>
            </a:r>
          </a:p>
          <a:p>
            <a:pPr marL="171450" indent="-171450" algn="just" rtl="1">
              <a:buFont typeface="Arial" panose="020B0604020202020204" pitchFamily="34" charset="0"/>
              <a:buChar char="•"/>
            </a:pPr>
            <a:r>
              <a:rPr lang="ar-EG" dirty="0"/>
              <a:t>(3) مجموعة المعلومات المتاحة للاعبين ، </a:t>
            </a:r>
          </a:p>
          <a:p>
            <a:pPr marL="171450" indent="-171450" algn="just" rtl="1">
              <a:buFont typeface="Arial" panose="020B0604020202020204" pitchFamily="34" charset="0"/>
              <a:buChar char="•"/>
            </a:pPr>
            <a:r>
              <a:rPr lang="ar-EG" dirty="0"/>
              <a:t>(4) مجموعة الإجراءات المتاحة لكل لاعب ، و </a:t>
            </a:r>
          </a:p>
          <a:p>
            <a:pPr marL="171450" indent="-171450" algn="just" rtl="1">
              <a:buFont typeface="Arial" panose="020B0604020202020204" pitchFamily="34" charset="0"/>
              <a:buChar char="•"/>
            </a:pPr>
            <a:r>
              <a:rPr lang="ar-EG" dirty="0"/>
              <a:t>(5) جدول العائد الناتج عن الإجراءات.</a:t>
            </a:r>
            <a:endParaRPr lang="en-US"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dirty="0"/>
              <a:t>اللاعبون هم ببساطة صناع القرار ، مثل رائد أعمال أو مدير شركة أو رأس مال استثماري أو منافس.</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032189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يتخذ اللاعبون القرارات في نقاط مختلفة في اللعبة (عقد القرار).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 شجرة القرار ، تستند القرارات إلى دول بديلة في العالم ، وهي ليست استراتيجية.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ومع ذلك ، في بيئة نظرية اللعبة ، تكون تصرفات اللاعب استراتيجية ومدفوعة بالعقلانية.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التسلسل الذي يتم فيه اتخاذ القرارات هو ترتيب اللعب.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إذا اتخذ جميع اللاعبين قراراتهم واحدا تلو الآخر في تسلسل ، فإن اللعبة هي لعبة حركة متسلسلة.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إذا تصرف جميع صانعي القرار في نفس الوقت ، فإن اللعبة هي لعبة حركة متزامنة.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32429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بالنسبة لرائد الأعمال ، عادة ما يكون من المنطقي التفكير في اللعبة على أنها متسلسلة ، مع كون رائد الأعمال هو المحرك الأول.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تحليل لعبة الحركة المتسلسلة باستخدام شجرة اللعبة.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شجرة اللعبة هي شجرة قرار مشتركة للاعبين وتتكون من عقد وفروع مثل شجرة القرار.</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تمثل كل عقدة نقطة قرار لأحد اللاعبين.</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يمثل كل فرع إجراء محتملا للاعب في تلك المرحلة.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757768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ألعاب يلعبها رواد الأعمال</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تشمل "الألعاب" الاستراتيجية فئة كبيرة من الأنشطة التي يأخذ فيها صانع القرار في الاعتبار تصرفات وردود أفعال الآخرين.</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a:t>
            </a:r>
            <a:r>
              <a:rPr lang="ar-EG" u="sng" dirty="0"/>
              <a:t>تشمل الألعاب الإستراتيجية التي يلعبها رواد الأعمال عادة ما يلي:</a:t>
            </a:r>
            <a:endParaRPr lang="en-US" u="sng" dirty="0"/>
          </a:p>
          <a:p>
            <a:pPr marL="171450" indent="-171450" algn="just" rtl="1">
              <a:buFont typeface="Arial" panose="020B0604020202020204" pitchFamily="34" charset="0"/>
              <a:buChar char="•"/>
            </a:pPr>
            <a:endParaRPr lang="ar-EG" u="sng" dirty="0"/>
          </a:p>
          <a:p>
            <a:pPr marL="171450" indent="-171450" algn="just" rtl="1">
              <a:buFont typeface="Arial" panose="020B0604020202020204" pitchFamily="34" charset="0"/>
              <a:buChar char="•"/>
            </a:pPr>
            <a:r>
              <a:rPr lang="ar-EG" dirty="0"/>
              <a:t>• </a:t>
            </a:r>
            <a:r>
              <a:rPr lang="ar-EG" b="1" dirty="0"/>
              <a:t>خطة العمل.</a:t>
            </a:r>
            <a:endParaRPr lang="en-US" b="1" dirty="0"/>
          </a:p>
          <a:p>
            <a:pPr marL="171450" indent="-171450" algn="just" rtl="1">
              <a:buFont typeface="Arial" panose="020B0604020202020204" pitchFamily="34" charset="0"/>
              <a:buChar char="•"/>
            </a:pPr>
            <a:r>
              <a:rPr lang="ar-EG" b="1" dirty="0"/>
              <a:t> </a:t>
            </a:r>
            <a:r>
              <a:rPr lang="ar-EG" dirty="0"/>
              <a:t>يجب على رائد الأعمال أن يقرر مقدار التفاؤل الذي يجب أن يبنيه في التوقعات المدرجة في الخطة.</a:t>
            </a:r>
            <a:endParaRPr lang="en-US" dirty="0"/>
          </a:p>
          <a:p>
            <a:pPr marL="171450" indent="-171450" algn="just" rtl="1">
              <a:buFont typeface="Arial" panose="020B0604020202020204" pitchFamily="34" charset="0"/>
              <a:buChar char="•"/>
            </a:pPr>
            <a:r>
              <a:rPr lang="ar-EG" dirty="0"/>
              <a:t> الإفراط في التفاؤل يمكن أن يكون خطيرا.</a:t>
            </a:r>
            <a:endParaRPr lang="en-US" dirty="0"/>
          </a:p>
          <a:p>
            <a:pPr marL="171450" indent="-171450" algn="just" rtl="1">
              <a:buFont typeface="Arial" panose="020B0604020202020204" pitchFamily="34" charset="0"/>
              <a:buChar char="•"/>
            </a:pPr>
            <a:r>
              <a:rPr lang="ar-EG" dirty="0"/>
              <a:t> قد يواجه المستثمر صفقة مقترحة تربط عائد رائد الأعمال بتحقيق التوقعات.</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a:t>
            </a:r>
            <a:r>
              <a:rPr lang="ar-EG" b="1" dirty="0"/>
              <a:t>الشراكة الاستراتيجية.</a:t>
            </a:r>
            <a:endParaRPr lang="en-US" b="1" dirty="0"/>
          </a:p>
          <a:p>
            <a:pPr marL="171450" indent="-171450" algn="just" rtl="1">
              <a:buFont typeface="Arial" panose="020B0604020202020204" pitchFamily="34" charset="0"/>
              <a:buChar char="•"/>
            </a:pPr>
            <a:r>
              <a:rPr lang="ar-EG" b="1" dirty="0"/>
              <a:t> </a:t>
            </a:r>
            <a:r>
              <a:rPr lang="ar-EG" dirty="0"/>
              <a:t>يجب على رائد الأعمال أن يقرر ما إذا كان سيجلب شركة متكاملة رأسيا كموزع وشريك استراتيجي أو يخاطر بإمكانية قيام الشركة ، إذا لم تتم دعوتها للشراكة ، بتطوير منتج منافس بشكل مستقل.</a:t>
            </a:r>
            <a:endParaRPr lang="en-US" dirty="0"/>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7162978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ألعاب يلعبها رواد الأعمال</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a:t>
            </a:r>
            <a:r>
              <a:rPr lang="ar-EG" u="sng" dirty="0"/>
              <a:t>تشمل الألعاب الإستراتيجية التي يلعبها رواد الأعمال عادة ما يلي:</a:t>
            </a:r>
            <a:endParaRPr lang="en-US" u="sng" dirty="0"/>
          </a:p>
          <a:p>
            <a:pPr marL="171450" indent="-171450" algn="just" rtl="1">
              <a:buFont typeface="Arial" panose="020B0604020202020204" pitchFamily="34" charset="0"/>
              <a:buChar char="•"/>
            </a:pPr>
            <a:endParaRPr lang="ar-EG" u="sng" dirty="0"/>
          </a:p>
          <a:p>
            <a:pPr marL="171450" indent="-171450" algn="just" rtl="1">
              <a:buFont typeface="Arial" panose="020B0604020202020204" pitchFamily="34" charset="0"/>
              <a:buChar char="•"/>
            </a:pPr>
            <a:r>
              <a:rPr lang="ar-EG" dirty="0"/>
              <a:t>•</a:t>
            </a:r>
            <a:r>
              <a:rPr lang="ar-EG" b="1" dirty="0"/>
              <a:t>تحكم.</a:t>
            </a:r>
            <a:endParaRPr lang="en-US" b="1" dirty="0"/>
          </a:p>
          <a:p>
            <a:pPr marL="171450" indent="-171450" algn="just" rtl="1">
              <a:buFont typeface="Arial" panose="020B0604020202020204" pitchFamily="34" charset="0"/>
              <a:buChar char="•"/>
            </a:pPr>
            <a:r>
              <a:rPr lang="ar-EG" dirty="0"/>
              <a:t> يجب على رائد الأعمال أن يقرر مقدار السيطرة التي يجب التخلي عنها مقابل تأمين التمويل.</a:t>
            </a:r>
            <a:endParaRPr lang="en-US" dirty="0"/>
          </a:p>
          <a:p>
            <a:pPr marL="171450" indent="-171450" algn="just" rtl="1">
              <a:buFont typeface="Arial" panose="020B0604020202020204" pitchFamily="34" charset="0"/>
              <a:buChar char="•"/>
            </a:pPr>
            <a:r>
              <a:rPr lang="ar-EG" dirty="0"/>
              <a:t> إذا كان رائد الأعمال غير راغب في التخلي عن السيطرة ، فقد يقرر المستثمر المحتمل التخلي عن الفرصة.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a:t>
            </a:r>
            <a:r>
              <a:rPr lang="ar-EG" b="1" dirty="0"/>
              <a:t>التفاوض على العقود</a:t>
            </a:r>
            <a:r>
              <a:rPr lang="ar-EG" dirty="0"/>
              <a:t>.</a:t>
            </a:r>
            <a:endParaRPr lang="en-US" dirty="0"/>
          </a:p>
          <a:p>
            <a:pPr marL="171450" indent="-171450" algn="just" rtl="1">
              <a:buFont typeface="Arial" panose="020B0604020202020204" pitchFamily="34" charset="0"/>
              <a:buChar char="•"/>
            </a:pPr>
            <a:r>
              <a:rPr lang="ar-EG" dirty="0"/>
              <a:t> التعاقد على مشروع جديد مع المستثمرين ليس حدثا لمرة واحدة.</a:t>
            </a:r>
            <a:endParaRPr lang="en-US" dirty="0"/>
          </a:p>
          <a:p>
            <a:pPr marL="171450" indent="-171450" algn="just" rtl="1">
              <a:buFont typeface="Arial" panose="020B0604020202020204" pitchFamily="34" charset="0"/>
              <a:buChar char="•"/>
            </a:pPr>
            <a:r>
              <a:rPr lang="ar-EG" dirty="0"/>
              <a:t> بدلا من ذلك ، يمكن أن تنطوي على عدة جولات بمستويات مختلفة من المعلومات والقيم المتغيرة.</a:t>
            </a:r>
            <a:endParaRPr lang="en-US" dirty="0"/>
          </a:p>
          <a:p>
            <a:pPr marL="171450" indent="-171450" algn="just" rtl="1">
              <a:buFont typeface="Arial" panose="020B0604020202020204" pitchFamily="34" charset="0"/>
              <a:buChar char="•"/>
            </a:pPr>
            <a:r>
              <a:rPr lang="ar-EG" dirty="0"/>
              <a:t> الطبيعة الديناميكية للتفاوض على العقود تجعل لعبة العملية نظرية.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a:t>
            </a:r>
            <a:r>
              <a:rPr lang="ar-EG" b="1" dirty="0"/>
              <a:t>الإفصاح عن المعلومات. </a:t>
            </a:r>
            <a:endParaRPr lang="en-US" b="1" dirty="0"/>
          </a:p>
          <a:p>
            <a:pPr marL="171450" indent="-171450" algn="just" rtl="1">
              <a:buFont typeface="Arial" panose="020B0604020202020204" pitchFamily="34" charset="0"/>
              <a:buChar char="•"/>
            </a:pPr>
            <a:r>
              <a:rPr lang="ar-EG" dirty="0"/>
              <a:t>يجب على إدارة المشروع الجديد أن تقرر ما إذا كانت ستمنح براءة اختراع لفكرة الآن وتخاطر بدخول المنافسين أو الحفاظ على الفكرة كسر تجاري.</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535871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5.12 ملخص</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تنطوي القرارات الاستراتيجية على التزامات رئيسية تحد من نطاق الإجراءات المستقبلية.</a:t>
            </a:r>
            <a:endParaRPr lang="en-US" dirty="0"/>
          </a:p>
          <a:p>
            <a:pPr marL="171450" indent="-171450" algn="just" rtl="1">
              <a:buFont typeface="Arial" panose="020B0604020202020204" pitchFamily="34" charset="0"/>
              <a:buChar char="•"/>
            </a:pPr>
            <a:r>
              <a:rPr lang="ar-EG" dirty="0"/>
              <a:t> يتضمن التخطيط الاستراتيجي الشامل خيارات سوق المنتجات والخيارات التنظيمية التي ترتبط ارتباطا وثيقا بخيارات التمويل.</a:t>
            </a:r>
            <a:endParaRPr lang="en-US" dirty="0"/>
          </a:p>
          <a:p>
            <a:pPr marL="171450" indent="-171450" algn="just" rtl="1">
              <a:buFont typeface="Arial" panose="020B0604020202020204" pitchFamily="34" charset="0"/>
              <a:buChar char="•"/>
            </a:pPr>
            <a:r>
              <a:rPr lang="ar-EG" dirty="0"/>
              <a:t> من خلال النظر في كل 3 في وقت واحد ، يمكن لرائد الأعمال التأكد من تحديد البديل الذي ينتج أعلى قيمة متوقعة.</a:t>
            </a:r>
          </a:p>
          <a:p>
            <a:pPr marL="171450" indent="-171450" algn="just" rtl="1">
              <a:buFont typeface="Arial" panose="020B0604020202020204" pitchFamily="34" charset="0"/>
              <a:buChar char="•"/>
            </a:pPr>
            <a:r>
              <a:rPr lang="ar-EG" dirty="0"/>
              <a:t>يمكن اعتبار المشروع الجديد محفظة من الخيارات الحقيقية ، بما في ذلك ، من بين أمور أخرى ، خيارات تأخير الاستثمار ، وتوسيع حجم الاستثمار ، والتخلي عن الاستثمار. </a:t>
            </a:r>
          </a:p>
          <a:p>
            <a:pPr marL="171450" indent="-171450" algn="just" rtl="1">
              <a:buFont typeface="Arial" panose="020B0604020202020204" pitchFamily="34" charset="0"/>
              <a:buChar char="•"/>
            </a:pPr>
            <a:r>
              <a:rPr lang="ar-EG" dirty="0"/>
              <a:t>التخطيط الاستراتيجي هو عملية تحديد هذه الخيارات الحقيقية ومقارنة قيم المجموعات البديلة من الخيارات الحقيقية.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يوفر تحليل شجرة القرار إطارا لتحديد ووصف البدائل الاستراتيجية ولتحديد وإدارة الخيارات الحقيقية المضمنة في أي مشروع جديد.</a:t>
            </a:r>
            <a:endParaRPr lang="en-US" dirty="0"/>
          </a:p>
          <a:p>
            <a:pPr marL="171450" indent="-171450" algn="just" rtl="1">
              <a:buFont typeface="Arial" panose="020B0604020202020204" pitchFamily="34" charset="0"/>
              <a:buChar char="•"/>
            </a:pPr>
            <a:r>
              <a:rPr lang="ar-EG" dirty="0"/>
              <a:t> تصف الفروع المختلفة للشجرة التفاعل بين الخيارات الاستراتيجية البديلة والحالات غير المؤكدة في العالم.</a:t>
            </a:r>
            <a:endParaRPr lang="en-US" dirty="0"/>
          </a:p>
          <a:p>
            <a:pPr marL="171450" indent="-171450" algn="just" rtl="1">
              <a:buFont typeface="Arial" panose="020B0604020202020204" pitchFamily="34" charset="0"/>
              <a:buChar char="•"/>
            </a:pPr>
            <a:r>
              <a:rPr lang="ar-EG" dirty="0"/>
              <a:t> من خلال البدء من نهايات الفروع ، وتحديد الخيار الأعلى قيمة في كل مرحلة ، واستبعاد الفروع الأخرى من مزيد من الدراسة ، من الممكن تحديد البديل الاستراتيجي اليوم الذي من المتوقع أن يؤدي إلى أعلى قيمة إجمالية متوقعة للمشروع.</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يعد تحليل شجرة اللعبة امتدادا مفيدا لأشجار القرار عندما تكون ردود فعل الأطراف الأخرى على خيارات استراتيجية محددة مهمة.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تجبر نظرية اللعبة رائد الأعمال على التفكير في قرار من وجهات نظر الآخرين الذين سيتأثرون به. في سياق اللعبة التنافسية ، من المهم النظر في فوائد المرونة الاستراتيجية بالنسبة لفوائد الالتزام الاستراتيجي.</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3912889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900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910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6275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586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803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1271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63205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6481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8791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51197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836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8646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09522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7554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97220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18.xml"/><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24.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474133" y="715791"/>
            <a:ext cx="6876626"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New Venture Strategy and Real Options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4</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69175" y="1621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36847"/>
            <a:ext cx="2524125" cy="13275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304706" y="2184310"/>
            <a:ext cx="11706062" cy="2677656"/>
          </a:xfrm>
          <a:prstGeom prst="rect">
            <a:avLst/>
          </a:prstGeom>
          <a:solidFill>
            <a:schemeClr val="accent1">
              <a:lumMod val="75000"/>
            </a:schemeClr>
          </a:solidFill>
        </p:spPr>
        <p:txBody>
          <a:bodyPr wrap="square">
            <a:spAutoFit/>
          </a:bodyPr>
          <a:lstStyle/>
          <a:p>
            <a:pPr marL="342900" lvl="0" indent="-342900" algn="justLow">
              <a:buFontTx/>
              <a:buAutoNum type="alphaLcParenR"/>
              <a:defRPr/>
            </a:pPr>
            <a:r>
              <a:rPr lang="en-US" sz="2400" b="1" dirty="0">
                <a:solidFill>
                  <a:prstClr val="white"/>
                </a:solidFill>
                <a:cs typeface="Times New Roman" panose="02020603050405020304" pitchFamily="18" charset="0"/>
              </a:rPr>
              <a:t>Explaining strategic decisions and comprehensive strategic planning, the entrepreneur can use for identifying the alternative that yields the highest expected value.</a:t>
            </a:r>
          </a:p>
          <a:p>
            <a:pPr marL="342900" lvl="0" indent="-342900" algn="justLow">
              <a:buFontTx/>
              <a:buAutoNum type="alphaLcParenR"/>
              <a:defRPr/>
            </a:pPr>
            <a:r>
              <a:rPr lang="en-US" sz="2400" b="1" dirty="0">
                <a:solidFill>
                  <a:prstClr val="white"/>
                </a:solidFill>
                <a:cs typeface="Times New Roman" panose="02020603050405020304" pitchFamily="18" charset="0"/>
              </a:rPr>
              <a:t>Identifying how a new venture can be thought of as a portfolio of real options.</a:t>
            </a:r>
          </a:p>
          <a:p>
            <a:pPr marL="342900" lvl="0" indent="-342900" algn="justLow">
              <a:buFontTx/>
              <a:buAutoNum type="alphaLcParenR"/>
              <a:defRPr/>
            </a:pPr>
            <a:r>
              <a:rPr lang="en-US" sz="2400" b="1" dirty="0">
                <a:solidFill>
                  <a:prstClr val="white"/>
                </a:solidFill>
                <a:cs typeface="Times New Roman" panose="02020603050405020304" pitchFamily="18" charset="0"/>
              </a:rPr>
              <a:t>What is Strategic planning in the context od Entrepreneurial financing. </a:t>
            </a:r>
          </a:p>
          <a:p>
            <a:pPr marL="342900" indent="-342900" algn="justLow">
              <a:buFontTx/>
              <a:buAutoNum type="alphaLcParenR"/>
              <a:defRPr/>
            </a:pPr>
            <a:r>
              <a:rPr lang="en-US" sz="2400" b="1" dirty="0">
                <a:solidFill>
                  <a:prstClr val="white"/>
                </a:solidFill>
                <a:cs typeface="Times New Roman" panose="02020603050405020304" pitchFamily="18" charset="0"/>
              </a:rPr>
              <a:t>Comparison between real options and financial options.</a:t>
            </a:r>
          </a:p>
          <a:p>
            <a:pPr marL="342900" lvl="0" indent="-342900" algn="justLow">
              <a:buFontTx/>
              <a:buAutoNum type="alphaLcParenR"/>
              <a:defRPr/>
            </a:pPr>
            <a:r>
              <a:rPr lang="en-US" sz="2400" b="1" dirty="0">
                <a:solidFill>
                  <a:prstClr val="white"/>
                </a:solidFill>
                <a:cs typeface="Times New Roman" panose="02020603050405020304" pitchFamily="18" charset="0"/>
              </a:rPr>
              <a:t>Differences between Decision tree analysis and Game tree analysis.</a:t>
            </a:r>
          </a:p>
          <a:p>
            <a:pPr marR="0" lvl="0" algn="justLow"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 calcmode="lin" valueType="num">
                                      <p:cBhvr additive="base">
                                        <p:cTn id="31"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02956" y="40572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787053"/>
            <a:ext cx="11238360" cy="52838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New Venture Strategy and Real </a:t>
            </a:r>
            <a:r>
              <a:rPr lang="en-US" b="1" dirty="0">
                <a:solidFill>
                  <a:srgbClr val="242021"/>
                </a:solidFill>
                <a:latin typeface="Gotham-Bold"/>
              </a:rPr>
              <a:t>O</a:t>
            </a:r>
            <a:r>
              <a:rPr lang="en-US" sz="1800" b="1" i="0" dirty="0">
                <a:solidFill>
                  <a:srgbClr val="242021"/>
                </a:solidFill>
                <a:effectLst/>
                <a:latin typeface="Gotham-Bold"/>
              </a:rPr>
              <a:t>ptions</a:t>
            </a:r>
          </a:p>
          <a:p>
            <a:pPr marL="285750" indent="-285750" algn="just">
              <a:buFont typeface="Arial" panose="020B0604020202020204" pitchFamily="34" charset="0"/>
              <a:buChar char="•"/>
            </a:pPr>
            <a:r>
              <a:rPr lang="en-US" sz="1800" b="0" i="0" dirty="0">
                <a:solidFill>
                  <a:srgbClr val="242021"/>
                </a:solidFill>
                <a:effectLst/>
                <a:latin typeface="Gotham-Book"/>
              </a:rPr>
              <a:t>You may wonder </a:t>
            </a:r>
            <a:r>
              <a:rPr lang="en-US" sz="1800" b="0" i="0" dirty="0">
                <a:solidFill>
                  <a:srgbClr val="242021"/>
                </a:solidFill>
                <a:effectLst/>
                <a:latin typeface="TimesNewRomanMTStd"/>
              </a:rPr>
              <a:t>why, in a book on entrepreneurial finance, we would devote this chapter to strategic planning. </a:t>
            </a:r>
            <a:r>
              <a:rPr lang="en-US" sz="1800" b="1" i="0" u="sng" dirty="0">
                <a:solidFill>
                  <a:srgbClr val="FF0000"/>
                </a:solidFill>
                <a:effectLst/>
                <a:latin typeface="TimesNewRomanMTStd"/>
              </a:rPr>
              <a:t>There are three key reasons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First, </a:t>
            </a:r>
            <a:r>
              <a:rPr lang="en-US" sz="1800" b="0" i="0" u="sng" dirty="0">
                <a:solidFill>
                  <a:srgbClr val="242021"/>
                </a:solidFill>
                <a:effectLst/>
                <a:latin typeface="TimesNewRomanMTStd"/>
              </a:rPr>
              <a:t>strategic planning is about choosing a course of action that is designed to achieve a particular objective</a:t>
            </a:r>
            <a:r>
              <a:rPr lang="en-US" sz="1800" b="0" i="0" dirty="0">
                <a:solidFill>
                  <a:srgbClr val="242021"/>
                </a:solidFill>
                <a:effectLst/>
                <a:latin typeface="TimesNewRomanMTStd"/>
              </a:rPr>
              <a:t>. </a:t>
            </a:r>
            <a:r>
              <a:rPr lang="en-US" sz="1800" b="0" i="0" u="sng" dirty="0">
                <a:solidFill>
                  <a:srgbClr val="FF0000"/>
                </a:solidFill>
                <a:effectLst/>
                <a:latin typeface="TimesNewRomanMTStd"/>
              </a:rPr>
              <a:t>In business settings, the overarching objective is financial return.</a:t>
            </a:r>
            <a:r>
              <a:rPr lang="en-US" sz="1800" b="0" i="0" dirty="0">
                <a:solidFill>
                  <a:srgbClr val="FF0000"/>
                </a:solidFill>
                <a:effectLst/>
                <a:latin typeface="TimesNewRomanMTStd"/>
              </a:rPr>
              <a:t> </a:t>
            </a:r>
            <a:r>
              <a:rPr lang="en-US" sz="1800" b="0" i="0" u="sng" dirty="0">
                <a:solidFill>
                  <a:srgbClr val="FF0000"/>
                </a:solidFill>
                <a:effectLst/>
                <a:latin typeface="TimesNewRomanMTStd"/>
              </a:rPr>
              <a:t>Even in not-for-profit settings where the primary objective may be philanthropic, adequacy of financial return must be an intermediate goal. </a:t>
            </a:r>
          </a:p>
          <a:p>
            <a:pPr marL="285750" indent="-285750" algn="just">
              <a:buFont typeface="Arial" panose="020B0604020202020204" pitchFamily="34" charset="0"/>
              <a:buChar char="•"/>
            </a:pPr>
            <a:r>
              <a:rPr lang="en-US" sz="1800" b="1" i="0" dirty="0">
                <a:solidFill>
                  <a:srgbClr val="242021"/>
                </a:solidFill>
                <a:effectLst/>
                <a:latin typeface="TimesNewRomanMTStd"/>
              </a:rPr>
              <a:t>Second, </a:t>
            </a:r>
            <a:r>
              <a:rPr lang="en-US" sz="1800" b="0" i="0" dirty="0">
                <a:solidFill>
                  <a:srgbClr val="242021"/>
                </a:solidFill>
                <a:effectLst/>
                <a:latin typeface="TimesNewRomanMTStd"/>
              </a:rPr>
              <a:t>almost </a:t>
            </a:r>
            <a:r>
              <a:rPr lang="en-US" sz="1800" b="0" i="0" u="sng" dirty="0">
                <a:solidFill>
                  <a:srgbClr val="FF0000"/>
                </a:solidFill>
                <a:effectLst/>
                <a:latin typeface="TimesNewRomanMTStd"/>
              </a:rPr>
              <a:t>any strategic plan affords opportunities to change path after the initial direction has been selected. In financial terms, these choices are described as </a:t>
            </a:r>
            <a:r>
              <a:rPr lang="en-US" sz="1800" b="1" i="0" u="sng" dirty="0">
                <a:solidFill>
                  <a:srgbClr val="FF0000"/>
                </a:solidFill>
                <a:effectLst/>
                <a:latin typeface="TimesNewRomanMTStd"/>
              </a:rPr>
              <a:t>real options</a:t>
            </a:r>
            <a:r>
              <a:rPr lang="en-US" sz="1800" b="0" i="0" u="sng" dirty="0">
                <a:solidFill>
                  <a:srgbClr val="FF0000"/>
                </a:solidFill>
                <a:effectLst/>
                <a:latin typeface="TimesNewRomanMTStd"/>
              </a:rPr>
              <a:t>.</a:t>
            </a:r>
            <a:r>
              <a:rPr lang="en-US" sz="1800" b="0" i="0" dirty="0">
                <a:solidFill>
                  <a:srgbClr val="FF0000"/>
                </a:solidFill>
                <a:effectLst/>
                <a:latin typeface="TimesNewRomanMTStd"/>
              </a:rPr>
              <a:t> </a:t>
            </a:r>
            <a:r>
              <a:rPr lang="en-US" sz="1800" b="0" i="0" dirty="0">
                <a:solidFill>
                  <a:srgbClr val="242021"/>
                </a:solidFill>
                <a:effectLst/>
                <a:latin typeface="TimesNewRomanMTStd"/>
              </a:rPr>
              <a:t>Finance provides a means of valuing real options and taking account of those values in the initial strategic choice. </a:t>
            </a:r>
          </a:p>
          <a:p>
            <a:pPr marL="285750" indent="-285750" algn="just">
              <a:buFont typeface="Arial" panose="020B0604020202020204" pitchFamily="34" charset="0"/>
              <a:buChar char="•"/>
            </a:pPr>
            <a:r>
              <a:rPr lang="en-US" sz="1800" b="1" i="0" dirty="0">
                <a:solidFill>
                  <a:srgbClr val="242021"/>
                </a:solidFill>
                <a:effectLst/>
                <a:latin typeface="TimesNewRomanMTStd"/>
              </a:rPr>
              <a:t>Third, </a:t>
            </a:r>
            <a:r>
              <a:rPr lang="en-US" sz="1800" b="0" i="0" u="sng" dirty="0">
                <a:solidFill>
                  <a:srgbClr val="FF0000"/>
                </a:solidFill>
                <a:effectLst/>
                <a:latin typeface="TimesNewRomanMTStd"/>
              </a:rPr>
              <a:t>for new ventures</a:t>
            </a:r>
            <a:r>
              <a:rPr lang="en-US" sz="1800" b="0" i="0" u="sng" dirty="0">
                <a:solidFill>
                  <a:srgbClr val="242021"/>
                </a:solidFill>
                <a:effectLst/>
                <a:latin typeface="TimesNewRomanMTStd"/>
              </a:rPr>
              <a:t>,</a:t>
            </a:r>
            <a:r>
              <a:rPr lang="ar-EG" sz="1800" b="0" i="0" u="sng" dirty="0">
                <a:solidFill>
                  <a:srgbClr val="242021"/>
                </a:solidFill>
                <a:effectLst/>
                <a:latin typeface="TimesNewRomanMTStd"/>
              </a:rPr>
              <a:t> </a:t>
            </a:r>
            <a:r>
              <a:rPr lang="en-US" sz="1800" b="0" i="0" u="sng" dirty="0">
                <a:solidFill>
                  <a:srgbClr val="FF0000"/>
                </a:solidFill>
                <a:effectLst/>
                <a:highlight>
                  <a:srgbClr val="FFFFFF"/>
                </a:highlight>
                <a:latin typeface="TimesNewRomanMTStd"/>
              </a:rPr>
              <a:t>ability even to pursue a particular strategy can depend on whether financing can be found</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This chapter establishes the basics of strategic planning in an entrepreneurial setting and develops a framework for evaluating alternative strategies. </a:t>
            </a:r>
          </a:p>
          <a:p>
            <a:pPr marL="285750" indent="-285750" algn="just">
              <a:buFont typeface="Arial" panose="020B0604020202020204" pitchFamily="34" charset="0"/>
              <a:buChar char="•"/>
            </a:pPr>
            <a:r>
              <a:rPr lang="en-US" sz="1800" b="0" i="0" dirty="0">
                <a:solidFill>
                  <a:srgbClr val="242021"/>
                </a:solidFill>
                <a:effectLst/>
                <a:highlight>
                  <a:srgbClr val="FFFF00"/>
                </a:highlight>
                <a:latin typeface="TimesNewRomanMTStd"/>
              </a:rPr>
              <a:t>The framework describes real options as decision trees and uses investment valuation to evaluate alternative strategies. </a:t>
            </a:r>
            <a:r>
              <a:rPr lang="en-US" sz="1800" b="0" i="0" dirty="0">
                <a:solidFill>
                  <a:srgbClr val="242021"/>
                </a:solidFill>
                <a:effectLst/>
                <a:latin typeface="TimesNewRomanMTStd"/>
              </a:rPr>
              <a:t>The framework begins with identifying the objective and the strategic alternatives for achieving it. </a:t>
            </a:r>
          </a:p>
          <a:p>
            <a:pPr marL="285750" indent="-285750" algn="just">
              <a:buFont typeface="Arial" panose="020B0604020202020204" pitchFamily="34" charset="0"/>
              <a:buChar char="•"/>
            </a:pPr>
            <a:r>
              <a:rPr lang="en-US" sz="1800" b="0" i="0" dirty="0">
                <a:solidFill>
                  <a:srgbClr val="242021"/>
                </a:solidFill>
                <a:effectLst/>
                <a:latin typeface="TimesNewRomanMTStd"/>
              </a:rPr>
              <a:t>In general, we assume that the objective is maximum NPV for the entrepreneur. </a:t>
            </a:r>
          </a:p>
          <a:p>
            <a:pPr marL="285750" indent="-285750" algn="just">
              <a:buFont typeface="Arial" panose="020B0604020202020204" pitchFamily="34" charset="0"/>
              <a:buChar char="•"/>
            </a:pPr>
            <a:r>
              <a:rPr lang="en-US" sz="1800" b="0" i="0" dirty="0">
                <a:solidFill>
                  <a:srgbClr val="242021"/>
                </a:solidFill>
                <a:effectLst/>
                <a:latin typeface="TimesNewRomanMTStd"/>
              </a:rPr>
              <a:t>The alternatives are structures of real options that can be described and evaluated as the branches of a decision tree. </a:t>
            </a:r>
          </a:p>
          <a:p>
            <a:pPr marL="285750" indent="-285750" algn="just">
              <a:buFont typeface="Arial" panose="020B0604020202020204" pitchFamily="34" charset="0"/>
              <a:buChar char="•"/>
            </a:pPr>
            <a:r>
              <a:rPr lang="en-US" sz="1800" b="0" i="0" dirty="0">
                <a:solidFill>
                  <a:srgbClr val="242021"/>
                </a:solidFill>
                <a:effectLst/>
                <a:latin typeface="TimesNewRomanMTStd"/>
              </a:rPr>
              <a:t>We begin by highlighting the interconnected nature of product market, financial, and organizational choices.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60298" y="641870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40640" y="3824"/>
            <a:ext cx="2479041" cy="655594"/>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3938792" y="382341"/>
            <a:ext cx="210741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Introduction</a:t>
            </a:r>
          </a:p>
        </p:txBody>
      </p:sp>
    </p:spTree>
    <p:extLst>
      <p:ext uri="{BB962C8B-B14F-4D97-AF65-F5344CB8AC3E}">
        <p14:creationId xmlns:p14="http://schemas.microsoft.com/office/powerpoint/2010/main" val="146751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02956" y="40572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48417" y="288043"/>
            <a:ext cx="5201282" cy="436902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0" i="0" dirty="0">
                <a:solidFill>
                  <a:srgbClr val="242021"/>
                </a:solidFill>
                <a:effectLst/>
                <a:latin typeface="TimesNewRomanMTStd"/>
              </a:rPr>
              <a:t>This chapter establishes the basics of strategic planning in an entrepreneurial setting and develops a framework for evaluating alternative strategies. </a:t>
            </a:r>
          </a:p>
          <a:p>
            <a:pPr marL="285750" indent="-285750" algn="just">
              <a:buFont typeface="Arial" panose="020B0604020202020204" pitchFamily="34" charset="0"/>
              <a:buChar char="•"/>
            </a:pPr>
            <a:r>
              <a:rPr lang="en-US" sz="1800" b="0" i="0" dirty="0">
                <a:solidFill>
                  <a:srgbClr val="242021"/>
                </a:solidFill>
                <a:effectLst/>
                <a:highlight>
                  <a:srgbClr val="FFFF00"/>
                </a:highlight>
                <a:latin typeface="TimesNewRomanMTStd"/>
              </a:rPr>
              <a:t>The framework describes </a:t>
            </a:r>
            <a:r>
              <a:rPr lang="en-US" sz="1800" b="1" i="0" u="sng" dirty="0">
                <a:solidFill>
                  <a:srgbClr val="242021"/>
                </a:solidFill>
                <a:effectLst/>
                <a:highlight>
                  <a:srgbClr val="FFFF00"/>
                </a:highlight>
                <a:latin typeface="TimesNewRomanMTStd"/>
              </a:rPr>
              <a:t>real options </a:t>
            </a:r>
            <a:r>
              <a:rPr lang="en-US" sz="1800" b="0" i="0" dirty="0">
                <a:solidFill>
                  <a:srgbClr val="242021"/>
                </a:solidFill>
                <a:effectLst/>
                <a:highlight>
                  <a:srgbClr val="FFFF00"/>
                </a:highlight>
                <a:latin typeface="TimesNewRomanMTStd"/>
              </a:rPr>
              <a:t>as </a:t>
            </a:r>
            <a:r>
              <a:rPr lang="en-US" sz="1800" b="1" i="0" u="sng" dirty="0">
                <a:solidFill>
                  <a:srgbClr val="242021"/>
                </a:solidFill>
                <a:effectLst/>
                <a:highlight>
                  <a:srgbClr val="FFFF00"/>
                </a:highlight>
                <a:latin typeface="TimesNewRomanMTStd"/>
              </a:rPr>
              <a:t>decision trees </a:t>
            </a:r>
            <a:r>
              <a:rPr lang="en-US" sz="1800" b="0" i="0" dirty="0">
                <a:solidFill>
                  <a:srgbClr val="242021"/>
                </a:solidFill>
                <a:effectLst/>
                <a:highlight>
                  <a:srgbClr val="FFFF00"/>
                </a:highlight>
                <a:latin typeface="TimesNewRomanMTStd"/>
              </a:rPr>
              <a:t>and </a:t>
            </a:r>
            <a:r>
              <a:rPr lang="en-US" sz="1800" b="0" i="0" u="sng" dirty="0">
                <a:solidFill>
                  <a:srgbClr val="242021"/>
                </a:solidFill>
                <a:effectLst/>
                <a:highlight>
                  <a:srgbClr val="FFFF00"/>
                </a:highlight>
                <a:latin typeface="TimesNewRomanMTStd"/>
              </a:rPr>
              <a:t>uses investment valuation to evaluate alternative strategies</a:t>
            </a:r>
            <a:r>
              <a:rPr lang="en-US" sz="1800" b="0" i="0" dirty="0">
                <a:solidFill>
                  <a:srgbClr val="242021"/>
                </a:solidFill>
                <a:effectLst/>
                <a:highlight>
                  <a:srgbClr val="FFFF00"/>
                </a:highlight>
                <a:latin typeface="TimesNewRomanMTStd"/>
              </a:rPr>
              <a:t>. </a:t>
            </a:r>
            <a:r>
              <a:rPr lang="en-US" sz="1800" b="0" i="0" dirty="0">
                <a:solidFill>
                  <a:srgbClr val="242021"/>
                </a:solidFill>
                <a:effectLst/>
                <a:latin typeface="TimesNewRomanMTStd"/>
              </a:rPr>
              <a:t>The framework begins with identifying the objective and the strategic alternatives for achieving it. </a:t>
            </a:r>
          </a:p>
          <a:p>
            <a:pPr marL="285750" indent="-285750" algn="just">
              <a:buFont typeface="Arial" panose="020B0604020202020204" pitchFamily="34" charset="0"/>
              <a:buChar char="•"/>
            </a:pPr>
            <a:r>
              <a:rPr lang="en-US" sz="1800" b="0" i="0" dirty="0">
                <a:solidFill>
                  <a:srgbClr val="242021"/>
                </a:solidFill>
                <a:effectLst/>
                <a:latin typeface="TimesNewRomanMTStd"/>
              </a:rPr>
              <a:t>In general, we assume that</a:t>
            </a:r>
            <a:r>
              <a:rPr lang="ar-EG"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 </a:t>
            </a:r>
            <a:r>
              <a:rPr lang="en-US" sz="1800" b="1" i="0" dirty="0">
                <a:solidFill>
                  <a:srgbClr val="242021"/>
                </a:solidFill>
                <a:effectLst/>
                <a:latin typeface="TimesNewRomanMTStd"/>
              </a:rPr>
              <a:t>The objective </a:t>
            </a:r>
            <a:r>
              <a:rPr lang="en-US" sz="1800" b="0" i="0" dirty="0">
                <a:solidFill>
                  <a:srgbClr val="FF0000"/>
                </a:solidFill>
                <a:effectLst/>
                <a:latin typeface="TimesNewRomanMTStd"/>
              </a:rPr>
              <a:t>is maximum NPV for the entrepreneur. </a:t>
            </a:r>
          </a:p>
          <a:p>
            <a:pPr marL="285750" indent="-285750" algn="just">
              <a:buFont typeface="Arial" panose="020B0604020202020204" pitchFamily="34" charset="0"/>
              <a:buChar char="•"/>
            </a:pPr>
            <a:r>
              <a:rPr lang="en-US" sz="1800" b="1" i="0" dirty="0">
                <a:solidFill>
                  <a:srgbClr val="242021"/>
                </a:solidFill>
                <a:effectLst/>
                <a:latin typeface="TimesNewRomanMTStd"/>
              </a:rPr>
              <a:t>The alternatives </a:t>
            </a:r>
            <a:r>
              <a:rPr lang="en-US" sz="1800" b="0" i="0" dirty="0">
                <a:solidFill>
                  <a:srgbClr val="FF0000"/>
                </a:solidFill>
                <a:effectLst/>
                <a:latin typeface="TimesNewRomanMTStd"/>
              </a:rPr>
              <a:t>are structures of real options that can be described and evaluated as the branches of a decision tree. </a:t>
            </a:r>
          </a:p>
        </p:txBody>
      </p:sp>
      <p:sp>
        <p:nvSpPr>
          <p:cNvPr id="2" name="TextBox 1">
            <a:extLst>
              <a:ext uri="{FF2B5EF4-FFF2-40B4-BE49-F238E27FC236}">
                <a16:creationId xmlns:a16="http://schemas.microsoft.com/office/drawing/2014/main" id="{B4B5A320-BA51-5564-2F9B-D973055BB09A}"/>
              </a:ext>
            </a:extLst>
          </p:cNvPr>
          <p:cNvSpPr txBox="1"/>
          <p:nvPr/>
        </p:nvSpPr>
        <p:spPr>
          <a:xfrm>
            <a:off x="4460298" y="641870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DB18ACD7-F912-F7C0-B334-61E022F2BAF6}"/>
              </a:ext>
            </a:extLst>
          </p:cNvPr>
          <p:cNvPicPr>
            <a:picLocks noChangeAspect="1"/>
          </p:cNvPicPr>
          <p:nvPr/>
        </p:nvPicPr>
        <p:blipFill>
          <a:blip r:embed="rId3"/>
          <a:stretch>
            <a:fillRect/>
          </a:stretch>
        </p:blipFill>
        <p:spPr>
          <a:xfrm>
            <a:off x="14544" y="97275"/>
            <a:ext cx="6081456" cy="4952309"/>
          </a:xfrm>
          <a:prstGeom prst="rect">
            <a:avLst/>
          </a:prstGeom>
        </p:spPr>
      </p:pic>
    </p:spTree>
    <p:extLst>
      <p:ext uri="{BB962C8B-B14F-4D97-AF65-F5344CB8AC3E}">
        <p14:creationId xmlns:p14="http://schemas.microsoft.com/office/powerpoint/2010/main" val="3085975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2" y="565057"/>
            <a:ext cx="10977904" cy="5792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1. Product-Market, Financial, and organizational strategy</a:t>
            </a:r>
          </a:p>
          <a:p>
            <a:pPr marL="285750" indent="-285750" algn="just">
              <a:buFont typeface="Arial" panose="020B0604020202020204" pitchFamily="34" charset="0"/>
              <a:buChar char="•"/>
            </a:pPr>
            <a:r>
              <a:rPr lang="en-US" sz="1800" b="1" i="0" u="sng" dirty="0">
                <a:solidFill>
                  <a:srgbClr val="FF0000"/>
                </a:solidFill>
                <a:effectLst/>
                <a:latin typeface="TimesNewRomanMTStd"/>
              </a:rPr>
              <a:t>Especially for new ventures</a:t>
            </a:r>
            <a:r>
              <a:rPr lang="en-US" sz="1800" b="1" i="0" dirty="0">
                <a:solidFill>
                  <a:srgbClr val="FF0000"/>
                </a:solidFill>
                <a:effectLst/>
                <a:latin typeface="TimesNewRomanMTStd"/>
              </a:rPr>
              <a:t>, financial strategic decisions must be determined jointly with product-market and organizational strategic decisions. </a:t>
            </a:r>
          </a:p>
          <a:p>
            <a:pPr marL="285750" indent="-285750" algn="just">
              <a:buFont typeface="Arial" panose="020B0604020202020204" pitchFamily="34" charset="0"/>
              <a:buChar char="•"/>
            </a:pPr>
            <a:r>
              <a:rPr lang="en-US" sz="1800" b="0" i="0" dirty="0">
                <a:solidFill>
                  <a:srgbClr val="242021"/>
                </a:solidFill>
                <a:effectLst/>
                <a:latin typeface="TimesNewRomanMTStd"/>
              </a:rPr>
              <a:t>The</a:t>
            </a:r>
            <a:r>
              <a:rPr lang="en-US" dirty="0"/>
              <a:t> </a:t>
            </a:r>
            <a:r>
              <a:rPr lang="en-US" sz="1800" b="0" i="0" dirty="0">
                <a:solidFill>
                  <a:srgbClr val="242021"/>
                </a:solidFill>
                <a:effectLst/>
                <a:latin typeface="TimesNewRomanMTStd"/>
              </a:rPr>
              <a:t>potential for success is greatest when the</a:t>
            </a:r>
            <a:r>
              <a:rPr lang="en-US" dirty="0">
                <a:solidFill>
                  <a:srgbClr val="242021"/>
                </a:solidFill>
                <a:latin typeface="TimesNewRomanMTStd"/>
              </a:rPr>
              <a:t>se</a:t>
            </a:r>
            <a:r>
              <a:rPr lang="en-US" sz="1800" b="0" i="0" dirty="0">
                <a:solidFill>
                  <a:srgbClr val="242021"/>
                </a:solidFill>
                <a:effectLst/>
                <a:latin typeface="TimesNewRomanMTStd"/>
              </a:rPr>
              <a:t> decisions are </a:t>
            </a:r>
            <a:r>
              <a:rPr lang="en-US" sz="1800" b="0" i="0" u="sng" dirty="0">
                <a:solidFill>
                  <a:srgbClr val="242021"/>
                </a:solidFill>
                <a:effectLst/>
                <a:latin typeface="TimesNewRomanMTStd"/>
              </a:rPr>
              <a:t>in harmony. </a:t>
            </a:r>
          </a:p>
          <a:p>
            <a:pPr marL="285750" indent="-285750" algn="just">
              <a:buFont typeface="Arial" panose="020B0604020202020204" pitchFamily="34" charset="0"/>
              <a:buChar char="•"/>
            </a:pPr>
            <a:r>
              <a:rPr lang="en-US" sz="1800" b="1" i="0" dirty="0">
                <a:solidFill>
                  <a:srgbClr val="FF0000"/>
                </a:solidFill>
                <a:effectLst/>
                <a:latin typeface="TimesNewRomanMTStd"/>
              </a:rPr>
              <a:t>Financial strategy </a:t>
            </a:r>
            <a:r>
              <a:rPr lang="en-US" sz="1800" b="0" i="0" u="sng" dirty="0">
                <a:solidFill>
                  <a:srgbClr val="FF0000"/>
                </a:solidFill>
                <a:effectLst/>
                <a:latin typeface="TimesNewRomanMTStd"/>
              </a:rPr>
              <a:t>defines the type and timing of financing</a:t>
            </a:r>
            <a:r>
              <a:rPr lang="en-US" sz="1800" b="0" i="0" dirty="0">
                <a:solidFill>
                  <a:srgbClr val="242021"/>
                </a:solidFill>
                <a:effectLst/>
                <a:latin typeface="TimesNewRomanMTStd"/>
              </a:rPr>
              <a:t>. Strategic financial decisions </a:t>
            </a:r>
            <a:r>
              <a:rPr lang="en-US" sz="1800" b="0" i="0" u="sng" dirty="0">
                <a:solidFill>
                  <a:srgbClr val="FF0000"/>
                </a:solidFill>
                <a:effectLst/>
                <a:latin typeface="TimesNewRomanMTStd"/>
              </a:rPr>
              <a:t>include the amount of outside financing, target capital structure, staging of cash infusions, and so on.</a:t>
            </a:r>
          </a:p>
          <a:p>
            <a:pPr marL="285750" indent="-285750" algn="just">
              <a:buFont typeface="Arial" panose="020B0604020202020204" pitchFamily="34" charset="0"/>
              <a:buChar char="•"/>
            </a:pPr>
            <a:r>
              <a:rPr lang="en-US" sz="1800" b="0" i="0" u="sng" dirty="0">
                <a:solidFill>
                  <a:srgbClr val="FF0000"/>
                </a:solidFill>
                <a:effectLst/>
                <a:latin typeface="TimesNewRomanMTStd"/>
              </a:rPr>
              <a:t> </a:t>
            </a:r>
          </a:p>
          <a:p>
            <a:pPr marL="285750" indent="-285750" algn="just">
              <a:buFont typeface="Arial" panose="020B0604020202020204" pitchFamily="34" charset="0"/>
              <a:buChar char="•"/>
            </a:pPr>
            <a:r>
              <a:rPr lang="en-US" sz="1800" b="1" i="0" dirty="0">
                <a:solidFill>
                  <a:srgbClr val="FF0000"/>
                </a:solidFill>
                <a:effectLst/>
                <a:latin typeface="TimesNewRomanMTStd"/>
              </a:rPr>
              <a:t>Product-market strategy </a:t>
            </a:r>
            <a:r>
              <a:rPr lang="en-US" sz="1800" b="0" i="0" u="sng" dirty="0">
                <a:solidFill>
                  <a:srgbClr val="FF0000"/>
                </a:solidFill>
                <a:effectLst/>
                <a:latin typeface="TimesNewRomanMTStd"/>
              </a:rPr>
              <a:t>involves the targeted sales growth rate, product price, product quality, product differentiation, whether to produce multiple products, and the like</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FF0000"/>
                </a:solidFill>
                <a:effectLst/>
                <a:latin typeface="TimesNewRomanMTStd"/>
              </a:rPr>
              <a:t>Organizational strategy </a:t>
            </a:r>
            <a:r>
              <a:rPr lang="en-US" sz="1800" b="0" i="0" u="sng" dirty="0">
                <a:solidFill>
                  <a:srgbClr val="FF0000"/>
                </a:solidFill>
                <a:effectLst/>
                <a:latin typeface="TimesNewRomanMTStd"/>
              </a:rPr>
              <a:t>concerns the horizontal and vertical boundaries of the firm and in whom decision-making authority resides.</a:t>
            </a:r>
          </a:p>
          <a:p>
            <a:pPr marL="285750" indent="-285750" algn="just">
              <a:buFont typeface="Arial" panose="020B0604020202020204" pitchFamily="34" charset="0"/>
              <a:buChar char="•"/>
            </a:pPr>
            <a:r>
              <a:rPr lang="en-US" sz="1800" b="0" i="0" dirty="0">
                <a:solidFill>
                  <a:srgbClr val="242021"/>
                </a:solidFill>
                <a:effectLst/>
                <a:latin typeface="TimesNewRomanMTStd"/>
              </a:rPr>
              <a:t>As an illustration, suppose an entrepreneur were to conclude that </a:t>
            </a:r>
            <a:r>
              <a:rPr lang="en-US" sz="1800" b="0" i="0" u="sng" dirty="0">
                <a:solidFill>
                  <a:srgbClr val="242021"/>
                </a:solidFill>
                <a:effectLst/>
                <a:latin typeface="TimesNewRomanMTStd"/>
              </a:rPr>
              <a:t>rapid sales growth </a:t>
            </a:r>
            <a:r>
              <a:rPr lang="en-US" sz="1800" b="0" i="0" dirty="0">
                <a:solidFill>
                  <a:srgbClr val="242021"/>
                </a:solidFill>
                <a:effectLst/>
                <a:latin typeface="TimesNewRomanMTStd"/>
              </a:rPr>
              <a:t>was the preferred strategy in the product market. </a:t>
            </a:r>
          </a:p>
          <a:p>
            <a:pPr marL="285750" indent="-285750" algn="just">
              <a:buFont typeface="Arial" panose="020B0604020202020204" pitchFamily="34" charset="0"/>
              <a:buChar char="•"/>
            </a:pPr>
            <a:r>
              <a:rPr lang="en-US" sz="1800" b="0" i="0" dirty="0">
                <a:solidFill>
                  <a:srgbClr val="242021"/>
                </a:solidFill>
                <a:effectLst/>
                <a:latin typeface="TimesNewRomanMTStd"/>
              </a:rPr>
              <a:t>The strategic choice to grow rapidly would </a:t>
            </a:r>
            <a:r>
              <a:rPr lang="en-US" sz="1800" b="0" i="0" u="sng" dirty="0">
                <a:solidFill>
                  <a:srgbClr val="242021"/>
                </a:solidFill>
                <a:effectLst/>
                <a:latin typeface="TimesNewRomanMTStd"/>
              </a:rPr>
              <a:t>commit the firm to a limited menu of financing options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u="sng" dirty="0">
                <a:solidFill>
                  <a:srgbClr val="242021"/>
                </a:solidFill>
                <a:effectLst/>
                <a:latin typeface="TimesNewRomanMTStd"/>
              </a:rPr>
              <a:t>Rapid growth usually requires external capital</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firm could choose to </a:t>
            </a:r>
            <a:r>
              <a:rPr lang="en-US" sz="1800" b="0" i="0" u="sng" dirty="0">
                <a:solidFill>
                  <a:srgbClr val="242021"/>
                </a:solidFill>
                <a:effectLst/>
                <a:latin typeface="TimesNewRomanMTStd"/>
              </a:rPr>
              <a:t>operate with high financial leverage</a:t>
            </a:r>
            <a:r>
              <a:rPr lang="en-US" sz="1800" b="0" i="0" dirty="0">
                <a:solidFill>
                  <a:srgbClr val="242021"/>
                </a:solidFill>
                <a:effectLst/>
                <a:latin typeface="TimesNewRomanMTStd"/>
              </a:rPr>
              <a:t>, in which case it might sacrifice product-market and organizational flexibility and the </a:t>
            </a:r>
            <a:r>
              <a:rPr lang="en-US" sz="1800" b="0" i="0" u="sng" dirty="0">
                <a:solidFill>
                  <a:srgbClr val="242021"/>
                </a:solidFill>
                <a:effectLst/>
                <a:latin typeface="TimesNewRomanMTStd"/>
              </a:rPr>
              <a:t>entrepreneur would realize a residual return after debt service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u="sng" dirty="0">
                <a:solidFill>
                  <a:srgbClr val="242021"/>
                </a:solidFill>
                <a:effectLst/>
                <a:latin typeface="TimesNewRomanMTStd"/>
              </a:rPr>
              <a:t>Or, </a:t>
            </a:r>
            <a:r>
              <a:rPr lang="en-US" sz="1800" b="0" i="0" dirty="0">
                <a:solidFill>
                  <a:srgbClr val="242021"/>
                </a:solidFill>
                <a:effectLst/>
                <a:latin typeface="TimesNewRomanMTStd"/>
              </a:rPr>
              <a:t>it might </a:t>
            </a:r>
            <a:r>
              <a:rPr lang="en-US" sz="1800" b="0" i="0" u="sng" dirty="0">
                <a:solidFill>
                  <a:srgbClr val="242021"/>
                </a:solidFill>
                <a:effectLst/>
                <a:latin typeface="TimesNewRomanMTStd"/>
              </a:rPr>
              <a:t>turn to equity capital</a:t>
            </a:r>
            <a:r>
              <a:rPr lang="en-US" sz="1800" b="0" i="0" dirty="0">
                <a:solidFill>
                  <a:srgbClr val="242021"/>
                </a:solidFill>
                <a:effectLst/>
                <a:latin typeface="TimesNewRomanMTStd"/>
              </a:rPr>
              <a:t>, in which case the entrepreneur might have to secure agreement of other shareholders before acting and would have to share the total return with the outside investors.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01482" y="6469717"/>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106636"/>
            <a:ext cx="2383737" cy="671692"/>
          </a:xfrm>
          <a:prstGeom prst="rect">
            <a:avLst/>
          </a:prstGeom>
        </p:spPr>
      </p:pic>
    </p:spTree>
    <p:extLst>
      <p:ext uri="{BB962C8B-B14F-4D97-AF65-F5344CB8AC3E}">
        <p14:creationId xmlns:p14="http://schemas.microsoft.com/office/powerpoint/2010/main" val="1005460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079241" cy="45387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 Product-Market, Financial, and Organizational strategy </a:t>
            </a:r>
            <a:r>
              <a:rPr lang="en-US" sz="1800" b="1" i="1" dirty="0">
                <a:solidFill>
                  <a:srgbClr val="242021"/>
                </a:solidFill>
                <a:effectLst/>
                <a:latin typeface="Gotham-Bold"/>
              </a:rPr>
              <a:t>(Cont.)</a:t>
            </a:r>
          </a:p>
          <a:p>
            <a:pPr marL="285750" indent="-285750" algn="just">
              <a:buFont typeface="Arial" panose="020B0604020202020204" pitchFamily="34" charset="0"/>
              <a:buChar char="•"/>
            </a:pPr>
            <a:r>
              <a:rPr lang="en-US" sz="1800" b="1" i="0" dirty="0">
                <a:solidFill>
                  <a:srgbClr val="FF0000"/>
                </a:solidFill>
                <a:effectLst/>
                <a:latin typeface="TimesNewRomanMTStd"/>
              </a:rPr>
              <a:t>Compared to new ventures, the interdependencies among product-market, organizational, and financial decisions can be less significant in large, well-established organizations. </a:t>
            </a:r>
          </a:p>
          <a:p>
            <a:pPr marL="285750" indent="-285750" algn="just">
              <a:buFont typeface="Arial" panose="020B0604020202020204" pitchFamily="34" charset="0"/>
              <a:buChar char="•"/>
            </a:pPr>
            <a:r>
              <a:rPr lang="en-US" sz="1800" b="0" i="0" dirty="0">
                <a:solidFill>
                  <a:srgbClr val="242021"/>
                </a:solidFill>
                <a:effectLst/>
                <a:latin typeface="TimesNewRomanMTStd"/>
              </a:rPr>
              <a:t>If a large company contemplates a strategy of rapid growth in a market that accounts for a small fraction of its total activity, that decision does not necessarily commit the company to a highly leveraged capital structure or the need to raise equity capital by selling stock. </a:t>
            </a:r>
          </a:p>
          <a:p>
            <a:pPr marL="285750" indent="-285750" algn="just">
              <a:buFont typeface="Arial" panose="020B0604020202020204" pitchFamily="34" charset="0"/>
              <a:buChar char="•"/>
            </a:pPr>
            <a:r>
              <a:rPr lang="en-US" sz="1800" b="0" i="0" dirty="0">
                <a:solidFill>
                  <a:srgbClr val="242021"/>
                </a:solidFill>
                <a:effectLst/>
                <a:latin typeface="TimesNewRomanMTStd"/>
              </a:rPr>
              <a:t>Thus, investors may not be harmed if the investment decision and financing decision are treated separately.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In fact, this principle of separation is the hallmark of large public corporations and an important difference from entrepreneurial firms.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Our point is that </a:t>
            </a:r>
            <a:r>
              <a:rPr lang="en-US" sz="1800" b="1" i="0" dirty="0">
                <a:solidFill>
                  <a:srgbClr val="FF0000"/>
                </a:solidFill>
                <a:effectLst/>
                <a:latin typeface="TimesNewRomanMTStd"/>
              </a:rPr>
              <a:t>for new ventures, product-market, organizational, and financial decisions need to be viewed </a:t>
            </a:r>
            <a:r>
              <a:rPr lang="en-US" sz="1800" b="1" i="0" u="sng" dirty="0">
                <a:solidFill>
                  <a:srgbClr val="FF0000"/>
                </a:solidFill>
                <a:effectLst/>
                <a:latin typeface="TimesNewRomanMTStd"/>
              </a:rPr>
              <a:t>simultaneously. </a:t>
            </a:r>
          </a:p>
          <a:p>
            <a:pPr marL="285750" indent="-285750" algn="just">
              <a:buFont typeface="Arial" panose="020B0604020202020204" pitchFamily="34" charset="0"/>
              <a:buChar char="•"/>
            </a:pPr>
            <a:r>
              <a:rPr lang="en-US" sz="1800" b="0" i="0" dirty="0">
                <a:solidFill>
                  <a:srgbClr val="242021"/>
                </a:solidFill>
                <a:effectLst/>
                <a:latin typeface="TimesNewRomanMTStd"/>
              </a:rPr>
              <a:t>Simultaneous consideration </a:t>
            </a:r>
            <a:r>
              <a:rPr lang="en-US" sz="1800" b="0" i="0" u="sng" dirty="0">
                <a:solidFill>
                  <a:srgbClr val="FF0000"/>
                </a:solidFill>
                <a:effectLst/>
                <a:latin typeface="TimesNewRomanMTStd"/>
              </a:rPr>
              <a:t>helps guarantee that the first-best overall strategy is identified </a:t>
            </a:r>
            <a:r>
              <a:rPr lang="en-US" sz="1800" b="0" i="0" dirty="0">
                <a:solidFill>
                  <a:srgbClr val="242021"/>
                </a:solidFill>
                <a:effectLst/>
                <a:latin typeface="TimesNewRomanMTStd"/>
              </a:rPr>
              <a:t>and selected.</a:t>
            </a:r>
          </a:p>
          <a:p>
            <a:pPr marL="285750" indent="-285750" algn="just">
              <a:buFont typeface="Arial" panose="020B0604020202020204" pitchFamily="34" charset="0"/>
              <a:buChar char="•"/>
            </a:pPr>
            <a:r>
              <a:rPr lang="en-US" sz="1800" b="0" i="0" dirty="0">
                <a:solidFill>
                  <a:srgbClr val="242021"/>
                </a:solidFill>
                <a:effectLst/>
                <a:latin typeface="TimesNewRomanMTStd"/>
              </a:rPr>
              <a:t>Thinking about product-market, organizational, and financial strategies as simultaneous rather than sequential choices takes us beyond the limits of</a:t>
            </a:r>
            <a:r>
              <a:rPr lang="en-US" dirty="0"/>
              <a:t> </a:t>
            </a:r>
            <a:r>
              <a:rPr lang="en-US" sz="1800" b="0" i="0" dirty="0">
                <a:solidFill>
                  <a:srgbClr val="242021"/>
                </a:solidFill>
                <a:effectLst/>
                <a:latin typeface="TimesNewRomanMTStd"/>
              </a:rPr>
              <a:t>intuitive decision making. </a:t>
            </a:r>
          </a:p>
          <a:p>
            <a:pPr algn="just"/>
            <a:endParaRPr lang="en-US" dirty="0">
              <a:solidFill>
                <a:srgbClr val="242021"/>
              </a:solidFill>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24953" y="644179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01671" y="0"/>
            <a:ext cx="2383737" cy="462621"/>
          </a:xfrm>
          <a:prstGeom prst="rect">
            <a:avLst/>
          </a:prstGeom>
        </p:spPr>
      </p:pic>
    </p:spTree>
    <p:extLst>
      <p:ext uri="{BB962C8B-B14F-4D97-AF65-F5344CB8AC3E}">
        <p14:creationId xmlns:p14="http://schemas.microsoft.com/office/powerpoint/2010/main" val="4009422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546619"/>
            <a:ext cx="11148370" cy="49901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2. What makes a plan or decision strategic?</a:t>
            </a:r>
          </a:p>
          <a:p>
            <a:pPr algn="just"/>
            <a:r>
              <a:rPr lang="en-US" sz="1800" b="0" i="0" dirty="0">
                <a:solidFill>
                  <a:srgbClr val="242021"/>
                </a:solidFill>
                <a:effectLst/>
                <a:latin typeface="TimesNewRomanMTStd"/>
              </a:rPr>
              <a:t>- It is useful to distinguish strategic decisions from other decisions along </a:t>
            </a:r>
            <a:r>
              <a:rPr lang="en-US" sz="1800" b="1" i="0" u="sng" dirty="0">
                <a:solidFill>
                  <a:srgbClr val="242021"/>
                </a:solidFill>
                <a:effectLst/>
                <a:latin typeface="TimesNewRomanMTStd"/>
              </a:rPr>
              <a:t>three dimensions</a:t>
            </a:r>
            <a:r>
              <a:rPr lang="en-US" u="sng" dirty="0">
                <a:solidFill>
                  <a:srgbClr val="242021"/>
                </a:solidFill>
                <a:latin typeface="TimesNewRomanMTStd"/>
              </a:rPr>
              <a:t>:</a:t>
            </a: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First, </a:t>
            </a:r>
            <a:r>
              <a:rPr lang="en-US" sz="1800" b="1" i="0" u="sng" dirty="0">
                <a:solidFill>
                  <a:srgbClr val="FF0000"/>
                </a:solidFill>
                <a:effectLst/>
                <a:latin typeface="TimesNewRomanMTStd"/>
              </a:rPr>
              <a:t>strategic decisions are consequential</a:t>
            </a:r>
            <a:r>
              <a:rPr lang="en-US" sz="1800" b="0" i="0" dirty="0">
                <a:solidFill>
                  <a:srgbClr val="242021"/>
                </a:solidFill>
                <a:effectLst/>
                <a:latin typeface="TimesNewRomanMTStd"/>
              </a:rPr>
              <a:t>. Unlike the decision of which way to drive home from work, </a:t>
            </a:r>
            <a:r>
              <a:rPr lang="en-US" sz="1800" b="0" i="0" u="sng" dirty="0">
                <a:solidFill>
                  <a:srgbClr val="FF0000"/>
                </a:solidFill>
                <a:effectLst/>
                <a:latin typeface="TimesNewRomanMTStd"/>
              </a:rPr>
              <a:t>strategic decisions involve substantial commitments of time and resources</a:t>
            </a:r>
            <a:r>
              <a:rPr lang="en-US" sz="1800" b="0" i="0" dirty="0">
                <a:solidFill>
                  <a:srgbClr val="242021"/>
                </a:solidFill>
                <a:effectLst/>
                <a:latin typeface="TimesNewRomanMTStd"/>
              </a:rPr>
              <a:t>. </a:t>
            </a:r>
            <a:r>
              <a:rPr lang="en-US" sz="1800" b="0" i="0" u="sng" dirty="0">
                <a:solidFill>
                  <a:srgbClr val="FF0000"/>
                </a:solidFill>
                <a:effectLst/>
                <a:latin typeface="TimesNewRomanMTStd"/>
              </a:rPr>
              <a:t>They are of sufficient magnitude and importance that they are rare</a:t>
            </a:r>
            <a:r>
              <a:rPr lang="en-US" sz="1800" b="0" i="0" dirty="0">
                <a:solidFill>
                  <a:srgbClr val="242021"/>
                </a:solidFill>
                <a:effectLst/>
                <a:latin typeface="TimesNewRomanMTStd"/>
              </a:rPr>
              <a:t>, and little precedent exists on which to base them.</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Second, </a:t>
            </a:r>
            <a:r>
              <a:rPr lang="en-US" sz="1800" b="1" i="0" u="sng" dirty="0">
                <a:solidFill>
                  <a:srgbClr val="FF0000"/>
                </a:solidFill>
                <a:effectLst/>
                <a:latin typeface="TimesNewRomanMTStd"/>
              </a:rPr>
              <a:t>strategic decisions are both active and reactive</a:t>
            </a:r>
            <a:r>
              <a:rPr lang="en-US" sz="1800" b="0" i="0" dirty="0">
                <a:solidFill>
                  <a:srgbClr val="242021"/>
                </a:solidFill>
                <a:effectLst/>
                <a:latin typeface="TimesNewRomanMTStd"/>
              </a:rPr>
              <a:t>. The </a:t>
            </a:r>
            <a:r>
              <a:rPr lang="en-US" sz="1800" b="0" i="0" u="sng" dirty="0">
                <a:solidFill>
                  <a:srgbClr val="FF0000"/>
                </a:solidFill>
                <a:effectLst/>
                <a:latin typeface="TimesNewRomanMTStd"/>
              </a:rPr>
              <a:t>decision is made in a competitive setting, with regard to the possible actions and reactions of others who have competing or complementary objectives</a:t>
            </a:r>
            <a:r>
              <a:rPr lang="en-US" sz="1800" b="0"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selecting among alternatives, the decision maker must consider the choices that may already have been made by others whose objectives overlap and must recognize that others may react to the decision. </a:t>
            </a:r>
          </a:p>
          <a:p>
            <a:pPr marL="285750" indent="-285750" algn="just">
              <a:buFont typeface="Arial" panose="020B0604020202020204" pitchFamily="34" charset="0"/>
              <a:buChar char="•"/>
            </a:pPr>
            <a:r>
              <a:rPr lang="en-US" sz="1800" b="0" i="0" dirty="0">
                <a:solidFill>
                  <a:srgbClr val="242021"/>
                </a:solidFill>
                <a:effectLst/>
                <a:latin typeface="TimesNewRomanMTStd"/>
              </a:rPr>
              <a:t>The decision of when, where, and how to locate a retail store is strategic in this sense.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Third, </a:t>
            </a:r>
            <a:r>
              <a:rPr lang="en-US" sz="1800" b="1" i="0" dirty="0">
                <a:solidFill>
                  <a:srgbClr val="FF0000"/>
                </a:solidFill>
                <a:effectLst/>
                <a:latin typeface="TimesNewRomanMTStd"/>
              </a:rPr>
              <a:t>strategic decisions are costly to reverse. </a:t>
            </a:r>
            <a:r>
              <a:rPr lang="en-US" sz="1800" b="0" i="0" dirty="0">
                <a:solidFill>
                  <a:srgbClr val="FF0000"/>
                </a:solidFill>
                <a:effectLst/>
                <a:latin typeface="TimesNewRomanMTStd"/>
              </a:rPr>
              <a:t>I</a:t>
            </a:r>
            <a:r>
              <a:rPr lang="en-US" sz="1800" b="0" i="0" u="sng" dirty="0">
                <a:solidFill>
                  <a:srgbClr val="FF0000"/>
                </a:solidFill>
                <a:effectLst/>
                <a:latin typeface="TimesNewRomanMTStd"/>
              </a:rPr>
              <a:t>f a decision maker selects a wrong course of action, she cannot simply retract it</a:t>
            </a:r>
            <a:r>
              <a:rPr lang="en-US" sz="1800" b="0" i="0" dirty="0">
                <a:solidFill>
                  <a:srgbClr val="242021"/>
                </a:solidFill>
                <a:effectLst/>
                <a:latin typeface="TimesNewRomanMTStd"/>
              </a:rPr>
              <a:t>. Investments made to pursue the first course of action are, to some extent, sunk. Sunk investments limit flexibility because the full cost of changing direction must be compared to only the incremental cost of continuing in the same direction. </a:t>
            </a:r>
            <a:r>
              <a:rPr lang="en-US" sz="1800" b="0" i="0" u="sng" dirty="0">
                <a:solidFill>
                  <a:srgbClr val="242021"/>
                </a:solidFill>
                <a:effectLst/>
                <a:latin typeface="TimesNewRomanMTStd"/>
              </a:rPr>
              <a:t>Consequently, </a:t>
            </a:r>
            <a:r>
              <a:rPr lang="en-US" sz="1800" b="1" i="0" u="sng" dirty="0">
                <a:solidFill>
                  <a:srgbClr val="FF0000"/>
                </a:solidFill>
                <a:effectLst/>
                <a:latin typeface="TimesNewRomanMTStd"/>
              </a:rPr>
              <a:t>an initial wrong strategic choice is one from which the decision maker may never fully recover</a:t>
            </a:r>
            <a:r>
              <a:rPr lang="en-US" sz="1800" b="0" i="0" u="sng" dirty="0">
                <a:solidFill>
                  <a:srgbClr val="242021"/>
                </a:solidFill>
                <a:effectLst/>
                <a:latin typeface="TimesNewRomanMTStd"/>
              </a:rPr>
              <a:t>.</a:t>
            </a:r>
            <a:endParaRPr kumimoji="0" lang="en-US"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81481" y="-77772"/>
            <a:ext cx="2383737" cy="578672"/>
          </a:xfrm>
          <a:prstGeom prst="rect">
            <a:avLst/>
          </a:prstGeom>
        </p:spPr>
      </p:pic>
    </p:spTree>
    <p:extLst>
      <p:ext uri="{BB962C8B-B14F-4D97-AF65-F5344CB8AC3E}">
        <p14:creationId xmlns:p14="http://schemas.microsoft.com/office/powerpoint/2010/main" val="541643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2509" y="580061"/>
            <a:ext cx="11267308" cy="40877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 Financial strategy</a:t>
            </a:r>
          </a:p>
          <a:p>
            <a:pPr marL="285750" indent="-285750" algn="just">
              <a:buFont typeface="Arial" panose="020B0604020202020204" pitchFamily="34" charset="0"/>
              <a:buChar char="•"/>
            </a:pPr>
            <a:r>
              <a:rPr lang="en-US" sz="1800" b="1" i="0" dirty="0">
                <a:solidFill>
                  <a:srgbClr val="242021"/>
                </a:solidFill>
                <a:effectLst/>
                <a:latin typeface="TimesNewRomanMTStd"/>
              </a:rPr>
              <a:t>Financial strategic choices have the same three elements. </a:t>
            </a:r>
          </a:p>
          <a:p>
            <a:pPr marL="285750" indent="-285750" algn="just">
              <a:buFont typeface="Arial" panose="020B0604020202020204" pitchFamily="34" charset="0"/>
              <a:buChar char="•"/>
            </a:pPr>
            <a:r>
              <a:rPr lang="en-US" sz="1800" b="0" i="0" dirty="0">
                <a:solidFill>
                  <a:srgbClr val="242021"/>
                </a:solidFill>
                <a:effectLst/>
                <a:latin typeface="TimesNewRomanMTStd"/>
              </a:rPr>
              <a:t>A financing choice can limit future financing options in a variety of ways.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contractual provisions of a debt agreement may restrict the firm’s ability to redeem the debt and replace it with equity. </a:t>
            </a:r>
          </a:p>
          <a:p>
            <a:pPr marL="285750" indent="-285750" algn="just">
              <a:buFont typeface="Arial" panose="020B0604020202020204" pitchFamily="34" charset="0"/>
              <a:buChar char="•"/>
            </a:pPr>
            <a:r>
              <a:rPr lang="en-US" sz="1800" b="0" i="0" dirty="0">
                <a:solidFill>
                  <a:srgbClr val="242021"/>
                </a:solidFill>
                <a:effectLst/>
                <a:latin typeface="TimesNewRomanMTStd"/>
              </a:rPr>
              <a:t>Existing debt financing may limit the financing sources available for new projects. And debt service requirements may limit the firm’s ability to undertake new projects that would generate negative cash flows in the short run.</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Competitive interdependencies are also present</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Financing choices that are costly to reverse or change involve sunk investments in arranging the financing. </a:t>
            </a:r>
          </a:p>
          <a:p>
            <a:pPr marL="285750" indent="-285750" algn="just">
              <a:buFont typeface="Arial" panose="020B0604020202020204" pitchFamily="34" charset="0"/>
              <a:buChar char="•"/>
            </a:pPr>
            <a:r>
              <a:rPr lang="en-US" sz="1800" b="0" i="0" dirty="0">
                <a:solidFill>
                  <a:srgbClr val="242021"/>
                </a:solidFill>
                <a:effectLst/>
                <a:latin typeface="TimesNewRomanMTStd"/>
              </a:rPr>
              <a:t>In such cases, a firm’s financing choices may credibly commit the firm to a</a:t>
            </a:r>
            <a:r>
              <a:rPr lang="en-US" dirty="0"/>
              <a:t> </a:t>
            </a:r>
            <a:r>
              <a:rPr lang="en-US" sz="1800" b="0" i="0" dirty="0">
                <a:solidFill>
                  <a:srgbClr val="242021"/>
                </a:solidFill>
                <a:effectLst/>
                <a:latin typeface="TimesNewRomanMTStd"/>
              </a:rPr>
              <a:t>particular course of action that is observable by competitors, suppliers, customers, employees, and stockholders. </a:t>
            </a:r>
          </a:p>
          <a:p>
            <a:pPr marL="285750" indent="-285750" algn="just">
              <a:buFont typeface="Arial" panose="020B0604020202020204" pitchFamily="34" charset="0"/>
              <a:buChar char="•"/>
            </a:pPr>
            <a:r>
              <a:rPr lang="en-US" sz="1800" b="0" i="0" dirty="0">
                <a:solidFill>
                  <a:srgbClr val="242021"/>
                </a:solidFill>
                <a:effectLst/>
                <a:latin typeface="TimesNewRomanMTStd"/>
              </a:rPr>
              <a:t>Such credible commitments can influence the actions of these groups.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securing project financing can discourage others from moving ahead with plans of their own. </a:t>
            </a:r>
          </a:p>
        </p:txBody>
      </p:sp>
      <p:sp>
        <p:nvSpPr>
          <p:cNvPr id="2" name="TextBox 1">
            <a:extLst>
              <a:ext uri="{FF2B5EF4-FFF2-40B4-BE49-F238E27FC236}">
                <a16:creationId xmlns:a16="http://schemas.microsoft.com/office/drawing/2014/main" id="{B4B5A320-BA51-5564-2F9B-D973055BB09A}"/>
              </a:ext>
            </a:extLst>
          </p:cNvPr>
          <p:cNvSpPr txBox="1"/>
          <p:nvPr/>
        </p:nvSpPr>
        <p:spPr>
          <a:xfrm>
            <a:off x="4488007"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396" y="103561"/>
            <a:ext cx="2383737" cy="476500"/>
          </a:xfrm>
          <a:prstGeom prst="rect">
            <a:avLst/>
          </a:prstGeom>
        </p:spPr>
      </p:pic>
    </p:spTree>
    <p:extLst>
      <p:ext uri="{BB962C8B-B14F-4D97-AF65-F5344CB8AC3E}">
        <p14:creationId xmlns:p14="http://schemas.microsoft.com/office/powerpoint/2010/main" val="1342965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1481" y="694430"/>
            <a:ext cx="11082529" cy="42677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 Financial strategy (Cont.)</a:t>
            </a:r>
          </a:p>
          <a:p>
            <a:pPr marL="285750" indent="-285750" algn="just">
              <a:buFont typeface="Arial" panose="020B0604020202020204" pitchFamily="34" charset="0"/>
              <a:buChar char="•"/>
            </a:pPr>
            <a:r>
              <a:rPr lang="en-US" sz="1800" b="0" i="0" dirty="0">
                <a:solidFill>
                  <a:srgbClr val="242021"/>
                </a:solidFill>
                <a:effectLst/>
                <a:latin typeface="TimesNewRomanMTStd"/>
              </a:rPr>
              <a:t>Conversely, announcement of intent to develop a new product, if not backed by a credible commitment, could touch off a scramble among rivals to be first in the market.</a:t>
            </a:r>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1" dirty="0">
                <a:solidFill>
                  <a:srgbClr val="242021"/>
                </a:solidFill>
                <a:effectLst/>
                <a:highlight>
                  <a:srgbClr val="C0C0C0"/>
                </a:highlight>
                <a:latin typeface="TimesNewRomanMTStd"/>
              </a:rPr>
              <a:t>For example, </a:t>
            </a:r>
            <a:r>
              <a:rPr lang="en-US" sz="1800" b="0" i="0" dirty="0">
                <a:solidFill>
                  <a:srgbClr val="242021"/>
                </a:solidFill>
                <a:effectLst/>
                <a:highlight>
                  <a:srgbClr val="C0C0C0"/>
                </a:highlight>
                <a:latin typeface="TimesNewRomanMTStd"/>
              </a:rPr>
              <a:t>when Airbus announced in 2000 that it was proceeding with the production of its super jumbo jet, the A380, Boeing immediately said that it too would introduce a new super jumbo jet to replace the aging 747. It was not until Airbus had secured financing and began investing in A380 production capacity that Boeing abandoned its plans for a 747 replacement and pursued the 787 Dreamliner.</a:t>
            </a:r>
          </a:p>
          <a:p>
            <a:pPr marL="285750" indent="-285750" algn="just">
              <a:buFont typeface="Arial" panose="020B0604020202020204" pitchFamily="34" charset="0"/>
              <a:buChar char="•"/>
            </a:pPr>
            <a:endParaRPr lang="en-US" sz="1800" b="0" i="0" dirty="0">
              <a:solidFill>
                <a:srgbClr val="242021"/>
              </a:solidFill>
              <a:effectLst/>
              <a:highlight>
                <a:srgbClr val="FFFF00"/>
              </a:highligh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The scope of financial strategy is quite broad. </a:t>
            </a:r>
          </a:p>
          <a:p>
            <a:pPr marL="285750" indent="-285750" algn="just">
              <a:buFont typeface="Arial" panose="020B0604020202020204" pitchFamily="34" charset="0"/>
              <a:buChar char="•"/>
            </a:pPr>
            <a:r>
              <a:rPr lang="en-US" sz="1800" b="0" i="0" dirty="0">
                <a:solidFill>
                  <a:srgbClr val="242021"/>
                </a:solidFill>
                <a:effectLst/>
                <a:latin typeface="TimesNewRomanMTStd"/>
              </a:rPr>
              <a:t>It goes beyond the simple debt-versus-equity financing decision and </a:t>
            </a:r>
            <a:r>
              <a:rPr lang="en-US" sz="1800" b="0" i="0" u="sng" dirty="0">
                <a:solidFill>
                  <a:srgbClr val="FF0000"/>
                </a:solidFill>
                <a:effectLst/>
                <a:latin typeface="TimesNewRomanMTStd"/>
              </a:rPr>
              <a:t>includes such considerations as the connections between financing choices and growth, flexibility, and control</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addition, </a:t>
            </a:r>
            <a:r>
              <a:rPr lang="en-US" sz="1800" b="1" i="0" dirty="0">
                <a:solidFill>
                  <a:srgbClr val="FF0000"/>
                </a:solidFill>
                <a:effectLst/>
                <a:latin typeface="TimesNewRomanMTStd"/>
              </a:rPr>
              <a:t>financial strategy </a:t>
            </a:r>
            <a:r>
              <a:rPr lang="en-US" sz="1800" b="0" i="0" u="sng" dirty="0">
                <a:solidFill>
                  <a:srgbClr val="FF0000"/>
                </a:solidFill>
                <a:effectLst/>
                <a:latin typeface="TimesNewRomanMTStd"/>
              </a:rPr>
              <a:t>includes such choices as the use of financial contracts to address or overcome informational asymmetries between entrepreneurs and investors and to better align the incentives of entrepreneurs and employees with the interests of investors.</a:t>
            </a:r>
            <a:endParaRPr kumimoji="0" lang="en-US" sz="1800" b="0" i="0" u="sng"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88007"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81481" y="-25707"/>
            <a:ext cx="2383737" cy="613129"/>
          </a:xfrm>
          <a:prstGeom prst="rect">
            <a:avLst/>
          </a:prstGeom>
        </p:spPr>
      </p:pic>
    </p:spTree>
    <p:extLst>
      <p:ext uri="{BB962C8B-B14F-4D97-AF65-F5344CB8AC3E}">
        <p14:creationId xmlns:p14="http://schemas.microsoft.com/office/powerpoint/2010/main" val="4420342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3086" y="537841"/>
            <a:ext cx="11245495" cy="46707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i="0" dirty="0">
                <a:solidFill>
                  <a:srgbClr val="242021"/>
                </a:solidFill>
                <a:effectLst/>
                <a:latin typeface="Gotham-Bold"/>
              </a:rPr>
              <a:t>4. Deciding on the Objective</a:t>
            </a:r>
          </a:p>
          <a:p>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FF0000"/>
                </a:solidFill>
                <a:effectLst/>
                <a:latin typeface="TimesNewRomanMTStd"/>
              </a:rPr>
              <a:t>For many entrepreneurs, the </a:t>
            </a:r>
            <a:r>
              <a:rPr lang="en-US" sz="1800" b="0" i="0" u="sng" dirty="0">
                <a:solidFill>
                  <a:srgbClr val="FF0000"/>
                </a:solidFill>
                <a:effectLst/>
                <a:latin typeface="TimesNewRomanMTStd"/>
              </a:rPr>
              <a:t>decisions</a:t>
            </a:r>
            <a:r>
              <a:rPr lang="en-US" sz="1800" b="0" i="0" dirty="0">
                <a:solidFill>
                  <a:srgbClr val="FF0000"/>
                </a:solidFill>
                <a:effectLst/>
                <a:latin typeface="TimesNewRomanMTStd"/>
              </a:rPr>
              <a:t> of whether </a:t>
            </a:r>
            <a:r>
              <a:rPr lang="en-US" sz="1800" b="0" i="0" u="sng" dirty="0">
                <a:solidFill>
                  <a:srgbClr val="FF0000"/>
                </a:solidFill>
                <a:effectLst/>
                <a:latin typeface="TimesNewRomanMTStd"/>
              </a:rPr>
              <a:t>to launch a new venture</a:t>
            </a:r>
            <a:r>
              <a:rPr lang="en-US" sz="1800" b="0" i="0" dirty="0">
                <a:solidFill>
                  <a:srgbClr val="FF0000"/>
                </a:solidFill>
                <a:effectLst/>
                <a:latin typeface="TimesNewRomanMTStd"/>
              </a:rPr>
              <a:t> or </a:t>
            </a:r>
            <a:r>
              <a:rPr lang="en-US" sz="1800" b="0" i="0" u="sng" dirty="0">
                <a:solidFill>
                  <a:srgbClr val="FF0000"/>
                </a:solidFill>
                <a:effectLst/>
                <a:latin typeface="TimesNewRomanMTStd"/>
              </a:rPr>
              <a:t>continue in current employment </a:t>
            </a:r>
            <a:r>
              <a:rPr lang="en-US" sz="1800" b="0" i="0" dirty="0">
                <a:solidFill>
                  <a:srgbClr val="FF0000"/>
                </a:solidFill>
                <a:effectLst/>
                <a:latin typeface="TimesNewRomanMTStd"/>
              </a:rPr>
              <a:t>and </a:t>
            </a:r>
            <a:r>
              <a:rPr lang="en-US" sz="1800" b="0" i="0" u="sng" dirty="0">
                <a:solidFill>
                  <a:srgbClr val="FF0000"/>
                </a:solidFill>
                <a:effectLst/>
                <a:latin typeface="TimesNewRomanMTStd"/>
              </a:rPr>
              <a:t>how to develop the venture </a:t>
            </a:r>
            <a:r>
              <a:rPr lang="en-US" sz="1800" b="0" i="0" dirty="0">
                <a:solidFill>
                  <a:srgbClr val="FF0000"/>
                </a:solidFill>
                <a:effectLst/>
                <a:latin typeface="TimesNewRomanMTStd"/>
              </a:rPr>
              <a:t>are </a:t>
            </a:r>
            <a:r>
              <a:rPr lang="en-US" sz="1800" b="1" i="0" u="sng" dirty="0">
                <a:solidFill>
                  <a:srgbClr val="FF0000"/>
                </a:solidFill>
                <a:effectLst/>
                <a:latin typeface="TimesNewRomanMTStd"/>
              </a:rPr>
              <a:t>made by intuition</a:t>
            </a:r>
            <a:r>
              <a:rPr lang="en-US" sz="1800" b="1" i="0" dirty="0">
                <a:solidFill>
                  <a:srgbClr val="FF0000"/>
                </a:solidFill>
                <a:effectLst/>
                <a:latin typeface="TimesNewRomanMTStd"/>
              </a:rPr>
              <a:t>. </a:t>
            </a: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Yet </a:t>
            </a:r>
            <a:r>
              <a:rPr lang="en-US" sz="1800" b="1" i="0" u="sng" dirty="0">
                <a:solidFill>
                  <a:srgbClr val="FF0000"/>
                </a:solidFill>
                <a:effectLst/>
                <a:latin typeface="TimesNewRomanMTStd"/>
              </a:rPr>
              <a:t>these are not decisions </a:t>
            </a:r>
            <a:r>
              <a:rPr lang="en-US" sz="1800" b="0" i="0" dirty="0">
                <a:solidFill>
                  <a:srgbClr val="242021"/>
                </a:solidFill>
                <a:effectLst/>
                <a:latin typeface="TimesNewRomanMTStd"/>
              </a:rPr>
              <a:t>where intuition is likely to lead to the best outcome.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Also, </a:t>
            </a:r>
            <a:r>
              <a:rPr lang="en-US" sz="1800" b="0" i="0" u="sng" dirty="0">
                <a:solidFill>
                  <a:srgbClr val="242021"/>
                </a:solidFill>
                <a:effectLst/>
                <a:latin typeface="TimesNewRomanMTStd"/>
              </a:rPr>
              <a:t>some entrepreneurs place weight on qualitative considerations</a:t>
            </a:r>
            <a:r>
              <a:rPr lang="en-US" sz="1800" b="0" i="0" dirty="0">
                <a:solidFill>
                  <a:srgbClr val="242021"/>
                </a:solidFill>
                <a:effectLst/>
                <a:latin typeface="TimesNewRomanMTStd"/>
              </a:rPr>
              <a:t>. They may, for example, take pride in having created something new or they may value self-employment.</a:t>
            </a:r>
          </a:p>
          <a:p>
            <a:pPr marL="285750" indent="-285750" algn="just">
              <a:buFont typeface="Arial" panose="020B0604020202020204" pitchFamily="34" charset="0"/>
              <a:buChar char="•"/>
            </a:pPr>
            <a:r>
              <a:rPr lang="en-US" sz="1800" b="0" i="0" dirty="0">
                <a:solidFill>
                  <a:srgbClr val="242021"/>
                </a:solidFill>
                <a:effectLst/>
                <a:latin typeface="TimesNewRomanMTStd"/>
              </a:rPr>
              <a:t>While </a:t>
            </a:r>
            <a:r>
              <a:rPr lang="en-US" sz="1800" b="1" i="0" u="sng" dirty="0">
                <a:solidFill>
                  <a:srgbClr val="242021"/>
                </a:solidFill>
                <a:effectLst/>
                <a:latin typeface="TimesNewRomanMTStd"/>
              </a:rPr>
              <a:t>subjective considerations can be important</a:t>
            </a:r>
            <a:r>
              <a:rPr lang="en-US" sz="1800" b="0" i="0" dirty="0">
                <a:solidFill>
                  <a:srgbClr val="242021"/>
                </a:solidFill>
                <a:effectLst/>
                <a:latin typeface="TimesNewRomanMTStd"/>
              </a:rPr>
              <a:t>, our objective is to lay out an analytical framework that can help entrepreneurs and investors make better decisions. </a:t>
            </a:r>
          </a:p>
          <a:p>
            <a:pPr marL="285750" indent="-285750" algn="just">
              <a:buFont typeface="Arial" panose="020B0604020202020204" pitchFamily="34" charset="0"/>
              <a:buChar char="•"/>
            </a:pPr>
            <a:endParaRPr lang="en-US" u="sng" dirty="0">
              <a:solidFill>
                <a:srgbClr val="242021"/>
              </a:solidFill>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Here, we propose a two-step process: </a:t>
            </a:r>
          </a:p>
          <a:p>
            <a:pPr marL="285750" indent="-285750" algn="just">
              <a:buFont typeface="Arial" panose="020B0604020202020204" pitchFamily="34" charset="0"/>
              <a:buChar char="•"/>
            </a:pPr>
            <a:r>
              <a:rPr lang="en-US" sz="1800" b="1" i="0" dirty="0">
                <a:solidFill>
                  <a:srgbClr val="242021"/>
                </a:solidFill>
                <a:effectLst/>
                <a:latin typeface="TimesNewRomanMTStd"/>
              </a:rPr>
              <a:t>First, </a:t>
            </a:r>
            <a:r>
              <a:rPr lang="en-US" sz="1800" b="0" i="0" dirty="0">
                <a:solidFill>
                  <a:srgbClr val="FF0000"/>
                </a:solidFill>
                <a:effectLst/>
                <a:latin typeface="TimesNewRomanMTStd"/>
              </a:rPr>
              <a:t>select the strategy that yields the highest estimated NPV (</a:t>
            </a:r>
            <a:r>
              <a:rPr lang="en-US" sz="1800" b="1" i="0" dirty="0">
                <a:solidFill>
                  <a:srgbClr val="FF0000"/>
                </a:solidFill>
                <a:effectLst/>
                <a:latin typeface="TimesNewRomanMTStd"/>
              </a:rPr>
              <a:t>maximizing NPV)</a:t>
            </a:r>
            <a:r>
              <a:rPr lang="en-US" sz="1800" b="0"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Second, </a:t>
            </a:r>
            <a:r>
              <a:rPr lang="en-US" sz="1800" b="0" i="0" dirty="0">
                <a:solidFill>
                  <a:srgbClr val="FF0000"/>
                </a:solidFill>
                <a:effectLst/>
                <a:latin typeface="TimesNewRomanMTStd"/>
              </a:rPr>
              <a:t>make qualitative adjustments to the NPV by assigning </a:t>
            </a:r>
            <a:r>
              <a:rPr lang="en-US" sz="1800" b="1" i="0" u="sng" dirty="0">
                <a:solidFill>
                  <a:srgbClr val="FF0000"/>
                </a:solidFill>
                <a:effectLst/>
                <a:latin typeface="TimesNewRomanMTStd"/>
              </a:rPr>
              <a:t>subjective values </a:t>
            </a:r>
            <a:r>
              <a:rPr lang="en-US" sz="1800" b="0" i="0" dirty="0">
                <a:solidFill>
                  <a:srgbClr val="FF0000"/>
                </a:solidFill>
                <a:effectLst/>
                <a:latin typeface="TimesNewRomanMTStd"/>
              </a:rPr>
              <a:t>to the considerations that are important to the prospective entrepreneur. </a:t>
            </a:r>
          </a:p>
        </p:txBody>
      </p:sp>
      <p:sp>
        <p:nvSpPr>
          <p:cNvPr id="2" name="TextBox 1">
            <a:extLst>
              <a:ext uri="{FF2B5EF4-FFF2-40B4-BE49-F238E27FC236}">
                <a16:creationId xmlns:a16="http://schemas.microsoft.com/office/drawing/2014/main" id="{B4B5A320-BA51-5564-2F9B-D973055BB09A}"/>
              </a:ext>
            </a:extLst>
          </p:cNvPr>
          <p:cNvSpPr txBox="1"/>
          <p:nvPr/>
        </p:nvSpPr>
        <p:spPr>
          <a:xfrm>
            <a:off x="4534188"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41948"/>
            <a:ext cx="2383737" cy="385064"/>
          </a:xfrm>
          <a:prstGeom prst="rect">
            <a:avLst/>
          </a:prstGeom>
        </p:spPr>
      </p:pic>
    </p:spTree>
    <p:extLst>
      <p:ext uri="{BB962C8B-B14F-4D97-AF65-F5344CB8AC3E}">
        <p14:creationId xmlns:p14="http://schemas.microsoft.com/office/powerpoint/2010/main" val="775136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4335" y="448464"/>
            <a:ext cx="11079241" cy="51550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1" i="0" dirty="0">
                <a:solidFill>
                  <a:srgbClr val="FF0000"/>
                </a:solidFill>
                <a:effectLst/>
                <a:latin typeface="TimesNewRomanMTStd"/>
              </a:rPr>
              <a:t>Strategic planning </a:t>
            </a:r>
            <a:r>
              <a:rPr lang="en-US" sz="1800" b="1" i="0" u="sng" dirty="0">
                <a:solidFill>
                  <a:srgbClr val="FF0000"/>
                </a:solidFill>
                <a:effectLst/>
                <a:latin typeface="TimesNewRomanMTStd"/>
              </a:rPr>
              <a:t>reduces the importance of intuition </a:t>
            </a:r>
            <a:r>
              <a:rPr lang="en-US" sz="1800" b="1" i="0" dirty="0">
                <a:solidFill>
                  <a:srgbClr val="FF0000"/>
                </a:solidFill>
                <a:effectLst/>
                <a:latin typeface="TimesNewRomanMTStd"/>
              </a:rPr>
              <a:t>in the decision process so that entrepreneurs and investors can make better-informed decisions. </a:t>
            </a:r>
          </a:p>
          <a:p>
            <a:pPr marL="285750" indent="-285750" algn="just">
              <a:buFont typeface="Arial" panose="020B0604020202020204" pitchFamily="34" charset="0"/>
              <a:buChar char="•"/>
            </a:pPr>
            <a:r>
              <a:rPr lang="en-US" sz="1800" b="0" i="0" dirty="0">
                <a:solidFill>
                  <a:srgbClr val="242021"/>
                </a:solidFill>
                <a:effectLst/>
                <a:latin typeface="TimesNewRomanMTStd"/>
              </a:rPr>
              <a:t>To achieve this, we must begin with an objective that can be measured. </a:t>
            </a:r>
          </a:p>
          <a:p>
            <a:pPr marL="285750" indent="-285750" algn="just">
              <a:buFont typeface="Arial" panose="020B0604020202020204" pitchFamily="34" charset="0"/>
              <a:buChar char="•"/>
            </a:pPr>
            <a:r>
              <a:rPr lang="en-US" sz="1800" b="0" i="0" dirty="0">
                <a:solidFill>
                  <a:srgbClr val="242021"/>
                </a:solidFill>
                <a:effectLst/>
                <a:latin typeface="TimesNewRomanMTStd"/>
              </a:rPr>
              <a:t>We assume that the entrepreneur’s </a:t>
            </a:r>
            <a:r>
              <a:rPr lang="en-US" sz="1800" b="0" i="0" u="sng" dirty="0">
                <a:solidFill>
                  <a:srgbClr val="242021"/>
                </a:solidFill>
                <a:effectLst/>
                <a:latin typeface="TimesNewRomanMTStd"/>
              </a:rPr>
              <a:t>objective is to maximize the value of the venture to herself. </a:t>
            </a:r>
          </a:p>
          <a:p>
            <a:pPr marL="285750" indent="-285750" algn="just">
              <a:buFont typeface="Arial" panose="020B0604020202020204" pitchFamily="34" charset="0"/>
              <a:buChar char="•"/>
            </a:pPr>
            <a:r>
              <a:rPr lang="en-US" sz="1800" b="0" i="0" dirty="0">
                <a:solidFill>
                  <a:srgbClr val="242021"/>
                </a:solidFill>
                <a:effectLst/>
                <a:latin typeface="TimesNewRomanMTStd"/>
              </a:rPr>
              <a:t>Thus, in purely financial terms, 40% ownership of a $5 million business is more valuable to the entrepreneur than 15% of a $10 million business. </a:t>
            </a:r>
          </a:p>
          <a:p>
            <a:pPr marL="285750" indent="-285750" algn="just">
              <a:buFont typeface="Arial" panose="020B0604020202020204" pitchFamily="34" charset="0"/>
              <a:buChar char="•"/>
            </a:pPr>
            <a:r>
              <a:rPr lang="en-US" sz="1800" b="0" i="0" dirty="0">
                <a:solidFill>
                  <a:srgbClr val="242021"/>
                </a:solidFill>
                <a:effectLst/>
                <a:latin typeface="TimesNewRomanMTStd"/>
              </a:rPr>
              <a:t>The value of the entrepreneur’s interest is what should influence the strategic choice.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This does not mean that the entrepreneur should substitute value maximization for utility maximization as the ultimate determinant of the choice. </a:t>
            </a:r>
          </a:p>
          <a:p>
            <a:pPr marL="285750" indent="-285750" algn="just">
              <a:buFont typeface="Arial" panose="020B0604020202020204" pitchFamily="34" charset="0"/>
              <a:buChar char="•"/>
            </a:pPr>
            <a:r>
              <a:rPr lang="en-US" sz="1800" b="0" i="0" dirty="0">
                <a:solidFill>
                  <a:srgbClr val="242021"/>
                </a:solidFill>
                <a:effectLst/>
                <a:latin typeface="TimesNewRomanMTStd"/>
              </a:rPr>
              <a:t>Once the quantitative value of the entrepreneur’s interest is determined, it is easier for the entrepreneur to assess the qualitative trade-offs related to such factors as control and security.</a:t>
            </a:r>
          </a:p>
          <a:p>
            <a:pPr marL="285750" indent="-285750" algn="just">
              <a:buFont typeface="Arial" panose="020B0604020202020204" pitchFamily="34" charset="0"/>
              <a:buChar char="•"/>
            </a:pP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To illustrate, suppose, as an entrepreneur, you are offered two choices by a prospective investor. Under one you would retain control, and under the other you would not. In exchange for relinquishing control, however, you would receive additional compensation having a present value of $100,000. You can then assess whether you would be willing to relinquish control in exchange for a $100,000 increase in the expected value of your interest.</a:t>
            </a:r>
            <a:br>
              <a:rPr lang="en-US" dirty="0"/>
            </a:br>
            <a:r>
              <a:rPr lang="en-US" dirty="0"/>
              <a:t> </a:t>
            </a:r>
            <a:br>
              <a:rPr lang="en-US" dirty="0"/>
            </a:b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58841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0379" y="720244"/>
            <a:ext cx="10786316" cy="41881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5.7 Recognizing Real Options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FF0000"/>
                </a:solidFill>
                <a:effectLst/>
                <a:latin typeface="TimesNewRomanMTStd"/>
              </a:rPr>
              <a:t>Strategic planning </a:t>
            </a:r>
            <a:r>
              <a:rPr lang="en-US" sz="1800" b="1" i="0" u="sng" dirty="0">
                <a:solidFill>
                  <a:srgbClr val="FF0000"/>
                </a:solidFill>
                <a:effectLst/>
                <a:latin typeface="TimesNewRomanMTStd"/>
              </a:rPr>
              <a:t>is not </a:t>
            </a:r>
            <a:r>
              <a:rPr lang="en-US" sz="1800" b="1" i="0" dirty="0">
                <a:solidFill>
                  <a:srgbClr val="FF0000"/>
                </a:solidFill>
                <a:effectLst/>
                <a:latin typeface="TimesNewRomanMTStd"/>
              </a:rPr>
              <a:t>a one-shot exercise.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With the passage of time, original targets will be exceeded or missed, and new developments will render the initial plan obsolete.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Rather than planning a single immutable course of action, </a:t>
            </a:r>
            <a:r>
              <a:rPr lang="en-US" sz="1800" b="1" i="0" u="sng" dirty="0">
                <a:solidFill>
                  <a:srgbClr val="FF0000"/>
                </a:solidFill>
                <a:effectLst/>
                <a:latin typeface="TimesNewRomanMTStd"/>
              </a:rPr>
              <a:t>it is more useful to select the strategy that offers the highest expected value in light of the flexibility that the strategy affords for dealing with surprises.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i="0" dirty="0">
                <a:solidFill>
                  <a:srgbClr val="FF0000"/>
                </a:solidFill>
                <a:effectLst/>
                <a:latin typeface="TimesNewRomanMTStd"/>
              </a:rPr>
              <a:t>Opportunities to abandon a venture, expand it, or change direction </a:t>
            </a:r>
            <a:r>
              <a:rPr lang="en-US" sz="1800" b="1" i="0" dirty="0">
                <a:solidFill>
                  <a:srgbClr val="FF0000"/>
                </a:solidFill>
                <a:effectLst/>
                <a:latin typeface="TimesNewRomanMTStd"/>
              </a:rPr>
              <a:t>are real options. </a:t>
            </a: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You can think of the </a:t>
            </a:r>
            <a:r>
              <a:rPr lang="en-US" sz="1800" b="0" i="0" u="sng" dirty="0">
                <a:solidFill>
                  <a:srgbClr val="242021"/>
                </a:solidFill>
                <a:effectLst/>
                <a:latin typeface="TimesNewRomanMTStd"/>
              </a:rPr>
              <a:t>focus of strategic planning as deciding which real options </a:t>
            </a:r>
            <a:r>
              <a:rPr lang="en-US" sz="1800" b="0" i="0" dirty="0">
                <a:solidFill>
                  <a:srgbClr val="242021"/>
                </a:solidFill>
                <a:effectLst/>
                <a:latin typeface="TimesNewRomanMTStd"/>
              </a:rPr>
              <a:t>to acquire, retain, and abandon at key decision points.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32704"/>
          </a:xfrm>
          <a:prstGeom prst="rect">
            <a:avLst/>
          </a:prstGeom>
        </p:spPr>
      </p:pic>
    </p:spTree>
    <p:extLst>
      <p:ext uri="{BB962C8B-B14F-4D97-AF65-F5344CB8AC3E}">
        <p14:creationId xmlns:p14="http://schemas.microsoft.com/office/powerpoint/2010/main" val="38169826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37311"/>
            <a:ext cx="11079241" cy="44023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Option Basics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FF0000"/>
                </a:solidFill>
                <a:effectLst/>
                <a:latin typeface="TimesNewRomanMTStd"/>
              </a:rPr>
              <a:t>An option </a:t>
            </a:r>
            <a:r>
              <a:rPr lang="en-US" sz="1800" b="0" i="0" u="sng" dirty="0">
                <a:solidFill>
                  <a:srgbClr val="FF0000"/>
                </a:solidFill>
                <a:effectLst/>
                <a:latin typeface="TimesNewRomanMTStd"/>
              </a:rPr>
              <a:t>is the right to make a decision in the future</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In the stock market</a:t>
            </a:r>
            <a:r>
              <a:rPr lang="en-US" sz="1800" b="0" i="0" dirty="0">
                <a:solidFill>
                  <a:srgbClr val="242021"/>
                </a:solidFill>
                <a:effectLst/>
                <a:latin typeface="TimesNewRomanMTStd"/>
              </a:rPr>
              <a:t>, for example, </a:t>
            </a:r>
            <a:r>
              <a:rPr lang="en-US" sz="1800" b="1" i="1" u="sng" dirty="0">
                <a:solidFill>
                  <a:srgbClr val="242021"/>
                </a:solidFill>
                <a:effectLst/>
                <a:latin typeface="TimesNewRomanMTStd"/>
              </a:rPr>
              <a:t>a call option</a:t>
            </a:r>
            <a:r>
              <a:rPr lang="en-US" sz="1800" b="1" i="1" dirty="0">
                <a:solidFill>
                  <a:srgbClr val="242021"/>
                </a:solidFill>
                <a:effectLst/>
                <a:latin typeface="TimesNewRomanMTStd"/>
              </a:rPr>
              <a:t> </a:t>
            </a:r>
            <a:r>
              <a:rPr lang="en-US" sz="1800" b="0" i="0" dirty="0">
                <a:solidFill>
                  <a:srgbClr val="FF0000"/>
                </a:solidFill>
                <a:effectLst/>
                <a:latin typeface="TimesNewRomanMTStd"/>
              </a:rPr>
              <a:t>is </a:t>
            </a:r>
            <a:r>
              <a:rPr lang="en-US" sz="1800" b="0" i="0" u="sng" dirty="0">
                <a:solidFill>
                  <a:srgbClr val="FF0000"/>
                </a:solidFill>
                <a:effectLst/>
                <a:latin typeface="TimesNewRomanMTStd"/>
              </a:rPr>
              <a:t>a right to buy a share </a:t>
            </a:r>
            <a:r>
              <a:rPr lang="en-US" sz="1800" b="0" i="0" dirty="0">
                <a:solidFill>
                  <a:srgbClr val="FF0000"/>
                </a:solidFill>
                <a:effectLst/>
                <a:latin typeface="TimesNewRomanMTStd"/>
              </a:rPr>
              <a:t>of stock </a:t>
            </a:r>
            <a:r>
              <a:rPr lang="en-US" sz="1800" b="0" i="0" u="sng" dirty="0">
                <a:solidFill>
                  <a:srgbClr val="FF0000"/>
                </a:solidFill>
                <a:effectLst/>
                <a:latin typeface="TimesNewRomanMTStd"/>
              </a:rPr>
              <a:t>at some future date </a:t>
            </a:r>
            <a:r>
              <a:rPr lang="en-US" sz="1800" b="0" i="0" dirty="0">
                <a:solidFill>
                  <a:srgbClr val="FF0000"/>
                </a:solidFill>
                <a:effectLst/>
                <a:latin typeface="TimesNewRomanMTStd"/>
              </a:rPr>
              <a:t>for a price that is negotiated today. </a:t>
            </a:r>
          </a:p>
          <a:p>
            <a:pPr marL="285750" indent="-285750" algn="just">
              <a:buFont typeface="Arial" panose="020B0604020202020204" pitchFamily="34" charset="0"/>
              <a:buChar char="•"/>
            </a:pPr>
            <a:r>
              <a:rPr lang="en-US" sz="1800" b="0" i="0" dirty="0">
                <a:solidFill>
                  <a:srgbClr val="242021"/>
                </a:solidFill>
                <a:effectLst/>
                <a:latin typeface="TimesNewRomanMTStd"/>
              </a:rPr>
              <a:t>The right to buy a share of Spacely.com common stock anytime during the next 3 months at a price of $110 is a call option with an exercise price of $110, where the underlying asset is a share of </a:t>
            </a:r>
            <a:r>
              <a:rPr lang="en-US" sz="1800" b="0" i="0" dirty="0" err="1">
                <a:solidFill>
                  <a:srgbClr val="242021"/>
                </a:solidFill>
                <a:effectLst/>
                <a:latin typeface="TimesNewRomanMTStd"/>
              </a:rPr>
              <a:t>Spacely</a:t>
            </a:r>
            <a:r>
              <a:rPr lang="en-US" sz="1800" b="0" i="0" dirty="0">
                <a:solidFill>
                  <a:srgbClr val="242021"/>
                </a:solidFill>
                <a:effectLst/>
                <a:latin typeface="TimesNewRomanMTStd"/>
              </a:rPr>
              <a:t> common stock.</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The value of the option depends on several factors</a:t>
            </a:r>
            <a:r>
              <a:rPr lang="en-US" b="1" u="sng" dirty="0">
                <a:solidFill>
                  <a:srgbClr val="242021"/>
                </a:solidFill>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Most basically, </a:t>
            </a:r>
            <a:r>
              <a:rPr lang="en-US" sz="1800" b="0" i="0" dirty="0">
                <a:solidFill>
                  <a:srgbClr val="FF0000"/>
                </a:solidFill>
                <a:effectLst/>
                <a:latin typeface="TimesNewRomanMTStd"/>
              </a:rPr>
              <a:t>a call option gains value the more uncertainty there is about the eventual value of</a:t>
            </a:r>
            <a:r>
              <a:rPr lang="en-US" dirty="0">
                <a:solidFill>
                  <a:srgbClr val="FF0000"/>
                </a:solidFill>
              </a:rPr>
              <a:t> </a:t>
            </a:r>
            <a:r>
              <a:rPr lang="en-US" sz="1800" b="0" i="0" dirty="0">
                <a:solidFill>
                  <a:srgbClr val="FF0000"/>
                </a:solidFill>
                <a:effectLst/>
                <a:latin typeface="TimesNewRomanMTStd"/>
              </a:rPr>
              <a:t>the underlying asset.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It gains value </a:t>
            </a:r>
            <a:r>
              <a:rPr lang="en-US" sz="1800" b="0" i="0" u="sng" dirty="0">
                <a:solidFill>
                  <a:srgbClr val="242021"/>
                </a:solidFill>
                <a:effectLst/>
                <a:latin typeface="TimesNewRomanMTStd"/>
              </a:rPr>
              <a:t>if the market price of the underlying asset </a:t>
            </a:r>
            <a:r>
              <a:rPr lang="en-US" sz="1800" b="1" i="0" u="sng" dirty="0">
                <a:solidFill>
                  <a:srgbClr val="FF0000"/>
                </a:solidFill>
                <a:effectLst/>
                <a:latin typeface="TimesNewRomanMTStd"/>
              </a:rPr>
              <a:t>rises</a:t>
            </a:r>
            <a:r>
              <a:rPr lang="en-US" sz="1800" b="0" i="0" dirty="0">
                <a:solidFill>
                  <a:srgbClr val="242021"/>
                </a:solidFill>
                <a:effectLst/>
                <a:latin typeface="TimesNewRomanMTStd"/>
              </a:rPr>
              <a:t>, and </a:t>
            </a:r>
            <a:r>
              <a:rPr lang="en-US" sz="1800" b="0" i="0" u="sng" dirty="0">
                <a:solidFill>
                  <a:srgbClr val="242021"/>
                </a:solidFill>
                <a:effectLst/>
                <a:latin typeface="TimesNewRomanMTStd"/>
              </a:rPr>
              <a:t>it </a:t>
            </a:r>
            <a:r>
              <a:rPr lang="en-US" sz="1800" b="0" i="0" u="sng" dirty="0">
                <a:solidFill>
                  <a:srgbClr val="FF0000"/>
                </a:solidFill>
                <a:effectLst/>
                <a:latin typeface="TimesNewRomanMTStd"/>
              </a:rPr>
              <a:t>loses value </a:t>
            </a:r>
            <a:r>
              <a:rPr lang="en-US" sz="1800" b="0" i="0" u="sng" dirty="0">
                <a:solidFill>
                  <a:srgbClr val="242021"/>
                </a:solidFill>
                <a:effectLst/>
                <a:latin typeface="TimesNewRomanMTStd"/>
              </a:rPr>
              <a:t>if the price of the asset </a:t>
            </a:r>
            <a:r>
              <a:rPr lang="en-US" sz="1800" b="0" i="0" u="sng" dirty="0">
                <a:solidFill>
                  <a:srgbClr val="FF0000"/>
                </a:solidFill>
                <a:effectLst/>
                <a:latin typeface="TimesNewRomanMTStd"/>
              </a:rPr>
              <a:t>falls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dirty="0">
              <a:solidFill>
                <a:srgbClr val="242021"/>
              </a:solidFill>
              <a:latin typeface="TimesNewRomanMTStd"/>
            </a:endParaRP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45719"/>
            <a:ext cx="2383737" cy="545872"/>
          </a:xfrm>
          <a:prstGeom prst="rect">
            <a:avLst/>
          </a:prstGeom>
        </p:spPr>
      </p:pic>
    </p:spTree>
    <p:extLst>
      <p:ext uri="{BB962C8B-B14F-4D97-AF65-F5344CB8AC3E}">
        <p14:creationId xmlns:p14="http://schemas.microsoft.com/office/powerpoint/2010/main" val="3914213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7322" y="732136"/>
            <a:ext cx="11079241" cy="44231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Comparisons Between Real and Financial Options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FF0000"/>
                </a:solidFill>
                <a:effectLst/>
                <a:latin typeface="TimesNewRomanMTStd"/>
              </a:rPr>
              <a:t>Puts and calls on shares of stock are </a:t>
            </a:r>
            <a:r>
              <a:rPr lang="en-US" sz="1800" b="1" i="0" u="sng" dirty="0">
                <a:solidFill>
                  <a:srgbClr val="FF0000"/>
                </a:solidFill>
                <a:effectLst/>
                <a:latin typeface="TimesNewRomanMTStd"/>
              </a:rPr>
              <a:t>financial options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ar-EG"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The underlying asset is a financial asset</a:t>
            </a:r>
            <a:r>
              <a:rPr lang="en-US" sz="1800" b="0" i="0" dirty="0">
                <a:solidFill>
                  <a:srgbClr val="242021"/>
                </a:solidFill>
                <a:effectLst/>
                <a:latin typeface="TimesNewRomanMTStd"/>
              </a:rPr>
              <a:t>, and exercising or not exercising the option </a:t>
            </a:r>
            <a:r>
              <a:rPr lang="en-US" sz="1800" b="1" i="0" u="sng" dirty="0">
                <a:solidFill>
                  <a:srgbClr val="242021"/>
                </a:solidFill>
                <a:effectLst/>
                <a:latin typeface="TimesNewRomanMTStd"/>
              </a:rPr>
              <a:t>does not </a:t>
            </a:r>
            <a:r>
              <a:rPr lang="en-US" sz="1800" b="0" i="0" dirty="0">
                <a:solidFill>
                  <a:srgbClr val="242021"/>
                </a:solidFill>
                <a:effectLst/>
                <a:latin typeface="TimesNewRomanMTStd"/>
              </a:rPr>
              <a:t>affect the</a:t>
            </a:r>
            <a:r>
              <a:rPr lang="en-US" dirty="0"/>
              <a:t> </a:t>
            </a:r>
            <a:r>
              <a:rPr lang="en-US" sz="1800" b="0" i="0" dirty="0">
                <a:solidFill>
                  <a:srgbClr val="242021"/>
                </a:solidFill>
                <a:effectLst/>
                <a:latin typeface="TimesNewRomanMTStd"/>
              </a:rPr>
              <a:t>value of the underlying asset. </a:t>
            </a:r>
          </a:p>
          <a:p>
            <a:pPr marL="285750" indent="-285750" algn="just">
              <a:buFont typeface="Arial" panose="020B0604020202020204" pitchFamily="34" charset="0"/>
              <a:buChar char="•"/>
            </a:pPr>
            <a:endParaRPr lang="ar-EG" sz="1800" b="0" i="0" dirty="0">
              <a:solidFill>
                <a:srgbClr val="242021"/>
              </a:solidFill>
              <a:effectLst/>
              <a:latin typeface="TimesNewRomanMTStd"/>
            </a:endParaRPr>
          </a:p>
          <a:p>
            <a:pPr marL="285750" indent="-285750" algn="just">
              <a:buFont typeface="Arial" panose="020B0604020202020204" pitchFamily="34" charset="0"/>
              <a:buChar char="•"/>
            </a:pPr>
            <a:r>
              <a:rPr lang="en-US" sz="1800" i="0" dirty="0">
                <a:solidFill>
                  <a:srgbClr val="242021"/>
                </a:solidFill>
                <a:effectLst/>
                <a:latin typeface="TimesNewRomanMTStd"/>
              </a:rPr>
              <a:t>In several respects, real options are similar. </a:t>
            </a:r>
          </a:p>
          <a:p>
            <a:pPr marL="285750" indent="-285750" algn="just">
              <a:buFont typeface="Arial" panose="020B0604020202020204" pitchFamily="34" charset="0"/>
              <a:buChar char="•"/>
            </a:pPr>
            <a:endParaRPr lang="ar-EG"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As with financial options, the values of real options</a:t>
            </a:r>
            <a:r>
              <a:rPr lang="en-US" sz="1800" b="1" i="0" u="sng" dirty="0">
                <a:solidFill>
                  <a:srgbClr val="FF0000"/>
                </a:solidFill>
                <a:effectLst/>
                <a:latin typeface="TimesNewRomanMTStd"/>
              </a:rPr>
              <a:t> increase </a:t>
            </a:r>
            <a:r>
              <a:rPr lang="en-US" sz="1800" b="1" i="0" dirty="0">
                <a:solidFill>
                  <a:srgbClr val="FF0000"/>
                </a:solidFill>
                <a:effectLst/>
                <a:latin typeface="TimesNewRomanMTStd"/>
              </a:rPr>
              <a:t>with the riskiness of the underlying asset and time to expiration. </a:t>
            </a:r>
          </a:p>
          <a:p>
            <a:pPr marL="285750" indent="-285750" algn="just">
              <a:buFont typeface="Arial" panose="020B0604020202020204" pitchFamily="34" charset="0"/>
              <a:buChar char="•"/>
            </a:pPr>
            <a:endParaRPr lang="ar-EG"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The values of real options are also affected similarly by </a:t>
            </a:r>
            <a:r>
              <a:rPr lang="en-US" sz="1800" b="0" i="0" u="sng" dirty="0">
                <a:solidFill>
                  <a:srgbClr val="FF0000"/>
                </a:solidFill>
                <a:effectLst/>
                <a:latin typeface="TimesNewRomanMTStd"/>
              </a:rPr>
              <a:t>the difference between the exercise price and the underlying asset value.</a:t>
            </a:r>
          </a:p>
        </p:txBody>
      </p:sp>
      <p:sp>
        <p:nvSpPr>
          <p:cNvPr id="2" name="TextBox 1">
            <a:extLst>
              <a:ext uri="{FF2B5EF4-FFF2-40B4-BE49-F238E27FC236}">
                <a16:creationId xmlns:a16="http://schemas.microsoft.com/office/drawing/2014/main" id="{B4B5A320-BA51-5564-2F9B-D973055BB09A}"/>
              </a:ext>
            </a:extLst>
          </p:cNvPr>
          <p:cNvSpPr txBox="1"/>
          <p:nvPr/>
        </p:nvSpPr>
        <p:spPr>
          <a:xfrm>
            <a:off x="4598843"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95847" y="67884"/>
            <a:ext cx="2383737" cy="433016"/>
          </a:xfrm>
          <a:prstGeom prst="rect">
            <a:avLst/>
          </a:prstGeom>
        </p:spPr>
      </p:pic>
    </p:spTree>
    <p:extLst>
      <p:ext uri="{BB962C8B-B14F-4D97-AF65-F5344CB8AC3E}">
        <p14:creationId xmlns:p14="http://schemas.microsoft.com/office/powerpoint/2010/main" val="2557371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7322" y="822517"/>
            <a:ext cx="11079241" cy="45393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Comparisons Between Real and Financial Options </a:t>
            </a:r>
            <a:r>
              <a:rPr lang="en-US" sz="1800" b="1" i="1" dirty="0">
                <a:solidFill>
                  <a:srgbClr val="242021"/>
                </a:solidFill>
                <a:effectLst/>
                <a:latin typeface="Gotham-Bold"/>
              </a:rPr>
              <a:t>(cont.)</a:t>
            </a:r>
          </a:p>
          <a:p>
            <a:pPr algn="just"/>
            <a:endParaRPr lang="en-US" sz="1800" b="1" i="1" dirty="0">
              <a:solidFill>
                <a:srgbClr val="242021"/>
              </a:solidFill>
              <a:effectLst/>
              <a:latin typeface="Gotham-Bold"/>
            </a:endParaRPr>
          </a:p>
          <a:p>
            <a:pPr marL="285750" indent="-285750" algn="just">
              <a:buFont typeface="Arial" panose="020B0604020202020204" pitchFamily="34" charset="0"/>
              <a:buChar char="•"/>
            </a:pPr>
            <a:r>
              <a:rPr lang="en-US" sz="1800" b="1" i="0" u="sng" dirty="0">
                <a:solidFill>
                  <a:schemeClr val="tx1"/>
                </a:solidFill>
                <a:effectLst/>
                <a:latin typeface="TimesNewRomanMTStd"/>
              </a:rPr>
              <a:t>Yet real options differ from financial options in important ways</a:t>
            </a:r>
            <a:r>
              <a:rPr lang="en-US" b="1" u="sng" dirty="0">
                <a:solidFill>
                  <a:schemeClr val="tx1"/>
                </a:solidFill>
                <a:latin typeface="TimesNewRomanMTStd"/>
              </a:rPr>
              <a:t>:</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2000" b="1" i="0" dirty="0">
                <a:solidFill>
                  <a:srgbClr val="242021"/>
                </a:solidFill>
                <a:effectLst/>
                <a:latin typeface="TimesNewRomanMTStd"/>
              </a:rPr>
              <a:t>First, </a:t>
            </a:r>
            <a:r>
              <a:rPr lang="en-US" sz="2000" b="1" i="0" dirty="0">
                <a:solidFill>
                  <a:srgbClr val="FF0000"/>
                </a:solidFill>
                <a:effectLst/>
                <a:latin typeface="TimesNewRomanMTStd"/>
              </a:rPr>
              <a:t>the markets for financial options are often complete</a:t>
            </a:r>
            <a:r>
              <a:rPr lang="en-US" sz="2000" b="0" i="0" dirty="0">
                <a:solidFill>
                  <a:srgbClr val="242021"/>
                </a:solidFill>
                <a:effectLst/>
                <a:latin typeface="TimesNewRomanMTStd"/>
              </a:rPr>
              <a:t>, meaning that :</a:t>
            </a:r>
          </a:p>
          <a:p>
            <a:pPr algn="just"/>
            <a:r>
              <a:rPr lang="en-US" sz="2000" dirty="0">
                <a:solidFill>
                  <a:srgbClr val="242021"/>
                </a:solidFill>
                <a:latin typeface="TimesNewRomanMTStd"/>
              </a:rPr>
              <a:t>              -- </a:t>
            </a:r>
            <a:r>
              <a:rPr lang="en-US" sz="2000" b="0" i="0" dirty="0">
                <a:solidFill>
                  <a:srgbClr val="242021"/>
                </a:solidFill>
                <a:effectLst/>
                <a:latin typeface="TimesNewRomanMTStd"/>
              </a:rPr>
              <a:t>calls and puts on a stock are available with the same exercise price and expiration date,  </a:t>
            </a:r>
          </a:p>
          <a:p>
            <a:pPr algn="just"/>
            <a:r>
              <a:rPr lang="en-US" sz="2000" dirty="0">
                <a:solidFill>
                  <a:srgbClr val="242021"/>
                </a:solidFill>
                <a:latin typeface="TimesNewRomanMTStd"/>
              </a:rPr>
              <a:t>              -- </a:t>
            </a:r>
            <a:r>
              <a:rPr lang="en-US" sz="2000" b="0" i="0" dirty="0">
                <a:solidFill>
                  <a:srgbClr val="242021"/>
                </a:solidFill>
                <a:effectLst/>
                <a:latin typeface="TimesNewRomanMTStd"/>
              </a:rPr>
              <a:t>the underlying asset is freely traded, and </a:t>
            </a:r>
          </a:p>
          <a:p>
            <a:pPr algn="just"/>
            <a:r>
              <a:rPr lang="en-US" sz="2000" dirty="0">
                <a:solidFill>
                  <a:srgbClr val="242021"/>
                </a:solidFill>
                <a:latin typeface="TimesNewRomanMTStd"/>
              </a:rPr>
              <a:t>              -- </a:t>
            </a:r>
            <a:r>
              <a:rPr lang="en-US" sz="2000" b="0" i="0" dirty="0">
                <a:solidFill>
                  <a:srgbClr val="242021"/>
                </a:solidFill>
                <a:effectLst/>
                <a:latin typeface="TimesNewRomanMTStd"/>
              </a:rPr>
              <a:t>riskless borrowing is possible. </a:t>
            </a:r>
          </a:p>
          <a:p>
            <a:pPr marL="285750" indent="-285750" algn="just">
              <a:buFont typeface="Arial" panose="020B0604020202020204" pitchFamily="34" charset="0"/>
              <a:buChar char="•"/>
            </a:pPr>
            <a:endParaRPr lang="en-US" sz="2000" dirty="0">
              <a:solidFill>
                <a:srgbClr val="242021"/>
              </a:solidFill>
              <a:latin typeface="TimesNewRomanMTStd"/>
            </a:endParaRPr>
          </a:p>
          <a:p>
            <a:pPr marL="285750" indent="-285750" algn="just">
              <a:buFont typeface="Arial" panose="020B0604020202020204" pitchFamily="34" charset="0"/>
              <a:buChar char="•"/>
            </a:pPr>
            <a:r>
              <a:rPr lang="en-US" sz="2000" b="0" i="0" dirty="0">
                <a:solidFill>
                  <a:srgbClr val="242021"/>
                </a:solidFill>
                <a:effectLst/>
                <a:latin typeface="TimesNewRomanMTStd"/>
              </a:rPr>
              <a:t>If the market is complete, </a:t>
            </a:r>
            <a:r>
              <a:rPr lang="en-US" sz="2000" b="0" i="0" u="sng" dirty="0">
                <a:solidFill>
                  <a:srgbClr val="FF0000"/>
                </a:solidFill>
                <a:effectLst/>
                <a:latin typeface="TimesNewRomanMTStd"/>
              </a:rPr>
              <a:t>financial</a:t>
            </a:r>
            <a:r>
              <a:rPr lang="en-US" sz="2000" b="0" i="0" u="sng" dirty="0">
                <a:solidFill>
                  <a:srgbClr val="242021"/>
                </a:solidFill>
                <a:effectLst/>
                <a:latin typeface="TimesNewRomanMTStd"/>
              </a:rPr>
              <a:t> </a:t>
            </a:r>
            <a:r>
              <a:rPr lang="en-US" sz="2000" b="0" i="0" u="sng" dirty="0">
                <a:solidFill>
                  <a:srgbClr val="FF0000"/>
                </a:solidFill>
                <a:effectLst/>
                <a:latin typeface="TimesNewRomanMTStd"/>
              </a:rPr>
              <a:t>option value can be determined by appealing to the ability of investors to arbitrage </a:t>
            </a:r>
            <a:r>
              <a:rPr lang="en-US" sz="2000" b="0" i="0" u="sng" dirty="0" err="1">
                <a:solidFill>
                  <a:srgbClr val="FF0000"/>
                </a:solidFill>
                <a:effectLst/>
                <a:latin typeface="TimesNewRomanMTStd"/>
              </a:rPr>
              <a:t>risklessly</a:t>
            </a:r>
            <a:r>
              <a:rPr lang="en-US" sz="2000" b="0" i="0" u="sng" dirty="0">
                <a:solidFill>
                  <a:srgbClr val="FF0000"/>
                </a:solidFill>
                <a:effectLst/>
                <a:latin typeface="TimesNewRomanMTStd"/>
              </a:rPr>
              <a:t> any pricing disparities. </a:t>
            </a:r>
          </a:p>
          <a:p>
            <a:pPr marL="285750" indent="-285750" algn="just">
              <a:buFont typeface="Arial" panose="020B0604020202020204" pitchFamily="34" charset="0"/>
              <a:buChar char="•"/>
            </a:pPr>
            <a:endParaRPr lang="en-US" sz="2000" dirty="0">
              <a:solidFill>
                <a:srgbClr val="242021"/>
              </a:solidFill>
              <a:latin typeface="TimesNewRomanMTStd"/>
            </a:endParaRPr>
          </a:p>
          <a:p>
            <a:pPr marL="285750" indent="-285750" algn="just">
              <a:buFont typeface="Arial" panose="020B0604020202020204" pitchFamily="34" charset="0"/>
              <a:buChar char="•"/>
            </a:pPr>
            <a:r>
              <a:rPr lang="en-US" sz="2000" b="0" i="0" dirty="0">
                <a:solidFill>
                  <a:srgbClr val="242021"/>
                </a:solidFill>
                <a:effectLst/>
                <a:latin typeface="TimesNewRomanMTStd"/>
              </a:rPr>
              <a:t>In contrast, </a:t>
            </a:r>
            <a:r>
              <a:rPr lang="en-US" sz="2000" b="1" i="0" dirty="0">
                <a:solidFill>
                  <a:srgbClr val="FF0000"/>
                </a:solidFill>
                <a:effectLst/>
                <a:latin typeface="TimesNewRomanMTStd"/>
              </a:rPr>
              <a:t>real option markets </a:t>
            </a:r>
            <a:r>
              <a:rPr lang="en-US" sz="2000" b="1" i="0" u="sng" dirty="0">
                <a:solidFill>
                  <a:srgbClr val="FF0000"/>
                </a:solidFill>
                <a:effectLst/>
                <a:latin typeface="TimesNewRomanMTStd"/>
              </a:rPr>
              <a:t>are not complete </a:t>
            </a:r>
            <a:r>
              <a:rPr lang="en-US" sz="2000" b="1" i="0" dirty="0">
                <a:solidFill>
                  <a:srgbClr val="FF0000"/>
                </a:solidFill>
                <a:effectLst/>
                <a:latin typeface="TimesNewRomanMTStd"/>
              </a:rPr>
              <a:t>and simple arbitrages </a:t>
            </a:r>
            <a:r>
              <a:rPr lang="en-US" sz="2000" b="1" i="0" u="sng" dirty="0">
                <a:solidFill>
                  <a:srgbClr val="FF0000"/>
                </a:solidFill>
                <a:effectLst/>
                <a:latin typeface="TimesNewRomanMTStd"/>
              </a:rPr>
              <a:t>are not generally feasible</a:t>
            </a:r>
            <a:r>
              <a:rPr lang="en-US" sz="20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598843"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07482" y="-17561"/>
            <a:ext cx="2383737" cy="536977"/>
          </a:xfrm>
          <a:prstGeom prst="rect">
            <a:avLst/>
          </a:prstGeom>
        </p:spPr>
      </p:pic>
    </p:spTree>
    <p:extLst>
      <p:ext uri="{BB962C8B-B14F-4D97-AF65-F5344CB8AC3E}">
        <p14:creationId xmlns:p14="http://schemas.microsoft.com/office/powerpoint/2010/main" val="4221221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0268" y="546619"/>
            <a:ext cx="11079241" cy="47601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Comparisons Between Real and Financial Options </a:t>
            </a:r>
            <a:r>
              <a:rPr lang="en-US" sz="1800" b="1" i="1" dirty="0">
                <a:solidFill>
                  <a:srgbClr val="242021"/>
                </a:solidFill>
                <a:effectLst/>
                <a:latin typeface="Gotham-Bold"/>
              </a:rPr>
              <a:t>(cont.)</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Second, </a:t>
            </a:r>
            <a:r>
              <a:rPr lang="en-US" sz="1800" b="1" i="0" dirty="0">
                <a:solidFill>
                  <a:srgbClr val="FF0000"/>
                </a:solidFill>
                <a:effectLst/>
                <a:latin typeface="TimesNewRomanMTStd"/>
              </a:rPr>
              <a:t>real options are often interdependent in ways that make the application of formal option pricing models inappropriate.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Financial options can be bought, sold, and exercised separately</a:t>
            </a:r>
            <a:r>
              <a:rPr lang="en-US" sz="1800" b="0" i="0" dirty="0">
                <a:solidFill>
                  <a:srgbClr val="242021"/>
                </a:solidFill>
                <a:effectLst/>
                <a:latin typeface="TimesNewRomanMTStd"/>
              </a:rPr>
              <a:t>, and the </a:t>
            </a:r>
            <a:r>
              <a:rPr lang="en-US" sz="1800" b="0" i="0" u="sng" dirty="0">
                <a:solidFill>
                  <a:srgbClr val="242021"/>
                </a:solidFill>
                <a:effectLst/>
                <a:latin typeface="TimesNewRomanMTStd"/>
              </a:rPr>
              <a:t>value of a portfolio of financial options is simply the sum of the values of the individual options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Real options</a:t>
            </a:r>
            <a:r>
              <a:rPr lang="en-US" sz="1800" b="0" i="0" dirty="0">
                <a:solidFill>
                  <a:srgbClr val="242021"/>
                </a:solidFill>
                <a:effectLst/>
                <a:latin typeface="TimesNewRomanMTStd"/>
              </a:rPr>
              <a:t>, in contrast, </a:t>
            </a:r>
            <a:r>
              <a:rPr lang="en-US" sz="1800" b="1" i="0" u="sng" dirty="0">
                <a:solidFill>
                  <a:srgbClr val="FF0000"/>
                </a:solidFill>
                <a:effectLst/>
                <a:latin typeface="TimesNewRomanMTStd"/>
              </a:rPr>
              <a:t>are often interdependent</a:t>
            </a:r>
            <a:r>
              <a:rPr lang="en-US" sz="1800" b="0" i="0" dirty="0">
                <a:solidFill>
                  <a:srgbClr val="242021"/>
                </a:solidFill>
                <a:effectLst/>
                <a:latin typeface="TimesNewRomanMTStd"/>
              </a:rPr>
              <a:t>, and </a:t>
            </a:r>
            <a:r>
              <a:rPr lang="en-US" sz="1800" b="0" i="0" u="sng" dirty="0">
                <a:solidFill>
                  <a:srgbClr val="FF0000"/>
                </a:solidFill>
                <a:effectLst/>
                <a:latin typeface="TimesNewRomanMTStd"/>
              </a:rPr>
              <a:t>the decision to exercise one may have implications for the values of others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Consequently, the value of a portfolio of real options often </a:t>
            </a:r>
            <a:r>
              <a:rPr lang="en-US" sz="1800" b="1" i="0" u="sng" dirty="0">
                <a:solidFill>
                  <a:srgbClr val="FF0000"/>
                </a:solidFill>
                <a:effectLst/>
                <a:latin typeface="TimesNewRomanMTStd"/>
              </a:rPr>
              <a:t>cannot be determined </a:t>
            </a:r>
            <a:r>
              <a:rPr lang="en-US" sz="1800" b="0" i="0" dirty="0">
                <a:solidFill>
                  <a:srgbClr val="242021"/>
                </a:solidFill>
                <a:effectLst/>
                <a:latin typeface="TimesNewRomanMTStd"/>
              </a:rPr>
              <a:t>by simply adding up the values of the individual options.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The term “</a:t>
            </a:r>
            <a:r>
              <a:rPr lang="en-US" sz="1800" b="1" i="0" dirty="0">
                <a:solidFill>
                  <a:srgbClr val="FF0000"/>
                </a:solidFill>
                <a:effectLst/>
                <a:latin typeface="TimesNewRomanMTStd"/>
              </a:rPr>
              <a:t>real options</a:t>
            </a:r>
            <a:r>
              <a:rPr lang="en-US" sz="1800" b="0" i="0" dirty="0">
                <a:solidFill>
                  <a:srgbClr val="FF0000"/>
                </a:solidFill>
                <a:effectLst/>
                <a:latin typeface="TimesNewRomanMTStd"/>
              </a:rPr>
              <a:t>” is used to stress their similarity to financial options while preserving the notion that there are important differences.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598843"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07482" y="-17561"/>
            <a:ext cx="2383737" cy="536977"/>
          </a:xfrm>
          <a:prstGeom prst="rect">
            <a:avLst/>
          </a:prstGeom>
        </p:spPr>
      </p:pic>
    </p:spTree>
    <p:extLst>
      <p:ext uri="{BB962C8B-B14F-4D97-AF65-F5344CB8AC3E}">
        <p14:creationId xmlns:p14="http://schemas.microsoft.com/office/powerpoint/2010/main" val="42270647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9641" y="705394"/>
            <a:ext cx="11079241" cy="45997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The Real Option Premium</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2000" b="0" i="0" u="sng" dirty="0">
                <a:solidFill>
                  <a:srgbClr val="FF0000"/>
                </a:solidFill>
                <a:effectLst/>
                <a:latin typeface="TimesNewRomanMTStd"/>
              </a:rPr>
              <a:t>The cost of acquiring an option</a:t>
            </a:r>
            <a:r>
              <a:rPr lang="en-US" sz="2000" b="0" i="0" dirty="0">
                <a:solidFill>
                  <a:srgbClr val="FF0000"/>
                </a:solidFill>
                <a:effectLst/>
                <a:latin typeface="TimesNewRomanMTStd"/>
              </a:rPr>
              <a:t> </a:t>
            </a:r>
            <a:r>
              <a:rPr lang="en-US" sz="2000" b="0" i="0" dirty="0">
                <a:solidFill>
                  <a:srgbClr val="242021"/>
                </a:solidFill>
                <a:effectLst/>
                <a:latin typeface="TimesNewRomanMTStd"/>
              </a:rPr>
              <a:t>is called the </a:t>
            </a:r>
            <a:r>
              <a:rPr lang="en-US" sz="2000" b="1" i="0" dirty="0">
                <a:solidFill>
                  <a:srgbClr val="FF0000"/>
                </a:solidFill>
                <a:effectLst/>
                <a:latin typeface="TimesNewRomanMTStd"/>
              </a:rPr>
              <a:t>option premium</a:t>
            </a:r>
            <a:r>
              <a:rPr lang="en-US" sz="2000" b="0" i="0" dirty="0">
                <a:solidFill>
                  <a:srgbClr val="242021"/>
                </a:solidFill>
                <a:effectLst/>
                <a:latin typeface="TimesNewRomanMTStd"/>
              </a:rPr>
              <a:t>. </a:t>
            </a:r>
            <a:endParaRPr lang="ar-EG" sz="2000" b="0" i="0" dirty="0">
              <a:solidFill>
                <a:srgbClr val="242021"/>
              </a:solidFill>
              <a:effectLst/>
              <a:latin typeface="TimesNewRomanMTStd"/>
            </a:endParaRPr>
          </a:p>
          <a:p>
            <a:pPr marL="285750" indent="-285750" algn="just">
              <a:buFont typeface="Arial" panose="020B0604020202020204" pitchFamily="34" charset="0"/>
              <a:buChar char="•"/>
            </a:pPr>
            <a:endParaRPr lang="ar-EG" sz="2000" b="0" i="0" dirty="0">
              <a:solidFill>
                <a:srgbClr val="242021"/>
              </a:solidFill>
              <a:effectLst/>
              <a:latin typeface="TimesNewRomanMTStd"/>
            </a:endParaRPr>
          </a:p>
          <a:p>
            <a:pPr marL="285750" indent="-285750" algn="just">
              <a:buFont typeface="Arial" panose="020B0604020202020204" pitchFamily="34" charset="0"/>
              <a:buChar char="•"/>
            </a:pPr>
            <a:r>
              <a:rPr lang="en-US" sz="2000" b="0" i="0" dirty="0">
                <a:solidFill>
                  <a:srgbClr val="242021"/>
                </a:solidFill>
                <a:effectLst/>
                <a:latin typeface="TimesNewRomanMTStd"/>
              </a:rPr>
              <a:t>Generally, </a:t>
            </a:r>
            <a:r>
              <a:rPr lang="en-US" sz="2000" b="0" i="0" dirty="0">
                <a:solidFill>
                  <a:srgbClr val="FF0000"/>
                </a:solidFill>
                <a:effectLst/>
                <a:latin typeface="TimesNewRomanMTStd"/>
              </a:rPr>
              <a:t>financial options must be purchased from counterparties </a:t>
            </a:r>
            <a:r>
              <a:rPr lang="en-US" sz="2000" b="0" i="0" u="sng" dirty="0">
                <a:solidFill>
                  <a:srgbClr val="FF0000"/>
                </a:solidFill>
                <a:effectLst/>
                <a:latin typeface="TimesNewRomanMTStd"/>
              </a:rPr>
              <a:t>who consider the option premium to be sufficient to compensate them for bearing the risk </a:t>
            </a:r>
            <a:r>
              <a:rPr lang="en-US" sz="2000" b="0" i="0" dirty="0">
                <a:solidFill>
                  <a:srgbClr val="242021"/>
                </a:solidFill>
                <a:effectLst/>
                <a:latin typeface="TimesNewRomanMTStd"/>
              </a:rPr>
              <a:t>that the option will end up being in the money.</a:t>
            </a:r>
            <a:endParaRPr lang="ar-EG" sz="2000" b="0" i="0" dirty="0">
              <a:solidFill>
                <a:srgbClr val="242021"/>
              </a:solidFill>
              <a:effectLst/>
              <a:latin typeface="TimesNewRomanMTStd"/>
            </a:endParaRP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marL="285750" indent="-285750" algn="just">
              <a:buFont typeface="Arial" panose="020B0604020202020204" pitchFamily="34" charset="0"/>
              <a:buChar char="•"/>
            </a:pPr>
            <a:r>
              <a:rPr lang="en-US" sz="2000" b="1" i="0" dirty="0">
                <a:solidFill>
                  <a:srgbClr val="242021"/>
                </a:solidFill>
                <a:effectLst/>
                <a:latin typeface="TimesNewRomanMTStd"/>
              </a:rPr>
              <a:t>One important difference between real and financial options is that</a:t>
            </a:r>
            <a:r>
              <a:rPr lang="en-US" sz="2000" b="0" i="0" dirty="0">
                <a:solidFill>
                  <a:srgbClr val="242021"/>
                </a:solidFill>
                <a:effectLst/>
                <a:latin typeface="TimesNewRomanMTStd"/>
              </a:rPr>
              <a:t> the </a:t>
            </a:r>
            <a:r>
              <a:rPr lang="en-US" sz="2000" b="0" i="0" dirty="0">
                <a:solidFill>
                  <a:srgbClr val="FF0000"/>
                </a:solidFill>
                <a:effectLst/>
                <a:latin typeface="TimesNewRomanMTStd"/>
              </a:rPr>
              <a:t>real option premium </a:t>
            </a:r>
            <a:r>
              <a:rPr lang="en-US" sz="2000" b="1" i="0" u="sng" dirty="0">
                <a:solidFill>
                  <a:srgbClr val="FF0000"/>
                </a:solidFill>
                <a:effectLst/>
                <a:latin typeface="TimesNewRomanMTStd"/>
              </a:rPr>
              <a:t>bears no necessary relation to</a:t>
            </a:r>
            <a:r>
              <a:rPr lang="en-US" sz="2000" b="1" i="0" dirty="0">
                <a:solidFill>
                  <a:srgbClr val="FF0000"/>
                </a:solidFill>
                <a:effectLst/>
                <a:latin typeface="TimesNewRomanMTStd"/>
              </a:rPr>
              <a:t> </a:t>
            </a:r>
            <a:r>
              <a:rPr lang="en-US" sz="2000" i="0" dirty="0">
                <a:solidFill>
                  <a:srgbClr val="FF0000"/>
                </a:solidFill>
                <a:effectLst/>
                <a:latin typeface="TimesNewRomanMTStd"/>
              </a:rPr>
              <a:t>the </a:t>
            </a:r>
            <a:r>
              <a:rPr lang="en-US" sz="2000" b="1" i="0" dirty="0">
                <a:solidFill>
                  <a:srgbClr val="FF0000"/>
                </a:solidFill>
                <a:effectLst/>
                <a:latin typeface="TimesNewRomanMTStd"/>
              </a:rPr>
              <a:t>value </a:t>
            </a:r>
            <a:r>
              <a:rPr lang="en-US" sz="2000" i="0" dirty="0">
                <a:solidFill>
                  <a:srgbClr val="FF0000"/>
                </a:solidFill>
                <a:effectLst/>
                <a:latin typeface="TimesNewRomanMTStd"/>
              </a:rPr>
              <a:t>of the option</a:t>
            </a:r>
            <a:r>
              <a:rPr lang="en-US" sz="2000" b="1" i="0" dirty="0">
                <a:solidFill>
                  <a:srgbClr val="FF0000"/>
                </a:solidFill>
                <a:effectLst/>
                <a:latin typeface="TimesNewRomanMTStd"/>
              </a:rPr>
              <a:t>. </a:t>
            </a:r>
          </a:p>
          <a:p>
            <a:pPr marL="285750" indent="-285750" algn="just">
              <a:buFont typeface="Arial" panose="020B0604020202020204" pitchFamily="34" charset="0"/>
              <a:buChar char="•"/>
            </a:pPr>
            <a:endParaRPr lang="en-US" b="1" dirty="0">
              <a:solidFill>
                <a:srgbClr val="FF0000"/>
              </a:solidFill>
              <a:latin typeface="TimesNewRomanMTStd"/>
            </a:endParaRP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algn="just"/>
            <a:endParaRPr lang="ar-EG"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64064" y="0"/>
            <a:ext cx="2383737" cy="705394"/>
          </a:xfrm>
          <a:prstGeom prst="rect">
            <a:avLst/>
          </a:prstGeom>
        </p:spPr>
      </p:pic>
    </p:spTree>
    <p:extLst>
      <p:ext uri="{BB962C8B-B14F-4D97-AF65-F5344CB8AC3E}">
        <p14:creationId xmlns:p14="http://schemas.microsoft.com/office/powerpoint/2010/main" val="37965983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393607"/>
            <a:ext cx="11501818" cy="54658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i="0" u="sng" dirty="0">
                <a:solidFill>
                  <a:srgbClr val="242021"/>
                </a:solidFill>
                <a:effectLst/>
                <a:latin typeface="Gotham-Bold"/>
              </a:rPr>
              <a:t>Examples of Real Options</a:t>
            </a:r>
          </a:p>
          <a:p>
            <a:pPr algn="ctr"/>
            <a:endParaRPr lang="en-US" sz="2800" b="1" i="0" u="sng" dirty="0">
              <a:solidFill>
                <a:srgbClr val="242021"/>
              </a:solidFill>
              <a:effectLst/>
              <a:latin typeface="Gotham-Bold"/>
            </a:endParaRPr>
          </a:p>
          <a:p>
            <a:pPr algn="just"/>
            <a:r>
              <a:rPr lang="en-US" sz="2000" b="1" i="1" dirty="0">
                <a:solidFill>
                  <a:srgbClr val="FF0000"/>
                </a:solidFill>
                <a:effectLst/>
                <a:latin typeface="TimesNewRomanMTStd-Italic"/>
              </a:rPr>
              <a:t>Option to wait </a:t>
            </a:r>
            <a:endParaRPr lang="ar-EG" sz="2000" b="1" i="1" dirty="0">
              <a:solidFill>
                <a:srgbClr val="FF0000"/>
              </a:solidFill>
              <a:effectLst/>
              <a:latin typeface="TimesNewRomanMTStd-Italic"/>
            </a:endParaRPr>
          </a:p>
          <a:p>
            <a:pPr marL="285750" indent="-285750" algn="just">
              <a:buFont typeface="Arial" panose="020B0604020202020204" pitchFamily="34" charset="0"/>
              <a:buChar char="•"/>
            </a:pPr>
            <a:r>
              <a:rPr lang="en-US" b="0" i="0" u="sng" dirty="0">
                <a:solidFill>
                  <a:srgbClr val="242021"/>
                </a:solidFill>
                <a:effectLst/>
                <a:latin typeface="TimesNewRomanMTStd"/>
              </a:rPr>
              <a:t>If it is possible to postpone an action</a:t>
            </a:r>
            <a:r>
              <a:rPr lang="en-US" b="0" i="0" dirty="0">
                <a:solidFill>
                  <a:srgbClr val="242021"/>
                </a:solidFill>
                <a:effectLst/>
                <a:latin typeface="TimesNewRomanMTStd"/>
              </a:rPr>
              <a:t>, </a:t>
            </a:r>
            <a:r>
              <a:rPr lang="en-US" b="0" i="0" u="sng" dirty="0">
                <a:solidFill>
                  <a:srgbClr val="FF0000"/>
                </a:solidFill>
                <a:effectLst/>
                <a:latin typeface="TimesNewRomanMTStd"/>
              </a:rPr>
              <a:t>the decision maker has an option to wait</a:t>
            </a:r>
            <a:r>
              <a:rPr lang="en-US" b="0" i="0" dirty="0">
                <a:solidFill>
                  <a:srgbClr val="242021"/>
                </a:solidFill>
                <a:effectLst/>
                <a:latin typeface="TimesNewRomanMTStd"/>
              </a:rPr>
              <a:t>.</a:t>
            </a:r>
          </a:p>
          <a:p>
            <a:pPr marL="285750" indent="-285750" algn="just">
              <a:buFont typeface="Arial" panose="020B0604020202020204" pitchFamily="34" charset="0"/>
              <a:buChar char="•"/>
            </a:pPr>
            <a:r>
              <a:rPr lang="en-US" b="0" i="0" dirty="0">
                <a:solidFill>
                  <a:srgbClr val="FF0000"/>
                </a:solidFill>
                <a:effectLst/>
                <a:latin typeface="TimesNewRomanMTStd"/>
              </a:rPr>
              <a:t>Decisions involve comparing the value of acting now with the expected value of waiting</a:t>
            </a:r>
            <a:r>
              <a:rPr lang="en-US" b="0" i="0" dirty="0">
                <a:solidFill>
                  <a:srgbClr val="242021"/>
                </a:solidFill>
                <a:effectLst/>
                <a:latin typeface="TimesNewRomanMTStd"/>
              </a:rPr>
              <a:t>.</a:t>
            </a:r>
          </a:p>
          <a:p>
            <a:pPr marL="285750" indent="-285750" algn="just">
              <a:buFont typeface="Arial" panose="020B0604020202020204" pitchFamily="34" charset="0"/>
              <a:buChar char="•"/>
            </a:pPr>
            <a:endParaRPr lang="en-US" b="0" i="0" dirty="0">
              <a:solidFill>
                <a:srgbClr val="242021"/>
              </a:solidFill>
              <a:effectLst/>
              <a:latin typeface="TimesNewRomanMTStd"/>
            </a:endParaRPr>
          </a:p>
          <a:p>
            <a:pPr marL="285750" indent="-285750" algn="just">
              <a:buFont typeface="Arial" panose="020B0604020202020204" pitchFamily="34" charset="0"/>
              <a:buChar char="•"/>
            </a:pPr>
            <a:r>
              <a:rPr lang="en-US" b="1" i="1" dirty="0">
                <a:solidFill>
                  <a:srgbClr val="242021"/>
                </a:solidFill>
                <a:effectLst/>
                <a:latin typeface="TimesNewRomanMTStd"/>
              </a:rPr>
              <a:t>Ex.: </a:t>
            </a:r>
            <a:r>
              <a:rPr lang="en-US" b="0" i="0" dirty="0">
                <a:solidFill>
                  <a:srgbClr val="242021"/>
                </a:solidFill>
                <a:effectLst/>
                <a:latin typeface="TimesNewRomanMTStd"/>
              </a:rPr>
              <a:t>The owner of a forest can cut the trees today or wait until next year when the trees will have grown larger and lumber prices may have changed.</a:t>
            </a:r>
          </a:p>
          <a:p>
            <a:pPr marL="285750" indent="-285750" algn="just">
              <a:buFont typeface="Arial" panose="020B0604020202020204" pitchFamily="34" charset="0"/>
              <a:buChar char="•"/>
            </a:pPr>
            <a:endParaRPr lang="en-US" b="0" i="0" dirty="0">
              <a:solidFill>
                <a:srgbClr val="242021"/>
              </a:solidFill>
              <a:effectLst/>
              <a:latin typeface="TimesNewRomanMTStd"/>
            </a:endParaRPr>
          </a:p>
          <a:p>
            <a:pPr algn="just"/>
            <a:r>
              <a:rPr lang="en-US" sz="2000" b="1" i="1" dirty="0">
                <a:solidFill>
                  <a:srgbClr val="FF0000"/>
                </a:solidFill>
                <a:effectLst/>
                <a:latin typeface="TimesNewRomanMTStd-Italic"/>
              </a:rPr>
              <a:t>Option to learn</a:t>
            </a:r>
            <a:endParaRPr lang="ar-EG" sz="2000" b="1" i="1" dirty="0">
              <a:solidFill>
                <a:srgbClr val="FF0000"/>
              </a:solidFill>
              <a:effectLst/>
              <a:latin typeface="TimesNewRomanMTStd-Italic"/>
            </a:endParaRPr>
          </a:p>
          <a:p>
            <a:pPr marL="285750" indent="-285750" algn="just">
              <a:buFont typeface="Arial" panose="020B0604020202020204" pitchFamily="34" charset="0"/>
              <a:buChar char="•"/>
            </a:pPr>
            <a:r>
              <a:rPr lang="en-US" b="0" i="0" dirty="0">
                <a:solidFill>
                  <a:srgbClr val="242021"/>
                </a:solidFill>
                <a:effectLst/>
                <a:latin typeface="TimesNewRomanMTStd"/>
              </a:rPr>
              <a:t>Learning options are similar to waiting options </a:t>
            </a:r>
            <a:r>
              <a:rPr lang="en-US" b="1" i="0" u="sng" dirty="0">
                <a:solidFill>
                  <a:srgbClr val="242021"/>
                </a:solidFill>
                <a:effectLst/>
                <a:latin typeface="TimesNewRomanMTStd"/>
              </a:rPr>
              <a:t>except</a:t>
            </a:r>
            <a:r>
              <a:rPr lang="en-US" b="0" i="0" dirty="0">
                <a:solidFill>
                  <a:srgbClr val="242021"/>
                </a:solidFill>
                <a:effectLst/>
                <a:latin typeface="TimesNewRomanMTStd"/>
              </a:rPr>
              <a:t> that </a:t>
            </a:r>
            <a:r>
              <a:rPr lang="en-US" b="0" i="0" u="sng" dirty="0">
                <a:solidFill>
                  <a:srgbClr val="FF0000"/>
                </a:solidFill>
                <a:effectLst/>
                <a:latin typeface="TimesNewRomanMTStd"/>
              </a:rPr>
              <a:t>the focus is on the resolution of uncertainty</a:t>
            </a:r>
            <a:r>
              <a:rPr lang="en-US" b="0" i="0" dirty="0">
                <a:solidFill>
                  <a:srgbClr val="242021"/>
                </a:solidFill>
                <a:effectLst/>
                <a:latin typeface="TimesNewRomanMTStd"/>
              </a:rPr>
              <a:t>. </a:t>
            </a:r>
          </a:p>
          <a:p>
            <a:pPr marL="285750" indent="-285750" algn="just">
              <a:buFont typeface="Arial" panose="020B0604020202020204" pitchFamily="34" charset="0"/>
              <a:buChar char="•"/>
            </a:pPr>
            <a:r>
              <a:rPr lang="en-US" b="0" i="0" u="sng" dirty="0">
                <a:solidFill>
                  <a:srgbClr val="242021"/>
                </a:solidFill>
                <a:effectLst/>
                <a:latin typeface="TimesNewRomanMTStd"/>
              </a:rPr>
              <a:t>The option holder can </a:t>
            </a:r>
            <a:r>
              <a:rPr lang="en-US" b="1" i="0" u="sng" dirty="0">
                <a:solidFill>
                  <a:srgbClr val="242021"/>
                </a:solidFill>
                <a:effectLst/>
                <a:latin typeface="TimesNewRomanMTStd"/>
              </a:rPr>
              <a:t>either </a:t>
            </a:r>
            <a:r>
              <a:rPr lang="en-US" b="0" i="0" u="sng" dirty="0">
                <a:solidFill>
                  <a:srgbClr val="FF0000"/>
                </a:solidFill>
                <a:effectLst/>
                <a:latin typeface="TimesNewRomanMTStd"/>
              </a:rPr>
              <a:t>make the best choice in light of the uncertain future </a:t>
            </a:r>
            <a:r>
              <a:rPr lang="en-US" b="1" i="0" dirty="0">
                <a:solidFill>
                  <a:srgbClr val="242021"/>
                </a:solidFill>
                <a:effectLst/>
                <a:latin typeface="TimesNewRomanMTStd"/>
              </a:rPr>
              <a:t>or</a:t>
            </a:r>
            <a:r>
              <a:rPr lang="en-US" b="0" i="0" dirty="0">
                <a:solidFill>
                  <a:srgbClr val="242021"/>
                </a:solidFill>
                <a:effectLst/>
                <a:latin typeface="TimesNewRomanMTStd"/>
              </a:rPr>
              <a:t> </a:t>
            </a:r>
            <a:r>
              <a:rPr lang="en-US" b="0" i="0" u="sng" dirty="0">
                <a:solidFill>
                  <a:srgbClr val="FF0000"/>
                </a:solidFill>
                <a:effectLst/>
                <a:latin typeface="TimesNewRomanMTStd"/>
              </a:rPr>
              <a:t>wait until some important uncertainty is resolved</a:t>
            </a:r>
            <a:r>
              <a:rPr lang="en-US" b="0" i="0" u="sng" dirty="0">
                <a:solidFill>
                  <a:srgbClr val="242021"/>
                </a:solidFill>
                <a:effectLst/>
                <a:latin typeface="TimesNewRomanMTStd"/>
              </a:rPr>
              <a:t>.</a:t>
            </a:r>
          </a:p>
          <a:p>
            <a:pPr marL="285750" indent="-285750" algn="just">
              <a:buFont typeface="Arial" panose="020B0604020202020204" pitchFamily="34" charset="0"/>
              <a:buChar char="•"/>
            </a:pPr>
            <a:endParaRPr lang="en-US" b="0" i="0" dirty="0">
              <a:solidFill>
                <a:srgbClr val="242021"/>
              </a:solidFill>
              <a:effectLst/>
              <a:latin typeface="TimesNewRomanMTStd"/>
            </a:endParaRPr>
          </a:p>
          <a:p>
            <a:pPr marL="285750" indent="-285750" algn="just">
              <a:buFont typeface="Arial" panose="020B0604020202020204" pitchFamily="34" charset="0"/>
              <a:buChar char="•"/>
            </a:pPr>
            <a:r>
              <a:rPr lang="en-US" b="1" i="1" dirty="0">
                <a:solidFill>
                  <a:srgbClr val="242021"/>
                </a:solidFill>
                <a:effectLst/>
                <a:latin typeface="TimesNewRomanMTStd"/>
              </a:rPr>
              <a:t>Ex.: </a:t>
            </a:r>
            <a:r>
              <a:rPr lang="en-US" b="0" i="0" dirty="0">
                <a:solidFill>
                  <a:srgbClr val="242021"/>
                </a:solidFill>
                <a:effectLst/>
                <a:latin typeface="TimesNewRomanMTStd"/>
              </a:rPr>
              <a:t>A person who hopes to receive job offers from two different employers either could choose to minimize the expected commute today by buying a house located between the two or could wait for an offer and then locate near the ultimate employer.</a:t>
            </a:r>
          </a:p>
        </p:txBody>
      </p:sp>
      <p:sp>
        <p:nvSpPr>
          <p:cNvPr id="2" name="TextBox 1">
            <a:extLst>
              <a:ext uri="{FF2B5EF4-FFF2-40B4-BE49-F238E27FC236}">
                <a16:creationId xmlns:a16="http://schemas.microsoft.com/office/drawing/2014/main" id="{B4B5A320-BA51-5564-2F9B-D973055BB09A}"/>
              </a:ext>
            </a:extLst>
          </p:cNvPr>
          <p:cNvSpPr txBox="1"/>
          <p:nvPr/>
        </p:nvSpPr>
        <p:spPr>
          <a:xfrm>
            <a:off x="4559965" y="646439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323489"/>
          </a:xfrm>
          <a:prstGeom prst="rect">
            <a:avLst/>
          </a:prstGeom>
        </p:spPr>
      </p:pic>
    </p:spTree>
    <p:extLst>
      <p:ext uri="{BB962C8B-B14F-4D97-AF65-F5344CB8AC3E}">
        <p14:creationId xmlns:p14="http://schemas.microsoft.com/office/powerpoint/2010/main" val="9956418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393607"/>
            <a:ext cx="11501818" cy="54658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0" u="sng" dirty="0">
                <a:solidFill>
                  <a:srgbClr val="242021"/>
                </a:solidFill>
                <a:effectLst/>
                <a:latin typeface="Gotham-Bold"/>
              </a:rPr>
              <a:t>Examples of Real Options </a:t>
            </a:r>
            <a:r>
              <a:rPr lang="en-US" sz="2400" b="1" i="1" u="sng" dirty="0">
                <a:solidFill>
                  <a:srgbClr val="242021"/>
                </a:solidFill>
                <a:effectLst/>
                <a:latin typeface="Gotham-Bold"/>
              </a:rPr>
              <a:t>(cont.)</a:t>
            </a:r>
          </a:p>
          <a:p>
            <a:pPr algn="just"/>
            <a:r>
              <a:rPr lang="en-US" sz="2000" b="1" i="1" dirty="0">
                <a:solidFill>
                  <a:srgbClr val="FF0000"/>
                </a:solidFill>
                <a:effectLst/>
                <a:latin typeface="TimesNewRomanMTStd-Italic"/>
              </a:rPr>
              <a:t>Options to expand or contract</a:t>
            </a:r>
          </a:p>
          <a:p>
            <a:pPr marL="285750" indent="-285750" algn="just">
              <a:buFont typeface="Arial" panose="020B0604020202020204" pitchFamily="34" charset="0"/>
              <a:buChar char="•"/>
            </a:pPr>
            <a:r>
              <a:rPr lang="en-US" b="0" i="0" dirty="0">
                <a:solidFill>
                  <a:srgbClr val="242021"/>
                </a:solidFill>
                <a:effectLst/>
                <a:latin typeface="TimesNewRomanMTStd"/>
              </a:rPr>
              <a:t>An </a:t>
            </a:r>
            <a:r>
              <a:rPr lang="en-US" b="0" i="0" dirty="0">
                <a:solidFill>
                  <a:srgbClr val="FF0000"/>
                </a:solidFill>
                <a:effectLst/>
                <a:latin typeface="TimesNewRomanMTStd"/>
              </a:rPr>
              <a:t>entrepreneur who has the ability to increase the scale of a venture, </a:t>
            </a:r>
            <a:r>
              <a:rPr lang="en-US" b="0" i="0" u="sng" dirty="0">
                <a:solidFill>
                  <a:srgbClr val="FF0000"/>
                </a:solidFill>
                <a:effectLst/>
                <a:latin typeface="TimesNewRomanMTStd"/>
              </a:rPr>
              <a:t>has an option to expand</a:t>
            </a:r>
            <a:r>
              <a:rPr lang="en-US" b="0" i="0" dirty="0">
                <a:solidFill>
                  <a:srgbClr val="242021"/>
                </a:solidFill>
                <a:effectLst/>
                <a:latin typeface="TimesNewRomanMTStd"/>
              </a:rPr>
              <a:t>. </a:t>
            </a:r>
          </a:p>
          <a:p>
            <a:pPr marL="285750" indent="-285750" algn="just">
              <a:buFont typeface="Arial" panose="020B0604020202020204" pitchFamily="34" charset="0"/>
              <a:buChar char="•"/>
            </a:pPr>
            <a:r>
              <a:rPr lang="en-US" b="0" i="0" dirty="0">
                <a:solidFill>
                  <a:srgbClr val="FF0000"/>
                </a:solidFill>
                <a:effectLst/>
                <a:latin typeface="TimesNewRomanMTStd"/>
              </a:rPr>
              <a:t>One who has the ability to downsize, </a:t>
            </a:r>
            <a:r>
              <a:rPr lang="en-US" b="0" i="0" u="sng" dirty="0">
                <a:solidFill>
                  <a:srgbClr val="FF0000"/>
                </a:solidFill>
                <a:effectLst/>
                <a:latin typeface="TimesNewRomanMTStd"/>
              </a:rPr>
              <a:t>has an option to contract</a:t>
            </a:r>
            <a:r>
              <a:rPr lang="en-US" b="0" i="0" dirty="0">
                <a:solidFill>
                  <a:srgbClr val="242021"/>
                </a:solidFill>
                <a:effectLst/>
                <a:latin typeface="TimesNewRomanMTStd"/>
              </a:rPr>
              <a:t>.</a:t>
            </a:r>
          </a:p>
          <a:p>
            <a:pPr marL="285750" indent="-285750" algn="just">
              <a:buFont typeface="Arial" panose="020B0604020202020204" pitchFamily="34" charset="0"/>
              <a:buChar char="•"/>
            </a:pPr>
            <a:r>
              <a:rPr lang="en-US" b="0" i="0" dirty="0">
                <a:solidFill>
                  <a:srgbClr val="242021"/>
                </a:solidFill>
                <a:effectLst/>
                <a:latin typeface="TimesNewRomanMTStd"/>
              </a:rPr>
              <a:t>An entrepreneur might decide to acquire an expansion option </a:t>
            </a:r>
            <a:r>
              <a:rPr lang="en-US" b="0" i="0" u="sng" dirty="0">
                <a:solidFill>
                  <a:srgbClr val="FF0000"/>
                </a:solidFill>
                <a:effectLst/>
                <a:latin typeface="TimesNewRomanMTStd"/>
              </a:rPr>
              <a:t>by purchasing a facility that is larger than the anticipated need. </a:t>
            </a:r>
          </a:p>
          <a:p>
            <a:pPr marL="285750" indent="-285750" algn="just">
              <a:buFont typeface="Arial" panose="020B0604020202020204" pitchFamily="34" charset="0"/>
              <a:buChar char="•"/>
            </a:pPr>
            <a:r>
              <a:rPr lang="en-US" b="1" i="1" dirty="0">
                <a:solidFill>
                  <a:srgbClr val="242021"/>
                </a:solidFill>
                <a:effectLst/>
                <a:latin typeface="TimesNewRomanMTStd"/>
              </a:rPr>
              <a:t>Ex.: </a:t>
            </a:r>
            <a:r>
              <a:rPr lang="en-US" b="0" i="0" dirty="0">
                <a:solidFill>
                  <a:srgbClr val="242021"/>
                </a:solidFill>
                <a:effectLst/>
                <a:latin typeface="TimesNewRomanMTStd"/>
              </a:rPr>
              <a:t>An entrepreneur might acquire an option to contract by closing down a production line if demand is less than anticipated. The option can be acquired by building a flexible production process.</a:t>
            </a:r>
          </a:p>
          <a:p>
            <a:pPr algn="just"/>
            <a:r>
              <a:rPr lang="en-US" sz="2000" b="1" i="1" dirty="0">
                <a:solidFill>
                  <a:srgbClr val="FF0000"/>
                </a:solidFill>
                <a:effectLst/>
                <a:latin typeface="TimesNewRomanMTStd-Italic"/>
              </a:rPr>
              <a:t>Options to switch inputs or outputs</a:t>
            </a:r>
          </a:p>
          <a:p>
            <a:pPr marL="285750" indent="-285750">
              <a:buFont typeface="Arial" panose="020B0604020202020204" pitchFamily="34" charset="0"/>
              <a:buChar char="•"/>
            </a:pPr>
            <a:r>
              <a:rPr lang="en-US" b="0" i="0" dirty="0">
                <a:solidFill>
                  <a:srgbClr val="242021"/>
                </a:solidFill>
                <a:effectLst/>
                <a:latin typeface="TimesNewRomanMTStd"/>
              </a:rPr>
              <a:t>An </a:t>
            </a:r>
            <a:r>
              <a:rPr lang="en-US" b="0" i="0" u="sng" dirty="0">
                <a:solidFill>
                  <a:srgbClr val="FF0000"/>
                </a:solidFill>
                <a:effectLst/>
                <a:latin typeface="TimesNewRomanMTStd"/>
              </a:rPr>
              <a:t>entrepreneur has an option to switch inputs or outputs when she can alter the mix of a production process in response to market prices</a:t>
            </a:r>
            <a:r>
              <a:rPr lang="en-US" b="0" i="0" dirty="0">
                <a:solidFill>
                  <a:srgbClr val="242021"/>
                </a:solidFill>
                <a:effectLst/>
                <a:latin typeface="TimesNewRomanMTStd"/>
              </a:rPr>
              <a:t>.</a:t>
            </a:r>
          </a:p>
          <a:p>
            <a:pPr marL="285750" indent="-285750" algn="just">
              <a:buFont typeface="Arial" panose="020B0604020202020204" pitchFamily="34" charset="0"/>
              <a:buChar char="•"/>
            </a:pPr>
            <a:r>
              <a:rPr lang="en-US" b="0" i="0" dirty="0">
                <a:solidFill>
                  <a:srgbClr val="242021"/>
                </a:solidFill>
                <a:effectLst/>
                <a:latin typeface="TimesNewRomanMTStd"/>
              </a:rPr>
              <a:t>An entrepreneur who designs a facility to operate on either electricity or natural gas has the real option to switch between these two inputs. </a:t>
            </a:r>
          </a:p>
          <a:p>
            <a:pPr marL="285750" indent="-285750" algn="just">
              <a:buFont typeface="Arial" panose="020B0604020202020204" pitchFamily="34" charset="0"/>
              <a:buChar char="•"/>
            </a:pPr>
            <a:r>
              <a:rPr lang="en-US" b="1" i="1" dirty="0">
                <a:solidFill>
                  <a:srgbClr val="242021"/>
                </a:solidFill>
                <a:effectLst/>
                <a:latin typeface="TimesNewRomanMTStd"/>
              </a:rPr>
              <a:t>Ex.: </a:t>
            </a:r>
            <a:r>
              <a:rPr lang="en-US" b="0" i="0" dirty="0">
                <a:solidFill>
                  <a:srgbClr val="242021"/>
                </a:solidFill>
                <a:effectLst/>
                <a:latin typeface="TimesNewRomanMTStd"/>
              </a:rPr>
              <a:t>A refiner who can switch between producing heating oil and gasoline has the real option to switch outputs.</a:t>
            </a:r>
          </a:p>
          <a:p>
            <a:pPr algn="just"/>
            <a:r>
              <a:rPr lang="en-US" sz="2000" b="1" i="1" dirty="0">
                <a:solidFill>
                  <a:srgbClr val="FF0000"/>
                </a:solidFill>
                <a:effectLst/>
                <a:latin typeface="TimesNewRomanMTStd-Italic"/>
              </a:rPr>
              <a:t>Option to abandon </a:t>
            </a:r>
          </a:p>
          <a:p>
            <a:pPr marL="285750" indent="-285750" algn="just">
              <a:buFont typeface="Arial" panose="020B0604020202020204" pitchFamily="34" charset="0"/>
              <a:buChar char="•"/>
            </a:pPr>
            <a:r>
              <a:rPr lang="en-US" b="0" i="0" dirty="0">
                <a:solidFill>
                  <a:srgbClr val="242021"/>
                </a:solidFill>
                <a:effectLst/>
                <a:latin typeface="TimesNewRomanMTStd"/>
              </a:rPr>
              <a:t>An abandonment option </a:t>
            </a:r>
            <a:r>
              <a:rPr lang="en-US" b="0" i="0" u="sng" dirty="0">
                <a:solidFill>
                  <a:srgbClr val="FF0000"/>
                </a:solidFill>
                <a:effectLst/>
                <a:latin typeface="TimesNewRomanMTStd"/>
              </a:rPr>
              <a:t>is a right to discontinue an activity and redeploy the real assets to some other use.</a:t>
            </a:r>
          </a:p>
          <a:p>
            <a:pPr marL="285750" indent="-285750" algn="just">
              <a:buFont typeface="Arial" panose="020B0604020202020204" pitchFamily="34" charset="0"/>
              <a:buChar char="•"/>
            </a:pPr>
            <a:r>
              <a:rPr lang="en-US" b="1" i="1" dirty="0">
                <a:solidFill>
                  <a:srgbClr val="242021"/>
                </a:solidFill>
                <a:effectLst/>
                <a:latin typeface="TimesNewRomanMTStd"/>
              </a:rPr>
              <a:t>Ex.: </a:t>
            </a:r>
            <a:r>
              <a:rPr lang="en-US" b="0" i="0" dirty="0">
                <a:solidFill>
                  <a:srgbClr val="242021"/>
                </a:solidFill>
                <a:effectLst/>
                <a:latin typeface="TimesNewRomanMTStd"/>
              </a:rPr>
              <a:t>Abandonment options include the options to discontinue a research project, close a store, or resign from current employment.</a:t>
            </a:r>
            <a:endParaRPr kumimoji="0" lang="en-US"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59965" y="646439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323489"/>
          </a:xfrm>
          <a:prstGeom prst="rect">
            <a:avLst/>
          </a:prstGeom>
        </p:spPr>
      </p:pic>
    </p:spTree>
    <p:extLst>
      <p:ext uri="{BB962C8B-B14F-4D97-AF65-F5344CB8AC3E}">
        <p14:creationId xmlns:p14="http://schemas.microsoft.com/office/powerpoint/2010/main" val="983833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0"/>
            <a:ext cx="2383737" cy="476501"/>
          </a:xfrm>
          <a:prstGeom prst="rect">
            <a:avLst/>
          </a:prstGeom>
        </p:spPr>
      </p:pic>
      <p:pic>
        <p:nvPicPr>
          <p:cNvPr id="4" name="Picture 3">
            <a:extLst>
              <a:ext uri="{FF2B5EF4-FFF2-40B4-BE49-F238E27FC236}">
                <a16:creationId xmlns:a16="http://schemas.microsoft.com/office/drawing/2014/main" id="{97ACFD51-06ED-255B-D828-B285133CF7EE}"/>
              </a:ext>
            </a:extLst>
          </p:cNvPr>
          <p:cNvPicPr>
            <a:picLocks noChangeAspect="1"/>
          </p:cNvPicPr>
          <p:nvPr/>
        </p:nvPicPr>
        <p:blipFill>
          <a:blip r:embed="rId3"/>
          <a:stretch>
            <a:fillRect/>
          </a:stretch>
        </p:blipFill>
        <p:spPr>
          <a:xfrm>
            <a:off x="364616" y="667867"/>
            <a:ext cx="11079240" cy="5275169"/>
          </a:xfrm>
          <a:prstGeom prst="rect">
            <a:avLst/>
          </a:prstGeom>
        </p:spPr>
      </p:pic>
    </p:spTree>
    <p:extLst>
      <p:ext uri="{BB962C8B-B14F-4D97-AF65-F5344CB8AC3E}">
        <p14:creationId xmlns:p14="http://schemas.microsoft.com/office/powerpoint/2010/main" val="40113270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794695"/>
            <a:ext cx="11079241"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5.10 Rival Reactions </a:t>
            </a:r>
            <a:r>
              <a:rPr lang="en-US" b="1" dirty="0">
                <a:solidFill>
                  <a:srgbClr val="242021"/>
                </a:solidFill>
                <a:latin typeface="Gotham-Bold"/>
              </a:rPr>
              <a:t>a</a:t>
            </a:r>
            <a:r>
              <a:rPr lang="en-US" sz="1800" b="1" i="0" dirty="0">
                <a:solidFill>
                  <a:srgbClr val="242021"/>
                </a:solidFill>
                <a:effectLst/>
                <a:latin typeface="Gotham-Bold"/>
              </a:rPr>
              <a:t>nd Game Trees</a:t>
            </a:r>
          </a:p>
          <a:p>
            <a:pPr marL="285750" indent="-285750" algn="just">
              <a:buFont typeface="Arial" panose="020B0604020202020204" pitchFamily="34" charset="0"/>
              <a:buChar char="•"/>
            </a:pPr>
            <a:r>
              <a:rPr lang="en-US" sz="1800" b="1" i="0" dirty="0">
                <a:solidFill>
                  <a:srgbClr val="FF0000"/>
                </a:solidFill>
                <a:effectLst/>
                <a:latin typeface="TimesNewRomanMTStd"/>
              </a:rPr>
              <a:t>Decision trees </a:t>
            </a:r>
            <a:r>
              <a:rPr lang="en-US" sz="1800" b="1" i="0" u="sng" dirty="0">
                <a:solidFill>
                  <a:srgbClr val="FF0000"/>
                </a:solidFill>
                <a:effectLst/>
                <a:latin typeface="TimesNewRomanMTStd"/>
              </a:rPr>
              <a:t>do not explicitly </a:t>
            </a:r>
            <a:r>
              <a:rPr lang="en-US" sz="1800" b="1" i="0" dirty="0">
                <a:solidFill>
                  <a:srgbClr val="FF0000"/>
                </a:solidFill>
                <a:effectLst/>
                <a:latin typeface="TimesNewRomanMTStd"/>
              </a:rPr>
              <a:t>incorporate the reactions of rivals or counterparties.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consider a venture that offers an innovative line of 3D-printed athletic shoes. </a:t>
            </a:r>
          </a:p>
          <a:p>
            <a:pPr marL="285750" indent="-285750" algn="just">
              <a:buFont typeface="Arial" panose="020B0604020202020204" pitchFamily="34" charset="0"/>
              <a:buChar char="•"/>
            </a:pPr>
            <a:r>
              <a:rPr lang="en-US" sz="1800" b="0" i="0" dirty="0">
                <a:solidFill>
                  <a:srgbClr val="242021"/>
                </a:solidFill>
                <a:effectLst/>
                <a:latin typeface="TimesNewRomanMTStd"/>
              </a:rPr>
              <a:t>Its entry strategy—of price, advertising expenditures, geographic scope, and so on—may depend critically on how it expects incumbent firms to react. </a:t>
            </a:r>
          </a:p>
          <a:p>
            <a:pPr marL="285750" indent="-285750" algn="just">
              <a:buFont typeface="Arial" panose="020B0604020202020204" pitchFamily="34" charset="0"/>
              <a:buChar char="•"/>
            </a:pPr>
            <a:r>
              <a:rPr lang="en-US" sz="1800" b="0" i="0" dirty="0">
                <a:solidFill>
                  <a:srgbClr val="242021"/>
                </a:solidFill>
                <a:effectLst/>
                <a:latin typeface="TimesNewRomanMTStd"/>
              </a:rPr>
              <a:t>The firm may decide to enter with an aggressive pricing strategy, assuming that incumbents will keep their prices constant. </a:t>
            </a:r>
          </a:p>
          <a:p>
            <a:pPr marL="285750" indent="-285750" algn="just">
              <a:buFont typeface="Arial" panose="020B0604020202020204" pitchFamily="34" charset="0"/>
              <a:buChar char="•"/>
            </a:pPr>
            <a:r>
              <a:rPr lang="en-US" sz="1800" b="0" i="0" dirty="0">
                <a:solidFill>
                  <a:srgbClr val="242021"/>
                </a:solidFill>
                <a:effectLst/>
                <a:latin typeface="TimesNewRomanMTStd"/>
              </a:rPr>
              <a:t>But if incumbents react by pricing aggressively, then the effectiveness of the new entrant’s pricing strategy will be reduced and perhaps a toehold entry strategy would discourage rival reaction and be better for the entrepreneur in the long run.</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Similarly, </a:t>
            </a:r>
            <a:r>
              <a:rPr lang="en-US" sz="1800" b="1" i="0" dirty="0">
                <a:solidFill>
                  <a:srgbClr val="242021"/>
                </a:solidFill>
                <a:effectLst/>
                <a:latin typeface="TimesNewRomanMTStd"/>
              </a:rPr>
              <a:t>the terms of an agreement that is negotiated between a VC and an entrepreneur can have </a:t>
            </a:r>
            <a:r>
              <a:rPr lang="en-US" sz="1800" b="1" i="0" u="sng" dirty="0">
                <a:solidFill>
                  <a:srgbClr val="FF0000"/>
                </a:solidFill>
                <a:effectLst/>
                <a:latin typeface="TimesNewRomanMTStd"/>
              </a:rPr>
              <a:t>game-theoretic implications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example, a </a:t>
            </a:r>
            <a:r>
              <a:rPr lang="en-US" sz="1800" b="0" i="0" dirty="0">
                <a:solidFill>
                  <a:srgbClr val="FF0000"/>
                </a:solidFill>
                <a:effectLst/>
                <a:latin typeface="TimesNewRomanMTStd"/>
              </a:rPr>
              <a:t>VC might</a:t>
            </a:r>
            <a:r>
              <a:rPr lang="en-US" dirty="0">
                <a:solidFill>
                  <a:srgbClr val="FF0000"/>
                </a:solidFill>
              </a:rPr>
              <a:t> </a:t>
            </a:r>
            <a:r>
              <a:rPr lang="en-US" sz="1800" b="0" i="0" dirty="0">
                <a:solidFill>
                  <a:srgbClr val="FF0000"/>
                </a:solidFill>
                <a:effectLst/>
                <a:latin typeface="TimesNewRomanMTStd"/>
              </a:rPr>
              <a:t>be concerned that committing too much capital at an early stage might </a:t>
            </a:r>
            <a:r>
              <a:rPr lang="en-US" sz="1800" b="0" i="0" u="sng" dirty="0">
                <a:solidFill>
                  <a:srgbClr val="242021"/>
                </a:solidFill>
                <a:effectLst/>
                <a:latin typeface="TimesNewRomanMTStd"/>
              </a:rPr>
              <a:t>lead the entrepreneur to work less carefully</a:t>
            </a:r>
            <a:r>
              <a:rPr lang="en-US" sz="1800" b="0" i="0" dirty="0">
                <a:solidFill>
                  <a:srgbClr val="242021"/>
                </a:solidFill>
                <a:effectLst/>
                <a:latin typeface="TimesNewRomanMTStd"/>
              </a:rPr>
              <a:t> on achieving the next important milestone, </a:t>
            </a:r>
            <a:r>
              <a:rPr lang="en-US" sz="1800" b="1" i="0" u="sng" dirty="0">
                <a:solidFill>
                  <a:srgbClr val="242021"/>
                </a:solidFill>
                <a:effectLst/>
                <a:latin typeface="TimesNewRomanMTStd"/>
              </a:rPr>
              <a:t>whereas</a:t>
            </a:r>
            <a:r>
              <a:rPr lang="en-US" sz="1800" b="0" i="0" dirty="0">
                <a:solidFill>
                  <a:srgbClr val="242021"/>
                </a:solidFill>
                <a:effectLst/>
                <a:latin typeface="TimesNewRomanMTStd"/>
              </a:rPr>
              <a:t> </a:t>
            </a:r>
            <a:r>
              <a:rPr lang="en-US" sz="1800" b="0" i="0" dirty="0">
                <a:solidFill>
                  <a:srgbClr val="FF0000"/>
                </a:solidFill>
                <a:effectLst/>
                <a:latin typeface="TimesNewRomanMTStd"/>
              </a:rPr>
              <a:t>investing a smaller amount might elevate the entrepreneur’s concern about the difficulty of negotiating a fair valuation in the next round.</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19898"/>
          </a:xfrm>
          <a:prstGeom prst="rect">
            <a:avLst/>
          </a:prstGeom>
        </p:spPr>
      </p:pic>
    </p:spTree>
    <p:extLst>
      <p:ext uri="{BB962C8B-B14F-4D97-AF65-F5344CB8AC3E}">
        <p14:creationId xmlns:p14="http://schemas.microsoft.com/office/powerpoint/2010/main" val="260129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0" y="681995"/>
            <a:ext cx="11079241" cy="46309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1" i="0" dirty="0">
                <a:solidFill>
                  <a:schemeClr val="tx1"/>
                </a:solidFill>
                <a:effectLst/>
                <a:latin typeface="TimesNewRomanMTStd"/>
              </a:rPr>
              <a:t>Rival (and counterparty) reactions </a:t>
            </a:r>
            <a:r>
              <a:rPr lang="en-US" sz="1800" b="0" i="0" u="sng" dirty="0">
                <a:solidFill>
                  <a:srgbClr val="242021"/>
                </a:solidFill>
                <a:effectLst/>
                <a:latin typeface="TimesNewRomanMTStd"/>
              </a:rPr>
              <a:t>are not an issue in perfectly competitive markets because other firms will not react specifically to the entry of a new rival </a:t>
            </a:r>
            <a:r>
              <a:rPr lang="en-US" sz="1800" b="0" i="0" dirty="0">
                <a:solidFill>
                  <a:srgbClr val="242021"/>
                </a:solidFill>
                <a:effectLst/>
                <a:latin typeface="TimesNewRomanMTStd"/>
              </a:rPr>
              <a:t>and competition will mitigate the potential for holdup by an early investor (counterparty). </a:t>
            </a:r>
          </a:p>
          <a:p>
            <a:pPr marL="285750" indent="-285750" algn="just">
              <a:buFont typeface="Arial" panose="020B0604020202020204" pitchFamily="34" charset="0"/>
              <a:buChar char="•"/>
            </a:pPr>
            <a:r>
              <a:rPr lang="en-US" sz="1800" b="0" i="0" dirty="0">
                <a:solidFill>
                  <a:srgbClr val="242021"/>
                </a:solidFill>
                <a:effectLst/>
                <a:latin typeface="TimesNewRomanMTStd"/>
              </a:rPr>
              <a:t>For a small venture entering a large market or an entrepreneur who can deal with many potential investors, it may make sense to think of the market as nearly perfectly competitive. </a:t>
            </a:r>
          </a:p>
          <a:p>
            <a:pPr marL="285750" indent="-285750" algn="just">
              <a:buFont typeface="Arial" panose="020B0604020202020204" pitchFamily="34" charset="0"/>
              <a:buChar char="•"/>
            </a:pPr>
            <a:r>
              <a:rPr lang="en-US" sz="1800" b="0" i="0" dirty="0">
                <a:solidFill>
                  <a:srgbClr val="242021"/>
                </a:solidFill>
                <a:effectLst/>
                <a:latin typeface="TimesNewRomanMTStd"/>
              </a:rPr>
              <a:t>Furthermore, rival reactions are not an issue for a venture that offers a unique product and anticipates no entry, and therefore has market power.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But planning for rival reactions can be important in settings where </a:t>
            </a:r>
            <a:r>
              <a:rPr lang="en-US" sz="1800" b="1" i="0" u="sng" dirty="0">
                <a:solidFill>
                  <a:srgbClr val="FF0000"/>
                </a:solidFill>
                <a:effectLst/>
                <a:latin typeface="TimesNewRomanMTStd"/>
              </a:rPr>
              <a:t>there are only a few actual or potential competitors. </a:t>
            </a:r>
          </a:p>
          <a:p>
            <a:pPr marL="285750" indent="-285750" algn="just">
              <a:buFont typeface="Arial" panose="020B0604020202020204" pitchFamily="34" charset="0"/>
              <a:buChar char="•"/>
            </a:pPr>
            <a:r>
              <a:rPr lang="en-US" sz="1800" b="0" i="0" dirty="0">
                <a:solidFill>
                  <a:srgbClr val="242021"/>
                </a:solidFill>
                <a:effectLst/>
                <a:latin typeface="TimesNewRomanMTStd"/>
              </a:rPr>
              <a:t>In such situations, </a:t>
            </a:r>
            <a:r>
              <a:rPr lang="en-US" sz="1800" b="1" i="0" dirty="0">
                <a:solidFill>
                  <a:srgbClr val="FF0000"/>
                </a:solidFill>
                <a:effectLst/>
                <a:latin typeface="TimesNewRomanMTStd"/>
              </a:rPr>
              <a:t>the decisions of the competing firms and counterparties are </a:t>
            </a:r>
            <a:r>
              <a:rPr lang="en-US" sz="1800" b="1" i="0" u="sng" dirty="0">
                <a:solidFill>
                  <a:srgbClr val="FF0000"/>
                </a:solidFill>
                <a:effectLst/>
                <a:latin typeface="TimesNewRomanMTStd"/>
              </a:rPr>
              <a:t>highly interdependent</a:t>
            </a:r>
            <a:r>
              <a:rPr lang="en-US" sz="1800" b="1" i="0" dirty="0">
                <a:solidFill>
                  <a:srgbClr val="FF0000"/>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One way </a:t>
            </a:r>
            <a:r>
              <a:rPr lang="en-US" sz="1800" b="0" i="0" u="sng" dirty="0">
                <a:solidFill>
                  <a:srgbClr val="242021"/>
                </a:solidFill>
                <a:effectLst/>
                <a:latin typeface="TimesNewRomanMTStd"/>
              </a:rPr>
              <a:t>to evaluate decision choices </a:t>
            </a:r>
            <a:r>
              <a:rPr lang="en-US" sz="1800" b="0" i="0" u="sng" dirty="0">
                <a:solidFill>
                  <a:srgbClr val="FF0000"/>
                </a:solidFill>
                <a:effectLst/>
                <a:latin typeface="TimesNewRomanMTStd"/>
              </a:rPr>
              <a:t>is to </a:t>
            </a:r>
            <a:r>
              <a:rPr lang="en-US" sz="1800" b="1" i="0" u="sng" dirty="0">
                <a:solidFill>
                  <a:srgbClr val="FF0000"/>
                </a:solidFill>
                <a:effectLst/>
                <a:latin typeface="TimesNewRomanMTStd"/>
              </a:rPr>
              <a:t>assign probabilities to rival reactions </a:t>
            </a:r>
            <a:r>
              <a:rPr lang="en-US" sz="1800" b="0" i="0" u="sng" dirty="0">
                <a:solidFill>
                  <a:srgbClr val="FF0000"/>
                </a:solidFill>
                <a:effectLst/>
                <a:latin typeface="TimesNewRomanMTStd"/>
              </a:rPr>
              <a:t>and </a:t>
            </a:r>
            <a:r>
              <a:rPr lang="en-US" sz="1800" b="1" i="0" u="sng" dirty="0">
                <a:solidFill>
                  <a:srgbClr val="FF0000"/>
                </a:solidFill>
                <a:effectLst/>
                <a:latin typeface="TimesNewRomanMTStd"/>
              </a:rPr>
              <a:t>use a decision tree to evaluate the choices. </a:t>
            </a:r>
          </a:p>
          <a:p>
            <a:pPr marL="285750" indent="-285750" algn="just">
              <a:buFont typeface="Arial" panose="020B0604020202020204" pitchFamily="34" charset="0"/>
              <a:buChar char="•"/>
            </a:pPr>
            <a:r>
              <a:rPr lang="en-US" sz="1800" b="0" i="0" u="sng" dirty="0">
                <a:solidFill>
                  <a:srgbClr val="242021"/>
                </a:solidFill>
                <a:effectLst/>
                <a:latin typeface="TimesNewRomanMTStd"/>
              </a:rPr>
              <a:t>This approach </a:t>
            </a:r>
            <a:r>
              <a:rPr lang="en-US" sz="1800" b="0" i="0" u="sng" dirty="0">
                <a:solidFill>
                  <a:srgbClr val="FF0000"/>
                </a:solidFill>
                <a:effectLst/>
                <a:latin typeface="TimesNewRomanMTStd"/>
              </a:rPr>
              <a:t>is not likely to yield reliable results</a:t>
            </a:r>
            <a:r>
              <a:rPr lang="en-US" sz="1800" b="0" i="0" dirty="0">
                <a:solidFill>
                  <a:srgbClr val="242021"/>
                </a:solidFill>
                <a:effectLst/>
                <a:latin typeface="TimesNewRomanMTStd"/>
              </a:rPr>
              <a:t>, however, because the probabilities effectively yield a weighted average reaction from among the various possibilities, whereas</a:t>
            </a:r>
            <a:r>
              <a:rPr lang="en-US" sz="1800" b="1" i="0" u="sng" dirty="0">
                <a:solidFill>
                  <a:srgbClr val="FF0000"/>
                </a:solidFill>
                <a:effectLst/>
                <a:latin typeface="TimesNewRomanMTStd"/>
              </a:rPr>
              <a:t> the actual reaction will be one choice or another.</a:t>
            </a:r>
          </a:p>
        </p:txBody>
      </p:sp>
      <p:sp>
        <p:nvSpPr>
          <p:cNvPr id="2" name="TextBox 1">
            <a:extLst>
              <a:ext uri="{FF2B5EF4-FFF2-40B4-BE49-F238E27FC236}">
                <a16:creationId xmlns:a16="http://schemas.microsoft.com/office/drawing/2014/main" id="{B4B5A320-BA51-5564-2F9B-D973055BB09A}"/>
              </a:ext>
            </a:extLst>
          </p:cNvPr>
          <p:cNvSpPr txBox="1"/>
          <p:nvPr/>
        </p:nvSpPr>
        <p:spPr>
          <a:xfrm>
            <a:off x="4473961" y="541984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81481" y="-47291"/>
            <a:ext cx="2383737" cy="548191"/>
          </a:xfrm>
          <a:prstGeom prst="rect">
            <a:avLst/>
          </a:prstGeom>
        </p:spPr>
      </p:pic>
    </p:spTree>
    <p:extLst>
      <p:ext uri="{BB962C8B-B14F-4D97-AF65-F5344CB8AC3E}">
        <p14:creationId xmlns:p14="http://schemas.microsoft.com/office/powerpoint/2010/main" val="7977527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3675" y="727781"/>
            <a:ext cx="11079241" cy="50345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There is a better way to think about the decision when rival reactions are important. </a:t>
            </a:r>
          </a:p>
          <a:p>
            <a:pPr marL="285750" indent="-285750" algn="just">
              <a:buFont typeface="Arial" panose="020B0604020202020204" pitchFamily="34" charset="0"/>
              <a:buChar char="•"/>
            </a:pPr>
            <a:r>
              <a:rPr lang="en-US" sz="1800" b="0" i="0" dirty="0">
                <a:solidFill>
                  <a:srgbClr val="242021"/>
                </a:solidFill>
                <a:effectLst/>
                <a:latin typeface="TimesNewRomanMTStd"/>
              </a:rPr>
              <a:t>The alternative is to explicitly assess what reaction would be in the best interest of each rival. </a:t>
            </a:r>
          </a:p>
          <a:p>
            <a:pPr marL="285750" indent="-285750" algn="just">
              <a:buFont typeface="Arial" panose="020B0604020202020204" pitchFamily="34" charset="0"/>
              <a:buChar char="•"/>
            </a:pPr>
            <a:r>
              <a:rPr lang="en-US" sz="1800" b="0" i="0" dirty="0">
                <a:solidFill>
                  <a:srgbClr val="242021"/>
                </a:solidFill>
                <a:effectLst/>
                <a:latin typeface="TimesNewRomanMTStd"/>
              </a:rPr>
              <a:t>The underlying reasoning is that a firm’s actions and its rivals’ are interdependent. Each firm is assumed to behave rationally by trying to select the strategy that maximizes value given what it believes its rival will do.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Strategic interactions can be modeled by relying on the contributions of </a:t>
            </a:r>
            <a:r>
              <a:rPr lang="en-US" sz="1800" b="1" i="0" u="sng" dirty="0">
                <a:solidFill>
                  <a:srgbClr val="242021"/>
                </a:solidFill>
                <a:effectLst/>
                <a:latin typeface="TimesNewRomanMTStd"/>
              </a:rPr>
              <a:t>game theory</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FF0000"/>
                </a:solidFill>
                <a:effectLst/>
                <a:latin typeface="TimesNewRomanMTStd"/>
              </a:rPr>
              <a:t>Game theory </a:t>
            </a:r>
            <a:r>
              <a:rPr lang="en-US" sz="1800" b="0" i="0" u="sng" dirty="0">
                <a:solidFill>
                  <a:srgbClr val="FF0000"/>
                </a:solidFill>
                <a:effectLst/>
                <a:latin typeface="TimesNewRomanMTStd"/>
              </a:rPr>
              <a:t>is concerned with analysis of optimal decision making when decision makers are aware that their actions affect each other’s behavior and take these interactions into account.</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To illustrate the uses of game theory in formulating strategy, we need to introduce some new terminology. </a:t>
            </a:r>
          </a:p>
          <a:p>
            <a:pPr marL="285750" indent="-285750" algn="just">
              <a:buFont typeface="Arial" panose="020B0604020202020204" pitchFamily="34" charset="0"/>
              <a:buChar char="•"/>
            </a:pPr>
            <a:r>
              <a:rPr lang="en-US" sz="1800" b="1" i="0" u="sng" dirty="0">
                <a:solidFill>
                  <a:srgbClr val="242021"/>
                </a:solidFill>
                <a:effectLst/>
                <a:latin typeface="TimesNewRomanMTStd"/>
              </a:rPr>
              <a:t>A game consists of :</a:t>
            </a:r>
          </a:p>
          <a:p>
            <a:pPr marL="285750" indent="-285750" algn="just">
              <a:buFont typeface="Arial" panose="020B0604020202020204" pitchFamily="34" charset="0"/>
              <a:buChar char="•"/>
            </a:pPr>
            <a:r>
              <a:rPr lang="en-US" sz="1800" b="0" i="0" dirty="0">
                <a:solidFill>
                  <a:srgbClr val="242021"/>
                </a:solidFill>
                <a:effectLst/>
                <a:latin typeface="TimesNewRomanMTStd"/>
              </a:rPr>
              <a:t>(1) a set of players, </a:t>
            </a:r>
          </a:p>
          <a:p>
            <a:pPr marL="285750" indent="-285750" algn="just">
              <a:buFont typeface="Arial" panose="020B0604020202020204" pitchFamily="34" charset="0"/>
              <a:buChar char="•"/>
            </a:pPr>
            <a:r>
              <a:rPr lang="en-US" sz="1800" b="0" i="0" dirty="0">
                <a:solidFill>
                  <a:srgbClr val="242021"/>
                </a:solidFill>
                <a:effectLst/>
                <a:latin typeface="TimesNewRomanMTStd"/>
              </a:rPr>
              <a:t>(2) an order of play, </a:t>
            </a:r>
          </a:p>
          <a:p>
            <a:pPr marL="285750" indent="-285750" algn="just">
              <a:buFont typeface="Arial" panose="020B0604020202020204" pitchFamily="34" charset="0"/>
              <a:buChar char="•"/>
            </a:pPr>
            <a:r>
              <a:rPr lang="en-US" sz="1800" b="0" i="0" dirty="0">
                <a:solidFill>
                  <a:srgbClr val="242021"/>
                </a:solidFill>
                <a:effectLst/>
                <a:latin typeface="TimesNewRomanMTStd"/>
              </a:rPr>
              <a:t>(3) the information set available to the players, </a:t>
            </a:r>
          </a:p>
          <a:p>
            <a:pPr marL="285750" indent="-285750" algn="just">
              <a:buFont typeface="Arial" panose="020B0604020202020204" pitchFamily="34" charset="0"/>
              <a:buChar char="•"/>
            </a:pPr>
            <a:r>
              <a:rPr lang="en-US" sz="1800" b="0" i="0" dirty="0">
                <a:solidFill>
                  <a:srgbClr val="242021"/>
                </a:solidFill>
                <a:effectLst/>
                <a:latin typeface="TimesNewRomanMTStd"/>
              </a:rPr>
              <a:t>(4) the set of actions available to each player, and </a:t>
            </a:r>
          </a:p>
          <a:p>
            <a:pPr marL="285750" indent="-285750" algn="just">
              <a:buFont typeface="Arial" panose="020B0604020202020204" pitchFamily="34" charset="0"/>
              <a:buChar char="•"/>
            </a:pPr>
            <a:r>
              <a:rPr lang="en-US" sz="1800" b="0" i="0" dirty="0">
                <a:solidFill>
                  <a:srgbClr val="242021"/>
                </a:solidFill>
                <a:effectLst/>
                <a:latin typeface="TimesNewRomanMTStd"/>
              </a:rPr>
              <a:t>(5) the payoff schedule that results from the actions.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FF0000"/>
                </a:solidFill>
                <a:effectLst/>
                <a:latin typeface="TimesNewRomanMTStd"/>
              </a:rPr>
              <a:t>The players </a:t>
            </a:r>
            <a:r>
              <a:rPr lang="en-US" sz="1800" b="0" i="0" u="sng" dirty="0">
                <a:solidFill>
                  <a:srgbClr val="FF0000"/>
                </a:solidFill>
                <a:effectLst/>
                <a:latin typeface="TimesNewRomanMTStd"/>
              </a:rPr>
              <a:t>are simply the decision makers, such as an entrepreneur, a firm manager, a VC, or a rival.</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476501"/>
          </a:xfrm>
          <a:prstGeom prst="rect">
            <a:avLst/>
          </a:prstGeom>
        </p:spPr>
      </p:pic>
    </p:spTree>
    <p:extLst>
      <p:ext uri="{BB962C8B-B14F-4D97-AF65-F5344CB8AC3E}">
        <p14:creationId xmlns:p14="http://schemas.microsoft.com/office/powerpoint/2010/main" val="34974273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843610"/>
            <a:ext cx="11079241" cy="51707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2000" b="0" i="0" dirty="0">
                <a:solidFill>
                  <a:srgbClr val="FF0000"/>
                </a:solidFill>
                <a:effectLst/>
                <a:latin typeface="TimesNewRomanMTStd"/>
              </a:rPr>
              <a:t>The players make decisions at various points in a game </a:t>
            </a:r>
            <a:r>
              <a:rPr lang="en-US" sz="2000" b="0" i="0" dirty="0">
                <a:solidFill>
                  <a:srgbClr val="242021"/>
                </a:solidFill>
                <a:effectLst/>
                <a:latin typeface="TimesNewRomanMTStd"/>
              </a:rPr>
              <a:t>(</a:t>
            </a:r>
            <a:r>
              <a:rPr lang="en-US" sz="2000" b="1" i="0" dirty="0">
                <a:solidFill>
                  <a:srgbClr val="FF0000"/>
                </a:solidFill>
                <a:effectLst/>
                <a:latin typeface="TimesNewRomanMTStd"/>
              </a:rPr>
              <a:t>decision nodes</a:t>
            </a:r>
            <a:r>
              <a:rPr lang="en-US" sz="2000" b="0" i="0" dirty="0">
                <a:solidFill>
                  <a:srgbClr val="242021"/>
                </a:solidFill>
                <a:effectLst/>
                <a:latin typeface="TimesNewRomanMTStd"/>
              </a:rPr>
              <a:t>). </a:t>
            </a: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marL="285750" indent="-285750" algn="just">
              <a:buFont typeface="Arial" panose="020B0604020202020204" pitchFamily="34" charset="0"/>
              <a:buChar char="•"/>
            </a:pPr>
            <a:r>
              <a:rPr lang="en-US" sz="2000" b="1" i="0" dirty="0">
                <a:solidFill>
                  <a:srgbClr val="FF0000"/>
                </a:solidFill>
                <a:effectLst/>
                <a:latin typeface="TimesNewRomanMTStd"/>
              </a:rPr>
              <a:t>In a decision tree</a:t>
            </a:r>
            <a:r>
              <a:rPr lang="en-US" sz="2000" b="0" i="0" dirty="0">
                <a:solidFill>
                  <a:srgbClr val="FF0000"/>
                </a:solidFill>
                <a:effectLst/>
                <a:latin typeface="TimesNewRomanMTStd"/>
              </a:rPr>
              <a:t>, the </a:t>
            </a:r>
            <a:r>
              <a:rPr lang="en-US" sz="2000" b="0" i="0" u="sng" dirty="0">
                <a:solidFill>
                  <a:srgbClr val="FF0000"/>
                </a:solidFill>
                <a:effectLst/>
                <a:latin typeface="TimesNewRomanMTStd"/>
              </a:rPr>
              <a:t>decisions are based on alternative </a:t>
            </a:r>
            <a:r>
              <a:rPr lang="en-US" sz="2000" b="0" i="0" dirty="0">
                <a:solidFill>
                  <a:srgbClr val="FF0000"/>
                </a:solidFill>
                <a:effectLst/>
                <a:latin typeface="TimesNewRomanMTStd"/>
              </a:rPr>
              <a:t>states of the world, </a:t>
            </a:r>
            <a:r>
              <a:rPr lang="en-US" sz="2000" b="0" i="0" u="sng" dirty="0">
                <a:solidFill>
                  <a:srgbClr val="FF0000"/>
                </a:solidFill>
                <a:effectLst/>
                <a:latin typeface="TimesNewRomanMTStd"/>
              </a:rPr>
              <a:t>which are </a:t>
            </a:r>
            <a:r>
              <a:rPr lang="en-US" sz="2000" b="1" i="0" u="sng" dirty="0">
                <a:solidFill>
                  <a:srgbClr val="FF0000"/>
                </a:solidFill>
                <a:effectLst/>
                <a:latin typeface="TimesNewRomanMTStd"/>
              </a:rPr>
              <a:t>not strategic</a:t>
            </a:r>
            <a:r>
              <a:rPr lang="en-US" sz="2000" b="0" i="0" dirty="0">
                <a:solidFill>
                  <a:srgbClr val="242021"/>
                </a:solidFill>
                <a:effectLst/>
                <a:latin typeface="TimesNewRomanMTStd"/>
              </a:rPr>
              <a:t>. </a:t>
            </a: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marL="285750" indent="-285750" algn="just">
              <a:buFont typeface="Arial" panose="020B0604020202020204" pitchFamily="34" charset="0"/>
              <a:buChar char="•"/>
            </a:pPr>
            <a:r>
              <a:rPr lang="en-US" sz="2000" b="1" i="0" dirty="0">
                <a:solidFill>
                  <a:srgbClr val="FF0000"/>
                </a:solidFill>
                <a:effectLst/>
                <a:latin typeface="TimesNewRomanMTStd"/>
              </a:rPr>
              <a:t>In</a:t>
            </a:r>
            <a:r>
              <a:rPr lang="en-US" sz="2000" b="0" i="0" dirty="0">
                <a:solidFill>
                  <a:srgbClr val="FF0000"/>
                </a:solidFill>
                <a:effectLst/>
                <a:latin typeface="TimesNewRomanMTStd"/>
              </a:rPr>
              <a:t> </a:t>
            </a:r>
            <a:r>
              <a:rPr lang="en-US" sz="2000" b="1" i="0" dirty="0">
                <a:solidFill>
                  <a:srgbClr val="FF0000"/>
                </a:solidFill>
                <a:effectLst/>
                <a:latin typeface="TimesNewRomanMTStd"/>
              </a:rPr>
              <a:t>a game-theoretic setting</a:t>
            </a:r>
            <a:r>
              <a:rPr lang="en-US" sz="2000" b="0" i="0" dirty="0">
                <a:solidFill>
                  <a:srgbClr val="FF0000"/>
                </a:solidFill>
                <a:effectLst/>
                <a:latin typeface="TimesNewRomanMTStd"/>
              </a:rPr>
              <a:t>, however, </a:t>
            </a:r>
            <a:r>
              <a:rPr lang="en-US" sz="2000" b="0" i="0" u="sng" dirty="0">
                <a:solidFill>
                  <a:srgbClr val="FF0000"/>
                </a:solidFill>
                <a:effectLst/>
                <a:latin typeface="TimesNewRomanMTStd"/>
              </a:rPr>
              <a:t>player actions </a:t>
            </a:r>
            <a:r>
              <a:rPr lang="en-US" sz="2000" b="1" i="0" u="sng" dirty="0">
                <a:solidFill>
                  <a:srgbClr val="FF0000"/>
                </a:solidFill>
                <a:effectLst/>
                <a:latin typeface="TimesNewRomanMTStd"/>
              </a:rPr>
              <a:t>are strategic </a:t>
            </a:r>
            <a:r>
              <a:rPr lang="en-US" sz="2000" b="0" i="0" u="sng" dirty="0">
                <a:solidFill>
                  <a:srgbClr val="FF0000"/>
                </a:solidFill>
                <a:effectLst/>
                <a:latin typeface="TimesNewRomanMTStd"/>
              </a:rPr>
              <a:t>and </a:t>
            </a:r>
            <a:r>
              <a:rPr lang="en-US" sz="2000" b="1" i="0" u="sng" dirty="0">
                <a:solidFill>
                  <a:srgbClr val="FF0000"/>
                </a:solidFill>
                <a:effectLst/>
                <a:latin typeface="TimesNewRomanMTStd"/>
              </a:rPr>
              <a:t>driven by rationality</a:t>
            </a:r>
            <a:r>
              <a:rPr lang="en-US" sz="2000" b="0" i="0" dirty="0">
                <a:solidFill>
                  <a:srgbClr val="FF0000"/>
                </a:solidFill>
                <a:effectLst/>
                <a:latin typeface="TimesNewRomanMTStd"/>
              </a:rPr>
              <a:t>. </a:t>
            </a: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marL="285750" indent="-285750" algn="just">
              <a:buFont typeface="Arial" panose="020B0604020202020204" pitchFamily="34" charset="0"/>
              <a:buChar char="•"/>
            </a:pPr>
            <a:r>
              <a:rPr lang="en-US" sz="2000" b="0" i="0" dirty="0">
                <a:solidFill>
                  <a:srgbClr val="242021"/>
                </a:solidFill>
                <a:effectLst/>
                <a:latin typeface="TimesNewRomanMTStd"/>
              </a:rPr>
              <a:t>The sequence in which decisions are made is </a:t>
            </a:r>
            <a:r>
              <a:rPr lang="en-US" sz="2000" b="0" i="0" u="sng" dirty="0">
                <a:solidFill>
                  <a:srgbClr val="FF0000"/>
                </a:solidFill>
                <a:effectLst/>
                <a:latin typeface="TimesNewRomanMTStd"/>
              </a:rPr>
              <a:t>the order of play</a:t>
            </a:r>
            <a:r>
              <a:rPr lang="en-US" sz="2000" b="0" i="0" dirty="0">
                <a:solidFill>
                  <a:srgbClr val="242021"/>
                </a:solidFill>
                <a:effectLst/>
                <a:latin typeface="TimesNewRomanMTStd"/>
              </a:rPr>
              <a:t>. </a:t>
            </a: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marL="285750" indent="-285750" algn="just">
              <a:buFont typeface="Arial" panose="020B0604020202020204" pitchFamily="34" charset="0"/>
              <a:buChar char="•"/>
            </a:pPr>
            <a:r>
              <a:rPr lang="en-US" sz="2000" b="0" i="0" dirty="0">
                <a:solidFill>
                  <a:srgbClr val="FF0000"/>
                </a:solidFill>
                <a:effectLst/>
                <a:latin typeface="TimesNewRomanMTStd"/>
              </a:rPr>
              <a:t>If all players make their decisions one at a time in a sequence</a:t>
            </a:r>
            <a:r>
              <a:rPr lang="en-US" sz="2000" b="0" i="0" dirty="0">
                <a:solidFill>
                  <a:srgbClr val="242021"/>
                </a:solidFill>
                <a:effectLst/>
                <a:latin typeface="TimesNewRomanMTStd"/>
              </a:rPr>
              <a:t>, then the</a:t>
            </a:r>
            <a:r>
              <a:rPr lang="en-US" sz="2000" dirty="0"/>
              <a:t> </a:t>
            </a:r>
            <a:r>
              <a:rPr lang="en-US" sz="2000" b="1" i="0" dirty="0">
                <a:solidFill>
                  <a:srgbClr val="FF0000"/>
                </a:solidFill>
                <a:effectLst/>
                <a:latin typeface="TimesNewRomanMTStd"/>
              </a:rPr>
              <a:t>game is a sequential-move game</a:t>
            </a:r>
            <a:r>
              <a:rPr lang="en-US" sz="2000" b="0" i="0" dirty="0">
                <a:solidFill>
                  <a:srgbClr val="242021"/>
                </a:solidFill>
                <a:effectLst/>
                <a:latin typeface="TimesNewRomanMTStd"/>
              </a:rPr>
              <a:t>. </a:t>
            </a: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marL="285750" indent="-285750" algn="just">
              <a:buFont typeface="Arial" panose="020B0604020202020204" pitchFamily="34" charset="0"/>
              <a:buChar char="•"/>
            </a:pPr>
            <a:r>
              <a:rPr lang="en-US" sz="2000" b="0" i="0" dirty="0">
                <a:solidFill>
                  <a:srgbClr val="FF0000"/>
                </a:solidFill>
                <a:effectLst/>
                <a:latin typeface="TimesNewRomanMTStd"/>
              </a:rPr>
              <a:t>If all decision makers act at the same time</a:t>
            </a:r>
            <a:r>
              <a:rPr lang="en-US" sz="2000" b="0" i="0" dirty="0">
                <a:solidFill>
                  <a:srgbClr val="242021"/>
                </a:solidFill>
                <a:effectLst/>
                <a:latin typeface="TimesNewRomanMTStd"/>
              </a:rPr>
              <a:t>, then </a:t>
            </a:r>
            <a:r>
              <a:rPr lang="en-US" sz="2000" b="1" i="0" dirty="0">
                <a:solidFill>
                  <a:srgbClr val="FF0000"/>
                </a:solidFill>
                <a:effectLst/>
                <a:latin typeface="TimesNewRomanMTStd"/>
              </a:rPr>
              <a:t>the game is a simultaneous-move game</a:t>
            </a:r>
            <a:r>
              <a:rPr lang="en-US" sz="20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endParaRPr kumimoji="0" lang="en-US" u="none" strike="noStrike" kern="1200" cap="none" spc="0" normalizeH="0" baseline="0" noProof="0" dirty="0">
              <a:ln>
                <a:noFill/>
              </a:ln>
              <a:solidFill>
                <a:srgbClr val="242021"/>
              </a:solidFill>
              <a:uLnTx/>
              <a:uFillTx/>
              <a:latin typeface="TimesNewRomanMTStd"/>
              <a:ea typeface="+mn-ea"/>
              <a:cs typeface="+mn-cs"/>
            </a:endParaRPr>
          </a:p>
          <a:p>
            <a:pPr marL="285750" indent="-285750" algn="just">
              <a:buFont typeface="Arial" panose="020B0604020202020204" pitchFamily="34" charset="0"/>
              <a:buChar cha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50518"/>
          </a:xfrm>
          <a:prstGeom prst="rect">
            <a:avLst/>
          </a:prstGeom>
        </p:spPr>
      </p:pic>
    </p:spTree>
    <p:extLst>
      <p:ext uri="{BB962C8B-B14F-4D97-AF65-F5344CB8AC3E}">
        <p14:creationId xmlns:p14="http://schemas.microsoft.com/office/powerpoint/2010/main" val="34446600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843610"/>
            <a:ext cx="11079241" cy="51707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2000" b="0" i="0" dirty="0">
                <a:solidFill>
                  <a:srgbClr val="242021"/>
                </a:solidFill>
                <a:effectLst/>
                <a:latin typeface="TimesNewRomanMTStd"/>
              </a:rPr>
              <a:t>For an entrepreneur, it usually makes sense to think of the </a:t>
            </a:r>
            <a:r>
              <a:rPr lang="en-US" sz="2000" b="0" i="0" u="sng" dirty="0">
                <a:solidFill>
                  <a:srgbClr val="242021"/>
                </a:solidFill>
                <a:effectLst/>
                <a:latin typeface="TimesNewRomanMTStd"/>
              </a:rPr>
              <a:t>game as sequential</a:t>
            </a:r>
            <a:r>
              <a:rPr lang="en-US" sz="2000" b="0" i="0" dirty="0">
                <a:solidFill>
                  <a:srgbClr val="242021"/>
                </a:solidFill>
                <a:effectLst/>
                <a:latin typeface="TimesNewRomanMTStd"/>
              </a:rPr>
              <a:t>, with the entrepreneur as the first mover. </a:t>
            </a: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marL="285750" indent="-285750" algn="just">
              <a:buFont typeface="Arial" panose="020B0604020202020204" pitchFamily="34" charset="0"/>
              <a:buChar char="•"/>
            </a:pPr>
            <a:r>
              <a:rPr lang="en-US" sz="2000" b="0" i="0" dirty="0">
                <a:solidFill>
                  <a:srgbClr val="FF0000"/>
                </a:solidFill>
                <a:effectLst/>
                <a:latin typeface="TimesNewRomanMTStd"/>
              </a:rPr>
              <a:t>A sequential-move game can be analyzed with a </a:t>
            </a:r>
            <a:r>
              <a:rPr lang="en-US" sz="2000" b="1" i="0" u="sng" dirty="0">
                <a:solidFill>
                  <a:srgbClr val="FF0000"/>
                </a:solidFill>
                <a:effectLst/>
                <a:latin typeface="TimesNewRomanMTStd"/>
              </a:rPr>
              <a:t>game tree</a:t>
            </a:r>
            <a:r>
              <a:rPr lang="en-US" sz="2000" b="0" i="0" dirty="0">
                <a:solidFill>
                  <a:srgbClr val="FF0000"/>
                </a:solidFill>
                <a:effectLst/>
                <a:latin typeface="TimesNewRomanMTStd"/>
              </a:rPr>
              <a:t>. </a:t>
            </a:r>
          </a:p>
          <a:p>
            <a:pPr marL="285750" indent="-285750" algn="just">
              <a:buFont typeface="Arial" panose="020B0604020202020204" pitchFamily="34" charset="0"/>
              <a:buChar char="•"/>
            </a:pPr>
            <a:endParaRPr lang="en-US" sz="2000" b="0" i="0" dirty="0">
              <a:solidFill>
                <a:srgbClr val="FF0000"/>
              </a:solidFill>
              <a:effectLst/>
              <a:latin typeface="TimesNewRomanMTStd"/>
            </a:endParaRP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marL="285750" indent="-285750" algn="just">
              <a:buFont typeface="Arial" panose="020B0604020202020204" pitchFamily="34" charset="0"/>
              <a:buChar char="•"/>
            </a:pPr>
            <a:r>
              <a:rPr lang="en-US" sz="2000" b="0" i="0" dirty="0">
                <a:solidFill>
                  <a:srgbClr val="242021"/>
                </a:solidFill>
                <a:effectLst/>
                <a:latin typeface="TimesNewRomanMTStd"/>
              </a:rPr>
              <a:t>A </a:t>
            </a:r>
            <a:r>
              <a:rPr lang="en-US" sz="2400" b="1" i="0" dirty="0">
                <a:solidFill>
                  <a:srgbClr val="FF0000"/>
                </a:solidFill>
                <a:effectLst/>
                <a:latin typeface="TimesNewRomanMTStd"/>
              </a:rPr>
              <a:t>game tree </a:t>
            </a:r>
            <a:r>
              <a:rPr lang="en-US" sz="2000" b="0" i="0" u="sng" dirty="0">
                <a:solidFill>
                  <a:srgbClr val="FF0000"/>
                </a:solidFill>
                <a:effectLst/>
                <a:latin typeface="TimesNewRomanMTStd"/>
              </a:rPr>
              <a:t>is a joint decision tree for the players and is composed of nodes and branches like a decision tree.</a:t>
            </a:r>
          </a:p>
          <a:p>
            <a:pPr marL="285750" indent="-285750" algn="just">
              <a:buFont typeface="Arial" panose="020B0604020202020204" pitchFamily="34" charset="0"/>
              <a:buChar char="•"/>
            </a:pPr>
            <a:endParaRPr lang="en-US" sz="2000" b="0" i="0" dirty="0">
              <a:solidFill>
                <a:srgbClr val="242021"/>
              </a:solidFill>
              <a:effectLst/>
              <a:latin typeface="TimesNewRomanMTStd"/>
            </a:endParaRPr>
          </a:p>
          <a:p>
            <a:pPr algn="just"/>
            <a:r>
              <a:rPr lang="en-US" sz="2000" b="0" i="0" dirty="0">
                <a:solidFill>
                  <a:srgbClr val="242021"/>
                </a:solidFill>
                <a:effectLst/>
                <a:latin typeface="TimesNewRomanMTStd"/>
              </a:rPr>
              <a:t>             -- </a:t>
            </a:r>
            <a:r>
              <a:rPr lang="en-US" sz="2000" b="1" i="1" dirty="0">
                <a:solidFill>
                  <a:srgbClr val="242021"/>
                </a:solidFill>
                <a:effectLst/>
                <a:latin typeface="TimesNewRomanMTStd"/>
              </a:rPr>
              <a:t>Each node </a:t>
            </a:r>
            <a:r>
              <a:rPr lang="en-US" sz="2000" b="0" i="0" u="sng" dirty="0">
                <a:solidFill>
                  <a:srgbClr val="242021"/>
                </a:solidFill>
                <a:effectLst/>
                <a:latin typeface="TimesNewRomanMTStd"/>
              </a:rPr>
              <a:t>represents a decision point for one of the players</a:t>
            </a:r>
            <a:r>
              <a:rPr lang="en-US" sz="2000" b="0" i="0" dirty="0">
                <a:solidFill>
                  <a:srgbClr val="242021"/>
                </a:solidFill>
                <a:effectLst/>
                <a:latin typeface="TimesNewRomanMTStd"/>
              </a:rPr>
              <a:t>. </a:t>
            </a:r>
          </a:p>
          <a:p>
            <a:pPr algn="just"/>
            <a:endParaRPr lang="en-US" sz="2000" b="0" i="0" dirty="0">
              <a:solidFill>
                <a:srgbClr val="242021"/>
              </a:solidFill>
              <a:effectLst/>
              <a:latin typeface="TimesNewRomanMTStd"/>
            </a:endParaRPr>
          </a:p>
          <a:p>
            <a:pPr algn="just"/>
            <a:r>
              <a:rPr lang="en-US" sz="2000" b="0" i="0" dirty="0">
                <a:solidFill>
                  <a:srgbClr val="242021"/>
                </a:solidFill>
                <a:effectLst/>
                <a:latin typeface="TimesNewRomanMTStd"/>
              </a:rPr>
              <a:t>            -- </a:t>
            </a:r>
            <a:r>
              <a:rPr lang="en-US" sz="2000" b="1" i="1" dirty="0">
                <a:solidFill>
                  <a:srgbClr val="242021"/>
                </a:solidFill>
                <a:effectLst/>
                <a:latin typeface="TimesNewRomanMTStd"/>
              </a:rPr>
              <a:t>Each branch </a:t>
            </a:r>
            <a:r>
              <a:rPr lang="en-US" sz="2000" b="0" i="0" u="sng" dirty="0">
                <a:solidFill>
                  <a:srgbClr val="242021"/>
                </a:solidFill>
                <a:effectLst/>
                <a:latin typeface="TimesNewRomanMTStd"/>
              </a:rPr>
              <a:t>represents a possible action for a player at that point</a:t>
            </a:r>
            <a:r>
              <a:rPr lang="en-US" sz="2000" b="0" i="0" dirty="0">
                <a:solidFill>
                  <a:srgbClr val="242021"/>
                </a:solidFill>
                <a:effectLst/>
                <a:latin typeface="TimesNewRomanMTStd"/>
              </a:rPr>
              <a:t>.</a:t>
            </a:r>
          </a:p>
          <a:p>
            <a:pPr marL="285750" indent="-285750" algn="just">
              <a:buFont typeface="Arial" panose="020B0604020202020204" pitchFamily="34" charset="0"/>
              <a:buChar char="•"/>
            </a:pPr>
            <a:endParaRPr kumimoji="0" lang="en-US" sz="2000" u="none" strike="noStrike" kern="1200" cap="none" spc="0" normalizeH="0" baseline="0" noProof="0" dirty="0">
              <a:ln>
                <a:noFill/>
              </a:ln>
              <a:solidFill>
                <a:srgbClr val="242021"/>
              </a:solidFill>
              <a:uLnTx/>
              <a:uFillTx/>
              <a:latin typeface="TimesNewRomanMTStd"/>
              <a:ea typeface="+mn-ea"/>
              <a:cs typeface="+mn-cs"/>
            </a:endParaRPr>
          </a:p>
          <a:p>
            <a:pPr marL="285750" indent="-285750" algn="just">
              <a:buFont typeface="Arial" panose="020B0604020202020204" pitchFamily="34" charset="0"/>
              <a:buChar cha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50518"/>
          </a:xfrm>
          <a:prstGeom prst="rect">
            <a:avLst/>
          </a:prstGeom>
        </p:spPr>
      </p:pic>
    </p:spTree>
    <p:extLst>
      <p:ext uri="{BB962C8B-B14F-4D97-AF65-F5344CB8AC3E}">
        <p14:creationId xmlns:p14="http://schemas.microsoft.com/office/powerpoint/2010/main" val="12972358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952845"/>
            <a:ext cx="11205543" cy="47746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Games Entrepreneurs Play</a:t>
            </a:r>
          </a:p>
          <a:p>
            <a:pPr algn="just"/>
            <a:endParaRPr lang="en-US" sz="24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Strategic “games” include a large class of activities in which a decision maker takes into account the actions and reactions of others.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FF0000"/>
                </a:solidFill>
                <a:effectLst/>
                <a:latin typeface="TimesNewRomanMTStd"/>
              </a:rPr>
              <a:t>Strategic games commonly played by entrepreneurs include the following:</a:t>
            </a:r>
          </a:p>
          <a:p>
            <a:pPr algn="just"/>
            <a:r>
              <a:rPr lang="en-US" sz="1800" b="0" i="0" dirty="0">
                <a:solidFill>
                  <a:srgbClr val="242021"/>
                </a:solidFill>
                <a:effectLst/>
                <a:latin typeface="TimesNewRomanMTStd-Identity-H"/>
              </a:rPr>
              <a:t>• </a:t>
            </a:r>
            <a:r>
              <a:rPr lang="en-US" sz="1800" b="1" i="0" dirty="0">
                <a:solidFill>
                  <a:srgbClr val="242021"/>
                </a:solidFill>
                <a:effectLst/>
                <a:latin typeface="TimesNewRomanMTStd-Bold"/>
              </a:rPr>
              <a:t>The business plan. </a:t>
            </a:r>
          </a:p>
          <a:p>
            <a:pPr algn="just"/>
            <a:r>
              <a:rPr lang="en-US" sz="1800" b="0" i="0" dirty="0">
                <a:solidFill>
                  <a:srgbClr val="242021"/>
                </a:solidFill>
                <a:effectLst/>
                <a:latin typeface="TimesNewRomanMTStd"/>
              </a:rPr>
              <a:t>    - An </a:t>
            </a:r>
            <a:r>
              <a:rPr lang="en-US" sz="1800" b="0" i="0" dirty="0">
                <a:solidFill>
                  <a:srgbClr val="FF0000"/>
                </a:solidFill>
                <a:effectLst/>
                <a:latin typeface="TimesNewRomanMTStd"/>
              </a:rPr>
              <a:t>entrepreneur must decide how much optimism to build into the projections that are included in the plan</a:t>
            </a:r>
            <a:r>
              <a:rPr lang="en-US" sz="1800" b="0" i="0" dirty="0">
                <a:solidFill>
                  <a:srgbClr val="242021"/>
                </a:solidFill>
                <a:effectLst/>
                <a:latin typeface="TimesNewRomanMTStd"/>
              </a:rPr>
              <a:t>. </a:t>
            </a:r>
          </a:p>
          <a:p>
            <a:pPr algn="just"/>
            <a:r>
              <a:rPr lang="en-US" sz="1800" b="0" i="0" dirty="0">
                <a:solidFill>
                  <a:srgbClr val="242021"/>
                </a:solidFill>
                <a:effectLst/>
                <a:latin typeface="TimesNewRomanMTStd"/>
              </a:rPr>
              <a:t>    - Overoptimism can be dangerous. </a:t>
            </a:r>
          </a:p>
          <a:p>
            <a:pPr algn="just"/>
            <a:r>
              <a:rPr lang="en-US" sz="1800" b="0" i="0" dirty="0">
                <a:solidFill>
                  <a:srgbClr val="242021"/>
                </a:solidFill>
                <a:effectLst/>
                <a:latin typeface="TimesNewRomanMTStd"/>
              </a:rPr>
              <a:t>    - </a:t>
            </a:r>
            <a:r>
              <a:rPr lang="en-US" sz="1800" b="0" i="0" u="sng" dirty="0">
                <a:solidFill>
                  <a:srgbClr val="242021"/>
                </a:solidFill>
                <a:effectLst/>
                <a:latin typeface="TimesNewRomanMTStd"/>
              </a:rPr>
              <a:t>The investor may counter with a proposed deal that ties the entrepreneur’s return to achieving the projections</a:t>
            </a:r>
            <a:r>
              <a:rPr lang="en-US" sz="1800" b="0" i="0" dirty="0">
                <a:solidFill>
                  <a:srgbClr val="242021"/>
                </a:solidFill>
                <a:effectLst/>
                <a:latin typeface="TimesNewRomanMTStd"/>
              </a:rPr>
              <a:t>.</a:t>
            </a:r>
          </a:p>
          <a:p>
            <a:pPr algn="just"/>
            <a:endParaRPr lang="en-US" dirty="0">
              <a:solidFill>
                <a:srgbClr val="242021"/>
              </a:solidFill>
              <a:latin typeface="TimesNewRomanMTStd"/>
            </a:endParaRPr>
          </a:p>
          <a:p>
            <a:pPr algn="just"/>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Identity-H"/>
              </a:rPr>
              <a:t>• </a:t>
            </a:r>
            <a:r>
              <a:rPr lang="en-US" sz="1800" b="1" i="0" dirty="0">
                <a:solidFill>
                  <a:srgbClr val="242021"/>
                </a:solidFill>
                <a:effectLst/>
                <a:latin typeface="TimesNewRomanMTStd-Bold"/>
              </a:rPr>
              <a:t>Strategic partnering. </a:t>
            </a:r>
          </a:p>
          <a:p>
            <a:pPr algn="just"/>
            <a:r>
              <a:rPr lang="en-US" sz="1800" b="0" i="0" dirty="0">
                <a:solidFill>
                  <a:srgbClr val="242021"/>
                </a:solidFill>
                <a:effectLst/>
                <a:latin typeface="TimesNewRomanMTStd"/>
              </a:rPr>
              <a:t>    - An </a:t>
            </a:r>
            <a:r>
              <a:rPr lang="en-US" sz="1800" b="0" i="0" u="sng" dirty="0">
                <a:solidFill>
                  <a:srgbClr val="FF0000"/>
                </a:solidFill>
                <a:effectLst/>
                <a:latin typeface="TimesNewRomanMTStd"/>
              </a:rPr>
              <a:t>entrepreneur must decide whether to bring in a vertically integrated company as a distributor and strategic partner</a:t>
            </a:r>
            <a:r>
              <a:rPr lang="en-US" sz="1800" b="0" i="0" dirty="0">
                <a:solidFill>
                  <a:srgbClr val="FF0000"/>
                </a:solidFill>
                <a:effectLst/>
                <a:latin typeface="TimesNewRomanMTStd"/>
              </a:rPr>
              <a:t> </a:t>
            </a:r>
            <a:r>
              <a:rPr lang="en-US" sz="1800" b="0" i="0" dirty="0">
                <a:solidFill>
                  <a:srgbClr val="242021"/>
                </a:solidFill>
                <a:effectLst/>
                <a:latin typeface="TimesNewRomanMTStd"/>
              </a:rPr>
              <a:t>or </a:t>
            </a:r>
            <a:r>
              <a:rPr lang="en-US" sz="1800" b="0" i="0" u="sng" dirty="0">
                <a:solidFill>
                  <a:srgbClr val="242021"/>
                </a:solidFill>
                <a:effectLst/>
                <a:latin typeface="TimesNewRomanMTStd"/>
              </a:rPr>
              <a:t>risk the possibility that</a:t>
            </a:r>
            <a:r>
              <a:rPr lang="en-US" sz="1800" b="0" i="0" dirty="0">
                <a:solidFill>
                  <a:srgbClr val="242021"/>
                </a:solidFill>
                <a:effectLst/>
                <a:latin typeface="TimesNewRomanMTStd"/>
              </a:rPr>
              <a:t>, if not invited to partner, </a:t>
            </a:r>
            <a:r>
              <a:rPr lang="en-US" sz="1800" b="0" i="0" u="sng" dirty="0">
                <a:solidFill>
                  <a:srgbClr val="242021"/>
                </a:solidFill>
                <a:effectLst/>
                <a:latin typeface="TimesNewRomanMTStd"/>
              </a:rPr>
              <a:t>the corporation will independently develop a competing product</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628149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53410"/>
          </a:xfrm>
          <a:prstGeom prst="rect">
            <a:avLst/>
          </a:prstGeom>
        </p:spPr>
      </p:pic>
    </p:spTree>
    <p:extLst>
      <p:ext uri="{BB962C8B-B14F-4D97-AF65-F5344CB8AC3E}">
        <p14:creationId xmlns:p14="http://schemas.microsoft.com/office/powerpoint/2010/main" val="33825731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1080975"/>
            <a:ext cx="11205543"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Games Entrepreneurs Play </a:t>
            </a:r>
            <a:r>
              <a:rPr lang="en-US" sz="2400" b="1" i="1" dirty="0">
                <a:solidFill>
                  <a:srgbClr val="242021"/>
                </a:solidFill>
                <a:effectLst/>
                <a:latin typeface="Gotham-Bold"/>
              </a:rPr>
              <a:t>(Cont.)</a:t>
            </a:r>
          </a:p>
          <a:p>
            <a:pPr algn="just"/>
            <a:endParaRPr lang="en-US" sz="2400" b="1" i="1" dirty="0">
              <a:solidFill>
                <a:srgbClr val="242021"/>
              </a:solidFill>
              <a:effectLst/>
              <a:latin typeface="Gotham-Bold"/>
            </a:endParaRPr>
          </a:p>
          <a:p>
            <a:pPr algn="just"/>
            <a:r>
              <a:rPr lang="en-US" sz="1800" b="0" i="0" dirty="0">
                <a:solidFill>
                  <a:srgbClr val="242021"/>
                </a:solidFill>
                <a:effectLst/>
                <a:latin typeface="TimesNewRomanMTStd-Identity-H"/>
              </a:rPr>
              <a:t>• </a:t>
            </a:r>
            <a:r>
              <a:rPr lang="en-US" sz="1800" b="1" i="0" dirty="0">
                <a:solidFill>
                  <a:srgbClr val="242021"/>
                </a:solidFill>
                <a:effectLst/>
                <a:latin typeface="TimesNewRomanMTStd-Bold"/>
              </a:rPr>
              <a:t>Control. </a:t>
            </a:r>
          </a:p>
          <a:p>
            <a:pPr algn="just"/>
            <a:r>
              <a:rPr lang="en-US" b="1" dirty="0">
                <a:solidFill>
                  <a:srgbClr val="242021"/>
                </a:solidFill>
                <a:latin typeface="TimesNewRomanMTStd-Bold"/>
              </a:rPr>
              <a:t>    - </a:t>
            </a:r>
            <a:r>
              <a:rPr lang="en-US" sz="1800" b="0" i="0" dirty="0">
                <a:solidFill>
                  <a:srgbClr val="242021"/>
                </a:solidFill>
                <a:effectLst/>
                <a:latin typeface="TimesNewRomanMTStd"/>
              </a:rPr>
              <a:t>An </a:t>
            </a:r>
            <a:r>
              <a:rPr lang="en-US" sz="1800" b="0" i="0" dirty="0">
                <a:solidFill>
                  <a:srgbClr val="FF0000"/>
                </a:solidFill>
                <a:effectLst/>
                <a:latin typeface="TimesNewRomanMTStd"/>
              </a:rPr>
              <a:t>entrepreneur must decide how much control to forsake in exchange for securing funding</a:t>
            </a:r>
            <a:r>
              <a:rPr lang="en-US" sz="1800" b="0" i="0" dirty="0">
                <a:solidFill>
                  <a:srgbClr val="242021"/>
                </a:solidFill>
                <a:effectLst/>
                <a:latin typeface="TimesNewRomanMTStd"/>
              </a:rPr>
              <a:t>. </a:t>
            </a:r>
          </a:p>
          <a:p>
            <a:pPr algn="just"/>
            <a:r>
              <a:rPr lang="en-US" dirty="0">
                <a:solidFill>
                  <a:srgbClr val="242021"/>
                </a:solidFill>
                <a:latin typeface="TimesNewRomanMTStd"/>
              </a:rPr>
              <a:t>    - </a:t>
            </a:r>
            <a:r>
              <a:rPr lang="en-US" sz="1800" b="0" i="0" u="sng" dirty="0">
                <a:solidFill>
                  <a:srgbClr val="242021"/>
                </a:solidFill>
                <a:effectLst/>
                <a:latin typeface="TimesNewRomanMTStd"/>
              </a:rPr>
              <a:t>If the entrepreneur is unwilling to give up control, a prospective investor might decide to forgo the opportunity.</a:t>
            </a:r>
          </a:p>
          <a:p>
            <a:pPr algn="just"/>
            <a:endParaRPr lang="en-US" sz="1800" b="0" i="0" u="sng" dirty="0">
              <a:solidFill>
                <a:srgbClr val="242021"/>
              </a:solidFill>
              <a:effectLst/>
              <a:latin typeface="TimesNewRomanMTStd"/>
            </a:endParaRPr>
          </a:p>
          <a:p>
            <a:pPr algn="just"/>
            <a:r>
              <a:rPr lang="en-US" sz="1800" b="0" i="0" dirty="0">
                <a:solidFill>
                  <a:srgbClr val="242021"/>
                </a:solidFill>
                <a:effectLst/>
                <a:latin typeface="TimesNewRomanMTStd-Identity-H"/>
              </a:rPr>
              <a:t>• </a:t>
            </a:r>
            <a:r>
              <a:rPr lang="en-US" sz="1800" b="1" i="0" dirty="0">
                <a:solidFill>
                  <a:srgbClr val="242021"/>
                </a:solidFill>
                <a:effectLst/>
                <a:latin typeface="TimesNewRomanMTStd-Bold"/>
              </a:rPr>
              <a:t>Contract negotiation. </a:t>
            </a:r>
          </a:p>
          <a:p>
            <a:pPr algn="just"/>
            <a:r>
              <a:rPr lang="en-US" b="1" dirty="0">
                <a:solidFill>
                  <a:srgbClr val="242021"/>
                </a:solidFill>
                <a:latin typeface="TimesNewRomanMTStd-Bold"/>
              </a:rPr>
              <a:t>    - </a:t>
            </a:r>
            <a:r>
              <a:rPr lang="en-US" sz="1800" b="0" i="0" dirty="0">
                <a:solidFill>
                  <a:srgbClr val="FF0000"/>
                </a:solidFill>
                <a:effectLst/>
                <a:latin typeface="TimesNewRomanMTStd"/>
              </a:rPr>
              <a:t>New venture contracting with investors is not a onetime event</a:t>
            </a:r>
            <a:r>
              <a:rPr lang="en-US" sz="1800" b="0" i="0" dirty="0">
                <a:solidFill>
                  <a:srgbClr val="242021"/>
                </a:solidFill>
                <a:effectLst/>
                <a:latin typeface="TimesNewRomanMTStd"/>
              </a:rPr>
              <a:t>. </a:t>
            </a:r>
          </a:p>
          <a:p>
            <a:pPr algn="just"/>
            <a:r>
              <a:rPr lang="en-US" dirty="0">
                <a:solidFill>
                  <a:srgbClr val="242021"/>
                </a:solidFill>
                <a:latin typeface="TimesNewRomanMTStd"/>
              </a:rPr>
              <a:t>    - </a:t>
            </a:r>
            <a:r>
              <a:rPr lang="en-US" sz="1800" b="0" i="0" dirty="0">
                <a:solidFill>
                  <a:srgbClr val="242021"/>
                </a:solidFill>
                <a:effectLst/>
                <a:latin typeface="TimesNewRomanMTStd"/>
              </a:rPr>
              <a:t>Rather, </a:t>
            </a:r>
            <a:r>
              <a:rPr lang="en-US" sz="1800" b="0" i="0" u="sng" dirty="0">
                <a:solidFill>
                  <a:srgbClr val="FF0000"/>
                </a:solidFill>
                <a:effectLst/>
                <a:latin typeface="TimesNewRomanMTStd"/>
              </a:rPr>
              <a:t>it can involve several rounds with varying levels</a:t>
            </a:r>
            <a:r>
              <a:rPr lang="en-US" u="sng" dirty="0">
                <a:solidFill>
                  <a:srgbClr val="FF0000"/>
                </a:solidFill>
              </a:rPr>
              <a:t> </a:t>
            </a:r>
            <a:r>
              <a:rPr lang="en-US" sz="1800" b="0" i="0" u="sng" dirty="0">
                <a:solidFill>
                  <a:srgbClr val="FF0000"/>
                </a:solidFill>
                <a:effectLst/>
                <a:latin typeface="TimesNewRomanMTStd"/>
              </a:rPr>
              <a:t>of information and changing values</a:t>
            </a:r>
            <a:r>
              <a:rPr lang="en-US" sz="1800" b="0" i="0" dirty="0">
                <a:solidFill>
                  <a:srgbClr val="242021"/>
                </a:solidFill>
                <a:effectLst/>
                <a:latin typeface="TimesNewRomanMTStd"/>
              </a:rPr>
              <a:t>. </a:t>
            </a:r>
          </a:p>
          <a:p>
            <a:pPr algn="just"/>
            <a:r>
              <a:rPr lang="en-US" dirty="0">
                <a:solidFill>
                  <a:srgbClr val="242021"/>
                </a:solidFill>
                <a:latin typeface="TimesNewRomanMTStd"/>
              </a:rPr>
              <a:t>     - </a:t>
            </a:r>
            <a:r>
              <a:rPr lang="en-US" sz="1800" b="0" i="0" dirty="0">
                <a:solidFill>
                  <a:srgbClr val="FF0000"/>
                </a:solidFill>
                <a:effectLst/>
                <a:latin typeface="TimesNewRomanMTStd"/>
              </a:rPr>
              <a:t>The dynamic nature of contract negotiation makes the process game theoretic.</a:t>
            </a:r>
          </a:p>
          <a:p>
            <a:pPr algn="just"/>
            <a:endParaRPr lang="en-US" dirty="0">
              <a:solidFill>
                <a:srgbClr val="FF0000"/>
              </a:solidFill>
              <a:latin typeface="TimesNewRomanMTStd"/>
            </a:endParaRPr>
          </a:p>
          <a:p>
            <a:pPr algn="just"/>
            <a:r>
              <a:rPr lang="en-US" sz="1800" b="0" i="0" dirty="0">
                <a:solidFill>
                  <a:srgbClr val="242021"/>
                </a:solidFill>
                <a:effectLst/>
                <a:latin typeface="TimesNewRomanMTStd-Identity-H"/>
              </a:rPr>
              <a:t>• </a:t>
            </a:r>
            <a:r>
              <a:rPr lang="en-US" sz="1800" b="1" i="0" dirty="0">
                <a:solidFill>
                  <a:srgbClr val="242021"/>
                </a:solidFill>
                <a:effectLst/>
                <a:latin typeface="TimesNewRomanMTStd-Bold"/>
              </a:rPr>
              <a:t>Information disclosure. </a:t>
            </a:r>
          </a:p>
          <a:p>
            <a:pPr algn="just"/>
            <a:r>
              <a:rPr lang="en-US" sz="1800" b="1" i="0" dirty="0">
                <a:solidFill>
                  <a:srgbClr val="242021"/>
                </a:solidFill>
                <a:effectLst/>
                <a:latin typeface="TimesNewRomanMTStd-Bold"/>
              </a:rPr>
              <a:t>      - </a:t>
            </a:r>
            <a:r>
              <a:rPr lang="en-US" sz="1800" b="0" i="0" u="sng" dirty="0">
                <a:solidFill>
                  <a:srgbClr val="FF0000"/>
                </a:solidFill>
                <a:effectLst/>
                <a:latin typeface="TimesNewRomanMTStd"/>
              </a:rPr>
              <a:t>A new venture’s management must decide whether to patent an idea now and risk copycat entry of rivals </a:t>
            </a:r>
            <a:r>
              <a:rPr lang="en-US" sz="1800" b="0" i="0" dirty="0">
                <a:solidFill>
                  <a:srgbClr val="242021"/>
                </a:solidFill>
                <a:effectLst/>
                <a:latin typeface="TimesNewRomanMTStd"/>
              </a:rPr>
              <a:t>or </a:t>
            </a:r>
            <a:r>
              <a:rPr lang="en-US" sz="1800" b="0" i="0" u="sng" dirty="0">
                <a:solidFill>
                  <a:srgbClr val="242021"/>
                </a:solidFill>
                <a:effectLst/>
                <a:latin typeface="TimesNewRomanMTStd"/>
              </a:rPr>
              <a:t>maintain the idea as a trade secret</a:t>
            </a:r>
            <a:r>
              <a:rPr lang="en-US" sz="1800" b="0" i="0" dirty="0">
                <a:solidFill>
                  <a:srgbClr val="242021"/>
                </a:solidFill>
                <a:effectLst/>
                <a:latin typeface="TimesNewRomanMTStd"/>
              </a:rPr>
              <a: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628149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53410"/>
          </a:xfrm>
          <a:prstGeom prst="rect">
            <a:avLst/>
          </a:prstGeom>
        </p:spPr>
      </p:pic>
    </p:spTree>
    <p:extLst>
      <p:ext uri="{BB962C8B-B14F-4D97-AF65-F5344CB8AC3E}">
        <p14:creationId xmlns:p14="http://schemas.microsoft.com/office/powerpoint/2010/main" val="39111224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079241" cy="56902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SUMMARY</a:t>
            </a:r>
          </a:p>
          <a:p>
            <a:pPr marL="285750" indent="-285750" algn="just">
              <a:buFont typeface="Arial" panose="020B0604020202020204" pitchFamily="34" charset="0"/>
              <a:buChar char="•"/>
            </a:pPr>
            <a:r>
              <a:rPr lang="en-US" sz="1800" b="1" i="0" dirty="0">
                <a:solidFill>
                  <a:srgbClr val="242021"/>
                </a:solidFill>
                <a:effectLst/>
                <a:latin typeface="TimesNewRomanMTStd"/>
              </a:rPr>
              <a:t>Strategic decisions </a:t>
            </a:r>
            <a:r>
              <a:rPr lang="en-US" sz="1800" b="0" i="0" dirty="0">
                <a:solidFill>
                  <a:srgbClr val="242021"/>
                </a:solidFill>
                <a:effectLst/>
                <a:latin typeface="TimesNewRomanMTStd"/>
              </a:rPr>
              <a:t>involve major commitments that limit the range of future actions. </a:t>
            </a:r>
            <a:r>
              <a:rPr lang="en-US" sz="1800" b="0" i="0" dirty="0">
                <a:solidFill>
                  <a:srgbClr val="FF0000"/>
                </a:solidFill>
                <a:effectLst/>
                <a:latin typeface="TimesNewRomanMTStd"/>
              </a:rPr>
              <a:t>Comprehensive strategic planning involves</a:t>
            </a:r>
            <a:r>
              <a:rPr lang="en-US" sz="1800" b="0" i="0" dirty="0">
                <a:solidFill>
                  <a:srgbClr val="242021"/>
                </a:solidFill>
                <a:effectLst/>
                <a:latin typeface="TimesNewRomanMTStd"/>
              </a:rPr>
              <a:t> </a:t>
            </a:r>
            <a:r>
              <a:rPr lang="en-US" sz="1800" b="0" i="0" u="sng" dirty="0">
                <a:solidFill>
                  <a:srgbClr val="FF0000"/>
                </a:solidFill>
                <a:effectLst/>
                <a:latin typeface="TimesNewRomanMTStd"/>
              </a:rPr>
              <a:t>product-market </a:t>
            </a:r>
            <a:r>
              <a:rPr lang="en-US" sz="1800" b="0" i="0" dirty="0">
                <a:solidFill>
                  <a:srgbClr val="242021"/>
                </a:solidFill>
                <a:effectLst/>
                <a:latin typeface="TimesNewRomanMTStd"/>
              </a:rPr>
              <a:t>and </a:t>
            </a:r>
            <a:r>
              <a:rPr lang="en-US" sz="1800" b="0" i="0" u="sng" dirty="0">
                <a:solidFill>
                  <a:srgbClr val="FF0000"/>
                </a:solidFill>
                <a:effectLst/>
                <a:latin typeface="TimesNewRomanMTStd"/>
              </a:rPr>
              <a:t>organizational choices </a:t>
            </a:r>
            <a:r>
              <a:rPr lang="en-US" sz="1800" b="0" i="0" dirty="0">
                <a:solidFill>
                  <a:srgbClr val="242021"/>
                </a:solidFill>
                <a:effectLst/>
                <a:latin typeface="TimesNewRomanMTStd"/>
              </a:rPr>
              <a:t>that are highly interrelated with </a:t>
            </a:r>
            <a:r>
              <a:rPr lang="en-US" sz="1800" b="0" i="0" u="sng" dirty="0">
                <a:solidFill>
                  <a:srgbClr val="FF0000"/>
                </a:solidFill>
                <a:effectLst/>
                <a:latin typeface="TimesNewRomanMTStd"/>
              </a:rPr>
              <a:t>financing choices</a:t>
            </a:r>
            <a:r>
              <a:rPr lang="en-US" sz="1800" b="0" i="0" dirty="0">
                <a:solidFill>
                  <a:srgbClr val="242021"/>
                </a:solidFill>
                <a:effectLst/>
                <a:latin typeface="TimesNewRomanMTStd"/>
              </a:rPr>
              <a:t>. By considering all 3 simultaneously, the entrepreneur can be assured of identifying the alternative that yields the highest expected value.</a:t>
            </a:r>
          </a:p>
          <a:p>
            <a:pPr marL="285750" indent="-285750" algn="just">
              <a:buFont typeface="Arial" panose="020B0604020202020204" pitchFamily="34" charset="0"/>
              <a:buChar char="•"/>
            </a:pPr>
            <a:r>
              <a:rPr lang="en-US" sz="1800" b="1" i="0" dirty="0">
                <a:solidFill>
                  <a:srgbClr val="FF0000"/>
                </a:solidFill>
                <a:effectLst/>
                <a:latin typeface="TimesNewRomanMTStd"/>
              </a:rPr>
              <a:t>A new venture can be thought of as a portfolio of real options, including, among others, the options to delay investing, to expand the size of the investment, and to abandon the investment. </a:t>
            </a:r>
          </a:p>
          <a:p>
            <a:pPr marL="285750" indent="-285750" algn="just">
              <a:buFont typeface="Arial" panose="020B0604020202020204" pitchFamily="34" charset="0"/>
              <a:buChar char="•"/>
            </a:pPr>
            <a:r>
              <a:rPr lang="en-US" sz="1800" b="1" i="0" dirty="0">
                <a:solidFill>
                  <a:srgbClr val="242021"/>
                </a:solidFill>
                <a:effectLst/>
                <a:latin typeface="TimesNewRomanMTStd"/>
              </a:rPr>
              <a:t>Strategic planning </a:t>
            </a:r>
            <a:r>
              <a:rPr lang="en-US" sz="1800" b="0" i="0" dirty="0">
                <a:solidFill>
                  <a:srgbClr val="FF0000"/>
                </a:solidFill>
                <a:effectLst/>
                <a:latin typeface="TimesNewRomanMTStd"/>
              </a:rPr>
              <a:t>is a process of identifying these real options and comparing the values of alternative combinations of real options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Decision tree analysis </a:t>
            </a:r>
            <a:r>
              <a:rPr lang="en-US" sz="1800" b="0" i="0" dirty="0">
                <a:solidFill>
                  <a:srgbClr val="FF0000"/>
                </a:solidFill>
                <a:effectLst/>
                <a:latin typeface="TimesNewRomanMTStd"/>
              </a:rPr>
              <a:t>provides a framework for identifying and describing strategic alternatives and for identifying and managing the real options that are embedded in any new venture</a:t>
            </a:r>
            <a:r>
              <a:rPr lang="en-US" sz="1800" b="0" i="0" dirty="0">
                <a:solidFill>
                  <a:srgbClr val="242021"/>
                </a:solidFill>
                <a:effectLst/>
                <a:latin typeface="TimesNewRomanMTStd"/>
              </a:rPr>
              <a:t>. The different </a:t>
            </a:r>
            <a:r>
              <a:rPr lang="en-US" sz="1800" b="1" i="0" u="sng" dirty="0">
                <a:solidFill>
                  <a:srgbClr val="242021"/>
                </a:solidFill>
                <a:effectLst/>
                <a:latin typeface="TimesNewRomanMTStd"/>
              </a:rPr>
              <a:t>branches </a:t>
            </a:r>
            <a:r>
              <a:rPr lang="en-US" sz="1800" b="0" i="0" dirty="0">
                <a:solidFill>
                  <a:srgbClr val="242021"/>
                </a:solidFill>
                <a:effectLst/>
                <a:latin typeface="TimesNewRomanMTStd"/>
              </a:rPr>
              <a:t>of the tree </a:t>
            </a:r>
            <a:r>
              <a:rPr lang="en-US" sz="1800" b="0" i="0" u="sng" dirty="0">
                <a:solidFill>
                  <a:srgbClr val="242021"/>
                </a:solidFill>
                <a:effectLst/>
                <a:latin typeface="TimesNewRomanMTStd"/>
              </a:rPr>
              <a:t>describe the interplay between alternative strategic choices and uncertain states of the world</a:t>
            </a:r>
            <a:r>
              <a:rPr lang="en-US" sz="1800" b="0" i="0" dirty="0">
                <a:solidFill>
                  <a:srgbClr val="242021"/>
                </a:solidFill>
                <a:effectLst/>
                <a:latin typeface="TimesNewRomanMTStd"/>
              </a:rPr>
              <a:t>. By starting at the ends of the branches, determining the highest-valued choice at each stage, and eliminating the other branches from further consideration, it is possible to identify the strategic alternative today that is expected to result in the highest overall expected value of the project.</a:t>
            </a:r>
          </a:p>
          <a:p>
            <a:pPr marL="285750" indent="-285750" algn="just">
              <a:buFont typeface="Arial" panose="020B0604020202020204" pitchFamily="34" charset="0"/>
              <a:buChar char="•"/>
            </a:pPr>
            <a:r>
              <a:rPr lang="en-US" sz="1800" b="1" i="0" dirty="0">
                <a:solidFill>
                  <a:srgbClr val="242021"/>
                </a:solidFill>
                <a:effectLst/>
                <a:latin typeface="TimesNewRomanMTStd"/>
              </a:rPr>
              <a:t>Game tree analysis </a:t>
            </a:r>
            <a:r>
              <a:rPr lang="en-US" sz="1800" b="0" i="0" dirty="0">
                <a:solidFill>
                  <a:srgbClr val="FF0000"/>
                </a:solidFill>
                <a:effectLst/>
                <a:latin typeface="TimesNewRomanMTStd"/>
              </a:rPr>
              <a:t>is a useful extension of decision trees when the reactions of other parties to specific strategic choices are important. </a:t>
            </a:r>
          </a:p>
          <a:p>
            <a:pPr marL="285750" indent="-285750" algn="just">
              <a:buFont typeface="Arial" panose="020B0604020202020204" pitchFamily="34" charset="0"/>
              <a:buChar char="•"/>
            </a:pPr>
            <a:r>
              <a:rPr lang="en-US" sz="1800" b="1" i="0" dirty="0">
                <a:solidFill>
                  <a:srgbClr val="FF0000"/>
                </a:solidFill>
                <a:effectLst/>
                <a:latin typeface="TimesNewRomanMTStd"/>
              </a:rPr>
              <a:t>Game theory forces the entrepreneur to think about a decision from the perspectives of others who will be affected by it</a:t>
            </a:r>
            <a:r>
              <a:rPr lang="en-US" sz="1800" b="0" i="0" dirty="0">
                <a:solidFill>
                  <a:srgbClr val="242021"/>
                </a:solidFill>
                <a:effectLst/>
                <a:latin typeface="TimesNewRomanMTStd"/>
              </a:rPr>
              <a:t>. In the context of a competitive game, it is important to consider the benefits of strategic flexibility relative to the benefits of strategic commitment.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89846"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113399"/>
            <a:ext cx="2383737" cy="660018"/>
          </a:xfrm>
          <a:prstGeom prst="rect">
            <a:avLst/>
          </a:prstGeom>
        </p:spPr>
      </p:pic>
    </p:spTree>
    <p:extLst>
      <p:ext uri="{BB962C8B-B14F-4D97-AF65-F5344CB8AC3E}">
        <p14:creationId xmlns:p14="http://schemas.microsoft.com/office/powerpoint/2010/main" val="3283599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93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2|38.1|15.6|9.6|1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907</TotalTime>
  <Words>8122</Words>
  <Application>Microsoft Office PowerPoint</Application>
  <PresentationFormat>Widescreen</PresentationFormat>
  <Paragraphs>666</Paragraphs>
  <Slides>30</Slides>
  <Notes>27</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30</vt:i4>
      </vt:variant>
    </vt:vector>
  </HeadingPairs>
  <TitlesOfParts>
    <vt:vector size="44" baseType="lpstr">
      <vt:lpstr>Arial</vt:lpstr>
      <vt:lpstr>Calibri</vt:lpstr>
      <vt:lpstr>Calibri Light</vt:lpstr>
      <vt:lpstr>Gotham-Bold</vt:lpstr>
      <vt:lpstr>Gotham-Book</vt:lpstr>
      <vt:lpstr>Segoe UI Web (Arabic)</vt:lpstr>
      <vt:lpstr>Tajawal Medium</vt:lpstr>
      <vt:lpstr>Times New Roman</vt:lpstr>
      <vt:lpstr>TimesNewRomanMTStd</vt:lpstr>
      <vt:lpstr>TimesNewRomanMTStd-Bold</vt:lpstr>
      <vt:lpstr>TimesNewRomanMTStd-Identity-H</vt:lpstr>
      <vt:lpstr>TimesNewRomanMTStd-Italic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455</cp:revision>
  <dcterms:created xsi:type="dcterms:W3CDTF">2023-04-29T09:08:23Z</dcterms:created>
  <dcterms:modified xsi:type="dcterms:W3CDTF">2023-10-27T04:30:52Z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