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6"/>
  </p:notesMasterIdLst>
  <p:sldIdLst>
    <p:sldId id="480" r:id="rId5"/>
    <p:sldId id="303" r:id="rId6"/>
    <p:sldId id="313" r:id="rId7"/>
    <p:sldId id="496" r:id="rId8"/>
    <p:sldId id="498" r:id="rId9"/>
    <p:sldId id="500" r:id="rId10"/>
    <p:sldId id="501" r:id="rId11"/>
    <p:sldId id="506" r:id="rId12"/>
    <p:sldId id="507" r:id="rId13"/>
    <p:sldId id="512" r:id="rId14"/>
    <p:sldId id="513" r:id="rId15"/>
    <p:sldId id="508" r:id="rId16"/>
    <p:sldId id="487" r:id="rId17"/>
    <p:sldId id="488" r:id="rId18"/>
    <p:sldId id="514" r:id="rId19"/>
    <p:sldId id="515" r:id="rId20"/>
    <p:sldId id="520" r:id="rId21"/>
    <p:sldId id="516" r:id="rId22"/>
    <p:sldId id="517" r:id="rId23"/>
    <p:sldId id="518" r:id="rId24"/>
    <p:sldId id="51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96"/>
            <p14:sldId id="498"/>
            <p14:sldId id="500"/>
            <p14:sldId id="501"/>
            <p14:sldId id="506"/>
            <p14:sldId id="507"/>
            <p14:sldId id="512"/>
            <p14:sldId id="513"/>
            <p14:sldId id="508"/>
            <p14:sldId id="487"/>
            <p14:sldId id="488"/>
            <p14:sldId id="514"/>
            <p14:sldId id="515"/>
            <p14:sldId id="520"/>
            <p14:sldId id="516"/>
            <p14:sldId id="517"/>
            <p14:sldId id="518"/>
            <p14:sldId id="51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268" y="3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628C9-C92A-A52A-9299-631DC64E0A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39EB81-83B9-3179-B964-D10885E730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1A6C7A-A571-D378-D43B-4226F29B67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88978E-1E44-D2C9-C420-2C3B3C96A1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023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ADA391-05D3-76B6-3E11-B399DDF6DD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78273C-7846-44C8-4D15-E086FD222A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3C4AF1-978F-EE77-4898-B2B6077655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B307F8-8D91-983F-7B42-FD0C07FC52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2289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968128-58C3-E61C-BBD0-637D9AFB20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FBFB53-70C0-FBBF-6218-90110293BA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94A87B-6D5F-E6D3-6141-1C70E65CAF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7EFB63-56EE-B15D-51B9-03EBB88029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878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F6ED5E-C7F7-5E40-69E1-2F4C7E15B5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A11B91-C25A-9C97-1612-27C067FA15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33CC32-E3A0-A031-D5FC-06DB785E25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29EC07-1448-2981-D3F2-CDAE3E30C8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4407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94617" y="3533297"/>
            <a:ext cx="5216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Ahmad Al-NAIMI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6956" y="2147550"/>
            <a:ext cx="623427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Strategic and</a:t>
            </a:r>
          </a:p>
          <a:p>
            <a:r>
              <a:rPr lang="en-US" sz="4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Operational 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MGM 630  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69489" y="2785710"/>
            <a:ext cx="62342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Strategic and</a:t>
            </a:r>
          </a:p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Operational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MGM 630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Ahmad Al-NAIMI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298660" y="3542596"/>
            <a:ext cx="4078109" cy="2095517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Strategy?</a:t>
            </a:r>
          </a:p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Understanding the Big Picture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813A77D7-F3EA-1D79-0D28-626EA4F4D7A0}"/>
              </a:ext>
            </a:extLst>
          </p:cNvPr>
          <p:cNvSpPr txBox="1"/>
          <p:nvPr/>
        </p:nvSpPr>
        <p:spPr>
          <a:xfrm>
            <a:off x="3696848" y="2870550"/>
            <a:ext cx="60987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/>
              <a:t>What Is Strategy?</a:t>
            </a:r>
          </a:p>
          <a:p>
            <a:r>
              <a:rPr lang="en-US" sz="3600" dirty="0"/>
              <a:t>Understanding the Big Picture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E4B331-A350-55A5-9D3E-66254E1C0E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544CE78-AC26-5A72-4601-CE49302CF46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261FE9D-813F-F331-87DC-5BBE93CEEA6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E0F201E3-721A-464A-BD63-A93ED2B98FCF}"/>
              </a:ext>
            </a:extLst>
          </p:cNvPr>
          <p:cNvSpPr/>
          <p:nvPr/>
        </p:nvSpPr>
        <p:spPr>
          <a:xfrm rot="16200000" flipV="1">
            <a:off x="429946" y="3509282"/>
            <a:ext cx="3913510" cy="199754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A2394A0-8462-2785-7CFE-C1452FB0BE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89D36E6-A475-D55F-B792-D3522290EE5B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BDBF0A7-4DD7-A518-4B3F-274CFC358E88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E801FDD-9E9B-EBB7-F77F-8AB2E4D3BAF3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6172447-D85D-5211-93FE-C89F7201244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 2">
            <a:extLst>
              <a:ext uri="{FF2B5EF4-FFF2-40B4-BE49-F238E27FC236}">
                <a16:creationId xmlns:a16="http://schemas.microsoft.com/office/drawing/2014/main" id="{A50F0E39-FD94-E652-C394-0A82E6D8CD5B}"/>
              </a:ext>
            </a:extLst>
          </p:cNvPr>
          <p:cNvSpPr/>
          <p:nvPr/>
        </p:nvSpPr>
        <p:spPr>
          <a:xfrm>
            <a:off x="3699463" y="2422117"/>
            <a:ext cx="8595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1.1  What Do We Mean by Strategy?</a:t>
            </a:r>
            <a:endParaRPr lang="en-US" sz="2700" dirty="0"/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2F21442B-D3F6-541D-0A54-D2D740C52F44}"/>
              </a:ext>
            </a:extLst>
          </p:cNvPr>
          <p:cNvSpPr/>
          <p:nvPr/>
        </p:nvSpPr>
        <p:spPr>
          <a:xfrm>
            <a:off x="3717751" y="3007333"/>
            <a:ext cx="85953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00B0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shared sense of direction</a:t>
            </a:r>
            <a:endParaRPr lang="en-US" sz="1300" dirty="0"/>
          </a:p>
        </p:txBody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B22AEA8E-0F95-B944-957F-95511E08C8BD}"/>
              </a:ext>
            </a:extLst>
          </p:cNvPr>
          <p:cNvSpPr/>
          <p:nvPr/>
        </p:nvSpPr>
        <p:spPr>
          <a:xfrm>
            <a:off x="3699463" y="3638269"/>
            <a:ext cx="6997112" cy="4297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08000"/>
              </a:lnSpc>
              <a:spcAft>
                <a:spcPts val="1200"/>
              </a:spcAft>
              <a:buNone/>
            </a:pPr>
            <a:r>
              <a:rPr lang="en-US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strategy is a plan of action that helps an organisation reach its long-term goals. In everyday life you already use strategies: to pass an exam you plan when to study, what to focus on, and how to manage your time. A business does the same, only on a larger scale and over a longer period.</a:t>
            </a:r>
            <a:endParaRPr lang="en-US" dirty="0"/>
          </a:p>
          <a:p>
            <a:pPr marL="0" indent="0" algn="just">
              <a:lnSpc>
                <a:spcPct val="108000"/>
              </a:lnSpc>
              <a:spcAft>
                <a:spcPts val="1200"/>
              </a:spcAft>
              <a:buNone/>
            </a:pPr>
            <a:r>
              <a:rPr lang="en-US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business terms, strategy answers three big questions: Where are we now? Where do we want to go? And how will we get there? A good strategy gives everyone a shared sense of direction so effort is not wasted pulling in different ways.</a:t>
            </a:r>
            <a:endParaRPr lang="en-US" dirty="0"/>
          </a:p>
        </p:txBody>
      </p:sp>
      <p:sp>
        <p:nvSpPr>
          <p:cNvPr id="20" name="Text 12">
            <a:extLst>
              <a:ext uri="{FF2B5EF4-FFF2-40B4-BE49-F238E27FC236}">
                <a16:creationId xmlns:a16="http://schemas.microsoft.com/office/drawing/2014/main" id="{461E6A7E-C79C-8322-A3A6-7D7CDC61BA8B}"/>
              </a:ext>
            </a:extLst>
          </p:cNvPr>
          <p:cNvSpPr/>
          <p:nvPr/>
        </p:nvSpPr>
        <p:spPr>
          <a:xfrm>
            <a:off x="14382398" y="8493733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6667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957678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DEDD0D-48DA-B60A-029C-1DB6C5EE69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F0D73CF3-BAAC-5D01-87B4-18B0F8E8763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1374D78-B69D-3460-231B-2C7CB9D92262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FF0CBF39-390C-4528-88CC-0BA70413321D}"/>
              </a:ext>
            </a:extLst>
          </p:cNvPr>
          <p:cNvSpPr/>
          <p:nvPr/>
        </p:nvSpPr>
        <p:spPr>
          <a:xfrm rot="16200000" flipV="1">
            <a:off x="429946" y="3509282"/>
            <a:ext cx="3913510" cy="199754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0AC8AC4-78B5-6B26-F870-BC9D2ECD43D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A5974C4-703C-3BB7-8FD6-42A95DD92DC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103D9EC-E2E8-F1DD-B175-72F28D3DD700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0894C94-8F4F-8A3C-3C01-6ADA8625656B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25FA02F-F486-3FA3-7E91-326FC71828D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0" name="Text 12">
            <a:extLst>
              <a:ext uri="{FF2B5EF4-FFF2-40B4-BE49-F238E27FC236}">
                <a16:creationId xmlns:a16="http://schemas.microsoft.com/office/drawing/2014/main" id="{F94DDC91-4C59-63FA-37F2-83310E442351}"/>
              </a:ext>
            </a:extLst>
          </p:cNvPr>
          <p:cNvSpPr/>
          <p:nvPr/>
        </p:nvSpPr>
        <p:spPr>
          <a:xfrm>
            <a:off x="14382398" y="8493733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6667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00" dirty="0"/>
          </a:p>
        </p:txBody>
      </p:sp>
      <p:sp>
        <p:nvSpPr>
          <p:cNvPr id="3" name="Text 2">
            <a:extLst>
              <a:ext uri="{FF2B5EF4-FFF2-40B4-BE49-F238E27FC236}">
                <a16:creationId xmlns:a16="http://schemas.microsoft.com/office/drawing/2014/main" id="{FA1074AF-A37D-68EA-D9F3-E84A45059074}"/>
              </a:ext>
            </a:extLst>
          </p:cNvPr>
          <p:cNvSpPr/>
          <p:nvPr/>
        </p:nvSpPr>
        <p:spPr>
          <a:xfrm>
            <a:off x="3385474" y="505633"/>
            <a:ext cx="8595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1.2  Vision, Mission, and Values</a:t>
            </a:r>
            <a:endParaRPr lang="en-US" sz="2700" dirty="0"/>
          </a:p>
        </p:txBody>
      </p:sp>
      <p:sp>
        <p:nvSpPr>
          <p:cNvPr id="4" name="Text 3">
            <a:extLst>
              <a:ext uri="{FF2B5EF4-FFF2-40B4-BE49-F238E27FC236}">
                <a16:creationId xmlns:a16="http://schemas.microsoft.com/office/drawing/2014/main" id="{5DCA9CBF-D369-44B1-09C3-3A6757650A01}"/>
              </a:ext>
            </a:extLst>
          </p:cNvPr>
          <p:cNvSpPr/>
          <p:nvPr/>
        </p:nvSpPr>
        <p:spPr>
          <a:xfrm>
            <a:off x="3403762" y="1090849"/>
            <a:ext cx="85953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00B0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Three statements that define what a firm stands for</a:t>
            </a:r>
            <a:endParaRPr lang="en-US" sz="1300" dirty="0"/>
          </a:p>
        </p:txBody>
      </p:sp>
      <p:sp>
        <p:nvSpPr>
          <p:cNvPr id="7" name="Shape 5">
            <a:extLst>
              <a:ext uri="{FF2B5EF4-FFF2-40B4-BE49-F238E27FC236}">
                <a16:creationId xmlns:a16="http://schemas.microsoft.com/office/drawing/2014/main" id="{6DE538D7-7152-DF87-DFC7-3AF2FFCDC6AA}"/>
              </a:ext>
            </a:extLst>
          </p:cNvPr>
          <p:cNvSpPr/>
          <p:nvPr/>
        </p:nvSpPr>
        <p:spPr>
          <a:xfrm>
            <a:off x="3385474" y="2229277"/>
            <a:ext cx="8803718" cy="1051560"/>
          </a:xfrm>
          <a:prstGeom prst="rect">
            <a:avLst/>
          </a:prstGeom>
          <a:solidFill>
            <a:srgbClr val="F4F7FA"/>
          </a:solidFill>
          <a:ln w="12700">
            <a:solidFill>
              <a:srgbClr val="CFE0E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Shape 6">
            <a:extLst>
              <a:ext uri="{FF2B5EF4-FFF2-40B4-BE49-F238E27FC236}">
                <a16:creationId xmlns:a16="http://schemas.microsoft.com/office/drawing/2014/main" id="{CCFF1E27-CD71-1E01-03B7-D6E9EE5D7A4F}"/>
              </a:ext>
            </a:extLst>
          </p:cNvPr>
          <p:cNvSpPr/>
          <p:nvPr/>
        </p:nvSpPr>
        <p:spPr>
          <a:xfrm>
            <a:off x="3385474" y="2229277"/>
            <a:ext cx="91440" cy="1051560"/>
          </a:xfrm>
          <a:prstGeom prst="rect">
            <a:avLst/>
          </a:prstGeom>
          <a:solidFill>
            <a:srgbClr val="00B0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Shape 7">
            <a:extLst>
              <a:ext uri="{FF2B5EF4-FFF2-40B4-BE49-F238E27FC236}">
                <a16:creationId xmlns:a16="http://schemas.microsoft.com/office/drawing/2014/main" id="{679628F3-4C9B-9B08-A4B1-D8D4D347DB78}"/>
              </a:ext>
            </a:extLst>
          </p:cNvPr>
          <p:cNvSpPr/>
          <p:nvPr/>
        </p:nvSpPr>
        <p:spPr>
          <a:xfrm>
            <a:off x="3659794" y="2398441"/>
            <a:ext cx="713232" cy="713232"/>
          </a:xfrm>
          <a:prstGeom prst="ellipse">
            <a:avLst/>
          </a:prstGeom>
          <a:solidFill>
            <a:srgbClr val="00B0F0"/>
          </a:solidFill>
          <a:ln/>
          <a:effectLst>
            <a:outerShdw blurRad="88900" dist="25400" dir="5400000" algn="bl" rotWithShape="0">
              <a:srgbClr val="8AA8C2">
                <a:alpha val="2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15" name="Image 1" descr="preencoded.png">
            <a:extLst>
              <a:ext uri="{FF2B5EF4-FFF2-40B4-BE49-F238E27FC236}">
                <a16:creationId xmlns:a16="http://schemas.microsoft.com/office/drawing/2014/main" id="{7CA8027E-9C10-079F-D478-ACB1FE09B4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2367" y="2591014"/>
            <a:ext cx="328087" cy="328087"/>
          </a:xfrm>
          <a:prstGeom prst="rect">
            <a:avLst/>
          </a:prstGeom>
        </p:spPr>
      </p:pic>
      <p:sp>
        <p:nvSpPr>
          <p:cNvPr id="16" name="Text 8">
            <a:extLst>
              <a:ext uri="{FF2B5EF4-FFF2-40B4-BE49-F238E27FC236}">
                <a16:creationId xmlns:a16="http://schemas.microsoft.com/office/drawing/2014/main" id="{281760D5-5B19-1C36-D84A-74DCB10D0696}"/>
              </a:ext>
            </a:extLst>
          </p:cNvPr>
          <p:cNvSpPr/>
          <p:nvPr/>
        </p:nvSpPr>
        <p:spPr>
          <a:xfrm>
            <a:off x="4665634" y="2229277"/>
            <a:ext cx="752636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6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Vision  </a:t>
            </a:r>
            <a:r>
              <a:rPr lang="en-US" sz="135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picture of what the organisation wants to become — inspiring and long term, e.g. “to bring affordable clean energy to every home.”</a:t>
            </a:r>
            <a:endParaRPr lang="en-US" sz="1600" dirty="0"/>
          </a:p>
        </p:txBody>
      </p:sp>
      <p:sp>
        <p:nvSpPr>
          <p:cNvPr id="17" name="Shape 9">
            <a:extLst>
              <a:ext uri="{FF2B5EF4-FFF2-40B4-BE49-F238E27FC236}">
                <a16:creationId xmlns:a16="http://schemas.microsoft.com/office/drawing/2014/main" id="{E4C1B4E8-42FF-6690-86E0-4369A58C12D9}"/>
              </a:ext>
            </a:extLst>
          </p:cNvPr>
          <p:cNvSpPr/>
          <p:nvPr/>
        </p:nvSpPr>
        <p:spPr>
          <a:xfrm>
            <a:off x="3385474" y="3482005"/>
            <a:ext cx="8803718" cy="1051560"/>
          </a:xfrm>
          <a:prstGeom prst="rect">
            <a:avLst/>
          </a:prstGeom>
          <a:solidFill>
            <a:srgbClr val="F4F7FA"/>
          </a:solidFill>
          <a:ln w="12700">
            <a:solidFill>
              <a:srgbClr val="CFE0E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0">
            <a:extLst>
              <a:ext uri="{FF2B5EF4-FFF2-40B4-BE49-F238E27FC236}">
                <a16:creationId xmlns:a16="http://schemas.microsoft.com/office/drawing/2014/main" id="{E398B0D8-9253-96E2-A6CA-5242D96719D2}"/>
              </a:ext>
            </a:extLst>
          </p:cNvPr>
          <p:cNvSpPr/>
          <p:nvPr/>
        </p:nvSpPr>
        <p:spPr>
          <a:xfrm>
            <a:off x="3385474" y="3482005"/>
            <a:ext cx="91440" cy="1051560"/>
          </a:xfrm>
          <a:prstGeom prst="rect">
            <a:avLst/>
          </a:prstGeom>
          <a:solidFill>
            <a:srgbClr val="00B0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Shape 11">
            <a:extLst>
              <a:ext uri="{FF2B5EF4-FFF2-40B4-BE49-F238E27FC236}">
                <a16:creationId xmlns:a16="http://schemas.microsoft.com/office/drawing/2014/main" id="{7F77609A-CE5E-ABE1-A4A8-E2B3312D0B74}"/>
              </a:ext>
            </a:extLst>
          </p:cNvPr>
          <p:cNvSpPr/>
          <p:nvPr/>
        </p:nvSpPr>
        <p:spPr>
          <a:xfrm>
            <a:off x="3659794" y="3651169"/>
            <a:ext cx="713232" cy="713232"/>
          </a:xfrm>
          <a:prstGeom prst="ellipse">
            <a:avLst/>
          </a:prstGeom>
          <a:solidFill>
            <a:srgbClr val="2E75B6"/>
          </a:solidFill>
          <a:ln/>
          <a:effectLst>
            <a:outerShdw blurRad="88900" dist="25400" dir="5400000" algn="bl" rotWithShape="0">
              <a:srgbClr val="8AA8C2">
                <a:alpha val="2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22" name="Image 2" descr="preencoded.png">
            <a:extLst>
              <a:ext uri="{FF2B5EF4-FFF2-40B4-BE49-F238E27FC236}">
                <a16:creationId xmlns:a16="http://schemas.microsoft.com/office/drawing/2014/main" id="{91B7B024-C0BF-D22D-FF8A-3ECDCB62C7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2367" y="3843742"/>
            <a:ext cx="328087" cy="328087"/>
          </a:xfrm>
          <a:prstGeom prst="rect">
            <a:avLst/>
          </a:prstGeom>
        </p:spPr>
      </p:pic>
      <p:sp>
        <p:nvSpPr>
          <p:cNvPr id="23" name="Text 12">
            <a:extLst>
              <a:ext uri="{FF2B5EF4-FFF2-40B4-BE49-F238E27FC236}">
                <a16:creationId xmlns:a16="http://schemas.microsoft.com/office/drawing/2014/main" id="{09ED93DB-066E-5352-E738-E30A6C496240}"/>
              </a:ext>
            </a:extLst>
          </p:cNvPr>
          <p:cNvSpPr/>
          <p:nvPr/>
        </p:nvSpPr>
        <p:spPr>
          <a:xfrm>
            <a:off x="4665634" y="3482005"/>
            <a:ext cx="752636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6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Mission  </a:t>
            </a:r>
            <a:r>
              <a:rPr lang="en-US" sz="135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the organisation does today and who it serves — more practical, e.g. “we design and sell solar panels for ordinary families.”</a:t>
            </a:r>
            <a:endParaRPr lang="en-US" sz="1600" dirty="0"/>
          </a:p>
        </p:txBody>
      </p:sp>
      <p:sp>
        <p:nvSpPr>
          <p:cNvPr id="24" name="Shape 13">
            <a:extLst>
              <a:ext uri="{FF2B5EF4-FFF2-40B4-BE49-F238E27FC236}">
                <a16:creationId xmlns:a16="http://schemas.microsoft.com/office/drawing/2014/main" id="{7AFB8217-B355-D9CF-7AE5-B8ED27FDD095}"/>
              </a:ext>
            </a:extLst>
          </p:cNvPr>
          <p:cNvSpPr/>
          <p:nvPr/>
        </p:nvSpPr>
        <p:spPr>
          <a:xfrm>
            <a:off x="3385474" y="4734733"/>
            <a:ext cx="8806526" cy="1051560"/>
          </a:xfrm>
          <a:prstGeom prst="rect">
            <a:avLst/>
          </a:prstGeom>
          <a:solidFill>
            <a:srgbClr val="F4F7FA"/>
          </a:solidFill>
          <a:ln w="12700">
            <a:solidFill>
              <a:srgbClr val="CFE0E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Shape 14">
            <a:extLst>
              <a:ext uri="{FF2B5EF4-FFF2-40B4-BE49-F238E27FC236}">
                <a16:creationId xmlns:a16="http://schemas.microsoft.com/office/drawing/2014/main" id="{CA107D6F-A817-6104-967D-0CC9EE1FC65B}"/>
              </a:ext>
            </a:extLst>
          </p:cNvPr>
          <p:cNvSpPr/>
          <p:nvPr/>
        </p:nvSpPr>
        <p:spPr>
          <a:xfrm>
            <a:off x="3385474" y="4734733"/>
            <a:ext cx="91440" cy="1051560"/>
          </a:xfrm>
          <a:prstGeom prst="rect">
            <a:avLst/>
          </a:prstGeom>
          <a:solidFill>
            <a:srgbClr val="00B0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Shape 15">
            <a:extLst>
              <a:ext uri="{FF2B5EF4-FFF2-40B4-BE49-F238E27FC236}">
                <a16:creationId xmlns:a16="http://schemas.microsoft.com/office/drawing/2014/main" id="{85282FD4-1EF9-45D6-FD35-CDD830B96221}"/>
              </a:ext>
            </a:extLst>
          </p:cNvPr>
          <p:cNvSpPr/>
          <p:nvPr/>
        </p:nvSpPr>
        <p:spPr>
          <a:xfrm>
            <a:off x="3659794" y="4903897"/>
            <a:ext cx="713232" cy="713232"/>
          </a:xfrm>
          <a:prstGeom prst="ellipse">
            <a:avLst/>
          </a:prstGeom>
          <a:solidFill>
            <a:srgbClr val="1F3A5F"/>
          </a:solidFill>
          <a:ln/>
          <a:effectLst>
            <a:outerShdw blurRad="88900" dist="25400" dir="5400000" algn="bl" rotWithShape="0">
              <a:srgbClr val="8AA8C2">
                <a:alpha val="2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27" name="Image 3" descr="preencoded.png">
            <a:extLst>
              <a:ext uri="{FF2B5EF4-FFF2-40B4-BE49-F238E27FC236}">
                <a16:creationId xmlns:a16="http://schemas.microsoft.com/office/drawing/2014/main" id="{03F96335-9FB7-E80E-478F-E19154C1966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2367" y="5096470"/>
            <a:ext cx="328087" cy="328087"/>
          </a:xfrm>
          <a:prstGeom prst="rect">
            <a:avLst/>
          </a:prstGeom>
        </p:spPr>
      </p:pic>
      <p:sp>
        <p:nvSpPr>
          <p:cNvPr id="29" name="Text 16">
            <a:extLst>
              <a:ext uri="{FF2B5EF4-FFF2-40B4-BE49-F238E27FC236}">
                <a16:creationId xmlns:a16="http://schemas.microsoft.com/office/drawing/2014/main" id="{3FBE18A3-88BC-9FD9-F2E2-A0CA321A7022}"/>
              </a:ext>
            </a:extLst>
          </p:cNvPr>
          <p:cNvSpPr/>
          <p:nvPr/>
        </p:nvSpPr>
        <p:spPr>
          <a:xfrm>
            <a:off x="4665634" y="4734733"/>
            <a:ext cx="7523558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6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Values  </a:t>
            </a:r>
            <a:r>
              <a:rPr lang="en-US" sz="135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beliefs and standards that guide how people behave, such as honesty, quality, or care for customers.</a:t>
            </a:r>
            <a:endParaRPr lang="en-US" sz="1600" dirty="0"/>
          </a:p>
        </p:txBody>
      </p:sp>
      <p:sp>
        <p:nvSpPr>
          <p:cNvPr id="30" name="Text 18">
            <a:extLst>
              <a:ext uri="{FF2B5EF4-FFF2-40B4-BE49-F238E27FC236}">
                <a16:creationId xmlns:a16="http://schemas.microsoft.com/office/drawing/2014/main" id="{6B8468F7-5C5F-C431-EBF0-9D95145F1299}"/>
              </a:ext>
            </a:extLst>
          </p:cNvPr>
          <p:cNvSpPr/>
          <p:nvPr/>
        </p:nvSpPr>
        <p:spPr>
          <a:xfrm>
            <a:off x="14068409" y="6577249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6667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189207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02FD59-8EBF-6B11-B1F8-889245B135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1C0AE060-8614-F3C0-B951-9C4419D7B83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8" name="Parallelogram 7">
            <a:extLst>
              <a:ext uri="{FF2B5EF4-FFF2-40B4-BE49-F238E27FC236}">
                <a16:creationId xmlns:a16="http://schemas.microsoft.com/office/drawing/2014/main" id="{D7D0C8EA-B4FB-F4D6-C107-A625C2039D20}"/>
              </a:ext>
            </a:extLst>
          </p:cNvPr>
          <p:cNvSpPr/>
          <p:nvPr/>
        </p:nvSpPr>
        <p:spPr>
          <a:xfrm rot="16200000" flipV="1">
            <a:off x="429946" y="3509282"/>
            <a:ext cx="3913510" cy="199754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D0C902B-AE67-A6F8-3F88-B49081DA8A2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 2">
            <a:extLst>
              <a:ext uri="{FF2B5EF4-FFF2-40B4-BE49-F238E27FC236}">
                <a16:creationId xmlns:a16="http://schemas.microsoft.com/office/drawing/2014/main" id="{524108E6-1648-C93C-EE76-F02EF518D820}"/>
              </a:ext>
            </a:extLst>
          </p:cNvPr>
          <p:cNvSpPr/>
          <p:nvPr/>
        </p:nvSpPr>
        <p:spPr>
          <a:xfrm>
            <a:off x="3385474" y="393190"/>
            <a:ext cx="8595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1.3  The Strategic Management Process</a:t>
            </a:r>
            <a:endParaRPr lang="en-US" sz="2700" dirty="0"/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5F1C9946-B405-2519-0E72-93A8F86B4489}"/>
              </a:ext>
            </a:extLst>
          </p:cNvPr>
          <p:cNvSpPr/>
          <p:nvPr/>
        </p:nvSpPr>
        <p:spPr>
          <a:xfrm>
            <a:off x="3403762" y="978406"/>
            <a:ext cx="85953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00B0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continuous loop, repeated as markets change</a:t>
            </a:r>
            <a:endParaRPr lang="en-US" sz="1300" dirty="0"/>
          </a:p>
        </p:txBody>
      </p:sp>
      <p:sp>
        <p:nvSpPr>
          <p:cNvPr id="12" name="Shape 5">
            <a:extLst>
              <a:ext uri="{FF2B5EF4-FFF2-40B4-BE49-F238E27FC236}">
                <a16:creationId xmlns:a16="http://schemas.microsoft.com/office/drawing/2014/main" id="{1B851097-6197-70FC-C8A1-6B48012137E1}"/>
              </a:ext>
            </a:extLst>
          </p:cNvPr>
          <p:cNvSpPr/>
          <p:nvPr/>
        </p:nvSpPr>
        <p:spPr>
          <a:xfrm>
            <a:off x="3979834" y="1609342"/>
            <a:ext cx="8108306" cy="791870"/>
          </a:xfrm>
          <a:prstGeom prst="rect">
            <a:avLst/>
          </a:prstGeom>
          <a:solidFill>
            <a:srgbClr val="F4F7FA"/>
          </a:solidFill>
          <a:ln w="12700">
            <a:solidFill>
              <a:srgbClr val="CFE0EE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31" name="Shape 6">
            <a:extLst>
              <a:ext uri="{FF2B5EF4-FFF2-40B4-BE49-F238E27FC236}">
                <a16:creationId xmlns:a16="http://schemas.microsoft.com/office/drawing/2014/main" id="{D1C60AAD-BD9D-91BE-C357-DFFF48CDCA42}"/>
              </a:ext>
            </a:extLst>
          </p:cNvPr>
          <p:cNvSpPr/>
          <p:nvPr/>
        </p:nvSpPr>
        <p:spPr>
          <a:xfrm>
            <a:off x="3476914" y="1666949"/>
            <a:ext cx="676656" cy="676656"/>
          </a:xfrm>
          <a:prstGeom prst="ellipse">
            <a:avLst/>
          </a:prstGeom>
          <a:solidFill>
            <a:srgbClr val="1F3A5F"/>
          </a:solidFill>
          <a:ln w="25400">
            <a:solidFill>
              <a:srgbClr val="FFFFFF"/>
            </a:solidFill>
            <a:prstDash val="solid"/>
          </a:ln>
          <a:effectLst>
            <a:outerShdw blurRad="88900" dist="25400" dir="5400000" algn="bl" rotWithShape="0">
              <a:srgbClr val="8AA8C2">
                <a:alpha val="2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5" name="Text 7">
            <a:extLst>
              <a:ext uri="{FF2B5EF4-FFF2-40B4-BE49-F238E27FC236}">
                <a16:creationId xmlns:a16="http://schemas.microsoft.com/office/drawing/2014/main" id="{4324548B-C241-03F8-0B49-C73BCB399553}"/>
              </a:ext>
            </a:extLst>
          </p:cNvPr>
          <p:cNvSpPr/>
          <p:nvPr/>
        </p:nvSpPr>
        <p:spPr>
          <a:xfrm>
            <a:off x="3476914" y="1666949"/>
            <a:ext cx="676656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600" dirty="0"/>
          </a:p>
        </p:txBody>
      </p:sp>
      <p:sp>
        <p:nvSpPr>
          <p:cNvPr id="36" name="Text 8">
            <a:extLst>
              <a:ext uri="{FF2B5EF4-FFF2-40B4-BE49-F238E27FC236}">
                <a16:creationId xmlns:a16="http://schemas.microsoft.com/office/drawing/2014/main" id="{90D39817-F2C0-9287-BF8A-4E7BB8E2726E}"/>
              </a:ext>
            </a:extLst>
          </p:cNvPr>
          <p:cNvSpPr/>
          <p:nvPr/>
        </p:nvSpPr>
        <p:spPr>
          <a:xfrm>
            <a:off x="4528474" y="1609342"/>
            <a:ext cx="9646920" cy="7918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5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Set the direction  </a:t>
            </a:r>
            <a:r>
              <a:rPr lang="en-US" sz="13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by defining vision, mission, and goals.</a:t>
            </a:r>
            <a:endParaRPr lang="en-US" sz="1500" dirty="0"/>
          </a:p>
        </p:txBody>
      </p:sp>
      <p:sp>
        <p:nvSpPr>
          <p:cNvPr id="37" name="Shape 9">
            <a:extLst>
              <a:ext uri="{FF2B5EF4-FFF2-40B4-BE49-F238E27FC236}">
                <a16:creationId xmlns:a16="http://schemas.microsoft.com/office/drawing/2014/main" id="{EF39D57E-49FD-7671-1CB6-D3DB2CCBFCDB}"/>
              </a:ext>
            </a:extLst>
          </p:cNvPr>
          <p:cNvSpPr/>
          <p:nvPr/>
        </p:nvSpPr>
        <p:spPr>
          <a:xfrm>
            <a:off x="3979834" y="2565804"/>
            <a:ext cx="7821641" cy="791870"/>
          </a:xfrm>
          <a:prstGeom prst="rect">
            <a:avLst/>
          </a:prstGeom>
          <a:solidFill>
            <a:srgbClr val="F4F7FA"/>
          </a:solidFill>
          <a:ln w="12700">
            <a:solidFill>
              <a:srgbClr val="CFE0E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8" name="Shape 10">
            <a:extLst>
              <a:ext uri="{FF2B5EF4-FFF2-40B4-BE49-F238E27FC236}">
                <a16:creationId xmlns:a16="http://schemas.microsoft.com/office/drawing/2014/main" id="{4DCF209B-450E-E51F-E13A-858E0058D91D}"/>
              </a:ext>
            </a:extLst>
          </p:cNvPr>
          <p:cNvSpPr/>
          <p:nvPr/>
        </p:nvSpPr>
        <p:spPr>
          <a:xfrm>
            <a:off x="3476914" y="2623412"/>
            <a:ext cx="676656" cy="676656"/>
          </a:xfrm>
          <a:prstGeom prst="ellipse">
            <a:avLst/>
          </a:prstGeom>
          <a:solidFill>
            <a:srgbClr val="00B0F0"/>
          </a:solidFill>
          <a:ln w="25400">
            <a:solidFill>
              <a:srgbClr val="FFFFFF"/>
            </a:solidFill>
            <a:prstDash val="solid"/>
          </a:ln>
          <a:effectLst>
            <a:outerShdw blurRad="88900" dist="25400" dir="5400000" algn="bl" rotWithShape="0">
              <a:srgbClr val="8AA8C2">
                <a:alpha val="2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9" name="Text 11">
            <a:extLst>
              <a:ext uri="{FF2B5EF4-FFF2-40B4-BE49-F238E27FC236}">
                <a16:creationId xmlns:a16="http://schemas.microsoft.com/office/drawing/2014/main" id="{1576C713-CBE0-1A29-AAF0-3AE03F5C1728}"/>
              </a:ext>
            </a:extLst>
          </p:cNvPr>
          <p:cNvSpPr/>
          <p:nvPr/>
        </p:nvSpPr>
        <p:spPr>
          <a:xfrm>
            <a:off x="3476914" y="2623412"/>
            <a:ext cx="676656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600" dirty="0"/>
          </a:p>
        </p:txBody>
      </p:sp>
      <p:sp>
        <p:nvSpPr>
          <p:cNvPr id="40" name="Text 12">
            <a:extLst>
              <a:ext uri="{FF2B5EF4-FFF2-40B4-BE49-F238E27FC236}">
                <a16:creationId xmlns:a16="http://schemas.microsoft.com/office/drawing/2014/main" id="{8524FF7D-59A5-B325-8FC6-B85D0F731C5E}"/>
              </a:ext>
            </a:extLst>
          </p:cNvPr>
          <p:cNvSpPr/>
          <p:nvPr/>
        </p:nvSpPr>
        <p:spPr>
          <a:xfrm>
            <a:off x="4528473" y="2565804"/>
            <a:ext cx="7559667" cy="7918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5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Analyse the environment  </a:t>
            </a:r>
            <a:r>
              <a:rPr lang="en-US" sz="13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outside the firm (industry and competitors) and inside it (its own strengths and weaknesses).</a:t>
            </a:r>
            <a:endParaRPr lang="en-US" sz="1500" dirty="0"/>
          </a:p>
        </p:txBody>
      </p:sp>
      <p:sp>
        <p:nvSpPr>
          <p:cNvPr id="41" name="Shape 13">
            <a:extLst>
              <a:ext uri="{FF2B5EF4-FFF2-40B4-BE49-F238E27FC236}">
                <a16:creationId xmlns:a16="http://schemas.microsoft.com/office/drawing/2014/main" id="{90E42F88-564C-9C70-E468-718AA2DF31A6}"/>
              </a:ext>
            </a:extLst>
          </p:cNvPr>
          <p:cNvSpPr/>
          <p:nvPr/>
        </p:nvSpPr>
        <p:spPr>
          <a:xfrm>
            <a:off x="3979834" y="3522267"/>
            <a:ext cx="8209358" cy="791870"/>
          </a:xfrm>
          <a:prstGeom prst="rect">
            <a:avLst/>
          </a:prstGeom>
          <a:solidFill>
            <a:srgbClr val="F4F7FA"/>
          </a:solidFill>
          <a:ln w="12700">
            <a:solidFill>
              <a:srgbClr val="CFE0E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2" name="Shape 14">
            <a:extLst>
              <a:ext uri="{FF2B5EF4-FFF2-40B4-BE49-F238E27FC236}">
                <a16:creationId xmlns:a16="http://schemas.microsoft.com/office/drawing/2014/main" id="{0F3D85A7-3125-C74C-7064-CAA9183163A7}"/>
              </a:ext>
            </a:extLst>
          </p:cNvPr>
          <p:cNvSpPr/>
          <p:nvPr/>
        </p:nvSpPr>
        <p:spPr>
          <a:xfrm>
            <a:off x="3476914" y="3579874"/>
            <a:ext cx="676656" cy="676656"/>
          </a:xfrm>
          <a:prstGeom prst="ellipse">
            <a:avLst/>
          </a:prstGeom>
          <a:solidFill>
            <a:srgbClr val="1F3A5F"/>
          </a:solidFill>
          <a:ln w="25400">
            <a:solidFill>
              <a:srgbClr val="FFFFFF"/>
            </a:solidFill>
            <a:prstDash val="solid"/>
          </a:ln>
          <a:effectLst>
            <a:outerShdw blurRad="88900" dist="25400" dir="5400000" algn="bl" rotWithShape="0">
              <a:srgbClr val="8AA8C2">
                <a:alpha val="2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3" name="Text 15">
            <a:extLst>
              <a:ext uri="{FF2B5EF4-FFF2-40B4-BE49-F238E27FC236}">
                <a16:creationId xmlns:a16="http://schemas.microsoft.com/office/drawing/2014/main" id="{96E1FE1B-8362-296F-EAD6-654400E3D2B0}"/>
              </a:ext>
            </a:extLst>
          </p:cNvPr>
          <p:cNvSpPr/>
          <p:nvPr/>
        </p:nvSpPr>
        <p:spPr>
          <a:xfrm>
            <a:off x="3476914" y="3579874"/>
            <a:ext cx="676656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600" dirty="0"/>
          </a:p>
        </p:txBody>
      </p:sp>
      <p:sp>
        <p:nvSpPr>
          <p:cNvPr id="44" name="Text 16">
            <a:extLst>
              <a:ext uri="{FF2B5EF4-FFF2-40B4-BE49-F238E27FC236}">
                <a16:creationId xmlns:a16="http://schemas.microsoft.com/office/drawing/2014/main" id="{EF2F4CFB-9EC2-6C72-5322-183BCE671C9F}"/>
              </a:ext>
            </a:extLst>
          </p:cNvPr>
          <p:cNvSpPr/>
          <p:nvPr/>
        </p:nvSpPr>
        <p:spPr>
          <a:xfrm>
            <a:off x="4528474" y="3522267"/>
            <a:ext cx="9646920" cy="7918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5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Formulate the strategy  </a:t>
            </a:r>
            <a:r>
              <a:rPr lang="en-US" sz="13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by choosing how and where to compete.</a:t>
            </a:r>
            <a:endParaRPr lang="en-US" sz="1500" dirty="0"/>
          </a:p>
        </p:txBody>
      </p:sp>
      <p:sp>
        <p:nvSpPr>
          <p:cNvPr id="45" name="Shape 17">
            <a:extLst>
              <a:ext uri="{FF2B5EF4-FFF2-40B4-BE49-F238E27FC236}">
                <a16:creationId xmlns:a16="http://schemas.microsoft.com/office/drawing/2014/main" id="{343A5C96-C007-BEC1-29DF-6BB6F62AECAE}"/>
              </a:ext>
            </a:extLst>
          </p:cNvPr>
          <p:cNvSpPr/>
          <p:nvPr/>
        </p:nvSpPr>
        <p:spPr>
          <a:xfrm>
            <a:off x="3979834" y="4478729"/>
            <a:ext cx="8212166" cy="791870"/>
          </a:xfrm>
          <a:prstGeom prst="rect">
            <a:avLst/>
          </a:prstGeom>
          <a:solidFill>
            <a:srgbClr val="F4F7FA"/>
          </a:solidFill>
          <a:ln w="12700">
            <a:solidFill>
              <a:srgbClr val="CFE0E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6" name="Shape 18">
            <a:extLst>
              <a:ext uri="{FF2B5EF4-FFF2-40B4-BE49-F238E27FC236}">
                <a16:creationId xmlns:a16="http://schemas.microsoft.com/office/drawing/2014/main" id="{CBB87A0C-38A0-48CA-04A2-45D6D866ECF7}"/>
              </a:ext>
            </a:extLst>
          </p:cNvPr>
          <p:cNvSpPr/>
          <p:nvPr/>
        </p:nvSpPr>
        <p:spPr>
          <a:xfrm>
            <a:off x="3476914" y="4536336"/>
            <a:ext cx="676656" cy="676656"/>
          </a:xfrm>
          <a:prstGeom prst="ellipse">
            <a:avLst/>
          </a:prstGeom>
          <a:solidFill>
            <a:srgbClr val="00B0F0"/>
          </a:solidFill>
          <a:ln w="25400">
            <a:solidFill>
              <a:srgbClr val="FFFFFF"/>
            </a:solidFill>
            <a:prstDash val="solid"/>
          </a:ln>
          <a:effectLst>
            <a:outerShdw blurRad="88900" dist="25400" dir="5400000" algn="bl" rotWithShape="0">
              <a:srgbClr val="8AA8C2">
                <a:alpha val="2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7" name="Text 19">
            <a:extLst>
              <a:ext uri="{FF2B5EF4-FFF2-40B4-BE49-F238E27FC236}">
                <a16:creationId xmlns:a16="http://schemas.microsoft.com/office/drawing/2014/main" id="{8869AC64-5E2E-AF3A-4024-205958231EB0}"/>
              </a:ext>
            </a:extLst>
          </p:cNvPr>
          <p:cNvSpPr/>
          <p:nvPr/>
        </p:nvSpPr>
        <p:spPr>
          <a:xfrm>
            <a:off x="3476914" y="4536336"/>
            <a:ext cx="676656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600" dirty="0"/>
          </a:p>
        </p:txBody>
      </p:sp>
      <p:sp>
        <p:nvSpPr>
          <p:cNvPr id="48" name="Text 20">
            <a:extLst>
              <a:ext uri="{FF2B5EF4-FFF2-40B4-BE49-F238E27FC236}">
                <a16:creationId xmlns:a16="http://schemas.microsoft.com/office/drawing/2014/main" id="{26AD2496-8140-6404-DC46-6341777DEF39}"/>
              </a:ext>
            </a:extLst>
          </p:cNvPr>
          <p:cNvSpPr/>
          <p:nvPr/>
        </p:nvSpPr>
        <p:spPr>
          <a:xfrm>
            <a:off x="4528474" y="4478729"/>
            <a:ext cx="7660718" cy="7918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5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Implement the strategy  </a:t>
            </a:r>
            <a:r>
              <a:rPr lang="en-US" sz="13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by organising people, money, and activities to carry out the plan.</a:t>
            </a:r>
            <a:endParaRPr lang="en-US" sz="1500" dirty="0"/>
          </a:p>
        </p:txBody>
      </p:sp>
      <p:sp>
        <p:nvSpPr>
          <p:cNvPr id="49" name="Shape 21">
            <a:extLst>
              <a:ext uri="{FF2B5EF4-FFF2-40B4-BE49-F238E27FC236}">
                <a16:creationId xmlns:a16="http://schemas.microsoft.com/office/drawing/2014/main" id="{A4659A7A-B42F-8B1A-F96D-323F3EA54817}"/>
              </a:ext>
            </a:extLst>
          </p:cNvPr>
          <p:cNvSpPr/>
          <p:nvPr/>
        </p:nvSpPr>
        <p:spPr>
          <a:xfrm>
            <a:off x="3979834" y="5435192"/>
            <a:ext cx="8129870" cy="791870"/>
          </a:xfrm>
          <a:prstGeom prst="rect">
            <a:avLst/>
          </a:prstGeom>
          <a:solidFill>
            <a:srgbClr val="F4F7FA"/>
          </a:solidFill>
          <a:ln w="12700">
            <a:solidFill>
              <a:srgbClr val="CFE0E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0" name="Shape 22">
            <a:extLst>
              <a:ext uri="{FF2B5EF4-FFF2-40B4-BE49-F238E27FC236}">
                <a16:creationId xmlns:a16="http://schemas.microsoft.com/office/drawing/2014/main" id="{9DC2ACC8-B21C-1BCD-3A5D-549AFDDA423E}"/>
              </a:ext>
            </a:extLst>
          </p:cNvPr>
          <p:cNvSpPr/>
          <p:nvPr/>
        </p:nvSpPr>
        <p:spPr>
          <a:xfrm>
            <a:off x="3476914" y="5492799"/>
            <a:ext cx="676656" cy="676656"/>
          </a:xfrm>
          <a:prstGeom prst="ellipse">
            <a:avLst/>
          </a:prstGeom>
          <a:solidFill>
            <a:srgbClr val="1F3A5F"/>
          </a:solidFill>
          <a:ln w="25400">
            <a:solidFill>
              <a:srgbClr val="FFFFFF"/>
            </a:solidFill>
            <a:prstDash val="solid"/>
          </a:ln>
          <a:effectLst>
            <a:outerShdw blurRad="88900" dist="25400" dir="5400000" algn="bl" rotWithShape="0">
              <a:srgbClr val="8AA8C2">
                <a:alpha val="2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1" name="Text 23">
            <a:extLst>
              <a:ext uri="{FF2B5EF4-FFF2-40B4-BE49-F238E27FC236}">
                <a16:creationId xmlns:a16="http://schemas.microsoft.com/office/drawing/2014/main" id="{A67A6CE7-3334-3157-6458-1E17B6EF9F97}"/>
              </a:ext>
            </a:extLst>
          </p:cNvPr>
          <p:cNvSpPr/>
          <p:nvPr/>
        </p:nvSpPr>
        <p:spPr>
          <a:xfrm>
            <a:off x="3476914" y="5492799"/>
            <a:ext cx="676656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2600" dirty="0"/>
          </a:p>
        </p:txBody>
      </p:sp>
      <p:sp>
        <p:nvSpPr>
          <p:cNvPr id="52" name="Text 24">
            <a:extLst>
              <a:ext uri="{FF2B5EF4-FFF2-40B4-BE49-F238E27FC236}">
                <a16:creationId xmlns:a16="http://schemas.microsoft.com/office/drawing/2014/main" id="{0C18D0DC-DFAC-7268-7099-91AB075EE90C}"/>
              </a:ext>
            </a:extLst>
          </p:cNvPr>
          <p:cNvSpPr/>
          <p:nvPr/>
        </p:nvSpPr>
        <p:spPr>
          <a:xfrm>
            <a:off x="4528474" y="5435192"/>
            <a:ext cx="7206326" cy="7918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5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 and adjust  </a:t>
            </a:r>
            <a:r>
              <a:rPr lang="en-US" sz="13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by checking results and changing course when needed.</a:t>
            </a:r>
            <a:endParaRPr lang="en-US" sz="1500" dirty="0"/>
          </a:p>
        </p:txBody>
      </p:sp>
      <p:sp>
        <p:nvSpPr>
          <p:cNvPr id="53" name="Text 26">
            <a:extLst>
              <a:ext uri="{FF2B5EF4-FFF2-40B4-BE49-F238E27FC236}">
                <a16:creationId xmlns:a16="http://schemas.microsoft.com/office/drawing/2014/main" id="{967D0AC3-81EA-D804-8C81-CDFF7F1CE0F7}"/>
              </a:ext>
            </a:extLst>
          </p:cNvPr>
          <p:cNvSpPr/>
          <p:nvPr/>
        </p:nvSpPr>
        <p:spPr>
          <a:xfrm>
            <a:off x="14068409" y="6464806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6667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391134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85E198-5FCC-3CF0-B9B2-094976077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CEB46F2C-0BE8-20DD-46A9-8F732A4476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8" name="Parallelogram 7">
            <a:extLst>
              <a:ext uri="{FF2B5EF4-FFF2-40B4-BE49-F238E27FC236}">
                <a16:creationId xmlns:a16="http://schemas.microsoft.com/office/drawing/2014/main" id="{7EE02A80-1B2A-D2E6-A916-A1AAB0FFA16E}"/>
              </a:ext>
            </a:extLst>
          </p:cNvPr>
          <p:cNvSpPr/>
          <p:nvPr/>
        </p:nvSpPr>
        <p:spPr>
          <a:xfrm rot="16200000" flipV="1">
            <a:off x="429946" y="3509282"/>
            <a:ext cx="3913510" cy="199754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1CD8C68-A9FC-24C5-A536-30B5306368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" name="Text 2">
            <a:extLst>
              <a:ext uri="{FF2B5EF4-FFF2-40B4-BE49-F238E27FC236}">
                <a16:creationId xmlns:a16="http://schemas.microsoft.com/office/drawing/2014/main" id="{B44DEF47-06E0-4BC2-514E-6DAC7344A831}"/>
              </a:ext>
            </a:extLst>
          </p:cNvPr>
          <p:cNvSpPr/>
          <p:nvPr/>
        </p:nvSpPr>
        <p:spPr>
          <a:xfrm>
            <a:off x="3385475" y="452275"/>
            <a:ext cx="43774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1 Summary</a:t>
            </a:r>
            <a:endParaRPr lang="en-US" sz="2700" dirty="0"/>
          </a:p>
        </p:txBody>
      </p:sp>
      <p:sp>
        <p:nvSpPr>
          <p:cNvPr id="3" name="Text 3">
            <a:extLst>
              <a:ext uri="{FF2B5EF4-FFF2-40B4-BE49-F238E27FC236}">
                <a16:creationId xmlns:a16="http://schemas.microsoft.com/office/drawing/2014/main" id="{470140D5-B6B3-E63E-7261-0519ADE0F9DE}"/>
              </a:ext>
            </a:extLst>
          </p:cNvPr>
          <p:cNvSpPr/>
          <p:nvPr/>
        </p:nvSpPr>
        <p:spPr>
          <a:xfrm>
            <a:off x="3403763" y="1037491"/>
            <a:ext cx="4377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00B0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Is Strategy?</a:t>
            </a:r>
            <a:endParaRPr lang="en-US" sz="1300" dirty="0"/>
          </a:p>
          <a:p>
            <a:pPr marL="0" indent="0" algn="l">
              <a:buNone/>
            </a:pPr>
            <a:r>
              <a:rPr lang="en-US" sz="1300" i="1" dirty="0">
                <a:solidFill>
                  <a:srgbClr val="00B0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Understanding the Big Picture</a:t>
            </a:r>
            <a:endParaRPr lang="en-US" sz="1300" dirty="0"/>
          </a:p>
        </p:txBody>
      </p:sp>
      <p:sp>
        <p:nvSpPr>
          <p:cNvPr id="4" name="Shape 5">
            <a:extLst>
              <a:ext uri="{FF2B5EF4-FFF2-40B4-BE49-F238E27FC236}">
                <a16:creationId xmlns:a16="http://schemas.microsoft.com/office/drawing/2014/main" id="{36DFEBC7-7A3C-19B0-5D8D-518DAD41BC11}"/>
              </a:ext>
            </a:extLst>
          </p:cNvPr>
          <p:cNvSpPr/>
          <p:nvPr/>
        </p:nvSpPr>
        <p:spPr>
          <a:xfrm>
            <a:off x="3385474" y="1622707"/>
            <a:ext cx="2933816" cy="4526280"/>
          </a:xfrm>
          <a:prstGeom prst="rect">
            <a:avLst/>
          </a:prstGeom>
          <a:solidFill>
            <a:srgbClr val="F4F7FA"/>
          </a:solidFill>
          <a:ln w="12700">
            <a:solidFill>
              <a:srgbClr val="CFE0E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6">
            <a:extLst>
              <a:ext uri="{FF2B5EF4-FFF2-40B4-BE49-F238E27FC236}">
                <a16:creationId xmlns:a16="http://schemas.microsoft.com/office/drawing/2014/main" id="{45838B83-2EBC-A0D3-0BEF-A2FF9CEFD9BB}"/>
              </a:ext>
            </a:extLst>
          </p:cNvPr>
          <p:cNvSpPr/>
          <p:nvPr/>
        </p:nvSpPr>
        <p:spPr>
          <a:xfrm>
            <a:off x="3385474" y="1622707"/>
            <a:ext cx="2933816" cy="457200"/>
          </a:xfrm>
          <a:prstGeom prst="rect">
            <a:avLst/>
          </a:prstGeom>
          <a:solidFill>
            <a:srgbClr val="1F3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7">
            <a:extLst>
              <a:ext uri="{FF2B5EF4-FFF2-40B4-BE49-F238E27FC236}">
                <a16:creationId xmlns:a16="http://schemas.microsoft.com/office/drawing/2014/main" id="{C2AA60AB-A664-F73C-0352-B6B7DD860290}"/>
              </a:ext>
            </a:extLst>
          </p:cNvPr>
          <p:cNvSpPr/>
          <p:nvPr/>
        </p:nvSpPr>
        <p:spPr>
          <a:xfrm>
            <a:off x="3614075" y="1622707"/>
            <a:ext cx="270097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Takeaways</a:t>
            </a:r>
            <a:endParaRPr lang="en-US" sz="1500" dirty="0"/>
          </a:p>
        </p:txBody>
      </p:sp>
      <p:sp>
        <p:nvSpPr>
          <p:cNvPr id="13" name="Text 8">
            <a:extLst>
              <a:ext uri="{FF2B5EF4-FFF2-40B4-BE49-F238E27FC236}">
                <a16:creationId xmlns:a16="http://schemas.microsoft.com/office/drawing/2014/main" id="{0CB56072-4CE9-9062-19E2-55C9632BAD04}"/>
              </a:ext>
            </a:extLst>
          </p:cNvPr>
          <p:cNvSpPr/>
          <p:nvPr/>
        </p:nvSpPr>
        <p:spPr>
          <a:xfrm>
            <a:off x="3705514" y="2262787"/>
            <a:ext cx="2631121" cy="3749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ct val="104000"/>
              </a:lnSpc>
              <a:spcAft>
                <a:spcPts val="900"/>
              </a:spcAft>
              <a:buSzPct val="100000"/>
              <a:buChar char="•"/>
            </a:pPr>
            <a:r>
              <a:rPr lang="en-US" sz="13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Strategy is the set of choices that help an organisation reach long-term goals and beat rivals.</a:t>
            </a:r>
            <a:endParaRPr lang="en-US" sz="1300" dirty="0"/>
          </a:p>
          <a:p>
            <a:pPr marL="342900" indent="-342900" algn="l">
              <a:lnSpc>
                <a:spcPct val="104000"/>
              </a:lnSpc>
              <a:spcAft>
                <a:spcPts val="900"/>
              </a:spcAft>
              <a:buSzPct val="100000"/>
              <a:buChar char="•"/>
            </a:pPr>
            <a:r>
              <a:rPr lang="en-US" sz="13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Vision, mission, and values give a firm its direction and identity.</a:t>
            </a:r>
            <a:endParaRPr lang="en-US" sz="1300" dirty="0"/>
          </a:p>
          <a:p>
            <a:pPr marL="342900" indent="-342900" algn="l">
              <a:lnSpc>
                <a:spcPct val="104000"/>
              </a:lnSpc>
              <a:spcAft>
                <a:spcPts val="900"/>
              </a:spcAft>
              <a:buSzPct val="100000"/>
              <a:buChar char="•"/>
            </a:pPr>
            <a:r>
              <a:rPr lang="en-US" sz="13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strategic management process is a repeating cycle: set direction, analyse, formulate, implement, evaluate.</a:t>
            </a:r>
            <a:endParaRPr lang="en-US" sz="1300" dirty="0"/>
          </a:p>
          <a:p>
            <a:pPr marL="342900" indent="-342900" algn="l">
              <a:lnSpc>
                <a:spcPct val="104000"/>
              </a:lnSpc>
              <a:spcAft>
                <a:spcPts val="900"/>
              </a:spcAft>
              <a:buSzPct val="100000"/>
              <a:buChar char="•"/>
            </a:pPr>
            <a:r>
              <a:rPr lang="en-US" sz="13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 strategy is usually a mix of deliberate planning and emergent discovery.</a:t>
            </a:r>
            <a:endParaRPr lang="en-US" sz="1300" dirty="0"/>
          </a:p>
          <a:p>
            <a:pPr marL="342900" indent="-342900" algn="l">
              <a:lnSpc>
                <a:spcPct val="104000"/>
              </a:lnSpc>
              <a:spcAft>
                <a:spcPts val="900"/>
              </a:spcAft>
              <a:buSzPct val="100000"/>
              <a:buChar char="•"/>
            </a:pPr>
            <a:r>
              <a:rPr lang="en-US" sz="13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clear strategy helps firms use resources wisely and stay successful over time.</a:t>
            </a:r>
            <a:endParaRPr lang="en-US" sz="1300" dirty="0"/>
          </a:p>
        </p:txBody>
      </p:sp>
      <p:sp>
        <p:nvSpPr>
          <p:cNvPr id="14" name="Shape 9">
            <a:extLst>
              <a:ext uri="{FF2B5EF4-FFF2-40B4-BE49-F238E27FC236}">
                <a16:creationId xmlns:a16="http://schemas.microsoft.com/office/drawing/2014/main" id="{12CD3641-DD68-7525-D0ED-04758D918164}"/>
              </a:ext>
            </a:extLst>
          </p:cNvPr>
          <p:cNvSpPr/>
          <p:nvPr/>
        </p:nvSpPr>
        <p:spPr>
          <a:xfrm>
            <a:off x="9374794" y="1622707"/>
            <a:ext cx="2584552" cy="4526280"/>
          </a:xfrm>
          <a:prstGeom prst="rect">
            <a:avLst/>
          </a:prstGeom>
          <a:solidFill>
            <a:srgbClr val="FFFFFF"/>
          </a:solidFill>
          <a:ln w="12700">
            <a:solidFill>
              <a:srgbClr val="CFE0E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0">
            <a:extLst>
              <a:ext uri="{FF2B5EF4-FFF2-40B4-BE49-F238E27FC236}">
                <a16:creationId xmlns:a16="http://schemas.microsoft.com/office/drawing/2014/main" id="{11DAA5FB-C9CF-D312-CD2F-EE1A9F2027B5}"/>
              </a:ext>
            </a:extLst>
          </p:cNvPr>
          <p:cNvSpPr/>
          <p:nvPr/>
        </p:nvSpPr>
        <p:spPr>
          <a:xfrm>
            <a:off x="9374794" y="1622707"/>
            <a:ext cx="2584552" cy="457200"/>
          </a:xfrm>
          <a:prstGeom prst="rect">
            <a:avLst/>
          </a:prstGeom>
          <a:solidFill>
            <a:srgbClr val="00B0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1">
            <a:extLst>
              <a:ext uri="{FF2B5EF4-FFF2-40B4-BE49-F238E27FC236}">
                <a16:creationId xmlns:a16="http://schemas.microsoft.com/office/drawing/2014/main" id="{54BB3A18-89DD-3AF0-431D-F32657F219B3}"/>
              </a:ext>
            </a:extLst>
          </p:cNvPr>
          <p:cNvSpPr/>
          <p:nvPr/>
        </p:nvSpPr>
        <p:spPr>
          <a:xfrm>
            <a:off x="9603394" y="1622707"/>
            <a:ext cx="2351709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Terms</a:t>
            </a:r>
            <a:endParaRPr lang="en-US" sz="1500" dirty="0"/>
          </a:p>
        </p:txBody>
      </p:sp>
      <p:sp>
        <p:nvSpPr>
          <p:cNvPr id="17" name="Text 12">
            <a:extLst>
              <a:ext uri="{FF2B5EF4-FFF2-40B4-BE49-F238E27FC236}">
                <a16:creationId xmlns:a16="http://schemas.microsoft.com/office/drawing/2014/main" id="{6A4D57E6-65C5-D43B-9DD5-1A569FB70A87}"/>
              </a:ext>
            </a:extLst>
          </p:cNvPr>
          <p:cNvSpPr/>
          <p:nvPr/>
        </p:nvSpPr>
        <p:spPr>
          <a:xfrm>
            <a:off x="9649114" y="2262787"/>
            <a:ext cx="2305141" cy="3749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3000"/>
              </a:lnSpc>
              <a:buNone/>
            </a:pPr>
            <a:r>
              <a:rPr lang="en-US" sz="125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Strategy — </a:t>
            </a:r>
            <a:r>
              <a:rPr lang="en-US" sz="125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plan of action to reach long-term goals and outperform rivals.</a:t>
            </a:r>
            <a:endParaRPr lang="en-US" sz="1250" dirty="0"/>
          </a:p>
          <a:p>
            <a:pPr marL="0" indent="0" algn="l">
              <a:lnSpc>
                <a:spcPct val="103000"/>
              </a:lnSpc>
              <a:buNone/>
            </a:pPr>
            <a:r>
              <a:rPr lang="en-US" sz="125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Vision — </a:t>
            </a:r>
            <a:r>
              <a:rPr lang="en-US" sz="125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 inspiring picture of what the organisation wants to become.</a:t>
            </a:r>
            <a:endParaRPr lang="en-US" sz="1250" dirty="0"/>
          </a:p>
          <a:p>
            <a:pPr marL="0" indent="0" algn="l">
              <a:lnSpc>
                <a:spcPct val="103000"/>
              </a:lnSpc>
              <a:buNone/>
            </a:pPr>
            <a:r>
              <a:rPr lang="en-US" sz="125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Mission — </a:t>
            </a:r>
            <a:r>
              <a:rPr lang="en-US" sz="125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the organisation does today and who it serves.</a:t>
            </a:r>
            <a:endParaRPr lang="en-US" sz="1250" dirty="0"/>
          </a:p>
          <a:p>
            <a:pPr marL="0" indent="0" algn="l">
              <a:lnSpc>
                <a:spcPct val="103000"/>
              </a:lnSpc>
              <a:buNone/>
            </a:pPr>
            <a:r>
              <a:rPr lang="en-US" sz="125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Values — </a:t>
            </a:r>
            <a:r>
              <a:rPr lang="en-US" sz="125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beliefs and standards that guide how people behave.</a:t>
            </a:r>
            <a:endParaRPr lang="en-US" sz="1250" dirty="0"/>
          </a:p>
          <a:p>
            <a:pPr marL="0" indent="0" algn="l">
              <a:lnSpc>
                <a:spcPct val="103000"/>
              </a:lnSpc>
              <a:buNone/>
            </a:pPr>
            <a:r>
              <a:rPr lang="en-US" sz="125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Strategic management — </a:t>
            </a:r>
            <a:r>
              <a:rPr lang="en-US" sz="125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ongoing process of planning, carrying out, and reviewing strategy.</a:t>
            </a:r>
            <a:endParaRPr lang="en-US" sz="1250" dirty="0"/>
          </a:p>
          <a:p>
            <a:pPr marL="0" indent="0" algn="l">
              <a:lnSpc>
                <a:spcPct val="103000"/>
              </a:lnSpc>
              <a:buNone/>
            </a:pPr>
            <a:r>
              <a:rPr lang="en-US" sz="125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Deliberate strategy — </a:t>
            </a:r>
            <a:r>
              <a:rPr lang="en-US" sz="125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strategy that is planned in advance.</a:t>
            </a:r>
            <a:endParaRPr lang="en-US" sz="1250" dirty="0"/>
          </a:p>
          <a:p>
            <a:pPr marL="0" indent="0" algn="l">
              <a:lnSpc>
                <a:spcPct val="103000"/>
              </a:lnSpc>
              <a:buNone/>
            </a:pPr>
            <a:r>
              <a:rPr lang="en-US" sz="125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Emergent strategy — </a:t>
            </a:r>
            <a:r>
              <a:rPr lang="en-US" sz="125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strategy that develops in response to events and discoveries.</a:t>
            </a:r>
            <a:endParaRPr lang="en-US" sz="1250" dirty="0"/>
          </a:p>
        </p:txBody>
      </p:sp>
      <p:sp>
        <p:nvSpPr>
          <p:cNvPr id="18" name="Text 14">
            <a:extLst>
              <a:ext uri="{FF2B5EF4-FFF2-40B4-BE49-F238E27FC236}">
                <a16:creationId xmlns:a16="http://schemas.microsoft.com/office/drawing/2014/main" id="{07A300FE-EED7-1963-36D2-DE009D495B46}"/>
              </a:ext>
            </a:extLst>
          </p:cNvPr>
          <p:cNvSpPr/>
          <p:nvPr/>
        </p:nvSpPr>
        <p:spPr>
          <a:xfrm>
            <a:off x="14068409" y="6523891"/>
            <a:ext cx="232843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6667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59361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C9FFAE9-2D36-5DBC-36DA-823E1936A4CC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F9D042-F2AF-AE4A-0BB7-52A5E9769D08}"/>
              </a:ext>
            </a:extLst>
          </p:cNvPr>
          <p:cNvSpPr/>
          <p:nvPr/>
        </p:nvSpPr>
        <p:spPr>
          <a:xfrm>
            <a:off x="195516" y="66742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F74DF8-9048-DFD2-9970-1A647C89646B}"/>
              </a:ext>
            </a:extLst>
          </p:cNvPr>
          <p:cNvSpPr txBox="1"/>
          <p:nvPr/>
        </p:nvSpPr>
        <p:spPr>
          <a:xfrm>
            <a:off x="282603" y="854019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C07139-D437-16F3-1AB8-6A2048C51EB8}"/>
              </a:ext>
            </a:extLst>
          </p:cNvPr>
          <p:cNvSpPr txBox="1"/>
          <p:nvPr/>
        </p:nvSpPr>
        <p:spPr>
          <a:xfrm>
            <a:off x="282783" y="67423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B684AAF-494D-A498-20C4-9B390DE2142A}"/>
              </a:ext>
            </a:extLst>
          </p:cNvPr>
          <p:cNvSpPr/>
          <p:nvPr/>
        </p:nvSpPr>
        <p:spPr>
          <a:xfrm>
            <a:off x="1225221" y="1973892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Vision, Mission, and Values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Strategic Leadership.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Strategic Management Process.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E66080-8A54-ECD3-3D90-D5D4846CC301}"/>
              </a:ext>
            </a:extLst>
          </p:cNvPr>
          <p:cNvSpPr txBox="1"/>
          <p:nvPr/>
        </p:nvSpPr>
        <p:spPr>
          <a:xfrm>
            <a:off x="1507826" y="380500"/>
            <a:ext cx="82751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Leading the Strategy: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Manager's Role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C2BBC7F-F49B-46ED-98FE-02062A65CC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5622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58171" y="585040"/>
            <a:ext cx="732606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Looking Outside: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the Industry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Competition</a:t>
            </a:r>
          </a:p>
          <a:p>
            <a:endParaRPr lang="en-US" sz="24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90952" y="2200867"/>
            <a:ext cx="101784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467571" y="82374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67819" y="77311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0842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BCC4C76-7AB6-04FA-214D-BE3B063AB6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667CB46-F0AF-1CE8-33D8-6C8AFAC19A1A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PESTEL Framework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Industry Structure and Firm Strategy: The Five Forces Model.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Changes over Time: Industry Dynamics.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Performance Differences within the Same Industry: Strategic Groups.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7AF6673-B43F-4158-8AC4-C0713AAC530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649A9D2-4290-305F-7F88-F8BD2D997B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A31084-EF1B-6194-DFF5-C69FA94F4925}"/>
              </a:ext>
            </a:extLst>
          </p:cNvPr>
          <p:cNvSpPr txBox="1"/>
          <p:nvPr/>
        </p:nvSpPr>
        <p:spPr>
          <a:xfrm>
            <a:off x="4136812" y="661024"/>
            <a:ext cx="76738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Analysis: Resources,  Capabilities, and Core Competencies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AFCFA2-7DB0-8679-F00C-DDE79DEF5C40}"/>
              </a:ext>
            </a:extLst>
          </p:cNvPr>
          <p:cNvSpPr/>
          <p:nvPr/>
        </p:nvSpPr>
        <p:spPr>
          <a:xfrm>
            <a:off x="2827957" y="79108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4AEF99-3275-C51A-9E16-EB747887B69A}"/>
              </a:ext>
            </a:extLst>
          </p:cNvPr>
          <p:cNvSpPr txBox="1"/>
          <p:nvPr/>
        </p:nvSpPr>
        <p:spPr>
          <a:xfrm>
            <a:off x="3058269" y="11361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49C674-DDE1-35D3-2CEE-830F0F43DD59}"/>
              </a:ext>
            </a:extLst>
          </p:cNvPr>
          <p:cNvSpPr txBox="1"/>
          <p:nvPr/>
        </p:nvSpPr>
        <p:spPr>
          <a:xfrm>
            <a:off x="2916081" y="79108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F35F802-C413-7E29-5140-C2C12178ED2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C80A10F-D091-6D19-5122-C67773FCBE8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8964E8-C7B9-2284-0878-B8D65EF665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BB79636-6126-8DC6-4979-FBAAB4A6659E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Core Competencies.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Resource-Based View.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Dynamic Capabilities Perspective.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Value Chain Analysis.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Implications for the Strategist.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BF4C730-5F32-49FF-A2D2-AEEDF44871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1459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50E1584-1A5E-CEE9-7351-FFEED713301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0273"/>
            <a:ext cx="45719" cy="6857998"/>
          </a:xfrm>
        </p:spPr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2BDB39-9C3A-1314-128D-10E6140625F4}"/>
              </a:ext>
            </a:extLst>
          </p:cNvPr>
          <p:cNvSpPr/>
          <p:nvPr/>
        </p:nvSpPr>
        <p:spPr>
          <a:xfrm>
            <a:off x="3023080" y="95788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D46E5-9F22-0CCC-11ED-2396A2C203FE}"/>
              </a:ext>
            </a:extLst>
          </p:cNvPr>
          <p:cNvSpPr txBox="1"/>
          <p:nvPr/>
        </p:nvSpPr>
        <p:spPr>
          <a:xfrm>
            <a:off x="3247595" y="127637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863F2C-8243-DFE4-38D6-3E88D7AAE813}"/>
              </a:ext>
            </a:extLst>
          </p:cNvPr>
          <p:cNvSpPr txBox="1"/>
          <p:nvPr/>
        </p:nvSpPr>
        <p:spPr>
          <a:xfrm>
            <a:off x="3024659" y="94920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DF38E91-F4D7-87A9-D0DA-C48B77CB30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95442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9C49E7-3D00-2E6E-BCB3-2BB051A0B07B}"/>
              </a:ext>
            </a:extLst>
          </p:cNvPr>
          <p:cNvSpPr txBox="1"/>
          <p:nvPr/>
        </p:nvSpPr>
        <p:spPr>
          <a:xfrm>
            <a:off x="2230189" y="2347933"/>
            <a:ext cx="9321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9286F9-CA96-CEA5-3DFD-8D8080647804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ACB2CD-443E-4A55-C7C2-00EC3713ADBA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Winning and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Success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F1B209-0711-5C15-84FA-31F1960C434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Competitive Advantage and Firm Performance.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 Models: Putting Strategy into Action.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CE084AF-9DC5-4CD8-8990-F3CBBC330A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1908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8F5DE2B-90BE-04EC-33A1-3D40D96442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3720E2-5058-03C6-BB2C-48B93C9BC52E}"/>
              </a:ext>
            </a:extLst>
          </p:cNvPr>
          <p:cNvSpPr/>
          <p:nvPr/>
        </p:nvSpPr>
        <p:spPr>
          <a:xfrm>
            <a:off x="2927365" y="78656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A31E2A-EF66-1F2F-45B5-AE4364785F51}"/>
              </a:ext>
            </a:extLst>
          </p:cNvPr>
          <p:cNvSpPr txBox="1"/>
          <p:nvPr/>
        </p:nvSpPr>
        <p:spPr>
          <a:xfrm>
            <a:off x="3045829" y="10643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B17955-2A97-9DC8-E5BF-61BC2AB82B4F}"/>
              </a:ext>
            </a:extLst>
          </p:cNvPr>
          <p:cNvSpPr txBox="1"/>
          <p:nvPr/>
        </p:nvSpPr>
        <p:spPr>
          <a:xfrm>
            <a:off x="2844597" y="8127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1C9129F-F8AC-27F9-E60C-B9B7C68E95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00679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98550D-D24C-D3C3-7BA4-BBFF883B5D38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F2C2F1-51BA-3904-5ABB-89CAB7990464}"/>
              </a:ext>
            </a:extLst>
          </p:cNvPr>
          <p:cNvSpPr txBox="1"/>
          <p:nvPr/>
        </p:nvSpPr>
        <p:spPr>
          <a:xfrm>
            <a:off x="4136812" y="661024"/>
            <a:ext cx="76738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Choosing How to Compete: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Business-Level Strategy</a:t>
            </a:r>
          </a:p>
          <a:p>
            <a:r>
              <a:rPr lang="en-US" sz="3200" dirty="0"/>
              <a:t> </a:t>
            </a:r>
          </a:p>
          <a:p>
            <a:endParaRPr lang="en-US" sz="32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BAA85A5-074C-47C2-545F-7B7A83212E66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Business-Level Strategy: How to Compete for Advantage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Differentiation Strategy: Understanding Value Drivers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Cost-Leadership Strategy: Understanding Cost Drivers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Business-Level Strategy and the Five Forces: Benefits and Risks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Blue Ocean Strategy: Combining Differentiation and Cost Leadership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6481A86-282F-4744-9197-2A65D53308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4926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7F3D8-2BBE-985F-5461-B786C42A6AF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940132-0249-735C-3AD8-AA1A29902360}"/>
              </a:ext>
            </a:extLst>
          </p:cNvPr>
          <p:cNvSpPr/>
          <p:nvPr/>
        </p:nvSpPr>
        <p:spPr>
          <a:xfrm>
            <a:off x="2937735" y="77311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9F3826-9820-F6F9-6C88-C63C6B091D40}"/>
              </a:ext>
            </a:extLst>
          </p:cNvPr>
          <p:cNvSpPr txBox="1"/>
          <p:nvPr/>
        </p:nvSpPr>
        <p:spPr>
          <a:xfrm>
            <a:off x="3166288" y="106113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D9C7F5-25B6-52DD-A72A-32F06BC677AC}"/>
              </a:ext>
            </a:extLst>
          </p:cNvPr>
          <p:cNvSpPr txBox="1"/>
          <p:nvPr/>
        </p:nvSpPr>
        <p:spPr>
          <a:xfrm>
            <a:off x="2929258" y="77311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839801EB-4E35-DF49-290E-8DA2DD32C3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223941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4F1003-360E-80A6-DE93-C87D50E795F7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E3CDA8-FA9D-1962-9976-874B7B69A6B2}"/>
              </a:ext>
            </a:extLst>
          </p:cNvPr>
          <p:cNvSpPr txBox="1"/>
          <p:nvPr/>
        </p:nvSpPr>
        <p:spPr>
          <a:xfrm>
            <a:off x="4136812" y="661024"/>
            <a:ext cx="767389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/>
              <a:t>Corporate Strategy: Vertical Integration and Diversification</a:t>
            </a:r>
          </a:p>
          <a:p>
            <a:endParaRPr lang="en-US" sz="3200" dirty="0"/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3B53509-600A-909C-9DD6-FFDEE730FA0D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Corporate Strategy?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Boundaries of the Firm: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Vertical Integration along the Industry Value Chain: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Corporate Diversification: Expanding Beyond a Single Market,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EEB8EB8-80E4-4569-A6EC-BAA8A8BB2D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3645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2A86345-6F18-803D-8B64-F6D14D4144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0549"/>
            <a:ext cx="45719" cy="6857998"/>
          </a:xfrm>
        </p:spPr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4C523F-9863-9055-1A6E-6B513B1C1FEB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35B9AB-EBF2-4136-70B5-0A463684D9E8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DD3DB2-C1C9-4D95-9492-AF48F4AE0146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D9E679E5-DBAD-9CC3-5477-CD121C3DEA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3706163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06249A-C382-AE43-A925-CB6A4772F213}"/>
              </a:ext>
            </a:extLst>
          </p:cNvPr>
          <p:cNvSpPr txBox="1"/>
          <p:nvPr/>
        </p:nvSpPr>
        <p:spPr>
          <a:xfrm>
            <a:off x="2321960" y="2321780"/>
            <a:ext cx="96556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59314-3522-5498-E191-11BF258AC3F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77B2CD-6BAE-213E-52E8-D31C6FE5F527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Design: Structure, Culture, and Control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ED10CAF-8356-8599-68FE-9BB5A13E3FA1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1. Organizational Design and Competitive Advantage.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2. Strategy and Structure.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3. Organizational Culture: Values, Norms, and Artifacts.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4. Strategic Control-and-Reward Systems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.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CFD63F1-70E6-46CF-9E8B-F77C6F2915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0996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BDC93F8-83E2-F1C8-5574-E48FB1B3E1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-126203" y="1"/>
            <a:ext cx="126203" cy="6857998"/>
          </a:xfrm>
        </p:spPr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89A835-C889-E38B-19BD-883266ED4E48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891CC-07B3-46EC-BB09-1FFB8419A093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56C896-ED21-7893-564F-EBE5FDA8B6A3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3A09D14E-A001-4D03-E9AC-558B6CAEEF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10274"/>
            <a:ext cx="3788356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D0A11CB-C898-71A8-8B0B-A994D8C9F182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829536-CCF5-3A26-FF2C-70282B8AD429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Corporate Governance and Business Ethics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9DDF7CA-5327-778B-51D4-56F5E164279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1. The Shared Value Creation Framework.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2. Corporate Governance.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3.  Strategy and Business Ethics.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71AA8BE-69A2-4A10-94B1-EF907A8CF0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254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68330" y="3534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99628" y="65552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E1466C-618D-7401-2AD8-53F13CCEC225}"/>
              </a:ext>
            </a:extLst>
          </p:cNvPr>
          <p:cNvSpPr/>
          <p:nvPr/>
        </p:nvSpPr>
        <p:spPr>
          <a:xfrm>
            <a:off x="229225" y="78227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A9E884-6D7E-EC39-DDCB-70E8704A3C61}"/>
              </a:ext>
            </a:extLst>
          </p:cNvPr>
          <p:cNvSpPr txBox="1"/>
          <p:nvPr/>
        </p:nvSpPr>
        <p:spPr>
          <a:xfrm>
            <a:off x="2604085" y="488312"/>
            <a:ext cx="76738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Making It Happen: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 Management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4059DF6F-729E-428D-936F-157BBFCC2C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DD2EAB-5693-2C1F-0A09-229659852ACB}"/>
              </a:ext>
            </a:extLst>
          </p:cNvPr>
          <p:cNvSpPr txBox="1"/>
          <p:nvPr/>
        </p:nvSpPr>
        <p:spPr>
          <a:xfrm>
            <a:off x="2165856" y="2117164"/>
            <a:ext cx="60992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Is Operations Management?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5ECE433-E763-37B4-4540-A26863ED7072}"/>
              </a:ext>
            </a:extLst>
          </p:cNvPr>
          <p:cNvSpPr txBox="1"/>
          <p:nvPr/>
        </p:nvSpPr>
        <p:spPr>
          <a:xfrm>
            <a:off x="2018489" y="2883228"/>
            <a:ext cx="8818124" cy="1728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lnSpc>
                <a:spcPct val="108000"/>
              </a:lnSpc>
              <a:spcAft>
                <a:spcPts val="1200"/>
              </a:spcAft>
              <a:buNone/>
            </a:pPr>
            <a:r>
              <a:rPr lang="en-US" sz="18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Operations management is concerned with how an </a:t>
            </a:r>
            <a:r>
              <a:rPr lang="en-US" sz="1800" dirty="0" err="1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organisation</a:t>
            </a:r>
            <a:r>
              <a:rPr lang="en-US" sz="18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actually produces its goods and services. If strategy is the plan, operations is where the plan becomes real — the daily work of making products, delivering services, and satisfying customers.</a:t>
            </a:r>
            <a:endParaRPr lang="en-US" sz="1800" dirty="0"/>
          </a:p>
          <a:p>
            <a:pPr marL="0" indent="0" algn="l">
              <a:lnSpc>
                <a:spcPct val="108000"/>
              </a:lnSpc>
              <a:spcAft>
                <a:spcPts val="1200"/>
              </a:spcAft>
              <a:buNone/>
            </a:pPr>
            <a:r>
              <a:rPr lang="en-US" sz="18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</a:t>
            </a:r>
            <a:r>
              <a:rPr lang="en-US" sz="1800" dirty="0" err="1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organisation</a:t>
            </a:r>
            <a:r>
              <a:rPr lang="en-US" sz="18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from a factory to a hospital to a software company, has operations at its heart.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B81902-AFBC-002D-DADA-5223E19829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189DED0-2C46-86C3-A6BE-9F835609BB79}"/>
              </a:ext>
            </a:extLst>
          </p:cNvPr>
          <p:cNvSpPr/>
          <p:nvPr/>
        </p:nvSpPr>
        <p:spPr>
          <a:xfrm>
            <a:off x="968330" y="3534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0C1C69-8CA8-0C5A-65A5-0722D8643656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24BB6C-0CBD-244C-56F0-F64548791378}"/>
              </a:ext>
            </a:extLst>
          </p:cNvPr>
          <p:cNvSpPr txBox="1"/>
          <p:nvPr/>
        </p:nvSpPr>
        <p:spPr>
          <a:xfrm>
            <a:off x="1199628" y="65552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4D83B2A-7265-4524-CAE3-9BFC4DDD6FAA}"/>
              </a:ext>
            </a:extLst>
          </p:cNvPr>
          <p:cNvSpPr/>
          <p:nvPr/>
        </p:nvSpPr>
        <p:spPr>
          <a:xfrm>
            <a:off x="229225" y="78227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5912528-A9FC-773A-94CE-A8B46EFDCC09}"/>
              </a:ext>
            </a:extLst>
          </p:cNvPr>
          <p:cNvSpPr txBox="1"/>
          <p:nvPr/>
        </p:nvSpPr>
        <p:spPr>
          <a:xfrm>
            <a:off x="2604085" y="488312"/>
            <a:ext cx="76738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Making It Happen: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 Management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3527495-1326-DDA1-AFFD-D7E9CA9DAE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6" name="Text 2">
            <a:extLst>
              <a:ext uri="{FF2B5EF4-FFF2-40B4-BE49-F238E27FC236}">
                <a16:creationId xmlns:a16="http://schemas.microsoft.com/office/drawing/2014/main" id="{C7DE819D-C8F4-6315-25D1-56C153949216}"/>
              </a:ext>
            </a:extLst>
          </p:cNvPr>
          <p:cNvSpPr/>
          <p:nvPr/>
        </p:nvSpPr>
        <p:spPr>
          <a:xfrm>
            <a:off x="373970" y="1587947"/>
            <a:ext cx="8595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Transformation Process</a:t>
            </a:r>
            <a:endParaRPr lang="en-US" sz="2700" dirty="0"/>
          </a:p>
        </p:txBody>
      </p:sp>
      <p:sp>
        <p:nvSpPr>
          <p:cNvPr id="27" name="Text 3">
            <a:extLst>
              <a:ext uri="{FF2B5EF4-FFF2-40B4-BE49-F238E27FC236}">
                <a16:creationId xmlns:a16="http://schemas.microsoft.com/office/drawing/2014/main" id="{C46D1625-1F7C-47D7-2055-A742AA9B6AB9}"/>
              </a:ext>
            </a:extLst>
          </p:cNvPr>
          <p:cNvSpPr/>
          <p:nvPr/>
        </p:nvSpPr>
        <p:spPr>
          <a:xfrm>
            <a:off x="392258" y="2173163"/>
            <a:ext cx="85953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00B0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Inputs become outputs that customers value</a:t>
            </a:r>
            <a:endParaRPr lang="en-US" sz="1300" dirty="0"/>
          </a:p>
        </p:txBody>
      </p:sp>
      <p:sp>
        <p:nvSpPr>
          <p:cNvPr id="28" name="Shape 5">
            <a:extLst>
              <a:ext uri="{FF2B5EF4-FFF2-40B4-BE49-F238E27FC236}">
                <a16:creationId xmlns:a16="http://schemas.microsoft.com/office/drawing/2014/main" id="{F32CDE34-19D3-E4BA-9317-2941917EF08D}"/>
              </a:ext>
            </a:extLst>
          </p:cNvPr>
          <p:cNvSpPr/>
          <p:nvPr/>
        </p:nvSpPr>
        <p:spPr>
          <a:xfrm>
            <a:off x="968330" y="3576767"/>
            <a:ext cx="10424160" cy="914400"/>
          </a:xfrm>
          <a:prstGeom prst="rect">
            <a:avLst/>
          </a:prstGeom>
          <a:solidFill>
            <a:srgbClr val="F4F7FA"/>
          </a:solidFill>
          <a:ln w="12700">
            <a:solidFill>
              <a:srgbClr val="CFE0E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Shape 6">
            <a:extLst>
              <a:ext uri="{FF2B5EF4-FFF2-40B4-BE49-F238E27FC236}">
                <a16:creationId xmlns:a16="http://schemas.microsoft.com/office/drawing/2014/main" id="{85001AF0-927B-7F9A-4640-51A61B66EF73}"/>
              </a:ext>
            </a:extLst>
          </p:cNvPr>
          <p:cNvSpPr/>
          <p:nvPr/>
        </p:nvSpPr>
        <p:spPr>
          <a:xfrm>
            <a:off x="465410" y="3695639"/>
            <a:ext cx="676656" cy="676656"/>
          </a:xfrm>
          <a:prstGeom prst="ellipse">
            <a:avLst/>
          </a:prstGeom>
          <a:solidFill>
            <a:srgbClr val="1F3A5F"/>
          </a:solidFill>
          <a:ln w="25400">
            <a:solidFill>
              <a:srgbClr val="FFFFFF"/>
            </a:solidFill>
            <a:prstDash val="solid"/>
          </a:ln>
          <a:effectLst>
            <a:outerShdw blurRad="88900" dist="25400" dir="5400000" algn="bl" rotWithShape="0">
              <a:srgbClr val="8AA8C2">
                <a:alpha val="2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0" name="Text 7">
            <a:extLst>
              <a:ext uri="{FF2B5EF4-FFF2-40B4-BE49-F238E27FC236}">
                <a16:creationId xmlns:a16="http://schemas.microsoft.com/office/drawing/2014/main" id="{7C1F5E72-9312-B82D-C9A0-D8BBD5952073}"/>
              </a:ext>
            </a:extLst>
          </p:cNvPr>
          <p:cNvSpPr/>
          <p:nvPr/>
        </p:nvSpPr>
        <p:spPr>
          <a:xfrm>
            <a:off x="465410" y="3695639"/>
            <a:ext cx="676656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600" dirty="0"/>
          </a:p>
        </p:txBody>
      </p:sp>
      <p:sp>
        <p:nvSpPr>
          <p:cNvPr id="31" name="Text 8">
            <a:extLst>
              <a:ext uri="{FF2B5EF4-FFF2-40B4-BE49-F238E27FC236}">
                <a16:creationId xmlns:a16="http://schemas.microsoft.com/office/drawing/2014/main" id="{1380A887-73F8-3BD2-14EB-B106CED5E0AD}"/>
              </a:ext>
            </a:extLst>
          </p:cNvPr>
          <p:cNvSpPr/>
          <p:nvPr/>
        </p:nvSpPr>
        <p:spPr>
          <a:xfrm>
            <a:off x="1516970" y="3576767"/>
            <a:ext cx="96469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5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Inputs  </a:t>
            </a:r>
            <a:r>
              <a:rPr lang="en-US" sz="13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resources used, such as materials, labour, equipment, information, and energy.</a:t>
            </a:r>
            <a:endParaRPr lang="en-US" sz="1500" dirty="0"/>
          </a:p>
        </p:txBody>
      </p:sp>
      <p:sp>
        <p:nvSpPr>
          <p:cNvPr id="32" name="Shape 9">
            <a:extLst>
              <a:ext uri="{FF2B5EF4-FFF2-40B4-BE49-F238E27FC236}">
                <a16:creationId xmlns:a16="http://schemas.microsoft.com/office/drawing/2014/main" id="{72FFF333-F7B9-D242-388F-7D49B7F05057}"/>
              </a:ext>
            </a:extLst>
          </p:cNvPr>
          <p:cNvSpPr/>
          <p:nvPr/>
        </p:nvSpPr>
        <p:spPr>
          <a:xfrm>
            <a:off x="968330" y="4655759"/>
            <a:ext cx="10424160" cy="914400"/>
          </a:xfrm>
          <a:prstGeom prst="rect">
            <a:avLst/>
          </a:prstGeom>
          <a:solidFill>
            <a:srgbClr val="F4F7FA"/>
          </a:solidFill>
          <a:ln w="12700">
            <a:solidFill>
              <a:srgbClr val="CFE0E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3" name="Shape 10">
            <a:extLst>
              <a:ext uri="{FF2B5EF4-FFF2-40B4-BE49-F238E27FC236}">
                <a16:creationId xmlns:a16="http://schemas.microsoft.com/office/drawing/2014/main" id="{B0C17A8E-EDCF-65D3-E085-DB27F404984C}"/>
              </a:ext>
            </a:extLst>
          </p:cNvPr>
          <p:cNvSpPr/>
          <p:nvPr/>
        </p:nvSpPr>
        <p:spPr>
          <a:xfrm>
            <a:off x="465410" y="4774631"/>
            <a:ext cx="676656" cy="676656"/>
          </a:xfrm>
          <a:prstGeom prst="ellipse">
            <a:avLst/>
          </a:prstGeom>
          <a:solidFill>
            <a:srgbClr val="00B0F0"/>
          </a:solidFill>
          <a:ln w="25400">
            <a:solidFill>
              <a:srgbClr val="FFFFFF"/>
            </a:solidFill>
            <a:prstDash val="solid"/>
          </a:ln>
          <a:effectLst>
            <a:outerShdw blurRad="88900" dist="25400" dir="5400000" algn="bl" rotWithShape="0">
              <a:srgbClr val="8AA8C2">
                <a:alpha val="2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4" name="Text 11">
            <a:extLst>
              <a:ext uri="{FF2B5EF4-FFF2-40B4-BE49-F238E27FC236}">
                <a16:creationId xmlns:a16="http://schemas.microsoft.com/office/drawing/2014/main" id="{577A4D89-2500-B787-156C-8FD9B623E375}"/>
              </a:ext>
            </a:extLst>
          </p:cNvPr>
          <p:cNvSpPr/>
          <p:nvPr/>
        </p:nvSpPr>
        <p:spPr>
          <a:xfrm>
            <a:off x="465410" y="4774631"/>
            <a:ext cx="676656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600" dirty="0"/>
          </a:p>
        </p:txBody>
      </p:sp>
      <p:sp>
        <p:nvSpPr>
          <p:cNvPr id="35" name="Text 12">
            <a:extLst>
              <a:ext uri="{FF2B5EF4-FFF2-40B4-BE49-F238E27FC236}">
                <a16:creationId xmlns:a16="http://schemas.microsoft.com/office/drawing/2014/main" id="{E804FD6A-711E-AEFC-6B9B-D334090BD352}"/>
              </a:ext>
            </a:extLst>
          </p:cNvPr>
          <p:cNvSpPr/>
          <p:nvPr/>
        </p:nvSpPr>
        <p:spPr>
          <a:xfrm>
            <a:off x="1516970" y="4655759"/>
            <a:ext cx="96469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5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Transformation  </a:t>
            </a:r>
            <a:r>
              <a:rPr lang="en-US" sz="13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activities that change inputs into something more valuable — manufacturing, assembling, or serving.</a:t>
            </a:r>
            <a:endParaRPr lang="en-US" sz="1500" dirty="0"/>
          </a:p>
        </p:txBody>
      </p:sp>
      <p:sp>
        <p:nvSpPr>
          <p:cNvPr id="36" name="Shape 13">
            <a:extLst>
              <a:ext uri="{FF2B5EF4-FFF2-40B4-BE49-F238E27FC236}">
                <a16:creationId xmlns:a16="http://schemas.microsoft.com/office/drawing/2014/main" id="{6836D96D-5EC3-ABD7-2AFD-F50818E8F5E8}"/>
              </a:ext>
            </a:extLst>
          </p:cNvPr>
          <p:cNvSpPr/>
          <p:nvPr/>
        </p:nvSpPr>
        <p:spPr>
          <a:xfrm>
            <a:off x="968330" y="5734751"/>
            <a:ext cx="10424160" cy="914400"/>
          </a:xfrm>
          <a:prstGeom prst="rect">
            <a:avLst/>
          </a:prstGeom>
          <a:solidFill>
            <a:srgbClr val="F4F7FA"/>
          </a:solidFill>
          <a:ln w="12700">
            <a:solidFill>
              <a:srgbClr val="CFE0E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7" name="Shape 14">
            <a:extLst>
              <a:ext uri="{FF2B5EF4-FFF2-40B4-BE49-F238E27FC236}">
                <a16:creationId xmlns:a16="http://schemas.microsoft.com/office/drawing/2014/main" id="{9B853888-EB6F-46E2-BBD8-9E8442049B0F}"/>
              </a:ext>
            </a:extLst>
          </p:cNvPr>
          <p:cNvSpPr/>
          <p:nvPr/>
        </p:nvSpPr>
        <p:spPr>
          <a:xfrm>
            <a:off x="465410" y="5853623"/>
            <a:ext cx="676656" cy="676656"/>
          </a:xfrm>
          <a:prstGeom prst="ellipse">
            <a:avLst/>
          </a:prstGeom>
          <a:solidFill>
            <a:srgbClr val="1F3A5F"/>
          </a:solidFill>
          <a:ln w="25400">
            <a:solidFill>
              <a:srgbClr val="FFFFFF"/>
            </a:solidFill>
            <a:prstDash val="solid"/>
          </a:ln>
          <a:effectLst>
            <a:outerShdw blurRad="88900" dist="25400" dir="5400000" algn="bl" rotWithShape="0">
              <a:srgbClr val="8AA8C2">
                <a:alpha val="2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8" name="Text 15">
            <a:extLst>
              <a:ext uri="{FF2B5EF4-FFF2-40B4-BE49-F238E27FC236}">
                <a16:creationId xmlns:a16="http://schemas.microsoft.com/office/drawing/2014/main" id="{C53C2AC5-E8E2-94C8-D061-8FD9AC271E0A}"/>
              </a:ext>
            </a:extLst>
          </p:cNvPr>
          <p:cNvSpPr/>
          <p:nvPr/>
        </p:nvSpPr>
        <p:spPr>
          <a:xfrm>
            <a:off x="465410" y="5853623"/>
            <a:ext cx="676656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600" dirty="0"/>
          </a:p>
        </p:txBody>
      </p:sp>
      <p:sp>
        <p:nvSpPr>
          <p:cNvPr id="39" name="Text 16">
            <a:extLst>
              <a:ext uri="{FF2B5EF4-FFF2-40B4-BE49-F238E27FC236}">
                <a16:creationId xmlns:a16="http://schemas.microsoft.com/office/drawing/2014/main" id="{56269753-1EEE-71C4-764D-96CA6C7DB3EE}"/>
              </a:ext>
            </a:extLst>
          </p:cNvPr>
          <p:cNvSpPr/>
          <p:nvPr/>
        </p:nvSpPr>
        <p:spPr>
          <a:xfrm>
            <a:off x="1516970" y="5734751"/>
            <a:ext cx="96469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500" b="1" dirty="0">
                <a:solidFill>
                  <a:srgbClr val="1F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Outputs  </a:t>
            </a:r>
            <a:r>
              <a:rPr lang="en-US" sz="1300" dirty="0">
                <a:solidFill>
                  <a:srgbClr val="222B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finished goods or services delivered to customers.</a:t>
            </a:r>
            <a:endParaRPr lang="en-US" sz="1500" dirty="0"/>
          </a:p>
        </p:txBody>
      </p:sp>
      <p:sp>
        <p:nvSpPr>
          <p:cNvPr id="40" name="Text 18">
            <a:extLst>
              <a:ext uri="{FF2B5EF4-FFF2-40B4-BE49-F238E27FC236}">
                <a16:creationId xmlns:a16="http://schemas.microsoft.com/office/drawing/2014/main" id="{7CB87690-1448-C855-50B8-F28B1A592E1F}"/>
              </a:ext>
            </a:extLst>
          </p:cNvPr>
          <p:cNvSpPr/>
          <p:nvPr/>
        </p:nvSpPr>
        <p:spPr>
          <a:xfrm>
            <a:off x="11056905" y="7659563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6667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69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001563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303F352-BA68-31B2-D4CD-81FF60B49247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92AFEC5-5564-8238-94C1-4D1F45FC0835}"/>
              </a:ext>
            </a:extLst>
          </p:cNvPr>
          <p:cNvSpPr/>
          <p:nvPr/>
        </p:nvSpPr>
        <p:spPr>
          <a:xfrm>
            <a:off x="968330" y="2057799"/>
            <a:ext cx="10812720" cy="43241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 Understand the business process and analyze the operations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 Acquire knowledge of production planning and resource management </a:t>
            </a:r>
          </a:p>
          <a:p>
            <a:pPr marL="3429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Understand the concept of Corporate Vision - Mission and Objectives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Understand the concept of SWOT and Portfolio Analysis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Understand the different stages in strategy formulation process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 Understand the concept of Strategic Business Unit and Business Process re-engineering.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E46E79-FE76-E1A5-6550-6177E875752A}"/>
              </a:ext>
            </a:extLst>
          </p:cNvPr>
          <p:cNvSpPr txBox="1"/>
          <p:nvPr/>
        </p:nvSpPr>
        <p:spPr>
          <a:xfrm>
            <a:off x="2259052" y="43258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Learning Outcomes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C20C3E-21B7-433F-A844-EDF2958528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7945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E4D62B3-D902-DFAD-B6D0-A9D260C1EE8B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92FC8C-7873-4D48-6008-A2DE13A4ADD9}"/>
              </a:ext>
            </a:extLst>
          </p:cNvPr>
          <p:cNvSpPr txBox="1"/>
          <p:nvPr/>
        </p:nvSpPr>
        <p:spPr>
          <a:xfrm>
            <a:off x="2259052" y="741607"/>
            <a:ext cx="7673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B905EB2-EEB6-F8B3-DEDA-149B975C18E0}"/>
              </a:ext>
            </a:extLst>
          </p:cNvPr>
          <p:cNvSpPr/>
          <p:nvPr/>
        </p:nvSpPr>
        <p:spPr>
          <a:xfrm>
            <a:off x="668651" y="1695501"/>
            <a:ext cx="5999278" cy="47052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Strategic management,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third edition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2017 By Frank t. Rothaermel</a:t>
            </a:r>
            <a:b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Georgia Institute of Technology.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18C736A-2993-EAFB-B378-2085674D9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288" y="1759366"/>
            <a:ext cx="4563112" cy="4641399"/>
          </a:xfrm>
          <a:prstGeom prst="rect">
            <a:avLst/>
          </a:prstGeom>
        </p:spPr>
      </p:pic>
      <p:pic>
        <p:nvPicPr>
          <p:cNvPr id="8" name="Graphic 21">
            <a:extLst>
              <a:ext uri="{FF2B5EF4-FFF2-40B4-BE49-F238E27FC236}">
                <a16:creationId xmlns:a16="http://schemas.microsoft.com/office/drawing/2014/main" id="{E4EFE520-2F73-4B91-9CD1-6936DF8099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5941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9EC0129-3B58-848D-4ED2-B6C326390856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16615A-C5FD-C36A-F098-E041050FE166}"/>
              </a:ext>
            </a:extLst>
          </p:cNvPr>
          <p:cNvSpPr/>
          <p:nvPr/>
        </p:nvSpPr>
        <p:spPr>
          <a:xfrm>
            <a:off x="266924" y="1833371"/>
            <a:ext cx="6318811" cy="42586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  Operations management,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Eighth edition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 Nigel Slack Alistair Brandon-Jones  Robert Johnston.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E88463-605C-8E52-060A-98155EEBAE9C}"/>
              </a:ext>
            </a:extLst>
          </p:cNvPr>
          <p:cNvSpPr txBox="1"/>
          <p:nvPr/>
        </p:nvSpPr>
        <p:spPr>
          <a:xfrm>
            <a:off x="2109103" y="498891"/>
            <a:ext cx="7673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39327BB-785E-E5D1-3893-C6595FD86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137" y="1858711"/>
            <a:ext cx="4777483" cy="4208010"/>
          </a:xfrm>
          <a:prstGeom prst="rect">
            <a:avLst/>
          </a:prstGeom>
        </p:spPr>
      </p:pic>
      <p:pic>
        <p:nvPicPr>
          <p:cNvPr id="8" name="Graphic 21">
            <a:extLst>
              <a:ext uri="{FF2B5EF4-FFF2-40B4-BE49-F238E27FC236}">
                <a16:creationId xmlns:a16="http://schemas.microsoft.com/office/drawing/2014/main" id="{F5626F38-925B-4A86-83D5-F79C3D6145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161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3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C3E4B-03CA-15AE-CEBD-48252BE46976}"/>
              </a:ext>
            </a:extLst>
          </p:cNvPr>
          <p:cNvSpPr/>
          <p:nvPr/>
        </p:nvSpPr>
        <p:spPr>
          <a:xfrm>
            <a:off x="252739" y="192560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3F0822-630F-38D5-984D-347F909ABE03}"/>
              </a:ext>
            </a:extLst>
          </p:cNvPr>
          <p:cNvSpPr txBox="1"/>
          <p:nvPr/>
        </p:nvSpPr>
        <p:spPr>
          <a:xfrm>
            <a:off x="2150503" y="713860"/>
            <a:ext cx="811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Management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53E93922-EF8B-40D8-B0E4-8615315A960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6CE3E53-6E04-439A-BBAB-6310A555828B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purl.org/dc/elements/1.1/"/>
    <ds:schemaRef ds:uri="aca13214-df29-4e3c-a050-857c0bf7bd8e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688354b5-287c-4cda-825e-1d7935aea40e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1118</Words>
  <Application>Microsoft Office PowerPoint</Application>
  <PresentationFormat>Widescreen</PresentationFormat>
  <Paragraphs>181</Paragraphs>
  <Slides>21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Alexandria</vt:lpstr>
      <vt:lpstr>Arial</vt:lpstr>
      <vt:lpstr>Calibri</vt:lpstr>
      <vt:lpstr>Calibri Light</vt:lpstr>
      <vt:lpstr>Roboto Light</vt:lpstr>
      <vt:lpstr>Tajawal ExtraBold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Ahmad Alnaimi</cp:lastModifiedBy>
  <cp:revision>15</cp:revision>
  <dcterms:created xsi:type="dcterms:W3CDTF">2023-04-29T09:08:00Z</dcterms:created>
  <dcterms:modified xsi:type="dcterms:W3CDTF">2026-05-24T08:27:09Z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