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8" r:id="rId3"/>
    <p:sldId id="259" r:id="rId4"/>
    <p:sldId id="268"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6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115" d="100"/>
          <a:sy n="115" d="100"/>
        </p:scale>
        <p:origin x="102"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28/01/2022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1/28/2022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5774338"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75754"/>
            <a:ext cx="5501827"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en-US" sz="2800" dirty="0">
                <a:solidFill>
                  <a:srgbClr val="FF9518"/>
                </a:solidFill>
                <a:latin typeface="Tajawal Medium" panose="00000600000000000000" pitchFamily="2" charset="-78"/>
                <a:cs typeface="Tajawal Medium" panose="00000600000000000000" pitchFamily="2" charset="-78"/>
              </a:rPr>
              <a:t>10</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88240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9495074" y="2994094"/>
            <a:ext cx="2064867" cy="576879"/>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585323"/>
          </a:xfrm>
          <a:prstGeom prst="rect">
            <a:avLst/>
          </a:prstGeom>
          <a:noFill/>
        </p:spPr>
        <p:txBody>
          <a:bodyPr wrap="square" rtlCol="0">
            <a:spAutoFit/>
          </a:bodyPr>
          <a:lstStyle/>
          <a:p>
            <a:endParaRPr lang="en-GB" dirty="0"/>
          </a:p>
          <a:p>
            <a:endParaRPr lang="en-GB" dirty="0">
              <a:cs typeface="Tajawal Medium" panose="00000600000000000000"/>
            </a:endParaRPr>
          </a:p>
          <a:p>
            <a:r>
              <a:rPr lang="en-GB" i="1" dirty="0"/>
              <a:t>Monitoring</a:t>
            </a:r>
            <a:r>
              <a:rPr lang="en-GB" dirty="0"/>
              <a:t> is collecting, recording, and reporting information concerning any and all aspects of project performance that the project manager or others in the organization wish to know. In our discussion it is important to remember that monitoring, as an activity, should be kept distinct from </a:t>
            </a:r>
            <a:r>
              <a:rPr lang="en-GB" i="1" dirty="0"/>
              <a:t>controlling</a:t>
            </a:r>
            <a:r>
              <a:rPr lang="en-GB" dirty="0"/>
              <a:t> (which uses the data supplied by monitoring to bring actual performance into approximate congruence with planned performance), as well as from </a:t>
            </a:r>
            <a:r>
              <a:rPr lang="en-GB" i="1" dirty="0"/>
              <a:t>evaluation</a:t>
            </a:r>
            <a:r>
              <a:rPr lang="en-GB" dirty="0"/>
              <a:t> (through which judgments are made about the quality and effectiveness of project performance).</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062887" cy="4431983"/>
          </a:xfrm>
          <a:prstGeom prst="rect">
            <a:avLst/>
          </a:prstGeom>
          <a:noFill/>
        </p:spPr>
        <p:txBody>
          <a:bodyPr wrap="square" rtlCol="0">
            <a:spAutoFit/>
          </a:bodyPr>
          <a:lstStyle/>
          <a:p>
            <a:r>
              <a:rPr lang="en-GB" sz="2400" dirty="0"/>
              <a:t>10.1 THE PLANNING-MONITORING-CONTROLLING CYCLE</a:t>
            </a:r>
          </a:p>
          <a:p>
            <a:endParaRPr lang="en-GB" sz="2400" dirty="0"/>
          </a:p>
          <a:p>
            <a:r>
              <a:rPr lang="en-GB" dirty="0"/>
              <a:t>We have stressed the need to plan, check on progress, compare progress to the plan, and take corrective action if progress does not match the plan. The key things to be planned, monitored, and controlled are time (schedule), cost (budget), and performance (specifications). These, after all, encompass the fundamental objectives of the project.</a:t>
            </a:r>
          </a:p>
          <a:p>
            <a:r>
              <a:rPr lang="en-GB" dirty="0"/>
              <a:t>	The planning (budgeting and scheduling) methods we propose “put the hassles up front.” They require a significantly greater investment of time and energy early in the life of the project, but they significantly reduce the extent and cost of poor performance and time/cost overruns. Note that this is no guarantee of a trouble-free project, merely a decline in the risk of failure.</a:t>
            </a:r>
          </a:p>
          <a:p>
            <a:r>
              <a:rPr lang="en-GB" dirty="0"/>
              <a:t>	It is useful to perceive the control process as a closed-loop system, with revised plans and schedules (if warranted) following corrective actions. The planning-monitoring-controlling cycle is continuously in process until the project is completed.</a:t>
            </a:r>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159146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062887" cy="738664"/>
          </a:xfrm>
          <a:prstGeom prst="rect">
            <a:avLst/>
          </a:prstGeom>
          <a:noFill/>
        </p:spPr>
        <p:txBody>
          <a:bodyPr wrap="square" rtlCol="0">
            <a:spAutoFit/>
          </a:bodyPr>
          <a:lstStyle/>
          <a:p>
            <a:r>
              <a:rPr lang="en-GB" sz="2400" dirty="0"/>
              <a:t>10.1 THE PLANNING-MONITORING-CONTROLLING CYCLE</a:t>
            </a:r>
          </a:p>
          <a:p>
            <a:endParaRPr lang="en-GB" dirty="0">
              <a:cs typeface="Tajawal Medium" panose="00000600000000000000"/>
            </a:endParaRPr>
          </a:p>
        </p:txBody>
      </p:sp>
      <p:pic>
        <p:nvPicPr>
          <p:cNvPr id="11" name="Picture 10">
            <a:extLst>
              <a:ext uri="{FF2B5EF4-FFF2-40B4-BE49-F238E27FC236}">
                <a16:creationId xmlns:a16="http://schemas.microsoft.com/office/drawing/2014/main" id="{F6B24F96-005C-4131-A098-A72AADA32CDE}"/>
              </a:ext>
            </a:extLst>
          </p:cNvPr>
          <p:cNvPicPr>
            <a:picLocks noChangeAspect="1"/>
          </p:cNvPicPr>
          <p:nvPr/>
        </p:nvPicPr>
        <p:blipFill>
          <a:blip r:embed="rId6"/>
          <a:stretch>
            <a:fillRect/>
          </a:stretch>
        </p:blipFill>
        <p:spPr>
          <a:xfrm>
            <a:off x="2758903" y="1686400"/>
            <a:ext cx="6674193" cy="4127147"/>
          </a:xfrm>
          <a:prstGeom prst="rect">
            <a:avLst/>
          </a:prstGeom>
        </p:spPr>
      </p:pic>
      <p:sp>
        <p:nvSpPr>
          <p:cNvPr id="12" name="TextBox 11">
            <a:extLst>
              <a:ext uri="{FF2B5EF4-FFF2-40B4-BE49-F238E27FC236}">
                <a16:creationId xmlns:a16="http://schemas.microsoft.com/office/drawing/2014/main" id="{3E4CD763-01A6-41DF-833E-FC1EB54B6818}"/>
              </a:ext>
            </a:extLst>
          </p:cNvPr>
          <p:cNvSpPr txBox="1"/>
          <p:nvPr/>
        </p:nvSpPr>
        <p:spPr>
          <a:xfrm>
            <a:off x="9433096" y="1686400"/>
            <a:ext cx="2463729" cy="3693319"/>
          </a:xfrm>
          <a:prstGeom prst="rect">
            <a:avLst/>
          </a:prstGeom>
          <a:noFill/>
        </p:spPr>
        <p:txBody>
          <a:bodyPr wrap="square" rtlCol="0">
            <a:spAutoFit/>
          </a:bodyPr>
          <a:lstStyle/>
          <a:p>
            <a:r>
              <a:rPr lang="en-GB" dirty="0"/>
              <a:t>Note the direction of the flows, information flowing from the bottom toward the top and authority flowing from the top down.</a:t>
            </a:r>
          </a:p>
          <a:p>
            <a:r>
              <a:rPr lang="en-GB" dirty="0"/>
              <a:t>Experience tells us that it is also desirable, that the planning- monitoring-controlling cycle be the normal way of life in the parent organization.</a:t>
            </a:r>
          </a:p>
        </p:txBody>
      </p:sp>
    </p:spTree>
    <p:extLst>
      <p:ext uri="{BB962C8B-B14F-4D97-AF65-F5344CB8AC3E}">
        <p14:creationId xmlns:p14="http://schemas.microsoft.com/office/powerpoint/2010/main" val="3099681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062887" cy="4985980"/>
          </a:xfrm>
          <a:prstGeom prst="rect">
            <a:avLst/>
          </a:prstGeom>
          <a:noFill/>
        </p:spPr>
        <p:txBody>
          <a:bodyPr wrap="square" rtlCol="0">
            <a:spAutoFit/>
          </a:bodyPr>
          <a:lstStyle/>
          <a:p>
            <a:r>
              <a:rPr lang="en-GB" sz="2400" dirty="0"/>
              <a:t>10.1 THE PLANNING-MONITORING-CONTROLLING CYCLE</a:t>
            </a:r>
          </a:p>
          <a:p>
            <a:endParaRPr lang="en-GB" sz="2400" dirty="0"/>
          </a:p>
          <a:p>
            <a:r>
              <a:rPr lang="en-GB" b="1" i="1" dirty="0"/>
              <a:t>Designing the Monitoring System</a:t>
            </a:r>
          </a:p>
          <a:p>
            <a:r>
              <a:rPr lang="en-GB" dirty="0"/>
              <a:t>The first step in setting up any monitoring system is to identify the key factors to be controlled.</a:t>
            </a:r>
          </a:p>
          <a:p>
            <a:r>
              <a:rPr lang="en-GB" dirty="0"/>
              <a:t>The best sources of items to be monitored are the project action plan and the risk management plan.</a:t>
            </a:r>
            <a:endParaRPr lang="ar-SA" dirty="0"/>
          </a:p>
          <a:p>
            <a:endParaRPr lang="ar-SA" dirty="0"/>
          </a:p>
          <a:p>
            <a:r>
              <a:rPr lang="en-GB" b="1" i="1" dirty="0"/>
              <a:t>How to Collect Data</a:t>
            </a:r>
          </a:p>
          <a:p>
            <a:r>
              <a:rPr lang="en-GB" dirty="0"/>
              <a:t>At this point in the construction of a monitoring system, it is necessary to define precisely what pieces of information should be gathered and when. </a:t>
            </a:r>
          </a:p>
          <a:p>
            <a:pPr marL="342900" indent="-342900">
              <a:buAutoNum type="arabicPeriod"/>
            </a:pPr>
            <a:r>
              <a:rPr lang="en-GB" b="1" dirty="0"/>
              <a:t>Frequency counts</a:t>
            </a:r>
          </a:p>
          <a:p>
            <a:r>
              <a:rPr lang="en-GB" dirty="0"/>
              <a:t> A simple tally of the occurrence of an event. The data are usually easy to collect and are often reported as events per unit time or events as a percent of a standard number.</a:t>
            </a:r>
          </a:p>
          <a:p>
            <a:r>
              <a:rPr lang="en-GB" b="1" dirty="0"/>
              <a:t>2. Raw numbers </a:t>
            </a:r>
          </a:p>
          <a:p>
            <a:r>
              <a:rPr lang="en-GB" dirty="0"/>
              <a:t>Dates, dollars, hours, physical amounts of resources used, and specifications are usually reported in this way. These numbers are reported in a wide variety of ways, but often as direct comparisons with an expected or standard number.</a:t>
            </a:r>
            <a:endParaRPr lang="en-GB" b="1" dirty="0"/>
          </a:p>
        </p:txBody>
      </p:sp>
    </p:spTree>
    <p:extLst>
      <p:ext uri="{BB962C8B-B14F-4D97-AF65-F5344CB8AC3E}">
        <p14:creationId xmlns:p14="http://schemas.microsoft.com/office/powerpoint/2010/main" val="1819071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062887" cy="4708981"/>
          </a:xfrm>
          <a:prstGeom prst="rect">
            <a:avLst/>
          </a:prstGeom>
          <a:noFill/>
        </p:spPr>
        <p:txBody>
          <a:bodyPr wrap="square" rtlCol="0">
            <a:spAutoFit/>
          </a:bodyPr>
          <a:lstStyle/>
          <a:p>
            <a:r>
              <a:rPr lang="en-GB" sz="2400" dirty="0"/>
              <a:t>10.1 THE PLANNING-MONITORING-CONTROLLING CYCLE</a:t>
            </a:r>
          </a:p>
          <a:p>
            <a:endParaRPr lang="en-GB" sz="2400" dirty="0"/>
          </a:p>
          <a:p>
            <a:r>
              <a:rPr lang="en-GB" b="1" dirty="0"/>
              <a:t>3. Subjective numeric ratings</a:t>
            </a:r>
          </a:p>
          <a:p>
            <a:r>
              <a:rPr lang="en-GB" dirty="0"/>
              <a:t>These numbers are subjective estimates, usually of a quality, made by knowledgeable individuals or groups.</a:t>
            </a:r>
            <a:endParaRPr lang="en-GB" b="1" dirty="0"/>
          </a:p>
          <a:p>
            <a:r>
              <a:rPr lang="en-GB" b="1" dirty="0"/>
              <a:t>4. Indicators </a:t>
            </a:r>
          </a:p>
          <a:p>
            <a:r>
              <a:rPr lang="en-GB" dirty="0"/>
              <a:t>When the PM cannot measure some aspect of system performance directly, it may be possible to find an indirect measure or indicator.</a:t>
            </a:r>
          </a:p>
          <a:p>
            <a:r>
              <a:rPr lang="en-GB" b="1" dirty="0"/>
              <a:t>5. Verbal measures</a:t>
            </a:r>
          </a:p>
          <a:p>
            <a:r>
              <a:rPr lang="en-GB" dirty="0"/>
              <a:t>Measures for such performance characteristics as “quality of team member cooperation,” “morale of team members,” or “quality of interaction with the client” frequently take the form of verbal characterizations.</a:t>
            </a:r>
          </a:p>
          <a:p>
            <a:r>
              <a:rPr lang="en-GB" dirty="0"/>
              <a:t>	The purpose of the monitoring system is to gather and report data. The purpose of the control system is to act on the data. To aid the project controller, it is helpful for the monitor to carry out some data analysis. Significant differences from plan should be highlighted or “flagged” so that they cannot be overlooked by the controller.</a:t>
            </a:r>
            <a:endParaRPr lang="en-GB" b="1" dirty="0"/>
          </a:p>
        </p:txBody>
      </p:sp>
    </p:spTree>
    <p:extLst>
      <p:ext uri="{BB962C8B-B14F-4D97-AF65-F5344CB8AC3E}">
        <p14:creationId xmlns:p14="http://schemas.microsoft.com/office/powerpoint/2010/main" val="4106044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10.2 INFORMATION NEEDS AND REPORTING</a:t>
            </a:r>
          </a:p>
          <a:p>
            <a:endParaRPr lang="en-GB" sz="2400" dirty="0"/>
          </a:p>
          <a:p>
            <a:r>
              <a:rPr lang="en-GB" dirty="0"/>
              <a:t>The monitoring system ought to be constructed so that it addresses every level of management, but reports need not be of the same depth or at the same frequency for each level. </a:t>
            </a:r>
          </a:p>
          <a:p>
            <a:r>
              <a:rPr lang="en-GB" dirty="0"/>
              <a:t>	Lower-level personnel have a need for detailed information about individual tasks and the factors affecting such tasks. Report frequency is usually high. </a:t>
            </a:r>
          </a:p>
          <a:p>
            <a:r>
              <a:rPr lang="en-GB" dirty="0"/>
              <a:t>	For the senior management levels, overview reports describe progress in more aggregated terms with less individual task detail unless senior management has a special interest in a specific activity or task. Reports are issued less often.</a:t>
            </a:r>
          </a:p>
          <a:p>
            <a:endParaRPr lang="en-GB" dirty="0"/>
          </a:p>
          <a:p>
            <a:r>
              <a:rPr lang="en-GB" b="1" i="1" dirty="0"/>
              <a:t>The Reporting Process</a:t>
            </a:r>
          </a:p>
          <a:p>
            <a:r>
              <a:rPr lang="en-GB" dirty="0"/>
              <a:t>The relationship of project reports to the project action plan or WBS is the key to the determination of both report content and frequency. Reports must contain data relevant to the control of specific tasks that are being carried out according to a specific schedule. The frequency of reporting should be great enough to allow control to be exerted during or before the period in which the task is scheduled for completion.</a:t>
            </a:r>
            <a:endParaRPr lang="en-GB" b="1" i="1" dirty="0"/>
          </a:p>
          <a:p>
            <a:endParaRPr lang="en-GB" b="1" i="1" dirty="0"/>
          </a:p>
        </p:txBody>
      </p:sp>
    </p:spTree>
    <p:extLst>
      <p:ext uri="{BB962C8B-B14F-4D97-AF65-F5344CB8AC3E}">
        <p14:creationId xmlns:p14="http://schemas.microsoft.com/office/powerpoint/2010/main" val="7803552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10.2 INFORMATION NEEDS AND REPORTING</a:t>
            </a:r>
          </a:p>
          <a:p>
            <a:endParaRPr lang="en-GB" sz="2400" dirty="0"/>
          </a:p>
          <a:p>
            <a:r>
              <a:rPr lang="en-GB" dirty="0"/>
              <a:t>The PM must make sure that relevant information about progress is always included—and reported in a way it cannot be overlooked. It is also counterproductive to delay reporting on a current or immediately potential crisis until the next routine report is due.</a:t>
            </a:r>
          </a:p>
          <a:p>
            <a:r>
              <a:rPr lang="en-GB" dirty="0"/>
              <a:t>There are many benefits of detailed, timely reports delivered to the proper people. Among them are: </a:t>
            </a:r>
          </a:p>
          <a:p>
            <a:r>
              <a:rPr lang="en-GB" dirty="0"/>
              <a:t>• Mutual understanding of the goals of the project </a:t>
            </a:r>
          </a:p>
          <a:p>
            <a:r>
              <a:rPr lang="en-GB" dirty="0"/>
              <a:t>• Awareness of the progress of parallel activities and of the problems associated with coordination among activities </a:t>
            </a:r>
          </a:p>
          <a:p>
            <a:r>
              <a:rPr lang="en-GB" dirty="0"/>
              <a:t>• More realistic planning for the needs of all groups and individuals working on the project </a:t>
            </a:r>
          </a:p>
          <a:p>
            <a:r>
              <a:rPr lang="en-GB" dirty="0"/>
              <a:t>• Understanding the relationships of individual tasks to one another and to the overall project </a:t>
            </a:r>
          </a:p>
          <a:p>
            <a:r>
              <a:rPr lang="en-GB" dirty="0"/>
              <a:t>• Early warning signals of potential problems and delays in the project </a:t>
            </a:r>
          </a:p>
          <a:p>
            <a:r>
              <a:rPr lang="en-GB" dirty="0"/>
              <a:t>• Minimizing the confusion associated with change by reducing delays in communicating the change </a:t>
            </a:r>
          </a:p>
          <a:p>
            <a:r>
              <a:rPr lang="en-GB" dirty="0"/>
              <a:t>• Faster management action in response to unacceptable or inappropriate work </a:t>
            </a:r>
          </a:p>
          <a:p>
            <a:endParaRPr lang="en-GB" b="1" i="1" dirty="0"/>
          </a:p>
        </p:txBody>
      </p:sp>
    </p:spTree>
    <p:extLst>
      <p:ext uri="{BB962C8B-B14F-4D97-AF65-F5344CB8AC3E}">
        <p14:creationId xmlns:p14="http://schemas.microsoft.com/office/powerpoint/2010/main" val="9458823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431983"/>
          </a:xfrm>
          <a:prstGeom prst="rect">
            <a:avLst/>
          </a:prstGeom>
          <a:noFill/>
        </p:spPr>
        <p:txBody>
          <a:bodyPr wrap="square" rtlCol="0">
            <a:spAutoFit/>
          </a:bodyPr>
          <a:lstStyle/>
          <a:p>
            <a:r>
              <a:rPr lang="en-GB" sz="2400" dirty="0"/>
              <a:t>10.2 INFORMATION NEEDS AND REPORTING</a:t>
            </a:r>
          </a:p>
          <a:p>
            <a:endParaRPr lang="en-GB" sz="2400" dirty="0"/>
          </a:p>
          <a:p>
            <a:r>
              <a:rPr lang="en-GB" dirty="0"/>
              <a:t>• Higher visibility to top management, including attention directed to the immediate needs of the project </a:t>
            </a:r>
          </a:p>
          <a:p>
            <a:r>
              <a:rPr lang="en-GB" dirty="0"/>
              <a:t>• Keeping the client and other interested outside parties up to date on project status, particularly regarding project costs, milestones, and deliverables.</a:t>
            </a:r>
          </a:p>
          <a:p>
            <a:endParaRPr lang="en-GB" dirty="0"/>
          </a:p>
          <a:p>
            <a:r>
              <a:rPr lang="en-GB" b="1" i="1" dirty="0"/>
              <a:t>Report Types</a:t>
            </a:r>
          </a:p>
          <a:p>
            <a:r>
              <a:rPr lang="en-GB" dirty="0"/>
              <a:t>For the purposes of project management, we can consider three distinct types of reports: </a:t>
            </a:r>
            <a:r>
              <a:rPr lang="en-GB" i="1" dirty="0"/>
              <a:t>routine</a:t>
            </a:r>
            <a:r>
              <a:rPr lang="en-GB" dirty="0"/>
              <a:t>,</a:t>
            </a:r>
            <a:r>
              <a:rPr lang="en-GB" i="1" dirty="0"/>
              <a:t> exception</a:t>
            </a:r>
            <a:r>
              <a:rPr lang="en-GB" dirty="0"/>
              <a:t>, and </a:t>
            </a:r>
            <a:r>
              <a:rPr lang="en-GB" i="1" dirty="0"/>
              <a:t>special analysis</a:t>
            </a:r>
            <a:r>
              <a:rPr lang="en-GB" dirty="0"/>
              <a:t>. </a:t>
            </a:r>
          </a:p>
          <a:p>
            <a:r>
              <a:rPr lang="en-GB" i="1" u="sng" dirty="0"/>
              <a:t>The routine reports </a:t>
            </a:r>
            <a:r>
              <a:rPr lang="en-GB" dirty="0"/>
              <a:t>are those issued on a regular basis; but, regular does not necessarily refer to the calendar. For senior management, the reports will usually be</a:t>
            </a:r>
            <a:r>
              <a:rPr lang="en-GB" i="1" dirty="0"/>
              <a:t> periodic</a:t>
            </a:r>
            <a:r>
              <a:rPr lang="en-GB" dirty="0"/>
              <a:t>, but for the PM and lower-level project personnel, milestones may be used to trigger routine reports. At times, it may be useful to issue routine reports on resource usage periodically, occasionally on a weekly or even daily basis.</a:t>
            </a:r>
            <a:endParaRPr lang="en-GB" b="1" i="1" dirty="0"/>
          </a:p>
        </p:txBody>
      </p:sp>
    </p:spTree>
    <p:extLst>
      <p:ext uri="{BB962C8B-B14F-4D97-AF65-F5344CB8AC3E}">
        <p14:creationId xmlns:p14="http://schemas.microsoft.com/office/powerpoint/2010/main" val="7755924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10.2 INFORMATION NEEDS AND REPORTING</a:t>
            </a:r>
          </a:p>
          <a:p>
            <a:endParaRPr lang="en-GB" sz="2400" dirty="0"/>
          </a:p>
          <a:p>
            <a:r>
              <a:rPr lang="en-GB" i="1" u="sng" dirty="0"/>
              <a:t>Exception reports </a:t>
            </a:r>
            <a:r>
              <a:rPr lang="en-GB" dirty="0"/>
              <a:t>are useful in two cases. </a:t>
            </a:r>
            <a:r>
              <a:rPr lang="en-GB" b="1" dirty="0"/>
              <a:t>First</a:t>
            </a:r>
            <a:r>
              <a:rPr lang="en-GB" dirty="0"/>
              <a:t>, they are directly oriented to project management decision making and should be distributed to the team members who will have prime responsibility for decisions or who have a clear “need to know.” </a:t>
            </a:r>
            <a:r>
              <a:rPr lang="en-GB" b="1" dirty="0"/>
              <a:t>Second</a:t>
            </a:r>
            <a:r>
              <a:rPr lang="en-GB" dirty="0"/>
              <a:t>, they may be issued when a decision is made on an exception basis and it is desirable to inform other managers as well as to document the decision—in other words, as part of a sensible procedure for protecting oneself. </a:t>
            </a:r>
          </a:p>
          <a:p>
            <a:r>
              <a:rPr lang="en-GB" i="1" u="sng" dirty="0"/>
              <a:t>Special analysis reports </a:t>
            </a:r>
            <a:r>
              <a:rPr lang="en-GB" dirty="0"/>
              <a:t>are used to disseminate the results of special studies conducted as part of the project or as a response to special problems that arise during the project. Usually they cover matters that may be of interest to other PMs, or make use of analytic methods that might be helpful on other projects. Studies on the use of substitute materials, evaluation of alternative manufacturing processes, availability of external consultants, capabilities of new software, and descriptions of new governmental regulations are all typical of the kinds of subjects covered in special analysis reports. Distribution of these reports is usually made to anyone who might be interested.</a:t>
            </a:r>
          </a:p>
          <a:p>
            <a:endParaRPr lang="en-GB" dirty="0"/>
          </a:p>
        </p:txBody>
      </p:sp>
    </p:spTree>
    <p:extLst>
      <p:ext uri="{BB962C8B-B14F-4D97-AF65-F5344CB8AC3E}">
        <p14:creationId xmlns:p14="http://schemas.microsoft.com/office/powerpoint/2010/main" val="17889565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708981"/>
          </a:xfrm>
          <a:prstGeom prst="rect">
            <a:avLst/>
          </a:prstGeom>
          <a:noFill/>
        </p:spPr>
        <p:txBody>
          <a:bodyPr wrap="square" rtlCol="0">
            <a:spAutoFit/>
          </a:bodyPr>
          <a:lstStyle/>
          <a:p>
            <a:r>
              <a:rPr lang="en-GB" sz="2400" dirty="0"/>
              <a:t>10.2 INFORMATION NEEDS AND REPORTING</a:t>
            </a:r>
          </a:p>
          <a:p>
            <a:endParaRPr lang="en-GB" sz="2400" b="1" i="1" dirty="0"/>
          </a:p>
          <a:p>
            <a:r>
              <a:rPr lang="en-GB" b="1" i="1" dirty="0"/>
              <a:t>Meetings</a:t>
            </a:r>
          </a:p>
          <a:p>
            <a:r>
              <a:rPr lang="en-GB" dirty="0"/>
              <a:t>There is no doubt that meetings of project teams are necessary and often helpful. The main complaints are that they are interminably long, come to no conclusions, and waste everyone’s time. </a:t>
            </a:r>
          </a:p>
          <a:p>
            <a:r>
              <a:rPr lang="en-GB" dirty="0"/>
              <a:t>A few simple rules can remove most of the pain associated with project meetings:</a:t>
            </a:r>
          </a:p>
          <a:p>
            <a:r>
              <a:rPr lang="en-GB" dirty="0"/>
              <a:t>• Use meetings for making group decisions or getting input for important problems.</a:t>
            </a:r>
          </a:p>
          <a:p>
            <a:r>
              <a:rPr lang="en-GB" dirty="0"/>
              <a:t>• Have </a:t>
            </a:r>
            <a:r>
              <a:rPr lang="en-GB" dirty="0" err="1"/>
              <a:t>preset</a:t>
            </a:r>
            <a:r>
              <a:rPr lang="en-GB" dirty="0"/>
              <a:t> starting and stopping times as well as a written agenda. “do not penalize those   </a:t>
            </a:r>
          </a:p>
          <a:p>
            <a:r>
              <a:rPr lang="en-GB" dirty="0"/>
              <a:t>   who show up on time by making them wait for those who are tardy”.</a:t>
            </a:r>
          </a:p>
          <a:p>
            <a:r>
              <a:rPr lang="en-GB" dirty="0"/>
              <a:t>• Make sure that you (and others) do your homework prior to the meeting. Be prepared!</a:t>
            </a:r>
          </a:p>
          <a:p>
            <a:r>
              <a:rPr lang="en-GB" dirty="0"/>
              <a:t>• If you chair the meeting, take your own minutes. Distribute the minutes as soon as possible </a:t>
            </a:r>
          </a:p>
          <a:p>
            <a:r>
              <a:rPr lang="en-GB" dirty="0"/>
              <a:t>   after the meeting, no later than the next work day.</a:t>
            </a:r>
          </a:p>
          <a:p>
            <a:r>
              <a:rPr lang="en-GB" dirty="0"/>
              <a:t>• Avoid attributing remarks or viewpoints to individuals in the minutes.  Also, do not report votes </a:t>
            </a:r>
          </a:p>
          <a:p>
            <a:r>
              <a:rPr lang="en-GB" dirty="0"/>
              <a:t>   on controversial matters.</a:t>
            </a:r>
          </a:p>
          <a:p>
            <a:endParaRPr lang="en-GB" dirty="0"/>
          </a:p>
        </p:txBody>
      </p:sp>
    </p:spTree>
    <p:extLst>
      <p:ext uri="{BB962C8B-B14F-4D97-AF65-F5344CB8AC3E}">
        <p14:creationId xmlns:p14="http://schemas.microsoft.com/office/powerpoint/2010/main" val="3340914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10.2 INFORMATION NEEDS AND REPORTING</a:t>
            </a:r>
          </a:p>
          <a:p>
            <a:endParaRPr lang="en-GB" sz="2400" b="1" i="1" dirty="0"/>
          </a:p>
          <a:p>
            <a:r>
              <a:rPr lang="en-GB" dirty="0"/>
              <a:t>• Avoid overly formal rules of procedure. A project meeting is not a parliament, though courtesy   </a:t>
            </a:r>
          </a:p>
          <a:p>
            <a:r>
              <a:rPr lang="en-GB" dirty="0"/>
              <a:t>   is always in order.</a:t>
            </a:r>
          </a:p>
          <a:p>
            <a:r>
              <a:rPr lang="en-GB" dirty="0"/>
              <a:t>• If a serious problem or crisis arises, call a meeting for the purpose of dealing with that issue </a:t>
            </a:r>
          </a:p>
          <a:p>
            <a:r>
              <a:rPr lang="en-GB" dirty="0"/>
              <a:t>   only.</a:t>
            </a:r>
          </a:p>
          <a:p>
            <a:endParaRPr lang="en-GB" dirty="0"/>
          </a:p>
          <a:p>
            <a:r>
              <a:rPr lang="en-GB" b="1" i="1" dirty="0"/>
              <a:t>Common Reporting Problems</a:t>
            </a:r>
          </a:p>
          <a:p>
            <a:r>
              <a:rPr lang="en-GB" dirty="0"/>
              <a:t>There are three common difficulties in the design of project reports.</a:t>
            </a:r>
            <a:endParaRPr lang="en-GB" b="1" i="1" dirty="0"/>
          </a:p>
          <a:p>
            <a:r>
              <a:rPr lang="en-GB" u="sng" dirty="0"/>
              <a:t>First</a:t>
            </a:r>
            <a:r>
              <a:rPr lang="en-GB" dirty="0"/>
              <a:t>, there is usually too much detail, both in the reports themselves and in the input being solicited from workers. </a:t>
            </a:r>
          </a:p>
          <a:p>
            <a:r>
              <a:rPr lang="en-GB" dirty="0"/>
              <a:t>A </a:t>
            </a:r>
            <a:r>
              <a:rPr lang="en-GB" u="sng" dirty="0"/>
              <a:t>second</a:t>
            </a:r>
            <a:r>
              <a:rPr lang="en-GB" dirty="0"/>
              <a:t> major problem is the poor interface between the project information system and the parent firm’s information system. Data are rarely comparable, and interaction between the PM and the organization’s accountants is often strained.</a:t>
            </a:r>
          </a:p>
          <a:p>
            <a:r>
              <a:rPr lang="en-GB" dirty="0"/>
              <a:t>The </a:t>
            </a:r>
            <a:r>
              <a:rPr lang="en-GB" u="sng" dirty="0"/>
              <a:t>third</a:t>
            </a:r>
            <a:r>
              <a:rPr lang="en-GB" dirty="0"/>
              <a:t> problem concerns a poor correspondence between the planning and the monitoring systems. If the monitoring system is not tracking information directly related to the project’s plans, control is meaningless. </a:t>
            </a:r>
          </a:p>
        </p:txBody>
      </p:sp>
    </p:spTree>
    <p:extLst>
      <p:ext uri="{BB962C8B-B14F-4D97-AF65-F5344CB8AC3E}">
        <p14:creationId xmlns:p14="http://schemas.microsoft.com/office/powerpoint/2010/main" val="2729799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5078313"/>
          </a:xfrm>
          <a:prstGeom prst="rect">
            <a:avLst/>
          </a:prstGeom>
          <a:noFill/>
        </p:spPr>
        <p:txBody>
          <a:bodyPr wrap="square" rtlCol="0">
            <a:spAutoFit/>
          </a:bodyPr>
          <a:lstStyle/>
          <a:p>
            <a:r>
              <a:rPr lang="en-GB" sz="2400" dirty="0"/>
              <a:t>10.3 EARNED VALUE ANALYSIS</a:t>
            </a:r>
          </a:p>
          <a:p>
            <a:endParaRPr lang="en-GB" sz="2400" b="1" i="1" dirty="0"/>
          </a:p>
          <a:p>
            <a:r>
              <a:rPr lang="en-GB" dirty="0"/>
              <a:t>Individual task performance must be monitored carefully because the timing and coordination between individual tasks is important. But overall project performance is the crux of the matter and must not be overlooked. One way of measuring overall performance is by using an aggregate performance measure called earned value.</a:t>
            </a:r>
          </a:p>
          <a:p>
            <a:endParaRPr lang="en-GB" sz="2400" b="1" i="1" dirty="0"/>
          </a:p>
          <a:p>
            <a:r>
              <a:rPr lang="en-GB" b="1" i="1" dirty="0"/>
              <a:t>The Earned Value Chart and Calculations</a:t>
            </a:r>
          </a:p>
          <a:p>
            <a:r>
              <a:rPr lang="en-GB" dirty="0"/>
              <a:t>There are several conventions used to aid in estimating percent completion:</a:t>
            </a:r>
            <a:endParaRPr lang="en-GB" b="1" i="1" dirty="0"/>
          </a:p>
          <a:p>
            <a:r>
              <a:rPr lang="en-GB" dirty="0"/>
              <a:t>• The 50–50 rule Fifty percent completion is assumed when the task is begun, and the remaining 50 percent when the work is complete.</a:t>
            </a:r>
            <a:endParaRPr lang="en-GB" b="1" i="1" dirty="0"/>
          </a:p>
          <a:p>
            <a:r>
              <a:rPr lang="en-GB" dirty="0"/>
              <a:t>• The 0–100 percent rule. This rule allows no credit for work until the task is complete. </a:t>
            </a:r>
            <a:endParaRPr lang="en-GB" b="1" i="1" dirty="0"/>
          </a:p>
          <a:p>
            <a:r>
              <a:rPr lang="en-GB" dirty="0"/>
              <a:t>• Critical input use rule. This rule assigns task progress according to the amount of a critical input that has been used.</a:t>
            </a:r>
            <a:endParaRPr lang="en-GB" b="1" i="1" dirty="0"/>
          </a:p>
          <a:p>
            <a:r>
              <a:rPr lang="en-GB" dirty="0"/>
              <a:t>• The proportionality rule. This commonly used rule is also based on proportionalities, but uses time (or cost) as the critical input.</a:t>
            </a:r>
            <a:r>
              <a:rPr lang="en-GB" b="1" i="1" dirty="0"/>
              <a:t> </a:t>
            </a:r>
            <a:r>
              <a:rPr lang="en-GB" dirty="0"/>
              <a:t>It thus divides actual task time-to-date by the scheduled time for the task to calculate percent complete.</a:t>
            </a:r>
            <a:endParaRPr lang="en-GB" b="1" i="1" dirty="0"/>
          </a:p>
        </p:txBody>
      </p:sp>
    </p:spTree>
    <p:extLst>
      <p:ext uri="{BB962C8B-B14F-4D97-AF65-F5344CB8AC3E}">
        <p14:creationId xmlns:p14="http://schemas.microsoft.com/office/powerpoint/2010/main" val="4010393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10.3 EARNED VALUE ANALYSIS</a:t>
            </a:r>
          </a:p>
          <a:p>
            <a:endParaRPr lang="en-GB" sz="2400" b="1" i="1" dirty="0"/>
          </a:p>
          <a:p>
            <a:r>
              <a:rPr lang="en-GB" dirty="0"/>
              <a:t>These rough guides to “percent completion” are not meant to be applied to the project as a whole, though sometimes they are, but rather to individual activities.</a:t>
            </a:r>
          </a:p>
          <a:p>
            <a:endParaRPr lang="en-GB" b="1" i="1" dirty="0"/>
          </a:p>
          <a:p>
            <a:r>
              <a:rPr lang="en-GB" b="1" i="1" dirty="0"/>
              <a:t>Cost (or sometimes the spending) Variance (CV) </a:t>
            </a:r>
            <a:r>
              <a:rPr lang="en-GB" dirty="0"/>
              <a:t>is the difference between the amount of money we budgeted for the work that has been performed to date, that is, the earned value, EV, and the actual cost of that work (AC).</a:t>
            </a:r>
          </a:p>
          <a:p>
            <a:pPr algn="ctr"/>
            <a:r>
              <a:rPr lang="en-GB" b="1" i="1" dirty="0"/>
              <a:t>CV = EV – AC (overrun is negative)</a:t>
            </a:r>
          </a:p>
          <a:p>
            <a:pPr algn="ctr"/>
            <a:endParaRPr lang="en-GB" b="1" i="1" dirty="0"/>
          </a:p>
          <a:p>
            <a:r>
              <a:rPr lang="en-GB" b="1" i="1" dirty="0"/>
              <a:t>Schedule Variance (SV) </a:t>
            </a:r>
            <a:r>
              <a:rPr lang="en-GB" dirty="0"/>
              <a:t>is the difference between the EV and the cost of the work we scheduled to be performed to date, or the planned value (PV). </a:t>
            </a:r>
          </a:p>
          <a:p>
            <a:pPr algn="ctr"/>
            <a:r>
              <a:rPr lang="en-GB" b="1" i="1" dirty="0"/>
              <a:t>SV = EV – PV (behind is negative)</a:t>
            </a:r>
          </a:p>
          <a:p>
            <a:pPr algn="ctr"/>
            <a:endParaRPr lang="en-GB" b="1" i="1" dirty="0"/>
          </a:p>
          <a:p>
            <a:r>
              <a:rPr lang="en-GB" b="1" i="1" dirty="0"/>
              <a:t>Time Variance (TV) </a:t>
            </a:r>
            <a:r>
              <a:rPr lang="en-GB" dirty="0"/>
              <a:t>is the difference in the time scheduled for the work that has been performed (ST) and the actual time used to perform it (AT).</a:t>
            </a:r>
          </a:p>
          <a:p>
            <a:pPr algn="ctr"/>
            <a:r>
              <a:rPr lang="en-GB" b="1" i="1" dirty="0"/>
              <a:t>TV = ST – AT (delay is negative)</a:t>
            </a:r>
          </a:p>
        </p:txBody>
      </p:sp>
    </p:spTree>
    <p:extLst>
      <p:ext uri="{BB962C8B-B14F-4D97-AF65-F5344CB8AC3E}">
        <p14:creationId xmlns:p14="http://schemas.microsoft.com/office/powerpoint/2010/main" val="33505398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3600986"/>
          </a:xfrm>
          <a:prstGeom prst="rect">
            <a:avLst/>
          </a:prstGeom>
          <a:noFill/>
        </p:spPr>
        <p:txBody>
          <a:bodyPr wrap="square" rtlCol="0">
            <a:spAutoFit/>
          </a:bodyPr>
          <a:lstStyle/>
          <a:p>
            <a:r>
              <a:rPr lang="en-GB" sz="2400" dirty="0"/>
              <a:t>10.3 EARNED VALUE ANALYSIS</a:t>
            </a:r>
          </a:p>
          <a:p>
            <a:endParaRPr lang="en-GB" sz="2400" b="1" i="1" dirty="0"/>
          </a:p>
          <a:p>
            <a:r>
              <a:rPr lang="en-GB" b="1" i="1" dirty="0"/>
              <a:t>Cost Performance Index (CPI) = EV/AC</a:t>
            </a:r>
          </a:p>
          <a:p>
            <a:endParaRPr lang="en-GB" b="1" i="1" dirty="0"/>
          </a:p>
          <a:p>
            <a:r>
              <a:rPr lang="en-GB" b="1" i="1" dirty="0"/>
              <a:t>Schedule Performance Index (SPI) = EV/PV</a:t>
            </a:r>
          </a:p>
          <a:p>
            <a:endParaRPr lang="en-GB" b="1" i="1" dirty="0"/>
          </a:p>
          <a:p>
            <a:r>
              <a:rPr lang="en-GB" b="1" i="1" dirty="0"/>
              <a:t>Time Performance Index (TPI) = ST/AT</a:t>
            </a:r>
          </a:p>
          <a:p>
            <a:endParaRPr lang="en-GB" b="1" i="1" dirty="0"/>
          </a:p>
          <a:p>
            <a:r>
              <a:rPr lang="en-GB" dirty="0"/>
              <a:t>Use of ratios is particularly helpful when an organization wishes to compare the performance of several projects (or project managers), or the same project over different time periods.</a:t>
            </a:r>
          </a:p>
          <a:p>
            <a:endParaRPr lang="en-GB" b="1" i="1" dirty="0"/>
          </a:p>
          <a:p>
            <a:endParaRPr lang="en-GB" b="1" i="1" dirty="0"/>
          </a:p>
        </p:txBody>
      </p:sp>
    </p:spTree>
    <p:extLst>
      <p:ext uri="{BB962C8B-B14F-4D97-AF65-F5344CB8AC3E}">
        <p14:creationId xmlns:p14="http://schemas.microsoft.com/office/powerpoint/2010/main" val="2738068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3600986"/>
          </a:xfrm>
          <a:prstGeom prst="rect">
            <a:avLst/>
          </a:prstGeom>
          <a:noFill/>
        </p:spPr>
        <p:txBody>
          <a:bodyPr wrap="square" rtlCol="0">
            <a:spAutoFit/>
          </a:bodyPr>
          <a:lstStyle/>
          <a:p>
            <a:r>
              <a:rPr lang="en-GB" sz="2400" dirty="0"/>
              <a:t>10.3 EARNED VALUE ANALYSIS</a:t>
            </a:r>
          </a:p>
          <a:p>
            <a:endParaRPr lang="en-GB" sz="2400" b="1" i="1" dirty="0"/>
          </a:p>
          <a:p>
            <a:r>
              <a:rPr lang="en-GB" b="1" i="1" dirty="0"/>
              <a:t>Cost Performance Index (CPI) = EV/AC</a:t>
            </a:r>
          </a:p>
          <a:p>
            <a:endParaRPr lang="en-GB" b="1" i="1" dirty="0"/>
          </a:p>
          <a:p>
            <a:r>
              <a:rPr lang="en-GB" b="1" i="1" dirty="0"/>
              <a:t>Schedule Performance Index (SPI) = EV/PV</a:t>
            </a:r>
          </a:p>
          <a:p>
            <a:endParaRPr lang="en-GB" b="1" i="1" dirty="0"/>
          </a:p>
          <a:p>
            <a:r>
              <a:rPr lang="en-GB" b="1" i="1" dirty="0"/>
              <a:t>Time Performance Index (TPI) = ST/AT</a:t>
            </a:r>
          </a:p>
          <a:p>
            <a:endParaRPr lang="en-GB" b="1" i="1" dirty="0"/>
          </a:p>
          <a:p>
            <a:r>
              <a:rPr lang="en-GB" dirty="0"/>
              <a:t>Use of ratios is particularly helpful when an organization wishes to compare the performance of several projects (or project managers), or the same project over different time periods.</a:t>
            </a:r>
          </a:p>
          <a:p>
            <a:endParaRPr lang="en-GB" b="1" i="1" dirty="0"/>
          </a:p>
          <a:p>
            <a:endParaRPr lang="en-GB" b="1" i="1" dirty="0"/>
          </a:p>
        </p:txBody>
      </p:sp>
    </p:spTree>
    <p:extLst>
      <p:ext uri="{BB962C8B-B14F-4D97-AF65-F5344CB8AC3E}">
        <p14:creationId xmlns:p14="http://schemas.microsoft.com/office/powerpoint/2010/main" val="31725601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1384995"/>
          </a:xfrm>
          <a:prstGeom prst="rect">
            <a:avLst/>
          </a:prstGeom>
          <a:noFill/>
        </p:spPr>
        <p:txBody>
          <a:bodyPr wrap="square" rtlCol="0">
            <a:spAutoFit/>
          </a:bodyPr>
          <a:lstStyle/>
          <a:p>
            <a:r>
              <a:rPr lang="en-GB" sz="2400" dirty="0"/>
              <a:t>10.3 EARNED VALUE ANALYSIS</a:t>
            </a:r>
          </a:p>
          <a:p>
            <a:endParaRPr lang="en-GB" sz="2400" b="1" i="1" dirty="0"/>
          </a:p>
          <a:p>
            <a:endParaRPr lang="en-GB" b="1" i="1" dirty="0"/>
          </a:p>
          <a:p>
            <a:endParaRPr lang="en-GB" b="1" i="1" dirty="0"/>
          </a:p>
        </p:txBody>
      </p:sp>
      <p:pic>
        <p:nvPicPr>
          <p:cNvPr id="11" name="Picture 10">
            <a:extLst>
              <a:ext uri="{FF2B5EF4-FFF2-40B4-BE49-F238E27FC236}">
                <a16:creationId xmlns:a16="http://schemas.microsoft.com/office/drawing/2014/main" id="{F52E9351-684D-4B94-90CF-37244AFC9423}"/>
              </a:ext>
            </a:extLst>
          </p:cNvPr>
          <p:cNvPicPr>
            <a:picLocks noChangeAspect="1"/>
          </p:cNvPicPr>
          <p:nvPr/>
        </p:nvPicPr>
        <p:blipFill>
          <a:blip r:embed="rId6"/>
          <a:stretch>
            <a:fillRect/>
          </a:stretch>
        </p:blipFill>
        <p:spPr>
          <a:xfrm>
            <a:off x="2248288" y="1948099"/>
            <a:ext cx="6102664" cy="4086276"/>
          </a:xfrm>
          <a:prstGeom prst="rect">
            <a:avLst/>
          </a:prstGeom>
        </p:spPr>
      </p:pic>
    </p:spTree>
    <p:extLst>
      <p:ext uri="{BB962C8B-B14F-4D97-AF65-F5344CB8AC3E}">
        <p14:creationId xmlns:p14="http://schemas.microsoft.com/office/powerpoint/2010/main" val="1233365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4985980"/>
          </a:xfrm>
          <a:prstGeom prst="rect">
            <a:avLst/>
          </a:prstGeom>
          <a:noFill/>
        </p:spPr>
        <p:txBody>
          <a:bodyPr wrap="square" rtlCol="0">
            <a:spAutoFit/>
          </a:bodyPr>
          <a:lstStyle/>
          <a:p>
            <a:r>
              <a:rPr lang="en-GB" sz="2400" dirty="0"/>
              <a:t>10.3 EARNED VALUE ANALYSIS</a:t>
            </a:r>
          </a:p>
          <a:p>
            <a:endParaRPr lang="en-GB" sz="2400" b="1" i="1" dirty="0"/>
          </a:p>
          <a:p>
            <a:r>
              <a:rPr lang="en-GB" b="1" i="1" dirty="0"/>
              <a:t>Example:</a:t>
            </a:r>
          </a:p>
          <a:p>
            <a:r>
              <a:rPr lang="en-GB" dirty="0"/>
              <a:t>Assume that operations on a work package were expected to cost $1,500 to complete the package. They were originally scheduled to have been finished today. At this point, however, we have actually expended $1,350, and we estimate that we have completed two-thirds of the work. What are the cost and schedule variances?</a:t>
            </a:r>
            <a:endParaRPr lang="en-GB" b="1" i="1" dirty="0"/>
          </a:p>
          <a:p>
            <a:endParaRPr lang="en-GB" b="1" i="1" dirty="0"/>
          </a:p>
          <a:p>
            <a:r>
              <a:rPr lang="en-GB" dirty="0"/>
              <a:t>PV = $1500</a:t>
            </a:r>
          </a:p>
          <a:p>
            <a:r>
              <a:rPr lang="en-GB" dirty="0"/>
              <a:t>AC = $1350</a:t>
            </a:r>
          </a:p>
          <a:p>
            <a:r>
              <a:rPr lang="en-GB" dirty="0"/>
              <a:t>Work completed = 2/3</a:t>
            </a:r>
          </a:p>
          <a:p>
            <a:endParaRPr lang="en-GB" dirty="0"/>
          </a:p>
          <a:p>
            <a:r>
              <a:rPr lang="en-GB" dirty="0"/>
              <a:t>EV = $1500 X 2/3 = $1000</a:t>
            </a:r>
          </a:p>
          <a:p>
            <a:endParaRPr lang="en-GB" dirty="0"/>
          </a:p>
          <a:p>
            <a:r>
              <a:rPr lang="en-GB" dirty="0"/>
              <a:t>cost variance (CV) = EV - AC</a:t>
            </a:r>
          </a:p>
          <a:p>
            <a:r>
              <a:rPr lang="en-GB" b="1" i="1" dirty="0"/>
              <a:t>                                = 1,000 – 1,350 = - $350 	</a:t>
            </a:r>
          </a:p>
          <a:p>
            <a:endParaRPr lang="en-GB" b="1" i="1" dirty="0"/>
          </a:p>
        </p:txBody>
      </p:sp>
    </p:spTree>
    <p:extLst>
      <p:ext uri="{BB962C8B-B14F-4D97-AF65-F5344CB8AC3E}">
        <p14:creationId xmlns:p14="http://schemas.microsoft.com/office/powerpoint/2010/main" val="18152950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4431983"/>
          </a:xfrm>
          <a:prstGeom prst="rect">
            <a:avLst/>
          </a:prstGeom>
          <a:noFill/>
        </p:spPr>
        <p:txBody>
          <a:bodyPr wrap="square" rtlCol="0">
            <a:spAutoFit/>
          </a:bodyPr>
          <a:lstStyle/>
          <a:p>
            <a:r>
              <a:rPr lang="en-GB" sz="2400" dirty="0"/>
              <a:t>10.3 EARNED VALUE ANALYSIS</a:t>
            </a:r>
          </a:p>
          <a:p>
            <a:endParaRPr lang="en-GB" sz="2400" b="1" i="1" dirty="0"/>
          </a:p>
          <a:p>
            <a:r>
              <a:rPr lang="en-GB" dirty="0"/>
              <a:t>schedule variance (SV) = EV – PV</a:t>
            </a:r>
          </a:p>
          <a:p>
            <a:r>
              <a:rPr lang="en-GB" b="1" i="1" dirty="0"/>
              <a:t>                                         = 1000 - 1,500 = -$500</a:t>
            </a:r>
          </a:p>
          <a:p>
            <a:endParaRPr lang="en-GB" b="1" i="1" dirty="0"/>
          </a:p>
          <a:p>
            <a:r>
              <a:rPr lang="en-GB" dirty="0"/>
              <a:t>CPI = EV/AC</a:t>
            </a:r>
            <a:r>
              <a:rPr lang="en-GB" b="1" i="1" dirty="0"/>
              <a:t> </a:t>
            </a:r>
          </a:p>
          <a:p>
            <a:r>
              <a:rPr lang="en-GB" b="1" i="1" dirty="0"/>
              <a:t>      = 1,000/1,350 = 0.74</a:t>
            </a:r>
          </a:p>
          <a:p>
            <a:endParaRPr lang="en-GB" b="1" i="1" dirty="0"/>
          </a:p>
          <a:p>
            <a:r>
              <a:rPr lang="en-GB" dirty="0"/>
              <a:t>SPI = EV/PV</a:t>
            </a:r>
          </a:p>
          <a:p>
            <a:r>
              <a:rPr lang="en-GB" b="1" i="1" dirty="0"/>
              <a:t>      = 1,000/1,500 = 0.67</a:t>
            </a:r>
          </a:p>
          <a:p>
            <a:endParaRPr lang="en-GB" b="1" i="1" dirty="0"/>
          </a:p>
          <a:p>
            <a:r>
              <a:rPr lang="en-GB" dirty="0"/>
              <a:t>In other words, we are spending at a higher level than our budget plan indicates, and given what we have spent, we are not as far along as we should be (i.e., we have not completed as much work as we should have).</a:t>
            </a:r>
            <a:endParaRPr lang="en-GB" b="1" i="1" dirty="0"/>
          </a:p>
          <a:p>
            <a:endParaRPr lang="en-GB" b="1" i="1" dirty="0"/>
          </a:p>
        </p:txBody>
      </p:sp>
    </p:spTree>
    <p:extLst>
      <p:ext uri="{BB962C8B-B14F-4D97-AF65-F5344CB8AC3E}">
        <p14:creationId xmlns:p14="http://schemas.microsoft.com/office/powerpoint/2010/main" val="42056099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4444422"/>
              </a:xfrm>
              <a:prstGeom prst="rect">
                <a:avLst/>
              </a:prstGeom>
              <a:noFill/>
            </p:spPr>
            <p:txBody>
              <a:bodyPr wrap="square" rtlCol="0">
                <a:spAutoFit/>
              </a:bodyPr>
              <a:lstStyle/>
              <a:p>
                <a:r>
                  <a:rPr lang="en-GB" sz="2400" dirty="0"/>
                  <a:t>10.3 EARNED VALUE ANALYSIS</a:t>
                </a:r>
              </a:p>
              <a:p>
                <a:endParaRPr lang="en-GB" sz="2400" b="1" i="1" dirty="0"/>
              </a:p>
              <a:p>
                <a:r>
                  <a:rPr lang="en-GB" b="1" i="1" dirty="0"/>
                  <a:t>Cost–Schedule Index (CSI) =  (CPI) (SPI)</a:t>
                </a:r>
              </a:p>
              <a:p>
                <a:r>
                  <a:rPr lang="en-GB" b="1" i="1" dirty="0"/>
                  <a:t>                                               = (EV/AC) (EV/PV)  </a:t>
                </a:r>
              </a:p>
              <a:p>
                <a:r>
                  <a:rPr lang="en-GB" b="1" i="1" dirty="0"/>
                  <a:t>                                               = </a:t>
                </a:r>
                <a14:m>
                  <m:oMath xmlns:m="http://schemas.openxmlformats.org/officeDocument/2006/math">
                    <m:sSup>
                      <m:sSupPr>
                        <m:ctrlPr>
                          <a:rPr lang="en-GB" b="1" i="1" smtClean="0">
                            <a:latin typeface="Cambria Math" panose="02040503050406030204" pitchFamily="18" charset="0"/>
                          </a:rPr>
                        </m:ctrlPr>
                      </m:sSupPr>
                      <m:e>
                        <m:r>
                          <a:rPr lang="en-US" b="1" i="1" smtClean="0">
                            <a:latin typeface="Cambria Math" panose="02040503050406030204" pitchFamily="18" charset="0"/>
                          </a:rPr>
                          <m:t>(</m:t>
                        </m:r>
                        <m:r>
                          <a:rPr lang="en-US" b="1" i="1" smtClean="0">
                            <a:latin typeface="Cambria Math" panose="02040503050406030204" pitchFamily="18" charset="0"/>
                          </a:rPr>
                          <m:t>𝑬𝑽</m:t>
                        </m:r>
                        <m:r>
                          <a:rPr lang="en-US" b="1" i="1" smtClean="0">
                            <a:latin typeface="Cambria Math" panose="02040503050406030204" pitchFamily="18" charset="0"/>
                          </a:rPr>
                          <m:t>)</m:t>
                        </m:r>
                      </m:e>
                      <m:sup>
                        <m:r>
                          <a:rPr lang="en-US" b="1" i="1" smtClean="0">
                            <a:latin typeface="Cambria Math" panose="02040503050406030204" pitchFamily="18" charset="0"/>
                          </a:rPr>
                          <m:t>𝟐</m:t>
                        </m:r>
                      </m:sup>
                    </m:sSup>
                  </m:oMath>
                </a14:m>
                <a:r>
                  <a:rPr lang="en-GB" b="1" i="1" dirty="0"/>
                  <a:t> / (AC) (PV)</a:t>
                </a:r>
              </a:p>
              <a:p>
                <a:r>
                  <a:rPr lang="en-GB" dirty="0"/>
                  <a:t>In our case,  </a:t>
                </a:r>
              </a:p>
              <a:p>
                <a:r>
                  <a:rPr lang="en-GB" dirty="0"/>
                  <a:t>		            = </a:t>
                </a:r>
                <a14:m>
                  <m:oMath xmlns:m="http://schemas.openxmlformats.org/officeDocument/2006/math">
                    <m:sSup>
                      <m:sSupPr>
                        <m:ctrlPr>
                          <a:rPr lang="en-GB" b="1" i="1" smtClean="0">
                            <a:latin typeface="Cambria Math" panose="02040503050406030204" pitchFamily="18" charset="0"/>
                          </a:rPr>
                        </m:ctrlPr>
                      </m:sSupPr>
                      <m:e>
                        <m:r>
                          <a:rPr lang="en-US" b="1" i="1" smtClean="0">
                            <a:latin typeface="Cambria Math" panose="02040503050406030204" pitchFamily="18" charset="0"/>
                          </a:rPr>
                          <m:t>(</m:t>
                        </m:r>
                        <m:r>
                          <a:rPr lang="en-US" b="1" i="1" smtClean="0">
                            <a:latin typeface="Cambria Math" panose="02040503050406030204" pitchFamily="18" charset="0"/>
                          </a:rPr>
                          <m:t>𝟏𝟎𝟎𝟎</m:t>
                        </m:r>
                        <m:r>
                          <a:rPr lang="en-US" b="1" i="1" smtClean="0">
                            <a:latin typeface="Cambria Math" panose="02040503050406030204" pitchFamily="18" charset="0"/>
                          </a:rPr>
                          <m:t>)</m:t>
                        </m:r>
                      </m:e>
                      <m:sup>
                        <m:r>
                          <a:rPr lang="en-US" b="1" i="1" smtClean="0">
                            <a:latin typeface="Cambria Math" panose="02040503050406030204" pitchFamily="18" charset="0"/>
                          </a:rPr>
                          <m:t>𝟐</m:t>
                        </m:r>
                      </m:sup>
                    </m:sSup>
                    <m:r>
                      <a:rPr lang="en-US" b="1" i="1" smtClean="0">
                        <a:latin typeface="Cambria Math" panose="02040503050406030204" pitchFamily="18" charset="0"/>
                      </a:rPr>
                      <m:t>/</m:t>
                    </m:r>
                  </m:oMath>
                </a14:m>
                <a:r>
                  <a:rPr lang="en-GB" b="1" i="1" dirty="0"/>
                  <a:t>(1, 350)(1,500) </a:t>
                </a:r>
              </a:p>
              <a:p>
                <a:r>
                  <a:rPr lang="en-GB" b="1" i="1" dirty="0"/>
                  <a:t>                                               = (1,000,000)/(2,025,000)</a:t>
                </a:r>
              </a:p>
              <a:p>
                <a:r>
                  <a:rPr lang="en-GB" b="1" i="1" dirty="0"/>
                  <a:t>                                               = 0.49 </a:t>
                </a:r>
              </a:p>
              <a:p>
                <a:r>
                  <a:rPr lang="en-GB" dirty="0"/>
                  <a:t>CSI </a:t>
                </a:r>
                <a14:m>
                  <m:oMath xmlns:m="http://schemas.openxmlformats.org/officeDocument/2006/math">
                    <m:r>
                      <a:rPr lang="en-GB" i="1" smtClean="0">
                        <a:latin typeface="Cambria Math" panose="02040503050406030204" pitchFamily="18" charset="0"/>
                        <a:ea typeface="Cambria Math" panose="02040503050406030204" pitchFamily="18" charset="0"/>
                      </a:rPr>
                      <m:t>&lt;</m:t>
                    </m:r>
                  </m:oMath>
                </a14:m>
                <a:r>
                  <a:rPr lang="en-GB" dirty="0"/>
                  <a:t> 1 is indicative of a problem.</a:t>
                </a:r>
              </a:p>
              <a:p>
                <a:r>
                  <a:rPr lang="en-GB" b="1" i="1" dirty="0"/>
                  <a:t> </a:t>
                </a:r>
              </a:p>
              <a:p>
                <a:r>
                  <a:rPr lang="en-GB" b="1" i="1" dirty="0"/>
                  <a:t>The estimated cost to complete (ETC) = (BAC – EV) /CPI</a:t>
                </a:r>
              </a:p>
              <a:p>
                <a:r>
                  <a:rPr lang="en-GB" b="1" i="1" dirty="0"/>
                  <a:t>                                                                   = (1,500 – 1000)/0.74</a:t>
                </a:r>
              </a:p>
              <a:p>
                <a:r>
                  <a:rPr lang="en-GB" b="1" i="1" dirty="0"/>
                  <a:t>                                                                  = $676</a:t>
                </a:r>
              </a:p>
              <a:p>
                <a:endParaRPr lang="en-GB" b="1" i="1" dirty="0"/>
              </a:p>
            </p:txBody>
          </p:sp>
        </mc:Choice>
        <mc:Fallback xmlns="">
          <p:sp>
            <p:nvSpPr>
              <p:cNvPr id="9" name="TextBox 8">
                <a:extLst>
                  <a:ext uri="{FF2B5EF4-FFF2-40B4-BE49-F238E27FC236}">
                    <a16:creationId xmlns:a16="http://schemas.microsoft.com/office/drawing/2014/main" id="{1418AAB0-9481-43DA-B775-CED10ACC9869}"/>
                  </a:ext>
                </a:extLst>
              </p:cNvPr>
              <p:cNvSpPr txBox="1">
                <a:spLocks noRot="1" noChangeAspect="1" noMove="1" noResize="1" noEditPoints="1" noAdjustHandles="1" noChangeArrowheads="1" noChangeShapeType="1" noTextEdit="1"/>
              </p:cNvSpPr>
              <p:nvPr/>
            </p:nvSpPr>
            <p:spPr>
              <a:xfrm>
                <a:off x="2248288" y="1262224"/>
                <a:ext cx="9232986" cy="4444422"/>
              </a:xfrm>
              <a:prstGeom prst="rect">
                <a:avLst/>
              </a:prstGeom>
              <a:blipFill>
                <a:blip r:embed="rId6"/>
                <a:stretch>
                  <a:fillRect l="-1057" t="-1097"/>
                </a:stretch>
              </a:blipFill>
            </p:spPr>
            <p:txBody>
              <a:bodyPr/>
              <a:lstStyle/>
              <a:p>
                <a:r>
                  <a:rPr lang="en-GB">
                    <a:noFill/>
                  </a:rPr>
                  <a:t> </a:t>
                </a:r>
              </a:p>
            </p:txBody>
          </p:sp>
        </mc:Fallback>
      </mc:AlternateContent>
    </p:spTree>
    <p:extLst>
      <p:ext uri="{BB962C8B-B14F-4D97-AF65-F5344CB8AC3E}">
        <p14:creationId xmlns:p14="http://schemas.microsoft.com/office/powerpoint/2010/main" val="14738567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1938992"/>
          </a:xfrm>
          <a:prstGeom prst="rect">
            <a:avLst/>
          </a:prstGeom>
          <a:noFill/>
        </p:spPr>
        <p:txBody>
          <a:bodyPr wrap="square" rtlCol="0">
            <a:spAutoFit/>
          </a:bodyPr>
          <a:lstStyle/>
          <a:p>
            <a:r>
              <a:rPr lang="en-GB" sz="2400" dirty="0"/>
              <a:t>10.3 EARNED VALUE ANALYSIS</a:t>
            </a:r>
          </a:p>
          <a:p>
            <a:endParaRPr lang="en-GB" sz="2400" b="1" i="1" dirty="0"/>
          </a:p>
          <a:p>
            <a:r>
              <a:rPr lang="en-GB" b="1" i="1" dirty="0"/>
              <a:t>estimated cost at completion (EAC) = ETC + AC</a:t>
            </a:r>
          </a:p>
          <a:p>
            <a:r>
              <a:rPr lang="en-GB" b="1" i="1" dirty="0"/>
              <a:t>                                                                = 676 + 1,350</a:t>
            </a:r>
          </a:p>
          <a:p>
            <a:r>
              <a:rPr lang="en-GB" b="1" i="1" dirty="0"/>
              <a:t>                                                                = $2,026</a:t>
            </a:r>
          </a:p>
          <a:p>
            <a:r>
              <a:rPr lang="en-GB" b="1" i="1" dirty="0"/>
              <a:t> </a:t>
            </a:r>
          </a:p>
        </p:txBody>
      </p:sp>
    </p:spTree>
    <p:extLst>
      <p:ext uri="{BB962C8B-B14F-4D97-AF65-F5344CB8AC3E}">
        <p14:creationId xmlns:p14="http://schemas.microsoft.com/office/powerpoint/2010/main" val="13143157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4708981"/>
          </a:xfrm>
          <a:prstGeom prst="rect">
            <a:avLst/>
          </a:prstGeom>
          <a:noFill/>
        </p:spPr>
        <p:txBody>
          <a:bodyPr wrap="square" rtlCol="0">
            <a:spAutoFit/>
          </a:bodyPr>
          <a:lstStyle/>
          <a:p>
            <a:r>
              <a:rPr lang="en-GB" sz="2400" dirty="0"/>
              <a:t>Summary</a:t>
            </a:r>
          </a:p>
          <a:p>
            <a:endParaRPr lang="en-GB" sz="2400" dirty="0"/>
          </a:p>
          <a:p>
            <a:r>
              <a:rPr lang="en-GB" dirty="0"/>
              <a:t>In this chapter, we reviewed the monitoring function, relating it to project planning and control, and described its role in the project implementation process. The requirements for monitoring were discussed, in addition to data needs and reporting considerations. Last, some techniques for monitoring progress were illustrated and some computerized PMISs were described.</a:t>
            </a:r>
          </a:p>
          <a:p>
            <a:r>
              <a:rPr lang="en-GB" dirty="0"/>
              <a:t>Specific points made in the chapter were:</a:t>
            </a:r>
          </a:p>
          <a:p>
            <a:r>
              <a:rPr lang="en-GB" dirty="0"/>
              <a:t>• It is important that the planning-monitoring-controlling cycle be a closed loop cycle based on the same structure as the parent system.</a:t>
            </a:r>
          </a:p>
          <a:p>
            <a:r>
              <a:rPr lang="en-GB" dirty="0"/>
              <a:t>• The first task in designing the monitoring system is to identify the key factors in the project action plan to be monitored and to devise standards for them. The factors should concern results, rather than activities. </a:t>
            </a:r>
          </a:p>
          <a:p>
            <a:r>
              <a:rPr lang="en-GB" dirty="0"/>
              <a:t>• The data collected are usually either frequency counts, numbers, subjective numeric ratings, indicators, or verbal measures. </a:t>
            </a:r>
          </a:p>
          <a:p>
            <a:r>
              <a:rPr lang="en-GB" dirty="0"/>
              <a:t>• Project reports are of three types: routine, exception, and special analysis.</a:t>
            </a:r>
          </a:p>
          <a:p>
            <a:r>
              <a:rPr lang="en-GB" b="1" i="1" dirty="0"/>
              <a:t> </a:t>
            </a:r>
          </a:p>
        </p:txBody>
      </p:sp>
    </p:spTree>
    <p:extLst>
      <p:ext uri="{BB962C8B-B14F-4D97-AF65-F5344CB8AC3E}">
        <p14:creationId xmlns:p14="http://schemas.microsoft.com/office/powerpoint/2010/main" val="2524436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3877985"/>
          </a:xfrm>
          <a:prstGeom prst="rect">
            <a:avLst/>
          </a:prstGeom>
          <a:noFill/>
        </p:spPr>
        <p:txBody>
          <a:bodyPr wrap="square" rtlCol="0">
            <a:spAutoFit/>
          </a:bodyPr>
          <a:lstStyle/>
          <a:p>
            <a:r>
              <a:rPr lang="en-GB" sz="2400" dirty="0"/>
              <a:t>Summary</a:t>
            </a:r>
          </a:p>
          <a:p>
            <a:endParaRPr lang="en-GB" sz="2400" dirty="0"/>
          </a:p>
          <a:p>
            <a:r>
              <a:rPr lang="en-GB" dirty="0"/>
              <a:t>• Project reports should include an amount of detail appropriate to the target level of management with a frequency appropriate to the need for control (i.e., probably not weekly or other such regular basis). More commonly, reports occur near milestone dates</a:t>
            </a:r>
            <a:endParaRPr lang="en-GB" b="1" i="1" dirty="0"/>
          </a:p>
          <a:p>
            <a:r>
              <a:rPr lang="en-GB" dirty="0"/>
              <a:t>• Three common project reporting problems are too much detail, poor correspondence to the parent fi rm’s reporting system, and a poor correspondence between the planning and monitoring systems. </a:t>
            </a:r>
          </a:p>
          <a:p>
            <a:r>
              <a:rPr lang="en-GB" dirty="0"/>
              <a:t>• The earned value chart depicts scheduled progress, actual cost, and actual progress (earned value) to allow the determination of spending, schedule, and time variances. </a:t>
            </a:r>
          </a:p>
          <a:p>
            <a:r>
              <a:rPr lang="en-GB" dirty="0"/>
              <a:t>	In the next chapter, we move into the final phase of project implementation, project control. We discuss the different types of control and describe some techniques useful to the PM in controlling the project.</a:t>
            </a:r>
          </a:p>
        </p:txBody>
      </p:sp>
    </p:spTree>
    <p:extLst>
      <p:ext uri="{BB962C8B-B14F-4D97-AF65-F5344CB8AC3E}">
        <p14:creationId xmlns:p14="http://schemas.microsoft.com/office/powerpoint/2010/main" val="40973594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4154984"/>
          </a:xfrm>
          <a:prstGeom prst="rect">
            <a:avLst/>
          </a:prstGeom>
          <a:noFill/>
        </p:spPr>
        <p:txBody>
          <a:bodyPr wrap="square" rtlCol="0">
            <a:spAutoFit/>
          </a:bodyPr>
          <a:lstStyle/>
          <a:p>
            <a:r>
              <a:rPr lang="en-GB" sz="2400" dirty="0"/>
              <a:t>GLOSSARY</a:t>
            </a:r>
          </a:p>
          <a:p>
            <a:endParaRPr lang="en-GB" sz="2400" dirty="0"/>
          </a:p>
          <a:p>
            <a:r>
              <a:rPr lang="en-GB" b="1" dirty="0"/>
              <a:t>Cost (or spending) Variance </a:t>
            </a:r>
            <a:r>
              <a:rPr lang="en-GB" dirty="0"/>
              <a:t>The budgeted cost of the work performed less the actual cost of the work performed.</a:t>
            </a:r>
          </a:p>
          <a:p>
            <a:endParaRPr lang="en-GB" dirty="0"/>
          </a:p>
          <a:p>
            <a:r>
              <a:rPr lang="en-GB" b="1" dirty="0"/>
              <a:t>Earned Value </a:t>
            </a:r>
            <a:r>
              <a:rPr lang="en-GB" dirty="0"/>
              <a:t>An approach for monitoring project progress that relies on the budgeted cost of activities completed to ascribe value. </a:t>
            </a:r>
          </a:p>
          <a:p>
            <a:endParaRPr lang="en-GB" dirty="0"/>
          </a:p>
          <a:p>
            <a:r>
              <a:rPr lang="en-GB" b="1" dirty="0"/>
              <a:t>Variance</a:t>
            </a:r>
            <a:r>
              <a:rPr lang="en-GB" dirty="0"/>
              <a:t> A deviation from plan or expectation.</a:t>
            </a:r>
          </a:p>
          <a:p>
            <a:endParaRPr lang="en-GB" dirty="0"/>
          </a:p>
          <a:p>
            <a:r>
              <a:rPr lang="en-GB" b="1" dirty="0"/>
              <a:t>Schedule Variance </a:t>
            </a:r>
            <a:r>
              <a:rPr lang="en-GB" dirty="0"/>
              <a:t>The budgeted cost of work completed less the budgeted cost of work scheduled at this time.</a:t>
            </a:r>
          </a:p>
          <a:p>
            <a:endParaRPr lang="en-GB" dirty="0"/>
          </a:p>
          <a:p>
            <a:r>
              <a:rPr lang="en-GB" b="1" dirty="0"/>
              <a:t>Time Variance </a:t>
            </a:r>
            <a:r>
              <a:rPr lang="en-GB" dirty="0"/>
              <a:t>The scheduled time for the work completed less the actual time. </a:t>
            </a:r>
          </a:p>
        </p:txBody>
      </p:sp>
    </p:spTree>
    <p:extLst>
      <p:ext uri="{BB962C8B-B14F-4D97-AF65-F5344CB8AC3E}">
        <p14:creationId xmlns:p14="http://schemas.microsoft.com/office/powerpoint/2010/main" val="16016787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12545</TotalTime>
  <Words>3150</Words>
  <Application>Microsoft Office PowerPoint</Application>
  <PresentationFormat>Widescreen</PresentationFormat>
  <Paragraphs>264</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Cambria Math</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189</cp:revision>
  <dcterms:created xsi:type="dcterms:W3CDTF">2021-08-03T13:03:26Z</dcterms:created>
  <dcterms:modified xsi:type="dcterms:W3CDTF">2022-01-27T22:53:02Z</dcterms:modified>
</cp:coreProperties>
</file>