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70"/>
  </p:notesMasterIdLst>
  <p:sldIdLst>
    <p:sldId id="480" r:id="rId5"/>
    <p:sldId id="303" r:id="rId6"/>
    <p:sldId id="271" r:id="rId7"/>
    <p:sldId id="313" r:id="rId8"/>
    <p:sldId id="589" r:id="rId9"/>
    <p:sldId id="276" r:id="rId10"/>
    <p:sldId id="531" r:id="rId11"/>
    <p:sldId id="532" r:id="rId12"/>
    <p:sldId id="533" r:id="rId13"/>
    <p:sldId id="534" r:id="rId14"/>
    <p:sldId id="536" r:id="rId15"/>
    <p:sldId id="535" r:id="rId16"/>
    <p:sldId id="537" r:id="rId17"/>
    <p:sldId id="538" r:id="rId18"/>
    <p:sldId id="530" r:id="rId19"/>
    <p:sldId id="539" r:id="rId20"/>
    <p:sldId id="540" r:id="rId21"/>
    <p:sldId id="541" r:id="rId22"/>
    <p:sldId id="542" r:id="rId23"/>
    <p:sldId id="543" r:id="rId24"/>
    <p:sldId id="544" r:id="rId25"/>
    <p:sldId id="545" r:id="rId26"/>
    <p:sldId id="546" r:id="rId27"/>
    <p:sldId id="547" r:id="rId28"/>
    <p:sldId id="548" r:id="rId29"/>
    <p:sldId id="549" r:id="rId30"/>
    <p:sldId id="550" r:id="rId31"/>
    <p:sldId id="551" r:id="rId32"/>
    <p:sldId id="582" r:id="rId33"/>
    <p:sldId id="583" r:id="rId34"/>
    <p:sldId id="584" r:id="rId35"/>
    <p:sldId id="585" r:id="rId36"/>
    <p:sldId id="586" r:id="rId37"/>
    <p:sldId id="587" r:id="rId38"/>
    <p:sldId id="588" r:id="rId39"/>
    <p:sldId id="552" r:id="rId40"/>
    <p:sldId id="553" r:id="rId41"/>
    <p:sldId id="554" r:id="rId42"/>
    <p:sldId id="555" r:id="rId43"/>
    <p:sldId id="556" r:id="rId44"/>
    <p:sldId id="557" r:id="rId45"/>
    <p:sldId id="558" r:id="rId46"/>
    <p:sldId id="559" r:id="rId47"/>
    <p:sldId id="560" r:id="rId48"/>
    <p:sldId id="561" r:id="rId49"/>
    <p:sldId id="563" r:id="rId50"/>
    <p:sldId id="565" r:id="rId51"/>
    <p:sldId id="564" r:id="rId52"/>
    <p:sldId id="566" r:id="rId53"/>
    <p:sldId id="567" r:id="rId54"/>
    <p:sldId id="568" r:id="rId55"/>
    <p:sldId id="569" r:id="rId56"/>
    <p:sldId id="570" r:id="rId57"/>
    <p:sldId id="571" r:id="rId58"/>
    <p:sldId id="572" r:id="rId59"/>
    <p:sldId id="573" r:id="rId60"/>
    <p:sldId id="574" r:id="rId61"/>
    <p:sldId id="576" r:id="rId62"/>
    <p:sldId id="577" r:id="rId63"/>
    <p:sldId id="575" r:id="rId64"/>
    <p:sldId id="578" r:id="rId65"/>
    <p:sldId id="579" r:id="rId66"/>
    <p:sldId id="580" r:id="rId67"/>
    <p:sldId id="581" r:id="rId68"/>
    <p:sldId id="349" r:id="rId6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89"/>
            <p14:sldId id="276"/>
            <p14:sldId id="531"/>
            <p14:sldId id="532"/>
            <p14:sldId id="533"/>
            <p14:sldId id="534"/>
            <p14:sldId id="536"/>
            <p14:sldId id="535"/>
            <p14:sldId id="537"/>
            <p14:sldId id="538"/>
            <p14:sldId id="530"/>
            <p14:sldId id="539"/>
            <p14:sldId id="540"/>
            <p14:sldId id="541"/>
            <p14:sldId id="542"/>
            <p14:sldId id="543"/>
            <p14:sldId id="544"/>
            <p14:sldId id="545"/>
            <p14:sldId id="546"/>
            <p14:sldId id="547"/>
            <p14:sldId id="548"/>
            <p14:sldId id="549"/>
            <p14:sldId id="550"/>
            <p14:sldId id="551"/>
            <p14:sldId id="582"/>
            <p14:sldId id="583"/>
            <p14:sldId id="584"/>
            <p14:sldId id="585"/>
            <p14:sldId id="586"/>
            <p14:sldId id="587"/>
            <p14:sldId id="588"/>
            <p14:sldId id="552"/>
            <p14:sldId id="553"/>
            <p14:sldId id="554"/>
            <p14:sldId id="555"/>
            <p14:sldId id="556"/>
            <p14:sldId id="557"/>
            <p14:sldId id="558"/>
            <p14:sldId id="559"/>
            <p14:sldId id="560"/>
            <p14:sldId id="561"/>
            <p14:sldId id="563"/>
            <p14:sldId id="565"/>
            <p14:sldId id="564"/>
            <p14:sldId id="566"/>
            <p14:sldId id="567"/>
            <p14:sldId id="568"/>
            <p14:sldId id="569"/>
            <p14:sldId id="570"/>
            <p14:sldId id="571"/>
            <p14:sldId id="572"/>
            <p14:sldId id="573"/>
            <p14:sldId id="574"/>
            <p14:sldId id="576"/>
            <p14:sldId id="577"/>
            <p14:sldId id="575"/>
            <p14:sldId id="578"/>
            <p14:sldId id="579"/>
            <p14:sldId id="580"/>
            <p14:sldId id="58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tableStyles" Target="tableStyle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notesMaster" Target="notesMasters/notesMaster1.xml"/><Relationship Id="rId75"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1/31/2026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1/31/2026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1/31/2026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1/31/2026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62989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1/31/2026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6" r:id="rId17"/>
    <p:sldLayoutId id="214748366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png"/><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7.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7.xml"/></Relationships>
</file>

<file path=ppt/slides/_rels/slide4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7.xml"/></Relationships>
</file>

<file path=ppt/slides/_rels/slide5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7.xml"/></Relationships>
</file>

<file path=ppt/slides/_rels/slide5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7.xml"/></Relationships>
</file>

<file path=ppt/slides/_rels/slide6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7.xml"/></Relationships>
</file>

<file path=ppt/slides/_rels/slide6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8.xml"/><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Ahmad Muhammad</a:t>
            </a:r>
          </a:p>
        </p:txBody>
      </p:sp>
      <p:sp>
        <p:nvSpPr>
          <p:cNvPr id="31" name="TextBox 30"/>
          <p:cNvSpPr txBox="1"/>
          <p:nvPr/>
        </p:nvSpPr>
        <p:spPr>
          <a:xfrm>
            <a:off x="194617" y="2347575"/>
            <a:ext cx="5231945"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Master Of Real Estate</a:t>
            </a:r>
          </a:p>
          <a:p>
            <a:r>
              <a:rPr lang="en-US" sz="4400" b="1" dirty="0">
                <a:solidFill>
                  <a:srgbClr val="00B0F0"/>
                </a:solidFill>
                <a:latin typeface="Alexandria" charset="0"/>
                <a:cs typeface="Alexandria" charset="0"/>
              </a:rPr>
              <a:t>Management</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3</a:t>
            </a:r>
          </a:p>
        </p:txBody>
      </p:sp>
      <p:sp>
        <p:nvSpPr>
          <p:cNvPr id="46" name="TextBox 45"/>
          <p:cNvSpPr txBox="1"/>
          <p:nvPr/>
        </p:nvSpPr>
        <p:spPr>
          <a:xfrm>
            <a:off x="329269" y="5104240"/>
            <a:ext cx="2995244" cy="707886"/>
          </a:xfrm>
          <a:prstGeom prst="rect">
            <a:avLst/>
          </a:prstGeom>
          <a:noFill/>
        </p:spPr>
        <p:txBody>
          <a:bodyPr wrap="none" rtlCol="0">
            <a:spAutoFit/>
          </a:bodyPr>
          <a:lstStyle/>
          <a:p>
            <a:pPr lvl="0"/>
            <a:r>
              <a:rPr lang="en-US" sz="2000" dirty="0">
                <a:latin typeface="Alexandria"/>
              </a:rPr>
              <a:t>MKT600</a:t>
            </a:r>
          </a:p>
          <a:p>
            <a:pPr lvl="0"/>
            <a:r>
              <a:rPr lang="en-US" sz="2000" dirty="0">
                <a:latin typeface="Alexandria"/>
              </a:rPr>
              <a:t>Digital Marketing Concepts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3</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Ahmad Muhammad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E77995CF-A97E-2ED8-4C56-4FFD606CEECD}"/>
              </a:ext>
            </a:extLst>
          </p:cNvPr>
          <p:cNvSpPr txBox="1"/>
          <p:nvPr/>
        </p:nvSpPr>
        <p:spPr>
          <a:xfrm>
            <a:off x="6390992" y="2673364"/>
            <a:ext cx="5231945"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Master Of Real Estate</a:t>
            </a:r>
          </a:p>
          <a:p>
            <a:r>
              <a:rPr lang="en-US" sz="4400" b="1" dirty="0">
                <a:solidFill>
                  <a:srgbClr val="00B0F0"/>
                </a:solidFill>
                <a:latin typeface="Alexandria" charset="0"/>
                <a:cs typeface="Alexandria" charset="0"/>
              </a:rPr>
              <a:t>Management</a:t>
            </a:r>
          </a:p>
        </p:txBody>
      </p:sp>
      <p:sp>
        <p:nvSpPr>
          <p:cNvPr id="7" name="TextBox 6">
            <a:extLst>
              <a:ext uri="{FF2B5EF4-FFF2-40B4-BE49-F238E27FC236}">
                <a16:creationId xmlns:a16="http://schemas.microsoft.com/office/drawing/2014/main" id="{A5D3DCC8-CE4E-0313-BA44-0C26C3EE4B4E}"/>
              </a:ext>
            </a:extLst>
          </p:cNvPr>
          <p:cNvSpPr txBox="1"/>
          <p:nvPr/>
        </p:nvSpPr>
        <p:spPr>
          <a:xfrm>
            <a:off x="6384738" y="4873773"/>
            <a:ext cx="2995244" cy="707886"/>
          </a:xfrm>
          <a:prstGeom prst="rect">
            <a:avLst/>
          </a:prstGeom>
          <a:noFill/>
        </p:spPr>
        <p:txBody>
          <a:bodyPr wrap="none" rtlCol="0">
            <a:spAutoFit/>
          </a:bodyPr>
          <a:lstStyle/>
          <a:p>
            <a:pPr lvl="0"/>
            <a:r>
              <a:rPr lang="en-US" sz="2000" dirty="0">
                <a:latin typeface="Alexandria"/>
              </a:rPr>
              <a:t>MKT600</a:t>
            </a:r>
          </a:p>
          <a:p>
            <a:pPr lvl="0"/>
            <a:r>
              <a:rPr lang="en-US" sz="2000" dirty="0">
                <a:latin typeface="Alexandria"/>
              </a:rPr>
              <a:t>Digital Marketing Concepts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1339" y="1259391"/>
            <a:ext cx="4809650" cy="400110"/>
          </a:xfrm>
          <a:prstGeom prst="rect">
            <a:avLst/>
          </a:prstGeom>
          <a:noFill/>
        </p:spPr>
        <p:txBody>
          <a:bodyPr wrap="none" rtlCol="0">
            <a:spAutoFit/>
          </a:bodyPr>
          <a:lstStyle/>
          <a:p>
            <a:r>
              <a:rPr lang="en-US" sz="2000" b="1" dirty="0">
                <a:solidFill>
                  <a:srgbClr val="00B0F0"/>
                </a:solidFill>
                <a:latin typeface="Alexandria" charset="0"/>
                <a:cs typeface="Alexandria" charset="0"/>
              </a:rPr>
              <a:t>Real Estate Website Design &amp; Optimization</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Lecture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Google Shape;8400;p58">
            <a:extLst>
              <a:ext uri="{FF2B5EF4-FFF2-40B4-BE49-F238E27FC236}">
                <a16:creationId xmlns:a16="http://schemas.microsoft.com/office/drawing/2014/main" id="{FFEED5F5-99A7-22E0-35AD-8241A6082070}"/>
              </a:ext>
            </a:extLst>
          </p:cNvPr>
          <p:cNvSpPr/>
          <p:nvPr/>
        </p:nvSpPr>
        <p:spPr>
          <a:xfrm>
            <a:off x="7960866" y="1301750"/>
            <a:ext cx="939088" cy="730103"/>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aphicFrame>
        <p:nvGraphicFramePr>
          <p:cNvPr id="4" name="Table 3">
            <a:extLst>
              <a:ext uri="{FF2B5EF4-FFF2-40B4-BE49-F238E27FC236}">
                <a16:creationId xmlns:a16="http://schemas.microsoft.com/office/drawing/2014/main" id="{A81F2DD7-9C35-EF89-2B39-0A9126B9D87B}"/>
              </a:ext>
            </a:extLst>
          </p:cNvPr>
          <p:cNvGraphicFramePr>
            <a:graphicFrameLocks noGrp="1"/>
          </p:cNvGraphicFramePr>
          <p:nvPr>
            <p:extLst>
              <p:ext uri="{D42A27DB-BD31-4B8C-83A1-F6EECF244321}">
                <p14:modId xmlns:p14="http://schemas.microsoft.com/office/powerpoint/2010/main" val="264798481"/>
              </p:ext>
            </p:extLst>
          </p:nvPr>
        </p:nvGraphicFramePr>
        <p:xfrm>
          <a:off x="2257990" y="2259627"/>
          <a:ext cx="9931202" cy="4303840"/>
        </p:xfrm>
        <a:graphic>
          <a:graphicData uri="http://schemas.openxmlformats.org/drawingml/2006/table">
            <a:tbl>
              <a:tblPr/>
              <a:tblGrid>
                <a:gridCol w="9931202">
                  <a:extLst>
                    <a:ext uri="{9D8B030D-6E8A-4147-A177-3AD203B41FA5}">
                      <a16:colId xmlns:a16="http://schemas.microsoft.com/office/drawing/2014/main" val="3939082968"/>
                    </a:ext>
                  </a:extLst>
                </a:gridCol>
              </a:tblGrid>
              <a:tr h="3893551">
                <a:tc>
                  <a:txBody>
                    <a:bodyPr/>
                    <a:lstStyle/>
                    <a:p>
                      <a:pPr marL="285750" indent="-285750" algn="just" fontAlgn="t">
                        <a:lnSpc>
                          <a:spcPct val="150000"/>
                        </a:lnSpc>
                        <a:buFont typeface="Wingdings" panose="05000000000000000000" pitchFamily="2" charset="2"/>
                        <a:buChar char="ü"/>
                      </a:pPr>
                      <a:r>
                        <a:rPr lang="en-US" sz="1400" b="0" i="0" dirty="0">
                          <a:effectLst/>
                          <a:latin typeface="Alexandria"/>
                        </a:rPr>
                        <a:t>Define what constitutes a real estate website and its strategic role within the firm’s digital ecosystem, highlighting core sections and functions. </a:t>
                      </a:r>
                    </a:p>
                    <a:p>
                      <a:pPr marL="285750" indent="-285750" algn="just" fontAlgn="t">
                        <a:lnSpc>
                          <a:spcPct val="150000"/>
                        </a:lnSpc>
                        <a:buFont typeface="Wingdings" panose="05000000000000000000" pitchFamily="2" charset="2"/>
                        <a:buChar char="ü"/>
                      </a:pPr>
                      <a:r>
                        <a:rPr lang="en-US" sz="1400" b="0" i="0" dirty="0">
                          <a:effectLst/>
                          <a:latin typeface="Alexandria"/>
                        </a:rPr>
                        <a:t>Analyze the building blocks of an effective site (unique titles, meta descriptions, content structure, advanced search, discoverability) and their impact on UX and perceived value. </a:t>
                      </a:r>
                    </a:p>
                    <a:p>
                      <a:pPr marL="285750" marR="0" lvl="0" indent="-285750" algn="just" defTabSz="914400" rtl="0" eaLnBrk="1" fontAlgn="t" latinLnBrk="0" hangingPunct="1">
                        <a:lnSpc>
                          <a:spcPct val="150000"/>
                        </a:lnSpc>
                        <a:spcBef>
                          <a:spcPts val="0"/>
                        </a:spcBef>
                        <a:spcAft>
                          <a:spcPts val="0"/>
                        </a:spcAft>
                        <a:buClrTx/>
                        <a:buSzTx/>
                        <a:buFont typeface="Wingdings" panose="05000000000000000000" pitchFamily="2" charset="2"/>
                        <a:buChar char="ü"/>
                        <a:tabLst/>
                        <a:defRPr/>
                      </a:pPr>
                      <a:r>
                        <a:rPr lang="en-US" sz="1400" b="0" i="0" dirty="0">
                          <a:effectLst/>
                          <a:latin typeface="Alexandria"/>
                        </a:rPr>
                        <a:t>Clarifying the concept of information architecture within the context of real estate website design, which facilitates rapid content accessibility and enhances conversion rates.</a:t>
                      </a:r>
                    </a:p>
                    <a:p>
                      <a:pPr marL="285750" marR="0" lvl="0" indent="-285750" algn="just" defTabSz="914400" rtl="0" eaLnBrk="1" fontAlgn="t" latinLnBrk="0" hangingPunct="1">
                        <a:lnSpc>
                          <a:spcPct val="150000"/>
                        </a:lnSpc>
                        <a:spcBef>
                          <a:spcPts val="0"/>
                        </a:spcBef>
                        <a:spcAft>
                          <a:spcPts val="0"/>
                        </a:spcAft>
                        <a:buClrTx/>
                        <a:buSzTx/>
                        <a:buFont typeface="Wingdings" panose="05000000000000000000" pitchFamily="2" charset="2"/>
                        <a:buChar char="ü"/>
                        <a:tabLst/>
                        <a:defRPr/>
                      </a:pPr>
                      <a:r>
                        <a:rPr lang="en-US" sz="1400" b="0" i="0" dirty="0">
                          <a:effectLst/>
                          <a:latin typeface="Alexandria"/>
                        </a:rPr>
                        <a:t>Apply user centered, responsive design principles and connect them to marketing objectives (lead acquisition, reputation building, and sales).  </a:t>
                      </a:r>
                    </a:p>
                    <a:p>
                      <a:pPr marL="285750" indent="-285750" algn="just" fontAlgn="t">
                        <a:lnSpc>
                          <a:spcPct val="150000"/>
                        </a:lnSpc>
                        <a:buFont typeface="Wingdings" panose="05000000000000000000" pitchFamily="2" charset="2"/>
                        <a:buChar char="ü"/>
                      </a:pPr>
                      <a:r>
                        <a:rPr lang="en-US" sz="1400" b="0" i="0" dirty="0">
                          <a:effectLst/>
                          <a:latin typeface="Alexandria"/>
                        </a:rPr>
                        <a:t>Evaluate the multidimensional quality model for real estate websites—design, information, usability &amp; accessibility, reliability, interactivity, security &amp; privacy, and digital tangibility—and link these to user trust and behavior. </a:t>
                      </a:r>
                    </a:p>
                    <a:p>
                      <a:pPr marL="285750" indent="-285750" algn="just" fontAlgn="t">
                        <a:lnSpc>
                          <a:spcPct val="150000"/>
                        </a:lnSpc>
                        <a:buFont typeface="Wingdings" panose="05000000000000000000" pitchFamily="2" charset="2"/>
                        <a:buChar char="ü"/>
                      </a:pPr>
                      <a:r>
                        <a:rPr lang="en-US" sz="1400" b="0" i="0" dirty="0">
                          <a:effectLst/>
                          <a:latin typeface="Alexandria"/>
                        </a:rPr>
                        <a:t>Master on site and off site SEO fundamentals for real estate, including semantically integrating keywords across titles, headings, body copy, URLs, alt text, internal links, and structured data. </a:t>
                      </a:r>
                    </a:p>
                  </a:txBody>
                  <a:tcPr>
                    <a:lnL w="7620" cap="flat" cmpd="sng" algn="ctr">
                      <a:solidFill>
                        <a:srgbClr val="E6E6E6"/>
                      </a:solidFill>
                      <a:prstDash val="solid"/>
                      <a:round/>
                      <a:headEnd type="none" w="med" len="med"/>
                      <a:tailEnd type="none" w="med" len="med"/>
                    </a:lnL>
                    <a:lnR w="7620" cap="flat" cmpd="sng" algn="ctr">
                      <a:solidFill>
                        <a:srgbClr val="E6E6E6"/>
                      </a:solidFill>
                      <a:prstDash val="solid"/>
                      <a:round/>
                      <a:headEnd type="none" w="med" len="med"/>
                      <a:tailEnd type="none" w="med" len="med"/>
                    </a:lnR>
                    <a:lnT w="7620" cap="flat" cmpd="sng" algn="ctr">
                      <a:solidFill>
                        <a:srgbClr val="E6E6E6"/>
                      </a:solidFill>
                      <a:prstDash val="solid"/>
                      <a:round/>
                      <a:headEnd type="none" w="med" len="med"/>
                      <a:tailEnd type="none" w="med" len="med"/>
                    </a:lnT>
                    <a:lnB w="7620" cap="flat" cmpd="sng" algn="ctr">
                      <a:solidFill>
                        <a:srgbClr val="E6E6E6"/>
                      </a:solidFill>
                      <a:prstDash val="solid"/>
                      <a:round/>
                      <a:headEnd type="none" w="med" len="med"/>
                      <a:tailEnd type="none" w="med" len="med"/>
                    </a:lnB>
                    <a:solidFill>
                      <a:srgbClr val="F5F5F5"/>
                    </a:solidFill>
                  </a:tcPr>
                </a:tc>
                <a:extLst>
                  <a:ext uri="{0D108BD9-81ED-4DB2-BD59-A6C34878D82A}">
                    <a16:rowId xmlns:a16="http://schemas.microsoft.com/office/drawing/2014/main" val="2748106173"/>
                  </a:ext>
                </a:extLst>
              </a:tr>
              <a:tr h="349335">
                <a:tc>
                  <a:txBody>
                    <a:bodyPr/>
                    <a:lstStyle/>
                    <a:p>
                      <a:pPr marL="0" indent="0" algn="just" rtl="0">
                        <a:lnSpc>
                          <a:spcPct val="150000"/>
                        </a:lnSpc>
                        <a:buFont typeface="Wingdings" panose="05000000000000000000" pitchFamily="2" charset="2"/>
                        <a:buNone/>
                      </a:pPr>
                      <a:endParaRPr lang="ar-SY" sz="1400" b="0" dirty="0">
                        <a:latin typeface="Alexandria"/>
                      </a:endParaRPr>
                    </a:p>
                  </a:txBody>
                  <a:tcPr>
                    <a:lnT w="7620" cap="flat" cmpd="sng" algn="ctr">
                      <a:solidFill>
                        <a:srgbClr val="E6E6E6"/>
                      </a:solidFill>
                      <a:prstDash val="solid"/>
                      <a:round/>
                      <a:headEnd type="none" w="med" len="med"/>
                      <a:tailEnd type="none" w="med" len="med"/>
                    </a:lnT>
                  </a:tcPr>
                </a:tc>
                <a:extLst>
                  <a:ext uri="{0D108BD9-81ED-4DB2-BD59-A6C34878D82A}">
                    <a16:rowId xmlns:a16="http://schemas.microsoft.com/office/drawing/2014/main" val="238035580"/>
                  </a:ext>
                </a:extLst>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EB0452-8A87-F952-25CB-1BA18E91EF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C6121D-5876-1A56-EE4D-9BD52F8387F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2C95FB1-FA08-D543-06C9-E40CF296F0BB}"/>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5-Step Website Audit Process</a:t>
            </a:r>
          </a:p>
        </p:txBody>
      </p:sp>
      <p:sp>
        <p:nvSpPr>
          <p:cNvPr id="5" name="Rectangle 4">
            <a:extLst>
              <a:ext uri="{FF2B5EF4-FFF2-40B4-BE49-F238E27FC236}">
                <a16:creationId xmlns:a16="http://schemas.microsoft.com/office/drawing/2014/main" id="{6283D332-3D9E-4531-2398-C88F8CBD10B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A77EB94-518E-7448-3DE1-B01A2D964E6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2D925C9-F8F0-2D0E-0BFE-0438A6873E4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E8AD793B-284F-744F-2768-9051ED89CA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0BBD89B7-C203-5AE5-0B43-C500DDEB21CB}"/>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pic>
        <p:nvPicPr>
          <p:cNvPr id="4" name="Picture 3">
            <a:extLst>
              <a:ext uri="{FF2B5EF4-FFF2-40B4-BE49-F238E27FC236}">
                <a16:creationId xmlns:a16="http://schemas.microsoft.com/office/drawing/2014/main" id="{07BFC3C3-CA10-0185-CEF2-A95A82E0FC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35862" y="1841046"/>
            <a:ext cx="5916062" cy="4059309"/>
          </a:xfrm>
          <a:prstGeom prst="rect">
            <a:avLst/>
          </a:prstGeom>
        </p:spPr>
      </p:pic>
      <p:sp>
        <p:nvSpPr>
          <p:cNvPr id="2" name="TextBox 1">
            <a:extLst>
              <a:ext uri="{FF2B5EF4-FFF2-40B4-BE49-F238E27FC236}">
                <a16:creationId xmlns:a16="http://schemas.microsoft.com/office/drawing/2014/main" id="{CBF8A109-526E-8242-1C62-690234C963F9}"/>
              </a:ext>
            </a:extLst>
          </p:cNvPr>
          <p:cNvSpPr txBox="1"/>
          <p:nvPr/>
        </p:nvSpPr>
        <p:spPr>
          <a:xfrm>
            <a:off x="1111584" y="2925601"/>
            <a:ext cx="3659752" cy="1997919"/>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5-Step Website Audit Process:</a:t>
            </a:r>
          </a:p>
          <a:p>
            <a:pPr algn="just">
              <a:lnSpc>
                <a:spcPct val="150000"/>
              </a:lnSpc>
            </a:pPr>
            <a:r>
              <a:rPr lang="en-US" sz="1400" dirty="0">
                <a:latin typeface="Alexandria" charset="0"/>
                <a:cs typeface="Alexandria" charset="0"/>
              </a:rPr>
              <a:t> 1. Competitive Analysis</a:t>
            </a:r>
          </a:p>
          <a:p>
            <a:pPr algn="just">
              <a:lnSpc>
                <a:spcPct val="150000"/>
              </a:lnSpc>
            </a:pPr>
            <a:r>
              <a:rPr lang="en-US" sz="1400" dirty="0">
                <a:latin typeface="Alexandria" charset="0"/>
                <a:cs typeface="Alexandria" charset="0"/>
              </a:rPr>
              <a:t> 2. Technical Errors</a:t>
            </a:r>
          </a:p>
          <a:p>
            <a:pPr algn="just">
              <a:lnSpc>
                <a:spcPct val="150000"/>
              </a:lnSpc>
            </a:pPr>
            <a:r>
              <a:rPr lang="en-US" sz="1400" dirty="0">
                <a:latin typeface="Alexandria" charset="0"/>
                <a:cs typeface="Alexandria" charset="0"/>
              </a:rPr>
              <a:t> 3. SEO</a:t>
            </a:r>
          </a:p>
          <a:p>
            <a:pPr algn="just">
              <a:lnSpc>
                <a:spcPct val="150000"/>
              </a:lnSpc>
            </a:pPr>
            <a:r>
              <a:rPr lang="en-US" sz="1400" dirty="0">
                <a:latin typeface="Alexandria" charset="0"/>
                <a:cs typeface="Alexandria" charset="0"/>
              </a:rPr>
              <a:t> 4. Customer / User Experience</a:t>
            </a:r>
          </a:p>
          <a:p>
            <a:pPr algn="just">
              <a:lnSpc>
                <a:spcPct val="150000"/>
              </a:lnSpc>
            </a:pPr>
            <a:r>
              <a:rPr lang="en-US" sz="1400" dirty="0">
                <a:latin typeface="Alexandria" charset="0"/>
                <a:cs typeface="Alexandria" charset="0"/>
              </a:rPr>
              <a:t> 5. Design</a:t>
            </a:r>
          </a:p>
        </p:txBody>
      </p:sp>
    </p:spTree>
    <p:extLst>
      <p:ext uri="{BB962C8B-B14F-4D97-AF65-F5344CB8AC3E}">
        <p14:creationId xmlns:p14="http://schemas.microsoft.com/office/powerpoint/2010/main" val="18187728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870876" cy="400110"/>
          </a:xfrm>
          <a:prstGeom prst="rect">
            <a:avLst/>
          </a:prstGeom>
          <a:noFill/>
        </p:spPr>
        <p:txBody>
          <a:bodyPr wrap="square" rtlCol="0">
            <a:spAutoFit/>
          </a:bodyPr>
          <a:lstStyle/>
          <a:p>
            <a:r>
              <a:rPr lang="en-US" sz="2000" b="1" dirty="0">
                <a:latin typeface="Alexandria" charset="0"/>
                <a:cs typeface="Alexandria" charset="0"/>
              </a:rPr>
              <a:t>What Is a Real Estate Website?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890859" y="2194846"/>
            <a:ext cx="10410282" cy="3936912"/>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From a technical perspective, a website is a collection of interlinked web pages that together form a single entity, managed by one party and dedicated to presenting cohesive and consistent content.</a:t>
            </a:r>
          </a:p>
          <a:p>
            <a:pPr algn="just">
              <a:lnSpc>
                <a:spcPct val="150000"/>
              </a:lnSpc>
            </a:pPr>
            <a:r>
              <a:rPr lang="en-US" sz="1400" dirty="0">
                <a:latin typeface="Alexandria" charset="0"/>
                <a:cs typeface="Alexandria" charset="0"/>
              </a:rPr>
              <a:t>Within the real estate context, however, a real estate website must be more than merely a set of web pages. It should function as a digital interface that reflects the mission and vision of the real estate company or agency, while creating a strong and appealing first impression that encourages visitors to return and converts them into potential clients.</a:t>
            </a:r>
          </a:p>
          <a:p>
            <a:pPr algn="just">
              <a:lnSpc>
                <a:spcPct val="150000"/>
              </a:lnSpc>
            </a:pPr>
            <a:r>
              <a:rPr lang="en-US" sz="1400" dirty="0">
                <a:latin typeface="Alexandria" charset="0"/>
                <a:cs typeface="Alexandria" charset="0"/>
              </a:rPr>
              <a:t>Given that real estate websites constitute the core of any digital real estate marketing strategy, they must be designed to meet the expectations and needs of property seekers. This requires providing clear and explicit answers to a set of key questions, such as:</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Who are we? </a:t>
            </a:r>
            <a:r>
              <a:rPr lang="en-US" sz="1400" dirty="0">
                <a:latin typeface="Alexandria" charset="0"/>
                <a:cs typeface="Alexandria" charset="0"/>
              </a:rPr>
              <a:t>(Our track record and experience in the market).</a:t>
            </a:r>
          </a:p>
          <a:p>
            <a:pPr algn="just">
              <a:lnSpc>
                <a:spcPct val="150000"/>
              </a:lnSpc>
            </a:pPr>
            <a:r>
              <a:rPr lang="en-US" sz="1400" b="1" dirty="0">
                <a:latin typeface="Alexandria" charset="0"/>
                <a:cs typeface="Alexandria" charset="0"/>
              </a:rPr>
              <a:t>• What do we offer? </a:t>
            </a:r>
            <a:r>
              <a:rPr lang="en-US" sz="1400" dirty="0">
                <a:latin typeface="Alexandria" charset="0"/>
                <a:cs typeface="Alexandria" charset="0"/>
              </a:rPr>
              <a:t>(Sales, purchasing, leasing, property management, consulting services).</a:t>
            </a:r>
          </a:p>
          <a:p>
            <a:pPr algn="just">
              <a:lnSpc>
                <a:spcPct val="150000"/>
              </a:lnSpc>
            </a:pPr>
            <a:r>
              <a:rPr lang="en-US" sz="1400" b="1" dirty="0">
                <a:latin typeface="Alexandria" charset="0"/>
                <a:cs typeface="Alexandria" charset="0"/>
              </a:rPr>
              <a:t>• Where do we operate? </a:t>
            </a:r>
            <a:r>
              <a:rPr lang="en-US" sz="1400" dirty="0">
                <a:latin typeface="Alexandria" charset="0"/>
                <a:cs typeface="Alexandria" charset="0"/>
              </a:rPr>
              <a:t>(The areas or cities we cover).</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What differentiates us? </a:t>
            </a:r>
            <a:r>
              <a:rPr lang="en-US" sz="1400" dirty="0">
                <a:latin typeface="Alexandria" charset="0"/>
                <a:cs typeface="Alexandria" charset="0"/>
              </a:rPr>
              <a:t>(Our unique value propositions and added services).</a:t>
            </a:r>
          </a:p>
          <a:p>
            <a:pPr algn="just">
              <a:lnSpc>
                <a:spcPct val="150000"/>
              </a:lnSpc>
            </a:pPr>
            <a:endParaRPr lang="en-US" sz="14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CC36BF1C-9FBE-6014-6E2F-F79EF16A5F3F}"/>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41D2C6-7FC5-9A41-2D15-3F94837A01C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EBE5DF6-4E21-3CD3-1548-778F6C40FC4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EAB4F42-C6B5-17F8-0E39-26018D113DC0}"/>
              </a:ext>
            </a:extLst>
          </p:cNvPr>
          <p:cNvSpPr txBox="1"/>
          <p:nvPr/>
        </p:nvSpPr>
        <p:spPr>
          <a:xfrm>
            <a:off x="2513150" y="1019069"/>
            <a:ext cx="4870876" cy="400110"/>
          </a:xfrm>
          <a:prstGeom prst="rect">
            <a:avLst/>
          </a:prstGeom>
          <a:noFill/>
        </p:spPr>
        <p:txBody>
          <a:bodyPr wrap="square" rtlCol="0">
            <a:spAutoFit/>
          </a:bodyPr>
          <a:lstStyle/>
          <a:p>
            <a:r>
              <a:rPr lang="en-US" sz="2000" b="1" dirty="0">
                <a:latin typeface="Alexandria" charset="0"/>
                <a:cs typeface="Alexandria" charset="0"/>
              </a:rPr>
              <a:t>What Is a Real Estate Website?</a:t>
            </a:r>
          </a:p>
        </p:txBody>
      </p:sp>
      <p:sp>
        <p:nvSpPr>
          <p:cNvPr id="5" name="Rectangle 4">
            <a:extLst>
              <a:ext uri="{FF2B5EF4-FFF2-40B4-BE49-F238E27FC236}">
                <a16:creationId xmlns:a16="http://schemas.microsoft.com/office/drawing/2014/main" id="{D2617D07-413E-85CE-B037-1BF4FA14BEB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4CB7BF7-A2A4-713F-E221-8C55442DC870}"/>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726AB99-325D-97EC-90E5-601783B3E29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BD2910E0-88A2-6BBB-DA91-CA87805AA72B}"/>
              </a:ext>
            </a:extLst>
          </p:cNvPr>
          <p:cNvSpPr txBox="1"/>
          <p:nvPr/>
        </p:nvSpPr>
        <p:spPr>
          <a:xfrm>
            <a:off x="1558012" y="2441585"/>
            <a:ext cx="9273408" cy="2967415"/>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Therefore, a successful real estate website should include core sections such as “About Us,” “Listings (Properties Marketed),” “Contact Us,” and “Blog or Real Estate Tips,” which demonstrate the value of the service provided.</a:t>
            </a:r>
          </a:p>
          <a:p>
            <a:pPr algn="just">
              <a:lnSpc>
                <a:spcPct val="150000"/>
              </a:lnSpc>
            </a:pPr>
            <a:r>
              <a:rPr lang="en-US" sz="1400" dirty="0">
                <a:latin typeface="Alexandria" charset="0"/>
                <a:cs typeface="Alexandria" charset="0"/>
              </a:rPr>
              <a:t>Equally important is the user experience (UX). Website navigation should be exceptionally easy and straightforward. This relies on the presence of clear and consistent standard elements, such as the real estate company’s logo on the homepage, an advanced search bar, a Frequently Asked Questions (FAQ) section, and help/support tools—enabling visitors to find what they are looking for in the shortest possible time and with minimal effort. Consequently, the ultimate objective of real estate website design within the context of real estate digital marketing is to transform the website from a purely technical entity into an effective platform that attracts clients, delivers a distinctive experience, and strengthens the real estate company’s reputation in the digital space.</a:t>
            </a:r>
          </a:p>
        </p:txBody>
      </p:sp>
      <p:pic>
        <p:nvPicPr>
          <p:cNvPr id="7" name="Graphic 21">
            <a:extLst>
              <a:ext uri="{FF2B5EF4-FFF2-40B4-BE49-F238E27FC236}">
                <a16:creationId xmlns:a16="http://schemas.microsoft.com/office/drawing/2014/main" id="{CE255030-9A27-074F-912F-B0E7D9EBF8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A5E859BD-CC64-1E9F-F974-A2128C7CD0F1}"/>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685480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3501F5-BDDF-1E90-5AE0-23D429BF73B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2F4585F-81DD-AA7B-AB3E-B920466537C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CB5ECA4-A636-7D52-29D0-84B4484E1385}"/>
              </a:ext>
            </a:extLst>
          </p:cNvPr>
          <p:cNvSpPr txBox="1"/>
          <p:nvPr/>
        </p:nvSpPr>
        <p:spPr>
          <a:xfrm>
            <a:off x="2513150" y="1019069"/>
            <a:ext cx="4870876" cy="400110"/>
          </a:xfrm>
          <a:prstGeom prst="rect">
            <a:avLst/>
          </a:prstGeom>
          <a:noFill/>
        </p:spPr>
        <p:txBody>
          <a:bodyPr wrap="square" rtlCol="0">
            <a:spAutoFit/>
          </a:bodyPr>
          <a:lstStyle/>
          <a:p>
            <a:r>
              <a:rPr lang="en-US" sz="2000" b="1" dirty="0">
                <a:latin typeface="Alexandria" charset="0"/>
                <a:cs typeface="Alexandria" charset="0"/>
              </a:rPr>
              <a:t>Key Elements of a Real Estate Website</a:t>
            </a:r>
          </a:p>
        </p:txBody>
      </p:sp>
      <p:sp>
        <p:nvSpPr>
          <p:cNvPr id="5" name="Rectangle 4">
            <a:extLst>
              <a:ext uri="{FF2B5EF4-FFF2-40B4-BE49-F238E27FC236}">
                <a16:creationId xmlns:a16="http://schemas.microsoft.com/office/drawing/2014/main" id="{2060BF04-41B5-CCFA-D5AD-5986B5264ED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E04F084-D389-7694-8B47-92CEB5306025}"/>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E94064C-B5F6-75D2-1B1F-F9AB8BA60A6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6D75E7BA-D9C5-3AAB-E9C1-3848D2579F7B}"/>
              </a:ext>
            </a:extLst>
          </p:cNvPr>
          <p:cNvSpPr txBox="1"/>
          <p:nvPr/>
        </p:nvSpPr>
        <p:spPr>
          <a:xfrm>
            <a:off x="1433921" y="2225185"/>
            <a:ext cx="9027602" cy="3613746"/>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In general, a successful real estate website includes the following core elements:</a:t>
            </a:r>
          </a:p>
          <a:p>
            <a:pPr algn="just">
              <a:lnSpc>
                <a:spcPct val="150000"/>
              </a:lnSpc>
            </a:pPr>
            <a:r>
              <a:rPr lang="en-US" sz="1400" b="1" dirty="0">
                <a:latin typeface="Alexandria" charset="0"/>
                <a:cs typeface="Alexandria" charset="0"/>
              </a:rPr>
              <a:t>1) Unique Page Titles:</a:t>
            </a:r>
          </a:p>
          <a:p>
            <a:pPr algn="just">
              <a:lnSpc>
                <a:spcPct val="150000"/>
              </a:lnSpc>
            </a:pPr>
            <a:r>
              <a:rPr lang="en-US" sz="1400" dirty="0">
                <a:latin typeface="Alexandria" charset="0"/>
                <a:cs typeface="Alexandria" charset="0"/>
              </a:rPr>
              <a:t>A real estate website typically consists of multiple pages (e.g., residential properties, commercial properties, rentals, properties for sale, etc.). Each page should have a unique, clear title that accurately reflects its content, such as “Apartments for Sale in Riyadh” or “Seasonal Villa Rentals in Jeddah.” Using a single title across all pages causes the website to miss valuable opportunities to appear in search engine results.</a:t>
            </a:r>
          </a:p>
          <a:p>
            <a:pPr algn="just">
              <a:lnSpc>
                <a:spcPct val="150000"/>
              </a:lnSpc>
            </a:pPr>
            <a:r>
              <a:rPr lang="en-US" sz="1400" b="1" dirty="0">
                <a:latin typeface="Alexandria" charset="0"/>
                <a:cs typeface="Alexandria" charset="0"/>
              </a:rPr>
              <a:t>2) Page Description (Meta Description):</a:t>
            </a:r>
          </a:p>
          <a:p>
            <a:pPr algn="just">
              <a:lnSpc>
                <a:spcPct val="150000"/>
              </a:lnSpc>
            </a:pPr>
            <a:r>
              <a:rPr lang="en-US" sz="1400" dirty="0">
                <a:latin typeface="Alexandria" charset="0"/>
                <a:cs typeface="Alexandria" charset="0"/>
              </a:rPr>
              <a:t>Each page should contain a concise and persuasive description of its content. This description is not displayed directly to users on the page itself; rather, it often appears in search engine results. It should incorporate the keywords that clients are likely to search for, such as “3-bedroom apartment with a swimming pool” or “residential land in a new subdivision plan.”</a:t>
            </a:r>
          </a:p>
        </p:txBody>
      </p:sp>
      <p:pic>
        <p:nvPicPr>
          <p:cNvPr id="7" name="Graphic 21">
            <a:extLst>
              <a:ext uri="{FF2B5EF4-FFF2-40B4-BE49-F238E27FC236}">
                <a16:creationId xmlns:a16="http://schemas.microsoft.com/office/drawing/2014/main" id="{DA44BAD6-2CB8-817E-9E19-ADC5EE4F1D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400147DB-3357-D20A-09C8-57248310D7CD}"/>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3279508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EFCE08-6ACD-784F-63DD-49A2605F7A4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FBA97BB-2550-3EBD-32B9-DB85438F021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0EBAF99-8A19-A970-9FB3-6E0B2E787924}"/>
              </a:ext>
            </a:extLst>
          </p:cNvPr>
          <p:cNvSpPr txBox="1"/>
          <p:nvPr/>
        </p:nvSpPr>
        <p:spPr>
          <a:xfrm>
            <a:off x="2513150" y="1019069"/>
            <a:ext cx="4870876" cy="400110"/>
          </a:xfrm>
          <a:prstGeom prst="rect">
            <a:avLst/>
          </a:prstGeom>
          <a:noFill/>
        </p:spPr>
        <p:txBody>
          <a:bodyPr wrap="square" rtlCol="0">
            <a:spAutoFit/>
          </a:bodyPr>
          <a:lstStyle/>
          <a:p>
            <a:r>
              <a:rPr lang="en-US" sz="2000" b="1" dirty="0">
                <a:latin typeface="Alexandria" charset="0"/>
                <a:cs typeface="Alexandria" charset="0"/>
              </a:rPr>
              <a:t>Key Elements of a Real Estate Website</a:t>
            </a:r>
          </a:p>
        </p:txBody>
      </p:sp>
      <p:sp>
        <p:nvSpPr>
          <p:cNvPr id="5" name="Rectangle 4">
            <a:extLst>
              <a:ext uri="{FF2B5EF4-FFF2-40B4-BE49-F238E27FC236}">
                <a16:creationId xmlns:a16="http://schemas.microsoft.com/office/drawing/2014/main" id="{9A66288C-ABBB-E9F6-FF99-2124531520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C96CB8B-3014-5D85-679C-25C9B4B92FA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002EDA0-9898-1BA2-7585-DF28FE5D711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C16BD5B8-FB90-28BB-EFAD-A18C07AD6210}"/>
              </a:ext>
            </a:extLst>
          </p:cNvPr>
          <p:cNvSpPr txBox="1"/>
          <p:nvPr/>
        </p:nvSpPr>
        <p:spPr>
          <a:xfrm>
            <a:off x="859246" y="2095405"/>
            <a:ext cx="10328787" cy="3936912"/>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3) Optimized Page Content:</a:t>
            </a:r>
          </a:p>
          <a:p>
            <a:pPr algn="just">
              <a:lnSpc>
                <a:spcPct val="150000"/>
              </a:lnSpc>
            </a:pPr>
            <a:r>
              <a:rPr lang="en-US" sz="1400" dirty="0">
                <a:latin typeface="Alexandria" charset="0"/>
                <a:cs typeface="Alexandria" charset="0"/>
              </a:rPr>
              <a:t>Content should be written with attention to the following:</a:t>
            </a:r>
          </a:p>
          <a:p>
            <a:pPr algn="just">
              <a:lnSpc>
                <a:spcPct val="150000"/>
              </a:lnSpc>
            </a:pPr>
            <a:r>
              <a:rPr lang="en-US" sz="1400" dirty="0">
                <a:latin typeface="Alexandria" charset="0"/>
                <a:cs typeface="Alexandria" charset="0"/>
              </a:rPr>
              <a:t>- Naturally and strategically repeating primary keywords without excessive repetition (i.e., avoiding keyword stuffing).</a:t>
            </a:r>
          </a:p>
          <a:p>
            <a:pPr algn="just">
              <a:lnSpc>
                <a:spcPct val="150000"/>
              </a:lnSpc>
            </a:pPr>
            <a:r>
              <a:rPr lang="en-US" sz="1400" dirty="0">
                <a:latin typeface="Alexandria" charset="0"/>
                <a:cs typeface="Alexandria" charset="0"/>
              </a:rPr>
              <a:t>- Linking the text to multimedia assets (high-quality property images, a 360° virtual tour, and a neighborhood introduction video).</a:t>
            </a:r>
          </a:p>
          <a:p>
            <a:pPr algn="just">
              <a:lnSpc>
                <a:spcPct val="150000"/>
              </a:lnSpc>
            </a:pPr>
            <a:r>
              <a:rPr lang="en-US" sz="1400" dirty="0">
                <a:latin typeface="Alexandria" charset="0"/>
                <a:cs typeface="Alexandria" charset="0"/>
              </a:rPr>
              <a:t>- Placing the most important information at the top of the page (e.g., price, location, and area) to capture the visitor’s attention immediately and facilitate decision-making.</a:t>
            </a:r>
          </a:p>
          <a:p>
            <a:pPr algn="just">
              <a:lnSpc>
                <a:spcPct val="150000"/>
              </a:lnSpc>
            </a:pPr>
            <a:r>
              <a:rPr lang="en-US" sz="1400" b="1" dirty="0">
                <a:latin typeface="Alexandria" charset="0"/>
                <a:cs typeface="Alexandria" charset="0"/>
              </a:rPr>
              <a:t>4) Navigation/Discovery Bar and Advanced Search:</a:t>
            </a:r>
          </a:p>
          <a:p>
            <a:pPr algn="just">
              <a:lnSpc>
                <a:spcPct val="150000"/>
              </a:lnSpc>
            </a:pPr>
            <a:r>
              <a:rPr lang="en-US" sz="1400" dirty="0">
                <a:latin typeface="Alexandria" charset="0"/>
                <a:cs typeface="Alexandria" charset="0"/>
              </a:rPr>
              <a:t>This represents the core of the real estate website and should be:</a:t>
            </a:r>
          </a:p>
          <a:p>
            <a:pPr algn="just">
              <a:lnSpc>
                <a:spcPct val="150000"/>
              </a:lnSpc>
            </a:pPr>
            <a:r>
              <a:rPr lang="en-US" sz="1400" dirty="0">
                <a:latin typeface="Alexandria" charset="0"/>
                <a:cs typeface="Alexandria" charset="0"/>
              </a:rPr>
              <a:t>- Clearly visible and easy to use on the homepage and across all pages.</a:t>
            </a:r>
          </a:p>
          <a:p>
            <a:pPr algn="just">
              <a:lnSpc>
                <a:spcPct val="150000"/>
              </a:lnSpc>
            </a:pPr>
            <a:r>
              <a:rPr lang="en-US" sz="1400" dirty="0">
                <a:latin typeface="Alexandria" charset="0"/>
                <a:cs typeface="Alexandria" charset="0"/>
              </a:rPr>
              <a:t>- Advanced enough to allow clients to search using “smart filters” (e.g., location, property type, price range, number of rooms, and floor area).</a:t>
            </a:r>
          </a:p>
          <a:p>
            <a:pPr algn="just">
              <a:lnSpc>
                <a:spcPct val="150000"/>
              </a:lnSpc>
            </a:pPr>
            <a:r>
              <a:rPr lang="en-US" sz="1400" dirty="0">
                <a:latin typeface="Alexandria" charset="0"/>
                <a:cs typeface="Alexandria" charset="0"/>
              </a:rPr>
              <a:t>- Carefully structured to guide visitors toward discovering different sections and services with ease.</a:t>
            </a:r>
          </a:p>
        </p:txBody>
      </p:sp>
      <p:pic>
        <p:nvPicPr>
          <p:cNvPr id="7" name="Graphic 21">
            <a:extLst>
              <a:ext uri="{FF2B5EF4-FFF2-40B4-BE49-F238E27FC236}">
                <a16:creationId xmlns:a16="http://schemas.microsoft.com/office/drawing/2014/main" id="{C16F9965-1B5D-AB59-2223-821CEC8A77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313DC243-68E9-5B6F-71D4-06E9095C3A3C}"/>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742771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D6C72F-1519-E9A9-BAF3-4D880490A78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8413B25-1D83-EC7D-C79D-73890EAB33C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867B616-E1F6-71C1-4A17-E303ACDEDBAC}"/>
              </a:ext>
            </a:extLst>
          </p:cNvPr>
          <p:cNvSpPr txBox="1"/>
          <p:nvPr/>
        </p:nvSpPr>
        <p:spPr>
          <a:xfrm>
            <a:off x="2513150" y="1019069"/>
            <a:ext cx="4870876" cy="400110"/>
          </a:xfrm>
          <a:prstGeom prst="rect">
            <a:avLst/>
          </a:prstGeom>
          <a:noFill/>
        </p:spPr>
        <p:txBody>
          <a:bodyPr wrap="square" rtlCol="0">
            <a:spAutoFit/>
          </a:bodyPr>
          <a:lstStyle/>
          <a:p>
            <a:r>
              <a:rPr lang="en-US" sz="2000" b="1" dirty="0">
                <a:latin typeface="Alexandria" charset="0"/>
                <a:cs typeface="Alexandria" charset="0"/>
              </a:rPr>
              <a:t>Key Elements of a Real Estate Website</a:t>
            </a:r>
          </a:p>
        </p:txBody>
      </p:sp>
      <p:sp>
        <p:nvSpPr>
          <p:cNvPr id="5" name="Rectangle 4">
            <a:extLst>
              <a:ext uri="{FF2B5EF4-FFF2-40B4-BE49-F238E27FC236}">
                <a16:creationId xmlns:a16="http://schemas.microsoft.com/office/drawing/2014/main" id="{DDB8BFB6-A714-04A5-4031-9A447548D4A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93D3C58-5026-810F-9C18-BD2A97E4C324}"/>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9EB06C7-9D87-E6B9-F842-839F173DDE8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DB497FBF-66D2-F7D7-78D4-E89F4FB936DD}"/>
              </a:ext>
            </a:extLst>
          </p:cNvPr>
          <p:cNvSpPr txBox="1"/>
          <p:nvPr/>
        </p:nvSpPr>
        <p:spPr>
          <a:xfrm>
            <a:off x="859246" y="2313258"/>
            <a:ext cx="10328787" cy="3290581"/>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5) Keywords (Search Terms):</a:t>
            </a:r>
          </a:p>
          <a:p>
            <a:pPr algn="just">
              <a:lnSpc>
                <a:spcPct val="150000"/>
              </a:lnSpc>
            </a:pPr>
            <a:r>
              <a:rPr lang="en-US" sz="1400" dirty="0">
                <a:latin typeface="Alexandria" charset="0"/>
                <a:cs typeface="Alexandria" charset="0"/>
              </a:rPr>
              <a:t>Keywords are fundamental to reaching potential clients. They should be selected carefully to reflect common search terminology in the local real estate market (e.g., “ownership,” “seasonal rental,” “studios for singles”). Keywords should be specific and directly relevant to the service being offered.</a:t>
            </a:r>
          </a:p>
          <a:p>
            <a:pPr algn="just">
              <a:lnSpc>
                <a:spcPct val="150000"/>
              </a:lnSpc>
            </a:pPr>
            <a:r>
              <a:rPr lang="en-US" sz="1400" b="1" dirty="0">
                <a:latin typeface="Alexandria" charset="0"/>
                <a:cs typeface="Alexandria" charset="0"/>
              </a:rPr>
              <a:t>6) Principles of Content Writing and Design:</a:t>
            </a:r>
          </a:p>
          <a:p>
            <a:pPr algn="just">
              <a:lnSpc>
                <a:spcPct val="150000"/>
              </a:lnSpc>
            </a:pPr>
            <a:r>
              <a:rPr lang="en-US" sz="1400" dirty="0">
                <a:latin typeface="Alexandria" charset="0"/>
                <a:cs typeface="Alexandria" charset="0"/>
              </a:rPr>
              <a:t>Form and substance are what attract clients and keep them on the website.</a:t>
            </a:r>
          </a:p>
          <a:p>
            <a:pPr algn="just">
              <a:lnSpc>
                <a:spcPct val="150000"/>
              </a:lnSpc>
            </a:pPr>
            <a:r>
              <a:rPr lang="en-US" sz="1400" dirty="0">
                <a:latin typeface="Alexandria" charset="0"/>
                <a:cs typeface="Alexandria" charset="0"/>
              </a:rPr>
              <a:t>- Content: Use clear, simple language, avoid overly complex terminology, and focus on the property’s benefits (comfort, investment potential, and security).</a:t>
            </a:r>
          </a:p>
          <a:p>
            <a:pPr algn="just">
              <a:lnSpc>
                <a:spcPct val="150000"/>
              </a:lnSpc>
            </a:pPr>
            <a:r>
              <a:rPr lang="en-US" sz="1400" dirty="0">
                <a:latin typeface="Alexandria" charset="0"/>
                <a:cs typeface="Alexandria" charset="0"/>
              </a:rPr>
              <a:t>- Design: Use professional, high-quality images; calm and elegant colors that convey trust (e.g., blue, dark green, beige); and a clean layout that does not distract from the primary content.</a:t>
            </a:r>
          </a:p>
        </p:txBody>
      </p:sp>
      <p:pic>
        <p:nvPicPr>
          <p:cNvPr id="7" name="Graphic 21">
            <a:extLst>
              <a:ext uri="{FF2B5EF4-FFF2-40B4-BE49-F238E27FC236}">
                <a16:creationId xmlns:a16="http://schemas.microsoft.com/office/drawing/2014/main" id="{55C13907-2B3D-5C2C-4124-49042CD201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DB9D0AF9-3BC7-B8DD-E9FF-E435A9B9B1C1}"/>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41573890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81B1A2-DD9B-142B-74AC-9DCE3A75DBA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C7ED427C-007F-9D08-47DB-B939FFF9CC69}"/>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BBA6EE33-C552-ED25-E1C0-4D4C31FE90EE}"/>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11C96412-B096-042C-9ED3-0AEC0D02CFE1}"/>
              </a:ext>
            </a:extLst>
          </p:cNvPr>
          <p:cNvSpPr txBox="1"/>
          <p:nvPr/>
        </p:nvSpPr>
        <p:spPr>
          <a:xfrm>
            <a:off x="6944248" y="3996751"/>
            <a:ext cx="411389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Key Elements of a Real Estate Website</a:t>
            </a:r>
          </a:p>
        </p:txBody>
      </p:sp>
      <p:sp>
        <p:nvSpPr>
          <p:cNvPr id="18" name="Rectangle 17">
            <a:extLst>
              <a:ext uri="{FF2B5EF4-FFF2-40B4-BE49-F238E27FC236}">
                <a16:creationId xmlns:a16="http://schemas.microsoft.com/office/drawing/2014/main" id="{9345FD0B-F047-36F8-AE60-1AE94C6CF931}"/>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6EF8BA2E-150E-CDC0-A3FD-52BC48087E94}"/>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5C899001-9E73-B658-D2C3-5A78E0CB3EDD}"/>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a:extLst>
              <a:ext uri="{FF2B5EF4-FFF2-40B4-BE49-F238E27FC236}">
                <a16:creationId xmlns:a16="http://schemas.microsoft.com/office/drawing/2014/main" id="{CF0B7EB4-E3FC-D13A-3F1F-5D95B85421B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C4588E7-89AD-25EE-5019-0651BFCAA57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BFA9DC8-3CFA-FA2B-C8D4-BDE581098105}"/>
              </a:ext>
            </a:extLst>
          </p:cNvPr>
          <p:cNvSpPr txBox="1"/>
          <p:nvPr/>
        </p:nvSpPr>
        <p:spPr>
          <a:xfrm>
            <a:off x="1140923" y="1397680"/>
            <a:ext cx="4458977" cy="4260077"/>
          </a:xfrm>
          <a:prstGeom prst="rect">
            <a:avLst/>
          </a:prstGeom>
          <a:noFill/>
        </p:spPr>
        <p:txBody>
          <a:bodyPr wrap="square" rtlCol="0">
            <a:spAutoFit/>
          </a:bodyPr>
          <a:lstStyle/>
          <a:p>
            <a:pPr algn="just">
              <a:lnSpc>
                <a:spcPct val="150000"/>
              </a:lnSpc>
            </a:pPr>
            <a:r>
              <a:rPr lang="en-US" sz="1400" b="1" dirty="0">
                <a:latin typeface="Alexandria"/>
              </a:rPr>
              <a:t>7) A Framework for Persuasive Content Development:</a:t>
            </a:r>
          </a:p>
          <a:p>
            <a:pPr algn="just">
              <a:lnSpc>
                <a:spcPct val="150000"/>
              </a:lnSpc>
            </a:pPr>
            <a:r>
              <a:rPr lang="en-US" sz="1400" dirty="0">
                <a:latin typeface="Alexandria"/>
              </a:rPr>
              <a:t>All content (e.g., property descriptions and blog posts) should follow a persuasive model that proceeds through the following stages:</a:t>
            </a:r>
          </a:p>
          <a:p>
            <a:pPr algn="just">
              <a:lnSpc>
                <a:spcPct val="150000"/>
              </a:lnSpc>
            </a:pPr>
            <a:r>
              <a:rPr lang="en-US" sz="1400" dirty="0">
                <a:latin typeface="Alexandria"/>
              </a:rPr>
              <a:t>   1. </a:t>
            </a:r>
            <a:r>
              <a:rPr lang="en-US" sz="1400" b="1" dirty="0">
                <a:latin typeface="Alexandria"/>
              </a:rPr>
              <a:t>Attention:</a:t>
            </a:r>
            <a:r>
              <a:rPr lang="en-US" sz="1400" dirty="0">
                <a:latin typeface="Alexandria"/>
              </a:rPr>
              <a:t> Capture attention through a compelling headline or distinctive image.</a:t>
            </a:r>
          </a:p>
          <a:p>
            <a:pPr algn="just">
              <a:lnSpc>
                <a:spcPct val="150000"/>
              </a:lnSpc>
            </a:pPr>
            <a:r>
              <a:rPr lang="en-US" sz="1400" dirty="0">
                <a:latin typeface="Alexandria"/>
              </a:rPr>
              <a:t>   2. </a:t>
            </a:r>
            <a:r>
              <a:rPr lang="en-US" sz="1400" b="1" dirty="0">
                <a:latin typeface="Alexandria"/>
              </a:rPr>
              <a:t>Interest:</a:t>
            </a:r>
            <a:r>
              <a:rPr lang="en-US" sz="1400" dirty="0">
                <a:latin typeface="Alexandria"/>
              </a:rPr>
              <a:t> Stimulate interest by highlighting unique features.</a:t>
            </a:r>
          </a:p>
          <a:p>
            <a:pPr algn="just">
              <a:lnSpc>
                <a:spcPct val="150000"/>
              </a:lnSpc>
            </a:pPr>
            <a:r>
              <a:rPr lang="en-US" sz="1400" dirty="0">
                <a:latin typeface="Alexandria"/>
              </a:rPr>
              <a:t>   3. </a:t>
            </a:r>
            <a:r>
              <a:rPr lang="en-US" sz="1400" b="1" dirty="0">
                <a:latin typeface="Alexandria"/>
              </a:rPr>
              <a:t>Details:</a:t>
            </a:r>
            <a:r>
              <a:rPr lang="en-US" sz="1400" dirty="0">
                <a:latin typeface="Alexandria"/>
              </a:rPr>
              <a:t> Provide comprehensive details (full specifications, floor plans, and neighborhood information).</a:t>
            </a:r>
          </a:p>
          <a:p>
            <a:pPr algn="just">
              <a:lnSpc>
                <a:spcPct val="150000"/>
              </a:lnSpc>
            </a:pPr>
            <a:r>
              <a:rPr lang="en-US" sz="1400" dirty="0">
                <a:latin typeface="Alexandria"/>
              </a:rPr>
              <a:t>   4. </a:t>
            </a:r>
            <a:r>
              <a:rPr lang="en-US" sz="1400" b="1" dirty="0">
                <a:latin typeface="Alexandria"/>
              </a:rPr>
              <a:t>Call to Action: </a:t>
            </a:r>
            <a:r>
              <a:rPr lang="en-US" sz="1400" dirty="0">
                <a:latin typeface="Alexandria"/>
              </a:rPr>
              <a:t>Encourage the client to take the next step (e.g., calling, scheduling a visit, or requesting a consultation).</a:t>
            </a:r>
          </a:p>
        </p:txBody>
      </p:sp>
      <p:sp>
        <p:nvSpPr>
          <p:cNvPr id="4" name="Google Shape;6210;p53">
            <a:extLst>
              <a:ext uri="{FF2B5EF4-FFF2-40B4-BE49-F238E27FC236}">
                <a16:creationId xmlns:a16="http://schemas.microsoft.com/office/drawing/2014/main" id="{4D6C5E09-F37F-B065-65A7-3FA6F05E42B1}"/>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208222370"/>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7C4D5C-5859-7DBD-CCF6-C966995257C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4833EF5-441D-B725-4E7C-CCCD82F839C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48DCE39-6676-5FD3-C90B-FD69007D69E5}"/>
              </a:ext>
            </a:extLst>
          </p:cNvPr>
          <p:cNvSpPr txBox="1"/>
          <p:nvPr/>
        </p:nvSpPr>
        <p:spPr>
          <a:xfrm>
            <a:off x="2513150" y="1019069"/>
            <a:ext cx="4870876" cy="400110"/>
          </a:xfrm>
          <a:prstGeom prst="rect">
            <a:avLst/>
          </a:prstGeom>
          <a:noFill/>
        </p:spPr>
        <p:txBody>
          <a:bodyPr wrap="square" rtlCol="0">
            <a:spAutoFit/>
          </a:bodyPr>
          <a:lstStyle/>
          <a:p>
            <a:r>
              <a:rPr lang="en-US" sz="2000" b="1" dirty="0">
                <a:latin typeface="Alexandria" charset="0"/>
                <a:cs typeface="Alexandria" charset="0"/>
              </a:rPr>
              <a:t>Key Elements of a Real Estate Website</a:t>
            </a:r>
          </a:p>
        </p:txBody>
      </p:sp>
      <p:sp>
        <p:nvSpPr>
          <p:cNvPr id="5" name="Rectangle 4">
            <a:extLst>
              <a:ext uri="{FF2B5EF4-FFF2-40B4-BE49-F238E27FC236}">
                <a16:creationId xmlns:a16="http://schemas.microsoft.com/office/drawing/2014/main" id="{F51655D0-F01B-0C1F-BF97-4FD80157740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3DD614C-5479-0D18-CCC2-04CF8B3B6730}"/>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30138E2-6AF7-E0DB-2EAC-8E9CBC95949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639456ED-A8F3-8D17-97F4-0A012CC68D70}"/>
              </a:ext>
            </a:extLst>
          </p:cNvPr>
          <p:cNvSpPr txBox="1"/>
          <p:nvPr/>
        </p:nvSpPr>
        <p:spPr>
          <a:xfrm>
            <a:off x="1769806" y="2177247"/>
            <a:ext cx="8318091" cy="3290581"/>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8) Building Trust and Security:</a:t>
            </a:r>
          </a:p>
          <a:p>
            <a:pPr algn="just">
              <a:lnSpc>
                <a:spcPct val="150000"/>
              </a:lnSpc>
            </a:pPr>
            <a:r>
              <a:rPr lang="en-US" sz="1400" dirty="0">
                <a:latin typeface="Alexandria" charset="0"/>
                <a:cs typeface="Alexandria" charset="0"/>
              </a:rPr>
              <a:t>To reassure clients when engaging with the website—especially in a high-value transaction such as real estate—the website should:</a:t>
            </a:r>
          </a:p>
          <a:p>
            <a:pPr algn="just">
              <a:lnSpc>
                <a:spcPct val="150000"/>
              </a:lnSpc>
            </a:pPr>
            <a:r>
              <a:rPr lang="en-US" sz="1400" dirty="0">
                <a:latin typeface="Alexandria" charset="0"/>
                <a:cs typeface="Alexandria" charset="0"/>
              </a:rPr>
              <a:t>- Display the company’s certifications and accreditations.</a:t>
            </a:r>
          </a:p>
          <a:p>
            <a:pPr algn="just">
              <a:lnSpc>
                <a:spcPct val="150000"/>
              </a:lnSpc>
            </a:pPr>
            <a:r>
              <a:rPr lang="en-US" sz="1400" dirty="0">
                <a:latin typeface="Alexandria" charset="0"/>
                <a:cs typeface="Alexandria" charset="0"/>
              </a:rPr>
              <a:t>- Publish genuine ratings and reviews from previous clients.</a:t>
            </a:r>
          </a:p>
          <a:p>
            <a:pPr algn="just">
              <a:lnSpc>
                <a:spcPct val="150000"/>
              </a:lnSpc>
            </a:pPr>
            <a:r>
              <a:rPr lang="en-US" sz="1400" dirty="0">
                <a:latin typeface="Alexandria" charset="0"/>
                <a:cs typeface="Alexandria" charset="0"/>
              </a:rPr>
              <a:t>- Provide transparent information about the team and communication channels.</a:t>
            </a:r>
          </a:p>
          <a:p>
            <a:pPr algn="just">
              <a:lnSpc>
                <a:spcPct val="150000"/>
              </a:lnSpc>
            </a:pPr>
            <a:r>
              <a:rPr lang="en-US" sz="1400" dirty="0">
                <a:latin typeface="Alexandria" charset="0"/>
                <a:cs typeface="Alexandria" charset="0"/>
              </a:rPr>
              <a:t>- Clearly explain the transaction steps or purchasing process.</a:t>
            </a:r>
          </a:p>
          <a:p>
            <a:pPr algn="just">
              <a:lnSpc>
                <a:spcPct val="150000"/>
              </a:lnSpc>
            </a:pPr>
            <a:r>
              <a:rPr lang="en-US" sz="1400" dirty="0">
                <a:latin typeface="Alexandria" charset="0"/>
                <a:cs typeface="Alexandria" charset="0"/>
              </a:rPr>
              <a:t>- Emphasize privacy and security policies, particularly if initial booking or online payment is involved.</a:t>
            </a:r>
          </a:p>
          <a:p>
            <a:pPr algn="just">
              <a:lnSpc>
                <a:spcPct val="150000"/>
              </a:lnSpc>
            </a:pPr>
            <a:r>
              <a:rPr lang="en-US" sz="1400" dirty="0">
                <a:latin typeface="Alexandria" charset="0"/>
                <a:cs typeface="Alexandria" charset="0"/>
              </a:rPr>
              <a:t>- Offer multiple contact methods (phone, WhatsApp, and a contact form) to facilitate personalized consultation.</a:t>
            </a:r>
          </a:p>
          <a:p>
            <a:pPr algn="just">
              <a:lnSpc>
                <a:spcPct val="150000"/>
              </a:lnSpc>
            </a:pPr>
            <a:endParaRPr lang="en-US" sz="1400" dirty="0">
              <a:latin typeface="Alexandria" charset="0"/>
              <a:cs typeface="Alexandria" charset="0"/>
            </a:endParaRPr>
          </a:p>
        </p:txBody>
      </p:sp>
      <p:pic>
        <p:nvPicPr>
          <p:cNvPr id="7" name="Graphic 21">
            <a:extLst>
              <a:ext uri="{FF2B5EF4-FFF2-40B4-BE49-F238E27FC236}">
                <a16:creationId xmlns:a16="http://schemas.microsoft.com/office/drawing/2014/main" id="{D2468403-77DC-43D2-9A1C-18DDA4AD95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22C2C25A-8141-B4BF-7B82-21A60D40DD01}"/>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4326892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9C8189-3871-109F-D4AB-85FF8ADF50C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8B11933-81D2-7B8D-D98F-68410B5E45D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6E1E35A-2E3A-B6D0-228C-71BE48B7ED40}"/>
              </a:ext>
            </a:extLst>
          </p:cNvPr>
          <p:cNvSpPr txBox="1"/>
          <p:nvPr/>
        </p:nvSpPr>
        <p:spPr>
          <a:xfrm>
            <a:off x="2513150" y="1019069"/>
            <a:ext cx="4870876" cy="400110"/>
          </a:xfrm>
          <a:prstGeom prst="rect">
            <a:avLst/>
          </a:prstGeom>
          <a:noFill/>
        </p:spPr>
        <p:txBody>
          <a:bodyPr wrap="square" rtlCol="0">
            <a:spAutoFit/>
          </a:bodyPr>
          <a:lstStyle/>
          <a:p>
            <a:r>
              <a:rPr lang="en-US" sz="2000" b="1" dirty="0">
                <a:latin typeface="Alexandria" charset="0"/>
                <a:cs typeface="Alexandria" charset="0"/>
              </a:rPr>
              <a:t>Effectiveness of a Real Estate Website</a:t>
            </a:r>
          </a:p>
        </p:txBody>
      </p:sp>
      <p:sp>
        <p:nvSpPr>
          <p:cNvPr id="5" name="Rectangle 4">
            <a:extLst>
              <a:ext uri="{FF2B5EF4-FFF2-40B4-BE49-F238E27FC236}">
                <a16:creationId xmlns:a16="http://schemas.microsoft.com/office/drawing/2014/main" id="{3BCC6EF3-1452-3D5B-75AD-3214A8C86E1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86D3A5D-1BF5-321B-244D-594CC6C903CC}"/>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8D17FE1-8DEB-0A38-BAC7-679D649DEA1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F5C4506E-304B-B265-C634-355C2467429F}"/>
              </a:ext>
            </a:extLst>
          </p:cNvPr>
          <p:cNvSpPr txBox="1"/>
          <p:nvPr/>
        </p:nvSpPr>
        <p:spPr>
          <a:xfrm>
            <a:off x="1494502" y="2441585"/>
            <a:ext cx="9619788" cy="2967415"/>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For a real estate website to be effective in attracting clients and generating sales, it must integrate five fundamental pillars:</a:t>
            </a:r>
          </a:p>
          <a:p>
            <a:pPr algn="just">
              <a:lnSpc>
                <a:spcPct val="150000"/>
              </a:lnSpc>
            </a:pPr>
            <a:r>
              <a:rPr lang="en-US" sz="1400" b="1" dirty="0">
                <a:latin typeface="Alexandria" charset="0"/>
                <a:cs typeface="Alexandria" charset="0"/>
              </a:rPr>
              <a:t>1) Functionality: </a:t>
            </a:r>
            <a:r>
              <a:rPr lang="en-US" sz="1400" dirty="0">
                <a:latin typeface="Alexandria" charset="0"/>
                <a:cs typeface="Alexandria" charset="0"/>
              </a:rPr>
              <a:t>The website should accomplish its intended purpose smoothly (e.g., searching for a property, contacting a broker/agent, requesting a valuation).</a:t>
            </a:r>
          </a:p>
          <a:p>
            <a:pPr algn="just">
              <a:lnSpc>
                <a:spcPct val="150000"/>
              </a:lnSpc>
            </a:pPr>
            <a:r>
              <a:rPr lang="en-US" sz="1400" b="1" dirty="0">
                <a:latin typeface="Alexandria" charset="0"/>
                <a:cs typeface="Alexandria" charset="0"/>
              </a:rPr>
              <a:t>2) Content: </a:t>
            </a:r>
            <a:r>
              <a:rPr lang="en-US" sz="1400" dirty="0">
                <a:latin typeface="Alexandria" charset="0"/>
                <a:cs typeface="Alexandria" charset="0"/>
              </a:rPr>
              <a:t>It should provide valuable and clear information (e.g., property descriptions, neighborhood information, legal tips).</a:t>
            </a:r>
          </a:p>
          <a:p>
            <a:pPr algn="just">
              <a:lnSpc>
                <a:spcPct val="150000"/>
              </a:lnSpc>
            </a:pPr>
            <a:r>
              <a:rPr lang="en-US" sz="1400" b="1" dirty="0">
                <a:latin typeface="Alexandria" charset="0"/>
                <a:cs typeface="Alexandria" charset="0"/>
              </a:rPr>
              <a:t>3) Form (Visual Design): </a:t>
            </a:r>
            <a:r>
              <a:rPr lang="en-US" sz="1400" dirty="0">
                <a:latin typeface="Alexandria" charset="0"/>
                <a:cs typeface="Alexandria" charset="0"/>
              </a:rPr>
              <a:t>The design should be visually appealing and reflect trustworthiness and professionalism.</a:t>
            </a:r>
          </a:p>
          <a:p>
            <a:pPr algn="just">
              <a:lnSpc>
                <a:spcPct val="150000"/>
              </a:lnSpc>
            </a:pPr>
            <a:r>
              <a:rPr lang="en-US" sz="1400" b="1" dirty="0">
                <a:latin typeface="Alexandria" charset="0"/>
                <a:cs typeface="Alexandria" charset="0"/>
              </a:rPr>
              <a:t>4) Organization: </a:t>
            </a:r>
            <a:r>
              <a:rPr lang="en-US" sz="1400" dirty="0">
                <a:latin typeface="Alexandria" charset="0"/>
                <a:cs typeface="Alexandria" charset="0"/>
              </a:rPr>
              <a:t>Information and links should be structured logically and coherently to facilitate access to content.</a:t>
            </a:r>
          </a:p>
          <a:p>
            <a:pPr algn="just">
              <a:lnSpc>
                <a:spcPct val="150000"/>
              </a:lnSpc>
            </a:pPr>
            <a:r>
              <a:rPr lang="en-US" sz="1400" b="1" dirty="0">
                <a:latin typeface="Alexandria" charset="0"/>
                <a:cs typeface="Alexandria" charset="0"/>
              </a:rPr>
              <a:t>5) Interactivity: </a:t>
            </a:r>
            <a:r>
              <a:rPr lang="en-US" sz="1400" dirty="0">
                <a:latin typeface="Alexandria" charset="0"/>
                <a:cs typeface="Alexandria" charset="0"/>
              </a:rPr>
              <a:t>The website should provide visitors with tools for communication and participation (e.g., live chat, a contact form, booking a viewing/inspection).</a:t>
            </a:r>
          </a:p>
          <a:p>
            <a:pPr algn="just">
              <a:lnSpc>
                <a:spcPct val="150000"/>
              </a:lnSpc>
            </a:pPr>
            <a:endParaRPr lang="en-US" sz="1400" dirty="0">
              <a:latin typeface="Alexandria" charset="0"/>
              <a:cs typeface="Alexandria" charset="0"/>
            </a:endParaRPr>
          </a:p>
        </p:txBody>
      </p:sp>
      <p:pic>
        <p:nvPicPr>
          <p:cNvPr id="7" name="Graphic 21">
            <a:extLst>
              <a:ext uri="{FF2B5EF4-FFF2-40B4-BE49-F238E27FC236}">
                <a16:creationId xmlns:a16="http://schemas.microsoft.com/office/drawing/2014/main" id="{D8C82487-E816-471C-6211-34E15CE215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35B28A6D-E8A6-661C-C738-F0229BFF6551}"/>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547440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04EF74-7FB0-6C8A-2ABA-1EB3362E096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69BFAD0-343D-A2CB-7EEE-ADFC868D413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2EAB215-C279-8E83-43DF-134F94D461B7}"/>
              </a:ext>
            </a:extLst>
          </p:cNvPr>
          <p:cNvSpPr txBox="1"/>
          <p:nvPr/>
        </p:nvSpPr>
        <p:spPr>
          <a:xfrm>
            <a:off x="2513150" y="1019069"/>
            <a:ext cx="4870876" cy="400110"/>
          </a:xfrm>
          <a:prstGeom prst="rect">
            <a:avLst/>
          </a:prstGeom>
          <a:noFill/>
        </p:spPr>
        <p:txBody>
          <a:bodyPr wrap="square" rtlCol="0">
            <a:spAutoFit/>
          </a:bodyPr>
          <a:lstStyle/>
          <a:p>
            <a:r>
              <a:rPr lang="en-US" sz="2000" b="1" dirty="0">
                <a:latin typeface="Alexandria" charset="0"/>
                <a:cs typeface="Alexandria" charset="0"/>
              </a:rPr>
              <a:t>Effectiveness of a Real Estate Website</a:t>
            </a:r>
          </a:p>
        </p:txBody>
      </p:sp>
      <p:sp>
        <p:nvSpPr>
          <p:cNvPr id="5" name="Rectangle 4">
            <a:extLst>
              <a:ext uri="{FF2B5EF4-FFF2-40B4-BE49-F238E27FC236}">
                <a16:creationId xmlns:a16="http://schemas.microsoft.com/office/drawing/2014/main" id="{85B4957B-C881-13BC-3156-67B2EEAD20B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F72883E-530E-C945-F4A5-321C6D5EDB90}"/>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97878EB-1B14-4F60-4757-1EDB1A1E1FD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66DB5C75-0E44-7725-7AFB-FCD2CFF9D819}"/>
              </a:ext>
            </a:extLst>
          </p:cNvPr>
          <p:cNvSpPr txBox="1"/>
          <p:nvPr/>
        </p:nvSpPr>
        <p:spPr>
          <a:xfrm>
            <a:off x="1750142" y="2548576"/>
            <a:ext cx="8760542" cy="2967415"/>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Successful website design is also associated with several key elements that must be taken into account:</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Context (Presentation and Appearance): </a:t>
            </a:r>
            <a:r>
              <a:rPr lang="en-US" sz="1400" dirty="0">
                <a:latin typeface="Alexandria" charset="0"/>
                <a:cs typeface="Alexandria" charset="0"/>
              </a:rPr>
              <a:t>A professional design that conveys integrity and trust, supported by a user-friendly interface.</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Content:</a:t>
            </a:r>
            <a:r>
              <a:rPr lang="en-US" sz="1400" dirty="0">
                <a:latin typeface="Alexandria" charset="0"/>
                <a:cs typeface="Alexandria" charset="0"/>
              </a:rPr>
              <a:t> Clear and engaging texts supported by high-quality images, virtual tours, and videos that present detailed information about the property and the neighborhood.</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Virtual Community: </a:t>
            </a:r>
            <a:r>
              <a:rPr lang="en-US" sz="1400" dirty="0">
                <a:latin typeface="Alexandria" charset="0"/>
                <a:cs typeface="Alexandria" charset="0"/>
              </a:rPr>
              <a:t>Providing direct communication channels with specialists (e.g., a real estate broker/agent, consultant) and publishing experiences/testimonials from previous clients.</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Detail (Personalization): </a:t>
            </a:r>
            <a:r>
              <a:rPr lang="en-US" sz="1400" dirty="0">
                <a:latin typeface="Alexandria" charset="0"/>
                <a:cs typeface="Alexandria" charset="0"/>
              </a:rPr>
              <a:t>Personalizing the visitor’s experience, such as recommending properties based on browsing history or sending offers that match specific needs.</a:t>
            </a:r>
          </a:p>
        </p:txBody>
      </p:sp>
      <p:pic>
        <p:nvPicPr>
          <p:cNvPr id="7" name="Graphic 21">
            <a:extLst>
              <a:ext uri="{FF2B5EF4-FFF2-40B4-BE49-F238E27FC236}">
                <a16:creationId xmlns:a16="http://schemas.microsoft.com/office/drawing/2014/main" id="{4D89058F-4890-74BF-49E0-C899C96234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0ABDB249-56A1-E543-16BB-FD0DE00D2D2A}"/>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23860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A220B2-6FD5-9B3B-1BB1-41748EA45680}"/>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B8CC14E-6FE3-0F8E-01F7-B04EA249938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E9EE3D64-F1D7-9CD5-05EF-10E9D6E8D70D}"/>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0D27080B-4911-CD17-1B4C-B578BA790C04}"/>
              </a:ext>
            </a:extLst>
          </p:cNvPr>
          <p:cNvSpPr txBox="1"/>
          <p:nvPr/>
        </p:nvSpPr>
        <p:spPr>
          <a:xfrm>
            <a:off x="6944248" y="3996751"/>
            <a:ext cx="411389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Effectiveness of a Real Estate Website</a:t>
            </a:r>
          </a:p>
        </p:txBody>
      </p:sp>
      <p:sp>
        <p:nvSpPr>
          <p:cNvPr id="18" name="Rectangle 17">
            <a:extLst>
              <a:ext uri="{FF2B5EF4-FFF2-40B4-BE49-F238E27FC236}">
                <a16:creationId xmlns:a16="http://schemas.microsoft.com/office/drawing/2014/main" id="{8D27269E-302A-E8EA-49C0-C617738650EA}"/>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03E2DFEE-2ADE-DA9A-6B90-BE0FC64C51E6}"/>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824C2042-720E-985D-DA52-248AF6DDA55D}"/>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a:extLst>
              <a:ext uri="{FF2B5EF4-FFF2-40B4-BE49-F238E27FC236}">
                <a16:creationId xmlns:a16="http://schemas.microsoft.com/office/drawing/2014/main" id="{B1F179DF-6807-FCF5-DB58-15CD740D544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4967D78-6434-4D18-2765-3C6EDF7234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CAA6DF1-9344-E7F4-4335-021F20BE9AA8}"/>
              </a:ext>
            </a:extLst>
          </p:cNvPr>
          <p:cNvSpPr txBox="1"/>
          <p:nvPr/>
        </p:nvSpPr>
        <p:spPr>
          <a:xfrm>
            <a:off x="1115475" y="1228999"/>
            <a:ext cx="4458977" cy="4583242"/>
          </a:xfrm>
          <a:prstGeom prst="rect">
            <a:avLst/>
          </a:prstGeom>
          <a:noFill/>
        </p:spPr>
        <p:txBody>
          <a:bodyPr wrap="square" rtlCol="0">
            <a:spAutoFit/>
          </a:bodyPr>
          <a:lstStyle/>
          <a:p>
            <a:pPr algn="just">
              <a:lnSpc>
                <a:spcPct val="150000"/>
              </a:lnSpc>
            </a:pPr>
            <a:r>
              <a:rPr lang="en-US" sz="1400" b="1" dirty="0">
                <a:latin typeface="Alexandria"/>
              </a:rPr>
              <a:t>- Communication: </a:t>
            </a:r>
            <a:r>
              <a:rPr lang="en-US" sz="1400" dirty="0">
                <a:latin typeface="Alexandria"/>
              </a:rPr>
              <a:t>Two-way interaction that goes beyond merely displaying information to include rapid responses to client inquiries and fulfilling their requests.</a:t>
            </a:r>
          </a:p>
          <a:p>
            <a:pPr algn="just">
              <a:lnSpc>
                <a:spcPct val="150000"/>
              </a:lnSpc>
            </a:pPr>
            <a:r>
              <a:rPr lang="en-US" sz="1400" dirty="0">
                <a:latin typeface="Alexandria"/>
              </a:rPr>
              <a:t>- </a:t>
            </a:r>
            <a:r>
              <a:rPr lang="en-US" sz="1400" b="1" dirty="0">
                <a:latin typeface="Alexandria"/>
              </a:rPr>
              <a:t>Connection (Linkages): </a:t>
            </a:r>
            <a:r>
              <a:rPr lang="en-US" sz="1400" dirty="0">
                <a:latin typeface="Alexandria"/>
              </a:rPr>
              <a:t>Building linkages with trusted, relevant entities (e.g., a notary public, a real estate finance company, neighborhood information platforms) to enhance credibility and provide an integrated service.</a:t>
            </a:r>
          </a:p>
          <a:p>
            <a:pPr algn="just">
              <a:lnSpc>
                <a:spcPct val="150000"/>
              </a:lnSpc>
            </a:pPr>
            <a:r>
              <a:rPr lang="en-US" sz="1400" dirty="0">
                <a:latin typeface="Alexandria"/>
              </a:rPr>
              <a:t>- </a:t>
            </a:r>
            <a:r>
              <a:rPr lang="en-US" sz="1400" b="1" dirty="0">
                <a:latin typeface="Alexandria"/>
              </a:rPr>
              <a:t>Commerce: </a:t>
            </a:r>
            <a:r>
              <a:rPr lang="en-US" sz="1400" dirty="0">
                <a:latin typeface="Alexandria"/>
              </a:rPr>
              <a:t>Enabling clients to complete purchase-related steps, reservations, or viewing requests through the website securely and conveniently.</a:t>
            </a:r>
          </a:p>
          <a:p>
            <a:pPr algn="just">
              <a:lnSpc>
                <a:spcPct val="150000"/>
              </a:lnSpc>
            </a:pPr>
            <a:r>
              <a:rPr lang="en-US" sz="1400" dirty="0">
                <a:latin typeface="Alexandria"/>
              </a:rPr>
              <a:t>- </a:t>
            </a:r>
            <a:r>
              <a:rPr lang="en-US" sz="1400" b="1" dirty="0">
                <a:latin typeface="Alexandria"/>
              </a:rPr>
              <a:t>Continuous Updating: </a:t>
            </a:r>
            <a:r>
              <a:rPr lang="en-US" sz="1400" dirty="0">
                <a:latin typeface="Alexandria"/>
              </a:rPr>
              <a:t>Ensuring that property listings, prices, and legal information are consistently up to date, while continuously adding new content (e.g., articles and market news).</a:t>
            </a:r>
          </a:p>
        </p:txBody>
      </p:sp>
      <p:sp>
        <p:nvSpPr>
          <p:cNvPr id="4" name="Google Shape;6210;p53">
            <a:extLst>
              <a:ext uri="{FF2B5EF4-FFF2-40B4-BE49-F238E27FC236}">
                <a16:creationId xmlns:a16="http://schemas.microsoft.com/office/drawing/2014/main" id="{B6CE4322-63E7-648E-9181-D8667C2D09C9}"/>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4067507974"/>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69D31A-2E51-5B36-82AD-C8ECCB3826E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4ED26B0-2CFA-6252-E731-207C1826EC9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5830311-C826-7D90-D45B-FDECA48C86A4}"/>
              </a:ext>
            </a:extLst>
          </p:cNvPr>
          <p:cNvSpPr txBox="1"/>
          <p:nvPr/>
        </p:nvSpPr>
        <p:spPr>
          <a:xfrm>
            <a:off x="2516041" y="901758"/>
            <a:ext cx="4870876" cy="707886"/>
          </a:xfrm>
          <a:prstGeom prst="rect">
            <a:avLst/>
          </a:prstGeom>
          <a:noFill/>
        </p:spPr>
        <p:txBody>
          <a:bodyPr wrap="square" rtlCol="0">
            <a:spAutoFit/>
          </a:bodyPr>
          <a:lstStyle/>
          <a:p>
            <a:r>
              <a:rPr lang="en-US" sz="2000" b="1" dirty="0">
                <a:latin typeface="Alexandria" charset="0"/>
                <a:cs typeface="Alexandria" charset="0"/>
              </a:rPr>
              <a:t>Information Architecture in a Real Estate Website (The Website “Skeleton”)</a:t>
            </a:r>
          </a:p>
        </p:txBody>
      </p:sp>
      <p:sp>
        <p:nvSpPr>
          <p:cNvPr id="5" name="Rectangle 4">
            <a:extLst>
              <a:ext uri="{FF2B5EF4-FFF2-40B4-BE49-F238E27FC236}">
                <a16:creationId xmlns:a16="http://schemas.microsoft.com/office/drawing/2014/main" id="{C16B90DF-4E68-9677-E382-048ED1B9F75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02756A4-AD28-25E0-D7DE-F20000319226}"/>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10BBB25-E5BA-9AC0-1E16-E1ABB56653F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F7E4CE34-E004-7966-4A5B-A4BF0B61EB56}"/>
              </a:ext>
            </a:extLst>
          </p:cNvPr>
          <p:cNvSpPr txBox="1"/>
          <p:nvPr/>
        </p:nvSpPr>
        <p:spPr>
          <a:xfrm>
            <a:off x="1214178" y="2357211"/>
            <a:ext cx="9827447" cy="3290581"/>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Information architecture is a core component of website effectiveness. It refers to the logical and clear structure of content. In a real estate website, it involves:</a:t>
            </a:r>
          </a:p>
          <a:p>
            <a:pPr algn="just">
              <a:lnSpc>
                <a:spcPct val="150000"/>
              </a:lnSpc>
            </a:pPr>
            <a:r>
              <a:rPr lang="en-US" sz="1400" dirty="0">
                <a:latin typeface="Alexandria" charset="0"/>
                <a:cs typeface="Alexandria" charset="0"/>
              </a:rPr>
              <a:t>1) </a:t>
            </a:r>
            <a:r>
              <a:rPr lang="en-US" sz="1400" b="1" dirty="0">
                <a:latin typeface="Alexandria" charset="0"/>
                <a:cs typeface="Alexandria" charset="0"/>
              </a:rPr>
              <a:t>Organizing Information: </a:t>
            </a:r>
            <a:r>
              <a:rPr lang="en-US" sz="1400" dirty="0">
                <a:latin typeface="Alexandria" charset="0"/>
                <a:cs typeface="Alexandria" charset="0"/>
              </a:rPr>
              <a:t>Classifying properties into clear categories (residential/commercial, for sale/for rent, and by city and neighborhood).</a:t>
            </a:r>
          </a:p>
          <a:p>
            <a:pPr algn="just">
              <a:lnSpc>
                <a:spcPct val="150000"/>
              </a:lnSpc>
            </a:pPr>
            <a:r>
              <a:rPr lang="en-US" sz="1400" dirty="0">
                <a:latin typeface="Alexandria" charset="0"/>
                <a:cs typeface="Alexandria" charset="0"/>
              </a:rPr>
              <a:t>2</a:t>
            </a:r>
            <a:r>
              <a:rPr lang="en-US" sz="1400" b="1" dirty="0">
                <a:latin typeface="Alexandria" charset="0"/>
                <a:cs typeface="Alexandria" charset="0"/>
              </a:rPr>
              <a:t>) Labeling/Tagging Information: </a:t>
            </a:r>
            <a:r>
              <a:rPr lang="en-US" sz="1400" dirty="0">
                <a:latin typeface="Alexandria" charset="0"/>
                <a:cs typeface="Alexandria" charset="0"/>
              </a:rPr>
              <a:t>Using clear headings and tabs (e.g., “Ownership Properties,” “Featured Properties,” “Neighborhood Guide”).</a:t>
            </a:r>
          </a:p>
          <a:p>
            <a:pPr algn="just">
              <a:lnSpc>
                <a:spcPct val="150000"/>
              </a:lnSpc>
            </a:pPr>
            <a:r>
              <a:rPr lang="en-US" sz="1400" dirty="0">
                <a:latin typeface="Alexandria" charset="0"/>
                <a:cs typeface="Alexandria" charset="0"/>
              </a:rPr>
              <a:t>3) </a:t>
            </a:r>
            <a:r>
              <a:rPr lang="en-US" sz="1400" b="1" dirty="0">
                <a:latin typeface="Alexandria" charset="0"/>
                <a:cs typeface="Alexandria" charset="0"/>
              </a:rPr>
              <a:t>Facilitating Navigation: </a:t>
            </a:r>
            <a:r>
              <a:rPr lang="en-US" sz="1400" dirty="0">
                <a:latin typeface="Alexandria" charset="0"/>
                <a:cs typeface="Alexandria" charset="0"/>
              </a:rPr>
              <a:t>Designing intuitive user pathways that allow users to move from the homepage to the details of any property in fewer than three clicks.</a:t>
            </a:r>
          </a:p>
          <a:p>
            <a:pPr algn="just">
              <a:lnSpc>
                <a:spcPct val="150000"/>
              </a:lnSpc>
            </a:pPr>
            <a:r>
              <a:rPr lang="en-US" sz="1400" dirty="0">
                <a:latin typeface="Alexandria" charset="0"/>
                <a:cs typeface="Alexandria" charset="0"/>
              </a:rPr>
              <a:t>This structured framework forms an integrated information system that provides visitors with a seamless experience and converts them from searchers into potential clients in the shortest possible time.</a:t>
            </a:r>
          </a:p>
        </p:txBody>
      </p:sp>
      <p:pic>
        <p:nvPicPr>
          <p:cNvPr id="7" name="Graphic 21">
            <a:extLst>
              <a:ext uri="{FF2B5EF4-FFF2-40B4-BE49-F238E27FC236}">
                <a16:creationId xmlns:a16="http://schemas.microsoft.com/office/drawing/2014/main" id="{0A5DDBFE-E330-9788-B921-BE28BE19E2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829019D5-E602-1C70-1B63-133C123842F2}"/>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21907226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0F86C0-D601-CC48-A759-68185258BC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FC53D57-09FE-E3C8-108D-D3070E29342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10483AD-F7B8-A616-667C-E9825BC624FE}"/>
              </a:ext>
            </a:extLst>
          </p:cNvPr>
          <p:cNvSpPr txBox="1"/>
          <p:nvPr/>
        </p:nvSpPr>
        <p:spPr>
          <a:xfrm>
            <a:off x="2516041" y="901758"/>
            <a:ext cx="4870876" cy="707886"/>
          </a:xfrm>
          <a:prstGeom prst="rect">
            <a:avLst/>
          </a:prstGeom>
          <a:noFill/>
        </p:spPr>
        <p:txBody>
          <a:bodyPr wrap="square" rtlCol="0">
            <a:spAutoFit/>
          </a:bodyPr>
          <a:lstStyle/>
          <a:p>
            <a:r>
              <a:rPr lang="en-US" sz="2000" b="1" dirty="0">
                <a:latin typeface="Alexandria" charset="0"/>
                <a:cs typeface="Alexandria" charset="0"/>
              </a:rPr>
              <a:t>Evaluating the Effectiveness of a Real Estate Website from the User’s Perspective</a:t>
            </a:r>
          </a:p>
        </p:txBody>
      </p:sp>
      <p:sp>
        <p:nvSpPr>
          <p:cNvPr id="5" name="Rectangle 4">
            <a:extLst>
              <a:ext uri="{FF2B5EF4-FFF2-40B4-BE49-F238E27FC236}">
                <a16:creationId xmlns:a16="http://schemas.microsoft.com/office/drawing/2014/main" id="{705C7457-75C0-4310-B211-AC9B5135645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99058C4-CAA9-22B0-B39E-9614A2587D66}"/>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1A2F55E-4E20-DDB3-0551-EEB1046FFBB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0DF7B225-F8E5-DF2B-DEF1-89B114D9A496}"/>
              </a:ext>
            </a:extLst>
          </p:cNvPr>
          <p:cNvSpPr txBox="1"/>
          <p:nvPr/>
        </p:nvSpPr>
        <p:spPr>
          <a:xfrm>
            <a:off x="1214179" y="2441585"/>
            <a:ext cx="10063422" cy="2644250"/>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Visitors and potential clients assess the effectiveness of any real estate website based on their immediate impression, which is shaped by several key criteria:</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Ease of Use (Usability): </a:t>
            </a:r>
            <a:r>
              <a:rPr lang="en-US" sz="1400" dirty="0">
                <a:latin typeface="Alexandria" charset="0"/>
                <a:cs typeface="Alexandria" charset="0"/>
              </a:rPr>
              <a:t>The visitor’s ability to find what they need quickly and smoothly.</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Loading Speed: </a:t>
            </a:r>
            <a:r>
              <a:rPr lang="en-US" sz="1400" dirty="0">
                <a:latin typeface="Alexandria" charset="0"/>
                <a:cs typeface="Alexandria" charset="0"/>
              </a:rPr>
              <a:t>Avoiding delays when loading images or web pages.</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Clarity of the Homepage: </a:t>
            </a:r>
            <a:r>
              <a:rPr lang="en-US" sz="1400" dirty="0">
                <a:latin typeface="Alexandria" charset="0"/>
                <a:cs typeface="Alexandria" charset="0"/>
              </a:rPr>
              <a:t>Understanding the main services and featured offerings at first glance.</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Visual Appeal and Organization: </a:t>
            </a:r>
            <a:r>
              <a:rPr lang="en-US" sz="1400" dirty="0">
                <a:latin typeface="Alexandria" charset="0"/>
                <a:cs typeface="Alexandria" charset="0"/>
              </a:rPr>
              <a:t>An elegant design with a logical distribution of information.</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Media Appropriateness: </a:t>
            </a:r>
            <a:r>
              <a:rPr lang="en-US" sz="1400" dirty="0">
                <a:latin typeface="Alexandria" charset="0"/>
                <a:cs typeface="Alexandria" charset="0"/>
              </a:rPr>
              <a:t>Using high-quality, relevant images and videos, and employing colors that reflect a professional brand identity.</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Security and Privacy: </a:t>
            </a:r>
            <a:r>
              <a:rPr lang="en-US" sz="1400" dirty="0">
                <a:latin typeface="Alexandria" charset="0"/>
                <a:cs typeface="Alexandria" charset="0"/>
              </a:rPr>
              <a:t>Feeling reassured that personal data are protected.</a:t>
            </a:r>
          </a:p>
        </p:txBody>
      </p:sp>
      <p:pic>
        <p:nvPicPr>
          <p:cNvPr id="7" name="Graphic 21">
            <a:extLst>
              <a:ext uri="{FF2B5EF4-FFF2-40B4-BE49-F238E27FC236}">
                <a16:creationId xmlns:a16="http://schemas.microsoft.com/office/drawing/2014/main" id="{DD8F906E-9AC5-04DB-7202-02E8B52420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A8CFCC07-76A3-95D7-43CF-28C99CBF2A99}"/>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22357403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930C5E-3EE3-AD88-28B7-C007C8103E8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7CB5BC-59E6-5A9E-328B-6C1674A2A45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0668A6E-E224-5475-D052-382F07A69D6F}"/>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Responsive Design for Real Estate Websites</a:t>
            </a:r>
          </a:p>
        </p:txBody>
      </p:sp>
      <p:sp>
        <p:nvSpPr>
          <p:cNvPr id="5" name="Rectangle 4">
            <a:extLst>
              <a:ext uri="{FF2B5EF4-FFF2-40B4-BE49-F238E27FC236}">
                <a16:creationId xmlns:a16="http://schemas.microsoft.com/office/drawing/2014/main" id="{8136EACE-7163-D275-FBBC-6D0EDBCE925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AE19D61-A8ED-79C3-6C83-435D70FB5E7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2D16CEA-112A-05ED-E925-D489C174F3E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F1C3C9DB-4164-0B6E-CE66-AA423ACE0AFD}"/>
              </a:ext>
            </a:extLst>
          </p:cNvPr>
          <p:cNvSpPr txBox="1"/>
          <p:nvPr/>
        </p:nvSpPr>
        <p:spPr>
          <a:xfrm>
            <a:off x="1214179" y="2441585"/>
            <a:ext cx="10063422" cy="2644250"/>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Given that the vast majority of clients browse properties via smartphones and tablets, full compatibility across devices becomes a fundamental requirement. The website should be responsive, meaning that its layout and content automatically adapt to the screen size of the user’s device to ensure an optimal viewing and usage experience—whether on mobile devices or desktop computers. Accordingly, a real estate website should integrate two complementary design approaches:</a:t>
            </a:r>
          </a:p>
          <a:p>
            <a:pPr algn="just">
              <a:lnSpc>
                <a:spcPct val="150000"/>
              </a:lnSpc>
            </a:pPr>
            <a:r>
              <a:rPr lang="en-US" sz="1400" b="1" dirty="0">
                <a:latin typeface="Alexandria" charset="0"/>
                <a:cs typeface="Alexandria" charset="0"/>
              </a:rPr>
              <a:t>1) User-Centered Design (UCD): </a:t>
            </a:r>
            <a:r>
              <a:rPr lang="en-US" sz="1400" dirty="0">
                <a:latin typeface="Alexandria" charset="0"/>
                <a:cs typeface="Alexandria" charset="0"/>
              </a:rPr>
              <a:t>In which the client’s characteristics, preferences, and overall experience serve as the primary driver of every design decision.</a:t>
            </a:r>
          </a:p>
          <a:p>
            <a:pPr algn="just">
              <a:lnSpc>
                <a:spcPct val="150000"/>
              </a:lnSpc>
            </a:pPr>
            <a:r>
              <a:rPr lang="en-US" sz="1400" b="1" dirty="0">
                <a:latin typeface="Alexandria" charset="0"/>
                <a:cs typeface="Alexandria" charset="0"/>
              </a:rPr>
              <a:t>2) Marketing-Oriented Design: </a:t>
            </a:r>
            <a:r>
              <a:rPr lang="en-US" sz="1400" dirty="0">
                <a:latin typeface="Alexandria" charset="0"/>
                <a:cs typeface="Alexandria" charset="0"/>
              </a:rPr>
              <a:t>In which the website is designed to achieve specific business objectives, such as attracting leads, building reputation, and increasing sales.</a:t>
            </a:r>
          </a:p>
        </p:txBody>
      </p:sp>
      <p:pic>
        <p:nvPicPr>
          <p:cNvPr id="7" name="Graphic 21">
            <a:extLst>
              <a:ext uri="{FF2B5EF4-FFF2-40B4-BE49-F238E27FC236}">
                <a16:creationId xmlns:a16="http://schemas.microsoft.com/office/drawing/2014/main" id="{CE836C01-BEE0-2CE9-9E57-BF46AD8071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36B5013B-7136-0809-731F-BAA0BF45C5A7}"/>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930172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A38589-ECB9-E6D0-5311-0DC982C272C7}"/>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A8571D0-074D-AEC8-F97F-2BB09DD20AFA}"/>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07B68940-2C8C-3D8B-0685-037EC8D7E0DE}"/>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08F0665C-7794-CE9A-92B5-2B0283BDA3BB}"/>
              </a:ext>
            </a:extLst>
          </p:cNvPr>
          <p:cNvSpPr txBox="1"/>
          <p:nvPr/>
        </p:nvSpPr>
        <p:spPr>
          <a:xfrm>
            <a:off x="6944248" y="3996751"/>
            <a:ext cx="411389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Dimensions of Real Estate Website Quality</a:t>
            </a:r>
          </a:p>
        </p:txBody>
      </p:sp>
      <p:sp>
        <p:nvSpPr>
          <p:cNvPr id="18" name="Rectangle 17">
            <a:extLst>
              <a:ext uri="{FF2B5EF4-FFF2-40B4-BE49-F238E27FC236}">
                <a16:creationId xmlns:a16="http://schemas.microsoft.com/office/drawing/2014/main" id="{6EC320AF-3AB8-B6B7-C219-EA04D9772BC2}"/>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890F5664-8A7C-D489-75DE-F6A97FEAC76D}"/>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EF1F1072-CEB4-67E1-B3D0-3EC38039C63A}"/>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a:extLst>
              <a:ext uri="{FF2B5EF4-FFF2-40B4-BE49-F238E27FC236}">
                <a16:creationId xmlns:a16="http://schemas.microsoft.com/office/drawing/2014/main" id="{0D6D278C-E847-0E24-31C7-119B37A4BE0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AA0E5AA-9224-2DD4-5136-8BF486DB4DA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25E47C6-88A4-84FF-BB2C-901C7DDB686A}"/>
              </a:ext>
            </a:extLst>
          </p:cNvPr>
          <p:cNvSpPr txBox="1"/>
          <p:nvPr/>
        </p:nvSpPr>
        <p:spPr>
          <a:xfrm>
            <a:off x="1095683" y="2029609"/>
            <a:ext cx="4458977" cy="2321085"/>
          </a:xfrm>
          <a:prstGeom prst="rect">
            <a:avLst/>
          </a:prstGeom>
          <a:noFill/>
        </p:spPr>
        <p:txBody>
          <a:bodyPr wrap="square" rtlCol="0">
            <a:spAutoFit/>
          </a:bodyPr>
          <a:lstStyle/>
          <a:p>
            <a:pPr algn="just">
              <a:lnSpc>
                <a:spcPct val="150000"/>
              </a:lnSpc>
            </a:pPr>
            <a:r>
              <a:rPr lang="en-US" sz="1400" dirty="0">
                <a:latin typeface="Alexandria"/>
              </a:rPr>
              <a:t>A real estate website represents the primary digital interface for transactions and interaction. Its success is determined by the extent to which it achieves comprehensive quality grounded in interrelated dimensions. Below is a detailed analysis of these dimensions as reflected in academic literature and standardized survey applications:</a:t>
            </a:r>
          </a:p>
        </p:txBody>
      </p:sp>
      <p:sp>
        <p:nvSpPr>
          <p:cNvPr id="4" name="Google Shape;6210;p53">
            <a:extLst>
              <a:ext uri="{FF2B5EF4-FFF2-40B4-BE49-F238E27FC236}">
                <a16:creationId xmlns:a16="http://schemas.microsoft.com/office/drawing/2014/main" id="{B9072397-FA23-8EFA-ECC5-621721C503E4}"/>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753095721"/>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350820-79E6-949A-AD62-FE6BB40A712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7C4551A-745A-7049-9C40-3AD66733C46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A9B4960-85F8-C43F-D340-593F41594D51}"/>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Dimensions of Real Estate Website Quality</a:t>
            </a:r>
          </a:p>
        </p:txBody>
      </p:sp>
      <p:sp>
        <p:nvSpPr>
          <p:cNvPr id="5" name="Rectangle 4">
            <a:extLst>
              <a:ext uri="{FF2B5EF4-FFF2-40B4-BE49-F238E27FC236}">
                <a16:creationId xmlns:a16="http://schemas.microsoft.com/office/drawing/2014/main" id="{E9A44E2C-07A7-F6F9-998C-E43F4BCFF8D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75C5029-F79D-6171-CFAE-57C00A2FDFF5}"/>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A32FDAA-44CD-455E-3AE0-632EFEA9E5B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ECC093C0-9A59-EEE1-7D0C-B2C94E0B310A}"/>
              </a:ext>
            </a:extLst>
          </p:cNvPr>
          <p:cNvSpPr txBox="1"/>
          <p:nvPr/>
        </p:nvSpPr>
        <p:spPr>
          <a:xfrm>
            <a:off x="991929" y="2026929"/>
            <a:ext cx="10063422" cy="3936912"/>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Dimension 1: Quality of Website Design:</a:t>
            </a:r>
          </a:p>
          <a:p>
            <a:pPr algn="just">
              <a:lnSpc>
                <a:spcPct val="150000"/>
              </a:lnSpc>
            </a:pPr>
            <a:r>
              <a:rPr lang="en-US" sz="1400" dirty="0">
                <a:latin typeface="Alexandria" charset="0"/>
                <a:cs typeface="Alexandria" charset="0"/>
              </a:rPr>
              <a:t>This dimension refers to the visual and structural characteristics that shape the first impression and influence long-term usability. It comprises two main aspects:</a:t>
            </a:r>
          </a:p>
          <a:p>
            <a:pPr algn="just">
              <a:lnSpc>
                <a:spcPct val="150000"/>
              </a:lnSpc>
            </a:pPr>
            <a:r>
              <a:rPr lang="en-US" sz="1400" b="1" dirty="0">
                <a:latin typeface="Alexandria" charset="0"/>
                <a:cs typeface="Alexandria" charset="0"/>
              </a:rPr>
              <a:t>1) Aesthetic and Functional Quality, including:</a:t>
            </a:r>
          </a:p>
          <a:p>
            <a:pPr algn="just">
              <a:lnSpc>
                <a:spcPct val="150000"/>
              </a:lnSpc>
            </a:pPr>
            <a:r>
              <a:rPr lang="en-US" sz="1400" b="1" dirty="0">
                <a:latin typeface="Alexandria" charset="0"/>
                <a:cs typeface="Alexandria" charset="0"/>
              </a:rPr>
              <a:t>- Visual Appeal: </a:t>
            </a:r>
            <a:r>
              <a:rPr lang="en-US" sz="1400" dirty="0">
                <a:latin typeface="Alexandria" charset="0"/>
                <a:cs typeface="Alexandria" charset="0"/>
              </a:rPr>
              <a:t>The extent to which the design captures attention and stimulates interest from the first moment, through the use of colors and patterns that align with the nature of the real estate sector (seriousness and trust, with subtle creative touches).</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Functional Suitability: </a:t>
            </a:r>
            <a:r>
              <a:rPr lang="en-US" sz="1400" dirty="0">
                <a:latin typeface="Alexandria" charset="0"/>
                <a:cs typeface="Alexandria" charset="0"/>
              </a:rPr>
              <a:t>The consistency between the website’s design and the nature of the services offered, such that users can readily infer the function of each element.</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Clarity of Visual Identity: </a:t>
            </a:r>
            <a:r>
              <a:rPr lang="en-US" sz="1400" dirty="0">
                <a:latin typeface="Alexandria" charset="0"/>
                <a:cs typeface="Alexandria" charset="0"/>
              </a:rPr>
              <a:t>The consistent and harmonious presence of the organization’s logo and visual elements across all pages, strengthening brand awareness.</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Quality of Visual Media:</a:t>
            </a:r>
            <a:r>
              <a:rPr lang="en-US" sz="1400" dirty="0">
                <a:latin typeface="Alexandria" charset="0"/>
                <a:cs typeface="Alexandria" charset="0"/>
              </a:rPr>
              <a:t> The use of high-resolution, clear images, videos, and virtual tours that effectively convey the property’s real-world condition and enable remote evaluation.</a:t>
            </a:r>
          </a:p>
        </p:txBody>
      </p:sp>
      <p:pic>
        <p:nvPicPr>
          <p:cNvPr id="7" name="Graphic 21">
            <a:extLst>
              <a:ext uri="{FF2B5EF4-FFF2-40B4-BE49-F238E27FC236}">
                <a16:creationId xmlns:a16="http://schemas.microsoft.com/office/drawing/2014/main" id="{B966AC7B-10FF-1904-860D-7D39F2C0D5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D09B2D97-899C-0452-9F14-8DC7A1E6E319}"/>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2551758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EF85BD-AA51-B6F0-DC75-E1EE99A4089E}"/>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A9CF207-7DAE-C323-3BAA-19C27441F8B1}"/>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9A40C33B-35DE-C5FD-40B7-46D84586506B}"/>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7825DB23-9C28-D7E9-E522-65F2895EF277}"/>
              </a:ext>
            </a:extLst>
          </p:cNvPr>
          <p:cNvSpPr txBox="1"/>
          <p:nvPr/>
        </p:nvSpPr>
        <p:spPr>
          <a:xfrm>
            <a:off x="6848305" y="3996751"/>
            <a:ext cx="5235540"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Dimensions of Real Estate Website Quality (Dimension 1: Quality of Website Design)</a:t>
            </a:r>
          </a:p>
        </p:txBody>
      </p:sp>
      <p:sp>
        <p:nvSpPr>
          <p:cNvPr id="18" name="Rectangle 17">
            <a:extLst>
              <a:ext uri="{FF2B5EF4-FFF2-40B4-BE49-F238E27FC236}">
                <a16:creationId xmlns:a16="http://schemas.microsoft.com/office/drawing/2014/main" id="{8D681E36-FC3A-FFCF-6B4D-8AF177ED84EB}"/>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5FFB1F0C-B2A2-4518-BB66-31A968A923A8}"/>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D2D61FA3-0A37-CCCC-8799-C4AB0F8DAAF0}"/>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a:extLst>
              <a:ext uri="{FF2B5EF4-FFF2-40B4-BE49-F238E27FC236}">
                <a16:creationId xmlns:a16="http://schemas.microsoft.com/office/drawing/2014/main" id="{44E1B146-E147-D42E-7A24-E9C2263649B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925D4FB-F0D4-0AF1-D1F0-DD7750DBFAF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FD15601-01C4-5F08-9024-D27FA4E2A6CF}"/>
              </a:ext>
            </a:extLst>
          </p:cNvPr>
          <p:cNvSpPr txBox="1"/>
          <p:nvPr/>
        </p:nvSpPr>
        <p:spPr>
          <a:xfrm>
            <a:off x="1166371" y="1474921"/>
            <a:ext cx="4458977" cy="4260077"/>
          </a:xfrm>
          <a:prstGeom prst="rect">
            <a:avLst/>
          </a:prstGeom>
          <a:noFill/>
        </p:spPr>
        <p:txBody>
          <a:bodyPr wrap="square" rtlCol="0">
            <a:spAutoFit/>
          </a:bodyPr>
          <a:lstStyle/>
          <a:p>
            <a:pPr algn="just">
              <a:lnSpc>
                <a:spcPct val="150000"/>
              </a:lnSpc>
            </a:pPr>
            <a:r>
              <a:rPr lang="en-US" sz="1400" b="1" dirty="0">
                <a:latin typeface="Alexandria"/>
              </a:rPr>
              <a:t>2) Navigation and Structural Quality, including:</a:t>
            </a:r>
          </a:p>
          <a:p>
            <a:pPr algn="just">
              <a:lnSpc>
                <a:spcPct val="150000"/>
              </a:lnSpc>
            </a:pPr>
            <a:r>
              <a:rPr lang="en-US" sz="1400" dirty="0">
                <a:latin typeface="Alexandria"/>
              </a:rPr>
              <a:t>- </a:t>
            </a:r>
            <a:r>
              <a:rPr lang="en-US" sz="1400" b="1" dirty="0">
                <a:latin typeface="Alexandria"/>
              </a:rPr>
              <a:t>Clarity of Website Structure: </a:t>
            </a:r>
            <a:r>
              <a:rPr lang="en-US" sz="1400" dirty="0">
                <a:latin typeface="Alexandria"/>
              </a:rPr>
              <a:t>The presence of a site map or an intelligible organizational structure that provides users with a comprehensive mental model of the website’s contents.</a:t>
            </a:r>
          </a:p>
          <a:p>
            <a:pPr algn="just">
              <a:lnSpc>
                <a:spcPct val="150000"/>
              </a:lnSpc>
            </a:pPr>
            <a:r>
              <a:rPr lang="en-US" sz="1400" dirty="0">
                <a:latin typeface="Alexandria"/>
              </a:rPr>
              <a:t>- </a:t>
            </a:r>
            <a:r>
              <a:rPr lang="en-US" sz="1400" b="1" dirty="0">
                <a:latin typeface="Alexandria"/>
              </a:rPr>
              <a:t>Ease and Speed of Exploration: </a:t>
            </a:r>
            <a:r>
              <a:rPr lang="en-US" sz="1400" dirty="0">
                <a:latin typeface="Alexandria"/>
              </a:rPr>
              <a:t>Providing intuitive navigation pathways that allow users to reach the desired content (e.g., a specific property) with the fewest possible clicks and minimal cognitive effort.</a:t>
            </a:r>
          </a:p>
          <a:p>
            <a:pPr algn="just">
              <a:lnSpc>
                <a:spcPct val="150000"/>
              </a:lnSpc>
            </a:pPr>
            <a:r>
              <a:rPr lang="en-US" sz="1400" dirty="0">
                <a:latin typeface="Alexandria"/>
              </a:rPr>
              <a:t>- </a:t>
            </a:r>
            <a:r>
              <a:rPr lang="en-US" sz="1400" b="1" dirty="0">
                <a:latin typeface="Alexandria"/>
              </a:rPr>
              <a:t>Consistency of Design:</a:t>
            </a:r>
            <a:r>
              <a:rPr lang="en-US" sz="1400" dirty="0">
                <a:latin typeface="Alexandria"/>
              </a:rPr>
              <a:t> Applying consistent design standards across pages (e.g., menus, buttons, and headers), which reduces the need for learning and ensures a smooth user experience.</a:t>
            </a:r>
          </a:p>
        </p:txBody>
      </p:sp>
      <p:sp>
        <p:nvSpPr>
          <p:cNvPr id="4" name="Google Shape;6210;p53">
            <a:extLst>
              <a:ext uri="{FF2B5EF4-FFF2-40B4-BE49-F238E27FC236}">
                <a16:creationId xmlns:a16="http://schemas.microsoft.com/office/drawing/2014/main" id="{3179CCCA-4202-0045-6161-B6507FB5B5AD}"/>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553990848"/>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A0B79F-399E-2EC6-80FB-0AC23668C93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0D9F03-D2D8-CF39-F8F7-491B72388E1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5C40EBF-98DD-FA57-C46C-AC6D6BA52F7E}"/>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Dimensions of Real Estate Website Quality</a:t>
            </a:r>
          </a:p>
        </p:txBody>
      </p:sp>
      <p:sp>
        <p:nvSpPr>
          <p:cNvPr id="5" name="Rectangle 4">
            <a:extLst>
              <a:ext uri="{FF2B5EF4-FFF2-40B4-BE49-F238E27FC236}">
                <a16:creationId xmlns:a16="http://schemas.microsoft.com/office/drawing/2014/main" id="{54356683-F266-F6CF-4046-5CD9A876A56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737372E-6D49-9DA9-78B2-914B0C3F4657}"/>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A2C4C2E-D952-CB7B-29F3-5B5990401DB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F8AB306D-9A92-D9BB-7DE7-40AA3293575F}"/>
              </a:ext>
            </a:extLst>
          </p:cNvPr>
          <p:cNvSpPr txBox="1"/>
          <p:nvPr/>
        </p:nvSpPr>
        <p:spPr>
          <a:xfrm>
            <a:off x="981097" y="2053618"/>
            <a:ext cx="10063422" cy="3936912"/>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Dimension 2: Information Quality</a:t>
            </a:r>
          </a:p>
          <a:p>
            <a:pPr algn="just">
              <a:lnSpc>
                <a:spcPct val="150000"/>
              </a:lnSpc>
            </a:pPr>
            <a:r>
              <a:rPr lang="en-US" sz="1400" dirty="0">
                <a:latin typeface="Alexandria" charset="0"/>
                <a:cs typeface="Alexandria" charset="0"/>
              </a:rPr>
              <a:t>This dimension constitutes the foundation for building the credibility of a real estate website and is based on several sub-criteria:</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Completeness and Sufficiency: </a:t>
            </a:r>
            <a:r>
              <a:rPr lang="en-US" sz="1400" dirty="0">
                <a:latin typeface="Alexandria" charset="0"/>
                <a:cs typeface="Alexandria" charset="0"/>
              </a:rPr>
              <a:t>The website should cover all informational aspects required for users to make an informed decision, including: precise technical specifications (e.g., area, number of rooms, fittings/amenities), detailed geographic location (e.g., neighborhood, nearby landmarks), financial information (e.g., price, fees, payment methods), and the legal framework (e.g., ownership type, supporting documentation).</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Accuracy and Reliability: </a:t>
            </a:r>
            <a:r>
              <a:rPr lang="en-US" sz="1400" dirty="0">
                <a:latin typeface="Alexandria" charset="0"/>
                <a:cs typeface="Alexandria" charset="0"/>
              </a:rPr>
              <a:t>Information should be free from factual errors or exaggeration, and the digital description must correspond to the property’s actual condition.</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Currency (Up-to-</a:t>
            </a:r>
            <a:r>
              <a:rPr lang="en-US" sz="1400" b="1" dirty="0" err="1">
                <a:latin typeface="Alexandria" charset="0"/>
                <a:cs typeface="Alexandria" charset="0"/>
              </a:rPr>
              <a:t>dateness</a:t>
            </a:r>
            <a:r>
              <a:rPr lang="en-US" sz="1400" b="1" dirty="0">
                <a:latin typeface="Alexandria" charset="0"/>
                <a:cs typeface="Alexandria" charset="0"/>
              </a:rPr>
              <a:t>): </a:t>
            </a:r>
            <a:r>
              <a:rPr lang="en-US" sz="1400" dirty="0">
                <a:latin typeface="Alexandria" charset="0"/>
                <a:cs typeface="Alexandria" charset="0"/>
              </a:rPr>
              <a:t>Information should be updated continuously, particularly sensitive details such as price and availability status (available/sold/under negotiation). Outdated information misleads users and harms the organization’s reputation.</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Clarity and Organization: </a:t>
            </a:r>
            <a:r>
              <a:rPr lang="en-US" sz="1400" dirty="0">
                <a:latin typeface="Alexandria" charset="0"/>
                <a:cs typeface="Alexandria" charset="0"/>
              </a:rPr>
              <a:t>Information should be presented in clear, fluent language and classified logically (e.g., residential/commercial; for rent/for sale; by location and price), thereby facilitating comparison and selection.</a:t>
            </a:r>
          </a:p>
        </p:txBody>
      </p:sp>
      <p:pic>
        <p:nvPicPr>
          <p:cNvPr id="7" name="Graphic 21">
            <a:extLst>
              <a:ext uri="{FF2B5EF4-FFF2-40B4-BE49-F238E27FC236}">
                <a16:creationId xmlns:a16="http://schemas.microsoft.com/office/drawing/2014/main" id="{1C63688B-A1E4-04D6-7D00-DE2332F3D2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0455B236-F6B9-BE30-04ED-4865DC28E706}"/>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1911030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4EA4EE-259F-AD35-755F-7C06F0027E9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3E2D1FC-A432-7F2B-B2A0-FA44D43342D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927D804-F476-0A07-76DA-9C2F529BC37F}"/>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Dimensions of Real Estate Website Quality</a:t>
            </a:r>
          </a:p>
        </p:txBody>
      </p:sp>
      <p:sp>
        <p:nvSpPr>
          <p:cNvPr id="5" name="Rectangle 4">
            <a:extLst>
              <a:ext uri="{FF2B5EF4-FFF2-40B4-BE49-F238E27FC236}">
                <a16:creationId xmlns:a16="http://schemas.microsoft.com/office/drawing/2014/main" id="{CFC28776-408F-77F7-0F00-B00AC87FDEF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CC5D9A4-DBD1-8582-1F55-FE105BF09091}"/>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CBBFD3F-2163-1192-4877-2AC87DB59CD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9CA2BC92-2F67-1AF6-E249-67D9C810CEB3}"/>
              </a:ext>
            </a:extLst>
          </p:cNvPr>
          <p:cNvSpPr txBox="1"/>
          <p:nvPr/>
        </p:nvSpPr>
        <p:spPr>
          <a:xfrm>
            <a:off x="942307" y="2305190"/>
            <a:ext cx="10217305" cy="2967415"/>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Dimension 3: Usability and Accessibility</a:t>
            </a:r>
          </a:p>
          <a:p>
            <a:pPr algn="just">
              <a:lnSpc>
                <a:spcPct val="150000"/>
              </a:lnSpc>
            </a:pPr>
            <a:r>
              <a:rPr lang="en-US" sz="1400" dirty="0">
                <a:latin typeface="Alexandria" charset="0"/>
                <a:cs typeface="Alexandria" charset="0"/>
              </a:rPr>
              <a:t>This dimension measures the efficiency and effectiveness with which users can achieve their goals, and it includes:</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Basic Findability and Access: </a:t>
            </a:r>
            <a:r>
              <a:rPr lang="en-US" sz="1400" dirty="0">
                <a:latin typeface="Alexandria" charset="0"/>
                <a:cs typeface="Alexandria" charset="0"/>
              </a:rPr>
              <a:t>The website should be easy to locate via search engines and easy to load and access.</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Effective Usability: </a:t>
            </a:r>
            <a:r>
              <a:rPr lang="en-US" sz="1400" dirty="0">
                <a:latin typeface="Alexandria" charset="0"/>
                <a:cs typeface="Alexandria" charset="0"/>
              </a:rPr>
              <a:t>A simple user interface that enables individuals with diverse technical backgrounds to complete tasks (searching, filtering, contacting, booking a viewing) without training or substantial cognitive effort.</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Comprehensive Responsive Design: </a:t>
            </a:r>
            <a:r>
              <a:rPr lang="en-US" sz="1400" dirty="0">
                <a:latin typeface="Alexandria" charset="0"/>
                <a:cs typeface="Alexandria" charset="0"/>
              </a:rPr>
              <a:t>Ensuring compatibility and an optimal, integrated experience across all devices (desktop computers, tablets, smartphones), with varying screen sizes and operating systems.</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Inclusive Accessibility: </a:t>
            </a:r>
            <a:r>
              <a:rPr lang="en-US" sz="1400" dirty="0">
                <a:latin typeface="Alexandria" charset="0"/>
                <a:cs typeface="Alexandria" charset="0"/>
              </a:rPr>
              <a:t>Adhering to inclusive design standards that enable users with disabilities (e.g., visual or hearing impairments) to use the website and benefit from its services—reflecting social responsibility and expanding audience reach.</a:t>
            </a:r>
          </a:p>
        </p:txBody>
      </p:sp>
      <p:pic>
        <p:nvPicPr>
          <p:cNvPr id="7" name="Graphic 21">
            <a:extLst>
              <a:ext uri="{FF2B5EF4-FFF2-40B4-BE49-F238E27FC236}">
                <a16:creationId xmlns:a16="http://schemas.microsoft.com/office/drawing/2014/main" id="{C2258521-DEB0-DDD8-A434-813C8282BE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06B8B652-EB17-9794-9BF4-9310EBCF2218}"/>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25742833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D895DA-E2ED-3649-D5B8-22679B63B6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79AD183-9AD9-A77F-BB08-98B8C1D18D6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A4B8CE8-D2FC-B009-E152-68115A354DBF}"/>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Dimensions of Real Estate Website Quality</a:t>
            </a:r>
          </a:p>
        </p:txBody>
      </p:sp>
      <p:sp>
        <p:nvSpPr>
          <p:cNvPr id="5" name="Rectangle 4">
            <a:extLst>
              <a:ext uri="{FF2B5EF4-FFF2-40B4-BE49-F238E27FC236}">
                <a16:creationId xmlns:a16="http://schemas.microsoft.com/office/drawing/2014/main" id="{C6E97D6B-90F0-E6BE-5A7F-EAA45CAAFED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F7C3DD5-E44D-978E-97C4-4EF30D0F6A0F}"/>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401A1D7-6885-A64E-B4F9-EA476F021BF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FF22BCFE-FA02-2FD5-7896-95EE6268545C}"/>
              </a:ext>
            </a:extLst>
          </p:cNvPr>
          <p:cNvSpPr txBox="1"/>
          <p:nvPr/>
        </p:nvSpPr>
        <p:spPr>
          <a:xfrm>
            <a:off x="942307" y="2305190"/>
            <a:ext cx="10217305" cy="3290581"/>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Dimension 4: Reliability</a:t>
            </a:r>
          </a:p>
          <a:p>
            <a:pPr algn="just">
              <a:lnSpc>
                <a:spcPct val="150000"/>
              </a:lnSpc>
            </a:pPr>
            <a:r>
              <a:rPr lang="en-US" sz="1400" dirty="0">
                <a:latin typeface="Alexandria" charset="0"/>
                <a:cs typeface="Alexandria" charset="0"/>
              </a:rPr>
              <a:t>This dimension refers to the website’s ability to deliver the promised service accurately, consistently, and on time. It is essential for building long-term trust and includes:</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Technical Stability: </a:t>
            </a:r>
            <a:r>
              <a:rPr lang="en-US" sz="1400" dirty="0">
                <a:latin typeface="Alexandria" charset="0"/>
                <a:cs typeface="Alexandria" charset="0"/>
              </a:rPr>
              <a:t>All website functions (search systems, content display, contact forms) should operate consistently and reliably, without frequent breakdowns or recurring technical errors.</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Fulfillment of Promises: </a:t>
            </a:r>
            <a:r>
              <a:rPr lang="en-US" sz="1400" dirty="0">
                <a:latin typeface="Alexandria" charset="0"/>
                <a:cs typeface="Alexandria" charset="0"/>
              </a:rPr>
              <a:t>Alignment between advertised services and those actually delivered (e.g., providing a detailed report after it is requested, or conducting a viewing at the scheduled time).</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Execution Accuracy: </a:t>
            </a:r>
            <a:r>
              <a:rPr lang="en-US" sz="1400" dirty="0">
                <a:latin typeface="Alexandria" charset="0"/>
                <a:cs typeface="Alexandria" charset="0"/>
              </a:rPr>
              <a:t>Completing transactions (e.g., booking an appointment or requesting information) correctly on the first attempt, without errors in data or steps.</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Timeliness: </a:t>
            </a:r>
            <a:r>
              <a:rPr lang="en-US" sz="1400" dirty="0">
                <a:latin typeface="Alexandria" charset="0"/>
                <a:cs typeface="Alexandria" charset="0"/>
              </a:rPr>
              <a:t>Delivering services and responses within the time frame agreed upon or reasonably expected by users.</a:t>
            </a:r>
          </a:p>
        </p:txBody>
      </p:sp>
      <p:pic>
        <p:nvPicPr>
          <p:cNvPr id="7" name="Graphic 21">
            <a:extLst>
              <a:ext uri="{FF2B5EF4-FFF2-40B4-BE49-F238E27FC236}">
                <a16:creationId xmlns:a16="http://schemas.microsoft.com/office/drawing/2014/main" id="{94A3B871-F074-D397-D783-0667981997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9BD1B7A3-87BC-8011-83CE-7A6776B719B6}"/>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2064799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55D05C-AF52-8065-B517-5CF1ED2C44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8BA0F2C-112A-AF8C-0F4E-94020BE395B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4ED9CE9-FF3A-CEB8-C998-038AC1F08316}"/>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Dimensions of Real Estate Website Quality</a:t>
            </a:r>
          </a:p>
        </p:txBody>
      </p:sp>
      <p:sp>
        <p:nvSpPr>
          <p:cNvPr id="5" name="Rectangle 4">
            <a:extLst>
              <a:ext uri="{FF2B5EF4-FFF2-40B4-BE49-F238E27FC236}">
                <a16:creationId xmlns:a16="http://schemas.microsoft.com/office/drawing/2014/main" id="{83627F29-CF11-88B1-6A89-F571C70F8B0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9388FDE-6D67-3CC9-8664-650121D4BDF9}"/>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333BDB7-CFFB-C15C-A8AC-4F8A423B066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8D79FC0B-1DA0-2D9A-D1C5-2BFB9FDA93CE}"/>
              </a:ext>
            </a:extLst>
          </p:cNvPr>
          <p:cNvSpPr txBox="1"/>
          <p:nvPr/>
        </p:nvSpPr>
        <p:spPr>
          <a:xfrm>
            <a:off x="942307" y="2305190"/>
            <a:ext cx="10217305" cy="3290581"/>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Dimension 5: Interactivity</a:t>
            </a:r>
          </a:p>
          <a:p>
            <a:pPr algn="just">
              <a:lnSpc>
                <a:spcPct val="150000"/>
              </a:lnSpc>
            </a:pPr>
            <a:r>
              <a:rPr lang="en-US" sz="1400" dirty="0">
                <a:latin typeface="Alexandria" charset="0"/>
                <a:cs typeface="Alexandria" charset="0"/>
              </a:rPr>
              <a:t>This dimension assesses how effectively the website functions as a two-way interactive communication channel, including:</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Technical Responsiveness: </a:t>
            </a:r>
            <a:r>
              <a:rPr lang="en-US" sz="1400" dirty="0">
                <a:latin typeface="Alexandria" charset="0"/>
                <a:cs typeface="Alexandria" charset="0"/>
              </a:rPr>
              <a:t>Fast page-loading times and immediate responsiveness of the interface (e.g., filters and search) during user interaction.</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Diversity and Effectiveness of Communication Channels:</a:t>
            </a:r>
            <a:r>
              <a:rPr lang="en-US" sz="1400" dirty="0">
                <a:latin typeface="Alexandria" charset="0"/>
                <a:cs typeface="Alexandria" charset="0"/>
              </a:rPr>
              <a:t> Providing multiple contact options (live chat, phone, email, contact forms), while ensuring they function properly and that representatives are available to respond.</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Quality of Communication Support: </a:t>
            </a:r>
            <a:r>
              <a:rPr lang="en-US" sz="1400" dirty="0">
                <a:latin typeface="Alexandria" charset="0"/>
                <a:cs typeface="Alexandria" charset="0"/>
              </a:rPr>
              <a:t>Delivering helpful and timely responses to user inquiries and requests—not merely automated replies.</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Feedback and Transparency: </a:t>
            </a:r>
            <a:r>
              <a:rPr lang="en-US" sz="1400" dirty="0">
                <a:latin typeface="Alexandria" charset="0"/>
                <a:cs typeface="Alexandria" charset="0"/>
              </a:rPr>
              <a:t>Informing users about the progress of their transactions (via notifications or progress indicators) and providing clear, constructive error messages when issues occur.</a:t>
            </a:r>
          </a:p>
        </p:txBody>
      </p:sp>
      <p:pic>
        <p:nvPicPr>
          <p:cNvPr id="7" name="Graphic 21">
            <a:extLst>
              <a:ext uri="{FF2B5EF4-FFF2-40B4-BE49-F238E27FC236}">
                <a16:creationId xmlns:a16="http://schemas.microsoft.com/office/drawing/2014/main" id="{20C38F1D-39A9-B2D2-26D6-DB56B81147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9AA86870-9292-4779-8C11-7A357F09BB28}"/>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4637566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C1B4AA-B672-2C8C-F916-2949D7F67DB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4ADF4D2-3A65-EDEE-8EE9-5708B2B328B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FD05AC8-FD3E-3F01-BDAC-406D43C6B030}"/>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Dimensions of Real Estate Website Quality</a:t>
            </a:r>
          </a:p>
        </p:txBody>
      </p:sp>
      <p:sp>
        <p:nvSpPr>
          <p:cNvPr id="5" name="Rectangle 4">
            <a:extLst>
              <a:ext uri="{FF2B5EF4-FFF2-40B4-BE49-F238E27FC236}">
                <a16:creationId xmlns:a16="http://schemas.microsoft.com/office/drawing/2014/main" id="{910306EE-EEEB-2456-B42F-168A93B69AA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99824CB-BAF9-8779-0528-DA2F169C26DF}"/>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40B2BBA-FE4B-4A87-810A-93CB866837B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B3672828-D0E2-85A0-8DCF-4BB71AA0B704}"/>
              </a:ext>
            </a:extLst>
          </p:cNvPr>
          <p:cNvSpPr txBox="1"/>
          <p:nvPr/>
        </p:nvSpPr>
        <p:spPr>
          <a:xfrm>
            <a:off x="942307" y="2305190"/>
            <a:ext cx="10217305" cy="3290581"/>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Dimension 6: Security and Privacy</a:t>
            </a:r>
          </a:p>
          <a:p>
            <a:pPr algn="just">
              <a:lnSpc>
                <a:spcPct val="150000"/>
              </a:lnSpc>
            </a:pPr>
            <a:r>
              <a:rPr lang="en-US" sz="1400" dirty="0">
                <a:latin typeface="Alexandria" charset="0"/>
                <a:cs typeface="Alexandria" charset="0"/>
              </a:rPr>
              <a:t>This is a critical dimension in real estate website transactions, which involve sensitive personal and financial data. It includes:</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Security and Protection: </a:t>
            </a:r>
            <a:r>
              <a:rPr lang="en-US" sz="1400" dirty="0">
                <a:latin typeface="Alexandria" charset="0"/>
                <a:cs typeface="Alexandria" charset="0"/>
              </a:rPr>
              <a:t>Implementing technical measures (e.g., encryption, SSL security certificates) to protect the website from breaches and to secure data exchanged.</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Privacy: </a:t>
            </a:r>
            <a:r>
              <a:rPr lang="en-US" sz="1400" dirty="0">
                <a:latin typeface="Alexandria" charset="0"/>
                <a:cs typeface="Alexandria" charset="0"/>
              </a:rPr>
              <a:t>Having a clear privacy policy and adhering to it, ensuring the confidentiality of users’ personal data and not sharing it with third parties without explicit consent.</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Perceived Psychological Safety: </a:t>
            </a:r>
            <a:r>
              <a:rPr lang="en-US" sz="1400" dirty="0">
                <a:latin typeface="Alexandria" charset="0"/>
                <a:cs typeface="Alexandria" charset="0"/>
              </a:rPr>
              <a:t>The ability of design and communication to convey trust and reassurance while users browse and enter their information.</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Control and Autonomy: </a:t>
            </a:r>
            <a:r>
              <a:rPr lang="en-US" sz="1400" dirty="0">
                <a:latin typeface="Alexandria" charset="0"/>
                <a:cs typeface="Alexandria" charset="0"/>
              </a:rPr>
              <a:t>Providing users with a degree of personal control over their data and preferences (e.g., account management, search preference settings).</a:t>
            </a:r>
          </a:p>
        </p:txBody>
      </p:sp>
      <p:pic>
        <p:nvPicPr>
          <p:cNvPr id="7" name="Graphic 21">
            <a:extLst>
              <a:ext uri="{FF2B5EF4-FFF2-40B4-BE49-F238E27FC236}">
                <a16:creationId xmlns:a16="http://schemas.microsoft.com/office/drawing/2014/main" id="{0C21CEEC-B2DE-D8AD-998E-81D2E35941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C76BB74C-549F-C717-3DF3-710345DBE0DF}"/>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9823165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95C98E-CBBE-3290-47D7-7DD4CB8FC1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7A73AEF-3061-5380-C593-44800015B69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A0C8819-2F0D-FD29-C650-1585221D1A11}"/>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Dimensions of Real Estate Website Quality</a:t>
            </a:r>
          </a:p>
        </p:txBody>
      </p:sp>
      <p:sp>
        <p:nvSpPr>
          <p:cNvPr id="5" name="Rectangle 4">
            <a:extLst>
              <a:ext uri="{FF2B5EF4-FFF2-40B4-BE49-F238E27FC236}">
                <a16:creationId xmlns:a16="http://schemas.microsoft.com/office/drawing/2014/main" id="{A0C62662-6D70-378B-8EF2-AA48646EB63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53C593A-37CE-3A2D-945C-CB3B0BCB19C4}"/>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E95A046-CEB6-D9D3-4338-66D267AD051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459E15B8-1689-5BDF-7CCE-648AC03ACCDF}"/>
              </a:ext>
            </a:extLst>
          </p:cNvPr>
          <p:cNvSpPr txBox="1"/>
          <p:nvPr/>
        </p:nvSpPr>
        <p:spPr>
          <a:xfrm>
            <a:off x="942307" y="2305190"/>
            <a:ext cx="10217305" cy="3613746"/>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Dimension 7: Digital Tangibility</a:t>
            </a:r>
          </a:p>
          <a:p>
            <a:pPr algn="just">
              <a:lnSpc>
                <a:spcPct val="150000"/>
              </a:lnSpc>
            </a:pPr>
            <a:r>
              <a:rPr lang="en-US" sz="1400" dirty="0">
                <a:latin typeface="Alexandria" charset="0"/>
                <a:cs typeface="Alexandria" charset="0"/>
              </a:rPr>
              <a:t>This innovative dimension describes the website’s capacity to simulate the sensory attributes of a physical service, thereby bridging the gap between the digital and real worlds in the real estate sector. It includes:</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Realistic Visual Simulation: </a:t>
            </a:r>
            <a:r>
              <a:rPr lang="en-US" sz="1400" dirty="0">
                <a:latin typeface="Alexandria" charset="0"/>
                <a:cs typeface="Alexandria" charset="0"/>
              </a:rPr>
              <a:t>Using high-quality technologies (360-degree virtual tours, 3D imaging, high-definition videos) to convey an authentic sense of place and spatial experience.</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Tangible Interface Design: </a:t>
            </a:r>
            <a:r>
              <a:rPr lang="en-US" sz="1400" dirty="0">
                <a:latin typeface="Alexandria" charset="0"/>
                <a:cs typeface="Alexandria" charset="0"/>
              </a:rPr>
              <a:t>Designing forms and interactive elements (e.g., action buttons, request forms) with affordances that resemble familiar physical elements, making interaction feel more “tangible.”</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Sensory Feedback: </a:t>
            </a:r>
            <a:r>
              <a:rPr lang="en-US" sz="1400" dirty="0">
                <a:latin typeface="Alexandria" charset="0"/>
                <a:cs typeface="Alexandria" charset="0"/>
              </a:rPr>
              <a:t>Employing subtle visual or auditory cues (e.g., gentle vibration, click sounds, color changes) upon completing an action to provide a tangible sense of accomplishment and system responsiveness.</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Process Representation: </a:t>
            </a:r>
            <a:r>
              <a:rPr lang="en-US" sz="1400" dirty="0">
                <a:latin typeface="Alexandria" charset="0"/>
                <a:cs typeface="Alexandria" charset="0"/>
              </a:rPr>
              <a:t>Visually representing service workflows (e.g., the stages of booking a viewing) through dynamic elements (e.g., progress bars), making abstract digital processes more tangible and traceable.</a:t>
            </a:r>
          </a:p>
        </p:txBody>
      </p:sp>
      <p:pic>
        <p:nvPicPr>
          <p:cNvPr id="7" name="Graphic 21">
            <a:extLst>
              <a:ext uri="{FF2B5EF4-FFF2-40B4-BE49-F238E27FC236}">
                <a16:creationId xmlns:a16="http://schemas.microsoft.com/office/drawing/2014/main" id="{52551A2E-8ED7-D4D9-9218-A2DB68424C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2F99B9D3-B49D-E837-24FA-7D7FE08359F2}"/>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3584539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D2C0E0-E802-3B26-EB73-290ECD7AA213}"/>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F6D3BBE-164A-C023-5A4B-6DA28B41D12C}"/>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2C17168E-0D82-ECA5-2515-1609B7A125D4}"/>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3818844C-D00A-4E6A-2035-8270C772F5B9}"/>
              </a:ext>
            </a:extLst>
          </p:cNvPr>
          <p:cNvSpPr txBox="1"/>
          <p:nvPr/>
        </p:nvSpPr>
        <p:spPr>
          <a:xfrm>
            <a:off x="6848305" y="3996751"/>
            <a:ext cx="5235540"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Dimensions of Real Estate Website Quality</a:t>
            </a:r>
          </a:p>
        </p:txBody>
      </p:sp>
      <p:sp>
        <p:nvSpPr>
          <p:cNvPr id="18" name="Rectangle 17">
            <a:extLst>
              <a:ext uri="{FF2B5EF4-FFF2-40B4-BE49-F238E27FC236}">
                <a16:creationId xmlns:a16="http://schemas.microsoft.com/office/drawing/2014/main" id="{AE31DC4C-D91D-6ADF-CE9C-8C409CCBA446}"/>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7A620C2B-1161-F315-201A-64B477B6EA30}"/>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DF317FFA-1979-BE8A-4F9D-7E5B36225FE3}"/>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a:extLst>
              <a:ext uri="{FF2B5EF4-FFF2-40B4-BE49-F238E27FC236}">
                <a16:creationId xmlns:a16="http://schemas.microsoft.com/office/drawing/2014/main" id="{54A5B858-104E-FB87-6256-D37CE125CA2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BEDD991-3D8A-D81A-5302-6369176287A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73F2784-FD00-6712-26A8-7E7F1BAB19BC}"/>
              </a:ext>
            </a:extLst>
          </p:cNvPr>
          <p:cNvSpPr txBox="1"/>
          <p:nvPr/>
        </p:nvSpPr>
        <p:spPr>
          <a:xfrm>
            <a:off x="1166371" y="1854276"/>
            <a:ext cx="4458977" cy="3290581"/>
          </a:xfrm>
          <a:prstGeom prst="rect">
            <a:avLst/>
          </a:prstGeom>
          <a:noFill/>
        </p:spPr>
        <p:txBody>
          <a:bodyPr wrap="square" rtlCol="0">
            <a:spAutoFit/>
          </a:bodyPr>
          <a:lstStyle/>
          <a:p>
            <a:pPr algn="just">
              <a:lnSpc>
                <a:spcPct val="150000"/>
              </a:lnSpc>
            </a:pPr>
            <a:r>
              <a:rPr lang="en-US" sz="1400" dirty="0">
                <a:latin typeface="Alexandria"/>
              </a:rPr>
              <a:t>These seven dimensions interact to form an integrated system that determines the overall quality of a real estate website. Excellence in a single dimension is insufficient: a website with accurate information but a complex design, or an attractive design but unreliable services, will fail to build trust and achieve conversions. Accordingly, these dimensions should be viewed as interdependent requirements for developing a successful digital platform that fulfills the objectives of both clients and the real estate company.</a:t>
            </a:r>
          </a:p>
        </p:txBody>
      </p:sp>
      <p:sp>
        <p:nvSpPr>
          <p:cNvPr id="4" name="Google Shape;6210;p53">
            <a:extLst>
              <a:ext uri="{FF2B5EF4-FFF2-40B4-BE49-F238E27FC236}">
                <a16:creationId xmlns:a16="http://schemas.microsoft.com/office/drawing/2014/main" id="{8FE1D4E9-E308-5B91-70FC-538BBE4BA4FF}"/>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199575543"/>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7EB5A0-F72D-CFA7-5993-69A47B5CE5E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ED65AB3-7DA1-A325-CAA4-24CCEFFD5C49}"/>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B08C2B04-07DD-F385-4308-5E7F51E03AB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E2381AED-15ED-BF00-B234-7A5378FA53C8}"/>
              </a:ext>
            </a:extLst>
          </p:cNvPr>
          <p:cNvSpPr txBox="1"/>
          <p:nvPr/>
        </p:nvSpPr>
        <p:spPr>
          <a:xfrm>
            <a:off x="6848305" y="3996751"/>
            <a:ext cx="5235540"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Website Optimization for Real Estate</a:t>
            </a:r>
          </a:p>
        </p:txBody>
      </p:sp>
      <p:sp>
        <p:nvSpPr>
          <p:cNvPr id="18" name="Rectangle 17">
            <a:extLst>
              <a:ext uri="{FF2B5EF4-FFF2-40B4-BE49-F238E27FC236}">
                <a16:creationId xmlns:a16="http://schemas.microsoft.com/office/drawing/2014/main" id="{710895CD-C4E4-3009-A931-43590E2270F7}"/>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64236598-DA5D-8BB3-7E25-A5C3522B9C18}"/>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E49A2252-6E23-B031-07DC-E590C4E85646}"/>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a:extLst>
              <a:ext uri="{FF2B5EF4-FFF2-40B4-BE49-F238E27FC236}">
                <a16:creationId xmlns:a16="http://schemas.microsoft.com/office/drawing/2014/main" id="{A6F389D1-C1AD-2926-6D5E-757251569FD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5FCF1A8-2DEC-CDB2-51E1-D7523824E3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7675934-9053-ACC5-A8D5-D3A6571AAB5F}"/>
              </a:ext>
            </a:extLst>
          </p:cNvPr>
          <p:cNvSpPr txBox="1"/>
          <p:nvPr/>
        </p:nvSpPr>
        <p:spPr>
          <a:xfrm>
            <a:off x="1183650" y="2339024"/>
            <a:ext cx="4458977" cy="2321085"/>
          </a:xfrm>
          <a:prstGeom prst="rect">
            <a:avLst/>
          </a:prstGeom>
          <a:noFill/>
        </p:spPr>
        <p:txBody>
          <a:bodyPr wrap="square" rtlCol="0">
            <a:spAutoFit/>
          </a:bodyPr>
          <a:lstStyle/>
          <a:p>
            <a:pPr algn="just">
              <a:lnSpc>
                <a:spcPct val="150000"/>
              </a:lnSpc>
            </a:pPr>
            <a:r>
              <a:rPr lang="en-US" sz="1400" dirty="0">
                <a:latin typeface="Alexandria"/>
              </a:rPr>
              <a:t>As with any marketing strategy, the foundational question in website optimization is: Who are you optimizing for? Real estate websites often serve multiple audience segments whose information needs, decision criteria, and success metrics differ. Prioritizing (and sequencing) these audiences informs information architecture, content strategy, UX design, and SEO.</a:t>
            </a:r>
          </a:p>
        </p:txBody>
      </p:sp>
      <p:sp>
        <p:nvSpPr>
          <p:cNvPr id="4" name="Google Shape;6210;p53">
            <a:extLst>
              <a:ext uri="{FF2B5EF4-FFF2-40B4-BE49-F238E27FC236}">
                <a16:creationId xmlns:a16="http://schemas.microsoft.com/office/drawing/2014/main" id="{61635D91-A379-F0ED-D6DA-C2DA16965A02}"/>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609072282"/>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6DAD41-5F9A-0630-01C6-19CAEC3E16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5897674-EC25-61A7-AA15-BA7BECF9C48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389C992-2518-A625-D4AB-7A2CDB760DBA}"/>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Website Optimization for Real Estate</a:t>
            </a:r>
          </a:p>
        </p:txBody>
      </p:sp>
      <p:sp>
        <p:nvSpPr>
          <p:cNvPr id="5" name="Rectangle 4">
            <a:extLst>
              <a:ext uri="{FF2B5EF4-FFF2-40B4-BE49-F238E27FC236}">
                <a16:creationId xmlns:a16="http://schemas.microsoft.com/office/drawing/2014/main" id="{DAE9D9E5-02E6-C93B-8D57-B9D0BF478D3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C4488E7-F297-CA8C-0BC2-CFC2E71B2964}"/>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EA4CC51-E660-E186-EC5D-47345782734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7C87798C-CD5B-65DD-2F8F-DF4AA821184B}"/>
              </a:ext>
            </a:extLst>
          </p:cNvPr>
          <p:cNvSpPr txBox="1"/>
          <p:nvPr/>
        </p:nvSpPr>
        <p:spPr>
          <a:xfrm>
            <a:off x="617280" y="1740662"/>
            <a:ext cx="10812720" cy="4260077"/>
          </a:xfrm>
          <a:prstGeom prst="rect">
            <a:avLst/>
          </a:prstGeom>
          <a:noFill/>
        </p:spPr>
        <p:txBody>
          <a:bodyPr wrap="square" rtlCol="0">
            <a:spAutoFit/>
          </a:bodyPr>
          <a:lstStyle/>
          <a:p>
            <a:pPr algn="ctr">
              <a:lnSpc>
                <a:spcPct val="150000"/>
              </a:lnSpc>
            </a:pPr>
            <a:r>
              <a:rPr lang="en-US" sz="1400" b="1" dirty="0">
                <a:latin typeface="Alexandria" charset="0"/>
                <a:cs typeface="Alexandria" charset="0"/>
              </a:rPr>
              <a:t>Primary Audiences and Implications for Optimization</a:t>
            </a:r>
          </a:p>
          <a:p>
            <a:pPr algn="just">
              <a:lnSpc>
                <a:spcPct val="150000"/>
              </a:lnSpc>
            </a:pPr>
            <a:r>
              <a:rPr lang="en-US" sz="1400" b="1" dirty="0">
                <a:latin typeface="Alexandria" charset="0"/>
                <a:cs typeface="Alexandria" charset="0"/>
              </a:rPr>
              <a:t>1) Customers (Prospective and Existing)</a:t>
            </a:r>
          </a:p>
          <a:p>
            <a:pPr algn="just">
              <a:lnSpc>
                <a:spcPct val="150000"/>
              </a:lnSpc>
            </a:pPr>
            <a:r>
              <a:rPr lang="en-US" sz="1400" dirty="0">
                <a:latin typeface="Alexandria" charset="0"/>
                <a:cs typeface="Alexandria" charset="0"/>
              </a:rPr>
              <a:t>   Scope: Buyer, renter, and investor personas (e.g., first time homebuyers in Riyadh, family renters in Jeddah, yield oriented investors evaluating Dammam).</a:t>
            </a:r>
          </a:p>
          <a:p>
            <a:pPr algn="just">
              <a:lnSpc>
                <a:spcPct val="150000"/>
              </a:lnSpc>
            </a:pPr>
            <a:r>
              <a:rPr lang="en-US" sz="1400" b="1" dirty="0">
                <a:latin typeface="Alexandria" charset="0"/>
                <a:cs typeface="Alexandria" charset="0"/>
              </a:rPr>
              <a:t>   Core needs:</a:t>
            </a:r>
          </a:p>
          <a:p>
            <a:pPr algn="just">
              <a:lnSpc>
                <a:spcPct val="150000"/>
              </a:lnSpc>
            </a:pPr>
            <a:r>
              <a:rPr lang="en-US" sz="1400" dirty="0">
                <a:latin typeface="Alexandria" charset="0"/>
                <a:cs typeface="Alexandria" charset="0"/>
              </a:rPr>
              <a:t>   • Discovery: find relevant listings/projects by location (city/district), budget, unit type, bedrooms, amenities.</a:t>
            </a:r>
          </a:p>
          <a:p>
            <a:pPr algn="just">
              <a:lnSpc>
                <a:spcPct val="150000"/>
              </a:lnSpc>
            </a:pPr>
            <a:r>
              <a:rPr lang="en-US" sz="1400" dirty="0">
                <a:latin typeface="Alexandria" charset="0"/>
                <a:cs typeface="Alexandria" charset="0"/>
              </a:rPr>
              <a:t>   • Evaluation: transparent pricing, floor plans, photos/videos, amenities, neighborhood guides (schools, services, commuting), financing guidance.</a:t>
            </a:r>
          </a:p>
          <a:p>
            <a:pPr algn="just">
              <a:lnSpc>
                <a:spcPct val="150000"/>
              </a:lnSpc>
            </a:pPr>
            <a:r>
              <a:rPr lang="en-US" sz="1400" dirty="0">
                <a:latin typeface="Alexandria" charset="0"/>
                <a:cs typeface="Alexandria" charset="0"/>
              </a:rPr>
              <a:t>   • Action: low friction CTAs (book a viewing, contact an agent, request mortgage pre assessment).</a:t>
            </a:r>
          </a:p>
          <a:p>
            <a:pPr algn="just">
              <a:lnSpc>
                <a:spcPct val="150000"/>
              </a:lnSpc>
            </a:pPr>
            <a:r>
              <a:rPr lang="en-US" sz="1400" b="1" dirty="0">
                <a:latin typeface="Alexandria" charset="0"/>
                <a:cs typeface="Alexandria" charset="0"/>
              </a:rPr>
              <a:t>   Optimization implications:</a:t>
            </a:r>
          </a:p>
          <a:p>
            <a:pPr algn="just">
              <a:lnSpc>
                <a:spcPct val="150000"/>
              </a:lnSpc>
            </a:pPr>
            <a:r>
              <a:rPr lang="en-US" sz="1400" dirty="0">
                <a:latin typeface="Alexandria" charset="0"/>
                <a:cs typeface="Alexandria" charset="0"/>
              </a:rPr>
              <a:t>   • SERP aligned content for informational, navigational, and transactional intents (guides, FAQs, listing/category pages, comparison modules).</a:t>
            </a:r>
          </a:p>
          <a:p>
            <a:pPr algn="just">
              <a:lnSpc>
                <a:spcPct val="150000"/>
              </a:lnSpc>
            </a:pPr>
            <a:r>
              <a:rPr lang="en-US" sz="1400" dirty="0">
                <a:latin typeface="Alexandria" charset="0"/>
                <a:cs typeface="Alexandria" charset="0"/>
              </a:rPr>
              <a:t>   • Structured data (e.g., </a:t>
            </a:r>
            <a:r>
              <a:rPr lang="en-US" sz="1400" dirty="0" err="1">
                <a:latin typeface="Alexandria" charset="0"/>
                <a:cs typeface="Alexandria" charset="0"/>
              </a:rPr>
              <a:t>RealEstateListing</a:t>
            </a:r>
            <a:r>
              <a:rPr lang="en-US" sz="1400" dirty="0">
                <a:latin typeface="Alexandria" charset="0"/>
                <a:cs typeface="Alexandria" charset="0"/>
              </a:rPr>
              <a:t>) and clean filters/facets for inventory discovery.</a:t>
            </a:r>
          </a:p>
          <a:p>
            <a:pPr algn="just">
              <a:lnSpc>
                <a:spcPct val="150000"/>
              </a:lnSpc>
            </a:pPr>
            <a:r>
              <a:rPr lang="en-US" sz="1400" dirty="0">
                <a:latin typeface="Alexandria" charset="0"/>
                <a:cs typeface="Alexandria" charset="0"/>
              </a:rPr>
              <a:t>   • Performance and mobile first UX; clear trust signals (verification badges, reviews, compliance statements).</a:t>
            </a:r>
          </a:p>
          <a:p>
            <a:pPr algn="just">
              <a:lnSpc>
                <a:spcPct val="150000"/>
              </a:lnSpc>
            </a:pPr>
            <a:r>
              <a:rPr lang="en-US" sz="1400" dirty="0">
                <a:latin typeface="Alexandria" charset="0"/>
                <a:cs typeface="Alexandria" charset="0"/>
              </a:rPr>
              <a:t>   • Conversion pathways mapped to intent: “Compare neighborhoods → Shortlist → Book viewing.”</a:t>
            </a:r>
          </a:p>
        </p:txBody>
      </p:sp>
      <p:pic>
        <p:nvPicPr>
          <p:cNvPr id="7" name="Graphic 21">
            <a:extLst>
              <a:ext uri="{FF2B5EF4-FFF2-40B4-BE49-F238E27FC236}">
                <a16:creationId xmlns:a16="http://schemas.microsoft.com/office/drawing/2014/main" id="{5D3F8791-3FEF-9FFC-7EBE-040D968E0A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62C8A046-0DD7-70BE-52E6-811B710928BB}"/>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3343771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D38B5E-C04B-DE5D-8255-AE8D39BE2E1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5F0766-2427-0DD2-B3A6-CDA83DF28CE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DD005EF-E83C-27F7-2ECD-BBF1A181EF94}"/>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Website Optimization for Real Estate</a:t>
            </a:r>
          </a:p>
        </p:txBody>
      </p:sp>
      <p:sp>
        <p:nvSpPr>
          <p:cNvPr id="5" name="Rectangle 4">
            <a:extLst>
              <a:ext uri="{FF2B5EF4-FFF2-40B4-BE49-F238E27FC236}">
                <a16:creationId xmlns:a16="http://schemas.microsoft.com/office/drawing/2014/main" id="{E6F3D20B-C358-B7F8-5744-5C7F62693BE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EF67D10-6639-8835-FF0E-9F3DFA51984F}"/>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33D2316-AB5B-405A-235A-74C5D359870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41CE702F-E6F0-A954-524A-64CFFA3494A7}"/>
              </a:ext>
            </a:extLst>
          </p:cNvPr>
          <p:cNvSpPr txBox="1"/>
          <p:nvPr/>
        </p:nvSpPr>
        <p:spPr>
          <a:xfrm>
            <a:off x="689640" y="1863295"/>
            <a:ext cx="10812720" cy="3613746"/>
          </a:xfrm>
          <a:prstGeom prst="rect">
            <a:avLst/>
          </a:prstGeom>
          <a:noFill/>
        </p:spPr>
        <p:txBody>
          <a:bodyPr wrap="square" rtlCol="0">
            <a:spAutoFit/>
          </a:bodyPr>
          <a:lstStyle/>
          <a:p>
            <a:pPr algn="ctr">
              <a:lnSpc>
                <a:spcPct val="150000"/>
              </a:lnSpc>
            </a:pPr>
            <a:r>
              <a:rPr lang="en-US" sz="1400" b="1" dirty="0">
                <a:latin typeface="Alexandria" charset="0"/>
                <a:cs typeface="Alexandria" charset="0"/>
              </a:rPr>
              <a:t>Primary Audiences and Implications for Optimization</a:t>
            </a:r>
          </a:p>
          <a:p>
            <a:pPr algn="just">
              <a:lnSpc>
                <a:spcPct val="150000"/>
              </a:lnSpc>
            </a:pPr>
            <a:r>
              <a:rPr lang="en-US" sz="1400" b="1" dirty="0">
                <a:latin typeface="Alexandria" charset="0"/>
                <a:cs typeface="Alexandria" charset="0"/>
              </a:rPr>
              <a:t>2) Strategic Partners, Alliances, and Vendors</a:t>
            </a:r>
          </a:p>
          <a:p>
            <a:pPr algn="just">
              <a:lnSpc>
                <a:spcPct val="150000"/>
              </a:lnSpc>
            </a:pPr>
            <a:r>
              <a:rPr lang="en-US" sz="1400" b="1" dirty="0">
                <a:latin typeface="Alexandria" charset="0"/>
                <a:cs typeface="Alexandria" charset="0"/>
              </a:rPr>
              <a:t>   Scope:</a:t>
            </a:r>
            <a:endParaRPr lang="en-US" sz="1400" dirty="0">
              <a:latin typeface="Alexandria" charset="0"/>
              <a:cs typeface="Alexandria" charset="0"/>
            </a:endParaRPr>
          </a:p>
          <a:p>
            <a:pPr algn="just">
              <a:lnSpc>
                <a:spcPct val="150000"/>
              </a:lnSpc>
            </a:pPr>
            <a:r>
              <a:rPr lang="en-US" sz="1400" dirty="0">
                <a:latin typeface="Alexandria" charset="0"/>
                <a:cs typeface="Alexandria" charset="0"/>
              </a:rPr>
              <a:t>   • Developers, financial institutions (mortgage/Islamic financing), valuation firms, facility managers, portals/media, community organizations.</a:t>
            </a:r>
          </a:p>
          <a:p>
            <a:pPr algn="just">
              <a:lnSpc>
                <a:spcPct val="150000"/>
              </a:lnSpc>
            </a:pPr>
            <a:r>
              <a:rPr lang="en-US" sz="1400" dirty="0">
                <a:latin typeface="Alexandria" charset="0"/>
                <a:cs typeface="Alexandria" charset="0"/>
              </a:rPr>
              <a:t>   Core needs</a:t>
            </a:r>
          </a:p>
          <a:p>
            <a:pPr algn="just">
              <a:lnSpc>
                <a:spcPct val="150000"/>
              </a:lnSpc>
            </a:pPr>
            <a:r>
              <a:rPr lang="en-US" sz="1400" dirty="0">
                <a:latin typeface="Alexandria" charset="0"/>
                <a:cs typeface="Alexandria" charset="0"/>
              </a:rPr>
              <a:t>   • Partnership overview, co marketing guidelines, press/media kits, data sharing options (feeds/APIs), case studies, governance/compliance references.</a:t>
            </a:r>
          </a:p>
          <a:p>
            <a:pPr algn="just">
              <a:lnSpc>
                <a:spcPct val="150000"/>
              </a:lnSpc>
            </a:pPr>
            <a:r>
              <a:rPr lang="en-US" sz="1400" b="1" dirty="0">
                <a:latin typeface="Alexandria" charset="0"/>
                <a:cs typeface="Alexandria" charset="0"/>
              </a:rPr>
              <a:t>   Optimization implications:</a:t>
            </a:r>
          </a:p>
          <a:p>
            <a:pPr algn="just">
              <a:lnSpc>
                <a:spcPct val="150000"/>
              </a:lnSpc>
            </a:pPr>
            <a:r>
              <a:rPr lang="en-US" sz="1400" dirty="0">
                <a:latin typeface="Alexandria" charset="0"/>
                <a:cs typeface="Alexandria" charset="0"/>
              </a:rPr>
              <a:t>   • Dedicated “Partners” hub with audience specific navigation.</a:t>
            </a:r>
          </a:p>
          <a:p>
            <a:pPr algn="just">
              <a:lnSpc>
                <a:spcPct val="150000"/>
              </a:lnSpc>
            </a:pPr>
            <a:r>
              <a:rPr lang="en-US" sz="1400" dirty="0">
                <a:latin typeface="Alexandria" charset="0"/>
                <a:cs typeface="Alexandria" charset="0"/>
              </a:rPr>
              <a:t>   • Clear documentation pages (content specs, branding usage, points of contact).</a:t>
            </a:r>
          </a:p>
          <a:p>
            <a:pPr algn="just">
              <a:lnSpc>
                <a:spcPct val="150000"/>
              </a:lnSpc>
            </a:pPr>
            <a:r>
              <a:rPr lang="en-US" sz="1400" dirty="0">
                <a:latin typeface="Alexandria" charset="0"/>
                <a:cs typeface="Alexandria" charset="0"/>
              </a:rPr>
              <a:t>   • Conversion targets beyond sales leads (e.g., partnership inquiries, media brief requests, sponsorship forms).</a:t>
            </a:r>
          </a:p>
        </p:txBody>
      </p:sp>
      <p:pic>
        <p:nvPicPr>
          <p:cNvPr id="7" name="Graphic 21">
            <a:extLst>
              <a:ext uri="{FF2B5EF4-FFF2-40B4-BE49-F238E27FC236}">
                <a16:creationId xmlns:a16="http://schemas.microsoft.com/office/drawing/2014/main" id="{FEC84C65-EA64-9E49-B2F9-359DE8C160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B5FCAE3F-91BC-6E72-595F-45FB225B8F98}"/>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9800888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5F4377-AC1A-4D6C-E314-99BB9DF7DB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3AC0B7-D782-3457-4E6C-E6DE6A094AE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7FB74B0-AB2C-FE45-CF6E-F76B41BDE7A8}"/>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Website Optimization for Real Estate</a:t>
            </a:r>
          </a:p>
        </p:txBody>
      </p:sp>
      <p:sp>
        <p:nvSpPr>
          <p:cNvPr id="5" name="Rectangle 4">
            <a:extLst>
              <a:ext uri="{FF2B5EF4-FFF2-40B4-BE49-F238E27FC236}">
                <a16:creationId xmlns:a16="http://schemas.microsoft.com/office/drawing/2014/main" id="{816478DF-23BB-C82C-D01E-D733CA2D95C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B0E4820-6E71-373F-FBAC-5A0690103FD8}"/>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F88D1CE-EF56-8677-698E-71FBD86AFC4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D0C5F9DD-BE50-1F46-637E-1C3839CA718E}"/>
              </a:ext>
            </a:extLst>
          </p:cNvPr>
          <p:cNvSpPr txBox="1"/>
          <p:nvPr/>
        </p:nvSpPr>
        <p:spPr>
          <a:xfrm>
            <a:off x="617280" y="1740662"/>
            <a:ext cx="10812720" cy="3613746"/>
          </a:xfrm>
          <a:prstGeom prst="rect">
            <a:avLst/>
          </a:prstGeom>
          <a:noFill/>
        </p:spPr>
        <p:txBody>
          <a:bodyPr wrap="square" rtlCol="0">
            <a:spAutoFit/>
          </a:bodyPr>
          <a:lstStyle/>
          <a:p>
            <a:pPr algn="ctr">
              <a:lnSpc>
                <a:spcPct val="150000"/>
              </a:lnSpc>
            </a:pPr>
            <a:r>
              <a:rPr lang="en-US" sz="1400" b="1" dirty="0">
                <a:latin typeface="Alexandria" charset="0"/>
                <a:cs typeface="Alexandria" charset="0"/>
              </a:rPr>
              <a:t>Primary Audiences and Implications for Optimization</a:t>
            </a:r>
          </a:p>
          <a:p>
            <a:pPr algn="just">
              <a:lnSpc>
                <a:spcPct val="150000"/>
              </a:lnSpc>
            </a:pPr>
            <a:r>
              <a:rPr lang="en-US" sz="1400" b="1" dirty="0">
                <a:latin typeface="Alexandria" charset="0"/>
                <a:cs typeface="Alexandria" charset="0"/>
              </a:rPr>
              <a:t>3) Search Engines (Crawlability, Interpretability, Indexation)</a:t>
            </a:r>
          </a:p>
          <a:p>
            <a:pPr algn="just">
              <a:lnSpc>
                <a:spcPct val="150000"/>
              </a:lnSpc>
            </a:pPr>
            <a:r>
              <a:rPr lang="en-US" sz="1400" b="1" dirty="0">
                <a:latin typeface="Alexandria" charset="0"/>
                <a:cs typeface="Alexandria" charset="0"/>
              </a:rPr>
              <a:t>   Scope:</a:t>
            </a:r>
          </a:p>
          <a:p>
            <a:pPr algn="just">
              <a:lnSpc>
                <a:spcPct val="150000"/>
              </a:lnSpc>
            </a:pPr>
            <a:r>
              <a:rPr lang="en-US" sz="1400" dirty="0">
                <a:latin typeface="Alexandria" charset="0"/>
                <a:cs typeface="Alexandria" charset="0"/>
              </a:rPr>
              <a:t>   • Preparing the site so search engines can discover, render, understand, and index content reliably.</a:t>
            </a:r>
          </a:p>
          <a:p>
            <a:pPr algn="just">
              <a:lnSpc>
                <a:spcPct val="150000"/>
              </a:lnSpc>
            </a:pPr>
            <a:r>
              <a:rPr lang="en-US" sz="1400" b="1" dirty="0">
                <a:latin typeface="Alexandria" charset="0"/>
                <a:cs typeface="Alexandria" charset="0"/>
              </a:rPr>
              <a:t>   Core needs:</a:t>
            </a:r>
          </a:p>
          <a:p>
            <a:pPr algn="just">
              <a:lnSpc>
                <a:spcPct val="150000"/>
              </a:lnSpc>
            </a:pPr>
            <a:r>
              <a:rPr lang="en-US" sz="1400" dirty="0">
                <a:latin typeface="Alexandria" charset="0"/>
                <a:cs typeface="Alexandria" charset="0"/>
              </a:rPr>
              <a:t>   • Robust technical SEO: logical URL patterns, title/meta optimization, header hierarchy, internal linking, XML sitemaps, robots directives, Core Web Vitals, multilingual handling (e.g., Arabic/English), schema markup (Organization, </a:t>
            </a:r>
            <a:r>
              <a:rPr lang="en-US" sz="1400" dirty="0" err="1">
                <a:latin typeface="Alexandria" charset="0"/>
                <a:cs typeface="Alexandria" charset="0"/>
              </a:rPr>
              <a:t>LocalBusiness</a:t>
            </a:r>
            <a:r>
              <a:rPr lang="en-US" sz="1400" dirty="0">
                <a:latin typeface="Alexandria" charset="0"/>
                <a:cs typeface="Alexandria" charset="0"/>
              </a:rPr>
              <a:t>, </a:t>
            </a:r>
            <a:r>
              <a:rPr lang="en-US" sz="1400" dirty="0" err="1">
                <a:latin typeface="Alexandria" charset="0"/>
                <a:cs typeface="Alexandria" charset="0"/>
              </a:rPr>
              <a:t>RealEstateListing</a:t>
            </a:r>
            <a:r>
              <a:rPr lang="en-US" sz="1400" dirty="0">
                <a:latin typeface="Alexandria" charset="0"/>
                <a:cs typeface="Alexandria" charset="0"/>
              </a:rPr>
              <a:t>).</a:t>
            </a:r>
          </a:p>
          <a:p>
            <a:pPr algn="just">
              <a:lnSpc>
                <a:spcPct val="150000"/>
              </a:lnSpc>
            </a:pPr>
            <a:r>
              <a:rPr lang="en-US" sz="1400" dirty="0">
                <a:latin typeface="Alexandria" charset="0"/>
                <a:cs typeface="Alexandria" charset="0"/>
              </a:rPr>
              <a:t>   • Prioritization rationale: industry practice typically focuses on Google due to its dominant share of search, with secondary consideration for Bing.</a:t>
            </a:r>
          </a:p>
          <a:p>
            <a:pPr algn="just">
              <a:lnSpc>
                <a:spcPct val="150000"/>
              </a:lnSpc>
            </a:pPr>
            <a:r>
              <a:rPr lang="en-US" sz="1400" b="1" dirty="0">
                <a:latin typeface="Alexandria" charset="0"/>
                <a:cs typeface="Alexandria" charset="0"/>
              </a:rPr>
              <a:t>   Optimization implications:</a:t>
            </a:r>
          </a:p>
          <a:p>
            <a:pPr algn="just">
              <a:lnSpc>
                <a:spcPct val="150000"/>
              </a:lnSpc>
            </a:pPr>
            <a:r>
              <a:rPr lang="en-US" sz="1400" dirty="0">
                <a:latin typeface="Alexandria" charset="0"/>
                <a:cs typeface="Alexandria" charset="0"/>
              </a:rPr>
              <a:t>   • Content designed around user intent, supported by metadata and schema that corroborate on page facts.</a:t>
            </a:r>
          </a:p>
          <a:p>
            <a:pPr algn="just">
              <a:lnSpc>
                <a:spcPct val="150000"/>
              </a:lnSpc>
            </a:pPr>
            <a:r>
              <a:rPr lang="en-US" sz="1400" dirty="0">
                <a:latin typeface="Alexandria" charset="0"/>
                <a:cs typeface="Alexandria" charset="0"/>
              </a:rPr>
              <a:t>   • Log level monitoring (crawl stats, index coverage) and periodic technical audits.</a:t>
            </a:r>
          </a:p>
        </p:txBody>
      </p:sp>
      <p:pic>
        <p:nvPicPr>
          <p:cNvPr id="7" name="Graphic 21">
            <a:extLst>
              <a:ext uri="{FF2B5EF4-FFF2-40B4-BE49-F238E27FC236}">
                <a16:creationId xmlns:a16="http://schemas.microsoft.com/office/drawing/2014/main" id="{A08B84AF-C313-53EC-6251-25DC951EB37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02B9C86C-4CAB-B7FF-6345-ADBC3696FDB5}"/>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070351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C39C72-9D0A-1C2A-A83A-F2A89D112B1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D8AE616-8222-D16A-A8ED-7A301B669D8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14232B6-7149-5A24-FF96-98246C6309C7}"/>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Website Optimization for Real Estate</a:t>
            </a:r>
          </a:p>
        </p:txBody>
      </p:sp>
      <p:sp>
        <p:nvSpPr>
          <p:cNvPr id="5" name="Rectangle 4">
            <a:extLst>
              <a:ext uri="{FF2B5EF4-FFF2-40B4-BE49-F238E27FC236}">
                <a16:creationId xmlns:a16="http://schemas.microsoft.com/office/drawing/2014/main" id="{284CE278-3EF4-7E5C-F684-B565880D7B2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76A60E7-7C5C-AC69-3093-D3B10182B1E9}"/>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D81D623-3669-53BE-2518-234EE14187A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E295ECB8-794C-4D11-3872-BB241896768A}"/>
              </a:ext>
            </a:extLst>
          </p:cNvPr>
          <p:cNvSpPr txBox="1"/>
          <p:nvPr/>
        </p:nvSpPr>
        <p:spPr>
          <a:xfrm>
            <a:off x="617280" y="1740662"/>
            <a:ext cx="10812720" cy="3936912"/>
          </a:xfrm>
          <a:prstGeom prst="rect">
            <a:avLst/>
          </a:prstGeom>
          <a:noFill/>
        </p:spPr>
        <p:txBody>
          <a:bodyPr wrap="square" rtlCol="0">
            <a:spAutoFit/>
          </a:bodyPr>
          <a:lstStyle/>
          <a:p>
            <a:pPr algn="ctr">
              <a:lnSpc>
                <a:spcPct val="150000"/>
              </a:lnSpc>
            </a:pPr>
            <a:r>
              <a:rPr lang="en-US" sz="1400" b="1" dirty="0">
                <a:latin typeface="Alexandria" charset="0"/>
                <a:cs typeface="Alexandria" charset="0"/>
              </a:rPr>
              <a:t>Primary Audiences and Implications for Optimization</a:t>
            </a:r>
          </a:p>
          <a:p>
            <a:pPr algn="just">
              <a:lnSpc>
                <a:spcPct val="150000"/>
              </a:lnSpc>
            </a:pPr>
            <a:r>
              <a:rPr lang="en-US" sz="1400" b="1" dirty="0">
                <a:latin typeface="Alexandria" charset="0"/>
                <a:cs typeface="Alexandria" charset="0"/>
              </a:rPr>
              <a:t>4) Your Organization / Brand (Employees and Support)</a:t>
            </a:r>
          </a:p>
          <a:p>
            <a:pPr algn="just">
              <a:lnSpc>
                <a:spcPct val="150000"/>
              </a:lnSpc>
            </a:pPr>
            <a:r>
              <a:rPr lang="en-US" sz="1400" b="1" dirty="0">
                <a:latin typeface="Alexandria" charset="0"/>
                <a:cs typeface="Alexandria" charset="0"/>
              </a:rPr>
              <a:t>   Scope:</a:t>
            </a:r>
          </a:p>
          <a:p>
            <a:pPr algn="just">
              <a:lnSpc>
                <a:spcPct val="150000"/>
              </a:lnSpc>
            </a:pPr>
            <a:r>
              <a:rPr lang="en-US" sz="1400" dirty="0">
                <a:latin typeface="Alexandria" charset="0"/>
                <a:cs typeface="Alexandria" charset="0"/>
              </a:rPr>
              <a:t>   • Employees as amplifiers (within a POEC framework where employees function as “owned media”), customer support/self serve knowledge, internal enablement.</a:t>
            </a:r>
          </a:p>
          <a:p>
            <a:pPr algn="just">
              <a:lnSpc>
                <a:spcPct val="150000"/>
              </a:lnSpc>
            </a:pPr>
            <a:r>
              <a:rPr lang="en-US" sz="1400" b="1" dirty="0">
                <a:latin typeface="Alexandria" charset="0"/>
                <a:cs typeface="Alexandria" charset="0"/>
              </a:rPr>
              <a:t>   Core needs:</a:t>
            </a:r>
          </a:p>
          <a:p>
            <a:pPr algn="just">
              <a:lnSpc>
                <a:spcPct val="150000"/>
              </a:lnSpc>
            </a:pPr>
            <a:r>
              <a:rPr lang="en-US" sz="1400" dirty="0">
                <a:latin typeface="Alexandria" charset="0"/>
                <a:cs typeface="Alexandria" charset="0"/>
              </a:rPr>
              <a:t>   • A newsroom/updates hub; social ready assets; brand guidelines; knowledge base and searchable FAQs; training/enablement materials for agents and staff.</a:t>
            </a:r>
          </a:p>
          <a:p>
            <a:pPr algn="just">
              <a:lnSpc>
                <a:spcPct val="150000"/>
              </a:lnSpc>
            </a:pPr>
            <a:r>
              <a:rPr lang="en-US" sz="1400" b="1" dirty="0">
                <a:latin typeface="Alexandria" charset="0"/>
                <a:cs typeface="Alexandria" charset="0"/>
              </a:rPr>
              <a:t>   Optimization implications:</a:t>
            </a:r>
          </a:p>
          <a:p>
            <a:pPr algn="just">
              <a:lnSpc>
                <a:spcPct val="150000"/>
              </a:lnSpc>
            </a:pPr>
            <a:r>
              <a:rPr lang="en-US" sz="1400" dirty="0">
                <a:latin typeface="Alexandria" charset="0"/>
                <a:cs typeface="Alexandria" charset="0"/>
              </a:rPr>
              <a:t>   • Role based navigation and permissions where needed.</a:t>
            </a:r>
          </a:p>
          <a:p>
            <a:pPr algn="just">
              <a:lnSpc>
                <a:spcPct val="150000"/>
              </a:lnSpc>
            </a:pPr>
            <a:r>
              <a:rPr lang="en-US" sz="1400" dirty="0">
                <a:latin typeface="Alexandria" charset="0"/>
                <a:cs typeface="Alexandria" charset="0"/>
              </a:rPr>
              <a:t>   • Content operations calendar aligned with launches, campaign peaks, and market reports.</a:t>
            </a:r>
          </a:p>
          <a:p>
            <a:pPr algn="just">
              <a:lnSpc>
                <a:spcPct val="150000"/>
              </a:lnSpc>
            </a:pPr>
            <a:r>
              <a:rPr lang="en-US" sz="1400" dirty="0">
                <a:latin typeface="Alexandria" charset="0"/>
                <a:cs typeface="Alexandria" charset="0"/>
              </a:rPr>
              <a:t>   • Measurable internal objectives (e.g., time to resolution for support, employee share rates).</a:t>
            </a:r>
          </a:p>
        </p:txBody>
      </p:sp>
      <p:pic>
        <p:nvPicPr>
          <p:cNvPr id="7" name="Graphic 21">
            <a:extLst>
              <a:ext uri="{FF2B5EF4-FFF2-40B4-BE49-F238E27FC236}">
                <a16:creationId xmlns:a16="http://schemas.microsoft.com/office/drawing/2014/main" id="{DC47B93C-BC67-2185-4847-D480C6C85F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2B511D46-1FB7-BA14-4784-1AD2FC382E6B}"/>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9381908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7FFA62-454A-4A41-C233-2C04A7522020}"/>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AFC7635-F0A6-635E-8FE3-C521DEAE7681}"/>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5DA34BDC-D494-D051-BD39-AD13902CEF3A}"/>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628CDD98-E8C5-D577-8BE6-41482A955F71}"/>
              </a:ext>
            </a:extLst>
          </p:cNvPr>
          <p:cNvSpPr txBox="1"/>
          <p:nvPr/>
        </p:nvSpPr>
        <p:spPr>
          <a:xfrm>
            <a:off x="6848305" y="3996751"/>
            <a:ext cx="5235540"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Website Optimization for Real Estate</a:t>
            </a:r>
          </a:p>
        </p:txBody>
      </p:sp>
      <p:sp>
        <p:nvSpPr>
          <p:cNvPr id="18" name="Rectangle 17">
            <a:extLst>
              <a:ext uri="{FF2B5EF4-FFF2-40B4-BE49-F238E27FC236}">
                <a16:creationId xmlns:a16="http://schemas.microsoft.com/office/drawing/2014/main" id="{4CEDD99D-D15D-9551-97AD-0F49CAA3DB44}"/>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A42CD4CE-6306-FEF9-5A72-6DF788A95F74}"/>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32A39554-2EC9-2558-CDCA-91741DB45A41}"/>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a:extLst>
              <a:ext uri="{FF2B5EF4-FFF2-40B4-BE49-F238E27FC236}">
                <a16:creationId xmlns:a16="http://schemas.microsoft.com/office/drawing/2014/main" id="{0A9F95E4-E597-A364-1A88-32AF239E411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F9BE1AC-DDF5-AC22-DA35-C82E8746D8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E7EF9C4-91B3-6994-B990-7390F0781B45}"/>
              </a:ext>
            </a:extLst>
          </p:cNvPr>
          <p:cNvSpPr txBox="1"/>
          <p:nvPr/>
        </p:nvSpPr>
        <p:spPr>
          <a:xfrm>
            <a:off x="1183650" y="1228999"/>
            <a:ext cx="4458977" cy="4583242"/>
          </a:xfrm>
          <a:prstGeom prst="rect">
            <a:avLst/>
          </a:prstGeom>
          <a:noFill/>
        </p:spPr>
        <p:txBody>
          <a:bodyPr wrap="square" rtlCol="0">
            <a:spAutoFit/>
          </a:bodyPr>
          <a:lstStyle/>
          <a:p>
            <a:pPr algn="just">
              <a:lnSpc>
                <a:spcPct val="150000"/>
              </a:lnSpc>
            </a:pPr>
            <a:r>
              <a:rPr lang="en-US" sz="1400" b="1" dirty="0">
                <a:latin typeface="Alexandria"/>
              </a:rPr>
              <a:t>Prioritization and Governance:</a:t>
            </a:r>
          </a:p>
          <a:p>
            <a:pPr algn="just">
              <a:lnSpc>
                <a:spcPct val="150000"/>
              </a:lnSpc>
            </a:pPr>
            <a:r>
              <a:rPr lang="en-US" sz="1400" b="1" dirty="0">
                <a:latin typeface="Alexandria"/>
              </a:rPr>
              <a:t>• Identify and rank audiences: </a:t>
            </a:r>
            <a:r>
              <a:rPr lang="en-US" sz="1400" dirty="0">
                <a:latin typeface="Alexandria"/>
              </a:rPr>
              <a:t>define segments, their top tasks (“Jobs to be Done”), content formats, CTAs, and KPIs (e.g., lead quality, viewing request rate, partner inquiries).</a:t>
            </a:r>
          </a:p>
          <a:p>
            <a:pPr algn="just">
              <a:lnSpc>
                <a:spcPct val="150000"/>
              </a:lnSpc>
            </a:pPr>
            <a:r>
              <a:rPr lang="en-US" sz="1400" dirty="0">
                <a:latin typeface="Alexandria"/>
              </a:rPr>
              <a:t>• </a:t>
            </a:r>
            <a:r>
              <a:rPr lang="en-US" sz="1400" b="1" dirty="0">
                <a:latin typeface="Alexandria"/>
              </a:rPr>
              <a:t>Map the content architecture: </a:t>
            </a:r>
            <a:r>
              <a:rPr lang="en-US" sz="1400" dirty="0">
                <a:latin typeface="Alexandria"/>
              </a:rPr>
              <a:t>landing pages per audience, cross links among listings, guides, and conversion pages; ensure consistent NAP details for local trust.</a:t>
            </a:r>
          </a:p>
          <a:p>
            <a:pPr algn="just">
              <a:lnSpc>
                <a:spcPct val="150000"/>
              </a:lnSpc>
            </a:pPr>
            <a:r>
              <a:rPr lang="en-US" sz="1400" dirty="0">
                <a:latin typeface="Alexandria"/>
              </a:rPr>
              <a:t>• </a:t>
            </a:r>
            <a:r>
              <a:rPr lang="en-US" sz="1400" b="1" dirty="0">
                <a:latin typeface="Alexandria"/>
              </a:rPr>
              <a:t>Establish measurement: </a:t>
            </a:r>
            <a:r>
              <a:rPr lang="en-US" sz="1400" dirty="0">
                <a:latin typeface="Alexandria"/>
              </a:rPr>
              <a:t>dashboards for organic visibility (by audience intent), engagement depth (scroll/click to critical modules), and conversion by funnel stage.</a:t>
            </a:r>
          </a:p>
          <a:p>
            <a:pPr algn="just">
              <a:lnSpc>
                <a:spcPct val="150000"/>
              </a:lnSpc>
            </a:pPr>
            <a:r>
              <a:rPr lang="en-US" sz="1400" dirty="0">
                <a:latin typeface="Alexandria"/>
              </a:rPr>
              <a:t>• </a:t>
            </a:r>
            <a:r>
              <a:rPr lang="en-US" sz="1400" b="1" dirty="0">
                <a:latin typeface="Alexandria"/>
              </a:rPr>
              <a:t>Operationalize updates: </a:t>
            </a:r>
            <a:r>
              <a:rPr lang="en-US" sz="1400" dirty="0">
                <a:latin typeface="Alexandria"/>
              </a:rPr>
              <a:t>cadence for listing freshness, price/availability accuracy, and regularly updated market/finance content.</a:t>
            </a:r>
          </a:p>
        </p:txBody>
      </p:sp>
      <p:sp>
        <p:nvSpPr>
          <p:cNvPr id="4" name="Google Shape;6210;p53">
            <a:extLst>
              <a:ext uri="{FF2B5EF4-FFF2-40B4-BE49-F238E27FC236}">
                <a16:creationId xmlns:a16="http://schemas.microsoft.com/office/drawing/2014/main" id="{F97C08AE-6D29-175A-47CA-89137C37C196}"/>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595589705"/>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20FDCB-9568-C683-F473-2333D91C4DA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F1D4B44-D2DA-25CE-0D0D-78241E77C3C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3EBC02D-0BE6-48F3-54A7-58B672A6472D}"/>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Website Optimization for Real Estate</a:t>
            </a:r>
          </a:p>
        </p:txBody>
      </p:sp>
      <p:sp>
        <p:nvSpPr>
          <p:cNvPr id="5" name="Rectangle 4">
            <a:extLst>
              <a:ext uri="{FF2B5EF4-FFF2-40B4-BE49-F238E27FC236}">
                <a16:creationId xmlns:a16="http://schemas.microsoft.com/office/drawing/2014/main" id="{F1CF26B4-858B-0ADC-288E-078914CA1B1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263C8E5-F062-BBB7-96B1-16B8BE83DEC5}"/>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B2B140B-E5C2-0606-8680-03076B60AD6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48801C6E-3199-305E-C608-807899F08E12}"/>
              </a:ext>
            </a:extLst>
          </p:cNvPr>
          <p:cNvSpPr txBox="1"/>
          <p:nvPr/>
        </p:nvSpPr>
        <p:spPr>
          <a:xfrm>
            <a:off x="762000" y="1740662"/>
            <a:ext cx="8755626" cy="4260077"/>
          </a:xfrm>
          <a:prstGeom prst="rect">
            <a:avLst/>
          </a:prstGeom>
          <a:noFill/>
        </p:spPr>
        <p:txBody>
          <a:bodyPr wrap="square" rtlCol="0">
            <a:spAutoFit/>
          </a:bodyPr>
          <a:lstStyle/>
          <a:p>
            <a:pPr algn="ctr">
              <a:lnSpc>
                <a:spcPct val="150000"/>
              </a:lnSpc>
            </a:pPr>
            <a:r>
              <a:rPr lang="en-US" sz="1400" b="1" dirty="0">
                <a:latin typeface="Alexandria" charset="0"/>
                <a:cs typeface="Alexandria" charset="0"/>
              </a:rPr>
              <a:t>Illustrative Audience–Page Mapping:</a:t>
            </a:r>
          </a:p>
          <a:p>
            <a:pPr algn="just">
              <a:lnSpc>
                <a:spcPct val="150000"/>
              </a:lnSpc>
            </a:pPr>
            <a:r>
              <a:rPr lang="en-US" sz="1400" b="1" dirty="0">
                <a:latin typeface="Alexandria" charset="0"/>
                <a:cs typeface="Alexandria" charset="0"/>
              </a:rPr>
              <a:t>• Buyer/Renter persona (Riyadh families):</a:t>
            </a:r>
          </a:p>
          <a:p>
            <a:pPr algn="just">
              <a:lnSpc>
                <a:spcPct val="150000"/>
              </a:lnSpc>
            </a:pPr>
            <a:r>
              <a:rPr lang="en-US" sz="1400" dirty="0">
                <a:latin typeface="Alexandria" charset="0"/>
                <a:cs typeface="Alexandria" charset="0"/>
              </a:rPr>
              <a:t>  – Pages: “Family Friendly Neighborhoods in Riyadh,” filtered listing hubs, school proximity guides, financing explainer.</a:t>
            </a:r>
          </a:p>
          <a:p>
            <a:pPr algn="just">
              <a:lnSpc>
                <a:spcPct val="150000"/>
              </a:lnSpc>
            </a:pPr>
            <a:r>
              <a:rPr lang="en-US" sz="1400" dirty="0">
                <a:latin typeface="Alexandria" charset="0"/>
                <a:cs typeface="Alexandria" charset="0"/>
              </a:rPr>
              <a:t>  – CTAs: “Book a viewing,” “Talk to an advisor,” “Mortgage pre assessment.”</a:t>
            </a:r>
          </a:p>
          <a:p>
            <a:pPr algn="just">
              <a:lnSpc>
                <a:spcPct val="150000"/>
              </a:lnSpc>
            </a:pPr>
            <a:r>
              <a:rPr lang="en-US" sz="1400" dirty="0">
                <a:latin typeface="Alexandria" charset="0"/>
                <a:cs typeface="Alexandria" charset="0"/>
              </a:rPr>
              <a:t>  – KPIs: qualified leads, viewing bookings, finance form starts.</a:t>
            </a:r>
          </a:p>
          <a:p>
            <a:pPr algn="just">
              <a:lnSpc>
                <a:spcPct val="150000"/>
              </a:lnSpc>
            </a:pPr>
            <a:r>
              <a:rPr lang="en-US" sz="1400" b="1" dirty="0">
                <a:latin typeface="Alexandria" charset="0"/>
                <a:cs typeface="Alexandria" charset="0"/>
              </a:rPr>
              <a:t>• Investor persona (Jeddah yields):</a:t>
            </a:r>
          </a:p>
          <a:p>
            <a:pPr algn="just">
              <a:lnSpc>
                <a:spcPct val="150000"/>
              </a:lnSpc>
            </a:pPr>
            <a:r>
              <a:rPr lang="en-US" sz="1400" dirty="0">
                <a:latin typeface="Alexandria" charset="0"/>
                <a:cs typeface="Alexandria" charset="0"/>
              </a:rPr>
              <a:t>  – Pages: “Rental Yield Benchmarks by District,” project pipeline overviews, risk/return explainers.</a:t>
            </a:r>
          </a:p>
          <a:p>
            <a:pPr algn="just">
              <a:lnSpc>
                <a:spcPct val="150000"/>
              </a:lnSpc>
            </a:pPr>
            <a:r>
              <a:rPr lang="en-US" sz="1400" dirty="0">
                <a:latin typeface="Alexandria" charset="0"/>
                <a:cs typeface="Alexandria" charset="0"/>
              </a:rPr>
              <a:t>  – CTAs: “Request investment brief,” “Download yield report.”</a:t>
            </a:r>
          </a:p>
          <a:p>
            <a:pPr algn="just">
              <a:lnSpc>
                <a:spcPct val="150000"/>
              </a:lnSpc>
            </a:pPr>
            <a:r>
              <a:rPr lang="en-US" sz="1400" dirty="0">
                <a:latin typeface="Alexandria" charset="0"/>
                <a:cs typeface="Alexandria" charset="0"/>
              </a:rPr>
              <a:t>  – KPIs: investment inquiries, report downloads.</a:t>
            </a:r>
          </a:p>
          <a:p>
            <a:pPr algn="just">
              <a:lnSpc>
                <a:spcPct val="150000"/>
              </a:lnSpc>
            </a:pPr>
            <a:r>
              <a:rPr lang="en-US" sz="1400" b="1" dirty="0">
                <a:latin typeface="Alexandria" charset="0"/>
                <a:cs typeface="Alexandria" charset="0"/>
              </a:rPr>
              <a:t>• Partner persona (Developers/Banks):</a:t>
            </a:r>
          </a:p>
          <a:p>
            <a:pPr algn="just">
              <a:lnSpc>
                <a:spcPct val="150000"/>
              </a:lnSpc>
            </a:pPr>
            <a:r>
              <a:rPr lang="en-US" sz="1400" dirty="0">
                <a:latin typeface="Alexandria" charset="0"/>
                <a:cs typeface="Alexandria" charset="0"/>
              </a:rPr>
              <a:t>  – Pages: “Partner with Us,” co marketing toolkit, data/specs, case studies.</a:t>
            </a:r>
          </a:p>
          <a:p>
            <a:pPr algn="just">
              <a:lnSpc>
                <a:spcPct val="150000"/>
              </a:lnSpc>
            </a:pPr>
            <a:r>
              <a:rPr lang="en-US" sz="1400" dirty="0">
                <a:latin typeface="Alexandria" charset="0"/>
                <a:cs typeface="Alexandria" charset="0"/>
              </a:rPr>
              <a:t>  – CTAs: “Submit partnership inquiry,” “Request media kit.”</a:t>
            </a:r>
          </a:p>
          <a:p>
            <a:pPr algn="just">
              <a:lnSpc>
                <a:spcPct val="150000"/>
              </a:lnSpc>
            </a:pPr>
            <a:r>
              <a:rPr lang="en-US" sz="1400" dirty="0">
                <a:latin typeface="Alexandria" charset="0"/>
                <a:cs typeface="Alexandria" charset="0"/>
              </a:rPr>
              <a:t>  – KPIs: qualified partnership leads, media citations.</a:t>
            </a:r>
          </a:p>
        </p:txBody>
      </p:sp>
      <p:pic>
        <p:nvPicPr>
          <p:cNvPr id="7" name="Graphic 21">
            <a:extLst>
              <a:ext uri="{FF2B5EF4-FFF2-40B4-BE49-F238E27FC236}">
                <a16:creationId xmlns:a16="http://schemas.microsoft.com/office/drawing/2014/main" id="{311384DB-17F8-40A8-9A41-6EB0038368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0745D61B-8F3D-7165-2698-CC7B9D8975EC}"/>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879609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8EE286-A730-70D6-6450-360285D6BB60}"/>
            </a:ext>
          </a:extLst>
        </p:cNvPr>
        <p:cNvGrpSpPr/>
        <p:nvPr/>
      </p:nvGrpSpPr>
      <p:grpSpPr>
        <a:xfrm>
          <a:off x="0" y="0"/>
          <a:ext cx="0" cy="0"/>
          <a:chOff x="0" y="0"/>
          <a:chExt cx="0" cy="0"/>
        </a:xfrm>
      </p:grpSpPr>
      <p:pic>
        <p:nvPicPr>
          <p:cNvPr id="9" name="Picture Placeholder 8">
            <a:extLst>
              <a:ext uri="{FF2B5EF4-FFF2-40B4-BE49-F238E27FC236}">
                <a16:creationId xmlns:a16="http://schemas.microsoft.com/office/drawing/2014/main" id="{01AB1E42-21C0-F27A-EA7A-118C4E4EA05C}"/>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9697" b="9697"/>
          <a:stretch>
            <a:fillRect/>
          </a:stretch>
        </p:blipFill>
        <p:spPr>
          <a:xfrm>
            <a:off x="6088552" y="1397680"/>
            <a:ext cx="4962525" cy="2694796"/>
          </a:xfrm>
          <a:prstGeom prst="rect">
            <a:avLst/>
          </a:prstGeom>
        </p:spPr>
      </p:pic>
      <p:sp>
        <p:nvSpPr>
          <p:cNvPr id="2" name="Rectangle 1">
            <a:extLst>
              <a:ext uri="{FF2B5EF4-FFF2-40B4-BE49-F238E27FC236}">
                <a16:creationId xmlns:a16="http://schemas.microsoft.com/office/drawing/2014/main" id="{0968F60C-8D81-946C-3785-9D638CCFDFEB}"/>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a:extLst>
              <a:ext uri="{FF2B5EF4-FFF2-40B4-BE49-F238E27FC236}">
                <a16:creationId xmlns:a16="http://schemas.microsoft.com/office/drawing/2014/main" id="{B9395B0C-818E-0D77-7305-C78443A7B173}"/>
              </a:ext>
            </a:extLst>
          </p:cNvPr>
          <p:cNvSpPr txBox="1"/>
          <p:nvPr/>
        </p:nvSpPr>
        <p:spPr>
          <a:xfrm>
            <a:off x="6795565" y="4139534"/>
            <a:ext cx="5235540"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What is Search Engine Optimization (SEO) in Real Estate Digital Marketing?</a:t>
            </a:r>
          </a:p>
        </p:txBody>
      </p:sp>
      <p:sp>
        <p:nvSpPr>
          <p:cNvPr id="18" name="Rectangle 17">
            <a:extLst>
              <a:ext uri="{FF2B5EF4-FFF2-40B4-BE49-F238E27FC236}">
                <a16:creationId xmlns:a16="http://schemas.microsoft.com/office/drawing/2014/main" id="{3BE9C465-36F6-D750-3382-19970CD7A2EF}"/>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4FBF8DE-C724-3F1C-0CBA-C90C2B36FEED}"/>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0FE1A091-6384-6520-7385-4C8497EDC288}"/>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a:extLst>
              <a:ext uri="{FF2B5EF4-FFF2-40B4-BE49-F238E27FC236}">
                <a16:creationId xmlns:a16="http://schemas.microsoft.com/office/drawing/2014/main" id="{027934FE-36DA-BB49-80BA-D3FDDF9B730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7424B6F-F0C2-2A7C-68EC-B06E6DF0A70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67C11ED-AF2D-9F12-BDF7-8FD866C1A8E8}"/>
              </a:ext>
            </a:extLst>
          </p:cNvPr>
          <p:cNvSpPr txBox="1"/>
          <p:nvPr/>
        </p:nvSpPr>
        <p:spPr>
          <a:xfrm>
            <a:off x="1140923" y="1474921"/>
            <a:ext cx="4458977" cy="4260077"/>
          </a:xfrm>
          <a:prstGeom prst="rect">
            <a:avLst/>
          </a:prstGeom>
          <a:noFill/>
        </p:spPr>
        <p:txBody>
          <a:bodyPr wrap="square" rtlCol="0">
            <a:spAutoFit/>
          </a:bodyPr>
          <a:lstStyle/>
          <a:p>
            <a:pPr algn="just">
              <a:lnSpc>
                <a:spcPct val="150000"/>
              </a:lnSpc>
            </a:pPr>
            <a:r>
              <a:rPr lang="en-US" sz="1400" dirty="0">
                <a:latin typeface="Alexandria"/>
              </a:rPr>
              <a:t>Search Engine Optimization (SEO) refers to the systematic process of enhancing real estate web pages, property listings, and digital content so they achieve higher visibility in non-paid (i.e., “organic”) search engine results. The primary objective is to increase both the quality and quantity of relevant traffic to a real estate website or content assets, such as listing pages, project microsites, neighborhood guides, and market insights. Importantly, SEO is not merely an exercise in “optimizing for algorithms”; rather, it is a content-structuring discipline that ensures target audiences can efficiently locate accurate and useful information that directly addresses their intent.</a:t>
            </a:r>
          </a:p>
        </p:txBody>
      </p:sp>
      <p:sp>
        <p:nvSpPr>
          <p:cNvPr id="4" name="Google Shape;6210;p53">
            <a:extLst>
              <a:ext uri="{FF2B5EF4-FFF2-40B4-BE49-F238E27FC236}">
                <a16:creationId xmlns:a16="http://schemas.microsoft.com/office/drawing/2014/main" id="{B4E7CBF2-729E-BF87-A7D6-7E07FB099CA7}"/>
              </a:ext>
            </a:extLst>
          </p:cNvPr>
          <p:cNvSpPr/>
          <p:nvPr/>
        </p:nvSpPr>
        <p:spPr>
          <a:xfrm>
            <a:off x="8490718" y="5011316"/>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2784407858"/>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F1E0E4-04F0-3EF5-3E34-F78B5D0A3BB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B9CD3BA-C6F4-7DAF-7D32-C7D5907A74EF}"/>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39D1A864-1F00-352B-8B29-73A3CD9F0754}"/>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967CADA2-B585-AC97-D5C4-1581B804F498}"/>
              </a:ext>
            </a:extLst>
          </p:cNvPr>
          <p:cNvSpPr txBox="1"/>
          <p:nvPr/>
        </p:nvSpPr>
        <p:spPr>
          <a:xfrm>
            <a:off x="6848305" y="3996751"/>
            <a:ext cx="5235540"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What is Search Engine Optimization (SEO) in Real Estate Digital Marketing?</a:t>
            </a:r>
          </a:p>
        </p:txBody>
      </p:sp>
      <p:sp>
        <p:nvSpPr>
          <p:cNvPr id="18" name="Rectangle 17">
            <a:extLst>
              <a:ext uri="{FF2B5EF4-FFF2-40B4-BE49-F238E27FC236}">
                <a16:creationId xmlns:a16="http://schemas.microsoft.com/office/drawing/2014/main" id="{B7C1B524-C6AC-C11D-8AFE-6175406CCDF9}"/>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5EC4CC28-2236-EBA4-EA48-8FB0BF5D7B89}"/>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BA878C7E-F155-8185-33E5-D98F3EB3AC68}"/>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a:extLst>
              <a:ext uri="{FF2B5EF4-FFF2-40B4-BE49-F238E27FC236}">
                <a16:creationId xmlns:a16="http://schemas.microsoft.com/office/drawing/2014/main" id="{283F5B21-5E78-D1AF-3DCA-A5DD401A16F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2B356C8-60DB-90A2-3998-0AB3D85BB48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850BB37-6FC3-691F-1A60-F3E1DE56B2B9}"/>
              </a:ext>
            </a:extLst>
          </p:cNvPr>
          <p:cNvSpPr txBox="1"/>
          <p:nvPr/>
        </p:nvSpPr>
        <p:spPr>
          <a:xfrm>
            <a:off x="1140923" y="1474921"/>
            <a:ext cx="4458977" cy="4260077"/>
          </a:xfrm>
          <a:prstGeom prst="rect">
            <a:avLst/>
          </a:prstGeom>
          <a:noFill/>
        </p:spPr>
        <p:txBody>
          <a:bodyPr wrap="square" rtlCol="0">
            <a:spAutoFit/>
          </a:bodyPr>
          <a:lstStyle/>
          <a:p>
            <a:pPr algn="just">
              <a:lnSpc>
                <a:spcPct val="150000"/>
              </a:lnSpc>
            </a:pPr>
            <a:r>
              <a:rPr lang="en-US" sz="1400" dirty="0">
                <a:latin typeface="Alexandria"/>
              </a:rPr>
              <a:t>In the context of the real estate market, effective SEO depends on a rigorous understanding of how prospective buyers, tenants, and investors search online, the terminology they employ, and the content formats they prefer. For example, users may search using intent-driven queries such as “apartments for rent in Riyadh,” “villas for sale in Jeddah,” “off-plan projects in Eastern Province,” or “best neighborhoods near business districts.” Capturing such demand requires aligning content with user intent, incorporating domain-specific keywords (e.g., property type, city, district, price range, financing options), and presenting the information in a structured manner that search engines can crawl, interpret, and index.</a:t>
            </a:r>
          </a:p>
        </p:txBody>
      </p:sp>
      <p:sp>
        <p:nvSpPr>
          <p:cNvPr id="4" name="Google Shape;6210;p53">
            <a:extLst>
              <a:ext uri="{FF2B5EF4-FFF2-40B4-BE49-F238E27FC236}">
                <a16:creationId xmlns:a16="http://schemas.microsoft.com/office/drawing/2014/main" id="{DAB21BEB-E9C1-D8AE-A196-BC35844BC3B5}"/>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286684065"/>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80FA8B-98CE-C618-35BF-8B43A5BBCA1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9406F2-150E-DC2E-AFE3-B838CEEDD14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04F7F39-5152-CB2E-E9CE-581237CFED64}"/>
              </a:ext>
            </a:extLst>
          </p:cNvPr>
          <p:cNvSpPr txBox="1"/>
          <p:nvPr/>
        </p:nvSpPr>
        <p:spPr>
          <a:xfrm>
            <a:off x="2474476" y="956503"/>
            <a:ext cx="4870876" cy="707886"/>
          </a:xfrm>
          <a:prstGeom prst="rect">
            <a:avLst/>
          </a:prstGeom>
          <a:noFill/>
        </p:spPr>
        <p:txBody>
          <a:bodyPr wrap="square" rtlCol="0">
            <a:spAutoFit/>
          </a:bodyPr>
          <a:lstStyle/>
          <a:p>
            <a:r>
              <a:rPr lang="en-US" sz="2000" b="1" dirty="0">
                <a:latin typeface="Alexandria" charset="0"/>
                <a:cs typeface="Alexandria" charset="0"/>
              </a:rPr>
              <a:t>What is Search Engine Optimization (SEO) in Real Estate Digital Marketing?</a:t>
            </a:r>
          </a:p>
        </p:txBody>
      </p:sp>
      <p:sp>
        <p:nvSpPr>
          <p:cNvPr id="5" name="Rectangle 4">
            <a:extLst>
              <a:ext uri="{FF2B5EF4-FFF2-40B4-BE49-F238E27FC236}">
                <a16:creationId xmlns:a16="http://schemas.microsoft.com/office/drawing/2014/main" id="{3E4201DB-1217-9F0A-B811-46AAD16FB48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D2FCD2C-A154-A603-57B7-78EE2C49B641}"/>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D392673-DBE6-E4DA-C088-D6462E20F42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A28702C9-5579-EB9F-6FF2-00F932747D5B}"/>
              </a:ext>
            </a:extLst>
          </p:cNvPr>
          <p:cNvSpPr txBox="1"/>
          <p:nvPr/>
        </p:nvSpPr>
        <p:spPr>
          <a:xfrm>
            <a:off x="2180407" y="2305190"/>
            <a:ext cx="7730509" cy="2967415"/>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When implemented correctly, SEO enables real estate marketers, developers, and brokerage firms to reach audiences precisely at the moment they are actively seeking property solutions. Using customer personas—such as first-time homebuyers, family renters, corporate tenants, or investment-oriented buyers—marketers can anticipate information needs (e.g., commuting time, school proximity, mortgage eligibility, market trends, or project handover timelines). SEO then supports the technical and editorial organization of content—through clear information architecture, optimized metadata, internal linking, and high-quality, contextually relevant copy—so search engines can discover, understand, and rank it appropriately. Ultimately, this increases the likelihood that property seeker encounters the brand’s content during a high-intent search and proceeds to inquiry, lead submission, or viewing request.</a:t>
            </a:r>
          </a:p>
        </p:txBody>
      </p:sp>
      <p:pic>
        <p:nvPicPr>
          <p:cNvPr id="7" name="Graphic 21">
            <a:extLst>
              <a:ext uri="{FF2B5EF4-FFF2-40B4-BE49-F238E27FC236}">
                <a16:creationId xmlns:a16="http://schemas.microsoft.com/office/drawing/2014/main" id="{8781F38C-6DF9-BCCE-76E8-2DF49A4E62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2E7CCE1F-F746-E31D-3EE9-282052C63630}"/>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42536095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761E28-9A1F-86AF-16C5-4C0C86E3C01E}"/>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EAD9C13-5E1E-536B-9C4F-9C61C698D4E2}"/>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F3511FF3-CB02-BD1C-3DF0-343F2D884938}"/>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2EC053E6-C0D2-3CD5-395E-AB00AC3BC8D6}"/>
              </a:ext>
            </a:extLst>
          </p:cNvPr>
          <p:cNvSpPr txBox="1"/>
          <p:nvPr/>
        </p:nvSpPr>
        <p:spPr>
          <a:xfrm>
            <a:off x="6848305" y="3996751"/>
            <a:ext cx="5235540"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Why is SEO Important in Real Estate Digital Marketing?</a:t>
            </a:r>
          </a:p>
        </p:txBody>
      </p:sp>
      <p:sp>
        <p:nvSpPr>
          <p:cNvPr id="18" name="Rectangle 17">
            <a:extLst>
              <a:ext uri="{FF2B5EF4-FFF2-40B4-BE49-F238E27FC236}">
                <a16:creationId xmlns:a16="http://schemas.microsoft.com/office/drawing/2014/main" id="{ACE7F2BE-0722-0DE8-737F-C13F8B17A8A4}"/>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8E702D5C-164E-E439-2AC4-76578B0D3DC5}"/>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45F6AF0E-D4F0-62D5-00F2-2E40B2181D2D}"/>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a:extLst>
              <a:ext uri="{FF2B5EF4-FFF2-40B4-BE49-F238E27FC236}">
                <a16:creationId xmlns:a16="http://schemas.microsoft.com/office/drawing/2014/main" id="{FEFEFDF4-1A90-3CC8-C6D3-37FFFA5CCBD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70FBBCD-4176-DCFC-5D6F-9060E3964EC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090F213-8109-B060-FB22-1061F03E2FB6}"/>
              </a:ext>
            </a:extLst>
          </p:cNvPr>
          <p:cNvSpPr txBox="1"/>
          <p:nvPr/>
        </p:nvSpPr>
        <p:spPr>
          <a:xfrm>
            <a:off x="1140923" y="1313339"/>
            <a:ext cx="4458977" cy="4583242"/>
          </a:xfrm>
          <a:prstGeom prst="rect">
            <a:avLst/>
          </a:prstGeom>
          <a:noFill/>
        </p:spPr>
        <p:txBody>
          <a:bodyPr wrap="square" rtlCol="0">
            <a:spAutoFit/>
          </a:bodyPr>
          <a:lstStyle/>
          <a:p>
            <a:pPr algn="just">
              <a:lnSpc>
                <a:spcPct val="150000"/>
              </a:lnSpc>
            </a:pPr>
            <a:r>
              <a:rPr lang="en-US" sz="1400" dirty="0">
                <a:latin typeface="Alexandria"/>
              </a:rPr>
              <a:t>Within digital marketing, considerable attention is often directed toward paid advertising, social media, and other online channels to stimulate awareness and traffic. Nevertheless, search engines remain a central mechanism through which high-intent users discover real estate services and property information. This is primarily because search behavior reflects an explicit, self-declared demand state: when individuals search, they typically articulate a specific need, constraint, or preference (e.g., location, budget, property type, or financing feasibility). Consequently, Search Engine Optimization (SEO) constitutes a strategic discipline for increasing organic (non-paid) visibility and capturing demand at the precise moment users express it.</a:t>
            </a:r>
          </a:p>
        </p:txBody>
      </p:sp>
      <p:sp>
        <p:nvSpPr>
          <p:cNvPr id="4" name="Google Shape;6210;p53">
            <a:extLst>
              <a:ext uri="{FF2B5EF4-FFF2-40B4-BE49-F238E27FC236}">
                <a16:creationId xmlns:a16="http://schemas.microsoft.com/office/drawing/2014/main" id="{AABF0E82-F27C-7FAF-64EB-BF97C85F30A1}"/>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926646704"/>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0544EE-44CA-E5BE-06CA-044AB578A7F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79692A-3FB2-CB11-CC88-494747D884A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DC48155-22AF-B88D-72B1-EDC28969479B}"/>
              </a:ext>
            </a:extLst>
          </p:cNvPr>
          <p:cNvSpPr txBox="1"/>
          <p:nvPr/>
        </p:nvSpPr>
        <p:spPr>
          <a:xfrm>
            <a:off x="2474476" y="956503"/>
            <a:ext cx="4870876" cy="707886"/>
          </a:xfrm>
          <a:prstGeom prst="rect">
            <a:avLst/>
          </a:prstGeom>
          <a:noFill/>
        </p:spPr>
        <p:txBody>
          <a:bodyPr wrap="square" rtlCol="0">
            <a:spAutoFit/>
          </a:bodyPr>
          <a:lstStyle/>
          <a:p>
            <a:r>
              <a:rPr lang="en-US" sz="2000" b="1" dirty="0">
                <a:latin typeface="Alexandria" charset="0"/>
                <a:cs typeface="Alexandria" charset="0"/>
              </a:rPr>
              <a:t>Why is SEO Important in Real Estate Digital Marketing?</a:t>
            </a:r>
          </a:p>
        </p:txBody>
      </p:sp>
      <p:sp>
        <p:nvSpPr>
          <p:cNvPr id="5" name="Rectangle 4">
            <a:extLst>
              <a:ext uri="{FF2B5EF4-FFF2-40B4-BE49-F238E27FC236}">
                <a16:creationId xmlns:a16="http://schemas.microsoft.com/office/drawing/2014/main" id="{29064664-EA5B-B8FE-825E-842D57287B9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7E633A7-36EB-BC90-7110-2A046F544E48}"/>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A2BD11B-8471-457A-A32D-9DFED9FD756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37FDFE0E-E3BD-0F82-50DD-93BC77637286}"/>
              </a:ext>
            </a:extLst>
          </p:cNvPr>
          <p:cNvSpPr txBox="1"/>
          <p:nvPr/>
        </p:nvSpPr>
        <p:spPr>
          <a:xfrm>
            <a:off x="2180407" y="2305190"/>
            <a:ext cx="7730509" cy="2644250"/>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From a lead-generation perspective, search-driven traffic frequently yields highly qualified leads because it is tightly coupled with “search intent”—the underlying objective a user seeks to fulfill. In the real estate context, a prospective buyer, tenant, or investor may use query patterns that reveal clear decision-stage signals, such as: “apartments for rent in Riyadh (Al </a:t>
            </a:r>
            <a:r>
              <a:rPr lang="en-US" sz="1400" dirty="0" err="1">
                <a:latin typeface="Alexandria" charset="0"/>
                <a:cs typeface="Alexandria" charset="0"/>
              </a:rPr>
              <a:t>Malqa</a:t>
            </a:r>
            <a:r>
              <a:rPr lang="en-US" sz="1400" dirty="0">
                <a:latin typeface="Alexandria" charset="0"/>
                <a:cs typeface="Alexandria" charset="0"/>
              </a:rPr>
              <a:t>),” “villas for sale in Jeddah (north),” “off-plan projects in Dammam,” or “mortgage eligibility requirements in Saudi Arabia.” When marketers align content with these intent signals, they can deliver an appropriately matched solution (e.g., a relevant listing page, a district guide, a project overview, or a financing explainer) at the moment of need, thereby improving engagement quality and conversion probability.</a:t>
            </a:r>
          </a:p>
        </p:txBody>
      </p:sp>
      <p:pic>
        <p:nvPicPr>
          <p:cNvPr id="7" name="Graphic 21">
            <a:extLst>
              <a:ext uri="{FF2B5EF4-FFF2-40B4-BE49-F238E27FC236}">
                <a16:creationId xmlns:a16="http://schemas.microsoft.com/office/drawing/2014/main" id="{53880E93-F780-FE6C-ECAD-73C3D31657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8E1CEC44-5B82-B99A-0500-7C78C6487209}"/>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4101152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20DF80-C83F-59CD-FBF9-CF796A353F4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D6CFD29-9AF7-A25D-523B-9C85520CD95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98C1FBC-0676-391A-CBA1-0BF7FCCD578F}"/>
              </a:ext>
            </a:extLst>
          </p:cNvPr>
          <p:cNvSpPr txBox="1"/>
          <p:nvPr/>
        </p:nvSpPr>
        <p:spPr>
          <a:xfrm>
            <a:off x="2474476" y="956503"/>
            <a:ext cx="4870876" cy="707886"/>
          </a:xfrm>
          <a:prstGeom prst="rect">
            <a:avLst/>
          </a:prstGeom>
          <a:noFill/>
        </p:spPr>
        <p:txBody>
          <a:bodyPr wrap="square" rtlCol="0">
            <a:spAutoFit/>
          </a:bodyPr>
          <a:lstStyle/>
          <a:p>
            <a:r>
              <a:rPr lang="en-US" sz="2000" b="1" dirty="0">
                <a:latin typeface="Alexandria" charset="0"/>
                <a:cs typeface="Alexandria" charset="0"/>
              </a:rPr>
              <a:t>Why is SEO Important in Real Estate Digital Marketing?</a:t>
            </a:r>
          </a:p>
        </p:txBody>
      </p:sp>
      <p:sp>
        <p:nvSpPr>
          <p:cNvPr id="5" name="Rectangle 4">
            <a:extLst>
              <a:ext uri="{FF2B5EF4-FFF2-40B4-BE49-F238E27FC236}">
                <a16:creationId xmlns:a16="http://schemas.microsoft.com/office/drawing/2014/main" id="{84410FA6-66EC-84E5-6613-16219E1A995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716716F-C988-D05F-A84D-A2D22269B1F1}"/>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D87D6D7-641C-F2C5-E35B-0180D4C42B7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D7F85848-1273-D2E6-6796-717382CBD9D7}"/>
              </a:ext>
            </a:extLst>
          </p:cNvPr>
          <p:cNvSpPr txBox="1"/>
          <p:nvPr/>
        </p:nvSpPr>
        <p:spPr>
          <a:xfrm>
            <a:off x="2158385" y="2122502"/>
            <a:ext cx="8539112" cy="3613746"/>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Search intentions are commonly categorized into three primary types, each requiring a distinct content strategy:</a:t>
            </a:r>
          </a:p>
          <a:p>
            <a:pPr algn="just">
              <a:lnSpc>
                <a:spcPct val="150000"/>
              </a:lnSpc>
            </a:pPr>
            <a:r>
              <a:rPr lang="en-US" sz="1400" dirty="0">
                <a:latin typeface="Alexandria" charset="0"/>
                <a:cs typeface="Alexandria" charset="0"/>
              </a:rPr>
              <a:t>• Informational intent: the user seeks knowledge or guidance. Example: “What are the steps to buy a property in Riyadh?” or “What factors affect apartment rental prices in Jeddah?”</a:t>
            </a:r>
          </a:p>
          <a:p>
            <a:pPr algn="just">
              <a:lnSpc>
                <a:spcPct val="150000"/>
              </a:lnSpc>
            </a:pPr>
            <a:r>
              <a:rPr lang="en-US" sz="1400" dirty="0">
                <a:latin typeface="Alexandria" charset="0"/>
                <a:cs typeface="Alexandria" charset="0"/>
              </a:rPr>
              <a:t>• Navigational intent: the user aims to reach a specific website, brand, or platform. Example: “</a:t>
            </a:r>
            <a:r>
              <a:rPr lang="en-US" sz="1400" dirty="0" err="1">
                <a:latin typeface="Alexandria" charset="0"/>
                <a:cs typeface="Alexandria" charset="0"/>
              </a:rPr>
              <a:t>Sakani</a:t>
            </a:r>
            <a:r>
              <a:rPr lang="en-US" sz="1400" dirty="0">
                <a:latin typeface="Alexandria" charset="0"/>
                <a:cs typeface="Alexandria" charset="0"/>
              </a:rPr>
              <a:t> housing program” or “Real estate developer in Riyadh [brand name].”</a:t>
            </a:r>
          </a:p>
          <a:p>
            <a:pPr algn="just">
              <a:lnSpc>
                <a:spcPct val="150000"/>
              </a:lnSpc>
            </a:pPr>
            <a:r>
              <a:rPr lang="en-US" sz="1400" dirty="0">
                <a:latin typeface="Alexandria" charset="0"/>
                <a:cs typeface="Alexandria" charset="0"/>
              </a:rPr>
              <a:t>• Transactional intent: the user indicates readiness to take an action such as contacting an agent, booking a viewing, or initiating a purchase/lease inquiry. Example: “book a viewing for an apartment in Riyadh,” “buy villa in Jeddah near services,” or “best price for 3-bedroom apartment in Al Khobar.”</a:t>
            </a:r>
          </a:p>
          <a:p>
            <a:pPr algn="just">
              <a:lnSpc>
                <a:spcPct val="150000"/>
              </a:lnSpc>
            </a:pPr>
            <a:r>
              <a:rPr lang="en-US" sz="1400" dirty="0">
                <a:latin typeface="Alexandria" charset="0"/>
                <a:cs typeface="Alexandria" charset="0"/>
              </a:rPr>
              <a:t>A clear understanding of these objectives enables real estate marketers to design content architectures and editorial plans that address each intent category with precision—ranging from educational articles and neighborhood guides to optimized listing pages and conversion-oriented landing pages.</a:t>
            </a:r>
          </a:p>
        </p:txBody>
      </p:sp>
      <p:pic>
        <p:nvPicPr>
          <p:cNvPr id="7" name="Graphic 21">
            <a:extLst>
              <a:ext uri="{FF2B5EF4-FFF2-40B4-BE49-F238E27FC236}">
                <a16:creationId xmlns:a16="http://schemas.microsoft.com/office/drawing/2014/main" id="{152D2B4F-3211-531F-2A50-4A9A7838FC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A2010423-B7C2-3377-0DA4-90D4D51E41F3}"/>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2077492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BA203E-E0BA-1E13-4307-7711CF33CD59}"/>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99E92ADC-7C58-C62C-98D1-1F8A607B424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89445" y="1397680"/>
            <a:ext cx="5268060" cy="3236706"/>
          </a:xfrm>
          <a:prstGeom prst="rect">
            <a:avLst/>
          </a:prstGeom>
        </p:spPr>
      </p:pic>
      <p:sp>
        <p:nvSpPr>
          <p:cNvPr id="2" name="Rectangle 1">
            <a:extLst>
              <a:ext uri="{FF2B5EF4-FFF2-40B4-BE49-F238E27FC236}">
                <a16:creationId xmlns:a16="http://schemas.microsoft.com/office/drawing/2014/main" id="{C03BE078-60F1-5B53-FE88-9C05520E1F83}"/>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a:extLst>
              <a:ext uri="{FF2B5EF4-FFF2-40B4-BE49-F238E27FC236}">
                <a16:creationId xmlns:a16="http://schemas.microsoft.com/office/drawing/2014/main" id="{BC98C4D9-F02C-AD86-E1FB-1266FDC1CA49}"/>
              </a:ext>
            </a:extLst>
          </p:cNvPr>
          <p:cNvSpPr txBox="1"/>
          <p:nvPr/>
        </p:nvSpPr>
        <p:spPr>
          <a:xfrm>
            <a:off x="6783431" y="4634386"/>
            <a:ext cx="5235540"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Why is SEO Important in Real Estate Digital Marketing?</a:t>
            </a:r>
          </a:p>
        </p:txBody>
      </p:sp>
      <p:sp>
        <p:nvSpPr>
          <p:cNvPr id="18" name="Rectangle 17">
            <a:extLst>
              <a:ext uri="{FF2B5EF4-FFF2-40B4-BE49-F238E27FC236}">
                <a16:creationId xmlns:a16="http://schemas.microsoft.com/office/drawing/2014/main" id="{9A0F19ED-DCB4-0F6C-DB1B-33953A05E3D0}"/>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CFAC9781-7669-5E58-B509-129B2350E3AD}"/>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DE1EDB99-9BA1-1186-3D30-A06786EBEDD7}"/>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a:extLst>
              <a:ext uri="{FF2B5EF4-FFF2-40B4-BE49-F238E27FC236}">
                <a16:creationId xmlns:a16="http://schemas.microsoft.com/office/drawing/2014/main" id="{0F5D77B8-A062-FA81-717C-43B8CDBC445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BFCB06C-49BB-BBF5-16B9-A28560A7AB4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C7C878C-D171-6191-0B98-E7870BA82048}"/>
              </a:ext>
            </a:extLst>
          </p:cNvPr>
          <p:cNvSpPr txBox="1"/>
          <p:nvPr/>
        </p:nvSpPr>
        <p:spPr>
          <a:xfrm>
            <a:off x="1140923" y="1523408"/>
            <a:ext cx="4458977" cy="3936912"/>
          </a:xfrm>
          <a:prstGeom prst="rect">
            <a:avLst/>
          </a:prstGeom>
          <a:noFill/>
        </p:spPr>
        <p:txBody>
          <a:bodyPr wrap="square" rtlCol="0">
            <a:spAutoFit/>
          </a:bodyPr>
          <a:lstStyle/>
          <a:p>
            <a:pPr algn="just">
              <a:lnSpc>
                <a:spcPct val="150000"/>
              </a:lnSpc>
            </a:pPr>
            <a:r>
              <a:rPr lang="en-US" sz="1400" dirty="0">
                <a:latin typeface="Alexandria"/>
              </a:rPr>
              <a:t>Over time, and when implemented with robust technical and content foundations, SEO can create a compounding effect: high-quality, well-structured pages that match specific search terms may continue attracting relevant organic traffic without proportional increases in ongoing media spend. In practical terms, investing in SEO—through improved site information architecture, optimized metadata, internal linking, and authoritative, context-rich content—can contribute to sustained growth in visibility, user engagement, and qualified inquiries (leads), supporting long-term acquisition efficiency for real estate brands.</a:t>
            </a:r>
          </a:p>
        </p:txBody>
      </p:sp>
      <p:sp>
        <p:nvSpPr>
          <p:cNvPr id="4" name="Google Shape;6210;p53">
            <a:extLst>
              <a:ext uri="{FF2B5EF4-FFF2-40B4-BE49-F238E27FC236}">
                <a16:creationId xmlns:a16="http://schemas.microsoft.com/office/drawing/2014/main" id="{EC0CF436-3E55-BAE1-F122-FCC39725CB40}"/>
              </a:ext>
            </a:extLst>
          </p:cNvPr>
          <p:cNvSpPr/>
          <p:nvPr/>
        </p:nvSpPr>
        <p:spPr>
          <a:xfrm>
            <a:off x="8627564" y="5285696"/>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663843055"/>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6A2373-E610-2A6E-1635-CFAF58F366F0}"/>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08F2B5D-FAD8-FC38-BA1E-B5E08E122267}"/>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FF2EABDB-DCE7-B1C1-6705-E39E92B43D61}"/>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1DFF8515-E367-32F5-7949-7EAA9911231C}"/>
              </a:ext>
            </a:extLst>
          </p:cNvPr>
          <p:cNvSpPr txBox="1"/>
          <p:nvPr/>
        </p:nvSpPr>
        <p:spPr>
          <a:xfrm>
            <a:off x="6848305" y="3996751"/>
            <a:ext cx="5235540"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On-Site SEO &amp; Keywords in Real Estate Digital Marketing</a:t>
            </a:r>
          </a:p>
        </p:txBody>
      </p:sp>
      <p:sp>
        <p:nvSpPr>
          <p:cNvPr id="18" name="Rectangle 17">
            <a:extLst>
              <a:ext uri="{FF2B5EF4-FFF2-40B4-BE49-F238E27FC236}">
                <a16:creationId xmlns:a16="http://schemas.microsoft.com/office/drawing/2014/main" id="{FD18959E-B9C7-ABD8-5A1F-062D4BCC8C10}"/>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3AB7201A-2C44-92D6-88DE-DB9EFDC18835}"/>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E7CA8A52-4803-4FA1-C553-4F5A0721895C}"/>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a:extLst>
              <a:ext uri="{FF2B5EF4-FFF2-40B4-BE49-F238E27FC236}">
                <a16:creationId xmlns:a16="http://schemas.microsoft.com/office/drawing/2014/main" id="{A51E4AD3-A035-8086-8FB9-6ED0668D279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056A6D3-374A-880B-80ED-F7B4A0F7FBF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B7530A-0A2C-98AA-080E-FB93F6211C80}"/>
              </a:ext>
            </a:extLst>
          </p:cNvPr>
          <p:cNvSpPr txBox="1"/>
          <p:nvPr/>
        </p:nvSpPr>
        <p:spPr>
          <a:xfrm>
            <a:off x="1140923" y="1854276"/>
            <a:ext cx="4458977" cy="3290581"/>
          </a:xfrm>
          <a:prstGeom prst="rect">
            <a:avLst/>
          </a:prstGeom>
          <a:noFill/>
        </p:spPr>
        <p:txBody>
          <a:bodyPr wrap="square" rtlCol="0">
            <a:spAutoFit/>
          </a:bodyPr>
          <a:lstStyle/>
          <a:p>
            <a:pPr algn="just">
              <a:lnSpc>
                <a:spcPct val="150000"/>
              </a:lnSpc>
            </a:pPr>
            <a:r>
              <a:rPr lang="en-US" sz="1400" dirty="0">
                <a:latin typeface="Alexandria"/>
              </a:rPr>
              <a:t>Within Search Engine Optimization (SEO), two primary strategic domains are commonly distinguished: on-site SEO and off-site SEO. On-site SEO refers to the systematic optimization of a website’s content, information architecture, and technical structure to improve its visibility in organic search engine results pages (SERPs)—ideally achieving first-page rankings (often operationalized as positions within the top 10 results) for specific search phrases, commonly termed “keywords” or “key phrases,” that are relevant to the organization’s offerings.</a:t>
            </a:r>
          </a:p>
        </p:txBody>
      </p:sp>
      <p:sp>
        <p:nvSpPr>
          <p:cNvPr id="4" name="Google Shape;6210;p53">
            <a:extLst>
              <a:ext uri="{FF2B5EF4-FFF2-40B4-BE49-F238E27FC236}">
                <a16:creationId xmlns:a16="http://schemas.microsoft.com/office/drawing/2014/main" id="{4A0BED24-4D5A-0EC9-B7D0-9DA52D4FE12D}"/>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728647490"/>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B078C0-F73C-CB82-E83E-B29EF29EC22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D39AF53-1CEB-171B-E1EF-FFC0979CD5A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DF0AAE4-81E5-E5B1-F2D2-1BCB1D8C19F8}"/>
              </a:ext>
            </a:extLst>
          </p:cNvPr>
          <p:cNvSpPr txBox="1"/>
          <p:nvPr/>
        </p:nvSpPr>
        <p:spPr>
          <a:xfrm>
            <a:off x="2474476" y="956503"/>
            <a:ext cx="4870876" cy="707886"/>
          </a:xfrm>
          <a:prstGeom prst="rect">
            <a:avLst/>
          </a:prstGeom>
          <a:noFill/>
        </p:spPr>
        <p:txBody>
          <a:bodyPr wrap="square" rtlCol="0">
            <a:spAutoFit/>
          </a:bodyPr>
          <a:lstStyle/>
          <a:p>
            <a:r>
              <a:rPr lang="en-US" sz="2000" b="1" dirty="0">
                <a:latin typeface="Alexandria" charset="0"/>
                <a:cs typeface="Alexandria" charset="0"/>
              </a:rPr>
              <a:t>On-Site SEO &amp; Keywords in Real Estate Digital Marketing</a:t>
            </a:r>
          </a:p>
        </p:txBody>
      </p:sp>
      <p:sp>
        <p:nvSpPr>
          <p:cNvPr id="5" name="Rectangle 4">
            <a:extLst>
              <a:ext uri="{FF2B5EF4-FFF2-40B4-BE49-F238E27FC236}">
                <a16:creationId xmlns:a16="http://schemas.microsoft.com/office/drawing/2014/main" id="{2ADCEA00-F364-BF14-174E-377FCF99E92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6705DDE-07ED-B6D2-09D3-A9B236741EC7}"/>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134E65C-7F78-F14E-4316-CB5B0336836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6C740429-A95E-4030-5585-5F0A84999352}"/>
              </a:ext>
            </a:extLst>
          </p:cNvPr>
          <p:cNvSpPr txBox="1"/>
          <p:nvPr/>
        </p:nvSpPr>
        <p:spPr>
          <a:xfrm>
            <a:off x="762000" y="2122502"/>
            <a:ext cx="10594258" cy="3613746"/>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A central mechanism in on-site SEO is ensuring that the keywords and key phrases used by the target audience are meaningfully embedded in both the visible content and the structural components of web pages. Consider the following real estate-oriented example. A Riyadh-based real estate brokerage and marketing firm seeks to increase its frequency of appearance in organic search results for residential listings and related advisory content. As an initial planning step, the firm would typically pose questions such as:</a:t>
            </a:r>
          </a:p>
          <a:p>
            <a:pPr algn="just">
              <a:lnSpc>
                <a:spcPct val="150000"/>
              </a:lnSpc>
            </a:pPr>
            <a:r>
              <a:rPr lang="en-US" sz="1400" b="1" dirty="0">
                <a:latin typeface="Alexandria" charset="0"/>
                <a:cs typeface="Alexandria" charset="0"/>
              </a:rPr>
              <a:t>• What property-related topics are users searching for?</a:t>
            </a:r>
          </a:p>
          <a:p>
            <a:pPr algn="just">
              <a:lnSpc>
                <a:spcPct val="150000"/>
              </a:lnSpc>
            </a:pPr>
            <a:r>
              <a:rPr lang="en-US" sz="1400" dirty="0">
                <a:latin typeface="Alexandria" charset="0"/>
                <a:cs typeface="Alexandria" charset="0"/>
              </a:rPr>
              <a:t>  ◦ e.g., apartments for rent, villas for sale, off-plan projects, neighborhood comparisons, mortgage requirements, and property investment considerations.</a:t>
            </a:r>
          </a:p>
          <a:p>
            <a:pPr algn="just">
              <a:lnSpc>
                <a:spcPct val="150000"/>
              </a:lnSpc>
            </a:pPr>
            <a:r>
              <a:rPr lang="en-US" sz="1400" b="1" dirty="0">
                <a:latin typeface="Alexandria" charset="0"/>
                <a:cs typeface="Alexandria" charset="0"/>
              </a:rPr>
              <a:t>• Who is searching for these terms?</a:t>
            </a:r>
          </a:p>
          <a:p>
            <a:pPr algn="just">
              <a:lnSpc>
                <a:spcPct val="150000"/>
              </a:lnSpc>
            </a:pPr>
            <a:r>
              <a:rPr lang="en-US" sz="1400" dirty="0">
                <a:latin typeface="Alexandria" charset="0"/>
                <a:cs typeface="Alexandria" charset="0"/>
              </a:rPr>
              <a:t>  ◦ e.g., first-time homebuyers, family renters, corporate tenants, investors, and relocation-driven expatriate households.</a:t>
            </a:r>
          </a:p>
          <a:p>
            <a:pPr algn="just">
              <a:lnSpc>
                <a:spcPct val="150000"/>
              </a:lnSpc>
            </a:pPr>
            <a:r>
              <a:rPr lang="en-US" sz="1400" b="1" dirty="0">
                <a:latin typeface="Alexandria" charset="0"/>
                <a:cs typeface="Alexandria" charset="0"/>
              </a:rPr>
              <a:t>• When do users search for these real estate terms?</a:t>
            </a:r>
          </a:p>
          <a:p>
            <a:pPr algn="just">
              <a:lnSpc>
                <a:spcPct val="150000"/>
              </a:lnSpc>
            </a:pPr>
            <a:r>
              <a:rPr lang="en-US" sz="1400" dirty="0">
                <a:latin typeface="Alexandria" charset="0"/>
                <a:cs typeface="Alexandria" charset="0"/>
              </a:rPr>
              <a:t>  ◦ Are there seasonality trends across the year (e.g., demand cycles associated with relocation periods, school calendars, or market campaigns)?</a:t>
            </a:r>
          </a:p>
        </p:txBody>
      </p:sp>
      <p:pic>
        <p:nvPicPr>
          <p:cNvPr id="7" name="Graphic 21">
            <a:extLst>
              <a:ext uri="{FF2B5EF4-FFF2-40B4-BE49-F238E27FC236}">
                <a16:creationId xmlns:a16="http://schemas.microsoft.com/office/drawing/2014/main" id="{970BA566-DEB7-EE50-A73B-821940A296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5ED9FED2-9997-0EA4-E1CB-D1623AC7FC47}"/>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4430340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360F64-EE61-FC33-2D86-EC612F747CA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DFA15E-A861-6709-3456-A4127B0BBAF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E359131-A864-6A6F-A0F3-22FE01BB73FF}"/>
              </a:ext>
            </a:extLst>
          </p:cNvPr>
          <p:cNvSpPr txBox="1"/>
          <p:nvPr/>
        </p:nvSpPr>
        <p:spPr>
          <a:xfrm>
            <a:off x="2474476" y="956503"/>
            <a:ext cx="4870876" cy="707886"/>
          </a:xfrm>
          <a:prstGeom prst="rect">
            <a:avLst/>
          </a:prstGeom>
          <a:noFill/>
        </p:spPr>
        <p:txBody>
          <a:bodyPr wrap="square" rtlCol="0">
            <a:spAutoFit/>
          </a:bodyPr>
          <a:lstStyle/>
          <a:p>
            <a:r>
              <a:rPr lang="en-US" sz="2000" b="1" dirty="0">
                <a:latin typeface="Alexandria" charset="0"/>
                <a:cs typeface="Alexandria" charset="0"/>
              </a:rPr>
              <a:t>On-Site SEO &amp; Keywords in Real Estate Digital Marketing</a:t>
            </a:r>
          </a:p>
        </p:txBody>
      </p:sp>
      <p:sp>
        <p:nvSpPr>
          <p:cNvPr id="5" name="Rectangle 4">
            <a:extLst>
              <a:ext uri="{FF2B5EF4-FFF2-40B4-BE49-F238E27FC236}">
                <a16:creationId xmlns:a16="http://schemas.microsoft.com/office/drawing/2014/main" id="{E42CF1C2-906F-8011-A501-770942D174D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F2EA089-0695-1654-470D-A7430C4704B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DD352DC-036C-6F01-ABEA-6C032FB8971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7C2238DC-9BD1-63AF-6B07-9658865D459F}"/>
              </a:ext>
            </a:extLst>
          </p:cNvPr>
          <p:cNvSpPr txBox="1"/>
          <p:nvPr/>
        </p:nvSpPr>
        <p:spPr>
          <a:xfrm>
            <a:off x="762000" y="2122502"/>
            <a:ext cx="10594258" cy="4260077"/>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 How do users search for real estate?</a:t>
            </a:r>
          </a:p>
          <a:p>
            <a:pPr algn="just">
              <a:lnSpc>
                <a:spcPct val="150000"/>
              </a:lnSpc>
            </a:pPr>
            <a:r>
              <a:rPr lang="en-US" sz="1400" dirty="0">
                <a:latin typeface="Alexandria" charset="0"/>
                <a:cs typeface="Alexandria" charset="0"/>
              </a:rPr>
              <a:t>  ◦ What words and terminology do they employ (e.g., district names, property types, room counts, budget ranges)?</a:t>
            </a:r>
          </a:p>
          <a:p>
            <a:pPr algn="just">
              <a:lnSpc>
                <a:spcPct val="150000"/>
              </a:lnSpc>
            </a:pPr>
            <a:r>
              <a:rPr lang="en-US" sz="1400" dirty="0">
                <a:latin typeface="Alexandria" charset="0"/>
                <a:cs typeface="Alexandria" charset="0"/>
              </a:rPr>
              <a:t>  ◦ What questions do they ask (e.g., “Which neighborhoods in Riyadh are best for families?” “What are the steps to buy an apartment in Jeddah?”)?</a:t>
            </a:r>
          </a:p>
          <a:p>
            <a:pPr algn="just">
              <a:lnSpc>
                <a:spcPct val="150000"/>
              </a:lnSpc>
            </a:pPr>
            <a:r>
              <a:rPr lang="en-US" sz="1400" dirty="0">
                <a:latin typeface="Alexandria" charset="0"/>
                <a:cs typeface="Alexandria" charset="0"/>
              </a:rPr>
              <a:t>  ◦ Is a larger share of these searches performed on mobile devices, and do mobile users exhibit different behavior (e.g., shorter queries, location-driven terms, higher call intent)?</a:t>
            </a:r>
          </a:p>
          <a:p>
            <a:pPr algn="just">
              <a:lnSpc>
                <a:spcPct val="150000"/>
              </a:lnSpc>
            </a:pPr>
            <a:r>
              <a:rPr lang="en-US" sz="1400" b="1" dirty="0">
                <a:latin typeface="Alexandria" charset="0"/>
                <a:cs typeface="Alexandria" charset="0"/>
              </a:rPr>
              <a:t>• Why are users searching for real estate information?</a:t>
            </a:r>
          </a:p>
          <a:p>
            <a:pPr algn="just">
              <a:lnSpc>
                <a:spcPct val="150000"/>
              </a:lnSpc>
            </a:pPr>
            <a:r>
              <a:rPr lang="en-US" sz="1400" dirty="0">
                <a:latin typeface="Alexandria" charset="0"/>
                <a:cs typeface="Alexandria" charset="0"/>
              </a:rPr>
              <a:t>  ◦ Are they exploring options (informational intent), comparing providers and platforms (navigational intent), or preparing to contact an agent, book a viewing, or submit a financing inquiry (transactional intent)?</a:t>
            </a:r>
          </a:p>
          <a:p>
            <a:pPr algn="just">
              <a:lnSpc>
                <a:spcPct val="150000"/>
              </a:lnSpc>
            </a:pPr>
            <a:r>
              <a:rPr lang="en-US" sz="1400" b="1" dirty="0">
                <a:latin typeface="Alexandria" charset="0"/>
                <a:cs typeface="Alexandria" charset="0"/>
              </a:rPr>
              <a:t>• Where are prospective clients located—locally, nationally, or internationally?</a:t>
            </a:r>
          </a:p>
          <a:p>
            <a:pPr algn="just">
              <a:lnSpc>
                <a:spcPct val="150000"/>
              </a:lnSpc>
            </a:pPr>
            <a:r>
              <a:rPr lang="en-US" sz="1400" dirty="0">
                <a:latin typeface="Alexandria" charset="0"/>
                <a:cs typeface="Alexandria" charset="0"/>
              </a:rPr>
              <a:t>  ◦ For example, local residents in Riyadh or Jeddah, domestic movers between Saudi cities, or international investors evaluating opportunities in the Kingdom.</a:t>
            </a:r>
          </a:p>
          <a:p>
            <a:pPr algn="just">
              <a:lnSpc>
                <a:spcPct val="150000"/>
              </a:lnSpc>
            </a:pPr>
            <a:endParaRPr lang="en-US" sz="1400" dirty="0">
              <a:latin typeface="Alexandria" charset="0"/>
              <a:cs typeface="Alexandria" charset="0"/>
            </a:endParaRPr>
          </a:p>
        </p:txBody>
      </p:sp>
      <p:pic>
        <p:nvPicPr>
          <p:cNvPr id="7" name="Graphic 21">
            <a:extLst>
              <a:ext uri="{FF2B5EF4-FFF2-40B4-BE49-F238E27FC236}">
                <a16:creationId xmlns:a16="http://schemas.microsoft.com/office/drawing/2014/main" id="{FA74AFFF-1510-5310-C9BB-97E4E7F6B4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4142ED54-2D94-C2D7-24F0-9817C64DF4BA}"/>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0187991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3AED9D-D001-05DC-85B4-84EF67C24B6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CA7118A-B54B-0500-7272-8AAE3A51627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D5C8463-F65F-0801-2F0C-E0E4D5EEDD64}"/>
              </a:ext>
            </a:extLst>
          </p:cNvPr>
          <p:cNvSpPr txBox="1"/>
          <p:nvPr/>
        </p:nvSpPr>
        <p:spPr>
          <a:xfrm>
            <a:off x="2474476" y="956503"/>
            <a:ext cx="4870876" cy="707886"/>
          </a:xfrm>
          <a:prstGeom prst="rect">
            <a:avLst/>
          </a:prstGeom>
          <a:noFill/>
        </p:spPr>
        <p:txBody>
          <a:bodyPr wrap="square" rtlCol="0">
            <a:spAutoFit/>
          </a:bodyPr>
          <a:lstStyle/>
          <a:p>
            <a:r>
              <a:rPr lang="en-US" sz="2000" b="1" dirty="0">
                <a:latin typeface="Alexandria" charset="0"/>
                <a:cs typeface="Alexandria" charset="0"/>
              </a:rPr>
              <a:t>On-Site SEO &amp; Keywords in Real Estate Digital Marketing</a:t>
            </a:r>
          </a:p>
        </p:txBody>
      </p:sp>
      <p:sp>
        <p:nvSpPr>
          <p:cNvPr id="5" name="Rectangle 4">
            <a:extLst>
              <a:ext uri="{FF2B5EF4-FFF2-40B4-BE49-F238E27FC236}">
                <a16:creationId xmlns:a16="http://schemas.microsoft.com/office/drawing/2014/main" id="{14279ED4-B891-80AC-DB1F-AF7A2E8E21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1FF5B1F-7117-011A-14A4-51412AFA9E37}"/>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5CB7FBB-B470-99CE-1C1C-0CEFF91AB5A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80486607-29B4-4481-8A84-D4824C2875B6}"/>
              </a:ext>
            </a:extLst>
          </p:cNvPr>
          <p:cNvSpPr txBox="1"/>
          <p:nvPr/>
        </p:nvSpPr>
        <p:spPr>
          <a:xfrm>
            <a:off x="2305200" y="2317707"/>
            <a:ext cx="8097329" cy="3290581"/>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Addressing these questions constitutes a critical planning phase that directs keyword research and supports the development of higher-quality, intent-aligned content. Understanding how a target audience searches for property solutions—across language patterns, location cues, and decision-stage signals—enables marketers to generate robust keyword and key-phrase hypotheses for listing pages, project pages, neighborhood guides, and market explainers.</a:t>
            </a:r>
          </a:p>
          <a:p>
            <a:pPr algn="just">
              <a:lnSpc>
                <a:spcPct val="150000"/>
              </a:lnSpc>
            </a:pPr>
            <a:r>
              <a:rPr lang="en-US" sz="1400" dirty="0">
                <a:latin typeface="Alexandria" charset="0"/>
                <a:cs typeface="Alexandria" charset="0"/>
              </a:rPr>
              <a:t>At this stage, marketers often focus primarily on producing content that incorporates these terms. However, effective on-site SEO also requires attention to additional structural and “non-visible” components of web pages—such as title tags, meta descriptions, header hierarchy, URL structure, internal linking, image alt attributes, schema markup, crawlability controls, mobile usability, and page performance—because these elements materially influence how search engines interpret, index, and rank real estate content.</a:t>
            </a:r>
          </a:p>
        </p:txBody>
      </p:sp>
      <p:pic>
        <p:nvPicPr>
          <p:cNvPr id="7" name="Graphic 21">
            <a:extLst>
              <a:ext uri="{FF2B5EF4-FFF2-40B4-BE49-F238E27FC236}">
                <a16:creationId xmlns:a16="http://schemas.microsoft.com/office/drawing/2014/main" id="{4A2011F8-A5E2-A7B4-4B99-8EB75CF0F0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9B37A7C2-E3C9-0342-4436-87D33B96A8A5}"/>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7954953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497590-0036-1E9E-F60D-84045A6613C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A9CCC98C-0D8D-22EB-221B-3715D154D1F0}"/>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6BB256D4-FFDC-F945-694F-D0A504D6265B}"/>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2387DB1E-1668-DDFB-4B5D-596356CFFCD5}"/>
              </a:ext>
            </a:extLst>
          </p:cNvPr>
          <p:cNvSpPr txBox="1"/>
          <p:nvPr/>
        </p:nvSpPr>
        <p:spPr>
          <a:xfrm>
            <a:off x="6848305" y="3996751"/>
            <a:ext cx="5235540"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Integrating Keywords into a Real Estate Web Page</a:t>
            </a:r>
          </a:p>
        </p:txBody>
      </p:sp>
      <p:sp>
        <p:nvSpPr>
          <p:cNvPr id="18" name="Rectangle 17">
            <a:extLst>
              <a:ext uri="{FF2B5EF4-FFF2-40B4-BE49-F238E27FC236}">
                <a16:creationId xmlns:a16="http://schemas.microsoft.com/office/drawing/2014/main" id="{0205CF10-B964-C9B0-A1AD-43D6F854A16B}"/>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0B25DD91-EAC8-45BC-2895-8A987BE78FBB}"/>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BAC5297C-8E35-AAAE-AEE9-2F46CDBDD551}"/>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a:extLst>
              <a:ext uri="{FF2B5EF4-FFF2-40B4-BE49-F238E27FC236}">
                <a16:creationId xmlns:a16="http://schemas.microsoft.com/office/drawing/2014/main" id="{D146E3CB-A69A-7558-E947-912212975DA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5676202-0187-5357-612D-F0A6EC7F76E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0B9BF09-8E0A-D2B6-9252-5C39DA800F12}"/>
              </a:ext>
            </a:extLst>
          </p:cNvPr>
          <p:cNvSpPr txBox="1"/>
          <p:nvPr/>
        </p:nvSpPr>
        <p:spPr>
          <a:xfrm>
            <a:off x="1133854" y="1474921"/>
            <a:ext cx="4458977" cy="4260077"/>
          </a:xfrm>
          <a:prstGeom prst="rect">
            <a:avLst/>
          </a:prstGeom>
          <a:noFill/>
        </p:spPr>
        <p:txBody>
          <a:bodyPr wrap="square" rtlCol="0">
            <a:spAutoFit/>
          </a:bodyPr>
          <a:lstStyle/>
          <a:p>
            <a:pPr algn="just">
              <a:lnSpc>
                <a:spcPct val="150000"/>
              </a:lnSpc>
            </a:pPr>
            <a:r>
              <a:rPr lang="en-US" sz="1400" dirty="0">
                <a:latin typeface="Alexandria"/>
              </a:rPr>
              <a:t>A real estate web page typically follows a hierarchical structure (information architecture) that search engines use to crawl, interpret, and index content. Therefore, keyword integration should be implemented not only within the visible body content, but also across the page’s structural and metadata elements. In the real estate context, keywords commonly encode location signals (e.g., city and district), property attributes (e.g., unit type, bedrooms, price range), and transactional cues (e.g., “book a viewing,” “contact agent,” “mortgage”). When integrating keywords, ensure they are placed naturally and semantically (avoiding keyword stuffing) in the following elements:</a:t>
            </a:r>
          </a:p>
        </p:txBody>
      </p:sp>
      <p:sp>
        <p:nvSpPr>
          <p:cNvPr id="4" name="Google Shape;6210;p53">
            <a:extLst>
              <a:ext uri="{FF2B5EF4-FFF2-40B4-BE49-F238E27FC236}">
                <a16:creationId xmlns:a16="http://schemas.microsoft.com/office/drawing/2014/main" id="{4A3F51C9-A7F3-E119-E5A0-210D3942DBAA}"/>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361244501"/>
      </p:ext>
    </p:extLst>
  </p:cSld>
  <p:clrMapOvr>
    <a:masterClrMapping/>
  </p:clrMapOvr>
  <p:transition spd="slow">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AF7B77-86C1-4B73-B300-025A46000E4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E27F316-EBA4-26F6-29EB-5A3688C784F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9077B33-4B31-A57C-38CB-EA46EEFB2A55}"/>
              </a:ext>
            </a:extLst>
          </p:cNvPr>
          <p:cNvSpPr txBox="1"/>
          <p:nvPr/>
        </p:nvSpPr>
        <p:spPr>
          <a:xfrm>
            <a:off x="2474476" y="956503"/>
            <a:ext cx="4870876" cy="707886"/>
          </a:xfrm>
          <a:prstGeom prst="rect">
            <a:avLst/>
          </a:prstGeom>
          <a:noFill/>
        </p:spPr>
        <p:txBody>
          <a:bodyPr wrap="square" rtlCol="0">
            <a:spAutoFit/>
          </a:bodyPr>
          <a:lstStyle/>
          <a:p>
            <a:r>
              <a:rPr lang="en-US" sz="2000" b="1" dirty="0">
                <a:latin typeface="Alexandria" charset="0"/>
                <a:cs typeface="Alexandria" charset="0"/>
              </a:rPr>
              <a:t>Integrating Keywords into a Real Estate Web Page</a:t>
            </a:r>
          </a:p>
        </p:txBody>
      </p:sp>
      <p:sp>
        <p:nvSpPr>
          <p:cNvPr id="5" name="Rectangle 4">
            <a:extLst>
              <a:ext uri="{FF2B5EF4-FFF2-40B4-BE49-F238E27FC236}">
                <a16:creationId xmlns:a16="http://schemas.microsoft.com/office/drawing/2014/main" id="{0A326046-F79F-98ED-FC2D-7F5C431240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21A67E2-F5F5-0A07-7100-F7FF202EDA3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F3E416C-2B80-4D57-0D24-2CF0CF52B58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3EB12ABB-B519-1DB4-E8C2-B18FD5539453}"/>
              </a:ext>
            </a:extLst>
          </p:cNvPr>
          <p:cNvSpPr txBox="1"/>
          <p:nvPr/>
        </p:nvSpPr>
        <p:spPr>
          <a:xfrm>
            <a:off x="761999" y="2710158"/>
            <a:ext cx="6244968" cy="2644250"/>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 </a:t>
            </a:r>
            <a:r>
              <a:rPr lang="en-US" sz="1400" b="1" dirty="0">
                <a:latin typeface="Alexandria" charset="0"/>
                <a:cs typeface="Alexandria" charset="0"/>
              </a:rPr>
              <a:t>URLs and Paths:</a:t>
            </a:r>
          </a:p>
          <a:p>
            <a:pPr algn="just">
              <a:lnSpc>
                <a:spcPct val="150000"/>
              </a:lnSpc>
            </a:pPr>
            <a:r>
              <a:rPr lang="en-US" sz="1400" dirty="0">
                <a:latin typeface="Alexandria" charset="0"/>
                <a:cs typeface="Alexandria" charset="0"/>
              </a:rPr>
              <a:t>While domain names can be brand-led, descriptive URL structures support SEO by signaling topical relevance and improving crawlability. For multi-page real estate websites (e.g., listings, neighborhoods, projects), include keywords in URL paths (the text after “/”). </a:t>
            </a:r>
          </a:p>
          <a:p>
            <a:pPr algn="just">
              <a:lnSpc>
                <a:spcPct val="150000"/>
              </a:lnSpc>
            </a:pPr>
            <a:r>
              <a:rPr lang="en-US" sz="1400" dirty="0">
                <a:latin typeface="Alexandria" charset="0"/>
                <a:cs typeface="Alexandria" charset="0"/>
              </a:rPr>
              <a:t>Example: </a:t>
            </a:r>
          </a:p>
          <a:p>
            <a:pPr algn="just">
              <a:lnSpc>
                <a:spcPct val="150000"/>
              </a:lnSpc>
            </a:pPr>
            <a:r>
              <a:rPr lang="en-US" sz="1400" dirty="0">
                <a:latin typeface="Alexandria" charset="0"/>
                <a:cs typeface="Alexandria" charset="0"/>
              </a:rPr>
              <a:t>  domain.com/</a:t>
            </a:r>
            <a:r>
              <a:rPr lang="en-US" sz="1400" dirty="0" err="1">
                <a:latin typeface="Alexandria" charset="0"/>
                <a:cs typeface="Alexandria" charset="0"/>
              </a:rPr>
              <a:t>riyadh</a:t>
            </a:r>
            <a:r>
              <a:rPr lang="en-US" sz="1400" dirty="0">
                <a:latin typeface="Alexandria" charset="0"/>
                <a:cs typeface="Alexandria" charset="0"/>
              </a:rPr>
              <a:t>/apartments-for-rent/al-</a:t>
            </a:r>
            <a:r>
              <a:rPr lang="en-US" sz="1400" dirty="0" err="1">
                <a:latin typeface="Alexandria" charset="0"/>
                <a:cs typeface="Alexandria" charset="0"/>
              </a:rPr>
              <a:t>malqa</a:t>
            </a:r>
            <a:endParaRPr lang="en-US" sz="1400" dirty="0">
              <a:latin typeface="Alexandria" charset="0"/>
              <a:cs typeface="Alexandria" charset="0"/>
            </a:endParaRPr>
          </a:p>
          <a:p>
            <a:pPr algn="just">
              <a:lnSpc>
                <a:spcPct val="150000"/>
              </a:lnSpc>
            </a:pPr>
            <a:r>
              <a:rPr lang="en-US" sz="1400" dirty="0">
                <a:latin typeface="Alexandria" charset="0"/>
                <a:cs typeface="Alexandria" charset="0"/>
              </a:rPr>
              <a:t>  domain.com/</a:t>
            </a:r>
            <a:r>
              <a:rPr lang="en-US" sz="1400" dirty="0" err="1">
                <a:latin typeface="Alexandria" charset="0"/>
                <a:cs typeface="Alexandria" charset="0"/>
              </a:rPr>
              <a:t>jeddah</a:t>
            </a:r>
            <a:r>
              <a:rPr lang="en-US" sz="1400" dirty="0">
                <a:latin typeface="Alexandria" charset="0"/>
                <a:cs typeface="Alexandria" charset="0"/>
              </a:rPr>
              <a:t>/villas-for-sale/north-</a:t>
            </a:r>
            <a:r>
              <a:rPr lang="en-US" sz="1400" dirty="0" err="1">
                <a:latin typeface="Alexandria" charset="0"/>
                <a:cs typeface="Alexandria" charset="0"/>
              </a:rPr>
              <a:t>jeddah</a:t>
            </a:r>
            <a:endParaRPr lang="en-US" sz="1400" dirty="0">
              <a:latin typeface="Alexandria" charset="0"/>
              <a:cs typeface="Alexandria" charset="0"/>
            </a:endParaRPr>
          </a:p>
        </p:txBody>
      </p:sp>
      <p:pic>
        <p:nvPicPr>
          <p:cNvPr id="7" name="Graphic 21">
            <a:extLst>
              <a:ext uri="{FF2B5EF4-FFF2-40B4-BE49-F238E27FC236}">
                <a16:creationId xmlns:a16="http://schemas.microsoft.com/office/drawing/2014/main" id="{CB8E6E62-E049-D9F5-3374-B451B5C1C1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BDD9491B-9F8E-35D4-3335-E45FB96CC6F2}"/>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pic>
        <p:nvPicPr>
          <p:cNvPr id="4" name="Picture 3">
            <a:extLst>
              <a:ext uri="{FF2B5EF4-FFF2-40B4-BE49-F238E27FC236}">
                <a16:creationId xmlns:a16="http://schemas.microsoft.com/office/drawing/2014/main" id="{73132930-7C5D-E176-A7A0-43A9EC143A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06967" y="1740239"/>
            <a:ext cx="4423033" cy="4246269"/>
          </a:xfrm>
          <a:prstGeom prst="rect">
            <a:avLst/>
          </a:prstGeom>
        </p:spPr>
      </p:pic>
    </p:spTree>
    <p:extLst>
      <p:ext uri="{BB962C8B-B14F-4D97-AF65-F5344CB8AC3E}">
        <p14:creationId xmlns:p14="http://schemas.microsoft.com/office/powerpoint/2010/main" val="31977759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83EC2A-656F-2F55-FC54-376AEEF0259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B809367-E0F4-909F-3CA0-B7DBF512132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26C30C5-D87B-45AB-C2A8-16242C658956}"/>
              </a:ext>
            </a:extLst>
          </p:cNvPr>
          <p:cNvSpPr txBox="1"/>
          <p:nvPr/>
        </p:nvSpPr>
        <p:spPr>
          <a:xfrm>
            <a:off x="2474476" y="956503"/>
            <a:ext cx="4870876" cy="707886"/>
          </a:xfrm>
          <a:prstGeom prst="rect">
            <a:avLst/>
          </a:prstGeom>
          <a:noFill/>
        </p:spPr>
        <p:txBody>
          <a:bodyPr wrap="square" rtlCol="0">
            <a:spAutoFit/>
          </a:bodyPr>
          <a:lstStyle/>
          <a:p>
            <a:r>
              <a:rPr lang="en-US" sz="2000" b="1" dirty="0">
                <a:latin typeface="Alexandria" charset="0"/>
                <a:cs typeface="Alexandria" charset="0"/>
              </a:rPr>
              <a:t>Integrating Keywords into a Real Estate Web Page</a:t>
            </a:r>
          </a:p>
        </p:txBody>
      </p:sp>
      <p:sp>
        <p:nvSpPr>
          <p:cNvPr id="5" name="Rectangle 4">
            <a:extLst>
              <a:ext uri="{FF2B5EF4-FFF2-40B4-BE49-F238E27FC236}">
                <a16:creationId xmlns:a16="http://schemas.microsoft.com/office/drawing/2014/main" id="{A46CBAD2-749A-852B-81A5-5722316C42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BF3586E-CBEF-5365-2056-3D2E23A0C50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D66E646-B284-D421-2DBA-C508A82DCBC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33FF0152-1C30-1199-6C1E-ED18F539897E}"/>
              </a:ext>
            </a:extLst>
          </p:cNvPr>
          <p:cNvSpPr txBox="1"/>
          <p:nvPr/>
        </p:nvSpPr>
        <p:spPr>
          <a:xfrm>
            <a:off x="761999" y="2710158"/>
            <a:ext cx="6061588" cy="2644250"/>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 Title Tag:</a:t>
            </a:r>
          </a:p>
          <a:p>
            <a:pPr algn="just">
              <a:lnSpc>
                <a:spcPct val="150000"/>
              </a:lnSpc>
            </a:pPr>
            <a:r>
              <a:rPr lang="en-US" sz="1400" dirty="0">
                <a:latin typeface="Alexandria" charset="0"/>
                <a:cs typeface="Alexandria" charset="0"/>
              </a:rPr>
              <a:t>The Title Tag is among the most influential on-page ranking factors because it provides a concise statement of what the page is about. Although the Title Tag is not typically displayed within the page body, it appears as the clickable headline in search engine results pages (SERPs) and strongly shapes both relevance and click-through rate (CTR).</a:t>
            </a:r>
          </a:p>
          <a:p>
            <a:pPr algn="just">
              <a:lnSpc>
                <a:spcPct val="150000"/>
              </a:lnSpc>
            </a:pPr>
            <a:r>
              <a:rPr lang="en-US" sz="1400" dirty="0">
                <a:latin typeface="Alexandria" charset="0"/>
                <a:cs typeface="Alexandria" charset="0"/>
              </a:rPr>
              <a:t>  Example:</a:t>
            </a:r>
          </a:p>
          <a:p>
            <a:pPr algn="just">
              <a:lnSpc>
                <a:spcPct val="150000"/>
              </a:lnSpc>
            </a:pPr>
            <a:r>
              <a:rPr lang="en-US" sz="1400" dirty="0">
                <a:latin typeface="Alexandria" charset="0"/>
                <a:cs typeface="Alexandria" charset="0"/>
              </a:rPr>
              <a:t>  “Apartments for Rent in Riyadh (Al </a:t>
            </a:r>
            <a:r>
              <a:rPr lang="en-US" sz="1400" dirty="0" err="1">
                <a:latin typeface="Alexandria" charset="0"/>
                <a:cs typeface="Alexandria" charset="0"/>
              </a:rPr>
              <a:t>Malqa</a:t>
            </a:r>
            <a:r>
              <a:rPr lang="en-US" sz="1400" dirty="0">
                <a:latin typeface="Alexandria" charset="0"/>
                <a:cs typeface="Alexandria" charset="0"/>
              </a:rPr>
              <a:t>) | Updated Listings &amp; Prices”</a:t>
            </a:r>
          </a:p>
        </p:txBody>
      </p:sp>
      <p:pic>
        <p:nvPicPr>
          <p:cNvPr id="7" name="Graphic 21">
            <a:extLst>
              <a:ext uri="{FF2B5EF4-FFF2-40B4-BE49-F238E27FC236}">
                <a16:creationId xmlns:a16="http://schemas.microsoft.com/office/drawing/2014/main" id="{53B1B827-F1C6-A597-AD86-6C45493BFE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9E348051-A2B3-22B9-18A0-211074CFDE1A}"/>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pic>
        <p:nvPicPr>
          <p:cNvPr id="4" name="Picture 3">
            <a:extLst>
              <a:ext uri="{FF2B5EF4-FFF2-40B4-BE49-F238E27FC236}">
                <a16:creationId xmlns:a16="http://schemas.microsoft.com/office/drawing/2014/main" id="{726B642C-B27A-6369-5FEB-D9EF8F522E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06967" y="1740239"/>
            <a:ext cx="4423033" cy="4246269"/>
          </a:xfrm>
          <a:prstGeom prst="rect">
            <a:avLst/>
          </a:prstGeom>
        </p:spPr>
      </p:pic>
    </p:spTree>
    <p:extLst>
      <p:ext uri="{BB962C8B-B14F-4D97-AF65-F5344CB8AC3E}">
        <p14:creationId xmlns:p14="http://schemas.microsoft.com/office/powerpoint/2010/main" val="3765446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DE9ED0-49EB-227C-367D-EFB12A374DF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4C074EC-E3E2-849F-1FE6-DF6F62DC315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D2B0E8E-E81F-79EF-11D6-1592EE0CA895}"/>
              </a:ext>
            </a:extLst>
          </p:cNvPr>
          <p:cNvSpPr txBox="1"/>
          <p:nvPr/>
        </p:nvSpPr>
        <p:spPr>
          <a:xfrm>
            <a:off x="2474476" y="956503"/>
            <a:ext cx="4870876" cy="707886"/>
          </a:xfrm>
          <a:prstGeom prst="rect">
            <a:avLst/>
          </a:prstGeom>
          <a:noFill/>
        </p:spPr>
        <p:txBody>
          <a:bodyPr wrap="square" rtlCol="0">
            <a:spAutoFit/>
          </a:bodyPr>
          <a:lstStyle/>
          <a:p>
            <a:r>
              <a:rPr lang="en-US" sz="2000" b="1" dirty="0">
                <a:latin typeface="Alexandria" charset="0"/>
                <a:cs typeface="Alexandria" charset="0"/>
              </a:rPr>
              <a:t>Integrating Keywords into a Real Estate Web Page</a:t>
            </a:r>
          </a:p>
        </p:txBody>
      </p:sp>
      <p:sp>
        <p:nvSpPr>
          <p:cNvPr id="5" name="Rectangle 4">
            <a:extLst>
              <a:ext uri="{FF2B5EF4-FFF2-40B4-BE49-F238E27FC236}">
                <a16:creationId xmlns:a16="http://schemas.microsoft.com/office/drawing/2014/main" id="{9ED7A746-4183-EAF0-A2DE-C421061CB11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1B1ED92-DB7D-F6B8-C979-5C7FF94FD565}"/>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6F0781A-70F2-42A5-8B1D-B9E9AFFB7E9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4592C3CA-D1D5-B7EF-5A5D-898EB141B7BB}"/>
              </a:ext>
            </a:extLst>
          </p:cNvPr>
          <p:cNvSpPr txBox="1"/>
          <p:nvPr/>
        </p:nvSpPr>
        <p:spPr>
          <a:xfrm>
            <a:off x="762000" y="2414488"/>
            <a:ext cx="6061588" cy="3290581"/>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 Meta Descriptions / Snippets:</a:t>
            </a:r>
          </a:p>
          <a:p>
            <a:pPr algn="just">
              <a:lnSpc>
                <a:spcPct val="150000"/>
              </a:lnSpc>
            </a:pPr>
            <a:r>
              <a:rPr lang="en-US" sz="1400" dirty="0">
                <a:latin typeface="Alexandria" charset="0"/>
                <a:cs typeface="Alexandria" charset="0"/>
              </a:rPr>
              <a:t>  A Meta Description is the short summary displayed beneath the Title Tag in SERPs. While meta descriptions are not a direct ranking factor in all cases, they can materially affect CTR by clarifying value, location, and key features. Many content management systems (CMS) (e.g., WordPress, Wix) provide fields for entering Title Tags and Meta Descriptions; in custom-built sites, these may be implemented through developer workflows.</a:t>
            </a:r>
          </a:p>
          <a:p>
            <a:pPr algn="just">
              <a:lnSpc>
                <a:spcPct val="150000"/>
              </a:lnSpc>
            </a:pPr>
            <a:r>
              <a:rPr lang="en-US" sz="1400" dirty="0">
                <a:latin typeface="Alexandria" charset="0"/>
                <a:cs typeface="Alexandria" charset="0"/>
              </a:rPr>
              <a:t>  Example:</a:t>
            </a:r>
          </a:p>
          <a:p>
            <a:pPr algn="just">
              <a:lnSpc>
                <a:spcPct val="150000"/>
              </a:lnSpc>
            </a:pPr>
            <a:r>
              <a:rPr lang="en-US" sz="1400" dirty="0">
                <a:latin typeface="Alexandria" charset="0"/>
                <a:cs typeface="Alexandria" charset="0"/>
              </a:rPr>
              <a:t>  “Explore verified apartments for rent in Al </a:t>
            </a:r>
            <a:r>
              <a:rPr lang="en-US" sz="1400" dirty="0" err="1">
                <a:latin typeface="Alexandria" charset="0"/>
                <a:cs typeface="Alexandria" charset="0"/>
              </a:rPr>
              <a:t>Malqa</a:t>
            </a:r>
            <a:r>
              <a:rPr lang="en-US" sz="1400" dirty="0">
                <a:latin typeface="Alexandria" charset="0"/>
                <a:cs typeface="Alexandria" charset="0"/>
              </a:rPr>
              <a:t>, Riyadh. Compare prices, amenities, and book a viewing online.”</a:t>
            </a:r>
          </a:p>
        </p:txBody>
      </p:sp>
      <p:pic>
        <p:nvPicPr>
          <p:cNvPr id="7" name="Graphic 21">
            <a:extLst>
              <a:ext uri="{FF2B5EF4-FFF2-40B4-BE49-F238E27FC236}">
                <a16:creationId xmlns:a16="http://schemas.microsoft.com/office/drawing/2014/main" id="{27EED24B-25F2-D33F-21D1-EC1D8B0CAD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2EF8DBF4-3312-C665-385D-AEEA3C5CF19A}"/>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pic>
        <p:nvPicPr>
          <p:cNvPr id="4" name="Picture 3">
            <a:extLst>
              <a:ext uri="{FF2B5EF4-FFF2-40B4-BE49-F238E27FC236}">
                <a16:creationId xmlns:a16="http://schemas.microsoft.com/office/drawing/2014/main" id="{E6BDF3CC-D067-712D-5097-203DCA7956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06967" y="1740239"/>
            <a:ext cx="4423033" cy="4246269"/>
          </a:xfrm>
          <a:prstGeom prst="rect">
            <a:avLst/>
          </a:prstGeom>
        </p:spPr>
      </p:pic>
    </p:spTree>
    <p:extLst>
      <p:ext uri="{BB962C8B-B14F-4D97-AF65-F5344CB8AC3E}">
        <p14:creationId xmlns:p14="http://schemas.microsoft.com/office/powerpoint/2010/main" val="13719360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C28B7B-7E8D-4262-84BB-3DD6791029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0442700-0F18-1085-C671-3E4B6043D31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8AF5A4E-F006-1F3B-E4DC-400C1B07B6E9}"/>
              </a:ext>
            </a:extLst>
          </p:cNvPr>
          <p:cNvSpPr txBox="1"/>
          <p:nvPr/>
        </p:nvSpPr>
        <p:spPr>
          <a:xfrm>
            <a:off x="2474476" y="956503"/>
            <a:ext cx="4870876" cy="707886"/>
          </a:xfrm>
          <a:prstGeom prst="rect">
            <a:avLst/>
          </a:prstGeom>
          <a:noFill/>
        </p:spPr>
        <p:txBody>
          <a:bodyPr wrap="square" rtlCol="0">
            <a:spAutoFit/>
          </a:bodyPr>
          <a:lstStyle/>
          <a:p>
            <a:r>
              <a:rPr lang="en-US" sz="2000" b="1" dirty="0">
                <a:latin typeface="Alexandria" charset="0"/>
                <a:cs typeface="Alexandria" charset="0"/>
              </a:rPr>
              <a:t>Integrating Keywords into a Real Estate Web Page</a:t>
            </a:r>
          </a:p>
        </p:txBody>
      </p:sp>
      <p:sp>
        <p:nvSpPr>
          <p:cNvPr id="5" name="Rectangle 4">
            <a:extLst>
              <a:ext uri="{FF2B5EF4-FFF2-40B4-BE49-F238E27FC236}">
                <a16:creationId xmlns:a16="http://schemas.microsoft.com/office/drawing/2014/main" id="{177F5985-A5DD-CDD1-9CCA-5DE1BE2B041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783E3DF-AD4A-4B6D-F37C-D05C3080E09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8A0BBCE-E49F-DEFC-10D8-288CFD71E7C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BAE1F41D-33C7-5330-D051-F62BE38BCF79}"/>
              </a:ext>
            </a:extLst>
          </p:cNvPr>
          <p:cNvSpPr txBox="1"/>
          <p:nvPr/>
        </p:nvSpPr>
        <p:spPr>
          <a:xfrm>
            <a:off x="762000" y="2414488"/>
            <a:ext cx="6061588" cy="1997919"/>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 Main Content / Body Copy:</a:t>
            </a:r>
          </a:p>
          <a:p>
            <a:pPr algn="just">
              <a:lnSpc>
                <a:spcPct val="150000"/>
              </a:lnSpc>
            </a:pPr>
            <a:r>
              <a:rPr lang="en-US" sz="1400" dirty="0">
                <a:latin typeface="Alexandria" charset="0"/>
                <a:cs typeface="Alexandria" charset="0"/>
              </a:rPr>
              <a:t>  The Body Copy is the visible text that users read on the page. For real estate, this includes property descriptions, project overviews, neighborhood guidance, and market explainers. Keywords should be integrated contextually within a coherent narrative that addresses user questions and decision criteria (e.g., accessibility, services, schools, commuting, financing).</a:t>
            </a:r>
          </a:p>
        </p:txBody>
      </p:sp>
      <p:pic>
        <p:nvPicPr>
          <p:cNvPr id="7" name="Graphic 21">
            <a:extLst>
              <a:ext uri="{FF2B5EF4-FFF2-40B4-BE49-F238E27FC236}">
                <a16:creationId xmlns:a16="http://schemas.microsoft.com/office/drawing/2014/main" id="{E5B2AB39-0F62-C80C-E9BB-C1031D9352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D07C17C0-F4C6-5110-8586-137884ABF950}"/>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pic>
        <p:nvPicPr>
          <p:cNvPr id="4" name="Picture 3">
            <a:extLst>
              <a:ext uri="{FF2B5EF4-FFF2-40B4-BE49-F238E27FC236}">
                <a16:creationId xmlns:a16="http://schemas.microsoft.com/office/drawing/2014/main" id="{EA2A8B45-646D-1C68-8292-624552240D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06967" y="1740239"/>
            <a:ext cx="4423033" cy="4246269"/>
          </a:xfrm>
          <a:prstGeom prst="rect">
            <a:avLst/>
          </a:prstGeom>
        </p:spPr>
      </p:pic>
    </p:spTree>
    <p:extLst>
      <p:ext uri="{BB962C8B-B14F-4D97-AF65-F5344CB8AC3E}">
        <p14:creationId xmlns:p14="http://schemas.microsoft.com/office/powerpoint/2010/main" val="11812768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0C27F3-4173-A559-C27F-9BA5C8A0DCD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045D83-E48F-6B3C-7363-B5F338285A9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EAF0F47-C86F-0EB0-1E65-9B47F68BB8B2}"/>
              </a:ext>
            </a:extLst>
          </p:cNvPr>
          <p:cNvSpPr txBox="1"/>
          <p:nvPr/>
        </p:nvSpPr>
        <p:spPr>
          <a:xfrm>
            <a:off x="2474476" y="956503"/>
            <a:ext cx="4870876" cy="707886"/>
          </a:xfrm>
          <a:prstGeom prst="rect">
            <a:avLst/>
          </a:prstGeom>
          <a:noFill/>
        </p:spPr>
        <p:txBody>
          <a:bodyPr wrap="square" rtlCol="0">
            <a:spAutoFit/>
          </a:bodyPr>
          <a:lstStyle/>
          <a:p>
            <a:r>
              <a:rPr lang="en-US" sz="2000" b="1" dirty="0">
                <a:latin typeface="Alexandria" charset="0"/>
                <a:cs typeface="Alexandria" charset="0"/>
              </a:rPr>
              <a:t>Integrating Keywords into a Real Estate Web Page</a:t>
            </a:r>
          </a:p>
        </p:txBody>
      </p:sp>
      <p:sp>
        <p:nvSpPr>
          <p:cNvPr id="5" name="Rectangle 4">
            <a:extLst>
              <a:ext uri="{FF2B5EF4-FFF2-40B4-BE49-F238E27FC236}">
                <a16:creationId xmlns:a16="http://schemas.microsoft.com/office/drawing/2014/main" id="{DC7C3EF7-E197-495A-6633-9D7D5BB478D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297D9BE-AD7B-E187-B58D-40C16175BBA4}"/>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E3F3840-1DE1-8B3E-8B2A-4E2926458CC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9B6E9DFC-3F05-9862-C9B1-617935BA10CE}"/>
              </a:ext>
            </a:extLst>
          </p:cNvPr>
          <p:cNvSpPr txBox="1"/>
          <p:nvPr/>
        </p:nvSpPr>
        <p:spPr>
          <a:xfrm>
            <a:off x="762000" y="2255954"/>
            <a:ext cx="6061588" cy="3613746"/>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 Header Tags (H1–H6):</a:t>
            </a:r>
          </a:p>
          <a:p>
            <a:pPr algn="just">
              <a:lnSpc>
                <a:spcPct val="150000"/>
              </a:lnSpc>
            </a:pPr>
            <a:r>
              <a:rPr lang="en-US" sz="1400" dirty="0">
                <a:latin typeface="Alexandria" charset="0"/>
                <a:cs typeface="Alexandria" charset="0"/>
              </a:rPr>
              <a:t>  Header Tags structure the page into headings and subheadings and establish a clear content hierarchy. Typically, the H1 expresses the primary topic (one per page), while H2/H3 organize supporting sections (e.g., amenities, location insights, FAQs). This hierarchy improves readability, supports topical clarity, and helps search engines understand page structure.</a:t>
            </a:r>
          </a:p>
          <a:p>
            <a:pPr algn="just">
              <a:lnSpc>
                <a:spcPct val="150000"/>
              </a:lnSpc>
            </a:pPr>
            <a:r>
              <a:rPr lang="en-US" sz="1400" dirty="0">
                <a:latin typeface="Alexandria" charset="0"/>
                <a:cs typeface="Alexandria" charset="0"/>
              </a:rPr>
              <a:t>  Example:</a:t>
            </a:r>
          </a:p>
          <a:p>
            <a:pPr algn="just">
              <a:lnSpc>
                <a:spcPct val="150000"/>
              </a:lnSpc>
            </a:pPr>
            <a:r>
              <a:rPr lang="en-US" sz="1400" dirty="0">
                <a:latin typeface="Alexandria" charset="0"/>
                <a:cs typeface="Alexandria" charset="0"/>
              </a:rPr>
              <a:t>  H1: “Villas for Sale in Jeddah”</a:t>
            </a:r>
          </a:p>
          <a:p>
            <a:pPr algn="just">
              <a:lnSpc>
                <a:spcPct val="150000"/>
              </a:lnSpc>
            </a:pPr>
            <a:r>
              <a:rPr lang="en-US" sz="1400" dirty="0">
                <a:latin typeface="Alexandria" charset="0"/>
                <a:cs typeface="Alexandria" charset="0"/>
              </a:rPr>
              <a:t>  H2: “Top Neighborhoods in North Jeddah”</a:t>
            </a:r>
          </a:p>
          <a:p>
            <a:pPr algn="just">
              <a:lnSpc>
                <a:spcPct val="150000"/>
              </a:lnSpc>
            </a:pPr>
            <a:r>
              <a:rPr lang="en-US" sz="1400" dirty="0">
                <a:latin typeface="Alexandria" charset="0"/>
                <a:cs typeface="Alexandria" charset="0"/>
              </a:rPr>
              <a:t>  H2: “Price Ranges and Financing Options”</a:t>
            </a:r>
          </a:p>
          <a:p>
            <a:pPr algn="just">
              <a:lnSpc>
                <a:spcPct val="150000"/>
              </a:lnSpc>
            </a:pPr>
            <a:r>
              <a:rPr lang="en-US" sz="1400" dirty="0">
                <a:latin typeface="Alexandria" charset="0"/>
                <a:cs typeface="Alexandria" charset="0"/>
              </a:rPr>
              <a:t>  H3: “Near Schools and Services”</a:t>
            </a:r>
          </a:p>
        </p:txBody>
      </p:sp>
      <p:pic>
        <p:nvPicPr>
          <p:cNvPr id="7" name="Graphic 21">
            <a:extLst>
              <a:ext uri="{FF2B5EF4-FFF2-40B4-BE49-F238E27FC236}">
                <a16:creationId xmlns:a16="http://schemas.microsoft.com/office/drawing/2014/main" id="{AF5284B5-A749-F1A9-BA6D-A3BFC5299D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1A09DB45-7E46-FA17-2815-1B33241FAE68}"/>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pic>
        <p:nvPicPr>
          <p:cNvPr id="4" name="Picture 3">
            <a:extLst>
              <a:ext uri="{FF2B5EF4-FFF2-40B4-BE49-F238E27FC236}">
                <a16:creationId xmlns:a16="http://schemas.microsoft.com/office/drawing/2014/main" id="{DBBBD5E1-E7B0-A140-EF7E-B4932D783E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06967" y="1740239"/>
            <a:ext cx="4423033" cy="4246269"/>
          </a:xfrm>
          <a:prstGeom prst="rect">
            <a:avLst/>
          </a:prstGeom>
        </p:spPr>
      </p:pic>
    </p:spTree>
    <p:extLst>
      <p:ext uri="{BB962C8B-B14F-4D97-AF65-F5344CB8AC3E}">
        <p14:creationId xmlns:p14="http://schemas.microsoft.com/office/powerpoint/2010/main" val="17297751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B545FD-F721-3806-FB33-CF13A710BA2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E3A5A5-58FB-020B-407E-EED5A776942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4D81AF1-0F14-7501-CAEB-8162530B36E9}"/>
              </a:ext>
            </a:extLst>
          </p:cNvPr>
          <p:cNvSpPr txBox="1"/>
          <p:nvPr/>
        </p:nvSpPr>
        <p:spPr>
          <a:xfrm>
            <a:off x="2474476" y="956503"/>
            <a:ext cx="4870876" cy="707886"/>
          </a:xfrm>
          <a:prstGeom prst="rect">
            <a:avLst/>
          </a:prstGeom>
          <a:noFill/>
        </p:spPr>
        <p:txBody>
          <a:bodyPr wrap="square" rtlCol="0">
            <a:spAutoFit/>
          </a:bodyPr>
          <a:lstStyle/>
          <a:p>
            <a:r>
              <a:rPr lang="en-US" sz="2000" b="1" dirty="0">
                <a:latin typeface="Alexandria" charset="0"/>
                <a:cs typeface="Alexandria" charset="0"/>
              </a:rPr>
              <a:t>Integrating Keywords into a Real Estate Web Page</a:t>
            </a:r>
          </a:p>
        </p:txBody>
      </p:sp>
      <p:sp>
        <p:nvSpPr>
          <p:cNvPr id="5" name="Rectangle 4">
            <a:extLst>
              <a:ext uri="{FF2B5EF4-FFF2-40B4-BE49-F238E27FC236}">
                <a16:creationId xmlns:a16="http://schemas.microsoft.com/office/drawing/2014/main" id="{B0571FD8-EB04-4C69-D003-F954AEC0C23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9472E26-E721-7A7C-0D9A-5F2532F0383B}"/>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24CAC1E-7F27-2ED4-1443-E4206910EC5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6CAF69A1-16A0-8CF8-19B2-3328D6D02327}"/>
              </a:ext>
            </a:extLst>
          </p:cNvPr>
          <p:cNvSpPr txBox="1"/>
          <p:nvPr/>
        </p:nvSpPr>
        <p:spPr>
          <a:xfrm>
            <a:off x="781330" y="2702830"/>
            <a:ext cx="6061588" cy="2321085"/>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 Image Alt Text:</a:t>
            </a:r>
          </a:p>
          <a:p>
            <a:pPr algn="just">
              <a:lnSpc>
                <a:spcPct val="150000"/>
              </a:lnSpc>
            </a:pPr>
            <a:r>
              <a:rPr lang="en-US" sz="1400" dirty="0">
                <a:latin typeface="Alexandria" charset="0"/>
                <a:cs typeface="Alexandria" charset="0"/>
              </a:rPr>
              <a:t>  Search engines cannot “see” images in a human sense; they rely on Alt Text (alternative text) to interpret image content. Alt Text also supports accessibility for screen-reader users. In real estate, Alt Text should describe the image accurately and, when relevant, include contextual location/property terms.</a:t>
            </a:r>
          </a:p>
          <a:p>
            <a:pPr algn="just">
              <a:lnSpc>
                <a:spcPct val="150000"/>
              </a:lnSpc>
            </a:pPr>
            <a:r>
              <a:rPr lang="en-US" sz="1400" dirty="0">
                <a:latin typeface="Alexandria" charset="0"/>
                <a:cs typeface="Alexandria" charset="0"/>
              </a:rPr>
              <a:t>  Example:</a:t>
            </a:r>
          </a:p>
          <a:p>
            <a:pPr algn="just">
              <a:lnSpc>
                <a:spcPct val="150000"/>
              </a:lnSpc>
            </a:pPr>
            <a:r>
              <a:rPr lang="en-US" sz="1400" dirty="0">
                <a:latin typeface="Alexandria" charset="0"/>
                <a:cs typeface="Alexandria" charset="0"/>
              </a:rPr>
              <a:t>  “Living room of 3-bedroom apartment in Riyadh Al </a:t>
            </a:r>
            <a:r>
              <a:rPr lang="en-US" sz="1400" dirty="0" err="1">
                <a:latin typeface="Alexandria" charset="0"/>
                <a:cs typeface="Alexandria" charset="0"/>
              </a:rPr>
              <a:t>Malqa</a:t>
            </a:r>
            <a:r>
              <a:rPr lang="en-US" sz="1400" dirty="0">
                <a:latin typeface="Alexandria" charset="0"/>
                <a:cs typeface="Alexandria" charset="0"/>
              </a:rPr>
              <a:t> with modern finishes”</a:t>
            </a:r>
          </a:p>
        </p:txBody>
      </p:sp>
      <p:pic>
        <p:nvPicPr>
          <p:cNvPr id="7" name="Graphic 21">
            <a:extLst>
              <a:ext uri="{FF2B5EF4-FFF2-40B4-BE49-F238E27FC236}">
                <a16:creationId xmlns:a16="http://schemas.microsoft.com/office/drawing/2014/main" id="{258D239E-4D2E-A5BA-4E3E-F099D85F33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314F1495-0FCD-3DE6-26F5-29203D350487}"/>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pic>
        <p:nvPicPr>
          <p:cNvPr id="4" name="Picture 3">
            <a:extLst>
              <a:ext uri="{FF2B5EF4-FFF2-40B4-BE49-F238E27FC236}">
                <a16:creationId xmlns:a16="http://schemas.microsoft.com/office/drawing/2014/main" id="{C723B981-4513-C90A-D2DD-53664CBE462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06967" y="1740239"/>
            <a:ext cx="4423033" cy="4246269"/>
          </a:xfrm>
          <a:prstGeom prst="rect">
            <a:avLst/>
          </a:prstGeom>
        </p:spPr>
      </p:pic>
    </p:spTree>
    <p:extLst>
      <p:ext uri="{BB962C8B-B14F-4D97-AF65-F5344CB8AC3E}">
        <p14:creationId xmlns:p14="http://schemas.microsoft.com/office/powerpoint/2010/main" val="40530886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4E139B-E646-0067-3F77-F3AD5C6D098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369ADF-6B4F-ACE1-B98A-8DE4A406375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D36F7DD-CDD6-2123-B695-BEEB634F1332}"/>
              </a:ext>
            </a:extLst>
          </p:cNvPr>
          <p:cNvSpPr txBox="1"/>
          <p:nvPr/>
        </p:nvSpPr>
        <p:spPr>
          <a:xfrm>
            <a:off x="2474476" y="956503"/>
            <a:ext cx="4870876" cy="707886"/>
          </a:xfrm>
          <a:prstGeom prst="rect">
            <a:avLst/>
          </a:prstGeom>
          <a:noFill/>
        </p:spPr>
        <p:txBody>
          <a:bodyPr wrap="square" rtlCol="0">
            <a:spAutoFit/>
          </a:bodyPr>
          <a:lstStyle/>
          <a:p>
            <a:r>
              <a:rPr lang="en-US" sz="2000" b="1" dirty="0">
                <a:latin typeface="Alexandria" charset="0"/>
                <a:cs typeface="Alexandria" charset="0"/>
              </a:rPr>
              <a:t>Integrating Keywords into a Real Estate Web Page</a:t>
            </a:r>
          </a:p>
        </p:txBody>
      </p:sp>
      <p:sp>
        <p:nvSpPr>
          <p:cNvPr id="5" name="Rectangle 4">
            <a:extLst>
              <a:ext uri="{FF2B5EF4-FFF2-40B4-BE49-F238E27FC236}">
                <a16:creationId xmlns:a16="http://schemas.microsoft.com/office/drawing/2014/main" id="{5498469E-FB42-BFC7-72F5-64850C54DA0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408E0B1-3885-2776-FB94-7A6F11FE4431}"/>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1FCA75E-5819-78E4-67E4-E50EF1DECDD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52368687-6C7D-91D4-4638-10FE84B8C0AB}"/>
              </a:ext>
            </a:extLst>
          </p:cNvPr>
          <p:cNvSpPr txBox="1"/>
          <p:nvPr/>
        </p:nvSpPr>
        <p:spPr>
          <a:xfrm>
            <a:off x="781330" y="2702830"/>
            <a:ext cx="6061588" cy="1997919"/>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 File Names (Including Images):</a:t>
            </a:r>
          </a:p>
          <a:p>
            <a:pPr algn="just">
              <a:lnSpc>
                <a:spcPct val="150000"/>
              </a:lnSpc>
            </a:pPr>
            <a:r>
              <a:rPr lang="en-US" sz="1400" dirty="0">
                <a:latin typeface="Alexandria" charset="0"/>
                <a:cs typeface="Alexandria" charset="0"/>
              </a:rPr>
              <a:t>  File names provide additional relevance signals. Replace generic names (e.g., IMG4095.jpg) with descriptive, keyword-informed filenames that reflect the property and context.</a:t>
            </a:r>
          </a:p>
          <a:p>
            <a:pPr algn="just">
              <a:lnSpc>
                <a:spcPct val="150000"/>
              </a:lnSpc>
            </a:pPr>
            <a:r>
              <a:rPr lang="en-US" sz="1400" dirty="0">
                <a:latin typeface="Alexandria" charset="0"/>
                <a:cs typeface="Alexandria" charset="0"/>
              </a:rPr>
              <a:t>  Example:</a:t>
            </a:r>
          </a:p>
          <a:p>
            <a:pPr algn="just">
              <a:lnSpc>
                <a:spcPct val="150000"/>
              </a:lnSpc>
            </a:pPr>
            <a:r>
              <a:rPr lang="en-US" sz="1400" dirty="0">
                <a:latin typeface="Alexandria" charset="0"/>
                <a:cs typeface="Alexandria" charset="0"/>
              </a:rPr>
              <a:t>  riyadh-al-malqa-3br-apartment-living-room.jpg</a:t>
            </a:r>
          </a:p>
        </p:txBody>
      </p:sp>
      <p:pic>
        <p:nvPicPr>
          <p:cNvPr id="7" name="Graphic 21">
            <a:extLst>
              <a:ext uri="{FF2B5EF4-FFF2-40B4-BE49-F238E27FC236}">
                <a16:creationId xmlns:a16="http://schemas.microsoft.com/office/drawing/2014/main" id="{E4E008F2-202B-6487-10D9-B789EA47C7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ED32904D-0016-7BA3-06D6-F50082336D64}"/>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pic>
        <p:nvPicPr>
          <p:cNvPr id="4" name="Picture 3">
            <a:extLst>
              <a:ext uri="{FF2B5EF4-FFF2-40B4-BE49-F238E27FC236}">
                <a16:creationId xmlns:a16="http://schemas.microsoft.com/office/drawing/2014/main" id="{C01C3694-3CD1-25D1-D454-83CA47907EA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06967" y="1740239"/>
            <a:ext cx="4423033" cy="4246269"/>
          </a:xfrm>
          <a:prstGeom prst="rect">
            <a:avLst/>
          </a:prstGeom>
        </p:spPr>
      </p:pic>
    </p:spTree>
    <p:extLst>
      <p:ext uri="{BB962C8B-B14F-4D97-AF65-F5344CB8AC3E}">
        <p14:creationId xmlns:p14="http://schemas.microsoft.com/office/powerpoint/2010/main" val="3456964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6CDF9D-8E14-67A2-6323-78A23E8B3DD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3338092-2580-5F35-41E9-8A700B44F4D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E73AFB0-38D3-B94B-1D18-F348FFEC4EAE}"/>
              </a:ext>
            </a:extLst>
          </p:cNvPr>
          <p:cNvSpPr txBox="1"/>
          <p:nvPr/>
        </p:nvSpPr>
        <p:spPr>
          <a:xfrm>
            <a:off x="2474476" y="956503"/>
            <a:ext cx="4870876" cy="707886"/>
          </a:xfrm>
          <a:prstGeom prst="rect">
            <a:avLst/>
          </a:prstGeom>
          <a:noFill/>
        </p:spPr>
        <p:txBody>
          <a:bodyPr wrap="square" rtlCol="0">
            <a:spAutoFit/>
          </a:bodyPr>
          <a:lstStyle/>
          <a:p>
            <a:r>
              <a:rPr lang="en-US" sz="2000" b="1" dirty="0">
                <a:latin typeface="Alexandria" charset="0"/>
                <a:cs typeface="Alexandria" charset="0"/>
              </a:rPr>
              <a:t>Integrating Keywords into a Real Estate Web Page</a:t>
            </a:r>
          </a:p>
        </p:txBody>
      </p:sp>
      <p:sp>
        <p:nvSpPr>
          <p:cNvPr id="5" name="Rectangle 4">
            <a:extLst>
              <a:ext uri="{FF2B5EF4-FFF2-40B4-BE49-F238E27FC236}">
                <a16:creationId xmlns:a16="http://schemas.microsoft.com/office/drawing/2014/main" id="{AA16A9C3-435B-E27F-DFDD-7F93813C795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DA39CEC-0A1E-B378-59A1-69B2AE5A2818}"/>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B333FF8-D7D6-A96A-F6A2-A75E268B613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E39321B4-7F71-B4B2-1B01-139708D92CF4}"/>
              </a:ext>
            </a:extLst>
          </p:cNvPr>
          <p:cNvSpPr txBox="1"/>
          <p:nvPr/>
        </p:nvSpPr>
        <p:spPr>
          <a:xfrm>
            <a:off x="762000" y="2335630"/>
            <a:ext cx="6061588" cy="3290581"/>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 Link Text (Anchor Text):</a:t>
            </a:r>
          </a:p>
          <a:p>
            <a:pPr algn="just">
              <a:lnSpc>
                <a:spcPct val="150000"/>
              </a:lnSpc>
            </a:pPr>
            <a:r>
              <a:rPr lang="en-US" sz="1400" dirty="0">
                <a:latin typeface="Alexandria" charset="0"/>
                <a:cs typeface="Alexandria" charset="0"/>
              </a:rPr>
              <a:t>  Anchor Text is the clickable text of a hyperlink. Descriptive anchor text improves both user comprehension and search engine interpretation, particularly for internal linking (e.g., linking from a blog post to a listing category page).</a:t>
            </a:r>
          </a:p>
          <a:p>
            <a:pPr algn="just">
              <a:lnSpc>
                <a:spcPct val="150000"/>
              </a:lnSpc>
            </a:pPr>
            <a:r>
              <a:rPr lang="en-US" sz="1400" dirty="0">
                <a:latin typeface="Alexandria" charset="0"/>
                <a:cs typeface="Alexandria" charset="0"/>
              </a:rPr>
              <a:t>  Example:</a:t>
            </a:r>
          </a:p>
          <a:p>
            <a:pPr algn="just">
              <a:lnSpc>
                <a:spcPct val="150000"/>
              </a:lnSpc>
            </a:pPr>
            <a:r>
              <a:rPr lang="en-US" sz="1400" dirty="0">
                <a:latin typeface="Alexandria" charset="0"/>
                <a:cs typeface="Alexandria" charset="0"/>
              </a:rPr>
              <a:t>  Instead of “click here,” use “view apartments for rent in Riyadh (Al </a:t>
            </a:r>
            <a:r>
              <a:rPr lang="en-US" sz="1400" dirty="0" err="1">
                <a:latin typeface="Alexandria" charset="0"/>
                <a:cs typeface="Alexandria" charset="0"/>
              </a:rPr>
              <a:t>Malqa</a:t>
            </a:r>
            <a:r>
              <a:rPr lang="en-US" sz="1400" dirty="0">
                <a:latin typeface="Alexandria" charset="0"/>
                <a:cs typeface="Alexandria" charset="0"/>
              </a:rPr>
              <a:t>)” or “read our guide to family-friendly neighborhoods in Riyadh.”</a:t>
            </a:r>
          </a:p>
          <a:p>
            <a:pPr algn="just">
              <a:lnSpc>
                <a:spcPct val="150000"/>
              </a:lnSpc>
            </a:pPr>
            <a:r>
              <a:rPr lang="en-US" sz="1400" dirty="0">
                <a:latin typeface="Alexandria" charset="0"/>
                <a:cs typeface="Alexandria" charset="0"/>
              </a:rPr>
              <a:t>After integrating keywords across these structural elements, marketers should develop visible content that directly answers the questions posed by target audiences (e.g., renters, buyers, investors) and aligns with their search intent.</a:t>
            </a:r>
          </a:p>
        </p:txBody>
      </p:sp>
      <p:pic>
        <p:nvPicPr>
          <p:cNvPr id="7" name="Graphic 21">
            <a:extLst>
              <a:ext uri="{FF2B5EF4-FFF2-40B4-BE49-F238E27FC236}">
                <a16:creationId xmlns:a16="http://schemas.microsoft.com/office/drawing/2014/main" id="{F1D21F8F-4218-6582-5410-28FF43C56A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7629D6D5-0B10-4FDB-0AD6-84F2AA32153C}"/>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pic>
        <p:nvPicPr>
          <p:cNvPr id="4" name="Picture 3">
            <a:extLst>
              <a:ext uri="{FF2B5EF4-FFF2-40B4-BE49-F238E27FC236}">
                <a16:creationId xmlns:a16="http://schemas.microsoft.com/office/drawing/2014/main" id="{B34A3AC0-5E5E-61B9-2AA7-DE9E1489433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06967" y="1740239"/>
            <a:ext cx="4423033" cy="4246269"/>
          </a:xfrm>
          <a:prstGeom prst="rect">
            <a:avLst/>
          </a:prstGeom>
        </p:spPr>
      </p:pic>
    </p:spTree>
    <p:extLst>
      <p:ext uri="{BB962C8B-B14F-4D97-AF65-F5344CB8AC3E}">
        <p14:creationId xmlns:p14="http://schemas.microsoft.com/office/powerpoint/2010/main" val="18579486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DBA702-E7DF-AC38-75FE-AF380EF5C988}"/>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83D39A92-10F2-FB7C-04D2-1BF7A781C40E}"/>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36422556-6841-3ECA-7DF9-9A8EA6889B04}"/>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229DDDA4-23F5-3355-2E96-98FE307E45A7}"/>
              </a:ext>
            </a:extLst>
          </p:cNvPr>
          <p:cNvSpPr txBox="1"/>
          <p:nvPr/>
        </p:nvSpPr>
        <p:spPr>
          <a:xfrm>
            <a:off x="6848305" y="3996751"/>
            <a:ext cx="4802921"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Keyword Discovery and Expansion (Research Tools)</a:t>
            </a:r>
          </a:p>
        </p:txBody>
      </p:sp>
      <p:sp>
        <p:nvSpPr>
          <p:cNvPr id="18" name="Rectangle 17">
            <a:extLst>
              <a:ext uri="{FF2B5EF4-FFF2-40B4-BE49-F238E27FC236}">
                <a16:creationId xmlns:a16="http://schemas.microsoft.com/office/drawing/2014/main" id="{A07E61B3-C2B4-D6BF-76C0-5DB6FB4AB97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E000097C-DFBC-B689-3D3D-9A566CC0A28C}"/>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15058B38-9B07-F41B-B53F-A61B451F6E68}"/>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a:extLst>
              <a:ext uri="{FF2B5EF4-FFF2-40B4-BE49-F238E27FC236}">
                <a16:creationId xmlns:a16="http://schemas.microsoft.com/office/drawing/2014/main" id="{E5DB7AB7-7745-D48A-7BAA-58798E488CB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3D2633C-48F8-8D87-85E3-D145E1E443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73615E5-70BA-3F1B-083F-738DD3CE9E2E}"/>
              </a:ext>
            </a:extLst>
          </p:cNvPr>
          <p:cNvSpPr txBox="1"/>
          <p:nvPr/>
        </p:nvSpPr>
        <p:spPr>
          <a:xfrm>
            <a:off x="1115475" y="1959669"/>
            <a:ext cx="4458977" cy="3290581"/>
          </a:xfrm>
          <a:prstGeom prst="rect">
            <a:avLst/>
          </a:prstGeom>
          <a:noFill/>
        </p:spPr>
        <p:txBody>
          <a:bodyPr wrap="square" rtlCol="0">
            <a:spAutoFit/>
          </a:bodyPr>
          <a:lstStyle/>
          <a:p>
            <a:pPr algn="just">
              <a:lnSpc>
                <a:spcPct val="150000"/>
              </a:lnSpc>
            </a:pPr>
            <a:r>
              <a:rPr lang="en-US" sz="1400" dirty="0">
                <a:latin typeface="Alexandria"/>
              </a:rPr>
              <a:t>To identify related or semantically similar keywords, marketers can use a structured workflow:</a:t>
            </a:r>
          </a:p>
          <a:p>
            <a:pPr marL="342900" indent="-342900" algn="just">
              <a:lnSpc>
                <a:spcPct val="150000"/>
              </a:lnSpc>
              <a:buAutoNum type="arabicParenBoth"/>
            </a:pPr>
            <a:r>
              <a:rPr lang="en-US" sz="1400" dirty="0">
                <a:latin typeface="Alexandria"/>
              </a:rPr>
              <a:t>compile an initial list of candidate keywords, phrases, and question-form queries (e.g., “mortgage requirements in Saudi Arabia,” “best neighborhoods in Riyadh for families,” “off-plan projects in Dammam”),</a:t>
            </a:r>
          </a:p>
          <a:p>
            <a:pPr marL="342900" indent="-342900" algn="just">
              <a:lnSpc>
                <a:spcPct val="150000"/>
              </a:lnSpc>
              <a:buAutoNum type="arabicParenBoth"/>
            </a:pPr>
            <a:r>
              <a:rPr lang="en-US" sz="1400" dirty="0">
                <a:latin typeface="Alexandria"/>
              </a:rPr>
              <a:t>test and expand these terms using specialized tools, including:</a:t>
            </a:r>
          </a:p>
          <a:p>
            <a:pPr marL="342900" indent="-342900" algn="just">
              <a:lnSpc>
                <a:spcPct val="150000"/>
              </a:lnSpc>
              <a:buAutoNum type="arabicParenBoth"/>
            </a:pPr>
            <a:endParaRPr lang="en-US" sz="1400" dirty="0">
              <a:latin typeface="Alexandria"/>
            </a:endParaRPr>
          </a:p>
        </p:txBody>
      </p:sp>
      <p:sp>
        <p:nvSpPr>
          <p:cNvPr id="4" name="Google Shape;6210;p53">
            <a:extLst>
              <a:ext uri="{FF2B5EF4-FFF2-40B4-BE49-F238E27FC236}">
                <a16:creationId xmlns:a16="http://schemas.microsoft.com/office/drawing/2014/main" id="{CCAE3271-A315-1C03-0756-1F5C444A11F1}"/>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747558634"/>
      </p:ext>
    </p:extLst>
  </p:cSld>
  <p:clrMapOvr>
    <a:masterClrMapping/>
  </p:clrMapOvr>
  <p:transition spd="slow">
    <p:comb/>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938ECF-9672-F364-02A1-F3669EFE3C5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6BD9D1C-741F-6A96-BE52-56C5D923073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6983214-497F-0268-973E-C31BE9570F6F}"/>
              </a:ext>
            </a:extLst>
          </p:cNvPr>
          <p:cNvSpPr txBox="1"/>
          <p:nvPr/>
        </p:nvSpPr>
        <p:spPr>
          <a:xfrm>
            <a:off x="2474476" y="956503"/>
            <a:ext cx="4870876" cy="707886"/>
          </a:xfrm>
          <a:prstGeom prst="rect">
            <a:avLst/>
          </a:prstGeom>
          <a:noFill/>
        </p:spPr>
        <p:txBody>
          <a:bodyPr wrap="square" rtlCol="0">
            <a:spAutoFit/>
          </a:bodyPr>
          <a:lstStyle/>
          <a:p>
            <a:r>
              <a:rPr lang="en-US" sz="2000" b="1" dirty="0">
                <a:latin typeface="Alexandria" charset="0"/>
                <a:cs typeface="Alexandria" charset="0"/>
              </a:rPr>
              <a:t>Keyword Discovery and Expansion (Research Tools)</a:t>
            </a:r>
          </a:p>
        </p:txBody>
      </p:sp>
      <p:sp>
        <p:nvSpPr>
          <p:cNvPr id="5" name="Rectangle 4">
            <a:extLst>
              <a:ext uri="{FF2B5EF4-FFF2-40B4-BE49-F238E27FC236}">
                <a16:creationId xmlns:a16="http://schemas.microsoft.com/office/drawing/2014/main" id="{DFB76C23-A01A-F1EE-C09E-24B6A16A9F3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971FFF9-240F-BC43-3CAA-9E41CEE0396E}"/>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80294C1-A560-C075-0CBE-CF45842400B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346CDC6E-3F76-FC4F-2BFF-32AD66868B28}"/>
              </a:ext>
            </a:extLst>
          </p:cNvPr>
          <p:cNvSpPr txBox="1"/>
          <p:nvPr/>
        </p:nvSpPr>
        <p:spPr>
          <a:xfrm>
            <a:off x="762000" y="1974833"/>
            <a:ext cx="10668000" cy="3936912"/>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 </a:t>
            </a:r>
            <a:r>
              <a:rPr lang="en-US" sz="1400" b="1" dirty="0">
                <a:latin typeface="Alexandria" charset="0"/>
                <a:cs typeface="Alexandria" charset="0"/>
              </a:rPr>
              <a:t>Google Search Console: </a:t>
            </a:r>
            <a:r>
              <a:rPr lang="en-US" sz="1400" dirty="0">
                <a:latin typeface="Alexandria" charset="0"/>
                <a:cs typeface="Alexandria" charset="0"/>
              </a:rPr>
              <a:t>provides performance data for queries you already rank for (impressions, clicks, average position).</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Google Keyword Planner: </a:t>
            </a:r>
            <a:r>
              <a:rPr lang="en-US" sz="1400" dirty="0">
                <a:latin typeface="Alexandria" charset="0"/>
                <a:cs typeface="Alexandria" charset="0"/>
              </a:rPr>
              <a:t>suggests related keywords and provides search-volume ranges (commonly used for paid/organic planning).</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Google Trends: </a:t>
            </a:r>
            <a:r>
              <a:rPr lang="en-US" sz="1400" dirty="0">
                <a:latin typeface="Alexandria" charset="0"/>
                <a:cs typeface="Alexandria" charset="0"/>
              </a:rPr>
              <a:t>visualizes relative interest over time and can highlight seasonality.</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Keyword Generator: </a:t>
            </a:r>
            <a:r>
              <a:rPr lang="en-US" sz="1400" dirty="0">
                <a:latin typeface="Alexandria" charset="0"/>
                <a:cs typeface="Alexandria" charset="0"/>
              </a:rPr>
              <a:t>produces keyword ideas from a seed term.</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Keyword Sheeter: </a:t>
            </a:r>
            <a:r>
              <a:rPr lang="en-US" sz="1400" dirty="0">
                <a:latin typeface="Alexandria" charset="0"/>
                <a:cs typeface="Alexandria" charset="0"/>
              </a:rPr>
              <a:t>extracts large volumes of Google autocomplete suggestions.</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Answer the Public: </a:t>
            </a:r>
            <a:r>
              <a:rPr lang="en-US" sz="1400" dirty="0">
                <a:latin typeface="Alexandria" charset="0"/>
                <a:cs typeface="Alexandria" charset="0"/>
              </a:rPr>
              <a:t>clusters questions, comparisons, and related queries around a topic.</a:t>
            </a:r>
          </a:p>
          <a:p>
            <a:pPr algn="just">
              <a:lnSpc>
                <a:spcPct val="150000"/>
              </a:lnSpc>
            </a:pPr>
            <a:r>
              <a:rPr lang="en-US" sz="1400" b="1" dirty="0">
                <a:latin typeface="Alexandria" charset="0"/>
                <a:cs typeface="Alexandria" charset="0"/>
              </a:rPr>
              <a:t>• Keyword Surfer: </a:t>
            </a:r>
            <a:r>
              <a:rPr lang="en-US" sz="1400" dirty="0">
                <a:latin typeface="Alexandria" charset="0"/>
                <a:cs typeface="Alexandria" charset="0"/>
              </a:rPr>
              <a:t>a Chrome extension that displays estimated search volumes for queries typed into Google.</a:t>
            </a:r>
          </a:p>
          <a:p>
            <a:pPr algn="just">
              <a:lnSpc>
                <a:spcPct val="150000"/>
              </a:lnSpc>
            </a:pPr>
            <a:r>
              <a:rPr lang="en-US" sz="1400" dirty="0">
                <a:latin typeface="Alexandria" charset="0"/>
                <a:cs typeface="Alexandria" charset="0"/>
              </a:rPr>
              <a:t>• </a:t>
            </a:r>
            <a:r>
              <a:rPr lang="en-US" sz="1400" b="1" dirty="0" err="1">
                <a:latin typeface="Alexandria" charset="0"/>
                <a:cs typeface="Alexandria" charset="0"/>
              </a:rPr>
              <a:t>Keyworddit</a:t>
            </a:r>
            <a:r>
              <a:rPr lang="en-US" sz="1400" b="1" dirty="0">
                <a:latin typeface="Alexandria" charset="0"/>
                <a:cs typeface="Alexandria" charset="0"/>
              </a:rPr>
              <a:t>:</a:t>
            </a:r>
            <a:r>
              <a:rPr lang="en-US" sz="1400" dirty="0">
                <a:latin typeface="Alexandria" charset="0"/>
                <a:cs typeface="Alexandria" charset="0"/>
              </a:rPr>
              <a:t> extracts keyword ideas from Reddit discussions.</a:t>
            </a:r>
          </a:p>
          <a:p>
            <a:pPr algn="just">
              <a:lnSpc>
                <a:spcPct val="150000"/>
              </a:lnSpc>
            </a:pPr>
            <a:r>
              <a:rPr lang="en-US" sz="1400" dirty="0">
                <a:latin typeface="Alexandria" charset="0"/>
                <a:cs typeface="Alexandria" charset="0"/>
              </a:rPr>
              <a:t>• </a:t>
            </a:r>
            <a:r>
              <a:rPr lang="en-US" sz="1400" b="1" dirty="0" err="1">
                <a:latin typeface="Alexandria" charset="0"/>
                <a:cs typeface="Alexandria" charset="0"/>
              </a:rPr>
              <a:t>Questiondb</a:t>
            </a:r>
            <a:r>
              <a:rPr lang="en-US" sz="1400" b="1" dirty="0">
                <a:latin typeface="Alexandria" charset="0"/>
                <a:cs typeface="Alexandria" charset="0"/>
              </a:rPr>
              <a:t>:</a:t>
            </a:r>
            <a:r>
              <a:rPr lang="en-US" sz="1400" dirty="0">
                <a:latin typeface="Alexandria" charset="0"/>
                <a:cs typeface="Alexandria" charset="0"/>
              </a:rPr>
              <a:t> identifies frequently asked questions sourced from community forums (e.g., Reddit).</a:t>
            </a:r>
          </a:p>
          <a:p>
            <a:pPr algn="just">
              <a:lnSpc>
                <a:spcPct val="150000"/>
              </a:lnSpc>
            </a:pPr>
            <a:r>
              <a:rPr lang="en-US" sz="1400" dirty="0">
                <a:latin typeface="Alexandria" charset="0"/>
                <a:cs typeface="Alexandria" charset="0"/>
              </a:rPr>
              <a:t>• </a:t>
            </a:r>
            <a:r>
              <a:rPr lang="en-US" sz="1400" b="1" dirty="0">
                <a:latin typeface="Alexandria" charset="0"/>
                <a:cs typeface="Alexandria" charset="0"/>
              </a:rPr>
              <a:t>Bulk Keyword Generator: </a:t>
            </a:r>
            <a:r>
              <a:rPr lang="en-US" sz="1400" dirty="0">
                <a:latin typeface="Alexandria" charset="0"/>
                <a:cs typeface="Alexandria" charset="0"/>
              </a:rPr>
              <a:t>supports local SEO by generating keyword combinations based on industry and location patterns.</a:t>
            </a:r>
          </a:p>
          <a:p>
            <a:pPr algn="just">
              <a:lnSpc>
                <a:spcPct val="150000"/>
              </a:lnSpc>
            </a:pPr>
            <a:r>
              <a:rPr lang="en-US" sz="1400" dirty="0">
                <a:latin typeface="Alexandria" charset="0"/>
                <a:cs typeface="Alexandria" charset="0"/>
              </a:rPr>
              <a:t>In addition, manual Google searches using target keywords can provide high-value qualitative insights. Marketers should review the SERP layout—especially the “People also ask” module—to identify recurring user questions and informational gaps. </a:t>
            </a:r>
          </a:p>
        </p:txBody>
      </p:sp>
      <p:pic>
        <p:nvPicPr>
          <p:cNvPr id="7" name="Graphic 21">
            <a:extLst>
              <a:ext uri="{FF2B5EF4-FFF2-40B4-BE49-F238E27FC236}">
                <a16:creationId xmlns:a16="http://schemas.microsoft.com/office/drawing/2014/main" id="{58103E0B-767D-4354-F5CE-8ECAD57216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F230D264-01A3-57EE-3FEF-6D14CD4DBBB0}"/>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4565168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A757B9-49B3-5B63-9D5E-0C02E25ECFB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CEEB5C7F-5490-BFC6-CC95-3DEEA80AD5B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552FE6D2-83D0-20C1-EC69-984310278437}"/>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ABF04CB0-BC22-506A-268F-84A604C2E958}"/>
              </a:ext>
            </a:extLst>
          </p:cNvPr>
          <p:cNvSpPr txBox="1"/>
          <p:nvPr/>
        </p:nvSpPr>
        <p:spPr>
          <a:xfrm>
            <a:off x="6848305" y="3996751"/>
            <a:ext cx="4802921"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Off Site SEO in Real Estate Digital Marketing</a:t>
            </a:r>
          </a:p>
        </p:txBody>
      </p:sp>
      <p:sp>
        <p:nvSpPr>
          <p:cNvPr id="18" name="Rectangle 17">
            <a:extLst>
              <a:ext uri="{FF2B5EF4-FFF2-40B4-BE49-F238E27FC236}">
                <a16:creationId xmlns:a16="http://schemas.microsoft.com/office/drawing/2014/main" id="{8D5BAA43-91E9-5B74-DB24-7CA4BED85321}"/>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5E7C27EA-BE93-9720-C67D-07980BA0BD18}"/>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D29B4D09-F368-33B5-83B2-040706C0CA31}"/>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a:extLst>
              <a:ext uri="{FF2B5EF4-FFF2-40B4-BE49-F238E27FC236}">
                <a16:creationId xmlns:a16="http://schemas.microsoft.com/office/drawing/2014/main" id="{D2D3737D-9200-CFAF-5DE1-996E4E595F7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EC2B166-C2DE-06B2-8FB4-FF7429B31B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C8A4319-58A0-F573-249E-E40AB3140909}"/>
              </a:ext>
            </a:extLst>
          </p:cNvPr>
          <p:cNvSpPr txBox="1"/>
          <p:nvPr/>
        </p:nvSpPr>
        <p:spPr>
          <a:xfrm>
            <a:off x="1142332" y="1474921"/>
            <a:ext cx="4458977" cy="4260077"/>
          </a:xfrm>
          <a:prstGeom prst="rect">
            <a:avLst/>
          </a:prstGeom>
          <a:noFill/>
        </p:spPr>
        <p:txBody>
          <a:bodyPr wrap="square" rtlCol="0">
            <a:spAutoFit/>
          </a:bodyPr>
          <a:lstStyle/>
          <a:p>
            <a:pPr algn="just">
              <a:lnSpc>
                <a:spcPct val="150000"/>
              </a:lnSpc>
            </a:pPr>
            <a:r>
              <a:rPr lang="en-US" sz="1400" dirty="0">
                <a:latin typeface="Alexandria"/>
              </a:rPr>
              <a:t>Off site (or off page) SEO encompasses activities occurring outside your own domain that increase brand authority, topical relevance, and qualified referral traffic to your website. Search engines evaluate the “reputation graph” around a site—i.e., which external domains reference it, the context and quality of those references, and how recently they occurred—to infer credibility and ranking potential. For real estate brands operating in markets such as Riyadh, Jeddah, Dammam, and Al Khobar, off site signals frequently originate from industry associations, reputable media outlets, real estate portals, educational institutions, financial partners (e.g., mortgage providers), and civic or community organizations.</a:t>
            </a:r>
          </a:p>
        </p:txBody>
      </p:sp>
      <p:sp>
        <p:nvSpPr>
          <p:cNvPr id="4" name="Google Shape;6210;p53">
            <a:extLst>
              <a:ext uri="{FF2B5EF4-FFF2-40B4-BE49-F238E27FC236}">
                <a16:creationId xmlns:a16="http://schemas.microsoft.com/office/drawing/2014/main" id="{530AFE1E-90A3-711F-111D-0829ADB3DC59}"/>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420180309"/>
      </p:ext>
    </p:extLst>
  </p:cSld>
  <p:clrMapOvr>
    <a:masterClrMapping/>
  </p:clrMapOvr>
  <p:transition spd="slow">
    <p:comb/>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707BB4-AF42-6058-F2FD-9D8B413D6C15}"/>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C95DD9F5-7786-E3CB-B45C-110787B67287}"/>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44C4B700-3AE2-43D8-DBDF-88BFD6FB49B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DA18896C-3063-4ED7-C857-4E674C8E8F1E}"/>
              </a:ext>
            </a:extLst>
          </p:cNvPr>
          <p:cNvSpPr txBox="1"/>
          <p:nvPr/>
        </p:nvSpPr>
        <p:spPr>
          <a:xfrm>
            <a:off x="6848305" y="3996751"/>
            <a:ext cx="4802921"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Off Site SEO in Real Estate Digital Marketing (Core Tactics)</a:t>
            </a:r>
          </a:p>
        </p:txBody>
      </p:sp>
      <p:sp>
        <p:nvSpPr>
          <p:cNvPr id="18" name="Rectangle 17">
            <a:extLst>
              <a:ext uri="{FF2B5EF4-FFF2-40B4-BE49-F238E27FC236}">
                <a16:creationId xmlns:a16="http://schemas.microsoft.com/office/drawing/2014/main" id="{CFCA9476-09A4-F3F5-A53A-A76EB755D752}"/>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8AF5F8B0-42C2-3136-7A7E-887B5C710A25}"/>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3F571BC3-A91D-CE24-07F3-38B25BBFE2B4}"/>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a:extLst>
              <a:ext uri="{FF2B5EF4-FFF2-40B4-BE49-F238E27FC236}">
                <a16:creationId xmlns:a16="http://schemas.microsoft.com/office/drawing/2014/main" id="{C491D4D5-DB48-061F-A14B-D65CAB223AF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C39D65B-7471-947D-2DFD-5A48E43F97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DC97B3E-682A-22E0-0F07-C2179C792BB5}"/>
              </a:ext>
            </a:extLst>
          </p:cNvPr>
          <p:cNvSpPr txBox="1"/>
          <p:nvPr/>
        </p:nvSpPr>
        <p:spPr>
          <a:xfrm>
            <a:off x="1140923" y="1228999"/>
            <a:ext cx="4458977" cy="4583242"/>
          </a:xfrm>
          <a:prstGeom prst="rect">
            <a:avLst/>
          </a:prstGeom>
          <a:noFill/>
        </p:spPr>
        <p:txBody>
          <a:bodyPr wrap="square" rtlCol="0">
            <a:spAutoFit/>
          </a:bodyPr>
          <a:lstStyle/>
          <a:p>
            <a:pPr algn="just">
              <a:lnSpc>
                <a:spcPct val="150000"/>
              </a:lnSpc>
            </a:pPr>
            <a:r>
              <a:rPr lang="en-US" sz="1400" b="1" dirty="0">
                <a:latin typeface="Alexandria"/>
              </a:rPr>
              <a:t>1) Outbound Links (Links from your site to other domains)</a:t>
            </a:r>
          </a:p>
          <a:p>
            <a:pPr algn="just">
              <a:lnSpc>
                <a:spcPct val="150000"/>
              </a:lnSpc>
            </a:pPr>
            <a:r>
              <a:rPr lang="en-US" sz="1400" dirty="0">
                <a:latin typeface="Alexandria"/>
              </a:rPr>
              <a:t>   Purpose: Provide citations to authoritative sources, improve topical completeness, and aid users with complementary resources.</a:t>
            </a:r>
          </a:p>
          <a:p>
            <a:pPr algn="just">
              <a:lnSpc>
                <a:spcPct val="150000"/>
              </a:lnSpc>
            </a:pPr>
            <a:r>
              <a:rPr lang="en-US" sz="1400" dirty="0">
                <a:latin typeface="Alexandria"/>
              </a:rPr>
              <a:t>examples:</a:t>
            </a:r>
          </a:p>
          <a:p>
            <a:pPr algn="just">
              <a:lnSpc>
                <a:spcPct val="150000"/>
              </a:lnSpc>
            </a:pPr>
            <a:r>
              <a:rPr lang="en-US" sz="1400" dirty="0">
                <a:latin typeface="Alexandria"/>
              </a:rPr>
              <a:t>   • Linking to official housing/financing guidelines or city planning resources when publishing buyer guides for Riyadh neighborhoods.</a:t>
            </a:r>
          </a:p>
          <a:p>
            <a:pPr algn="just">
              <a:lnSpc>
                <a:spcPct val="150000"/>
              </a:lnSpc>
            </a:pPr>
            <a:r>
              <a:rPr lang="en-US" sz="1400" dirty="0">
                <a:latin typeface="Alexandria"/>
              </a:rPr>
              <a:t>   • Citing third party market indices when presenting a quarterly rental trend report for Jeddah.</a:t>
            </a:r>
          </a:p>
          <a:p>
            <a:pPr algn="just">
              <a:lnSpc>
                <a:spcPct val="150000"/>
              </a:lnSpc>
            </a:pPr>
            <a:r>
              <a:rPr lang="en-US" sz="1400" dirty="0">
                <a:latin typeface="Alexandria"/>
              </a:rPr>
              <a:t>   Consideration: Your site’s reputation is contextually associated with the destinations you reference; link only to high quality, relevant sources and avoid spammy ecosystems.</a:t>
            </a:r>
          </a:p>
        </p:txBody>
      </p:sp>
      <p:sp>
        <p:nvSpPr>
          <p:cNvPr id="4" name="Google Shape;6210;p53">
            <a:extLst>
              <a:ext uri="{FF2B5EF4-FFF2-40B4-BE49-F238E27FC236}">
                <a16:creationId xmlns:a16="http://schemas.microsoft.com/office/drawing/2014/main" id="{086AAD57-A8FF-B621-093C-966D71149F41}"/>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519039694"/>
      </p:ext>
    </p:extLst>
  </p:cSld>
  <p:clrMapOvr>
    <a:masterClrMapping/>
  </p:clrMapOvr>
  <p:transition spd="slow">
    <p:comb/>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2F67FF-BAF8-1F9D-07AD-0E0F31B72A6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6D5E7F4-8CE8-7A7B-0E2F-C3913279F8D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AE78FB5-2502-61C6-4306-B36D1062D585}"/>
              </a:ext>
            </a:extLst>
          </p:cNvPr>
          <p:cNvSpPr txBox="1"/>
          <p:nvPr/>
        </p:nvSpPr>
        <p:spPr>
          <a:xfrm>
            <a:off x="2474476" y="956503"/>
            <a:ext cx="4870876" cy="707886"/>
          </a:xfrm>
          <a:prstGeom prst="rect">
            <a:avLst/>
          </a:prstGeom>
          <a:noFill/>
        </p:spPr>
        <p:txBody>
          <a:bodyPr wrap="square" rtlCol="0">
            <a:spAutoFit/>
          </a:bodyPr>
          <a:lstStyle/>
          <a:p>
            <a:r>
              <a:rPr lang="en-US" sz="2000" b="1" dirty="0">
                <a:latin typeface="Alexandria" charset="0"/>
                <a:cs typeface="Alexandria" charset="0"/>
              </a:rPr>
              <a:t>Keyword Discovery and Expansion (Research Tools)</a:t>
            </a:r>
          </a:p>
        </p:txBody>
      </p:sp>
      <p:sp>
        <p:nvSpPr>
          <p:cNvPr id="5" name="Rectangle 4">
            <a:extLst>
              <a:ext uri="{FF2B5EF4-FFF2-40B4-BE49-F238E27FC236}">
                <a16:creationId xmlns:a16="http://schemas.microsoft.com/office/drawing/2014/main" id="{8C17D0D5-1DEF-FD9C-2485-92E46055752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D9BDEB3-DB6E-775E-4A21-32A9F56771F3}"/>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9A03573-23D6-A80F-EA89-386ED3C8D76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2C03B39B-EE37-F8C9-C5EF-2373033188C7}"/>
              </a:ext>
            </a:extLst>
          </p:cNvPr>
          <p:cNvSpPr txBox="1"/>
          <p:nvPr/>
        </p:nvSpPr>
        <p:spPr>
          <a:xfrm>
            <a:off x="762000" y="1974833"/>
            <a:ext cx="10668000" cy="3936912"/>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2) Inbound Links / Backlinks (Links from other domains to your site)</a:t>
            </a:r>
          </a:p>
          <a:p>
            <a:pPr algn="just">
              <a:lnSpc>
                <a:spcPct val="150000"/>
              </a:lnSpc>
            </a:pPr>
            <a:r>
              <a:rPr lang="en-US" sz="1400" dirty="0">
                <a:latin typeface="Alexandria" charset="0"/>
                <a:cs typeface="Alexandria" charset="0"/>
              </a:rPr>
              <a:t>   Purpose: Act as endorsements that signal authority and relevance.</a:t>
            </a:r>
          </a:p>
          <a:p>
            <a:pPr algn="just">
              <a:lnSpc>
                <a:spcPct val="150000"/>
              </a:lnSpc>
            </a:pPr>
            <a:r>
              <a:rPr lang="en-US" sz="1400" dirty="0">
                <a:latin typeface="Alexandria" charset="0"/>
                <a:cs typeface="Alexandria" charset="0"/>
              </a:rPr>
              <a:t>examples:</a:t>
            </a:r>
          </a:p>
          <a:p>
            <a:pPr algn="just">
              <a:lnSpc>
                <a:spcPct val="150000"/>
              </a:lnSpc>
            </a:pPr>
            <a:r>
              <a:rPr lang="en-US" sz="1400" dirty="0">
                <a:latin typeface="Alexandria" charset="0"/>
                <a:cs typeface="Alexandria" charset="0"/>
              </a:rPr>
              <a:t>   • Earning links from reputable Saudi news media that cover your firm’s original “Riyadh Q2 Rental Price Insights.”</a:t>
            </a:r>
          </a:p>
          <a:p>
            <a:pPr algn="just">
              <a:lnSpc>
                <a:spcPct val="150000"/>
              </a:lnSpc>
            </a:pPr>
            <a:r>
              <a:rPr lang="en-US" sz="1400" dirty="0">
                <a:latin typeface="Alexandria" charset="0"/>
                <a:cs typeface="Alexandria" charset="0"/>
              </a:rPr>
              <a:t>   • Securing citations from real estate portals or local chambers when your agency hosts a community open house series in Eastern Province.</a:t>
            </a:r>
          </a:p>
          <a:p>
            <a:pPr algn="just">
              <a:lnSpc>
                <a:spcPct val="150000"/>
              </a:lnSpc>
            </a:pPr>
            <a:r>
              <a:rPr lang="en-US" sz="1400" dirty="0">
                <a:latin typeface="Alexandria" charset="0"/>
                <a:cs typeface="Alexandria" charset="0"/>
              </a:rPr>
              <a:t>   • Partnership pages from banks or mortgage advisors that reference your financing explainer or eligibility checklist.</a:t>
            </a:r>
          </a:p>
          <a:p>
            <a:pPr algn="just">
              <a:lnSpc>
                <a:spcPct val="150000"/>
              </a:lnSpc>
            </a:pPr>
            <a:r>
              <a:rPr lang="en-US" sz="1400" dirty="0">
                <a:latin typeface="Alexandria" charset="0"/>
                <a:cs typeface="Alexandria" charset="0"/>
              </a:rPr>
              <a:t>   Implementation guidance:</a:t>
            </a:r>
          </a:p>
          <a:p>
            <a:pPr algn="just">
              <a:lnSpc>
                <a:spcPct val="150000"/>
              </a:lnSpc>
            </a:pPr>
            <a:r>
              <a:rPr lang="en-US" sz="1400" dirty="0">
                <a:latin typeface="Alexandria" charset="0"/>
                <a:cs typeface="Alexandria" charset="0"/>
              </a:rPr>
              <a:t>   • Prioritize relevance and authority over volume; recency of links often correlates with stronger impact.</a:t>
            </a:r>
          </a:p>
          <a:p>
            <a:pPr algn="just">
              <a:lnSpc>
                <a:spcPct val="150000"/>
              </a:lnSpc>
            </a:pPr>
            <a:r>
              <a:rPr lang="en-US" sz="1400" dirty="0">
                <a:latin typeface="Alexandria" charset="0"/>
                <a:cs typeface="Alexandria" charset="0"/>
              </a:rPr>
              <a:t>   • Use descriptive anchor text (avoid generic “click here”) aligned to the destination page topic (e.g., “Riyadh family friendly neighborhoods guide”).</a:t>
            </a:r>
          </a:p>
          <a:p>
            <a:pPr algn="just">
              <a:lnSpc>
                <a:spcPct val="150000"/>
              </a:lnSpc>
            </a:pPr>
            <a:r>
              <a:rPr lang="en-US" sz="1400" dirty="0">
                <a:latin typeface="Alexandria" charset="0"/>
                <a:cs typeface="Alexandria" charset="0"/>
              </a:rPr>
              <a:t>   • Monitor your backlink profile and, if necessary, use Google’s Disavow Tool to neutralize toxic links from low quality domains.</a:t>
            </a:r>
          </a:p>
          <a:p>
            <a:pPr algn="just">
              <a:lnSpc>
                <a:spcPct val="150000"/>
              </a:lnSpc>
            </a:pPr>
            <a:r>
              <a:rPr lang="en-US" sz="1400" dirty="0">
                <a:latin typeface="Alexandria" charset="0"/>
                <a:cs typeface="Alexandria" charset="0"/>
              </a:rPr>
              <a:t>   • Avoid manipulative link schemes; pursue editorially earned links via genuine value.</a:t>
            </a:r>
          </a:p>
        </p:txBody>
      </p:sp>
      <p:pic>
        <p:nvPicPr>
          <p:cNvPr id="7" name="Graphic 21">
            <a:extLst>
              <a:ext uri="{FF2B5EF4-FFF2-40B4-BE49-F238E27FC236}">
                <a16:creationId xmlns:a16="http://schemas.microsoft.com/office/drawing/2014/main" id="{691E215D-49FA-26D1-4350-56920E257F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2EF0F658-E750-F1CD-0615-B52C71E3CFBE}"/>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29708710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5632FF-EDDC-8F82-3AC9-8C2026F45C4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F6977B6-A3FE-77CE-B6E5-DD59EE8A7B4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D6084E8-6698-0A3C-E70C-059D679DA24D}"/>
              </a:ext>
            </a:extLst>
          </p:cNvPr>
          <p:cNvSpPr txBox="1"/>
          <p:nvPr/>
        </p:nvSpPr>
        <p:spPr>
          <a:xfrm>
            <a:off x="2474476" y="956503"/>
            <a:ext cx="4870876" cy="707886"/>
          </a:xfrm>
          <a:prstGeom prst="rect">
            <a:avLst/>
          </a:prstGeom>
          <a:noFill/>
        </p:spPr>
        <p:txBody>
          <a:bodyPr wrap="square" rtlCol="0">
            <a:spAutoFit/>
          </a:bodyPr>
          <a:lstStyle/>
          <a:p>
            <a:r>
              <a:rPr lang="en-US" sz="2000" b="1" dirty="0">
                <a:latin typeface="Alexandria" charset="0"/>
                <a:cs typeface="Alexandria" charset="0"/>
              </a:rPr>
              <a:t>Keyword Discovery and Expansion (Research Tools)</a:t>
            </a:r>
          </a:p>
        </p:txBody>
      </p:sp>
      <p:sp>
        <p:nvSpPr>
          <p:cNvPr id="5" name="Rectangle 4">
            <a:extLst>
              <a:ext uri="{FF2B5EF4-FFF2-40B4-BE49-F238E27FC236}">
                <a16:creationId xmlns:a16="http://schemas.microsoft.com/office/drawing/2014/main" id="{0708F9D0-3925-6BA6-AF68-90E94B68C33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D03CC65-E3D7-8A25-03EE-B51B7C06430C}"/>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F0A930A-B114-6DC3-E1E0-3AC325BBA46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BD0FE4C8-755D-E196-DCA4-D5F6BDBA3C1B}"/>
              </a:ext>
            </a:extLst>
          </p:cNvPr>
          <p:cNvSpPr txBox="1"/>
          <p:nvPr/>
        </p:nvSpPr>
        <p:spPr>
          <a:xfrm>
            <a:off x="906720" y="2386993"/>
            <a:ext cx="10668000" cy="2967415"/>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3) Content as an Off Site Engine (Digital PR &amp; Thought Leadership)</a:t>
            </a:r>
          </a:p>
          <a:p>
            <a:pPr algn="just">
              <a:lnSpc>
                <a:spcPct val="150000"/>
              </a:lnSpc>
            </a:pPr>
            <a:r>
              <a:rPr lang="en-US" sz="1400" dirty="0">
                <a:latin typeface="Alexandria" charset="0"/>
                <a:cs typeface="Alexandria" charset="0"/>
              </a:rPr>
              <a:t>   Purpose: High quality, unique content earns organic mentions and links.</a:t>
            </a:r>
          </a:p>
          <a:p>
            <a:pPr algn="just">
              <a:lnSpc>
                <a:spcPct val="150000"/>
              </a:lnSpc>
            </a:pPr>
            <a:r>
              <a:rPr lang="en-US" sz="1400" dirty="0">
                <a:latin typeface="Alexandria" charset="0"/>
                <a:cs typeface="Alexandria" charset="0"/>
              </a:rPr>
              <a:t>   What “high quality” typically entails for search purposes: originality, accuracy, freshness, appropriate length/coverage, minimal grammatical errors, and distinctiveness.</a:t>
            </a:r>
          </a:p>
          <a:p>
            <a:pPr algn="just">
              <a:lnSpc>
                <a:spcPct val="150000"/>
              </a:lnSpc>
            </a:pPr>
            <a:r>
              <a:rPr lang="en-US" sz="1400" dirty="0">
                <a:latin typeface="Alexandria" charset="0"/>
                <a:cs typeface="Alexandria" charset="0"/>
              </a:rPr>
              <a:t>examples:</a:t>
            </a:r>
          </a:p>
          <a:p>
            <a:pPr algn="just">
              <a:lnSpc>
                <a:spcPct val="150000"/>
              </a:lnSpc>
            </a:pPr>
            <a:r>
              <a:rPr lang="en-US" sz="1400" dirty="0">
                <a:latin typeface="Alexandria" charset="0"/>
                <a:cs typeface="Alexandria" charset="0"/>
              </a:rPr>
              <a:t>   • Publishing a data driven “Riyadh Neighborhood Affordability Map” (with methodology and visuals) that journalists and portals cite.</a:t>
            </a:r>
          </a:p>
          <a:p>
            <a:pPr algn="just">
              <a:lnSpc>
                <a:spcPct val="150000"/>
              </a:lnSpc>
            </a:pPr>
            <a:r>
              <a:rPr lang="en-US" sz="1400" dirty="0">
                <a:latin typeface="Alexandria" charset="0"/>
                <a:cs typeface="Alexandria" charset="0"/>
              </a:rPr>
              <a:t>   • Producing a “Buyer’s Journey in Jeddah: From Pre Approval to Handover” guide that universities or professional associations reference.</a:t>
            </a:r>
          </a:p>
          <a:p>
            <a:pPr algn="just">
              <a:lnSpc>
                <a:spcPct val="150000"/>
              </a:lnSpc>
            </a:pPr>
            <a:r>
              <a:rPr lang="en-US" sz="1400" dirty="0">
                <a:latin typeface="Alexandria" charset="0"/>
                <a:cs typeface="Alexandria" charset="0"/>
              </a:rPr>
              <a:t>   • Commissioning city level reports (e.g., “Dammam Off Plan Project Pipeline 2036”) and syndicating executive summaries via industry newsletters.</a:t>
            </a:r>
          </a:p>
        </p:txBody>
      </p:sp>
      <p:pic>
        <p:nvPicPr>
          <p:cNvPr id="7" name="Graphic 21">
            <a:extLst>
              <a:ext uri="{FF2B5EF4-FFF2-40B4-BE49-F238E27FC236}">
                <a16:creationId xmlns:a16="http://schemas.microsoft.com/office/drawing/2014/main" id="{A396A922-F802-FC47-1305-D204A40C91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6E785C93-4972-8595-3375-940E66C3D1D0}"/>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29797561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09F4F9-E6A8-B0F3-A5A1-E8AA521180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3B04538-7FDC-ACFC-8799-C536A9F126C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D60DBC2-4805-AE6F-228B-C60874FDB215}"/>
              </a:ext>
            </a:extLst>
          </p:cNvPr>
          <p:cNvSpPr txBox="1"/>
          <p:nvPr/>
        </p:nvSpPr>
        <p:spPr>
          <a:xfrm>
            <a:off x="2474476" y="956503"/>
            <a:ext cx="4870876" cy="707886"/>
          </a:xfrm>
          <a:prstGeom prst="rect">
            <a:avLst/>
          </a:prstGeom>
          <a:noFill/>
        </p:spPr>
        <p:txBody>
          <a:bodyPr wrap="square" rtlCol="0">
            <a:spAutoFit/>
          </a:bodyPr>
          <a:lstStyle/>
          <a:p>
            <a:r>
              <a:rPr lang="en-US" sz="2000" b="1" dirty="0">
                <a:latin typeface="Alexandria" charset="0"/>
                <a:cs typeface="Alexandria" charset="0"/>
              </a:rPr>
              <a:t>Keyword Discovery and Expansion (Research Tools)</a:t>
            </a:r>
          </a:p>
        </p:txBody>
      </p:sp>
      <p:sp>
        <p:nvSpPr>
          <p:cNvPr id="5" name="Rectangle 4">
            <a:extLst>
              <a:ext uri="{FF2B5EF4-FFF2-40B4-BE49-F238E27FC236}">
                <a16:creationId xmlns:a16="http://schemas.microsoft.com/office/drawing/2014/main" id="{F2B0907A-0763-2608-BF18-870E2A072FD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2B2450F-E857-CB56-D5A0-C5084C374B9E}"/>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CC93BFD-688A-280E-928F-0537FB6A460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F91431BC-E5CA-BAB4-B11C-5AA4F33A76F6}"/>
              </a:ext>
            </a:extLst>
          </p:cNvPr>
          <p:cNvSpPr txBox="1"/>
          <p:nvPr/>
        </p:nvSpPr>
        <p:spPr>
          <a:xfrm>
            <a:off x="762000" y="2441585"/>
            <a:ext cx="10668000" cy="2321085"/>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4) Link Diversity (Domain and Format Mix)</a:t>
            </a:r>
          </a:p>
          <a:p>
            <a:pPr algn="just">
              <a:lnSpc>
                <a:spcPct val="150000"/>
              </a:lnSpc>
            </a:pPr>
            <a:r>
              <a:rPr lang="en-US" sz="1400" dirty="0">
                <a:latin typeface="Alexandria" charset="0"/>
                <a:cs typeface="Alexandria" charset="0"/>
              </a:rPr>
              <a:t>   Purpose: A varied portfolio of referring domains, content formats, and contexts generally signals a more natural and resilient off site profile.</a:t>
            </a:r>
          </a:p>
          <a:p>
            <a:pPr algn="just">
              <a:lnSpc>
                <a:spcPct val="150000"/>
              </a:lnSpc>
            </a:pPr>
            <a:r>
              <a:rPr lang="en-US" sz="1400" dirty="0">
                <a:latin typeface="Alexandria" charset="0"/>
                <a:cs typeface="Alexandria" charset="0"/>
              </a:rPr>
              <a:t>   Dimensions of diversity:</a:t>
            </a:r>
          </a:p>
          <a:p>
            <a:pPr algn="just">
              <a:lnSpc>
                <a:spcPct val="150000"/>
              </a:lnSpc>
            </a:pPr>
            <a:r>
              <a:rPr lang="en-US" sz="1400" dirty="0">
                <a:latin typeface="Alexandria" charset="0"/>
                <a:cs typeface="Alexandria" charset="0"/>
              </a:rPr>
              <a:t>   • Source types: news sites, industry associations, real estate portals, financial partners, community organizations, academic institutions.</a:t>
            </a:r>
          </a:p>
          <a:p>
            <a:pPr algn="just">
              <a:lnSpc>
                <a:spcPct val="150000"/>
              </a:lnSpc>
            </a:pPr>
            <a:r>
              <a:rPr lang="en-US" sz="1400" dirty="0">
                <a:latin typeface="Alexandria" charset="0"/>
                <a:cs typeface="Alexandria" charset="0"/>
              </a:rPr>
              <a:t>   • Formats: articles, research citations, event pages, interviews, podcasts, video descriptions, resource libraries.</a:t>
            </a:r>
          </a:p>
          <a:p>
            <a:pPr algn="just">
              <a:lnSpc>
                <a:spcPct val="150000"/>
              </a:lnSpc>
            </a:pPr>
            <a:r>
              <a:rPr lang="en-US" sz="1400" dirty="0">
                <a:latin typeface="Alexandria" charset="0"/>
                <a:cs typeface="Alexandria" charset="0"/>
              </a:rPr>
              <a:t>   • Geographic/contextual spread within sub markets (e.g., links associated with North Jeddah vs. central Riyadh districts).</a:t>
            </a:r>
          </a:p>
          <a:p>
            <a:pPr algn="just">
              <a:lnSpc>
                <a:spcPct val="150000"/>
              </a:lnSpc>
            </a:pPr>
            <a:r>
              <a:rPr lang="en-US" sz="1400" dirty="0">
                <a:latin typeface="Alexandria" charset="0"/>
                <a:cs typeface="Alexandria" charset="0"/>
              </a:rPr>
              <a:t>   Note: Diversity complements—rather than replaces—quality and relevance.</a:t>
            </a:r>
          </a:p>
        </p:txBody>
      </p:sp>
      <p:pic>
        <p:nvPicPr>
          <p:cNvPr id="7" name="Graphic 21">
            <a:extLst>
              <a:ext uri="{FF2B5EF4-FFF2-40B4-BE49-F238E27FC236}">
                <a16:creationId xmlns:a16="http://schemas.microsoft.com/office/drawing/2014/main" id="{B576DDE6-C01D-9785-ABFD-904B1830D8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53910D48-91C8-A755-D580-5330E8CF76B0}"/>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42917486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FDF5E7-AEA3-D5BD-180F-26233283DB5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1846442-03F4-4C19-075B-6B1BDC33D27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F7A1151-B93C-19C7-5A57-C637551328CE}"/>
              </a:ext>
            </a:extLst>
          </p:cNvPr>
          <p:cNvSpPr txBox="1"/>
          <p:nvPr/>
        </p:nvSpPr>
        <p:spPr>
          <a:xfrm>
            <a:off x="2474476" y="956503"/>
            <a:ext cx="4870876" cy="707886"/>
          </a:xfrm>
          <a:prstGeom prst="rect">
            <a:avLst/>
          </a:prstGeom>
          <a:noFill/>
        </p:spPr>
        <p:txBody>
          <a:bodyPr wrap="square" rtlCol="0">
            <a:spAutoFit/>
          </a:bodyPr>
          <a:lstStyle/>
          <a:p>
            <a:r>
              <a:rPr lang="en-US" sz="2000" b="1" dirty="0">
                <a:latin typeface="Alexandria" charset="0"/>
                <a:cs typeface="Alexandria" charset="0"/>
              </a:rPr>
              <a:t>Keyword Discovery and Expansion (Research Tools)</a:t>
            </a:r>
          </a:p>
        </p:txBody>
      </p:sp>
      <p:sp>
        <p:nvSpPr>
          <p:cNvPr id="5" name="Rectangle 4">
            <a:extLst>
              <a:ext uri="{FF2B5EF4-FFF2-40B4-BE49-F238E27FC236}">
                <a16:creationId xmlns:a16="http://schemas.microsoft.com/office/drawing/2014/main" id="{1F1E3D55-5D7F-70E3-C3AD-111AD871059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1932EC9-4ABC-B82A-449F-3B6370EC9CA6}"/>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290BC9C-63B3-510E-97DD-80DE35F9CF2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853216F6-8B4D-E988-8C2E-9BBCFA74D1B6}"/>
              </a:ext>
            </a:extLst>
          </p:cNvPr>
          <p:cNvSpPr txBox="1"/>
          <p:nvPr/>
        </p:nvSpPr>
        <p:spPr>
          <a:xfrm>
            <a:off x="762000" y="2075990"/>
            <a:ext cx="10668000" cy="3936912"/>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5) Social Signals (Discovery and Amplification)</a:t>
            </a:r>
          </a:p>
          <a:p>
            <a:pPr algn="just">
              <a:lnSpc>
                <a:spcPct val="150000"/>
              </a:lnSpc>
            </a:pPr>
            <a:r>
              <a:rPr lang="en-US" sz="1400" dirty="0">
                <a:latin typeface="Alexandria" charset="0"/>
                <a:cs typeface="Alexandria" charset="0"/>
              </a:rPr>
              <a:t>   Purpose: While social interactions are not always direct ranking factors, social platforms accelerate content discovery and can indirectly contribute to link acquisition and branded search growth.</a:t>
            </a:r>
          </a:p>
          <a:p>
            <a:pPr algn="just">
              <a:lnSpc>
                <a:spcPct val="150000"/>
              </a:lnSpc>
            </a:pPr>
            <a:r>
              <a:rPr lang="en-US" sz="1400" dirty="0">
                <a:latin typeface="Alexandria" charset="0"/>
                <a:cs typeface="Alexandria" charset="0"/>
              </a:rPr>
              <a:t>   Practical steps:</a:t>
            </a:r>
          </a:p>
          <a:p>
            <a:pPr algn="just">
              <a:lnSpc>
                <a:spcPct val="150000"/>
              </a:lnSpc>
            </a:pPr>
            <a:r>
              <a:rPr lang="en-US" sz="1400" dirty="0">
                <a:latin typeface="Alexandria" charset="0"/>
                <a:cs typeface="Alexandria" charset="0"/>
              </a:rPr>
              <a:t>   • Include your website link in all brand and employee profiles (e.g., LinkedIn company page, X bio).</a:t>
            </a:r>
          </a:p>
          <a:p>
            <a:pPr algn="just">
              <a:lnSpc>
                <a:spcPct val="150000"/>
              </a:lnSpc>
            </a:pPr>
            <a:r>
              <a:rPr lang="en-US" sz="1400" dirty="0">
                <a:latin typeface="Alexandria" charset="0"/>
                <a:cs typeface="Alexandria" charset="0"/>
              </a:rPr>
              <a:t>   • When sharing content (market reports, neighborhood guides), use descriptive captions and UTM parameters to track referral performance.</a:t>
            </a:r>
          </a:p>
          <a:p>
            <a:pPr algn="just">
              <a:lnSpc>
                <a:spcPct val="150000"/>
              </a:lnSpc>
            </a:pPr>
            <a:r>
              <a:rPr lang="en-US" sz="1400" dirty="0">
                <a:latin typeface="Alexandria" charset="0"/>
                <a:cs typeface="Alexandria" charset="0"/>
              </a:rPr>
              <a:t>   • Encourage strategic partners (developers, banks, valuation firms) to share and reference your research, widening the “link earning” surface.</a:t>
            </a:r>
          </a:p>
          <a:p>
            <a:pPr algn="just">
              <a:lnSpc>
                <a:spcPct val="150000"/>
              </a:lnSpc>
            </a:pPr>
            <a:r>
              <a:rPr lang="en-US" sz="1400" b="1" dirty="0">
                <a:latin typeface="Alexandria" charset="0"/>
                <a:cs typeface="Alexandria" charset="0"/>
              </a:rPr>
              <a:t>Adjacencies Highly Relevant to Real Estate (Local/Entity Signals):</a:t>
            </a:r>
          </a:p>
          <a:p>
            <a:pPr algn="just">
              <a:lnSpc>
                <a:spcPct val="150000"/>
              </a:lnSpc>
            </a:pPr>
            <a:r>
              <a:rPr lang="en-US" sz="1400" dirty="0">
                <a:latin typeface="Alexandria" charset="0"/>
                <a:cs typeface="Alexandria" charset="0"/>
              </a:rPr>
              <a:t>• Local citations and consistency of NAP (Name, Address, Phone) across major directories and maps increase trust for location bound queries (e.g., “real estate agency in Al Khobar”).</a:t>
            </a:r>
          </a:p>
          <a:p>
            <a:pPr algn="just">
              <a:lnSpc>
                <a:spcPct val="150000"/>
              </a:lnSpc>
            </a:pPr>
            <a:r>
              <a:rPr lang="en-US" sz="1400" dirty="0">
                <a:latin typeface="Alexandria" charset="0"/>
                <a:cs typeface="Alexandria" charset="0"/>
              </a:rPr>
              <a:t>• Structured data (Organization, </a:t>
            </a:r>
            <a:r>
              <a:rPr lang="en-US" sz="1400" dirty="0" err="1">
                <a:latin typeface="Alexandria" charset="0"/>
                <a:cs typeface="Alexandria" charset="0"/>
              </a:rPr>
              <a:t>LocalBusiness</a:t>
            </a:r>
            <a:r>
              <a:rPr lang="en-US" sz="1400" dirty="0">
                <a:latin typeface="Alexandria" charset="0"/>
                <a:cs typeface="Alexandria" charset="0"/>
              </a:rPr>
              <a:t>, and </a:t>
            </a:r>
            <a:r>
              <a:rPr lang="en-US" sz="1400" dirty="0" err="1">
                <a:latin typeface="Alexandria" charset="0"/>
                <a:cs typeface="Alexandria" charset="0"/>
              </a:rPr>
              <a:t>RealEstateListing</a:t>
            </a:r>
            <a:r>
              <a:rPr lang="en-US" sz="1400" dirty="0">
                <a:latin typeface="Alexandria" charset="0"/>
                <a:cs typeface="Alexandria" charset="0"/>
              </a:rPr>
              <a:t> schema) supports richer understanding and can enhance how off site mentions corroborate on site facts.</a:t>
            </a:r>
          </a:p>
        </p:txBody>
      </p:sp>
      <p:pic>
        <p:nvPicPr>
          <p:cNvPr id="7" name="Graphic 21">
            <a:extLst>
              <a:ext uri="{FF2B5EF4-FFF2-40B4-BE49-F238E27FC236}">
                <a16:creationId xmlns:a16="http://schemas.microsoft.com/office/drawing/2014/main" id="{04A22559-8F07-C459-7B4C-3271CF3B9D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D9A31E53-AC58-5322-40AF-123BF4C9B9BB}"/>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1428002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90A52F-AE4B-AB97-98D9-4DAFC5FCC8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0991FBC-9E63-3784-2224-AA8ADC7CCB17}"/>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1F00064B-A000-7A19-FC71-95297933DA54}"/>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314FE43C-63C0-094E-FBA7-461493C2EE91}"/>
              </a:ext>
            </a:extLst>
          </p:cNvPr>
          <p:cNvSpPr txBox="1"/>
          <p:nvPr/>
        </p:nvSpPr>
        <p:spPr>
          <a:xfrm>
            <a:off x="6848305" y="3996751"/>
            <a:ext cx="4802921"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Off Site SEO in Real Estate Digital Marketing (Core Tactics)</a:t>
            </a:r>
          </a:p>
        </p:txBody>
      </p:sp>
      <p:sp>
        <p:nvSpPr>
          <p:cNvPr id="18" name="Rectangle 17">
            <a:extLst>
              <a:ext uri="{FF2B5EF4-FFF2-40B4-BE49-F238E27FC236}">
                <a16:creationId xmlns:a16="http://schemas.microsoft.com/office/drawing/2014/main" id="{2C6A2B62-EAFE-2569-FDE4-1016ACD8253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F9D84ACD-D3EE-0718-4614-500860F93E3C}"/>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1FE4E4E1-8A2B-62EF-4674-2D6EC3CD0148}"/>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a:extLst>
              <a:ext uri="{FF2B5EF4-FFF2-40B4-BE49-F238E27FC236}">
                <a16:creationId xmlns:a16="http://schemas.microsoft.com/office/drawing/2014/main" id="{B525D4BF-54E1-CEB9-5704-56D95BD5A7A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9975DEF-3C96-C3C2-9B5A-642391B88A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71EA8B5-02A0-4B32-FA35-481FB13A8F78}"/>
              </a:ext>
            </a:extLst>
          </p:cNvPr>
          <p:cNvSpPr txBox="1"/>
          <p:nvPr/>
        </p:nvSpPr>
        <p:spPr>
          <a:xfrm>
            <a:off x="1133854" y="1742079"/>
            <a:ext cx="4458977" cy="3290581"/>
          </a:xfrm>
          <a:prstGeom prst="rect">
            <a:avLst/>
          </a:prstGeom>
          <a:noFill/>
        </p:spPr>
        <p:txBody>
          <a:bodyPr wrap="square" rtlCol="0">
            <a:spAutoFit/>
          </a:bodyPr>
          <a:lstStyle/>
          <a:p>
            <a:pPr algn="just">
              <a:lnSpc>
                <a:spcPct val="150000"/>
              </a:lnSpc>
            </a:pPr>
            <a:r>
              <a:rPr lang="en-US" sz="1400" b="1" dirty="0">
                <a:latin typeface="Alexandria"/>
              </a:rPr>
              <a:t>Measurement and Governance:</a:t>
            </a:r>
          </a:p>
          <a:p>
            <a:pPr algn="just">
              <a:lnSpc>
                <a:spcPct val="150000"/>
              </a:lnSpc>
            </a:pPr>
            <a:r>
              <a:rPr lang="en-US" sz="1400" dirty="0">
                <a:latin typeface="Alexandria"/>
              </a:rPr>
              <a:t>• Track referring domains, link growth/velocity, topical relevance, and anchor text distribution via your analytics and SEO platforms.</a:t>
            </a:r>
          </a:p>
          <a:p>
            <a:pPr algn="just">
              <a:lnSpc>
                <a:spcPct val="150000"/>
              </a:lnSpc>
            </a:pPr>
            <a:r>
              <a:rPr lang="en-US" sz="1400" dirty="0">
                <a:latin typeface="Alexandria"/>
              </a:rPr>
              <a:t>• Audit for harmful patterns (spammy networks, over optimized anchors); maintain a disavow list when warranted.</a:t>
            </a:r>
          </a:p>
          <a:p>
            <a:pPr algn="just">
              <a:lnSpc>
                <a:spcPct val="150000"/>
              </a:lnSpc>
            </a:pPr>
            <a:r>
              <a:rPr lang="en-US" sz="1400" dirty="0">
                <a:latin typeface="Alexandria"/>
              </a:rPr>
              <a:t>• Align off site efforts with editorial calendar and PR milestones (launches, quarterly market updates, community events) to systematize link earning.</a:t>
            </a:r>
          </a:p>
        </p:txBody>
      </p:sp>
      <p:sp>
        <p:nvSpPr>
          <p:cNvPr id="4" name="Google Shape;6210;p53">
            <a:extLst>
              <a:ext uri="{FF2B5EF4-FFF2-40B4-BE49-F238E27FC236}">
                <a16:creationId xmlns:a16="http://schemas.microsoft.com/office/drawing/2014/main" id="{750F4D7E-586C-F968-C43D-3F27AD15BDDC}"/>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299776893"/>
      </p:ext>
    </p:extLst>
  </p:cSld>
  <p:clrMapOvr>
    <a:masterClrMapping/>
  </p:clrMapOvr>
  <p:transition spd="slow">
    <p:comb/>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6D4F9CE8-B569-49E6-8CF8-6EE06EF01AE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4933</TotalTime>
  <Words>8804</Words>
  <Application>Microsoft Office PowerPoint</Application>
  <PresentationFormat>Widescreen</PresentationFormat>
  <Paragraphs>523</Paragraphs>
  <Slides>65</Slides>
  <Notes>3</Notes>
  <HiddenSlides>0</HiddenSlides>
  <MMClips>0</MMClips>
  <ScaleCrop>false</ScaleCrop>
  <HeadingPairs>
    <vt:vector size="4" baseType="variant">
      <vt:variant>
        <vt:lpstr>Theme</vt:lpstr>
      </vt:variant>
      <vt:variant>
        <vt:i4>1</vt:i4>
      </vt:variant>
      <vt:variant>
        <vt:lpstr>Slide Titles</vt:lpstr>
      </vt:variant>
      <vt:variant>
        <vt:i4>65</vt:i4>
      </vt:variant>
    </vt:vector>
  </HeadingPairs>
  <TitlesOfParts>
    <vt:vector size="66"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Ahmad Mohamad</cp:lastModifiedBy>
  <cp:revision>30</cp:revision>
  <dcterms:created xsi:type="dcterms:W3CDTF">2023-04-29T09:08:00Z</dcterms:created>
  <dcterms:modified xsi:type="dcterms:W3CDTF">2026-01-31T14:52:49Z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