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Lst>
  <p:notesMasterIdLst>
    <p:notesMasterId r:id="rId45"/>
  </p:notesMasterIdLst>
  <p:sldIdLst>
    <p:sldId id="257" r:id="rId4"/>
    <p:sldId id="320" r:id="rId5"/>
    <p:sldId id="404" r:id="rId6"/>
    <p:sldId id="391" r:id="rId7"/>
    <p:sldId id="351" r:id="rId8"/>
    <p:sldId id="352" r:id="rId9"/>
    <p:sldId id="353" r:id="rId10"/>
    <p:sldId id="357" r:id="rId11"/>
    <p:sldId id="350" r:id="rId12"/>
    <p:sldId id="361" r:id="rId13"/>
    <p:sldId id="371" r:id="rId14"/>
    <p:sldId id="358" r:id="rId15"/>
    <p:sldId id="395" r:id="rId16"/>
    <p:sldId id="398" r:id="rId17"/>
    <p:sldId id="399" r:id="rId18"/>
    <p:sldId id="400" r:id="rId19"/>
    <p:sldId id="360" r:id="rId20"/>
    <p:sldId id="362" r:id="rId21"/>
    <p:sldId id="363" r:id="rId22"/>
    <p:sldId id="392" r:id="rId23"/>
    <p:sldId id="364" r:id="rId24"/>
    <p:sldId id="366" r:id="rId25"/>
    <p:sldId id="365" r:id="rId26"/>
    <p:sldId id="356" r:id="rId27"/>
    <p:sldId id="370" r:id="rId28"/>
    <p:sldId id="367" r:id="rId29"/>
    <p:sldId id="372" r:id="rId30"/>
    <p:sldId id="373" r:id="rId31"/>
    <p:sldId id="374" r:id="rId32"/>
    <p:sldId id="379" r:id="rId33"/>
    <p:sldId id="375" r:id="rId34"/>
    <p:sldId id="380" r:id="rId35"/>
    <p:sldId id="368" r:id="rId36"/>
    <p:sldId id="381" r:id="rId37"/>
    <p:sldId id="401" r:id="rId38"/>
    <p:sldId id="402" r:id="rId39"/>
    <p:sldId id="376" r:id="rId40"/>
    <p:sldId id="354" r:id="rId41"/>
    <p:sldId id="403" r:id="rId42"/>
    <p:sldId id="355" r:id="rId43"/>
    <p:sldId id="349" r:id="rId44"/>
  </p:sldIdLst>
  <p:sldSz cx="12192000" cy="6858000"/>
  <p:notesSz cx="6858000" cy="9144000"/>
  <p:embeddedFontLst>
    <p:embeddedFont>
      <p:font typeface="Alexandria" pitchFamily="2" charset="-78"/>
      <p:regular r:id="rId46"/>
      <p:bold r:id="rId47"/>
    </p:embeddedFont>
    <p:embeddedFont>
      <p:font typeface="Alexandria Black" pitchFamily="2" charset="-78"/>
      <p:bold r:id="rId48"/>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F9FF"/>
    <a:srgbClr val="00CCFF"/>
    <a:srgbClr val="B9EDFF"/>
    <a:srgbClr val="3366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005" autoAdjust="0"/>
    <p:restoredTop sz="94660"/>
  </p:normalViewPr>
  <p:slideViewPr>
    <p:cSldViewPr snapToGrid="0">
      <p:cViewPr varScale="1">
        <p:scale>
          <a:sx n="106" d="100"/>
          <a:sy n="106" d="100"/>
        </p:scale>
        <p:origin x="7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3.fntdata"/><Relationship Id="rId8" Type="http://schemas.openxmlformats.org/officeDocument/2006/relationships/slide" Target="slides/slide5.xml"/><Relationship Id="rId51" Type="http://schemas.openxmlformats.org/officeDocument/2006/relationships/theme" Target="theme/theme1.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1.fntdata"/><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B699D7-07C4-4D49-848B-E62E5D778761}"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US"/>
        </a:p>
      </dgm:t>
    </dgm:pt>
    <dgm:pt modelId="{78DF6E8A-F0FA-4A96-8D69-1660D56122A5}">
      <dgm:prSet phldrT="[نص]" custT="1"/>
      <dgm:spPr/>
      <dgm:t>
        <a:bodyPr/>
        <a:lstStyle/>
        <a:p>
          <a:r>
            <a:rPr lang="ar-EG" sz="1400" b="1" dirty="0">
              <a:solidFill>
                <a:srgbClr val="002060"/>
              </a:solidFill>
              <a:latin typeface="Alexandria" pitchFamily="2" charset="-78"/>
              <a:cs typeface="Alexandria" pitchFamily="2" charset="-78"/>
            </a:rPr>
            <a:t>الفرق من حيث المفهوم</a:t>
          </a:r>
          <a:endParaRPr lang="en-US" sz="1400" b="1" dirty="0">
            <a:solidFill>
              <a:srgbClr val="002060"/>
            </a:solidFill>
            <a:latin typeface="Alexandria" pitchFamily="2" charset="-78"/>
            <a:cs typeface="Alexandria" pitchFamily="2" charset="-78"/>
          </a:endParaRPr>
        </a:p>
      </dgm:t>
    </dgm:pt>
    <dgm:pt modelId="{EE145087-4474-41D5-A387-555F46F3A375}" type="parTrans" cxnId="{FFE48784-871A-4453-BB90-317E96C012A9}">
      <dgm:prSet/>
      <dgm:spPr/>
      <dgm:t>
        <a:bodyPr/>
        <a:lstStyle/>
        <a:p>
          <a:endParaRPr lang="en-US"/>
        </a:p>
      </dgm:t>
    </dgm:pt>
    <dgm:pt modelId="{DF834D33-46F7-4B21-A094-69C82AD555A0}" type="sibTrans" cxnId="{FFE48784-871A-4453-BB90-317E96C012A9}">
      <dgm:prSet custT="1"/>
      <dgm:spPr/>
      <dgm:t>
        <a:bodyPr/>
        <a:lstStyle/>
        <a:p>
          <a:endParaRPr lang="en-US" sz="3600">
            <a:latin typeface="Alexandria" pitchFamily="2" charset="-78"/>
            <a:cs typeface="Alexandria" pitchFamily="2" charset="-78"/>
          </a:endParaRPr>
        </a:p>
      </dgm:t>
    </dgm:pt>
    <dgm:pt modelId="{F17FA361-BD19-4197-B182-7317D0C225B8}">
      <dgm:prSet phldrT="[نص]" custT="1"/>
      <dgm:spPr/>
      <dgm:t>
        <a:bodyPr/>
        <a:lstStyle/>
        <a:p>
          <a:endParaRPr lang="en-US" sz="1400" b="1" dirty="0">
            <a:solidFill>
              <a:srgbClr val="002060"/>
            </a:solidFill>
            <a:latin typeface="Alexandria" pitchFamily="2" charset="-78"/>
            <a:cs typeface="Alexandria" pitchFamily="2" charset="-78"/>
          </a:endParaRPr>
        </a:p>
      </dgm:t>
    </dgm:pt>
    <dgm:pt modelId="{D67AB7A7-A5FE-42A3-89D7-A0E5A8387080}" type="parTrans" cxnId="{29960EE2-0243-4EB5-A3A6-9478F0FB00D5}">
      <dgm:prSet/>
      <dgm:spPr/>
      <dgm:t>
        <a:bodyPr/>
        <a:lstStyle/>
        <a:p>
          <a:endParaRPr lang="en-US"/>
        </a:p>
      </dgm:t>
    </dgm:pt>
    <dgm:pt modelId="{E27EB96A-AEFD-48FE-815B-914F2BC4B040}" type="sibTrans" cxnId="{29960EE2-0243-4EB5-A3A6-9478F0FB00D5}">
      <dgm:prSet/>
      <dgm:spPr/>
      <dgm:t>
        <a:bodyPr/>
        <a:lstStyle/>
        <a:p>
          <a:endParaRPr lang="en-US"/>
        </a:p>
      </dgm:t>
    </dgm:pt>
    <dgm:pt modelId="{9206BB3A-965D-4509-86D9-C6B091D9BCE0}">
      <dgm:prSet phldrT="[نص]" custT="1"/>
      <dgm:spPr/>
      <dgm:t>
        <a:bodyPr/>
        <a:lstStyle/>
        <a:p>
          <a:r>
            <a:rPr lang="ar-EG" sz="1400" b="1" dirty="0">
              <a:solidFill>
                <a:srgbClr val="002060"/>
              </a:solidFill>
              <a:latin typeface="Alexandria" pitchFamily="2" charset="-78"/>
              <a:cs typeface="Alexandria" pitchFamily="2" charset="-78"/>
            </a:rPr>
            <a:t>الفرق من حيث قوة التعلم </a:t>
          </a:r>
          <a:endParaRPr lang="en-US" sz="1400" b="1" dirty="0">
            <a:solidFill>
              <a:srgbClr val="002060"/>
            </a:solidFill>
            <a:latin typeface="Alexandria" pitchFamily="2" charset="-78"/>
            <a:cs typeface="Alexandria" pitchFamily="2" charset="-78"/>
          </a:endParaRPr>
        </a:p>
      </dgm:t>
    </dgm:pt>
    <dgm:pt modelId="{9D783EAD-F578-41FA-B6B5-E03A47658999}" type="parTrans" cxnId="{EB8AB3EF-0E6E-4CF6-B584-2AA3294BEA0E}">
      <dgm:prSet/>
      <dgm:spPr/>
      <dgm:t>
        <a:bodyPr/>
        <a:lstStyle/>
        <a:p>
          <a:endParaRPr lang="en-US"/>
        </a:p>
      </dgm:t>
    </dgm:pt>
    <dgm:pt modelId="{A9CC2E24-4711-4CA5-AC83-76543DA6DD47}" type="sibTrans" cxnId="{EB8AB3EF-0E6E-4CF6-B584-2AA3294BEA0E}">
      <dgm:prSet custT="1"/>
      <dgm:spPr/>
      <dgm:t>
        <a:bodyPr/>
        <a:lstStyle/>
        <a:p>
          <a:endParaRPr lang="en-US" sz="3600">
            <a:latin typeface="Alexandria" pitchFamily="2" charset="-78"/>
            <a:cs typeface="Alexandria" pitchFamily="2" charset="-78"/>
          </a:endParaRPr>
        </a:p>
      </dgm:t>
    </dgm:pt>
    <dgm:pt modelId="{B0C964B5-AC81-4F99-A9DA-D08344285F7C}">
      <dgm:prSet phldrT="[نص]" custT="1"/>
      <dgm:spPr/>
      <dgm:t>
        <a:bodyPr/>
        <a:lstStyle/>
        <a:p>
          <a:r>
            <a:rPr lang="ar-EG" sz="1400" b="1" dirty="0">
              <a:solidFill>
                <a:srgbClr val="002060"/>
              </a:solidFill>
              <a:latin typeface="Alexandria" pitchFamily="2" charset="-78"/>
              <a:cs typeface="Alexandria" pitchFamily="2" charset="-78"/>
            </a:rPr>
            <a:t>الفرق من حيث استخدام الذاكرة</a:t>
          </a:r>
          <a:endParaRPr lang="en-US" sz="1400" b="1" dirty="0">
            <a:solidFill>
              <a:srgbClr val="002060"/>
            </a:solidFill>
            <a:latin typeface="Alexandria" pitchFamily="2" charset="-78"/>
            <a:cs typeface="Alexandria" pitchFamily="2" charset="-78"/>
          </a:endParaRPr>
        </a:p>
      </dgm:t>
    </dgm:pt>
    <dgm:pt modelId="{54286A9F-40DF-48CB-A111-175F1422B190}" type="parTrans" cxnId="{22BB456D-18FD-43DB-9F5F-8A2C8DF32555}">
      <dgm:prSet/>
      <dgm:spPr/>
      <dgm:t>
        <a:bodyPr/>
        <a:lstStyle/>
        <a:p>
          <a:endParaRPr lang="en-US"/>
        </a:p>
      </dgm:t>
    </dgm:pt>
    <dgm:pt modelId="{D8A99130-11EA-446A-8DA1-A1A416536A14}" type="sibTrans" cxnId="{22BB456D-18FD-43DB-9F5F-8A2C8DF32555}">
      <dgm:prSet custT="1"/>
      <dgm:spPr/>
      <dgm:t>
        <a:bodyPr/>
        <a:lstStyle/>
        <a:p>
          <a:endParaRPr lang="en-US" sz="3600">
            <a:latin typeface="Alexandria" pitchFamily="2" charset="-78"/>
            <a:cs typeface="Alexandria" pitchFamily="2" charset="-78"/>
          </a:endParaRPr>
        </a:p>
      </dgm:t>
    </dgm:pt>
    <dgm:pt modelId="{D8639D33-757B-4D71-8DA5-AA1CDDD6AE36}">
      <dgm:prSet custT="1"/>
      <dgm:spPr/>
      <dgm:t>
        <a:bodyPr/>
        <a:lstStyle/>
        <a:p>
          <a:r>
            <a:rPr lang="fa-IR" sz="1400" b="1" dirty="0">
              <a:solidFill>
                <a:srgbClr val="002060"/>
              </a:solidFill>
              <a:latin typeface="Alexandria" pitchFamily="2" charset="-78"/>
              <a:cs typeface="Alexandria" pitchFamily="2" charset="-78"/>
            </a:rPr>
            <a:t>الفرق من حيث الطبيعة</a:t>
          </a:r>
          <a:endParaRPr lang="en-US" sz="1400" b="1" dirty="0">
            <a:solidFill>
              <a:srgbClr val="002060"/>
            </a:solidFill>
            <a:latin typeface="Alexandria" pitchFamily="2" charset="-78"/>
            <a:cs typeface="Alexandria" pitchFamily="2" charset="-78"/>
          </a:endParaRPr>
        </a:p>
      </dgm:t>
    </dgm:pt>
    <dgm:pt modelId="{7828D9B0-6A0A-4B02-AAA1-1E6A0903C402}" type="parTrans" cxnId="{7FE67670-40F9-47FE-B5A2-97A516C94498}">
      <dgm:prSet/>
      <dgm:spPr/>
      <dgm:t>
        <a:bodyPr/>
        <a:lstStyle/>
        <a:p>
          <a:endParaRPr lang="en-US"/>
        </a:p>
      </dgm:t>
    </dgm:pt>
    <dgm:pt modelId="{30C5561F-FE28-4799-8629-82B0CAE8DA82}" type="sibTrans" cxnId="{7FE67670-40F9-47FE-B5A2-97A516C94498}">
      <dgm:prSet custT="1"/>
      <dgm:spPr/>
      <dgm:t>
        <a:bodyPr/>
        <a:lstStyle/>
        <a:p>
          <a:endParaRPr lang="en-US" sz="3600">
            <a:latin typeface="Alexandria" pitchFamily="2" charset="-78"/>
            <a:cs typeface="Alexandria" pitchFamily="2" charset="-78"/>
          </a:endParaRPr>
        </a:p>
      </dgm:t>
    </dgm:pt>
    <dgm:pt modelId="{F8644672-C629-4A29-A536-FD76401ED928}">
      <dgm:prSet custT="1"/>
      <dgm:spPr/>
      <dgm:t>
        <a:bodyPr/>
        <a:lstStyle/>
        <a:p>
          <a:r>
            <a:rPr lang="ar-EG" sz="1400" b="1" dirty="0">
              <a:solidFill>
                <a:srgbClr val="002060"/>
              </a:solidFill>
              <a:latin typeface="Alexandria" pitchFamily="2" charset="-78"/>
              <a:cs typeface="Alexandria" pitchFamily="2" charset="-78"/>
            </a:rPr>
            <a:t>الفرق من حيث الهيمنة</a:t>
          </a:r>
          <a:endParaRPr lang="en-US" sz="1400" b="1" dirty="0">
            <a:solidFill>
              <a:srgbClr val="002060"/>
            </a:solidFill>
            <a:latin typeface="Alexandria" pitchFamily="2" charset="-78"/>
            <a:cs typeface="Alexandria" pitchFamily="2" charset="-78"/>
          </a:endParaRPr>
        </a:p>
      </dgm:t>
    </dgm:pt>
    <dgm:pt modelId="{AFFE0827-1F29-4BF6-98B3-5157E4E9FBC0}" type="parTrans" cxnId="{6AE24953-7346-407B-B286-32F8BB2401A7}">
      <dgm:prSet/>
      <dgm:spPr/>
      <dgm:t>
        <a:bodyPr/>
        <a:lstStyle/>
        <a:p>
          <a:endParaRPr lang="en-US"/>
        </a:p>
      </dgm:t>
    </dgm:pt>
    <dgm:pt modelId="{32ED0731-0741-4355-BE19-769ACDC4CEA9}" type="sibTrans" cxnId="{6AE24953-7346-407B-B286-32F8BB2401A7}">
      <dgm:prSet custT="1"/>
      <dgm:spPr/>
      <dgm:t>
        <a:bodyPr/>
        <a:lstStyle/>
        <a:p>
          <a:endParaRPr lang="en-US" sz="3600">
            <a:latin typeface="Alexandria" pitchFamily="2" charset="-78"/>
            <a:cs typeface="Alexandria" pitchFamily="2" charset="-78"/>
          </a:endParaRPr>
        </a:p>
      </dgm:t>
    </dgm:pt>
    <dgm:pt modelId="{409666D8-D228-4598-A3E7-0DB58C39FCC8}">
      <dgm:prSet custT="1"/>
      <dgm:spPr/>
      <dgm:t>
        <a:bodyPr/>
        <a:lstStyle/>
        <a:p>
          <a:r>
            <a:rPr lang="ar-EG" sz="1400" b="1" dirty="0">
              <a:solidFill>
                <a:srgbClr val="002060"/>
              </a:solidFill>
              <a:latin typeface="Alexandria" pitchFamily="2" charset="-78"/>
              <a:cs typeface="Alexandria" pitchFamily="2" charset="-78"/>
            </a:rPr>
            <a:t>الفرق من حيث طريقة الخلق</a:t>
          </a:r>
          <a:endParaRPr lang="en-US" sz="1400" b="1" dirty="0">
            <a:solidFill>
              <a:srgbClr val="002060"/>
            </a:solidFill>
            <a:latin typeface="Alexandria" pitchFamily="2" charset="-78"/>
            <a:cs typeface="Alexandria" pitchFamily="2" charset="-78"/>
          </a:endParaRPr>
        </a:p>
      </dgm:t>
    </dgm:pt>
    <dgm:pt modelId="{9FD979AC-A236-4A76-BE9E-29064D6AB97C}" type="sibTrans" cxnId="{798043F0-9503-4A3D-B70C-BFFEA6B382A3}">
      <dgm:prSet custT="1"/>
      <dgm:spPr/>
      <dgm:t>
        <a:bodyPr/>
        <a:lstStyle/>
        <a:p>
          <a:endParaRPr lang="en-US" sz="3600">
            <a:latin typeface="Alexandria" pitchFamily="2" charset="-78"/>
            <a:cs typeface="Alexandria" pitchFamily="2" charset="-78"/>
          </a:endParaRPr>
        </a:p>
      </dgm:t>
    </dgm:pt>
    <dgm:pt modelId="{92AF41CC-640D-4D8E-96EC-A0E9648B1BAA}" type="parTrans" cxnId="{798043F0-9503-4A3D-B70C-BFFEA6B382A3}">
      <dgm:prSet/>
      <dgm:spPr/>
      <dgm:t>
        <a:bodyPr/>
        <a:lstStyle/>
        <a:p>
          <a:endParaRPr lang="en-US"/>
        </a:p>
      </dgm:t>
    </dgm:pt>
    <dgm:pt modelId="{65D6AC6E-837B-4A39-AD52-CED7C2515098}">
      <dgm:prSet custT="1"/>
      <dgm:spPr/>
      <dgm:t>
        <a:bodyPr/>
        <a:lstStyle/>
        <a:p>
          <a:r>
            <a:rPr lang="fa-IR" sz="1400" b="1" dirty="0">
              <a:solidFill>
                <a:srgbClr val="002060"/>
              </a:solidFill>
              <a:latin typeface="Alexandria" pitchFamily="2" charset="-78"/>
              <a:cs typeface="Alexandria" pitchFamily="2" charset="-78"/>
            </a:rPr>
            <a:t>الفرق من حيث</a:t>
          </a:r>
          <a:r>
            <a:rPr lang="ar-EG" sz="1400" b="1" dirty="0">
              <a:solidFill>
                <a:srgbClr val="002060"/>
              </a:solidFill>
              <a:latin typeface="Alexandria" pitchFamily="2" charset="-78"/>
              <a:cs typeface="Alexandria" pitchFamily="2" charset="-78"/>
            </a:rPr>
            <a:t> طريقة صنع القرار </a:t>
          </a:r>
          <a:endParaRPr lang="en-US" sz="1400" b="1" dirty="0">
            <a:solidFill>
              <a:srgbClr val="002060"/>
            </a:solidFill>
            <a:latin typeface="Alexandria" pitchFamily="2" charset="-78"/>
            <a:cs typeface="Alexandria" pitchFamily="2" charset="-78"/>
          </a:endParaRPr>
        </a:p>
      </dgm:t>
    </dgm:pt>
    <dgm:pt modelId="{1FA17808-DD4C-4E61-A465-95CE6760BCD2}" type="sibTrans" cxnId="{A5460120-1362-4334-B41B-EB9BF801F32A}">
      <dgm:prSet custT="1"/>
      <dgm:spPr/>
      <dgm:t>
        <a:bodyPr/>
        <a:lstStyle/>
        <a:p>
          <a:endParaRPr lang="en-US" sz="3600">
            <a:latin typeface="Alexandria" pitchFamily="2" charset="-78"/>
            <a:cs typeface="Alexandria" pitchFamily="2" charset="-78"/>
          </a:endParaRPr>
        </a:p>
      </dgm:t>
    </dgm:pt>
    <dgm:pt modelId="{A4CAB780-02B1-4AA2-AB15-F6E87BC4E6BD}" type="parTrans" cxnId="{A5460120-1362-4334-B41B-EB9BF801F32A}">
      <dgm:prSet/>
      <dgm:spPr/>
      <dgm:t>
        <a:bodyPr/>
        <a:lstStyle/>
        <a:p>
          <a:endParaRPr lang="en-US"/>
        </a:p>
      </dgm:t>
    </dgm:pt>
    <dgm:pt modelId="{7B7F400B-D9B1-44D6-9CB7-B2450C66FF34}">
      <dgm:prSet custT="1"/>
      <dgm:spPr/>
      <dgm:t>
        <a:bodyPr/>
        <a:lstStyle/>
        <a:p>
          <a:r>
            <a:rPr lang="fa-IR" sz="1400" b="1" dirty="0">
              <a:solidFill>
                <a:srgbClr val="002060"/>
              </a:solidFill>
              <a:latin typeface="Alexandria" pitchFamily="2" charset="-78"/>
              <a:cs typeface="Alexandria" pitchFamily="2" charset="-78"/>
            </a:rPr>
            <a:t>الفرق من حي</a:t>
          </a:r>
          <a:r>
            <a:rPr lang="ar-EG" sz="1400" b="1" dirty="0">
              <a:solidFill>
                <a:srgbClr val="002060"/>
              </a:solidFill>
              <a:latin typeface="Alexandria" pitchFamily="2" charset="-78"/>
              <a:cs typeface="Alexandria" pitchFamily="2" charset="-78"/>
            </a:rPr>
            <a:t>ث تعدد المهام</a:t>
          </a:r>
          <a:endParaRPr lang="en-US" sz="1400" b="1" dirty="0">
            <a:solidFill>
              <a:srgbClr val="002060"/>
            </a:solidFill>
            <a:latin typeface="Alexandria" pitchFamily="2" charset="-78"/>
            <a:cs typeface="Alexandria" pitchFamily="2" charset="-78"/>
          </a:endParaRPr>
        </a:p>
      </dgm:t>
    </dgm:pt>
    <dgm:pt modelId="{B3EBAB73-E6B7-417D-92E5-8705F6C2699A}" type="parTrans" cxnId="{661ED78C-5629-4756-B197-278D17601962}">
      <dgm:prSet/>
      <dgm:spPr/>
      <dgm:t>
        <a:bodyPr/>
        <a:lstStyle/>
        <a:p>
          <a:endParaRPr lang="en-US"/>
        </a:p>
      </dgm:t>
    </dgm:pt>
    <dgm:pt modelId="{8A98E005-0375-4DE2-8527-BCDE154B649D}" type="sibTrans" cxnId="{661ED78C-5629-4756-B197-278D17601962}">
      <dgm:prSet custT="1"/>
      <dgm:spPr/>
      <dgm:t>
        <a:bodyPr/>
        <a:lstStyle/>
        <a:p>
          <a:endParaRPr lang="en-US" sz="3600">
            <a:latin typeface="Alexandria" pitchFamily="2" charset="-78"/>
            <a:cs typeface="Alexandria" pitchFamily="2" charset="-78"/>
          </a:endParaRPr>
        </a:p>
      </dgm:t>
    </dgm:pt>
    <dgm:pt modelId="{4E45DB4E-1678-43E7-9398-7A152A9DE6D6}" type="pres">
      <dgm:prSet presAssocID="{DCB699D7-07C4-4D49-848B-E62E5D778761}" presName="linear" presStyleCnt="0">
        <dgm:presLayoutVars>
          <dgm:dir/>
          <dgm:animLvl val="lvl"/>
          <dgm:resizeHandles val="exact"/>
        </dgm:presLayoutVars>
      </dgm:prSet>
      <dgm:spPr/>
    </dgm:pt>
    <dgm:pt modelId="{5D30DFC1-E16A-4286-985C-84D207DBEA97}" type="pres">
      <dgm:prSet presAssocID="{78DF6E8A-F0FA-4A96-8D69-1660D56122A5}" presName="parentLin" presStyleCnt="0"/>
      <dgm:spPr/>
    </dgm:pt>
    <dgm:pt modelId="{78325C6D-0FF8-46E0-BB0D-883B67D16347}" type="pres">
      <dgm:prSet presAssocID="{78DF6E8A-F0FA-4A96-8D69-1660D56122A5}" presName="parentLeftMargin" presStyleLbl="node1" presStyleIdx="0" presStyleCnt="8"/>
      <dgm:spPr/>
    </dgm:pt>
    <dgm:pt modelId="{F042CD0B-E6A5-4C19-A293-BF795B3829CE}" type="pres">
      <dgm:prSet presAssocID="{78DF6E8A-F0FA-4A96-8D69-1660D56122A5}" presName="parentText" presStyleLbl="node1" presStyleIdx="0" presStyleCnt="8">
        <dgm:presLayoutVars>
          <dgm:chMax val="0"/>
          <dgm:bulletEnabled val="1"/>
        </dgm:presLayoutVars>
      </dgm:prSet>
      <dgm:spPr/>
    </dgm:pt>
    <dgm:pt modelId="{5F1D1660-81CE-4616-A695-31FF4E3B8D2E}" type="pres">
      <dgm:prSet presAssocID="{78DF6E8A-F0FA-4A96-8D69-1660D56122A5}" presName="negativeSpace" presStyleCnt="0"/>
      <dgm:spPr/>
    </dgm:pt>
    <dgm:pt modelId="{8BCA4908-9750-40C6-9662-64CE65B760CC}" type="pres">
      <dgm:prSet presAssocID="{78DF6E8A-F0FA-4A96-8D69-1660D56122A5}" presName="childText" presStyleLbl="conFgAcc1" presStyleIdx="0" presStyleCnt="8">
        <dgm:presLayoutVars>
          <dgm:bulletEnabled val="1"/>
        </dgm:presLayoutVars>
      </dgm:prSet>
      <dgm:spPr/>
    </dgm:pt>
    <dgm:pt modelId="{12A14016-4421-4C6E-8636-F6585584C8D8}" type="pres">
      <dgm:prSet presAssocID="{DF834D33-46F7-4B21-A094-69C82AD555A0}" presName="spaceBetweenRectangles" presStyleCnt="0"/>
      <dgm:spPr/>
    </dgm:pt>
    <dgm:pt modelId="{F537C159-6B0A-468D-B545-2E85B31432F1}" type="pres">
      <dgm:prSet presAssocID="{9206BB3A-965D-4509-86D9-C6B091D9BCE0}" presName="parentLin" presStyleCnt="0"/>
      <dgm:spPr/>
    </dgm:pt>
    <dgm:pt modelId="{F47B8EEC-F054-4717-8CE4-DFE67CD7C1D7}" type="pres">
      <dgm:prSet presAssocID="{9206BB3A-965D-4509-86D9-C6B091D9BCE0}" presName="parentLeftMargin" presStyleLbl="node1" presStyleIdx="0" presStyleCnt="8"/>
      <dgm:spPr/>
    </dgm:pt>
    <dgm:pt modelId="{2687D229-9F1B-4D6D-95DB-7DF7A217E57B}" type="pres">
      <dgm:prSet presAssocID="{9206BB3A-965D-4509-86D9-C6B091D9BCE0}" presName="parentText" presStyleLbl="node1" presStyleIdx="1" presStyleCnt="8">
        <dgm:presLayoutVars>
          <dgm:chMax val="0"/>
          <dgm:bulletEnabled val="1"/>
        </dgm:presLayoutVars>
      </dgm:prSet>
      <dgm:spPr/>
    </dgm:pt>
    <dgm:pt modelId="{A37323A4-48FD-4D37-84C1-BEACE0C03ACF}" type="pres">
      <dgm:prSet presAssocID="{9206BB3A-965D-4509-86D9-C6B091D9BCE0}" presName="negativeSpace" presStyleCnt="0"/>
      <dgm:spPr/>
    </dgm:pt>
    <dgm:pt modelId="{BFAD5803-F21D-453C-9921-56B38986AA9B}" type="pres">
      <dgm:prSet presAssocID="{9206BB3A-965D-4509-86D9-C6B091D9BCE0}" presName="childText" presStyleLbl="conFgAcc1" presStyleIdx="1" presStyleCnt="8">
        <dgm:presLayoutVars>
          <dgm:bulletEnabled val="1"/>
        </dgm:presLayoutVars>
      </dgm:prSet>
      <dgm:spPr/>
    </dgm:pt>
    <dgm:pt modelId="{CA6065BE-F8E5-4E61-ADD8-867C9A87DFD0}" type="pres">
      <dgm:prSet presAssocID="{A9CC2E24-4711-4CA5-AC83-76543DA6DD47}" presName="spaceBetweenRectangles" presStyleCnt="0"/>
      <dgm:spPr/>
    </dgm:pt>
    <dgm:pt modelId="{36F1AB46-EB7B-431F-AEAE-6A1ADD9DB3B2}" type="pres">
      <dgm:prSet presAssocID="{D8639D33-757B-4D71-8DA5-AA1CDDD6AE36}" presName="parentLin" presStyleCnt="0"/>
      <dgm:spPr/>
    </dgm:pt>
    <dgm:pt modelId="{E46C2C5D-7C30-49CF-BAD2-5C43BD933381}" type="pres">
      <dgm:prSet presAssocID="{D8639D33-757B-4D71-8DA5-AA1CDDD6AE36}" presName="parentLeftMargin" presStyleLbl="node1" presStyleIdx="1" presStyleCnt="8"/>
      <dgm:spPr/>
    </dgm:pt>
    <dgm:pt modelId="{EA76B2FA-FD2F-46B3-9E03-B517A909313E}" type="pres">
      <dgm:prSet presAssocID="{D8639D33-757B-4D71-8DA5-AA1CDDD6AE36}" presName="parentText" presStyleLbl="node1" presStyleIdx="2" presStyleCnt="8">
        <dgm:presLayoutVars>
          <dgm:chMax val="0"/>
          <dgm:bulletEnabled val="1"/>
        </dgm:presLayoutVars>
      </dgm:prSet>
      <dgm:spPr/>
    </dgm:pt>
    <dgm:pt modelId="{17886371-1F11-4D40-B7E3-172D309A35A2}" type="pres">
      <dgm:prSet presAssocID="{D8639D33-757B-4D71-8DA5-AA1CDDD6AE36}" presName="negativeSpace" presStyleCnt="0"/>
      <dgm:spPr/>
    </dgm:pt>
    <dgm:pt modelId="{A17266EE-03E9-4431-A739-471FDF2F5F4C}" type="pres">
      <dgm:prSet presAssocID="{D8639D33-757B-4D71-8DA5-AA1CDDD6AE36}" presName="childText" presStyleLbl="conFgAcc1" presStyleIdx="2" presStyleCnt="8">
        <dgm:presLayoutVars>
          <dgm:bulletEnabled val="1"/>
        </dgm:presLayoutVars>
      </dgm:prSet>
      <dgm:spPr/>
    </dgm:pt>
    <dgm:pt modelId="{E4B19C12-131E-4E44-8023-1FABB46F5A8A}" type="pres">
      <dgm:prSet presAssocID="{30C5561F-FE28-4799-8629-82B0CAE8DA82}" presName="spaceBetweenRectangles" presStyleCnt="0"/>
      <dgm:spPr/>
    </dgm:pt>
    <dgm:pt modelId="{49DF7158-05BB-467F-B17D-006B2A0C1FFF}" type="pres">
      <dgm:prSet presAssocID="{F8644672-C629-4A29-A536-FD76401ED928}" presName="parentLin" presStyleCnt="0"/>
      <dgm:spPr/>
    </dgm:pt>
    <dgm:pt modelId="{167A8652-13F9-4783-8F38-D9C9A55DB933}" type="pres">
      <dgm:prSet presAssocID="{F8644672-C629-4A29-A536-FD76401ED928}" presName="parentLeftMargin" presStyleLbl="node1" presStyleIdx="2" presStyleCnt="8"/>
      <dgm:spPr/>
    </dgm:pt>
    <dgm:pt modelId="{4464E1A4-0A10-4415-B82F-9D8359E7C4B7}" type="pres">
      <dgm:prSet presAssocID="{F8644672-C629-4A29-A536-FD76401ED928}" presName="parentText" presStyleLbl="node1" presStyleIdx="3" presStyleCnt="8">
        <dgm:presLayoutVars>
          <dgm:chMax val="0"/>
          <dgm:bulletEnabled val="1"/>
        </dgm:presLayoutVars>
      </dgm:prSet>
      <dgm:spPr/>
    </dgm:pt>
    <dgm:pt modelId="{33F9FCFC-97BD-4B47-ABA2-1E7B78D8C0BC}" type="pres">
      <dgm:prSet presAssocID="{F8644672-C629-4A29-A536-FD76401ED928}" presName="negativeSpace" presStyleCnt="0"/>
      <dgm:spPr/>
    </dgm:pt>
    <dgm:pt modelId="{06FA78FE-3FBD-40EE-9623-8D00EB93F42D}" type="pres">
      <dgm:prSet presAssocID="{F8644672-C629-4A29-A536-FD76401ED928}" presName="childText" presStyleLbl="conFgAcc1" presStyleIdx="3" presStyleCnt="8">
        <dgm:presLayoutVars>
          <dgm:bulletEnabled val="1"/>
        </dgm:presLayoutVars>
      </dgm:prSet>
      <dgm:spPr/>
    </dgm:pt>
    <dgm:pt modelId="{EEE4DD4F-2DD3-4205-8CC2-26DF1521E5C5}" type="pres">
      <dgm:prSet presAssocID="{32ED0731-0741-4355-BE19-769ACDC4CEA9}" presName="spaceBetweenRectangles" presStyleCnt="0"/>
      <dgm:spPr/>
    </dgm:pt>
    <dgm:pt modelId="{1458FEDF-1AA7-41F6-8A0A-FB99E8285664}" type="pres">
      <dgm:prSet presAssocID="{65D6AC6E-837B-4A39-AD52-CED7C2515098}" presName="parentLin" presStyleCnt="0"/>
      <dgm:spPr/>
    </dgm:pt>
    <dgm:pt modelId="{99936F16-514C-4670-9BAA-E1B0B778D0F6}" type="pres">
      <dgm:prSet presAssocID="{65D6AC6E-837B-4A39-AD52-CED7C2515098}" presName="parentLeftMargin" presStyleLbl="node1" presStyleIdx="3" presStyleCnt="8"/>
      <dgm:spPr/>
    </dgm:pt>
    <dgm:pt modelId="{81B46991-33B0-4E6A-A9F7-CDC2667D2401}" type="pres">
      <dgm:prSet presAssocID="{65D6AC6E-837B-4A39-AD52-CED7C2515098}" presName="parentText" presStyleLbl="node1" presStyleIdx="4" presStyleCnt="8">
        <dgm:presLayoutVars>
          <dgm:chMax val="0"/>
          <dgm:bulletEnabled val="1"/>
        </dgm:presLayoutVars>
      </dgm:prSet>
      <dgm:spPr/>
    </dgm:pt>
    <dgm:pt modelId="{93E52D4D-569B-4351-85F8-82E451DD82CE}" type="pres">
      <dgm:prSet presAssocID="{65D6AC6E-837B-4A39-AD52-CED7C2515098}" presName="negativeSpace" presStyleCnt="0"/>
      <dgm:spPr/>
    </dgm:pt>
    <dgm:pt modelId="{7AACBC5D-1EE0-4016-84BE-F324E1F6BF33}" type="pres">
      <dgm:prSet presAssocID="{65D6AC6E-837B-4A39-AD52-CED7C2515098}" presName="childText" presStyleLbl="conFgAcc1" presStyleIdx="4" presStyleCnt="8">
        <dgm:presLayoutVars>
          <dgm:bulletEnabled val="1"/>
        </dgm:presLayoutVars>
      </dgm:prSet>
      <dgm:spPr/>
    </dgm:pt>
    <dgm:pt modelId="{942A57A6-729F-43F9-BF10-6C400468C8C4}" type="pres">
      <dgm:prSet presAssocID="{1FA17808-DD4C-4E61-A465-95CE6760BCD2}" presName="spaceBetweenRectangles" presStyleCnt="0"/>
      <dgm:spPr/>
    </dgm:pt>
    <dgm:pt modelId="{0A29AF12-A29E-4B35-B825-0062D3B9F702}" type="pres">
      <dgm:prSet presAssocID="{7B7F400B-D9B1-44D6-9CB7-B2450C66FF34}" presName="parentLin" presStyleCnt="0"/>
      <dgm:spPr/>
    </dgm:pt>
    <dgm:pt modelId="{A7C79D59-29B5-4B88-A191-6967865F4A34}" type="pres">
      <dgm:prSet presAssocID="{7B7F400B-D9B1-44D6-9CB7-B2450C66FF34}" presName="parentLeftMargin" presStyleLbl="node1" presStyleIdx="4" presStyleCnt="8"/>
      <dgm:spPr/>
    </dgm:pt>
    <dgm:pt modelId="{A117AAE2-A22B-4088-8535-55FA4BC6F65A}" type="pres">
      <dgm:prSet presAssocID="{7B7F400B-D9B1-44D6-9CB7-B2450C66FF34}" presName="parentText" presStyleLbl="node1" presStyleIdx="5" presStyleCnt="8">
        <dgm:presLayoutVars>
          <dgm:chMax val="0"/>
          <dgm:bulletEnabled val="1"/>
        </dgm:presLayoutVars>
      </dgm:prSet>
      <dgm:spPr/>
    </dgm:pt>
    <dgm:pt modelId="{3AD44A8B-3E1B-4F43-BE51-7C4128EFCA61}" type="pres">
      <dgm:prSet presAssocID="{7B7F400B-D9B1-44D6-9CB7-B2450C66FF34}" presName="negativeSpace" presStyleCnt="0"/>
      <dgm:spPr/>
    </dgm:pt>
    <dgm:pt modelId="{AD438C1F-6897-41CB-97D3-3CD9C7386C85}" type="pres">
      <dgm:prSet presAssocID="{7B7F400B-D9B1-44D6-9CB7-B2450C66FF34}" presName="childText" presStyleLbl="conFgAcc1" presStyleIdx="5" presStyleCnt="8">
        <dgm:presLayoutVars>
          <dgm:bulletEnabled val="1"/>
        </dgm:presLayoutVars>
      </dgm:prSet>
      <dgm:spPr/>
    </dgm:pt>
    <dgm:pt modelId="{A018675B-9514-4243-95C4-365BEB32077B}" type="pres">
      <dgm:prSet presAssocID="{8A98E005-0375-4DE2-8527-BCDE154B649D}" presName="spaceBetweenRectangles" presStyleCnt="0"/>
      <dgm:spPr/>
    </dgm:pt>
    <dgm:pt modelId="{AED2FD45-91B1-42B2-A081-B9350CC515EB}" type="pres">
      <dgm:prSet presAssocID="{409666D8-D228-4598-A3E7-0DB58C39FCC8}" presName="parentLin" presStyleCnt="0"/>
      <dgm:spPr/>
    </dgm:pt>
    <dgm:pt modelId="{478E5F7F-1BBE-480B-B271-3B8F17573160}" type="pres">
      <dgm:prSet presAssocID="{409666D8-D228-4598-A3E7-0DB58C39FCC8}" presName="parentLeftMargin" presStyleLbl="node1" presStyleIdx="5" presStyleCnt="8"/>
      <dgm:spPr/>
    </dgm:pt>
    <dgm:pt modelId="{73C7E80D-09E4-424D-B2B5-849DAE089490}" type="pres">
      <dgm:prSet presAssocID="{409666D8-D228-4598-A3E7-0DB58C39FCC8}" presName="parentText" presStyleLbl="node1" presStyleIdx="6" presStyleCnt="8">
        <dgm:presLayoutVars>
          <dgm:chMax val="0"/>
          <dgm:bulletEnabled val="1"/>
        </dgm:presLayoutVars>
      </dgm:prSet>
      <dgm:spPr/>
    </dgm:pt>
    <dgm:pt modelId="{098ED15D-07F5-4109-A86D-061B8924EF00}" type="pres">
      <dgm:prSet presAssocID="{409666D8-D228-4598-A3E7-0DB58C39FCC8}" presName="negativeSpace" presStyleCnt="0"/>
      <dgm:spPr/>
    </dgm:pt>
    <dgm:pt modelId="{6E0710F4-3035-4481-BF80-729720195C1D}" type="pres">
      <dgm:prSet presAssocID="{409666D8-D228-4598-A3E7-0DB58C39FCC8}" presName="childText" presStyleLbl="conFgAcc1" presStyleIdx="6" presStyleCnt="8">
        <dgm:presLayoutVars>
          <dgm:bulletEnabled val="1"/>
        </dgm:presLayoutVars>
      </dgm:prSet>
      <dgm:spPr/>
    </dgm:pt>
    <dgm:pt modelId="{1B0691F7-18B7-4144-BD4E-309E9396BCCC}" type="pres">
      <dgm:prSet presAssocID="{9FD979AC-A236-4A76-BE9E-29064D6AB97C}" presName="spaceBetweenRectangles" presStyleCnt="0"/>
      <dgm:spPr/>
    </dgm:pt>
    <dgm:pt modelId="{67AAA027-F507-40FD-831B-C033BC7FABFE}" type="pres">
      <dgm:prSet presAssocID="{B0C964B5-AC81-4F99-A9DA-D08344285F7C}" presName="parentLin" presStyleCnt="0"/>
      <dgm:spPr/>
    </dgm:pt>
    <dgm:pt modelId="{AAFF4731-598F-4757-9873-BB03BDE23DAC}" type="pres">
      <dgm:prSet presAssocID="{B0C964B5-AC81-4F99-A9DA-D08344285F7C}" presName="parentLeftMargin" presStyleLbl="node1" presStyleIdx="6" presStyleCnt="8"/>
      <dgm:spPr/>
    </dgm:pt>
    <dgm:pt modelId="{0B884EBE-BDFA-453C-A1C6-50DF38DA89C5}" type="pres">
      <dgm:prSet presAssocID="{B0C964B5-AC81-4F99-A9DA-D08344285F7C}" presName="parentText" presStyleLbl="node1" presStyleIdx="7" presStyleCnt="8">
        <dgm:presLayoutVars>
          <dgm:chMax val="0"/>
          <dgm:bulletEnabled val="1"/>
        </dgm:presLayoutVars>
      </dgm:prSet>
      <dgm:spPr/>
    </dgm:pt>
    <dgm:pt modelId="{DF616A4B-40C1-4F7A-967C-0E7466BEE8EC}" type="pres">
      <dgm:prSet presAssocID="{B0C964B5-AC81-4F99-A9DA-D08344285F7C}" presName="negativeSpace" presStyleCnt="0"/>
      <dgm:spPr/>
    </dgm:pt>
    <dgm:pt modelId="{858F9C28-CFB4-4E46-BF8C-73E9856BD266}" type="pres">
      <dgm:prSet presAssocID="{B0C964B5-AC81-4F99-A9DA-D08344285F7C}" presName="childText" presStyleLbl="conFgAcc1" presStyleIdx="7" presStyleCnt="8">
        <dgm:presLayoutVars>
          <dgm:bulletEnabled val="1"/>
        </dgm:presLayoutVars>
      </dgm:prSet>
      <dgm:spPr/>
    </dgm:pt>
  </dgm:ptLst>
  <dgm:cxnLst>
    <dgm:cxn modelId="{DAA44111-A77D-4578-9C75-B4223F77F1CE}" type="presOf" srcId="{F8644672-C629-4A29-A536-FD76401ED928}" destId="{167A8652-13F9-4783-8F38-D9C9A55DB933}" srcOrd="0" destOrd="0" presId="urn:microsoft.com/office/officeart/2005/8/layout/list1"/>
    <dgm:cxn modelId="{67139315-ED1C-401A-AF0F-2C8ED2F2C477}" type="presOf" srcId="{F8644672-C629-4A29-A536-FD76401ED928}" destId="{4464E1A4-0A10-4415-B82F-9D8359E7C4B7}" srcOrd="1" destOrd="0" presId="urn:microsoft.com/office/officeart/2005/8/layout/list1"/>
    <dgm:cxn modelId="{A5460120-1362-4334-B41B-EB9BF801F32A}" srcId="{DCB699D7-07C4-4D49-848B-E62E5D778761}" destId="{65D6AC6E-837B-4A39-AD52-CED7C2515098}" srcOrd="4" destOrd="0" parTransId="{A4CAB780-02B1-4AA2-AB15-F6E87BC4E6BD}" sibTransId="{1FA17808-DD4C-4E61-A465-95CE6760BCD2}"/>
    <dgm:cxn modelId="{028F3D3E-F96A-404A-92CB-20A20B7E7DE2}" type="presOf" srcId="{78DF6E8A-F0FA-4A96-8D69-1660D56122A5}" destId="{78325C6D-0FF8-46E0-BB0D-883B67D16347}" srcOrd="0" destOrd="0" presId="urn:microsoft.com/office/officeart/2005/8/layout/list1"/>
    <dgm:cxn modelId="{53270961-63ED-4881-AE20-27CEF04B0291}" type="presOf" srcId="{D8639D33-757B-4D71-8DA5-AA1CDDD6AE36}" destId="{E46C2C5D-7C30-49CF-BAD2-5C43BD933381}" srcOrd="0" destOrd="0" presId="urn:microsoft.com/office/officeart/2005/8/layout/list1"/>
    <dgm:cxn modelId="{10395244-3A13-48BA-9340-0CC7B43716B7}" type="presOf" srcId="{DCB699D7-07C4-4D49-848B-E62E5D778761}" destId="{4E45DB4E-1678-43E7-9398-7A152A9DE6D6}" srcOrd="0" destOrd="0" presId="urn:microsoft.com/office/officeart/2005/8/layout/list1"/>
    <dgm:cxn modelId="{89EFF369-114E-4F17-BDFA-B47A6BE04EB2}" type="presOf" srcId="{9206BB3A-965D-4509-86D9-C6B091D9BCE0}" destId="{F47B8EEC-F054-4717-8CE4-DFE67CD7C1D7}" srcOrd="0" destOrd="0" presId="urn:microsoft.com/office/officeart/2005/8/layout/list1"/>
    <dgm:cxn modelId="{22BB456D-18FD-43DB-9F5F-8A2C8DF32555}" srcId="{DCB699D7-07C4-4D49-848B-E62E5D778761}" destId="{B0C964B5-AC81-4F99-A9DA-D08344285F7C}" srcOrd="7" destOrd="0" parTransId="{54286A9F-40DF-48CB-A111-175F1422B190}" sibTransId="{D8A99130-11EA-446A-8DA1-A1A416536A14}"/>
    <dgm:cxn modelId="{7FE67670-40F9-47FE-B5A2-97A516C94498}" srcId="{DCB699D7-07C4-4D49-848B-E62E5D778761}" destId="{D8639D33-757B-4D71-8DA5-AA1CDDD6AE36}" srcOrd="2" destOrd="0" parTransId="{7828D9B0-6A0A-4B02-AAA1-1E6A0903C402}" sibTransId="{30C5561F-FE28-4799-8629-82B0CAE8DA82}"/>
    <dgm:cxn modelId="{6AE24953-7346-407B-B286-32F8BB2401A7}" srcId="{DCB699D7-07C4-4D49-848B-E62E5D778761}" destId="{F8644672-C629-4A29-A536-FD76401ED928}" srcOrd="3" destOrd="0" parTransId="{AFFE0827-1F29-4BF6-98B3-5157E4E9FBC0}" sibTransId="{32ED0731-0741-4355-BE19-769ACDC4CEA9}"/>
    <dgm:cxn modelId="{D1DFD376-3E1D-40B5-8219-1D8EDA2992B5}" type="presOf" srcId="{409666D8-D228-4598-A3E7-0DB58C39FCC8}" destId="{478E5F7F-1BBE-480B-B271-3B8F17573160}" srcOrd="0" destOrd="0" presId="urn:microsoft.com/office/officeart/2005/8/layout/list1"/>
    <dgm:cxn modelId="{5B6C397B-315A-402E-9620-2687D594922A}" type="presOf" srcId="{D8639D33-757B-4D71-8DA5-AA1CDDD6AE36}" destId="{EA76B2FA-FD2F-46B3-9E03-B517A909313E}" srcOrd="1" destOrd="0" presId="urn:microsoft.com/office/officeart/2005/8/layout/list1"/>
    <dgm:cxn modelId="{B4D3ED7D-8E15-4A0F-BA17-D5381A06FDD0}" type="presOf" srcId="{7B7F400B-D9B1-44D6-9CB7-B2450C66FF34}" destId="{A117AAE2-A22B-4088-8535-55FA4BC6F65A}" srcOrd="1" destOrd="0" presId="urn:microsoft.com/office/officeart/2005/8/layout/list1"/>
    <dgm:cxn modelId="{E043BC80-C2E6-4F33-8A29-B5EC1F03BA29}" type="presOf" srcId="{B0C964B5-AC81-4F99-A9DA-D08344285F7C}" destId="{AAFF4731-598F-4757-9873-BB03BDE23DAC}" srcOrd="0" destOrd="0" presId="urn:microsoft.com/office/officeart/2005/8/layout/list1"/>
    <dgm:cxn modelId="{FFE48784-871A-4453-BB90-317E96C012A9}" srcId="{DCB699D7-07C4-4D49-848B-E62E5D778761}" destId="{78DF6E8A-F0FA-4A96-8D69-1660D56122A5}" srcOrd="0" destOrd="0" parTransId="{EE145087-4474-41D5-A387-555F46F3A375}" sibTransId="{DF834D33-46F7-4B21-A094-69C82AD555A0}"/>
    <dgm:cxn modelId="{F7A2B187-FA0D-4B8B-9556-2245F1AE05F1}" type="presOf" srcId="{78DF6E8A-F0FA-4A96-8D69-1660D56122A5}" destId="{F042CD0B-E6A5-4C19-A293-BF795B3829CE}" srcOrd="1" destOrd="0" presId="urn:microsoft.com/office/officeart/2005/8/layout/list1"/>
    <dgm:cxn modelId="{F11E128A-29FC-4137-A707-BF21A5CBD6A1}" type="presOf" srcId="{F17FA361-BD19-4197-B182-7317D0C225B8}" destId="{8BCA4908-9750-40C6-9662-64CE65B760CC}" srcOrd="0" destOrd="0" presId="urn:microsoft.com/office/officeart/2005/8/layout/list1"/>
    <dgm:cxn modelId="{661ED78C-5629-4756-B197-278D17601962}" srcId="{DCB699D7-07C4-4D49-848B-E62E5D778761}" destId="{7B7F400B-D9B1-44D6-9CB7-B2450C66FF34}" srcOrd="5" destOrd="0" parTransId="{B3EBAB73-E6B7-417D-92E5-8705F6C2699A}" sibTransId="{8A98E005-0375-4DE2-8527-BCDE154B649D}"/>
    <dgm:cxn modelId="{5D9A5E9E-BC7B-4700-91BA-CE09768993FA}" type="presOf" srcId="{65D6AC6E-837B-4A39-AD52-CED7C2515098}" destId="{99936F16-514C-4670-9BAA-E1B0B778D0F6}" srcOrd="0" destOrd="0" presId="urn:microsoft.com/office/officeart/2005/8/layout/list1"/>
    <dgm:cxn modelId="{C4545AA8-3ABD-43CB-81B4-8C3DB87B8249}" type="presOf" srcId="{B0C964B5-AC81-4F99-A9DA-D08344285F7C}" destId="{0B884EBE-BDFA-453C-A1C6-50DF38DA89C5}" srcOrd="1" destOrd="0" presId="urn:microsoft.com/office/officeart/2005/8/layout/list1"/>
    <dgm:cxn modelId="{BFA7F7AB-8CBD-4F46-BAF9-94540A3D9668}" type="presOf" srcId="{409666D8-D228-4598-A3E7-0DB58C39FCC8}" destId="{73C7E80D-09E4-424D-B2B5-849DAE089490}" srcOrd="1" destOrd="0" presId="urn:microsoft.com/office/officeart/2005/8/layout/list1"/>
    <dgm:cxn modelId="{29960EE2-0243-4EB5-A3A6-9478F0FB00D5}" srcId="{78DF6E8A-F0FA-4A96-8D69-1660D56122A5}" destId="{F17FA361-BD19-4197-B182-7317D0C225B8}" srcOrd="0" destOrd="0" parTransId="{D67AB7A7-A5FE-42A3-89D7-A0E5A8387080}" sibTransId="{E27EB96A-AEFD-48FE-815B-914F2BC4B040}"/>
    <dgm:cxn modelId="{EB8AB3EF-0E6E-4CF6-B584-2AA3294BEA0E}" srcId="{DCB699D7-07C4-4D49-848B-E62E5D778761}" destId="{9206BB3A-965D-4509-86D9-C6B091D9BCE0}" srcOrd="1" destOrd="0" parTransId="{9D783EAD-F578-41FA-B6B5-E03A47658999}" sibTransId="{A9CC2E24-4711-4CA5-AC83-76543DA6DD47}"/>
    <dgm:cxn modelId="{798043F0-9503-4A3D-B70C-BFFEA6B382A3}" srcId="{DCB699D7-07C4-4D49-848B-E62E5D778761}" destId="{409666D8-D228-4598-A3E7-0DB58C39FCC8}" srcOrd="6" destOrd="0" parTransId="{92AF41CC-640D-4D8E-96EC-A0E9648B1BAA}" sibTransId="{9FD979AC-A236-4A76-BE9E-29064D6AB97C}"/>
    <dgm:cxn modelId="{49469BF3-6BB1-406B-A77A-3764F48643B9}" type="presOf" srcId="{7B7F400B-D9B1-44D6-9CB7-B2450C66FF34}" destId="{A7C79D59-29B5-4B88-A191-6967865F4A34}" srcOrd="0" destOrd="0" presId="urn:microsoft.com/office/officeart/2005/8/layout/list1"/>
    <dgm:cxn modelId="{5D86BBF6-063D-4D43-A466-7799A82328C9}" type="presOf" srcId="{65D6AC6E-837B-4A39-AD52-CED7C2515098}" destId="{81B46991-33B0-4E6A-A9F7-CDC2667D2401}" srcOrd="1" destOrd="0" presId="urn:microsoft.com/office/officeart/2005/8/layout/list1"/>
    <dgm:cxn modelId="{749B4BFD-3915-4639-9FE0-80B40219E701}" type="presOf" srcId="{9206BB3A-965D-4509-86D9-C6B091D9BCE0}" destId="{2687D229-9F1B-4D6D-95DB-7DF7A217E57B}" srcOrd="1" destOrd="0" presId="urn:microsoft.com/office/officeart/2005/8/layout/list1"/>
    <dgm:cxn modelId="{287110F9-87AB-4882-93F4-584AD7B01421}" type="presParOf" srcId="{4E45DB4E-1678-43E7-9398-7A152A9DE6D6}" destId="{5D30DFC1-E16A-4286-985C-84D207DBEA97}" srcOrd="0" destOrd="0" presId="urn:microsoft.com/office/officeart/2005/8/layout/list1"/>
    <dgm:cxn modelId="{4BF36B83-A8AD-47A9-9996-AD7B3DEB5D5D}" type="presParOf" srcId="{5D30DFC1-E16A-4286-985C-84D207DBEA97}" destId="{78325C6D-0FF8-46E0-BB0D-883B67D16347}" srcOrd="0" destOrd="0" presId="urn:microsoft.com/office/officeart/2005/8/layout/list1"/>
    <dgm:cxn modelId="{AFE15CBE-037B-4170-B252-D6C814792E3B}" type="presParOf" srcId="{5D30DFC1-E16A-4286-985C-84D207DBEA97}" destId="{F042CD0B-E6A5-4C19-A293-BF795B3829CE}" srcOrd="1" destOrd="0" presId="urn:microsoft.com/office/officeart/2005/8/layout/list1"/>
    <dgm:cxn modelId="{D71ED5F6-5E82-47C7-B0CA-ED9D35A45F4F}" type="presParOf" srcId="{4E45DB4E-1678-43E7-9398-7A152A9DE6D6}" destId="{5F1D1660-81CE-4616-A695-31FF4E3B8D2E}" srcOrd="1" destOrd="0" presId="urn:microsoft.com/office/officeart/2005/8/layout/list1"/>
    <dgm:cxn modelId="{04195A43-D49D-4DB1-9EB1-3383DD95945D}" type="presParOf" srcId="{4E45DB4E-1678-43E7-9398-7A152A9DE6D6}" destId="{8BCA4908-9750-40C6-9662-64CE65B760CC}" srcOrd="2" destOrd="0" presId="urn:microsoft.com/office/officeart/2005/8/layout/list1"/>
    <dgm:cxn modelId="{9A54A2B1-40E6-4D1E-B253-C2328C218925}" type="presParOf" srcId="{4E45DB4E-1678-43E7-9398-7A152A9DE6D6}" destId="{12A14016-4421-4C6E-8636-F6585584C8D8}" srcOrd="3" destOrd="0" presId="urn:microsoft.com/office/officeart/2005/8/layout/list1"/>
    <dgm:cxn modelId="{E1457C28-C32F-4CFA-8CB0-00918570742F}" type="presParOf" srcId="{4E45DB4E-1678-43E7-9398-7A152A9DE6D6}" destId="{F537C159-6B0A-468D-B545-2E85B31432F1}" srcOrd="4" destOrd="0" presId="urn:microsoft.com/office/officeart/2005/8/layout/list1"/>
    <dgm:cxn modelId="{CA6B51AB-FCE6-4856-8066-E173D5B3301A}" type="presParOf" srcId="{F537C159-6B0A-468D-B545-2E85B31432F1}" destId="{F47B8EEC-F054-4717-8CE4-DFE67CD7C1D7}" srcOrd="0" destOrd="0" presId="urn:microsoft.com/office/officeart/2005/8/layout/list1"/>
    <dgm:cxn modelId="{C1C3A7AC-71A8-4861-BB12-D1D29167A756}" type="presParOf" srcId="{F537C159-6B0A-468D-B545-2E85B31432F1}" destId="{2687D229-9F1B-4D6D-95DB-7DF7A217E57B}" srcOrd="1" destOrd="0" presId="urn:microsoft.com/office/officeart/2005/8/layout/list1"/>
    <dgm:cxn modelId="{2C0DE9A3-6319-4DDE-B9E2-2E41CF11B711}" type="presParOf" srcId="{4E45DB4E-1678-43E7-9398-7A152A9DE6D6}" destId="{A37323A4-48FD-4D37-84C1-BEACE0C03ACF}" srcOrd="5" destOrd="0" presId="urn:microsoft.com/office/officeart/2005/8/layout/list1"/>
    <dgm:cxn modelId="{283748DE-1846-4216-82E4-3CAE30240719}" type="presParOf" srcId="{4E45DB4E-1678-43E7-9398-7A152A9DE6D6}" destId="{BFAD5803-F21D-453C-9921-56B38986AA9B}" srcOrd="6" destOrd="0" presId="urn:microsoft.com/office/officeart/2005/8/layout/list1"/>
    <dgm:cxn modelId="{591888BB-9956-4EFF-9C70-BBC40E71EBB6}" type="presParOf" srcId="{4E45DB4E-1678-43E7-9398-7A152A9DE6D6}" destId="{CA6065BE-F8E5-4E61-ADD8-867C9A87DFD0}" srcOrd="7" destOrd="0" presId="urn:microsoft.com/office/officeart/2005/8/layout/list1"/>
    <dgm:cxn modelId="{1E92B06A-CAE7-4E9C-B1A9-1A86A25EF8FD}" type="presParOf" srcId="{4E45DB4E-1678-43E7-9398-7A152A9DE6D6}" destId="{36F1AB46-EB7B-431F-AEAE-6A1ADD9DB3B2}" srcOrd="8" destOrd="0" presId="urn:microsoft.com/office/officeart/2005/8/layout/list1"/>
    <dgm:cxn modelId="{228346E9-14EA-4EC7-A24C-3672CC2D5497}" type="presParOf" srcId="{36F1AB46-EB7B-431F-AEAE-6A1ADD9DB3B2}" destId="{E46C2C5D-7C30-49CF-BAD2-5C43BD933381}" srcOrd="0" destOrd="0" presId="urn:microsoft.com/office/officeart/2005/8/layout/list1"/>
    <dgm:cxn modelId="{851654A3-F011-42A7-B8A2-CBDAC2789B58}" type="presParOf" srcId="{36F1AB46-EB7B-431F-AEAE-6A1ADD9DB3B2}" destId="{EA76B2FA-FD2F-46B3-9E03-B517A909313E}" srcOrd="1" destOrd="0" presId="urn:microsoft.com/office/officeart/2005/8/layout/list1"/>
    <dgm:cxn modelId="{3F6A4580-3E5C-4B22-BB7A-D25D5553807C}" type="presParOf" srcId="{4E45DB4E-1678-43E7-9398-7A152A9DE6D6}" destId="{17886371-1F11-4D40-B7E3-172D309A35A2}" srcOrd="9" destOrd="0" presId="urn:microsoft.com/office/officeart/2005/8/layout/list1"/>
    <dgm:cxn modelId="{ABEDFB5F-A6D9-439D-9E87-A9B6C5E4540A}" type="presParOf" srcId="{4E45DB4E-1678-43E7-9398-7A152A9DE6D6}" destId="{A17266EE-03E9-4431-A739-471FDF2F5F4C}" srcOrd="10" destOrd="0" presId="urn:microsoft.com/office/officeart/2005/8/layout/list1"/>
    <dgm:cxn modelId="{C7FE8BF2-0FAF-4E6A-852D-9A6FE9BC49F7}" type="presParOf" srcId="{4E45DB4E-1678-43E7-9398-7A152A9DE6D6}" destId="{E4B19C12-131E-4E44-8023-1FABB46F5A8A}" srcOrd="11" destOrd="0" presId="urn:microsoft.com/office/officeart/2005/8/layout/list1"/>
    <dgm:cxn modelId="{84CFD954-6734-47F1-8962-D214B2153485}" type="presParOf" srcId="{4E45DB4E-1678-43E7-9398-7A152A9DE6D6}" destId="{49DF7158-05BB-467F-B17D-006B2A0C1FFF}" srcOrd="12" destOrd="0" presId="urn:microsoft.com/office/officeart/2005/8/layout/list1"/>
    <dgm:cxn modelId="{EA324B0B-BA67-4FA9-8EB4-4066F9A4735F}" type="presParOf" srcId="{49DF7158-05BB-467F-B17D-006B2A0C1FFF}" destId="{167A8652-13F9-4783-8F38-D9C9A55DB933}" srcOrd="0" destOrd="0" presId="urn:microsoft.com/office/officeart/2005/8/layout/list1"/>
    <dgm:cxn modelId="{ACEBB1F3-17F8-4458-A550-51015B669BE5}" type="presParOf" srcId="{49DF7158-05BB-467F-B17D-006B2A0C1FFF}" destId="{4464E1A4-0A10-4415-B82F-9D8359E7C4B7}" srcOrd="1" destOrd="0" presId="urn:microsoft.com/office/officeart/2005/8/layout/list1"/>
    <dgm:cxn modelId="{D9772A0C-A7A9-49D3-AD3B-40E595423B7F}" type="presParOf" srcId="{4E45DB4E-1678-43E7-9398-7A152A9DE6D6}" destId="{33F9FCFC-97BD-4B47-ABA2-1E7B78D8C0BC}" srcOrd="13" destOrd="0" presId="urn:microsoft.com/office/officeart/2005/8/layout/list1"/>
    <dgm:cxn modelId="{391F2C51-C3A2-43DF-A4EA-DBF35D8D463C}" type="presParOf" srcId="{4E45DB4E-1678-43E7-9398-7A152A9DE6D6}" destId="{06FA78FE-3FBD-40EE-9623-8D00EB93F42D}" srcOrd="14" destOrd="0" presId="urn:microsoft.com/office/officeart/2005/8/layout/list1"/>
    <dgm:cxn modelId="{D337B622-C11D-44F6-8214-9A71A3970F4C}" type="presParOf" srcId="{4E45DB4E-1678-43E7-9398-7A152A9DE6D6}" destId="{EEE4DD4F-2DD3-4205-8CC2-26DF1521E5C5}" srcOrd="15" destOrd="0" presId="urn:microsoft.com/office/officeart/2005/8/layout/list1"/>
    <dgm:cxn modelId="{4B71024C-BC2B-49BC-BCE0-48E1A3818C10}" type="presParOf" srcId="{4E45DB4E-1678-43E7-9398-7A152A9DE6D6}" destId="{1458FEDF-1AA7-41F6-8A0A-FB99E8285664}" srcOrd="16" destOrd="0" presId="urn:microsoft.com/office/officeart/2005/8/layout/list1"/>
    <dgm:cxn modelId="{8CA70D94-7436-4966-9162-EA0545B75D7E}" type="presParOf" srcId="{1458FEDF-1AA7-41F6-8A0A-FB99E8285664}" destId="{99936F16-514C-4670-9BAA-E1B0B778D0F6}" srcOrd="0" destOrd="0" presId="urn:microsoft.com/office/officeart/2005/8/layout/list1"/>
    <dgm:cxn modelId="{A1F4A34E-BBFE-4E49-8577-50F5D8140142}" type="presParOf" srcId="{1458FEDF-1AA7-41F6-8A0A-FB99E8285664}" destId="{81B46991-33B0-4E6A-A9F7-CDC2667D2401}" srcOrd="1" destOrd="0" presId="urn:microsoft.com/office/officeart/2005/8/layout/list1"/>
    <dgm:cxn modelId="{93BF8CB0-DCBA-41F0-9A0F-1A530DB30D19}" type="presParOf" srcId="{4E45DB4E-1678-43E7-9398-7A152A9DE6D6}" destId="{93E52D4D-569B-4351-85F8-82E451DD82CE}" srcOrd="17" destOrd="0" presId="urn:microsoft.com/office/officeart/2005/8/layout/list1"/>
    <dgm:cxn modelId="{78CC8818-1F6E-4603-8D9D-480EC99795D2}" type="presParOf" srcId="{4E45DB4E-1678-43E7-9398-7A152A9DE6D6}" destId="{7AACBC5D-1EE0-4016-84BE-F324E1F6BF33}" srcOrd="18" destOrd="0" presId="urn:microsoft.com/office/officeart/2005/8/layout/list1"/>
    <dgm:cxn modelId="{4E548117-487D-4D33-ADF3-475BC8BC9E8E}" type="presParOf" srcId="{4E45DB4E-1678-43E7-9398-7A152A9DE6D6}" destId="{942A57A6-729F-43F9-BF10-6C400468C8C4}" srcOrd="19" destOrd="0" presId="urn:microsoft.com/office/officeart/2005/8/layout/list1"/>
    <dgm:cxn modelId="{3CC460BE-381E-4247-8103-B8E3882C3D71}" type="presParOf" srcId="{4E45DB4E-1678-43E7-9398-7A152A9DE6D6}" destId="{0A29AF12-A29E-4B35-B825-0062D3B9F702}" srcOrd="20" destOrd="0" presId="urn:microsoft.com/office/officeart/2005/8/layout/list1"/>
    <dgm:cxn modelId="{ED6ED783-2C86-4F1E-8CD3-BF2BB8563028}" type="presParOf" srcId="{0A29AF12-A29E-4B35-B825-0062D3B9F702}" destId="{A7C79D59-29B5-4B88-A191-6967865F4A34}" srcOrd="0" destOrd="0" presId="urn:microsoft.com/office/officeart/2005/8/layout/list1"/>
    <dgm:cxn modelId="{1BB745F4-A00C-4775-BE0F-1ACCA4FBADBB}" type="presParOf" srcId="{0A29AF12-A29E-4B35-B825-0062D3B9F702}" destId="{A117AAE2-A22B-4088-8535-55FA4BC6F65A}" srcOrd="1" destOrd="0" presId="urn:microsoft.com/office/officeart/2005/8/layout/list1"/>
    <dgm:cxn modelId="{C8F34CAF-F517-43F2-ABB1-303D62DE9658}" type="presParOf" srcId="{4E45DB4E-1678-43E7-9398-7A152A9DE6D6}" destId="{3AD44A8B-3E1B-4F43-BE51-7C4128EFCA61}" srcOrd="21" destOrd="0" presId="urn:microsoft.com/office/officeart/2005/8/layout/list1"/>
    <dgm:cxn modelId="{88736457-61EC-47EC-8FFF-E699E6189E3D}" type="presParOf" srcId="{4E45DB4E-1678-43E7-9398-7A152A9DE6D6}" destId="{AD438C1F-6897-41CB-97D3-3CD9C7386C85}" srcOrd="22" destOrd="0" presId="urn:microsoft.com/office/officeart/2005/8/layout/list1"/>
    <dgm:cxn modelId="{36021042-811B-46F5-AAA4-65534C602FDF}" type="presParOf" srcId="{4E45DB4E-1678-43E7-9398-7A152A9DE6D6}" destId="{A018675B-9514-4243-95C4-365BEB32077B}" srcOrd="23" destOrd="0" presId="urn:microsoft.com/office/officeart/2005/8/layout/list1"/>
    <dgm:cxn modelId="{648D1D90-ED74-4E06-8A53-1568705CA5FA}" type="presParOf" srcId="{4E45DB4E-1678-43E7-9398-7A152A9DE6D6}" destId="{AED2FD45-91B1-42B2-A081-B9350CC515EB}" srcOrd="24" destOrd="0" presId="urn:microsoft.com/office/officeart/2005/8/layout/list1"/>
    <dgm:cxn modelId="{114DA659-A903-4BA4-9760-6112692A1023}" type="presParOf" srcId="{AED2FD45-91B1-42B2-A081-B9350CC515EB}" destId="{478E5F7F-1BBE-480B-B271-3B8F17573160}" srcOrd="0" destOrd="0" presId="urn:microsoft.com/office/officeart/2005/8/layout/list1"/>
    <dgm:cxn modelId="{2689864F-B9DA-43E5-B519-971AD2E54C53}" type="presParOf" srcId="{AED2FD45-91B1-42B2-A081-B9350CC515EB}" destId="{73C7E80D-09E4-424D-B2B5-849DAE089490}" srcOrd="1" destOrd="0" presId="urn:microsoft.com/office/officeart/2005/8/layout/list1"/>
    <dgm:cxn modelId="{28C301F6-7E27-455A-B7BB-BA4FA8565492}" type="presParOf" srcId="{4E45DB4E-1678-43E7-9398-7A152A9DE6D6}" destId="{098ED15D-07F5-4109-A86D-061B8924EF00}" srcOrd="25" destOrd="0" presId="urn:microsoft.com/office/officeart/2005/8/layout/list1"/>
    <dgm:cxn modelId="{AD86984F-5047-47BA-A0A1-FE5297DDC8E0}" type="presParOf" srcId="{4E45DB4E-1678-43E7-9398-7A152A9DE6D6}" destId="{6E0710F4-3035-4481-BF80-729720195C1D}" srcOrd="26" destOrd="0" presId="urn:microsoft.com/office/officeart/2005/8/layout/list1"/>
    <dgm:cxn modelId="{6EE944E4-E34F-413D-85B1-706F9F3491BB}" type="presParOf" srcId="{4E45DB4E-1678-43E7-9398-7A152A9DE6D6}" destId="{1B0691F7-18B7-4144-BD4E-309E9396BCCC}" srcOrd="27" destOrd="0" presId="urn:microsoft.com/office/officeart/2005/8/layout/list1"/>
    <dgm:cxn modelId="{44FDFBD0-11C4-4CB0-8460-A8F05D3AB491}" type="presParOf" srcId="{4E45DB4E-1678-43E7-9398-7A152A9DE6D6}" destId="{67AAA027-F507-40FD-831B-C033BC7FABFE}" srcOrd="28" destOrd="0" presId="urn:microsoft.com/office/officeart/2005/8/layout/list1"/>
    <dgm:cxn modelId="{33ADC194-DB47-4DCE-B09C-1F2D6AEB6066}" type="presParOf" srcId="{67AAA027-F507-40FD-831B-C033BC7FABFE}" destId="{AAFF4731-598F-4757-9873-BB03BDE23DAC}" srcOrd="0" destOrd="0" presId="urn:microsoft.com/office/officeart/2005/8/layout/list1"/>
    <dgm:cxn modelId="{6E0F3093-EF2D-43AC-B612-5C6857414C1F}" type="presParOf" srcId="{67AAA027-F507-40FD-831B-C033BC7FABFE}" destId="{0B884EBE-BDFA-453C-A1C6-50DF38DA89C5}" srcOrd="1" destOrd="0" presId="urn:microsoft.com/office/officeart/2005/8/layout/list1"/>
    <dgm:cxn modelId="{7356BF1F-C408-4666-83E3-8978720B414B}" type="presParOf" srcId="{4E45DB4E-1678-43E7-9398-7A152A9DE6D6}" destId="{DF616A4B-40C1-4F7A-967C-0E7466BEE8EC}" srcOrd="29" destOrd="0" presId="urn:microsoft.com/office/officeart/2005/8/layout/list1"/>
    <dgm:cxn modelId="{E12F5A09-CFC3-4BDB-BA05-148237D564A0}" type="presParOf" srcId="{4E45DB4E-1678-43E7-9398-7A152A9DE6D6}" destId="{858F9C28-CFB4-4E46-BF8C-73E9856BD266}" srcOrd="3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CA4908-9750-40C6-9662-64CE65B760CC}">
      <dsp:nvSpPr>
        <dsp:cNvPr id="0" name=""/>
        <dsp:cNvSpPr/>
      </dsp:nvSpPr>
      <dsp:spPr>
        <a:xfrm>
          <a:off x="0" y="300611"/>
          <a:ext cx="5116286" cy="3276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97081" tIns="270764" rIns="397081" bIns="99568" numCol="1" spcCol="1270" anchor="t" anchorCtr="0">
          <a:noAutofit/>
        </a:bodyPr>
        <a:lstStyle/>
        <a:p>
          <a:pPr marL="114300" lvl="1" indent="-114300" algn="l" defTabSz="622300">
            <a:lnSpc>
              <a:spcPct val="90000"/>
            </a:lnSpc>
            <a:spcBef>
              <a:spcPct val="0"/>
            </a:spcBef>
            <a:spcAft>
              <a:spcPct val="15000"/>
            </a:spcAft>
            <a:buChar char="•"/>
          </a:pPr>
          <a:endParaRPr lang="en-US" sz="1400" b="1" kern="1200" dirty="0">
            <a:solidFill>
              <a:srgbClr val="002060"/>
            </a:solidFill>
            <a:latin typeface="Alexandria" pitchFamily="2" charset="-78"/>
            <a:cs typeface="Alexandria" pitchFamily="2" charset="-78"/>
          </a:endParaRPr>
        </a:p>
      </dsp:txBody>
      <dsp:txXfrm>
        <a:off x="0" y="300611"/>
        <a:ext cx="5116286" cy="327600"/>
      </dsp:txXfrm>
    </dsp:sp>
    <dsp:sp modelId="{F042CD0B-E6A5-4C19-A293-BF795B3829CE}">
      <dsp:nvSpPr>
        <dsp:cNvPr id="0" name=""/>
        <dsp:cNvSpPr/>
      </dsp:nvSpPr>
      <dsp:spPr>
        <a:xfrm>
          <a:off x="255814" y="108731"/>
          <a:ext cx="3581400" cy="38376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المفهوم</a:t>
          </a:r>
          <a:endParaRPr lang="en-US" sz="1400" b="1" kern="1200" dirty="0">
            <a:solidFill>
              <a:srgbClr val="002060"/>
            </a:solidFill>
            <a:latin typeface="Alexandria" pitchFamily="2" charset="-78"/>
            <a:cs typeface="Alexandria" pitchFamily="2" charset="-78"/>
          </a:endParaRPr>
        </a:p>
      </dsp:txBody>
      <dsp:txXfrm>
        <a:off x="274548" y="127465"/>
        <a:ext cx="3543932" cy="346292"/>
      </dsp:txXfrm>
    </dsp:sp>
    <dsp:sp modelId="{BFAD5803-F21D-453C-9921-56B38986AA9B}">
      <dsp:nvSpPr>
        <dsp:cNvPr id="0" name=""/>
        <dsp:cNvSpPr/>
      </dsp:nvSpPr>
      <dsp:spPr>
        <a:xfrm>
          <a:off x="0" y="890291"/>
          <a:ext cx="5116286" cy="327600"/>
        </a:xfrm>
        <a:prstGeom prst="rect">
          <a:avLst/>
        </a:prstGeom>
        <a:solidFill>
          <a:schemeClr val="lt1">
            <a:alpha val="90000"/>
            <a:hueOff val="0"/>
            <a:satOff val="0"/>
            <a:lumOff val="0"/>
            <a:alphaOff val="0"/>
          </a:schemeClr>
        </a:solidFill>
        <a:ln w="12700" cap="flat" cmpd="sng" algn="ctr">
          <a:solidFill>
            <a:schemeClr val="accent5">
              <a:hueOff val="-3046160"/>
              <a:satOff val="1731"/>
              <a:lumOff val="-1429"/>
              <a:alphaOff val="0"/>
            </a:schemeClr>
          </a:solidFill>
          <a:prstDash val="solid"/>
        </a:ln>
        <a:effectLst/>
      </dsp:spPr>
      <dsp:style>
        <a:lnRef idx="2">
          <a:scrgbClr r="0" g="0" b="0"/>
        </a:lnRef>
        <a:fillRef idx="1">
          <a:scrgbClr r="0" g="0" b="0"/>
        </a:fillRef>
        <a:effectRef idx="0">
          <a:scrgbClr r="0" g="0" b="0"/>
        </a:effectRef>
        <a:fontRef idx="minor"/>
      </dsp:style>
    </dsp:sp>
    <dsp:sp modelId="{2687D229-9F1B-4D6D-95DB-7DF7A217E57B}">
      <dsp:nvSpPr>
        <dsp:cNvPr id="0" name=""/>
        <dsp:cNvSpPr/>
      </dsp:nvSpPr>
      <dsp:spPr>
        <a:xfrm>
          <a:off x="255814" y="698411"/>
          <a:ext cx="3581400" cy="383760"/>
        </a:xfrm>
        <a:prstGeom prst="roundRect">
          <a:avLst/>
        </a:prstGeom>
        <a:solidFill>
          <a:schemeClr val="accent5">
            <a:hueOff val="-3046160"/>
            <a:satOff val="1731"/>
            <a:lumOff val="-142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قوة التعلم </a:t>
          </a:r>
          <a:endParaRPr lang="en-US" sz="1400" b="1" kern="1200" dirty="0">
            <a:solidFill>
              <a:srgbClr val="002060"/>
            </a:solidFill>
            <a:latin typeface="Alexandria" pitchFamily="2" charset="-78"/>
            <a:cs typeface="Alexandria" pitchFamily="2" charset="-78"/>
          </a:endParaRPr>
        </a:p>
      </dsp:txBody>
      <dsp:txXfrm>
        <a:off x="274548" y="717145"/>
        <a:ext cx="3543932" cy="346292"/>
      </dsp:txXfrm>
    </dsp:sp>
    <dsp:sp modelId="{A17266EE-03E9-4431-A739-471FDF2F5F4C}">
      <dsp:nvSpPr>
        <dsp:cNvPr id="0" name=""/>
        <dsp:cNvSpPr/>
      </dsp:nvSpPr>
      <dsp:spPr>
        <a:xfrm>
          <a:off x="0" y="1479971"/>
          <a:ext cx="5116286" cy="327600"/>
        </a:xfrm>
        <a:prstGeom prst="rect">
          <a:avLst/>
        </a:prstGeom>
        <a:solidFill>
          <a:schemeClr val="lt1">
            <a:alpha val="90000"/>
            <a:hueOff val="0"/>
            <a:satOff val="0"/>
            <a:lumOff val="0"/>
            <a:alphaOff val="0"/>
          </a:schemeClr>
        </a:solidFill>
        <a:ln w="12700" cap="flat" cmpd="sng" algn="ctr">
          <a:solidFill>
            <a:schemeClr val="accent5">
              <a:hueOff val="-6092320"/>
              <a:satOff val="3463"/>
              <a:lumOff val="-2857"/>
              <a:alphaOff val="0"/>
            </a:schemeClr>
          </a:solidFill>
          <a:prstDash val="solid"/>
        </a:ln>
        <a:effectLst/>
      </dsp:spPr>
      <dsp:style>
        <a:lnRef idx="2">
          <a:scrgbClr r="0" g="0" b="0"/>
        </a:lnRef>
        <a:fillRef idx="1">
          <a:scrgbClr r="0" g="0" b="0"/>
        </a:fillRef>
        <a:effectRef idx="0">
          <a:scrgbClr r="0" g="0" b="0"/>
        </a:effectRef>
        <a:fontRef idx="minor"/>
      </dsp:style>
    </dsp:sp>
    <dsp:sp modelId="{EA76B2FA-FD2F-46B3-9E03-B517A909313E}">
      <dsp:nvSpPr>
        <dsp:cNvPr id="0" name=""/>
        <dsp:cNvSpPr/>
      </dsp:nvSpPr>
      <dsp:spPr>
        <a:xfrm>
          <a:off x="255814" y="1288092"/>
          <a:ext cx="3581400" cy="383760"/>
        </a:xfrm>
        <a:prstGeom prst="roundRect">
          <a:avLst/>
        </a:prstGeom>
        <a:solidFill>
          <a:schemeClr val="accent5">
            <a:hueOff val="-6092320"/>
            <a:satOff val="3463"/>
            <a:lumOff val="-285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fa-IR" sz="1400" b="1" kern="1200" dirty="0">
              <a:solidFill>
                <a:srgbClr val="002060"/>
              </a:solidFill>
              <a:latin typeface="Alexandria" pitchFamily="2" charset="-78"/>
              <a:cs typeface="Alexandria" pitchFamily="2" charset="-78"/>
            </a:rPr>
            <a:t>الفرق من حيث الطبيعة</a:t>
          </a:r>
          <a:endParaRPr lang="en-US" sz="1400" b="1" kern="1200" dirty="0">
            <a:solidFill>
              <a:srgbClr val="002060"/>
            </a:solidFill>
            <a:latin typeface="Alexandria" pitchFamily="2" charset="-78"/>
            <a:cs typeface="Alexandria" pitchFamily="2" charset="-78"/>
          </a:endParaRPr>
        </a:p>
      </dsp:txBody>
      <dsp:txXfrm>
        <a:off x="274548" y="1306826"/>
        <a:ext cx="3543932" cy="346292"/>
      </dsp:txXfrm>
    </dsp:sp>
    <dsp:sp modelId="{06FA78FE-3FBD-40EE-9623-8D00EB93F42D}">
      <dsp:nvSpPr>
        <dsp:cNvPr id="0" name=""/>
        <dsp:cNvSpPr/>
      </dsp:nvSpPr>
      <dsp:spPr>
        <a:xfrm>
          <a:off x="0" y="2069652"/>
          <a:ext cx="5116286" cy="327600"/>
        </a:xfrm>
        <a:prstGeom prst="rect">
          <a:avLst/>
        </a:prstGeom>
        <a:solidFill>
          <a:schemeClr val="lt1">
            <a:alpha val="90000"/>
            <a:hueOff val="0"/>
            <a:satOff val="0"/>
            <a:lumOff val="0"/>
            <a:alphaOff val="0"/>
          </a:schemeClr>
        </a:solidFill>
        <a:ln w="12700" cap="flat" cmpd="sng" algn="ctr">
          <a:solidFill>
            <a:schemeClr val="accent5">
              <a:hueOff val="-9138481"/>
              <a:satOff val="5194"/>
              <a:lumOff val="-4286"/>
              <a:alphaOff val="0"/>
            </a:schemeClr>
          </a:solidFill>
          <a:prstDash val="solid"/>
        </a:ln>
        <a:effectLst/>
      </dsp:spPr>
      <dsp:style>
        <a:lnRef idx="2">
          <a:scrgbClr r="0" g="0" b="0"/>
        </a:lnRef>
        <a:fillRef idx="1">
          <a:scrgbClr r="0" g="0" b="0"/>
        </a:fillRef>
        <a:effectRef idx="0">
          <a:scrgbClr r="0" g="0" b="0"/>
        </a:effectRef>
        <a:fontRef idx="minor"/>
      </dsp:style>
    </dsp:sp>
    <dsp:sp modelId="{4464E1A4-0A10-4415-B82F-9D8359E7C4B7}">
      <dsp:nvSpPr>
        <dsp:cNvPr id="0" name=""/>
        <dsp:cNvSpPr/>
      </dsp:nvSpPr>
      <dsp:spPr>
        <a:xfrm>
          <a:off x="255814" y="1877772"/>
          <a:ext cx="3581400" cy="383760"/>
        </a:xfrm>
        <a:prstGeom prst="roundRect">
          <a:avLst/>
        </a:prstGeom>
        <a:solidFill>
          <a:schemeClr val="accent5">
            <a:hueOff val="-9138481"/>
            <a:satOff val="5194"/>
            <a:lumOff val="-428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الهيمنة</a:t>
          </a:r>
          <a:endParaRPr lang="en-US" sz="1400" b="1" kern="1200" dirty="0">
            <a:solidFill>
              <a:srgbClr val="002060"/>
            </a:solidFill>
            <a:latin typeface="Alexandria" pitchFamily="2" charset="-78"/>
            <a:cs typeface="Alexandria" pitchFamily="2" charset="-78"/>
          </a:endParaRPr>
        </a:p>
      </dsp:txBody>
      <dsp:txXfrm>
        <a:off x="274548" y="1896506"/>
        <a:ext cx="3543932" cy="346292"/>
      </dsp:txXfrm>
    </dsp:sp>
    <dsp:sp modelId="{7AACBC5D-1EE0-4016-84BE-F324E1F6BF33}">
      <dsp:nvSpPr>
        <dsp:cNvPr id="0" name=""/>
        <dsp:cNvSpPr/>
      </dsp:nvSpPr>
      <dsp:spPr>
        <a:xfrm>
          <a:off x="0" y="2659332"/>
          <a:ext cx="5116286" cy="327600"/>
        </a:xfrm>
        <a:prstGeom prst="rect">
          <a:avLst/>
        </a:prstGeom>
        <a:solidFill>
          <a:schemeClr val="lt1">
            <a:alpha val="90000"/>
            <a:hueOff val="0"/>
            <a:satOff val="0"/>
            <a:lumOff val="0"/>
            <a:alphaOff val="0"/>
          </a:schemeClr>
        </a:solidFill>
        <a:ln w="12700" cap="flat" cmpd="sng" algn="ctr">
          <a:solidFill>
            <a:schemeClr val="accent5">
              <a:hueOff val="-12184641"/>
              <a:satOff val="6925"/>
              <a:lumOff val="-5714"/>
              <a:alphaOff val="0"/>
            </a:schemeClr>
          </a:solidFill>
          <a:prstDash val="solid"/>
        </a:ln>
        <a:effectLst/>
      </dsp:spPr>
      <dsp:style>
        <a:lnRef idx="2">
          <a:scrgbClr r="0" g="0" b="0"/>
        </a:lnRef>
        <a:fillRef idx="1">
          <a:scrgbClr r="0" g="0" b="0"/>
        </a:fillRef>
        <a:effectRef idx="0">
          <a:scrgbClr r="0" g="0" b="0"/>
        </a:effectRef>
        <a:fontRef idx="minor"/>
      </dsp:style>
    </dsp:sp>
    <dsp:sp modelId="{81B46991-33B0-4E6A-A9F7-CDC2667D2401}">
      <dsp:nvSpPr>
        <dsp:cNvPr id="0" name=""/>
        <dsp:cNvSpPr/>
      </dsp:nvSpPr>
      <dsp:spPr>
        <a:xfrm>
          <a:off x="255814" y="2467452"/>
          <a:ext cx="3581400" cy="383760"/>
        </a:xfrm>
        <a:prstGeom prst="roundRect">
          <a:avLst/>
        </a:prstGeom>
        <a:solidFill>
          <a:schemeClr val="accent5">
            <a:hueOff val="-12184641"/>
            <a:satOff val="6925"/>
            <a:lumOff val="-571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fa-IR" sz="1400" b="1" kern="1200" dirty="0">
              <a:solidFill>
                <a:srgbClr val="002060"/>
              </a:solidFill>
              <a:latin typeface="Alexandria" pitchFamily="2" charset="-78"/>
              <a:cs typeface="Alexandria" pitchFamily="2" charset="-78"/>
            </a:rPr>
            <a:t>الفرق من حيث</a:t>
          </a:r>
          <a:r>
            <a:rPr lang="ar-EG" sz="1400" b="1" kern="1200" dirty="0">
              <a:solidFill>
                <a:srgbClr val="002060"/>
              </a:solidFill>
              <a:latin typeface="Alexandria" pitchFamily="2" charset="-78"/>
              <a:cs typeface="Alexandria" pitchFamily="2" charset="-78"/>
            </a:rPr>
            <a:t> طريقة صنع القرار </a:t>
          </a:r>
          <a:endParaRPr lang="en-US" sz="1400" b="1" kern="1200" dirty="0">
            <a:solidFill>
              <a:srgbClr val="002060"/>
            </a:solidFill>
            <a:latin typeface="Alexandria" pitchFamily="2" charset="-78"/>
            <a:cs typeface="Alexandria" pitchFamily="2" charset="-78"/>
          </a:endParaRPr>
        </a:p>
      </dsp:txBody>
      <dsp:txXfrm>
        <a:off x="274548" y="2486186"/>
        <a:ext cx="3543932" cy="346292"/>
      </dsp:txXfrm>
    </dsp:sp>
    <dsp:sp modelId="{AD438C1F-6897-41CB-97D3-3CD9C7386C85}">
      <dsp:nvSpPr>
        <dsp:cNvPr id="0" name=""/>
        <dsp:cNvSpPr/>
      </dsp:nvSpPr>
      <dsp:spPr>
        <a:xfrm>
          <a:off x="0" y="3249012"/>
          <a:ext cx="5116286" cy="327600"/>
        </a:xfrm>
        <a:prstGeom prst="rect">
          <a:avLst/>
        </a:prstGeom>
        <a:solidFill>
          <a:schemeClr val="lt1">
            <a:alpha val="90000"/>
            <a:hueOff val="0"/>
            <a:satOff val="0"/>
            <a:lumOff val="0"/>
            <a:alphaOff val="0"/>
          </a:schemeClr>
        </a:solidFill>
        <a:ln w="12700" cap="flat" cmpd="sng" algn="ctr">
          <a:solidFill>
            <a:schemeClr val="accent5">
              <a:hueOff val="-15230801"/>
              <a:satOff val="8656"/>
              <a:lumOff val="-7143"/>
              <a:alphaOff val="0"/>
            </a:schemeClr>
          </a:solidFill>
          <a:prstDash val="solid"/>
        </a:ln>
        <a:effectLst/>
      </dsp:spPr>
      <dsp:style>
        <a:lnRef idx="2">
          <a:scrgbClr r="0" g="0" b="0"/>
        </a:lnRef>
        <a:fillRef idx="1">
          <a:scrgbClr r="0" g="0" b="0"/>
        </a:fillRef>
        <a:effectRef idx="0">
          <a:scrgbClr r="0" g="0" b="0"/>
        </a:effectRef>
        <a:fontRef idx="minor"/>
      </dsp:style>
    </dsp:sp>
    <dsp:sp modelId="{A117AAE2-A22B-4088-8535-55FA4BC6F65A}">
      <dsp:nvSpPr>
        <dsp:cNvPr id="0" name=""/>
        <dsp:cNvSpPr/>
      </dsp:nvSpPr>
      <dsp:spPr>
        <a:xfrm>
          <a:off x="255814" y="3057132"/>
          <a:ext cx="3581400" cy="383760"/>
        </a:xfrm>
        <a:prstGeom prst="roundRect">
          <a:avLst/>
        </a:prstGeom>
        <a:solidFill>
          <a:schemeClr val="accent5">
            <a:hueOff val="-15230801"/>
            <a:satOff val="8656"/>
            <a:lumOff val="-71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fa-IR" sz="1400" b="1" kern="1200" dirty="0">
              <a:solidFill>
                <a:srgbClr val="002060"/>
              </a:solidFill>
              <a:latin typeface="Alexandria" pitchFamily="2" charset="-78"/>
              <a:cs typeface="Alexandria" pitchFamily="2" charset="-78"/>
            </a:rPr>
            <a:t>الفرق من حي</a:t>
          </a:r>
          <a:r>
            <a:rPr lang="ar-EG" sz="1400" b="1" kern="1200" dirty="0">
              <a:solidFill>
                <a:srgbClr val="002060"/>
              </a:solidFill>
              <a:latin typeface="Alexandria" pitchFamily="2" charset="-78"/>
              <a:cs typeface="Alexandria" pitchFamily="2" charset="-78"/>
            </a:rPr>
            <a:t>ث تعدد المهام</a:t>
          </a:r>
          <a:endParaRPr lang="en-US" sz="1400" b="1" kern="1200" dirty="0">
            <a:solidFill>
              <a:srgbClr val="002060"/>
            </a:solidFill>
            <a:latin typeface="Alexandria" pitchFamily="2" charset="-78"/>
            <a:cs typeface="Alexandria" pitchFamily="2" charset="-78"/>
          </a:endParaRPr>
        </a:p>
      </dsp:txBody>
      <dsp:txXfrm>
        <a:off x="274548" y="3075866"/>
        <a:ext cx="3543932" cy="346292"/>
      </dsp:txXfrm>
    </dsp:sp>
    <dsp:sp modelId="{6E0710F4-3035-4481-BF80-729720195C1D}">
      <dsp:nvSpPr>
        <dsp:cNvPr id="0" name=""/>
        <dsp:cNvSpPr/>
      </dsp:nvSpPr>
      <dsp:spPr>
        <a:xfrm>
          <a:off x="0" y="3838692"/>
          <a:ext cx="5116286" cy="327600"/>
        </a:xfrm>
        <a:prstGeom prst="rect">
          <a:avLst/>
        </a:prstGeom>
        <a:solidFill>
          <a:schemeClr val="lt1">
            <a:alpha val="90000"/>
            <a:hueOff val="0"/>
            <a:satOff val="0"/>
            <a:lumOff val="0"/>
            <a:alphaOff val="0"/>
          </a:schemeClr>
        </a:solidFill>
        <a:ln w="12700" cap="flat" cmpd="sng" algn="ctr">
          <a:solidFill>
            <a:schemeClr val="accent5">
              <a:hueOff val="-18276962"/>
              <a:satOff val="10388"/>
              <a:lumOff val="-8571"/>
              <a:alphaOff val="0"/>
            </a:schemeClr>
          </a:solidFill>
          <a:prstDash val="solid"/>
        </a:ln>
        <a:effectLst/>
      </dsp:spPr>
      <dsp:style>
        <a:lnRef idx="2">
          <a:scrgbClr r="0" g="0" b="0"/>
        </a:lnRef>
        <a:fillRef idx="1">
          <a:scrgbClr r="0" g="0" b="0"/>
        </a:fillRef>
        <a:effectRef idx="0">
          <a:scrgbClr r="0" g="0" b="0"/>
        </a:effectRef>
        <a:fontRef idx="minor"/>
      </dsp:style>
    </dsp:sp>
    <dsp:sp modelId="{73C7E80D-09E4-424D-B2B5-849DAE089490}">
      <dsp:nvSpPr>
        <dsp:cNvPr id="0" name=""/>
        <dsp:cNvSpPr/>
      </dsp:nvSpPr>
      <dsp:spPr>
        <a:xfrm>
          <a:off x="255814" y="3646812"/>
          <a:ext cx="3581400" cy="383760"/>
        </a:xfrm>
        <a:prstGeom prst="roundRect">
          <a:avLst/>
        </a:prstGeom>
        <a:solidFill>
          <a:schemeClr val="accent5">
            <a:hueOff val="-18276962"/>
            <a:satOff val="10388"/>
            <a:lumOff val="-857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طريقة الخلق</a:t>
          </a:r>
          <a:endParaRPr lang="en-US" sz="1400" b="1" kern="1200" dirty="0">
            <a:solidFill>
              <a:srgbClr val="002060"/>
            </a:solidFill>
            <a:latin typeface="Alexandria" pitchFamily="2" charset="-78"/>
            <a:cs typeface="Alexandria" pitchFamily="2" charset="-78"/>
          </a:endParaRPr>
        </a:p>
      </dsp:txBody>
      <dsp:txXfrm>
        <a:off x="274548" y="3665546"/>
        <a:ext cx="3543932" cy="346292"/>
      </dsp:txXfrm>
    </dsp:sp>
    <dsp:sp modelId="{858F9C28-CFB4-4E46-BF8C-73E9856BD266}">
      <dsp:nvSpPr>
        <dsp:cNvPr id="0" name=""/>
        <dsp:cNvSpPr/>
      </dsp:nvSpPr>
      <dsp:spPr>
        <a:xfrm>
          <a:off x="0" y="4428372"/>
          <a:ext cx="5116286" cy="327600"/>
        </a:xfrm>
        <a:prstGeom prst="rect">
          <a:avLst/>
        </a:prstGeom>
        <a:solidFill>
          <a:schemeClr val="lt1">
            <a:alpha val="90000"/>
            <a:hueOff val="0"/>
            <a:satOff val="0"/>
            <a:lumOff val="0"/>
            <a:alphaOff val="0"/>
          </a:schemeClr>
        </a:solidFill>
        <a:ln w="12700" cap="flat" cmpd="sng" algn="ctr">
          <a:solidFill>
            <a:schemeClr val="accent5">
              <a:hueOff val="-21323121"/>
              <a:satOff val="12119"/>
              <a:lumOff val="-10000"/>
              <a:alphaOff val="0"/>
            </a:schemeClr>
          </a:solidFill>
          <a:prstDash val="solid"/>
        </a:ln>
        <a:effectLst/>
      </dsp:spPr>
      <dsp:style>
        <a:lnRef idx="2">
          <a:scrgbClr r="0" g="0" b="0"/>
        </a:lnRef>
        <a:fillRef idx="1">
          <a:scrgbClr r="0" g="0" b="0"/>
        </a:fillRef>
        <a:effectRef idx="0">
          <a:scrgbClr r="0" g="0" b="0"/>
        </a:effectRef>
        <a:fontRef idx="minor"/>
      </dsp:style>
    </dsp:sp>
    <dsp:sp modelId="{0B884EBE-BDFA-453C-A1C6-50DF38DA89C5}">
      <dsp:nvSpPr>
        <dsp:cNvPr id="0" name=""/>
        <dsp:cNvSpPr/>
      </dsp:nvSpPr>
      <dsp:spPr>
        <a:xfrm>
          <a:off x="255814" y="4236492"/>
          <a:ext cx="3581400" cy="383760"/>
        </a:xfrm>
        <a:prstGeom prst="roundRect">
          <a:avLst/>
        </a:prstGeom>
        <a:solidFill>
          <a:schemeClr val="accent5">
            <a:hueOff val="-21323121"/>
            <a:satOff val="12119"/>
            <a:lumOff val="-1000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368" tIns="0" rIns="135368" bIns="0" numCol="1" spcCol="1270" anchor="ctr" anchorCtr="0">
          <a:noAutofit/>
        </a:bodyPr>
        <a:lstStyle/>
        <a:p>
          <a:pPr marL="0" lvl="0" indent="0" algn="l" defTabSz="622300">
            <a:lnSpc>
              <a:spcPct val="90000"/>
            </a:lnSpc>
            <a:spcBef>
              <a:spcPct val="0"/>
            </a:spcBef>
            <a:spcAft>
              <a:spcPct val="35000"/>
            </a:spcAft>
            <a:buNone/>
          </a:pPr>
          <a:r>
            <a:rPr lang="ar-EG" sz="1400" b="1" kern="1200" dirty="0">
              <a:solidFill>
                <a:srgbClr val="002060"/>
              </a:solidFill>
              <a:latin typeface="Alexandria" pitchFamily="2" charset="-78"/>
              <a:cs typeface="Alexandria" pitchFamily="2" charset="-78"/>
            </a:rPr>
            <a:t>الفرق من حيث استخدام الذاكرة</a:t>
          </a:r>
          <a:endParaRPr lang="en-US" sz="1400" b="1" kern="1200" dirty="0">
            <a:solidFill>
              <a:srgbClr val="002060"/>
            </a:solidFill>
            <a:latin typeface="Alexandria" pitchFamily="2" charset="-78"/>
            <a:cs typeface="Alexandria" pitchFamily="2" charset="-78"/>
          </a:endParaRPr>
        </a:p>
      </dsp:txBody>
      <dsp:txXfrm>
        <a:off x="274548" y="4255226"/>
        <a:ext cx="3543932" cy="34629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B0C3A4C6-D787-4DEE-9FB7-B3CAA31A7CC6}" type="datetimeFigureOut">
              <a:rPr lang="en-US" smtClean="0"/>
              <a:t>7/6/2024</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77E42A64-A9D9-4900-BCD6-AE46E6B16F84}" type="slidenum">
              <a:rPr lang="en-US" smtClean="0"/>
              <a:t>‹#›</a:t>
            </a:fld>
            <a:endParaRPr lang="en-US"/>
          </a:p>
        </p:txBody>
      </p:sp>
    </p:spTree>
    <p:extLst>
      <p:ext uri="{BB962C8B-B14F-4D97-AF65-F5344CB8AC3E}">
        <p14:creationId xmlns:p14="http://schemas.microsoft.com/office/powerpoint/2010/main" val="97544793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882454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68245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599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01347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7/6/2024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5109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7/6/2024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8137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7/6/2024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9276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2652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4572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17884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12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85452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9941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11034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44262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31123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dirty="0" err="1">
                <a:latin typeface="Alexandria" pitchFamily="2" charset="-78"/>
                <a:cs typeface="Alexandria" pitchFamily="2" charset="-78"/>
              </a:rPr>
              <a:t>LAW626</a:t>
            </a:r>
            <a:endParaRPr lang="en-US" sz="1600" b="1" dirty="0">
              <a:latin typeface="Alexandria" pitchFamily="2" charset="-78"/>
              <a:cs typeface="Alexandria" pitchFamily="2" charset="-78"/>
            </a:endParaRP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9239400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6.png"/><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8.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855185" y="2294208"/>
            <a:ext cx="6694715" cy="1134791"/>
          </a:xfrm>
          <a:prstGeom prst="rect">
            <a:avLst/>
          </a:prstGeom>
          <a:solidFill>
            <a:schemeClr val="bg1"/>
          </a:solidFill>
        </p:spPr>
        <p:txBody>
          <a:bodyPr>
            <a:normAutofit fontScale="90000"/>
          </a:bodyPr>
          <a:lstStyle/>
          <a:p>
            <a:pPr algn="ctr"/>
            <a:r>
              <a:rPr lang="ar-EG" sz="2800" b="1">
                <a:latin typeface="Alexandria" pitchFamily="2" charset="-78"/>
                <a:cs typeface="Alexandria" pitchFamily="2" charset="-78"/>
              </a:rPr>
              <a:t>ماهية الذكاء الاصطناعي</a:t>
            </a:r>
            <a:br>
              <a:rPr lang="ar-EG" sz="2800" b="1">
                <a:latin typeface="Alexandria" pitchFamily="2" charset="-78"/>
                <a:cs typeface="Alexandria" pitchFamily="2" charset="-78"/>
              </a:rPr>
            </a:br>
            <a:br>
              <a:rPr lang="ar-EG" sz="2800" b="1">
                <a:latin typeface="Alexandria" pitchFamily="2" charset="-78"/>
                <a:cs typeface="Alexandria" pitchFamily="2" charset="-78"/>
              </a:rPr>
            </a:br>
            <a:r>
              <a:rPr lang="ar-EG" sz="2000" b="1">
                <a:solidFill>
                  <a:srgbClr val="C00000"/>
                </a:solidFill>
                <a:latin typeface="Alexandria" pitchFamily="2" charset="-78"/>
                <a:cs typeface="Alexandria" pitchFamily="2" charset="-78"/>
              </a:rPr>
              <a:t>المحاضرة الأولي</a:t>
            </a:r>
            <a:br>
              <a:rPr lang="ar-EG" sz="2800" b="1">
                <a:latin typeface="Alexandria" pitchFamily="2" charset="-78"/>
                <a:cs typeface="Alexandria" pitchFamily="2" charset="-78"/>
              </a:rPr>
            </a:br>
            <a:br>
              <a:rPr lang="ar-EG" sz="2800" b="1">
                <a:latin typeface="Alexandria" pitchFamily="2" charset="-78"/>
                <a:cs typeface="Alexandria" pitchFamily="2" charset="-78"/>
              </a:rPr>
            </a:br>
            <a:endParaRPr lang="ar-KW" sz="2800" b="1">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a:solidFill>
                <a:schemeClr val="accent2">
                  <a:lumMod val="75000"/>
                </a:schemeClr>
              </a:solidFill>
              <a:latin typeface="Alexandria" pitchFamily="2" charset="-78"/>
              <a:cs typeface="Alexandria" pitchFamily="2" charset="-78"/>
            </a:endParaRPr>
          </a:p>
          <a:p>
            <a:pPr lvl="1"/>
            <a:r>
              <a:rPr lang="ar-EG" b="1">
                <a:solidFill>
                  <a:schemeClr val="accent2">
                    <a:lumMod val="75000"/>
                  </a:schemeClr>
                </a:solidFill>
                <a:latin typeface="Alexandria" pitchFamily="2" charset="-78"/>
                <a:cs typeface="Alexandria" pitchFamily="2" charset="-78"/>
              </a:rPr>
              <a:t>أ.د رشا علي الدين</a:t>
            </a:r>
          </a:p>
          <a:p>
            <a:pPr lvl="1"/>
            <a:r>
              <a:rPr lang="ar-EG" b="1">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5937" y="1709057"/>
            <a:ext cx="3696834" cy="364671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801370181"/>
      </p:ext>
    </p:extLst>
  </p:cSld>
  <p:clrMapOvr>
    <a:masterClrMapping/>
  </p:clrMapOvr>
  <mc:AlternateContent xmlns:mc="http://schemas.openxmlformats.org/markup-compatibility/2006" xmlns:p14="http://schemas.microsoft.com/office/powerpoint/2010/main">
    <mc:Choice Requires="p14">
      <p:transition spd="slow" p14:dur="2000" advTm="26660"/>
    </mc:Choice>
    <mc:Fallback xmlns="">
      <p:transition spd="slow" advTm="2666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4D2047B5-A44F-C305-0303-40E88F5E25A7}"/>
              </a:ext>
            </a:extLst>
          </p:cNvPr>
          <p:cNvSpPr>
            <a:spLocks noGrp="1"/>
          </p:cNvSpPr>
          <p:nvPr>
            <p:ph type="title"/>
          </p:nvPr>
        </p:nvSpPr>
        <p:spPr>
          <a:xfrm>
            <a:off x="6089650" y="2220685"/>
            <a:ext cx="5109933" cy="2416629"/>
          </a:xfrm>
          <a:solidFill>
            <a:schemeClr val="bg1"/>
          </a:solidFill>
        </p:spPr>
        <p:txBody>
          <a:bodyPr/>
          <a:lstStyle/>
          <a:p>
            <a:pPr algn="just" rtl="1">
              <a:lnSpc>
                <a:spcPct val="150000"/>
              </a:lnSpc>
            </a:pPr>
            <a:r>
              <a:rPr lang="ar-EG" sz="2000" b="1" dirty="0">
                <a:latin typeface="Alexandria" pitchFamily="2" charset="-78"/>
                <a:cs typeface="Alexandria" pitchFamily="2" charset="-78"/>
              </a:rPr>
              <a:t>1- تعريف الذكاء الاصطناعي</a:t>
            </a:r>
            <a:br>
              <a:rPr lang="ar-EG" sz="2000" b="1" dirty="0">
                <a:latin typeface="Alexandria" pitchFamily="2" charset="-78"/>
                <a:cs typeface="Alexandria" pitchFamily="2" charset="-78"/>
              </a:rPr>
            </a:br>
            <a:r>
              <a:rPr lang="ar-EG" sz="2000" b="1" dirty="0">
                <a:latin typeface="Alexandria" pitchFamily="2" charset="-78"/>
                <a:cs typeface="Alexandria" pitchFamily="2" charset="-78"/>
              </a:rPr>
              <a:t>2- تاريخ الذكاء الاصطناعي</a:t>
            </a:r>
            <a:br>
              <a:rPr lang="ar-EG" sz="2000" b="1" dirty="0">
                <a:latin typeface="Alexandria" pitchFamily="2" charset="-78"/>
                <a:cs typeface="Alexandria" pitchFamily="2" charset="-78"/>
              </a:rPr>
            </a:br>
            <a:r>
              <a:rPr lang="ar-EG" sz="2000" b="1" dirty="0">
                <a:latin typeface="Alexandria" pitchFamily="2" charset="-78"/>
                <a:cs typeface="Alexandria" pitchFamily="2" charset="-78"/>
              </a:rPr>
              <a:t>3- خصائص الذكاء الاصطناعي</a:t>
            </a:r>
            <a:br>
              <a:rPr lang="ar-EG" sz="2000" b="1" dirty="0">
                <a:latin typeface="Alexandria" pitchFamily="2" charset="-78"/>
                <a:cs typeface="Alexandria" pitchFamily="2" charset="-78"/>
              </a:rPr>
            </a:br>
            <a:r>
              <a:rPr lang="ar-EG" sz="2000" b="1" dirty="0">
                <a:latin typeface="Alexandria" pitchFamily="2" charset="-78"/>
                <a:cs typeface="Alexandria" pitchFamily="2" charset="-78"/>
              </a:rPr>
              <a:t>4- فئات الذكاء الاصطناعي</a:t>
            </a:r>
            <a:br>
              <a:rPr lang="ar-EG" sz="2000" b="1" dirty="0">
                <a:latin typeface="Alexandria" pitchFamily="2" charset="-78"/>
                <a:cs typeface="Alexandria" pitchFamily="2" charset="-78"/>
              </a:rPr>
            </a:br>
            <a:r>
              <a:rPr lang="ar-EG" sz="2000" b="1" dirty="0">
                <a:latin typeface="Alexandria" pitchFamily="2" charset="-78"/>
                <a:cs typeface="Alexandria" pitchFamily="2" charset="-78"/>
              </a:rPr>
              <a:t>5- أنواع الذكاء الاصطناعي</a:t>
            </a:r>
            <a:endParaRPr lang="en-US" sz="2000" b="1" dirty="0">
              <a:latin typeface="Alexandria" pitchFamily="2" charset="-78"/>
              <a:cs typeface="Alexandria" pitchFamily="2" charset="-78"/>
            </a:endParaRPr>
          </a:p>
        </p:txBody>
      </p:sp>
      <p:sp>
        <p:nvSpPr>
          <p:cNvPr id="5" name="عنصر نائب للنص 4">
            <a:extLst>
              <a:ext uri="{FF2B5EF4-FFF2-40B4-BE49-F238E27FC236}">
                <a16:creationId xmlns:a16="http://schemas.microsoft.com/office/drawing/2014/main" id="{C0F5CF20-7972-5754-78C1-C0C01CD83672}"/>
              </a:ext>
            </a:extLst>
          </p:cNvPr>
          <p:cNvSpPr>
            <a:spLocks noGrp="1"/>
          </p:cNvSpPr>
          <p:nvPr>
            <p:ph type="body" idx="1"/>
          </p:nvPr>
        </p:nvSpPr>
        <p:spPr>
          <a:xfrm>
            <a:off x="831850" y="5617030"/>
            <a:ext cx="10515600" cy="511627"/>
          </a:xfrm>
          <a:solidFill>
            <a:srgbClr val="3366CC"/>
          </a:solidFill>
        </p:spPr>
        <p:txBody>
          <a:bodyPr/>
          <a:lstStyle/>
          <a:p>
            <a:pPr algn="ctr" rtl="1"/>
            <a:r>
              <a:rPr lang="ar-EG" b="1">
                <a:solidFill>
                  <a:srgbClr val="FF0000"/>
                </a:solidFill>
                <a:latin typeface="Alexandria Black" pitchFamily="2" charset="-78"/>
                <a:cs typeface="Alexandria Black" pitchFamily="2" charset="-78"/>
              </a:rPr>
              <a:t>محاور المحاضرة</a:t>
            </a:r>
            <a:endParaRPr lang="en-US" b="1">
              <a:solidFill>
                <a:srgbClr val="FF0000"/>
              </a:solidFill>
              <a:latin typeface="Alexandria Black" pitchFamily="2" charset="-78"/>
              <a:cs typeface="Alexandria Black" pitchFamily="2" charset="-78"/>
            </a:endParaRPr>
          </a:p>
        </p:txBody>
      </p:sp>
      <p:pic>
        <p:nvPicPr>
          <p:cNvPr id="7" name="صورة 6" descr="صورة تحتوي على نص, حفلة موسيقية, الموسيقى, فن&#10;&#10;تم إنشاء الوصف تلقائياً">
            <a:extLst>
              <a:ext uri="{FF2B5EF4-FFF2-40B4-BE49-F238E27FC236}">
                <a16:creationId xmlns:a16="http://schemas.microsoft.com/office/drawing/2014/main" id="{AB10A2DD-FB84-A5FF-D2C2-F9786B61DE7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09866" y="2024742"/>
            <a:ext cx="4445906" cy="3037112"/>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995678282"/>
      </p:ext>
    </p:extLst>
  </p:cSld>
  <p:clrMapOvr>
    <a:masterClrMapping/>
  </p:clrMapOvr>
  <mc:AlternateContent xmlns:mc="http://schemas.openxmlformats.org/markup-compatibility/2006" xmlns:p14="http://schemas.microsoft.com/office/powerpoint/2010/main">
    <mc:Choice Requires="p14">
      <p:transition spd="slow" p14:dur="2000" advTm="92575"/>
    </mc:Choice>
    <mc:Fallback xmlns="">
      <p:transition spd="slow" advTm="9257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descr="صورة تحتوي على كاميرا&#10;&#10;تم إنشاء الوصف تلقائياً">
            <a:extLst>
              <a:ext uri="{FF2B5EF4-FFF2-40B4-BE49-F238E27FC236}">
                <a16:creationId xmlns:a16="http://schemas.microsoft.com/office/drawing/2014/main" id="{5B816693-B945-38A3-07DB-2B0E00F75BF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76943" y="1643742"/>
            <a:ext cx="11277600" cy="4193041"/>
          </a:xfrm>
          <a:prstGeom prst="rect">
            <a:avLst/>
          </a:prstGeom>
        </p:spPr>
      </p:pic>
    </p:spTree>
    <p:extLst>
      <p:ext uri="{BB962C8B-B14F-4D97-AF65-F5344CB8AC3E}">
        <p14:creationId xmlns:p14="http://schemas.microsoft.com/office/powerpoint/2010/main" val="4000203934"/>
      </p:ext>
    </p:extLst>
  </p:cSld>
  <p:clrMapOvr>
    <a:masterClrMapping/>
  </p:clrMapOvr>
  <mc:AlternateContent xmlns:mc="http://schemas.openxmlformats.org/markup-compatibility/2006" xmlns:p14="http://schemas.microsoft.com/office/powerpoint/2010/main">
    <mc:Choice Requires="p14">
      <p:transition spd="slow" p14:dur="2000" advTm="305393"/>
    </mc:Choice>
    <mc:Fallback xmlns="">
      <p:transition spd="slow" advTm="3053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descr="صورة تحتوي على لقطة شاشة, رسوم متحركة, الرسومات, فن&#10;&#10;تم إنشاء الوصف تلقائياً">
            <a:extLst>
              <a:ext uri="{FF2B5EF4-FFF2-40B4-BE49-F238E27FC236}">
                <a16:creationId xmlns:a16="http://schemas.microsoft.com/office/drawing/2014/main" id="{14F29B29-47EA-3CD6-E8C5-5744631565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228" y="1858734"/>
            <a:ext cx="5268686" cy="342900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صورة 8" descr="صورة تحتوي على خط يد, قصاصة فنية, الخط, رسم&#10;&#10;تم إنشاء الوصف تلقائياً">
            <a:extLst>
              <a:ext uri="{FF2B5EF4-FFF2-40B4-BE49-F238E27FC236}">
                <a16:creationId xmlns:a16="http://schemas.microsoft.com/office/drawing/2014/main" id="{BE3C5517-1D1E-2FBF-4C48-0589ABEECE4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24600" y="1612558"/>
            <a:ext cx="5660572" cy="4247923"/>
          </a:xfrm>
          <a:prstGeom prst="rect">
            <a:avLst/>
          </a:prstGeom>
        </p:spPr>
      </p:pic>
    </p:spTree>
    <p:extLst>
      <p:ext uri="{BB962C8B-B14F-4D97-AF65-F5344CB8AC3E}">
        <p14:creationId xmlns:p14="http://schemas.microsoft.com/office/powerpoint/2010/main" val="1620778442"/>
      </p:ext>
    </p:extLst>
  </p:cSld>
  <p:clrMapOvr>
    <a:masterClrMapping/>
  </p:clrMapOvr>
  <mc:AlternateContent xmlns:mc="http://schemas.openxmlformats.org/markup-compatibility/2006" xmlns:p14="http://schemas.microsoft.com/office/powerpoint/2010/main">
    <mc:Choice Requires="p14">
      <p:transition spd="slow" p14:dur="2000" advTm="92575"/>
    </mc:Choice>
    <mc:Fallback xmlns="">
      <p:transition spd="slow" advTm="9257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p:nvPr>
        </p:nvSpPr>
        <p:spPr>
          <a:xfrm>
            <a:off x="3363685" y="1502229"/>
            <a:ext cx="8741229" cy="4626427"/>
          </a:xfrm>
          <a:solidFill>
            <a:schemeClr val="bg1"/>
          </a:solidFill>
        </p:spPr>
        <p:txBody>
          <a:bodyPr/>
          <a:lstStyle/>
          <a:p>
            <a:pPr algn="ctr" rtl="1">
              <a:lnSpc>
                <a:spcPct val="150000"/>
              </a:lnSpc>
            </a:pPr>
            <a:r>
              <a:rPr lang="fa-IR" sz="1400" b="1" dirty="0">
                <a:latin typeface="Alexandria" pitchFamily="2" charset="-78"/>
                <a:cs typeface="Alexandria" pitchFamily="2" charset="-78"/>
              </a:rPr>
              <a:t>الذكاء مصطلح يشمل القدرات العقلية المتعلقة بالقدرة على التحليل، والتخطيط، وحل المشاكل، وبناء الاستنتاجات، وسرعة التصرف، كما يشمل القدرة على التفكير المجرد، وجمع وتنسيق الأفكار، والتقاط اللغات، وسرعة التعلم، كما يتضمن أيضا حسب بعض العلماء القدرة على الإحساس وإبداء المشاعر وفهم مشاعر الآخرين.</a:t>
            </a:r>
            <a:br>
              <a:rPr lang="fa-IR" sz="1400" b="1" dirty="0">
                <a:latin typeface="Alexandria" pitchFamily="2" charset="-78"/>
                <a:cs typeface="Alexandria" pitchFamily="2" charset="-78"/>
              </a:rPr>
            </a:br>
            <a:r>
              <a:rPr lang="fa-IR" sz="1400" b="1" dirty="0">
                <a:latin typeface="Alexandria" pitchFamily="2" charset="-78"/>
                <a:cs typeface="Alexandria" pitchFamily="2" charset="-78"/>
              </a:rPr>
              <a:t>مع أن المفهوم العام السائد عند الناس للذكاء يشمل جميع هذه الأمور وربما جعلوها مرتبطة بقوة الذاكرة، إلا أن علم النفس يدرس الذكاء كميزة سلوكية مستقلة عن الإبداع، والشخصية، والحكمة وحتى قوة الحافظة المتعلقة بالذاكرة.</a:t>
            </a:r>
            <a:br>
              <a:rPr lang="fa-IR" sz="1400" b="1" dirty="0">
                <a:latin typeface="Alexandria" pitchFamily="2" charset="-78"/>
                <a:cs typeface="Alexandria" pitchFamily="2" charset="-78"/>
              </a:rPr>
            </a:br>
            <a:r>
              <a:rPr lang="fa-IR" sz="1400" b="1" dirty="0">
                <a:latin typeface="Alexandria" pitchFamily="2" charset="-78"/>
                <a:cs typeface="Alexandria" pitchFamily="2" charset="-78"/>
              </a:rPr>
              <a:t>تتوفر العديد من اختبارات قياس مستوى الذكاء </a:t>
            </a:r>
            <a:r>
              <a:rPr lang="en-US" sz="1400" b="1" dirty="0">
                <a:latin typeface="Alexandria" pitchFamily="2" charset="-78"/>
                <a:cs typeface="Alexandria" pitchFamily="2" charset="-78"/>
              </a:rPr>
              <a:t>IQ</a:t>
            </a:r>
            <a:r>
              <a:rPr lang="ar-EG" sz="1400" b="1" dirty="0">
                <a:latin typeface="Alexandria" pitchFamily="2" charset="-78"/>
                <a:cs typeface="Alexandria" pitchFamily="2" charset="-78"/>
              </a:rPr>
              <a:t> </a:t>
            </a:r>
            <a:r>
              <a:rPr lang="en-US" sz="1400" b="1" dirty="0">
                <a:latin typeface="Alexandria" pitchFamily="2" charset="-78"/>
                <a:cs typeface="Alexandria" pitchFamily="2" charset="-78"/>
              </a:rPr>
              <a:t> </a:t>
            </a:r>
            <a:r>
              <a:rPr lang="fa-IR" sz="1400" b="1" dirty="0">
                <a:latin typeface="Alexandria" pitchFamily="2" charset="-78"/>
                <a:cs typeface="Alexandria" pitchFamily="2" charset="-78"/>
              </a:rPr>
              <a:t>لكن ليس هناك تعريف موحد للذكاء، وينتقد ويتهم اختبار الذكاء بعدم القدرة على تحديد ذوي الذكاء العالي والمنخفض لأن النظريات المتواجدة الآن تؤكد وجود أنواع متعددة من الذكاء، وأن هذه الاختبارات ليس لديها القدرة على تحديد العبقرية في جميع المجالات.</a:t>
            </a:r>
            <a:br>
              <a:rPr lang="fa-IR" sz="1400" b="1" dirty="0">
                <a:latin typeface="Alexandria" pitchFamily="2" charset="-78"/>
                <a:cs typeface="Alexandria" pitchFamily="2" charset="-78"/>
              </a:rPr>
            </a:br>
            <a:r>
              <a:rPr lang="fa-IR" sz="1400" b="1" dirty="0">
                <a:latin typeface="Alexandria" pitchFamily="2" charset="-78"/>
                <a:cs typeface="Alexandria" pitchFamily="2" charset="-78"/>
              </a:rPr>
              <a:t>البشر عمومًا لا يستخدمون كل أجزاء الدماغ للوصول إلى حل مشكلة ما، وإنما يستخدمون الجزء المتخصص في حل المشكلة بذاتها، لذلك فالذكاء ليس نوعًا واحدًا وإنما أنواع متباينة، وربما يكون أداء الشخص في الأجزاء الأخرى ليس على نفس المستوى.</a:t>
            </a:r>
            <a:endParaRPr lang="en-US" sz="1400" b="1" dirty="0">
              <a:latin typeface="Alexandria" pitchFamily="2" charset="-78"/>
              <a:cs typeface="Alexandria" pitchFamily="2" charset="-78"/>
            </a:endParaRPr>
          </a:p>
        </p:txBody>
      </p:sp>
      <p:pic>
        <p:nvPicPr>
          <p:cNvPr id="11" name="عنصر نائب للمحتوى 7">
            <a:extLst>
              <a:ext uri="{FF2B5EF4-FFF2-40B4-BE49-F238E27FC236}">
                <a16:creationId xmlns:a16="http://schemas.microsoft.com/office/drawing/2014/main" id="{FEA69D08-0A60-D137-AEE1-D206EA39D4FA}"/>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rcRect/>
          <a:stretch/>
        </p:blipFill>
        <p:spPr>
          <a:xfrm>
            <a:off x="337457" y="1491344"/>
            <a:ext cx="2862943" cy="4746169"/>
          </a:xfrm>
        </p:spPr>
      </p:pic>
    </p:spTree>
    <p:extLst>
      <p:ext uri="{BB962C8B-B14F-4D97-AF65-F5344CB8AC3E}">
        <p14:creationId xmlns:p14="http://schemas.microsoft.com/office/powerpoint/2010/main" val="109838496"/>
      </p:ext>
    </p:extLst>
  </p:cSld>
  <p:clrMapOvr>
    <a:masterClrMapping/>
  </p:clrMapOvr>
  <mc:AlternateContent xmlns:mc="http://schemas.openxmlformats.org/markup-compatibility/2006" xmlns:p14="http://schemas.microsoft.com/office/powerpoint/2010/main">
    <mc:Choice Requires="p14">
      <p:transition spd="slow" p14:dur="2000" advTm="131797"/>
    </mc:Choice>
    <mc:Fallback xmlns="">
      <p:transition spd="slow" advTm="13179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p:nvPr>
        </p:nvSpPr>
        <p:spPr>
          <a:xfrm>
            <a:off x="2449287" y="1861457"/>
            <a:ext cx="9655628" cy="4027714"/>
          </a:xfrm>
          <a:solidFill>
            <a:schemeClr val="bg1"/>
          </a:solidFill>
        </p:spPr>
        <p:txBody>
          <a:bodyPr/>
          <a:lstStyle/>
          <a:p>
            <a:pPr algn="just" rtl="1">
              <a:lnSpc>
                <a:spcPct val="150000"/>
              </a:lnSpc>
            </a:pPr>
            <a:r>
              <a:rPr lang="fa-IR" sz="1600" b="1" dirty="0">
                <a:latin typeface="Alexandria" pitchFamily="2" charset="-78"/>
                <a:cs typeface="Alexandria" pitchFamily="2" charset="-78"/>
              </a:rPr>
              <a:t>لا يوجد حتى الآن تعريف محدد للذكاء، حتى الذكاء بمفهومهِ العام يختلف من موقع لآخر ومن بيئة إلى أخرى، ففي المدرسة الطالب الذكي هو المتفوق في دراسته والحاصل على أعلى الشهادات، أما في قطاع الأعمال فهو الشخص القادر على استغلال الفرص التجارية وتحقيق أفضل المكاسب، وفي الرياضة كان اللاعب مارادونا هو عبقري كرة القدم لأنه استطاع قراءة وتنبؤ حركات الفريق الخصم مسبقا وترجمها عن طريق استغلال الفرص على أفضل وجه ومن ثم الفوز.</a:t>
            </a:r>
            <a:br>
              <a:rPr lang="ar-EG" sz="1600" b="1" dirty="0">
                <a:latin typeface="Alexandria" pitchFamily="2" charset="-78"/>
                <a:cs typeface="Alexandria" pitchFamily="2" charset="-78"/>
              </a:rPr>
            </a:br>
            <a:br>
              <a:rPr lang="ar-EG" sz="1600" b="1" dirty="0">
                <a:latin typeface="Alexandria" pitchFamily="2" charset="-78"/>
                <a:cs typeface="Alexandria" pitchFamily="2" charset="-78"/>
              </a:rPr>
            </a:br>
            <a:r>
              <a:rPr lang="fa-IR" sz="1600" b="1" dirty="0">
                <a:latin typeface="Alexandria" pitchFamily="2" charset="-78"/>
                <a:cs typeface="Alexandria" pitchFamily="2" charset="-78"/>
              </a:rPr>
              <a:t>والذكاء يعرف بشكل عام فهو الأداة التي تمكن الأفراد «والمجموعات» من التأقلم بشكل أفضل مع الظروف المحيطة عن طريق استغلال ما هو موجود للوصول إلى حل مشكلة معينة، فقبل النار كانت عملية الأكل دون الطهي هي المشكلة، وباكتشاف النار وتطويعها حلت المشكلة.</a:t>
            </a:r>
            <a:endParaRPr lang="en-US" sz="1600" b="1" dirty="0">
              <a:latin typeface="Alexandria" pitchFamily="2" charset="-78"/>
              <a:cs typeface="Alexandria" pitchFamily="2" charset="-78"/>
            </a:endParaRPr>
          </a:p>
        </p:txBody>
      </p:sp>
      <p:pic>
        <p:nvPicPr>
          <p:cNvPr id="11" name="عنصر نائب للمحتوى 7" descr="صورة تحتوي على نص, تصميم الجرافيك, الرسومات, لقطة شاشة&#10;&#10;تم إنشاء الوصف تلقائياً">
            <a:extLst>
              <a:ext uri="{FF2B5EF4-FFF2-40B4-BE49-F238E27FC236}">
                <a16:creationId xmlns:a16="http://schemas.microsoft.com/office/drawing/2014/main" id="{FEA69D08-0A60-D137-AEE1-D206EA39D4FA}"/>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337457" y="1861457"/>
            <a:ext cx="1948543" cy="4027714"/>
          </a:xfrm>
        </p:spPr>
      </p:pic>
    </p:spTree>
    <p:extLst>
      <p:ext uri="{BB962C8B-B14F-4D97-AF65-F5344CB8AC3E}">
        <p14:creationId xmlns:p14="http://schemas.microsoft.com/office/powerpoint/2010/main" val="2272497704"/>
      </p:ext>
    </p:extLst>
  </p:cSld>
  <p:clrMapOvr>
    <a:masterClrMapping/>
  </p:clrMapOvr>
  <mc:AlternateContent xmlns:mc="http://schemas.openxmlformats.org/markup-compatibility/2006" xmlns:p14="http://schemas.microsoft.com/office/powerpoint/2010/main">
    <mc:Choice Requires="p14">
      <p:transition spd="slow" p14:dur="2000" advTm="122062"/>
    </mc:Choice>
    <mc:Fallback xmlns="">
      <p:transition spd="slow" advTm="12206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عنصر نائب للمحتوى 10" descr="صورة تحتوي على نص, لقطة شاشة, الخط, التصميم&#10;&#10;تم إنشاء الوصف تلقائياً">
            <a:extLst>
              <a:ext uri="{FF2B5EF4-FFF2-40B4-BE49-F238E27FC236}">
                <a16:creationId xmlns:a16="http://schemas.microsoft.com/office/drawing/2014/main" id="{07F32EFD-940C-67B8-3334-0F23679F9AFD}"/>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402771" y="1654627"/>
            <a:ext cx="11593285" cy="4463144"/>
          </a:xfrm>
        </p:spPr>
      </p:pic>
    </p:spTree>
    <p:extLst>
      <p:ext uri="{BB962C8B-B14F-4D97-AF65-F5344CB8AC3E}">
        <p14:creationId xmlns:p14="http://schemas.microsoft.com/office/powerpoint/2010/main" val="2661720412"/>
      </p:ext>
    </p:extLst>
  </p:cSld>
  <p:clrMapOvr>
    <a:masterClrMapping/>
  </p:clrMapOvr>
  <mc:AlternateContent xmlns:mc="http://schemas.openxmlformats.org/markup-compatibility/2006" xmlns:p14="http://schemas.microsoft.com/office/powerpoint/2010/main">
    <mc:Choice Requires="p14">
      <p:transition spd="slow" p14:dur="2000" advTm="194739"/>
    </mc:Choice>
    <mc:Fallback xmlns="">
      <p:transition spd="slow" advTm="19473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ما هو الذكاء الإصطناعي ؟ _ فِهموجرافيك ١">
            <a:hlinkClick r:id="" action="ppaction://media"/>
            <a:extLst>
              <a:ext uri="{FF2B5EF4-FFF2-40B4-BE49-F238E27FC236}">
                <a16:creationId xmlns:a16="http://schemas.microsoft.com/office/drawing/2014/main" id="{9DE5460C-DB2B-DDB9-744B-B9C3ECAADA5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39486" y="1513114"/>
            <a:ext cx="11745685" cy="3973286"/>
          </a:xfrm>
        </p:spPr>
      </p:pic>
    </p:spTree>
    <p:extLst>
      <p:ext uri="{BB962C8B-B14F-4D97-AF65-F5344CB8AC3E}">
        <p14:creationId xmlns:p14="http://schemas.microsoft.com/office/powerpoint/2010/main" val="1213941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0597"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p:nvPr>
        </p:nvSpPr>
        <p:spPr>
          <a:xfrm>
            <a:off x="740230" y="1393371"/>
            <a:ext cx="10515600" cy="2035629"/>
          </a:xfrm>
          <a:solidFill>
            <a:schemeClr val="bg1"/>
          </a:solidFill>
        </p:spPr>
        <p:txBody>
          <a:bodyPr/>
          <a:lstStyle/>
          <a:p>
            <a:pPr algn="just" rtl="1">
              <a:lnSpc>
                <a:spcPct val="150000"/>
              </a:lnSpc>
            </a:pPr>
            <a:r>
              <a:rPr lang="fa-IR" sz="1800" b="0" i="0" dirty="0">
                <a:solidFill>
                  <a:srgbClr val="333333"/>
                </a:solidFill>
                <a:effectLst/>
                <a:latin typeface="Alexandria" pitchFamily="2" charset="-78"/>
                <a:cs typeface="Alexandria" pitchFamily="2" charset="-78"/>
              </a:rPr>
              <a:t>يمثّل الذكاء قدرة العقل على التفكير للتعلّم وحل المشاكل المختلفة، ويدمج بطبيعته العديد من الوظائف المعرفية مثل: الإدراك، والانتباه ، والتخطيط، واللغة، كما أنه يستخدم لقياس النتائج الاجتماعية كالتحصيل العلمي والمستوى الوظيفي.وقد ظهر حديثاً مفهوم الذكاء الاصطناعي، وانتشر على نطاق واسع في الآونة الأخيرة</a:t>
            </a:r>
            <a:r>
              <a:rPr lang="ar-EG" sz="1800" b="0" i="0" dirty="0">
                <a:solidFill>
                  <a:srgbClr val="333333"/>
                </a:solidFill>
                <a:effectLst/>
                <a:latin typeface="Alexandria" pitchFamily="2" charset="-78"/>
                <a:cs typeface="Alexandria" pitchFamily="2" charset="-78"/>
              </a:rPr>
              <a:t>.</a:t>
            </a:r>
            <a:endParaRPr lang="en-US" sz="1800" dirty="0">
              <a:latin typeface="Alexandria" pitchFamily="2" charset="-78"/>
              <a:cs typeface="Alexandria" pitchFamily="2" charset="-78"/>
            </a:endParaRPr>
          </a:p>
        </p:txBody>
      </p:sp>
      <p:pic>
        <p:nvPicPr>
          <p:cNvPr id="7" name="صورة 6" descr="صورة تحتوي على توضيح, رسوم متحركة, رسم, قصص مصورة يابانية&#10;&#10;تم إنشاء الوصف تلقائياً">
            <a:extLst>
              <a:ext uri="{FF2B5EF4-FFF2-40B4-BE49-F238E27FC236}">
                <a16:creationId xmlns:a16="http://schemas.microsoft.com/office/drawing/2014/main" id="{4F8B0505-B212-A487-1329-732E08282D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40230" y="3559629"/>
            <a:ext cx="10515600" cy="2579914"/>
          </a:xfrm>
          <a:prstGeom prst="rect">
            <a:avLst/>
          </a:prstGeom>
        </p:spPr>
      </p:pic>
    </p:spTree>
    <p:extLst>
      <p:ext uri="{BB962C8B-B14F-4D97-AF65-F5344CB8AC3E}">
        <p14:creationId xmlns:p14="http://schemas.microsoft.com/office/powerpoint/2010/main" val="2405245397"/>
      </p:ext>
    </p:extLst>
  </p:cSld>
  <p:clrMapOvr>
    <a:masterClrMapping/>
  </p:clrMapOvr>
  <mc:AlternateContent xmlns:mc="http://schemas.openxmlformats.org/markup-compatibility/2006" xmlns:p14="http://schemas.microsoft.com/office/powerpoint/2010/main">
    <mc:Choice Requires="p14">
      <p:transition spd="slow" p14:dur="2000" advTm="121025"/>
    </mc:Choice>
    <mc:Fallback xmlns="">
      <p:transition spd="slow" advTm="12102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idx="4294967295"/>
          </p:nvPr>
        </p:nvSpPr>
        <p:spPr>
          <a:xfrm>
            <a:off x="332014" y="1426029"/>
            <a:ext cx="11527971" cy="4604657"/>
          </a:xfrm>
          <a:prstGeom prst="rect">
            <a:avLst/>
          </a:prstGeom>
          <a:solidFill>
            <a:schemeClr val="bg1"/>
          </a:solidFill>
        </p:spPr>
        <p:txBody>
          <a:bodyPr/>
          <a:lstStyle/>
          <a:p>
            <a:pPr algn="ctr" defTabSz="0" rtl="1">
              <a:lnSpc>
                <a:spcPct val="150000"/>
              </a:lnSpc>
            </a:pPr>
            <a:r>
              <a:rPr lang="fa-IR" sz="1600" dirty="0">
                <a:latin typeface="Alexandria" pitchFamily="2" charset="-78"/>
                <a:cs typeface="Alexandria" pitchFamily="2" charset="-78"/>
              </a:rPr>
              <a:t>يعتبر العالم الأمريكي جون ما كارثي </a:t>
            </a:r>
            <a:r>
              <a:rPr lang="en-US" sz="1600" dirty="0">
                <a:latin typeface="Alexandria" pitchFamily="2" charset="-78"/>
                <a:cs typeface="Alexandria" pitchFamily="2" charset="-78"/>
              </a:rPr>
              <a:t>John McCarthy </a:t>
            </a:r>
            <a:r>
              <a:rPr lang="ar-EG" sz="1600" dirty="0">
                <a:latin typeface="Alexandria" pitchFamily="2" charset="-78"/>
                <a:cs typeface="Alexandria" pitchFamily="2" charset="-78"/>
              </a:rPr>
              <a:t> </a:t>
            </a:r>
            <a:r>
              <a:rPr lang="fa-IR" sz="1600" dirty="0">
                <a:latin typeface="Alexandria" pitchFamily="2" charset="-78"/>
                <a:cs typeface="Alexandria" pitchFamily="2" charset="-78"/>
              </a:rPr>
              <a:t>هو الذي صك مصطلح الذكاء الاصطناعي في ١٩٥٦م، </a:t>
            </a:r>
            <a:br>
              <a:rPr lang="ar-EG" sz="1600" dirty="0">
                <a:latin typeface="Alexandria" pitchFamily="2" charset="-78"/>
                <a:cs typeface="Alexandria" pitchFamily="2" charset="-78"/>
              </a:rPr>
            </a:br>
            <a:r>
              <a:rPr lang="fa-IR" sz="1600" dirty="0">
                <a:latin typeface="Alexandria" pitchFamily="2" charset="-78"/>
                <a:cs typeface="Alexandria" pitchFamily="2" charset="-78"/>
              </a:rPr>
              <a:t>وقد عرفه</a:t>
            </a:r>
            <a:r>
              <a:rPr lang="en-US" sz="1600" dirty="0">
                <a:latin typeface="Alexandria" pitchFamily="2" charset="-78"/>
                <a:cs typeface="Alexandria" pitchFamily="2" charset="-78"/>
              </a:rPr>
              <a:t> </a:t>
            </a:r>
            <a:r>
              <a:rPr lang="fa-IR" sz="1600" dirty="0">
                <a:latin typeface="Alexandria" pitchFamily="2" charset="-78"/>
                <a:cs typeface="Alexandria" pitchFamily="2" charset="-78"/>
              </a:rPr>
              <a:t>بأنه علم وهندسة صناعة الآلات الذكية وخاصة برامج الحاسوب الذكية.</a:t>
            </a:r>
            <a:br>
              <a:rPr lang="en-US" sz="1600" dirty="0">
                <a:latin typeface="Alexandria" pitchFamily="2" charset="-78"/>
                <a:cs typeface="Alexandria" pitchFamily="2" charset="-78"/>
              </a:rPr>
            </a:br>
            <a:r>
              <a:rPr lang="fa-IR" sz="1600" dirty="0">
                <a:latin typeface="Alexandria" pitchFamily="2" charset="-78"/>
                <a:cs typeface="Alexandria" pitchFamily="2" charset="-78"/>
              </a:rPr>
              <a:t> أو هو فرع علوم الحاسوب الذي يهدف إلى إنشاء الآلات الذكية.</a:t>
            </a:r>
            <a:br>
              <a:rPr lang="fa-IR" sz="1600" dirty="0">
                <a:latin typeface="Alexandria" pitchFamily="2" charset="-78"/>
                <a:cs typeface="Alexandria" pitchFamily="2" charset="-78"/>
              </a:rPr>
            </a:br>
            <a:r>
              <a:rPr lang="fa-IR" sz="1600" dirty="0">
                <a:latin typeface="Alexandria" pitchFamily="2" charset="-78"/>
                <a:cs typeface="Alexandria" pitchFamily="2" charset="-78"/>
              </a:rPr>
              <a:t>والذكاء </a:t>
            </a:r>
            <a:r>
              <a:rPr lang="en-US" sz="1600" dirty="0">
                <a:latin typeface="Alexandria" pitchFamily="2" charset="-78"/>
                <a:cs typeface="Alexandria" pitchFamily="2" charset="-78"/>
              </a:rPr>
              <a:t>Intelligence </a:t>
            </a:r>
            <a:r>
              <a:rPr lang="fa-IR" sz="1600" dirty="0">
                <a:latin typeface="Alexandria" pitchFamily="2" charset="-78"/>
                <a:cs typeface="Alexandria" pitchFamily="2" charset="-78"/>
              </a:rPr>
              <a:t>كمفهوم يصعب تعريفه بدقة، ويمكن اعتباره الجزء الحسابي الذي يعطينا القدرة على تحقيق الأهداف في العالم من حولنا، ولدى الناس مختلف الدرجات من الذكاء، وكذلك الحيوانات وبعض الآلات، وفق هذا التعريف.</a:t>
            </a:r>
            <a:br>
              <a:rPr lang="fa-IR" sz="1600" dirty="0">
                <a:latin typeface="Alexandria" pitchFamily="2" charset="-78"/>
                <a:cs typeface="Alexandria" pitchFamily="2" charset="-78"/>
              </a:rPr>
            </a:br>
            <a:r>
              <a:rPr lang="ar-EG" sz="1600" b="1" dirty="0">
                <a:latin typeface="Alexandria" pitchFamily="2" charset="-78"/>
                <a:cs typeface="Alexandria" pitchFamily="2" charset="-78"/>
              </a:rPr>
              <a:t>و</a:t>
            </a:r>
            <a:r>
              <a:rPr lang="fa-IR" sz="1600" b="1" dirty="0">
                <a:latin typeface="Alexandria" pitchFamily="2" charset="-78"/>
                <a:cs typeface="Alexandria" pitchFamily="2" charset="-78"/>
              </a:rPr>
              <a:t>نستطيع تعريف الذكاء الاصطناعي بأكثر من تعريف منها : </a:t>
            </a:r>
            <a:br>
              <a:rPr lang="ar-EG" sz="1600" b="1" dirty="0">
                <a:latin typeface="Alexandria" pitchFamily="2" charset="-78"/>
                <a:cs typeface="Alexandria" pitchFamily="2" charset="-78"/>
              </a:rPr>
            </a:br>
            <a:r>
              <a:rPr lang="fa-IR" sz="1600" dirty="0">
                <a:latin typeface="Alexandria" pitchFamily="2" charset="-78"/>
                <a:cs typeface="Alexandria" pitchFamily="2" charset="-78"/>
              </a:rPr>
              <a:t>الذكاء الاصطناعي </a:t>
            </a:r>
            <a:r>
              <a:rPr lang="en-US" sz="1600" dirty="0">
                <a:latin typeface="Alexandria" pitchFamily="2" charset="-78"/>
                <a:cs typeface="Alexandria" pitchFamily="2" charset="-78"/>
              </a:rPr>
              <a:t>AI </a:t>
            </a:r>
            <a:r>
              <a:rPr lang="fa-IR" sz="1600" dirty="0">
                <a:latin typeface="Alexandria" pitchFamily="2" charset="-78"/>
                <a:cs typeface="Alexandria" pitchFamily="2" charset="-78"/>
              </a:rPr>
              <a:t>هو دراسة القدرات الذهنية من خلال استخدامه للنماذج الاحتسابية </a:t>
            </a:r>
            <a:r>
              <a:rPr lang="en-US" sz="1600" dirty="0">
                <a:latin typeface="Alexandria" pitchFamily="2" charset="-78"/>
                <a:cs typeface="Alexandria" pitchFamily="2" charset="-78"/>
              </a:rPr>
              <a:t>computational</a:t>
            </a:r>
            <a:br>
              <a:rPr lang="en-US" sz="1600" dirty="0">
                <a:latin typeface="Alexandria" pitchFamily="2" charset="-78"/>
                <a:cs typeface="Alexandria" pitchFamily="2" charset="-78"/>
              </a:rPr>
            </a:br>
            <a:r>
              <a:rPr lang="en-US" sz="1600" dirty="0">
                <a:latin typeface="Alexandria" pitchFamily="2" charset="-78"/>
                <a:cs typeface="Alexandria" pitchFamily="2" charset="-78"/>
              </a:rPr>
              <a:t>.models</a:t>
            </a:r>
            <a:br>
              <a:rPr lang="en-US" sz="1600" dirty="0">
                <a:latin typeface="Alexandria" pitchFamily="2" charset="-78"/>
                <a:cs typeface="Alexandria" pitchFamily="2" charset="-78"/>
              </a:rPr>
            </a:br>
            <a:r>
              <a:rPr lang="fa-IR" sz="1600" dirty="0">
                <a:latin typeface="Alexandria" pitchFamily="2" charset="-78"/>
                <a:cs typeface="Alexandria" pitchFamily="2" charset="-78"/>
              </a:rPr>
              <a:t>الذكاء الاصطناعي </a:t>
            </a:r>
            <a:r>
              <a:rPr lang="en-US" sz="1600" dirty="0">
                <a:latin typeface="Alexandria" pitchFamily="2" charset="-78"/>
                <a:cs typeface="Alexandria" pitchFamily="2" charset="-78"/>
              </a:rPr>
              <a:t>AI </a:t>
            </a:r>
            <a:r>
              <a:rPr lang="fa-IR" sz="1600" dirty="0">
                <a:latin typeface="Alexandria" pitchFamily="2" charset="-78"/>
                <a:cs typeface="Alexandria" pitchFamily="2" charset="-78"/>
              </a:rPr>
              <a:t>هو دراسة كيفية جعل الحواسيب تقوم بأشياء يقوم بها الإنسان بشكل أفضل في الوقت</a:t>
            </a:r>
            <a:br>
              <a:rPr lang="fa-IR" sz="1600" dirty="0">
                <a:latin typeface="Alexandria" pitchFamily="2" charset="-78"/>
                <a:cs typeface="Alexandria" pitchFamily="2" charset="-78"/>
              </a:rPr>
            </a:br>
            <a:r>
              <a:rPr lang="fa-IR" sz="1600" dirty="0">
                <a:latin typeface="Alexandria" pitchFamily="2" charset="-78"/>
                <a:cs typeface="Alexandria" pitchFamily="2" charset="-78"/>
              </a:rPr>
              <a:t>الحالي.</a:t>
            </a:r>
            <a:br>
              <a:rPr lang="fa-IR" sz="1600" dirty="0">
                <a:latin typeface="Alexandria" pitchFamily="2" charset="-78"/>
                <a:cs typeface="Alexandria" pitchFamily="2" charset="-78"/>
              </a:rPr>
            </a:br>
            <a:r>
              <a:rPr lang="fa-IR" sz="1600" dirty="0">
                <a:latin typeface="Alexandria" pitchFamily="2" charset="-78"/>
                <a:cs typeface="Alexandria" pitchFamily="2" charset="-78"/>
              </a:rPr>
              <a:t>الذكاء الاصطناعي </a:t>
            </a:r>
            <a:r>
              <a:rPr lang="en-US" sz="1600" dirty="0">
                <a:latin typeface="Alexandria" pitchFamily="2" charset="-78"/>
                <a:cs typeface="Alexandria" pitchFamily="2" charset="-78"/>
              </a:rPr>
              <a:t>AI </a:t>
            </a:r>
            <a:r>
              <a:rPr lang="fa-IR" sz="1600" dirty="0">
                <a:latin typeface="Alexandria" pitchFamily="2" charset="-78"/>
                <a:cs typeface="Alexandria" pitchFamily="2" charset="-78"/>
              </a:rPr>
              <a:t>هو دراسة وتصميم العملاء الأذكياء </a:t>
            </a:r>
            <a:r>
              <a:rPr lang="en-US" sz="1600" dirty="0">
                <a:latin typeface="Alexandria" pitchFamily="2" charset="-78"/>
                <a:cs typeface="Alexandria" pitchFamily="2" charset="-78"/>
              </a:rPr>
              <a:t>intelligent agents، </a:t>
            </a:r>
            <a:r>
              <a:rPr lang="fa-IR" sz="1600" dirty="0">
                <a:latin typeface="Alexandria" pitchFamily="2" charset="-78"/>
                <a:cs typeface="Alexandria" pitchFamily="2" charset="-78"/>
              </a:rPr>
              <a:t>حيث أن العميل الذكي هو نظام</a:t>
            </a:r>
            <a:br>
              <a:rPr lang="fa-IR" sz="1600" dirty="0">
                <a:latin typeface="Alexandria" pitchFamily="2" charset="-78"/>
                <a:cs typeface="Alexandria" pitchFamily="2" charset="-78"/>
              </a:rPr>
            </a:br>
            <a:r>
              <a:rPr lang="fa-IR" sz="1600" dirty="0">
                <a:latin typeface="Alexandria" pitchFamily="2" charset="-78"/>
                <a:cs typeface="Alexandria" pitchFamily="2" charset="-78"/>
              </a:rPr>
              <a:t>يدرك بيئته ويقدم أفعالا تزيد من فرصة نجاحه في أهدافه.</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5014442"/>
      </p:ext>
    </p:extLst>
  </p:cSld>
  <p:clrMapOvr>
    <a:masterClrMapping/>
  </p:clrMapOvr>
  <mc:AlternateContent xmlns:mc="http://schemas.openxmlformats.org/markup-compatibility/2006" xmlns:p14="http://schemas.microsoft.com/office/powerpoint/2010/main">
    <mc:Choice Requires="p14">
      <p:transition spd="slow" p14:dur="2000" advTm="137199"/>
    </mc:Choice>
    <mc:Fallback xmlns="">
      <p:transition spd="slow" advTm="13719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5421085" y="2057399"/>
            <a:ext cx="6313713" cy="4103913"/>
          </a:xfrm>
          <a:solidFill>
            <a:schemeClr val="bg1"/>
          </a:solidFill>
        </p:spPr>
        <p:txBody>
          <a:bodyPr>
            <a:normAutofit fontScale="92500" lnSpcReduction="20000"/>
          </a:bodyPr>
          <a:lstStyle/>
          <a:p>
            <a:pPr algn="just" rtl="1">
              <a:lnSpc>
                <a:spcPct val="170000"/>
              </a:lnSpc>
            </a:pPr>
            <a:r>
              <a:rPr lang="fa-IR" sz="1600" dirty="0">
                <a:latin typeface="Alexandria" pitchFamily="2" charset="-78"/>
                <a:cs typeface="Alexandria" pitchFamily="2" charset="-78"/>
              </a:rPr>
              <a:t>أحد علوم الحاسب الآلي الحديثة التي تبحث عن أساليب متطورة لبرمجته للقيام بأعمال واستنتاجات تشابه ولو في حدود ضيقة تلك الأساليب التي تنسب الذكاء الإنسان .</a:t>
            </a:r>
          </a:p>
          <a:p>
            <a:pPr algn="just" rtl="1">
              <a:lnSpc>
                <a:spcPct val="170000"/>
              </a:lnSpc>
            </a:pPr>
            <a:r>
              <a:rPr lang="fa-IR" sz="1600" dirty="0">
                <a:latin typeface="Alexandria" pitchFamily="2" charset="-78"/>
                <a:cs typeface="Alexandria" pitchFamily="2" charset="-78"/>
              </a:rPr>
              <a:t> فهو بذلك علم يبحث أولا في تعريف الذكاء الإنساني وتحديد أبعاده ، ومن ثم محاكاة بعض خواصه ، وهنا يجب توضيح أن هذا العلم لا يهدف إلى مقارنة أو تمثيل العقل البشري الذي خلقه الله جلت قدرته وعظمته بالآلة التي هي من صنع المخلوق ، بل يهدف هذا العلم الجديد إلى فهم العمليات الذهنية المعقدة التي يقوم بها العقل البشري أثناء ممارسته (التفكير) ومن ثم ترجمة هذه العمليات الذهنية إلى ما يوازيها من عمليات محاسبية تزيد من قدرة الحاسب على حل المشاكل المعقدة وهو الذكاء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الاصطناعي.</a:t>
            </a:r>
            <a:endParaRPr lang="en-US" sz="1600" dirty="0">
              <a:latin typeface="Alexandria" pitchFamily="2" charset="-78"/>
              <a:cs typeface="Alexandria" pitchFamily="2" charset="-78"/>
            </a:endParaRPr>
          </a:p>
        </p:txBody>
      </p:sp>
      <p:pic>
        <p:nvPicPr>
          <p:cNvPr id="3" name="صورة 2" descr="صورة تحتوي على لقطة شاشة, شخص, ضوء&#10;&#10;تم إنشاء الوصف تلقائياً">
            <a:extLst>
              <a:ext uri="{FF2B5EF4-FFF2-40B4-BE49-F238E27FC236}">
                <a16:creationId xmlns:a16="http://schemas.microsoft.com/office/drawing/2014/main" id="{90802D68-1CEE-44C5-DA4A-3D376A91A55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7201" y="1600199"/>
            <a:ext cx="4656617" cy="4691742"/>
          </a:xfrm>
          <a:prstGeom prst="rect">
            <a:avLst/>
          </a:prstGeom>
        </p:spPr>
      </p:pic>
      <p:sp>
        <p:nvSpPr>
          <p:cNvPr id="4" name="عنوان فرعي 5">
            <a:extLst>
              <a:ext uri="{FF2B5EF4-FFF2-40B4-BE49-F238E27FC236}">
                <a16:creationId xmlns:a16="http://schemas.microsoft.com/office/drawing/2014/main" id="{141EF925-68A9-E237-E3A2-4315170F8AA2}"/>
              </a:ext>
            </a:extLst>
          </p:cNvPr>
          <p:cNvSpPr txBox="1">
            <a:spLocks/>
          </p:cNvSpPr>
          <p:nvPr/>
        </p:nvSpPr>
        <p:spPr>
          <a:xfrm>
            <a:off x="5421086" y="1534886"/>
            <a:ext cx="6313713" cy="489857"/>
          </a:xfrm>
          <a:prstGeom prst="rect">
            <a:avLst/>
          </a:prstGeom>
          <a:solidFill>
            <a:srgbClr val="E1F9FF"/>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ar-EG" sz="1800" b="1" dirty="0">
                <a:latin typeface="Alexandria" pitchFamily="2" charset="-78"/>
                <a:cs typeface="Alexandria" pitchFamily="2" charset="-78"/>
              </a:rPr>
              <a:t>تعريف الذكاء الاصطناعي</a:t>
            </a:r>
            <a:endParaRPr lang="en-US" sz="1800" b="1" dirty="0">
              <a:latin typeface="Alexandria" pitchFamily="2" charset="-78"/>
              <a:cs typeface="Alexandria" pitchFamily="2" charset="-78"/>
            </a:endParaRPr>
          </a:p>
        </p:txBody>
      </p:sp>
    </p:spTree>
    <p:extLst>
      <p:ext uri="{BB962C8B-B14F-4D97-AF65-F5344CB8AC3E}">
        <p14:creationId xmlns:p14="http://schemas.microsoft.com/office/powerpoint/2010/main" val="1246973320"/>
      </p:ext>
    </p:extLst>
  </p:cSld>
  <p:clrMapOvr>
    <a:masterClrMapping/>
  </p:clrMapOvr>
  <mc:AlternateContent xmlns:mc="http://schemas.openxmlformats.org/markup-compatibility/2006" xmlns:p14="http://schemas.microsoft.com/office/powerpoint/2010/main">
    <mc:Choice Requires="p14">
      <p:transition spd="slow" p14:dur="2000" advTm="97361"/>
    </mc:Choice>
    <mc:Fallback xmlns="">
      <p:transition spd="slow" advTm="9736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3">
            <a:extLst>
              <a:ext uri="{FF2B5EF4-FFF2-40B4-BE49-F238E27FC236}">
                <a16:creationId xmlns:a16="http://schemas.microsoft.com/office/drawing/2014/main" id="{6844F326-DF33-F3B0-CA91-FCACEBD0289E}"/>
              </a:ext>
            </a:extLst>
          </p:cNvPr>
          <p:cNvSpPr>
            <a:spLocks noGrp="1"/>
          </p:cNvSpPr>
          <p:nvPr>
            <p:ph type="title"/>
          </p:nvPr>
        </p:nvSpPr>
        <p:spPr>
          <a:xfrm>
            <a:off x="4691743" y="2906485"/>
            <a:ext cx="7173686" cy="1621971"/>
          </a:xfrm>
          <a:solidFill>
            <a:schemeClr val="bg1"/>
          </a:solidFill>
        </p:spPr>
        <p:txBody>
          <a:bodyPr/>
          <a:lstStyle/>
          <a:p>
            <a:pPr algn="just" rtl="1">
              <a:lnSpc>
                <a:spcPct val="150000"/>
              </a:lnSpc>
            </a:pPr>
            <a:r>
              <a:rPr lang="fa-IR" sz="1800" b="1" dirty="0">
                <a:latin typeface="Alexandria" pitchFamily="2" charset="-78"/>
                <a:cs typeface="Alexandria" pitchFamily="2" charset="-78"/>
              </a:rPr>
              <a:t>تعرف منظمة التعاون والتنمية الاقتصادية الذكاء الاصطناعي على أنه الذكاء الذي تبديه الآلات والبرامج بهدف وضع التوقعات وتقديم الاقتراحات أو اتخاذ القرارات التي توثر على العالم الحقيقي أو</a:t>
            </a:r>
            <a:r>
              <a:rPr lang="ar-EG" sz="1800" b="1" dirty="0">
                <a:latin typeface="Alexandria" pitchFamily="2" charset="-78"/>
                <a:cs typeface="Alexandria" pitchFamily="2" charset="-78"/>
              </a:rPr>
              <a:t> </a:t>
            </a:r>
            <a:r>
              <a:rPr lang="fa-IR" sz="1800" b="1" dirty="0">
                <a:latin typeface="Alexandria" pitchFamily="2" charset="-78"/>
                <a:cs typeface="Alexandria" pitchFamily="2" charset="-78"/>
              </a:rPr>
              <a:t>الافتراضي لمجموعة من البشر أو الأشياء.»</a:t>
            </a:r>
            <a:endParaRPr lang="en-US" sz="1800" b="1" dirty="0">
              <a:latin typeface="Alexandria" pitchFamily="2" charset="-78"/>
              <a:cs typeface="Alexandria" pitchFamily="2" charset="-78"/>
            </a:endParaRPr>
          </a:p>
        </p:txBody>
      </p:sp>
      <p:sp>
        <p:nvSpPr>
          <p:cNvPr id="2" name="عنوان فرعي 5">
            <a:extLst>
              <a:ext uri="{FF2B5EF4-FFF2-40B4-BE49-F238E27FC236}">
                <a16:creationId xmlns:a16="http://schemas.microsoft.com/office/drawing/2014/main" id="{9E5ED0EF-2743-9D5F-B687-037D77269B60}"/>
              </a:ext>
            </a:extLst>
          </p:cNvPr>
          <p:cNvSpPr txBox="1">
            <a:spLocks/>
          </p:cNvSpPr>
          <p:nvPr/>
        </p:nvSpPr>
        <p:spPr>
          <a:xfrm>
            <a:off x="5410200" y="1817914"/>
            <a:ext cx="6019800" cy="489857"/>
          </a:xfrm>
          <a:prstGeom prst="rect">
            <a:avLst/>
          </a:prstGeom>
          <a:solidFill>
            <a:srgbClr val="E1F9FF"/>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9pPr>
          </a:lstStyle>
          <a:p>
            <a:pPr marL="0" indent="0" algn="ctr" rtl="1">
              <a:buNone/>
            </a:pPr>
            <a:r>
              <a:rPr lang="en-US" sz="1800" b="1" dirty="0">
                <a:latin typeface="Alexandria" pitchFamily="2" charset="-78"/>
                <a:cs typeface="Alexandria" pitchFamily="2" charset="-78"/>
              </a:rPr>
              <a:t> </a:t>
            </a:r>
            <a:r>
              <a:rPr lang="ar-EG" sz="1800" b="1" dirty="0">
                <a:latin typeface="Alexandria" pitchFamily="2" charset="-78"/>
                <a:cs typeface="Alexandria" pitchFamily="2" charset="-78"/>
              </a:rPr>
              <a:t>تعريف الذكاء الاصطناعي المؤسسي</a:t>
            </a:r>
            <a:endParaRPr lang="en-US" sz="1800" b="1" dirty="0">
              <a:latin typeface="Alexandria" pitchFamily="2" charset="-78"/>
              <a:cs typeface="Alexandria" pitchFamily="2" charset="-78"/>
            </a:endParaRPr>
          </a:p>
        </p:txBody>
      </p:sp>
      <p:pic>
        <p:nvPicPr>
          <p:cNvPr id="5" name="صورة 4" descr="صورة تحتوي على رسوم متحركة, لقطة شاشة, أنيميشن, نمذجة ثلاثية الأبعاد&#10;&#10;تم إنشاء الوصف تلقائياً">
            <a:extLst>
              <a:ext uri="{FF2B5EF4-FFF2-40B4-BE49-F238E27FC236}">
                <a16:creationId xmlns:a16="http://schemas.microsoft.com/office/drawing/2014/main" id="{1817EC56-09B1-E3D6-854E-19F9FE4789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8600" y="1600201"/>
            <a:ext cx="4245429" cy="443048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815984543"/>
      </p:ext>
    </p:extLst>
  </p:cSld>
  <p:clrMapOvr>
    <a:masterClrMapping/>
  </p:clrMapOvr>
  <mc:AlternateContent xmlns:mc="http://schemas.openxmlformats.org/markup-compatibility/2006" xmlns:p14="http://schemas.microsoft.com/office/powerpoint/2010/main">
    <mc:Choice Requires="p14">
      <p:transition spd="slow" p14:dur="2000" advTm="68733"/>
    </mc:Choice>
    <mc:Fallback xmlns="">
      <p:transition spd="slow" advTm="6873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عنصر نائب للمحتوى 9" descr="صورة تحتوي على شخص, شخصية خيالية, الوجه الإنساني, لقطة شاشة&#10;&#10;تم إنشاء الوصف تلقائياً">
            <a:extLst>
              <a:ext uri="{FF2B5EF4-FFF2-40B4-BE49-F238E27FC236}">
                <a16:creationId xmlns:a16="http://schemas.microsoft.com/office/drawing/2014/main" id="{7DE9339C-F49C-EDDC-C32E-CD2B2046B629}"/>
              </a:ext>
            </a:extLst>
          </p:cNvPr>
          <p:cNvPicPr>
            <a:picLocks noGrp="1" noChangeAspect="1"/>
          </p:cNvPicPr>
          <p:nvPr>
            <p:ph sz="half" idx="2"/>
          </p:nvPr>
        </p:nvPicPr>
        <p:blipFill>
          <a:blip r:embed="rId2">
            <a:extLst>
              <a:ext uri="{28A0092B-C50C-407E-A947-70E740481C1C}">
                <a14:useLocalDpi xmlns:a14="http://schemas.microsoft.com/office/drawing/2010/main"/>
              </a:ext>
            </a:extLst>
          </a:blip>
          <a:stretch>
            <a:fillRect/>
          </a:stretch>
        </p:blipFill>
        <p:spPr>
          <a:xfrm>
            <a:off x="1616532" y="2155372"/>
            <a:ext cx="2873827" cy="3878602"/>
          </a:xfrm>
        </p:spPr>
      </p:pic>
      <p:sp>
        <p:nvSpPr>
          <p:cNvPr id="8" name="عنصر نائب للمحتوى 7">
            <a:extLst>
              <a:ext uri="{FF2B5EF4-FFF2-40B4-BE49-F238E27FC236}">
                <a16:creationId xmlns:a16="http://schemas.microsoft.com/office/drawing/2014/main" id="{0274BE99-E2B8-0FA8-2C81-DD7443EBFFCD}"/>
              </a:ext>
            </a:extLst>
          </p:cNvPr>
          <p:cNvSpPr>
            <a:spLocks noGrp="1"/>
          </p:cNvSpPr>
          <p:nvPr>
            <p:ph sz="quarter" idx="4"/>
          </p:nvPr>
        </p:nvSpPr>
        <p:spPr>
          <a:xfrm>
            <a:off x="174625" y="1411343"/>
            <a:ext cx="5496832" cy="417458"/>
          </a:xfrm>
          <a:solidFill>
            <a:schemeClr val="bg1"/>
          </a:solidFill>
        </p:spPr>
        <p:txBody>
          <a:bodyPr>
            <a:normAutofit fontScale="85000" lnSpcReduction="10000"/>
          </a:bodyPr>
          <a:lstStyle/>
          <a:p>
            <a:pPr marL="0" indent="0" algn="ctr">
              <a:lnSpc>
                <a:spcPct val="150000"/>
              </a:lnSpc>
              <a:buNone/>
            </a:pPr>
            <a:r>
              <a:rPr lang="ar-EG" sz="2000" b="1" dirty="0">
                <a:solidFill>
                  <a:srgbClr val="002060"/>
                </a:solidFill>
                <a:latin typeface="Alexandria" pitchFamily="2" charset="-78"/>
                <a:cs typeface="Alexandria" pitchFamily="2" charset="-78"/>
              </a:rPr>
              <a:t>الفرق بين الذكاء الاصطناعي والذكاء البشري</a:t>
            </a:r>
            <a:endParaRPr lang="en-US" sz="2000" b="1" dirty="0">
              <a:solidFill>
                <a:srgbClr val="002060"/>
              </a:solidFill>
              <a:latin typeface="Alexandria" pitchFamily="2" charset="-78"/>
              <a:cs typeface="Alexandria" pitchFamily="2" charset="-78"/>
            </a:endParaRPr>
          </a:p>
        </p:txBody>
      </p:sp>
      <p:graphicFrame>
        <p:nvGraphicFramePr>
          <p:cNvPr id="11" name="رسم تخطيطي 10">
            <a:extLst>
              <a:ext uri="{FF2B5EF4-FFF2-40B4-BE49-F238E27FC236}">
                <a16:creationId xmlns:a16="http://schemas.microsoft.com/office/drawing/2014/main" id="{BDF044E7-809D-048E-31A2-DAC7997125DC}"/>
              </a:ext>
            </a:extLst>
          </p:cNvPr>
          <p:cNvGraphicFramePr/>
          <p:nvPr>
            <p:extLst>
              <p:ext uri="{D42A27DB-BD31-4B8C-83A1-F6EECF244321}">
                <p14:modId xmlns:p14="http://schemas.microsoft.com/office/powerpoint/2010/main" val="838445877"/>
              </p:ext>
            </p:extLst>
          </p:nvPr>
        </p:nvGraphicFramePr>
        <p:xfrm>
          <a:off x="6183087" y="1513114"/>
          <a:ext cx="5116286" cy="48647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05241107"/>
      </p:ext>
    </p:extLst>
  </p:cSld>
  <p:clrMapOvr>
    <a:masterClrMapping/>
  </p:clrMapOvr>
  <mc:AlternateContent xmlns:mc="http://schemas.openxmlformats.org/markup-compatibility/2006" xmlns:p14="http://schemas.microsoft.com/office/powerpoint/2010/main">
    <mc:Choice Requires="p14">
      <p:transition spd="slow" p14:dur="2000" advTm="40799"/>
    </mc:Choice>
    <mc:Fallback xmlns="">
      <p:transition spd="slow" advTm="4079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E755EDC1-CDD9-A0AC-966F-72B69CE7354D}"/>
              </a:ext>
            </a:extLst>
          </p:cNvPr>
          <p:cNvSpPr>
            <a:spLocks noGrp="1"/>
          </p:cNvSpPr>
          <p:nvPr>
            <p:ph type="subTitle" idx="1"/>
          </p:nvPr>
        </p:nvSpPr>
        <p:spPr>
          <a:xfrm>
            <a:off x="435428" y="1763486"/>
            <a:ext cx="11495314" cy="4397828"/>
          </a:xfrm>
          <a:solidFill>
            <a:schemeClr val="bg1"/>
          </a:solidFill>
        </p:spPr>
        <p:txBody>
          <a:bodyPr/>
          <a:lstStyle/>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المفهوم:</a:t>
            </a:r>
            <a:r>
              <a:rPr lang="ar-SA" sz="1800" kern="100" dirty="0">
                <a:effectLst/>
                <a:latin typeface="Aptos" panose="020B0004020202020204" pitchFamily="34" charset="0"/>
                <a:ea typeface="Aptos" panose="020B0004020202020204" pitchFamily="34" charset="0"/>
                <a:cs typeface="Alexandria" pitchFamily="2" charset="-78"/>
              </a:rPr>
              <a:t> يعرّف الذكاء البشري بأنه قدرة العقل البشري على التعلّم، واستخدام المعرفة المكتسبة من التجارب السابقة للتكيّف مع المواقف الجديدة في البيئة المحيطة. من ناحية أخرى، يمثّل الذكاء الاصطناعي أحد العلوم التي ظهرت حديثاً، ويعرّف بأنه التكنولوجيا التي تحاكي تفكير وأداء العقل البشري، وتنسخ سلوك البشر للقيام بالمهام المختلفة.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الطبيعة:</a:t>
            </a:r>
            <a:r>
              <a:rPr lang="ar-SA" sz="1800" kern="100" dirty="0">
                <a:effectLst/>
                <a:latin typeface="Aptos" panose="020B0004020202020204" pitchFamily="34" charset="0"/>
                <a:ea typeface="Aptos" panose="020B0004020202020204" pitchFamily="34" charset="0"/>
                <a:cs typeface="Alexandria" pitchFamily="2" charset="-78"/>
              </a:rPr>
              <a:t> يستخدم ذكاء الإنسان الوظائف المعرفية؛ لتفسير الظواهر والتكيّف مع البيئة المحيطة من خلال المعرفة المكتسبة، أما الذكاء الاصطناعي فيركز على تصميم الآلة وقدرتها على محاكاة السلوك البشري.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قوة التعلم:</a:t>
            </a:r>
            <a:r>
              <a:rPr lang="ar-SA" sz="1800" kern="100" dirty="0">
                <a:effectLst/>
                <a:latin typeface="Aptos" panose="020B0004020202020204" pitchFamily="34" charset="0"/>
                <a:ea typeface="Aptos" panose="020B0004020202020204" pitchFamily="34" charset="0"/>
                <a:cs typeface="Alexandria" pitchFamily="2" charset="-78"/>
              </a:rPr>
              <a:t> يتيح الذكاء البشري التعلّم عن طريق مبدأ التجربة والخطأ، وحل المشاكل قياساً على مواقف سابقة مشابهة في حياة الفرد، أما في حالة الذكاء الاصطناعي؛ فالآلات يمكنها التعلّم من خلال البيانات أو التدريب المستمر، ولا يمكنها أبداً تحقيق عملية التفكير المميزة للعقل البشري.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47333304"/>
      </p:ext>
    </p:extLst>
  </p:cSld>
  <p:clrMapOvr>
    <a:masterClrMapping/>
  </p:clrMapOvr>
  <mc:AlternateContent xmlns:mc="http://schemas.openxmlformats.org/markup-compatibility/2006" xmlns:p14="http://schemas.microsoft.com/office/powerpoint/2010/main">
    <mc:Choice Requires="p14">
      <p:transition spd="slow" p14:dur="2000" advTm="152700"/>
    </mc:Choice>
    <mc:Fallback xmlns="">
      <p:transition spd="slow" advTm="1527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7A6E8120-7496-EEA2-2FA5-F4D91D67461F}"/>
              </a:ext>
            </a:extLst>
          </p:cNvPr>
          <p:cNvSpPr>
            <a:spLocks noGrp="1"/>
          </p:cNvSpPr>
          <p:nvPr>
            <p:ph type="subTitle" idx="1"/>
          </p:nvPr>
        </p:nvSpPr>
        <p:spPr>
          <a:xfrm>
            <a:off x="555171" y="1730829"/>
            <a:ext cx="11125199" cy="4419600"/>
          </a:xfrm>
          <a:solidFill>
            <a:schemeClr val="bg1"/>
          </a:solidFill>
        </p:spPr>
        <p:txBody>
          <a:bodyPr>
            <a:normAutofit/>
          </a:bodyPr>
          <a:lstStyle/>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استخدام الذاكرة:</a:t>
            </a:r>
            <a:r>
              <a:rPr lang="ar-SA" sz="1800" kern="100" dirty="0">
                <a:effectLst/>
                <a:latin typeface="Aptos" panose="020B0004020202020204" pitchFamily="34" charset="0"/>
                <a:ea typeface="Aptos" panose="020B0004020202020204" pitchFamily="34" charset="0"/>
                <a:cs typeface="Alexandria" pitchFamily="2" charset="-78"/>
              </a:rPr>
              <a:t> يمتلك البشر القدرة على استخدام الذاكرة والتفكير لحل المشاكل، وهذه القدرة لا تتوفر في الذكاء الاصطناعي؛ فالروبوتات لا تستطيع التفكير، ويعتمد سلوكها على تعليمات وبيانات مبرمجة صممها العلماء.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طريقة الخلق:</a:t>
            </a:r>
            <a:r>
              <a:rPr lang="ar-SA" sz="1800" kern="100" dirty="0">
                <a:effectLst/>
                <a:latin typeface="Aptos" panose="020B0004020202020204" pitchFamily="34" charset="0"/>
                <a:ea typeface="Aptos" panose="020B0004020202020204" pitchFamily="34" charset="0"/>
                <a:cs typeface="Alexandria" pitchFamily="2" charset="-78"/>
              </a:rPr>
              <a:t> أبدع الله في خلق ذكاء الإنسان، وميزه بقدرات فكرية ومعرفية هائلة، أما الذكاء الاصطناعي فهو من صنع الإنسان ولا يضاهي قدرة الله الخالق؛ حيث يمتلك البشر العديد من الوظائف المعرفية والقدرة على التفكير المنطقي، والتي تكون غائبة كلياً عن الذكاء الاصطناعي.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الهيمنة:</a:t>
            </a:r>
            <a:r>
              <a:rPr lang="ar-SA" sz="1800" kern="100" dirty="0">
                <a:effectLst/>
                <a:latin typeface="Aptos" panose="020B0004020202020204" pitchFamily="34" charset="0"/>
                <a:ea typeface="Aptos" panose="020B0004020202020204" pitchFamily="34" charset="0"/>
                <a:cs typeface="Alexandria" pitchFamily="2" charset="-78"/>
              </a:rPr>
              <a:t> يمكن للذكاء الاصطناعي التغلب على الذكاء البشري في بعض المجالات، فعلى سبيل المثال؛ تعدّ لعبة الشطرنج نشاطاً ذهنياً يختص به البشر، لكن تمكّن الحاسوب من التغلب على اللاعب البشري في لعبة الشطرنج؛ إذ يمتلك القدرة على حفظ وتوقّع جميع حركات اللاعب، ويمكنه التحرّك 10 خطوات للأمام في اللعبة، لكن لا يمكن للحاسوب تخزين استرداد هذا العدد من الحركات في نفس لعبة الشطرنج.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751420662"/>
      </p:ext>
    </p:extLst>
  </p:cSld>
  <p:clrMapOvr>
    <a:masterClrMapping/>
  </p:clrMapOvr>
  <mc:AlternateContent xmlns:mc="http://schemas.openxmlformats.org/markup-compatibility/2006" xmlns:p14="http://schemas.microsoft.com/office/powerpoint/2010/main">
    <mc:Choice Requires="p14">
      <p:transition spd="slow" p14:dur="2000" advTm="125570"/>
    </mc:Choice>
    <mc:Fallback xmlns="">
      <p:transition spd="slow" advTm="12557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5D0A4B2A-5BF0-1CC1-8D95-E9F4CC59DE5C}"/>
              </a:ext>
            </a:extLst>
          </p:cNvPr>
          <p:cNvSpPr>
            <a:spLocks noGrp="1"/>
          </p:cNvSpPr>
          <p:nvPr>
            <p:ph type="subTitle" idx="1"/>
          </p:nvPr>
        </p:nvSpPr>
        <p:spPr>
          <a:xfrm>
            <a:off x="783771" y="2198913"/>
            <a:ext cx="11038115" cy="3853543"/>
          </a:xfrm>
          <a:solidFill>
            <a:schemeClr val="bg1"/>
          </a:solidFill>
        </p:spPr>
        <p:txBody>
          <a:bodyPr/>
          <a:lstStyle/>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طريقة صناعة القرار:</a:t>
            </a:r>
            <a:r>
              <a:rPr lang="ar-SA" sz="1800" kern="100" dirty="0">
                <a:effectLst/>
                <a:latin typeface="Aptos" panose="020B0004020202020204" pitchFamily="34" charset="0"/>
                <a:ea typeface="Aptos" panose="020B0004020202020204" pitchFamily="34" charset="0"/>
                <a:cs typeface="Alexandria" pitchFamily="2" charset="-78"/>
              </a:rPr>
              <a:t> يستطيع الإنسان اتخاذ القرارات نتيجة الخبرة المعرفية المكتسبة، إذ يمتلك العقل البشري المرونة الكافية للتفكير بشكل مستقل واتخاذ القرار السليم لحل المشاكل التي تواجهه، بينما الذكاء الاصطناعي ليس لديه الوعي الذاتي والمبادرة لصناعة القرار، بحيث لا يستطيع روبوت متطوّر أن يتخذ قرار التنقل والحركة أفضل من طفل عمره 6 سنوات؛ فالروبوت بحاجة إلى إدخال بيانات ذات صلة بالحركة حتى يتنقل بشكل صحيح. </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a:p>
            <a:pPr algn="just" rtl="1">
              <a:lnSpc>
                <a:spcPct val="150000"/>
              </a:lnSpc>
            </a:pPr>
            <a:r>
              <a:rPr lang="ar-SA" sz="1800" b="1" kern="100" dirty="0">
                <a:solidFill>
                  <a:srgbClr val="0A2F41"/>
                </a:solidFill>
                <a:effectLst/>
                <a:latin typeface="Aptos" panose="020B0004020202020204" pitchFamily="34" charset="0"/>
                <a:ea typeface="Aptos" panose="020B0004020202020204" pitchFamily="34" charset="0"/>
                <a:cs typeface="Alexandria" pitchFamily="2" charset="-78"/>
              </a:rPr>
              <a:t>الفرق من حيث تعدد المهام:</a:t>
            </a:r>
            <a:r>
              <a:rPr lang="ar-SA" sz="1800" kern="100" dirty="0">
                <a:effectLst/>
                <a:latin typeface="Aptos" panose="020B0004020202020204" pitchFamily="34" charset="0"/>
                <a:ea typeface="Aptos" panose="020B0004020202020204" pitchFamily="34" charset="0"/>
                <a:cs typeface="Alexandria" pitchFamily="2" charset="-78"/>
              </a:rPr>
              <a:t> يستطيع البشر بطبيعتهم الفطرية القيام بمهام ووظائف متعددة بشكل مستقل، من ناحية أخرى، يستغرق العلماء الكثير من الوقت لتدريب الآلات وبرمجتها وتزويدها بالمعلومات الكافية حتى تتمكن من القيام بمهمة ذات نطاق محدود.</a:t>
            </a:r>
            <a:endParaRPr lang="en-US" sz="1800" kern="100" dirty="0">
              <a:effectLst/>
              <a:latin typeface="Aptos" panose="020B0004020202020204" pitchFamily="34" charset="0"/>
              <a:ea typeface="Aptos" panose="020B0004020202020204" pitchFamily="34" charset="0"/>
              <a:cs typeface="Simplified Arabic" panose="02020603050405020304" pitchFamily="18" charset="-78"/>
            </a:endParaRPr>
          </a:p>
        </p:txBody>
      </p:sp>
    </p:spTree>
    <p:extLst>
      <p:ext uri="{BB962C8B-B14F-4D97-AF65-F5344CB8AC3E}">
        <p14:creationId xmlns:p14="http://schemas.microsoft.com/office/powerpoint/2010/main" val="3009038718"/>
      </p:ext>
    </p:extLst>
  </p:cSld>
  <p:clrMapOvr>
    <a:masterClrMapping/>
  </p:clrMapOvr>
  <mc:AlternateContent xmlns:mc="http://schemas.openxmlformats.org/markup-compatibility/2006" xmlns:p14="http://schemas.microsoft.com/office/powerpoint/2010/main">
    <mc:Choice Requires="p14">
      <p:transition spd="slow" p14:dur="2000" advTm="76648"/>
    </mc:Choice>
    <mc:Fallback xmlns="">
      <p:transition spd="slow" advTm="7664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فرعي 5">
            <a:extLst>
              <a:ext uri="{FF2B5EF4-FFF2-40B4-BE49-F238E27FC236}">
                <a16:creationId xmlns:a16="http://schemas.microsoft.com/office/drawing/2014/main" id="{C6423B11-CA9F-6DE5-BE69-25BAE01859E3}"/>
              </a:ext>
            </a:extLst>
          </p:cNvPr>
          <p:cNvSpPr>
            <a:spLocks noGrp="1"/>
          </p:cNvSpPr>
          <p:nvPr>
            <p:ph type="subTitle" idx="1"/>
          </p:nvPr>
        </p:nvSpPr>
        <p:spPr>
          <a:xfrm>
            <a:off x="1382486" y="1556657"/>
            <a:ext cx="9144000" cy="489857"/>
          </a:xfrm>
          <a:solidFill>
            <a:srgbClr val="E1F9FF"/>
          </a:solidFill>
        </p:spPr>
        <p:txBody>
          <a:bodyPr>
            <a:normAutofit/>
          </a:bodyPr>
          <a:lstStyle/>
          <a:p>
            <a:r>
              <a:rPr lang="ar-EG" sz="1800" b="1" dirty="0">
                <a:latin typeface="Alexandria" pitchFamily="2" charset="-78"/>
                <a:cs typeface="Alexandria" pitchFamily="2" charset="-78"/>
              </a:rPr>
              <a:t>أهداف الذكاء الاصطناعي من خلال التعريف</a:t>
            </a:r>
            <a:endParaRPr lang="en-US" sz="1800" b="1" dirty="0">
              <a:latin typeface="Alexandria" pitchFamily="2" charset="-78"/>
              <a:cs typeface="Alexandria" pitchFamily="2" charset="-78"/>
            </a:endParaRPr>
          </a:p>
        </p:txBody>
      </p:sp>
      <p:pic>
        <p:nvPicPr>
          <p:cNvPr id="3" name="صورة 2">
            <a:extLst>
              <a:ext uri="{FF2B5EF4-FFF2-40B4-BE49-F238E27FC236}">
                <a16:creationId xmlns:a16="http://schemas.microsoft.com/office/drawing/2014/main" id="{2FDE1506-A3F2-A0E2-1EE6-CD56DE72CED9}"/>
              </a:ext>
            </a:extLst>
          </p:cNvPr>
          <p:cNvPicPr>
            <a:picLocks noChangeAspect="1"/>
          </p:cNvPicPr>
          <p:nvPr/>
        </p:nvPicPr>
        <p:blipFill>
          <a:blip r:embed="rId2"/>
          <a:stretch>
            <a:fillRect/>
          </a:stretch>
        </p:blipFill>
        <p:spPr>
          <a:xfrm>
            <a:off x="244928" y="2209800"/>
            <a:ext cx="11702143" cy="3962399"/>
          </a:xfrm>
          <a:prstGeom prst="rect">
            <a:avLst/>
          </a:prstGeom>
        </p:spPr>
      </p:pic>
    </p:spTree>
    <p:extLst>
      <p:ext uri="{BB962C8B-B14F-4D97-AF65-F5344CB8AC3E}">
        <p14:creationId xmlns:p14="http://schemas.microsoft.com/office/powerpoint/2010/main" val="2115572388"/>
      </p:ext>
    </p:extLst>
  </p:cSld>
  <p:clrMapOvr>
    <a:masterClrMapping/>
  </p:clrMapOvr>
  <mc:AlternateContent xmlns:mc="http://schemas.openxmlformats.org/markup-compatibility/2006" xmlns:p14="http://schemas.microsoft.com/office/powerpoint/2010/main">
    <mc:Choice Requires="p14">
      <p:transition spd="slow" p14:dur="2000" advTm="82843"/>
    </mc:Choice>
    <mc:Fallback xmlns="">
      <p:transition spd="slow" advTm="828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فرعي 5">
            <a:extLst>
              <a:ext uri="{FF2B5EF4-FFF2-40B4-BE49-F238E27FC236}">
                <a16:creationId xmlns:a16="http://schemas.microsoft.com/office/drawing/2014/main" id="{C6423B11-CA9F-6DE5-BE69-25BAE01859E3}"/>
              </a:ext>
            </a:extLst>
          </p:cNvPr>
          <p:cNvSpPr>
            <a:spLocks noGrp="1"/>
          </p:cNvSpPr>
          <p:nvPr>
            <p:ph type="subTitle" idx="1"/>
          </p:nvPr>
        </p:nvSpPr>
        <p:spPr>
          <a:xfrm>
            <a:off x="1730829" y="1494503"/>
            <a:ext cx="9144000" cy="489857"/>
          </a:xfrm>
          <a:solidFill>
            <a:srgbClr val="E1F9FF"/>
          </a:solidFill>
        </p:spPr>
        <p:txBody>
          <a:bodyPr>
            <a:normAutofit/>
          </a:bodyPr>
          <a:lstStyle/>
          <a:p>
            <a:r>
              <a:rPr lang="ar-EG" sz="1600" b="1" dirty="0">
                <a:latin typeface="Alexandria" pitchFamily="2" charset="-78"/>
                <a:cs typeface="Alexandria" pitchFamily="2" charset="-78"/>
              </a:rPr>
              <a:t>أهداف الذكاء الاصطناعي العامة</a:t>
            </a:r>
            <a:endParaRPr lang="en-US" sz="1600" b="1" dirty="0">
              <a:latin typeface="Alexandria" pitchFamily="2" charset="-78"/>
              <a:cs typeface="Alexandria" pitchFamily="2" charset="-78"/>
            </a:endParaRPr>
          </a:p>
        </p:txBody>
      </p:sp>
      <p:grpSp>
        <p:nvGrpSpPr>
          <p:cNvPr id="8" name="مجموعة 7">
            <a:extLst>
              <a:ext uri="{FF2B5EF4-FFF2-40B4-BE49-F238E27FC236}">
                <a16:creationId xmlns:a16="http://schemas.microsoft.com/office/drawing/2014/main" id="{41F301DE-6469-B0C0-F1E4-6DCF481AE7A7}"/>
              </a:ext>
            </a:extLst>
          </p:cNvPr>
          <p:cNvGrpSpPr/>
          <p:nvPr/>
        </p:nvGrpSpPr>
        <p:grpSpPr>
          <a:xfrm>
            <a:off x="468085" y="2278754"/>
            <a:ext cx="11255829" cy="3436246"/>
            <a:chOff x="2032000" y="750059"/>
            <a:chExt cx="8128000" cy="5357880"/>
          </a:xfrm>
        </p:grpSpPr>
        <p:sp>
          <p:nvSpPr>
            <p:cNvPr id="9" name="مستطيل 8">
              <a:extLst>
                <a:ext uri="{FF2B5EF4-FFF2-40B4-BE49-F238E27FC236}">
                  <a16:creationId xmlns:a16="http://schemas.microsoft.com/office/drawing/2014/main" id="{211FE462-3F19-4D93-F500-C7BA0A92DF69}"/>
                </a:ext>
              </a:extLst>
            </p:cNvPr>
            <p:cNvSpPr/>
            <p:nvPr/>
          </p:nvSpPr>
          <p:spPr>
            <a:xfrm>
              <a:off x="2032000" y="1355219"/>
              <a:ext cx="8128000" cy="10332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sz="1600">
                <a:latin typeface="Alexandria" pitchFamily="2" charset="-78"/>
                <a:cs typeface="Alexandria" pitchFamily="2" charset="-78"/>
              </a:endParaRPr>
            </a:p>
          </p:txBody>
        </p:sp>
        <p:sp>
          <p:nvSpPr>
            <p:cNvPr id="10" name="شكل حر: شكل 9">
              <a:extLst>
                <a:ext uri="{FF2B5EF4-FFF2-40B4-BE49-F238E27FC236}">
                  <a16:creationId xmlns:a16="http://schemas.microsoft.com/office/drawing/2014/main" id="{5D80DC8F-B82E-96C1-97CA-C5FC17A1A9C2}"/>
                </a:ext>
              </a:extLst>
            </p:cNvPr>
            <p:cNvSpPr/>
            <p:nvPr/>
          </p:nvSpPr>
          <p:spPr>
            <a:xfrm>
              <a:off x="2438400" y="750059"/>
              <a:ext cx="5689600" cy="1210320"/>
            </a:xfrm>
            <a:custGeom>
              <a:avLst/>
              <a:gdLst>
                <a:gd name="connsiteX0" fmla="*/ 0 w 5689600"/>
                <a:gd name="connsiteY0" fmla="*/ 201724 h 1210320"/>
                <a:gd name="connsiteX1" fmla="*/ 201724 w 5689600"/>
                <a:gd name="connsiteY1" fmla="*/ 0 h 1210320"/>
                <a:gd name="connsiteX2" fmla="*/ 5487876 w 5689600"/>
                <a:gd name="connsiteY2" fmla="*/ 0 h 1210320"/>
                <a:gd name="connsiteX3" fmla="*/ 5689600 w 5689600"/>
                <a:gd name="connsiteY3" fmla="*/ 201724 h 1210320"/>
                <a:gd name="connsiteX4" fmla="*/ 5689600 w 5689600"/>
                <a:gd name="connsiteY4" fmla="*/ 1008596 h 1210320"/>
                <a:gd name="connsiteX5" fmla="*/ 5487876 w 5689600"/>
                <a:gd name="connsiteY5" fmla="*/ 1210320 h 1210320"/>
                <a:gd name="connsiteX6" fmla="*/ 201724 w 5689600"/>
                <a:gd name="connsiteY6" fmla="*/ 1210320 h 1210320"/>
                <a:gd name="connsiteX7" fmla="*/ 0 w 5689600"/>
                <a:gd name="connsiteY7" fmla="*/ 1008596 h 1210320"/>
                <a:gd name="connsiteX8" fmla="*/ 0 w 5689600"/>
                <a:gd name="connsiteY8" fmla="*/ 201724 h 121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1210320">
                  <a:moveTo>
                    <a:pt x="0" y="201724"/>
                  </a:moveTo>
                  <a:cubicBezTo>
                    <a:pt x="0" y="90315"/>
                    <a:pt x="90315" y="0"/>
                    <a:pt x="201724" y="0"/>
                  </a:cubicBezTo>
                  <a:lnTo>
                    <a:pt x="5487876" y="0"/>
                  </a:lnTo>
                  <a:cubicBezTo>
                    <a:pt x="5599285" y="0"/>
                    <a:pt x="5689600" y="90315"/>
                    <a:pt x="5689600" y="201724"/>
                  </a:cubicBezTo>
                  <a:lnTo>
                    <a:pt x="5689600" y="1008596"/>
                  </a:lnTo>
                  <a:cubicBezTo>
                    <a:pt x="5689600" y="1120005"/>
                    <a:pt x="5599285" y="1210320"/>
                    <a:pt x="5487876" y="1210320"/>
                  </a:cubicBezTo>
                  <a:lnTo>
                    <a:pt x="201724" y="1210320"/>
                  </a:lnTo>
                  <a:cubicBezTo>
                    <a:pt x="90315" y="1210320"/>
                    <a:pt x="0" y="1120005"/>
                    <a:pt x="0" y="1008596"/>
                  </a:cubicBezTo>
                  <a:lnTo>
                    <a:pt x="0" y="20172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4136" tIns="59083" rIns="274136" bIns="59083" numCol="1" spcCol="1270" anchor="ctr" anchorCtr="0">
              <a:noAutofit/>
            </a:bodyPr>
            <a:lstStyle/>
            <a:p>
              <a:pPr marL="0" lvl="0" indent="0" algn="ctr" defTabSz="1822450">
                <a:lnSpc>
                  <a:spcPct val="90000"/>
                </a:lnSpc>
                <a:spcBef>
                  <a:spcPct val="0"/>
                </a:spcBef>
                <a:spcAft>
                  <a:spcPct val="35000"/>
                </a:spcAft>
                <a:buNone/>
              </a:pPr>
              <a:r>
                <a:rPr lang="ar-EG" sz="1600" b="1" kern="1200" dirty="0">
                  <a:latin typeface="Alexandria" pitchFamily="2" charset="-78"/>
                  <a:cs typeface="Alexandria" pitchFamily="2" charset="-78"/>
                </a:rPr>
                <a:t>تكرار الذكاء الإنساني</a:t>
              </a:r>
              <a:endParaRPr lang="en-US" sz="1600" b="1" kern="1200" dirty="0">
                <a:latin typeface="Alexandria" pitchFamily="2" charset="-78"/>
                <a:cs typeface="Alexandria" pitchFamily="2" charset="-78"/>
              </a:endParaRPr>
            </a:p>
          </p:txBody>
        </p:sp>
        <p:sp>
          <p:nvSpPr>
            <p:cNvPr id="11" name="مستطيل 10">
              <a:extLst>
                <a:ext uri="{FF2B5EF4-FFF2-40B4-BE49-F238E27FC236}">
                  <a16:creationId xmlns:a16="http://schemas.microsoft.com/office/drawing/2014/main" id="{96A8C414-1462-C1F6-FFFA-2DEFD37FC5D2}"/>
                </a:ext>
              </a:extLst>
            </p:cNvPr>
            <p:cNvSpPr/>
            <p:nvPr/>
          </p:nvSpPr>
          <p:spPr>
            <a:xfrm>
              <a:off x="2032000" y="3214979"/>
              <a:ext cx="8128000" cy="10332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sz="1600">
                <a:latin typeface="Alexandria" pitchFamily="2" charset="-78"/>
                <a:cs typeface="Alexandria" pitchFamily="2" charset="-78"/>
              </a:endParaRPr>
            </a:p>
          </p:txBody>
        </p:sp>
        <p:sp>
          <p:nvSpPr>
            <p:cNvPr id="12" name="شكل حر: شكل 11">
              <a:extLst>
                <a:ext uri="{FF2B5EF4-FFF2-40B4-BE49-F238E27FC236}">
                  <a16:creationId xmlns:a16="http://schemas.microsoft.com/office/drawing/2014/main" id="{DA675707-BB18-CC4B-E2BF-5F2434E04E6B}"/>
                </a:ext>
              </a:extLst>
            </p:cNvPr>
            <p:cNvSpPr/>
            <p:nvPr/>
          </p:nvSpPr>
          <p:spPr>
            <a:xfrm>
              <a:off x="2438400" y="2609819"/>
              <a:ext cx="5689600" cy="1210320"/>
            </a:xfrm>
            <a:custGeom>
              <a:avLst/>
              <a:gdLst>
                <a:gd name="connsiteX0" fmla="*/ 0 w 5689600"/>
                <a:gd name="connsiteY0" fmla="*/ 201724 h 1210320"/>
                <a:gd name="connsiteX1" fmla="*/ 201724 w 5689600"/>
                <a:gd name="connsiteY1" fmla="*/ 0 h 1210320"/>
                <a:gd name="connsiteX2" fmla="*/ 5487876 w 5689600"/>
                <a:gd name="connsiteY2" fmla="*/ 0 h 1210320"/>
                <a:gd name="connsiteX3" fmla="*/ 5689600 w 5689600"/>
                <a:gd name="connsiteY3" fmla="*/ 201724 h 1210320"/>
                <a:gd name="connsiteX4" fmla="*/ 5689600 w 5689600"/>
                <a:gd name="connsiteY4" fmla="*/ 1008596 h 1210320"/>
                <a:gd name="connsiteX5" fmla="*/ 5487876 w 5689600"/>
                <a:gd name="connsiteY5" fmla="*/ 1210320 h 1210320"/>
                <a:gd name="connsiteX6" fmla="*/ 201724 w 5689600"/>
                <a:gd name="connsiteY6" fmla="*/ 1210320 h 1210320"/>
                <a:gd name="connsiteX7" fmla="*/ 0 w 5689600"/>
                <a:gd name="connsiteY7" fmla="*/ 1008596 h 1210320"/>
                <a:gd name="connsiteX8" fmla="*/ 0 w 5689600"/>
                <a:gd name="connsiteY8" fmla="*/ 201724 h 121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1210320">
                  <a:moveTo>
                    <a:pt x="0" y="201724"/>
                  </a:moveTo>
                  <a:cubicBezTo>
                    <a:pt x="0" y="90315"/>
                    <a:pt x="90315" y="0"/>
                    <a:pt x="201724" y="0"/>
                  </a:cubicBezTo>
                  <a:lnTo>
                    <a:pt x="5487876" y="0"/>
                  </a:lnTo>
                  <a:cubicBezTo>
                    <a:pt x="5599285" y="0"/>
                    <a:pt x="5689600" y="90315"/>
                    <a:pt x="5689600" y="201724"/>
                  </a:cubicBezTo>
                  <a:lnTo>
                    <a:pt x="5689600" y="1008596"/>
                  </a:lnTo>
                  <a:cubicBezTo>
                    <a:pt x="5689600" y="1120005"/>
                    <a:pt x="5599285" y="1210320"/>
                    <a:pt x="5487876" y="1210320"/>
                  </a:cubicBezTo>
                  <a:lnTo>
                    <a:pt x="201724" y="1210320"/>
                  </a:lnTo>
                  <a:cubicBezTo>
                    <a:pt x="90315" y="1210320"/>
                    <a:pt x="0" y="1120005"/>
                    <a:pt x="0" y="1008596"/>
                  </a:cubicBezTo>
                  <a:lnTo>
                    <a:pt x="0" y="20172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4136" tIns="59083" rIns="274136" bIns="59083" numCol="1" spcCol="1270" anchor="ctr" anchorCtr="0">
              <a:noAutofit/>
            </a:bodyPr>
            <a:lstStyle/>
            <a:p>
              <a:pPr marL="0" lvl="0" indent="0" algn="ctr" defTabSz="1822450">
                <a:lnSpc>
                  <a:spcPct val="90000"/>
                </a:lnSpc>
                <a:spcBef>
                  <a:spcPct val="0"/>
                </a:spcBef>
                <a:spcAft>
                  <a:spcPct val="35000"/>
                </a:spcAft>
                <a:buNone/>
              </a:pPr>
              <a:r>
                <a:rPr lang="ar-EG" sz="1600" b="1" kern="1200" dirty="0">
                  <a:latin typeface="Alexandria" pitchFamily="2" charset="-78"/>
                  <a:cs typeface="Alexandria" pitchFamily="2" charset="-78"/>
                </a:rPr>
                <a:t>حل مشكلة المهام المكثفة للمعرفة</a:t>
              </a:r>
              <a:endParaRPr lang="en-US" sz="1600" b="1" kern="1200" dirty="0">
                <a:latin typeface="Alexandria" pitchFamily="2" charset="-78"/>
                <a:cs typeface="Alexandria" pitchFamily="2" charset="-78"/>
              </a:endParaRPr>
            </a:p>
          </p:txBody>
        </p:sp>
        <p:sp>
          <p:nvSpPr>
            <p:cNvPr id="13" name="مستطيل 12">
              <a:extLst>
                <a:ext uri="{FF2B5EF4-FFF2-40B4-BE49-F238E27FC236}">
                  <a16:creationId xmlns:a16="http://schemas.microsoft.com/office/drawing/2014/main" id="{637720E1-63A8-46E8-8478-95967507E506}"/>
                </a:ext>
              </a:extLst>
            </p:cNvPr>
            <p:cNvSpPr/>
            <p:nvPr/>
          </p:nvSpPr>
          <p:spPr>
            <a:xfrm>
              <a:off x="2032000" y="5074739"/>
              <a:ext cx="8128000" cy="10332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sz="1600">
                <a:latin typeface="Alexandria" pitchFamily="2" charset="-78"/>
                <a:cs typeface="Alexandria" pitchFamily="2" charset="-78"/>
              </a:endParaRPr>
            </a:p>
          </p:txBody>
        </p:sp>
        <p:sp>
          <p:nvSpPr>
            <p:cNvPr id="14" name="شكل حر: شكل 13">
              <a:extLst>
                <a:ext uri="{FF2B5EF4-FFF2-40B4-BE49-F238E27FC236}">
                  <a16:creationId xmlns:a16="http://schemas.microsoft.com/office/drawing/2014/main" id="{3EF03D84-0D0C-D749-040C-803227E800A4}"/>
                </a:ext>
              </a:extLst>
            </p:cNvPr>
            <p:cNvSpPr/>
            <p:nvPr/>
          </p:nvSpPr>
          <p:spPr>
            <a:xfrm>
              <a:off x="2438400" y="4469579"/>
              <a:ext cx="5689600" cy="1210320"/>
            </a:xfrm>
            <a:custGeom>
              <a:avLst/>
              <a:gdLst>
                <a:gd name="connsiteX0" fmla="*/ 0 w 5689600"/>
                <a:gd name="connsiteY0" fmla="*/ 201724 h 1210320"/>
                <a:gd name="connsiteX1" fmla="*/ 201724 w 5689600"/>
                <a:gd name="connsiteY1" fmla="*/ 0 h 1210320"/>
                <a:gd name="connsiteX2" fmla="*/ 5487876 w 5689600"/>
                <a:gd name="connsiteY2" fmla="*/ 0 h 1210320"/>
                <a:gd name="connsiteX3" fmla="*/ 5689600 w 5689600"/>
                <a:gd name="connsiteY3" fmla="*/ 201724 h 1210320"/>
                <a:gd name="connsiteX4" fmla="*/ 5689600 w 5689600"/>
                <a:gd name="connsiteY4" fmla="*/ 1008596 h 1210320"/>
                <a:gd name="connsiteX5" fmla="*/ 5487876 w 5689600"/>
                <a:gd name="connsiteY5" fmla="*/ 1210320 h 1210320"/>
                <a:gd name="connsiteX6" fmla="*/ 201724 w 5689600"/>
                <a:gd name="connsiteY6" fmla="*/ 1210320 h 1210320"/>
                <a:gd name="connsiteX7" fmla="*/ 0 w 5689600"/>
                <a:gd name="connsiteY7" fmla="*/ 1008596 h 1210320"/>
                <a:gd name="connsiteX8" fmla="*/ 0 w 5689600"/>
                <a:gd name="connsiteY8" fmla="*/ 201724 h 1210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1210320">
                  <a:moveTo>
                    <a:pt x="0" y="201724"/>
                  </a:moveTo>
                  <a:cubicBezTo>
                    <a:pt x="0" y="90315"/>
                    <a:pt x="90315" y="0"/>
                    <a:pt x="201724" y="0"/>
                  </a:cubicBezTo>
                  <a:lnTo>
                    <a:pt x="5487876" y="0"/>
                  </a:lnTo>
                  <a:cubicBezTo>
                    <a:pt x="5599285" y="0"/>
                    <a:pt x="5689600" y="90315"/>
                    <a:pt x="5689600" y="201724"/>
                  </a:cubicBezTo>
                  <a:lnTo>
                    <a:pt x="5689600" y="1008596"/>
                  </a:lnTo>
                  <a:cubicBezTo>
                    <a:pt x="5689600" y="1120005"/>
                    <a:pt x="5599285" y="1210320"/>
                    <a:pt x="5487876" y="1210320"/>
                  </a:cubicBezTo>
                  <a:lnTo>
                    <a:pt x="201724" y="1210320"/>
                  </a:lnTo>
                  <a:cubicBezTo>
                    <a:pt x="90315" y="1210320"/>
                    <a:pt x="0" y="1120005"/>
                    <a:pt x="0" y="1008596"/>
                  </a:cubicBezTo>
                  <a:lnTo>
                    <a:pt x="0" y="201724"/>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4136" tIns="59083" rIns="274136" bIns="59083" numCol="1" spcCol="1270" anchor="ctr" anchorCtr="0">
              <a:noAutofit/>
            </a:bodyPr>
            <a:lstStyle/>
            <a:p>
              <a:pPr marL="0" lvl="0" indent="0" algn="ctr" defTabSz="1822450">
                <a:lnSpc>
                  <a:spcPct val="90000"/>
                </a:lnSpc>
                <a:spcBef>
                  <a:spcPct val="0"/>
                </a:spcBef>
                <a:spcAft>
                  <a:spcPct val="35000"/>
                </a:spcAft>
                <a:buNone/>
              </a:pPr>
              <a:r>
                <a:rPr lang="ar-EG" sz="1600" b="1" dirty="0">
                  <a:latin typeface="Alexandria" pitchFamily="2" charset="-78"/>
                  <a:cs typeface="Alexandria" pitchFamily="2" charset="-78"/>
                </a:rPr>
                <a:t>عمل اتصال ذكي بين الإدراك والفعل</a:t>
              </a:r>
              <a:endParaRPr lang="en-US" sz="1600" b="1" kern="1200" dirty="0">
                <a:latin typeface="Alexandria" pitchFamily="2" charset="-78"/>
                <a:cs typeface="Alexandria" pitchFamily="2" charset="-78"/>
              </a:endParaRPr>
            </a:p>
          </p:txBody>
        </p:sp>
      </p:grpSp>
    </p:spTree>
    <p:extLst>
      <p:ext uri="{BB962C8B-B14F-4D97-AF65-F5344CB8AC3E}">
        <p14:creationId xmlns:p14="http://schemas.microsoft.com/office/powerpoint/2010/main" val="392354537"/>
      </p:ext>
    </p:extLst>
  </p:cSld>
  <p:clrMapOvr>
    <a:masterClrMapping/>
  </p:clrMapOvr>
  <mc:AlternateContent xmlns:mc="http://schemas.openxmlformats.org/markup-compatibility/2006" xmlns:p14="http://schemas.microsoft.com/office/powerpoint/2010/main">
    <mc:Choice Requires="p14">
      <p:transition spd="slow" p14:dur="2000" advTm="140957"/>
    </mc:Choice>
    <mc:Fallback xmlns="">
      <p:transition spd="slow" advTm="14095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مربع نص 16">
            <a:extLst>
              <a:ext uri="{FF2B5EF4-FFF2-40B4-BE49-F238E27FC236}">
                <a16:creationId xmlns:a16="http://schemas.microsoft.com/office/drawing/2014/main" id="{B3D5C86F-1CA0-F9EA-C20E-2371D8DC3FB5}"/>
              </a:ext>
            </a:extLst>
          </p:cNvPr>
          <p:cNvSpPr txBox="1"/>
          <p:nvPr/>
        </p:nvSpPr>
        <p:spPr>
          <a:xfrm>
            <a:off x="1" y="1954802"/>
            <a:ext cx="12191999" cy="4210896"/>
          </a:xfrm>
          <a:prstGeom prst="rect">
            <a:avLst/>
          </a:prstGeom>
          <a:solidFill>
            <a:schemeClr val="bg1"/>
          </a:solidFill>
        </p:spPr>
        <p:txBody>
          <a:bodyPr wrap="square">
            <a:spAutoFit/>
          </a:bodyPr>
          <a:lstStyle/>
          <a:p>
            <a:pPr algn="just">
              <a:lnSpc>
                <a:spcPct val="150000"/>
              </a:lnSpc>
            </a:pPr>
            <a:r>
              <a:rPr lang="en-US" sz="1600" b="1" dirty="0">
                <a:latin typeface="Alexandria" pitchFamily="2" charset="-78"/>
                <a:cs typeface="Alexandria" pitchFamily="2" charset="-78"/>
              </a:rPr>
              <a:t>الكفاءة </a:t>
            </a:r>
            <a:r>
              <a:rPr lang="en-US" sz="1600" b="1" dirty="0" err="1">
                <a:latin typeface="Alexandria" pitchFamily="2" charset="-78"/>
                <a:cs typeface="Alexandria" pitchFamily="2" charset="-78"/>
              </a:rPr>
              <a:t>والإنتاجية</a:t>
            </a:r>
            <a:r>
              <a:rPr lang="en-US" sz="1600" b="1" dirty="0">
                <a:latin typeface="Alexandria" pitchFamily="2" charset="-78"/>
                <a:cs typeface="Alexandria" pitchFamily="2" charset="-78"/>
              </a:rPr>
              <a:t>: </a:t>
            </a:r>
            <a:r>
              <a:rPr lang="ar-EG"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للذكاء</a:t>
            </a:r>
            <a:r>
              <a:rPr lang="en-US" sz="1400" dirty="0">
                <a:latin typeface="Alexandria" pitchFamily="2" charset="-78"/>
                <a:cs typeface="Alexandria" pitchFamily="2" charset="-78"/>
              </a:rPr>
              <a:t> الاصطناعي</a:t>
            </a:r>
            <a:r>
              <a:rPr lang="ar-EG" sz="1400" dirty="0">
                <a:latin typeface="Alexandria" pitchFamily="2" charset="-78"/>
                <a:cs typeface="Alexandria" pitchFamily="2" charset="-78"/>
              </a:rPr>
              <a:t> القيام ب</a:t>
            </a:r>
            <a:r>
              <a:rPr lang="en-US" sz="1400" dirty="0" err="1">
                <a:latin typeface="Alexandria" pitchFamily="2" charset="-78"/>
                <a:cs typeface="Alexandria" pitchFamily="2" charset="-78"/>
              </a:rPr>
              <a:t>المهام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المختلفة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وهذا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يؤدى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إلى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زيادة</a:t>
            </a:r>
            <a:r>
              <a:rPr lang="en-US" sz="1400" dirty="0">
                <a:latin typeface="Alexandria" pitchFamily="2" charset="-78"/>
                <a:cs typeface="Alexandria" pitchFamily="2" charset="-78"/>
              </a:rPr>
              <a:t> الكفاءة </a:t>
            </a:r>
            <a:r>
              <a:rPr lang="en-US" sz="1400" dirty="0" err="1">
                <a:latin typeface="Alexandria" pitchFamily="2" charset="-78"/>
                <a:cs typeface="Alexandria" pitchFamily="2" charset="-78"/>
              </a:rPr>
              <a:t>والإنتاجية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سبيل</a:t>
            </a:r>
            <a:r>
              <a:rPr lang="en-US" sz="1400" dirty="0">
                <a:latin typeface="Alexandria" pitchFamily="2" charset="-78"/>
                <a:cs typeface="Alexandria" pitchFamily="2" charset="-78"/>
              </a:rPr>
              <a:t> - </a:t>
            </a:r>
            <a:r>
              <a:rPr lang="en-US" sz="1400" dirty="0" err="1">
                <a:latin typeface="Alexandria" pitchFamily="2" charset="-78"/>
                <a:cs typeface="Alexandria" pitchFamily="2" charset="-78"/>
              </a:rPr>
              <a:t>المثال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لبرامج</a:t>
            </a:r>
            <a:r>
              <a:rPr lang="en-US" sz="1400" dirty="0">
                <a:latin typeface="Alexandria" pitchFamily="2" charset="-78"/>
                <a:cs typeface="Alexandria" pitchFamily="2" charset="-78"/>
              </a:rPr>
              <a:t> الدردشة </a:t>
            </a:r>
            <a:r>
              <a:rPr lang="en-US" sz="1400" dirty="0" err="1">
                <a:latin typeface="Alexandria" pitchFamily="2" charset="-78"/>
                <a:cs typeface="Alexandria" pitchFamily="2" charset="-78"/>
              </a:rPr>
              <a:t>التي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تعتمد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مفاهيم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التعامل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مع</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استفسارات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العملاء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وهذا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يسمح</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للوكلاء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البشريين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بالتركيز</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المشكلات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الأكثر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تعقيد</a:t>
            </a:r>
            <a:r>
              <a:rPr lang="ar-EG" sz="1400" dirty="0">
                <a:latin typeface="Alexandria" pitchFamily="2" charset="-78"/>
                <a:cs typeface="Alexandria" pitchFamily="2" charset="-78"/>
              </a:rPr>
              <a:t>ً</a:t>
            </a:r>
            <a:r>
              <a:rPr lang="en-US" sz="1400" dirty="0">
                <a:latin typeface="Alexandria" pitchFamily="2" charset="-78"/>
                <a:cs typeface="Alexandria" pitchFamily="2" charset="-78"/>
              </a:rPr>
              <a:t>ا</a:t>
            </a:r>
            <a:r>
              <a:rPr lang="ar-EG"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just">
              <a:lnSpc>
                <a:spcPct val="150000"/>
              </a:lnSpc>
            </a:pPr>
            <a:r>
              <a:rPr lang="ar-EG" sz="1400" dirty="0">
                <a:latin typeface="Alexandria" pitchFamily="2" charset="-78"/>
                <a:cs typeface="Alexandria" pitchFamily="2" charset="-78"/>
              </a:rPr>
              <a:t>ا</a:t>
            </a:r>
            <a:r>
              <a:rPr lang="en-US" sz="1600" b="1" dirty="0" err="1">
                <a:latin typeface="Alexandria" pitchFamily="2" charset="-78"/>
                <a:cs typeface="Alexandria" pitchFamily="2" charset="-78"/>
              </a:rPr>
              <a:t>لتخصيص</a:t>
            </a:r>
            <a:r>
              <a:rPr lang="ar-EG" sz="1600" b="1" dirty="0">
                <a:latin typeface="Alexandria" pitchFamily="2" charset="-78"/>
                <a:cs typeface="Alexandria" pitchFamily="2" charset="-78"/>
              </a:rPr>
              <a:t>:</a:t>
            </a:r>
            <a:r>
              <a:rPr lang="en-US"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يساعد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تخصيص</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الخبرات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للعملاء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والموظفين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والمستخدمين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سبيل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المثال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لأنظمة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التوصية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المبنية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باستخدام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مفاهيم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اقتراح</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منتجات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أو</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خدمات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بناءً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تفضيلات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المستخدم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وسلوكه</a:t>
            </a:r>
            <a:r>
              <a:rPr lang="en-US" sz="1400" dirty="0">
                <a:latin typeface="Alexandria" pitchFamily="2" charset="-78"/>
                <a:cs typeface="Alexandria" pitchFamily="2" charset="-78"/>
              </a:rPr>
              <a:t>. </a:t>
            </a:r>
          </a:p>
          <a:p>
            <a:pPr algn="just">
              <a:lnSpc>
                <a:spcPct val="150000"/>
              </a:lnSpc>
            </a:pPr>
            <a:r>
              <a:rPr lang="en-US" sz="1600" b="1" dirty="0" err="1">
                <a:latin typeface="Alexandria" pitchFamily="2" charset="-78"/>
                <a:cs typeface="Alexandria" pitchFamily="2" charset="-78"/>
              </a:rPr>
              <a:t>الدقة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معالجة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كميات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هائلة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البيانات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وتحديد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الأنماط</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قد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يتمكن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البشر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اكتشافها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يؤدي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هذا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إلى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تنبؤات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أكثر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دقة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واتخاذ</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قرارات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أفضل</a:t>
            </a:r>
            <a:r>
              <a:rPr lang="en-US" sz="1400" dirty="0">
                <a:latin typeface="Alexandria" pitchFamily="2" charset="-78"/>
                <a:cs typeface="Alexandria" pitchFamily="2" charset="-78"/>
              </a:rPr>
              <a:t>.</a:t>
            </a:r>
          </a:p>
          <a:p>
            <a:pPr algn="just">
              <a:lnSpc>
                <a:spcPct val="150000"/>
              </a:lnSpc>
            </a:pPr>
            <a:r>
              <a:rPr lang="en-US" sz="1600" b="1" dirty="0" err="1">
                <a:latin typeface="Alexandria" pitchFamily="2" charset="-78"/>
                <a:cs typeface="Alexandria" pitchFamily="2" charset="-78"/>
              </a:rPr>
              <a:t>الابتكار</a:t>
            </a:r>
            <a:r>
              <a:rPr lang="ar-EG" sz="1600" b="1" dirty="0">
                <a:latin typeface="Alexandria" pitchFamily="2" charset="-78"/>
                <a:cs typeface="Alexandria" pitchFamily="2" charset="-78"/>
              </a:rPr>
              <a:t>:</a:t>
            </a:r>
            <a:r>
              <a:rPr lang="en-US" sz="1600" b="1" dirty="0">
                <a:latin typeface="Alexandria" pitchFamily="2" charset="-78"/>
                <a:cs typeface="Alexandria" pitchFamily="2" charset="-78"/>
              </a:rPr>
              <a:t> </a:t>
            </a:r>
            <a:r>
              <a:rPr lang="ar-EG"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للذكاء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الاصطناعى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تطوير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منتجات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وخدمات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جديدة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ممكنة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السابق</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سبيل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المثال</a:t>
            </a:r>
            <a:r>
              <a:rPr lang="en-US" sz="1400" dirty="0">
                <a:latin typeface="Alexandria" pitchFamily="2" charset="-78"/>
                <a:cs typeface="Alexandria" pitchFamily="2" charset="-78"/>
              </a:rPr>
              <a:t> | </a:t>
            </a:r>
            <a:r>
              <a:rPr lang="en-US" sz="1400" dirty="0" err="1">
                <a:latin typeface="Alexandria" pitchFamily="2" charset="-78"/>
                <a:cs typeface="Alexandria" pitchFamily="2" charset="-78"/>
              </a:rPr>
              <a:t>يستخدم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لإنشاء</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حلول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رعاية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صحية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شخصية</a:t>
            </a:r>
            <a:r>
              <a:rPr lang="ar-EG"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just">
              <a:lnSpc>
                <a:spcPct val="150000"/>
              </a:lnSpc>
            </a:pPr>
            <a:r>
              <a:rPr lang="en-US" sz="1600" b="1" dirty="0" err="1">
                <a:latin typeface="Alexandria" pitchFamily="2" charset="-78"/>
                <a:cs typeface="Alexandria" pitchFamily="2" charset="-78"/>
              </a:rPr>
              <a:t>الفعالية</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من</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حيث</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التكلفة</a:t>
            </a:r>
            <a:r>
              <a:rPr lang="en-US" sz="1600" b="1" dirty="0">
                <a:latin typeface="Alexandria" pitchFamily="2" charset="-78"/>
                <a:cs typeface="Alexandria" pitchFamily="2" charset="-78"/>
              </a:rPr>
              <a:t>:</a:t>
            </a:r>
            <a:r>
              <a:rPr lang="ar-EG" sz="1600" b="1" dirty="0">
                <a:latin typeface="Alexandria" pitchFamily="2" charset="-78"/>
                <a:cs typeface="Alexandria" pitchFamily="2" charset="-78"/>
              </a:rPr>
              <a:t> </a:t>
            </a:r>
            <a:r>
              <a:rPr lang="en-US"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يساعد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تقليل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التكاليف</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طريق</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أتمتة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المهام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وتقليل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الحاجة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إلى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التدخل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البشري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يفيد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هذا</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الشركات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والمؤسسات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مختلف</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الصناعات</a:t>
            </a:r>
            <a:r>
              <a:rPr lang="ar-EG" sz="1400" dirty="0">
                <a:latin typeface="Alexandria" pitchFamily="2" charset="-78"/>
                <a:cs typeface="Alexandria" pitchFamily="2" charset="-78"/>
              </a:rPr>
              <a:t>.</a:t>
            </a:r>
            <a:endParaRPr lang="en-US" sz="1400" dirty="0">
              <a:latin typeface="Alexandria" pitchFamily="2" charset="-78"/>
              <a:cs typeface="Alexandria" pitchFamily="2" charset="-78"/>
            </a:endParaRPr>
          </a:p>
          <a:p>
            <a:pPr algn="just">
              <a:lnSpc>
                <a:spcPct val="150000"/>
              </a:lnSpc>
            </a:pPr>
            <a:r>
              <a:rPr lang="en-US" sz="1600" b="1" dirty="0" err="1">
                <a:latin typeface="Alexandria" pitchFamily="2" charset="-78"/>
                <a:cs typeface="Alexandria" pitchFamily="2" charset="-78"/>
              </a:rPr>
              <a:t>تحسين</a:t>
            </a:r>
            <a:r>
              <a:rPr lang="en-US" sz="1600" b="1" dirty="0">
                <a:latin typeface="Alexandria" pitchFamily="2" charset="-78"/>
                <a:cs typeface="Alexandria" pitchFamily="2" charset="-78"/>
              </a:rPr>
              <a:t> </a:t>
            </a:r>
            <a:r>
              <a:rPr lang="en-US" sz="1600" b="1" dirty="0" err="1">
                <a:latin typeface="Alexandria" pitchFamily="2" charset="-78"/>
                <a:cs typeface="Alexandria" pitchFamily="2" charset="-78"/>
              </a:rPr>
              <a:t>السلامة</a:t>
            </a:r>
            <a:r>
              <a:rPr lang="ar-EG" sz="1600" b="1" dirty="0">
                <a:latin typeface="Alexandria" pitchFamily="2" charset="-78"/>
                <a:cs typeface="Alexandria" pitchFamily="2" charset="-78"/>
              </a:rPr>
              <a:t>:</a:t>
            </a:r>
            <a:r>
              <a:rPr lang="en-US" sz="1600" b="1"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استخدام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لتحسين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السلامة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مختلف</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المجالات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مثل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النقل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والرعاية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الصحية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على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سبيل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المثال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يمكن</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للأنظمة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التي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تعمل</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بالذكاء</a:t>
            </a:r>
            <a:r>
              <a:rPr lang="en-US" sz="1400" dirty="0">
                <a:latin typeface="Alexandria" pitchFamily="2" charset="-78"/>
                <a:cs typeface="Alexandria" pitchFamily="2" charset="-78"/>
              </a:rPr>
              <a:t> الاصطناعي </a:t>
            </a:r>
            <a:r>
              <a:rPr lang="en-US" sz="1400" dirty="0" err="1">
                <a:latin typeface="Alexandria" pitchFamily="2" charset="-78"/>
                <a:cs typeface="Alexandria" pitchFamily="2" charset="-78"/>
              </a:rPr>
              <a:t>مراقبة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العلامات</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الحيوية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للمرضى</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وتنبيه</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الطاقم</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الطبي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في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حالة</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حدوث</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أي</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تشوهات</a:t>
            </a:r>
            <a:r>
              <a:rPr lang="en-US" sz="1400" dirty="0">
                <a:latin typeface="Alexandria" pitchFamily="2" charset="-78"/>
                <a:cs typeface="Alexandria" pitchFamily="2" charset="-78"/>
              </a:rPr>
              <a:t>.</a:t>
            </a:r>
          </a:p>
        </p:txBody>
      </p:sp>
      <p:sp>
        <p:nvSpPr>
          <p:cNvPr id="18" name="عنوان فرعي 5">
            <a:extLst>
              <a:ext uri="{FF2B5EF4-FFF2-40B4-BE49-F238E27FC236}">
                <a16:creationId xmlns:a16="http://schemas.microsoft.com/office/drawing/2014/main" id="{C77A9A93-A496-7883-F7D0-EBF02B640F3A}"/>
              </a:ext>
            </a:extLst>
          </p:cNvPr>
          <p:cNvSpPr txBox="1">
            <a:spLocks/>
          </p:cNvSpPr>
          <p:nvPr/>
        </p:nvSpPr>
        <p:spPr>
          <a:xfrm>
            <a:off x="1524000" y="1381488"/>
            <a:ext cx="9144000" cy="489857"/>
          </a:xfrm>
          <a:prstGeom prst="rect">
            <a:avLst/>
          </a:prstGeom>
          <a:solidFill>
            <a:srgbClr val="E1F9FF"/>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ar-EG" sz="1800" b="1" dirty="0">
                <a:latin typeface="Alexandria" pitchFamily="2" charset="-78"/>
                <a:cs typeface="Alexandria" pitchFamily="2" charset="-78"/>
              </a:rPr>
              <a:t>أهمية الذكاء الاصطناعي</a:t>
            </a:r>
            <a:endParaRPr lang="en-US" sz="1800" b="1" dirty="0">
              <a:latin typeface="Alexandria" pitchFamily="2" charset="-78"/>
              <a:cs typeface="Alexandria" pitchFamily="2" charset="-78"/>
            </a:endParaRPr>
          </a:p>
        </p:txBody>
      </p:sp>
    </p:spTree>
    <p:extLst>
      <p:ext uri="{BB962C8B-B14F-4D97-AF65-F5344CB8AC3E}">
        <p14:creationId xmlns:p14="http://schemas.microsoft.com/office/powerpoint/2010/main" val="2939120119"/>
      </p:ext>
    </p:extLst>
  </p:cSld>
  <p:clrMapOvr>
    <a:masterClrMapping/>
  </p:clrMapOvr>
  <mc:AlternateContent xmlns:mc="http://schemas.openxmlformats.org/markup-compatibility/2006" xmlns:p14="http://schemas.microsoft.com/office/powerpoint/2010/main">
    <mc:Choice Requires="p14">
      <p:transition spd="slow" p14:dur="2000" advTm="285276"/>
    </mc:Choice>
    <mc:Fallback xmlns="">
      <p:transition spd="slow" advTm="28527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عنصر نائب للمحتوى 5" descr="صورة تحتوي على نص, الخط, الأصفر, تصميم الجرافيك&#10;&#10;تم إنشاء الوصف تلقائياً">
            <a:extLst>
              <a:ext uri="{FF2B5EF4-FFF2-40B4-BE49-F238E27FC236}">
                <a16:creationId xmlns:a16="http://schemas.microsoft.com/office/drawing/2014/main" id="{4F2B9075-0371-E795-B6F2-23E18DAD16C9}"/>
              </a:ext>
            </a:extLst>
          </p:cNvPr>
          <p:cNvPicPr>
            <a:picLocks noGrp="1" noChangeAspect="1"/>
          </p:cNvPicPr>
          <p:nvPr>
            <p:ph idx="1"/>
          </p:nvPr>
        </p:nvPicPr>
        <p:blipFill rotWithShape="1">
          <a:blip r:embed="rId2" cstate="email">
            <a:duotone>
              <a:schemeClr val="accent4">
                <a:shade val="45000"/>
                <a:satMod val="135000"/>
              </a:schemeClr>
              <a:prstClr val="white"/>
            </a:duotone>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rcRect/>
          <a:stretch/>
        </p:blipFill>
        <p:spPr>
          <a:xfrm>
            <a:off x="1142999" y="1589315"/>
            <a:ext cx="10091057" cy="4093028"/>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506334952"/>
      </p:ext>
    </p:extLst>
  </p:cSld>
  <p:clrMapOvr>
    <a:masterClrMapping/>
  </p:clrMapOvr>
  <mc:AlternateContent xmlns:mc="http://schemas.openxmlformats.org/markup-compatibility/2006" xmlns:p14="http://schemas.microsoft.com/office/powerpoint/2010/main">
    <mc:Choice Requires="p14">
      <p:transition spd="slow" p14:dur="2000" advTm="31376"/>
    </mc:Choice>
    <mc:Fallback xmlns="">
      <p:transition spd="slow" advTm="3137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فرعي 5">
            <a:extLst>
              <a:ext uri="{FF2B5EF4-FFF2-40B4-BE49-F238E27FC236}">
                <a16:creationId xmlns:a16="http://schemas.microsoft.com/office/drawing/2014/main" id="{C6423B11-CA9F-6DE5-BE69-25BAE01859E3}"/>
              </a:ext>
            </a:extLst>
          </p:cNvPr>
          <p:cNvSpPr>
            <a:spLocks noGrp="1"/>
          </p:cNvSpPr>
          <p:nvPr>
            <p:ph type="subTitle" idx="1"/>
          </p:nvPr>
        </p:nvSpPr>
        <p:spPr>
          <a:xfrm>
            <a:off x="1730829" y="1494504"/>
            <a:ext cx="9144000" cy="312526"/>
          </a:xfrm>
          <a:solidFill>
            <a:srgbClr val="E1F9FF"/>
          </a:solidFill>
        </p:spPr>
        <p:txBody>
          <a:bodyPr>
            <a:normAutofit/>
          </a:bodyPr>
          <a:lstStyle/>
          <a:p>
            <a:r>
              <a:rPr lang="ar-EG" sz="1600" b="1" dirty="0">
                <a:latin typeface="Alexandria" pitchFamily="2" charset="-78"/>
                <a:cs typeface="Alexandria" pitchFamily="2" charset="-78"/>
              </a:rPr>
              <a:t>خصائص الذكاء الاصطناعي</a:t>
            </a:r>
            <a:endParaRPr lang="en-US" sz="1600" b="1" dirty="0">
              <a:latin typeface="Alexandria" pitchFamily="2" charset="-78"/>
              <a:cs typeface="Alexandria" pitchFamily="2" charset="-78"/>
            </a:endParaRPr>
          </a:p>
        </p:txBody>
      </p:sp>
      <p:sp>
        <p:nvSpPr>
          <p:cNvPr id="3" name="مربع نص 2">
            <a:extLst>
              <a:ext uri="{FF2B5EF4-FFF2-40B4-BE49-F238E27FC236}">
                <a16:creationId xmlns:a16="http://schemas.microsoft.com/office/drawing/2014/main" id="{120BB827-8CBC-47E8-4636-7C6294A137D4}"/>
              </a:ext>
            </a:extLst>
          </p:cNvPr>
          <p:cNvSpPr txBox="1"/>
          <p:nvPr/>
        </p:nvSpPr>
        <p:spPr>
          <a:xfrm>
            <a:off x="223157" y="1981567"/>
            <a:ext cx="11745685" cy="4113306"/>
          </a:xfrm>
          <a:prstGeom prst="rect">
            <a:avLst/>
          </a:prstGeom>
          <a:solidFill>
            <a:schemeClr val="bg1"/>
          </a:solidFill>
        </p:spPr>
        <p:txBody>
          <a:bodyPr wrap="square">
            <a:spAutoFit/>
          </a:bodyPr>
          <a:lstStyle/>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الذكاء:</a:t>
            </a:r>
            <a:r>
              <a:rPr lang="ar-SA" sz="1600" kern="100" dirty="0">
                <a:effectLst/>
                <a:latin typeface="Alexandria" pitchFamily="2" charset="-78"/>
                <a:ea typeface="Aptos" panose="020B0004020202020204" pitchFamily="34" charset="0"/>
                <a:cs typeface="Alexandria" pitchFamily="2" charset="-78"/>
              </a:rPr>
              <a:t> تتمتع أنظمة الذكاء الاصطناعي بالقدرة على التعلم والتكيف مع المواقف الجديدة، وهذا يسمح لها بأداء المهام التي كانت ممكنة سابقاً للبشر فقط.</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التعلم الذاتي:</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التعلم وتحسين أدائها بمرور الوقت دون الحاجة إلى تدخل بشري. </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صنع القرار:</a:t>
            </a:r>
            <a:r>
              <a:rPr lang="ar-SA" sz="1600" kern="100" dirty="0">
                <a:effectLst/>
                <a:latin typeface="Alexandria" pitchFamily="2" charset="-78"/>
                <a:ea typeface="Aptos" panose="020B0004020202020204" pitchFamily="34" charset="0"/>
                <a:cs typeface="Alexandria" pitchFamily="2" charset="-78"/>
              </a:rPr>
              <a:t> أنظمة الذكاء الاصطناعي قادرة على اتخاذ القرارات بناءً على البيانات والقواعد والتفكير الاحتمالي.</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معالجة اللغة الطبيعية:</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فهم اللغة البشرية وتفسيرها وتوليدها، وهذا يسمح بمزيد من التواصل الطبيعي مع البشر. </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الإدراك:</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استشعار بيئتها وتفسيرها باستخدام أجهزة استشعار وأجهزة إدخال مختلفة. </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الإبداع:</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أن تولد أفكاراً وحلولاً جديدة تؤدي إلى ابتكارات واختراقات في مختلف المجالات.</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حل المشكلات:</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تحليل المشكلات المعقدة وتقديم الحلول، وغالباً بسرعة ودقة أكبر من البشر.</a:t>
            </a:r>
            <a:endParaRPr lang="en-US" sz="16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600" b="1" kern="100" dirty="0">
                <a:effectLst/>
                <a:latin typeface="Alexandria" pitchFamily="2" charset="-78"/>
                <a:ea typeface="Aptos" panose="020B0004020202020204" pitchFamily="34" charset="0"/>
                <a:cs typeface="Alexandria" pitchFamily="2" charset="-78"/>
              </a:rPr>
              <a:t>المعالجة المتوازية:</a:t>
            </a:r>
            <a:r>
              <a:rPr lang="ar-SA" sz="1600" kern="100" dirty="0">
                <a:effectLst/>
                <a:latin typeface="Alexandria" pitchFamily="2" charset="-78"/>
                <a:ea typeface="Aptos" panose="020B0004020202020204" pitchFamily="34" charset="0"/>
                <a:cs typeface="Alexandria" pitchFamily="2" charset="-78"/>
              </a:rPr>
              <a:t> يمكن لأنظمة الذكاء الاصطناعي معالجة كميات هائلة من البيانات في وقت واحد، وهذا يسمح بإجراء عمليات حسابية أسرع وأكثر كفاءة.</a:t>
            </a:r>
            <a:endParaRPr lang="en-US" sz="1600" kern="100" dirty="0">
              <a:effectLst/>
              <a:latin typeface="Alexandria" pitchFamily="2" charset="-78"/>
              <a:ea typeface="Aptos" panose="020B0004020202020204" pitchFamily="34" charset="0"/>
              <a:cs typeface="Alexandria" pitchFamily="2" charset="-78"/>
            </a:endParaRPr>
          </a:p>
        </p:txBody>
      </p:sp>
      <p:pic>
        <p:nvPicPr>
          <p:cNvPr id="4" name="صورة 3" descr="صورة تحتوي على شكل, دائرة, التلون, تناظر&#10;&#10;تم إنشاء الوصف تلقائياً">
            <a:extLst>
              <a:ext uri="{FF2B5EF4-FFF2-40B4-BE49-F238E27FC236}">
                <a16:creationId xmlns:a16="http://schemas.microsoft.com/office/drawing/2014/main" id="{F1E8EBAD-77F4-39AF-D3E7-4BFDF2F83D8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627915" y="6085116"/>
            <a:ext cx="674914" cy="718457"/>
          </a:xfrm>
          <a:prstGeom prst="rect">
            <a:avLst/>
          </a:prstGeom>
        </p:spPr>
      </p:pic>
    </p:spTree>
    <p:extLst>
      <p:ext uri="{BB962C8B-B14F-4D97-AF65-F5344CB8AC3E}">
        <p14:creationId xmlns:p14="http://schemas.microsoft.com/office/powerpoint/2010/main" val="139494581"/>
      </p:ext>
    </p:extLst>
  </p:cSld>
  <p:clrMapOvr>
    <a:masterClrMapping/>
  </p:clrMapOvr>
  <mc:AlternateContent xmlns:mc="http://schemas.openxmlformats.org/markup-compatibility/2006" xmlns:p14="http://schemas.microsoft.com/office/powerpoint/2010/main">
    <mc:Choice Requires="p14">
      <p:transition spd="slow" p14:dur="2000" advTm="132841"/>
    </mc:Choice>
    <mc:Fallback xmlns="">
      <p:transition spd="slow" advTm="13284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صورة 4" descr="صورة تحتوي على نص, لقطة شاشة, رسوم متحركة, تصميم الجرافيك&#10;&#10;تم إنشاء الوصف تلقائياً">
            <a:extLst>
              <a:ext uri="{FF2B5EF4-FFF2-40B4-BE49-F238E27FC236}">
                <a16:creationId xmlns:a16="http://schemas.microsoft.com/office/drawing/2014/main" id="{B2B3B207-8DA8-CA41-3E15-0F87388DD633}"/>
              </a:ext>
            </a:extLst>
          </p:cNvPr>
          <p:cNvPicPr>
            <a:picLocks noChangeAspect="1"/>
          </p:cNvPicPr>
          <p:nvPr/>
        </p:nvPicPr>
        <p:blipFill rotWithShape="1">
          <a:blip r:embed="rId2" cstate="email">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a:ext>
            </a:extLst>
          </a:blip>
          <a:srcRect l="5356" t="17073" r="1"/>
          <a:stretch/>
        </p:blipFill>
        <p:spPr>
          <a:xfrm>
            <a:off x="326571" y="1621970"/>
            <a:ext cx="11538857" cy="420188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731397001"/>
      </p:ext>
    </p:extLst>
  </p:cSld>
  <p:clrMapOvr>
    <a:masterClrMapping/>
  </p:clrMapOvr>
  <mc:AlternateContent xmlns:mc="http://schemas.openxmlformats.org/markup-compatibility/2006" xmlns:p14="http://schemas.microsoft.com/office/powerpoint/2010/main">
    <mc:Choice Requires="p14">
      <p:transition spd="slow" p14:dur="2000" advTm="48386"/>
    </mc:Choice>
    <mc:Fallback xmlns="">
      <p:transition spd="slow" advTm="4838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فيديو 2">
            <a:hlinkClick r:id="" action="ppaction://media"/>
            <a:extLst>
              <a:ext uri="{FF2B5EF4-FFF2-40B4-BE49-F238E27FC236}">
                <a16:creationId xmlns:a16="http://schemas.microsoft.com/office/drawing/2014/main" id="{D1172B51-73A6-BCBB-1033-75FDEAF525E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59229" y="1632857"/>
            <a:ext cx="11419113" cy="4082142"/>
          </a:xfrm>
          <a:prstGeom prst="rect">
            <a:avLst/>
          </a:prstGeom>
        </p:spPr>
      </p:pic>
    </p:spTree>
    <p:extLst>
      <p:ext uri="{BB962C8B-B14F-4D97-AF65-F5344CB8AC3E}">
        <p14:creationId xmlns:p14="http://schemas.microsoft.com/office/powerpoint/2010/main" val="1544859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2723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descr="صورة تحتوي على نص, لقطة شاشة, رسم بياني, الخط&#10;&#10;تم إنشاء الوصف تلقائياً">
            <a:extLst>
              <a:ext uri="{FF2B5EF4-FFF2-40B4-BE49-F238E27FC236}">
                <a16:creationId xmlns:a16="http://schemas.microsoft.com/office/drawing/2014/main" id="{B927C1A7-1DA0-43EF-F201-5CE30232A43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70114" y="1665514"/>
            <a:ext cx="11604172" cy="4495801"/>
          </a:xfrm>
          <a:prstGeom prst="rect">
            <a:avLst/>
          </a:prstGeom>
        </p:spPr>
      </p:pic>
    </p:spTree>
    <p:extLst>
      <p:ext uri="{BB962C8B-B14F-4D97-AF65-F5344CB8AC3E}">
        <p14:creationId xmlns:p14="http://schemas.microsoft.com/office/powerpoint/2010/main" val="1217063241"/>
      </p:ext>
    </p:extLst>
  </p:cSld>
  <p:clrMapOvr>
    <a:masterClrMapping/>
  </p:clrMapOvr>
  <mc:AlternateContent xmlns:mc="http://schemas.openxmlformats.org/markup-compatibility/2006" xmlns:p14="http://schemas.microsoft.com/office/powerpoint/2010/main">
    <mc:Choice Requires="p14">
      <p:transition spd="slow" p14:dur="2000" advTm="550"/>
    </mc:Choice>
    <mc:Fallback xmlns="">
      <p:transition spd="slow" advTm="55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5704113" y="2383971"/>
            <a:ext cx="5921829" cy="3820886"/>
          </a:xfrm>
          <a:solidFill>
            <a:schemeClr val="bg1"/>
          </a:solidFill>
        </p:spPr>
        <p:txBody>
          <a:bodyPr>
            <a:normAutofit/>
          </a:bodyPr>
          <a:lstStyle/>
          <a:p>
            <a:pPr algn="just" rtl="1">
              <a:lnSpc>
                <a:spcPct val="170000"/>
              </a:lnSpc>
            </a:pPr>
            <a:r>
              <a:rPr lang="fa-IR" sz="1600" b="1" dirty="0">
                <a:latin typeface="Alexandria" pitchFamily="2" charset="-78"/>
                <a:cs typeface="Alexandria" pitchFamily="2" charset="-78"/>
              </a:rPr>
              <a:t>الفترة ما بين </a:t>
            </a:r>
            <a:r>
              <a:rPr lang="ar-EG" sz="1600" b="1" dirty="0">
                <a:latin typeface="Alexandria" pitchFamily="2" charset="-78"/>
                <a:cs typeface="Alexandria" pitchFamily="2" charset="-78"/>
              </a:rPr>
              <a:t>عام 1950</a:t>
            </a:r>
            <a:r>
              <a:rPr lang="fa-IR" sz="1600" b="1" dirty="0">
                <a:latin typeface="Alexandria" pitchFamily="2" charset="-78"/>
                <a:cs typeface="Alexandria" pitchFamily="2" charset="-78"/>
              </a:rPr>
              <a:t> إلى </a:t>
            </a:r>
            <a:r>
              <a:rPr lang="ar-EG" sz="1600" b="1" dirty="0">
                <a:latin typeface="Alexandria" pitchFamily="2" charset="-78"/>
                <a:cs typeface="Alexandria" pitchFamily="2" charset="-78"/>
              </a:rPr>
              <a:t>1954:</a:t>
            </a:r>
            <a:endParaRPr lang="fa-IR" sz="1400" b="1" dirty="0">
              <a:latin typeface="Alexandria" pitchFamily="2" charset="-78"/>
              <a:cs typeface="Alexandria" pitchFamily="2" charset="-78"/>
            </a:endParaRPr>
          </a:p>
          <a:p>
            <a:pPr algn="just" rtl="1">
              <a:lnSpc>
                <a:spcPct val="170000"/>
              </a:lnSpc>
            </a:pPr>
            <a:r>
              <a:rPr lang="fa-IR" sz="1400" dirty="0">
                <a:latin typeface="Alexandria" pitchFamily="2" charset="-78"/>
                <a:cs typeface="Alexandria" pitchFamily="2" charset="-78"/>
              </a:rPr>
              <a:t>في هذه الفترة</a:t>
            </a:r>
            <a:r>
              <a:rPr lang="ar-EG" sz="1400" dirty="0">
                <a:latin typeface="Alexandria" pitchFamily="2" charset="-78"/>
                <a:cs typeface="Alexandria" pitchFamily="2" charset="-78"/>
              </a:rPr>
              <a:t> ب</a:t>
            </a:r>
            <a:r>
              <a:rPr lang="fa-IR" sz="1400" dirty="0">
                <a:latin typeface="Alexandria" pitchFamily="2" charset="-78"/>
                <a:cs typeface="Alexandria" pitchFamily="2" charset="-78"/>
              </a:rPr>
              <a:t>دأ استخدام مصطلح الذكاء الاصطناعي من خلال ما يلي:</a:t>
            </a:r>
          </a:p>
          <a:p>
            <a:pPr algn="just" rtl="1">
              <a:lnSpc>
                <a:spcPct val="170000"/>
              </a:lnSpc>
            </a:pPr>
            <a:r>
              <a:rPr lang="fa-IR" sz="1400" dirty="0">
                <a:latin typeface="Alexandria" pitchFamily="2" charset="-78"/>
                <a:cs typeface="Alexandria" pitchFamily="2" charset="-78"/>
              </a:rPr>
              <a:t>في عام </a:t>
            </a:r>
            <a:r>
              <a:rPr lang="ar-EG" sz="1400" dirty="0">
                <a:latin typeface="Alexandria" pitchFamily="2" charset="-78"/>
                <a:cs typeface="Alexandria" pitchFamily="2" charset="-78"/>
              </a:rPr>
              <a:t>1950</a:t>
            </a:r>
            <a:r>
              <a:rPr lang="fa-IR" sz="1400" dirty="0">
                <a:latin typeface="Alexandria" pitchFamily="2" charset="-78"/>
                <a:cs typeface="Alexandria" pitchFamily="2" charset="-78"/>
              </a:rPr>
              <a:t>، قام آلان تورينج بنشر آلات الكمبيوتر والذكاء والتي اقترحت لعبة التقليد، وهي عبارة عن اختبار لذكاء الآلة.</a:t>
            </a:r>
          </a:p>
          <a:p>
            <a:pPr algn="just" rtl="1">
              <a:lnSpc>
                <a:spcPct val="170000"/>
              </a:lnSpc>
            </a:pPr>
            <a:r>
              <a:rPr lang="fa-IR" sz="1400" dirty="0">
                <a:latin typeface="Alexandria" pitchFamily="2" charset="-78"/>
                <a:cs typeface="Alexandria" pitchFamily="2" charset="-78"/>
              </a:rPr>
              <a:t>في عام 1952 تم تطوير أول برنامج يتعلم اللعبة بشكل مستقل على يد عالم الكمبيوتر آرثر صموئيل.</a:t>
            </a:r>
          </a:p>
          <a:p>
            <a:pPr algn="just" rtl="1">
              <a:lnSpc>
                <a:spcPct val="170000"/>
              </a:lnSpc>
            </a:pPr>
            <a:r>
              <a:rPr lang="fa-IR" sz="1400" dirty="0">
                <a:latin typeface="Alexandria" pitchFamily="2" charset="-78"/>
                <a:cs typeface="Alexandria" pitchFamily="2" charset="-78"/>
              </a:rPr>
              <a:t>في عام 1955 استخدم جون مكارثي مصطلح الذكاء الاصطناعي لأول مرة خلال ورشة عمل.</a:t>
            </a:r>
            <a:endParaRPr lang="en-US" sz="1400" dirty="0">
              <a:latin typeface="Alexandria" pitchFamily="2" charset="-78"/>
              <a:cs typeface="Alexandria" pitchFamily="2" charset="-78"/>
            </a:endParaRPr>
          </a:p>
        </p:txBody>
      </p:sp>
      <p:sp>
        <p:nvSpPr>
          <p:cNvPr id="2" name="عنوان فرعي 5">
            <a:extLst>
              <a:ext uri="{FF2B5EF4-FFF2-40B4-BE49-F238E27FC236}">
                <a16:creationId xmlns:a16="http://schemas.microsoft.com/office/drawing/2014/main" id="{083C21A4-8772-2521-E112-60EBB3C6CCF7}"/>
              </a:ext>
            </a:extLst>
          </p:cNvPr>
          <p:cNvSpPr txBox="1">
            <a:spLocks/>
          </p:cNvSpPr>
          <p:nvPr/>
        </p:nvSpPr>
        <p:spPr>
          <a:xfrm>
            <a:off x="1382485" y="1556657"/>
            <a:ext cx="9535885" cy="489857"/>
          </a:xfrm>
          <a:prstGeom prst="rect">
            <a:avLst/>
          </a:prstGeom>
          <a:solidFill>
            <a:srgbClr val="E1F9FF"/>
          </a:solidFill>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ar-EG" sz="1800" b="1" dirty="0">
                <a:latin typeface="Alexandria" pitchFamily="2" charset="-78"/>
                <a:cs typeface="Alexandria" pitchFamily="2" charset="-78"/>
              </a:rPr>
              <a:t>مرحلة وضع تسمية "الذكاء الاصطناعي"</a:t>
            </a:r>
            <a:endParaRPr lang="en-US" sz="1800" b="1" dirty="0">
              <a:latin typeface="Alexandria" pitchFamily="2" charset="-78"/>
              <a:cs typeface="Alexandria" pitchFamily="2" charset="-78"/>
            </a:endParaRPr>
          </a:p>
        </p:txBody>
      </p:sp>
      <p:pic>
        <p:nvPicPr>
          <p:cNvPr id="6" name="صورة 5" descr="صورة تحتوي على لقطة شاشة, رسوم متحركة, فن&#10;&#10;تم إنشاء الوصف تلقائياً">
            <a:extLst>
              <a:ext uri="{FF2B5EF4-FFF2-40B4-BE49-F238E27FC236}">
                <a16:creationId xmlns:a16="http://schemas.microsoft.com/office/drawing/2014/main" id="{B8AB4F13-6EFF-8EF6-3A71-22E794A2C8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686" y="2383970"/>
            <a:ext cx="5203371" cy="382088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933485446"/>
      </p:ext>
    </p:extLst>
  </p:cSld>
  <p:clrMapOvr>
    <a:masterClrMapping/>
  </p:clrMapOvr>
  <mc:AlternateContent xmlns:mc="http://schemas.openxmlformats.org/markup-compatibility/2006" xmlns:p14="http://schemas.microsoft.com/office/powerpoint/2010/main">
    <mc:Choice Requires="p14">
      <p:transition spd="slow" p14:dur="2000" advTm="71849"/>
    </mc:Choice>
    <mc:Fallback xmlns="">
      <p:transition spd="slow" advTm="7184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C624334C-8D1D-7238-9BC3-327B1AC86C56}"/>
              </a:ext>
            </a:extLst>
          </p:cNvPr>
          <p:cNvSpPr>
            <a:spLocks noGrp="1"/>
          </p:cNvSpPr>
          <p:nvPr>
            <p:ph idx="1"/>
          </p:nvPr>
        </p:nvSpPr>
        <p:spPr>
          <a:xfrm>
            <a:off x="391887" y="1687286"/>
            <a:ext cx="11615056" cy="4071257"/>
          </a:xfrm>
          <a:solidFill>
            <a:schemeClr val="bg1"/>
          </a:solidFill>
        </p:spPr>
        <p:txBody>
          <a:bodyPr>
            <a:normAutofit/>
          </a:bodyPr>
          <a:lstStyle/>
          <a:p>
            <a:pPr marL="0" indent="0" algn="just" rtl="1">
              <a:lnSpc>
                <a:spcPct val="150000"/>
              </a:lnSpc>
              <a:buNone/>
            </a:pPr>
            <a:r>
              <a:rPr lang="ar-EG" sz="1800" b="1" dirty="0">
                <a:solidFill>
                  <a:srgbClr val="002060"/>
                </a:solidFill>
                <a:latin typeface="Alexandria" pitchFamily="2" charset="-78"/>
                <a:cs typeface="Alexandria" pitchFamily="2" charset="-78"/>
              </a:rPr>
              <a:t>المحطة الأولي (</a:t>
            </a:r>
            <a:r>
              <a:rPr lang="fa-IR" sz="1800" b="1" i="0" dirty="0">
                <a:solidFill>
                  <a:srgbClr val="002060"/>
                </a:solidFill>
                <a:effectLst/>
                <a:latin typeface="Alexandria" pitchFamily="2" charset="-78"/>
                <a:cs typeface="Alexandria" pitchFamily="2" charset="-78"/>
              </a:rPr>
              <a:t>عام 195</a:t>
            </a:r>
            <a:r>
              <a:rPr lang="ar-EG" sz="1800" b="1" i="0" dirty="0">
                <a:solidFill>
                  <a:srgbClr val="002060"/>
                </a:solidFill>
                <a:effectLst/>
                <a:latin typeface="Alexandria" pitchFamily="2" charset="-78"/>
                <a:cs typeface="Alexandria" pitchFamily="2" charset="-78"/>
              </a:rPr>
              <a:t>6):</a:t>
            </a:r>
            <a:endParaRPr lang="fa-IR" sz="1800" b="1" i="0" dirty="0">
              <a:solidFill>
                <a:srgbClr val="002060"/>
              </a:solidFill>
              <a:effectLst/>
              <a:latin typeface="Alexandria" pitchFamily="2" charset="-78"/>
              <a:cs typeface="Alexandria" pitchFamily="2" charset="-78"/>
            </a:endParaRPr>
          </a:p>
          <a:p>
            <a:pPr marL="0" indent="0" algn="just" rtl="1">
              <a:lnSpc>
                <a:spcPct val="150000"/>
              </a:lnSpc>
              <a:buNone/>
            </a:pPr>
            <a:r>
              <a:rPr lang="fa-IR" sz="1600" i="0" dirty="0">
                <a:solidFill>
                  <a:srgbClr val="3B3B3B"/>
                </a:solidFill>
                <a:effectLst/>
                <a:latin typeface="Alexandria" pitchFamily="2" charset="-78"/>
                <a:cs typeface="Alexandria" pitchFamily="2" charset="-78"/>
              </a:rPr>
              <a:t>استُخدم مصطلح الذكاء الاصطناعي وتم تفسيره لأول مرة في مؤتمر صيفي بجامعة (دارتموث) نظمه أربعة باحثين وهم (جون مكارثي، مارفن مينسكي، ناثانييل روتشستر وكلود شانون) ناقشوا فيه إمكانية محاكاة الآلة للذكاء بكل أشكاله وليس البشري فقط بل الحيواني والنباتي أيضًا،</a:t>
            </a:r>
            <a:r>
              <a:rPr lang="ar-EG" sz="1600" i="0" dirty="0">
                <a:solidFill>
                  <a:srgbClr val="3B3B3B"/>
                </a:solidFill>
                <a:effectLst/>
                <a:latin typeface="Alexandria" pitchFamily="2" charset="-78"/>
                <a:cs typeface="Alexandria" pitchFamily="2" charset="-78"/>
              </a:rPr>
              <a:t> </a:t>
            </a:r>
            <a:r>
              <a:rPr lang="fa-IR" sz="1600" i="0" dirty="0">
                <a:solidFill>
                  <a:srgbClr val="3B3B3B"/>
                </a:solidFill>
                <a:effectLst/>
                <a:latin typeface="Alexandria" pitchFamily="2" charset="-78"/>
                <a:cs typeface="Alexandria" pitchFamily="2" charset="-78"/>
              </a:rPr>
              <a:t>وتبع ذلك ثمانية أعوام من الازدهار حيث قدمت الحكومات تمويلات متعددة لبراءات الاختراع الخاصة بالذكاء الاصطناعي. </a:t>
            </a:r>
            <a:endParaRPr lang="ar-EG" sz="1600" i="0" dirty="0">
              <a:solidFill>
                <a:srgbClr val="3B3B3B"/>
              </a:solidFill>
              <a:effectLst/>
              <a:latin typeface="Alexandria" pitchFamily="2" charset="-78"/>
              <a:cs typeface="Alexandria" pitchFamily="2" charset="-78"/>
            </a:endParaRPr>
          </a:p>
          <a:p>
            <a:pPr marL="0" indent="0" algn="just" rtl="1">
              <a:lnSpc>
                <a:spcPct val="150000"/>
              </a:lnSpc>
              <a:buNone/>
            </a:pPr>
            <a:r>
              <a:rPr lang="ar-EG" sz="1800" b="1" dirty="0">
                <a:solidFill>
                  <a:srgbClr val="002060"/>
                </a:solidFill>
                <a:latin typeface="Alexandria" pitchFamily="2" charset="-78"/>
                <a:cs typeface="Alexandria" pitchFamily="2" charset="-78"/>
              </a:rPr>
              <a:t>المحطة الثانية عام (1973):</a:t>
            </a:r>
          </a:p>
          <a:p>
            <a:pPr marL="0" indent="0" algn="just" rtl="1">
              <a:lnSpc>
                <a:spcPct val="150000"/>
              </a:lnSpc>
              <a:buNone/>
            </a:pPr>
            <a:r>
              <a:rPr lang="ar-EG" sz="1600" dirty="0">
                <a:solidFill>
                  <a:srgbClr val="3B3B3B"/>
                </a:solidFill>
                <a:latin typeface="Alexandria" pitchFamily="2" charset="-78"/>
                <a:cs typeface="Alexandria" pitchFamily="2" charset="-78"/>
              </a:rPr>
              <a:t>تعرّض الذكاء الاصطناعي لانتقادات كثيرة نظرّا لعدم واقعية ما تنبأ العلماء بإمكانية تحقيقه، لذا بدأت الحكومات الأمريكية والبريطانية بوقف تمويل أبحاثه، وحتى أوائل الثمانينات انطفأ بريقه وأطلق على تلك الفترة “شتاء الذكاء الاصطناعي“.</a:t>
            </a:r>
          </a:p>
        </p:txBody>
      </p:sp>
    </p:spTree>
    <p:extLst>
      <p:ext uri="{BB962C8B-B14F-4D97-AF65-F5344CB8AC3E}">
        <p14:creationId xmlns:p14="http://schemas.microsoft.com/office/powerpoint/2010/main" val="1550873139"/>
      </p:ext>
    </p:extLst>
  </p:cSld>
  <p:clrMapOvr>
    <a:masterClrMapping/>
  </p:clrMapOvr>
  <mc:AlternateContent xmlns:mc="http://schemas.openxmlformats.org/markup-compatibility/2006" xmlns:p14="http://schemas.microsoft.com/office/powerpoint/2010/main">
    <mc:Choice Requires="p14">
      <p:transition spd="slow" p14:dur="2000" advTm="90504"/>
    </mc:Choice>
    <mc:Fallback xmlns="">
      <p:transition spd="slow" advTm="9050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386443" y="2416629"/>
            <a:ext cx="11419113" cy="2862943"/>
          </a:xfrm>
          <a:solidFill>
            <a:schemeClr val="bg1"/>
          </a:solidFill>
        </p:spPr>
        <p:txBody>
          <a:bodyPr>
            <a:normAutofit/>
          </a:bodyPr>
          <a:lstStyle/>
          <a:p>
            <a:pPr algn="just" rtl="1">
              <a:lnSpc>
                <a:spcPct val="150000"/>
              </a:lnSpc>
            </a:pPr>
            <a:r>
              <a:rPr lang="ar-EG" sz="1600" b="1" i="0" dirty="0">
                <a:solidFill>
                  <a:srgbClr val="002060"/>
                </a:solidFill>
                <a:effectLst/>
                <a:latin typeface="Alexandria" pitchFamily="2" charset="-78"/>
                <a:cs typeface="Alexandria" pitchFamily="2" charset="-78"/>
              </a:rPr>
              <a:t>المحطة الثالثة (</a:t>
            </a:r>
            <a:r>
              <a:rPr lang="fa-IR" sz="1600" b="1" i="0" dirty="0">
                <a:solidFill>
                  <a:srgbClr val="002060"/>
                </a:solidFill>
                <a:effectLst/>
                <a:latin typeface="Alexandria" pitchFamily="2" charset="-78"/>
                <a:cs typeface="Alexandria" pitchFamily="2" charset="-78"/>
              </a:rPr>
              <a:t>عام 1980 م</a:t>
            </a:r>
            <a:r>
              <a:rPr lang="ar-EG" sz="1600" dirty="0">
                <a:solidFill>
                  <a:srgbClr val="002060"/>
                </a:solidFill>
                <a:latin typeface="Alexandria" pitchFamily="2" charset="-78"/>
                <a:cs typeface="Alexandria" pitchFamily="2" charset="-78"/>
              </a:rPr>
              <a:t>):</a:t>
            </a:r>
            <a:endParaRPr lang="fa-IR" sz="1600" b="1" i="0" dirty="0">
              <a:solidFill>
                <a:srgbClr val="002060"/>
              </a:solidFill>
              <a:effectLst/>
              <a:latin typeface="Alexandria" pitchFamily="2" charset="-78"/>
              <a:cs typeface="Alexandria" pitchFamily="2" charset="-78"/>
            </a:endParaRPr>
          </a:p>
          <a:p>
            <a:pPr algn="just" rtl="1">
              <a:lnSpc>
                <a:spcPct val="150000"/>
              </a:lnSpc>
            </a:pPr>
            <a:r>
              <a:rPr lang="fa-IR" sz="1600" b="0" i="0" dirty="0">
                <a:solidFill>
                  <a:srgbClr val="3B3B3B"/>
                </a:solidFill>
                <a:effectLst/>
                <a:latin typeface="Alexandria" pitchFamily="2" charset="-78"/>
                <a:cs typeface="Alexandria" pitchFamily="2" charset="-78"/>
              </a:rPr>
              <a:t>تم استحداث أنظمة متخصصة تحاكي القرارات التي يتخذها الخبراء، مما أعاد بريقه من جديد وعادت الحكومات بتمويلاتها بالمليارات لمشاريعه</a:t>
            </a:r>
            <a:r>
              <a:rPr lang="ar-EG" sz="1600" b="0" i="0" dirty="0">
                <a:solidFill>
                  <a:srgbClr val="3B3B3B"/>
                </a:solidFill>
                <a:effectLst/>
                <a:latin typeface="Alexandria" pitchFamily="2" charset="-78"/>
                <a:cs typeface="Alexandria" pitchFamily="2" charset="-78"/>
              </a:rPr>
              <a:t>، </a:t>
            </a:r>
            <a:r>
              <a:rPr lang="fa-IR" sz="1600" b="0" i="0" dirty="0">
                <a:solidFill>
                  <a:srgbClr val="3B3B3B"/>
                </a:solidFill>
                <a:effectLst/>
                <a:latin typeface="Alexandria" pitchFamily="2" charset="-78"/>
                <a:cs typeface="Alexandria" pitchFamily="2" charset="-78"/>
              </a:rPr>
              <a:t>واستمر هذا الوضع حتى سبع سنوات متتالية.</a:t>
            </a:r>
          </a:p>
          <a:p>
            <a:pPr algn="just" rtl="1">
              <a:lnSpc>
                <a:spcPct val="150000"/>
              </a:lnSpc>
            </a:pPr>
            <a:r>
              <a:rPr lang="ar-EG" sz="1600" b="1" i="0" dirty="0">
                <a:solidFill>
                  <a:srgbClr val="002060"/>
                </a:solidFill>
                <a:effectLst/>
                <a:latin typeface="Alexandria" pitchFamily="2" charset="-78"/>
                <a:cs typeface="Alexandria" pitchFamily="2" charset="-78"/>
              </a:rPr>
              <a:t>المحطة الرابعة (</a:t>
            </a:r>
            <a:r>
              <a:rPr lang="fa-IR" sz="1600" b="1" i="0" dirty="0">
                <a:solidFill>
                  <a:srgbClr val="002060"/>
                </a:solidFill>
                <a:effectLst/>
                <a:latin typeface="Alexandria" pitchFamily="2" charset="-78"/>
                <a:cs typeface="Alexandria" pitchFamily="2" charset="-78"/>
              </a:rPr>
              <a:t>عام 1987 م</a:t>
            </a:r>
            <a:r>
              <a:rPr lang="ar-EG" sz="1600" dirty="0">
                <a:solidFill>
                  <a:srgbClr val="002060"/>
                </a:solidFill>
                <a:latin typeface="Alexandria" pitchFamily="2" charset="-78"/>
                <a:cs typeface="Alexandria" pitchFamily="2" charset="-78"/>
              </a:rPr>
              <a:t>):</a:t>
            </a:r>
            <a:endParaRPr lang="fa-IR" sz="1600" b="1" i="0" dirty="0">
              <a:solidFill>
                <a:srgbClr val="002060"/>
              </a:solidFill>
              <a:effectLst/>
              <a:latin typeface="Alexandria" pitchFamily="2" charset="-78"/>
              <a:cs typeface="Alexandria" pitchFamily="2" charset="-78"/>
            </a:endParaRPr>
          </a:p>
          <a:p>
            <a:pPr algn="just" rtl="1">
              <a:lnSpc>
                <a:spcPct val="150000"/>
              </a:lnSpc>
            </a:pPr>
            <a:r>
              <a:rPr lang="fa-IR" sz="1600" b="0" i="0" dirty="0">
                <a:solidFill>
                  <a:srgbClr val="3B3B3B"/>
                </a:solidFill>
                <a:effectLst/>
                <a:latin typeface="Alexandria" pitchFamily="2" charset="-78"/>
                <a:cs typeface="Alexandria" pitchFamily="2" charset="-78"/>
              </a:rPr>
              <a:t>سحب الممولون أموالهم نظرًا لعدم توفر الطاقة والموارد الكافية لتطوير أنظمة </a:t>
            </a:r>
            <a:r>
              <a:rPr lang="fa-IR" sz="1600" b="1" i="0" dirty="0">
                <a:solidFill>
                  <a:srgbClr val="3B3B3B"/>
                </a:solidFill>
                <a:effectLst/>
                <a:latin typeface="Alexandria" pitchFamily="2" charset="-78"/>
                <a:cs typeface="Alexandria" pitchFamily="2" charset="-78"/>
              </a:rPr>
              <a:t>الذكاء الاصطناعي</a:t>
            </a:r>
            <a:r>
              <a:rPr lang="fa-IR" sz="1600" b="0" i="0" dirty="0">
                <a:solidFill>
                  <a:srgbClr val="3B3B3B"/>
                </a:solidFill>
                <a:effectLst/>
                <a:latin typeface="Alexandria" pitchFamily="2" charset="-78"/>
                <a:cs typeface="Alexandria" pitchFamily="2" charset="-78"/>
              </a:rPr>
              <a:t> مما أدى إلى “شتاء </a:t>
            </a:r>
            <a:r>
              <a:rPr lang="fa-IR" sz="1600" b="1" i="0" dirty="0">
                <a:solidFill>
                  <a:srgbClr val="3B3B3B"/>
                </a:solidFill>
                <a:effectLst/>
                <a:latin typeface="Alexandria" pitchFamily="2" charset="-78"/>
                <a:cs typeface="Alexandria" pitchFamily="2" charset="-78"/>
              </a:rPr>
              <a:t>ذكاء اصطناعي</a:t>
            </a:r>
            <a:r>
              <a:rPr lang="fa-IR" sz="1600" b="0" i="0" dirty="0">
                <a:solidFill>
                  <a:srgbClr val="3B3B3B"/>
                </a:solidFill>
                <a:effectLst/>
                <a:latin typeface="Alexandria" pitchFamily="2" charset="-78"/>
                <a:cs typeface="Alexandria" pitchFamily="2" charset="-78"/>
              </a:rPr>
              <a:t>” جديد استمر أكثر من ست سنوات.</a:t>
            </a:r>
          </a:p>
        </p:txBody>
      </p:sp>
    </p:spTree>
    <p:extLst>
      <p:ext uri="{BB962C8B-B14F-4D97-AF65-F5344CB8AC3E}">
        <p14:creationId xmlns:p14="http://schemas.microsoft.com/office/powerpoint/2010/main" val="3988323136"/>
      </p:ext>
    </p:extLst>
  </p:cSld>
  <p:clrMapOvr>
    <a:masterClrMapping/>
  </p:clrMapOvr>
  <mc:AlternateContent xmlns:mc="http://schemas.openxmlformats.org/markup-compatibility/2006" xmlns:p14="http://schemas.microsoft.com/office/powerpoint/2010/main">
    <mc:Choice Requires="p14">
      <p:transition spd="slow" p14:dur="2000" advTm="40205"/>
    </mc:Choice>
    <mc:Fallback xmlns="">
      <p:transition spd="slow" advTm="4020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326571" y="1883229"/>
            <a:ext cx="11549743" cy="3668485"/>
          </a:xfrm>
          <a:solidFill>
            <a:schemeClr val="bg1"/>
          </a:solidFill>
        </p:spPr>
        <p:txBody>
          <a:bodyPr>
            <a:normAutofit/>
          </a:bodyPr>
          <a:lstStyle/>
          <a:p>
            <a:pPr algn="just" rtl="1">
              <a:lnSpc>
                <a:spcPct val="170000"/>
              </a:lnSpc>
            </a:pPr>
            <a:r>
              <a:rPr lang="ar-EG" sz="1600" b="1" dirty="0">
                <a:solidFill>
                  <a:srgbClr val="002060"/>
                </a:solidFill>
                <a:latin typeface="Alexandria" pitchFamily="2" charset="-78"/>
                <a:cs typeface="Alexandria" pitchFamily="2" charset="-78"/>
              </a:rPr>
              <a:t>المحطة الخامسة (</a:t>
            </a:r>
            <a:r>
              <a:rPr lang="fa-IR" sz="1600" b="1" dirty="0">
                <a:solidFill>
                  <a:srgbClr val="002060"/>
                </a:solidFill>
                <a:latin typeface="Alexandria" pitchFamily="2" charset="-78"/>
                <a:cs typeface="Alexandria" pitchFamily="2" charset="-78"/>
              </a:rPr>
              <a:t>عام 1997 م</a:t>
            </a:r>
            <a:r>
              <a:rPr lang="ar-EG" sz="1600" b="1" dirty="0">
                <a:solidFill>
                  <a:srgbClr val="002060"/>
                </a:solidFill>
                <a:latin typeface="Alexandria" pitchFamily="2" charset="-78"/>
                <a:cs typeface="Alexandria" pitchFamily="2" charset="-78"/>
              </a:rPr>
              <a:t>):</a:t>
            </a:r>
            <a:endParaRPr lang="fa-IR" sz="1600" b="1" dirty="0">
              <a:solidFill>
                <a:srgbClr val="002060"/>
              </a:solidFill>
              <a:latin typeface="Alexandria" pitchFamily="2" charset="-78"/>
              <a:cs typeface="Alexandria" pitchFamily="2" charset="-78"/>
            </a:endParaRPr>
          </a:p>
          <a:p>
            <a:pPr algn="just" rtl="1">
              <a:lnSpc>
                <a:spcPct val="170000"/>
              </a:lnSpc>
            </a:pPr>
            <a:r>
              <a:rPr lang="fa-IR" sz="1600" dirty="0">
                <a:latin typeface="Alexandria" pitchFamily="2" charset="-78"/>
                <a:cs typeface="Alexandria" pitchFamily="2" charset="-78"/>
              </a:rPr>
              <a:t>عادت الآلة من جديد لتهزم الإنسان، حيث قام الحاسوب الخاص بشركة “آي بي إم” بهزيمة بطل العالم في الشطرنج في مباراة من </a:t>
            </a:r>
            <a:r>
              <a:rPr lang="ar-EG" sz="1600" dirty="0">
                <a:latin typeface="Alexandria" pitchFamily="2" charset="-78"/>
                <a:cs typeface="Alexandria" pitchFamily="2" charset="-78"/>
              </a:rPr>
              <a:t>4</a:t>
            </a:r>
            <a:r>
              <a:rPr lang="fa-IR" sz="1600" dirty="0">
                <a:latin typeface="Alexandria" pitchFamily="2" charset="-78"/>
                <a:cs typeface="Alexandria" pitchFamily="2" charset="-78"/>
              </a:rPr>
              <a:t> أشواط. </a:t>
            </a:r>
          </a:p>
          <a:p>
            <a:pPr algn="just" rtl="1">
              <a:lnSpc>
                <a:spcPct val="170000"/>
              </a:lnSpc>
            </a:pPr>
            <a:r>
              <a:rPr lang="ar-EG" sz="1600" b="1" dirty="0">
                <a:solidFill>
                  <a:srgbClr val="002060"/>
                </a:solidFill>
                <a:latin typeface="Alexandria" pitchFamily="2" charset="-78"/>
                <a:cs typeface="Alexandria" pitchFamily="2" charset="-78"/>
              </a:rPr>
              <a:t>المحطة السادسة (</a:t>
            </a:r>
            <a:r>
              <a:rPr lang="fa-IR" sz="1600" b="1" dirty="0">
                <a:solidFill>
                  <a:srgbClr val="002060"/>
                </a:solidFill>
                <a:latin typeface="Alexandria" pitchFamily="2" charset="-78"/>
                <a:cs typeface="Alexandria" pitchFamily="2" charset="-78"/>
              </a:rPr>
              <a:t>عام 2011 م</a:t>
            </a:r>
            <a:r>
              <a:rPr lang="ar-EG" sz="1600" b="1" dirty="0">
                <a:solidFill>
                  <a:srgbClr val="002060"/>
                </a:solidFill>
                <a:latin typeface="Alexandria" pitchFamily="2" charset="-78"/>
                <a:cs typeface="Alexandria" pitchFamily="2" charset="-78"/>
              </a:rPr>
              <a:t>):</a:t>
            </a:r>
            <a:endParaRPr lang="fa-IR" sz="1600" b="1" dirty="0">
              <a:solidFill>
                <a:srgbClr val="002060"/>
              </a:solidFill>
              <a:latin typeface="Alexandria" pitchFamily="2" charset="-78"/>
              <a:cs typeface="Alexandria" pitchFamily="2" charset="-78"/>
            </a:endParaRPr>
          </a:p>
          <a:p>
            <a:pPr algn="just" rtl="1">
              <a:lnSpc>
                <a:spcPct val="170000"/>
              </a:lnSpc>
            </a:pPr>
            <a:r>
              <a:rPr lang="fa-IR" sz="1600" dirty="0">
                <a:latin typeface="Alexandria" pitchFamily="2" charset="-78"/>
                <a:cs typeface="Alexandria" pitchFamily="2" charset="-78"/>
              </a:rPr>
              <a:t>ساعدت كميات البيانات المخزنة الهائلة إلى ظهور تقنيات تسمى بـ”التعلم العميق” وهي إمكانية الذكاء الاصطناعي التطور ذاتيًا،</a:t>
            </a:r>
            <a:r>
              <a:rPr lang="ar-EG" sz="1600" dirty="0">
                <a:latin typeface="Alexandria" pitchFamily="2" charset="-78"/>
                <a:cs typeface="Alexandria" pitchFamily="2" charset="-78"/>
              </a:rPr>
              <a:t> </a:t>
            </a:r>
            <a:r>
              <a:rPr lang="fa-IR" sz="1600" dirty="0">
                <a:latin typeface="Alexandria" pitchFamily="2" charset="-78"/>
                <a:cs typeface="Alexandria" pitchFamily="2" charset="-78"/>
              </a:rPr>
              <a:t>مما أدى إلى ثورة هائلة في هذا المجال لم تتوقف حتى اليوم، حيث ساعدت المهندسين والعلماء في الوصول إلى الحواسيب الأرخص من حيث التكلفة والأسرع أداءً، كما مكنت الآلات من قراءات الوجه وجعلت حتى السيارات ذاتية القيادة.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394946452"/>
      </p:ext>
    </p:extLst>
  </p:cSld>
  <p:clrMapOvr>
    <a:masterClrMapping/>
  </p:clrMapOvr>
  <mc:AlternateContent xmlns:mc="http://schemas.openxmlformats.org/markup-compatibility/2006" xmlns:p14="http://schemas.microsoft.com/office/powerpoint/2010/main">
    <mc:Choice Requires="p14">
      <p:transition spd="slow" p14:dur="2000" advTm="62483"/>
    </mc:Choice>
    <mc:Fallback xmlns="">
      <p:transition spd="slow" advTm="624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337458" y="1698171"/>
            <a:ext cx="11517086" cy="3831772"/>
          </a:xfrm>
          <a:solidFill>
            <a:schemeClr val="bg1"/>
          </a:solidFill>
        </p:spPr>
        <p:txBody>
          <a:bodyPr>
            <a:normAutofit/>
          </a:bodyPr>
          <a:lstStyle/>
          <a:p>
            <a:pPr algn="just" rtl="1">
              <a:lnSpc>
                <a:spcPct val="170000"/>
              </a:lnSpc>
            </a:pPr>
            <a:r>
              <a:rPr lang="ar-EG" sz="1600" b="1" dirty="0">
                <a:solidFill>
                  <a:srgbClr val="002060"/>
                </a:solidFill>
                <a:latin typeface="Alexandria" pitchFamily="2" charset="-78"/>
                <a:cs typeface="Alexandria" pitchFamily="2" charset="-78"/>
              </a:rPr>
              <a:t>المحطة السابعة (</a:t>
            </a:r>
            <a:r>
              <a:rPr lang="fa-IR" sz="1600" b="1" dirty="0">
                <a:solidFill>
                  <a:srgbClr val="002060"/>
                </a:solidFill>
                <a:latin typeface="Alexandria" pitchFamily="2" charset="-78"/>
                <a:cs typeface="Alexandria" pitchFamily="2" charset="-78"/>
              </a:rPr>
              <a:t>عام 2019 م</a:t>
            </a:r>
            <a:r>
              <a:rPr lang="ar-EG" sz="1600" dirty="0">
                <a:latin typeface="Alexandria" pitchFamily="2" charset="-78"/>
                <a:cs typeface="Alexandria" pitchFamily="2" charset="-78"/>
              </a:rPr>
              <a:t>):</a:t>
            </a:r>
            <a:endParaRPr lang="fa-IR" sz="1600" dirty="0">
              <a:latin typeface="Alexandria" pitchFamily="2" charset="-78"/>
              <a:cs typeface="Alexandria" pitchFamily="2" charset="-78"/>
            </a:endParaRPr>
          </a:p>
          <a:p>
            <a:pPr algn="just" rtl="1">
              <a:lnSpc>
                <a:spcPct val="170000"/>
              </a:lnSpc>
            </a:pPr>
            <a:r>
              <a:rPr lang="fa-IR" sz="1600" dirty="0">
                <a:latin typeface="Alexandria" pitchFamily="2" charset="-78"/>
                <a:cs typeface="Alexandria" pitchFamily="2" charset="-78"/>
              </a:rPr>
              <a:t>أعلنت الإمارات عن استراتيجية الذكاء الاصطناعي 2031 التي تتضمن احتضان ابتكاراته، كما أطلقت أبو ظبي جامعة (محمد بن زايد) لتكون أول جامعة في العالم تختص بأبحاث الذكاء الاصطناعي.</a:t>
            </a:r>
          </a:p>
          <a:p>
            <a:pPr algn="just" rtl="1">
              <a:lnSpc>
                <a:spcPct val="170000"/>
              </a:lnSpc>
            </a:pPr>
            <a:r>
              <a:rPr lang="ar-EG" sz="1600" b="1" dirty="0">
                <a:solidFill>
                  <a:srgbClr val="002060"/>
                </a:solidFill>
                <a:latin typeface="Alexandria" pitchFamily="2" charset="-78"/>
                <a:cs typeface="Alexandria" pitchFamily="2" charset="-78"/>
              </a:rPr>
              <a:t>المحطة الثامنة (</a:t>
            </a:r>
            <a:r>
              <a:rPr lang="fa-IR" sz="1600" b="1" dirty="0">
                <a:solidFill>
                  <a:srgbClr val="002060"/>
                </a:solidFill>
                <a:latin typeface="Alexandria" pitchFamily="2" charset="-78"/>
                <a:cs typeface="Alexandria" pitchFamily="2" charset="-78"/>
              </a:rPr>
              <a:t>عام 2020 م</a:t>
            </a:r>
            <a:r>
              <a:rPr lang="ar-EG" sz="1600" b="1" dirty="0">
                <a:solidFill>
                  <a:srgbClr val="002060"/>
                </a:solidFill>
                <a:latin typeface="Alexandria" pitchFamily="2" charset="-78"/>
                <a:cs typeface="Alexandria" pitchFamily="2" charset="-78"/>
              </a:rPr>
              <a:t>):</a:t>
            </a:r>
            <a:endParaRPr lang="fa-IR" sz="1600" b="1" dirty="0">
              <a:solidFill>
                <a:srgbClr val="002060"/>
              </a:solidFill>
              <a:latin typeface="Alexandria" pitchFamily="2" charset="-78"/>
              <a:cs typeface="Alexandria" pitchFamily="2" charset="-78"/>
            </a:endParaRPr>
          </a:p>
          <a:p>
            <a:pPr algn="just" rtl="1">
              <a:lnSpc>
                <a:spcPct val="170000"/>
              </a:lnSpc>
            </a:pPr>
            <a:r>
              <a:rPr lang="fa-IR" sz="1600" dirty="0">
                <a:latin typeface="Alexandria" pitchFamily="2" charset="-78"/>
                <a:cs typeface="Alexandria" pitchFamily="2" charset="-78"/>
              </a:rPr>
              <a:t>أطلقت المملكة العربية السعودية الاستراتيجية الوطنية للبيانات والذكاء الاصطناعي (سدايا) ضمن رؤية المملكة 2030،</a:t>
            </a:r>
            <a:r>
              <a:rPr lang="ar-EG" sz="1600" dirty="0">
                <a:latin typeface="Alexandria" pitchFamily="2" charset="-78"/>
                <a:cs typeface="Alexandria" pitchFamily="2" charset="-78"/>
              </a:rPr>
              <a:t> </a:t>
            </a:r>
            <a:r>
              <a:rPr lang="fa-IR" sz="1600" dirty="0">
                <a:latin typeface="Alexandria" pitchFamily="2" charset="-78"/>
                <a:cs typeface="Alexandria" pitchFamily="2" charset="-78"/>
              </a:rPr>
              <a:t>والتي تهدف لتطوير الذكاء الاصطناعي وتطبيقه المستدام والعملي والأخلاقي على جميع مناطق ومجالات المملكة.</a:t>
            </a:r>
            <a:r>
              <a:rPr lang="ar-EG" sz="1600" dirty="0">
                <a:latin typeface="Alexandria" pitchFamily="2" charset="-78"/>
                <a:cs typeface="Alexandria" pitchFamily="2" charset="-78"/>
              </a:rPr>
              <a:t> </a:t>
            </a:r>
            <a:r>
              <a:rPr lang="fa-IR" sz="1600" dirty="0">
                <a:latin typeface="Alexandria" pitchFamily="2" charset="-78"/>
                <a:cs typeface="Alexandria" pitchFamily="2" charset="-78"/>
              </a:rPr>
              <a:t>وظل يتطور سريعًا ليصل لجميع المجالات ويقدم حلولًا مبتكرة مذهلة تُحدث كل يوم لتساعد الإنسان في إتمام مهامه على أكمل وجه.</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94900062"/>
      </p:ext>
    </p:extLst>
  </p:cSld>
  <p:clrMapOvr>
    <a:masterClrMapping/>
  </p:clrMapOvr>
  <mc:AlternateContent xmlns:mc="http://schemas.openxmlformats.org/markup-compatibility/2006" xmlns:p14="http://schemas.microsoft.com/office/powerpoint/2010/main">
    <mc:Choice Requires="p14">
      <p:transition spd="slow" p14:dur="2000" advTm="83809"/>
    </mc:Choice>
    <mc:Fallback xmlns="">
      <p:transition spd="slow" advTm="8380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1524000" y="1849438"/>
            <a:ext cx="9144000" cy="469219"/>
          </a:xfrm>
          <a:solidFill>
            <a:schemeClr val="bg1"/>
          </a:solidFill>
        </p:spPr>
        <p:txBody>
          <a:bodyPr/>
          <a:lstStyle/>
          <a:p>
            <a:r>
              <a:rPr lang="ar-EG" b="1" dirty="0">
                <a:latin typeface="Alexandria" pitchFamily="2" charset="-78"/>
                <a:cs typeface="Alexandria" pitchFamily="2" charset="-78"/>
              </a:rPr>
              <a:t>فئات الذكاء الاصطناعي</a:t>
            </a:r>
            <a:endParaRPr lang="en-US" b="1" dirty="0">
              <a:latin typeface="Alexandria" pitchFamily="2" charset="-78"/>
              <a:cs typeface="Alexandria" pitchFamily="2" charset="-78"/>
            </a:endParaRPr>
          </a:p>
        </p:txBody>
      </p:sp>
      <p:pic>
        <p:nvPicPr>
          <p:cNvPr id="4" name="صورة 3" descr="صورة تحتوي على رسم, رسوم متحركة, نص, توضيح&#10;&#10;تم إنشاء الوصف تلقائياً">
            <a:extLst>
              <a:ext uri="{FF2B5EF4-FFF2-40B4-BE49-F238E27FC236}">
                <a16:creationId xmlns:a16="http://schemas.microsoft.com/office/drawing/2014/main" id="{03887F6F-EC07-328B-F3C6-B88280A2C3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33400" y="2714624"/>
            <a:ext cx="11201400" cy="2924175"/>
          </a:xfrm>
          <a:prstGeom prst="rect">
            <a:avLst/>
          </a:prstGeom>
        </p:spPr>
      </p:pic>
    </p:spTree>
    <p:extLst>
      <p:ext uri="{BB962C8B-B14F-4D97-AF65-F5344CB8AC3E}">
        <p14:creationId xmlns:p14="http://schemas.microsoft.com/office/powerpoint/2010/main" val="964138748"/>
      </p:ext>
    </p:extLst>
  </p:cSld>
  <p:clrMapOvr>
    <a:masterClrMapping/>
  </p:clrMapOvr>
  <mc:AlternateContent xmlns:mc="http://schemas.openxmlformats.org/markup-compatibility/2006" xmlns:p14="http://schemas.microsoft.com/office/powerpoint/2010/main">
    <mc:Choice Requires="p14">
      <p:transition spd="slow" p14:dur="2000" advTm="16293"/>
    </mc:Choice>
    <mc:Fallback xmlns="">
      <p:transition spd="slow" advTm="1629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عنصر نائب للمحتوى 7" descr="صورة تحتوي على نص, جمجمة, لقطة شاشة, ملصق&#10;&#10;تم إنشاء الوصف تلقائياً">
            <a:extLst>
              <a:ext uri="{FF2B5EF4-FFF2-40B4-BE49-F238E27FC236}">
                <a16:creationId xmlns:a16="http://schemas.microsoft.com/office/drawing/2014/main" id="{EF9A47F4-98C7-5E1F-4343-908D751DA3BE}"/>
              </a:ext>
            </a:extLst>
          </p:cNvPr>
          <p:cNvPicPr>
            <a:picLocks noGrp="1" noChangeAspect="1"/>
          </p:cNvPicPr>
          <p:nvPr>
            <p:ph sz="half" idx="1"/>
          </p:nvPr>
        </p:nvPicPr>
        <p:blipFill rotWithShape="1">
          <a:blip r:embed="rId2" cstate="email">
            <a:extLst>
              <a:ext uri="{28A0092B-C50C-407E-A947-70E740481C1C}">
                <a14:useLocalDpi xmlns:a14="http://schemas.microsoft.com/office/drawing/2010/main"/>
              </a:ext>
            </a:extLst>
          </a:blip>
          <a:srcRect/>
          <a:stretch/>
        </p:blipFill>
        <p:spPr>
          <a:xfrm>
            <a:off x="478971" y="1825624"/>
            <a:ext cx="2917372" cy="4117975"/>
          </a:xfrm>
        </p:spPr>
      </p:pic>
      <p:sp>
        <p:nvSpPr>
          <p:cNvPr id="5" name="عنصر نائب للمحتوى 4">
            <a:extLst>
              <a:ext uri="{FF2B5EF4-FFF2-40B4-BE49-F238E27FC236}">
                <a16:creationId xmlns:a16="http://schemas.microsoft.com/office/drawing/2014/main" id="{6474B3BE-C759-95AE-039D-54BC51406EAB}"/>
              </a:ext>
            </a:extLst>
          </p:cNvPr>
          <p:cNvSpPr>
            <a:spLocks noGrp="1"/>
          </p:cNvSpPr>
          <p:nvPr>
            <p:ph sz="half" idx="2"/>
          </p:nvPr>
        </p:nvSpPr>
        <p:spPr>
          <a:xfrm>
            <a:off x="3668486" y="1567544"/>
            <a:ext cx="8392884" cy="4680856"/>
          </a:xfrm>
          <a:solidFill>
            <a:schemeClr val="bg1"/>
          </a:solidFill>
        </p:spPr>
        <p:txBody>
          <a:bodyPr>
            <a:noAutofit/>
          </a:bodyPr>
          <a:lstStyle/>
          <a:p>
            <a:pPr marL="0" indent="0" algn="just" rtl="1">
              <a:lnSpc>
                <a:spcPct val="170000"/>
              </a:lnSpc>
              <a:buNone/>
            </a:pPr>
            <a:r>
              <a:rPr lang="fa-IR" sz="1400" b="1" i="0" dirty="0">
                <a:solidFill>
                  <a:srgbClr val="0A0A0A"/>
                </a:solidFill>
                <a:effectLst/>
                <a:latin typeface="Alexandria" pitchFamily="2" charset="-78"/>
                <a:cs typeface="Alexandria" pitchFamily="2" charset="-78"/>
              </a:rPr>
              <a:t>نظرية العقل </a:t>
            </a:r>
            <a:r>
              <a:rPr lang="en-US" sz="1400" b="1" i="0" dirty="0">
                <a:solidFill>
                  <a:srgbClr val="0A0A0A"/>
                </a:solidFill>
                <a:effectLst/>
                <a:latin typeface="Alexandria" pitchFamily="2" charset="-78"/>
                <a:cs typeface="Alexandria" pitchFamily="2" charset="-78"/>
              </a:rPr>
              <a:t>Theory of Mind</a:t>
            </a:r>
            <a:r>
              <a:rPr lang="ar-EG" sz="1400" b="1" i="0" dirty="0">
                <a:solidFill>
                  <a:srgbClr val="0A0A0A"/>
                </a:solidFill>
                <a:effectLst/>
                <a:latin typeface="Alexandria" pitchFamily="2" charset="-78"/>
                <a:cs typeface="Alexandria" pitchFamily="2" charset="-78"/>
              </a:rPr>
              <a:t> </a:t>
            </a:r>
            <a:r>
              <a:rPr lang="en-US" sz="1400" b="0"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هي تطبيقات الذكاء الاصطناعي قادرة على فهم الكيانات التي تتفاعل معها بشكل أفضل من خلال تمييز احتياجاتهم وعواطفهم ومعتقداتهم وعملياتهم الفكرية.</a:t>
            </a:r>
          </a:p>
          <a:p>
            <a:pPr marL="0" indent="0" algn="just" rtl="1">
              <a:lnSpc>
                <a:spcPct val="170000"/>
              </a:lnSpc>
              <a:buNone/>
            </a:pPr>
            <a:r>
              <a:rPr lang="fa-IR" sz="1400" b="1" i="0" dirty="0">
                <a:solidFill>
                  <a:srgbClr val="0A0A0A"/>
                </a:solidFill>
                <a:effectLst/>
                <a:latin typeface="Alexandria" pitchFamily="2" charset="-78"/>
                <a:cs typeface="Alexandria" pitchFamily="2" charset="-78"/>
              </a:rPr>
              <a:t>العلم الذاتي </a:t>
            </a:r>
            <a:r>
              <a:rPr lang="en-US" sz="1400" b="1" i="0" dirty="0">
                <a:solidFill>
                  <a:srgbClr val="0A0A0A"/>
                </a:solidFill>
                <a:effectLst/>
                <a:latin typeface="Alexandria" pitchFamily="2" charset="-78"/>
                <a:cs typeface="Alexandria" pitchFamily="2" charset="-78"/>
              </a:rPr>
              <a:t>Self-aware</a:t>
            </a:r>
            <a:r>
              <a:rPr lang="ar-EG" sz="1400" b="1" i="0" dirty="0">
                <a:solidFill>
                  <a:srgbClr val="0A0A0A"/>
                </a:solidFill>
                <a:effectLst/>
                <a:latin typeface="Alexandria" pitchFamily="2" charset="-78"/>
                <a:cs typeface="Alexandria" pitchFamily="2" charset="-78"/>
              </a:rPr>
              <a:t> </a:t>
            </a:r>
            <a:r>
              <a:rPr lang="en-US" sz="1400" b="0"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هي منظومة ذكية تطورت لتكون مشابهة للعقل البشري لدرجة أنها طورت الوعي الذاتي.</a:t>
            </a:r>
          </a:p>
          <a:p>
            <a:pPr marL="0" indent="0" algn="just" rtl="1">
              <a:lnSpc>
                <a:spcPct val="170000"/>
              </a:lnSpc>
              <a:buNone/>
            </a:pPr>
            <a:r>
              <a:rPr lang="fa-IR" sz="1400" b="1" i="0" dirty="0">
                <a:solidFill>
                  <a:srgbClr val="0A0A0A"/>
                </a:solidFill>
                <a:effectLst/>
                <a:latin typeface="Alexandria" pitchFamily="2" charset="-78"/>
                <a:cs typeface="Alexandria" pitchFamily="2" charset="-78"/>
              </a:rPr>
              <a:t>الذكاء الاصطناعي العام </a:t>
            </a:r>
            <a:r>
              <a:rPr lang="en-US" sz="1400" b="1" i="0" dirty="0">
                <a:solidFill>
                  <a:srgbClr val="0A0A0A"/>
                </a:solidFill>
                <a:effectLst/>
                <a:latin typeface="Alexandria" pitchFamily="2" charset="-78"/>
                <a:cs typeface="Alexandria" pitchFamily="2" charset="-78"/>
              </a:rPr>
              <a:t>Artificial General Intelligence</a:t>
            </a:r>
            <a:r>
              <a:rPr lang="ar-EG" sz="1400" b="1" i="0" dirty="0">
                <a:solidFill>
                  <a:srgbClr val="0A0A0A"/>
                </a:solidFill>
                <a:effectLst/>
                <a:latin typeface="Alexandria" pitchFamily="2" charset="-78"/>
                <a:cs typeface="Alexandria" pitchFamily="2" charset="-78"/>
              </a:rPr>
              <a:t> </a:t>
            </a:r>
            <a:r>
              <a:rPr lang="en-US" sz="1400" b="1"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هو عبارة عن أنظمة قادرة على بناء كفاءات متعددة بشكل مستقل وتشكيل روابط وتعميمات عبر المجالات مما يقلل بشكل كبير من الوقت اللازم للتدريب.</a:t>
            </a:r>
          </a:p>
          <a:p>
            <a:pPr marL="0" indent="0" algn="just" rtl="1">
              <a:lnSpc>
                <a:spcPct val="170000"/>
              </a:lnSpc>
              <a:buNone/>
            </a:pPr>
            <a:r>
              <a:rPr lang="fa-IR" sz="1400" b="1" i="0" dirty="0">
                <a:solidFill>
                  <a:srgbClr val="0A0A0A"/>
                </a:solidFill>
                <a:effectLst/>
                <a:latin typeface="Alexandria" pitchFamily="2" charset="-78"/>
                <a:cs typeface="Alexandria" pitchFamily="2" charset="-78"/>
              </a:rPr>
              <a:t>الذكاء الاصطناعي الضيق </a:t>
            </a:r>
            <a:r>
              <a:rPr lang="en-US" sz="1400" b="1" i="0" dirty="0">
                <a:solidFill>
                  <a:srgbClr val="0A0A0A"/>
                </a:solidFill>
                <a:effectLst/>
                <a:latin typeface="Alexandria" pitchFamily="2" charset="-78"/>
                <a:cs typeface="Alexandria" pitchFamily="2" charset="-78"/>
              </a:rPr>
              <a:t>Artificial Narrow Intelligence</a:t>
            </a:r>
            <a:r>
              <a:rPr lang="ar-EG" sz="1400" b="1" i="0" dirty="0">
                <a:solidFill>
                  <a:srgbClr val="0A0A0A"/>
                </a:solidFill>
                <a:effectLst/>
                <a:latin typeface="Alexandria" pitchFamily="2" charset="-78"/>
                <a:cs typeface="Alexandria" pitchFamily="2" charset="-78"/>
              </a:rPr>
              <a:t> </a:t>
            </a:r>
            <a:r>
              <a:rPr lang="en-US" sz="1400" b="0"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هو عبارة عن أنظمة لا يمكنها سوى أداء مهمة محددة بشكل مستقل باستخدام قدرات شبيهة بالإنسان.</a:t>
            </a:r>
          </a:p>
          <a:p>
            <a:pPr marL="0" indent="0" algn="just" rtl="1">
              <a:lnSpc>
                <a:spcPct val="170000"/>
              </a:lnSpc>
              <a:buNone/>
            </a:pPr>
            <a:r>
              <a:rPr lang="fa-IR" sz="1400" b="1" i="0" dirty="0">
                <a:solidFill>
                  <a:srgbClr val="0A0A0A"/>
                </a:solidFill>
                <a:effectLst/>
                <a:latin typeface="Alexandria" pitchFamily="2" charset="-78"/>
                <a:cs typeface="Alexandria" pitchFamily="2" charset="-78"/>
              </a:rPr>
              <a:t>الذكاء الاصطناعي الفائق </a:t>
            </a:r>
            <a:r>
              <a:rPr lang="en-US" sz="1400" b="1" i="0" dirty="0">
                <a:solidFill>
                  <a:srgbClr val="0A0A0A"/>
                </a:solidFill>
                <a:effectLst/>
                <a:latin typeface="Alexandria" pitchFamily="2" charset="-78"/>
                <a:cs typeface="Alexandria" pitchFamily="2" charset="-78"/>
              </a:rPr>
              <a:t>Artificial superintelligence</a:t>
            </a:r>
            <a:r>
              <a:rPr lang="ar-EG" sz="1400" b="1" i="0" dirty="0">
                <a:solidFill>
                  <a:srgbClr val="0A0A0A"/>
                </a:solidFill>
                <a:effectLst/>
                <a:latin typeface="Alexandria" pitchFamily="2" charset="-78"/>
                <a:cs typeface="Alexandria" pitchFamily="2" charset="-78"/>
              </a:rPr>
              <a:t> </a:t>
            </a:r>
            <a:r>
              <a:rPr lang="en-US" sz="1400" b="0" i="0" dirty="0">
                <a:solidFill>
                  <a:srgbClr val="0A0A0A"/>
                </a:solidFill>
                <a:effectLst/>
                <a:latin typeface="Alexandria" pitchFamily="2" charset="-78"/>
                <a:cs typeface="Alexandria" pitchFamily="2" charset="-78"/>
              </a:rPr>
              <a:t> </a:t>
            </a:r>
            <a:r>
              <a:rPr lang="fa-IR" sz="1400" b="0" i="0" dirty="0">
                <a:solidFill>
                  <a:srgbClr val="0A0A0A"/>
                </a:solidFill>
                <a:effectLst/>
                <a:latin typeface="Alexandria" pitchFamily="2" charset="-78"/>
                <a:cs typeface="Alexandria" pitchFamily="2" charset="-78"/>
              </a:rPr>
              <a:t>تتضمن تطوير الذاكرة والقدرة على معالجة البيانات بشكل أسرع.</a:t>
            </a:r>
          </a:p>
        </p:txBody>
      </p:sp>
    </p:spTree>
    <p:extLst>
      <p:ext uri="{BB962C8B-B14F-4D97-AF65-F5344CB8AC3E}">
        <p14:creationId xmlns:p14="http://schemas.microsoft.com/office/powerpoint/2010/main" val="280756490"/>
      </p:ext>
    </p:extLst>
  </p:cSld>
  <p:clrMapOvr>
    <a:masterClrMapping/>
  </p:clrMapOvr>
  <mc:AlternateContent xmlns:mc="http://schemas.openxmlformats.org/markup-compatibility/2006" xmlns:p14="http://schemas.microsoft.com/office/powerpoint/2010/main">
    <mc:Choice Requires="p14">
      <p:transition spd="slow" p14:dur="2000" advTm="86566"/>
    </mc:Choice>
    <mc:Fallback xmlns="">
      <p:transition spd="slow" advTm="8656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صورة 5" descr="صورة تحتوي على نص, لقطة شاشة, الرسومات, دائرة&#10;&#10;تم إنشاء الوصف تلقائياً">
            <a:extLst>
              <a:ext uri="{FF2B5EF4-FFF2-40B4-BE49-F238E27FC236}">
                <a16:creationId xmlns:a16="http://schemas.microsoft.com/office/drawing/2014/main" id="{A160216F-8432-BE64-4A5C-E9B2A6317F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10343" y="1839686"/>
            <a:ext cx="10580914" cy="4027714"/>
          </a:xfrm>
          <a:prstGeom prst="rect">
            <a:avLst/>
          </a:prstGeom>
        </p:spPr>
      </p:pic>
    </p:spTree>
    <p:extLst>
      <p:ext uri="{BB962C8B-B14F-4D97-AF65-F5344CB8AC3E}">
        <p14:creationId xmlns:p14="http://schemas.microsoft.com/office/powerpoint/2010/main" val="1258744623"/>
      </p:ext>
    </p:extLst>
  </p:cSld>
  <p:clrMapOvr>
    <a:masterClrMapping/>
  </p:clrMapOvr>
  <mc:AlternateContent xmlns:mc="http://schemas.openxmlformats.org/markup-compatibility/2006" xmlns:p14="http://schemas.microsoft.com/office/powerpoint/2010/main">
    <mc:Choice Requires="p14">
      <p:transition spd="slow" p14:dur="2000" advTm="32225"/>
    </mc:Choice>
    <mc:Fallback xmlns="">
      <p:transition spd="slow" advTm="3222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descr="صورة تحتوي على نص, الخط, لقطة شاشة, خط يد&#10;&#10;تم إنشاء الوصف تلقائياً">
            <a:extLst>
              <a:ext uri="{FF2B5EF4-FFF2-40B4-BE49-F238E27FC236}">
                <a16:creationId xmlns:a16="http://schemas.microsoft.com/office/drawing/2014/main" id="{0383BE0A-45AC-0468-E8EE-9F343ABC58B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04800" y="1751239"/>
            <a:ext cx="11604171" cy="4137932"/>
          </a:xfrm>
          <a:prstGeom prst="rect">
            <a:avLst/>
          </a:prstGeom>
        </p:spPr>
      </p:pic>
    </p:spTree>
    <p:extLst>
      <p:ext uri="{BB962C8B-B14F-4D97-AF65-F5344CB8AC3E}">
        <p14:creationId xmlns:p14="http://schemas.microsoft.com/office/powerpoint/2010/main" val="938449415"/>
      </p:ext>
    </p:extLst>
  </p:cSld>
  <p:clrMapOvr>
    <a:masterClrMapping/>
  </p:clrMapOvr>
  <mc:AlternateContent xmlns:mc="http://schemas.openxmlformats.org/markup-compatibility/2006" xmlns:p14="http://schemas.microsoft.com/office/powerpoint/2010/main">
    <mc:Choice Requires="p14">
      <p:transition spd="slow" p14:dur="2000" advTm="62062"/>
    </mc:Choice>
    <mc:Fallback xmlns="">
      <p:transition spd="slow" advTm="6206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فرعي 6">
            <a:extLst>
              <a:ext uri="{FF2B5EF4-FFF2-40B4-BE49-F238E27FC236}">
                <a16:creationId xmlns:a16="http://schemas.microsoft.com/office/drawing/2014/main" id="{61507D6F-9EF7-FF01-B315-AAC64D130C91}"/>
              </a:ext>
            </a:extLst>
          </p:cNvPr>
          <p:cNvSpPr>
            <a:spLocks noGrp="1"/>
          </p:cNvSpPr>
          <p:nvPr>
            <p:ph type="subTitle" idx="1"/>
          </p:nvPr>
        </p:nvSpPr>
        <p:spPr>
          <a:xfrm>
            <a:off x="1" y="1545771"/>
            <a:ext cx="12192000" cy="4604657"/>
          </a:xfrm>
          <a:solidFill>
            <a:schemeClr val="bg1"/>
          </a:solidFill>
        </p:spPr>
        <p:txBody>
          <a:bodyPr>
            <a:normAutofit lnSpcReduction="10000"/>
          </a:bodyPr>
          <a:lstStyle/>
          <a:p>
            <a:pPr algn="just" rtl="1">
              <a:lnSpc>
                <a:spcPct val="150000"/>
              </a:lnSpc>
            </a:pPr>
            <a:r>
              <a:rPr lang="fa-IR" sz="1400" b="1" i="0" dirty="0">
                <a:solidFill>
                  <a:srgbClr val="002060"/>
                </a:solidFill>
                <a:effectLst/>
                <a:highlight>
                  <a:srgbClr val="FFFFFF"/>
                </a:highlight>
                <a:latin typeface="Alexandria" pitchFamily="2" charset="-78"/>
                <a:cs typeface="Alexandria" pitchFamily="2" charset="-78"/>
              </a:rPr>
              <a:t>ذكاء اصطناعي ضعيف </a:t>
            </a:r>
            <a:r>
              <a:rPr lang="en-US" sz="1400" b="1" i="0" dirty="0">
                <a:solidFill>
                  <a:srgbClr val="002060"/>
                </a:solidFill>
                <a:effectLst/>
                <a:highlight>
                  <a:srgbClr val="FFFFFF"/>
                </a:highlight>
                <a:latin typeface="Alexandria" pitchFamily="2" charset="-78"/>
                <a:cs typeface="Alexandria" pitchFamily="2" charset="-78"/>
              </a:rPr>
              <a:t>Weak AI</a:t>
            </a:r>
            <a:r>
              <a:rPr lang="ar-EG" sz="1400" b="1" i="0" dirty="0">
                <a:solidFill>
                  <a:srgbClr val="002060"/>
                </a:solidFill>
                <a:effectLst/>
                <a:highlight>
                  <a:srgbClr val="FFFFFF"/>
                </a:highlight>
                <a:latin typeface="Alexandria" pitchFamily="2" charset="-78"/>
                <a:cs typeface="Alexandria" pitchFamily="2" charset="-78"/>
              </a:rPr>
              <a:t> </a:t>
            </a:r>
            <a:r>
              <a:rPr lang="fa-IR" sz="1400" b="1" i="0" dirty="0">
                <a:solidFill>
                  <a:srgbClr val="002060"/>
                </a:solidFill>
                <a:effectLst/>
                <a:highlight>
                  <a:srgbClr val="FFFFFF"/>
                </a:highlight>
                <a:latin typeface="Alexandria" pitchFamily="2" charset="-78"/>
                <a:cs typeface="Alexandria" pitchFamily="2" charset="-78"/>
              </a:rPr>
              <a:t>هل تستطيع الآلات التصرف بذكاء؟</a:t>
            </a:r>
            <a:endParaRPr lang="ar-EG" sz="1400" b="1" i="0" dirty="0">
              <a:solidFill>
                <a:srgbClr val="002060"/>
              </a:solidFill>
              <a:effectLst/>
              <a:highlight>
                <a:srgbClr val="FFFFFF"/>
              </a:highlight>
              <a:latin typeface="Alexandria" pitchFamily="2" charset="-78"/>
              <a:cs typeface="Alexandria" pitchFamily="2" charset="-78"/>
            </a:endParaRPr>
          </a:p>
          <a:p>
            <a:pPr algn="just" rtl="1">
              <a:lnSpc>
                <a:spcPct val="150000"/>
              </a:lnSpc>
            </a:pPr>
            <a:r>
              <a:rPr lang="fa-IR" sz="1400" b="0" i="0" dirty="0">
                <a:solidFill>
                  <a:srgbClr val="353C41"/>
                </a:solidFill>
                <a:effectLst/>
                <a:highlight>
                  <a:srgbClr val="FFFFFF"/>
                </a:highlight>
                <a:latin typeface="Alexandria" pitchFamily="2" charset="-78"/>
                <a:cs typeface="Alexandria" pitchFamily="2" charset="-78"/>
              </a:rPr>
              <a:t>هو الذكاء الصناعي الذي يتخصص في مجال واحد أو الذي يستطيع تنفيذ مهمة محددة فقط، فمثلاً هناك أنظمة ذكاء اصطناعي يمكنها التنبؤ بمرض محدد أو عدة أمراض لكن لا يمكنها توقع حالة الطقس. يُسمى هذا النوع أيضًا بالذكاء الاصطناعي الضيق </a:t>
            </a:r>
            <a:r>
              <a:rPr lang="en-US" sz="1400" b="0" i="0" dirty="0">
                <a:solidFill>
                  <a:srgbClr val="353C41"/>
                </a:solidFill>
                <a:effectLst/>
                <a:highlight>
                  <a:srgbClr val="FFFFFF"/>
                </a:highlight>
                <a:latin typeface="Alexandria" pitchFamily="2" charset="-78"/>
                <a:cs typeface="Alexandria" pitchFamily="2" charset="-78"/>
              </a:rPr>
              <a:t>Narrow AI </a:t>
            </a:r>
            <a:r>
              <a:rPr lang="fa-IR" sz="1400" b="0" i="0" dirty="0">
                <a:solidFill>
                  <a:srgbClr val="353C41"/>
                </a:solidFill>
                <a:effectLst/>
                <a:highlight>
                  <a:srgbClr val="FFFFFF"/>
                </a:highlight>
                <a:latin typeface="Alexandria" pitchFamily="2" charset="-78"/>
                <a:cs typeface="Alexandria" pitchFamily="2" charset="-78"/>
              </a:rPr>
              <a:t>أو الذكاء الاصطناعي المتخصص </a:t>
            </a:r>
            <a:r>
              <a:rPr lang="en-US" sz="1400" b="0" i="0" dirty="0">
                <a:solidFill>
                  <a:srgbClr val="353C41"/>
                </a:solidFill>
                <a:effectLst/>
                <a:highlight>
                  <a:srgbClr val="FFFFFF"/>
                </a:highlight>
                <a:latin typeface="Alexandria" pitchFamily="2" charset="-78"/>
                <a:cs typeface="Alexandria" pitchFamily="2" charset="-78"/>
              </a:rPr>
              <a:t>Specialized AI. </a:t>
            </a:r>
            <a:r>
              <a:rPr lang="ar-EG" sz="1400" b="0" i="0" dirty="0">
                <a:solidFill>
                  <a:srgbClr val="353C41"/>
                </a:solidFill>
                <a:effectLst/>
                <a:highlight>
                  <a:srgbClr val="FFFFFF"/>
                </a:highlight>
                <a:latin typeface="Alexandria" pitchFamily="2" charset="-78"/>
                <a:cs typeface="Alexandria" pitchFamily="2" charset="-78"/>
              </a:rPr>
              <a:t> </a:t>
            </a:r>
            <a:r>
              <a:rPr lang="fa-IR" sz="1400" b="0" i="0" dirty="0">
                <a:solidFill>
                  <a:srgbClr val="353C41"/>
                </a:solidFill>
                <a:effectLst/>
                <a:highlight>
                  <a:srgbClr val="FFFFFF"/>
                </a:highlight>
                <a:latin typeface="Alexandria" pitchFamily="2" charset="-78"/>
                <a:cs typeface="Alexandria" pitchFamily="2" charset="-78"/>
              </a:rPr>
              <a:t>عمومًا كلمة "ضعيف" تعني أن أنظمة الذكاء الاصطناعي هذه ليست قوية وغير قادرة على أداء مهام مفيدة، وهذا ليس هو الحال في وقتنا الحالي، فجميع التطبيقات الحالية للذكاء الاصطناعي تندرج تحت هذه الفئة والكثير منها يتفوق على البشر في المهام المحددة له (تسميتها بالضعيف أصبح غير دقيق).</a:t>
            </a:r>
            <a:endParaRPr lang="fa-IR" sz="1400" b="1" i="0" dirty="0">
              <a:effectLst/>
              <a:highlight>
                <a:srgbClr val="FFFFFF"/>
              </a:highlight>
              <a:latin typeface="Alexandria" pitchFamily="2" charset="-78"/>
              <a:cs typeface="Alexandria" pitchFamily="2" charset="-78"/>
            </a:endParaRPr>
          </a:p>
          <a:p>
            <a:pPr algn="r" rtl="1">
              <a:lnSpc>
                <a:spcPct val="150000"/>
              </a:lnSpc>
            </a:pPr>
            <a:r>
              <a:rPr lang="fa-IR" sz="1400" b="1" i="0" dirty="0">
                <a:solidFill>
                  <a:srgbClr val="353C41"/>
                </a:solidFill>
                <a:effectLst/>
                <a:highlight>
                  <a:srgbClr val="FFFFFF"/>
                </a:highlight>
                <a:latin typeface="Alexandria" pitchFamily="2" charset="-78"/>
                <a:cs typeface="Alexandria" pitchFamily="2" charset="-78"/>
              </a:rPr>
              <a:t>يمكننا توضيح الذكاء الصناعي الضعيف بالنقاط التالية:</a:t>
            </a:r>
          </a:p>
          <a:p>
            <a:pPr algn="r" rtl="1">
              <a:lnSpc>
                <a:spcPct val="150000"/>
              </a:lnSpc>
              <a:buFont typeface="+mj-lt"/>
              <a:buAutoNum type="arabicPeriod"/>
            </a:pPr>
            <a:r>
              <a:rPr lang="fa-IR" sz="1400" b="0" i="0" dirty="0">
                <a:solidFill>
                  <a:srgbClr val="353C41"/>
                </a:solidFill>
                <a:effectLst/>
                <a:highlight>
                  <a:srgbClr val="FFFFFF"/>
                </a:highlight>
                <a:latin typeface="Alexandria" pitchFamily="2" charset="-78"/>
                <a:cs typeface="Alexandria" pitchFamily="2" charset="-78"/>
              </a:rPr>
              <a:t>الذكاء الاصطناعي الأكثر شيوعًا من بين جميع أنواع الذكاء الصناعي الأخرى (والمتوفر حاليًا) هو الذكاء الاصطناعي الضعيف.</a:t>
            </a:r>
          </a:p>
          <a:p>
            <a:pPr algn="r" rtl="1">
              <a:lnSpc>
                <a:spcPct val="150000"/>
              </a:lnSpc>
              <a:buFont typeface="+mj-lt"/>
              <a:buAutoNum type="arabicPeriod"/>
            </a:pPr>
            <a:r>
              <a:rPr lang="fa-IR" sz="1400" b="0" i="0" dirty="0">
                <a:solidFill>
                  <a:srgbClr val="353C41"/>
                </a:solidFill>
                <a:effectLst/>
                <a:highlight>
                  <a:srgbClr val="FFFFFF"/>
                </a:highlight>
                <a:latin typeface="Alexandria" pitchFamily="2" charset="-78"/>
                <a:cs typeface="Alexandria" pitchFamily="2" charset="-78"/>
              </a:rPr>
              <a:t>لا يمكن للذكاء الصناعي الضعيف أن يتعدى مجاله أو حدوده، حيث يتم تدريبه على مهمة واحدة فقط (يفشل في أي مهمة أخرى).</a:t>
            </a:r>
          </a:p>
          <a:p>
            <a:pPr algn="r" rtl="1">
              <a:lnSpc>
                <a:spcPct val="150000"/>
              </a:lnSpc>
              <a:buFont typeface="+mj-lt"/>
              <a:buAutoNum type="arabicPeriod"/>
            </a:pPr>
            <a:r>
              <a:rPr lang="fa-IR" sz="1400" b="0" i="0" dirty="0">
                <a:solidFill>
                  <a:srgbClr val="353C41"/>
                </a:solidFill>
                <a:effectLst/>
                <a:highlight>
                  <a:srgbClr val="FFFFFF"/>
                </a:highlight>
                <a:latin typeface="Alexandria" pitchFamily="2" charset="-78"/>
                <a:cs typeface="Alexandria" pitchFamily="2" charset="-78"/>
              </a:rPr>
              <a:t>المساعد الشخصي الذكي سيري </a:t>
            </a:r>
            <a:r>
              <a:rPr lang="en-US" sz="1400" b="0" i="0" dirty="0">
                <a:solidFill>
                  <a:srgbClr val="353C41"/>
                </a:solidFill>
                <a:effectLst/>
                <a:highlight>
                  <a:srgbClr val="FFFFFF"/>
                </a:highlight>
                <a:latin typeface="Alexandria" pitchFamily="2" charset="-78"/>
                <a:cs typeface="Alexandria" pitchFamily="2" charset="-78"/>
              </a:rPr>
              <a:t>Siri </a:t>
            </a:r>
            <a:r>
              <a:rPr lang="fa-IR" sz="1400" b="0" i="0" dirty="0">
                <a:solidFill>
                  <a:srgbClr val="353C41"/>
                </a:solidFill>
                <a:effectLst/>
                <a:highlight>
                  <a:srgbClr val="FFFFFF"/>
                </a:highlight>
                <a:latin typeface="Alexandria" pitchFamily="2" charset="-78"/>
                <a:cs typeface="Alexandria" pitchFamily="2" charset="-78"/>
              </a:rPr>
              <a:t>هو مثال جيد عن هذا النوع، إضافةً إلى حاسوب واتسون </a:t>
            </a:r>
            <a:r>
              <a:rPr lang="en-US" sz="1400" b="0" i="0" dirty="0">
                <a:solidFill>
                  <a:srgbClr val="353C41"/>
                </a:solidFill>
                <a:effectLst/>
                <a:highlight>
                  <a:srgbClr val="FFFFFF"/>
                </a:highlight>
                <a:latin typeface="Alexandria" pitchFamily="2" charset="-78"/>
                <a:cs typeface="Alexandria" pitchFamily="2" charset="-78"/>
              </a:rPr>
              <a:t>Watson </a:t>
            </a:r>
            <a:r>
              <a:rPr lang="fa-IR" sz="1400" b="0" i="0" dirty="0">
                <a:solidFill>
                  <a:srgbClr val="353C41"/>
                </a:solidFill>
                <a:effectLst/>
                <a:highlight>
                  <a:srgbClr val="FFFFFF"/>
                </a:highlight>
                <a:latin typeface="Alexandria" pitchFamily="2" charset="-78"/>
                <a:cs typeface="Alexandria" pitchFamily="2" charset="-78"/>
              </a:rPr>
              <a:t>العملاق الخاص بشركة </a:t>
            </a:r>
            <a:r>
              <a:rPr lang="en-US" sz="1400" b="0" i="0" dirty="0">
                <a:solidFill>
                  <a:srgbClr val="353C41"/>
                </a:solidFill>
                <a:effectLst/>
                <a:highlight>
                  <a:srgbClr val="FFFFFF"/>
                </a:highlight>
                <a:latin typeface="Alexandria" pitchFamily="2" charset="-78"/>
                <a:cs typeface="Alexandria" pitchFamily="2" charset="-78"/>
              </a:rPr>
              <a:t>IBM </a:t>
            </a:r>
            <a:r>
              <a:rPr lang="fa-IR" sz="1400" b="0" i="0" dirty="0">
                <a:solidFill>
                  <a:srgbClr val="353C41"/>
                </a:solidFill>
                <a:effectLst/>
                <a:highlight>
                  <a:srgbClr val="FFFFFF"/>
                </a:highlight>
                <a:latin typeface="Alexandria" pitchFamily="2" charset="-78"/>
                <a:cs typeface="Alexandria" pitchFamily="2" charset="-78"/>
              </a:rPr>
              <a:t>أيضًا، حيث يستخدم نهج النظام الخبير جنبًا إلى جنب مع التعلم الآلي ومعالجة اللغة الطبيعية.</a:t>
            </a:r>
          </a:p>
          <a:p>
            <a:pPr algn="r" rtl="1">
              <a:lnSpc>
                <a:spcPct val="150000"/>
              </a:lnSpc>
              <a:buFont typeface="+mj-lt"/>
              <a:buAutoNum type="arabicPeriod"/>
            </a:pPr>
            <a:r>
              <a:rPr lang="fa-IR" sz="1400" b="0" i="0" dirty="0">
                <a:solidFill>
                  <a:srgbClr val="353C41"/>
                </a:solidFill>
                <a:effectLst/>
                <a:highlight>
                  <a:srgbClr val="FFFFFF"/>
                </a:highlight>
                <a:latin typeface="Alexandria" pitchFamily="2" charset="-78"/>
                <a:cs typeface="Alexandria" pitchFamily="2" charset="-78"/>
              </a:rPr>
              <a:t>من الأمثلة الأخرى على هذا النوع هي السيارات ذاتية القيادة، والتعرف على الكلام، والتعرف على الصور وتصنيف النصوص والترجمة الآلية …إلخ.</a:t>
            </a:r>
          </a:p>
        </p:txBody>
      </p:sp>
    </p:spTree>
    <p:extLst>
      <p:ext uri="{BB962C8B-B14F-4D97-AF65-F5344CB8AC3E}">
        <p14:creationId xmlns:p14="http://schemas.microsoft.com/office/powerpoint/2010/main" val="1537367318"/>
      </p:ext>
    </p:extLst>
  </p:cSld>
  <p:clrMapOvr>
    <a:masterClrMapping/>
  </p:clrMapOvr>
  <mc:AlternateContent xmlns:mc="http://schemas.openxmlformats.org/markup-compatibility/2006" xmlns:p14="http://schemas.microsoft.com/office/powerpoint/2010/main">
    <mc:Choice Requires="p14">
      <p:transition spd="slow" p14:dur="2000" advTm="138086"/>
    </mc:Choice>
    <mc:Fallback xmlns="">
      <p:transition spd="slow" advTm="13808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فرعي 3">
            <a:extLst>
              <a:ext uri="{FF2B5EF4-FFF2-40B4-BE49-F238E27FC236}">
                <a16:creationId xmlns:a16="http://schemas.microsoft.com/office/drawing/2014/main" id="{D68D7B49-7D1F-3682-AA21-7B906EB513D8}"/>
              </a:ext>
            </a:extLst>
          </p:cNvPr>
          <p:cNvSpPr>
            <a:spLocks noGrp="1"/>
          </p:cNvSpPr>
          <p:nvPr>
            <p:ph type="subTitle" idx="1"/>
          </p:nvPr>
        </p:nvSpPr>
        <p:spPr>
          <a:xfrm>
            <a:off x="108857" y="2231571"/>
            <a:ext cx="11985171" cy="3461658"/>
          </a:xfrm>
          <a:solidFill>
            <a:schemeClr val="bg1"/>
          </a:solidFill>
        </p:spPr>
        <p:txBody>
          <a:bodyPr>
            <a:normAutofit/>
          </a:bodyPr>
          <a:lstStyle/>
          <a:p>
            <a:pPr algn="just" rtl="1">
              <a:lnSpc>
                <a:spcPct val="150000"/>
              </a:lnSpc>
            </a:pPr>
            <a:r>
              <a:rPr lang="fa-IR" sz="1800" b="1" i="0" dirty="0">
                <a:solidFill>
                  <a:srgbClr val="002060"/>
                </a:solidFill>
                <a:effectLst/>
                <a:latin typeface="Alexandria" pitchFamily="2" charset="-78"/>
                <a:cs typeface="Alexandria" pitchFamily="2" charset="-78"/>
              </a:rPr>
              <a:t>ذكاء اصطناعي قوي </a:t>
            </a:r>
            <a:r>
              <a:rPr lang="en-US" sz="1800" b="1" i="0" dirty="0">
                <a:solidFill>
                  <a:srgbClr val="002060"/>
                </a:solidFill>
                <a:effectLst/>
                <a:latin typeface="Alexandria" pitchFamily="2" charset="-78"/>
                <a:cs typeface="Alexandria" pitchFamily="2" charset="-78"/>
              </a:rPr>
              <a:t>Strong AI: </a:t>
            </a:r>
            <a:r>
              <a:rPr lang="ar-EG" sz="1800" b="1" i="0" dirty="0">
                <a:solidFill>
                  <a:srgbClr val="002060"/>
                </a:solidFill>
                <a:effectLst/>
                <a:latin typeface="Alexandria" pitchFamily="2" charset="-78"/>
                <a:cs typeface="Alexandria" pitchFamily="2" charset="-78"/>
              </a:rPr>
              <a:t> </a:t>
            </a:r>
            <a:r>
              <a:rPr lang="fa-IR" sz="1800" b="1" i="0" dirty="0">
                <a:solidFill>
                  <a:srgbClr val="002060"/>
                </a:solidFill>
                <a:effectLst/>
                <a:latin typeface="Alexandria" pitchFamily="2" charset="-78"/>
                <a:cs typeface="Alexandria" pitchFamily="2" charset="-78"/>
              </a:rPr>
              <a:t>هل يمكن للآلات أن تفكر؟</a:t>
            </a:r>
            <a:endParaRPr lang="ar-EG" sz="1800" b="1" i="0" dirty="0">
              <a:solidFill>
                <a:srgbClr val="002060"/>
              </a:solidFill>
              <a:effectLst/>
              <a:latin typeface="Alexandria" pitchFamily="2" charset="-78"/>
              <a:cs typeface="Alexandria" pitchFamily="2" charset="-78"/>
            </a:endParaRPr>
          </a:p>
          <a:p>
            <a:pPr algn="just" rtl="1">
              <a:lnSpc>
                <a:spcPct val="150000"/>
              </a:lnSpc>
            </a:pPr>
            <a:r>
              <a:rPr lang="fa-IR" sz="1600" b="0" i="0" dirty="0">
                <a:solidFill>
                  <a:srgbClr val="353C41"/>
                </a:solidFill>
                <a:effectLst/>
                <a:latin typeface="Alexandria" pitchFamily="2" charset="-78"/>
                <a:cs typeface="Alexandria" pitchFamily="2" charset="-78"/>
              </a:rPr>
              <a:t> </a:t>
            </a:r>
            <a:r>
              <a:rPr lang="fa-IR" sz="1600" b="1" i="0" dirty="0">
                <a:solidFill>
                  <a:srgbClr val="353C41"/>
                </a:solidFill>
                <a:effectLst/>
                <a:latin typeface="Alexandria" pitchFamily="2" charset="-78"/>
                <a:cs typeface="Alexandria" pitchFamily="2" charset="-78"/>
              </a:rPr>
              <a:t>توضيح الذكاء الصناعي القوي بالنقاط التالية:</a:t>
            </a:r>
          </a:p>
          <a:p>
            <a:pPr algn="just" rtl="1">
              <a:lnSpc>
                <a:spcPct val="150000"/>
              </a:lnSpc>
              <a:buFont typeface="+mj-lt"/>
              <a:buAutoNum type="arabicPeriod"/>
            </a:pPr>
            <a:r>
              <a:rPr lang="fa-IR" sz="1600" b="0" i="0" dirty="0">
                <a:solidFill>
                  <a:srgbClr val="353C41"/>
                </a:solidFill>
                <a:effectLst/>
                <a:latin typeface="Alexandria" pitchFamily="2" charset="-78"/>
                <a:cs typeface="Alexandria" pitchFamily="2" charset="-78"/>
              </a:rPr>
              <a:t>مصطلح يشير إلى فكرة وجود آلة ذات ذكاء عام يمكنها التعلم وتطبيق ذكائها لحل كل مشكلة.</a:t>
            </a:r>
          </a:p>
          <a:p>
            <a:pPr algn="just" rtl="1">
              <a:lnSpc>
                <a:spcPct val="150000"/>
              </a:lnSpc>
              <a:buFont typeface="+mj-lt"/>
              <a:buAutoNum type="arabicPeriod"/>
            </a:pPr>
            <a:r>
              <a:rPr lang="fa-IR" sz="1600" b="0" i="0" dirty="0">
                <a:solidFill>
                  <a:srgbClr val="353C41"/>
                </a:solidFill>
                <a:effectLst/>
                <a:latin typeface="Alexandria" pitchFamily="2" charset="-78"/>
                <a:cs typeface="Alexandria" pitchFamily="2" charset="-78"/>
              </a:rPr>
              <a:t>يمكن للذكاء الاصطناعي القوي أن يفكر ويستوعب ويتصرف بطريقة مكافئة للبشر، كما يمكنه أداء أي مهمة فكرية بكفاءة مثل الإنسان.</a:t>
            </a:r>
          </a:p>
          <a:p>
            <a:pPr algn="just" rtl="1">
              <a:lnSpc>
                <a:spcPct val="150000"/>
              </a:lnSpc>
              <a:buFont typeface="+mj-lt"/>
              <a:buAutoNum type="arabicPeriod"/>
            </a:pPr>
            <a:r>
              <a:rPr lang="fa-IR" sz="1600" b="0" i="0" dirty="0">
                <a:solidFill>
                  <a:srgbClr val="353C41"/>
                </a:solidFill>
                <a:effectLst/>
                <a:latin typeface="Alexandria" pitchFamily="2" charset="-78"/>
                <a:cs typeface="Alexandria" pitchFamily="2" charset="-78"/>
              </a:rPr>
              <a:t>في الوقت الحالي، لا يوجد مثل هذا النظام.</a:t>
            </a:r>
          </a:p>
          <a:p>
            <a:pPr algn="just" rtl="1">
              <a:lnSpc>
                <a:spcPct val="150000"/>
              </a:lnSpc>
              <a:buFont typeface="+mj-lt"/>
              <a:buAutoNum type="arabicPeriod"/>
            </a:pPr>
            <a:r>
              <a:rPr lang="fa-IR" sz="1600" b="0" i="0" dirty="0">
                <a:solidFill>
                  <a:srgbClr val="353C41"/>
                </a:solidFill>
                <a:effectLst/>
                <a:latin typeface="Alexandria" pitchFamily="2" charset="-78"/>
                <a:cs typeface="Alexandria" pitchFamily="2" charset="-78"/>
              </a:rPr>
              <a:t>يركز الباحثون في جميع أنحاء العالم الآن على تطوير الآلات باستخدام الذكاء الاصطناعي القوي.</a:t>
            </a:r>
          </a:p>
        </p:txBody>
      </p:sp>
    </p:spTree>
    <p:extLst>
      <p:ext uri="{BB962C8B-B14F-4D97-AF65-F5344CB8AC3E}">
        <p14:creationId xmlns:p14="http://schemas.microsoft.com/office/powerpoint/2010/main" val="748030412"/>
      </p:ext>
    </p:extLst>
  </p:cSld>
  <p:clrMapOvr>
    <a:masterClrMapping/>
  </p:clrMapOvr>
  <mc:AlternateContent xmlns:mc="http://schemas.openxmlformats.org/markup-compatibility/2006" xmlns:p14="http://schemas.microsoft.com/office/powerpoint/2010/main">
    <mc:Choice Requires="p14">
      <p:transition spd="slow" p14:dur="2000" advTm="106633"/>
    </mc:Choice>
    <mc:Fallback xmlns="">
      <p:transition spd="slow" advTm="10663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فرعي 3">
            <a:extLst>
              <a:ext uri="{FF2B5EF4-FFF2-40B4-BE49-F238E27FC236}">
                <a16:creationId xmlns:a16="http://schemas.microsoft.com/office/drawing/2014/main" id="{DB73F6CC-1DDA-7D93-B867-52F676D46923}"/>
              </a:ext>
            </a:extLst>
          </p:cNvPr>
          <p:cNvSpPr>
            <a:spLocks noGrp="1"/>
          </p:cNvSpPr>
          <p:nvPr>
            <p:ph type="subTitle" idx="1"/>
          </p:nvPr>
        </p:nvSpPr>
        <p:spPr>
          <a:xfrm>
            <a:off x="468087" y="1665513"/>
            <a:ext cx="11440884" cy="4332515"/>
          </a:xfrm>
          <a:solidFill>
            <a:schemeClr val="bg1"/>
          </a:solidFill>
        </p:spPr>
        <p:txBody>
          <a:bodyPr>
            <a:normAutofit fontScale="92500"/>
          </a:bodyPr>
          <a:lstStyle/>
          <a:p>
            <a:pPr algn="just" rtl="1">
              <a:lnSpc>
                <a:spcPct val="160000"/>
              </a:lnSpc>
            </a:pPr>
            <a:r>
              <a:rPr lang="fa-IR" sz="1900" b="1" i="0" dirty="0">
                <a:solidFill>
                  <a:srgbClr val="002060"/>
                </a:solidFill>
                <a:effectLst/>
                <a:highlight>
                  <a:srgbClr val="FFFFFF"/>
                </a:highlight>
                <a:latin typeface="Alexandria" pitchFamily="2" charset="-78"/>
                <a:cs typeface="Alexandria" pitchFamily="2" charset="-78"/>
              </a:rPr>
              <a:t>ذكاء اصطناعي خارق </a:t>
            </a:r>
            <a:r>
              <a:rPr lang="en-US" sz="1900" b="1" i="0" dirty="0">
                <a:solidFill>
                  <a:srgbClr val="002060"/>
                </a:solidFill>
                <a:effectLst/>
                <a:highlight>
                  <a:srgbClr val="FFFFFF"/>
                </a:highlight>
                <a:latin typeface="Alexandria" pitchFamily="2" charset="-78"/>
                <a:cs typeface="Alexandria" pitchFamily="2" charset="-78"/>
              </a:rPr>
              <a:t>Super AI</a:t>
            </a:r>
            <a:r>
              <a:rPr lang="ar-EG" sz="1900" b="1" i="0" dirty="0">
                <a:solidFill>
                  <a:srgbClr val="002060"/>
                </a:solidFill>
                <a:effectLst/>
                <a:highlight>
                  <a:srgbClr val="FFFFFF"/>
                </a:highlight>
                <a:latin typeface="Alexandria" pitchFamily="2" charset="-78"/>
                <a:cs typeface="Alexandria" pitchFamily="2" charset="-78"/>
              </a:rPr>
              <a:t>:</a:t>
            </a:r>
            <a:endParaRPr lang="en-US" sz="1900" b="1" i="0" dirty="0">
              <a:solidFill>
                <a:srgbClr val="002060"/>
              </a:solidFill>
              <a:effectLst/>
              <a:highlight>
                <a:srgbClr val="FFFFFF"/>
              </a:highlight>
              <a:latin typeface="Alexandria" pitchFamily="2" charset="-78"/>
              <a:cs typeface="Alexandria" pitchFamily="2" charset="-78"/>
            </a:endParaRPr>
          </a:p>
          <a:p>
            <a:pPr algn="just" rtl="1">
              <a:lnSpc>
                <a:spcPct val="160000"/>
              </a:lnSpc>
            </a:pPr>
            <a:r>
              <a:rPr lang="fa-IR" sz="1600" b="0" i="0" dirty="0">
                <a:solidFill>
                  <a:srgbClr val="353C41"/>
                </a:solidFill>
                <a:effectLst/>
                <a:highlight>
                  <a:srgbClr val="FFFFFF"/>
                </a:highlight>
                <a:latin typeface="Alexandria" pitchFamily="2" charset="-78"/>
                <a:cs typeface="Alexandria" pitchFamily="2" charset="-78"/>
              </a:rPr>
              <a:t>يصف هذا المصطلح سيناريو يتحسن فيه الذكاء الاصطناعي ذاتيًا بطريقة متسارعة ويتجاوز الذكاء البشري -بعبارةٍ أخرى، يصبح ذكاءً خارقًا.</a:t>
            </a:r>
          </a:p>
          <a:p>
            <a:pPr algn="just" rtl="1">
              <a:lnSpc>
                <a:spcPct val="160000"/>
              </a:lnSpc>
            </a:pPr>
            <a:r>
              <a:rPr lang="fa-IR" sz="1600" b="1" i="0" dirty="0">
                <a:solidFill>
                  <a:srgbClr val="353C41"/>
                </a:solidFill>
                <a:effectLst/>
                <a:highlight>
                  <a:srgbClr val="FFFFFF"/>
                </a:highlight>
                <a:latin typeface="Alexandria" pitchFamily="2" charset="-78"/>
                <a:cs typeface="Alexandria" pitchFamily="2" charset="-78"/>
              </a:rPr>
              <a:t>يمكننا توضيح الذكاء الصناعي الخارق بالنقاط التالية:</a:t>
            </a:r>
          </a:p>
          <a:p>
            <a:pPr algn="just" rtl="1">
              <a:lnSpc>
                <a:spcPct val="160000"/>
              </a:lnSpc>
              <a:buFont typeface="+mj-lt"/>
              <a:buAutoNum type="arabicPeriod"/>
            </a:pPr>
            <a:r>
              <a:rPr lang="fa-IR" sz="1600" b="0" i="0" dirty="0">
                <a:solidFill>
                  <a:srgbClr val="353C41"/>
                </a:solidFill>
                <a:effectLst/>
                <a:highlight>
                  <a:srgbClr val="FFFFFF"/>
                </a:highlight>
                <a:latin typeface="Alexandria" pitchFamily="2" charset="-78"/>
                <a:cs typeface="Alexandria" pitchFamily="2" charset="-78"/>
              </a:rPr>
              <a:t>الذكاء الصناعي الخارق هو مستوى الأنظمة الذكية حيث يمكن للآلات فيه أن تتفوق على الذكاء البشري، ويمكن أن تؤدي أي مهمة بطريقة أفضل من الإنسان ذي الخصائص المعرفية. وهو نتيجة للذكاء الاصطناعي العام </a:t>
            </a:r>
            <a:r>
              <a:rPr lang="en-US" sz="1600" b="0" i="0" dirty="0">
                <a:solidFill>
                  <a:srgbClr val="353C41"/>
                </a:solidFill>
                <a:effectLst/>
                <a:highlight>
                  <a:srgbClr val="FFFFFF"/>
                </a:highlight>
                <a:latin typeface="Alexandria" pitchFamily="2" charset="-78"/>
                <a:cs typeface="Alexandria" pitchFamily="2" charset="-78"/>
              </a:rPr>
              <a:t>General AI.</a:t>
            </a:r>
          </a:p>
          <a:p>
            <a:pPr algn="just" rtl="1">
              <a:lnSpc>
                <a:spcPct val="160000"/>
              </a:lnSpc>
              <a:buFont typeface="+mj-lt"/>
              <a:buAutoNum type="arabicPeriod"/>
            </a:pPr>
            <a:r>
              <a:rPr lang="fa-IR" sz="1600" b="0" i="0" dirty="0">
                <a:solidFill>
                  <a:srgbClr val="353C41"/>
                </a:solidFill>
                <a:effectLst/>
                <a:highlight>
                  <a:srgbClr val="FFFFFF"/>
                </a:highlight>
                <a:latin typeface="Alexandria" pitchFamily="2" charset="-78"/>
                <a:cs typeface="Alexandria" pitchFamily="2" charset="-78"/>
              </a:rPr>
              <a:t>يتضمن الذكاء الصناعي الخارق أمورًا مثل الذكاء الحقيقي والتفكير والإدراك والوعي وحل الألغاز وإصدار الأحكام والتخطيط والتعلم والتواصل.</a:t>
            </a:r>
          </a:p>
          <a:p>
            <a:pPr algn="just" rtl="1">
              <a:lnSpc>
                <a:spcPct val="160000"/>
              </a:lnSpc>
              <a:buFont typeface="+mj-lt"/>
              <a:buAutoNum type="arabicPeriod"/>
            </a:pPr>
            <a:r>
              <a:rPr lang="fa-IR" sz="1600" b="0" i="0" dirty="0">
                <a:solidFill>
                  <a:srgbClr val="353C41"/>
                </a:solidFill>
                <a:effectLst/>
                <a:highlight>
                  <a:srgbClr val="FFFFFF"/>
                </a:highlight>
                <a:latin typeface="Alexandria" pitchFamily="2" charset="-78"/>
                <a:cs typeface="Alexandria" pitchFamily="2" charset="-78"/>
              </a:rPr>
              <a:t>يرتبط الذكاء الصناعي الخارق بمفهوم التفرد التكنولوجي، الذي يفترض أن الآلات فائقة الذكاء سوف تتفوق على الحضارة البشرية.</a:t>
            </a:r>
          </a:p>
          <a:p>
            <a:pPr algn="just" rtl="1">
              <a:lnSpc>
                <a:spcPct val="160000"/>
              </a:lnSpc>
              <a:buFont typeface="+mj-lt"/>
              <a:buAutoNum type="arabicPeriod"/>
            </a:pPr>
            <a:r>
              <a:rPr lang="fa-IR" sz="1600" b="0" i="0" dirty="0">
                <a:solidFill>
                  <a:srgbClr val="353C41"/>
                </a:solidFill>
                <a:effectLst/>
                <a:highlight>
                  <a:srgbClr val="FFFFFF"/>
                </a:highlight>
                <a:latin typeface="Alexandria" pitchFamily="2" charset="-78"/>
                <a:cs typeface="Alexandria" pitchFamily="2" charset="-78"/>
              </a:rPr>
              <a:t>لا يزال مفهومًا افتراضيًا للذكاء الاصطناعي.</a:t>
            </a:r>
          </a:p>
        </p:txBody>
      </p:sp>
    </p:spTree>
    <p:extLst>
      <p:ext uri="{BB962C8B-B14F-4D97-AF65-F5344CB8AC3E}">
        <p14:creationId xmlns:p14="http://schemas.microsoft.com/office/powerpoint/2010/main" val="4163569263"/>
      </p:ext>
    </p:extLst>
  </p:cSld>
  <p:clrMapOvr>
    <a:masterClrMapping/>
  </p:clrMapOvr>
  <mc:AlternateContent xmlns:mc="http://schemas.openxmlformats.org/markup-compatibility/2006" xmlns:p14="http://schemas.microsoft.com/office/powerpoint/2010/main">
    <mc:Choice Requires="p14">
      <p:transition spd="slow" p14:dur="2000" advTm="140902"/>
    </mc:Choice>
    <mc:Fallback xmlns="">
      <p:transition spd="slow" advTm="14090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عنصر نائب للمحتوى 7">
            <a:extLst>
              <a:ext uri="{FF2B5EF4-FFF2-40B4-BE49-F238E27FC236}">
                <a16:creationId xmlns:a16="http://schemas.microsoft.com/office/drawing/2014/main" id="{1C4598C5-CACA-E610-6AD6-33B2186BAAA1}"/>
              </a:ext>
            </a:extLst>
          </p:cNvPr>
          <p:cNvSpPr>
            <a:spLocks noGrp="1"/>
          </p:cNvSpPr>
          <p:nvPr>
            <p:ph idx="1"/>
          </p:nvPr>
        </p:nvSpPr>
        <p:spPr>
          <a:xfrm>
            <a:off x="76200" y="1447800"/>
            <a:ext cx="12039600" cy="4761820"/>
          </a:xfrm>
          <a:solidFill>
            <a:schemeClr val="bg1"/>
          </a:solidFill>
        </p:spPr>
        <p:txBody>
          <a:bodyPr>
            <a:noAutofit/>
          </a:bodyPr>
          <a:lstStyle/>
          <a:p>
            <a:pPr marL="0" indent="0" algn="just" rtl="1">
              <a:lnSpc>
                <a:spcPct val="170000"/>
              </a:lnSpc>
              <a:buNone/>
            </a:pPr>
            <a:endParaRPr lang="ar-EG" sz="1500" b="1" i="0" dirty="0">
              <a:solidFill>
                <a:srgbClr val="03759A"/>
              </a:solidFill>
              <a:effectLst/>
              <a:latin typeface="Alexandria" pitchFamily="2" charset="-78"/>
              <a:cs typeface="Alexandria" pitchFamily="2" charset="-78"/>
            </a:endParaRPr>
          </a:p>
          <a:p>
            <a:pPr marL="0" indent="0" algn="just" rtl="1">
              <a:lnSpc>
                <a:spcPct val="170000"/>
              </a:lnSpc>
              <a:buNone/>
            </a:pPr>
            <a:r>
              <a:rPr lang="fa-IR" sz="1500" b="1" i="0" dirty="0">
                <a:solidFill>
                  <a:srgbClr val="03759A"/>
                </a:solidFill>
                <a:effectLst/>
                <a:latin typeface="Alexandria" pitchFamily="2" charset="-78"/>
                <a:cs typeface="Alexandria" pitchFamily="2" charset="-78"/>
              </a:rPr>
              <a:t>روبوت الدردشة</a:t>
            </a:r>
            <a:r>
              <a:rPr lang="ar-EG" sz="1500" b="1" i="0" dirty="0">
                <a:solidFill>
                  <a:srgbClr val="03759A"/>
                </a:solidFill>
                <a:effectLst/>
                <a:latin typeface="Alexandria" pitchFamily="2" charset="-78"/>
                <a:cs typeface="Alexandria" pitchFamily="2" charset="-78"/>
              </a:rPr>
              <a:t>: </a:t>
            </a:r>
            <a:r>
              <a:rPr lang="ar-EG" sz="1500" dirty="0">
                <a:solidFill>
                  <a:srgbClr val="303D47"/>
                </a:solidFill>
                <a:latin typeface="Alexandria" pitchFamily="2" charset="-78"/>
                <a:cs typeface="Alexandria" pitchFamily="2" charset="-78"/>
              </a:rPr>
              <a:t>ي</a:t>
            </a:r>
            <a:r>
              <a:rPr lang="fa-IR" sz="1500" b="0" i="0" dirty="0">
                <a:solidFill>
                  <a:srgbClr val="303D47"/>
                </a:solidFill>
                <a:effectLst/>
                <a:latin typeface="Alexandria" pitchFamily="2" charset="-78"/>
                <a:cs typeface="Alexandria" pitchFamily="2" charset="-78"/>
              </a:rPr>
              <a:t>عد روبوت الدردشة من أبرز أفكار مشروع الذكاء الاصطناعي التي يمكن للمبتدئين تنفيذها، وهو عبارة عن برنامج يمكنه محاكاة محادثة مع مستخدم، ويُستخدم في عدة أغراض مثل خدمة العملاء أو تعلم اللغة، وذلك باستخدام أدوات مثل </a:t>
            </a:r>
            <a:r>
              <a:rPr lang="en-US" sz="1500" b="0" i="0" dirty="0">
                <a:solidFill>
                  <a:srgbClr val="303D47"/>
                </a:solidFill>
                <a:effectLst/>
                <a:latin typeface="Alexandria" pitchFamily="2" charset="-78"/>
                <a:cs typeface="Alexandria" pitchFamily="2" charset="-78"/>
              </a:rPr>
              <a:t>Dialog flow </a:t>
            </a:r>
            <a:r>
              <a:rPr lang="fa-IR" sz="1500" b="0" i="0" dirty="0">
                <a:solidFill>
                  <a:srgbClr val="303D47"/>
                </a:solidFill>
                <a:effectLst/>
                <a:latin typeface="Alexandria" pitchFamily="2" charset="-78"/>
                <a:cs typeface="Alexandria" pitchFamily="2" charset="-78"/>
              </a:rPr>
              <a:t>و </a:t>
            </a:r>
            <a:r>
              <a:rPr lang="en-US" sz="1500" b="0" i="0" dirty="0" err="1">
                <a:solidFill>
                  <a:srgbClr val="303D47"/>
                </a:solidFill>
                <a:effectLst/>
                <a:latin typeface="Alexandria" pitchFamily="2" charset="-78"/>
                <a:cs typeface="Alexandria" pitchFamily="2" charset="-78"/>
              </a:rPr>
              <a:t>Botpress</a:t>
            </a:r>
            <a:r>
              <a:rPr lang="en-US" sz="1500" b="0" i="0" dirty="0">
                <a:solidFill>
                  <a:srgbClr val="303D47"/>
                </a:solidFill>
                <a:effectLst/>
                <a:latin typeface="Alexandria" pitchFamily="2" charset="-78"/>
                <a:cs typeface="Alexandria" pitchFamily="2" charset="-78"/>
              </a:rPr>
              <a:t>.</a:t>
            </a:r>
          </a:p>
          <a:p>
            <a:pPr marL="0" indent="0" algn="just" rtl="1">
              <a:lnSpc>
                <a:spcPct val="170000"/>
              </a:lnSpc>
              <a:buNone/>
            </a:pPr>
            <a:r>
              <a:rPr lang="fa-IR" sz="1500" b="1" i="0" dirty="0">
                <a:solidFill>
                  <a:srgbClr val="03759A"/>
                </a:solidFill>
                <a:effectLst/>
                <a:latin typeface="Alexandria" pitchFamily="2" charset="-78"/>
                <a:cs typeface="Alexandria" pitchFamily="2" charset="-78"/>
              </a:rPr>
              <a:t>منصة تحليلات تنبؤية</a:t>
            </a:r>
            <a:r>
              <a:rPr lang="ar-EG" sz="1500" b="1" i="0" dirty="0">
                <a:solidFill>
                  <a:srgbClr val="03759A"/>
                </a:solidFill>
                <a:effectLst/>
                <a:latin typeface="Alexandria" pitchFamily="2" charset="-78"/>
                <a:cs typeface="Alexandria" pitchFamily="2" charset="-78"/>
              </a:rPr>
              <a:t>: </a:t>
            </a:r>
            <a:r>
              <a:rPr lang="fa-IR" sz="1500" b="0" i="0" dirty="0">
                <a:solidFill>
                  <a:srgbClr val="303D47"/>
                </a:solidFill>
                <a:effectLst/>
                <a:latin typeface="Alexandria" pitchFamily="2" charset="-78"/>
                <a:cs typeface="Alexandria" pitchFamily="2" charset="-78"/>
              </a:rPr>
              <a:t>في هذا المشروع، يتم إنشاء منصة قائمة على الذكاء الاصطناعي متخصصة في التحليلات التنبؤية والتي تستعين بالبيانات التاريخية لعمل تنبؤات حول الأحداث المستقبلية، إذ يمكن من خلالها التنبؤ بأحوال الطقس أو أسعار الأسهم.</a:t>
            </a:r>
          </a:p>
          <a:p>
            <a:pPr marL="0" indent="0" algn="just" rtl="1">
              <a:lnSpc>
                <a:spcPct val="170000"/>
              </a:lnSpc>
              <a:buNone/>
            </a:pPr>
            <a:r>
              <a:rPr lang="fa-IR" sz="1500" b="1" i="0" dirty="0">
                <a:solidFill>
                  <a:srgbClr val="03759A"/>
                </a:solidFill>
                <a:effectLst/>
                <a:latin typeface="Alexandria" pitchFamily="2" charset="-78"/>
                <a:cs typeface="Alexandria" pitchFamily="2" charset="-78"/>
              </a:rPr>
              <a:t>تطبيق الكشف عن الاحتيال</a:t>
            </a:r>
            <a:r>
              <a:rPr lang="ar-EG" sz="1500" b="1" i="0" dirty="0">
                <a:solidFill>
                  <a:srgbClr val="03759A"/>
                </a:solidFill>
                <a:effectLst/>
                <a:latin typeface="Alexandria" pitchFamily="2" charset="-78"/>
                <a:cs typeface="Alexandria" pitchFamily="2" charset="-78"/>
              </a:rPr>
              <a:t>: </a:t>
            </a:r>
            <a:r>
              <a:rPr lang="fa-IR" sz="1500" b="0" i="0" dirty="0">
                <a:solidFill>
                  <a:srgbClr val="303D47"/>
                </a:solidFill>
                <a:effectLst/>
                <a:latin typeface="Alexandria" pitchFamily="2" charset="-78"/>
                <a:cs typeface="Alexandria" pitchFamily="2" charset="-78"/>
              </a:rPr>
              <a:t>يمكن تطوير تطبيق للكشف عن الاحتيال قائم على الذكاء الاصطناعي، إذ تحتاج إليه الشركات من أجل  تحديد الأنشطة الاحتيالية في المعاملات المالية مثل التأمين أو بطاقات الائتمان، وذلك باستخدام  خوارزميات التعلم الآلي مثل الانحدار اللوجستي أو أشجار القرار.</a:t>
            </a:r>
          </a:p>
          <a:p>
            <a:pPr marL="0" indent="0" algn="just" rtl="1">
              <a:lnSpc>
                <a:spcPct val="170000"/>
              </a:lnSpc>
              <a:buNone/>
            </a:pPr>
            <a:r>
              <a:rPr lang="fa-IR" sz="1500" b="1" i="0" dirty="0">
                <a:solidFill>
                  <a:srgbClr val="03759A"/>
                </a:solidFill>
                <a:effectLst/>
                <a:latin typeface="Alexandria" pitchFamily="2" charset="-78"/>
                <a:cs typeface="Alexandria" pitchFamily="2" charset="-78"/>
              </a:rPr>
              <a:t>روبوت إنشاء المحتو</a:t>
            </a:r>
            <a:r>
              <a:rPr lang="ar-EG" sz="1500" b="1" i="0" dirty="0">
                <a:solidFill>
                  <a:srgbClr val="03759A"/>
                </a:solidFill>
                <a:effectLst/>
                <a:latin typeface="Alexandria" pitchFamily="2" charset="-78"/>
                <a:cs typeface="Alexandria" pitchFamily="2" charset="-78"/>
              </a:rPr>
              <a:t>ي: </a:t>
            </a:r>
            <a:r>
              <a:rPr lang="ar-EG" sz="1500" dirty="0">
                <a:solidFill>
                  <a:srgbClr val="303D47"/>
                </a:solidFill>
                <a:latin typeface="Alexandria" pitchFamily="2" charset="-78"/>
                <a:cs typeface="Alexandria" pitchFamily="2" charset="-78"/>
              </a:rPr>
              <a:t>ت</a:t>
            </a:r>
            <a:r>
              <a:rPr lang="fa-IR" sz="1500" b="0" i="0" dirty="0">
                <a:solidFill>
                  <a:srgbClr val="303D47"/>
                </a:solidFill>
                <a:effectLst/>
                <a:latin typeface="Alexandria" pitchFamily="2" charset="-78"/>
                <a:cs typeface="Alexandria" pitchFamily="2" charset="-78"/>
              </a:rPr>
              <a:t>عد روبوتات إنشاء المحتوى التي تعمل بالذكاء الاصطناعي من أفضل مشروعات هذه التقنية والتي يمكن للمبتدئين التفكير في تطويرها سواء بشكل فردي أو بمساعدة شركة خدمات ذكاء اصطناعي مُعتمدة، ومن أمثلة تلك الروبوتات </a:t>
            </a:r>
            <a:r>
              <a:rPr lang="en-US" sz="1500" b="0" i="0" dirty="0">
                <a:solidFill>
                  <a:srgbClr val="303D47"/>
                </a:solidFill>
                <a:effectLst/>
                <a:latin typeface="Alexandria" pitchFamily="2" charset="-78"/>
                <a:cs typeface="Alexandria" pitchFamily="2" charset="-78"/>
              </a:rPr>
              <a:t>ChatGPT.</a:t>
            </a:r>
            <a:endParaRPr lang="fa-IR" sz="1500" b="1" i="0" dirty="0">
              <a:solidFill>
                <a:srgbClr val="03274C"/>
              </a:solidFill>
              <a:effectLst/>
              <a:latin typeface="Alexandria" pitchFamily="2" charset="-78"/>
              <a:cs typeface="Alexandria" pitchFamily="2" charset="-78"/>
            </a:endParaRPr>
          </a:p>
          <a:p>
            <a:pPr marL="0" indent="0">
              <a:lnSpc>
                <a:spcPct val="170000"/>
              </a:lnSpc>
              <a:buNone/>
            </a:pPr>
            <a:endParaRPr lang="en-US" sz="1200" dirty="0">
              <a:latin typeface="Alexandria" pitchFamily="2" charset="-78"/>
              <a:cs typeface="Alexandria" pitchFamily="2" charset="-78"/>
            </a:endParaRPr>
          </a:p>
        </p:txBody>
      </p:sp>
      <p:pic>
        <p:nvPicPr>
          <p:cNvPr id="3" name="صورة 2" descr="صورة تحتوي على شكل, دائرة, التلون, تناظر&#10;&#10;تم إنشاء الوصف تلقائياً">
            <a:extLst>
              <a:ext uri="{FF2B5EF4-FFF2-40B4-BE49-F238E27FC236}">
                <a16:creationId xmlns:a16="http://schemas.microsoft.com/office/drawing/2014/main" id="{78DC4D44-B3A1-9AA3-A066-622BF203567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415643" y="6096000"/>
            <a:ext cx="729343" cy="762000"/>
          </a:xfrm>
          <a:prstGeom prst="rect">
            <a:avLst/>
          </a:prstGeom>
        </p:spPr>
      </p:pic>
      <p:sp>
        <p:nvSpPr>
          <p:cNvPr id="9" name="مستطيل 8">
            <a:extLst>
              <a:ext uri="{FF2B5EF4-FFF2-40B4-BE49-F238E27FC236}">
                <a16:creationId xmlns:a16="http://schemas.microsoft.com/office/drawing/2014/main" id="{7DBEACF1-AA77-0DBD-64EB-A5D7368B2AA9}"/>
              </a:ext>
            </a:extLst>
          </p:cNvPr>
          <p:cNvSpPr/>
          <p:nvPr/>
        </p:nvSpPr>
        <p:spPr>
          <a:xfrm>
            <a:off x="4580200" y="1447800"/>
            <a:ext cx="3031599" cy="400110"/>
          </a:xfrm>
          <a:prstGeom prst="rect">
            <a:avLst/>
          </a:prstGeom>
          <a:noFill/>
        </p:spPr>
        <p:txBody>
          <a:bodyPr wrap="none" lIns="91440" tIns="45720" rIns="91440" bIns="45720">
            <a:spAutoFit/>
          </a:bodyPr>
          <a:lstStyle/>
          <a:p>
            <a:pPr algn="ctr"/>
            <a:r>
              <a:rPr lang="ar-EG" sz="2000" b="1" i="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lexandria" pitchFamily="2" charset="-78"/>
                <a:cs typeface="Alexandria" pitchFamily="2" charset="-78"/>
              </a:rPr>
              <a:t>أ</a:t>
            </a:r>
            <a:r>
              <a:rPr lang="fa-IR" sz="2000" b="1" i="0"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latin typeface="Alexandria" pitchFamily="2" charset="-78"/>
                <a:cs typeface="Alexandria" pitchFamily="2" charset="-78"/>
              </a:rPr>
              <a:t>فكار الذكاء الاصطناعي</a:t>
            </a:r>
            <a:endParaRPr lang="en-US" sz="2000" b="1" dirty="0">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p:txBody>
      </p:sp>
    </p:spTree>
    <p:extLst>
      <p:ext uri="{BB962C8B-B14F-4D97-AF65-F5344CB8AC3E}">
        <p14:creationId xmlns:p14="http://schemas.microsoft.com/office/powerpoint/2010/main" val="3948079306"/>
      </p:ext>
    </p:extLst>
  </p:cSld>
  <p:clrMapOvr>
    <a:masterClrMapping/>
  </p:clrMapOvr>
  <mc:AlternateContent xmlns:mc="http://schemas.openxmlformats.org/markup-compatibility/2006" xmlns:p14="http://schemas.microsoft.com/office/powerpoint/2010/main">
    <mc:Choice Requires="p14">
      <p:transition spd="slow" p14:dur="2000" advTm="100487"/>
    </mc:Choice>
    <mc:Fallback xmlns="">
      <p:transition spd="slow" advTm="10048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وان 8">
            <a:extLst>
              <a:ext uri="{FF2B5EF4-FFF2-40B4-BE49-F238E27FC236}">
                <a16:creationId xmlns:a16="http://schemas.microsoft.com/office/drawing/2014/main" id="{17A54E1F-D572-FDC5-573A-BEC47972F00B}"/>
              </a:ext>
            </a:extLst>
          </p:cNvPr>
          <p:cNvSpPr>
            <a:spLocks noGrp="1"/>
          </p:cNvSpPr>
          <p:nvPr>
            <p:ph type="title"/>
          </p:nvPr>
        </p:nvSpPr>
        <p:spPr>
          <a:xfrm>
            <a:off x="4236131" y="1251857"/>
            <a:ext cx="3932237" cy="457201"/>
          </a:xfrm>
          <a:solidFill>
            <a:srgbClr val="B9EDFF"/>
          </a:solidFill>
        </p:spPr>
        <p:txBody>
          <a:bodyPr/>
          <a:lstStyle/>
          <a:p>
            <a:pPr algn="ctr"/>
            <a:r>
              <a:rPr lang="ar-EG" sz="1800" b="1">
                <a:latin typeface="Alexandria" pitchFamily="2" charset="-78"/>
                <a:cs typeface="Alexandria" pitchFamily="2" charset="-78"/>
              </a:rPr>
              <a:t>نموذج للذكاء الاصطناعي العالمي</a:t>
            </a:r>
            <a:endParaRPr lang="en-US" sz="1800" b="1">
              <a:latin typeface="Alexandria" pitchFamily="2" charset="-78"/>
              <a:cs typeface="Alexandria" pitchFamily="2" charset="-78"/>
            </a:endParaRPr>
          </a:p>
        </p:txBody>
      </p:sp>
      <p:pic>
        <p:nvPicPr>
          <p:cNvPr id="14" name="عنصر نائب للمحتوى 13" descr="صورة تحتوي على نص, الوجه الإنساني, تلبيس, شخص&#10;&#10;تم إنشاء الوصف تلقائياً">
            <a:extLst>
              <a:ext uri="{FF2B5EF4-FFF2-40B4-BE49-F238E27FC236}">
                <a16:creationId xmlns:a16="http://schemas.microsoft.com/office/drawing/2014/main" id="{14B5653E-FB56-FAB2-CF58-255411B77E3C}"/>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8168368" y="1926771"/>
            <a:ext cx="3639184" cy="4192589"/>
          </a:xfrm>
        </p:spPr>
      </p:pic>
      <p:sp>
        <p:nvSpPr>
          <p:cNvPr id="12" name="عنصر نائب للنص 11">
            <a:extLst>
              <a:ext uri="{FF2B5EF4-FFF2-40B4-BE49-F238E27FC236}">
                <a16:creationId xmlns:a16="http://schemas.microsoft.com/office/drawing/2014/main" id="{C65DBB0B-E98E-5007-91D2-7F8B9A8173A2}"/>
              </a:ext>
            </a:extLst>
          </p:cNvPr>
          <p:cNvSpPr>
            <a:spLocks noGrp="1"/>
          </p:cNvSpPr>
          <p:nvPr>
            <p:ph type="body" sz="half" idx="2"/>
          </p:nvPr>
        </p:nvSpPr>
        <p:spPr>
          <a:xfrm>
            <a:off x="228601" y="2481943"/>
            <a:ext cx="7707086" cy="2895601"/>
          </a:xfrm>
          <a:solidFill>
            <a:schemeClr val="bg1"/>
          </a:solidFill>
        </p:spPr>
        <p:txBody>
          <a:bodyPr/>
          <a:lstStyle/>
          <a:p>
            <a:pPr algn="just" rtl="1">
              <a:lnSpc>
                <a:spcPct val="150000"/>
              </a:lnSpc>
            </a:pPr>
            <a:r>
              <a:rPr lang="fa-IR" dirty="0">
                <a:latin typeface="Alexandria" pitchFamily="2" charset="-78"/>
                <a:cs typeface="Alexandria" pitchFamily="2" charset="-78"/>
              </a:rPr>
              <a:t>ظهر الروبوت صوفيا لأول مرة في عام 2016، فهذا الروبوت الشبيه بالإنسان يجسد الأحلام لمستقبل الذكاء الاصطناعي، حيث إنه مزيج فريد من العلوم والهندسة والفن، </a:t>
            </a:r>
            <a:endParaRPr lang="en-US" dirty="0">
              <a:latin typeface="Alexandria" pitchFamily="2" charset="-78"/>
              <a:cs typeface="Alexandria" pitchFamily="2" charset="-78"/>
            </a:endParaRPr>
          </a:p>
          <a:p>
            <a:pPr algn="just" rtl="1">
              <a:lnSpc>
                <a:spcPct val="150000"/>
              </a:lnSpc>
            </a:pPr>
            <a:r>
              <a:rPr lang="fa-IR" dirty="0">
                <a:latin typeface="Alexandria" pitchFamily="2" charset="-78"/>
                <a:cs typeface="Alexandria" pitchFamily="2" charset="-78"/>
              </a:rPr>
              <a:t>صوفيا هي في الوقت نفسه شخصية خيال علمية من صنع الإنسان تصور مستقبل الذكاء الاصطناعي والروبوتات، ومنصة للروبوتات المتقدمة وأبحاث الذكاء الاصطناعي، والروبوت الذكي اصطناعيًا "صوفيا" الذي ابتكرته وبرمجته شركة</a:t>
            </a:r>
            <a:r>
              <a:rPr lang="en-US" dirty="0">
                <a:latin typeface="Alexandria" pitchFamily="2" charset="-78"/>
                <a:cs typeface="Alexandria" pitchFamily="2" charset="-78"/>
              </a:rPr>
              <a:t>Hanson Robotics</a:t>
            </a:r>
            <a:r>
              <a:rPr lang="ar-EG" dirty="0">
                <a:latin typeface="Alexandria" pitchFamily="2" charset="-78"/>
                <a:cs typeface="Alexandria" pitchFamily="2" charset="-78"/>
              </a:rPr>
              <a:t> </a:t>
            </a:r>
            <a:r>
              <a:rPr lang="en-US" dirty="0">
                <a:latin typeface="Alexandria" pitchFamily="2" charset="-78"/>
                <a:cs typeface="Alexandria" pitchFamily="2" charset="-78"/>
              </a:rPr>
              <a:t> </a:t>
            </a:r>
            <a:r>
              <a:rPr lang="fa-IR" dirty="0">
                <a:latin typeface="Alexandria" pitchFamily="2" charset="-78"/>
                <a:cs typeface="Alexandria" pitchFamily="2" charset="-78"/>
              </a:rPr>
              <a:t>وهي شركة روبوتات بشرية مقرها هونغ كونغ، هو أول روبوت في العالم يتم الاعتراف به كمواطن سعودي.</a:t>
            </a:r>
          </a:p>
        </p:txBody>
      </p:sp>
      <p:pic>
        <p:nvPicPr>
          <p:cNvPr id="3" name="صورة 2" descr="صورة تحتوي على شكل, دائرة, التلون, تناظر&#10;&#10;تم إنشاء الوصف تلقائياً">
            <a:extLst>
              <a:ext uri="{FF2B5EF4-FFF2-40B4-BE49-F238E27FC236}">
                <a16:creationId xmlns:a16="http://schemas.microsoft.com/office/drawing/2014/main" id="{7407E532-92C5-6212-996E-405D9C77DD1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116286" y="5945187"/>
            <a:ext cx="685800" cy="783772"/>
          </a:xfrm>
          <a:prstGeom prst="rect">
            <a:avLst/>
          </a:prstGeom>
        </p:spPr>
      </p:pic>
    </p:spTree>
    <p:extLst>
      <p:ext uri="{BB962C8B-B14F-4D97-AF65-F5344CB8AC3E}">
        <p14:creationId xmlns:p14="http://schemas.microsoft.com/office/powerpoint/2010/main" val="1287135727"/>
      </p:ext>
    </p:extLst>
  </p:cSld>
  <p:clrMapOvr>
    <a:masterClrMapping/>
  </p:clrMapOvr>
  <mc:AlternateContent xmlns:mc="http://schemas.openxmlformats.org/markup-compatibility/2006" xmlns:p14="http://schemas.microsoft.com/office/powerpoint/2010/main">
    <mc:Choice Requires="p14">
      <p:transition spd="slow" p14:dur="2000" advTm="33627"/>
    </mc:Choice>
    <mc:Fallback xmlns="">
      <p:transition spd="slow" advTm="3362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فرعي 4">
            <a:extLst>
              <a:ext uri="{FF2B5EF4-FFF2-40B4-BE49-F238E27FC236}">
                <a16:creationId xmlns:a16="http://schemas.microsoft.com/office/drawing/2014/main" id="{BC9B591C-9814-B25B-1C02-CD502B065704}"/>
              </a:ext>
            </a:extLst>
          </p:cNvPr>
          <p:cNvSpPr>
            <a:spLocks noGrp="1"/>
          </p:cNvSpPr>
          <p:nvPr>
            <p:ph type="subTitle" idx="1"/>
          </p:nvPr>
        </p:nvSpPr>
        <p:spPr>
          <a:xfrm>
            <a:off x="413657" y="1632857"/>
            <a:ext cx="11451771" cy="4561114"/>
          </a:xfrm>
          <a:solidFill>
            <a:schemeClr val="bg1"/>
          </a:solidFill>
        </p:spPr>
        <p:txBody>
          <a:bodyPr>
            <a:normAutofit fontScale="92500" lnSpcReduction="20000"/>
          </a:bodyPr>
          <a:lstStyle/>
          <a:p>
            <a:pPr rtl="1">
              <a:lnSpc>
                <a:spcPct val="150000"/>
              </a:lnSpc>
            </a:pPr>
            <a:r>
              <a:rPr lang="fa-IR" b="1" dirty="0">
                <a:solidFill>
                  <a:srgbClr val="C00000"/>
                </a:solidFill>
                <a:effectLst/>
                <a:latin typeface="Alexandria" pitchFamily="2" charset="-78"/>
                <a:cs typeface="Alexandria" pitchFamily="2" charset="-78"/>
              </a:rPr>
              <a:t>أفضل 7 ابتكارات في مجال الذكاء الاصطناعي خلال عام 2023</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 فوتوشوب بالذكاء الاصطناعي</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اكتشاف السلع المُقلدة</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روبوت الدردشة جي بي تي-4</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تحويل الخيال لواقع</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أفلام روائية بالذكاء الاصطناعي</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عيون في السماء</a:t>
            </a:r>
          </a:p>
          <a:p>
            <a:pPr marL="457200" indent="-457200" algn="just" rtl="1">
              <a:lnSpc>
                <a:spcPct val="150000"/>
              </a:lnSpc>
              <a:buFont typeface="+mj-lt"/>
              <a:buAutoNum type="arabicPeriod"/>
            </a:pPr>
            <a:r>
              <a:rPr lang="fa-IR" dirty="0">
                <a:solidFill>
                  <a:srgbClr val="151515"/>
                </a:solidFill>
                <a:effectLst/>
                <a:latin typeface="Alexandria" pitchFamily="2" charset="-78"/>
                <a:cs typeface="Alexandria" pitchFamily="2" charset="-78"/>
              </a:rPr>
              <a:t>الحماية من حرائق الغابات</a:t>
            </a:r>
          </a:p>
          <a:p>
            <a:pPr algn="just" rtl="1">
              <a:lnSpc>
                <a:spcPct val="15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78443100"/>
      </p:ext>
    </p:extLst>
  </p:cSld>
  <p:clrMapOvr>
    <a:masterClrMapping/>
  </p:clrMapOvr>
  <mc:AlternateContent xmlns:mc="http://schemas.openxmlformats.org/markup-compatibility/2006" xmlns:p14="http://schemas.microsoft.com/office/powerpoint/2010/main">
    <mc:Choice Requires="p14">
      <p:transition spd="slow" p14:dur="2000" advTm="320587"/>
    </mc:Choice>
    <mc:Fallback xmlns="">
      <p:transition spd="slow" advTm="32058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عنوان 8">
            <a:extLst>
              <a:ext uri="{FF2B5EF4-FFF2-40B4-BE49-F238E27FC236}">
                <a16:creationId xmlns:a16="http://schemas.microsoft.com/office/drawing/2014/main" id="{17A54E1F-D572-FDC5-573A-BEC47972F00B}"/>
              </a:ext>
            </a:extLst>
          </p:cNvPr>
          <p:cNvSpPr>
            <a:spLocks noGrp="1"/>
          </p:cNvSpPr>
          <p:nvPr>
            <p:ph type="title"/>
          </p:nvPr>
        </p:nvSpPr>
        <p:spPr>
          <a:xfrm>
            <a:off x="3222171" y="1251857"/>
            <a:ext cx="4946197" cy="478972"/>
          </a:xfrm>
          <a:solidFill>
            <a:srgbClr val="B9EDFF"/>
          </a:solidFill>
        </p:spPr>
        <p:txBody>
          <a:bodyPr/>
          <a:lstStyle/>
          <a:p>
            <a:pPr algn="ctr"/>
            <a:r>
              <a:rPr lang="ar-EG" sz="1800" b="1">
                <a:latin typeface="Alexandria Black" pitchFamily="2" charset="-78"/>
                <a:cs typeface="Alexandria Black" pitchFamily="2" charset="-78"/>
              </a:rPr>
              <a:t>مراجع المحاضرة</a:t>
            </a:r>
            <a:endParaRPr lang="en-US" sz="1800" b="1">
              <a:latin typeface="Alexandria Black" pitchFamily="2" charset="-78"/>
              <a:cs typeface="Alexandria Black" pitchFamily="2" charset="-78"/>
            </a:endParaRPr>
          </a:p>
        </p:txBody>
      </p:sp>
      <p:sp>
        <p:nvSpPr>
          <p:cNvPr id="12" name="عنصر نائب للنص 11">
            <a:extLst>
              <a:ext uri="{FF2B5EF4-FFF2-40B4-BE49-F238E27FC236}">
                <a16:creationId xmlns:a16="http://schemas.microsoft.com/office/drawing/2014/main" id="{C65DBB0B-E98E-5007-91D2-7F8B9A8173A2}"/>
              </a:ext>
            </a:extLst>
          </p:cNvPr>
          <p:cNvSpPr>
            <a:spLocks noGrp="1"/>
          </p:cNvSpPr>
          <p:nvPr>
            <p:ph type="body" sz="half" idx="2"/>
          </p:nvPr>
        </p:nvSpPr>
        <p:spPr>
          <a:xfrm>
            <a:off x="261258" y="2079171"/>
            <a:ext cx="7380514" cy="4040190"/>
          </a:xfrm>
          <a:solidFill>
            <a:srgbClr val="E1F9FF"/>
          </a:solidFill>
        </p:spPr>
        <p:txBody>
          <a:bodyPr>
            <a:normAutofit/>
          </a:bodyPr>
          <a:lstStyle/>
          <a:p>
            <a:pPr algn="just" rtl="1">
              <a:lnSpc>
                <a:spcPct val="150000"/>
              </a:lnSpc>
            </a:pPr>
            <a:r>
              <a:rPr lang="ar-SA" sz="1400" b="1" kern="100" dirty="0">
                <a:effectLst/>
                <a:latin typeface="Alexandria" pitchFamily="2" charset="-78"/>
                <a:ea typeface="Aptos" panose="020B0004020202020204" pitchFamily="34" charset="0"/>
                <a:cs typeface="Alexandria" pitchFamily="2" charset="-78"/>
              </a:rPr>
              <a:t>الذكاء الاصطناعي </a:t>
            </a:r>
            <a:r>
              <a:rPr lang="en-US" sz="1400" kern="100" dirty="0">
                <a:effectLst/>
                <a:latin typeface="Alexandria" pitchFamily="2" charset="-78"/>
                <a:ea typeface="Aptos" panose="020B0004020202020204" pitchFamily="34" charset="0"/>
                <a:cs typeface="Alexandria" pitchFamily="2" charset="-78"/>
              </a:rPr>
              <a:t>Artificial Intelligence</a:t>
            </a:r>
            <a:r>
              <a:rPr lang="ar-SA" sz="1400" kern="100" dirty="0">
                <a:effectLst/>
                <a:latin typeface="Alexandria" pitchFamily="2" charset="-78"/>
                <a:ea typeface="Aptos" panose="020B0004020202020204" pitchFamily="34" charset="0"/>
                <a:cs typeface="Alexandria" pitchFamily="2" charset="-78"/>
              </a:rPr>
              <a:t>، إضاءات، نشرة توعوية يصدرها معهد الدراسات المصرفية دولة الكويت، مارس 2021.</a:t>
            </a:r>
            <a:endParaRPr lang="en-US" sz="1400" kern="100" dirty="0">
              <a:effectLst/>
              <a:latin typeface="Alexandria" pitchFamily="2" charset="-78"/>
              <a:ea typeface="Aptos" panose="020B0004020202020204" pitchFamily="34" charset="0"/>
              <a:cs typeface="Alexandria" pitchFamily="2" charset="-78"/>
            </a:endParaRPr>
          </a:p>
          <a:p>
            <a:pPr algn="just" rtl="1">
              <a:lnSpc>
                <a:spcPct val="150000"/>
              </a:lnSpc>
            </a:pPr>
            <a:r>
              <a:rPr lang="ar-SA" sz="1400" b="1" kern="100" dirty="0">
                <a:effectLst/>
                <a:latin typeface="Alexandria" pitchFamily="2" charset="-78"/>
                <a:ea typeface="Aptos" panose="020B0004020202020204" pitchFamily="34" charset="0"/>
                <a:cs typeface="Alexandria" pitchFamily="2" charset="-78"/>
              </a:rPr>
              <a:t>الذكاء الاصطناعي</a:t>
            </a:r>
            <a:r>
              <a:rPr lang="ar-SA" sz="1400" kern="100" dirty="0">
                <a:effectLst/>
                <a:latin typeface="Alexandria" pitchFamily="2" charset="-78"/>
                <a:ea typeface="Aptos" panose="020B0004020202020204" pitchFamily="34" charset="0"/>
                <a:cs typeface="Alexandria" pitchFamily="2" charset="-78"/>
              </a:rPr>
              <a:t>، سلسلة الذكاء الاصطناعي للتنفيذيين، الهيئة السعودية للبيانات والذكاء الاصطناعي، الطبعة الثانية، إبريل 2024.</a:t>
            </a:r>
            <a:endParaRPr lang="en-US" sz="1400" kern="100" dirty="0">
              <a:effectLst/>
              <a:latin typeface="Alexandria" pitchFamily="2" charset="-78"/>
              <a:ea typeface="Aptos" panose="020B0004020202020204" pitchFamily="34" charset="0"/>
              <a:cs typeface="Alexandria" pitchFamily="2" charset="-78"/>
            </a:endParaRPr>
          </a:p>
          <a:p>
            <a:pPr algn="just" rtl="1">
              <a:lnSpc>
                <a:spcPct val="150000"/>
              </a:lnSpc>
            </a:pPr>
            <a:r>
              <a:rPr lang="fa-IR" sz="1400" b="1" dirty="0">
                <a:latin typeface="Alexandria" pitchFamily="2" charset="-78"/>
                <a:cs typeface="Alexandria" pitchFamily="2" charset="-78"/>
              </a:rPr>
              <a:t>الذكاء الاصطناعي، </a:t>
            </a:r>
            <a:r>
              <a:rPr lang="fa-IR" sz="1400" dirty="0">
                <a:latin typeface="Alexandria" pitchFamily="2" charset="-78"/>
                <a:cs typeface="Alexandria" pitchFamily="2" charset="-78"/>
              </a:rPr>
              <a:t>مركز الاتحاد للأبحاث والتطوير، يوليو 2023.</a:t>
            </a:r>
            <a:endParaRPr lang="ar-EG" sz="1400" dirty="0">
              <a:latin typeface="Alexandria" pitchFamily="2" charset="-78"/>
              <a:cs typeface="Alexandria" pitchFamily="2" charset="-78"/>
            </a:endParaRPr>
          </a:p>
          <a:p>
            <a:pPr algn="just" rtl="1">
              <a:lnSpc>
                <a:spcPct val="150000"/>
              </a:lnSpc>
            </a:pPr>
            <a:r>
              <a:rPr lang="fa-IR" sz="1400" b="1" dirty="0">
                <a:latin typeface="Alexandria" pitchFamily="2" charset="-78"/>
                <a:cs typeface="Alexandria" pitchFamily="2" charset="-78"/>
              </a:rPr>
              <a:t>نرمين مجدي</a:t>
            </a:r>
            <a:r>
              <a:rPr lang="fa-IR" sz="1400" dirty="0">
                <a:latin typeface="Alexandria" pitchFamily="2" charset="-78"/>
                <a:cs typeface="Alexandria" pitchFamily="2" charset="-78"/>
              </a:rPr>
              <a:t>، الذكاء الاصطناعي وتعلم الآلة، صندوق النقد العربي، سلسلة كتيبات تعريفية، العدد (3) موجه إلى الفئة العمرية الشابة في الوطن العربي، أبو ظبي، 2020.</a:t>
            </a:r>
            <a:endParaRPr lang="ar-EG" sz="1400" dirty="0">
              <a:latin typeface="Alexandria" pitchFamily="2" charset="-78"/>
              <a:cs typeface="Alexandria" pitchFamily="2" charset="-78"/>
            </a:endParaRPr>
          </a:p>
          <a:p>
            <a:pPr algn="just" rtl="1">
              <a:lnSpc>
                <a:spcPct val="150000"/>
              </a:lnSpc>
            </a:pPr>
            <a:r>
              <a:rPr lang="fa-IR" sz="1400" b="1" dirty="0">
                <a:latin typeface="Alexandria" pitchFamily="2" charset="-78"/>
                <a:cs typeface="Alexandria" pitchFamily="2" charset="-78"/>
              </a:rPr>
              <a:t>د/ هناء رزق محمد</a:t>
            </a:r>
            <a:r>
              <a:rPr lang="fa-IR" sz="1400" dirty="0">
                <a:latin typeface="Alexandria" pitchFamily="2" charset="-78"/>
                <a:cs typeface="Alexandria" pitchFamily="2" charset="-78"/>
              </a:rPr>
              <a:t>، أنظمة الذكاء الاصطناعي ومستقبل التعليم، مجلة دراسات في التعليم الجامعي، العدد الثاني والخمسون، ۲۰۲۱.</a:t>
            </a:r>
          </a:p>
        </p:txBody>
      </p:sp>
      <p:pic>
        <p:nvPicPr>
          <p:cNvPr id="5" name="عنصر نائب للمحتوى 4">
            <a:extLst>
              <a:ext uri="{FF2B5EF4-FFF2-40B4-BE49-F238E27FC236}">
                <a16:creationId xmlns:a16="http://schemas.microsoft.com/office/drawing/2014/main" id="{B69BBBBE-0BDC-F5F8-04F2-A1756848053B}"/>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rcRect/>
          <a:stretch/>
        </p:blipFill>
        <p:spPr>
          <a:xfrm>
            <a:off x="7954736" y="2079171"/>
            <a:ext cx="3899806" cy="4040190"/>
          </a:xfrm>
        </p:spPr>
      </p:pic>
    </p:spTree>
    <p:extLst>
      <p:ext uri="{BB962C8B-B14F-4D97-AF65-F5344CB8AC3E}">
        <p14:creationId xmlns:p14="http://schemas.microsoft.com/office/powerpoint/2010/main" val="260577015"/>
      </p:ext>
    </p:extLst>
  </p:cSld>
  <p:clrMapOvr>
    <a:masterClrMapping/>
  </p:clrMapOvr>
  <mc:AlternateContent xmlns:mc="http://schemas.openxmlformats.org/markup-compatibility/2006" xmlns:p14="http://schemas.microsoft.com/office/powerpoint/2010/main">
    <mc:Choice Requires="p14">
      <p:transition spd="slow" p14:dur="2000" advTm="61678"/>
    </mc:Choice>
    <mc:Fallback xmlns="">
      <p:transition spd="slow" advTm="6167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r>
              <a:rPr lang="ar-EG" sz="4800" b="1">
                <a:solidFill>
                  <a:srgbClr val="002060"/>
                </a:solidFill>
                <a:latin typeface="Alexandria" charset="0"/>
                <a:cs typeface="Alexandria" charset="0"/>
              </a:rPr>
              <a:t>شكرًا جزيلاً</a:t>
            </a:r>
            <a:endParaRPr lang="en-US" sz="4800" b="1">
              <a:solidFill>
                <a:srgbClr val="002060"/>
              </a:solidFill>
              <a:latin typeface="Alexandria" charset="0"/>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15642"/>
    </mc:Choice>
    <mc:Fallback xmlns="">
      <p:transition spd="slow" advTm="15642"/>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C83DDA3-0A6B-40EF-A843-B5AA3ECF7A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8729B7B-40D7-4701-A0C3-839F255DE6A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6258</TotalTime>
  <Words>3056</Words>
  <Application>Microsoft Office PowerPoint</Application>
  <PresentationFormat>Widescreen</PresentationFormat>
  <Paragraphs>125</Paragraphs>
  <Slides>41</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Aptos</vt:lpstr>
      <vt:lpstr>Alexandria</vt:lpstr>
      <vt:lpstr>Alexandria Black</vt:lpstr>
      <vt:lpstr>Arial</vt:lpstr>
      <vt:lpstr>Calibri</vt:lpstr>
      <vt:lpstr>Office Theme</vt:lpstr>
      <vt:lpstr>ماهية الذكاء الاصطناعي  المحاضرة الأولي  </vt:lpstr>
      <vt:lpstr>1- تعريف الذكاء الاصطناعي 2- تاريخ الذكاء الاصطناعي 3- خصائص الذكاء الاصطناعي 4- فئات الذكاء الاصطناعي 5- أنواع الذكاء الاصطناعي</vt:lpstr>
      <vt:lpstr>PowerPoint Presentation</vt:lpstr>
      <vt:lpstr>PowerPoint Presentation</vt:lpstr>
      <vt:lpstr>الذكاء مصطلح يشمل القدرات العقلية المتعلقة بالقدرة على التحليل، والتخطيط، وحل المشاكل، وبناء الاستنتاجات، وسرعة التصرف، كما يشمل القدرة على التفكير المجرد، وجمع وتنسيق الأفكار، والتقاط اللغات، وسرعة التعلم، كما يتضمن أيضا حسب بعض العلماء القدرة على الإحساس وإبداء المشاعر وفهم مشاعر الآخرين. مع أن المفهوم العام السائد عند الناس للذكاء يشمل جميع هذه الأمور وربما جعلوها مرتبطة بقوة الذاكرة، إلا أن علم النفس يدرس الذكاء كميزة سلوكية مستقلة عن الإبداع، والشخصية، والحكمة وحتى قوة الحافظة المتعلقة بالذاكرة. تتوفر العديد من اختبارات قياس مستوى الذكاء IQ  لكن ليس هناك تعريف موحد للذكاء، وينتقد ويتهم اختبار الذكاء بعدم القدرة على تحديد ذوي الذكاء العالي والمنخفض لأن النظريات المتواجدة الآن تؤكد وجود أنواع متعددة من الذكاء، وأن هذه الاختبارات ليس لديها القدرة على تحديد العبقرية في جميع المجالات. البشر عمومًا لا يستخدمون كل أجزاء الدماغ للوصول إلى حل مشكلة ما، وإنما يستخدمون الجزء المتخصص في حل المشكلة بذاتها، لذلك فالذكاء ليس نوعًا واحدًا وإنما أنواع متباينة، وربما يكون أداء الشخص في الأجزاء الأخرى ليس على نفس المستوى.</vt:lpstr>
      <vt:lpstr>لا يوجد حتى الآن تعريف محدد للذكاء، حتى الذكاء بمفهومهِ العام يختلف من موقع لآخر ومن بيئة إلى أخرى، ففي المدرسة الطالب الذكي هو المتفوق في دراسته والحاصل على أعلى الشهادات، أما في قطاع الأعمال فهو الشخص القادر على استغلال الفرص التجارية وتحقيق أفضل المكاسب، وفي الرياضة كان اللاعب مارادونا هو عبقري كرة القدم لأنه استطاع قراءة وتنبؤ حركات الفريق الخصم مسبقا وترجمها عن طريق استغلال الفرص على أفضل وجه ومن ثم الفوز.  والذكاء يعرف بشكل عام فهو الأداة التي تمكن الأفراد «والمجموعات» من التأقلم بشكل أفضل مع الظروف المحيطة عن طريق استغلال ما هو موجود للوصول إلى حل مشكلة معينة، فقبل النار كانت عملية الأكل دون الطهي هي المشكلة، وباكتشاف النار وتطويعها حلت المشكلة.</vt:lpstr>
      <vt:lpstr>PowerPoint Presentation</vt:lpstr>
      <vt:lpstr>PowerPoint Presentation</vt:lpstr>
      <vt:lpstr>يمثّل الذكاء قدرة العقل على التفكير للتعلّم وحل المشاكل المختلفة، ويدمج بطبيعته العديد من الوظائف المعرفية مثل: الإدراك، والانتباه ، والتخطيط، واللغة، كما أنه يستخدم لقياس النتائج الاجتماعية كالتحصيل العلمي والمستوى الوظيفي.وقد ظهر حديثاً مفهوم الذكاء الاصطناعي، وانتشر على نطاق واسع في الآونة الأخيرة.</vt:lpstr>
      <vt:lpstr>يعتبر العالم الأمريكي جون ما كارثي John McCarthy  هو الذي صك مصطلح الذكاء الاصطناعي في ١٩٥٦م،  وقد عرفه بأنه علم وهندسة صناعة الآلات الذكية وخاصة برامج الحاسوب الذكية.  أو هو فرع علوم الحاسوب الذي يهدف إلى إنشاء الآلات الذكية. والذكاء Intelligence كمفهوم يصعب تعريفه بدقة، ويمكن اعتباره الجزء الحسابي الذي يعطينا القدرة على تحقيق الأهداف في العالم من حولنا، ولدى الناس مختلف الدرجات من الذكاء، وكذلك الحيوانات وبعض الآلات، وفق هذا التعريف. ونستطيع تعريف الذكاء الاصطناعي بأكثر من تعريف منها :  الذكاء الاصطناعي AI هو دراسة القدرات الذهنية من خلال استخدامه للنماذج الاحتسابية computational .models الذكاء الاصطناعي AI هو دراسة كيفية جعل الحواسيب تقوم بأشياء يقوم بها الإنسان بشكل أفضل في الوقت الحالي. الذكاء الاصطناعي AI هو دراسة وتصميم العملاء الأذكياء intelligent agents، حيث أن العميل الذكي هو نظام يدرك بيئته ويقدم أفعالا تزيد من فرصة نجاحه في أهدافه.</vt:lpstr>
      <vt:lpstr>PowerPoint Presentation</vt:lpstr>
      <vt:lpstr>تعرف منظمة التعاون والتنمية الاقتصادية الذكاء الاصطناعي على أنه الذكاء الذي تبديه الآلات والبرامج بهدف وضع التوقعات وتقديم الاقتراحات أو اتخاذ القرارات التي توثر على العالم الحقيقي أو الافتراضي لمجموعة من البشر أو الأشياء.»</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نموذج للذكاء الاصطناعي العالمي</vt:lpstr>
      <vt:lpstr>PowerPoint Presentation</vt:lpstr>
      <vt:lpstr>مراجع المحاضرة</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مقدمة في الذكاء الاصطناعي</dc:title>
  <dc:creator>د رشا علي الدين</dc:creator>
  <cp:lastModifiedBy>Ramy Elbadry</cp:lastModifiedBy>
  <cp:revision>26</cp:revision>
  <dcterms:created xsi:type="dcterms:W3CDTF">2024-05-22T14:40:37Z</dcterms:created>
  <dcterms:modified xsi:type="dcterms:W3CDTF">2024-06-07T19:07:30Z</dcterms:modified>
</cp:coreProperties>
</file>