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5.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481" r:id="rId4"/>
    <p:sldId id="553" r:id="rId5"/>
    <p:sldId id="530" r:id="rId6"/>
    <p:sldId id="614" r:id="rId7"/>
    <p:sldId id="589" r:id="rId8"/>
    <p:sldId id="587" r:id="rId9"/>
    <p:sldId id="588" r:id="rId10"/>
    <p:sldId id="606" r:id="rId11"/>
    <p:sldId id="586" r:id="rId12"/>
    <p:sldId id="567" r:id="rId13"/>
    <p:sldId id="568" r:id="rId14"/>
    <p:sldId id="569" r:id="rId15"/>
    <p:sldId id="607" r:id="rId16"/>
    <p:sldId id="571" r:id="rId17"/>
    <p:sldId id="582" r:id="rId18"/>
    <p:sldId id="576" r:id="rId19"/>
    <p:sldId id="577" r:id="rId20"/>
    <p:sldId id="578" r:id="rId21"/>
    <p:sldId id="579" r:id="rId22"/>
    <p:sldId id="592" r:id="rId23"/>
    <p:sldId id="593" r:id="rId24"/>
    <p:sldId id="594" r:id="rId25"/>
    <p:sldId id="581" r:id="rId26"/>
    <p:sldId id="600" r:id="rId27"/>
    <p:sldId id="573" r:id="rId28"/>
    <p:sldId id="584" r:id="rId29"/>
    <p:sldId id="574" r:id="rId30"/>
    <p:sldId id="575" r:id="rId31"/>
    <p:sldId id="612" r:id="rId32"/>
    <p:sldId id="570" r:id="rId33"/>
    <p:sldId id="572" r:id="rId34"/>
    <p:sldId id="610" r:id="rId35"/>
    <p:sldId id="605" r:id="rId36"/>
    <p:sldId id="604" r:id="rId37"/>
    <p:sldId id="603" r:id="rId38"/>
    <p:sldId id="615" r:id="rId39"/>
    <p:sldId id="502" r:id="rId40"/>
    <p:sldId id="613" r:id="rId41"/>
    <p:sldId id="50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53"/>
            <p14:sldId id="530"/>
            <p14:sldId id="614"/>
            <p14:sldId id="589"/>
            <p14:sldId id="587"/>
            <p14:sldId id="588"/>
            <p14:sldId id="606"/>
            <p14:sldId id="586"/>
            <p14:sldId id="567"/>
            <p14:sldId id="568"/>
            <p14:sldId id="569"/>
            <p14:sldId id="607"/>
            <p14:sldId id="571"/>
            <p14:sldId id="582"/>
            <p14:sldId id="576"/>
            <p14:sldId id="577"/>
            <p14:sldId id="578"/>
            <p14:sldId id="579"/>
            <p14:sldId id="592"/>
            <p14:sldId id="593"/>
            <p14:sldId id="594"/>
            <p14:sldId id="581"/>
            <p14:sldId id="600"/>
            <p14:sldId id="573"/>
            <p14:sldId id="584"/>
            <p14:sldId id="574"/>
            <p14:sldId id="575"/>
            <p14:sldId id="612"/>
            <p14:sldId id="570"/>
            <p14:sldId id="572"/>
            <p14:sldId id="610"/>
            <p14:sldId id="605"/>
            <p14:sldId id="604"/>
            <p14:sldId id="603"/>
            <p14:sldId id="615"/>
            <p14:sldId id="502"/>
            <p14:sldId id="613"/>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98481C"/>
    <a:srgbClr val="880002"/>
    <a:srgbClr val="A41025"/>
    <a:srgbClr val="E14D1F"/>
    <a:srgbClr val="F95207"/>
    <a:srgbClr val="E19A0D"/>
    <a:srgbClr val="BDEEDD"/>
    <a:srgbClr val="EE7EA4"/>
    <a:srgbClr val="E3C1D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766" autoAdjust="0"/>
  </p:normalViewPr>
  <p:slideViewPr>
    <p:cSldViewPr snapToGrid="0">
      <p:cViewPr varScale="1">
        <p:scale>
          <a:sx n="55" d="100"/>
          <a:sy n="55" d="100"/>
        </p:scale>
        <p:origin x="1236"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2-08T14:03:33.048"/>
    </inkml:context>
    <inkml:brush xml:id="br0">
      <inkml:brushProperty name="width" value="0.035" units="cm"/>
      <inkml:brushProperty name="height" value="0.035" units="cm"/>
      <inkml:brushProperty name="color" value="#E71224"/>
    </inkml:brush>
  </inkml:definitions>
  <inkml:trace contextRef="#ctx0" brushRef="#br0">1855 0 24575,'-14'1'0,"0"1"0,0 0 0,1 1 0,-1 1 0,1 0 0,0 0 0,0 2 0,0-1 0,1 2 0,0-1 0,-15 12 0,-18 15 0,-59 56 0,87-73 0,-354 356 0,134-128 0,-52 94 0,251-289 0,0 5 0,-60 112 0,19-27 0,-47 104 0,13-22 0,3-36-1365,93-156-5461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2-08T14:03:34.236"/>
    </inkml:context>
    <inkml:brush xml:id="br0">
      <inkml:brushProperty name="width" value="0.035" units="cm"/>
      <inkml:brushProperty name="height" value="0.035" units="cm"/>
      <inkml:brushProperty name="color" value="#E71224"/>
    </inkml:brush>
  </inkml:definitions>
  <inkml:trace contextRef="#ctx0" brushRef="#br0">2154 0 24575,'-10'0'0,"-1"0"0,1 1 0,0 1 0,-1-1 0,1 1 0,0 1 0,0 0 0,1 1 0,-11 4 0,4 1 0,1 1 0,0 1 0,1 0 0,-21 20 0,-609 526-554,569-495 244,-747 552 137,796-596 314,2 2 0,1 0 0,-24 27 0,25-23 17,-2-2-1,-32 25 1,-50 38-60,50-38-1561,34-30-5363</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2-08T14:03:36.141"/>
    </inkml:context>
    <inkml:brush xml:id="br0">
      <inkml:brushProperty name="width" value="0.035" units="cm"/>
      <inkml:brushProperty name="height" value="0.035" units="cm"/>
      <inkml:brushProperty name="color" value="#E71224"/>
    </inkml:brush>
  </inkml:definitions>
  <inkml:trace contextRef="#ctx0" brushRef="#br0">2364 1 24575,'-6'0'0,"0"1"0,0-1 0,0 1 0,0 1 0,1-1 0,-1 1 0,0 0 0,1 0 0,-1 1 0,1-1 0,0 1 0,0 0 0,-6 5 0,-5 6 0,1 0 0,-21 25 0,-13 12 0,-359 303 0,-28 25 0,24 29 0,313-297 0,-227 229 0,256-276 0,-157 131 0,175-151-1,36-28-340,-1-2 0,-1 0 0,-32 18 0,18-17-6485</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2-08T14:03:38.173"/>
    </inkml:context>
    <inkml:brush xml:id="br0">
      <inkml:brushProperty name="width" value="0.035" units="cm"/>
      <inkml:brushProperty name="height" value="0.035" units="cm"/>
      <inkml:brushProperty name="color" value="#E71224"/>
    </inkml:brush>
  </inkml:definitions>
  <inkml:trace contextRef="#ctx0" brushRef="#br0">2312 0 24575,'-6'1'0,"-1"0"0,1 0 0,0 1 0,-1-1 0,1 2 0,0-1 0,0 1 0,0-1 0,-6 5 0,-53 37 0,52-35 0,-845 514 0,201-135 0,617-362 0,-206 140 0,199-129 0,1 1 0,-77 85 0,90-88-682,-52 43-1,55-52-6143</inkml:trace>
</inkml:ink>
</file>

<file path=ppt/ink/ink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9-21T23:23:47.694"/>
    </inkml:context>
    <inkml:brush xml:id="br0">
      <inkml:brushProperty name="width" value="0.05292" units="cm"/>
      <inkml:brushProperty name="height" value="0.05292" units="cm"/>
      <inkml:brushProperty name="color" value="#FF0000"/>
    </inkml:brush>
  </inkml:definitions>
  <inkml:trace contextRef="#ctx0" brushRef="#br0">31552 99 0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اليوم</a:t>
            </a:r>
            <a:r>
              <a:rPr lang="ar-SA" baseline="0" dirty="0"/>
              <a:t> نعيش في عصر ثورة المعلومات والبيانات الضخمة حيث تتدفق المعلومات عبر المنصات الرقمية المختلفة ، واصبح من الضرورى أن نفهم كيف تؤثر هذه الوسائل على تفكيرنا وسلوكنا. كيف تتشكل أفكارنا ؟ لماذا نشارك محتوى او أخبار أكثر من غيرها؟ لماذا تنجح إعلانات وتحقق اقبال مرتفع من الجمهور وتفشل إعلانات أخرى في تحقيق أهدافها. ما الاثار النفسية التي تنتج نتيجة الإفراط في التعرض للمنصات الرقمية. </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0879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a:latin typeface="Alexandria SemiBold" pitchFamily="2" charset="-78"/>
                <a:cs typeface="Alexandria SemiBold" pitchFamily="2" charset="-78"/>
              </a:rPr>
              <a:t>علم النفس الإعلامي الرقمي يعتبر مجالًا قديمًا، إلا أن له تطبيقات حديثة ومتطورة في مجال الإعلام</a:t>
            </a:r>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6677456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a:solidFill>
                  <a:schemeClr val="tx1"/>
                </a:solidFill>
                <a:effectLst/>
                <a:latin typeface="+mn-lt"/>
                <a:ea typeface="+mn-ea"/>
                <a:cs typeface="+mn-cs"/>
              </a:rPr>
              <a:t>أن الأطفال الذين يتعرضون لمحتوى عنيف في الأفلام يميلون إلى تطوير سلوكيات عدوانية. هذا يشمل التصرفات مثل الاعتداء الجسدي أو اللفظي، حيث يتعلم الأطفال من خلال ما يرونه في الشاشة ويبدأون في تقليد هذه السلوكيات.</a:t>
            </a:r>
          </a:p>
          <a:p>
            <a:r>
              <a:rPr lang="ar-SA" sz="1200" b="0" i="0" kern="1200" dirty="0">
                <a:solidFill>
                  <a:schemeClr val="tx1"/>
                </a:solidFill>
                <a:effectLst/>
                <a:latin typeface="+mn-lt"/>
                <a:ea typeface="+mn-ea"/>
                <a:cs typeface="+mn-cs"/>
              </a:rPr>
              <a:t>السلوكيات العدوانية</a:t>
            </a:r>
          </a:p>
          <a:p>
            <a:r>
              <a:rPr lang="ar-SA" sz="1200" b="0" i="0" kern="1200">
                <a:solidFill>
                  <a:schemeClr val="tx1"/>
                </a:solidFill>
                <a:effectLst/>
                <a:latin typeface="+mn-lt"/>
                <a:ea typeface="+mn-ea"/>
                <a:cs typeface="+mn-cs"/>
              </a:rPr>
              <a:t>لاسويل: التأثير على القيم </a:t>
            </a:r>
            <a:endParaRPr lang="ar-SA"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2053640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العوامل النفسية</a:t>
            </a:r>
            <a:r>
              <a:rPr lang="ar-SA" baseline="0" dirty="0"/>
              <a:t> تتمثل في </a:t>
            </a:r>
            <a:r>
              <a:rPr lang="ar-SA" sz="1200" b="0" i="0" kern="1200" dirty="0">
                <a:solidFill>
                  <a:schemeClr val="tx1"/>
                </a:solidFill>
                <a:effectLst/>
                <a:latin typeface="+mn-lt"/>
                <a:ea typeface="+mn-ea"/>
                <a:cs typeface="+mn-cs"/>
              </a:rPr>
              <a:t> الدوافع والرغبات والمشاعر</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9085191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latin typeface="Alexandria SemiBold" pitchFamily="2" charset="-78"/>
                <a:cs typeface="Alexandria SemiBold" pitchFamily="2" charset="-78"/>
              </a:rPr>
              <a:t>مما يؤثر على استجابة الأفراد للأحداث</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1024271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الإفراط في استخدام</a:t>
            </a:r>
            <a:r>
              <a:rPr lang="ar-SA" baseline="0" dirty="0"/>
              <a:t> منصات التواصل الاجتماعي</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891150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مثل تقنيات </a:t>
            </a:r>
            <a:r>
              <a:rPr lang="ar-SA" sz="1200" dirty="0">
                <a:solidFill>
                  <a:srgbClr val="0070C0"/>
                </a:solidFill>
                <a:latin typeface="Alexandria SemiBold" pitchFamily="2" charset="-78"/>
                <a:cs typeface="Alexandria SemiBold" pitchFamily="2" charset="-78"/>
              </a:rPr>
              <a:t>معالجة اللغات الطبيعية التي تستخدم في تحليل مشاعر الجمهور، أو  تعلم الآلة </a:t>
            </a:r>
            <a:r>
              <a:rPr lang="ar-SA" sz="1200" dirty="0">
                <a:solidFill>
                  <a:srgbClr val="000000"/>
                </a:solidFill>
                <a:latin typeface="Alexandria SemiBold" pitchFamily="2" charset="-78"/>
                <a:cs typeface="Alexandria SemiBold" pitchFamily="2" charset="-78"/>
              </a:rPr>
              <a:t>لتحليل كميات هائلة من البيانات المتعلقة بسلوك الجمهور وتفضيلاتهم.</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38608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a:latin typeface="Alexandria SemiBold" pitchFamily="2" charset="-78"/>
                <a:cs typeface="Alexandria SemiBold" pitchFamily="2" charset="-78"/>
              </a:rPr>
              <a:t>حيث يستخدم الأسس العلمية لفهم العلاقة المتطورة بين البشر ووسائل الإعلام من منظور نفسي.</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917177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latin typeface="Alexandria SemiBold" pitchFamily="2" charset="-78"/>
                <a:cs typeface="Alexandria SemiBold" pitchFamily="2" charset="-78"/>
              </a:rPr>
              <a:t>بهدف تغيير اتجاهات العاملين نحو العمل وتحسينه</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763317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a:solidFill>
                  <a:schemeClr val="tx1"/>
                </a:solidFill>
                <a:effectLst/>
                <a:latin typeface="+mn-lt"/>
                <a:ea typeface="+mn-ea"/>
                <a:cs typeface="+mn-cs"/>
              </a:rPr>
              <a:t>أصبحت التفاعلات الاجتماعية جزءًا لا يتجزأ من تجربة المستخدم. منصات التواصل الاجتماعي،، تتيح للأفراد التفاعل مع بعضهم البعض ومع المحتوى بشكل ديناميكي. هذه التفاعلات تشمل التعليقات، والمشاركات، والإعجابات، مما يؤثر على كيفية استهلاك المعلومات وفهمها.</a:t>
            </a:r>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31939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54229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000" dirty="0"/>
              <a:t>1-</a:t>
            </a:r>
            <a:r>
              <a:rPr lang="ar-SA" sz="1000" dirty="0">
                <a:latin typeface="Alexandria SemiBold" pitchFamily="2" charset="-78"/>
                <a:cs typeface="Alexandria SemiBold" pitchFamily="2" charset="-78"/>
              </a:rPr>
              <a:t>مثال، يمكن استخدام نظريات التعلم الاجتماعي لفهم كيف يتبنى الأفراد سلوكيات معينة بعد التعرض للمحتوى الرقمي.</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0347023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a:t>2-</a:t>
            </a:r>
            <a:r>
              <a:rPr lang="ar-SA" baseline="0" dirty="0"/>
              <a:t> </a:t>
            </a:r>
            <a:r>
              <a:rPr lang="ar-SA" sz="1200" dirty="0">
                <a:latin typeface="Alexandria SemiBold" pitchFamily="2" charset="-78"/>
                <a:cs typeface="Alexandria SemiBold" pitchFamily="2" charset="-78"/>
              </a:rPr>
              <a:t>على سبيل المثال، قد يحتاج الإعلان الموجه لفئة عمرية معينة إلى أسلوب مختلف مقارنةً بالإعلانات الموجهة لفئة عمرية أخرى.</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354389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ادراك</a:t>
            </a:r>
            <a:r>
              <a:rPr lang="ar-SA" baseline="0" dirty="0"/>
              <a:t> المحتوى الرقمي: استخدام العناوين الجذابة والهاشتاج والمحتوى القيم الذي يضيف للجمهور.</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569217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latin typeface="Alexandria SemiBold" pitchFamily="2" charset="-78"/>
                <a:cs typeface="Alexandria SemiBold" pitchFamily="2" charset="-78"/>
              </a:rPr>
              <a:t>الأهداف تشير إلى النتائج المراد تحقيقها من خلال دراسة علم النفس الإعلامي. هي النتائج الملموسة التي يسعى إلى تحقيقها الباحثون والممارسون في هذا المجال </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3599508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latin typeface="Alexandria SemiBold" pitchFamily="2" charset="-78"/>
                <a:cs typeface="Alexandria SemiBold" pitchFamily="2" charset="-78"/>
              </a:rPr>
              <a:t>السياسات الاعلامية:</a:t>
            </a:r>
            <a:r>
              <a:rPr lang="ar-SA" baseline="0"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يسعى إلى تحسين الإطار التنظيمي والإداري لوسائل الإعلام</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97492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التخطيط للحملات</a:t>
            </a:r>
            <a:r>
              <a:rPr lang="ar-SA" baseline="0" dirty="0"/>
              <a:t> الاعلامية والحملات التسويقية</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63672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a:solidFill>
                  <a:schemeClr val="tx1"/>
                </a:solidFill>
                <a:effectLst/>
                <a:latin typeface="+mn-lt"/>
                <a:ea typeface="+mn-ea"/>
                <a:cs typeface="+mn-cs"/>
              </a:rPr>
              <a:t>التحفيز :على سبيل المثال، عندما يقرأ الأشخاص تقريرًا عن مرشح </a:t>
            </a:r>
            <a:r>
              <a:rPr lang="ar-EG" sz="1200" b="0" i="0" kern="1200" dirty="0">
                <a:solidFill>
                  <a:schemeClr val="tx1"/>
                </a:solidFill>
                <a:effectLst/>
                <a:latin typeface="+mn-lt"/>
                <a:ea typeface="+mn-ea"/>
                <a:cs typeface="+mn-cs"/>
              </a:rPr>
              <a:t>لمنصب</a:t>
            </a:r>
            <a:r>
              <a:rPr lang="ar-SA" sz="1200" b="0" i="0" kern="1200" dirty="0">
                <a:solidFill>
                  <a:schemeClr val="tx1"/>
                </a:solidFill>
                <a:effectLst/>
                <a:latin typeface="+mn-lt"/>
                <a:ea typeface="+mn-ea"/>
                <a:cs typeface="+mn-cs"/>
              </a:rPr>
              <a:t> لم يسمعوا عنه من قبل، فإنهم في البداية قد لا يكون لديهم موقف محدد تجاه هذا الشخص. ومع ذلك، خلال تعرضهم لهذا التقرير، يقوم البعض بمقارنة المعلومات الجديدة بمعايير ومعلومات سابقة لديهم. هذه المقارنة تساعد الأفراد على تشكيل آراء جديدة أو تعديل المواقف الحالية بناءً على ما تم تقديمه لهم من معلومات جديدة</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392734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795579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369639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SA" dirty="0">
                <a:solidFill>
                  <a:srgbClr val="000000"/>
                </a:solidFill>
                <a:ea typeface="Simplified Arabic" panose="02020603050405020304" pitchFamily="18" charset="-78"/>
                <a:cs typeface="Simplified Arabic" panose="02020603050405020304" pitchFamily="18" charset="-78"/>
              </a:rPr>
              <a:t>جون سويلر: فالمـستخدم یـستطیع تمثیـل عـدد قلیـل فقـط من العناصر فـى وقـت واحـد فـى الـذاكرة العاملـة ، وأن كثـرة عـدد عناصـر المـستخدمة فـى تـصمیم المعلومات تطغى على الذاكرة العاملة ، وبالتالى تقلل من فعالیة التذكر</a:t>
            </a:r>
            <a:r>
              <a:rPr lang="ar-SA" b="1" baseline="30000" dirty="0">
                <a:solidFill>
                  <a:srgbClr val="000000"/>
                </a:solidFill>
                <a:ea typeface="Simplified Arabic" panose="02020603050405020304" pitchFamily="18" charset="-78"/>
                <a:cs typeface="Simplified Arabic" panose="02020603050405020304" pitchFamily="18" charset="-78"/>
              </a:rPr>
              <a:t> </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0765716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latin typeface="Alexandria SemiBold" pitchFamily="2" charset="-78"/>
                <a:cs typeface="Alexandria SemiBold" pitchFamily="2" charset="-78"/>
              </a:rPr>
              <a:t>بكيفية تقييم الأخبار ومصداقيتها المعتقدات</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564504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ملاحظة مهمة: </a:t>
            </a:r>
            <a:r>
              <a:rPr lang="en-US" dirty="0" err="1"/>
              <a:t>التخصيص</a:t>
            </a:r>
            <a:r>
              <a:rPr lang="en-US" dirty="0"/>
              <a:t> </a:t>
            </a:r>
            <a:r>
              <a:rPr lang="en-US" dirty="0" err="1"/>
              <a:t>الخوارزمي</a:t>
            </a:r>
            <a:r>
              <a:rPr lang="en-US" dirty="0"/>
              <a:t> = </a:t>
            </a:r>
            <a:r>
              <a:rPr lang="en-US" b="1" dirty="0" err="1"/>
              <a:t>الآلية</a:t>
            </a:r>
            <a:br>
              <a:rPr lang="en-US" dirty="0"/>
            </a:br>
            <a:r>
              <a:rPr lang="en-US" dirty="0" err="1"/>
              <a:t>فقاعة</a:t>
            </a:r>
            <a:r>
              <a:rPr lang="en-US" dirty="0"/>
              <a:t> </a:t>
            </a:r>
            <a:r>
              <a:rPr lang="en-US" dirty="0" err="1"/>
              <a:t>الترشيح</a:t>
            </a:r>
            <a:r>
              <a:rPr lang="en-US" dirty="0"/>
              <a:t> = </a:t>
            </a:r>
            <a:r>
              <a:rPr lang="en-US" b="1" dirty="0" err="1"/>
              <a:t>أحد</a:t>
            </a:r>
            <a:r>
              <a:rPr lang="en-US" b="1" dirty="0"/>
              <a:t> </a:t>
            </a:r>
            <a:r>
              <a:rPr lang="en-US" b="1" dirty="0" err="1"/>
              <a:t>الآثار</a:t>
            </a:r>
            <a:r>
              <a:rPr lang="en-US" b="1" dirty="0"/>
              <a:t> </a:t>
            </a:r>
            <a:r>
              <a:rPr lang="en-US" b="1" dirty="0" err="1"/>
              <a:t>المحتملة</a:t>
            </a:r>
            <a:r>
              <a:rPr lang="en-US" b="1" dirty="0"/>
              <a:t> </a:t>
            </a:r>
            <a:r>
              <a:rPr lang="en-US" b="1" dirty="0" err="1"/>
              <a:t>لهذه</a:t>
            </a:r>
            <a:r>
              <a:rPr lang="en-US" b="1" dirty="0"/>
              <a:t> </a:t>
            </a:r>
            <a:r>
              <a:rPr lang="en-US" b="1" dirty="0" err="1"/>
              <a:t>الآلية</a:t>
            </a:r>
            <a:r>
              <a:rPr lang="en-US" dirty="0"/>
              <a:t>.</a:t>
            </a:r>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343180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9/15/2026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9/15/2026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9/15/2026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13"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customXml" Target="../ink/ink1.xml"/><Relationship Id="rId12" Type="http://schemas.openxmlformats.org/officeDocument/2006/relationships/customXml" Target="../ink/ink3.xml"/><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3.png"/><Relationship Id="rId15" Type="http://schemas.openxmlformats.org/officeDocument/2006/relationships/image" Target="../media/image17.png"/><Relationship Id="rId10" Type="http://schemas.openxmlformats.org/officeDocument/2006/relationships/customXml" Target="../ink/ink2.xml"/><Relationship Id="rId4" Type="http://schemas.openxmlformats.org/officeDocument/2006/relationships/image" Target="../media/image9.JPG"/><Relationship Id="rId9" Type="http://schemas.openxmlformats.org/officeDocument/2006/relationships/image" Target="../media/image14.png"/><Relationship Id="rId14" Type="http://schemas.openxmlformats.org/officeDocument/2006/relationships/customXml" Target="../ink/ink4.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0.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1.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2.jpe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3.jpe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20.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21.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sv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25.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26.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5.xml"/><Relationship Id="rId5" Type="http://schemas.openxmlformats.org/officeDocument/2006/relationships/image" Target="../media/image28.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image" Target="../media/image32.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5.xml"/><Relationship Id="rId5" Type="http://schemas.openxmlformats.org/officeDocument/2006/relationships/image" Target="../media/image26.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6.sv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6.sv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image" Target="../media/image26.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jpeg"/><Relationship Id="rId1" Type="http://schemas.openxmlformats.org/officeDocument/2006/relationships/slideLayout" Target="../slideLayouts/slideLayout16.xml"/><Relationship Id="rId5" Type="http://schemas.openxmlformats.org/officeDocument/2006/relationships/customXml" Target="../ink/ink5.xml"/><Relationship Id="rId4" Type="http://schemas.openxmlformats.org/officeDocument/2006/relationships/image" Target="../media/image3.png"/><Relationship Id="rId9" Type="http://schemas.openxmlformats.org/officeDocument/2006/relationships/image" Target="../media/image4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a:t>
            </a:r>
            <a:r>
              <a:rPr lang="en-US" sz="2400" dirty="0" err="1">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740663" y="2591583"/>
            <a:ext cx="3861188" cy="1077218"/>
          </a:xfrm>
          <a:prstGeom prst="rect">
            <a:avLst/>
          </a:prstGeom>
          <a:noFill/>
        </p:spPr>
        <p:txBody>
          <a:bodyPr wrap="square" rtlCol="0">
            <a:spAutoFit/>
          </a:bodyPr>
          <a:lstStyle/>
          <a:p>
            <a:pPr algn="ctr"/>
            <a:r>
              <a:rPr lang="ar-SA" sz="2800" b="1" dirty="0">
                <a:solidFill>
                  <a:srgbClr val="00B0F0"/>
                </a:solidFill>
                <a:latin typeface="Alexandria ExtraBold" pitchFamily="2" charset="-78"/>
                <a:cs typeface="Alexandria ExtraBold" pitchFamily="2" charset="-78"/>
              </a:rPr>
              <a:t>علم النفس الإعلامي</a:t>
            </a:r>
          </a:p>
          <a:p>
            <a:pPr algn="ctr"/>
            <a:endParaRPr lang="en-US" sz="1600" b="1" dirty="0">
              <a:solidFill>
                <a:srgbClr val="00B0F0"/>
              </a:solidFill>
              <a:latin typeface="Times New Roman" panose="02020603050405020304" pitchFamily="18" charset="0"/>
              <a:cs typeface="Times New Roman" panose="02020603050405020304" pitchFamily="18" charset="0"/>
            </a:endParaRPr>
          </a:p>
          <a:p>
            <a:pPr algn="ctr"/>
            <a:r>
              <a:rPr lang="en-US" sz="2000" b="1" dirty="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20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a:t>DGM315</a:t>
            </a:r>
            <a:endParaRPr lang="en-US" dirty="0"/>
          </a:p>
          <a:p>
            <a:r>
              <a:rPr lang="ar-SA" sz="2000" dirty="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32879" y="2878768"/>
            <a:ext cx="4387740" cy="1292662"/>
          </a:xfrm>
          <a:prstGeom prst="rect">
            <a:avLst/>
          </a:prstGeom>
          <a:noFill/>
        </p:spPr>
        <p:txBody>
          <a:bodyPr wrap="none" rtlCol="0">
            <a:spAutoFit/>
          </a:bodyPr>
          <a:lstStyle/>
          <a:p>
            <a:pPr>
              <a:lnSpc>
                <a:spcPct val="150000"/>
              </a:lnSpc>
            </a:pPr>
            <a:r>
              <a:rPr lang="ar-SA" sz="3200" b="1" dirty="0">
                <a:solidFill>
                  <a:srgbClr val="00B0F0"/>
                </a:solidFill>
                <a:latin typeface="Alexandria ExtraBold" pitchFamily="2" charset="-78"/>
                <a:cs typeface="Alexandria ExtraBold" pitchFamily="2" charset="-78"/>
              </a:rPr>
              <a:t>علم النفس الإعلامي</a:t>
            </a:r>
          </a:p>
          <a:p>
            <a:pPr algn="ctr">
              <a:lnSpc>
                <a:spcPct val="150000"/>
              </a:lnSpc>
            </a:pPr>
            <a:r>
              <a:rPr lang="ar-SA" sz="2000" b="1" dirty="0">
                <a:solidFill>
                  <a:srgbClr val="00B0F0"/>
                </a:solidFill>
                <a:latin typeface="Alexandria ExtraBold" pitchFamily="2" charset="-78"/>
                <a:cs typeface="Alexandria ExtraBold" pitchFamily="2" charset="-78"/>
              </a:rPr>
              <a:t>(مبادئ ومفاهيم)</a:t>
            </a:r>
            <a:endParaRPr lang="en-US" sz="2000" b="1" dirty="0">
              <a:solidFill>
                <a:srgbClr val="00B0F0"/>
              </a:solidFill>
              <a:latin typeface="Alexandria ExtraBold" pitchFamily="2" charset="-78"/>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765227" cy="707886"/>
          </a:xfrm>
          <a:prstGeom prst="rect">
            <a:avLst/>
          </a:prstGeom>
          <a:noFill/>
        </p:spPr>
        <p:txBody>
          <a:bodyPr wrap="none" rtlCol="0">
            <a:spAutoFit/>
          </a:bodyPr>
          <a:lstStyle/>
          <a:p>
            <a:r>
              <a:rPr lang="en-US" sz="2000" b="1" dirty="0"/>
              <a:t>DGM315</a:t>
            </a:r>
            <a:endParaRPr lang="en-US" sz="2000" dirty="0"/>
          </a:p>
          <a:p>
            <a:r>
              <a:rPr lang="ar-SA" sz="2000" dirty="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a:t>
            </a:r>
            <a:r>
              <a:rPr lang="en-US" sz="2800" b="1" dirty="0" err="1">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0" y="1353955"/>
            <a:ext cx="5339443" cy="494147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1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5339443" y="1906752"/>
            <a:ext cx="6475164" cy="438587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146951"/>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2" name="Rectangle 1"/>
          <p:cNvSpPr/>
          <p:nvPr/>
        </p:nvSpPr>
        <p:spPr>
          <a:xfrm>
            <a:off x="5273225" y="2054804"/>
            <a:ext cx="6340929" cy="4072910"/>
          </a:xfrm>
          <a:prstGeom prst="rect">
            <a:avLst/>
          </a:prstGeom>
        </p:spPr>
        <p:txBody>
          <a:bodyPr wrap="square">
            <a:spAutoFit/>
          </a:bodyPr>
          <a:lstStyle/>
          <a:p>
            <a:pPr marL="342900" lvl="0" indent="-342900"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800100" lvl="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تعريف علم النفس الإعلامي وأهميته</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نشأة وتطور علم النفس الإعلامي</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علم النفس الإعلامي وعلاقته بالعلوم الأخرى</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أهداف علم النفس الإعلامي</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وظائف علم النفس الإعلامي</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مبادئ علم النفس الإعلامي</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المفاهيم الأساسية في علم النفس الإعلامي</a:t>
            </a:r>
            <a:endParaRPr lang="ar-EG"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خاتمة</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171699" y="1892439"/>
            <a:ext cx="9225644" cy="434084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326440" y="15548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71699" y="1916117"/>
            <a:ext cx="9078687" cy="4293483"/>
          </a:xfrm>
          <a:prstGeom prst="rect">
            <a:avLst/>
          </a:prstGeom>
          <a:noFill/>
        </p:spPr>
        <p:txBody>
          <a:bodyPr wrap="square">
            <a:spAutoFit/>
          </a:bodyPr>
          <a:lstStyle/>
          <a:p>
            <a:pPr algn="r" rtl="1">
              <a:lnSpc>
                <a:spcPct val="150000"/>
              </a:lnSpc>
            </a:pPr>
            <a:r>
              <a:rPr lang="ar-SA" sz="2000"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يُعد علم النفس الإعلامي مجالًا حيويًا ومتطورًا، يسعى إلى فهم العلاقة المعقدة بين الإنسان ووسائل الإعلام الرقمية وتأثيراتها المتعددة. </a:t>
            </a:r>
          </a:p>
          <a:p>
            <a:pPr algn="r" rtl="1">
              <a:lnSpc>
                <a:spcPct val="150000"/>
              </a:lnSpc>
            </a:pPr>
            <a:r>
              <a:rPr lang="ar-SA" dirty="0">
                <a:solidFill>
                  <a:srgbClr val="000000"/>
                </a:solidFill>
                <a:latin typeface="Alexandria SemiBold" pitchFamily="2" charset="-78"/>
                <a:cs typeface="Alexandria SemiBold" pitchFamily="2" charset="-78"/>
              </a:rPr>
              <a:t>   في عالم يتسم بالتغير المستمر والسريع، باتت وسائل  الإعلام الرقمية جزءًا أساسيًا من تشكيل المجتمعات في العصر الرقمي؛ حيث يزداد اعتماد الجمهور عليها كمصدر رئيسي للأخبار والمعلومات على مدار الساعة؛ </a:t>
            </a:r>
            <a:r>
              <a:rPr lang="ar-SA" dirty="0">
                <a:latin typeface="Alexandria SemiBold" pitchFamily="2" charset="-78"/>
                <a:cs typeface="Alexandria SemiBold" pitchFamily="2" charset="-78"/>
              </a:rPr>
              <a:t>مما يسمح للجمهور بالوصول إليها في أي وقت ومن أي مكان، كما تتيح المنصات الرقمية للجمهور التفاعل مع المحتوى.              </a:t>
            </a:r>
          </a:p>
          <a:p>
            <a:pPr algn="r" rtl="1">
              <a:lnSpc>
                <a:spcPct val="150000"/>
              </a:lnSpc>
            </a:pPr>
            <a:r>
              <a:rPr lang="ar-SA" dirty="0">
                <a:latin typeface="Alexandria SemiBold" pitchFamily="2" charset="-78"/>
                <a:cs typeface="Alexandria SemiBold" pitchFamily="2" charset="-78"/>
              </a:rPr>
              <a:t>   فالتعرض المستمر للمحتوى الرقمي يمكن أن يؤثر على مشاعر وآراء الأفراد سواء بتشكيل آراء جديدة أو تعزيز الآراء القائمة منها. لذلك يبرز أهمية دراسة علم النفس الإعلامي بهدف فهم التأثير السيكولوجي لوسائل الإعلام الرقمية على سلوكيات الأفراد ومشاعرهم وأفكارهم ومعتقداتهم. </a:t>
            </a:r>
            <a:endParaRPr lang="ar-SA"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017797" y="1155705"/>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333001" y="1570465"/>
            <a:ext cx="1001623"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1392060" y="176969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339" y="4243455"/>
            <a:ext cx="2485572" cy="2449286"/>
          </a:xfrm>
          <a:prstGeom prst="rect">
            <a:avLst/>
          </a:prstGeom>
        </p:spPr>
      </p:pic>
    </p:spTree>
    <p:extLst>
      <p:ext uri="{BB962C8B-B14F-4D97-AF65-F5344CB8AC3E}">
        <p14:creationId xmlns:p14="http://schemas.microsoft.com/office/powerpoint/2010/main" val="1759015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12471" y="1963372"/>
            <a:ext cx="8703130" cy="4329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711" t="387" r="1776" b="-387"/>
          <a:stretch/>
        </p:blipFill>
        <p:spPr>
          <a:xfrm>
            <a:off x="1812471" y="2018213"/>
            <a:ext cx="8474529" cy="4219575"/>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437944"/>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نشأة وتطور علم النفس الإعلامي </a:t>
            </a:r>
            <a:r>
              <a:rPr lang="en-US" b="1" dirty="0">
                <a:solidFill>
                  <a:srgbClr val="C00000"/>
                </a:solidFill>
                <a:latin typeface="Alexandria Medium" pitchFamily="2" charset="-78"/>
                <a:cs typeface="Alexandria Medium" pitchFamily="2" charset="-78"/>
              </a:rPr>
              <a:t>History of Media Psychology</a:t>
            </a:r>
            <a:endParaRPr lang="ar-SA" b="1" dirty="0">
              <a:solidFill>
                <a:srgbClr val="C00000"/>
              </a:solidFill>
              <a:latin typeface="Alexandria Black" pitchFamily="2" charset="-78"/>
              <a:cs typeface="Alexandria Black" pitchFamily="2" charset="-78"/>
            </a:endParaRPr>
          </a:p>
        </p:txBody>
      </p:sp>
      <p:sp>
        <p:nvSpPr>
          <p:cNvPr id="11" name="Freeform 4"/>
          <p:cNvSpPr/>
          <p:nvPr/>
        </p:nvSpPr>
        <p:spPr>
          <a:xfrm>
            <a:off x="0" y="4588329"/>
            <a:ext cx="1812471" cy="1709988"/>
          </a:xfrm>
          <a:custGeom>
            <a:avLst/>
            <a:gdLst/>
            <a:ahLst/>
            <a:cxnLst/>
            <a:rect l="l" t="t" r="r" b="b"/>
            <a:pathLst>
              <a:path w="7156174" h="4114800">
                <a:moveTo>
                  <a:pt x="0" y="0"/>
                </a:moveTo>
                <a:lnTo>
                  <a:pt x="7156174" y="0"/>
                </a:lnTo>
                <a:lnTo>
                  <a:pt x="7156174"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p:spPr>
      </p:sp>
      <p:grpSp>
        <p:nvGrpSpPr>
          <p:cNvPr id="16" name="Group 15">
            <a:extLst>
              <a:ext uri="{FF2B5EF4-FFF2-40B4-BE49-F238E27FC236}">
                <a16:creationId xmlns:a16="http://schemas.microsoft.com/office/drawing/2014/main" id="{747F82C4-6863-6D9D-1A32-3C6EA283ACD5}"/>
              </a:ext>
            </a:extLst>
          </p:cNvPr>
          <p:cNvGrpSpPr/>
          <p:nvPr/>
        </p:nvGrpSpPr>
        <p:grpSpPr>
          <a:xfrm>
            <a:off x="5588128" y="3175699"/>
            <a:ext cx="1165680" cy="1846080"/>
            <a:chOff x="5588128" y="3175699"/>
            <a:chExt cx="1165680" cy="1846080"/>
          </a:xfrm>
        </p:grpSpPr>
        <mc:AlternateContent xmlns:mc="http://schemas.openxmlformats.org/markup-compatibility/2006" xmlns:p14="http://schemas.microsoft.com/office/powerpoint/2010/main">
          <mc:Choice Requires="p14">
            <p:contentPart p14:bwMode="auto" r:id="rId7">
              <p14:nvContentPartPr>
                <p14:cNvPr id="3" name="Ink 2">
                  <a:extLst>
                    <a:ext uri="{FF2B5EF4-FFF2-40B4-BE49-F238E27FC236}">
                      <a16:creationId xmlns:a16="http://schemas.microsoft.com/office/drawing/2014/main" id="{90117DAB-02B5-2C50-5A07-E55BC779CFC0}"/>
                    </a:ext>
                  </a:extLst>
                </p14:cNvPr>
                <p14:cNvContentPartPr/>
                <p14:nvPr/>
              </p14:nvContentPartPr>
              <p14:xfrm>
                <a:off x="5588128" y="3175699"/>
                <a:ext cx="667800" cy="806400"/>
              </p14:xfrm>
            </p:contentPart>
          </mc:Choice>
          <mc:Fallback xmlns="">
            <p:pic>
              <p:nvPicPr>
                <p:cNvPr id="3" name="Ink 2">
                  <a:extLst>
                    <a:ext uri="{FF2B5EF4-FFF2-40B4-BE49-F238E27FC236}">
                      <a16:creationId xmlns:a16="http://schemas.microsoft.com/office/drawing/2014/main" id="{90117DAB-02B5-2C50-5A07-E55BC779CFC0}"/>
                    </a:ext>
                  </a:extLst>
                </p:cNvPr>
                <p:cNvPicPr/>
                <p:nvPr/>
              </p:nvPicPr>
              <p:blipFill>
                <a:blip r:embed="rId9"/>
                <a:stretch>
                  <a:fillRect/>
                </a:stretch>
              </p:blipFill>
              <p:spPr>
                <a:xfrm>
                  <a:off x="5582008" y="3169579"/>
                  <a:ext cx="680040" cy="81864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8" name="Ink 7">
                  <a:extLst>
                    <a:ext uri="{FF2B5EF4-FFF2-40B4-BE49-F238E27FC236}">
                      <a16:creationId xmlns:a16="http://schemas.microsoft.com/office/drawing/2014/main" id="{47A7F019-42C9-DFA4-6A6E-BB9FB4FEBF12}"/>
                    </a:ext>
                  </a:extLst>
                </p14:cNvPr>
                <p14:cNvContentPartPr/>
                <p14:nvPr/>
              </p14:nvContentPartPr>
              <p14:xfrm>
                <a:off x="5881888" y="3577099"/>
                <a:ext cx="775440" cy="603720"/>
              </p14:xfrm>
            </p:contentPart>
          </mc:Choice>
          <mc:Fallback xmlns="">
            <p:pic>
              <p:nvPicPr>
                <p:cNvPr id="8" name="Ink 7">
                  <a:extLst>
                    <a:ext uri="{FF2B5EF4-FFF2-40B4-BE49-F238E27FC236}">
                      <a16:creationId xmlns:a16="http://schemas.microsoft.com/office/drawing/2014/main" id="{47A7F019-42C9-DFA4-6A6E-BB9FB4FEBF12}"/>
                    </a:ext>
                  </a:extLst>
                </p:cNvPr>
                <p:cNvPicPr/>
                <p:nvPr/>
              </p:nvPicPr>
              <p:blipFill>
                <a:blip r:embed="rId11"/>
                <a:stretch>
                  <a:fillRect/>
                </a:stretch>
              </p:blipFill>
              <p:spPr>
                <a:xfrm>
                  <a:off x="5875768" y="3570979"/>
                  <a:ext cx="787680" cy="61596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3" name="Ink 12">
                  <a:extLst>
                    <a:ext uri="{FF2B5EF4-FFF2-40B4-BE49-F238E27FC236}">
                      <a16:creationId xmlns:a16="http://schemas.microsoft.com/office/drawing/2014/main" id="{ED7E5771-6C6E-33BD-5952-4A6C49DAAE13}"/>
                    </a:ext>
                  </a:extLst>
                </p14:cNvPr>
                <p14:cNvContentPartPr/>
                <p14:nvPr/>
              </p14:nvContentPartPr>
              <p14:xfrm>
                <a:off x="5902768" y="3993979"/>
                <a:ext cx="851040" cy="768600"/>
              </p14:xfrm>
            </p:contentPart>
          </mc:Choice>
          <mc:Fallback xmlns="">
            <p:pic>
              <p:nvPicPr>
                <p:cNvPr id="13" name="Ink 12">
                  <a:extLst>
                    <a:ext uri="{FF2B5EF4-FFF2-40B4-BE49-F238E27FC236}">
                      <a16:creationId xmlns:a16="http://schemas.microsoft.com/office/drawing/2014/main" id="{ED7E5771-6C6E-33BD-5952-4A6C49DAAE13}"/>
                    </a:ext>
                  </a:extLst>
                </p:cNvPr>
                <p:cNvPicPr/>
                <p:nvPr/>
              </p:nvPicPr>
              <p:blipFill>
                <a:blip r:embed="rId13"/>
                <a:stretch>
                  <a:fillRect/>
                </a:stretch>
              </p:blipFill>
              <p:spPr>
                <a:xfrm>
                  <a:off x="5896648" y="3987859"/>
                  <a:ext cx="863280" cy="7808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5" name="Ink 14">
                  <a:extLst>
                    <a:ext uri="{FF2B5EF4-FFF2-40B4-BE49-F238E27FC236}">
                      <a16:creationId xmlns:a16="http://schemas.microsoft.com/office/drawing/2014/main" id="{F4974DA5-DD22-62AE-E98C-69AF04EF3972}"/>
                    </a:ext>
                  </a:extLst>
                </p14:cNvPr>
                <p14:cNvContentPartPr/>
                <p14:nvPr/>
              </p14:nvContentPartPr>
              <p14:xfrm>
                <a:off x="5889088" y="4475659"/>
                <a:ext cx="832680" cy="546120"/>
              </p14:xfrm>
            </p:contentPart>
          </mc:Choice>
          <mc:Fallback xmlns="">
            <p:pic>
              <p:nvPicPr>
                <p:cNvPr id="15" name="Ink 14">
                  <a:extLst>
                    <a:ext uri="{FF2B5EF4-FFF2-40B4-BE49-F238E27FC236}">
                      <a16:creationId xmlns:a16="http://schemas.microsoft.com/office/drawing/2014/main" id="{F4974DA5-DD22-62AE-E98C-69AF04EF3972}"/>
                    </a:ext>
                  </a:extLst>
                </p:cNvPr>
                <p:cNvPicPr/>
                <p:nvPr/>
              </p:nvPicPr>
              <p:blipFill>
                <a:blip r:embed="rId15"/>
                <a:stretch>
                  <a:fillRect/>
                </a:stretch>
              </p:blipFill>
              <p:spPr>
                <a:xfrm>
                  <a:off x="5882968" y="4469539"/>
                  <a:ext cx="844920" cy="558360"/>
                </a:xfrm>
                <a:prstGeom prst="rect">
                  <a:avLst/>
                </a:prstGeom>
              </p:spPr>
            </p:pic>
          </mc:Fallback>
        </mc:AlternateContent>
      </p:grpSp>
    </p:spTree>
    <p:extLst>
      <p:ext uri="{BB962C8B-B14F-4D97-AF65-F5344CB8AC3E}">
        <p14:creationId xmlns:p14="http://schemas.microsoft.com/office/powerpoint/2010/main" val="3130478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18556" y="1963372"/>
            <a:ext cx="9601201" cy="4329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18556" y="2170350"/>
            <a:ext cx="9486797" cy="4062651"/>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علم نفس الإعلام هو فرع متخصص من علم النفس يركز على التفاعل بين السلوك البشري وتقنيات الإعلام. وهو يشمل جوانب مختلفة لكيفية تفاعل الأفراد مع المحتوى الإعلامي والتأثر به. </a:t>
            </a:r>
          </a:p>
          <a:p>
            <a:pPr algn="r" rtl="1">
              <a:lnSpc>
                <a:spcPct val="150000"/>
              </a:lnSpc>
            </a:pPr>
            <a:r>
              <a:rPr lang="ar-SA" dirty="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ترجع بداية علم النفس الإعلامي إلى الثلاثينيات والأربعينيات من القرن العشرين نتيجة ظهور الراديو والتلفزيون. هذه الوسائل أثرت بشكل كبير على كيفية تواصل الناس وتبادل المعلومات. ففي تلك الفترة، تم إجراء أبحاث حول كيفية استجابة الأفراد للمحتوى الإعلامي وكيف يمكن أن تؤثر على سلوكهم وآرائهم، مثل دراسات </a:t>
            </a:r>
            <a:r>
              <a:rPr lang="ar-SA" sz="1700" dirty="0">
                <a:solidFill>
                  <a:srgbClr val="98481C"/>
                </a:solidFill>
                <a:latin typeface="Alexandria SemiBold" pitchFamily="2" charset="-78"/>
                <a:cs typeface="Alexandria SemiBold" pitchFamily="2" charset="-78"/>
              </a:rPr>
              <a:t>باين </a:t>
            </a:r>
            <a:r>
              <a:rPr lang="en-US" sz="1700" dirty="0">
                <a:latin typeface="Alexandria SemiBold" pitchFamily="2" charset="-78"/>
                <a:cs typeface="Alexandria SemiBold" pitchFamily="2" charset="-78"/>
              </a:rPr>
              <a:t>(Payne Fund)</a:t>
            </a:r>
            <a:r>
              <a:rPr lang="ar-SA" sz="1700" dirty="0">
                <a:latin typeface="Alexandria SemiBold" pitchFamily="2" charset="-78"/>
                <a:cs typeface="Alexandria SemiBold" pitchFamily="2" charset="-78"/>
              </a:rPr>
              <a:t> عام 1933 التي تناولت تأثير الأفلام على سلوك الأطفال والمراهقين. وفي عام 1948 ساهمت دراسة "تأثير الإذاعة" التي أجراها </a:t>
            </a:r>
            <a:r>
              <a:rPr lang="ar-SA" sz="1700" dirty="0">
                <a:solidFill>
                  <a:srgbClr val="98481C"/>
                </a:solidFill>
                <a:latin typeface="Alexandria SemiBold" pitchFamily="2" charset="-78"/>
                <a:cs typeface="Alexandria SemiBold" pitchFamily="2" charset="-78"/>
              </a:rPr>
              <a:t>هارولد لاسويل</a:t>
            </a:r>
            <a:r>
              <a:rPr lang="ar-SA" sz="1700" dirty="0">
                <a:latin typeface="Alexandria SemiBold" pitchFamily="2" charset="-78"/>
                <a:cs typeface="Alexandria SemiBold" pitchFamily="2" charset="-78"/>
              </a:rPr>
              <a:t> في توضيح تأثير وسائل الإعلام على السلوك الاجتماعي. وتُعد هذه الدراسة من الدراسات الأساسية التي ساعدت في </a:t>
            </a:r>
            <a:r>
              <a:rPr lang="ar-SA" sz="1700" u="sng" dirty="0">
                <a:latin typeface="Alexandria SemiBold" pitchFamily="2" charset="-78"/>
                <a:cs typeface="Alexandria SemiBold" pitchFamily="2" charset="-78"/>
              </a:rPr>
              <a:t>تأسيس علم النفس الإعلامي</a:t>
            </a:r>
            <a:r>
              <a:rPr lang="ar-SA" sz="1700" dirty="0">
                <a:latin typeface="Alexandria SemiBold" pitchFamily="2" charset="-78"/>
                <a:cs typeface="Alexandria SemiBold" pitchFamily="2" charset="-78"/>
              </a:rPr>
              <a:t>.</a:t>
            </a:r>
            <a:r>
              <a:rPr lang="ar-SA" sz="1700" dirty="0"/>
              <a:t> </a:t>
            </a:r>
            <a:endParaRPr lang="ar-SA" sz="17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437944"/>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نشأة وتطور علم النفس الإعلامي </a:t>
            </a:r>
            <a:r>
              <a:rPr lang="en-US" b="1" dirty="0">
                <a:solidFill>
                  <a:srgbClr val="C00000"/>
                </a:solidFill>
                <a:latin typeface="Alexandria Medium" pitchFamily="2" charset="-78"/>
                <a:cs typeface="Alexandria Medium" pitchFamily="2" charset="-78"/>
              </a:rPr>
              <a:t>History of Media Psychology</a:t>
            </a:r>
            <a:endParaRPr lang="ar-SA" b="1" dirty="0">
              <a:solidFill>
                <a:srgbClr val="C00000"/>
              </a:solidFill>
              <a:latin typeface="Alexandria Black" pitchFamily="2" charset="-78"/>
              <a:cs typeface="Alexandria Black" pitchFamily="2" charset="-78"/>
            </a:endParaRPr>
          </a:p>
        </p:txBody>
      </p:sp>
      <p:sp>
        <p:nvSpPr>
          <p:cNvPr id="11" name="Freeform 4"/>
          <p:cNvSpPr/>
          <p:nvPr/>
        </p:nvSpPr>
        <p:spPr>
          <a:xfrm>
            <a:off x="0" y="4588329"/>
            <a:ext cx="1812471" cy="1709988"/>
          </a:xfrm>
          <a:custGeom>
            <a:avLst/>
            <a:gdLst/>
            <a:ahLst/>
            <a:cxnLst/>
            <a:rect l="l" t="t" r="r" b="b"/>
            <a:pathLst>
              <a:path w="7156174" h="4114800">
                <a:moveTo>
                  <a:pt x="0" y="0"/>
                </a:moveTo>
                <a:lnTo>
                  <a:pt x="7156174" y="0"/>
                </a:lnTo>
                <a:lnTo>
                  <a:pt x="7156174" y="4114800"/>
                </a:lnTo>
                <a:lnTo>
                  <a:pt x="0" y="4114800"/>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6012095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04289" y="2029797"/>
            <a:ext cx="8827131" cy="41529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70997" y="2163106"/>
            <a:ext cx="8564475" cy="3831818"/>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ومن بين الباحثين البارزين الذين ساهموا في تطوير هذا المجال، بتوضيح تأثير وسائل الإعلام على المجتمع. </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كورت لوين: </a:t>
            </a:r>
            <a:r>
              <a:rPr lang="ar-SA" dirty="0">
                <a:latin typeface="Alexandria SemiBold" pitchFamily="2" charset="-78"/>
                <a:cs typeface="Alexandria SemiBold" pitchFamily="2" charset="-78"/>
              </a:rPr>
              <a:t>يُعتبر</a:t>
            </a:r>
            <a:r>
              <a:rPr lang="ar-SA" dirty="0">
                <a:solidFill>
                  <a:schemeClr val="accent2">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مؤسس نظرية </a:t>
            </a:r>
            <a:r>
              <a:rPr lang="ar-SA" dirty="0">
                <a:solidFill>
                  <a:schemeClr val="accent2">
                    <a:lumMod val="75000"/>
                  </a:schemeClr>
                </a:solidFill>
                <a:latin typeface="Alexandria SemiBold" pitchFamily="2" charset="-78"/>
                <a:cs typeface="Alexandria SemiBold" pitchFamily="2" charset="-78"/>
              </a:rPr>
              <a:t>" التغيير الاجتماعي"</a:t>
            </a:r>
            <a:r>
              <a:rPr lang="ar-SA" dirty="0">
                <a:latin typeface="Alexandria SemiBold" pitchFamily="2" charset="-78"/>
                <a:cs typeface="Alexandria SemiBold" pitchFamily="2" charset="-78"/>
              </a:rPr>
              <a:t>، والتي تركز على كيفية تأثير البيئة الاجتماعية على سلوك الأفراد، ونظرية</a:t>
            </a:r>
            <a:r>
              <a:rPr lang="ar-SA" dirty="0">
                <a:solidFill>
                  <a:schemeClr val="accent2">
                    <a:lumMod val="75000"/>
                  </a:schemeClr>
                </a:solidFill>
                <a:latin typeface="Alexandria SemiBold" pitchFamily="2" charset="-78"/>
                <a:cs typeface="Alexandria SemiBold" pitchFamily="2" charset="-78"/>
              </a:rPr>
              <a:t> الحقل</a:t>
            </a:r>
            <a:r>
              <a:rPr lang="ar-SA" dirty="0">
                <a:latin typeface="Alexandria SemiBold" pitchFamily="2" charset="-78"/>
                <a:cs typeface="Alexandria SemiBold" pitchFamily="2" charset="-78"/>
              </a:rPr>
              <a:t>: وقدم مفهوم "الحقل" الذي يشير إلى مجموعة العوامل التي تؤثر على سلوك الأفراد. هذه النظرية تُستخدم لفهم كيف يمكن لوسائل الإعلام أن تشكل الآراء والسلوك من خلال التأثير على البيئة الاجتماعية.</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ألبرت باندورا: </a:t>
            </a:r>
            <a:r>
              <a:rPr lang="ar-SA" dirty="0">
                <a:latin typeface="Alexandria SemiBold" pitchFamily="2" charset="-78"/>
                <a:cs typeface="Alexandria SemiBold" pitchFamily="2" charset="-78"/>
              </a:rPr>
              <a:t>طور </a:t>
            </a:r>
            <a:r>
              <a:rPr lang="ar-SA" dirty="0">
                <a:solidFill>
                  <a:schemeClr val="accent2">
                    <a:lumMod val="75000"/>
                  </a:schemeClr>
                </a:solidFill>
                <a:latin typeface="Alexandria SemiBold" pitchFamily="2" charset="-78"/>
                <a:cs typeface="Alexandria SemiBold" pitchFamily="2" charset="-78"/>
              </a:rPr>
              <a:t>نظرية التعلم الاجتماعي </a:t>
            </a:r>
            <a:r>
              <a:rPr lang="ar-SA" dirty="0">
                <a:latin typeface="Alexandria SemiBold" pitchFamily="2" charset="-78"/>
                <a:cs typeface="Alexandria SemiBold" pitchFamily="2" charset="-78"/>
              </a:rPr>
              <a:t>في الستينيات، والتي تمثل نقطة تحول مهمة في فهم كيفية تأثير وسائل الإعلام على السلوك.</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266945" y="1457040"/>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نشأة وتطور علم النفس الإعلامي </a:t>
            </a:r>
            <a:r>
              <a:rPr lang="en-US" b="1" dirty="0">
                <a:solidFill>
                  <a:srgbClr val="C00000"/>
                </a:solidFill>
                <a:latin typeface="Alexandria Medium" pitchFamily="2" charset="-78"/>
                <a:cs typeface="Alexandria Medium" pitchFamily="2" charset="-78"/>
              </a:rPr>
              <a:t>History of Media Psychology</a:t>
            </a:r>
            <a:endParaRPr lang="ar-SA" b="1" dirty="0">
              <a:solidFill>
                <a:srgbClr val="C00000"/>
              </a:solidFill>
              <a:latin typeface="Alexandria Black" pitchFamily="2" charset="-78"/>
              <a:cs typeface="Alexandria Black" pitchFamily="2" charset="-78"/>
            </a:endParaRPr>
          </a:p>
        </p:txBody>
      </p:sp>
      <p:sp>
        <p:nvSpPr>
          <p:cNvPr id="11" name="Freeform 6"/>
          <p:cNvSpPr/>
          <p:nvPr/>
        </p:nvSpPr>
        <p:spPr>
          <a:xfrm>
            <a:off x="0" y="3802876"/>
            <a:ext cx="1916985" cy="2379868"/>
          </a:xfrm>
          <a:custGeom>
            <a:avLst/>
            <a:gdLst/>
            <a:ahLst/>
            <a:cxnLst/>
            <a:rect l="l" t="t" r="r" b="b"/>
            <a:pathLst>
              <a:path w="4159001" h="4942064">
                <a:moveTo>
                  <a:pt x="0" y="0"/>
                </a:moveTo>
                <a:lnTo>
                  <a:pt x="4159001" y="0"/>
                </a:lnTo>
                <a:lnTo>
                  <a:pt x="4159001" y="4942064"/>
                </a:lnTo>
                <a:lnTo>
                  <a:pt x="0" y="4942064"/>
                </a:lnTo>
                <a:lnTo>
                  <a:pt x="0" y="0"/>
                </a:lnTo>
                <a:close/>
              </a:path>
            </a:pathLst>
          </a:custGeom>
          <a:blipFill>
            <a:blip>
              <a:extLst>
                <a:ext uri="{96DAC541-7B7A-43D3-8B79-37D633B846F1}">
                  <asvg:svgBlip xmlns:asvg="http://schemas.microsoft.com/office/drawing/2016/SVG/main" r:embed="rId5"/>
                </a:ext>
              </a:extLst>
            </a:blip>
            <a:stretch>
              <a:fillRect b="-6648"/>
            </a:stretch>
          </a:blipFill>
        </p:spPr>
      </p:sp>
    </p:spTree>
    <p:extLst>
      <p:ext uri="{BB962C8B-B14F-4D97-AF65-F5344CB8AC3E}">
        <p14:creationId xmlns:p14="http://schemas.microsoft.com/office/powerpoint/2010/main" val="15109988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3374" y="1861110"/>
            <a:ext cx="10000055"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90676" y="2045314"/>
            <a:ext cx="9765795"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a:solidFill>
                  <a:schemeClr val="accent2">
                    <a:lumMod val="75000"/>
                  </a:schemeClr>
                </a:solidFill>
                <a:latin typeface="Alexandria SemiBold" pitchFamily="2" charset="-78"/>
                <a:cs typeface="Alexandria SemiBold" pitchFamily="2" charset="-78"/>
              </a:rPr>
              <a:t>والتر ليبمان : </a:t>
            </a:r>
            <a:r>
              <a:rPr lang="ar-SA" dirty="0">
                <a:latin typeface="Alexandria SemiBold" pitchFamily="2" charset="-78"/>
                <a:cs typeface="Alexandria SemiBold" pitchFamily="2" charset="-78"/>
              </a:rPr>
              <a:t>هو كاتب صحفي أمريكي يُعتبر أحد الرواد في دراسة تأثير وسائل الإعلام على الرأي العام، حيث ناقش في كتابه الشهير </a:t>
            </a:r>
            <a:r>
              <a:rPr lang="ar-SA" dirty="0">
                <a:solidFill>
                  <a:srgbClr val="0070C0"/>
                </a:solidFill>
                <a:latin typeface="Alexandria SemiBold" pitchFamily="2" charset="-78"/>
                <a:cs typeface="Alexandria SemiBold" pitchFamily="2" charset="-78"/>
              </a:rPr>
              <a:t>"الرأي العام" </a:t>
            </a:r>
            <a:r>
              <a:rPr lang="ar-SA" dirty="0">
                <a:latin typeface="Alexandria SemiBold" pitchFamily="2" charset="-78"/>
                <a:cs typeface="Alexandria SemiBold" pitchFamily="2" charset="-78"/>
              </a:rPr>
              <a:t>، كيف تشكل وسائل الإعلام تصورات الناس عن العالم الخارجي وتؤثر على آرائهم وسلوكياتهم. كما أنه أول من استخدم مصطلح "</a:t>
            </a:r>
            <a:r>
              <a:rPr lang="ar-SA" dirty="0">
                <a:solidFill>
                  <a:schemeClr val="accent1"/>
                </a:solidFill>
                <a:latin typeface="Alexandria SemiBold" pitchFamily="2" charset="-78"/>
                <a:cs typeface="Alexandria SemiBold" pitchFamily="2" charset="-78"/>
              </a:rPr>
              <a:t>الصور النمطية</a:t>
            </a:r>
            <a:r>
              <a:rPr lang="ar-SA" dirty="0">
                <a:latin typeface="Alexandria SemiBold" pitchFamily="2" charset="-78"/>
                <a:cs typeface="Alexandria SemiBold" pitchFamily="2" charset="-78"/>
              </a:rPr>
              <a:t>"، الذي يشير إلى التصورات أو الأفكار المسبقة التي يتم تشكيلها عن مجموعة معينة من الناس أو الأشياء، وغالبًا ما تستند إلى تجارب سابقة. </a:t>
            </a:r>
          </a:p>
          <a:p>
            <a:pPr marL="342900" indent="-342900" algn="r" rtl="1">
              <a:lnSpc>
                <a:spcPct val="150000"/>
              </a:lnSpc>
              <a:buFont typeface="+mj-lt"/>
              <a:buAutoNum type="arabicPeriod" startAt="3"/>
            </a:pPr>
            <a:r>
              <a:rPr lang="ar-SA" dirty="0">
                <a:solidFill>
                  <a:schemeClr val="accent2">
                    <a:lumMod val="75000"/>
                  </a:schemeClr>
                </a:solidFill>
                <a:latin typeface="Alexandria SemiBold" pitchFamily="2" charset="-78"/>
                <a:cs typeface="Alexandria SemiBold" pitchFamily="2" charset="-78"/>
              </a:rPr>
              <a:t>هوغو مونسترابيرج</a:t>
            </a:r>
            <a:r>
              <a:rPr lang="ar-SA" dirty="0">
                <a:latin typeface="Alexandria SemiBold" pitchFamily="2" charset="-78"/>
                <a:cs typeface="Alexandria SemiBold" pitchFamily="2" charset="-78"/>
              </a:rPr>
              <a:t>" </a:t>
            </a:r>
            <a:r>
              <a:rPr lang="en-US" dirty="0">
                <a:latin typeface="Alexandria SemiBold" pitchFamily="2" charset="-78"/>
                <a:cs typeface="Alexandria SemiBold" pitchFamily="2" charset="-78"/>
              </a:rPr>
              <a:t>Hugo Munsterberg</a:t>
            </a:r>
            <a:r>
              <a:rPr lang="ar-SA" dirty="0">
                <a:latin typeface="Alexandria SemiBold" pitchFamily="2" charset="-78"/>
                <a:cs typeface="Alexandria SemiBold" pitchFamily="2" charset="-78"/>
              </a:rPr>
              <a:t> عالم النفس "الألماني" نشر  كتاب بعنوان : </a:t>
            </a:r>
            <a:r>
              <a:rPr lang="ar-SA" dirty="0">
                <a:solidFill>
                  <a:schemeClr val="accent1"/>
                </a:solidFill>
                <a:latin typeface="Alexandria SemiBold" pitchFamily="2" charset="-78"/>
                <a:cs typeface="Alexandria SemiBold" pitchFamily="2" charset="-78"/>
              </a:rPr>
              <a:t>اللعب بالصورة </a:t>
            </a:r>
            <a:r>
              <a:rPr lang="en-US" dirty="0">
                <a:latin typeface="Alexandria SemiBold" pitchFamily="2" charset="-78"/>
                <a:cs typeface="Alexandria SemiBold" pitchFamily="2" charset="-78"/>
              </a:rPr>
              <a:t>(Play with the image)</a:t>
            </a:r>
            <a:r>
              <a:rPr lang="ar-SA" dirty="0">
                <a:latin typeface="Alexandria SemiBold" pitchFamily="2" charset="-78"/>
                <a:cs typeface="Alexandria SemiBold" pitchFamily="2" charset="-78"/>
              </a:rPr>
              <a:t> في عام 1961م، وهو دراسة نفسية تتعلق بتفاعل الأفراد مع الصور وكيفية تأثيرها على الإدراك والسلوك، وكشف كيفية استخدام الصور كأداة للتعبير والتواصل، والطرق التي يمكن من خلالها أن تؤثر الصور على مشاعر الأفراد وأفكارهم.</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8518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نشأة وتطور علم النفس الإعلامي </a:t>
            </a:r>
            <a:r>
              <a:rPr lang="en-US" b="1" dirty="0">
                <a:solidFill>
                  <a:srgbClr val="C00000"/>
                </a:solidFill>
                <a:latin typeface="Alexandria Medium" pitchFamily="2" charset="-78"/>
                <a:cs typeface="Alexandria Medium" pitchFamily="2" charset="-78"/>
              </a:rPr>
              <a:t>History of Media Psychology</a:t>
            </a:r>
            <a:endParaRPr lang="ar-SA" b="1" dirty="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41516684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56905" y="1861457"/>
            <a:ext cx="9044495" cy="440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56905" y="1980039"/>
            <a:ext cx="8913865" cy="4293483"/>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ومع ذلك لم يتم الاعتراف بعلم النفس الإعلامي كمجال مستقل بشكل رسمي، إلا في عام 1986 عندما تم إنشاء الفرع 46 لعلم النفس الإعلامي من قِبل الجمعية الأمريكية لعلم النفس </a:t>
            </a:r>
            <a:r>
              <a:rPr lang="en-US" dirty="0">
                <a:latin typeface="Alexandria SemiBold" pitchFamily="2" charset="-78"/>
                <a:cs typeface="Alexandria SemiBold" pitchFamily="2" charset="-78"/>
              </a:rPr>
              <a:t>(APA)</a:t>
            </a:r>
            <a:r>
              <a:rPr lang="ar-SA" dirty="0">
                <a:latin typeface="Alexandria SemiBold" pitchFamily="2" charset="-78"/>
                <a:cs typeface="Alexandria SemiBold" pitchFamily="2" charset="-78"/>
              </a:rPr>
              <a:t>، وتم تغيير اسمه إلى جمعية علم النفس وتكنولوجيا الإعلام </a:t>
            </a:r>
            <a:r>
              <a:rPr lang="en-US" dirty="0">
                <a:latin typeface="Alexandria SemiBold" pitchFamily="2" charset="-78"/>
                <a:cs typeface="Alexandria SemiBold" pitchFamily="2" charset="-78"/>
              </a:rPr>
              <a:t>Society for Media Psychology and Technology</a:t>
            </a:r>
            <a:r>
              <a:rPr lang="ar-SA" dirty="0">
                <a:latin typeface="Alexandria SemiBold" pitchFamily="2" charset="-78"/>
                <a:cs typeface="Alexandria SemiBold" pitchFamily="2" charset="-78"/>
              </a:rPr>
              <a:t> في عام 2003. ومنذ ذلك الحين استمر مجال علم النفس الإعلامي في التوسع مع ظهور العديد من المجلات المتخصصة لعلم النفس الإعلامي، بالإضافة إلى اعتماده كتخصص مستقل للدراسة والبحث في العديد من الجامعات الأمريكية.  </a:t>
            </a:r>
          </a:p>
          <a:p>
            <a:pPr algn="r" rtl="1">
              <a:lnSpc>
                <a:spcPct val="150000"/>
              </a:lnSpc>
            </a:pPr>
            <a:r>
              <a:rPr lang="ar-SA" sz="2000" dirty="0">
                <a:latin typeface="Alexandria SemiBold" pitchFamily="2" charset="-78"/>
                <a:cs typeface="Alexandria SemiBold" pitchFamily="2" charset="-78"/>
              </a:rPr>
              <a:t>   </a:t>
            </a:r>
            <a:r>
              <a:rPr lang="ar-SA" sz="2000" dirty="0">
                <a:solidFill>
                  <a:schemeClr val="accent1"/>
                </a:solidFill>
                <a:latin typeface="Alexandria SemiBold" pitchFamily="2" charset="-78"/>
                <a:cs typeface="Alexandria SemiBold" pitchFamily="2" charset="-78"/>
              </a:rPr>
              <a:t>العصر الرقمي</a:t>
            </a:r>
            <a:r>
              <a:rPr lang="ar-SA" sz="2000"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مع ظهور الإنترنت في التسعينيات، اتجه الباحثين إلى دراسة تأثير المحتوى الرقمي على سلوك الأفراد، حيث تم التركيز على جوانب مثل الإدمان على الإنترنت وتأثير المعلومات الرقمية على اتخاذ القرارات.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8518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نشأة وتطور علم النفس الإعلامي </a:t>
            </a:r>
            <a:r>
              <a:rPr lang="en-US" b="1" dirty="0">
                <a:solidFill>
                  <a:srgbClr val="C00000"/>
                </a:solidFill>
                <a:latin typeface="Alexandria Medium" pitchFamily="2" charset="-78"/>
                <a:cs typeface="Alexandria Medium" pitchFamily="2" charset="-78"/>
              </a:rPr>
              <a:t>History of Media Psychology</a:t>
            </a:r>
            <a:endParaRPr lang="ar-SA" b="1" dirty="0">
              <a:solidFill>
                <a:srgbClr val="C00000"/>
              </a:solidFill>
              <a:latin typeface="Alexandria Black" pitchFamily="2" charset="-78"/>
              <a:cs typeface="Alexandria Black" pitchFamily="2" charset="-78"/>
            </a:endParaRPr>
          </a:p>
        </p:txBody>
      </p:sp>
      <p:pic>
        <p:nvPicPr>
          <p:cNvPr id="3074" name="Picture 2" descr="https://tse1.mm.bing.net/th?id=OIP.A2N4mNKrGgdXU-wnXGR7gAAAAA&amp;pid=Api&amp;P=0&amp;h=220"/>
          <p:cNvPicPr>
            <a:picLocks noChangeAspect="1" noChangeArrowheads="1"/>
          </p:cNvPicPr>
          <p:nvPr/>
        </p:nvPicPr>
        <p:blipFill>
          <a:blip r:embed="rId5">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65650" y="3093395"/>
            <a:ext cx="2685424" cy="2752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22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14064" y="1882998"/>
            <a:ext cx="9093422" cy="4297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14065" y="1980039"/>
            <a:ext cx="8979122"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وشهد </a:t>
            </a:r>
            <a:r>
              <a:rPr lang="ar-SA" u="sng" dirty="0">
                <a:latin typeface="Alexandria SemiBold" pitchFamily="2" charset="-78"/>
                <a:cs typeface="Alexandria SemiBold" pitchFamily="2" charset="-78"/>
              </a:rPr>
              <a:t>العقد الأول من القرن الحادي والعشرين </a:t>
            </a:r>
            <a:r>
              <a:rPr lang="ar-SA" dirty="0">
                <a:latin typeface="Alexandria SemiBold" pitchFamily="2" charset="-78"/>
                <a:cs typeface="Alexandria SemiBold" pitchFamily="2" charset="-78"/>
              </a:rPr>
              <a:t>طفرة كبيرة في استخدام منصات التواصل الاجتماعي؛ مثل فيسبوك وإكس (المعروفة سابقًا تويتر) وإنستغرام؛ مما دفع الباحثون إلى دراسة تأثير هذه المنصات على الهوية الاجتماعية والتفاعل بين الأفراد، بالإضافة إلى تحليل التأثير النفسي للمحتوى الرقمي، بما في ذلك الأخبار الزائفة والمعلومات المضللة؛ للكشف عن كيفية تأثير هذه المعلومات على مشاعر وسلوكيات المستخدمين. كما تطورت أدوات التحليل السلوكي لفهم تفاعل الأفراد مع المحتوى الرقمي باستخدام تقنيات </a:t>
            </a:r>
            <a:r>
              <a:rPr lang="ar-SA" u="sng" dirty="0">
                <a:latin typeface="Alexandria SemiBold" pitchFamily="2" charset="-78"/>
                <a:cs typeface="Alexandria SemiBold" pitchFamily="2" charset="-78"/>
              </a:rPr>
              <a:t>تحليل </a:t>
            </a:r>
            <a:r>
              <a:rPr lang="ar-SA" u="sng">
                <a:latin typeface="Alexandria SemiBold" pitchFamily="2" charset="-78"/>
                <a:cs typeface="Alexandria SemiBold" pitchFamily="2" charset="-78"/>
              </a:rPr>
              <a:t>البيانات الضخمة</a:t>
            </a:r>
            <a:r>
              <a:rPr lang="en-US">
                <a:latin typeface="Alexandria SemiBold" pitchFamily="2" charset="-78"/>
                <a:cs typeface="Alexandria SemiBold" pitchFamily="2" charset="-78"/>
              </a:rPr>
              <a:t>Big </a:t>
            </a:r>
            <a:r>
              <a:rPr lang="en-US" dirty="0">
                <a:latin typeface="Alexandria SemiBold" pitchFamily="2" charset="-78"/>
                <a:cs typeface="Alexandria SemiBold" pitchFamily="2" charset="-78"/>
              </a:rPr>
              <a:t>Data) </a:t>
            </a:r>
            <a:r>
              <a:rPr lang="ar-SA" dirty="0">
                <a:latin typeface="Alexandria SemiBold" pitchFamily="2" charset="-78"/>
                <a:cs typeface="Alexandria SemiBold" pitchFamily="2" charset="-78"/>
              </a:rPr>
              <a:t>) لفهم وتحليل أنماط السلوك والتوجهات النفسية للمستخدمين أو المستهلكين.</a:t>
            </a:r>
          </a:p>
          <a:p>
            <a:pPr algn="r" rtl="1">
              <a:lnSpc>
                <a:spcPct val="150000"/>
              </a:lnSpc>
            </a:pPr>
            <a:r>
              <a:rPr lang="ar-SA" dirty="0">
                <a:latin typeface="Alexandria SemiBold" pitchFamily="2" charset="-78"/>
                <a:cs typeface="Alexandria SemiBold" pitchFamily="2" charset="-78"/>
              </a:rPr>
              <a:t>  و أدت التطورات الرقمية إلى تغييرات جذرية في كيفية استهلاك المعلومات    وتفاعل الأفراد معها.</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402774"/>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نشأة وتطور علم النفس الإعلامي </a:t>
            </a:r>
            <a:r>
              <a:rPr lang="en-US" b="1" dirty="0">
                <a:solidFill>
                  <a:srgbClr val="C00000"/>
                </a:solidFill>
                <a:latin typeface="Alexandria Medium" pitchFamily="2" charset="-78"/>
                <a:cs typeface="Alexandria Medium" pitchFamily="2" charset="-78"/>
              </a:rPr>
              <a:t>History of Media Psychology</a:t>
            </a:r>
            <a:endParaRPr lang="ar-SA" b="1" dirty="0">
              <a:solidFill>
                <a:srgbClr val="C00000"/>
              </a:solidFill>
              <a:latin typeface="Alexandria Black" pitchFamily="2" charset="-78"/>
              <a:cs typeface="Alexandria Black" pitchFamily="2" charset="-78"/>
            </a:endParaRPr>
          </a:p>
        </p:txBody>
      </p:sp>
      <p:pic>
        <p:nvPicPr>
          <p:cNvPr id="4098" name="Picture 2" descr="https://tse3.mm.bing.net/th?id=OIP.lpM8evjnTLWyx3GOlFmKUgHaEU&amp;pid=Api&amp;P=0&amp;h=220"/>
          <p:cNvPicPr>
            <a:picLocks noChangeAspect="1" noChangeArrowheads="1"/>
          </p:cNvPicPr>
          <p:nvPr/>
        </p:nvPicPr>
        <p:blipFill>
          <a:blip r:embed="rId5">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9206" y="4292323"/>
            <a:ext cx="2604207" cy="2782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34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1983" y="1861110"/>
            <a:ext cx="9438168"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94319" y="1960077"/>
            <a:ext cx="9438167"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تعددت تعريفات علم النفس الإعلامي، وفيما يلي عرض لأبرز تعريفاته :</a:t>
            </a:r>
          </a:p>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فرع من فروع علم النفس يركز على دراسة السلوك البشري والأفكار والمشاعر التي يتم تجربتها في سياق استخدام وسائل الإعلام الرقمية، </a:t>
            </a:r>
          </a:p>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تعريف جمعية علم النفس الأمريكية </a:t>
            </a:r>
            <a:r>
              <a:rPr lang="en-US" dirty="0">
                <a:solidFill>
                  <a:srgbClr val="0070C0"/>
                </a:solidFill>
                <a:latin typeface="Alexandria SemiBold" pitchFamily="2" charset="-78"/>
                <a:cs typeface="Alexandria SemiBold" pitchFamily="2" charset="-78"/>
              </a:rPr>
              <a:t> APA</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علم النفس الإعلامي هو فرع من فروع علم النفس يركز على دراسة العقل والسلوك البشري سواء كان </a:t>
            </a:r>
            <a:r>
              <a:rPr lang="ar-SA" u="sng" dirty="0">
                <a:latin typeface="Alexandria SemiBold" pitchFamily="2" charset="-78"/>
                <a:cs typeface="Alexandria SemiBold" pitchFamily="2" charset="-78"/>
              </a:rPr>
              <a:t>فرداً أو جماعة </a:t>
            </a:r>
            <a:r>
              <a:rPr lang="ar-SA" dirty="0">
                <a:latin typeface="Alexandria SemiBold" pitchFamily="2" charset="-78"/>
                <a:cs typeface="Alexandria SemiBold" pitchFamily="2" charset="-78"/>
              </a:rPr>
              <a:t>في تفاعله مع العملية الإعلامية؛ بغرض فهم وتفسير السلوك والتنبؤ بما سيكون عليه وضبطه والتحكم فيه. كما يستخدم تطبيقات حديثة ومتطورة لكل من المعرفة والنظريات النفسية في مجال الإعلام.</a:t>
            </a:r>
          </a:p>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عملية استقصاء وإخراج المعلومات والحصول عليها، ثم إعطاء وبث هذه المعلومات إلى الآخرين.</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تعريف علم النفس الإعلامي </a:t>
            </a:r>
            <a:r>
              <a:rPr lang="en-US" b="1" dirty="0">
                <a:solidFill>
                  <a:srgbClr val="C00000"/>
                </a:solidFill>
                <a:latin typeface="Alexandria Medium" pitchFamily="2" charset="-78"/>
                <a:cs typeface="Alexandria Medium" pitchFamily="2" charset="-78"/>
              </a:rPr>
              <a:t>The concept of Media Psychology</a:t>
            </a:r>
            <a:endParaRPr lang="ar-SA" b="1" dirty="0">
              <a:solidFill>
                <a:srgbClr val="C00000"/>
              </a:solidFill>
              <a:latin typeface="Alexandria Black" pitchFamily="2" charset="-78"/>
              <a:cs typeface="Alexandria Black" pitchFamily="2" charset="-78"/>
            </a:endParaRPr>
          </a:p>
        </p:txBody>
      </p:sp>
      <p:pic>
        <p:nvPicPr>
          <p:cNvPr id="5122" name="Picture 2" descr="https://simplycareer.com/wp-content/uploads/2015/09/apa-psychological-425x215.png"/>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15829" b="15660"/>
          <a:stretch/>
        </p:blipFill>
        <p:spPr bwMode="auto">
          <a:xfrm>
            <a:off x="-35650" y="3173617"/>
            <a:ext cx="2241543" cy="1820235"/>
          </a:xfrm>
          <a:prstGeom prst="rect">
            <a:avLst/>
          </a:prstGeom>
          <a:solidFill>
            <a:schemeClr val="bg1">
              <a:lumMod val="95000"/>
            </a:schemeClr>
          </a:solidFill>
        </p:spPr>
      </p:pic>
    </p:spTree>
    <p:extLst>
      <p:ext uri="{BB962C8B-B14F-4D97-AF65-F5344CB8AC3E}">
        <p14:creationId xmlns:p14="http://schemas.microsoft.com/office/powerpoint/2010/main" val="31768202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8143" y="1861110"/>
            <a:ext cx="9029887" cy="42947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06447" y="1870906"/>
            <a:ext cx="8893277" cy="424731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علم سلوكي يركز اهتماماته الأساسية حول الفرد والجماعة في تفاعلهما مع وسائل الإعلام لمعرفة العوامل التي تشكل الميكانيزمات السيكولوجية التي تفسر هذه التفاعلات. </a:t>
            </a:r>
          </a:p>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فرع من فروع علم النفس الذي يطبق مختلف النتائج والنظريات والقوانين التي توصل إليها علماء النفس لفهم المشكلات الإعلامية ويسعى إلى حلها حلًا عمليًا لرفع الكفاءة الإعلامية؛ بما يحقق للإعلامي والجمهور الرضا والفائدة.</a:t>
            </a:r>
          </a:p>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الدراسة العملية التي تهدي إلى حل المشكلات النفسية التي تظهر في الميدان الإعلامي لرفع الكفاءة العملية لدى العاملين في المجال الإعلامي.</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تعريف علم النفس الإعلامي </a:t>
            </a:r>
            <a:r>
              <a:rPr lang="en-US" b="1" dirty="0">
                <a:solidFill>
                  <a:srgbClr val="C00000"/>
                </a:solidFill>
                <a:latin typeface="Alexandria Medium" pitchFamily="2" charset="-78"/>
                <a:cs typeface="Alexandria Medium" pitchFamily="2" charset="-78"/>
              </a:rPr>
              <a:t>The concept of Media Psychology</a:t>
            </a:r>
            <a:endParaRPr lang="ar-SA" b="1" dirty="0">
              <a:solidFill>
                <a:srgbClr val="C00000"/>
              </a:solidFill>
              <a:latin typeface="Alexandria Black" pitchFamily="2" charset="-78"/>
              <a:cs typeface="Alexandria Black" pitchFamily="2" charset="-78"/>
            </a:endParaRPr>
          </a:p>
        </p:txBody>
      </p:sp>
      <p:sp>
        <p:nvSpPr>
          <p:cNvPr id="11" name="Freeform 4"/>
          <p:cNvSpPr/>
          <p:nvPr/>
        </p:nvSpPr>
        <p:spPr>
          <a:xfrm>
            <a:off x="93959" y="3169971"/>
            <a:ext cx="1755210" cy="1649186"/>
          </a:xfrm>
          <a:custGeom>
            <a:avLst/>
            <a:gdLst/>
            <a:ahLst/>
            <a:cxnLst/>
            <a:rect l="l" t="t" r="r" b="b"/>
            <a:pathLst>
              <a:path w="7156174" h="4114800">
                <a:moveTo>
                  <a:pt x="0" y="0"/>
                </a:moveTo>
                <a:lnTo>
                  <a:pt x="7156174" y="0"/>
                </a:lnTo>
                <a:lnTo>
                  <a:pt x="7156174"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189123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4309" y="2011896"/>
            <a:ext cx="9414048" cy="4280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34308" y="2100217"/>
            <a:ext cx="9283421" cy="424731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فرع من فروع علم النفس الذي يدرس تأثير وسائل الإعلام الرقمية على سلوك الأفراد وتفكيرهم ومشاعرهم. ويركز  على كيفية استجابة الناس للمحتوى الإعلامي، سواء كان ذلك من خلال الإنترنت أو منصات التواصل الاجتماعي.</a:t>
            </a:r>
            <a:r>
              <a:rPr lang="ar-SA" dirty="0"/>
              <a:t> </a:t>
            </a:r>
          </a:p>
          <a:p>
            <a:pPr algn="r" rtl="1">
              <a:lnSpc>
                <a:spcPct val="150000"/>
              </a:lnSpc>
            </a:pPr>
            <a:r>
              <a:rPr lang="ar-SA" dirty="0">
                <a:solidFill>
                  <a:srgbClr val="C00000"/>
                </a:solidFill>
                <a:latin typeface="Alexandria SemiBold" pitchFamily="2" charset="-78"/>
                <a:cs typeface="Alexandria SemiBold" pitchFamily="2" charset="-78"/>
              </a:rPr>
              <a:t>من خلال التعريفات السابقة نلاحظ أنها تشير إلى:</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السلوك البشري: </a:t>
            </a:r>
            <a:r>
              <a:rPr lang="ar-SA" dirty="0">
                <a:latin typeface="Alexandria SemiBold" pitchFamily="2" charset="-78"/>
                <a:cs typeface="Alexandria SemiBold" pitchFamily="2" charset="-78"/>
              </a:rPr>
              <a:t>يشير إلى الأفعال والتصرفات التي يقوم بها الأفراد والجماعات عند تفاعلهم مع الإعلام الرقمي. فيهتم علم النفس الإعلامي بدراسة العوامل الفردية ضمن التفاعلات الاجتماعية مع الإعلام الرقمي، يتضمن ذلك كيفية استجابة المستخدمين للمحتوى الإعلامي عبر المنصات الرقمية المختلفة. كذلك التعرف على سلوك الإعلامي وعلاقته بالآخرين (زملاءه). أي أنه يركز على دراسة سلوك كل من المتلقي والقائم بالاتصال.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45552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تعريف علم النفس الإعلامي </a:t>
            </a:r>
            <a:r>
              <a:rPr lang="en-US" b="1" dirty="0">
                <a:solidFill>
                  <a:srgbClr val="C00000"/>
                </a:solidFill>
                <a:latin typeface="Alexandria Medium" pitchFamily="2" charset="-78"/>
                <a:cs typeface="Alexandria Medium" pitchFamily="2" charset="-78"/>
              </a:rPr>
              <a:t>The concept of Media Psychology</a:t>
            </a:r>
            <a:endParaRPr lang="ar-SA" b="1" dirty="0">
              <a:solidFill>
                <a:srgbClr val="C00000"/>
              </a:solidFill>
              <a:latin typeface="Alexandria Black" pitchFamily="2" charset="-78"/>
              <a:cs typeface="Alexandria Black" pitchFamily="2" charset="-78"/>
            </a:endParaRPr>
          </a:p>
        </p:txBody>
      </p:sp>
      <p:sp>
        <p:nvSpPr>
          <p:cNvPr id="11" name="Freeform 2"/>
          <p:cNvSpPr/>
          <p:nvPr/>
        </p:nvSpPr>
        <p:spPr>
          <a:xfrm>
            <a:off x="-234261" y="4599242"/>
            <a:ext cx="2391167" cy="2093499"/>
          </a:xfrm>
          <a:custGeom>
            <a:avLst/>
            <a:gdLst/>
            <a:ahLst/>
            <a:cxnLst/>
            <a:rect l="l" t="t" r="r" b="b"/>
            <a:pathLst>
              <a:path w="3361530" h="2756454">
                <a:moveTo>
                  <a:pt x="0" y="0"/>
                </a:moveTo>
                <a:lnTo>
                  <a:pt x="3361530" y="0"/>
                </a:lnTo>
                <a:lnTo>
                  <a:pt x="3361530" y="2756454"/>
                </a:lnTo>
                <a:lnTo>
                  <a:pt x="0" y="2756454"/>
                </a:lnTo>
                <a:lnTo>
                  <a:pt x="0" y="0"/>
                </a:lnTo>
                <a:close/>
              </a:path>
            </a:pathLst>
          </a:custGeom>
          <a:blipFill>
            <a:blip r:embed="rId5"/>
            <a:stretch>
              <a:fillRect/>
            </a:stretch>
          </a:blipFill>
        </p:spPr>
      </p:sp>
    </p:spTree>
    <p:extLst>
      <p:ext uri="{BB962C8B-B14F-4D97-AF65-F5344CB8AC3E}">
        <p14:creationId xmlns:p14="http://schemas.microsoft.com/office/powerpoint/2010/main" val="4599492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71987" y="1852669"/>
            <a:ext cx="10105260" cy="443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64763" y="9300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1986" y="1012201"/>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29793" y="117275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64763" y="2032031"/>
            <a:ext cx="10284720"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a:solidFill>
                  <a:srgbClr val="0070C0"/>
                </a:solidFill>
                <a:latin typeface="Alexandria SemiBold" pitchFamily="2" charset="-78"/>
                <a:cs typeface="Alexandria SemiBold" pitchFamily="2" charset="-78"/>
              </a:rPr>
              <a:t>العمليات العقلية: </a:t>
            </a:r>
            <a:r>
              <a:rPr lang="ar-SA" dirty="0">
                <a:latin typeface="Alexandria SemiBold" pitchFamily="2" charset="-78"/>
                <a:cs typeface="Alexandria SemiBold" pitchFamily="2" charset="-78"/>
              </a:rPr>
              <a:t>تشير إلى مجموعة من الأنشطة الذهنية التي تشمل التفكير، والفهم والإدراك والتذكر والتعلم. والتي تلعب دورًا مُهمًا في تفسير كيفية معالجة الأفراد للمعلومات.</a:t>
            </a:r>
          </a:p>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حل المشكلات</a:t>
            </a:r>
            <a:r>
              <a:rPr lang="ar-SA" dirty="0">
                <a:latin typeface="Alexandria SemiBold" pitchFamily="2" charset="-78"/>
                <a:cs typeface="Alexandria SemiBold" pitchFamily="2" charset="-78"/>
              </a:rPr>
              <a:t>: يشير إلى السعي إلى حل المشكلات النفسية لدى العاملين في المجال الإعلامي وفق المنهج العلمي.</a:t>
            </a:r>
          </a:p>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التعمق في الآثار النفسية للعلاقة بين الجمهور ووسائل الإعلام</a:t>
            </a:r>
            <a:r>
              <a:rPr lang="ar-SA" dirty="0">
                <a:latin typeface="Alexandria SemiBold" pitchFamily="2" charset="-78"/>
                <a:cs typeface="Alexandria SemiBold" pitchFamily="2" charset="-78"/>
              </a:rPr>
              <a:t>: تتسم العلاقة بين الجمهور ووسائل الإعلام بأنها ليست ثابتة بل تتغير باستمرار مع التطور التكنولوجي لوسائل الإعلام. علم النفس الإعلامي لا يهتم فقط بالفرد ككيان مستقل، بل يأخذ في الاعتبار أيضًا التفاعلات الاجتماعية التي تحدث في سياق استخدام الإعلام الرقمي.</a:t>
            </a:r>
          </a:p>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التطبيقات النفسية</a:t>
            </a:r>
            <a:r>
              <a:rPr lang="ar-SA" dirty="0">
                <a:latin typeface="Alexandria SemiBold" pitchFamily="2" charset="-78"/>
                <a:cs typeface="Alexandria SemiBold" pitchFamily="2" charset="-78"/>
              </a:rPr>
              <a:t>: يرتكز علم النفس الإعلامي على تطبيق نظريات ومبادئ علم النفس  لفهم كيفية تفاعل الناس مع وسائل الإعلام وتأثيراتها المعرفية والسلوكية والوجدانية.</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6021" y="1328304"/>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تعريف علم النفس الإعلامي </a:t>
            </a:r>
            <a:r>
              <a:rPr lang="en-US" b="1" dirty="0">
                <a:solidFill>
                  <a:srgbClr val="C00000"/>
                </a:solidFill>
                <a:latin typeface="Alexandria Medium" pitchFamily="2" charset="-78"/>
                <a:cs typeface="Alexandria Medium" pitchFamily="2" charset="-78"/>
              </a:rPr>
              <a:t>The concept of Media Psychology</a:t>
            </a:r>
            <a:endParaRPr lang="ar-SA" b="1" dirty="0">
              <a:solidFill>
                <a:srgbClr val="C00000"/>
              </a:solidFill>
              <a:latin typeface="Alexandria Black" pitchFamily="2" charset="-78"/>
              <a:cs typeface="Alexandria Black" pitchFamily="2" charset="-78"/>
            </a:endParaRPr>
          </a:p>
        </p:txBody>
      </p:sp>
      <p:sp>
        <p:nvSpPr>
          <p:cNvPr id="12" name="Freeform 6"/>
          <p:cNvSpPr/>
          <p:nvPr/>
        </p:nvSpPr>
        <p:spPr>
          <a:xfrm flipH="1">
            <a:off x="49421" y="3198031"/>
            <a:ext cx="1452807" cy="2002834"/>
          </a:xfrm>
          <a:custGeom>
            <a:avLst/>
            <a:gdLst/>
            <a:ahLst/>
            <a:cxnLst/>
            <a:rect l="l" t="t" r="r" b="b"/>
            <a:pathLst>
              <a:path w="3237823" h="4114800">
                <a:moveTo>
                  <a:pt x="0" y="0"/>
                </a:moveTo>
                <a:lnTo>
                  <a:pt x="3237823" y="0"/>
                </a:lnTo>
                <a:lnTo>
                  <a:pt x="3237823" y="4114800"/>
                </a:lnTo>
                <a:lnTo>
                  <a:pt x="0" y="4114800"/>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4318848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00" y="1749648"/>
            <a:ext cx="9405257" cy="4562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27144" y="9339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60794" y="1022506"/>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629388" y="11869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28800" y="1672338"/>
            <a:ext cx="9220918" cy="4662815"/>
          </a:xfrm>
          <a:prstGeom prst="rect">
            <a:avLst/>
          </a:prstGeom>
          <a:noFill/>
        </p:spPr>
        <p:txBody>
          <a:bodyPr wrap="square" rtlCol="0">
            <a:spAutoFit/>
          </a:bodyPr>
          <a:lstStyle/>
          <a:p>
            <a:pPr algn="r" rtl="1">
              <a:lnSpc>
                <a:spcPct val="150000"/>
              </a:lnSpc>
            </a:pPr>
            <a:r>
              <a:rPr lang="ar-SA" dirty="0">
                <a:solidFill>
                  <a:schemeClr val="accent2">
                    <a:lumMod val="75000"/>
                  </a:schemeClr>
                </a:solidFill>
                <a:latin typeface="Alexandria SemiBold" pitchFamily="2" charset="-78"/>
                <a:cs typeface="Alexandria SemiBold" pitchFamily="2" charset="-78"/>
              </a:rPr>
              <a:t>تكمن أهمية علم النفس </a:t>
            </a:r>
            <a:r>
              <a:rPr lang="ar-SA" b="1" dirty="0">
                <a:solidFill>
                  <a:schemeClr val="accent2">
                    <a:lumMod val="75000"/>
                  </a:schemeClr>
                </a:solidFill>
                <a:latin typeface="Alexandria SemiBold" pitchFamily="2" charset="-78"/>
                <a:cs typeface="Alexandria SemiBold" pitchFamily="2" charset="-78"/>
              </a:rPr>
              <a:t>الإعلامي في: </a:t>
            </a:r>
          </a:p>
          <a:p>
            <a:pPr marL="342900" indent="-342900" algn="r" rtl="1">
              <a:lnSpc>
                <a:spcPct val="150000"/>
              </a:lnSpc>
              <a:buFont typeface="+mj-lt"/>
              <a:buAutoNum type="arabicPeriod"/>
            </a:pPr>
            <a:r>
              <a:rPr lang="ar-SA" b="1" dirty="0">
                <a:solidFill>
                  <a:srgbClr val="00B0F0"/>
                </a:solidFill>
                <a:latin typeface="Alexandria SemiBold" pitchFamily="2" charset="-78"/>
                <a:cs typeface="Alexandria SemiBold" pitchFamily="2" charset="-78"/>
              </a:rPr>
              <a:t>فهم التأثيرات النفسية للإعلام الرقمي على الأفراد والمجتمعات، </a:t>
            </a:r>
            <a:r>
              <a:rPr lang="ar-SA" b="1" dirty="0">
                <a:latin typeface="Alexandria SemiBold" pitchFamily="2" charset="-78"/>
                <a:cs typeface="Alexandria SemiBold" pitchFamily="2" charset="-78"/>
              </a:rPr>
              <a:t>سواء كانت تأثيرات معرفية أو سلوكية أو وجدانية. علم النفس الإعلامي يساعد في فهم كيف تؤثر الرسائل الإعلامية على إدراك الأفراد وسلوكهم، مما يساعد الصحفيين وصناع المحتوى في تطوير استراتيجيات للتعامل مع الأخبار والمعلومات بشكل مهني.</a:t>
            </a:r>
          </a:p>
          <a:p>
            <a:pPr marL="342900" indent="-342900" algn="r" rtl="1">
              <a:lnSpc>
                <a:spcPct val="150000"/>
              </a:lnSpc>
              <a:buFont typeface="+mj-lt"/>
              <a:buAutoNum type="arabicPeriod"/>
            </a:pPr>
            <a:r>
              <a:rPr lang="ar-SA" b="1" dirty="0">
                <a:solidFill>
                  <a:srgbClr val="00B0F0"/>
                </a:solidFill>
                <a:latin typeface="Alexandria SemiBold" pitchFamily="2" charset="-78"/>
                <a:cs typeface="Alexandria SemiBold" pitchFamily="2" charset="-78"/>
              </a:rPr>
              <a:t>توجيه السياسات العامة: </a:t>
            </a:r>
            <a:r>
              <a:rPr lang="ar-SA" b="1" dirty="0">
                <a:latin typeface="Alexandria SemiBold" pitchFamily="2" charset="-78"/>
                <a:cs typeface="Alexandria SemiBold" pitchFamily="2" charset="-78"/>
              </a:rPr>
              <a:t>يساعد علم النفس الإعلامي صناع القرار في وضع السياسات العامة </a:t>
            </a:r>
            <a:r>
              <a:rPr lang="ar-SA" b="1" u="sng" dirty="0">
                <a:latin typeface="Alexandria SemiBold" pitchFamily="2" charset="-78"/>
                <a:cs typeface="Alexandria SemiBold" pitchFamily="2" charset="-78"/>
              </a:rPr>
              <a:t>بشأن تنظيم وتعزيز جودة المحتوى الرقمي </a:t>
            </a:r>
            <a:r>
              <a:rPr lang="ar-SA" b="1" dirty="0">
                <a:latin typeface="Alexandria SemiBold" pitchFamily="2" charset="-78"/>
                <a:cs typeface="Alexandria SemiBold" pitchFamily="2" charset="-78"/>
              </a:rPr>
              <a:t>المقدم للجمهور، والحد من الآثار السلبية كالإجهاد المعلوماتي وفوضى المعلومات، من خلال توفير بيانات وأبحاث تدعم اتخاذ قرارات مستندة إلى الأدلة. </a:t>
            </a:r>
            <a:r>
              <a:rPr lang="ar-SA" dirty="0">
                <a:solidFill>
                  <a:srgbClr val="002060"/>
                </a:solidFill>
                <a:latin typeface="Alexandria SemiBold" pitchFamily="2" charset="-78"/>
                <a:cs typeface="Alexandria SemiBold" pitchFamily="2" charset="-78"/>
              </a:rPr>
              <a:t>على سبيل المثال، قد تقوم هيئة تنظيم الإعلام بدراسة تأثير الأخبار الزائفة على الانتخابات، وتوصي بإجراءات معينة لتعزيز دقة المعلومات المقدمة عبر المنصات الرقمية.</a:t>
            </a:r>
            <a:endParaRPr lang="ar-SA" b="1"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2751208" y="1272877"/>
            <a:ext cx="3281950" cy="461665"/>
          </a:xfrm>
          <a:prstGeom prst="rect">
            <a:avLst/>
          </a:prstGeom>
          <a:no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أهمية علم النفس الإعلامي</a:t>
            </a:r>
          </a:p>
        </p:txBody>
      </p:sp>
      <p:sp>
        <p:nvSpPr>
          <p:cNvPr id="12" name="Freeform 5"/>
          <p:cNvSpPr/>
          <p:nvPr/>
        </p:nvSpPr>
        <p:spPr>
          <a:xfrm>
            <a:off x="34912" y="3984172"/>
            <a:ext cx="1950817" cy="2149482"/>
          </a:xfrm>
          <a:custGeom>
            <a:avLst/>
            <a:gdLst/>
            <a:ahLst/>
            <a:cxnLst/>
            <a:rect l="l" t="t" r="r" b="b"/>
            <a:pathLst>
              <a:path w="3269396" h="4114800">
                <a:moveTo>
                  <a:pt x="0" y="0"/>
                </a:moveTo>
                <a:lnTo>
                  <a:pt x="3269396" y="0"/>
                </a:lnTo>
                <a:lnTo>
                  <a:pt x="3269396" y="4114800"/>
                </a:lnTo>
                <a:lnTo>
                  <a:pt x="0" y="4114800"/>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188074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2488" y="1825415"/>
            <a:ext cx="9144001" cy="4467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6485" y="2018920"/>
            <a:ext cx="8986240"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يتميز علم النفس الإعلامي بأنه </a:t>
            </a:r>
            <a:r>
              <a:rPr lang="ar-SA" u="sng" dirty="0">
                <a:latin typeface="Alexandria SemiBold" pitchFamily="2" charset="-78"/>
                <a:cs typeface="Alexandria SemiBold" pitchFamily="2" charset="-78"/>
              </a:rPr>
              <a:t>تخصص بيني </a:t>
            </a:r>
            <a:r>
              <a:rPr lang="ar-SA" dirty="0">
                <a:latin typeface="Alexandria SemiBold" pitchFamily="2" charset="-78"/>
                <a:cs typeface="Alexandria SemiBold" pitchFamily="2" charset="-78"/>
              </a:rPr>
              <a:t>بين كل من علم النفس والإعلام الرقمي، كما أن له علاقة متبادلة مع تخصصات أخرى .</a:t>
            </a:r>
          </a:p>
          <a:p>
            <a:pPr algn="r" rtl="1">
              <a:lnSpc>
                <a:spcPct val="150000"/>
              </a:lnSpc>
            </a:pPr>
            <a:r>
              <a:rPr lang="ar-SA" dirty="0">
                <a:solidFill>
                  <a:schemeClr val="accent2">
                    <a:lumMod val="75000"/>
                  </a:schemeClr>
                </a:solidFill>
                <a:latin typeface="Alexandria SemiBold" pitchFamily="2" charset="-78"/>
                <a:cs typeface="Alexandria SemiBold" pitchFamily="2" charset="-78"/>
              </a:rPr>
              <a:t>علاقة علم النفس الإعلامي بفروع علم النفس الأخرى:</a:t>
            </a:r>
          </a:p>
          <a:p>
            <a:pPr marL="576263" indent="-350838"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علاقة علم النفس الإعلامي بعلم النفس العام: </a:t>
            </a:r>
          </a:p>
          <a:p>
            <a:pPr marL="55563" algn="r" rtl="1">
              <a:lnSpc>
                <a:spcPct val="150000"/>
              </a:lnSpc>
            </a:pPr>
            <a:r>
              <a:rPr lang="ar-SA"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هناك علاقة وثيقة بين علم النفس الإعلامي وعلم النفس العام حيث يستفيد كل منهما من الآخر لفهم السلوك البشري وتأثير الوسائط المختلفة عليه.</a:t>
            </a:r>
          </a:p>
          <a:p>
            <a:pPr marL="55563" algn="r" rtl="1">
              <a:lnSpc>
                <a:spcPct val="150000"/>
              </a:lnSpc>
            </a:pPr>
            <a:r>
              <a:rPr lang="ar-SA" dirty="0">
                <a:solidFill>
                  <a:srgbClr val="98481C"/>
                </a:solidFill>
                <a:latin typeface="Alexandria SemiBold" pitchFamily="2" charset="-78"/>
                <a:cs typeface="Alexandria SemiBold" pitchFamily="2" charset="-78"/>
              </a:rPr>
              <a:t>علم النفس العام: </a:t>
            </a:r>
            <a:r>
              <a:rPr lang="ar-SA" dirty="0">
                <a:latin typeface="Alexandria SemiBold" pitchFamily="2" charset="-78"/>
                <a:cs typeface="Alexandria SemiBold" pitchFamily="2" charset="-78"/>
              </a:rPr>
              <a:t>هو علم دراسة السلوك والعقل، حيث يركز على فهم السلوك البشري والعوامل التي تؤثر عليه، بالإضافة إلى دراسة العمليات العقلية مثل الإدراك، والانتباه، والتفكير، والتعلم. كما يستهدف الكشف عن النظريات التي تفسر سلوك الإنسان في ضوء العوامل البيئية والثقافية.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8630081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6095" y="1825415"/>
            <a:ext cx="10332891" cy="4467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46095" y="1860589"/>
            <a:ext cx="10224172" cy="4616648"/>
          </a:xfrm>
          <a:prstGeom prst="rect">
            <a:avLst/>
          </a:prstGeom>
          <a:noFill/>
        </p:spPr>
        <p:txBody>
          <a:bodyPr wrap="square" rtlCol="0">
            <a:spAutoFit/>
          </a:bodyPr>
          <a:lstStyle/>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النفس العام؟</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تأثير الإعلام الرقمي على السلوك: </a:t>
            </a:r>
            <a:r>
              <a:rPr lang="ar-SA" sz="1700" dirty="0">
                <a:latin typeface="Alexandria SemiBold" pitchFamily="2" charset="-78"/>
                <a:cs typeface="Alexandria SemiBold" pitchFamily="2" charset="-78"/>
              </a:rPr>
              <a:t>يستعين </a:t>
            </a:r>
            <a:r>
              <a:rPr lang="ar-SA" sz="1700" u="sng" dirty="0">
                <a:latin typeface="Alexandria SemiBold" pitchFamily="2" charset="-78"/>
                <a:cs typeface="Alexandria SemiBold" pitchFamily="2" charset="-78"/>
              </a:rPr>
              <a:t>علم النفس الإعلامي </a:t>
            </a:r>
            <a:r>
              <a:rPr lang="ar-SA" sz="1700" dirty="0">
                <a:latin typeface="Alexandria SemiBold" pitchFamily="2" charset="-78"/>
                <a:cs typeface="Alexandria SemiBold" pitchFamily="2" charset="-78"/>
              </a:rPr>
              <a:t>بنظريات علم النفس العام لتفسير تأثير وسائل الإعلام على سلوك الأفراد والتنبؤ به. مما يساعد المُعلنين وصناع القرار في تصميم رسائل اتصالية وحملات تسويقية أكثر فعالية تتناسب مع احتياجات الجمهور المستهدف.</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الإدراك وتمثيل المعلومات: </a:t>
            </a:r>
            <a:r>
              <a:rPr lang="ar-SA" sz="1700" dirty="0">
                <a:latin typeface="Alexandria SemiBold" pitchFamily="2" charset="-78"/>
                <a:cs typeface="Alexandria SemiBold" pitchFamily="2" charset="-78"/>
              </a:rPr>
              <a:t>كلا المجالين يهتمان بكيفية معالجة المعلومات. فيهتم علم النفس العام بدراسة كيفية إدراك الأفراد للمعلومات وتفسيرها، بينما في </a:t>
            </a:r>
            <a:r>
              <a:rPr lang="ar-SA" sz="1700" u="sng" dirty="0">
                <a:latin typeface="Alexandria SemiBold" pitchFamily="2" charset="-78"/>
                <a:cs typeface="Alexandria SemiBold" pitchFamily="2" charset="-78"/>
              </a:rPr>
              <a:t>علم النفس الإعلامي </a:t>
            </a:r>
            <a:r>
              <a:rPr lang="ar-SA" sz="1700" dirty="0">
                <a:latin typeface="Alexandria SemiBold" pitchFamily="2" charset="-78"/>
                <a:cs typeface="Alexandria SemiBold" pitchFamily="2" charset="-78"/>
              </a:rPr>
              <a:t>يتم التركيز على كيفية تأثير تصميم الرسائل الإعلامية (مثل الصور والنصوص والحركة) على إدراك الجمهور واستجابته.</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المشاعر والاستجابة: </a:t>
            </a:r>
            <a:r>
              <a:rPr lang="ar-SA" sz="1700" dirty="0">
                <a:latin typeface="Alexandria SemiBold" pitchFamily="2" charset="-78"/>
                <a:cs typeface="Alexandria SemiBold" pitchFamily="2" charset="-78"/>
              </a:rPr>
              <a:t>علم النفس العام يدرس كيف تؤثر المشاعر على اتخاذ القرارات والسلوكيات، بينما علم النفس الإعلامي يبحث في كيفية استخدام الإعلام الرقمي للمشاعر في جذب الانتباه وإحداث التأثير المطلوب.</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4234824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7791" y="1825415"/>
            <a:ext cx="10550770" cy="4440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7791" y="1791958"/>
            <a:ext cx="10348296" cy="4547399"/>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a:solidFill>
                  <a:srgbClr val="0070C0"/>
                </a:solidFill>
                <a:latin typeface="Alexandria SemiBold" pitchFamily="2" charset="-78"/>
                <a:cs typeface="Alexandria SemiBold" pitchFamily="2" charset="-78"/>
              </a:rPr>
              <a:t>علاقة علم النفس الإعلامي بعلم النفس الاجتماعي: </a:t>
            </a:r>
          </a:p>
          <a:p>
            <a:pPr algn="r" rtl="1">
              <a:lnSpc>
                <a:spcPct val="150000"/>
              </a:lnSpc>
            </a:pPr>
            <a:r>
              <a:rPr lang="ar-SA" dirty="0">
                <a:solidFill>
                  <a:srgbClr val="98481C"/>
                </a:solidFill>
                <a:latin typeface="Alexandria SemiBold" pitchFamily="2" charset="-78"/>
                <a:cs typeface="Alexandria SemiBold" pitchFamily="2" charset="-78"/>
              </a:rPr>
              <a:t>علم النفس الاجتماعي</a:t>
            </a:r>
            <a:r>
              <a:rPr lang="ar-SA" dirty="0">
                <a:latin typeface="Alexandria SemiBold" pitchFamily="2" charset="-78"/>
                <a:cs typeface="Alexandria SemiBold" pitchFamily="2" charset="-78"/>
              </a:rPr>
              <a:t>: يهتم بدراسة سلوك الأفراد والجماعات في السياقات الاجتماعية، وكيفية تأثير البيئة الاجتماعية على السلوك والاتجاهات، بينما </a:t>
            </a:r>
            <a:r>
              <a:rPr lang="ar-SA" u="sng" dirty="0">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يركز على تأثير وسائل الإعلام في تشكيل سلوك الأفراد في إطار السياقات الاجتماعية. ومن ثم فالعلاقة بينهما وثيقة للغاية لفهم التأثيرات الاجتماعية والنفسية في تشكيل سلوك الفرد .</a:t>
            </a:r>
          </a:p>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النفس الاجتماعي؟</a:t>
            </a:r>
          </a:p>
          <a:p>
            <a:pPr marL="225425" indent="-225425" algn="r" rtl="1">
              <a:lnSpc>
                <a:spcPct val="150000"/>
              </a:lnSpc>
              <a:buFont typeface="+mj-lt"/>
              <a:buAutoNum type="arabicPeriod"/>
            </a:pPr>
            <a:r>
              <a:rPr lang="ar-SA" sz="1700" dirty="0">
                <a:solidFill>
                  <a:srgbClr val="98481C"/>
                </a:solidFill>
                <a:latin typeface="Alexandria SemiBold" pitchFamily="2" charset="-78"/>
                <a:cs typeface="Alexandria SemiBold" pitchFamily="2" charset="-78"/>
              </a:rPr>
              <a:t>التفاعل الاجتماعي</a:t>
            </a:r>
            <a:r>
              <a:rPr lang="ar-SA" sz="1700" dirty="0">
                <a:latin typeface="Alexandria SemiBold" pitchFamily="2" charset="-78"/>
                <a:cs typeface="Alexandria SemiBold" pitchFamily="2" charset="-78"/>
              </a:rPr>
              <a:t>: تلعب وسائل الإعلام دورًا مهمًا في تشكيل التفاعلات الاجتماعية من خلال منصات التواصل الاجتماعي التي تتيح للأفراد التواصل بسهولة ومشاركة الأفكار والمعلومات. على سبيل المثال، </a:t>
            </a:r>
            <a:r>
              <a:rPr lang="ar-SA" sz="1700" u="sng" dirty="0">
                <a:latin typeface="Alexandria SemiBold" pitchFamily="2" charset="-78"/>
                <a:cs typeface="Alexandria SemiBold" pitchFamily="2" charset="-78"/>
              </a:rPr>
              <a:t>قد تؤدي التعليقات أو المشاركات إلى تعديل وجهات النظر أو تعزيز القيم السائدة</a:t>
            </a:r>
            <a:r>
              <a:rPr lang="ar-SA" sz="1700" dirty="0">
                <a:latin typeface="Alexandria SemiBold" pitchFamily="2" charset="-78"/>
                <a:cs typeface="Alexandria SemiBold" pitchFamily="2" charset="-78"/>
              </a:rPr>
              <a:t>.  </a:t>
            </a:r>
          </a:p>
          <a:p>
            <a:pPr marL="225425" indent="-225425" algn="r" rtl="1">
              <a:lnSpc>
                <a:spcPct val="150000"/>
              </a:lnSpc>
              <a:buFont typeface="+mj-lt"/>
              <a:buAutoNum type="arabicPeriod"/>
            </a:pPr>
            <a:r>
              <a:rPr lang="ar-SA" sz="1700" dirty="0">
                <a:solidFill>
                  <a:srgbClr val="98481C"/>
                </a:solidFill>
                <a:latin typeface="Alexandria SemiBold" pitchFamily="2" charset="-78"/>
                <a:cs typeface="Alexandria SemiBold" pitchFamily="2" charset="-78"/>
              </a:rPr>
              <a:t>استخدام النظريات الاجتماعية</a:t>
            </a:r>
            <a:r>
              <a:rPr lang="ar-SA" sz="1700" dirty="0">
                <a:latin typeface="Alexandria SemiBold" pitchFamily="2" charset="-78"/>
                <a:cs typeface="Alexandria SemiBold" pitchFamily="2" charset="-78"/>
              </a:rPr>
              <a:t>: يعتمد علم النفس الإعلامي على نظريات اجتماعية مثل نظرية التعلم الاجتماعي لفهم تأثير المنصات الترفيهية والرسائل الإعلامية على المواقف والسلوك مثل العنف.</a:t>
            </a:r>
            <a:endParaRPr lang="ar-SA"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36721978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454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0779" y="1902440"/>
            <a:ext cx="9426630"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علاقة علم النفس الإعلامي بعلم النفس الفارقي: </a:t>
            </a:r>
          </a:p>
          <a:p>
            <a:pPr algn="r" rtl="1">
              <a:lnSpc>
                <a:spcPct val="150000"/>
              </a:lnSpc>
            </a:pPr>
            <a:r>
              <a:rPr lang="ar-SA" dirty="0">
                <a:solidFill>
                  <a:srgbClr val="98481C"/>
                </a:solidFill>
                <a:latin typeface="Alexandria SemiBold" pitchFamily="2" charset="-78"/>
                <a:cs typeface="Alexandria SemiBold" pitchFamily="2" charset="-78"/>
              </a:rPr>
              <a:t>علم النفس الفارقي: </a:t>
            </a:r>
            <a:r>
              <a:rPr lang="ar-SA" dirty="0">
                <a:latin typeface="Alexandria SemiBold" pitchFamily="2" charset="-78"/>
                <a:cs typeface="Alexandria SemiBold" pitchFamily="2" charset="-78"/>
              </a:rPr>
              <a:t>يركز على دراسة الفروق بين الأفراد والجماعات. ويهتم بفهم الأسباب وراء الاختلافات في القدرات والسمات الشخصية والسلوكيات بين الأفراد أو الجماعات. ويمكن تقسيم علم النفس الفارقي إلى قسمين رئيسيين:</a:t>
            </a:r>
          </a:p>
          <a:p>
            <a:pPr marL="463550" indent="-238125"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علم نفس الفروق الفردية</a:t>
            </a:r>
            <a:r>
              <a:rPr lang="ar-SA" dirty="0">
                <a:latin typeface="Alexandria SemiBold" pitchFamily="2" charset="-78"/>
                <a:cs typeface="Alexandria SemiBold" pitchFamily="2" charset="-78"/>
              </a:rPr>
              <a:t>: الذي يدرس الاختلافات بين الأفراد داخل نفس المجتمع.</a:t>
            </a:r>
          </a:p>
          <a:p>
            <a:pPr marL="463550" indent="-238125"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علم نفس الفروق الجماعية</a:t>
            </a:r>
            <a:r>
              <a:rPr lang="ar-SA" dirty="0">
                <a:latin typeface="Alexandria SemiBold" pitchFamily="2" charset="-78"/>
                <a:cs typeface="Alexandria SemiBold" pitchFamily="2" charset="-78"/>
              </a:rPr>
              <a:t>: الذي يبحث في الاختلافات بين الثقافات المختلفة في المجتمعات.</a:t>
            </a:r>
          </a:p>
          <a:p>
            <a:pPr algn="r" rtl="1">
              <a:lnSpc>
                <a:spcPct val="150000"/>
              </a:lnSpc>
            </a:pPr>
            <a:r>
              <a:rPr lang="ar-SA" dirty="0">
                <a:latin typeface="Alexandria SemiBold" pitchFamily="2" charset="-78"/>
                <a:cs typeface="Alexandria SemiBold" pitchFamily="2" charset="-78"/>
              </a:rPr>
              <a:t> لذا يستفيد علم النفس الإعلامي من هذا الفرع في فهم كيفية تأثير الاختلافات الفردية على تلقي المعلومات والرسائل الإخبارية والتفاعل معها. هذا التكامل يعزز فعالية الرسائل الإعلامية ويزيد من قدرتها على التأثير في السلوكيات والقرارات.</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37246798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798630" cy="4565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1214" y="1894318"/>
            <a:ext cx="9209316" cy="4247317"/>
          </a:xfrm>
          <a:prstGeom prst="rect">
            <a:avLst/>
          </a:prstGeom>
          <a:noFill/>
        </p:spPr>
        <p:txBody>
          <a:bodyPr wrap="square" rtlCol="0">
            <a:spAutoFit/>
          </a:bodyPr>
          <a:lstStyle/>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الفارقي؟</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فهم الجمهور المستهدف</a:t>
            </a:r>
            <a:r>
              <a:rPr lang="ar-SA" dirty="0">
                <a:latin typeface="Alexandria SemiBold" pitchFamily="2" charset="-78"/>
                <a:cs typeface="Alexandria SemiBold" pitchFamily="2" charset="-78"/>
              </a:rPr>
              <a:t>: يساعد علم النفس الفارقي في تحديد الخصائص الفردية للجمهور المستهدف، مثل العمر، والنوع، والمستوى الاجتماعي، والاهتمامات. هذه المعلومات ضرورية لتطوير محتوى إعلامي يتناسب مع احتياجات وتوقعات الجمهور.</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تخصيص الرسائل الإعلامية:</a:t>
            </a:r>
            <a:r>
              <a:rPr lang="ar-SA" dirty="0">
                <a:latin typeface="Alexandria SemiBold" pitchFamily="2" charset="-78"/>
                <a:cs typeface="Alexandria SemiBold" pitchFamily="2" charset="-78"/>
              </a:rPr>
              <a:t> يمكن استخدام المعرفة بالفروق الفردية لتخصيص الرسائل الإعلامية بطريقة تجعلها أكثر فعالية. ( وفقا للسمات الشخصية)</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تحليل الاستجابات</a:t>
            </a:r>
            <a:r>
              <a:rPr lang="ar-SA" dirty="0">
                <a:latin typeface="Alexandria SemiBold" pitchFamily="2" charset="-78"/>
                <a:cs typeface="Alexandria SemiBold" pitchFamily="2" charset="-78"/>
              </a:rPr>
              <a:t>: تساعد الفروق الفردية في فهم كيف يمكن أن تتفاعل مجموعات مختلفة مع المحتوى الإعلامي بطرق مختلفة. بعض الأفراد قد يكونون أكثر حساسية للمحتوى العاطفي أو التحفيزي، مما يؤثر على طريقة تلقيهم للرسائل.</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15808529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0779" y="1825232"/>
            <a:ext cx="9426630" cy="4662815"/>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a:solidFill>
                  <a:srgbClr val="0070C0"/>
                </a:solidFill>
                <a:latin typeface="Alexandria SemiBold" pitchFamily="2" charset="-78"/>
                <a:cs typeface="Alexandria SemiBold" pitchFamily="2" charset="-78"/>
              </a:rPr>
              <a:t>علاقة علم النفس الإعلامي بعلم النفس الإداري: </a:t>
            </a:r>
          </a:p>
          <a:p>
            <a:pPr algn="r" rtl="1">
              <a:lnSpc>
                <a:spcPct val="150000"/>
              </a:lnSpc>
            </a:pPr>
            <a:r>
              <a:rPr lang="ar-SA" dirty="0">
                <a:latin typeface="Alexandria SemiBold" pitchFamily="2" charset="-78"/>
                <a:cs typeface="Alexandria SemiBold" pitchFamily="2" charset="-78"/>
              </a:rPr>
              <a:t>علم النفس الإداري: يدرس السلوك الإداري للعاملين داخل المؤسسات، بهدف تحسين الأداء وتحقيق الرضا الوظيفي. بينما يركز علم النفس الإعلامي على تأثير وسائل الإعلام على الأفراد والمجتمعات، وتحديد المهارات والقدرات التي يحتاج إليها العاملين في ممارسة العمل الإعلامي، وتكيف قدراته وأدائه لتحسين زيادة إنتاجه وكيفية التنبؤ بسلوكهم وفهم العلاقات بينهم ( أي فهم السلوك الإداري للعاملين وتأثيره على أدائهم الوظيفي). فالعلاقة بينهما متداخلة لأن كل منهما يسعى لفهم السلوك البشري</a:t>
            </a:r>
            <a:r>
              <a:rPr lang="ar-SA" dirty="0"/>
              <a:t>.</a:t>
            </a:r>
          </a:p>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الإداري؟</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فهم الدوافع والسلوك</a:t>
            </a:r>
            <a:r>
              <a:rPr lang="ar-SA" dirty="0">
                <a:latin typeface="Alexandria SemiBold" pitchFamily="2" charset="-78"/>
                <a:cs typeface="Alexandria SemiBold" pitchFamily="2" charset="-78"/>
              </a:rPr>
              <a:t>: استفاد علم النفس الإعلامي من نظرية الدوافع كما تم تطويرها في علم النفس الإداري. هذا يساعد في تصميم رسائل إعلامية تستهدف دوافع معينة لدى الجمهور، مثل الرغبة في الانتماء أو النجاح.</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
        <p:nvSpPr>
          <p:cNvPr id="12" name="Freeform 4"/>
          <p:cNvSpPr/>
          <p:nvPr/>
        </p:nvSpPr>
        <p:spPr>
          <a:xfrm>
            <a:off x="-212272" y="3938796"/>
            <a:ext cx="1894114" cy="1874175"/>
          </a:xfrm>
          <a:custGeom>
            <a:avLst/>
            <a:gdLst/>
            <a:ahLst/>
            <a:cxnLst/>
            <a:rect l="l" t="t" r="r" b="b"/>
            <a:pathLst>
              <a:path w="3981069" h="4114800">
                <a:moveTo>
                  <a:pt x="0" y="0"/>
                </a:moveTo>
                <a:lnTo>
                  <a:pt x="3981069" y="0"/>
                </a:lnTo>
                <a:lnTo>
                  <a:pt x="3981069"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9100799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34905" y="1825415"/>
            <a:ext cx="9505239" cy="4251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7543" y="1951844"/>
            <a:ext cx="9152039" cy="3970318"/>
          </a:xfrm>
          <a:prstGeom prst="rect">
            <a:avLst/>
          </a:prstGeom>
          <a:noFill/>
        </p:spPr>
        <p:txBody>
          <a:bodyPr wrap="square" rtlCol="0">
            <a:spAutoFit/>
          </a:bodyPr>
          <a:lstStyle/>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الإداري؟</a:t>
            </a:r>
          </a:p>
          <a:p>
            <a:pPr marL="342900" indent="-342900" algn="r" rtl="1">
              <a:lnSpc>
                <a:spcPct val="150000"/>
              </a:lnSpc>
              <a:buFont typeface="+mj-lt"/>
              <a:buAutoNum type="arabicPeriod" startAt="2"/>
            </a:pPr>
            <a:r>
              <a:rPr lang="ar-SA" sz="2000" dirty="0">
                <a:solidFill>
                  <a:schemeClr val="accent2">
                    <a:lumMod val="75000"/>
                  </a:schemeClr>
                </a:solidFill>
                <a:latin typeface="Alexandria SemiBold" pitchFamily="2" charset="-78"/>
                <a:cs typeface="Alexandria SemiBold" pitchFamily="2" charset="-78"/>
              </a:rPr>
              <a:t>التواصل الفعال: </a:t>
            </a:r>
            <a:r>
              <a:rPr lang="ar-SA" dirty="0">
                <a:latin typeface="Alexandria SemiBold" pitchFamily="2" charset="-78"/>
                <a:cs typeface="Alexandria SemiBold" pitchFamily="2" charset="-78"/>
              </a:rPr>
              <a:t>علم النفس الإداري يركز على تطوير استراتيجيات الاتصال الفعالة داخل المؤسسات الإعلامية لضمان توصيل الرسائل بشكل واضح ومؤثر.</a:t>
            </a:r>
          </a:p>
          <a:p>
            <a:pPr marL="342900" indent="-342900" algn="r" rtl="1">
              <a:lnSpc>
                <a:spcPct val="150000"/>
              </a:lnSpc>
              <a:buFont typeface="+mj-lt"/>
              <a:buAutoNum type="arabicPeriod" startAt="2"/>
            </a:pPr>
            <a:r>
              <a:rPr lang="ar-SA" sz="2000" dirty="0">
                <a:solidFill>
                  <a:schemeClr val="accent2">
                    <a:lumMod val="75000"/>
                  </a:schemeClr>
                </a:solidFill>
                <a:latin typeface="Alexandria SemiBold" pitchFamily="2" charset="-78"/>
                <a:cs typeface="Alexandria SemiBold" pitchFamily="2" charset="-78"/>
              </a:rPr>
              <a:t>إدارة التغيير: </a:t>
            </a:r>
            <a:r>
              <a:rPr lang="ar-SA" dirty="0">
                <a:latin typeface="Alexandria SemiBold" pitchFamily="2" charset="-78"/>
                <a:cs typeface="Alexandria SemiBold" pitchFamily="2" charset="-78"/>
              </a:rPr>
              <a:t>استفاد علم النفس الإعلامي من </a:t>
            </a:r>
            <a:r>
              <a:rPr lang="ar-SA" u="sng" dirty="0">
                <a:latin typeface="Alexandria SemiBold" pitchFamily="2" charset="-78"/>
                <a:cs typeface="Alexandria SemiBold" pitchFamily="2" charset="-78"/>
              </a:rPr>
              <a:t>نظريات إدارة التغيير</a:t>
            </a:r>
            <a:r>
              <a:rPr lang="ar-SA" dirty="0">
                <a:latin typeface="Alexandria SemiBold" pitchFamily="2" charset="-78"/>
                <a:cs typeface="Alexandria SemiBold" pitchFamily="2" charset="-78"/>
              </a:rPr>
              <a:t>، لفهم كيف يمكن أن تؤثر وسائل الإعلام في تغيير القيم والمعتقدات في المجتمع، مما يسهل عملية التغيير الاجتماعي.</a:t>
            </a:r>
          </a:p>
          <a:p>
            <a:pPr marL="342900" indent="-342900" algn="r" rtl="1">
              <a:lnSpc>
                <a:spcPct val="150000"/>
              </a:lnSpc>
              <a:buFont typeface="+mj-lt"/>
              <a:buAutoNum type="arabicPeriod" startAt="2"/>
            </a:pPr>
            <a:r>
              <a:rPr lang="ar-SA" sz="2000" dirty="0">
                <a:solidFill>
                  <a:schemeClr val="accent2">
                    <a:lumMod val="75000"/>
                  </a:schemeClr>
                </a:solidFill>
                <a:latin typeface="Alexandria SemiBold" pitchFamily="2" charset="-78"/>
                <a:cs typeface="Alexandria SemiBold" pitchFamily="2" charset="-78"/>
              </a:rPr>
              <a:t>تحليل التأثيرات التنظيمية: </a:t>
            </a:r>
            <a:r>
              <a:rPr lang="ar-SA" dirty="0">
                <a:latin typeface="Alexandria SemiBold" pitchFamily="2" charset="-78"/>
                <a:cs typeface="Alexandria SemiBold" pitchFamily="2" charset="-78"/>
              </a:rPr>
              <a:t>يوفر علم النفس الإداري أدوات لتحليل كيفية تأثير البيئة التنظيمية على الأفراد. يمكن استخدام هذه الأدوات لفهم كيف تؤثر البيئة الإعلامية على سلوك الجمهور.</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8376852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6043" y="1743772"/>
            <a:ext cx="10466614"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5414" y="1776245"/>
            <a:ext cx="10319657" cy="4662815"/>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علاقة علم النفس الإعلامي بعلم النفس الصناعي: </a:t>
            </a:r>
          </a:p>
          <a:p>
            <a:pPr algn="r" rtl="1">
              <a:lnSpc>
                <a:spcPct val="150000"/>
              </a:lnSpc>
            </a:pPr>
            <a:r>
              <a:rPr lang="ar-SA" dirty="0">
                <a:latin typeface="Alexandria SemiBold" pitchFamily="2" charset="-78"/>
                <a:cs typeface="Alexandria SemiBold" pitchFamily="2" charset="-78"/>
              </a:rPr>
              <a:t>علم النفس الصناعي: يركز على السلوك الأفراد في بيئات العمل والإنتاج، ويهتم بحل المشكلات المتعلقة بالعمال والإدارة ... وغيرها . ويستفيد علم النفس الإعلامي من المبادئ والأساليب المستخدمة في علم النفس الصناعي لفهم كيفية تفاعل الأفراد مع المعلومات والبيئات المختلفة التي يتواجدون فيها سواء كانت مهنية أو إعلامية. مثل دراسة انعكاس ظروف العمل وضغوط العمل والاحتراق المهني. </a:t>
            </a:r>
          </a:p>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الصناعي؟</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استراتيجيات التكيف والتعامل مع الضغوط</a:t>
            </a:r>
            <a:r>
              <a:rPr lang="ar-SA" dirty="0">
                <a:latin typeface="Alexandria SemiBold" pitchFamily="2" charset="-78"/>
                <a:cs typeface="Alexandria SemiBold" pitchFamily="2" charset="-78"/>
              </a:rPr>
              <a:t>: يستفيد علم النفس الإعلامي من علم النفس الصناعي في تطوير استراتيجيات التكيف والتعامل مع الضغوط في سياق العمل، فيستخدم علم النفس الإعلامي نظريات الاحتراق النفسي، لفهم كيفية تأثير الضغوط الاجتماعية والإعلامية للعاملين في الحقل الإعلامي.</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205274"/>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17346852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50106" y="1815101"/>
            <a:ext cx="9581314" cy="4247317"/>
          </a:xfrm>
          <a:prstGeom prst="rect">
            <a:avLst/>
          </a:prstGeom>
          <a:noFill/>
        </p:spPr>
        <p:txBody>
          <a:bodyPr wrap="square" rtlCol="0">
            <a:spAutoFit/>
          </a:bodyPr>
          <a:lstStyle/>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الصناعي؟</a:t>
            </a:r>
          </a:p>
          <a:p>
            <a:pPr marL="342900" indent="-342900" algn="r" rtl="1">
              <a:lnSpc>
                <a:spcPct val="150000"/>
              </a:lnSpc>
              <a:buFont typeface="+mj-lt"/>
              <a:buAutoNum type="arabicPeriod" startAt="2"/>
            </a:pPr>
            <a:r>
              <a:rPr lang="ar-SA" dirty="0">
                <a:solidFill>
                  <a:schemeClr val="accent2">
                    <a:lumMod val="75000"/>
                  </a:schemeClr>
                </a:solidFill>
                <a:latin typeface="Alexandria SemiBold" pitchFamily="2" charset="-78"/>
                <a:cs typeface="Alexandria SemiBold" pitchFamily="2" charset="-78"/>
              </a:rPr>
              <a:t>فهم الاحتياجات الإنسانية</a:t>
            </a:r>
            <a:r>
              <a:rPr lang="ar-SA" dirty="0">
                <a:latin typeface="Alexandria SemiBold" pitchFamily="2" charset="-78"/>
                <a:cs typeface="Alexandria SemiBold" pitchFamily="2" charset="-78"/>
              </a:rPr>
              <a:t>: يؤكد كلا المجالين على أهمية تلبية احتياجات الإنسان لتحقيق النجاح. في علم النفس الصناعي، يُعتبر توفير بيئة عمل مناسبة أمرًا أساسيًا لزيادة الإنتاجية وتقليل الاحتراق النفسي بين العاملين. </a:t>
            </a:r>
          </a:p>
          <a:p>
            <a:pPr marL="342900" indent="-342900" algn="r" rtl="1">
              <a:lnSpc>
                <a:spcPct val="150000"/>
              </a:lnSpc>
              <a:buFont typeface="+mj-lt"/>
              <a:buAutoNum type="arabicPeriod" startAt="2"/>
            </a:pPr>
            <a:r>
              <a:rPr lang="ar-SA" dirty="0">
                <a:solidFill>
                  <a:schemeClr val="accent2">
                    <a:lumMod val="75000"/>
                  </a:schemeClr>
                </a:solidFill>
                <a:latin typeface="Alexandria SemiBold" pitchFamily="2" charset="-78"/>
                <a:cs typeface="Alexandria SemiBold" pitchFamily="2" charset="-78"/>
              </a:rPr>
              <a:t>تدريب العاملين: </a:t>
            </a:r>
            <a:r>
              <a:rPr lang="ar-SA" dirty="0">
                <a:latin typeface="Alexandria SemiBold" pitchFamily="2" charset="-78"/>
                <a:cs typeface="Alexandria SemiBold" pitchFamily="2" charset="-78"/>
              </a:rPr>
              <a:t>يعتمد كلا المجالين على تطوير برامج تدريب فعالة. في علم النفس الإعلامي، يمكن استخدام تقنيات التدريب لتحسين مهارات التواصل والعرض لدى العاملين في مجال الإعلام الرقمي.</a:t>
            </a:r>
          </a:p>
          <a:p>
            <a:pPr marL="342900" indent="-342900" algn="r" rtl="1">
              <a:lnSpc>
                <a:spcPct val="150000"/>
              </a:lnSpc>
              <a:buFont typeface="+mj-lt"/>
              <a:buAutoNum type="arabicPeriod" startAt="2"/>
            </a:pPr>
            <a:r>
              <a:rPr lang="ar-SA" dirty="0">
                <a:solidFill>
                  <a:schemeClr val="accent2">
                    <a:lumMod val="75000"/>
                  </a:schemeClr>
                </a:solidFill>
                <a:latin typeface="Alexandria SemiBold" pitchFamily="2" charset="-78"/>
                <a:cs typeface="Alexandria SemiBold" pitchFamily="2" charset="-78"/>
              </a:rPr>
              <a:t>اختيار العاملين وتوظيفهم: </a:t>
            </a:r>
            <a:r>
              <a:rPr lang="ar-SA" dirty="0">
                <a:latin typeface="Alexandria SemiBold" pitchFamily="2" charset="-78"/>
                <a:cs typeface="Alexandria SemiBold" pitchFamily="2" charset="-78"/>
              </a:rPr>
              <a:t>يستخدم كلا المجالين أساليب تحليل السلوك لاختيار الأفراد المناسبين للوظائف. يمكن لعلم النفس الإعلامي الاستفادة من ذلك لفهم كيف يمكن اختيار المراسلين أو مقدمي البرامج بناءً على مهاراتهم الشخصية.</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10280050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67541" y="1841746"/>
            <a:ext cx="9960429" cy="4565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ق</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7540" y="1860066"/>
            <a:ext cx="9960429" cy="4455066"/>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a:solidFill>
                  <a:srgbClr val="0070C0"/>
                </a:solidFill>
                <a:latin typeface="Alexandria SemiBold" pitchFamily="2" charset="-78"/>
                <a:cs typeface="Alexandria SemiBold" pitchFamily="2" charset="-78"/>
              </a:rPr>
              <a:t>علاقة علم النفس الإعلامي وعلم النفس التسويقي</a:t>
            </a:r>
          </a:p>
          <a:p>
            <a:pPr algn="r" rtl="1">
              <a:lnSpc>
                <a:spcPct val="150000"/>
              </a:lnSpc>
            </a:pPr>
            <a:r>
              <a:rPr lang="ar-SA" sz="1700" dirty="0">
                <a:latin typeface="Alexandria SemiBold" pitchFamily="2" charset="-78"/>
                <a:cs typeface="Alexandria SemiBold" pitchFamily="2" charset="-78"/>
              </a:rPr>
              <a:t>العلاقة بين علم النفس الإعلامي وعلم النفس التسويقي هي </a:t>
            </a:r>
            <a:r>
              <a:rPr lang="ar-SA" sz="1700" dirty="0">
                <a:solidFill>
                  <a:srgbClr val="FF0000"/>
                </a:solidFill>
                <a:latin typeface="Alexandria SemiBold" pitchFamily="2" charset="-78"/>
                <a:cs typeface="Alexandria SemiBold" pitchFamily="2" charset="-78"/>
              </a:rPr>
              <a:t>علاقة تكاملية </a:t>
            </a:r>
            <a:r>
              <a:rPr lang="ar-SA" sz="1700" dirty="0">
                <a:latin typeface="Alexandria SemiBold" pitchFamily="2" charset="-78"/>
                <a:cs typeface="Alexandria SemiBold" pitchFamily="2" charset="-78"/>
              </a:rPr>
              <a:t>تهدف إلى تحسين الفهم والتفاعل مع الجمهور المستهدف عبر منصات الإعلام الرقمي والتسويق. يركز كل منهما على فهم سلوك الأفراد، وتأثير العوامل النفسية على قراراتهم وسلوكياتهم. </a:t>
            </a:r>
          </a:p>
          <a:p>
            <a:pPr algn="r" rtl="1">
              <a:lnSpc>
                <a:spcPct val="150000"/>
              </a:lnSpc>
            </a:pPr>
            <a:r>
              <a:rPr lang="ar-SA" sz="1700" dirty="0">
                <a:latin typeface="Alexandria SemiBold" pitchFamily="2" charset="-78"/>
                <a:cs typeface="Alexandria SemiBold" pitchFamily="2" charset="-78"/>
              </a:rPr>
              <a:t>   ويدرس كل من الإعلام الرقمي والتسويق العوامل النفسية التي تؤثر على سلوك الجمهور، والتي تشمل الدوافع والإدراك والتأثير الاجتماعي: </a:t>
            </a:r>
          </a:p>
          <a:p>
            <a:pPr marL="407988" indent="-228600" algn="r" rtl="1">
              <a:lnSpc>
                <a:spcPct val="150000"/>
              </a:lnSpc>
              <a:buFont typeface="Wingdings" panose="05000000000000000000" pitchFamily="2" charset="2"/>
              <a:buChar char="§"/>
            </a:pPr>
            <a:r>
              <a:rPr lang="ar-SA" dirty="0">
                <a:solidFill>
                  <a:schemeClr val="accent6">
                    <a:lumMod val="50000"/>
                  </a:schemeClr>
                </a:solidFill>
                <a:latin typeface="Alexandria SemiBold" pitchFamily="2" charset="-78"/>
                <a:cs typeface="Alexandria SemiBold" pitchFamily="2" charset="-78"/>
              </a:rPr>
              <a:t>الدوافع </a:t>
            </a:r>
            <a:r>
              <a:rPr lang="en-US" dirty="0">
                <a:solidFill>
                  <a:schemeClr val="accent6">
                    <a:lumMod val="50000"/>
                  </a:schemeClr>
                </a:solidFill>
                <a:latin typeface="Alexandria SemiBold" pitchFamily="2" charset="-78"/>
                <a:cs typeface="Alexandria SemiBold" pitchFamily="2" charset="-78"/>
              </a:rPr>
              <a:t>Motivations</a:t>
            </a:r>
            <a:r>
              <a:rPr lang="ar-SA" dirty="0">
                <a:solidFill>
                  <a:schemeClr val="accent6">
                    <a:lumMod val="50000"/>
                  </a:schemeClr>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يختلف دوافع تعرض الجمهور في كل من الإعلام والتسويق. في الإعلام، قد يكون الدافع هو الفضول أو الرغبة في المعرفة، بينما في التسويق يكون الدافع هو الحاجة إلى شراء منتج معين . كما تختلف الأساليب المستخدمة لتحفيز هذه الدوافع؛ فالإعلام الرقمي يعتمد على تقديم المحتوى الجذاب والمثير للاهتمام، بينما التسويق يستخدم الدافع بشكل استراتيجي لتحفيز المستهلكين لاتخاذ قرار الشراء من خلال تقديم العروض الخاصة.</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
        <p:nvSpPr>
          <p:cNvPr id="12" name="Freeform 3"/>
          <p:cNvSpPr/>
          <p:nvPr/>
        </p:nvSpPr>
        <p:spPr>
          <a:xfrm>
            <a:off x="-130629" y="3008468"/>
            <a:ext cx="2125909" cy="1853398"/>
          </a:xfrm>
          <a:custGeom>
            <a:avLst/>
            <a:gdLst/>
            <a:ahLst/>
            <a:cxnLst/>
            <a:rect l="l" t="t" r="r" b="b"/>
            <a:pathLst>
              <a:path w="5678121" h="3751109">
                <a:moveTo>
                  <a:pt x="0" y="0"/>
                </a:moveTo>
                <a:lnTo>
                  <a:pt x="5678121" y="0"/>
                </a:lnTo>
                <a:lnTo>
                  <a:pt x="5678121" y="3751109"/>
                </a:lnTo>
                <a:lnTo>
                  <a:pt x="0" y="3751109"/>
                </a:lnTo>
                <a:lnTo>
                  <a:pt x="0" y="0"/>
                </a:lnTo>
                <a:close/>
              </a:path>
            </a:pathLst>
          </a:custGeom>
          <a:blipFill>
            <a:blip r:embed="rId4"/>
            <a:stretch>
              <a:fillRect/>
            </a:stretch>
          </a:blipFill>
        </p:spPr>
      </p:sp>
    </p:spTree>
    <p:extLst>
      <p:ext uri="{BB962C8B-B14F-4D97-AF65-F5344CB8AC3E}">
        <p14:creationId xmlns:p14="http://schemas.microsoft.com/office/powerpoint/2010/main" val="36906525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03717" y="1825415"/>
            <a:ext cx="9679326" cy="4641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01688" y="2035352"/>
            <a:ext cx="9483383" cy="4408899"/>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
            </a:pPr>
            <a:r>
              <a:rPr lang="ar-SA" sz="1600" dirty="0">
                <a:solidFill>
                  <a:schemeClr val="accent6">
                    <a:lumMod val="50000"/>
                  </a:schemeClr>
                </a:solidFill>
                <a:latin typeface="Alexandria SemiBold" pitchFamily="2" charset="-78"/>
                <a:cs typeface="Alexandria SemiBold" pitchFamily="2" charset="-78"/>
              </a:rPr>
              <a:t>الإدراك </a:t>
            </a:r>
            <a:r>
              <a:rPr lang="en-US" sz="1600" dirty="0">
                <a:solidFill>
                  <a:schemeClr val="accent6">
                    <a:lumMod val="50000"/>
                  </a:schemeClr>
                </a:solidFill>
                <a:latin typeface="Alexandria SemiBold" pitchFamily="2" charset="-78"/>
                <a:cs typeface="Alexandria SemiBold" pitchFamily="2" charset="-78"/>
              </a:rPr>
              <a:t>Perception</a:t>
            </a:r>
            <a:r>
              <a:rPr lang="ar-SA" sz="1600" dirty="0">
                <a:solidFill>
                  <a:schemeClr val="accent6">
                    <a:lumMod val="50000"/>
                  </a:schemeClr>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هو العملية التي من خلالها يقوم الأفراد بتفسير المعلومات وفهم العالم من حولهم، وكيف يؤثر ذلك على سلوكهم وقراراتهم. </a:t>
            </a:r>
            <a:r>
              <a:rPr lang="ar-SA" sz="1700" u="sng" dirty="0">
                <a:latin typeface="Alexandria SemiBold" pitchFamily="2" charset="-78"/>
                <a:cs typeface="Alexandria SemiBold" pitchFamily="2" charset="-78"/>
              </a:rPr>
              <a:t>في الإعلام الرقمي</a:t>
            </a:r>
            <a:r>
              <a:rPr lang="ar-SA" sz="1700" dirty="0">
                <a:latin typeface="Alexandria SemiBold" pitchFamily="2" charset="-78"/>
                <a:cs typeface="Alexandria SemiBold" pitchFamily="2" charset="-78"/>
              </a:rPr>
              <a:t>: يعتمد الإدراك على كيفية تقديم المعلومات وتصميمها، مما يؤثر على كيفية فهم المستخدمين للمحتوى. أما في </a:t>
            </a:r>
            <a:r>
              <a:rPr lang="ar-SA" sz="1700" u="sng" dirty="0">
                <a:latin typeface="Alexandria SemiBold" pitchFamily="2" charset="-78"/>
                <a:cs typeface="Alexandria SemiBold" pitchFamily="2" charset="-78"/>
              </a:rPr>
              <a:t>التسويق الرقمي</a:t>
            </a:r>
            <a:r>
              <a:rPr lang="ar-SA" sz="1700" dirty="0">
                <a:latin typeface="Alexandria SemiBold" pitchFamily="2" charset="-78"/>
                <a:cs typeface="Alexandria SemiBold" pitchFamily="2" charset="-78"/>
              </a:rPr>
              <a:t>، فإن الإدراك يتعلق بكيفية رؤية المستهلك للعلامة التجارية، والتي تتأثر بالتصميم الجرافيكي، والرسائل الإعلانية، وتجارب العملاء السابقة.</a:t>
            </a:r>
          </a:p>
          <a:p>
            <a:pPr marL="342900" indent="-342900" algn="r" rtl="1">
              <a:lnSpc>
                <a:spcPct val="150000"/>
              </a:lnSpc>
              <a:buFont typeface="Wingdings" panose="05000000000000000000" pitchFamily="2" charset="2"/>
              <a:buChar char="§"/>
            </a:pPr>
            <a:r>
              <a:rPr lang="ar-SA" sz="1600" dirty="0">
                <a:solidFill>
                  <a:schemeClr val="accent6">
                    <a:lumMod val="50000"/>
                  </a:schemeClr>
                </a:solidFill>
                <a:latin typeface="Alexandria SemiBold" pitchFamily="2" charset="-78"/>
                <a:cs typeface="Alexandria SemiBold" pitchFamily="2" charset="-78"/>
              </a:rPr>
              <a:t>التأثير الاجتماعي </a:t>
            </a:r>
            <a:r>
              <a:rPr lang="en-US" sz="1600" dirty="0">
                <a:solidFill>
                  <a:schemeClr val="accent6">
                    <a:lumMod val="50000"/>
                  </a:schemeClr>
                </a:solidFill>
                <a:latin typeface="Alexandria SemiBold" pitchFamily="2" charset="-78"/>
                <a:cs typeface="Alexandria SemiBold" pitchFamily="2" charset="-78"/>
              </a:rPr>
              <a:t>Social Influence</a:t>
            </a:r>
            <a:r>
              <a:rPr lang="ar-SA" sz="1600" dirty="0">
                <a:solidFill>
                  <a:schemeClr val="accent6">
                    <a:lumMod val="50000"/>
                  </a:schemeClr>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يشير إلى الطريقة التي تؤثر بها الجماعات والأفراد الآخرون على سلوكيات وآراء الأفراد. ويُعتبر التأثير الاجتماعي عاملاً حاسمًا في تشكيل المواقف والقرارات الشرائية. في </a:t>
            </a:r>
            <a:r>
              <a:rPr lang="ar-SA" sz="1700" u="sng" dirty="0">
                <a:latin typeface="Alexandria SemiBold" pitchFamily="2" charset="-78"/>
                <a:cs typeface="Alexandria SemiBold" pitchFamily="2" charset="-78"/>
              </a:rPr>
              <a:t>الإعلام الرقمي</a:t>
            </a:r>
            <a:r>
              <a:rPr lang="ar-SA" sz="1700" dirty="0">
                <a:latin typeface="Alexandria SemiBold" pitchFamily="2" charset="-78"/>
                <a:cs typeface="Alexandria SemiBold" pitchFamily="2" charset="-78"/>
              </a:rPr>
              <a:t>، يمكن أن يبرز التأثير الاجتماعي من خلال التعليقات والمراجعات التي يتركها الآخرون على المحتوى. بينما في </a:t>
            </a:r>
            <a:r>
              <a:rPr lang="ar-SA" sz="1700" u="sng" dirty="0">
                <a:latin typeface="Alexandria SemiBold" pitchFamily="2" charset="-78"/>
                <a:cs typeface="Alexandria SemiBold" pitchFamily="2" charset="-78"/>
              </a:rPr>
              <a:t>التسويق الرقمي</a:t>
            </a:r>
            <a:r>
              <a:rPr lang="ar-SA" sz="1700" dirty="0">
                <a:latin typeface="Alexandria SemiBold" pitchFamily="2" charset="-78"/>
                <a:cs typeface="Alexandria SemiBold" pitchFamily="2" charset="-78"/>
              </a:rPr>
              <a:t>، يُعتبر التأثير الاجتماعي أداة قوية تُستخدم لجذب المستهلكين ودفعهم لاتخاذ قرار الشراء من خلال الإعلانات التي تستند إلى توصيات الأصدقاء أو المؤثرين.</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
        <p:nvSpPr>
          <p:cNvPr id="12" name="Freeform 2"/>
          <p:cNvSpPr/>
          <p:nvPr/>
        </p:nvSpPr>
        <p:spPr>
          <a:xfrm>
            <a:off x="0" y="3535981"/>
            <a:ext cx="1861457" cy="1219889"/>
          </a:xfrm>
          <a:custGeom>
            <a:avLst/>
            <a:gdLst/>
            <a:ahLst/>
            <a:cxnLst/>
            <a:rect l="l" t="t" r="r" b="b"/>
            <a:pathLst>
              <a:path w="3783195" h="3121136">
                <a:moveTo>
                  <a:pt x="0" y="0"/>
                </a:moveTo>
                <a:lnTo>
                  <a:pt x="3783195" y="0"/>
                </a:lnTo>
                <a:lnTo>
                  <a:pt x="3783195" y="3121136"/>
                </a:lnTo>
                <a:lnTo>
                  <a:pt x="0" y="3121136"/>
                </a:lnTo>
                <a:lnTo>
                  <a:pt x="0" y="0"/>
                </a:lnTo>
                <a:close/>
              </a:path>
            </a:pathLst>
          </a:custGeom>
          <a:blipFill>
            <a:blip r:embed="rId5"/>
            <a:stretch>
              <a:fillRect/>
            </a:stretch>
          </a:blipFill>
        </p:spPr>
      </p:sp>
    </p:spTree>
    <p:extLst>
      <p:ext uri="{BB962C8B-B14F-4D97-AF65-F5344CB8AC3E}">
        <p14:creationId xmlns:p14="http://schemas.microsoft.com/office/powerpoint/2010/main" val="7191559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41937" y="1740067"/>
            <a:ext cx="10128739" cy="4563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31792" y="8989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86476" y="955712"/>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9134" y="113038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41937" y="1945989"/>
            <a:ext cx="9972401"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يسعى علم النفس الإعلامي لتحقيق مجموعة من الأهداف تتمثل فيما يلي:</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تحسين جودة المحتوى: </a:t>
            </a:r>
            <a:r>
              <a:rPr lang="ar-SA" dirty="0">
                <a:latin typeface="Alexandria SemiBold" pitchFamily="2" charset="-78"/>
                <a:cs typeface="Alexandria SemiBold" pitchFamily="2" charset="-78"/>
              </a:rPr>
              <a:t>وذلك من خلال تصميم رسائل إعلامية وتسويقية فعالة بناءً على بيانات دقيقة حول تفضيلات وسلوكيات الجمهور المستهدف.</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زيادة الوعي النقدي</a:t>
            </a:r>
            <a:r>
              <a:rPr lang="ar-SA" dirty="0">
                <a:latin typeface="Alexandria SemiBold" pitchFamily="2" charset="-78"/>
                <a:cs typeface="Alexandria SemiBold" pitchFamily="2" charset="-78"/>
              </a:rPr>
              <a:t>: يسعى هذا العلم إلى تعزيز القدرة النقدية لدى الجمهور تجاه المحتوى الذي يتعرضون له، مما يساعدهم على تحليل وفهم الرسائل بشكل أفضل، وتجنب الانخداع بالمعلومات المضللة. </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تغيير السلوك: </a:t>
            </a:r>
            <a:r>
              <a:rPr lang="ar-SA" dirty="0">
                <a:latin typeface="Alexandria SemiBold" pitchFamily="2" charset="-78"/>
                <a:cs typeface="Alexandria SemiBold" pitchFamily="2" charset="-78"/>
              </a:rPr>
              <a:t>تشجيع الأفراد على اتخاذ قرارات وسلوكيات إيجابية؛ وذلك باستخدام الاستمالات العاطفية والعقلية لتوجيه سلوك الجمهور نحو خيارات أفضل.</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تعزيز الحوار والنقاشات العامة</a:t>
            </a:r>
            <a:r>
              <a:rPr lang="ar-SA" dirty="0">
                <a:latin typeface="Alexandria SemiBold" pitchFamily="2" charset="-78"/>
                <a:cs typeface="Alexandria SemiBold" pitchFamily="2" charset="-78"/>
              </a:rPr>
              <a:t>: أي تحفيز الجمهور على النقاش والتفاعل مع المحتوى الرقمي؛ مما يؤدي إلى مجتمع أكثر تفاعلاً ووعيًا بالقضايا المحورية.</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8318" y="1196935"/>
            <a:ext cx="380029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علم النفس الإعلامي</a:t>
            </a:r>
          </a:p>
        </p:txBody>
      </p:sp>
      <p:sp>
        <p:nvSpPr>
          <p:cNvPr id="12" name="Freeform 2"/>
          <p:cNvSpPr/>
          <p:nvPr/>
        </p:nvSpPr>
        <p:spPr>
          <a:xfrm>
            <a:off x="130629" y="4021607"/>
            <a:ext cx="1568103" cy="2057400"/>
          </a:xfrm>
          <a:custGeom>
            <a:avLst/>
            <a:gdLst/>
            <a:ahLst/>
            <a:cxnLst/>
            <a:rect l="l" t="t" r="r" b="b"/>
            <a:pathLst>
              <a:path w="1333881" h="2057400">
                <a:moveTo>
                  <a:pt x="0" y="0"/>
                </a:moveTo>
                <a:lnTo>
                  <a:pt x="1333881" y="0"/>
                </a:lnTo>
                <a:lnTo>
                  <a:pt x="1333881" y="2057400"/>
                </a:lnTo>
                <a:lnTo>
                  <a:pt x="0" y="2057400"/>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26808374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10023713" cy="42559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58462" y="1834030"/>
            <a:ext cx="9442938" cy="4247317"/>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تعزيز التعليم والتعلم: </a:t>
            </a:r>
            <a:r>
              <a:rPr lang="ar-SA" dirty="0">
                <a:latin typeface="Alexandria SemiBold" pitchFamily="2" charset="-78"/>
                <a:cs typeface="Alexandria SemiBold" pitchFamily="2" charset="-78"/>
              </a:rPr>
              <a:t>تسهيل التعلم لدي العاملين بالإعلام من خلال التأهيل والتدريب الإعلامي للعاملين بما يتوافق مع قدراتهم ومهاراتهم وذكائهم.</a:t>
            </a: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حل المشكلات: </a:t>
            </a:r>
            <a:r>
              <a:rPr lang="ar-SA" dirty="0">
                <a:latin typeface="Alexandria SemiBold" pitchFamily="2" charset="-78"/>
                <a:cs typeface="Alexandria SemiBold" pitchFamily="2" charset="-78"/>
              </a:rPr>
              <a:t>يسعى علم النفس الإعلامي إلى حل المشكلات التي قد تدخل في الموضوعات التالية:</a:t>
            </a:r>
          </a:p>
          <a:p>
            <a:pPr marL="571500" indent="-22860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زيادة تحسين الخدمات الإعلامية وتحسين نوعيتها وطرق العمل فيها.</a:t>
            </a:r>
          </a:p>
          <a:p>
            <a:pPr marL="571500" indent="-22860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زيادة توافق العاملين مع عملهم بمتابعة تدريبهم وفق الأسس العلمية والعملية.</a:t>
            </a:r>
          </a:p>
          <a:p>
            <a:pPr marL="571500" indent="-22860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تحقيق الاستقرار الإعلامي، وذلك بإزالة مصادر الشكوى لدى العاملين وتقديم أفضل الخدمات وصيانة وتطوير العمل الإعلامي.</a:t>
            </a:r>
          </a:p>
          <a:p>
            <a:pPr marL="571500" indent="-22860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معرفة متطلبات العمل من الخصائص الشخصية، ومعرفة مدى ما يمتلكه العاملين من هذه الخصائص حتى يمكن وضع الفرد المناسب في المكان المناسب</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10031"/>
            <a:ext cx="40253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علم النفس الإعلامي</a:t>
            </a:r>
          </a:p>
        </p:txBody>
      </p:sp>
      <p:sp>
        <p:nvSpPr>
          <p:cNvPr id="12" name="Freeform 3"/>
          <p:cNvSpPr/>
          <p:nvPr/>
        </p:nvSpPr>
        <p:spPr>
          <a:xfrm flipH="1">
            <a:off x="48113" y="2540347"/>
            <a:ext cx="1735780" cy="1828800"/>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98725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52954" y="1900196"/>
            <a:ext cx="9355015" cy="4219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6046" y="2113958"/>
            <a:ext cx="9055374" cy="3831818"/>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a:solidFill>
                  <a:srgbClr val="0070C0"/>
                </a:solidFill>
                <a:latin typeface="Alexandria SemiBold" pitchFamily="2" charset="-78"/>
                <a:cs typeface="Alexandria SemiBold" pitchFamily="2" charset="-78"/>
              </a:rPr>
              <a:t>حل المشكلات: </a:t>
            </a:r>
            <a:endParaRPr lang="ar-SA" dirty="0">
              <a:latin typeface="Alexandria SemiBold" pitchFamily="2" charset="-78"/>
              <a:cs typeface="Alexandria SemiBold" pitchFamily="2" charset="-78"/>
            </a:endParaRPr>
          </a:p>
          <a:p>
            <a:pPr marL="522288" indent="-293688"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مشكلات في التخطيط والإدارة والعمل على تصحيح الرسائل المضللة أو المُفبركة؛ لتحقيق التواصل الفعال بين المرسل والمتلقي. </a:t>
            </a:r>
          </a:p>
          <a:p>
            <a:pPr marL="522288" indent="-293688"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تحسين لغة الإعلاميين بحيث تصبح قادرة على ايصال الرسالة بالشكل الصحيح، وأن يصبح لدى الأفراد الإعلاميين القدرة على الاقناع بما يتناسب ما يريدون ايصاله للجمهور.</a:t>
            </a:r>
          </a:p>
          <a:p>
            <a:pPr marL="52388" indent="176213" algn="r" rtl="1">
              <a:lnSpc>
                <a:spcPct val="150000"/>
              </a:lnSpc>
            </a:pPr>
            <a:r>
              <a:rPr lang="ar-SA" dirty="0">
                <a:latin typeface="Alexandria SemiBold" pitchFamily="2" charset="-78"/>
                <a:cs typeface="Alexandria SemiBold" pitchFamily="2" charset="-78"/>
              </a:rPr>
              <a:t>وبهذا تسعى هذه الأهداف إلى تعزيز الفهم العميق لتأثير الإعلام الرقمي على المجتمع، مما يساعد على تطوير استراتيجيات فعالة وتحسين جودة المحتوى الإعلامي الرقمي.</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4338388"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علم النفس الإعلامي</a:t>
            </a:r>
          </a:p>
        </p:txBody>
      </p:sp>
      <p:sp>
        <p:nvSpPr>
          <p:cNvPr id="12" name="Freeform 5"/>
          <p:cNvSpPr/>
          <p:nvPr/>
        </p:nvSpPr>
        <p:spPr>
          <a:xfrm>
            <a:off x="-119953" y="4147457"/>
            <a:ext cx="2532096" cy="2710543"/>
          </a:xfrm>
          <a:custGeom>
            <a:avLst/>
            <a:gdLst/>
            <a:ahLst/>
            <a:cxnLst/>
            <a:rect l="l" t="t" r="r" b="b"/>
            <a:pathLst>
              <a:path w="4350074" h="3933192">
                <a:moveTo>
                  <a:pt x="0" y="0"/>
                </a:moveTo>
                <a:lnTo>
                  <a:pt x="4350074" y="0"/>
                </a:lnTo>
                <a:lnTo>
                  <a:pt x="4350074" y="3933192"/>
                </a:lnTo>
                <a:lnTo>
                  <a:pt x="0" y="3933192"/>
                </a:lnTo>
                <a:lnTo>
                  <a:pt x="0" y="0"/>
                </a:lnTo>
                <a:close/>
              </a:path>
            </a:pathLst>
          </a:custGeom>
          <a:blipFill>
            <a:blip r:embed="rId5"/>
            <a:stretch>
              <a:fillRect/>
            </a:stretch>
          </a:blipFill>
        </p:spPr>
      </p:sp>
    </p:spTree>
    <p:extLst>
      <p:ext uri="{BB962C8B-B14F-4D97-AF65-F5344CB8AC3E}">
        <p14:creationId xmlns:p14="http://schemas.microsoft.com/office/powerpoint/2010/main" val="15597732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4" y="1975756"/>
            <a:ext cx="9254532" cy="4260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10154" y="1989153"/>
            <a:ext cx="9107575"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يقوم علم النفس الإعلامي بأربع وظائف تتمثل في:</a:t>
            </a:r>
          </a:p>
          <a:p>
            <a:pPr marL="342900"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وظيفة اكتساب المعلومات </a:t>
            </a:r>
            <a:r>
              <a:rPr lang="en-US" dirty="0">
                <a:latin typeface="Alexandria SemiBold" pitchFamily="2" charset="-78"/>
                <a:cs typeface="Alexandria SemiBold" pitchFamily="2" charset="-78"/>
              </a:rPr>
              <a:t>Acquiring function</a:t>
            </a:r>
            <a:r>
              <a:rPr lang="ar-SA" dirty="0">
                <a:latin typeface="Alexandria SemiBold" pitchFamily="2" charset="-78"/>
                <a:cs typeface="Alexandria SemiBold" pitchFamily="2" charset="-78"/>
              </a:rPr>
              <a:t>: وتشير إلى قدرة الإعلام الرقمي على تزويد الأفراد بمعلومات جديدة. فمن خلال المنصات الرقمية مثل الإنترنت ووسائل التواصل الاجتماعي، يمكن للأشخاص الوصول إلى كم ضخم من المعلومات حول مواضيع مختلفة. ويكتسب الفرد المعلومات أثناء التعرض للرسالة، وبالتالي يكون تأثير التعرض للاكتساب المعلومات يكون فوري.</a:t>
            </a:r>
          </a:p>
          <a:p>
            <a:pPr marL="342900"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وظيفة التحفيز </a:t>
            </a:r>
            <a:r>
              <a:rPr lang="en-US" dirty="0">
                <a:latin typeface="Alexandria SemiBold" pitchFamily="2" charset="-78"/>
                <a:cs typeface="Alexandria SemiBold" pitchFamily="2" charset="-78"/>
              </a:rPr>
              <a:t>Triggering Function</a:t>
            </a:r>
            <a:r>
              <a:rPr lang="ar-SA" dirty="0">
                <a:latin typeface="Alexandria SemiBold" pitchFamily="2" charset="-78"/>
                <a:cs typeface="Alexandria SemiBold" pitchFamily="2" charset="-78"/>
              </a:rPr>
              <a:t>: تلعب دورًا مهمًا في تنشيط المعلومات والمشاعر الموجودة بالفعل لدى الأفراد أثناء تعرضهم للمحتوى الإعلامي. فيمكن لرسالة إعلامية معينة أن تُثير استدعاء المعلومات التي تم تعلمها سابقًا، أو تحفز ذكريات لمواقف أو اعتقادات أو مشاعر سابقة.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409345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وظائف علم النفس الإعلامي</a:t>
            </a:r>
          </a:p>
        </p:txBody>
      </p:sp>
      <p:sp>
        <p:nvSpPr>
          <p:cNvPr id="12" name="Freeform 7"/>
          <p:cNvSpPr/>
          <p:nvPr/>
        </p:nvSpPr>
        <p:spPr>
          <a:xfrm>
            <a:off x="61345" y="2555962"/>
            <a:ext cx="2321276" cy="2184114"/>
          </a:xfrm>
          <a:custGeom>
            <a:avLst/>
            <a:gdLst/>
            <a:ahLst/>
            <a:cxnLst/>
            <a:rect l="l" t="t" r="r" b="b"/>
            <a:pathLst>
              <a:path w="2714434" h="2847308">
                <a:moveTo>
                  <a:pt x="0" y="0"/>
                </a:moveTo>
                <a:lnTo>
                  <a:pt x="2714433" y="0"/>
                </a:lnTo>
                <a:lnTo>
                  <a:pt x="2714433" y="2847308"/>
                </a:lnTo>
                <a:lnTo>
                  <a:pt x="0" y="2847308"/>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2010139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51214" y="1975756"/>
            <a:ext cx="9486900" cy="4260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1214" y="1989153"/>
            <a:ext cx="9372599"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a:solidFill>
                  <a:schemeClr val="accent2">
                    <a:lumMod val="50000"/>
                  </a:schemeClr>
                </a:solidFill>
                <a:latin typeface="Alexandria SemiBold" pitchFamily="2" charset="-78"/>
                <a:cs typeface="Alexandria SemiBold" pitchFamily="2" charset="-78"/>
              </a:rPr>
              <a:t>وظيفة التغيير </a:t>
            </a:r>
            <a:r>
              <a:rPr lang="en-US" dirty="0">
                <a:latin typeface="Alexandria SemiBold" pitchFamily="2" charset="-78"/>
                <a:cs typeface="Alexandria SemiBold" pitchFamily="2" charset="-78"/>
              </a:rPr>
              <a:t>Altering Function</a:t>
            </a:r>
            <a:r>
              <a:rPr lang="ar-SA" dirty="0">
                <a:latin typeface="Alexandria SemiBold" pitchFamily="2" charset="-78"/>
                <a:cs typeface="Alexandria SemiBold" pitchFamily="2" charset="-78"/>
              </a:rPr>
              <a:t>: وتعني قدرة الإعلام الرقمي على تعديل أو تغيير مواقف وتحدد السلوك العام للأفراد بالمجتمع. فتعرض المستخدم لمحتوى معين بشكل متكرر، يمكن أن يؤدي إلى إعادة تشكيل آرائه ومواقفه تجاه هذا الموضوع. مثلاً، إذا تعرض الأفراد لمحتوى يعزز من قيم التسامح والتنوع الثقافي، فقد يتغير تصورهم عن تلك القيم ويصبحون أكثر قبولًا للاختلافات.</a:t>
            </a:r>
          </a:p>
          <a:p>
            <a:pPr marL="342900" indent="-342900" algn="r" rtl="1">
              <a:lnSpc>
                <a:spcPct val="150000"/>
              </a:lnSpc>
              <a:buFont typeface="+mj-lt"/>
              <a:buAutoNum type="arabicPeriod" startAt="3"/>
            </a:pPr>
            <a:r>
              <a:rPr lang="ar-SA" dirty="0">
                <a:solidFill>
                  <a:schemeClr val="accent2">
                    <a:lumMod val="50000"/>
                  </a:schemeClr>
                </a:solidFill>
                <a:latin typeface="Alexandria SemiBold" pitchFamily="2" charset="-78"/>
                <a:cs typeface="Alexandria SemiBold" pitchFamily="2" charset="-78"/>
              </a:rPr>
              <a:t>وظيفة التعزيز </a:t>
            </a:r>
            <a:r>
              <a:rPr lang="en-US" dirty="0">
                <a:latin typeface="Alexandria SemiBold" pitchFamily="2" charset="-78"/>
                <a:cs typeface="Alexandria SemiBold" pitchFamily="2" charset="-78"/>
              </a:rPr>
              <a:t>Reinforcing Function</a:t>
            </a:r>
            <a:r>
              <a:rPr lang="ar-SA" dirty="0">
                <a:latin typeface="Alexandria SemiBold" pitchFamily="2" charset="-78"/>
                <a:cs typeface="Alexandria SemiBold" pitchFamily="2" charset="-78"/>
              </a:rPr>
              <a:t>: يقصد بها بتعزيز </a:t>
            </a:r>
            <a:r>
              <a:rPr lang="ar-EG" dirty="0">
                <a:latin typeface="Alexandria SemiBold" pitchFamily="2" charset="-78"/>
                <a:cs typeface="Alexandria SemiBold" pitchFamily="2" charset="-78"/>
              </a:rPr>
              <a:t> وتدعيم </a:t>
            </a:r>
            <a:r>
              <a:rPr lang="ar-SA" dirty="0">
                <a:latin typeface="Alexandria SemiBold" pitchFamily="2" charset="-78"/>
                <a:cs typeface="Alexandria SemiBold" pitchFamily="2" charset="-78"/>
              </a:rPr>
              <a:t>المعتقدات والقيم الموجودة بالفعل لدى الأفراد من خلال الإعلام الرقمي. فعندما يتعرض الأشخاص لمحتوى يدعم أفكارهم ومعتقداتهم الحالية، فإن ذلك يعزز تلك الأفكار ويزيد من تمسكهم بها كالشعور بالانتماء، حيث يشعر الأفراد بأن آرائهم مدعومة ومؤيدة من قبل المجتمع المحيط بهم.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7007" y="1408802"/>
            <a:ext cx="409345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وظائف علم النفس الإعلامي</a:t>
            </a:r>
          </a:p>
        </p:txBody>
      </p:sp>
      <p:sp>
        <p:nvSpPr>
          <p:cNvPr id="12" name="Freeform 5"/>
          <p:cNvSpPr/>
          <p:nvPr/>
        </p:nvSpPr>
        <p:spPr>
          <a:xfrm>
            <a:off x="-772292" y="2782135"/>
            <a:ext cx="3154913" cy="2139043"/>
          </a:xfrm>
          <a:custGeom>
            <a:avLst/>
            <a:gdLst/>
            <a:ahLst/>
            <a:cxnLst/>
            <a:rect l="l" t="t" r="r" b="b"/>
            <a:pathLst>
              <a:path w="3775293" h="2653716">
                <a:moveTo>
                  <a:pt x="0" y="0"/>
                </a:moveTo>
                <a:lnTo>
                  <a:pt x="3775293" y="0"/>
                </a:lnTo>
                <a:lnTo>
                  <a:pt x="3775293" y="2653716"/>
                </a:lnTo>
                <a:lnTo>
                  <a:pt x="0" y="2653716"/>
                </a:lnTo>
                <a:lnTo>
                  <a:pt x="0" y="0"/>
                </a:lnTo>
                <a:close/>
              </a:path>
            </a:pathLst>
          </a:custGeom>
          <a:blipFill>
            <a:blip r:embed="rId5"/>
            <a:stretch>
              <a:fillRect/>
            </a:stretch>
          </a:blipFill>
        </p:spPr>
      </p:sp>
    </p:spTree>
    <p:extLst>
      <p:ext uri="{BB962C8B-B14F-4D97-AF65-F5344CB8AC3E}">
        <p14:creationId xmlns:p14="http://schemas.microsoft.com/office/powerpoint/2010/main" val="3652166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2488" y="1992085"/>
            <a:ext cx="9430650" cy="4300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2828" y="2113958"/>
            <a:ext cx="9254804"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المبادئ الأساسية لعلم النفس الإعلامي يقصد بها الأسس النظرية التي يقوم عليها علم النفس الإعلامي، والتي تعتبر بمثابة توجهات وقوانين تُساعد في فهم تأثير الإعلام الرقمي على الأفراد والمجتمعات. فتؤثر المنصات الرقمية بشكل </a:t>
            </a:r>
            <a:r>
              <a:rPr lang="ar-SA" u="sng" dirty="0">
                <a:latin typeface="Alexandria SemiBold" pitchFamily="2" charset="-78"/>
                <a:cs typeface="Alexandria SemiBold" pitchFamily="2" charset="-78"/>
              </a:rPr>
              <a:t>مباشر </a:t>
            </a:r>
            <a:r>
              <a:rPr lang="ar-SA" dirty="0">
                <a:latin typeface="Alexandria SemiBold" pitchFamily="2" charset="-78"/>
                <a:cs typeface="Alexandria SemiBold" pitchFamily="2" charset="-78"/>
              </a:rPr>
              <a:t>على السلوك، لكنها أيضاً تؤثر </a:t>
            </a:r>
            <a:r>
              <a:rPr lang="ar-SA" u="sng" dirty="0">
                <a:latin typeface="Alexandria SemiBold" pitchFamily="2" charset="-78"/>
                <a:cs typeface="Alexandria SemiBold" pitchFamily="2" charset="-78"/>
              </a:rPr>
              <a:t>بشكل غير مباشر </a:t>
            </a:r>
            <a:r>
              <a:rPr lang="ar-SA" dirty="0">
                <a:latin typeface="Alexandria SemiBold" pitchFamily="2" charset="-78"/>
                <a:cs typeface="Alexandria SemiBold" pitchFamily="2" charset="-78"/>
              </a:rPr>
              <a:t>عبر تشكيل الآراء والقيم.وتتمثل هذه المبادئ في:</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نظرية التعزيز: </a:t>
            </a:r>
            <a:r>
              <a:rPr lang="ar-SA" dirty="0">
                <a:latin typeface="Alexandria SemiBold" pitchFamily="2" charset="-78"/>
                <a:cs typeface="Alexandria SemiBold" pitchFamily="2" charset="-78"/>
              </a:rPr>
              <a:t>تشير إلى أن التعرض لمحتوى معين يمكن أن يعزز أو يقلل من سلوكيات معينة. على سبيل المثال، يمكن أن تؤدي المشاهدات المتكررة للعنف في المنصات الرقمية إلى زيادة قبول هذا السلوك. </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نظرية التوقعات</a:t>
            </a:r>
            <a:r>
              <a:rPr lang="ar-SA" dirty="0">
                <a:latin typeface="Alexandria SemiBold" pitchFamily="2" charset="-78"/>
                <a:cs typeface="Alexandria SemiBold" pitchFamily="2" charset="-78"/>
              </a:rPr>
              <a:t>: تفترض أن الأفراد يتوقعون نتائج معينة من التعرض لمحتوى محدد، مما يؤثر على سلوكهم. إذا كان المحتوى يحقق توقعاتهم، فمن المحتمل أن يتفاعلوا معه بشكل إيجابي.</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415877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مبادئ علم النفس الإعلامي</a:t>
            </a:r>
          </a:p>
        </p:txBody>
      </p:sp>
      <p:sp>
        <p:nvSpPr>
          <p:cNvPr id="12" name="Freeform 9"/>
          <p:cNvSpPr/>
          <p:nvPr/>
        </p:nvSpPr>
        <p:spPr>
          <a:xfrm>
            <a:off x="19424" y="2798464"/>
            <a:ext cx="1877786" cy="2056250"/>
          </a:xfrm>
          <a:custGeom>
            <a:avLst/>
            <a:gdLst/>
            <a:ahLst/>
            <a:cxnLst/>
            <a:rect l="l" t="t" r="r" b="b"/>
            <a:pathLst>
              <a:path w="3565903" h="3620206">
                <a:moveTo>
                  <a:pt x="0" y="0"/>
                </a:moveTo>
                <a:lnTo>
                  <a:pt x="3565903" y="0"/>
                </a:lnTo>
                <a:lnTo>
                  <a:pt x="3565903" y="3620206"/>
                </a:lnTo>
                <a:lnTo>
                  <a:pt x="0" y="3620206"/>
                </a:lnTo>
                <a:lnTo>
                  <a:pt x="0" y="0"/>
                </a:lnTo>
                <a:close/>
              </a:path>
            </a:pathLst>
          </a:custGeom>
          <a:blipFill>
            <a:blip r:embed="rId4"/>
            <a:stretch>
              <a:fillRect/>
            </a:stretch>
          </a:blipFill>
        </p:spPr>
      </p:sp>
    </p:spTree>
    <p:extLst>
      <p:ext uri="{BB962C8B-B14F-4D97-AF65-F5344CB8AC3E}">
        <p14:creationId xmlns:p14="http://schemas.microsoft.com/office/powerpoint/2010/main" val="3505722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2488" y="1825415"/>
            <a:ext cx="9395481" cy="4467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58593" y="2018920"/>
            <a:ext cx="9395481"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نظرية التعرض الانتقائي</a:t>
            </a:r>
            <a:r>
              <a:rPr lang="ar-SA" dirty="0">
                <a:latin typeface="Alexandria SemiBold" pitchFamily="2" charset="-78"/>
                <a:cs typeface="Alexandria SemiBold" pitchFamily="2" charset="-78"/>
              </a:rPr>
              <a:t> تشير نظرية التعرض الانتقائي إلى كيفية اختيار الأفراد للمعلومات التي تتناسب مع قناعاتهم وأفكارهم المسبقة. يميل الناس إلى البحث عن المعلومات التي تدعم وجهات نظرهم وتجاهل تلك التي تتعارض معها. هذا السلوك يمكن أن يؤدي إلى تعزيز القناعات الموجودة مسبقًا .</a:t>
            </a:r>
          </a:p>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نظرية التفاعل الاجتماعي</a:t>
            </a:r>
            <a:r>
              <a:rPr lang="ar-SA" dirty="0">
                <a:latin typeface="Alexandria SemiBold" pitchFamily="2" charset="-78"/>
                <a:cs typeface="Alexandria SemiBold" pitchFamily="2" charset="-78"/>
              </a:rPr>
              <a:t>: تعتبر التفاعلات مع المحتوى الإعلامي من العوامل الأساسية التي تؤثر على سلوك الأفراد ومشاعرهم. يتضمن ذلك كيفية استجابة الأفراد للمحتوى، سواء كان ذلك من خلال التعليقات أو المشاركة، أو حتى مجرد المشاهدة. تشير الأبحاث إلى أن التفاعل مع المحتوى الإيجابي يمكن أن يعزز من الشعور بالانتماء والرضا، بينما التفاعل مع المحتوى السلبي قد يؤدي إلى مشاعر القلق أو الاكتئاب.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18020" y="1305016"/>
            <a:ext cx="415877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مبادئ علم النفس الإعلامي</a:t>
            </a:r>
          </a:p>
        </p:txBody>
      </p:sp>
      <p:sp>
        <p:nvSpPr>
          <p:cNvPr id="12" name="Freeform 4"/>
          <p:cNvSpPr/>
          <p:nvPr/>
        </p:nvSpPr>
        <p:spPr>
          <a:xfrm>
            <a:off x="0" y="3200400"/>
            <a:ext cx="1876361" cy="1828383"/>
          </a:xfrm>
          <a:custGeom>
            <a:avLst/>
            <a:gdLst/>
            <a:ahLst/>
            <a:cxnLst/>
            <a:rect l="l" t="t" r="r" b="b"/>
            <a:pathLst>
              <a:path w="3225976" h="2419482">
                <a:moveTo>
                  <a:pt x="0" y="0"/>
                </a:moveTo>
                <a:lnTo>
                  <a:pt x="3225976" y="0"/>
                </a:lnTo>
                <a:lnTo>
                  <a:pt x="3225976" y="2419482"/>
                </a:lnTo>
                <a:lnTo>
                  <a:pt x="0" y="2419482"/>
                </a:lnTo>
                <a:lnTo>
                  <a:pt x="0" y="0"/>
                </a:lnTo>
                <a:close/>
              </a:path>
            </a:pathLst>
          </a:custGeom>
          <a:blipFill>
            <a:blip r:embed="rId5"/>
            <a:stretch>
              <a:fillRect/>
            </a:stretch>
          </a:blipFill>
        </p:spPr>
      </p:sp>
    </p:spTree>
    <p:extLst>
      <p:ext uri="{BB962C8B-B14F-4D97-AF65-F5344CB8AC3E}">
        <p14:creationId xmlns:p14="http://schemas.microsoft.com/office/powerpoint/2010/main" val="18172497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83193" y="1752941"/>
            <a:ext cx="10164391" cy="45396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78037" y="8151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6185" y="916932"/>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75081" y="11175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83194" y="1867237"/>
            <a:ext cx="10058883" cy="4478149"/>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نظرية العبء المعرفي:</a:t>
            </a:r>
            <a:r>
              <a:rPr lang="ar-SA" dirty="0"/>
              <a:t> </a:t>
            </a:r>
            <a:r>
              <a:rPr lang="ar-SA" sz="1700" dirty="0">
                <a:latin typeface="Alexandria SemiBold" pitchFamily="2" charset="-78"/>
                <a:cs typeface="Alexandria SemiBold" pitchFamily="2" charset="-78"/>
              </a:rPr>
              <a:t>تشير إلى الكمية من المعلومات التي يمكن أن يعالجها الفرد في وقت معين. عندما يتعرض الأفراد لكم هائل من المعلومات، يُمثـل عبئـاً معرفیـاً علـى نظـام التمثیـل، قد يؤدي ذلك إلى ما يُعرف </a:t>
            </a:r>
            <a:r>
              <a:rPr lang="ar-SA" sz="1700" u="sng" dirty="0">
                <a:latin typeface="Alexandria SemiBold" pitchFamily="2" charset="-78"/>
                <a:cs typeface="Alexandria SemiBold" pitchFamily="2" charset="-78"/>
              </a:rPr>
              <a:t>بالإجهاد المعلوماتي</a:t>
            </a:r>
            <a:r>
              <a:rPr lang="ar-SA" sz="1700" dirty="0">
                <a:latin typeface="Alexandria SemiBold" pitchFamily="2" charset="-78"/>
                <a:cs typeface="Alexandria SemiBold" pitchFamily="2" charset="-78"/>
              </a:rPr>
              <a:t>، وهو حالة من الإرهاق الذهني نتيجة التحميل الزائد للمعلومات </a:t>
            </a:r>
            <a:r>
              <a:rPr lang="en-US" sz="1700" dirty="0">
                <a:latin typeface="Alexandria Light" pitchFamily="2" charset="-78"/>
                <a:cs typeface="Alexandria Light" pitchFamily="2" charset="-78"/>
              </a:rPr>
              <a:t>Overload Information</a:t>
            </a:r>
            <a:r>
              <a:rPr lang="ar-SA" sz="1700" dirty="0">
                <a:latin typeface="Alexandria Light" pitchFamily="2" charset="-78"/>
                <a:cs typeface="Alexandria Light" pitchFamily="2" charset="-78"/>
              </a:rPr>
              <a:t>. </a:t>
            </a: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نظرية التأطير </a:t>
            </a:r>
            <a:r>
              <a:rPr lang="en-US" dirty="0">
                <a:solidFill>
                  <a:srgbClr val="0070C0"/>
                </a:solidFill>
                <a:latin typeface="Alexandria SemiBold" pitchFamily="2" charset="-78"/>
                <a:cs typeface="Alexandria SemiBold" pitchFamily="2" charset="-78"/>
              </a:rPr>
              <a:t>Framing Theory</a:t>
            </a:r>
            <a:r>
              <a:rPr lang="ar-SA" dirty="0">
                <a:solidFill>
                  <a:srgbClr val="0070C0"/>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تفترض أن الطريقة التي يتم بها تقديم المعلومات يمكن أن تؤثر على كيفية فهم الجمهور للمعلومات، وبالتالي تتشكل آرائهم.</a:t>
            </a: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نظرية نظامي التفكير: أو معالجة المعلومات الثنائية</a:t>
            </a:r>
            <a:r>
              <a:rPr lang="ar-SA" dirty="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تشير إلى أن هناك نظامين مختلفين في الدماغ يعالجان المعلومات بطرق مختلفة</a:t>
            </a:r>
            <a:r>
              <a:rPr lang="ar-EG" sz="1700" dirty="0">
                <a:latin typeface="Alexandria SemiBold" pitchFamily="2" charset="-78"/>
                <a:cs typeface="Alexandria SemiBold" pitchFamily="2" charset="-78"/>
              </a:rPr>
              <a:t> </a:t>
            </a:r>
            <a:r>
              <a:rPr lang="ar-EG" sz="1700">
                <a:latin typeface="Alexandria SemiBold" pitchFamily="2" charset="-78"/>
                <a:cs typeface="Alexandria SemiBold" pitchFamily="2" charset="-78"/>
              </a:rPr>
              <a:t>هما:</a:t>
            </a:r>
            <a:r>
              <a:rPr lang="ar-SA" sz="1700"/>
              <a:t> </a:t>
            </a:r>
            <a:r>
              <a:rPr lang="ar-SA" sz="1700" dirty="0">
                <a:solidFill>
                  <a:srgbClr val="C00000"/>
                </a:solidFill>
                <a:latin typeface="Alexandria SemiBold" pitchFamily="2" charset="-78"/>
                <a:cs typeface="Alexandria SemiBold" pitchFamily="2" charset="-78"/>
              </a:rPr>
              <a:t>النظام السريع: </a:t>
            </a:r>
            <a:r>
              <a:rPr lang="ar-SA" sz="1700" dirty="0">
                <a:latin typeface="Alexandria SemiBold" pitchFamily="2" charset="-78"/>
                <a:cs typeface="Alexandria SemiBold" pitchFamily="2" charset="-78"/>
              </a:rPr>
              <a:t>يقوم بمعالجة المعلومات دون الحاجة إلى جهد كبير، </a:t>
            </a:r>
            <a:r>
              <a:rPr lang="ar-SA" sz="1700" dirty="0">
                <a:solidFill>
                  <a:srgbClr val="C00000"/>
                </a:solidFill>
                <a:latin typeface="Alexandria SemiBold" pitchFamily="2" charset="-78"/>
                <a:cs typeface="Alexandria SemiBold" pitchFamily="2" charset="-78"/>
              </a:rPr>
              <a:t>والنظام البطيء: </a:t>
            </a:r>
            <a:r>
              <a:rPr lang="ar-SA" sz="1700" dirty="0">
                <a:latin typeface="Alexandria SemiBold" pitchFamily="2" charset="-78"/>
                <a:cs typeface="Alexandria SemiBold" pitchFamily="2" charset="-78"/>
              </a:rPr>
              <a:t>يتطلب جهدًا أكبر وتركيزًا عميقًا . وتساعد النظرية في فهم كيفية تأثير العواطف والتفكير المنطقي على سلوك الجمهور واتخاذ القرارات. يمكن أن يؤدي الاعتماد المفرط على النظام السريع للمعالجة إلى أخطاء في الحكم أو اتخاذ قرارات غير مدروسة.</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18020" y="1217091"/>
            <a:ext cx="415877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مبادئ علم النفس الإعلامي</a:t>
            </a:r>
          </a:p>
        </p:txBody>
      </p:sp>
      <p:sp>
        <p:nvSpPr>
          <p:cNvPr id="14" name="Freeform 8"/>
          <p:cNvSpPr/>
          <p:nvPr/>
        </p:nvSpPr>
        <p:spPr>
          <a:xfrm>
            <a:off x="81899" y="4832827"/>
            <a:ext cx="1536105" cy="1486182"/>
          </a:xfrm>
          <a:custGeom>
            <a:avLst/>
            <a:gdLst/>
            <a:ahLst/>
            <a:cxnLst/>
            <a:rect l="l" t="t" r="r" b="b"/>
            <a:pathLst>
              <a:path w="1536105" h="1486182">
                <a:moveTo>
                  <a:pt x="0" y="0"/>
                </a:moveTo>
                <a:lnTo>
                  <a:pt x="1536105" y="0"/>
                </a:lnTo>
                <a:lnTo>
                  <a:pt x="1536105" y="1486182"/>
                </a:lnTo>
                <a:lnTo>
                  <a:pt x="0" y="1486182"/>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21946612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02229" y="1949818"/>
            <a:ext cx="9829800" cy="43591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02229" y="2025334"/>
            <a:ext cx="9633857" cy="4247317"/>
          </a:xfrm>
          <a:prstGeom prst="rect">
            <a:avLst/>
          </a:prstGeom>
          <a:noFill/>
        </p:spPr>
        <p:txBody>
          <a:bodyPr wrap="square" rtlCol="0">
            <a:spAutoFit/>
          </a:bodyPr>
          <a:lstStyle/>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الإدراك </a:t>
            </a:r>
            <a:r>
              <a:rPr lang="en-US" dirty="0">
                <a:latin typeface="Alexandria Light" pitchFamily="2" charset="-78"/>
                <a:cs typeface="Alexandria Light" pitchFamily="2" charset="-78"/>
              </a:rPr>
              <a:t>Perception</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هو العملية التي من خلالها يقوم الأفراد بتفسير المعلومات التي يتلقونها من منصات الإعلام الرقمية، وكيف يؤثر ذلك على سلوكهم وقراراتهم. </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الدوافع </a:t>
            </a:r>
            <a:r>
              <a:rPr lang="en-US" dirty="0">
                <a:latin typeface="Alexandria Light" pitchFamily="2" charset="-78"/>
                <a:cs typeface="Alexandria Light" pitchFamily="2" charset="-78"/>
              </a:rPr>
              <a:t>Motivations</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تشير إلى العوامل التي تجعل الأفراد يتفاعلون مع المحتوى الإعلامي، وتؤثر على إدراك الأفراد وتوجهاتهم نحو المحتوى الإعلامي. يمكن أن تشمل المحفزات: العناوين، الصور، والتصميم. </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المعتقدات </a:t>
            </a:r>
            <a:r>
              <a:rPr lang="en-US" dirty="0">
                <a:latin typeface="Alexandria Light" pitchFamily="2" charset="-78"/>
                <a:cs typeface="Alexandria Light" pitchFamily="2" charset="-78"/>
              </a:rPr>
              <a:t>Beliefs</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هي الأفكار والقيم أو التصورات التي يعتنقها الأفراد حول موضوع معين. وتتشكل المعتقدات من خلال المحتوى الإعلامي، والثقافة، والتجارب الشخصية. </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سلوك المستخدم </a:t>
            </a:r>
            <a:r>
              <a:rPr lang="en-US" dirty="0">
                <a:latin typeface="Alexandria Light" pitchFamily="2" charset="-78"/>
                <a:cs typeface="Alexandria Light" pitchFamily="2" charset="-78"/>
              </a:rPr>
              <a:t>User Behavior</a:t>
            </a:r>
            <a:r>
              <a:rPr lang="ar-SA" dirty="0">
                <a:latin typeface="Alexandria SemiBold" pitchFamily="2" charset="-78"/>
                <a:cs typeface="Alexandria SemiBold" pitchFamily="2" charset="-78"/>
              </a:rPr>
              <a:t>: يشير إلى الأنماط والسلوكيات التي يتبناها الأفراد عند استخدام وسائل الإعلام الرقمية، مثل البحث عن المعلومات، أو قراءة المقالات، مشاركة المحتوى عبر وسائل التواصل الاجتماعي.</a:t>
            </a:r>
            <a:r>
              <a:rPr lang="ar-SA" dirty="0"/>
              <a:t>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7007" y="1385543"/>
            <a:ext cx="6118202"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المفاهيم الأساسية في علم النفس الإعلامي</a:t>
            </a:r>
          </a:p>
        </p:txBody>
      </p:sp>
      <p:sp>
        <p:nvSpPr>
          <p:cNvPr id="13" name="Freeform 3"/>
          <p:cNvSpPr/>
          <p:nvPr/>
        </p:nvSpPr>
        <p:spPr>
          <a:xfrm flipH="1">
            <a:off x="0" y="2991415"/>
            <a:ext cx="1735780" cy="1828800"/>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29615016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0779" y="2022888"/>
            <a:ext cx="9581314" cy="4247317"/>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الإدمان الرقمي </a:t>
            </a:r>
            <a:r>
              <a:rPr lang="en-US" dirty="0">
                <a:latin typeface="Alexandria Light" pitchFamily="2" charset="-78"/>
                <a:cs typeface="Alexandria Light" pitchFamily="2" charset="-78"/>
              </a:rPr>
              <a:t>Addiction</a:t>
            </a:r>
            <a:r>
              <a:rPr lang="ar-SA" dirty="0">
                <a:latin typeface="Alexandria Light" pitchFamily="2" charset="-78"/>
                <a:cs typeface="Alexandria Light" pitchFamily="2" charset="-78"/>
              </a:rPr>
              <a:t>:</a:t>
            </a:r>
            <a:r>
              <a:rPr lang="ar-SA" dirty="0">
                <a:latin typeface="Alexandria SemiBold" pitchFamily="2" charset="-78"/>
                <a:cs typeface="Alexandria SemiBold" pitchFamily="2" charset="-78"/>
              </a:rPr>
              <a:t> يشير إلى الاستهلاك المٌفرط لمنصات الإعلام الرقمي، مما يؤدي إلى آثار سلبية على الحياة اليومية والعلاقات الشخصية والصحة العقلية.</a:t>
            </a: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التنمر الرقمي </a:t>
            </a:r>
            <a:r>
              <a:rPr lang="en-US" dirty="0">
                <a:latin typeface="Alexandria Light" pitchFamily="2" charset="-78"/>
                <a:cs typeface="Alexandria Light" pitchFamily="2" charset="-78"/>
              </a:rPr>
              <a:t>Cyberbullying</a:t>
            </a:r>
            <a:r>
              <a:rPr lang="ar-SA" dirty="0">
                <a:latin typeface="Alexandria SemiBold" pitchFamily="2" charset="-78"/>
                <a:cs typeface="Alexandria SemiBold" pitchFamily="2" charset="-78"/>
              </a:rPr>
              <a:t>: يقصد به استخدام الوسائط الرقمية لإحراج شخص ما أو التقليل من شأنه أو مُضايقته من خلال رسائل أو تعليقات عبر الإنترنت.</a:t>
            </a: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عادات التعرض </a:t>
            </a:r>
            <a:r>
              <a:rPr lang="en-US" dirty="0">
                <a:latin typeface="Alexandria Light" pitchFamily="2" charset="-78"/>
                <a:cs typeface="Alexandria Light" pitchFamily="2" charset="-78"/>
              </a:rPr>
              <a:t>Exposure Habits</a:t>
            </a:r>
            <a:r>
              <a:rPr lang="ar-SA" dirty="0">
                <a:latin typeface="Alexandria Light" pitchFamily="2" charset="-78"/>
                <a:cs typeface="Alexandria Light" pitchFamily="2" charset="-78"/>
              </a:rPr>
              <a:t>: </a:t>
            </a:r>
            <a:r>
              <a:rPr lang="ar-SA" dirty="0">
                <a:latin typeface="Alexandria SemiBold" pitchFamily="2" charset="-78"/>
                <a:cs typeface="Alexandria SemiBold" pitchFamily="2" charset="-78"/>
              </a:rPr>
              <a:t> تشير إلى السلوكيات التي يتبعها الأفراد في استهلاك الوسائط والمحتوى الرقمي. تتضمن هذه العادات كيفية ومدة تعرض الأفراد لمختلف أنواع المحتوى، مثل الأخبار، وسائل التواصل الاجتماعي، الألعاب الإلكترونية... وغيرها من أشكال الوسائط الرقمي.</a:t>
            </a: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التعرض الانتقائي </a:t>
            </a:r>
            <a:r>
              <a:rPr lang="en-US" dirty="0">
                <a:latin typeface="Alexandria Light" pitchFamily="2" charset="-78"/>
                <a:cs typeface="Alexandria Light" pitchFamily="2" charset="-78"/>
              </a:rPr>
              <a:t>Selective Exposure</a:t>
            </a:r>
            <a:r>
              <a:rPr lang="ar-SA" dirty="0">
                <a:latin typeface="Alexandria SemiBold" pitchFamily="2" charset="-78"/>
                <a:cs typeface="Alexandria SemiBold" pitchFamily="2" charset="-78"/>
              </a:rPr>
              <a:t>: يشير إلى أن الأفراد يبحثون عن المعلومات التي تتوافق مع معتقداتهم الحالية، ويتجنبون المعلومات التي تخالف تلك المعتقدات.</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7007" y="1303898"/>
            <a:ext cx="6118202"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المفاهيم الأساسية في علم النفس الإعلامي</a:t>
            </a:r>
          </a:p>
        </p:txBody>
      </p:sp>
      <p:sp>
        <p:nvSpPr>
          <p:cNvPr id="12" name="Freeform 3"/>
          <p:cNvSpPr/>
          <p:nvPr/>
        </p:nvSpPr>
        <p:spPr>
          <a:xfrm flipH="1">
            <a:off x="-1" y="3624942"/>
            <a:ext cx="1490851" cy="1590459"/>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32906411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01386" y="1889843"/>
            <a:ext cx="9426630" cy="4662815"/>
          </a:xfrm>
          <a:prstGeom prst="rect">
            <a:avLst/>
          </a:prstGeom>
          <a:noFill/>
        </p:spPr>
        <p:txBody>
          <a:bodyPr wrap="square" rtlCol="0">
            <a:spAutoFit/>
          </a:bodyPr>
          <a:lstStyle/>
          <a:p>
            <a:pPr marL="342900" indent="-342900" algn="r" rtl="1">
              <a:lnSpc>
                <a:spcPct val="150000"/>
              </a:lnSpc>
              <a:buFont typeface="+mj-lt"/>
              <a:buAutoNum type="arabicPeriod" startAt="9"/>
            </a:pPr>
            <a:r>
              <a:rPr lang="ar-SA" dirty="0">
                <a:solidFill>
                  <a:srgbClr val="0070C0"/>
                </a:solidFill>
                <a:latin typeface="Alexandria SemiBold" pitchFamily="2" charset="-78"/>
                <a:cs typeface="Alexandria SemiBold" pitchFamily="2" charset="-78"/>
              </a:rPr>
              <a:t>البيانات الضخمة</a:t>
            </a:r>
            <a:r>
              <a:rPr lang="en-US" dirty="0">
                <a:solidFill>
                  <a:srgbClr val="0070C0"/>
                </a:solidFill>
                <a:latin typeface="Alexandria SemiBold" pitchFamily="2" charset="-78"/>
                <a:cs typeface="Alexandria SemiBold" pitchFamily="2" charset="-78"/>
              </a:rPr>
              <a:t> </a:t>
            </a:r>
            <a:r>
              <a:rPr lang="en-US" dirty="0">
                <a:latin typeface="Alexandria Light" pitchFamily="2" charset="-78"/>
                <a:cs typeface="Alexandria Light" pitchFamily="2" charset="-78"/>
              </a:rPr>
              <a:t>Big Data </a:t>
            </a:r>
            <a:r>
              <a:rPr lang="ar-SA" dirty="0">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هي كميات كبيرة من البيانات العالية السرعة والمعقدة والمتغيرة التي تتعلق بسلوك مستخدم على منصات الرقمية. وتتطلب تقنيات متقدمة لتمكين الاستفادة بالمعلومات التي تحتوي عليها وتخزينها وتوزيعها وإدارتها وتحليلها ومن ثم اتخاذ القرارات المختلفة. لذا تتسم هذه البيانات بكبر </a:t>
            </a:r>
            <a:r>
              <a:rPr lang="ar-EG" dirty="0">
                <a:solidFill>
                  <a:srgbClr val="000000"/>
                </a:solidFill>
                <a:latin typeface="Alexandria SemiBold" pitchFamily="2" charset="-78"/>
                <a:cs typeface="Alexandria SemiBold" pitchFamily="2" charset="-78"/>
              </a:rPr>
              <a:t>الحجم </a:t>
            </a:r>
            <a:r>
              <a:rPr lang="en-US" dirty="0">
                <a:solidFill>
                  <a:srgbClr val="000000"/>
                </a:solidFill>
                <a:latin typeface="Alexandria SemiBold" pitchFamily="2" charset="-78"/>
                <a:cs typeface="Alexandria SemiBold" pitchFamily="2" charset="-78"/>
              </a:rPr>
              <a:t>Volumes</a:t>
            </a:r>
            <a:r>
              <a:rPr lang="ar-EG" dirty="0">
                <a:solidFill>
                  <a:srgbClr val="000000"/>
                </a:solidFill>
                <a:latin typeface="Alexandria SemiBold" pitchFamily="2" charset="-78"/>
                <a:cs typeface="Alexandria SemiBold" pitchFamily="2" charset="-78"/>
              </a:rPr>
              <a:t> والسرعة</a:t>
            </a:r>
            <a:r>
              <a:rPr lang="ar-SA" dirty="0">
                <a:solidFill>
                  <a:srgbClr val="000000"/>
                </a:solidFill>
                <a:latin typeface="Alexandria SemiBold" pitchFamily="2" charset="-78"/>
                <a:cs typeface="Alexandria SemiBold" pitchFamily="2" charset="-78"/>
              </a:rPr>
              <a:t> العالية </a:t>
            </a:r>
            <a:r>
              <a:rPr lang="en-US" dirty="0">
                <a:solidFill>
                  <a:srgbClr val="000000"/>
                </a:solidFill>
                <a:latin typeface="Alexandria SemiBold" pitchFamily="2" charset="-78"/>
                <a:cs typeface="Alexandria SemiBold" pitchFamily="2" charset="-78"/>
              </a:rPr>
              <a:t>Velocity</a:t>
            </a:r>
            <a:r>
              <a:rPr lang="ar-EG"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و</a:t>
            </a:r>
            <a:r>
              <a:rPr lang="ar-EG" dirty="0">
                <a:solidFill>
                  <a:srgbClr val="000000"/>
                </a:solidFill>
                <a:latin typeface="Alexandria SemiBold" pitchFamily="2" charset="-78"/>
                <a:cs typeface="Alexandria SemiBold" pitchFamily="2" charset="-78"/>
              </a:rPr>
              <a:t>التنوع </a:t>
            </a:r>
            <a:r>
              <a:rPr lang="en-US" dirty="0">
                <a:solidFill>
                  <a:srgbClr val="000000"/>
                </a:solidFill>
                <a:latin typeface="Alexandria SemiBold" pitchFamily="2" charset="-78"/>
                <a:cs typeface="Alexandria SemiBold" pitchFamily="2" charset="-78"/>
              </a:rPr>
              <a:t>Variety</a:t>
            </a:r>
            <a:r>
              <a:rPr lang="ar-EG" dirty="0">
                <a:solidFill>
                  <a:srgbClr val="000000"/>
                </a:solidFill>
                <a:latin typeface="Alexandria SemiBold" pitchFamily="2" charset="-78"/>
                <a:cs typeface="Alexandria SemiBold" pitchFamily="2" charset="-78"/>
              </a:rPr>
              <a:t>.</a:t>
            </a:r>
            <a:endParaRPr lang="ar-SA" dirty="0">
              <a:solidFill>
                <a:srgbClr val="000000"/>
              </a:solidFill>
              <a:latin typeface="Alexandria SemiBold" pitchFamily="2" charset="-78"/>
              <a:cs typeface="Alexandria SemiBold" pitchFamily="2" charset="-78"/>
            </a:endParaRPr>
          </a:p>
          <a:p>
            <a:pPr marL="342900" indent="-342900" algn="r" rtl="1">
              <a:lnSpc>
                <a:spcPct val="150000"/>
              </a:lnSpc>
              <a:buFont typeface="+mj-lt"/>
              <a:buAutoNum type="arabicPeriod" startAt="9"/>
            </a:pPr>
            <a:r>
              <a:rPr lang="ar-SA" dirty="0">
                <a:solidFill>
                  <a:srgbClr val="0070C0"/>
                </a:solidFill>
                <a:latin typeface="Alexandria SemiBold" pitchFamily="2" charset="-78"/>
                <a:cs typeface="Alexandria SemiBold" pitchFamily="2" charset="-78"/>
              </a:rPr>
              <a:t>تأثيرات السلسلة أو المتتالية </a:t>
            </a:r>
            <a:r>
              <a:rPr lang="en-US" dirty="0">
                <a:latin typeface="Alexandria Light" pitchFamily="2" charset="-78"/>
                <a:cs typeface="Alexandria Light" pitchFamily="2" charset="-78"/>
              </a:rPr>
              <a:t>Cascade Effects</a:t>
            </a:r>
            <a:r>
              <a:rPr lang="ar-SA" dirty="0">
                <a:latin typeface="Alexandria SemiBold" pitchFamily="2" charset="-78"/>
                <a:cs typeface="Alexandria SemiBold" pitchFamily="2" charset="-78"/>
              </a:rPr>
              <a:t>: يشير إلى تعدد تأثيرات النفسية الناتجة </a:t>
            </a:r>
            <a:r>
              <a:rPr lang="ar-SA">
                <a:latin typeface="Alexandria SemiBold" pitchFamily="2" charset="-78"/>
                <a:cs typeface="Alexandria SemiBold" pitchFamily="2" charset="-78"/>
              </a:rPr>
              <a:t>عن التعرض </a:t>
            </a:r>
            <a:r>
              <a:rPr lang="ar-SA" dirty="0">
                <a:latin typeface="Alexandria SemiBold" pitchFamily="2" charset="-78"/>
                <a:cs typeface="Alexandria SemiBold" pitchFamily="2" charset="-78"/>
              </a:rPr>
              <a:t>المستمر للمحتوى الرقمي، عكس التأثيرات الأحادية التي تعتمد على نوع واحد من التأثيرات ( معرفية أو عاطفية أو سلوكية).</a:t>
            </a:r>
          </a:p>
          <a:p>
            <a:pPr marL="342900" indent="-342900" algn="r" rtl="1">
              <a:lnSpc>
                <a:spcPct val="150000"/>
              </a:lnSpc>
              <a:buFont typeface="+mj-lt"/>
              <a:buAutoNum type="arabicPeriod" startAt="9"/>
            </a:pPr>
            <a:r>
              <a:rPr lang="ar-SA" dirty="0">
                <a:solidFill>
                  <a:srgbClr val="0070C0"/>
                </a:solidFill>
                <a:latin typeface="Alexandria SemiBold" pitchFamily="2" charset="-78"/>
                <a:cs typeface="Alexandria SemiBold" pitchFamily="2" charset="-78"/>
              </a:rPr>
              <a:t>شلل اتخاذ القرار </a:t>
            </a:r>
            <a:r>
              <a:rPr lang="en-US" dirty="0">
                <a:latin typeface="Alexandria Light" pitchFamily="2" charset="-78"/>
                <a:cs typeface="Alexandria Light" pitchFamily="2" charset="-78"/>
              </a:rPr>
              <a:t>Decision Paralysis</a:t>
            </a:r>
            <a:r>
              <a:rPr lang="ar-SA" dirty="0">
                <a:latin typeface="Alexandria SemiBold" pitchFamily="2" charset="-78"/>
                <a:cs typeface="Alexandria SemiBold" pitchFamily="2" charset="-78"/>
              </a:rPr>
              <a:t>:حالة نفسية تحدث عندما يواجه الأفراد  صعوبة في اتخاذ القرارات بسبب كثرة الخيارات المتاحة أو التعرض المفرط للمعلومات. هذه الحالة تؤدي إلى التشتت والارتباك.</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7007" y="1254911"/>
            <a:ext cx="6118202"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المفاهيم الرئيسية في علم النفس الإعلامي</a:t>
            </a:r>
          </a:p>
        </p:txBody>
      </p:sp>
      <p:sp>
        <p:nvSpPr>
          <p:cNvPr id="12" name="Freeform 3"/>
          <p:cNvSpPr/>
          <p:nvPr/>
        </p:nvSpPr>
        <p:spPr>
          <a:xfrm flipH="1">
            <a:off x="-1" y="3624942"/>
            <a:ext cx="1490851" cy="1590459"/>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73770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a:extLst>
            <a:ext uri="{FF2B5EF4-FFF2-40B4-BE49-F238E27FC236}">
              <a16:creationId xmlns:a16="http://schemas.microsoft.com/office/drawing/2014/main" id="{8172C366-8753-7557-EB1E-2FFE0C4A18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503D66-60B2-6646-8866-82FFA5BA658E}"/>
              </a:ext>
            </a:extLst>
          </p:cNvPr>
          <p:cNvSpPr/>
          <p:nvPr/>
        </p:nvSpPr>
        <p:spPr>
          <a:xfrm>
            <a:off x="597878" y="1825415"/>
            <a:ext cx="10920046" cy="47636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664C8CE-87DC-FFCC-D579-FFEA8BE25B8A}"/>
              </a:ext>
            </a:extLst>
          </p:cNvPr>
          <p:cNvSpPr/>
          <p:nvPr/>
        </p:nvSpPr>
        <p:spPr>
          <a:xfrm>
            <a:off x="1146095" y="8248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A1C0F6-8359-2CB3-EDCB-BE948AD28E32}"/>
              </a:ext>
            </a:extLst>
          </p:cNvPr>
          <p:cNvSpPr txBox="1"/>
          <p:nvPr/>
        </p:nvSpPr>
        <p:spPr>
          <a:xfrm>
            <a:off x="1300779" y="933103"/>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A7A1EA9-FC03-1FAA-1039-F23C620C3944}"/>
              </a:ext>
            </a:extLst>
          </p:cNvPr>
          <p:cNvSpPr txBox="1"/>
          <p:nvPr/>
        </p:nvSpPr>
        <p:spPr>
          <a:xfrm>
            <a:off x="1300779" y="112284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7229A6A-D217-935E-F2F0-1DC6E8FC8834}"/>
              </a:ext>
            </a:extLst>
          </p:cNvPr>
          <p:cNvSpPr txBox="1"/>
          <p:nvPr/>
        </p:nvSpPr>
        <p:spPr>
          <a:xfrm>
            <a:off x="597877" y="1912927"/>
            <a:ext cx="10785233" cy="4616007"/>
          </a:xfrm>
          <a:prstGeom prst="rect">
            <a:avLst/>
          </a:prstGeom>
          <a:noFill/>
        </p:spPr>
        <p:txBody>
          <a:bodyPr wrap="square" rtlCol="0">
            <a:spAutoFit/>
          </a:bodyPr>
          <a:lstStyle/>
          <a:p>
            <a:pPr marL="342900" indent="-342900" algn="r" rtl="1">
              <a:lnSpc>
                <a:spcPct val="150000"/>
              </a:lnSpc>
              <a:buFont typeface="+mj-lt"/>
              <a:buAutoNum type="arabicPeriod" startAt="12"/>
            </a:pPr>
            <a:r>
              <a:rPr lang="ar-EG" dirty="0">
                <a:solidFill>
                  <a:srgbClr val="0070C0"/>
                </a:solidFill>
                <a:latin typeface="Alexandria SemiBold" pitchFamily="2" charset="-78"/>
                <a:cs typeface="Alexandria SemiBold" pitchFamily="2" charset="-78"/>
              </a:rPr>
              <a:t>التزييف العميق</a:t>
            </a:r>
            <a:r>
              <a:rPr lang="en-US" dirty="0">
                <a:latin typeface="Alexandria Light" pitchFamily="2" charset="-78"/>
                <a:cs typeface="Alexandria Light" pitchFamily="2" charset="-78"/>
              </a:rPr>
              <a:t>Deepfake</a:t>
            </a:r>
            <a:r>
              <a:rPr lang="ar-SA" dirty="0">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ه</a:t>
            </a:r>
            <a:r>
              <a:rPr lang="ar-EG" dirty="0">
                <a:solidFill>
                  <a:srgbClr val="000000"/>
                </a:solidFill>
                <a:latin typeface="Alexandria SemiBold" pitchFamily="2" charset="-78"/>
                <a:cs typeface="Alexandria SemiBold" pitchFamily="2" charset="-78"/>
              </a:rPr>
              <a:t>و</a:t>
            </a:r>
            <a:r>
              <a:rPr lang="ar-SA"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محتوى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رقمي</a:t>
            </a:r>
            <a:r>
              <a:rPr lang="en-US" dirty="0">
                <a:latin typeface="Alexandria SemiBold" pitchFamily="2" charset="-78"/>
                <a:cs typeface="Alexandria SemiBold" pitchFamily="2" charset="-78"/>
              </a:rPr>
              <a:t> </a:t>
            </a:r>
            <a:r>
              <a:rPr lang="ar-EG" dirty="0">
                <a:latin typeface="Alexandria SemiBold" pitchFamily="2" charset="-78"/>
                <a:cs typeface="Alexandria SemiBold" pitchFamily="2" charset="-78"/>
              </a:rPr>
              <a:t>يتم إنشاؤه</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أو</a:t>
            </a:r>
            <a:r>
              <a:rPr lang="en-US" dirty="0">
                <a:latin typeface="Alexandria SemiBold" pitchFamily="2" charset="-78"/>
                <a:cs typeface="Alexandria SemiBold" pitchFamily="2" charset="-78"/>
              </a:rPr>
              <a:t> </a:t>
            </a:r>
            <a:r>
              <a:rPr lang="ar-EG">
                <a:latin typeface="Alexandria SemiBold" pitchFamily="2" charset="-78"/>
                <a:cs typeface="Alexandria SemiBold" pitchFamily="2" charset="-78"/>
              </a:rPr>
              <a:t>تعديله</a:t>
            </a:r>
            <a:r>
              <a:rPr lang="en-US">
                <a:latin typeface="Alexandria SemiBold" pitchFamily="2" charset="-78"/>
                <a:cs typeface="Alexandria SemiBold" pitchFamily="2" charset="-78"/>
              </a:rPr>
              <a:t> </a:t>
            </a:r>
            <a:r>
              <a:rPr lang="en-US" dirty="0" err="1">
                <a:latin typeface="Alexandria SemiBold" pitchFamily="2" charset="-78"/>
                <a:cs typeface="Alexandria SemiBold" pitchFamily="2" charset="-78"/>
              </a:rPr>
              <a:t>باستخدام</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تقنيات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الذكاء</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الاصطناعي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بهدف</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إنتاج</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صور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أو</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أصوات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أو</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فيديوهات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تبدو</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حقيقية</a:t>
            </a:r>
            <a:r>
              <a:rPr lang="ar-EG"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بما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قد</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يؤثر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في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إدراك</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الجمهور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وثقته</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بالمحتوى</a:t>
            </a:r>
            <a:r>
              <a:rPr lang="ar-EG" dirty="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342900" indent="-342900" algn="r" rtl="1">
              <a:lnSpc>
                <a:spcPct val="150000"/>
              </a:lnSpc>
              <a:buFont typeface="+mj-lt"/>
              <a:buAutoNum type="arabicPeriod" startAt="12"/>
            </a:pPr>
            <a:r>
              <a:rPr lang="ar-EG" dirty="0">
                <a:solidFill>
                  <a:srgbClr val="0070C0"/>
                </a:solidFill>
                <a:latin typeface="Alexandria SemiBold" pitchFamily="2" charset="-78"/>
                <a:cs typeface="Alexandria SemiBold" pitchFamily="2" charset="-78"/>
              </a:rPr>
              <a:t>غرف الصدى </a:t>
            </a:r>
            <a:r>
              <a:rPr lang="en-US" dirty="0">
                <a:latin typeface="Alexandria Light" pitchFamily="2" charset="-78"/>
                <a:cs typeface="Alexandria Light" pitchFamily="2" charset="-78"/>
              </a:rPr>
              <a:t>Echo Chambers</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هي</a:t>
            </a:r>
            <a:r>
              <a:rPr lang="ar-SA"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بيئات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رقمية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تتكرر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فيها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الأفكار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والمواقف</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المتشابهة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بين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المستخدمين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مما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يؤدي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إلى</a:t>
            </a:r>
            <a:r>
              <a:rPr lang="en-US" dirty="0">
                <a:latin typeface="Alexandria SemiBold" pitchFamily="2" charset="-78"/>
                <a:cs typeface="Alexandria SemiBold" pitchFamily="2" charset="-78"/>
              </a:rPr>
              <a:t> ت</a:t>
            </a:r>
            <a:r>
              <a:rPr lang="ar-EG" dirty="0">
                <a:latin typeface="Alexandria SemiBold" pitchFamily="2" charset="-78"/>
                <a:cs typeface="Alexandria SemiBold" pitchFamily="2" charset="-78"/>
              </a:rPr>
              <a:t>عزيز</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المعتقدات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القائمة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وتقليل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تقبل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الآراء</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المخالفة</a:t>
            </a:r>
            <a:r>
              <a:rPr lang="ar-EG" dirty="0">
                <a:latin typeface="Alexandria SemiBold" pitchFamily="2" charset="-78"/>
                <a:cs typeface="Alexandria SemiBold" pitchFamily="2" charset="-78"/>
              </a:rPr>
              <a:t>، وقد </a:t>
            </a:r>
            <a:r>
              <a:rPr lang="en-US" dirty="0" err="1">
                <a:latin typeface="Alexandria SemiBold" pitchFamily="2" charset="-78"/>
                <a:cs typeface="Alexandria SemiBold" pitchFamily="2" charset="-78"/>
              </a:rPr>
              <a:t>يجعل</a:t>
            </a:r>
            <a:r>
              <a:rPr lang="ar-EG" dirty="0">
                <a:latin typeface="Alexandria SemiBold" pitchFamily="2" charset="-78"/>
                <a:cs typeface="Alexandria SemiBold" pitchFamily="2" charset="-78"/>
              </a:rPr>
              <a:t> المستخدم </a:t>
            </a:r>
            <a:r>
              <a:rPr lang="en-US" dirty="0" err="1">
                <a:latin typeface="Alexandria SemiBold" pitchFamily="2" charset="-78"/>
                <a:cs typeface="Alexandria SemiBold" pitchFamily="2" charset="-78"/>
              </a:rPr>
              <a:t>أكثر</a:t>
            </a:r>
            <a:r>
              <a:rPr lang="en-US" dirty="0">
                <a:latin typeface="Alexandria SemiBold" pitchFamily="2" charset="-78"/>
                <a:cs typeface="Alexandria SemiBold" pitchFamily="2" charset="-78"/>
              </a:rPr>
              <a:t> ع</a:t>
            </a:r>
            <a:r>
              <a:rPr lang="ar-EG" dirty="0">
                <a:latin typeface="Alexandria SemiBold" pitchFamily="2" charset="-78"/>
                <a:cs typeface="Alexandria SemiBold" pitchFamily="2" charset="-78"/>
              </a:rPr>
              <a:t>ُ</a:t>
            </a:r>
            <a:r>
              <a:rPr lang="en-US" dirty="0" err="1">
                <a:latin typeface="Alexandria SemiBold" pitchFamily="2" charset="-78"/>
                <a:cs typeface="Alexandria SemiBold" pitchFamily="2" charset="-78"/>
              </a:rPr>
              <a:t>رضة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للاستقطاب</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الفكري</a:t>
            </a:r>
            <a:r>
              <a:rPr lang="en-US" dirty="0"/>
              <a:t>.</a:t>
            </a:r>
            <a:endParaRPr lang="ar-EG" dirty="0"/>
          </a:p>
          <a:p>
            <a:pPr marL="342900" indent="-342900" algn="r" rtl="1">
              <a:lnSpc>
                <a:spcPct val="150000"/>
              </a:lnSpc>
              <a:buFont typeface="+mj-lt"/>
              <a:buAutoNum type="arabicPeriod" startAt="12"/>
            </a:pPr>
            <a:r>
              <a:rPr lang="en-US" dirty="0" err="1">
                <a:solidFill>
                  <a:srgbClr val="0070C0"/>
                </a:solidFill>
                <a:latin typeface="Alexandria SemiBold" pitchFamily="2" charset="-78"/>
                <a:cs typeface="Alexandria SemiBold" pitchFamily="2" charset="-78"/>
              </a:rPr>
              <a:t>التخصيص</a:t>
            </a:r>
            <a:r>
              <a:rPr lang="en-US" dirty="0">
                <a:solidFill>
                  <a:srgbClr val="0070C0"/>
                </a:solidFill>
                <a:latin typeface="Alexandria SemiBold" pitchFamily="2" charset="-78"/>
                <a:cs typeface="Alexandria SemiBold" pitchFamily="2" charset="-78"/>
              </a:rPr>
              <a:t> </a:t>
            </a:r>
            <a:r>
              <a:rPr lang="en-US" dirty="0" err="1">
                <a:solidFill>
                  <a:srgbClr val="0070C0"/>
                </a:solidFill>
                <a:latin typeface="Alexandria SemiBold" pitchFamily="2" charset="-78"/>
                <a:cs typeface="Alexandria SemiBold" pitchFamily="2" charset="-78"/>
              </a:rPr>
              <a:t>الخوارزمي</a:t>
            </a:r>
            <a:r>
              <a:rPr lang="ar-EG" dirty="0">
                <a:solidFill>
                  <a:srgbClr val="0070C0"/>
                </a:solidFill>
                <a:latin typeface="Alexandria SemiBold" pitchFamily="2" charset="-78"/>
                <a:cs typeface="Alexandria SemiBold" pitchFamily="2" charset="-78"/>
              </a:rPr>
              <a:t>: </a:t>
            </a:r>
            <a:r>
              <a:rPr lang="en-US" dirty="0" err="1">
                <a:latin typeface="Alexandria SemiBold" pitchFamily="2" charset="-78"/>
                <a:cs typeface="Alexandria SemiBold" pitchFamily="2" charset="-78"/>
              </a:rPr>
              <a:t>هو</a:t>
            </a:r>
            <a:r>
              <a:rPr lang="en-US" dirty="0">
                <a:latin typeface="Alexandria SemiBold" pitchFamily="2" charset="-78"/>
                <a:cs typeface="Alexandria SemiBold" pitchFamily="2" charset="-78"/>
              </a:rPr>
              <a:t> </a:t>
            </a:r>
            <a:r>
              <a:rPr lang="ar-EG" dirty="0">
                <a:latin typeface="Alexandria SemiBold" pitchFamily="2" charset="-78"/>
                <a:cs typeface="Alexandria SemiBold" pitchFamily="2" charset="-78"/>
              </a:rPr>
              <a:t>استخدام الخوارزميات في </a:t>
            </a:r>
            <a:r>
              <a:rPr lang="en-US" dirty="0" err="1">
                <a:latin typeface="Alexandria SemiBold" pitchFamily="2" charset="-78"/>
                <a:cs typeface="Alexandria SemiBold" pitchFamily="2" charset="-78"/>
              </a:rPr>
              <a:t>تقديم</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محتوى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مختلف</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لكل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مستخدم</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بناءً</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على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بياناته</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وسلوكه</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السابق</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مما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يجعل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التجربة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الإعلامية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أكثر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توافقًا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مع</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اهتماماته</a:t>
            </a:r>
            <a:r>
              <a:rPr lang="en-US" dirty="0">
                <a:latin typeface="Alexandria SemiBold" pitchFamily="2" charset="-78"/>
                <a:cs typeface="Alexandria SemiBold" pitchFamily="2" charset="-78"/>
              </a:rPr>
              <a:t>. </a:t>
            </a:r>
            <a:endParaRPr lang="ar-EG" dirty="0">
              <a:latin typeface="Alexandria SemiBold" pitchFamily="2" charset="-78"/>
              <a:cs typeface="Alexandria SemiBold" pitchFamily="2" charset="-78"/>
            </a:endParaRPr>
          </a:p>
          <a:p>
            <a:pPr marL="342900" indent="-342900" algn="r" rtl="1">
              <a:lnSpc>
                <a:spcPct val="150000"/>
              </a:lnSpc>
              <a:buFont typeface="+mj-lt"/>
              <a:buAutoNum type="arabicPeriod" startAt="12"/>
            </a:pPr>
            <a:r>
              <a:rPr lang="en-US" dirty="0" err="1">
                <a:solidFill>
                  <a:srgbClr val="0070C0"/>
                </a:solidFill>
                <a:latin typeface="Alexandria SemiBold" pitchFamily="2" charset="-78"/>
                <a:cs typeface="Alexandria SemiBold" pitchFamily="2" charset="-78"/>
              </a:rPr>
              <a:t>فقاعة</a:t>
            </a:r>
            <a:r>
              <a:rPr lang="en-US" dirty="0">
                <a:solidFill>
                  <a:srgbClr val="0070C0"/>
                </a:solidFill>
                <a:latin typeface="Alexandria SemiBold" pitchFamily="2" charset="-78"/>
                <a:cs typeface="Alexandria SemiBold" pitchFamily="2" charset="-78"/>
              </a:rPr>
              <a:t> </a:t>
            </a:r>
            <a:r>
              <a:rPr lang="en-US" dirty="0" err="1">
                <a:solidFill>
                  <a:srgbClr val="0070C0"/>
                </a:solidFill>
                <a:latin typeface="Alexandria SemiBold" pitchFamily="2" charset="-78"/>
                <a:cs typeface="Alexandria SemiBold" pitchFamily="2" charset="-78"/>
              </a:rPr>
              <a:t>الترشيح</a:t>
            </a:r>
            <a:r>
              <a:rPr lang="en-US" dirty="0">
                <a:solidFill>
                  <a:srgbClr val="0070C0"/>
                </a:solidFill>
                <a:latin typeface="Alexandria SemiBold" pitchFamily="2" charset="-78"/>
                <a:cs typeface="Alexandria SemiBold" pitchFamily="2" charset="-78"/>
              </a:rPr>
              <a:t> </a:t>
            </a:r>
            <a:r>
              <a:rPr lang="en-US" dirty="0">
                <a:latin typeface="Alexandria Light" pitchFamily="2" charset="-78"/>
                <a:cs typeface="Alexandria Light" pitchFamily="2" charset="-78"/>
              </a:rPr>
              <a:t>Filter Bubble</a:t>
            </a:r>
            <a:r>
              <a:rPr lang="ar-EG" dirty="0">
                <a:latin typeface="Alexandria Light" pitchFamily="2" charset="-78"/>
                <a:cs typeface="Alexandria Light" pitchFamily="2" charset="-78"/>
              </a:rPr>
              <a:t>: </a:t>
            </a:r>
            <a:r>
              <a:rPr lang="ar-EG" dirty="0">
                <a:latin typeface="Alexandria SemiBold" pitchFamily="2" charset="-78"/>
                <a:cs typeface="Alexandria SemiBold" pitchFamily="2" charset="-78"/>
              </a:rPr>
              <a:t>هي </a:t>
            </a:r>
            <a:r>
              <a:rPr lang="en-US" dirty="0" err="1">
                <a:latin typeface="Alexandria SemiBold" pitchFamily="2" charset="-78"/>
                <a:cs typeface="Alexandria SemiBold" pitchFamily="2" charset="-78"/>
              </a:rPr>
              <a:t>حالة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يتعرض</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فيها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المستخدم</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بصورة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متكررة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لمحتوى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يتوافق</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مع</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اهتماماته</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وميوله</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نتيجة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آليات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التخصيص</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والترشيح</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مما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يقلل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تعرضه</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لوجهات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النظر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المختلفة</a:t>
            </a:r>
            <a:r>
              <a:rPr lang="ar-EG" dirty="0">
                <a:latin typeface="Alexandria SemiBold" pitchFamily="2" charset="-78"/>
                <a:cs typeface="Alexandria SemiBold" pitchFamily="2" charset="-78"/>
              </a:rPr>
              <a:t>. </a:t>
            </a:r>
            <a:r>
              <a:rPr lang="ar-EG" sz="1700" dirty="0">
                <a:solidFill>
                  <a:schemeClr val="accent2">
                    <a:lumMod val="50000"/>
                  </a:schemeClr>
                </a:solidFill>
                <a:latin typeface="Alexandria SemiBold" pitchFamily="2" charset="-78"/>
                <a:cs typeface="Alexandria SemiBold" pitchFamily="2" charset="-78"/>
              </a:rPr>
              <a:t>ف</a:t>
            </a:r>
            <a:r>
              <a:rPr lang="en-US" sz="1700" dirty="0" err="1">
                <a:solidFill>
                  <a:schemeClr val="accent2">
                    <a:lumMod val="50000"/>
                  </a:schemeClr>
                </a:solidFill>
                <a:latin typeface="Alexandria SemiBold" pitchFamily="2" charset="-78"/>
                <a:cs typeface="Alexandria SemiBold" pitchFamily="2" charset="-78"/>
              </a:rPr>
              <a:t>التخصيص</a:t>
            </a:r>
            <a:r>
              <a:rPr lang="en-US" sz="1700" dirty="0">
                <a:solidFill>
                  <a:schemeClr val="accent2">
                    <a:lumMod val="50000"/>
                  </a:schemeClr>
                </a:solidFill>
                <a:latin typeface="Alexandria SemiBold" pitchFamily="2" charset="-78"/>
                <a:cs typeface="Alexandria SemiBold" pitchFamily="2" charset="-78"/>
              </a:rPr>
              <a:t> </a:t>
            </a:r>
            <a:r>
              <a:rPr lang="en-US" sz="1700" dirty="0" err="1">
                <a:solidFill>
                  <a:schemeClr val="accent2">
                    <a:lumMod val="50000"/>
                  </a:schemeClr>
                </a:solidFill>
                <a:latin typeface="Alexandria SemiBold" pitchFamily="2" charset="-78"/>
                <a:cs typeface="Alexandria SemiBold" pitchFamily="2" charset="-78"/>
              </a:rPr>
              <a:t>الخوارزمي</a:t>
            </a:r>
            <a:r>
              <a:rPr lang="en-US" sz="1700" dirty="0">
                <a:solidFill>
                  <a:schemeClr val="accent2">
                    <a:lumMod val="50000"/>
                  </a:schemeClr>
                </a:solidFill>
                <a:latin typeface="Alexandria SemiBold" pitchFamily="2" charset="-78"/>
                <a:cs typeface="Alexandria SemiBold" pitchFamily="2" charset="-78"/>
              </a:rPr>
              <a:t> </a:t>
            </a:r>
            <a:r>
              <a:rPr lang="en-US" sz="1700" dirty="0" err="1">
                <a:solidFill>
                  <a:schemeClr val="accent2">
                    <a:lumMod val="50000"/>
                  </a:schemeClr>
                </a:solidFill>
                <a:latin typeface="Alexandria SemiBold" pitchFamily="2" charset="-78"/>
                <a:cs typeface="Alexandria SemiBold" pitchFamily="2" charset="-78"/>
              </a:rPr>
              <a:t>هو</a:t>
            </a:r>
            <a:r>
              <a:rPr lang="en-US" sz="1700" dirty="0">
                <a:solidFill>
                  <a:schemeClr val="accent2">
                    <a:lumMod val="50000"/>
                  </a:schemeClr>
                </a:solidFill>
                <a:latin typeface="Alexandria SemiBold" pitchFamily="2" charset="-78"/>
                <a:cs typeface="Alexandria SemiBold" pitchFamily="2" charset="-78"/>
              </a:rPr>
              <a:t> </a:t>
            </a:r>
            <a:r>
              <a:rPr lang="en-US" sz="1700" dirty="0" err="1">
                <a:solidFill>
                  <a:schemeClr val="accent2">
                    <a:lumMod val="50000"/>
                  </a:schemeClr>
                </a:solidFill>
                <a:latin typeface="Alexandria SemiBold" pitchFamily="2" charset="-78"/>
                <a:cs typeface="Alexandria SemiBold" pitchFamily="2" charset="-78"/>
              </a:rPr>
              <a:t>العملية</a:t>
            </a:r>
            <a:r>
              <a:rPr lang="en-US" sz="1700" dirty="0">
                <a:solidFill>
                  <a:schemeClr val="accent2">
                    <a:lumMod val="50000"/>
                  </a:schemeClr>
                </a:solidFill>
                <a:latin typeface="Alexandria SemiBold" pitchFamily="2" charset="-78"/>
                <a:cs typeface="Alexandria SemiBold" pitchFamily="2" charset="-78"/>
              </a:rPr>
              <a:t> </a:t>
            </a:r>
            <a:r>
              <a:rPr lang="en-US" sz="1700" dirty="0" err="1">
                <a:solidFill>
                  <a:schemeClr val="accent2">
                    <a:lumMod val="50000"/>
                  </a:schemeClr>
                </a:solidFill>
                <a:latin typeface="Alexandria SemiBold" pitchFamily="2" charset="-78"/>
                <a:cs typeface="Alexandria SemiBold" pitchFamily="2" charset="-78"/>
              </a:rPr>
              <a:t>التي</a:t>
            </a:r>
            <a:r>
              <a:rPr lang="en-US" sz="1700" dirty="0">
                <a:solidFill>
                  <a:schemeClr val="accent2">
                    <a:lumMod val="50000"/>
                  </a:schemeClr>
                </a:solidFill>
                <a:latin typeface="Alexandria SemiBold" pitchFamily="2" charset="-78"/>
                <a:cs typeface="Alexandria SemiBold" pitchFamily="2" charset="-78"/>
              </a:rPr>
              <a:t> </a:t>
            </a:r>
            <a:r>
              <a:rPr lang="en-US" sz="1700" dirty="0" err="1">
                <a:solidFill>
                  <a:schemeClr val="accent2">
                    <a:lumMod val="50000"/>
                  </a:schemeClr>
                </a:solidFill>
                <a:latin typeface="Alexandria SemiBold" pitchFamily="2" charset="-78"/>
                <a:cs typeface="Alexandria SemiBold" pitchFamily="2" charset="-78"/>
              </a:rPr>
              <a:t>تقوم</a:t>
            </a:r>
            <a:r>
              <a:rPr lang="en-US" sz="1700" dirty="0">
                <a:solidFill>
                  <a:schemeClr val="accent2">
                    <a:lumMod val="50000"/>
                  </a:schemeClr>
                </a:solidFill>
                <a:latin typeface="Alexandria SemiBold" pitchFamily="2" charset="-78"/>
                <a:cs typeface="Alexandria SemiBold" pitchFamily="2" charset="-78"/>
              </a:rPr>
              <a:t> </a:t>
            </a:r>
            <a:r>
              <a:rPr lang="en-US" sz="1700" dirty="0" err="1">
                <a:solidFill>
                  <a:schemeClr val="accent2">
                    <a:lumMod val="50000"/>
                  </a:schemeClr>
                </a:solidFill>
                <a:latin typeface="Alexandria SemiBold" pitchFamily="2" charset="-78"/>
                <a:cs typeface="Alexandria SemiBold" pitchFamily="2" charset="-78"/>
              </a:rPr>
              <a:t>بها</a:t>
            </a:r>
            <a:r>
              <a:rPr lang="en-US" sz="1700" dirty="0">
                <a:solidFill>
                  <a:schemeClr val="accent2">
                    <a:lumMod val="50000"/>
                  </a:schemeClr>
                </a:solidFill>
                <a:latin typeface="Alexandria SemiBold" pitchFamily="2" charset="-78"/>
                <a:cs typeface="Alexandria SemiBold" pitchFamily="2" charset="-78"/>
              </a:rPr>
              <a:t> </a:t>
            </a:r>
            <a:r>
              <a:rPr lang="en-US" sz="1700" dirty="0" err="1">
                <a:solidFill>
                  <a:schemeClr val="accent2">
                    <a:lumMod val="50000"/>
                  </a:schemeClr>
                </a:solidFill>
                <a:latin typeface="Alexandria SemiBold" pitchFamily="2" charset="-78"/>
                <a:cs typeface="Alexandria SemiBold" pitchFamily="2" charset="-78"/>
              </a:rPr>
              <a:t>المنصة</a:t>
            </a:r>
            <a:r>
              <a:rPr lang="en-US" sz="1700" dirty="0">
                <a:solidFill>
                  <a:schemeClr val="accent2">
                    <a:lumMod val="50000"/>
                  </a:schemeClr>
                </a:solidFill>
                <a:latin typeface="Alexandria SemiBold" pitchFamily="2" charset="-78"/>
                <a:cs typeface="Alexandria SemiBold" pitchFamily="2" charset="-78"/>
              </a:rPr>
              <a:t>، </a:t>
            </a:r>
            <a:r>
              <a:rPr lang="en-US" sz="1700" dirty="0" err="1">
                <a:solidFill>
                  <a:schemeClr val="accent2">
                    <a:lumMod val="50000"/>
                  </a:schemeClr>
                </a:solidFill>
                <a:latin typeface="Alexandria SemiBold" pitchFamily="2" charset="-78"/>
                <a:cs typeface="Alexandria SemiBold" pitchFamily="2" charset="-78"/>
              </a:rPr>
              <a:t>أما</a:t>
            </a:r>
            <a:r>
              <a:rPr lang="en-US" sz="1700" dirty="0">
                <a:solidFill>
                  <a:schemeClr val="accent2">
                    <a:lumMod val="50000"/>
                  </a:schemeClr>
                </a:solidFill>
                <a:latin typeface="Alexandria SemiBold" pitchFamily="2" charset="-78"/>
                <a:cs typeface="Alexandria SemiBold" pitchFamily="2" charset="-78"/>
              </a:rPr>
              <a:t> </a:t>
            </a:r>
            <a:r>
              <a:rPr lang="en-US" sz="1700" dirty="0" err="1">
                <a:solidFill>
                  <a:schemeClr val="accent2">
                    <a:lumMod val="50000"/>
                  </a:schemeClr>
                </a:solidFill>
                <a:latin typeface="Alexandria SemiBold" pitchFamily="2" charset="-78"/>
                <a:cs typeface="Alexandria SemiBold" pitchFamily="2" charset="-78"/>
              </a:rPr>
              <a:t>فقاعة</a:t>
            </a:r>
            <a:r>
              <a:rPr lang="en-US" sz="1700" dirty="0">
                <a:solidFill>
                  <a:schemeClr val="accent2">
                    <a:lumMod val="50000"/>
                  </a:schemeClr>
                </a:solidFill>
                <a:latin typeface="Alexandria SemiBold" pitchFamily="2" charset="-78"/>
                <a:cs typeface="Alexandria SemiBold" pitchFamily="2" charset="-78"/>
              </a:rPr>
              <a:t> </a:t>
            </a:r>
            <a:r>
              <a:rPr lang="en-US" sz="1700" dirty="0" err="1">
                <a:solidFill>
                  <a:schemeClr val="accent2">
                    <a:lumMod val="50000"/>
                  </a:schemeClr>
                </a:solidFill>
                <a:latin typeface="Alexandria SemiBold" pitchFamily="2" charset="-78"/>
                <a:cs typeface="Alexandria SemiBold" pitchFamily="2" charset="-78"/>
              </a:rPr>
              <a:t>الترشيح</a:t>
            </a:r>
            <a:r>
              <a:rPr lang="en-US" sz="1700" dirty="0">
                <a:solidFill>
                  <a:schemeClr val="accent2">
                    <a:lumMod val="50000"/>
                  </a:schemeClr>
                </a:solidFill>
                <a:latin typeface="Alexandria SemiBold" pitchFamily="2" charset="-78"/>
                <a:cs typeface="Alexandria SemiBold" pitchFamily="2" charset="-78"/>
              </a:rPr>
              <a:t> </a:t>
            </a:r>
            <a:r>
              <a:rPr lang="en-US" sz="1700" dirty="0" err="1">
                <a:solidFill>
                  <a:schemeClr val="accent2">
                    <a:lumMod val="50000"/>
                  </a:schemeClr>
                </a:solidFill>
                <a:latin typeface="Alexandria SemiBold" pitchFamily="2" charset="-78"/>
                <a:cs typeface="Alexandria SemiBold" pitchFamily="2" charset="-78"/>
              </a:rPr>
              <a:t>هي</a:t>
            </a:r>
            <a:r>
              <a:rPr lang="en-US" sz="1700" dirty="0">
                <a:solidFill>
                  <a:schemeClr val="accent2">
                    <a:lumMod val="50000"/>
                  </a:schemeClr>
                </a:solidFill>
                <a:latin typeface="Alexandria SemiBold" pitchFamily="2" charset="-78"/>
                <a:cs typeface="Alexandria SemiBold" pitchFamily="2" charset="-78"/>
              </a:rPr>
              <a:t> </a:t>
            </a:r>
            <a:r>
              <a:rPr lang="en-US" sz="1700" dirty="0" err="1">
                <a:solidFill>
                  <a:schemeClr val="accent2">
                    <a:lumMod val="50000"/>
                  </a:schemeClr>
                </a:solidFill>
                <a:latin typeface="Alexandria SemiBold" pitchFamily="2" charset="-78"/>
                <a:cs typeface="Alexandria SemiBold" pitchFamily="2" charset="-78"/>
              </a:rPr>
              <a:t>حالة</a:t>
            </a:r>
            <a:r>
              <a:rPr lang="en-US" sz="1700" dirty="0">
                <a:solidFill>
                  <a:schemeClr val="accent2">
                    <a:lumMod val="50000"/>
                  </a:schemeClr>
                </a:solidFill>
                <a:latin typeface="Alexandria SemiBold" pitchFamily="2" charset="-78"/>
                <a:cs typeface="Alexandria SemiBold" pitchFamily="2" charset="-78"/>
              </a:rPr>
              <a:t> </a:t>
            </a:r>
            <a:r>
              <a:rPr lang="ar-EG" sz="1700" dirty="0">
                <a:solidFill>
                  <a:schemeClr val="accent2">
                    <a:lumMod val="50000"/>
                  </a:schemeClr>
                </a:solidFill>
                <a:latin typeface="Alexandria SemiBold" pitchFamily="2" charset="-78"/>
                <a:cs typeface="Alexandria SemiBold" pitchFamily="2" charset="-78"/>
              </a:rPr>
              <a:t>قد </a:t>
            </a:r>
            <a:r>
              <a:rPr lang="en-US" sz="1700" dirty="0" err="1">
                <a:solidFill>
                  <a:schemeClr val="accent2">
                    <a:lumMod val="50000"/>
                  </a:schemeClr>
                </a:solidFill>
                <a:latin typeface="Alexandria SemiBold" pitchFamily="2" charset="-78"/>
                <a:cs typeface="Alexandria SemiBold" pitchFamily="2" charset="-78"/>
              </a:rPr>
              <a:t>تنتج</a:t>
            </a:r>
            <a:r>
              <a:rPr lang="ar-EG" sz="1700" dirty="0">
                <a:solidFill>
                  <a:schemeClr val="accent2">
                    <a:lumMod val="50000"/>
                  </a:schemeClr>
                </a:solidFill>
                <a:latin typeface="Alexandria SemiBold" pitchFamily="2" charset="-78"/>
                <a:cs typeface="Alexandria SemiBold" pitchFamily="2" charset="-78"/>
              </a:rPr>
              <a:t> </a:t>
            </a:r>
            <a:r>
              <a:rPr lang="en-US" sz="1700" dirty="0" err="1">
                <a:solidFill>
                  <a:schemeClr val="accent2">
                    <a:lumMod val="50000"/>
                  </a:schemeClr>
                </a:solidFill>
                <a:latin typeface="Alexandria SemiBold" pitchFamily="2" charset="-78"/>
                <a:cs typeface="Alexandria SemiBold" pitchFamily="2" charset="-78"/>
              </a:rPr>
              <a:t>عنها</a:t>
            </a:r>
            <a:r>
              <a:rPr lang="en-US" sz="1700" dirty="0">
                <a:solidFill>
                  <a:schemeClr val="accent2">
                    <a:lumMod val="50000"/>
                  </a:schemeClr>
                </a:solidFill>
                <a:latin typeface="Alexandria SemiBold" pitchFamily="2" charset="-78"/>
                <a:cs typeface="Alexandria SemiBold" pitchFamily="2" charset="-78"/>
              </a:rPr>
              <a:t>.</a:t>
            </a:r>
            <a:endParaRPr lang="ar-EG" sz="1700" dirty="0">
              <a:solidFill>
                <a:schemeClr val="accent2">
                  <a:lumMod val="50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40B44D93-5F85-F329-C9E0-A48BEB6E1A59}"/>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341E0CB-03EE-093C-7F03-9AC548F45198}"/>
              </a:ext>
            </a:extLst>
          </p:cNvPr>
          <p:cNvSpPr txBox="1"/>
          <p:nvPr/>
        </p:nvSpPr>
        <p:spPr>
          <a:xfrm>
            <a:off x="2267007" y="1254911"/>
            <a:ext cx="6118202"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المفاهيم الرئيسية في علم النفس الإعلامي</a:t>
            </a:r>
          </a:p>
        </p:txBody>
      </p:sp>
      <p:sp>
        <p:nvSpPr>
          <p:cNvPr id="12" name="Freeform 3">
            <a:extLst>
              <a:ext uri="{FF2B5EF4-FFF2-40B4-BE49-F238E27FC236}">
                <a16:creationId xmlns:a16="http://schemas.microsoft.com/office/drawing/2014/main" id="{C44072BA-07C6-C2E9-0B7C-031CEB1B998D}"/>
              </a:ext>
            </a:extLst>
          </p:cNvPr>
          <p:cNvSpPr/>
          <p:nvPr/>
        </p:nvSpPr>
        <p:spPr>
          <a:xfrm flipH="1">
            <a:off x="0" y="3163527"/>
            <a:ext cx="967154" cy="1426057"/>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31184152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418953" y="1167604"/>
            <a:ext cx="4128422" cy="50862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8" y="1374743"/>
            <a:ext cx="10610054" cy="480081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689317" y="1973621"/>
            <a:ext cx="10332469" cy="3888244"/>
          </a:xfrm>
          <a:prstGeom prst="rect">
            <a:avLst/>
          </a:prstGeom>
          <a:noFill/>
        </p:spPr>
        <p:txBody>
          <a:bodyPr wrap="square" rtlCol="0">
            <a:spAutoFit/>
          </a:bodyPr>
          <a:lstStyle/>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EG" sz="2000" b="1" dirty="0">
                <a:solidFill>
                  <a:srgbClr val="C00000"/>
                </a:solidFill>
                <a:latin typeface="Alexandria SemiBold" pitchFamily="2" charset="-78"/>
                <a:ea typeface="Calibri" panose="020F0502020204030204" pitchFamily="34" charset="0"/>
                <a:cs typeface="Alexandria SemiBold" pitchFamily="2" charset="-78"/>
              </a:rPr>
              <a:t>في ختام هذه المحاضرة، يمكننا أن نستنتج أن</a:t>
            </a:r>
            <a:r>
              <a:rPr lang="ar-SA" sz="2000" b="1" dirty="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a:solidFill>
                  <a:srgbClr val="000000"/>
                </a:solidFill>
                <a:latin typeface="Alexandria SemiBold" pitchFamily="2" charset="-78"/>
                <a:cs typeface="Alexandria SemiBold" pitchFamily="2" charset="-78"/>
              </a:rPr>
              <a:t>     </a:t>
            </a:r>
            <a:r>
              <a:rPr lang="ar-SA" sz="2000" dirty="0">
                <a:latin typeface="Alexandria SemiBold" pitchFamily="2" charset="-78"/>
                <a:cs typeface="Alexandria SemiBold" pitchFamily="2" charset="-78"/>
              </a:rPr>
              <a:t>علم النفس الإعلامي الرقمي يعتبر مجالًا قديمًا، إلا أن له تطبيقات حديثة ومتطورة في مجال الإعلام؛ لذا يمثل مجالًا حيويًا يتناول تأثير وسائل الإعلام الرقمية على سلوك واتجاهات الأفراد، وتتنوع تأثيرات المنصات الإعلامية ما بين تأثيرات إيجابية وتأثيرات سلبية. وتتمثل التأثيرات الإيجابية في التفاعل الاجتماعي في الفضاء الرقمي؛ حيث يمكن للمتابعين في منصات التواصل الاجتماعي تبادل الآراء والمعلومات والتأثير على بعضهم البعض بشكل مباشر. أما التأثيرات السلبية فتتمثل في تأثير المحتوى السلبي، وانتشار </a:t>
            </a:r>
            <a:r>
              <a:rPr lang="ar-SA" sz="2000" b="1" dirty="0">
                <a:latin typeface="Alexandria SemiBold" pitchFamily="2" charset="-78"/>
                <a:cs typeface="Alexandria SemiBold" pitchFamily="2" charset="-78"/>
              </a:rPr>
              <a:t>المعلومات المضللة والأخبار الزائفة، </a:t>
            </a:r>
            <a:r>
              <a:rPr lang="ar-SA" sz="2000" dirty="0">
                <a:latin typeface="Alexandria SemiBold" pitchFamily="2" charset="-78"/>
                <a:cs typeface="Alexandria SemiBold" pitchFamily="2" charset="-78"/>
              </a:rPr>
              <a:t>والإدمان الرقمي والتنمر الرقمي.</a:t>
            </a:r>
          </a:p>
        </p:txBody>
      </p:sp>
      <p:sp>
        <p:nvSpPr>
          <p:cNvPr id="9" name="TextBox 8">
            <a:extLst>
              <a:ext uri="{FF2B5EF4-FFF2-40B4-BE49-F238E27FC236}">
                <a16:creationId xmlns:a16="http://schemas.microsoft.com/office/drawing/2014/main" id="{F9A80F9F-74DB-1D57-04E8-E20E92A09B0A}"/>
              </a:ext>
            </a:extLst>
          </p:cNvPr>
          <p:cNvSpPr txBox="1"/>
          <p:nvPr/>
        </p:nvSpPr>
        <p:spPr>
          <a:xfrm>
            <a:off x="3065197" y="126671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20987" y="1167604"/>
            <a:ext cx="4128422" cy="50862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374743"/>
            <a:ext cx="10577397" cy="480081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61357" y="1973621"/>
            <a:ext cx="9960429" cy="3990836"/>
          </a:xfrm>
          <a:prstGeom prst="rect">
            <a:avLst/>
          </a:prstGeom>
          <a:noFill/>
        </p:spPr>
        <p:txBody>
          <a:bodyPr wrap="square" rtlCol="0">
            <a:spAutoFit/>
          </a:bodyPr>
          <a:lstStyle/>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EG" sz="2000" b="1" dirty="0">
                <a:solidFill>
                  <a:srgbClr val="C00000"/>
                </a:solidFill>
                <a:latin typeface="Alexandria SemiBold" pitchFamily="2" charset="-78"/>
                <a:ea typeface="Calibri" panose="020F0502020204030204" pitchFamily="34" charset="0"/>
                <a:cs typeface="Alexandria SemiBold" pitchFamily="2" charset="-78"/>
              </a:rPr>
              <a:t>في ختام هذه المحاضرة، يمكننا أن نستنتج أن</a:t>
            </a:r>
            <a:r>
              <a:rPr lang="ar-SA" sz="2000" b="1" dirty="0">
                <a:solidFill>
                  <a:srgbClr val="C00000"/>
                </a:solidFill>
                <a:latin typeface="Alexandria SemiBold" pitchFamily="2" charset="-78"/>
                <a:ea typeface="Calibri" panose="020F0502020204030204" pitchFamily="34" charset="0"/>
                <a:cs typeface="Alexandria SemiBold" pitchFamily="2" charset="-78"/>
              </a:rPr>
              <a:t>:</a:t>
            </a:r>
          </a:p>
          <a:p>
            <a:pPr lvl="0" algn="justLow" rtl="1">
              <a:lnSpc>
                <a:spcPct val="150000"/>
              </a:lnSpc>
              <a:spcAft>
                <a:spcPts val="800"/>
              </a:spcAft>
              <a:defRPr/>
            </a:pPr>
            <a:r>
              <a:rPr lang="ar-SA" sz="2000" b="1" dirty="0">
                <a:solidFill>
                  <a:srgbClr val="C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ويعتمد كل من الإعلام الرقمي والتسويق الرقمي على استراتيجيات تواصل فعالة لنقل الرسائل إلى الجمهور المستهدف. يتطلب ذلك معرفة عميقة بالسلوك البشري وكيفية تفاعل الأفراد مع المعلومات المختلفة، بهدف تقديم رسائل واضحة وجذابة للجمهور.</a:t>
            </a:r>
          </a:p>
          <a:p>
            <a:pPr algn="r" rtl="1">
              <a:lnSpc>
                <a:spcPct val="150000"/>
              </a:lnSpc>
            </a:pPr>
            <a:r>
              <a:rPr lang="ar-SA" sz="2000" dirty="0">
                <a:latin typeface="Alexandria SemiBold" pitchFamily="2" charset="-78"/>
                <a:cs typeface="Alexandria SemiBold" pitchFamily="2" charset="-78"/>
              </a:rPr>
              <a:t>   في النهاية، إن فهم المبادئ الأساسية لعلم النفس الإعلامي الرقمي يعتبر أمرًا مهمًا للباحثين والمهنيين في هذا المجال، حيث يسهم في تحسين جودة التجارب الرقمية وتعزيز التفاعل الإيجابي بين الأفراد والمجتمعات. </a:t>
            </a:r>
            <a:endParaRPr lang="en-US" sz="2000" dirty="0">
              <a:latin typeface="Alexandria SemiBold" pitchFamily="2" charset="-78"/>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3065197" y="1283044"/>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32124031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33905" y="1159329"/>
            <a:ext cx="4128422" cy="46373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3901" y="1326253"/>
            <a:ext cx="9903015" cy="439601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3200" b="1" dirty="0">
              <a:solidFill>
                <a:schemeClr val="tx1"/>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471334" y="1341462"/>
            <a:ext cx="4908148" cy="739690"/>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SA"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1162001" y="2127890"/>
            <a:ext cx="9526814" cy="3177793"/>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1600" dirty="0">
                <a:latin typeface="Alexandria SemiBold" pitchFamily="2" charset="-78"/>
                <a:cs typeface="Alexandria SemiBold" pitchFamily="2" charset="-78"/>
              </a:rPr>
              <a:t>طلعت حكيم، علم النفس الإعلامي: رؤى معاصرة ودراسات تطبيقية، ( القاهرة: مكتبة الأنجلو المصرية، 2020).</a:t>
            </a: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نبيهة صالح السامرائي، علم النفس الإعلامي (مفاهيم – نظريات – تطبيقات)، ( عمان: دار المناهج للنشر والتوزيع، ط 1 ، 2007).</a:t>
            </a:r>
            <a:endParaRPr lang="en-US" sz="1600" dirty="0">
              <a:latin typeface="Alexandria SemiBold" pitchFamily="2" charset="-78"/>
              <a:cs typeface="Alexandria SemiBold" pitchFamily="2" charset="-78"/>
            </a:endParaRPr>
          </a:p>
          <a:p>
            <a:pPr marL="342900" lvl="0" indent="-342900">
              <a:buFont typeface="+mj-lt"/>
              <a:buAutoNum type="arabicPeriod" startAt="3"/>
            </a:pPr>
            <a:r>
              <a:rPr lang="en-US" sz="2000" dirty="0"/>
              <a:t>Anita </a:t>
            </a:r>
            <a:r>
              <a:rPr lang="en-US" sz="2000" dirty="0" err="1"/>
              <a:t>Kuei</a:t>
            </a:r>
            <a:r>
              <a:rPr lang="en-US" sz="2000" dirty="0"/>
              <a:t>-Chun Liu, </a:t>
            </a:r>
            <a:r>
              <a:rPr lang="en-US" sz="2000" dirty="0" err="1"/>
              <a:t>Ozan</a:t>
            </a:r>
            <a:r>
              <a:rPr lang="en-US" sz="2000" dirty="0"/>
              <a:t> Kur, </a:t>
            </a:r>
            <a:r>
              <a:rPr lang="en-US" sz="2000" b="1" dirty="0"/>
              <a:t>“Psychology of Digital News Consumption and Public Opinion ”,</a:t>
            </a:r>
            <a:r>
              <a:rPr lang="en-US" sz="2000" dirty="0"/>
              <a:t> In Rachel L. Bailey &amp; Glenna L. Read (Eds.) De </a:t>
            </a:r>
            <a:r>
              <a:rPr lang="en-US" sz="2000" dirty="0" err="1"/>
              <a:t>Gruyter’s</a:t>
            </a:r>
            <a:r>
              <a:rPr lang="en-US" sz="2000" dirty="0"/>
              <a:t> Handbook of Media Psychology. De </a:t>
            </a:r>
            <a:r>
              <a:rPr lang="en-US" sz="2000" dirty="0" err="1"/>
              <a:t>Gruyter</a:t>
            </a:r>
            <a:r>
              <a:rPr lang="en-US" sz="2000" dirty="0"/>
              <a:t>, Sep. 2024.</a:t>
            </a:r>
          </a:p>
          <a:p>
            <a:pPr marL="342900" indent="-342900">
              <a:buFont typeface="+mj-lt"/>
              <a:buAutoNum type="arabicPeriod" startAt="3"/>
            </a:pPr>
            <a:r>
              <a:rPr lang="en-US" sz="2000" dirty="0"/>
              <a:t>William J. Potter, </a:t>
            </a:r>
            <a:r>
              <a:rPr lang="en-US" sz="2000" b="1" dirty="0"/>
              <a:t>Digital Media Effects</a:t>
            </a:r>
            <a:r>
              <a:rPr lang="en-US" sz="2000" dirty="0"/>
              <a:t>, New York: </a:t>
            </a:r>
            <a:r>
              <a:rPr lang="en-US" sz="2000" dirty="0" err="1"/>
              <a:t>Rowman</a:t>
            </a:r>
            <a:r>
              <a:rPr lang="en-US" sz="2000" dirty="0"/>
              <a:t> &amp; Littlefield Publishing Group, Inc., 2021.</a:t>
            </a:r>
          </a:p>
        </p:txBody>
      </p:sp>
    </p:spTree>
    <p:extLst>
      <p:ext uri="{BB962C8B-B14F-4D97-AF65-F5344CB8AC3E}">
        <p14:creationId xmlns:p14="http://schemas.microsoft.com/office/powerpoint/2010/main" val="37580597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0"/>
            <a:ext cx="12192000" cy="6850888"/>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mc:AlternateContent xmlns:mc="http://schemas.openxmlformats.org/markup-compatibility/2006" xmlns:p14="http://schemas.microsoft.com/office/powerpoint/2010/main">
        <mc:Choice Requires="p14">
          <p:contentPart p14:bwMode="auto" r:id="rId5">
            <p14:nvContentPartPr>
              <p14:cNvPr id="3" name="Ink 2"/>
              <p14:cNvContentPartPr/>
              <p14:nvPr/>
            </p14:nvContentPartPr>
            <p14:xfrm>
              <a:off x="11358720" y="35640"/>
              <a:ext cx="360" cy="360"/>
            </p14:xfrm>
          </p:contentPart>
        </mc:Choice>
        <mc:Fallback xmlns="">
          <p:pic>
            <p:nvPicPr>
              <p:cNvPr id="3" name="Ink 2"/>
              <p:cNvPicPr/>
              <p:nvPr/>
            </p:nvPicPr>
            <p:blipFill>
              <a:blip r:embed="rId9"/>
              <a:stretch>
                <a:fillRect/>
              </a:stretch>
            </p:blipFill>
            <p:spPr>
              <a:xfrm>
                <a:off x="11349360" y="26280"/>
                <a:ext cx="19080" cy="1908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DD756CF-D7DC-4CA4-BDDC-523F6AD5142F}"/>
</file>

<file path=customXml/itemProps2.xml><?xml version="1.0" encoding="utf-8"?>
<ds:datastoreItem xmlns:ds="http://schemas.openxmlformats.org/officeDocument/2006/customXml" ds:itemID="{652D6A97-3020-45DD-A7CE-A209C8419DAB}"/>
</file>

<file path=customXml/itemProps3.xml><?xml version="1.0" encoding="utf-8"?>
<ds:datastoreItem xmlns:ds="http://schemas.openxmlformats.org/officeDocument/2006/customXml" ds:itemID="{C0542216-FCFE-4821-8B58-51024C277CE6}"/>
</file>

<file path=docProps/app.xml><?xml version="1.0" encoding="utf-8"?>
<Properties xmlns="http://schemas.openxmlformats.org/officeDocument/2006/extended-properties" xmlns:vt="http://schemas.openxmlformats.org/officeDocument/2006/docPropsVTypes">
  <TotalTime>40864</TotalTime>
  <Words>5268</Words>
  <Application>Microsoft Office PowerPoint</Application>
  <PresentationFormat>Widescreen</PresentationFormat>
  <Paragraphs>312</Paragraphs>
  <Slides>42</Slides>
  <Notes>25</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42</vt:i4>
      </vt:variant>
    </vt:vector>
  </HeadingPairs>
  <TitlesOfParts>
    <vt:vector size="56" baseType="lpstr">
      <vt:lpstr>Adobe Arabic</vt:lpstr>
      <vt:lpstr>Alexandria Black</vt:lpstr>
      <vt:lpstr>Alexandria ExtraBold</vt:lpstr>
      <vt:lpstr>Alexandria Light</vt:lpstr>
      <vt:lpstr>Alexandria Medium</vt:lpstr>
      <vt:lpstr>Alexandria SemiBold</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AmeRa Soliman</cp:lastModifiedBy>
  <cp:revision>1329</cp:revision>
  <dcterms:created xsi:type="dcterms:W3CDTF">2023-04-29T09:08:23Z</dcterms:created>
  <dcterms:modified xsi:type="dcterms:W3CDTF">2026-09-15T04:21:24Z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