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6"/>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3" r:id="rId35"/>
    <p:sldId id="521" r:id="rId36"/>
    <p:sldId id="510" r:id="rId37"/>
    <p:sldId id="511" r:id="rId38"/>
    <p:sldId id="512" r:id="rId39"/>
    <p:sldId id="513" r:id="rId40"/>
    <p:sldId id="520" r:id="rId41"/>
    <p:sldId id="515" r:id="rId42"/>
    <p:sldId id="516" r:id="rId43"/>
    <p:sldId id="51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3"/>
            <p14:sldId id="521"/>
            <p14:sldId id="510"/>
            <p14:sldId id="511"/>
            <p14:sldId id="512"/>
            <p14:sldId id="513"/>
            <p14:sldId id="520"/>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2" d="100"/>
          <a:sy n="82" d="100"/>
        </p:scale>
        <p:origin x="-240" y="-7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324650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jpeg"/><Relationship Id="rId7"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9.pn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2.svg"/><Relationship Id="rId10" Type="http://schemas.openxmlformats.org/officeDocument/2006/relationships/image" Target="../media/image20.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49" y="439838"/>
            <a:ext cx="11701282" cy="6373711"/>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Times New Roman" panose="02020603050405020304" pitchFamily="18" charset="0"/>
                <a:cs typeface="Times New Roman" panose="02020603050405020304" pitchFamily="18" charset="0"/>
              </a:rPr>
              <a:t>مقرر الحكومة الرقمية </a:t>
            </a:r>
          </a:p>
          <a:p>
            <a:pPr algn="ctr"/>
            <a:r>
              <a:rPr lang="en-US" sz="2400" dirty="0" smtClean="0">
                <a:solidFill>
                  <a:schemeClr val="bg1"/>
                </a:solidFill>
                <a:latin typeface="Times New Roman" panose="02020603050405020304" pitchFamily="18" charset="0"/>
                <a:cs typeface="Times New Roman" panose="02020603050405020304" pitchFamily="18" charset="0"/>
              </a:rPr>
              <a:t>LAW625</a:t>
            </a:r>
          </a:p>
          <a:p>
            <a:pPr algn="ct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3" y="1937901"/>
            <a:ext cx="4759721" cy="1446550"/>
          </a:xfrm>
          <a:prstGeom prst="rect">
            <a:avLst/>
          </a:prstGeom>
          <a:noFill/>
        </p:spPr>
        <p:txBody>
          <a:bodyPr wrap="squar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ماجستير القانون الرقمي </a:t>
            </a:r>
            <a:endParaRPr lang="ar-EG" sz="4400" b="1" dirty="0">
              <a:solidFill>
                <a:srgbClr val="00B0F0"/>
              </a:solidFill>
              <a:latin typeface="Times New Roman" panose="02020603050405020304" pitchFamily="18" charset="0"/>
              <a:cs typeface="Times New Roman" panose="02020603050405020304" pitchFamily="18" charset="0"/>
            </a:endParaRPr>
          </a:p>
          <a:p>
            <a:r>
              <a:rPr lang="ar-EG" sz="4400" b="1" dirty="0" smtClean="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xmlns="" id="{46F3C90B-EB3F-EA91-08C5-03400C278827}"/>
              </a:ext>
            </a:extLst>
          </p:cNvPr>
          <p:cNvSpPr/>
          <p:nvPr/>
        </p:nvSpPr>
        <p:spPr>
          <a:xfrm>
            <a:off x="6200343" y="648181"/>
            <a:ext cx="5628985" cy="5787343"/>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4402"/>
    </mc:Choice>
    <mc:Fallback xmlns="">
      <p:transition spd="slow" advTm="2440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1"/>
            <a:ext cx="12284596" cy="56544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8283797" y="1849285"/>
            <a:ext cx="3094117" cy="1446550"/>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الحكومة الرقمية</a:t>
            </a:r>
          </a:p>
          <a:p>
            <a:endParaRPr lang="ar-EG" sz="4400" b="1" dirty="0" smtClean="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5856791" y="3148315"/>
            <a:ext cx="5104434" cy="16542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Times New Roman" panose="02020603050405020304" pitchFamily="18" charset="0"/>
                <a:cs typeface="Times New Roman" panose="02020603050405020304" pitchFamily="18" charset="0"/>
              </a:rPr>
              <a:t>المحاضرة العاشرة</a:t>
            </a:r>
          </a:p>
          <a:p>
            <a:pPr algn="ctr"/>
            <a:r>
              <a:rPr lang="ar-EG" sz="2800" b="1" dirty="0" smtClean="0">
                <a:solidFill>
                  <a:schemeClr val="tx1"/>
                </a:solidFill>
                <a:latin typeface="Times New Roman" panose="02020603050405020304" pitchFamily="18" charset="0"/>
                <a:cs typeface="Times New Roman" panose="02020603050405020304" pitchFamily="18" charset="0"/>
              </a:rPr>
              <a:t>العقد الإداري الالكتروني</a:t>
            </a:r>
          </a:p>
          <a:p>
            <a:pPr algn="ctr"/>
            <a:r>
              <a:rPr lang="ar-EG" sz="2800" b="1" dirty="0" smtClean="0">
                <a:solidFill>
                  <a:schemeClr val="tx1"/>
                </a:solidFill>
                <a:latin typeface="Times New Roman" panose="02020603050405020304" pitchFamily="18" charset="0"/>
                <a:cs typeface="Times New Roman" panose="02020603050405020304" pitchFamily="18" charset="0"/>
              </a:rPr>
              <a:t>أساليب إبرام العقد الإداري الالكتروني</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Times New Roman" panose="02020603050405020304" pitchFamily="18" charset="0"/>
                <a:cs typeface="Times New Roman" panose="02020603050405020304" pitchFamily="18" charset="0"/>
              </a:rPr>
              <a:t>Prepared by Dr</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Haytham</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Eissa</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Manaa</a:t>
            </a:r>
            <a:r>
              <a:rPr lang="en-US" sz="2000" dirty="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5066"/>
    </mc:Choice>
    <mc:Fallback xmlns="">
      <p:transition spd="slow" advTm="14506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xmlns="" id="{FFBC9732-D32E-DCF9-3982-D4B68F971747}"/>
              </a:ext>
            </a:extLst>
          </p:cNvPr>
          <p:cNvSpPr/>
          <p:nvPr/>
        </p:nvSpPr>
        <p:spPr>
          <a:xfrm>
            <a:off x="196769" y="4884389"/>
            <a:ext cx="5925425" cy="1643527"/>
          </a:xfrm>
          <a:prstGeom prst="rect">
            <a:avLst/>
          </a:prstGeom>
          <a:noFill/>
        </p:spPr>
        <p:txBody>
          <a:bodyPr wrap="square">
            <a:spAutoFit/>
          </a:bodyPr>
          <a:lstStyle/>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أساليب إبرام العقد الإداري الالكتروني</a:t>
            </a:r>
          </a:p>
          <a:p>
            <a:pPr algn="r">
              <a:lnSpc>
                <a:spcPct val="120000"/>
              </a:lnSpc>
            </a:pPr>
            <a:endParaRPr lang="ar-EG" sz="2800" b="1" dirty="0" smtClean="0">
              <a:solidFill>
                <a:schemeClr val="bg1"/>
              </a:solidFill>
              <a:latin typeface="Times New Roman" panose="02020603050405020304" pitchFamily="18" charset="0"/>
              <a:cs typeface="Times New Roman" panose="02020603050405020304" pitchFamily="18" charset="0"/>
            </a:endParaRPr>
          </a:p>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 </a:t>
            </a: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672526" cy="584775"/>
          </a:xfrm>
          <a:prstGeom prst="rect">
            <a:avLst/>
          </a:prstGeom>
          <a:noFill/>
        </p:spPr>
        <p:txBody>
          <a:bodyPr wrap="none" rtlCol="0">
            <a:spAutoFit/>
          </a:bodyPr>
          <a:lstStyle/>
          <a:p>
            <a:r>
              <a:rPr lang="ar-EG" sz="3200" b="1" dirty="0" smtClean="0">
                <a:solidFill>
                  <a:srgbClr val="FF0000"/>
                </a:solidFill>
                <a:latin typeface="Times New Roman" panose="02020603050405020304" pitchFamily="18" charset="0"/>
                <a:cs typeface="Times New Roman" panose="02020603050405020304" pitchFamily="18" charset="0"/>
              </a:rPr>
              <a:t>موضوع المحاضرة</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6301339" y="6396020"/>
            <a:ext cx="2616200" cy="400110"/>
          </a:xfrm>
          <a:prstGeom prst="rect">
            <a:avLst/>
          </a:prstGeom>
          <a:noFill/>
        </p:spPr>
        <p:txBody>
          <a:bodyPr wrap="square" rtlCol="0">
            <a:spAutoFit/>
          </a:bodyPr>
          <a:lstStyle/>
          <a:p>
            <a:pPr algn="ctr"/>
            <a:r>
              <a:rPr lang="en-US" sz="2000" dirty="0" smtClean="0">
                <a:solidFill>
                  <a:schemeClr val="bg1"/>
                </a:solidFill>
              </a:rPr>
              <a:t>www.midocean.ae</a:t>
            </a:r>
            <a:endParaRPr lang="en-US" sz="2000" dirty="0">
              <a:solidFill>
                <a:schemeClr val="bg1"/>
              </a:solidFill>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77474"/>
    </mc:Choice>
    <mc:Fallback xmlns="">
      <p:transition spd="slow" advTm="77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ar-EG" dirty="0">
              <a:solidFill>
                <a:schemeClr val="bg1"/>
              </a:solidFill>
            </a:endParaRPr>
          </a:p>
        </p:txBody>
      </p:sp>
      <p:sp>
        <p:nvSpPr>
          <p:cNvPr id="3" name="عنصر نائب للمحتوى 2"/>
          <p:cNvSpPr>
            <a:spLocks noGrp="1"/>
          </p:cNvSpPr>
          <p:nvPr>
            <p:ph idx="1"/>
          </p:nvPr>
        </p:nvSpPr>
        <p:spPr>
          <a:xfrm>
            <a:off x="2592729" y="1805650"/>
            <a:ext cx="7436793" cy="2766349"/>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يخضع العقد الإداري للأحكام التي تنطبق على العقود بوجه عام، مع وجود بعض الخصوصيات التي يتميز بها؛ ويترتب على ذلك أنه يجب أن يتوافر فيه ذات الأركان الواجب توافرها في سائر العقود.</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733158" y="305863"/>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127255"/>
    </mc:Choice>
    <mc:Fallback xmlns="">
      <p:transition spd="slow" advTm="12725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6"/>
            <a:ext cx="10515600" cy="572424"/>
          </a:xfrm>
        </p:spPr>
        <p:txBody>
          <a:bodyPr>
            <a:normAutofit fontScale="90000"/>
          </a:bodyPr>
          <a:lstStyle/>
          <a:p>
            <a:pPr algn="r"/>
            <a:endParaRPr lang="en-US" dirty="0"/>
          </a:p>
        </p:txBody>
      </p:sp>
      <p:sp>
        <p:nvSpPr>
          <p:cNvPr id="3" name="عنصر نائب للمحتوى 2"/>
          <p:cNvSpPr>
            <a:spLocks noGrp="1"/>
          </p:cNvSpPr>
          <p:nvPr>
            <p:ph idx="1"/>
          </p:nvPr>
        </p:nvSpPr>
        <p:spPr>
          <a:xfrm>
            <a:off x="2500132" y="1388962"/>
            <a:ext cx="8287473" cy="3750197"/>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وهذه الأركان هي الرضا والمحل والسبب؛ فيجب أن يحدث تطابق لإرادة الطرفين على إحداث أثر قانوني معين، وهو ما يعني وجود تراضي على العقد، وبالإضافة إلى ذلك ينبغي أن يكون هذا التراضي صحيحا، أي صادر من شخص لديه الأهلية لممارسة للقيام بالعقد، وفي إطار النشاط الإداري، يعني ذلك وجوب أن يكون مختصا وفقا لمعنى الاختصاص الذي ذكرناه من قبل.</a:t>
            </a:r>
          </a:p>
          <a:p>
            <a:pPr marL="0" indent="0" algn="r">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101913"/>
    </mc:Choice>
    <mc:Fallback xmlns="">
      <p:transition spd="slow" advTm="1019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endParaRPr lang="en-US" sz="4800" dirty="0">
              <a:solidFill>
                <a:schemeClr val="bg1"/>
              </a:solidFill>
            </a:endParaRPr>
          </a:p>
        </p:txBody>
      </p:sp>
      <p:sp>
        <p:nvSpPr>
          <p:cNvPr id="3" name="عنصر نائب للمحتوى 2"/>
          <p:cNvSpPr>
            <a:spLocks noGrp="1"/>
          </p:cNvSpPr>
          <p:nvPr>
            <p:ph idx="1"/>
          </p:nvPr>
        </p:nvSpPr>
        <p:spPr>
          <a:xfrm>
            <a:off x="2095017" y="1921397"/>
            <a:ext cx="8026779" cy="347240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ينبغي خلو الإرادة من العيوب المعروفة، وهي الغلط والتدليس والإكراه والاستغلال.</a:t>
            </a:r>
          </a:p>
          <a:p>
            <a:pPr marL="0" indent="0" algn="just" rtl="1">
              <a:lnSpc>
                <a:spcPct val="150000"/>
              </a:lnSpc>
              <a:buNone/>
            </a:pPr>
            <a:r>
              <a:rPr lang="ar-EG" dirty="0">
                <a:solidFill>
                  <a:prstClr val="white"/>
                </a:solidFill>
                <a:latin typeface="Simplified Arabic" pitchFamily="18" charset="-78"/>
                <a:cs typeface="Simplified Arabic" pitchFamily="18" charset="-78"/>
              </a:rPr>
              <a:t>وفضلا عن الرضا وصحته على النحو المذكور، ينبغي أن يكون موضوع العقد داخلا في دائرة التعامل، من حيث طبيعته أو القانون، أي أن يكون مشروعا جائز التعامل فيه.</a:t>
            </a:r>
            <a:r>
              <a:rPr lang="ar-EG" dirty="0" smtClean="0">
                <a:solidFill>
                  <a:schemeClr val="bg1"/>
                </a:solidFill>
                <a:latin typeface="Simplified Arabic" pitchFamily="18" charset="-78"/>
                <a:cs typeface="Simplified Arabic" pitchFamily="18" charset="-78"/>
              </a:rPr>
              <a:t>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29928" y="567159"/>
            <a:ext cx="2383737" cy="952776"/>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108820"/>
    </mc:Choice>
    <mc:Fallback xmlns="">
      <p:transition spd="slow" advTm="10882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222338" y="1805651"/>
            <a:ext cx="7697166" cy="3206187"/>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يجب أن يكون للعقد سبب مشروع أيضا؛ أما بالنسبة للشكل، سواء كان الكتابة أو اتباع إجراءات معينة لإبرام العقد، فإنه ليس من حيث الأصل ركنا في العقد، ولا يعد كذلك إلا إذا نص المشرع عليه واستلزم وجوده.</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121762"/>
    </mc:Choice>
    <mc:Fallback xmlns="">
      <p:transition spd="slow" advTm="12176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79271" y="1898247"/>
            <a:ext cx="7517817" cy="3009419"/>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ومع ذلك يتمتع العقد الإداري ببعض الخصوصيات التي تميزه عن العقود بوجه عام؛ فالهدف من العقد الإداري هو تحقيق الصالح العام وليس الصالح الخاص، ويعطي ذلك الإدارة مركزا أقوى من المتعاقد معها. </a:t>
            </a:r>
          </a:p>
        </p:txBody>
      </p:sp>
      <p:sp>
        <p:nvSpPr>
          <p:cNvPr id="2" name="عنوان 1"/>
          <p:cNvSpPr>
            <a:spLocks noGrp="1"/>
          </p:cNvSpPr>
          <p:nvPr>
            <p:ph type="title"/>
          </p:nvPr>
        </p:nvSpPr>
        <p:spPr/>
        <p:txBody>
          <a:bodyPr/>
          <a:lstStyle/>
          <a:p>
            <a:endParaRPr lang="en-US" dirty="0"/>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45675" y="601884"/>
            <a:ext cx="2170193" cy="91805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97565"/>
    </mc:Choice>
    <mc:Fallback xmlns="">
      <p:transition spd="slow" advTm="9756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a:xfrm>
            <a:off x="1388963" y="2025569"/>
            <a:ext cx="8299048" cy="3576577"/>
          </a:xfrm>
        </p:spPr>
        <p:txBody>
          <a:bodyPr>
            <a:normAutofit/>
          </a:bodyPr>
          <a:lstStyle/>
          <a:p>
            <a:pPr marL="0" lvl="0" indent="0" algn="just" rtl="1">
              <a:lnSpc>
                <a:spcPct val="150000"/>
              </a:lnSpc>
              <a:buNone/>
            </a:pPr>
            <a:r>
              <a:rPr lang="ar-EG" dirty="0" smtClean="0">
                <a:solidFill>
                  <a:schemeClr val="bg1"/>
                </a:solidFill>
              </a:rPr>
              <a:t>وعلى الرغم من تمتع الإدارة بامتيازات السلطة العامة في هذا السياق والتي تعطيها مركزا أقوى من المتعاقد معها، تبرره المصلحة العامة الواجب تحقيقها من العقد، إلا أن المشرع يحدد للإدارة في الغالب الطريق الذي يجب أن تسلكه في تعاقدها، نظرا لأنه أفضل الطرق لتحقيق الصالح العام.</a:t>
            </a:r>
          </a:p>
          <a:p>
            <a:pPr marL="0" lvl="0" indent="0" algn="just" rtl="1">
              <a:lnSpc>
                <a:spcPct val="150000"/>
              </a:lnSpc>
              <a:buNone/>
            </a:pPr>
            <a:endParaRPr lang="ar-EG" dirty="0" smtClean="0">
              <a:solidFill>
                <a:schemeClr val="bg1"/>
              </a:solidFill>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38273" y="578734"/>
            <a:ext cx="2170193" cy="96435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138600"/>
    </mc:Choice>
    <mc:Fallback xmlns="">
      <p:transition spd="slow" advTm="1386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29742" y="1875100"/>
            <a:ext cx="7627716" cy="3553427"/>
          </a:xfrm>
        </p:spPr>
        <p:txBody>
          <a:bodyPr>
            <a:normAutofit/>
          </a:bodyPr>
          <a:lstStyle/>
          <a:p>
            <a:pPr marL="0" indent="0" algn="just" rtl="1">
              <a:lnSpc>
                <a:spcPct val="150000"/>
              </a:lnSpc>
              <a:buNone/>
            </a:pPr>
            <a:r>
              <a:rPr lang="ar-EG" dirty="0" smtClean="0">
                <a:solidFill>
                  <a:schemeClr val="bg1"/>
                </a:solidFill>
              </a:rPr>
              <a:t>ومن أشهر طرق التعاقد الإداري بوجه عام المناقصات والمزايدات والممارسات؛ وسنتناول هذه الطرق عندما تقوم بها الإدارة في سياق أنشطة الحكومة الرقمية، أي عندما تتخذ الشكل الرقمي، وذلك على النحو التالي:</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62926"/>
    </mc:Choice>
    <mc:Fallback xmlns="">
      <p:transition spd="slow" advTm="6292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أولا: المناقصة الالكترونية</a:t>
            </a:r>
            <a:endParaRPr lang="ar-EG" dirty="0">
              <a:solidFill>
                <a:schemeClr val="bg1"/>
              </a:solidFill>
            </a:endParaRPr>
          </a:p>
        </p:txBody>
      </p:sp>
      <p:sp>
        <p:nvSpPr>
          <p:cNvPr id="3" name="عنصر نائب للمحتوى 2"/>
          <p:cNvSpPr>
            <a:spLocks noGrp="1"/>
          </p:cNvSpPr>
          <p:nvPr>
            <p:ph idx="1"/>
          </p:nvPr>
        </p:nvSpPr>
        <p:spPr>
          <a:xfrm>
            <a:off x="1574157" y="1794074"/>
            <a:ext cx="7836059" cy="3020994"/>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المناقصة هي الطريقة التي يتم من خلالها اختيار المتعاقد الذي يتقدم بأقل الأسعار وأفضل الشروط للقيام بعمل معين، مثل تنفيذ مشروع، أو تقديم خدمة معينة أو توريد شيء معين.</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012101" y="185195"/>
            <a:ext cx="1961322" cy="899499"/>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62098"/>
    </mc:Choice>
    <mc:Fallback xmlns="">
      <p:transition spd="slow" advTm="6209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b="1" dirty="0">
              <a:solidFill>
                <a:schemeClr val="bg1"/>
              </a:solidFill>
            </a:endParaRPr>
          </a:p>
        </p:txBody>
      </p:sp>
      <p:sp>
        <p:nvSpPr>
          <p:cNvPr id="3" name="عنصر نائب للمحتوى 2"/>
          <p:cNvSpPr>
            <a:spLocks noGrp="1"/>
          </p:cNvSpPr>
          <p:nvPr>
            <p:ph idx="1"/>
          </p:nvPr>
        </p:nvSpPr>
        <p:spPr>
          <a:xfrm>
            <a:off x="1944548" y="1851950"/>
            <a:ext cx="8356920" cy="4120587"/>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ويمكن اتخاذ المناقصة الشكل الرقمي عندما </a:t>
            </a:r>
            <a:r>
              <a:rPr lang="ar-EG" dirty="0" smtClean="0">
                <a:solidFill>
                  <a:schemeClr val="bg1"/>
                </a:solidFill>
                <a:latin typeface="Simplified Arabic" pitchFamily="18" charset="-78"/>
                <a:cs typeface="Simplified Arabic" pitchFamily="18" charset="-78"/>
              </a:rPr>
              <a:t>تعتمد </a:t>
            </a:r>
            <a:r>
              <a:rPr lang="ar-EG" dirty="0" smtClean="0">
                <a:solidFill>
                  <a:schemeClr val="bg1"/>
                </a:solidFill>
                <a:latin typeface="Simplified Arabic" pitchFamily="18" charset="-78"/>
                <a:cs typeface="Simplified Arabic" pitchFamily="18" charset="-78"/>
              </a:rPr>
              <a:t>الإدارة في </a:t>
            </a:r>
            <a:r>
              <a:rPr lang="ar-EG" dirty="0">
                <a:solidFill>
                  <a:schemeClr val="bg1"/>
                </a:solidFill>
                <a:latin typeface="Simplified Arabic" pitchFamily="18" charset="-78"/>
                <a:cs typeface="Simplified Arabic" pitchFamily="18" charset="-78"/>
              </a:rPr>
              <a:t>إ</a:t>
            </a:r>
            <a:r>
              <a:rPr lang="ar-EG" dirty="0" smtClean="0">
                <a:solidFill>
                  <a:schemeClr val="bg1"/>
                </a:solidFill>
                <a:latin typeface="Simplified Arabic" pitchFamily="18" charset="-78"/>
                <a:cs typeface="Simplified Arabic" pitchFamily="18" charset="-78"/>
              </a:rPr>
              <a:t>جراءاتها على وسائل تكنولوجيا المعلومات والاتصالات، وتتميز المناقصة الالكترونية بأنها تساهم في توسيع قاعدة الشفافية وتعزيز مبدأ المساواة، فهي تسمح لعدد كبير من الأشخاص بالعلم بها، مهما كانت أماكن إقامتهم، وبالتالي سيكون هناك فرصة كبيرة للمنافسة المشروعة بين المتقدمين، بما ينعكس إيجابيا على جودة العروض المقدمة في النهاية.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21590" y="270179"/>
            <a:ext cx="2234118" cy="91805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129049"/>
    </mc:Choice>
    <mc:Fallback xmlns="">
      <p:transition spd="slow" advTm="12904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b="1" dirty="0"/>
          </a:p>
        </p:txBody>
      </p:sp>
      <p:sp>
        <p:nvSpPr>
          <p:cNvPr id="3" name="عنصر نائب للمحتوى 2"/>
          <p:cNvSpPr>
            <a:spLocks noGrp="1"/>
          </p:cNvSpPr>
          <p:nvPr>
            <p:ph idx="1"/>
          </p:nvPr>
        </p:nvSpPr>
        <p:spPr>
          <a:xfrm>
            <a:off x="1724628" y="1979271"/>
            <a:ext cx="8368496" cy="3310359"/>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ويمكن تصور الإجراءات المختلفة للمناقصة الالكترونية، على النحو التالي:</a:t>
            </a:r>
          </a:p>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1-الإعلان عن المناقصة: </a:t>
            </a:r>
            <a:r>
              <a:rPr lang="ar-EG" dirty="0">
                <a:solidFill>
                  <a:schemeClr val="bg1"/>
                </a:solidFill>
                <a:latin typeface="Simplified Arabic" pitchFamily="18" charset="-78"/>
                <a:cs typeface="Simplified Arabic" pitchFamily="18" charset="-78"/>
              </a:rPr>
              <a:t> </a:t>
            </a:r>
            <a:r>
              <a:rPr lang="ar-EG" dirty="0" smtClean="0">
                <a:solidFill>
                  <a:schemeClr val="bg1"/>
                </a:solidFill>
                <a:latin typeface="Simplified Arabic" pitchFamily="18" charset="-78"/>
                <a:cs typeface="Simplified Arabic" pitchFamily="18" charset="-78"/>
              </a:rPr>
              <a:t> بعد أن تقوم الإدارة بإعداد كراسة الشروط الخاصة بالتعاقد عن طريق اللجان الفنية والقانونية، تعلن عنها من خلال الوسائل التقنية المناسبة، ويحدد ذلك نوع المناقصة المطروحة.</a:t>
            </a:r>
            <a:endParaRPr lang="ar-EG" b="1" u="sn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18355" y="613458"/>
            <a:ext cx="2043116" cy="964350"/>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98539"/>
    </mc:Choice>
    <mc:Fallback xmlns="">
      <p:transition spd="slow" advTm="9853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476982" y="1944548"/>
            <a:ext cx="7326775" cy="3808070"/>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فقد تكون المنافصة عامة محلية، وهنا يكون النشر الالكتروني عن طريق المواقع الحكومية أو التطبيقات هو الأسلوب الملائم، حتى يعلم بأمر المناقصة كافة المواطنين المعنيين بالموضوع.</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وقد تكون المنافصة عالمية لا تقتصر فقط على المواطنين بل يسمح بدخول الأجانب فيها، وهنا ينبغي أن تتخذ الإدارة وسيلة النشر الالكترونية التي تصل إلى كافة مناطق العالم</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21583" y="60315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121774"/>
    </mc:Choice>
    <mc:Fallback xmlns="">
      <p:transition spd="slow" advTm="1217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rtl="1"/>
            <a:endParaRPr lang="en-US" dirty="0"/>
          </a:p>
        </p:txBody>
      </p:sp>
      <p:sp>
        <p:nvSpPr>
          <p:cNvPr id="3" name="عنصر نائب للمحتوى 2"/>
          <p:cNvSpPr>
            <a:spLocks noGrp="1"/>
          </p:cNvSpPr>
          <p:nvPr>
            <p:ph idx="1"/>
          </p:nvPr>
        </p:nvSpPr>
        <p:spPr>
          <a:xfrm>
            <a:off x="2013994" y="1898247"/>
            <a:ext cx="8218025" cy="384279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ومنها الجرائد الالكترونية أو المواقع الالكترونية ذات الانتشار العالمي.</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قد تكون المناقصة محدودة، تقتصر على عدد محدود من المقاولين او الشركات، وهنا يكون الأسلوب الأمثل للعلم بالمناقصة هو الإعلان، عن طريق الوسائل الالكترونية المناسبة وأهمها البريد الالكتروني.</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42445" y="464260"/>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161340"/>
    </mc:Choice>
    <mc:Fallback xmlns="">
      <p:transition spd="slow" advTm="16134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ar-EG" dirty="0">
              <a:solidFill>
                <a:schemeClr val="bg1"/>
              </a:solidFill>
            </a:endParaRPr>
          </a:p>
        </p:txBody>
      </p:sp>
      <p:sp>
        <p:nvSpPr>
          <p:cNvPr id="3" name="عنصر نائب للمحتوى 2"/>
          <p:cNvSpPr>
            <a:spLocks noGrp="1"/>
          </p:cNvSpPr>
          <p:nvPr>
            <p:ph idx="1"/>
          </p:nvPr>
        </p:nvSpPr>
        <p:spPr>
          <a:xfrm>
            <a:off x="2430684" y="2384385"/>
            <a:ext cx="7326774" cy="2696901"/>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مع ضرورة مراعاة ما ذكرناه سابقا فيما يتعلق الضوابط والشروط الواجب في توافرها في النشر الالكتروني أو التبليغ الالكتروني، والتي تتعلق بالكتابة الالكترونية، التوقيع الالكتروني والبريد الالكتروني,</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77275"/>
    </mc:Choice>
    <mc:Fallback xmlns="">
      <p:transition spd="slow" advTm="7727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371078"/>
          </a:xfrm>
        </p:spPr>
        <p:txBody>
          <a:bodyPr>
            <a:normAutofit/>
          </a:bodyPr>
          <a:lstStyle/>
          <a:p>
            <a:pPr algn="ctr"/>
            <a:endParaRPr lang="en-US" dirty="0"/>
          </a:p>
        </p:txBody>
      </p:sp>
      <p:sp>
        <p:nvSpPr>
          <p:cNvPr id="3" name="عنصر نائب للمحتوى 2"/>
          <p:cNvSpPr>
            <a:spLocks noGrp="1"/>
          </p:cNvSpPr>
          <p:nvPr>
            <p:ph idx="1"/>
          </p:nvPr>
        </p:nvSpPr>
        <p:spPr>
          <a:xfrm>
            <a:off x="2893670" y="1990846"/>
            <a:ext cx="6748041" cy="2789498"/>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  وجدير بالذكر أن الإعلان عن المناقصة من قبل الإدارة يعد دعوة إلى التعاقد من جانبها إلى كل شخص لديه القدرة على تنفيذ شروط التعاقد أو إلى الأشخاص المعينين إذا كانت المناقصة محدودة.</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41505" y="763929"/>
            <a:ext cx="1961848" cy="98290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336574"/>
    </mc:Choice>
    <mc:Fallback xmlns="">
      <p:transition spd="slow" advTm="33657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741467"/>
          </a:xfrm>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1851949" y="2430684"/>
            <a:ext cx="8206451" cy="3553427"/>
          </a:xfrm>
        </p:spPr>
        <p:txBody>
          <a:bodyPr>
            <a:normAutofit/>
          </a:bodyPr>
          <a:lstStyle/>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2-تقديم العروض إلكترونيا: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يقوم كل منافس بتقديم العرض الخاص به لتنفيذ العمل المطلوب (العرض الفني-العرض المالي).</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ويكون ذلك من خلال البريد الالكتروني الذي تخصصه الإدارة لذلك أو النماذج الالكترونية الموجودة على المواقع الحكومية أو التطبيقات.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40210" y="941201"/>
            <a:ext cx="2158618" cy="94120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188735"/>
    </mc:Choice>
    <mc:Fallback xmlns="">
      <p:transition spd="slow" advTm="18873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p>
        </p:txBody>
      </p:sp>
      <p:sp>
        <p:nvSpPr>
          <p:cNvPr id="3" name="عنصر نائب للمحتوى 2"/>
          <p:cNvSpPr>
            <a:spLocks noGrp="1"/>
          </p:cNvSpPr>
          <p:nvPr>
            <p:ph idx="1"/>
          </p:nvPr>
        </p:nvSpPr>
        <p:spPr>
          <a:xfrm>
            <a:off x="1446835" y="1701478"/>
            <a:ext cx="9502816" cy="4583575"/>
          </a:xfrm>
        </p:spPr>
        <p:txBody>
          <a:bodyPr>
            <a:normAutofit fontScale="92500"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مع ضرورة كفالة النظام الالكتروني لسرية البيانات المقدمة وعدم تغييرها وضمان هوية الشخص المرسل عن طريق التوقيع الالكتروني المعتمد الذي يستند إلى منظومة الكترونية تضمن الآتي:</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(أ)-ارتباط التوقيع الالكتروني بالموقع وحده دون غيره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(ب)-سيطرة الموقع وحده دون غيره على الوسيط الالكتروني(أنظمة إنشاء التوقيع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(ج)- امكانية كشف أي تعديل أو تبديل في بيانات المحرر الالكتروني أو التوقيع الالكتروني.</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85184" y="625033"/>
            <a:ext cx="2047865" cy="964350"/>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222649"/>
    </mc:Choice>
    <mc:Fallback xmlns="">
      <p:transition spd="slow" advTm="22264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013995" y="1863525"/>
            <a:ext cx="7326775" cy="3761772"/>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وتجدر الإشارة إلى أن تقديم العطاء يعد إيجابا من جانب المنافس بحيث لا يتم العقد إلا </a:t>
            </a:r>
            <a:r>
              <a:rPr lang="ar-EG" dirty="0" err="1" smtClean="0">
                <a:solidFill>
                  <a:schemeClr val="bg1"/>
                </a:solidFill>
                <a:latin typeface="Simplified Arabic" pitchFamily="18" charset="-78"/>
                <a:cs typeface="Simplified Arabic" pitchFamily="18" charset="-78"/>
              </a:rPr>
              <a:t>بترسية</a:t>
            </a:r>
            <a:r>
              <a:rPr lang="ar-EG" dirty="0" smtClean="0">
                <a:solidFill>
                  <a:schemeClr val="bg1"/>
                </a:solidFill>
                <a:latin typeface="Simplified Arabic" pitchFamily="18" charset="-78"/>
                <a:cs typeface="Simplified Arabic" pitchFamily="18" charset="-78"/>
              </a:rPr>
              <a:t> العطاء بعد الفحص والبت في الأمر من الجهات المختصة.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10952" y="636608"/>
            <a:ext cx="1718780" cy="871752"/>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185152"/>
    </mc:Choice>
    <mc:Fallback xmlns="">
      <p:transition spd="slow" advTm="1851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solidFill>
                <a:schemeClr val="bg1"/>
              </a:solidFill>
            </a:endParaRPr>
          </a:p>
        </p:txBody>
      </p:sp>
      <p:sp>
        <p:nvSpPr>
          <p:cNvPr id="3" name="عنصر نائب للمحتوى 2"/>
          <p:cNvSpPr>
            <a:spLocks noGrp="1"/>
          </p:cNvSpPr>
          <p:nvPr>
            <p:ph idx="1"/>
          </p:nvPr>
        </p:nvSpPr>
        <p:spPr>
          <a:xfrm>
            <a:off x="2083443" y="1705130"/>
            <a:ext cx="7511970" cy="4128512"/>
          </a:xfrm>
        </p:spPr>
        <p:txBody>
          <a:bodyPr>
            <a:normAutofit/>
          </a:bodyPr>
          <a:lstStyle/>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3-فتح العروض الالكترونية: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تقوم لجنة تشكلها الإدارة بفض العروض المقدمة من المنافسين بعد انتهاء موعد التقدم للمناقصة؛ وتختص هذه اللجنة بفحص العروض ومن ثم استبعاد العروض غير المستوفية للشروط وترتيب العروض الأخرى تنازليا أو تصاعديا.</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79460" y="580007"/>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106002"/>
    </mc:Choice>
    <mc:Fallback xmlns="">
      <p:transition spd="slow" advTm="10600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567847"/>
          </a:xfrm>
        </p:spPr>
        <p:txBody>
          <a:bodyPr>
            <a:normAutofit/>
          </a:bodyPr>
          <a:lstStyle/>
          <a:p>
            <a:pPr algn="ctr"/>
            <a:endParaRPr lang="en-US" b="1" dirty="0">
              <a:solidFill>
                <a:schemeClr val="bg1"/>
              </a:solidFill>
            </a:endParaRPr>
          </a:p>
        </p:txBody>
      </p:sp>
      <p:sp>
        <p:nvSpPr>
          <p:cNvPr id="3" name="عنصر نائب للمحتوى 2"/>
          <p:cNvSpPr>
            <a:spLocks noGrp="1"/>
          </p:cNvSpPr>
          <p:nvPr>
            <p:ph idx="1"/>
          </p:nvPr>
        </p:nvSpPr>
        <p:spPr>
          <a:xfrm>
            <a:off x="1817226" y="2268638"/>
            <a:ext cx="7870784" cy="3414531"/>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وليس هناك مشكلة أن تقوم هذه اللجنة بأعمالها عن بعد بصورة الكترونية مع شريطة وجود نظام الكتروني يضمن هوية أعضاء اللجنة، كما يمكن أن تقوم اللجنة بتحرير تقريرها بصورة الكترونية. </a:t>
            </a:r>
          </a:p>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15122" y="667370"/>
            <a:ext cx="2383737" cy="941199"/>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151132"/>
    </mc:Choice>
    <mc:Fallback xmlns="">
      <p:transition spd="slow" advTm="1511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122744" y="1944548"/>
            <a:ext cx="9653286" cy="4213184"/>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مع ضرورة توافر الضوابط الفنية في النظام المستخدم والذي يضمن عدم تغيير التقرير، وحفظه بشكل يسمح بالرجوع إليه مع احتفاظه بصورته الأصلية.</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أنه إذا جرى استخدم منظومة للتوقيع الالكتروني فإنه يجب أن يتوافر فيها الضوابط التي تضمن تحقق الشروط التي وضحناها سابقا فيما يتعلق بهذا الشأن.</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133227"/>
    </mc:Choice>
    <mc:Fallback xmlns="">
      <p:transition spd="slow" advTm="13322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ar-EG" b="1" dirty="0">
              <a:solidFill>
                <a:schemeClr val="bg1"/>
              </a:solidFill>
            </a:endParaRPr>
          </a:p>
        </p:txBody>
      </p:sp>
      <p:sp>
        <p:nvSpPr>
          <p:cNvPr id="3" name="عنصر نائب للمحتوى 2"/>
          <p:cNvSpPr>
            <a:spLocks noGrp="1"/>
          </p:cNvSpPr>
          <p:nvPr>
            <p:ph idx="1"/>
          </p:nvPr>
        </p:nvSpPr>
        <p:spPr>
          <a:xfrm>
            <a:off x="1909823" y="2164466"/>
            <a:ext cx="7720314" cy="3345084"/>
          </a:xfrm>
        </p:spPr>
        <p:txBody>
          <a:bodyPr>
            <a:normAutofit/>
          </a:bodyPr>
          <a:lstStyle/>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4-البت في المناقصة:</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تنظر لجنة البت في العروض المقدمة من المنافسين والمحالة إليها من لجنة فض العروض وفقا للخطوة السابقة، وتقترح التعاقد مع صاحب العرض الأفضل، الأقل سعرا والأعلى في المواصفات.</a:t>
            </a:r>
            <a:r>
              <a:rPr lang="ar-EG" b="1" u="sng" dirty="0" smtClean="0">
                <a:solidFill>
                  <a:schemeClr val="bg1"/>
                </a:solidFill>
                <a:latin typeface="Simplified Arabic" pitchFamily="18" charset="-78"/>
                <a:cs typeface="Simplified Arabic" pitchFamily="18" charset="-78"/>
              </a:rPr>
              <a:t>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627647" y="787078"/>
            <a:ext cx="1870592" cy="761709"/>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179343"/>
    </mc:Choice>
    <mc:Fallback xmlns="">
      <p:transition spd="slow" advTm="17934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
            </a:r>
            <a:br>
              <a:rPr lang="ar-EG" dirty="0" smtClean="0">
                <a:solidFill>
                  <a:schemeClr val="bg1"/>
                </a:solidFill>
              </a:rPr>
            </a:br>
            <a:endParaRPr lang="en-US" dirty="0">
              <a:solidFill>
                <a:schemeClr val="bg1"/>
              </a:solidFill>
            </a:endParaRPr>
          </a:p>
        </p:txBody>
      </p:sp>
      <p:sp>
        <p:nvSpPr>
          <p:cNvPr id="3" name="عنصر نائب للمحتوى 2"/>
          <p:cNvSpPr>
            <a:spLocks noGrp="1"/>
          </p:cNvSpPr>
          <p:nvPr>
            <p:ph idx="1"/>
          </p:nvPr>
        </p:nvSpPr>
        <p:spPr>
          <a:xfrm>
            <a:off x="2002420" y="1898248"/>
            <a:ext cx="8102279" cy="346083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وينطبق على هذه اللجنة ما ينطبق على لجنة فض العروض فيما يتعلق باستخدام الاساليب التقنية، من اجتماعات عن بعد أو محررات الكترونية أو توقيع الكتروني.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44378"/>
    </mc:Choice>
    <mc:Fallback xmlns="">
      <p:transition spd="slow" advTm="14437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p>
        </p:txBody>
      </p:sp>
      <p:sp>
        <p:nvSpPr>
          <p:cNvPr id="3" name="عنصر نائب للمحتوى 2"/>
          <p:cNvSpPr>
            <a:spLocks noGrp="1"/>
          </p:cNvSpPr>
          <p:nvPr>
            <p:ph idx="1"/>
          </p:nvPr>
        </p:nvSpPr>
        <p:spPr>
          <a:xfrm>
            <a:off x="1967696" y="2002421"/>
            <a:ext cx="8339296" cy="3379808"/>
          </a:xfrm>
        </p:spPr>
        <p:txBody>
          <a:bodyPr>
            <a:normAutofit/>
          </a:bodyPr>
          <a:lstStyle/>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5-ترسية العطاء:</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لا يتم العقد بمجرد اقتراح لجنة البت </a:t>
            </a:r>
            <a:r>
              <a:rPr lang="ar-EG" dirty="0" smtClean="0">
                <a:solidFill>
                  <a:schemeClr val="bg1"/>
                </a:solidFill>
                <a:latin typeface="Simplified Arabic" pitchFamily="18" charset="-78"/>
                <a:cs typeface="Simplified Arabic" pitchFamily="18" charset="-78"/>
              </a:rPr>
              <a:t>للعرض </a:t>
            </a:r>
            <a:r>
              <a:rPr lang="ar-EG" dirty="0" smtClean="0">
                <a:solidFill>
                  <a:schemeClr val="bg1"/>
                </a:solidFill>
                <a:latin typeface="Simplified Arabic" pitchFamily="18" charset="-78"/>
                <a:cs typeface="Simplified Arabic" pitchFamily="18" charset="-78"/>
              </a:rPr>
              <a:t>الأفضل بعد دراستها للعروض المقدمة على نحو ما أشرنا، بل لا بد من التصديق على اقتراح لجنة البت من صاحب الصلاحية المختص الذي يملك ذلك وفقا للقانون.</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41504" y="560508"/>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223205"/>
    </mc:Choice>
    <mc:Fallback xmlns="">
      <p:transition spd="slow" advTm="22320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solidFill>
                <a:schemeClr val="bg1"/>
              </a:solidFill>
            </a:endParaRPr>
          </a:p>
        </p:txBody>
      </p:sp>
      <p:sp>
        <p:nvSpPr>
          <p:cNvPr id="3" name="عنصر نائب للمحتوى 2"/>
          <p:cNvSpPr>
            <a:spLocks noGrp="1"/>
          </p:cNvSpPr>
          <p:nvPr>
            <p:ph idx="1"/>
          </p:nvPr>
        </p:nvSpPr>
        <p:spPr>
          <a:xfrm>
            <a:off x="1909822" y="1863524"/>
            <a:ext cx="7824487" cy="356500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وبالتالي تعد الادارة ملزمة بالعقد من هذا الوقت وهو وقت </a:t>
            </a:r>
            <a:r>
              <a:rPr lang="ar-EG" dirty="0" err="1" smtClean="0">
                <a:solidFill>
                  <a:schemeClr val="bg1"/>
                </a:solidFill>
                <a:latin typeface="Simplified Arabic" pitchFamily="18" charset="-78"/>
                <a:cs typeface="Simplified Arabic" pitchFamily="18" charset="-78"/>
              </a:rPr>
              <a:t>ترسية</a:t>
            </a:r>
            <a:r>
              <a:rPr lang="ar-EG" dirty="0" smtClean="0">
                <a:solidFill>
                  <a:schemeClr val="bg1"/>
                </a:solidFill>
                <a:latin typeface="Simplified Arabic" pitchFamily="18" charset="-78"/>
                <a:cs typeface="Simplified Arabic" pitchFamily="18" charset="-78"/>
              </a:rPr>
              <a:t> العطاء على أفضل العروض المقدمة في المناقصة.</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وينطبق على هذه الخطوة ما ينطبق أيضا على الخطوات السابقة من حيث الشروط الواجب توافرها في النظام الالكتروني المستخدم.</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622934" y="556857"/>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77586"/>
    </mc:Choice>
    <mc:Fallback xmlns="">
      <p:transition spd="slow" advTm="7758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a:lnSpc>
                <a:spcPct val="120000"/>
              </a:lnSpc>
              <a:spcBef>
                <a:spcPts val="0"/>
              </a:spcBef>
            </a:pPr>
            <a:endParaRPr lang="en-US" sz="3600" dirty="0">
              <a:solidFill>
                <a:schemeClr val="bg1"/>
              </a:solidFill>
            </a:endParaRPr>
          </a:p>
        </p:txBody>
      </p:sp>
      <p:sp>
        <p:nvSpPr>
          <p:cNvPr id="3" name="عنصر نائب للمحتوى 2"/>
          <p:cNvSpPr>
            <a:spLocks noGrp="1"/>
          </p:cNvSpPr>
          <p:nvPr>
            <p:ph idx="1"/>
          </p:nvPr>
        </p:nvSpPr>
        <p:spPr>
          <a:xfrm>
            <a:off x="2152890" y="1817226"/>
            <a:ext cx="7344198" cy="2801073"/>
          </a:xfrm>
        </p:spPr>
        <p:txBody>
          <a:bodyPr>
            <a:normAutofit/>
          </a:bodyPr>
          <a:lstStyle/>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6-إخطار المتنافس:</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تقوم جهة الإدارة بإخطار الشخص الذي وقع عليه الاختيار، لكي يحضر ويوقع على وثيقة العقد ويسدد مبلغ الضمان النهائي.</a:t>
            </a:r>
          </a:p>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34101" y="555584"/>
            <a:ext cx="2193342" cy="975925"/>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71486"/>
    </mc:Choice>
    <mc:Fallback xmlns="">
      <p:transition spd="slow" advTm="7148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782499" y="1805651"/>
            <a:ext cx="7928660" cy="3923817"/>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وينطبق على الإخطار الالكتروني هنا في هذه الخطوة ما ينطبق على التبليغ الشخصي على النحو الذي وضحناه من قبل، حول مدى جواز التبليغ الشخصي عن طريق البريد الالكتروني.</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22526" y="405114"/>
            <a:ext cx="2112320" cy="952775"/>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49892"/>
    </mc:Choice>
    <mc:Fallback xmlns="">
      <p:transition spd="slow" advTm="4989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59147"/>
            <a:ext cx="10515600" cy="1631542"/>
          </a:xfrm>
        </p:spPr>
        <p:txBody>
          <a:bodyPr>
            <a:noAutofit/>
          </a:bodyPr>
          <a:lstStyle/>
          <a:p>
            <a:pPr algn="ctr"/>
            <a:endParaRPr lang="en-US" sz="3600" dirty="0">
              <a:solidFill>
                <a:schemeClr val="bg1"/>
              </a:solidFill>
            </a:endParaRPr>
          </a:p>
        </p:txBody>
      </p:sp>
      <p:sp>
        <p:nvSpPr>
          <p:cNvPr id="3" name="عنصر نائب للمحتوى 2"/>
          <p:cNvSpPr>
            <a:spLocks noGrp="1"/>
          </p:cNvSpPr>
          <p:nvPr>
            <p:ph idx="1"/>
          </p:nvPr>
        </p:nvSpPr>
        <p:spPr>
          <a:xfrm>
            <a:off x="2118167" y="1794077"/>
            <a:ext cx="7176304" cy="3588151"/>
          </a:xfrm>
        </p:spPr>
        <p:txBody>
          <a:bodyPr>
            <a:normAutofit/>
          </a:bodyPr>
          <a:lstStyle/>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7-تحرير العقد: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يتم تحرير العقد بين الإدارة والمتعاقد الذي جرى اختياره من بين المتنافسين في المناقصة، ويمكن </a:t>
            </a:r>
            <a:r>
              <a:rPr lang="ar-EG" dirty="0" smtClean="0">
                <a:solidFill>
                  <a:schemeClr val="bg1"/>
                </a:solidFill>
                <a:latin typeface="Simplified Arabic" pitchFamily="18" charset="-78"/>
                <a:cs typeface="Simplified Arabic" pitchFamily="18" charset="-78"/>
              </a:rPr>
              <a:t>أن يتم </a:t>
            </a:r>
            <a:r>
              <a:rPr lang="ar-EG" dirty="0" smtClean="0">
                <a:solidFill>
                  <a:schemeClr val="bg1"/>
                </a:solidFill>
                <a:latin typeface="Simplified Arabic" pitchFamily="18" charset="-78"/>
                <a:cs typeface="Simplified Arabic" pitchFamily="18" charset="-78"/>
              </a:rPr>
              <a:t>ذلك في محرر الكتروني يتضمن الشروط التعاقدية المتفق عليها بين الطرفين.</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7" y="92597"/>
            <a:ext cx="2383737" cy="813880"/>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44287"/>
    </mc:Choice>
    <mc:Fallback xmlns="">
      <p:transition spd="slow" advTm="4428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29741" y="2696900"/>
            <a:ext cx="6910087" cy="2951545"/>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ويجب أن يتوافر في المحرر الالكتروني والتوقيعات الالكترونية للطرفين ما تحدثنا عنه في هذا الشأن من ضوابط وشروط، حتى تكتسب الحجية القانونية.</a:t>
            </a:r>
            <a:endParaRPr lang="en-US" dirty="0">
              <a:solidFill>
                <a:schemeClr val="bg1"/>
              </a:solidFill>
              <a:latin typeface="Simplified Arabic" pitchFamily="18" charset="-78"/>
              <a:cs typeface="Simplified Arabic" pitchFamily="18"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53077" y="638433"/>
            <a:ext cx="2383737" cy="813880"/>
          </a:xfrm>
          <a:prstGeom prst="rect">
            <a:avLst/>
          </a:prstGeom>
        </p:spPr>
      </p:pic>
    </p:spTree>
    <p:extLst>
      <p:ext uri="{BB962C8B-B14F-4D97-AF65-F5344CB8AC3E}">
        <p14:creationId xmlns:p14="http://schemas.microsoft.com/office/powerpoint/2010/main" val="18935723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
            </a:r>
            <a:br>
              <a:rPr lang="ar-EG" dirty="0" smtClean="0">
                <a:solidFill>
                  <a:schemeClr val="bg1"/>
                </a:solidFill>
              </a:rPr>
            </a:br>
            <a:r>
              <a:rPr lang="ar-EG" dirty="0">
                <a:solidFill>
                  <a:schemeClr val="bg1"/>
                </a:solidFill>
              </a:rPr>
              <a:t/>
            </a:r>
            <a:br>
              <a:rPr lang="ar-EG" dirty="0">
                <a:solidFill>
                  <a:schemeClr val="bg1"/>
                </a:solidFill>
              </a:rPr>
            </a:br>
            <a:r>
              <a:rPr lang="ar-EG" dirty="0" smtClean="0">
                <a:solidFill>
                  <a:schemeClr val="bg1"/>
                </a:solidFill>
              </a:rPr>
              <a:t> </a:t>
            </a:r>
            <a:br>
              <a:rPr lang="ar-EG" dirty="0" smtClean="0">
                <a:solidFill>
                  <a:schemeClr val="bg1"/>
                </a:solidFill>
              </a:rPr>
            </a:br>
            <a:r>
              <a:rPr lang="ar-EG" dirty="0" smtClean="0">
                <a:solidFill>
                  <a:schemeClr val="bg1"/>
                </a:solidFill>
              </a:rPr>
              <a:t>ثانيا: المزايدات الالكترونية</a:t>
            </a:r>
            <a:endParaRPr lang="en-US" dirty="0">
              <a:solidFill>
                <a:schemeClr val="bg1"/>
              </a:solidFill>
            </a:endParaRPr>
          </a:p>
        </p:txBody>
      </p:sp>
      <p:sp>
        <p:nvSpPr>
          <p:cNvPr id="3" name="عنصر نائب للمحتوى 2"/>
          <p:cNvSpPr>
            <a:spLocks noGrp="1"/>
          </p:cNvSpPr>
          <p:nvPr>
            <p:ph idx="1"/>
          </p:nvPr>
        </p:nvSpPr>
        <p:spPr>
          <a:xfrm>
            <a:off x="2037144" y="2233914"/>
            <a:ext cx="7720314" cy="274320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إذا كانت المناقصة تعني التعاقد مع من يتقدم بأقل الأسعار لتنفيذ عملية معينة أو القيام بعمل معين، فإن المزايدة تعني التعاقد مع من يتقدم بأعلى عطاء، عندما ترغب الإدارة في بيع بعض أموالها أو تأجيرها.</a:t>
            </a:r>
          </a:p>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34643" y="729205"/>
            <a:ext cx="2009490" cy="987499"/>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104370"/>
    </mc:Choice>
    <mc:Fallback xmlns="">
      <p:transition spd="slow" advTm="10437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520861"/>
            <a:ext cx="10227197" cy="1169827"/>
          </a:xfrm>
        </p:spPr>
        <p:txBody>
          <a:bodyPr/>
          <a:lstStyle/>
          <a:p>
            <a:endParaRPr lang="en-US" dirty="0">
              <a:solidFill>
                <a:schemeClr val="bg1"/>
              </a:solidFill>
            </a:endParaRPr>
          </a:p>
        </p:txBody>
      </p:sp>
      <p:sp>
        <p:nvSpPr>
          <p:cNvPr id="3" name="عنصر نائب للمحتوى 2"/>
          <p:cNvSpPr>
            <a:spLocks noGrp="1"/>
          </p:cNvSpPr>
          <p:nvPr>
            <p:ph idx="1"/>
          </p:nvPr>
        </p:nvSpPr>
        <p:spPr>
          <a:xfrm>
            <a:off x="2060294" y="1794076"/>
            <a:ext cx="8275898" cy="3970116"/>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وتجرى المزايدات الالكترونية عن طريق وسائل تكنولوجيا المعلومات والاتصالات.</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وتنطبق عليها القواعد المتعلقة بالمزايدات عموما، وبالتالي يتعين على الإدارة الإعلان عن المزايدة من خلال بيان موضوعها والشروط الفنية والقانونية المتعلقة بذلك، فضلا عن موعد بدء المزايدة والمدة التي تجرى خلالها وغير ذلك من التفاصيل الضرورية.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154425" y="775503"/>
            <a:ext cx="2383737" cy="779156"/>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133346"/>
    </mc:Choice>
    <mc:Fallback xmlns="">
      <p:transition spd="slow" advTm="13334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388962" y="1825625"/>
            <a:ext cx="9456516" cy="3683924"/>
          </a:xfrm>
        </p:spPr>
        <p:txBody>
          <a:bodyPr>
            <a:normAutofit/>
          </a:bodyPr>
          <a:lstStyle/>
          <a:p>
            <a:pPr marL="0" indent="0" algn="just" rtl="1">
              <a:lnSpc>
                <a:spcPct val="160000"/>
              </a:lnSpc>
              <a:buNone/>
            </a:pPr>
            <a:r>
              <a:rPr lang="ar-EG" dirty="0" smtClean="0">
                <a:solidFill>
                  <a:schemeClr val="bg1"/>
                </a:solidFill>
                <a:latin typeface="Simplified Arabic" pitchFamily="18" charset="-78"/>
                <a:cs typeface="Simplified Arabic" pitchFamily="18" charset="-78"/>
              </a:rPr>
              <a:t>ويكون هذا الإعلان من خلال النشر عبر المواقع الالكترونية، وإذا كانت المزايدة محدودة، فيتم نشر قائمة المرشحين أو إبلاغهم عن طريق البريد الالكتروني، ويجب توافر الشروط التي تحدثنا عنها من قبل فيما يتعلق بالنشر أو البريد الالكتروني.</a:t>
            </a:r>
            <a:endParaRPr lang="ar-EG" dirty="0">
              <a:solidFill>
                <a:schemeClr val="bg1"/>
              </a:solidFill>
              <a:latin typeface="Simplified Arabic" pitchFamily="18" charset="-78"/>
              <a:cs typeface="Simplified Arabic" pitchFamily="18"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34</a:t>
            </a:fld>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56308" y="613458"/>
            <a:ext cx="2383737" cy="779156"/>
          </a:xfrm>
          <a:prstGeom prst="rect">
            <a:avLst/>
          </a:prstGeom>
        </p:spPr>
      </p:pic>
    </p:spTree>
    <p:extLst>
      <p:ext uri="{BB962C8B-B14F-4D97-AF65-F5344CB8AC3E}">
        <p14:creationId xmlns:p14="http://schemas.microsoft.com/office/powerpoint/2010/main" val="18180946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245488" y="2060293"/>
            <a:ext cx="7118431" cy="3287211"/>
          </a:xfrm>
        </p:spPr>
        <p:txBody>
          <a:bodyPr/>
          <a:lstStyle/>
          <a:p>
            <a:pPr marL="0" lvl="0" indent="0" algn="just" rtl="1">
              <a:lnSpc>
                <a:spcPct val="150000"/>
              </a:lnSpc>
              <a:buNone/>
            </a:pPr>
            <a:r>
              <a:rPr lang="ar-EG" dirty="0" smtClean="0">
                <a:solidFill>
                  <a:schemeClr val="bg1"/>
                </a:solidFill>
              </a:rPr>
              <a:t>ويقدم المتنافسون عطاءاتهم من خلال الوسيط أو النظام الالكتروني المستخدم من جانب الإدارة للمزايدة الالكترونية، وذلك باستخدام توقيعاتهم الالكترونية للتأكد من هويتهم وضمان عدم تغيير بيانات العطاء.</a:t>
            </a:r>
            <a:endParaRPr lang="en-US" dirty="0">
              <a:solidFill>
                <a:schemeClr val="bg1"/>
              </a:solidFill>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2997" y="560508"/>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6074837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627453" y="1875099"/>
            <a:ext cx="6400800" cy="334508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وينبغي أن تعلم الإدارة المتنافسين بأثمان العروض المقدمة في كل مرحلة، ويجرى ترتيبهم من الثمن الأعلى إلى الثمن الأقل.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524815" y="752355"/>
            <a:ext cx="2383737" cy="883327"/>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142460"/>
    </mc:Choice>
    <mc:Fallback xmlns="">
      <p:transition spd="slow" advTm="14246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p>
        </p:txBody>
      </p:sp>
      <p:sp>
        <p:nvSpPr>
          <p:cNvPr id="3" name="عنصر نائب للمحتوى 2"/>
          <p:cNvSpPr>
            <a:spLocks noGrp="1"/>
          </p:cNvSpPr>
          <p:nvPr>
            <p:ph idx="1"/>
          </p:nvPr>
        </p:nvSpPr>
        <p:spPr>
          <a:xfrm>
            <a:off x="1909822" y="2060294"/>
            <a:ext cx="8171727" cy="3102015"/>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وتغلق الإدارة باب المزاد عند تحقق أحد هذه الأسباب:</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1-انتهاء المدة المحددة للمزاد والمحددة عند الإعلان عنه</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2-عدم وجود عطاءات جديدة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3-التوصل إلى العطاء الأفضل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17006" y="509286"/>
            <a:ext cx="2383737" cy="871752"/>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54776"/>
    </mc:Choice>
    <mc:Fallback xmlns="">
      <p:transition spd="slow" advTm="5477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76042" y="1851949"/>
            <a:ext cx="7998106" cy="3321935"/>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ومن الجدير بالذكر أن طرح الصفقة من الإدارة يعد دعوة إلى التعاقد من جانبها، أما الإيجاب فيصدر من مقدم العطاء أثناء إجراء المزاد، ولا ينشأ القبول إلا مع رسو المزاد على العطاء الأفضل.</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135403"/>
    </mc:Choice>
    <mc:Fallback xmlns="">
      <p:transition spd="slow" advTm="13540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ar-EG" dirty="0">
              <a:solidFill>
                <a:schemeClr val="bg1"/>
              </a:solidFill>
            </a:endParaRPr>
          </a:p>
        </p:txBody>
      </p:sp>
      <p:sp>
        <p:nvSpPr>
          <p:cNvPr id="3" name="عنصر نائب للمحتوى 2"/>
          <p:cNvSpPr>
            <a:spLocks noGrp="1"/>
          </p:cNvSpPr>
          <p:nvPr>
            <p:ph idx="1"/>
          </p:nvPr>
        </p:nvSpPr>
        <p:spPr>
          <a:xfrm>
            <a:off x="2963119" y="2395959"/>
            <a:ext cx="6180882" cy="2974694"/>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ونؤكد على ضرورة توافر الضوابط التي تحدثنا عنها من قبل بخصوص المحررات الالكترونية أو التوقيع الالكتروني.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41502" y="520861"/>
            <a:ext cx="2158619" cy="84860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38952"/>
    </mc:Choice>
    <mc:Fallback xmlns="">
      <p:transition spd="slow" advTm="3895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rtl="1"/>
            <a:r>
              <a:rPr lang="ar-EG" dirty="0" smtClean="0"/>
              <a:t/>
            </a:r>
            <a:br>
              <a:rPr lang="ar-EG" dirty="0" smtClean="0"/>
            </a:br>
            <a:r>
              <a:rPr lang="ar-EG" dirty="0" smtClean="0"/>
              <a:t/>
            </a:r>
            <a:br>
              <a:rPr lang="ar-EG" dirty="0" smtClean="0"/>
            </a:br>
            <a:r>
              <a:rPr lang="ar-EG" dirty="0" smtClean="0">
                <a:solidFill>
                  <a:schemeClr val="bg1"/>
                </a:solidFill>
              </a:rPr>
              <a:t>ثالثا: الممارسة الالكترونية</a:t>
            </a:r>
            <a:r>
              <a:rPr lang="ar-EG" dirty="0" smtClean="0"/>
              <a:t>                                         </a:t>
            </a:r>
            <a:endParaRPr lang="en-US" dirty="0"/>
          </a:p>
        </p:txBody>
      </p:sp>
      <p:sp>
        <p:nvSpPr>
          <p:cNvPr id="3" name="عنصر نائب للمحتوى 2"/>
          <p:cNvSpPr>
            <a:spLocks noGrp="1"/>
          </p:cNvSpPr>
          <p:nvPr>
            <p:ph idx="1"/>
          </p:nvPr>
        </p:nvSpPr>
        <p:spPr>
          <a:xfrm>
            <a:off x="2395959" y="2314937"/>
            <a:ext cx="7048983" cy="317146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أسلوب الممارسة يعني حرية الإدارة في اختيار المتعاقد معها دون التقيد بالإجراءات التي نص عليها القانون في حالة المناقصات والمزايدات.</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49848" y="625033"/>
            <a:ext cx="2123894" cy="975924"/>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3146024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88274"/>
            <a:ext cx="10515600" cy="1325563"/>
          </a:xfrm>
        </p:spPr>
        <p:txBody>
          <a:bodyPr/>
          <a:lstStyle/>
          <a:p>
            <a:endParaRPr lang="en-US" dirty="0"/>
          </a:p>
        </p:txBody>
      </p:sp>
      <p:sp>
        <p:nvSpPr>
          <p:cNvPr id="3" name="عنصر نائب للمحتوى 2"/>
          <p:cNvSpPr>
            <a:spLocks noGrp="1"/>
          </p:cNvSpPr>
          <p:nvPr>
            <p:ph idx="1"/>
          </p:nvPr>
        </p:nvSpPr>
        <p:spPr>
          <a:xfrm>
            <a:off x="2245489" y="2037143"/>
            <a:ext cx="7048982" cy="2858947"/>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ويمكن أن تتقدم الإدارة إلى المتعاقد الذي وقع عليه الاختيار أو يتقدم هو من جانبه إليها بعرض يتضمن الشروط اللازمة، وينتظر قبول الإدارة أو رفضها.</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44664"/>
    </mc:Choice>
    <mc:Fallback xmlns="">
      <p:transition spd="slow" advTm="4466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581153" y="2048719"/>
            <a:ext cx="6915935" cy="2858947"/>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ويغلب على هذه الطريقة الطابع التفاوضي؛ لأن الإدارة تدخل في مفاوضات مع شخص أو عدد من الأشخاص للوصول إلى العرض المناسب.</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34100" y="671332"/>
            <a:ext cx="2031297" cy="871752"/>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80627"/>
    </mc:Choice>
    <mc:Fallback xmlns="">
      <p:transition spd="slow" advTm="8062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338086" y="2419108"/>
            <a:ext cx="7581418" cy="317146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وتجرى الممارسة عن طريق الأنظمة الالكترونية التي تضمن عدم تغيير محتوى الرسائل المتبادلة بين الطرفين وحفظ السجلات بحيث يجوز الرجوع إليها، مع بقائها على صورتها الأصلية بدون تغيير، على نحو المذكور سابقا.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93529" y="729205"/>
            <a:ext cx="2088643" cy="66130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45334"/>
    </mc:Choice>
    <mc:Fallback xmlns="">
      <p:transition spd="slow" advTm="4533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10">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78262"/>
    </mc:Choice>
    <mc:Fallback xmlns="">
      <p:transition spd="slow" advTm="7826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9843</TotalTime>
  <Words>1569</Words>
  <Application>Microsoft Office PowerPoint</Application>
  <PresentationFormat>مخصص</PresentationFormat>
  <Paragraphs>125</Paragraphs>
  <Slides>44</Slides>
  <Notes>4</Notes>
  <HiddenSlides>0</HiddenSlides>
  <MMClips>0</MMClips>
  <ScaleCrop>false</ScaleCrop>
  <HeadingPairs>
    <vt:vector size="4" baseType="variant">
      <vt:variant>
        <vt:lpstr>نسق</vt:lpstr>
      </vt:variant>
      <vt:variant>
        <vt:i4>1</vt:i4>
      </vt:variant>
      <vt:variant>
        <vt:lpstr>عناوين الشرائح</vt:lpstr>
      </vt:variant>
      <vt:variant>
        <vt:i4>44</vt:i4>
      </vt:variant>
    </vt:vector>
  </HeadingPairs>
  <TitlesOfParts>
    <vt:vector size="45"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أولا: المناقصة الالكترونية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ثانيا: المزايدات الالكترونية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ثالثا: الممارسة الالكترونية                                         </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DR-Nora</cp:lastModifiedBy>
  <cp:revision>1285</cp:revision>
  <dcterms:created xsi:type="dcterms:W3CDTF">2023-04-29T09:08:23Z</dcterms:created>
  <dcterms:modified xsi:type="dcterms:W3CDTF">2023-12-07T12:03:28Z</dcterms:modified>
</cp:coreProperties>
</file>