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8"/>
  </p:notesMasterIdLst>
  <p:sldIdLst>
    <p:sldId id="303" r:id="rId2"/>
    <p:sldId id="363" r:id="rId3"/>
    <p:sldId id="403" r:id="rId4"/>
    <p:sldId id="404" r:id="rId5"/>
    <p:sldId id="405" r:id="rId6"/>
    <p:sldId id="406" r:id="rId7"/>
    <p:sldId id="407" r:id="rId8"/>
    <p:sldId id="408" r:id="rId9"/>
    <p:sldId id="409" r:id="rId10"/>
    <p:sldId id="410" r:id="rId11"/>
    <p:sldId id="411" r:id="rId12"/>
    <p:sldId id="412" r:id="rId13"/>
    <p:sldId id="413" r:id="rId14"/>
    <p:sldId id="414" r:id="rId15"/>
    <p:sldId id="415" r:id="rId16"/>
    <p:sldId id="416" r:id="rId17"/>
    <p:sldId id="417" r:id="rId18"/>
    <p:sldId id="418" r:id="rId19"/>
    <p:sldId id="419" r:id="rId20"/>
    <p:sldId id="420" r:id="rId21"/>
    <p:sldId id="421" r:id="rId22"/>
    <p:sldId id="422" r:id="rId23"/>
    <p:sldId id="423" r:id="rId24"/>
    <p:sldId id="424" r:id="rId25"/>
    <p:sldId id="425" r:id="rId26"/>
    <p:sldId id="426" r:id="rId27"/>
    <p:sldId id="427" r:id="rId28"/>
    <p:sldId id="428" r:id="rId29"/>
    <p:sldId id="429" r:id="rId30"/>
    <p:sldId id="430" r:id="rId31"/>
    <p:sldId id="431" r:id="rId32"/>
    <p:sldId id="432" r:id="rId33"/>
    <p:sldId id="433" r:id="rId34"/>
    <p:sldId id="434" r:id="rId35"/>
    <p:sldId id="435" r:id="rId36"/>
    <p:sldId id="437" r:id="rId37"/>
    <p:sldId id="436" r:id="rId38"/>
    <p:sldId id="439" r:id="rId39"/>
    <p:sldId id="438" r:id="rId40"/>
    <p:sldId id="440" r:id="rId41"/>
    <p:sldId id="441" r:id="rId42"/>
    <p:sldId id="442" r:id="rId43"/>
    <p:sldId id="443" r:id="rId44"/>
    <p:sldId id="444" r:id="rId45"/>
    <p:sldId id="445" r:id="rId46"/>
    <p:sldId id="349"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912" y="7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3058F-14E7-4086-8FDA-FA0134B5B848}" type="datetimeFigureOut">
              <a:rPr lang="en-US" smtClean="0"/>
              <a:t>7/22/2023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B7004-ABAD-43BD-8439-54D0227F8FC0}" type="slidenum">
              <a:rPr lang="en-US" smtClean="0"/>
              <a:t>‹#›</a:t>
            </a:fld>
            <a:endParaRPr lang="en-US"/>
          </a:p>
        </p:txBody>
      </p:sp>
    </p:spTree>
    <p:extLst>
      <p:ext uri="{BB962C8B-B14F-4D97-AF65-F5344CB8AC3E}">
        <p14:creationId xmlns:p14="http://schemas.microsoft.com/office/powerpoint/2010/main" val="3296684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19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78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02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3911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58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62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9603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23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41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5092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4014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469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5478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7/22/2023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932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2"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3.png"/><Relationship Id="rId7"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Fundamentals of </a:t>
            </a:r>
          </a:p>
          <a:p>
            <a:r>
              <a:rPr lang="en-US" sz="4000" b="1" dirty="0">
                <a:solidFill>
                  <a:schemeClr val="bg1"/>
                </a:solidFill>
                <a:latin typeface="Tajawal Medium" panose="00000600000000000000" pitchFamily="2" charset="-78"/>
                <a:cs typeface="Tajawal Medium" panose="00000600000000000000" pitchFamily="2" charset="-78"/>
              </a:rPr>
              <a:t>Risk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76400"/>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itle 1">
            <a:extLst>
              <a:ext uri="{FF2B5EF4-FFF2-40B4-BE49-F238E27FC236}">
                <a16:creationId xmlns:a16="http://schemas.microsoft.com/office/drawing/2014/main" id="{3A6B5BBF-9D4C-4DBF-A6A0-D817EE557B9A}"/>
              </a:ext>
            </a:extLst>
          </p:cNvPr>
          <p:cNvSpPr txBox="1">
            <a:spLocks/>
          </p:cNvSpPr>
          <p:nvPr/>
        </p:nvSpPr>
        <p:spPr>
          <a:xfrm>
            <a:off x="2098840" y="1828800"/>
            <a:ext cx="8267449" cy="389561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613750" y="1806828"/>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56451" y="2433935"/>
            <a:ext cx="9902229"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contracts can require the insurance company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 for losses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suffered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directly by the insured. </a:t>
            </a:r>
            <a:endParaRPr kumimoji="0" lang="ar-EG"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first-party insurance and includes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property damage 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ar-EG"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Other types of insurance contract the insurance company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 compensation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other parties if they have been injured or suffer loss because of the activities of the insured. </a:t>
            </a:r>
            <a:endParaRPr kumimoji="0" lang="ar-EG"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third-party insurance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includes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third-party and public/general liability.</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3600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1" name="TextBox 10">
            <a:extLst>
              <a:ext uri="{FF2B5EF4-FFF2-40B4-BE49-F238E27FC236}">
                <a16:creationId xmlns:a16="http://schemas.microsoft.com/office/drawing/2014/main" id="{CB99A879-8C49-4712-9812-B111BA978602}"/>
              </a:ext>
            </a:extLst>
          </p:cNvPr>
          <p:cNvSpPr txBox="1"/>
          <p:nvPr/>
        </p:nvSpPr>
        <p:spPr>
          <a:xfrm>
            <a:off x="1627509" y="193354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512475" y="2595265"/>
            <a:ext cx="1016441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contracts are contracts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utmost good faith.</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means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insured party is required to disclose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information relevant to the insurance contract.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this information has not been disclosed, the insurance company 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underwriter has the right to refuse to continue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provide insurance cover and may refuse to pay any claims that have arisen.</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98886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31386" y="171164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195858" y="2282167"/>
            <a:ext cx="10402901" cy="347787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advantages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disadvantages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associated with the use of insurance as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transfer mechanism.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advantages are: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provides indemnity against an expected loss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can reduce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uncertainty regarding hazard events that may occur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can provide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economic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benefits to the insured, because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loss may be greater than the insurance premium.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insurance can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 access to specialist services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part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premium.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services may include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advice on loss control.</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38423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468686" y="19050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47800" y="2514600"/>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disadvantages: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Include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delays often experienced in obtaining settlement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insurance claim and the difficulties that can arise in quantifying the financial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costs associated with the loss.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may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 disputes regarding the extent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cover that has been purchased 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exact terms and conditions of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insurance contract.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the insured may have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difficulty in deciding the limit of indemnity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is appropriate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liability exposures.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may result in under-insurance and the subsequent failure to have claims paid in full.</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867239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47334" y="1882057"/>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00960" y="2776169"/>
            <a:ext cx="10164417" cy="1631216"/>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are alternatives to insurance when an organization </a:t>
            </a:r>
            <a:r>
              <a:rPr lang="en-US" sz="2000" b="1" u="sng" dirty="0">
                <a:solidFill>
                  <a:prstClr val="black"/>
                </a:solidFill>
                <a:latin typeface="Times New Roman" panose="02020603050405020304" pitchFamily="18" charset="0"/>
                <a:cs typeface="Times New Roman" panose="02020603050405020304" pitchFamily="18" charset="0"/>
              </a:rPr>
              <a:t>wishes to transfer the financial impact of a hazard event. </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Alternatives to insurance are sometimes referred to </a:t>
            </a:r>
            <a:r>
              <a:rPr lang="en-US" sz="2000" b="1" u="sng" dirty="0">
                <a:solidFill>
                  <a:prstClr val="black"/>
                </a:solidFill>
                <a:latin typeface="Times New Roman" panose="02020603050405020304" pitchFamily="18" charset="0"/>
                <a:cs typeface="Times New Roman" panose="02020603050405020304" pitchFamily="18" charset="0"/>
              </a:rPr>
              <a:t>as alternative risk transfer or alternative risk financing techniques. </a:t>
            </a:r>
          </a:p>
        </p:txBody>
      </p:sp>
    </p:spTree>
    <p:extLst>
      <p:ext uri="{BB962C8B-B14F-4D97-AF65-F5344CB8AC3E}">
        <p14:creationId xmlns:p14="http://schemas.microsoft.com/office/powerpoint/2010/main" val="3839698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64043" y="1707886"/>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4043" y="2334514"/>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financing options available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an organization include: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conventional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contractual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transfer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captive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 companies;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pooling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risks in mutual insurance companies;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derivatives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other financial instruments;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alternative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finance </a:t>
            </a:r>
            <a:r>
              <a:rPr kumimoji="0" 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mechanisms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single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premium insurance bonds.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03838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1341" y="182433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4043" y="2590800"/>
            <a:ext cx="10217426"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retention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be achieved by accepting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large excess or deductible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an insurance policy, deciding not to insure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certain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(self-insurance) or setting up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captive insurance company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number of organizations with similar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decide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set up a joint captive insurance company.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often referred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risk pooling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the establishment of a mutual insurance company.</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08816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4000" y="16764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524000" y="2282167"/>
            <a:ext cx="10007118"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a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transfer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or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sharing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response. It represents 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after-the-event cost containment response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 risk.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most important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low-probability/ high-impact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destruction of assets or the payment of liability costs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well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repairing assets,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is available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the cost of implementing disaster recovery plans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can also be purchased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cover the increased cost of operation.</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70755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03506" y="18288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524000" y="2590800"/>
            <a:ext cx="10007118" cy="255454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Chicago Fire of 1871</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about 9 o’clock on the night of 8 October 1871, a fire started in a cowshed behind a Chicago home. It had been an unusually dry summer and the flames jumped quickly from house to house, then from street to street. The blaze raced along from the south-west to the north-east, enveloping the business district. Then the lumber capital of the world, Chicago was a city built primarily of wood.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Chicago’s business district was indeed impressive. With the development of the railroad and the economic boom that followed the American Civil War (1861–65), the city thrived.</a:t>
            </a:r>
          </a:p>
        </p:txBody>
      </p:sp>
    </p:spTree>
    <p:extLst>
      <p:ext uri="{BB962C8B-B14F-4D97-AF65-F5344CB8AC3E}">
        <p14:creationId xmlns:p14="http://schemas.microsoft.com/office/powerpoint/2010/main" val="2836994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492906" y="1815758"/>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90074" y="2438400"/>
            <a:ext cx="10164417"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But the fire raged through four square miles of the metropolis; it demolished factories, stores,  railroad depots, hotels, theatres and banks.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Flames burned ships in the Chicago River and consumed nearly all the city’s publishing and printing. In the end, property damage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totalled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$192 million. Nearly 300 people died in the blaze and 100,000 were made homeless.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rebuilding of Chicago was a tremendous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endeavour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 companies in the United States and Europe rose to the occasion, producing the sums they were obliged to pay for the damages.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96965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605720" y="20574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638377" y="3048000"/>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Cities in the United States and abroad sent $5 million in relief funds,  and thousands of donated books replenished Chicago’s libraries.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Before long Chicago began to attract entrepreneurs, businessmen and well-known architects, who found ways to profit from the reconstruction efforts.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821999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5563" y="1822531"/>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0" name="TextBox 9">
            <a:extLst>
              <a:ext uri="{FF2B5EF4-FFF2-40B4-BE49-F238E27FC236}">
                <a16:creationId xmlns:a16="http://schemas.microsoft.com/office/drawing/2014/main" id="{0F5765BE-D6B3-45B3-B53C-094BCC4B04A4}"/>
              </a:ext>
            </a:extLst>
          </p:cNvPr>
          <p:cNvSpPr txBox="1"/>
          <p:nvPr/>
        </p:nvSpPr>
        <p:spPr>
          <a:xfrm>
            <a:off x="1524000" y="2667000"/>
            <a:ext cx="1016441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Generally speaking, there are three reasons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why an organization will wish to purchase insurance cover.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summary,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reasons for buying insurance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Mandatory legal and contractual obligations;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Balance sheet/profit and loss protection;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benefit/protection of employee assets.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77201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5563" y="19812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4043" y="2590800"/>
            <a:ext cx="10495666" cy="2862322"/>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most cases, </a:t>
            </a:r>
            <a:r>
              <a:rPr lang="en-US" sz="2000" b="1" u="sng" dirty="0">
                <a:solidFill>
                  <a:prstClr val="black"/>
                </a:solidFill>
                <a:latin typeface="Times New Roman" panose="02020603050405020304" pitchFamily="18" charset="0"/>
                <a:cs typeface="Times New Roman" panose="02020603050405020304" pitchFamily="18" charset="0"/>
              </a:rPr>
              <a:t>the purchase of insurance is not compulsory</a:t>
            </a:r>
            <a:r>
              <a:rPr lang="en-US" sz="2000" dirty="0">
                <a:solidFill>
                  <a:prstClr val="black"/>
                </a:solidFill>
                <a:latin typeface="Times New Roman" panose="02020603050405020304" pitchFamily="18" charset="0"/>
                <a:cs typeface="Times New Roman" panose="02020603050405020304" pitchFamily="18" charset="0"/>
              </a:rPr>
              <a:t>. However, most </a:t>
            </a:r>
            <a:r>
              <a:rPr lang="en-US" sz="2000" b="1" dirty="0">
                <a:solidFill>
                  <a:prstClr val="black"/>
                </a:solidFill>
                <a:latin typeface="Times New Roman" panose="02020603050405020304" pitchFamily="18" charset="0"/>
                <a:cs typeface="Times New Roman" panose="02020603050405020304" pitchFamily="18" charset="0"/>
              </a:rPr>
              <a:t>countries</a:t>
            </a:r>
            <a:r>
              <a:rPr lang="en-US" sz="2000" dirty="0">
                <a:solidFill>
                  <a:prstClr val="black"/>
                </a:solidFill>
                <a:latin typeface="Times New Roman" panose="02020603050405020304" pitchFamily="18" charset="0"/>
                <a:cs typeface="Times New Roman" panose="02020603050405020304" pitchFamily="18" charset="0"/>
              </a:rPr>
              <a:t> make </a:t>
            </a:r>
            <a:r>
              <a:rPr lang="en-US" sz="2000" b="1" u="sng" dirty="0">
                <a:solidFill>
                  <a:prstClr val="black"/>
                </a:solidFill>
                <a:latin typeface="Times New Roman" panose="02020603050405020304" pitchFamily="18" charset="0"/>
                <a:cs typeface="Times New Roman" panose="02020603050405020304" pitchFamily="18" charset="0"/>
              </a:rPr>
              <a:t>the purchase of insurance compulsory in certain circumstances.</a:t>
            </a:r>
          </a:p>
          <a:p>
            <a:pPr marL="285750" indent="-285750" algn="just" defTabSz="914400">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Typically, these are the liability classes, including insurance cover to </a:t>
            </a:r>
            <a:r>
              <a:rPr lang="en-US" sz="2000" b="1" u="sng" dirty="0">
                <a:solidFill>
                  <a:prstClr val="black"/>
                </a:solidFill>
                <a:latin typeface="Times New Roman" panose="02020603050405020304" pitchFamily="18" charset="0"/>
                <a:cs typeface="Times New Roman" panose="02020603050405020304" pitchFamily="18" charset="0"/>
              </a:rPr>
              <a:t>compensate injured employees and for the parties involved in road accidents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Apart </a:t>
            </a:r>
            <a:r>
              <a:rPr lang="en-US" sz="2000" b="1" u="sng" dirty="0">
                <a:solidFill>
                  <a:prstClr val="black"/>
                </a:solidFill>
                <a:latin typeface="Times New Roman" panose="02020603050405020304" pitchFamily="18" charset="0"/>
                <a:cs typeface="Times New Roman" panose="02020603050405020304" pitchFamily="18" charset="0"/>
              </a:rPr>
              <a:t>from the compulsory classes</a:t>
            </a:r>
            <a:r>
              <a:rPr lang="en-US" sz="2000" dirty="0">
                <a:solidFill>
                  <a:prstClr val="black"/>
                </a:solidFill>
                <a:latin typeface="Times New Roman" panose="02020603050405020304" pitchFamily="18" charset="0"/>
                <a:cs typeface="Times New Roman" panose="02020603050405020304" pitchFamily="18" charset="0"/>
              </a:rPr>
              <a:t>, organizations can decide whether to purchase insurance. This decision will be based on </a:t>
            </a:r>
            <a:r>
              <a:rPr lang="en-US" sz="2000" b="1" u="sng" dirty="0">
                <a:solidFill>
                  <a:prstClr val="black"/>
                </a:solidFill>
                <a:latin typeface="Times New Roman" panose="02020603050405020304" pitchFamily="18" charset="0"/>
                <a:cs typeface="Times New Roman" panose="02020603050405020304" pitchFamily="18" charset="0"/>
              </a:rPr>
              <a:t>the assessment of the risk </a:t>
            </a:r>
            <a:r>
              <a:rPr lang="en-US" sz="2000" dirty="0">
                <a:solidFill>
                  <a:prstClr val="black"/>
                </a:solidFill>
                <a:latin typeface="Times New Roman" panose="02020603050405020304" pitchFamily="18" charset="0"/>
                <a:cs typeface="Times New Roman" panose="02020603050405020304" pitchFamily="18" charset="0"/>
              </a:rPr>
              <a:t>and whether </a:t>
            </a:r>
            <a:r>
              <a:rPr lang="en-US" sz="2000" b="1" u="sng" dirty="0">
                <a:solidFill>
                  <a:prstClr val="black"/>
                </a:solidFill>
                <a:latin typeface="Times New Roman" panose="02020603050405020304" pitchFamily="18" charset="0"/>
                <a:cs typeface="Times New Roman" panose="02020603050405020304" pitchFamily="18" charset="0"/>
              </a:rPr>
              <a:t>the nature and level of risk </a:t>
            </a:r>
            <a:r>
              <a:rPr lang="en-US" sz="2000" dirty="0">
                <a:solidFill>
                  <a:prstClr val="black"/>
                </a:solidFill>
                <a:latin typeface="Times New Roman" panose="02020603050405020304" pitchFamily="18" charset="0"/>
                <a:cs typeface="Times New Roman" panose="02020603050405020304" pitchFamily="18" charset="0"/>
              </a:rPr>
              <a:t>is within the hazard tolerance of the organization. </a:t>
            </a:r>
          </a:p>
        </p:txBody>
      </p:sp>
    </p:spTree>
    <p:extLst>
      <p:ext uri="{BB962C8B-B14F-4D97-AF65-F5344CB8AC3E}">
        <p14:creationId xmlns:p14="http://schemas.microsoft.com/office/powerpoint/2010/main" val="3677363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14677" y="2236189"/>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79079" y="3124200"/>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cost of insurance (premium) and the extent of insurance coverage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also important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when deciding whether to buy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Typically, insurance is purchased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low-likelihood/high-magnitude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such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flooding, hurricane damage and major fires.</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07306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404007" y="177668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04007" y="2438400"/>
            <a:ext cx="10007118"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Different types of insurance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Mandatory, legal and contractual obligations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Employers’ liability – compensation to employees injured at work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Public liability – compensation to public or customers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third party – compensation following motor accident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Product liability – compensation for damage or injury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Professional indemnity – compensation to client for negligent advice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Balance sheet/profit and loss protection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premises – damage to premises by adverse events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interruption – loss of profit and increased cost of working</a:t>
            </a:r>
          </a:p>
        </p:txBody>
      </p:sp>
    </p:spTree>
    <p:extLst>
      <p:ext uri="{BB962C8B-B14F-4D97-AF65-F5344CB8AC3E}">
        <p14:creationId xmlns:p14="http://schemas.microsoft.com/office/powerpoint/2010/main" val="3862986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216106" y="1735259"/>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4043" y="2376379"/>
            <a:ext cx="9859181"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 protection – losses, such as loss of cash, goods in transit, credit risk and fidelity guarantee (staff dishonesty)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accidental damage – repair of own vehicles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Terrorism – compensation for damage caused by terrorism</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Loss of a key person – compensation on loss of key staff member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benefit/protection of employee assets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Life and health – benefits to employees that can include: life cover, critical illness cover, income protection, private medical costs, permanent health cover, personal accident and travel injury/losses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Directors’ and officers’ liability – legal and compensation costs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97921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482656" y="1692888"/>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25357" y="2354608"/>
            <a:ext cx="10164417"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example of the insurance needs of a publisher. In relation to legal obligations, the company realizes that it has to buy employers’ liability insurance and motor third-party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it is a requirement placed on magazine distributors by the wholesalers that the company purchases libel and slander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order to protect the balance sheet and profit and loss account, the company needs to purchase property damage and business interruption insurance, together with credit risk insurance and goods in transit insurance.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45500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36449" y="2143666"/>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Evaluation of insurance needs</a:t>
            </a:r>
          </a:p>
        </p:txBody>
      </p:sp>
      <p:sp>
        <p:nvSpPr>
          <p:cNvPr id="10" name="TextBox 9">
            <a:extLst>
              <a:ext uri="{FF2B5EF4-FFF2-40B4-BE49-F238E27FC236}">
                <a16:creationId xmlns:a16="http://schemas.microsoft.com/office/drawing/2014/main" id="{0F5765BE-D6B3-45B3-B53C-094BCC4B04A4}"/>
              </a:ext>
            </a:extLst>
          </p:cNvPr>
          <p:cNvSpPr txBox="1"/>
          <p:nvPr/>
        </p:nvSpPr>
        <p:spPr>
          <a:xfrm>
            <a:off x="1524000" y="3005441"/>
            <a:ext cx="1016441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 wide range of different types of insurance available and the specific activities and features of the organization will assist in deciding the scope of insurance that needs to be purchased.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Sometimes, there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shortage of insurance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although the organization has decided that 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wishes to purchase that type of 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may not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available at an affordable cost.</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67972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47334" y="1820502"/>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Evaluation of insurance needs</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25357" y="2438400"/>
            <a:ext cx="10164417"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has been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tendency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recent times for organizations to look at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whole portfolio of risks they face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enterprise risk management approach to risk has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resulted in a careful review of how much insurance an organization wishes to purchase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For example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there are significant risks within a project, but insurance is only available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limited risk exposures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purchase of insurance for only those limited risks may not be appropriate. The enterprise approach to risk management has reduced the use of insurance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control mechanism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some organizations.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2293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15994" y="1833417"/>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00960" y="2667000"/>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looking at the purchase of insurance cover, the organization will need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6Cs of insurance buying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ost;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overage;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apacity;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apabilities;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laims;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ompliance.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53088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64043" y="1704871"/>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143446" y="2209800"/>
            <a:ext cx="10164417" cy="3477875"/>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a:t>
            </a:r>
            <a:r>
              <a:rPr lang="en-US" sz="2000" b="1" u="sng" dirty="0">
                <a:solidFill>
                  <a:prstClr val="black"/>
                </a:solidFill>
                <a:latin typeface="Times New Roman" panose="02020603050405020304" pitchFamily="18" charset="0"/>
                <a:cs typeface="Times New Roman" panose="02020603050405020304" pitchFamily="18" charset="0"/>
              </a:rPr>
              <a:t>cost of insurance </a:t>
            </a:r>
            <a:r>
              <a:rPr lang="en-US" sz="2000" dirty="0">
                <a:solidFill>
                  <a:prstClr val="black"/>
                </a:solidFill>
                <a:latin typeface="Times New Roman" panose="02020603050405020304" pitchFamily="18" charset="0"/>
                <a:cs typeface="Times New Roman" panose="02020603050405020304" pitchFamily="18" charset="0"/>
              </a:rPr>
              <a:t>is defined by </a:t>
            </a:r>
            <a:r>
              <a:rPr lang="en-US" sz="2000" b="1" u="sng" dirty="0">
                <a:solidFill>
                  <a:prstClr val="black"/>
                </a:solidFill>
                <a:latin typeface="Times New Roman" panose="02020603050405020304" pitchFamily="18" charset="0"/>
                <a:cs typeface="Times New Roman" panose="02020603050405020304" pitchFamily="18" charset="0"/>
              </a:rPr>
              <a:t>the insurance premium that is required from the organization.</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 second component of the cost </a:t>
            </a:r>
            <a:r>
              <a:rPr lang="en-US" sz="2000" dirty="0">
                <a:solidFill>
                  <a:prstClr val="black"/>
                </a:solidFill>
                <a:latin typeface="Times New Roman" panose="02020603050405020304" pitchFamily="18" charset="0"/>
                <a:cs typeface="Times New Roman" panose="02020603050405020304" pitchFamily="18" charset="0"/>
              </a:rPr>
              <a:t>is the level </a:t>
            </a:r>
            <a:r>
              <a:rPr lang="en-US" sz="2000" b="1" u="sng" dirty="0">
                <a:solidFill>
                  <a:prstClr val="black"/>
                </a:solidFill>
                <a:latin typeface="Times New Roman" panose="02020603050405020304" pitchFamily="18" charset="0"/>
                <a:cs typeface="Times New Roman" panose="02020603050405020304" pitchFamily="18" charset="0"/>
              </a:rPr>
              <a:t>of self-insurance </a:t>
            </a:r>
            <a:r>
              <a:rPr lang="en-US" sz="2000" dirty="0">
                <a:solidFill>
                  <a:prstClr val="black"/>
                </a:solidFill>
                <a:latin typeface="Times New Roman" panose="02020603050405020304" pitchFamily="18" charset="0"/>
                <a:cs typeface="Times New Roman" panose="02020603050405020304" pitchFamily="18" charset="0"/>
              </a:rPr>
              <a:t>(including excess or deductible) that is </a:t>
            </a:r>
            <a:r>
              <a:rPr lang="en-US" sz="2000" b="1" u="sng" dirty="0">
                <a:solidFill>
                  <a:prstClr val="black"/>
                </a:solidFill>
                <a:latin typeface="Times New Roman" panose="02020603050405020304" pitchFamily="18" charset="0"/>
                <a:cs typeface="Times New Roman" panose="02020603050405020304" pitchFamily="18" charset="0"/>
              </a:rPr>
              <a:t>imposed</a:t>
            </a:r>
            <a:r>
              <a:rPr lang="en-US" sz="2000" dirty="0">
                <a:solidFill>
                  <a:prstClr val="black"/>
                </a:solidFill>
                <a:latin typeface="Times New Roman" panose="02020603050405020304" pitchFamily="18" charset="0"/>
                <a:cs typeface="Times New Roman" panose="02020603050405020304" pitchFamily="18" charset="0"/>
              </a:rPr>
              <a:t> by the policy. </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means that if </a:t>
            </a:r>
            <a:r>
              <a:rPr lang="en-US" sz="2000" b="1" u="sng" dirty="0">
                <a:solidFill>
                  <a:prstClr val="black"/>
                </a:solidFill>
                <a:latin typeface="Times New Roman" panose="02020603050405020304" pitchFamily="18" charset="0"/>
                <a:cs typeface="Times New Roman" panose="02020603050405020304" pitchFamily="18" charset="0"/>
              </a:rPr>
              <a:t>a claim occurs</a:t>
            </a:r>
            <a:r>
              <a:rPr lang="en-US" sz="2000" dirty="0">
                <a:solidFill>
                  <a:prstClr val="black"/>
                </a:solidFill>
                <a:latin typeface="Times New Roman" panose="02020603050405020304" pitchFamily="18" charset="0"/>
                <a:cs typeface="Times New Roman" panose="02020603050405020304" pitchFamily="18" charset="0"/>
              </a:rPr>
              <a:t>, the organization will have to pay the first part of the </a:t>
            </a:r>
            <a:r>
              <a:rPr lang="en-US" sz="2000" b="1" u="sng" dirty="0">
                <a:solidFill>
                  <a:prstClr val="black"/>
                </a:solidFill>
                <a:latin typeface="Times New Roman" panose="02020603050405020304" pitchFamily="18" charset="0"/>
                <a:cs typeface="Times New Roman" panose="02020603050405020304" pitchFamily="18" charset="0"/>
              </a:rPr>
              <a:t>claim before receiving any money </a:t>
            </a:r>
            <a:r>
              <a:rPr lang="en-US" sz="2000" dirty="0">
                <a:solidFill>
                  <a:prstClr val="black"/>
                </a:solidFill>
                <a:latin typeface="Times New Roman" panose="02020603050405020304" pitchFamily="18" charset="0"/>
                <a:cs typeface="Times New Roman" panose="02020603050405020304" pitchFamily="18" charset="0"/>
              </a:rPr>
              <a:t>from the insurance company.</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Insurance policies usually have limitations, warranties and exclusions. These will state that claims </a:t>
            </a:r>
            <a:r>
              <a:rPr lang="en-US" sz="2000" b="1" u="sng" dirty="0">
                <a:solidFill>
                  <a:prstClr val="black"/>
                </a:solidFill>
                <a:latin typeface="Times New Roman" panose="02020603050405020304" pitchFamily="18" charset="0"/>
                <a:cs typeface="Times New Roman" panose="02020603050405020304" pitchFamily="18" charset="0"/>
              </a:rPr>
              <a:t>will be refused in certain circumstances. </a:t>
            </a:r>
          </a:p>
        </p:txBody>
      </p:sp>
    </p:spTree>
    <p:extLst>
      <p:ext uri="{BB962C8B-B14F-4D97-AF65-F5344CB8AC3E}">
        <p14:creationId xmlns:p14="http://schemas.microsoft.com/office/powerpoint/2010/main" val="152487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64043" y="1881072"/>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219200" y="2514600"/>
            <a:ext cx="10164417"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coverage issues need to be explored in detail by the organization purchasing the insurance to ensure that adequate coverage is available.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only reason for buying insurance is that claims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paid when one of the identified events occurs.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history of the particular insurance company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relation to the payment of claims and the reputation of that insurance company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important factors when deciding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which insurance company to appoint.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834423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659528" y="1989778"/>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0" name="TextBox 9">
            <a:extLst>
              <a:ext uri="{FF2B5EF4-FFF2-40B4-BE49-F238E27FC236}">
                <a16:creationId xmlns:a16="http://schemas.microsoft.com/office/drawing/2014/main" id="{0F5765BE-D6B3-45B3-B53C-094BCC4B04A4}"/>
              </a:ext>
            </a:extLst>
          </p:cNvPr>
          <p:cNvSpPr txBox="1"/>
          <p:nvPr/>
        </p:nvSpPr>
        <p:spPr>
          <a:xfrm>
            <a:off x="1524000" y="2851553"/>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very large organizations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considerable assets, one insurance company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its own may not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willing to offer coverage up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full value of those assets.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buying insurance, the organization will need to think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about the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 insurance company is willing to offer in relation to the value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assets/exposure that need to be insured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62215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482656" y="185288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25357" y="2514600"/>
            <a:ext cx="10164417" cy="3170099"/>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 captive insurance company </a:t>
            </a:r>
            <a:r>
              <a:rPr lang="en-US" sz="2000" dirty="0">
                <a:solidFill>
                  <a:prstClr val="black"/>
                </a:solidFill>
                <a:latin typeface="Times New Roman" panose="02020603050405020304" pitchFamily="18" charset="0"/>
                <a:cs typeface="Times New Roman" panose="02020603050405020304" pitchFamily="18" charset="0"/>
              </a:rPr>
              <a:t>is an insurance company owned by an organization that is </a:t>
            </a:r>
            <a:r>
              <a:rPr lang="en-US" sz="2000" b="1" u="sng" dirty="0">
                <a:solidFill>
                  <a:prstClr val="black"/>
                </a:solidFill>
                <a:latin typeface="Times New Roman" panose="02020603050405020304" pitchFamily="18" charset="0"/>
                <a:cs typeface="Times New Roman" panose="02020603050405020304" pitchFamily="18" charset="0"/>
              </a:rPr>
              <a:t>not otherwise involved in insurance. </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purpose of a captive insurance company is to provide insurance capacity for the organization by using </a:t>
            </a:r>
            <a:r>
              <a:rPr lang="en-US" sz="2000" b="1" u="sng" dirty="0">
                <a:solidFill>
                  <a:prstClr val="black"/>
                </a:solidFill>
                <a:latin typeface="Times New Roman" panose="02020603050405020304" pitchFamily="18" charset="0"/>
                <a:cs typeface="Times New Roman" panose="02020603050405020304" pitchFamily="18" charset="0"/>
              </a:rPr>
              <a:t>its internal financial resources </a:t>
            </a:r>
            <a:r>
              <a:rPr lang="en-US" sz="2000" dirty="0">
                <a:solidFill>
                  <a:prstClr val="black"/>
                </a:solidFill>
                <a:latin typeface="Times New Roman" panose="02020603050405020304" pitchFamily="18" charset="0"/>
                <a:cs typeface="Times New Roman" panose="02020603050405020304" pitchFamily="18" charset="0"/>
              </a:rPr>
              <a:t>to fund certain types of </a:t>
            </a:r>
            <a:r>
              <a:rPr lang="en-US" sz="2000" b="1" u="sng" dirty="0">
                <a:solidFill>
                  <a:prstClr val="black"/>
                </a:solidFill>
                <a:latin typeface="Times New Roman" panose="02020603050405020304" pitchFamily="18" charset="0"/>
                <a:cs typeface="Times New Roman" panose="02020603050405020304" pitchFamily="18" charset="0"/>
              </a:rPr>
              <a:t>anticipated losses or insurance claims.</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organization that owns a captive insurance company is often referred to as </a:t>
            </a:r>
            <a:r>
              <a:rPr lang="en-US" sz="2000" b="1" u="sng" dirty="0">
                <a:solidFill>
                  <a:prstClr val="black"/>
                </a:solidFill>
                <a:latin typeface="Times New Roman" panose="02020603050405020304" pitchFamily="18" charset="0"/>
                <a:cs typeface="Times New Roman" panose="02020603050405020304" pitchFamily="18" charset="0"/>
              </a:rPr>
              <a:t>the parent of the captive</a:t>
            </a:r>
            <a:r>
              <a:rPr lang="en-US" sz="2000" dirty="0">
                <a:solidFill>
                  <a:prstClr val="black"/>
                </a:solidFill>
                <a:latin typeface="Times New Roman" panose="02020603050405020304" pitchFamily="18" charset="0"/>
                <a:cs typeface="Times New Roman" panose="02020603050405020304" pitchFamily="18" charset="0"/>
              </a:rPr>
              <a:t>, or </a:t>
            </a:r>
            <a:r>
              <a:rPr lang="en-US" sz="2000" b="1" u="sng" dirty="0">
                <a:solidFill>
                  <a:prstClr val="black"/>
                </a:solidFill>
                <a:latin typeface="Times New Roman" panose="02020603050405020304" pitchFamily="18" charset="0"/>
                <a:cs typeface="Times New Roman" panose="02020603050405020304" pitchFamily="18" charset="0"/>
              </a:rPr>
              <a:t>simply the parent organization.</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5432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5563" y="19050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8303" y="2667000"/>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general, captive insurance companies are domiciled in a location that has a favorable regulatory and accounting regime that encourages the establishment of captive insurance companies.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Domiciles for captive insurance companies include Guernsey, the Isle of Man, Gibraltar, Malta, Luxembourg, Bermuda and Ireland.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theory, such a company may write insurance business directly into other countries, although compliance issues surrounding non-admitted policies may need to be carefully considered.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805042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5563" y="1708423"/>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pic>
        <p:nvPicPr>
          <p:cNvPr id="10" name="Picture 9">
            <a:extLst>
              <a:ext uri="{FF2B5EF4-FFF2-40B4-BE49-F238E27FC236}">
                <a16:creationId xmlns:a16="http://schemas.microsoft.com/office/drawing/2014/main" id="{67F0DCB6-88C0-45BB-AAA3-36D9040DE31A}"/>
              </a:ext>
            </a:extLst>
          </p:cNvPr>
          <p:cNvPicPr>
            <a:picLocks noChangeAspect="1"/>
          </p:cNvPicPr>
          <p:nvPr/>
        </p:nvPicPr>
        <p:blipFill>
          <a:blip r:embed="rId8"/>
          <a:stretch>
            <a:fillRect/>
          </a:stretch>
        </p:blipFill>
        <p:spPr>
          <a:xfrm>
            <a:off x="3200400" y="2130305"/>
            <a:ext cx="6096000" cy="3590774"/>
          </a:xfrm>
          <a:prstGeom prst="rect">
            <a:avLst/>
          </a:prstGeom>
        </p:spPr>
      </p:pic>
    </p:spTree>
    <p:extLst>
      <p:ext uri="{BB962C8B-B14F-4D97-AF65-F5344CB8AC3E}">
        <p14:creationId xmlns:p14="http://schemas.microsoft.com/office/powerpoint/2010/main" val="3051535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64043" y="1790433"/>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4043" y="2260396"/>
            <a:ext cx="9960026" cy="3477875"/>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captive insurance companies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many years, large corporations have enjoyed many benefits from operating their own captive insurance companies. Most were established to provide coverage where insurance was unavailable or unreasonably priced.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insurance subsidiaries were often domiciled offshore, especially in Bermuda or the Cayman Islands.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management benefits of these captives were primary, but their tax advantages were also important.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6013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Insurance and risk transfer</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24089" y="170012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24089" y="2281533"/>
            <a:ext cx="9902229" cy="3477875"/>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captive insurance companies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properly structured and managed captive insurance company can provide the following benefits: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tax deduction for parent company for premium paid to captive;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to accumulate funds in a tax-</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favoured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domicile;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distributions to captive owners at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favourable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income tax rates;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 protection from the claims of business and personal creditors;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reduction in insurance premiums paid by the operating company;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access to the lower-cost reinsurance market; and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insuring risks that would otherwise be uninsurable.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8731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47373" y="200528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90074" y="2667000"/>
            <a:ext cx="10164417" cy="2862322"/>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has been considerable interest in the subjects of </a:t>
            </a:r>
            <a:r>
              <a:rPr lang="en-US" sz="2000" b="1" u="sng" dirty="0">
                <a:solidFill>
                  <a:prstClr val="black"/>
                </a:solidFill>
                <a:latin typeface="Times New Roman" panose="02020603050405020304" pitchFamily="18" charset="0"/>
                <a:cs typeface="Times New Roman" panose="02020603050405020304" pitchFamily="18" charset="0"/>
              </a:rPr>
              <a:t>business continuity planning (BCP) and disaster recovery planning (DRP) </a:t>
            </a:r>
            <a:r>
              <a:rPr lang="en-US" sz="2000" dirty="0">
                <a:solidFill>
                  <a:prstClr val="black"/>
                </a:solidFill>
                <a:latin typeface="Times New Roman" panose="02020603050405020304" pitchFamily="18" charset="0"/>
                <a:cs typeface="Times New Roman" panose="02020603050405020304" pitchFamily="18" charset="0"/>
              </a:rPr>
              <a:t>in recent times. </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Several standards </a:t>
            </a:r>
            <a:r>
              <a:rPr lang="en-US" sz="2000" dirty="0">
                <a:solidFill>
                  <a:prstClr val="black"/>
                </a:solidFill>
                <a:latin typeface="Times New Roman" panose="02020603050405020304" pitchFamily="18" charset="0"/>
                <a:cs typeface="Times New Roman" panose="02020603050405020304" pitchFamily="18" charset="0"/>
              </a:rPr>
              <a:t>have been published around the world. This illustrates the importance of BCP as an integral part of risk management.</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This increased </a:t>
            </a:r>
            <a:r>
              <a:rPr lang="en-US" sz="2000" b="1" u="sng" dirty="0">
                <a:solidFill>
                  <a:prstClr val="black"/>
                </a:solidFill>
                <a:latin typeface="Times New Roman" panose="02020603050405020304" pitchFamily="18" charset="0"/>
                <a:cs typeface="Times New Roman" panose="02020603050405020304" pitchFamily="18" charset="0"/>
              </a:rPr>
              <a:t>concern has been reinforced </a:t>
            </a:r>
            <a:r>
              <a:rPr lang="en-US" sz="2000" dirty="0">
                <a:solidFill>
                  <a:prstClr val="black"/>
                </a:solidFill>
                <a:latin typeface="Times New Roman" panose="02020603050405020304" pitchFamily="18" charset="0"/>
                <a:cs typeface="Times New Roman" panose="02020603050405020304" pitchFamily="18" charset="0"/>
              </a:rPr>
              <a:t>by the potential for major disruption posed by </a:t>
            </a:r>
            <a:r>
              <a:rPr lang="en-US" sz="2000" b="1" u="sng" dirty="0">
                <a:solidFill>
                  <a:prstClr val="black"/>
                </a:solidFill>
                <a:latin typeface="Times New Roman" panose="02020603050405020304" pitchFamily="18" charset="0"/>
                <a:cs typeface="Times New Roman" panose="02020603050405020304" pitchFamily="18" charset="0"/>
              </a:rPr>
              <a:t>extreme weather events, terrorist attacks, civil emergencies and the fear of a flu pandemic.</a:t>
            </a:r>
          </a:p>
        </p:txBody>
      </p:sp>
    </p:spTree>
    <p:extLst>
      <p:ext uri="{BB962C8B-B14F-4D97-AF65-F5344CB8AC3E}">
        <p14:creationId xmlns:p14="http://schemas.microsoft.com/office/powerpoint/2010/main" val="112752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5563" y="1942274"/>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4043" y="2819400"/>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BCP is how an organization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prepares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incidents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jeopardize its existence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range of incidents that should be covered will include everything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local events like fires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through to regional disruption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earthquakes or national security incidents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extend to international events like terrorism and pandemics.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91958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5563" y="1764562"/>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8304" y="2407359"/>
            <a:ext cx="9902230"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British Standard BS 31100:2011 defines BCP as: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kumimoji="0" lang="en-US" sz="2000" b="0" i="1"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30680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51430" y="182627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98522" y="2619790"/>
            <a:ext cx="9973278" cy="2862322"/>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000" b="1" u="sng" dirty="0">
                <a:solidFill>
                  <a:prstClr val="black"/>
                </a:solidFill>
                <a:latin typeface="Times New Roman" panose="02020603050405020304" pitchFamily="18" charset="0"/>
                <a:cs typeface="Times New Roman" panose="02020603050405020304" pitchFamily="18" charset="0"/>
              </a:rPr>
              <a:t>disaster recovery plan</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Such plans inevitably focus on recovery of </a:t>
            </a:r>
            <a:r>
              <a:rPr lang="en-US" sz="2000" b="1" u="sng" dirty="0">
                <a:solidFill>
                  <a:prstClr val="black"/>
                </a:solidFill>
                <a:latin typeface="Times New Roman" panose="02020603050405020304" pitchFamily="18" charset="0"/>
                <a:cs typeface="Times New Roman" panose="02020603050405020304" pitchFamily="18" charset="0"/>
              </a:rPr>
              <a:t>access to IT systems and data, </a:t>
            </a:r>
            <a:r>
              <a:rPr lang="en-US" sz="2000" dirty="0">
                <a:solidFill>
                  <a:prstClr val="black"/>
                </a:solidFill>
                <a:latin typeface="Times New Roman" panose="02020603050405020304" pitchFamily="18" charset="0"/>
                <a:cs typeface="Times New Roman" panose="02020603050405020304" pitchFamily="18" charset="0"/>
              </a:rPr>
              <a:t>but also commonly cover the provision of </a:t>
            </a:r>
            <a:r>
              <a:rPr lang="en-US" sz="2000" b="1" u="sng" dirty="0">
                <a:solidFill>
                  <a:prstClr val="black"/>
                </a:solidFill>
                <a:latin typeface="Times New Roman" panose="02020603050405020304" pitchFamily="18" charset="0"/>
                <a:cs typeface="Times New Roman" panose="02020603050405020304" pitchFamily="18" charset="0"/>
              </a:rPr>
              <a:t>alternative premises (if needed)</a:t>
            </a:r>
            <a:r>
              <a:rPr lang="en-US" sz="2000" dirty="0">
                <a:solidFill>
                  <a:prstClr val="black"/>
                </a:solidFill>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000" b="1" u="sng" dirty="0">
                <a:solidFill>
                  <a:prstClr val="black"/>
                </a:solidFill>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553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605099" y="21336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47800" y="3124200"/>
            <a:ext cx="1016441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build upon this by setting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out longer-term plans for restoration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as usual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the immediate aftermath of a disaster.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part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impact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incident.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plan should include arrangements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damage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caused during the incident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containing the cost of recovery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it.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59323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1342" y="19050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4043" y="2667000"/>
            <a:ext cx="10164417" cy="2862322"/>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plans </a:t>
            </a:r>
            <a:r>
              <a:rPr lang="en-US" sz="2000" dirty="0">
                <a:solidFill>
                  <a:prstClr val="black"/>
                </a:solidFill>
                <a:latin typeface="Times New Roman" panose="02020603050405020304" pitchFamily="18" charset="0"/>
                <a:cs typeface="Times New Roman" panose="02020603050405020304" pitchFamily="18" charset="0"/>
              </a:rPr>
              <a:t>are a particular component of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9426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25563" y="21336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47800" y="3276600"/>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main difference between the disaster recovery and crisis management plans is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disaster recovery plan will be mainly concerned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actions to restore the infrastructure of the organization a</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nd a crisis plan will also be concerned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 stakeholders and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manage the associated stakeholder reaction and expectations.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42354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39823" y="1881072"/>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39823" y="2514600"/>
            <a:ext cx="10007118" cy="3170099"/>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Many organizations are now taking the view that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 should be viewed as having </a:t>
            </a:r>
            <a:r>
              <a:rPr lang="en-US" sz="2000" u="sng" dirty="0">
                <a:solidFill>
                  <a:prstClr val="black"/>
                </a:solidFill>
                <a:latin typeface="Times New Roman" panose="02020603050405020304" pitchFamily="18" charset="0"/>
                <a:cs typeface="Times New Roman" panose="02020603050405020304" pitchFamily="18" charset="0"/>
              </a:rPr>
              <a:t>three</a:t>
            </a:r>
            <a:r>
              <a:rPr lang="en-US" sz="2000" dirty="0">
                <a:solidFill>
                  <a:prstClr val="black"/>
                </a:solidFill>
                <a:latin typeface="Times New Roman" panose="02020603050405020304" pitchFamily="18" charset="0"/>
                <a:cs typeface="Times New Roman" panose="02020603050405020304" pitchFamily="18" charset="0"/>
              </a:rPr>
              <a:t> components.</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defTabSz="914400"/>
            <a:r>
              <a:rPr lang="en-US" sz="2000" dirty="0">
                <a:solidFill>
                  <a:prstClr val="black"/>
                </a:solidFill>
                <a:latin typeface="Times New Roman" panose="02020603050405020304" pitchFamily="18" charset="0"/>
                <a:cs typeface="Times New Roman" panose="02020603050405020304" pitchFamily="18" charset="0"/>
              </a:rPr>
              <a:t>1- The </a:t>
            </a:r>
            <a:r>
              <a:rPr lang="en-US" sz="2000" b="1" dirty="0">
                <a:solidFill>
                  <a:prstClr val="black"/>
                </a:solidFill>
                <a:latin typeface="Times New Roman" panose="02020603050405020304" pitchFamily="18" charset="0"/>
                <a:cs typeface="Times New Roman" panose="02020603050405020304" pitchFamily="18" charset="0"/>
              </a:rPr>
              <a:t>first</a:t>
            </a:r>
            <a:r>
              <a:rPr lang="en-US" sz="2000" dirty="0">
                <a:solidFill>
                  <a:prstClr val="black"/>
                </a:solidFill>
                <a:latin typeface="Times New Roman" panose="02020603050405020304" pitchFamily="18" charset="0"/>
                <a:cs typeface="Times New Roman" panose="02020603050405020304" pitchFamily="18" charset="0"/>
              </a:rPr>
              <a:t> response to any major event </a:t>
            </a:r>
            <a:r>
              <a:rPr lang="en-US" sz="2000" b="1" u="sng" dirty="0">
                <a:solidFill>
                  <a:prstClr val="black"/>
                </a:solidFill>
                <a:latin typeface="Times New Roman" panose="02020603050405020304" pitchFamily="18" charset="0"/>
                <a:cs typeface="Times New Roman" panose="02020603050405020304" pitchFamily="18" charset="0"/>
              </a:rPr>
              <a:t>is to activate the crisis management plan to ensure appropriate response </a:t>
            </a:r>
            <a:r>
              <a:rPr lang="en-US" sz="2000" dirty="0">
                <a:solidFill>
                  <a:prstClr val="black"/>
                </a:solidFill>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will require </a:t>
            </a:r>
            <a:r>
              <a:rPr lang="en-US" sz="2000" b="1" u="sng" dirty="0">
                <a:solidFill>
                  <a:prstClr val="black"/>
                </a:solidFill>
                <a:latin typeface="Times New Roman" panose="02020603050405020304" pitchFamily="18" charset="0"/>
                <a:cs typeface="Times New Roman" panose="02020603050405020304" pitchFamily="18" charset="0"/>
              </a:rPr>
              <a:t>effective communication with all stakeholders</a:t>
            </a:r>
            <a:r>
              <a:rPr lang="en-US" sz="2000" dirty="0">
                <a:solidFill>
                  <a:prstClr val="black"/>
                </a:solidFill>
                <a:latin typeface="Times New Roman" panose="02020603050405020304" pitchFamily="18" charset="0"/>
                <a:cs typeface="Times New Roman" panose="02020603050405020304" pitchFamily="18" charset="0"/>
              </a:rPr>
              <a:t>, so that the </a:t>
            </a:r>
            <a:r>
              <a:rPr lang="en-US" sz="2000" b="1" u="sng" dirty="0">
                <a:solidFill>
                  <a:prstClr val="black"/>
                </a:solidFill>
                <a:latin typeface="Times New Roman" panose="02020603050405020304" pitchFamily="18" charset="0"/>
                <a:cs typeface="Times New Roman" panose="02020603050405020304" pitchFamily="18" charset="0"/>
              </a:rPr>
              <a:t>damage to reputation </a:t>
            </a:r>
            <a:r>
              <a:rPr lang="en-US" sz="2000" dirty="0">
                <a:solidFill>
                  <a:prstClr val="black"/>
                </a:solidFill>
                <a:latin typeface="Times New Roman" panose="02020603050405020304" pitchFamily="18" charset="0"/>
                <a:cs typeface="Times New Roman" panose="02020603050405020304" pitchFamily="18" charset="0"/>
              </a:rPr>
              <a:t>resulting from </a:t>
            </a:r>
            <a:r>
              <a:rPr lang="en-US" sz="2000" b="1" u="sng" dirty="0">
                <a:solidFill>
                  <a:prstClr val="black"/>
                </a:solidFill>
                <a:latin typeface="Times New Roman" panose="02020603050405020304" pitchFamily="18" charset="0"/>
                <a:cs typeface="Times New Roman" panose="02020603050405020304" pitchFamily="18" charset="0"/>
              </a:rPr>
              <a:t>the incident is kept to a minimum</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defTabSz="91440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821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385814" y="175703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04007" y="2376379"/>
            <a:ext cx="1000711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secondly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organization will then seek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recover from the event by implementation of a disaster recovery plan.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management of the crisis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810226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474143" y="203382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74143" y="2895600"/>
            <a:ext cx="9866846" cy="2554545"/>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third and broader operational issue of business continuity.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An example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2735119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649263" y="2209800"/>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638377" y="3200400"/>
            <a:ext cx="10164417" cy="1938992"/>
          </a:xfrm>
          <a:prstGeom prst="rect">
            <a:avLst/>
          </a:prstGeom>
          <a:solidFill>
            <a:sysClr val="window" lastClr="FFFFFF">
              <a:lumMod val="8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80610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226992" y="1804872"/>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364043" y="2438400"/>
            <a:ext cx="9859181"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0884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CB99A879-8C49-4712-9812-B111BA978602}"/>
              </a:ext>
            </a:extLst>
          </p:cNvPr>
          <p:cNvSpPr txBox="1"/>
          <p:nvPr/>
        </p:nvSpPr>
        <p:spPr>
          <a:xfrm>
            <a:off x="1572442" y="2295563"/>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0" name="TextBox 9">
            <a:extLst>
              <a:ext uri="{FF2B5EF4-FFF2-40B4-BE49-F238E27FC236}">
                <a16:creationId xmlns:a16="http://schemas.microsoft.com/office/drawing/2014/main" id="{0F5765BE-D6B3-45B3-B53C-094BCC4B04A4}"/>
              </a:ext>
            </a:extLst>
          </p:cNvPr>
          <p:cNvSpPr txBox="1"/>
          <p:nvPr/>
        </p:nvSpPr>
        <p:spPr>
          <a:xfrm>
            <a:off x="1447800" y="3126673"/>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provides an illustration of a disaster recovery timeline and costs.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85807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Business continuity</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9" name="Picture 8">
            <a:extLst>
              <a:ext uri="{FF2B5EF4-FFF2-40B4-BE49-F238E27FC236}">
                <a16:creationId xmlns:a16="http://schemas.microsoft.com/office/drawing/2014/main" id="{8BB12835-7217-48B4-81AD-D716FC78EA16}"/>
              </a:ext>
            </a:extLst>
          </p:cNvPr>
          <p:cNvPicPr>
            <a:picLocks noChangeAspect="1"/>
          </p:cNvPicPr>
          <p:nvPr/>
        </p:nvPicPr>
        <p:blipFill>
          <a:blip r:embed="rId8"/>
          <a:stretch>
            <a:fillRect/>
          </a:stretch>
        </p:blipFill>
        <p:spPr>
          <a:xfrm>
            <a:off x="3482822" y="2268247"/>
            <a:ext cx="5849487" cy="3346522"/>
          </a:xfrm>
          <a:prstGeom prst="rect">
            <a:avLst/>
          </a:prstGeom>
          <a:solidFill>
            <a:sysClr val="window" lastClr="FFFFFF">
              <a:lumMod val="65000"/>
            </a:sysClr>
          </a:solidFill>
        </p:spPr>
      </p:pic>
      <p:sp>
        <p:nvSpPr>
          <p:cNvPr id="10" name="TextBox 9">
            <a:extLst>
              <a:ext uri="{FF2B5EF4-FFF2-40B4-BE49-F238E27FC236}">
                <a16:creationId xmlns:a16="http://schemas.microsoft.com/office/drawing/2014/main" id="{CB99A879-8C49-4712-9812-B111BA978602}"/>
              </a:ext>
            </a:extLst>
          </p:cNvPr>
          <p:cNvSpPr txBox="1"/>
          <p:nvPr/>
        </p:nvSpPr>
        <p:spPr>
          <a:xfrm>
            <a:off x="1398570" y="1828800"/>
            <a:ext cx="5710440"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Tree>
    <p:extLst>
      <p:ext uri="{BB962C8B-B14F-4D97-AF65-F5344CB8AC3E}">
        <p14:creationId xmlns:p14="http://schemas.microsoft.com/office/powerpoint/2010/main" val="269228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lvl="0" algn="ctr" defTabSz="914400"/>
            <a:r>
              <a:rPr lang="en-US" sz="2800" dirty="0">
                <a:solidFill>
                  <a:prstClr val="white"/>
                </a:solidFill>
                <a:latin typeface="Times New Roman" panose="02020603050405020304" pitchFamily="18" charset="0"/>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itle 1">
            <a:extLst>
              <a:ext uri="{FF2B5EF4-FFF2-40B4-BE49-F238E27FC236}">
                <a16:creationId xmlns:a16="http://schemas.microsoft.com/office/drawing/2014/main" id="{05248890-30AD-45CA-BE4A-4A4351FAF3BC}"/>
              </a:ext>
            </a:extLst>
          </p:cNvPr>
          <p:cNvSpPr txBox="1">
            <a:spLocks/>
          </p:cNvSpPr>
          <p:nvPr/>
        </p:nvSpPr>
        <p:spPr>
          <a:xfrm>
            <a:off x="1419060" y="1769465"/>
            <a:ext cx="7787591" cy="39524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1459274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814</TotalTime>
  <Words>3447</Words>
  <Application>Microsoft Office PowerPoint</Application>
  <PresentationFormat>Widescreen</PresentationFormat>
  <Paragraphs>378</Paragraphs>
  <Slides>46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Osama</cp:lastModifiedBy>
  <cp:revision>52</cp:revision>
  <dcterms:created xsi:type="dcterms:W3CDTF">2006-08-16T00:00:00Z</dcterms:created>
  <dcterms:modified xsi:type="dcterms:W3CDTF">2023-07-22T21:15:19Z</dcterms:modified>
</cp:coreProperties>
</file>