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37"/>
  </p:notesMasterIdLst>
  <p:sldIdLst>
    <p:sldId id="449" r:id="rId2"/>
    <p:sldId id="414" r:id="rId3"/>
    <p:sldId id="415" r:id="rId4"/>
    <p:sldId id="416" r:id="rId5"/>
    <p:sldId id="417" r:id="rId6"/>
    <p:sldId id="418" r:id="rId7"/>
    <p:sldId id="419" r:id="rId8"/>
    <p:sldId id="420" r:id="rId9"/>
    <p:sldId id="421" r:id="rId10"/>
    <p:sldId id="422" r:id="rId11"/>
    <p:sldId id="423" r:id="rId12"/>
    <p:sldId id="424" r:id="rId13"/>
    <p:sldId id="425" r:id="rId14"/>
    <p:sldId id="426" r:id="rId15"/>
    <p:sldId id="427" r:id="rId16"/>
    <p:sldId id="428" r:id="rId17"/>
    <p:sldId id="429" r:id="rId18"/>
    <p:sldId id="430" r:id="rId19"/>
    <p:sldId id="431" r:id="rId20"/>
    <p:sldId id="432" r:id="rId21"/>
    <p:sldId id="433" r:id="rId22"/>
    <p:sldId id="434" r:id="rId23"/>
    <p:sldId id="435" r:id="rId24"/>
    <p:sldId id="436" r:id="rId25"/>
    <p:sldId id="437" r:id="rId26"/>
    <p:sldId id="438" r:id="rId27"/>
    <p:sldId id="439" r:id="rId28"/>
    <p:sldId id="440" r:id="rId29"/>
    <p:sldId id="441" r:id="rId30"/>
    <p:sldId id="443" r:id="rId31"/>
    <p:sldId id="442" r:id="rId32"/>
    <p:sldId id="444" r:id="rId33"/>
    <p:sldId id="445" r:id="rId34"/>
    <p:sldId id="447" r:id="rId35"/>
    <p:sldId id="44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60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609E54-0FD4-42BB-9926-66B5135369D5}" type="datetimeFigureOut">
              <a:rPr lang="en-US" smtClean="0"/>
              <a:t>5/24/2024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E5766B-2A5A-4B83-9245-48B27A5380A3}" type="slidenum">
              <a:rPr lang="en-US" smtClean="0"/>
              <a:t>‹#›</a:t>
            </a:fld>
            <a:endParaRPr lang="en-US"/>
          </a:p>
        </p:txBody>
      </p:sp>
    </p:spTree>
    <p:extLst>
      <p:ext uri="{BB962C8B-B14F-4D97-AF65-F5344CB8AC3E}">
        <p14:creationId xmlns:p14="http://schemas.microsoft.com/office/powerpoint/2010/main" val="3751905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2342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57840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9406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07210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8453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04380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97145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6462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18620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0757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88146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88810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5/24/2024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63908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81717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2092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4548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7823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929975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5687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5/24/2024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41223584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9.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NULL"/><Relationship Id="rId5" Type="http://schemas.openxmlformats.org/officeDocument/2006/relationships/image" Target="../media/image10.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8210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016758"/>
          </a:xfrm>
          <a:prstGeom prst="rect">
            <a:avLst/>
          </a:prstGeom>
          <a:noFill/>
        </p:spPr>
        <p:txBody>
          <a:bodyPr wrap="square">
            <a:spAutoFit/>
          </a:bodyPr>
          <a:lstStyle/>
          <a:p>
            <a:pPr marL="571500" lvl="0" indent="-571500">
              <a:buFont typeface="Wingdings" panose="05000000000000000000" pitchFamily="2" charset="2"/>
              <a:buChar char="Ø"/>
              <a:defRPr/>
            </a:pPr>
            <a:r>
              <a:rPr lang="en-US" sz="32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Main Roles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Checklists</a:t>
            </a:r>
          </a:p>
          <a:p>
            <a:pPr marL="571500" lvl="0" indent="-571500">
              <a:buFont typeface="Wingdings" panose="05000000000000000000" pitchFamily="2" charset="2"/>
              <a:buChar char="Ø"/>
              <a:defRPr/>
            </a:pPr>
            <a:r>
              <a:rPr lang="en-US" sz="32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32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32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06376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62760"/>
          </a:xfrm>
          <a:prstGeom prst="rect">
            <a:avLst/>
          </a:prstGeom>
          <a:noFill/>
        </p:spPr>
        <p:txBody>
          <a:bodyPr wrap="square">
            <a:spAutoFit/>
          </a:bodyPr>
          <a:lstStyle/>
          <a:p>
            <a:pPr marL="571500" lvl="0" indent="-571500">
              <a:buFont typeface="Wingdings" panose="05000000000000000000" pitchFamily="2" charset="2"/>
              <a:buChar char="Ø"/>
              <a:defRPr/>
            </a:pPr>
            <a:r>
              <a:rPr lang="en-US" sz="32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2466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CE342514-BEC1-FD28-5B52-B9426FAEE2B3}"/>
              </a:ext>
            </a:extLst>
          </p:cNvPr>
          <p:cNvPicPr>
            <a:picLocks noChangeAspect="1"/>
          </p:cNvPicPr>
          <p:nvPr/>
        </p:nvPicPr>
        <p:blipFill>
          <a:blip r:embed="rId3"/>
          <a:stretch>
            <a:fillRect/>
          </a:stretch>
        </p:blipFill>
        <p:spPr>
          <a:xfrm>
            <a:off x="1016951" y="2155119"/>
            <a:ext cx="10028821" cy="4031747"/>
          </a:xfrm>
          <a:prstGeom prst="rect">
            <a:avLst/>
          </a:prstGeom>
        </p:spPr>
      </p:pic>
    </p:spTree>
    <p:extLst>
      <p:ext uri="{BB962C8B-B14F-4D97-AF65-F5344CB8AC3E}">
        <p14:creationId xmlns:p14="http://schemas.microsoft.com/office/powerpoint/2010/main" val="259469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32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667160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Oval 11">
            <a:extLst>
              <a:ext uri="{FF2B5EF4-FFF2-40B4-BE49-F238E27FC236}">
                <a16:creationId xmlns:a16="http://schemas.microsoft.com/office/drawing/2014/main" xmlns="" id="{722534C3-7C0C-C353-5E4B-8F1FD4BF8110}"/>
              </a:ext>
            </a:extLst>
          </p:cNvPr>
          <p:cNvSpPr/>
          <p:nvPr/>
        </p:nvSpPr>
        <p:spPr>
          <a:xfrm>
            <a:off x="1564244" y="2686062"/>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1</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3" name="Rectangle 12">
            <a:extLst>
              <a:ext uri="{FF2B5EF4-FFF2-40B4-BE49-F238E27FC236}">
                <a16:creationId xmlns:a16="http://schemas.microsoft.com/office/drawing/2014/main" xmlns="" id="{FCFCCF49-EBCB-C4C5-52DB-409D8899B05A}"/>
              </a:ext>
            </a:extLst>
          </p:cNvPr>
          <p:cNvSpPr/>
          <p:nvPr/>
        </p:nvSpPr>
        <p:spPr>
          <a:xfrm>
            <a:off x="2037055" y="2511208"/>
            <a:ext cx="5752267"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Provides a project delivery systematic process</a:t>
            </a:r>
          </a:p>
        </p:txBody>
      </p:sp>
      <p:sp>
        <p:nvSpPr>
          <p:cNvPr id="14" name="Rectangle 13">
            <a:extLst>
              <a:ext uri="{FF2B5EF4-FFF2-40B4-BE49-F238E27FC236}">
                <a16:creationId xmlns:a16="http://schemas.microsoft.com/office/drawing/2014/main" xmlns="" id="{730E7E0F-F820-35B9-2048-6A943A4AD88D}"/>
              </a:ext>
            </a:extLst>
          </p:cNvPr>
          <p:cNvSpPr/>
          <p:nvPr/>
        </p:nvSpPr>
        <p:spPr>
          <a:xfrm>
            <a:off x="2080595" y="4443830"/>
            <a:ext cx="5752266"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Ensures that a project does not proceed unless key stage deliverables are completed</a:t>
            </a:r>
          </a:p>
        </p:txBody>
      </p:sp>
      <p:sp>
        <p:nvSpPr>
          <p:cNvPr id="15" name="Oval 14">
            <a:extLst>
              <a:ext uri="{FF2B5EF4-FFF2-40B4-BE49-F238E27FC236}">
                <a16:creationId xmlns:a16="http://schemas.microsoft.com/office/drawing/2014/main" xmlns="" id="{770BDD20-60DB-CFBB-FD21-3D464D2E471B}"/>
              </a:ext>
            </a:extLst>
          </p:cNvPr>
          <p:cNvSpPr/>
          <p:nvPr/>
        </p:nvSpPr>
        <p:spPr>
          <a:xfrm>
            <a:off x="1535469" y="4632905"/>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3</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6" name="Oval 15">
            <a:extLst>
              <a:ext uri="{FF2B5EF4-FFF2-40B4-BE49-F238E27FC236}">
                <a16:creationId xmlns:a16="http://schemas.microsoft.com/office/drawing/2014/main" xmlns="" id="{A99539BC-2F1B-FB6E-2285-4E0BDDF6DBC3}"/>
              </a:ext>
            </a:extLst>
          </p:cNvPr>
          <p:cNvSpPr/>
          <p:nvPr/>
        </p:nvSpPr>
        <p:spPr>
          <a:xfrm>
            <a:off x="1530758" y="3590599"/>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2</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7" name="Rectangle 16">
            <a:extLst>
              <a:ext uri="{FF2B5EF4-FFF2-40B4-BE49-F238E27FC236}">
                <a16:creationId xmlns:a16="http://schemas.microsoft.com/office/drawing/2014/main" xmlns="" id="{1320934F-1699-D9B2-06EA-0BC520424BBD}"/>
              </a:ext>
            </a:extLst>
          </p:cNvPr>
          <p:cNvSpPr/>
          <p:nvPr/>
        </p:nvSpPr>
        <p:spPr>
          <a:xfrm>
            <a:off x="2037055" y="3368379"/>
            <a:ext cx="5569693"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Contains a list of critical deliverables for each of the 8 stages over the life cycle of the project</a:t>
            </a:r>
          </a:p>
        </p:txBody>
      </p:sp>
      <p:pic>
        <p:nvPicPr>
          <p:cNvPr id="18" name="Picture 17">
            <a:extLst>
              <a:ext uri="{FF2B5EF4-FFF2-40B4-BE49-F238E27FC236}">
                <a16:creationId xmlns:a16="http://schemas.microsoft.com/office/drawing/2014/main" xmlns="" id="{4EBC7093-8861-4199-4A1E-7843B8A7BB97}"/>
              </a:ext>
            </a:extLst>
          </p:cNvPr>
          <p:cNvPicPr>
            <a:picLocks noChangeAspect="1"/>
          </p:cNvPicPr>
          <p:nvPr/>
        </p:nvPicPr>
        <p:blipFill>
          <a:blip r:embed="rId3"/>
          <a:stretch>
            <a:fillRect/>
          </a:stretch>
        </p:blipFill>
        <p:spPr>
          <a:xfrm>
            <a:off x="7789322" y="1237973"/>
            <a:ext cx="4194038" cy="5357174"/>
          </a:xfrm>
          <a:prstGeom prst="rect">
            <a:avLst/>
          </a:prstGeom>
        </p:spPr>
      </p:pic>
    </p:spTree>
    <p:extLst>
      <p:ext uri="{BB962C8B-B14F-4D97-AF65-F5344CB8AC3E}">
        <p14:creationId xmlns:p14="http://schemas.microsoft.com/office/powerpoint/2010/main" val="159704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43"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
                                        <p:tgtEl>
                                          <p:spTgt spid="17"/>
                                        </p:tgtEl>
                                      </p:cBhvr>
                                    </p:animEffect>
                                    <p:anim calcmode="lin" valueType="num">
                                      <p:cBhvr>
                                        <p:cTn id="16" dur="400" fill="hold"/>
                                        <p:tgtEl>
                                          <p:spTgt spid="17"/>
                                        </p:tgtEl>
                                        <p:attrNameLst>
                                          <p:attrName>ppt_x</p:attrName>
                                        </p:attrNameLst>
                                      </p:cBhvr>
                                      <p:tavLst>
                                        <p:tav tm="0">
                                          <p:val>
                                            <p:strVal val="#ppt_x"/>
                                          </p:val>
                                        </p:tav>
                                        <p:tav tm="100000">
                                          <p:val>
                                            <p:strVal val="#ppt_x"/>
                                          </p:val>
                                        </p:tav>
                                      </p:tavLst>
                                    </p:anim>
                                    <p:anim calcmode="lin" valueType="num">
                                      <p:cBhvr>
                                        <p:cTn id="17" dur="400" fill="hold"/>
                                        <p:tgtEl>
                                          <p:spTgt spid="17"/>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1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1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0" presetID="43"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
                                        <p:tgtEl>
                                          <p:spTgt spid="16"/>
                                        </p:tgtEl>
                                      </p:cBhvr>
                                    </p:animEffect>
                                    <p:anim calcmode="lin" valueType="num">
                                      <p:cBhvr>
                                        <p:cTn id="23" dur="400" fill="hold"/>
                                        <p:tgtEl>
                                          <p:spTgt spid="16"/>
                                        </p:tgtEl>
                                        <p:attrNameLst>
                                          <p:attrName>ppt_x</p:attrName>
                                        </p:attrNameLst>
                                      </p:cBhvr>
                                      <p:tavLst>
                                        <p:tav tm="0">
                                          <p:val>
                                            <p:strVal val="#ppt_x"/>
                                          </p:val>
                                        </p:tav>
                                        <p:tav tm="100000">
                                          <p:val>
                                            <p:strVal val="#ppt_x"/>
                                          </p:val>
                                        </p:tav>
                                      </p:tavLst>
                                    </p:anim>
                                    <p:anim calcmode="lin" valueType="num">
                                      <p:cBhvr>
                                        <p:cTn id="24" dur="400" fill="hold"/>
                                        <p:tgtEl>
                                          <p:spTgt spid="16"/>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1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1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strVal val="#ppt_w*0.70"/>
                                          </p:val>
                                        </p:tav>
                                        <p:tav tm="100000">
                                          <p:val>
                                            <p:strVal val="#ppt_w"/>
                                          </p:val>
                                        </p:tav>
                                      </p:tavLst>
                                    </p:anim>
                                    <p:anim calcmode="lin" valueType="num">
                                      <p:cBhvr>
                                        <p:cTn id="32" dur="1000" fill="hold"/>
                                        <p:tgtEl>
                                          <p:spTgt spid="15"/>
                                        </p:tgtEl>
                                        <p:attrNameLst>
                                          <p:attrName>ppt_h</p:attrName>
                                        </p:attrNameLst>
                                      </p:cBhvr>
                                      <p:tavLst>
                                        <p:tav tm="0">
                                          <p:val>
                                            <p:strVal val="#ppt_h"/>
                                          </p:val>
                                        </p:tav>
                                        <p:tav tm="100000">
                                          <p:val>
                                            <p:strVal val="#ppt_h"/>
                                          </p:val>
                                        </p:tav>
                                      </p:tavLst>
                                    </p:anim>
                                    <p:animEffect transition="in" filter="fade">
                                      <p:cBhvr>
                                        <p:cTn id="33" dur="1000"/>
                                        <p:tgtEl>
                                          <p:spTgt spid="15"/>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1000" fill="hold"/>
                                        <p:tgtEl>
                                          <p:spTgt spid="14"/>
                                        </p:tgtEl>
                                        <p:attrNameLst>
                                          <p:attrName>ppt_w</p:attrName>
                                        </p:attrNameLst>
                                      </p:cBhvr>
                                      <p:tavLst>
                                        <p:tav tm="0">
                                          <p:val>
                                            <p:strVal val="#ppt_w*0.70"/>
                                          </p:val>
                                        </p:tav>
                                        <p:tav tm="100000">
                                          <p:val>
                                            <p:strVal val="#ppt_w"/>
                                          </p:val>
                                        </p:tav>
                                      </p:tavLst>
                                    </p:anim>
                                    <p:anim calcmode="lin" valueType="num">
                                      <p:cBhvr>
                                        <p:cTn id="37" dur="1000" fill="hold"/>
                                        <p:tgtEl>
                                          <p:spTgt spid="14"/>
                                        </p:tgtEl>
                                        <p:attrNameLst>
                                          <p:attrName>ppt_h</p:attrName>
                                        </p:attrNameLst>
                                      </p:cBhvr>
                                      <p:tavLst>
                                        <p:tav tm="0">
                                          <p:val>
                                            <p:strVal val="#ppt_h"/>
                                          </p:val>
                                        </p:tav>
                                        <p:tav tm="100000">
                                          <p:val>
                                            <p:strVal val="#ppt_h"/>
                                          </p:val>
                                        </p:tav>
                                      </p:tavLst>
                                    </p:anim>
                                    <p:animEffect transition="in" filter="fade">
                                      <p:cBhvr>
                                        <p:cTn id="3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P spid="16"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Rectangle 18">
            <a:extLst>
              <a:ext uri="{FF2B5EF4-FFF2-40B4-BE49-F238E27FC236}">
                <a16:creationId xmlns:a16="http://schemas.microsoft.com/office/drawing/2014/main" xmlns="" id="{333B52A1-19E0-FEC0-D616-DF1336BCD165}"/>
              </a:ext>
            </a:extLst>
          </p:cNvPr>
          <p:cNvSpPr/>
          <p:nvPr/>
        </p:nvSpPr>
        <p:spPr>
          <a:xfrm>
            <a:off x="1691907" y="2523945"/>
            <a:ext cx="5051898" cy="646331"/>
          </a:xfrm>
          <a:prstGeom prst="rect">
            <a:avLst/>
          </a:prstGeom>
        </p:spPr>
        <p:txBody>
          <a:bodyPr wrap="square">
            <a:spAutoFit/>
          </a:bodyPr>
          <a:lstStyle/>
          <a:p>
            <a:r>
              <a:rPr lang="en-GB" b="1" dirty="0"/>
              <a:t>Allows project stakeholders to make a responsible decision on project advancement to the next stage</a:t>
            </a:r>
          </a:p>
        </p:txBody>
      </p:sp>
      <p:sp>
        <p:nvSpPr>
          <p:cNvPr id="20" name="Oval 19">
            <a:extLst>
              <a:ext uri="{FF2B5EF4-FFF2-40B4-BE49-F238E27FC236}">
                <a16:creationId xmlns:a16="http://schemas.microsoft.com/office/drawing/2014/main" xmlns="" id="{7476A831-B1BC-34E7-9049-D9D3C457EAE9}"/>
              </a:ext>
            </a:extLst>
          </p:cNvPr>
          <p:cNvSpPr/>
          <p:nvPr/>
        </p:nvSpPr>
        <p:spPr>
          <a:xfrm>
            <a:off x="1055220" y="2755605"/>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4</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1" name="Oval 20">
            <a:extLst>
              <a:ext uri="{FF2B5EF4-FFF2-40B4-BE49-F238E27FC236}">
                <a16:creationId xmlns:a16="http://schemas.microsoft.com/office/drawing/2014/main" xmlns="" id="{E367FCD7-44DE-5E00-C9A5-275BE3D8C51D}"/>
              </a:ext>
            </a:extLst>
          </p:cNvPr>
          <p:cNvSpPr/>
          <p:nvPr/>
        </p:nvSpPr>
        <p:spPr>
          <a:xfrm>
            <a:off x="1072332" y="3883467"/>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5</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2" name="Rectangle 21">
            <a:extLst>
              <a:ext uri="{FF2B5EF4-FFF2-40B4-BE49-F238E27FC236}">
                <a16:creationId xmlns:a16="http://schemas.microsoft.com/office/drawing/2014/main" xmlns="" id="{589A774E-183F-6DFE-31BB-A3912CB8B18D}"/>
              </a:ext>
            </a:extLst>
          </p:cNvPr>
          <p:cNvSpPr/>
          <p:nvPr/>
        </p:nvSpPr>
        <p:spPr>
          <a:xfrm>
            <a:off x="1691906" y="3597961"/>
            <a:ext cx="4863967" cy="707886"/>
          </a:xfrm>
          <a:prstGeom prst="rect">
            <a:avLst/>
          </a:prstGeom>
        </p:spPr>
        <p:txBody>
          <a:bodyPr wrap="square">
            <a:spAutoFit/>
          </a:bodyPr>
          <a:lstStyle/>
          <a:p>
            <a:r>
              <a:rPr lang="en-GB" sz="2000" b="1" dirty="0"/>
              <a:t>Responsible and educated decision making based on facts on which projects proceed</a:t>
            </a:r>
          </a:p>
        </p:txBody>
      </p:sp>
      <p:sp>
        <p:nvSpPr>
          <p:cNvPr id="23" name="Oval 22">
            <a:extLst>
              <a:ext uri="{FF2B5EF4-FFF2-40B4-BE49-F238E27FC236}">
                <a16:creationId xmlns:a16="http://schemas.microsoft.com/office/drawing/2014/main" xmlns="" id="{A7453213-1BFB-76D8-CE72-6F0EB29CD6C0}"/>
              </a:ext>
            </a:extLst>
          </p:cNvPr>
          <p:cNvSpPr/>
          <p:nvPr/>
        </p:nvSpPr>
        <p:spPr>
          <a:xfrm>
            <a:off x="1115559" y="4764314"/>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6</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4" name="Rectangle 23">
            <a:extLst>
              <a:ext uri="{FF2B5EF4-FFF2-40B4-BE49-F238E27FC236}">
                <a16:creationId xmlns:a16="http://schemas.microsoft.com/office/drawing/2014/main" xmlns="" id="{DC4189E5-4D15-BC4F-0F0D-5012E901D019}"/>
              </a:ext>
            </a:extLst>
          </p:cNvPr>
          <p:cNvSpPr/>
          <p:nvPr/>
        </p:nvSpPr>
        <p:spPr>
          <a:xfrm>
            <a:off x="1608614" y="4764314"/>
            <a:ext cx="5323789" cy="400110"/>
          </a:xfrm>
          <a:prstGeom prst="rect">
            <a:avLst/>
          </a:prstGeom>
        </p:spPr>
        <p:txBody>
          <a:bodyPr wrap="square">
            <a:spAutoFit/>
          </a:bodyPr>
          <a:lstStyle/>
          <a:p>
            <a:r>
              <a:rPr lang="en-GB" sz="2000" b="1" dirty="0"/>
              <a:t>Eliminate</a:t>
            </a:r>
            <a:r>
              <a:rPr lang="en-GB" b="1" dirty="0"/>
              <a:t> risks as project goes from stage to stage</a:t>
            </a:r>
          </a:p>
        </p:txBody>
      </p:sp>
      <p:pic>
        <p:nvPicPr>
          <p:cNvPr id="16" name="Picture 15">
            <a:extLst>
              <a:ext uri="{FF2B5EF4-FFF2-40B4-BE49-F238E27FC236}">
                <a16:creationId xmlns:a16="http://schemas.microsoft.com/office/drawing/2014/main" xmlns="" id="{4EBC7093-8861-4199-4A1E-7843B8A7BB97}"/>
              </a:ext>
            </a:extLst>
          </p:cNvPr>
          <p:cNvPicPr>
            <a:picLocks noChangeAspect="1"/>
          </p:cNvPicPr>
          <p:nvPr/>
        </p:nvPicPr>
        <p:blipFill>
          <a:blip r:embed="rId3"/>
          <a:stretch>
            <a:fillRect/>
          </a:stretch>
        </p:blipFill>
        <p:spPr>
          <a:xfrm>
            <a:off x="7789322" y="1237973"/>
            <a:ext cx="4194038" cy="5357174"/>
          </a:xfrm>
          <a:prstGeom prst="rect">
            <a:avLst/>
          </a:prstGeom>
        </p:spPr>
      </p:pic>
    </p:spTree>
    <p:extLst>
      <p:ext uri="{BB962C8B-B14F-4D97-AF65-F5344CB8AC3E}">
        <p14:creationId xmlns:p14="http://schemas.microsoft.com/office/powerpoint/2010/main" val="1030358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800" decel="100000"/>
                                        <p:tgtEl>
                                          <p:spTgt spid="20"/>
                                        </p:tgtEl>
                                      </p:cBhvr>
                                    </p:animEffect>
                                    <p:anim calcmode="lin" valueType="num">
                                      <p:cBhvr>
                                        <p:cTn id="8" dur="800" decel="100000" fill="hold"/>
                                        <p:tgtEl>
                                          <p:spTgt spid="20"/>
                                        </p:tgtEl>
                                        <p:attrNameLst>
                                          <p:attrName>style.rotation</p:attrName>
                                        </p:attrNameLst>
                                      </p:cBhvr>
                                      <p:tavLst>
                                        <p:tav tm="0">
                                          <p:val>
                                            <p:fltVal val="-90"/>
                                          </p:val>
                                        </p:tav>
                                        <p:tav tm="100000">
                                          <p:val>
                                            <p:fltVal val="0"/>
                                          </p:val>
                                        </p:tav>
                                      </p:tavLst>
                                    </p:anim>
                                    <p:anim calcmode="lin" valueType="num">
                                      <p:cBhvr>
                                        <p:cTn id="9" dur="800" decel="100000" fill="hold"/>
                                        <p:tgtEl>
                                          <p:spTgt spid="20"/>
                                        </p:tgtEl>
                                        <p:attrNameLst>
                                          <p:attrName>ppt_x</p:attrName>
                                        </p:attrNameLst>
                                      </p:cBhvr>
                                      <p:tavLst>
                                        <p:tav tm="0">
                                          <p:val>
                                            <p:strVal val="#ppt_x+0.4"/>
                                          </p:val>
                                        </p:tav>
                                        <p:tav tm="100000">
                                          <p:val>
                                            <p:strVal val="#ppt_x-0.05"/>
                                          </p:val>
                                        </p:tav>
                                      </p:tavLst>
                                    </p:anim>
                                    <p:anim calcmode="lin" valueType="num">
                                      <p:cBhvr>
                                        <p:cTn id="10" dur="800" decel="100000" fill="hold"/>
                                        <p:tgtEl>
                                          <p:spTgt spid="2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800" decel="100000"/>
                                        <p:tgtEl>
                                          <p:spTgt spid="19"/>
                                        </p:tgtEl>
                                      </p:cBhvr>
                                    </p:animEffect>
                                    <p:anim calcmode="lin" valueType="num">
                                      <p:cBhvr>
                                        <p:cTn id="16" dur="800" decel="100000" fill="hold"/>
                                        <p:tgtEl>
                                          <p:spTgt spid="19"/>
                                        </p:tgtEl>
                                        <p:attrNameLst>
                                          <p:attrName>style.rotation</p:attrName>
                                        </p:attrNameLst>
                                      </p:cBhvr>
                                      <p:tavLst>
                                        <p:tav tm="0">
                                          <p:val>
                                            <p:fltVal val="-90"/>
                                          </p:val>
                                        </p:tav>
                                        <p:tav tm="100000">
                                          <p:val>
                                            <p:fltVal val="0"/>
                                          </p:val>
                                        </p:tav>
                                      </p:tavLst>
                                    </p:anim>
                                    <p:anim calcmode="lin" valueType="num">
                                      <p:cBhvr>
                                        <p:cTn id="17" dur="800" decel="100000" fill="hold"/>
                                        <p:tgtEl>
                                          <p:spTgt spid="19"/>
                                        </p:tgtEl>
                                        <p:attrNameLst>
                                          <p:attrName>ppt_x</p:attrName>
                                        </p:attrNameLst>
                                      </p:cBhvr>
                                      <p:tavLst>
                                        <p:tav tm="0">
                                          <p:val>
                                            <p:strVal val="#ppt_x+0.4"/>
                                          </p:val>
                                        </p:tav>
                                        <p:tav tm="100000">
                                          <p:val>
                                            <p:strVal val="#ppt_x-0.05"/>
                                          </p:val>
                                        </p:tav>
                                      </p:tavLst>
                                    </p:anim>
                                    <p:anim calcmode="lin" valueType="num">
                                      <p:cBhvr>
                                        <p:cTn id="18" dur="800" decel="100000" fill="hold"/>
                                        <p:tgtEl>
                                          <p:spTgt spid="1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9"/>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5"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21"/>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ppt_w</p:attrName>
                                        </p:attrNameLst>
                                      </p:cBhvr>
                                      <p:tavLst>
                                        <p:tav tm="0">
                                          <p:val>
                                            <p:fltVal val="0"/>
                                          </p:val>
                                        </p:tav>
                                        <p:tav tm="100000">
                                          <p:val>
                                            <p:strVal val="#ppt_w"/>
                                          </p:val>
                                        </p:tav>
                                      </p:tavLst>
                                    </p:anim>
                                    <p:anim calcmode="lin" valueType="num">
                                      <p:cBhvr>
                                        <p:cTn id="32" dur="1000" fill="hold"/>
                                        <p:tgtEl>
                                          <p:spTgt spid="22"/>
                                        </p:tgtEl>
                                        <p:attrNameLst>
                                          <p:attrName>ppt_h</p:attrName>
                                        </p:attrNameLst>
                                      </p:cBhvr>
                                      <p:tavLst>
                                        <p:tav tm="0">
                                          <p:val>
                                            <p:fltVal val="0"/>
                                          </p:val>
                                        </p:tav>
                                        <p:tav tm="100000">
                                          <p:val>
                                            <p:strVal val="#ppt_h"/>
                                          </p:val>
                                        </p:tav>
                                      </p:tavLst>
                                    </p:anim>
                                    <p:anim calcmode="lin" valueType="num">
                                      <p:cBhvr>
                                        <p:cTn id="33" dur="1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2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down)">
                                      <p:cBhvr>
                                        <p:cTn id="39" dur="580">
                                          <p:stCondLst>
                                            <p:cond delay="0"/>
                                          </p:stCondLst>
                                        </p:cTn>
                                        <p:tgtEl>
                                          <p:spTgt spid="24"/>
                                        </p:tgtEl>
                                      </p:cBhvr>
                                    </p:animEffect>
                                    <p:anim calcmode="lin" valueType="num">
                                      <p:cBhvr>
                                        <p:cTn id="40"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45" dur="26">
                                          <p:stCondLst>
                                            <p:cond delay="650"/>
                                          </p:stCondLst>
                                        </p:cTn>
                                        <p:tgtEl>
                                          <p:spTgt spid="24"/>
                                        </p:tgtEl>
                                      </p:cBhvr>
                                      <p:to x="100000" y="60000"/>
                                    </p:animScale>
                                    <p:animScale>
                                      <p:cBhvr>
                                        <p:cTn id="46" dur="166" decel="50000">
                                          <p:stCondLst>
                                            <p:cond delay="676"/>
                                          </p:stCondLst>
                                        </p:cTn>
                                        <p:tgtEl>
                                          <p:spTgt spid="24"/>
                                        </p:tgtEl>
                                      </p:cBhvr>
                                      <p:to x="100000" y="100000"/>
                                    </p:animScale>
                                    <p:animScale>
                                      <p:cBhvr>
                                        <p:cTn id="47" dur="26">
                                          <p:stCondLst>
                                            <p:cond delay="1312"/>
                                          </p:stCondLst>
                                        </p:cTn>
                                        <p:tgtEl>
                                          <p:spTgt spid="24"/>
                                        </p:tgtEl>
                                      </p:cBhvr>
                                      <p:to x="100000" y="80000"/>
                                    </p:animScale>
                                    <p:animScale>
                                      <p:cBhvr>
                                        <p:cTn id="48" dur="166" decel="50000">
                                          <p:stCondLst>
                                            <p:cond delay="1338"/>
                                          </p:stCondLst>
                                        </p:cTn>
                                        <p:tgtEl>
                                          <p:spTgt spid="24"/>
                                        </p:tgtEl>
                                      </p:cBhvr>
                                      <p:to x="100000" y="100000"/>
                                    </p:animScale>
                                    <p:animScale>
                                      <p:cBhvr>
                                        <p:cTn id="49" dur="26">
                                          <p:stCondLst>
                                            <p:cond delay="1642"/>
                                          </p:stCondLst>
                                        </p:cTn>
                                        <p:tgtEl>
                                          <p:spTgt spid="24"/>
                                        </p:tgtEl>
                                      </p:cBhvr>
                                      <p:to x="100000" y="90000"/>
                                    </p:animScale>
                                    <p:animScale>
                                      <p:cBhvr>
                                        <p:cTn id="50" dur="166" decel="50000">
                                          <p:stCondLst>
                                            <p:cond delay="1668"/>
                                          </p:stCondLst>
                                        </p:cTn>
                                        <p:tgtEl>
                                          <p:spTgt spid="24"/>
                                        </p:tgtEl>
                                      </p:cBhvr>
                                      <p:to x="100000" y="100000"/>
                                    </p:animScale>
                                    <p:animScale>
                                      <p:cBhvr>
                                        <p:cTn id="51" dur="26">
                                          <p:stCondLst>
                                            <p:cond delay="1808"/>
                                          </p:stCondLst>
                                        </p:cTn>
                                        <p:tgtEl>
                                          <p:spTgt spid="24"/>
                                        </p:tgtEl>
                                      </p:cBhvr>
                                      <p:to x="100000" y="95000"/>
                                    </p:animScale>
                                    <p:animScale>
                                      <p:cBhvr>
                                        <p:cTn id="52" dur="166" decel="50000">
                                          <p:stCondLst>
                                            <p:cond delay="1834"/>
                                          </p:stCondLst>
                                        </p:cTn>
                                        <p:tgtEl>
                                          <p:spTgt spid="2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down)">
                                      <p:cBhvr>
                                        <p:cTn id="55" dur="580">
                                          <p:stCondLst>
                                            <p:cond delay="0"/>
                                          </p:stCondLst>
                                        </p:cTn>
                                        <p:tgtEl>
                                          <p:spTgt spid="23"/>
                                        </p:tgtEl>
                                      </p:cBhvr>
                                    </p:animEffect>
                                    <p:anim calcmode="lin" valueType="num">
                                      <p:cBhvr>
                                        <p:cTn id="56"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61" dur="26">
                                          <p:stCondLst>
                                            <p:cond delay="650"/>
                                          </p:stCondLst>
                                        </p:cTn>
                                        <p:tgtEl>
                                          <p:spTgt spid="23"/>
                                        </p:tgtEl>
                                      </p:cBhvr>
                                      <p:to x="100000" y="60000"/>
                                    </p:animScale>
                                    <p:animScale>
                                      <p:cBhvr>
                                        <p:cTn id="62" dur="166" decel="50000">
                                          <p:stCondLst>
                                            <p:cond delay="676"/>
                                          </p:stCondLst>
                                        </p:cTn>
                                        <p:tgtEl>
                                          <p:spTgt spid="23"/>
                                        </p:tgtEl>
                                      </p:cBhvr>
                                      <p:to x="100000" y="100000"/>
                                    </p:animScale>
                                    <p:animScale>
                                      <p:cBhvr>
                                        <p:cTn id="63" dur="26">
                                          <p:stCondLst>
                                            <p:cond delay="1312"/>
                                          </p:stCondLst>
                                        </p:cTn>
                                        <p:tgtEl>
                                          <p:spTgt spid="23"/>
                                        </p:tgtEl>
                                      </p:cBhvr>
                                      <p:to x="100000" y="80000"/>
                                    </p:animScale>
                                    <p:animScale>
                                      <p:cBhvr>
                                        <p:cTn id="64" dur="166" decel="50000">
                                          <p:stCondLst>
                                            <p:cond delay="1338"/>
                                          </p:stCondLst>
                                        </p:cTn>
                                        <p:tgtEl>
                                          <p:spTgt spid="23"/>
                                        </p:tgtEl>
                                      </p:cBhvr>
                                      <p:to x="100000" y="100000"/>
                                    </p:animScale>
                                    <p:animScale>
                                      <p:cBhvr>
                                        <p:cTn id="65" dur="26">
                                          <p:stCondLst>
                                            <p:cond delay="1642"/>
                                          </p:stCondLst>
                                        </p:cTn>
                                        <p:tgtEl>
                                          <p:spTgt spid="23"/>
                                        </p:tgtEl>
                                      </p:cBhvr>
                                      <p:to x="100000" y="90000"/>
                                    </p:animScale>
                                    <p:animScale>
                                      <p:cBhvr>
                                        <p:cTn id="66" dur="166" decel="50000">
                                          <p:stCondLst>
                                            <p:cond delay="1668"/>
                                          </p:stCondLst>
                                        </p:cTn>
                                        <p:tgtEl>
                                          <p:spTgt spid="23"/>
                                        </p:tgtEl>
                                      </p:cBhvr>
                                      <p:to x="100000" y="100000"/>
                                    </p:animScale>
                                    <p:animScale>
                                      <p:cBhvr>
                                        <p:cTn id="67" dur="26">
                                          <p:stCondLst>
                                            <p:cond delay="1808"/>
                                          </p:stCondLst>
                                        </p:cTn>
                                        <p:tgtEl>
                                          <p:spTgt spid="23"/>
                                        </p:tgtEl>
                                      </p:cBhvr>
                                      <p:to x="100000" y="95000"/>
                                    </p:animScale>
                                    <p:animScale>
                                      <p:cBhvr>
                                        <p:cTn id="68"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animBg="1"/>
      <p:bldP spid="22" grpId="0"/>
      <p:bldP spid="23"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Main Roles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214882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486587" y="2016492"/>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189240" y="5206809"/>
            <a:ext cx="3613282" cy="584775"/>
          </a:xfrm>
          <a:prstGeom prst="rect">
            <a:avLst/>
          </a:prstGeom>
        </p:spPr>
        <p:txBody>
          <a:bodyPr wrap="square">
            <a:spAutoFit/>
          </a:bodyPr>
          <a:lstStyle/>
          <a:p>
            <a:r>
              <a:rPr lang="en-GB" sz="3200" b="1" dirty="0">
                <a:latin typeface="MV Boli" panose="02000500030200090000" pitchFamily="2" charset="0"/>
                <a:cs typeface="MV Boli" panose="02000500030200090000" pitchFamily="2" charset="0"/>
              </a:rPr>
              <a:t>Gate Keeper</a:t>
            </a:r>
          </a:p>
        </p:txBody>
      </p:sp>
      <p:sp>
        <p:nvSpPr>
          <p:cNvPr id="14" name="Rectangle 13">
            <a:extLst>
              <a:ext uri="{FF2B5EF4-FFF2-40B4-BE49-F238E27FC236}">
                <a16:creationId xmlns:a16="http://schemas.microsoft.com/office/drawing/2014/main" xmlns="" id="{813B1235-979D-F90C-ACC2-5E96D6E00B59}"/>
              </a:ext>
            </a:extLst>
          </p:cNvPr>
          <p:cNvSpPr/>
          <p:nvPr/>
        </p:nvSpPr>
        <p:spPr>
          <a:xfrm>
            <a:off x="3058058" y="4606645"/>
            <a:ext cx="8379664" cy="1785104"/>
          </a:xfrm>
          <a:prstGeom prst="rect">
            <a:avLst/>
          </a:prstGeom>
        </p:spPr>
        <p:txBody>
          <a:bodyPr wrap="square">
            <a:spAutoFit/>
          </a:bodyPr>
          <a:lstStyle/>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Align Kick-off meeting and Gate Review Meeting to the project schedule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Participate in the kick-off meeting</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Approve the stage deliverables.</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Decide on “Go / No-go” to the next stage.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 Assign the Gate Coordinator.</a:t>
            </a:r>
          </a:p>
        </p:txBody>
      </p:sp>
    </p:spTree>
    <p:extLst>
      <p:ext uri="{BB962C8B-B14F-4D97-AF65-F5344CB8AC3E}">
        <p14:creationId xmlns:p14="http://schemas.microsoft.com/office/powerpoint/2010/main" val="125005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par>
                                <p:cTn id="15" presetID="14" presetClass="entr" presetSubtype="10" fill="hold" nodeType="with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7" dur="500"/>
                                        <p:tgtEl>
                                          <p:spTgt spid="14">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0" dur="500"/>
                                        <p:tgtEl>
                                          <p:spTgt spid="14">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3" dur="500"/>
                                        <p:tgtEl>
                                          <p:spTgt spid="14">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14">
                                            <p:txEl>
                                              <p:pRg st="4" end="4"/>
                                            </p:txEl>
                                          </p:spTgt>
                                        </p:tgtEl>
                                        <p:attrNameLst>
                                          <p:attrName>style.visibility</p:attrName>
                                        </p:attrNameLst>
                                      </p:cBhvr>
                                      <p:to>
                                        <p:strVal val="visible"/>
                                      </p:to>
                                    </p:set>
                                    <p:animEffect transition="in" filter="randombar(horizontal)">
                                      <p:cBhvr>
                                        <p:cTn id="26"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454207" y="2052493"/>
            <a:ext cx="11737793" cy="2434227"/>
          </a:xfrm>
          <a:prstGeom prst="rect">
            <a:avLst/>
          </a:prstGeom>
        </p:spPr>
      </p:pic>
      <p:sp>
        <p:nvSpPr>
          <p:cNvPr id="15" name="Rectangle 14">
            <a:extLst>
              <a:ext uri="{FF2B5EF4-FFF2-40B4-BE49-F238E27FC236}">
                <a16:creationId xmlns:a16="http://schemas.microsoft.com/office/drawing/2014/main" xmlns="" id="{EC27F09C-5C72-43A6-E99D-24F83649095E}"/>
              </a:ext>
            </a:extLst>
          </p:cNvPr>
          <p:cNvSpPr/>
          <p:nvPr/>
        </p:nvSpPr>
        <p:spPr>
          <a:xfrm>
            <a:off x="245511" y="5122171"/>
            <a:ext cx="3266315" cy="523220"/>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Gate Coordinator</a:t>
            </a:r>
          </a:p>
        </p:txBody>
      </p:sp>
      <p:sp>
        <p:nvSpPr>
          <p:cNvPr id="16" name="Rectangle 15">
            <a:extLst>
              <a:ext uri="{FF2B5EF4-FFF2-40B4-BE49-F238E27FC236}">
                <a16:creationId xmlns:a16="http://schemas.microsoft.com/office/drawing/2014/main" xmlns="" id="{813B1235-979D-F90C-ACC2-5E96D6E00B59}"/>
              </a:ext>
            </a:extLst>
          </p:cNvPr>
          <p:cNvSpPr/>
          <p:nvPr/>
        </p:nvSpPr>
        <p:spPr>
          <a:xfrm>
            <a:off x="3511826" y="4606645"/>
            <a:ext cx="7845287" cy="1554272"/>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Establish the Gate Committee.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Issue the Stage Gate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Chair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Finalize the Stage Deliverable Checklist </a:t>
            </a:r>
          </a:p>
        </p:txBody>
      </p:sp>
    </p:spTree>
    <p:extLst>
      <p:ext uri="{BB962C8B-B14F-4D97-AF65-F5344CB8AC3E}">
        <p14:creationId xmlns:p14="http://schemas.microsoft.com/office/powerpoint/2010/main" val="246335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14" dur="500"/>
                                        <p:tgtEl>
                                          <p:spTgt spid="16">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19" dur="500"/>
                                        <p:tgtEl>
                                          <p:spTgt spid="16">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24" dur="500"/>
                                        <p:tgtEl>
                                          <p:spTgt spid="16">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6">
                                            <p:txEl>
                                              <p:pRg st="3" end="3"/>
                                            </p:txEl>
                                          </p:spTgt>
                                        </p:tgtEl>
                                        <p:attrNameLst>
                                          <p:attrName>style.visibility</p:attrName>
                                        </p:attrNameLst>
                                      </p:cBhvr>
                                      <p:to>
                                        <p:strVal val="visible"/>
                                      </p:to>
                                    </p:set>
                                    <p:animEffect transition="in" filter="randombar(horizontal)">
                                      <p:cBhvr>
                                        <p:cTn id="29" dur="5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143032" y="2141974"/>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312868" y="5286193"/>
            <a:ext cx="3266315" cy="523220"/>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Gate Coordinator</a:t>
            </a:r>
          </a:p>
        </p:txBody>
      </p:sp>
      <p:sp>
        <p:nvSpPr>
          <p:cNvPr id="17" name="Rectangle 16">
            <a:extLst>
              <a:ext uri="{FF2B5EF4-FFF2-40B4-BE49-F238E27FC236}">
                <a16:creationId xmlns:a16="http://schemas.microsoft.com/office/drawing/2014/main" xmlns="" id="{813B1235-979D-F90C-ACC2-5E96D6E00B59}"/>
              </a:ext>
            </a:extLst>
          </p:cNvPr>
          <p:cNvSpPr/>
          <p:nvPr/>
        </p:nvSpPr>
        <p:spPr>
          <a:xfrm>
            <a:off x="3579183" y="4616779"/>
            <a:ext cx="7858539" cy="1862048"/>
          </a:xfrm>
          <a:prstGeom prst="rect">
            <a:avLst/>
          </a:prstGeom>
        </p:spPr>
        <p:txBody>
          <a:bodyPr wrap="square">
            <a:spAutoFit/>
          </a:bodyPr>
          <a:lstStyle/>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Schedule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Chair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Prepare the Gate Review Summary sheet</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Coordinate resolution of any deliverable deficiencies with Functional Departments</a:t>
            </a:r>
          </a:p>
        </p:txBody>
      </p:sp>
    </p:spTree>
    <p:extLst>
      <p:ext uri="{BB962C8B-B14F-4D97-AF65-F5344CB8AC3E}">
        <p14:creationId xmlns:p14="http://schemas.microsoft.com/office/powerpoint/2010/main" val="3706962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7">
                                            <p:txEl>
                                              <p:pRg st="0" end="0"/>
                                            </p:txEl>
                                          </p:spTgt>
                                        </p:tgtEl>
                                        <p:attrNameLst>
                                          <p:attrName>style.visibility</p:attrName>
                                        </p:attrNameLst>
                                      </p:cBhvr>
                                      <p:to>
                                        <p:strVal val="visible"/>
                                      </p:to>
                                    </p:set>
                                    <p:animEffect transition="in" filter="randombar(horizontal)">
                                      <p:cBhvr>
                                        <p:cTn id="14" dur="500"/>
                                        <p:tgtEl>
                                          <p:spTgt spid="1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7">
                                            <p:txEl>
                                              <p:pRg st="1" end="1"/>
                                            </p:txEl>
                                          </p:spTgt>
                                        </p:tgtEl>
                                        <p:attrNameLst>
                                          <p:attrName>style.visibility</p:attrName>
                                        </p:attrNameLst>
                                      </p:cBhvr>
                                      <p:to>
                                        <p:strVal val="visible"/>
                                      </p:to>
                                    </p:set>
                                    <p:animEffect transition="in" filter="randombar(horizontal)">
                                      <p:cBhvr>
                                        <p:cTn id="19" dur="500"/>
                                        <p:tgtEl>
                                          <p:spTgt spid="1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7">
                                            <p:txEl>
                                              <p:pRg st="2" end="2"/>
                                            </p:txEl>
                                          </p:spTgt>
                                        </p:tgtEl>
                                        <p:attrNameLst>
                                          <p:attrName>style.visibility</p:attrName>
                                        </p:attrNameLst>
                                      </p:cBhvr>
                                      <p:to>
                                        <p:strVal val="visible"/>
                                      </p:to>
                                    </p:set>
                                    <p:animEffect transition="in" filter="randombar(horizontal)">
                                      <p:cBhvr>
                                        <p:cTn id="24" dur="500"/>
                                        <p:tgtEl>
                                          <p:spTgt spid="1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7">
                                            <p:txEl>
                                              <p:pRg st="3" end="3"/>
                                            </p:txEl>
                                          </p:spTgt>
                                        </p:tgtEl>
                                        <p:attrNameLst>
                                          <p:attrName>style.visibility</p:attrName>
                                        </p:attrNameLst>
                                      </p:cBhvr>
                                      <p:to>
                                        <p:strVal val="visible"/>
                                      </p:to>
                                    </p:set>
                                    <p:animEffect transition="in" filter="randombar(horizontal)">
                                      <p:cBhvr>
                                        <p:cTn id="29"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328550" y="2017815"/>
            <a:ext cx="11737793" cy="2434227"/>
          </a:xfrm>
          <a:prstGeom prst="rect">
            <a:avLst/>
          </a:prstGeom>
        </p:spPr>
      </p:pic>
      <p:sp>
        <p:nvSpPr>
          <p:cNvPr id="14" name="Rectangle 13">
            <a:extLst>
              <a:ext uri="{FF2B5EF4-FFF2-40B4-BE49-F238E27FC236}">
                <a16:creationId xmlns:a16="http://schemas.microsoft.com/office/drawing/2014/main" xmlns="" id="{EC27F09C-5C72-43A6-E99D-24F83649095E}"/>
              </a:ext>
            </a:extLst>
          </p:cNvPr>
          <p:cNvSpPr/>
          <p:nvPr/>
        </p:nvSpPr>
        <p:spPr>
          <a:xfrm>
            <a:off x="245511" y="5208132"/>
            <a:ext cx="3266315" cy="523220"/>
          </a:xfrm>
          <a:prstGeom prst="rect">
            <a:avLst/>
          </a:prstGeom>
        </p:spPr>
        <p:txBody>
          <a:bodyPr wrap="square">
            <a:spAutoFit/>
          </a:bodyPr>
          <a:lstStyle/>
          <a:p>
            <a:pPr lvl="0"/>
            <a:r>
              <a:rPr kumimoji="0" lang="en-GB" sz="28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Gate </a:t>
            </a:r>
            <a:r>
              <a:rPr lang="en-GB" sz="2800" b="1" dirty="0">
                <a:latin typeface="MV Boli" panose="02000500030200090000" pitchFamily="2" charset="0"/>
                <a:cs typeface="MV Boli" panose="02000500030200090000" pitchFamily="2" charset="0"/>
              </a:rPr>
              <a:t>Committee</a:t>
            </a:r>
            <a:endParaRPr kumimoji="0" lang="en-GB" sz="2800" b="1" i="0" u="none" strike="noStrike" kern="1200" cap="none" spc="0" normalizeH="0" baseline="0" noProof="0" dirty="0">
              <a:ln>
                <a:noFill/>
              </a:ln>
              <a:effectLst/>
              <a:uLnTx/>
              <a:uFillTx/>
              <a:latin typeface="MV Boli" panose="02000500030200090000" pitchFamily="2" charset="0"/>
              <a:cs typeface="MV Boli" panose="02000500030200090000" pitchFamily="2" charset="0"/>
            </a:endParaRPr>
          </a:p>
        </p:txBody>
      </p:sp>
      <p:sp>
        <p:nvSpPr>
          <p:cNvPr id="15" name="Rectangle 14">
            <a:extLst>
              <a:ext uri="{FF2B5EF4-FFF2-40B4-BE49-F238E27FC236}">
                <a16:creationId xmlns:a16="http://schemas.microsoft.com/office/drawing/2014/main" xmlns="" id="{813B1235-979D-F90C-ACC2-5E96D6E00B59}"/>
              </a:ext>
            </a:extLst>
          </p:cNvPr>
          <p:cNvSpPr/>
          <p:nvPr/>
        </p:nvSpPr>
        <p:spPr>
          <a:xfrm>
            <a:off x="3180522" y="4538718"/>
            <a:ext cx="8885821" cy="186204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Participate in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Agree on the Stage Deliverable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Confirm all Gate deliverables are complete.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Typical make-up:  Project level Functional Department representatives from Engineering, Construction, Safety, Contracts, Quality, etc.</a:t>
            </a:r>
          </a:p>
        </p:txBody>
      </p:sp>
    </p:spTree>
    <p:extLst>
      <p:ext uri="{BB962C8B-B14F-4D97-AF65-F5344CB8AC3E}">
        <p14:creationId xmlns:p14="http://schemas.microsoft.com/office/powerpoint/2010/main" val="774850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14" dur="500"/>
                                        <p:tgtEl>
                                          <p:spTgt spid="1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Effect transition="in" filter="randombar(horizontal)">
                                      <p:cBhvr>
                                        <p:cTn id="19" dur="500"/>
                                        <p:tgtEl>
                                          <p:spTgt spid="1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5">
                                            <p:txEl>
                                              <p:pRg st="2" end="2"/>
                                            </p:txEl>
                                          </p:spTgt>
                                        </p:tgtEl>
                                        <p:attrNameLst>
                                          <p:attrName>style.visibility</p:attrName>
                                        </p:attrNameLst>
                                      </p:cBhvr>
                                      <p:to>
                                        <p:strVal val="visible"/>
                                      </p:to>
                                    </p:set>
                                    <p:animEffect transition="in" filter="randombar(horizontal)">
                                      <p:cBhvr>
                                        <p:cTn id="24" dur="500"/>
                                        <p:tgtEl>
                                          <p:spTgt spid="1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5">
                                            <p:txEl>
                                              <p:pRg st="3" end="3"/>
                                            </p:txEl>
                                          </p:spTgt>
                                        </p:tgtEl>
                                        <p:attrNameLst>
                                          <p:attrName>style.visibility</p:attrName>
                                        </p:attrNameLst>
                                      </p:cBhvr>
                                      <p:to>
                                        <p:strVal val="visible"/>
                                      </p:to>
                                    </p:set>
                                    <p:animEffect transition="in" filter="randombar(horizontal)">
                                      <p:cBhvr>
                                        <p:cTn id="2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720541" y="2101097"/>
            <a:ext cx="11737793" cy="2434227"/>
          </a:xfrm>
          <a:prstGeom prst="rect">
            <a:avLst/>
          </a:prstGeom>
        </p:spPr>
      </p:pic>
      <p:sp>
        <p:nvSpPr>
          <p:cNvPr id="17" name="Rectangle 16">
            <a:extLst>
              <a:ext uri="{FF2B5EF4-FFF2-40B4-BE49-F238E27FC236}">
                <a16:creationId xmlns:a16="http://schemas.microsoft.com/office/drawing/2014/main" xmlns="" id="{EC27F09C-5C72-43A6-E99D-24F83649095E}"/>
              </a:ext>
            </a:extLst>
          </p:cNvPr>
          <p:cNvSpPr/>
          <p:nvPr/>
        </p:nvSpPr>
        <p:spPr>
          <a:xfrm>
            <a:off x="546158" y="4722039"/>
            <a:ext cx="2635300" cy="954107"/>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Functional Departments</a:t>
            </a:r>
          </a:p>
        </p:txBody>
      </p:sp>
      <p:sp>
        <p:nvSpPr>
          <p:cNvPr id="18" name="Rectangle 17">
            <a:extLst>
              <a:ext uri="{FF2B5EF4-FFF2-40B4-BE49-F238E27FC236}">
                <a16:creationId xmlns:a16="http://schemas.microsoft.com/office/drawing/2014/main" xmlns="" id="{813B1235-979D-F90C-ACC2-5E96D6E00B59}"/>
              </a:ext>
            </a:extLst>
          </p:cNvPr>
          <p:cNvSpPr/>
          <p:nvPr/>
        </p:nvSpPr>
        <p:spPr>
          <a:xfrm>
            <a:off x="3474830" y="4603898"/>
            <a:ext cx="7858539" cy="147732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Agree on the key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Complete the assigned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Support the Gate Committee by resolving any deliverable deficiencies.</a:t>
            </a:r>
          </a:p>
        </p:txBody>
      </p:sp>
    </p:spTree>
    <p:extLst>
      <p:ext uri="{BB962C8B-B14F-4D97-AF65-F5344CB8AC3E}">
        <p14:creationId xmlns:p14="http://schemas.microsoft.com/office/powerpoint/2010/main" val="1830131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randombar(horizontal)">
                                      <p:cBhvr>
                                        <p:cTn id="14" dur="500"/>
                                        <p:tgtEl>
                                          <p:spTgt spid="18">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8">
                                            <p:txEl>
                                              <p:pRg st="1" end="1"/>
                                            </p:txEl>
                                          </p:spTgt>
                                        </p:tgtEl>
                                        <p:attrNameLst>
                                          <p:attrName>style.visibility</p:attrName>
                                        </p:attrNameLst>
                                      </p:cBhvr>
                                      <p:to>
                                        <p:strVal val="visible"/>
                                      </p:to>
                                    </p:set>
                                    <p:animEffect transition="in" filter="randombar(horizontal)">
                                      <p:cBhvr>
                                        <p:cTn id="19" dur="500"/>
                                        <p:tgtEl>
                                          <p:spTgt spid="18">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8">
                                            <p:txEl>
                                              <p:pRg st="2" end="2"/>
                                            </p:txEl>
                                          </p:spTgt>
                                        </p:tgtEl>
                                        <p:attrNameLst>
                                          <p:attrName>style.visibility</p:attrName>
                                        </p:attrNameLst>
                                      </p:cBhvr>
                                      <p:to>
                                        <p:strVal val="visible"/>
                                      </p:to>
                                    </p:set>
                                    <p:animEffect transition="in" filter="randombar(horizontal)">
                                      <p:cBhvr>
                                        <p:cTn id="24" dur="5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6" name="Rectangle 15"/>
          <p:cNvSpPr/>
          <p:nvPr/>
        </p:nvSpPr>
        <p:spPr>
          <a:xfrm>
            <a:off x="872358" y="2492019"/>
            <a:ext cx="10565364" cy="2554545"/>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was created because the traditional organizational structure was designed primarily for top-down, centralized management, control, and communications, all of which were no longer practical for organizations that use project management and horizontal work flow. </a:t>
            </a:r>
          </a:p>
        </p:txBody>
      </p:sp>
    </p:spTree>
    <p:extLst>
      <p:ext uri="{BB962C8B-B14F-4D97-AF65-F5344CB8AC3E}">
        <p14:creationId xmlns:p14="http://schemas.microsoft.com/office/powerpoint/2010/main" val="3878121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27014" y="2055222"/>
            <a:ext cx="10337971"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stage-gate process eventually evolved into life-cycle phases. Just as the words imply, the process is composed of stages and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Stages are groups of activities that can be performed either in series or parallel based upon the magnitude of the risks the project team can endure.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stages are managed by cross-functional teams.</a:t>
            </a:r>
          </a:p>
        </p:txBody>
      </p:sp>
    </p:spTree>
    <p:extLst>
      <p:ext uri="{BB962C8B-B14F-4D97-AF65-F5344CB8AC3E}">
        <p14:creationId xmlns:p14="http://schemas.microsoft.com/office/powerpoint/2010/main" val="3444850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872358" y="1979804"/>
            <a:ext cx="10565364"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gates are structured decision points at the end of each stage.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Good project management processes usually have no more than six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With more than six gates, the project team focuses too much attention on preparing for the gate reviews rather than on the actual management of the project. </a:t>
            </a:r>
          </a:p>
        </p:txBody>
      </p:sp>
    </p:spTree>
    <p:extLst>
      <p:ext uri="{BB962C8B-B14F-4D97-AF65-F5344CB8AC3E}">
        <p14:creationId xmlns:p14="http://schemas.microsoft.com/office/powerpoint/2010/main" val="230785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72548" y="1979804"/>
            <a:ext cx="10465174"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is used to manage the stages between the gates, and can shorten the time between the gates.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This is a critical success factor if the stage-gate process is to be used for the development and launch of new products.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good corporate methodology for project management will provide checklists, forms, and guidelines to make sure that critical steps are not omitted. </a:t>
            </a:r>
          </a:p>
        </p:txBody>
      </p:sp>
    </p:spTree>
    <p:extLst>
      <p:ext uri="{BB962C8B-B14F-4D97-AF65-F5344CB8AC3E}">
        <p14:creationId xmlns:p14="http://schemas.microsoft.com/office/powerpoint/2010/main" val="173126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12183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Checklists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35667" y="2031993"/>
            <a:ext cx="10320666" cy="403187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Checklists for gate reviews are critical. Without these checklists, project managers can waste hours preparing gate review reports. Good checklists focus on answering these questions: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are we today (i.e., time and cost)?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will we end up (i.e., time and cost)?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are the present and future risks?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assistance is needed from management?</a:t>
            </a:r>
          </a:p>
        </p:txBody>
      </p:sp>
    </p:spTree>
    <p:extLst>
      <p:ext uri="{BB962C8B-B14F-4D97-AF65-F5344CB8AC3E}">
        <p14:creationId xmlns:p14="http://schemas.microsoft.com/office/powerpoint/2010/main" val="2909229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32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963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Gatekeepers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1153149" y="2322712"/>
            <a:ext cx="9805511"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managers are never allowed to function as their own gatekeepers.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either individuals (i.e., sponsors) or groups of individuals designated by senior management and empowered to enforce the structured decision-making process. </a:t>
            </a:r>
          </a:p>
        </p:txBody>
      </p:sp>
    </p:spTree>
    <p:extLst>
      <p:ext uri="{BB962C8B-B14F-4D97-AF65-F5344CB8AC3E}">
        <p14:creationId xmlns:p14="http://schemas.microsoft.com/office/powerpoint/2010/main" val="4246605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Gatekeepers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800439" y="2387447"/>
            <a:ext cx="10591122"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authorized to evaluate the performance to date against predetermined criteria and to provide the project team with additional business and technical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Gatekeepers must be willing to make decisions</a:t>
            </a:r>
          </a:p>
        </p:txBody>
      </p:sp>
    </p:spTree>
    <p:extLst>
      <p:ext uri="{BB962C8B-B14F-4D97-AF65-F5344CB8AC3E}">
        <p14:creationId xmlns:p14="http://schemas.microsoft.com/office/powerpoint/2010/main" val="2556251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619684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Most Common Decisions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295656"/>
            <a:ext cx="10320666" cy="317009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four most common decisions are: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Proceed to the next gate based upon the original objectives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 Proceed to the next gate based upon revised objectives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Delay making a gate decision until further information is obtained </a:t>
            </a:r>
            <a:endPar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Cancel the project</a:t>
            </a:r>
          </a:p>
        </p:txBody>
      </p:sp>
    </p:spTree>
    <p:extLst>
      <p:ext uri="{BB962C8B-B14F-4D97-AF65-F5344CB8AC3E}">
        <p14:creationId xmlns:p14="http://schemas.microsoft.com/office/powerpoint/2010/main" val="3726279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Most Common Decisions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689640" y="2635729"/>
            <a:ext cx="10465174" cy="255454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Sponsors must also have the courage to terminate a project. The purpose of the gates is not only to obtain authorization to proceed, but to identify failure early enough so that resources will not be wasted but will be assigned to more promising activities. </a:t>
            </a:r>
          </a:p>
        </p:txBody>
      </p:sp>
    </p:spTree>
    <p:extLst>
      <p:ext uri="{BB962C8B-B14F-4D97-AF65-F5344CB8AC3E}">
        <p14:creationId xmlns:p14="http://schemas.microsoft.com/office/powerpoint/2010/main" val="1855748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indent="-571500">
              <a:buFont typeface="Wingdings" panose="05000000000000000000" pitchFamily="2" charset="2"/>
              <a:buChar char="Ø"/>
              <a:defRPr/>
            </a:pPr>
            <a:r>
              <a:rPr lang="en-US" sz="32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859829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Major Benefits of the Stage-Gate: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820747"/>
            <a:ext cx="10331696" cy="252376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structure to project management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possible standardization in planning, scheduling, and control (i.e., forms, checklists, and guidelines)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for a structured decision-making process</a:t>
            </a:r>
          </a:p>
        </p:txBody>
      </p:sp>
    </p:spTree>
    <p:extLst>
      <p:ext uri="{BB962C8B-B14F-4D97-AF65-F5344CB8AC3E}">
        <p14:creationId xmlns:p14="http://schemas.microsoft.com/office/powerpoint/2010/main" val="69258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32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68227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Pitfalls That May Disrupt the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808965" y="2257252"/>
            <a:ext cx="10574070" cy="37394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and not empowering them to make decisions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who are afraid to terminate a project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Denying the project team access to critical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the project team to focus more on the gates than on the stages</a:t>
            </a:r>
          </a:p>
        </p:txBody>
      </p:sp>
    </p:spTree>
    <p:extLst>
      <p:ext uri="{BB962C8B-B14F-4D97-AF65-F5344CB8AC3E}">
        <p14:creationId xmlns:p14="http://schemas.microsoft.com/office/powerpoint/2010/main" val="288856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indent="-571500">
              <a:buFont typeface="Wingdings" panose="05000000000000000000" pitchFamily="2" charset="2"/>
              <a:buChar char="Ø"/>
              <a:defRPr/>
            </a:pPr>
            <a:r>
              <a:rPr lang="en-US" sz="32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048130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1993528"/>
            <a:ext cx="10248823"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appears to have been replaced by life-cycle phases. Although there is some truth in this, the stage-gate process is making a comeback.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Since the stage-gate process focuses on decision-making more than life-cycle phases, the stage gate process is being used as an internal, decision-making tool within each of the lifecycle phases. </a:t>
            </a:r>
          </a:p>
        </p:txBody>
      </p:sp>
    </p:spTree>
    <p:extLst>
      <p:ext uri="{BB962C8B-B14F-4D97-AF65-F5344CB8AC3E}">
        <p14:creationId xmlns:p14="http://schemas.microsoft.com/office/powerpoint/2010/main" val="4167205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899374" y="2141974"/>
            <a:ext cx="10393251"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advantage is that, while life-cycle phases are the same for every project, the stage-gate process can be custom-designed for each project to facilitate decision making and risk management.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stage-gate process is now an integral part of project management, whereas previously it was used primarily for new product development efforts.</a:t>
            </a:r>
          </a:p>
        </p:txBody>
      </p:sp>
    </p:spTree>
    <p:extLst>
      <p:ext uri="{BB962C8B-B14F-4D97-AF65-F5344CB8AC3E}">
        <p14:creationId xmlns:p14="http://schemas.microsoft.com/office/powerpoint/2010/main" val="4177536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840499" y="2492019"/>
            <a:ext cx="10283817"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Every program, project, or product has certain phases of development known as life-cycle phases.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clear understanding of these phases permits managers and executives to better control resources to achieve goals. </a:t>
            </a:r>
          </a:p>
        </p:txBody>
      </p:sp>
    </p:spTree>
    <p:extLst>
      <p:ext uri="{BB962C8B-B14F-4D97-AF65-F5344CB8AC3E}">
        <p14:creationId xmlns:p14="http://schemas.microsoft.com/office/powerpoint/2010/main" val="4225975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399191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46507246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3644</TotalTime>
  <Words>1486</Words>
  <Application>Microsoft Office PowerPoint</Application>
  <PresentationFormat>Widescreen</PresentationFormat>
  <Paragraphs>282</Paragraphs>
  <Slides>35</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35</vt:i4>
      </vt:variant>
    </vt:vector>
  </HeadingPairs>
  <TitlesOfParts>
    <vt:vector size="46" baseType="lpstr">
      <vt:lpstr>Alexandria</vt:lpstr>
      <vt:lpstr>Arial</vt:lpstr>
      <vt:lpstr>Calibri</vt:lpstr>
      <vt:lpstr>Calibri Light</vt:lpstr>
      <vt:lpstr>Century Gothic</vt:lpstr>
      <vt:lpstr>MV Boli</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311</cp:revision>
  <dcterms:created xsi:type="dcterms:W3CDTF">2021-08-03T13:03:26Z</dcterms:created>
  <dcterms:modified xsi:type="dcterms:W3CDTF">2024-05-25T03:14:48Z</dcterms:modified>
</cp:coreProperties>
</file>