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Lst>
  <p:sldSz cx="12192000" cy="6858000"/>
  <p:notesSz cx="6858000" cy="9144000"/>
  <p:embeddedFontLst>
    <p:embeddedFont>
      <p:font typeface="Tahoma" pitchFamily="34" charset="0"/>
      <p:regular r:id="rId46"/>
      <p:bold r:id="rId47"/>
    </p:embeddedFont>
    <p:embeddedFont>
      <p:font typeface="Aharoni" pitchFamily="2" charset="-79"/>
      <p:bold r:id="rId48"/>
    </p:embeddedFont>
    <p:embeddedFont>
      <p:font typeface="Calibri" pitchFamily="34" charset="0"/>
      <p:regular r:id="rId49"/>
      <p:bold r:id="rId50"/>
      <p:italic r:id="rId51"/>
      <p:boldItalic r:id="rId52"/>
    </p:embeddedFont>
    <p:embeddedFont>
      <p:font typeface="Sakkal Majalla" pitchFamily="2" charset="-78"/>
      <p:regular r:id="rId53"/>
      <p:bold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5" roundtripDataSignature="AMtx7mgn7NMRyvyppFo/Fsor6akU+ii6s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2.fntdata"/><Relationship Id="rId50" Type="http://schemas.openxmlformats.org/officeDocument/2006/relationships/font" Target="fonts/font5.fntdata"/><Relationship Id="rId55"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1.fntdata"/><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4.fntdata"/><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3.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6.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9401085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8" name="Google Shape;9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 name="Google Shape;99;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7" name="Google Shape;13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0" name="Google Shape;150;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1" name="Google Shape;151;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6</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7" name="Google Shape;16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1" name="Google Shape;18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Times New Roman"/>
              <a:buNone/>
            </a:pPr>
            <a:r>
              <a:rPr lang="en-US" sz="1200" b="0" i="0" u="none" strike="noStrike" cap="none">
                <a:solidFill>
                  <a:srgbClr val="000000"/>
                </a:solidFill>
                <a:latin typeface="Times New Roman"/>
                <a:ea typeface="Times New Roman"/>
                <a:cs typeface="Times New Roman"/>
                <a:sym typeface="Times New Roman"/>
              </a:rPr>
              <a:t>The advantages of teams include the following: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information and knowledge</a:t>
            </a:r>
            <a:r>
              <a:rPr lang="en-US" sz="1200" b="0" i="0" u="none" strike="noStrike" cap="none">
                <a:solidFill>
                  <a:srgbClr val="000000"/>
                </a:solidFill>
                <a:latin typeface="Times New Roman"/>
                <a:ea typeface="Times New Roman"/>
                <a:cs typeface="Times New Roman"/>
                <a:sym typeface="Times New Roman"/>
              </a:rPr>
              <a:t>. By aggregating the resources of several individuals, teams bring more information to the decision process.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diversity of views</a:t>
            </a:r>
            <a:r>
              <a:rPr lang="en-US" sz="1200" b="0" i="0" u="none" strike="noStrike" cap="none">
                <a:solidFill>
                  <a:srgbClr val="000000"/>
                </a:solidFill>
                <a:latin typeface="Times New Roman"/>
                <a:ea typeface="Times New Roman"/>
                <a:cs typeface="Times New Roman"/>
                <a:sym typeface="Times New Roman"/>
              </a:rPr>
              <a:t>. Team members bring a variety of view points to the decision process, if these diverse views are guided by a shared goal.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acceptance of solutions</a:t>
            </a:r>
            <a:r>
              <a:rPr lang="en-US" sz="1200" b="0" i="0" u="none" strike="noStrike" cap="none">
                <a:solidFill>
                  <a:srgbClr val="000000"/>
                </a:solidFill>
                <a:latin typeface="Times New Roman"/>
                <a:ea typeface="Times New Roman"/>
                <a:cs typeface="Times New Roman"/>
                <a:sym typeface="Times New Roman"/>
              </a:rPr>
              <a:t>. Those who participate in decision making are more likely to support the decision and encourage others to accept it.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Increasing</a:t>
            </a:r>
            <a:r>
              <a:rPr lang="en-US" sz="1200" b="1" i="0" u="none" strike="noStrike" cap="none">
                <a:solidFill>
                  <a:srgbClr val="000000"/>
                </a:solidFill>
                <a:latin typeface="Times New Roman"/>
                <a:ea typeface="Times New Roman"/>
                <a:cs typeface="Times New Roman"/>
                <a:sym typeface="Times New Roman"/>
              </a:rPr>
              <a:t> performance</a:t>
            </a:r>
            <a:r>
              <a:rPr lang="en-US" sz="1200" b="0" i="0" u="none" strike="noStrike" cap="none">
                <a:solidFill>
                  <a:srgbClr val="000000"/>
                </a:solidFill>
                <a:latin typeface="Times New Roman"/>
                <a:ea typeface="Times New Roman"/>
                <a:cs typeface="Times New Roman"/>
                <a:sym typeface="Times New Roman"/>
              </a:rPr>
              <a:t> </a:t>
            </a:r>
            <a:r>
              <a:rPr lang="en-US" sz="1200" b="1" i="0" u="none" strike="noStrike" cap="none">
                <a:solidFill>
                  <a:srgbClr val="000000"/>
                </a:solidFill>
                <a:latin typeface="Times New Roman"/>
                <a:ea typeface="Times New Roman"/>
                <a:cs typeface="Times New Roman"/>
                <a:sym typeface="Times New Roman"/>
              </a:rPr>
              <a:t>levels</a:t>
            </a:r>
            <a:r>
              <a:rPr lang="en-US" sz="1200" b="0" i="0" u="none" strike="noStrike" cap="none">
                <a:solidFill>
                  <a:srgbClr val="000000"/>
                </a:solidFill>
                <a:latin typeface="Times New Roman"/>
                <a:ea typeface="Times New Roman"/>
                <a:cs typeface="Times New Roman"/>
                <a:sym typeface="Times New Roman"/>
              </a:rPr>
              <a:t>. Effective teams can be better than top-performing individuals at solving complex problems. </a:t>
            </a:r>
            <a:endParaRPr sz="1200" b="0" i="0" u="none" strike="noStrike" cap="none">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
        <p:nvSpPr>
          <p:cNvPr id="182" name="Google Shape;18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8</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7" name="Google Shape;19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Times New Roman"/>
              <a:buNone/>
            </a:pPr>
            <a:r>
              <a:rPr lang="en-US" sz="1200" b="0" i="0" u="none" strike="noStrike" cap="none">
                <a:solidFill>
                  <a:srgbClr val="000000"/>
                </a:solidFill>
                <a:latin typeface="Times New Roman"/>
                <a:ea typeface="Times New Roman"/>
                <a:cs typeface="Times New Roman"/>
                <a:sym typeface="Times New Roman"/>
              </a:rPr>
              <a:t>The advantages of teams include the following: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information and knowledge</a:t>
            </a:r>
            <a:r>
              <a:rPr lang="en-US" sz="1200" b="0" i="0" u="none" strike="noStrike" cap="none">
                <a:solidFill>
                  <a:srgbClr val="000000"/>
                </a:solidFill>
                <a:latin typeface="Times New Roman"/>
                <a:ea typeface="Times New Roman"/>
                <a:cs typeface="Times New Roman"/>
                <a:sym typeface="Times New Roman"/>
              </a:rPr>
              <a:t>. By aggregating the resources of several individuals, teams bring more information to the decision process.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diversity of views</a:t>
            </a:r>
            <a:r>
              <a:rPr lang="en-US" sz="1200" b="0" i="0" u="none" strike="noStrike" cap="none">
                <a:solidFill>
                  <a:srgbClr val="000000"/>
                </a:solidFill>
                <a:latin typeface="Times New Roman"/>
                <a:ea typeface="Times New Roman"/>
                <a:cs typeface="Times New Roman"/>
                <a:sym typeface="Times New Roman"/>
              </a:rPr>
              <a:t>. Team members bring a variety of view points to the decision process, if these diverse views are guided by a shared goal.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acceptance of solutions</a:t>
            </a:r>
            <a:r>
              <a:rPr lang="en-US" sz="1200" b="0" i="0" u="none" strike="noStrike" cap="none">
                <a:solidFill>
                  <a:srgbClr val="000000"/>
                </a:solidFill>
                <a:latin typeface="Times New Roman"/>
                <a:ea typeface="Times New Roman"/>
                <a:cs typeface="Times New Roman"/>
                <a:sym typeface="Times New Roman"/>
              </a:rPr>
              <a:t>. Those who participate in decision making are more likely to support the decision and encourage others to accept it.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Increasing</a:t>
            </a:r>
            <a:r>
              <a:rPr lang="en-US" sz="1200" b="1" i="0" u="none" strike="noStrike" cap="none">
                <a:solidFill>
                  <a:srgbClr val="000000"/>
                </a:solidFill>
                <a:latin typeface="Times New Roman"/>
                <a:ea typeface="Times New Roman"/>
                <a:cs typeface="Times New Roman"/>
                <a:sym typeface="Times New Roman"/>
              </a:rPr>
              <a:t> performance</a:t>
            </a:r>
            <a:r>
              <a:rPr lang="en-US" sz="1200" b="0" i="0" u="none" strike="noStrike" cap="none">
                <a:solidFill>
                  <a:srgbClr val="000000"/>
                </a:solidFill>
                <a:latin typeface="Times New Roman"/>
                <a:ea typeface="Times New Roman"/>
                <a:cs typeface="Times New Roman"/>
                <a:sym typeface="Times New Roman"/>
              </a:rPr>
              <a:t> </a:t>
            </a:r>
            <a:r>
              <a:rPr lang="en-US" sz="1200" b="1" i="0" u="none" strike="noStrike" cap="none">
                <a:solidFill>
                  <a:srgbClr val="000000"/>
                </a:solidFill>
                <a:latin typeface="Times New Roman"/>
                <a:ea typeface="Times New Roman"/>
                <a:cs typeface="Times New Roman"/>
                <a:sym typeface="Times New Roman"/>
              </a:rPr>
              <a:t>levels</a:t>
            </a:r>
            <a:r>
              <a:rPr lang="en-US" sz="1200" b="0" i="0" u="none" strike="noStrike" cap="none">
                <a:solidFill>
                  <a:srgbClr val="000000"/>
                </a:solidFill>
                <a:latin typeface="Times New Roman"/>
                <a:ea typeface="Times New Roman"/>
                <a:cs typeface="Times New Roman"/>
                <a:sym typeface="Times New Roman"/>
              </a:rPr>
              <a:t>. Effective teams can be better than top-performing individuals at solving complex problems. </a:t>
            </a:r>
            <a:endParaRPr sz="1200" b="0" i="0" u="none" strike="noStrike" cap="none">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
        <p:nvSpPr>
          <p:cNvPr id="198" name="Google Shape;198;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9</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3" name="Google Shape;21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4" name="Google Shape;214;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10</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0" name="Google Shape;230;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1" name="Google Shape;231;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7" name="Google Shape;247;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8" name="Google Shape;248;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3" name="Google Shape;263;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4" name="Google Shape;264;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13</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9" name="Google Shape;279;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Times New Roman"/>
              <a:buNone/>
            </a:pPr>
            <a:r>
              <a:rPr lang="en-US" sz="1200" b="0" i="0" u="none" strike="noStrike" cap="none">
                <a:solidFill>
                  <a:srgbClr val="000000"/>
                </a:solidFill>
                <a:latin typeface="Times New Roman"/>
                <a:ea typeface="Times New Roman"/>
                <a:cs typeface="Times New Roman"/>
                <a:sym typeface="Times New Roman"/>
              </a:rPr>
              <a:t>The advantages of teams include the following: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information and knowledge</a:t>
            </a:r>
            <a:r>
              <a:rPr lang="en-US" sz="1200" b="0" i="0" u="none" strike="noStrike" cap="none">
                <a:solidFill>
                  <a:srgbClr val="000000"/>
                </a:solidFill>
                <a:latin typeface="Times New Roman"/>
                <a:ea typeface="Times New Roman"/>
                <a:cs typeface="Times New Roman"/>
                <a:sym typeface="Times New Roman"/>
              </a:rPr>
              <a:t>. By aggregating the resources of several individuals, teams bring more information to the decision process.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diversity of views</a:t>
            </a:r>
            <a:r>
              <a:rPr lang="en-US" sz="1200" b="0" i="0" u="none" strike="noStrike" cap="none">
                <a:solidFill>
                  <a:srgbClr val="000000"/>
                </a:solidFill>
                <a:latin typeface="Times New Roman"/>
                <a:ea typeface="Times New Roman"/>
                <a:cs typeface="Times New Roman"/>
                <a:sym typeface="Times New Roman"/>
              </a:rPr>
              <a:t>. Team members bring a variety of view points to the decision process, if these diverse views are guided by a shared goal.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acceptance of solutions</a:t>
            </a:r>
            <a:r>
              <a:rPr lang="en-US" sz="1200" b="0" i="0" u="none" strike="noStrike" cap="none">
                <a:solidFill>
                  <a:srgbClr val="000000"/>
                </a:solidFill>
                <a:latin typeface="Times New Roman"/>
                <a:ea typeface="Times New Roman"/>
                <a:cs typeface="Times New Roman"/>
                <a:sym typeface="Times New Roman"/>
              </a:rPr>
              <a:t>. Those who participate in decision making are more likely to support the decision and encourage others to accept it.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Increasing</a:t>
            </a:r>
            <a:r>
              <a:rPr lang="en-US" sz="1200" b="1" i="0" u="none" strike="noStrike" cap="none">
                <a:solidFill>
                  <a:srgbClr val="000000"/>
                </a:solidFill>
                <a:latin typeface="Times New Roman"/>
                <a:ea typeface="Times New Roman"/>
                <a:cs typeface="Times New Roman"/>
                <a:sym typeface="Times New Roman"/>
              </a:rPr>
              <a:t> performance</a:t>
            </a:r>
            <a:r>
              <a:rPr lang="en-US" sz="1200" b="0" i="0" u="none" strike="noStrike" cap="none">
                <a:solidFill>
                  <a:srgbClr val="000000"/>
                </a:solidFill>
                <a:latin typeface="Times New Roman"/>
                <a:ea typeface="Times New Roman"/>
                <a:cs typeface="Times New Roman"/>
                <a:sym typeface="Times New Roman"/>
              </a:rPr>
              <a:t> </a:t>
            </a:r>
            <a:r>
              <a:rPr lang="en-US" sz="1200" b="1" i="0" u="none" strike="noStrike" cap="none">
                <a:solidFill>
                  <a:srgbClr val="000000"/>
                </a:solidFill>
                <a:latin typeface="Times New Roman"/>
                <a:ea typeface="Times New Roman"/>
                <a:cs typeface="Times New Roman"/>
                <a:sym typeface="Times New Roman"/>
              </a:rPr>
              <a:t>levels</a:t>
            </a:r>
            <a:r>
              <a:rPr lang="en-US" sz="1200" b="0" i="0" u="none" strike="noStrike" cap="none">
                <a:solidFill>
                  <a:srgbClr val="000000"/>
                </a:solidFill>
                <a:latin typeface="Times New Roman"/>
                <a:ea typeface="Times New Roman"/>
                <a:cs typeface="Times New Roman"/>
                <a:sym typeface="Times New Roman"/>
              </a:rPr>
              <a:t>. Effective teams can be better than top-performing individuals at solving complex problems. </a:t>
            </a:r>
            <a:endParaRPr sz="1200" b="0" i="0" u="none" strike="noStrike" cap="none">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
        <p:nvSpPr>
          <p:cNvPr id="280" name="Google Shape;280;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7" name="Google Shape;297;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Times New Roman"/>
              <a:buNone/>
            </a:pPr>
            <a:r>
              <a:rPr lang="en-US" sz="1200" b="0" i="0" u="none" strike="noStrike" cap="none">
                <a:solidFill>
                  <a:srgbClr val="000000"/>
                </a:solidFill>
                <a:latin typeface="Times New Roman"/>
                <a:ea typeface="Times New Roman"/>
                <a:cs typeface="Times New Roman"/>
                <a:sym typeface="Times New Roman"/>
              </a:rPr>
              <a:t>The advantages of teams include the following: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information and knowledge</a:t>
            </a:r>
            <a:r>
              <a:rPr lang="en-US" sz="1200" b="0" i="0" u="none" strike="noStrike" cap="none">
                <a:solidFill>
                  <a:srgbClr val="000000"/>
                </a:solidFill>
                <a:latin typeface="Times New Roman"/>
                <a:ea typeface="Times New Roman"/>
                <a:cs typeface="Times New Roman"/>
                <a:sym typeface="Times New Roman"/>
              </a:rPr>
              <a:t>. By aggregating the resources of several individuals, teams bring more information to the decision process.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diversity of views</a:t>
            </a:r>
            <a:r>
              <a:rPr lang="en-US" sz="1200" b="0" i="0" u="none" strike="noStrike" cap="none">
                <a:solidFill>
                  <a:srgbClr val="000000"/>
                </a:solidFill>
                <a:latin typeface="Times New Roman"/>
                <a:ea typeface="Times New Roman"/>
                <a:cs typeface="Times New Roman"/>
                <a:sym typeface="Times New Roman"/>
              </a:rPr>
              <a:t>. Team members bring a variety of view points to the decision process, if these diverse views are guided by a shared goal.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acceptance of solutions</a:t>
            </a:r>
            <a:r>
              <a:rPr lang="en-US" sz="1200" b="0" i="0" u="none" strike="noStrike" cap="none">
                <a:solidFill>
                  <a:srgbClr val="000000"/>
                </a:solidFill>
                <a:latin typeface="Times New Roman"/>
                <a:ea typeface="Times New Roman"/>
                <a:cs typeface="Times New Roman"/>
                <a:sym typeface="Times New Roman"/>
              </a:rPr>
              <a:t>. Those who participate in decision making are more likely to support the decision and encourage others to accept it.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Increasing</a:t>
            </a:r>
            <a:r>
              <a:rPr lang="en-US" sz="1200" b="1" i="0" u="none" strike="noStrike" cap="none">
                <a:solidFill>
                  <a:srgbClr val="000000"/>
                </a:solidFill>
                <a:latin typeface="Times New Roman"/>
                <a:ea typeface="Times New Roman"/>
                <a:cs typeface="Times New Roman"/>
                <a:sym typeface="Times New Roman"/>
              </a:rPr>
              <a:t> performance</a:t>
            </a:r>
            <a:r>
              <a:rPr lang="en-US" sz="1200" b="0" i="0" u="none" strike="noStrike" cap="none">
                <a:solidFill>
                  <a:srgbClr val="000000"/>
                </a:solidFill>
                <a:latin typeface="Times New Roman"/>
                <a:ea typeface="Times New Roman"/>
                <a:cs typeface="Times New Roman"/>
                <a:sym typeface="Times New Roman"/>
              </a:rPr>
              <a:t> </a:t>
            </a:r>
            <a:r>
              <a:rPr lang="en-US" sz="1200" b="1" i="0" u="none" strike="noStrike" cap="none">
                <a:solidFill>
                  <a:srgbClr val="000000"/>
                </a:solidFill>
                <a:latin typeface="Times New Roman"/>
                <a:ea typeface="Times New Roman"/>
                <a:cs typeface="Times New Roman"/>
                <a:sym typeface="Times New Roman"/>
              </a:rPr>
              <a:t>levels</a:t>
            </a:r>
            <a:r>
              <a:rPr lang="en-US" sz="1200" b="0" i="0" u="none" strike="noStrike" cap="none">
                <a:solidFill>
                  <a:srgbClr val="000000"/>
                </a:solidFill>
                <a:latin typeface="Times New Roman"/>
                <a:ea typeface="Times New Roman"/>
                <a:cs typeface="Times New Roman"/>
                <a:sym typeface="Times New Roman"/>
              </a:rPr>
              <a:t>. Effective teams can be better than top-performing individuals at solving complex problems. </a:t>
            </a:r>
            <a:endParaRPr sz="1200" b="0" i="0" u="none" strike="noStrike" cap="none">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
        <p:nvSpPr>
          <p:cNvPr id="298" name="Google Shape;298;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5" name="Google Shape;315;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Times New Roman"/>
              <a:buNone/>
            </a:pPr>
            <a:r>
              <a:rPr lang="en-US" sz="1200" b="0" i="0" u="none" strike="noStrike" cap="none">
                <a:solidFill>
                  <a:srgbClr val="000000"/>
                </a:solidFill>
                <a:latin typeface="Times New Roman"/>
                <a:ea typeface="Times New Roman"/>
                <a:cs typeface="Times New Roman"/>
                <a:sym typeface="Times New Roman"/>
              </a:rPr>
              <a:t>The advantages of teams include the following: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information and knowledge</a:t>
            </a:r>
            <a:r>
              <a:rPr lang="en-US" sz="1200" b="0" i="0" u="none" strike="noStrike" cap="none">
                <a:solidFill>
                  <a:srgbClr val="000000"/>
                </a:solidFill>
                <a:latin typeface="Times New Roman"/>
                <a:ea typeface="Times New Roman"/>
                <a:cs typeface="Times New Roman"/>
                <a:sym typeface="Times New Roman"/>
              </a:rPr>
              <a:t>. By aggregating the resources of several individuals, teams bring more information to the decision process.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diversity of views</a:t>
            </a:r>
            <a:r>
              <a:rPr lang="en-US" sz="1200" b="0" i="0" u="none" strike="noStrike" cap="none">
                <a:solidFill>
                  <a:srgbClr val="000000"/>
                </a:solidFill>
                <a:latin typeface="Times New Roman"/>
                <a:ea typeface="Times New Roman"/>
                <a:cs typeface="Times New Roman"/>
                <a:sym typeface="Times New Roman"/>
              </a:rPr>
              <a:t>. Team members bring a variety of view points to the decision process, if these diverse views are guided by a shared goal.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acceptance of solutions</a:t>
            </a:r>
            <a:r>
              <a:rPr lang="en-US" sz="1200" b="0" i="0" u="none" strike="noStrike" cap="none">
                <a:solidFill>
                  <a:srgbClr val="000000"/>
                </a:solidFill>
                <a:latin typeface="Times New Roman"/>
                <a:ea typeface="Times New Roman"/>
                <a:cs typeface="Times New Roman"/>
                <a:sym typeface="Times New Roman"/>
              </a:rPr>
              <a:t>. Those who participate in decision making are more likely to support the decision and encourage others to accept it.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Increasing</a:t>
            </a:r>
            <a:r>
              <a:rPr lang="en-US" sz="1200" b="1" i="0" u="none" strike="noStrike" cap="none">
                <a:solidFill>
                  <a:srgbClr val="000000"/>
                </a:solidFill>
                <a:latin typeface="Times New Roman"/>
                <a:ea typeface="Times New Roman"/>
                <a:cs typeface="Times New Roman"/>
                <a:sym typeface="Times New Roman"/>
              </a:rPr>
              <a:t> performance</a:t>
            </a:r>
            <a:r>
              <a:rPr lang="en-US" sz="1200" b="0" i="0" u="none" strike="noStrike" cap="none">
                <a:solidFill>
                  <a:srgbClr val="000000"/>
                </a:solidFill>
                <a:latin typeface="Times New Roman"/>
                <a:ea typeface="Times New Roman"/>
                <a:cs typeface="Times New Roman"/>
                <a:sym typeface="Times New Roman"/>
              </a:rPr>
              <a:t> </a:t>
            </a:r>
            <a:r>
              <a:rPr lang="en-US" sz="1200" b="1" i="0" u="none" strike="noStrike" cap="none">
                <a:solidFill>
                  <a:srgbClr val="000000"/>
                </a:solidFill>
                <a:latin typeface="Times New Roman"/>
                <a:ea typeface="Times New Roman"/>
                <a:cs typeface="Times New Roman"/>
                <a:sym typeface="Times New Roman"/>
              </a:rPr>
              <a:t>levels</a:t>
            </a:r>
            <a:r>
              <a:rPr lang="en-US" sz="1200" b="0" i="0" u="none" strike="noStrike" cap="none">
                <a:solidFill>
                  <a:srgbClr val="000000"/>
                </a:solidFill>
                <a:latin typeface="Times New Roman"/>
                <a:ea typeface="Times New Roman"/>
                <a:cs typeface="Times New Roman"/>
                <a:sym typeface="Times New Roman"/>
              </a:rPr>
              <a:t>. Effective teams can be better than top-performing individuals at solving complex problems. </a:t>
            </a:r>
            <a:endParaRPr sz="1200" b="0" i="0" u="none" strike="noStrike" cap="none">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
        <p:nvSpPr>
          <p:cNvPr id="316" name="Google Shape;316;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16</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3" name="Google Shape;333;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Times New Roman"/>
              <a:buNone/>
            </a:pPr>
            <a:r>
              <a:rPr lang="en-US" sz="1200" b="0" i="0" u="none" strike="noStrike" cap="none">
                <a:solidFill>
                  <a:srgbClr val="000000"/>
                </a:solidFill>
                <a:latin typeface="Times New Roman"/>
                <a:ea typeface="Times New Roman"/>
                <a:cs typeface="Times New Roman"/>
                <a:sym typeface="Times New Roman"/>
              </a:rPr>
              <a:t>The advantages of teams include the following: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information and knowledge</a:t>
            </a:r>
            <a:r>
              <a:rPr lang="en-US" sz="1200" b="0" i="0" u="none" strike="noStrike" cap="none">
                <a:solidFill>
                  <a:srgbClr val="000000"/>
                </a:solidFill>
                <a:latin typeface="Times New Roman"/>
                <a:ea typeface="Times New Roman"/>
                <a:cs typeface="Times New Roman"/>
                <a:sym typeface="Times New Roman"/>
              </a:rPr>
              <a:t>. By aggregating the resources of several individuals, teams bring more information to the decision process.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diversity of views</a:t>
            </a:r>
            <a:r>
              <a:rPr lang="en-US" sz="1200" b="0" i="0" u="none" strike="noStrike" cap="none">
                <a:solidFill>
                  <a:srgbClr val="000000"/>
                </a:solidFill>
                <a:latin typeface="Times New Roman"/>
                <a:ea typeface="Times New Roman"/>
                <a:cs typeface="Times New Roman"/>
                <a:sym typeface="Times New Roman"/>
              </a:rPr>
              <a:t>. Team members bring a variety of view points to the decision process, if these diverse views are guided by a shared goal.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Increased </a:t>
            </a:r>
            <a:r>
              <a:rPr lang="en-US" sz="1200" b="1" i="0" u="none" strike="noStrike" cap="none">
                <a:solidFill>
                  <a:srgbClr val="000000"/>
                </a:solidFill>
                <a:latin typeface="Times New Roman"/>
                <a:ea typeface="Times New Roman"/>
                <a:cs typeface="Times New Roman"/>
                <a:sym typeface="Times New Roman"/>
              </a:rPr>
              <a:t>acceptance of solutions</a:t>
            </a:r>
            <a:r>
              <a:rPr lang="en-US" sz="1200" b="0" i="0" u="none" strike="noStrike" cap="none">
                <a:solidFill>
                  <a:srgbClr val="000000"/>
                </a:solidFill>
                <a:latin typeface="Times New Roman"/>
                <a:ea typeface="Times New Roman"/>
                <a:cs typeface="Times New Roman"/>
                <a:sym typeface="Times New Roman"/>
              </a:rPr>
              <a:t>. Those who participate in decision making are more likely to support the decision and encourage others to accept it.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Increasing</a:t>
            </a:r>
            <a:r>
              <a:rPr lang="en-US" sz="1200" b="1" i="0" u="none" strike="noStrike" cap="none">
                <a:solidFill>
                  <a:srgbClr val="000000"/>
                </a:solidFill>
                <a:latin typeface="Times New Roman"/>
                <a:ea typeface="Times New Roman"/>
                <a:cs typeface="Times New Roman"/>
                <a:sym typeface="Times New Roman"/>
              </a:rPr>
              <a:t> performance</a:t>
            </a:r>
            <a:r>
              <a:rPr lang="en-US" sz="1200" b="0" i="0" u="none" strike="noStrike" cap="none">
                <a:solidFill>
                  <a:srgbClr val="000000"/>
                </a:solidFill>
                <a:latin typeface="Times New Roman"/>
                <a:ea typeface="Times New Roman"/>
                <a:cs typeface="Times New Roman"/>
                <a:sym typeface="Times New Roman"/>
              </a:rPr>
              <a:t> </a:t>
            </a:r>
            <a:r>
              <a:rPr lang="en-US" sz="1200" b="1" i="0" u="none" strike="noStrike" cap="none">
                <a:solidFill>
                  <a:srgbClr val="000000"/>
                </a:solidFill>
                <a:latin typeface="Times New Roman"/>
                <a:ea typeface="Times New Roman"/>
                <a:cs typeface="Times New Roman"/>
                <a:sym typeface="Times New Roman"/>
              </a:rPr>
              <a:t>levels</a:t>
            </a:r>
            <a:r>
              <a:rPr lang="en-US" sz="1200" b="0" i="0" u="none" strike="noStrike" cap="none">
                <a:solidFill>
                  <a:srgbClr val="000000"/>
                </a:solidFill>
                <a:latin typeface="Times New Roman"/>
                <a:ea typeface="Times New Roman"/>
                <a:cs typeface="Times New Roman"/>
                <a:sym typeface="Times New Roman"/>
              </a:rPr>
              <a:t>. Effective teams can be better than top-performing individuals at solving complex problems. </a:t>
            </a:r>
            <a:endParaRPr sz="1200" b="0" i="0" u="none" strike="noStrike" cap="none">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
        <p:nvSpPr>
          <p:cNvPr id="334" name="Google Shape;334;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17</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1" name="Google Shape;351;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Times New Roman"/>
              <a:buNone/>
            </a:pPr>
            <a:r>
              <a:rPr lang="en-US" sz="1200" b="0" i="0" u="none" strike="noStrike" cap="none">
                <a:solidFill>
                  <a:srgbClr val="000000"/>
                </a:solidFill>
                <a:latin typeface="Times New Roman"/>
                <a:ea typeface="Times New Roman"/>
                <a:cs typeface="Times New Roman"/>
                <a:sym typeface="Times New Roman"/>
              </a:rPr>
              <a:t>The disadvantages of teams include the following:</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A team may develop </a:t>
            </a:r>
            <a:r>
              <a:rPr lang="en-US" sz="1200" b="1" i="0" u="none" strike="noStrike" cap="none">
                <a:solidFill>
                  <a:srgbClr val="000000"/>
                </a:solidFill>
                <a:latin typeface="Times New Roman"/>
                <a:ea typeface="Times New Roman"/>
                <a:cs typeface="Times New Roman"/>
                <a:sym typeface="Times New Roman"/>
              </a:rPr>
              <a:t>groupthink</a:t>
            </a:r>
            <a:r>
              <a:rPr lang="en-US" sz="1200" b="0" i="0" u="none" strike="noStrike" cap="none">
                <a:solidFill>
                  <a:srgbClr val="000000"/>
                </a:solidFill>
                <a:latin typeface="Times New Roman"/>
                <a:ea typeface="Times New Roman"/>
                <a:cs typeface="Times New Roman"/>
                <a:sym typeface="Times New Roman"/>
              </a:rPr>
              <a:t>, the willingness of individual members to set aside their personal opinions and go along with the rest of the team members, even if they are wrong.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Some team members may have a </a:t>
            </a:r>
            <a:r>
              <a:rPr lang="en-US" sz="1200" b="1" i="0" u="none" strike="noStrike" cap="none">
                <a:solidFill>
                  <a:srgbClr val="000000"/>
                </a:solidFill>
                <a:latin typeface="Times New Roman"/>
                <a:ea typeface="Times New Roman"/>
                <a:cs typeface="Times New Roman"/>
                <a:sym typeface="Times New Roman"/>
              </a:rPr>
              <a:t>hidden agenda</a:t>
            </a:r>
            <a:r>
              <a:rPr lang="en-US" sz="1200" b="0" i="0" u="none" strike="noStrike" cap="none">
                <a:solidFill>
                  <a:srgbClr val="000000"/>
                </a:solidFill>
                <a:latin typeface="Times New Roman"/>
                <a:ea typeface="Times New Roman"/>
                <a:cs typeface="Times New Roman"/>
                <a:sym typeface="Times New Roman"/>
              </a:rPr>
              <a:t>—private, counterproductive motives that affect the group’s interaction.</a:t>
            </a:r>
            <a:r>
              <a:rPr lang="en-US" sz="1200" b="1" i="0" u="none" strike="noStrike" cap="none">
                <a:solidFill>
                  <a:srgbClr val="000000"/>
                </a:solidFill>
                <a:latin typeface="Arial"/>
                <a:ea typeface="Arial"/>
                <a:cs typeface="Arial"/>
                <a:sym typeface="Arial"/>
              </a:rPr>
              <a:t>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Still another drawback to teamwork is the </a:t>
            </a:r>
            <a:r>
              <a:rPr lang="en-US" sz="1200" b="1" i="0" u="none" strike="noStrike" cap="none">
                <a:solidFill>
                  <a:srgbClr val="000000"/>
                </a:solidFill>
                <a:latin typeface="Times New Roman"/>
                <a:ea typeface="Times New Roman"/>
                <a:cs typeface="Times New Roman"/>
                <a:sym typeface="Times New Roman"/>
              </a:rPr>
              <a:t>high cost</a:t>
            </a:r>
            <a:r>
              <a:rPr lang="en-US" sz="1200" b="0" i="0" u="none" strike="noStrike" cap="none">
                <a:solidFill>
                  <a:srgbClr val="000000"/>
                </a:solidFill>
                <a:latin typeface="Times New Roman"/>
                <a:ea typeface="Times New Roman"/>
                <a:cs typeface="Times New Roman"/>
                <a:sym typeface="Times New Roman"/>
              </a:rPr>
              <a:t> of coordinating group activities. Aligning schedules, arranging meetings, and coordinating a project can eat up a lot of time and money.</a:t>
            </a:r>
            <a:endParaRPr sz="1200" b="0" i="0" u="none" strike="noStrike" cap="none">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
        <p:nvSpPr>
          <p:cNvPr id="352" name="Google Shape;352;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18</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0" name="Google Shape;370;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Times New Roman"/>
              <a:buNone/>
            </a:pPr>
            <a:r>
              <a:rPr lang="en-US" sz="1200" b="0" i="0" u="none" strike="noStrike" cap="none">
                <a:solidFill>
                  <a:srgbClr val="000000"/>
                </a:solidFill>
                <a:latin typeface="Times New Roman"/>
                <a:ea typeface="Times New Roman"/>
                <a:cs typeface="Times New Roman"/>
                <a:sym typeface="Times New Roman"/>
              </a:rPr>
              <a:t>The disadvantages of teams include the following:</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A team may develop </a:t>
            </a:r>
            <a:r>
              <a:rPr lang="en-US" sz="1200" b="1" i="0" u="none" strike="noStrike" cap="none">
                <a:solidFill>
                  <a:srgbClr val="000000"/>
                </a:solidFill>
                <a:latin typeface="Times New Roman"/>
                <a:ea typeface="Times New Roman"/>
                <a:cs typeface="Times New Roman"/>
                <a:sym typeface="Times New Roman"/>
              </a:rPr>
              <a:t>groupthink</a:t>
            </a:r>
            <a:r>
              <a:rPr lang="en-US" sz="1200" b="0" i="0" u="none" strike="noStrike" cap="none">
                <a:solidFill>
                  <a:srgbClr val="000000"/>
                </a:solidFill>
                <a:latin typeface="Times New Roman"/>
                <a:ea typeface="Times New Roman"/>
                <a:cs typeface="Times New Roman"/>
                <a:sym typeface="Times New Roman"/>
              </a:rPr>
              <a:t>, the willingness of individual members to set aside their personal opinions and go along with the rest of the team members, even if they are wrong.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Some team members may have a </a:t>
            </a:r>
            <a:r>
              <a:rPr lang="en-US" sz="1200" b="1" i="0" u="none" strike="noStrike" cap="none">
                <a:solidFill>
                  <a:srgbClr val="000000"/>
                </a:solidFill>
                <a:latin typeface="Times New Roman"/>
                <a:ea typeface="Times New Roman"/>
                <a:cs typeface="Times New Roman"/>
                <a:sym typeface="Times New Roman"/>
              </a:rPr>
              <a:t>hidden agenda</a:t>
            </a:r>
            <a:r>
              <a:rPr lang="en-US" sz="1200" b="0" i="0" u="none" strike="noStrike" cap="none">
                <a:solidFill>
                  <a:srgbClr val="000000"/>
                </a:solidFill>
                <a:latin typeface="Times New Roman"/>
                <a:ea typeface="Times New Roman"/>
                <a:cs typeface="Times New Roman"/>
                <a:sym typeface="Times New Roman"/>
              </a:rPr>
              <a:t>—private, counterproductive motives that affect the group’s interaction.</a:t>
            </a:r>
            <a:r>
              <a:rPr lang="en-US" sz="1200" b="1" i="0" u="none" strike="noStrike" cap="none">
                <a:solidFill>
                  <a:srgbClr val="000000"/>
                </a:solidFill>
                <a:latin typeface="Arial"/>
                <a:ea typeface="Arial"/>
                <a:cs typeface="Arial"/>
                <a:sym typeface="Arial"/>
              </a:rPr>
              <a:t>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Still another drawback to teamwork is the </a:t>
            </a:r>
            <a:r>
              <a:rPr lang="en-US" sz="1200" b="1" i="0" u="none" strike="noStrike" cap="none">
                <a:solidFill>
                  <a:srgbClr val="000000"/>
                </a:solidFill>
                <a:latin typeface="Times New Roman"/>
                <a:ea typeface="Times New Roman"/>
                <a:cs typeface="Times New Roman"/>
                <a:sym typeface="Times New Roman"/>
              </a:rPr>
              <a:t>high cost</a:t>
            </a:r>
            <a:r>
              <a:rPr lang="en-US" sz="1200" b="0" i="0" u="none" strike="noStrike" cap="none">
                <a:solidFill>
                  <a:srgbClr val="000000"/>
                </a:solidFill>
                <a:latin typeface="Times New Roman"/>
                <a:ea typeface="Times New Roman"/>
                <a:cs typeface="Times New Roman"/>
                <a:sym typeface="Times New Roman"/>
              </a:rPr>
              <a:t> of coordinating group activities. Aligning schedules, arranging meetings, and coordinating a project can eat up a lot of time and money.</a:t>
            </a:r>
            <a:endParaRPr sz="1200" b="0" i="0" u="none" strike="noStrike" cap="none">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
        <p:nvSpPr>
          <p:cNvPr id="371" name="Google Shape;371;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19</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8" name="Google Shape;388;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Times New Roman"/>
              <a:buNone/>
            </a:pPr>
            <a:r>
              <a:rPr lang="en-US" sz="1200" b="0" i="0" u="none" strike="noStrike" cap="none">
                <a:solidFill>
                  <a:srgbClr val="000000"/>
                </a:solidFill>
                <a:latin typeface="Times New Roman"/>
                <a:ea typeface="Times New Roman"/>
                <a:cs typeface="Times New Roman"/>
                <a:sym typeface="Times New Roman"/>
              </a:rPr>
              <a:t>The disadvantages of teams include the following:</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A team may develop </a:t>
            </a:r>
            <a:r>
              <a:rPr lang="en-US" sz="1200" b="1" i="0" u="none" strike="noStrike" cap="none">
                <a:solidFill>
                  <a:srgbClr val="000000"/>
                </a:solidFill>
                <a:latin typeface="Times New Roman"/>
                <a:ea typeface="Times New Roman"/>
                <a:cs typeface="Times New Roman"/>
                <a:sym typeface="Times New Roman"/>
              </a:rPr>
              <a:t>groupthink</a:t>
            </a:r>
            <a:r>
              <a:rPr lang="en-US" sz="1200" b="0" i="0" u="none" strike="noStrike" cap="none">
                <a:solidFill>
                  <a:srgbClr val="000000"/>
                </a:solidFill>
                <a:latin typeface="Times New Roman"/>
                <a:ea typeface="Times New Roman"/>
                <a:cs typeface="Times New Roman"/>
                <a:sym typeface="Times New Roman"/>
              </a:rPr>
              <a:t>, the willingness of individual members to set aside their personal opinions and go along with the rest of the team members, even if they are wrong.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Some team members may have a </a:t>
            </a:r>
            <a:r>
              <a:rPr lang="en-US" sz="1200" b="1" i="0" u="none" strike="noStrike" cap="none">
                <a:solidFill>
                  <a:srgbClr val="000000"/>
                </a:solidFill>
                <a:latin typeface="Times New Roman"/>
                <a:ea typeface="Times New Roman"/>
                <a:cs typeface="Times New Roman"/>
                <a:sym typeface="Times New Roman"/>
              </a:rPr>
              <a:t>hidden agenda</a:t>
            </a:r>
            <a:r>
              <a:rPr lang="en-US" sz="1200" b="0" i="0" u="none" strike="noStrike" cap="none">
                <a:solidFill>
                  <a:srgbClr val="000000"/>
                </a:solidFill>
                <a:latin typeface="Times New Roman"/>
                <a:ea typeface="Times New Roman"/>
                <a:cs typeface="Times New Roman"/>
                <a:sym typeface="Times New Roman"/>
              </a:rPr>
              <a:t>—private, counterproductive motives that affect the group’s interaction.</a:t>
            </a:r>
            <a:r>
              <a:rPr lang="en-US" sz="1200" b="1" i="0" u="none" strike="noStrike" cap="none">
                <a:solidFill>
                  <a:srgbClr val="000000"/>
                </a:solidFill>
                <a:latin typeface="Arial"/>
                <a:ea typeface="Arial"/>
                <a:cs typeface="Arial"/>
                <a:sym typeface="Arial"/>
              </a:rPr>
              <a:t>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Still another drawback to teamwork is the </a:t>
            </a:r>
            <a:r>
              <a:rPr lang="en-US" sz="1200" b="1" i="0" u="none" strike="noStrike" cap="none">
                <a:solidFill>
                  <a:srgbClr val="000000"/>
                </a:solidFill>
                <a:latin typeface="Times New Roman"/>
                <a:ea typeface="Times New Roman"/>
                <a:cs typeface="Times New Roman"/>
                <a:sym typeface="Times New Roman"/>
              </a:rPr>
              <a:t>high cost</a:t>
            </a:r>
            <a:r>
              <a:rPr lang="en-US" sz="1200" b="0" i="0" u="none" strike="noStrike" cap="none">
                <a:solidFill>
                  <a:srgbClr val="000000"/>
                </a:solidFill>
                <a:latin typeface="Times New Roman"/>
                <a:ea typeface="Times New Roman"/>
                <a:cs typeface="Times New Roman"/>
                <a:sym typeface="Times New Roman"/>
              </a:rPr>
              <a:t> of coordinating group activities. Aligning schedules, arranging meetings, and coordinating a project can eat up a lot of time and money.</a:t>
            </a:r>
            <a:endParaRPr sz="1200" b="0" i="0" u="none" strike="noStrike" cap="none">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
        <p:nvSpPr>
          <p:cNvPr id="389" name="Google Shape;389;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20</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6" name="Google Shape;406;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Times New Roman"/>
              <a:buNone/>
            </a:pPr>
            <a:r>
              <a:rPr lang="en-US" sz="1200" b="0" i="0" u="none" strike="noStrike" cap="none">
                <a:solidFill>
                  <a:srgbClr val="000000"/>
                </a:solidFill>
                <a:latin typeface="Times New Roman"/>
                <a:ea typeface="Times New Roman"/>
                <a:cs typeface="Times New Roman"/>
                <a:sym typeface="Times New Roman"/>
              </a:rPr>
              <a:t>The disadvantages of teams include the following:</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A team may develop </a:t>
            </a:r>
            <a:r>
              <a:rPr lang="en-US" sz="1200" b="1" i="0" u="none" strike="noStrike" cap="none">
                <a:solidFill>
                  <a:srgbClr val="000000"/>
                </a:solidFill>
                <a:latin typeface="Times New Roman"/>
                <a:ea typeface="Times New Roman"/>
                <a:cs typeface="Times New Roman"/>
                <a:sym typeface="Times New Roman"/>
              </a:rPr>
              <a:t>groupthink</a:t>
            </a:r>
            <a:r>
              <a:rPr lang="en-US" sz="1200" b="0" i="0" u="none" strike="noStrike" cap="none">
                <a:solidFill>
                  <a:srgbClr val="000000"/>
                </a:solidFill>
                <a:latin typeface="Times New Roman"/>
                <a:ea typeface="Times New Roman"/>
                <a:cs typeface="Times New Roman"/>
                <a:sym typeface="Times New Roman"/>
              </a:rPr>
              <a:t>, the willingness of individual members to set aside their personal opinions and go along with the rest of the team members, even if they are wrong.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Some team members may have a </a:t>
            </a:r>
            <a:r>
              <a:rPr lang="en-US" sz="1200" b="1" i="0" u="none" strike="noStrike" cap="none">
                <a:solidFill>
                  <a:srgbClr val="000000"/>
                </a:solidFill>
                <a:latin typeface="Times New Roman"/>
                <a:ea typeface="Times New Roman"/>
                <a:cs typeface="Times New Roman"/>
                <a:sym typeface="Times New Roman"/>
              </a:rPr>
              <a:t>hidden agenda</a:t>
            </a:r>
            <a:r>
              <a:rPr lang="en-US" sz="1200" b="0" i="0" u="none" strike="noStrike" cap="none">
                <a:solidFill>
                  <a:srgbClr val="000000"/>
                </a:solidFill>
                <a:latin typeface="Times New Roman"/>
                <a:ea typeface="Times New Roman"/>
                <a:cs typeface="Times New Roman"/>
                <a:sym typeface="Times New Roman"/>
              </a:rPr>
              <a:t>—private, counterproductive motives that affect the group’s interaction.</a:t>
            </a:r>
            <a:r>
              <a:rPr lang="en-US" sz="1200" b="1" i="0" u="none" strike="noStrike" cap="none">
                <a:solidFill>
                  <a:srgbClr val="000000"/>
                </a:solidFill>
                <a:latin typeface="Arial"/>
                <a:ea typeface="Arial"/>
                <a:cs typeface="Arial"/>
                <a:sym typeface="Arial"/>
              </a:rPr>
              <a:t>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Still another drawback to teamwork is the </a:t>
            </a:r>
            <a:r>
              <a:rPr lang="en-US" sz="1200" b="1" i="0" u="none" strike="noStrike" cap="none">
                <a:solidFill>
                  <a:srgbClr val="000000"/>
                </a:solidFill>
                <a:latin typeface="Times New Roman"/>
                <a:ea typeface="Times New Roman"/>
                <a:cs typeface="Times New Roman"/>
                <a:sym typeface="Times New Roman"/>
              </a:rPr>
              <a:t>high cost</a:t>
            </a:r>
            <a:r>
              <a:rPr lang="en-US" sz="1200" b="0" i="0" u="none" strike="noStrike" cap="none">
                <a:solidFill>
                  <a:srgbClr val="000000"/>
                </a:solidFill>
                <a:latin typeface="Times New Roman"/>
                <a:ea typeface="Times New Roman"/>
                <a:cs typeface="Times New Roman"/>
                <a:sym typeface="Times New Roman"/>
              </a:rPr>
              <a:t> of coordinating group activities. Aligning schedules, arranging meetings, and coordinating a project can eat up a lot of time and money.</a:t>
            </a:r>
            <a:endParaRPr sz="1200" b="0" i="0" u="none" strike="noStrike" cap="none">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
        <p:nvSpPr>
          <p:cNvPr id="407" name="Google Shape;407;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4" name="Google Shape;424;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Times New Roman"/>
              <a:buNone/>
            </a:pPr>
            <a:r>
              <a:rPr lang="en-US" sz="1200" b="0" i="0" u="none" strike="noStrike" cap="none">
                <a:solidFill>
                  <a:srgbClr val="000000"/>
                </a:solidFill>
                <a:latin typeface="Times New Roman"/>
                <a:ea typeface="Times New Roman"/>
                <a:cs typeface="Times New Roman"/>
                <a:sym typeface="Times New Roman"/>
              </a:rPr>
              <a:t>The disadvantages of teams include the following:</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A team may develop </a:t>
            </a:r>
            <a:r>
              <a:rPr lang="en-US" sz="1200" b="1" i="0" u="none" strike="noStrike" cap="none">
                <a:solidFill>
                  <a:srgbClr val="000000"/>
                </a:solidFill>
                <a:latin typeface="Times New Roman"/>
                <a:ea typeface="Times New Roman"/>
                <a:cs typeface="Times New Roman"/>
                <a:sym typeface="Times New Roman"/>
              </a:rPr>
              <a:t>groupthink</a:t>
            </a:r>
            <a:r>
              <a:rPr lang="en-US" sz="1200" b="0" i="0" u="none" strike="noStrike" cap="none">
                <a:solidFill>
                  <a:srgbClr val="000000"/>
                </a:solidFill>
                <a:latin typeface="Times New Roman"/>
                <a:ea typeface="Times New Roman"/>
                <a:cs typeface="Times New Roman"/>
                <a:sym typeface="Times New Roman"/>
              </a:rPr>
              <a:t>, the willingness of individual members to set aside their personal opinions and go along with the rest of the team members, even if they are wrong.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Some team members may have a </a:t>
            </a:r>
            <a:r>
              <a:rPr lang="en-US" sz="1200" b="1" i="0" u="none" strike="noStrike" cap="none">
                <a:solidFill>
                  <a:srgbClr val="000000"/>
                </a:solidFill>
                <a:latin typeface="Times New Roman"/>
                <a:ea typeface="Times New Roman"/>
                <a:cs typeface="Times New Roman"/>
                <a:sym typeface="Times New Roman"/>
              </a:rPr>
              <a:t>hidden agenda</a:t>
            </a:r>
            <a:r>
              <a:rPr lang="en-US" sz="1200" b="0" i="0" u="none" strike="noStrike" cap="none">
                <a:solidFill>
                  <a:srgbClr val="000000"/>
                </a:solidFill>
                <a:latin typeface="Times New Roman"/>
                <a:ea typeface="Times New Roman"/>
                <a:cs typeface="Times New Roman"/>
                <a:sym typeface="Times New Roman"/>
              </a:rPr>
              <a:t>—private, counterproductive motives that affect the group’s interaction.</a:t>
            </a:r>
            <a:r>
              <a:rPr lang="en-US" sz="1200" b="1" i="0" u="none" strike="noStrike" cap="none">
                <a:solidFill>
                  <a:srgbClr val="000000"/>
                </a:solidFill>
                <a:latin typeface="Arial"/>
                <a:ea typeface="Arial"/>
                <a:cs typeface="Arial"/>
                <a:sym typeface="Arial"/>
              </a:rPr>
              <a:t> </a:t>
            </a:r>
            <a:endParaRPr/>
          </a:p>
          <a:p>
            <a:pPr marL="0" marR="0" lvl="0" indent="-76200" algn="l" rtl="0">
              <a:lnSpc>
                <a:spcPct val="100000"/>
              </a:lnSpc>
              <a:spcBef>
                <a:spcPts val="360"/>
              </a:spcBef>
              <a:spcAft>
                <a:spcPts val="0"/>
              </a:spcAft>
              <a:buClr>
                <a:srgbClr val="000000"/>
              </a:buClr>
              <a:buSzPts val="1200"/>
              <a:buFont typeface="Times New Roman"/>
              <a:buChar char="•"/>
            </a:pPr>
            <a:r>
              <a:rPr lang="en-US" sz="1200" b="0" i="0" u="none" strike="noStrike" cap="none">
                <a:solidFill>
                  <a:srgbClr val="000000"/>
                </a:solidFill>
                <a:latin typeface="Times New Roman"/>
                <a:ea typeface="Times New Roman"/>
                <a:cs typeface="Times New Roman"/>
                <a:sym typeface="Times New Roman"/>
              </a:rPr>
              <a:t>Still another drawback to teamwork is the </a:t>
            </a:r>
            <a:r>
              <a:rPr lang="en-US" sz="1200" b="1" i="0" u="none" strike="noStrike" cap="none">
                <a:solidFill>
                  <a:srgbClr val="000000"/>
                </a:solidFill>
                <a:latin typeface="Times New Roman"/>
                <a:ea typeface="Times New Roman"/>
                <a:cs typeface="Times New Roman"/>
                <a:sym typeface="Times New Roman"/>
              </a:rPr>
              <a:t>high cost</a:t>
            </a:r>
            <a:r>
              <a:rPr lang="en-US" sz="1200" b="0" i="0" u="none" strike="noStrike" cap="none">
                <a:solidFill>
                  <a:srgbClr val="000000"/>
                </a:solidFill>
                <a:latin typeface="Times New Roman"/>
                <a:ea typeface="Times New Roman"/>
                <a:cs typeface="Times New Roman"/>
                <a:sym typeface="Times New Roman"/>
              </a:rPr>
              <a:t> of coordinating group activities. Aligning schedules, arranging meetings, and coordinating a project can eat up a lot of time and money.</a:t>
            </a:r>
            <a:endParaRPr sz="1200" b="0" i="0" u="none" strike="noStrike" cap="none">
              <a:solidFill>
                <a:srgbClr val="000000"/>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
        <p:nvSpPr>
          <p:cNvPr id="425" name="Google Shape;425;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2" name="Google Shape;442;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3" name="Google Shape;443;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23</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9" name="Google Shape;459;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0" name="Google Shape;460;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24</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5"/>
        <p:cNvGrpSpPr/>
        <p:nvPr/>
      </p:nvGrpSpPr>
      <p:grpSpPr>
        <a:xfrm>
          <a:off x="0" y="0"/>
          <a:ext cx="0" cy="0"/>
          <a:chOff x="0" y="0"/>
          <a:chExt cx="0" cy="0"/>
        </a:xfrm>
      </p:grpSpPr>
      <p:sp>
        <p:nvSpPr>
          <p:cNvPr id="476" name="Google Shape;476;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7" name="Google Shape;477;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8" name="Google Shape;478;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5" name="Google Shape;495;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6" name="Google Shape;496;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26</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2" name="Google Shape;512;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3" name="Google Shape;513;p2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27</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9" name="Google Shape;529;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0" name="Google Shape;530;p2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28</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4"/>
        <p:cNvGrpSpPr/>
        <p:nvPr/>
      </p:nvGrpSpPr>
      <p:grpSpPr>
        <a:xfrm>
          <a:off x="0" y="0"/>
          <a:ext cx="0" cy="0"/>
          <a:chOff x="0" y="0"/>
          <a:chExt cx="0" cy="0"/>
        </a:xfrm>
      </p:grpSpPr>
      <p:sp>
        <p:nvSpPr>
          <p:cNvPr id="545" name="Google Shape;54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6" name="Google Shape;546;p2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7" name="Google Shape;547;p2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29</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1"/>
        <p:cNvGrpSpPr/>
        <p:nvPr/>
      </p:nvGrpSpPr>
      <p:grpSpPr>
        <a:xfrm>
          <a:off x="0" y="0"/>
          <a:ext cx="0" cy="0"/>
          <a:chOff x="0" y="0"/>
          <a:chExt cx="0" cy="0"/>
        </a:xfrm>
      </p:grpSpPr>
      <p:sp>
        <p:nvSpPr>
          <p:cNvPr id="562" name="Google Shape;562;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3" name="Google Shape;563;p3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4" name="Google Shape;564;p3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30</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8"/>
        <p:cNvGrpSpPr/>
        <p:nvPr/>
      </p:nvGrpSpPr>
      <p:grpSpPr>
        <a:xfrm>
          <a:off x="0" y="0"/>
          <a:ext cx="0" cy="0"/>
          <a:chOff x="0" y="0"/>
          <a:chExt cx="0" cy="0"/>
        </a:xfrm>
      </p:grpSpPr>
      <p:sp>
        <p:nvSpPr>
          <p:cNvPr id="579" name="Google Shape;579;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0" name="Google Shape;580;p3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1" name="Google Shape;581;p3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5"/>
        <p:cNvGrpSpPr/>
        <p:nvPr/>
      </p:nvGrpSpPr>
      <p:grpSpPr>
        <a:xfrm>
          <a:off x="0" y="0"/>
          <a:ext cx="0" cy="0"/>
          <a:chOff x="0" y="0"/>
          <a:chExt cx="0" cy="0"/>
        </a:xfrm>
      </p:grpSpPr>
      <p:sp>
        <p:nvSpPr>
          <p:cNvPr id="596" name="Google Shape;596;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7" name="Google Shape;597;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8" name="Google Shape;598;p3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
        <p:cNvGrpSpPr/>
        <p:nvPr/>
      </p:nvGrpSpPr>
      <p:grpSpPr>
        <a:xfrm>
          <a:off x="0" y="0"/>
          <a:ext cx="0" cy="0"/>
          <a:chOff x="0" y="0"/>
          <a:chExt cx="0" cy="0"/>
        </a:xfrm>
      </p:grpSpPr>
      <p:sp>
        <p:nvSpPr>
          <p:cNvPr id="613" name="Google Shape;613;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4" name="Google Shape;614;p3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5" name="Google Shape;615;p3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33</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9"/>
        <p:cNvGrpSpPr/>
        <p:nvPr/>
      </p:nvGrpSpPr>
      <p:grpSpPr>
        <a:xfrm>
          <a:off x="0" y="0"/>
          <a:ext cx="0" cy="0"/>
          <a:chOff x="0" y="0"/>
          <a:chExt cx="0" cy="0"/>
        </a:xfrm>
      </p:grpSpPr>
      <p:sp>
        <p:nvSpPr>
          <p:cNvPr id="630" name="Google Shape;630;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1" name="Google Shape;631;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2" name="Google Shape;632;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34</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6"/>
        <p:cNvGrpSpPr/>
        <p:nvPr/>
      </p:nvGrpSpPr>
      <p:grpSpPr>
        <a:xfrm>
          <a:off x="0" y="0"/>
          <a:ext cx="0" cy="0"/>
          <a:chOff x="0" y="0"/>
          <a:chExt cx="0" cy="0"/>
        </a:xfrm>
      </p:grpSpPr>
      <p:sp>
        <p:nvSpPr>
          <p:cNvPr id="647" name="Google Shape;647;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8" name="Google Shape;648;p3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9" name="Google Shape;649;p3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5" name="Google Shape;665;p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6" name="Google Shape;666;p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36</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0"/>
        <p:cNvGrpSpPr/>
        <p:nvPr/>
      </p:nvGrpSpPr>
      <p:grpSpPr>
        <a:xfrm>
          <a:off x="0" y="0"/>
          <a:ext cx="0" cy="0"/>
          <a:chOff x="0" y="0"/>
          <a:chExt cx="0" cy="0"/>
        </a:xfrm>
      </p:grpSpPr>
      <p:sp>
        <p:nvSpPr>
          <p:cNvPr id="681" name="Google Shape;681;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82" name="Google Shape;682;p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Times New Roman"/>
              <a:buNone/>
            </a:pPr>
            <a:r>
              <a:rPr lang="en-US" sz="1200" b="0" i="0" u="none" strike="noStrike" cap="none">
                <a:solidFill>
                  <a:srgbClr val="000000"/>
                </a:solidFill>
                <a:latin typeface="Times New Roman"/>
                <a:ea typeface="Times New Roman"/>
                <a:cs typeface="Times New Roman"/>
                <a:sym typeface="Times New Roman"/>
              </a:rPr>
              <a:t>The most effective teams have a clear sense of purpose, communicate openly and honestly, reach decisions by consensus, think creatively, stay focused, and know how to resolve conflict.  Learning these team skills takes time and practice, and U.S. companies now teach teamwork more frequently than any other aspect of business.</a:t>
            </a:r>
            <a:endParaRPr/>
          </a:p>
          <a:p>
            <a:pPr marL="0" lvl="0" indent="0" algn="l" rtl="0">
              <a:spcBef>
                <a:spcPts val="0"/>
              </a:spcBef>
              <a:spcAft>
                <a:spcPts val="0"/>
              </a:spcAft>
              <a:buNone/>
            </a:pPr>
            <a:endParaRPr/>
          </a:p>
        </p:txBody>
      </p:sp>
      <p:sp>
        <p:nvSpPr>
          <p:cNvPr id="683" name="Google Shape;683;p3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37</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7"/>
        <p:cNvGrpSpPr/>
        <p:nvPr/>
      </p:nvGrpSpPr>
      <p:grpSpPr>
        <a:xfrm>
          <a:off x="0" y="0"/>
          <a:ext cx="0" cy="0"/>
          <a:chOff x="0" y="0"/>
          <a:chExt cx="0" cy="0"/>
        </a:xfrm>
      </p:grpSpPr>
      <p:sp>
        <p:nvSpPr>
          <p:cNvPr id="698" name="Google Shape;698;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9" name="Google Shape;699;p3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Times New Roman"/>
              <a:buNone/>
            </a:pPr>
            <a:r>
              <a:rPr lang="en-US" sz="1200" b="0" i="0" u="none" strike="noStrike" cap="none">
                <a:solidFill>
                  <a:srgbClr val="000000"/>
                </a:solidFill>
                <a:latin typeface="Times New Roman"/>
                <a:ea typeface="Times New Roman"/>
                <a:cs typeface="Times New Roman"/>
                <a:sym typeface="Times New Roman"/>
              </a:rPr>
              <a:t>The most effective teams have a clear sense of purpose, communicate openly and honestly, reach decisions by consensus, think creatively, stay focused, and know how to resolve conflict.  Learning these team skills takes time and practice, and U.S. companies now teach teamwork more frequently than any other aspect of business.</a:t>
            </a:r>
            <a:endParaRPr/>
          </a:p>
          <a:p>
            <a:pPr marL="0" lvl="0" indent="0" algn="l" rtl="0">
              <a:spcBef>
                <a:spcPts val="0"/>
              </a:spcBef>
              <a:spcAft>
                <a:spcPts val="0"/>
              </a:spcAft>
              <a:buNone/>
            </a:pPr>
            <a:endParaRPr/>
          </a:p>
        </p:txBody>
      </p:sp>
      <p:sp>
        <p:nvSpPr>
          <p:cNvPr id="700" name="Google Shape;700;p3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38</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4"/>
        <p:cNvGrpSpPr/>
        <p:nvPr/>
      </p:nvGrpSpPr>
      <p:grpSpPr>
        <a:xfrm>
          <a:off x="0" y="0"/>
          <a:ext cx="0" cy="0"/>
          <a:chOff x="0" y="0"/>
          <a:chExt cx="0" cy="0"/>
        </a:xfrm>
      </p:grpSpPr>
      <p:sp>
        <p:nvSpPr>
          <p:cNvPr id="715" name="Google Shape;715;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16" name="Google Shape;716;p3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3200"/>
              <a:buFont typeface="Calibri"/>
              <a:buNone/>
            </a:pPr>
            <a:r>
              <a:rPr lang="en-US" sz="3200" b="1" i="0" u="none" strike="noStrike" cap="none">
                <a:solidFill>
                  <a:srgbClr val="000000"/>
                </a:solidFill>
                <a:latin typeface="Calibri"/>
                <a:ea typeface="Calibri"/>
                <a:cs typeface="Calibri"/>
                <a:sym typeface="Calibri"/>
              </a:rPr>
              <a:t>When a team collaborates on reports, websites, presentations, and other communication projects, the collective energy and expertise of the various members can lead to results that transcend what each  individual could do otherwise. </a:t>
            </a:r>
            <a:endParaRPr/>
          </a:p>
          <a:p>
            <a:pPr marL="0" lvl="0" indent="0" algn="l" rtl="0">
              <a:spcBef>
                <a:spcPts val="0"/>
              </a:spcBef>
              <a:spcAft>
                <a:spcPts val="0"/>
              </a:spcAft>
              <a:buNone/>
            </a:pPr>
            <a:endParaRPr/>
          </a:p>
        </p:txBody>
      </p:sp>
      <p:sp>
        <p:nvSpPr>
          <p:cNvPr id="717" name="Google Shape;717;p3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39</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0"/>
        <p:cNvGrpSpPr/>
        <p:nvPr/>
      </p:nvGrpSpPr>
      <p:grpSpPr>
        <a:xfrm>
          <a:off x="0" y="0"/>
          <a:ext cx="0" cy="0"/>
          <a:chOff x="0" y="0"/>
          <a:chExt cx="0" cy="0"/>
        </a:xfrm>
      </p:grpSpPr>
      <p:sp>
        <p:nvSpPr>
          <p:cNvPr id="731" name="Google Shape;731;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2" name="Google Shape;732;p4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3" name="Google Shape;733;p4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40</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5"/>
        <p:cNvGrpSpPr/>
        <p:nvPr/>
      </p:nvGrpSpPr>
      <p:grpSpPr>
        <a:xfrm>
          <a:off x="0" y="0"/>
          <a:ext cx="0" cy="0"/>
          <a:chOff x="0" y="0"/>
          <a:chExt cx="0" cy="0"/>
        </a:xfrm>
      </p:grpSpPr>
      <p:sp>
        <p:nvSpPr>
          <p:cNvPr id="746" name="Google Shape;746;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47" name="Google Shape;747;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48" name="Google Shape;748;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41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1"/>
        <p:cNvGrpSpPr/>
        <p:nvPr/>
      </p:nvGrpSpPr>
      <p:grpSpPr>
        <a:xfrm>
          <a:off x="0" y="0"/>
          <a:ext cx="0" cy="0"/>
          <a:chOff x="0" y="0"/>
          <a:chExt cx="0" cy="0"/>
        </a:xfrm>
      </p:grpSpPr>
      <p:sp>
        <p:nvSpPr>
          <p:cNvPr id="762" name="Google Shape;762;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63" name="Google Shape;763;p4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64" name="Google Shape;764;p4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42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7"/>
        <p:cNvGrpSpPr/>
        <p:nvPr/>
      </p:nvGrpSpPr>
      <p:grpSpPr>
        <a:xfrm>
          <a:off x="0" y="0"/>
          <a:ext cx="0" cy="0"/>
          <a:chOff x="0" y="0"/>
          <a:chExt cx="0" cy="0"/>
        </a:xfrm>
      </p:grpSpPr>
      <p:sp>
        <p:nvSpPr>
          <p:cNvPr id="778" name="Google Shape;778;p4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79" name="Google Shape;779;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4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4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4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4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4" name="Google Shape;34;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4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4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5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5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5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5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5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5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5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5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5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53"/>
          <p:cNvSpPr>
            <a:spLocks noGrp="1"/>
          </p:cNvSpPr>
          <p:nvPr>
            <p:ph type="pic" idx="2"/>
          </p:nvPr>
        </p:nvSpPr>
        <p:spPr>
          <a:xfrm>
            <a:off x="5183188" y="987425"/>
            <a:ext cx="6172200" cy="4873625"/>
          </a:xfrm>
          <a:prstGeom prst="rect">
            <a:avLst/>
          </a:prstGeom>
          <a:noFill/>
          <a:ln>
            <a:noFill/>
          </a:ln>
        </p:spPr>
      </p:sp>
      <p:sp>
        <p:nvSpPr>
          <p:cNvPr id="68" name="Google Shape;68;p5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5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5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9.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7.png"/><Relationship Id="rId7"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9.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7.png"/><Relationship Id="rId7" Type="http://schemas.openxmlformats.org/officeDocument/2006/relationships/image" Target="../media/image24.jp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image" Target="../media/image7.png"/><Relationship Id="rId7"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9.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7.png"/><Relationship Id="rId7"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9.pn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image" Target="../media/image35.jpg"/><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8" Type="http://schemas.openxmlformats.org/officeDocument/2006/relationships/image" Target="../media/image36.jpg"/><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38.png"/></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1.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89" name="Google Shape;89;p1"/>
          <p:cNvSpPr/>
          <p:nvPr/>
        </p:nvSpPr>
        <p:spPr>
          <a:xfrm rot="10800000">
            <a:off x="-71964" y="-68364"/>
            <a:ext cx="12350045" cy="7044267"/>
          </a:xfrm>
          <a:prstGeom prst="rect">
            <a:avLst/>
          </a:prstGeom>
          <a:gradFill>
            <a:gsLst>
              <a:gs pos="0">
                <a:srgbClr val="F6F9FC">
                  <a:alpha val="26666"/>
                </a:srgbClr>
              </a:gs>
              <a:gs pos="100000">
                <a:srgbClr val="0A1F61">
                  <a:alpha val="41960"/>
                </a:srgbClr>
              </a:gs>
            </a:gsLst>
            <a:lin ang="5400000" scaled="0"/>
          </a:gradFill>
          <a:ln>
            <a:noFill/>
          </a:ln>
        </p:spPr>
        <p:txBody>
          <a:bodyPr spcFirstLastPara="1" wrap="square" lIns="91425" tIns="45700" rIns="91425" bIns="45700" anchor="ctr" anchorCtr="0">
            <a:noAutofit/>
          </a:bodyPr>
          <a:lstStyle/>
          <a:p>
            <a:pPr marL="0" marR="0" lvl="0" indent="0" algn="ctr" rtl="1">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0" name="Google Shape;90;p1"/>
          <p:cNvPicPr preferRelativeResize="0"/>
          <p:nvPr/>
        </p:nvPicPr>
        <p:blipFill rotWithShape="1">
          <a:blip r:embed="rId4">
            <a:alphaModFix/>
          </a:blip>
          <a:srcRect l="984" r="913" b="11911"/>
          <a:stretch/>
        </p:blipFill>
        <p:spPr>
          <a:xfrm rot="10800000" flipH="1">
            <a:off x="-36478" y="140183"/>
            <a:ext cx="12355484" cy="2722881"/>
          </a:xfrm>
          <a:prstGeom prst="rect">
            <a:avLst/>
          </a:prstGeom>
          <a:noFill/>
          <a:ln>
            <a:noFill/>
          </a:ln>
        </p:spPr>
      </p:pic>
      <p:pic>
        <p:nvPicPr>
          <p:cNvPr id="91" name="Google Shape;91;p1"/>
          <p:cNvPicPr preferRelativeResize="0"/>
          <p:nvPr/>
        </p:nvPicPr>
        <p:blipFill rotWithShape="1">
          <a:blip r:embed="rId5">
            <a:alphaModFix/>
          </a:blip>
          <a:srcRect/>
          <a:stretch/>
        </p:blipFill>
        <p:spPr>
          <a:xfrm>
            <a:off x="551468" y="93866"/>
            <a:ext cx="1699476" cy="1524000"/>
          </a:xfrm>
          <a:prstGeom prst="rect">
            <a:avLst/>
          </a:prstGeom>
          <a:noFill/>
          <a:ln>
            <a:noFill/>
          </a:ln>
        </p:spPr>
      </p:pic>
      <p:pic>
        <p:nvPicPr>
          <p:cNvPr id="92" name="Google Shape;92;p1"/>
          <p:cNvPicPr preferRelativeResize="0"/>
          <p:nvPr/>
        </p:nvPicPr>
        <p:blipFill rotWithShape="1">
          <a:blip r:embed="rId6">
            <a:alphaModFix/>
          </a:blip>
          <a:srcRect/>
          <a:stretch/>
        </p:blipFill>
        <p:spPr>
          <a:xfrm>
            <a:off x="56389" y="4135117"/>
            <a:ext cx="7651717" cy="2722883"/>
          </a:xfrm>
          <a:prstGeom prst="rect">
            <a:avLst/>
          </a:prstGeom>
          <a:noFill/>
          <a:ln>
            <a:noFill/>
          </a:ln>
        </p:spPr>
      </p:pic>
      <p:pic>
        <p:nvPicPr>
          <p:cNvPr id="93" name="Google Shape;93;p1"/>
          <p:cNvPicPr preferRelativeResize="0"/>
          <p:nvPr/>
        </p:nvPicPr>
        <p:blipFill rotWithShape="1">
          <a:blip r:embed="rId7">
            <a:alphaModFix/>
          </a:blip>
          <a:srcRect/>
          <a:stretch/>
        </p:blipFill>
        <p:spPr>
          <a:xfrm>
            <a:off x="7800975" y="4708455"/>
            <a:ext cx="4462990" cy="1034667"/>
          </a:xfrm>
          <a:prstGeom prst="rect">
            <a:avLst/>
          </a:prstGeom>
          <a:noFill/>
          <a:ln>
            <a:noFill/>
          </a:ln>
        </p:spPr>
      </p:pic>
      <p:sp>
        <p:nvSpPr>
          <p:cNvPr id="94" name="Google Shape;94;p1"/>
          <p:cNvSpPr txBox="1"/>
          <p:nvPr/>
        </p:nvSpPr>
        <p:spPr>
          <a:xfrm>
            <a:off x="7469491" y="4981900"/>
            <a:ext cx="4722509"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i="0" u="none" strike="noStrike" cap="none">
                <a:solidFill>
                  <a:srgbClr val="0A1F61"/>
                </a:solidFill>
                <a:latin typeface="Sakkal Majalla"/>
                <a:ea typeface="Sakkal Majalla"/>
                <a:cs typeface="Sakkal Majalla"/>
                <a:sym typeface="Sakkal Majalla"/>
              </a:rPr>
              <a:t>MGM223</a:t>
            </a:r>
            <a:endParaRPr sz="2000" b="1" i="0" u="none" strike="noStrike" cap="none">
              <a:solidFill>
                <a:srgbClr val="0A1F61"/>
              </a:solidFill>
              <a:latin typeface="Sakkal Majalla"/>
              <a:ea typeface="Sakkal Majalla"/>
              <a:cs typeface="Sakkal Majalla"/>
              <a:sym typeface="Sakkal Majalla"/>
            </a:endParaRPr>
          </a:p>
        </p:txBody>
      </p:sp>
      <p:sp>
        <p:nvSpPr>
          <p:cNvPr id="95" name="Google Shape;95;p1"/>
          <p:cNvSpPr txBox="1">
            <a:spLocks noGrp="1"/>
          </p:cNvSpPr>
          <p:nvPr>
            <p:ph type="ctrTitle"/>
          </p:nvPr>
        </p:nvSpPr>
        <p:spPr>
          <a:xfrm>
            <a:off x="56389" y="4449715"/>
            <a:ext cx="7019201" cy="2093685"/>
          </a:xfrm>
          <a:prstGeom prst="rect">
            <a:avLst/>
          </a:prstGeom>
          <a:noFill/>
          <a:ln>
            <a:noFill/>
          </a:ln>
        </p:spPr>
        <p:txBody>
          <a:bodyPr spcFirstLastPara="1" wrap="square" lIns="0" tIns="0" rIns="0" bIns="0" anchor="ctr" anchorCtr="0">
            <a:noAutofit/>
          </a:bodyPr>
          <a:lstStyle/>
          <a:p>
            <a:pPr marL="0" lvl="0" indent="0" algn="ctr" rtl="1">
              <a:lnSpc>
                <a:spcPct val="90000"/>
              </a:lnSpc>
              <a:spcBef>
                <a:spcPts val="0"/>
              </a:spcBef>
              <a:spcAft>
                <a:spcPts val="0"/>
              </a:spcAft>
              <a:buClr>
                <a:schemeClr val="dk2"/>
              </a:buClr>
              <a:buSzPts val="1100"/>
              <a:buFont typeface="Arial"/>
              <a:buNone/>
            </a:pPr>
            <a:r>
              <a:rPr lang="en-US" sz="4400" b="1">
                <a:solidFill>
                  <a:schemeClr val="lt1"/>
                </a:solidFill>
                <a:latin typeface="Sakkal Majalla"/>
                <a:ea typeface="Sakkal Majalla"/>
                <a:cs typeface="Sakkal Majalla"/>
                <a:sym typeface="Sakkal Majalla"/>
              </a:rPr>
              <a:t>PRESENTATION AND WRITING SKILLS      </a:t>
            </a:r>
            <a:br>
              <a:rPr lang="en-US" sz="4400" b="1">
                <a:solidFill>
                  <a:schemeClr val="lt1"/>
                </a:solidFill>
                <a:latin typeface="Sakkal Majalla"/>
                <a:ea typeface="Sakkal Majalla"/>
                <a:cs typeface="Sakkal Majalla"/>
                <a:sym typeface="Sakkal Majalla"/>
              </a:rPr>
            </a:br>
            <a:r>
              <a:rPr lang="en-US" sz="4400" b="1">
                <a:solidFill>
                  <a:schemeClr val="lt1"/>
                </a:solidFill>
                <a:latin typeface="Sakkal Majalla"/>
                <a:ea typeface="Sakkal Majalla"/>
                <a:cs typeface="Sakkal Majalla"/>
                <a:sym typeface="Sakkal Majalla"/>
              </a:rPr>
              <a:t>  </a:t>
            </a:r>
            <a:r>
              <a:rPr lang="en-US" sz="4400" b="1">
                <a:solidFill>
                  <a:srgbClr val="F4B081"/>
                </a:solidFill>
                <a:latin typeface="Sakkal Majalla"/>
                <a:ea typeface="Sakkal Majalla"/>
                <a:cs typeface="Sakkal Majalla"/>
                <a:sym typeface="Sakkal Majalla"/>
              </a:rPr>
              <a:t>lecture No. 3</a:t>
            </a:r>
            <a:r>
              <a:rPr lang="en-US" sz="4400" b="1">
                <a:solidFill>
                  <a:schemeClr val="lt1"/>
                </a:solidFill>
                <a:latin typeface="Sakkal Majalla"/>
                <a:ea typeface="Sakkal Majalla"/>
                <a:cs typeface="Sakkal Majalla"/>
                <a:sym typeface="Sakkal Majalla"/>
              </a:rPr>
              <a:t/>
            </a:r>
            <a:br>
              <a:rPr lang="en-US" sz="4400" b="1">
                <a:solidFill>
                  <a:schemeClr val="lt1"/>
                </a:solidFill>
                <a:latin typeface="Sakkal Majalla"/>
                <a:ea typeface="Sakkal Majalla"/>
                <a:cs typeface="Sakkal Majalla"/>
                <a:sym typeface="Sakkal Majalla"/>
              </a:rPr>
            </a:br>
            <a:r>
              <a:rPr lang="en-US" sz="4400" b="1">
                <a:solidFill>
                  <a:schemeClr val="lt1"/>
                </a:solidFill>
                <a:latin typeface="Sakkal Majalla"/>
                <a:ea typeface="Sakkal Majalla"/>
                <a:cs typeface="Sakkal Majalla"/>
                <a:sym typeface="Sakkal Majalla"/>
              </a:rPr>
              <a:t>BY </a:t>
            </a:r>
            <a:r>
              <a:rPr lang="en-US" sz="4400" b="1">
                <a:solidFill>
                  <a:srgbClr val="FFC000"/>
                </a:solidFill>
                <a:latin typeface="Sakkal Majalla"/>
                <a:ea typeface="Sakkal Majalla"/>
                <a:cs typeface="Sakkal Majalla"/>
                <a:sym typeface="Sakkal Majalla"/>
              </a:rPr>
              <a:t>      Dr. Manal  El-Sayed</a:t>
            </a:r>
            <a:endParaRPr sz="4400" b="1">
              <a:solidFill>
                <a:srgbClr val="FFC000"/>
              </a:solidFill>
              <a:latin typeface="Sakkal Majalla"/>
              <a:ea typeface="Sakkal Majalla"/>
              <a:cs typeface="Sakkal Majalla"/>
              <a:sym typeface="Sakkal Majall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2"/>
          <p:cNvSpPr/>
          <p:nvPr/>
        </p:nvSpPr>
        <p:spPr>
          <a:xfrm>
            <a:off x="5676900" y="1549400"/>
            <a:ext cx="6565900" cy="1295400"/>
          </a:xfrm>
          <a:prstGeom prst="flowChartAlternateProcess">
            <a:avLst/>
          </a:prstGeom>
          <a:solidFill>
            <a:srgbClr val="019AD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02" name="Google Shape;102;p2"/>
          <p:cNvSpPr/>
          <p:nvPr/>
        </p:nvSpPr>
        <p:spPr>
          <a:xfrm>
            <a:off x="5676900" y="4470400"/>
            <a:ext cx="6565900" cy="1295400"/>
          </a:xfrm>
          <a:prstGeom prst="flowChartAlternateProcess">
            <a:avLst/>
          </a:prstGeom>
          <a:solidFill>
            <a:srgbClr val="7F7F7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03" name="Google Shape;103;p2"/>
          <p:cNvSpPr/>
          <p:nvPr/>
        </p:nvSpPr>
        <p:spPr>
          <a:xfrm>
            <a:off x="3638144" y="1900238"/>
            <a:ext cx="8566555" cy="3243262"/>
          </a:xfrm>
          <a:prstGeom prst="flowChartAlternateProcess">
            <a:avLst/>
          </a:prstGeom>
          <a:solidFill>
            <a:srgbClr val="0C2D70">
              <a:alpha val="89803"/>
            </a:srgb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accent4"/>
              </a:buClr>
              <a:buSzPts val="5400"/>
              <a:buFont typeface="Sakkal Majalla"/>
              <a:buNone/>
            </a:pPr>
            <a:r>
              <a:rPr lang="en-US" sz="5400" b="1" i="0" u="none" strike="noStrike" cap="none">
                <a:solidFill>
                  <a:schemeClr val="accent4"/>
                </a:solidFill>
                <a:latin typeface="Sakkal Majalla"/>
                <a:ea typeface="Sakkal Majalla"/>
                <a:cs typeface="Sakkal Majalla"/>
                <a:sym typeface="Sakkal Majalla"/>
              </a:rPr>
              <a:t>lecture No. 3</a:t>
            </a:r>
            <a:endParaRPr/>
          </a:p>
          <a:p>
            <a:pPr marL="0" marR="0" lvl="0" indent="0" algn="ctr" rtl="0">
              <a:spcBef>
                <a:spcPts val="0"/>
              </a:spcBef>
              <a:spcAft>
                <a:spcPts val="0"/>
              </a:spcAft>
              <a:buClr>
                <a:schemeClr val="accent4"/>
              </a:buClr>
              <a:buSzPts val="5400"/>
              <a:buFont typeface="Sakkal Majalla"/>
              <a:buNone/>
            </a:pPr>
            <a:r>
              <a:rPr lang="en-US" sz="5400" b="1" i="0" u="none" strike="noStrike" cap="none">
                <a:solidFill>
                  <a:schemeClr val="accent4"/>
                </a:solidFill>
                <a:latin typeface="Sakkal Majalla"/>
                <a:ea typeface="Sakkal Majalla"/>
                <a:cs typeface="Sakkal Majalla"/>
                <a:sym typeface="Sakkal Majalla"/>
              </a:rPr>
              <a:t>Mastering Team Skills </a:t>
            </a:r>
            <a:endParaRPr/>
          </a:p>
          <a:p>
            <a:pPr marL="0" marR="0" lvl="0" indent="0" algn="ctr" rtl="0">
              <a:spcBef>
                <a:spcPts val="0"/>
              </a:spcBef>
              <a:spcAft>
                <a:spcPts val="0"/>
              </a:spcAft>
              <a:buClr>
                <a:schemeClr val="accent4"/>
              </a:buClr>
              <a:buSzPts val="5400"/>
              <a:buFont typeface="Sakkal Majalla"/>
              <a:buNone/>
            </a:pPr>
            <a:r>
              <a:rPr lang="en-US" sz="5400" b="1" i="0" u="none" strike="noStrike" cap="none">
                <a:solidFill>
                  <a:schemeClr val="accent4"/>
                </a:solidFill>
                <a:latin typeface="Sakkal Majalla"/>
                <a:ea typeface="Sakkal Majalla"/>
                <a:cs typeface="Sakkal Majalla"/>
                <a:sym typeface="Sakkal Majalla"/>
              </a:rPr>
              <a:t>and Interpersonal Communication</a:t>
            </a:r>
            <a:endParaRPr/>
          </a:p>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104" name="Google Shape;104;p2"/>
          <p:cNvPicPr preferRelativeResize="0"/>
          <p:nvPr/>
        </p:nvPicPr>
        <p:blipFill rotWithShape="1">
          <a:blip r:embed="rId3">
            <a:alphaModFix/>
          </a:blip>
          <a:srcRect t="8964" b="8044"/>
          <a:stretch/>
        </p:blipFill>
        <p:spPr>
          <a:xfrm>
            <a:off x="686686" y="2273420"/>
            <a:ext cx="2647224" cy="2196980"/>
          </a:xfrm>
          <a:prstGeom prst="rect">
            <a:avLst/>
          </a:prstGeom>
          <a:noFill/>
          <a:ln>
            <a:noFill/>
          </a:ln>
        </p:spPr>
      </p:pic>
      <p:sp>
        <p:nvSpPr>
          <p:cNvPr id="105" name="Google Shape;105;p2"/>
          <p:cNvSpPr/>
          <p:nvPr/>
        </p:nvSpPr>
        <p:spPr>
          <a:xfrm>
            <a:off x="5676900" y="0"/>
            <a:ext cx="6565900" cy="457200"/>
          </a:xfrm>
          <a:prstGeom prst="flowChartAlternateProcess">
            <a:avLst/>
          </a:prstGeom>
          <a:solidFill>
            <a:srgbClr val="7F7F7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106" name="Google Shape;106;p2"/>
          <p:cNvSpPr/>
          <p:nvPr/>
        </p:nvSpPr>
        <p:spPr>
          <a:xfrm>
            <a:off x="5676900" y="6502400"/>
            <a:ext cx="6565900" cy="355600"/>
          </a:xfrm>
          <a:prstGeom prst="flowChartAlternateProcess">
            <a:avLst/>
          </a:prstGeom>
          <a:solidFill>
            <a:srgbClr val="019AD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pic>
        <p:nvPicPr>
          <p:cNvPr id="112" name="Google Shape;112;p3"/>
          <p:cNvPicPr preferRelativeResize="0"/>
          <p:nvPr/>
        </p:nvPicPr>
        <p:blipFill rotWithShape="1">
          <a:blip r:embed="rId3">
            <a:alphaModFix/>
          </a:blip>
          <a:srcRect/>
          <a:stretch/>
        </p:blipFill>
        <p:spPr>
          <a:xfrm>
            <a:off x="374121" y="5761794"/>
            <a:ext cx="1222425" cy="1096206"/>
          </a:xfrm>
          <a:prstGeom prst="rect">
            <a:avLst/>
          </a:prstGeom>
          <a:noFill/>
          <a:ln>
            <a:noFill/>
          </a:ln>
        </p:spPr>
      </p:pic>
      <p:pic>
        <p:nvPicPr>
          <p:cNvPr id="113" name="Google Shape;113;p3"/>
          <p:cNvPicPr preferRelativeResize="0"/>
          <p:nvPr/>
        </p:nvPicPr>
        <p:blipFill rotWithShape="1">
          <a:blip r:embed="rId4">
            <a:alphaModFix/>
          </a:blip>
          <a:srcRect/>
          <a:stretch/>
        </p:blipFill>
        <p:spPr>
          <a:xfrm>
            <a:off x="2440788" y="5954836"/>
            <a:ext cx="9631887" cy="199246"/>
          </a:xfrm>
          <a:prstGeom prst="rect">
            <a:avLst/>
          </a:prstGeom>
          <a:noFill/>
          <a:ln>
            <a:noFill/>
          </a:ln>
        </p:spPr>
      </p:pic>
      <p:pic>
        <p:nvPicPr>
          <p:cNvPr id="114" name="Google Shape;114;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15" name="Google Shape;115;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16" name="Google Shape;116;p3"/>
          <p:cNvPicPr preferRelativeResize="0"/>
          <p:nvPr/>
        </p:nvPicPr>
        <p:blipFill rotWithShape="1">
          <a:blip r:embed="rId6">
            <a:alphaModFix/>
          </a:blip>
          <a:srcRect/>
          <a:stretch/>
        </p:blipFill>
        <p:spPr>
          <a:xfrm>
            <a:off x="46745" y="-170232"/>
            <a:ext cx="11375760" cy="1953688"/>
          </a:xfrm>
          <a:prstGeom prst="rect">
            <a:avLst/>
          </a:prstGeom>
          <a:noFill/>
          <a:ln>
            <a:noFill/>
          </a:ln>
        </p:spPr>
      </p:pic>
      <p:sp>
        <p:nvSpPr>
          <p:cNvPr id="117" name="Google Shape;117;p3"/>
          <p:cNvSpPr txBox="1"/>
          <p:nvPr/>
        </p:nvSpPr>
        <p:spPr>
          <a:xfrm>
            <a:off x="4157870" y="579567"/>
            <a:ext cx="7914805"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YOUR REFERENCE </a:t>
            </a:r>
            <a:endParaRPr/>
          </a:p>
        </p:txBody>
      </p:sp>
      <p:sp>
        <p:nvSpPr>
          <p:cNvPr id="118" name="Google Shape;118;p3"/>
          <p:cNvSpPr txBox="1"/>
          <p:nvPr/>
        </p:nvSpPr>
        <p:spPr>
          <a:xfrm>
            <a:off x="46745" y="391965"/>
            <a:ext cx="2116285"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119" name="Google Shape;119;p3" descr="Presentation with checklist with solid fill"/>
          <p:cNvPicPr preferRelativeResize="0"/>
          <p:nvPr/>
        </p:nvPicPr>
        <p:blipFill rotWithShape="1">
          <a:blip r:embed="rId7">
            <a:alphaModFix/>
          </a:blip>
          <a:srcRect/>
          <a:stretch/>
        </p:blipFill>
        <p:spPr>
          <a:xfrm>
            <a:off x="8824180" y="1875679"/>
            <a:ext cx="3367820" cy="3367820"/>
          </a:xfrm>
          <a:prstGeom prst="rect">
            <a:avLst/>
          </a:prstGeom>
          <a:noFill/>
          <a:ln>
            <a:noFill/>
          </a:ln>
        </p:spPr>
      </p:pic>
      <p:pic>
        <p:nvPicPr>
          <p:cNvPr id="120" name="Google Shape;120;p3"/>
          <p:cNvPicPr preferRelativeResize="0"/>
          <p:nvPr/>
        </p:nvPicPr>
        <p:blipFill rotWithShape="1">
          <a:blip r:embed="rId8">
            <a:alphaModFix/>
          </a:blip>
          <a:srcRect/>
          <a:stretch/>
        </p:blipFill>
        <p:spPr>
          <a:xfrm>
            <a:off x="3050327" y="1531912"/>
            <a:ext cx="5654527" cy="517734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pic>
        <p:nvPicPr>
          <p:cNvPr id="126" name="Google Shape;126;p4"/>
          <p:cNvPicPr preferRelativeResize="0"/>
          <p:nvPr/>
        </p:nvPicPr>
        <p:blipFill rotWithShape="1">
          <a:blip r:embed="rId3">
            <a:alphaModFix/>
          </a:blip>
          <a:srcRect/>
          <a:stretch/>
        </p:blipFill>
        <p:spPr>
          <a:xfrm>
            <a:off x="374121" y="5761794"/>
            <a:ext cx="1222425" cy="1096206"/>
          </a:xfrm>
          <a:prstGeom prst="rect">
            <a:avLst/>
          </a:prstGeom>
          <a:noFill/>
          <a:ln>
            <a:noFill/>
          </a:ln>
        </p:spPr>
      </p:pic>
      <p:pic>
        <p:nvPicPr>
          <p:cNvPr id="127" name="Google Shape;127;p4"/>
          <p:cNvPicPr preferRelativeResize="0"/>
          <p:nvPr/>
        </p:nvPicPr>
        <p:blipFill rotWithShape="1">
          <a:blip r:embed="rId4">
            <a:alphaModFix/>
          </a:blip>
          <a:srcRect/>
          <a:stretch/>
        </p:blipFill>
        <p:spPr>
          <a:xfrm>
            <a:off x="2440788" y="5954836"/>
            <a:ext cx="9631887" cy="199246"/>
          </a:xfrm>
          <a:prstGeom prst="rect">
            <a:avLst/>
          </a:prstGeom>
          <a:noFill/>
          <a:ln>
            <a:noFill/>
          </a:ln>
        </p:spPr>
      </p:pic>
      <p:pic>
        <p:nvPicPr>
          <p:cNvPr id="128" name="Google Shape;128;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9" name="Google Shape;129;p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0" name="Google Shape;130;p4"/>
          <p:cNvPicPr preferRelativeResize="0"/>
          <p:nvPr/>
        </p:nvPicPr>
        <p:blipFill rotWithShape="1">
          <a:blip r:embed="rId6">
            <a:alphaModFix/>
          </a:blip>
          <a:srcRect/>
          <a:stretch/>
        </p:blipFill>
        <p:spPr>
          <a:xfrm>
            <a:off x="46745" y="-170232"/>
            <a:ext cx="11375760" cy="1953688"/>
          </a:xfrm>
          <a:prstGeom prst="rect">
            <a:avLst/>
          </a:prstGeom>
          <a:noFill/>
          <a:ln>
            <a:noFill/>
          </a:ln>
        </p:spPr>
      </p:pic>
      <p:sp>
        <p:nvSpPr>
          <p:cNvPr id="131" name="Google Shape;131;p4"/>
          <p:cNvSpPr txBox="1"/>
          <p:nvPr/>
        </p:nvSpPr>
        <p:spPr>
          <a:xfrm>
            <a:off x="3102964" y="297730"/>
            <a:ext cx="7914805" cy="107721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Test your knowledge for the previous lecture </a:t>
            </a:r>
            <a:endParaRPr sz="3200" b="1" i="0" u="none" strike="noStrike" cap="none">
              <a:solidFill>
                <a:srgbClr val="FFFFFF"/>
              </a:solidFill>
              <a:latin typeface="Tahoma"/>
              <a:ea typeface="Tahoma"/>
              <a:cs typeface="Tahoma"/>
              <a:sym typeface="Tahoma"/>
            </a:endParaRPr>
          </a:p>
        </p:txBody>
      </p:sp>
      <p:sp>
        <p:nvSpPr>
          <p:cNvPr id="132" name="Google Shape;132;p4"/>
          <p:cNvSpPr txBox="1"/>
          <p:nvPr/>
        </p:nvSpPr>
        <p:spPr>
          <a:xfrm>
            <a:off x="46745" y="391965"/>
            <a:ext cx="2116285"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133" name="Google Shape;133;p4" descr="Presentation with checklist with solid fill"/>
          <p:cNvPicPr preferRelativeResize="0"/>
          <p:nvPr/>
        </p:nvPicPr>
        <p:blipFill rotWithShape="1">
          <a:blip r:embed="rId7">
            <a:alphaModFix/>
          </a:blip>
          <a:srcRect/>
          <a:stretch/>
        </p:blipFill>
        <p:spPr>
          <a:xfrm>
            <a:off x="8943505" y="1741592"/>
            <a:ext cx="3367820" cy="3367820"/>
          </a:xfrm>
          <a:prstGeom prst="rect">
            <a:avLst/>
          </a:prstGeom>
          <a:noFill/>
          <a:ln>
            <a:noFill/>
          </a:ln>
        </p:spPr>
      </p:pic>
      <p:sp>
        <p:nvSpPr>
          <p:cNvPr id="134" name="Google Shape;134;p4"/>
          <p:cNvSpPr txBox="1"/>
          <p:nvPr/>
        </p:nvSpPr>
        <p:spPr>
          <a:xfrm>
            <a:off x="1596546" y="1811746"/>
            <a:ext cx="8791478" cy="4114800"/>
          </a:xfrm>
          <a:prstGeom prst="rect">
            <a:avLst/>
          </a:prstGeom>
          <a:noFill/>
          <a:ln>
            <a:noFill/>
          </a:ln>
        </p:spPr>
        <p:txBody>
          <a:bodyPr spcFirstLastPara="1" wrap="square" lIns="91425" tIns="45700" rIns="91425" bIns="45700" anchor="t" anchorCtr="0">
            <a:noAutofit/>
          </a:bodyPr>
          <a:lstStyle/>
          <a:p>
            <a:pPr marL="514350" marR="0" lvl="0" indent="-514350" algn="l" rtl="0">
              <a:lnSpc>
                <a:spcPct val="100000"/>
              </a:lnSpc>
              <a:spcBef>
                <a:spcPts val="0"/>
              </a:spcBef>
              <a:spcAft>
                <a:spcPts val="0"/>
              </a:spcAft>
              <a:buClr>
                <a:srgbClr val="000000"/>
              </a:buClr>
              <a:buSzPts val="2800"/>
              <a:buFont typeface="Calibri"/>
              <a:buAutoNum type="arabicPeriod"/>
            </a:pPr>
            <a:r>
              <a:rPr lang="en-US" sz="2800" b="0" i="0" u="none" strike="noStrike" cap="none">
                <a:solidFill>
                  <a:srgbClr val="000000"/>
                </a:solidFill>
                <a:latin typeface="Arial"/>
                <a:ea typeface="Arial"/>
                <a:cs typeface="Arial"/>
                <a:sym typeface="Arial"/>
              </a:rPr>
              <a:t>What is ethics? </a:t>
            </a:r>
            <a:endParaRPr/>
          </a:p>
          <a:p>
            <a:pPr marL="514350" marR="0" lvl="0" indent="-514350" algn="l" rtl="0">
              <a:lnSpc>
                <a:spcPct val="100000"/>
              </a:lnSpc>
              <a:spcBef>
                <a:spcPts val="1160"/>
              </a:spcBef>
              <a:spcAft>
                <a:spcPts val="0"/>
              </a:spcAft>
              <a:buClr>
                <a:srgbClr val="000000"/>
              </a:buClr>
              <a:buSzPts val="2800"/>
              <a:buFont typeface="Calibri"/>
              <a:buAutoNum type="arabicPeriod"/>
            </a:pPr>
            <a:r>
              <a:rPr lang="en-US" sz="2800" b="0" i="0" u="none" strike="noStrike" cap="none">
                <a:solidFill>
                  <a:srgbClr val="000000"/>
                </a:solidFill>
                <a:latin typeface="Arial"/>
                <a:ea typeface="Arial"/>
                <a:cs typeface="Arial"/>
                <a:sym typeface="Arial"/>
              </a:rPr>
              <a:t>What is ethical communication? </a:t>
            </a:r>
            <a:endParaRPr/>
          </a:p>
          <a:p>
            <a:pPr marL="514350" marR="0" lvl="0" indent="-514350" algn="l" rtl="0">
              <a:lnSpc>
                <a:spcPct val="100000"/>
              </a:lnSpc>
              <a:spcBef>
                <a:spcPts val="1160"/>
              </a:spcBef>
              <a:spcAft>
                <a:spcPts val="0"/>
              </a:spcAft>
              <a:buClr>
                <a:srgbClr val="000000"/>
              </a:buClr>
              <a:buSzPts val="2800"/>
              <a:buFont typeface="Calibri"/>
              <a:buAutoNum type="arabicPeriod"/>
            </a:pPr>
            <a:r>
              <a:rPr lang="en-US" sz="2800" b="0" i="0" u="none" strike="noStrike" cap="none">
                <a:solidFill>
                  <a:srgbClr val="000000"/>
                </a:solidFill>
                <a:latin typeface="Arial"/>
                <a:ea typeface="Arial"/>
                <a:cs typeface="Arial"/>
                <a:sym typeface="Arial"/>
              </a:rPr>
              <a:t>Examples of Unethical massages </a:t>
            </a:r>
            <a:endParaRPr/>
          </a:p>
          <a:p>
            <a:pPr marL="514350" marR="0" lvl="0" indent="-514350" algn="l" rtl="0">
              <a:spcBef>
                <a:spcPts val="1160"/>
              </a:spcBef>
              <a:spcAft>
                <a:spcPts val="0"/>
              </a:spcAft>
              <a:buClr>
                <a:srgbClr val="000000"/>
              </a:buClr>
              <a:buSzPts val="2800"/>
              <a:buFont typeface="Calibri"/>
              <a:buAutoNum type="arabicPeriod"/>
            </a:pPr>
            <a:r>
              <a:rPr lang="en-US" sz="2800" b="0" i="0" u="none" strike="noStrike" cap="none">
                <a:solidFill>
                  <a:srgbClr val="000000"/>
                </a:solidFill>
                <a:latin typeface="Arial"/>
                <a:ea typeface="Arial"/>
                <a:cs typeface="Arial"/>
                <a:sym typeface="Arial"/>
              </a:rPr>
              <a:t>An ethical dilemma</a:t>
            </a:r>
            <a:endParaRPr/>
          </a:p>
          <a:p>
            <a:pPr marL="514350" marR="0" lvl="0" indent="-514350" algn="l" rtl="0">
              <a:spcBef>
                <a:spcPts val="1160"/>
              </a:spcBef>
              <a:spcAft>
                <a:spcPts val="0"/>
              </a:spcAft>
              <a:buClr>
                <a:srgbClr val="000000"/>
              </a:buClr>
              <a:buSzPts val="2800"/>
              <a:buFont typeface="Calibri"/>
              <a:buAutoNum type="arabicPeriod"/>
            </a:pPr>
            <a:r>
              <a:rPr lang="en-US" sz="2800" b="0" i="0" u="none" strike="noStrike" cap="none">
                <a:solidFill>
                  <a:srgbClr val="000000"/>
                </a:solidFill>
                <a:latin typeface="Arial"/>
                <a:ea typeface="Arial"/>
                <a:cs typeface="Arial"/>
                <a:sym typeface="Arial"/>
              </a:rPr>
              <a:t>High and low cultural context </a:t>
            </a:r>
            <a:endParaRPr/>
          </a:p>
          <a:p>
            <a:pPr marL="514350" marR="0" lvl="0" indent="-514350" algn="l" rtl="0">
              <a:spcBef>
                <a:spcPts val="1160"/>
              </a:spcBef>
              <a:spcAft>
                <a:spcPts val="0"/>
              </a:spcAft>
              <a:buClr>
                <a:srgbClr val="000000"/>
              </a:buClr>
              <a:buSzPts val="2800"/>
              <a:buFont typeface="Calibri"/>
              <a:buAutoNum type="arabicPeriod"/>
            </a:pPr>
            <a:r>
              <a:rPr lang="en-US" sz="2800" b="0" i="0" u="none" strike="noStrike" cap="none">
                <a:solidFill>
                  <a:srgbClr val="000000"/>
                </a:solidFill>
                <a:latin typeface="Arial"/>
                <a:ea typeface="Arial"/>
                <a:cs typeface="Arial"/>
                <a:sym typeface="Arial"/>
              </a:rPr>
              <a:t>Culture differences</a:t>
            </a:r>
            <a:endParaRPr sz="2800" b="0" i="0" u="none" strike="noStrike" cap="none">
              <a:solidFill>
                <a:srgbClr val="000000"/>
              </a:solidFill>
              <a:latin typeface="Arial"/>
              <a:ea typeface="Arial"/>
              <a:cs typeface="Arial"/>
              <a:sym typeface="Arial"/>
            </a:endParaRPr>
          </a:p>
          <a:p>
            <a:pPr marL="0" marR="0" lvl="0" indent="0" algn="l" rtl="0">
              <a:lnSpc>
                <a:spcPct val="100000"/>
              </a:lnSpc>
              <a:spcBef>
                <a:spcPts val="1240"/>
              </a:spcBef>
              <a:spcAft>
                <a:spcPts val="0"/>
              </a:spcAft>
              <a:buClr>
                <a:schemeClr val="dk1"/>
              </a:buClr>
              <a:buSzPts val="3200"/>
              <a:buFont typeface="Calibri"/>
              <a:buNone/>
            </a:pPr>
            <a:endParaRPr sz="3200" b="0" i="0" u="none" strike="noStrike" cap="none">
              <a:solidFill>
                <a:srgbClr val="00000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4">
                                            <p:txEl>
                                              <p:pRg st="0" end="0"/>
                                            </p:txEl>
                                          </p:spTgt>
                                        </p:tgtEl>
                                        <p:attrNameLst>
                                          <p:attrName>style.visibility</p:attrName>
                                        </p:attrNameLst>
                                      </p:cBhvr>
                                      <p:to>
                                        <p:strVal val="visible"/>
                                      </p:to>
                                    </p:set>
                                    <p:anim calcmode="lin" valueType="num">
                                      <p:cBhvr additive="base">
                                        <p:cTn id="7" dur="500"/>
                                        <p:tgtEl>
                                          <p:spTgt spid="13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34">
                                            <p:txEl>
                                              <p:pRg st="1" end="1"/>
                                            </p:txEl>
                                          </p:spTgt>
                                        </p:tgtEl>
                                        <p:attrNameLst>
                                          <p:attrName>style.visibility</p:attrName>
                                        </p:attrNameLst>
                                      </p:cBhvr>
                                      <p:to>
                                        <p:strVal val="visible"/>
                                      </p:to>
                                    </p:set>
                                    <p:anim calcmode="lin" valueType="num">
                                      <p:cBhvr additive="base">
                                        <p:cTn id="12" dur="500"/>
                                        <p:tgtEl>
                                          <p:spTgt spid="13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34">
                                            <p:txEl>
                                              <p:pRg st="2" end="2"/>
                                            </p:txEl>
                                          </p:spTgt>
                                        </p:tgtEl>
                                        <p:attrNameLst>
                                          <p:attrName>style.visibility</p:attrName>
                                        </p:attrNameLst>
                                      </p:cBhvr>
                                      <p:to>
                                        <p:strVal val="visible"/>
                                      </p:to>
                                    </p:set>
                                    <p:anim calcmode="lin" valueType="num">
                                      <p:cBhvr additive="base">
                                        <p:cTn id="17" dur="500"/>
                                        <p:tgtEl>
                                          <p:spTgt spid="13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34">
                                            <p:txEl>
                                              <p:pRg st="3" end="3"/>
                                            </p:txEl>
                                          </p:spTgt>
                                        </p:tgtEl>
                                        <p:attrNameLst>
                                          <p:attrName>style.visibility</p:attrName>
                                        </p:attrNameLst>
                                      </p:cBhvr>
                                      <p:to>
                                        <p:strVal val="visible"/>
                                      </p:to>
                                    </p:set>
                                    <p:anim calcmode="lin" valueType="num">
                                      <p:cBhvr additive="base">
                                        <p:cTn id="22" dur="500"/>
                                        <p:tgtEl>
                                          <p:spTgt spid="13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34">
                                            <p:txEl>
                                              <p:pRg st="4" end="4"/>
                                            </p:txEl>
                                          </p:spTgt>
                                        </p:tgtEl>
                                        <p:attrNameLst>
                                          <p:attrName>style.visibility</p:attrName>
                                        </p:attrNameLst>
                                      </p:cBhvr>
                                      <p:to>
                                        <p:strVal val="visible"/>
                                      </p:to>
                                    </p:set>
                                    <p:anim calcmode="lin" valueType="num">
                                      <p:cBhvr additive="base">
                                        <p:cTn id="27" dur="500"/>
                                        <p:tgtEl>
                                          <p:spTgt spid="13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134">
                                            <p:txEl>
                                              <p:pRg st="5" end="5"/>
                                            </p:txEl>
                                          </p:spTgt>
                                        </p:tgtEl>
                                        <p:attrNameLst>
                                          <p:attrName>style.visibility</p:attrName>
                                        </p:attrNameLst>
                                      </p:cBhvr>
                                      <p:to>
                                        <p:strVal val="visible"/>
                                      </p:to>
                                    </p:set>
                                    <p:anim calcmode="lin" valueType="num">
                                      <p:cBhvr additive="base">
                                        <p:cTn id="32" dur="500"/>
                                        <p:tgtEl>
                                          <p:spTgt spid="13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4">
                                            <p:txEl>
                                              <p:pRg st="6" end="6"/>
                                            </p:txEl>
                                          </p:spTgt>
                                        </p:tgtEl>
                                        <p:attrNameLst>
                                          <p:attrName>style.visibility</p:attrName>
                                        </p:attrNameLst>
                                      </p:cBhvr>
                                      <p:to>
                                        <p:strVal val="visible"/>
                                      </p:to>
                                    </p:set>
                                    <p:anim calcmode="lin" valueType="num">
                                      <p:cBhvr additive="base">
                                        <p:cTn id="37" dur="500"/>
                                        <p:tgtEl>
                                          <p:spTgt spid="134">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pic>
        <p:nvPicPr>
          <p:cNvPr id="139" name="Google Shape;139;p5"/>
          <p:cNvPicPr preferRelativeResize="0"/>
          <p:nvPr/>
        </p:nvPicPr>
        <p:blipFill rotWithShape="1">
          <a:blip r:embed="rId3">
            <a:alphaModFix/>
          </a:blip>
          <a:srcRect/>
          <a:stretch/>
        </p:blipFill>
        <p:spPr>
          <a:xfrm>
            <a:off x="374121" y="5761794"/>
            <a:ext cx="1222425" cy="1096206"/>
          </a:xfrm>
          <a:prstGeom prst="rect">
            <a:avLst/>
          </a:prstGeom>
          <a:noFill/>
          <a:ln>
            <a:noFill/>
          </a:ln>
        </p:spPr>
      </p:pic>
      <p:pic>
        <p:nvPicPr>
          <p:cNvPr id="140" name="Google Shape;140;p5"/>
          <p:cNvPicPr preferRelativeResize="0"/>
          <p:nvPr/>
        </p:nvPicPr>
        <p:blipFill rotWithShape="1">
          <a:blip r:embed="rId4">
            <a:alphaModFix/>
          </a:blip>
          <a:srcRect/>
          <a:stretch/>
        </p:blipFill>
        <p:spPr>
          <a:xfrm>
            <a:off x="2440788" y="5954836"/>
            <a:ext cx="9631887" cy="199246"/>
          </a:xfrm>
          <a:prstGeom prst="rect">
            <a:avLst/>
          </a:prstGeom>
          <a:noFill/>
          <a:ln>
            <a:noFill/>
          </a:ln>
        </p:spPr>
      </p:pic>
      <p:pic>
        <p:nvPicPr>
          <p:cNvPr id="141" name="Google Shape;141;p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42" name="Google Shape;142;p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43" name="Google Shape;143;p5"/>
          <p:cNvPicPr preferRelativeResize="0"/>
          <p:nvPr/>
        </p:nvPicPr>
        <p:blipFill rotWithShape="1">
          <a:blip r:embed="rId6">
            <a:alphaModFix/>
          </a:blip>
          <a:srcRect/>
          <a:stretch/>
        </p:blipFill>
        <p:spPr>
          <a:xfrm>
            <a:off x="46745" y="-170232"/>
            <a:ext cx="9533101" cy="1953688"/>
          </a:xfrm>
          <a:prstGeom prst="rect">
            <a:avLst/>
          </a:prstGeom>
          <a:noFill/>
          <a:ln>
            <a:noFill/>
          </a:ln>
        </p:spPr>
      </p:pic>
      <p:sp>
        <p:nvSpPr>
          <p:cNvPr id="144" name="Google Shape;144;p5"/>
          <p:cNvSpPr txBox="1"/>
          <p:nvPr/>
        </p:nvSpPr>
        <p:spPr>
          <a:xfrm>
            <a:off x="3075853" y="759944"/>
            <a:ext cx="5569063"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i="0" u="none" strike="noStrike" cap="none">
                <a:solidFill>
                  <a:srgbClr val="FFFFFF"/>
                </a:solidFill>
                <a:latin typeface="Tahoma"/>
                <a:ea typeface="Tahoma"/>
                <a:cs typeface="Tahoma"/>
                <a:sym typeface="Tahoma"/>
              </a:rPr>
              <a:t>Learning objectives </a:t>
            </a:r>
            <a:endParaRPr/>
          </a:p>
        </p:txBody>
      </p:sp>
      <p:sp>
        <p:nvSpPr>
          <p:cNvPr id="145" name="Google Shape;145;p5"/>
          <p:cNvSpPr txBox="1"/>
          <p:nvPr/>
        </p:nvSpPr>
        <p:spPr>
          <a:xfrm>
            <a:off x="46745" y="391965"/>
            <a:ext cx="2116285"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FFFFFF"/>
                </a:solidFill>
                <a:latin typeface="Tahoma"/>
                <a:ea typeface="Tahoma"/>
                <a:cs typeface="Tahoma"/>
                <a:sym typeface="Tahoma"/>
              </a:rPr>
              <a:t>Lecture 3</a:t>
            </a:r>
            <a:endParaRPr/>
          </a:p>
        </p:txBody>
      </p:sp>
      <p:pic>
        <p:nvPicPr>
          <p:cNvPr id="146" name="Google Shape;146;p5" descr="Presentation with checklist with solid fill"/>
          <p:cNvPicPr preferRelativeResize="0"/>
          <p:nvPr/>
        </p:nvPicPr>
        <p:blipFill rotWithShape="1">
          <a:blip r:embed="rId7">
            <a:alphaModFix/>
          </a:blip>
          <a:srcRect/>
          <a:stretch/>
        </p:blipFill>
        <p:spPr>
          <a:xfrm>
            <a:off x="9062082" y="759944"/>
            <a:ext cx="3367820" cy="3367820"/>
          </a:xfrm>
          <a:prstGeom prst="rect">
            <a:avLst/>
          </a:prstGeom>
          <a:noFill/>
          <a:ln>
            <a:noFill/>
          </a:ln>
        </p:spPr>
      </p:pic>
      <p:sp>
        <p:nvSpPr>
          <p:cNvPr id="147" name="Google Shape;147;p5"/>
          <p:cNvSpPr txBox="1"/>
          <p:nvPr/>
        </p:nvSpPr>
        <p:spPr>
          <a:xfrm>
            <a:off x="644577" y="1840036"/>
            <a:ext cx="8791478" cy="4114800"/>
          </a:xfrm>
          <a:prstGeom prst="rect">
            <a:avLst/>
          </a:prstGeom>
          <a:noFill/>
          <a:ln>
            <a:noFill/>
          </a:ln>
        </p:spPr>
        <p:txBody>
          <a:bodyPr spcFirstLastPara="1" wrap="square" lIns="91425" tIns="45700" rIns="91425" bIns="45700" anchor="t" anchorCtr="0">
            <a:noAutofit/>
          </a:bodyPr>
          <a:lstStyle/>
          <a:p>
            <a:pPr marL="514350" marR="0" lvl="0" indent="-514350" algn="l" rtl="0">
              <a:lnSpc>
                <a:spcPct val="100000"/>
              </a:lnSpc>
              <a:spcBef>
                <a:spcPts val="0"/>
              </a:spcBef>
              <a:spcAft>
                <a:spcPts val="0"/>
              </a:spcAft>
              <a:buClr>
                <a:srgbClr val="000000"/>
              </a:buClr>
              <a:buSzPts val="2800"/>
              <a:buFont typeface="Calibri"/>
              <a:buAutoNum type="arabicPeriod"/>
            </a:pPr>
            <a:r>
              <a:rPr lang="en-US" sz="2800" b="0" u="none">
                <a:solidFill>
                  <a:srgbClr val="000000"/>
                </a:solidFill>
                <a:latin typeface="Arial"/>
                <a:ea typeface="Arial"/>
                <a:cs typeface="Arial"/>
                <a:sym typeface="Arial"/>
              </a:rPr>
              <a:t>Types of teamwork </a:t>
            </a:r>
            <a:endParaRPr/>
          </a:p>
          <a:p>
            <a:pPr marL="514350" marR="0" lvl="0" indent="-514350" algn="l" rtl="0">
              <a:lnSpc>
                <a:spcPct val="100000"/>
              </a:lnSpc>
              <a:spcBef>
                <a:spcPts val="1160"/>
              </a:spcBef>
              <a:spcAft>
                <a:spcPts val="0"/>
              </a:spcAft>
              <a:buClr>
                <a:srgbClr val="000000"/>
              </a:buClr>
              <a:buSzPts val="2800"/>
              <a:buFont typeface="Calibri"/>
              <a:buAutoNum type="arabicPeriod"/>
            </a:pPr>
            <a:r>
              <a:rPr lang="en-US" sz="2800" b="0" i="0" u="none" strike="noStrike" cap="none">
                <a:solidFill>
                  <a:srgbClr val="000000"/>
                </a:solidFill>
                <a:latin typeface="Arial"/>
                <a:ea typeface="Arial"/>
                <a:cs typeface="Arial"/>
                <a:sym typeface="Arial"/>
              </a:rPr>
              <a:t>Advantages and disadvantages of the teamwork.</a:t>
            </a:r>
            <a:endParaRPr/>
          </a:p>
          <a:p>
            <a:pPr marL="514350" marR="0" lvl="0" indent="-514350" algn="l" rtl="0">
              <a:lnSpc>
                <a:spcPct val="100000"/>
              </a:lnSpc>
              <a:spcBef>
                <a:spcPts val="1160"/>
              </a:spcBef>
              <a:spcAft>
                <a:spcPts val="0"/>
              </a:spcAft>
              <a:buClr>
                <a:srgbClr val="000000"/>
              </a:buClr>
              <a:buSzPts val="2800"/>
              <a:buFont typeface="Calibri"/>
              <a:buAutoNum type="arabicPeriod"/>
            </a:pPr>
            <a:r>
              <a:rPr lang="en-US" sz="2800" b="0" u="none">
                <a:solidFill>
                  <a:srgbClr val="000000"/>
                </a:solidFill>
                <a:latin typeface="Arial"/>
                <a:ea typeface="Arial"/>
                <a:cs typeface="Arial"/>
                <a:sym typeface="Arial"/>
              </a:rPr>
              <a:t>Recognize team members roles.</a:t>
            </a:r>
            <a:endParaRPr/>
          </a:p>
          <a:p>
            <a:pPr marL="514350" marR="0" lvl="0" indent="-514350" algn="l" rtl="0">
              <a:lnSpc>
                <a:spcPct val="100000"/>
              </a:lnSpc>
              <a:spcBef>
                <a:spcPts val="1160"/>
              </a:spcBef>
              <a:spcAft>
                <a:spcPts val="0"/>
              </a:spcAft>
              <a:buClr>
                <a:srgbClr val="000000"/>
              </a:buClr>
              <a:buSzPts val="2800"/>
              <a:buFont typeface="Calibri"/>
              <a:buAutoNum type="arabicPeriod"/>
            </a:pPr>
            <a:r>
              <a:rPr lang="en-US" sz="2800" b="0" i="0" u="none" strike="noStrike" cap="none">
                <a:solidFill>
                  <a:srgbClr val="000000"/>
                </a:solidFill>
                <a:latin typeface="Arial"/>
                <a:ea typeface="Arial"/>
                <a:cs typeface="Arial"/>
                <a:sym typeface="Arial"/>
              </a:rPr>
              <a:t>Determine team </a:t>
            </a:r>
            <a:r>
              <a:rPr lang="en-US" sz="2800" b="0" u="none">
                <a:solidFill>
                  <a:srgbClr val="000000"/>
                </a:solidFill>
                <a:latin typeface="Arial"/>
                <a:ea typeface="Arial"/>
                <a:cs typeface="Arial"/>
                <a:sym typeface="Arial"/>
              </a:rPr>
              <a:t>characteristics.</a:t>
            </a:r>
            <a:endParaRPr/>
          </a:p>
          <a:p>
            <a:pPr marL="514350" marR="0" lvl="0" indent="-514350" algn="l" rtl="0">
              <a:lnSpc>
                <a:spcPct val="100000"/>
              </a:lnSpc>
              <a:spcBef>
                <a:spcPts val="1160"/>
              </a:spcBef>
              <a:spcAft>
                <a:spcPts val="0"/>
              </a:spcAft>
              <a:buClr>
                <a:srgbClr val="000000"/>
              </a:buClr>
              <a:buSzPts val="2800"/>
              <a:buFont typeface="Calibri"/>
              <a:buAutoNum type="arabicPeriod"/>
            </a:pPr>
            <a:r>
              <a:rPr lang="en-US" sz="2800" b="0" i="0" u="none" strike="noStrike" cap="none">
                <a:solidFill>
                  <a:srgbClr val="000000"/>
                </a:solidFill>
                <a:latin typeface="Arial"/>
                <a:ea typeface="Arial"/>
                <a:cs typeface="Arial"/>
                <a:sym typeface="Arial"/>
              </a:rPr>
              <a:t>Communicating effectively in teams</a:t>
            </a:r>
            <a:endParaRPr/>
          </a:p>
          <a:p>
            <a:pPr marL="514350" marR="0" lvl="0" indent="-514350" algn="l" rtl="0">
              <a:lnSpc>
                <a:spcPct val="100000"/>
              </a:lnSpc>
              <a:spcBef>
                <a:spcPts val="1160"/>
              </a:spcBef>
              <a:spcAft>
                <a:spcPts val="0"/>
              </a:spcAft>
              <a:buClr>
                <a:srgbClr val="000000"/>
              </a:buClr>
              <a:buSzPts val="2800"/>
              <a:buFont typeface="Calibri"/>
              <a:buAutoNum type="arabicPeriod"/>
            </a:pPr>
            <a:r>
              <a:rPr lang="en-US" sz="2800" b="0" u="none">
                <a:solidFill>
                  <a:srgbClr val="000000"/>
                </a:solidFill>
                <a:latin typeface="Arial"/>
                <a:ea typeface="Arial"/>
                <a:cs typeface="Arial"/>
                <a:sym typeface="Arial"/>
              </a:rPr>
              <a:t>Differentiate between team group and teamwork. </a:t>
            </a:r>
            <a:endParaRPr sz="2800" b="0" i="0" u="none" strike="noStrike" cap="none">
              <a:solidFill>
                <a:srgbClr val="000000"/>
              </a:solidFill>
              <a:latin typeface="Arial"/>
              <a:ea typeface="Arial"/>
              <a:cs typeface="Arial"/>
              <a:sym typeface="Arial"/>
            </a:endParaRPr>
          </a:p>
          <a:p>
            <a:pPr marL="0" marR="0" lvl="0" indent="0" algn="l" rtl="0">
              <a:lnSpc>
                <a:spcPct val="100000"/>
              </a:lnSpc>
              <a:spcBef>
                <a:spcPts val="1240"/>
              </a:spcBef>
              <a:spcAft>
                <a:spcPts val="0"/>
              </a:spcAft>
              <a:buClr>
                <a:schemeClr val="dk1"/>
              </a:buClr>
              <a:buSzPts val="3200"/>
              <a:buFont typeface="Calibri"/>
              <a:buNone/>
            </a:pPr>
            <a:endParaRPr sz="3200" b="0" i="0" u="none" strike="noStrike" cap="non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pic>
        <p:nvPicPr>
          <p:cNvPr id="153" name="Google Shape;153;p6"/>
          <p:cNvPicPr preferRelativeResize="0"/>
          <p:nvPr/>
        </p:nvPicPr>
        <p:blipFill rotWithShape="1">
          <a:blip r:embed="rId3">
            <a:alphaModFix/>
          </a:blip>
          <a:srcRect/>
          <a:stretch/>
        </p:blipFill>
        <p:spPr>
          <a:xfrm>
            <a:off x="1042848" y="262912"/>
            <a:ext cx="11088689" cy="807132"/>
          </a:xfrm>
          <a:prstGeom prst="rect">
            <a:avLst/>
          </a:prstGeom>
          <a:noFill/>
          <a:ln>
            <a:noFill/>
          </a:ln>
        </p:spPr>
      </p:pic>
      <p:sp>
        <p:nvSpPr>
          <p:cNvPr id="154" name="Google Shape;154;p6"/>
          <p:cNvSpPr/>
          <p:nvPr/>
        </p:nvSpPr>
        <p:spPr>
          <a:xfrm>
            <a:off x="85725" y="1587"/>
            <a:ext cx="2678734" cy="1782243"/>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55" name="Google Shape;155;p6"/>
          <p:cNvSpPr/>
          <p:nvPr/>
        </p:nvSpPr>
        <p:spPr>
          <a:xfrm>
            <a:off x="-22225" y="1588"/>
            <a:ext cx="2482767" cy="1815402"/>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156" name="Google Shape;156;p6"/>
          <p:cNvPicPr preferRelativeResize="0"/>
          <p:nvPr/>
        </p:nvPicPr>
        <p:blipFill rotWithShape="1">
          <a:blip r:embed="rId4">
            <a:alphaModFix/>
          </a:blip>
          <a:srcRect/>
          <a:stretch/>
        </p:blipFill>
        <p:spPr>
          <a:xfrm>
            <a:off x="219458" y="5498883"/>
            <a:ext cx="1222425" cy="1096206"/>
          </a:xfrm>
          <a:prstGeom prst="rect">
            <a:avLst/>
          </a:prstGeom>
          <a:noFill/>
          <a:ln>
            <a:noFill/>
          </a:ln>
        </p:spPr>
      </p:pic>
      <p:pic>
        <p:nvPicPr>
          <p:cNvPr id="157" name="Google Shape;157;p6"/>
          <p:cNvPicPr preferRelativeResize="0"/>
          <p:nvPr/>
        </p:nvPicPr>
        <p:blipFill rotWithShape="1">
          <a:blip r:embed="rId5">
            <a:alphaModFix/>
          </a:blip>
          <a:srcRect/>
          <a:stretch/>
        </p:blipFill>
        <p:spPr>
          <a:xfrm>
            <a:off x="2070313" y="5944567"/>
            <a:ext cx="9902229" cy="204838"/>
          </a:xfrm>
          <a:prstGeom prst="rect">
            <a:avLst/>
          </a:prstGeom>
          <a:noFill/>
          <a:ln>
            <a:noFill/>
          </a:ln>
        </p:spPr>
      </p:pic>
      <p:pic>
        <p:nvPicPr>
          <p:cNvPr id="158" name="Google Shape;158;p6"/>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159" name="Google Shape;159;p6"/>
          <p:cNvPicPr preferRelativeResize="0"/>
          <p:nvPr/>
        </p:nvPicPr>
        <p:blipFill rotWithShape="1">
          <a:blip r:embed="rId7">
            <a:alphaModFix/>
          </a:blip>
          <a:srcRect/>
          <a:stretch/>
        </p:blipFill>
        <p:spPr>
          <a:xfrm>
            <a:off x="12051791" y="1163923"/>
            <a:ext cx="280417" cy="4696709"/>
          </a:xfrm>
          <a:prstGeom prst="rect">
            <a:avLst/>
          </a:prstGeom>
          <a:noFill/>
          <a:ln>
            <a:noFill/>
          </a:ln>
        </p:spPr>
      </p:pic>
      <p:sp>
        <p:nvSpPr>
          <p:cNvPr id="160" name="Google Shape;160;p6"/>
          <p:cNvSpPr txBox="1"/>
          <p:nvPr/>
        </p:nvSpPr>
        <p:spPr>
          <a:xfrm>
            <a:off x="2826918" y="374090"/>
            <a:ext cx="8322234"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The definition of the team </a:t>
            </a:r>
            <a:endParaRPr sz="3200" b="1" i="0" u="none" strike="noStrike" cap="none">
              <a:solidFill>
                <a:srgbClr val="FFFFFF"/>
              </a:solidFill>
              <a:latin typeface="Tahoma"/>
              <a:ea typeface="Tahoma"/>
              <a:cs typeface="Tahoma"/>
              <a:sym typeface="Tahoma"/>
            </a:endParaRPr>
          </a:p>
        </p:txBody>
      </p:sp>
      <p:sp>
        <p:nvSpPr>
          <p:cNvPr id="161" name="Google Shape;161;p6"/>
          <p:cNvSpPr/>
          <p:nvPr/>
        </p:nvSpPr>
        <p:spPr>
          <a:xfrm>
            <a:off x="-86993" y="-31573"/>
            <a:ext cx="2259682" cy="1815403"/>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1" i="0" u="none" strike="noStrike" cap="none">
              <a:solidFill>
                <a:srgbClr val="FFFFFF"/>
              </a:solidFill>
              <a:latin typeface="Calibri"/>
              <a:ea typeface="Calibri"/>
              <a:cs typeface="Calibri"/>
              <a:sym typeface="Calibri"/>
            </a:endParaRPr>
          </a:p>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162" name="Google Shape;162;p6"/>
          <p:cNvPicPr preferRelativeResize="0"/>
          <p:nvPr/>
        </p:nvPicPr>
        <p:blipFill rotWithShape="1">
          <a:blip r:embed="rId8">
            <a:alphaModFix/>
          </a:blip>
          <a:srcRect/>
          <a:stretch/>
        </p:blipFill>
        <p:spPr>
          <a:xfrm>
            <a:off x="8195111" y="2944068"/>
            <a:ext cx="57960" cy="18000"/>
          </a:xfrm>
          <a:prstGeom prst="rect">
            <a:avLst/>
          </a:prstGeom>
          <a:noFill/>
          <a:ln>
            <a:noFill/>
          </a:ln>
        </p:spPr>
      </p:pic>
      <p:sp>
        <p:nvSpPr>
          <p:cNvPr id="163" name="Google Shape;163;p6"/>
          <p:cNvSpPr/>
          <p:nvPr/>
        </p:nvSpPr>
        <p:spPr>
          <a:xfrm>
            <a:off x="3937974" y="2477465"/>
            <a:ext cx="7250535" cy="2944146"/>
          </a:xfrm>
          <a:prstGeom prst="cloudCallout">
            <a:avLst>
              <a:gd name="adj1" fmla="val -20833"/>
              <a:gd name="adj2" fmla="val 62500"/>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2000" b="0" i="0" u="none" strike="noStrike">
              <a:solidFill>
                <a:srgbClr val="000000"/>
              </a:solidFill>
              <a:latin typeface="Times New Roman"/>
              <a:ea typeface="Times New Roman"/>
              <a:cs typeface="Times New Roman"/>
              <a:sym typeface="Times New Roman"/>
            </a:endParaRPr>
          </a:p>
          <a:p>
            <a:pPr marL="0" marR="0" lvl="0" indent="0" algn="l" rtl="0">
              <a:spcBef>
                <a:spcPts val="0"/>
              </a:spcBef>
              <a:spcAft>
                <a:spcPts val="0"/>
              </a:spcAft>
              <a:buNone/>
            </a:pPr>
            <a:r>
              <a:rPr lang="en-US" sz="2400" b="0" i="0" u="none" strike="noStrike">
                <a:solidFill>
                  <a:srgbClr val="000000"/>
                </a:solidFill>
                <a:latin typeface="Times New Roman"/>
                <a:ea typeface="Times New Roman"/>
                <a:cs typeface="Times New Roman"/>
                <a:sym typeface="Times New Roman"/>
              </a:rPr>
              <a:t>is a unit of two or more people who share a mission and the responsibility for working to achieve their goal. </a:t>
            </a:r>
            <a:endParaRPr sz="2400" b="1">
              <a:solidFill>
                <a:schemeClr val="dk1"/>
              </a:solidFill>
              <a:latin typeface="Times New Roman"/>
              <a:ea typeface="Times New Roman"/>
              <a:cs typeface="Times New Roman"/>
              <a:sym typeface="Times New Roman"/>
            </a:endParaRPr>
          </a:p>
        </p:txBody>
      </p:sp>
      <p:sp>
        <p:nvSpPr>
          <p:cNvPr id="164" name="Google Shape;164;p6"/>
          <p:cNvSpPr/>
          <p:nvPr/>
        </p:nvSpPr>
        <p:spPr>
          <a:xfrm>
            <a:off x="1852944" y="1362579"/>
            <a:ext cx="3743912" cy="1245710"/>
          </a:xfrm>
          <a:prstGeom prst="cloudCallout">
            <a:avLst>
              <a:gd name="adj1" fmla="val -20833"/>
              <a:gd name="adj2" fmla="val 62500"/>
            </a:avLst>
          </a:prstGeom>
          <a:solidFill>
            <a:schemeClr val="accent3"/>
          </a:solidFill>
          <a:ln w="190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454025" marR="0" lvl="0" indent="-454025" algn="ctr" rtl="0">
              <a:lnSpc>
                <a:spcPct val="150000"/>
              </a:lnSpc>
              <a:spcBef>
                <a:spcPts val="0"/>
              </a:spcBef>
              <a:spcAft>
                <a:spcPts val="0"/>
              </a:spcAft>
              <a:buNone/>
            </a:pPr>
            <a:r>
              <a:rPr lang="en-US" sz="2400">
                <a:solidFill>
                  <a:srgbClr val="000000"/>
                </a:solidFill>
                <a:latin typeface="Times New Roman"/>
                <a:ea typeface="Times New Roman"/>
                <a:cs typeface="Times New Roman"/>
                <a:sym typeface="Times New Roman"/>
              </a:rPr>
              <a:t>A </a:t>
            </a:r>
            <a:r>
              <a:rPr lang="en-US" sz="2400" b="1">
                <a:solidFill>
                  <a:srgbClr val="000000"/>
                </a:solidFill>
                <a:latin typeface="Times New Roman"/>
                <a:ea typeface="Times New Roman"/>
                <a:cs typeface="Times New Roman"/>
                <a:sym typeface="Times New Roman"/>
              </a:rPr>
              <a:t>team </a:t>
            </a:r>
            <a:endParaRPr sz="2400" b="1">
              <a:solidFill>
                <a:schemeClr val="dk1"/>
              </a:solidFill>
              <a:latin typeface="Times New Roman"/>
              <a:ea typeface="Times New Roman"/>
              <a:cs typeface="Times New Roman"/>
              <a:sym typeface="Times New Roman"/>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4"/>
                                        </p:tgtEl>
                                        <p:attrNameLst>
                                          <p:attrName>style.visibility</p:attrName>
                                        </p:attrNameLst>
                                      </p:cBhvr>
                                      <p:to>
                                        <p:strVal val="visible"/>
                                      </p:to>
                                    </p:set>
                                    <p:anim calcmode="lin" valueType="num">
                                      <p:cBhvr additive="base">
                                        <p:cTn id="7" dur="500"/>
                                        <p:tgtEl>
                                          <p:spTgt spid="164"/>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63"/>
                                        </p:tgtEl>
                                        <p:attrNameLst>
                                          <p:attrName>style.visibility</p:attrName>
                                        </p:attrNameLst>
                                      </p:cBhvr>
                                      <p:to>
                                        <p:strVal val="visible"/>
                                      </p:to>
                                    </p:set>
                                    <p:anim calcmode="lin" valueType="num">
                                      <p:cBhvr additive="base">
                                        <p:cTn id="12" dur="500"/>
                                        <p:tgtEl>
                                          <p:spTgt spid="1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pic>
        <p:nvPicPr>
          <p:cNvPr id="169" name="Google Shape;169;p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70" name="Google Shape;170;p7"/>
          <p:cNvPicPr preferRelativeResize="0"/>
          <p:nvPr/>
        </p:nvPicPr>
        <p:blipFill rotWithShape="1">
          <a:blip r:embed="rId4">
            <a:alphaModFix/>
          </a:blip>
          <a:srcRect/>
          <a:stretch/>
        </p:blipFill>
        <p:spPr>
          <a:xfrm>
            <a:off x="2440788" y="6622859"/>
            <a:ext cx="9631887" cy="199246"/>
          </a:xfrm>
          <a:prstGeom prst="rect">
            <a:avLst/>
          </a:prstGeom>
          <a:noFill/>
          <a:ln>
            <a:noFill/>
          </a:ln>
        </p:spPr>
      </p:pic>
      <p:pic>
        <p:nvPicPr>
          <p:cNvPr id="171" name="Google Shape;171;p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72" name="Google Shape;172;p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73" name="Google Shape;173;p7"/>
          <p:cNvPicPr preferRelativeResize="0"/>
          <p:nvPr/>
        </p:nvPicPr>
        <p:blipFill rotWithShape="1">
          <a:blip r:embed="rId6">
            <a:alphaModFix/>
          </a:blip>
          <a:srcRect/>
          <a:stretch/>
        </p:blipFill>
        <p:spPr>
          <a:xfrm>
            <a:off x="1883310" y="285118"/>
            <a:ext cx="10308690" cy="926762"/>
          </a:xfrm>
          <a:prstGeom prst="rect">
            <a:avLst/>
          </a:prstGeom>
          <a:noFill/>
          <a:ln>
            <a:noFill/>
          </a:ln>
        </p:spPr>
      </p:pic>
      <p:sp>
        <p:nvSpPr>
          <p:cNvPr id="174" name="Google Shape;174;p7"/>
          <p:cNvSpPr/>
          <p:nvPr/>
        </p:nvSpPr>
        <p:spPr>
          <a:xfrm>
            <a:off x="-11807" y="-27757"/>
            <a:ext cx="2678734" cy="2324673"/>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75" name="Google Shape;175;p7"/>
          <p:cNvSpPr/>
          <p:nvPr/>
        </p:nvSpPr>
        <p:spPr>
          <a:xfrm>
            <a:off x="34736" y="-49090"/>
            <a:ext cx="2482767" cy="2203234"/>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76" name="Google Shape;176;p7"/>
          <p:cNvSpPr/>
          <p:nvPr/>
        </p:nvSpPr>
        <p:spPr>
          <a:xfrm>
            <a:off x="-30958" y="-13084"/>
            <a:ext cx="2259682" cy="2203234"/>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1" i="0" u="none" strike="noStrike" cap="none">
              <a:solidFill>
                <a:srgbClr val="FFFFFF"/>
              </a:solidFill>
              <a:latin typeface="Calibri"/>
              <a:ea typeface="Calibri"/>
              <a:cs typeface="Calibri"/>
              <a:sym typeface="Calibri"/>
            </a:endParaRPr>
          </a:p>
          <a:p>
            <a:pPr marL="0" marR="0" lvl="0" indent="0" algn="ctr" rtl="0">
              <a:lnSpc>
                <a:spcPct val="100000"/>
              </a:lnSpc>
              <a:spcBef>
                <a:spcPts val="0"/>
              </a:spcBef>
              <a:spcAft>
                <a:spcPts val="0"/>
              </a:spcAft>
              <a:buClr>
                <a:srgbClr val="FFFFFF"/>
              </a:buClr>
              <a:buSzPts val="3200"/>
              <a:buFont typeface="Tahoma"/>
              <a:buNone/>
            </a:pPr>
            <a:r>
              <a:rPr lang="en-US" sz="3200" b="1">
                <a:solidFill>
                  <a:srgbClr val="FFFFFF"/>
                </a:solidFill>
                <a:latin typeface="Tahoma"/>
                <a:ea typeface="Tahoma"/>
                <a:cs typeface="Tahoma"/>
                <a:sym typeface="Tahoma"/>
              </a:rPr>
              <a:t>Lecture 2</a:t>
            </a:r>
            <a:endParaRPr/>
          </a:p>
        </p:txBody>
      </p:sp>
      <p:sp>
        <p:nvSpPr>
          <p:cNvPr id="177" name="Google Shape;177;p7"/>
          <p:cNvSpPr txBox="1"/>
          <p:nvPr/>
        </p:nvSpPr>
        <p:spPr>
          <a:xfrm>
            <a:off x="46745" y="391965"/>
            <a:ext cx="2116285"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FFFFFF"/>
                </a:solidFill>
                <a:latin typeface="Tahoma"/>
                <a:ea typeface="Tahoma"/>
                <a:cs typeface="Tahoma"/>
                <a:sym typeface="Tahoma"/>
              </a:rPr>
              <a:t>Lecture 3</a:t>
            </a:r>
            <a:endParaRPr/>
          </a:p>
        </p:txBody>
      </p:sp>
      <p:sp>
        <p:nvSpPr>
          <p:cNvPr id="178" name="Google Shape;178;p7"/>
          <p:cNvSpPr txBox="1"/>
          <p:nvPr/>
        </p:nvSpPr>
        <p:spPr>
          <a:xfrm>
            <a:off x="1981200" y="2599292"/>
            <a:ext cx="8229600" cy="1984375"/>
          </a:xfrm>
          <a:prstGeom prst="rect">
            <a:avLst/>
          </a:prstGeom>
          <a:solidFill>
            <a:srgbClr val="006666"/>
          </a:solidFill>
          <a:ln w="9525" cap="flat" cmpd="sng">
            <a:solidFill>
              <a:srgbClr val="000000"/>
            </a:solidFill>
            <a:prstDash val="solid"/>
            <a:miter lim="800000"/>
            <a:headEnd type="none" w="sm" len="sm"/>
            <a:tailEnd type="none" w="sm" len="sm"/>
          </a:ln>
          <a:effectLst>
            <a:outerShdw blurRad="50800" dist="76200" dir="2700000" algn="tl"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Tahoma"/>
              <a:buNone/>
            </a:pPr>
            <a:r>
              <a:rPr lang="en-US" sz="4400" b="1" i="0" u="none" strike="noStrike" cap="none">
                <a:solidFill>
                  <a:srgbClr val="FFFFFF"/>
                </a:solidFill>
                <a:latin typeface="Tahoma"/>
                <a:ea typeface="Tahoma"/>
                <a:cs typeface="Tahoma"/>
                <a:sym typeface="Tahoma"/>
              </a:rPr>
              <a:t>Communicating Effectively  </a:t>
            </a:r>
            <a:br>
              <a:rPr lang="en-US" sz="4400" b="1" i="0" u="none" strike="noStrike" cap="none">
                <a:solidFill>
                  <a:srgbClr val="FFFFFF"/>
                </a:solidFill>
                <a:latin typeface="Tahoma"/>
                <a:ea typeface="Tahoma"/>
                <a:cs typeface="Tahoma"/>
                <a:sym typeface="Tahoma"/>
              </a:rPr>
            </a:br>
            <a:r>
              <a:rPr lang="en-US" sz="4400" b="1" i="0" u="none" strike="noStrike" cap="none">
                <a:solidFill>
                  <a:srgbClr val="FFFFFF"/>
                </a:solidFill>
                <a:latin typeface="Tahoma"/>
                <a:ea typeface="Tahoma"/>
                <a:cs typeface="Tahoma"/>
                <a:sym typeface="Tahoma"/>
              </a:rPr>
              <a:t>in Teams</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8"/>
                                        </p:tgtEl>
                                        <p:attrNameLst>
                                          <p:attrName>style.visibility</p:attrName>
                                        </p:attrNameLst>
                                      </p:cBhvr>
                                      <p:to>
                                        <p:strVal val="visible"/>
                                      </p:to>
                                    </p:set>
                                    <p:anim calcmode="lin" valueType="num">
                                      <p:cBhvr additive="base">
                                        <p:cTn id="7" dur="500"/>
                                        <p:tgtEl>
                                          <p:spTgt spid="1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pic>
        <p:nvPicPr>
          <p:cNvPr id="184" name="Google Shape;184;p8"/>
          <p:cNvPicPr preferRelativeResize="0"/>
          <p:nvPr/>
        </p:nvPicPr>
        <p:blipFill rotWithShape="1">
          <a:blip r:embed="rId3">
            <a:alphaModFix/>
          </a:blip>
          <a:srcRect/>
          <a:stretch/>
        </p:blipFill>
        <p:spPr>
          <a:xfrm>
            <a:off x="247155" y="5725899"/>
            <a:ext cx="1222425" cy="1096206"/>
          </a:xfrm>
          <a:prstGeom prst="rect">
            <a:avLst/>
          </a:prstGeom>
          <a:noFill/>
          <a:ln>
            <a:noFill/>
          </a:ln>
        </p:spPr>
      </p:pic>
      <p:pic>
        <p:nvPicPr>
          <p:cNvPr id="185" name="Google Shape;185;p8"/>
          <p:cNvPicPr preferRelativeResize="0"/>
          <p:nvPr/>
        </p:nvPicPr>
        <p:blipFill rotWithShape="1">
          <a:blip r:embed="rId4">
            <a:alphaModFix/>
          </a:blip>
          <a:srcRect/>
          <a:stretch/>
        </p:blipFill>
        <p:spPr>
          <a:xfrm>
            <a:off x="2440788" y="6622859"/>
            <a:ext cx="9631887" cy="199246"/>
          </a:xfrm>
          <a:prstGeom prst="rect">
            <a:avLst/>
          </a:prstGeom>
          <a:noFill/>
          <a:ln>
            <a:noFill/>
          </a:ln>
        </p:spPr>
      </p:pic>
      <p:pic>
        <p:nvPicPr>
          <p:cNvPr id="186" name="Google Shape;186;p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87" name="Google Shape;187;p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88" name="Google Shape;188;p8"/>
          <p:cNvPicPr preferRelativeResize="0"/>
          <p:nvPr/>
        </p:nvPicPr>
        <p:blipFill rotWithShape="1">
          <a:blip r:embed="rId6">
            <a:alphaModFix/>
          </a:blip>
          <a:srcRect/>
          <a:stretch/>
        </p:blipFill>
        <p:spPr>
          <a:xfrm>
            <a:off x="1775513" y="248265"/>
            <a:ext cx="10308690" cy="879049"/>
          </a:xfrm>
          <a:prstGeom prst="rect">
            <a:avLst/>
          </a:prstGeom>
          <a:noFill/>
          <a:ln>
            <a:noFill/>
          </a:ln>
        </p:spPr>
      </p:pic>
      <p:sp>
        <p:nvSpPr>
          <p:cNvPr id="189" name="Google Shape;189;p8"/>
          <p:cNvSpPr/>
          <p:nvPr/>
        </p:nvSpPr>
        <p:spPr>
          <a:xfrm>
            <a:off x="-11807" y="-27755"/>
            <a:ext cx="2678734" cy="145290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90" name="Google Shape;190;p8"/>
          <p:cNvSpPr/>
          <p:nvPr/>
        </p:nvSpPr>
        <p:spPr>
          <a:xfrm>
            <a:off x="34736" y="-49089"/>
            <a:ext cx="2482767" cy="1474238"/>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91" name="Google Shape;191;p8"/>
          <p:cNvSpPr/>
          <p:nvPr/>
        </p:nvSpPr>
        <p:spPr>
          <a:xfrm>
            <a:off x="107797" y="-14673"/>
            <a:ext cx="2233096" cy="1439821"/>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1" i="0" u="none" strike="noStrike" cap="none">
              <a:solidFill>
                <a:srgbClr val="FFFFFF"/>
              </a:solidFill>
              <a:latin typeface="Calibri"/>
              <a:ea typeface="Calibri"/>
              <a:cs typeface="Calibri"/>
              <a:sym typeface="Calibri"/>
            </a:endParaRPr>
          </a:p>
        </p:txBody>
      </p:sp>
      <p:sp>
        <p:nvSpPr>
          <p:cNvPr id="192" name="Google Shape;192;p8"/>
          <p:cNvSpPr txBox="1"/>
          <p:nvPr/>
        </p:nvSpPr>
        <p:spPr>
          <a:xfrm>
            <a:off x="130614" y="248265"/>
            <a:ext cx="2116285"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sp>
        <p:nvSpPr>
          <p:cNvPr id="193" name="Google Shape;193;p8"/>
          <p:cNvSpPr txBox="1"/>
          <p:nvPr/>
        </p:nvSpPr>
        <p:spPr>
          <a:xfrm>
            <a:off x="2666927" y="306735"/>
            <a:ext cx="9116778"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imes New Roman"/>
              <a:buNone/>
            </a:pPr>
            <a:r>
              <a:rPr lang="en-US" sz="3600" b="1" i="0" u="none" strike="noStrike" cap="none">
                <a:solidFill>
                  <a:srgbClr val="FFFFFF"/>
                </a:solidFill>
                <a:latin typeface="Times New Roman"/>
                <a:ea typeface="Times New Roman"/>
                <a:cs typeface="Times New Roman"/>
                <a:sym typeface="Times New Roman"/>
              </a:rPr>
              <a:t>A. Self-Managing Work Teams</a:t>
            </a:r>
            <a:endParaRPr sz="1400" b="0" i="0" u="none" strike="noStrike" cap="none">
              <a:solidFill>
                <a:srgbClr val="FFFFFF"/>
              </a:solidFill>
              <a:latin typeface="Calibri"/>
              <a:ea typeface="Calibri"/>
              <a:cs typeface="Calibri"/>
              <a:sym typeface="Calibri"/>
            </a:endParaRPr>
          </a:p>
        </p:txBody>
      </p:sp>
      <p:sp>
        <p:nvSpPr>
          <p:cNvPr id="194" name="Google Shape;194;p8" descr="Stationery"/>
          <p:cNvSpPr/>
          <p:nvPr/>
        </p:nvSpPr>
        <p:spPr>
          <a:xfrm>
            <a:off x="1219200" y="1483618"/>
            <a:ext cx="9230429" cy="3760536"/>
          </a:xfrm>
          <a:prstGeom prst="roundRect">
            <a:avLst>
              <a:gd name="adj" fmla="val 16667"/>
            </a:avLst>
          </a:prstGeom>
          <a:solidFill>
            <a:schemeClr val="lt1"/>
          </a:solidFill>
          <a:ln w="9525" cap="flat" cmpd="sng">
            <a:solidFill>
              <a:srgbClr val="D8D8D8"/>
            </a:solidFill>
            <a:prstDash val="solid"/>
            <a:round/>
            <a:headEnd type="none" w="sm" len="sm"/>
            <a:tailEnd type="none" w="sm" len="sm"/>
          </a:ln>
          <a:effectLst>
            <a:outerShdw blurRad="149987" dist="250190" dir="8460000" algn="ctr">
              <a:srgbClr val="000000">
                <a:alpha val="27843"/>
              </a:srgbClr>
            </a:outerShdw>
          </a:effectLst>
        </p:spPr>
        <p:txBody>
          <a:bodyPr spcFirstLastPara="1" wrap="square" lIns="91425" tIns="45700" rIns="91425" bIns="45700" anchor="ctr" anchorCtr="0">
            <a:noAutofit/>
          </a:bodyPr>
          <a:lstStyle/>
          <a:p>
            <a:pPr marL="571500" marR="0" lvl="0" indent="-571500" algn="just" rtl="0">
              <a:lnSpc>
                <a:spcPct val="100000"/>
              </a:lnSpc>
              <a:spcBef>
                <a:spcPts val="0"/>
              </a:spcBef>
              <a:spcAft>
                <a:spcPts val="0"/>
              </a:spcAft>
              <a:buClr>
                <a:srgbClr val="000000"/>
              </a:buClr>
              <a:buSzPts val="4000"/>
              <a:buFont typeface="Noto Sans Symbols"/>
              <a:buChar char="❑"/>
            </a:pPr>
            <a:r>
              <a:rPr lang="en-US" sz="4000" b="0" i="0" u="none" strike="noStrike" cap="none">
                <a:solidFill>
                  <a:srgbClr val="000000"/>
                </a:solidFill>
                <a:latin typeface="Times New Roman"/>
                <a:ea typeface="Times New Roman"/>
                <a:cs typeface="Times New Roman"/>
                <a:sym typeface="Times New Roman"/>
              </a:rPr>
              <a:t>is a small group of employees </a:t>
            </a:r>
            <a:endParaRPr sz="4000" b="0" i="0" u="none" strike="noStrike" cap="none">
              <a:solidFill>
                <a:srgbClr val="000000"/>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None/>
            </a:pPr>
            <a:r>
              <a:rPr lang="en-US" sz="4000" b="0" i="0" u="none" strike="noStrike" cap="none">
                <a:solidFill>
                  <a:srgbClr val="000000"/>
                </a:solidFill>
                <a:latin typeface="Times New Roman"/>
                <a:ea typeface="Times New Roman"/>
                <a:cs typeface="Times New Roman"/>
                <a:sym typeface="Times New Roman"/>
              </a:rPr>
              <a:t>responsible for managing and performing</a:t>
            </a:r>
            <a:endParaRPr sz="4000" b="0" i="0" u="none" strike="noStrike" cap="none">
              <a:solidFill>
                <a:srgbClr val="000000"/>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None/>
            </a:pPr>
            <a:r>
              <a:rPr lang="en-US" sz="4000" b="0" i="0" u="none" strike="noStrike" cap="none">
                <a:solidFill>
                  <a:srgbClr val="000000"/>
                </a:solidFill>
                <a:latin typeface="Times New Roman"/>
                <a:ea typeface="Times New Roman"/>
                <a:cs typeface="Times New Roman"/>
                <a:sym typeface="Times New Roman"/>
              </a:rPr>
              <a:t> technical tasks deliver a product or</a:t>
            </a:r>
            <a:endParaRPr sz="4000" b="0" i="0" u="none" strike="noStrike" cap="none">
              <a:solidFill>
                <a:srgbClr val="000000"/>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None/>
            </a:pPr>
            <a:r>
              <a:rPr lang="en-US" sz="4000" b="0" i="0" u="none" strike="noStrike" cap="none">
                <a:solidFill>
                  <a:srgbClr val="000000"/>
                </a:solidFill>
                <a:latin typeface="Times New Roman"/>
                <a:ea typeface="Times New Roman"/>
                <a:cs typeface="Times New Roman"/>
                <a:sym typeface="Times New Roman"/>
              </a:rPr>
              <a:t> service to an external or internal customer.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pic>
        <p:nvPicPr>
          <p:cNvPr id="200" name="Google Shape;200;p9"/>
          <p:cNvPicPr preferRelativeResize="0"/>
          <p:nvPr/>
        </p:nvPicPr>
        <p:blipFill rotWithShape="1">
          <a:blip r:embed="rId3">
            <a:alphaModFix/>
          </a:blip>
          <a:srcRect/>
          <a:stretch/>
        </p:blipFill>
        <p:spPr>
          <a:xfrm>
            <a:off x="247155" y="5725899"/>
            <a:ext cx="1222425" cy="1096206"/>
          </a:xfrm>
          <a:prstGeom prst="rect">
            <a:avLst/>
          </a:prstGeom>
          <a:noFill/>
          <a:ln>
            <a:noFill/>
          </a:ln>
        </p:spPr>
      </p:pic>
      <p:pic>
        <p:nvPicPr>
          <p:cNvPr id="201" name="Google Shape;201;p9"/>
          <p:cNvPicPr preferRelativeResize="0"/>
          <p:nvPr/>
        </p:nvPicPr>
        <p:blipFill rotWithShape="1">
          <a:blip r:embed="rId4">
            <a:alphaModFix/>
          </a:blip>
          <a:srcRect/>
          <a:stretch/>
        </p:blipFill>
        <p:spPr>
          <a:xfrm>
            <a:off x="2440788" y="6622859"/>
            <a:ext cx="9631887" cy="199246"/>
          </a:xfrm>
          <a:prstGeom prst="rect">
            <a:avLst/>
          </a:prstGeom>
          <a:noFill/>
          <a:ln>
            <a:noFill/>
          </a:ln>
        </p:spPr>
      </p:pic>
      <p:pic>
        <p:nvPicPr>
          <p:cNvPr id="202" name="Google Shape;202;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03" name="Google Shape;203;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04" name="Google Shape;204;p9"/>
          <p:cNvPicPr preferRelativeResize="0"/>
          <p:nvPr/>
        </p:nvPicPr>
        <p:blipFill rotWithShape="1">
          <a:blip r:embed="rId6">
            <a:alphaModFix/>
          </a:blip>
          <a:srcRect/>
          <a:stretch/>
        </p:blipFill>
        <p:spPr>
          <a:xfrm>
            <a:off x="1775513" y="248265"/>
            <a:ext cx="10308690" cy="879049"/>
          </a:xfrm>
          <a:prstGeom prst="rect">
            <a:avLst/>
          </a:prstGeom>
          <a:noFill/>
          <a:ln>
            <a:noFill/>
          </a:ln>
        </p:spPr>
      </p:pic>
      <p:sp>
        <p:nvSpPr>
          <p:cNvPr id="205" name="Google Shape;205;p9"/>
          <p:cNvSpPr/>
          <p:nvPr/>
        </p:nvSpPr>
        <p:spPr>
          <a:xfrm>
            <a:off x="-11807" y="-27755"/>
            <a:ext cx="2678734" cy="145290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06" name="Google Shape;206;p9"/>
          <p:cNvSpPr/>
          <p:nvPr/>
        </p:nvSpPr>
        <p:spPr>
          <a:xfrm>
            <a:off x="34736" y="-49089"/>
            <a:ext cx="2482767" cy="1474238"/>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07" name="Google Shape;207;p9"/>
          <p:cNvSpPr/>
          <p:nvPr/>
        </p:nvSpPr>
        <p:spPr>
          <a:xfrm>
            <a:off x="107797" y="-14673"/>
            <a:ext cx="2233096" cy="1439821"/>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1" i="0" u="none" strike="noStrike" cap="none">
              <a:solidFill>
                <a:srgbClr val="FFFFFF"/>
              </a:solidFill>
              <a:latin typeface="Calibri"/>
              <a:ea typeface="Calibri"/>
              <a:cs typeface="Calibri"/>
              <a:sym typeface="Calibri"/>
            </a:endParaRPr>
          </a:p>
        </p:txBody>
      </p:sp>
      <p:sp>
        <p:nvSpPr>
          <p:cNvPr id="208" name="Google Shape;208;p9"/>
          <p:cNvSpPr txBox="1"/>
          <p:nvPr/>
        </p:nvSpPr>
        <p:spPr>
          <a:xfrm>
            <a:off x="130614" y="248265"/>
            <a:ext cx="2116285"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sp>
        <p:nvSpPr>
          <p:cNvPr id="209" name="Google Shape;209;p9"/>
          <p:cNvSpPr txBox="1"/>
          <p:nvPr/>
        </p:nvSpPr>
        <p:spPr>
          <a:xfrm>
            <a:off x="2666927" y="306735"/>
            <a:ext cx="9116778"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3600"/>
              <a:buFont typeface="Times New Roman"/>
              <a:buNone/>
            </a:pPr>
            <a:r>
              <a:rPr lang="en-US" sz="3600" b="1" i="0" u="none" strike="noStrike" cap="none">
                <a:solidFill>
                  <a:schemeClr val="lt1"/>
                </a:solidFill>
                <a:latin typeface="Times New Roman"/>
                <a:ea typeface="Times New Roman"/>
                <a:cs typeface="Times New Roman"/>
                <a:sym typeface="Times New Roman"/>
              </a:rPr>
              <a:t>A. Self-Managing Work Teams</a:t>
            </a:r>
            <a:endParaRPr sz="1400" b="0" i="0" u="none" strike="noStrike" cap="none">
              <a:solidFill>
                <a:schemeClr val="lt1"/>
              </a:solidFill>
              <a:latin typeface="Calibri"/>
              <a:ea typeface="Calibri"/>
              <a:cs typeface="Calibri"/>
              <a:sym typeface="Calibri"/>
            </a:endParaRPr>
          </a:p>
        </p:txBody>
      </p:sp>
      <p:sp>
        <p:nvSpPr>
          <p:cNvPr id="210" name="Google Shape;210;p9" descr="Stationery"/>
          <p:cNvSpPr/>
          <p:nvPr/>
        </p:nvSpPr>
        <p:spPr>
          <a:xfrm>
            <a:off x="1775513" y="1965362"/>
            <a:ext cx="9891991" cy="3760536"/>
          </a:xfrm>
          <a:prstGeom prst="roundRect">
            <a:avLst>
              <a:gd name="adj" fmla="val 16667"/>
            </a:avLst>
          </a:prstGeom>
          <a:solidFill>
            <a:schemeClr val="lt1"/>
          </a:solidFill>
          <a:ln w="9525" cap="flat" cmpd="sng">
            <a:solidFill>
              <a:srgbClr val="D8D8D8"/>
            </a:solidFill>
            <a:prstDash val="solid"/>
            <a:round/>
            <a:headEnd type="none" w="sm" len="sm"/>
            <a:tailEnd type="none" w="sm" len="sm"/>
          </a:ln>
          <a:effectLst>
            <a:outerShdw blurRad="149987" dist="250190" dir="8460000" algn="ctr">
              <a:srgbClr val="000000">
                <a:alpha val="27843"/>
              </a:srgbClr>
            </a:outerShdw>
          </a:effectLst>
        </p:spPr>
        <p:txBody>
          <a:bodyPr spcFirstLastPara="1" wrap="square" lIns="91425" tIns="45700" rIns="91425" bIns="45700" anchor="ctr" anchorCtr="0">
            <a:noAutofit/>
          </a:bodyPr>
          <a:lstStyle/>
          <a:p>
            <a:pPr marL="571500" marR="0" lvl="0" indent="-571500" algn="just" rtl="0">
              <a:spcBef>
                <a:spcPts val="0"/>
              </a:spcBef>
              <a:spcAft>
                <a:spcPts val="0"/>
              </a:spcAft>
              <a:buClr>
                <a:srgbClr val="000000"/>
              </a:buClr>
              <a:buSzPts val="4000"/>
              <a:buFont typeface="Noto Sans Symbols"/>
              <a:buChar char="❑"/>
            </a:pPr>
            <a:r>
              <a:rPr lang="en-US" sz="4000">
                <a:solidFill>
                  <a:srgbClr val="000000"/>
                </a:solidFill>
                <a:latin typeface="Times New Roman"/>
                <a:ea typeface="Times New Roman"/>
                <a:cs typeface="Times New Roman"/>
                <a:sym typeface="Times New Roman"/>
              </a:rPr>
              <a:t>Such teams perform a wide variety of </a:t>
            </a:r>
            <a:endParaRPr/>
          </a:p>
          <a:p>
            <a:pPr marL="0" marR="0" lvl="0" indent="0" algn="just" rtl="0">
              <a:spcBef>
                <a:spcPts val="0"/>
              </a:spcBef>
              <a:spcAft>
                <a:spcPts val="0"/>
              </a:spcAft>
              <a:buNone/>
            </a:pPr>
            <a:r>
              <a:rPr lang="en-US" sz="4000" b="1" u="sng">
                <a:solidFill>
                  <a:srgbClr val="FF0000"/>
                </a:solidFill>
                <a:latin typeface="Times New Roman"/>
                <a:ea typeface="Times New Roman"/>
                <a:cs typeface="Times New Roman"/>
                <a:sym typeface="Times New Roman"/>
              </a:rPr>
              <a:t>manufacturing and service activities.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pic>
        <p:nvPicPr>
          <p:cNvPr id="216" name="Google Shape;216;p10"/>
          <p:cNvPicPr preferRelativeResize="0"/>
          <p:nvPr/>
        </p:nvPicPr>
        <p:blipFill rotWithShape="1">
          <a:blip r:embed="rId3">
            <a:alphaModFix/>
          </a:blip>
          <a:srcRect/>
          <a:stretch/>
        </p:blipFill>
        <p:spPr>
          <a:xfrm>
            <a:off x="247155" y="5725899"/>
            <a:ext cx="1222425" cy="1096206"/>
          </a:xfrm>
          <a:prstGeom prst="rect">
            <a:avLst/>
          </a:prstGeom>
          <a:noFill/>
          <a:ln>
            <a:noFill/>
          </a:ln>
        </p:spPr>
      </p:pic>
      <p:pic>
        <p:nvPicPr>
          <p:cNvPr id="217" name="Google Shape;217;p10"/>
          <p:cNvPicPr preferRelativeResize="0"/>
          <p:nvPr/>
        </p:nvPicPr>
        <p:blipFill rotWithShape="1">
          <a:blip r:embed="rId4">
            <a:alphaModFix/>
          </a:blip>
          <a:srcRect/>
          <a:stretch/>
        </p:blipFill>
        <p:spPr>
          <a:xfrm>
            <a:off x="2440788" y="6622859"/>
            <a:ext cx="9631887" cy="199246"/>
          </a:xfrm>
          <a:prstGeom prst="rect">
            <a:avLst/>
          </a:prstGeom>
          <a:noFill/>
          <a:ln>
            <a:noFill/>
          </a:ln>
        </p:spPr>
      </p:pic>
      <p:pic>
        <p:nvPicPr>
          <p:cNvPr id="218" name="Google Shape;218;p1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19" name="Google Shape;219;p1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20" name="Google Shape;220;p10"/>
          <p:cNvPicPr preferRelativeResize="0"/>
          <p:nvPr/>
        </p:nvPicPr>
        <p:blipFill rotWithShape="1">
          <a:blip r:embed="rId6">
            <a:alphaModFix/>
          </a:blip>
          <a:srcRect/>
          <a:stretch/>
        </p:blipFill>
        <p:spPr>
          <a:xfrm>
            <a:off x="1752696" y="84605"/>
            <a:ext cx="10308690" cy="1094830"/>
          </a:xfrm>
          <a:prstGeom prst="rect">
            <a:avLst/>
          </a:prstGeom>
          <a:noFill/>
          <a:ln>
            <a:noFill/>
          </a:ln>
        </p:spPr>
      </p:pic>
      <p:sp>
        <p:nvSpPr>
          <p:cNvPr id="221" name="Google Shape;221;p10"/>
          <p:cNvSpPr/>
          <p:nvPr/>
        </p:nvSpPr>
        <p:spPr>
          <a:xfrm>
            <a:off x="-11807" y="-27756"/>
            <a:ext cx="2678734" cy="1548106"/>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22" name="Google Shape;222;p10"/>
          <p:cNvSpPr/>
          <p:nvPr/>
        </p:nvSpPr>
        <p:spPr>
          <a:xfrm>
            <a:off x="34736" y="-49089"/>
            <a:ext cx="2482767" cy="1548106"/>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23" name="Google Shape;223;p10"/>
          <p:cNvSpPr/>
          <p:nvPr/>
        </p:nvSpPr>
        <p:spPr>
          <a:xfrm>
            <a:off x="107797" y="-14673"/>
            <a:ext cx="2233096" cy="1393627"/>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1" i="0" u="none" strike="noStrike" cap="none">
              <a:solidFill>
                <a:srgbClr val="FFFFFF"/>
              </a:solidFill>
              <a:latin typeface="Calibri"/>
              <a:ea typeface="Calibri"/>
              <a:cs typeface="Calibri"/>
              <a:sym typeface="Calibri"/>
            </a:endParaRPr>
          </a:p>
        </p:txBody>
      </p:sp>
      <p:sp>
        <p:nvSpPr>
          <p:cNvPr id="224" name="Google Shape;224;p10"/>
          <p:cNvSpPr txBox="1"/>
          <p:nvPr/>
        </p:nvSpPr>
        <p:spPr>
          <a:xfrm>
            <a:off x="130614" y="248265"/>
            <a:ext cx="2116285"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sp>
        <p:nvSpPr>
          <p:cNvPr id="225" name="Google Shape;225;p10" descr="Stationery"/>
          <p:cNvSpPr/>
          <p:nvPr/>
        </p:nvSpPr>
        <p:spPr>
          <a:xfrm>
            <a:off x="1083220" y="1291796"/>
            <a:ext cx="10308690" cy="4355301"/>
          </a:xfrm>
          <a:prstGeom prst="roundRect">
            <a:avLst>
              <a:gd name="adj" fmla="val 16667"/>
            </a:avLst>
          </a:prstGeom>
          <a:solidFill>
            <a:schemeClr val="lt1"/>
          </a:solidFill>
          <a:ln w="9525" cap="flat" cmpd="sng">
            <a:solidFill>
              <a:srgbClr val="D8D8D8"/>
            </a:solidFill>
            <a:prstDash val="solid"/>
            <a:round/>
            <a:headEnd type="none" w="sm" len="sm"/>
            <a:tailEnd type="none" w="sm" len="sm"/>
          </a:ln>
          <a:effectLst>
            <a:outerShdw blurRad="149987" dist="250190" dir="8460000" algn="ctr">
              <a:srgbClr val="000000">
                <a:alpha val="27843"/>
              </a:srgbClr>
            </a:outerShdw>
          </a:effectLst>
        </p:spPr>
        <p:txBody>
          <a:bodyPr spcFirstLastPara="1" wrap="square" lIns="91425" tIns="45700" rIns="91425" bIns="45700" anchor="ctr" anchorCtr="0">
            <a:noAutofit/>
          </a:bodyPr>
          <a:lstStyle/>
          <a:p>
            <a:pPr marL="571500" marR="0" lvl="0" indent="-571500" algn="l" rtl="0">
              <a:lnSpc>
                <a:spcPct val="150000"/>
              </a:lnSpc>
              <a:spcBef>
                <a:spcPts val="0"/>
              </a:spcBef>
              <a:spcAft>
                <a:spcPts val="0"/>
              </a:spcAft>
              <a:buClr>
                <a:srgbClr val="000000"/>
              </a:buClr>
              <a:buSzPts val="3200"/>
              <a:buFont typeface="Noto Sans Symbols"/>
              <a:buChar char="❑"/>
            </a:pPr>
            <a:r>
              <a:rPr lang="en-US" sz="3200" b="0" i="0" u="none" strike="noStrike" cap="none">
                <a:solidFill>
                  <a:srgbClr val="000000"/>
                </a:solidFill>
                <a:latin typeface="Times New Roman"/>
                <a:ea typeface="Times New Roman"/>
                <a:cs typeface="Times New Roman"/>
                <a:sym typeface="Times New Roman"/>
              </a:rPr>
              <a:t>is a work group composed of workers from different</a:t>
            </a:r>
            <a:endParaRPr/>
          </a:p>
          <a:p>
            <a:pPr marL="571500" marR="0" lvl="0" indent="-571500" algn="l" rtl="0">
              <a:lnSpc>
                <a:spcPct val="150000"/>
              </a:lnSpc>
              <a:spcBef>
                <a:spcPts val="0"/>
              </a:spcBef>
              <a:spcAft>
                <a:spcPts val="0"/>
              </a:spcAft>
              <a:buClr>
                <a:srgbClr val="000000"/>
              </a:buClr>
              <a:buSzPts val="3200"/>
              <a:buFont typeface="Noto Sans Symbols"/>
              <a:buChar char="❑"/>
            </a:pPr>
            <a:r>
              <a:rPr lang="en-US" sz="3200" b="0" i="0" u="none" strike="noStrike" cap="none">
                <a:solidFill>
                  <a:srgbClr val="000000"/>
                </a:solidFill>
                <a:latin typeface="Times New Roman"/>
                <a:ea typeface="Times New Roman"/>
                <a:cs typeface="Times New Roman"/>
                <a:sym typeface="Times New Roman"/>
              </a:rPr>
              <a:t>specialties, at about the same organizational level, </a:t>
            </a:r>
            <a:endParaRPr/>
          </a:p>
          <a:p>
            <a:pPr marL="571500" marR="0" lvl="0" indent="-571500" algn="l" rtl="0">
              <a:lnSpc>
                <a:spcPct val="150000"/>
              </a:lnSpc>
              <a:spcBef>
                <a:spcPts val="0"/>
              </a:spcBef>
              <a:spcAft>
                <a:spcPts val="0"/>
              </a:spcAft>
              <a:buClr>
                <a:srgbClr val="000000"/>
              </a:buClr>
              <a:buSzPts val="3200"/>
              <a:buFont typeface="Noto Sans Symbols"/>
              <a:buChar char="❑"/>
            </a:pPr>
            <a:r>
              <a:rPr lang="en-US" sz="3200" b="0" i="0" u="none" strike="noStrike" cap="none">
                <a:solidFill>
                  <a:srgbClr val="000000"/>
                </a:solidFill>
                <a:latin typeface="Times New Roman"/>
                <a:ea typeface="Times New Roman"/>
                <a:cs typeface="Times New Roman"/>
                <a:sym typeface="Times New Roman"/>
              </a:rPr>
              <a:t>they come together to accomplish a task. </a:t>
            </a:r>
            <a:endParaRPr/>
          </a:p>
        </p:txBody>
      </p:sp>
      <p:sp>
        <p:nvSpPr>
          <p:cNvPr id="226" name="Google Shape;226;p10"/>
          <p:cNvSpPr txBox="1"/>
          <p:nvPr/>
        </p:nvSpPr>
        <p:spPr>
          <a:xfrm>
            <a:off x="2739988" y="50003"/>
            <a:ext cx="6205928" cy="89255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Calibri"/>
              <a:buNone/>
            </a:pPr>
            <a:endParaRPr sz="1600" b="0" i="0" u="none" strike="noStrike" cap="none">
              <a:solidFill>
                <a:srgbClr val="00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600"/>
              <a:buFont typeface="Times New Roman"/>
              <a:buNone/>
            </a:pPr>
            <a:r>
              <a:rPr lang="en-US" sz="1600" b="0" i="0" u="none" strike="noStrike" cap="none">
                <a:solidFill>
                  <a:srgbClr val="000000"/>
                </a:solidFill>
                <a:latin typeface="Times New Roman"/>
                <a:ea typeface="Times New Roman"/>
                <a:cs typeface="Times New Roman"/>
                <a:sym typeface="Times New Roman"/>
              </a:rPr>
              <a:t> </a:t>
            </a:r>
            <a:r>
              <a:rPr lang="en-US" sz="3600" b="1" i="0" u="none" strike="noStrike" cap="none">
                <a:solidFill>
                  <a:srgbClr val="FFFFFF"/>
                </a:solidFill>
                <a:latin typeface="Times New Roman"/>
                <a:ea typeface="Times New Roman"/>
                <a:cs typeface="Times New Roman"/>
                <a:sym typeface="Times New Roman"/>
              </a:rPr>
              <a:t>B. Cross-Functional Teams </a:t>
            </a:r>
            <a:endParaRPr/>
          </a:p>
        </p:txBody>
      </p:sp>
      <p:pic>
        <p:nvPicPr>
          <p:cNvPr id="227" name="Google Shape;227;p10" descr="3d Glasses with solid fill"/>
          <p:cNvPicPr preferRelativeResize="0"/>
          <p:nvPr/>
        </p:nvPicPr>
        <p:blipFill rotWithShape="1">
          <a:blip r:embed="rId7">
            <a:alphaModFix/>
          </a:blip>
          <a:srcRect/>
          <a:stretch/>
        </p:blipFill>
        <p:spPr>
          <a:xfrm rot="946465">
            <a:off x="9587160" y="3728079"/>
            <a:ext cx="2554155" cy="255415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pic>
        <p:nvPicPr>
          <p:cNvPr id="233" name="Google Shape;233;p11"/>
          <p:cNvPicPr preferRelativeResize="0"/>
          <p:nvPr/>
        </p:nvPicPr>
        <p:blipFill rotWithShape="1">
          <a:blip r:embed="rId3">
            <a:alphaModFix/>
          </a:blip>
          <a:srcRect/>
          <a:stretch/>
        </p:blipFill>
        <p:spPr>
          <a:xfrm>
            <a:off x="247155" y="5725899"/>
            <a:ext cx="1222425" cy="1096206"/>
          </a:xfrm>
          <a:prstGeom prst="rect">
            <a:avLst/>
          </a:prstGeom>
          <a:noFill/>
          <a:ln>
            <a:noFill/>
          </a:ln>
        </p:spPr>
      </p:pic>
      <p:pic>
        <p:nvPicPr>
          <p:cNvPr id="234" name="Google Shape;234;p11"/>
          <p:cNvPicPr preferRelativeResize="0"/>
          <p:nvPr/>
        </p:nvPicPr>
        <p:blipFill rotWithShape="1">
          <a:blip r:embed="rId4">
            <a:alphaModFix/>
          </a:blip>
          <a:srcRect/>
          <a:stretch/>
        </p:blipFill>
        <p:spPr>
          <a:xfrm>
            <a:off x="2440788" y="6622859"/>
            <a:ext cx="9631887" cy="199246"/>
          </a:xfrm>
          <a:prstGeom prst="rect">
            <a:avLst/>
          </a:prstGeom>
          <a:noFill/>
          <a:ln>
            <a:noFill/>
          </a:ln>
        </p:spPr>
      </p:pic>
      <p:pic>
        <p:nvPicPr>
          <p:cNvPr id="235" name="Google Shape;235;p1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36" name="Google Shape;236;p1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37" name="Google Shape;237;p11"/>
          <p:cNvPicPr preferRelativeResize="0"/>
          <p:nvPr/>
        </p:nvPicPr>
        <p:blipFill rotWithShape="1">
          <a:blip r:embed="rId6">
            <a:alphaModFix/>
          </a:blip>
          <a:srcRect/>
          <a:stretch/>
        </p:blipFill>
        <p:spPr>
          <a:xfrm>
            <a:off x="1752696" y="84605"/>
            <a:ext cx="10308690" cy="1094830"/>
          </a:xfrm>
          <a:prstGeom prst="rect">
            <a:avLst/>
          </a:prstGeom>
          <a:noFill/>
          <a:ln>
            <a:noFill/>
          </a:ln>
        </p:spPr>
      </p:pic>
      <p:sp>
        <p:nvSpPr>
          <p:cNvPr id="238" name="Google Shape;238;p11"/>
          <p:cNvSpPr/>
          <p:nvPr/>
        </p:nvSpPr>
        <p:spPr>
          <a:xfrm>
            <a:off x="-11807" y="-27756"/>
            <a:ext cx="2678734" cy="1548106"/>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39" name="Google Shape;239;p11"/>
          <p:cNvSpPr/>
          <p:nvPr/>
        </p:nvSpPr>
        <p:spPr>
          <a:xfrm>
            <a:off x="34736" y="-49089"/>
            <a:ext cx="2482767" cy="1548106"/>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40" name="Google Shape;240;p11"/>
          <p:cNvSpPr/>
          <p:nvPr/>
        </p:nvSpPr>
        <p:spPr>
          <a:xfrm>
            <a:off x="107797" y="-14673"/>
            <a:ext cx="2233096" cy="1393627"/>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1" i="0" u="none" strike="noStrike" cap="none">
              <a:solidFill>
                <a:srgbClr val="FFFFFF"/>
              </a:solidFill>
              <a:latin typeface="Calibri"/>
              <a:ea typeface="Calibri"/>
              <a:cs typeface="Calibri"/>
              <a:sym typeface="Calibri"/>
            </a:endParaRPr>
          </a:p>
        </p:txBody>
      </p:sp>
      <p:sp>
        <p:nvSpPr>
          <p:cNvPr id="241" name="Google Shape;241;p11"/>
          <p:cNvSpPr txBox="1"/>
          <p:nvPr/>
        </p:nvSpPr>
        <p:spPr>
          <a:xfrm>
            <a:off x="130614" y="248265"/>
            <a:ext cx="2116285"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sp>
        <p:nvSpPr>
          <p:cNvPr id="242" name="Google Shape;242;p11" descr="Stationery"/>
          <p:cNvSpPr/>
          <p:nvPr/>
        </p:nvSpPr>
        <p:spPr>
          <a:xfrm>
            <a:off x="1083220" y="1291796"/>
            <a:ext cx="10308690" cy="4355301"/>
          </a:xfrm>
          <a:prstGeom prst="roundRect">
            <a:avLst>
              <a:gd name="adj" fmla="val 16667"/>
            </a:avLst>
          </a:prstGeom>
          <a:solidFill>
            <a:schemeClr val="lt1"/>
          </a:solidFill>
          <a:ln w="9525" cap="flat" cmpd="sng">
            <a:solidFill>
              <a:srgbClr val="D8D8D8"/>
            </a:solidFill>
            <a:prstDash val="solid"/>
            <a:round/>
            <a:headEnd type="none" w="sm" len="sm"/>
            <a:tailEnd type="none" w="sm" len="sm"/>
          </a:ln>
          <a:effectLst>
            <a:outerShdw blurRad="149987" dist="250190" dir="8460000" algn="ctr">
              <a:srgbClr val="000000">
                <a:alpha val="27843"/>
              </a:srgbClr>
            </a:outerShdw>
          </a:effectLst>
        </p:spPr>
        <p:txBody>
          <a:bodyPr spcFirstLastPara="1" wrap="square" lIns="91425" tIns="45700" rIns="91425" bIns="45700" anchor="ctr" anchorCtr="0">
            <a:noAutofit/>
          </a:bodyPr>
          <a:lstStyle/>
          <a:p>
            <a:pPr marL="571500" marR="0" lvl="0" indent="-571500" algn="l" rtl="0">
              <a:lnSpc>
                <a:spcPct val="150000"/>
              </a:lnSpc>
              <a:spcBef>
                <a:spcPts val="0"/>
              </a:spcBef>
              <a:spcAft>
                <a:spcPts val="0"/>
              </a:spcAft>
              <a:buClr>
                <a:srgbClr val="000000"/>
              </a:buClr>
              <a:buSzPts val="3200"/>
              <a:buFont typeface="Noto Sans Symbols"/>
              <a:buChar char="❑"/>
            </a:pPr>
            <a:r>
              <a:rPr lang="en-US" sz="3200" b="0" i="0" u="none" strike="noStrike">
                <a:solidFill>
                  <a:srgbClr val="000000"/>
                </a:solidFill>
                <a:latin typeface="Times New Roman"/>
                <a:ea typeface="Times New Roman"/>
                <a:cs typeface="Times New Roman"/>
                <a:sym typeface="Times New Roman"/>
              </a:rPr>
              <a:t>are supposed to blend their talents.</a:t>
            </a:r>
            <a:endParaRPr/>
          </a:p>
          <a:p>
            <a:pPr marL="571500" marR="0" lvl="0" indent="-571500" algn="l" rtl="0">
              <a:lnSpc>
                <a:spcPct val="150000"/>
              </a:lnSpc>
              <a:spcBef>
                <a:spcPts val="0"/>
              </a:spcBef>
              <a:spcAft>
                <a:spcPts val="0"/>
              </a:spcAft>
              <a:buClr>
                <a:srgbClr val="000000"/>
              </a:buClr>
              <a:buSzPts val="3200"/>
              <a:buFont typeface="Noto Sans Symbols"/>
              <a:buChar char="❑"/>
            </a:pPr>
            <a:r>
              <a:rPr lang="en-US" sz="3200" b="0" i="0" u="none" strike="noStrike">
                <a:solidFill>
                  <a:srgbClr val="000000"/>
                </a:solidFill>
                <a:latin typeface="Times New Roman"/>
                <a:ea typeface="Times New Roman"/>
                <a:cs typeface="Times New Roman"/>
                <a:sym typeface="Times New Roman"/>
              </a:rPr>
              <a:t>are widely used in </a:t>
            </a:r>
            <a:r>
              <a:rPr lang="en-US" sz="3200" b="1" i="0" u="sng" strike="noStrike">
                <a:solidFill>
                  <a:srgbClr val="FF0000"/>
                </a:solidFill>
                <a:latin typeface="Times New Roman"/>
                <a:ea typeface="Times New Roman"/>
                <a:cs typeface="Times New Roman"/>
                <a:sym typeface="Times New Roman"/>
              </a:rPr>
              <a:t>product development</a:t>
            </a:r>
            <a:r>
              <a:rPr lang="en-US" sz="3200" b="0" i="0" u="none" strike="noStrike">
                <a:solidFill>
                  <a:srgbClr val="000000"/>
                </a:solidFill>
                <a:latin typeface="Times New Roman"/>
                <a:ea typeface="Times New Roman"/>
                <a:cs typeface="Times New Roman"/>
                <a:sym typeface="Times New Roman"/>
              </a:rPr>
              <a:t>. </a:t>
            </a:r>
            <a:endParaRPr sz="3200" b="1" i="0" u="none" strike="noStrike" cap="none">
              <a:solidFill>
                <a:srgbClr val="000000"/>
              </a:solidFill>
              <a:latin typeface="Arial"/>
              <a:ea typeface="Arial"/>
              <a:cs typeface="Arial"/>
              <a:sym typeface="Arial"/>
            </a:endParaRPr>
          </a:p>
        </p:txBody>
      </p:sp>
      <p:sp>
        <p:nvSpPr>
          <p:cNvPr id="243" name="Google Shape;243;p11"/>
          <p:cNvSpPr txBox="1"/>
          <p:nvPr/>
        </p:nvSpPr>
        <p:spPr>
          <a:xfrm>
            <a:off x="2739988" y="50003"/>
            <a:ext cx="6205928" cy="89255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b="0" i="0" u="none" strike="noStrike">
              <a:solidFill>
                <a:srgbClr val="000000"/>
              </a:solidFill>
              <a:latin typeface="Times New Roman"/>
              <a:ea typeface="Times New Roman"/>
              <a:cs typeface="Times New Roman"/>
              <a:sym typeface="Times New Roman"/>
            </a:endParaRPr>
          </a:p>
          <a:p>
            <a:pPr marL="0" marR="0" lvl="0" indent="0" algn="l" rtl="0">
              <a:spcBef>
                <a:spcPts val="0"/>
              </a:spcBef>
              <a:spcAft>
                <a:spcPts val="0"/>
              </a:spcAft>
              <a:buNone/>
            </a:pPr>
            <a:r>
              <a:rPr lang="en-US" sz="1600" b="0" i="0" u="none" strike="noStrike">
                <a:solidFill>
                  <a:srgbClr val="000000"/>
                </a:solidFill>
                <a:latin typeface="Times New Roman"/>
                <a:ea typeface="Times New Roman"/>
                <a:cs typeface="Times New Roman"/>
                <a:sym typeface="Times New Roman"/>
              </a:rPr>
              <a:t> </a:t>
            </a:r>
            <a:r>
              <a:rPr lang="en-US" sz="3600" b="1">
                <a:solidFill>
                  <a:schemeClr val="lt1"/>
                </a:solidFill>
                <a:latin typeface="Times New Roman"/>
                <a:ea typeface="Times New Roman"/>
                <a:cs typeface="Times New Roman"/>
                <a:sym typeface="Times New Roman"/>
              </a:rPr>
              <a:t>B. Cross-Functional Teams </a:t>
            </a:r>
            <a:endParaRPr/>
          </a:p>
        </p:txBody>
      </p:sp>
      <p:pic>
        <p:nvPicPr>
          <p:cNvPr id="244" name="Google Shape;244;p11" descr="3d Glasses with solid fill"/>
          <p:cNvPicPr preferRelativeResize="0"/>
          <p:nvPr/>
        </p:nvPicPr>
        <p:blipFill rotWithShape="1">
          <a:blip r:embed="rId7">
            <a:alphaModFix/>
          </a:blip>
          <a:srcRect/>
          <a:stretch/>
        </p:blipFill>
        <p:spPr>
          <a:xfrm rot="946465">
            <a:off x="9587160" y="3728079"/>
            <a:ext cx="2554155" cy="255415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pic>
        <p:nvPicPr>
          <p:cNvPr id="250" name="Google Shape;250;p12"/>
          <p:cNvPicPr preferRelativeResize="0"/>
          <p:nvPr/>
        </p:nvPicPr>
        <p:blipFill rotWithShape="1">
          <a:blip r:embed="rId3">
            <a:alphaModFix/>
          </a:blip>
          <a:srcRect/>
          <a:stretch/>
        </p:blipFill>
        <p:spPr>
          <a:xfrm>
            <a:off x="247155" y="5725899"/>
            <a:ext cx="1222425" cy="1096206"/>
          </a:xfrm>
          <a:prstGeom prst="rect">
            <a:avLst/>
          </a:prstGeom>
          <a:noFill/>
          <a:ln>
            <a:noFill/>
          </a:ln>
        </p:spPr>
      </p:pic>
      <p:pic>
        <p:nvPicPr>
          <p:cNvPr id="251" name="Google Shape;251;p12"/>
          <p:cNvPicPr preferRelativeResize="0"/>
          <p:nvPr/>
        </p:nvPicPr>
        <p:blipFill rotWithShape="1">
          <a:blip r:embed="rId4">
            <a:alphaModFix/>
          </a:blip>
          <a:srcRect/>
          <a:stretch/>
        </p:blipFill>
        <p:spPr>
          <a:xfrm>
            <a:off x="2440788" y="6622859"/>
            <a:ext cx="9631887" cy="199246"/>
          </a:xfrm>
          <a:prstGeom prst="rect">
            <a:avLst/>
          </a:prstGeom>
          <a:noFill/>
          <a:ln>
            <a:noFill/>
          </a:ln>
        </p:spPr>
      </p:pic>
      <p:pic>
        <p:nvPicPr>
          <p:cNvPr id="252" name="Google Shape;252;p1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53" name="Google Shape;253;p1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54" name="Google Shape;254;p12"/>
          <p:cNvPicPr preferRelativeResize="0"/>
          <p:nvPr/>
        </p:nvPicPr>
        <p:blipFill rotWithShape="1">
          <a:blip r:embed="rId6">
            <a:alphaModFix/>
          </a:blip>
          <a:srcRect/>
          <a:stretch/>
        </p:blipFill>
        <p:spPr>
          <a:xfrm>
            <a:off x="1752696" y="84605"/>
            <a:ext cx="10308690" cy="1094830"/>
          </a:xfrm>
          <a:prstGeom prst="rect">
            <a:avLst/>
          </a:prstGeom>
          <a:noFill/>
          <a:ln>
            <a:noFill/>
          </a:ln>
        </p:spPr>
      </p:pic>
      <p:sp>
        <p:nvSpPr>
          <p:cNvPr id="255" name="Google Shape;255;p12"/>
          <p:cNvSpPr/>
          <p:nvPr/>
        </p:nvSpPr>
        <p:spPr>
          <a:xfrm>
            <a:off x="-11807" y="-27756"/>
            <a:ext cx="2678734" cy="1548106"/>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56" name="Google Shape;256;p12"/>
          <p:cNvSpPr/>
          <p:nvPr/>
        </p:nvSpPr>
        <p:spPr>
          <a:xfrm>
            <a:off x="34736" y="-49089"/>
            <a:ext cx="2482767" cy="1548106"/>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57" name="Google Shape;257;p12"/>
          <p:cNvSpPr/>
          <p:nvPr/>
        </p:nvSpPr>
        <p:spPr>
          <a:xfrm>
            <a:off x="107797" y="-14673"/>
            <a:ext cx="2233096" cy="1393627"/>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1" i="0" u="none" strike="noStrike" cap="none">
              <a:solidFill>
                <a:srgbClr val="FFFFFF"/>
              </a:solidFill>
              <a:latin typeface="Calibri"/>
              <a:ea typeface="Calibri"/>
              <a:cs typeface="Calibri"/>
              <a:sym typeface="Calibri"/>
            </a:endParaRPr>
          </a:p>
        </p:txBody>
      </p:sp>
      <p:sp>
        <p:nvSpPr>
          <p:cNvPr id="258" name="Google Shape;258;p12"/>
          <p:cNvSpPr txBox="1"/>
          <p:nvPr/>
        </p:nvSpPr>
        <p:spPr>
          <a:xfrm>
            <a:off x="130614" y="248265"/>
            <a:ext cx="2116285"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sp>
        <p:nvSpPr>
          <p:cNvPr id="259" name="Google Shape;259;p12" descr="Stationery"/>
          <p:cNvSpPr/>
          <p:nvPr/>
        </p:nvSpPr>
        <p:spPr>
          <a:xfrm>
            <a:off x="941655" y="1684010"/>
            <a:ext cx="10308690" cy="3577538"/>
          </a:xfrm>
          <a:prstGeom prst="roundRect">
            <a:avLst>
              <a:gd name="adj" fmla="val 16667"/>
            </a:avLst>
          </a:prstGeom>
          <a:solidFill>
            <a:schemeClr val="lt1"/>
          </a:solidFill>
          <a:ln w="9525" cap="flat" cmpd="sng">
            <a:solidFill>
              <a:srgbClr val="D8D8D8"/>
            </a:solidFill>
            <a:prstDash val="solid"/>
            <a:round/>
            <a:headEnd type="none" w="sm" len="sm"/>
            <a:tailEnd type="none" w="sm" len="sm"/>
          </a:ln>
          <a:effectLst>
            <a:outerShdw blurRad="149987" dist="250190" dir="8460000" algn="ctr">
              <a:srgbClr val="000000">
                <a:alpha val="27843"/>
              </a:srgbClr>
            </a:outerShdw>
          </a:effectLst>
        </p:spPr>
        <p:txBody>
          <a:bodyPr spcFirstLastPara="1" wrap="square" lIns="91425" tIns="45700" rIns="91425" bIns="45700" anchor="ctr" anchorCtr="0">
            <a:noAutofit/>
          </a:bodyPr>
          <a:lstStyle/>
          <a:p>
            <a:pPr marL="571500" marR="0" lvl="0" indent="-571500" algn="l" rtl="0">
              <a:lnSpc>
                <a:spcPct val="150000"/>
              </a:lnSpc>
              <a:spcBef>
                <a:spcPts val="0"/>
              </a:spcBef>
              <a:spcAft>
                <a:spcPts val="0"/>
              </a:spcAft>
              <a:buClr>
                <a:srgbClr val="000000"/>
              </a:buClr>
              <a:buSzPts val="3200"/>
              <a:buFont typeface="Noto Sans Symbols"/>
              <a:buChar char="❑"/>
            </a:pPr>
            <a:r>
              <a:rPr lang="en-US" sz="3200" b="0" i="0" u="none" strike="noStrike" cap="none">
                <a:solidFill>
                  <a:srgbClr val="000000"/>
                </a:solidFill>
                <a:latin typeface="Times New Roman"/>
                <a:ea typeface="Times New Roman"/>
                <a:cs typeface="Times New Roman"/>
                <a:sym typeface="Times New Roman"/>
              </a:rPr>
              <a:t>conduct most of their work by sending electronic</a:t>
            </a:r>
            <a:endParaRPr/>
          </a:p>
          <a:p>
            <a:pPr marL="0" marR="0" lvl="0" indent="0" algn="l" rtl="0">
              <a:lnSpc>
                <a:spcPct val="150000"/>
              </a:lnSpc>
              <a:spcBef>
                <a:spcPts val="0"/>
              </a:spcBef>
              <a:spcAft>
                <a:spcPts val="0"/>
              </a:spcAft>
              <a:buClr>
                <a:srgbClr val="000000"/>
              </a:buClr>
              <a:buSzPts val="3200"/>
              <a:buFont typeface="Times New Roman"/>
              <a:buNone/>
            </a:pPr>
            <a:r>
              <a:rPr lang="en-US" sz="3200" b="0" i="0" u="none" strike="noStrike" cap="none">
                <a:solidFill>
                  <a:srgbClr val="000000"/>
                </a:solidFill>
                <a:latin typeface="Times New Roman"/>
                <a:ea typeface="Times New Roman"/>
                <a:cs typeface="Times New Roman"/>
                <a:sym typeface="Times New Roman"/>
              </a:rPr>
              <a:t>messages to each other rather than conducting face-to-face</a:t>
            </a:r>
            <a:endParaRPr/>
          </a:p>
          <a:p>
            <a:pPr marL="0" marR="0" lvl="0" indent="0" algn="l" rtl="0">
              <a:lnSpc>
                <a:spcPct val="150000"/>
              </a:lnSpc>
              <a:spcBef>
                <a:spcPts val="0"/>
              </a:spcBef>
              <a:spcAft>
                <a:spcPts val="0"/>
              </a:spcAft>
              <a:buClr>
                <a:srgbClr val="000000"/>
              </a:buClr>
              <a:buSzPts val="3200"/>
              <a:buFont typeface="Times New Roman"/>
              <a:buNone/>
            </a:pPr>
            <a:r>
              <a:rPr lang="en-US" sz="3200" b="0" i="0" u="none" strike="noStrike" cap="none">
                <a:solidFill>
                  <a:srgbClr val="000000"/>
                </a:solidFill>
                <a:latin typeface="Times New Roman"/>
                <a:ea typeface="Times New Roman"/>
                <a:cs typeface="Times New Roman"/>
                <a:sym typeface="Times New Roman"/>
              </a:rPr>
              <a:t>meetings. </a:t>
            </a:r>
            <a:endParaRPr/>
          </a:p>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Times New Roman"/>
              <a:ea typeface="Times New Roman"/>
              <a:cs typeface="Times New Roman"/>
              <a:sym typeface="Times New Roman"/>
            </a:endParaRPr>
          </a:p>
        </p:txBody>
      </p:sp>
      <p:sp>
        <p:nvSpPr>
          <p:cNvPr id="260" name="Google Shape;260;p12"/>
          <p:cNvSpPr txBox="1"/>
          <p:nvPr/>
        </p:nvSpPr>
        <p:spPr>
          <a:xfrm>
            <a:off x="2739988" y="50003"/>
            <a:ext cx="6205928" cy="89255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Calibri"/>
              <a:buNone/>
            </a:pPr>
            <a:endParaRPr sz="1600" b="0" i="0" u="none" strike="noStrike" cap="none">
              <a:solidFill>
                <a:srgbClr val="00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600"/>
              <a:buFont typeface="Times New Roman"/>
              <a:buNone/>
            </a:pPr>
            <a:r>
              <a:rPr lang="en-US" sz="1600" b="0" i="0" u="none" strike="noStrike" cap="none">
                <a:solidFill>
                  <a:srgbClr val="000000"/>
                </a:solidFill>
                <a:latin typeface="Times New Roman"/>
                <a:ea typeface="Times New Roman"/>
                <a:cs typeface="Times New Roman"/>
                <a:sym typeface="Times New Roman"/>
              </a:rPr>
              <a:t> </a:t>
            </a:r>
            <a:r>
              <a:rPr lang="en-US" sz="3600" b="1" i="0" u="none" strike="noStrike" cap="none">
                <a:solidFill>
                  <a:srgbClr val="FFFFFF"/>
                </a:solidFill>
                <a:latin typeface="Times New Roman"/>
                <a:ea typeface="Times New Roman"/>
                <a:cs typeface="Times New Roman"/>
                <a:sym typeface="Times New Roman"/>
              </a:rPr>
              <a:t>C. Virtual Teams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pic>
        <p:nvPicPr>
          <p:cNvPr id="266" name="Google Shape;266;p13"/>
          <p:cNvPicPr preferRelativeResize="0"/>
          <p:nvPr/>
        </p:nvPicPr>
        <p:blipFill rotWithShape="1">
          <a:blip r:embed="rId3">
            <a:alphaModFix/>
          </a:blip>
          <a:srcRect/>
          <a:stretch/>
        </p:blipFill>
        <p:spPr>
          <a:xfrm>
            <a:off x="247155" y="5725899"/>
            <a:ext cx="1222425" cy="1096206"/>
          </a:xfrm>
          <a:prstGeom prst="rect">
            <a:avLst/>
          </a:prstGeom>
          <a:noFill/>
          <a:ln>
            <a:noFill/>
          </a:ln>
        </p:spPr>
      </p:pic>
      <p:pic>
        <p:nvPicPr>
          <p:cNvPr id="267" name="Google Shape;267;p13"/>
          <p:cNvPicPr preferRelativeResize="0"/>
          <p:nvPr/>
        </p:nvPicPr>
        <p:blipFill rotWithShape="1">
          <a:blip r:embed="rId4">
            <a:alphaModFix/>
          </a:blip>
          <a:srcRect/>
          <a:stretch/>
        </p:blipFill>
        <p:spPr>
          <a:xfrm>
            <a:off x="2440788" y="6622859"/>
            <a:ext cx="9631887" cy="199246"/>
          </a:xfrm>
          <a:prstGeom prst="rect">
            <a:avLst/>
          </a:prstGeom>
          <a:noFill/>
          <a:ln>
            <a:noFill/>
          </a:ln>
        </p:spPr>
      </p:pic>
      <p:pic>
        <p:nvPicPr>
          <p:cNvPr id="268" name="Google Shape;268;p1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69" name="Google Shape;269;p1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70" name="Google Shape;270;p13"/>
          <p:cNvPicPr preferRelativeResize="0"/>
          <p:nvPr/>
        </p:nvPicPr>
        <p:blipFill rotWithShape="1">
          <a:blip r:embed="rId6">
            <a:alphaModFix/>
          </a:blip>
          <a:srcRect/>
          <a:stretch/>
        </p:blipFill>
        <p:spPr>
          <a:xfrm>
            <a:off x="1752696" y="84605"/>
            <a:ext cx="10308690" cy="1094830"/>
          </a:xfrm>
          <a:prstGeom prst="rect">
            <a:avLst/>
          </a:prstGeom>
          <a:noFill/>
          <a:ln>
            <a:noFill/>
          </a:ln>
        </p:spPr>
      </p:pic>
      <p:sp>
        <p:nvSpPr>
          <p:cNvPr id="271" name="Google Shape;271;p13"/>
          <p:cNvSpPr/>
          <p:nvPr/>
        </p:nvSpPr>
        <p:spPr>
          <a:xfrm>
            <a:off x="-11807" y="-27756"/>
            <a:ext cx="2678734" cy="1548106"/>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72" name="Google Shape;272;p13"/>
          <p:cNvSpPr/>
          <p:nvPr/>
        </p:nvSpPr>
        <p:spPr>
          <a:xfrm>
            <a:off x="34736" y="-49089"/>
            <a:ext cx="2482767" cy="1548106"/>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73" name="Google Shape;273;p13"/>
          <p:cNvSpPr/>
          <p:nvPr/>
        </p:nvSpPr>
        <p:spPr>
          <a:xfrm>
            <a:off x="107797" y="-14673"/>
            <a:ext cx="2233096" cy="1393627"/>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1" i="0" u="none" strike="noStrike" cap="none">
              <a:solidFill>
                <a:srgbClr val="FFFFFF"/>
              </a:solidFill>
              <a:latin typeface="Calibri"/>
              <a:ea typeface="Calibri"/>
              <a:cs typeface="Calibri"/>
              <a:sym typeface="Calibri"/>
            </a:endParaRPr>
          </a:p>
        </p:txBody>
      </p:sp>
      <p:sp>
        <p:nvSpPr>
          <p:cNvPr id="274" name="Google Shape;274;p13"/>
          <p:cNvSpPr txBox="1"/>
          <p:nvPr/>
        </p:nvSpPr>
        <p:spPr>
          <a:xfrm>
            <a:off x="130614" y="248265"/>
            <a:ext cx="2116285"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sp>
        <p:nvSpPr>
          <p:cNvPr id="275" name="Google Shape;275;p13" descr="Stationery"/>
          <p:cNvSpPr/>
          <p:nvPr/>
        </p:nvSpPr>
        <p:spPr>
          <a:xfrm>
            <a:off x="1224345" y="1613093"/>
            <a:ext cx="10308690" cy="3577538"/>
          </a:xfrm>
          <a:prstGeom prst="roundRect">
            <a:avLst>
              <a:gd name="adj" fmla="val 16667"/>
            </a:avLst>
          </a:prstGeom>
          <a:solidFill>
            <a:schemeClr val="lt1"/>
          </a:solidFill>
          <a:ln w="9525" cap="flat" cmpd="sng">
            <a:solidFill>
              <a:srgbClr val="D8D8D8"/>
            </a:solidFill>
            <a:prstDash val="solid"/>
            <a:round/>
            <a:headEnd type="none" w="sm" len="sm"/>
            <a:tailEnd type="none" w="sm" len="sm"/>
          </a:ln>
          <a:effectLst>
            <a:outerShdw blurRad="149987" dist="250190" dir="8460000" algn="ctr">
              <a:srgbClr val="000000">
                <a:alpha val="27843"/>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rgbClr val="000000"/>
              </a:solidFill>
              <a:latin typeface="Times New Roman"/>
              <a:ea typeface="Times New Roman"/>
              <a:cs typeface="Times New Roman"/>
              <a:sym typeface="Times New Roman"/>
            </a:endParaRPr>
          </a:p>
          <a:p>
            <a:pPr marL="571500" marR="0" lvl="0" indent="-571500" algn="l" rtl="0">
              <a:lnSpc>
                <a:spcPct val="150000"/>
              </a:lnSpc>
              <a:spcBef>
                <a:spcPts val="0"/>
              </a:spcBef>
              <a:spcAft>
                <a:spcPts val="0"/>
              </a:spcAft>
              <a:buClr>
                <a:srgbClr val="000000"/>
              </a:buClr>
              <a:buSzPts val="3200"/>
              <a:buFont typeface="Noto Sans Symbols"/>
              <a:buChar char="❑"/>
            </a:pPr>
            <a:r>
              <a:rPr lang="en-US" sz="3200" b="0" i="0" u="none" strike="noStrike" cap="none">
                <a:solidFill>
                  <a:srgbClr val="000000"/>
                </a:solidFill>
                <a:latin typeface="Times New Roman"/>
                <a:ea typeface="Times New Roman"/>
                <a:cs typeface="Times New Roman"/>
                <a:sym typeface="Times New Roman"/>
              </a:rPr>
              <a:t>A </a:t>
            </a:r>
            <a:r>
              <a:rPr lang="en-US" sz="3200" b="1" i="0" u="none" strike="noStrike" cap="none">
                <a:solidFill>
                  <a:srgbClr val="000000"/>
                </a:solidFill>
                <a:latin typeface="Times New Roman"/>
                <a:ea typeface="Times New Roman"/>
                <a:cs typeface="Times New Roman"/>
                <a:sym typeface="Times New Roman"/>
              </a:rPr>
              <a:t>virtual team </a:t>
            </a:r>
            <a:r>
              <a:rPr lang="en-US" sz="3200" b="0" i="0" u="none" strike="noStrike" cap="none">
                <a:solidFill>
                  <a:srgbClr val="000000"/>
                </a:solidFill>
                <a:latin typeface="Times New Roman"/>
                <a:ea typeface="Times New Roman"/>
                <a:cs typeface="Times New Roman"/>
                <a:sym typeface="Times New Roman"/>
              </a:rPr>
              <a:t>is a small group of people who conduct</a:t>
            </a:r>
            <a:endParaRPr/>
          </a:p>
          <a:p>
            <a:pPr marL="0" marR="0" lvl="0" indent="0" algn="l" rtl="0">
              <a:lnSpc>
                <a:spcPct val="150000"/>
              </a:lnSpc>
              <a:spcBef>
                <a:spcPts val="0"/>
              </a:spcBef>
              <a:spcAft>
                <a:spcPts val="0"/>
              </a:spcAft>
              <a:buClr>
                <a:srgbClr val="000000"/>
              </a:buClr>
              <a:buSzPts val="3200"/>
              <a:buFont typeface="Times New Roman"/>
              <a:buNone/>
            </a:pPr>
            <a:r>
              <a:rPr lang="en-US" sz="3200" b="0" i="0" u="none" strike="noStrike" cap="none">
                <a:solidFill>
                  <a:srgbClr val="000000"/>
                </a:solidFill>
                <a:latin typeface="Times New Roman"/>
                <a:ea typeface="Times New Roman"/>
                <a:cs typeface="Times New Roman"/>
                <a:sym typeface="Times New Roman"/>
              </a:rPr>
              <a:t> almost all their collaborative work by electronic</a:t>
            </a:r>
            <a:endParaRPr/>
          </a:p>
          <a:p>
            <a:pPr marL="0" marR="0" lvl="0" indent="0" algn="l" rtl="0">
              <a:lnSpc>
                <a:spcPct val="150000"/>
              </a:lnSpc>
              <a:spcBef>
                <a:spcPts val="0"/>
              </a:spcBef>
              <a:spcAft>
                <a:spcPts val="0"/>
              </a:spcAft>
              <a:buClr>
                <a:srgbClr val="000000"/>
              </a:buClr>
              <a:buSzPts val="3200"/>
              <a:buFont typeface="Times New Roman"/>
              <a:buNone/>
            </a:pPr>
            <a:r>
              <a:rPr lang="en-US" sz="3200" b="0" i="0" u="none" strike="noStrike" cap="none">
                <a:solidFill>
                  <a:srgbClr val="000000"/>
                </a:solidFill>
                <a:latin typeface="Times New Roman"/>
                <a:ea typeface="Times New Roman"/>
                <a:cs typeface="Times New Roman"/>
                <a:sym typeface="Times New Roman"/>
              </a:rPr>
              <a:t>communication rather than face-to-face meetings. </a:t>
            </a:r>
            <a:endParaRPr sz="3200" b="1" i="0" u="none" strike="noStrike" cap="none">
              <a:solidFill>
                <a:srgbClr val="000000"/>
              </a:solidFill>
              <a:latin typeface="Arial"/>
              <a:ea typeface="Arial"/>
              <a:cs typeface="Arial"/>
              <a:sym typeface="Arial"/>
            </a:endParaRPr>
          </a:p>
        </p:txBody>
      </p:sp>
      <p:sp>
        <p:nvSpPr>
          <p:cNvPr id="276" name="Google Shape;276;p13"/>
          <p:cNvSpPr txBox="1"/>
          <p:nvPr/>
        </p:nvSpPr>
        <p:spPr>
          <a:xfrm>
            <a:off x="2739988" y="50003"/>
            <a:ext cx="6205928" cy="89255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600"/>
              <a:buFont typeface="Calibri"/>
              <a:buNone/>
            </a:pPr>
            <a:endParaRPr sz="1600" b="0" i="0" u="none" strike="noStrike" cap="none">
              <a:solidFill>
                <a:srgbClr val="000000"/>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600"/>
              <a:buFont typeface="Times New Roman"/>
              <a:buNone/>
            </a:pPr>
            <a:r>
              <a:rPr lang="en-US" sz="1600" b="0" i="0" u="none" strike="noStrike" cap="none">
                <a:solidFill>
                  <a:srgbClr val="000000"/>
                </a:solidFill>
                <a:latin typeface="Times New Roman"/>
                <a:ea typeface="Times New Roman"/>
                <a:cs typeface="Times New Roman"/>
                <a:sym typeface="Times New Roman"/>
              </a:rPr>
              <a:t> </a:t>
            </a:r>
            <a:r>
              <a:rPr lang="en-US" sz="3600" b="1" i="0" u="none" strike="noStrike" cap="none">
                <a:solidFill>
                  <a:srgbClr val="FFFFFF"/>
                </a:solidFill>
                <a:latin typeface="Times New Roman"/>
                <a:ea typeface="Times New Roman"/>
                <a:cs typeface="Times New Roman"/>
                <a:sym typeface="Times New Roman"/>
              </a:rPr>
              <a:t>C. Virtual Teams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pic>
        <p:nvPicPr>
          <p:cNvPr id="282" name="Google Shape;282;p14"/>
          <p:cNvPicPr preferRelativeResize="0"/>
          <p:nvPr/>
        </p:nvPicPr>
        <p:blipFill rotWithShape="1">
          <a:blip r:embed="rId3">
            <a:alphaModFix/>
          </a:blip>
          <a:srcRect/>
          <a:stretch/>
        </p:blipFill>
        <p:spPr>
          <a:xfrm>
            <a:off x="358051" y="5725899"/>
            <a:ext cx="1222425" cy="1096206"/>
          </a:xfrm>
          <a:prstGeom prst="rect">
            <a:avLst/>
          </a:prstGeom>
          <a:noFill/>
          <a:ln>
            <a:noFill/>
          </a:ln>
        </p:spPr>
      </p:pic>
      <p:pic>
        <p:nvPicPr>
          <p:cNvPr id="283" name="Google Shape;283;p14"/>
          <p:cNvPicPr preferRelativeResize="0"/>
          <p:nvPr/>
        </p:nvPicPr>
        <p:blipFill rotWithShape="1">
          <a:blip r:embed="rId4">
            <a:alphaModFix/>
          </a:blip>
          <a:srcRect/>
          <a:stretch/>
        </p:blipFill>
        <p:spPr>
          <a:xfrm>
            <a:off x="2440788" y="6622859"/>
            <a:ext cx="9631887" cy="199246"/>
          </a:xfrm>
          <a:prstGeom prst="rect">
            <a:avLst/>
          </a:prstGeom>
          <a:noFill/>
          <a:ln>
            <a:noFill/>
          </a:ln>
        </p:spPr>
      </p:pic>
      <p:pic>
        <p:nvPicPr>
          <p:cNvPr id="284" name="Google Shape;284;p1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85" name="Google Shape;285;p1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86" name="Google Shape;286;p14"/>
          <p:cNvPicPr preferRelativeResize="0"/>
          <p:nvPr/>
        </p:nvPicPr>
        <p:blipFill rotWithShape="1">
          <a:blip r:embed="rId6">
            <a:alphaModFix/>
          </a:blip>
          <a:srcRect/>
          <a:stretch/>
        </p:blipFill>
        <p:spPr>
          <a:xfrm>
            <a:off x="1848574" y="285116"/>
            <a:ext cx="10308690" cy="1439821"/>
          </a:xfrm>
          <a:prstGeom prst="rect">
            <a:avLst/>
          </a:prstGeom>
          <a:noFill/>
          <a:ln>
            <a:noFill/>
          </a:ln>
        </p:spPr>
      </p:pic>
      <p:sp>
        <p:nvSpPr>
          <p:cNvPr id="287" name="Google Shape;287;p14"/>
          <p:cNvSpPr/>
          <p:nvPr/>
        </p:nvSpPr>
        <p:spPr>
          <a:xfrm>
            <a:off x="-11807" y="-27756"/>
            <a:ext cx="2678734" cy="1940622"/>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88" name="Google Shape;288;p14"/>
          <p:cNvSpPr/>
          <p:nvPr/>
        </p:nvSpPr>
        <p:spPr>
          <a:xfrm>
            <a:off x="34736" y="-49090"/>
            <a:ext cx="2482767" cy="1774027"/>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89" name="Google Shape;289;p14"/>
          <p:cNvSpPr/>
          <p:nvPr/>
        </p:nvSpPr>
        <p:spPr>
          <a:xfrm>
            <a:off x="107797" y="-14673"/>
            <a:ext cx="2233096" cy="173961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1" i="0" u="none" strike="noStrike" cap="none">
              <a:solidFill>
                <a:srgbClr val="FFFFFF"/>
              </a:solidFill>
              <a:latin typeface="Calibri"/>
              <a:ea typeface="Calibri"/>
              <a:cs typeface="Calibri"/>
              <a:sym typeface="Calibri"/>
            </a:endParaRPr>
          </a:p>
        </p:txBody>
      </p:sp>
      <p:pic>
        <p:nvPicPr>
          <p:cNvPr id="290" name="Google Shape;290;p14" descr="Well Bee"/>
          <p:cNvPicPr preferRelativeResize="0"/>
          <p:nvPr/>
        </p:nvPicPr>
        <p:blipFill rotWithShape="1">
          <a:blip r:embed="rId7">
            <a:alphaModFix/>
          </a:blip>
          <a:srcRect/>
          <a:stretch/>
        </p:blipFill>
        <p:spPr>
          <a:xfrm>
            <a:off x="9659996" y="2233924"/>
            <a:ext cx="2651329" cy="2651329"/>
          </a:xfrm>
          <a:prstGeom prst="rect">
            <a:avLst/>
          </a:prstGeom>
          <a:noFill/>
          <a:ln>
            <a:noFill/>
          </a:ln>
        </p:spPr>
      </p:pic>
      <p:sp>
        <p:nvSpPr>
          <p:cNvPr id="291" name="Google Shape;291;p14"/>
          <p:cNvSpPr txBox="1"/>
          <p:nvPr/>
        </p:nvSpPr>
        <p:spPr>
          <a:xfrm>
            <a:off x="166202" y="549804"/>
            <a:ext cx="2116285"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FFFFFF"/>
                </a:solidFill>
                <a:latin typeface="Tahoma"/>
                <a:ea typeface="Tahoma"/>
                <a:cs typeface="Tahoma"/>
                <a:sym typeface="Tahoma"/>
              </a:rPr>
              <a:t>Lecture 3</a:t>
            </a:r>
            <a:endParaRPr/>
          </a:p>
        </p:txBody>
      </p:sp>
      <p:sp>
        <p:nvSpPr>
          <p:cNvPr id="292" name="Google Shape;292;p14"/>
          <p:cNvSpPr txBox="1"/>
          <p:nvPr/>
        </p:nvSpPr>
        <p:spPr>
          <a:xfrm>
            <a:off x="3040486" y="535404"/>
            <a:ext cx="9116778"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i="0" u="none" strike="noStrike" cap="none">
                <a:solidFill>
                  <a:srgbClr val="FFFFFF"/>
                </a:solidFill>
                <a:latin typeface="Tahoma"/>
                <a:ea typeface="Tahoma"/>
                <a:cs typeface="Tahoma"/>
                <a:sym typeface="Tahoma"/>
              </a:rPr>
              <a:t>Advantages of Teams</a:t>
            </a:r>
            <a:endParaRPr sz="1400">
              <a:solidFill>
                <a:schemeClr val="dk1"/>
              </a:solidFill>
              <a:latin typeface="Calibri"/>
              <a:ea typeface="Calibri"/>
              <a:cs typeface="Calibri"/>
              <a:sym typeface="Calibri"/>
            </a:endParaRPr>
          </a:p>
        </p:txBody>
      </p:sp>
      <p:sp>
        <p:nvSpPr>
          <p:cNvPr id="293" name="Google Shape;293;p14" descr="Stationery"/>
          <p:cNvSpPr/>
          <p:nvPr/>
        </p:nvSpPr>
        <p:spPr>
          <a:xfrm>
            <a:off x="969264" y="1891531"/>
            <a:ext cx="8904486" cy="3785250"/>
          </a:xfrm>
          <a:prstGeom prst="roundRect">
            <a:avLst>
              <a:gd name="adj" fmla="val 16667"/>
            </a:avLst>
          </a:prstGeom>
          <a:solidFill>
            <a:schemeClr val="lt1"/>
          </a:solidFill>
          <a:ln w="9525" cap="flat" cmpd="sng">
            <a:solidFill>
              <a:srgbClr val="D8D8D8"/>
            </a:solidFill>
            <a:prstDash val="solid"/>
            <a:round/>
            <a:headEnd type="none" w="sm" len="sm"/>
            <a:tailEnd type="none" w="sm" len="sm"/>
          </a:ln>
          <a:effectLst>
            <a:outerShdw blurRad="149987" dist="250190" dir="8460000" algn="ctr">
              <a:srgbClr val="000000">
                <a:alpha val="27843"/>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3600" b="1">
                <a:solidFill>
                  <a:srgbClr val="FF0000"/>
                </a:solidFill>
                <a:latin typeface="Arial"/>
                <a:ea typeface="Arial"/>
                <a:cs typeface="Arial"/>
                <a:sym typeface="Arial"/>
              </a:rPr>
              <a:t>Information and</a:t>
            </a:r>
            <a:endParaRPr/>
          </a:p>
          <a:p>
            <a:pPr marL="0" marR="0" lvl="0" indent="0" algn="ctr" rtl="0">
              <a:spcBef>
                <a:spcPts val="0"/>
              </a:spcBef>
              <a:spcAft>
                <a:spcPts val="0"/>
              </a:spcAft>
              <a:buNone/>
            </a:pPr>
            <a:r>
              <a:rPr lang="en-US" sz="3600" b="1">
                <a:solidFill>
                  <a:srgbClr val="FF0000"/>
                </a:solidFill>
                <a:latin typeface="Arial"/>
                <a:ea typeface="Arial"/>
                <a:cs typeface="Arial"/>
                <a:sym typeface="Arial"/>
              </a:rPr>
              <a:t>Knowledge</a:t>
            </a:r>
            <a:endParaRPr sz="3600" b="1">
              <a:solidFill>
                <a:srgbClr val="FF0000"/>
              </a:solidFill>
              <a:latin typeface="Arial"/>
              <a:ea typeface="Arial"/>
              <a:cs typeface="Arial"/>
              <a:sym typeface="Arial"/>
            </a:endParaRPr>
          </a:p>
          <a:p>
            <a:pPr marL="0" marR="0" lvl="0" indent="0" algn="ctr" rtl="0">
              <a:spcBef>
                <a:spcPts val="0"/>
              </a:spcBef>
              <a:spcAft>
                <a:spcPts val="0"/>
              </a:spcAft>
              <a:buNone/>
            </a:pPr>
            <a:r>
              <a:rPr lang="en-US" sz="3600" b="0" i="0" u="none" strike="noStrike" cap="none">
                <a:solidFill>
                  <a:srgbClr val="000000"/>
                </a:solidFill>
                <a:latin typeface="Times New Roman"/>
                <a:ea typeface="Times New Roman"/>
                <a:cs typeface="Times New Roman"/>
                <a:sym typeface="Times New Roman"/>
              </a:rPr>
              <a:t>By aggregating the resources </a:t>
            </a:r>
            <a:endParaRPr sz="3600" b="0" i="0" u="none" strike="noStrike" cap="none">
              <a:solidFill>
                <a:srgbClr val="000000"/>
              </a:solidFill>
              <a:latin typeface="Times New Roman"/>
              <a:ea typeface="Times New Roman"/>
              <a:cs typeface="Times New Roman"/>
              <a:sym typeface="Times New Roman"/>
            </a:endParaRPr>
          </a:p>
          <a:p>
            <a:pPr marL="0" marR="0" lvl="0" indent="0" algn="ctr" rtl="0">
              <a:spcBef>
                <a:spcPts val="0"/>
              </a:spcBef>
              <a:spcAft>
                <a:spcPts val="0"/>
              </a:spcAft>
              <a:buNone/>
            </a:pPr>
            <a:r>
              <a:rPr lang="en-US" sz="3600" b="0" i="0" u="none" strike="noStrike" cap="none">
                <a:solidFill>
                  <a:srgbClr val="000000"/>
                </a:solidFill>
                <a:latin typeface="Times New Roman"/>
                <a:ea typeface="Times New Roman"/>
                <a:cs typeface="Times New Roman"/>
                <a:sym typeface="Times New Roman"/>
              </a:rPr>
              <a:t>of several individuals, </a:t>
            </a:r>
            <a:endParaRPr sz="3600" b="0" i="0" u="none" strike="noStrike" cap="none">
              <a:solidFill>
                <a:srgbClr val="000000"/>
              </a:solidFill>
              <a:latin typeface="Times New Roman"/>
              <a:ea typeface="Times New Roman"/>
              <a:cs typeface="Times New Roman"/>
              <a:sym typeface="Times New Roman"/>
            </a:endParaRPr>
          </a:p>
          <a:p>
            <a:pPr marL="0" marR="0" lvl="0" indent="0" algn="ctr" rtl="0">
              <a:spcBef>
                <a:spcPts val="0"/>
              </a:spcBef>
              <a:spcAft>
                <a:spcPts val="0"/>
              </a:spcAft>
              <a:buNone/>
            </a:pPr>
            <a:r>
              <a:rPr lang="en-US" sz="3600" b="0" i="0" u="none" strike="noStrike" cap="none">
                <a:solidFill>
                  <a:srgbClr val="000000"/>
                </a:solidFill>
                <a:latin typeface="Times New Roman"/>
                <a:ea typeface="Times New Roman"/>
                <a:cs typeface="Times New Roman"/>
                <a:sym typeface="Times New Roman"/>
              </a:rPr>
              <a:t>teams bring more information to</a:t>
            </a:r>
            <a:endParaRPr sz="3600" b="0" i="0" u="none" strike="noStrike" cap="none">
              <a:solidFill>
                <a:srgbClr val="000000"/>
              </a:solidFill>
              <a:latin typeface="Times New Roman"/>
              <a:ea typeface="Times New Roman"/>
              <a:cs typeface="Times New Roman"/>
              <a:sym typeface="Times New Roman"/>
            </a:endParaRPr>
          </a:p>
          <a:p>
            <a:pPr marL="0" marR="0" lvl="0" indent="0" algn="ctr" rtl="0">
              <a:spcBef>
                <a:spcPts val="0"/>
              </a:spcBef>
              <a:spcAft>
                <a:spcPts val="0"/>
              </a:spcAft>
              <a:buNone/>
            </a:pPr>
            <a:r>
              <a:rPr lang="en-US" sz="3600" b="0" i="0" u="none" strike="noStrike" cap="none">
                <a:solidFill>
                  <a:srgbClr val="000000"/>
                </a:solidFill>
                <a:latin typeface="Times New Roman"/>
                <a:ea typeface="Times New Roman"/>
                <a:cs typeface="Times New Roman"/>
                <a:sym typeface="Times New Roman"/>
              </a:rPr>
              <a:t> the decision process. </a:t>
            </a:r>
            <a:endParaRPr/>
          </a:p>
          <a:p>
            <a:pPr marL="0" marR="0" lvl="0" indent="0" algn="ctr" rtl="0">
              <a:spcBef>
                <a:spcPts val="0"/>
              </a:spcBef>
              <a:spcAft>
                <a:spcPts val="0"/>
              </a:spcAft>
              <a:buNone/>
            </a:pPr>
            <a:endParaRPr sz="3600" b="1">
              <a:solidFill>
                <a:schemeClr val="dk1"/>
              </a:solidFill>
              <a:latin typeface="Arial"/>
              <a:ea typeface="Arial"/>
              <a:cs typeface="Arial"/>
              <a:sym typeface="Arial"/>
            </a:endParaRPr>
          </a:p>
        </p:txBody>
      </p:sp>
      <p:pic>
        <p:nvPicPr>
          <p:cNvPr id="294" name="Google Shape;294;p14" descr="Badge 1 with solid fill"/>
          <p:cNvPicPr preferRelativeResize="0"/>
          <p:nvPr/>
        </p:nvPicPr>
        <p:blipFill rotWithShape="1">
          <a:blip r:embed="rId8">
            <a:alphaModFix/>
          </a:blip>
          <a:srcRect/>
          <a:stretch/>
        </p:blipFill>
        <p:spPr>
          <a:xfrm>
            <a:off x="2733598" y="1724937"/>
            <a:ext cx="914400" cy="9144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90"/>
                                        </p:tgtEl>
                                        <p:attrNameLst>
                                          <p:attrName>style.visibility</p:attrName>
                                        </p:attrNameLst>
                                      </p:cBhvr>
                                      <p:to>
                                        <p:strVal val="visible"/>
                                      </p:to>
                                    </p:set>
                                    <p:anim calcmode="lin" valueType="num">
                                      <p:cBhvr additive="base">
                                        <p:cTn id="7" dur="500"/>
                                        <p:tgtEl>
                                          <p:spTgt spid="2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pic>
        <p:nvPicPr>
          <p:cNvPr id="300" name="Google Shape;300;p15"/>
          <p:cNvPicPr preferRelativeResize="0"/>
          <p:nvPr/>
        </p:nvPicPr>
        <p:blipFill rotWithShape="1">
          <a:blip r:embed="rId3">
            <a:alphaModFix/>
          </a:blip>
          <a:srcRect/>
          <a:stretch/>
        </p:blipFill>
        <p:spPr>
          <a:xfrm>
            <a:off x="223574" y="5980058"/>
            <a:ext cx="1222425" cy="1096206"/>
          </a:xfrm>
          <a:prstGeom prst="rect">
            <a:avLst/>
          </a:prstGeom>
          <a:noFill/>
          <a:ln>
            <a:noFill/>
          </a:ln>
        </p:spPr>
      </p:pic>
      <p:pic>
        <p:nvPicPr>
          <p:cNvPr id="301" name="Google Shape;301;p15"/>
          <p:cNvPicPr preferRelativeResize="0"/>
          <p:nvPr/>
        </p:nvPicPr>
        <p:blipFill rotWithShape="1">
          <a:blip r:embed="rId4">
            <a:alphaModFix/>
          </a:blip>
          <a:srcRect/>
          <a:stretch/>
        </p:blipFill>
        <p:spPr>
          <a:xfrm>
            <a:off x="2440788" y="6622859"/>
            <a:ext cx="9631887" cy="199246"/>
          </a:xfrm>
          <a:prstGeom prst="rect">
            <a:avLst/>
          </a:prstGeom>
          <a:noFill/>
          <a:ln>
            <a:noFill/>
          </a:ln>
        </p:spPr>
      </p:pic>
      <p:pic>
        <p:nvPicPr>
          <p:cNvPr id="302" name="Google Shape;302;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03" name="Google Shape;303;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04" name="Google Shape;304;p15"/>
          <p:cNvPicPr preferRelativeResize="0"/>
          <p:nvPr/>
        </p:nvPicPr>
        <p:blipFill rotWithShape="1">
          <a:blip r:embed="rId6">
            <a:alphaModFix/>
          </a:blip>
          <a:srcRect/>
          <a:stretch/>
        </p:blipFill>
        <p:spPr>
          <a:xfrm>
            <a:off x="1848574" y="285116"/>
            <a:ext cx="10308690" cy="1439821"/>
          </a:xfrm>
          <a:prstGeom prst="rect">
            <a:avLst/>
          </a:prstGeom>
          <a:noFill/>
          <a:ln>
            <a:noFill/>
          </a:ln>
        </p:spPr>
      </p:pic>
      <p:sp>
        <p:nvSpPr>
          <p:cNvPr id="305" name="Google Shape;305;p15"/>
          <p:cNvSpPr/>
          <p:nvPr/>
        </p:nvSpPr>
        <p:spPr>
          <a:xfrm>
            <a:off x="-11807" y="-27756"/>
            <a:ext cx="2678734" cy="1940622"/>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06" name="Google Shape;306;p15"/>
          <p:cNvSpPr/>
          <p:nvPr/>
        </p:nvSpPr>
        <p:spPr>
          <a:xfrm>
            <a:off x="34736" y="-49090"/>
            <a:ext cx="2482767" cy="1774027"/>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07" name="Google Shape;307;p15"/>
          <p:cNvSpPr/>
          <p:nvPr/>
        </p:nvSpPr>
        <p:spPr>
          <a:xfrm>
            <a:off x="107797" y="-14673"/>
            <a:ext cx="2233096" cy="173961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1" i="0" u="none" strike="noStrike" cap="none">
              <a:solidFill>
                <a:srgbClr val="FFFFFF"/>
              </a:solidFill>
              <a:latin typeface="Calibri"/>
              <a:ea typeface="Calibri"/>
              <a:cs typeface="Calibri"/>
              <a:sym typeface="Calibri"/>
            </a:endParaRPr>
          </a:p>
        </p:txBody>
      </p:sp>
      <p:sp>
        <p:nvSpPr>
          <p:cNvPr id="308" name="Google Shape;308;p15"/>
          <p:cNvSpPr txBox="1"/>
          <p:nvPr/>
        </p:nvSpPr>
        <p:spPr>
          <a:xfrm>
            <a:off x="130614" y="277626"/>
            <a:ext cx="2116285"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sp>
        <p:nvSpPr>
          <p:cNvPr id="309" name="Google Shape;309;p15"/>
          <p:cNvSpPr txBox="1"/>
          <p:nvPr/>
        </p:nvSpPr>
        <p:spPr>
          <a:xfrm>
            <a:off x="3040486" y="535404"/>
            <a:ext cx="9116778" cy="76944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4400"/>
              <a:buFont typeface="Tahoma"/>
              <a:buNone/>
            </a:pPr>
            <a:r>
              <a:rPr lang="en-US" sz="4400" b="1" i="0" u="none" strike="noStrike" cap="none">
                <a:solidFill>
                  <a:srgbClr val="FFFFFF"/>
                </a:solidFill>
                <a:latin typeface="Tahoma"/>
                <a:ea typeface="Tahoma"/>
                <a:cs typeface="Tahoma"/>
                <a:sym typeface="Tahoma"/>
              </a:rPr>
              <a:t>Advantages of Teams</a:t>
            </a:r>
            <a:endParaRPr sz="1400" b="0" i="0" u="none" strike="noStrike" cap="none">
              <a:solidFill>
                <a:srgbClr val="000000"/>
              </a:solidFill>
              <a:latin typeface="Calibri"/>
              <a:ea typeface="Calibri"/>
              <a:cs typeface="Calibri"/>
              <a:sym typeface="Calibri"/>
            </a:endParaRPr>
          </a:p>
        </p:txBody>
      </p:sp>
      <p:sp>
        <p:nvSpPr>
          <p:cNvPr id="310" name="Google Shape;310;p15" descr="Stationery"/>
          <p:cNvSpPr/>
          <p:nvPr/>
        </p:nvSpPr>
        <p:spPr>
          <a:xfrm>
            <a:off x="349770" y="1824252"/>
            <a:ext cx="8904486" cy="3785250"/>
          </a:xfrm>
          <a:prstGeom prst="roundRect">
            <a:avLst>
              <a:gd name="adj" fmla="val 16667"/>
            </a:avLst>
          </a:prstGeom>
          <a:solidFill>
            <a:schemeClr val="lt1"/>
          </a:solidFill>
          <a:ln w="9525" cap="flat" cmpd="sng">
            <a:solidFill>
              <a:srgbClr val="D8D8D8"/>
            </a:solidFill>
            <a:prstDash val="solid"/>
            <a:round/>
            <a:headEnd type="none" w="sm" len="sm"/>
            <a:tailEnd type="none" w="sm" len="sm"/>
          </a:ln>
          <a:effectLst>
            <a:outerShdw blurRad="149987" dist="250190" dir="8460000" algn="ctr">
              <a:srgbClr val="000000">
                <a:alpha val="27843"/>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3600" b="1">
                <a:solidFill>
                  <a:srgbClr val="FF0000"/>
                </a:solidFill>
                <a:latin typeface="Arial"/>
                <a:ea typeface="Arial"/>
                <a:cs typeface="Arial"/>
                <a:sym typeface="Arial"/>
              </a:rPr>
              <a:t>Diversity of</a:t>
            </a:r>
            <a:endParaRPr/>
          </a:p>
          <a:p>
            <a:pPr marL="0" marR="0" lvl="0" indent="0" algn="ctr" rtl="0">
              <a:spcBef>
                <a:spcPts val="0"/>
              </a:spcBef>
              <a:spcAft>
                <a:spcPts val="0"/>
              </a:spcAft>
              <a:buNone/>
            </a:pPr>
            <a:r>
              <a:rPr lang="en-US" sz="3600" b="1">
                <a:solidFill>
                  <a:srgbClr val="FF0000"/>
                </a:solidFill>
                <a:latin typeface="Arial"/>
                <a:ea typeface="Arial"/>
                <a:cs typeface="Arial"/>
                <a:sym typeface="Arial"/>
              </a:rPr>
              <a:t>Viewpoints</a:t>
            </a:r>
            <a:endParaRPr/>
          </a:p>
          <a:p>
            <a:pPr marL="0" marR="0" lvl="0" indent="0" algn="ctr" rtl="0">
              <a:spcBef>
                <a:spcPts val="0"/>
              </a:spcBef>
              <a:spcAft>
                <a:spcPts val="0"/>
              </a:spcAft>
              <a:buNone/>
            </a:pPr>
            <a:r>
              <a:rPr lang="en-US" sz="3600">
                <a:solidFill>
                  <a:srgbClr val="000000"/>
                </a:solidFill>
                <a:latin typeface="Times New Roman"/>
                <a:ea typeface="Times New Roman"/>
                <a:cs typeface="Times New Roman"/>
                <a:sym typeface="Times New Roman"/>
              </a:rPr>
              <a:t>Team members bring a variety </a:t>
            </a:r>
            <a:endParaRPr/>
          </a:p>
          <a:p>
            <a:pPr marL="0" marR="0" lvl="0" indent="0" algn="ctr" rtl="0">
              <a:spcBef>
                <a:spcPts val="0"/>
              </a:spcBef>
              <a:spcAft>
                <a:spcPts val="0"/>
              </a:spcAft>
              <a:buNone/>
            </a:pPr>
            <a:r>
              <a:rPr lang="en-US" sz="3600">
                <a:solidFill>
                  <a:srgbClr val="000000"/>
                </a:solidFill>
                <a:latin typeface="Times New Roman"/>
                <a:ea typeface="Times New Roman"/>
                <a:cs typeface="Times New Roman"/>
                <a:sym typeface="Times New Roman"/>
              </a:rPr>
              <a:t>of viewpoints to the decision process, </a:t>
            </a:r>
            <a:endParaRPr/>
          </a:p>
          <a:p>
            <a:pPr marL="0" marR="0" lvl="0" indent="0" algn="ctr" rtl="0">
              <a:spcBef>
                <a:spcPts val="0"/>
              </a:spcBef>
              <a:spcAft>
                <a:spcPts val="0"/>
              </a:spcAft>
              <a:buNone/>
            </a:pPr>
            <a:r>
              <a:rPr lang="en-US" sz="3600">
                <a:solidFill>
                  <a:srgbClr val="000000"/>
                </a:solidFill>
                <a:latin typeface="Times New Roman"/>
                <a:ea typeface="Times New Roman"/>
                <a:cs typeface="Times New Roman"/>
                <a:sym typeface="Times New Roman"/>
              </a:rPr>
              <a:t>if these diverse views are </a:t>
            </a:r>
            <a:endParaRPr/>
          </a:p>
          <a:p>
            <a:pPr marL="0" marR="0" lvl="0" indent="0" algn="ctr" rtl="0">
              <a:spcBef>
                <a:spcPts val="0"/>
              </a:spcBef>
              <a:spcAft>
                <a:spcPts val="0"/>
              </a:spcAft>
              <a:buNone/>
            </a:pPr>
            <a:r>
              <a:rPr lang="en-US" sz="3600">
                <a:solidFill>
                  <a:srgbClr val="000000"/>
                </a:solidFill>
                <a:latin typeface="Times New Roman"/>
                <a:ea typeface="Times New Roman"/>
                <a:cs typeface="Times New Roman"/>
                <a:sym typeface="Times New Roman"/>
              </a:rPr>
              <a:t>guided by a shared goal. </a:t>
            </a:r>
            <a:endParaRPr sz="3600" b="1">
              <a:solidFill>
                <a:srgbClr val="FF0000"/>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3600"/>
              <a:buFont typeface="Calibri"/>
              <a:buNone/>
            </a:pPr>
            <a:endParaRPr sz="3600" b="1" i="0" u="none" strike="noStrike" cap="none">
              <a:solidFill>
                <a:srgbClr val="000000"/>
              </a:solidFill>
              <a:latin typeface="Arial"/>
              <a:ea typeface="Arial"/>
              <a:cs typeface="Arial"/>
              <a:sym typeface="Arial"/>
            </a:endParaRPr>
          </a:p>
        </p:txBody>
      </p:sp>
      <p:pic>
        <p:nvPicPr>
          <p:cNvPr id="311" name="Google Shape;311;p15" descr="Colleagues huddle"/>
          <p:cNvPicPr preferRelativeResize="0"/>
          <p:nvPr/>
        </p:nvPicPr>
        <p:blipFill rotWithShape="1">
          <a:blip r:embed="rId7">
            <a:alphaModFix/>
          </a:blip>
          <a:srcRect/>
          <a:stretch/>
        </p:blipFill>
        <p:spPr>
          <a:xfrm>
            <a:off x="9354087" y="1912866"/>
            <a:ext cx="2718588" cy="4409730"/>
          </a:xfrm>
          <a:prstGeom prst="rect">
            <a:avLst/>
          </a:prstGeom>
          <a:noFill/>
          <a:ln>
            <a:noFill/>
          </a:ln>
        </p:spPr>
      </p:pic>
      <p:pic>
        <p:nvPicPr>
          <p:cNvPr id="312" name="Google Shape;312;p15" descr="Badge with solid fill"/>
          <p:cNvPicPr preferRelativeResize="0"/>
          <p:nvPr/>
        </p:nvPicPr>
        <p:blipFill rotWithShape="1">
          <a:blip r:embed="rId8">
            <a:alphaModFix/>
          </a:blip>
          <a:srcRect/>
          <a:stretch/>
        </p:blipFill>
        <p:spPr>
          <a:xfrm>
            <a:off x="2309558" y="1732427"/>
            <a:ext cx="914400" cy="9144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0">
                                            <p:txEl>
                                              <p:pRg st="0" end="0"/>
                                            </p:txEl>
                                          </p:spTgt>
                                        </p:tgtEl>
                                        <p:attrNameLst>
                                          <p:attrName>style.visibility</p:attrName>
                                        </p:attrNameLst>
                                      </p:cBhvr>
                                      <p:to>
                                        <p:strVal val="visible"/>
                                      </p:to>
                                    </p:set>
                                    <p:anim calcmode="lin" valueType="num">
                                      <p:cBhvr additive="base">
                                        <p:cTn id="7" dur="500"/>
                                        <p:tgtEl>
                                          <p:spTgt spid="3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10">
                                            <p:txEl>
                                              <p:pRg st="1" end="1"/>
                                            </p:txEl>
                                          </p:spTgt>
                                        </p:tgtEl>
                                        <p:attrNameLst>
                                          <p:attrName>style.visibility</p:attrName>
                                        </p:attrNameLst>
                                      </p:cBhvr>
                                      <p:to>
                                        <p:strVal val="visible"/>
                                      </p:to>
                                    </p:set>
                                    <p:anim calcmode="lin" valueType="num">
                                      <p:cBhvr additive="base">
                                        <p:cTn id="12" dur="500"/>
                                        <p:tgtEl>
                                          <p:spTgt spid="3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10">
                                            <p:txEl>
                                              <p:pRg st="2" end="2"/>
                                            </p:txEl>
                                          </p:spTgt>
                                        </p:tgtEl>
                                        <p:attrNameLst>
                                          <p:attrName>style.visibility</p:attrName>
                                        </p:attrNameLst>
                                      </p:cBhvr>
                                      <p:to>
                                        <p:strVal val="visible"/>
                                      </p:to>
                                    </p:set>
                                    <p:anim calcmode="lin" valueType="num">
                                      <p:cBhvr additive="base">
                                        <p:cTn id="17" dur="500"/>
                                        <p:tgtEl>
                                          <p:spTgt spid="3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10">
                                            <p:txEl>
                                              <p:pRg st="3" end="3"/>
                                            </p:txEl>
                                          </p:spTgt>
                                        </p:tgtEl>
                                        <p:attrNameLst>
                                          <p:attrName>style.visibility</p:attrName>
                                        </p:attrNameLst>
                                      </p:cBhvr>
                                      <p:to>
                                        <p:strVal val="visible"/>
                                      </p:to>
                                    </p:set>
                                    <p:anim calcmode="lin" valueType="num">
                                      <p:cBhvr additive="base">
                                        <p:cTn id="22" dur="500"/>
                                        <p:tgtEl>
                                          <p:spTgt spid="3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10">
                                            <p:txEl>
                                              <p:pRg st="4" end="4"/>
                                            </p:txEl>
                                          </p:spTgt>
                                        </p:tgtEl>
                                        <p:attrNameLst>
                                          <p:attrName>style.visibility</p:attrName>
                                        </p:attrNameLst>
                                      </p:cBhvr>
                                      <p:to>
                                        <p:strVal val="visible"/>
                                      </p:to>
                                    </p:set>
                                    <p:anim calcmode="lin" valueType="num">
                                      <p:cBhvr additive="base">
                                        <p:cTn id="27" dur="500"/>
                                        <p:tgtEl>
                                          <p:spTgt spid="3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10">
                                            <p:txEl>
                                              <p:pRg st="5" end="5"/>
                                            </p:txEl>
                                          </p:spTgt>
                                        </p:tgtEl>
                                        <p:attrNameLst>
                                          <p:attrName>style.visibility</p:attrName>
                                        </p:attrNameLst>
                                      </p:cBhvr>
                                      <p:to>
                                        <p:strVal val="visible"/>
                                      </p:to>
                                    </p:set>
                                    <p:anim calcmode="lin" valueType="num">
                                      <p:cBhvr additive="base">
                                        <p:cTn id="32" dur="500"/>
                                        <p:tgtEl>
                                          <p:spTgt spid="3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10">
                                            <p:txEl>
                                              <p:pRg st="6" end="6"/>
                                            </p:txEl>
                                          </p:spTgt>
                                        </p:tgtEl>
                                        <p:attrNameLst>
                                          <p:attrName>style.visibility</p:attrName>
                                        </p:attrNameLst>
                                      </p:cBhvr>
                                      <p:to>
                                        <p:strVal val="visible"/>
                                      </p:to>
                                    </p:set>
                                    <p:anim calcmode="lin" valueType="num">
                                      <p:cBhvr additive="base">
                                        <p:cTn id="37" dur="500"/>
                                        <p:tgtEl>
                                          <p:spTgt spid="3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pic>
        <p:nvPicPr>
          <p:cNvPr id="318" name="Google Shape;318;p16"/>
          <p:cNvPicPr preferRelativeResize="0"/>
          <p:nvPr/>
        </p:nvPicPr>
        <p:blipFill rotWithShape="1">
          <a:blip r:embed="rId3">
            <a:alphaModFix/>
          </a:blip>
          <a:srcRect/>
          <a:stretch/>
        </p:blipFill>
        <p:spPr>
          <a:xfrm>
            <a:off x="223574" y="5980058"/>
            <a:ext cx="1222425" cy="1096206"/>
          </a:xfrm>
          <a:prstGeom prst="rect">
            <a:avLst/>
          </a:prstGeom>
          <a:noFill/>
          <a:ln>
            <a:noFill/>
          </a:ln>
        </p:spPr>
      </p:pic>
      <p:pic>
        <p:nvPicPr>
          <p:cNvPr id="319" name="Google Shape;319;p16"/>
          <p:cNvPicPr preferRelativeResize="0"/>
          <p:nvPr/>
        </p:nvPicPr>
        <p:blipFill rotWithShape="1">
          <a:blip r:embed="rId4">
            <a:alphaModFix/>
          </a:blip>
          <a:srcRect/>
          <a:stretch/>
        </p:blipFill>
        <p:spPr>
          <a:xfrm>
            <a:off x="2440788" y="6622859"/>
            <a:ext cx="9631887" cy="199246"/>
          </a:xfrm>
          <a:prstGeom prst="rect">
            <a:avLst/>
          </a:prstGeom>
          <a:noFill/>
          <a:ln>
            <a:noFill/>
          </a:ln>
        </p:spPr>
      </p:pic>
      <p:pic>
        <p:nvPicPr>
          <p:cNvPr id="320" name="Google Shape;320;p1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21" name="Google Shape;321;p1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22" name="Google Shape;322;p16"/>
          <p:cNvPicPr preferRelativeResize="0"/>
          <p:nvPr/>
        </p:nvPicPr>
        <p:blipFill rotWithShape="1">
          <a:blip r:embed="rId6">
            <a:alphaModFix/>
          </a:blip>
          <a:srcRect/>
          <a:stretch/>
        </p:blipFill>
        <p:spPr>
          <a:xfrm>
            <a:off x="1848574" y="285116"/>
            <a:ext cx="10308690" cy="1439821"/>
          </a:xfrm>
          <a:prstGeom prst="rect">
            <a:avLst/>
          </a:prstGeom>
          <a:noFill/>
          <a:ln>
            <a:noFill/>
          </a:ln>
        </p:spPr>
      </p:pic>
      <p:sp>
        <p:nvSpPr>
          <p:cNvPr id="323" name="Google Shape;323;p16"/>
          <p:cNvSpPr/>
          <p:nvPr/>
        </p:nvSpPr>
        <p:spPr>
          <a:xfrm>
            <a:off x="-11807" y="-27756"/>
            <a:ext cx="2678734" cy="1940622"/>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24" name="Google Shape;324;p16"/>
          <p:cNvSpPr/>
          <p:nvPr/>
        </p:nvSpPr>
        <p:spPr>
          <a:xfrm>
            <a:off x="34736" y="-49090"/>
            <a:ext cx="2482767" cy="1774027"/>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25" name="Google Shape;325;p16"/>
          <p:cNvSpPr/>
          <p:nvPr/>
        </p:nvSpPr>
        <p:spPr>
          <a:xfrm>
            <a:off x="107797" y="-14673"/>
            <a:ext cx="2233096" cy="173961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1" i="0" u="none" strike="noStrike" cap="none">
              <a:solidFill>
                <a:srgbClr val="FFFFFF"/>
              </a:solidFill>
              <a:latin typeface="Calibri"/>
              <a:ea typeface="Calibri"/>
              <a:cs typeface="Calibri"/>
              <a:sym typeface="Calibri"/>
            </a:endParaRPr>
          </a:p>
        </p:txBody>
      </p:sp>
      <p:sp>
        <p:nvSpPr>
          <p:cNvPr id="326" name="Google Shape;326;p16"/>
          <p:cNvSpPr txBox="1"/>
          <p:nvPr/>
        </p:nvSpPr>
        <p:spPr>
          <a:xfrm>
            <a:off x="130614" y="277626"/>
            <a:ext cx="2116285"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sp>
        <p:nvSpPr>
          <p:cNvPr id="327" name="Google Shape;327;p16"/>
          <p:cNvSpPr txBox="1"/>
          <p:nvPr/>
        </p:nvSpPr>
        <p:spPr>
          <a:xfrm>
            <a:off x="3040486" y="535404"/>
            <a:ext cx="9116778" cy="76944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4400"/>
              <a:buFont typeface="Tahoma"/>
              <a:buNone/>
            </a:pPr>
            <a:r>
              <a:rPr lang="en-US" sz="4400" b="1" i="0" u="none" strike="noStrike" cap="none">
                <a:solidFill>
                  <a:srgbClr val="FFFFFF"/>
                </a:solidFill>
                <a:latin typeface="Tahoma"/>
                <a:ea typeface="Tahoma"/>
                <a:cs typeface="Tahoma"/>
                <a:sym typeface="Tahoma"/>
              </a:rPr>
              <a:t>Advantages of Teams</a:t>
            </a:r>
            <a:endParaRPr sz="1400" b="0" i="0" u="none" strike="noStrike" cap="none">
              <a:solidFill>
                <a:srgbClr val="000000"/>
              </a:solidFill>
              <a:latin typeface="Calibri"/>
              <a:ea typeface="Calibri"/>
              <a:cs typeface="Calibri"/>
              <a:sym typeface="Calibri"/>
            </a:endParaRPr>
          </a:p>
        </p:txBody>
      </p:sp>
      <p:sp>
        <p:nvSpPr>
          <p:cNvPr id="328" name="Google Shape;328;p16" descr="Stationery"/>
          <p:cNvSpPr/>
          <p:nvPr/>
        </p:nvSpPr>
        <p:spPr>
          <a:xfrm>
            <a:off x="223574" y="2035185"/>
            <a:ext cx="8110957" cy="3785250"/>
          </a:xfrm>
          <a:prstGeom prst="roundRect">
            <a:avLst>
              <a:gd name="adj" fmla="val 16667"/>
            </a:avLst>
          </a:prstGeom>
          <a:solidFill>
            <a:schemeClr val="lt1"/>
          </a:solidFill>
          <a:ln w="9525" cap="flat" cmpd="sng">
            <a:solidFill>
              <a:srgbClr val="D8D8D8"/>
            </a:solidFill>
            <a:prstDash val="solid"/>
            <a:round/>
            <a:headEnd type="none" w="sm" len="sm"/>
            <a:tailEnd type="none" w="sm" len="sm"/>
          </a:ln>
          <a:effectLst>
            <a:outerShdw blurRad="149987" dist="250190" dir="8460000" algn="ctr">
              <a:srgbClr val="000000">
                <a:alpha val="27843"/>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3600" b="1">
                <a:solidFill>
                  <a:srgbClr val="FF0000"/>
                </a:solidFill>
                <a:latin typeface="Arial"/>
                <a:ea typeface="Arial"/>
                <a:cs typeface="Arial"/>
                <a:sym typeface="Arial"/>
              </a:rPr>
              <a:t>Acceptance of Solution</a:t>
            </a:r>
            <a:r>
              <a:rPr lang="en-US" sz="1200">
                <a:solidFill>
                  <a:srgbClr val="000000"/>
                </a:solidFill>
                <a:latin typeface="Times New Roman"/>
                <a:ea typeface="Times New Roman"/>
                <a:cs typeface="Times New Roman"/>
                <a:sym typeface="Times New Roman"/>
              </a:rPr>
              <a:t> </a:t>
            </a:r>
            <a:r>
              <a:rPr lang="en-US" sz="3600" b="1">
                <a:solidFill>
                  <a:srgbClr val="FF0000"/>
                </a:solidFill>
                <a:latin typeface="Arial"/>
                <a:ea typeface="Arial"/>
                <a:cs typeface="Arial"/>
                <a:sym typeface="Arial"/>
              </a:rPr>
              <a:t>s </a:t>
            </a:r>
            <a:endParaRPr/>
          </a:p>
          <a:p>
            <a:pPr marL="0" marR="0" lvl="0" indent="0" algn="ctr" rtl="0">
              <a:spcBef>
                <a:spcPts val="0"/>
              </a:spcBef>
              <a:spcAft>
                <a:spcPts val="0"/>
              </a:spcAft>
              <a:buNone/>
            </a:pPr>
            <a:r>
              <a:rPr lang="en-US" sz="3600">
                <a:solidFill>
                  <a:srgbClr val="000000"/>
                </a:solidFill>
                <a:latin typeface="Times New Roman"/>
                <a:ea typeface="Times New Roman"/>
                <a:cs typeface="Times New Roman"/>
                <a:sym typeface="Times New Roman"/>
              </a:rPr>
              <a:t>Those who participate in</a:t>
            </a:r>
            <a:endParaRPr/>
          </a:p>
          <a:p>
            <a:pPr marL="0" marR="0" lvl="0" indent="0" algn="ctr" rtl="0">
              <a:spcBef>
                <a:spcPts val="0"/>
              </a:spcBef>
              <a:spcAft>
                <a:spcPts val="0"/>
              </a:spcAft>
              <a:buNone/>
            </a:pPr>
            <a:r>
              <a:rPr lang="en-US" sz="3600">
                <a:solidFill>
                  <a:srgbClr val="000000"/>
                </a:solidFill>
                <a:latin typeface="Times New Roman"/>
                <a:ea typeface="Times New Roman"/>
                <a:cs typeface="Times New Roman"/>
                <a:sym typeface="Times New Roman"/>
              </a:rPr>
              <a:t> decision making are more likely</a:t>
            </a:r>
            <a:endParaRPr/>
          </a:p>
          <a:p>
            <a:pPr marL="0" marR="0" lvl="0" indent="0" algn="ctr" rtl="0">
              <a:spcBef>
                <a:spcPts val="0"/>
              </a:spcBef>
              <a:spcAft>
                <a:spcPts val="0"/>
              </a:spcAft>
              <a:buNone/>
            </a:pPr>
            <a:r>
              <a:rPr lang="en-US" sz="3600">
                <a:solidFill>
                  <a:srgbClr val="000000"/>
                </a:solidFill>
                <a:latin typeface="Times New Roman"/>
                <a:ea typeface="Times New Roman"/>
                <a:cs typeface="Times New Roman"/>
                <a:sym typeface="Times New Roman"/>
              </a:rPr>
              <a:t> to support the decision and </a:t>
            </a:r>
            <a:endParaRPr/>
          </a:p>
          <a:p>
            <a:pPr marL="0" marR="0" lvl="0" indent="0" algn="ctr" rtl="0">
              <a:spcBef>
                <a:spcPts val="0"/>
              </a:spcBef>
              <a:spcAft>
                <a:spcPts val="0"/>
              </a:spcAft>
              <a:buNone/>
            </a:pPr>
            <a:r>
              <a:rPr lang="en-US" sz="3600">
                <a:solidFill>
                  <a:srgbClr val="000000"/>
                </a:solidFill>
                <a:latin typeface="Times New Roman"/>
                <a:ea typeface="Times New Roman"/>
                <a:cs typeface="Times New Roman"/>
                <a:sym typeface="Times New Roman"/>
              </a:rPr>
              <a:t>encourage others to accept it.</a:t>
            </a:r>
            <a:endParaRPr/>
          </a:p>
        </p:txBody>
      </p:sp>
      <p:pic>
        <p:nvPicPr>
          <p:cNvPr id="329" name="Google Shape;329;p16" descr="Badge 3 with solid fill"/>
          <p:cNvPicPr preferRelativeResize="0"/>
          <p:nvPr/>
        </p:nvPicPr>
        <p:blipFill rotWithShape="1">
          <a:blip r:embed="rId7">
            <a:alphaModFix/>
          </a:blip>
          <a:srcRect/>
          <a:stretch/>
        </p:blipFill>
        <p:spPr>
          <a:xfrm>
            <a:off x="531599" y="2386933"/>
            <a:ext cx="914400" cy="914400"/>
          </a:xfrm>
          <a:prstGeom prst="rect">
            <a:avLst/>
          </a:prstGeom>
          <a:noFill/>
          <a:ln>
            <a:noFill/>
          </a:ln>
        </p:spPr>
      </p:pic>
      <p:pic>
        <p:nvPicPr>
          <p:cNvPr id="330" name="Google Shape;330;p16" descr="Question mark on green pastel background"/>
          <p:cNvPicPr preferRelativeResize="0"/>
          <p:nvPr/>
        </p:nvPicPr>
        <p:blipFill rotWithShape="1">
          <a:blip r:embed="rId8">
            <a:alphaModFix/>
          </a:blip>
          <a:srcRect/>
          <a:stretch/>
        </p:blipFill>
        <p:spPr>
          <a:xfrm>
            <a:off x="8552737" y="1975225"/>
            <a:ext cx="3415689" cy="3944908"/>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28">
                                            <p:txEl>
                                              <p:pRg st="0" end="0"/>
                                            </p:txEl>
                                          </p:spTgt>
                                        </p:tgtEl>
                                        <p:attrNameLst>
                                          <p:attrName>style.visibility</p:attrName>
                                        </p:attrNameLst>
                                      </p:cBhvr>
                                      <p:to>
                                        <p:strVal val="visible"/>
                                      </p:to>
                                    </p:set>
                                    <p:anim calcmode="lin" valueType="num">
                                      <p:cBhvr additive="base">
                                        <p:cTn id="7" dur="500"/>
                                        <p:tgtEl>
                                          <p:spTgt spid="32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28">
                                            <p:txEl>
                                              <p:pRg st="1" end="1"/>
                                            </p:txEl>
                                          </p:spTgt>
                                        </p:tgtEl>
                                        <p:attrNameLst>
                                          <p:attrName>style.visibility</p:attrName>
                                        </p:attrNameLst>
                                      </p:cBhvr>
                                      <p:to>
                                        <p:strVal val="visible"/>
                                      </p:to>
                                    </p:set>
                                    <p:anim calcmode="lin" valueType="num">
                                      <p:cBhvr additive="base">
                                        <p:cTn id="12" dur="500"/>
                                        <p:tgtEl>
                                          <p:spTgt spid="328">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28">
                                            <p:txEl>
                                              <p:pRg st="2" end="2"/>
                                            </p:txEl>
                                          </p:spTgt>
                                        </p:tgtEl>
                                        <p:attrNameLst>
                                          <p:attrName>style.visibility</p:attrName>
                                        </p:attrNameLst>
                                      </p:cBhvr>
                                      <p:to>
                                        <p:strVal val="visible"/>
                                      </p:to>
                                    </p:set>
                                    <p:anim calcmode="lin" valueType="num">
                                      <p:cBhvr additive="base">
                                        <p:cTn id="17" dur="500"/>
                                        <p:tgtEl>
                                          <p:spTgt spid="328">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28">
                                            <p:txEl>
                                              <p:pRg st="3" end="3"/>
                                            </p:txEl>
                                          </p:spTgt>
                                        </p:tgtEl>
                                        <p:attrNameLst>
                                          <p:attrName>style.visibility</p:attrName>
                                        </p:attrNameLst>
                                      </p:cBhvr>
                                      <p:to>
                                        <p:strVal val="visible"/>
                                      </p:to>
                                    </p:set>
                                    <p:anim calcmode="lin" valueType="num">
                                      <p:cBhvr additive="base">
                                        <p:cTn id="22" dur="500"/>
                                        <p:tgtEl>
                                          <p:spTgt spid="328">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28">
                                            <p:txEl>
                                              <p:pRg st="4" end="4"/>
                                            </p:txEl>
                                          </p:spTgt>
                                        </p:tgtEl>
                                        <p:attrNameLst>
                                          <p:attrName>style.visibility</p:attrName>
                                        </p:attrNameLst>
                                      </p:cBhvr>
                                      <p:to>
                                        <p:strVal val="visible"/>
                                      </p:to>
                                    </p:set>
                                    <p:anim calcmode="lin" valueType="num">
                                      <p:cBhvr additive="base">
                                        <p:cTn id="27" dur="500"/>
                                        <p:tgtEl>
                                          <p:spTgt spid="32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pic>
        <p:nvPicPr>
          <p:cNvPr id="336" name="Google Shape;336;p17"/>
          <p:cNvPicPr preferRelativeResize="0"/>
          <p:nvPr/>
        </p:nvPicPr>
        <p:blipFill rotWithShape="1">
          <a:blip r:embed="rId3">
            <a:alphaModFix/>
          </a:blip>
          <a:srcRect/>
          <a:stretch/>
        </p:blipFill>
        <p:spPr>
          <a:xfrm>
            <a:off x="155932" y="6032271"/>
            <a:ext cx="1222425" cy="1096206"/>
          </a:xfrm>
          <a:prstGeom prst="rect">
            <a:avLst/>
          </a:prstGeom>
          <a:noFill/>
          <a:ln>
            <a:noFill/>
          </a:ln>
        </p:spPr>
      </p:pic>
      <p:pic>
        <p:nvPicPr>
          <p:cNvPr id="337" name="Google Shape;337;p17"/>
          <p:cNvPicPr preferRelativeResize="0"/>
          <p:nvPr/>
        </p:nvPicPr>
        <p:blipFill rotWithShape="1">
          <a:blip r:embed="rId4">
            <a:alphaModFix/>
          </a:blip>
          <a:srcRect/>
          <a:stretch/>
        </p:blipFill>
        <p:spPr>
          <a:xfrm>
            <a:off x="2440788" y="6622859"/>
            <a:ext cx="9631887" cy="199246"/>
          </a:xfrm>
          <a:prstGeom prst="rect">
            <a:avLst/>
          </a:prstGeom>
          <a:noFill/>
          <a:ln>
            <a:noFill/>
          </a:ln>
        </p:spPr>
      </p:pic>
      <p:pic>
        <p:nvPicPr>
          <p:cNvPr id="338" name="Google Shape;338;p1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39" name="Google Shape;339;p1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40" name="Google Shape;340;p17"/>
          <p:cNvPicPr preferRelativeResize="0"/>
          <p:nvPr/>
        </p:nvPicPr>
        <p:blipFill rotWithShape="1">
          <a:blip r:embed="rId6">
            <a:alphaModFix/>
          </a:blip>
          <a:srcRect/>
          <a:stretch/>
        </p:blipFill>
        <p:spPr>
          <a:xfrm>
            <a:off x="1848574" y="285116"/>
            <a:ext cx="10308690" cy="1439821"/>
          </a:xfrm>
          <a:prstGeom prst="rect">
            <a:avLst/>
          </a:prstGeom>
          <a:noFill/>
          <a:ln>
            <a:noFill/>
          </a:ln>
        </p:spPr>
      </p:pic>
      <p:sp>
        <p:nvSpPr>
          <p:cNvPr id="341" name="Google Shape;341;p17"/>
          <p:cNvSpPr/>
          <p:nvPr/>
        </p:nvSpPr>
        <p:spPr>
          <a:xfrm>
            <a:off x="-11807" y="-27756"/>
            <a:ext cx="2678734" cy="1940622"/>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42" name="Google Shape;342;p17"/>
          <p:cNvSpPr/>
          <p:nvPr/>
        </p:nvSpPr>
        <p:spPr>
          <a:xfrm>
            <a:off x="34736" y="-49090"/>
            <a:ext cx="2482767" cy="1774027"/>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43" name="Google Shape;343;p17"/>
          <p:cNvSpPr/>
          <p:nvPr/>
        </p:nvSpPr>
        <p:spPr>
          <a:xfrm>
            <a:off x="107797" y="-14673"/>
            <a:ext cx="2233096" cy="173961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SzPts val="2800"/>
              <a:buFont typeface="Calibri"/>
              <a:buNone/>
            </a:pPr>
            <a:endParaRPr sz="2800" b="1" i="0" u="none" strike="noStrike" cap="none">
              <a:solidFill>
                <a:srgbClr val="FFFFFF"/>
              </a:solidFill>
              <a:latin typeface="Calibri"/>
              <a:ea typeface="Calibri"/>
              <a:cs typeface="Calibri"/>
              <a:sym typeface="Calibri"/>
            </a:endParaRPr>
          </a:p>
        </p:txBody>
      </p:sp>
      <p:sp>
        <p:nvSpPr>
          <p:cNvPr id="344" name="Google Shape;344;p17"/>
          <p:cNvSpPr txBox="1"/>
          <p:nvPr/>
        </p:nvSpPr>
        <p:spPr>
          <a:xfrm>
            <a:off x="130614" y="277626"/>
            <a:ext cx="2116285"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sp>
        <p:nvSpPr>
          <p:cNvPr id="345" name="Google Shape;345;p17"/>
          <p:cNvSpPr txBox="1"/>
          <p:nvPr/>
        </p:nvSpPr>
        <p:spPr>
          <a:xfrm>
            <a:off x="3040486" y="535404"/>
            <a:ext cx="9116778" cy="76944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4400"/>
              <a:buFont typeface="Tahoma"/>
              <a:buNone/>
            </a:pPr>
            <a:r>
              <a:rPr lang="en-US" sz="4400" b="1" i="0" u="none" strike="noStrike" cap="none">
                <a:solidFill>
                  <a:srgbClr val="FFFFFF"/>
                </a:solidFill>
                <a:latin typeface="Tahoma"/>
                <a:ea typeface="Tahoma"/>
                <a:cs typeface="Tahoma"/>
                <a:sym typeface="Tahoma"/>
              </a:rPr>
              <a:t>Advantages of Teams</a:t>
            </a:r>
            <a:endParaRPr sz="1400" b="0" i="0" u="none" strike="noStrike" cap="none">
              <a:solidFill>
                <a:srgbClr val="000000"/>
              </a:solidFill>
              <a:latin typeface="Calibri"/>
              <a:ea typeface="Calibri"/>
              <a:cs typeface="Calibri"/>
              <a:sym typeface="Calibri"/>
            </a:endParaRPr>
          </a:p>
        </p:txBody>
      </p:sp>
      <p:sp>
        <p:nvSpPr>
          <p:cNvPr id="346" name="Google Shape;346;p17" descr="Stationery"/>
          <p:cNvSpPr/>
          <p:nvPr/>
        </p:nvSpPr>
        <p:spPr>
          <a:xfrm>
            <a:off x="420915" y="2163154"/>
            <a:ext cx="7244620" cy="3409240"/>
          </a:xfrm>
          <a:prstGeom prst="roundRect">
            <a:avLst>
              <a:gd name="adj" fmla="val 16667"/>
            </a:avLst>
          </a:prstGeom>
          <a:solidFill>
            <a:schemeClr val="lt1"/>
          </a:solidFill>
          <a:ln w="9525" cap="flat" cmpd="sng">
            <a:solidFill>
              <a:srgbClr val="D8D8D8"/>
            </a:solidFill>
            <a:prstDash val="solid"/>
            <a:round/>
            <a:headEnd type="none" w="sm" len="sm"/>
            <a:tailEnd type="none" w="sm" len="sm"/>
          </a:ln>
          <a:effectLst>
            <a:outerShdw blurRad="149987" dist="250190" dir="8460000" algn="ctr">
              <a:srgbClr val="000000">
                <a:alpha val="27843"/>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3600" b="1">
                <a:solidFill>
                  <a:srgbClr val="FF0000"/>
                </a:solidFill>
                <a:latin typeface="Arial"/>
                <a:ea typeface="Arial"/>
                <a:cs typeface="Arial"/>
                <a:sym typeface="Arial"/>
              </a:rPr>
              <a:t>performance levels</a:t>
            </a:r>
            <a:endParaRPr/>
          </a:p>
          <a:p>
            <a:pPr marL="0" marR="0" lvl="0" indent="0" algn="ctr" rtl="0">
              <a:spcBef>
                <a:spcPts val="0"/>
              </a:spcBef>
              <a:spcAft>
                <a:spcPts val="0"/>
              </a:spcAft>
              <a:buNone/>
            </a:pPr>
            <a:r>
              <a:rPr lang="en-US" sz="3600">
                <a:solidFill>
                  <a:srgbClr val="000000"/>
                </a:solidFill>
                <a:latin typeface="Times New Roman"/>
                <a:ea typeface="Times New Roman"/>
                <a:cs typeface="Times New Roman"/>
                <a:sym typeface="Times New Roman"/>
              </a:rPr>
              <a:t>   Effective teams can be better </a:t>
            </a:r>
            <a:endParaRPr/>
          </a:p>
          <a:p>
            <a:pPr marL="0" marR="0" lvl="0" indent="0" algn="ctr" rtl="0">
              <a:spcBef>
                <a:spcPts val="0"/>
              </a:spcBef>
              <a:spcAft>
                <a:spcPts val="0"/>
              </a:spcAft>
              <a:buNone/>
            </a:pPr>
            <a:r>
              <a:rPr lang="en-US" sz="3600">
                <a:solidFill>
                  <a:srgbClr val="000000"/>
                </a:solidFill>
                <a:latin typeface="Times New Roman"/>
                <a:ea typeface="Times New Roman"/>
                <a:cs typeface="Times New Roman"/>
                <a:sym typeface="Times New Roman"/>
              </a:rPr>
              <a:t>than top-performing </a:t>
            </a:r>
            <a:endParaRPr/>
          </a:p>
          <a:p>
            <a:pPr marL="0" marR="0" lvl="0" indent="0" algn="ctr" rtl="0">
              <a:spcBef>
                <a:spcPts val="0"/>
              </a:spcBef>
              <a:spcAft>
                <a:spcPts val="0"/>
              </a:spcAft>
              <a:buNone/>
            </a:pPr>
            <a:r>
              <a:rPr lang="en-US" sz="3600">
                <a:solidFill>
                  <a:srgbClr val="000000"/>
                </a:solidFill>
                <a:latin typeface="Times New Roman"/>
                <a:ea typeface="Times New Roman"/>
                <a:cs typeface="Times New Roman"/>
                <a:sym typeface="Times New Roman"/>
              </a:rPr>
              <a:t>individuals at solving</a:t>
            </a:r>
            <a:endParaRPr/>
          </a:p>
          <a:p>
            <a:pPr marL="0" marR="0" lvl="0" indent="0" algn="ctr" rtl="0">
              <a:spcBef>
                <a:spcPts val="0"/>
              </a:spcBef>
              <a:spcAft>
                <a:spcPts val="0"/>
              </a:spcAft>
              <a:buNone/>
            </a:pPr>
            <a:r>
              <a:rPr lang="en-US" sz="3600">
                <a:solidFill>
                  <a:srgbClr val="000000"/>
                </a:solidFill>
                <a:latin typeface="Times New Roman"/>
                <a:ea typeface="Times New Roman"/>
                <a:cs typeface="Times New Roman"/>
                <a:sym typeface="Times New Roman"/>
              </a:rPr>
              <a:t> complex problems. </a:t>
            </a:r>
            <a:endParaRPr sz="3600">
              <a:solidFill>
                <a:srgbClr val="000000"/>
              </a:solidFill>
              <a:latin typeface="Times New Roman"/>
              <a:ea typeface="Times New Roman"/>
              <a:cs typeface="Times New Roman"/>
              <a:sym typeface="Times New Roman"/>
            </a:endParaRPr>
          </a:p>
        </p:txBody>
      </p:sp>
      <p:pic>
        <p:nvPicPr>
          <p:cNvPr id="347" name="Google Shape;347;p17" descr="Badge 4 with solid fill"/>
          <p:cNvPicPr preferRelativeResize="0"/>
          <p:nvPr/>
        </p:nvPicPr>
        <p:blipFill rotWithShape="1">
          <a:blip r:embed="rId7">
            <a:alphaModFix/>
          </a:blip>
          <a:srcRect/>
          <a:stretch/>
        </p:blipFill>
        <p:spPr>
          <a:xfrm>
            <a:off x="731556" y="2413039"/>
            <a:ext cx="914400" cy="914400"/>
          </a:xfrm>
          <a:prstGeom prst="rect">
            <a:avLst/>
          </a:prstGeom>
          <a:noFill/>
          <a:ln>
            <a:noFill/>
          </a:ln>
        </p:spPr>
      </p:pic>
      <p:pic>
        <p:nvPicPr>
          <p:cNvPr id="348" name="Google Shape;348;p17" descr="Red ropes on a red surface"/>
          <p:cNvPicPr preferRelativeResize="0"/>
          <p:nvPr/>
        </p:nvPicPr>
        <p:blipFill rotWithShape="1">
          <a:blip r:embed="rId8">
            <a:alphaModFix/>
          </a:blip>
          <a:srcRect/>
          <a:stretch/>
        </p:blipFill>
        <p:spPr>
          <a:xfrm>
            <a:off x="7955836" y="1827450"/>
            <a:ext cx="4091065" cy="4653178"/>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46">
                                            <p:txEl>
                                              <p:pRg st="0" end="0"/>
                                            </p:txEl>
                                          </p:spTgt>
                                        </p:tgtEl>
                                        <p:attrNameLst>
                                          <p:attrName>style.visibility</p:attrName>
                                        </p:attrNameLst>
                                      </p:cBhvr>
                                      <p:to>
                                        <p:strVal val="visible"/>
                                      </p:to>
                                    </p:set>
                                    <p:anim calcmode="lin" valueType="num">
                                      <p:cBhvr additive="base">
                                        <p:cTn id="7" dur="500"/>
                                        <p:tgtEl>
                                          <p:spTgt spid="34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46">
                                            <p:txEl>
                                              <p:pRg st="1" end="1"/>
                                            </p:txEl>
                                          </p:spTgt>
                                        </p:tgtEl>
                                        <p:attrNameLst>
                                          <p:attrName>style.visibility</p:attrName>
                                        </p:attrNameLst>
                                      </p:cBhvr>
                                      <p:to>
                                        <p:strVal val="visible"/>
                                      </p:to>
                                    </p:set>
                                    <p:anim calcmode="lin" valueType="num">
                                      <p:cBhvr additive="base">
                                        <p:cTn id="12" dur="500"/>
                                        <p:tgtEl>
                                          <p:spTgt spid="34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46">
                                            <p:txEl>
                                              <p:pRg st="2" end="2"/>
                                            </p:txEl>
                                          </p:spTgt>
                                        </p:tgtEl>
                                        <p:attrNameLst>
                                          <p:attrName>style.visibility</p:attrName>
                                        </p:attrNameLst>
                                      </p:cBhvr>
                                      <p:to>
                                        <p:strVal val="visible"/>
                                      </p:to>
                                    </p:set>
                                    <p:anim calcmode="lin" valueType="num">
                                      <p:cBhvr additive="base">
                                        <p:cTn id="17" dur="500"/>
                                        <p:tgtEl>
                                          <p:spTgt spid="346">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46">
                                            <p:txEl>
                                              <p:pRg st="3" end="3"/>
                                            </p:txEl>
                                          </p:spTgt>
                                        </p:tgtEl>
                                        <p:attrNameLst>
                                          <p:attrName>style.visibility</p:attrName>
                                        </p:attrNameLst>
                                      </p:cBhvr>
                                      <p:to>
                                        <p:strVal val="visible"/>
                                      </p:to>
                                    </p:set>
                                    <p:anim calcmode="lin" valueType="num">
                                      <p:cBhvr additive="base">
                                        <p:cTn id="22" dur="500"/>
                                        <p:tgtEl>
                                          <p:spTgt spid="346">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46">
                                            <p:txEl>
                                              <p:pRg st="4" end="4"/>
                                            </p:txEl>
                                          </p:spTgt>
                                        </p:tgtEl>
                                        <p:attrNameLst>
                                          <p:attrName>style.visibility</p:attrName>
                                        </p:attrNameLst>
                                      </p:cBhvr>
                                      <p:to>
                                        <p:strVal val="visible"/>
                                      </p:to>
                                    </p:set>
                                    <p:anim calcmode="lin" valueType="num">
                                      <p:cBhvr additive="base">
                                        <p:cTn id="27" dur="500"/>
                                        <p:tgtEl>
                                          <p:spTgt spid="346">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pic>
        <p:nvPicPr>
          <p:cNvPr id="354" name="Google Shape;354;p18"/>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355" name="Google Shape;355;p18"/>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56" name="Google Shape;356;p18"/>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57" name="Google Shape;357;p18"/>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a:solidFill>
                  <a:srgbClr val="FFFFFF"/>
                </a:solidFill>
                <a:latin typeface="Tahoma"/>
                <a:ea typeface="Tahoma"/>
                <a:cs typeface="Tahoma"/>
                <a:sym typeface="Tahoma"/>
              </a:rPr>
              <a:t>Lecture 3</a:t>
            </a:r>
            <a:endParaRPr/>
          </a:p>
        </p:txBody>
      </p:sp>
      <p:pic>
        <p:nvPicPr>
          <p:cNvPr id="358" name="Google Shape;358;p18"/>
          <p:cNvPicPr preferRelativeResize="0"/>
          <p:nvPr/>
        </p:nvPicPr>
        <p:blipFill rotWithShape="1">
          <a:blip r:embed="rId4">
            <a:alphaModFix/>
          </a:blip>
          <a:srcRect/>
          <a:stretch/>
        </p:blipFill>
        <p:spPr>
          <a:xfrm>
            <a:off x="219458" y="5498883"/>
            <a:ext cx="1222425" cy="1096206"/>
          </a:xfrm>
          <a:prstGeom prst="rect">
            <a:avLst/>
          </a:prstGeom>
          <a:noFill/>
          <a:ln>
            <a:noFill/>
          </a:ln>
        </p:spPr>
      </p:pic>
      <p:pic>
        <p:nvPicPr>
          <p:cNvPr id="359" name="Google Shape;359;p18"/>
          <p:cNvPicPr preferRelativeResize="0"/>
          <p:nvPr/>
        </p:nvPicPr>
        <p:blipFill rotWithShape="1">
          <a:blip r:embed="rId5">
            <a:alphaModFix/>
          </a:blip>
          <a:srcRect/>
          <a:stretch/>
        </p:blipFill>
        <p:spPr>
          <a:xfrm>
            <a:off x="2289771" y="6115212"/>
            <a:ext cx="9902229" cy="204838"/>
          </a:xfrm>
          <a:prstGeom prst="rect">
            <a:avLst/>
          </a:prstGeom>
          <a:noFill/>
          <a:ln>
            <a:noFill/>
          </a:ln>
        </p:spPr>
      </p:pic>
      <p:pic>
        <p:nvPicPr>
          <p:cNvPr id="360" name="Google Shape;360;p18"/>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361" name="Google Shape;361;p18"/>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362" name="Google Shape;362;p18"/>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363" name="Google Shape;363;p18"/>
          <p:cNvSpPr txBox="1"/>
          <p:nvPr/>
        </p:nvSpPr>
        <p:spPr>
          <a:xfrm>
            <a:off x="2654694" y="171768"/>
            <a:ext cx="8035357"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rgbClr val="FFFFFF"/>
                </a:solidFill>
                <a:latin typeface="Tahoma"/>
                <a:ea typeface="Tahoma"/>
                <a:cs typeface="Tahoma"/>
                <a:sym typeface="Tahoma"/>
              </a:rPr>
              <a:t>The disadvantages of teams</a:t>
            </a:r>
            <a:endParaRPr sz="3200" b="1">
              <a:solidFill>
                <a:srgbClr val="FFFFFF"/>
              </a:solidFill>
              <a:latin typeface="Tahoma"/>
              <a:ea typeface="Tahoma"/>
              <a:cs typeface="Tahoma"/>
              <a:sym typeface="Tahoma"/>
            </a:endParaRPr>
          </a:p>
        </p:txBody>
      </p:sp>
      <p:pic>
        <p:nvPicPr>
          <p:cNvPr id="364" name="Google Shape;364;p18" descr="shutterstock_19607836.jpg"/>
          <p:cNvPicPr preferRelativeResize="0"/>
          <p:nvPr/>
        </p:nvPicPr>
        <p:blipFill rotWithShape="1">
          <a:blip r:embed="rId8">
            <a:alphaModFix/>
          </a:blip>
          <a:srcRect/>
          <a:stretch/>
        </p:blipFill>
        <p:spPr>
          <a:xfrm>
            <a:off x="1875877" y="1547228"/>
            <a:ext cx="8229600" cy="4191000"/>
          </a:xfrm>
          <a:prstGeom prst="rect">
            <a:avLst/>
          </a:prstGeom>
          <a:noFill/>
          <a:ln>
            <a:noFill/>
          </a:ln>
        </p:spPr>
      </p:pic>
      <p:sp>
        <p:nvSpPr>
          <p:cNvPr id="365" name="Google Shape;365;p18"/>
          <p:cNvSpPr/>
          <p:nvPr/>
        </p:nvSpPr>
        <p:spPr>
          <a:xfrm>
            <a:off x="3742544" y="1547228"/>
            <a:ext cx="4267200"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5400" b="1">
                <a:solidFill>
                  <a:srgbClr val="FFFFFF"/>
                </a:solidFill>
                <a:latin typeface="Tahoma"/>
                <a:ea typeface="Tahoma"/>
                <a:cs typeface="Tahoma"/>
                <a:sym typeface="Tahoma"/>
              </a:rPr>
              <a:t>Groupthink</a:t>
            </a:r>
            <a:endParaRPr/>
          </a:p>
        </p:txBody>
      </p:sp>
      <p:sp>
        <p:nvSpPr>
          <p:cNvPr id="366" name="Google Shape;366;p18"/>
          <p:cNvSpPr/>
          <p:nvPr/>
        </p:nvSpPr>
        <p:spPr>
          <a:xfrm>
            <a:off x="3742544" y="2980215"/>
            <a:ext cx="4267200"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5400" b="1">
                <a:solidFill>
                  <a:srgbClr val="FFFFFF"/>
                </a:solidFill>
                <a:latin typeface="Tahoma"/>
                <a:ea typeface="Tahoma"/>
                <a:cs typeface="Tahoma"/>
                <a:sym typeface="Tahoma"/>
              </a:rPr>
              <a:t>Cost Issues</a:t>
            </a:r>
            <a:endParaRPr/>
          </a:p>
        </p:txBody>
      </p:sp>
      <p:sp>
        <p:nvSpPr>
          <p:cNvPr id="367" name="Google Shape;367;p18"/>
          <p:cNvSpPr/>
          <p:nvPr/>
        </p:nvSpPr>
        <p:spPr>
          <a:xfrm>
            <a:off x="2683964" y="4209050"/>
            <a:ext cx="6293224"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5400" b="1">
                <a:solidFill>
                  <a:srgbClr val="FFFFFF"/>
                </a:solidFill>
                <a:latin typeface="Tahoma"/>
                <a:ea typeface="Tahoma"/>
                <a:cs typeface="Tahoma"/>
                <a:sym typeface="Tahoma"/>
              </a:rPr>
              <a:t>Hidden Agendas</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pic>
        <p:nvPicPr>
          <p:cNvPr id="373" name="Google Shape;373;p19"/>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374" name="Google Shape;374;p19"/>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75" name="Google Shape;375;p19"/>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76" name="Google Shape;376;p19"/>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377" name="Google Shape;377;p19"/>
          <p:cNvPicPr preferRelativeResize="0"/>
          <p:nvPr/>
        </p:nvPicPr>
        <p:blipFill rotWithShape="1">
          <a:blip r:embed="rId4">
            <a:alphaModFix/>
          </a:blip>
          <a:srcRect/>
          <a:stretch/>
        </p:blipFill>
        <p:spPr>
          <a:xfrm>
            <a:off x="219458" y="5498883"/>
            <a:ext cx="1222425" cy="1096206"/>
          </a:xfrm>
          <a:prstGeom prst="rect">
            <a:avLst/>
          </a:prstGeom>
          <a:noFill/>
          <a:ln>
            <a:noFill/>
          </a:ln>
        </p:spPr>
      </p:pic>
      <p:pic>
        <p:nvPicPr>
          <p:cNvPr id="378" name="Google Shape;378;p19"/>
          <p:cNvPicPr preferRelativeResize="0"/>
          <p:nvPr/>
        </p:nvPicPr>
        <p:blipFill rotWithShape="1">
          <a:blip r:embed="rId5">
            <a:alphaModFix/>
          </a:blip>
          <a:srcRect/>
          <a:stretch/>
        </p:blipFill>
        <p:spPr>
          <a:xfrm>
            <a:off x="2289771" y="6115212"/>
            <a:ext cx="9902229" cy="204838"/>
          </a:xfrm>
          <a:prstGeom prst="rect">
            <a:avLst/>
          </a:prstGeom>
          <a:noFill/>
          <a:ln>
            <a:noFill/>
          </a:ln>
        </p:spPr>
      </p:pic>
      <p:pic>
        <p:nvPicPr>
          <p:cNvPr id="379" name="Google Shape;379;p19"/>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380" name="Google Shape;380;p19"/>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381" name="Google Shape;381;p19"/>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382" name="Google Shape;382;p19"/>
          <p:cNvSpPr txBox="1"/>
          <p:nvPr/>
        </p:nvSpPr>
        <p:spPr>
          <a:xfrm>
            <a:off x="2654694" y="171768"/>
            <a:ext cx="8035357"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The disadvantages of teams</a:t>
            </a:r>
            <a:endParaRPr sz="3200" b="1" i="0" u="none" strike="noStrike" cap="none">
              <a:solidFill>
                <a:srgbClr val="FFFFFF"/>
              </a:solidFill>
              <a:latin typeface="Tahoma"/>
              <a:ea typeface="Tahoma"/>
              <a:cs typeface="Tahoma"/>
              <a:sym typeface="Tahoma"/>
            </a:endParaRPr>
          </a:p>
        </p:txBody>
      </p:sp>
      <p:sp>
        <p:nvSpPr>
          <p:cNvPr id="383" name="Google Shape;383;p19"/>
          <p:cNvSpPr/>
          <p:nvPr/>
        </p:nvSpPr>
        <p:spPr>
          <a:xfrm>
            <a:off x="3524607" y="1238472"/>
            <a:ext cx="4267200"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5400"/>
              <a:buFont typeface="Tahoma"/>
              <a:buNone/>
            </a:pPr>
            <a:r>
              <a:rPr lang="en-US" sz="5400" b="1" i="0" u="none" strike="noStrike" cap="none">
                <a:solidFill>
                  <a:srgbClr val="FFFFFF"/>
                </a:solidFill>
                <a:latin typeface="Tahoma"/>
                <a:ea typeface="Tahoma"/>
                <a:cs typeface="Tahoma"/>
                <a:sym typeface="Tahoma"/>
              </a:rPr>
              <a:t>Groupthink</a:t>
            </a:r>
            <a:endParaRPr/>
          </a:p>
        </p:txBody>
      </p:sp>
      <p:sp>
        <p:nvSpPr>
          <p:cNvPr id="384" name="Google Shape;384;p19"/>
          <p:cNvSpPr txBox="1"/>
          <p:nvPr/>
        </p:nvSpPr>
        <p:spPr>
          <a:xfrm>
            <a:off x="2066959" y="2619452"/>
            <a:ext cx="8623092" cy="23083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a:solidFill>
                  <a:srgbClr val="2F5496"/>
                </a:solidFill>
                <a:latin typeface="Tahoma"/>
                <a:ea typeface="Tahoma"/>
                <a:cs typeface="Tahoma"/>
                <a:sym typeface="Tahoma"/>
              </a:rPr>
              <a:t>the willingness of individual members to set aside their personal opinions and </a:t>
            </a:r>
            <a:r>
              <a:rPr lang="en-US" sz="3600" u="sng">
                <a:solidFill>
                  <a:srgbClr val="2F5496"/>
                </a:solidFill>
                <a:latin typeface="Tahoma"/>
                <a:ea typeface="Tahoma"/>
                <a:cs typeface="Tahoma"/>
                <a:sym typeface="Tahoma"/>
              </a:rPr>
              <a:t>go along with the rest of the team members,</a:t>
            </a:r>
            <a:r>
              <a:rPr lang="en-US" sz="3600">
                <a:solidFill>
                  <a:srgbClr val="2F5496"/>
                </a:solidFill>
                <a:latin typeface="Tahoma"/>
                <a:ea typeface="Tahoma"/>
                <a:cs typeface="Tahoma"/>
                <a:sym typeface="Tahoma"/>
              </a:rPr>
              <a:t> even if they are wrong. </a:t>
            </a:r>
            <a:endParaRPr sz="3600">
              <a:solidFill>
                <a:srgbClr val="2F5496"/>
              </a:solidFill>
              <a:latin typeface="Tahoma"/>
              <a:ea typeface="Tahoma"/>
              <a:cs typeface="Tahoma"/>
              <a:sym typeface="Tahoma"/>
            </a:endParaRPr>
          </a:p>
        </p:txBody>
      </p:sp>
      <p:pic>
        <p:nvPicPr>
          <p:cNvPr id="385" name="Google Shape;385;p19" descr="Badge 1 with solid fill"/>
          <p:cNvPicPr preferRelativeResize="0"/>
          <p:nvPr/>
        </p:nvPicPr>
        <p:blipFill rotWithShape="1">
          <a:blip r:embed="rId8">
            <a:alphaModFix/>
          </a:blip>
          <a:srcRect/>
          <a:stretch/>
        </p:blipFill>
        <p:spPr>
          <a:xfrm>
            <a:off x="2610207" y="1187431"/>
            <a:ext cx="914400" cy="9144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pic>
        <p:nvPicPr>
          <p:cNvPr id="391" name="Google Shape;391;p20"/>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392" name="Google Shape;392;p20"/>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93" name="Google Shape;393;p20"/>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94" name="Google Shape;394;p20"/>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395" name="Google Shape;395;p20"/>
          <p:cNvPicPr preferRelativeResize="0"/>
          <p:nvPr/>
        </p:nvPicPr>
        <p:blipFill rotWithShape="1">
          <a:blip r:embed="rId4">
            <a:alphaModFix/>
          </a:blip>
          <a:srcRect/>
          <a:stretch/>
        </p:blipFill>
        <p:spPr>
          <a:xfrm>
            <a:off x="219458" y="5498883"/>
            <a:ext cx="1222425" cy="1096206"/>
          </a:xfrm>
          <a:prstGeom prst="rect">
            <a:avLst/>
          </a:prstGeom>
          <a:noFill/>
          <a:ln>
            <a:noFill/>
          </a:ln>
        </p:spPr>
      </p:pic>
      <p:pic>
        <p:nvPicPr>
          <p:cNvPr id="396" name="Google Shape;396;p20"/>
          <p:cNvPicPr preferRelativeResize="0"/>
          <p:nvPr/>
        </p:nvPicPr>
        <p:blipFill rotWithShape="1">
          <a:blip r:embed="rId5">
            <a:alphaModFix/>
          </a:blip>
          <a:srcRect/>
          <a:stretch/>
        </p:blipFill>
        <p:spPr>
          <a:xfrm>
            <a:off x="2289771" y="6115212"/>
            <a:ext cx="9902229" cy="204838"/>
          </a:xfrm>
          <a:prstGeom prst="rect">
            <a:avLst/>
          </a:prstGeom>
          <a:noFill/>
          <a:ln>
            <a:noFill/>
          </a:ln>
        </p:spPr>
      </p:pic>
      <p:pic>
        <p:nvPicPr>
          <p:cNvPr id="397" name="Google Shape;397;p20"/>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398" name="Google Shape;398;p20"/>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399" name="Google Shape;399;p20"/>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400" name="Google Shape;400;p20"/>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a:solidFill>
                  <a:srgbClr val="FFFFFF"/>
                </a:solidFill>
                <a:latin typeface="Tahoma"/>
                <a:ea typeface="Tahoma"/>
                <a:cs typeface="Tahoma"/>
                <a:sym typeface="Tahoma"/>
              </a:rPr>
              <a:t>The disadvantages of teams</a:t>
            </a:r>
            <a:endParaRPr sz="3600" b="1">
              <a:solidFill>
                <a:srgbClr val="FFFFFF"/>
              </a:solidFill>
              <a:latin typeface="Tahoma"/>
              <a:ea typeface="Tahoma"/>
              <a:cs typeface="Tahoma"/>
              <a:sym typeface="Tahoma"/>
            </a:endParaRPr>
          </a:p>
        </p:txBody>
      </p:sp>
      <p:sp>
        <p:nvSpPr>
          <p:cNvPr id="401" name="Google Shape;401;p20"/>
          <p:cNvSpPr txBox="1"/>
          <p:nvPr/>
        </p:nvSpPr>
        <p:spPr>
          <a:xfrm>
            <a:off x="1660082" y="2230809"/>
            <a:ext cx="9902229" cy="330334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FF0000"/>
              </a:buClr>
              <a:buSzPts val="3600"/>
              <a:buFont typeface="Tahoma"/>
              <a:buNone/>
            </a:pPr>
            <a:r>
              <a:rPr lang="en-US" sz="3600" b="0" i="0" u="none" strike="noStrike" cap="none">
                <a:solidFill>
                  <a:srgbClr val="FF0000"/>
                </a:solidFill>
                <a:latin typeface="Tahoma"/>
                <a:ea typeface="Tahoma"/>
                <a:cs typeface="Tahoma"/>
                <a:sym typeface="Tahoma"/>
              </a:rPr>
              <a:t>the high cost of coordinating group activities as:</a:t>
            </a:r>
            <a:endParaRPr/>
          </a:p>
          <a:p>
            <a:pPr marL="571500" marR="0" lvl="0" indent="-571500" algn="l" rtl="0">
              <a:lnSpc>
                <a:spcPct val="150000"/>
              </a:lnSpc>
              <a:spcBef>
                <a:spcPts val="0"/>
              </a:spcBef>
              <a:spcAft>
                <a:spcPts val="0"/>
              </a:spcAft>
              <a:buClr>
                <a:srgbClr val="2F5496"/>
              </a:buClr>
              <a:buSzPts val="3600"/>
              <a:buFont typeface="Noto Sans Symbols"/>
              <a:buChar char="❑"/>
            </a:pPr>
            <a:r>
              <a:rPr lang="en-US" sz="3600" b="0" i="0" u="none" strike="noStrike" cap="none">
                <a:solidFill>
                  <a:srgbClr val="2F5496"/>
                </a:solidFill>
                <a:latin typeface="Tahoma"/>
                <a:ea typeface="Tahoma"/>
                <a:cs typeface="Tahoma"/>
                <a:sym typeface="Tahoma"/>
              </a:rPr>
              <a:t> Aligning schedules,</a:t>
            </a:r>
            <a:endParaRPr/>
          </a:p>
          <a:p>
            <a:pPr marL="571500" marR="0" lvl="0" indent="-571500" algn="l" rtl="0">
              <a:lnSpc>
                <a:spcPct val="150000"/>
              </a:lnSpc>
              <a:spcBef>
                <a:spcPts val="0"/>
              </a:spcBef>
              <a:spcAft>
                <a:spcPts val="0"/>
              </a:spcAft>
              <a:buClr>
                <a:srgbClr val="2F5496"/>
              </a:buClr>
              <a:buSzPts val="3600"/>
              <a:buFont typeface="Noto Sans Symbols"/>
              <a:buChar char="❑"/>
            </a:pPr>
            <a:r>
              <a:rPr lang="en-US" sz="3600" b="0" i="0" u="none" strike="noStrike" cap="none">
                <a:solidFill>
                  <a:srgbClr val="2F5496"/>
                </a:solidFill>
                <a:latin typeface="Tahoma"/>
                <a:ea typeface="Tahoma"/>
                <a:cs typeface="Tahoma"/>
                <a:sym typeface="Tahoma"/>
              </a:rPr>
              <a:t> arranging meetings, </a:t>
            </a:r>
            <a:endParaRPr/>
          </a:p>
        </p:txBody>
      </p:sp>
      <p:sp>
        <p:nvSpPr>
          <p:cNvPr id="402" name="Google Shape;402;p20"/>
          <p:cNvSpPr/>
          <p:nvPr/>
        </p:nvSpPr>
        <p:spPr>
          <a:xfrm>
            <a:off x="3592642" y="1310076"/>
            <a:ext cx="4267200"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5400" b="1">
                <a:solidFill>
                  <a:srgbClr val="FFFFFF"/>
                </a:solidFill>
                <a:latin typeface="Tahoma"/>
                <a:ea typeface="Tahoma"/>
                <a:cs typeface="Tahoma"/>
                <a:sym typeface="Tahoma"/>
              </a:rPr>
              <a:t>Cost Issues</a:t>
            </a:r>
            <a:endParaRPr/>
          </a:p>
        </p:txBody>
      </p:sp>
      <p:pic>
        <p:nvPicPr>
          <p:cNvPr id="403" name="Google Shape;403;p20" descr="Badge with solid fill"/>
          <p:cNvPicPr preferRelativeResize="0"/>
          <p:nvPr/>
        </p:nvPicPr>
        <p:blipFill rotWithShape="1">
          <a:blip r:embed="rId8">
            <a:alphaModFix/>
          </a:blip>
          <a:srcRect/>
          <a:stretch/>
        </p:blipFill>
        <p:spPr>
          <a:xfrm>
            <a:off x="2289771" y="1364135"/>
            <a:ext cx="914400" cy="9144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pic>
        <p:nvPicPr>
          <p:cNvPr id="409" name="Google Shape;409;p21"/>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410" name="Google Shape;410;p21"/>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11" name="Google Shape;411;p21"/>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12" name="Google Shape;412;p21"/>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413" name="Google Shape;413;p21"/>
          <p:cNvPicPr preferRelativeResize="0"/>
          <p:nvPr/>
        </p:nvPicPr>
        <p:blipFill rotWithShape="1">
          <a:blip r:embed="rId4">
            <a:alphaModFix/>
          </a:blip>
          <a:srcRect/>
          <a:stretch/>
        </p:blipFill>
        <p:spPr>
          <a:xfrm>
            <a:off x="219458" y="5498883"/>
            <a:ext cx="1222425" cy="1096206"/>
          </a:xfrm>
          <a:prstGeom prst="rect">
            <a:avLst/>
          </a:prstGeom>
          <a:noFill/>
          <a:ln>
            <a:noFill/>
          </a:ln>
        </p:spPr>
      </p:pic>
      <p:pic>
        <p:nvPicPr>
          <p:cNvPr id="414" name="Google Shape;414;p21"/>
          <p:cNvPicPr preferRelativeResize="0"/>
          <p:nvPr/>
        </p:nvPicPr>
        <p:blipFill rotWithShape="1">
          <a:blip r:embed="rId5">
            <a:alphaModFix/>
          </a:blip>
          <a:srcRect/>
          <a:stretch/>
        </p:blipFill>
        <p:spPr>
          <a:xfrm>
            <a:off x="2289771" y="6115212"/>
            <a:ext cx="9902229" cy="204838"/>
          </a:xfrm>
          <a:prstGeom prst="rect">
            <a:avLst/>
          </a:prstGeom>
          <a:noFill/>
          <a:ln>
            <a:noFill/>
          </a:ln>
        </p:spPr>
      </p:pic>
      <p:pic>
        <p:nvPicPr>
          <p:cNvPr id="415" name="Google Shape;415;p21"/>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416" name="Google Shape;416;p21"/>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417" name="Google Shape;417;p21"/>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418" name="Google Shape;418;p21"/>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i="0" u="none" strike="noStrike" cap="none">
                <a:solidFill>
                  <a:srgbClr val="FFFFFF"/>
                </a:solidFill>
                <a:latin typeface="Tahoma"/>
                <a:ea typeface="Tahoma"/>
                <a:cs typeface="Tahoma"/>
                <a:sym typeface="Tahoma"/>
              </a:rPr>
              <a:t>The disadvantages of teams</a:t>
            </a:r>
            <a:endParaRPr sz="3600" b="1" i="0" u="none" strike="noStrike" cap="none">
              <a:solidFill>
                <a:srgbClr val="FFFFFF"/>
              </a:solidFill>
              <a:latin typeface="Tahoma"/>
              <a:ea typeface="Tahoma"/>
              <a:cs typeface="Tahoma"/>
              <a:sym typeface="Tahoma"/>
            </a:endParaRPr>
          </a:p>
        </p:txBody>
      </p:sp>
      <p:sp>
        <p:nvSpPr>
          <p:cNvPr id="419" name="Google Shape;419;p21"/>
          <p:cNvSpPr txBox="1"/>
          <p:nvPr/>
        </p:nvSpPr>
        <p:spPr>
          <a:xfrm>
            <a:off x="1660082" y="2230809"/>
            <a:ext cx="9902229" cy="330334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FF0000"/>
              </a:buClr>
              <a:buSzPts val="3600"/>
              <a:buFont typeface="Tahoma"/>
              <a:buNone/>
            </a:pPr>
            <a:r>
              <a:rPr lang="en-US" sz="3600" b="0" i="0" u="none" strike="noStrike" cap="none">
                <a:solidFill>
                  <a:srgbClr val="FF0000"/>
                </a:solidFill>
                <a:latin typeface="Tahoma"/>
                <a:ea typeface="Tahoma"/>
                <a:cs typeface="Tahoma"/>
                <a:sym typeface="Tahoma"/>
              </a:rPr>
              <a:t>the high cost of coordinating group activities as:</a:t>
            </a:r>
            <a:endParaRPr/>
          </a:p>
          <a:p>
            <a:pPr marL="571500" marR="0" lvl="0" indent="-571500" algn="l" rtl="0">
              <a:lnSpc>
                <a:spcPct val="150000"/>
              </a:lnSpc>
              <a:spcBef>
                <a:spcPts val="0"/>
              </a:spcBef>
              <a:spcAft>
                <a:spcPts val="0"/>
              </a:spcAft>
              <a:buClr>
                <a:srgbClr val="2F5496"/>
              </a:buClr>
              <a:buSzPts val="3600"/>
              <a:buFont typeface="Noto Sans Symbols"/>
              <a:buChar char="❑"/>
            </a:pPr>
            <a:r>
              <a:rPr lang="en-US" sz="3600" b="0" i="0" u="none" strike="noStrike" cap="none">
                <a:solidFill>
                  <a:srgbClr val="2F5496"/>
                </a:solidFill>
                <a:latin typeface="Tahoma"/>
                <a:ea typeface="Tahoma"/>
                <a:cs typeface="Tahoma"/>
                <a:sym typeface="Tahoma"/>
              </a:rPr>
              <a:t>coordinating a project can eat up a lot of time and money.</a:t>
            </a:r>
            <a:endParaRPr/>
          </a:p>
        </p:txBody>
      </p:sp>
      <p:sp>
        <p:nvSpPr>
          <p:cNvPr id="420" name="Google Shape;420;p21"/>
          <p:cNvSpPr/>
          <p:nvPr/>
        </p:nvSpPr>
        <p:spPr>
          <a:xfrm>
            <a:off x="3592642" y="1310076"/>
            <a:ext cx="4267200"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5400"/>
              <a:buFont typeface="Tahoma"/>
              <a:buNone/>
            </a:pPr>
            <a:r>
              <a:rPr lang="en-US" sz="5400" b="1" i="0" u="none" strike="noStrike" cap="none">
                <a:solidFill>
                  <a:srgbClr val="FFFFFF"/>
                </a:solidFill>
                <a:latin typeface="Tahoma"/>
                <a:ea typeface="Tahoma"/>
                <a:cs typeface="Tahoma"/>
                <a:sym typeface="Tahoma"/>
              </a:rPr>
              <a:t>Cost Issues</a:t>
            </a:r>
            <a:endParaRPr/>
          </a:p>
        </p:txBody>
      </p:sp>
      <p:pic>
        <p:nvPicPr>
          <p:cNvPr id="421" name="Google Shape;421;p21" descr="Badge with solid fill"/>
          <p:cNvPicPr preferRelativeResize="0"/>
          <p:nvPr/>
        </p:nvPicPr>
        <p:blipFill rotWithShape="1">
          <a:blip r:embed="rId8">
            <a:alphaModFix/>
          </a:blip>
          <a:srcRect/>
          <a:stretch/>
        </p:blipFill>
        <p:spPr>
          <a:xfrm>
            <a:off x="2289771" y="1364135"/>
            <a:ext cx="914400" cy="9144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pic>
        <p:nvPicPr>
          <p:cNvPr id="427" name="Google Shape;427;p22"/>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428" name="Google Shape;428;p22"/>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29" name="Google Shape;429;p22"/>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30" name="Google Shape;430;p22"/>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431" name="Google Shape;431;p22"/>
          <p:cNvPicPr preferRelativeResize="0"/>
          <p:nvPr/>
        </p:nvPicPr>
        <p:blipFill rotWithShape="1">
          <a:blip r:embed="rId4">
            <a:alphaModFix/>
          </a:blip>
          <a:srcRect/>
          <a:stretch/>
        </p:blipFill>
        <p:spPr>
          <a:xfrm>
            <a:off x="219458" y="5498883"/>
            <a:ext cx="1222425" cy="1096206"/>
          </a:xfrm>
          <a:prstGeom prst="rect">
            <a:avLst/>
          </a:prstGeom>
          <a:noFill/>
          <a:ln>
            <a:noFill/>
          </a:ln>
        </p:spPr>
      </p:pic>
      <p:pic>
        <p:nvPicPr>
          <p:cNvPr id="432" name="Google Shape;432;p22"/>
          <p:cNvPicPr preferRelativeResize="0"/>
          <p:nvPr/>
        </p:nvPicPr>
        <p:blipFill rotWithShape="1">
          <a:blip r:embed="rId5">
            <a:alphaModFix/>
          </a:blip>
          <a:srcRect/>
          <a:stretch/>
        </p:blipFill>
        <p:spPr>
          <a:xfrm>
            <a:off x="2289771" y="6115212"/>
            <a:ext cx="9902229" cy="204838"/>
          </a:xfrm>
          <a:prstGeom prst="rect">
            <a:avLst/>
          </a:prstGeom>
          <a:noFill/>
          <a:ln>
            <a:noFill/>
          </a:ln>
        </p:spPr>
      </p:pic>
      <p:pic>
        <p:nvPicPr>
          <p:cNvPr id="433" name="Google Shape;433;p22"/>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434" name="Google Shape;434;p22"/>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435" name="Google Shape;435;p22"/>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436" name="Google Shape;436;p22"/>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i="0" u="none" strike="noStrike" cap="none">
                <a:solidFill>
                  <a:srgbClr val="FFFFFF"/>
                </a:solidFill>
                <a:latin typeface="Tahoma"/>
                <a:ea typeface="Tahoma"/>
                <a:cs typeface="Tahoma"/>
                <a:sym typeface="Tahoma"/>
              </a:rPr>
              <a:t>The disadvantages of teams</a:t>
            </a:r>
            <a:endParaRPr sz="3600" b="1" i="0" u="none" strike="noStrike" cap="none">
              <a:solidFill>
                <a:srgbClr val="FFFFFF"/>
              </a:solidFill>
              <a:latin typeface="Tahoma"/>
              <a:ea typeface="Tahoma"/>
              <a:cs typeface="Tahoma"/>
              <a:sym typeface="Tahoma"/>
            </a:endParaRPr>
          </a:p>
        </p:txBody>
      </p:sp>
      <p:sp>
        <p:nvSpPr>
          <p:cNvPr id="437" name="Google Shape;437;p22"/>
          <p:cNvSpPr txBox="1"/>
          <p:nvPr/>
        </p:nvSpPr>
        <p:spPr>
          <a:xfrm>
            <a:off x="1660083" y="2230809"/>
            <a:ext cx="8623092" cy="3303340"/>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2F5496"/>
              </a:buClr>
              <a:buSzPts val="3600"/>
              <a:buFont typeface="Tahoma"/>
              <a:buNone/>
            </a:pPr>
            <a:r>
              <a:rPr lang="en-US" sz="3600" b="0" i="0" u="none" strike="noStrike" cap="none">
                <a:solidFill>
                  <a:srgbClr val="2F5496"/>
                </a:solidFill>
                <a:latin typeface="Tahoma"/>
                <a:ea typeface="Tahoma"/>
                <a:cs typeface="Tahoma"/>
                <a:sym typeface="Tahoma"/>
              </a:rPr>
              <a:t>Some team members may have a hidden agenda—private, counterproductive motives that affect the group’s interaction. </a:t>
            </a:r>
            <a:endParaRPr/>
          </a:p>
        </p:txBody>
      </p:sp>
      <p:sp>
        <p:nvSpPr>
          <p:cNvPr id="438" name="Google Shape;438;p22"/>
          <p:cNvSpPr/>
          <p:nvPr/>
        </p:nvSpPr>
        <p:spPr>
          <a:xfrm>
            <a:off x="2825017" y="1132185"/>
            <a:ext cx="6293224"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400" b="1">
                <a:solidFill>
                  <a:srgbClr val="FFFFFF"/>
                </a:solidFill>
                <a:latin typeface="Tahoma"/>
                <a:ea typeface="Tahoma"/>
                <a:cs typeface="Tahoma"/>
                <a:sym typeface="Tahoma"/>
              </a:rPr>
              <a:t>Hidden Agendas</a:t>
            </a:r>
            <a:endParaRPr/>
          </a:p>
        </p:txBody>
      </p:sp>
      <p:pic>
        <p:nvPicPr>
          <p:cNvPr id="439" name="Google Shape;439;p22" descr="Badge 3 with solid fill"/>
          <p:cNvPicPr preferRelativeResize="0"/>
          <p:nvPr/>
        </p:nvPicPr>
        <p:blipFill rotWithShape="1">
          <a:blip r:embed="rId8">
            <a:alphaModFix/>
          </a:blip>
          <a:srcRect/>
          <a:stretch/>
        </p:blipFill>
        <p:spPr>
          <a:xfrm>
            <a:off x="1910617" y="1219133"/>
            <a:ext cx="914400" cy="9144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pic>
        <p:nvPicPr>
          <p:cNvPr id="445" name="Google Shape;445;p23"/>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446" name="Google Shape;446;p23"/>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47" name="Google Shape;447;p23"/>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48" name="Google Shape;448;p23"/>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449" name="Google Shape;449;p23"/>
          <p:cNvPicPr preferRelativeResize="0"/>
          <p:nvPr/>
        </p:nvPicPr>
        <p:blipFill rotWithShape="1">
          <a:blip r:embed="rId4">
            <a:alphaModFix/>
          </a:blip>
          <a:srcRect/>
          <a:stretch/>
        </p:blipFill>
        <p:spPr>
          <a:xfrm>
            <a:off x="219458" y="5498883"/>
            <a:ext cx="1222425" cy="1096206"/>
          </a:xfrm>
          <a:prstGeom prst="rect">
            <a:avLst/>
          </a:prstGeom>
          <a:noFill/>
          <a:ln>
            <a:noFill/>
          </a:ln>
        </p:spPr>
      </p:pic>
      <p:pic>
        <p:nvPicPr>
          <p:cNvPr id="450" name="Google Shape;450;p23"/>
          <p:cNvPicPr preferRelativeResize="0"/>
          <p:nvPr/>
        </p:nvPicPr>
        <p:blipFill rotWithShape="1">
          <a:blip r:embed="rId5">
            <a:alphaModFix/>
          </a:blip>
          <a:srcRect/>
          <a:stretch/>
        </p:blipFill>
        <p:spPr>
          <a:xfrm>
            <a:off x="2289771" y="6115212"/>
            <a:ext cx="9902229" cy="204838"/>
          </a:xfrm>
          <a:prstGeom prst="rect">
            <a:avLst/>
          </a:prstGeom>
          <a:noFill/>
          <a:ln>
            <a:noFill/>
          </a:ln>
        </p:spPr>
      </p:pic>
      <p:pic>
        <p:nvPicPr>
          <p:cNvPr id="451" name="Google Shape;451;p23"/>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452" name="Google Shape;452;p23"/>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453" name="Google Shape;453;p23"/>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454" name="Google Shape;454;p23"/>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a:solidFill>
                  <a:srgbClr val="FFFFFF"/>
                </a:solidFill>
                <a:latin typeface="Tahoma"/>
                <a:ea typeface="Tahoma"/>
                <a:cs typeface="Tahoma"/>
                <a:sym typeface="Tahoma"/>
              </a:rPr>
              <a:t>TEAM MEMBER ROLES</a:t>
            </a:r>
            <a:endParaRPr sz="3600" b="1">
              <a:solidFill>
                <a:srgbClr val="FFFFFF"/>
              </a:solidFill>
              <a:latin typeface="Tahoma"/>
              <a:ea typeface="Tahoma"/>
              <a:cs typeface="Tahoma"/>
              <a:sym typeface="Tahoma"/>
            </a:endParaRPr>
          </a:p>
        </p:txBody>
      </p:sp>
      <p:sp>
        <p:nvSpPr>
          <p:cNvPr id="455" name="Google Shape;455;p23"/>
          <p:cNvSpPr txBox="1"/>
          <p:nvPr/>
        </p:nvSpPr>
        <p:spPr>
          <a:xfrm>
            <a:off x="1441883" y="1785638"/>
            <a:ext cx="9675232" cy="413433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2F5496"/>
              </a:buClr>
              <a:buSzPts val="3600"/>
              <a:buFont typeface="Tahoma"/>
              <a:buNone/>
            </a:pPr>
            <a:r>
              <a:rPr lang="en-US" sz="3600" b="0" i="0" u="none" strike="noStrike" cap="none">
                <a:solidFill>
                  <a:srgbClr val="2F5496"/>
                </a:solidFill>
                <a:latin typeface="Tahoma"/>
                <a:ea typeface="Tahoma"/>
                <a:cs typeface="Tahoma"/>
                <a:sym typeface="Tahoma"/>
              </a:rPr>
              <a:t>A major challenge in becoming an </a:t>
            </a:r>
            <a:r>
              <a:rPr lang="en-US" sz="3600" b="0" i="0" u="none" strike="noStrike" cap="none">
                <a:solidFill>
                  <a:srgbClr val="FF0000"/>
                </a:solidFill>
                <a:latin typeface="Tahoma"/>
                <a:ea typeface="Tahoma"/>
                <a:cs typeface="Tahoma"/>
                <a:sym typeface="Tahoma"/>
              </a:rPr>
              <a:t>effective team member </a:t>
            </a:r>
            <a:r>
              <a:rPr lang="en-US" sz="3600" b="0" i="0" u="none" strike="noStrike" cap="none">
                <a:solidFill>
                  <a:srgbClr val="2F5496"/>
                </a:solidFill>
                <a:latin typeface="Tahoma"/>
                <a:ea typeface="Tahoma"/>
                <a:cs typeface="Tahoma"/>
                <a:sym typeface="Tahoma"/>
              </a:rPr>
              <a:t>is to </a:t>
            </a:r>
            <a:r>
              <a:rPr lang="en-US" sz="3600" b="0" i="0" u="none" strike="noStrike" cap="none">
                <a:solidFill>
                  <a:srgbClr val="FF0000"/>
                </a:solidFill>
                <a:latin typeface="Tahoma"/>
                <a:ea typeface="Tahoma"/>
                <a:cs typeface="Tahoma"/>
                <a:sym typeface="Tahoma"/>
              </a:rPr>
              <a:t>choose</a:t>
            </a:r>
            <a:r>
              <a:rPr lang="en-US" sz="3600" b="0" i="0" u="none" strike="noStrike" cap="none">
                <a:solidFill>
                  <a:srgbClr val="2F5496"/>
                </a:solidFill>
                <a:latin typeface="Tahoma"/>
                <a:ea typeface="Tahoma"/>
                <a:cs typeface="Tahoma"/>
                <a:sym typeface="Tahoma"/>
              </a:rPr>
              <a:t> the </a:t>
            </a:r>
            <a:r>
              <a:rPr lang="en-US" sz="3600" b="0" i="0" u="none" strike="noStrike" cap="none">
                <a:solidFill>
                  <a:srgbClr val="FF0000"/>
                </a:solidFill>
                <a:latin typeface="Tahoma"/>
                <a:ea typeface="Tahoma"/>
                <a:cs typeface="Tahoma"/>
                <a:sym typeface="Tahoma"/>
              </a:rPr>
              <a:t>right roles to occupy</a:t>
            </a:r>
            <a:r>
              <a:rPr lang="en-US" sz="3600" b="0" i="0" u="none" strike="noStrike" cap="none">
                <a:solidFill>
                  <a:srgbClr val="2F5496"/>
                </a:solidFill>
                <a:latin typeface="Tahoma"/>
                <a:ea typeface="Tahoma"/>
                <a:cs typeface="Tahoma"/>
                <a:sym typeface="Tahoma"/>
              </a:rPr>
              <a:t>.</a:t>
            </a:r>
            <a:endParaRPr/>
          </a:p>
          <a:p>
            <a:pPr marL="0" marR="0" lvl="0" indent="0" algn="l" rtl="0">
              <a:lnSpc>
                <a:spcPct val="150000"/>
              </a:lnSpc>
              <a:spcBef>
                <a:spcPts val="0"/>
              </a:spcBef>
              <a:spcAft>
                <a:spcPts val="0"/>
              </a:spcAft>
              <a:buClr>
                <a:srgbClr val="2F5496"/>
              </a:buClr>
              <a:buSzPts val="3600"/>
              <a:buFont typeface="Tahoma"/>
              <a:buNone/>
            </a:pPr>
            <a:r>
              <a:rPr lang="en-US" sz="3600" b="0" i="0" u="none" strike="noStrike" cap="none">
                <a:solidFill>
                  <a:srgbClr val="2F5496"/>
                </a:solidFill>
                <a:latin typeface="Tahoma"/>
                <a:ea typeface="Tahoma"/>
                <a:cs typeface="Tahoma"/>
                <a:sym typeface="Tahoma"/>
              </a:rPr>
              <a:t> Frequently observed positive roles are presented here.</a:t>
            </a:r>
            <a:endParaRPr/>
          </a:p>
        </p:txBody>
      </p:sp>
      <p:sp>
        <p:nvSpPr>
          <p:cNvPr id="456" name="Google Shape;456;p23"/>
          <p:cNvSpPr/>
          <p:nvPr/>
        </p:nvSpPr>
        <p:spPr>
          <a:xfrm>
            <a:off x="2825017" y="1132185"/>
            <a:ext cx="6293224"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Tahoma"/>
              <a:buNone/>
            </a:pPr>
            <a:r>
              <a:rPr lang="en-US" sz="4400" b="1" i="0" u="none" strike="noStrike" cap="none">
                <a:solidFill>
                  <a:srgbClr val="FFFFFF"/>
                </a:solidFill>
                <a:latin typeface="Tahoma"/>
                <a:ea typeface="Tahoma"/>
                <a:cs typeface="Tahoma"/>
                <a:sym typeface="Tahoma"/>
              </a:rPr>
              <a:t>A major challenge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61"/>
        <p:cNvGrpSpPr/>
        <p:nvPr/>
      </p:nvGrpSpPr>
      <p:grpSpPr>
        <a:xfrm>
          <a:off x="0" y="0"/>
          <a:ext cx="0" cy="0"/>
          <a:chOff x="0" y="0"/>
          <a:chExt cx="0" cy="0"/>
        </a:xfrm>
      </p:grpSpPr>
      <p:pic>
        <p:nvPicPr>
          <p:cNvPr id="462" name="Google Shape;462;p24"/>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463" name="Google Shape;463;p24"/>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64" name="Google Shape;464;p24"/>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65" name="Google Shape;465;p24"/>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466" name="Google Shape;466;p24"/>
          <p:cNvPicPr preferRelativeResize="0"/>
          <p:nvPr/>
        </p:nvPicPr>
        <p:blipFill rotWithShape="1">
          <a:blip r:embed="rId4">
            <a:alphaModFix/>
          </a:blip>
          <a:srcRect/>
          <a:stretch/>
        </p:blipFill>
        <p:spPr>
          <a:xfrm>
            <a:off x="176758" y="5848869"/>
            <a:ext cx="1050866" cy="942361"/>
          </a:xfrm>
          <a:prstGeom prst="rect">
            <a:avLst/>
          </a:prstGeom>
          <a:noFill/>
          <a:ln>
            <a:noFill/>
          </a:ln>
        </p:spPr>
      </p:pic>
      <p:pic>
        <p:nvPicPr>
          <p:cNvPr id="467" name="Google Shape;467;p24"/>
          <p:cNvPicPr preferRelativeResize="0"/>
          <p:nvPr/>
        </p:nvPicPr>
        <p:blipFill rotWithShape="1">
          <a:blip r:embed="rId5">
            <a:alphaModFix/>
          </a:blip>
          <a:srcRect/>
          <a:stretch/>
        </p:blipFill>
        <p:spPr>
          <a:xfrm>
            <a:off x="2289771" y="6115212"/>
            <a:ext cx="9902229" cy="204838"/>
          </a:xfrm>
          <a:prstGeom prst="rect">
            <a:avLst/>
          </a:prstGeom>
          <a:noFill/>
          <a:ln>
            <a:noFill/>
          </a:ln>
        </p:spPr>
      </p:pic>
      <p:pic>
        <p:nvPicPr>
          <p:cNvPr id="468" name="Google Shape;468;p24"/>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469" name="Google Shape;469;p24"/>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470" name="Google Shape;470;p24"/>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471" name="Google Shape;471;p24"/>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i="0" u="none" strike="noStrike" cap="none">
                <a:solidFill>
                  <a:srgbClr val="FFFFFF"/>
                </a:solidFill>
                <a:latin typeface="Tahoma"/>
                <a:ea typeface="Tahoma"/>
                <a:cs typeface="Tahoma"/>
                <a:sym typeface="Tahoma"/>
              </a:rPr>
              <a:t>TEAM MEMBER ROLES</a:t>
            </a:r>
            <a:endParaRPr sz="3600" b="1" i="0" u="none" strike="noStrike" cap="none">
              <a:solidFill>
                <a:srgbClr val="FFFFFF"/>
              </a:solidFill>
              <a:latin typeface="Tahoma"/>
              <a:ea typeface="Tahoma"/>
              <a:cs typeface="Tahoma"/>
              <a:sym typeface="Tahoma"/>
            </a:endParaRPr>
          </a:p>
        </p:txBody>
      </p:sp>
      <p:sp>
        <p:nvSpPr>
          <p:cNvPr id="472" name="Google Shape;472;p24"/>
          <p:cNvSpPr txBox="1"/>
          <p:nvPr/>
        </p:nvSpPr>
        <p:spPr>
          <a:xfrm>
            <a:off x="266227" y="2262808"/>
            <a:ext cx="8604353" cy="2207912"/>
          </a:xfrm>
          <a:prstGeom prst="rect">
            <a:avLst/>
          </a:prstGeom>
          <a:noFill/>
          <a:ln>
            <a:noFill/>
          </a:ln>
        </p:spPr>
        <p:txBody>
          <a:bodyPr spcFirstLastPara="1" wrap="square" lIns="91425" tIns="45700" rIns="91425" bIns="45700" anchor="t" anchorCtr="0">
            <a:spAutoFit/>
          </a:bodyPr>
          <a:lstStyle/>
          <a:p>
            <a:pPr marL="571500" marR="0" lvl="0" indent="-571500" algn="l" rtl="0">
              <a:lnSpc>
                <a:spcPct val="150000"/>
              </a:lnSpc>
              <a:spcBef>
                <a:spcPts val="0"/>
              </a:spcBef>
              <a:spcAft>
                <a:spcPts val="0"/>
              </a:spcAft>
              <a:buClr>
                <a:srgbClr val="2F5496"/>
              </a:buClr>
              <a:buSzPts val="3200"/>
              <a:buFont typeface="Noto Sans Symbols"/>
              <a:buChar char="❑"/>
            </a:pPr>
            <a:r>
              <a:rPr lang="en-US" sz="3200">
                <a:solidFill>
                  <a:srgbClr val="2F5496"/>
                </a:solidFill>
                <a:latin typeface="Tahoma"/>
                <a:ea typeface="Tahoma"/>
                <a:cs typeface="Tahoma"/>
                <a:sym typeface="Tahoma"/>
              </a:rPr>
              <a:t>provides the group with useful and valid information and shares technical expertise with team members. </a:t>
            </a:r>
            <a:endParaRPr/>
          </a:p>
        </p:txBody>
      </p:sp>
      <p:sp>
        <p:nvSpPr>
          <p:cNvPr id="473" name="Google Shape;473;p24"/>
          <p:cNvSpPr/>
          <p:nvPr/>
        </p:nvSpPr>
        <p:spPr>
          <a:xfrm>
            <a:off x="2289771" y="940249"/>
            <a:ext cx="7548176"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0000"/>
              </a:buClr>
              <a:buSzPts val="4400"/>
              <a:buFont typeface="Times New Roman"/>
              <a:buNone/>
            </a:pPr>
            <a:r>
              <a:rPr lang="en-US" sz="4400" b="1" i="0" u="none" strike="noStrike">
                <a:solidFill>
                  <a:srgbClr val="FF0000"/>
                </a:solidFill>
                <a:latin typeface="Times New Roman"/>
                <a:ea typeface="Times New Roman"/>
                <a:cs typeface="Times New Roman"/>
                <a:sym typeface="Times New Roman"/>
              </a:rPr>
              <a:t>A. Knowledge Contributor </a:t>
            </a:r>
            <a:endParaRPr sz="4400" b="1" i="0" u="none" strike="noStrike" cap="none">
              <a:solidFill>
                <a:srgbClr val="FF0000"/>
              </a:solidFill>
              <a:latin typeface="Tahoma"/>
              <a:ea typeface="Tahoma"/>
              <a:cs typeface="Tahoma"/>
              <a:sym typeface="Tahoma"/>
            </a:endParaRPr>
          </a:p>
        </p:txBody>
      </p:sp>
      <p:pic>
        <p:nvPicPr>
          <p:cNvPr id="474" name="Google Shape;474;p24" descr="Smiling work colleagues"/>
          <p:cNvPicPr preferRelativeResize="0"/>
          <p:nvPr/>
        </p:nvPicPr>
        <p:blipFill rotWithShape="1">
          <a:blip r:embed="rId8">
            <a:alphaModFix/>
          </a:blip>
          <a:srcRect/>
          <a:stretch/>
        </p:blipFill>
        <p:spPr>
          <a:xfrm>
            <a:off x="8488511" y="1855567"/>
            <a:ext cx="3338117" cy="425964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pic>
        <p:nvPicPr>
          <p:cNvPr id="480" name="Google Shape;480;p25"/>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481" name="Google Shape;481;p25"/>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82" name="Google Shape;482;p25"/>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83" name="Google Shape;483;p25"/>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484" name="Google Shape;484;p25"/>
          <p:cNvPicPr preferRelativeResize="0"/>
          <p:nvPr/>
        </p:nvPicPr>
        <p:blipFill rotWithShape="1">
          <a:blip r:embed="rId4">
            <a:alphaModFix/>
          </a:blip>
          <a:srcRect/>
          <a:stretch/>
        </p:blipFill>
        <p:spPr>
          <a:xfrm>
            <a:off x="176758" y="5848869"/>
            <a:ext cx="1050866" cy="942361"/>
          </a:xfrm>
          <a:prstGeom prst="rect">
            <a:avLst/>
          </a:prstGeom>
          <a:noFill/>
          <a:ln>
            <a:noFill/>
          </a:ln>
        </p:spPr>
      </p:pic>
      <p:pic>
        <p:nvPicPr>
          <p:cNvPr id="485" name="Google Shape;485;p25"/>
          <p:cNvPicPr preferRelativeResize="0"/>
          <p:nvPr/>
        </p:nvPicPr>
        <p:blipFill rotWithShape="1">
          <a:blip r:embed="rId5">
            <a:alphaModFix/>
          </a:blip>
          <a:srcRect/>
          <a:stretch/>
        </p:blipFill>
        <p:spPr>
          <a:xfrm>
            <a:off x="2289771" y="6115212"/>
            <a:ext cx="9902229" cy="204838"/>
          </a:xfrm>
          <a:prstGeom prst="rect">
            <a:avLst/>
          </a:prstGeom>
          <a:noFill/>
          <a:ln>
            <a:noFill/>
          </a:ln>
        </p:spPr>
      </p:pic>
      <p:pic>
        <p:nvPicPr>
          <p:cNvPr id="486" name="Google Shape;486;p25"/>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487" name="Google Shape;487;p25"/>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488" name="Google Shape;488;p25"/>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489" name="Google Shape;489;p25"/>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i="0" u="none" strike="noStrike" cap="none">
                <a:solidFill>
                  <a:srgbClr val="FFFFFF"/>
                </a:solidFill>
                <a:latin typeface="Tahoma"/>
                <a:ea typeface="Tahoma"/>
                <a:cs typeface="Tahoma"/>
                <a:sym typeface="Tahoma"/>
              </a:rPr>
              <a:t>TEAM MEMBER ROLES</a:t>
            </a:r>
            <a:endParaRPr sz="3600" b="1" i="0" u="none" strike="noStrike" cap="none">
              <a:solidFill>
                <a:srgbClr val="FFFFFF"/>
              </a:solidFill>
              <a:latin typeface="Tahoma"/>
              <a:ea typeface="Tahoma"/>
              <a:cs typeface="Tahoma"/>
              <a:sym typeface="Tahoma"/>
            </a:endParaRPr>
          </a:p>
        </p:txBody>
      </p:sp>
      <p:sp>
        <p:nvSpPr>
          <p:cNvPr id="490" name="Google Shape;490;p25"/>
          <p:cNvSpPr txBox="1"/>
          <p:nvPr/>
        </p:nvSpPr>
        <p:spPr>
          <a:xfrm>
            <a:off x="176758" y="2615091"/>
            <a:ext cx="8604353" cy="2207912"/>
          </a:xfrm>
          <a:prstGeom prst="rect">
            <a:avLst/>
          </a:prstGeom>
          <a:noFill/>
          <a:ln>
            <a:noFill/>
          </a:ln>
        </p:spPr>
        <p:txBody>
          <a:bodyPr spcFirstLastPara="1" wrap="square" lIns="91425" tIns="45700" rIns="91425" bIns="45700" anchor="t" anchorCtr="0">
            <a:spAutoFit/>
          </a:bodyPr>
          <a:lstStyle/>
          <a:p>
            <a:pPr marL="571500" marR="0" lvl="0" indent="-571500" algn="l" rtl="0">
              <a:lnSpc>
                <a:spcPct val="150000"/>
              </a:lnSpc>
              <a:spcBef>
                <a:spcPts val="0"/>
              </a:spcBef>
              <a:spcAft>
                <a:spcPts val="0"/>
              </a:spcAft>
              <a:buClr>
                <a:srgbClr val="2F5496"/>
              </a:buClr>
              <a:buSzPts val="3200"/>
              <a:buFont typeface="Noto Sans Symbols"/>
              <a:buChar char="❑"/>
            </a:pPr>
            <a:r>
              <a:rPr lang="en-US" sz="3200" b="0" i="0" u="none" strike="noStrike" cap="none">
                <a:solidFill>
                  <a:srgbClr val="2F5496"/>
                </a:solidFill>
                <a:latin typeface="Tahoma"/>
                <a:ea typeface="Tahoma"/>
                <a:cs typeface="Tahoma"/>
                <a:sym typeface="Tahoma"/>
              </a:rPr>
              <a:t>this role pays enough attention to the human element to get the task accomplished. </a:t>
            </a:r>
            <a:endParaRPr/>
          </a:p>
        </p:txBody>
      </p:sp>
      <p:sp>
        <p:nvSpPr>
          <p:cNvPr id="491" name="Google Shape;491;p25"/>
          <p:cNvSpPr/>
          <p:nvPr/>
        </p:nvSpPr>
        <p:spPr>
          <a:xfrm>
            <a:off x="2289771" y="940249"/>
            <a:ext cx="7548176"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0000"/>
              </a:buClr>
              <a:buSzPts val="4400"/>
              <a:buFont typeface="Times New Roman"/>
              <a:buNone/>
            </a:pPr>
            <a:r>
              <a:rPr lang="en-US" sz="4400" b="1" i="0" u="none" strike="noStrike" cap="none">
                <a:solidFill>
                  <a:srgbClr val="FF0000"/>
                </a:solidFill>
                <a:latin typeface="Times New Roman"/>
                <a:ea typeface="Times New Roman"/>
                <a:cs typeface="Times New Roman"/>
                <a:sym typeface="Times New Roman"/>
              </a:rPr>
              <a:t>A. Knowledge Contributor </a:t>
            </a:r>
            <a:endParaRPr sz="4400" b="1" i="0" u="none" strike="noStrike" cap="none">
              <a:solidFill>
                <a:srgbClr val="FF0000"/>
              </a:solidFill>
              <a:latin typeface="Tahoma"/>
              <a:ea typeface="Tahoma"/>
              <a:cs typeface="Tahoma"/>
              <a:sym typeface="Tahoma"/>
            </a:endParaRPr>
          </a:p>
        </p:txBody>
      </p:sp>
      <p:pic>
        <p:nvPicPr>
          <p:cNvPr id="492" name="Google Shape;492;p25" descr="Smiling work colleagues"/>
          <p:cNvPicPr preferRelativeResize="0"/>
          <p:nvPr/>
        </p:nvPicPr>
        <p:blipFill rotWithShape="1">
          <a:blip r:embed="rId8">
            <a:alphaModFix/>
          </a:blip>
          <a:srcRect/>
          <a:stretch/>
        </p:blipFill>
        <p:spPr>
          <a:xfrm>
            <a:off x="8488511" y="1855567"/>
            <a:ext cx="3338117" cy="425964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pic>
        <p:nvPicPr>
          <p:cNvPr id="498" name="Google Shape;498;p26"/>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499" name="Google Shape;499;p26"/>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00" name="Google Shape;500;p26"/>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01" name="Google Shape;501;p26"/>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502" name="Google Shape;502;p26"/>
          <p:cNvPicPr preferRelativeResize="0"/>
          <p:nvPr/>
        </p:nvPicPr>
        <p:blipFill rotWithShape="1">
          <a:blip r:embed="rId4">
            <a:alphaModFix/>
          </a:blip>
          <a:srcRect/>
          <a:stretch/>
        </p:blipFill>
        <p:spPr>
          <a:xfrm>
            <a:off x="219458" y="5498883"/>
            <a:ext cx="1222425" cy="1096206"/>
          </a:xfrm>
          <a:prstGeom prst="rect">
            <a:avLst/>
          </a:prstGeom>
          <a:noFill/>
          <a:ln>
            <a:noFill/>
          </a:ln>
        </p:spPr>
      </p:pic>
      <p:pic>
        <p:nvPicPr>
          <p:cNvPr id="503" name="Google Shape;503;p26"/>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504" name="Google Shape;504;p26"/>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505" name="Google Shape;505;p26"/>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506" name="Google Shape;506;p26"/>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507" name="Google Shape;507;p26"/>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i="0" u="none" strike="noStrike" cap="none">
                <a:solidFill>
                  <a:srgbClr val="FFFFFF"/>
                </a:solidFill>
                <a:latin typeface="Tahoma"/>
                <a:ea typeface="Tahoma"/>
                <a:cs typeface="Tahoma"/>
                <a:sym typeface="Tahoma"/>
              </a:rPr>
              <a:t>TEAM MEMBER ROLES</a:t>
            </a:r>
            <a:endParaRPr sz="3600" b="1" i="0" u="none" strike="noStrike" cap="none">
              <a:solidFill>
                <a:srgbClr val="FFFFFF"/>
              </a:solidFill>
              <a:latin typeface="Tahoma"/>
              <a:ea typeface="Tahoma"/>
              <a:cs typeface="Tahoma"/>
              <a:sym typeface="Tahoma"/>
            </a:endParaRPr>
          </a:p>
        </p:txBody>
      </p:sp>
      <p:sp>
        <p:nvSpPr>
          <p:cNvPr id="508" name="Google Shape;508;p26"/>
          <p:cNvSpPr txBox="1"/>
          <p:nvPr/>
        </p:nvSpPr>
        <p:spPr>
          <a:xfrm>
            <a:off x="1072591" y="2706444"/>
            <a:ext cx="10046818" cy="2207912"/>
          </a:xfrm>
          <a:prstGeom prst="rect">
            <a:avLst/>
          </a:prstGeom>
          <a:noFill/>
          <a:ln>
            <a:noFill/>
          </a:ln>
        </p:spPr>
        <p:txBody>
          <a:bodyPr spcFirstLastPara="1" wrap="square" lIns="91425" tIns="45700" rIns="91425" bIns="45700" anchor="t" anchorCtr="0">
            <a:spAutoFit/>
          </a:bodyPr>
          <a:lstStyle/>
          <a:p>
            <a:pPr marL="571500" marR="0" lvl="0" indent="-571500" algn="l" rtl="0">
              <a:lnSpc>
                <a:spcPct val="150000"/>
              </a:lnSpc>
              <a:spcBef>
                <a:spcPts val="0"/>
              </a:spcBef>
              <a:spcAft>
                <a:spcPts val="0"/>
              </a:spcAft>
              <a:buClr>
                <a:srgbClr val="2F5496"/>
              </a:buClr>
              <a:buSzPts val="3200"/>
              <a:buFont typeface="Noto Sans Symbols"/>
              <a:buChar char="❑"/>
            </a:pPr>
            <a:r>
              <a:rPr lang="en-US" sz="3200" b="0" i="0" u="none" strike="noStrike" cap="none">
                <a:solidFill>
                  <a:srgbClr val="2F5496"/>
                </a:solidFill>
                <a:latin typeface="Tahoma"/>
                <a:ea typeface="Tahoma"/>
                <a:cs typeface="Tahoma"/>
                <a:sym typeface="Tahoma"/>
              </a:rPr>
              <a:t>The process, or soft side, of teamwork includes the transactions that take place among and between team members.</a:t>
            </a:r>
            <a:endParaRPr/>
          </a:p>
        </p:txBody>
      </p:sp>
      <p:sp>
        <p:nvSpPr>
          <p:cNvPr id="509" name="Google Shape;509;p26"/>
          <p:cNvSpPr/>
          <p:nvPr/>
        </p:nvSpPr>
        <p:spPr>
          <a:xfrm>
            <a:off x="2289771" y="1120066"/>
            <a:ext cx="7548176"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0000"/>
              </a:buClr>
              <a:buSzPts val="4400"/>
              <a:buFont typeface="Times New Roman"/>
              <a:buNone/>
            </a:pPr>
            <a:r>
              <a:rPr lang="en-US" sz="4400" b="1" i="0" u="none" strike="noStrike">
                <a:solidFill>
                  <a:srgbClr val="FF0000"/>
                </a:solidFill>
                <a:latin typeface="Times New Roman"/>
                <a:ea typeface="Times New Roman"/>
                <a:cs typeface="Times New Roman"/>
                <a:sym typeface="Times New Roman"/>
              </a:rPr>
              <a:t>B. Process Observer </a:t>
            </a:r>
            <a:endParaRPr sz="4400" b="1" i="0" u="none" strike="noStrike" cap="none">
              <a:solidFill>
                <a:srgbClr val="FF0000"/>
              </a:solidFill>
              <a:latin typeface="Tahoma"/>
              <a:ea typeface="Tahoma"/>
              <a:cs typeface="Tahoma"/>
              <a:sym typeface="Tahom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14"/>
        <p:cNvGrpSpPr/>
        <p:nvPr/>
      </p:nvGrpSpPr>
      <p:grpSpPr>
        <a:xfrm>
          <a:off x="0" y="0"/>
          <a:ext cx="0" cy="0"/>
          <a:chOff x="0" y="0"/>
          <a:chExt cx="0" cy="0"/>
        </a:xfrm>
      </p:grpSpPr>
      <p:pic>
        <p:nvPicPr>
          <p:cNvPr id="515" name="Google Shape;515;p27"/>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516" name="Google Shape;516;p27"/>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17" name="Google Shape;517;p27"/>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18" name="Google Shape;518;p27"/>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519" name="Google Shape;519;p27"/>
          <p:cNvPicPr preferRelativeResize="0"/>
          <p:nvPr/>
        </p:nvPicPr>
        <p:blipFill rotWithShape="1">
          <a:blip r:embed="rId4">
            <a:alphaModFix/>
          </a:blip>
          <a:srcRect/>
          <a:stretch/>
        </p:blipFill>
        <p:spPr>
          <a:xfrm>
            <a:off x="219458" y="5498883"/>
            <a:ext cx="1222425" cy="1096206"/>
          </a:xfrm>
          <a:prstGeom prst="rect">
            <a:avLst/>
          </a:prstGeom>
          <a:noFill/>
          <a:ln>
            <a:noFill/>
          </a:ln>
        </p:spPr>
      </p:pic>
      <p:pic>
        <p:nvPicPr>
          <p:cNvPr id="520" name="Google Shape;520;p27"/>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521" name="Google Shape;521;p27"/>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522" name="Google Shape;522;p27"/>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523" name="Google Shape;523;p27"/>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524" name="Google Shape;524;p27"/>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i="0" u="none" strike="noStrike" cap="none">
                <a:solidFill>
                  <a:srgbClr val="FFFFFF"/>
                </a:solidFill>
                <a:latin typeface="Tahoma"/>
                <a:ea typeface="Tahoma"/>
                <a:cs typeface="Tahoma"/>
                <a:sym typeface="Tahoma"/>
              </a:rPr>
              <a:t>TEAM MEMBER ROLES</a:t>
            </a:r>
            <a:endParaRPr sz="3600" b="1" i="0" u="none" strike="noStrike" cap="none">
              <a:solidFill>
                <a:srgbClr val="FFFFFF"/>
              </a:solidFill>
              <a:latin typeface="Tahoma"/>
              <a:ea typeface="Tahoma"/>
              <a:cs typeface="Tahoma"/>
              <a:sym typeface="Tahoma"/>
            </a:endParaRPr>
          </a:p>
        </p:txBody>
      </p:sp>
      <p:sp>
        <p:nvSpPr>
          <p:cNvPr id="525" name="Google Shape;525;p27"/>
          <p:cNvSpPr txBox="1"/>
          <p:nvPr/>
        </p:nvSpPr>
        <p:spPr>
          <a:xfrm>
            <a:off x="1072591" y="2913604"/>
            <a:ext cx="10046818" cy="2207912"/>
          </a:xfrm>
          <a:prstGeom prst="rect">
            <a:avLst/>
          </a:prstGeom>
          <a:noFill/>
          <a:ln>
            <a:noFill/>
          </a:ln>
        </p:spPr>
        <p:txBody>
          <a:bodyPr spcFirstLastPara="1" wrap="square" lIns="91425" tIns="45700" rIns="91425" bIns="45700" anchor="t" anchorCtr="0">
            <a:spAutoFit/>
          </a:bodyPr>
          <a:lstStyle/>
          <a:p>
            <a:pPr marL="571500" marR="0" lvl="0" indent="-571500" algn="l" rtl="0">
              <a:lnSpc>
                <a:spcPct val="150000"/>
              </a:lnSpc>
              <a:spcBef>
                <a:spcPts val="0"/>
              </a:spcBef>
              <a:spcAft>
                <a:spcPts val="0"/>
              </a:spcAft>
              <a:buClr>
                <a:srgbClr val="2F5496"/>
              </a:buClr>
              <a:buSzPts val="3200"/>
              <a:buFont typeface="Noto Sans Symbols"/>
              <a:buChar char="❑"/>
            </a:pPr>
            <a:r>
              <a:rPr lang="en-US" sz="3200" b="0" i="0" u="none" strike="noStrike" cap="none">
                <a:solidFill>
                  <a:srgbClr val="2F5496"/>
                </a:solidFill>
                <a:latin typeface="Tahoma"/>
                <a:ea typeface="Tahoma"/>
                <a:cs typeface="Tahoma"/>
                <a:sym typeface="Tahoma"/>
              </a:rPr>
              <a:t>The Process Observer forces the group to look at how it is functioning by confronting others about the transactions taking place.</a:t>
            </a:r>
            <a:endParaRPr/>
          </a:p>
        </p:txBody>
      </p:sp>
      <p:sp>
        <p:nvSpPr>
          <p:cNvPr id="526" name="Google Shape;526;p27"/>
          <p:cNvSpPr/>
          <p:nvPr/>
        </p:nvSpPr>
        <p:spPr>
          <a:xfrm>
            <a:off x="2289771" y="1120066"/>
            <a:ext cx="7548176"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0000"/>
              </a:buClr>
              <a:buSzPts val="4400"/>
              <a:buFont typeface="Times New Roman"/>
              <a:buNone/>
            </a:pPr>
            <a:r>
              <a:rPr lang="en-US" sz="4400" b="1" i="0" u="none" strike="noStrike" cap="none">
                <a:solidFill>
                  <a:srgbClr val="FF0000"/>
                </a:solidFill>
                <a:latin typeface="Times New Roman"/>
                <a:ea typeface="Times New Roman"/>
                <a:cs typeface="Times New Roman"/>
                <a:sym typeface="Times New Roman"/>
              </a:rPr>
              <a:t>B. Process Observer </a:t>
            </a:r>
            <a:endParaRPr sz="4400" b="1" i="0" u="none" strike="noStrike" cap="none">
              <a:solidFill>
                <a:srgbClr val="FF0000"/>
              </a:solidFill>
              <a:latin typeface="Tahoma"/>
              <a:ea typeface="Tahoma"/>
              <a:cs typeface="Tahoma"/>
              <a:sym typeface="Tahoma"/>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1"/>
        <p:cNvGrpSpPr/>
        <p:nvPr/>
      </p:nvGrpSpPr>
      <p:grpSpPr>
        <a:xfrm>
          <a:off x="0" y="0"/>
          <a:ext cx="0" cy="0"/>
          <a:chOff x="0" y="0"/>
          <a:chExt cx="0" cy="0"/>
        </a:xfrm>
      </p:grpSpPr>
      <p:pic>
        <p:nvPicPr>
          <p:cNvPr id="532" name="Google Shape;532;p28"/>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533" name="Google Shape;533;p28"/>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34" name="Google Shape;534;p28"/>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35" name="Google Shape;535;p28"/>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536" name="Google Shape;536;p28"/>
          <p:cNvPicPr preferRelativeResize="0"/>
          <p:nvPr/>
        </p:nvPicPr>
        <p:blipFill rotWithShape="1">
          <a:blip r:embed="rId4">
            <a:alphaModFix/>
          </a:blip>
          <a:srcRect/>
          <a:stretch/>
        </p:blipFill>
        <p:spPr>
          <a:xfrm>
            <a:off x="219458" y="5498883"/>
            <a:ext cx="1222425" cy="1096206"/>
          </a:xfrm>
          <a:prstGeom prst="rect">
            <a:avLst/>
          </a:prstGeom>
          <a:noFill/>
          <a:ln>
            <a:noFill/>
          </a:ln>
        </p:spPr>
      </p:pic>
      <p:pic>
        <p:nvPicPr>
          <p:cNvPr id="537" name="Google Shape;537;p28"/>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538" name="Google Shape;538;p28"/>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539" name="Google Shape;539;p28"/>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540" name="Google Shape;540;p28"/>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541" name="Google Shape;541;p28"/>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i="0" u="none" strike="noStrike" cap="none">
                <a:solidFill>
                  <a:srgbClr val="FFFFFF"/>
                </a:solidFill>
                <a:latin typeface="Tahoma"/>
                <a:ea typeface="Tahoma"/>
                <a:cs typeface="Tahoma"/>
                <a:sym typeface="Tahoma"/>
              </a:rPr>
              <a:t>TEAM MEMBER ROLES</a:t>
            </a:r>
            <a:endParaRPr sz="3600" b="1" i="0" u="none" strike="noStrike" cap="none">
              <a:solidFill>
                <a:srgbClr val="FFFFFF"/>
              </a:solidFill>
              <a:latin typeface="Tahoma"/>
              <a:ea typeface="Tahoma"/>
              <a:cs typeface="Tahoma"/>
              <a:sym typeface="Tahoma"/>
            </a:endParaRPr>
          </a:p>
        </p:txBody>
      </p:sp>
      <p:sp>
        <p:nvSpPr>
          <p:cNvPr id="542" name="Google Shape;542;p28"/>
          <p:cNvSpPr txBox="1"/>
          <p:nvPr/>
        </p:nvSpPr>
        <p:spPr>
          <a:xfrm>
            <a:off x="1189004" y="2262466"/>
            <a:ext cx="10046818" cy="2207912"/>
          </a:xfrm>
          <a:prstGeom prst="rect">
            <a:avLst/>
          </a:prstGeom>
          <a:noFill/>
          <a:ln>
            <a:noFill/>
          </a:ln>
        </p:spPr>
        <p:txBody>
          <a:bodyPr spcFirstLastPara="1" wrap="square" lIns="91425" tIns="45700" rIns="91425" bIns="45700" anchor="t" anchorCtr="0">
            <a:spAutoFit/>
          </a:bodyPr>
          <a:lstStyle/>
          <a:p>
            <a:pPr marL="571500" marR="0" lvl="0" indent="-571500" algn="l" rtl="0">
              <a:lnSpc>
                <a:spcPct val="150000"/>
              </a:lnSpc>
              <a:spcBef>
                <a:spcPts val="0"/>
              </a:spcBef>
              <a:spcAft>
                <a:spcPts val="0"/>
              </a:spcAft>
              <a:buClr>
                <a:srgbClr val="2F5496"/>
              </a:buClr>
              <a:buSzPts val="3200"/>
              <a:buFont typeface="Noto Sans Symbols"/>
              <a:buChar char="❑"/>
            </a:pPr>
            <a:r>
              <a:rPr lang="en-US" sz="3200" b="0" i="0" u="none" strike="noStrike" cap="none">
                <a:solidFill>
                  <a:srgbClr val="2F5496"/>
                </a:solidFill>
                <a:latin typeface="Tahoma"/>
                <a:ea typeface="Tahoma"/>
                <a:cs typeface="Tahoma"/>
                <a:sym typeface="Tahoma"/>
              </a:rPr>
              <a:t>keeps the team focused on its goal and frequently reminds the group to do whatever is necessary to stay on track.</a:t>
            </a:r>
            <a:endParaRPr/>
          </a:p>
        </p:txBody>
      </p:sp>
      <p:sp>
        <p:nvSpPr>
          <p:cNvPr id="543" name="Google Shape;543;p28"/>
          <p:cNvSpPr/>
          <p:nvPr/>
        </p:nvSpPr>
        <p:spPr>
          <a:xfrm>
            <a:off x="2289771" y="1120066"/>
            <a:ext cx="7548176"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0000"/>
              </a:buClr>
              <a:buSzPts val="4400"/>
              <a:buFont typeface="Times New Roman"/>
              <a:buNone/>
            </a:pPr>
            <a:r>
              <a:rPr lang="en-US" sz="4400" b="1" i="0" u="none" strike="noStrike">
                <a:solidFill>
                  <a:srgbClr val="FF0000"/>
                </a:solidFill>
                <a:latin typeface="Times New Roman"/>
                <a:ea typeface="Times New Roman"/>
                <a:cs typeface="Times New Roman"/>
                <a:sym typeface="Times New Roman"/>
              </a:rPr>
              <a:t>C. Collaborator </a:t>
            </a:r>
            <a:endParaRPr sz="4400" b="1" i="0" u="none" strike="noStrike" cap="none">
              <a:solidFill>
                <a:srgbClr val="FF0000"/>
              </a:solidFill>
              <a:latin typeface="Tahoma"/>
              <a:ea typeface="Tahoma"/>
              <a:cs typeface="Tahoma"/>
              <a:sym typeface="Tahoma"/>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48"/>
        <p:cNvGrpSpPr/>
        <p:nvPr/>
      </p:nvGrpSpPr>
      <p:grpSpPr>
        <a:xfrm>
          <a:off x="0" y="0"/>
          <a:ext cx="0" cy="0"/>
          <a:chOff x="0" y="0"/>
          <a:chExt cx="0" cy="0"/>
        </a:xfrm>
      </p:grpSpPr>
      <p:pic>
        <p:nvPicPr>
          <p:cNvPr id="549" name="Google Shape;549;p29"/>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550" name="Google Shape;550;p29"/>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51" name="Google Shape;551;p29"/>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52" name="Google Shape;552;p29"/>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553" name="Google Shape;553;p29"/>
          <p:cNvPicPr preferRelativeResize="0"/>
          <p:nvPr/>
        </p:nvPicPr>
        <p:blipFill rotWithShape="1">
          <a:blip r:embed="rId4">
            <a:alphaModFix/>
          </a:blip>
          <a:srcRect/>
          <a:stretch/>
        </p:blipFill>
        <p:spPr>
          <a:xfrm>
            <a:off x="219458" y="5498883"/>
            <a:ext cx="1222425" cy="1096206"/>
          </a:xfrm>
          <a:prstGeom prst="rect">
            <a:avLst/>
          </a:prstGeom>
          <a:noFill/>
          <a:ln>
            <a:noFill/>
          </a:ln>
        </p:spPr>
      </p:pic>
      <p:pic>
        <p:nvPicPr>
          <p:cNvPr id="554" name="Google Shape;554;p29"/>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555" name="Google Shape;555;p29"/>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556" name="Google Shape;556;p29"/>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557" name="Google Shape;557;p29"/>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558" name="Google Shape;558;p29"/>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i="0" u="none" strike="noStrike" cap="none">
                <a:solidFill>
                  <a:srgbClr val="FFFFFF"/>
                </a:solidFill>
                <a:latin typeface="Tahoma"/>
                <a:ea typeface="Tahoma"/>
                <a:cs typeface="Tahoma"/>
                <a:sym typeface="Tahoma"/>
              </a:rPr>
              <a:t>TEAM MEMBER ROLES</a:t>
            </a:r>
            <a:endParaRPr sz="3600" b="1" i="0" u="none" strike="noStrike" cap="none">
              <a:solidFill>
                <a:srgbClr val="FFFFFF"/>
              </a:solidFill>
              <a:latin typeface="Tahoma"/>
              <a:ea typeface="Tahoma"/>
              <a:cs typeface="Tahoma"/>
              <a:sym typeface="Tahoma"/>
            </a:endParaRPr>
          </a:p>
        </p:txBody>
      </p:sp>
      <p:sp>
        <p:nvSpPr>
          <p:cNvPr id="559" name="Google Shape;559;p29"/>
          <p:cNvSpPr txBox="1"/>
          <p:nvPr/>
        </p:nvSpPr>
        <p:spPr>
          <a:xfrm>
            <a:off x="1189004" y="2017191"/>
            <a:ext cx="8915842" cy="3236142"/>
          </a:xfrm>
          <a:prstGeom prst="rect">
            <a:avLst/>
          </a:prstGeom>
          <a:noFill/>
          <a:ln>
            <a:noFill/>
          </a:ln>
        </p:spPr>
        <p:txBody>
          <a:bodyPr spcFirstLastPara="1" wrap="square" lIns="91425" tIns="45700" rIns="91425" bIns="45700" anchor="t" anchorCtr="0">
            <a:spAutoFit/>
          </a:bodyPr>
          <a:lstStyle/>
          <a:p>
            <a:pPr marL="571500" marR="0" lvl="0" indent="-571500" algn="l" rtl="0">
              <a:lnSpc>
                <a:spcPct val="150000"/>
              </a:lnSpc>
              <a:spcBef>
                <a:spcPts val="0"/>
              </a:spcBef>
              <a:spcAft>
                <a:spcPts val="0"/>
              </a:spcAft>
              <a:buClr>
                <a:schemeClr val="dk1"/>
              </a:buClr>
              <a:buSzPts val="2800"/>
              <a:buFont typeface="Noto Sans Symbols"/>
              <a:buChar char="❑"/>
            </a:pPr>
            <a:r>
              <a:rPr lang="en-US" sz="2800" b="0" i="0" u="none" strike="noStrike" cap="none">
                <a:solidFill>
                  <a:schemeClr val="dk1"/>
                </a:solidFill>
                <a:latin typeface="Tahoma"/>
                <a:ea typeface="Tahoma"/>
                <a:cs typeface="Tahoma"/>
                <a:sym typeface="Tahoma"/>
              </a:rPr>
              <a:t>assumes some of the leader’s responsibility for providing emotional support to teammates and resolving conflict.</a:t>
            </a:r>
            <a:endParaRPr/>
          </a:p>
          <a:p>
            <a:pPr marL="571500" marR="0" lvl="0" indent="-571500" algn="l" rtl="0">
              <a:lnSpc>
                <a:spcPct val="150000"/>
              </a:lnSpc>
              <a:spcBef>
                <a:spcPts val="0"/>
              </a:spcBef>
              <a:spcAft>
                <a:spcPts val="0"/>
              </a:spcAft>
              <a:buClr>
                <a:srgbClr val="0070C0"/>
              </a:buClr>
              <a:buSzPts val="2800"/>
              <a:buFont typeface="Noto Sans Symbols"/>
              <a:buChar char="❑"/>
            </a:pPr>
            <a:r>
              <a:rPr lang="en-US" sz="2800" b="0" i="0" u="none" strike="noStrike" cap="none">
                <a:solidFill>
                  <a:srgbClr val="0070C0"/>
                </a:solidFill>
                <a:latin typeface="Tahoma"/>
                <a:ea typeface="Tahoma"/>
                <a:cs typeface="Tahoma"/>
                <a:sym typeface="Tahoma"/>
              </a:rPr>
              <a:t> He or she serves as a model of active listening and is a model of etiquette and professionalism.</a:t>
            </a:r>
            <a:endParaRPr/>
          </a:p>
        </p:txBody>
      </p:sp>
      <p:sp>
        <p:nvSpPr>
          <p:cNvPr id="560" name="Google Shape;560;p29"/>
          <p:cNvSpPr/>
          <p:nvPr/>
        </p:nvSpPr>
        <p:spPr>
          <a:xfrm>
            <a:off x="2289771" y="1120066"/>
            <a:ext cx="7548176"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0000"/>
              </a:buClr>
              <a:buSzPts val="4400"/>
              <a:buFont typeface="Times New Roman"/>
              <a:buNone/>
            </a:pPr>
            <a:r>
              <a:rPr lang="en-US" sz="4400" b="1" i="0" u="none" strike="noStrike">
                <a:solidFill>
                  <a:srgbClr val="FF0000"/>
                </a:solidFill>
                <a:latin typeface="Times New Roman"/>
                <a:ea typeface="Times New Roman"/>
                <a:cs typeface="Times New Roman"/>
                <a:sym typeface="Times New Roman"/>
              </a:rPr>
              <a:t>D. People Supporter </a:t>
            </a:r>
            <a:endParaRPr sz="4400" b="1" i="0" u="none" strike="noStrike" cap="none">
              <a:solidFill>
                <a:srgbClr val="FF0000"/>
              </a:solidFill>
              <a:latin typeface="Tahoma"/>
              <a:ea typeface="Tahoma"/>
              <a:cs typeface="Tahoma"/>
              <a:sym typeface="Tahoma"/>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65"/>
        <p:cNvGrpSpPr/>
        <p:nvPr/>
      </p:nvGrpSpPr>
      <p:grpSpPr>
        <a:xfrm>
          <a:off x="0" y="0"/>
          <a:ext cx="0" cy="0"/>
          <a:chOff x="0" y="0"/>
          <a:chExt cx="0" cy="0"/>
        </a:xfrm>
      </p:grpSpPr>
      <p:pic>
        <p:nvPicPr>
          <p:cNvPr id="566" name="Google Shape;566;p30"/>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567" name="Google Shape;567;p30"/>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68" name="Google Shape;568;p30"/>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69" name="Google Shape;569;p30"/>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570" name="Google Shape;570;p30"/>
          <p:cNvPicPr preferRelativeResize="0"/>
          <p:nvPr/>
        </p:nvPicPr>
        <p:blipFill rotWithShape="1">
          <a:blip r:embed="rId4">
            <a:alphaModFix/>
          </a:blip>
          <a:srcRect/>
          <a:stretch/>
        </p:blipFill>
        <p:spPr>
          <a:xfrm>
            <a:off x="219458" y="5498883"/>
            <a:ext cx="1222425" cy="1096206"/>
          </a:xfrm>
          <a:prstGeom prst="rect">
            <a:avLst/>
          </a:prstGeom>
          <a:noFill/>
          <a:ln>
            <a:noFill/>
          </a:ln>
        </p:spPr>
      </p:pic>
      <p:pic>
        <p:nvPicPr>
          <p:cNvPr id="571" name="Google Shape;571;p30"/>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572" name="Google Shape;572;p30"/>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573" name="Google Shape;573;p30"/>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574" name="Google Shape;574;p30"/>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575" name="Google Shape;575;p30"/>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i="0" u="none" strike="noStrike" cap="none">
                <a:solidFill>
                  <a:srgbClr val="FFFFFF"/>
                </a:solidFill>
                <a:latin typeface="Tahoma"/>
                <a:ea typeface="Tahoma"/>
                <a:cs typeface="Tahoma"/>
                <a:sym typeface="Tahoma"/>
              </a:rPr>
              <a:t>TEAM MEMBER ROLES</a:t>
            </a:r>
            <a:endParaRPr sz="3600" b="1" i="0" u="none" strike="noStrike" cap="none">
              <a:solidFill>
                <a:srgbClr val="FFFFFF"/>
              </a:solidFill>
              <a:latin typeface="Tahoma"/>
              <a:ea typeface="Tahoma"/>
              <a:cs typeface="Tahoma"/>
              <a:sym typeface="Tahoma"/>
            </a:endParaRPr>
          </a:p>
        </p:txBody>
      </p:sp>
      <p:sp>
        <p:nvSpPr>
          <p:cNvPr id="576" name="Google Shape;576;p30"/>
          <p:cNvSpPr txBox="1"/>
          <p:nvPr/>
        </p:nvSpPr>
        <p:spPr>
          <a:xfrm>
            <a:off x="1211745" y="1837385"/>
            <a:ext cx="10046818" cy="3685240"/>
          </a:xfrm>
          <a:prstGeom prst="rect">
            <a:avLst/>
          </a:prstGeom>
          <a:noFill/>
          <a:ln>
            <a:noFill/>
          </a:ln>
        </p:spPr>
        <p:txBody>
          <a:bodyPr spcFirstLastPara="1" wrap="square" lIns="91425" tIns="45700" rIns="91425" bIns="45700" anchor="t" anchorCtr="0">
            <a:spAutoFit/>
          </a:bodyPr>
          <a:lstStyle/>
          <a:p>
            <a:pPr marL="571500" marR="0" lvl="0" indent="-571500" algn="l" rtl="0">
              <a:lnSpc>
                <a:spcPct val="150000"/>
              </a:lnSpc>
              <a:spcBef>
                <a:spcPts val="0"/>
              </a:spcBef>
              <a:spcAft>
                <a:spcPts val="0"/>
              </a:spcAft>
              <a:buClr>
                <a:srgbClr val="2F5496"/>
              </a:buClr>
              <a:buSzPts val="3200"/>
              <a:buFont typeface="Noto Sans Symbols"/>
              <a:buChar char="❑"/>
            </a:pPr>
            <a:r>
              <a:rPr lang="en-US" sz="3200" b="0" i="0" u="none" strike="noStrike" cap="none">
                <a:solidFill>
                  <a:srgbClr val="2F5496"/>
                </a:solidFill>
                <a:latin typeface="Tahoma"/>
                <a:ea typeface="Tahoma"/>
                <a:cs typeface="Tahoma"/>
                <a:sym typeface="Tahoma"/>
              </a:rPr>
              <a:t>confronts and challenges bad ideas yet has good interpersonal skills.</a:t>
            </a:r>
            <a:endParaRPr/>
          </a:p>
          <a:p>
            <a:pPr marL="571500" marR="0" lvl="0" indent="-571500" algn="l" rtl="0">
              <a:lnSpc>
                <a:spcPct val="150000"/>
              </a:lnSpc>
              <a:spcBef>
                <a:spcPts val="0"/>
              </a:spcBef>
              <a:spcAft>
                <a:spcPts val="0"/>
              </a:spcAft>
              <a:buClr>
                <a:srgbClr val="2F5496"/>
              </a:buClr>
              <a:buSzPts val="3200"/>
              <a:buFont typeface="Noto Sans Symbols"/>
              <a:buChar char="❑"/>
            </a:pPr>
            <a:r>
              <a:rPr lang="en-US" sz="3200" b="0" i="0" u="none" strike="noStrike" cap="none">
                <a:solidFill>
                  <a:srgbClr val="2F5496"/>
                </a:solidFill>
                <a:latin typeface="Tahoma"/>
                <a:ea typeface="Tahoma"/>
                <a:cs typeface="Tahoma"/>
                <a:sym typeface="Tahoma"/>
              </a:rPr>
              <a:t> He or she will criticize any decision or preliminary thinking that is deficient, including ethical problems.</a:t>
            </a:r>
            <a:endParaRPr/>
          </a:p>
        </p:txBody>
      </p:sp>
      <p:sp>
        <p:nvSpPr>
          <p:cNvPr id="577" name="Google Shape;577;p30"/>
          <p:cNvSpPr/>
          <p:nvPr/>
        </p:nvSpPr>
        <p:spPr>
          <a:xfrm>
            <a:off x="2289771" y="1120066"/>
            <a:ext cx="7548176"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0000"/>
              </a:buClr>
              <a:buSzPts val="4400"/>
              <a:buFont typeface="Times New Roman"/>
              <a:buNone/>
            </a:pPr>
            <a:r>
              <a:rPr lang="en-US" sz="4400" b="1" i="0" u="none" strike="noStrike" cap="none">
                <a:solidFill>
                  <a:srgbClr val="FF0000"/>
                </a:solidFill>
                <a:latin typeface="Times New Roman"/>
                <a:ea typeface="Times New Roman"/>
                <a:cs typeface="Times New Roman"/>
                <a:sym typeface="Times New Roman"/>
              </a:rPr>
              <a:t>E. Challenger</a:t>
            </a:r>
            <a:endParaRPr sz="4400" b="1" i="0" u="none" strike="noStrike" cap="none">
              <a:solidFill>
                <a:srgbClr val="FF0000"/>
              </a:solidFill>
              <a:latin typeface="Tahoma"/>
              <a:ea typeface="Tahoma"/>
              <a:cs typeface="Tahoma"/>
              <a:sym typeface="Tahoma"/>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pic>
        <p:nvPicPr>
          <p:cNvPr id="583" name="Google Shape;583;p31"/>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584" name="Google Shape;584;p31"/>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85" name="Google Shape;585;p31"/>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86" name="Google Shape;586;p31"/>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587" name="Google Shape;587;p31"/>
          <p:cNvPicPr preferRelativeResize="0"/>
          <p:nvPr/>
        </p:nvPicPr>
        <p:blipFill rotWithShape="1">
          <a:blip r:embed="rId4">
            <a:alphaModFix/>
          </a:blip>
          <a:srcRect/>
          <a:stretch/>
        </p:blipFill>
        <p:spPr>
          <a:xfrm>
            <a:off x="197767" y="5736756"/>
            <a:ext cx="1222425" cy="1096206"/>
          </a:xfrm>
          <a:prstGeom prst="rect">
            <a:avLst/>
          </a:prstGeom>
          <a:noFill/>
          <a:ln>
            <a:noFill/>
          </a:ln>
        </p:spPr>
      </p:pic>
      <p:pic>
        <p:nvPicPr>
          <p:cNvPr id="588" name="Google Shape;588;p31"/>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589" name="Google Shape;589;p31"/>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590" name="Google Shape;590;p31"/>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591" name="Google Shape;591;p31"/>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592" name="Google Shape;592;p31"/>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i="0" u="none" strike="noStrike" cap="none">
                <a:solidFill>
                  <a:srgbClr val="FFFFFF"/>
                </a:solidFill>
                <a:latin typeface="Tahoma"/>
                <a:ea typeface="Tahoma"/>
                <a:cs typeface="Tahoma"/>
                <a:sym typeface="Tahoma"/>
              </a:rPr>
              <a:t>TEAM MEMBER ROLES</a:t>
            </a:r>
            <a:endParaRPr sz="3600" b="1" i="0" u="none" strike="noStrike" cap="none">
              <a:solidFill>
                <a:srgbClr val="FFFFFF"/>
              </a:solidFill>
              <a:latin typeface="Tahoma"/>
              <a:ea typeface="Tahoma"/>
              <a:cs typeface="Tahoma"/>
              <a:sym typeface="Tahoma"/>
            </a:endParaRPr>
          </a:p>
        </p:txBody>
      </p:sp>
      <p:sp>
        <p:nvSpPr>
          <p:cNvPr id="593" name="Google Shape;593;p31"/>
          <p:cNvSpPr txBox="1"/>
          <p:nvPr/>
        </p:nvSpPr>
        <p:spPr>
          <a:xfrm>
            <a:off x="1033498" y="2116707"/>
            <a:ext cx="9639165" cy="3397725"/>
          </a:xfrm>
          <a:prstGeom prst="rect">
            <a:avLst/>
          </a:prstGeom>
          <a:noFill/>
          <a:ln>
            <a:noFill/>
          </a:ln>
        </p:spPr>
        <p:txBody>
          <a:bodyPr spcFirstLastPara="1" wrap="square" lIns="91425" tIns="45700" rIns="91425" bIns="45700" anchor="t" anchorCtr="0">
            <a:spAutoFit/>
          </a:bodyPr>
          <a:lstStyle/>
          <a:p>
            <a:pPr marL="571500" marR="0" lvl="0" indent="-571500" algn="l" rtl="0">
              <a:lnSpc>
                <a:spcPct val="200000"/>
              </a:lnSpc>
              <a:spcBef>
                <a:spcPts val="0"/>
              </a:spcBef>
              <a:spcAft>
                <a:spcPts val="0"/>
              </a:spcAft>
              <a:buClr>
                <a:srgbClr val="2F5496"/>
              </a:buClr>
              <a:buSzPts val="2800"/>
              <a:buFont typeface="Noto Sans Symbols"/>
              <a:buChar char="❑"/>
            </a:pPr>
            <a:r>
              <a:rPr lang="en-US" sz="2800" b="0" i="0" u="none" strike="noStrike" cap="none">
                <a:solidFill>
                  <a:srgbClr val="2F5496"/>
                </a:solidFill>
                <a:latin typeface="Tahoma"/>
                <a:ea typeface="Tahoma"/>
                <a:cs typeface="Tahoma"/>
                <a:sym typeface="Tahoma"/>
              </a:rPr>
              <a:t>Listening contributes so substantially to team success.</a:t>
            </a:r>
            <a:endParaRPr/>
          </a:p>
          <a:p>
            <a:pPr marL="571500" marR="0" lvl="0" indent="-571500" algn="l" rtl="0">
              <a:lnSpc>
                <a:spcPct val="200000"/>
              </a:lnSpc>
              <a:spcBef>
                <a:spcPts val="0"/>
              </a:spcBef>
              <a:spcAft>
                <a:spcPts val="0"/>
              </a:spcAft>
              <a:buClr>
                <a:srgbClr val="2F5496"/>
              </a:buClr>
              <a:buSzPts val="2800"/>
              <a:buFont typeface="Noto Sans Symbols"/>
              <a:buChar char="❑"/>
            </a:pPr>
            <a:r>
              <a:rPr lang="en-US" sz="2800" b="0" i="0" u="none" strike="noStrike" cap="none">
                <a:solidFill>
                  <a:srgbClr val="2F5496"/>
                </a:solidFill>
                <a:latin typeface="Tahoma"/>
                <a:ea typeface="Tahoma"/>
                <a:cs typeface="Tahoma"/>
                <a:sym typeface="Tahoma"/>
              </a:rPr>
              <a:t>The team leader must shift frequently into the Listener role. </a:t>
            </a:r>
            <a:endParaRPr/>
          </a:p>
          <a:p>
            <a:pPr marL="571500" marR="0" lvl="0" indent="-571500" algn="l" rtl="0">
              <a:lnSpc>
                <a:spcPct val="200000"/>
              </a:lnSpc>
              <a:spcBef>
                <a:spcPts val="0"/>
              </a:spcBef>
              <a:spcAft>
                <a:spcPts val="0"/>
              </a:spcAft>
              <a:buClr>
                <a:srgbClr val="2F5496"/>
              </a:buClr>
              <a:buSzPts val="2800"/>
              <a:buFont typeface="Noto Sans Symbols"/>
              <a:buChar char="❑"/>
            </a:pPr>
            <a:r>
              <a:rPr lang="en-US" sz="2800" b="0" i="0" u="none" strike="noStrike" cap="none">
                <a:solidFill>
                  <a:srgbClr val="2F5496"/>
                </a:solidFill>
                <a:latin typeface="Tahoma"/>
                <a:ea typeface="Tahoma"/>
                <a:cs typeface="Tahoma"/>
                <a:sym typeface="Tahoma"/>
              </a:rPr>
              <a:t>The Listener provides summaries for the group.</a:t>
            </a:r>
            <a:endParaRPr/>
          </a:p>
        </p:txBody>
      </p:sp>
      <p:sp>
        <p:nvSpPr>
          <p:cNvPr id="594" name="Google Shape;594;p31"/>
          <p:cNvSpPr/>
          <p:nvPr/>
        </p:nvSpPr>
        <p:spPr>
          <a:xfrm>
            <a:off x="2272340" y="1122065"/>
            <a:ext cx="7548176"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0000"/>
              </a:buClr>
              <a:buSzPts val="4400"/>
              <a:buFont typeface="Times New Roman"/>
              <a:buNone/>
            </a:pPr>
            <a:r>
              <a:rPr lang="en-US" sz="4400" b="1" i="0" u="none" strike="noStrike" cap="none">
                <a:solidFill>
                  <a:srgbClr val="FF0000"/>
                </a:solidFill>
                <a:latin typeface="Times New Roman"/>
                <a:ea typeface="Times New Roman"/>
                <a:cs typeface="Times New Roman"/>
                <a:sym typeface="Times New Roman"/>
              </a:rPr>
              <a:t>F. Listener</a:t>
            </a:r>
            <a:endParaRPr sz="4400" b="1" i="0" u="none" strike="noStrike" cap="none">
              <a:solidFill>
                <a:srgbClr val="FF0000"/>
              </a:solidFill>
              <a:latin typeface="Tahoma"/>
              <a:ea typeface="Tahoma"/>
              <a:cs typeface="Tahoma"/>
              <a:sym typeface="Tahoma"/>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99"/>
        <p:cNvGrpSpPr/>
        <p:nvPr/>
      </p:nvGrpSpPr>
      <p:grpSpPr>
        <a:xfrm>
          <a:off x="0" y="0"/>
          <a:ext cx="0" cy="0"/>
          <a:chOff x="0" y="0"/>
          <a:chExt cx="0" cy="0"/>
        </a:xfrm>
      </p:grpSpPr>
      <p:pic>
        <p:nvPicPr>
          <p:cNvPr id="600" name="Google Shape;600;p32"/>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601" name="Google Shape;601;p32"/>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602" name="Google Shape;602;p32"/>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603" name="Google Shape;603;p32"/>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604" name="Google Shape;604;p32"/>
          <p:cNvPicPr preferRelativeResize="0"/>
          <p:nvPr/>
        </p:nvPicPr>
        <p:blipFill rotWithShape="1">
          <a:blip r:embed="rId4">
            <a:alphaModFix/>
          </a:blip>
          <a:srcRect/>
          <a:stretch/>
        </p:blipFill>
        <p:spPr>
          <a:xfrm>
            <a:off x="193987" y="5676794"/>
            <a:ext cx="1222425" cy="1096206"/>
          </a:xfrm>
          <a:prstGeom prst="rect">
            <a:avLst/>
          </a:prstGeom>
          <a:noFill/>
          <a:ln>
            <a:noFill/>
          </a:ln>
        </p:spPr>
      </p:pic>
      <p:pic>
        <p:nvPicPr>
          <p:cNvPr id="605" name="Google Shape;605;p32"/>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606" name="Google Shape;606;p32"/>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607" name="Google Shape;607;p32"/>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608" name="Google Shape;608;p32"/>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609" name="Google Shape;609;p32"/>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i="0" u="none" strike="noStrike" cap="none">
                <a:solidFill>
                  <a:srgbClr val="FFFFFF"/>
                </a:solidFill>
                <a:latin typeface="Tahoma"/>
                <a:ea typeface="Tahoma"/>
                <a:cs typeface="Tahoma"/>
                <a:sym typeface="Tahoma"/>
              </a:rPr>
              <a:t>TEAM MEMBER ROLES</a:t>
            </a:r>
            <a:endParaRPr sz="3600" b="1" i="0" u="none" strike="noStrike" cap="none">
              <a:solidFill>
                <a:srgbClr val="FFFFFF"/>
              </a:solidFill>
              <a:latin typeface="Tahoma"/>
              <a:ea typeface="Tahoma"/>
              <a:cs typeface="Tahoma"/>
              <a:sym typeface="Tahoma"/>
            </a:endParaRPr>
          </a:p>
        </p:txBody>
      </p:sp>
      <p:sp>
        <p:nvSpPr>
          <p:cNvPr id="610" name="Google Shape;610;p32"/>
          <p:cNvSpPr txBox="1"/>
          <p:nvPr/>
        </p:nvSpPr>
        <p:spPr>
          <a:xfrm>
            <a:off x="759044" y="1837385"/>
            <a:ext cx="10499519" cy="3236142"/>
          </a:xfrm>
          <a:prstGeom prst="rect">
            <a:avLst/>
          </a:prstGeom>
          <a:noFill/>
          <a:ln>
            <a:noFill/>
          </a:ln>
        </p:spPr>
        <p:txBody>
          <a:bodyPr spcFirstLastPara="1" wrap="square" lIns="91425" tIns="45700" rIns="91425" bIns="45700" anchor="t" anchorCtr="0">
            <a:spAutoFit/>
          </a:bodyPr>
          <a:lstStyle/>
          <a:p>
            <a:pPr marL="457200" marR="0" lvl="0" indent="-457200" algn="l" rtl="0">
              <a:lnSpc>
                <a:spcPct val="150000"/>
              </a:lnSpc>
              <a:spcBef>
                <a:spcPts val="0"/>
              </a:spcBef>
              <a:spcAft>
                <a:spcPts val="0"/>
              </a:spcAft>
              <a:buClr>
                <a:srgbClr val="2F5496"/>
              </a:buClr>
              <a:buSzPts val="2800"/>
              <a:buFont typeface="Noto Sans Symbols"/>
              <a:buChar char="❑"/>
            </a:pPr>
            <a:r>
              <a:rPr lang="en-US" sz="2800" b="0" i="0" u="none" strike="noStrike" cap="none">
                <a:solidFill>
                  <a:srgbClr val="2F5496"/>
                </a:solidFill>
                <a:latin typeface="Tahoma"/>
                <a:ea typeface="Tahoma"/>
                <a:cs typeface="Tahoma"/>
                <a:sym typeface="Tahoma"/>
              </a:rPr>
              <a:t>Resolve conflict by asking permission to interpret each position, and then makes the interpretation.</a:t>
            </a:r>
            <a:endParaRPr sz="2800" b="0" i="0" u="none" strike="noStrike" cap="none">
              <a:solidFill>
                <a:srgbClr val="2F5496"/>
              </a:solidFill>
              <a:latin typeface="Tahoma"/>
              <a:ea typeface="Tahoma"/>
              <a:cs typeface="Tahoma"/>
              <a:sym typeface="Tahoma"/>
            </a:endParaRPr>
          </a:p>
          <a:p>
            <a:pPr marL="0" marR="0" lvl="0" indent="0" algn="l" rtl="0">
              <a:lnSpc>
                <a:spcPct val="150000"/>
              </a:lnSpc>
              <a:spcBef>
                <a:spcPts val="0"/>
              </a:spcBef>
              <a:spcAft>
                <a:spcPts val="0"/>
              </a:spcAft>
              <a:buNone/>
            </a:pPr>
            <a:r>
              <a:rPr lang="en-US" sz="2800" b="0" i="0" u="none" strike="noStrike" cap="none">
                <a:solidFill>
                  <a:srgbClr val="2F5496"/>
                </a:solidFill>
                <a:latin typeface="Tahoma"/>
                <a:ea typeface="Tahoma"/>
                <a:cs typeface="Tahoma"/>
                <a:sym typeface="Tahoma"/>
              </a:rPr>
              <a:t> </a:t>
            </a:r>
            <a:endParaRPr/>
          </a:p>
          <a:p>
            <a:pPr marL="457200" marR="0" lvl="0" indent="-457200" algn="l" rtl="0">
              <a:lnSpc>
                <a:spcPct val="150000"/>
              </a:lnSpc>
              <a:spcBef>
                <a:spcPts val="0"/>
              </a:spcBef>
              <a:spcAft>
                <a:spcPts val="0"/>
              </a:spcAft>
              <a:buClr>
                <a:srgbClr val="2F5496"/>
              </a:buClr>
              <a:buSzPts val="2800"/>
              <a:buFont typeface="Noto Sans Symbols"/>
              <a:buChar char="❑"/>
            </a:pPr>
            <a:r>
              <a:rPr lang="en-US" sz="2800" b="0" i="0" u="none" strike="noStrike" cap="none">
                <a:solidFill>
                  <a:srgbClr val="2F5496"/>
                </a:solidFill>
                <a:latin typeface="Tahoma"/>
                <a:ea typeface="Tahoma"/>
                <a:cs typeface="Tahoma"/>
                <a:sym typeface="Tahoma"/>
              </a:rPr>
              <a:t>Each side is given the opportunity to edit or correct the statement of his or her position.</a:t>
            </a:r>
            <a:endParaRPr/>
          </a:p>
        </p:txBody>
      </p:sp>
      <p:sp>
        <p:nvSpPr>
          <p:cNvPr id="611" name="Google Shape;611;p32"/>
          <p:cNvSpPr/>
          <p:nvPr/>
        </p:nvSpPr>
        <p:spPr>
          <a:xfrm>
            <a:off x="2289771" y="1120066"/>
            <a:ext cx="7548176"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0000"/>
              </a:buClr>
              <a:buSzPts val="4400"/>
              <a:buFont typeface="Times New Roman"/>
              <a:buNone/>
            </a:pPr>
            <a:r>
              <a:rPr lang="en-US" sz="4400" b="1" i="0" u="none" strike="noStrike" cap="none">
                <a:solidFill>
                  <a:srgbClr val="FF0000"/>
                </a:solidFill>
                <a:latin typeface="Times New Roman"/>
                <a:ea typeface="Times New Roman"/>
                <a:cs typeface="Times New Roman"/>
                <a:sym typeface="Times New Roman"/>
              </a:rPr>
              <a:t>G. Mediator</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16"/>
        <p:cNvGrpSpPr/>
        <p:nvPr/>
      </p:nvGrpSpPr>
      <p:grpSpPr>
        <a:xfrm>
          <a:off x="0" y="0"/>
          <a:ext cx="0" cy="0"/>
          <a:chOff x="0" y="0"/>
          <a:chExt cx="0" cy="0"/>
        </a:xfrm>
      </p:grpSpPr>
      <p:pic>
        <p:nvPicPr>
          <p:cNvPr id="617" name="Google Shape;617;p33"/>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618" name="Google Shape;618;p33"/>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619" name="Google Shape;619;p33"/>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620" name="Google Shape;620;p33"/>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621" name="Google Shape;621;p33"/>
          <p:cNvPicPr preferRelativeResize="0"/>
          <p:nvPr/>
        </p:nvPicPr>
        <p:blipFill rotWithShape="1">
          <a:blip r:embed="rId4">
            <a:alphaModFix/>
          </a:blip>
          <a:srcRect/>
          <a:stretch/>
        </p:blipFill>
        <p:spPr>
          <a:xfrm>
            <a:off x="193987" y="5676794"/>
            <a:ext cx="1222425" cy="1096206"/>
          </a:xfrm>
          <a:prstGeom prst="rect">
            <a:avLst/>
          </a:prstGeom>
          <a:noFill/>
          <a:ln>
            <a:noFill/>
          </a:ln>
        </p:spPr>
      </p:pic>
      <p:pic>
        <p:nvPicPr>
          <p:cNvPr id="622" name="Google Shape;622;p33"/>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623" name="Google Shape;623;p33"/>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624" name="Google Shape;624;p33"/>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625" name="Google Shape;625;p33"/>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626" name="Google Shape;626;p33"/>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i="0" u="none" strike="noStrike" cap="none">
                <a:solidFill>
                  <a:srgbClr val="FFFFFF"/>
                </a:solidFill>
                <a:latin typeface="Tahoma"/>
                <a:ea typeface="Tahoma"/>
                <a:cs typeface="Tahoma"/>
                <a:sym typeface="Tahoma"/>
              </a:rPr>
              <a:t>TEAM MEMBER ROLES</a:t>
            </a:r>
            <a:endParaRPr sz="3600" b="1" i="0" u="none" strike="noStrike" cap="none">
              <a:solidFill>
                <a:srgbClr val="FFFFFF"/>
              </a:solidFill>
              <a:latin typeface="Tahoma"/>
              <a:ea typeface="Tahoma"/>
              <a:cs typeface="Tahoma"/>
              <a:sym typeface="Tahoma"/>
            </a:endParaRPr>
          </a:p>
        </p:txBody>
      </p:sp>
      <p:sp>
        <p:nvSpPr>
          <p:cNvPr id="627" name="Google Shape;627;p33"/>
          <p:cNvSpPr txBox="1"/>
          <p:nvPr/>
        </p:nvSpPr>
        <p:spPr>
          <a:xfrm>
            <a:off x="796668" y="2720410"/>
            <a:ext cx="10499519" cy="1297150"/>
          </a:xfrm>
          <a:prstGeom prst="rect">
            <a:avLst/>
          </a:prstGeom>
          <a:noFill/>
          <a:ln>
            <a:noFill/>
          </a:ln>
        </p:spPr>
        <p:txBody>
          <a:bodyPr spcFirstLastPara="1" wrap="square" lIns="91425" tIns="45700" rIns="91425" bIns="45700" anchor="t" anchorCtr="0">
            <a:spAutoFit/>
          </a:bodyPr>
          <a:lstStyle/>
          <a:p>
            <a:pPr marL="457200" marR="0" lvl="0" indent="-457200" algn="l" rtl="0">
              <a:lnSpc>
                <a:spcPct val="150000"/>
              </a:lnSpc>
              <a:spcBef>
                <a:spcPts val="0"/>
              </a:spcBef>
              <a:spcAft>
                <a:spcPts val="0"/>
              </a:spcAft>
              <a:buClr>
                <a:srgbClr val="2F5496"/>
              </a:buClr>
              <a:buSzPts val="2800"/>
              <a:buFont typeface="Noto Sans Symbols"/>
              <a:buChar char="❑"/>
            </a:pPr>
            <a:r>
              <a:rPr lang="en-US" sz="2800" b="0" i="0" u="none" strike="noStrike" cap="none">
                <a:solidFill>
                  <a:srgbClr val="2F5496"/>
                </a:solidFill>
                <a:latin typeface="Tahoma"/>
                <a:ea typeface="Tahoma"/>
                <a:cs typeface="Tahoma"/>
                <a:sym typeface="Tahoma"/>
              </a:rPr>
              <a:t>Mediation can move a group away from being stuck, and on to more productive activity.</a:t>
            </a:r>
            <a:endParaRPr/>
          </a:p>
        </p:txBody>
      </p:sp>
      <p:sp>
        <p:nvSpPr>
          <p:cNvPr id="628" name="Google Shape;628;p33"/>
          <p:cNvSpPr/>
          <p:nvPr/>
        </p:nvSpPr>
        <p:spPr>
          <a:xfrm>
            <a:off x="2289771" y="1120066"/>
            <a:ext cx="7548176"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0000"/>
              </a:buClr>
              <a:buSzPts val="4400"/>
              <a:buFont typeface="Times New Roman"/>
              <a:buNone/>
            </a:pPr>
            <a:r>
              <a:rPr lang="en-US" sz="4400" b="1" i="0" u="none" strike="noStrike" cap="none">
                <a:solidFill>
                  <a:srgbClr val="FF0000"/>
                </a:solidFill>
                <a:latin typeface="Times New Roman"/>
                <a:ea typeface="Times New Roman"/>
                <a:cs typeface="Times New Roman"/>
                <a:sym typeface="Times New Roman"/>
              </a:rPr>
              <a:t>G. Mediator</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33"/>
        <p:cNvGrpSpPr/>
        <p:nvPr/>
      </p:nvGrpSpPr>
      <p:grpSpPr>
        <a:xfrm>
          <a:off x="0" y="0"/>
          <a:ext cx="0" cy="0"/>
          <a:chOff x="0" y="0"/>
          <a:chExt cx="0" cy="0"/>
        </a:xfrm>
      </p:grpSpPr>
      <p:pic>
        <p:nvPicPr>
          <p:cNvPr id="634" name="Google Shape;634;p34"/>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635" name="Google Shape;635;p34"/>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636" name="Google Shape;636;p34"/>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637" name="Google Shape;637;p34"/>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638" name="Google Shape;638;p34"/>
          <p:cNvPicPr preferRelativeResize="0"/>
          <p:nvPr/>
        </p:nvPicPr>
        <p:blipFill rotWithShape="1">
          <a:blip r:embed="rId4">
            <a:alphaModFix/>
          </a:blip>
          <a:srcRect/>
          <a:stretch/>
        </p:blipFill>
        <p:spPr>
          <a:xfrm>
            <a:off x="97641" y="5676794"/>
            <a:ext cx="1222425" cy="1096206"/>
          </a:xfrm>
          <a:prstGeom prst="rect">
            <a:avLst/>
          </a:prstGeom>
          <a:noFill/>
          <a:ln>
            <a:noFill/>
          </a:ln>
        </p:spPr>
      </p:pic>
      <p:pic>
        <p:nvPicPr>
          <p:cNvPr id="639" name="Google Shape;639;p34"/>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640" name="Google Shape;640;p34"/>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641" name="Google Shape;641;p34"/>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642" name="Google Shape;642;p34"/>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643" name="Google Shape;643;p34"/>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i="0" u="none" strike="noStrike" cap="none">
                <a:solidFill>
                  <a:srgbClr val="FFFFFF"/>
                </a:solidFill>
                <a:latin typeface="Tahoma"/>
                <a:ea typeface="Tahoma"/>
                <a:cs typeface="Tahoma"/>
                <a:sym typeface="Tahoma"/>
              </a:rPr>
              <a:t>TEAM MEMBER ROLES</a:t>
            </a:r>
            <a:endParaRPr sz="3600" b="1" i="0" u="none" strike="noStrike" cap="none">
              <a:solidFill>
                <a:srgbClr val="FFFFFF"/>
              </a:solidFill>
              <a:latin typeface="Tahoma"/>
              <a:ea typeface="Tahoma"/>
              <a:cs typeface="Tahoma"/>
              <a:sym typeface="Tahoma"/>
            </a:endParaRPr>
          </a:p>
        </p:txBody>
      </p:sp>
      <p:sp>
        <p:nvSpPr>
          <p:cNvPr id="644" name="Google Shape;644;p34"/>
          <p:cNvSpPr txBox="1"/>
          <p:nvPr/>
        </p:nvSpPr>
        <p:spPr>
          <a:xfrm>
            <a:off x="1211745" y="2767048"/>
            <a:ext cx="10046818" cy="2207912"/>
          </a:xfrm>
          <a:prstGeom prst="rect">
            <a:avLst/>
          </a:prstGeom>
          <a:noFill/>
          <a:ln>
            <a:noFill/>
          </a:ln>
        </p:spPr>
        <p:txBody>
          <a:bodyPr spcFirstLastPara="1" wrap="square" lIns="91425" tIns="45700" rIns="91425" bIns="45700" anchor="t" anchorCtr="0">
            <a:spAutoFit/>
          </a:bodyPr>
          <a:lstStyle/>
          <a:p>
            <a:pPr marL="571500" marR="0" lvl="0" indent="-571500" algn="l" rtl="0">
              <a:lnSpc>
                <a:spcPct val="150000"/>
              </a:lnSpc>
              <a:spcBef>
                <a:spcPts val="0"/>
              </a:spcBef>
              <a:spcAft>
                <a:spcPts val="0"/>
              </a:spcAft>
              <a:buClr>
                <a:srgbClr val="2F5496"/>
              </a:buClr>
              <a:buSzPts val="3200"/>
              <a:buFont typeface="Noto Sans Symbols"/>
              <a:buChar char="❑"/>
            </a:pPr>
            <a:r>
              <a:rPr lang="en-US" sz="3200" b="0" i="0" u="none" strike="noStrike" cap="none">
                <a:solidFill>
                  <a:srgbClr val="2F5496"/>
                </a:solidFill>
                <a:latin typeface="Tahoma"/>
                <a:ea typeface="Tahoma"/>
                <a:cs typeface="Tahoma"/>
                <a:sym typeface="Tahoma"/>
              </a:rPr>
              <a:t>When the opportunity gate for speaking is closed for several members, the Gatekeeper intentionally opens the gate. </a:t>
            </a:r>
            <a:endParaRPr/>
          </a:p>
        </p:txBody>
      </p:sp>
      <p:sp>
        <p:nvSpPr>
          <p:cNvPr id="645" name="Google Shape;645;p34"/>
          <p:cNvSpPr/>
          <p:nvPr/>
        </p:nvSpPr>
        <p:spPr>
          <a:xfrm>
            <a:off x="2070313" y="1086538"/>
            <a:ext cx="7548176"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0000"/>
              </a:buClr>
              <a:buSzPts val="4400"/>
              <a:buFont typeface="Times New Roman"/>
              <a:buNone/>
            </a:pPr>
            <a:r>
              <a:rPr lang="en-US" sz="4400" b="1" i="0" u="none" strike="noStrike" cap="none">
                <a:solidFill>
                  <a:srgbClr val="FF0000"/>
                </a:solidFill>
                <a:latin typeface="Times New Roman"/>
                <a:ea typeface="Times New Roman"/>
                <a:cs typeface="Times New Roman"/>
                <a:sym typeface="Times New Roman"/>
              </a:rPr>
              <a:t>H. Gatekeeper</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650"/>
        <p:cNvGrpSpPr/>
        <p:nvPr/>
      </p:nvGrpSpPr>
      <p:grpSpPr>
        <a:xfrm>
          <a:off x="0" y="0"/>
          <a:ext cx="0" cy="0"/>
          <a:chOff x="0" y="0"/>
          <a:chExt cx="0" cy="0"/>
        </a:xfrm>
      </p:grpSpPr>
      <p:pic>
        <p:nvPicPr>
          <p:cNvPr id="651" name="Google Shape;651;p35"/>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652" name="Google Shape;652;p35"/>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653" name="Google Shape;653;p35"/>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654" name="Google Shape;654;p35"/>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655" name="Google Shape;655;p35"/>
          <p:cNvPicPr preferRelativeResize="0"/>
          <p:nvPr/>
        </p:nvPicPr>
        <p:blipFill rotWithShape="1">
          <a:blip r:embed="rId4">
            <a:alphaModFix/>
          </a:blip>
          <a:srcRect/>
          <a:stretch/>
        </p:blipFill>
        <p:spPr>
          <a:xfrm>
            <a:off x="97641" y="5676794"/>
            <a:ext cx="1222425" cy="1096206"/>
          </a:xfrm>
          <a:prstGeom prst="rect">
            <a:avLst/>
          </a:prstGeom>
          <a:noFill/>
          <a:ln>
            <a:noFill/>
          </a:ln>
        </p:spPr>
      </p:pic>
      <p:pic>
        <p:nvPicPr>
          <p:cNvPr id="656" name="Google Shape;656;p35"/>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657" name="Google Shape;657;p35"/>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658" name="Google Shape;658;p35"/>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659" name="Google Shape;659;p35"/>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660" name="Google Shape;660;p35"/>
          <p:cNvSpPr txBox="1"/>
          <p:nvPr/>
        </p:nvSpPr>
        <p:spPr>
          <a:xfrm>
            <a:off x="3223206" y="128164"/>
            <a:ext cx="8035357"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3600"/>
              <a:buFont typeface="Tahoma"/>
              <a:buNone/>
            </a:pPr>
            <a:r>
              <a:rPr lang="en-US" sz="3600" b="1" i="0" u="none" strike="noStrike" cap="none">
                <a:solidFill>
                  <a:srgbClr val="FFFFFF"/>
                </a:solidFill>
                <a:latin typeface="Tahoma"/>
                <a:ea typeface="Tahoma"/>
                <a:cs typeface="Tahoma"/>
                <a:sym typeface="Tahoma"/>
              </a:rPr>
              <a:t>TEAM MEMBER ROLES</a:t>
            </a:r>
            <a:endParaRPr sz="3600" b="1" i="0" u="none" strike="noStrike" cap="none">
              <a:solidFill>
                <a:srgbClr val="FFFFFF"/>
              </a:solidFill>
              <a:latin typeface="Tahoma"/>
              <a:ea typeface="Tahoma"/>
              <a:cs typeface="Tahoma"/>
              <a:sym typeface="Tahoma"/>
            </a:endParaRPr>
          </a:p>
        </p:txBody>
      </p:sp>
      <p:sp>
        <p:nvSpPr>
          <p:cNvPr id="661" name="Google Shape;661;p35"/>
          <p:cNvSpPr txBox="1"/>
          <p:nvPr/>
        </p:nvSpPr>
        <p:spPr>
          <a:xfrm>
            <a:off x="1211745" y="1837385"/>
            <a:ext cx="10046818" cy="2207912"/>
          </a:xfrm>
          <a:prstGeom prst="rect">
            <a:avLst/>
          </a:prstGeom>
          <a:noFill/>
          <a:ln>
            <a:noFill/>
          </a:ln>
        </p:spPr>
        <p:txBody>
          <a:bodyPr spcFirstLastPara="1" wrap="square" lIns="91425" tIns="45700" rIns="91425" bIns="45700" anchor="t" anchorCtr="0">
            <a:spAutoFit/>
          </a:bodyPr>
          <a:lstStyle/>
          <a:p>
            <a:pPr marL="571500" marR="0" lvl="0" indent="-571500" algn="l" rtl="0">
              <a:lnSpc>
                <a:spcPct val="150000"/>
              </a:lnSpc>
              <a:spcBef>
                <a:spcPts val="0"/>
              </a:spcBef>
              <a:spcAft>
                <a:spcPts val="0"/>
              </a:spcAft>
              <a:buClr>
                <a:srgbClr val="2F5496"/>
              </a:buClr>
              <a:buSzPts val="3200"/>
              <a:buFont typeface="Noto Sans Symbols"/>
              <a:buChar char="❑"/>
            </a:pPr>
            <a:r>
              <a:rPr lang="en-US" sz="3200" b="0" i="0" u="none" strike="noStrike" cap="none">
                <a:solidFill>
                  <a:srgbClr val="2F5496"/>
                </a:solidFill>
                <a:latin typeface="Tahoma"/>
                <a:ea typeface="Tahoma"/>
                <a:cs typeface="Tahoma"/>
                <a:sym typeface="Tahoma"/>
              </a:rPr>
              <a:t>The Gatekeeper will request that a specific team member be allowed to contribute, or that his or her past contribution be recognized.</a:t>
            </a:r>
            <a:endParaRPr/>
          </a:p>
        </p:txBody>
      </p:sp>
      <p:sp>
        <p:nvSpPr>
          <p:cNvPr id="662" name="Google Shape;662;p35"/>
          <p:cNvSpPr/>
          <p:nvPr/>
        </p:nvSpPr>
        <p:spPr>
          <a:xfrm>
            <a:off x="2289771" y="1120066"/>
            <a:ext cx="7548176" cy="876300"/>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0000"/>
              </a:buClr>
              <a:buSzPts val="4400"/>
              <a:buFont typeface="Times New Roman"/>
              <a:buNone/>
            </a:pPr>
            <a:r>
              <a:rPr lang="en-US" sz="4400" b="1" i="0" u="none" strike="noStrike" cap="none">
                <a:solidFill>
                  <a:srgbClr val="FF0000"/>
                </a:solidFill>
                <a:latin typeface="Times New Roman"/>
                <a:ea typeface="Times New Roman"/>
                <a:cs typeface="Times New Roman"/>
                <a:sym typeface="Times New Roman"/>
              </a:rPr>
              <a:t>H. Gatekeeper</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pic>
        <p:nvPicPr>
          <p:cNvPr id="668" name="Google Shape;668;p36"/>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669" name="Google Shape;669;p36"/>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670" name="Google Shape;670;p36"/>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671" name="Google Shape;671;p36"/>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672" name="Google Shape;672;p36"/>
          <p:cNvPicPr preferRelativeResize="0"/>
          <p:nvPr/>
        </p:nvPicPr>
        <p:blipFill rotWithShape="1">
          <a:blip r:embed="rId4">
            <a:alphaModFix/>
          </a:blip>
          <a:srcRect/>
          <a:stretch/>
        </p:blipFill>
        <p:spPr>
          <a:xfrm>
            <a:off x="31134" y="5845014"/>
            <a:ext cx="1222425" cy="1096206"/>
          </a:xfrm>
          <a:prstGeom prst="rect">
            <a:avLst/>
          </a:prstGeom>
          <a:noFill/>
          <a:ln>
            <a:noFill/>
          </a:ln>
        </p:spPr>
      </p:pic>
      <p:pic>
        <p:nvPicPr>
          <p:cNvPr id="673" name="Google Shape;673;p36"/>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674" name="Google Shape;674;p36"/>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675" name="Google Shape;675;p36"/>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676" name="Google Shape;676;p36"/>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677" name="Google Shape;677;p36"/>
          <p:cNvSpPr txBox="1"/>
          <p:nvPr/>
        </p:nvSpPr>
        <p:spPr>
          <a:xfrm>
            <a:off x="2653971" y="128164"/>
            <a:ext cx="8035357" cy="76944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4400"/>
              <a:buFont typeface="Tahoma"/>
              <a:buNone/>
            </a:pPr>
            <a:r>
              <a:rPr lang="en-US" sz="4400" b="1">
                <a:solidFill>
                  <a:srgbClr val="FFFFFF"/>
                </a:solidFill>
                <a:latin typeface="Tahoma"/>
                <a:ea typeface="Tahoma"/>
                <a:cs typeface="Tahoma"/>
                <a:sym typeface="Tahoma"/>
              </a:rPr>
              <a:t>Team Characteristics</a:t>
            </a:r>
            <a:endParaRPr/>
          </a:p>
        </p:txBody>
      </p:sp>
      <p:pic>
        <p:nvPicPr>
          <p:cNvPr id="678" name="Google Shape;678;p36" descr="People looking at the screen"/>
          <p:cNvPicPr preferRelativeResize="0"/>
          <p:nvPr/>
        </p:nvPicPr>
        <p:blipFill rotWithShape="1">
          <a:blip r:embed="rId8">
            <a:alphaModFix/>
          </a:blip>
          <a:srcRect/>
          <a:stretch/>
        </p:blipFill>
        <p:spPr>
          <a:xfrm>
            <a:off x="952500" y="980969"/>
            <a:ext cx="10724838" cy="4864045"/>
          </a:xfrm>
          <a:prstGeom prst="rect">
            <a:avLst/>
          </a:prstGeom>
          <a:noFill/>
          <a:ln>
            <a:noFill/>
          </a:ln>
        </p:spPr>
      </p:pic>
      <p:sp>
        <p:nvSpPr>
          <p:cNvPr id="679" name="Google Shape;679;p36"/>
          <p:cNvSpPr/>
          <p:nvPr/>
        </p:nvSpPr>
        <p:spPr>
          <a:xfrm>
            <a:off x="1107154" y="1194071"/>
            <a:ext cx="10012266" cy="4253643"/>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4400"/>
              <a:buFont typeface="Tahoma"/>
              <a:buNone/>
            </a:pPr>
            <a:r>
              <a:rPr lang="en-US" sz="4400" b="1" i="0" u="none" strike="noStrike" cap="none">
                <a:solidFill>
                  <a:srgbClr val="FFFFFF"/>
                </a:solidFill>
                <a:latin typeface="Tahoma"/>
                <a:ea typeface="Tahoma"/>
                <a:cs typeface="Tahoma"/>
                <a:sym typeface="Tahoma"/>
              </a:rPr>
              <a:t>Characteristics of Effective Teams</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84"/>
        <p:cNvGrpSpPr/>
        <p:nvPr/>
      </p:nvGrpSpPr>
      <p:grpSpPr>
        <a:xfrm>
          <a:off x="0" y="0"/>
          <a:ext cx="0" cy="0"/>
          <a:chOff x="0" y="0"/>
          <a:chExt cx="0" cy="0"/>
        </a:xfrm>
      </p:grpSpPr>
      <p:pic>
        <p:nvPicPr>
          <p:cNvPr id="685" name="Google Shape;685;p37"/>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686" name="Google Shape;686;p37"/>
          <p:cNvSpPr/>
          <p:nvPr/>
        </p:nvSpPr>
        <p:spPr>
          <a:xfrm>
            <a:off x="-127622" y="25038"/>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687" name="Google Shape;687;p37"/>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688" name="Google Shape;688;p37"/>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689" name="Google Shape;689;p37"/>
          <p:cNvPicPr preferRelativeResize="0"/>
          <p:nvPr/>
        </p:nvPicPr>
        <p:blipFill rotWithShape="1">
          <a:blip r:embed="rId4">
            <a:alphaModFix/>
          </a:blip>
          <a:srcRect/>
          <a:stretch/>
        </p:blipFill>
        <p:spPr>
          <a:xfrm>
            <a:off x="85321" y="6046986"/>
            <a:ext cx="1501458" cy="953981"/>
          </a:xfrm>
          <a:prstGeom prst="rect">
            <a:avLst/>
          </a:prstGeom>
          <a:noFill/>
          <a:ln>
            <a:noFill/>
          </a:ln>
        </p:spPr>
      </p:pic>
      <p:pic>
        <p:nvPicPr>
          <p:cNvPr id="690" name="Google Shape;690;p37"/>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691" name="Google Shape;691;p37"/>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692" name="Google Shape;692;p37"/>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693" name="Google Shape;693;p37"/>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694" name="Google Shape;694;p37"/>
          <p:cNvSpPr txBox="1"/>
          <p:nvPr/>
        </p:nvSpPr>
        <p:spPr>
          <a:xfrm>
            <a:off x="2653971" y="128164"/>
            <a:ext cx="8035357" cy="76944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4400"/>
              <a:buFont typeface="Tahoma"/>
              <a:buNone/>
            </a:pPr>
            <a:r>
              <a:rPr lang="en-US" sz="4400" b="1" i="0" u="none" strike="noStrike" cap="none">
                <a:solidFill>
                  <a:srgbClr val="FFFFFF"/>
                </a:solidFill>
                <a:latin typeface="Tahoma"/>
                <a:ea typeface="Tahoma"/>
                <a:cs typeface="Tahoma"/>
                <a:sym typeface="Tahoma"/>
              </a:rPr>
              <a:t>Team Characteristics</a:t>
            </a:r>
            <a:endParaRPr/>
          </a:p>
        </p:txBody>
      </p:sp>
      <p:pic>
        <p:nvPicPr>
          <p:cNvPr id="695" name="Google Shape;695;p37" descr="Two women working"/>
          <p:cNvPicPr preferRelativeResize="0"/>
          <p:nvPr/>
        </p:nvPicPr>
        <p:blipFill rotWithShape="1">
          <a:blip r:embed="rId8">
            <a:alphaModFix/>
          </a:blip>
          <a:srcRect/>
          <a:stretch/>
        </p:blipFill>
        <p:spPr>
          <a:xfrm>
            <a:off x="6505155" y="1219874"/>
            <a:ext cx="5354739" cy="4887179"/>
          </a:xfrm>
          <a:prstGeom prst="rect">
            <a:avLst/>
          </a:prstGeom>
          <a:noFill/>
          <a:ln>
            <a:noFill/>
          </a:ln>
        </p:spPr>
      </p:pic>
      <p:sp>
        <p:nvSpPr>
          <p:cNvPr id="696" name="Google Shape;696;p37"/>
          <p:cNvSpPr txBox="1"/>
          <p:nvPr/>
        </p:nvSpPr>
        <p:spPr>
          <a:xfrm>
            <a:off x="307330" y="1448904"/>
            <a:ext cx="6379509" cy="388247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FFD966"/>
              </a:buClr>
              <a:buSzPts val="2800"/>
              <a:buFont typeface="Tahoma"/>
              <a:buNone/>
            </a:pPr>
            <a:r>
              <a:rPr lang="en-US" sz="2800" b="1" i="0" u="none" strike="noStrike" cap="none">
                <a:solidFill>
                  <a:srgbClr val="FFD966"/>
                </a:solidFill>
                <a:latin typeface="Tahoma"/>
                <a:ea typeface="Tahoma"/>
                <a:cs typeface="Tahoma"/>
                <a:sym typeface="Tahoma"/>
              </a:rPr>
              <a:t>The most effective teams</a:t>
            </a:r>
            <a:endParaRPr/>
          </a:p>
          <a:p>
            <a:pPr marL="0" marR="0" lvl="0" indent="0" algn="l" rtl="0">
              <a:lnSpc>
                <a:spcPct val="150000"/>
              </a:lnSpc>
              <a:spcBef>
                <a:spcPts val="0"/>
              </a:spcBef>
              <a:spcAft>
                <a:spcPts val="0"/>
              </a:spcAft>
              <a:buClr>
                <a:srgbClr val="FFD966"/>
              </a:buClr>
              <a:buSzPts val="2800"/>
              <a:buFont typeface="Tahoma"/>
              <a:buNone/>
            </a:pPr>
            <a:r>
              <a:rPr lang="en-US" sz="2800" b="1" i="0" u="none" strike="noStrike" cap="none">
                <a:solidFill>
                  <a:srgbClr val="FFD966"/>
                </a:solidFill>
                <a:latin typeface="Tahoma"/>
                <a:ea typeface="Tahoma"/>
                <a:cs typeface="Tahoma"/>
                <a:sym typeface="Tahoma"/>
              </a:rPr>
              <a:t> share the following characteristics:</a:t>
            </a:r>
            <a:endParaRPr/>
          </a:p>
          <a:p>
            <a:pPr marL="0" marR="0" lvl="0" indent="0" algn="l" rtl="0">
              <a:lnSpc>
                <a:spcPct val="150000"/>
              </a:lnSpc>
              <a:spcBef>
                <a:spcPts val="0"/>
              </a:spcBef>
              <a:spcAft>
                <a:spcPts val="0"/>
              </a:spcAft>
              <a:buClr>
                <a:schemeClr val="dk1"/>
              </a:buClr>
              <a:buSzPts val="2800"/>
              <a:buFont typeface="Tahoma"/>
              <a:buNone/>
            </a:pPr>
            <a:r>
              <a:rPr lang="en-US" sz="2800" b="1">
                <a:solidFill>
                  <a:schemeClr val="dk1"/>
                </a:solidFill>
                <a:latin typeface="Tahoma"/>
                <a:ea typeface="Tahoma"/>
                <a:cs typeface="Tahoma"/>
                <a:sym typeface="Tahoma"/>
              </a:rPr>
              <a:t>1. Have a clear sense of purpose</a:t>
            </a:r>
            <a:endParaRPr/>
          </a:p>
          <a:p>
            <a:pPr marL="0" marR="0" lvl="0" indent="0" algn="l" rtl="0">
              <a:lnSpc>
                <a:spcPct val="150000"/>
              </a:lnSpc>
              <a:spcBef>
                <a:spcPts val="0"/>
              </a:spcBef>
              <a:spcAft>
                <a:spcPts val="0"/>
              </a:spcAft>
              <a:buClr>
                <a:schemeClr val="dk1"/>
              </a:buClr>
              <a:buSzPts val="2800"/>
              <a:buFont typeface="Tahoma"/>
              <a:buNone/>
            </a:pPr>
            <a:r>
              <a:rPr lang="en-US" sz="2800" b="1">
                <a:solidFill>
                  <a:schemeClr val="dk1"/>
                </a:solidFill>
                <a:latin typeface="Tahoma"/>
                <a:ea typeface="Tahoma"/>
                <a:cs typeface="Tahoma"/>
                <a:sym typeface="Tahoma"/>
              </a:rPr>
              <a:t>2. Communicate openly and honestly</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01"/>
        <p:cNvGrpSpPr/>
        <p:nvPr/>
      </p:nvGrpSpPr>
      <p:grpSpPr>
        <a:xfrm>
          <a:off x="0" y="0"/>
          <a:ext cx="0" cy="0"/>
          <a:chOff x="0" y="0"/>
          <a:chExt cx="0" cy="0"/>
        </a:xfrm>
      </p:grpSpPr>
      <p:pic>
        <p:nvPicPr>
          <p:cNvPr id="702" name="Google Shape;702;p38"/>
          <p:cNvPicPr preferRelativeResize="0"/>
          <p:nvPr/>
        </p:nvPicPr>
        <p:blipFill rotWithShape="1">
          <a:blip r:embed="rId3">
            <a:alphaModFix/>
          </a:blip>
          <a:srcRect/>
          <a:stretch/>
        </p:blipFill>
        <p:spPr>
          <a:xfrm>
            <a:off x="1916975" y="149601"/>
            <a:ext cx="9176359" cy="923676"/>
          </a:xfrm>
          <a:prstGeom prst="rect">
            <a:avLst/>
          </a:prstGeom>
          <a:noFill/>
          <a:ln>
            <a:noFill/>
          </a:ln>
        </p:spPr>
      </p:pic>
      <p:sp>
        <p:nvSpPr>
          <p:cNvPr id="703" name="Google Shape;703;p38"/>
          <p:cNvSpPr/>
          <p:nvPr/>
        </p:nvSpPr>
        <p:spPr>
          <a:xfrm>
            <a:off x="-127622" y="25038"/>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704" name="Google Shape;704;p38"/>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705" name="Google Shape;705;p38"/>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706" name="Google Shape;706;p38"/>
          <p:cNvPicPr preferRelativeResize="0"/>
          <p:nvPr/>
        </p:nvPicPr>
        <p:blipFill rotWithShape="1">
          <a:blip r:embed="rId4">
            <a:alphaModFix/>
          </a:blip>
          <a:srcRect/>
          <a:stretch/>
        </p:blipFill>
        <p:spPr>
          <a:xfrm>
            <a:off x="332106" y="5904019"/>
            <a:ext cx="1501458" cy="953981"/>
          </a:xfrm>
          <a:prstGeom prst="rect">
            <a:avLst/>
          </a:prstGeom>
          <a:noFill/>
          <a:ln>
            <a:noFill/>
          </a:ln>
        </p:spPr>
      </p:pic>
      <p:pic>
        <p:nvPicPr>
          <p:cNvPr id="707" name="Google Shape;707;p38"/>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708" name="Google Shape;708;p38"/>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709" name="Google Shape;709;p38"/>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710" name="Google Shape;710;p38"/>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711" name="Google Shape;711;p38"/>
          <p:cNvSpPr txBox="1"/>
          <p:nvPr/>
        </p:nvSpPr>
        <p:spPr>
          <a:xfrm>
            <a:off x="2653971" y="128164"/>
            <a:ext cx="8035357" cy="76944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4400"/>
              <a:buFont typeface="Tahoma"/>
              <a:buNone/>
            </a:pPr>
            <a:r>
              <a:rPr lang="en-US" sz="4400" b="1" i="0" u="none" strike="noStrike" cap="none">
                <a:solidFill>
                  <a:srgbClr val="FFFFFF"/>
                </a:solidFill>
                <a:latin typeface="Tahoma"/>
                <a:ea typeface="Tahoma"/>
                <a:cs typeface="Tahoma"/>
                <a:sym typeface="Tahoma"/>
              </a:rPr>
              <a:t>Team Characteristics</a:t>
            </a:r>
            <a:endParaRPr/>
          </a:p>
        </p:txBody>
      </p:sp>
      <p:pic>
        <p:nvPicPr>
          <p:cNvPr id="712" name="Google Shape;712;p38" descr="Two women working"/>
          <p:cNvPicPr preferRelativeResize="0"/>
          <p:nvPr/>
        </p:nvPicPr>
        <p:blipFill rotWithShape="1">
          <a:blip r:embed="rId8">
            <a:alphaModFix/>
          </a:blip>
          <a:srcRect/>
          <a:stretch/>
        </p:blipFill>
        <p:spPr>
          <a:xfrm>
            <a:off x="8134478" y="1219874"/>
            <a:ext cx="3725416" cy="4887179"/>
          </a:xfrm>
          <a:prstGeom prst="rect">
            <a:avLst/>
          </a:prstGeom>
          <a:noFill/>
          <a:ln>
            <a:noFill/>
          </a:ln>
        </p:spPr>
      </p:pic>
      <p:sp>
        <p:nvSpPr>
          <p:cNvPr id="713" name="Google Shape;713;p38"/>
          <p:cNvSpPr txBox="1"/>
          <p:nvPr/>
        </p:nvSpPr>
        <p:spPr>
          <a:xfrm>
            <a:off x="302370" y="1347637"/>
            <a:ext cx="8999670" cy="442390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FFD966"/>
              </a:buClr>
              <a:buSzPts val="3200"/>
              <a:buFont typeface="Tahoma"/>
              <a:buNone/>
            </a:pPr>
            <a:r>
              <a:rPr lang="en-US" sz="3200" b="1" i="0" u="none" strike="noStrike" cap="none">
                <a:solidFill>
                  <a:srgbClr val="FFD966"/>
                </a:solidFill>
                <a:latin typeface="Tahoma"/>
                <a:ea typeface="Tahoma"/>
                <a:cs typeface="Tahoma"/>
                <a:sym typeface="Tahoma"/>
              </a:rPr>
              <a:t>The most effective teams</a:t>
            </a:r>
            <a:endParaRPr/>
          </a:p>
          <a:p>
            <a:pPr marL="0" marR="0" lvl="0" indent="0" algn="l" rtl="0">
              <a:lnSpc>
                <a:spcPct val="150000"/>
              </a:lnSpc>
              <a:spcBef>
                <a:spcPts val="0"/>
              </a:spcBef>
              <a:spcAft>
                <a:spcPts val="0"/>
              </a:spcAft>
              <a:buClr>
                <a:srgbClr val="FFD966"/>
              </a:buClr>
              <a:buSzPts val="3200"/>
              <a:buFont typeface="Tahoma"/>
              <a:buNone/>
            </a:pPr>
            <a:r>
              <a:rPr lang="en-US" sz="3200" b="1" i="0" u="none" strike="noStrike" cap="none">
                <a:solidFill>
                  <a:srgbClr val="FFD966"/>
                </a:solidFill>
                <a:latin typeface="Tahoma"/>
                <a:ea typeface="Tahoma"/>
                <a:cs typeface="Tahoma"/>
                <a:sym typeface="Tahoma"/>
              </a:rPr>
              <a:t> share the following characteristics:</a:t>
            </a:r>
            <a:endParaRPr/>
          </a:p>
          <a:p>
            <a:pPr marL="0" marR="0" lvl="0" indent="0" algn="l" rtl="0">
              <a:lnSpc>
                <a:spcPct val="150000"/>
              </a:lnSpc>
              <a:spcBef>
                <a:spcPts val="0"/>
              </a:spcBef>
              <a:spcAft>
                <a:spcPts val="0"/>
              </a:spcAft>
              <a:buClr>
                <a:schemeClr val="dk1"/>
              </a:buClr>
              <a:buSzPts val="3200"/>
              <a:buFont typeface="Tahoma"/>
              <a:buNone/>
            </a:pPr>
            <a:r>
              <a:rPr lang="en-US" sz="3200" b="1" i="0" u="none" strike="noStrike">
                <a:solidFill>
                  <a:schemeClr val="dk1"/>
                </a:solidFill>
                <a:latin typeface="Tahoma"/>
                <a:ea typeface="Tahoma"/>
                <a:cs typeface="Tahoma"/>
                <a:sym typeface="Tahoma"/>
              </a:rPr>
              <a:t>3. Reach decisions by consensus</a:t>
            </a:r>
            <a:endParaRPr/>
          </a:p>
          <a:p>
            <a:pPr marL="0" marR="0" lvl="0" indent="0" algn="l" rtl="0">
              <a:lnSpc>
                <a:spcPct val="150000"/>
              </a:lnSpc>
              <a:spcBef>
                <a:spcPts val="0"/>
              </a:spcBef>
              <a:spcAft>
                <a:spcPts val="0"/>
              </a:spcAft>
              <a:buClr>
                <a:schemeClr val="dk1"/>
              </a:buClr>
              <a:buSzPts val="3200"/>
              <a:buFont typeface="Tahoma"/>
              <a:buNone/>
            </a:pPr>
            <a:r>
              <a:rPr lang="en-US" sz="3200" b="1" i="0" u="none" strike="noStrike">
                <a:solidFill>
                  <a:schemeClr val="dk1"/>
                </a:solidFill>
                <a:latin typeface="Tahoma"/>
                <a:ea typeface="Tahoma"/>
                <a:cs typeface="Tahoma"/>
                <a:sym typeface="Tahoma"/>
              </a:rPr>
              <a:t>4. Think creatively</a:t>
            </a:r>
            <a:endParaRPr/>
          </a:p>
          <a:p>
            <a:pPr marL="0" marR="0" lvl="0" indent="0" algn="l" rtl="0">
              <a:lnSpc>
                <a:spcPct val="150000"/>
              </a:lnSpc>
              <a:spcBef>
                <a:spcPts val="0"/>
              </a:spcBef>
              <a:spcAft>
                <a:spcPts val="0"/>
              </a:spcAft>
              <a:buClr>
                <a:schemeClr val="dk1"/>
              </a:buClr>
              <a:buSzPts val="3200"/>
              <a:buFont typeface="Tahoma"/>
              <a:buNone/>
            </a:pPr>
            <a:r>
              <a:rPr lang="en-US" sz="3200" b="1" i="0" u="none" strike="noStrike">
                <a:solidFill>
                  <a:schemeClr val="dk1"/>
                </a:solidFill>
                <a:latin typeface="Tahoma"/>
                <a:ea typeface="Tahoma"/>
                <a:cs typeface="Tahoma"/>
                <a:sym typeface="Tahoma"/>
              </a:rPr>
              <a:t>5. Know how to resolve conflict</a:t>
            </a:r>
            <a:endParaRPr/>
          </a:p>
          <a:p>
            <a:pPr marL="0" marR="0" lvl="0" indent="0" algn="l" rtl="0">
              <a:lnSpc>
                <a:spcPct val="150000"/>
              </a:lnSpc>
              <a:spcBef>
                <a:spcPts val="0"/>
              </a:spcBef>
              <a:spcAft>
                <a:spcPts val="0"/>
              </a:spcAft>
              <a:buClr>
                <a:schemeClr val="dk1"/>
              </a:buClr>
              <a:buSzPts val="3200"/>
              <a:buFont typeface="Tahoma"/>
              <a:buNone/>
            </a:pPr>
            <a:r>
              <a:rPr lang="en-US" sz="3200" b="1" i="0" u="none" strike="noStrike">
                <a:solidFill>
                  <a:schemeClr val="dk1"/>
                </a:solidFill>
                <a:latin typeface="Tahoma"/>
                <a:ea typeface="Tahoma"/>
                <a:cs typeface="Tahoma"/>
                <a:sym typeface="Tahoma"/>
              </a:rPr>
              <a:t>6. Stat focused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18"/>
        <p:cNvGrpSpPr/>
        <p:nvPr/>
      </p:nvGrpSpPr>
      <p:grpSpPr>
        <a:xfrm>
          <a:off x="0" y="0"/>
          <a:ext cx="0" cy="0"/>
          <a:chOff x="0" y="0"/>
          <a:chExt cx="0" cy="0"/>
        </a:xfrm>
      </p:grpSpPr>
      <p:pic>
        <p:nvPicPr>
          <p:cNvPr id="719" name="Google Shape;719;p39"/>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720" name="Google Shape;720;p39"/>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721" name="Google Shape;721;p39"/>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722" name="Google Shape;722;p39"/>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723" name="Google Shape;723;p39"/>
          <p:cNvPicPr preferRelativeResize="0"/>
          <p:nvPr/>
        </p:nvPicPr>
        <p:blipFill rotWithShape="1">
          <a:blip r:embed="rId4">
            <a:alphaModFix/>
          </a:blip>
          <a:srcRect/>
          <a:stretch/>
        </p:blipFill>
        <p:spPr>
          <a:xfrm>
            <a:off x="657092" y="5989135"/>
            <a:ext cx="1063824" cy="953981"/>
          </a:xfrm>
          <a:prstGeom prst="rect">
            <a:avLst/>
          </a:prstGeom>
          <a:noFill/>
          <a:ln>
            <a:noFill/>
          </a:ln>
        </p:spPr>
      </p:pic>
      <p:pic>
        <p:nvPicPr>
          <p:cNvPr id="724" name="Google Shape;724;p39"/>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725" name="Google Shape;725;p39"/>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726" name="Google Shape;726;p39"/>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727" name="Google Shape;727;p39"/>
          <p:cNvSpPr/>
          <p:nvPr/>
        </p:nvSpPr>
        <p:spPr>
          <a:xfrm>
            <a:off x="2991174" y="2326261"/>
            <a:ext cx="6917324"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728" name="Google Shape;728;p39"/>
          <p:cNvSpPr/>
          <p:nvPr/>
        </p:nvSpPr>
        <p:spPr>
          <a:xfrm>
            <a:off x="2447530" y="92083"/>
            <a:ext cx="8435443" cy="661061"/>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en-US" sz="3200" b="1">
                <a:solidFill>
                  <a:srgbClr val="FFFFFF"/>
                </a:solidFill>
                <a:latin typeface="Tahoma"/>
                <a:ea typeface="Tahoma"/>
                <a:cs typeface="Tahoma"/>
                <a:sym typeface="Tahoma"/>
              </a:rPr>
              <a:t>Collaborating on Communication Efforts</a:t>
            </a:r>
            <a:endParaRPr sz="3200" b="1" i="0" u="none" strike="noStrike" cap="none">
              <a:solidFill>
                <a:srgbClr val="FFFFFF"/>
              </a:solidFill>
              <a:latin typeface="Tahoma"/>
              <a:ea typeface="Tahoma"/>
              <a:cs typeface="Tahoma"/>
              <a:sym typeface="Tahoma"/>
            </a:endParaRPr>
          </a:p>
        </p:txBody>
      </p:sp>
      <p:sp>
        <p:nvSpPr>
          <p:cNvPr id="729" name="Google Shape;729;p39"/>
          <p:cNvSpPr txBox="1"/>
          <p:nvPr/>
        </p:nvSpPr>
        <p:spPr>
          <a:xfrm>
            <a:off x="1621968" y="2392256"/>
            <a:ext cx="8848918" cy="255454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4000"/>
              <a:buFont typeface="Aharoni"/>
              <a:buNone/>
            </a:pPr>
            <a:r>
              <a:rPr lang="en-US" sz="4000" b="1">
                <a:solidFill>
                  <a:schemeClr val="dk1"/>
                </a:solidFill>
                <a:latin typeface="Aharoni"/>
                <a:ea typeface="Aharoni"/>
                <a:cs typeface="Aharoni"/>
                <a:sym typeface="Aharoni"/>
              </a:rPr>
              <a:t>the collective </a:t>
            </a:r>
            <a:r>
              <a:rPr lang="en-US" sz="4000" b="1">
                <a:solidFill>
                  <a:srgbClr val="C00000"/>
                </a:solidFill>
                <a:latin typeface="Aharoni"/>
                <a:ea typeface="Aharoni"/>
                <a:cs typeface="Aharoni"/>
                <a:sym typeface="Aharoni"/>
              </a:rPr>
              <a:t>energy</a:t>
            </a:r>
            <a:r>
              <a:rPr lang="en-US" sz="4000" b="1">
                <a:solidFill>
                  <a:schemeClr val="dk1"/>
                </a:solidFill>
                <a:latin typeface="Aharoni"/>
                <a:ea typeface="Aharoni"/>
                <a:cs typeface="Aharoni"/>
                <a:sym typeface="Aharoni"/>
              </a:rPr>
              <a:t> and </a:t>
            </a:r>
            <a:r>
              <a:rPr lang="en-US" sz="4000" b="1">
                <a:solidFill>
                  <a:srgbClr val="C00000"/>
                </a:solidFill>
                <a:latin typeface="Aharoni"/>
                <a:ea typeface="Aharoni"/>
                <a:cs typeface="Aharoni"/>
                <a:sym typeface="Aharoni"/>
              </a:rPr>
              <a:t>expertise </a:t>
            </a:r>
            <a:r>
              <a:rPr lang="en-US" sz="4000" b="1">
                <a:solidFill>
                  <a:schemeClr val="dk1"/>
                </a:solidFill>
                <a:latin typeface="Aharoni"/>
                <a:ea typeface="Aharoni"/>
                <a:cs typeface="Aharoni"/>
                <a:sym typeface="Aharoni"/>
              </a:rPr>
              <a:t>of the </a:t>
            </a:r>
            <a:r>
              <a:rPr lang="en-US" sz="4000" b="1">
                <a:solidFill>
                  <a:srgbClr val="C00000"/>
                </a:solidFill>
                <a:latin typeface="Aharoni"/>
                <a:ea typeface="Aharoni"/>
                <a:cs typeface="Aharoni"/>
                <a:sym typeface="Aharoni"/>
              </a:rPr>
              <a:t>various members </a:t>
            </a:r>
            <a:r>
              <a:rPr lang="en-US" sz="4000" b="1">
                <a:solidFill>
                  <a:schemeClr val="dk1"/>
                </a:solidFill>
                <a:latin typeface="Aharoni"/>
                <a:ea typeface="Aharoni"/>
                <a:cs typeface="Aharoni"/>
                <a:sym typeface="Aharoni"/>
              </a:rPr>
              <a:t>can lead to results that transcend what each  individual could do otherwise.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734"/>
        <p:cNvGrpSpPr/>
        <p:nvPr/>
      </p:nvGrpSpPr>
      <p:grpSpPr>
        <a:xfrm>
          <a:off x="0" y="0"/>
          <a:ext cx="0" cy="0"/>
          <a:chOff x="0" y="0"/>
          <a:chExt cx="0" cy="0"/>
        </a:xfrm>
      </p:grpSpPr>
      <p:pic>
        <p:nvPicPr>
          <p:cNvPr id="735" name="Google Shape;735;p40"/>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736" name="Google Shape;736;p40"/>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737" name="Google Shape;737;p40"/>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738" name="Google Shape;738;p40"/>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739" name="Google Shape;739;p40"/>
          <p:cNvPicPr preferRelativeResize="0"/>
          <p:nvPr/>
        </p:nvPicPr>
        <p:blipFill rotWithShape="1">
          <a:blip r:embed="rId4">
            <a:alphaModFix/>
          </a:blip>
          <a:srcRect/>
          <a:stretch/>
        </p:blipFill>
        <p:spPr>
          <a:xfrm>
            <a:off x="97641" y="5676794"/>
            <a:ext cx="1222425" cy="1096206"/>
          </a:xfrm>
          <a:prstGeom prst="rect">
            <a:avLst/>
          </a:prstGeom>
          <a:noFill/>
          <a:ln>
            <a:noFill/>
          </a:ln>
        </p:spPr>
      </p:pic>
      <p:pic>
        <p:nvPicPr>
          <p:cNvPr id="740" name="Google Shape;740;p40"/>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741" name="Google Shape;741;p40"/>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742" name="Google Shape;742;p40"/>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743" name="Google Shape;743;p40"/>
          <p:cNvSpPr/>
          <p:nvPr/>
        </p:nvSpPr>
        <p:spPr>
          <a:xfrm>
            <a:off x="299117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744" name="Google Shape;744;p40"/>
          <p:cNvSpPr/>
          <p:nvPr/>
        </p:nvSpPr>
        <p:spPr>
          <a:xfrm>
            <a:off x="2321912" y="1120066"/>
            <a:ext cx="7548176" cy="3427534"/>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400" b="1">
                <a:solidFill>
                  <a:srgbClr val="FF0000"/>
                </a:solidFill>
                <a:latin typeface="Times New Roman"/>
                <a:ea typeface="Times New Roman"/>
                <a:cs typeface="Times New Roman"/>
                <a:sym typeface="Times New Roman"/>
              </a:rPr>
              <a:t>Difference between work group and work team</a:t>
            </a:r>
            <a:endParaRPr sz="4400" b="1" i="0" u="none" strike="noStrike" cap="none">
              <a:solidFill>
                <a:srgbClr val="FF0000"/>
              </a:solidFill>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749"/>
        <p:cNvGrpSpPr/>
        <p:nvPr/>
      </p:nvGrpSpPr>
      <p:grpSpPr>
        <a:xfrm>
          <a:off x="0" y="0"/>
          <a:ext cx="0" cy="0"/>
          <a:chOff x="0" y="0"/>
          <a:chExt cx="0" cy="0"/>
        </a:xfrm>
      </p:grpSpPr>
      <p:pic>
        <p:nvPicPr>
          <p:cNvPr id="750" name="Google Shape;750;p41"/>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751" name="Google Shape;751;p41"/>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752" name="Google Shape;752;p41"/>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753" name="Google Shape;753;p41"/>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754" name="Google Shape;754;p41"/>
          <p:cNvPicPr preferRelativeResize="0"/>
          <p:nvPr/>
        </p:nvPicPr>
        <p:blipFill rotWithShape="1">
          <a:blip r:embed="rId4">
            <a:alphaModFix/>
          </a:blip>
          <a:srcRect/>
          <a:stretch/>
        </p:blipFill>
        <p:spPr>
          <a:xfrm>
            <a:off x="97641" y="5676794"/>
            <a:ext cx="1222425" cy="1096206"/>
          </a:xfrm>
          <a:prstGeom prst="rect">
            <a:avLst/>
          </a:prstGeom>
          <a:noFill/>
          <a:ln>
            <a:noFill/>
          </a:ln>
        </p:spPr>
      </p:pic>
      <p:pic>
        <p:nvPicPr>
          <p:cNvPr id="755" name="Google Shape;755;p41"/>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756" name="Google Shape;756;p41"/>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757" name="Google Shape;757;p41"/>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758" name="Google Shape;758;p41"/>
          <p:cNvSpPr/>
          <p:nvPr/>
        </p:nvSpPr>
        <p:spPr>
          <a:xfrm>
            <a:off x="311643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759" name="Google Shape;759;p41"/>
          <p:cNvSpPr/>
          <p:nvPr/>
        </p:nvSpPr>
        <p:spPr>
          <a:xfrm>
            <a:off x="2321912" y="1120066"/>
            <a:ext cx="7548176" cy="923676"/>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0000"/>
              </a:buClr>
              <a:buSzPts val="4400"/>
              <a:buFont typeface="Times New Roman"/>
              <a:buNone/>
            </a:pPr>
            <a:r>
              <a:rPr lang="en-US" sz="4400" b="1" i="0" u="none" strike="noStrike" cap="none">
                <a:solidFill>
                  <a:srgbClr val="FF0000"/>
                </a:solidFill>
                <a:latin typeface="Times New Roman"/>
                <a:ea typeface="Times New Roman"/>
                <a:cs typeface="Times New Roman"/>
                <a:sym typeface="Times New Roman"/>
              </a:rPr>
              <a:t>work group</a:t>
            </a:r>
            <a:endParaRPr sz="4400" b="1" i="0" u="none" strike="noStrike" cap="none">
              <a:solidFill>
                <a:srgbClr val="FF0000"/>
              </a:solidFill>
              <a:latin typeface="Times New Roman"/>
              <a:ea typeface="Times New Roman"/>
              <a:cs typeface="Times New Roman"/>
              <a:sym typeface="Times New Roman"/>
            </a:endParaRPr>
          </a:p>
        </p:txBody>
      </p:sp>
      <p:sp>
        <p:nvSpPr>
          <p:cNvPr id="760" name="Google Shape;760;p41"/>
          <p:cNvSpPr txBox="1"/>
          <p:nvPr/>
        </p:nvSpPr>
        <p:spPr>
          <a:xfrm>
            <a:off x="1671541" y="2435480"/>
            <a:ext cx="8848918" cy="23760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800"/>
              <a:buFont typeface="Aharoni"/>
              <a:buNone/>
            </a:pPr>
            <a:r>
              <a:rPr lang="en-US" sz="2800" b="1">
                <a:solidFill>
                  <a:schemeClr val="dk1"/>
                </a:solidFill>
                <a:latin typeface="Aharoni"/>
                <a:ea typeface="Aharoni"/>
                <a:cs typeface="Aharoni"/>
                <a:sym typeface="Aharoni"/>
              </a:rPr>
              <a:t>A group that interacts primarily to share information and to make decisions to help each group member perform within  his or her area of responsibility. </a:t>
            </a:r>
            <a:endParaRPr/>
          </a:p>
          <a:p>
            <a:pPr marL="0" marR="0" lvl="0" indent="0" algn="l" rtl="0">
              <a:lnSpc>
                <a:spcPct val="100000"/>
              </a:lnSpc>
              <a:spcBef>
                <a:spcPts val="840"/>
              </a:spcBef>
              <a:spcAft>
                <a:spcPts val="0"/>
              </a:spcAft>
              <a:buClr>
                <a:schemeClr val="dk1"/>
              </a:buClr>
              <a:buSzPts val="2800"/>
              <a:buFont typeface="Aharoni"/>
              <a:buNone/>
            </a:pPr>
            <a:r>
              <a:rPr lang="en-US" sz="2800" b="1">
                <a:solidFill>
                  <a:schemeClr val="dk1"/>
                </a:solidFill>
                <a:latin typeface="Aharoni"/>
                <a:ea typeface="Aharoni"/>
                <a:cs typeface="Aharoni"/>
                <a:sym typeface="Aharoni"/>
              </a:rPr>
              <a:t>No joint effort required.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765"/>
        <p:cNvGrpSpPr/>
        <p:nvPr/>
      </p:nvGrpSpPr>
      <p:grpSpPr>
        <a:xfrm>
          <a:off x="0" y="0"/>
          <a:ext cx="0" cy="0"/>
          <a:chOff x="0" y="0"/>
          <a:chExt cx="0" cy="0"/>
        </a:xfrm>
      </p:grpSpPr>
      <p:pic>
        <p:nvPicPr>
          <p:cNvPr id="766" name="Google Shape;766;p42"/>
          <p:cNvPicPr preferRelativeResize="0"/>
          <p:nvPr/>
        </p:nvPicPr>
        <p:blipFill rotWithShape="1">
          <a:blip r:embed="rId3">
            <a:alphaModFix/>
          </a:blip>
          <a:srcRect/>
          <a:stretch/>
        </p:blipFill>
        <p:spPr>
          <a:xfrm>
            <a:off x="1875877" y="128164"/>
            <a:ext cx="9176359" cy="923676"/>
          </a:xfrm>
          <a:prstGeom prst="rect">
            <a:avLst/>
          </a:prstGeom>
          <a:noFill/>
          <a:ln>
            <a:noFill/>
          </a:ln>
        </p:spPr>
      </p:pic>
      <p:sp>
        <p:nvSpPr>
          <p:cNvPr id="767" name="Google Shape;767;p42"/>
          <p:cNvSpPr/>
          <p:nvPr/>
        </p:nvSpPr>
        <p:spPr>
          <a:xfrm>
            <a:off x="-150363" y="-144900"/>
            <a:ext cx="2678734" cy="1419064"/>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768" name="Google Shape;768;p42"/>
          <p:cNvSpPr/>
          <p:nvPr/>
        </p:nvSpPr>
        <p:spPr>
          <a:xfrm>
            <a:off x="-24040" y="25038"/>
            <a:ext cx="2482767" cy="1125869"/>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769" name="Google Shape;769;p42"/>
          <p:cNvSpPr/>
          <p:nvPr/>
        </p:nvSpPr>
        <p:spPr>
          <a:xfrm>
            <a:off x="-24040" y="85000"/>
            <a:ext cx="2471570" cy="895969"/>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FFFFFF"/>
              </a:buClr>
              <a:buSzPts val="3200"/>
              <a:buFont typeface="Tahoma"/>
              <a:buNone/>
            </a:pPr>
            <a:r>
              <a:rPr lang="en-US" sz="3200" b="1" i="0" u="none" strike="noStrike" cap="none">
                <a:solidFill>
                  <a:srgbClr val="FFFFFF"/>
                </a:solidFill>
                <a:latin typeface="Tahoma"/>
                <a:ea typeface="Tahoma"/>
                <a:cs typeface="Tahoma"/>
                <a:sym typeface="Tahoma"/>
              </a:rPr>
              <a:t>Lecture 3</a:t>
            </a:r>
            <a:endParaRPr/>
          </a:p>
        </p:txBody>
      </p:sp>
      <p:pic>
        <p:nvPicPr>
          <p:cNvPr id="770" name="Google Shape;770;p42"/>
          <p:cNvPicPr preferRelativeResize="0"/>
          <p:nvPr/>
        </p:nvPicPr>
        <p:blipFill rotWithShape="1">
          <a:blip r:embed="rId4">
            <a:alphaModFix/>
          </a:blip>
          <a:srcRect/>
          <a:stretch/>
        </p:blipFill>
        <p:spPr>
          <a:xfrm>
            <a:off x="97641" y="5676794"/>
            <a:ext cx="1222425" cy="1096206"/>
          </a:xfrm>
          <a:prstGeom prst="rect">
            <a:avLst/>
          </a:prstGeom>
          <a:noFill/>
          <a:ln>
            <a:noFill/>
          </a:ln>
        </p:spPr>
      </p:pic>
      <p:pic>
        <p:nvPicPr>
          <p:cNvPr id="771" name="Google Shape;771;p42"/>
          <p:cNvPicPr preferRelativeResize="0"/>
          <p:nvPr/>
        </p:nvPicPr>
        <p:blipFill rotWithShape="1">
          <a:blip r:embed="rId5">
            <a:alphaModFix/>
          </a:blip>
          <a:srcRect/>
          <a:stretch/>
        </p:blipFill>
        <p:spPr>
          <a:xfrm>
            <a:off x="2070313" y="6261288"/>
            <a:ext cx="9902229" cy="204838"/>
          </a:xfrm>
          <a:prstGeom prst="rect">
            <a:avLst/>
          </a:prstGeom>
          <a:noFill/>
          <a:ln>
            <a:noFill/>
          </a:ln>
        </p:spPr>
      </p:pic>
      <p:pic>
        <p:nvPicPr>
          <p:cNvPr id="772" name="Google Shape;772;p42"/>
          <p:cNvPicPr preferRelativeResize="0"/>
          <p:nvPr/>
        </p:nvPicPr>
        <p:blipFill rotWithShape="1">
          <a:blip r:embed="rId6">
            <a:alphaModFix/>
          </a:blip>
          <a:srcRect/>
          <a:stretch/>
        </p:blipFill>
        <p:spPr>
          <a:xfrm>
            <a:off x="-108036" y="2204822"/>
            <a:ext cx="238650" cy="2709534"/>
          </a:xfrm>
          <a:prstGeom prst="rect">
            <a:avLst/>
          </a:prstGeom>
          <a:noFill/>
          <a:ln>
            <a:noFill/>
          </a:ln>
        </p:spPr>
      </p:pic>
      <p:pic>
        <p:nvPicPr>
          <p:cNvPr id="773" name="Google Shape;773;p42"/>
          <p:cNvPicPr preferRelativeResize="0"/>
          <p:nvPr/>
        </p:nvPicPr>
        <p:blipFill rotWithShape="1">
          <a:blip r:embed="rId7">
            <a:alphaModFix/>
          </a:blip>
          <a:srcRect/>
          <a:stretch/>
        </p:blipFill>
        <p:spPr>
          <a:xfrm>
            <a:off x="11962241" y="1427575"/>
            <a:ext cx="249746" cy="4619411"/>
          </a:xfrm>
          <a:prstGeom prst="rect">
            <a:avLst/>
          </a:prstGeom>
          <a:noFill/>
          <a:ln>
            <a:noFill/>
          </a:ln>
        </p:spPr>
      </p:pic>
      <p:sp>
        <p:nvSpPr>
          <p:cNvPr id="774" name="Google Shape;774;p42"/>
          <p:cNvSpPr/>
          <p:nvPr/>
        </p:nvSpPr>
        <p:spPr>
          <a:xfrm>
            <a:off x="3116434" y="2326261"/>
            <a:ext cx="4724400" cy="2221339"/>
          </a:xfrm>
          <a:prstGeom prst="rect">
            <a:avLst/>
          </a:prstGeom>
          <a:noFill/>
          <a:ln>
            <a:noFill/>
          </a:ln>
        </p:spPr>
        <p:txBody>
          <a:bodyPr spcFirstLastPara="1" wrap="square" lIns="91425" tIns="45700" rIns="91425" bIns="45700" anchor="t" anchorCtr="0">
            <a:noAutofit/>
          </a:bodyPr>
          <a:lstStyle/>
          <a:p>
            <a:pPr marL="571500" marR="0" lvl="0" indent="-342900" algn="l" rtl="0">
              <a:lnSpc>
                <a:spcPct val="100000"/>
              </a:lnSpc>
              <a:spcBef>
                <a:spcPts val="0"/>
              </a:spcBef>
              <a:spcAft>
                <a:spcPts val="0"/>
              </a:spcAft>
              <a:buClr>
                <a:schemeClr val="dk1"/>
              </a:buClr>
              <a:buSzPts val="3600"/>
              <a:buFont typeface="Noto Sans Symbols"/>
              <a:buNone/>
            </a:pPr>
            <a:endParaRPr sz="3600" b="1" i="0" u="none" strike="noStrike" cap="none">
              <a:solidFill>
                <a:srgbClr val="000000"/>
              </a:solidFill>
              <a:latin typeface="Tahoma"/>
              <a:ea typeface="Tahoma"/>
              <a:cs typeface="Tahoma"/>
              <a:sym typeface="Tahoma"/>
            </a:endParaRPr>
          </a:p>
        </p:txBody>
      </p:sp>
      <p:sp>
        <p:nvSpPr>
          <p:cNvPr id="775" name="Google Shape;775;p42"/>
          <p:cNvSpPr/>
          <p:nvPr/>
        </p:nvSpPr>
        <p:spPr>
          <a:xfrm>
            <a:off x="2972283" y="1221533"/>
            <a:ext cx="7548176" cy="923676"/>
          </a:xfrm>
          <a:prstGeom prst="rect">
            <a:avLst/>
          </a:prstGeom>
          <a:solidFill>
            <a:srgbClr val="5F5F5F">
              <a:alpha val="49803"/>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0000"/>
              </a:buClr>
              <a:buSzPts val="4400"/>
              <a:buFont typeface="Times New Roman"/>
              <a:buNone/>
            </a:pPr>
            <a:r>
              <a:rPr lang="en-US" sz="4400" b="1" i="0" u="none" strike="noStrike" cap="none">
                <a:solidFill>
                  <a:srgbClr val="FF0000"/>
                </a:solidFill>
                <a:latin typeface="Times New Roman"/>
                <a:ea typeface="Times New Roman"/>
                <a:cs typeface="Times New Roman"/>
                <a:sym typeface="Times New Roman"/>
              </a:rPr>
              <a:t>work Team</a:t>
            </a:r>
            <a:endParaRPr sz="4400" b="1" i="0" u="none" strike="noStrike" cap="none">
              <a:solidFill>
                <a:srgbClr val="FF0000"/>
              </a:solidFill>
              <a:latin typeface="Times New Roman"/>
              <a:ea typeface="Times New Roman"/>
              <a:cs typeface="Times New Roman"/>
              <a:sym typeface="Times New Roman"/>
            </a:endParaRPr>
          </a:p>
        </p:txBody>
      </p:sp>
      <p:sp>
        <p:nvSpPr>
          <p:cNvPr id="776" name="Google Shape;776;p42"/>
          <p:cNvSpPr txBox="1"/>
          <p:nvPr/>
        </p:nvSpPr>
        <p:spPr>
          <a:xfrm>
            <a:off x="2332427" y="2829339"/>
            <a:ext cx="8006093" cy="18158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haroni"/>
              <a:buNone/>
            </a:pPr>
            <a:r>
              <a:rPr lang="en-US" sz="2800" b="1" i="0" u="none" strike="noStrike" cap="none">
                <a:solidFill>
                  <a:srgbClr val="000000"/>
                </a:solidFill>
                <a:latin typeface="Aharoni"/>
                <a:ea typeface="Aharoni"/>
                <a:cs typeface="Aharoni"/>
                <a:sym typeface="Aharoni"/>
              </a:rPr>
              <a:t>Generates positive synergy through coordinated efforts result in a performance that is greater than the sum of the individual inputs</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780"/>
        <p:cNvGrpSpPr/>
        <p:nvPr/>
      </p:nvGrpSpPr>
      <p:grpSpPr>
        <a:xfrm>
          <a:off x="0" y="0"/>
          <a:ext cx="0" cy="0"/>
          <a:chOff x="0" y="0"/>
          <a:chExt cx="0" cy="0"/>
        </a:xfrm>
      </p:grpSpPr>
      <p:sp>
        <p:nvSpPr>
          <p:cNvPr id="781" name="Google Shape;781;p43"/>
          <p:cNvSpPr/>
          <p:nvPr/>
        </p:nvSpPr>
        <p:spPr>
          <a:xfrm>
            <a:off x="5676900" y="1549400"/>
            <a:ext cx="6565900" cy="1295400"/>
          </a:xfrm>
          <a:prstGeom prst="flowChartAlternateProcess">
            <a:avLst/>
          </a:prstGeom>
          <a:solidFill>
            <a:srgbClr val="019AD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82" name="Google Shape;782;p43"/>
          <p:cNvSpPr/>
          <p:nvPr/>
        </p:nvSpPr>
        <p:spPr>
          <a:xfrm>
            <a:off x="5676900" y="4470400"/>
            <a:ext cx="6565900" cy="1295400"/>
          </a:xfrm>
          <a:prstGeom prst="flowChartAlternateProcess">
            <a:avLst/>
          </a:prstGeom>
          <a:solidFill>
            <a:srgbClr val="7F7F7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83" name="Google Shape;783;p43"/>
          <p:cNvSpPr/>
          <p:nvPr/>
        </p:nvSpPr>
        <p:spPr>
          <a:xfrm>
            <a:off x="4457700" y="2044700"/>
            <a:ext cx="7747000" cy="3098800"/>
          </a:xfrm>
          <a:prstGeom prst="flowChartAlternateProcess">
            <a:avLst/>
          </a:prstGeom>
          <a:solidFill>
            <a:srgbClr val="0C2D70">
              <a:alpha val="89803"/>
            </a:srgbClr>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84" name="Google Shape;784;p43"/>
          <p:cNvPicPr preferRelativeResize="0"/>
          <p:nvPr/>
        </p:nvPicPr>
        <p:blipFill rotWithShape="1">
          <a:blip r:embed="rId3">
            <a:alphaModFix/>
          </a:blip>
          <a:srcRect t="8964" b="8044"/>
          <a:stretch/>
        </p:blipFill>
        <p:spPr>
          <a:xfrm>
            <a:off x="629376" y="2495610"/>
            <a:ext cx="2647224" cy="2196980"/>
          </a:xfrm>
          <a:prstGeom prst="rect">
            <a:avLst/>
          </a:prstGeom>
          <a:noFill/>
          <a:ln>
            <a:noFill/>
          </a:ln>
        </p:spPr>
      </p:pic>
      <p:sp>
        <p:nvSpPr>
          <p:cNvPr id="785" name="Google Shape;785;p43"/>
          <p:cNvSpPr/>
          <p:nvPr/>
        </p:nvSpPr>
        <p:spPr>
          <a:xfrm>
            <a:off x="5676900" y="0"/>
            <a:ext cx="6565900" cy="457200"/>
          </a:xfrm>
          <a:prstGeom prst="flowChartAlternateProcess">
            <a:avLst/>
          </a:prstGeom>
          <a:solidFill>
            <a:srgbClr val="7F7F7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86" name="Google Shape;786;p43"/>
          <p:cNvSpPr/>
          <p:nvPr/>
        </p:nvSpPr>
        <p:spPr>
          <a:xfrm>
            <a:off x="5676900" y="6502400"/>
            <a:ext cx="6565900" cy="355600"/>
          </a:xfrm>
          <a:prstGeom prst="flowChartAlternateProcess">
            <a:avLst/>
          </a:prstGeom>
          <a:solidFill>
            <a:srgbClr val="019AD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87" name="Google Shape;787;p43"/>
          <p:cNvSpPr txBox="1"/>
          <p:nvPr/>
        </p:nvSpPr>
        <p:spPr>
          <a:xfrm>
            <a:off x="6781800" y="3132604"/>
            <a:ext cx="4178300"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3600"/>
              <a:buFont typeface="Sakkal Majalla"/>
              <a:buNone/>
            </a:pPr>
            <a:r>
              <a:rPr lang="en-US" sz="3600" b="1" i="0" u="none" strike="noStrike" cap="none">
                <a:solidFill>
                  <a:srgbClr val="FFFFFF"/>
                </a:solidFill>
                <a:latin typeface="Sakkal Majalla"/>
                <a:ea typeface="Sakkal Majalla"/>
                <a:cs typeface="Sakkal Majalla"/>
                <a:sym typeface="Sakkal Majalla"/>
              </a:rPr>
              <a:t>لكم كل الشكر والتقدير والاحترام،</a:t>
            </a:r>
            <a:endParaRPr sz="3600" b="1" i="0" u="none" strike="noStrike" cap="none">
              <a:solidFill>
                <a:srgbClr val="FFFFFF"/>
              </a:solidFill>
              <a:latin typeface="Sakkal Majalla"/>
              <a:ea typeface="Sakkal Majalla"/>
              <a:cs typeface="Sakkal Majalla"/>
              <a:sym typeface="Sakkal Majalla"/>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2381</Words>
  <Application>Microsoft Office PowerPoint</Application>
  <PresentationFormat>Custom</PresentationFormat>
  <Paragraphs>302</Paragraphs>
  <Slides>43</Slides>
  <Notes>43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Times New Roman</vt:lpstr>
      <vt:lpstr>Tahoma</vt:lpstr>
      <vt:lpstr>Aharoni</vt:lpstr>
      <vt:lpstr>Calibri</vt:lpstr>
      <vt:lpstr>Sakkal Majalla</vt:lpstr>
      <vt:lpstr>Noto Sans Symbols</vt:lpstr>
      <vt:lpstr>Office Theme</vt:lpstr>
      <vt:lpstr>PRESENTATION AND WRITING SKILLS         lecture No. 3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AND WRITING SKILLS         lecture No. 3 BY       Dr. Manal  El-Sayed</dc:title>
  <dc:creator>LENOVO</dc:creator>
  <cp:lastModifiedBy>bahgat</cp:lastModifiedBy>
  <cp:revision>1</cp:revision>
  <dcterms:created xsi:type="dcterms:W3CDTF">2021-08-03T13:03:26Z</dcterms:created>
  <dcterms:modified xsi:type="dcterms:W3CDTF">2023-02-15T17:43:05Z</dcterms:modified>
</cp:coreProperties>
</file>