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69" r:id="rId2"/>
    <p:sldId id="454" r:id="rId3"/>
    <p:sldId id="399" r:id="rId4"/>
    <p:sldId id="420" r:id="rId5"/>
    <p:sldId id="401" r:id="rId6"/>
    <p:sldId id="323" r:id="rId7"/>
    <p:sldId id="267" r:id="rId8"/>
    <p:sldId id="402" r:id="rId9"/>
    <p:sldId id="326" r:id="rId10"/>
    <p:sldId id="430" r:id="rId11"/>
    <p:sldId id="405" r:id="rId12"/>
    <p:sldId id="400" r:id="rId13"/>
    <p:sldId id="294" r:id="rId14"/>
    <p:sldId id="289" r:id="rId15"/>
    <p:sldId id="407" r:id="rId16"/>
    <p:sldId id="408" r:id="rId17"/>
    <p:sldId id="409" r:id="rId18"/>
    <p:sldId id="410" r:id="rId19"/>
    <p:sldId id="411" r:id="rId20"/>
    <p:sldId id="263" r:id="rId21"/>
    <p:sldId id="434" r:id="rId22"/>
    <p:sldId id="412" r:id="rId23"/>
    <p:sldId id="413" r:id="rId24"/>
    <p:sldId id="264" r:id="rId25"/>
    <p:sldId id="436" r:id="rId26"/>
    <p:sldId id="421" r:id="rId27"/>
    <p:sldId id="272" r:id="rId28"/>
    <p:sldId id="293" r:id="rId29"/>
    <p:sldId id="414" r:id="rId30"/>
    <p:sldId id="304" r:id="rId31"/>
    <p:sldId id="305" r:id="rId32"/>
    <p:sldId id="437" r:id="rId33"/>
    <p:sldId id="276" r:id="rId34"/>
    <p:sldId id="296" r:id="rId35"/>
    <p:sldId id="278" r:id="rId36"/>
    <p:sldId id="277" r:id="rId37"/>
    <p:sldId id="273" r:id="rId38"/>
    <p:sldId id="274" r:id="rId39"/>
    <p:sldId id="415" r:id="rId40"/>
    <p:sldId id="429" r:id="rId41"/>
    <p:sldId id="440" r:id="rId42"/>
    <p:sldId id="432" r:id="rId43"/>
    <p:sldId id="443" r:id="rId44"/>
    <p:sldId id="442" r:id="rId4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CC66FF"/>
    <a:srgbClr val="66FF33"/>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US"/>
        </a:p>
      </dgm:t>
    </dgm:pt>
    <dgm:pt modelId="{C7D740BD-D243-48D4-ACF3-62A0FA03A546}">
      <dgm:prSet custT="1"/>
      <dgm:spPr>
        <a:solidFill>
          <a:srgbClr val="FF7C80"/>
        </a:solidFill>
      </dgm:spPr>
      <dgm:t>
        <a:bodyPr/>
        <a:lstStyle/>
        <a:p>
          <a:r>
            <a:rPr lang="fr-FR" sz="1600" b="1" dirty="0">
              <a:solidFill>
                <a:schemeClr val="tx1"/>
              </a:solidFill>
              <a:latin typeface="+mn-lt"/>
              <a:cs typeface="Times New Roman" pitchFamily="18" charset="0"/>
            </a:rPr>
            <a:t>I- </a:t>
          </a:r>
          <a:r>
            <a:rPr lang="ru-RU" sz="1600" b="1" dirty="0">
              <a:solidFill>
                <a:schemeClr val="tx1"/>
              </a:solidFill>
              <a:latin typeface="+mn-lt"/>
              <a:cs typeface="Times New Roman" pitchFamily="18" charset="0"/>
            </a:rPr>
            <a:t>System of </a:t>
          </a:r>
          <a:r>
            <a:rPr lang="fr-FR" sz="1600" b="1" dirty="0">
              <a:solidFill>
                <a:schemeClr val="tx1"/>
              </a:solidFill>
              <a:latin typeface="+mn-lt"/>
              <a:cs typeface="Times New Roman" pitchFamily="18" charset="0"/>
            </a:rPr>
            <a:t>N</a:t>
          </a:r>
          <a:r>
            <a:rPr lang="ru-RU" sz="1600" b="1" dirty="0">
              <a:solidFill>
                <a:schemeClr val="tx1"/>
              </a:solidFill>
              <a:latin typeface="+mn-lt"/>
              <a:cs typeface="Times New Roman" pitchFamily="18" charset="0"/>
            </a:rPr>
            <a:t>ational</a:t>
          </a:r>
          <a:r>
            <a:rPr lang="fr-FR" sz="1600" b="1" dirty="0">
              <a:solidFill>
                <a:schemeClr val="tx1"/>
              </a:solidFill>
              <a:latin typeface="+mn-lt"/>
              <a:cs typeface="Times New Roman" pitchFamily="18" charset="0"/>
            </a:rPr>
            <a:t> A</a:t>
          </a:r>
          <a:r>
            <a:rPr lang="ru-RU" sz="1600" b="1" dirty="0">
              <a:solidFill>
                <a:schemeClr val="tx1"/>
              </a:solidFill>
              <a:latin typeface="+mn-lt"/>
              <a:cs typeface="Times New Roman" pitchFamily="18" charset="0"/>
            </a:rPr>
            <a:t>ccounts</a:t>
          </a:r>
          <a:r>
            <a:rPr lang="fr-FR" sz="1600" b="1" dirty="0">
              <a:solidFill>
                <a:schemeClr val="tx1"/>
              </a:solidFill>
              <a:latin typeface="+mn-lt"/>
              <a:cs typeface="Times New Roman" pitchFamily="18" charset="0"/>
            </a:rPr>
            <a:t>:</a:t>
          </a:r>
          <a:br>
            <a:rPr lang="fr-FR" sz="1600" b="1" dirty="0">
              <a:solidFill>
                <a:schemeClr val="tx1"/>
              </a:solidFill>
              <a:latin typeface="+mn-lt"/>
              <a:cs typeface="Times New Roman" pitchFamily="18" charset="0"/>
            </a:rPr>
          </a:br>
          <a:r>
            <a:rPr lang="fr-FR" sz="1600" b="1" dirty="0">
              <a:solidFill>
                <a:schemeClr val="tx1"/>
              </a:solidFill>
              <a:latin typeface="+mn-lt"/>
              <a:cs typeface="Times New Roman" pitchFamily="18" charset="0"/>
            </a:rPr>
            <a:t>   an </a:t>
          </a:r>
          <a:r>
            <a:rPr lang="fr-FR" sz="1600" b="1" dirty="0" err="1">
              <a:solidFill>
                <a:schemeClr val="tx1"/>
              </a:solidFill>
              <a:latin typeface="+mn-lt"/>
              <a:cs typeface="Times New Roman" pitchFamily="18" charset="0"/>
            </a:rPr>
            <a:t>overview</a:t>
          </a:r>
          <a:endParaRPr lang="en-US" sz="1600"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EDDE0FE2-1EB6-48EF-906C-E6E73C1F0FC4}">
      <dgm:prSet custT="1"/>
      <dgm:spPr/>
      <dgm:t>
        <a:bodyPr/>
        <a:lstStyle/>
        <a:p>
          <a:r>
            <a:rPr lang="fr-FR" sz="1600" b="1" dirty="0">
              <a:solidFill>
                <a:schemeClr val="tx1"/>
              </a:solidFill>
              <a:latin typeface="+mn-lt"/>
            </a:rPr>
            <a:t>III-</a:t>
          </a:r>
          <a:r>
            <a:rPr lang="pl-PL" sz="1600" b="1" dirty="0">
              <a:solidFill>
                <a:schemeClr val="tx1"/>
              </a:solidFill>
              <a:latin typeface="+mn-lt"/>
            </a:rPr>
            <a:t>GDP M</a:t>
          </a:r>
          <a:r>
            <a:rPr lang="fr-FR" sz="1600" b="1" dirty="0" err="1">
              <a:solidFill>
                <a:schemeClr val="tx1"/>
              </a:solidFill>
              <a:latin typeface="+mn-lt"/>
            </a:rPr>
            <a:t>easurement</a:t>
          </a:r>
          <a:r>
            <a:rPr lang="pl-PL" sz="1600" b="1" dirty="0">
              <a:solidFill>
                <a:schemeClr val="tx1"/>
              </a:solidFill>
              <a:latin typeface="+mn-lt"/>
            </a:rPr>
            <a:t> and N</a:t>
          </a:r>
          <a:r>
            <a:rPr lang="fr-FR" sz="1600" b="1" dirty="0" err="1">
              <a:solidFill>
                <a:schemeClr val="tx1"/>
              </a:solidFill>
              <a:latin typeface="+mn-lt"/>
            </a:rPr>
            <a:t>ational</a:t>
          </a:r>
          <a:r>
            <a:rPr lang="pl-PL" sz="1600" b="1" dirty="0">
              <a:solidFill>
                <a:schemeClr val="tx1"/>
              </a:solidFill>
              <a:latin typeface="+mn-lt"/>
            </a:rPr>
            <a:t> </a:t>
          </a:r>
          <a:r>
            <a:rPr lang="fr-FR" sz="1600" b="1" dirty="0" err="1">
              <a:solidFill>
                <a:schemeClr val="tx1"/>
              </a:solidFill>
              <a:latin typeface="+mn-lt"/>
            </a:rPr>
            <a:t>Accoun</a:t>
          </a:r>
          <a:r>
            <a:rPr lang="fr-FR" sz="1600" b="1" dirty="0" err="1">
              <a:latin typeface="+mn-lt"/>
            </a:rPr>
            <a:t>ts</a:t>
          </a:r>
          <a:endParaRPr lang="fr-FR" sz="1600" b="1" dirty="0"/>
        </a:p>
      </dgm:t>
    </dgm:pt>
    <dgm:pt modelId="{BE0F44D4-4011-40C5-9094-5DD87FB20FFB}" type="parTrans" cxnId="{887A771E-F296-4599-BA88-471766E9A24A}">
      <dgm:prSet/>
      <dgm:spPr/>
      <dgm:t>
        <a:bodyPr/>
        <a:lstStyle/>
        <a:p>
          <a:endParaRPr lang="fr-FR"/>
        </a:p>
      </dgm:t>
    </dgm:pt>
    <dgm:pt modelId="{43C9623D-B4B8-48E6-ACC5-A44471E5842A}" type="sibTrans" cxnId="{887A771E-F296-4599-BA88-471766E9A24A}">
      <dgm:prSet/>
      <dgm:spPr/>
      <dgm:t>
        <a:bodyPr/>
        <a:lstStyle/>
        <a:p>
          <a:endParaRPr lang="fr-FR"/>
        </a:p>
      </dgm:t>
    </dgm:pt>
    <dgm:pt modelId="{6A4F8ECD-FDD1-41F3-8F81-7E6BEBD891C0}">
      <dgm:prSet custT="1"/>
      <dgm:spPr>
        <a:solidFill>
          <a:srgbClr val="00B0F0"/>
        </a:solidFill>
      </dgm:spPr>
      <dgm:t>
        <a:bodyPr/>
        <a:lstStyle/>
        <a:p>
          <a:r>
            <a:rPr lang="fr-FR" sz="1600" b="1" dirty="0">
              <a:solidFill>
                <a:schemeClr val="tx1"/>
              </a:solidFill>
              <a:latin typeface="+mn-lt"/>
            </a:rPr>
            <a:t>IV- </a:t>
          </a:r>
          <a:r>
            <a:rPr lang="pl-PL" sz="1600" b="1" dirty="0">
              <a:solidFill>
                <a:schemeClr val="tx1"/>
              </a:solidFill>
              <a:latin typeface="+mn-lt"/>
            </a:rPr>
            <a:t>GDP vs. GNP</a:t>
          </a:r>
          <a:endParaRPr lang="fr-FR" sz="1600" b="1" dirty="0">
            <a:solidFill>
              <a:schemeClr val="tx1"/>
            </a:solidFill>
          </a:endParaRPr>
        </a:p>
      </dgm:t>
    </dgm:pt>
    <dgm:pt modelId="{595B8788-567A-4ABF-B0A0-B611599B80E3}" type="parTrans" cxnId="{45344D72-7AC6-413E-9D0A-5E7F342AC643}">
      <dgm:prSet/>
      <dgm:spPr/>
      <dgm:t>
        <a:bodyPr/>
        <a:lstStyle/>
        <a:p>
          <a:endParaRPr lang="fr-FR"/>
        </a:p>
      </dgm:t>
    </dgm:pt>
    <dgm:pt modelId="{6D7A9217-FC82-40BA-B13D-162AB6B3A546}" type="sibTrans" cxnId="{45344D72-7AC6-413E-9D0A-5E7F342AC643}">
      <dgm:prSet/>
      <dgm:spPr/>
      <dgm:t>
        <a:bodyPr/>
        <a:lstStyle/>
        <a:p>
          <a:endParaRPr lang="fr-FR"/>
        </a:p>
      </dgm:t>
    </dgm:pt>
    <dgm:pt modelId="{6C11FF5E-A51C-49CE-9C71-1B8707060FFF}">
      <dgm:prSet custT="1"/>
      <dgm:spPr>
        <a:solidFill>
          <a:srgbClr val="00FF00"/>
        </a:solidFill>
      </dgm:spPr>
      <dgm:t>
        <a:bodyPr/>
        <a:lstStyle/>
        <a:p>
          <a:r>
            <a:rPr lang="en-US" altLang="fr-FR" sz="1600" b="1" dirty="0">
              <a:solidFill>
                <a:schemeClr val="tx1"/>
              </a:solidFill>
            </a:rPr>
            <a:t>II-National Income Accounting: The Measurement of Production, Income, and Expenditure</a:t>
          </a:r>
          <a:endParaRPr lang="en-US" sz="1600" b="1" dirty="0">
            <a:solidFill>
              <a:schemeClr val="tx1"/>
            </a:solidFill>
          </a:endParaRPr>
        </a:p>
      </dgm:t>
    </dgm:pt>
    <dgm:pt modelId="{89B9B6F6-4245-46B5-AAF6-2DEB8C0F1D6F}" type="parTrans" cxnId="{0EA3841B-EF1F-45A8-B695-C7EC39423FFF}">
      <dgm:prSet/>
      <dgm:spPr/>
      <dgm:t>
        <a:bodyPr/>
        <a:lstStyle/>
        <a:p>
          <a:endParaRPr lang="fr-FR"/>
        </a:p>
      </dgm:t>
    </dgm:pt>
    <dgm:pt modelId="{FF974948-4720-4CCA-9838-951F558C6327}" type="sibTrans" cxnId="{0EA3841B-EF1F-45A8-B695-C7EC39423FFF}">
      <dgm:prSet/>
      <dgm:spPr/>
      <dgm:t>
        <a:bodyPr/>
        <a:lstStyle/>
        <a:p>
          <a:endParaRPr lang="fr-FR"/>
        </a:p>
      </dgm:t>
    </dgm:pt>
    <dgm:pt modelId="{995D8E0C-98F5-420E-90AA-2305AFF2389B}">
      <dgm:prSet custT="1"/>
      <dgm:spPr/>
      <dgm:t>
        <a:bodyPr/>
        <a:lstStyle/>
        <a:p>
          <a:r>
            <a:rPr lang="fr-FR" sz="1600" b="1" dirty="0">
              <a:solidFill>
                <a:schemeClr val="tx1"/>
              </a:solidFill>
              <a:latin typeface="+mn-lt"/>
            </a:rPr>
            <a:t>VI-</a:t>
          </a:r>
          <a:r>
            <a:rPr lang="pl-PL" sz="1600" b="1" dirty="0">
              <a:solidFill>
                <a:schemeClr val="tx1"/>
              </a:solidFill>
              <a:latin typeface="+mn-lt"/>
            </a:rPr>
            <a:t>Net National Product </a:t>
          </a:r>
          <a:r>
            <a:rPr lang="fr-FR" sz="1600" b="1" dirty="0">
              <a:solidFill>
                <a:schemeClr val="tx1"/>
              </a:solidFill>
              <a:latin typeface="+mn-lt"/>
            </a:rPr>
            <a:t>vs National </a:t>
          </a:r>
          <a:r>
            <a:rPr lang="fr-FR" sz="1600" b="1" dirty="0" err="1">
              <a:solidFill>
                <a:schemeClr val="tx1"/>
              </a:solidFill>
              <a:latin typeface="+mn-lt"/>
            </a:rPr>
            <a:t>Income</a:t>
          </a:r>
          <a:r>
            <a:rPr lang="fr-FR" sz="1600" b="1" dirty="0">
              <a:solidFill>
                <a:schemeClr val="tx1"/>
              </a:solidFill>
              <a:latin typeface="+mn-lt"/>
            </a:rPr>
            <a:t> </a:t>
          </a:r>
          <a:endParaRPr lang="fr-FR" sz="1600" b="1" dirty="0">
            <a:solidFill>
              <a:schemeClr val="tx1"/>
            </a:solidFill>
          </a:endParaRPr>
        </a:p>
      </dgm:t>
    </dgm:pt>
    <dgm:pt modelId="{F671617E-4C8B-4055-9114-9B79C65A0E94}" type="parTrans" cxnId="{5A91FC3B-9F1F-4090-A5B7-99C9017BBFCD}">
      <dgm:prSet/>
      <dgm:spPr/>
      <dgm:t>
        <a:bodyPr/>
        <a:lstStyle/>
        <a:p>
          <a:endParaRPr lang="fr-FR"/>
        </a:p>
      </dgm:t>
    </dgm:pt>
    <dgm:pt modelId="{5AE05637-E494-43BC-8D21-6A4FB8319C57}" type="sibTrans" cxnId="{5A91FC3B-9F1F-4090-A5B7-99C9017BBFCD}">
      <dgm:prSet/>
      <dgm:spPr/>
      <dgm:t>
        <a:bodyPr/>
        <a:lstStyle/>
        <a:p>
          <a:endParaRPr lang="fr-FR"/>
        </a:p>
      </dgm:t>
    </dgm:pt>
    <dgm:pt modelId="{BEB76AD1-B8F6-4B15-B3F6-B042E71820A7}">
      <dgm:prSet custT="1"/>
      <dgm:spPr>
        <a:solidFill>
          <a:srgbClr val="FF5050"/>
        </a:solidFill>
      </dgm:spPr>
      <dgm:t>
        <a:bodyPr/>
        <a:lstStyle/>
        <a:p>
          <a:r>
            <a:rPr lang="fr-FR" sz="1600" b="1" dirty="0">
              <a:solidFill>
                <a:schemeClr val="tx1"/>
              </a:solidFill>
              <a:latin typeface="+mn-lt"/>
            </a:rPr>
            <a:t>V- </a:t>
          </a:r>
          <a:r>
            <a:rPr lang="pl-PL" sz="1600" b="1" dirty="0">
              <a:solidFill>
                <a:schemeClr val="tx1"/>
              </a:solidFill>
              <a:latin typeface="+mn-lt"/>
            </a:rPr>
            <a:t>GDP per capita</a:t>
          </a:r>
          <a:r>
            <a:rPr lang="fr-FR" sz="1600" b="1" dirty="0">
              <a:solidFill>
                <a:schemeClr val="tx1"/>
              </a:solidFill>
              <a:latin typeface="+mn-lt"/>
            </a:rPr>
            <a:t> and the PPP </a:t>
          </a:r>
          <a:endParaRPr lang="fr-FR" sz="1600" b="1" dirty="0">
            <a:solidFill>
              <a:schemeClr val="tx1"/>
            </a:solidFill>
          </a:endParaRPr>
        </a:p>
      </dgm:t>
    </dgm:pt>
    <dgm:pt modelId="{8BED42B5-3235-42F8-BC58-949EBFCAFBB4}" type="parTrans" cxnId="{0DAEC1CD-2E4E-4E5B-82D4-E65D34AF22EE}">
      <dgm:prSet/>
      <dgm:spPr/>
      <dgm:t>
        <a:bodyPr/>
        <a:lstStyle/>
        <a:p>
          <a:endParaRPr lang="fr-FR"/>
        </a:p>
      </dgm:t>
    </dgm:pt>
    <dgm:pt modelId="{5C66FC74-6325-4053-9A0E-0FFDC4F9B342}" type="sibTrans" cxnId="{0DAEC1CD-2E4E-4E5B-82D4-E65D34AF22EE}">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ScaleX="117647" custLinFactNeighborX="16643" custLinFactNeighborY="1819"/>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6"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055632BF-E666-4876-9B07-D1BC81EF8844}" type="pres">
      <dgm:prSet presAssocID="{6C11FF5E-A51C-49CE-9C71-1B8707060FFF}" presName="textNode" presStyleLbl="node1" presStyleIdx="1" presStyleCnt="6" custScaleX="125704">
        <dgm:presLayoutVars>
          <dgm:bulletEnabled val="1"/>
        </dgm:presLayoutVars>
      </dgm:prSet>
      <dgm:spPr/>
    </dgm:pt>
    <dgm:pt modelId="{0FFB5121-AD08-408B-A7E1-8D0DC620804D}" type="pres">
      <dgm:prSet presAssocID="{FF974948-4720-4CCA-9838-951F558C6327}" presName="sibTrans" presStyleCnt="0"/>
      <dgm:spPr/>
    </dgm:pt>
    <dgm:pt modelId="{539265EC-35C6-4E7A-99CE-9AC781CBAFEC}" type="pres">
      <dgm:prSet presAssocID="{EDDE0FE2-1EB6-48EF-906C-E6E73C1F0FC4}" presName="textNode" presStyleLbl="node1" presStyleIdx="2" presStyleCnt="6">
        <dgm:presLayoutVars>
          <dgm:bulletEnabled val="1"/>
        </dgm:presLayoutVars>
      </dgm:prSet>
      <dgm:spPr/>
    </dgm:pt>
    <dgm:pt modelId="{BEA6AA78-49A8-4A18-8F4E-B46037669B27}" type="pres">
      <dgm:prSet presAssocID="{43C9623D-B4B8-48E6-ACC5-A44471E5842A}" presName="sibTrans" presStyleCnt="0"/>
      <dgm:spPr/>
    </dgm:pt>
    <dgm:pt modelId="{1AA086BE-C276-4196-BAFA-90D9D0F3DDE9}" type="pres">
      <dgm:prSet presAssocID="{6A4F8ECD-FDD1-41F3-8F81-7E6BEBD891C0}" presName="textNode" presStyleLbl="node1" presStyleIdx="3" presStyleCnt="6">
        <dgm:presLayoutVars>
          <dgm:bulletEnabled val="1"/>
        </dgm:presLayoutVars>
      </dgm:prSet>
      <dgm:spPr/>
    </dgm:pt>
    <dgm:pt modelId="{08808199-21FC-46B7-B862-6D57269C36F7}" type="pres">
      <dgm:prSet presAssocID="{6D7A9217-FC82-40BA-B13D-162AB6B3A546}" presName="sibTrans" presStyleCnt="0"/>
      <dgm:spPr/>
    </dgm:pt>
    <dgm:pt modelId="{4DF3F8E5-C8BE-4276-A5F0-28252F230F69}" type="pres">
      <dgm:prSet presAssocID="{BEB76AD1-B8F6-4B15-B3F6-B042E71820A7}" presName="textNode" presStyleLbl="node1" presStyleIdx="4" presStyleCnt="6" custLinFactNeighborX="-34491" custLinFactNeighborY="-3354">
        <dgm:presLayoutVars>
          <dgm:bulletEnabled val="1"/>
        </dgm:presLayoutVars>
      </dgm:prSet>
      <dgm:spPr/>
    </dgm:pt>
    <dgm:pt modelId="{B4BAA9E1-2FBF-4EF6-A4E1-BDE50EE3FB89}" type="pres">
      <dgm:prSet presAssocID="{5C66FC74-6325-4053-9A0E-0FFDC4F9B342}" presName="sibTrans" presStyleCnt="0"/>
      <dgm:spPr/>
    </dgm:pt>
    <dgm:pt modelId="{91A73EF9-5B48-4BB9-B9E2-F38FBD3A41BC}" type="pres">
      <dgm:prSet presAssocID="{995D8E0C-98F5-420E-90AA-2305AFF2389B}" presName="textNode" presStyleLbl="node1" presStyleIdx="5" presStyleCnt="6">
        <dgm:presLayoutVars>
          <dgm:bulletEnabled val="1"/>
        </dgm:presLayoutVars>
      </dgm:prSet>
      <dgm:spPr/>
    </dgm:pt>
  </dgm:ptLst>
  <dgm:cxnLst>
    <dgm:cxn modelId="{0EA3841B-EF1F-45A8-B695-C7EC39423FFF}" srcId="{6141646F-D791-4CA2-A717-C4D765645C71}" destId="{6C11FF5E-A51C-49CE-9C71-1B8707060FFF}" srcOrd="1" destOrd="0" parTransId="{89B9B6F6-4245-46B5-AAF6-2DEB8C0F1D6F}" sibTransId="{FF974948-4720-4CCA-9838-951F558C6327}"/>
    <dgm:cxn modelId="{887A771E-F296-4599-BA88-471766E9A24A}" srcId="{6141646F-D791-4CA2-A717-C4D765645C71}" destId="{EDDE0FE2-1EB6-48EF-906C-E6E73C1F0FC4}" srcOrd="2" destOrd="0" parTransId="{BE0F44D4-4011-40C5-9094-5DD87FB20FFB}" sibTransId="{43C9623D-B4B8-48E6-ACC5-A44471E5842A}"/>
    <dgm:cxn modelId="{3D895C24-2942-46CA-AC4D-38DB66E9FCF6}" type="presOf" srcId="{EDDE0FE2-1EB6-48EF-906C-E6E73C1F0FC4}" destId="{539265EC-35C6-4E7A-99CE-9AC781CBAFEC}" srcOrd="0" destOrd="0" presId="urn:microsoft.com/office/officeart/2005/8/layout/hProcess9"/>
    <dgm:cxn modelId="{5A91FC3B-9F1F-4090-A5B7-99C9017BBFCD}" srcId="{6141646F-D791-4CA2-A717-C4D765645C71}" destId="{995D8E0C-98F5-420E-90AA-2305AFF2389B}" srcOrd="5" destOrd="0" parTransId="{F671617E-4C8B-4055-9114-9B79C65A0E94}" sibTransId="{5AE05637-E494-43BC-8D21-6A4FB8319C57}"/>
    <dgm:cxn modelId="{45344D72-7AC6-413E-9D0A-5E7F342AC643}" srcId="{6141646F-D791-4CA2-A717-C4D765645C71}" destId="{6A4F8ECD-FDD1-41F3-8F81-7E6BEBD891C0}" srcOrd="3" destOrd="0" parTransId="{595B8788-567A-4ABF-B0A0-B611599B80E3}" sibTransId="{6D7A9217-FC82-40BA-B13D-162AB6B3A546}"/>
    <dgm:cxn modelId="{AFB99EAB-3BDA-4F77-9549-590149786058}" type="presOf" srcId="{995D8E0C-98F5-420E-90AA-2305AFF2389B}" destId="{91A73EF9-5B48-4BB9-B9E2-F38FBD3A41BC}" srcOrd="0" destOrd="0" presId="urn:microsoft.com/office/officeart/2005/8/layout/hProcess9"/>
    <dgm:cxn modelId="{EF7846AD-821F-41F6-8403-A005D7738293}" type="presOf" srcId="{6A4F8ECD-FDD1-41F3-8F81-7E6BEBD891C0}" destId="{1AA086BE-C276-4196-BAFA-90D9D0F3DDE9}"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AEC1CD-2E4E-4E5B-82D4-E65D34AF22EE}" srcId="{6141646F-D791-4CA2-A717-C4D765645C71}" destId="{BEB76AD1-B8F6-4B15-B3F6-B042E71820A7}" srcOrd="4" destOrd="0" parTransId="{8BED42B5-3235-42F8-BC58-949EBFCAFBB4}" sibTransId="{5C66FC74-6325-4053-9A0E-0FFDC4F9B342}"/>
    <dgm:cxn modelId="{0D5B96D2-4A85-4D8D-89C6-D681B22DC456}" srcId="{6141646F-D791-4CA2-A717-C4D765645C71}" destId="{C7D740BD-D243-48D4-ACF3-62A0FA03A546}" srcOrd="0" destOrd="0" parTransId="{6C4D2921-BB83-42F3-B2F5-AA964E4ED0E6}" sibTransId="{79D1F487-A95D-4271-86B5-EB6C8862F750}"/>
    <dgm:cxn modelId="{977E1BDF-5E8C-4C64-B1E6-282E74EC6408}" type="presOf" srcId="{6C11FF5E-A51C-49CE-9C71-1B8707060FFF}" destId="{055632BF-E666-4876-9B07-D1BC81EF8844}" srcOrd="0" destOrd="0" presId="urn:microsoft.com/office/officeart/2005/8/layout/hProcess9"/>
    <dgm:cxn modelId="{EA9FC2E4-7073-495E-90AA-EDA2331A510C}" type="presOf" srcId="{C7D740BD-D243-48D4-ACF3-62A0FA03A546}" destId="{34C431D1-D978-480B-80ED-812597574604}" srcOrd="0" destOrd="0" presId="urn:microsoft.com/office/officeart/2005/8/layout/hProcess9"/>
    <dgm:cxn modelId="{D420E6EA-99BF-4C7A-8134-381F5912F091}" type="presOf" srcId="{BEB76AD1-B8F6-4B15-B3F6-B042E71820A7}" destId="{4DF3F8E5-C8BE-4276-A5F0-28252F230F69}"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0373EEA8-3C39-4387-A35E-9F1F2E7600A0}" type="presParOf" srcId="{4415ED17-40F4-4D23-8C58-2D632869BCCD}" destId="{055632BF-E666-4876-9B07-D1BC81EF8844}" srcOrd="2" destOrd="0" presId="urn:microsoft.com/office/officeart/2005/8/layout/hProcess9"/>
    <dgm:cxn modelId="{1189F316-5132-492A-A89F-EB1473C2F2FE}" type="presParOf" srcId="{4415ED17-40F4-4D23-8C58-2D632869BCCD}" destId="{0FFB5121-AD08-408B-A7E1-8D0DC620804D}" srcOrd="3" destOrd="0" presId="urn:microsoft.com/office/officeart/2005/8/layout/hProcess9"/>
    <dgm:cxn modelId="{80D50B8F-3E84-483A-8EA3-C7F545BE7C88}" type="presParOf" srcId="{4415ED17-40F4-4D23-8C58-2D632869BCCD}" destId="{539265EC-35C6-4E7A-99CE-9AC781CBAFEC}" srcOrd="4" destOrd="0" presId="urn:microsoft.com/office/officeart/2005/8/layout/hProcess9"/>
    <dgm:cxn modelId="{CF7EC21F-6940-4430-84AB-ECAAEEFFF68E}" type="presParOf" srcId="{4415ED17-40F4-4D23-8C58-2D632869BCCD}" destId="{BEA6AA78-49A8-4A18-8F4E-B46037669B27}" srcOrd="5" destOrd="0" presId="urn:microsoft.com/office/officeart/2005/8/layout/hProcess9"/>
    <dgm:cxn modelId="{DF1DDD24-690D-4C42-9F2E-52A339D81684}" type="presParOf" srcId="{4415ED17-40F4-4D23-8C58-2D632869BCCD}" destId="{1AA086BE-C276-4196-BAFA-90D9D0F3DDE9}" srcOrd="6" destOrd="0" presId="urn:microsoft.com/office/officeart/2005/8/layout/hProcess9"/>
    <dgm:cxn modelId="{16C99475-168E-4E7E-B2E4-36F6C4B121FC}" type="presParOf" srcId="{4415ED17-40F4-4D23-8C58-2D632869BCCD}" destId="{08808199-21FC-46B7-B862-6D57269C36F7}" srcOrd="7" destOrd="0" presId="urn:microsoft.com/office/officeart/2005/8/layout/hProcess9"/>
    <dgm:cxn modelId="{0C42D784-B314-4C3B-9A51-F81006F58D99}" type="presParOf" srcId="{4415ED17-40F4-4D23-8C58-2D632869BCCD}" destId="{4DF3F8E5-C8BE-4276-A5F0-28252F230F69}" srcOrd="8" destOrd="0" presId="urn:microsoft.com/office/officeart/2005/8/layout/hProcess9"/>
    <dgm:cxn modelId="{FFBF0D7D-7C96-4E6B-B67B-36FF11F7EB0E}" type="presParOf" srcId="{4415ED17-40F4-4D23-8C58-2D632869BCCD}" destId="{B4BAA9E1-2FBF-4EF6-A4E1-BDE50EE3FB89}" srcOrd="9" destOrd="0" presId="urn:microsoft.com/office/officeart/2005/8/layout/hProcess9"/>
    <dgm:cxn modelId="{9A8B3A1B-92E9-42E1-BBCC-F90B53B8492F}" type="presParOf" srcId="{4415ED17-40F4-4D23-8C58-2D632869BCCD}" destId="{91A73EF9-5B48-4BB9-B9E2-F38FBD3A41BC}"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5" y="0"/>
          <a:ext cx="10582269" cy="4351338"/>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91755"/>
          <a:ext cx="1491232" cy="1740535"/>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fr-FR" sz="1600" b="1" kern="1200" dirty="0">
              <a:solidFill>
                <a:schemeClr val="tx1"/>
              </a:solidFill>
              <a:latin typeface="+mn-lt"/>
              <a:cs typeface="Times New Roman" pitchFamily="18" charset="0"/>
            </a:rPr>
            <a:t>I- </a:t>
          </a:r>
          <a:r>
            <a:rPr lang="ru-RU" sz="1600" b="1" kern="1200" dirty="0">
              <a:solidFill>
                <a:schemeClr val="tx1"/>
              </a:solidFill>
              <a:latin typeface="+mn-lt"/>
              <a:cs typeface="Times New Roman" pitchFamily="18" charset="0"/>
            </a:rPr>
            <a:t>System of </a:t>
          </a:r>
          <a:r>
            <a:rPr lang="fr-FR" sz="1600" b="1" kern="1200" dirty="0">
              <a:solidFill>
                <a:schemeClr val="tx1"/>
              </a:solidFill>
              <a:latin typeface="+mn-lt"/>
              <a:cs typeface="Times New Roman" pitchFamily="18" charset="0"/>
            </a:rPr>
            <a:t>N</a:t>
          </a:r>
          <a:r>
            <a:rPr lang="ru-RU" sz="1600" b="1" kern="1200" dirty="0">
              <a:solidFill>
                <a:schemeClr val="tx1"/>
              </a:solidFill>
              <a:latin typeface="+mn-lt"/>
              <a:cs typeface="Times New Roman" pitchFamily="18" charset="0"/>
            </a:rPr>
            <a:t>ational</a:t>
          </a:r>
          <a:r>
            <a:rPr lang="fr-FR" sz="1600" b="1" kern="1200" dirty="0">
              <a:solidFill>
                <a:schemeClr val="tx1"/>
              </a:solidFill>
              <a:latin typeface="+mn-lt"/>
              <a:cs typeface="Times New Roman" pitchFamily="18" charset="0"/>
            </a:rPr>
            <a:t> A</a:t>
          </a:r>
          <a:r>
            <a:rPr lang="ru-RU" sz="1600" b="1" kern="1200" dirty="0">
              <a:solidFill>
                <a:schemeClr val="tx1"/>
              </a:solidFill>
              <a:latin typeface="+mn-lt"/>
              <a:cs typeface="Times New Roman" pitchFamily="18" charset="0"/>
            </a:rPr>
            <a:t>ccounts</a:t>
          </a:r>
          <a:r>
            <a:rPr lang="fr-FR" sz="1600" b="1" kern="1200" dirty="0">
              <a:solidFill>
                <a:schemeClr val="tx1"/>
              </a:solidFill>
              <a:latin typeface="+mn-lt"/>
              <a:cs typeface="Times New Roman" pitchFamily="18" charset="0"/>
            </a:rPr>
            <a:t>:</a:t>
          </a:r>
          <a:br>
            <a:rPr lang="fr-FR" sz="1600" b="1" kern="1200" dirty="0">
              <a:solidFill>
                <a:schemeClr val="tx1"/>
              </a:solidFill>
              <a:latin typeface="+mn-lt"/>
              <a:cs typeface="Times New Roman" pitchFamily="18" charset="0"/>
            </a:rPr>
          </a:br>
          <a:r>
            <a:rPr lang="fr-FR" sz="1600" b="1" kern="1200" dirty="0">
              <a:solidFill>
                <a:schemeClr val="tx1"/>
              </a:solidFill>
              <a:latin typeface="+mn-lt"/>
              <a:cs typeface="Times New Roman" pitchFamily="18" charset="0"/>
            </a:rPr>
            <a:t>   an </a:t>
          </a:r>
          <a:r>
            <a:rPr lang="fr-FR" sz="1600" b="1" kern="1200" dirty="0" err="1">
              <a:solidFill>
                <a:schemeClr val="tx1"/>
              </a:solidFill>
              <a:latin typeface="+mn-lt"/>
              <a:cs typeface="Times New Roman" pitchFamily="18" charset="0"/>
            </a:rPr>
            <a:t>overview</a:t>
          </a:r>
          <a:endParaRPr lang="en-US" sz="1600" b="1" kern="1200" dirty="0">
            <a:solidFill>
              <a:schemeClr val="tx1"/>
            </a:solidFill>
          </a:endParaRPr>
        </a:p>
      </dsp:txBody>
      <dsp:txXfrm>
        <a:off x="72796" y="1364551"/>
        <a:ext cx="1345640" cy="1594943"/>
      </dsp:txXfrm>
    </dsp:sp>
    <dsp:sp modelId="{055632BF-E666-4876-9B07-D1BC81EF8844}">
      <dsp:nvSpPr>
        <dsp:cNvPr id="0" name=""/>
        <dsp:cNvSpPr/>
      </dsp:nvSpPr>
      <dsp:spPr>
        <a:xfrm>
          <a:off x="1744210" y="1305401"/>
          <a:ext cx="1874539" cy="1740535"/>
        </a:xfrm>
        <a:prstGeom prst="roundRect">
          <a:avLst/>
        </a:prstGeom>
        <a:solidFill>
          <a:srgbClr val="00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altLang="fr-FR" sz="1600" b="1" kern="1200" dirty="0">
              <a:solidFill>
                <a:schemeClr val="tx1"/>
              </a:solidFill>
            </a:rPr>
            <a:t>II-National Income Accounting: The Measurement of Production, Income, and Expenditure</a:t>
          </a:r>
          <a:endParaRPr lang="en-US" sz="1600" b="1" kern="1200" dirty="0">
            <a:solidFill>
              <a:schemeClr val="tx1"/>
            </a:solidFill>
          </a:endParaRPr>
        </a:p>
      </dsp:txBody>
      <dsp:txXfrm>
        <a:off x="1829176" y="1390367"/>
        <a:ext cx="1704607" cy="1570603"/>
      </dsp:txXfrm>
    </dsp:sp>
    <dsp:sp modelId="{539265EC-35C6-4E7A-99CE-9AC781CBAFEC}">
      <dsp:nvSpPr>
        <dsp:cNvPr id="0" name=""/>
        <dsp:cNvSpPr/>
      </dsp:nvSpPr>
      <dsp:spPr>
        <a:xfrm>
          <a:off x="3867288" y="1305401"/>
          <a:ext cx="1491232" cy="174053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fr-FR" sz="1600" b="1" kern="1200" dirty="0">
              <a:solidFill>
                <a:schemeClr val="tx1"/>
              </a:solidFill>
              <a:latin typeface="+mn-lt"/>
            </a:rPr>
            <a:t>III-</a:t>
          </a:r>
          <a:r>
            <a:rPr lang="pl-PL" sz="1600" b="1" kern="1200" dirty="0">
              <a:solidFill>
                <a:schemeClr val="tx1"/>
              </a:solidFill>
              <a:latin typeface="+mn-lt"/>
            </a:rPr>
            <a:t>GDP M</a:t>
          </a:r>
          <a:r>
            <a:rPr lang="fr-FR" sz="1600" b="1" kern="1200" dirty="0" err="1">
              <a:solidFill>
                <a:schemeClr val="tx1"/>
              </a:solidFill>
              <a:latin typeface="+mn-lt"/>
            </a:rPr>
            <a:t>easurement</a:t>
          </a:r>
          <a:r>
            <a:rPr lang="pl-PL" sz="1600" b="1" kern="1200" dirty="0">
              <a:solidFill>
                <a:schemeClr val="tx1"/>
              </a:solidFill>
              <a:latin typeface="+mn-lt"/>
            </a:rPr>
            <a:t> and N</a:t>
          </a:r>
          <a:r>
            <a:rPr lang="fr-FR" sz="1600" b="1" kern="1200" dirty="0" err="1">
              <a:solidFill>
                <a:schemeClr val="tx1"/>
              </a:solidFill>
              <a:latin typeface="+mn-lt"/>
            </a:rPr>
            <a:t>ational</a:t>
          </a:r>
          <a:r>
            <a:rPr lang="pl-PL" sz="1600" b="1" kern="1200" dirty="0">
              <a:solidFill>
                <a:schemeClr val="tx1"/>
              </a:solidFill>
              <a:latin typeface="+mn-lt"/>
            </a:rPr>
            <a:t> </a:t>
          </a:r>
          <a:r>
            <a:rPr lang="fr-FR" sz="1600" b="1" kern="1200" dirty="0" err="1">
              <a:solidFill>
                <a:schemeClr val="tx1"/>
              </a:solidFill>
              <a:latin typeface="+mn-lt"/>
            </a:rPr>
            <a:t>Accoun</a:t>
          </a:r>
          <a:r>
            <a:rPr lang="fr-FR" sz="1600" b="1" kern="1200" dirty="0" err="1">
              <a:latin typeface="+mn-lt"/>
            </a:rPr>
            <a:t>ts</a:t>
          </a:r>
          <a:endParaRPr lang="fr-FR" sz="1600" b="1" kern="1200" dirty="0"/>
        </a:p>
      </dsp:txBody>
      <dsp:txXfrm>
        <a:off x="3940084" y="1378197"/>
        <a:ext cx="1345640" cy="1594943"/>
      </dsp:txXfrm>
    </dsp:sp>
    <dsp:sp modelId="{1AA086BE-C276-4196-BAFA-90D9D0F3DDE9}">
      <dsp:nvSpPr>
        <dsp:cNvPr id="0" name=""/>
        <dsp:cNvSpPr/>
      </dsp:nvSpPr>
      <dsp:spPr>
        <a:xfrm>
          <a:off x="5607060" y="1305401"/>
          <a:ext cx="1491232" cy="1740535"/>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fr-FR" sz="1600" b="1" kern="1200" dirty="0">
              <a:solidFill>
                <a:schemeClr val="tx1"/>
              </a:solidFill>
              <a:latin typeface="+mn-lt"/>
            </a:rPr>
            <a:t>IV- </a:t>
          </a:r>
          <a:r>
            <a:rPr lang="pl-PL" sz="1600" b="1" kern="1200" dirty="0">
              <a:solidFill>
                <a:schemeClr val="tx1"/>
              </a:solidFill>
              <a:latin typeface="+mn-lt"/>
            </a:rPr>
            <a:t>GDP vs. GNP</a:t>
          </a:r>
          <a:endParaRPr lang="fr-FR" sz="1600" b="1" kern="1200" dirty="0">
            <a:solidFill>
              <a:schemeClr val="tx1"/>
            </a:solidFill>
          </a:endParaRPr>
        </a:p>
      </dsp:txBody>
      <dsp:txXfrm>
        <a:off x="5679856" y="1378197"/>
        <a:ext cx="1345640" cy="1594943"/>
      </dsp:txXfrm>
    </dsp:sp>
    <dsp:sp modelId="{4DF3F8E5-C8BE-4276-A5F0-28252F230F69}">
      <dsp:nvSpPr>
        <dsp:cNvPr id="0" name=""/>
        <dsp:cNvSpPr/>
      </dsp:nvSpPr>
      <dsp:spPr>
        <a:xfrm>
          <a:off x="7261108" y="1247023"/>
          <a:ext cx="1491232" cy="1740535"/>
        </a:xfrm>
        <a:prstGeom prst="roundRect">
          <a:avLst/>
        </a:prstGeom>
        <a:solidFill>
          <a:srgbClr val="FF5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fr-FR" sz="1600" b="1" kern="1200" dirty="0">
              <a:solidFill>
                <a:schemeClr val="tx1"/>
              </a:solidFill>
              <a:latin typeface="+mn-lt"/>
            </a:rPr>
            <a:t>V- </a:t>
          </a:r>
          <a:r>
            <a:rPr lang="pl-PL" sz="1600" b="1" kern="1200" dirty="0">
              <a:solidFill>
                <a:schemeClr val="tx1"/>
              </a:solidFill>
              <a:latin typeface="+mn-lt"/>
            </a:rPr>
            <a:t>GDP per capita</a:t>
          </a:r>
          <a:r>
            <a:rPr lang="fr-FR" sz="1600" b="1" kern="1200" dirty="0">
              <a:solidFill>
                <a:schemeClr val="tx1"/>
              </a:solidFill>
              <a:latin typeface="+mn-lt"/>
            </a:rPr>
            <a:t> and the PPP </a:t>
          </a:r>
          <a:endParaRPr lang="fr-FR" sz="1600" b="1" kern="1200" dirty="0">
            <a:solidFill>
              <a:schemeClr val="tx1"/>
            </a:solidFill>
          </a:endParaRPr>
        </a:p>
      </dsp:txBody>
      <dsp:txXfrm>
        <a:off x="7333904" y="1319819"/>
        <a:ext cx="1345640" cy="1594943"/>
      </dsp:txXfrm>
    </dsp:sp>
    <dsp:sp modelId="{91A73EF9-5B48-4BB9-B9E2-F38FBD3A41BC}">
      <dsp:nvSpPr>
        <dsp:cNvPr id="0" name=""/>
        <dsp:cNvSpPr/>
      </dsp:nvSpPr>
      <dsp:spPr>
        <a:xfrm>
          <a:off x="9086603" y="1305401"/>
          <a:ext cx="1491232" cy="174053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fr-FR" sz="1600" b="1" kern="1200" dirty="0">
              <a:solidFill>
                <a:schemeClr val="tx1"/>
              </a:solidFill>
              <a:latin typeface="+mn-lt"/>
            </a:rPr>
            <a:t>VI-</a:t>
          </a:r>
          <a:r>
            <a:rPr lang="pl-PL" sz="1600" b="1" kern="1200" dirty="0">
              <a:solidFill>
                <a:schemeClr val="tx1"/>
              </a:solidFill>
              <a:latin typeface="+mn-lt"/>
            </a:rPr>
            <a:t>Net National Product </a:t>
          </a:r>
          <a:r>
            <a:rPr lang="fr-FR" sz="1600" b="1" kern="1200" dirty="0">
              <a:solidFill>
                <a:schemeClr val="tx1"/>
              </a:solidFill>
              <a:latin typeface="+mn-lt"/>
            </a:rPr>
            <a:t>vs National </a:t>
          </a:r>
          <a:r>
            <a:rPr lang="fr-FR" sz="1600" b="1" kern="1200" dirty="0" err="1">
              <a:solidFill>
                <a:schemeClr val="tx1"/>
              </a:solidFill>
              <a:latin typeface="+mn-lt"/>
            </a:rPr>
            <a:t>Income</a:t>
          </a:r>
          <a:r>
            <a:rPr lang="fr-FR" sz="1600" b="1" kern="1200" dirty="0">
              <a:solidFill>
                <a:schemeClr val="tx1"/>
              </a:solidFill>
              <a:latin typeface="+mn-lt"/>
            </a:rPr>
            <a:t> </a:t>
          </a:r>
          <a:endParaRPr lang="fr-FR" sz="1600" b="1" kern="1200" dirty="0">
            <a:solidFill>
              <a:schemeClr val="tx1"/>
            </a:solidFill>
          </a:endParaRPr>
        </a:p>
      </dsp:txBody>
      <dsp:txXfrm>
        <a:off x="9159399" y="1378197"/>
        <a:ext cx="1345640" cy="159494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6C5BDE-3CF7-4467-94DD-2FE1FC54553C}" type="datetimeFigureOut">
              <a:rPr lang="fr-FR" smtClean="0"/>
              <a:t>02/12/2022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914060-9175-463E-915E-4C772CDBE271}" type="slidenum">
              <a:rPr lang="fr-FR" smtClean="0"/>
              <a:t>‹N°›</a:t>
            </a:fld>
            <a:endParaRPr lang="fr-FR"/>
          </a:p>
        </p:txBody>
      </p:sp>
    </p:spTree>
    <p:extLst>
      <p:ext uri="{BB962C8B-B14F-4D97-AF65-F5344CB8AC3E}">
        <p14:creationId xmlns:p14="http://schemas.microsoft.com/office/powerpoint/2010/main" val="4083922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143A670-1B02-4344-9DA7-09A0281D5AAB}"/>
              </a:ext>
            </a:extLst>
          </p:cNvPr>
          <p:cNvSpPr>
            <a:spLocks noGrp="1" noChangeArrowheads="1"/>
          </p:cNvSpPr>
          <p:nvPr>
            <p:ph type="sldNum" sz="quarter" idx="5"/>
          </p:nvPr>
        </p:nvSpPr>
        <p:spPr>
          <a:ln/>
        </p:spPr>
        <p:txBody>
          <a:bodyPr/>
          <a:lstStyle/>
          <a:p>
            <a:fld id="{520AAA30-8F1B-4C19-94B6-C04BD2BF9AC6}" type="slidenum">
              <a:rPr lang="en-US" altLang="ru-RU"/>
              <a:pPr/>
              <a:t>5</a:t>
            </a:fld>
            <a:endParaRPr lang="en-US" altLang="ru-RU"/>
          </a:p>
        </p:txBody>
      </p:sp>
      <p:sp>
        <p:nvSpPr>
          <p:cNvPr id="45058" name="Rectangle 2">
            <a:extLst>
              <a:ext uri="{FF2B5EF4-FFF2-40B4-BE49-F238E27FC236}">
                <a16:creationId xmlns:a16="http://schemas.microsoft.com/office/drawing/2014/main" id="{12B7FECF-921B-4D9D-8EE9-307D82588CAA}"/>
              </a:ext>
            </a:extLst>
          </p:cNvPr>
          <p:cNvSpPr>
            <a:spLocks noGrp="1" noRot="1" noChangeAspect="1" noChangeArrowheads="1" noTextEdit="1"/>
          </p:cNvSpPr>
          <p:nvPr>
            <p:ph type="sldImg"/>
          </p:nvPr>
        </p:nvSpPr>
        <p:spPr>
          <a:ln/>
        </p:spPr>
      </p:sp>
      <p:sp>
        <p:nvSpPr>
          <p:cNvPr id="45059" name="Rectangle 3">
            <a:extLst>
              <a:ext uri="{FF2B5EF4-FFF2-40B4-BE49-F238E27FC236}">
                <a16:creationId xmlns:a16="http://schemas.microsoft.com/office/drawing/2014/main" id="{220688AE-C107-4A95-B7BA-8CE7E9A5EDFC}"/>
              </a:ext>
            </a:extLst>
          </p:cNvPr>
          <p:cNvSpPr>
            <a:spLocks noGrp="1" noChangeArrowheads="1"/>
          </p:cNvSpPr>
          <p:nvPr>
            <p:ph type="body" idx="1"/>
          </p:nvPr>
        </p:nvSpPr>
        <p:spPr/>
        <p:txBody>
          <a:bodyPr/>
          <a:lstStyle/>
          <a:p>
            <a:endParaRPr lang="ru-RU" alt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FB7EF20-CE27-41DE-9EEF-A1B63A99AA05}"/>
              </a:ext>
            </a:extLst>
          </p:cNvPr>
          <p:cNvSpPr>
            <a:spLocks noGrp="1" noChangeArrowheads="1"/>
          </p:cNvSpPr>
          <p:nvPr>
            <p:ph type="sldNum" sz="quarter" idx="5"/>
          </p:nvPr>
        </p:nvSpPr>
        <p:spPr>
          <a:ln/>
        </p:spPr>
        <p:txBody>
          <a:bodyPr/>
          <a:lstStyle/>
          <a:p>
            <a:fld id="{FFB68941-BE2C-499A-9E81-8E9A019A1663}" type="slidenum">
              <a:rPr lang="en-US" altLang="ru-RU"/>
              <a:pPr/>
              <a:t>8</a:t>
            </a:fld>
            <a:endParaRPr lang="en-US" altLang="ru-RU"/>
          </a:p>
        </p:txBody>
      </p:sp>
      <p:sp>
        <p:nvSpPr>
          <p:cNvPr id="58370" name="Rectangle 7">
            <a:extLst>
              <a:ext uri="{FF2B5EF4-FFF2-40B4-BE49-F238E27FC236}">
                <a16:creationId xmlns:a16="http://schemas.microsoft.com/office/drawing/2014/main" id="{14CE1DE9-9D6A-477E-B2EF-45692F94A21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E98B7C03-E009-4EA0-9E6A-1FBE5F29E81C}" type="slidenum">
              <a:rPr lang="en-US" altLang="ru-RU" sz="1200">
                <a:cs typeface="Arial" panose="020B0604020202020204" pitchFamily="34" charset="0"/>
              </a:rPr>
              <a:pPr algn="r"/>
              <a:t>8</a:t>
            </a:fld>
            <a:endParaRPr lang="en-US" altLang="ru-RU" sz="1200">
              <a:cs typeface="Arial" panose="020B0604020202020204" pitchFamily="34" charset="0"/>
            </a:endParaRPr>
          </a:p>
        </p:txBody>
      </p:sp>
      <p:sp>
        <p:nvSpPr>
          <p:cNvPr id="58371" name="Rectangle 2">
            <a:extLst>
              <a:ext uri="{FF2B5EF4-FFF2-40B4-BE49-F238E27FC236}">
                <a16:creationId xmlns:a16="http://schemas.microsoft.com/office/drawing/2014/main" id="{C1F11567-8CD5-48E1-B053-C018E625A8B7}"/>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D70D9C11-0093-4407-A8E5-F313DC8548F3}"/>
              </a:ext>
            </a:extLst>
          </p:cNvPr>
          <p:cNvSpPr>
            <a:spLocks noGrp="1" noChangeArrowheads="1"/>
          </p:cNvSpPr>
          <p:nvPr>
            <p:ph type="body" idx="1"/>
          </p:nvPr>
        </p:nvSpPr>
        <p:spPr/>
        <p:txBody>
          <a:bodyPr/>
          <a:lstStyle/>
          <a:p>
            <a:r>
              <a:rPr lang="en-US" altLang="ru-RU"/>
              <a:t>If your students already know the terms “factors of production” and “factor payments,” you may wish to delete the “preliminaries” from this slide.  </a:t>
            </a:r>
          </a:p>
        </p:txBody>
      </p:sp>
    </p:spTree>
    <p:extLst>
      <p:ext uri="{BB962C8B-B14F-4D97-AF65-F5344CB8AC3E}">
        <p14:creationId xmlns:p14="http://schemas.microsoft.com/office/powerpoint/2010/main" val="1378459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DC3BCDF-FA8D-446E-B260-8CA9A83BADE5}"/>
              </a:ext>
            </a:extLst>
          </p:cNvPr>
          <p:cNvSpPr>
            <a:spLocks noGrp="1" noChangeArrowheads="1"/>
          </p:cNvSpPr>
          <p:nvPr>
            <p:ph type="sldNum" sz="quarter" idx="5"/>
          </p:nvPr>
        </p:nvSpPr>
        <p:spPr>
          <a:ln/>
        </p:spPr>
        <p:txBody>
          <a:bodyPr/>
          <a:lstStyle/>
          <a:p>
            <a:fld id="{EEFCF835-C1CB-4974-B4C6-4127147A6D2D}" type="slidenum">
              <a:rPr lang="en-US" altLang="ru-RU"/>
              <a:pPr/>
              <a:t>9</a:t>
            </a:fld>
            <a:endParaRPr lang="en-US" altLang="ru-RU"/>
          </a:p>
        </p:txBody>
      </p:sp>
      <p:sp>
        <p:nvSpPr>
          <p:cNvPr id="183298" name="Rectangle 7">
            <a:extLst>
              <a:ext uri="{FF2B5EF4-FFF2-40B4-BE49-F238E27FC236}">
                <a16:creationId xmlns:a16="http://schemas.microsoft.com/office/drawing/2014/main" id="{E510CCB5-9C2D-4502-B973-87747EBEEAD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54E4AD1-44E8-4D60-B745-A6A6A53D4AAF}" type="slidenum">
              <a:rPr lang="en-US" altLang="ru-RU" sz="1200">
                <a:cs typeface="Arial" panose="020B0604020202020204" pitchFamily="34" charset="0"/>
              </a:rPr>
              <a:pPr algn="r"/>
              <a:t>9</a:t>
            </a:fld>
            <a:endParaRPr lang="en-US" altLang="ru-RU" sz="1200">
              <a:cs typeface="Arial" panose="020B0604020202020204" pitchFamily="34" charset="0"/>
            </a:endParaRPr>
          </a:p>
        </p:txBody>
      </p:sp>
      <p:sp>
        <p:nvSpPr>
          <p:cNvPr id="183299" name="Rectangle 2">
            <a:extLst>
              <a:ext uri="{FF2B5EF4-FFF2-40B4-BE49-F238E27FC236}">
                <a16:creationId xmlns:a16="http://schemas.microsoft.com/office/drawing/2014/main" id="{32CEF7E4-230A-45AD-9B61-44F57C83B2F2}"/>
              </a:ext>
            </a:extLst>
          </p:cNvPr>
          <p:cNvSpPr>
            <a:spLocks noGrp="1" noRot="1" noChangeAspect="1" noChangeArrowheads="1" noTextEdit="1"/>
          </p:cNvSpPr>
          <p:nvPr>
            <p:ph type="sldImg"/>
          </p:nvPr>
        </p:nvSpPr>
        <p:spPr>
          <a:ln/>
        </p:spPr>
      </p:sp>
      <p:sp>
        <p:nvSpPr>
          <p:cNvPr id="183300" name="Rectangle 3">
            <a:extLst>
              <a:ext uri="{FF2B5EF4-FFF2-40B4-BE49-F238E27FC236}">
                <a16:creationId xmlns:a16="http://schemas.microsoft.com/office/drawing/2014/main" id="{15298403-EA45-40DA-A93D-B662C78F9B05}"/>
              </a:ext>
            </a:extLst>
          </p:cNvPr>
          <p:cNvSpPr>
            <a:spLocks noGrp="1" noChangeArrowheads="1"/>
          </p:cNvSpPr>
          <p:nvPr>
            <p:ph type="body" idx="1"/>
          </p:nvPr>
        </p:nvSpPr>
        <p:spPr/>
        <p:txBody>
          <a:bodyPr/>
          <a:lstStyle/>
          <a:p>
            <a:r>
              <a:rPr lang="en-US" altLang="ru-RU"/>
              <a:t>This and the following slide build the Circular-Flow Diagram piece by piece.  </a:t>
            </a:r>
          </a:p>
          <a:p>
            <a:endParaRPr lang="en-US" altLang="ru-RU"/>
          </a:p>
        </p:txBody>
      </p:sp>
    </p:spTree>
    <p:extLst>
      <p:ext uri="{BB962C8B-B14F-4D97-AF65-F5344CB8AC3E}">
        <p14:creationId xmlns:p14="http://schemas.microsoft.com/office/powerpoint/2010/main" val="2181532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84D6635-A1E0-4446-A19F-B7386169BDA7}"/>
              </a:ext>
            </a:extLst>
          </p:cNvPr>
          <p:cNvSpPr>
            <a:spLocks noGrp="1" noChangeArrowheads="1"/>
          </p:cNvSpPr>
          <p:nvPr>
            <p:ph type="sldNum" sz="quarter" idx="5"/>
          </p:nvPr>
        </p:nvSpPr>
        <p:spPr>
          <a:ln/>
        </p:spPr>
        <p:txBody>
          <a:bodyPr/>
          <a:lstStyle/>
          <a:p>
            <a:fld id="{005D4062-1E95-4C57-8618-64D0D75F9ED7}" type="slidenum">
              <a:rPr lang="en-US" altLang="ru-RU"/>
              <a:pPr/>
              <a:t>14</a:t>
            </a:fld>
            <a:endParaRPr lang="en-US" altLang="ru-RU"/>
          </a:p>
        </p:txBody>
      </p:sp>
      <p:sp>
        <p:nvSpPr>
          <p:cNvPr id="80898" name="Rectangle 7">
            <a:extLst>
              <a:ext uri="{FF2B5EF4-FFF2-40B4-BE49-F238E27FC236}">
                <a16:creationId xmlns:a16="http://schemas.microsoft.com/office/drawing/2014/main" id="{01418273-681D-4F39-99FC-B801CE6270B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012C5DFA-6AB5-42F3-8B69-FC0EC15A4F22}" type="slidenum">
              <a:rPr lang="en-US" altLang="ru-RU" sz="1200">
                <a:cs typeface="Arial" panose="020B0604020202020204" pitchFamily="34" charset="0"/>
              </a:rPr>
              <a:pPr algn="r"/>
              <a:t>14</a:t>
            </a:fld>
            <a:endParaRPr lang="en-US" altLang="ru-RU" sz="1200">
              <a:cs typeface="Arial" panose="020B0604020202020204" pitchFamily="34" charset="0"/>
            </a:endParaRPr>
          </a:p>
        </p:txBody>
      </p:sp>
      <p:sp>
        <p:nvSpPr>
          <p:cNvPr id="80899" name="Rectangle 2">
            <a:extLst>
              <a:ext uri="{FF2B5EF4-FFF2-40B4-BE49-F238E27FC236}">
                <a16:creationId xmlns:a16="http://schemas.microsoft.com/office/drawing/2014/main" id="{003D893A-8304-4639-8C36-3D5468DC0DE0}"/>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8E3F9735-D291-4286-841F-4FD5A26172F8}"/>
              </a:ext>
            </a:extLst>
          </p:cNvPr>
          <p:cNvSpPr>
            <a:spLocks noGrp="1" noChangeArrowheads="1"/>
          </p:cNvSpPr>
          <p:nvPr>
            <p:ph type="body" idx="1"/>
          </p:nvPr>
        </p:nvSpPr>
        <p:spPr/>
        <p:txBody>
          <a:bodyPr/>
          <a:lstStyle/>
          <a:p>
            <a:r>
              <a:rPr lang="en-US" altLang="ru-RU" dirty="0"/>
              <a:t>Each of the four components is defined and discussed in detail on the following slides.  </a:t>
            </a:r>
          </a:p>
          <a:p>
            <a:endParaRPr lang="en-US" alt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F0901-1BE9-49A6-8F25-C14517030288}"/>
              </a:ext>
            </a:extLst>
          </p:cNvPr>
          <p:cNvSpPr>
            <a:spLocks noGrp="1" noChangeArrowheads="1"/>
          </p:cNvSpPr>
          <p:nvPr>
            <p:ph type="sldNum" sz="quarter" idx="5"/>
          </p:nvPr>
        </p:nvSpPr>
        <p:spPr>
          <a:ln/>
        </p:spPr>
        <p:txBody>
          <a:bodyPr/>
          <a:lstStyle/>
          <a:p>
            <a:fld id="{AC0518C7-3B26-47B1-A300-E989DA4A4CAF}" type="slidenum">
              <a:rPr lang="en-US" altLang="ru-RU"/>
              <a:pPr/>
              <a:t>15</a:t>
            </a:fld>
            <a:endParaRPr lang="en-US" altLang="ru-RU"/>
          </a:p>
        </p:txBody>
      </p:sp>
      <p:sp>
        <p:nvSpPr>
          <p:cNvPr id="82946" name="Rectangle 7">
            <a:extLst>
              <a:ext uri="{FF2B5EF4-FFF2-40B4-BE49-F238E27FC236}">
                <a16:creationId xmlns:a16="http://schemas.microsoft.com/office/drawing/2014/main" id="{1099A465-E413-43FB-B938-62CEDC228E7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936615F8-0DA2-4ACC-A4A6-FB53EF99BA2F}" type="slidenum">
              <a:rPr lang="en-US" altLang="ru-RU" sz="1200">
                <a:cs typeface="Arial" panose="020B0604020202020204" pitchFamily="34" charset="0"/>
              </a:rPr>
              <a:pPr algn="r"/>
              <a:t>15</a:t>
            </a:fld>
            <a:endParaRPr lang="en-US" altLang="ru-RU" sz="1200">
              <a:cs typeface="Arial" panose="020B0604020202020204" pitchFamily="34" charset="0"/>
            </a:endParaRPr>
          </a:p>
        </p:txBody>
      </p:sp>
      <p:sp>
        <p:nvSpPr>
          <p:cNvPr id="82947" name="Rectangle 2">
            <a:extLst>
              <a:ext uri="{FF2B5EF4-FFF2-40B4-BE49-F238E27FC236}">
                <a16:creationId xmlns:a16="http://schemas.microsoft.com/office/drawing/2014/main" id="{04AA47E1-D261-4F82-8CBD-329B03F102B3}"/>
              </a:ext>
            </a:extLst>
          </p:cNvPr>
          <p:cNvSpPr>
            <a:spLocks noGrp="1" noRot="1" noChangeAspect="1" noChangeArrowheads="1" noTextEdit="1"/>
          </p:cNvSpPr>
          <p:nvPr>
            <p:ph type="sldImg"/>
          </p:nvPr>
        </p:nvSpPr>
        <p:spPr>
          <a:ln/>
        </p:spPr>
      </p:sp>
      <p:sp>
        <p:nvSpPr>
          <p:cNvPr id="82948" name="Rectangle 3">
            <a:extLst>
              <a:ext uri="{FF2B5EF4-FFF2-40B4-BE49-F238E27FC236}">
                <a16:creationId xmlns:a16="http://schemas.microsoft.com/office/drawing/2014/main" id="{52A1EAA3-71D4-4AF4-8790-171A1C68BE3A}"/>
              </a:ext>
            </a:extLst>
          </p:cNvPr>
          <p:cNvSpPr>
            <a:spLocks noGrp="1" noChangeArrowheads="1"/>
          </p:cNvSpPr>
          <p:nvPr>
            <p:ph type="body" idx="1"/>
          </p:nvPr>
        </p:nvSpPr>
        <p:spPr/>
        <p:txBody>
          <a:bodyPr/>
          <a:lstStyle/>
          <a:p>
            <a:r>
              <a:rPr lang="en-US" altLang="ru-RU" dirty="0"/>
              <a:t>Mostly, the term “consumption” refers to what students probably already think of as total consumer spending.  The note about the treatment of owner-occupied housing is an exception, and some of the test bank questions are designed to see if students remember this exception.  </a:t>
            </a:r>
          </a:p>
          <a:p>
            <a:endParaRPr lang="en-US" altLang="ru-RU"/>
          </a:p>
          <a:p>
            <a:r>
              <a:rPr lang="en-US" altLang="ru-RU" dirty="0"/>
              <a:t>(For more on this issue, see the notes accompanying the following slide.)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D1FD4C-6785-4A5B-9408-8955E15A791A}"/>
              </a:ext>
            </a:extLst>
          </p:cNvPr>
          <p:cNvSpPr>
            <a:spLocks noGrp="1" noChangeArrowheads="1"/>
          </p:cNvSpPr>
          <p:nvPr>
            <p:ph type="sldNum" sz="quarter" idx="5"/>
          </p:nvPr>
        </p:nvSpPr>
        <p:spPr>
          <a:ln/>
        </p:spPr>
        <p:txBody>
          <a:bodyPr/>
          <a:lstStyle/>
          <a:p>
            <a:fld id="{80F0FDF8-1845-4FE6-A5F8-ECBCEFEAB03A}" type="slidenum">
              <a:rPr lang="en-US" altLang="ru-RU"/>
              <a:pPr/>
              <a:t>16</a:t>
            </a:fld>
            <a:endParaRPr lang="en-US" altLang="ru-RU"/>
          </a:p>
        </p:txBody>
      </p:sp>
      <p:sp>
        <p:nvSpPr>
          <p:cNvPr id="84994" name="Rectangle 7">
            <a:extLst>
              <a:ext uri="{FF2B5EF4-FFF2-40B4-BE49-F238E27FC236}">
                <a16:creationId xmlns:a16="http://schemas.microsoft.com/office/drawing/2014/main" id="{8B9B9769-98CA-44CD-B6E7-62E562A6604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29DEB2EA-2A17-41F0-A5C8-AE7499DD5F1F}" type="slidenum">
              <a:rPr lang="en-US" altLang="ru-RU" sz="1200">
                <a:cs typeface="Arial" panose="020B0604020202020204" pitchFamily="34" charset="0"/>
              </a:rPr>
              <a:pPr algn="r"/>
              <a:t>16</a:t>
            </a:fld>
            <a:endParaRPr lang="en-US" altLang="ru-RU" sz="1200">
              <a:cs typeface="Arial" panose="020B0604020202020204" pitchFamily="34" charset="0"/>
            </a:endParaRPr>
          </a:p>
        </p:txBody>
      </p:sp>
      <p:sp>
        <p:nvSpPr>
          <p:cNvPr id="84995" name="Rectangle 2">
            <a:extLst>
              <a:ext uri="{FF2B5EF4-FFF2-40B4-BE49-F238E27FC236}">
                <a16:creationId xmlns:a16="http://schemas.microsoft.com/office/drawing/2014/main" id="{2E21B78C-3C14-4CDA-B476-447C06DEA87D}"/>
              </a:ext>
            </a:extLst>
          </p:cNvPr>
          <p:cNvSpPr>
            <a:spLocks noGrp="1" noRot="1" noChangeAspect="1" noChangeArrowheads="1" noTextEdit="1"/>
          </p:cNvSpPr>
          <p:nvPr>
            <p:ph type="sldImg"/>
          </p:nvPr>
        </p:nvSpPr>
        <p:spPr>
          <a:ln/>
        </p:spPr>
      </p:sp>
      <p:sp>
        <p:nvSpPr>
          <p:cNvPr id="84996" name="Rectangle 3">
            <a:extLst>
              <a:ext uri="{FF2B5EF4-FFF2-40B4-BE49-F238E27FC236}">
                <a16:creationId xmlns:a16="http://schemas.microsoft.com/office/drawing/2014/main" id="{674402CC-6842-4CB4-9950-E60474F07534}"/>
              </a:ext>
            </a:extLst>
          </p:cNvPr>
          <p:cNvSpPr>
            <a:spLocks noGrp="1" noChangeArrowheads="1"/>
          </p:cNvSpPr>
          <p:nvPr>
            <p:ph type="body" idx="1"/>
          </p:nvPr>
        </p:nvSpPr>
        <p:spPr/>
        <p:txBody>
          <a:bodyPr/>
          <a:lstStyle/>
          <a:p>
            <a:r>
              <a:rPr lang="en-US" altLang="ru-RU" dirty="0"/>
              <a:t>More on the treatment of owner-occupied housing:</a:t>
            </a:r>
          </a:p>
          <a:p>
            <a:endParaRPr lang="en-US" altLang="ru-RU"/>
          </a:p>
          <a:p>
            <a:r>
              <a:rPr lang="en-US" altLang="ru-RU" dirty="0"/>
              <a:t>In the national income and product accounts, a house is considered a piece of capital that is used to produce a flow of services – housing services.  </a:t>
            </a:r>
          </a:p>
          <a:p>
            <a:endParaRPr lang="en-US" altLang="ru-RU"/>
          </a:p>
          <a:p>
            <a:r>
              <a:rPr lang="en-US" altLang="ru-RU" dirty="0"/>
              <a:t>When a consumer (as a tenant) rents a house or apartment, the consumer is buying housing services.  These services are considered consumption, so the price paid for these services – rent – is counted in the “consumption” component of GDP .  </a:t>
            </a:r>
          </a:p>
          <a:p>
            <a:endParaRPr lang="en-US" altLang="ru-RU"/>
          </a:p>
          <a:p>
            <a:r>
              <a:rPr lang="en-US" altLang="ru-RU" dirty="0"/>
              <a:t>When someone buys a new house to live in, she is both a producer and a consumer.  As a producer, she has made an investment (the purchase of the house) that will produce a service.  She is also the consumer of this service, which is valued at the market rental rate for that type of house.  So, the accounting conventions treat this situation as if the person is her own landlord and rents the house to/from herself.  </a:t>
            </a:r>
          </a:p>
          <a:p>
            <a:endParaRPr lang="en-US" altLang="ru-RU"/>
          </a:p>
          <a:p>
            <a:r>
              <a:rPr lang="en-US" altLang="ru-RU" dirty="0"/>
              <a:t>When students begin to understand this, they may wonder why certain other goods (like cars) that produce a flow of consumer services are not also treated this way.  There really is no good answer.  It’s just a convention of the national income and product accounts.  </a:t>
            </a:r>
          </a:p>
          <a:p>
            <a:endParaRPr lang="en-US" alt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9F5853-D92C-4902-94D3-7C2D0CC2C5BC}"/>
              </a:ext>
            </a:extLst>
          </p:cNvPr>
          <p:cNvSpPr>
            <a:spLocks noGrp="1" noChangeArrowheads="1"/>
          </p:cNvSpPr>
          <p:nvPr>
            <p:ph type="sldNum" sz="quarter" idx="5"/>
          </p:nvPr>
        </p:nvSpPr>
        <p:spPr>
          <a:ln/>
        </p:spPr>
        <p:txBody>
          <a:bodyPr/>
          <a:lstStyle/>
          <a:p>
            <a:fld id="{A94646E7-9DB8-4871-A703-B37C031912E6}" type="slidenum">
              <a:rPr lang="en-US" altLang="ru-RU"/>
              <a:pPr/>
              <a:t>17</a:t>
            </a:fld>
            <a:endParaRPr lang="en-US" altLang="ru-RU"/>
          </a:p>
        </p:txBody>
      </p:sp>
      <p:sp>
        <p:nvSpPr>
          <p:cNvPr id="87042" name="Rectangle 7">
            <a:extLst>
              <a:ext uri="{FF2B5EF4-FFF2-40B4-BE49-F238E27FC236}">
                <a16:creationId xmlns:a16="http://schemas.microsoft.com/office/drawing/2014/main" id="{126F5EDD-1004-4F66-9B72-ABE09F5007CD}"/>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E0BC285-1D3E-46AD-AB74-7F9D5EC63534}" type="slidenum">
              <a:rPr lang="en-US" altLang="ru-RU" sz="1200">
                <a:cs typeface="Arial" panose="020B0604020202020204" pitchFamily="34" charset="0"/>
              </a:rPr>
              <a:pPr algn="r"/>
              <a:t>17</a:t>
            </a:fld>
            <a:endParaRPr lang="en-US" altLang="ru-RU" sz="1200">
              <a:cs typeface="Arial" panose="020B0604020202020204" pitchFamily="34" charset="0"/>
            </a:endParaRPr>
          </a:p>
        </p:txBody>
      </p:sp>
      <p:sp>
        <p:nvSpPr>
          <p:cNvPr id="87043" name="Rectangle 2">
            <a:extLst>
              <a:ext uri="{FF2B5EF4-FFF2-40B4-BE49-F238E27FC236}">
                <a16:creationId xmlns:a16="http://schemas.microsoft.com/office/drawing/2014/main" id="{DB7CF5D1-EC2C-483E-A7CE-36C2E9983288}"/>
              </a:ext>
            </a:extLst>
          </p:cNvPr>
          <p:cNvSpPr>
            <a:spLocks noGrp="1" noRot="1" noChangeAspect="1" noChangeArrowheads="1" noTextEdit="1"/>
          </p:cNvSpPr>
          <p:nvPr>
            <p:ph type="sldImg"/>
          </p:nvPr>
        </p:nvSpPr>
        <p:spPr>
          <a:xfrm>
            <a:off x="381000" y="534988"/>
            <a:ext cx="6096000" cy="3429000"/>
          </a:xfrm>
          <a:ln/>
        </p:spPr>
      </p:sp>
      <p:sp>
        <p:nvSpPr>
          <p:cNvPr id="87044" name="Rectangle 3">
            <a:extLst>
              <a:ext uri="{FF2B5EF4-FFF2-40B4-BE49-F238E27FC236}">
                <a16:creationId xmlns:a16="http://schemas.microsoft.com/office/drawing/2014/main" id="{93D020BA-C5FE-4869-B856-536F89FA7181}"/>
              </a:ext>
            </a:extLst>
          </p:cNvPr>
          <p:cNvSpPr>
            <a:spLocks noGrp="1" noChangeArrowheads="1"/>
          </p:cNvSpPr>
          <p:nvPr>
            <p:ph type="body" idx="1"/>
          </p:nvPr>
        </p:nvSpPr>
        <p:spPr>
          <a:xfrm>
            <a:off x="685800" y="4248150"/>
            <a:ext cx="5486400" cy="4210050"/>
          </a:xfrm>
        </p:spPr>
        <p:txBody>
          <a:bodyPr/>
          <a:lstStyle/>
          <a:p>
            <a:r>
              <a:rPr lang="en-US" altLang="ru-RU" dirty="0"/>
              <a:t>You might tell your students that transfer payments, like Social Security checks, are excluded from G to avoid double-counting:  retired persons spend part or all of their Social Security benefits on food, rent, prescriptions, and so forth, all of which count in consumption.  If we also counted the Social Security check as part of G, then the same money would be counted twice, which would make GDP look bigger than it really is. </a:t>
            </a:r>
          </a:p>
          <a:p>
            <a:endParaRPr lang="en-US" alt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5067C8B-D33D-45F0-B42F-B11B527EB524}"/>
              </a:ext>
            </a:extLst>
          </p:cNvPr>
          <p:cNvSpPr>
            <a:spLocks noGrp="1" noChangeArrowheads="1"/>
          </p:cNvSpPr>
          <p:nvPr>
            <p:ph type="sldNum" sz="quarter" idx="5"/>
          </p:nvPr>
        </p:nvSpPr>
        <p:spPr>
          <a:ln/>
        </p:spPr>
        <p:txBody>
          <a:bodyPr/>
          <a:lstStyle/>
          <a:p>
            <a:fld id="{22B3B6ED-A86F-4751-A8F9-26A5441A98A8}" type="slidenum">
              <a:rPr lang="en-US" altLang="ru-RU"/>
              <a:pPr/>
              <a:t>18</a:t>
            </a:fld>
            <a:endParaRPr lang="en-US" altLang="ru-RU"/>
          </a:p>
        </p:txBody>
      </p:sp>
      <p:sp>
        <p:nvSpPr>
          <p:cNvPr id="89090" name="Rectangle 7">
            <a:extLst>
              <a:ext uri="{FF2B5EF4-FFF2-40B4-BE49-F238E27FC236}">
                <a16:creationId xmlns:a16="http://schemas.microsoft.com/office/drawing/2014/main" id="{E1E3D36D-B76B-4E01-B26F-5C3BCD5D4E68}"/>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33766128-D016-48A4-A10E-A30A04DDB794}" type="slidenum">
              <a:rPr lang="en-US" altLang="ru-RU" sz="1200">
                <a:cs typeface="Arial" panose="020B0604020202020204" pitchFamily="34" charset="0"/>
              </a:rPr>
              <a:pPr algn="r"/>
              <a:t>18</a:t>
            </a:fld>
            <a:endParaRPr lang="en-US" altLang="ru-RU" sz="1200">
              <a:cs typeface="Arial" panose="020B0604020202020204" pitchFamily="34" charset="0"/>
            </a:endParaRPr>
          </a:p>
        </p:txBody>
      </p:sp>
      <p:sp>
        <p:nvSpPr>
          <p:cNvPr id="89091" name="Rectangle 2">
            <a:extLst>
              <a:ext uri="{FF2B5EF4-FFF2-40B4-BE49-F238E27FC236}">
                <a16:creationId xmlns:a16="http://schemas.microsoft.com/office/drawing/2014/main" id="{28E73984-EA9C-462B-A94F-6659B21AF196}"/>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7A2304C0-2EEE-4037-892D-ADC0C55745E8}"/>
              </a:ext>
            </a:extLst>
          </p:cNvPr>
          <p:cNvSpPr>
            <a:spLocks noGrp="1" noChangeArrowheads="1"/>
          </p:cNvSpPr>
          <p:nvPr>
            <p:ph type="body" idx="1"/>
          </p:nvPr>
        </p:nvSpPr>
        <p:spPr/>
        <p:txBody>
          <a:bodyPr/>
          <a:lstStyle/>
          <a:p>
            <a:r>
              <a:rPr lang="en-US" altLang="ru-RU" dirty="0"/>
              <a:t>The “net” in “net exports” refers to the fact that we are subtracting imports from exports.  This subtraction is important, because imports are also counted in the other components of GDP; failing to subtract them would cause GDP to measure not just the value of goods produced domestically, but also goods produced abroad and imported.  </a:t>
            </a:r>
          </a:p>
          <a:p>
            <a:endParaRPr lang="en-US" altLang="ru-RU"/>
          </a:p>
          <a:p>
            <a:r>
              <a:rPr lang="en-US" altLang="ru-RU" dirty="0"/>
              <a:t>For example, if a consumer spends $100 on a DVD player imported from Japan, that $100 counts in “consumption,” even though the player was not produced domestically.  We subtract off that $100 import so that GDP ends up including the value of only domestically-produced goods and services.  </a:t>
            </a:r>
          </a:p>
          <a:p>
            <a:endParaRPr lang="en-US" alt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dirty="0">
                <a:solidFill>
                  <a:srgbClr val="111111"/>
                </a:solidFill>
                <a:effectLst/>
                <a:latin typeface="SourceSansPro"/>
              </a:rPr>
              <a:t>.</a:t>
            </a:r>
            <a:endParaRPr lang="fr-FR" dirty="0"/>
          </a:p>
        </p:txBody>
      </p:sp>
      <p:sp>
        <p:nvSpPr>
          <p:cNvPr id="4" name="Espace réservé du numéro de diapositive 3"/>
          <p:cNvSpPr>
            <a:spLocks noGrp="1"/>
          </p:cNvSpPr>
          <p:nvPr>
            <p:ph type="sldNum" sz="quarter" idx="5"/>
          </p:nvPr>
        </p:nvSpPr>
        <p:spPr/>
        <p:txBody>
          <a:bodyPr/>
          <a:lstStyle/>
          <a:p>
            <a:fld id="{37813B67-C692-4927-ABD7-C41A046CC2F2}" type="slidenum">
              <a:rPr lang="fr-FR" smtClean="0"/>
              <a:t>20</a:t>
            </a:fld>
            <a:endParaRPr lang="fr-FR"/>
          </a:p>
        </p:txBody>
      </p:sp>
    </p:spTree>
    <p:extLst>
      <p:ext uri="{BB962C8B-B14F-4D97-AF65-F5344CB8AC3E}">
        <p14:creationId xmlns:p14="http://schemas.microsoft.com/office/powerpoint/2010/main" val="4220859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FA77282-80C5-4280-B838-011C136C016C}"/>
              </a:ext>
            </a:extLst>
          </p:cNvPr>
          <p:cNvSpPr>
            <a:spLocks noGrp="1" noChangeArrowheads="1"/>
          </p:cNvSpPr>
          <p:nvPr>
            <p:ph type="sldNum" sz="quarter" idx="5"/>
          </p:nvPr>
        </p:nvSpPr>
        <p:spPr>
          <a:ln/>
        </p:spPr>
        <p:txBody>
          <a:bodyPr/>
          <a:lstStyle/>
          <a:p>
            <a:fld id="{610AA4D3-A4B4-4BF3-A105-0221181880B8}" type="slidenum">
              <a:rPr lang="en-US" altLang="ru-RU"/>
              <a:pPr/>
              <a:t>22</a:t>
            </a:fld>
            <a:endParaRPr lang="en-US" altLang="ru-RU"/>
          </a:p>
        </p:txBody>
      </p:sp>
      <p:sp>
        <p:nvSpPr>
          <p:cNvPr id="101378" name="Rectangle 7">
            <a:extLst>
              <a:ext uri="{FF2B5EF4-FFF2-40B4-BE49-F238E27FC236}">
                <a16:creationId xmlns:a16="http://schemas.microsoft.com/office/drawing/2014/main" id="{3584EC0C-447C-4BDA-B4F5-4987B54DA145}"/>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BBEA8823-9760-4AD4-9EA2-6F817D35E728}" type="slidenum">
              <a:rPr lang="en-US" altLang="ru-RU" sz="1200">
                <a:cs typeface="Arial" panose="020B0604020202020204" pitchFamily="34" charset="0"/>
              </a:rPr>
              <a:pPr algn="r"/>
              <a:t>22</a:t>
            </a:fld>
            <a:endParaRPr lang="en-US" altLang="ru-RU" sz="1200">
              <a:cs typeface="Arial" panose="020B0604020202020204" pitchFamily="34" charset="0"/>
            </a:endParaRPr>
          </a:p>
        </p:txBody>
      </p:sp>
      <p:sp>
        <p:nvSpPr>
          <p:cNvPr id="101379" name="Rectangle 2">
            <a:extLst>
              <a:ext uri="{FF2B5EF4-FFF2-40B4-BE49-F238E27FC236}">
                <a16:creationId xmlns:a16="http://schemas.microsoft.com/office/drawing/2014/main" id="{6A67E4EE-B219-4921-9D9E-8AF1599E3E2F}"/>
              </a:ext>
            </a:extLst>
          </p:cNvPr>
          <p:cNvSpPr>
            <a:spLocks noGrp="1" noRot="1" noChangeAspect="1" noChangeArrowheads="1" noTextEdit="1"/>
          </p:cNvSpPr>
          <p:nvPr>
            <p:ph type="sldImg"/>
          </p:nvPr>
        </p:nvSpPr>
        <p:spPr>
          <a:ln/>
        </p:spPr>
      </p:sp>
      <p:sp>
        <p:nvSpPr>
          <p:cNvPr id="101380" name="Rectangle 3">
            <a:extLst>
              <a:ext uri="{FF2B5EF4-FFF2-40B4-BE49-F238E27FC236}">
                <a16:creationId xmlns:a16="http://schemas.microsoft.com/office/drawing/2014/main" id="{DB75BC54-8695-48F4-8ECE-B33609C5857F}"/>
              </a:ext>
            </a:extLst>
          </p:cNvPr>
          <p:cNvSpPr>
            <a:spLocks noGrp="1" noChangeArrowheads="1"/>
          </p:cNvSpPr>
          <p:nvPr>
            <p:ph type="body" idx="1"/>
          </p:nvPr>
        </p:nvSpPr>
        <p:spPr/>
        <p:txBody>
          <a:bodyPr/>
          <a:lstStyle/>
          <a:p>
            <a:endParaRPr lang="en-US" altLang="ru-R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F8B1DF4-51E4-4528-8224-9B9E21257168}"/>
              </a:ext>
            </a:extLst>
          </p:cNvPr>
          <p:cNvSpPr>
            <a:spLocks noGrp="1" noChangeArrowheads="1"/>
          </p:cNvSpPr>
          <p:nvPr>
            <p:ph type="sldNum" sz="quarter" idx="5"/>
          </p:nvPr>
        </p:nvSpPr>
        <p:spPr>
          <a:ln/>
        </p:spPr>
        <p:txBody>
          <a:bodyPr/>
          <a:lstStyle/>
          <a:p>
            <a:fld id="{F72FAF19-D1B7-4AB9-8E9A-ABAF9E75F053}" type="slidenum">
              <a:rPr lang="en-US" altLang="ru-RU"/>
              <a:pPr/>
              <a:t>23</a:t>
            </a:fld>
            <a:endParaRPr lang="en-US" altLang="ru-RU"/>
          </a:p>
        </p:txBody>
      </p:sp>
      <p:sp>
        <p:nvSpPr>
          <p:cNvPr id="103426" name="Rectangle 7">
            <a:extLst>
              <a:ext uri="{FF2B5EF4-FFF2-40B4-BE49-F238E27FC236}">
                <a16:creationId xmlns:a16="http://schemas.microsoft.com/office/drawing/2014/main" id="{C14D1CE1-0A3B-4FD5-B63A-DF51AE69EAE2}"/>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1A69DB7E-037E-4188-B66F-9BEB21587E37}" type="slidenum">
              <a:rPr lang="en-US" altLang="ru-RU" sz="1200">
                <a:cs typeface="Arial" panose="020B0604020202020204" pitchFamily="34" charset="0"/>
              </a:rPr>
              <a:pPr algn="r"/>
              <a:t>23</a:t>
            </a:fld>
            <a:endParaRPr lang="en-US" altLang="ru-RU" sz="1200">
              <a:cs typeface="Arial" panose="020B0604020202020204" pitchFamily="34" charset="0"/>
            </a:endParaRPr>
          </a:p>
        </p:txBody>
      </p:sp>
      <p:sp>
        <p:nvSpPr>
          <p:cNvPr id="103427" name="Rectangle 2">
            <a:extLst>
              <a:ext uri="{FF2B5EF4-FFF2-40B4-BE49-F238E27FC236}">
                <a16:creationId xmlns:a16="http://schemas.microsoft.com/office/drawing/2014/main" id="{5D7F1625-985C-4D08-9FED-CDA95F5E5D0E}"/>
              </a:ext>
            </a:extLst>
          </p:cNvPr>
          <p:cNvSpPr>
            <a:spLocks noGrp="1" noRot="1" noChangeAspect="1" noChangeArrowheads="1" noTextEdit="1"/>
          </p:cNvSpPr>
          <p:nvPr>
            <p:ph type="sldImg"/>
          </p:nvPr>
        </p:nvSpPr>
        <p:spPr>
          <a:ln/>
        </p:spPr>
      </p:sp>
      <p:sp>
        <p:nvSpPr>
          <p:cNvPr id="103428" name="Rectangle 3">
            <a:extLst>
              <a:ext uri="{FF2B5EF4-FFF2-40B4-BE49-F238E27FC236}">
                <a16:creationId xmlns:a16="http://schemas.microsoft.com/office/drawing/2014/main" id="{648E441B-E51A-4E1B-B8E7-2289C7FC500D}"/>
              </a:ext>
            </a:extLst>
          </p:cNvPr>
          <p:cNvSpPr>
            <a:spLocks noGrp="1" noChangeArrowheads="1"/>
          </p:cNvSpPr>
          <p:nvPr>
            <p:ph type="body" idx="1"/>
          </p:nvPr>
        </p:nvSpPr>
        <p:spPr/>
        <p:txBody>
          <a:bodyPr/>
          <a:lstStyle/>
          <a:p>
            <a:r>
              <a:rPr lang="en-US" altLang="ru-RU" dirty="0"/>
              <a:t>This example shows that real GDP in every year is constructed using the prices of the base year and that the base year doesn’t change.   </a:t>
            </a:r>
          </a:p>
          <a:p>
            <a:endParaRPr lang="en-US" altLang="ru-RU"/>
          </a:p>
          <a:p>
            <a:r>
              <a:rPr lang="en-US" altLang="ru-RU" dirty="0"/>
              <a:t>The growth rate of real GDP from one year to the next is the answer to this question:</a:t>
            </a:r>
          </a:p>
          <a:p>
            <a:endParaRPr lang="en-US" altLang="ru-RU"/>
          </a:p>
          <a:p>
            <a:r>
              <a:rPr lang="en-US" altLang="ru-RU" dirty="0"/>
              <a:t>“How much would GDP (and hence everyone’s income) have grown if there had been zero inflation?”</a:t>
            </a:r>
          </a:p>
          <a:p>
            <a:endParaRPr lang="en-US" altLang="ru-RU"/>
          </a:p>
          <a:p>
            <a:r>
              <a:rPr lang="en-US" altLang="ru-RU" dirty="0"/>
              <a:t>Thus, real GDP is corrected for inflation.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FF0000"/>
                </a:solidFill>
                <a:effectLst/>
                <a:latin typeface="SourceSansPro"/>
              </a:rPr>
              <a:t>Deflation</a:t>
            </a:r>
            <a:r>
              <a:rPr lang="en-US" b="0" i="0" dirty="0">
                <a:solidFill>
                  <a:srgbClr val="111111"/>
                </a:solidFill>
                <a:effectLst/>
                <a:latin typeface="SourceSansPro"/>
              </a:rPr>
              <a:t> is a general decline in prices for goods and services, typically associated with a contraction in the supply of money and credit in the economy. During deflation, the purchasing power of currency rises over time.</a:t>
            </a:r>
            <a:endParaRPr lang="fr-FR" dirty="0"/>
          </a:p>
        </p:txBody>
      </p:sp>
      <p:sp>
        <p:nvSpPr>
          <p:cNvPr id="4" name="Espace réservé du numéro de diapositive 3"/>
          <p:cNvSpPr>
            <a:spLocks noGrp="1"/>
          </p:cNvSpPr>
          <p:nvPr>
            <p:ph type="sldNum" sz="quarter" idx="5"/>
          </p:nvPr>
        </p:nvSpPr>
        <p:spPr/>
        <p:txBody>
          <a:bodyPr/>
          <a:lstStyle/>
          <a:p>
            <a:fld id="{37813B67-C692-4927-ABD7-C41A046CC2F2}" type="slidenum">
              <a:rPr lang="fr-FR" smtClean="0"/>
              <a:t>25</a:t>
            </a:fld>
            <a:endParaRPr lang="fr-FR"/>
          </a:p>
        </p:txBody>
      </p:sp>
    </p:spTree>
    <p:extLst>
      <p:ext uri="{BB962C8B-B14F-4D97-AF65-F5344CB8AC3E}">
        <p14:creationId xmlns:p14="http://schemas.microsoft.com/office/powerpoint/2010/main" val="3211841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4F14178-775E-454E-A3CA-940179F56C45}"/>
              </a:ext>
            </a:extLst>
          </p:cNvPr>
          <p:cNvSpPr>
            <a:spLocks noGrp="1" noChangeArrowheads="1"/>
          </p:cNvSpPr>
          <p:nvPr>
            <p:ph type="sldNum" sz="quarter" idx="5"/>
          </p:nvPr>
        </p:nvSpPr>
        <p:spPr>
          <a:ln/>
        </p:spPr>
        <p:txBody>
          <a:bodyPr/>
          <a:lstStyle/>
          <a:p>
            <a:fld id="{9271EAA3-9A3D-4E38-A326-518FB8C295E2}" type="slidenum">
              <a:rPr lang="en-US" altLang="ru-RU"/>
              <a:pPr/>
              <a:t>30</a:t>
            </a:fld>
            <a:endParaRPr lang="en-US" altLang="ru-RU"/>
          </a:p>
        </p:txBody>
      </p:sp>
      <p:sp>
        <p:nvSpPr>
          <p:cNvPr id="111618" name="Rectangle 7">
            <a:extLst>
              <a:ext uri="{FF2B5EF4-FFF2-40B4-BE49-F238E27FC236}">
                <a16:creationId xmlns:a16="http://schemas.microsoft.com/office/drawing/2014/main" id="{0A4917C5-5660-4814-92DF-AC334503CBD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7EBF1885-3B01-416A-AEE2-6B07EEE6DF4C}" type="slidenum">
              <a:rPr lang="en-US" altLang="ru-RU" sz="1200">
                <a:cs typeface="Arial" panose="020B0604020202020204" pitchFamily="34" charset="0"/>
              </a:rPr>
              <a:pPr algn="r"/>
              <a:t>30</a:t>
            </a:fld>
            <a:endParaRPr lang="en-US" altLang="ru-RU" sz="1200">
              <a:cs typeface="Arial" panose="020B0604020202020204" pitchFamily="34" charset="0"/>
            </a:endParaRPr>
          </a:p>
        </p:txBody>
      </p:sp>
      <p:sp>
        <p:nvSpPr>
          <p:cNvPr id="111619" name="Rectangle 2">
            <a:extLst>
              <a:ext uri="{FF2B5EF4-FFF2-40B4-BE49-F238E27FC236}">
                <a16:creationId xmlns:a16="http://schemas.microsoft.com/office/drawing/2014/main" id="{6BEC35C0-A400-4D23-A4F0-C2B598016545}"/>
              </a:ext>
            </a:extLst>
          </p:cNvPr>
          <p:cNvSpPr>
            <a:spLocks noGrp="1" noRot="1" noChangeAspect="1" noChangeArrowheads="1" noTextEdit="1"/>
          </p:cNvSpPr>
          <p:nvPr>
            <p:ph type="sldImg"/>
          </p:nvPr>
        </p:nvSpPr>
        <p:spPr>
          <a:xfrm>
            <a:off x="381000" y="534988"/>
            <a:ext cx="6096000" cy="3429000"/>
          </a:xfrm>
          <a:ln/>
        </p:spPr>
      </p:sp>
      <p:sp>
        <p:nvSpPr>
          <p:cNvPr id="111620" name="Rectangle 3">
            <a:extLst>
              <a:ext uri="{FF2B5EF4-FFF2-40B4-BE49-F238E27FC236}">
                <a16:creationId xmlns:a16="http://schemas.microsoft.com/office/drawing/2014/main" id="{26FA3CAA-4934-4A63-86BB-AE3D7D057404}"/>
              </a:ext>
            </a:extLst>
          </p:cNvPr>
          <p:cNvSpPr>
            <a:spLocks noGrp="1" noChangeArrowheads="1"/>
          </p:cNvSpPr>
          <p:nvPr>
            <p:ph type="body" idx="1"/>
          </p:nvPr>
        </p:nvSpPr>
        <p:spPr>
          <a:xfrm>
            <a:off x="685800" y="4248150"/>
            <a:ext cx="5486400" cy="4210050"/>
          </a:xfrm>
        </p:spPr>
        <p:txBody>
          <a:bodyPr/>
          <a:lstStyle/>
          <a:p>
            <a:r>
              <a:rPr lang="en-US" altLang="ru-RU" dirty="0"/>
              <a:t>The GDP Deflator gets its name because it is used to “deflate” (i.e., take the inflation out of) nominal GDP to get real GDP.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9E9371A-1FCA-42D7-AA8F-4173985F4BA2}"/>
              </a:ext>
            </a:extLst>
          </p:cNvPr>
          <p:cNvSpPr>
            <a:spLocks noGrp="1" noChangeArrowheads="1"/>
          </p:cNvSpPr>
          <p:nvPr>
            <p:ph type="sldNum" sz="quarter" idx="5"/>
          </p:nvPr>
        </p:nvSpPr>
        <p:spPr>
          <a:ln/>
        </p:spPr>
        <p:txBody>
          <a:bodyPr/>
          <a:lstStyle/>
          <a:p>
            <a:fld id="{A6604ECB-D29F-42CA-B5DB-5CF513414813}" type="slidenum">
              <a:rPr lang="en-US" altLang="ru-RU"/>
              <a:pPr/>
              <a:t>31</a:t>
            </a:fld>
            <a:endParaRPr lang="en-US" altLang="ru-RU"/>
          </a:p>
        </p:txBody>
      </p:sp>
      <p:sp>
        <p:nvSpPr>
          <p:cNvPr id="113666" name="Rectangle 7">
            <a:extLst>
              <a:ext uri="{FF2B5EF4-FFF2-40B4-BE49-F238E27FC236}">
                <a16:creationId xmlns:a16="http://schemas.microsoft.com/office/drawing/2014/main" id="{DA682838-E8CE-498D-B100-3F7B881974B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5992E7E6-F8E2-4CEB-A0DB-5854142BB538}" type="slidenum">
              <a:rPr lang="en-US" altLang="ru-RU" sz="1200">
                <a:cs typeface="Arial" panose="020B0604020202020204" pitchFamily="34" charset="0"/>
              </a:rPr>
              <a:pPr algn="r"/>
              <a:t>31</a:t>
            </a:fld>
            <a:endParaRPr lang="en-US" altLang="ru-RU" sz="1200">
              <a:cs typeface="Arial" panose="020B0604020202020204" pitchFamily="34" charset="0"/>
            </a:endParaRPr>
          </a:p>
        </p:txBody>
      </p:sp>
      <p:sp>
        <p:nvSpPr>
          <p:cNvPr id="113667" name="Rectangle 2">
            <a:extLst>
              <a:ext uri="{FF2B5EF4-FFF2-40B4-BE49-F238E27FC236}">
                <a16:creationId xmlns:a16="http://schemas.microsoft.com/office/drawing/2014/main" id="{DCE4DA04-CFE1-4BB8-AFD3-1ECD1EB0EF49}"/>
              </a:ext>
            </a:extLst>
          </p:cNvPr>
          <p:cNvSpPr>
            <a:spLocks noGrp="1" noRot="1" noChangeAspect="1" noChangeArrowheads="1" noTextEdit="1"/>
          </p:cNvSpPr>
          <p:nvPr>
            <p:ph type="sldImg"/>
          </p:nvPr>
        </p:nvSpPr>
        <p:spPr>
          <a:ln/>
        </p:spPr>
      </p:sp>
      <p:sp>
        <p:nvSpPr>
          <p:cNvPr id="113668" name="Rectangle 3">
            <a:extLst>
              <a:ext uri="{FF2B5EF4-FFF2-40B4-BE49-F238E27FC236}">
                <a16:creationId xmlns:a16="http://schemas.microsoft.com/office/drawing/2014/main" id="{D08687A4-A4B7-4807-846D-236296ABDB1D}"/>
              </a:ext>
            </a:extLst>
          </p:cNvPr>
          <p:cNvSpPr>
            <a:spLocks noGrp="1" noChangeArrowheads="1"/>
          </p:cNvSpPr>
          <p:nvPr>
            <p:ph type="body" idx="1"/>
          </p:nvPr>
        </p:nvSpPr>
        <p:spPr/>
        <p:txBody>
          <a:bodyPr/>
          <a:lstStyle/>
          <a:p>
            <a:endParaRPr lang="ru-RU" alt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079184-39A5-7D27-4B08-9A3C6F04581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882448A-362F-1D90-B599-0588229044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EF0D256-F32B-7FFA-7CB1-D46E10B4CC45}"/>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15682570-0573-ABFC-62CB-F37EFA5661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5F630B-263C-163D-3209-86CDDA131CEA}"/>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55549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148545-0A13-1F72-73EC-57DA997AB45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7774F7F-5C30-46BA-AE79-6F1B49581F5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0CD684-02BB-ABE1-EBE2-46C6E96F2638}"/>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5FFFDC33-8864-FB94-B60E-14D5B76E0A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3318EB-18A1-C1AE-305C-E3B39BA35CE1}"/>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2652592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EE746C-5B16-7AF7-A431-56AA2E9C1E2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3341C36-E4D4-D74D-4D23-96B26C2AAA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E2D191D-E171-0151-C927-EC5F87699DCB}"/>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93CF3B14-27E3-AB41-D7E6-F737977004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E57B0B-9252-2562-D3E0-263F33556F95}"/>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4287450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8D66E7-30C7-3AE6-4026-E4A80382694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8E28358-3CD8-F0AC-EC77-9C23B3678BA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2A8F454-968B-E6EF-8CBC-BC7BFDD707B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A3F9B21-E5F7-2EBD-2FB7-B19C25C907BF}"/>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AD62C7A3-5BDE-458A-0FD8-B5DAAAEB68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6DBB9BB-8934-4481-21CF-A869AACF8B47}"/>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3921139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B82B32-6B5F-DA8A-2299-9FBE26E91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F5F22FD-112F-8B4B-CB95-4FF711F565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917352C-6E17-462D-50C8-E99A19600ED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40639D1-D63A-4C0C-91CD-316B0E9C4A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AB9CAEF-DC1D-8E46-9F07-F4FE949E410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E46C9EF-6AEC-FEA4-3096-53FBCF097078}"/>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8" name="Espace réservé du pied de page 7">
            <a:extLst>
              <a:ext uri="{FF2B5EF4-FFF2-40B4-BE49-F238E27FC236}">
                <a16:creationId xmlns:a16="http://schemas.microsoft.com/office/drawing/2014/main" id="{3EB6D0D3-1A84-F4FF-4AA2-4B9C7473B3E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72613A9-47A5-69E7-9CA8-237A99484617}"/>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1596889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4406B9-A3E6-BEA5-8B97-11FA7434762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EF02F08-0CDA-DAB1-60B9-C0378B13EF9E}"/>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4" name="Espace réservé du pied de page 3">
            <a:extLst>
              <a:ext uri="{FF2B5EF4-FFF2-40B4-BE49-F238E27FC236}">
                <a16:creationId xmlns:a16="http://schemas.microsoft.com/office/drawing/2014/main" id="{DBE6BF9E-2843-9F38-008C-5A13D956148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5335C6C-F6B4-2F5E-3363-C41271B3B197}"/>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1291273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31E0C33-E9A7-E6A7-553E-DFE3D47095CA}"/>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3" name="Espace réservé du pied de page 2">
            <a:extLst>
              <a:ext uri="{FF2B5EF4-FFF2-40B4-BE49-F238E27FC236}">
                <a16:creationId xmlns:a16="http://schemas.microsoft.com/office/drawing/2014/main" id="{E9D9B52A-E93E-251B-DC24-E6755A619A9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3418434-30BF-B51E-25BB-4E6D9F609AAE}"/>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1650564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BE18AF-A191-8BFE-DC2F-F2C66A33453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EF75DEF-A999-0536-D5B8-F917EF5BC7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32969EC-DD14-EF22-914E-E30CBFE005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E507C3D-41AD-031A-66C5-364157C49F8B}"/>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C49F6D9A-DB16-00AC-15AE-5143827BC1A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15E6246-10FF-5C65-1B06-22AF5ACDFB6D}"/>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36935522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0C0559-9785-2AAE-32DD-1449EE70DAB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112BCE6-5619-927D-8139-7FE6DC76C1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4DDFD87-CDB0-6E99-797C-DAD4DB75D8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A4D5B12-722E-643F-C11E-0CBB8AE103CE}"/>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423908B3-7EFB-3D05-E582-39445361BD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489AD71-9A25-A631-DC2D-147913D13D54}"/>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4208992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001E97-3B14-C9DC-FA77-58CAB366D13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5B680FA-DDD3-5661-E564-5CEF48CA03F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DF40C8-A9EF-A516-8A74-40395555B6C1}"/>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41A4BD08-9D00-9792-67CF-865C382C388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CAEF461-C223-33FC-FCA7-FBAD1FB81C8A}"/>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3841688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77046C2-8E8A-E6FC-C8BD-F9297F85EF1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2B6A5FE-394C-F43A-4C3B-A5B6419CC6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CABBF9-71D4-E50B-B5B5-2180ECA00A51}"/>
              </a:ext>
            </a:extLst>
          </p:cNvPr>
          <p:cNvSpPr>
            <a:spLocks noGrp="1"/>
          </p:cNvSpPr>
          <p:nvPr>
            <p:ph type="dt" sz="half" idx="10"/>
          </p:nvPr>
        </p:nvSpPr>
        <p:spPr/>
        <p:txBody>
          <a:bodyPr/>
          <a:lstStyle/>
          <a:p>
            <a:fld id="{59F6D434-CA41-4190-B5DA-CC6048F2A279}"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620636F2-BA83-D7BE-080D-405F73D121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B00227D-1C89-AB26-7ED3-8A0E23DC619D}"/>
              </a:ext>
            </a:extLst>
          </p:cNvPr>
          <p:cNvSpPr>
            <a:spLocks noGrp="1"/>
          </p:cNvSpPr>
          <p:nvPr>
            <p:ph type="sldNum" sz="quarter" idx="12"/>
          </p:nvPr>
        </p:nvSpPr>
        <p:spPr/>
        <p:txBody>
          <a:bodyPr/>
          <a:lstStyle/>
          <a:p>
            <a:fld id="{74C56828-F713-4287-BF9E-311D3334DC0B}" type="slidenum">
              <a:rPr lang="fr-FR" smtClean="0"/>
              <a:t>‹N°›</a:t>
            </a:fld>
            <a:endParaRPr lang="fr-FR"/>
          </a:p>
        </p:txBody>
      </p:sp>
    </p:spTree>
    <p:extLst>
      <p:ext uri="{BB962C8B-B14F-4D97-AF65-F5344CB8AC3E}">
        <p14:creationId xmlns:p14="http://schemas.microsoft.com/office/powerpoint/2010/main" val="524623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2F7EC78-7249-F739-A963-E482EC5A7B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0DF5A62-3304-72BD-19CD-52274D609C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0C53AE3-94D1-DC70-0ADF-09C7C0D07B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F6D434-CA41-4190-B5DA-CC6048F2A279}"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54B664D5-ABCB-A912-DDA3-DA4F65E210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696A61C-7506-7F8D-DA28-E44B09EFD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C56828-F713-4287-BF9E-311D3334DC0B}" type="slidenum">
              <a:rPr lang="fr-FR" smtClean="0"/>
              <a:t>‹N°›</a:t>
            </a:fld>
            <a:endParaRPr lang="fr-FR"/>
          </a:p>
        </p:txBody>
      </p:sp>
    </p:spTree>
    <p:extLst>
      <p:ext uri="{BB962C8B-B14F-4D97-AF65-F5344CB8AC3E}">
        <p14:creationId xmlns:p14="http://schemas.microsoft.com/office/powerpoint/2010/main" val="32783082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861" y="4836161"/>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321808" y="3237476"/>
            <a:ext cx="5321451" cy="1398709"/>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Maryem ZORGUI</a:t>
            </a:r>
          </a:p>
        </p:txBody>
      </p:sp>
      <p:sp>
        <p:nvSpPr>
          <p:cNvPr id="16" name="TextBox 15"/>
          <p:cNvSpPr txBox="1"/>
          <p:nvPr/>
        </p:nvSpPr>
        <p:spPr>
          <a:xfrm>
            <a:off x="5448908" y="3459776"/>
            <a:ext cx="5194351" cy="954107"/>
          </a:xfrm>
          <a:prstGeom prst="rect">
            <a:avLst/>
          </a:prstGeom>
          <a:noFill/>
        </p:spPr>
        <p:txBody>
          <a:bodyPr wrap="square" rtlCol="0">
            <a:spAutoFit/>
          </a:bodyPr>
          <a:lstStyle/>
          <a:p>
            <a:r>
              <a:rPr lang="en-US" sz="2800" b="1" dirty="0">
                <a:solidFill>
                  <a:schemeClr val="tx1">
                    <a:lumMod val="95000"/>
                    <a:lumOff val="5000"/>
                  </a:schemeClr>
                </a:solidFill>
                <a:cs typeface="Tajawal Medium" panose="00000600000000000000" pitchFamily="2" charset="-78"/>
              </a:rPr>
              <a:t>	    Lecture 9</a:t>
            </a:r>
          </a:p>
          <a:p>
            <a:pPr lvl="0" algn="ctr"/>
            <a:r>
              <a:rPr lang="en-US" altLang="fr-FR" sz="2800" b="1" dirty="0">
                <a:solidFill>
                  <a:schemeClr val="bg1"/>
                </a:solidFill>
              </a:rPr>
              <a:t>The National Income Accounting</a:t>
            </a:r>
            <a:endParaRPr lang="fr-FR" sz="2800" dirty="0">
              <a:solidFill>
                <a:schemeClr val="bg1"/>
              </a:solidFill>
            </a:endParaRPr>
          </a:p>
        </p:txBody>
      </p:sp>
    </p:spTree>
    <p:extLst>
      <p:ext uri="{BB962C8B-B14F-4D97-AF65-F5344CB8AC3E}">
        <p14:creationId xmlns:p14="http://schemas.microsoft.com/office/powerpoint/2010/main" val="3990587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contenu 2">
            <a:extLst>
              <a:ext uri="{FF2B5EF4-FFF2-40B4-BE49-F238E27FC236}">
                <a16:creationId xmlns:a16="http://schemas.microsoft.com/office/drawing/2014/main" id="{2FF0283E-EC0E-EE2F-35F7-BA047208447C}"/>
              </a:ext>
            </a:extLst>
          </p:cNvPr>
          <p:cNvSpPr>
            <a:spLocks noGrp="1"/>
          </p:cNvSpPr>
          <p:nvPr>
            <p:ph idx="1"/>
          </p:nvPr>
        </p:nvSpPr>
        <p:spPr>
          <a:xfrm>
            <a:off x="2593848" y="572897"/>
            <a:ext cx="6495288" cy="652399"/>
          </a:xfrm>
        </p:spPr>
        <p:txBody>
          <a:bodyPr>
            <a:noAutofit/>
          </a:bodyPr>
          <a:lstStyle/>
          <a:p>
            <a:pPr marL="0" indent="0">
              <a:buNone/>
            </a:pPr>
            <a:r>
              <a:rPr lang="fr-FR" sz="4000" b="1" dirty="0">
                <a:solidFill>
                  <a:schemeClr val="bg1"/>
                </a:solidFill>
              </a:rPr>
              <a:t>Introduction to Economics</a:t>
            </a:r>
          </a:p>
        </p:txBody>
      </p:sp>
      <p:pic>
        <p:nvPicPr>
          <p:cNvPr id="9" name="Image 8">
            <a:extLst>
              <a:ext uri="{FF2B5EF4-FFF2-40B4-BE49-F238E27FC236}">
                <a16:creationId xmlns:a16="http://schemas.microsoft.com/office/drawing/2014/main" id="{A7BAC1E3-5141-9B8B-481D-A40D8810210E}"/>
              </a:ext>
            </a:extLst>
          </p:cNvPr>
          <p:cNvPicPr>
            <a:picLocks noChangeAspect="1"/>
          </p:cNvPicPr>
          <p:nvPr/>
        </p:nvPicPr>
        <p:blipFill>
          <a:blip r:embed="rId2"/>
          <a:stretch>
            <a:fillRect/>
          </a:stretch>
        </p:blipFill>
        <p:spPr>
          <a:xfrm>
            <a:off x="282103" y="1896894"/>
            <a:ext cx="8807034" cy="3939702"/>
          </a:xfrm>
          <a:prstGeom prst="rect">
            <a:avLst/>
          </a:prstGeom>
        </p:spPr>
      </p:pic>
      <p:pic>
        <p:nvPicPr>
          <p:cNvPr id="1026" name="Picture 2" descr="national income indian economy wbcs">
            <a:extLst>
              <a:ext uri="{FF2B5EF4-FFF2-40B4-BE49-F238E27FC236}">
                <a16:creationId xmlns:a16="http://schemas.microsoft.com/office/drawing/2014/main" id="{0260239C-1DD1-4D27-F729-3A4BDED446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9136" y="0"/>
            <a:ext cx="31028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420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nvPr>
        </p:nvGraphicFramePr>
        <p:xfrm>
          <a:off x="771525" y="1825625"/>
          <a:ext cx="1058227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AA07B105-6B53-4B75-A481-156A77DCD113}"/>
              </a:ext>
            </a:extLst>
          </p:cNvPr>
          <p:cNvSpPr>
            <a:spLocks noGrp="1"/>
          </p:cNvSpPr>
          <p:nvPr>
            <p:ph type="ctrTitle"/>
          </p:nvPr>
        </p:nvSpPr>
        <p:spPr>
          <a:xfrm>
            <a:off x="90165" y="1484779"/>
            <a:ext cx="9890413" cy="4766553"/>
          </a:xfrm>
        </p:spPr>
        <p:txBody>
          <a:bodyPr>
            <a:noAutofit/>
          </a:bodyPr>
          <a:lstStyle/>
          <a:p>
            <a:pPr algn="just">
              <a:defRPr/>
            </a:pPr>
            <a:r>
              <a:rPr lang="en-US" sz="2600" b="1" i="0" dirty="0">
                <a:solidFill>
                  <a:srgbClr val="FF0000"/>
                </a:solidFill>
                <a:effectLst/>
                <a:latin typeface="+mn-lt"/>
              </a:rPr>
              <a:t>The System of National Accounts </a:t>
            </a:r>
            <a:r>
              <a:rPr lang="en-US" sz="2600" b="0" i="0" dirty="0">
                <a:solidFill>
                  <a:srgbClr val="000000"/>
                </a:solidFill>
                <a:effectLst/>
                <a:latin typeface="+mn-lt"/>
              </a:rPr>
              <a:t>(</a:t>
            </a:r>
            <a:r>
              <a:rPr lang="en-US" sz="2600" b="1" i="0" dirty="0">
                <a:solidFill>
                  <a:srgbClr val="FF0000"/>
                </a:solidFill>
                <a:effectLst/>
                <a:latin typeface="+mn-lt"/>
              </a:rPr>
              <a:t>SNA</a:t>
            </a:r>
            <a:r>
              <a:rPr lang="en-US" sz="2600" b="0" i="0" dirty="0">
                <a:solidFill>
                  <a:srgbClr val="000000"/>
                </a:solidFill>
                <a:effectLst/>
                <a:latin typeface="+mn-lt"/>
              </a:rPr>
              <a:t>) is the internationally agreed standard set of recommendations on how to compile measures of</a:t>
            </a:r>
            <a:br>
              <a:rPr lang="en-US" sz="2600" b="0" i="0" dirty="0">
                <a:solidFill>
                  <a:srgbClr val="000000"/>
                </a:solidFill>
                <a:effectLst/>
                <a:latin typeface="+mn-lt"/>
              </a:rPr>
            </a:br>
            <a:r>
              <a:rPr lang="en-US" sz="2600" b="0" i="0" dirty="0">
                <a:solidFill>
                  <a:srgbClr val="000000"/>
                </a:solidFill>
                <a:effectLst/>
                <a:latin typeface="+mn-lt"/>
              </a:rPr>
              <a:t> economic activity.</a:t>
            </a:r>
            <a:br>
              <a:rPr lang="en-US" sz="2600" b="0" i="0" dirty="0">
                <a:solidFill>
                  <a:srgbClr val="000000"/>
                </a:solidFill>
                <a:effectLst/>
                <a:latin typeface="+mn-lt"/>
              </a:rPr>
            </a:br>
            <a:r>
              <a:rPr lang="en-US" sz="2600" b="0" i="0" dirty="0">
                <a:solidFill>
                  <a:srgbClr val="000000"/>
                </a:solidFill>
                <a:effectLst/>
                <a:latin typeface="+mn-lt"/>
              </a:rPr>
              <a:t> </a:t>
            </a:r>
            <a:br>
              <a:rPr lang="en-US" sz="2600" b="0" i="0" dirty="0">
                <a:solidFill>
                  <a:srgbClr val="000000"/>
                </a:solidFill>
                <a:effectLst/>
                <a:latin typeface="+mn-lt"/>
              </a:rPr>
            </a:br>
            <a:r>
              <a:rPr lang="en-US" sz="2600" b="0" i="0" dirty="0">
                <a:solidFill>
                  <a:srgbClr val="000000"/>
                </a:solidFill>
                <a:effectLst/>
                <a:latin typeface="+mn-lt"/>
              </a:rPr>
              <a:t>The SNA describes a coherent, consistent and integrated set of </a:t>
            </a:r>
            <a:r>
              <a:rPr lang="en-US" sz="2600" b="1" i="0" dirty="0">
                <a:solidFill>
                  <a:srgbClr val="000000"/>
                </a:solidFill>
                <a:effectLst/>
                <a:latin typeface="+mn-lt"/>
              </a:rPr>
              <a:t>macroeconomic accounts </a:t>
            </a:r>
            <a:r>
              <a:rPr lang="en-US" sz="2600" b="0" i="0" dirty="0">
                <a:solidFill>
                  <a:srgbClr val="000000"/>
                </a:solidFill>
                <a:effectLst/>
                <a:latin typeface="+mn-lt"/>
              </a:rPr>
              <a:t>in the context of a set of internationally agreed concepts, definitions, classifications and accounting rules.</a:t>
            </a:r>
            <a:br>
              <a:rPr lang="en-US" sz="2600" b="0" i="0" dirty="0">
                <a:solidFill>
                  <a:srgbClr val="000000"/>
                </a:solidFill>
                <a:effectLst/>
                <a:latin typeface="+mn-lt"/>
              </a:rPr>
            </a:br>
            <a:br>
              <a:rPr lang="en-US" sz="2600" b="0" i="0" dirty="0">
                <a:solidFill>
                  <a:srgbClr val="000000"/>
                </a:solidFill>
                <a:effectLst/>
                <a:latin typeface="+mn-lt"/>
              </a:rPr>
            </a:br>
            <a:r>
              <a:rPr lang="en-US" sz="2600" dirty="0">
                <a:latin typeface="+mn-lt"/>
                <a:cs typeface="Times New Roman" pitchFamily="18" charset="0"/>
              </a:rPr>
              <a:t>There are many kinds of indicators of economic well-being of society:</a:t>
            </a:r>
            <a:br>
              <a:rPr lang="en-US" sz="2600" dirty="0">
                <a:latin typeface="+mn-lt"/>
                <a:cs typeface="Times New Roman" pitchFamily="18" charset="0"/>
              </a:rPr>
            </a:br>
            <a:r>
              <a:rPr lang="en-US" sz="2600" b="1" dirty="0">
                <a:solidFill>
                  <a:srgbClr val="FF0000"/>
                </a:solidFill>
                <a:latin typeface="+mn-lt"/>
              </a:rPr>
              <a:t>Gross national product </a:t>
            </a:r>
            <a:r>
              <a:rPr lang="en-US" sz="2600" b="1" dirty="0">
                <a:latin typeface="+mn-lt"/>
              </a:rPr>
              <a:t>(GNP), </a:t>
            </a:r>
            <a:r>
              <a:rPr lang="en-US" sz="2600" b="1" dirty="0">
                <a:solidFill>
                  <a:srgbClr val="FF0000"/>
                </a:solidFill>
                <a:latin typeface="+mn-lt"/>
              </a:rPr>
              <a:t>Gross Domestic Product </a:t>
            </a:r>
            <a:r>
              <a:rPr lang="en-US" sz="2600" b="1" dirty="0">
                <a:latin typeface="+mn-lt"/>
              </a:rPr>
              <a:t>(GDP</a:t>
            </a:r>
            <a:r>
              <a:rPr lang="en-US" sz="2600" dirty="0">
                <a:latin typeface="+mn-lt"/>
              </a:rPr>
              <a:t>), </a:t>
            </a:r>
            <a:r>
              <a:rPr lang="en-US" sz="2600" b="1" dirty="0">
                <a:solidFill>
                  <a:srgbClr val="FF0000"/>
                </a:solidFill>
                <a:latin typeface="+mn-lt"/>
              </a:rPr>
              <a:t>Net National Product </a:t>
            </a:r>
            <a:r>
              <a:rPr lang="en-US" sz="2600" b="1" dirty="0">
                <a:latin typeface="+mn-lt"/>
              </a:rPr>
              <a:t>(NNP), </a:t>
            </a:r>
            <a:r>
              <a:rPr lang="en-US" sz="2600" b="1" dirty="0">
                <a:solidFill>
                  <a:srgbClr val="FF0000"/>
                </a:solidFill>
                <a:latin typeface="+mn-lt"/>
              </a:rPr>
              <a:t>National Income </a:t>
            </a:r>
            <a:r>
              <a:rPr lang="en-US" sz="2600" b="1" dirty="0">
                <a:latin typeface="+mn-lt"/>
              </a:rPr>
              <a:t>(NI), </a:t>
            </a:r>
            <a:r>
              <a:rPr lang="en-US" sz="2600" b="1" dirty="0">
                <a:solidFill>
                  <a:srgbClr val="FF0000"/>
                </a:solidFill>
                <a:latin typeface="+mn-lt"/>
              </a:rPr>
              <a:t>Personal income</a:t>
            </a:r>
            <a:r>
              <a:rPr lang="en-US" sz="2600" b="1" dirty="0">
                <a:latin typeface="+mn-lt"/>
              </a:rPr>
              <a:t>(PI),</a:t>
            </a:r>
            <a:br>
              <a:rPr lang="en-US" sz="2600" b="1" dirty="0">
                <a:latin typeface="+mn-lt"/>
              </a:rPr>
            </a:br>
            <a:r>
              <a:rPr lang="en-US" sz="2600" b="1" dirty="0">
                <a:solidFill>
                  <a:srgbClr val="FF0000"/>
                </a:solidFill>
                <a:latin typeface="+mn-lt"/>
              </a:rPr>
              <a:t>Disposable Income </a:t>
            </a:r>
            <a:r>
              <a:rPr lang="en-US" sz="2600" b="1" dirty="0">
                <a:latin typeface="+mn-lt"/>
              </a:rPr>
              <a:t>(DI)……</a:t>
            </a:r>
            <a:endParaRPr lang="ru-RU" sz="2600" b="1" dirty="0">
              <a:latin typeface="+mn-lt"/>
              <a:cs typeface="Times New Roman" pitchFamily="18" charset="0"/>
            </a:endParaRPr>
          </a:p>
        </p:txBody>
      </p:sp>
      <p:sp>
        <p:nvSpPr>
          <p:cNvPr id="6" name="Rectangle 2">
            <a:extLst>
              <a:ext uri="{FF2B5EF4-FFF2-40B4-BE49-F238E27FC236}">
                <a16:creationId xmlns:a16="http://schemas.microsoft.com/office/drawing/2014/main" id="{2AE5D866-8CEE-46CB-BAF3-2376F03A8562}"/>
              </a:ext>
            </a:extLst>
          </p:cNvPr>
          <p:cNvSpPr txBox="1">
            <a:spLocks noChangeArrowheads="1"/>
          </p:cNvSpPr>
          <p:nvPr/>
        </p:nvSpPr>
        <p:spPr>
          <a:xfrm>
            <a:off x="2305454" y="606668"/>
            <a:ext cx="7286953" cy="77372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US" altLang="fr-FR" sz="3600" dirty="0">
              <a:solidFill>
                <a:srgbClr val="FF7C80"/>
              </a:solidFill>
            </a:endParaRPr>
          </a:p>
        </p:txBody>
      </p:sp>
      <p:sp>
        <p:nvSpPr>
          <p:cNvPr id="3" name="ZoneTexte 2">
            <a:extLst>
              <a:ext uri="{FF2B5EF4-FFF2-40B4-BE49-F238E27FC236}">
                <a16:creationId xmlns:a16="http://schemas.microsoft.com/office/drawing/2014/main" id="{78380187-EF0F-49FF-0795-041069DE94A8}"/>
              </a:ext>
            </a:extLst>
          </p:cNvPr>
          <p:cNvSpPr txBox="1"/>
          <p:nvPr/>
        </p:nvSpPr>
        <p:spPr>
          <a:xfrm>
            <a:off x="2601901" y="312696"/>
            <a:ext cx="6104106" cy="1138773"/>
          </a:xfrm>
          <a:prstGeom prst="rect">
            <a:avLst/>
          </a:prstGeom>
          <a:noFill/>
        </p:spPr>
        <p:txBody>
          <a:bodyPr wrap="square">
            <a:spAutoFit/>
          </a:bodyPr>
          <a:lstStyle/>
          <a:p>
            <a:pPr algn="ctr"/>
            <a:r>
              <a:rPr lang="fr-FR" sz="3400" b="1" dirty="0">
                <a:solidFill>
                  <a:srgbClr val="FF7C80"/>
                </a:solidFill>
                <a:latin typeface="+mn-lt"/>
                <a:cs typeface="Times New Roman" pitchFamily="18" charset="0"/>
              </a:rPr>
              <a:t>I- </a:t>
            </a:r>
            <a:r>
              <a:rPr lang="ru-RU" sz="3400" b="1" dirty="0">
                <a:solidFill>
                  <a:srgbClr val="FF7C80"/>
                </a:solidFill>
                <a:latin typeface="+mn-lt"/>
                <a:cs typeface="Times New Roman" pitchFamily="18" charset="0"/>
              </a:rPr>
              <a:t>System of </a:t>
            </a:r>
            <a:r>
              <a:rPr lang="fr-FR" sz="3400" b="1" dirty="0">
                <a:solidFill>
                  <a:srgbClr val="FF7C80"/>
                </a:solidFill>
                <a:latin typeface="+mn-lt"/>
                <a:cs typeface="Times New Roman" pitchFamily="18" charset="0"/>
              </a:rPr>
              <a:t>N</a:t>
            </a:r>
            <a:r>
              <a:rPr lang="ru-RU" sz="3400" b="1" dirty="0">
                <a:solidFill>
                  <a:srgbClr val="FF7C80"/>
                </a:solidFill>
                <a:latin typeface="+mn-lt"/>
                <a:cs typeface="Times New Roman" pitchFamily="18" charset="0"/>
              </a:rPr>
              <a:t>ational</a:t>
            </a:r>
            <a:r>
              <a:rPr lang="fr-FR" sz="3400" b="1" dirty="0">
                <a:solidFill>
                  <a:srgbClr val="FF7C80"/>
                </a:solidFill>
                <a:latin typeface="+mn-lt"/>
                <a:cs typeface="Times New Roman" pitchFamily="18" charset="0"/>
              </a:rPr>
              <a:t> A</a:t>
            </a:r>
            <a:r>
              <a:rPr lang="ru-RU" sz="3400" b="1" dirty="0">
                <a:solidFill>
                  <a:srgbClr val="FF7C80"/>
                </a:solidFill>
                <a:latin typeface="+mn-lt"/>
                <a:cs typeface="Times New Roman" pitchFamily="18" charset="0"/>
              </a:rPr>
              <a:t>ccounts</a:t>
            </a:r>
            <a:r>
              <a:rPr lang="fr-FR" sz="3400" b="1" dirty="0">
                <a:solidFill>
                  <a:srgbClr val="FF7C80"/>
                </a:solidFill>
                <a:latin typeface="+mn-lt"/>
                <a:cs typeface="Times New Roman" pitchFamily="18" charset="0"/>
              </a:rPr>
              <a:t>:</a:t>
            </a:r>
            <a:br>
              <a:rPr lang="fr-FR" sz="3400" b="1" dirty="0">
                <a:solidFill>
                  <a:srgbClr val="FF7C80"/>
                </a:solidFill>
                <a:latin typeface="+mn-lt"/>
                <a:cs typeface="Times New Roman" pitchFamily="18" charset="0"/>
              </a:rPr>
            </a:br>
            <a:r>
              <a:rPr lang="fr-FR" sz="3400" b="1" dirty="0">
                <a:solidFill>
                  <a:srgbClr val="FF7C80"/>
                </a:solidFill>
                <a:latin typeface="+mn-lt"/>
                <a:cs typeface="Times New Roman" pitchFamily="18" charset="0"/>
              </a:rPr>
              <a:t>an </a:t>
            </a:r>
            <a:r>
              <a:rPr lang="fr-FR" sz="3400" b="1" dirty="0" err="1">
                <a:solidFill>
                  <a:srgbClr val="FF7C80"/>
                </a:solidFill>
                <a:latin typeface="+mn-lt"/>
                <a:cs typeface="Times New Roman" pitchFamily="18" charset="0"/>
              </a:rPr>
              <a:t>overview</a:t>
            </a:r>
            <a:endParaRPr lang="en-US" altLang="fr-FR" sz="3400" dirty="0">
              <a:solidFill>
                <a:srgbClr val="FF7C80"/>
              </a:solidFill>
            </a:endParaRP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a:extLst>
              <a:ext uri="{FF2B5EF4-FFF2-40B4-BE49-F238E27FC236}">
                <a16:creationId xmlns:a16="http://schemas.microsoft.com/office/drawing/2014/main" id="{68E9A1CE-AA9C-4DC8-ACA3-16620321412F}"/>
              </a:ext>
            </a:extLst>
          </p:cNvPr>
          <p:cNvSpPr>
            <a:spLocks noGrp="1" noChangeArrowheads="1"/>
          </p:cNvSpPr>
          <p:nvPr>
            <p:ph idx="1"/>
          </p:nvPr>
        </p:nvSpPr>
        <p:spPr>
          <a:xfrm>
            <a:off x="223736" y="1819072"/>
            <a:ext cx="9691789" cy="4591253"/>
          </a:xfrm>
        </p:spPr>
        <p:txBody>
          <a:bodyPr>
            <a:normAutofit/>
          </a:bodyPr>
          <a:lstStyle/>
          <a:p>
            <a:pPr marL="0" indent="0">
              <a:buClr>
                <a:srgbClr val="996633"/>
              </a:buClr>
              <a:buNone/>
            </a:pPr>
            <a:r>
              <a:rPr lang="en-US" altLang="ru-RU" sz="2600" dirty="0">
                <a:solidFill>
                  <a:schemeClr val="tx1"/>
                </a:solidFill>
              </a:rPr>
              <a:t>In this chapter, we’ll look for the answers to these questions:</a:t>
            </a:r>
            <a:endParaRPr lang="en-US" altLang="ru-RU" sz="2600" dirty="0"/>
          </a:p>
          <a:p>
            <a:pPr>
              <a:buClr>
                <a:srgbClr val="996633"/>
              </a:buClr>
            </a:pPr>
            <a:endParaRPr lang="en-US" altLang="ru-RU" sz="2600" dirty="0"/>
          </a:p>
          <a:p>
            <a:pPr>
              <a:buClr>
                <a:srgbClr val="996633"/>
              </a:buClr>
            </a:pPr>
            <a:r>
              <a:rPr lang="en-US" altLang="ru-RU" sz="2600" dirty="0"/>
              <a:t>What is </a:t>
            </a:r>
            <a:r>
              <a:rPr lang="en-US" altLang="ru-RU" sz="2600" b="1" dirty="0"/>
              <a:t>Gross Domestic Product </a:t>
            </a:r>
            <a:r>
              <a:rPr lang="en-US" altLang="ru-RU" sz="2600" dirty="0"/>
              <a:t>(</a:t>
            </a:r>
            <a:r>
              <a:rPr lang="en-US" altLang="ru-RU" sz="2600" b="1" dirty="0"/>
              <a:t>GDP</a:t>
            </a:r>
            <a:r>
              <a:rPr lang="en-US" altLang="ru-RU" sz="2600" dirty="0"/>
              <a:t>)?</a:t>
            </a:r>
          </a:p>
          <a:p>
            <a:pPr>
              <a:buClr>
                <a:srgbClr val="996633"/>
              </a:buClr>
            </a:pPr>
            <a:r>
              <a:rPr lang="pl-PL" sz="2600" dirty="0"/>
              <a:t>What are other </a:t>
            </a:r>
            <a:r>
              <a:rPr lang="pl-PL" sz="2600" b="1" dirty="0"/>
              <a:t>measures of macroeconomic activity</a:t>
            </a:r>
            <a:r>
              <a:rPr lang="fr-FR" sz="2600" dirty="0"/>
              <a:t>?</a:t>
            </a:r>
            <a:r>
              <a:rPr lang="en-US" altLang="ru-RU" sz="2600" dirty="0"/>
              <a:t> </a:t>
            </a:r>
          </a:p>
          <a:p>
            <a:pPr>
              <a:buClr>
                <a:srgbClr val="996633"/>
              </a:buClr>
            </a:pPr>
            <a:r>
              <a:rPr lang="en-US" altLang="ru-RU" sz="2600" dirty="0"/>
              <a:t>How is GDP related to a </a:t>
            </a:r>
            <a:r>
              <a:rPr lang="en-US" altLang="ru-RU" sz="2600" b="1" dirty="0"/>
              <a:t>Nation’s total Income and Spending</a:t>
            </a:r>
            <a:r>
              <a:rPr lang="en-US" altLang="ru-RU" sz="2600" dirty="0"/>
              <a:t>? </a:t>
            </a:r>
          </a:p>
          <a:p>
            <a:pPr>
              <a:buClr>
                <a:srgbClr val="996633"/>
              </a:buClr>
            </a:pPr>
            <a:r>
              <a:rPr lang="en-US" altLang="ru-RU" sz="2600" dirty="0"/>
              <a:t>What are the </a:t>
            </a:r>
            <a:r>
              <a:rPr lang="en-US" altLang="ru-RU" sz="2600" b="1" dirty="0"/>
              <a:t>components of GDP</a:t>
            </a:r>
            <a:r>
              <a:rPr lang="en-US" altLang="ru-RU" sz="2600" dirty="0"/>
              <a:t>?  </a:t>
            </a:r>
          </a:p>
          <a:p>
            <a:pPr>
              <a:buClr>
                <a:srgbClr val="996633"/>
              </a:buClr>
            </a:pPr>
            <a:r>
              <a:rPr lang="en-US" altLang="ru-RU" sz="2600" dirty="0"/>
              <a:t>How is </a:t>
            </a:r>
            <a:r>
              <a:rPr lang="en-US" altLang="ru-RU" sz="2600" b="1" dirty="0"/>
              <a:t>GDP</a:t>
            </a:r>
            <a:r>
              <a:rPr lang="en-US" altLang="ru-RU" sz="2600" dirty="0"/>
              <a:t> corrected for </a:t>
            </a:r>
            <a:r>
              <a:rPr lang="en-US" altLang="ru-RU" sz="2600" b="1" dirty="0"/>
              <a:t>Inflation</a:t>
            </a:r>
            <a:r>
              <a:rPr lang="en-US" altLang="ru-RU" sz="2600" dirty="0"/>
              <a:t>?</a:t>
            </a:r>
          </a:p>
          <a:p>
            <a:pPr>
              <a:buClr>
                <a:srgbClr val="996633"/>
              </a:buClr>
            </a:pPr>
            <a:r>
              <a:rPr lang="en-US" altLang="ru-RU" sz="2600" dirty="0"/>
              <a:t>Does </a:t>
            </a:r>
            <a:r>
              <a:rPr lang="en-US" altLang="ru-RU" sz="2600" b="1" dirty="0"/>
              <a:t>GDP</a:t>
            </a:r>
            <a:r>
              <a:rPr lang="en-US" altLang="ru-RU" sz="2600" dirty="0"/>
              <a:t> measure </a:t>
            </a:r>
            <a:r>
              <a:rPr lang="en-US" altLang="ru-RU" sz="2600" b="1" dirty="0"/>
              <a:t>Society’s well-being</a:t>
            </a:r>
            <a:r>
              <a:rPr lang="en-US" altLang="ru-RU" sz="2600" dirty="0"/>
              <a:t>?</a:t>
            </a:r>
          </a:p>
        </p:txBody>
      </p:sp>
      <p:sp>
        <p:nvSpPr>
          <p:cNvPr id="37893" name="Rectangle 5">
            <a:extLst>
              <a:ext uri="{FF2B5EF4-FFF2-40B4-BE49-F238E27FC236}">
                <a16:creationId xmlns:a16="http://schemas.microsoft.com/office/drawing/2014/main" id="{60DA4201-DAE9-4B3E-BD12-76E94597671C}"/>
              </a:ext>
            </a:extLst>
          </p:cNvPr>
          <p:cNvSpPr>
            <a:spLocks noChangeArrowheads="1"/>
          </p:cNvSpPr>
          <p:nvPr/>
        </p:nvSpPr>
        <p:spPr bwMode="auto">
          <a:xfrm>
            <a:off x="9826626" y="6375400"/>
            <a:ext cx="684213"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r"/>
            <a:fld id="{A9FB91CD-7D3C-4F38-BB1B-534810F2163C}" type="slidenum">
              <a:rPr lang="en-US" altLang="ru-RU" sz="1700">
                <a:solidFill>
                  <a:srgbClr val="777777"/>
                </a:solidFill>
                <a:latin typeface="Tahoma" panose="020B0604030504040204" pitchFamily="34" charset="0"/>
              </a:rPr>
              <a:pPr algn="r"/>
              <a:t>5</a:t>
            </a:fld>
            <a:endParaRPr lang="en-US" altLang="ru-RU" sz="1700">
              <a:solidFill>
                <a:srgbClr val="777777"/>
              </a:solidFill>
              <a:latin typeface="Tahoma" panose="020B0604030504040204" pitchFamily="34" charset="0"/>
            </a:endParaRPr>
          </a:p>
        </p:txBody>
      </p:sp>
      <p:pic>
        <p:nvPicPr>
          <p:cNvPr id="2052" name="Picture 4" descr="Biz Quick Take: China's 8.1% GDP growth offers confidence, reminder of  risks ahead - Global Times">
            <a:extLst>
              <a:ext uri="{FF2B5EF4-FFF2-40B4-BE49-F238E27FC236}">
                <a16:creationId xmlns:a16="http://schemas.microsoft.com/office/drawing/2014/main" id="{C202DC57-47CD-87BF-4944-7D15082189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9566" y="0"/>
            <a:ext cx="2532434"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a:extLst>
              <a:ext uri="{FF2B5EF4-FFF2-40B4-BE49-F238E27FC236}">
                <a16:creationId xmlns:a16="http://schemas.microsoft.com/office/drawing/2014/main" id="{CF3C379A-FA55-E3ED-7048-1179235AAF60}"/>
              </a:ext>
            </a:extLst>
          </p:cNvPr>
          <p:cNvSpPr txBox="1"/>
          <p:nvPr/>
        </p:nvSpPr>
        <p:spPr>
          <a:xfrm>
            <a:off x="2601901" y="312696"/>
            <a:ext cx="6104106" cy="1138773"/>
          </a:xfrm>
          <a:prstGeom prst="rect">
            <a:avLst/>
          </a:prstGeom>
          <a:noFill/>
        </p:spPr>
        <p:txBody>
          <a:bodyPr wrap="square">
            <a:spAutoFit/>
          </a:bodyPr>
          <a:lstStyle/>
          <a:p>
            <a:pPr algn="ctr"/>
            <a:r>
              <a:rPr lang="fr-FR" sz="3400" b="1" dirty="0">
                <a:solidFill>
                  <a:srgbClr val="FF7C80"/>
                </a:solidFill>
                <a:latin typeface="+mn-lt"/>
                <a:cs typeface="Times New Roman" pitchFamily="18" charset="0"/>
              </a:rPr>
              <a:t>I- </a:t>
            </a:r>
            <a:r>
              <a:rPr lang="ru-RU" sz="3400" b="1" dirty="0">
                <a:solidFill>
                  <a:srgbClr val="FF7C80"/>
                </a:solidFill>
                <a:latin typeface="+mn-lt"/>
                <a:cs typeface="Times New Roman" pitchFamily="18" charset="0"/>
              </a:rPr>
              <a:t>System of </a:t>
            </a:r>
            <a:r>
              <a:rPr lang="fr-FR" sz="3400" b="1" dirty="0">
                <a:solidFill>
                  <a:srgbClr val="FF7C80"/>
                </a:solidFill>
                <a:latin typeface="+mn-lt"/>
                <a:cs typeface="Times New Roman" pitchFamily="18" charset="0"/>
              </a:rPr>
              <a:t>N</a:t>
            </a:r>
            <a:r>
              <a:rPr lang="ru-RU" sz="3400" b="1" dirty="0">
                <a:solidFill>
                  <a:srgbClr val="FF7C80"/>
                </a:solidFill>
                <a:latin typeface="+mn-lt"/>
                <a:cs typeface="Times New Roman" pitchFamily="18" charset="0"/>
              </a:rPr>
              <a:t>ational</a:t>
            </a:r>
            <a:r>
              <a:rPr lang="fr-FR" sz="3400" b="1" dirty="0">
                <a:solidFill>
                  <a:srgbClr val="FF7C80"/>
                </a:solidFill>
                <a:latin typeface="+mn-lt"/>
                <a:cs typeface="Times New Roman" pitchFamily="18" charset="0"/>
              </a:rPr>
              <a:t> A</a:t>
            </a:r>
            <a:r>
              <a:rPr lang="ru-RU" sz="3400" b="1" dirty="0">
                <a:solidFill>
                  <a:srgbClr val="FF7C80"/>
                </a:solidFill>
                <a:latin typeface="+mn-lt"/>
                <a:cs typeface="Times New Roman" pitchFamily="18" charset="0"/>
              </a:rPr>
              <a:t>ccounts</a:t>
            </a:r>
            <a:r>
              <a:rPr lang="fr-FR" sz="3400" b="1" dirty="0">
                <a:solidFill>
                  <a:srgbClr val="FF7C80"/>
                </a:solidFill>
                <a:latin typeface="+mn-lt"/>
                <a:cs typeface="Times New Roman" pitchFamily="18" charset="0"/>
              </a:rPr>
              <a:t>:</a:t>
            </a:r>
            <a:br>
              <a:rPr lang="fr-FR" sz="3400" b="1" dirty="0">
                <a:solidFill>
                  <a:srgbClr val="FF7C80"/>
                </a:solidFill>
                <a:latin typeface="+mn-lt"/>
                <a:cs typeface="Times New Roman" pitchFamily="18" charset="0"/>
              </a:rPr>
            </a:br>
            <a:r>
              <a:rPr lang="fr-FR" sz="3400" b="1" dirty="0">
                <a:solidFill>
                  <a:srgbClr val="FF7C80"/>
                </a:solidFill>
                <a:latin typeface="+mn-lt"/>
                <a:cs typeface="Times New Roman" pitchFamily="18" charset="0"/>
              </a:rPr>
              <a:t>an </a:t>
            </a:r>
            <a:r>
              <a:rPr lang="fr-FR" sz="3400" b="1" dirty="0" err="1">
                <a:solidFill>
                  <a:srgbClr val="FF7C80"/>
                </a:solidFill>
                <a:latin typeface="+mn-lt"/>
                <a:cs typeface="Times New Roman" pitchFamily="18" charset="0"/>
              </a:rPr>
              <a:t>overview</a:t>
            </a:r>
            <a:endParaRPr lang="en-US" altLang="fr-FR" sz="3400" dirty="0">
              <a:solidFill>
                <a:srgbClr val="FF7C80"/>
              </a:solidFill>
            </a:endParaRP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B9DBFB7A-7139-4CF1-8424-67F385CF5620}"/>
              </a:ext>
            </a:extLst>
          </p:cNvPr>
          <p:cNvSpPr>
            <a:spLocks noGrp="1" noChangeArrowheads="1"/>
          </p:cNvSpPr>
          <p:nvPr>
            <p:ph type="body" idx="1"/>
          </p:nvPr>
        </p:nvSpPr>
        <p:spPr>
          <a:xfrm>
            <a:off x="225138" y="1581728"/>
            <a:ext cx="9686924" cy="4525963"/>
          </a:xfrm>
        </p:spPr>
        <p:txBody>
          <a:bodyPr>
            <a:normAutofit fontScale="92500" lnSpcReduction="10000"/>
          </a:bodyPr>
          <a:lstStyle/>
          <a:p>
            <a:pPr marL="0" indent="0" eaLnBrk="1" hangingPunct="1">
              <a:buNone/>
            </a:pPr>
            <a:endParaRPr lang="en-US" altLang="fr-FR" b="1" dirty="0">
              <a:solidFill>
                <a:srgbClr val="FF0000"/>
              </a:solidFill>
            </a:endParaRPr>
          </a:p>
          <a:p>
            <a:pPr marL="0" indent="0" eaLnBrk="1" hangingPunct="1">
              <a:buNone/>
            </a:pPr>
            <a:r>
              <a:rPr lang="en-US" altLang="fr-FR" sz="3000" b="1" dirty="0"/>
              <a:t>I-1-Definition </a:t>
            </a:r>
          </a:p>
          <a:p>
            <a:pPr marL="0" indent="0" algn="just" eaLnBrk="1" hangingPunct="1">
              <a:buNone/>
            </a:pPr>
            <a:r>
              <a:rPr lang="en-US" altLang="fr-FR" b="1" dirty="0">
                <a:solidFill>
                  <a:srgbClr val="FF0000"/>
                </a:solidFill>
              </a:rPr>
              <a:t>The National Income Accounts </a:t>
            </a:r>
            <a:r>
              <a:rPr lang="en-US" altLang="fr-FR" dirty="0"/>
              <a:t>is an accounting framework used in measuring current economic activity.</a:t>
            </a:r>
          </a:p>
          <a:p>
            <a:pPr algn="just" eaLnBrk="1" hangingPunct="1"/>
            <a:endParaRPr lang="en-US" altLang="fr-FR" dirty="0"/>
          </a:p>
          <a:p>
            <a:pPr algn="just"/>
            <a:r>
              <a:rPr lang="en-US" altLang="fr-FR" dirty="0"/>
              <a:t>The </a:t>
            </a:r>
            <a:r>
              <a:rPr lang="en-US" altLang="fr-FR" b="1" dirty="0">
                <a:solidFill>
                  <a:schemeClr val="hlink"/>
                </a:solidFill>
              </a:rPr>
              <a:t>Product approach</a:t>
            </a:r>
            <a:r>
              <a:rPr lang="en-US" altLang="fr-FR" b="1" dirty="0"/>
              <a:t> </a:t>
            </a:r>
            <a:r>
              <a:rPr lang="en-US" altLang="fr-FR" dirty="0"/>
              <a:t>measures </a:t>
            </a:r>
            <a:r>
              <a:rPr lang="en-US" altLang="fr-FR" b="1" dirty="0"/>
              <a:t>the amount of output </a:t>
            </a:r>
            <a:r>
              <a:rPr lang="en-US" altLang="fr-FR" dirty="0"/>
              <a:t>produced, excluding output used up in intermediate stages of production.</a:t>
            </a:r>
            <a:endParaRPr lang="en-CA" altLang="fr-FR" dirty="0"/>
          </a:p>
          <a:p>
            <a:pPr algn="just" eaLnBrk="1" hangingPunct="1"/>
            <a:r>
              <a:rPr lang="en-US" altLang="fr-FR" dirty="0"/>
              <a:t>The </a:t>
            </a:r>
            <a:r>
              <a:rPr lang="en-US" altLang="fr-FR" b="1" dirty="0">
                <a:solidFill>
                  <a:schemeClr val="hlink"/>
                </a:solidFill>
              </a:rPr>
              <a:t>Income approach</a:t>
            </a:r>
            <a:r>
              <a:rPr lang="en-US" altLang="fr-FR" b="1" dirty="0">
                <a:solidFill>
                  <a:srgbClr val="0000FF"/>
                </a:solidFill>
              </a:rPr>
              <a:t> </a:t>
            </a:r>
            <a:r>
              <a:rPr lang="en-US" altLang="fr-FR" dirty="0"/>
              <a:t>measures </a:t>
            </a:r>
            <a:r>
              <a:rPr lang="en-US" altLang="fr-FR" b="1" dirty="0"/>
              <a:t>the incomes received </a:t>
            </a:r>
            <a:r>
              <a:rPr lang="en-US" altLang="fr-FR" dirty="0"/>
              <a:t>by the producers of output.</a:t>
            </a:r>
          </a:p>
          <a:p>
            <a:pPr algn="just" eaLnBrk="1" hangingPunct="1"/>
            <a:r>
              <a:rPr lang="en-US" altLang="fr-FR" dirty="0"/>
              <a:t>The </a:t>
            </a:r>
            <a:r>
              <a:rPr lang="en-US" altLang="fr-FR" b="1" dirty="0">
                <a:solidFill>
                  <a:schemeClr val="hlink"/>
                </a:solidFill>
              </a:rPr>
              <a:t>Expenditure approach</a:t>
            </a:r>
            <a:r>
              <a:rPr lang="en-US" altLang="fr-FR" b="1" dirty="0">
                <a:solidFill>
                  <a:srgbClr val="0000FF"/>
                </a:solidFill>
              </a:rPr>
              <a:t> </a:t>
            </a:r>
            <a:r>
              <a:rPr lang="en-US" altLang="fr-FR" dirty="0"/>
              <a:t>measures </a:t>
            </a:r>
            <a:r>
              <a:rPr lang="en-US" altLang="fr-FR" b="1" dirty="0"/>
              <a:t>the amount of spending </a:t>
            </a:r>
            <a:r>
              <a:rPr lang="en-US" altLang="fr-FR" dirty="0"/>
              <a:t>by </a:t>
            </a:r>
          </a:p>
          <a:p>
            <a:pPr algn="just" eaLnBrk="1" hangingPunct="1"/>
            <a:r>
              <a:rPr lang="en-US" altLang="fr-FR" dirty="0"/>
              <a:t> the ultimate purchasers of output.</a:t>
            </a:r>
            <a:endParaRPr lang="en-CA" altLang="fr-FR" dirty="0"/>
          </a:p>
        </p:txBody>
      </p:sp>
      <p:pic>
        <p:nvPicPr>
          <p:cNvPr id="4" name="Picture 2" descr="What is National Income? Concept, definition, measurement and all you need  to know">
            <a:extLst>
              <a:ext uri="{FF2B5EF4-FFF2-40B4-BE49-F238E27FC236}">
                <a16:creationId xmlns:a16="http://schemas.microsoft.com/office/drawing/2014/main" id="{20B17E5C-F9AB-4860-BE70-1FB6B54A66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07112" y="0"/>
            <a:ext cx="2184888" cy="6418385"/>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48183840-F548-B266-1D04-0E611869599E}"/>
              </a:ext>
            </a:extLst>
          </p:cNvPr>
          <p:cNvSpPr txBox="1"/>
          <p:nvPr/>
        </p:nvSpPr>
        <p:spPr>
          <a:xfrm>
            <a:off x="2601901" y="312696"/>
            <a:ext cx="6104106" cy="1138773"/>
          </a:xfrm>
          <a:prstGeom prst="rect">
            <a:avLst/>
          </a:prstGeom>
          <a:noFill/>
        </p:spPr>
        <p:txBody>
          <a:bodyPr wrap="square">
            <a:spAutoFit/>
          </a:bodyPr>
          <a:lstStyle/>
          <a:p>
            <a:pPr algn="ctr"/>
            <a:r>
              <a:rPr lang="fr-FR" sz="3400" b="1" dirty="0">
                <a:solidFill>
                  <a:srgbClr val="FF7C80"/>
                </a:solidFill>
                <a:latin typeface="+mn-lt"/>
                <a:cs typeface="Times New Roman" pitchFamily="18" charset="0"/>
              </a:rPr>
              <a:t>I- </a:t>
            </a:r>
            <a:r>
              <a:rPr lang="ru-RU" sz="3400" b="1" dirty="0">
                <a:solidFill>
                  <a:srgbClr val="FF7C80"/>
                </a:solidFill>
                <a:latin typeface="+mn-lt"/>
                <a:cs typeface="Times New Roman" pitchFamily="18" charset="0"/>
              </a:rPr>
              <a:t>System of </a:t>
            </a:r>
            <a:r>
              <a:rPr lang="fr-FR" sz="3400" b="1" dirty="0">
                <a:solidFill>
                  <a:srgbClr val="FF7C80"/>
                </a:solidFill>
                <a:latin typeface="+mn-lt"/>
                <a:cs typeface="Times New Roman" pitchFamily="18" charset="0"/>
              </a:rPr>
              <a:t>N</a:t>
            </a:r>
            <a:r>
              <a:rPr lang="ru-RU" sz="3400" b="1" dirty="0">
                <a:solidFill>
                  <a:srgbClr val="FF7C80"/>
                </a:solidFill>
                <a:latin typeface="+mn-lt"/>
                <a:cs typeface="Times New Roman" pitchFamily="18" charset="0"/>
              </a:rPr>
              <a:t>ational</a:t>
            </a:r>
            <a:r>
              <a:rPr lang="fr-FR" sz="3400" b="1" dirty="0">
                <a:solidFill>
                  <a:srgbClr val="FF7C80"/>
                </a:solidFill>
                <a:latin typeface="+mn-lt"/>
                <a:cs typeface="Times New Roman" pitchFamily="18" charset="0"/>
              </a:rPr>
              <a:t> A</a:t>
            </a:r>
            <a:r>
              <a:rPr lang="ru-RU" sz="3400" b="1" dirty="0">
                <a:solidFill>
                  <a:srgbClr val="FF7C80"/>
                </a:solidFill>
                <a:latin typeface="+mn-lt"/>
                <a:cs typeface="Times New Roman" pitchFamily="18" charset="0"/>
              </a:rPr>
              <a:t>ccounts</a:t>
            </a:r>
            <a:r>
              <a:rPr lang="fr-FR" sz="3400" b="1" dirty="0">
                <a:solidFill>
                  <a:srgbClr val="FF7C80"/>
                </a:solidFill>
                <a:latin typeface="+mn-lt"/>
                <a:cs typeface="Times New Roman" pitchFamily="18" charset="0"/>
              </a:rPr>
              <a:t>:</a:t>
            </a:r>
            <a:br>
              <a:rPr lang="fr-FR" sz="3400" b="1" dirty="0">
                <a:solidFill>
                  <a:srgbClr val="FF7C80"/>
                </a:solidFill>
                <a:latin typeface="+mn-lt"/>
                <a:cs typeface="Times New Roman" pitchFamily="18" charset="0"/>
              </a:rPr>
            </a:br>
            <a:r>
              <a:rPr lang="fr-FR" sz="3400" b="1" dirty="0">
                <a:solidFill>
                  <a:srgbClr val="FF7C80"/>
                </a:solidFill>
                <a:latin typeface="+mn-lt"/>
                <a:cs typeface="Times New Roman" pitchFamily="18" charset="0"/>
              </a:rPr>
              <a:t>an </a:t>
            </a:r>
            <a:r>
              <a:rPr lang="fr-FR" sz="3400" b="1" dirty="0" err="1">
                <a:solidFill>
                  <a:srgbClr val="FF7C80"/>
                </a:solidFill>
                <a:latin typeface="+mn-lt"/>
                <a:cs typeface="Times New Roman" pitchFamily="18" charset="0"/>
              </a:rPr>
              <a:t>overview</a:t>
            </a:r>
            <a:endParaRPr lang="en-US" altLang="fr-FR" sz="3400" dirty="0">
              <a:solidFill>
                <a:srgbClr val="FF7C8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a:extLst>
              <a:ext uri="{FF2B5EF4-FFF2-40B4-BE49-F238E27FC236}">
                <a16:creationId xmlns:a16="http://schemas.microsoft.com/office/drawing/2014/main" id="{2BCD6970-778B-40FF-AA0C-67DF2A5AE55A}"/>
              </a:ext>
            </a:extLst>
          </p:cNvPr>
          <p:cNvSpPr>
            <a:spLocks noGrp="1" noChangeArrowheads="1"/>
          </p:cNvSpPr>
          <p:nvPr>
            <p:ph type="body" idx="1"/>
          </p:nvPr>
        </p:nvSpPr>
        <p:spPr>
          <a:xfrm>
            <a:off x="152400" y="1628775"/>
            <a:ext cx="9772650" cy="4548188"/>
          </a:xfrm>
        </p:spPr>
        <p:txBody>
          <a:bodyPr>
            <a:normAutofit lnSpcReduction="10000"/>
          </a:bodyPr>
          <a:lstStyle/>
          <a:p>
            <a:pPr eaLnBrk="1" hangingPunct="1"/>
            <a:r>
              <a:rPr lang="en-US" altLang="fr-FR" sz="2600" dirty="0"/>
              <a:t>Why are the </a:t>
            </a:r>
            <a:r>
              <a:rPr lang="en-US" altLang="fr-FR" sz="2600" b="1" dirty="0">
                <a:highlight>
                  <a:srgbClr val="FFFF00"/>
                </a:highlight>
              </a:rPr>
              <a:t>three approaches equivalent</a:t>
            </a:r>
            <a:r>
              <a:rPr lang="en-US" altLang="fr-FR" sz="2600" dirty="0"/>
              <a:t>?</a:t>
            </a:r>
          </a:p>
          <a:p>
            <a:pPr marL="0" indent="0" eaLnBrk="1" hangingPunct="1">
              <a:buNone/>
            </a:pPr>
            <a:r>
              <a:rPr lang="en-US" altLang="fr-FR" sz="2600" dirty="0"/>
              <a:t>They must be, by definition:</a:t>
            </a:r>
          </a:p>
          <a:p>
            <a:pPr marL="0" indent="0" eaLnBrk="1" hangingPunct="1">
              <a:buNone/>
            </a:pPr>
            <a:endParaRPr lang="en-US" altLang="fr-FR" sz="2600" dirty="0"/>
          </a:p>
          <a:p>
            <a:pPr lvl="1" eaLnBrk="1" hangingPunct="1"/>
            <a:r>
              <a:rPr lang="en-US" altLang="fr-FR" sz="2600" dirty="0"/>
              <a:t>Any output produced (product approach) is purchased by someone (expenditure approach) and results in income to someone (income approach)</a:t>
            </a:r>
          </a:p>
          <a:p>
            <a:pPr marL="457200" lvl="1" indent="0" eaLnBrk="1" hangingPunct="1">
              <a:buNone/>
            </a:pPr>
            <a:endParaRPr lang="en-US" altLang="fr-FR" sz="2600" dirty="0"/>
          </a:p>
          <a:p>
            <a:pPr lvl="1" eaLnBrk="1" hangingPunct="1"/>
            <a:r>
              <a:rPr lang="en-US" altLang="fr-FR" sz="2600" dirty="0"/>
              <a:t>The fundamental identity of national income accounting:</a:t>
            </a:r>
          </a:p>
          <a:p>
            <a:pPr marL="457200" lvl="1" indent="0" eaLnBrk="1" hangingPunct="1">
              <a:buNone/>
            </a:pPr>
            <a:endParaRPr lang="en-US" altLang="fr-FR" dirty="0"/>
          </a:p>
          <a:p>
            <a:pPr marL="457200" lvl="1" indent="0" eaLnBrk="1" hangingPunct="1">
              <a:buNone/>
            </a:pPr>
            <a:endParaRPr lang="en-US" altLang="fr-FR" dirty="0"/>
          </a:p>
          <a:p>
            <a:pPr eaLnBrk="1" hangingPunct="1">
              <a:buFontTx/>
              <a:buNone/>
            </a:pPr>
            <a:r>
              <a:rPr lang="en-US" altLang="fr-FR" dirty="0">
                <a:solidFill>
                  <a:srgbClr val="FF0000"/>
                </a:solidFill>
              </a:rPr>
              <a:t>		</a:t>
            </a:r>
            <a:r>
              <a:rPr lang="en-US" altLang="fr-FR" b="1" dirty="0">
                <a:solidFill>
                  <a:srgbClr val="FF0000"/>
                </a:solidFill>
              </a:rPr>
              <a:t>	</a:t>
            </a:r>
            <a:r>
              <a:rPr lang="en-US" altLang="fr-FR" b="1" dirty="0"/>
              <a:t>			</a:t>
            </a:r>
          </a:p>
        </p:txBody>
      </p:sp>
      <p:graphicFrame>
        <p:nvGraphicFramePr>
          <p:cNvPr id="2" name="Tableau 2">
            <a:extLst>
              <a:ext uri="{FF2B5EF4-FFF2-40B4-BE49-F238E27FC236}">
                <a16:creationId xmlns:a16="http://schemas.microsoft.com/office/drawing/2014/main" id="{7AD20B90-42AC-4D43-8CD4-956D9EA53909}"/>
              </a:ext>
            </a:extLst>
          </p:cNvPr>
          <p:cNvGraphicFramePr>
            <a:graphicFrameLocks noGrp="1"/>
          </p:cNvGraphicFramePr>
          <p:nvPr/>
        </p:nvGraphicFramePr>
        <p:xfrm>
          <a:off x="1107831" y="5147277"/>
          <a:ext cx="7904284" cy="518160"/>
        </p:xfrm>
        <a:graphic>
          <a:graphicData uri="http://schemas.openxmlformats.org/drawingml/2006/table">
            <a:tbl>
              <a:tblPr firstRow="1" bandRow="1">
                <a:tableStyleId>{D7AC3CCA-C797-4891-BE02-D94E43425B78}</a:tableStyleId>
              </a:tblPr>
              <a:tblGrid>
                <a:gridCol w="7904284">
                  <a:extLst>
                    <a:ext uri="{9D8B030D-6E8A-4147-A177-3AD203B41FA5}">
                      <a16:colId xmlns:a16="http://schemas.microsoft.com/office/drawing/2014/main" val="124133322"/>
                    </a:ext>
                  </a:extLst>
                </a:gridCol>
              </a:tblGrid>
              <a:tr h="0">
                <a:tc>
                  <a:txBody>
                    <a:bodyPr/>
                    <a:lstStyle/>
                    <a:p>
                      <a:r>
                        <a:rPr lang="en-US" altLang="fr-FR" sz="2800" b="1" dirty="0">
                          <a:solidFill>
                            <a:srgbClr val="FF0000"/>
                          </a:solidFill>
                        </a:rPr>
                        <a:t>Total Production = Total Income = Total Expenditure</a:t>
                      </a:r>
                      <a:endParaRPr lang="fr-FR" sz="2800" dirty="0"/>
                    </a:p>
                  </a:txBody>
                  <a:tcPr/>
                </a:tc>
                <a:extLst>
                  <a:ext uri="{0D108BD9-81ED-4DB2-BD59-A6C34878D82A}">
                    <a16:rowId xmlns:a16="http://schemas.microsoft.com/office/drawing/2014/main" val="3069472686"/>
                  </a:ext>
                </a:extLst>
              </a:tr>
            </a:tbl>
          </a:graphicData>
        </a:graphic>
      </p:graphicFrame>
      <p:sp>
        <p:nvSpPr>
          <p:cNvPr id="5" name="ZoneTexte 4">
            <a:extLst>
              <a:ext uri="{FF2B5EF4-FFF2-40B4-BE49-F238E27FC236}">
                <a16:creationId xmlns:a16="http://schemas.microsoft.com/office/drawing/2014/main" id="{4EE09435-5CF9-5627-16EC-70E89B1C5BB3}"/>
              </a:ext>
            </a:extLst>
          </p:cNvPr>
          <p:cNvSpPr txBox="1"/>
          <p:nvPr/>
        </p:nvSpPr>
        <p:spPr>
          <a:xfrm>
            <a:off x="2601901" y="312696"/>
            <a:ext cx="6104106" cy="1138773"/>
          </a:xfrm>
          <a:prstGeom prst="rect">
            <a:avLst/>
          </a:prstGeom>
          <a:noFill/>
        </p:spPr>
        <p:txBody>
          <a:bodyPr wrap="square">
            <a:spAutoFit/>
          </a:bodyPr>
          <a:lstStyle/>
          <a:p>
            <a:pPr algn="ctr"/>
            <a:r>
              <a:rPr lang="fr-FR" sz="3400" b="1" dirty="0">
                <a:solidFill>
                  <a:srgbClr val="FF7C80"/>
                </a:solidFill>
                <a:latin typeface="+mn-lt"/>
                <a:cs typeface="Times New Roman" pitchFamily="18" charset="0"/>
              </a:rPr>
              <a:t>I- </a:t>
            </a:r>
            <a:r>
              <a:rPr lang="ru-RU" sz="3400" b="1" dirty="0">
                <a:solidFill>
                  <a:srgbClr val="FF7C80"/>
                </a:solidFill>
                <a:latin typeface="+mn-lt"/>
                <a:cs typeface="Times New Roman" pitchFamily="18" charset="0"/>
              </a:rPr>
              <a:t>System of </a:t>
            </a:r>
            <a:r>
              <a:rPr lang="fr-FR" sz="3400" b="1" dirty="0">
                <a:solidFill>
                  <a:srgbClr val="FF7C80"/>
                </a:solidFill>
                <a:latin typeface="+mn-lt"/>
                <a:cs typeface="Times New Roman" pitchFamily="18" charset="0"/>
              </a:rPr>
              <a:t>N</a:t>
            </a:r>
            <a:r>
              <a:rPr lang="ru-RU" sz="3400" b="1" dirty="0">
                <a:solidFill>
                  <a:srgbClr val="FF7C80"/>
                </a:solidFill>
                <a:latin typeface="+mn-lt"/>
                <a:cs typeface="Times New Roman" pitchFamily="18" charset="0"/>
              </a:rPr>
              <a:t>ational</a:t>
            </a:r>
            <a:r>
              <a:rPr lang="fr-FR" sz="3400" b="1" dirty="0">
                <a:solidFill>
                  <a:srgbClr val="FF7C80"/>
                </a:solidFill>
                <a:latin typeface="+mn-lt"/>
                <a:cs typeface="Times New Roman" pitchFamily="18" charset="0"/>
              </a:rPr>
              <a:t> A</a:t>
            </a:r>
            <a:r>
              <a:rPr lang="ru-RU" sz="3400" b="1" dirty="0">
                <a:solidFill>
                  <a:srgbClr val="FF7C80"/>
                </a:solidFill>
                <a:latin typeface="+mn-lt"/>
                <a:cs typeface="Times New Roman" pitchFamily="18" charset="0"/>
              </a:rPr>
              <a:t>ccounts</a:t>
            </a:r>
            <a:r>
              <a:rPr lang="fr-FR" sz="3400" b="1" dirty="0">
                <a:solidFill>
                  <a:srgbClr val="FF7C80"/>
                </a:solidFill>
                <a:latin typeface="+mn-lt"/>
                <a:cs typeface="Times New Roman" pitchFamily="18" charset="0"/>
              </a:rPr>
              <a:t>:</a:t>
            </a:r>
            <a:br>
              <a:rPr lang="fr-FR" sz="3400" b="1" dirty="0">
                <a:solidFill>
                  <a:srgbClr val="FF7C80"/>
                </a:solidFill>
                <a:latin typeface="+mn-lt"/>
                <a:cs typeface="Times New Roman" pitchFamily="18" charset="0"/>
              </a:rPr>
            </a:br>
            <a:r>
              <a:rPr lang="fr-FR" sz="3400" b="1" dirty="0">
                <a:solidFill>
                  <a:srgbClr val="FF7C80"/>
                </a:solidFill>
                <a:latin typeface="+mn-lt"/>
                <a:cs typeface="Times New Roman" pitchFamily="18" charset="0"/>
              </a:rPr>
              <a:t>an </a:t>
            </a:r>
            <a:r>
              <a:rPr lang="fr-FR" sz="3400" b="1" dirty="0" err="1">
                <a:solidFill>
                  <a:srgbClr val="FF7C80"/>
                </a:solidFill>
                <a:latin typeface="+mn-lt"/>
                <a:cs typeface="Times New Roman" pitchFamily="18" charset="0"/>
              </a:rPr>
              <a:t>overview</a:t>
            </a:r>
            <a:endParaRPr lang="en-US" altLang="fr-FR" sz="3400" dirty="0">
              <a:solidFill>
                <a:srgbClr val="FF7C80"/>
              </a:solidFill>
            </a:endParaRPr>
          </a:p>
        </p:txBody>
      </p:sp>
      <p:pic>
        <p:nvPicPr>
          <p:cNvPr id="3" name="Picture 6" descr="National income accounting A-Level Economics quiz — Edukamer">
            <a:extLst>
              <a:ext uri="{FF2B5EF4-FFF2-40B4-BE49-F238E27FC236}">
                <a16:creationId xmlns:a16="http://schemas.microsoft.com/office/drawing/2014/main" id="{92DCBD28-CCBB-7925-E930-42E0C03AAC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7504" y="0"/>
            <a:ext cx="2444496"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AFD57319-78E0-4E3E-BF2A-341B83079F13}"/>
              </a:ext>
            </a:extLst>
          </p:cNvPr>
          <p:cNvSpPr>
            <a:spLocks noGrp="1"/>
          </p:cNvSpPr>
          <p:nvPr>
            <p:ph type="ftr" sz="quarter" idx="11"/>
          </p:nvPr>
        </p:nvSpPr>
        <p:spPr/>
        <p:txBody>
          <a:bodyPr/>
          <a:lstStyle/>
          <a:p>
            <a:r>
              <a:rPr lang="en-US" altLang="ru-RU"/>
              <a:t>MEASURING A NATION’S INCOME</a:t>
            </a:r>
          </a:p>
        </p:txBody>
      </p:sp>
      <p:sp>
        <p:nvSpPr>
          <p:cNvPr id="5" name="Номер слайда 2">
            <a:extLst>
              <a:ext uri="{FF2B5EF4-FFF2-40B4-BE49-F238E27FC236}">
                <a16:creationId xmlns:a16="http://schemas.microsoft.com/office/drawing/2014/main" id="{4AE27305-9821-45BF-8C25-98FA018AB7C5}"/>
              </a:ext>
            </a:extLst>
          </p:cNvPr>
          <p:cNvSpPr>
            <a:spLocks noGrp="1"/>
          </p:cNvSpPr>
          <p:nvPr>
            <p:ph type="sldNum" sz="quarter" idx="12"/>
          </p:nvPr>
        </p:nvSpPr>
        <p:spPr/>
        <p:txBody>
          <a:bodyPr/>
          <a:lstStyle/>
          <a:p>
            <a:fld id="{ED0DCEE0-82C2-4479-8AE1-E40D753E6ECE}" type="slidenum">
              <a:rPr lang="en-US" altLang="ru-RU"/>
              <a:pPr/>
              <a:t>8</a:t>
            </a:fld>
            <a:endParaRPr lang="en-US" altLang="ru-RU"/>
          </a:p>
        </p:txBody>
      </p:sp>
      <p:sp>
        <p:nvSpPr>
          <p:cNvPr id="57346" name="Rectangle 2">
            <a:extLst>
              <a:ext uri="{FF2B5EF4-FFF2-40B4-BE49-F238E27FC236}">
                <a16:creationId xmlns:a16="http://schemas.microsoft.com/office/drawing/2014/main" id="{DCA8DBF6-324B-4928-BE53-14B9C2E563C5}"/>
              </a:ext>
            </a:extLst>
          </p:cNvPr>
          <p:cNvSpPr>
            <a:spLocks noGrp="1" noChangeArrowheads="1"/>
          </p:cNvSpPr>
          <p:nvPr>
            <p:ph type="title" idx="4294967295"/>
          </p:nvPr>
        </p:nvSpPr>
        <p:spPr>
          <a:xfrm>
            <a:off x="2438402" y="568326"/>
            <a:ext cx="7281864" cy="681037"/>
          </a:xfrm>
        </p:spPr>
        <p:txBody>
          <a:bodyPr>
            <a:normAutofit/>
          </a:bodyPr>
          <a:lstStyle/>
          <a:p>
            <a:r>
              <a:rPr lang="en-US" altLang="fr-FR" sz="3800" b="1" dirty="0">
                <a:solidFill>
                  <a:srgbClr val="00FF00"/>
                </a:solidFill>
                <a:latin typeface="+mn-lt"/>
              </a:rPr>
              <a:t>II-National Income Accounting</a:t>
            </a:r>
            <a:endParaRPr lang="en-US" altLang="ru-RU" sz="3800" b="1" dirty="0">
              <a:solidFill>
                <a:srgbClr val="00FF00"/>
              </a:solidFill>
              <a:latin typeface="+mn-lt"/>
            </a:endParaRPr>
          </a:p>
        </p:txBody>
      </p:sp>
      <p:sp>
        <p:nvSpPr>
          <p:cNvPr id="57347" name="Rectangle 3">
            <a:extLst>
              <a:ext uri="{FF2B5EF4-FFF2-40B4-BE49-F238E27FC236}">
                <a16:creationId xmlns:a16="http://schemas.microsoft.com/office/drawing/2014/main" id="{2FB9DF4A-1782-40C2-8CE0-DC7561F5D7CD}"/>
              </a:ext>
            </a:extLst>
          </p:cNvPr>
          <p:cNvSpPr>
            <a:spLocks noGrp="1" noChangeArrowheads="1"/>
          </p:cNvSpPr>
          <p:nvPr>
            <p:ph type="body" idx="4294967295"/>
          </p:nvPr>
        </p:nvSpPr>
        <p:spPr>
          <a:xfrm>
            <a:off x="118872" y="1733550"/>
            <a:ext cx="10305287" cy="4556124"/>
          </a:xfrm>
        </p:spPr>
        <p:txBody>
          <a:bodyPr>
            <a:normAutofit fontScale="92500"/>
          </a:bodyPr>
          <a:lstStyle/>
          <a:p>
            <a:pPr marL="0" indent="0">
              <a:spcBef>
                <a:spcPct val="20000"/>
              </a:spcBef>
              <a:buNone/>
            </a:pPr>
            <a:r>
              <a:rPr lang="en-US" altLang="fr-FR" sz="3000" b="1" dirty="0"/>
              <a:t>I-2-</a:t>
            </a:r>
            <a:r>
              <a:rPr lang="en-US" altLang="ru-RU" sz="3000" b="1" dirty="0">
                <a:latin typeface="+mn-lt"/>
              </a:rPr>
              <a:t>The Circular-Flow Diagram</a:t>
            </a:r>
            <a:r>
              <a:rPr lang="en-US" altLang="fr-FR" sz="3000" b="1" dirty="0"/>
              <a:t> </a:t>
            </a:r>
          </a:p>
          <a:p>
            <a:pPr marL="0" indent="0">
              <a:spcBef>
                <a:spcPct val="20000"/>
              </a:spcBef>
              <a:buNone/>
            </a:pPr>
            <a:endParaRPr lang="en-US" altLang="ru-RU" dirty="0"/>
          </a:p>
          <a:p>
            <a:pPr>
              <a:spcBef>
                <a:spcPct val="20000"/>
              </a:spcBef>
            </a:pPr>
            <a:r>
              <a:rPr lang="en-US" altLang="ru-RU" dirty="0"/>
              <a:t>It’s a simple depiction of the macroeconomy</a:t>
            </a:r>
          </a:p>
          <a:p>
            <a:pPr>
              <a:spcBef>
                <a:spcPct val="50000"/>
              </a:spcBef>
            </a:pPr>
            <a:r>
              <a:rPr lang="en-US" altLang="ru-RU" dirty="0"/>
              <a:t>It illustrates GDP as spending, revenue, factor payments, and income</a:t>
            </a:r>
          </a:p>
          <a:p>
            <a:pPr>
              <a:spcBef>
                <a:spcPct val="50000"/>
              </a:spcBef>
            </a:pPr>
            <a:endParaRPr lang="en-US" altLang="ru-RU" dirty="0"/>
          </a:p>
          <a:p>
            <a:pPr>
              <a:spcBef>
                <a:spcPct val="50000"/>
              </a:spcBef>
            </a:pPr>
            <a:r>
              <a:rPr lang="en-US" altLang="ru-RU" dirty="0"/>
              <a:t>Preliminaries:</a:t>
            </a:r>
          </a:p>
          <a:p>
            <a:pPr lvl="1">
              <a:lnSpc>
                <a:spcPct val="105000"/>
              </a:lnSpc>
              <a:spcBef>
                <a:spcPct val="25000"/>
              </a:spcBef>
            </a:pPr>
            <a:r>
              <a:rPr lang="en-US" altLang="ru-RU" b="1" dirty="0">
                <a:solidFill>
                  <a:srgbClr val="800080"/>
                </a:solidFill>
              </a:rPr>
              <a:t>Factors of production</a:t>
            </a:r>
            <a:r>
              <a:rPr lang="en-US" altLang="ru-RU" dirty="0"/>
              <a:t> are inputs like labor, land, capital, and natural resources.  </a:t>
            </a:r>
          </a:p>
          <a:p>
            <a:pPr lvl="1">
              <a:lnSpc>
                <a:spcPct val="105000"/>
              </a:lnSpc>
              <a:spcBef>
                <a:spcPct val="25000"/>
              </a:spcBef>
            </a:pPr>
            <a:r>
              <a:rPr lang="en-US" altLang="ru-RU" b="1" dirty="0">
                <a:solidFill>
                  <a:srgbClr val="800080"/>
                </a:solidFill>
              </a:rPr>
              <a:t>Factor payments</a:t>
            </a:r>
            <a:r>
              <a:rPr lang="en-US" altLang="ru-RU" dirty="0"/>
              <a:t> are payments to the factors of production (</a:t>
            </a:r>
            <a:r>
              <a:rPr lang="en-US" altLang="ru-RU" i="1" dirty="0"/>
              <a:t>e.g</a:t>
            </a:r>
            <a:r>
              <a:rPr lang="en-US" altLang="ru-RU" dirty="0"/>
              <a:t>., wages, rent). </a:t>
            </a:r>
          </a:p>
        </p:txBody>
      </p:sp>
    </p:spTree>
    <p:extLst>
      <p:ext uri="{BB962C8B-B14F-4D97-AF65-F5344CB8AC3E}">
        <p14:creationId xmlns:p14="http://schemas.microsoft.com/office/powerpoint/2010/main" val="2128021707"/>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Нижний колонтитул 1">
            <a:extLst>
              <a:ext uri="{FF2B5EF4-FFF2-40B4-BE49-F238E27FC236}">
                <a16:creationId xmlns:a16="http://schemas.microsoft.com/office/drawing/2014/main" id="{DD862EAE-A071-4C34-BD1D-ED61B250D03A}"/>
              </a:ext>
            </a:extLst>
          </p:cNvPr>
          <p:cNvSpPr>
            <a:spLocks noGrp="1"/>
          </p:cNvSpPr>
          <p:nvPr>
            <p:ph type="ftr" sz="quarter" idx="11"/>
          </p:nvPr>
        </p:nvSpPr>
        <p:spPr/>
        <p:txBody>
          <a:bodyPr/>
          <a:lstStyle/>
          <a:p>
            <a:r>
              <a:rPr lang="en-US" altLang="ru-RU"/>
              <a:t>MEASURING A NATION’S INCOME</a:t>
            </a:r>
          </a:p>
        </p:txBody>
      </p:sp>
      <p:sp>
        <p:nvSpPr>
          <p:cNvPr id="14" name="Номер слайда 2">
            <a:extLst>
              <a:ext uri="{FF2B5EF4-FFF2-40B4-BE49-F238E27FC236}">
                <a16:creationId xmlns:a16="http://schemas.microsoft.com/office/drawing/2014/main" id="{206FF82D-5307-451A-900D-752A0413476B}"/>
              </a:ext>
            </a:extLst>
          </p:cNvPr>
          <p:cNvSpPr>
            <a:spLocks noGrp="1"/>
          </p:cNvSpPr>
          <p:nvPr>
            <p:ph type="sldNum" sz="quarter" idx="12"/>
          </p:nvPr>
        </p:nvSpPr>
        <p:spPr/>
        <p:txBody>
          <a:bodyPr/>
          <a:lstStyle/>
          <a:p>
            <a:fld id="{D1F8A6CE-330D-48CD-AF8A-9F791FC55DEC}" type="slidenum">
              <a:rPr lang="en-US" altLang="ru-RU"/>
              <a:pPr/>
              <a:t>9</a:t>
            </a:fld>
            <a:endParaRPr lang="en-US" altLang="ru-RU"/>
          </a:p>
        </p:txBody>
      </p:sp>
      <p:sp>
        <p:nvSpPr>
          <p:cNvPr id="187394" name="Rectangle 2">
            <a:extLst>
              <a:ext uri="{FF2B5EF4-FFF2-40B4-BE49-F238E27FC236}">
                <a16:creationId xmlns:a16="http://schemas.microsoft.com/office/drawing/2014/main" id="{3E9E147B-C9C0-4C85-AE2D-9BE1C76E4AC7}"/>
              </a:ext>
            </a:extLst>
          </p:cNvPr>
          <p:cNvSpPr>
            <a:spLocks noChangeArrowheads="1"/>
          </p:cNvSpPr>
          <p:nvPr/>
        </p:nvSpPr>
        <p:spPr bwMode="auto">
          <a:xfrm>
            <a:off x="1722439" y="2933701"/>
            <a:ext cx="2035175" cy="9810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5346" name="Rectangle 2">
            <a:extLst>
              <a:ext uri="{FF2B5EF4-FFF2-40B4-BE49-F238E27FC236}">
                <a16:creationId xmlns:a16="http://schemas.microsoft.com/office/drawing/2014/main" id="{BC14A75C-AC3A-4D61-932C-0C378A8CFCC0}"/>
              </a:ext>
            </a:extLst>
          </p:cNvPr>
          <p:cNvSpPr>
            <a:spLocks noChangeArrowheads="1"/>
          </p:cNvSpPr>
          <p:nvPr/>
        </p:nvSpPr>
        <p:spPr bwMode="auto">
          <a:xfrm>
            <a:off x="8104189" y="2921001"/>
            <a:ext cx="2251075" cy="98901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5348" name="Text Box 4">
            <a:extLst>
              <a:ext uri="{FF2B5EF4-FFF2-40B4-BE49-F238E27FC236}">
                <a16:creationId xmlns:a16="http://schemas.microsoft.com/office/drawing/2014/main" id="{C297B480-11DB-4263-90DC-5FC4FD3851DA}"/>
              </a:ext>
            </a:extLst>
          </p:cNvPr>
          <p:cNvSpPr txBox="1">
            <a:spLocks noChangeArrowheads="1"/>
          </p:cNvSpPr>
          <p:nvPr/>
        </p:nvSpPr>
        <p:spPr bwMode="auto">
          <a:xfrm>
            <a:off x="4707735" y="1813294"/>
            <a:ext cx="5954713" cy="1878976"/>
          </a:xfrm>
          <a:prstGeom prst="rect">
            <a:avLst/>
          </a:prstGeom>
          <a:solidFill>
            <a:srgbClr val="FFFFCC"/>
          </a:solidFill>
          <a:ln w="9525">
            <a:noFill/>
            <a:miter lim="800000"/>
            <a:headEnd/>
            <a:tailEnd/>
          </a:ln>
          <a:effectLst>
            <a:outerShdw dist="71842" dir="2700000" algn="ctr" rotWithShape="0">
              <a:schemeClr val="bg2"/>
            </a:outerShdw>
          </a:effectLst>
        </p:spPr>
        <p:txBody>
          <a:bodyPr>
            <a:spAutoFit/>
          </a:bodyPr>
          <a:lstStyle/>
          <a:p>
            <a:pPr marL="290513" indent="-231775">
              <a:spcBef>
                <a:spcPct val="15000"/>
              </a:spcBef>
              <a:buClr>
                <a:srgbClr val="CC0000"/>
              </a:buClr>
              <a:defRPr/>
            </a:pPr>
            <a:r>
              <a:rPr lang="en-US" sz="2700" b="1" dirty="0">
                <a:latin typeface="Arial" charset="0"/>
                <a:cs typeface="Arial" charset="0"/>
              </a:rPr>
              <a:t>Households</a:t>
            </a:r>
            <a:r>
              <a:rPr lang="en-US" sz="2700" dirty="0">
                <a:latin typeface="Arial" charset="0"/>
                <a:cs typeface="Arial" charset="0"/>
              </a:rPr>
              <a:t>:</a:t>
            </a:r>
          </a:p>
          <a:p>
            <a:pPr marL="290513" indent="-231775">
              <a:spcBef>
                <a:spcPct val="15000"/>
              </a:spcBef>
              <a:buClr>
                <a:srgbClr val="CC0000"/>
              </a:buClr>
              <a:buFont typeface="Wingdings" pitchFamily="2" charset="2"/>
              <a:buChar char="§"/>
              <a:defRPr/>
            </a:pPr>
            <a:r>
              <a:rPr lang="en-US" sz="2700" dirty="0">
                <a:latin typeface="Arial" charset="0"/>
                <a:cs typeface="Arial" charset="0"/>
              </a:rPr>
              <a:t>own the factors of production, </a:t>
            </a:r>
            <a:br>
              <a:rPr lang="en-US" sz="2700" dirty="0">
                <a:latin typeface="Arial" charset="0"/>
                <a:cs typeface="Arial" charset="0"/>
              </a:rPr>
            </a:br>
            <a:r>
              <a:rPr lang="en-US" sz="2700" dirty="0">
                <a:latin typeface="Arial" charset="0"/>
                <a:cs typeface="Arial" charset="0"/>
              </a:rPr>
              <a:t>sell/rent them to firms for income</a:t>
            </a:r>
          </a:p>
          <a:p>
            <a:pPr marL="290513" indent="-231775">
              <a:spcBef>
                <a:spcPct val="15000"/>
              </a:spcBef>
              <a:buClr>
                <a:srgbClr val="CC0000"/>
              </a:buClr>
              <a:buFont typeface="Wingdings" pitchFamily="2" charset="2"/>
              <a:buChar char="§"/>
              <a:defRPr/>
            </a:pPr>
            <a:r>
              <a:rPr lang="en-US" sz="2700" dirty="0">
                <a:latin typeface="Arial" charset="0"/>
                <a:cs typeface="Arial" charset="0"/>
              </a:rPr>
              <a:t>buy and consume goods &amp; services</a:t>
            </a:r>
          </a:p>
        </p:txBody>
      </p:sp>
      <p:grpSp>
        <p:nvGrpSpPr>
          <p:cNvPr id="2" name="Group 5">
            <a:extLst>
              <a:ext uri="{FF2B5EF4-FFF2-40B4-BE49-F238E27FC236}">
                <a16:creationId xmlns:a16="http://schemas.microsoft.com/office/drawing/2014/main" id="{E4199123-67BC-4095-AEC2-A2284E346151}"/>
              </a:ext>
            </a:extLst>
          </p:cNvPr>
          <p:cNvGrpSpPr>
            <a:grpSpLocks/>
          </p:cNvGrpSpPr>
          <p:nvPr/>
        </p:nvGrpSpPr>
        <p:grpSpPr bwMode="auto">
          <a:xfrm>
            <a:off x="7820025" y="3898110"/>
            <a:ext cx="2162175" cy="893763"/>
            <a:chOff x="4173" y="1870"/>
            <a:chExt cx="1362" cy="563"/>
          </a:xfrm>
        </p:grpSpPr>
        <p:sp>
          <p:nvSpPr>
            <p:cNvPr id="182279" name="Rectangle 6">
              <a:extLst>
                <a:ext uri="{FF2B5EF4-FFF2-40B4-BE49-F238E27FC236}">
                  <a16:creationId xmlns:a16="http://schemas.microsoft.com/office/drawing/2014/main" id="{2B0AB000-8397-447F-8512-CDC14C9BBFAD}"/>
                </a:ext>
              </a:extLst>
            </p:cNvPr>
            <p:cNvSpPr>
              <a:spLocks noChangeArrowheads="1"/>
            </p:cNvSpPr>
            <p:nvPr/>
          </p:nvSpPr>
          <p:spPr bwMode="auto">
            <a:xfrm>
              <a:off x="4173" y="1870"/>
              <a:ext cx="1362" cy="5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2280" name="Text Box 7">
              <a:extLst>
                <a:ext uri="{FF2B5EF4-FFF2-40B4-BE49-F238E27FC236}">
                  <a16:creationId xmlns:a16="http://schemas.microsoft.com/office/drawing/2014/main" id="{F730CCD7-8C51-4472-AD79-9CC134013B42}"/>
                </a:ext>
              </a:extLst>
            </p:cNvPr>
            <p:cNvSpPr txBox="1">
              <a:spLocks noChangeArrowheads="1"/>
            </p:cNvSpPr>
            <p:nvPr/>
          </p:nvSpPr>
          <p:spPr bwMode="auto">
            <a:xfrm>
              <a:off x="4202" y="1998"/>
              <a:ext cx="1309" cy="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700">
                  <a:cs typeface="Arial" panose="020B0604020202020204" pitchFamily="34" charset="0"/>
                </a:rPr>
                <a:t>Households</a:t>
              </a:r>
            </a:p>
          </p:txBody>
        </p:sp>
      </p:grpSp>
      <p:grpSp>
        <p:nvGrpSpPr>
          <p:cNvPr id="3" name="Group 8">
            <a:extLst>
              <a:ext uri="{FF2B5EF4-FFF2-40B4-BE49-F238E27FC236}">
                <a16:creationId xmlns:a16="http://schemas.microsoft.com/office/drawing/2014/main" id="{07A1703B-C88E-4D14-B105-C7D6EC4560CC}"/>
              </a:ext>
            </a:extLst>
          </p:cNvPr>
          <p:cNvGrpSpPr>
            <a:grpSpLocks/>
          </p:cNvGrpSpPr>
          <p:nvPr/>
        </p:nvGrpSpPr>
        <p:grpSpPr bwMode="auto">
          <a:xfrm>
            <a:off x="1529552" y="3112297"/>
            <a:ext cx="1767682" cy="989013"/>
            <a:chOff x="686" y="1863"/>
            <a:chExt cx="1225" cy="563"/>
          </a:xfrm>
        </p:grpSpPr>
        <p:sp>
          <p:nvSpPr>
            <p:cNvPr id="182282" name="Rectangle 9">
              <a:extLst>
                <a:ext uri="{FF2B5EF4-FFF2-40B4-BE49-F238E27FC236}">
                  <a16:creationId xmlns:a16="http://schemas.microsoft.com/office/drawing/2014/main" id="{5D74E21E-E952-4081-9453-82B719DE733F}"/>
                </a:ext>
              </a:extLst>
            </p:cNvPr>
            <p:cNvSpPr>
              <a:spLocks noChangeArrowheads="1"/>
            </p:cNvSpPr>
            <p:nvPr/>
          </p:nvSpPr>
          <p:spPr bwMode="auto">
            <a:xfrm>
              <a:off x="686" y="1863"/>
              <a:ext cx="1225" cy="5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82283" name="Text Box 10">
              <a:extLst>
                <a:ext uri="{FF2B5EF4-FFF2-40B4-BE49-F238E27FC236}">
                  <a16:creationId xmlns:a16="http://schemas.microsoft.com/office/drawing/2014/main" id="{0E3DF180-AE2A-451A-A76D-2DDB8592A564}"/>
                </a:ext>
              </a:extLst>
            </p:cNvPr>
            <p:cNvSpPr txBox="1">
              <a:spLocks noChangeArrowheads="1"/>
            </p:cNvSpPr>
            <p:nvPr/>
          </p:nvSpPr>
          <p:spPr bwMode="auto">
            <a:xfrm>
              <a:off x="842" y="1952"/>
              <a:ext cx="1021" cy="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700" dirty="0">
                  <a:cs typeface="Arial" panose="020B0604020202020204" pitchFamily="34" charset="0"/>
                </a:rPr>
                <a:t>Firms</a:t>
              </a:r>
            </a:p>
          </p:txBody>
        </p:sp>
      </p:grpSp>
      <p:sp>
        <p:nvSpPr>
          <p:cNvPr id="187401" name="Text Box 9">
            <a:extLst>
              <a:ext uri="{FF2B5EF4-FFF2-40B4-BE49-F238E27FC236}">
                <a16:creationId xmlns:a16="http://schemas.microsoft.com/office/drawing/2014/main" id="{CD22D0BA-083F-4476-B945-E03D4EBC61D6}"/>
              </a:ext>
            </a:extLst>
          </p:cNvPr>
          <p:cNvSpPr txBox="1">
            <a:spLocks noChangeArrowheads="1"/>
          </p:cNvSpPr>
          <p:nvPr/>
        </p:nvSpPr>
        <p:spPr bwMode="auto">
          <a:xfrm>
            <a:off x="161925" y="4293223"/>
            <a:ext cx="6659563" cy="1878976"/>
          </a:xfrm>
          <a:prstGeom prst="rect">
            <a:avLst/>
          </a:prstGeom>
          <a:solidFill>
            <a:srgbClr val="FFFFCC"/>
          </a:solidFill>
          <a:ln w="9525">
            <a:noFill/>
            <a:miter lim="800000"/>
            <a:headEnd/>
            <a:tailEnd/>
          </a:ln>
          <a:effectLst>
            <a:outerShdw dist="71842" dir="2700000" algn="ctr" rotWithShape="0">
              <a:schemeClr val="bg2"/>
            </a:outerShdw>
          </a:effectLst>
        </p:spPr>
        <p:txBody>
          <a:bodyPr wrap="square">
            <a:spAutoFit/>
          </a:bodyPr>
          <a:lstStyle/>
          <a:p>
            <a:pPr marL="290513" indent="-231775">
              <a:spcBef>
                <a:spcPct val="15000"/>
              </a:spcBef>
              <a:buClr>
                <a:srgbClr val="CC0000"/>
              </a:buClr>
              <a:defRPr/>
            </a:pPr>
            <a:r>
              <a:rPr lang="en-US" sz="2700" b="1" dirty="0">
                <a:latin typeface="Arial" charset="0"/>
                <a:cs typeface="Arial" charset="0"/>
              </a:rPr>
              <a:t>Firms</a:t>
            </a:r>
            <a:r>
              <a:rPr lang="en-US" sz="2700" dirty="0">
                <a:latin typeface="Arial" charset="0"/>
                <a:cs typeface="Arial" charset="0"/>
              </a:rPr>
              <a:t>:</a:t>
            </a:r>
          </a:p>
          <a:p>
            <a:pPr marL="290513" indent="-231775">
              <a:spcBef>
                <a:spcPct val="15000"/>
              </a:spcBef>
              <a:buClr>
                <a:srgbClr val="CC0000"/>
              </a:buClr>
              <a:buFont typeface="Wingdings" pitchFamily="2" charset="2"/>
              <a:buChar char="§"/>
              <a:defRPr/>
            </a:pPr>
            <a:r>
              <a:rPr lang="en-US" sz="2700" dirty="0">
                <a:latin typeface="Arial" charset="0"/>
                <a:cs typeface="Arial" charset="0"/>
              </a:rPr>
              <a:t>buy/hire factors of production, </a:t>
            </a:r>
            <a:br>
              <a:rPr lang="en-US" sz="2700" dirty="0">
                <a:latin typeface="Arial" charset="0"/>
                <a:cs typeface="Arial" charset="0"/>
              </a:rPr>
            </a:br>
            <a:r>
              <a:rPr lang="en-US" sz="2700" dirty="0">
                <a:latin typeface="Arial" charset="0"/>
                <a:cs typeface="Arial" charset="0"/>
              </a:rPr>
              <a:t>use them to produce goods and services</a:t>
            </a:r>
          </a:p>
          <a:p>
            <a:pPr marL="290513" indent="-231775">
              <a:spcBef>
                <a:spcPct val="15000"/>
              </a:spcBef>
              <a:buClr>
                <a:srgbClr val="CC0000"/>
              </a:buClr>
              <a:buFont typeface="Wingdings" pitchFamily="2" charset="2"/>
              <a:buChar char="§"/>
              <a:defRPr/>
            </a:pPr>
            <a:r>
              <a:rPr lang="en-US" sz="2700" dirty="0">
                <a:latin typeface="Arial" charset="0"/>
                <a:cs typeface="Arial" charset="0"/>
              </a:rPr>
              <a:t>sell goods &amp; services</a:t>
            </a:r>
          </a:p>
        </p:txBody>
      </p:sp>
      <p:sp>
        <p:nvSpPr>
          <p:cNvPr id="4" name="Rectangle 2">
            <a:extLst>
              <a:ext uri="{FF2B5EF4-FFF2-40B4-BE49-F238E27FC236}">
                <a16:creationId xmlns:a16="http://schemas.microsoft.com/office/drawing/2014/main" id="{C9E9A247-2FC7-82BC-B00D-ED279E0BA677}"/>
              </a:ext>
            </a:extLst>
          </p:cNvPr>
          <p:cNvSpPr txBox="1">
            <a:spLocks noChangeArrowheads="1"/>
          </p:cNvSpPr>
          <p:nvPr/>
        </p:nvSpPr>
        <p:spPr>
          <a:xfrm>
            <a:off x="2438402" y="568326"/>
            <a:ext cx="7281864"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fr-FR" sz="3800" b="1">
                <a:solidFill>
                  <a:srgbClr val="00FF00"/>
                </a:solidFill>
                <a:latin typeface="+mn-lt"/>
              </a:rPr>
              <a:t>II-National Income Accounting</a:t>
            </a:r>
            <a:endParaRPr lang="en-US" altLang="ru-RU" sz="3800" b="1" dirty="0">
              <a:solidFill>
                <a:srgbClr val="00FF00"/>
              </a:solidFill>
              <a:latin typeface="+mn-lt"/>
            </a:endParaRPr>
          </a:p>
        </p:txBody>
      </p:sp>
    </p:spTree>
    <p:extLst>
      <p:ext uri="{BB962C8B-B14F-4D97-AF65-F5344CB8AC3E}">
        <p14:creationId xmlns:p14="http://schemas.microsoft.com/office/powerpoint/2010/main" val="275963605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5348"/>
                                        </p:tgtEl>
                                        <p:attrNameLst>
                                          <p:attrName>style.visibility</p:attrName>
                                        </p:attrNameLst>
                                      </p:cBhvr>
                                      <p:to>
                                        <p:strVal val="visible"/>
                                      </p:to>
                                    </p:set>
                                    <p:animEffect transition="in" filter="dissolve">
                                      <p:cBhvr>
                                        <p:cTn id="17" dur="500"/>
                                        <p:tgtEl>
                                          <p:spTgt spid="185348"/>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85346"/>
                                        </p:tgtEl>
                                        <p:attrNameLst>
                                          <p:attrName>style.visibility</p:attrName>
                                        </p:attrNameLst>
                                      </p:cBhvr>
                                      <p:to>
                                        <p:strVal val="visible"/>
                                      </p:to>
                                    </p:set>
                                    <p:animEffect transition="in" filter="dissolve">
                                      <p:cBhvr>
                                        <p:cTn id="20" dur="500"/>
                                        <p:tgtEl>
                                          <p:spTgt spid="18534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xit" presetSubtype="0" fill="hold" grpId="1" nodeType="clickEffect">
                                  <p:stCondLst>
                                    <p:cond delay="0"/>
                                  </p:stCondLst>
                                  <p:childTnLst>
                                    <p:animEffect transition="out" filter="dissolve">
                                      <p:cBhvr>
                                        <p:cTn id="24" dur="500"/>
                                        <p:tgtEl>
                                          <p:spTgt spid="185346"/>
                                        </p:tgtEl>
                                      </p:cBhvr>
                                    </p:animEffect>
                                    <p:set>
                                      <p:cBhvr>
                                        <p:cTn id="25" dur="1" fill="hold">
                                          <p:stCondLst>
                                            <p:cond delay="499"/>
                                          </p:stCondLst>
                                        </p:cTn>
                                        <p:tgtEl>
                                          <p:spTgt spid="185346"/>
                                        </p:tgtEl>
                                        <p:attrNameLst>
                                          <p:attrName>style.visibility</p:attrName>
                                        </p:attrNameLst>
                                      </p:cBhvr>
                                      <p:to>
                                        <p:strVal val="hidden"/>
                                      </p:to>
                                    </p:set>
                                  </p:childTnLst>
                                </p:cTn>
                              </p:par>
                              <p:par>
                                <p:cTn id="26" presetID="9" presetClass="exit" presetSubtype="0" fill="hold" grpId="1" nodeType="withEffect">
                                  <p:stCondLst>
                                    <p:cond delay="0"/>
                                  </p:stCondLst>
                                  <p:childTnLst>
                                    <p:animEffect transition="out" filter="dissolve">
                                      <p:cBhvr>
                                        <p:cTn id="27" dur="500"/>
                                        <p:tgtEl>
                                          <p:spTgt spid="185348"/>
                                        </p:tgtEl>
                                      </p:cBhvr>
                                    </p:animEffect>
                                    <p:set>
                                      <p:cBhvr>
                                        <p:cTn id="28" dur="1" fill="hold">
                                          <p:stCondLst>
                                            <p:cond delay="499"/>
                                          </p:stCondLst>
                                        </p:cTn>
                                        <p:tgtEl>
                                          <p:spTgt spid="185348"/>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187401"/>
                                        </p:tgtEl>
                                        <p:attrNameLst>
                                          <p:attrName>style.visibility</p:attrName>
                                        </p:attrNameLst>
                                      </p:cBhvr>
                                      <p:to>
                                        <p:strVal val="visible"/>
                                      </p:to>
                                    </p:set>
                                    <p:animEffect transition="in" filter="dissolve">
                                      <p:cBhvr>
                                        <p:cTn id="33" dur="500"/>
                                        <p:tgtEl>
                                          <p:spTgt spid="187401"/>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187394"/>
                                        </p:tgtEl>
                                        <p:attrNameLst>
                                          <p:attrName>style.visibility</p:attrName>
                                        </p:attrNameLst>
                                      </p:cBhvr>
                                      <p:to>
                                        <p:strVal val="visible"/>
                                      </p:to>
                                    </p:set>
                                    <p:animEffect transition="in" filter="dissolve">
                                      <p:cBhvr>
                                        <p:cTn id="36" dur="500"/>
                                        <p:tgtEl>
                                          <p:spTgt spid="187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animBg="1"/>
      <p:bldP spid="185346" grpId="0" animBg="1"/>
      <p:bldP spid="185346" grpId="1" animBg="1"/>
      <p:bldP spid="185348" grpId="0" animBg="1"/>
      <p:bldP spid="185348" grpId="1" animBg="1"/>
      <p:bldP spid="187401"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8D6E730D-616C-A5DE-ACBE-CB9FB046524B}"/>
              </a:ext>
            </a:extLst>
          </p:cNvPr>
          <p:cNvSpPr txBox="1">
            <a:spLocks noChangeArrowheads="1"/>
          </p:cNvSpPr>
          <p:nvPr/>
        </p:nvSpPr>
        <p:spPr>
          <a:xfrm>
            <a:off x="2438402" y="568326"/>
            <a:ext cx="7281864"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fr-FR" sz="3800" b="1">
                <a:solidFill>
                  <a:srgbClr val="00FF00"/>
                </a:solidFill>
                <a:latin typeface="+mn-lt"/>
              </a:rPr>
              <a:t>II-National Income Accounting</a:t>
            </a:r>
            <a:endParaRPr lang="en-US" altLang="ru-RU" sz="3800" b="1" dirty="0">
              <a:solidFill>
                <a:srgbClr val="00FF00"/>
              </a:solidFill>
              <a:latin typeface="+mn-lt"/>
            </a:endParaRPr>
          </a:p>
        </p:txBody>
      </p:sp>
      <p:pic>
        <p:nvPicPr>
          <p:cNvPr id="7" name="Image 6">
            <a:extLst>
              <a:ext uri="{FF2B5EF4-FFF2-40B4-BE49-F238E27FC236}">
                <a16:creationId xmlns:a16="http://schemas.microsoft.com/office/drawing/2014/main" id="{16FCECAB-64DD-F876-374E-CE25529D9647}"/>
              </a:ext>
            </a:extLst>
          </p:cNvPr>
          <p:cNvPicPr>
            <a:picLocks noChangeAspect="1"/>
          </p:cNvPicPr>
          <p:nvPr/>
        </p:nvPicPr>
        <p:blipFill>
          <a:blip r:embed="rId2"/>
          <a:stretch>
            <a:fillRect/>
          </a:stretch>
        </p:blipFill>
        <p:spPr>
          <a:xfrm>
            <a:off x="10424160" y="2148841"/>
            <a:ext cx="1767840" cy="2862262"/>
          </a:xfrm>
          <a:prstGeom prst="rect">
            <a:avLst/>
          </a:prstGeom>
        </p:spPr>
      </p:pic>
      <p:pic>
        <p:nvPicPr>
          <p:cNvPr id="8" name="Picture 2" descr="Circular Flow Model - Overview, How It Works, &amp; Implications">
            <a:extLst>
              <a:ext uri="{FF2B5EF4-FFF2-40B4-BE49-F238E27FC236}">
                <a16:creationId xmlns:a16="http://schemas.microsoft.com/office/drawing/2014/main" id="{5647AD01-15DF-8276-F376-E3F535B3AB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680" y="1556728"/>
            <a:ext cx="10160039" cy="5301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236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al Circular flow of income and expenditures">
            <a:extLst>
              <a:ext uri="{FF2B5EF4-FFF2-40B4-BE49-F238E27FC236}">
                <a16:creationId xmlns:a16="http://schemas.microsoft.com/office/drawing/2014/main" id="{60CF2EB2-C1AA-4985-A821-84EF3086F9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76784"/>
            <a:ext cx="10415016" cy="584407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2">
            <a:extLst>
              <a:ext uri="{FF2B5EF4-FFF2-40B4-BE49-F238E27FC236}">
                <a16:creationId xmlns:a16="http://schemas.microsoft.com/office/drawing/2014/main" id="{C1A9D415-049D-2049-580D-9A0E1EFA630E}"/>
              </a:ext>
            </a:extLst>
          </p:cNvPr>
          <p:cNvSpPr txBox="1">
            <a:spLocks noChangeArrowheads="1"/>
          </p:cNvSpPr>
          <p:nvPr/>
        </p:nvSpPr>
        <p:spPr>
          <a:xfrm>
            <a:off x="2438402" y="568326"/>
            <a:ext cx="7281864" cy="6810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fr-FR" sz="3800" b="1">
                <a:solidFill>
                  <a:srgbClr val="00FF00"/>
                </a:solidFill>
                <a:latin typeface="+mn-lt"/>
              </a:rPr>
              <a:t>II-National Income Accounting</a:t>
            </a:r>
            <a:endParaRPr lang="en-US" altLang="ru-RU" sz="3800" b="1" dirty="0">
              <a:solidFill>
                <a:srgbClr val="00FF00"/>
              </a:solidFill>
              <a:latin typeface="+mn-lt"/>
            </a:endParaRPr>
          </a:p>
        </p:txBody>
      </p:sp>
      <p:pic>
        <p:nvPicPr>
          <p:cNvPr id="4" name="Image 3">
            <a:extLst>
              <a:ext uri="{FF2B5EF4-FFF2-40B4-BE49-F238E27FC236}">
                <a16:creationId xmlns:a16="http://schemas.microsoft.com/office/drawing/2014/main" id="{F9649EA1-B3BF-F23B-4A54-94337D524628}"/>
              </a:ext>
            </a:extLst>
          </p:cNvPr>
          <p:cNvPicPr>
            <a:picLocks noChangeAspect="1"/>
          </p:cNvPicPr>
          <p:nvPr/>
        </p:nvPicPr>
        <p:blipFill>
          <a:blip r:embed="rId3"/>
          <a:stretch>
            <a:fillRect/>
          </a:stretch>
        </p:blipFill>
        <p:spPr>
          <a:xfrm>
            <a:off x="10415016" y="2203705"/>
            <a:ext cx="1776983" cy="2830258"/>
          </a:xfrm>
          <a:prstGeom prst="rect">
            <a:avLst/>
          </a:prstGeom>
        </p:spPr>
      </p:pic>
    </p:spTree>
    <p:extLst>
      <p:ext uri="{BB962C8B-B14F-4D97-AF65-F5344CB8AC3E}">
        <p14:creationId xmlns:p14="http://schemas.microsoft.com/office/powerpoint/2010/main" val="1164920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tytuł 2"/>
          <p:cNvSpPr>
            <a:spLocks noGrp="1"/>
          </p:cNvSpPr>
          <p:nvPr>
            <p:ph type="subTitle" idx="1"/>
          </p:nvPr>
        </p:nvSpPr>
        <p:spPr>
          <a:xfrm>
            <a:off x="1320015" y="2289872"/>
            <a:ext cx="7290585" cy="3370263"/>
          </a:xfrm>
        </p:spPr>
        <p:txBody>
          <a:bodyPr>
            <a:normAutofit lnSpcReduction="10000"/>
          </a:bodyPr>
          <a:lstStyle/>
          <a:p>
            <a:r>
              <a:rPr lang="fr-FR" sz="3300" b="1" dirty="0"/>
              <a:t>III-1- </a:t>
            </a:r>
            <a:r>
              <a:rPr lang="fr-FR" sz="3300" b="1" dirty="0" err="1"/>
              <a:t>Definition</a:t>
            </a:r>
            <a:r>
              <a:rPr lang="fr-FR" sz="3300" b="1" dirty="0"/>
              <a:t> of the GDP</a:t>
            </a:r>
          </a:p>
          <a:p>
            <a:endParaRPr lang="fr-FR" sz="3300" b="1" dirty="0"/>
          </a:p>
          <a:p>
            <a:r>
              <a:rPr lang="fr-FR" sz="3300" b="1" dirty="0"/>
              <a:t>III-2-</a:t>
            </a:r>
            <a:r>
              <a:rPr lang="en-US" altLang="ru-RU" sz="3300" b="1" dirty="0"/>
              <a:t>The Components of GDP</a:t>
            </a:r>
          </a:p>
          <a:p>
            <a:endParaRPr lang="fr-FR" sz="3300" b="1" dirty="0"/>
          </a:p>
          <a:p>
            <a:r>
              <a:rPr lang="fr-FR" sz="3300" b="1" dirty="0"/>
              <a:t>III-3-</a:t>
            </a:r>
            <a:r>
              <a:rPr lang="pl-PL" sz="3300" b="1" dirty="0"/>
              <a:t>Real GDP vs </a:t>
            </a:r>
            <a:r>
              <a:rPr lang="fr-FR" sz="3300" b="1" dirty="0"/>
              <a:t>N</a:t>
            </a:r>
            <a:r>
              <a:rPr lang="pl-PL" sz="3300" b="1" dirty="0"/>
              <a:t>ominal GDP</a:t>
            </a:r>
            <a:endParaRPr lang="fr-FR" sz="3300" b="1" dirty="0"/>
          </a:p>
          <a:p>
            <a:r>
              <a:rPr lang="fr-FR" sz="3300" b="1" dirty="0"/>
              <a:t>III-4-The </a:t>
            </a:r>
            <a:r>
              <a:rPr lang="fr-FR" sz="3300" b="1" dirty="0" err="1"/>
              <a:t>virtue</a:t>
            </a:r>
            <a:r>
              <a:rPr lang="fr-FR" sz="3300" b="1" dirty="0"/>
              <a:t> of </a:t>
            </a:r>
            <a:r>
              <a:rPr lang="pl-PL" sz="3300" b="1" dirty="0"/>
              <a:t>Real GDP</a:t>
            </a:r>
            <a:endParaRPr lang="fr-FR" sz="3300" b="1" dirty="0"/>
          </a:p>
          <a:p>
            <a:pPr algn="l"/>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12</a:t>
            </a:fld>
            <a:endParaRPr lang="pl-PL"/>
          </a:p>
        </p:txBody>
      </p:sp>
      <p:pic>
        <p:nvPicPr>
          <p:cNvPr id="5" name="Picture 2" descr="Gross National Product (GNP) - Assignment Point">
            <a:extLst>
              <a:ext uri="{FF2B5EF4-FFF2-40B4-BE49-F238E27FC236}">
                <a16:creationId xmlns:a16="http://schemas.microsoft.com/office/drawing/2014/main" id="{04118DDF-9AC8-413F-9A6A-A8E28CE76B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1003" y="1746503"/>
            <a:ext cx="3126024" cy="4398265"/>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a:extLst>
              <a:ext uri="{FF2B5EF4-FFF2-40B4-BE49-F238E27FC236}">
                <a16:creationId xmlns:a16="http://schemas.microsoft.com/office/drawing/2014/main" id="{74EB6C30-B206-C60C-BFC7-5C8E8602A213}"/>
              </a:ext>
            </a:extLst>
          </p:cNvPr>
          <p:cNvSpPr txBox="1">
            <a:spLocks/>
          </p:cNvSpPr>
          <p:nvPr/>
        </p:nvSpPr>
        <p:spPr>
          <a:xfrm>
            <a:off x="2400300" y="409574"/>
            <a:ext cx="7296150" cy="933451"/>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fr-FR" sz="4000" b="1">
                <a:solidFill>
                  <a:srgbClr val="FFC000"/>
                </a:solidFill>
                <a:latin typeface="+mn-lt"/>
              </a:rPr>
              <a:t>III-</a:t>
            </a:r>
            <a:r>
              <a:rPr lang="pl-PL" sz="4000" b="1">
                <a:solidFill>
                  <a:srgbClr val="FFC000"/>
                </a:solidFill>
                <a:latin typeface="+mn-lt"/>
              </a:rPr>
              <a:t>GDP M</a:t>
            </a:r>
            <a:r>
              <a:rPr lang="fr-FR" sz="4000" b="1">
                <a:solidFill>
                  <a:srgbClr val="FFC000"/>
                </a:solidFill>
                <a:latin typeface="+mn-lt"/>
              </a:rPr>
              <a:t>easurement</a:t>
            </a:r>
            <a:r>
              <a:rPr lang="pl-PL" sz="4000" b="1">
                <a:solidFill>
                  <a:srgbClr val="FFC000"/>
                </a:solidFill>
                <a:latin typeface="+mn-lt"/>
              </a:rPr>
              <a:t> and N</a:t>
            </a:r>
            <a:r>
              <a:rPr lang="fr-FR" sz="4000" b="1">
                <a:solidFill>
                  <a:srgbClr val="FFC000"/>
                </a:solidFill>
                <a:latin typeface="+mn-lt"/>
              </a:rPr>
              <a:t>ational</a:t>
            </a:r>
            <a:r>
              <a:rPr lang="pl-PL" sz="4000" b="1">
                <a:solidFill>
                  <a:srgbClr val="FFC000"/>
                </a:solidFill>
                <a:latin typeface="+mn-lt"/>
              </a:rPr>
              <a:t> </a:t>
            </a:r>
            <a:r>
              <a:rPr lang="fr-FR" sz="4000" b="1">
                <a:solidFill>
                  <a:srgbClr val="FFC000"/>
                </a:solidFill>
                <a:latin typeface="+mn-lt"/>
              </a:rPr>
              <a:t>Accounts</a:t>
            </a:r>
            <a:endParaRPr lang="pl-PL" sz="4000" dirty="0">
              <a:solidFill>
                <a:srgbClr val="FFC000"/>
              </a:solidFill>
              <a:latin typeface="+mn-lt"/>
            </a:endParaRPr>
          </a:p>
        </p:txBody>
      </p:sp>
    </p:spTree>
    <p:extLst>
      <p:ext uri="{BB962C8B-B14F-4D97-AF65-F5344CB8AC3E}">
        <p14:creationId xmlns:p14="http://schemas.microsoft.com/office/powerpoint/2010/main" val="3342435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00300" y="409574"/>
            <a:ext cx="7296150" cy="933451"/>
          </a:xfrm>
        </p:spPr>
        <p:txBody>
          <a:bodyPr>
            <a:normAutofit fontScale="90000"/>
          </a:bodyPr>
          <a:lstStyle/>
          <a:p>
            <a:pPr algn="ctr"/>
            <a:r>
              <a:rPr lang="fr-FR" sz="4000" b="1" dirty="0">
                <a:solidFill>
                  <a:srgbClr val="FFC000"/>
                </a:solidFill>
                <a:latin typeface="+mn-lt"/>
              </a:rPr>
              <a:t>III-</a:t>
            </a:r>
            <a:r>
              <a:rPr lang="pl-PL" sz="4000" b="1" dirty="0">
                <a:solidFill>
                  <a:srgbClr val="FFC000"/>
                </a:solidFill>
                <a:latin typeface="+mn-lt"/>
              </a:rPr>
              <a:t>GDP M</a:t>
            </a:r>
            <a:r>
              <a:rPr lang="fr-FR" sz="4000" b="1" dirty="0">
                <a:solidFill>
                  <a:srgbClr val="FFC000"/>
                </a:solidFill>
                <a:latin typeface="+mn-lt"/>
              </a:rPr>
              <a:t>easurement</a:t>
            </a:r>
            <a:r>
              <a:rPr lang="pl-PL" sz="4000" b="1" dirty="0">
                <a:solidFill>
                  <a:srgbClr val="FFC000"/>
                </a:solidFill>
                <a:latin typeface="+mn-lt"/>
              </a:rPr>
              <a:t> and N</a:t>
            </a:r>
            <a:r>
              <a:rPr lang="fr-FR" sz="4000" b="1" dirty="0" err="1">
                <a:solidFill>
                  <a:srgbClr val="FFC000"/>
                </a:solidFill>
                <a:latin typeface="+mn-lt"/>
              </a:rPr>
              <a:t>ational</a:t>
            </a:r>
            <a:r>
              <a:rPr lang="pl-PL" sz="4000" b="1" dirty="0">
                <a:solidFill>
                  <a:srgbClr val="FFC000"/>
                </a:solidFill>
                <a:latin typeface="+mn-lt"/>
              </a:rPr>
              <a:t> </a:t>
            </a:r>
            <a:r>
              <a:rPr lang="fr-FR" sz="4000" b="1" dirty="0">
                <a:solidFill>
                  <a:srgbClr val="FFC000"/>
                </a:solidFill>
                <a:latin typeface="+mn-lt"/>
              </a:rPr>
              <a:t>Accounts</a:t>
            </a:r>
            <a:endParaRPr lang="pl-PL" sz="4000" dirty="0">
              <a:solidFill>
                <a:srgbClr val="FFC000"/>
              </a:solidFill>
              <a:latin typeface="+mn-lt"/>
            </a:endParaRP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13</a:t>
            </a:fld>
            <a:endParaRPr lang="pl-PL"/>
          </a:p>
        </p:txBody>
      </p:sp>
      <p:sp>
        <p:nvSpPr>
          <p:cNvPr id="6" name="Espace réservé du contenu 5">
            <a:extLst>
              <a:ext uri="{FF2B5EF4-FFF2-40B4-BE49-F238E27FC236}">
                <a16:creationId xmlns:a16="http://schemas.microsoft.com/office/drawing/2014/main" id="{CF9B6F88-D587-4BFD-B9EC-BC3F92959C4C}"/>
              </a:ext>
            </a:extLst>
          </p:cNvPr>
          <p:cNvSpPr>
            <a:spLocks noGrp="1"/>
          </p:cNvSpPr>
          <p:nvPr>
            <p:ph idx="1"/>
          </p:nvPr>
        </p:nvSpPr>
        <p:spPr>
          <a:xfrm>
            <a:off x="180976" y="1825625"/>
            <a:ext cx="9753600" cy="4351338"/>
          </a:xfrm>
        </p:spPr>
        <p:txBody>
          <a:bodyPr/>
          <a:lstStyle/>
          <a:p>
            <a:pPr marL="0" indent="0" algn="just">
              <a:buNone/>
            </a:pPr>
            <a:r>
              <a:rPr lang="fr-FR" sz="2600" b="1" dirty="0"/>
              <a:t>III-1- Definition of the GDP</a:t>
            </a:r>
          </a:p>
          <a:p>
            <a:pPr marL="0" indent="0" algn="just">
              <a:buNone/>
            </a:pPr>
            <a:endParaRPr lang="fr-FR" sz="2600" b="1" dirty="0"/>
          </a:p>
          <a:p>
            <a:pPr algn="just"/>
            <a:r>
              <a:rPr lang="fr-FR" sz="2600" b="1" dirty="0"/>
              <a:t>The</a:t>
            </a:r>
            <a:r>
              <a:rPr lang="fr-FR" sz="2600" b="1" dirty="0">
                <a:solidFill>
                  <a:srgbClr val="FF0000"/>
                </a:solidFill>
              </a:rPr>
              <a:t> </a:t>
            </a:r>
            <a:r>
              <a:rPr lang="pl-PL" sz="2600" b="1" dirty="0">
                <a:solidFill>
                  <a:srgbClr val="FF0000"/>
                </a:solidFill>
              </a:rPr>
              <a:t>Gross </a:t>
            </a:r>
            <a:r>
              <a:rPr lang="fr-FR" sz="2600" b="1" dirty="0">
                <a:solidFill>
                  <a:srgbClr val="FF0000"/>
                </a:solidFill>
              </a:rPr>
              <a:t>D</a:t>
            </a:r>
            <a:r>
              <a:rPr lang="pl-PL" sz="2600" b="1" dirty="0">
                <a:solidFill>
                  <a:srgbClr val="FF0000"/>
                </a:solidFill>
              </a:rPr>
              <a:t>omestic </a:t>
            </a:r>
            <a:r>
              <a:rPr lang="fr-FR" sz="2600" b="1" dirty="0">
                <a:solidFill>
                  <a:srgbClr val="FF0000"/>
                </a:solidFill>
              </a:rPr>
              <a:t>P</a:t>
            </a:r>
            <a:r>
              <a:rPr lang="pl-PL" sz="2600" b="1" dirty="0">
                <a:solidFill>
                  <a:srgbClr val="FF0000"/>
                </a:solidFill>
              </a:rPr>
              <a:t>roduct </a:t>
            </a:r>
            <a:r>
              <a:rPr lang="pl-PL" sz="2600" dirty="0"/>
              <a:t>(</a:t>
            </a:r>
            <a:r>
              <a:rPr lang="pl-PL" sz="2600" b="1" dirty="0">
                <a:solidFill>
                  <a:srgbClr val="FF0000"/>
                </a:solidFill>
              </a:rPr>
              <a:t>GDP</a:t>
            </a:r>
            <a:r>
              <a:rPr lang="pl-PL" sz="2600" dirty="0"/>
              <a:t>) is the market value of the final goods and services produced within a country in a given time period (typically one year) without regard for the ownership</a:t>
            </a:r>
            <a:r>
              <a:rPr lang="fr-FR" sz="2600" dirty="0"/>
              <a:t> </a:t>
            </a:r>
            <a:r>
              <a:rPr lang="pl-PL" sz="2600" dirty="0"/>
              <a:t> of inputs.</a:t>
            </a:r>
            <a:endParaRPr lang="en-US" sz="2600" dirty="0"/>
          </a:p>
          <a:p>
            <a:pPr marL="0" indent="0">
              <a:buNone/>
            </a:pPr>
            <a:endParaRPr lang="fr-FR" dirty="0"/>
          </a:p>
        </p:txBody>
      </p:sp>
      <p:pic>
        <p:nvPicPr>
          <p:cNvPr id="7170" name="Picture 2" descr="Determining National Income Through GDP, NDP, GNP &amp; NNP | Inviul">
            <a:extLst>
              <a:ext uri="{FF2B5EF4-FFF2-40B4-BE49-F238E27FC236}">
                <a16:creationId xmlns:a16="http://schemas.microsoft.com/office/drawing/2014/main" id="{78DF7AE1-11BD-4DF7-A31B-17D182376B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34576" y="1907931"/>
            <a:ext cx="2154847" cy="4269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907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06E884DF-8EC4-4F3B-956D-30482ABEF467}"/>
              </a:ext>
            </a:extLst>
          </p:cNvPr>
          <p:cNvSpPr>
            <a:spLocks noGrp="1"/>
          </p:cNvSpPr>
          <p:nvPr>
            <p:ph type="ftr" sz="quarter" idx="11"/>
          </p:nvPr>
        </p:nvSpPr>
        <p:spPr/>
        <p:txBody>
          <a:bodyPr/>
          <a:lstStyle/>
          <a:p>
            <a:r>
              <a:rPr lang="en-US" altLang="ru-RU"/>
              <a:t>MEASURING A NATION’S INCOME</a:t>
            </a:r>
          </a:p>
        </p:txBody>
      </p:sp>
      <p:sp>
        <p:nvSpPr>
          <p:cNvPr id="6" name="Номер слайда 2">
            <a:extLst>
              <a:ext uri="{FF2B5EF4-FFF2-40B4-BE49-F238E27FC236}">
                <a16:creationId xmlns:a16="http://schemas.microsoft.com/office/drawing/2014/main" id="{31396D5D-BC70-43D2-8A7F-4C95D768AD79}"/>
              </a:ext>
            </a:extLst>
          </p:cNvPr>
          <p:cNvSpPr>
            <a:spLocks noGrp="1"/>
          </p:cNvSpPr>
          <p:nvPr>
            <p:ph type="sldNum" sz="quarter" idx="12"/>
          </p:nvPr>
        </p:nvSpPr>
        <p:spPr/>
        <p:txBody>
          <a:bodyPr/>
          <a:lstStyle/>
          <a:p>
            <a:fld id="{471B4F1F-AC95-4995-8B34-0B1C10CADDB9}" type="slidenum">
              <a:rPr lang="en-US" altLang="ru-RU"/>
              <a:pPr/>
              <a:t>14</a:t>
            </a:fld>
            <a:endParaRPr lang="en-US" altLang="ru-RU"/>
          </a:p>
        </p:txBody>
      </p:sp>
      <p:sp>
        <p:nvSpPr>
          <p:cNvPr id="94211" name="Rectangle 3">
            <a:extLst>
              <a:ext uri="{FF2B5EF4-FFF2-40B4-BE49-F238E27FC236}">
                <a16:creationId xmlns:a16="http://schemas.microsoft.com/office/drawing/2014/main" id="{81F71F4C-323A-4EA9-A6A5-9A5597C506CD}"/>
              </a:ext>
            </a:extLst>
          </p:cNvPr>
          <p:cNvSpPr>
            <a:spLocks noGrp="1" noChangeArrowheads="1"/>
          </p:cNvSpPr>
          <p:nvPr>
            <p:ph type="body" idx="4294967295"/>
          </p:nvPr>
        </p:nvSpPr>
        <p:spPr>
          <a:xfrm>
            <a:off x="200025" y="1657349"/>
            <a:ext cx="9702801" cy="4699001"/>
          </a:xfrm>
        </p:spPr>
        <p:txBody>
          <a:bodyPr>
            <a:normAutofit/>
          </a:bodyPr>
          <a:lstStyle/>
          <a:p>
            <a:pPr marL="0" indent="0">
              <a:spcBef>
                <a:spcPct val="25000"/>
              </a:spcBef>
              <a:buNone/>
            </a:pPr>
            <a:r>
              <a:rPr lang="fr-FR" sz="2600" b="1" dirty="0"/>
              <a:t>III-2-</a:t>
            </a:r>
            <a:r>
              <a:rPr lang="en-US" altLang="ru-RU" sz="2600" b="1" dirty="0"/>
              <a:t>The Components of GDP</a:t>
            </a:r>
            <a:endParaRPr lang="fr-FR" sz="2600" b="1" dirty="0"/>
          </a:p>
          <a:p>
            <a:pPr marL="0" indent="0">
              <a:spcBef>
                <a:spcPct val="25000"/>
              </a:spcBef>
              <a:buNone/>
            </a:pPr>
            <a:r>
              <a:rPr lang="en-US" altLang="ru-RU" sz="2600" dirty="0"/>
              <a:t>Recall:  </a:t>
            </a:r>
            <a:r>
              <a:rPr lang="en-US" altLang="ru-RU" sz="2600" b="1" dirty="0">
                <a:solidFill>
                  <a:srgbClr val="FF0000"/>
                </a:solidFill>
              </a:rPr>
              <a:t>GDP is total spending</a:t>
            </a:r>
            <a:r>
              <a:rPr lang="en-US" altLang="ru-RU" sz="2600" dirty="0"/>
              <a:t>. </a:t>
            </a:r>
          </a:p>
          <a:p>
            <a:pPr marL="0" indent="0">
              <a:spcBef>
                <a:spcPct val="25000"/>
              </a:spcBef>
              <a:buNone/>
            </a:pPr>
            <a:endParaRPr lang="en-US" altLang="ru-RU" sz="2600" dirty="0"/>
          </a:p>
          <a:p>
            <a:r>
              <a:rPr lang="en-US" altLang="ru-RU" sz="2600" dirty="0"/>
              <a:t>Four components for the </a:t>
            </a:r>
            <a:r>
              <a:rPr lang="en-US" altLang="ru-RU" sz="2600" b="1" dirty="0">
                <a:solidFill>
                  <a:srgbClr val="FF0000"/>
                </a:solidFill>
              </a:rPr>
              <a:t>GDP</a:t>
            </a:r>
          </a:p>
          <a:p>
            <a:pPr lvl="1"/>
            <a:r>
              <a:rPr lang="en-US" altLang="ru-RU" sz="2600" dirty="0">
                <a:highlight>
                  <a:srgbClr val="FFFF00"/>
                </a:highlight>
              </a:rPr>
              <a:t>Consumption (</a:t>
            </a:r>
            <a:r>
              <a:rPr lang="en-US" altLang="ru-RU" sz="2600" b="1" dirty="0">
                <a:highlight>
                  <a:srgbClr val="FFFF00"/>
                </a:highlight>
              </a:rPr>
              <a:t>C</a:t>
            </a:r>
            <a:r>
              <a:rPr lang="en-US" altLang="ru-RU" sz="2600" dirty="0">
                <a:highlight>
                  <a:srgbClr val="FFFF00"/>
                </a:highlight>
              </a:rPr>
              <a:t>)</a:t>
            </a:r>
          </a:p>
          <a:p>
            <a:pPr lvl="1"/>
            <a:r>
              <a:rPr lang="en-US" altLang="ru-RU" sz="2600" dirty="0">
                <a:highlight>
                  <a:srgbClr val="00FFFF"/>
                </a:highlight>
              </a:rPr>
              <a:t>Investment (</a:t>
            </a:r>
            <a:r>
              <a:rPr lang="en-US" altLang="ru-RU" sz="2600" b="1" dirty="0">
                <a:highlight>
                  <a:srgbClr val="00FFFF"/>
                </a:highlight>
              </a:rPr>
              <a:t>I</a:t>
            </a:r>
            <a:r>
              <a:rPr lang="en-US" altLang="ru-RU" sz="2600" dirty="0">
                <a:highlight>
                  <a:srgbClr val="00FFFF"/>
                </a:highlight>
              </a:rPr>
              <a:t>)</a:t>
            </a:r>
          </a:p>
          <a:p>
            <a:pPr lvl="1"/>
            <a:r>
              <a:rPr lang="en-US" altLang="ru-RU" sz="2600" dirty="0">
                <a:highlight>
                  <a:srgbClr val="00FF00"/>
                </a:highlight>
              </a:rPr>
              <a:t>Government Purchases (</a:t>
            </a:r>
            <a:r>
              <a:rPr lang="en-US" altLang="ru-RU" sz="2600" b="1" dirty="0">
                <a:highlight>
                  <a:srgbClr val="00FF00"/>
                </a:highlight>
              </a:rPr>
              <a:t>G</a:t>
            </a:r>
            <a:r>
              <a:rPr lang="en-US" altLang="ru-RU" sz="2600" dirty="0">
                <a:highlight>
                  <a:srgbClr val="00FF00"/>
                </a:highlight>
              </a:rPr>
              <a:t>)</a:t>
            </a:r>
          </a:p>
          <a:p>
            <a:pPr lvl="1"/>
            <a:r>
              <a:rPr lang="en-US" altLang="ru-RU" sz="2600" dirty="0">
                <a:highlight>
                  <a:srgbClr val="FF00FF"/>
                </a:highlight>
              </a:rPr>
              <a:t>Net Exports (</a:t>
            </a:r>
            <a:r>
              <a:rPr lang="en-US" altLang="ru-RU" sz="2600" b="1" dirty="0">
                <a:highlight>
                  <a:srgbClr val="FF00FF"/>
                </a:highlight>
              </a:rPr>
              <a:t>NX</a:t>
            </a:r>
            <a:r>
              <a:rPr lang="en-US" altLang="ru-RU" sz="2600" dirty="0">
                <a:highlight>
                  <a:srgbClr val="FF00FF"/>
                </a:highlight>
              </a:rPr>
              <a:t>)</a:t>
            </a:r>
          </a:p>
          <a:p>
            <a:pPr lvl="1"/>
            <a:endParaRPr lang="en-US" altLang="ru-RU" sz="2600" dirty="0"/>
          </a:p>
          <a:p>
            <a:r>
              <a:rPr lang="en-US" altLang="ru-RU" sz="2600" dirty="0"/>
              <a:t>These components add up to </a:t>
            </a:r>
            <a:r>
              <a:rPr lang="en-US" altLang="ru-RU" sz="2600" b="1" dirty="0">
                <a:solidFill>
                  <a:srgbClr val="FF0000"/>
                </a:solidFill>
              </a:rPr>
              <a:t>GDP</a:t>
            </a:r>
            <a:r>
              <a:rPr lang="en-US" altLang="ru-RU" sz="2600" dirty="0"/>
              <a:t> (denoted </a:t>
            </a:r>
            <a:r>
              <a:rPr lang="en-US" altLang="ru-RU" sz="2600" b="1" dirty="0">
                <a:solidFill>
                  <a:srgbClr val="FF0000"/>
                </a:solidFill>
              </a:rPr>
              <a:t>Y</a:t>
            </a:r>
            <a:r>
              <a:rPr lang="en-US" altLang="ru-RU" sz="2600" dirty="0"/>
              <a:t>):</a:t>
            </a:r>
          </a:p>
        </p:txBody>
      </p:sp>
      <p:sp>
        <p:nvSpPr>
          <p:cNvPr id="94213" name="Text Box 5">
            <a:extLst>
              <a:ext uri="{FF2B5EF4-FFF2-40B4-BE49-F238E27FC236}">
                <a16:creationId xmlns:a16="http://schemas.microsoft.com/office/drawing/2014/main" id="{D3C6AAF3-EDD9-43D7-9394-2C6072D592B5}"/>
              </a:ext>
            </a:extLst>
          </p:cNvPr>
          <p:cNvSpPr txBox="1">
            <a:spLocks noChangeArrowheads="1"/>
          </p:cNvSpPr>
          <p:nvPr/>
        </p:nvSpPr>
        <p:spPr bwMode="auto">
          <a:xfrm>
            <a:off x="4964430" y="2638425"/>
            <a:ext cx="5381625" cy="1743075"/>
          </a:xfrm>
          <a:prstGeom prst="rect">
            <a:avLst/>
          </a:prstGeom>
          <a:solidFill>
            <a:srgbClr val="FFFF99"/>
          </a:solidFill>
          <a:ln w="9525">
            <a:noFill/>
            <a:miter lim="800000"/>
            <a:headEnd/>
            <a:tailEnd/>
          </a:ln>
          <a:effectLst>
            <a:outerShdw dist="89803" dir="2700000" algn="ctr" rotWithShape="0">
              <a:schemeClr val="bg2"/>
            </a:outerShdw>
          </a:effectLst>
        </p:spPr>
        <p:txBody>
          <a:bodyPr anchor="ctr"/>
          <a:lstStyle/>
          <a:p>
            <a:pPr algn="ctr">
              <a:spcBef>
                <a:spcPct val="50000"/>
              </a:spcBef>
              <a:defRPr/>
            </a:pPr>
            <a:r>
              <a:rPr lang="en-US" sz="3000" b="1" dirty="0">
                <a:latin typeface="Tahoma" pitchFamily="34" charset="0"/>
                <a:cs typeface="Arial" charset="0"/>
              </a:rPr>
              <a:t>Y  =  C  +  I  +  G  +  NX</a:t>
            </a:r>
          </a:p>
        </p:txBody>
      </p:sp>
      <p:sp>
        <p:nvSpPr>
          <p:cNvPr id="2" name="Tytuł 1">
            <a:extLst>
              <a:ext uri="{FF2B5EF4-FFF2-40B4-BE49-F238E27FC236}">
                <a16:creationId xmlns:a16="http://schemas.microsoft.com/office/drawing/2014/main" id="{700BA659-86AD-05A1-A799-E3A6BF97F493}"/>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a:solidFill>
                  <a:srgbClr val="FFC000"/>
                </a:solidFill>
                <a:latin typeface="+mn-lt"/>
              </a:rPr>
              <a:t>III-</a:t>
            </a:r>
            <a:r>
              <a:rPr lang="pl-PL" sz="4000" b="1">
                <a:solidFill>
                  <a:srgbClr val="FFC000"/>
                </a:solidFill>
                <a:latin typeface="+mn-lt"/>
              </a:rPr>
              <a:t>GDP M</a:t>
            </a:r>
            <a:r>
              <a:rPr lang="fr-FR" sz="4000" b="1">
                <a:solidFill>
                  <a:srgbClr val="FFC000"/>
                </a:solidFill>
                <a:latin typeface="+mn-lt"/>
              </a:rPr>
              <a:t>easurement</a:t>
            </a:r>
            <a:r>
              <a:rPr lang="pl-PL" sz="4000" b="1">
                <a:solidFill>
                  <a:srgbClr val="FFC000"/>
                </a:solidFill>
                <a:latin typeface="+mn-lt"/>
              </a:rPr>
              <a:t> and N</a:t>
            </a:r>
            <a:r>
              <a:rPr lang="fr-FR" sz="4000" b="1">
                <a:solidFill>
                  <a:srgbClr val="FFC000"/>
                </a:solidFill>
                <a:latin typeface="+mn-lt"/>
              </a:rPr>
              <a:t>ational</a:t>
            </a:r>
            <a:r>
              <a:rPr lang="pl-PL" sz="4000" b="1">
                <a:solidFill>
                  <a:srgbClr val="FFC000"/>
                </a:solidFill>
                <a:latin typeface="+mn-lt"/>
              </a:rPr>
              <a:t> </a:t>
            </a:r>
            <a:r>
              <a:rPr lang="fr-FR" sz="4000" b="1">
                <a:solidFill>
                  <a:srgbClr val="FFC000"/>
                </a:solidFill>
                <a:latin typeface="+mn-lt"/>
              </a:rPr>
              <a:t>Accounts</a:t>
            </a:r>
            <a:endParaRPr lang="pl-PL" sz="4000" dirty="0">
              <a:solidFill>
                <a:srgbClr val="FFC000"/>
              </a:solidFill>
              <a:latin typeface="+mn-l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animEffect transition="in" filter="wipe(left)">
                                      <p:cBhvr>
                                        <p:cTn id="7" dur="500"/>
                                        <p:tgtEl>
                                          <p:spTgt spid="942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4211">
                                            <p:txEl>
                                              <p:pRg st="1" end="1"/>
                                            </p:txEl>
                                          </p:spTgt>
                                        </p:tgtEl>
                                        <p:attrNameLst>
                                          <p:attrName>style.visibility</p:attrName>
                                        </p:attrNameLst>
                                      </p:cBhvr>
                                      <p:to>
                                        <p:strVal val="visible"/>
                                      </p:to>
                                    </p:set>
                                    <p:animEffect transition="in" filter="wipe(left)">
                                      <p:cBhvr>
                                        <p:cTn id="12" dur="500"/>
                                        <p:tgtEl>
                                          <p:spTgt spid="942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4211">
                                            <p:txEl>
                                              <p:pRg st="3" end="3"/>
                                            </p:txEl>
                                          </p:spTgt>
                                        </p:tgtEl>
                                        <p:attrNameLst>
                                          <p:attrName>style.visibility</p:attrName>
                                        </p:attrNameLst>
                                      </p:cBhvr>
                                      <p:to>
                                        <p:strVal val="visible"/>
                                      </p:to>
                                    </p:set>
                                    <p:animEffect transition="in" filter="wipe(left)">
                                      <p:cBhvr>
                                        <p:cTn id="17" dur="500"/>
                                        <p:tgtEl>
                                          <p:spTgt spid="94211">
                                            <p:txEl>
                                              <p:pRg st="3" end="3"/>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4211">
                                            <p:txEl>
                                              <p:pRg st="4" end="4"/>
                                            </p:txEl>
                                          </p:spTgt>
                                        </p:tgtEl>
                                        <p:attrNameLst>
                                          <p:attrName>style.visibility</p:attrName>
                                        </p:attrNameLst>
                                      </p:cBhvr>
                                      <p:to>
                                        <p:strVal val="visible"/>
                                      </p:to>
                                    </p:set>
                                    <p:animEffect transition="in" filter="wipe(left)">
                                      <p:cBhvr>
                                        <p:cTn id="20" dur="500"/>
                                        <p:tgtEl>
                                          <p:spTgt spid="94211">
                                            <p:txEl>
                                              <p:pRg st="4" end="4"/>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94211">
                                            <p:txEl>
                                              <p:pRg st="5" end="5"/>
                                            </p:txEl>
                                          </p:spTgt>
                                        </p:tgtEl>
                                        <p:attrNameLst>
                                          <p:attrName>style.visibility</p:attrName>
                                        </p:attrNameLst>
                                      </p:cBhvr>
                                      <p:to>
                                        <p:strVal val="visible"/>
                                      </p:to>
                                    </p:set>
                                    <p:animEffect transition="in" filter="wipe(left)">
                                      <p:cBhvr>
                                        <p:cTn id="23" dur="500"/>
                                        <p:tgtEl>
                                          <p:spTgt spid="94211">
                                            <p:txEl>
                                              <p:pRg st="5" end="5"/>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94211">
                                            <p:txEl>
                                              <p:pRg st="6" end="6"/>
                                            </p:txEl>
                                          </p:spTgt>
                                        </p:tgtEl>
                                        <p:attrNameLst>
                                          <p:attrName>style.visibility</p:attrName>
                                        </p:attrNameLst>
                                      </p:cBhvr>
                                      <p:to>
                                        <p:strVal val="visible"/>
                                      </p:to>
                                    </p:set>
                                    <p:animEffect transition="in" filter="wipe(left)">
                                      <p:cBhvr>
                                        <p:cTn id="26" dur="500"/>
                                        <p:tgtEl>
                                          <p:spTgt spid="94211">
                                            <p:txEl>
                                              <p:pRg st="6" end="6"/>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94211">
                                            <p:txEl>
                                              <p:pRg st="7" end="7"/>
                                            </p:txEl>
                                          </p:spTgt>
                                        </p:tgtEl>
                                        <p:attrNameLst>
                                          <p:attrName>style.visibility</p:attrName>
                                        </p:attrNameLst>
                                      </p:cBhvr>
                                      <p:to>
                                        <p:strVal val="visible"/>
                                      </p:to>
                                    </p:set>
                                    <p:animEffect transition="in" filter="wipe(left)">
                                      <p:cBhvr>
                                        <p:cTn id="29" dur="500"/>
                                        <p:tgtEl>
                                          <p:spTgt spid="94211">
                                            <p:txEl>
                                              <p:pRg st="7" end="7"/>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94211">
                                            <p:txEl>
                                              <p:pRg st="9" end="9"/>
                                            </p:txEl>
                                          </p:spTgt>
                                        </p:tgtEl>
                                        <p:attrNameLst>
                                          <p:attrName>style.visibility</p:attrName>
                                        </p:attrNameLst>
                                      </p:cBhvr>
                                      <p:to>
                                        <p:strVal val="visible"/>
                                      </p:to>
                                    </p:set>
                                    <p:animEffect transition="in" filter="wipe(left)">
                                      <p:cBhvr>
                                        <p:cTn id="34" dur="500"/>
                                        <p:tgtEl>
                                          <p:spTgt spid="94211">
                                            <p:txEl>
                                              <p:pRg st="9" end="9"/>
                                            </p:txEl>
                                          </p:spTgt>
                                        </p:tgtEl>
                                      </p:cBhvr>
                                    </p:animEffect>
                                  </p:childTnLst>
                                </p:cTn>
                              </p:par>
                            </p:childTnLst>
                          </p:cTn>
                        </p:par>
                        <p:par>
                          <p:cTn id="35" fill="hold" nodeType="afterGroup">
                            <p:stCondLst>
                              <p:cond delay="500"/>
                            </p:stCondLst>
                            <p:childTnLst>
                              <p:par>
                                <p:cTn id="36" presetID="9" presetClass="entr" presetSubtype="0" fill="hold" grpId="0" nodeType="afterEffect">
                                  <p:stCondLst>
                                    <p:cond delay="0"/>
                                  </p:stCondLst>
                                  <p:childTnLst>
                                    <p:set>
                                      <p:cBhvr>
                                        <p:cTn id="37" dur="1" fill="hold">
                                          <p:stCondLst>
                                            <p:cond delay="0"/>
                                          </p:stCondLst>
                                        </p:cTn>
                                        <p:tgtEl>
                                          <p:spTgt spid="94213"/>
                                        </p:tgtEl>
                                        <p:attrNameLst>
                                          <p:attrName>style.visibility</p:attrName>
                                        </p:attrNameLst>
                                      </p:cBhvr>
                                      <p:to>
                                        <p:strVal val="visible"/>
                                      </p:to>
                                    </p:set>
                                    <p:animEffect transition="in" filter="dissolve">
                                      <p:cBhvr>
                                        <p:cTn id="38" dur="500"/>
                                        <p:tgtEl>
                                          <p:spTgt spid="94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uiExpand="1" build="p" bldLvl="4"/>
      <p:bldP spid="942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7A83F1BD-EC4B-43A6-8D3F-790D167F22FF}"/>
              </a:ext>
            </a:extLst>
          </p:cNvPr>
          <p:cNvSpPr>
            <a:spLocks noGrp="1"/>
          </p:cNvSpPr>
          <p:nvPr>
            <p:ph type="ftr" sz="quarter" idx="11"/>
          </p:nvPr>
        </p:nvSpPr>
        <p:spPr/>
        <p:txBody>
          <a:bodyPr/>
          <a:lstStyle/>
          <a:p>
            <a:r>
              <a:rPr lang="en-US" altLang="ru-RU"/>
              <a:t>MEASURING A NATION’S INCOME</a:t>
            </a:r>
          </a:p>
        </p:txBody>
      </p:sp>
      <p:sp>
        <p:nvSpPr>
          <p:cNvPr id="5" name="Номер слайда 2">
            <a:extLst>
              <a:ext uri="{FF2B5EF4-FFF2-40B4-BE49-F238E27FC236}">
                <a16:creationId xmlns:a16="http://schemas.microsoft.com/office/drawing/2014/main" id="{DF520390-7989-4151-9AA6-D163C1B8BAAE}"/>
              </a:ext>
            </a:extLst>
          </p:cNvPr>
          <p:cNvSpPr>
            <a:spLocks noGrp="1"/>
          </p:cNvSpPr>
          <p:nvPr>
            <p:ph type="sldNum" sz="quarter" idx="12"/>
          </p:nvPr>
        </p:nvSpPr>
        <p:spPr/>
        <p:txBody>
          <a:bodyPr/>
          <a:lstStyle/>
          <a:p>
            <a:fld id="{AFB4F631-A354-4C59-ACA4-9E2C2250FC3A}" type="slidenum">
              <a:rPr lang="en-US" altLang="ru-RU"/>
              <a:pPr/>
              <a:t>15</a:t>
            </a:fld>
            <a:endParaRPr lang="en-US" altLang="ru-RU"/>
          </a:p>
        </p:txBody>
      </p:sp>
      <p:sp>
        <p:nvSpPr>
          <p:cNvPr id="81923" name="Rectangle 3">
            <a:extLst>
              <a:ext uri="{FF2B5EF4-FFF2-40B4-BE49-F238E27FC236}">
                <a16:creationId xmlns:a16="http://schemas.microsoft.com/office/drawing/2014/main" id="{451E1DD0-FF91-4DD5-B4B0-C7A395E53B74}"/>
              </a:ext>
            </a:extLst>
          </p:cNvPr>
          <p:cNvSpPr>
            <a:spLocks noGrp="1" noChangeArrowheads="1"/>
          </p:cNvSpPr>
          <p:nvPr>
            <p:ph type="body" idx="4294967295"/>
          </p:nvPr>
        </p:nvSpPr>
        <p:spPr>
          <a:xfrm>
            <a:off x="0" y="1581150"/>
            <a:ext cx="9837738" cy="4775200"/>
          </a:xfrm>
        </p:spPr>
        <p:txBody>
          <a:bodyPr/>
          <a:lstStyle/>
          <a:p>
            <a:pPr marL="0" indent="0">
              <a:buNone/>
            </a:pPr>
            <a:r>
              <a:rPr lang="fr-FR" sz="3000" b="1" dirty="0"/>
              <a:t>	</a:t>
            </a:r>
            <a:r>
              <a:rPr lang="fr-FR" sz="2600" b="1" dirty="0"/>
              <a:t>III-2-1-</a:t>
            </a:r>
            <a:r>
              <a:rPr lang="en-US" altLang="ru-RU" sz="2600" b="1" dirty="0"/>
              <a:t>The Consumption (C)</a:t>
            </a:r>
            <a:endParaRPr lang="fr-FR" sz="2600" b="1" dirty="0"/>
          </a:p>
          <a:p>
            <a:pPr marL="0" indent="0">
              <a:buNone/>
            </a:pPr>
            <a:endParaRPr lang="en-US" altLang="ru-RU" sz="2600" dirty="0"/>
          </a:p>
          <a:p>
            <a:r>
              <a:rPr lang="en-US" altLang="ru-RU" sz="2600" dirty="0"/>
              <a:t>It is  the </a:t>
            </a:r>
            <a:r>
              <a:rPr lang="en-US" altLang="ru-RU" sz="2600" b="1" dirty="0"/>
              <a:t>total spending</a:t>
            </a:r>
            <a:r>
              <a:rPr lang="en-US" altLang="ru-RU" sz="2600" dirty="0"/>
              <a:t> by </a:t>
            </a:r>
            <a:r>
              <a:rPr lang="en-US" altLang="ru-RU" sz="2600" b="1" dirty="0"/>
              <a:t>households</a:t>
            </a:r>
            <a:r>
              <a:rPr lang="en-US" altLang="ru-RU" sz="2600" dirty="0"/>
              <a:t> on </a:t>
            </a:r>
            <a:r>
              <a:rPr lang="en-US" altLang="ru-RU" sz="2600" b="1" dirty="0"/>
              <a:t>goods &amp; services</a:t>
            </a:r>
            <a:r>
              <a:rPr lang="en-US" altLang="ru-RU" sz="2600" dirty="0"/>
              <a:t>.  </a:t>
            </a:r>
          </a:p>
          <a:p>
            <a:pPr marL="0" indent="0">
              <a:buNone/>
            </a:pPr>
            <a:endParaRPr lang="en-US" altLang="ru-RU" sz="2600" dirty="0"/>
          </a:p>
          <a:p>
            <a:r>
              <a:rPr lang="en-US" altLang="ru-RU" sz="2600" dirty="0"/>
              <a:t>Note on </a:t>
            </a:r>
            <a:r>
              <a:rPr lang="en-US" altLang="ru-RU" sz="2600" b="1" dirty="0">
                <a:highlight>
                  <a:srgbClr val="FFFF00"/>
                </a:highlight>
              </a:rPr>
              <a:t>housing costs</a:t>
            </a:r>
            <a:r>
              <a:rPr lang="en-US" altLang="ru-RU" sz="2600" dirty="0"/>
              <a:t>:  </a:t>
            </a:r>
            <a:endParaRPr lang="en-US" altLang="ru-RU" sz="2600" b="1" dirty="0"/>
          </a:p>
          <a:p>
            <a:pPr lvl="1">
              <a:lnSpc>
                <a:spcPct val="105000"/>
              </a:lnSpc>
              <a:spcBef>
                <a:spcPct val="25000"/>
              </a:spcBef>
            </a:pPr>
            <a:r>
              <a:rPr lang="en-US" altLang="ru-RU" sz="2600" b="1" i="1" u="sng" dirty="0"/>
              <a:t>For renters</a:t>
            </a:r>
            <a:r>
              <a:rPr lang="en-US" altLang="ru-RU" sz="2600" dirty="0"/>
              <a:t>: </a:t>
            </a:r>
            <a:br>
              <a:rPr lang="en-US" altLang="ru-RU" sz="2600" dirty="0"/>
            </a:br>
            <a:r>
              <a:rPr lang="en-US" altLang="ru-RU" sz="2600" dirty="0"/>
              <a:t>consumption includes rent payments. </a:t>
            </a:r>
          </a:p>
          <a:p>
            <a:pPr lvl="1">
              <a:lnSpc>
                <a:spcPct val="105000"/>
              </a:lnSpc>
              <a:spcBef>
                <a:spcPct val="25000"/>
              </a:spcBef>
            </a:pPr>
            <a:r>
              <a:rPr lang="en-US" altLang="ru-RU" sz="2600" b="1" i="1" u="sng" dirty="0"/>
              <a:t>For homeowners</a:t>
            </a:r>
            <a:r>
              <a:rPr lang="en-US" altLang="ru-RU" sz="2600" dirty="0"/>
              <a:t>:</a:t>
            </a:r>
            <a:br>
              <a:rPr lang="en-US" altLang="ru-RU" sz="2600" dirty="0"/>
            </a:br>
            <a:r>
              <a:rPr lang="en-US" altLang="ru-RU" sz="2600" dirty="0"/>
              <a:t>consumption includes the imputed rental value of the house, but not the purchase price or mortgage payments. </a:t>
            </a:r>
          </a:p>
        </p:txBody>
      </p:sp>
      <p:sp>
        <p:nvSpPr>
          <p:cNvPr id="2" name="Tytuł 1">
            <a:extLst>
              <a:ext uri="{FF2B5EF4-FFF2-40B4-BE49-F238E27FC236}">
                <a16:creationId xmlns:a16="http://schemas.microsoft.com/office/drawing/2014/main" id="{778728D3-F0A8-1AA8-7922-BCC8563C4E92}"/>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a:solidFill>
                  <a:srgbClr val="FFC000"/>
                </a:solidFill>
                <a:latin typeface="+mn-lt"/>
              </a:rPr>
              <a:t>III-</a:t>
            </a:r>
            <a:r>
              <a:rPr lang="pl-PL" sz="4000" b="1">
                <a:solidFill>
                  <a:srgbClr val="FFC000"/>
                </a:solidFill>
                <a:latin typeface="+mn-lt"/>
              </a:rPr>
              <a:t>GDP M</a:t>
            </a:r>
            <a:r>
              <a:rPr lang="fr-FR" sz="4000" b="1">
                <a:solidFill>
                  <a:srgbClr val="FFC000"/>
                </a:solidFill>
                <a:latin typeface="+mn-lt"/>
              </a:rPr>
              <a:t>easurement</a:t>
            </a:r>
            <a:r>
              <a:rPr lang="pl-PL" sz="4000" b="1">
                <a:solidFill>
                  <a:srgbClr val="FFC000"/>
                </a:solidFill>
                <a:latin typeface="+mn-lt"/>
              </a:rPr>
              <a:t> and N</a:t>
            </a:r>
            <a:r>
              <a:rPr lang="fr-FR" sz="4000" b="1">
                <a:solidFill>
                  <a:srgbClr val="FFC000"/>
                </a:solidFill>
                <a:latin typeface="+mn-lt"/>
              </a:rPr>
              <a:t>ational</a:t>
            </a:r>
            <a:r>
              <a:rPr lang="pl-PL" sz="4000" b="1">
                <a:solidFill>
                  <a:srgbClr val="FFC000"/>
                </a:solidFill>
                <a:latin typeface="+mn-lt"/>
              </a:rPr>
              <a:t> </a:t>
            </a:r>
            <a:r>
              <a:rPr lang="fr-FR" sz="4000" b="1">
                <a:solidFill>
                  <a:srgbClr val="FFC000"/>
                </a:solidFill>
                <a:latin typeface="+mn-lt"/>
              </a:rPr>
              <a:t>Accounts</a:t>
            </a:r>
            <a:endParaRPr lang="pl-PL" sz="4000" dirty="0">
              <a:solidFill>
                <a:srgbClr val="FFC000"/>
              </a:solidFill>
              <a:latin typeface="+mn-lt"/>
            </a:endParaRPr>
          </a:p>
        </p:txBody>
      </p: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D6A2C081-769F-427F-8A56-8B91B427DA40}"/>
              </a:ext>
            </a:extLst>
          </p:cNvPr>
          <p:cNvSpPr>
            <a:spLocks noGrp="1"/>
          </p:cNvSpPr>
          <p:nvPr>
            <p:ph type="ftr" sz="quarter" idx="11"/>
          </p:nvPr>
        </p:nvSpPr>
        <p:spPr/>
        <p:txBody>
          <a:bodyPr/>
          <a:lstStyle/>
          <a:p>
            <a:r>
              <a:rPr lang="en-US" altLang="ru-RU"/>
              <a:t>MEASURING A NATION’S INCOME</a:t>
            </a:r>
          </a:p>
        </p:txBody>
      </p:sp>
      <p:sp>
        <p:nvSpPr>
          <p:cNvPr id="6" name="Номер слайда 2">
            <a:extLst>
              <a:ext uri="{FF2B5EF4-FFF2-40B4-BE49-F238E27FC236}">
                <a16:creationId xmlns:a16="http://schemas.microsoft.com/office/drawing/2014/main" id="{321FB22A-0223-4DEE-BBF3-564DCF54498C}"/>
              </a:ext>
            </a:extLst>
          </p:cNvPr>
          <p:cNvSpPr>
            <a:spLocks noGrp="1"/>
          </p:cNvSpPr>
          <p:nvPr>
            <p:ph type="sldNum" sz="quarter" idx="12"/>
          </p:nvPr>
        </p:nvSpPr>
        <p:spPr/>
        <p:txBody>
          <a:bodyPr/>
          <a:lstStyle/>
          <a:p>
            <a:fld id="{8219157A-F17B-4751-8BE6-C41EB8819AC2}" type="slidenum">
              <a:rPr lang="en-US" altLang="ru-RU"/>
              <a:pPr/>
              <a:t>16</a:t>
            </a:fld>
            <a:endParaRPr lang="en-US" altLang="ru-RU"/>
          </a:p>
        </p:txBody>
      </p:sp>
      <p:sp>
        <p:nvSpPr>
          <p:cNvPr id="83971" name="Rectangle 3">
            <a:extLst>
              <a:ext uri="{FF2B5EF4-FFF2-40B4-BE49-F238E27FC236}">
                <a16:creationId xmlns:a16="http://schemas.microsoft.com/office/drawing/2014/main" id="{5E54B224-C926-4AF0-9700-A1BA4185654B}"/>
              </a:ext>
            </a:extLst>
          </p:cNvPr>
          <p:cNvSpPr>
            <a:spLocks noGrp="1" noChangeArrowheads="1"/>
          </p:cNvSpPr>
          <p:nvPr>
            <p:ph type="body" idx="4294967295"/>
          </p:nvPr>
        </p:nvSpPr>
        <p:spPr>
          <a:xfrm>
            <a:off x="95250" y="1674812"/>
            <a:ext cx="8313738" cy="4588828"/>
          </a:xfrm>
        </p:spPr>
        <p:txBody>
          <a:bodyPr>
            <a:normAutofit/>
          </a:bodyPr>
          <a:lstStyle/>
          <a:p>
            <a:pPr marL="0" indent="0">
              <a:buNone/>
            </a:pPr>
            <a:r>
              <a:rPr lang="fr-FR" sz="3000" b="1" dirty="0"/>
              <a:t>	</a:t>
            </a:r>
            <a:r>
              <a:rPr lang="fr-FR" sz="2600" b="1" dirty="0"/>
              <a:t>III-2-2-The </a:t>
            </a:r>
            <a:r>
              <a:rPr lang="en-US" altLang="ru-RU" sz="2600" b="1" dirty="0"/>
              <a:t>Investment (I)</a:t>
            </a:r>
          </a:p>
          <a:p>
            <a:pPr marL="0" indent="0">
              <a:buNone/>
            </a:pPr>
            <a:endParaRPr lang="en-US" altLang="ru-RU" sz="2600" b="1" dirty="0"/>
          </a:p>
          <a:p>
            <a:r>
              <a:rPr lang="en-US" altLang="ru-RU" sz="2600" dirty="0"/>
              <a:t>It is </a:t>
            </a:r>
            <a:r>
              <a:rPr lang="en-US" altLang="ru-RU" sz="2600" b="1" dirty="0">
                <a:highlight>
                  <a:srgbClr val="00FFFF"/>
                </a:highlight>
              </a:rPr>
              <a:t>the total spending on goods </a:t>
            </a:r>
            <a:r>
              <a:rPr lang="en-US" altLang="ru-RU" sz="2600" dirty="0"/>
              <a:t>that will be used in the future to produce more goods.  </a:t>
            </a:r>
          </a:p>
          <a:p>
            <a:pPr>
              <a:spcBef>
                <a:spcPct val="60000"/>
              </a:spcBef>
            </a:pPr>
            <a:r>
              <a:rPr lang="en-US" altLang="ru-RU" sz="2600" dirty="0"/>
              <a:t>It includes </a:t>
            </a:r>
            <a:r>
              <a:rPr lang="en-US" altLang="ru-RU" sz="2600" b="1" dirty="0"/>
              <a:t>spending on</a:t>
            </a:r>
            <a:r>
              <a:rPr lang="en-US" altLang="ru-RU" sz="2600" dirty="0"/>
              <a:t>:</a:t>
            </a:r>
          </a:p>
          <a:p>
            <a:pPr lvl="1"/>
            <a:r>
              <a:rPr lang="en-US" altLang="ru-RU" sz="2600" b="1" i="1" dirty="0"/>
              <a:t>capital equipment </a:t>
            </a:r>
            <a:r>
              <a:rPr lang="en-US" altLang="ru-RU" sz="2600" dirty="0"/>
              <a:t>(</a:t>
            </a:r>
            <a:r>
              <a:rPr lang="en-US" altLang="ru-RU" sz="2600" i="1" dirty="0"/>
              <a:t>e.g</a:t>
            </a:r>
            <a:r>
              <a:rPr lang="en-US" altLang="ru-RU" sz="2600" dirty="0"/>
              <a:t>., machines, tools)</a:t>
            </a:r>
          </a:p>
          <a:p>
            <a:pPr lvl="1"/>
            <a:r>
              <a:rPr lang="en-US" altLang="ru-RU" sz="2600" b="1" i="1" dirty="0"/>
              <a:t>structures</a:t>
            </a:r>
            <a:r>
              <a:rPr lang="en-US" altLang="ru-RU" sz="2600" dirty="0"/>
              <a:t> (factories, office buildings, houses)</a:t>
            </a:r>
          </a:p>
          <a:p>
            <a:pPr lvl="1"/>
            <a:r>
              <a:rPr lang="en-US" altLang="ru-RU" sz="2600" b="1" i="1" dirty="0"/>
              <a:t>inventories</a:t>
            </a:r>
            <a:r>
              <a:rPr lang="en-US" altLang="ru-RU" sz="2600" dirty="0"/>
              <a:t> (goods produced but not yet sold)</a:t>
            </a:r>
          </a:p>
        </p:txBody>
      </p:sp>
      <p:sp>
        <p:nvSpPr>
          <p:cNvPr id="2" name="Tytuł 1">
            <a:extLst>
              <a:ext uri="{FF2B5EF4-FFF2-40B4-BE49-F238E27FC236}">
                <a16:creationId xmlns:a16="http://schemas.microsoft.com/office/drawing/2014/main" id="{1EB145D3-E57B-42B1-64AC-A8301E81F60A}"/>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a:solidFill>
                  <a:srgbClr val="FFC000"/>
                </a:solidFill>
                <a:latin typeface="+mn-lt"/>
              </a:rPr>
              <a:t>III-</a:t>
            </a:r>
            <a:r>
              <a:rPr lang="pl-PL" sz="4000" b="1">
                <a:solidFill>
                  <a:srgbClr val="FFC000"/>
                </a:solidFill>
                <a:latin typeface="+mn-lt"/>
              </a:rPr>
              <a:t>GDP M</a:t>
            </a:r>
            <a:r>
              <a:rPr lang="fr-FR" sz="4000" b="1">
                <a:solidFill>
                  <a:srgbClr val="FFC000"/>
                </a:solidFill>
                <a:latin typeface="+mn-lt"/>
              </a:rPr>
              <a:t>easurement</a:t>
            </a:r>
            <a:r>
              <a:rPr lang="pl-PL" sz="4000" b="1">
                <a:solidFill>
                  <a:srgbClr val="FFC000"/>
                </a:solidFill>
                <a:latin typeface="+mn-lt"/>
              </a:rPr>
              <a:t> and N</a:t>
            </a:r>
            <a:r>
              <a:rPr lang="fr-FR" sz="4000" b="1">
                <a:solidFill>
                  <a:srgbClr val="FFC000"/>
                </a:solidFill>
                <a:latin typeface="+mn-lt"/>
              </a:rPr>
              <a:t>ational</a:t>
            </a:r>
            <a:r>
              <a:rPr lang="pl-PL" sz="4000" b="1">
                <a:solidFill>
                  <a:srgbClr val="FFC000"/>
                </a:solidFill>
                <a:latin typeface="+mn-lt"/>
              </a:rPr>
              <a:t> </a:t>
            </a:r>
            <a:r>
              <a:rPr lang="fr-FR" sz="4000" b="1">
                <a:solidFill>
                  <a:srgbClr val="FFC000"/>
                </a:solidFill>
                <a:latin typeface="+mn-lt"/>
              </a:rPr>
              <a:t>Accounts</a:t>
            </a:r>
            <a:endParaRPr lang="pl-PL" sz="4000" dirty="0">
              <a:solidFill>
                <a:srgbClr val="FFC000"/>
              </a:solidFill>
              <a:latin typeface="+mn-lt"/>
            </a:endParaRPr>
          </a:p>
        </p:txBody>
      </p:sp>
      <p:pic>
        <p:nvPicPr>
          <p:cNvPr id="4" name="Image 3">
            <a:extLst>
              <a:ext uri="{FF2B5EF4-FFF2-40B4-BE49-F238E27FC236}">
                <a16:creationId xmlns:a16="http://schemas.microsoft.com/office/drawing/2014/main" id="{22BE01A1-5965-E31D-FAE8-9A42AC2B9A01}"/>
              </a:ext>
            </a:extLst>
          </p:cNvPr>
          <p:cNvPicPr>
            <a:picLocks noChangeAspect="1"/>
          </p:cNvPicPr>
          <p:nvPr/>
        </p:nvPicPr>
        <p:blipFill>
          <a:blip r:embed="rId3"/>
          <a:stretch>
            <a:fillRect/>
          </a:stretch>
        </p:blipFill>
        <p:spPr>
          <a:xfrm>
            <a:off x="7049295" y="4410773"/>
            <a:ext cx="3420586" cy="1945577"/>
          </a:xfrm>
          <a:prstGeom prst="rect">
            <a:avLst/>
          </a:prstGeom>
        </p:spPr>
      </p:pic>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1">
            <a:extLst>
              <a:ext uri="{FF2B5EF4-FFF2-40B4-BE49-F238E27FC236}">
                <a16:creationId xmlns:a16="http://schemas.microsoft.com/office/drawing/2014/main" id="{609FAC76-4293-4288-80E5-2EC7CDFF8DCE}"/>
              </a:ext>
            </a:extLst>
          </p:cNvPr>
          <p:cNvSpPr>
            <a:spLocks noGrp="1"/>
          </p:cNvSpPr>
          <p:nvPr>
            <p:ph type="ftr" sz="quarter" idx="11"/>
          </p:nvPr>
        </p:nvSpPr>
        <p:spPr/>
        <p:txBody>
          <a:bodyPr/>
          <a:lstStyle/>
          <a:p>
            <a:r>
              <a:rPr lang="en-US" altLang="ru-RU"/>
              <a:t>MEASURING A NATION’S INCOME</a:t>
            </a:r>
          </a:p>
        </p:txBody>
      </p:sp>
      <p:sp>
        <p:nvSpPr>
          <p:cNvPr id="5" name="Номер слайда 2">
            <a:extLst>
              <a:ext uri="{FF2B5EF4-FFF2-40B4-BE49-F238E27FC236}">
                <a16:creationId xmlns:a16="http://schemas.microsoft.com/office/drawing/2014/main" id="{BFC310EB-2FAC-4F24-820E-5ED3E9129C70}"/>
              </a:ext>
            </a:extLst>
          </p:cNvPr>
          <p:cNvSpPr>
            <a:spLocks noGrp="1"/>
          </p:cNvSpPr>
          <p:nvPr>
            <p:ph type="sldNum" sz="quarter" idx="12"/>
          </p:nvPr>
        </p:nvSpPr>
        <p:spPr/>
        <p:txBody>
          <a:bodyPr/>
          <a:lstStyle/>
          <a:p>
            <a:fld id="{76A79261-66DA-4CED-89EE-AD86B7BF42A8}" type="slidenum">
              <a:rPr lang="en-US" altLang="ru-RU"/>
              <a:pPr/>
              <a:t>17</a:t>
            </a:fld>
            <a:endParaRPr lang="en-US" altLang="ru-RU"/>
          </a:p>
        </p:txBody>
      </p:sp>
      <p:sp>
        <p:nvSpPr>
          <p:cNvPr id="86019" name="Rectangle 3">
            <a:extLst>
              <a:ext uri="{FF2B5EF4-FFF2-40B4-BE49-F238E27FC236}">
                <a16:creationId xmlns:a16="http://schemas.microsoft.com/office/drawing/2014/main" id="{A5734862-01C8-4930-8E55-01A7E5103E2E}"/>
              </a:ext>
            </a:extLst>
          </p:cNvPr>
          <p:cNvSpPr>
            <a:spLocks noGrp="1" noChangeArrowheads="1"/>
          </p:cNvSpPr>
          <p:nvPr>
            <p:ph type="body" idx="4294967295"/>
          </p:nvPr>
        </p:nvSpPr>
        <p:spPr>
          <a:xfrm>
            <a:off x="104775" y="1571624"/>
            <a:ext cx="10328529" cy="4582288"/>
          </a:xfrm>
        </p:spPr>
        <p:txBody>
          <a:bodyPr/>
          <a:lstStyle/>
          <a:p>
            <a:pPr marL="0" indent="0">
              <a:spcBef>
                <a:spcPct val="55000"/>
              </a:spcBef>
              <a:buNone/>
            </a:pPr>
            <a:r>
              <a:rPr lang="fr-FR" sz="3000" b="1" dirty="0"/>
              <a:t>	</a:t>
            </a:r>
            <a:r>
              <a:rPr lang="fr-FR" sz="2600" b="1" dirty="0"/>
              <a:t>III-2-3-The </a:t>
            </a:r>
            <a:r>
              <a:rPr lang="en-US" altLang="ru-RU" sz="2600" b="1" dirty="0"/>
              <a:t>Government Purchases (G)</a:t>
            </a:r>
          </a:p>
          <a:p>
            <a:pPr marL="0" indent="0">
              <a:spcBef>
                <a:spcPct val="55000"/>
              </a:spcBef>
              <a:buNone/>
            </a:pPr>
            <a:endParaRPr lang="en-US" altLang="ru-RU" sz="2600" b="1" dirty="0"/>
          </a:p>
          <a:p>
            <a:pPr>
              <a:spcBef>
                <a:spcPct val="55000"/>
              </a:spcBef>
            </a:pPr>
            <a:r>
              <a:rPr lang="en-US" altLang="ru-RU" sz="2600" dirty="0"/>
              <a:t>It is </a:t>
            </a:r>
            <a:r>
              <a:rPr lang="en-US" altLang="ru-RU" sz="2600" b="1" dirty="0">
                <a:highlight>
                  <a:srgbClr val="00FF00"/>
                </a:highlight>
              </a:rPr>
              <a:t>all spending on the goods &amp; services</a:t>
            </a:r>
            <a:r>
              <a:rPr lang="en-US" altLang="ru-RU" sz="2600" dirty="0">
                <a:highlight>
                  <a:srgbClr val="00FF00"/>
                </a:highlight>
              </a:rPr>
              <a:t> </a:t>
            </a:r>
            <a:r>
              <a:rPr lang="en-US" altLang="ru-RU" sz="2600" dirty="0"/>
              <a:t>purchased </a:t>
            </a:r>
            <a:r>
              <a:rPr lang="en-US" altLang="ru-RU" sz="2600" b="1" dirty="0">
                <a:highlight>
                  <a:srgbClr val="00FF00"/>
                </a:highlight>
              </a:rPr>
              <a:t>by</a:t>
            </a:r>
            <a:r>
              <a:rPr lang="en-US" altLang="ru-RU" sz="2600" dirty="0"/>
              <a:t> </a:t>
            </a:r>
            <a:r>
              <a:rPr lang="en-US" sz="2600" dirty="0"/>
              <a:t>federal, state, and local </a:t>
            </a:r>
            <a:r>
              <a:rPr lang="en-US" sz="2600" b="1" dirty="0">
                <a:highlight>
                  <a:srgbClr val="00FF00"/>
                </a:highlight>
              </a:rPr>
              <a:t>Governments</a:t>
            </a:r>
            <a:r>
              <a:rPr lang="en-US" sz="2600" dirty="0">
                <a:highlight>
                  <a:srgbClr val="00FF00"/>
                </a:highlight>
              </a:rPr>
              <a:t>.</a:t>
            </a:r>
          </a:p>
          <a:p>
            <a:pPr>
              <a:spcBef>
                <a:spcPct val="55000"/>
              </a:spcBef>
            </a:pPr>
            <a:endParaRPr lang="en-US" altLang="ru-RU" sz="2600" dirty="0"/>
          </a:p>
          <a:p>
            <a:pPr algn="just">
              <a:spcBef>
                <a:spcPct val="55000"/>
              </a:spcBef>
            </a:pPr>
            <a:r>
              <a:rPr lang="en-US" altLang="ru-RU" sz="2600" b="1" dirty="0"/>
              <a:t>G</a:t>
            </a:r>
            <a:r>
              <a:rPr lang="en-US" altLang="ru-RU" sz="2600" dirty="0"/>
              <a:t> </a:t>
            </a:r>
            <a:r>
              <a:rPr lang="en-US" altLang="ru-RU" sz="2600" dirty="0">
                <a:highlight>
                  <a:srgbClr val="00FF00"/>
                </a:highlight>
              </a:rPr>
              <a:t>excludes </a:t>
            </a:r>
            <a:r>
              <a:rPr lang="en-US" altLang="ru-RU" sz="2600" b="1" dirty="0">
                <a:solidFill>
                  <a:srgbClr val="CC0000"/>
                </a:solidFill>
                <a:highlight>
                  <a:srgbClr val="00FF00"/>
                </a:highlight>
              </a:rPr>
              <a:t>transfer payments</a:t>
            </a:r>
            <a:r>
              <a:rPr lang="en-US" altLang="ru-RU" sz="2600" dirty="0"/>
              <a:t>, such as social security or unemployment insurance benefits.  </a:t>
            </a:r>
          </a:p>
          <a:p>
            <a:pPr>
              <a:spcBef>
                <a:spcPct val="55000"/>
              </a:spcBef>
            </a:pPr>
            <a:endParaRPr lang="en-US" altLang="ru-RU" sz="2600" dirty="0"/>
          </a:p>
          <a:p>
            <a:pPr>
              <a:spcBef>
                <a:spcPct val="15000"/>
              </a:spcBef>
            </a:pPr>
            <a:r>
              <a:rPr lang="en-US" altLang="ru-RU" sz="2600" dirty="0"/>
              <a:t>They are </a:t>
            </a:r>
            <a:r>
              <a:rPr lang="en-US" altLang="ru-RU" sz="2600" b="1" dirty="0"/>
              <a:t>not purchases of goods &amp; services </a:t>
            </a:r>
            <a:r>
              <a:rPr lang="en-US" altLang="ru-RU" sz="2600" dirty="0"/>
              <a:t>.</a:t>
            </a:r>
          </a:p>
        </p:txBody>
      </p:sp>
      <p:sp>
        <p:nvSpPr>
          <p:cNvPr id="2" name="Tytuł 1">
            <a:extLst>
              <a:ext uri="{FF2B5EF4-FFF2-40B4-BE49-F238E27FC236}">
                <a16:creationId xmlns:a16="http://schemas.microsoft.com/office/drawing/2014/main" id="{1A44A913-2818-AD3E-E39B-D4A6EF4B8EE2}"/>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a:solidFill>
                  <a:srgbClr val="FFC000"/>
                </a:solidFill>
                <a:latin typeface="+mn-lt"/>
              </a:rPr>
              <a:t>III-</a:t>
            </a:r>
            <a:r>
              <a:rPr lang="pl-PL" sz="4000" b="1">
                <a:solidFill>
                  <a:srgbClr val="FFC000"/>
                </a:solidFill>
                <a:latin typeface="+mn-lt"/>
              </a:rPr>
              <a:t>GDP M</a:t>
            </a:r>
            <a:r>
              <a:rPr lang="fr-FR" sz="4000" b="1">
                <a:solidFill>
                  <a:srgbClr val="FFC000"/>
                </a:solidFill>
                <a:latin typeface="+mn-lt"/>
              </a:rPr>
              <a:t>easurement</a:t>
            </a:r>
            <a:r>
              <a:rPr lang="pl-PL" sz="4000" b="1">
                <a:solidFill>
                  <a:srgbClr val="FFC000"/>
                </a:solidFill>
                <a:latin typeface="+mn-lt"/>
              </a:rPr>
              <a:t> and N</a:t>
            </a:r>
            <a:r>
              <a:rPr lang="fr-FR" sz="4000" b="1">
                <a:solidFill>
                  <a:srgbClr val="FFC000"/>
                </a:solidFill>
                <a:latin typeface="+mn-lt"/>
              </a:rPr>
              <a:t>ational</a:t>
            </a:r>
            <a:r>
              <a:rPr lang="pl-PL" sz="4000" b="1">
                <a:solidFill>
                  <a:srgbClr val="FFC000"/>
                </a:solidFill>
                <a:latin typeface="+mn-lt"/>
              </a:rPr>
              <a:t> </a:t>
            </a:r>
            <a:r>
              <a:rPr lang="fr-FR" sz="4000" b="1">
                <a:solidFill>
                  <a:srgbClr val="FFC000"/>
                </a:solidFill>
                <a:latin typeface="+mn-lt"/>
              </a:rPr>
              <a:t>Accounts</a:t>
            </a:r>
            <a:endParaRPr lang="pl-PL" sz="4000" dirty="0">
              <a:solidFill>
                <a:srgbClr val="FFC000"/>
              </a:solidFill>
              <a:latin typeface="+mn-lt"/>
            </a:endParaRP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ижний колонтитул 1">
            <a:extLst>
              <a:ext uri="{FF2B5EF4-FFF2-40B4-BE49-F238E27FC236}">
                <a16:creationId xmlns:a16="http://schemas.microsoft.com/office/drawing/2014/main" id="{CDDF850D-3795-479D-ADCA-E3D50F8857D6}"/>
              </a:ext>
            </a:extLst>
          </p:cNvPr>
          <p:cNvSpPr>
            <a:spLocks noGrp="1"/>
          </p:cNvSpPr>
          <p:nvPr>
            <p:ph type="ftr" sz="quarter" idx="11"/>
          </p:nvPr>
        </p:nvSpPr>
        <p:spPr/>
        <p:txBody>
          <a:bodyPr/>
          <a:lstStyle/>
          <a:p>
            <a:r>
              <a:rPr lang="en-US" altLang="ru-RU"/>
              <a:t>MEASURING A NATION’S INCOME</a:t>
            </a:r>
          </a:p>
        </p:txBody>
      </p:sp>
      <p:sp>
        <p:nvSpPr>
          <p:cNvPr id="6" name="Номер слайда 2">
            <a:extLst>
              <a:ext uri="{FF2B5EF4-FFF2-40B4-BE49-F238E27FC236}">
                <a16:creationId xmlns:a16="http://schemas.microsoft.com/office/drawing/2014/main" id="{C68748B9-240A-4CAE-AD4C-10D5F19D983B}"/>
              </a:ext>
            </a:extLst>
          </p:cNvPr>
          <p:cNvSpPr>
            <a:spLocks noGrp="1"/>
          </p:cNvSpPr>
          <p:nvPr>
            <p:ph type="sldNum" sz="quarter" idx="12"/>
          </p:nvPr>
        </p:nvSpPr>
        <p:spPr/>
        <p:txBody>
          <a:bodyPr/>
          <a:lstStyle/>
          <a:p>
            <a:fld id="{E95FA459-6A54-44AA-B166-AFC8FE9888A8}" type="slidenum">
              <a:rPr lang="en-US" altLang="ru-RU"/>
              <a:pPr/>
              <a:t>18</a:t>
            </a:fld>
            <a:endParaRPr lang="en-US" altLang="ru-RU"/>
          </a:p>
        </p:txBody>
      </p:sp>
      <p:sp>
        <p:nvSpPr>
          <p:cNvPr id="88067" name="Rectangle 3">
            <a:extLst>
              <a:ext uri="{FF2B5EF4-FFF2-40B4-BE49-F238E27FC236}">
                <a16:creationId xmlns:a16="http://schemas.microsoft.com/office/drawing/2014/main" id="{51F56C82-1089-4CC8-B236-C7928CD01EC1}"/>
              </a:ext>
            </a:extLst>
          </p:cNvPr>
          <p:cNvSpPr>
            <a:spLocks noGrp="1" noChangeArrowheads="1"/>
          </p:cNvSpPr>
          <p:nvPr>
            <p:ph type="body" sz="half" idx="4294967295"/>
          </p:nvPr>
        </p:nvSpPr>
        <p:spPr>
          <a:xfrm>
            <a:off x="85725" y="1628776"/>
            <a:ext cx="10393299" cy="4727574"/>
          </a:xfrm>
        </p:spPr>
        <p:txBody>
          <a:bodyPr/>
          <a:lstStyle/>
          <a:p>
            <a:pPr marL="0" indent="0">
              <a:buNone/>
            </a:pPr>
            <a:r>
              <a:rPr lang="fr-FR" sz="3000" b="1" dirty="0"/>
              <a:t>	</a:t>
            </a:r>
            <a:r>
              <a:rPr lang="fr-FR" sz="2600" b="1" dirty="0"/>
              <a:t>III-2-4-</a:t>
            </a:r>
            <a:r>
              <a:rPr lang="en-US" altLang="ru-RU" sz="2600" b="1" dirty="0"/>
              <a:t>Net Exports (NX)</a:t>
            </a:r>
          </a:p>
          <a:p>
            <a:pPr marL="0" indent="0">
              <a:buNone/>
            </a:pPr>
            <a:endParaRPr lang="en-US" altLang="ru-RU" sz="2600" b="1" dirty="0"/>
          </a:p>
          <a:p>
            <a:pPr marL="0" indent="0">
              <a:buNone/>
            </a:pPr>
            <a:endParaRPr lang="en-US" altLang="ru-RU" sz="2600" dirty="0"/>
          </a:p>
          <a:p>
            <a:pPr marL="0" indent="0">
              <a:buNone/>
            </a:pPr>
            <a:endParaRPr lang="en-US" altLang="ru-RU" sz="2600" dirty="0"/>
          </a:p>
          <a:p>
            <a:r>
              <a:rPr lang="en-US" altLang="ru-RU" sz="2600" b="1" dirty="0">
                <a:solidFill>
                  <a:srgbClr val="FF0000"/>
                </a:solidFill>
              </a:rPr>
              <a:t>Exports</a:t>
            </a:r>
            <a:r>
              <a:rPr lang="en-US" altLang="ru-RU" sz="2600" dirty="0"/>
              <a:t> represent foreign spending on the economy’s goods &amp; services. </a:t>
            </a:r>
          </a:p>
          <a:p>
            <a:pPr marL="0" indent="0">
              <a:buNone/>
            </a:pPr>
            <a:r>
              <a:rPr lang="en-US" altLang="ru-RU" sz="2600" dirty="0"/>
              <a:t> </a:t>
            </a:r>
          </a:p>
          <a:p>
            <a:r>
              <a:rPr lang="en-US" altLang="ru-RU" sz="2600" b="1" dirty="0">
                <a:solidFill>
                  <a:srgbClr val="FF0000"/>
                </a:solidFill>
              </a:rPr>
              <a:t>Imports</a:t>
            </a:r>
            <a:r>
              <a:rPr lang="en-US" altLang="ru-RU" sz="2600" dirty="0"/>
              <a:t> are the portions of </a:t>
            </a:r>
            <a:r>
              <a:rPr lang="en-US" altLang="ru-RU" sz="2600" b="1" dirty="0"/>
              <a:t>C</a:t>
            </a:r>
            <a:r>
              <a:rPr lang="en-US" altLang="ru-RU" sz="2600" dirty="0"/>
              <a:t>, </a:t>
            </a:r>
            <a:r>
              <a:rPr lang="en-US" altLang="ru-RU" sz="2600" b="1" dirty="0"/>
              <a:t>I</a:t>
            </a:r>
            <a:r>
              <a:rPr lang="en-US" altLang="ru-RU" sz="2600" dirty="0"/>
              <a:t>, and </a:t>
            </a:r>
            <a:r>
              <a:rPr lang="en-US" altLang="ru-RU" sz="2600" b="1" dirty="0"/>
              <a:t>G</a:t>
            </a:r>
            <a:r>
              <a:rPr lang="en-US" altLang="ru-RU" sz="2600" dirty="0"/>
              <a:t> that are spent on goods &amp; services produced abroad.  </a:t>
            </a:r>
          </a:p>
        </p:txBody>
      </p:sp>
      <p:sp>
        <p:nvSpPr>
          <p:cNvPr id="2" name="Tytuł 1">
            <a:extLst>
              <a:ext uri="{FF2B5EF4-FFF2-40B4-BE49-F238E27FC236}">
                <a16:creationId xmlns:a16="http://schemas.microsoft.com/office/drawing/2014/main" id="{94619E95-96E3-A376-DE80-8DE0B07EB34C}"/>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a:solidFill>
                  <a:srgbClr val="FFC000"/>
                </a:solidFill>
                <a:latin typeface="+mn-lt"/>
              </a:rPr>
              <a:t>III-</a:t>
            </a:r>
            <a:r>
              <a:rPr lang="pl-PL" sz="4000" b="1">
                <a:solidFill>
                  <a:srgbClr val="FFC000"/>
                </a:solidFill>
                <a:latin typeface="+mn-lt"/>
              </a:rPr>
              <a:t>GDP M</a:t>
            </a:r>
            <a:r>
              <a:rPr lang="fr-FR" sz="4000" b="1">
                <a:solidFill>
                  <a:srgbClr val="FFC000"/>
                </a:solidFill>
                <a:latin typeface="+mn-lt"/>
              </a:rPr>
              <a:t>easurement</a:t>
            </a:r>
            <a:r>
              <a:rPr lang="pl-PL" sz="4000" b="1">
                <a:solidFill>
                  <a:srgbClr val="FFC000"/>
                </a:solidFill>
                <a:latin typeface="+mn-lt"/>
              </a:rPr>
              <a:t> and N</a:t>
            </a:r>
            <a:r>
              <a:rPr lang="fr-FR" sz="4000" b="1">
                <a:solidFill>
                  <a:srgbClr val="FFC000"/>
                </a:solidFill>
                <a:latin typeface="+mn-lt"/>
              </a:rPr>
              <a:t>ational</a:t>
            </a:r>
            <a:r>
              <a:rPr lang="pl-PL" sz="4000" b="1">
                <a:solidFill>
                  <a:srgbClr val="FFC000"/>
                </a:solidFill>
                <a:latin typeface="+mn-lt"/>
              </a:rPr>
              <a:t> </a:t>
            </a:r>
            <a:r>
              <a:rPr lang="fr-FR" sz="4000" b="1">
                <a:solidFill>
                  <a:srgbClr val="FFC000"/>
                </a:solidFill>
                <a:latin typeface="+mn-lt"/>
              </a:rPr>
              <a:t>Accounts</a:t>
            </a:r>
            <a:endParaRPr lang="pl-PL" sz="4000" dirty="0">
              <a:solidFill>
                <a:srgbClr val="FFC000"/>
              </a:solidFill>
              <a:latin typeface="+mn-lt"/>
            </a:endParaRPr>
          </a:p>
        </p:txBody>
      </p:sp>
      <p:pic>
        <p:nvPicPr>
          <p:cNvPr id="4" name="Image 3">
            <a:extLst>
              <a:ext uri="{FF2B5EF4-FFF2-40B4-BE49-F238E27FC236}">
                <a16:creationId xmlns:a16="http://schemas.microsoft.com/office/drawing/2014/main" id="{16CCE50C-0479-ACB3-C074-B3464FB398B7}"/>
              </a:ext>
            </a:extLst>
          </p:cNvPr>
          <p:cNvPicPr>
            <a:picLocks noChangeAspect="1"/>
          </p:cNvPicPr>
          <p:nvPr/>
        </p:nvPicPr>
        <p:blipFill>
          <a:blip r:embed="rId3"/>
          <a:stretch>
            <a:fillRect/>
          </a:stretch>
        </p:blipFill>
        <p:spPr>
          <a:xfrm>
            <a:off x="2943987" y="2382583"/>
            <a:ext cx="3524250" cy="428625"/>
          </a:xfrm>
          <a:prstGeom prst="rect">
            <a:avLst/>
          </a:prstGeom>
        </p:spPr>
      </p:pic>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a:extLst>
              <a:ext uri="{FF2B5EF4-FFF2-40B4-BE49-F238E27FC236}">
                <a16:creationId xmlns:a16="http://schemas.microsoft.com/office/drawing/2014/main" id="{BB3EB4D2-DF67-4ED6-AB45-044F2611F3BE}"/>
              </a:ext>
            </a:extLst>
          </p:cNvPr>
          <p:cNvSpPr txBox="1">
            <a:spLocks noChangeArrowheads="1"/>
          </p:cNvSpPr>
          <p:nvPr/>
        </p:nvSpPr>
        <p:spPr bwMode="auto">
          <a:xfrm>
            <a:off x="2444262" y="3429000"/>
            <a:ext cx="5070475" cy="727075"/>
          </a:xfrm>
          <a:prstGeom prst="rect">
            <a:avLst/>
          </a:prstGeom>
          <a:solidFill>
            <a:srgbClr val="FFFF99"/>
          </a:solidFill>
          <a:ln w="9525">
            <a:noFill/>
            <a:miter lim="800000"/>
            <a:headEnd/>
            <a:tailEnd/>
          </a:ln>
          <a:effectLst>
            <a:outerShdw dist="89803" dir="2700000" algn="ctr" rotWithShape="0">
              <a:schemeClr val="bg2"/>
            </a:outerShdw>
          </a:effectLst>
        </p:spPr>
        <p:txBody>
          <a:bodyPr anchor="ctr"/>
          <a:lstStyle/>
          <a:p>
            <a:pPr algn="ctr">
              <a:spcBef>
                <a:spcPct val="50000"/>
              </a:spcBef>
              <a:defRPr/>
            </a:pPr>
            <a:r>
              <a:rPr lang="en-US" sz="3000" b="1">
                <a:latin typeface="Tahoma" pitchFamily="34" charset="0"/>
                <a:cs typeface="Arial" charset="0"/>
              </a:rPr>
              <a:t>Y  =  C  +  I  +  G  +  NX</a:t>
            </a:r>
          </a:p>
        </p:txBody>
      </p:sp>
      <p:sp>
        <p:nvSpPr>
          <p:cNvPr id="4" name="ZoneTexte 3">
            <a:extLst>
              <a:ext uri="{FF2B5EF4-FFF2-40B4-BE49-F238E27FC236}">
                <a16:creationId xmlns:a16="http://schemas.microsoft.com/office/drawing/2014/main" id="{67162FF9-87FA-455F-947B-F646F316F30E}"/>
              </a:ext>
            </a:extLst>
          </p:cNvPr>
          <p:cNvSpPr txBox="1"/>
          <p:nvPr/>
        </p:nvSpPr>
        <p:spPr>
          <a:xfrm>
            <a:off x="167054" y="1743028"/>
            <a:ext cx="6666766" cy="769441"/>
          </a:xfrm>
          <a:prstGeom prst="rect">
            <a:avLst/>
          </a:prstGeom>
          <a:noFill/>
        </p:spPr>
        <p:txBody>
          <a:bodyPr wrap="square">
            <a:spAutoFit/>
          </a:bodyPr>
          <a:lstStyle/>
          <a:p>
            <a:endParaRPr lang="en-US" altLang="ru-RU" dirty="0"/>
          </a:p>
          <a:p>
            <a:r>
              <a:rPr lang="en-US" altLang="ru-RU" sz="2600" dirty="0"/>
              <a:t>Adding up </a:t>
            </a:r>
            <a:r>
              <a:rPr lang="en-US" altLang="ru-RU" sz="2600" b="1" dirty="0">
                <a:solidFill>
                  <a:srgbClr val="FF0000"/>
                </a:solidFill>
              </a:rPr>
              <a:t>all the components of GDP </a:t>
            </a:r>
            <a:r>
              <a:rPr lang="en-US" altLang="ru-RU" sz="2600" dirty="0"/>
              <a:t>gives:</a:t>
            </a:r>
          </a:p>
        </p:txBody>
      </p:sp>
      <p:sp>
        <p:nvSpPr>
          <p:cNvPr id="3" name="Tytuł 1">
            <a:extLst>
              <a:ext uri="{FF2B5EF4-FFF2-40B4-BE49-F238E27FC236}">
                <a16:creationId xmlns:a16="http://schemas.microsoft.com/office/drawing/2014/main" id="{376BDC08-0AFA-03AA-DC1A-C01A65B037D3}"/>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a:solidFill>
                  <a:srgbClr val="FFC000"/>
                </a:solidFill>
                <a:latin typeface="+mn-lt"/>
              </a:rPr>
              <a:t>III-</a:t>
            </a:r>
            <a:r>
              <a:rPr lang="pl-PL" sz="4000" b="1">
                <a:solidFill>
                  <a:srgbClr val="FFC000"/>
                </a:solidFill>
                <a:latin typeface="+mn-lt"/>
              </a:rPr>
              <a:t>GDP M</a:t>
            </a:r>
            <a:r>
              <a:rPr lang="fr-FR" sz="4000" b="1">
                <a:solidFill>
                  <a:srgbClr val="FFC000"/>
                </a:solidFill>
                <a:latin typeface="+mn-lt"/>
              </a:rPr>
              <a:t>easurement</a:t>
            </a:r>
            <a:r>
              <a:rPr lang="pl-PL" sz="4000" b="1">
                <a:solidFill>
                  <a:srgbClr val="FFC000"/>
                </a:solidFill>
                <a:latin typeface="+mn-lt"/>
              </a:rPr>
              <a:t> and N</a:t>
            </a:r>
            <a:r>
              <a:rPr lang="fr-FR" sz="4000" b="1">
                <a:solidFill>
                  <a:srgbClr val="FFC000"/>
                </a:solidFill>
                <a:latin typeface="+mn-lt"/>
              </a:rPr>
              <a:t>ational</a:t>
            </a:r>
            <a:r>
              <a:rPr lang="pl-PL" sz="4000" b="1">
                <a:solidFill>
                  <a:srgbClr val="FFC000"/>
                </a:solidFill>
                <a:latin typeface="+mn-lt"/>
              </a:rPr>
              <a:t> </a:t>
            </a:r>
            <a:r>
              <a:rPr lang="fr-FR" sz="4000" b="1">
                <a:solidFill>
                  <a:srgbClr val="FFC000"/>
                </a:solidFill>
                <a:latin typeface="+mn-lt"/>
              </a:rPr>
              <a:t>Accounts</a:t>
            </a:r>
            <a:endParaRPr lang="pl-PL" sz="4000" dirty="0">
              <a:solidFill>
                <a:srgbClr val="FFC000"/>
              </a:solidFill>
              <a:latin typeface="+mn-lt"/>
            </a:endParaRPr>
          </a:p>
        </p:txBody>
      </p:sp>
    </p:spTree>
    <p:extLst>
      <p:ext uri="{BB962C8B-B14F-4D97-AF65-F5344CB8AC3E}">
        <p14:creationId xmlns:p14="http://schemas.microsoft.com/office/powerpoint/2010/main" val="196351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55449" y="1690688"/>
            <a:ext cx="10277856" cy="4757738"/>
          </a:xfrm>
        </p:spPr>
        <p:txBody>
          <a:bodyPr>
            <a:normAutofit fontScale="92500" lnSpcReduction="20000"/>
          </a:bodyPr>
          <a:lstStyle/>
          <a:p>
            <a:pPr marL="0" indent="0">
              <a:buNone/>
            </a:pPr>
            <a:r>
              <a:rPr lang="fr-FR" sz="3200" b="1" dirty="0"/>
              <a:t>III-3-</a:t>
            </a:r>
            <a:r>
              <a:rPr lang="pl-PL" sz="3200" b="1" dirty="0"/>
              <a:t>Real GDP vs </a:t>
            </a:r>
            <a:r>
              <a:rPr lang="fr-FR" sz="3200" b="1" dirty="0"/>
              <a:t>N</a:t>
            </a:r>
            <a:r>
              <a:rPr lang="pl-PL" sz="3200" b="1" dirty="0"/>
              <a:t>ominal GDP</a:t>
            </a:r>
            <a:endParaRPr lang="fr-FR" sz="3200" b="1" dirty="0"/>
          </a:p>
          <a:p>
            <a:pPr algn="just">
              <a:spcBef>
                <a:spcPct val="50000"/>
              </a:spcBef>
            </a:pPr>
            <a:r>
              <a:rPr lang="en-US" altLang="ru-RU" b="1" dirty="0">
                <a:solidFill>
                  <a:srgbClr val="FF0000"/>
                </a:solidFill>
              </a:rPr>
              <a:t>Inflation</a:t>
            </a:r>
            <a:r>
              <a:rPr lang="en-US" altLang="ru-RU" dirty="0"/>
              <a:t> can distort economic variables like GDP, so we have </a:t>
            </a:r>
            <a:r>
              <a:rPr lang="en-US" altLang="ru-RU" b="1" dirty="0">
                <a:solidFill>
                  <a:srgbClr val="0070C0"/>
                </a:solidFill>
              </a:rPr>
              <a:t>two versions of GDP</a:t>
            </a:r>
            <a:r>
              <a:rPr lang="en-US" altLang="ru-RU" dirty="0"/>
              <a:t>:  </a:t>
            </a:r>
            <a:r>
              <a:rPr lang="en-US" altLang="ru-RU" b="1" i="1" dirty="0">
                <a:highlight>
                  <a:srgbClr val="FFFF00"/>
                </a:highlight>
              </a:rPr>
              <a:t>One is corrected for inflation</a:t>
            </a:r>
            <a:r>
              <a:rPr lang="en-US" altLang="ru-RU" b="1" i="1" dirty="0"/>
              <a:t>, </a:t>
            </a:r>
            <a:r>
              <a:rPr lang="en-US" altLang="ru-RU" b="1" i="1" dirty="0">
                <a:highlight>
                  <a:srgbClr val="FFFF00"/>
                </a:highlight>
              </a:rPr>
              <a:t>the other is not</a:t>
            </a:r>
            <a:r>
              <a:rPr lang="en-US" altLang="ru-RU" dirty="0"/>
              <a:t>.  </a:t>
            </a:r>
          </a:p>
          <a:p>
            <a:pPr algn="just">
              <a:spcBef>
                <a:spcPct val="50000"/>
              </a:spcBef>
            </a:pPr>
            <a:r>
              <a:rPr lang="en-US" b="1" i="0" dirty="0">
                <a:solidFill>
                  <a:srgbClr val="FF0000"/>
                </a:solidFill>
                <a:effectLst/>
              </a:rPr>
              <a:t>Inflation</a:t>
            </a:r>
            <a:r>
              <a:rPr lang="en-US" b="0" i="0" dirty="0">
                <a:solidFill>
                  <a:srgbClr val="111111"/>
                </a:solidFill>
                <a:effectLst/>
              </a:rPr>
              <a:t> is the decline of </a:t>
            </a:r>
            <a:r>
              <a:rPr lang="en-US" b="1" i="0" dirty="0">
                <a:solidFill>
                  <a:srgbClr val="0070C0"/>
                </a:solidFill>
                <a:effectLst/>
              </a:rPr>
              <a:t>purchasing power  </a:t>
            </a:r>
            <a:r>
              <a:rPr lang="en-US" b="0" i="0" dirty="0">
                <a:solidFill>
                  <a:srgbClr val="111111"/>
                </a:solidFill>
                <a:effectLst/>
              </a:rPr>
              <a:t>of a given currency over time. </a:t>
            </a:r>
          </a:p>
          <a:p>
            <a:pPr algn="just">
              <a:spcBef>
                <a:spcPct val="50000"/>
              </a:spcBef>
            </a:pPr>
            <a:endParaRPr lang="en-US" b="0" i="0" dirty="0">
              <a:solidFill>
                <a:srgbClr val="111111"/>
              </a:solidFill>
              <a:effectLst/>
            </a:endParaRPr>
          </a:p>
          <a:p>
            <a:pPr algn="just">
              <a:spcBef>
                <a:spcPct val="50000"/>
              </a:spcBef>
            </a:pPr>
            <a:r>
              <a:rPr lang="en-US" dirty="0">
                <a:solidFill>
                  <a:srgbClr val="111111"/>
                </a:solidFill>
              </a:rPr>
              <a:t>It’s a</a:t>
            </a:r>
            <a:r>
              <a:rPr lang="en-US" b="0" i="0" dirty="0">
                <a:solidFill>
                  <a:srgbClr val="111111"/>
                </a:solidFill>
                <a:effectLst/>
              </a:rPr>
              <a:t> </a:t>
            </a:r>
            <a:r>
              <a:rPr lang="en-US" b="1" i="0" dirty="0">
                <a:solidFill>
                  <a:srgbClr val="111111"/>
                </a:solidFill>
                <a:effectLst/>
                <a:highlight>
                  <a:srgbClr val="FFFF00"/>
                </a:highlight>
              </a:rPr>
              <a:t>quantitative estimate </a:t>
            </a:r>
            <a:r>
              <a:rPr lang="en-US" b="0" i="0" dirty="0">
                <a:solidFill>
                  <a:srgbClr val="111111"/>
                </a:solidFill>
                <a:effectLst/>
              </a:rPr>
              <a:t>of the rate at which the decline in purchasing power occurs can be reflected in the increase of an average </a:t>
            </a:r>
            <a:r>
              <a:rPr lang="en-US" b="1" i="0" dirty="0">
                <a:solidFill>
                  <a:srgbClr val="0070C0"/>
                </a:solidFill>
                <a:effectLst/>
              </a:rPr>
              <a:t>price level </a:t>
            </a:r>
            <a:r>
              <a:rPr lang="en-US" b="0" i="0" dirty="0">
                <a:solidFill>
                  <a:srgbClr val="111111"/>
                </a:solidFill>
                <a:effectLst/>
              </a:rPr>
              <a:t>of a </a:t>
            </a:r>
            <a:r>
              <a:rPr lang="en-US" b="1" i="0" dirty="0">
                <a:solidFill>
                  <a:srgbClr val="0070C0"/>
                </a:solidFill>
                <a:effectLst/>
              </a:rPr>
              <a:t>basket of selected goods  and services </a:t>
            </a:r>
            <a:r>
              <a:rPr lang="en-US" b="0" i="0" dirty="0">
                <a:solidFill>
                  <a:srgbClr val="111111"/>
                </a:solidFill>
                <a:effectLst/>
              </a:rPr>
              <a:t>in an economy over some period of time. </a:t>
            </a:r>
          </a:p>
          <a:p>
            <a:pPr algn="just">
              <a:spcBef>
                <a:spcPct val="50000"/>
              </a:spcBef>
            </a:pPr>
            <a:r>
              <a:rPr lang="en-US" b="1" i="0" dirty="0">
                <a:solidFill>
                  <a:srgbClr val="FF0000"/>
                </a:solidFill>
                <a:effectLst/>
              </a:rPr>
              <a:t>The rise in the general level of prices</a:t>
            </a:r>
            <a:r>
              <a:rPr lang="en-US" b="0" i="0" dirty="0">
                <a:solidFill>
                  <a:srgbClr val="111111"/>
                </a:solidFill>
                <a:effectLst/>
              </a:rPr>
              <a:t>, often expressed as a percentage, means that a unit of currency effectively buys less than it did in prior periods.</a:t>
            </a:r>
            <a:endParaRPr lang="en-US"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20</a:t>
            </a:fld>
            <a:endParaRPr lang="pl-PL"/>
          </a:p>
        </p:txBody>
      </p:sp>
      <p:sp>
        <p:nvSpPr>
          <p:cNvPr id="7" name="Tytuł 1">
            <a:extLst>
              <a:ext uri="{FF2B5EF4-FFF2-40B4-BE49-F238E27FC236}">
                <a16:creationId xmlns:a16="http://schemas.microsoft.com/office/drawing/2014/main" id="{95A69981-B867-7450-B32D-D9FBA9CEBC3B}"/>
              </a:ext>
            </a:extLst>
          </p:cNvPr>
          <p:cNvSpPr>
            <a:spLocks noGrp="1"/>
          </p:cNvSpPr>
          <p:nvPr>
            <p:ph type="title"/>
          </p:nvPr>
        </p:nvSpPr>
        <p:spPr>
          <a:xfrm>
            <a:off x="2400300" y="409574"/>
            <a:ext cx="7296150" cy="933451"/>
          </a:xfrm>
        </p:spPr>
        <p:txBody>
          <a:bodyPr>
            <a:normAutofit fontScale="90000"/>
          </a:bodyPr>
          <a:lstStyle/>
          <a:p>
            <a:pPr algn="ctr"/>
            <a:r>
              <a:rPr lang="fr-FR" sz="4000" b="1" dirty="0">
                <a:solidFill>
                  <a:srgbClr val="FFC000"/>
                </a:solidFill>
                <a:latin typeface="+mn-lt"/>
              </a:rPr>
              <a:t>III-</a:t>
            </a:r>
            <a:r>
              <a:rPr lang="pl-PL" sz="4000" b="1" dirty="0">
                <a:solidFill>
                  <a:srgbClr val="FFC000"/>
                </a:solidFill>
                <a:latin typeface="+mn-lt"/>
              </a:rPr>
              <a:t>GDP M</a:t>
            </a:r>
            <a:r>
              <a:rPr lang="fr-FR" sz="4000" b="1" dirty="0">
                <a:solidFill>
                  <a:srgbClr val="FFC000"/>
                </a:solidFill>
                <a:latin typeface="+mn-lt"/>
              </a:rPr>
              <a:t>easurement</a:t>
            </a:r>
            <a:r>
              <a:rPr lang="pl-PL" sz="4000" b="1" dirty="0">
                <a:solidFill>
                  <a:srgbClr val="FFC000"/>
                </a:solidFill>
                <a:latin typeface="+mn-lt"/>
              </a:rPr>
              <a:t> and N</a:t>
            </a:r>
            <a:r>
              <a:rPr lang="fr-FR" sz="4000" b="1" dirty="0" err="1">
                <a:solidFill>
                  <a:srgbClr val="FFC000"/>
                </a:solidFill>
                <a:latin typeface="+mn-lt"/>
              </a:rPr>
              <a:t>ational</a:t>
            </a:r>
            <a:r>
              <a:rPr lang="pl-PL" sz="4000" b="1" dirty="0">
                <a:solidFill>
                  <a:srgbClr val="FFC000"/>
                </a:solidFill>
                <a:latin typeface="+mn-lt"/>
              </a:rPr>
              <a:t> </a:t>
            </a:r>
            <a:r>
              <a:rPr lang="fr-FR" sz="4000" b="1" dirty="0">
                <a:solidFill>
                  <a:srgbClr val="FFC000"/>
                </a:solidFill>
                <a:latin typeface="+mn-lt"/>
              </a:rPr>
              <a:t>Accounts</a:t>
            </a:r>
            <a:endParaRPr lang="pl-PL" sz="4000" dirty="0">
              <a:solidFill>
                <a:srgbClr val="FFC000"/>
              </a:solidFill>
              <a:latin typeface="+mn-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7BCF885-2447-4066-9308-712655BE2A22}"/>
              </a:ext>
            </a:extLst>
          </p:cNvPr>
          <p:cNvSpPr>
            <a:spLocks noGrp="1"/>
          </p:cNvSpPr>
          <p:nvPr>
            <p:ph idx="1"/>
          </p:nvPr>
        </p:nvSpPr>
        <p:spPr>
          <a:xfrm>
            <a:off x="109728" y="1783541"/>
            <a:ext cx="10259568" cy="4489243"/>
          </a:xfrm>
        </p:spPr>
        <p:txBody>
          <a:bodyPr/>
          <a:lstStyle/>
          <a:p>
            <a:pPr>
              <a:spcBef>
                <a:spcPct val="50000"/>
              </a:spcBef>
            </a:pPr>
            <a:endParaRPr lang="en-US" altLang="ru-RU" dirty="0"/>
          </a:p>
          <a:p>
            <a:r>
              <a:rPr lang="pl-PL" sz="2600" b="1" dirty="0">
                <a:solidFill>
                  <a:srgbClr val="FF0000"/>
                </a:solidFill>
                <a:highlight>
                  <a:srgbClr val="00FF00"/>
                </a:highlight>
              </a:rPr>
              <a:t>Real GDP</a:t>
            </a:r>
            <a:r>
              <a:rPr lang="pl-PL" sz="2600" dirty="0">
                <a:solidFill>
                  <a:srgbClr val="FF0000"/>
                </a:solidFill>
                <a:highlight>
                  <a:srgbClr val="00FF00"/>
                </a:highlight>
              </a:rPr>
              <a:t> </a:t>
            </a:r>
            <a:r>
              <a:rPr lang="pl-PL" sz="2600" dirty="0"/>
              <a:t>is the value of final goods and services produced in a given year when valued at the prices of a reference </a:t>
            </a:r>
            <a:r>
              <a:rPr lang="pl-PL" sz="2600" b="1" dirty="0">
                <a:solidFill>
                  <a:srgbClr val="7030A0"/>
                </a:solidFill>
              </a:rPr>
              <a:t>base year</a:t>
            </a:r>
            <a:r>
              <a:rPr lang="fr-FR" sz="2600" b="1" dirty="0">
                <a:solidFill>
                  <a:srgbClr val="7030A0"/>
                </a:solidFill>
              </a:rPr>
              <a:t>. </a:t>
            </a:r>
            <a:r>
              <a:rPr lang="en-US" altLang="ru-RU" sz="2600" dirty="0"/>
              <a:t>Real GDP is corrected for inflation</a:t>
            </a:r>
            <a:r>
              <a:rPr lang="pl-PL" sz="2600" b="1" dirty="0">
                <a:solidFill>
                  <a:srgbClr val="7030A0"/>
                </a:solidFill>
              </a:rPr>
              <a:t> </a:t>
            </a:r>
            <a:r>
              <a:rPr lang="pl-PL" sz="2600" dirty="0"/>
              <a:t>(</a:t>
            </a:r>
            <a:r>
              <a:rPr lang="pl-PL" sz="2600" b="1" dirty="0">
                <a:solidFill>
                  <a:srgbClr val="FF0000"/>
                </a:solidFill>
              </a:rPr>
              <a:t>GDP </a:t>
            </a:r>
            <a:r>
              <a:rPr lang="pl-PL" sz="2600" b="1" dirty="0"/>
              <a:t>in </a:t>
            </a:r>
            <a:r>
              <a:rPr lang="pl-PL" sz="2600" b="1" dirty="0">
                <a:solidFill>
                  <a:srgbClr val="FF0000"/>
                </a:solidFill>
                <a:highlight>
                  <a:srgbClr val="00FF00"/>
                </a:highlight>
              </a:rPr>
              <a:t>fixed prices</a:t>
            </a:r>
            <a:r>
              <a:rPr lang="pl-PL" sz="2600" dirty="0">
                <a:solidFill>
                  <a:srgbClr val="FF0000"/>
                </a:solidFill>
              </a:rPr>
              <a:t>).</a:t>
            </a:r>
          </a:p>
          <a:p>
            <a:endParaRPr lang="fr-FR" sz="2600" b="1" dirty="0"/>
          </a:p>
          <a:p>
            <a:endParaRPr lang="pl-PL" sz="2600" b="1" dirty="0"/>
          </a:p>
          <a:p>
            <a:r>
              <a:rPr lang="pl-PL" sz="2600" b="1" dirty="0">
                <a:solidFill>
                  <a:srgbClr val="FF0000"/>
                </a:solidFill>
                <a:highlight>
                  <a:srgbClr val="00FFFF"/>
                </a:highlight>
              </a:rPr>
              <a:t>Nominal GDP</a:t>
            </a:r>
            <a:r>
              <a:rPr lang="pl-PL" sz="2600" dirty="0">
                <a:solidFill>
                  <a:srgbClr val="FF0000"/>
                </a:solidFill>
                <a:highlight>
                  <a:srgbClr val="00FFFF"/>
                </a:highlight>
              </a:rPr>
              <a:t> </a:t>
            </a:r>
            <a:r>
              <a:rPr lang="pl-PL" sz="2600" dirty="0"/>
              <a:t>is the value of final goods and services produced in a given year when valued at the prices of that year</a:t>
            </a:r>
            <a:r>
              <a:rPr lang="fr-FR" sz="2600" dirty="0"/>
              <a:t>.</a:t>
            </a:r>
            <a:r>
              <a:rPr lang="en-US" altLang="ru-RU" sz="2600" dirty="0"/>
              <a:t> It is not corrected for inflation.</a:t>
            </a:r>
            <a:r>
              <a:rPr lang="fr-FR" sz="2600" dirty="0"/>
              <a:t> </a:t>
            </a:r>
            <a:r>
              <a:rPr lang="pl-PL" sz="2600" dirty="0"/>
              <a:t>(</a:t>
            </a:r>
            <a:r>
              <a:rPr lang="pl-PL" sz="2600" b="1" dirty="0">
                <a:solidFill>
                  <a:srgbClr val="FF0000"/>
                </a:solidFill>
              </a:rPr>
              <a:t>GDP</a:t>
            </a:r>
            <a:r>
              <a:rPr lang="pl-PL" sz="2600" b="1" dirty="0"/>
              <a:t> in </a:t>
            </a:r>
            <a:r>
              <a:rPr lang="pl-PL" sz="2600" b="1" dirty="0">
                <a:solidFill>
                  <a:srgbClr val="FF0000"/>
                </a:solidFill>
                <a:highlight>
                  <a:srgbClr val="00FFFF"/>
                </a:highlight>
              </a:rPr>
              <a:t>current prices</a:t>
            </a:r>
            <a:r>
              <a:rPr lang="pl-PL" sz="2600" dirty="0"/>
              <a:t>).</a:t>
            </a:r>
            <a:endParaRPr lang="en-US" sz="2600" dirty="0"/>
          </a:p>
          <a:p>
            <a:pPr marL="0" indent="0">
              <a:buNone/>
            </a:pPr>
            <a:endParaRPr lang="fr-FR" dirty="0"/>
          </a:p>
        </p:txBody>
      </p:sp>
      <p:sp>
        <p:nvSpPr>
          <p:cNvPr id="6" name="Tytuł 1">
            <a:extLst>
              <a:ext uri="{FF2B5EF4-FFF2-40B4-BE49-F238E27FC236}">
                <a16:creationId xmlns:a16="http://schemas.microsoft.com/office/drawing/2014/main" id="{91135354-CFE7-78F5-6FE4-562066F204C5}"/>
              </a:ext>
            </a:extLst>
          </p:cNvPr>
          <p:cNvSpPr>
            <a:spLocks noGrp="1"/>
          </p:cNvSpPr>
          <p:nvPr>
            <p:ph type="title"/>
          </p:nvPr>
        </p:nvSpPr>
        <p:spPr>
          <a:xfrm>
            <a:off x="2400300" y="409574"/>
            <a:ext cx="7296150" cy="933451"/>
          </a:xfrm>
        </p:spPr>
        <p:txBody>
          <a:bodyPr>
            <a:normAutofit fontScale="90000"/>
          </a:bodyPr>
          <a:lstStyle/>
          <a:p>
            <a:pPr algn="ctr"/>
            <a:r>
              <a:rPr lang="fr-FR" sz="4000" b="1" dirty="0">
                <a:solidFill>
                  <a:srgbClr val="FFC000"/>
                </a:solidFill>
                <a:latin typeface="+mn-lt"/>
              </a:rPr>
              <a:t>III-</a:t>
            </a:r>
            <a:r>
              <a:rPr lang="pl-PL" sz="4000" b="1" dirty="0">
                <a:solidFill>
                  <a:srgbClr val="FFC000"/>
                </a:solidFill>
                <a:latin typeface="+mn-lt"/>
              </a:rPr>
              <a:t>GDP M</a:t>
            </a:r>
            <a:r>
              <a:rPr lang="fr-FR" sz="4000" b="1" dirty="0">
                <a:solidFill>
                  <a:srgbClr val="FFC000"/>
                </a:solidFill>
                <a:latin typeface="+mn-lt"/>
              </a:rPr>
              <a:t>easurement</a:t>
            </a:r>
            <a:r>
              <a:rPr lang="pl-PL" sz="4000" b="1" dirty="0">
                <a:solidFill>
                  <a:srgbClr val="FFC000"/>
                </a:solidFill>
                <a:latin typeface="+mn-lt"/>
              </a:rPr>
              <a:t> and N</a:t>
            </a:r>
            <a:r>
              <a:rPr lang="fr-FR" sz="4000" b="1" dirty="0" err="1">
                <a:solidFill>
                  <a:srgbClr val="FFC000"/>
                </a:solidFill>
                <a:latin typeface="+mn-lt"/>
              </a:rPr>
              <a:t>ational</a:t>
            </a:r>
            <a:r>
              <a:rPr lang="pl-PL" sz="4000" b="1" dirty="0">
                <a:solidFill>
                  <a:srgbClr val="FFC000"/>
                </a:solidFill>
                <a:latin typeface="+mn-lt"/>
              </a:rPr>
              <a:t> </a:t>
            </a:r>
            <a:r>
              <a:rPr lang="fr-FR" sz="4000" b="1" dirty="0">
                <a:solidFill>
                  <a:srgbClr val="FFC000"/>
                </a:solidFill>
                <a:latin typeface="+mn-lt"/>
              </a:rPr>
              <a:t>Accounts</a:t>
            </a:r>
            <a:endParaRPr lang="pl-PL" sz="4000" dirty="0">
              <a:solidFill>
                <a:srgbClr val="FFC000"/>
              </a:solidFill>
              <a:latin typeface="+mn-lt"/>
            </a:endParaRPr>
          </a:p>
        </p:txBody>
      </p:sp>
    </p:spTree>
    <p:extLst>
      <p:ext uri="{BB962C8B-B14F-4D97-AF65-F5344CB8AC3E}">
        <p14:creationId xmlns:p14="http://schemas.microsoft.com/office/powerpoint/2010/main" val="32004918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Нижний колонтитул 1">
            <a:extLst>
              <a:ext uri="{FF2B5EF4-FFF2-40B4-BE49-F238E27FC236}">
                <a16:creationId xmlns:a16="http://schemas.microsoft.com/office/drawing/2014/main" id="{6E0CA402-B891-4747-94AF-1C1C62FE4C2B}"/>
              </a:ext>
            </a:extLst>
          </p:cNvPr>
          <p:cNvSpPr>
            <a:spLocks noGrp="1"/>
          </p:cNvSpPr>
          <p:nvPr>
            <p:ph type="ftr" sz="quarter" idx="11"/>
          </p:nvPr>
        </p:nvSpPr>
        <p:spPr/>
        <p:txBody>
          <a:bodyPr/>
          <a:lstStyle/>
          <a:p>
            <a:r>
              <a:rPr lang="en-US" altLang="ru-RU"/>
              <a:t>MEASURING A NATION’S INCOME</a:t>
            </a:r>
          </a:p>
        </p:txBody>
      </p:sp>
      <p:sp>
        <p:nvSpPr>
          <p:cNvPr id="13" name="Номер слайда 2">
            <a:extLst>
              <a:ext uri="{FF2B5EF4-FFF2-40B4-BE49-F238E27FC236}">
                <a16:creationId xmlns:a16="http://schemas.microsoft.com/office/drawing/2014/main" id="{E2E995DC-D155-47AF-8D24-4B6D1C9000E3}"/>
              </a:ext>
            </a:extLst>
          </p:cNvPr>
          <p:cNvSpPr>
            <a:spLocks noGrp="1"/>
          </p:cNvSpPr>
          <p:nvPr>
            <p:ph type="sldNum" sz="quarter" idx="12"/>
          </p:nvPr>
        </p:nvSpPr>
        <p:spPr/>
        <p:txBody>
          <a:bodyPr/>
          <a:lstStyle/>
          <a:p>
            <a:fld id="{F75F3455-D2E4-40F3-A8FD-C5ADEEDA49DD}" type="slidenum">
              <a:rPr lang="en-US" altLang="ru-RU"/>
              <a:pPr/>
              <a:t>22</a:t>
            </a:fld>
            <a:endParaRPr lang="en-US" altLang="ru-RU"/>
          </a:p>
        </p:txBody>
      </p:sp>
      <p:sp>
        <p:nvSpPr>
          <p:cNvPr id="111619" name="Rectangle 3">
            <a:extLst>
              <a:ext uri="{FF2B5EF4-FFF2-40B4-BE49-F238E27FC236}">
                <a16:creationId xmlns:a16="http://schemas.microsoft.com/office/drawing/2014/main" id="{49367235-D6D8-43BF-B123-5FA9D6F4D550}"/>
              </a:ext>
            </a:extLst>
          </p:cNvPr>
          <p:cNvSpPr>
            <a:spLocks noGrp="1" noChangeArrowheads="1"/>
          </p:cNvSpPr>
          <p:nvPr>
            <p:ph type="body" idx="4294967295"/>
          </p:nvPr>
        </p:nvSpPr>
        <p:spPr>
          <a:xfrm>
            <a:off x="213946" y="3975100"/>
            <a:ext cx="7024688" cy="2563812"/>
          </a:xfrm>
        </p:spPr>
        <p:txBody>
          <a:bodyPr/>
          <a:lstStyle/>
          <a:p>
            <a:pPr marL="0" indent="0">
              <a:spcBef>
                <a:spcPct val="60000"/>
              </a:spcBef>
              <a:buNone/>
              <a:tabLst>
                <a:tab pos="1146175" algn="l"/>
                <a:tab pos="5195888" algn="l"/>
              </a:tabLst>
            </a:pPr>
            <a:r>
              <a:rPr lang="en-US" altLang="ru-RU" sz="2600" dirty="0"/>
              <a:t>Compute </a:t>
            </a:r>
            <a:r>
              <a:rPr lang="en-US" altLang="ru-RU" sz="2600" b="1" dirty="0">
                <a:solidFill>
                  <a:srgbClr val="FF0000"/>
                </a:solidFill>
              </a:rPr>
              <a:t>nominal GDP </a:t>
            </a:r>
            <a:r>
              <a:rPr lang="en-US" altLang="ru-RU" sz="2600" dirty="0"/>
              <a:t>in each year:</a:t>
            </a:r>
          </a:p>
          <a:p>
            <a:pPr marL="0" indent="0">
              <a:spcBef>
                <a:spcPct val="60000"/>
              </a:spcBef>
              <a:buNone/>
              <a:tabLst>
                <a:tab pos="1146175" algn="l"/>
                <a:tab pos="5195888" algn="l"/>
              </a:tabLst>
            </a:pPr>
            <a:r>
              <a:rPr lang="en-US" altLang="ru-RU" sz="2400" dirty="0"/>
              <a:t>2005:	$10 x 400  +    $2 x 1000  	=   $6,000</a:t>
            </a:r>
          </a:p>
          <a:p>
            <a:pPr marL="0" indent="0">
              <a:spcBef>
                <a:spcPct val="60000"/>
              </a:spcBef>
              <a:buNone/>
              <a:tabLst>
                <a:tab pos="1146175" algn="l"/>
                <a:tab pos="5195888" algn="l"/>
              </a:tabLst>
            </a:pPr>
            <a:r>
              <a:rPr lang="en-US" altLang="ru-RU" sz="2400" dirty="0"/>
              <a:t>2006:	$11 x 500  + $2.50 x 1100 	=   $8,250</a:t>
            </a:r>
          </a:p>
          <a:p>
            <a:pPr marL="0" indent="0">
              <a:spcBef>
                <a:spcPct val="60000"/>
              </a:spcBef>
              <a:buNone/>
              <a:tabLst>
                <a:tab pos="1146175" algn="l"/>
                <a:tab pos="5195888" algn="l"/>
              </a:tabLst>
            </a:pPr>
            <a:r>
              <a:rPr lang="en-US" altLang="ru-RU" sz="2400" dirty="0"/>
              <a:t>2007:	$12 x 600  +    $3 x 1200 	=  $10,800</a:t>
            </a:r>
          </a:p>
        </p:txBody>
      </p:sp>
      <p:graphicFrame>
        <p:nvGraphicFramePr>
          <p:cNvPr id="100399" name="Group 47">
            <a:extLst>
              <a:ext uri="{FF2B5EF4-FFF2-40B4-BE49-F238E27FC236}">
                <a16:creationId xmlns:a16="http://schemas.microsoft.com/office/drawing/2014/main" id="{20E00707-E4C9-4D51-A023-9C95C0D463F8}"/>
              </a:ext>
            </a:extLst>
          </p:cNvPr>
          <p:cNvGraphicFramePr>
            <a:graphicFrameLocks noGrp="1"/>
          </p:cNvGraphicFramePr>
          <p:nvPr/>
        </p:nvGraphicFramePr>
        <p:xfrm>
          <a:off x="213946" y="1599770"/>
          <a:ext cx="9659818" cy="2244090"/>
        </p:xfrm>
        <a:graphic>
          <a:graphicData uri="http://schemas.openxmlformats.org/drawingml/2006/table">
            <a:tbl>
              <a:tblPr/>
              <a:tblGrid>
                <a:gridCol w="1931964">
                  <a:extLst>
                    <a:ext uri="{9D8B030D-6E8A-4147-A177-3AD203B41FA5}">
                      <a16:colId xmlns:a16="http://schemas.microsoft.com/office/drawing/2014/main" val="3169349936"/>
                    </a:ext>
                  </a:extLst>
                </a:gridCol>
                <a:gridCol w="1931963">
                  <a:extLst>
                    <a:ext uri="{9D8B030D-6E8A-4147-A177-3AD203B41FA5}">
                      <a16:colId xmlns:a16="http://schemas.microsoft.com/office/drawing/2014/main" val="1166367793"/>
                    </a:ext>
                  </a:extLst>
                </a:gridCol>
                <a:gridCol w="1931964">
                  <a:extLst>
                    <a:ext uri="{9D8B030D-6E8A-4147-A177-3AD203B41FA5}">
                      <a16:colId xmlns:a16="http://schemas.microsoft.com/office/drawing/2014/main" val="1766824351"/>
                    </a:ext>
                  </a:extLst>
                </a:gridCol>
                <a:gridCol w="1931963">
                  <a:extLst>
                    <a:ext uri="{9D8B030D-6E8A-4147-A177-3AD203B41FA5}">
                      <a16:colId xmlns:a16="http://schemas.microsoft.com/office/drawing/2014/main" val="4008365002"/>
                    </a:ext>
                  </a:extLst>
                </a:gridCol>
                <a:gridCol w="1931964">
                  <a:extLst>
                    <a:ext uri="{9D8B030D-6E8A-4147-A177-3AD203B41FA5}">
                      <a16:colId xmlns:a16="http://schemas.microsoft.com/office/drawing/2014/main" val="1907005950"/>
                    </a:ext>
                  </a:extLst>
                </a:gridCol>
              </a:tblGrid>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dirty="0">
                        <a:ln>
                          <a:noFill/>
                        </a:ln>
                        <a:solidFill>
                          <a:schemeClr val="tx1"/>
                        </a:solidFill>
                        <a:effectLst/>
                        <a:latin typeface="Arial" panose="020B0604020202020204" pitchFamily="34" charset="0"/>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Corn</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Tea</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extLst>
                  <a:ext uri="{0D108BD9-81ED-4DB2-BD59-A6C34878D82A}">
                    <a16:rowId xmlns:a16="http://schemas.microsoft.com/office/drawing/2014/main" val="3886089133"/>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dirty="0">
                          <a:ln>
                            <a:noFill/>
                          </a:ln>
                          <a:solidFill>
                            <a:schemeClr val="tx1"/>
                          </a:solidFill>
                          <a:effectLst/>
                          <a:latin typeface="Arial" panose="020B0604020202020204" pitchFamily="34" charset="0"/>
                        </a:rPr>
                        <a:t>year</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97091360"/>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2005</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400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4046071911"/>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2006</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500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$2.50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1031208628"/>
                  </a:ext>
                </a:extLst>
              </a:tr>
              <a:tr h="416391">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2007</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600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$3.00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1200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3105741143"/>
                  </a:ext>
                </a:extLst>
              </a:tr>
            </a:tbl>
          </a:graphicData>
        </a:graphic>
      </p:graphicFrame>
      <p:grpSp>
        <p:nvGrpSpPr>
          <p:cNvPr id="2" name="Group 40">
            <a:extLst>
              <a:ext uri="{FF2B5EF4-FFF2-40B4-BE49-F238E27FC236}">
                <a16:creationId xmlns:a16="http://schemas.microsoft.com/office/drawing/2014/main" id="{F54B070F-D8F9-4175-968C-F77D11AC7F0F}"/>
              </a:ext>
            </a:extLst>
          </p:cNvPr>
          <p:cNvGrpSpPr>
            <a:grpSpLocks/>
          </p:cNvGrpSpPr>
          <p:nvPr/>
        </p:nvGrpSpPr>
        <p:grpSpPr bwMode="auto">
          <a:xfrm>
            <a:off x="7167441" y="4723033"/>
            <a:ext cx="1355725" cy="685800"/>
            <a:chOff x="4574" y="2877"/>
            <a:chExt cx="854" cy="426"/>
          </a:xfrm>
        </p:grpSpPr>
        <p:sp>
          <p:nvSpPr>
            <p:cNvPr id="100393" name="Text Box 41">
              <a:extLst>
                <a:ext uri="{FF2B5EF4-FFF2-40B4-BE49-F238E27FC236}">
                  <a16:creationId xmlns:a16="http://schemas.microsoft.com/office/drawing/2014/main" id="{6685CBC4-3AE7-4EA6-82D4-9F9188BA0C95}"/>
                </a:ext>
              </a:extLst>
            </p:cNvPr>
            <p:cNvSpPr txBox="1">
              <a:spLocks noChangeArrowheads="1"/>
            </p:cNvSpPr>
            <p:nvPr/>
          </p:nvSpPr>
          <p:spPr bwMode="auto">
            <a:xfrm>
              <a:off x="4756" y="2918"/>
              <a:ext cx="672" cy="287"/>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37.5%</a:t>
              </a:r>
            </a:p>
          </p:txBody>
        </p:sp>
        <p:sp>
          <p:nvSpPr>
            <p:cNvPr id="100394" name="AutoShape 42">
              <a:extLst>
                <a:ext uri="{FF2B5EF4-FFF2-40B4-BE49-F238E27FC236}">
                  <a16:creationId xmlns:a16="http://schemas.microsoft.com/office/drawing/2014/main" id="{AB9A51E0-19FC-458E-8CBC-DBF2439DABAF}"/>
                </a:ext>
              </a:extLst>
            </p:cNvPr>
            <p:cNvSpPr>
              <a:spLocks/>
            </p:cNvSpPr>
            <p:nvPr/>
          </p:nvSpPr>
          <p:spPr bwMode="auto">
            <a:xfrm>
              <a:off x="4574" y="2877"/>
              <a:ext cx="156" cy="426"/>
            </a:xfrm>
            <a:prstGeom prst="rightBrace">
              <a:avLst>
                <a:gd name="adj1" fmla="val 22756"/>
                <a:gd name="adj2" fmla="val 50000"/>
              </a:avLst>
            </a:prstGeom>
            <a:noFill/>
            <a:ln w="19050">
              <a:solidFill>
                <a:srgbClr val="3333CC"/>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111659" name="Text Box 43">
            <a:extLst>
              <a:ext uri="{FF2B5EF4-FFF2-40B4-BE49-F238E27FC236}">
                <a16:creationId xmlns:a16="http://schemas.microsoft.com/office/drawing/2014/main" id="{9367BEEE-97FB-410A-8D1F-77D594637048}"/>
              </a:ext>
            </a:extLst>
          </p:cNvPr>
          <p:cNvSpPr txBox="1">
            <a:spLocks noChangeArrowheads="1"/>
          </p:cNvSpPr>
          <p:nvPr/>
        </p:nvSpPr>
        <p:spPr bwMode="auto">
          <a:xfrm>
            <a:off x="7103181" y="3930118"/>
            <a:ext cx="3469005" cy="610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US" altLang="ru-RU" sz="2600" b="1" dirty="0">
                <a:solidFill>
                  <a:srgbClr val="FF0000"/>
                </a:solidFill>
                <a:latin typeface="+mn-lt"/>
                <a:cs typeface="Arial" panose="020B0604020202020204" pitchFamily="34" charset="0"/>
              </a:rPr>
              <a:t>Nominal GDP Growth Rate</a:t>
            </a:r>
            <a:r>
              <a:rPr lang="en-US" altLang="ru-RU" sz="1400" b="1" i="1" u="sng" dirty="0">
                <a:latin typeface="+mn-lt"/>
                <a:cs typeface="Arial" panose="020B0604020202020204" pitchFamily="34" charset="0"/>
              </a:rPr>
              <a:t>:</a:t>
            </a:r>
          </a:p>
        </p:txBody>
      </p:sp>
      <p:grpSp>
        <p:nvGrpSpPr>
          <p:cNvPr id="3" name="Group 44">
            <a:extLst>
              <a:ext uri="{FF2B5EF4-FFF2-40B4-BE49-F238E27FC236}">
                <a16:creationId xmlns:a16="http://schemas.microsoft.com/office/drawing/2014/main" id="{69A5FC0C-DF14-4386-ADE6-0A33FAB93262}"/>
              </a:ext>
            </a:extLst>
          </p:cNvPr>
          <p:cNvGrpSpPr>
            <a:grpSpLocks/>
          </p:cNvGrpSpPr>
          <p:nvPr/>
        </p:nvGrpSpPr>
        <p:grpSpPr bwMode="auto">
          <a:xfrm>
            <a:off x="7167441" y="5468937"/>
            <a:ext cx="1336675" cy="704850"/>
            <a:chOff x="4579" y="3302"/>
            <a:chExt cx="842" cy="432"/>
          </a:xfrm>
        </p:grpSpPr>
        <p:sp>
          <p:nvSpPr>
            <p:cNvPr id="100397" name="Text Box 45">
              <a:extLst>
                <a:ext uri="{FF2B5EF4-FFF2-40B4-BE49-F238E27FC236}">
                  <a16:creationId xmlns:a16="http://schemas.microsoft.com/office/drawing/2014/main" id="{DBA316E4-3E35-4D4A-88CD-17862DF12B7B}"/>
                </a:ext>
              </a:extLst>
            </p:cNvPr>
            <p:cNvSpPr txBox="1">
              <a:spLocks noChangeArrowheads="1"/>
            </p:cNvSpPr>
            <p:nvPr/>
          </p:nvSpPr>
          <p:spPr bwMode="auto">
            <a:xfrm>
              <a:off x="4766" y="3367"/>
              <a:ext cx="655" cy="283"/>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30.9%</a:t>
              </a:r>
            </a:p>
          </p:txBody>
        </p:sp>
        <p:sp>
          <p:nvSpPr>
            <p:cNvPr id="100398" name="AutoShape 46">
              <a:extLst>
                <a:ext uri="{FF2B5EF4-FFF2-40B4-BE49-F238E27FC236}">
                  <a16:creationId xmlns:a16="http://schemas.microsoft.com/office/drawing/2014/main" id="{8462B77C-1EEE-4593-8633-CB4BF51C38EA}"/>
                </a:ext>
              </a:extLst>
            </p:cNvPr>
            <p:cNvSpPr>
              <a:spLocks/>
            </p:cNvSpPr>
            <p:nvPr/>
          </p:nvSpPr>
          <p:spPr bwMode="auto">
            <a:xfrm>
              <a:off x="4579" y="3302"/>
              <a:ext cx="156" cy="432"/>
            </a:xfrm>
            <a:prstGeom prst="rightBrace">
              <a:avLst>
                <a:gd name="adj1" fmla="val 23077"/>
                <a:gd name="adj2" fmla="val 50000"/>
              </a:avLst>
            </a:prstGeom>
            <a:noFill/>
            <a:ln w="19050">
              <a:solidFill>
                <a:srgbClr val="3333CC"/>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pic>
        <p:nvPicPr>
          <p:cNvPr id="7" name="Image 6">
            <a:extLst>
              <a:ext uri="{FF2B5EF4-FFF2-40B4-BE49-F238E27FC236}">
                <a16:creationId xmlns:a16="http://schemas.microsoft.com/office/drawing/2014/main" id="{6C76B474-7A49-44EB-9E13-DE623F820927}"/>
              </a:ext>
            </a:extLst>
          </p:cNvPr>
          <p:cNvPicPr>
            <a:picLocks noChangeAspect="1"/>
          </p:cNvPicPr>
          <p:nvPr/>
        </p:nvPicPr>
        <p:blipFill>
          <a:blip r:embed="rId3"/>
          <a:stretch>
            <a:fillRect/>
          </a:stretch>
        </p:blipFill>
        <p:spPr>
          <a:xfrm>
            <a:off x="0" y="6191531"/>
            <a:ext cx="12192000" cy="957241"/>
          </a:xfrm>
          <a:prstGeom prst="rect">
            <a:avLst/>
          </a:prstGeom>
        </p:spPr>
      </p:pic>
      <p:sp>
        <p:nvSpPr>
          <p:cNvPr id="4" name="Tytuł 1">
            <a:extLst>
              <a:ext uri="{FF2B5EF4-FFF2-40B4-BE49-F238E27FC236}">
                <a16:creationId xmlns:a16="http://schemas.microsoft.com/office/drawing/2014/main" id="{F4A39E48-040B-462A-2ADD-418A89B1FCC1}"/>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dirty="0">
                <a:solidFill>
                  <a:srgbClr val="FFC000"/>
                </a:solidFill>
                <a:latin typeface="+mn-lt"/>
              </a:rPr>
              <a:t>III-</a:t>
            </a:r>
            <a:r>
              <a:rPr lang="pl-PL" sz="4000" b="1" dirty="0">
                <a:solidFill>
                  <a:srgbClr val="FFC000"/>
                </a:solidFill>
                <a:latin typeface="+mn-lt"/>
              </a:rPr>
              <a:t>GDP M</a:t>
            </a:r>
            <a:r>
              <a:rPr lang="fr-FR" sz="4000" b="1" dirty="0" err="1">
                <a:solidFill>
                  <a:srgbClr val="FFC000"/>
                </a:solidFill>
                <a:latin typeface="+mn-lt"/>
              </a:rPr>
              <a:t>easurement</a:t>
            </a:r>
            <a:r>
              <a:rPr lang="pl-PL" sz="4000" b="1" dirty="0">
                <a:solidFill>
                  <a:srgbClr val="FFC000"/>
                </a:solidFill>
                <a:latin typeface="+mn-lt"/>
              </a:rPr>
              <a:t> and N</a:t>
            </a:r>
            <a:r>
              <a:rPr lang="fr-FR" sz="4000" b="1" dirty="0" err="1">
                <a:solidFill>
                  <a:srgbClr val="FFC000"/>
                </a:solidFill>
                <a:latin typeface="+mn-lt"/>
              </a:rPr>
              <a:t>ational</a:t>
            </a:r>
            <a:r>
              <a:rPr lang="pl-PL" sz="4000" b="1" dirty="0">
                <a:solidFill>
                  <a:srgbClr val="FFC000"/>
                </a:solidFill>
                <a:latin typeface="+mn-lt"/>
              </a:rPr>
              <a:t> </a:t>
            </a:r>
            <a:r>
              <a:rPr lang="fr-FR" sz="4000" b="1" dirty="0" err="1">
                <a:solidFill>
                  <a:srgbClr val="FFC000"/>
                </a:solidFill>
                <a:latin typeface="+mn-lt"/>
              </a:rPr>
              <a:t>Accounts</a:t>
            </a:r>
            <a:endParaRPr lang="pl-PL" sz="4000" dirty="0">
              <a:solidFill>
                <a:srgbClr val="FFC000"/>
              </a:solidFill>
              <a:latin typeface="+mn-lt"/>
            </a:endParaRPr>
          </a:p>
        </p:txBody>
      </p:sp>
      <p:pic>
        <p:nvPicPr>
          <p:cNvPr id="9" name="Image 8">
            <a:extLst>
              <a:ext uri="{FF2B5EF4-FFF2-40B4-BE49-F238E27FC236}">
                <a16:creationId xmlns:a16="http://schemas.microsoft.com/office/drawing/2014/main" id="{1BC1F693-4E7F-3D77-8C6F-218CC5F72BC1}"/>
              </a:ext>
            </a:extLst>
          </p:cNvPr>
          <p:cNvPicPr>
            <a:picLocks noChangeAspect="1"/>
          </p:cNvPicPr>
          <p:nvPr/>
        </p:nvPicPr>
        <p:blipFill>
          <a:blip r:embed="rId4"/>
          <a:stretch>
            <a:fillRect/>
          </a:stretch>
        </p:blipFill>
        <p:spPr>
          <a:xfrm>
            <a:off x="10436733" y="1374554"/>
            <a:ext cx="1755267" cy="4137246"/>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0399"/>
                                        </p:tgtEl>
                                        <p:attrNameLst>
                                          <p:attrName>style.visibility</p:attrName>
                                        </p:attrNameLst>
                                      </p:cBhvr>
                                      <p:to>
                                        <p:strVal val="visible"/>
                                      </p:to>
                                    </p:set>
                                    <p:animEffect transition="in" filter="dissolve">
                                      <p:cBhvr>
                                        <p:cTn id="7" dur="500"/>
                                        <p:tgtEl>
                                          <p:spTgt spid="10039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1619">
                                            <p:txEl>
                                              <p:pRg st="0" end="0"/>
                                            </p:txEl>
                                          </p:spTgt>
                                        </p:tgtEl>
                                        <p:attrNameLst>
                                          <p:attrName>style.visibility</p:attrName>
                                        </p:attrNameLst>
                                      </p:cBhvr>
                                      <p:to>
                                        <p:strVal val="visible"/>
                                      </p:to>
                                    </p:set>
                                    <p:animEffect transition="in" filter="wipe(left)">
                                      <p:cBhvr>
                                        <p:cTn id="12" dur="500"/>
                                        <p:tgtEl>
                                          <p:spTgt spid="1116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1619">
                                            <p:txEl>
                                              <p:pRg st="1" end="1"/>
                                            </p:txEl>
                                          </p:spTgt>
                                        </p:tgtEl>
                                        <p:attrNameLst>
                                          <p:attrName>style.visibility</p:attrName>
                                        </p:attrNameLst>
                                      </p:cBhvr>
                                      <p:to>
                                        <p:strVal val="visible"/>
                                      </p:to>
                                    </p:set>
                                    <p:animEffect transition="in" filter="wipe(left)">
                                      <p:cBhvr>
                                        <p:cTn id="17" dur="500"/>
                                        <p:tgtEl>
                                          <p:spTgt spid="11161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1619">
                                            <p:txEl>
                                              <p:pRg st="2" end="2"/>
                                            </p:txEl>
                                          </p:spTgt>
                                        </p:tgtEl>
                                        <p:attrNameLst>
                                          <p:attrName>style.visibility</p:attrName>
                                        </p:attrNameLst>
                                      </p:cBhvr>
                                      <p:to>
                                        <p:strVal val="visible"/>
                                      </p:to>
                                    </p:set>
                                    <p:animEffect transition="in" filter="wipe(left)">
                                      <p:cBhvr>
                                        <p:cTn id="22" dur="500"/>
                                        <p:tgtEl>
                                          <p:spTgt spid="11161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1619">
                                            <p:txEl>
                                              <p:pRg st="3" end="3"/>
                                            </p:txEl>
                                          </p:spTgt>
                                        </p:tgtEl>
                                        <p:attrNameLst>
                                          <p:attrName>style.visibility</p:attrName>
                                        </p:attrNameLst>
                                      </p:cBhvr>
                                      <p:to>
                                        <p:strVal val="visible"/>
                                      </p:to>
                                    </p:set>
                                    <p:animEffect transition="in" filter="wipe(left)">
                                      <p:cBhvr>
                                        <p:cTn id="27" dur="500"/>
                                        <p:tgtEl>
                                          <p:spTgt spid="11161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11659"/>
                                        </p:tgtEl>
                                        <p:attrNameLst>
                                          <p:attrName>style.visibility</p:attrName>
                                        </p:attrNameLst>
                                      </p:cBhvr>
                                      <p:to>
                                        <p:strVal val="visible"/>
                                      </p:to>
                                    </p:set>
                                    <p:animEffect transition="in" filter="dissolve">
                                      <p:cBhvr>
                                        <p:cTn id="32" dur="500"/>
                                        <p:tgtEl>
                                          <p:spTgt spid="111659"/>
                                        </p:tgtEl>
                                      </p:cBhvr>
                                    </p:animEffect>
                                  </p:childTnLst>
                                </p:cTn>
                              </p:par>
                              <p:par>
                                <p:cTn id="33" presetID="9"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dissolve">
                                      <p:cBhvr>
                                        <p:cTn id="35" dur="500"/>
                                        <p:tgtEl>
                                          <p:spTgt spid="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dissolve">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build="p" bldLvl="5"/>
      <p:bldP spid="11165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Нижний колонтитул 1">
            <a:extLst>
              <a:ext uri="{FF2B5EF4-FFF2-40B4-BE49-F238E27FC236}">
                <a16:creationId xmlns:a16="http://schemas.microsoft.com/office/drawing/2014/main" id="{20B20DBD-989B-436C-A10C-BE7F9290EBBD}"/>
              </a:ext>
            </a:extLst>
          </p:cNvPr>
          <p:cNvSpPr>
            <a:spLocks noGrp="1"/>
          </p:cNvSpPr>
          <p:nvPr>
            <p:ph type="ftr" sz="quarter" idx="11"/>
          </p:nvPr>
        </p:nvSpPr>
        <p:spPr/>
        <p:txBody>
          <a:bodyPr/>
          <a:lstStyle/>
          <a:p>
            <a:r>
              <a:rPr lang="en-US" altLang="ru-RU"/>
              <a:t>MEASURING A NATION’S INCOME</a:t>
            </a:r>
          </a:p>
        </p:txBody>
      </p:sp>
      <p:sp>
        <p:nvSpPr>
          <p:cNvPr id="19" name="Номер слайда 2">
            <a:extLst>
              <a:ext uri="{FF2B5EF4-FFF2-40B4-BE49-F238E27FC236}">
                <a16:creationId xmlns:a16="http://schemas.microsoft.com/office/drawing/2014/main" id="{2745D743-E83B-44AF-84BA-A402F525F6FA}"/>
              </a:ext>
            </a:extLst>
          </p:cNvPr>
          <p:cNvSpPr>
            <a:spLocks noGrp="1"/>
          </p:cNvSpPr>
          <p:nvPr>
            <p:ph type="sldNum" sz="quarter" idx="12"/>
          </p:nvPr>
        </p:nvSpPr>
        <p:spPr/>
        <p:txBody>
          <a:bodyPr/>
          <a:lstStyle/>
          <a:p>
            <a:fld id="{15D67A19-43B5-4909-84D0-2D287CA7A9C0}" type="slidenum">
              <a:rPr lang="en-US" altLang="ru-RU"/>
              <a:pPr/>
              <a:t>23</a:t>
            </a:fld>
            <a:endParaRPr lang="en-US" altLang="ru-RU"/>
          </a:p>
        </p:txBody>
      </p:sp>
      <p:sp>
        <p:nvSpPr>
          <p:cNvPr id="102403" name="Rectangle 3">
            <a:extLst>
              <a:ext uri="{FF2B5EF4-FFF2-40B4-BE49-F238E27FC236}">
                <a16:creationId xmlns:a16="http://schemas.microsoft.com/office/drawing/2014/main" id="{43E54516-E9F1-4DEE-AC4B-62BD7DA3D42E}"/>
              </a:ext>
            </a:extLst>
          </p:cNvPr>
          <p:cNvSpPr>
            <a:spLocks noGrp="1" noChangeArrowheads="1"/>
          </p:cNvSpPr>
          <p:nvPr>
            <p:ph type="body" idx="4294967295"/>
          </p:nvPr>
        </p:nvSpPr>
        <p:spPr>
          <a:xfrm>
            <a:off x="18013" y="3765841"/>
            <a:ext cx="9254926" cy="420519"/>
          </a:xfrm>
        </p:spPr>
        <p:txBody>
          <a:bodyPr>
            <a:normAutofit fontScale="92500" lnSpcReduction="10000"/>
          </a:bodyPr>
          <a:lstStyle/>
          <a:p>
            <a:pPr marL="0" indent="0">
              <a:spcBef>
                <a:spcPct val="50000"/>
              </a:spcBef>
              <a:buNone/>
              <a:tabLst>
                <a:tab pos="1146175" algn="l"/>
                <a:tab pos="4859338" algn="l"/>
              </a:tabLst>
            </a:pPr>
            <a:r>
              <a:rPr lang="en-US" altLang="ru-RU" sz="2600" dirty="0"/>
              <a:t>Compute </a:t>
            </a:r>
            <a:r>
              <a:rPr lang="en-US" altLang="ru-RU" sz="2600" b="1" dirty="0">
                <a:solidFill>
                  <a:srgbClr val="FF0000"/>
                </a:solidFill>
              </a:rPr>
              <a:t>Real GDP </a:t>
            </a:r>
            <a:r>
              <a:rPr lang="en-US" altLang="ru-RU" sz="2600" dirty="0"/>
              <a:t>in each year, using </a:t>
            </a:r>
            <a:r>
              <a:rPr lang="en-US" altLang="ru-RU" sz="2600" b="1" dirty="0">
                <a:solidFill>
                  <a:srgbClr val="0070C0"/>
                </a:solidFill>
              </a:rPr>
              <a:t>2005 as the base year</a:t>
            </a:r>
            <a:r>
              <a:rPr lang="en-US" altLang="ru-RU" sz="2600" dirty="0"/>
              <a:t>:</a:t>
            </a:r>
          </a:p>
        </p:txBody>
      </p:sp>
      <p:graphicFrame>
        <p:nvGraphicFramePr>
          <p:cNvPr id="102453" name="Group 53">
            <a:extLst>
              <a:ext uri="{FF2B5EF4-FFF2-40B4-BE49-F238E27FC236}">
                <a16:creationId xmlns:a16="http://schemas.microsoft.com/office/drawing/2014/main" id="{12F27B8D-A970-4F86-A6DE-48E2543559F4}"/>
              </a:ext>
            </a:extLst>
          </p:cNvPr>
          <p:cNvGraphicFramePr>
            <a:graphicFrameLocks noGrp="1"/>
          </p:cNvGraphicFramePr>
          <p:nvPr/>
        </p:nvGraphicFramePr>
        <p:xfrm>
          <a:off x="21738" y="1369355"/>
          <a:ext cx="7691438" cy="2390331"/>
        </p:xfrm>
        <a:graphic>
          <a:graphicData uri="http://schemas.openxmlformats.org/drawingml/2006/table">
            <a:tbl>
              <a:tblPr/>
              <a:tblGrid>
                <a:gridCol w="1538288">
                  <a:extLst>
                    <a:ext uri="{9D8B030D-6E8A-4147-A177-3AD203B41FA5}">
                      <a16:colId xmlns:a16="http://schemas.microsoft.com/office/drawing/2014/main" val="2672304717"/>
                    </a:ext>
                  </a:extLst>
                </a:gridCol>
                <a:gridCol w="1538287">
                  <a:extLst>
                    <a:ext uri="{9D8B030D-6E8A-4147-A177-3AD203B41FA5}">
                      <a16:colId xmlns:a16="http://schemas.microsoft.com/office/drawing/2014/main" val="825208787"/>
                    </a:ext>
                  </a:extLst>
                </a:gridCol>
                <a:gridCol w="1538288">
                  <a:extLst>
                    <a:ext uri="{9D8B030D-6E8A-4147-A177-3AD203B41FA5}">
                      <a16:colId xmlns:a16="http://schemas.microsoft.com/office/drawing/2014/main" val="3284860455"/>
                    </a:ext>
                  </a:extLst>
                </a:gridCol>
                <a:gridCol w="1538287">
                  <a:extLst>
                    <a:ext uri="{9D8B030D-6E8A-4147-A177-3AD203B41FA5}">
                      <a16:colId xmlns:a16="http://schemas.microsoft.com/office/drawing/2014/main" val="2879413631"/>
                    </a:ext>
                  </a:extLst>
                </a:gridCol>
                <a:gridCol w="1538288">
                  <a:extLst>
                    <a:ext uri="{9D8B030D-6E8A-4147-A177-3AD203B41FA5}">
                      <a16:colId xmlns:a16="http://schemas.microsoft.com/office/drawing/2014/main" val="428857719"/>
                    </a:ext>
                  </a:extLst>
                </a:gridCol>
              </a:tblGrid>
              <a:tr h="317194">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Corn</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tc gridSpan="2">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Tea</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hMerge="1">
                  <a:txBody>
                    <a:bodyPr/>
                    <a:lstStyle/>
                    <a:p>
                      <a:endParaRPr lang="ru-RU"/>
                    </a:p>
                  </a:txBody>
                  <a:tcPr/>
                </a:tc>
                <a:extLst>
                  <a:ext uri="{0D108BD9-81ED-4DB2-BD59-A6C34878D82A}">
                    <a16:rowId xmlns:a16="http://schemas.microsoft.com/office/drawing/2014/main" val="3657622264"/>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a:ln>
                            <a:noFill/>
                          </a:ln>
                          <a:solidFill>
                            <a:schemeClr val="tx1"/>
                          </a:solidFill>
                          <a:effectLst/>
                          <a:latin typeface="Arial" panose="020B0604020202020204" pitchFamily="34" charset="0"/>
                        </a:rPr>
                        <a:t>year</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P</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a:ln>
                            <a:noFill/>
                          </a:ln>
                          <a:solidFill>
                            <a:schemeClr val="tx1"/>
                          </a:solidFill>
                          <a:effectLst/>
                          <a:latin typeface="Arial" panose="020B0604020202020204" pitchFamily="34" charset="0"/>
                        </a:rPr>
                        <a:t>Q</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630217880"/>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2005</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400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1000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183556778"/>
                  </a:ext>
                </a:extLst>
              </a:tr>
              <a:tr h="48577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2006</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500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$2.50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1100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858860140"/>
                  </a:ext>
                </a:extLst>
              </a:tr>
              <a:tr h="484188">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2007</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$12</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600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$3.00</a:t>
                      </a:r>
                    </a:p>
                  </a:txBody>
                  <a:tcPr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1200</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2055775520"/>
                  </a:ext>
                </a:extLst>
              </a:tr>
            </a:tbl>
          </a:graphicData>
        </a:graphic>
      </p:graphicFrame>
      <p:grpSp>
        <p:nvGrpSpPr>
          <p:cNvPr id="2" name="Group 40">
            <a:extLst>
              <a:ext uri="{FF2B5EF4-FFF2-40B4-BE49-F238E27FC236}">
                <a16:creationId xmlns:a16="http://schemas.microsoft.com/office/drawing/2014/main" id="{D9B63487-EBF0-48C3-AFD4-4896249357B5}"/>
              </a:ext>
            </a:extLst>
          </p:cNvPr>
          <p:cNvGrpSpPr>
            <a:grpSpLocks/>
          </p:cNvGrpSpPr>
          <p:nvPr/>
        </p:nvGrpSpPr>
        <p:grpSpPr bwMode="auto">
          <a:xfrm>
            <a:off x="6732084" y="4492313"/>
            <a:ext cx="1373187" cy="657225"/>
            <a:chOff x="4311" y="3003"/>
            <a:chExt cx="865" cy="414"/>
          </a:xfrm>
        </p:grpSpPr>
        <p:sp>
          <p:nvSpPr>
            <p:cNvPr id="102441" name="Text Box 41">
              <a:extLst>
                <a:ext uri="{FF2B5EF4-FFF2-40B4-BE49-F238E27FC236}">
                  <a16:creationId xmlns:a16="http://schemas.microsoft.com/office/drawing/2014/main" id="{C28F972F-BFCF-41CB-86A8-6735AA424F94}"/>
                </a:ext>
              </a:extLst>
            </p:cNvPr>
            <p:cNvSpPr txBox="1">
              <a:spLocks noChangeArrowheads="1"/>
            </p:cNvSpPr>
            <p:nvPr/>
          </p:nvSpPr>
          <p:spPr bwMode="auto">
            <a:xfrm>
              <a:off x="4504" y="3035"/>
              <a:ext cx="672" cy="291"/>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20.0%</a:t>
              </a:r>
            </a:p>
          </p:txBody>
        </p:sp>
        <p:sp>
          <p:nvSpPr>
            <p:cNvPr id="102442" name="AutoShape 42">
              <a:extLst>
                <a:ext uri="{FF2B5EF4-FFF2-40B4-BE49-F238E27FC236}">
                  <a16:creationId xmlns:a16="http://schemas.microsoft.com/office/drawing/2014/main" id="{6FFC70B4-D963-479C-AC44-B9839BA2D214}"/>
                </a:ext>
              </a:extLst>
            </p:cNvPr>
            <p:cNvSpPr>
              <a:spLocks/>
            </p:cNvSpPr>
            <p:nvPr/>
          </p:nvSpPr>
          <p:spPr bwMode="auto">
            <a:xfrm>
              <a:off x="4311" y="3003"/>
              <a:ext cx="156" cy="414"/>
            </a:xfrm>
            <a:prstGeom prst="rightBrace">
              <a:avLst>
                <a:gd name="adj1" fmla="val 22115"/>
                <a:gd name="adj2" fmla="val 50000"/>
              </a:avLst>
            </a:prstGeom>
            <a:noFill/>
            <a:ln w="19050">
              <a:solidFill>
                <a:srgbClr val="8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113707" name="Text Box 43">
            <a:extLst>
              <a:ext uri="{FF2B5EF4-FFF2-40B4-BE49-F238E27FC236}">
                <a16:creationId xmlns:a16="http://schemas.microsoft.com/office/drawing/2014/main" id="{D6851982-BD06-468F-B881-8CE66045285D}"/>
              </a:ext>
            </a:extLst>
          </p:cNvPr>
          <p:cNvSpPr txBox="1">
            <a:spLocks noChangeArrowheads="1"/>
          </p:cNvSpPr>
          <p:nvPr/>
        </p:nvSpPr>
        <p:spPr bwMode="auto">
          <a:xfrm>
            <a:off x="6855909" y="4124584"/>
            <a:ext cx="3589051"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US" altLang="ru-RU" sz="2400" b="1" dirty="0">
                <a:solidFill>
                  <a:srgbClr val="FF0000"/>
                </a:solidFill>
                <a:cs typeface="Arial" panose="020B0604020202020204" pitchFamily="34" charset="0"/>
              </a:rPr>
              <a:t>Real GDP Growth Rate</a:t>
            </a:r>
            <a:endParaRPr lang="en-US" altLang="ru-RU" sz="2400" b="1" i="1" u="sng" dirty="0">
              <a:cs typeface="Arial" panose="020B0604020202020204" pitchFamily="34" charset="0"/>
            </a:endParaRPr>
          </a:p>
        </p:txBody>
      </p:sp>
      <p:grpSp>
        <p:nvGrpSpPr>
          <p:cNvPr id="3" name="Group 44">
            <a:extLst>
              <a:ext uri="{FF2B5EF4-FFF2-40B4-BE49-F238E27FC236}">
                <a16:creationId xmlns:a16="http://schemas.microsoft.com/office/drawing/2014/main" id="{927BB93E-6FBF-4D0A-A5C1-4DFB462A1990}"/>
              </a:ext>
            </a:extLst>
          </p:cNvPr>
          <p:cNvGrpSpPr>
            <a:grpSpLocks/>
          </p:cNvGrpSpPr>
          <p:nvPr/>
        </p:nvGrpSpPr>
        <p:grpSpPr bwMode="auto">
          <a:xfrm>
            <a:off x="6723857" y="5257060"/>
            <a:ext cx="1350962" cy="657225"/>
            <a:chOff x="4321" y="3419"/>
            <a:chExt cx="851" cy="414"/>
          </a:xfrm>
        </p:grpSpPr>
        <p:sp>
          <p:nvSpPr>
            <p:cNvPr id="102445" name="Text Box 45">
              <a:extLst>
                <a:ext uri="{FF2B5EF4-FFF2-40B4-BE49-F238E27FC236}">
                  <a16:creationId xmlns:a16="http://schemas.microsoft.com/office/drawing/2014/main" id="{DD26D067-C3AD-466A-94E9-4335ACC02EA5}"/>
                </a:ext>
              </a:extLst>
            </p:cNvPr>
            <p:cNvSpPr txBox="1">
              <a:spLocks noChangeArrowheads="1"/>
            </p:cNvSpPr>
            <p:nvPr/>
          </p:nvSpPr>
          <p:spPr bwMode="auto">
            <a:xfrm>
              <a:off x="4517" y="3484"/>
              <a:ext cx="655" cy="291"/>
            </a:xfrm>
            <a:prstGeom prst="rect">
              <a:avLst/>
            </a:prstGeom>
            <a:solidFill>
              <a:srgbClr val="FFCC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dirty="0">
                  <a:cs typeface="Arial" panose="020B0604020202020204" pitchFamily="34" charset="0"/>
                </a:rPr>
                <a:t>16.7%</a:t>
              </a:r>
            </a:p>
          </p:txBody>
        </p:sp>
        <p:sp>
          <p:nvSpPr>
            <p:cNvPr id="102446" name="AutoShape 46">
              <a:extLst>
                <a:ext uri="{FF2B5EF4-FFF2-40B4-BE49-F238E27FC236}">
                  <a16:creationId xmlns:a16="http://schemas.microsoft.com/office/drawing/2014/main" id="{E1225B09-FBA6-45BB-BA46-84C0229522FE}"/>
                </a:ext>
              </a:extLst>
            </p:cNvPr>
            <p:cNvSpPr>
              <a:spLocks/>
            </p:cNvSpPr>
            <p:nvPr/>
          </p:nvSpPr>
          <p:spPr bwMode="auto">
            <a:xfrm>
              <a:off x="4321" y="3419"/>
              <a:ext cx="156" cy="414"/>
            </a:xfrm>
            <a:prstGeom prst="rightBrace">
              <a:avLst>
                <a:gd name="adj1" fmla="val 22115"/>
                <a:gd name="adj2" fmla="val 50000"/>
              </a:avLst>
            </a:prstGeom>
            <a:noFill/>
            <a:ln w="19050">
              <a:solidFill>
                <a:srgbClr val="8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grpSp>
        <p:nvGrpSpPr>
          <p:cNvPr id="4" name="Group 47">
            <a:extLst>
              <a:ext uri="{FF2B5EF4-FFF2-40B4-BE49-F238E27FC236}">
                <a16:creationId xmlns:a16="http://schemas.microsoft.com/office/drawing/2014/main" id="{80F99EB4-A0AC-4A19-BD49-B00D3F10451F}"/>
              </a:ext>
            </a:extLst>
          </p:cNvPr>
          <p:cNvGrpSpPr>
            <a:grpSpLocks/>
          </p:cNvGrpSpPr>
          <p:nvPr/>
        </p:nvGrpSpPr>
        <p:grpSpPr bwMode="auto">
          <a:xfrm>
            <a:off x="-198681" y="2330890"/>
            <a:ext cx="6030913" cy="368300"/>
            <a:chOff x="394" y="1285"/>
            <a:chExt cx="3799" cy="232"/>
          </a:xfrm>
        </p:grpSpPr>
        <p:sp>
          <p:nvSpPr>
            <p:cNvPr id="102448" name="Text Box 48">
              <a:extLst>
                <a:ext uri="{FF2B5EF4-FFF2-40B4-BE49-F238E27FC236}">
                  <a16:creationId xmlns:a16="http://schemas.microsoft.com/office/drawing/2014/main" id="{B1647257-A1E0-4B5F-AD6C-C4A3232A7847}"/>
                </a:ext>
              </a:extLst>
            </p:cNvPr>
            <p:cNvSpPr txBox="1">
              <a:spLocks noChangeArrowheads="1"/>
            </p:cNvSpPr>
            <p:nvPr/>
          </p:nvSpPr>
          <p:spPr bwMode="auto">
            <a:xfrm>
              <a:off x="1679" y="1285"/>
              <a:ext cx="497" cy="229"/>
            </a:xfrm>
            <a:prstGeom prst="rect">
              <a:avLst/>
            </a:prstGeom>
            <a:solidFill>
              <a:schemeClr val="bg1"/>
            </a:solidFill>
            <a:ln w="12700">
              <a:solidFill>
                <a:srgbClr val="FF0000"/>
              </a:solidFill>
              <a:miter lim="800000"/>
              <a:headEnd/>
              <a:tailEnd/>
            </a:ln>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a:cs typeface="Arial" panose="020B0604020202020204" pitchFamily="34" charset="0"/>
                </a:rPr>
                <a:t>$10</a:t>
              </a:r>
            </a:p>
          </p:txBody>
        </p:sp>
        <p:sp>
          <p:nvSpPr>
            <p:cNvPr id="102449" name="Text Box 49">
              <a:extLst>
                <a:ext uri="{FF2B5EF4-FFF2-40B4-BE49-F238E27FC236}">
                  <a16:creationId xmlns:a16="http://schemas.microsoft.com/office/drawing/2014/main" id="{3C1298C2-7C5A-406F-ABD1-FCBB8660DB71}"/>
                </a:ext>
              </a:extLst>
            </p:cNvPr>
            <p:cNvSpPr txBox="1">
              <a:spLocks noChangeArrowheads="1"/>
            </p:cNvSpPr>
            <p:nvPr/>
          </p:nvSpPr>
          <p:spPr bwMode="auto">
            <a:xfrm>
              <a:off x="3544" y="1288"/>
              <a:ext cx="649" cy="229"/>
            </a:xfrm>
            <a:prstGeom prst="rect">
              <a:avLst/>
            </a:prstGeom>
            <a:solidFill>
              <a:schemeClr val="bg1"/>
            </a:solidFill>
            <a:ln w="12700">
              <a:solidFill>
                <a:srgbClr val="FF0000"/>
              </a:solidFill>
              <a:miter lim="800000"/>
              <a:headEnd/>
              <a:tailEnd/>
            </a:ln>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400">
                  <a:cs typeface="Arial" panose="020B0604020202020204" pitchFamily="34" charset="0"/>
                </a:rPr>
                <a:t>$2.00</a:t>
              </a:r>
            </a:p>
          </p:txBody>
        </p:sp>
        <p:sp>
          <p:nvSpPr>
            <p:cNvPr id="102450" name="Line 50">
              <a:extLst>
                <a:ext uri="{FF2B5EF4-FFF2-40B4-BE49-F238E27FC236}">
                  <a16:creationId xmlns:a16="http://schemas.microsoft.com/office/drawing/2014/main" id="{698AE2CA-3BC2-4D06-9F8A-5D4477E0F767}"/>
                </a:ext>
              </a:extLst>
            </p:cNvPr>
            <p:cNvSpPr>
              <a:spLocks noChangeShapeType="1"/>
            </p:cNvSpPr>
            <p:nvPr/>
          </p:nvSpPr>
          <p:spPr bwMode="auto">
            <a:xfrm flipV="1">
              <a:off x="394" y="1399"/>
              <a:ext cx="273" cy="0"/>
            </a:xfrm>
            <a:prstGeom prst="line">
              <a:avLst/>
            </a:prstGeom>
            <a:noFill/>
            <a:ln w="44450">
              <a:solidFill>
                <a:srgbClr val="FF0000"/>
              </a:solidFill>
              <a:round/>
              <a:headEnd/>
              <a:tailEnd type="triangle" w="lg" len="med"/>
            </a:ln>
            <a:extLst>
              <a:ext uri="{909E8E84-426E-40DD-AFC4-6F175D3DCCD1}">
                <a14:hiddenFill xmlns:a14="http://schemas.microsoft.com/office/drawing/2010/main">
                  <a:noFill/>
                </a14:hiddenFill>
              </a:ext>
            </a:extLst>
          </p:spPr>
          <p:txBody>
            <a:bodyPr/>
            <a:lstStyle/>
            <a:p>
              <a:endParaRPr lang="ru-RU"/>
            </a:p>
          </p:txBody>
        </p:sp>
      </p:grpSp>
      <p:sp>
        <p:nvSpPr>
          <p:cNvPr id="113715" name="Rectangle 51">
            <a:extLst>
              <a:ext uri="{FF2B5EF4-FFF2-40B4-BE49-F238E27FC236}">
                <a16:creationId xmlns:a16="http://schemas.microsoft.com/office/drawing/2014/main" id="{D71EDF72-81E2-4DD6-A8CB-60CDAA6B863C}"/>
              </a:ext>
            </a:extLst>
          </p:cNvPr>
          <p:cNvSpPr>
            <a:spLocks noChangeArrowheads="1"/>
          </p:cNvSpPr>
          <p:nvPr/>
        </p:nvSpPr>
        <p:spPr bwMode="auto">
          <a:xfrm>
            <a:off x="4856889" y="3776409"/>
            <a:ext cx="3435350" cy="3841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sp>
        <p:nvSpPr>
          <p:cNvPr id="113716" name="Rectangle 52">
            <a:extLst>
              <a:ext uri="{FF2B5EF4-FFF2-40B4-BE49-F238E27FC236}">
                <a16:creationId xmlns:a16="http://schemas.microsoft.com/office/drawing/2014/main" id="{F74B1338-FE8D-46DC-884D-BF966D96E14E}"/>
              </a:ext>
            </a:extLst>
          </p:cNvPr>
          <p:cNvSpPr>
            <a:spLocks noChangeArrowheads="1"/>
          </p:cNvSpPr>
          <p:nvPr/>
        </p:nvSpPr>
        <p:spPr bwMode="auto">
          <a:xfrm>
            <a:off x="360727" y="4407975"/>
            <a:ext cx="8249872" cy="1375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146175" algn="l"/>
                <a:tab pos="4859338" algn="l"/>
              </a:tabLst>
              <a:defRPr>
                <a:solidFill>
                  <a:schemeClr val="tx1"/>
                </a:solidFill>
                <a:latin typeface="Arial" panose="020B0604020202020204" pitchFamily="34" charset="0"/>
              </a:defRPr>
            </a:lvl1pPr>
            <a:lvl2pPr marL="742950" indent="-285750">
              <a:tabLst>
                <a:tab pos="1146175" algn="l"/>
                <a:tab pos="4859338" algn="l"/>
              </a:tabLst>
              <a:defRPr>
                <a:solidFill>
                  <a:schemeClr val="tx1"/>
                </a:solidFill>
                <a:latin typeface="Arial" panose="020B0604020202020204" pitchFamily="34" charset="0"/>
              </a:defRPr>
            </a:lvl2pPr>
            <a:lvl3pPr marL="1143000" indent="-228600">
              <a:tabLst>
                <a:tab pos="1146175" algn="l"/>
                <a:tab pos="4859338" algn="l"/>
              </a:tabLst>
              <a:defRPr>
                <a:solidFill>
                  <a:schemeClr val="tx1"/>
                </a:solidFill>
                <a:latin typeface="Arial" panose="020B0604020202020204" pitchFamily="34" charset="0"/>
              </a:defRPr>
            </a:lvl3pPr>
            <a:lvl4pPr marL="1600200" indent="-228600">
              <a:tabLst>
                <a:tab pos="1146175" algn="l"/>
                <a:tab pos="4859338" algn="l"/>
              </a:tabLst>
              <a:defRPr>
                <a:solidFill>
                  <a:schemeClr val="tx1"/>
                </a:solidFill>
                <a:latin typeface="Arial" panose="020B0604020202020204" pitchFamily="34" charset="0"/>
              </a:defRPr>
            </a:lvl4pPr>
            <a:lvl5pPr marL="2057400" indent="-228600">
              <a:tabLst>
                <a:tab pos="1146175" algn="l"/>
                <a:tab pos="4859338" algn="l"/>
              </a:tabLst>
              <a:defRPr>
                <a:solidFill>
                  <a:schemeClr val="tx1"/>
                </a:solidFill>
                <a:latin typeface="Arial" panose="020B0604020202020204" pitchFamily="34" charset="0"/>
              </a:defRPr>
            </a:lvl5pPr>
            <a:lvl6pPr marL="2514600" indent="-228600" fontAlgn="base">
              <a:spcBef>
                <a:spcPct val="0"/>
              </a:spcBef>
              <a:spcAft>
                <a:spcPct val="0"/>
              </a:spcAft>
              <a:tabLst>
                <a:tab pos="1146175" algn="l"/>
                <a:tab pos="4859338" algn="l"/>
              </a:tabLst>
              <a:defRPr>
                <a:solidFill>
                  <a:schemeClr val="tx1"/>
                </a:solidFill>
                <a:latin typeface="Arial" panose="020B0604020202020204" pitchFamily="34" charset="0"/>
              </a:defRPr>
            </a:lvl6pPr>
            <a:lvl7pPr marL="2971800" indent="-228600" fontAlgn="base">
              <a:spcBef>
                <a:spcPct val="0"/>
              </a:spcBef>
              <a:spcAft>
                <a:spcPct val="0"/>
              </a:spcAft>
              <a:tabLst>
                <a:tab pos="1146175" algn="l"/>
                <a:tab pos="4859338" algn="l"/>
              </a:tabLst>
              <a:defRPr>
                <a:solidFill>
                  <a:schemeClr val="tx1"/>
                </a:solidFill>
                <a:latin typeface="Arial" panose="020B0604020202020204" pitchFamily="34" charset="0"/>
              </a:defRPr>
            </a:lvl7pPr>
            <a:lvl8pPr marL="3429000" indent="-228600" fontAlgn="base">
              <a:spcBef>
                <a:spcPct val="0"/>
              </a:spcBef>
              <a:spcAft>
                <a:spcPct val="0"/>
              </a:spcAft>
              <a:tabLst>
                <a:tab pos="1146175" algn="l"/>
                <a:tab pos="4859338" algn="l"/>
              </a:tabLst>
              <a:defRPr>
                <a:solidFill>
                  <a:schemeClr val="tx1"/>
                </a:solidFill>
                <a:latin typeface="Arial" panose="020B0604020202020204" pitchFamily="34" charset="0"/>
              </a:defRPr>
            </a:lvl8pPr>
            <a:lvl9pPr marL="3886200" indent="-228600" fontAlgn="base">
              <a:spcBef>
                <a:spcPct val="0"/>
              </a:spcBef>
              <a:spcAft>
                <a:spcPct val="0"/>
              </a:spcAft>
              <a:tabLst>
                <a:tab pos="1146175" algn="l"/>
                <a:tab pos="4859338"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2005:	$10 x 400  +  $2 x 1000  	=  $6,000</a:t>
            </a:r>
          </a:p>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2006:	$10 x 500  +  $2 x 1100 	=  $7,200</a:t>
            </a:r>
          </a:p>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2007:	$10 x 600  +  $2 x 1200 	=  $8,400</a:t>
            </a:r>
          </a:p>
        </p:txBody>
      </p:sp>
      <p:pic>
        <p:nvPicPr>
          <p:cNvPr id="6" name="Image 5">
            <a:extLst>
              <a:ext uri="{FF2B5EF4-FFF2-40B4-BE49-F238E27FC236}">
                <a16:creationId xmlns:a16="http://schemas.microsoft.com/office/drawing/2014/main" id="{50A51D3E-F8C2-4077-B320-7F2CDFFD871E}"/>
              </a:ext>
            </a:extLst>
          </p:cNvPr>
          <p:cNvPicPr>
            <a:picLocks noChangeAspect="1"/>
          </p:cNvPicPr>
          <p:nvPr/>
        </p:nvPicPr>
        <p:blipFill>
          <a:blip r:embed="rId3"/>
          <a:stretch>
            <a:fillRect/>
          </a:stretch>
        </p:blipFill>
        <p:spPr>
          <a:xfrm>
            <a:off x="18014" y="6021807"/>
            <a:ext cx="12173986" cy="821548"/>
          </a:xfrm>
          <a:prstGeom prst="rect">
            <a:avLst/>
          </a:prstGeom>
        </p:spPr>
      </p:pic>
      <p:sp>
        <p:nvSpPr>
          <p:cNvPr id="7" name="Tytuł 1">
            <a:extLst>
              <a:ext uri="{FF2B5EF4-FFF2-40B4-BE49-F238E27FC236}">
                <a16:creationId xmlns:a16="http://schemas.microsoft.com/office/drawing/2014/main" id="{531C7663-084D-75E1-4E8A-EB3B7BD5C9A7}"/>
              </a:ext>
            </a:extLst>
          </p:cNvPr>
          <p:cNvSpPr txBox="1">
            <a:spLocks/>
          </p:cNvSpPr>
          <p:nvPr/>
        </p:nvSpPr>
        <p:spPr>
          <a:xfrm>
            <a:off x="2400300" y="409574"/>
            <a:ext cx="7296150" cy="933451"/>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000" b="1" dirty="0">
                <a:solidFill>
                  <a:srgbClr val="FFC000"/>
                </a:solidFill>
                <a:latin typeface="+mn-lt"/>
              </a:rPr>
              <a:t>III-</a:t>
            </a:r>
            <a:r>
              <a:rPr lang="pl-PL" sz="4000" b="1" dirty="0">
                <a:solidFill>
                  <a:srgbClr val="FFC000"/>
                </a:solidFill>
                <a:latin typeface="+mn-lt"/>
              </a:rPr>
              <a:t>GDP M</a:t>
            </a:r>
            <a:r>
              <a:rPr lang="fr-FR" sz="4000" b="1" dirty="0" err="1">
                <a:solidFill>
                  <a:srgbClr val="FFC000"/>
                </a:solidFill>
                <a:latin typeface="+mn-lt"/>
              </a:rPr>
              <a:t>easurement</a:t>
            </a:r>
            <a:r>
              <a:rPr lang="pl-PL" sz="4000" b="1" dirty="0">
                <a:solidFill>
                  <a:srgbClr val="FFC000"/>
                </a:solidFill>
                <a:latin typeface="+mn-lt"/>
              </a:rPr>
              <a:t> and N</a:t>
            </a:r>
            <a:r>
              <a:rPr lang="fr-FR" sz="4000" b="1" dirty="0" err="1">
                <a:solidFill>
                  <a:srgbClr val="FFC000"/>
                </a:solidFill>
                <a:latin typeface="+mn-lt"/>
              </a:rPr>
              <a:t>ational</a:t>
            </a:r>
            <a:r>
              <a:rPr lang="pl-PL" sz="4000" b="1" dirty="0">
                <a:solidFill>
                  <a:srgbClr val="FFC000"/>
                </a:solidFill>
                <a:latin typeface="+mn-lt"/>
              </a:rPr>
              <a:t> </a:t>
            </a:r>
            <a:r>
              <a:rPr lang="fr-FR" sz="4000" b="1" dirty="0" err="1">
                <a:solidFill>
                  <a:srgbClr val="FFC000"/>
                </a:solidFill>
                <a:latin typeface="+mn-lt"/>
              </a:rPr>
              <a:t>Accounts</a:t>
            </a:r>
            <a:endParaRPr lang="pl-PL" sz="4000" dirty="0">
              <a:solidFill>
                <a:srgbClr val="FFC000"/>
              </a:solidFill>
              <a:latin typeface="+mn-lt"/>
            </a:endParaRPr>
          </a:p>
        </p:txBody>
      </p:sp>
      <p:pic>
        <p:nvPicPr>
          <p:cNvPr id="9" name="Image 8">
            <a:extLst>
              <a:ext uri="{FF2B5EF4-FFF2-40B4-BE49-F238E27FC236}">
                <a16:creationId xmlns:a16="http://schemas.microsoft.com/office/drawing/2014/main" id="{38792395-35E3-B013-DA5C-351B8B98799C}"/>
              </a:ext>
            </a:extLst>
          </p:cNvPr>
          <p:cNvPicPr>
            <a:picLocks noChangeAspect="1"/>
          </p:cNvPicPr>
          <p:nvPr/>
        </p:nvPicPr>
        <p:blipFill>
          <a:blip r:embed="rId4"/>
          <a:stretch>
            <a:fillRect/>
          </a:stretch>
        </p:blipFill>
        <p:spPr>
          <a:xfrm>
            <a:off x="10430118" y="1369355"/>
            <a:ext cx="1761882" cy="3887705"/>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3715"/>
                                        </p:tgtEl>
                                        <p:attrNameLst>
                                          <p:attrName>style.visibility</p:attrName>
                                        </p:attrNameLst>
                                      </p:cBhvr>
                                      <p:to>
                                        <p:strVal val="visible"/>
                                      </p:to>
                                    </p:set>
                                    <p:animEffect transition="in" filter="dissolve">
                                      <p:cBhvr>
                                        <p:cTn id="7" dur="500"/>
                                        <p:tgtEl>
                                          <p:spTgt spid="113715"/>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13716">
                                            <p:txEl>
                                              <p:pRg st="0" end="0"/>
                                            </p:txEl>
                                          </p:spTgt>
                                        </p:tgtEl>
                                        <p:attrNameLst>
                                          <p:attrName>style.visibility</p:attrName>
                                        </p:attrNameLst>
                                      </p:cBhvr>
                                      <p:to>
                                        <p:strVal val="visible"/>
                                      </p:to>
                                    </p:set>
                                    <p:animEffect transition="in" filter="wipe(left)">
                                      <p:cBhvr>
                                        <p:cTn id="16" dur="500"/>
                                        <p:tgtEl>
                                          <p:spTgt spid="113716">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3716">
                                            <p:txEl>
                                              <p:pRg st="1" end="1"/>
                                            </p:txEl>
                                          </p:spTgt>
                                        </p:tgtEl>
                                        <p:attrNameLst>
                                          <p:attrName>style.visibility</p:attrName>
                                        </p:attrNameLst>
                                      </p:cBhvr>
                                      <p:to>
                                        <p:strVal val="visible"/>
                                      </p:to>
                                    </p:set>
                                    <p:animEffect transition="in" filter="wipe(left)">
                                      <p:cBhvr>
                                        <p:cTn id="21" dur="500"/>
                                        <p:tgtEl>
                                          <p:spTgt spid="113716">
                                            <p:txEl>
                                              <p:pRg st="1" end="1"/>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3716">
                                            <p:txEl>
                                              <p:pRg st="2" end="2"/>
                                            </p:txEl>
                                          </p:spTgt>
                                        </p:tgtEl>
                                        <p:attrNameLst>
                                          <p:attrName>style.visibility</p:attrName>
                                        </p:attrNameLst>
                                      </p:cBhvr>
                                      <p:to>
                                        <p:strVal val="visible"/>
                                      </p:to>
                                    </p:set>
                                    <p:animEffect transition="in" filter="wipe(left)">
                                      <p:cBhvr>
                                        <p:cTn id="26" dur="500"/>
                                        <p:tgtEl>
                                          <p:spTgt spid="113716">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13707"/>
                                        </p:tgtEl>
                                        <p:attrNameLst>
                                          <p:attrName>style.visibility</p:attrName>
                                        </p:attrNameLst>
                                      </p:cBhvr>
                                      <p:to>
                                        <p:strVal val="visible"/>
                                      </p:to>
                                    </p:set>
                                    <p:animEffect transition="in" filter="dissolve">
                                      <p:cBhvr>
                                        <p:cTn id="31" dur="500"/>
                                        <p:tgtEl>
                                          <p:spTgt spid="113707"/>
                                        </p:tgtEl>
                                      </p:cBhvr>
                                    </p:animEffect>
                                  </p:childTnLst>
                                </p:cTn>
                              </p:par>
                              <p:par>
                                <p:cTn id="32" presetID="9" presetClass="entr" presetSubtype="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ssolve">
                                      <p:cBhvr>
                                        <p:cTn id="34" dur="500"/>
                                        <p:tgtEl>
                                          <p:spTgt spid="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9"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dissolve">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707" grpId="0"/>
      <p:bldP spid="113715" grpId="0" animBg="1"/>
      <p:bldP spid="113716"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90500" y="1781175"/>
            <a:ext cx="10279380" cy="4395788"/>
          </a:xfrm>
        </p:spPr>
        <p:txBody>
          <a:bodyPr>
            <a:normAutofit/>
          </a:bodyPr>
          <a:lstStyle/>
          <a:p>
            <a:pPr marL="0" indent="0">
              <a:buNone/>
            </a:pPr>
            <a:r>
              <a:rPr lang="fr-FR" sz="2600" b="1" dirty="0"/>
              <a:t>III-4-The Virtue of </a:t>
            </a:r>
            <a:r>
              <a:rPr lang="pl-PL" sz="2600" b="1" dirty="0"/>
              <a:t>Real GDP</a:t>
            </a:r>
            <a:endParaRPr lang="fr-FR" sz="2600" b="1" dirty="0"/>
          </a:p>
          <a:p>
            <a:pPr marL="0" indent="0">
              <a:buNone/>
            </a:pPr>
            <a:endParaRPr lang="fr-FR" sz="2600" b="1" dirty="0"/>
          </a:p>
          <a:p>
            <a:pPr algn="just">
              <a:lnSpc>
                <a:spcPct val="90000"/>
              </a:lnSpc>
            </a:pPr>
            <a:r>
              <a:rPr lang="pl-PL" sz="2600" dirty="0"/>
              <a:t>By </a:t>
            </a:r>
            <a:r>
              <a:rPr lang="pl-PL" sz="2600" b="1" dirty="0"/>
              <a:t>comparing the value of production in the two years at the same prices</a:t>
            </a:r>
            <a:r>
              <a:rPr lang="pl-PL" sz="2600" dirty="0"/>
              <a:t>, we reveal the change in production.</a:t>
            </a:r>
            <a:endParaRPr lang="fr-FR" sz="2600" dirty="0"/>
          </a:p>
          <a:p>
            <a:pPr algn="just">
              <a:lnSpc>
                <a:spcPct val="90000"/>
              </a:lnSpc>
            </a:pPr>
            <a:endParaRPr lang="fr-FR" sz="2600" dirty="0"/>
          </a:p>
          <a:p>
            <a:pPr algn="just">
              <a:lnSpc>
                <a:spcPct val="90000"/>
              </a:lnSpc>
            </a:pPr>
            <a:r>
              <a:rPr lang="pl-PL" sz="2600" b="1" dirty="0">
                <a:highlight>
                  <a:srgbClr val="00FFFF"/>
                </a:highlight>
              </a:rPr>
              <a:t>Changes in nominal GDP </a:t>
            </a:r>
            <a:r>
              <a:rPr lang="pl-PL" sz="2600" dirty="0"/>
              <a:t>are driven not only by changes in physical production but also by changes in prices. </a:t>
            </a:r>
            <a:endParaRPr lang="fr-FR" sz="2600" dirty="0"/>
          </a:p>
          <a:p>
            <a:pPr algn="just">
              <a:lnSpc>
                <a:spcPct val="90000"/>
              </a:lnSpc>
            </a:pPr>
            <a:endParaRPr lang="fr-FR" sz="2600" dirty="0"/>
          </a:p>
          <a:p>
            <a:pPr algn="just">
              <a:lnSpc>
                <a:spcPct val="90000"/>
              </a:lnSpc>
            </a:pPr>
            <a:r>
              <a:rPr lang="pl-PL" sz="2600" b="1" dirty="0">
                <a:highlight>
                  <a:srgbClr val="00FF00"/>
                </a:highlight>
              </a:rPr>
              <a:t>Changes in real GDP </a:t>
            </a:r>
            <a:r>
              <a:rPr lang="pl-PL" sz="2600" dirty="0"/>
              <a:t>are driven solely by changes in physical production.</a:t>
            </a:r>
            <a:endParaRPr lang="fr-FR" sz="2600" dirty="0"/>
          </a:p>
          <a:p>
            <a:pPr algn="just">
              <a:lnSpc>
                <a:spcPct val="90000"/>
              </a:lnSpc>
            </a:pPr>
            <a:endParaRPr lang="en-US" sz="2600"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24</a:t>
            </a:fld>
            <a:endParaRPr lang="pl-PL"/>
          </a:p>
        </p:txBody>
      </p:sp>
      <p:sp>
        <p:nvSpPr>
          <p:cNvPr id="7" name="Tytuł 1">
            <a:extLst>
              <a:ext uri="{FF2B5EF4-FFF2-40B4-BE49-F238E27FC236}">
                <a16:creationId xmlns:a16="http://schemas.microsoft.com/office/drawing/2014/main" id="{15DAD31F-E6E0-8CD7-9B78-62D4C996CB17}"/>
              </a:ext>
            </a:extLst>
          </p:cNvPr>
          <p:cNvSpPr>
            <a:spLocks noGrp="1"/>
          </p:cNvSpPr>
          <p:nvPr>
            <p:ph type="title"/>
          </p:nvPr>
        </p:nvSpPr>
        <p:spPr>
          <a:xfrm>
            <a:off x="2400300" y="409574"/>
            <a:ext cx="7296150" cy="933451"/>
          </a:xfrm>
        </p:spPr>
        <p:txBody>
          <a:bodyPr>
            <a:normAutofit fontScale="90000"/>
          </a:bodyPr>
          <a:lstStyle/>
          <a:p>
            <a:pPr algn="ctr"/>
            <a:r>
              <a:rPr lang="fr-FR" sz="4000" b="1" dirty="0">
                <a:solidFill>
                  <a:srgbClr val="FFC000"/>
                </a:solidFill>
                <a:latin typeface="+mn-lt"/>
              </a:rPr>
              <a:t>III-</a:t>
            </a:r>
            <a:r>
              <a:rPr lang="pl-PL" sz="4000" b="1" dirty="0">
                <a:solidFill>
                  <a:srgbClr val="FFC000"/>
                </a:solidFill>
                <a:latin typeface="+mn-lt"/>
              </a:rPr>
              <a:t>GDP M</a:t>
            </a:r>
            <a:r>
              <a:rPr lang="fr-FR" sz="4000" b="1" dirty="0">
                <a:solidFill>
                  <a:srgbClr val="FFC000"/>
                </a:solidFill>
                <a:latin typeface="+mn-lt"/>
              </a:rPr>
              <a:t>easurement</a:t>
            </a:r>
            <a:r>
              <a:rPr lang="pl-PL" sz="4000" b="1" dirty="0">
                <a:solidFill>
                  <a:srgbClr val="FFC000"/>
                </a:solidFill>
                <a:latin typeface="+mn-lt"/>
              </a:rPr>
              <a:t> and N</a:t>
            </a:r>
            <a:r>
              <a:rPr lang="fr-FR" sz="4000" b="1" dirty="0" err="1">
                <a:solidFill>
                  <a:srgbClr val="FFC000"/>
                </a:solidFill>
                <a:latin typeface="+mn-lt"/>
              </a:rPr>
              <a:t>ational</a:t>
            </a:r>
            <a:r>
              <a:rPr lang="pl-PL" sz="4000" b="1" dirty="0">
                <a:solidFill>
                  <a:srgbClr val="FFC000"/>
                </a:solidFill>
                <a:latin typeface="+mn-lt"/>
              </a:rPr>
              <a:t> </a:t>
            </a:r>
            <a:r>
              <a:rPr lang="fr-FR" sz="4000" b="1" dirty="0">
                <a:solidFill>
                  <a:srgbClr val="FFC000"/>
                </a:solidFill>
                <a:latin typeface="+mn-lt"/>
              </a:rPr>
              <a:t>Accounts</a:t>
            </a:r>
            <a:endParaRPr lang="pl-PL" sz="4000" dirty="0">
              <a:solidFill>
                <a:srgbClr val="FFC000"/>
              </a:solidFill>
              <a:latin typeface="+mn-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BBCC664-A4D7-4CCC-95B7-3D11D857723E}"/>
              </a:ext>
            </a:extLst>
          </p:cNvPr>
          <p:cNvSpPr>
            <a:spLocks noGrp="1"/>
          </p:cNvSpPr>
          <p:nvPr>
            <p:ph idx="1"/>
          </p:nvPr>
        </p:nvSpPr>
        <p:spPr>
          <a:xfrm>
            <a:off x="182880" y="2039554"/>
            <a:ext cx="10323576" cy="4351338"/>
          </a:xfrm>
        </p:spPr>
        <p:txBody>
          <a:bodyPr/>
          <a:lstStyle/>
          <a:p>
            <a:pPr marL="0" indent="0">
              <a:lnSpc>
                <a:spcPct val="107000"/>
              </a:lnSpc>
              <a:spcAft>
                <a:spcPts val="800"/>
              </a:spcAft>
              <a:buNone/>
            </a:pPr>
            <a:endParaRPr lang="en-US" sz="2600" b="1" spc="5" dirty="0">
              <a:solidFill>
                <a:srgbClr val="FF0000"/>
              </a:solidFill>
              <a:effectLst/>
              <a:ea typeface="Calibri" panose="020F0502020204030204" pitchFamily="34" charset="0"/>
              <a:cs typeface="Calibri" panose="020F0502020204030204" pitchFamily="34" charset="0"/>
            </a:endParaRPr>
          </a:p>
          <a:p>
            <a:pPr marL="0" indent="0">
              <a:lnSpc>
                <a:spcPct val="107000"/>
              </a:lnSpc>
              <a:spcAft>
                <a:spcPts val="800"/>
              </a:spcAft>
              <a:buNone/>
            </a:pPr>
            <a:endParaRPr lang="en-US" sz="2600" b="1" spc="5" dirty="0">
              <a:solidFill>
                <a:srgbClr val="FF0000"/>
              </a:solidFill>
              <a:ea typeface="Calibri" panose="020F0502020204030204" pitchFamily="34" charset="0"/>
              <a:cs typeface="Calibri" panose="020F0502020204030204" pitchFamily="34" charset="0"/>
            </a:endParaRPr>
          </a:p>
          <a:p>
            <a:pPr marL="0" indent="0">
              <a:lnSpc>
                <a:spcPct val="107000"/>
              </a:lnSpc>
              <a:spcAft>
                <a:spcPts val="800"/>
              </a:spcAft>
              <a:buNone/>
            </a:pPr>
            <a:r>
              <a:rPr lang="en-US" sz="2600" b="1" spc="5" dirty="0">
                <a:solidFill>
                  <a:srgbClr val="FF0000"/>
                </a:solidFill>
                <a:effectLst/>
                <a:highlight>
                  <a:srgbClr val="00FF00"/>
                </a:highlight>
                <a:ea typeface="Calibri" panose="020F0502020204030204" pitchFamily="34" charset="0"/>
                <a:cs typeface="Calibri" panose="020F0502020204030204" pitchFamily="34" charset="0"/>
              </a:rPr>
              <a:t>Real Gross Domestic Product </a:t>
            </a:r>
            <a:r>
              <a:rPr lang="en-US" sz="2600" spc="5" dirty="0">
                <a:solidFill>
                  <a:srgbClr val="111111"/>
                </a:solidFill>
                <a:effectLst/>
                <a:highlight>
                  <a:srgbClr val="00FF00"/>
                </a:highlight>
                <a:ea typeface="Calibri" panose="020F0502020204030204" pitchFamily="34" charset="0"/>
                <a:cs typeface="Calibri" panose="020F0502020204030204" pitchFamily="34" charset="0"/>
              </a:rPr>
              <a:t>(</a:t>
            </a:r>
            <a:r>
              <a:rPr lang="en-US" sz="2600" b="1" spc="5" dirty="0">
                <a:solidFill>
                  <a:srgbClr val="FF0000"/>
                </a:solidFill>
                <a:effectLst/>
                <a:highlight>
                  <a:srgbClr val="00FF00"/>
                </a:highlight>
                <a:ea typeface="Calibri" panose="020F0502020204030204" pitchFamily="34" charset="0"/>
                <a:cs typeface="Calibri" panose="020F0502020204030204" pitchFamily="34" charset="0"/>
              </a:rPr>
              <a:t>GDP</a:t>
            </a:r>
            <a:r>
              <a:rPr lang="en-US" sz="2600" spc="5" dirty="0">
                <a:solidFill>
                  <a:srgbClr val="111111"/>
                </a:solidFill>
                <a:effectLst/>
                <a:highlight>
                  <a:srgbClr val="00FF00"/>
                </a:highlight>
                <a:ea typeface="Calibri" panose="020F0502020204030204" pitchFamily="34" charset="0"/>
                <a:cs typeface="Calibri" panose="020F0502020204030204" pitchFamily="34" charset="0"/>
              </a:rPr>
              <a:t>) </a:t>
            </a:r>
            <a:r>
              <a:rPr lang="en-US" sz="2600" spc="5" dirty="0">
                <a:solidFill>
                  <a:srgbClr val="111111"/>
                </a:solidFill>
                <a:effectLst/>
                <a:ea typeface="Calibri" panose="020F0502020204030204" pitchFamily="34" charset="0"/>
                <a:cs typeface="Calibri" panose="020F0502020204030204" pitchFamily="34" charset="0"/>
              </a:rPr>
              <a:t>is a </a:t>
            </a:r>
            <a:r>
              <a:rPr lang="en-US" sz="2600" b="1" spc="5" dirty="0">
                <a:solidFill>
                  <a:srgbClr val="111111"/>
                </a:solidFill>
                <a:effectLst/>
                <a:ea typeface="Calibri" panose="020F0502020204030204" pitchFamily="34" charset="0"/>
                <a:cs typeface="Calibri" panose="020F0502020204030204" pitchFamily="34" charset="0"/>
              </a:rPr>
              <a:t>more accurate reflection of the output of an economy </a:t>
            </a:r>
            <a:r>
              <a:rPr lang="en-US" sz="2600" spc="5" dirty="0">
                <a:solidFill>
                  <a:srgbClr val="111111"/>
                </a:solidFill>
                <a:effectLst/>
                <a:ea typeface="Calibri" panose="020F0502020204030204" pitchFamily="34" charset="0"/>
                <a:cs typeface="Calibri" panose="020F0502020204030204" pitchFamily="34" charset="0"/>
              </a:rPr>
              <a:t>than nominal GDP. </a:t>
            </a:r>
          </a:p>
          <a:p>
            <a:pPr marL="0" indent="0" algn="just">
              <a:lnSpc>
                <a:spcPct val="107000"/>
              </a:lnSpc>
              <a:spcAft>
                <a:spcPts val="800"/>
              </a:spcAft>
              <a:buNone/>
            </a:pPr>
            <a:r>
              <a:rPr lang="en-US" sz="2600" spc="5" dirty="0">
                <a:solidFill>
                  <a:srgbClr val="111111"/>
                </a:solidFill>
                <a:ea typeface="Calibri" panose="020F0502020204030204" pitchFamily="34" charset="0"/>
                <a:cs typeface="Calibri" panose="020F0502020204030204" pitchFamily="34" charset="0"/>
              </a:rPr>
              <a:t>		</a:t>
            </a:r>
            <a:r>
              <a:rPr lang="en-US" sz="2600" spc="5" dirty="0">
                <a:solidFill>
                  <a:srgbClr val="111111"/>
                </a:solidFill>
                <a:effectLst/>
                <a:ea typeface="Calibri" panose="020F0502020204030204" pitchFamily="34" charset="0"/>
                <a:cs typeface="Calibri" panose="020F0502020204030204" pitchFamily="34" charset="0"/>
              </a:rPr>
              <a:t>By eliminating the distortion caused by </a:t>
            </a:r>
            <a:r>
              <a:rPr lang="en-US" sz="2600" b="1" spc="5" dirty="0">
                <a:solidFill>
                  <a:srgbClr val="0070C0"/>
                </a:solidFill>
                <a:effectLst/>
                <a:ea typeface="Calibri" panose="020F0502020204030204" pitchFamily="34" charset="0"/>
                <a:cs typeface="Calibri" panose="020F0502020204030204" pitchFamily="34" charset="0"/>
              </a:rPr>
              <a:t>inflation</a:t>
            </a:r>
            <a:r>
              <a:rPr lang="en-US" sz="2600" spc="5" dirty="0">
                <a:solidFill>
                  <a:srgbClr val="111111"/>
                </a:solidFill>
                <a:effectLst/>
                <a:ea typeface="Calibri" panose="020F0502020204030204" pitchFamily="34" charset="0"/>
                <a:cs typeface="Calibri" panose="020F0502020204030204" pitchFamily="34" charset="0"/>
              </a:rPr>
              <a:t> or 	</a:t>
            </a:r>
            <a:r>
              <a:rPr lang="en-US" sz="2600" b="1" spc="5" dirty="0">
                <a:solidFill>
                  <a:srgbClr val="0070C0"/>
                </a:solidFill>
                <a:effectLst/>
                <a:ea typeface="Calibri" panose="020F0502020204030204" pitchFamily="34" charset="0"/>
                <a:cs typeface="Calibri" panose="020F0502020204030204" pitchFamily="34" charset="0"/>
              </a:rPr>
              <a:t>deflation</a:t>
            </a:r>
            <a:r>
              <a:rPr lang="en-US" sz="2600" spc="5" dirty="0">
                <a:solidFill>
                  <a:srgbClr val="111111"/>
                </a:solidFill>
                <a:effectLst/>
                <a:ea typeface="Calibri" panose="020F0502020204030204" pitchFamily="34" charset="0"/>
                <a:cs typeface="Calibri" panose="020F0502020204030204" pitchFamily="34" charset="0"/>
              </a:rPr>
              <a:t> or by </a:t>
            </a:r>
            <a:r>
              <a:rPr lang="en-US" sz="2600" b="1" spc="5" dirty="0">
                <a:solidFill>
                  <a:srgbClr val="0070C0"/>
                </a:solidFill>
                <a:effectLst/>
                <a:ea typeface="Calibri" panose="020F0502020204030204" pitchFamily="34" charset="0"/>
                <a:cs typeface="Calibri" panose="020F0502020204030204" pitchFamily="34" charset="0"/>
              </a:rPr>
              <a:t>fluctuations in currency rates</a:t>
            </a:r>
            <a:r>
              <a:rPr lang="en-US" sz="2600" spc="5" dirty="0">
                <a:solidFill>
                  <a:srgbClr val="111111"/>
                </a:solidFill>
                <a:effectLst/>
                <a:ea typeface="Calibri" panose="020F0502020204030204" pitchFamily="34" charset="0"/>
                <a:cs typeface="Calibri" panose="020F0502020204030204" pitchFamily="34" charset="0"/>
              </a:rPr>
              <a:t>, </a:t>
            </a:r>
            <a:r>
              <a:rPr lang="en-US" sz="2600" b="1" spc="5" dirty="0">
                <a:solidFill>
                  <a:srgbClr val="111111"/>
                </a:solidFill>
                <a:effectLst/>
                <a:highlight>
                  <a:srgbClr val="00FF00"/>
                </a:highlight>
                <a:ea typeface="Calibri" panose="020F0502020204030204" pitchFamily="34" charset="0"/>
                <a:cs typeface="Calibri" panose="020F0502020204030204" pitchFamily="34" charset="0"/>
              </a:rPr>
              <a:t>real GDP </a:t>
            </a:r>
            <a:r>
              <a:rPr lang="en-US" sz="2600" spc="5" dirty="0">
                <a:solidFill>
                  <a:srgbClr val="111111"/>
                </a:solidFill>
                <a:effectLst/>
                <a:ea typeface="Calibri" panose="020F0502020204030204" pitchFamily="34" charset="0"/>
                <a:cs typeface="Calibri" panose="020F0502020204030204" pitchFamily="34" charset="0"/>
              </a:rPr>
              <a:t>gives 	economists 	a </a:t>
            </a:r>
            <a:r>
              <a:rPr lang="en-US" sz="2600" b="1" spc="5" dirty="0">
                <a:solidFill>
                  <a:srgbClr val="111111"/>
                </a:solidFill>
                <a:effectLst/>
                <a:ea typeface="Calibri" panose="020F0502020204030204" pitchFamily="34" charset="0"/>
                <a:cs typeface="Calibri" panose="020F0502020204030204" pitchFamily="34" charset="0"/>
              </a:rPr>
              <a:t>clearer idea of how the total national output of a 	country is growing or contracting from year to year</a:t>
            </a:r>
            <a:r>
              <a:rPr lang="en-US" sz="2600" spc="5" dirty="0">
                <a:solidFill>
                  <a:srgbClr val="111111"/>
                </a:solidFill>
                <a:effectLst/>
                <a:ea typeface="Calibri" panose="020F0502020204030204" pitchFamily="34" charset="0"/>
                <a:cs typeface="Calibri" panose="020F0502020204030204" pitchFamily="34" charset="0"/>
              </a:rPr>
              <a:t>.</a:t>
            </a:r>
            <a:endParaRPr lang="fr-FR" sz="2600" dirty="0">
              <a:effectLst/>
              <a:ea typeface="Calibri" panose="020F0502020204030204" pitchFamily="34" charset="0"/>
              <a:cs typeface="Arial" panose="020B0604020202020204" pitchFamily="34" charset="0"/>
            </a:endParaRPr>
          </a:p>
          <a:p>
            <a:endParaRPr lang="fr-FR" dirty="0"/>
          </a:p>
        </p:txBody>
      </p:sp>
      <p:sp>
        <p:nvSpPr>
          <p:cNvPr id="4" name="Flèche : droite 3">
            <a:extLst>
              <a:ext uri="{FF2B5EF4-FFF2-40B4-BE49-F238E27FC236}">
                <a16:creationId xmlns:a16="http://schemas.microsoft.com/office/drawing/2014/main" id="{F517359F-8D67-423E-8104-E8BABEB5B5F3}"/>
              </a:ext>
            </a:extLst>
          </p:cNvPr>
          <p:cNvSpPr/>
          <p:nvPr/>
        </p:nvSpPr>
        <p:spPr>
          <a:xfrm>
            <a:off x="358140" y="446874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Tytuł 1">
            <a:extLst>
              <a:ext uri="{FF2B5EF4-FFF2-40B4-BE49-F238E27FC236}">
                <a16:creationId xmlns:a16="http://schemas.microsoft.com/office/drawing/2014/main" id="{0F5E1EC0-0B85-02EA-43C0-3BF278668DAA}"/>
              </a:ext>
            </a:extLst>
          </p:cNvPr>
          <p:cNvSpPr>
            <a:spLocks noGrp="1"/>
          </p:cNvSpPr>
          <p:nvPr>
            <p:ph type="title"/>
          </p:nvPr>
        </p:nvSpPr>
        <p:spPr>
          <a:xfrm>
            <a:off x="2400300" y="409574"/>
            <a:ext cx="7296150" cy="933451"/>
          </a:xfrm>
        </p:spPr>
        <p:txBody>
          <a:bodyPr>
            <a:normAutofit fontScale="90000"/>
          </a:bodyPr>
          <a:lstStyle/>
          <a:p>
            <a:pPr algn="ctr"/>
            <a:r>
              <a:rPr lang="fr-FR" sz="4000" b="1" dirty="0">
                <a:solidFill>
                  <a:srgbClr val="FFC000"/>
                </a:solidFill>
                <a:latin typeface="+mn-lt"/>
              </a:rPr>
              <a:t>III-</a:t>
            </a:r>
            <a:r>
              <a:rPr lang="pl-PL" sz="4000" b="1" dirty="0">
                <a:solidFill>
                  <a:srgbClr val="FFC000"/>
                </a:solidFill>
                <a:latin typeface="+mn-lt"/>
              </a:rPr>
              <a:t>GDP M</a:t>
            </a:r>
            <a:r>
              <a:rPr lang="fr-FR" sz="4000" b="1" dirty="0">
                <a:solidFill>
                  <a:srgbClr val="FFC000"/>
                </a:solidFill>
                <a:latin typeface="+mn-lt"/>
              </a:rPr>
              <a:t>easurement</a:t>
            </a:r>
            <a:r>
              <a:rPr lang="pl-PL" sz="4000" b="1" dirty="0">
                <a:solidFill>
                  <a:srgbClr val="FFC000"/>
                </a:solidFill>
                <a:latin typeface="+mn-lt"/>
              </a:rPr>
              <a:t> and N</a:t>
            </a:r>
            <a:r>
              <a:rPr lang="fr-FR" sz="4000" b="1" dirty="0" err="1">
                <a:solidFill>
                  <a:srgbClr val="FFC000"/>
                </a:solidFill>
                <a:latin typeface="+mn-lt"/>
              </a:rPr>
              <a:t>ational</a:t>
            </a:r>
            <a:r>
              <a:rPr lang="pl-PL" sz="4000" b="1" dirty="0">
                <a:solidFill>
                  <a:srgbClr val="FFC000"/>
                </a:solidFill>
                <a:latin typeface="+mn-lt"/>
              </a:rPr>
              <a:t> </a:t>
            </a:r>
            <a:r>
              <a:rPr lang="fr-FR" sz="4000" b="1" dirty="0">
                <a:solidFill>
                  <a:srgbClr val="FFC000"/>
                </a:solidFill>
                <a:latin typeface="+mn-lt"/>
              </a:rPr>
              <a:t>Accounts</a:t>
            </a:r>
            <a:endParaRPr lang="pl-PL" sz="4000" dirty="0">
              <a:solidFill>
                <a:srgbClr val="FFC000"/>
              </a:solidFill>
              <a:latin typeface="+mn-lt"/>
            </a:endParaRPr>
          </a:p>
        </p:txBody>
      </p:sp>
      <p:pic>
        <p:nvPicPr>
          <p:cNvPr id="6" name="Image 5">
            <a:extLst>
              <a:ext uri="{FF2B5EF4-FFF2-40B4-BE49-F238E27FC236}">
                <a16:creationId xmlns:a16="http://schemas.microsoft.com/office/drawing/2014/main" id="{D69379DB-3CB9-1AB4-B7AB-F0F53627C8CB}"/>
              </a:ext>
            </a:extLst>
          </p:cNvPr>
          <p:cNvPicPr>
            <a:picLocks noChangeAspect="1"/>
          </p:cNvPicPr>
          <p:nvPr/>
        </p:nvPicPr>
        <p:blipFill>
          <a:blip r:embed="rId3"/>
          <a:stretch>
            <a:fillRect/>
          </a:stretch>
        </p:blipFill>
        <p:spPr>
          <a:xfrm>
            <a:off x="1892808" y="1664209"/>
            <a:ext cx="7708392" cy="694944"/>
          </a:xfrm>
          <a:prstGeom prst="rect">
            <a:avLst/>
          </a:prstGeom>
        </p:spPr>
      </p:pic>
    </p:spTree>
    <p:extLst>
      <p:ext uri="{BB962C8B-B14F-4D97-AF65-F5344CB8AC3E}">
        <p14:creationId xmlns:p14="http://schemas.microsoft.com/office/powerpoint/2010/main" val="4015035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8E1CDF1-3838-439E-9AC4-4A42E2E9AB71}"/>
              </a:ext>
            </a:extLst>
          </p:cNvPr>
          <p:cNvSpPr>
            <a:spLocks noGrp="1"/>
          </p:cNvSpPr>
          <p:nvPr>
            <p:ph idx="1"/>
          </p:nvPr>
        </p:nvSpPr>
        <p:spPr>
          <a:xfrm>
            <a:off x="1453896" y="1834769"/>
            <a:ext cx="7763256" cy="4351338"/>
          </a:xfrm>
        </p:spPr>
        <p:txBody>
          <a:bodyPr/>
          <a:lstStyle/>
          <a:p>
            <a:pPr marL="0" indent="0">
              <a:buNone/>
            </a:pPr>
            <a:r>
              <a:rPr lang="fr-FR" sz="2800" b="1" dirty="0">
                <a:latin typeface="+mn-lt"/>
              </a:rPr>
              <a:t>		IV- </a:t>
            </a:r>
            <a:r>
              <a:rPr lang="pl-PL" sz="2800" b="1" dirty="0">
                <a:latin typeface="+mn-lt"/>
              </a:rPr>
              <a:t>GDP vs. GNP</a:t>
            </a:r>
            <a:endParaRPr lang="fr-FR" sz="2800" b="1" dirty="0">
              <a:latin typeface="+mn-lt"/>
            </a:endParaRPr>
          </a:p>
          <a:p>
            <a:pPr marL="0" indent="0">
              <a:buNone/>
            </a:pPr>
            <a:r>
              <a:rPr lang="fr-FR" sz="2800" b="1" dirty="0"/>
              <a:t>		</a:t>
            </a:r>
          </a:p>
          <a:p>
            <a:pPr marL="0" indent="0">
              <a:buNone/>
            </a:pPr>
            <a:r>
              <a:rPr lang="fr-FR" b="1" dirty="0"/>
              <a:t>			</a:t>
            </a:r>
            <a:r>
              <a:rPr lang="fr-FR" sz="2800" b="1" dirty="0"/>
              <a:t>IV-1-Definitions</a:t>
            </a:r>
          </a:p>
          <a:p>
            <a:pPr marL="0" indent="0">
              <a:buNone/>
            </a:pPr>
            <a:r>
              <a:rPr lang="fr-FR" sz="2800" b="1" dirty="0"/>
              <a:t>			</a:t>
            </a:r>
          </a:p>
          <a:p>
            <a:pPr marL="0" indent="0">
              <a:buNone/>
            </a:pPr>
            <a:r>
              <a:rPr lang="fr-FR" b="1" dirty="0"/>
              <a:t>		</a:t>
            </a:r>
            <a:r>
              <a:rPr lang="fr-FR" sz="2800" b="1" dirty="0"/>
              <a:t>IV-2-GDP vs GNP comparative table</a:t>
            </a:r>
          </a:p>
          <a:p>
            <a:pPr marL="0" indent="0">
              <a:buNone/>
            </a:pPr>
            <a:endParaRPr lang="fr-FR" sz="2800" b="1" dirty="0"/>
          </a:p>
          <a:p>
            <a:pPr marL="0" indent="0">
              <a:buNone/>
            </a:pPr>
            <a:endParaRPr lang="fr-FR" dirty="0"/>
          </a:p>
        </p:txBody>
      </p:sp>
      <p:sp>
        <p:nvSpPr>
          <p:cNvPr id="2" name="Tytuł 1">
            <a:extLst>
              <a:ext uri="{FF2B5EF4-FFF2-40B4-BE49-F238E27FC236}">
                <a16:creationId xmlns:a16="http://schemas.microsoft.com/office/drawing/2014/main" id="{DF798F55-485C-2E0F-B08B-76D5E581D1D5}"/>
              </a:ext>
            </a:extLst>
          </p:cNvPr>
          <p:cNvSpPr>
            <a:spLocks noGrp="1"/>
          </p:cNvSpPr>
          <p:nvPr>
            <p:ph type="title"/>
          </p:nvPr>
        </p:nvSpPr>
        <p:spPr>
          <a:xfrm>
            <a:off x="2444262" y="439614"/>
            <a:ext cx="7227276" cy="800101"/>
          </a:xfrm>
        </p:spPr>
        <p:txBody>
          <a:bodyPr/>
          <a:lstStyle/>
          <a:p>
            <a:r>
              <a:rPr lang="fr-FR" dirty="0"/>
              <a:t>	</a:t>
            </a:r>
            <a:r>
              <a:rPr lang="fr-FR" sz="4000" b="1" dirty="0">
                <a:solidFill>
                  <a:srgbClr val="00B0F0"/>
                </a:solidFill>
                <a:latin typeface="+mn-lt"/>
              </a:rPr>
              <a:t>IV- </a:t>
            </a:r>
            <a:r>
              <a:rPr lang="pl-PL" sz="4000" b="1" dirty="0">
                <a:solidFill>
                  <a:srgbClr val="00B0F0"/>
                </a:solidFill>
                <a:latin typeface="+mn-lt"/>
              </a:rPr>
              <a:t>GDP vs. GNP</a:t>
            </a:r>
          </a:p>
        </p:txBody>
      </p:sp>
      <p:pic>
        <p:nvPicPr>
          <p:cNvPr id="4" name="Picture 2" descr="Gross National Product (GNP) - benefits">
            <a:extLst>
              <a:ext uri="{FF2B5EF4-FFF2-40B4-BE49-F238E27FC236}">
                <a16:creationId xmlns:a16="http://schemas.microsoft.com/office/drawing/2014/main" id="{BE967577-9AEC-3C9C-C87C-6973E26737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785"/>
            <a:ext cx="3108960" cy="50749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What is Gross National Product (GNP), Gross National Product (GNP)  Definition, GNP News">
            <a:extLst>
              <a:ext uri="{FF2B5EF4-FFF2-40B4-BE49-F238E27FC236}">
                <a16:creationId xmlns:a16="http://schemas.microsoft.com/office/drawing/2014/main" id="{3ED55714-A0DC-7269-9412-C0DB4355FC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6836" y="1373699"/>
            <a:ext cx="3445164" cy="5484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212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44262" y="439614"/>
            <a:ext cx="7227276" cy="800101"/>
          </a:xfrm>
        </p:spPr>
        <p:txBody>
          <a:bodyPr/>
          <a:lstStyle/>
          <a:p>
            <a:r>
              <a:rPr lang="fr-FR" dirty="0"/>
              <a:t>	</a:t>
            </a:r>
            <a:r>
              <a:rPr lang="fr-FR" sz="4000" b="1" dirty="0">
                <a:solidFill>
                  <a:srgbClr val="00B0F0"/>
                </a:solidFill>
                <a:latin typeface="+mn-lt"/>
              </a:rPr>
              <a:t>IV- </a:t>
            </a:r>
            <a:r>
              <a:rPr lang="pl-PL" sz="4000" b="1" dirty="0">
                <a:solidFill>
                  <a:srgbClr val="00B0F0"/>
                </a:solidFill>
                <a:latin typeface="+mn-lt"/>
              </a:rPr>
              <a:t>GDP vs. GNP</a:t>
            </a:r>
          </a:p>
        </p:txBody>
      </p:sp>
      <p:sp>
        <p:nvSpPr>
          <p:cNvPr id="3" name="Symbol zastępczy zawartości 2"/>
          <p:cNvSpPr>
            <a:spLocks noGrp="1"/>
          </p:cNvSpPr>
          <p:nvPr>
            <p:ph idx="1"/>
          </p:nvPr>
        </p:nvSpPr>
        <p:spPr>
          <a:xfrm>
            <a:off x="211015" y="1714500"/>
            <a:ext cx="9644185" cy="4641849"/>
          </a:xfrm>
        </p:spPr>
        <p:txBody>
          <a:bodyPr>
            <a:normAutofit/>
          </a:bodyPr>
          <a:lstStyle/>
          <a:p>
            <a:pPr marL="0" indent="0">
              <a:buNone/>
            </a:pPr>
            <a:r>
              <a:rPr lang="fr-FR" sz="2600" b="1" dirty="0"/>
              <a:t>IV-1-Definitions</a:t>
            </a:r>
            <a:endParaRPr lang="en-US" sz="2600" b="1" i="0" dirty="0">
              <a:solidFill>
                <a:srgbClr val="000000"/>
              </a:solidFill>
              <a:effectLst/>
            </a:endParaRPr>
          </a:p>
          <a:p>
            <a:pPr>
              <a:lnSpc>
                <a:spcPct val="90000"/>
              </a:lnSpc>
            </a:pPr>
            <a:r>
              <a:rPr lang="en-US" sz="2600" b="1" i="0" dirty="0">
                <a:solidFill>
                  <a:srgbClr val="000000"/>
                </a:solidFill>
                <a:effectLst/>
              </a:rPr>
              <a:t>GDP</a:t>
            </a:r>
            <a:r>
              <a:rPr lang="en-US" sz="2600" b="0" i="0" dirty="0">
                <a:solidFill>
                  <a:srgbClr val="000000"/>
                </a:solidFill>
                <a:effectLst/>
              </a:rPr>
              <a:t> (or </a:t>
            </a:r>
            <a:r>
              <a:rPr lang="en-US" sz="2600" b="1" i="0" dirty="0">
                <a:solidFill>
                  <a:srgbClr val="FF0000"/>
                </a:solidFill>
                <a:effectLst/>
              </a:rPr>
              <a:t>Gross Domestic Product</a:t>
            </a:r>
            <a:r>
              <a:rPr lang="en-US" sz="2600" b="0" i="0" dirty="0">
                <a:solidFill>
                  <a:srgbClr val="000000"/>
                </a:solidFill>
                <a:effectLst/>
              </a:rPr>
              <a:t>) and </a:t>
            </a:r>
            <a:r>
              <a:rPr lang="en-US" sz="2600" b="1" i="0" dirty="0">
                <a:solidFill>
                  <a:srgbClr val="000000"/>
                </a:solidFill>
                <a:effectLst/>
              </a:rPr>
              <a:t>GNP</a:t>
            </a:r>
            <a:r>
              <a:rPr lang="en-US" sz="2600" b="0" i="0" dirty="0">
                <a:solidFill>
                  <a:srgbClr val="000000"/>
                </a:solidFill>
                <a:effectLst/>
              </a:rPr>
              <a:t> (</a:t>
            </a:r>
            <a:r>
              <a:rPr lang="en-US" sz="2600" b="1" i="0" dirty="0">
                <a:solidFill>
                  <a:srgbClr val="FF0000"/>
                </a:solidFill>
                <a:effectLst/>
              </a:rPr>
              <a:t>Gross National Product</a:t>
            </a:r>
            <a:r>
              <a:rPr lang="en-US" sz="2600" b="0" i="0" dirty="0">
                <a:solidFill>
                  <a:srgbClr val="000000"/>
                </a:solidFill>
                <a:effectLst/>
              </a:rPr>
              <a:t>) measure the size and strength of an economy but are calculated and used in different ways.</a:t>
            </a:r>
          </a:p>
          <a:p>
            <a:pPr marL="0" indent="0">
              <a:lnSpc>
                <a:spcPct val="90000"/>
              </a:lnSpc>
              <a:buNone/>
            </a:pPr>
            <a:endParaRPr lang="fr-FR" altLang="pl-PL" sz="2600" dirty="0"/>
          </a:p>
          <a:p>
            <a:pPr>
              <a:lnSpc>
                <a:spcPct val="90000"/>
              </a:lnSpc>
            </a:pPr>
            <a:r>
              <a:rPr lang="pl-PL" altLang="pl-PL" sz="2600" b="1" dirty="0">
                <a:solidFill>
                  <a:srgbClr val="FF0000"/>
                </a:solidFill>
              </a:rPr>
              <a:t>GDP</a:t>
            </a:r>
            <a:r>
              <a:rPr lang="pl-PL" altLang="pl-PL" sz="2600" dirty="0"/>
              <a:t> notion is based on the </a:t>
            </a:r>
            <a:r>
              <a:rPr lang="pl-PL" altLang="pl-PL" sz="2600" b="1" dirty="0">
                <a:solidFill>
                  <a:srgbClr val="FF0000"/>
                </a:solidFill>
              </a:rPr>
              <a:t>LOCATION</a:t>
            </a:r>
            <a:r>
              <a:rPr lang="pl-PL" altLang="pl-PL" sz="2600" dirty="0">
                <a:solidFill>
                  <a:srgbClr val="FF0000"/>
                </a:solidFill>
              </a:rPr>
              <a:t> </a:t>
            </a:r>
            <a:r>
              <a:rPr lang="pl-PL" altLang="pl-PL" sz="2600" dirty="0"/>
              <a:t>of inputs.</a:t>
            </a:r>
          </a:p>
          <a:p>
            <a:pPr>
              <a:lnSpc>
                <a:spcPct val="90000"/>
              </a:lnSpc>
            </a:pPr>
            <a:r>
              <a:rPr lang="pl-PL" altLang="pl-PL" sz="2600" b="1" dirty="0">
                <a:solidFill>
                  <a:srgbClr val="FF0000"/>
                </a:solidFill>
              </a:rPr>
              <a:t>GNP</a:t>
            </a:r>
            <a:r>
              <a:rPr lang="pl-PL" altLang="pl-PL" sz="2600" dirty="0"/>
              <a:t> notion is based on the </a:t>
            </a:r>
            <a:r>
              <a:rPr lang="pl-PL" altLang="pl-PL" sz="2600" b="1" dirty="0">
                <a:solidFill>
                  <a:srgbClr val="FF0000"/>
                </a:solidFill>
              </a:rPr>
              <a:t>OWNERSHIP</a:t>
            </a:r>
            <a:r>
              <a:rPr lang="pl-PL" altLang="pl-PL" sz="2600" dirty="0">
                <a:solidFill>
                  <a:srgbClr val="FF0000"/>
                </a:solidFill>
              </a:rPr>
              <a:t> </a:t>
            </a:r>
            <a:r>
              <a:rPr lang="pl-PL" altLang="pl-PL" sz="2600" dirty="0"/>
              <a:t>of inputs.</a:t>
            </a:r>
            <a:endParaRPr lang="fr-FR" altLang="pl-PL" sz="2600" dirty="0"/>
          </a:p>
          <a:p>
            <a:pPr>
              <a:lnSpc>
                <a:spcPct val="90000"/>
              </a:lnSpc>
            </a:pPr>
            <a:endParaRPr lang="fr-FR" altLang="pl-PL" sz="2600" dirty="0"/>
          </a:p>
          <a:p>
            <a:pPr>
              <a:lnSpc>
                <a:spcPct val="90000"/>
              </a:lnSpc>
            </a:pPr>
            <a:r>
              <a:rPr lang="pl-PL" altLang="pl-PL" sz="2600" dirty="0"/>
              <a:t>For majority of countries the difference between GDP and GNP is small (e.g. for US economy it is smaller than 1%).</a:t>
            </a:r>
            <a:endParaRPr lang="en-US" altLang="pl-PL" sz="2600" dirty="0"/>
          </a:p>
          <a:p>
            <a:pPr>
              <a:lnSpc>
                <a:spcPct val="90000"/>
              </a:lnSpc>
            </a:pPr>
            <a:endParaRPr lang="pl-PL" altLang="pl-PL" sz="2600" b="1" dirty="0">
              <a:solidFill>
                <a:srgbClr val="FF0000"/>
              </a:solidFill>
            </a:endParaRP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27</a:t>
            </a:fld>
            <a:endParaRPr lang="pl-PL"/>
          </a:p>
        </p:txBody>
      </p:sp>
    </p:spTree>
    <p:extLst>
      <p:ext uri="{BB962C8B-B14F-4D97-AF65-F5344CB8AC3E}">
        <p14:creationId xmlns:p14="http://schemas.microsoft.com/office/powerpoint/2010/main" val="36443315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93431" y="1825625"/>
            <a:ext cx="9803423" cy="4351338"/>
          </a:xfrm>
        </p:spPr>
        <p:txBody>
          <a:bodyPr/>
          <a:lstStyle/>
          <a:p>
            <a:endParaRPr lang="pl-PL" dirty="0"/>
          </a:p>
          <a:p>
            <a:pPr>
              <a:lnSpc>
                <a:spcPct val="90000"/>
              </a:lnSpc>
            </a:pPr>
            <a:endParaRPr lang="pl-PL" alt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28</a:t>
            </a:fld>
            <a:endParaRPr lang="pl-PL"/>
          </a:p>
        </p:txBody>
      </p:sp>
      <p:pic>
        <p:nvPicPr>
          <p:cNvPr id="9218" name="Picture 2" descr="GNP formula">
            <a:extLst>
              <a:ext uri="{FF2B5EF4-FFF2-40B4-BE49-F238E27FC236}">
                <a16:creationId xmlns:a16="http://schemas.microsoft.com/office/drawing/2014/main" id="{EAB170E2-EEE5-454E-807D-398EB751C2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751" y="1585695"/>
            <a:ext cx="9876781" cy="4680962"/>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a:extLst>
              <a:ext uri="{FF2B5EF4-FFF2-40B4-BE49-F238E27FC236}">
                <a16:creationId xmlns:a16="http://schemas.microsoft.com/office/drawing/2014/main" id="{5774CE10-F57D-416C-24FD-3502209CF365}"/>
              </a:ext>
            </a:extLst>
          </p:cNvPr>
          <p:cNvSpPr>
            <a:spLocks noGrp="1"/>
          </p:cNvSpPr>
          <p:nvPr>
            <p:ph type="title"/>
          </p:nvPr>
        </p:nvSpPr>
        <p:spPr>
          <a:xfrm>
            <a:off x="2444262" y="439614"/>
            <a:ext cx="7227276" cy="800101"/>
          </a:xfrm>
        </p:spPr>
        <p:txBody>
          <a:bodyPr/>
          <a:lstStyle/>
          <a:p>
            <a:r>
              <a:rPr lang="fr-FR" dirty="0"/>
              <a:t>	</a:t>
            </a:r>
            <a:r>
              <a:rPr lang="fr-FR" sz="4000" b="1" dirty="0">
                <a:solidFill>
                  <a:srgbClr val="00B0F0"/>
                </a:solidFill>
                <a:latin typeface="+mn-lt"/>
              </a:rPr>
              <a:t>IV- </a:t>
            </a:r>
            <a:r>
              <a:rPr lang="pl-PL" sz="4000" b="1" dirty="0">
                <a:solidFill>
                  <a:srgbClr val="00B0F0"/>
                </a:solidFill>
                <a:latin typeface="+mn-lt"/>
              </a:rPr>
              <a:t>GDP vs. GNP</a:t>
            </a:r>
          </a:p>
        </p:txBody>
      </p:sp>
    </p:spTree>
    <p:extLst>
      <p:ext uri="{BB962C8B-B14F-4D97-AF65-F5344CB8AC3E}">
        <p14:creationId xmlns:p14="http://schemas.microsoft.com/office/powerpoint/2010/main" val="3038790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9A031CA-E368-4C16-9FED-BEF93D394A6E}"/>
              </a:ext>
            </a:extLst>
          </p:cNvPr>
          <p:cNvSpPr>
            <a:spLocks noGrp="1"/>
          </p:cNvSpPr>
          <p:nvPr>
            <p:ph idx="1"/>
          </p:nvPr>
        </p:nvSpPr>
        <p:spPr>
          <a:xfrm>
            <a:off x="1" y="1825625"/>
            <a:ext cx="10268712" cy="4351338"/>
          </a:xfrm>
        </p:spPr>
        <p:txBody>
          <a:bodyPr/>
          <a:lstStyle/>
          <a:p>
            <a:pPr marL="0" indent="0">
              <a:buNone/>
            </a:pPr>
            <a:r>
              <a:rPr lang="fr-FR" sz="3000" b="1" dirty="0"/>
              <a:t>IV-2- GDP vs GNP comparative table</a:t>
            </a:r>
          </a:p>
          <a:p>
            <a:pPr marL="0" indent="0">
              <a:buNone/>
            </a:pPr>
            <a:endParaRPr lang="fr-FR" dirty="0"/>
          </a:p>
        </p:txBody>
      </p:sp>
      <p:pic>
        <p:nvPicPr>
          <p:cNvPr id="10244" name="Picture 4" descr="Gross National Product (GNP) | Examples &amp;amp; Definition | InvestingAnswers">
            <a:extLst>
              <a:ext uri="{FF2B5EF4-FFF2-40B4-BE49-F238E27FC236}">
                <a16:creationId xmlns:a16="http://schemas.microsoft.com/office/drawing/2014/main" id="{5AB8154C-C355-4293-BA29-D883FCB523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0892"/>
            <a:ext cx="9975273" cy="4427108"/>
          </a:xfrm>
          <a:prstGeom prst="rect">
            <a:avLst/>
          </a:prstGeom>
          <a:noFill/>
          <a:extLst>
            <a:ext uri="{909E8E84-426E-40DD-AFC4-6F175D3DCCD1}">
              <a14:hiddenFill xmlns:a14="http://schemas.microsoft.com/office/drawing/2010/main">
                <a:solidFill>
                  <a:srgbClr val="FFFFFF"/>
                </a:solidFill>
              </a14:hiddenFill>
            </a:ext>
          </a:extLst>
        </p:spPr>
      </p:pic>
      <p:sp>
        <p:nvSpPr>
          <p:cNvPr id="6" name="Tytuł 1">
            <a:extLst>
              <a:ext uri="{FF2B5EF4-FFF2-40B4-BE49-F238E27FC236}">
                <a16:creationId xmlns:a16="http://schemas.microsoft.com/office/drawing/2014/main" id="{E29C979B-67D4-65B4-3EC8-6CCD728C2111}"/>
              </a:ext>
            </a:extLst>
          </p:cNvPr>
          <p:cNvSpPr>
            <a:spLocks noGrp="1"/>
          </p:cNvSpPr>
          <p:nvPr>
            <p:ph type="title"/>
          </p:nvPr>
        </p:nvSpPr>
        <p:spPr>
          <a:xfrm>
            <a:off x="2444262" y="439614"/>
            <a:ext cx="7227276" cy="800101"/>
          </a:xfrm>
        </p:spPr>
        <p:txBody>
          <a:bodyPr/>
          <a:lstStyle/>
          <a:p>
            <a:r>
              <a:rPr lang="fr-FR" dirty="0"/>
              <a:t>	</a:t>
            </a:r>
            <a:r>
              <a:rPr lang="fr-FR" sz="4000" b="1" dirty="0">
                <a:solidFill>
                  <a:srgbClr val="00B0F0"/>
                </a:solidFill>
                <a:latin typeface="+mn-lt"/>
              </a:rPr>
              <a:t>IV- </a:t>
            </a:r>
            <a:r>
              <a:rPr lang="pl-PL" sz="4000" b="1" dirty="0">
                <a:solidFill>
                  <a:srgbClr val="00B0F0"/>
                </a:solidFill>
                <a:latin typeface="+mn-lt"/>
              </a:rPr>
              <a:t>GDP vs GNP</a:t>
            </a:r>
          </a:p>
        </p:txBody>
      </p:sp>
      <p:pic>
        <p:nvPicPr>
          <p:cNvPr id="1028" name="Picture 4" descr="14 Differences between GDP and GNP - Public Health Notes">
            <a:extLst>
              <a:ext uri="{FF2B5EF4-FFF2-40B4-BE49-F238E27FC236}">
                <a16:creationId xmlns:a16="http://schemas.microsoft.com/office/drawing/2014/main" id="{10E43C46-419B-341F-A392-C92B4FEC37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8713" y="2167128"/>
            <a:ext cx="1849945" cy="3364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124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Нижний колонтитул 1">
            <a:extLst>
              <a:ext uri="{FF2B5EF4-FFF2-40B4-BE49-F238E27FC236}">
                <a16:creationId xmlns:a16="http://schemas.microsoft.com/office/drawing/2014/main" id="{E8EB8BC5-5931-4F73-B88B-653DFB29FAE9}"/>
              </a:ext>
            </a:extLst>
          </p:cNvPr>
          <p:cNvSpPr>
            <a:spLocks noGrp="1"/>
          </p:cNvSpPr>
          <p:nvPr>
            <p:ph type="ftr" sz="quarter" idx="11"/>
          </p:nvPr>
        </p:nvSpPr>
        <p:spPr/>
        <p:txBody>
          <a:bodyPr/>
          <a:lstStyle/>
          <a:p>
            <a:r>
              <a:rPr lang="en-US" altLang="ru-RU"/>
              <a:t>MEASURING A NATION’S INCOME</a:t>
            </a:r>
          </a:p>
        </p:txBody>
      </p:sp>
      <p:sp>
        <p:nvSpPr>
          <p:cNvPr id="12" name="Номер слайда 2">
            <a:extLst>
              <a:ext uri="{FF2B5EF4-FFF2-40B4-BE49-F238E27FC236}">
                <a16:creationId xmlns:a16="http://schemas.microsoft.com/office/drawing/2014/main" id="{EDE23F1F-AFB7-4127-A2C9-5D1DDED949C8}"/>
              </a:ext>
            </a:extLst>
          </p:cNvPr>
          <p:cNvSpPr>
            <a:spLocks noGrp="1"/>
          </p:cNvSpPr>
          <p:nvPr>
            <p:ph type="sldNum" sz="quarter" idx="12"/>
          </p:nvPr>
        </p:nvSpPr>
        <p:spPr/>
        <p:txBody>
          <a:bodyPr/>
          <a:lstStyle/>
          <a:p>
            <a:fld id="{64566930-365A-47EC-B739-1EDD2E4D08FA}" type="slidenum">
              <a:rPr lang="en-US" altLang="ru-RU"/>
              <a:pPr/>
              <a:t>30</a:t>
            </a:fld>
            <a:endParaRPr lang="en-US" altLang="ru-RU"/>
          </a:p>
        </p:txBody>
      </p:sp>
      <p:sp>
        <p:nvSpPr>
          <p:cNvPr id="110595" name="Rectangle 3">
            <a:extLst>
              <a:ext uri="{FF2B5EF4-FFF2-40B4-BE49-F238E27FC236}">
                <a16:creationId xmlns:a16="http://schemas.microsoft.com/office/drawing/2014/main" id="{3F3C7932-1010-46C4-AFA6-E0E256258CA9}"/>
              </a:ext>
            </a:extLst>
          </p:cNvPr>
          <p:cNvSpPr>
            <a:spLocks noGrp="1" noChangeArrowheads="1"/>
          </p:cNvSpPr>
          <p:nvPr>
            <p:ph type="body" idx="4294967295"/>
          </p:nvPr>
        </p:nvSpPr>
        <p:spPr>
          <a:xfrm>
            <a:off x="295275" y="2405063"/>
            <a:ext cx="9670761" cy="1236662"/>
          </a:xfrm>
        </p:spPr>
        <p:txBody>
          <a:bodyPr>
            <a:normAutofit/>
          </a:bodyPr>
          <a:lstStyle/>
          <a:p>
            <a:r>
              <a:rPr lang="en-US" altLang="ru-RU" dirty="0"/>
              <a:t>The </a:t>
            </a:r>
            <a:r>
              <a:rPr lang="en-US" altLang="ru-RU" b="1" dirty="0">
                <a:solidFill>
                  <a:srgbClr val="FF0000"/>
                </a:solidFill>
              </a:rPr>
              <a:t>GDP deflator </a:t>
            </a:r>
            <a:r>
              <a:rPr lang="en-US" altLang="ru-RU" dirty="0"/>
              <a:t>is a measure of the overall level of prices.  </a:t>
            </a:r>
          </a:p>
          <a:p>
            <a:r>
              <a:rPr lang="en-US" altLang="ru-RU" dirty="0"/>
              <a:t>Definition:</a:t>
            </a:r>
          </a:p>
        </p:txBody>
      </p:sp>
      <p:sp>
        <p:nvSpPr>
          <p:cNvPr id="121861" name="Rectangle 5">
            <a:extLst>
              <a:ext uri="{FF2B5EF4-FFF2-40B4-BE49-F238E27FC236}">
                <a16:creationId xmlns:a16="http://schemas.microsoft.com/office/drawing/2014/main" id="{58CE9BDC-BE21-4403-AB44-893385BF6C84}"/>
              </a:ext>
            </a:extLst>
          </p:cNvPr>
          <p:cNvSpPr>
            <a:spLocks noChangeArrowheads="1"/>
          </p:cNvSpPr>
          <p:nvPr/>
        </p:nvSpPr>
        <p:spPr bwMode="auto">
          <a:xfrm>
            <a:off x="838200" y="5083464"/>
            <a:ext cx="9127836"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nSpc>
                <a:spcPct val="105000"/>
              </a:lnSpc>
              <a:spcBef>
                <a:spcPct val="45000"/>
              </a:spcBef>
              <a:buClr>
                <a:srgbClr val="339966"/>
              </a:buClr>
              <a:buSzPct val="120000"/>
              <a:buFont typeface="Wingdings" panose="05000000000000000000" pitchFamily="2" charset="2"/>
              <a:buChar char="§"/>
            </a:pPr>
            <a:r>
              <a:rPr lang="en-US" altLang="ru-RU" sz="2800" dirty="0">
                <a:cs typeface="Arial" panose="020B0604020202020204" pitchFamily="34" charset="0"/>
              </a:rPr>
              <a:t>One way to measure the </a:t>
            </a:r>
            <a:r>
              <a:rPr lang="en-US" altLang="ru-RU" sz="2800" b="1" dirty="0">
                <a:solidFill>
                  <a:srgbClr val="FF0000"/>
                </a:solidFill>
                <a:cs typeface="Arial" panose="020B0604020202020204" pitchFamily="34" charset="0"/>
              </a:rPr>
              <a:t>economy’s inflation rate</a:t>
            </a:r>
            <a:r>
              <a:rPr lang="en-US" altLang="ru-RU" sz="2800" dirty="0">
                <a:solidFill>
                  <a:srgbClr val="FF0000"/>
                </a:solidFill>
                <a:cs typeface="Arial" panose="020B0604020202020204" pitchFamily="34" charset="0"/>
              </a:rPr>
              <a:t> </a:t>
            </a:r>
            <a:r>
              <a:rPr lang="en-US" altLang="ru-RU" sz="2800" dirty="0">
                <a:cs typeface="Arial" panose="020B0604020202020204" pitchFamily="34" charset="0"/>
              </a:rPr>
              <a:t>is to compute the percentage increase in the GDP deflator from one year to the next.  </a:t>
            </a:r>
          </a:p>
        </p:txBody>
      </p:sp>
      <p:grpSp>
        <p:nvGrpSpPr>
          <p:cNvPr id="2" name="Group 11">
            <a:extLst>
              <a:ext uri="{FF2B5EF4-FFF2-40B4-BE49-F238E27FC236}">
                <a16:creationId xmlns:a16="http://schemas.microsoft.com/office/drawing/2014/main" id="{8492FA5D-75A5-444C-81F9-76A2479EE9DA}"/>
              </a:ext>
            </a:extLst>
          </p:cNvPr>
          <p:cNvGrpSpPr>
            <a:grpSpLocks/>
          </p:cNvGrpSpPr>
          <p:nvPr/>
        </p:nvGrpSpPr>
        <p:grpSpPr bwMode="auto">
          <a:xfrm>
            <a:off x="1382713" y="3732502"/>
            <a:ext cx="6578600" cy="1236662"/>
            <a:chOff x="471" y="1777"/>
            <a:chExt cx="4144" cy="779"/>
          </a:xfrm>
        </p:grpSpPr>
        <p:sp>
          <p:nvSpPr>
            <p:cNvPr id="121862" name="Text Box 6">
              <a:extLst>
                <a:ext uri="{FF2B5EF4-FFF2-40B4-BE49-F238E27FC236}">
                  <a16:creationId xmlns:a16="http://schemas.microsoft.com/office/drawing/2014/main" id="{4B56018F-0ABD-45C1-AE97-6448870FA847}"/>
                </a:ext>
              </a:extLst>
            </p:cNvPr>
            <p:cNvSpPr txBox="1">
              <a:spLocks noChangeArrowheads="1"/>
            </p:cNvSpPr>
            <p:nvPr/>
          </p:nvSpPr>
          <p:spPr bwMode="auto">
            <a:xfrm>
              <a:off x="471" y="1777"/>
              <a:ext cx="4144" cy="779"/>
            </a:xfrm>
            <a:prstGeom prst="rect">
              <a:avLst/>
            </a:prstGeom>
            <a:solidFill>
              <a:srgbClr val="FFFF99"/>
            </a:solidFill>
            <a:ln w="9525">
              <a:noFill/>
              <a:miter lim="800000"/>
              <a:headEnd/>
              <a:tailEnd/>
            </a:ln>
            <a:effectLst>
              <a:outerShdw dist="107763" dir="2700000" algn="ctr" rotWithShape="0">
                <a:schemeClr val="bg2"/>
              </a:outerShdw>
            </a:effectLst>
          </p:spPr>
          <p:txBody>
            <a:bodyPr lIns="274320" anchor="ctr"/>
            <a:lstStyle/>
            <a:p>
              <a:pPr>
                <a:spcBef>
                  <a:spcPct val="50000"/>
                </a:spcBef>
                <a:defRPr/>
              </a:pPr>
              <a:r>
                <a:rPr lang="en-US" sz="2900">
                  <a:latin typeface="Arial" charset="0"/>
                  <a:cs typeface="Arial" charset="0"/>
                </a:rPr>
                <a:t>GDP deflator  =  100 </a:t>
              </a:r>
              <a:r>
                <a:rPr lang="en-US" sz="2900">
                  <a:latin typeface="Tahoma" pitchFamily="34" charset="0"/>
                  <a:cs typeface="Arial" charset="0"/>
                </a:rPr>
                <a:t>x</a:t>
              </a:r>
              <a:r>
                <a:rPr lang="en-US" sz="2900">
                  <a:latin typeface="Arial" charset="0"/>
                  <a:cs typeface="Arial" charset="0"/>
                </a:rPr>
                <a:t> </a:t>
              </a:r>
            </a:p>
          </p:txBody>
        </p:sp>
        <p:grpSp>
          <p:nvGrpSpPr>
            <p:cNvPr id="110599" name="Group 10">
              <a:extLst>
                <a:ext uri="{FF2B5EF4-FFF2-40B4-BE49-F238E27FC236}">
                  <a16:creationId xmlns:a16="http://schemas.microsoft.com/office/drawing/2014/main" id="{9F903F2C-4B1D-412B-A588-EC77C18B7DFA}"/>
                </a:ext>
              </a:extLst>
            </p:cNvPr>
            <p:cNvGrpSpPr>
              <a:grpSpLocks/>
            </p:cNvGrpSpPr>
            <p:nvPr/>
          </p:nvGrpSpPr>
          <p:grpSpPr bwMode="auto">
            <a:xfrm>
              <a:off x="2935" y="1849"/>
              <a:ext cx="1578" cy="650"/>
              <a:chOff x="2942" y="1849"/>
              <a:chExt cx="1578" cy="650"/>
            </a:xfrm>
          </p:grpSpPr>
          <p:sp>
            <p:nvSpPr>
              <p:cNvPr id="110600" name="Text Box 7">
                <a:extLst>
                  <a:ext uri="{FF2B5EF4-FFF2-40B4-BE49-F238E27FC236}">
                    <a16:creationId xmlns:a16="http://schemas.microsoft.com/office/drawing/2014/main" id="{2AA09E4B-16B5-49BA-A9CF-C98C4F1AD507}"/>
                  </a:ext>
                </a:extLst>
              </p:cNvPr>
              <p:cNvSpPr txBox="1">
                <a:spLocks noChangeArrowheads="1"/>
              </p:cNvSpPr>
              <p:nvPr/>
            </p:nvSpPr>
            <p:spPr bwMode="auto">
              <a:xfrm>
                <a:off x="2942" y="1849"/>
                <a:ext cx="1574"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900">
                    <a:cs typeface="Arial" panose="020B0604020202020204" pitchFamily="34" charset="0"/>
                  </a:rPr>
                  <a:t>nominal GDP</a:t>
                </a:r>
              </a:p>
            </p:txBody>
          </p:sp>
          <p:sp>
            <p:nvSpPr>
              <p:cNvPr id="110601" name="Text Box 8">
                <a:extLst>
                  <a:ext uri="{FF2B5EF4-FFF2-40B4-BE49-F238E27FC236}">
                    <a16:creationId xmlns:a16="http://schemas.microsoft.com/office/drawing/2014/main" id="{1EFA3A81-7CC0-4922-9AE0-8929384E0381}"/>
                  </a:ext>
                </a:extLst>
              </p:cNvPr>
              <p:cNvSpPr txBox="1">
                <a:spLocks noChangeArrowheads="1"/>
              </p:cNvSpPr>
              <p:nvPr/>
            </p:nvSpPr>
            <p:spPr bwMode="auto">
              <a:xfrm>
                <a:off x="2946" y="2163"/>
                <a:ext cx="1574"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ru-RU" sz="2900">
                    <a:cs typeface="Arial" panose="020B0604020202020204" pitchFamily="34" charset="0"/>
                  </a:rPr>
                  <a:t>real GDP</a:t>
                </a:r>
              </a:p>
            </p:txBody>
          </p:sp>
          <p:sp>
            <p:nvSpPr>
              <p:cNvPr id="110602" name="Line 9">
                <a:extLst>
                  <a:ext uri="{FF2B5EF4-FFF2-40B4-BE49-F238E27FC236}">
                    <a16:creationId xmlns:a16="http://schemas.microsoft.com/office/drawing/2014/main" id="{8B436C56-C1D3-4CC6-966F-8CFC33D75892}"/>
                  </a:ext>
                </a:extLst>
              </p:cNvPr>
              <p:cNvSpPr>
                <a:spLocks noChangeShapeType="1"/>
              </p:cNvSpPr>
              <p:nvPr/>
            </p:nvSpPr>
            <p:spPr bwMode="auto">
              <a:xfrm>
                <a:off x="3035" y="2185"/>
                <a:ext cx="1363"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14" name="ZoneTexte 13">
            <a:extLst>
              <a:ext uri="{FF2B5EF4-FFF2-40B4-BE49-F238E27FC236}">
                <a16:creationId xmlns:a16="http://schemas.microsoft.com/office/drawing/2014/main" id="{0D2B7DC4-076C-49D0-8399-7EE990B4933A}"/>
              </a:ext>
            </a:extLst>
          </p:cNvPr>
          <p:cNvSpPr txBox="1"/>
          <p:nvPr/>
        </p:nvSpPr>
        <p:spPr>
          <a:xfrm>
            <a:off x="378691" y="1529117"/>
            <a:ext cx="6096000" cy="553998"/>
          </a:xfrm>
          <a:prstGeom prst="rect">
            <a:avLst/>
          </a:prstGeom>
          <a:noFill/>
        </p:spPr>
        <p:txBody>
          <a:bodyPr wrap="square">
            <a:spAutoFit/>
          </a:bodyPr>
          <a:lstStyle/>
          <a:p>
            <a:pPr marL="0" indent="0">
              <a:buNone/>
            </a:pPr>
            <a:r>
              <a:rPr lang="fr-FR" sz="3000" b="1" dirty="0"/>
              <a:t>IV-3- </a:t>
            </a:r>
            <a:r>
              <a:rPr lang="en-US" altLang="ru-RU" sz="3000" b="1" dirty="0"/>
              <a:t>The GDP Deflator</a:t>
            </a:r>
            <a:endParaRPr lang="fr-FR" sz="3000" b="1" dirty="0"/>
          </a:p>
        </p:txBody>
      </p:sp>
      <p:sp>
        <p:nvSpPr>
          <p:cNvPr id="3" name="Tytuł 1">
            <a:extLst>
              <a:ext uri="{FF2B5EF4-FFF2-40B4-BE49-F238E27FC236}">
                <a16:creationId xmlns:a16="http://schemas.microsoft.com/office/drawing/2014/main" id="{AD378BCF-C572-7865-495A-8C92C1233720}"/>
              </a:ext>
            </a:extLst>
          </p:cNvPr>
          <p:cNvSpPr txBox="1">
            <a:spLocks/>
          </p:cNvSpPr>
          <p:nvPr/>
        </p:nvSpPr>
        <p:spPr>
          <a:xfrm>
            <a:off x="2444262" y="439614"/>
            <a:ext cx="7227276" cy="80010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a:t>	</a:t>
            </a:r>
            <a:r>
              <a:rPr lang="fr-FR" sz="4000" b="1">
                <a:solidFill>
                  <a:srgbClr val="00B0F0"/>
                </a:solidFill>
                <a:latin typeface="+mn-lt"/>
              </a:rPr>
              <a:t>IV- </a:t>
            </a:r>
            <a:r>
              <a:rPr lang="pl-PL" sz="4000" b="1">
                <a:solidFill>
                  <a:srgbClr val="00B0F0"/>
                </a:solidFill>
                <a:latin typeface="+mn-lt"/>
              </a:rPr>
              <a:t>GDP vs. GNP</a:t>
            </a:r>
            <a:endParaRPr lang="pl-PL" sz="4000" b="1" dirty="0">
              <a:solidFill>
                <a:srgbClr val="00B0F0"/>
              </a:solidFill>
              <a:latin typeface="+mn-l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1861"/>
                                        </p:tgtEl>
                                        <p:attrNameLst>
                                          <p:attrName>style.visibility</p:attrName>
                                        </p:attrNameLst>
                                      </p:cBhvr>
                                      <p:to>
                                        <p:strVal val="visible"/>
                                      </p:to>
                                    </p:set>
                                    <p:animEffect transition="in" filter="wipe(left)">
                                      <p:cBhvr>
                                        <p:cTn id="12" dur="500"/>
                                        <p:tgtEl>
                                          <p:spTgt spid="1218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1"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Нижний колонтитул 1">
            <a:extLst>
              <a:ext uri="{FF2B5EF4-FFF2-40B4-BE49-F238E27FC236}">
                <a16:creationId xmlns:a16="http://schemas.microsoft.com/office/drawing/2014/main" id="{60A67E52-4E4F-4079-B1EF-D2A5276EA2A2}"/>
              </a:ext>
            </a:extLst>
          </p:cNvPr>
          <p:cNvSpPr>
            <a:spLocks noGrp="1"/>
          </p:cNvSpPr>
          <p:nvPr>
            <p:ph type="ftr" sz="quarter" idx="11"/>
          </p:nvPr>
        </p:nvSpPr>
        <p:spPr/>
        <p:txBody>
          <a:bodyPr/>
          <a:lstStyle/>
          <a:p>
            <a:r>
              <a:rPr lang="en-US" altLang="ru-RU"/>
              <a:t>MEASURING A NATION’S INCOME</a:t>
            </a:r>
          </a:p>
        </p:txBody>
      </p:sp>
      <p:sp>
        <p:nvSpPr>
          <p:cNvPr id="21" name="Номер слайда 2">
            <a:extLst>
              <a:ext uri="{FF2B5EF4-FFF2-40B4-BE49-F238E27FC236}">
                <a16:creationId xmlns:a16="http://schemas.microsoft.com/office/drawing/2014/main" id="{B7F15724-816A-4397-98CA-661E650DC01B}"/>
              </a:ext>
            </a:extLst>
          </p:cNvPr>
          <p:cNvSpPr>
            <a:spLocks noGrp="1"/>
          </p:cNvSpPr>
          <p:nvPr>
            <p:ph type="sldNum" sz="quarter" idx="12"/>
          </p:nvPr>
        </p:nvSpPr>
        <p:spPr/>
        <p:txBody>
          <a:bodyPr/>
          <a:lstStyle/>
          <a:p>
            <a:fld id="{8BBFD627-C155-42C4-82C6-E28F3D92439F}" type="slidenum">
              <a:rPr lang="en-US" altLang="ru-RU"/>
              <a:pPr/>
              <a:t>31</a:t>
            </a:fld>
            <a:endParaRPr lang="en-US" altLang="ru-RU"/>
          </a:p>
        </p:txBody>
      </p:sp>
      <p:sp>
        <p:nvSpPr>
          <p:cNvPr id="112642" name="Rectangle 2">
            <a:extLst>
              <a:ext uri="{FF2B5EF4-FFF2-40B4-BE49-F238E27FC236}">
                <a16:creationId xmlns:a16="http://schemas.microsoft.com/office/drawing/2014/main" id="{10CD505C-3BC8-4965-9ADD-792215B06574}"/>
              </a:ext>
            </a:extLst>
          </p:cNvPr>
          <p:cNvSpPr>
            <a:spLocks noGrp="1" noChangeArrowheads="1"/>
          </p:cNvSpPr>
          <p:nvPr>
            <p:ph type="title" idx="4294967295"/>
          </p:nvPr>
        </p:nvSpPr>
        <p:spPr>
          <a:xfrm>
            <a:off x="0" y="1524220"/>
            <a:ext cx="6748463" cy="568325"/>
          </a:xfrm>
        </p:spPr>
        <p:txBody>
          <a:bodyPr>
            <a:normAutofit/>
          </a:bodyPr>
          <a:lstStyle/>
          <a:p>
            <a:pPr algn="l"/>
            <a:r>
              <a:rPr lang="en-US" altLang="ru-RU" sz="2800" b="1" dirty="0">
                <a:solidFill>
                  <a:srgbClr val="00B050"/>
                </a:solidFill>
                <a:latin typeface="+mn-lt"/>
              </a:rPr>
              <a:t>Example:</a:t>
            </a:r>
          </a:p>
        </p:txBody>
      </p:sp>
      <p:sp>
        <p:nvSpPr>
          <p:cNvPr id="112643" name="Rectangle 3">
            <a:extLst>
              <a:ext uri="{FF2B5EF4-FFF2-40B4-BE49-F238E27FC236}">
                <a16:creationId xmlns:a16="http://schemas.microsoft.com/office/drawing/2014/main" id="{33603D0B-1E2A-4849-B6E5-10B6E54D1399}"/>
              </a:ext>
            </a:extLst>
          </p:cNvPr>
          <p:cNvSpPr>
            <a:spLocks noGrp="1" noChangeArrowheads="1"/>
          </p:cNvSpPr>
          <p:nvPr>
            <p:ph type="body" idx="4294967295"/>
          </p:nvPr>
        </p:nvSpPr>
        <p:spPr>
          <a:xfrm>
            <a:off x="225426" y="4234873"/>
            <a:ext cx="8145463" cy="542925"/>
          </a:xfrm>
        </p:spPr>
        <p:txBody>
          <a:bodyPr/>
          <a:lstStyle/>
          <a:p>
            <a:pPr marL="285750" indent="-285750">
              <a:spcBef>
                <a:spcPct val="50000"/>
              </a:spcBef>
              <a:buNone/>
              <a:tabLst>
                <a:tab pos="4859338" algn="l"/>
              </a:tabLst>
            </a:pPr>
            <a:r>
              <a:rPr lang="en-US" altLang="ru-RU" sz="2400" b="1" dirty="0"/>
              <a:t>Compute the GDP deflator in each year</a:t>
            </a:r>
            <a:r>
              <a:rPr lang="en-US" altLang="ru-RU" sz="2400" dirty="0"/>
              <a:t>:</a:t>
            </a:r>
          </a:p>
        </p:txBody>
      </p:sp>
      <p:graphicFrame>
        <p:nvGraphicFramePr>
          <p:cNvPr id="122884" name="Group 4">
            <a:extLst>
              <a:ext uri="{FF2B5EF4-FFF2-40B4-BE49-F238E27FC236}">
                <a16:creationId xmlns:a16="http://schemas.microsoft.com/office/drawing/2014/main" id="{A3F9E96E-3D57-45D8-9A2A-2E281C4F3FE7}"/>
              </a:ext>
            </a:extLst>
          </p:cNvPr>
          <p:cNvGraphicFramePr>
            <a:graphicFrameLocks noGrp="1"/>
          </p:cNvGraphicFramePr>
          <p:nvPr/>
        </p:nvGraphicFramePr>
        <p:xfrm>
          <a:off x="225425" y="2070712"/>
          <a:ext cx="7740145" cy="2213515"/>
        </p:xfrm>
        <a:graphic>
          <a:graphicData uri="http://schemas.openxmlformats.org/drawingml/2006/table">
            <a:tbl>
              <a:tblPr/>
              <a:tblGrid>
                <a:gridCol w="1096270">
                  <a:extLst>
                    <a:ext uri="{9D8B030D-6E8A-4147-A177-3AD203B41FA5}">
                      <a16:colId xmlns:a16="http://schemas.microsoft.com/office/drawing/2014/main" val="4181118366"/>
                    </a:ext>
                  </a:extLst>
                </a:gridCol>
                <a:gridCol w="1782426">
                  <a:extLst>
                    <a:ext uri="{9D8B030D-6E8A-4147-A177-3AD203B41FA5}">
                      <a16:colId xmlns:a16="http://schemas.microsoft.com/office/drawing/2014/main" val="3319486496"/>
                    </a:ext>
                  </a:extLst>
                </a:gridCol>
                <a:gridCol w="1675165">
                  <a:extLst>
                    <a:ext uri="{9D8B030D-6E8A-4147-A177-3AD203B41FA5}">
                      <a16:colId xmlns:a16="http://schemas.microsoft.com/office/drawing/2014/main" val="2443284013"/>
                    </a:ext>
                  </a:extLst>
                </a:gridCol>
                <a:gridCol w="1427519">
                  <a:extLst>
                    <a:ext uri="{9D8B030D-6E8A-4147-A177-3AD203B41FA5}">
                      <a16:colId xmlns:a16="http://schemas.microsoft.com/office/drawing/2014/main" val="3554586886"/>
                    </a:ext>
                  </a:extLst>
                </a:gridCol>
                <a:gridCol w="1758765">
                  <a:extLst>
                    <a:ext uri="{9D8B030D-6E8A-4147-A177-3AD203B41FA5}">
                      <a16:colId xmlns:a16="http://schemas.microsoft.com/office/drawing/2014/main" val="2713816763"/>
                    </a:ext>
                  </a:extLst>
                </a:gridCol>
              </a:tblGrid>
              <a:tr h="789905">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1" i="1" u="none" strike="noStrike" cap="none" normalizeH="0" baseline="0" dirty="0">
                          <a:ln>
                            <a:noFill/>
                          </a:ln>
                          <a:solidFill>
                            <a:schemeClr val="tx1"/>
                          </a:solidFill>
                          <a:effectLst/>
                          <a:latin typeface="Arial" panose="020B0604020202020204" pitchFamily="34" charset="0"/>
                        </a:rPr>
                        <a:t>year</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dirty="0">
                          <a:ln>
                            <a:noFill/>
                          </a:ln>
                          <a:solidFill>
                            <a:schemeClr val="tx1"/>
                          </a:solidFill>
                          <a:effectLst/>
                          <a:latin typeface="Arial" panose="020B0604020202020204" pitchFamily="34" charset="0"/>
                        </a:rPr>
                        <a:t>Nominal </a:t>
                      </a:r>
                      <a:br>
                        <a:rPr kumimoji="0" lang="en-US" altLang="ru-RU" sz="2400" b="0" i="1" u="none" strike="noStrike" cap="none" normalizeH="0" baseline="0" dirty="0">
                          <a:ln>
                            <a:noFill/>
                          </a:ln>
                          <a:solidFill>
                            <a:schemeClr val="tx1"/>
                          </a:solidFill>
                          <a:effectLst/>
                          <a:latin typeface="Arial" panose="020B0604020202020204" pitchFamily="34" charset="0"/>
                        </a:rPr>
                      </a:br>
                      <a:r>
                        <a:rPr kumimoji="0" lang="en-US" altLang="ru-RU" sz="2400" b="0" i="1" u="none" strike="noStrike" cap="none" normalizeH="0" baseline="0" dirty="0">
                          <a:ln>
                            <a:noFill/>
                          </a:ln>
                          <a:solidFill>
                            <a:schemeClr val="tx1"/>
                          </a:solidFill>
                          <a:effectLst/>
                          <a:latin typeface="Arial" panose="020B0604020202020204" pitchFamily="34" charset="0"/>
                        </a:rPr>
                        <a:t>GDP</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a:ln>
                            <a:noFill/>
                          </a:ln>
                          <a:solidFill>
                            <a:schemeClr val="tx1"/>
                          </a:solidFill>
                          <a:effectLst/>
                          <a:latin typeface="Arial" panose="020B0604020202020204" pitchFamily="34" charset="0"/>
                        </a:rPr>
                        <a:t>Real </a:t>
                      </a:r>
                      <a:br>
                        <a:rPr kumimoji="0" lang="en-US" altLang="ru-RU" sz="2400" b="0" i="1" u="none" strike="noStrike" cap="none" normalizeH="0" baseline="0">
                          <a:ln>
                            <a:noFill/>
                          </a:ln>
                          <a:solidFill>
                            <a:schemeClr val="tx1"/>
                          </a:solidFill>
                          <a:effectLst/>
                          <a:latin typeface="Arial" panose="020B0604020202020204" pitchFamily="34" charset="0"/>
                        </a:rPr>
                      </a:br>
                      <a:r>
                        <a:rPr kumimoji="0" lang="en-US" altLang="ru-RU" sz="2400" b="0" i="1" u="none" strike="noStrike" cap="none" normalizeH="0" baseline="0">
                          <a:ln>
                            <a:noFill/>
                          </a:ln>
                          <a:solidFill>
                            <a:schemeClr val="tx1"/>
                          </a:solidFill>
                          <a:effectLst/>
                          <a:latin typeface="Arial" panose="020B0604020202020204" pitchFamily="34" charset="0"/>
                        </a:rPr>
                        <a:t>GDP</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1" u="none" strike="noStrike" cap="none" normalizeH="0" baseline="0" dirty="0">
                          <a:ln>
                            <a:noFill/>
                          </a:ln>
                          <a:solidFill>
                            <a:schemeClr val="tx1"/>
                          </a:solidFill>
                          <a:effectLst/>
                          <a:latin typeface="Arial" panose="020B0604020202020204" pitchFamily="34" charset="0"/>
                        </a:rPr>
                        <a:t>GDP </a:t>
                      </a:r>
                      <a:br>
                        <a:rPr kumimoji="0" lang="en-US" altLang="ru-RU" sz="2400" b="0" i="1" u="none" strike="noStrike" cap="none" normalizeH="0" baseline="0" dirty="0">
                          <a:ln>
                            <a:noFill/>
                          </a:ln>
                          <a:solidFill>
                            <a:schemeClr val="tx1"/>
                          </a:solidFill>
                          <a:effectLst/>
                          <a:latin typeface="Arial" panose="020B0604020202020204" pitchFamily="34" charset="0"/>
                        </a:rPr>
                      </a:br>
                      <a:r>
                        <a:rPr kumimoji="0" lang="en-US" altLang="ru-RU" sz="2400" b="0" i="1" u="none" strike="noStrike" cap="none" normalizeH="0" baseline="0" dirty="0">
                          <a:ln>
                            <a:noFill/>
                          </a:ln>
                          <a:solidFill>
                            <a:schemeClr val="tx1"/>
                          </a:solidFill>
                          <a:effectLst/>
                          <a:latin typeface="Arial" panose="020B0604020202020204" pitchFamily="34" charset="0"/>
                        </a:rPr>
                        <a:t>Deflator</a:t>
                      </a: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1" u="none" strike="noStrike" cap="none" normalizeH="0" baseline="0">
                        <a:ln>
                          <a:noFill/>
                        </a:ln>
                        <a:solidFill>
                          <a:schemeClr val="tx1"/>
                        </a:solidFill>
                        <a:effectLst/>
                        <a:latin typeface="Arial" panose="020B0604020202020204" pitchFamily="34" charset="0"/>
                      </a:endParaRPr>
                    </a:p>
                  </a:txBody>
                  <a:tcPr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70166699"/>
                  </a:ext>
                </a:extLst>
              </a:tr>
              <a:tr h="460718">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2005</a:t>
                      </a: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$6000</a:t>
                      </a:r>
                    </a:p>
                  </a:txBody>
                  <a:tcPr marR="22860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$6000</a:t>
                      </a: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23706617"/>
                  </a:ext>
                </a:extLst>
              </a:tr>
              <a:tr h="460718">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2006</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$8250</a:t>
                      </a:r>
                    </a:p>
                  </a:txBody>
                  <a:tcPr marR="228600" anchor="ctr"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$7200</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519678425"/>
                  </a:ext>
                </a:extLst>
              </a:tr>
              <a:tr h="459213">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2007</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r"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dirty="0">
                          <a:ln>
                            <a:noFill/>
                          </a:ln>
                          <a:solidFill>
                            <a:schemeClr val="tx1"/>
                          </a:solidFill>
                          <a:effectLst/>
                          <a:latin typeface="Arial" panose="020B0604020202020204" pitchFamily="34" charset="0"/>
                        </a:rPr>
                        <a:t>$10,800</a:t>
                      </a:r>
                    </a:p>
                  </a:txBody>
                  <a:tcPr marR="228600" anchor="ctr"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r>
                        <a:rPr kumimoji="0" lang="en-US" altLang="ru-RU" sz="2400" b="0" i="0" u="none" strike="noStrike" cap="none" normalizeH="0" baseline="0">
                          <a:ln>
                            <a:noFill/>
                          </a:ln>
                          <a:solidFill>
                            <a:schemeClr val="tx1"/>
                          </a:solidFill>
                          <a:effectLst/>
                          <a:latin typeface="Arial" panose="020B0604020202020204" pitchFamily="34" charset="0"/>
                        </a:rPr>
                        <a:t>$8400</a:t>
                      </a: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tc>
                  <a:txBody>
                    <a:bodyPr/>
                    <a:lstStyle>
                      <a:lvl1pPr>
                        <a:lnSpc>
                          <a:spcPct val="105000"/>
                        </a:lnSpc>
                        <a:spcBef>
                          <a:spcPct val="45000"/>
                        </a:spcBef>
                        <a:buClr>
                          <a:srgbClr val="339966"/>
                        </a:buClr>
                        <a:buSzPct val="120000"/>
                        <a:buFont typeface="Wingdings" panose="05000000000000000000" pitchFamily="2" charset="2"/>
                        <a:buChar char="§"/>
                        <a:defRPr sz="2400">
                          <a:solidFill>
                            <a:schemeClr val="tx1"/>
                          </a:solidFill>
                          <a:latin typeface="Arial" panose="020B0604020202020204" pitchFamily="34" charset="0"/>
                        </a:defRPr>
                      </a:lvl1pPr>
                      <a:lvl2pPr marL="742950" indent="-285750">
                        <a:spcBef>
                          <a:spcPct val="15000"/>
                        </a:spcBef>
                        <a:buClr>
                          <a:srgbClr val="996633"/>
                        </a:buClr>
                        <a:buSzPct val="120000"/>
                        <a:buFont typeface="Wingdings" panose="05000000000000000000" pitchFamily="2" charset="2"/>
                        <a:buChar char="§"/>
                        <a:defRPr sz="2300">
                          <a:solidFill>
                            <a:schemeClr val="tx1"/>
                          </a:solidFill>
                          <a:latin typeface="Arial" panose="020B0604020202020204" pitchFamily="34" charset="0"/>
                        </a:defRPr>
                      </a:lvl2pPr>
                      <a:lvl3pPr marL="1143000" indent="-228600">
                        <a:spcBef>
                          <a:spcPct val="15000"/>
                        </a:spcBef>
                        <a:buClr>
                          <a:srgbClr val="339966"/>
                        </a:buClr>
                        <a:buSzPct val="120000"/>
                        <a:buFont typeface="Wingdings" panose="05000000000000000000" pitchFamily="2" charset="2"/>
                        <a:buChar char="§"/>
                        <a:defRPr sz="2100">
                          <a:solidFill>
                            <a:schemeClr val="tx1"/>
                          </a:solidFill>
                          <a:latin typeface="Arial" panose="020B0604020202020204" pitchFamily="34" charset="0"/>
                        </a:defRPr>
                      </a:lvl3pPr>
                      <a:lvl4pPr marL="1600200" indent="-228600">
                        <a:spcBef>
                          <a:spcPct val="15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fontAlgn="base">
                        <a:spcBef>
                          <a:spcPct val="20000"/>
                        </a:spcBef>
                        <a:spcAft>
                          <a:spcPct val="0"/>
                        </a:spcAft>
                        <a:buChar char="»"/>
                        <a:defRPr>
                          <a:solidFill>
                            <a:schemeClr val="tx1"/>
                          </a:solidFill>
                          <a:latin typeface="Arial" panose="020B0604020202020204" pitchFamily="34" charset="0"/>
                        </a:defRPr>
                      </a:lvl6pPr>
                      <a:lvl7pPr marL="2971800" indent="-228600" fontAlgn="base">
                        <a:spcBef>
                          <a:spcPct val="20000"/>
                        </a:spcBef>
                        <a:spcAft>
                          <a:spcPct val="0"/>
                        </a:spcAft>
                        <a:buChar char="»"/>
                        <a:defRPr>
                          <a:solidFill>
                            <a:schemeClr val="tx1"/>
                          </a:solidFill>
                          <a:latin typeface="Arial" panose="020B0604020202020204" pitchFamily="34" charset="0"/>
                        </a:defRPr>
                      </a:lvl7pPr>
                      <a:lvl8pPr marL="3429000" indent="-228600" fontAlgn="base">
                        <a:spcBef>
                          <a:spcPct val="20000"/>
                        </a:spcBef>
                        <a:spcAft>
                          <a:spcPct val="0"/>
                        </a:spcAft>
                        <a:buChar char="»"/>
                        <a:defRPr>
                          <a:solidFill>
                            <a:schemeClr val="tx1"/>
                          </a:solidFill>
                          <a:latin typeface="Arial" panose="020B0604020202020204" pitchFamily="34" charset="0"/>
                        </a:defRPr>
                      </a:lvl8pPr>
                      <a:lvl9pPr marL="3886200" indent="-228600" fontAlgn="base">
                        <a:spcBef>
                          <a:spcPct val="20000"/>
                        </a:spcBef>
                        <a:spcAft>
                          <a:spcPct val="0"/>
                        </a:spcAft>
                        <a:buChar char="»"/>
                        <a:defRPr>
                          <a:solidFill>
                            <a:schemeClr val="tx1"/>
                          </a:solidFill>
                          <a:latin typeface="Arial" panose="020B0604020202020204" pitchFamily="34" charset="0"/>
                        </a:defRPr>
                      </a:lvl9pPr>
                    </a:lstStyle>
                    <a:p>
                      <a:pPr marL="0" marR="0" lvl="0" indent="0" algn="l" defTabSz="914400" rtl="0" eaLnBrk="1" fontAlgn="base" latinLnBrk="0" hangingPunct="1">
                        <a:lnSpc>
                          <a:spcPct val="105000"/>
                        </a:lnSpc>
                        <a:spcBef>
                          <a:spcPct val="45000"/>
                        </a:spcBef>
                        <a:spcAft>
                          <a:spcPct val="0"/>
                        </a:spcAft>
                        <a:buClr>
                          <a:srgbClr val="339966"/>
                        </a:buClr>
                        <a:buSzPct val="120000"/>
                        <a:buFont typeface="Wingdings" panose="05000000000000000000" pitchFamily="2" charset="2"/>
                        <a:buNone/>
                        <a:tabLst/>
                      </a:pPr>
                      <a:endParaRPr kumimoji="0" lang="ru-RU" altLang="ru-RU" sz="2400" b="0" i="0" u="none" strike="noStrike" cap="none" normalizeH="0" baseline="0" dirty="0">
                        <a:ln>
                          <a:noFill/>
                        </a:ln>
                        <a:solidFill>
                          <a:schemeClr val="tx1"/>
                        </a:solidFill>
                        <a:effectLst/>
                        <a:latin typeface="Arial" panose="020B0604020202020204" pitchFamily="34" charset="0"/>
                      </a:endParaRPr>
                    </a:p>
                  </a:txBody>
                  <a:tcPr anchor="ctr" anchorCtr="1"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990309172"/>
                  </a:ext>
                </a:extLst>
              </a:tr>
            </a:tbl>
          </a:graphicData>
        </a:graphic>
      </p:graphicFrame>
      <p:grpSp>
        <p:nvGrpSpPr>
          <p:cNvPr id="2" name="Group 42">
            <a:extLst>
              <a:ext uri="{FF2B5EF4-FFF2-40B4-BE49-F238E27FC236}">
                <a16:creationId xmlns:a16="http://schemas.microsoft.com/office/drawing/2014/main" id="{A1063A29-C265-482C-81D1-BD894EE2DED6}"/>
              </a:ext>
            </a:extLst>
          </p:cNvPr>
          <p:cNvGrpSpPr>
            <a:grpSpLocks/>
          </p:cNvGrpSpPr>
          <p:nvPr/>
        </p:nvGrpSpPr>
        <p:grpSpPr bwMode="auto">
          <a:xfrm>
            <a:off x="225426" y="2894159"/>
            <a:ext cx="6269037" cy="2427288"/>
            <a:chOff x="234" y="1815"/>
            <a:chExt cx="3949" cy="1529"/>
          </a:xfrm>
        </p:grpSpPr>
        <p:sp>
          <p:nvSpPr>
            <p:cNvPr id="112667" name="Rectangle 43">
              <a:extLst>
                <a:ext uri="{FF2B5EF4-FFF2-40B4-BE49-F238E27FC236}">
                  <a16:creationId xmlns:a16="http://schemas.microsoft.com/office/drawing/2014/main" id="{CEE3D915-34BB-4A57-A939-C3272D3939AC}"/>
                </a:ext>
              </a:extLst>
            </p:cNvPr>
            <p:cNvSpPr>
              <a:spLocks noChangeArrowheads="1"/>
            </p:cNvSpPr>
            <p:nvPr/>
          </p:nvSpPr>
          <p:spPr bwMode="auto">
            <a:xfrm>
              <a:off x="234" y="3002"/>
              <a:ext cx="3949" cy="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200150" algn="l"/>
                </a:tabLst>
                <a:defRPr>
                  <a:solidFill>
                    <a:schemeClr val="tx1"/>
                  </a:solidFill>
                  <a:latin typeface="Arial" panose="020B0604020202020204" pitchFamily="34" charset="0"/>
                </a:defRPr>
              </a:lvl1pPr>
              <a:lvl2pPr marL="742950" indent="-285750">
                <a:tabLst>
                  <a:tab pos="1200150" algn="l"/>
                </a:tabLst>
                <a:defRPr>
                  <a:solidFill>
                    <a:schemeClr val="tx1"/>
                  </a:solidFill>
                  <a:latin typeface="Arial" panose="020B0604020202020204" pitchFamily="34" charset="0"/>
                </a:defRPr>
              </a:lvl2pPr>
              <a:lvl3pPr marL="1143000" indent="-228600">
                <a:tabLst>
                  <a:tab pos="1200150" algn="l"/>
                </a:tabLst>
                <a:defRPr>
                  <a:solidFill>
                    <a:schemeClr val="tx1"/>
                  </a:solidFill>
                  <a:latin typeface="Arial" panose="020B0604020202020204" pitchFamily="34" charset="0"/>
                </a:defRPr>
              </a:lvl3pPr>
              <a:lvl4pPr marL="1600200" indent="-228600">
                <a:tabLst>
                  <a:tab pos="1200150" algn="l"/>
                </a:tabLst>
                <a:defRPr>
                  <a:solidFill>
                    <a:schemeClr val="tx1"/>
                  </a:solidFill>
                  <a:latin typeface="Arial" panose="020B0604020202020204" pitchFamily="34" charset="0"/>
                </a:defRPr>
              </a:lvl4pPr>
              <a:lvl5pPr marL="2057400" indent="-228600">
                <a:tabLst>
                  <a:tab pos="1200150" algn="l"/>
                </a:tabLst>
                <a:defRPr>
                  <a:solidFill>
                    <a:schemeClr val="tx1"/>
                  </a:solidFill>
                  <a:latin typeface="Arial" panose="020B0604020202020204" pitchFamily="34" charset="0"/>
                </a:defRPr>
              </a:lvl5pPr>
              <a:lvl6pPr marL="2514600" indent="-228600" fontAlgn="base">
                <a:spcBef>
                  <a:spcPct val="0"/>
                </a:spcBef>
                <a:spcAft>
                  <a:spcPct val="0"/>
                </a:spcAft>
                <a:tabLst>
                  <a:tab pos="1200150" algn="l"/>
                </a:tabLst>
                <a:defRPr>
                  <a:solidFill>
                    <a:schemeClr val="tx1"/>
                  </a:solidFill>
                  <a:latin typeface="Arial" panose="020B0604020202020204" pitchFamily="34" charset="0"/>
                </a:defRPr>
              </a:lvl6pPr>
              <a:lvl7pPr marL="2971800" indent="-228600" fontAlgn="base">
                <a:spcBef>
                  <a:spcPct val="0"/>
                </a:spcBef>
                <a:spcAft>
                  <a:spcPct val="0"/>
                </a:spcAft>
                <a:tabLst>
                  <a:tab pos="1200150" algn="l"/>
                </a:tabLst>
                <a:defRPr>
                  <a:solidFill>
                    <a:schemeClr val="tx1"/>
                  </a:solidFill>
                  <a:latin typeface="Arial" panose="020B0604020202020204" pitchFamily="34" charset="0"/>
                </a:defRPr>
              </a:lvl7pPr>
              <a:lvl8pPr marL="3429000" indent="-228600" fontAlgn="base">
                <a:spcBef>
                  <a:spcPct val="0"/>
                </a:spcBef>
                <a:spcAft>
                  <a:spcPct val="0"/>
                </a:spcAft>
                <a:tabLst>
                  <a:tab pos="1200150" algn="l"/>
                </a:tabLst>
                <a:defRPr>
                  <a:solidFill>
                    <a:schemeClr val="tx1"/>
                  </a:solidFill>
                  <a:latin typeface="Arial" panose="020B0604020202020204" pitchFamily="34" charset="0"/>
                </a:defRPr>
              </a:lvl8pPr>
              <a:lvl9pPr marL="3886200" indent="-228600" fontAlgn="base">
                <a:spcBef>
                  <a:spcPct val="0"/>
                </a:spcBef>
                <a:spcAft>
                  <a:spcPct val="0"/>
                </a:spcAft>
                <a:tabLst>
                  <a:tab pos="1200150"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2005:	100 x (6000/6000)  = 	</a:t>
              </a:r>
              <a:r>
                <a:rPr lang="en-US" altLang="ru-RU" sz="2400" dirty="0">
                  <a:solidFill>
                    <a:srgbClr val="FF0000"/>
                  </a:solidFill>
                  <a:cs typeface="Arial" panose="020B0604020202020204" pitchFamily="34" charset="0"/>
                </a:rPr>
                <a:t>100.0</a:t>
              </a:r>
            </a:p>
          </p:txBody>
        </p:sp>
        <p:sp>
          <p:nvSpPr>
            <p:cNvPr id="112668" name="Rectangle 44">
              <a:extLst>
                <a:ext uri="{FF2B5EF4-FFF2-40B4-BE49-F238E27FC236}">
                  <a16:creationId xmlns:a16="http://schemas.microsoft.com/office/drawing/2014/main" id="{8D097B6B-25C9-4F17-A241-1FA6BA0B0DA7}"/>
                </a:ext>
              </a:extLst>
            </p:cNvPr>
            <p:cNvSpPr>
              <a:spLocks noChangeArrowheads="1"/>
            </p:cNvSpPr>
            <p:nvPr/>
          </p:nvSpPr>
          <p:spPr bwMode="auto">
            <a:xfrm>
              <a:off x="3009" y="1815"/>
              <a:ext cx="70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105000"/>
                </a:lnSpc>
                <a:spcBef>
                  <a:spcPct val="50000"/>
                </a:spcBef>
                <a:buClr>
                  <a:srgbClr val="00B85C"/>
                </a:buClr>
                <a:buSzPct val="120000"/>
                <a:buFont typeface="Wingdings" panose="05000000000000000000" pitchFamily="2" charset="2"/>
                <a:buNone/>
              </a:pPr>
              <a:r>
                <a:rPr lang="en-US" altLang="ru-RU" sz="2400" dirty="0">
                  <a:solidFill>
                    <a:srgbClr val="FF0000"/>
                  </a:solidFill>
                  <a:cs typeface="Arial" panose="020B0604020202020204" pitchFamily="34" charset="0"/>
                </a:rPr>
                <a:t>100.0</a:t>
              </a:r>
            </a:p>
          </p:txBody>
        </p:sp>
      </p:grpSp>
      <p:grpSp>
        <p:nvGrpSpPr>
          <p:cNvPr id="3" name="Group 45">
            <a:extLst>
              <a:ext uri="{FF2B5EF4-FFF2-40B4-BE49-F238E27FC236}">
                <a16:creationId xmlns:a16="http://schemas.microsoft.com/office/drawing/2014/main" id="{B5AABEA0-C8C8-4A2A-AF69-E08A1DBECCDF}"/>
              </a:ext>
            </a:extLst>
          </p:cNvPr>
          <p:cNvGrpSpPr>
            <a:grpSpLocks/>
          </p:cNvGrpSpPr>
          <p:nvPr/>
        </p:nvGrpSpPr>
        <p:grpSpPr bwMode="auto">
          <a:xfrm>
            <a:off x="225857" y="3347320"/>
            <a:ext cx="6269038" cy="2517775"/>
            <a:chOff x="255" y="2100"/>
            <a:chExt cx="3949" cy="1586"/>
          </a:xfrm>
        </p:grpSpPr>
        <p:sp>
          <p:nvSpPr>
            <p:cNvPr id="112670" name="Rectangle 46">
              <a:extLst>
                <a:ext uri="{FF2B5EF4-FFF2-40B4-BE49-F238E27FC236}">
                  <a16:creationId xmlns:a16="http://schemas.microsoft.com/office/drawing/2014/main" id="{BC1BC9BB-E43B-4E75-817A-500644C0F262}"/>
                </a:ext>
              </a:extLst>
            </p:cNvPr>
            <p:cNvSpPr>
              <a:spLocks noChangeArrowheads="1"/>
            </p:cNvSpPr>
            <p:nvPr/>
          </p:nvSpPr>
          <p:spPr bwMode="auto">
            <a:xfrm>
              <a:off x="255" y="3344"/>
              <a:ext cx="3949" cy="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200150" algn="l"/>
                </a:tabLst>
                <a:defRPr>
                  <a:solidFill>
                    <a:schemeClr val="tx1"/>
                  </a:solidFill>
                  <a:latin typeface="Arial" panose="020B0604020202020204" pitchFamily="34" charset="0"/>
                </a:defRPr>
              </a:lvl1pPr>
              <a:lvl2pPr marL="742950" indent="-285750">
                <a:tabLst>
                  <a:tab pos="1200150" algn="l"/>
                </a:tabLst>
                <a:defRPr>
                  <a:solidFill>
                    <a:schemeClr val="tx1"/>
                  </a:solidFill>
                  <a:latin typeface="Arial" panose="020B0604020202020204" pitchFamily="34" charset="0"/>
                </a:defRPr>
              </a:lvl2pPr>
              <a:lvl3pPr marL="1143000" indent="-228600">
                <a:tabLst>
                  <a:tab pos="1200150" algn="l"/>
                </a:tabLst>
                <a:defRPr>
                  <a:solidFill>
                    <a:schemeClr val="tx1"/>
                  </a:solidFill>
                  <a:latin typeface="Arial" panose="020B0604020202020204" pitchFamily="34" charset="0"/>
                </a:defRPr>
              </a:lvl3pPr>
              <a:lvl4pPr marL="1600200" indent="-228600">
                <a:tabLst>
                  <a:tab pos="1200150" algn="l"/>
                </a:tabLst>
                <a:defRPr>
                  <a:solidFill>
                    <a:schemeClr val="tx1"/>
                  </a:solidFill>
                  <a:latin typeface="Arial" panose="020B0604020202020204" pitchFamily="34" charset="0"/>
                </a:defRPr>
              </a:lvl4pPr>
              <a:lvl5pPr marL="2057400" indent="-228600">
                <a:tabLst>
                  <a:tab pos="1200150" algn="l"/>
                </a:tabLst>
                <a:defRPr>
                  <a:solidFill>
                    <a:schemeClr val="tx1"/>
                  </a:solidFill>
                  <a:latin typeface="Arial" panose="020B0604020202020204" pitchFamily="34" charset="0"/>
                </a:defRPr>
              </a:lvl5pPr>
              <a:lvl6pPr marL="2514600" indent="-228600" fontAlgn="base">
                <a:spcBef>
                  <a:spcPct val="0"/>
                </a:spcBef>
                <a:spcAft>
                  <a:spcPct val="0"/>
                </a:spcAft>
                <a:tabLst>
                  <a:tab pos="1200150" algn="l"/>
                </a:tabLst>
                <a:defRPr>
                  <a:solidFill>
                    <a:schemeClr val="tx1"/>
                  </a:solidFill>
                  <a:latin typeface="Arial" panose="020B0604020202020204" pitchFamily="34" charset="0"/>
                </a:defRPr>
              </a:lvl6pPr>
              <a:lvl7pPr marL="2971800" indent="-228600" fontAlgn="base">
                <a:spcBef>
                  <a:spcPct val="0"/>
                </a:spcBef>
                <a:spcAft>
                  <a:spcPct val="0"/>
                </a:spcAft>
                <a:tabLst>
                  <a:tab pos="1200150" algn="l"/>
                </a:tabLst>
                <a:defRPr>
                  <a:solidFill>
                    <a:schemeClr val="tx1"/>
                  </a:solidFill>
                  <a:latin typeface="Arial" panose="020B0604020202020204" pitchFamily="34" charset="0"/>
                </a:defRPr>
              </a:lvl7pPr>
              <a:lvl8pPr marL="3429000" indent="-228600" fontAlgn="base">
                <a:spcBef>
                  <a:spcPct val="0"/>
                </a:spcBef>
                <a:spcAft>
                  <a:spcPct val="0"/>
                </a:spcAft>
                <a:tabLst>
                  <a:tab pos="1200150" algn="l"/>
                </a:tabLst>
                <a:defRPr>
                  <a:solidFill>
                    <a:schemeClr val="tx1"/>
                  </a:solidFill>
                  <a:latin typeface="Arial" panose="020B0604020202020204" pitchFamily="34" charset="0"/>
                </a:defRPr>
              </a:lvl8pPr>
              <a:lvl9pPr marL="3886200" indent="-228600" fontAlgn="base">
                <a:spcBef>
                  <a:spcPct val="0"/>
                </a:spcBef>
                <a:spcAft>
                  <a:spcPct val="0"/>
                </a:spcAft>
                <a:tabLst>
                  <a:tab pos="1200150"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2006:	100 x (8250/7200)  = 	</a:t>
              </a:r>
              <a:r>
                <a:rPr lang="en-US" altLang="ru-RU" sz="2400" dirty="0">
                  <a:solidFill>
                    <a:srgbClr val="FF0000"/>
                  </a:solidFill>
                  <a:cs typeface="Arial" panose="020B0604020202020204" pitchFamily="34" charset="0"/>
                </a:rPr>
                <a:t>114.6</a:t>
              </a:r>
            </a:p>
          </p:txBody>
        </p:sp>
        <p:sp>
          <p:nvSpPr>
            <p:cNvPr id="112671" name="Rectangle 47">
              <a:extLst>
                <a:ext uri="{FF2B5EF4-FFF2-40B4-BE49-F238E27FC236}">
                  <a16:creationId xmlns:a16="http://schemas.microsoft.com/office/drawing/2014/main" id="{E8073C65-24B0-4029-B5C4-3E0BB91F8589}"/>
                </a:ext>
              </a:extLst>
            </p:cNvPr>
            <p:cNvSpPr>
              <a:spLocks noChangeArrowheads="1"/>
            </p:cNvSpPr>
            <p:nvPr/>
          </p:nvSpPr>
          <p:spPr bwMode="auto">
            <a:xfrm>
              <a:off x="3010" y="2100"/>
              <a:ext cx="70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105000"/>
                </a:lnSpc>
                <a:spcBef>
                  <a:spcPct val="50000"/>
                </a:spcBef>
                <a:buClr>
                  <a:srgbClr val="00B85C"/>
                </a:buClr>
                <a:buSzPct val="120000"/>
                <a:buFont typeface="Wingdings" panose="05000000000000000000" pitchFamily="2" charset="2"/>
                <a:buNone/>
              </a:pPr>
              <a:r>
                <a:rPr lang="en-US" altLang="ru-RU" sz="2400" dirty="0">
                  <a:solidFill>
                    <a:srgbClr val="FF0000"/>
                  </a:solidFill>
                  <a:cs typeface="Arial" panose="020B0604020202020204" pitchFamily="34" charset="0"/>
                </a:rPr>
                <a:t>114.6</a:t>
              </a:r>
            </a:p>
          </p:txBody>
        </p:sp>
      </p:grpSp>
      <p:grpSp>
        <p:nvGrpSpPr>
          <p:cNvPr id="4" name="Group 48">
            <a:extLst>
              <a:ext uri="{FF2B5EF4-FFF2-40B4-BE49-F238E27FC236}">
                <a16:creationId xmlns:a16="http://schemas.microsoft.com/office/drawing/2014/main" id="{93D587FC-076C-45D2-BBF0-F315691BC3FA}"/>
              </a:ext>
            </a:extLst>
          </p:cNvPr>
          <p:cNvGrpSpPr>
            <a:grpSpLocks/>
          </p:cNvGrpSpPr>
          <p:nvPr/>
        </p:nvGrpSpPr>
        <p:grpSpPr bwMode="auto">
          <a:xfrm>
            <a:off x="225857" y="3784600"/>
            <a:ext cx="6269038" cy="2608262"/>
            <a:chOff x="253" y="2350"/>
            <a:chExt cx="3949" cy="1643"/>
          </a:xfrm>
        </p:grpSpPr>
        <p:sp>
          <p:nvSpPr>
            <p:cNvPr id="112673" name="Rectangle 49">
              <a:extLst>
                <a:ext uri="{FF2B5EF4-FFF2-40B4-BE49-F238E27FC236}">
                  <a16:creationId xmlns:a16="http://schemas.microsoft.com/office/drawing/2014/main" id="{4211F24A-DBED-4D63-9E8B-2B7BFE3C74ED}"/>
                </a:ext>
              </a:extLst>
            </p:cNvPr>
            <p:cNvSpPr>
              <a:spLocks noChangeArrowheads="1"/>
            </p:cNvSpPr>
            <p:nvPr/>
          </p:nvSpPr>
          <p:spPr bwMode="auto">
            <a:xfrm>
              <a:off x="253" y="3651"/>
              <a:ext cx="3949" cy="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tabLst>
                  <a:tab pos="1081088" algn="l"/>
                </a:tabLst>
                <a:defRPr>
                  <a:solidFill>
                    <a:schemeClr val="tx1"/>
                  </a:solidFill>
                  <a:latin typeface="Arial" panose="020B0604020202020204" pitchFamily="34" charset="0"/>
                </a:defRPr>
              </a:lvl1pPr>
              <a:lvl2pPr marL="742950" indent="-285750">
                <a:tabLst>
                  <a:tab pos="1081088" algn="l"/>
                </a:tabLst>
                <a:defRPr>
                  <a:solidFill>
                    <a:schemeClr val="tx1"/>
                  </a:solidFill>
                  <a:latin typeface="Arial" panose="020B0604020202020204" pitchFamily="34" charset="0"/>
                </a:defRPr>
              </a:lvl2pPr>
              <a:lvl3pPr marL="1143000" indent="-228600">
                <a:tabLst>
                  <a:tab pos="1081088" algn="l"/>
                </a:tabLst>
                <a:defRPr>
                  <a:solidFill>
                    <a:schemeClr val="tx1"/>
                  </a:solidFill>
                  <a:latin typeface="Arial" panose="020B0604020202020204" pitchFamily="34" charset="0"/>
                </a:defRPr>
              </a:lvl3pPr>
              <a:lvl4pPr marL="1600200" indent="-228600">
                <a:tabLst>
                  <a:tab pos="1081088" algn="l"/>
                </a:tabLst>
                <a:defRPr>
                  <a:solidFill>
                    <a:schemeClr val="tx1"/>
                  </a:solidFill>
                  <a:latin typeface="Arial" panose="020B0604020202020204" pitchFamily="34" charset="0"/>
                </a:defRPr>
              </a:lvl4pPr>
              <a:lvl5pPr marL="2057400" indent="-228600">
                <a:tabLst>
                  <a:tab pos="1081088" algn="l"/>
                </a:tabLst>
                <a:defRPr>
                  <a:solidFill>
                    <a:schemeClr val="tx1"/>
                  </a:solidFill>
                  <a:latin typeface="Arial" panose="020B0604020202020204" pitchFamily="34" charset="0"/>
                </a:defRPr>
              </a:lvl5pPr>
              <a:lvl6pPr marL="2514600" indent="-228600" fontAlgn="base">
                <a:spcBef>
                  <a:spcPct val="0"/>
                </a:spcBef>
                <a:spcAft>
                  <a:spcPct val="0"/>
                </a:spcAft>
                <a:tabLst>
                  <a:tab pos="1081088" algn="l"/>
                </a:tabLst>
                <a:defRPr>
                  <a:solidFill>
                    <a:schemeClr val="tx1"/>
                  </a:solidFill>
                  <a:latin typeface="Arial" panose="020B0604020202020204" pitchFamily="34" charset="0"/>
                </a:defRPr>
              </a:lvl6pPr>
              <a:lvl7pPr marL="2971800" indent="-228600" fontAlgn="base">
                <a:spcBef>
                  <a:spcPct val="0"/>
                </a:spcBef>
                <a:spcAft>
                  <a:spcPct val="0"/>
                </a:spcAft>
                <a:tabLst>
                  <a:tab pos="1081088" algn="l"/>
                </a:tabLst>
                <a:defRPr>
                  <a:solidFill>
                    <a:schemeClr val="tx1"/>
                  </a:solidFill>
                  <a:latin typeface="Arial" panose="020B0604020202020204" pitchFamily="34" charset="0"/>
                </a:defRPr>
              </a:lvl7pPr>
              <a:lvl8pPr marL="3429000" indent="-228600" fontAlgn="base">
                <a:spcBef>
                  <a:spcPct val="0"/>
                </a:spcBef>
                <a:spcAft>
                  <a:spcPct val="0"/>
                </a:spcAft>
                <a:tabLst>
                  <a:tab pos="1081088" algn="l"/>
                </a:tabLst>
                <a:defRPr>
                  <a:solidFill>
                    <a:schemeClr val="tx1"/>
                  </a:solidFill>
                  <a:latin typeface="Arial" panose="020B0604020202020204" pitchFamily="34" charset="0"/>
                </a:defRPr>
              </a:lvl8pPr>
              <a:lvl9pPr marL="3886200" indent="-228600" fontAlgn="base">
                <a:spcBef>
                  <a:spcPct val="0"/>
                </a:spcBef>
                <a:spcAft>
                  <a:spcPct val="0"/>
                </a:spcAft>
                <a:tabLst>
                  <a:tab pos="1081088" algn="l"/>
                </a:tabLst>
                <a:defRPr>
                  <a:solidFill>
                    <a:schemeClr val="tx1"/>
                  </a:solidFill>
                  <a:latin typeface="Arial" panose="020B0604020202020204" pitchFamily="34" charset="0"/>
                </a:defRPr>
              </a:lvl9pPr>
            </a:lstStyle>
            <a:p>
              <a:pPr>
                <a:lnSpc>
                  <a:spcPct val="105000"/>
                </a:lnSpc>
                <a:spcBef>
                  <a:spcPct val="50000"/>
                </a:spcBef>
                <a:buClr>
                  <a:srgbClr val="00B85C"/>
                </a:buClr>
                <a:buSzPct val="120000"/>
                <a:buFont typeface="Wingdings" panose="05000000000000000000" pitchFamily="2" charset="2"/>
                <a:buNone/>
              </a:pPr>
              <a:r>
                <a:rPr lang="en-US" altLang="ru-RU" sz="2400" dirty="0">
                  <a:cs typeface="Arial" panose="020B0604020202020204" pitchFamily="34" charset="0"/>
                </a:rPr>
                <a:t>2007:	100 x (10,800/8400) = 	</a:t>
              </a:r>
              <a:r>
                <a:rPr lang="en-US" altLang="ru-RU" sz="2400" dirty="0">
                  <a:solidFill>
                    <a:srgbClr val="FF0000"/>
                  </a:solidFill>
                  <a:cs typeface="Arial" panose="020B0604020202020204" pitchFamily="34" charset="0"/>
                </a:rPr>
                <a:t>128.6</a:t>
              </a:r>
            </a:p>
          </p:txBody>
        </p:sp>
        <p:sp>
          <p:nvSpPr>
            <p:cNvPr id="112674" name="Rectangle 50">
              <a:extLst>
                <a:ext uri="{FF2B5EF4-FFF2-40B4-BE49-F238E27FC236}">
                  <a16:creationId xmlns:a16="http://schemas.microsoft.com/office/drawing/2014/main" id="{D514C1DC-04E9-401A-B291-00EA4359FB15}"/>
                </a:ext>
              </a:extLst>
            </p:cNvPr>
            <p:cNvSpPr>
              <a:spLocks noChangeArrowheads="1"/>
            </p:cNvSpPr>
            <p:nvPr/>
          </p:nvSpPr>
          <p:spPr bwMode="auto">
            <a:xfrm>
              <a:off x="3028" y="2350"/>
              <a:ext cx="704"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105000"/>
                </a:lnSpc>
                <a:spcBef>
                  <a:spcPct val="50000"/>
                </a:spcBef>
                <a:buClr>
                  <a:srgbClr val="00B85C"/>
                </a:buClr>
                <a:buSzPct val="120000"/>
                <a:buFont typeface="Wingdings" panose="05000000000000000000" pitchFamily="2" charset="2"/>
                <a:buNone/>
              </a:pPr>
              <a:r>
                <a:rPr lang="en-US" altLang="ru-RU" sz="2400" dirty="0">
                  <a:solidFill>
                    <a:srgbClr val="FF0000"/>
                  </a:solidFill>
                  <a:cs typeface="Arial" panose="020B0604020202020204" pitchFamily="34" charset="0"/>
                </a:rPr>
                <a:t>128.6</a:t>
              </a:r>
            </a:p>
          </p:txBody>
        </p:sp>
      </p:grpSp>
      <p:grpSp>
        <p:nvGrpSpPr>
          <p:cNvPr id="5" name="Group 51">
            <a:extLst>
              <a:ext uri="{FF2B5EF4-FFF2-40B4-BE49-F238E27FC236}">
                <a16:creationId xmlns:a16="http://schemas.microsoft.com/office/drawing/2014/main" id="{46BFB48E-A0D7-4664-8ADD-4514B4960062}"/>
              </a:ext>
            </a:extLst>
          </p:cNvPr>
          <p:cNvGrpSpPr>
            <a:grpSpLocks/>
          </p:cNvGrpSpPr>
          <p:nvPr/>
        </p:nvGrpSpPr>
        <p:grpSpPr bwMode="auto">
          <a:xfrm>
            <a:off x="5833632" y="2944123"/>
            <a:ext cx="1282700" cy="525463"/>
            <a:chOff x="4028" y="1270"/>
            <a:chExt cx="808" cy="331"/>
          </a:xfrm>
        </p:grpSpPr>
        <p:sp>
          <p:nvSpPr>
            <p:cNvPr id="112676" name="Text Box 52">
              <a:extLst>
                <a:ext uri="{FF2B5EF4-FFF2-40B4-BE49-F238E27FC236}">
                  <a16:creationId xmlns:a16="http://schemas.microsoft.com/office/drawing/2014/main" id="{5A6E27C0-3BA8-4E95-AD30-63A02004A82F}"/>
                </a:ext>
              </a:extLst>
            </p:cNvPr>
            <p:cNvSpPr txBox="1">
              <a:spLocks noChangeArrowheads="1"/>
            </p:cNvSpPr>
            <p:nvPr/>
          </p:nvSpPr>
          <p:spPr bwMode="auto">
            <a:xfrm>
              <a:off x="4208" y="1282"/>
              <a:ext cx="628" cy="298"/>
            </a:xfrm>
            <a:prstGeom prst="rect">
              <a:avLst/>
            </a:prstGeom>
            <a:solidFill>
              <a:srgbClr val="FFCC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500">
                  <a:cs typeface="Arial" panose="020B0604020202020204" pitchFamily="34" charset="0"/>
                </a:rPr>
                <a:t>14.6%</a:t>
              </a:r>
            </a:p>
          </p:txBody>
        </p:sp>
        <p:sp>
          <p:nvSpPr>
            <p:cNvPr id="112677" name="AutoShape 53">
              <a:extLst>
                <a:ext uri="{FF2B5EF4-FFF2-40B4-BE49-F238E27FC236}">
                  <a16:creationId xmlns:a16="http://schemas.microsoft.com/office/drawing/2014/main" id="{49750851-4C08-4519-A321-CC8725B78B20}"/>
                </a:ext>
              </a:extLst>
            </p:cNvPr>
            <p:cNvSpPr>
              <a:spLocks/>
            </p:cNvSpPr>
            <p:nvPr/>
          </p:nvSpPr>
          <p:spPr bwMode="auto">
            <a:xfrm>
              <a:off x="4028" y="1270"/>
              <a:ext cx="146" cy="331"/>
            </a:xfrm>
            <a:prstGeom prst="rightBrace">
              <a:avLst>
                <a:gd name="adj1" fmla="val 18893"/>
                <a:gd name="adj2" fmla="val 50000"/>
              </a:avLst>
            </a:prstGeom>
            <a:noFill/>
            <a:ln w="19050">
              <a:solidFill>
                <a:srgbClr val="660066"/>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grpSp>
        <p:nvGrpSpPr>
          <p:cNvPr id="6" name="Group 54">
            <a:extLst>
              <a:ext uri="{FF2B5EF4-FFF2-40B4-BE49-F238E27FC236}">
                <a16:creationId xmlns:a16="http://schemas.microsoft.com/office/drawing/2014/main" id="{16EC4581-0226-45D9-8A7F-CA64587ECBBB}"/>
              </a:ext>
            </a:extLst>
          </p:cNvPr>
          <p:cNvGrpSpPr>
            <a:grpSpLocks/>
          </p:cNvGrpSpPr>
          <p:nvPr/>
        </p:nvGrpSpPr>
        <p:grpSpPr bwMode="auto">
          <a:xfrm>
            <a:off x="5849938" y="3565420"/>
            <a:ext cx="1289050" cy="558800"/>
            <a:chOff x="4024" y="1600"/>
            <a:chExt cx="812" cy="352"/>
          </a:xfrm>
        </p:grpSpPr>
        <p:sp>
          <p:nvSpPr>
            <p:cNvPr id="112679" name="Text Box 55">
              <a:extLst>
                <a:ext uri="{FF2B5EF4-FFF2-40B4-BE49-F238E27FC236}">
                  <a16:creationId xmlns:a16="http://schemas.microsoft.com/office/drawing/2014/main" id="{DAAF0FA0-3B18-4DD2-9CFB-31BE7B8308D1}"/>
                </a:ext>
              </a:extLst>
            </p:cNvPr>
            <p:cNvSpPr txBox="1">
              <a:spLocks noChangeArrowheads="1"/>
            </p:cNvSpPr>
            <p:nvPr/>
          </p:nvSpPr>
          <p:spPr bwMode="auto">
            <a:xfrm>
              <a:off x="4211" y="1654"/>
              <a:ext cx="625" cy="298"/>
            </a:xfrm>
            <a:prstGeom prst="rect">
              <a:avLst/>
            </a:prstGeom>
            <a:solidFill>
              <a:srgbClr val="FFCC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ru-RU" sz="2500" dirty="0">
                  <a:cs typeface="Arial" panose="020B0604020202020204" pitchFamily="34" charset="0"/>
                </a:rPr>
                <a:t>12.2%</a:t>
              </a:r>
            </a:p>
          </p:txBody>
        </p:sp>
        <p:sp>
          <p:nvSpPr>
            <p:cNvPr id="112680" name="AutoShape 56">
              <a:extLst>
                <a:ext uri="{FF2B5EF4-FFF2-40B4-BE49-F238E27FC236}">
                  <a16:creationId xmlns:a16="http://schemas.microsoft.com/office/drawing/2014/main" id="{9DB8AFCC-A5E6-4413-9840-F586835C662F}"/>
                </a:ext>
              </a:extLst>
            </p:cNvPr>
            <p:cNvSpPr>
              <a:spLocks/>
            </p:cNvSpPr>
            <p:nvPr/>
          </p:nvSpPr>
          <p:spPr bwMode="auto">
            <a:xfrm>
              <a:off x="4024" y="1600"/>
              <a:ext cx="149" cy="341"/>
            </a:xfrm>
            <a:prstGeom prst="rightBrace">
              <a:avLst>
                <a:gd name="adj1" fmla="val 19072"/>
                <a:gd name="adj2" fmla="val 50000"/>
              </a:avLst>
            </a:prstGeom>
            <a:noFill/>
            <a:ln w="19050">
              <a:solidFill>
                <a:srgbClr val="660066"/>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ru-RU" altLang="ru-RU">
                <a:cs typeface="Arial" panose="020B0604020202020204" pitchFamily="34" charset="0"/>
              </a:endParaRPr>
            </a:p>
          </p:txBody>
        </p:sp>
      </p:grpSp>
      <p:sp>
        <p:nvSpPr>
          <p:cNvPr id="7" name="Tytuł 1">
            <a:extLst>
              <a:ext uri="{FF2B5EF4-FFF2-40B4-BE49-F238E27FC236}">
                <a16:creationId xmlns:a16="http://schemas.microsoft.com/office/drawing/2014/main" id="{C20DF7B7-5C8B-CAD6-AB69-9CFADD82C402}"/>
              </a:ext>
            </a:extLst>
          </p:cNvPr>
          <p:cNvSpPr txBox="1">
            <a:spLocks/>
          </p:cNvSpPr>
          <p:nvPr/>
        </p:nvSpPr>
        <p:spPr>
          <a:xfrm>
            <a:off x="2444262" y="439614"/>
            <a:ext cx="7227276" cy="80010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a:t>	</a:t>
            </a:r>
            <a:r>
              <a:rPr lang="fr-FR" sz="4000" b="1">
                <a:solidFill>
                  <a:srgbClr val="00B0F0"/>
                </a:solidFill>
                <a:latin typeface="+mn-lt"/>
              </a:rPr>
              <a:t>IV- </a:t>
            </a:r>
            <a:r>
              <a:rPr lang="pl-PL" sz="4000" b="1">
                <a:solidFill>
                  <a:srgbClr val="00B0F0"/>
                </a:solidFill>
                <a:latin typeface="+mn-lt"/>
              </a:rPr>
              <a:t>GDP vs. GNP</a:t>
            </a:r>
            <a:endParaRPr lang="pl-PL" sz="4000" b="1" dirty="0">
              <a:solidFill>
                <a:srgbClr val="00B0F0"/>
              </a:solidFill>
              <a:latin typeface="+mn-lt"/>
            </a:endParaRPr>
          </a:p>
        </p:txBody>
      </p:sp>
      <p:pic>
        <p:nvPicPr>
          <p:cNvPr id="9" name="Image 8">
            <a:extLst>
              <a:ext uri="{FF2B5EF4-FFF2-40B4-BE49-F238E27FC236}">
                <a16:creationId xmlns:a16="http://schemas.microsoft.com/office/drawing/2014/main" id="{51BFCAD1-3BAA-61B3-C671-10CC1080851B}"/>
              </a:ext>
            </a:extLst>
          </p:cNvPr>
          <p:cNvPicPr>
            <a:picLocks noChangeAspect="1"/>
          </p:cNvPicPr>
          <p:nvPr/>
        </p:nvPicPr>
        <p:blipFill>
          <a:blip r:embed="rId3"/>
          <a:stretch>
            <a:fillRect/>
          </a:stretch>
        </p:blipFill>
        <p:spPr>
          <a:xfrm>
            <a:off x="10415016" y="1106424"/>
            <a:ext cx="1776984" cy="4544567"/>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subTnLst>
                                    <p:animClr clrSpc="rgb" dir="cw">
                                      <p:cBhvr override="childStyle">
                                        <p:cTn dur="1" fill="hold" display="0" masterRel="nextClick" afterEffect="1"/>
                                        <p:tgtEl>
                                          <p:spTgt spid="2"/>
                                        </p:tgtEl>
                                        <p:attrNameLst>
                                          <p:attrName>ppt_c</p:attrName>
                                        </p:attrNameLst>
                                      </p:cBhvr>
                                      <p:to>
                                        <a:srgbClr val="000000"/>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subTnLst>
                                    <p:animClr clrSpc="rgb" dir="cw">
                                      <p:cBhvr override="childStyle">
                                        <p:cTn dur="1" fill="hold" display="0" masterRel="nextClick" afterEffect="1"/>
                                        <p:tgtEl>
                                          <p:spTgt spid="3"/>
                                        </p:tgtEl>
                                        <p:attrNameLst>
                                          <p:attrName>ppt_c</p:attrName>
                                        </p:attrNameLst>
                                      </p:cBhvr>
                                      <p:to>
                                        <a:srgbClr val="000000"/>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subTnLst>
                                    <p:animClr clrSpc="rgb" dir="cw">
                                      <p:cBhvr override="childStyle">
                                        <p:cTn dur="1" fill="hold" display="0" masterRel="nextClick" afterEffect="1"/>
                                        <p:tgtEl>
                                          <p:spTgt spid="4"/>
                                        </p:tgtEl>
                                        <p:attrNameLst>
                                          <p:attrName>ppt_c</p:attrName>
                                        </p:attrNameLst>
                                      </p:cBhvr>
                                      <p:to>
                                        <a:srgbClr val="000000"/>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50CC7BC-FF5C-4AD2-BF20-21EBA4302419}"/>
              </a:ext>
            </a:extLst>
          </p:cNvPr>
          <p:cNvSpPr txBox="1"/>
          <p:nvPr/>
        </p:nvSpPr>
        <p:spPr>
          <a:xfrm>
            <a:off x="2673280" y="438604"/>
            <a:ext cx="6096000" cy="1138773"/>
          </a:xfrm>
          <a:prstGeom prst="rect">
            <a:avLst/>
          </a:prstGeom>
          <a:noFill/>
        </p:spPr>
        <p:txBody>
          <a:bodyPr wrap="square">
            <a:spAutoFit/>
          </a:bodyPr>
          <a:lstStyle/>
          <a:p>
            <a:r>
              <a:rPr lang="fr-FR" sz="3600" b="1" dirty="0">
                <a:solidFill>
                  <a:srgbClr val="FF5050"/>
                </a:solidFill>
                <a:latin typeface="+mn-lt"/>
              </a:rPr>
              <a:t>V- </a:t>
            </a:r>
            <a:r>
              <a:rPr lang="pl-PL" sz="3600" b="1" dirty="0">
                <a:solidFill>
                  <a:srgbClr val="FF5050"/>
                </a:solidFill>
                <a:latin typeface="+mn-lt"/>
              </a:rPr>
              <a:t>GDP per capita</a:t>
            </a:r>
            <a:r>
              <a:rPr lang="fr-FR" sz="3600" b="1" dirty="0">
                <a:solidFill>
                  <a:srgbClr val="FF5050"/>
                </a:solidFill>
                <a:latin typeface="+mn-lt"/>
              </a:rPr>
              <a:t> and the PPP</a:t>
            </a:r>
          </a:p>
          <a:p>
            <a:r>
              <a:rPr lang="fr-FR" sz="3200" b="1" dirty="0">
                <a:latin typeface="+mn-lt"/>
              </a:rPr>
              <a:t> </a:t>
            </a:r>
            <a:endParaRPr lang="fr-FR" sz="3200" dirty="0"/>
          </a:p>
        </p:txBody>
      </p:sp>
      <p:sp>
        <p:nvSpPr>
          <p:cNvPr id="5" name="ZoneTexte 4">
            <a:extLst>
              <a:ext uri="{FF2B5EF4-FFF2-40B4-BE49-F238E27FC236}">
                <a16:creationId xmlns:a16="http://schemas.microsoft.com/office/drawing/2014/main" id="{0E2C8446-9943-4D1B-81F0-E46E61206A14}"/>
              </a:ext>
            </a:extLst>
          </p:cNvPr>
          <p:cNvSpPr txBox="1"/>
          <p:nvPr/>
        </p:nvSpPr>
        <p:spPr>
          <a:xfrm>
            <a:off x="175493" y="2074784"/>
            <a:ext cx="10212092" cy="3170099"/>
          </a:xfrm>
          <a:prstGeom prst="rect">
            <a:avLst/>
          </a:prstGeom>
          <a:noFill/>
        </p:spPr>
        <p:txBody>
          <a:bodyPr wrap="square">
            <a:spAutoFit/>
          </a:bodyPr>
          <a:lstStyle/>
          <a:p>
            <a:pPr marL="0" indent="0" algn="ctr">
              <a:buNone/>
            </a:pPr>
            <a:r>
              <a:rPr lang="fr-FR" sz="2600" b="1" dirty="0"/>
              <a:t>V-1-</a:t>
            </a:r>
            <a:r>
              <a:rPr lang="pl-PL" sz="2600" b="1" dirty="0"/>
              <a:t>GDP per capita</a:t>
            </a:r>
            <a:endParaRPr lang="fr-FR" sz="2600" b="1" dirty="0"/>
          </a:p>
          <a:p>
            <a:pPr marL="0" indent="0" algn="ctr">
              <a:buNone/>
            </a:pPr>
            <a:endParaRPr lang="fr-FR" sz="2600" b="1" dirty="0"/>
          </a:p>
          <a:p>
            <a:pPr algn="ctr"/>
            <a:r>
              <a:rPr lang="fr-FR" sz="2600" b="1" dirty="0"/>
              <a:t>V-2- </a:t>
            </a:r>
            <a:r>
              <a:rPr lang="pl-PL" sz="2600" b="1" dirty="0"/>
              <a:t>PPP GDP per capita</a:t>
            </a:r>
            <a:endParaRPr lang="fr-FR" sz="2600" b="1" dirty="0"/>
          </a:p>
          <a:p>
            <a:pPr algn="ctr"/>
            <a:endParaRPr lang="fr-FR" sz="2600" b="1" dirty="0"/>
          </a:p>
          <a:p>
            <a:pPr algn="ctr"/>
            <a:r>
              <a:rPr lang="fr-FR" sz="2600" b="1" dirty="0"/>
              <a:t>V-3- What is under control in PPP G</a:t>
            </a:r>
            <a:r>
              <a:rPr lang="pl-PL" sz="2600" b="1" dirty="0"/>
              <a:t>DP per capita</a:t>
            </a:r>
            <a:r>
              <a:rPr lang="fr-FR" sz="2600" b="1" dirty="0"/>
              <a:t> measurement</a:t>
            </a:r>
          </a:p>
          <a:p>
            <a:pPr algn="ctr"/>
            <a:endParaRPr lang="fr-FR" sz="2600" b="1" dirty="0"/>
          </a:p>
          <a:p>
            <a:pPr algn="ctr"/>
            <a:r>
              <a:rPr lang="fr-FR" sz="2600" b="1" dirty="0"/>
              <a:t>V-4- What is NOT under control in PPP G</a:t>
            </a:r>
            <a:r>
              <a:rPr lang="pl-PL" sz="2600" b="1" dirty="0"/>
              <a:t>DP per capita</a:t>
            </a:r>
            <a:r>
              <a:rPr lang="fr-FR" sz="2600" b="1" dirty="0"/>
              <a:t> measurement </a:t>
            </a:r>
          </a:p>
          <a:p>
            <a:pPr marL="0" indent="0">
              <a:buNone/>
            </a:pPr>
            <a:endParaRPr lang="fr-FR" sz="1800" b="1" dirty="0"/>
          </a:p>
        </p:txBody>
      </p:sp>
    </p:spTree>
    <p:extLst>
      <p:ext uri="{BB962C8B-B14F-4D97-AF65-F5344CB8AC3E}">
        <p14:creationId xmlns:p14="http://schemas.microsoft.com/office/powerpoint/2010/main" val="3026353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33350" y="1825625"/>
            <a:ext cx="10272522" cy="4351338"/>
          </a:xfrm>
        </p:spPr>
        <p:txBody>
          <a:bodyPr/>
          <a:lstStyle/>
          <a:p>
            <a:pPr marL="0" indent="0">
              <a:buNone/>
            </a:pPr>
            <a:r>
              <a:rPr lang="fr-FR" sz="2600" b="1" dirty="0"/>
              <a:t>V-1-</a:t>
            </a:r>
            <a:r>
              <a:rPr lang="pl-PL" sz="2600" b="1" dirty="0"/>
              <a:t>GDP per capita</a:t>
            </a:r>
            <a:endParaRPr lang="fr-FR" sz="2600" b="1" dirty="0"/>
          </a:p>
          <a:p>
            <a:pPr marL="0" indent="0">
              <a:buNone/>
            </a:pPr>
            <a:endParaRPr lang="pl-PL" altLang="pl-PL" sz="2600" b="1" dirty="0"/>
          </a:p>
          <a:p>
            <a:r>
              <a:rPr lang="pl-PL" altLang="pl-PL" sz="2600" b="1" dirty="0">
                <a:solidFill>
                  <a:srgbClr val="FF0000"/>
                </a:solidFill>
              </a:rPr>
              <a:t>GDP per capita</a:t>
            </a:r>
            <a:r>
              <a:rPr lang="pl-PL" altLang="pl-PL" sz="2600" dirty="0">
                <a:solidFill>
                  <a:srgbClr val="FF0000"/>
                </a:solidFill>
              </a:rPr>
              <a:t> </a:t>
            </a:r>
            <a:r>
              <a:rPr lang="pl-PL" altLang="pl-PL" sz="2600" dirty="0"/>
              <a:t>= the gross </a:t>
            </a:r>
            <a:r>
              <a:rPr lang="fr-FR" altLang="pl-PL" sz="2600" dirty="0"/>
              <a:t>I</a:t>
            </a:r>
            <a:r>
              <a:rPr lang="pl-PL" altLang="pl-PL" sz="2600" dirty="0"/>
              <a:t>ncome received by the average resident of a country</a:t>
            </a:r>
          </a:p>
          <a:p>
            <a:endParaRPr lang="pl-PL" altLang="pl-PL" sz="2600" dirty="0"/>
          </a:p>
          <a:p>
            <a:pPr marL="0" indent="0">
              <a:buNone/>
            </a:pPr>
            <a:r>
              <a:rPr lang="fr-FR" altLang="pl-PL" sz="2600" b="1" dirty="0">
                <a:solidFill>
                  <a:srgbClr val="FF0000"/>
                </a:solidFill>
              </a:rPr>
              <a:t>		</a:t>
            </a:r>
            <a:r>
              <a:rPr lang="pl-PL" altLang="pl-PL" sz="2600" b="1" dirty="0">
                <a:solidFill>
                  <a:srgbClr val="FF0000"/>
                </a:solidFill>
                <a:highlight>
                  <a:srgbClr val="FFFF00"/>
                </a:highlight>
              </a:rPr>
              <a:t>GDP per capita = GDP / number of residents</a:t>
            </a:r>
            <a:endParaRPr lang="en-US" altLang="pl-PL" sz="2600" b="1" dirty="0">
              <a:solidFill>
                <a:srgbClr val="FF0000"/>
              </a:solidFill>
              <a:highlight>
                <a:srgbClr val="FFFF00"/>
              </a:highlight>
            </a:endParaRPr>
          </a:p>
          <a:p>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33</a:t>
            </a:fld>
            <a:endParaRPr lang="pl-PL"/>
          </a:p>
        </p:txBody>
      </p:sp>
      <p:sp>
        <p:nvSpPr>
          <p:cNvPr id="7" name="Tytuł 1">
            <a:extLst>
              <a:ext uri="{FF2B5EF4-FFF2-40B4-BE49-F238E27FC236}">
                <a16:creationId xmlns:a16="http://schemas.microsoft.com/office/drawing/2014/main" id="{E943FD23-FE37-0C17-B9A3-2136AF0EDAEA}"/>
              </a:ext>
            </a:extLst>
          </p:cNvPr>
          <p:cNvSpPr>
            <a:spLocks noGrp="1"/>
          </p:cNvSpPr>
          <p:nvPr>
            <p:ph type="title"/>
          </p:nvPr>
        </p:nvSpPr>
        <p:spPr>
          <a:xfrm>
            <a:off x="2456872" y="387926"/>
            <a:ext cx="7056583" cy="960583"/>
          </a:xfrm>
        </p:spPr>
        <p:txBody>
          <a:bodyPr>
            <a:normAutofit/>
          </a:bodyPr>
          <a:lstStyle/>
          <a:p>
            <a:r>
              <a:rPr lang="fr-FR" sz="3600" b="1" dirty="0">
                <a:solidFill>
                  <a:srgbClr val="FF5050"/>
                </a:solidFill>
                <a:latin typeface="+mn-lt"/>
              </a:rPr>
              <a:t>V- </a:t>
            </a:r>
            <a:r>
              <a:rPr lang="pl-PL" sz="3600" b="1" dirty="0">
                <a:solidFill>
                  <a:srgbClr val="FF5050"/>
                </a:solidFill>
                <a:latin typeface="+mn-lt"/>
              </a:rPr>
              <a:t>GDP per capita</a:t>
            </a:r>
            <a:r>
              <a:rPr lang="fr-FR" sz="3600" b="1" dirty="0">
                <a:solidFill>
                  <a:srgbClr val="FF5050"/>
                </a:solidFill>
                <a:latin typeface="+mn-lt"/>
              </a:rPr>
              <a:t> and the PPP </a:t>
            </a:r>
            <a:endParaRPr lang="fr-FR" sz="3600" dirty="0">
              <a:solidFill>
                <a:srgbClr val="FF5050"/>
              </a:solidFill>
            </a:endParaRPr>
          </a:p>
        </p:txBody>
      </p:sp>
    </p:spTree>
    <p:extLst>
      <p:ext uri="{BB962C8B-B14F-4D97-AF65-F5344CB8AC3E}">
        <p14:creationId xmlns:p14="http://schemas.microsoft.com/office/powerpoint/2010/main" val="2117024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02223" y="1825624"/>
            <a:ext cx="10231081" cy="4644449"/>
          </a:xfrm>
        </p:spPr>
        <p:txBody>
          <a:bodyPr>
            <a:normAutofit lnSpcReduction="10000"/>
          </a:bodyPr>
          <a:lstStyle/>
          <a:p>
            <a:pPr marL="0" indent="0">
              <a:buNone/>
            </a:pPr>
            <a:r>
              <a:rPr lang="fr-FR" sz="2600" b="1" dirty="0"/>
              <a:t>V-2- </a:t>
            </a:r>
            <a:r>
              <a:rPr lang="pl-PL" sz="2600" b="1" dirty="0"/>
              <a:t>PPP GDP per capita</a:t>
            </a:r>
            <a:endParaRPr lang="fr-FR" sz="2600" b="1" dirty="0"/>
          </a:p>
          <a:p>
            <a:pPr marL="0" indent="0">
              <a:buNone/>
            </a:pPr>
            <a:endParaRPr lang="fr-FR" sz="2600" b="1" dirty="0"/>
          </a:p>
          <a:p>
            <a:r>
              <a:rPr lang="pl-PL" sz="2600" b="1" dirty="0">
                <a:solidFill>
                  <a:srgbClr val="FF0000"/>
                </a:solidFill>
              </a:rPr>
              <a:t>PPP GDP per capita</a:t>
            </a:r>
            <a:r>
              <a:rPr lang="pl-PL" sz="2600" dirty="0"/>
              <a:t>: GDP per capita presented on a </a:t>
            </a:r>
            <a:r>
              <a:rPr lang="pl-PL" sz="2600" b="1" dirty="0"/>
              <a:t>purchasing power parity basis</a:t>
            </a:r>
            <a:r>
              <a:rPr lang="pl-PL" sz="2600" dirty="0"/>
              <a:t>.</a:t>
            </a:r>
          </a:p>
          <a:p>
            <a:endParaRPr lang="pl-PL" sz="2600" dirty="0"/>
          </a:p>
          <a:p>
            <a:pPr algn="just"/>
            <a:r>
              <a:rPr lang="pl-PL" sz="2600" b="1" dirty="0">
                <a:solidFill>
                  <a:srgbClr val="FF0000"/>
                </a:solidFill>
              </a:rPr>
              <a:t>Purchasing </a:t>
            </a:r>
            <a:r>
              <a:rPr lang="fr-FR" sz="2600" b="1" dirty="0">
                <a:solidFill>
                  <a:srgbClr val="FF0000"/>
                </a:solidFill>
              </a:rPr>
              <a:t>P</a:t>
            </a:r>
            <a:r>
              <a:rPr lang="pl-PL" sz="2600" b="1" dirty="0">
                <a:solidFill>
                  <a:srgbClr val="FF0000"/>
                </a:solidFill>
              </a:rPr>
              <a:t>ower </a:t>
            </a:r>
            <a:r>
              <a:rPr lang="fr-FR" sz="2600" b="1" dirty="0">
                <a:solidFill>
                  <a:srgbClr val="FF0000"/>
                </a:solidFill>
              </a:rPr>
              <a:t>P</a:t>
            </a:r>
            <a:r>
              <a:rPr lang="pl-PL" sz="2600" b="1" dirty="0">
                <a:solidFill>
                  <a:srgbClr val="FF0000"/>
                </a:solidFill>
              </a:rPr>
              <a:t>arity (PPP): </a:t>
            </a:r>
            <a:r>
              <a:rPr lang="pl-PL" sz="2600" dirty="0"/>
              <a:t>a</a:t>
            </a:r>
            <a:r>
              <a:rPr lang="en-US" sz="2600" dirty="0"/>
              <a:t>n economic theory that estimates the amount of adjustment needed on the </a:t>
            </a:r>
            <a:r>
              <a:rPr lang="en-US" sz="2600" b="1" dirty="0"/>
              <a:t>exchange rate between countries </a:t>
            </a:r>
            <a:r>
              <a:rPr lang="en-US" sz="2600" dirty="0"/>
              <a:t>in order for </a:t>
            </a:r>
            <a:r>
              <a:rPr lang="en-US" sz="2600" b="1" dirty="0"/>
              <a:t>the exchange </a:t>
            </a:r>
            <a:r>
              <a:rPr lang="en-US" sz="2600" dirty="0"/>
              <a:t>to be </a:t>
            </a:r>
            <a:r>
              <a:rPr lang="en-US" sz="2600" b="1" dirty="0"/>
              <a:t>equivalent to each currency’s </a:t>
            </a:r>
          </a:p>
          <a:p>
            <a:pPr marL="0" indent="0" algn="just">
              <a:buNone/>
            </a:pPr>
            <a:r>
              <a:rPr lang="en-US" sz="2600" b="1" dirty="0"/>
              <a:t>                                                </a:t>
            </a:r>
            <a:r>
              <a:rPr lang="en-US" sz="2600" b="1" dirty="0" err="1"/>
              <a:t>purchaising</a:t>
            </a:r>
            <a:r>
              <a:rPr lang="en-US" sz="2600" b="1" dirty="0"/>
              <a:t> power</a:t>
            </a:r>
          </a:p>
          <a:p>
            <a:pPr marL="0" indent="0" algn="just">
              <a:buNone/>
            </a:pPr>
            <a:br>
              <a:rPr lang="en-US" sz="2600" b="1" dirty="0"/>
            </a:br>
            <a:endParaRPr lang="pl-PL" sz="2600" b="1"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34</a:t>
            </a:fld>
            <a:endParaRPr lang="pl-PL"/>
          </a:p>
        </p:txBody>
      </p:sp>
      <p:sp>
        <p:nvSpPr>
          <p:cNvPr id="7" name="Tytuł 1">
            <a:extLst>
              <a:ext uri="{FF2B5EF4-FFF2-40B4-BE49-F238E27FC236}">
                <a16:creationId xmlns:a16="http://schemas.microsoft.com/office/drawing/2014/main" id="{6387EB45-5EB6-544A-8BF3-0752C799B833}"/>
              </a:ext>
            </a:extLst>
          </p:cNvPr>
          <p:cNvSpPr>
            <a:spLocks noGrp="1"/>
          </p:cNvSpPr>
          <p:nvPr>
            <p:ph type="title"/>
          </p:nvPr>
        </p:nvSpPr>
        <p:spPr>
          <a:xfrm>
            <a:off x="2456872" y="387926"/>
            <a:ext cx="7056583" cy="960583"/>
          </a:xfrm>
        </p:spPr>
        <p:txBody>
          <a:bodyPr>
            <a:normAutofit/>
          </a:bodyPr>
          <a:lstStyle/>
          <a:p>
            <a:r>
              <a:rPr lang="fr-FR" sz="3600" b="1" dirty="0">
                <a:solidFill>
                  <a:srgbClr val="FF5050"/>
                </a:solidFill>
                <a:latin typeface="+mn-lt"/>
              </a:rPr>
              <a:t>V- </a:t>
            </a:r>
            <a:r>
              <a:rPr lang="pl-PL" sz="3600" b="1" dirty="0">
                <a:solidFill>
                  <a:srgbClr val="FF5050"/>
                </a:solidFill>
                <a:latin typeface="+mn-lt"/>
              </a:rPr>
              <a:t>GDP per capita</a:t>
            </a:r>
            <a:r>
              <a:rPr lang="fr-FR" sz="3600" b="1" dirty="0">
                <a:solidFill>
                  <a:srgbClr val="FF5050"/>
                </a:solidFill>
                <a:latin typeface="+mn-lt"/>
              </a:rPr>
              <a:t> and the PPP </a:t>
            </a:r>
            <a:endParaRPr lang="fr-FR" sz="3600" dirty="0">
              <a:solidFill>
                <a:srgbClr val="FF5050"/>
              </a:solidFill>
            </a:endParaRPr>
          </a:p>
        </p:txBody>
      </p:sp>
    </p:spTree>
    <p:extLst>
      <p:ext uri="{BB962C8B-B14F-4D97-AF65-F5344CB8AC3E}">
        <p14:creationId xmlns:p14="http://schemas.microsoft.com/office/powerpoint/2010/main" val="32349773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184638" y="1825625"/>
            <a:ext cx="9864526" cy="4351338"/>
          </a:xfrm>
        </p:spPr>
        <p:txBody>
          <a:bodyPr/>
          <a:lstStyle/>
          <a:p>
            <a:pPr marL="0" indent="0">
              <a:buNone/>
            </a:pPr>
            <a:endParaRPr lang="pl-PL" dirty="0"/>
          </a:p>
          <a:p>
            <a:pPr marL="0" indent="0">
              <a:buNone/>
            </a:pPr>
            <a:r>
              <a:rPr lang="fr-FR" sz="2600" b="1" dirty="0"/>
              <a:t>V-3- What is under control in PPP G</a:t>
            </a:r>
            <a:r>
              <a:rPr lang="pl-PL" sz="2600" b="1" dirty="0"/>
              <a:t>DP per capita</a:t>
            </a:r>
            <a:r>
              <a:rPr lang="fr-FR" sz="2600" b="1" dirty="0"/>
              <a:t> measurement </a:t>
            </a:r>
          </a:p>
          <a:p>
            <a:pPr marL="0" indent="0">
              <a:buNone/>
            </a:pPr>
            <a:endParaRPr lang="fr-FR" sz="2600" dirty="0"/>
          </a:p>
          <a:p>
            <a:r>
              <a:rPr lang="pl-PL" sz="2600" b="1" dirty="0"/>
              <a:t>Differences</a:t>
            </a:r>
            <a:r>
              <a:rPr lang="pl-PL" sz="2600" dirty="0"/>
              <a:t> in </a:t>
            </a:r>
            <a:r>
              <a:rPr lang="pl-PL" sz="2600" b="1" dirty="0">
                <a:solidFill>
                  <a:srgbClr val="0070C0"/>
                </a:solidFill>
              </a:rPr>
              <a:t>currencies among countries</a:t>
            </a:r>
          </a:p>
          <a:p>
            <a:endParaRPr lang="pl-PL" sz="2600" dirty="0"/>
          </a:p>
          <a:p>
            <a:r>
              <a:rPr lang="pl-PL" sz="2600" b="1" dirty="0"/>
              <a:t>Differences</a:t>
            </a:r>
            <a:r>
              <a:rPr lang="pl-PL" sz="2600" dirty="0"/>
              <a:t> in </a:t>
            </a:r>
            <a:r>
              <a:rPr lang="pl-PL" sz="2600" b="1" dirty="0">
                <a:solidFill>
                  <a:srgbClr val="00B050"/>
                </a:solidFill>
              </a:rPr>
              <a:t>prices among countries</a:t>
            </a: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35</a:t>
            </a:fld>
            <a:endParaRPr lang="pl-PL"/>
          </a:p>
        </p:txBody>
      </p:sp>
      <p:sp>
        <p:nvSpPr>
          <p:cNvPr id="7" name="Tytuł 1">
            <a:extLst>
              <a:ext uri="{FF2B5EF4-FFF2-40B4-BE49-F238E27FC236}">
                <a16:creationId xmlns:a16="http://schemas.microsoft.com/office/drawing/2014/main" id="{C3987D1E-0517-BCF2-5DE5-9C252AC8F89B}"/>
              </a:ext>
            </a:extLst>
          </p:cNvPr>
          <p:cNvSpPr>
            <a:spLocks noGrp="1"/>
          </p:cNvSpPr>
          <p:nvPr>
            <p:ph type="title"/>
          </p:nvPr>
        </p:nvSpPr>
        <p:spPr>
          <a:xfrm>
            <a:off x="2456872" y="387926"/>
            <a:ext cx="7056583" cy="960583"/>
          </a:xfrm>
        </p:spPr>
        <p:txBody>
          <a:bodyPr>
            <a:normAutofit/>
          </a:bodyPr>
          <a:lstStyle/>
          <a:p>
            <a:r>
              <a:rPr lang="fr-FR" sz="3600" b="1" dirty="0">
                <a:solidFill>
                  <a:srgbClr val="FF5050"/>
                </a:solidFill>
                <a:latin typeface="+mn-lt"/>
              </a:rPr>
              <a:t>V- </a:t>
            </a:r>
            <a:r>
              <a:rPr lang="pl-PL" sz="3600" b="1" dirty="0">
                <a:solidFill>
                  <a:srgbClr val="FF5050"/>
                </a:solidFill>
                <a:latin typeface="+mn-lt"/>
              </a:rPr>
              <a:t>GDP per capita</a:t>
            </a:r>
            <a:r>
              <a:rPr lang="fr-FR" sz="3600" b="1" dirty="0">
                <a:solidFill>
                  <a:srgbClr val="FF5050"/>
                </a:solidFill>
                <a:latin typeface="+mn-lt"/>
              </a:rPr>
              <a:t> and the PPP </a:t>
            </a:r>
            <a:endParaRPr lang="fr-FR" sz="3600" dirty="0">
              <a:solidFill>
                <a:srgbClr val="FF5050"/>
              </a:solidFill>
            </a:endParaRPr>
          </a:p>
        </p:txBody>
      </p:sp>
    </p:spTree>
    <p:extLst>
      <p:ext uri="{BB962C8B-B14F-4D97-AF65-F5344CB8AC3E}">
        <p14:creationId xmlns:p14="http://schemas.microsoft.com/office/powerpoint/2010/main" val="1207662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94850" y="1697608"/>
            <a:ext cx="10338454" cy="4795267"/>
          </a:xfrm>
        </p:spPr>
        <p:txBody>
          <a:bodyPr>
            <a:normAutofit fontScale="92500" lnSpcReduction="10000"/>
          </a:bodyPr>
          <a:lstStyle/>
          <a:p>
            <a:endParaRPr lang="pl-PL" altLang="pl-PL" dirty="0"/>
          </a:p>
          <a:p>
            <a:pPr marL="0" indent="0">
              <a:buNone/>
            </a:pPr>
            <a:r>
              <a:rPr lang="fr-FR" sz="2800" b="1" dirty="0"/>
              <a:t>V-4- </a:t>
            </a:r>
            <a:r>
              <a:rPr lang="fr-FR" b="1" dirty="0" err="1"/>
              <a:t>What</a:t>
            </a:r>
            <a:r>
              <a:rPr lang="fr-FR" b="1" dirty="0"/>
              <a:t> is NOT under control in PPP G</a:t>
            </a:r>
            <a:r>
              <a:rPr lang="pl-PL" b="1" dirty="0"/>
              <a:t>DP per capita</a:t>
            </a:r>
            <a:r>
              <a:rPr lang="fr-FR" b="1" dirty="0"/>
              <a:t> measurement </a:t>
            </a:r>
            <a:endParaRPr lang="fr-FR" sz="2800" b="1" dirty="0"/>
          </a:p>
          <a:p>
            <a:pPr marL="0" indent="0">
              <a:buNone/>
            </a:pPr>
            <a:endParaRPr lang="fr-FR" altLang="pl-PL" dirty="0"/>
          </a:p>
          <a:p>
            <a:r>
              <a:rPr lang="pl-PL" altLang="pl-PL" b="1" dirty="0"/>
              <a:t>Division of </a:t>
            </a:r>
            <a:r>
              <a:rPr lang="fr-FR" altLang="pl-PL" b="1" dirty="0"/>
              <a:t>I</a:t>
            </a:r>
            <a:r>
              <a:rPr lang="pl-PL" altLang="pl-PL" b="1" dirty="0"/>
              <a:t>ncome </a:t>
            </a:r>
            <a:r>
              <a:rPr lang="pl-PL" altLang="pl-PL" dirty="0"/>
              <a:t>in the </a:t>
            </a:r>
            <a:r>
              <a:rPr lang="fr-FR" altLang="pl-PL" dirty="0"/>
              <a:t>S</a:t>
            </a:r>
            <a:r>
              <a:rPr lang="pl-PL" altLang="pl-PL" dirty="0"/>
              <a:t>ociety</a:t>
            </a:r>
            <a:r>
              <a:rPr lang="fr-FR" altLang="pl-PL" dirty="0"/>
              <a:t>.</a:t>
            </a:r>
            <a:endParaRPr lang="pl-PL" altLang="pl-PL" dirty="0"/>
          </a:p>
          <a:p>
            <a:endParaRPr lang="pl-PL" altLang="pl-PL" dirty="0"/>
          </a:p>
          <a:p>
            <a:r>
              <a:rPr lang="pl-PL" altLang="pl-PL" b="1" dirty="0">
                <a:highlight>
                  <a:srgbClr val="FFFF00"/>
                </a:highlight>
              </a:rPr>
              <a:t>Non-official production </a:t>
            </a:r>
            <a:r>
              <a:rPr lang="pl-PL" altLang="pl-PL" dirty="0"/>
              <a:t>/ </a:t>
            </a:r>
            <a:r>
              <a:rPr lang="pl-PL" altLang="pl-PL" b="1" dirty="0">
                <a:highlight>
                  <a:srgbClr val="00FFFF"/>
                </a:highlight>
              </a:rPr>
              <a:t>underground </a:t>
            </a:r>
            <a:r>
              <a:rPr lang="fr-FR" altLang="pl-PL" b="1" dirty="0">
                <a:highlight>
                  <a:srgbClr val="00FFFF"/>
                </a:highlight>
              </a:rPr>
              <a:t>E</a:t>
            </a:r>
            <a:r>
              <a:rPr lang="pl-PL" altLang="pl-PL" b="1" dirty="0">
                <a:highlight>
                  <a:srgbClr val="00FFFF"/>
                </a:highlight>
              </a:rPr>
              <a:t>conomy </a:t>
            </a:r>
            <a:r>
              <a:rPr lang="fr-FR" altLang="pl-PL" b="1" dirty="0">
                <a:highlight>
                  <a:srgbClr val="00FFFF"/>
                </a:highlight>
              </a:rPr>
              <a:t>t</a:t>
            </a:r>
            <a:r>
              <a:rPr lang="pl-PL" altLang="pl-PL" b="1" dirty="0">
                <a:highlight>
                  <a:srgbClr val="00FFFF"/>
                </a:highlight>
              </a:rPr>
              <a:t>ransactions </a:t>
            </a:r>
            <a:r>
              <a:rPr lang="pl-PL" altLang="pl-PL" dirty="0"/>
              <a:t>that do not take place in organized markets</a:t>
            </a:r>
            <a:r>
              <a:rPr lang="fr-FR" altLang="pl-PL" dirty="0"/>
              <a:t>.</a:t>
            </a:r>
            <a:endParaRPr lang="pl-PL" altLang="pl-PL" dirty="0"/>
          </a:p>
          <a:p>
            <a:endParaRPr lang="pl-PL" altLang="pl-PL" dirty="0"/>
          </a:p>
          <a:p>
            <a:pPr algn="just"/>
            <a:r>
              <a:rPr lang="pl-PL" altLang="pl-PL" b="1" dirty="0">
                <a:solidFill>
                  <a:srgbClr val="FF0000"/>
                </a:solidFill>
              </a:rPr>
              <a:t>Negative externalities of production</a:t>
            </a:r>
            <a:r>
              <a:rPr lang="fr-FR" altLang="pl-PL" b="1" dirty="0"/>
              <a:t> </a:t>
            </a:r>
            <a:r>
              <a:rPr lang="fr-FR" altLang="pl-PL" dirty="0"/>
              <a:t>(</a:t>
            </a:r>
            <a:r>
              <a:rPr lang="en-US" b="0" i="0" dirty="0">
                <a:effectLst/>
              </a:rPr>
              <a:t>exist when individuals bear a portion of the cost associated with a good’s production without having any influence over the related production decisions). </a:t>
            </a:r>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36</a:t>
            </a:fld>
            <a:endParaRPr lang="pl-PL"/>
          </a:p>
        </p:txBody>
      </p:sp>
      <p:sp>
        <p:nvSpPr>
          <p:cNvPr id="7" name="Tytuł 1">
            <a:extLst>
              <a:ext uri="{FF2B5EF4-FFF2-40B4-BE49-F238E27FC236}">
                <a16:creationId xmlns:a16="http://schemas.microsoft.com/office/drawing/2014/main" id="{7385A402-4869-FC58-C742-C59C4A83E203}"/>
              </a:ext>
            </a:extLst>
          </p:cNvPr>
          <p:cNvSpPr>
            <a:spLocks noGrp="1"/>
          </p:cNvSpPr>
          <p:nvPr>
            <p:ph type="title"/>
          </p:nvPr>
        </p:nvSpPr>
        <p:spPr>
          <a:xfrm>
            <a:off x="2456872" y="387926"/>
            <a:ext cx="7056583" cy="960583"/>
          </a:xfrm>
        </p:spPr>
        <p:txBody>
          <a:bodyPr>
            <a:normAutofit/>
          </a:bodyPr>
          <a:lstStyle/>
          <a:p>
            <a:r>
              <a:rPr lang="fr-FR" sz="3600" b="1" dirty="0">
                <a:solidFill>
                  <a:srgbClr val="FF5050"/>
                </a:solidFill>
                <a:latin typeface="+mn-lt"/>
              </a:rPr>
              <a:t>V- </a:t>
            </a:r>
            <a:r>
              <a:rPr lang="pl-PL" sz="3600" b="1" dirty="0">
                <a:solidFill>
                  <a:srgbClr val="FF5050"/>
                </a:solidFill>
                <a:latin typeface="+mn-lt"/>
              </a:rPr>
              <a:t>GDP per capita</a:t>
            </a:r>
            <a:r>
              <a:rPr lang="fr-FR" sz="3600" b="1" dirty="0">
                <a:solidFill>
                  <a:srgbClr val="FF5050"/>
                </a:solidFill>
                <a:latin typeface="+mn-lt"/>
              </a:rPr>
              <a:t> and the PPP </a:t>
            </a:r>
            <a:endParaRPr lang="fr-FR" sz="3600" dirty="0">
              <a:solidFill>
                <a:srgbClr val="FF5050"/>
              </a:solidFill>
            </a:endParaRPr>
          </a:p>
        </p:txBody>
      </p:sp>
    </p:spTree>
    <p:extLst>
      <p:ext uri="{BB962C8B-B14F-4D97-AF65-F5344CB8AC3E}">
        <p14:creationId xmlns:p14="http://schemas.microsoft.com/office/powerpoint/2010/main" val="23007675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336800" y="896112"/>
            <a:ext cx="7305964" cy="424687"/>
          </a:xfrm>
        </p:spPr>
        <p:txBody>
          <a:bodyPr>
            <a:normAutofit fontScale="90000"/>
          </a:bodyPr>
          <a:lstStyle/>
          <a:p>
            <a:pPr algn="ctr"/>
            <a:r>
              <a:rPr lang="fr-FR" sz="4000" b="1" dirty="0">
                <a:solidFill>
                  <a:srgbClr val="FF9933"/>
                </a:solidFill>
                <a:latin typeface="+mn-lt"/>
              </a:rPr>
              <a:t>VI-</a:t>
            </a:r>
            <a:r>
              <a:rPr lang="pl-PL" sz="4000" b="1" dirty="0">
                <a:solidFill>
                  <a:srgbClr val="FF9933"/>
                </a:solidFill>
                <a:latin typeface="+mn-lt"/>
              </a:rPr>
              <a:t>Net National Product (NNP)</a:t>
            </a:r>
            <a:r>
              <a:rPr lang="fr-FR" sz="4000" b="1" dirty="0">
                <a:solidFill>
                  <a:srgbClr val="FF9933"/>
                </a:solidFill>
                <a:latin typeface="+mn-lt"/>
              </a:rPr>
              <a:t> vs National </a:t>
            </a:r>
            <a:r>
              <a:rPr lang="fr-FR" sz="4000" b="1" dirty="0" err="1">
                <a:solidFill>
                  <a:srgbClr val="FF9933"/>
                </a:solidFill>
                <a:latin typeface="+mn-lt"/>
              </a:rPr>
              <a:t>Income</a:t>
            </a:r>
            <a:r>
              <a:rPr lang="fr-FR" sz="4000" b="1" dirty="0">
                <a:solidFill>
                  <a:srgbClr val="FF9933"/>
                </a:solidFill>
                <a:latin typeface="+mn-lt"/>
              </a:rPr>
              <a:t> (NI) </a:t>
            </a:r>
            <a:br>
              <a:rPr lang="fr-FR" sz="4000" b="1" dirty="0">
                <a:solidFill>
                  <a:srgbClr val="FF9933"/>
                </a:solidFill>
                <a:latin typeface="+mn-lt"/>
              </a:rPr>
            </a:br>
            <a:endParaRPr lang="pl-PL" sz="4000" b="1" dirty="0">
              <a:solidFill>
                <a:srgbClr val="FF9933"/>
              </a:solidFill>
              <a:latin typeface="+mn-lt"/>
            </a:endParaRPr>
          </a:p>
        </p:txBody>
      </p:sp>
      <p:sp>
        <p:nvSpPr>
          <p:cNvPr id="3" name="Symbol zastępczy zawartości 2"/>
          <p:cNvSpPr>
            <a:spLocks noGrp="1"/>
          </p:cNvSpPr>
          <p:nvPr>
            <p:ph idx="1"/>
          </p:nvPr>
        </p:nvSpPr>
        <p:spPr>
          <a:xfrm>
            <a:off x="148244" y="1661032"/>
            <a:ext cx="10330780" cy="4530725"/>
          </a:xfrm>
        </p:spPr>
        <p:txBody>
          <a:bodyPr>
            <a:normAutofit/>
          </a:bodyPr>
          <a:lstStyle/>
          <a:p>
            <a:pPr marL="0" indent="0">
              <a:buNone/>
            </a:pPr>
            <a:r>
              <a:rPr lang="en-US" sz="2600" b="1" dirty="0"/>
              <a:t>V-1- </a:t>
            </a:r>
            <a:r>
              <a:rPr lang="en-US" sz="2600" b="1" i="0" dirty="0">
                <a:effectLst/>
              </a:rPr>
              <a:t>The Net National Product (NNP</a:t>
            </a:r>
            <a:r>
              <a:rPr lang="en-US" sz="2600" b="0" i="0" dirty="0">
                <a:solidFill>
                  <a:srgbClr val="111111"/>
                </a:solidFill>
                <a:effectLst/>
              </a:rPr>
              <a:t>) </a:t>
            </a:r>
          </a:p>
          <a:p>
            <a:r>
              <a:rPr lang="en-US" sz="2600" b="1" i="0" dirty="0">
                <a:solidFill>
                  <a:srgbClr val="FF0000"/>
                </a:solidFill>
                <a:effectLst/>
              </a:rPr>
              <a:t>The Net National Product</a:t>
            </a:r>
            <a:r>
              <a:rPr lang="en-US" sz="2600" b="0" i="0" dirty="0">
                <a:solidFill>
                  <a:srgbClr val="111111"/>
                </a:solidFill>
                <a:effectLst/>
              </a:rPr>
              <a:t> (</a:t>
            </a:r>
            <a:r>
              <a:rPr lang="en-US" sz="2600" b="1" i="0" dirty="0">
                <a:solidFill>
                  <a:srgbClr val="FF0000"/>
                </a:solidFill>
                <a:effectLst/>
              </a:rPr>
              <a:t>NNP</a:t>
            </a:r>
            <a:r>
              <a:rPr lang="en-US" sz="2600" b="0" i="0" dirty="0">
                <a:solidFill>
                  <a:srgbClr val="111111"/>
                </a:solidFill>
                <a:effectLst/>
              </a:rPr>
              <a:t>) is Gross National Product (</a:t>
            </a:r>
            <a:r>
              <a:rPr lang="en-US" sz="2600" b="1" i="0" dirty="0">
                <a:solidFill>
                  <a:srgbClr val="111111"/>
                </a:solidFill>
                <a:effectLst/>
              </a:rPr>
              <a:t>GNP</a:t>
            </a:r>
            <a:r>
              <a:rPr lang="en-US" sz="2600" b="0" i="0" dirty="0">
                <a:solidFill>
                  <a:srgbClr val="111111"/>
                </a:solidFill>
                <a:effectLst/>
              </a:rPr>
              <a:t>), the total value of finished goods and services produced by a country's citizens overseas and domestically, </a:t>
            </a:r>
            <a:r>
              <a:rPr lang="en-US" sz="2600" b="1" i="0" dirty="0">
                <a:solidFill>
                  <a:srgbClr val="111111"/>
                </a:solidFill>
                <a:effectLst/>
              </a:rPr>
              <a:t>minus</a:t>
            </a:r>
            <a:r>
              <a:rPr lang="en-US" sz="2600" b="0" i="0" dirty="0">
                <a:solidFill>
                  <a:srgbClr val="111111"/>
                </a:solidFill>
                <a:effectLst/>
              </a:rPr>
              <a:t> </a:t>
            </a:r>
            <a:r>
              <a:rPr lang="en-US" sz="2600" b="1" i="0" dirty="0">
                <a:solidFill>
                  <a:srgbClr val="111111"/>
                </a:solidFill>
                <a:effectLst/>
              </a:rPr>
              <a:t>depreciation</a:t>
            </a:r>
            <a:r>
              <a:rPr lang="en-US" sz="2600" b="0" i="0" dirty="0">
                <a:solidFill>
                  <a:srgbClr val="111111"/>
                </a:solidFill>
                <a:effectLst/>
              </a:rPr>
              <a:t>.</a:t>
            </a:r>
          </a:p>
          <a:p>
            <a:pPr marL="0" indent="0">
              <a:buNone/>
            </a:pPr>
            <a:endParaRPr lang="pl-PL" altLang="pl-PL" sz="2600" dirty="0"/>
          </a:p>
          <a:p>
            <a:pPr marL="0" indent="0" algn="ctr">
              <a:buNone/>
            </a:pPr>
            <a:r>
              <a:rPr lang="pl-PL" altLang="pl-PL" sz="2600" b="1" dirty="0">
                <a:solidFill>
                  <a:srgbClr val="FF0000"/>
                </a:solidFill>
                <a:highlight>
                  <a:srgbClr val="FFFF00"/>
                </a:highlight>
              </a:rPr>
              <a:t>NNP = GNP – depreciation</a:t>
            </a:r>
            <a:endParaRPr lang="fr-FR" altLang="pl-PL" sz="2600" b="1" dirty="0">
              <a:solidFill>
                <a:srgbClr val="FF0000"/>
              </a:solidFill>
              <a:highlight>
                <a:srgbClr val="FFFF00"/>
              </a:highlight>
            </a:endParaRPr>
          </a:p>
          <a:p>
            <a:pPr marL="0" indent="0" algn="ctr">
              <a:buNone/>
            </a:pPr>
            <a:endParaRPr lang="pl-PL" altLang="pl-PL" sz="2600" b="1" dirty="0">
              <a:solidFill>
                <a:srgbClr val="FF0000"/>
              </a:solidFill>
              <a:highlight>
                <a:srgbClr val="FFFF00"/>
              </a:highlight>
            </a:endParaRPr>
          </a:p>
          <a:p>
            <a:pPr algn="just"/>
            <a:r>
              <a:rPr lang="pl-PL" altLang="pl-PL" sz="2600" b="1" dirty="0">
                <a:solidFill>
                  <a:srgbClr val="FF0000"/>
                </a:solidFill>
              </a:rPr>
              <a:t>Depreciation</a:t>
            </a:r>
            <a:r>
              <a:rPr lang="pl-PL" altLang="pl-PL" sz="2600" dirty="0"/>
              <a:t> is the </a:t>
            </a:r>
            <a:r>
              <a:rPr lang="pl-PL" altLang="pl-PL" sz="2600" b="1" dirty="0"/>
              <a:t>estimate of the amount of capital </a:t>
            </a:r>
            <a:r>
              <a:rPr lang="pl-PL" altLang="pl-PL" sz="2600" dirty="0"/>
              <a:t>(invested in assets of the economy) that </a:t>
            </a:r>
            <a:r>
              <a:rPr lang="pl-PL" altLang="pl-PL" sz="2600" b="1" dirty="0"/>
              <a:t>will wear out </a:t>
            </a:r>
            <a:r>
              <a:rPr lang="pl-PL" altLang="pl-PL" sz="2600" dirty="0"/>
              <a:t>or </a:t>
            </a:r>
            <a:r>
              <a:rPr lang="pl-PL" altLang="pl-PL" sz="2600" b="1" dirty="0"/>
              <a:t>will be used up in producing GNP</a:t>
            </a:r>
            <a:r>
              <a:rPr lang="pl-PL" altLang="pl-PL" sz="2600" dirty="0"/>
              <a:t>.</a:t>
            </a:r>
            <a:endParaRPr lang="en-US" altLang="pl-PL" sz="2600" dirty="0"/>
          </a:p>
          <a:p>
            <a:pPr marL="109728" indent="0">
              <a:buNone/>
            </a:pPr>
            <a:endParaRPr lang="pl-PL" dirty="0"/>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37</a:t>
            </a:fld>
            <a:endParaRPr lang="pl-PL"/>
          </a:p>
        </p:txBody>
      </p:sp>
    </p:spTree>
    <p:extLst>
      <p:ext uri="{BB962C8B-B14F-4D97-AF65-F5344CB8AC3E}">
        <p14:creationId xmlns:p14="http://schemas.microsoft.com/office/powerpoint/2010/main" val="34208035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456873" y="517236"/>
            <a:ext cx="7204364" cy="766620"/>
          </a:xfrm>
        </p:spPr>
        <p:txBody>
          <a:bodyPr>
            <a:normAutofit fontScale="90000"/>
          </a:bodyPr>
          <a:lstStyle/>
          <a:p>
            <a:r>
              <a:rPr lang="fr-FR" sz="3600" b="1" dirty="0">
                <a:solidFill>
                  <a:schemeClr val="bg1"/>
                </a:solidFill>
                <a:latin typeface="+mn-lt"/>
              </a:rPr>
              <a:t>VI-</a:t>
            </a:r>
            <a:r>
              <a:rPr lang="pl-PL" sz="3600" b="1" dirty="0">
                <a:solidFill>
                  <a:schemeClr val="bg1"/>
                </a:solidFill>
                <a:latin typeface="+mn-lt"/>
              </a:rPr>
              <a:t>Net National Product (NNP)</a:t>
            </a:r>
            <a:r>
              <a:rPr lang="fr-FR" sz="3600" b="1" dirty="0">
                <a:solidFill>
                  <a:schemeClr val="bg1"/>
                </a:solidFill>
                <a:latin typeface="+mn-lt"/>
              </a:rPr>
              <a:t>vs National </a:t>
            </a:r>
            <a:r>
              <a:rPr lang="fr-FR" sz="3600" b="1" dirty="0" err="1">
                <a:solidFill>
                  <a:schemeClr val="bg1"/>
                </a:solidFill>
                <a:latin typeface="+mn-lt"/>
              </a:rPr>
              <a:t>Income</a:t>
            </a:r>
            <a:r>
              <a:rPr lang="fr-FR" sz="3600" b="1" dirty="0">
                <a:solidFill>
                  <a:schemeClr val="bg1"/>
                </a:solidFill>
                <a:latin typeface="+mn-lt"/>
              </a:rPr>
              <a:t> (NI)</a:t>
            </a:r>
            <a:endParaRPr lang="pl-PL" sz="3600" dirty="0"/>
          </a:p>
        </p:txBody>
      </p:sp>
      <p:sp>
        <p:nvSpPr>
          <p:cNvPr id="3" name="Symbol zastępczy zawartości 2"/>
          <p:cNvSpPr>
            <a:spLocks noGrp="1"/>
          </p:cNvSpPr>
          <p:nvPr>
            <p:ph idx="1"/>
          </p:nvPr>
        </p:nvSpPr>
        <p:spPr>
          <a:xfrm>
            <a:off x="138546" y="1819564"/>
            <a:ext cx="10249038" cy="4536786"/>
          </a:xfrm>
        </p:spPr>
        <p:txBody>
          <a:bodyPr>
            <a:normAutofit fontScale="85000" lnSpcReduction="20000"/>
          </a:bodyPr>
          <a:lstStyle/>
          <a:p>
            <a:pPr marL="0" indent="0">
              <a:buNone/>
            </a:pPr>
            <a:r>
              <a:rPr lang="en-US" sz="2800" b="1" dirty="0"/>
              <a:t>V-2- </a:t>
            </a:r>
            <a:r>
              <a:rPr lang="en-US" sz="3100" b="1" i="0" dirty="0">
                <a:effectLst/>
              </a:rPr>
              <a:t>The National Income (NNP</a:t>
            </a:r>
            <a:r>
              <a:rPr lang="en-US" sz="3100" b="0" i="0" dirty="0">
                <a:solidFill>
                  <a:srgbClr val="111111"/>
                </a:solidFill>
                <a:effectLst/>
              </a:rPr>
              <a:t>) </a:t>
            </a:r>
          </a:p>
          <a:p>
            <a:pPr marL="0" indent="0">
              <a:lnSpc>
                <a:spcPct val="90000"/>
              </a:lnSpc>
              <a:buNone/>
            </a:pPr>
            <a:endParaRPr lang="fr-FR" altLang="pl-PL" sz="3100" dirty="0"/>
          </a:p>
          <a:p>
            <a:pPr>
              <a:lnSpc>
                <a:spcPct val="90000"/>
              </a:lnSpc>
            </a:pPr>
            <a:endParaRPr lang="fr-FR" altLang="pl-PL" sz="3100" dirty="0"/>
          </a:p>
          <a:p>
            <a:pPr marL="0" indent="0">
              <a:buNone/>
            </a:pPr>
            <a:r>
              <a:rPr lang="fr-FR" altLang="pl-PL" sz="3100" dirty="0"/>
              <a:t>		</a:t>
            </a:r>
            <a:r>
              <a:rPr lang="pl-PL" altLang="pl-PL" sz="3100" b="1" dirty="0">
                <a:solidFill>
                  <a:srgbClr val="FF0000"/>
                </a:solidFill>
                <a:highlight>
                  <a:srgbClr val="FFFF00"/>
                </a:highlight>
              </a:rPr>
              <a:t>NI = NNP – indirect taxes</a:t>
            </a:r>
            <a:r>
              <a:rPr lang="fr-FR" altLang="pl-PL" sz="3100" b="1" dirty="0">
                <a:solidFill>
                  <a:srgbClr val="FF0000"/>
                </a:solidFill>
                <a:highlight>
                  <a:srgbClr val="FFFF00"/>
                </a:highlight>
              </a:rPr>
              <a:t>        </a:t>
            </a:r>
            <a:r>
              <a:rPr lang="pl-PL" altLang="pl-PL" dirty="0"/>
              <a:t>Indirect taxes are subtracted </a:t>
            </a:r>
            <a:r>
              <a:rPr lang="fr-FR" altLang="pl-PL" dirty="0"/>
              <a:t>                   						     </a:t>
            </a:r>
            <a:r>
              <a:rPr lang="pl-PL" altLang="pl-PL" dirty="0"/>
              <a:t>because they have no </a:t>
            </a:r>
            <a:r>
              <a:rPr lang="fr-FR" altLang="pl-PL" dirty="0"/>
              <a:t>							     </a:t>
            </a:r>
            <a:r>
              <a:rPr lang="pl-PL" altLang="pl-PL" dirty="0"/>
              <a:t>equivalent </a:t>
            </a:r>
            <a:r>
              <a:rPr lang="fr-FR" altLang="pl-PL" dirty="0"/>
              <a:t>i</a:t>
            </a:r>
            <a:r>
              <a:rPr lang="pl-PL" altLang="pl-PL" dirty="0"/>
              <a:t>n production</a:t>
            </a:r>
            <a:r>
              <a:rPr lang="pl-PL" altLang="pl-PL" sz="3100" dirty="0"/>
              <a:t>.</a:t>
            </a:r>
          </a:p>
          <a:p>
            <a:pPr marL="0" indent="0">
              <a:lnSpc>
                <a:spcPct val="90000"/>
              </a:lnSpc>
              <a:buNone/>
            </a:pPr>
            <a:endParaRPr lang="pl-PL" altLang="pl-PL" sz="3100" b="1" dirty="0">
              <a:solidFill>
                <a:srgbClr val="FF0000"/>
              </a:solidFill>
            </a:endParaRPr>
          </a:p>
          <a:p>
            <a:pPr marL="0" indent="0">
              <a:lnSpc>
                <a:spcPct val="90000"/>
              </a:lnSpc>
              <a:buNone/>
            </a:pPr>
            <a:r>
              <a:rPr lang="fr-FR" altLang="pl-PL" sz="3100" dirty="0"/>
              <a:t>			</a:t>
            </a:r>
            <a:endParaRPr lang="pl-PL" sz="3100" dirty="0"/>
          </a:p>
          <a:p>
            <a:pPr marL="0" indent="0" algn="ctr">
              <a:buNone/>
            </a:pPr>
            <a:r>
              <a:rPr lang="pl-PL" altLang="pl-PL" sz="3100" b="1" dirty="0">
                <a:solidFill>
                  <a:srgbClr val="FF0000"/>
                </a:solidFill>
                <a:highlight>
                  <a:srgbClr val="00FFFF"/>
                </a:highlight>
              </a:rPr>
              <a:t>Direct taxes</a:t>
            </a:r>
            <a:r>
              <a:rPr lang="fr-FR" altLang="pl-PL" sz="3100" dirty="0">
                <a:highlight>
                  <a:srgbClr val="00FFFF"/>
                </a:highlight>
              </a:rPr>
              <a:t>: </a:t>
            </a:r>
            <a:r>
              <a:rPr lang="pl-PL" altLang="pl-PL" sz="3100" b="1" dirty="0">
                <a:highlight>
                  <a:srgbClr val="00FFFF"/>
                </a:highlight>
              </a:rPr>
              <a:t>taxes put on income directly (income taxes) </a:t>
            </a:r>
          </a:p>
          <a:p>
            <a:pPr marL="0" indent="0" algn="ctr">
              <a:buNone/>
            </a:pPr>
            <a:endParaRPr lang="pl-PL" altLang="pl-PL" sz="3100" dirty="0">
              <a:highlight>
                <a:srgbClr val="00FFFF"/>
              </a:highlight>
            </a:endParaRPr>
          </a:p>
          <a:p>
            <a:pPr marL="0" indent="0" algn="ctr">
              <a:buNone/>
            </a:pPr>
            <a:r>
              <a:rPr lang="pl-PL" altLang="pl-PL" sz="3100" b="1" dirty="0">
                <a:solidFill>
                  <a:srgbClr val="FF0000"/>
                </a:solidFill>
                <a:highlight>
                  <a:srgbClr val="00FF00"/>
                </a:highlight>
              </a:rPr>
              <a:t>Indirect taxes</a:t>
            </a:r>
            <a:r>
              <a:rPr lang="fr-FR" altLang="pl-PL" sz="3100" dirty="0">
                <a:highlight>
                  <a:srgbClr val="00FF00"/>
                </a:highlight>
              </a:rPr>
              <a:t>: </a:t>
            </a:r>
            <a:r>
              <a:rPr lang="pl-PL" altLang="pl-PL" sz="3100" b="1" dirty="0">
                <a:highlight>
                  <a:srgbClr val="00FF00"/>
                </a:highlight>
              </a:rPr>
              <a:t>taxes put on income indirectly (sales and excise taxes)</a:t>
            </a:r>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38</a:t>
            </a:fld>
            <a:endParaRPr lang="pl-PL"/>
          </a:p>
        </p:txBody>
      </p:sp>
    </p:spTree>
    <p:extLst>
      <p:ext uri="{BB962C8B-B14F-4D97-AF65-F5344CB8AC3E}">
        <p14:creationId xmlns:p14="http://schemas.microsoft.com/office/powerpoint/2010/main" val="5479878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Word Writing Text Summary. Business Photo Showcasing Brief Statement Or  Account Of Main Points Of Something Subject Colored Clothespin Papers Empty  Reminder Wooden Floor Background Office Stock Photo, Picture And Royalty  Free">
            <a:extLst>
              <a:ext uri="{FF2B5EF4-FFF2-40B4-BE49-F238E27FC236}">
                <a16:creationId xmlns:a16="http://schemas.microsoft.com/office/drawing/2014/main" id="{38C3ABED-7CAC-463F-A13B-6B0E77FF574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9031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2F06DB-02FB-4B9A-B4B8-8801B9CF9F35}"/>
              </a:ext>
            </a:extLst>
          </p:cNvPr>
          <p:cNvSpPr>
            <a:spLocks noGrp="1"/>
          </p:cNvSpPr>
          <p:nvPr>
            <p:ph type="title"/>
          </p:nvPr>
        </p:nvSpPr>
        <p:spPr>
          <a:xfrm>
            <a:off x="2438399" y="447964"/>
            <a:ext cx="7185892" cy="789710"/>
          </a:xfrm>
        </p:spPr>
        <p:txBody>
          <a:bodyPr>
            <a:noAutofit/>
          </a:bodyPr>
          <a:lstStyle/>
          <a:p>
            <a:r>
              <a:rPr lang="fr-FR" sz="3800" b="1" i="0" dirty="0">
                <a:solidFill>
                  <a:schemeClr val="bg1"/>
                </a:solidFill>
                <a:effectLst/>
                <a:latin typeface="Calibri" panose="020F0502020204030204" pitchFamily="34" charset="0"/>
                <a:cs typeface="Calibri" panose="020F0502020204030204" pitchFamily="34" charset="0"/>
              </a:rPr>
              <a:t>	Circular flow Diagram: </a:t>
            </a:r>
            <a:br>
              <a:rPr lang="fr-FR" sz="3800" b="1" i="0" dirty="0">
                <a:solidFill>
                  <a:schemeClr val="bg1"/>
                </a:solidFill>
                <a:effectLst/>
                <a:latin typeface="Calibri" panose="020F0502020204030204" pitchFamily="34" charset="0"/>
                <a:cs typeface="Calibri" panose="020F0502020204030204" pitchFamily="34" charset="0"/>
              </a:rPr>
            </a:br>
            <a:r>
              <a:rPr lang="fr-FR" sz="3800" b="1" i="0" dirty="0">
                <a:solidFill>
                  <a:schemeClr val="bg1"/>
                </a:solidFill>
                <a:effectLst/>
                <a:latin typeface="Calibri" panose="020F0502020204030204" pitchFamily="34" charset="0"/>
                <a:cs typeface="Calibri" panose="020F0502020204030204" pitchFamily="34" charset="0"/>
              </a:rPr>
              <a:t>     Simple &amp; </a:t>
            </a:r>
            <a:r>
              <a:rPr lang="fr-FR" sz="3800" b="1" i="0" dirty="0" err="1">
                <a:solidFill>
                  <a:schemeClr val="bg1"/>
                </a:solidFill>
                <a:effectLst/>
                <a:latin typeface="Calibri" panose="020F0502020204030204" pitchFamily="34" charset="0"/>
                <a:cs typeface="Calibri" panose="020F0502020204030204" pitchFamily="34" charset="0"/>
              </a:rPr>
              <a:t>Realistic</a:t>
            </a:r>
            <a:r>
              <a:rPr lang="fr-FR" sz="3800" b="1" i="0" dirty="0">
                <a:solidFill>
                  <a:schemeClr val="bg1"/>
                </a:solidFill>
                <a:effectLst/>
                <a:latin typeface="Calibri" panose="020F0502020204030204" pitchFamily="34" charset="0"/>
                <a:cs typeface="Calibri" panose="020F0502020204030204" pitchFamily="34" charset="0"/>
              </a:rPr>
              <a:t> Model</a:t>
            </a:r>
            <a:endParaRPr lang="fr-FR" sz="3800" dirty="0">
              <a:solidFill>
                <a:schemeClr val="bg1"/>
              </a:solidFill>
              <a:latin typeface="Calibri" panose="020F0502020204030204" pitchFamily="34" charset="0"/>
              <a:cs typeface="Calibri" panose="020F0502020204030204" pitchFamily="34" charset="0"/>
            </a:endParaRPr>
          </a:p>
        </p:txBody>
      </p:sp>
      <p:pic>
        <p:nvPicPr>
          <p:cNvPr id="4" name="Picture 2" descr="Circular Flow Diagram in Economics: Definition &amp;amp; Example - Video &amp;amp; Lesson  Transcript | Study.com">
            <a:extLst>
              <a:ext uri="{FF2B5EF4-FFF2-40B4-BE49-F238E27FC236}">
                <a16:creationId xmlns:a16="http://schemas.microsoft.com/office/drawing/2014/main" id="{4467886C-3A10-47DE-B052-5D6B7232AA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19" y="1690688"/>
            <a:ext cx="5821954" cy="47193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real Circular flow of income and expenditures">
            <a:extLst>
              <a:ext uri="{FF2B5EF4-FFF2-40B4-BE49-F238E27FC236}">
                <a16:creationId xmlns:a16="http://schemas.microsoft.com/office/drawing/2014/main" id="{2AD179B6-32BD-4354-AB74-0598778E182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982118" y="1690688"/>
            <a:ext cx="6209882" cy="4634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7342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7E7D05-84B9-412D-8835-BA6438F3EC72}"/>
              </a:ext>
            </a:extLst>
          </p:cNvPr>
          <p:cNvSpPr>
            <a:spLocks noGrp="1"/>
          </p:cNvSpPr>
          <p:nvPr>
            <p:ph type="title"/>
          </p:nvPr>
        </p:nvSpPr>
        <p:spPr>
          <a:xfrm>
            <a:off x="2429164" y="397164"/>
            <a:ext cx="7217756" cy="914400"/>
          </a:xfrm>
        </p:spPr>
        <p:txBody>
          <a:bodyPr/>
          <a:lstStyle/>
          <a:p>
            <a:r>
              <a:rPr lang="fr-FR" sz="4400" b="1" dirty="0">
                <a:solidFill>
                  <a:srgbClr val="CC66FF"/>
                </a:solidFill>
                <a:latin typeface="+mn-lt"/>
              </a:rPr>
              <a:t>GDP</a:t>
            </a:r>
            <a:r>
              <a:rPr lang="fr-FR" sz="4400" b="1" dirty="0">
                <a:solidFill>
                  <a:schemeClr val="bg1"/>
                </a:solidFill>
                <a:latin typeface="+mn-lt"/>
              </a:rPr>
              <a:t>      </a:t>
            </a:r>
            <a:r>
              <a:rPr lang="fr-FR" sz="4400" b="1" dirty="0">
                <a:solidFill>
                  <a:srgbClr val="00B0F0"/>
                </a:solidFill>
                <a:latin typeface="+mn-lt"/>
              </a:rPr>
              <a:t>GNP</a:t>
            </a:r>
            <a:r>
              <a:rPr lang="fr-FR" sz="4400" b="1" dirty="0">
                <a:solidFill>
                  <a:schemeClr val="bg1"/>
                </a:solidFill>
                <a:latin typeface="+mn-lt"/>
              </a:rPr>
              <a:t>    </a:t>
            </a:r>
            <a:r>
              <a:rPr lang="fr-FR" sz="4400" b="1" dirty="0">
                <a:solidFill>
                  <a:srgbClr val="92D050"/>
                </a:solidFill>
                <a:latin typeface="+mn-lt"/>
              </a:rPr>
              <a:t>NNP</a:t>
            </a:r>
            <a:r>
              <a:rPr lang="fr-FR" sz="4400" b="1" dirty="0">
                <a:solidFill>
                  <a:schemeClr val="bg1"/>
                </a:solidFill>
                <a:latin typeface="+mn-lt"/>
              </a:rPr>
              <a:t>         </a:t>
            </a:r>
            <a:r>
              <a:rPr lang="fr-FR" sz="4400" b="1" dirty="0">
                <a:solidFill>
                  <a:srgbClr val="FF9933"/>
                </a:solidFill>
                <a:latin typeface="+mn-lt"/>
              </a:rPr>
              <a:t>NI</a:t>
            </a:r>
            <a:endParaRPr lang="fr-FR" dirty="0">
              <a:solidFill>
                <a:srgbClr val="FF9933"/>
              </a:solidFill>
            </a:endParaRPr>
          </a:p>
        </p:txBody>
      </p:sp>
      <p:pic>
        <p:nvPicPr>
          <p:cNvPr id="5" name="Espace réservé du contenu 4">
            <a:extLst>
              <a:ext uri="{FF2B5EF4-FFF2-40B4-BE49-F238E27FC236}">
                <a16:creationId xmlns:a16="http://schemas.microsoft.com/office/drawing/2014/main" id="{B8DECB14-9C2A-48AF-8F8C-9196076A7DB6}"/>
              </a:ext>
            </a:extLst>
          </p:cNvPr>
          <p:cNvPicPr>
            <a:picLocks noGrp="1" noChangeAspect="1"/>
          </p:cNvPicPr>
          <p:nvPr>
            <p:ph idx="1"/>
          </p:nvPr>
        </p:nvPicPr>
        <p:blipFill>
          <a:blip r:embed="rId2"/>
          <a:stretch>
            <a:fillRect/>
          </a:stretch>
        </p:blipFill>
        <p:spPr>
          <a:xfrm>
            <a:off x="147782" y="1588655"/>
            <a:ext cx="10248946" cy="4967593"/>
          </a:xfrm>
        </p:spPr>
      </p:pic>
    </p:spTree>
    <p:extLst>
      <p:ext uri="{BB962C8B-B14F-4D97-AF65-F5344CB8AC3E}">
        <p14:creationId xmlns:p14="http://schemas.microsoft.com/office/powerpoint/2010/main" val="30597130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7F1120-084F-45B5-A1F8-D2C410608B1B}"/>
              </a:ext>
            </a:extLst>
          </p:cNvPr>
          <p:cNvSpPr>
            <a:spLocks noGrp="1"/>
          </p:cNvSpPr>
          <p:nvPr>
            <p:ph type="title"/>
          </p:nvPr>
        </p:nvSpPr>
        <p:spPr>
          <a:xfrm>
            <a:off x="2447636" y="365125"/>
            <a:ext cx="7199284" cy="1043051"/>
          </a:xfrm>
        </p:spPr>
        <p:txBody>
          <a:bodyPr/>
          <a:lstStyle/>
          <a:p>
            <a:r>
              <a:rPr lang="fr-FR" b="1" dirty="0">
                <a:solidFill>
                  <a:schemeClr val="bg1"/>
                </a:solidFill>
                <a:latin typeface="+mn-lt"/>
              </a:rPr>
              <a:t>Inflation rate    </a:t>
            </a:r>
            <a:r>
              <a:rPr lang="fr-FR" b="1" dirty="0" err="1">
                <a:solidFill>
                  <a:schemeClr val="bg1"/>
                </a:solidFill>
                <a:latin typeface="+mn-lt"/>
              </a:rPr>
              <a:t>Growth</a:t>
            </a:r>
            <a:r>
              <a:rPr lang="fr-FR" b="1" dirty="0">
                <a:solidFill>
                  <a:schemeClr val="bg1"/>
                </a:solidFill>
                <a:latin typeface="+mn-lt"/>
              </a:rPr>
              <a:t> rate</a:t>
            </a:r>
          </a:p>
        </p:txBody>
      </p:sp>
      <p:pic>
        <p:nvPicPr>
          <p:cNvPr id="6146" name="Picture 2" descr="C H A P T E R O U T L I N E Chapter 6 Measuring National Output and  National Income Gross Domestic Product Final Goods and Services Calculating  GDP The. - ppt download">
            <a:extLst>
              <a:ext uri="{FF2B5EF4-FFF2-40B4-BE49-F238E27FC236}">
                <a16:creationId xmlns:a16="http://schemas.microsoft.com/office/drawing/2014/main" id="{CF2B7BC1-1C0C-4F29-BE6F-C309A77DA6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592" y="1690688"/>
            <a:ext cx="10268712" cy="5194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9917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D3F18F-1792-463D-9E43-CCE85F752BCF}"/>
              </a:ext>
            </a:extLst>
          </p:cNvPr>
          <p:cNvSpPr>
            <a:spLocks noGrp="1"/>
          </p:cNvSpPr>
          <p:nvPr>
            <p:ph type="title"/>
          </p:nvPr>
        </p:nvSpPr>
        <p:spPr/>
        <p:txBody>
          <a:bodyPr/>
          <a:lstStyle/>
          <a:p>
            <a:endParaRPr lang="fr-FR"/>
          </a:p>
        </p:txBody>
      </p:sp>
      <p:pic>
        <p:nvPicPr>
          <p:cNvPr id="21506" name="Picture 2" descr="What is Purchasing Power Parity (PPP)? Why is it important? - Market  Business News">
            <a:extLst>
              <a:ext uri="{FF2B5EF4-FFF2-40B4-BE49-F238E27FC236}">
                <a16:creationId xmlns:a16="http://schemas.microsoft.com/office/drawing/2014/main" id="{B1502B8B-E8E7-4640-B400-F58A506D3BD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7064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9408CE-5760-4CF5-8AA7-DCA6A311FF54}"/>
              </a:ext>
            </a:extLst>
          </p:cNvPr>
          <p:cNvSpPr>
            <a:spLocks noGrp="1"/>
          </p:cNvSpPr>
          <p:nvPr>
            <p:ph type="title"/>
          </p:nvPr>
        </p:nvSpPr>
        <p:spPr/>
        <p:txBody>
          <a:bodyPr/>
          <a:lstStyle/>
          <a:p>
            <a:endParaRPr lang="fr-FR"/>
          </a:p>
        </p:txBody>
      </p:sp>
      <p:pic>
        <p:nvPicPr>
          <p:cNvPr id="19464" name="Picture 8" descr="Say thank you to someone at Companies House - GOV.UK">
            <a:extLst>
              <a:ext uri="{FF2B5EF4-FFF2-40B4-BE49-F238E27FC236}">
                <a16:creationId xmlns:a16="http://schemas.microsoft.com/office/drawing/2014/main" id="{F550D9F8-4375-483A-AD3D-54321C6D76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75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8864289"/>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3021</Words>
  <Application>Microsoft Office PowerPoint</Application>
  <PresentationFormat>Grand écran</PresentationFormat>
  <Paragraphs>408</Paragraphs>
  <Slides>44</Slides>
  <Notes>14</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44</vt:i4>
      </vt:variant>
    </vt:vector>
  </HeadingPairs>
  <TitlesOfParts>
    <vt:vector size="52" baseType="lpstr">
      <vt:lpstr>Arial</vt:lpstr>
      <vt:lpstr>Calibri</vt:lpstr>
      <vt:lpstr>Calibri Light</vt:lpstr>
      <vt:lpstr>SourceSansPro</vt:lpstr>
      <vt:lpstr>Tahoma</vt:lpstr>
      <vt:lpstr>Tajawal Medium</vt:lpstr>
      <vt:lpstr>Wingdings</vt:lpstr>
      <vt:lpstr>Thème Office</vt:lpstr>
      <vt:lpstr>Présentation PowerPoint</vt:lpstr>
      <vt:lpstr>Présentation PowerPoint</vt:lpstr>
      <vt:lpstr>   Syllabus</vt:lpstr>
      <vt:lpstr>The System of National Accounts (SNA) is the internationally agreed standard set of recommendations on how to compile measures of  economic activity.   The SNA describes a coherent, consistent and integrated set of macroeconomic accounts in the context of a set of internationally agreed concepts, definitions, classifications and accounting rules.  There are many kinds of indicators of economic well-being of society: Gross national product (GNP), Gross Domestic Product (GDP), Net National Product (NNP), National Income (NI), Personal income(PI), Disposable Income (DI)……</vt:lpstr>
      <vt:lpstr>Présentation PowerPoint</vt:lpstr>
      <vt:lpstr>Présentation PowerPoint</vt:lpstr>
      <vt:lpstr>Présentation PowerPoint</vt:lpstr>
      <vt:lpstr>II-National Income Accounting</vt:lpstr>
      <vt:lpstr>Présentation PowerPoint</vt:lpstr>
      <vt:lpstr>Présentation PowerPoint</vt:lpstr>
      <vt:lpstr>Présentation PowerPoint</vt:lpstr>
      <vt:lpstr>Présentation PowerPoint</vt:lpstr>
      <vt:lpstr>III-GDP Measurement and National Accounts</vt:lpstr>
      <vt:lpstr>Présentation PowerPoint</vt:lpstr>
      <vt:lpstr>Présentation PowerPoint</vt:lpstr>
      <vt:lpstr>Présentation PowerPoint</vt:lpstr>
      <vt:lpstr>Présentation PowerPoint</vt:lpstr>
      <vt:lpstr>Présentation PowerPoint</vt:lpstr>
      <vt:lpstr>Présentation PowerPoint</vt:lpstr>
      <vt:lpstr>III-GDP Measurement and National Accounts</vt:lpstr>
      <vt:lpstr>III-GDP Measurement and National Accounts</vt:lpstr>
      <vt:lpstr>Présentation PowerPoint</vt:lpstr>
      <vt:lpstr>Présentation PowerPoint</vt:lpstr>
      <vt:lpstr>III-GDP Measurement and National Accounts</vt:lpstr>
      <vt:lpstr>III-GDP Measurement and National Accounts</vt:lpstr>
      <vt:lpstr> IV- GDP vs. GNP</vt:lpstr>
      <vt:lpstr> IV- GDP vs. GNP</vt:lpstr>
      <vt:lpstr> IV- GDP vs. GNP</vt:lpstr>
      <vt:lpstr> IV- GDP vs GNP</vt:lpstr>
      <vt:lpstr>Présentation PowerPoint</vt:lpstr>
      <vt:lpstr>Example:</vt:lpstr>
      <vt:lpstr>Présentation PowerPoint</vt:lpstr>
      <vt:lpstr>V- GDP per capita and the PPP </vt:lpstr>
      <vt:lpstr>V- GDP per capita and the PPP </vt:lpstr>
      <vt:lpstr>V- GDP per capita and the PPP </vt:lpstr>
      <vt:lpstr>V- GDP per capita and the PPP </vt:lpstr>
      <vt:lpstr>VI-Net National Product (NNP) vs National Income (NI)  </vt:lpstr>
      <vt:lpstr>VI-Net National Product (NNP)vs National Income (NI)</vt:lpstr>
      <vt:lpstr>Présentation PowerPoint</vt:lpstr>
      <vt:lpstr> Circular flow Diagram:       Simple &amp; Realistic Model</vt:lpstr>
      <vt:lpstr>GDP      GNP    NNP         NI</vt:lpstr>
      <vt:lpstr>Inflation rate    Growth rate</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15</cp:revision>
  <dcterms:created xsi:type="dcterms:W3CDTF">2022-12-02T13:41:32Z</dcterms:created>
  <dcterms:modified xsi:type="dcterms:W3CDTF">2022-12-02T18:12:54Z</dcterms:modified>
</cp:coreProperties>
</file>