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4.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271" r:id="rId4"/>
    <p:sldId id="313" r:id="rId5"/>
    <p:sldId id="499" r:id="rId6"/>
    <p:sldId id="500" r:id="rId7"/>
    <p:sldId id="501" r:id="rId8"/>
    <p:sldId id="276" r:id="rId9"/>
    <p:sldId id="502" r:id="rId10"/>
    <p:sldId id="486" r:id="rId11"/>
    <p:sldId id="503" r:id="rId12"/>
    <p:sldId id="504" r:id="rId13"/>
    <p:sldId id="505" r:id="rId14"/>
    <p:sldId id="506" r:id="rId15"/>
    <p:sldId id="507" r:id="rId16"/>
    <p:sldId id="508" r:id="rId17"/>
    <p:sldId id="509" r:id="rId18"/>
    <p:sldId id="510" r:id="rId19"/>
    <p:sldId id="489" r:id="rId20"/>
    <p:sldId id="511" r:id="rId21"/>
    <p:sldId id="512" r:id="rId22"/>
    <p:sldId id="513" r:id="rId23"/>
    <p:sldId id="514" r:id="rId24"/>
    <p:sldId id="515" r:id="rId25"/>
    <p:sldId id="516" r:id="rId26"/>
    <p:sldId id="517" r:id="rId27"/>
    <p:sldId id="518" r:id="rId28"/>
    <p:sldId id="519" r:id="rId29"/>
    <p:sldId id="520" r:id="rId30"/>
    <p:sldId id="521" r:id="rId31"/>
    <p:sldId id="522" r:id="rId32"/>
    <p:sldId id="523" r:id="rId33"/>
    <p:sldId id="524" r:id="rId34"/>
    <p:sldId id="525" r:id="rId35"/>
    <p:sldId id="526" r:id="rId36"/>
    <p:sldId id="527" r:id="rId37"/>
    <p:sldId id="532" r:id="rId38"/>
    <p:sldId id="528" r:id="rId39"/>
    <p:sldId id="533" r:id="rId40"/>
    <p:sldId id="529" r:id="rId41"/>
    <p:sldId id="534" r:id="rId42"/>
    <p:sldId id="530" r:id="rId43"/>
    <p:sldId id="5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9"/>
            <p14:sldId id="500"/>
            <p14:sldId id="501"/>
            <p14:sldId id="276"/>
            <p14:sldId id="502"/>
            <p14:sldId id="486"/>
            <p14:sldId id="503"/>
            <p14:sldId id="504"/>
            <p14:sldId id="505"/>
            <p14:sldId id="506"/>
            <p14:sldId id="507"/>
            <p14:sldId id="508"/>
            <p14:sldId id="509"/>
            <p14:sldId id="510"/>
            <p14:sldId id="489"/>
            <p14:sldId id="511"/>
            <p14:sldId id="512"/>
            <p14:sldId id="513"/>
            <p14:sldId id="514"/>
            <p14:sldId id="515"/>
            <p14:sldId id="516"/>
            <p14:sldId id="517"/>
            <p14:sldId id="518"/>
            <p14:sldId id="519"/>
            <p14:sldId id="520"/>
            <p14:sldId id="521"/>
            <p14:sldId id="522"/>
            <p14:sldId id="523"/>
            <p14:sldId id="524"/>
            <p14:sldId id="525"/>
            <p14:sldId id="526"/>
            <p14:sldId id="527"/>
            <p14:sldId id="532"/>
            <p14:sldId id="528"/>
            <p14:sldId id="533"/>
            <p14:sldId id="529"/>
            <p14:sldId id="534"/>
            <p14:sldId id="530"/>
            <p14:sldId id="531"/>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0" d="100"/>
          <a:sy n="50" d="100"/>
        </p:scale>
        <p:origin x="-444" y="-4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1/29/2024</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a:t>
            </a:r>
            <a:r>
              <a:rPr lang="en-US" sz="2000" b="1" dirty="0" smtClean="0">
                <a:latin typeface="Times New Roman" panose="02020603050405020304" pitchFamily="18" charset="0"/>
                <a:cs typeface="Times New Roman" panose="02020603050405020304" pitchFamily="18" charset="0"/>
              </a:rPr>
              <a:t>study</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Times New Roman" panose="02020603050405020304" pitchFamily="18" charset="0"/>
                <a:cs typeface="Times New Roman" panose="02020603050405020304" pitchFamily="18" charset="0"/>
              </a:rPr>
              <a:t>Lecture </a:t>
            </a:r>
          </a:p>
          <a:p>
            <a:pPr algn="ctr"/>
            <a:r>
              <a:rPr lang="en-US" sz="16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4621643" y="573077"/>
            <a:ext cx="3360215" cy="461665"/>
          </a:xfrm>
          <a:prstGeom prst="rect">
            <a:avLst/>
          </a:prstGeom>
          <a:noFill/>
        </p:spPr>
        <p:txBody>
          <a:bodyPr wrap="none" rtlCol="0">
            <a:spAutoFit/>
          </a:bodyPr>
          <a:lstStyle/>
          <a:p>
            <a:pPr algn="r"/>
            <a:r>
              <a:rPr lang="ar-EG" sz="2400" b="1" dirty="0">
                <a:solidFill>
                  <a:srgbClr val="00B0F0"/>
                </a:solidFill>
                <a:latin typeface="Alexandria" pitchFamily="2" charset="-78"/>
                <a:cs typeface="Alexandria" pitchFamily="2" charset="-78"/>
              </a:rPr>
              <a:t>تعريف القانون وأهميته</a:t>
            </a: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1631216"/>
          </a:xfrm>
          <a:prstGeom prst="rect">
            <a:avLst/>
          </a:prstGeom>
        </p:spPr>
        <p:txBody>
          <a:bodyPr wrap="square">
            <a:spAutoFit/>
          </a:bodyPr>
          <a:lstStyle/>
          <a:p>
            <a:pPr marL="342900" indent="-342900" algn="just" rtl="1">
              <a:buFont typeface="Wingdings" pitchFamily="2" charset="2"/>
              <a:buChar char="§"/>
            </a:pPr>
            <a:r>
              <a:rPr lang="ar-EG" sz="2000" u="sng" dirty="0">
                <a:latin typeface="شمثءشىيقهش"/>
                <a:cs typeface="Alexandria" pitchFamily="2" charset="-78"/>
              </a:rPr>
              <a:t>أهم النقاط الأساسية للمحاضرة: </a:t>
            </a:r>
          </a:p>
          <a:p>
            <a:pPr algn="just" rtl="1"/>
            <a:r>
              <a:rPr lang="ar-EG" dirty="0">
                <a:latin typeface="شمثءشىيقهش"/>
                <a:cs typeface="Alexandria" pitchFamily="2" charset="-78"/>
              </a:rPr>
              <a:t> </a:t>
            </a:r>
            <a:r>
              <a:rPr lang="ar-EG" sz="2000" dirty="0" smtClean="0">
                <a:latin typeface="شمثءشىيقهش"/>
                <a:cs typeface="Alexandria" pitchFamily="2" charset="-78"/>
              </a:rPr>
              <a:t>1- </a:t>
            </a:r>
            <a:r>
              <a:rPr lang="ar-EG" sz="2000" dirty="0">
                <a:latin typeface="شمثءشىيقهش"/>
                <a:cs typeface="Alexandria" pitchFamily="2" charset="-78"/>
              </a:rPr>
              <a:t>تعريف القانون في اللغة والاصطلاح.</a:t>
            </a:r>
          </a:p>
          <a:p>
            <a:pPr algn="just" rtl="1"/>
            <a:r>
              <a:rPr lang="ar-EG" sz="2000" dirty="0">
                <a:latin typeface="شمثءشىيقهش"/>
                <a:cs typeface="Alexandria" pitchFamily="2" charset="-78"/>
              </a:rPr>
              <a:t>2- أهمية القانون بالنسبة للفرد والمجتمع.</a:t>
            </a:r>
          </a:p>
          <a:p>
            <a:pPr algn="just" rtl="1"/>
            <a:r>
              <a:rPr lang="ar-EG" sz="2000" dirty="0">
                <a:latin typeface="شمثءشىيقهش"/>
                <a:cs typeface="Alexandria" pitchFamily="2" charset="-78"/>
              </a:rPr>
              <a:t>3- خصائص القاعدة القانونية.</a:t>
            </a:r>
          </a:p>
          <a:p>
            <a:pPr algn="just" rtl="1"/>
            <a:r>
              <a:rPr lang="ar-EG" sz="2000" dirty="0">
                <a:latin typeface="شمثءشىيقهش"/>
                <a:cs typeface="Alexandria" pitchFamily="2" charset="-78"/>
              </a:rPr>
              <a:t>4- تعريف الجزاء وخصائصه وصوره.</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القانون في اللغة </a:t>
            </a:r>
            <a:r>
              <a:rPr lang="ar-EG" sz="2400" b="1" dirty="0" smtClean="0">
                <a:solidFill>
                  <a:srgbClr val="00B0F0"/>
                </a:solidFill>
                <a:latin typeface="Alexandria" pitchFamily="2" charset="-78"/>
                <a:cs typeface="Alexandria" pitchFamily="2" charset="-78"/>
              </a:rPr>
              <a:t>والإصطلاح:</a:t>
            </a:r>
            <a:endParaRPr lang="ar-EG" sz="2400" b="1" dirty="0">
              <a:solidFill>
                <a:srgbClr val="00B0F0"/>
              </a:solidFill>
              <a:latin typeface="Alexandria" pitchFamily="2" charset="-78"/>
              <a:cs typeface="Alexandria"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76430" y="2184949"/>
            <a:ext cx="12015570" cy="34778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كلمة القانون ليست عربية الأصل فهي كلمة معربة عن الأصل اليوناني </a:t>
            </a:r>
            <a:r>
              <a:rPr lang="en-US" sz="2000" b="1" dirty="0">
                <a:latin typeface="Alexandria" pitchFamily="2" charset="-78"/>
                <a:cs typeface="Alexandria" pitchFamily="2" charset="-78"/>
              </a:rPr>
              <a:t>kanun </a:t>
            </a:r>
            <a:r>
              <a:rPr lang="ar-EG" sz="2000" b="1" dirty="0">
                <a:latin typeface="Alexandria" pitchFamily="2" charset="-78"/>
                <a:cs typeface="Alexandria" pitchFamily="2" charset="-78"/>
              </a:rPr>
              <a:t>كانون" والتي تعني العصا المستقيمة، لذا عبرت اللغات اللاتينية والجرمانية عن القانون بكلمة " المستقيم".</a:t>
            </a:r>
          </a:p>
          <a:p>
            <a:pPr algn="just" rtl="1"/>
            <a:r>
              <a:rPr lang="ar-EG" sz="2000" b="1" dirty="0">
                <a:latin typeface="Alexandria" pitchFamily="2" charset="-78"/>
                <a:cs typeface="Alexandria" pitchFamily="2" charset="-78"/>
              </a:rPr>
              <a:t>1- القانون في اللغة : </a:t>
            </a:r>
          </a:p>
          <a:p>
            <a:pPr algn="just" rtl="1"/>
            <a:r>
              <a:rPr lang="ar-EG" sz="2000" dirty="0">
                <a:latin typeface="Alexandria" pitchFamily="2" charset="-78"/>
                <a:cs typeface="Alexandria" pitchFamily="2" charset="-78"/>
              </a:rPr>
              <a:t>والقانون في اللغة هو كل قاعدة مطردة على وجه مستمر، أو مستقر ومنظم، وهو معنى ينصرف إلى علوم الطبيعة والاقتصاد، والرياضة وغيرها. ودليل ذلك أن القاعدة المستقرة التي تقضي مثلا بسقوط الأجسام إلى الأرض كلما ألقيت إلى الفضاء تسمى بقانون الجاذبية. والقاعدة المستقرة في الاقتصاد بتأثر الأسعار والأجور بمدى التوازن بين العرض والطلب بالنسبة إلى السلع والخدمات تسمى بقانون العرض والطلب.</a:t>
            </a:r>
          </a:p>
          <a:p>
            <a:pPr algn="just" rtl="1"/>
            <a:r>
              <a:rPr lang="ar-EG" sz="2000" dirty="0">
                <a:latin typeface="Alexandria" pitchFamily="2" charset="-78"/>
                <a:cs typeface="Alexandria" pitchFamily="2" charset="-78"/>
              </a:rPr>
              <a:t>وفي نطاق العلوم الاجتماعية، يمكن تعريف القانون بأنه مجموعة من القواعد السلوكية الملزمة للأفراد في المجتمع، وهذا هو المعنى العام للقانون الذي تتضح فيه خصائصه الجوهرية بأنه مجموعة من القواعد السلوكية تتميز عن غيرها من القواعد بالعمومية والتجريد، فضلاً عن أنها قواعد اجتماعية وملزمة للأفراد.</a:t>
            </a: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Lecture </a:t>
            </a:r>
          </a:p>
          <a:p>
            <a:pPr algn="ctr"/>
            <a:r>
              <a:rPr lang="en-US" b="1" dirty="0" smtClean="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القانون في اللغة </a:t>
            </a:r>
            <a:r>
              <a:rPr lang="ar-EG" sz="2400" b="1" dirty="0" smtClean="0">
                <a:solidFill>
                  <a:srgbClr val="00B0F0"/>
                </a:solidFill>
                <a:latin typeface="Alexandria" pitchFamily="2" charset="-78"/>
                <a:cs typeface="Alexandria" pitchFamily="2" charset="-78"/>
              </a:rPr>
              <a:t>والإصطلاح:</a:t>
            </a:r>
            <a:endParaRPr lang="ar-EG" sz="2400" b="1" dirty="0">
              <a:solidFill>
                <a:srgbClr val="00B0F0"/>
              </a:solidFill>
              <a:latin typeface="Alexandria" pitchFamily="2" charset="-78"/>
              <a:cs typeface="Alexandria"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76430" y="2184949"/>
            <a:ext cx="12015570"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2- القانون في الاصطلاح: </a:t>
            </a:r>
          </a:p>
          <a:p>
            <a:pPr marL="342900" indent="-342900" algn="just" rtl="1">
              <a:buFont typeface="Wingdings" pitchFamily="2" charset="2"/>
              <a:buChar char="§"/>
            </a:pPr>
            <a:r>
              <a:rPr lang="ar-EG" sz="2000" dirty="0">
                <a:latin typeface="Alexandria" pitchFamily="2" charset="-78"/>
                <a:cs typeface="Alexandria" pitchFamily="2" charset="-78"/>
              </a:rPr>
              <a:t>كلمة القانون في الاصطلاح القانوني ( فقهاء القانون) لها معنيان أحدهما واسع والآخر ضيق. فالمعنى الواسع يقصد به مجموعة من القواعد العامة والمجردة، والتي تهدف إلى تنظيم سلوك الأفراد في المجتمع، والملزمة والمقترنة بجزاء توقعه السلطة العامة جبراً على من يخالفها. أما المعنى الضيق، فقد يستعمل للدلالة على معان كثيرة، فقد تطلق كلمة القانون للدلالة على التشريع، أي مجموعة القواعد المكتوبة الصادرة عن السلطة التشريعية والتي تنظم نوعاً معيناً من الروابط القانونية فيقال مثلاً القانون التجاري أو قانون العمل، فالأول ينظم العلاقات الناشئة عن التشاط التجاري، والثاني ينظم العلاقات الناشئة بين أرباب العمل والعمال</a:t>
            </a:r>
            <a:r>
              <a:rPr lang="ar-EG" sz="2000" dirty="0" smtClean="0">
                <a:latin typeface="Alexandria" pitchFamily="2" charset="-78"/>
                <a:cs typeface="Alexandria" pitchFamily="2" charset="-78"/>
              </a:rPr>
              <a:t>.</a:t>
            </a:r>
          </a:p>
          <a:p>
            <a:pPr marL="342900" indent="-342900" algn="just" rtl="1">
              <a:buFont typeface="Wingdings" pitchFamily="2" charset="2"/>
              <a:buChar char="§"/>
            </a:pPr>
            <a:endParaRPr lang="ar-EG" sz="2000" dirty="0">
              <a:latin typeface="Alexandria" pitchFamily="2" charset="-78"/>
              <a:cs typeface="Alexandria" pitchFamily="2" charset="-78"/>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Lecture </a:t>
            </a:r>
          </a:p>
          <a:p>
            <a:pPr algn="ctr"/>
            <a:r>
              <a:rPr lang="en-US" b="1" dirty="0" smtClean="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87773"/>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القانون في اللغة </a:t>
            </a:r>
            <a:r>
              <a:rPr lang="ar-EG" sz="2400" b="1" dirty="0" smtClean="0">
                <a:solidFill>
                  <a:srgbClr val="00B0F0"/>
                </a:solidFill>
                <a:latin typeface="Alexandria" pitchFamily="2" charset="-78"/>
                <a:cs typeface="Alexandria" pitchFamily="2" charset="-78"/>
              </a:rPr>
              <a:t>والإصطلاح:</a:t>
            </a:r>
            <a:endParaRPr lang="ar-EG" sz="2400" b="1" dirty="0">
              <a:solidFill>
                <a:srgbClr val="00B0F0"/>
              </a:solidFill>
              <a:latin typeface="Alexandria" pitchFamily="2" charset="-78"/>
              <a:cs typeface="Alexandria"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76430" y="2184949"/>
            <a:ext cx="12015570"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dirty="0">
                <a:latin typeface="Alexandria" pitchFamily="2" charset="-78"/>
                <a:cs typeface="Alexandria" pitchFamily="2" charset="-78"/>
              </a:rPr>
              <a:t>وقد تستعمل كلمة القانون ويراد بها التقنين </a:t>
            </a:r>
            <a:r>
              <a:rPr lang="en-US" sz="2000" dirty="0">
                <a:latin typeface="Alexandria" pitchFamily="2" charset="-78"/>
                <a:cs typeface="Alexandria" pitchFamily="2" charset="-78"/>
              </a:rPr>
              <a:t>code </a:t>
            </a:r>
            <a:r>
              <a:rPr lang="ar-EG" sz="2000" dirty="0">
                <a:latin typeface="Alexandria" pitchFamily="2" charset="-78"/>
                <a:cs typeface="Alexandria" pitchFamily="2" charset="-78"/>
              </a:rPr>
              <a:t>أي مجموعة المواد أو النصوص الخاصة بفرع معين من فروع القانون، فنقول مثلاً، نصت المادة الأولى من القانون المدني على كذا، فيكون المقصود بلفظ القانون، التقنين المدني.</a:t>
            </a:r>
          </a:p>
          <a:p>
            <a:pPr marL="342900" indent="-342900" algn="just" rtl="1">
              <a:buFont typeface="Wingdings" pitchFamily="2" charset="2"/>
              <a:buChar char="§"/>
            </a:pPr>
            <a:r>
              <a:rPr lang="ar-EG" sz="2000" dirty="0">
                <a:latin typeface="Alexandria" pitchFamily="2" charset="-78"/>
                <a:cs typeface="Alexandria" pitchFamily="2" charset="-78"/>
              </a:rPr>
              <a:t>وأخيراً فقد يستخدم مصطلح القانون مقترنا بوصف معين. فنقول القانون الوضعي والقانون الطبيعي. ويقصد بالقانون الوضعي، مجموعة القواعد القانونية السارية فعلاً في بلد ما في زمن معين، فالقانون الوضعي المصري هو مجموعة القواعد المعمول بها في مصر في الوقت الحاضر، أياً كان مصدرها.</a:t>
            </a:r>
          </a:p>
          <a:p>
            <a:pPr marL="342900" indent="-342900" algn="just" rtl="1">
              <a:buFont typeface="Wingdings" pitchFamily="2" charset="2"/>
              <a:buChar char="§"/>
            </a:pPr>
            <a:r>
              <a:rPr lang="ar-EG" sz="2000" dirty="0">
                <a:latin typeface="Alexandria" pitchFamily="2" charset="-78"/>
                <a:cs typeface="Alexandria" pitchFamily="2" charset="-78"/>
              </a:rPr>
              <a:t>أما القانون الطبيعي، فيقصد به مجموعة القواعد المثالية المؤبدة التي أودعها الله في الكون ويكشف عنها العقل، أي تتجه إليها القوانين الوضعية على قدر الإمكان لتحقيق العدالة، ويعتبر أساساً للقانون الوضعي</a:t>
            </a:r>
            <a:r>
              <a:rPr lang="ar-EG" sz="2000" dirty="0" smtClean="0">
                <a:latin typeface="Alexandria" pitchFamily="2" charset="-78"/>
                <a:cs typeface="Alexandria" pitchFamily="2" charset="-78"/>
              </a:rPr>
              <a:t>.</a:t>
            </a:r>
            <a:endParaRPr lang="ar-EG" sz="2000" dirty="0">
              <a:latin typeface="Alexandria" pitchFamily="2" charset="-78"/>
              <a:cs typeface="Alexandria" pitchFamily="2" charset="-78"/>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Lecture </a:t>
            </a:r>
          </a:p>
          <a:p>
            <a:pPr algn="ctr"/>
            <a:r>
              <a:rPr lang="en-US" b="1" dirty="0" smtClean="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6489596"/>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القانون في اللغة </a:t>
            </a:r>
            <a:r>
              <a:rPr lang="ar-EG" sz="2400" b="1" dirty="0" smtClean="0">
                <a:solidFill>
                  <a:srgbClr val="00B0F0"/>
                </a:solidFill>
                <a:latin typeface="Alexandria" pitchFamily="2" charset="-78"/>
                <a:cs typeface="Alexandria" pitchFamily="2" charset="-78"/>
              </a:rPr>
              <a:t>والإصطلاح:</a:t>
            </a:r>
            <a:endParaRPr lang="ar-EG" sz="2400" b="1" dirty="0">
              <a:solidFill>
                <a:srgbClr val="00B0F0"/>
              </a:solidFill>
              <a:latin typeface="Alexandria" pitchFamily="2" charset="-78"/>
              <a:cs typeface="Alexandria"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76430" y="2184949"/>
            <a:ext cx="12015570"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dirty="0">
                <a:latin typeface="Alexandria" pitchFamily="2" charset="-78"/>
                <a:cs typeface="Alexandria" pitchFamily="2" charset="-78"/>
              </a:rPr>
              <a:t>وتنصرف دراستنا إلى القانون بالمعنى الواسع، أي على أنه مجموعة من القواعد التي تحكم سلوك الأفراد في المجتمع، ويتعين الخضوع لها بالقوة عند الاقتضاء. والقانون بهذا المعنى يتكون من مجموعة من القواعد والقاعدة هي الوحدة أو الخلية التي يتكون منها القانون والقاعدة القانونية بدورها تتكون من فرض، وحكم ( أو حل).</a:t>
            </a:r>
          </a:p>
          <a:p>
            <a:pPr marL="342900" indent="-342900" algn="just" rtl="1">
              <a:buFont typeface="Wingdings" pitchFamily="2" charset="2"/>
              <a:buChar char="§"/>
            </a:pPr>
            <a:r>
              <a:rPr lang="ar-EG" sz="2000" dirty="0">
                <a:latin typeface="Alexandria" pitchFamily="2" charset="-78"/>
                <a:cs typeface="Alexandria" pitchFamily="2" charset="-78"/>
              </a:rPr>
              <a:t>ومثال على ذلك، مانصت عليه المادة 163 من القانون المدني المصري " كل خطأ سبب ضرراً للغير يلزم من ارتكبه بالتعويض". فالفرض من النص المذكور أن كل من يخطئ فيتولد عن خطئه ضرر للغير، والحكم هو التزامه بالتعويض.</a:t>
            </a: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2431740"/>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smtClean="0">
                <a:solidFill>
                  <a:srgbClr val="2D3956"/>
                </a:solidFill>
                <a:latin typeface="Alexandria" pitchFamily="2" charset="-78"/>
                <a:cs typeface="Alexandria" pitchFamily="2" charset="-78"/>
              </a:rPr>
              <a:t>- الإنسان </a:t>
            </a:r>
            <a:r>
              <a:rPr lang="ar-EG" sz="2000" dirty="0">
                <a:solidFill>
                  <a:srgbClr val="2D3956"/>
                </a:solidFill>
                <a:latin typeface="Alexandria" pitchFamily="2" charset="-78"/>
                <a:cs typeface="Alexandria" pitchFamily="2" charset="-78"/>
              </a:rPr>
              <a:t>كائن اجتماعي لا يستطيع أن يعتزل الناس ليعيش وحيداً، بل يعيش دائماً في مجتمع، يتعاون مع أفراده ويتبادل معهم المنافع فتنشأ علاقات اجتماعية متعددة أسرية واقتصادية وسياسية، تستلزم وجود قواعد تنظمها سواء تمثلت هذه القواعد في قيود على السلوك الاجتماعي أو في واجبات على الأفراد.</a:t>
            </a:r>
          </a:p>
          <a:p>
            <a:pPr algn="just" rtl="1"/>
            <a:r>
              <a:rPr lang="ar-EG" sz="2000" dirty="0">
                <a:solidFill>
                  <a:srgbClr val="2D3956"/>
                </a:solidFill>
                <a:latin typeface="Alexandria" pitchFamily="2" charset="-78"/>
                <a:cs typeface="Alexandria" pitchFamily="2" charset="-78"/>
              </a:rPr>
              <a:t>وقد استقت هذه القيود أو الواجبات المفروضة مصدرها بداية من قواعد المجاملات، والآداب، أو قواعد الأخلاق</a:t>
            </a:r>
            <a:r>
              <a:rPr lang="ar-EG" sz="2000" dirty="0" smtClean="0">
                <a:solidFill>
                  <a:srgbClr val="2D3956"/>
                </a:solidFill>
                <a:latin typeface="Alexandria" pitchFamily="2" charset="-78"/>
                <a:cs typeface="Alexandria" pitchFamily="2" charset="-78"/>
              </a:rPr>
              <a:t>.</a:t>
            </a:r>
            <a:endParaRPr lang="ar-EG" sz="2000" dirty="0">
              <a:solidFill>
                <a:srgbClr val="2D3956"/>
              </a:solidFill>
              <a:latin typeface="Alexandria" pitchFamily="2" charset="-78"/>
              <a:cs typeface="Alexandria" pitchFamily="2" charset="-78"/>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أهمية القانون بالنسبة للفرد </a:t>
            </a:r>
            <a:r>
              <a:rPr lang="ar-EG" sz="2400" b="1" dirty="0" smtClean="0">
                <a:solidFill>
                  <a:srgbClr val="00B0F0"/>
                </a:solidFill>
                <a:latin typeface="Alexandria" pitchFamily="2" charset="-78"/>
                <a:cs typeface="Alexandria" pitchFamily="2" charset="-78"/>
              </a:rPr>
              <a:t>والمجتمع:</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smtClean="0">
                <a:solidFill>
                  <a:srgbClr val="2D3956"/>
                </a:solidFill>
                <a:latin typeface="Alexandria" pitchFamily="2" charset="-78"/>
                <a:cs typeface="Alexandria" pitchFamily="2" charset="-78"/>
              </a:rPr>
              <a:t>- وفي </a:t>
            </a:r>
            <a:r>
              <a:rPr lang="ar-EG" sz="2000" dirty="0">
                <a:solidFill>
                  <a:srgbClr val="2D3956"/>
                </a:solidFill>
                <a:latin typeface="Alexandria" pitchFamily="2" charset="-78"/>
                <a:cs typeface="Alexandria" pitchFamily="2" charset="-78"/>
              </a:rPr>
              <a:t>مرحلة تالية تبين أن هذه القيود، غير كافية لإجبار الناس على احترامها، وظهرت الحاجة إلى قيود من طبيعة إلزامية يوقع على من يخالفها جزاء مادي، ومنظم، أي تستقل به سلطة مختصة. ولذا نشأت القواعد القانونية التي تهدف إلى تنظيم المجتمع تنظيماً يحقق المصلحة العامة، بطريق يصون حريات الأفراد ومصالحهم الخاصة وذلك عن طريق قواعد يقترن الخروج عليها بجزاء توقعه السلطة العامة على المخالف، وبدون هذه القواعد القانونية لايمكن أن يستتب أمن أو يقوم نظام في مجتمع.</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أهمية القانون بالنسبة للفرد </a:t>
            </a:r>
            <a:r>
              <a:rPr lang="ar-EG" sz="2400" b="1" dirty="0" smtClean="0">
                <a:solidFill>
                  <a:srgbClr val="00B0F0"/>
                </a:solidFill>
                <a:latin typeface="Alexandria" pitchFamily="2" charset="-78"/>
                <a:cs typeface="Alexandria" pitchFamily="2" charset="-78"/>
              </a:rPr>
              <a:t>والمجتمع:</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4544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000" b="1" dirty="0" smtClean="0">
                <a:solidFill>
                  <a:srgbClr val="2D3956"/>
                </a:solidFill>
                <a:latin typeface="Alexandria" pitchFamily="2" charset="-78"/>
                <a:cs typeface="Alexandria" pitchFamily="2" charset="-78"/>
              </a:rPr>
              <a:t>-</a:t>
            </a:r>
            <a:r>
              <a:rPr lang="ar-EG" sz="2000" dirty="0">
                <a:solidFill>
                  <a:srgbClr val="2D3956"/>
                </a:solidFill>
                <a:latin typeface="Alexandria" pitchFamily="2" charset="-78"/>
                <a:cs typeface="Alexandria" pitchFamily="2" charset="-78"/>
              </a:rPr>
              <a:t>إذا كان القانون بالمعنى الذي بسطناه، هو مجموعة من القواعد التي تحكم سلوك الأفراد وعلاقاتهم، والتي يناط كفالة احترامها بما تملك السلطة العامة في المجتمع من قوة الجبر والإلزام، فإننا نستنتج ثلاث خصائص جوهرية تميز القواعد القانونية عن غيرها من القواعد الاجتماعية وهي</a:t>
            </a:r>
            <a:r>
              <a:rPr lang="ar-EG" sz="2000" dirty="0" smtClean="0">
                <a:solidFill>
                  <a:srgbClr val="2D3956"/>
                </a:solidFill>
                <a:latin typeface="Alexandria" pitchFamily="2" charset="-78"/>
                <a:cs typeface="Alexandria" pitchFamily="2" charset="-78"/>
              </a:rPr>
              <a:t>:</a:t>
            </a:r>
          </a:p>
          <a:p>
            <a:pPr algn="just" rtl="1"/>
            <a:r>
              <a:rPr lang="ar-EG" sz="2000" dirty="0">
                <a:solidFill>
                  <a:srgbClr val="2D3956"/>
                </a:solidFill>
                <a:latin typeface="Alexandria" pitchFamily="2" charset="-78"/>
                <a:cs typeface="Alexandria" pitchFamily="2" charset="-78"/>
              </a:rPr>
              <a:t/>
            </a:r>
            <a:br>
              <a:rPr lang="ar-EG" sz="2000" dirty="0">
                <a:solidFill>
                  <a:srgbClr val="2D3956"/>
                </a:solidFill>
                <a:latin typeface="Alexandria" pitchFamily="2" charset="-78"/>
                <a:cs typeface="Alexandria" pitchFamily="2" charset="-78"/>
              </a:rPr>
            </a:br>
            <a:r>
              <a:rPr lang="ar-EG" sz="2000" dirty="0">
                <a:solidFill>
                  <a:srgbClr val="2D3956"/>
                </a:solidFill>
                <a:latin typeface="Alexandria" pitchFamily="2" charset="-78"/>
                <a:cs typeface="Alexandria" pitchFamily="2" charset="-78"/>
              </a:rPr>
              <a:t>أ- قاعدة عامة ومجردة</a:t>
            </a:r>
            <a:r>
              <a:rPr lang="ar-EG" sz="2000" dirty="0" smtClean="0">
                <a:solidFill>
                  <a:srgbClr val="2D3956"/>
                </a:solidFill>
                <a:latin typeface="Alexandria" pitchFamily="2" charset="-78"/>
                <a:cs typeface="Alexandria" pitchFamily="2" charset="-78"/>
              </a:rPr>
              <a:t>.</a:t>
            </a:r>
          </a:p>
          <a:p>
            <a:pPr algn="just" rtl="1"/>
            <a:r>
              <a:rPr lang="ar-EG" sz="2000" dirty="0">
                <a:solidFill>
                  <a:srgbClr val="2D3956"/>
                </a:solidFill>
                <a:latin typeface="Alexandria" pitchFamily="2" charset="-78"/>
                <a:cs typeface="Alexandria" pitchFamily="2" charset="-78"/>
              </a:rPr>
              <a:t/>
            </a:r>
            <a:br>
              <a:rPr lang="ar-EG" sz="2000" dirty="0">
                <a:solidFill>
                  <a:srgbClr val="2D3956"/>
                </a:solidFill>
                <a:latin typeface="Alexandria" pitchFamily="2" charset="-78"/>
                <a:cs typeface="Alexandria" pitchFamily="2" charset="-78"/>
              </a:rPr>
            </a:br>
            <a:r>
              <a:rPr lang="ar-EG" sz="2000" dirty="0">
                <a:solidFill>
                  <a:srgbClr val="2D3956"/>
                </a:solidFill>
                <a:latin typeface="Alexandria" pitchFamily="2" charset="-78"/>
                <a:cs typeface="Alexandria" pitchFamily="2" charset="-78"/>
              </a:rPr>
              <a:t>ب- قاعدة تنظم السلوك الاجتماعي</a:t>
            </a:r>
            <a:r>
              <a:rPr lang="ar-EG" sz="2000" dirty="0" smtClean="0">
                <a:solidFill>
                  <a:srgbClr val="2D3956"/>
                </a:solidFill>
                <a:latin typeface="Alexandria" pitchFamily="2" charset="-78"/>
                <a:cs typeface="Alexandria" pitchFamily="2" charset="-78"/>
              </a:rPr>
              <a:t>.</a:t>
            </a:r>
          </a:p>
          <a:p>
            <a:pPr algn="just" rtl="1"/>
            <a:r>
              <a:rPr lang="ar-EG" sz="2000" dirty="0">
                <a:solidFill>
                  <a:srgbClr val="2D3956"/>
                </a:solidFill>
                <a:latin typeface="Alexandria" pitchFamily="2" charset="-78"/>
                <a:cs typeface="Alexandria" pitchFamily="2" charset="-78"/>
              </a:rPr>
              <a:t/>
            </a:r>
            <a:br>
              <a:rPr lang="ar-EG" sz="2000" dirty="0">
                <a:solidFill>
                  <a:srgbClr val="2D3956"/>
                </a:solidFill>
                <a:latin typeface="Alexandria" pitchFamily="2" charset="-78"/>
                <a:cs typeface="Alexandria" pitchFamily="2" charset="-78"/>
              </a:rPr>
            </a:br>
            <a:r>
              <a:rPr lang="ar-EG" sz="2000" dirty="0">
                <a:solidFill>
                  <a:srgbClr val="2D3956"/>
                </a:solidFill>
                <a:latin typeface="Alexandria" pitchFamily="2" charset="-78"/>
                <a:cs typeface="Alexandria" pitchFamily="2" charset="-78"/>
              </a:rPr>
              <a:t>ج- تقترن بجزاء مادي وحال ومنظم</a:t>
            </a:r>
            <a:r>
              <a:rPr lang="ar-EG" sz="2000" dirty="0" smtClean="0">
                <a:solidFill>
                  <a:srgbClr val="2D3956"/>
                </a:solidFill>
                <a:latin typeface="Alexandria" pitchFamily="2" charset="-78"/>
                <a:cs typeface="Alexandria" pitchFamily="2" charset="-78"/>
              </a:rPr>
              <a:t>.</a:t>
            </a:r>
          </a:p>
          <a:p>
            <a:pPr algn="just" rtl="1"/>
            <a:r>
              <a:rPr lang="ar-EG" sz="2000" b="1" dirty="0">
                <a:solidFill>
                  <a:srgbClr val="2D3956"/>
                </a:solidFill>
                <a:latin typeface="Alexandria" pitchFamily="2" charset="-78"/>
                <a:cs typeface="Alexandria" pitchFamily="2" charset="-78"/>
              </a:rPr>
              <a:t/>
            </a:r>
            <a:br>
              <a:rPr lang="ar-EG" sz="2000" b="1" dirty="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smtClean="0">
                <a:solidFill>
                  <a:srgbClr val="2D3956"/>
                </a:solidFill>
                <a:latin typeface="Alexandria" pitchFamily="2" charset="-78"/>
                <a:cs typeface="Alexandria" pitchFamily="2" charset="-78"/>
              </a:rPr>
              <a:t>أ- قاعدة </a:t>
            </a:r>
            <a:r>
              <a:rPr lang="ar-EG" sz="2000" b="1" dirty="0">
                <a:solidFill>
                  <a:srgbClr val="2D3956"/>
                </a:solidFill>
                <a:latin typeface="Alexandria" pitchFamily="2" charset="-78"/>
                <a:cs typeface="Alexandria" pitchFamily="2" charset="-78"/>
              </a:rPr>
              <a:t>عامة ومجردة</a:t>
            </a:r>
            <a:r>
              <a:rPr lang="ar-EG" sz="2000" b="1" dirty="0" smtClean="0">
                <a:solidFill>
                  <a:srgbClr val="2D3956"/>
                </a:solidFill>
                <a:latin typeface="Alexandria" pitchFamily="2" charset="-78"/>
                <a:cs typeface="Alexandria" pitchFamily="2" charset="-78"/>
              </a:rPr>
              <a:t>:</a:t>
            </a:r>
          </a:p>
          <a:p>
            <a:pPr algn="just" rtl="1"/>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r>
              <a:rPr lang="ar-EG" sz="2000" b="1" dirty="0" smtClean="0">
                <a:solidFill>
                  <a:srgbClr val="2D3956"/>
                </a:solidFill>
                <a:latin typeface="Alexandria" pitchFamily="2" charset="-78"/>
                <a:cs typeface="Alexandria" pitchFamily="2" charset="-78"/>
              </a:rPr>
              <a:t>- </a:t>
            </a:r>
            <a:r>
              <a:rPr lang="ar-EG" sz="2000" dirty="0" smtClean="0">
                <a:solidFill>
                  <a:srgbClr val="2D3956"/>
                </a:solidFill>
                <a:latin typeface="Alexandria" pitchFamily="2" charset="-78"/>
                <a:cs typeface="Alexandria" pitchFamily="2" charset="-78"/>
              </a:rPr>
              <a:t>تتميز القواعد القانونية بأنها قواعد عامة ومجردة، بمعنى أنها توجه إلى الأشخاص أو الوقائع عامة فلا توجه إلى شخص معين ولا واقعة بذاتها، ولكنها تنطبق إذا توافرت للشخص أو للواقعة صفات أو شروط محددة. فكل شخص اجتمعت فيه أوصاف معينة وكل واقعة توافرت لها شروط معينة تنطبق بشأنها القواعد القانونية.</a:t>
            </a:r>
          </a:p>
          <a:p>
            <a:pPr algn="just" rtl="1"/>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353291"/>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smtClean="0">
                <a:solidFill>
                  <a:srgbClr val="2D3956"/>
                </a:solidFill>
                <a:latin typeface="Alexandria" pitchFamily="2" charset="-78"/>
                <a:cs typeface="Alexandria" pitchFamily="2" charset="-78"/>
              </a:rPr>
              <a:t>- وبعبارة </a:t>
            </a:r>
            <a:r>
              <a:rPr lang="ar-EG" sz="2000" b="1" dirty="0">
                <a:solidFill>
                  <a:srgbClr val="2D3956"/>
                </a:solidFill>
                <a:latin typeface="Alexandria" pitchFamily="2" charset="-78"/>
                <a:cs typeface="Alexandria" pitchFamily="2" charset="-78"/>
              </a:rPr>
              <a:t>أخرى، </a:t>
            </a:r>
            <a:r>
              <a:rPr lang="ar-EG" sz="2000" dirty="0">
                <a:solidFill>
                  <a:srgbClr val="2D3956"/>
                </a:solidFill>
                <a:latin typeface="Alexandria" pitchFamily="2" charset="-78"/>
                <a:cs typeface="Alexandria" pitchFamily="2" charset="-78"/>
              </a:rPr>
              <a:t>يقصد بعمومية القاعدة القانونية، أنها تطبق على جميع الأشخاص الذين تتوافر فيهم شروط تطبيقها، وعلى كل الوقائع التي تتوافر فيها الشروط الواردة بها</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فعمومية </a:t>
            </a:r>
            <a:r>
              <a:rPr lang="ar-EG" sz="2000" dirty="0">
                <a:solidFill>
                  <a:srgbClr val="2D3956"/>
                </a:solidFill>
                <a:latin typeface="Alexandria" pitchFamily="2" charset="-78"/>
                <a:cs typeface="Alexandria" pitchFamily="2" charset="-78"/>
              </a:rPr>
              <a:t>القاعدة بالنسبة للأشخاص تعني أن القاعدة تخاطبهم بصفاتهم وليس بذواتهم، وبالنسبة للوقائع فإنها تطبق عليها بشروطها وأوصافها وليس </a:t>
            </a:r>
            <a:r>
              <a:rPr lang="ar-EG" sz="2000" dirty="0" smtClean="0">
                <a:solidFill>
                  <a:srgbClr val="2D3956"/>
                </a:solidFill>
                <a:latin typeface="Alexandria" pitchFamily="2" charset="-78"/>
                <a:cs typeface="Alexandria" pitchFamily="2" charset="-78"/>
              </a:rPr>
              <a:t>بذواتها.</a:t>
            </a:r>
          </a:p>
          <a:p>
            <a:pPr algn="just" rtl="1"/>
            <a:r>
              <a:rPr lang="ar-EG" sz="2000" dirty="0">
                <a:solidFill>
                  <a:srgbClr val="2D3956"/>
                </a:solidFill>
                <a:latin typeface="Alexandria" pitchFamily="2" charset="-78"/>
                <a:cs typeface="Alexandria" pitchFamily="2" charset="-78"/>
              </a:rPr>
              <a:t> </a:t>
            </a:r>
            <a:r>
              <a:rPr lang="ar-EG" sz="2000" b="1" dirty="0" smtClean="0">
                <a:solidFill>
                  <a:srgbClr val="2D3956"/>
                </a:solidFill>
                <a:latin typeface="Alexandria" pitchFamily="2" charset="-78"/>
                <a:cs typeface="Alexandria" pitchFamily="2" charset="-78"/>
              </a:rPr>
              <a:t>- ومثال ذلك: </a:t>
            </a:r>
            <a:r>
              <a:rPr lang="ar-EG" sz="2000" dirty="0" smtClean="0">
                <a:solidFill>
                  <a:srgbClr val="2D3956"/>
                </a:solidFill>
                <a:latin typeface="Alexandria" pitchFamily="2" charset="-78"/>
                <a:cs typeface="Alexandria" pitchFamily="2" charset="-78"/>
              </a:rPr>
              <a:t>نص المادة 44/2 من القانون المدني المصري الذي يقضي بأن:" كل من بلغ إحدى وعشرين سنة ميلادية كاملة يعتبر كامل الأهلية". فهذا النص يتضمن قاعدة عامة حيث ينطبق على كل شخص بلغ إحدى وعشرين سنة ميلادية كاملة فيكون كامل الأهلية.</a:t>
            </a:r>
          </a:p>
          <a:p>
            <a:pPr algn="just" rtl="1"/>
            <a:endParaRPr lang="ar-EG" sz="2000" b="1" dirty="0">
              <a:solidFill>
                <a:srgbClr val="2D3956"/>
              </a:solidFill>
              <a:latin typeface="Alexandria" pitchFamily="2" charset="-78"/>
              <a:cs typeface="Alexandria" pitchFamily="2" charset="-78"/>
            </a:endParaRPr>
          </a:p>
          <a:p>
            <a:pPr algn="just" rtl="1"/>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09959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smtClean="0">
                <a:solidFill>
                  <a:srgbClr val="2D3956"/>
                </a:solidFill>
                <a:latin typeface="Alexandria" pitchFamily="2" charset="-78"/>
                <a:cs typeface="Alexandria" pitchFamily="2" charset="-78"/>
              </a:rPr>
              <a:t>- أما </a:t>
            </a:r>
            <a:r>
              <a:rPr lang="ar-EG" sz="2000" dirty="0">
                <a:solidFill>
                  <a:srgbClr val="2D3956"/>
                </a:solidFill>
                <a:latin typeface="Alexandria" pitchFamily="2" charset="-78"/>
                <a:cs typeface="Alexandria" pitchFamily="2" charset="-78"/>
              </a:rPr>
              <a:t>اذا وجه الخطاب إلى شخص بذاته أو واقعة بذاتها فإنه يفقد صفة العمومية ولايصبح قاعدة قانونية وإنما يصبح أمراً فردياً. لذلك لايعتبر قاعدة قانونية القرار الصادر بتعيين موظف أو نقله أو عزله، وكذلك الحكم الصادر بتوقيع عقوبة على شخص ارتكب جريمة</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ونلفت </a:t>
            </a:r>
            <a:r>
              <a:rPr lang="ar-EG" sz="2000" dirty="0">
                <a:solidFill>
                  <a:srgbClr val="2D3956"/>
                </a:solidFill>
                <a:latin typeface="Alexandria" pitchFamily="2" charset="-78"/>
                <a:cs typeface="Alexandria" pitchFamily="2" charset="-78"/>
              </a:rPr>
              <a:t>النظر بأنه ليس المقصود بالعمومية في القاعدة القانونية أنها تتضمن خطاباً إلى كافة أفراد المجتمع أو أغلب الأفراد، بل إن القاعدة القانونية تكون عامة برغم أنها لاتنطبق إلا على عدد محدود من الأفراد، أو بعض فئات المجتمع، طالما أنها تنطبق على كل واحد من هؤلاء إذا توافرت فيه شرائط انطباقها. وعلى ذلك فإن القواعد التي تنمظم مهنة المحاماة، أو الطب أو الهندسة، تعتبر قواعد قانونية، عامة برغم أنها لاتخاطب سوى فئة محددة من المجتمع، بصفتهم لا بأشخاصهم.</a:t>
            </a:r>
            <a:endParaRPr lang="ar-EG" sz="2000" b="1" dirty="0">
              <a:solidFill>
                <a:srgbClr val="2D3956"/>
              </a:solidFill>
              <a:latin typeface="Alexandria" pitchFamily="2" charset="-78"/>
              <a:cs typeface="Alexandria" pitchFamily="2" charset="-78"/>
            </a:endParaRPr>
          </a:p>
          <a:p>
            <a:pPr algn="just" rtl="1"/>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448619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smtClean="0">
                <a:solidFill>
                  <a:srgbClr val="2D3956"/>
                </a:solidFill>
                <a:latin typeface="Alexandria" pitchFamily="2" charset="-78"/>
                <a:cs typeface="Alexandria" pitchFamily="2" charset="-78"/>
              </a:rPr>
              <a:t>- وفضلاً </a:t>
            </a:r>
            <a:r>
              <a:rPr lang="ar-EG" sz="2000" dirty="0">
                <a:solidFill>
                  <a:srgbClr val="2D3956"/>
                </a:solidFill>
                <a:latin typeface="Alexandria" pitchFamily="2" charset="-78"/>
                <a:cs typeface="Alexandria" pitchFamily="2" charset="-78"/>
              </a:rPr>
              <a:t>عن ذلك توجد قواعد قانونية لا تنطبق إلا على شخص واحد وبالرغم من ذلك تكتسب صفة العمومية ومن ذلك مثلا القوانين التي تحدد سلطات رئيس الدولة، أو رئيس مجلس النواب، مادام أنها لاتخاطبه بذاته بل بصفته، فتنطبق على كل من توافرت فيه صفة رئيس الجمهورية أو رئيس مجلس النواب، وتبقى بعد تطبيقها في حالة معينة، لتحكم حالات لايمكن حصرها</a:t>
            </a:r>
            <a:r>
              <a:rPr lang="ar-EG" sz="2000" dirty="0" smtClean="0">
                <a:solidFill>
                  <a:srgbClr val="2D3956"/>
                </a:solidFill>
                <a:latin typeface="Alexandria" pitchFamily="2" charset="-78"/>
                <a:cs typeface="Alexandria" pitchFamily="2" charset="-78"/>
              </a:rPr>
              <a:t>.</a:t>
            </a:r>
          </a:p>
          <a:p>
            <a:pPr algn="just" rtl="1"/>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385384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smtClean="0">
                <a:solidFill>
                  <a:srgbClr val="2D3956"/>
                </a:solidFill>
                <a:latin typeface="Alexandria" pitchFamily="2" charset="-78"/>
                <a:cs typeface="Alexandria" pitchFamily="2" charset="-78"/>
              </a:rPr>
              <a:t>وتجدر </a:t>
            </a:r>
            <a:r>
              <a:rPr lang="ar-EG" sz="2000" b="1" u="sng" dirty="0">
                <a:solidFill>
                  <a:srgbClr val="2D3956"/>
                </a:solidFill>
                <a:latin typeface="Alexandria" pitchFamily="2" charset="-78"/>
                <a:cs typeface="Alexandria" pitchFamily="2" charset="-78"/>
              </a:rPr>
              <a:t>الإشارة إلى أن هناك ثلاث مسائل بخصوص صفة العمومية للقاعدة القانونية</a:t>
            </a:r>
            <a:r>
              <a:rPr lang="ar-EG" sz="2000" b="1" u="sng" dirty="0" smtClean="0">
                <a:solidFill>
                  <a:srgbClr val="2D3956"/>
                </a:solidFill>
                <a:latin typeface="Alexandria" pitchFamily="2" charset="-78"/>
                <a:cs typeface="Alexandria" pitchFamily="2" charset="-78"/>
              </a:rPr>
              <a:t>:</a:t>
            </a:r>
          </a:p>
          <a:p>
            <a:pPr algn="just" rtl="1"/>
            <a:r>
              <a:rPr lang="ar-EG" sz="2000" b="1" dirty="0" smtClean="0">
                <a:solidFill>
                  <a:srgbClr val="2D3956"/>
                </a:solidFill>
                <a:latin typeface="Alexandria" pitchFamily="2" charset="-78"/>
                <a:cs typeface="Alexandria" pitchFamily="2" charset="-78"/>
              </a:rPr>
              <a:t>- المسألة </a:t>
            </a:r>
            <a:r>
              <a:rPr lang="ar-EG" sz="2000" b="1" dirty="0">
                <a:solidFill>
                  <a:srgbClr val="2D3956"/>
                </a:solidFill>
                <a:latin typeface="Alexandria" pitchFamily="2" charset="-78"/>
                <a:cs typeface="Alexandria" pitchFamily="2" charset="-78"/>
              </a:rPr>
              <a:t>الأولى: </a:t>
            </a:r>
            <a:r>
              <a:rPr lang="ar-EG" sz="2000" dirty="0">
                <a:solidFill>
                  <a:srgbClr val="2D3956"/>
                </a:solidFill>
                <a:latin typeface="Alexandria" pitchFamily="2" charset="-78"/>
                <a:cs typeface="Alexandria" pitchFamily="2" charset="-78"/>
              </a:rPr>
              <a:t>أنه لايشترط لاكتساب القاعدة القانونية صفة العمومية أن توضع لزمن غير محدد. فثمة قوانين عامة برغم أنها معدة للتطبيق خلال فترة زمنية محددة، بما في ذلك مثلا قوانين إعلان حالة الطوارئ لمواجهة ظروف الحرب التي تنتهي بانتهاء حالة الحرب. </a:t>
            </a:r>
            <a:endParaRPr lang="ar-EG" sz="2000" dirty="0" smtClean="0">
              <a:solidFill>
                <a:srgbClr val="2D3956"/>
              </a:solidFill>
              <a:latin typeface="Alexandria" pitchFamily="2" charset="-78"/>
              <a:cs typeface="Alexandria" pitchFamily="2" charset="-78"/>
            </a:endParaRPr>
          </a:p>
          <a:p>
            <a:pPr algn="just" rtl="1"/>
            <a:r>
              <a:rPr lang="ar-EG" sz="2000" b="1" dirty="0">
                <a:solidFill>
                  <a:srgbClr val="2D3956"/>
                </a:solidFill>
                <a:latin typeface="Alexandria" pitchFamily="2" charset="-78"/>
                <a:cs typeface="Alexandria" pitchFamily="2" charset="-78"/>
              </a:rPr>
              <a:t>- المسألة الثانية: </a:t>
            </a:r>
            <a:r>
              <a:rPr lang="ar-EG" sz="2000" dirty="0">
                <a:solidFill>
                  <a:srgbClr val="2D3956"/>
                </a:solidFill>
                <a:latin typeface="Alexandria" pitchFamily="2" charset="-78"/>
                <a:cs typeface="Alexandria" pitchFamily="2" charset="-78"/>
              </a:rPr>
              <a:t>أنه لايشترط لاكتساب صفة العمومية، أن تنطبق القاعدة القانونية على كل إقليم الدولة، فثمة قوانين تحكم بعض أجزاء الدولة خصوصاً في قوانين البلاد الاتحادية مثل الولايات المتحدة الأمريكية، التي تتكون من عدة ولايات تنفرد كل ولاية بقانونها الخاص. وتعتبر مع ذلك قواعد عامة</a:t>
            </a:r>
            <a:r>
              <a:rPr lang="ar-EG" sz="2000" dirty="0" smtClean="0">
                <a:solidFill>
                  <a:srgbClr val="2D3956"/>
                </a:solidFill>
                <a:latin typeface="Alexandria" pitchFamily="2" charset="-78"/>
                <a:cs typeface="Alexandria" pitchFamily="2" charset="-78"/>
              </a:rPr>
              <a:t>.</a:t>
            </a:r>
          </a:p>
          <a:p>
            <a:pPr algn="just" rtl="1"/>
            <a:r>
              <a:rPr lang="ar-EG" sz="2000" b="1" dirty="0">
                <a:solidFill>
                  <a:srgbClr val="2D3956"/>
                </a:solidFill>
                <a:latin typeface="Alexandria" pitchFamily="2" charset="-78"/>
                <a:cs typeface="Alexandria" pitchFamily="2" charset="-78"/>
              </a:rPr>
              <a:t>- المسألة الثالثة: </a:t>
            </a:r>
            <a:r>
              <a:rPr lang="ar-EG" sz="2000" dirty="0">
                <a:solidFill>
                  <a:srgbClr val="2D3956"/>
                </a:solidFill>
                <a:latin typeface="Alexandria" pitchFamily="2" charset="-78"/>
                <a:cs typeface="Alexandria" pitchFamily="2" charset="-78"/>
              </a:rPr>
              <a:t>إن عمومية القاعدة القانونية تكتسب أهمية خاصة في نطاق القانون </a:t>
            </a:r>
            <a:r>
              <a:rPr lang="ar-EG" sz="2000" dirty="0" smtClean="0">
                <a:solidFill>
                  <a:srgbClr val="2D3956"/>
                </a:solidFill>
                <a:latin typeface="Alexandria" pitchFamily="2" charset="-78"/>
                <a:cs typeface="Alexandria" pitchFamily="2" charset="-78"/>
              </a:rPr>
              <a:t>العام ، أي </a:t>
            </a:r>
            <a:r>
              <a:rPr lang="ar-EG" sz="2000" dirty="0">
                <a:solidFill>
                  <a:srgbClr val="2D3956"/>
                </a:solidFill>
                <a:latin typeface="Alexandria" pitchFamily="2" charset="-78"/>
                <a:cs typeface="Alexandria" pitchFamily="2" charset="-78"/>
              </a:rPr>
              <a:t>ذلك الفرع من </a:t>
            </a:r>
            <a:r>
              <a:rPr lang="ar-EG" sz="2000">
                <a:solidFill>
                  <a:srgbClr val="2D3956"/>
                </a:solidFill>
                <a:latin typeface="Alexandria" pitchFamily="2" charset="-78"/>
                <a:cs typeface="Alexandria" pitchFamily="2" charset="-78"/>
              </a:rPr>
              <a:t>فروع </a:t>
            </a:r>
            <a:r>
              <a:rPr lang="ar-EG" sz="2000" smtClean="0">
                <a:solidFill>
                  <a:srgbClr val="2D3956"/>
                </a:solidFill>
                <a:latin typeface="Alexandria" pitchFamily="2" charset="-78"/>
                <a:cs typeface="Alexandria" pitchFamily="2" charset="-78"/>
              </a:rPr>
              <a:t>القانون الذي </a:t>
            </a:r>
            <a:r>
              <a:rPr lang="ar-EG" sz="2000" dirty="0">
                <a:solidFill>
                  <a:srgbClr val="2D3956"/>
                </a:solidFill>
                <a:latin typeface="Alexandria" pitchFamily="2" charset="-78"/>
                <a:cs typeface="Alexandria" pitchFamily="2" charset="-78"/>
              </a:rPr>
              <a:t>ينظم سلطات الدولة. فتصرفات الحاكم يجب أن تصدر تطبيقا لقواعد عامة مجردة سابقة على هذه التصرفات، فيما يسمى بمبدأ شرعية السلطة، أي خضوعها للقانون، وبدون تصبح سلطة الحاكم استبدادية. بمعنى أنه إذا لم تصدر القرارات والأوامر تطبيقاً لقواعد قانونية عامة ومجردة ينهار مبدأ شرعية السلطة وتمثل ضمانات الحرية</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a:t>
            </a:r>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616787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2D3956"/>
                </a:solidFill>
                <a:latin typeface="Alexandria" pitchFamily="2" charset="-78"/>
                <a:cs typeface="Alexandria" pitchFamily="2" charset="-78"/>
              </a:rPr>
              <a:t>ب- قاعدة تنظم السلوك الاجتماعي</a:t>
            </a:r>
            <a:r>
              <a:rPr lang="ar-EG" sz="2000" b="1" u="sng"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انتهينا </a:t>
            </a:r>
            <a:r>
              <a:rPr lang="ar-EG" sz="2000" dirty="0">
                <a:solidFill>
                  <a:srgbClr val="2D3956"/>
                </a:solidFill>
                <a:latin typeface="Alexandria" pitchFamily="2" charset="-78"/>
                <a:cs typeface="Alexandria" pitchFamily="2" charset="-78"/>
              </a:rPr>
              <a:t>إلى أن القانون ظاهرة اجتماعية، حيث طالما وجد المجتمع وجد معه القانون، فالقانون يفترض وجود المجتمع، فلايوجد قانون بلامجتمع. والقانون يوجد ليحكم سلوك الأفراد فيه، حيث تهدف القاعدة القانونية إلى تنظيم السلوك الاجتماعي للأفراد، وتوجيه سلوكهم وجهة معينة، فالقاعدة قد تفرض عليهم سلوكاً معيناً أو تنهاهم عن سلوك معين، فمثلاً قد يحظر القانون على الأفراد ارتكاب الجرائم، كالقتل والسرقة والنصب وخيانة الأمانة وغيرها من الجرائم، وقد يلزم الأفراد بسلوك معين مثل الوفاء بالديون والوفاء بالعهود</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فالقاعدة </a:t>
            </a:r>
            <a:r>
              <a:rPr lang="ar-EG" sz="2000" dirty="0">
                <a:solidFill>
                  <a:srgbClr val="2D3956"/>
                </a:solidFill>
                <a:latin typeface="Alexandria" pitchFamily="2" charset="-78"/>
                <a:cs typeface="Alexandria" pitchFamily="2" charset="-78"/>
              </a:rPr>
              <a:t>القانونية بهذا المعنى هي ( قاعدة تقويمية) لأنها تهدف إلى تقويم سلوك الأفراد بما يتناسب مع ما يجب أن يكون عليه وفقاً لما يراه المشرع. فالقانون عند تنظيمه لسلوك الأفراد لايتضمن إلا نوعاً واحداً من العلاقات، علاقة الفرد بغيره، أما علاقة الفرد بخالقه أو واجبة نحو نفسه فقد ترك الاهتمام بها لقواعد الدين والأخلاق</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a:t>
            </a:r>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65338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smtClean="0">
                <a:solidFill>
                  <a:srgbClr val="2D3956"/>
                </a:solidFill>
                <a:latin typeface="Alexandria" pitchFamily="2" charset="-78"/>
                <a:cs typeface="Alexandria" pitchFamily="2" charset="-78"/>
              </a:rPr>
              <a:t>- وقد </a:t>
            </a:r>
            <a:r>
              <a:rPr lang="ar-EG" sz="2000" b="1" u="sng" dirty="0">
                <a:solidFill>
                  <a:srgbClr val="2D3956"/>
                </a:solidFill>
                <a:latin typeface="Alexandria" pitchFamily="2" charset="-78"/>
                <a:cs typeface="Alexandria" pitchFamily="2" charset="-78"/>
              </a:rPr>
              <a:t>ترتب على كون القاعدة القانونية قاعدة سلوك اجتماعي نتيجتان</a:t>
            </a:r>
            <a:r>
              <a:rPr lang="ar-EG" sz="2000" b="1" u="sng" dirty="0" smtClean="0">
                <a:solidFill>
                  <a:srgbClr val="2D3956"/>
                </a:solidFill>
                <a:latin typeface="Alexandria" pitchFamily="2" charset="-78"/>
                <a:cs typeface="Alexandria" pitchFamily="2" charset="-78"/>
              </a:rPr>
              <a:t>:</a:t>
            </a:r>
          </a:p>
          <a:p>
            <a:pPr algn="just" rtl="1"/>
            <a:r>
              <a:rPr lang="ar-EG" sz="2000" b="1" dirty="0" smtClean="0">
                <a:solidFill>
                  <a:srgbClr val="2D3956"/>
                </a:solidFill>
                <a:latin typeface="Alexandria" pitchFamily="2" charset="-78"/>
                <a:cs typeface="Alexandria" pitchFamily="2" charset="-78"/>
              </a:rPr>
              <a:t>1- </a:t>
            </a:r>
            <a:r>
              <a:rPr lang="ar-EG" sz="2000" b="1" dirty="0">
                <a:solidFill>
                  <a:srgbClr val="2D3956"/>
                </a:solidFill>
                <a:latin typeface="Alexandria" pitchFamily="2" charset="-78"/>
                <a:cs typeface="Alexandria" pitchFamily="2" charset="-78"/>
              </a:rPr>
              <a:t>أن القاعدة القانونية لاتهتم إلا بالسلوك الخارجي للإنسان </a:t>
            </a:r>
            <a:r>
              <a:rPr lang="ar-EG" sz="2000" dirty="0">
                <a:solidFill>
                  <a:srgbClr val="2D3956"/>
                </a:solidFill>
                <a:latin typeface="Alexandria" pitchFamily="2" charset="-78"/>
                <a:cs typeface="Alexandria" pitchFamily="2" charset="-78"/>
              </a:rPr>
              <a:t>وبالتالي لاتدخل في اعتبارها النوايا والدوافع النفسية التي تظل كامنة في نفس صاحبها مادامت لاتخرج إلى حيز الوجود وتتخذ مظهراً خارجياً، فالنوايا الخفية المحضة، مهما انطوت على فعل الخير أو الشر، تكون بمنأى عن </a:t>
            </a:r>
            <a:r>
              <a:rPr lang="ar-EG" sz="2000" dirty="0" smtClean="0">
                <a:solidFill>
                  <a:srgbClr val="2D3956"/>
                </a:solidFill>
                <a:latin typeface="Alexandria" pitchFamily="2" charset="-78"/>
                <a:cs typeface="Alexandria" pitchFamily="2" charset="-78"/>
              </a:rPr>
              <a:t>القانون.</a:t>
            </a:r>
          </a:p>
          <a:p>
            <a:pPr algn="just" rtl="1"/>
            <a:r>
              <a:rPr lang="ar-EG" sz="2000" dirty="0" smtClean="0">
                <a:solidFill>
                  <a:srgbClr val="2D3956"/>
                </a:solidFill>
                <a:latin typeface="Alexandria" pitchFamily="2" charset="-78"/>
                <a:cs typeface="Alexandria" pitchFamily="2" charset="-78"/>
              </a:rPr>
              <a:t>2</a:t>
            </a:r>
            <a:r>
              <a:rPr lang="ar-EG" sz="2000" b="1" dirty="0">
                <a:solidFill>
                  <a:srgbClr val="2D3956"/>
                </a:solidFill>
                <a:latin typeface="Alexandria" pitchFamily="2" charset="-78"/>
                <a:cs typeface="Alexandria" pitchFamily="2" charset="-78"/>
              </a:rPr>
              <a:t>- اختلاف القواعد القانونية من مجتمع إلى مجتمع آخر، </a:t>
            </a:r>
            <a:r>
              <a:rPr lang="ar-EG" sz="2000" dirty="0">
                <a:solidFill>
                  <a:srgbClr val="2D3956"/>
                </a:solidFill>
                <a:latin typeface="Alexandria" pitchFamily="2" charset="-78"/>
                <a:cs typeface="Alexandria" pitchFamily="2" charset="-78"/>
              </a:rPr>
              <a:t>وفي نفس المجتمع من فترة زمنية إلى فترة أخرى، فالقانون يختلف باختلاف المكان والزمان وذلك لأنه يحكم العلاقات الاجتماعية والسلوكية الناشئة بين الأفراد، فمثلاً تعدد الزوجات مباح في بعض الدول ومحرم في دول أخرى</a:t>
            </a:r>
            <a:r>
              <a:rPr lang="ar-EG" sz="2000" dirty="0" smtClean="0">
                <a:solidFill>
                  <a:srgbClr val="2D3956"/>
                </a:solidFill>
                <a:latin typeface="Alexandria" pitchFamily="2" charset="-78"/>
                <a:cs typeface="Alexandria" pitchFamily="2" charset="-78"/>
              </a:rPr>
              <a:t>.</a:t>
            </a:r>
          </a:p>
          <a:p>
            <a:pPr marL="342900" indent="-342900" algn="just" rtl="1">
              <a:buFontTx/>
              <a:buChar char="-"/>
            </a:pPr>
            <a:r>
              <a:rPr lang="ar-EG" sz="2000" dirty="0" smtClean="0">
                <a:solidFill>
                  <a:srgbClr val="2D3956"/>
                </a:solidFill>
                <a:latin typeface="Alexandria" pitchFamily="2" charset="-78"/>
                <a:cs typeface="Alexandria" pitchFamily="2" charset="-78"/>
              </a:rPr>
              <a:t> </a:t>
            </a:r>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14775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2D3956"/>
                </a:solidFill>
                <a:latin typeface="Alexandria" pitchFamily="2" charset="-78"/>
                <a:cs typeface="Alexandria" pitchFamily="2" charset="-78"/>
              </a:rPr>
              <a:t>ج- تقترن بجزاء مادي وحال ومنظم</a:t>
            </a:r>
            <a:r>
              <a:rPr lang="ar-EG" sz="2000" b="1" u="sng"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a:t>
            </a:r>
            <a:r>
              <a:rPr lang="ar-EG" sz="2000" b="1" dirty="0">
                <a:solidFill>
                  <a:srgbClr val="2D3956"/>
                </a:solidFill>
                <a:latin typeface="Alexandria" pitchFamily="2" charset="-78"/>
                <a:cs typeface="Alexandria" pitchFamily="2" charset="-78"/>
              </a:rPr>
              <a:t>تتميز القاعدة القانونية بأنها تشتمل على جزاء مادي </a:t>
            </a:r>
            <a:r>
              <a:rPr lang="ar-EG" sz="2000" dirty="0">
                <a:solidFill>
                  <a:srgbClr val="2D3956"/>
                </a:solidFill>
                <a:latin typeface="Alexandria" pitchFamily="2" charset="-78"/>
                <a:cs typeface="Alexandria" pitchFamily="2" charset="-78"/>
              </a:rPr>
              <a:t>توقعه السلطة العامة على المخالف عند الاقتضاء بدونه لا يتسنى احترام القانون، وتفقد القاعدة القانونية صفة الإلزام، والعلاقة وثيقة بين الجزاء والإلزام ولولا الأول لما كان الثاني. وبعبارة أخرى، القواعد القانونية ليست نصائح، ولا إرشادات، بل قواعد ملزمة لأنها مقترنة بجزاء</a:t>
            </a:r>
            <a:r>
              <a:rPr lang="ar-EG" sz="2000" dirty="0" smtClean="0">
                <a:solidFill>
                  <a:srgbClr val="2D3956"/>
                </a:solidFill>
                <a:latin typeface="Alexandria" pitchFamily="2" charset="-78"/>
                <a:cs typeface="Alexandria" pitchFamily="2" charset="-78"/>
              </a:rPr>
              <a:t>.</a:t>
            </a:r>
          </a:p>
          <a:p>
            <a:pPr algn="just" rtl="1"/>
            <a:r>
              <a:rPr lang="ar-EG" sz="2000" dirty="0" smtClean="0">
                <a:solidFill>
                  <a:srgbClr val="2D3956"/>
                </a:solidFill>
                <a:latin typeface="Alexandria" pitchFamily="2" charset="-78"/>
                <a:cs typeface="Alexandria" pitchFamily="2" charset="-78"/>
              </a:rPr>
              <a:t>- </a:t>
            </a:r>
            <a:r>
              <a:rPr lang="ar-EG" sz="2000" b="1" dirty="0">
                <a:solidFill>
                  <a:srgbClr val="2D3956"/>
                </a:solidFill>
                <a:latin typeface="Alexandria" pitchFamily="2" charset="-78"/>
                <a:cs typeface="Alexandria" pitchFamily="2" charset="-78"/>
              </a:rPr>
              <a:t>وليس هذا معناه أن وجود الجزاء في القاعدة القانونية </a:t>
            </a:r>
            <a:r>
              <a:rPr lang="ar-EG" sz="2000" dirty="0">
                <a:solidFill>
                  <a:srgbClr val="2D3956"/>
                </a:solidFill>
                <a:latin typeface="Alexandria" pitchFamily="2" charset="-78"/>
                <a:cs typeface="Alexandria" pitchFamily="2" charset="-78"/>
              </a:rPr>
              <a:t>أن الأفراد لايحترمون القانون إلا خوفاً منه وذلك لأن غالبية الأفراد يحترمون القانون باعتباره ضرورة اجتماعية لا بد منها لحماية المجتمع وكفالة الأمن والاستقرار للجميع</a:t>
            </a:r>
            <a:r>
              <a:rPr lang="ar-EG" sz="2000" dirty="0" smtClean="0">
                <a:solidFill>
                  <a:srgbClr val="2D3956"/>
                </a:solidFill>
                <a:latin typeface="Alexandria" pitchFamily="2" charset="-78"/>
                <a:cs typeface="Alexandria" pitchFamily="2" charset="-78"/>
              </a:rPr>
              <a:t>.</a:t>
            </a:r>
          </a:p>
          <a:p>
            <a:pPr algn="just" rtl="1"/>
            <a:r>
              <a:rPr lang="ar-EG" sz="2000" b="1" dirty="0" smtClean="0">
                <a:solidFill>
                  <a:srgbClr val="2D3956"/>
                </a:solidFill>
                <a:latin typeface="Alexandria" pitchFamily="2" charset="-78"/>
                <a:cs typeface="Alexandria" pitchFamily="2" charset="-78"/>
              </a:rPr>
              <a:t>- والجزاء </a:t>
            </a:r>
            <a:r>
              <a:rPr lang="ar-EG" sz="2000" b="1" dirty="0">
                <a:solidFill>
                  <a:srgbClr val="2D3956"/>
                </a:solidFill>
                <a:latin typeface="Alexandria" pitchFamily="2" charset="-78"/>
                <a:cs typeface="Alexandria" pitchFamily="2" charset="-78"/>
              </a:rPr>
              <a:t>توقعه السلطة العامة جبراً على المخالف، </a:t>
            </a:r>
            <a:r>
              <a:rPr lang="ar-EG" sz="2000" dirty="0">
                <a:solidFill>
                  <a:srgbClr val="2D3956"/>
                </a:solidFill>
                <a:latin typeface="Alexandria" pitchFamily="2" charset="-78"/>
                <a:cs typeface="Alexandria" pitchFamily="2" charset="-78"/>
              </a:rPr>
              <a:t>فلايجوز للأفراد أن ينتقموا بأنفسهم ممن خالف القانون، وإنما يتعين عليهم اللجوء إلى السلطة العامة، التي تتولى توقيعه نيابة عنهم</a:t>
            </a:r>
            <a:r>
              <a:rPr lang="ar-EG" sz="2000" dirty="0" smtClean="0">
                <a:solidFill>
                  <a:srgbClr val="2D3956"/>
                </a:solidFill>
                <a:latin typeface="Alexandria" pitchFamily="2" charset="-78"/>
                <a:cs typeface="Alexandria" pitchFamily="2" charset="-78"/>
              </a:rPr>
              <a:t>.</a:t>
            </a:r>
          </a:p>
          <a:p>
            <a:pPr marL="342900" indent="-342900" algn="just" rtl="1">
              <a:buFontTx/>
              <a:buChar char="-"/>
            </a:pPr>
            <a:r>
              <a:rPr lang="ar-EG" sz="2000" dirty="0" smtClean="0">
                <a:solidFill>
                  <a:srgbClr val="2D3956"/>
                </a:solidFill>
                <a:latin typeface="Alexandria" pitchFamily="2" charset="-78"/>
                <a:cs typeface="Alexandria" pitchFamily="2" charset="-78"/>
              </a:rPr>
              <a:t> </a:t>
            </a:r>
            <a:r>
              <a:rPr lang="ar-EG" sz="2000" b="1" dirty="0" smtClean="0">
                <a:solidFill>
                  <a:srgbClr val="2D3956"/>
                </a:solidFill>
                <a:latin typeface="Alexandria" pitchFamily="2" charset="-78"/>
                <a:cs typeface="Alexandria" pitchFamily="2" charset="-78"/>
              </a:rPr>
              <a:t/>
            </a:r>
            <a:br>
              <a:rPr lang="ar-EG" sz="2000" b="1" dirty="0" smtClean="0">
                <a:solidFill>
                  <a:srgbClr val="2D3956"/>
                </a:solidFill>
                <a:latin typeface="Alexandria" pitchFamily="2" charset="-78"/>
                <a:cs typeface="Alexandria" pitchFamily="2" charset="-78"/>
              </a:rPr>
            </a:b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خصائص القاعدة القانونية: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392580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631216"/>
          </a:xfrm>
          <a:prstGeom prst="rect">
            <a:avLst/>
          </a:prstGeom>
        </p:spPr>
        <p:txBody>
          <a:bodyPr wrap="square">
            <a:spAutoFit/>
          </a:bodyPr>
          <a:lstStyle/>
          <a:p>
            <a:pPr algn="just" rtl="1"/>
            <a:r>
              <a:rPr lang="ar-EG" sz="2000" b="1" dirty="0">
                <a:latin typeface="Alexandria" pitchFamily="2" charset="-78"/>
                <a:cs typeface="Alexandria" pitchFamily="2" charset="-78"/>
              </a:rPr>
              <a:t>أ- تعريف الجزاء:</a:t>
            </a:r>
          </a:p>
          <a:p>
            <a:pPr algn="just" rtl="1"/>
            <a:r>
              <a:rPr lang="ar-EG" sz="2000" dirty="0" smtClean="0">
                <a:latin typeface="Alexandria" pitchFamily="2" charset="-78"/>
                <a:cs typeface="Alexandria" pitchFamily="2" charset="-78"/>
              </a:rPr>
              <a:t>- الجزاء </a:t>
            </a:r>
            <a:r>
              <a:rPr lang="ar-EG" sz="2000" dirty="0">
                <a:latin typeface="Alexandria" pitchFamily="2" charset="-78"/>
                <a:cs typeface="Alexandria" pitchFamily="2" charset="-78"/>
              </a:rPr>
              <a:t>هو الأثر الذي يترتب وفقاً للقانون على مخالفة القاعدة القانونية، وهو بهذا الاعتبار يتمثل في كافة الوسائل والإجراءات التي تتخذها الدولة ممثلة في سلطاتها المختلفة، لضمان نفاذ القاعدة القانونية وفعاليتها، وسواء أكان ذلك عن طريق منع وقوع المخالفة أصلاً، أو عن طري معالجة الوضع الذي أدت إليه المخالفة، أو عن طريق ردع من قام بمخالفة القانون وإعادة إصلاحه.</a:t>
            </a:r>
          </a:p>
        </p:txBody>
      </p:sp>
    </p:spTree>
    <p:extLst>
      <p:ext uri="{BB962C8B-B14F-4D97-AF65-F5344CB8AC3E}">
        <p14:creationId xmlns:p14="http://schemas.microsoft.com/office/powerpoint/2010/main" val="3550474603"/>
      </p:ext>
    </p:extLst>
  </p:cSld>
  <p:clrMapOvr>
    <a:masterClrMapping/>
  </p:clrMapOvr>
  <p:transition spd="slow" advTm="85884">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a:latin typeface="Alexandria" pitchFamily="2" charset="-78"/>
                <a:cs typeface="Alexandria" pitchFamily="2" charset="-78"/>
              </a:rPr>
              <a:t>ب- خصائص الجزاء:</a:t>
            </a:r>
          </a:p>
          <a:p>
            <a:pPr algn="just" rtl="1"/>
            <a:r>
              <a:rPr lang="ar-EG" sz="2000" b="1" dirty="0" smtClean="0">
                <a:latin typeface="Alexandria" pitchFamily="2" charset="-78"/>
                <a:cs typeface="Alexandria" pitchFamily="2" charset="-78"/>
              </a:rPr>
              <a:t>- يتميز </a:t>
            </a:r>
            <a:r>
              <a:rPr lang="ar-EG" sz="2000" b="1" dirty="0">
                <a:latin typeface="Alexandria" pitchFamily="2" charset="-78"/>
                <a:cs typeface="Alexandria" pitchFamily="2" charset="-78"/>
              </a:rPr>
              <a:t>الجزاء بمجموعة من الخصائص وهي:</a:t>
            </a:r>
          </a:p>
          <a:p>
            <a:pPr algn="just" rtl="1"/>
            <a:r>
              <a:rPr lang="ar-EG" sz="2000" b="1" dirty="0">
                <a:latin typeface="Alexandria" pitchFamily="2" charset="-78"/>
                <a:cs typeface="Alexandria" pitchFamily="2" charset="-78"/>
              </a:rPr>
              <a:t>1- للجزاء طابع مادي: </a:t>
            </a:r>
            <a:r>
              <a:rPr lang="ar-EG" sz="2000" dirty="0">
                <a:latin typeface="Alexandria" pitchFamily="2" charset="-78"/>
                <a:cs typeface="Alexandria" pitchFamily="2" charset="-78"/>
              </a:rPr>
              <a:t>بمعنى أن له طابعاً محسوساً يلمسه الأفراد وشعرون به، حيث إنه قد يصيب الشخص في جسده كعقوبة الإعدام، وقد يصيبه في حريته مثل عقوبة السجن، وقد يصيبه في ماله كعقوبة الغرامة أو المصادرة. وبالتالي يستبعد الجزاء المعنوي من نطاق الجزاء المصاحب للقاعدة القانونية مثل الاستنكار أو الاستهجان أو تأنيب الضمير.</a:t>
            </a:r>
          </a:p>
          <a:p>
            <a:pPr algn="just" rtl="1"/>
            <a:r>
              <a:rPr lang="ar-EG" sz="2000" b="1" dirty="0">
                <a:latin typeface="Alexandria" pitchFamily="2" charset="-78"/>
                <a:cs typeface="Alexandria" pitchFamily="2" charset="-78"/>
              </a:rPr>
              <a:t>2- الجزاء حال غير مؤجل: </a:t>
            </a:r>
            <a:r>
              <a:rPr lang="ar-EG" sz="2000" dirty="0">
                <a:latin typeface="Alexandria" pitchFamily="2" charset="-78"/>
                <a:cs typeface="Alexandria" pitchFamily="2" charset="-78"/>
              </a:rPr>
              <a:t>حيث إنه يطبق فور ثبوت وقوع المخالفة بعكس الجزاء في القواعد الأخرى مثل قواعد الدين التي يكون فيها الجزاء أحياناً مؤجلاً إلى يوم القيامة.</a:t>
            </a:r>
          </a:p>
        </p:txBody>
      </p:sp>
    </p:spTree>
    <p:extLst>
      <p:ext uri="{BB962C8B-B14F-4D97-AF65-F5344CB8AC3E}">
        <p14:creationId xmlns:p14="http://schemas.microsoft.com/office/powerpoint/2010/main" val="27959656"/>
      </p:ext>
    </p:extLst>
  </p:cSld>
  <p:clrMapOvr>
    <a:masterClrMapping/>
  </p:clrMapOvr>
  <p:transition spd="slow" advTm="85884">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246769"/>
          </a:xfrm>
          <a:prstGeom prst="rect">
            <a:avLst/>
          </a:prstGeom>
        </p:spPr>
        <p:txBody>
          <a:bodyPr wrap="square">
            <a:spAutoFit/>
          </a:bodyPr>
          <a:lstStyle/>
          <a:p>
            <a:pPr algn="just" rtl="1"/>
            <a:r>
              <a:rPr lang="ar-EG" sz="2000" b="1" dirty="0" smtClean="0">
                <a:latin typeface="Alexandria" pitchFamily="2" charset="-78"/>
                <a:cs typeface="Alexandria" pitchFamily="2" charset="-78"/>
              </a:rPr>
              <a:t>ب- خصائص الجزاء:</a:t>
            </a:r>
          </a:p>
          <a:p>
            <a:pPr algn="just" rtl="1"/>
            <a:r>
              <a:rPr lang="ar-EG" sz="2000" b="1" dirty="0" smtClean="0">
                <a:latin typeface="Alexandria" pitchFamily="2" charset="-78"/>
                <a:cs typeface="Alexandria" pitchFamily="2" charset="-78"/>
              </a:rPr>
              <a:t>- يتميز الجزاء بمجموعة من الخصائص وهي:</a:t>
            </a:r>
          </a:p>
          <a:p>
            <a:pPr algn="just" rtl="1"/>
            <a:r>
              <a:rPr lang="ar-EG" sz="2000" b="1" dirty="0">
                <a:latin typeface="Alexandria" pitchFamily="2" charset="-78"/>
                <a:cs typeface="Alexandria" pitchFamily="2" charset="-78"/>
              </a:rPr>
              <a:t>3- الجزاء منصوص عليه في القانون، </a:t>
            </a:r>
            <a:r>
              <a:rPr lang="ar-EG" sz="2000" dirty="0">
                <a:latin typeface="Alexandria" pitchFamily="2" charset="-78"/>
                <a:cs typeface="Alexandria" pitchFamily="2" charset="-78"/>
              </a:rPr>
              <a:t>والحكمة من ذلك إتاحة الفرصة للجميع للعلم به وحتى يكونوا على بينة منه، ويمثل ذلك ضمانة هامة في سبيل المحافظة على حقوق الأفراد وحرياتهم إذ يكون الجزاء معلوماً لهم سلفاً حتى لا يفاجأوا بتوقيع جزاءات عليهم.</a:t>
            </a:r>
          </a:p>
          <a:p>
            <a:pPr algn="just" rtl="1"/>
            <a:r>
              <a:rPr lang="ar-EG" sz="2000" b="1" dirty="0">
                <a:latin typeface="Alexandria" pitchFamily="2" charset="-78"/>
                <a:cs typeface="Alexandria" pitchFamily="2" charset="-78"/>
              </a:rPr>
              <a:t>4- توقيع الجزاء يكون بواسطة السلطة المختصة، </a:t>
            </a:r>
            <a:r>
              <a:rPr lang="ar-EG" sz="2000" dirty="0">
                <a:latin typeface="Alexandria" pitchFamily="2" charset="-78"/>
                <a:cs typeface="Alexandria" pitchFamily="2" charset="-78"/>
              </a:rPr>
              <a:t>وذلك لان الدولة هي المختصة بكفالة احترام القانون عن طريق السلطات العامة التابعة لها، فلا يترك للأفراد أمر توقيعه.</a:t>
            </a:r>
          </a:p>
        </p:txBody>
      </p:sp>
    </p:spTree>
    <p:extLst>
      <p:ext uri="{BB962C8B-B14F-4D97-AF65-F5344CB8AC3E}">
        <p14:creationId xmlns:p14="http://schemas.microsoft.com/office/powerpoint/2010/main" val="3427898351"/>
      </p:ext>
    </p:extLst>
  </p:cSld>
  <p:clrMapOvr>
    <a:masterClrMapping/>
  </p:clrMapOvr>
  <p:transition spd="slow" advTm="85884">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a:latin typeface="Alexandria" pitchFamily="2" charset="-78"/>
                <a:cs typeface="Alexandria" pitchFamily="2" charset="-78"/>
              </a:rPr>
              <a:t>ج- صور الجزاء:</a:t>
            </a:r>
          </a:p>
          <a:p>
            <a:pPr algn="just" rtl="1"/>
            <a:r>
              <a:rPr lang="ar-EG" sz="2000" b="1" dirty="0" smtClean="0">
                <a:latin typeface="Alexandria" pitchFamily="2" charset="-78"/>
                <a:cs typeface="Alexandria" pitchFamily="2" charset="-78"/>
              </a:rPr>
              <a:t>- تتعدد </a:t>
            </a:r>
            <a:r>
              <a:rPr lang="ar-EG" sz="2000" b="1" dirty="0">
                <a:latin typeface="Alexandria" pitchFamily="2" charset="-78"/>
                <a:cs typeface="Alexandria" pitchFamily="2" charset="-78"/>
              </a:rPr>
              <a:t>صور الجزاء وتختلف بتعدد فروع القانون المختلفة، إذ لكل فرع من فروع القانون جزاءات خاصة به، ومن أهم صور الجزاء: الجزاء الجنائي، الجزاء المدني، الجزاء الإداري، والجزاء الدولي.</a:t>
            </a:r>
          </a:p>
          <a:p>
            <a:pPr algn="just" rtl="1"/>
            <a:r>
              <a:rPr lang="ar-EG" sz="2000" b="1" dirty="0">
                <a:latin typeface="Alexandria" pitchFamily="2" charset="-78"/>
                <a:cs typeface="Alexandria" pitchFamily="2" charset="-78"/>
              </a:rPr>
              <a:t>1- الجزاء الجنائي:</a:t>
            </a:r>
          </a:p>
          <a:p>
            <a:pPr algn="just" rtl="1"/>
            <a:r>
              <a:rPr lang="ar-EG" sz="2000" dirty="0" smtClean="0">
                <a:latin typeface="Alexandria" pitchFamily="2" charset="-78"/>
                <a:cs typeface="Alexandria" pitchFamily="2" charset="-78"/>
              </a:rPr>
              <a:t>- هو </a:t>
            </a:r>
            <a:r>
              <a:rPr lang="ar-EG" sz="2000" dirty="0">
                <a:latin typeface="Alexandria" pitchFamily="2" charset="-78"/>
                <a:cs typeface="Alexandria" pitchFamily="2" charset="-78"/>
              </a:rPr>
              <a:t>العقوبة التي توقع على من يخالف قواعد قانون العقوبات وتتمثل في جزاء مادى يلحق بالشخص أو بحريته أو بذمته المالية. ومثال الأولى الإعدام ومثال الثانية الحبس والسجن، ومثال الثالثة الغرامة والمصادرة. فالمخالفة لأحكام قانون العقوبات تشكل جريمة وهذه الجرائم تنقسم إلى جنايات وجنح ومخالفات وتتدرج عقوباتها حسب تدرج خطورة الفعل.</a:t>
            </a:r>
          </a:p>
        </p:txBody>
      </p:sp>
    </p:spTree>
    <p:extLst>
      <p:ext uri="{BB962C8B-B14F-4D97-AF65-F5344CB8AC3E}">
        <p14:creationId xmlns:p14="http://schemas.microsoft.com/office/powerpoint/2010/main" val="2578337020"/>
      </p:ext>
    </p:extLst>
  </p:cSld>
  <p:clrMapOvr>
    <a:masterClrMapping/>
  </p:clrMapOvr>
  <p:transition spd="slow" advTm="8588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170099"/>
          </a:xfrm>
          <a:prstGeom prst="rect">
            <a:avLst/>
          </a:prstGeom>
        </p:spPr>
        <p:txBody>
          <a:bodyPr wrap="square">
            <a:spAutoFit/>
          </a:bodyPr>
          <a:lstStyle/>
          <a:p>
            <a:pPr algn="just" rtl="1"/>
            <a:r>
              <a:rPr lang="ar-EG" sz="2000" b="1" dirty="0" smtClean="0">
                <a:latin typeface="Alexandria" pitchFamily="2" charset="-78"/>
                <a:cs typeface="Alexandria" pitchFamily="2" charset="-78"/>
              </a:rPr>
              <a:t>- فالجنايات</a:t>
            </a:r>
            <a:r>
              <a:rPr lang="ar-EG" sz="2000" b="1" dirty="0">
                <a:latin typeface="Alexandria" pitchFamily="2" charset="-78"/>
                <a:cs typeface="Alexandria" pitchFamily="2" charset="-78"/>
              </a:rPr>
              <a:t>، هي الجرائم المعاقب عليها بالعقوبات الآتية:</a:t>
            </a:r>
          </a:p>
          <a:p>
            <a:pPr algn="just" rtl="1"/>
            <a:r>
              <a:rPr lang="ar-EG" sz="2000" dirty="0">
                <a:latin typeface="Alexandria" pitchFamily="2" charset="-78"/>
                <a:cs typeface="Alexandria" pitchFamily="2" charset="-78"/>
              </a:rPr>
              <a:t>- الإعدام.</a:t>
            </a:r>
          </a:p>
          <a:p>
            <a:pPr algn="just" rtl="1"/>
            <a:r>
              <a:rPr lang="ar-EG" sz="2000" dirty="0">
                <a:latin typeface="Alexandria" pitchFamily="2" charset="-78"/>
                <a:cs typeface="Alexandria" pitchFamily="2" charset="-78"/>
              </a:rPr>
              <a:t>- السجن المؤبد.</a:t>
            </a:r>
          </a:p>
          <a:p>
            <a:pPr algn="just" rtl="1"/>
            <a:r>
              <a:rPr lang="ar-EG" sz="2000" dirty="0">
                <a:latin typeface="Alexandria" pitchFamily="2" charset="-78"/>
                <a:cs typeface="Alexandria" pitchFamily="2" charset="-78"/>
              </a:rPr>
              <a:t>- السجن المشدد.</a:t>
            </a:r>
          </a:p>
          <a:p>
            <a:pPr algn="just" rtl="1"/>
            <a:r>
              <a:rPr lang="ar-EG" sz="2000" b="1" dirty="0" smtClean="0">
                <a:latin typeface="Alexandria" pitchFamily="2" charset="-78"/>
                <a:cs typeface="Alexandria" pitchFamily="2" charset="-78"/>
              </a:rPr>
              <a:t>- الجنح</a:t>
            </a:r>
            <a:r>
              <a:rPr lang="ar-EG" sz="2000" b="1" dirty="0">
                <a:latin typeface="Alexandria" pitchFamily="2" charset="-78"/>
                <a:cs typeface="Alexandria" pitchFamily="2" charset="-78"/>
              </a:rPr>
              <a:t>، هي الجرائم المعاقب عليها بالعقوبات الآتية:</a:t>
            </a:r>
          </a:p>
          <a:p>
            <a:pPr algn="just" rtl="1"/>
            <a:r>
              <a:rPr lang="ar-EG" sz="2000" dirty="0">
                <a:latin typeface="Alexandria" pitchFamily="2" charset="-78"/>
                <a:cs typeface="Alexandria" pitchFamily="2" charset="-78"/>
              </a:rPr>
              <a:t>- الحبس.</a:t>
            </a:r>
          </a:p>
          <a:p>
            <a:pPr algn="just" rtl="1"/>
            <a:r>
              <a:rPr lang="ar-EG" sz="2000" dirty="0">
                <a:latin typeface="Alexandria" pitchFamily="2" charset="-78"/>
                <a:cs typeface="Alexandria" pitchFamily="2" charset="-78"/>
              </a:rPr>
              <a:t>- الغرامة التي يزيد أقصى مقدارها مائة جنيه.</a:t>
            </a:r>
          </a:p>
          <a:p>
            <a:pPr algn="just" rtl="1"/>
            <a:r>
              <a:rPr lang="ar-EG" sz="2000" dirty="0">
                <a:latin typeface="Alexandria" pitchFamily="2" charset="-78"/>
                <a:cs typeface="Alexandria" pitchFamily="2" charset="-78"/>
              </a:rPr>
              <a:t>المخالفات، هي الجرائم المعاقب عليها بالغرامة التي لا يزيد مقدارها على مائة جنيه.</a:t>
            </a:r>
          </a:p>
          <a:p>
            <a:pPr algn="just" rtl="1"/>
            <a:r>
              <a:rPr lang="ar-EG" sz="2000" dirty="0" smtClean="0">
                <a:latin typeface="Alexandria" pitchFamily="2" charset="-78"/>
                <a:cs typeface="Alexandria" pitchFamily="2" charset="-78"/>
              </a:rPr>
              <a:t>- ويرجع </a:t>
            </a:r>
            <a:r>
              <a:rPr lang="ar-EG" sz="2000" dirty="0">
                <a:latin typeface="Alexandria" pitchFamily="2" charset="-78"/>
                <a:cs typeface="Alexandria" pitchFamily="2" charset="-78"/>
              </a:rPr>
              <a:t>السبب في أن هذه العقوبات تعتبر أشد العقوبات لأن هذه الجرائم تمثل اعتداء على حق المجتمع كله في الأمن والسلامة فقواعد القانون الجنائي تحمى إذن مصلحة عامة.</a:t>
            </a:r>
          </a:p>
        </p:txBody>
      </p:sp>
    </p:spTree>
    <p:extLst>
      <p:ext uri="{BB962C8B-B14F-4D97-AF65-F5344CB8AC3E}">
        <p14:creationId xmlns:p14="http://schemas.microsoft.com/office/powerpoint/2010/main" val="141798129"/>
      </p:ext>
    </p:extLst>
  </p:cSld>
  <p:clrMapOvr>
    <a:masterClrMapping/>
  </p:clrMapOvr>
  <p:transition spd="slow" advTm="85884">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dirty="0" smtClean="0">
                <a:latin typeface="Alexandria" pitchFamily="2" charset="-78"/>
                <a:cs typeface="Alexandria" pitchFamily="2" charset="-78"/>
              </a:rPr>
              <a:t>- ونظراً </a:t>
            </a:r>
            <a:r>
              <a:rPr lang="ar-EG" sz="2000" dirty="0">
                <a:latin typeface="Alexandria" pitchFamily="2" charset="-78"/>
                <a:cs typeface="Alexandria" pitchFamily="2" charset="-78"/>
              </a:rPr>
              <a:t>لشدة هذا الجزاء الجنائي فإنه من المقرر أنه لا يمكن تطبيق عقوبة أو جريمة غير منصوص عليها في قانون العقوبات وهو المبدأ المعروف بمبدأ "الجريمة ولا عقوبة بدون نص" والذي نص عليه في القرآن الكريم قال تعالى وما كنا معذبين حتى نبعث رسولا".</a:t>
            </a:r>
          </a:p>
          <a:p>
            <a:pPr algn="just" rtl="1"/>
            <a:r>
              <a:rPr lang="ar-EG" sz="2000" b="1" dirty="0" smtClean="0">
                <a:latin typeface="Alexandria" pitchFamily="2" charset="-78"/>
                <a:cs typeface="Alexandria" pitchFamily="2" charset="-78"/>
              </a:rPr>
              <a:t>- وتسمى </a:t>
            </a:r>
            <a:r>
              <a:rPr lang="ar-EG" sz="2000" b="1" dirty="0">
                <a:latin typeface="Alexandria" pitchFamily="2" charset="-78"/>
                <a:cs typeface="Alexandria" pitchFamily="2" charset="-78"/>
              </a:rPr>
              <a:t>هذه العقوبات بالعقوبات الأصلية، ولكن يوجد إلى جانبها عقوبات تبعية وتتمثل هذه العقوبات التبيعة في: </a:t>
            </a:r>
          </a:p>
          <a:p>
            <a:pPr algn="just" rtl="1"/>
            <a:r>
              <a:rPr lang="ar-EG" sz="2000" dirty="0">
                <a:latin typeface="Alexandria" pitchFamily="2" charset="-78"/>
                <a:cs typeface="Alexandria" pitchFamily="2" charset="-78"/>
              </a:rPr>
              <a:t>أولاً: الحرمان من الحقوق والمزايا المنصوص عليها في المادة ٢٥.</a:t>
            </a:r>
          </a:p>
          <a:p>
            <a:pPr algn="just" rtl="1"/>
            <a:r>
              <a:rPr lang="ar-EG" sz="2000" dirty="0">
                <a:latin typeface="Alexandria" pitchFamily="2" charset="-78"/>
                <a:cs typeface="Alexandria" pitchFamily="2" charset="-78"/>
              </a:rPr>
              <a:t> ثانياً: العزل من الوظائف الأميرية.</a:t>
            </a:r>
          </a:p>
          <a:p>
            <a:pPr algn="just" rtl="1"/>
            <a:r>
              <a:rPr lang="ar-EG" sz="2000" dirty="0">
                <a:latin typeface="Alexandria" pitchFamily="2" charset="-78"/>
                <a:cs typeface="Alexandria" pitchFamily="2" charset="-78"/>
              </a:rPr>
              <a:t> ثالثاً: وضع المحكوم عليه تحت مراقبة البوليس.</a:t>
            </a:r>
          </a:p>
          <a:p>
            <a:pPr algn="just" rtl="1"/>
            <a:r>
              <a:rPr lang="ar-EG" sz="2000" dirty="0">
                <a:latin typeface="Alexandria" pitchFamily="2" charset="-78"/>
                <a:cs typeface="Alexandria" pitchFamily="2" charset="-78"/>
              </a:rPr>
              <a:t>رابعاً: المصادرة.</a:t>
            </a:r>
          </a:p>
        </p:txBody>
      </p:sp>
    </p:spTree>
    <p:extLst>
      <p:ext uri="{BB962C8B-B14F-4D97-AF65-F5344CB8AC3E}">
        <p14:creationId xmlns:p14="http://schemas.microsoft.com/office/powerpoint/2010/main" val="4243560484"/>
      </p:ext>
    </p:extLst>
  </p:cSld>
  <p:clrMapOvr>
    <a:masterClrMapping/>
  </p:clrMapOvr>
  <p:transition spd="slow" advTm="85884">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170099"/>
          </a:xfrm>
          <a:prstGeom prst="rect">
            <a:avLst/>
          </a:prstGeom>
        </p:spPr>
        <p:txBody>
          <a:bodyPr wrap="square">
            <a:spAutoFit/>
          </a:bodyPr>
          <a:lstStyle/>
          <a:p>
            <a:pPr algn="just" rtl="1"/>
            <a:r>
              <a:rPr lang="ar-EG" sz="2000" b="1" dirty="0" smtClean="0">
                <a:latin typeface="Alexandria" pitchFamily="2" charset="-78"/>
                <a:cs typeface="Alexandria" pitchFamily="2" charset="-78"/>
              </a:rPr>
              <a:t>2- </a:t>
            </a:r>
            <a:r>
              <a:rPr lang="ar-EG" sz="2000" b="1" dirty="0">
                <a:latin typeface="Alexandria" pitchFamily="2" charset="-78"/>
                <a:cs typeface="Alexandria" pitchFamily="2" charset="-78"/>
              </a:rPr>
              <a:t>الجزاء المدني:</a:t>
            </a:r>
          </a:p>
          <a:p>
            <a:pPr algn="just" rtl="1"/>
            <a:r>
              <a:rPr lang="ar-EG" sz="2000" dirty="0" smtClean="0">
                <a:latin typeface="Alexandria" pitchFamily="2" charset="-78"/>
                <a:cs typeface="Alexandria" pitchFamily="2" charset="-78"/>
              </a:rPr>
              <a:t>- فهو </a:t>
            </a:r>
            <a:r>
              <a:rPr lang="ar-EG" sz="2000" dirty="0">
                <a:latin typeface="Alexandria" pitchFamily="2" charset="-78"/>
                <a:cs typeface="Alexandria" pitchFamily="2" charset="-78"/>
              </a:rPr>
              <a:t>الذي يوقع على من يخالف قاعدة تحمى مصلحة خاصة أو حقا خاصا، أو الجزاء الذي يوقع في حالة مخالفة القواعد المدنية. فهو كل أثر آخر - بخلاف العقوبة الجنائية - يرتبه القانون على مخالفة القاعدة القانونية.</a:t>
            </a:r>
          </a:p>
          <a:p>
            <a:pPr algn="just" rtl="1"/>
            <a:r>
              <a:rPr lang="ar-EG" sz="2000" dirty="0" smtClean="0">
                <a:latin typeface="Alexandria" pitchFamily="2" charset="-78"/>
                <a:cs typeface="Alexandria" pitchFamily="2" charset="-78"/>
              </a:rPr>
              <a:t>- وقد </a:t>
            </a:r>
            <a:r>
              <a:rPr lang="ar-EG" sz="2000" dirty="0">
                <a:latin typeface="Alexandria" pitchFamily="2" charset="-78"/>
                <a:cs typeface="Alexandria" pitchFamily="2" charset="-78"/>
              </a:rPr>
              <a:t>يجتمع هذا الجزاء المدني مع الجزاء الجنائي وقد يكون مستقلا عنه وهذا هو الأصل فقد يجتمع الجزاء الجنائي والمدني في نفس الصورة عندما يحكم بالتعويض إلى جانب العقوبة الجنائية، فمن يقتل شخصا عمدا مع سبق الإصرار على ذلك أو الترصد يعاقب بالإعدام، وقد يلزم فوق ذلك بأن يدفع إلى ورثة القتيل مبلغا من المال على سبيل التعويض ومن اختلس مالا مملوكا لغيره يعاقب بالحبس مع الشغل، ويلزم فوق ذلك برد الشيء المسروق أو التعويض عنه أن تعذر الرد. ومن قذف في حق آخر ينال العقاب الجنائي، وقد يلزم بتعويض المقذوف في حقه تعويضا مالياً. </a:t>
            </a:r>
          </a:p>
        </p:txBody>
      </p:sp>
    </p:spTree>
    <p:extLst>
      <p:ext uri="{BB962C8B-B14F-4D97-AF65-F5344CB8AC3E}">
        <p14:creationId xmlns:p14="http://schemas.microsoft.com/office/powerpoint/2010/main" val="3582900477"/>
      </p:ext>
    </p:extLst>
  </p:cSld>
  <p:clrMapOvr>
    <a:masterClrMapping/>
  </p:clrMapOvr>
  <p:transition spd="slow" advTm="85884">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b="1" dirty="0" smtClean="0">
                <a:latin typeface="Alexandria" pitchFamily="2" charset="-78"/>
                <a:cs typeface="Alexandria" pitchFamily="2" charset="-78"/>
              </a:rPr>
              <a:t>- صور </a:t>
            </a:r>
            <a:r>
              <a:rPr lang="ar-EG" sz="2000" b="1" dirty="0">
                <a:latin typeface="Alexandria" pitchFamily="2" charset="-78"/>
                <a:cs typeface="Alexandria" pitchFamily="2" charset="-78"/>
              </a:rPr>
              <a:t>الجزاء المدني: </a:t>
            </a:r>
          </a:p>
          <a:p>
            <a:pPr algn="just" rtl="1"/>
            <a:r>
              <a:rPr lang="ar-EG" sz="2000" b="1" dirty="0">
                <a:latin typeface="Alexandria" pitchFamily="2" charset="-78"/>
                <a:cs typeface="Alexandria" pitchFamily="2" charset="-78"/>
              </a:rPr>
              <a:t>من صور الجزاء التنفيذ العيني والتعويض والبطلان والفسخ والغرامة التهديدية.</a:t>
            </a:r>
          </a:p>
          <a:p>
            <a:pPr algn="just" rtl="1"/>
            <a:r>
              <a:rPr lang="ar-EG" sz="2000" b="1" dirty="0">
                <a:latin typeface="Alexandria" pitchFamily="2" charset="-78"/>
                <a:cs typeface="Alexandria" pitchFamily="2" charset="-78"/>
              </a:rPr>
              <a:t>1. التنفيذ الجبري: </a:t>
            </a:r>
          </a:p>
          <a:p>
            <a:pPr algn="just" rtl="1"/>
            <a:r>
              <a:rPr lang="ar-EG" sz="2000" dirty="0" smtClean="0">
                <a:latin typeface="Alexandria" pitchFamily="2" charset="-78"/>
                <a:cs typeface="Alexandria" pitchFamily="2" charset="-78"/>
              </a:rPr>
              <a:t>- المفروض </a:t>
            </a:r>
            <a:r>
              <a:rPr lang="ar-EG" sz="2000" dirty="0">
                <a:latin typeface="Alexandria" pitchFamily="2" charset="-78"/>
                <a:cs typeface="Alexandria" pitchFamily="2" charset="-78"/>
              </a:rPr>
              <a:t>أن يقوم المدين بتنفيذ الالتزام طواعية واختيارا، فإذا لم يقم المدين بالتنفيذ باختياره استطاع الدائن متى كان دائنا بالتزام مدنى الطبيعي أن يجبره على التنفيذ وهذا هو التنفيذ الجبري أو القهري. </a:t>
            </a:r>
          </a:p>
          <a:p>
            <a:pPr algn="just" rtl="1"/>
            <a:r>
              <a:rPr lang="ar-EG" sz="2000" b="1" dirty="0" smtClean="0">
                <a:latin typeface="Alexandria" pitchFamily="2" charset="-78"/>
                <a:cs typeface="Alexandria" pitchFamily="2" charset="-78"/>
              </a:rPr>
              <a:t>- ويتميز </a:t>
            </a:r>
            <a:r>
              <a:rPr lang="ar-EG" sz="2000" b="1" dirty="0">
                <a:latin typeface="Alexandria" pitchFamily="2" charset="-78"/>
                <a:cs typeface="Alexandria" pitchFamily="2" charset="-78"/>
              </a:rPr>
              <a:t>التنفيذ الجبري بخصائص ثلاث فهو عام ومدنى ويقع على مال المدين لا جمسه:</a:t>
            </a:r>
          </a:p>
          <a:p>
            <a:pPr algn="just" rtl="1"/>
            <a:r>
              <a:rPr lang="ar-EG" sz="2000" b="1" dirty="0">
                <a:latin typeface="Alexandria" pitchFamily="2" charset="-78"/>
                <a:cs typeface="Alexandria" pitchFamily="2" charset="-78"/>
              </a:rPr>
              <a:t>فالتنفيذ القهري هو عام، </a:t>
            </a:r>
            <a:r>
              <a:rPr lang="ar-EG" sz="2000" dirty="0">
                <a:latin typeface="Alexandria" pitchFamily="2" charset="-78"/>
                <a:cs typeface="Alexandria" pitchFamily="2" charset="-78"/>
              </a:rPr>
              <a:t>بمعنى أن الذي يملك القهر هي السلطة العامة. فليس للدائن أن يأخذ حقه بيده، بل أن السلطات العامة هي التي تستطيع جبر المدين على الوفاء. وتتدخل السلطات العامة إما عن طريق القضاء، أو عن طريق الموثق الرسمي للعقود. </a:t>
            </a:r>
          </a:p>
        </p:txBody>
      </p:sp>
    </p:spTree>
    <p:extLst>
      <p:ext uri="{BB962C8B-B14F-4D97-AF65-F5344CB8AC3E}">
        <p14:creationId xmlns:p14="http://schemas.microsoft.com/office/powerpoint/2010/main" val="1895315161"/>
      </p:ext>
    </p:extLst>
  </p:cSld>
  <p:clrMapOvr>
    <a:masterClrMapping/>
  </p:clrMapOvr>
  <p:transition spd="slow" advTm="85884">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smtClean="0">
                <a:latin typeface="Alexandria" pitchFamily="2" charset="-78"/>
                <a:cs typeface="Alexandria" pitchFamily="2" charset="-78"/>
              </a:rPr>
              <a:t>- فإذا </a:t>
            </a:r>
            <a:r>
              <a:rPr lang="ar-EG" sz="2000" b="1" dirty="0">
                <a:latin typeface="Alexandria" pitchFamily="2" charset="-78"/>
                <a:cs typeface="Alexandria" pitchFamily="2" charset="-78"/>
              </a:rPr>
              <a:t>لم يكن في يد الدائن سند رسمي محرر </a:t>
            </a:r>
            <a:r>
              <a:rPr lang="ar-EG" sz="2000" dirty="0">
                <a:latin typeface="Alexandria" pitchFamily="2" charset="-78"/>
                <a:cs typeface="Alexandria" pitchFamily="2" charset="-78"/>
              </a:rPr>
              <a:t>أمام موثق عام كان عليه أن يلجأ إلى القضاء ليستصدر حكما يستطيع التنفيذ به. أما السندات الرسمية الموثقة  فيوضع عليها أمر التنفيذ دون حاجة إلى حكم وبدون هذا لا يستطيع الدائن قهر المدين على الوفاء، سواء أكان يطلب التنفيذ العيني أم التنفيذ عن طريق التعويض وضرورة الالتجاء إلى السلطة العامة لاقتضاء التنفيذ القهري قاعدة من قواعد النظام العام التي لا يجوز الخروج عليها، ويبطل كل اتفاق على ما يخالفها.</a:t>
            </a:r>
          </a:p>
          <a:p>
            <a:pPr algn="just" rtl="1"/>
            <a:r>
              <a:rPr lang="ar-EG" sz="2000" b="1" dirty="0" smtClean="0">
                <a:latin typeface="Alexandria" pitchFamily="2" charset="-78"/>
                <a:cs typeface="Alexandria" pitchFamily="2" charset="-78"/>
              </a:rPr>
              <a:t>- والتنفيذ </a:t>
            </a:r>
            <a:r>
              <a:rPr lang="ar-EG" sz="2000" b="1" dirty="0">
                <a:latin typeface="Alexandria" pitchFamily="2" charset="-78"/>
                <a:cs typeface="Alexandria" pitchFamily="2" charset="-78"/>
              </a:rPr>
              <a:t>القهري </a:t>
            </a:r>
            <a:r>
              <a:rPr lang="ar-EG" sz="2000" dirty="0">
                <a:latin typeface="Alexandria" pitchFamily="2" charset="-78"/>
                <a:cs typeface="Alexandria" pitchFamily="2" charset="-78"/>
              </a:rPr>
              <a:t>هو من ناحية أخرى تنفيذ أو قهر مدنى ذلك أن الإخلال بالالتزام لا ينشئ جريمة ولا يرتب جزاء جنائيا. فالمدين الذي لا ينفذ التزامه لا يمكن عقابه إلا في حالات استثنائية اعتبر فيها عدم تنفيذ الالتزام المدني جريمة في نفس الوقت. في غير هذه الحالات الخاصة فإن القهر هو قهر مدني بحت.</a:t>
            </a:r>
          </a:p>
        </p:txBody>
      </p:sp>
    </p:spTree>
    <p:extLst>
      <p:ext uri="{BB962C8B-B14F-4D97-AF65-F5344CB8AC3E}">
        <p14:creationId xmlns:p14="http://schemas.microsoft.com/office/powerpoint/2010/main" val="3158018268"/>
      </p:ext>
    </p:extLst>
  </p:cSld>
  <p:clrMapOvr>
    <a:masterClrMapping/>
  </p:clrMapOvr>
  <p:transition spd="slow" advTm="85884">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170099"/>
          </a:xfrm>
          <a:prstGeom prst="rect">
            <a:avLst/>
          </a:prstGeom>
        </p:spPr>
        <p:txBody>
          <a:bodyPr wrap="square">
            <a:spAutoFit/>
          </a:bodyPr>
          <a:lstStyle/>
          <a:p>
            <a:pPr algn="just" rtl="1"/>
            <a:r>
              <a:rPr lang="ar-EG" sz="2000" b="1" dirty="0" smtClean="0">
                <a:latin typeface="Alexandria" pitchFamily="2" charset="-78"/>
                <a:cs typeface="Alexandria" pitchFamily="2" charset="-78"/>
              </a:rPr>
              <a:t>- والتنفيذ </a:t>
            </a:r>
            <a:r>
              <a:rPr lang="ar-EG" sz="2000" b="1" dirty="0">
                <a:latin typeface="Alexandria" pitchFamily="2" charset="-78"/>
                <a:cs typeface="Alexandria" pitchFamily="2" charset="-78"/>
              </a:rPr>
              <a:t>القهري يقع على أموال المدين لا شخصه فالإكراه البدني، </a:t>
            </a:r>
            <a:r>
              <a:rPr lang="ar-EG" sz="2000" dirty="0">
                <a:latin typeface="Alexandria" pitchFamily="2" charset="-78"/>
                <a:cs typeface="Alexandria" pitchFamily="2" charset="-78"/>
              </a:rPr>
              <a:t>أي الإكراه الواقع على جسم المدين لم يعد هو الوسيلة إلى إجبار المدين على الوفاء. بعكس الحال في المجتمعات القديمة. ففي المجتمعات القديمة كانت الجزاءات تتسم بالشدة، وكانت أغلبها في صورة العقوبة، ولم يكن هناك فصل بين جسم الشخص وأمواله، ولذا كان القانون الروماني، مثلا، يبيح تسليم المدين الذى لا يدفع دينه إلى دائنه ليحبسه أو ليبيعه رقيقا أو حتى ليقتله، ثم بدأ الفصل بين جسم المدين وأمواله (ذمته) حتى انتهى الأمر إلى حصر مسئولية المدين عن ديونه في أمواله وحدها.</a:t>
            </a:r>
          </a:p>
          <a:p>
            <a:pPr algn="just" rtl="1"/>
            <a:r>
              <a:rPr lang="ar-EG" sz="2000" b="1" dirty="0" smtClean="0">
                <a:latin typeface="Alexandria" pitchFamily="2" charset="-78"/>
                <a:cs typeface="Alexandria" pitchFamily="2" charset="-78"/>
              </a:rPr>
              <a:t>- ويجب </a:t>
            </a:r>
            <a:r>
              <a:rPr lang="ar-EG" sz="2000" b="1" dirty="0">
                <a:latin typeface="Alexandria" pitchFamily="2" charset="-78"/>
                <a:cs typeface="Alexandria" pitchFamily="2" charset="-78"/>
              </a:rPr>
              <a:t>ملاحظة أن هناك بعض الجزاءات الجنائية </a:t>
            </a:r>
            <a:r>
              <a:rPr lang="ar-EG" sz="2000" dirty="0">
                <a:latin typeface="Alexandria" pitchFamily="2" charset="-78"/>
                <a:cs typeface="Alexandria" pitchFamily="2" charset="-78"/>
              </a:rPr>
              <a:t>تطبق في صدد بعض المسائل المدنية التي يجب أن تحكم أصلا بجزاء مدنى مثال ذلك الإكراه البدني في دين النفقة والحضانة والرضاع والمسكن: فالأصل أن الإكراه البدني غير جائز في القانون المدني المصري فالمدين يلتزم في ماله لا في شخصه فلا يجوز الإكراه البدني في المواد المدنية والتجارية ولكنه يجوز في بعض مسائل الأحوال الشخصية.</a:t>
            </a:r>
          </a:p>
        </p:txBody>
      </p:sp>
    </p:spTree>
    <p:extLst>
      <p:ext uri="{BB962C8B-B14F-4D97-AF65-F5344CB8AC3E}">
        <p14:creationId xmlns:p14="http://schemas.microsoft.com/office/powerpoint/2010/main" val="2421663019"/>
      </p:ext>
    </p:extLst>
  </p:cSld>
  <p:clrMapOvr>
    <a:masterClrMapping/>
  </p:clrMapOvr>
  <p:transition spd="slow" advTm="85884">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323439"/>
          </a:xfrm>
          <a:prstGeom prst="rect">
            <a:avLst/>
          </a:prstGeom>
        </p:spPr>
        <p:txBody>
          <a:bodyPr wrap="square">
            <a:spAutoFit/>
          </a:bodyPr>
          <a:lstStyle/>
          <a:p>
            <a:pPr algn="just" rtl="1"/>
            <a:r>
              <a:rPr lang="ar-EG" sz="2000" b="1" dirty="0">
                <a:latin typeface="Alexandria" pitchFamily="2" charset="-78"/>
                <a:cs typeface="Alexandria" pitchFamily="2" charset="-78"/>
              </a:rPr>
              <a:t>- 2- التنفيذ العيني.</a:t>
            </a:r>
          </a:p>
          <a:p>
            <a:pPr algn="just" rtl="1"/>
            <a:r>
              <a:rPr lang="ar-EG" sz="2000" dirty="0" smtClean="0">
                <a:latin typeface="Alexandria" pitchFamily="2" charset="-78"/>
                <a:cs typeface="Alexandria" pitchFamily="2" charset="-78"/>
              </a:rPr>
              <a:t>- ويتمثل </a:t>
            </a:r>
            <a:r>
              <a:rPr lang="ar-EG" sz="2000" dirty="0">
                <a:latin typeface="Alexandria" pitchFamily="2" charset="-78"/>
                <a:cs typeface="Alexandria" pitchFamily="2" charset="-78"/>
              </a:rPr>
              <a:t>ذلك في الزام المدين بتنفيذ عين ما التزم به فمن يلتزم بتوريد كمية من الحبوب إلى الغير وينكل عن الوفاء بالتزامه يمكن للقاضي أن يلزمه بتوريد هذه الكمية المتفق عليها ومن يلتزم بتسليم عين معينة ولا يسلمها يلزم بتسليم العين كإلزام المؤجر بتسليم العين المؤجرة للمستأجر.</a:t>
            </a:r>
          </a:p>
        </p:txBody>
      </p:sp>
    </p:spTree>
    <p:extLst>
      <p:ext uri="{BB962C8B-B14F-4D97-AF65-F5344CB8AC3E}">
        <p14:creationId xmlns:p14="http://schemas.microsoft.com/office/powerpoint/2010/main" val="4181473312"/>
      </p:ext>
    </p:extLst>
  </p:cSld>
  <p:clrMapOvr>
    <a:masterClrMapping/>
  </p:clrMapOvr>
  <p:transition spd="slow" advTm="85884">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631216"/>
          </a:xfrm>
          <a:prstGeom prst="rect">
            <a:avLst/>
          </a:prstGeom>
        </p:spPr>
        <p:txBody>
          <a:bodyPr wrap="square">
            <a:spAutoFit/>
          </a:bodyPr>
          <a:lstStyle/>
          <a:p>
            <a:pPr algn="just" rtl="1"/>
            <a:r>
              <a:rPr lang="ar-EG" sz="2000" b="1" dirty="0">
                <a:latin typeface="Alexandria" pitchFamily="2" charset="-78"/>
                <a:cs typeface="Alexandria" pitchFamily="2" charset="-78"/>
              </a:rPr>
              <a:t>3- التعويض: </a:t>
            </a:r>
          </a:p>
          <a:p>
            <a:pPr algn="just" rtl="1"/>
            <a:r>
              <a:rPr lang="ar-EG" sz="2000" dirty="0" smtClean="0">
                <a:latin typeface="Alexandria" pitchFamily="2" charset="-78"/>
                <a:cs typeface="Alexandria" pitchFamily="2" charset="-78"/>
              </a:rPr>
              <a:t>- ويسمى </a:t>
            </a:r>
            <a:r>
              <a:rPr lang="ar-EG" sz="2000" dirty="0">
                <a:latin typeface="Alexandria" pitchFamily="2" charset="-78"/>
                <a:cs typeface="Alexandria" pitchFamily="2" charset="-78"/>
              </a:rPr>
              <a:t>أيضا بالتنفيذ بمقابل، ويقصد به إلزام المسئول بدفع مبلغ من المال للمضرور يعادل قيمة الضرر الذى ألحقه به فكما سبق القول أن الأصل هو التنفيذ العيني، أي أن الأصل أن المدين يلتزم بتنفيذ التزامه عينا. ولا يجوز للدائن مطالبة المدين أولا بغير التنفيذ العيني وأن عرض المدين التنفيذ العيني فليس للدائن أن يطالبه بالتنفيذ بمقابل (أي التنفيذ بطريق التعويض).</a:t>
            </a:r>
          </a:p>
        </p:txBody>
      </p:sp>
    </p:spTree>
    <p:extLst>
      <p:ext uri="{BB962C8B-B14F-4D97-AF65-F5344CB8AC3E}">
        <p14:creationId xmlns:p14="http://schemas.microsoft.com/office/powerpoint/2010/main" val="3864165625"/>
      </p:ext>
    </p:extLst>
  </p:cSld>
  <p:clrMapOvr>
    <a:masterClrMapping/>
  </p:clrMapOvr>
  <p:transition spd="slow" advTm="85884">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246769"/>
          </a:xfrm>
          <a:prstGeom prst="rect">
            <a:avLst/>
          </a:prstGeom>
        </p:spPr>
        <p:txBody>
          <a:bodyPr wrap="square">
            <a:spAutoFit/>
          </a:bodyPr>
          <a:lstStyle/>
          <a:p>
            <a:pPr algn="just" rtl="1"/>
            <a:r>
              <a:rPr lang="ar-EG" sz="2000" b="1" dirty="0" smtClean="0">
                <a:latin typeface="Alexandria" pitchFamily="2" charset="-78"/>
                <a:cs typeface="Alexandria" pitchFamily="2" charset="-78"/>
              </a:rPr>
              <a:t>- ولكن </a:t>
            </a:r>
            <a:r>
              <a:rPr lang="ar-EG" sz="2000" b="1" dirty="0">
                <a:latin typeface="Alexandria" pitchFamily="2" charset="-78"/>
                <a:cs typeface="Alexandria" pitchFamily="2" charset="-78"/>
              </a:rPr>
              <a:t>قد يكون التنفيذ العيني مستحيلا </a:t>
            </a:r>
            <a:r>
              <a:rPr lang="ar-EG" sz="2000" dirty="0">
                <a:latin typeface="Alexandria" pitchFamily="2" charset="-78"/>
                <a:cs typeface="Alexandria" pitchFamily="2" charset="-78"/>
              </a:rPr>
              <a:t>أو قد يكون فيه إرهاق للمدين أو قد يكون في التنفيذ العيني مساس بالحرية الشخصية للمدين. في هذه الحالات لا يمكن التنفيذ العيني ولذلك يلجأ للتنفيذ بمقابل أو التنفيذ بطريق التعويض أي بدفع مبلغ من المال للمضرور يعادل قيمة الضرر الذى لحق بالمضرور.</a:t>
            </a:r>
          </a:p>
          <a:p>
            <a:pPr algn="just" rtl="1"/>
            <a:r>
              <a:rPr lang="ar-EG" sz="2000" b="1" dirty="0" smtClean="0">
                <a:latin typeface="Alexandria" pitchFamily="2" charset="-78"/>
                <a:cs typeface="Alexandria" pitchFamily="2" charset="-78"/>
              </a:rPr>
              <a:t>- والتعويض </a:t>
            </a:r>
            <a:r>
              <a:rPr lang="ar-EG" sz="2000" b="1" dirty="0">
                <a:latin typeface="Alexandria" pitchFamily="2" charset="-78"/>
                <a:cs typeface="Alexandria" pitchFamily="2" charset="-78"/>
              </a:rPr>
              <a:t>قد يكون قضائياً، يقدره القاضي ويحكم به، وقد يكون قانونياً ينص عليه المشرع نفسه، </a:t>
            </a:r>
            <a:r>
              <a:rPr lang="ar-EG" sz="2000" dirty="0">
                <a:latin typeface="Alexandria" pitchFamily="2" charset="-78"/>
                <a:cs typeface="Alexandria" pitchFamily="2" charset="-78"/>
              </a:rPr>
              <a:t>كما في دعوى ضمان الاستحقاق مادة ٤٤ مدنى، فيحدد عناصره التي يحسب على أساسها. وقد يكون التعويض اتفاقيا، وهو ما يسمى بالشرط الجزائي، حيث يتفق عليه الطرفان ويقدران مقدار التعويض الواجب مقدما، والأصل أن يكون مقدار التعويض متناسبا مع الضرر الذى يصيب الطرف الآخر.</a:t>
            </a:r>
          </a:p>
        </p:txBody>
      </p:sp>
    </p:spTree>
    <p:extLst>
      <p:ext uri="{BB962C8B-B14F-4D97-AF65-F5344CB8AC3E}">
        <p14:creationId xmlns:p14="http://schemas.microsoft.com/office/powerpoint/2010/main" val="610809140"/>
      </p:ext>
    </p:extLst>
  </p:cSld>
  <p:clrMapOvr>
    <a:masterClrMapping/>
  </p:clrMapOvr>
  <p:transition spd="slow" advTm="85884">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a:latin typeface="Alexandria" pitchFamily="2" charset="-78"/>
                <a:cs typeface="Alexandria" pitchFamily="2" charset="-78"/>
              </a:rPr>
              <a:t>4- الغرامة التهديدية:</a:t>
            </a:r>
          </a:p>
          <a:p>
            <a:pPr algn="just" rtl="1"/>
            <a:r>
              <a:rPr lang="ar-EG" sz="2000" dirty="0" smtClean="0">
                <a:latin typeface="Alexandria" pitchFamily="2" charset="-78"/>
                <a:cs typeface="Alexandria" pitchFamily="2" charset="-78"/>
              </a:rPr>
              <a:t>- هي </a:t>
            </a:r>
            <a:r>
              <a:rPr lang="ar-EG" sz="2000" dirty="0">
                <a:latin typeface="Alexandria" pitchFamily="2" charset="-78"/>
                <a:cs typeface="Alexandria" pitchFamily="2" charset="-78"/>
              </a:rPr>
              <a:t>وسيلة غير مباشرة يقصد منها حث المدين وإجباره على تنفيذ التزامه عيناً. قد يتمثل الجزاء المدني في اتخاذ إجراء من شأنه أن يحمل الشخص على أن يتراجع في مخالفته فإذا تعاقدت فنان لكي يغنى في ملهى كل ليلة ولكنه امتنع فهنا لا يعقل أن نكره المغنى على الغناء بالقوة، </a:t>
            </a:r>
            <a:r>
              <a:rPr lang="ar-EG" sz="2000" b="1" dirty="0">
                <a:latin typeface="Alexandria" pitchFamily="2" charset="-78"/>
                <a:cs typeface="Alexandria" pitchFamily="2" charset="-78"/>
              </a:rPr>
              <a:t>ولكن يمكن أن نقول له</a:t>
            </a:r>
            <a:r>
              <a:rPr lang="ar-EG" sz="2000" dirty="0">
                <a:latin typeface="Alexandria" pitchFamily="2" charset="-78"/>
                <a:cs typeface="Alexandria" pitchFamily="2" charset="-78"/>
              </a:rPr>
              <a:t>: إذا لم تٌغني تلتزم بأن تدفع مبلغ كذا كل ليلة على سبيل التعويض وكثيراً ما تنجح هذه الوسيلة التي تسمى بالغرامة التهديدية في حملة على الغناء ويشترط لهذه الغرامة التهديدية أنه يجب أن يكون التنفيذ العيني للالتزام لا يزال ممكنا، ويجب أن يكون التنفيذ العيني للالتزام غير ممكن أو غير ملائم إلا إذا قام به المدين أي يجب أن يكون تدخل المدين شخصيا لأجل تنفيذ الالتزام.</a:t>
            </a:r>
          </a:p>
        </p:txBody>
      </p:sp>
    </p:spTree>
    <p:extLst>
      <p:ext uri="{BB962C8B-B14F-4D97-AF65-F5344CB8AC3E}">
        <p14:creationId xmlns:p14="http://schemas.microsoft.com/office/powerpoint/2010/main" val="2322029903"/>
      </p:ext>
    </p:extLst>
  </p:cSld>
  <p:clrMapOvr>
    <a:masterClrMapping/>
  </p:clrMapOvr>
  <p:transition spd="slow" advTm="85884">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631216"/>
          </a:xfrm>
          <a:prstGeom prst="rect">
            <a:avLst/>
          </a:prstGeom>
        </p:spPr>
        <p:txBody>
          <a:bodyPr wrap="square">
            <a:spAutoFit/>
          </a:bodyPr>
          <a:lstStyle/>
          <a:p>
            <a:pPr algn="just" rtl="1"/>
            <a:r>
              <a:rPr lang="ar-EG" sz="2000" b="1" dirty="0">
                <a:latin typeface="Alexandria" pitchFamily="2" charset="-78"/>
                <a:cs typeface="Alexandria" pitchFamily="2" charset="-78"/>
              </a:rPr>
              <a:t>5-  إزالة المخالفة: </a:t>
            </a:r>
          </a:p>
          <a:p>
            <a:pPr algn="just" rtl="1"/>
            <a:r>
              <a:rPr lang="ar-EG" sz="2000" dirty="0" smtClean="0">
                <a:latin typeface="Alexandria" pitchFamily="2" charset="-78"/>
                <a:cs typeface="Alexandria" pitchFamily="2" charset="-78"/>
              </a:rPr>
              <a:t>- فقد </a:t>
            </a:r>
            <a:r>
              <a:rPr lang="ar-EG" sz="2000" dirty="0">
                <a:latin typeface="Alexandria" pitchFamily="2" charset="-78"/>
                <a:cs typeface="Alexandria" pitchFamily="2" charset="-78"/>
              </a:rPr>
              <a:t>يتخذ الجزاء المدني صورة محو أثر المخالفة أي إزالة كل أثر ترتب على مخالفة القانون إن كانت الإزالة تدخل في حيز الإمكان. </a:t>
            </a:r>
            <a:r>
              <a:rPr lang="ar-EG" sz="2000" b="1" dirty="0">
                <a:latin typeface="Alexandria" pitchFamily="2" charset="-78"/>
                <a:cs typeface="Alexandria" pitchFamily="2" charset="-78"/>
              </a:rPr>
              <a:t>مما يستتبع إعادة الحال </a:t>
            </a:r>
            <a:r>
              <a:rPr lang="ar-EG" sz="2000" dirty="0">
                <a:latin typeface="Alexandria" pitchFamily="2" charset="-78"/>
                <a:cs typeface="Alexandria" pitchFamily="2" charset="-78"/>
              </a:rPr>
              <a:t>إلى ما كانت عليه قبل وقوع هذه المخالفة. كسد المطلات المفتوحة على مسافة تقل عن المسافة القانونية المسموح بها، أو هدم الأبنية المقامة خارج خط التنظيم.</a:t>
            </a:r>
          </a:p>
        </p:txBody>
      </p:sp>
    </p:spTree>
    <p:extLst>
      <p:ext uri="{BB962C8B-B14F-4D97-AF65-F5344CB8AC3E}">
        <p14:creationId xmlns:p14="http://schemas.microsoft.com/office/powerpoint/2010/main" val="4091969301"/>
      </p:ext>
    </p:extLst>
  </p:cSld>
  <p:clrMapOvr>
    <a:masterClrMapping/>
  </p:clrMapOvr>
  <p:transition spd="slow" advTm="85884">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170099"/>
          </a:xfrm>
          <a:prstGeom prst="rect">
            <a:avLst/>
          </a:prstGeom>
        </p:spPr>
        <p:txBody>
          <a:bodyPr wrap="square">
            <a:spAutoFit/>
          </a:bodyPr>
          <a:lstStyle/>
          <a:p>
            <a:pPr algn="just" rtl="1"/>
            <a:r>
              <a:rPr lang="ar-EG" sz="2000" b="1" dirty="0">
                <a:latin typeface="Alexandria" pitchFamily="2" charset="-78"/>
                <a:cs typeface="Alexandria" pitchFamily="2" charset="-78"/>
              </a:rPr>
              <a:t>٦- البطلان:</a:t>
            </a:r>
          </a:p>
          <a:p>
            <a:pPr algn="just" rtl="1"/>
            <a:r>
              <a:rPr lang="ar-EG" sz="2000" b="1" dirty="0" smtClean="0">
                <a:latin typeface="Alexandria" pitchFamily="2" charset="-78"/>
                <a:cs typeface="Alexandria" pitchFamily="2" charset="-78"/>
              </a:rPr>
              <a:t>- يقصد </a:t>
            </a:r>
            <a:r>
              <a:rPr lang="ar-EG" sz="2000" b="1" dirty="0">
                <a:latin typeface="Alexandria" pitchFamily="2" charset="-78"/>
                <a:cs typeface="Alexandria" pitchFamily="2" charset="-78"/>
              </a:rPr>
              <a:t>بالبطلان </a:t>
            </a:r>
            <a:r>
              <a:rPr lang="ar-EG" sz="2000" dirty="0">
                <a:latin typeface="Alexandria" pitchFamily="2" charset="-78"/>
                <a:cs typeface="Alexandria" pitchFamily="2" charset="-78"/>
              </a:rPr>
              <a:t>اعتبار التصرف الصادر بالمخالفة لنص القانون كأن لم يكن، وإعادة الحال إلى ما كان عليه فهو جزاء على عدم توافر أركان العقد من محل وسبب، أو مخالفة العقد للنظام العام والآداب العامة. </a:t>
            </a:r>
            <a:r>
              <a:rPr lang="ar-EG" sz="2000" b="1" dirty="0">
                <a:latin typeface="Alexandria" pitchFamily="2" charset="-78"/>
                <a:cs typeface="Alexandria" pitchFamily="2" charset="-78"/>
              </a:rPr>
              <a:t>فإذا لم تتوافر في التصرف أركانه </a:t>
            </a:r>
            <a:r>
              <a:rPr lang="ar-EG" sz="2000" dirty="0">
                <a:latin typeface="Alexandria" pitchFamily="2" charset="-78"/>
                <a:cs typeface="Alexandria" pitchFamily="2" charset="-78"/>
              </a:rPr>
              <a:t>كما لو تخلف ركن المحل في العقد، أو أبرم عقد بالمخالفة للنظام العام، كان يشترى شخص منزلاً أو يستأجره بقصد إدارته أو استغلاله في الدعارة أو عدم اتباع شكلية معينة نص عليها القانون، كما لو تمت هبة العقار بشكل غير رسمي فيكون التصرف باطلا لأن المادة ٤٨٨ تستلزم أن تتم الهبة في هذه الحالة بورقة رسمية وكذلك بطلان تصرفات الصغير غير المميز (م۱۱۰ مدني). </a:t>
            </a:r>
            <a:r>
              <a:rPr lang="ar-EG" sz="2000" b="1" dirty="0">
                <a:latin typeface="Alexandria" pitchFamily="2" charset="-78"/>
                <a:cs typeface="Alexandria" pitchFamily="2" charset="-78"/>
              </a:rPr>
              <a:t>وهذا البطلان </a:t>
            </a:r>
            <a:r>
              <a:rPr lang="ar-EG" sz="2000" dirty="0">
                <a:latin typeface="Alexandria" pitchFamily="2" charset="-78"/>
                <a:cs typeface="Alexandria" pitchFamily="2" charset="-78"/>
              </a:rPr>
              <a:t>يستوجب اعتبار التصرف كأن لم يكن ويتعين إعادة الحال إلى ما كان عليه هذا البطلان لا ترد عليه الإجازة ويستطيع كل ذو مصلحة أن يطلب الحكم به وللقاضي أن يقضى به من تلقاء نفسه ويسمى هذا البطلان بالبطلان المطلق. </a:t>
            </a:r>
          </a:p>
        </p:txBody>
      </p:sp>
    </p:spTree>
    <p:extLst>
      <p:ext uri="{BB962C8B-B14F-4D97-AF65-F5344CB8AC3E}">
        <p14:creationId xmlns:p14="http://schemas.microsoft.com/office/powerpoint/2010/main" val="4095012437"/>
      </p:ext>
    </p:extLst>
  </p:cSld>
  <p:clrMapOvr>
    <a:masterClrMapping/>
  </p:clrMapOvr>
  <p:transition spd="slow" advTm="85884">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938992"/>
          </a:xfrm>
          <a:prstGeom prst="rect">
            <a:avLst/>
          </a:prstGeom>
        </p:spPr>
        <p:txBody>
          <a:bodyPr wrap="square">
            <a:spAutoFit/>
          </a:bodyPr>
          <a:lstStyle/>
          <a:p>
            <a:pPr algn="just" rtl="1"/>
            <a:r>
              <a:rPr lang="ar-EG" sz="2000" b="1" dirty="0" smtClean="0">
                <a:latin typeface="Alexandria" pitchFamily="2" charset="-78"/>
                <a:cs typeface="Alexandria" pitchFamily="2" charset="-78"/>
              </a:rPr>
              <a:t>- على </a:t>
            </a:r>
            <a:r>
              <a:rPr lang="ar-EG" sz="2000" b="1" dirty="0">
                <a:latin typeface="Alexandria" pitchFamily="2" charset="-78"/>
                <a:cs typeface="Alexandria" pitchFamily="2" charset="-78"/>
              </a:rPr>
              <a:t>أن هناك نوع آخر من البطلان هو البطلان النسبي، </a:t>
            </a:r>
            <a:r>
              <a:rPr lang="ar-EG" sz="2000" dirty="0">
                <a:latin typeface="Alexandria" pitchFamily="2" charset="-78"/>
                <a:cs typeface="Alexandria" pitchFamily="2" charset="-78"/>
              </a:rPr>
              <a:t>وفيه يكون العقد قابلاً للإبطال ولا يقضى به إلا إذا طلب صاحب المصلحة هذا البطلان ولا يستطيع أحد غيره أن يطلبه. وإذا طلبه صاحب المصلحة يقضى به القاضي بناء على هذا الطلب، حيث لا يستطيع القاضي أن يحكم به من تلقاء نفسه، وإذا لم يطلب البطلان فالعقد يكون صحيحاً، </a:t>
            </a:r>
            <a:r>
              <a:rPr lang="ar-EG" sz="2000" b="1" dirty="0">
                <a:latin typeface="Alexandria" pitchFamily="2" charset="-78"/>
                <a:cs typeface="Alexandria" pitchFamily="2" charset="-78"/>
              </a:rPr>
              <a:t>أما إذا طلب وقضى به يتعين إعادة الحال </a:t>
            </a:r>
            <a:r>
              <a:rPr lang="ar-EG" sz="2000" dirty="0">
                <a:latin typeface="Alexandria" pitchFamily="2" charset="-78"/>
                <a:cs typeface="Alexandria" pitchFamily="2" charset="-78"/>
              </a:rPr>
              <a:t>إلى ما كانت عليه، وإزالة كل أثر للتصرف المقضي ببطلانه ويتقرر هذا البطلان النسبي كجزاء لنقص أهلية أحد المتعاقدين أو بسبب توافر عيب من عيوب الإرادة كالغلط أو التدليس أو الإكراه أو بنص خاص في القانون كبطلان بيع ملك الغير.</a:t>
            </a:r>
          </a:p>
        </p:txBody>
      </p:sp>
    </p:spTree>
    <p:extLst>
      <p:ext uri="{BB962C8B-B14F-4D97-AF65-F5344CB8AC3E}">
        <p14:creationId xmlns:p14="http://schemas.microsoft.com/office/powerpoint/2010/main" val="2987513021"/>
      </p:ext>
    </p:extLst>
  </p:cSld>
  <p:clrMapOvr>
    <a:masterClrMapping/>
  </p:clrMapOvr>
  <p:transition spd="slow" advTm="85884">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246769"/>
          </a:xfrm>
          <a:prstGeom prst="rect">
            <a:avLst/>
          </a:prstGeom>
        </p:spPr>
        <p:txBody>
          <a:bodyPr wrap="square">
            <a:spAutoFit/>
          </a:bodyPr>
          <a:lstStyle/>
          <a:p>
            <a:pPr algn="just" rtl="1"/>
            <a:r>
              <a:rPr lang="ar-EG" sz="2000" b="1" dirty="0">
                <a:latin typeface="Alexandria" pitchFamily="2" charset="-78"/>
                <a:cs typeface="Alexandria" pitchFamily="2" charset="-78"/>
              </a:rPr>
              <a:t>7- الفسخ: </a:t>
            </a:r>
          </a:p>
          <a:p>
            <a:pPr algn="just" rtl="1"/>
            <a:r>
              <a:rPr lang="ar-EG" sz="2000" dirty="0" smtClean="0">
                <a:latin typeface="Alexandria" pitchFamily="2" charset="-78"/>
                <a:cs typeface="Alexandria" pitchFamily="2" charset="-78"/>
              </a:rPr>
              <a:t>- وهو </a:t>
            </a:r>
            <a:r>
              <a:rPr lang="ar-EG" sz="2000" dirty="0">
                <a:latin typeface="Alexandria" pitchFamily="2" charset="-78"/>
                <a:cs typeface="Alexandria" pitchFamily="2" charset="-78"/>
              </a:rPr>
              <a:t>جزاء يترتب على إخلال أحد المتعاقدين بتنفيذ التزاماته التعاقدية وهو جزاء يرد على التصرف أو عقد استكمل أركانه وشروطه فهو صحيح، ولكن وفي أثناء التنفيذ للعقد إذا أخل أحد الأطراف بتنفيذ الالتزامات الملقاة على عاتقه، فيكون من حق الطرف الآخر أن يطلب فسخ العقد كجزاء على عدم التنفيذ. والفسخ قد يكون قضائياً أي لابد أن يحكم به القضاء، وقد يكون اتفاقيا فيفسخ العقد بدون حاجة لطلبه من القضاء ولكن يجب إعذار الطرف الآخر، وقد يفسخ العقد تلقائيا بمجرد الإخلال دون حاجة إلى حكم أو أعذار وقد يكون الفسخ قانونيا حيث ينص عليه المشرع نفسه</a:t>
            </a:r>
            <a:r>
              <a:rPr lang="ar-EG" sz="2000" dirty="0" smtClean="0">
                <a:latin typeface="Alexandria" pitchFamily="2" charset="-78"/>
                <a:cs typeface="Alexandria" pitchFamily="2" charset="-78"/>
              </a:rPr>
              <a:t>.</a:t>
            </a:r>
          </a:p>
        </p:txBody>
      </p:sp>
    </p:spTree>
    <p:extLst>
      <p:ext uri="{BB962C8B-B14F-4D97-AF65-F5344CB8AC3E}">
        <p14:creationId xmlns:p14="http://schemas.microsoft.com/office/powerpoint/2010/main" val="3552436502"/>
      </p:ext>
    </p:extLst>
  </p:cSld>
  <p:clrMapOvr>
    <a:masterClrMapping/>
  </p:clrMapOvr>
  <p:transition spd="slow" advTm="85884">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015663"/>
          </a:xfrm>
          <a:prstGeom prst="rect">
            <a:avLst/>
          </a:prstGeom>
        </p:spPr>
        <p:txBody>
          <a:bodyPr wrap="square">
            <a:spAutoFit/>
          </a:bodyPr>
          <a:lstStyle/>
          <a:p>
            <a:pPr algn="just" rtl="1"/>
            <a:r>
              <a:rPr lang="ar-EG" sz="2000" b="1" dirty="0">
                <a:latin typeface="Alexandria" pitchFamily="2" charset="-78"/>
                <a:cs typeface="Alexandria" pitchFamily="2" charset="-78"/>
              </a:rPr>
              <a:t>7- الفسخ: </a:t>
            </a:r>
          </a:p>
          <a:p>
            <a:pPr algn="just" rtl="1"/>
            <a:r>
              <a:rPr lang="ar-EG" sz="2000" dirty="0" smtClean="0">
                <a:latin typeface="Alexandria" pitchFamily="2" charset="-78"/>
                <a:cs typeface="Alexandria" pitchFamily="2" charset="-78"/>
              </a:rPr>
              <a:t>-وللفسخ </a:t>
            </a:r>
            <a:r>
              <a:rPr lang="ar-EG" sz="2000" dirty="0">
                <a:latin typeface="Alexandria" pitchFamily="2" charset="-78"/>
                <a:cs typeface="Alexandria" pitchFamily="2" charset="-78"/>
              </a:rPr>
              <a:t>كقاعدة عامة أثر رجعى بمقتضاه يجب إعادة المتعاقدين إلى الحالة التي كان عليها قبل التعاقد، فيلتزم كل طرف بأن يرد للآخر ما حصل عليه منه بمقتضى العقد، وهناك استثناء على هذه القاعدة.</a:t>
            </a:r>
          </a:p>
        </p:txBody>
      </p:sp>
    </p:spTree>
    <p:extLst>
      <p:ext uri="{BB962C8B-B14F-4D97-AF65-F5344CB8AC3E}">
        <p14:creationId xmlns:p14="http://schemas.microsoft.com/office/powerpoint/2010/main" val="4290704224"/>
      </p:ext>
    </p:extLst>
  </p:cSld>
  <p:clrMapOvr>
    <a:masterClrMapping/>
  </p:clrMapOvr>
  <p:transition spd="slow" advTm="85884">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631216"/>
          </a:xfrm>
          <a:prstGeom prst="rect">
            <a:avLst/>
          </a:prstGeom>
        </p:spPr>
        <p:txBody>
          <a:bodyPr wrap="square">
            <a:spAutoFit/>
          </a:bodyPr>
          <a:lstStyle/>
          <a:p>
            <a:pPr algn="just" rtl="1"/>
            <a:r>
              <a:rPr lang="ar-EG" sz="2000" b="1" dirty="0">
                <a:latin typeface="Alexandria" pitchFamily="2" charset="-78"/>
                <a:cs typeface="Alexandria" pitchFamily="2" charset="-78"/>
              </a:rPr>
              <a:t>3- الجزاء الإداري:</a:t>
            </a:r>
          </a:p>
          <a:p>
            <a:pPr algn="just" rtl="1"/>
            <a:r>
              <a:rPr lang="ar-EG" sz="2000" dirty="0" smtClean="0">
                <a:latin typeface="Alexandria" pitchFamily="2" charset="-78"/>
                <a:cs typeface="Alexandria" pitchFamily="2" charset="-78"/>
              </a:rPr>
              <a:t>- يوجد </a:t>
            </a:r>
            <a:r>
              <a:rPr lang="ar-EG" sz="2000" dirty="0">
                <a:latin typeface="Alexandria" pitchFamily="2" charset="-78"/>
                <a:cs typeface="Alexandria" pitchFamily="2" charset="-78"/>
              </a:rPr>
              <a:t>إلى جانب الجزاء الجنائي والجزاء المدني نوع آخر من الجزاءات هو الجزاء الإداري وهو عبارة عن جزاء يوقع عند مخالفة أحكام القانون الإداري كما لو تغيب العامل (كالعاملون في الحكومة) عن العمل أو قصر في القيام بأعمال وظيفته وتتنوع هذه الجزاءات في صور متعددة، فقد تكون اللوم أو الإنذار أو الحرمان من جزء من الراتب أو من الترقية أو العلاوة أو تأجيلها، أو الحرمان من المكافأة</a:t>
            </a:r>
            <a:r>
              <a:rPr lang="ar-EG" sz="2000" dirty="0" smtClean="0">
                <a:latin typeface="Alexandria" pitchFamily="2" charset="-78"/>
                <a:cs typeface="Alexandria" pitchFamily="2" charset="-78"/>
              </a:rPr>
              <a:t>.</a:t>
            </a:r>
          </a:p>
        </p:txBody>
      </p:sp>
    </p:spTree>
    <p:extLst>
      <p:ext uri="{BB962C8B-B14F-4D97-AF65-F5344CB8AC3E}">
        <p14:creationId xmlns:p14="http://schemas.microsoft.com/office/powerpoint/2010/main" val="1498874459"/>
      </p:ext>
    </p:extLst>
  </p:cSld>
  <p:clrMapOvr>
    <a:masterClrMapping/>
  </p:clrMapOvr>
  <p:transition spd="slow" advTm="85884">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015663"/>
          </a:xfrm>
          <a:prstGeom prst="rect">
            <a:avLst/>
          </a:prstGeom>
        </p:spPr>
        <p:txBody>
          <a:bodyPr wrap="square">
            <a:spAutoFit/>
          </a:bodyPr>
          <a:lstStyle/>
          <a:p>
            <a:pPr algn="just" rtl="1"/>
            <a:r>
              <a:rPr lang="ar-EG" sz="2000" dirty="0" smtClean="0">
                <a:latin typeface="Alexandria" pitchFamily="2" charset="-78"/>
                <a:cs typeface="Alexandria" pitchFamily="2" charset="-78"/>
              </a:rPr>
              <a:t>-هذا </a:t>
            </a:r>
            <a:r>
              <a:rPr lang="ar-EG" sz="2000" dirty="0">
                <a:latin typeface="Alexandria" pitchFamily="2" charset="-78"/>
                <a:cs typeface="Alexandria" pitchFamily="2" charset="-78"/>
              </a:rPr>
              <a:t>وقد تجتمع صور الجزاء السابقة معا وقد تجتمع صورتان أو صورة واحدة، فقد يترتب على ارتكاب فعل واحد توقيع أكثر من جزاء، فالموظف الذى يختلس أموال الدولة يوقع عليه جزاء جنائي (السجن مثلا) وقد يفصل من وظيفته (جزاء إداري).</a:t>
            </a:r>
          </a:p>
        </p:txBody>
      </p:sp>
    </p:spTree>
    <p:extLst>
      <p:ext uri="{BB962C8B-B14F-4D97-AF65-F5344CB8AC3E}">
        <p14:creationId xmlns:p14="http://schemas.microsoft.com/office/powerpoint/2010/main" val="3128345567"/>
      </p:ext>
    </p:extLst>
  </p:cSld>
  <p:clrMapOvr>
    <a:masterClrMapping/>
  </p:clrMapOvr>
  <p:transition spd="slow" advTm="85884">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b="1" dirty="0">
                <a:latin typeface="Alexandria" pitchFamily="2" charset="-78"/>
                <a:cs typeface="Alexandria" pitchFamily="2" charset="-78"/>
              </a:rPr>
              <a:t> 4- الجزاء الدولي:</a:t>
            </a:r>
          </a:p>
          <a:p>
            <a:pPr algn="just" rtl="1"/>
            <a:r>
              <a:rPr lang="ar-EG" sz="2000" dirty="0" smtClean="0">
                <a:latin typeface="Alexandria" pitchFamily="2" charset="-78"/>
                <a:cs typeface="Alexandria" pitchFamily="2" charset="-78"/>
              </a:rPr>
              <a:t>- </a:t>
            </a:r>
            <a:r>
              <a:rPr lang="ar-EG" sz="2000" b="1" dirty="0" smtClean="0">
                <a:latin typeface="Alexandria" pitchFamily="2" charset="-78"/>
                <a:cs typeface="Alexandria" pitchFamily="2" charset="-78"/>
              </a:rPr>
              <a:t>الجزاء </a:t>
            </a:r>
            <a:r>
              <a:rPr lang="ar-EG" sz="2000" b="1" dirty="0">
                <a:latin typeface="Alexandria" pitchFamily="2" charset="-78"/>
                <a:cs typeface="Alexandria" pitchFamily="2" charset="-78"/>
              </a:rPr>
              <a:t>الدولي </a:t>
            </a:r>
            <a:r>
              <a:rPr lang="ar-EG" sz="2000" dirty="0">
                <a:latin typeface="Alexandria" pitchFamily="2" charset="-78"/>
                <a:cs typeface="Alexandria" pitchFamily="2" charset="-78"/>
              </a:rPr>
              <a:t>هو نوع من الجزاء القانوني يتم تنفيذه على المرتكبين الذين ارتكبوا جرائم تنتهك قواعد القانون الدولي. القانون الدولي يشمل مجموعة من القوانين والمبادئ التي تنظم العلاقات بين الدول وتحمي حقوق الأفراد في المجتمع الدولي.</a:t>
            </a:r>
          </a:p>
          <a:p>
            <a:pPr algn="just" rtl="1"/>
            <a:r>
              <a:rPr lang="ar-EG" sz="2000" dirty="0" smtClean="0">
                <a:latin typeface="Alexandria" pitchFamily="2" charset="-78"/>
                <a:cs typeface="Alexandria" pitchFamily="2" charset="-78"/>
              </a:rPr>
              <a:t>- </a:t>
            </a:r>
            <a:r>
              <a:rPr lang="ar-EG" sz="2000" b="1" dirty="0">
                <a:latin typeface="Alexandria" pitchFamily="2" charset="-78"/>
                <a:cs typeface="Alexandria" pitchFamily="2" charset="-78"/>
              </a:rPr>
              <a:t>تشمل الجرائم </a:t>
            </a:r>
            <a:r>
              <a:rPr lang="ar-EG" sz="2000" dirty="0">
                <a:latin typeface="Alexandria" pitchFamily="2" charset="-78"/>
                <a:cs typeface="Alexandria" pitchFamily="2" charset="-78"/>
              </a:rPr>
              <a:t>التي يمكن أن تستوجب الجزاء الدولي جرائم الحرب والإبادة الجماعية والجرائم ضد الإنسانية والإرهاب والتعذيب وغيرها من الجرائم الجسيمة التي تنتهك حقوق الإنسان والقوانين الإنسانية الدولية.</a:t>
            </a:r>
          </a:p>
          <a:p>
            <a:pPr algn="just" rtl="1"/>
            <a:r>
              <a:rPr lang="ar-EG" sz="2000" b="1" dirty="0" smtClean="0">
                <a:latin typeface="Alexandria" pitchFamily="2" charset="-78"/>
                <a:cs typeface="Alexandria" pitchFamily="2" charset="-78"/>
              </a:rPr>
              <a:t>- تتم </a:t>
            </a:r>
            <a:r>
              <a:rPr lang="ar-EG" sz="2000" b="1" dirty="0">
                <a:latin typeface="Alexandria" pitchFamily="2" charset="-78"/>
                <a:cs typeface="Alexandria" pitchFamily="2" charset="-78"/>
              </a:rPr>
              <a:t>محاكمة المرتكبين </a:t>
            </a:r>
            <a:r>
              <a:rPr lang="ar-EG" sz="2000" dirty="0">
                <a:latin typeface="Alexandria" pitchFamily="2" charset="-78"/>
                <a:cs typeface="Alexandria" pitchFamily="2" charset="-78"/>
              </a:rPr>
              <a:t>لهذه الجرائم عادة أمام المحاكم الدولية الخاصة المختصة، مثل المحكمة الجنائية الدولية. ويتم تطبيق الجزاء الدولي على الأفراد الذين يدينون بارتكابهم لهذه الجرائم ويشمل ذلك العقوبات مثل السجن والعقوبات المالية</a:t>
            </a:r>
            <a:r>
              <a:rPr lang="ar-EG" sz="2000" dirty="0" smtClean="0">
                <a:latin typeface="Alexandria" pitchFamily="2" charset="-78"/>
                <a:cs typeface="Alexandria" pitchFamily="2" charset="-78"/>
              </a:rPr>
              <a:t>.</a:t>
            </a:r>
          </a:p>
        </p:txBody>
      </p:sp>
    </p:spTree>
    <p:extLst>
      <p:ext uri="{BB962C8B-B14F-4D97-AF65-F5344CB8AC3E}">
        <p14:creationId xmlns:p14="http://schemas.microsoft.com/office/powerpoint/2010/main" val="2530586305"/>
      </p:ext>
    </p:extLst>
  </p:cSld>
  <p:clrMapOvr>
    <a:masterClrMapping/>
  </p:clrMapOvr>
  <p:transition spd="slow" advTm="85884">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1323439"/>
          </a:xfrm>
          <a:prstGeom prst="rect">
            <a:avLst/>
          </a:prstGeom>
        </p:spPr>
        <p:txBody>
          <a:bodyPr wrap="square">
            <a:spAutoFit/>
          </a:bodyPr>
          <a:lstStyle/>
          <a:p>
            <a:pPr algn="just" rtl="1"/>
            <a:r>
              <a:rPr lang="ar-EG" sz="2000" b="1" dirty="0">
                <a:latin typeface="Alexandria" pitchFamily="2" charset="-78"/>
                <a:cs typeface="Alexandria" pitchFamily="2" charset="-78"/>
              </a:rPr>
              <a:t> 4- الجزاء الدولي:</a:t>
            </a:r>
          </a:p>
          <a:p>
            <a:pPr algn="just" rtl="1"/>
            <a:r>
              <a:rPr lang="ar-EG" sz="2000" dirty="0" smtClean="0">
                <a:latin typeface="Alexandria" pitchFamily="2" charset="-78"/>
                <a:cs typeface="Alexandria" pitchFamily="2" charset="-78"/>
              </a:rPr>
              <a:t>- يهدف </a:t>
            </a:r>
            <a:r>
              <a:rPr lang="ar-EG" sz="2000" dirty="0">
                <a:latin typeface="Alexandria" pitchFamily="2" charset="-78"/>
                <a:cs typeface="Alexandria" pitchFamily="2" charset="-78"/>
              </a:rPr>
              <a:t>الجزاء الدولي إلى تحقيق العدالة وتطبيق القانون الدولي، وتحمي حقوق الضحايا وتكافح الإفلات من العقاب لأولئك الذين ارتكبوا جرائم جسيمة تنتهك قواعد القانون الدولي. ويعتبر الجزاء الدولي أحد الآليات الرئيسية لتعزيز العدالة والسلم الدولي وتحقيق حقوق الإنسان.</a:t>
            </a:r>
          </a:p>
        </p:txBody>
      </p:sp>
    </p:spTree>
    <p:extLst>
      <p:ext uri="{BB962C8B-B14F-4D97-AF65-F5344CB8AC3E}">
        <p14:creationId xmlns:p14="http://schemas.microsoft.com/office/powerpoint/2010/main" val="3228890993"/>
      </p:ext>
    </p:extLst>
  </p:cSld>
  <p:clrMapOvr>
    <a:masterClrMapping/>
  </p:clrMapOvr>
  <p:transition spd="slow" advTm="85884">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246769"/>
          </a:xfrm>
          <a:prstGeom prst="rect">
            <a:avLst/>
          </a:prstGeom>
        </p:spPr>
        <p:txBody>
          <a:bodyPr wrap="square">
            <a:spAutoFit/>
          </a:bodyPr>
          <a:lstStyle/>
          <a:p>
            <a:pPr algn="just" rtl="1"/>
            <a:r>
              <a:rPr lang="ar-EG" sz="2000" b="1" dirty="0">
                <a:latin typeface="Alexandria" pitchFamily="2" charset="-78"/>
                <a:cs typeface="Alexandria" pitchFamily="2" charset="-78"/>
              </a:rPr>
              <a:t>	</a:t>
            </a:r>
          </a:p>
          <a:p>
            <a:pPr algn="just" rtl="1"/>
            <a:r>
              <a:rPr lang="ar-EG" sz="2000" b="1" dirty="0" smtClean="0">
                <a:latin typeface="Alexandria" pitchFamily="2" charset="-78"/>
                <a:cs typeface="Alexandria" pitchFamily="2" charset="-78"/>
              </a:rPr>
              <a:t>- هل </a:t>
            </a:r>
            <a:r>
              <a:rPr lang="ar-EG" sz="2000" b="1" dirty="0">
                <a:latin typeface="Alexandria" pitchFamily="2" charset="-78"/>
                <a:cs typeface="Alexandria" pitchFamily="2" charset="-78"/>
              </a:rPr>
              <a:t>الجزاء عنصر جوهري لازم في القاعدة القانونية أم لا؟</a:t>
            </a:r>
          </a:p>
          <a:p>
            <a:pPr algn="just" rtl="1"/>
            <a:r>
              <a:rPr lang="ar-EG" sz="2000" b="1" dirty="0" smtClean="0">
                <a:latin typeface="Alexandria" pitchFamily="2" charset="-78"/>
                <a:cs typeface="Alexandria" pitchFamily="2" charset="-78"/>
              </a:rPr>
              <a:t>-اختلف </a:t>
            </a:r>
            <a:r>
              <a:rPr lang="ar-EG" sz="2000" b="1" dirty="0">
                <a:latin typeface="Alexandria" pitchFamily="2" charset="-78"/>
                <a:cs typeface="Alexandria" pitchFamily="2" charset="-78"/>
              </a:rPr>
              <a:t>الفقهاء في الإجابة عن التساؤل إلى اتجاهين:</a:t>
            </a:r>
          </a:p>
          <a:p>
            <a:pPr algn="just" rtl="1"/>
            <a:r>
              <a:rPr lang="ar-EG" sz="2000" b="1" dirty="0">
                <a:latin typeface="Alexandria" pitchFamily="2" charset="-78"/>
                <a:cs typeface="Alexandria" pitchFamily="2" charset="-78"/>
              </a:rPr>
              <a:t>الإتجاه الأول: </a:t>
            </a:r>
            <a:r>
              <a:rPr lang="ar-EG" sz="2000" dirty="0">
                <a:latin typeface="Alexandria" pitchFamily="2" charset="-78"/>
                <a:cs typeface="Alexandria" pitchFamily="2" charset="-78"/>
              </a:rPr>
              <a:t>يرى أنصاره أن الجزاء ركن في القاعدة القانونية، وأن افتقارها لهذا الركن يؤدي إلى فقدانها لصفتها القانونية، لأن الجزاء هو الذي يميزها عن غيرها من قواعد السلوك.</a:t>
            </a:r>
          </a:p>
          <a:p>
            <a:pPr algn="just" rtl="1"/>
            <a:r>
              <a:rPr lang="ar-EG" sz="2000" b="1" dirty="0">
                <a:latin typeface="Alexandria" pitchFamily="2" charset="-78"/>
                <a:cs typeface="Alexandria" pitchFamily="2" charset="-78"/>
              </a:rPr>
              <a:t>الإتجاه الثاني: </a:t>
            </a:r>
            <a:r>
              <a:rPr lang="ar-EG" sz="2000" dirty="0">
                <a:latin typeface="Alexandria" pitchFamily="2" charset="-78"/>
                <a:cs typeface="Alexandria" pitchFamily="2" charset="-78"/>
              </a:rPr>
              <a:t>ويرى أنصاره أن الجزاء ليس عنصراً جوهريا في القاعدة القانونية وليس ركناً فيها. </a:t>
            </a:r>
          </a:p>
          <a:p>
            <a:pPr algn="just" rtl="1"/>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2769572"/>
      </p:ext>
    </p:extLst>
  </p:cSld>
  <p:clrMapOvr>
    <a:masterClrMapping/>
  </p:clrMapOvr>
  <p:transition spd="slow" advTm="85884">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تعريف الجزاء وخصائصه وصوره:</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smtClean="0">
                <a:solidFill>
                  <a:schemeClr val="bg1"/>
                </a:solidFill>
                <a:latin typeface="Times New Roman" panose="02020603050405020304" pitchFamily="18" charset="0"/>
                <a:cs typeface="Times New Roman" panose="02020603050405020304" pitchFamily="18" charset="0"/>
              </a:rPr>
              <a:t>01</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smtClean="0">
                <a:latin typeface="Alexandria" pitchFamily="2" charset="-78"/>
                <a:cs typeface="Alexandria" pitchFamily="2" charset="-78"/>
              </a:rPr>
              <a:t>- واستندوا </a:t>
            </a:r>
            <a:r>
              <a:rPr lang="ar-EG" sz="2000" b="1" dirty="0">
                <a:latin typeface="Alexandria" pitchFamily="2" charset="-78"/>
                <a:cs typeface="Alexandria" pitchFamily="2" charset="-78"/>
              </a:rPr>
              <a:t>على بعض الحجج منها: </a:t>
            </a:r>
          </a:p>
          <a:p>
            <a:pPr algn="just" rtl="1"/>
            <a:r>
              <a:rPr lang="ar-EG" sz="2000" b="1" dirty="0">
                <a:latin typeface="Alexandria" pitchFamily="2" charset="-78"/>
                <a:cs typeface="Alexandria" pitchFamily="2" charset="-78"/>
              </a:rPr>
              <a:t>1- أن هناك بعض القواعد القانونية التي تفتقر إلى عنصر الجزاء </a:t>
            </a:r>
            <a:r>
              <a:rPr lang="ar-EG" sz="2000" dirty="0">
                <a:latin typeface="Alexandria" pitchFamily="2" charset="-78"/>
                <a:cs typeface="Alexandria" pitchFamily="2" charset="-78"/>
              </a:rPr>
              <a:t>مثل قواعد القانون الدولي، وقواعد القانون الدستوري، ورغم ذلك فهي قواعد قانونية بالمعنى المتفق عليه.</a:t>
            </a:r>
          </a:p>
          <a:p>
            <a:pPr algn="just" rtl="1"/>
            <a:r>
              <a:rPr lang="ar-EG" sz="2000" b="1" dirty="0">
                <a:latin typeface="Alexandria" pitchFamily="2" charset="-78"/>
                <a:cs typeface="Alexandria" pitchFamily="2" charset="-78"/>
              </a:rPr>
              <a:t>2- أن الجزاء أثر لايترتب إلا عند مخالفة القاعدة القانونية، </a:t>
            </a:r>
            <a:r>
              <a:rPr lang="ar-EG" sz="2000" dirty="0">
                <a:latin typeface="Alexandria" pitchFamily="2" charset="-78"/>
                <a:cs typeface="Alexandria" pitchFamily="2" charset="-78"/>
              </a:rPr>
              <a:t>فالقاعدة توصف أولاً بأنها قانونية ثم تتم مخالفتها فيترتب على ذلك تطبيق الجزاء، وبالتالي فهو أمر يفترض أن الجزاء ليس ركناً من أركان القاعدة القانونية، بل هو أثر يترتب بعد المخالفة.</a:t>
            </a:r>
          </a:p>
          <a:p>
            <a:pPr algn="just" rtl="1"/>
            <a:r>
              <a:rPr lang="ar-EG" sz="2000" b="1" dirty="0" smtClean="0">
                <a:latin typeface="Alexandria" pitchFamily="2" charset="-78"/>
                <a:cs typeface="Alexandria" pitchFamily="2" charset="-78"/>
              </a:rPr>
              <a:t>- والرأي </a:t>
            </a:r>
            <a:r>
              <a:rPr lang="ar-EG" sz="2000" b="1" dirty="0">
                <a:latin typeface="Alexandria" pitchFamily="2" charset="-78"/>
                <a:cs typeface="Alexandria" pitchFamily="2" charset="-78"/>
              </a:rPr>
              <a:t>الراجح هو الإتجاه الثاني </a:t>
            </a:r>
            <a:r>
              <a:rPr lang="ar-EG" sz="2000" dirty="0">
                <a:latin typeface="Alexandria" pitchFamily="2" charset="-78"/>
                <a:cs typeface="Alexandria" pitchFamily="2" charset="-78"/>
              </a:rPr>
              <a:t>أن الجزاء ركن من أركان القاعدة القانونية وأمر لازم لاستكمال عناصرها الجوهرية.</a:t>
            </a:r>
          </a:p>
        </p:txBody>
      </p:sp>
    </p:spTree>
    <p:extLst>
      <p:ext uri="{BB962C8B-B14F-4D97-AF65-F5344CB8AC3E}">
        <p14:creationId xmlns:p14="http://schemas.microsoft.com/office/powerpoint/2010/main" val="4275223441"/>
      </p:ext>
    </p:extLst>
  </p:cSld>
  <p:clrMapOvr>
    <a:masterClrMapping/>
  </p:clrMapOvr>
  <p:transition spd="slow" advTm="85884">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8ADB5E-90B7-4791-AD3F-17599149DD43}"/>
</file>

<file path=customXml/itemProps2.xml><?xml version="1.0" encoding="utf-8"?>
<ds:datastoreItem xmlns:ds="http://schemas.openxmlformats.org/officeDocument/2006/customXml" ds:itemID="{1D819612-1E89-4C0B-B24C-BE1FEDBED067}"/>
</file>

<file path=customXml/itemProps3.xml><?xml version="1.0" encoding="utf-8"?>
<ds:datastoreItem xmlns:ds="http://schemas.openxmlformats.org/officeDocument/2006/customXml" ds:itemID="{F64F5100-486C-4A7C-80BE-A439E2A02AC8}"/>
</file>

<file path=docProps/app.xml><?xml version="1.0" encoding="utf-8"?>
<Properties xmlns="http://schemas.openxmlformats.org/officeDocument/2006/extended-properties" xmlns:vt="http://schemas.openxmlformats.org/officeDocument/2006/docPropsVTypes">
  <TotalTime>948</TotalTime>
  <Words>4378</Words>
  <Application>Microsoft Office PowerPoint</Application>
  <PresentationFormat>Custom</PresentationFormat>
  <Paragraphs>315</Paragraphs>
  <Slides>44</Slides>
  <Notes>6</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135</cp:revision>
  <dcterms:created xsi:type="dcterms:W3CDTF">2023-04-29T09:08:23Z</dcterms:created>
  <dcterms:modified xsi:type="dcterms:W3CDTF">2024-01-29T19:30:53Z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