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60"/>
  </p:notesMasterIdLst>
  <p:sldIdLst>
    <p:sldId id="480" r:id="rId6"/>
    <p:sldId id="303" r:id="rId7"/>
    <p:sldId id="507" r:id="rId8"/>
    <p:sldId id="313" r:id="rId9"/>
    <p:sldId id="514" r:id="rId10"/>
    <p:sldId id="256" r:id="rId11"/>
    <p:sldId id="554" r:id="rId12"/>
    <p:sldId id="515" r:id="rId13"/>
    <p:sldId id="555" r:id="rId14"/>
    <p:sldId id="516" r:id="rId15"/>
    <p:sldId id="517" r:id="rId16"/>
    <p:sldId id="518" r:id="rId17"/>
    <p:sldId id="519" r:id="rId18"/>
    <p:sldId id="520" r:id="rId19"/>
    <p:sldId id="522" r:id="rId20"/>
    <p:sldId id="508" r:id="rId21"/>
    <p:sldId id="523" r:id="rId22"/>
    <p:sldId id="524" r:id="rId23"/>
    <p:sldId id="498" r:id="rId24"/>
    <p:sldId id="512" r:id="rId25"/>
    <p:sldId id="556" r:id="rId26"/>
    <p:sldId id="557" r:id="rId27"/>
    <p:sldId id="558" r:id="rId28"/>
    <p:sldId id="559" r:id="rId29"/>
    <p:sldId id="526" r:id="rId30"/>
    <p:sldId id="527" r:id="rId31"/>
    <p:sldId id="528" r:id="rId32"/>
    <p:sldId id="529" r:id="rId33"/>
    <p:sldId id="530" r:id="rId34"/>
    <p:sldId id="560" r:id="rId35"/>
    <p:sldId id="531" r:id="rId36"/>
    <p:sldId id="561" r:id="rId37"/>
    <p:sldId id="532" r:id="rId38"/>
    <p:sldId id="533" r:id="rId39"/>
    <p:sldId id="562" r:id="rId40"/>
    <p:sldId id="563" r:id="rId41"/>
    <p:sldId id="535" r:id="rId42"/>
    <p:sldId id="534" r:id="rId43"/>
    <p:sldId id="537" r:id="rId44"/>
    <p:sldId id="538" r:id="rId45"/>
    <p:sldId id="564" r:id="rId46"/>
    <p:sldId id="565" r:id="rId47"/>
    <p:sldId id="566" r:id="rId48"/>
    <p:sldId id="539" r:id="rId49"/>
    <p:sldId id="540" r:id="rId50"/>
    <p:sldId id="541" r:id="rId51"/>
    <p:sldId id="542" r:id="rId52"/>
    <p:sldId id="543" r:id="rId53"/>
    <p:sldId id="544" r:id="rId54"/>
    <p:sldId id="546" r:id="rId55"/>
    <p:sldId id="547" r:id="rId56"/>
    <p:sldId id="548" r:id="rId57"/>
    <p:sldId id="349" r:id="rId58"/>
    <p:sldId id="494"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14"/>
            <p14:sldId id="256"/>
            <p14:sldId id="554"/>
            <p14:sldId id="515"/>
            <p14:sldId id="555"/>
            <p14:sldId id="516"/>
            <p14:sldId id="517"/>
            <p14:sldId id="518"/>
            <p14:sldId id="519"/>
            <p14:sldId id="520"/>
            <p14:sldId id="522"/>
            <p14:sldId id="508"/>
            <p14:sldId id="523"/>
            <p14:sldId id="524"/>
            <p14:sldId id="498"/>
            <p14:sldId id="512"/>
            <p14:sldId id="556"/>
            <p14:sldId id="557"/>
            <p14:sldId id="558"/>
            <p14:sldId id="559"/>
            <p14:sldId id="526"/>
            <p14:sldId id="527"/>
            <p14:sldId id="528"/>
            <p14:sldId id="529"/>
            <p14:sldId id="530"/>
            <p14:sldId id="560"/>
            <p14:sldId id="531"/>
            <p14:sldId id="561"/>
            <p14:sldId id="532"/>
            <p14:sldId id="533"/>
            <p14:sldId id="562"/>
            <p14:sldId id="563"/>
            <p14:sldId id="535"/>
            <p14:sldId id="534"/>
            <p14:sldId id="537"/>
            <p14:sldId id="538"/>
            <p14:sldId id="564"/>
            <p14:sldId id="565"/>
            <p14:sldId id="566"/>
            <p14:sldId id="539"/>
            <p14:sldId id="540"/>
            <p14:sldId id="541"/>
            <p14:sldId id="542"/>
            <p14:sldId id="543"/>
            <p14:sldId id="544"/>
            <p14:sldId id="546"/>
            <p14:sldId id="547"/>
            <p14:sldId id="548"/>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77164" autoAdjust="0"/>
  </p:normalViewPr>
  <p:slideViewPr>
    <p:cSldViewPr snapToGrid="0">
      <p:cViewPr varScale="1">
        <p:scale>
          <a:sx n="65" d="100"/>
          <a:sy n="65" d="100"/>
        </p:scale>
        <p:origin x="63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1248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0849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684736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svg"/><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svg"/></Relationships>
</file>

<file path=ppt/slides/_rels/slide5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471437"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7</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11"/>
    </mc:Choice>
    <mc:Fallback xmlns="">
      <p:transition spd="slow" advTm="99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7</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6344"/>
    </mc:Choice>
    <mc:Fallback xmlns="">
      <p:transition spd="slow" advTm="6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3094892" y="2110154"/>
            <a:ext cx="8553157" cy="272029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charset="0"/>
                <a:ea typeface="+mn-ea"/>
              </a:rPr>
              <a:t>تهدف المحاضرة الى مساعدة الباحثين على التعرف على ماهية مجتمع 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r>
              <a:rPr kumimoji="0" lang="ar-EG" sz="2000" b="0" i="0" u="none" strike="noStrike" kern="1200" cap="none" spc="0" normalizeH="0" baseline="0" noProof="0" dirty="0">
                <a:ln>
                  <a:noFill/>
                </a:ln>
                <a:solidFill>
                  <a:prstClr val="black"/>
                </a:solidFill>
                <a:effectLst/>
                <a:uLnTx/>
                <a:uFillTx/>
                <a:latin typeface="Alexandria" charset="0"/>
                <a:ea typeface="+mn-ea"/>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endParaRPr kumimoji="0" lang="en-US" sz="2000" b="0" i="0" u="none" strike="noStrike" kern="1200" cap="none" spc="0" normalizeH="0" baseline="0" noProof="0" dirty="0">
              <a:ln>
                <a:noFill/>
              </a:ln>
              <a:solidFill>
                <a:prstClr val="black"/>
              </a:solidFill>
              <a:effectLst/>
              <a:uLnTx/>
              <a:uFillTx/>
              <a:latin typeface="Alexandria" charset="0"/>
              <a:ea typeface="+mn-ea"/>
            </a:endParaRP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25932"/>
    </mc:Choice>
    <mc:Fallback xmlns="">
      <p:transition spd="slow" advTm="259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1575871"/>
            <a:ext cx="8962646" cy="3970318"/>
          </a:xfrm>
          <a:prstGeom prst="rect">
            <a:avLst/>
          </a:prstGeom>
          <a:noFill/>
        </p:spPr>
        <p:txBody>
          <a:bodyPr wrap="square" rtlCol="0">
            <a:spAutoFit/>
          </a:bodyPr>
          <a:lstStyle/>
          <a:p>
            <a:pPr algn="ctr" rtl="1"/>
            <a:r>
              <a:rPr lang="ar-EG" sz="3200" b="1" u="sng" dirty="0">
                <a:solidFill>
                  <a:srgbClr val="0070C0"/>
                </a:solidFill>
              </a:rPr>
              <a:t>التمهيد للمحاضرة </a:t>
            </a:r>
          </a:p>
          <a:p>
            <a:pPr algn="just" rtl="1"/>
            <a:endParaRPr lang="ar-EG" sz="2200" b="1" u="sng" dirty="0"/>
          </a:p>
          <a:p>
            <a:pPr algn="just" rtl="1"/>
            <a:r>
              <a:rPr lang="ar-EG" sz="2200" dirty="0"/>
              <a:t>في المحاضرة السابقة تم استعراض ما المقصود بالمتغير، كما تم تناول أهمية المتغيرات في البحث العلمي وكذا خصائص المتغيرات في البحث العلمي وأنواع المتغيرات، المتغيرات المستقلة والتابعة وفوائد المتغيرات التابعة، وماهية فوائد المتغيرات التابعة والمستقلة وتوضيح الفرق بين المتغير المستقل والتابع، والتمييز بينهما، كما تم عرض عدد من الخطوات المنهجية التي تمكن من التعرف علي كل من المتغير المستقل والتابع، وكذا المتغير الضابط، كما جرى عرض عددا من الملاحظات المهمة عند تطبيق كل من المتغيرين الضابط والدخيل.</a:t>
            </a:r>
          </a:p>
          <a:p>
            <a:pPr algn="just" rtl="1"/>
            <a:r>
              <a:rPr lang="ar-EG" sz="2200" dirty="0"/>
              <a:t> </a:t>
            </a:r>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583"/>
    </mc:Choice>
    <mc:Fallback xmlns="">
      <p:transition spd="slow" advTm="485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527452" y="1692523"/>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567570" y="2191186"/>
            <a:ext cx="11164377" cy="3737946"/>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مجتمع الدراسة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أنواع مجتمع الدراسة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الحالات التي يتم فيها دراسة كامل المجتمع</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تعريف العينة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مزايا وعيوب وفوائد  العينات</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اعتبارات اللجوء الى أسلوب العينات</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تحديد حجم العينات وأنواعها</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اختيار العينات وخطوات ذلك الاختيار.</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7112"/>
    </mc:Choice>
    <mc:Fallback xmlns="">
      <p:transition spd="slow" advTm="271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21951" y="2056752"/>
            <a:ext cx="9345749" cy="2800767"/>
          </a:xfrm>
          <a:prstGeom prst="rect">
            <a:avLst/>
          </a:prstGeom>
          <a:noFill/>
        </p:spPr>
        <p:txBody>
          <a:bodyPr wrap="square" rtlCol="0">
            <a:spAutoFit/>
          </a:bodyPr>
          <a:lstStyle/>
          <a:p>
            <a:pPr algn="just" rtl="1"/>
            <a:r>
              <a:rPr lang="ar-EG" sz="2200" dirty="0"/>
              <a:t>تتطلب دراسة ظاهرة أو مشكلة ما توفر بيانات ومعلومات عن الظاهرة أو المشكلة، لتساعد الباحث في اتخاذ قرار أو حكم مناسب حيالها. فمشكلة ضعف الطلبة في اللغة الإنجليزية تتطلب من الباحث ضرورة وضع تعريف محدد وواضح لمجتمع الدراسة وهم الطلاب، هل هم طلاب المرحلة الابتدائية ام الإعدادية ام الثانوية أم جميعهم، وهل هم طلاب في دولة معينة أم لا.</a:t>
            </a:r>
          </a:p>
          <a:p>
            <a:pPr algn="just" rtl="1"/>
            <a:r>
              <a:rPr lang="ar-EG" sz="2200" dirty="0"/>
              <a:t> ان التحديد الواضح لمجتمع الدراسة، والذي يقصد به جميع العناصر او المفردات التي سيدرسها الباحث أمر ضروري جدا لأنه سيساعده في تحديد الأسلوب العلمي الأمثل لدراسة هذا المجتمع، خاصة وأن بعض المشكلات المدروسة تغطي أحيانا مجتمعات كبيرة يصعب دراسة كل عنصر أو حالة فيها، كذلك قد يترتب على دراسة كل عنصر او حالة تكاليف باهظة يتعذر معها تنفيذ الدراسة، </a:t>
            </a:r>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002372" y="1272713"/>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مقدمة</a:t>
            </a:r>
          </a:p>
        </p:txBody>
      </p:sp>
    </p:spTree>
  </p:cSld>
  <p:clrMapOvr>
    <a:masterClrMapping/>
  </p:clrMapOvr>
  <mc:AlternateContent xmlns:mc="http://schemas.openxmlformats.org/markup-compatibility/2006" xmlns:p14="http://schemas.microsoft.com/office/powerpoint/2010/main">
    <mc:Choice Requires="p14">
      <p:transition spd="slow" p14:dur="2000" advTm="65258"/>
    </mc:Choice>
    <mc:Fallback xmlns="">
      <p:transition spd="slow" advTm="6525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38ACA-1874-7CC5-4A81-493A059B79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A93C63-CBF9-DA77-B8E3-82A2422E6A6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88EC85-A501-4AB2-A37F-9A5331C221E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283B439-0E5B-E89D-F46F-223981EFCB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7962FF3-9ECD-E521-4AC6-234F400A7FF8}"/>
              </a:ext>
            </a:extLst>
          </p:cNvPr>
          <p:cNvSpPr txBox="1"/>
          <p:nvPr/>
        </p:nvSpPr>
        <p:spPr>
          <a:xfrm>
            <a:off x="1505243" y="2280743"/>
            <a:ext cx="8707902" cy="1785104"/>
          </a:xfrm>
          <a:prstGeom prst="rect">
            <a:avLst/>
          </a:prstGeom>
          <a:noFill/>
        </p:spPr>
        <p:txBody>
          <a:bodyPr wrap="square" rtlCol="0">
            <a:spAutoFit/>
          </a:bodyPr>
          <a:lstStyle/>
          <a:p>
            <a:pPr algn="just" rtl="1"/>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وفي بعض الأحيان يصعب الوصول الى كل عنصر من عناصر الدراسة لسبب او لآخر، كذلك قد تكون دراسة جميع عناصر المجتمع غير مجدية، خاصة اذا كانت هذه العناصر متجانسة نسبيا. </a:t>
            </a:r>
            <a:r>
              <a:rPr lang="ar-EG" sz="2200" dirty="0"/>
              <a:t>وفي بعض الأحيان، فان الحاجة الى اتخاذ قرارات  سريعة بخصوص مشكلة أو ظاهرة قد لا يمكن او يساعد على دراسة جيع عناصر المجتمع، لذلك يلجأ الباحث في مثل هذه الحالات الى استخدام العينة، بدلا من أسلوب الحصر الشامل.  .</a:t>
            </a:r>
          </a:p>
        </p:txBody>
      </p:sp>
      <p:sp>
        <p:nvSpPr>
          <p:cNvPr id="2" name="TextBox 1">
            <a:extLst>
              <a:ext uri="{FF2B5EF4-FFF2-40B4-BE49-F238E27FC236}">
                <a16:creationId xmlns:a16="http://schemas.microsoft.com/office/drawing/2014/main" id="{9A640714-A0F9-834D-6208-AB4169E54B6B}"/>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C457230-8923-327A-ACBA-09BCECE3C5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6858766"/>
      </p:ext>
    </p:extLst>
  </p:cSld>
  <p:clrMapOvr>
    <a:masterClrMapping/>
  </p:clrMapOvr>
  <mc:AlternateContent xmlns:mc="http://schemas.openxmlformats.org/markup-compatibility/2006" xmlns:p14="http://schemas.microsoft.com/office/powerpoint/2010/main">
    <mc:Choice Requires="p14">
      <p:transition spd="slow" p14:dur="2000" advTm="36272"/>
    </mc:Choice>
    <mc:Fallback xmlns="">
      <p:transition spd="slow" advTm="362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0" y="2175431"/>
            <a:ext cx="9181911" cy="2800767"/>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يشمل جميع عناصر ومفردات المشكلة أو الظاهرة قيد الدراسة، فمجتمع الدراسة لمشكلة ضعف طلبة المرحلة الثانوية في مادة الرياضيات، يشمل جميع طلاب المرحلة الثانوية الذين يدرسون مادة الرياضيات.</a:t>
            </a:r>
          </a:p>
          <a:p>
            <a:pPr algn="just" rtl="1"/>
            <a:r>
              <a:rPr lang="ar-EG" sz="2200" b="1" dirty="0">
                <a:latin typeface="Times New Roman" panose="02020603050405020304" pitchFamily="18" charset="0"/>
                <a:cs typeface="Times New Roman" panose="02020603050405020304" pitchFamily="18" charset="0"/>
              </a:rPr>
              <a:t>عادة ما يرغب الباحث في دراسة جميع أفراد مجتمع الدراسة، غير أن هذا من الصعب تحقيقه في الغالب، ذلك أن معظم مجتمعات الدراسة عادة ما تكون كبيرة أو مختلفة أو موزعة على مساحات جغرافية واسعة، وبالتالي فان العثور عليهم ودراستهم أمر يصعب على الباحثين تحقيقه.</a:t>
            </a:r>
          </a:p>
          <a:p>
            <a:pPr algn="just" rtl="1"/>
            <a:r>
              <a:rPr lang="ar-EG" sz="2200" b="1" dirty="0">
                <a:latin typeface="Times New Roman" panose="02020603050405020304" pitchFamily="18" charset="0"/>
                <a:cs typeface="Times New Roman" panose="02020603050405020304" pitchFamily="18" charset="0"/>
              </a:rPr>
              <a:t>لهذه الأسباب وغيرها يعمد الباحث الى اختيار عينة من مجتمع الدراسة، وفيما يلي بعض الأمثلة التوضيحية على ذلك:-</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F654ADCE-038B-50AD-7B73-EBFA5DF4FF0C}"/>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مفهوم مجتمع الدراسة</a:t>
            </a:r>
          </a:p>
        </p:txBody>
      </p:sp>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54687"/>
    </mc:Choice>
    <mc:Fallback xmlns="">
      <p:transition spd="slow" advTm="5468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40034-DCB9-31D1-FDB7-F06F5DAFFE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DA8C5E-4022-E29E-717D-6A80FC6BF38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9EA21E-70B3-9B62-CE79-D1A1B791F20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6E629B-ACE6-F3E4-C070-C6EC121E410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6D7E35D-E3EC-5954-967D-E648E5B14AA8}"/>
              </a:ext>
            </a:extLst>
          </p:cNvPr>
          <p:cNvSpPr txBox="1"/>
          <p:nvPr/>
        </p:nvSpPr>
        <p:spPr>
          <a:xfrm>
            <a:off x="1285790" y="2175431"/>
            <a:ext cx="9181911" cy="2800767"/>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يرغب أحد الباحثين في دراسة العلاقة بين تغذية الطلاب وطول فترة الاستيعاب لديهم في احدى المدن الكبيرة. وقد وجد هذا الباحث أن مجتمع الدراسة يتكون من (1500) طالب موزعين على خمس مدارس، فاختار 30 طالبا من كل  مدرسة عينة لدراسته. </a:t>
            </a:r>
          </a:p>
          <a:p>
            <a:pPr algn="just" rtl="1"/>
            <a:r>
              <a:rPr lang="ar-EG" sz="2200" b="1" dirty="0">
                <a:latin typeface="Times New Roman" panose="02020603050405020304" pitchFamily="18" charset="0"/>
                <a:cs typeface="Times New Roman" panose="02020603050405020304" pitchFamily="18" charset="0"/>
              </a:rPr>
              <a:t>مما سبق يتضح أن أول مهمة يقوم بها الباحث عند اختيار عينة الدراسة هي تحديد مجتمع الدراسة أولا، وفيما يلي  بعض الأمثلة التي توضح ماهية  المقصود بمجتمع الدراسة:-</a:t>
            </a:r>
          </a:p>
          <a:p>
            <a:pPr algn="just" rtl="1"/>
            <a:r>
              <a:rPr lang="ar-EG" sz="2200" b="1" dirty="0">
                <a:latin typeface="Times New Roman" panose="02020603050405020304" pitchFamily="18" charset="0"/>
                <a:cs typeface="Times New Roman" panose="02020603050405020304" pitchFamily="18" charset="0"/>
              </a:rPr>
              <a:t>جميع مديري المدارس التابعة لوزارة التربية والتعليم.</a:t>
            </a:r>
          </a:p>
          <a:p>
            <a:pPr algn="just" rtl="1"/>
            <a:r>
              <a:rPr lang="ar-EG" sz="2200" b="1" dirty="0">
                <a:latin typeface="Times New Roman" panose="02020603050405020304" pitchFamily="18" charset="0"/>
                <a:cs typeface="Times New Roman" panose="02020603050405020304" pitchFamily="18" charset="0"/>
              </a:rPr>
              <a:t>جميع الطلاب المسجلين في المدارس الابتدائية بمحافظة القاهرة.</a:t>
            </a:r>
          </a:p>
          <a:p>
            <a:pPr algn="just" rtl="1"/>
            <a:r>
              <a:rPr lang="ar-EG" sz="2200" b="1"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A6282AD0-A9DF-34A5-8B3D-EAC11109B1FC}"/>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293A3B5-B84F-E303-67E8-681190AC4D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840263032"/>
      </p:ext>
    </p:extLst>
  </p:cSld>
  <p:clrMapOvr>
    <a:masterClrMapping/>
  </p:clrMapOvr>
  <mc:AlternateContent xmlns:mc="http://schemas.openxmlformats.org/markup-compatibility/2006" xmlns:p14="http://schemas.microsoft.com/office/powerpoint/2010/main">
    <mc:Choice Requires="p14">
      <p:transition spd="slow" p14:dur="2000" advTm="51399"/>
    </mc:Choice>
    <mc:Fallback xmlns="">
      <p:transition spd="slow" advTm="5139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688122"/>
            <a:ext cx="9442885" cy="4552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ينظر الى مجتمع البحث في اطار محددات البحث وأهدافه، والخصائص التي يحرص الباحث على دراستها، ويمكن تقسيم المجتمع الى نوعين كما يلي:-</a:t>
            </a:r>
            <a:endParaRPr lang="ar-EG"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285791" y="2868261"/>
            <a:ext cx="9089068" cy="3816429"/>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يبدو من هذه الأمثلة أن مجتمع الدراسة يمكن أن يكون أي حجم أو عدد، وأن أفراد المجتمع عادة ما يتشاركون في صفة أو مجموعة من الصفات التي تميزهم عن أي مجتمع آخر.</a:t>
            </a:r>
          </a:p>
          <a:p>
            <a:pPr algn="just" rtl="1"/>
            <a:r>
              <a:rPr lang="ar-EG" sz="2200" b="1" dirty="0">
                <a:latin typeface="Times New Roman" panose="02020603050405020304" pitchFamily="18" charset="0"/>
                <a:cs typeface="Times New Roman" panose="02020603050405020304" pitchFamily="18" charset="0"/>
              </a:rPr>
              <a:t>كما عرف مجتمع البحث أيضا بأنه المجتمع الاحصائي الذي تجري عليه الدراسة، ويشمل كل أنواع المفردات، مثل: الأشخاص، السيارات، الشوارع،،، الخ.</a:t>
            </a:r>
          </a:p>
          <a:p>
            <a:pPr algn="just" rtl="1"/>
            <a:endParaRPr lang="ar-EG" sz="2200" b="1" dirty="0">
              <a:latin typeface="Times New Roman" panose="02020603050405020304" pitchFamily="18" charset="0"/>
              <a:cs typeface="Times New Roman" panose="02020603050405020304" pitchFamily="18" charset="0"/>
            </a:endParaRPr>
          </a:p>
          <a:p>
            <a:pPr algn="just" rtl="1"/>
            <a:endParaRPr lang="ar-EG" sz="2200" b="1" dirty="0">
              <a:latin typeface="Times New Roman" panose="02020603050405020304" pitchFamily="18" charset="0"/>
              <a:cs typeface="Times New Roman" panose="02020603050405020304" pitchFamily="18" charset="0"/>
            </a:endParaRPr>
          </a:p>
          <a:p>
            <a:pPr algn="just" rtl="1"/>
            <a:endParaRPr lang="ar-EG" sz="2200" b="1" dirty="0">
              <a:latin typeface="Times New Roman" panose="02020603050405020304" pitchFamily="18" charset="0"/>
              <a:cs typeface="Times New Roman" panose="02020603050405020304" pitchFamily="18" charset="0"/>
            </a:endParaRPr>
          </a:p>
          <a:p>
            <a:pPr algn="just" rtl="1"/>
            <a:r>
              <a:rPr lang="ar-EG" sz="2200" b="1" dirty="0">
                <a:latin typeface="Times New Roman" panose="02020603050405020304" pitchFamily="18" charset="0"/>
                <a:cs typeface="Times New Roman" panose="02020603050405020304" pitchFamily="18" charset="0"/>
              </a:rPr>
              <a:t>ينظر الى مجتمع البحث في اطار محددات البحث وأهدافه، والخصائص التي يحرص الباحث على دراستها، ويمكن تقسيم المجتمع الى نوعين كما يلي:-</a:t>
            </a:r>
          </a:p>
          <a:p>
            <a:pPr algn="just" rtl="1"/>
            <a:endParaRPr lang="ar-EG" sz="2200" b="1" dirty="0">
              <a:latin typeface="Times New Roman" panose="02020603050405020304" pitchFamily="18" charset="0"/>
              <a:cs typeface="Times New Roman" panose="02020603050405020304" pitchFamily="18" charset="0"/>
            </a:endParaRP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pic>
        <p:nvPicPr>
          <p:cNvPr id="6" name="Picture 5">
            <a:extLst>
              <a:ext uri="{FF2B5EF4-FFF2-40B4-BE49-F238E27FC236}">
                <a16:creationId xmlns:a16="http://schemas.microsoft.com/office/drawing/2014/main" id="{FAFBB07E-6E2F-044B-0620-3FCA8330639A}"/>
              </a:ext>
            </a:extLst>
          </p:cNvPr>
          <p:cNvPicPr>
            <a:picLocks noChangeAspect="1"/>
          </p:cNvPicPr>
          <p:nvPr/>
        </p:nvPicPr>
        <p:blipFill>
          <a:blip r:embed="rId3"/>
          <a:stretch>
            <a:fillRect/>
          </a:stretch>
        </p:blipFill>
        <p:spPr>
          <a:xfrm>
            <a:off x="6745118" y="4371056"/>
            <a:ext cx="3359187" cy="721449"/>
          </a:xfrm>
          <a:prstGeom prst="rect">
            <a:avLst/>
          </a:prstGeom>
        </p:spPr>
      </p:pic>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45556"/>
    </mc:Choice>
    <mc:Fallback xmlns="">
      <p:transition spd="slow" advTm="455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724298" y="2766930"/>
            <a:ext cx="8474780" cy="2462213"/>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وهو المجتمع الذي يتميز بتماثل الخصائص لدى كافة أفراده، مثال: أن يجرى بحثا عن صعوبة مادة الرياضيات للصف الأول الثانوي من وجهة نظر الطلاب، ففي هذه الحالة يكون المجتمع الذي تتم دراسته طلاب الصف الأول الثانوي في عدد من المدارس الحكومية، هنا  يكون المجتمع متجانسا، ويعني ذلك أن جميع أفراد مجتمع البحث تنطبق عليهم نفس الخصائص، وهي:-</a:t>
            </a:r>
          </a:p>
          <a:p>
            <a:pPr algn="just" rtl="1"/>
            <a:r>
              <a:rPr lang="ar-EG" sz="2200" dirty="0">
                <a:latin typeface="Times New Roman" panose="02020603050405020304" pitchFamily="18" charset="0"/>
                <a:cs typeface="Times New Roman" panose="02020603050405020304" pitchFamily="18" charset="0"/>
              </a:rPr>
              <a:t>أنهم يدرسون  نفس المقرر</a:t>
            </a:r>
          </a:p>
          <a:p>
            <a:pPr algn="just" rtl="1"/>
            <a:r>
              <a:rPr lang="ar-EG" sz="2200" dirty="0">
                <a:latin typeface="Times New Roman" panose="02020603050405020304" pitchFamily="18" charset="0"/>
                <a:cs typeface="Times New Roman" panose="02020603050405020304" pitchFamily="18" charset="0"/>
              </a:rPr>
              <a:t>أنهم يدرسون في نفس المرحلة الدراسية</a:t>
            </a:r>
          </a:p>
          <a:p>
            <a:pPr algn="just" rtl="1"/>
            <a:r>
              <a:rPr lang="ar-EG" sz="2200" dirty="0">
                <a:latin typeface="Times New Roman" panose="02020603050405020304" pitchFamily="18" charset="0"/>
                <a:cs typeface="Times New Roman" panose="02020603050405020304" pitchFamily="18" charset="0"/>
              </a:rPr>
              <a:t>أنهم يدرسون في المدارس الحكومية.</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6614173" y="1631445"/>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1- المجتمع المتجانس</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55617"/>
    </mc:Choice>
    <mc:Fallback xmlns="">
      <p:transition spd="slow" advTm="5561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630658"/>
            <a:ext cx="9187996" cy="3891146"/>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وهو المجتمع الذي تتفاوت فيه الخصائص لدى أفراده، فمثلا عند دراسة سلوك المرتادين للأسواق التجارية وسط المدينة، نجد أن خصائص أفراد المجتمع في هذه الحالة متباينة، من حيث:-</a:t>
            </a:r>
          </a:p>
          <a:p>
            <a:pPr algn="just" rtl="1"/>
            <a:r>
              <a:rPr lang="ar-EG" sz="2400" dirty="0">
                <a:latin typeface="Times New Roman" panose="02020603050405020304" pitchFamily="18" charset="0"/>
                <a:cs typeface="Times New Roman" panose="02020603050405020304" pitchFamily="18" charset="0"/>
              </a:rPr>
              <a:t>النوع: ذكور واناث</a:t>
            </a:r>
          </a:p>
          <a:p>
            <a:pPr algn="just" rtl="1"/>
            <a:r>
              <a:rPr lang="ar-EG" sz="2400" dirty="0">
                <a:latin typeface="Times New Roman" panose="02020603050405020304" pitchFamily="18" charset="0"/>
                <a:cs typeface="Times New Roman" panose="02020603050405020304" pitchFamily="18" charset="0"/>
              </a:rPr>
              <a:t>اختلاف العمر من عميل لآخر</a:t>
            </a:r>
          </a:p>
          <a:p>
            <a:pPr algn="just" rtl="1"/>
            <a:r>
              <a:rPr lang="ar-EG" sz="2400" dirty="0">
                <a:latin typeface="Times New Roman" panose="02020603050405020304" pitchFamily="18" charset="0"/>
                <a:cs typeface="Times New Roman" panose="02020603050405020304" pitchFamily="18" charset="0"/>
              </a:rPr>
              <a:t>ارتياد الأسواق بشكل جماعي أو منفرد</a:t>
            </a:r>
          </a:p>
          <a:p>
            <a:pPr algn="just" rtl="1"/>
            <a:r>
              <a:rPr lang="ar-EG" sz="2400" dirty="0">
                <a:latin typeface="Times New Roman" panose="02020603050405020304" pitchFamily="18" charset="0"/>
                <a:cs typeface="Times New Roman" panose="02020603050405020304" pitchFamily="18" charset="0"/>
              </a:rPr>
              <a:t>تباين الثقافة من مستهلك لآخر.</a:t>
            </a:r>
          </a:p>
          <a:p>
            <a:pPr algn="just" rtl="1"/>
            <a:r>
              <a:rPr lang="ar-EG" sz="2400" dirty="0">
                <a:latin typeface="Times New Roman" panose="02020603050405020304" pitchFamily="18" charset="0"/>
                <a:cs typeface="Times New Roman" panose="02020603050405020304" pitchFamily="18" charset="0"/>
              </a:rPr>
              <a:t>تباين أغراض ارتياد السوق</a:t>
            </a:r>
          </a:p>
          <a:p>
            <a:pPr algn="just" rtl="1"/>
            <a:r>
              <a:rPr lang="ar-EG" sz="2400" dirty="0">
                <a:latin typeface="Times New Roman" panose="02020603050405020304" pitchFamily="18" charset="0"/>
                <a:cs typeface="Times New Roman" panose="02020603050405020304" pitchFamily="18" charset="0"/>
              </a:rPr>
              <a:t>تفاوت كمية الاستهلاك</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6977574" y="1689244"/>
            <a:ext cx="3221503" cy="827322"/>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2- المجتمع المتباين:-</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52490"/>
    </mc:Choice>
    <mc:Fallback xmlns="">
      <p:transition spd="slow" advTm="5249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406769" y="2504048"/>
            <a:ext cx="8904849" cy="3662541"/>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هناك حالات معينة يتعين فيها دراسة كامل المجتمع، ولا يمكن الاكتفاء باختيار عينة منه فقط، من تلك الحالات ما يلي:-</a:t>
            </a:r>
          </a:p>
          <a:p>
            <a:pPr algn="just" rtl="1"/>
            <a:r>
              <a:rPr lang="ar-EG" sz="2400" dirty="0">
                <a:latin typeface="Times New Roman" panose="02020603050405020304" pitchFamily="18" charset="0"/>
                <a:cs typeface="Times New Roman" panose="02020603050405020304" pitchFamily="18" charset="0"/>
              </a:rPr>
              <a:t>عندما يقتضي البحث جمع معلومات من كل فرد من أفراد المجتمع، كما هو الحال في التعداد السكاني.</a:t>
            </a:r>
          </a:p>
          <a:p>
            <a:pPr algn="just" rtl="1"/>
            <a:r>
              <a:rPr lang="ar-EG" sz="2400" dirty="0">
                <a:latin typeface="Times New Roman" panose="02020603050405020304" pitchFamily="18" charset="0"/>
                <a:cs typeface="Times New Roman" panose="02020603050405020304" pitchFamily="18" charset="0"/>
              </a:rPr>
              <a:t>عندما يكون المجتمع صغيرا، بمعنى أنه يتكون من عدد محدود من المفردات، 15 الى 25 مفردة مثلا.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2868544" y="1571909"/>
            <a:ext cx="4972814"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الحالات التي يتم فيها دراسة كامل المجتمع</a:t>
            </a:r>
          </a:p>
        </p:txBody>
      </p:sp>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44607"/>
    </mc:Choice>
    <mc:Fallback xmlns="">
      <p:transition spd="slow" advTm="4460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121952" y="2504048"/>
            <a:ext cx="9133395" cy="4370427"/>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تشير العينة الى مجموعة جزئية مميزة ومنتقاة من مجتمع الدراسة، فهي مفيدة من حيث أن لها نفس خصائص المجتمع، ومنتقاة من حيث أنه يتم انتقاؤها من مجتمع الدراسة وفق إجراءات وأساليب محددة.</a:t>
            </a:r>
          </a:p>
          <a:p>
            <a:pPr algn="just" rtl="1"/>
            <a:r>
              <a:rPr lang="ar-EG" sz="2400" dirty="0">
                <a:latin typeface="Times New Roman" panose="02020603050405020304" pitchFamily="18" charset="0"/>
                <a:cs typeface="Times New Roman" panose="02020603050405020304" pitchFamily="18" charset="0"/>
              </a:rPr>
              <a:t>فحتى يتم اختيار عينة ما يجب أولا أن نعرف مجتمع الدراسة الذي هو موضع اهتمام الباحث.</a:t>
            </a:r>
          </a:p>
          <a:p>
            <a:pPr algn="just" rtl="1"/>
            <a:r>
              <a:rPr lang="ar-EG" sz="2400" dirty="0">
                <a:latin typeface="Times New Roman" panose="02020603050405020304" pitchFamily="18" charset="0"/>
                <a:cs typeface="Times New Roman" panose="02020603050405020304" pitchFamily="18" charset="0"/>
              </a:rPr>
              <a:t>كما عرفت عينة البحث أيضا بأنها مجموعة جزئية من مجتمع الدراسة يتم اختيارها بطريقة مناسبة، واجراء الدراسة عليها، ومن ثم استخدام تلك النتائج وتعميمها على كامل مجتمع الدراسة الأصلي.</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Hexagon 2">
            <a:extLst>
              <a:ext uri="{FF2B5EF4-FFF2-40B4-BE49-F238E27FC236}">
                <a16:creationId xmlns:a16="http://schemas.microsoft.com/office/drawing/2014/main" id="{BC37DC31-F38D-00E2-46BF-5C05EE8DE051}"/>
              </a:ext>
            </a:extLst>
          </p:cNvPr>
          <p:cNvSpPr/>
          <p:nvPr/>
        </p:nvSpPr>
        <p:spPr>
          <a:xfrm>
            <a:off x="4360985" y="1786597"/>
            <a:ext cx="4121833" cy="689317"/>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dirty="0"/>
              <a:t>تعريف العينة</a:t>
            </a:r>
            <a:endParaRPr lang="en-US" sz="3200" dirty="0"/>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51858"/>
    </mc:Choice>
    <mc:Fallback xmlns="">
      <p:transition spd="slow" advTm="5185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4431983"/>
          </a:xfrm>
          <a:prstGeom prst="rect">
            <a:avLst/>
          </a:prstGeom>
          <a:noFill/>
        </p:spPr>
        <p:txBody>
          <a:bodyPr wrap="square" rtlCol="0">
            <a:spAutoFit/>
          </a:bodyPr>
          <a:lstStyle/>
          <a:p>
            <a:pPr algn="just" rtl="1"/>
            <a:r>
              <a:rPr lang="ar-EG" sz="2400" b="1" u="sng" dirty="0">
                <a:solidFill>
                  <a:srgbClr val="00B0F0"/>
                </a:solidFill>
                <a:latin typeface="Times New Roman" panose="02020603050405020304" pitchFamily="18" charset="0"/>
                <a:cs typeface="Times New Roman" panose="02020603050405020304" pitchFamily="18" charset="0"/>
              </a:rPr>
              <a:t>ومن خلال التعريف السابق، يتضح الاتي:-</a:t>
            </a:r>
          </a:p>
          <a:p>
            <a:pPr algn="just" rtl="1"/>
            <a:r>
              <a:rPr lang="ar-EG" sz="2400" dirty="0">
                <a:latin typeface="Times New Roman" panose="02020603050405020304" pitchFamily="18" charset="0"/>
                <a:cs typeface="Times New Roman" panose="02020603050405020304" pitchFamily="18" charset="0"/>
              </a:rPr>
              <a:t>تمثل العينة جزءا من مجتمع الدراسة من حيث الخصائص والصفات.</a:t>
            </a:r>
          </a:p>
          <a:p>
            <a:pPr algn="just" rtl="1"/>
            <a:r>
              <a:rPr lang="ar-EG" sz="2400" dirty="0">
                <a:latin typeface="Times New Roman" panose="02020603050405020304" pitchFamily="18" charset="0"/>
                <a:cs typeface="Times New Roman" panose="02020603050405020304" pitchFamily="18" charset="0"/>
              </a:rPr>
              <a:t>يتم اللجوء الى العينة عندما تغني الباحث عن دراسة كافة وحدات المجتمع.</a:t>
            </a:r>
          </a:p>
          <a:p>
            <a:pPr algn="just" rtl="1"/>
            <a:r>
              <a:rPr lang="ar-EG" sz="2400" dirty="0">
                <a:latin typeface="Times New Roman" panose="02020603050405020304" pitchFamily="18" charset="0"/>
                <a:cs typeface="Times New Roman" panose="02020603050405020304" pitchFamily="18" charset="0"/>
              </a:rPr>
              <a:t>يتم اختيار العينة عادة وفق أسس وأساليب علمية متعارف عليها.</a:t>
            </a:r>
          </a:p>
          <a:p>
            <a:pPr algn="just" rtl="1"/>
            <a:r>
              <a:rPr lang="ar-EG" sz="2400" b="1" dirty="0">
                <a:solidFill>
                  <a:srgbClr val="7030A0"/>
                </a:solidFill>
                <a:latin typeface="Times New Roman" panose="02020603050405020304" pitchFamily="18" charset="0"/>
                <a:cs typeface="Times New Roman" panose="02020603050405020304" pitchFamily="18" charset="0"/>
              </a:rPr>
              <a:t>من أهم الشروط التي ينبغي أن تتوفر في العينة أن تكون ممثلة للمجتمع في جميع الخصائص، ولتوضيح عملية التمثيل في جميع الخصائص نورد المثالين التاليين:-</a:t>
            </a:r>
          </a:p>
          <a:p>
            <a:pPr algn="just" rtl="1"/>
            <a:r>
              <a:rPr lang="ar-EG" sz="2400" dirty="0">
                <a:latin typeface="Times New Roman" panose="02020603050405020304" pitchFamily="18" charset="0"/>
                <a:cs typeface="Times New Roman" panose="02020603050405020304" pitchFamily="18" charset="0"/>
              </a:rPr>
              <a:t>المثال الأول: عندما يذهب أحدنا الى الطبيب لمعرفة فصيلة دمه، فان قطرة الدم هذه هي( عينة البحث) من كامل الدم ( مجتمع البحث) ليجري عليها اختبارا يحدد فصيلة تلك القطرة من الدم، ثم يخرج بنتيجة مفادها أن فصيلة كامل الدم هي +</a:t>
            </a:r>
            <a:r>
              <a:rPr lang="en-US" sz="2400" dirty="0">
                <a:latin typeface="Times New Roman" panose="02020603050405020304" pitchFamily="18" charset="0"/>
                <a:cs typeface="Times New Roman" panose="02020603050405020304" pitchFamily="18" charset="0"/>
              </a:rPr>
              <a:t>O </a:t>
            </a:r>
            <a:r>
              <a:rPr lang="ar-EG" sz="2400" dirty="0">
                <a:latin typeface="Times New Roman" panose="02020603050405020304" pitchFamily="18" charset="0"/>
                <a:cs typeface="Times New Roman" panose="02020603050405020304" pitchFamily="18" charset="0"/>
              </a:rPr>
              <a:t>مثلا.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66036"/>
    </mc:Choice>
    <mc:Fallback xmlns="">
      <p:transition spd="slow" advTm="6603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59988" y="2142143"/>
            <a:ext cx="8862646" cy="3477875"/>
          </a:xfrm>
          <a:prstGeom prst="rect">
            <a:avLst/>
          </a:prstGeom>
          <a:noFill/>
        </p:spPr>
        <p:txBody>
          <a:bodyPr wrap="square" rtlCol="0">
            <a:spAutoFit/>
          </a:bodyPr>
          <a:lstStyle/>
          <a:p>
            <a:pPr algn="just" rtl="1"/>
            <a:endParaRPr lang="ar-EG" sz="2200" b="1" dirty="0">
              <a:latin typeface="Times New Roman" panose="02020603050405020304" pitchFamily="18" charset="0"/>
              <a:cs typeface="Times New Roman" panose="02020603050405020304" pitchFamily="18" charset="0"/>
            </a:endParaRP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اذا غرفت كأسا من ماء البئر ( عينة البحث) ووجدته حلوا، تستطيع مما سبق  أن تستنتج أن العينة في الحالتين السابقتين توافرت فيهما نفس خصائص المجتمع الذي تم أخذهما منه، وهكذا فان العينة ينبغي أن تكون ممثلة للمجتمع من حيث توافر الخصائص، حيث يمكن في هذه الحالة فقط الاكتفاء باختيار العينة، وتعميم النتائج على كامل المجتمع.</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 </a:t>
            </a: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3119470" y="152120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solidFill>
                  <a:srgbClr val="C00000"/>
                </a:solidFill>
                <a:latin typeface="Times New Roman" panose="02020603050405020304" pitchFamily="18" charset="0"/>
                <a:cs typeface="Times New Roman" panose="02020603050405020304" pitchFamily="18" charset="0"/>
              </a:rPr>
              <a:t>المثال الثاني</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50459"/>
    </mc:Choice>
    <mc:Fallback xmlns="">
      <p:transition spd="slow" advTm="5045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2250831"/>
            <a:ext cx="9049095" cy="3477875"/>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يمكن أن نلخص المزايا والمردودات الإيجابية لاستخدام العينات في البحث العلمي بالاتي</a:t>
            </a:r>
            <a:r>
              <a:rPr kumimoji="0" lang="ar-EG" altLang="en-US" sz="2200" b="1" i="0" u="sng" strike="noStrike" cap="none" normalizeH="0" baseline="0" dirty="0">
                <a:ln>
                  <a:noFill/>
                </a:ln>
                <a:solidFill>
                  <a:srgbClr val="0070C0"/>
                </a:solidFill>
                <a:effectLst/>
                <a:latin typeface="Arial" panose="020B0604020202020204" pitchFamily="34" charset="0"/>
                <a:cs typeface="+mj-cs"/>
              </a:rPr>
              <a:t>:</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التوفير في الجهود المبذولة، وكذلك في التكاليف المالية نظرا لاقتصار البحث فيها على نموذج محدد في المجتمع الأصلي.</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إمكانية الحصول على معلومات وفيرة، والتي تكون أكثر بكثير مما يحصل عليه الباحث من المجموع الكلي لأفراد المجتمع.</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سهولة الحصول على ردود واقعية ومتكاملة ودقيقة من خلال متابعة العينة وردودها.</a:t>
            </a:r>
          </a:p>
          <a:p>
            <a:pPr algn="just" rtl="1"/>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F09E8946-1E3E-914A-6C14-5510DF5D5F9D}"/>
              </a:ext>
            </a:extLst>
          </p:cNvPr>
          <p:cNvSpPr/>
          <p:nvPr/>
        </p:nvSpPr>
        <p:spPr>
          <a:xfrm>
            <a:off x="3119470" y="152120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00B0F0"/>
                </a:solidFill>
                <a:latin typeface="Times New Roman" panose="02020603050405020304" pitchFamily="18" charset="0"/>
                <a:cs typeface="Times New Roman" panose="02020603050405020304" pitchFamily="18" charset="0"/>
              </a:rPr>
              <a:t>مزايا العينات</a:t>
            </a: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49332"/>
    </mc:Choice>
    <mc:Fallback xmlns="">
      <p:transition spd="slow" advTm="4933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1F607-81B8-9B2F-8969-5E1CFDDC85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4846FD-03B8-6A33-0A92-EB328D0ABA7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8386007-DF3E-C612-1F35-2165FBD27E6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81225FD-A9C0-1481-0762-CF9F03E7E3C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708A183-AEF3-3DB8-445D-64190451E2BD}"/>
              </a:ext>
            </a:extLst>
          </p:cNvPr>
          <p:cNvSpPr txBox="1"/>
          <p:nvPr/>
        </p:nvSpPr>
        <p:spPr>
          <a:xfrm>
            <a:off x="1515742" y="1571910"/>
            <a:ext cx="8964689" cy="4739759"/>
          </a:xfrm>
          <a:prstGeom prst="rect">
            <a:avLst/>
          </a:prstGeom>
          <a:noFill/>
        </p:spPr>
        <p:txBody>
          <a:bodyPr wrap="square" rtlCol="0">
            <a:spAutoFit/>
          </a:bodyPr>
          <a:lstStyle/>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a:p>
            <a:pPr algn="just" rtl="1"/>
            <a:r>
              <a:rPr lang="ar-EG" altLang="en-US" sz="2200" b="1" dirty="0">
                <a:solidFill>
                  <a:srgbClr val="0070C0"/>
                </a:solidFill>
                <a:latin typeface="Arial" panose="020B0604020202020204" pitchFamily="34" charset="0"/>
                <a:cs typeface="+mj-cs"/>
              </a:rPr>
              <a:t>من أبرز عيوب العينات في البحث العلمي ما يلي</a:t>
            </a:r>
            <a:r>
              <a:rPr lang="ar-EG" altLang="en-US" sz="2200" dirty="0">
                <a:latin typeface="Arial" panose="020B0604020202020204" pitchFamily="34" charset="0"/>
                <a:cs typeface="+mj-cs"/>
              </a:rPr>
              <a:t>:-</a:t>
            </a:r>
          </a:p>
          <a:p>
            <a:pPr marL="342900" indent="-342900" algn="just" rtl="1">
              <a:buFont typeface="Wingdings" panose="05000000000000000000" pitchFamily="2" charset="2"/>
              <a:buChar char="q"/>
            </a:pPr>
            <a:endParaRPr lang="ar-EG" altLang="en-US" sz="2200" dirty="0">
              <a:latin typeface="Arial" panose="020B0604020202020204" pitchFamily="34" charset="0"/>
              <a:cs typeface="+mj-cs"/>
            </a:endParaRPr>
          </a:p>
          <a:p>
            <a:pPr marL="342900" indent="-342900" algn="just" rtl="1">
              <a:buFont typeface="Wingdings" panose="05000000000000000000" pitchFamily="2" charset="2"/>
              <a:buChar char="q"/>
            </a:pPr>
            <a:r>
              <a:rPr kumimoji="0" lang="ar-EG" altLang="en-US" sz="2400" i="0" u="none" strike="noStrike" cap="none" normalizeH="0" baseline="0" dirty="0">
                <a:ln>
                  <a:noFill/>
                </a:ln>
                <a:solidFill>
                  <a:schemeClr val="tx1"/>
                </a:solidFill>
                <a:effectLst/>
                <a:latin typeface="Arial" panose="020B0604020202020204" pitchFamily="34" charset="0"/>
                <a:cs typeface="+mj-cs"/>
              </a:rPr>
              <a:t>أن الخطأ في اختيار العينة يؤثر في نتائج البحث</a:t>
            </a:r>
          </a:p>
          <a:p>
            <a:pPr marL="342900" indent="-342900" algn="just" rtl="1">
              <a:buFont typeface="Wingdings" panose="05000000000000000000" pitchFamily="2" charset="2"/>
              <a:buChar char="q"/>
            </a:pPr>
            <a:r>
              <a:rPr kumimoji="0" lang="ar-EG" altLang="en-US" sz="2400" i="0" u="none" strike="noStrike" cap="none" normalizeH="0" baseline="0" dirty="0">
                <a:ln>
                  <a:noFill/>
                </a:ln>
                <a:solidFill>
                  <a:schemeClr val="tx1"/>
                </a:solidFill>
                <a:effectLst/>
                <a:latin typeface="Arial" panose="020B0604020202020204" pitchFamily="34" charset="0"/>
                <a:cs typeface="+mj-cs"/>
              </a:rPr>
              <a:t>حجم العينة في بعض الأحيان يؤثر على نتائج البحث</a:t>
            </a:r>
          </a:p>
          <a:p>
            <a:pPr marL="342900" indent="-342900" algn="just" rtl="1">
              <a:buFont typeface="Wingdings" panose="05000000000000000000" pitchFamily="2" charset="2"/>
              <a:buChar char="q"/>
            </a:pPr>
            <a:r>
              <a:rPr kumimoji="0" lang="ar-EG" altLang="en-US" sz="2400" i="0" u="none" strike="noStrike" cap="none" normalizeH="0" baseline="0" dirty="0">
                <a:ln>
                  <a:noFill/>
                </a:ln>
                <a:solidFill>
                  <a:schemeClr val="tx1"/>
                </a:solidFill>
                <a:effectLst/>
                <a:latin typeface="Arial" panose="020B0604020202020204" pitchFamily="34" charset="0"/>
                <a:cs typeface="+mj-cs"/>
              </a:rPr>
              <a:t>في بعض الأحيان تحدث أخطاء نتيجة ردود فعل العينة التي تتم دراستها.</a:t>
            </a:r>
          </a:p>
          <a:p>
            <a:pPr marL="342900" indent="-342900" algn="just" rtl="1">
              <a:buFont typeface="Wingdings" panose="05000000000000000000" pitchFamily="2" charset="2"/>
              <a:buChar char="q"/>
            </a:pPr>
            <a:r>
              <a:rPr kumimoji="0" lang="ar-EG" altLang="en-US" sz="2400" i="0" u="none" strike="noStrike" cap="none" normalizeH="0" baseline="0" dirty="0">
                <a:ln>
                  <a:noFill/>
                </a:ln>
                <a:solidFill>
                  <a:schemeClr val="tx1"/>
                </a:solidFill>
                <a:effectLst/>
                <a:latin typeface="Arial" panose="020B0604020202020204" pitchFamily="34" charset="0"/>
                <a:cs typeface="+mj-cs"/>
              </a:rPr>
              <a:t>اختيار العينة في بعض الأحيان لا يتناسب مع نوعية الدراسة ومستواها.</a:t>
            </a:r>
          </a:p>
          <a:p>
            <a:pPr algn="just" rtl="1"/>
            <a:endParaRPr kumimoji="0" lang="ar-EG" altLang="en-US" sz="2400" i="0" u="none" strike="noStrike" cap="none" normalizeH="0" baseline="0" dirty="0">
              <a:ln>
                <a:noFill/>
              </a:ln>
              <a:solidFill>
                <a:schemeClr val="tx1"/>
              </a:solidFill>
              <a:effectLst/>
              <a:latin typeface="Arial" panose="020B0604020202020204" pitchFamily="34" charset="0"/>
              <a:cs typeface="+mj-cs"/>
            </a:endParaRPr>
          </a:p>
          <a:p>
            <a:pPr algn="just" rtl="1"/>
            <a:endParaRPr kumimoji="0" lang="en-US" altLang="en-US" sz="24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4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4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4CA597-693D-764A-E1B4-F273477E8EC4}"/>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65C84A2-9E83-308F-FAF9-32740820C8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A02704FA-98BC-4136-DD78-4BDDF3561A9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5EDFDEE-5625-BF76-1E50-4D19DFE2D11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6204B3F-A2AA-DBE8-84B8-E33CEAFC158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3C105AE0-1F87-8746-70E8-FB3DF911983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Rounded Corners 2">
            <a:extLst>
              <a:ext uri="{FF2B5EF4-FFF2-40B4-BE49-F238E27FC236}">
                <a16:creationId xmlns:a16="http://schemas.microsoft.com/office/drawing/2014/main" id="{90634A0A-5D45-ADBC-C65B-7C6992C2D0F4}"/>
              </a:ext>
            </a:extLst>
          </p:cNvPr>
          <p:cNvSpPr/>
          <p:nvPr/>
        </p:nvSpPr>
        <p:spPr>
          <a:xfrm>
            <a:off x="4614203" y="1563806"/>
            <a:ext cx="3545059" cy="71516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عيوب العينات </a:t>
            </a:r>
            <a:endParaRPr lang="en-US" sz="2800" b="1" dirty="0"/>
          </a:p>
        </p:txBody>
      </p:sp>
    </p:spTree>
    <p:extLst>
      <p:ext uri="{BB962C8B-B14F-4D97-AF65-F5344CB8AC3E}">
        <p14:creationId xmlns:p14="http://schemas.microsoft.com/office/powerpoint/2010/main" val="4085982488"/>
      </p:ext>
    </p:extLst>
  </p:cSld>
  <p:clrMapOvr>
    <a:masterClrMapping/>
  </p:clrMapOvr>
  <mc:AlternateContent xmlns:mc="http://schemas.openxmlformats.org/markup-compatibility/2006" xmlns:p14="http://schemas.microsoft.com/office/powerpoint/2010/main">
    <mc:Choice Requires="p14">
      <p:transition spd="slow" p14:dur="2000" advTm="33432"/>
    </mc:Choice>
    <mc:Fallback xmlns="">
      <p:transition spd="slow" advTm="334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915064" y="1672658"/>
            <a:ext cx="9989389" cy="6186694"/>
          </a:xfrm>
          <a:prstGeom prst="rect">
            <a:avLst/>
          </a:prstGeom>
        </p:spPr>
        <p:txBody>
          <a:bodyPr wrap="square">
            <a:spAutoFit/>
          </a:bodyPr>
          <a:lstStyle/>
          <a:p>
            <a:pPr algn="just" rtl="1"/>
            <a:endParaRPr lang="ar-EG" sz="2200" dirty="0"/>
          </a:p>
          <a:p>
            <a:pPr algn="just" rtl="1">
              <a:lnSpc>
                <a:spcPct val="150000"/>
              </a:lnSpc>
            </a:pPr>
            <a:r>
              <a:rPr lang="ar-EG" sz="2200" b="1" u="sng" dirty="0">
                <a:solidFill>
                  <a:srgbClr val="00B0F0"/>
                </a:solidFill>
                <a:cs typeface="+mj-cs"/>
              </a:rPr>
              <a:t>ان دراسة المجتمع بكافة مفرداته ربما تبدو في كثير من الأحيان عملية صعبة ولا يمكن إنجازها على الرغم من دقة نتائجها، ونتيجة لهذه الصعوبة، فان معظم الدراسات تتعامل مع عينة الدراسة بدلا من المجتمع، وذلك لعدة اعتبارات منها:</a:t>
            </a:r>
          </a:p>
          <a:p>
            <a:pPr algn="just" rtl="1">
              <a:lnSpc>
                <a:spcPct val="150000"/>
              </a:lnSpc>
            </a:pPr>
            <a:r>
              <a:rPr lang="ar-EG" sz="2400" b="1" dirty="0">
                <a:solidFill>
                  <a:srgbClr val="00B050"/>
                </a:solidFill>
                <a:cs typeface="+mj-cs"/>
              </a:rPr>
              <a:t>1- إمكانية الاجراء</a:t>
            </a:r>
          </a:p>
          <a:p>
            <a:pPr algn="just" rtl="1">
              <a:lnSpc>
                <a:spcPct val="150000"/>
              </a:lnSpc>
            </a:pPr>
            <a:r>
              <a:rPr lang="ar-EG" sz="2400" dirty="0">
                <a:cs typeface="+mj-cs"/>
              </a:rPr>
              <a:t>ان العدد الكلي لعناصر المجتمع من الصعب تحديده في حالات كثيرة، مثل: أعداد الأسر التي تخرج للترفيه في أيام العطلات الرسمية أو أعداد الحيوانات المتوحشة الموجودة في دولة معينة، ففي مثل تلك الحالات يصعب اجراء حصر شامل لكل افراد المجتمع، ولذا فان أسلوب العينات يكون الأفضل لتحقيق أهداف الدراسة للمجتمع المستهدف.</a:t>
            </a:r>
          </a:p>
          <a:p>
            <a:pPr algn="just" rtl="1">
              <a:lnSpc>
                <a:spcPct val="150000"/>
              </a:lnSpc>
            </a:pPr>
            <a:endParaRPr lang="ar-EG" sz="2200" dirty="0">
              <a:cs typeface="+mj-cs"/>
            </a:endParaRPr>
          </a:p>
          <a:p>
            <a:pPr marL="342900" indent="-342900" algn="just" rtl="1">
              <a:lnSpc>
                <a:spcPct val="150000"/>
              </a:lnSpc>
              <a:buFont typeface="Wingdings" panose="05000000000000000000" pitchFamily="2" charset="2"/>
              <a:buChar char="v"/>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اعتبارات اللجوء الى أسلوب العينات</a:t>
            </a:r>
          </a:p>
        </p:txBody>
      </p:sp>
    </p:spTree>
    <p:extLst>
      <p:ext uri="{BB962C8B-B14F-4D97-AF65-F5344CB8AC3E}">
        <p14:creationId xmlns:p14="http://schemas.microsoft.com/office/powerpoint/2010/main" val="1628061388"/>
      </p:ext>
    </p:extLst>
  </p:cSld>
  <p:clrMapOvr>
    <a:masterClrMapping/>
  </p:clrMapOvr>
  <p:transition spd="slow" advTm="5221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p:cNvSpPr txBox="1"/>
          <p:nvPr/>
        </p:nvSpPr>
        <p:spPr>
          <a:xfrm>
            <a:off x="2475915" y="2128125"/>
            <a:ext cx="8609428" cy="4250972"/>
          </a:xfrm>
          <a:prstGeom prst="rect">
            <a:avLst/>
          </a:prstGeom>
          <a:noFill/>
        </p:spPr>
        <p:txBody>
          <a:bodyPr wrap="square" rtlCol="0">
            <a:spAutoFit/>
          </a:bodyPr>
          <a:lstStyle/>
          <a:p>
            <a:pPr marR="0" algn="just" rtl="1">
              <a:lnSpc>
                <a:spcPct val="200000"/>
              </a:lnSpc>
            </a:pPr>
            <a:r>
              <a:rPr lang="ar-EG" sz="2000" b="1" dirty="0">
                <a:solidFill>
                  <a:srgbClr val="0070C0"/>
                </a:solidFill>
                <a:effectLst/>
                <a:latin typeface="Times New Roman" panose="02020603050405020304" pitchFamily="18" charset="0"/>
                <a:ea typeface="Times New Roman" panose="02020603050405020304" pitchFamily="18" charset="0"/>
              </a:rPr>
              <a:t>2</a:t>
            </a:r>
            <a:r>
              <a:rPr lang="ar-EG" sz="2400" b="1" dirty="0">
                <a:solidFill>
                  <a:srgbClr val="0070C0"/>
                </a:solidFill>
                <a:effectLst/>
                <a:latin typeface="Times New Roman" panose="02020603050405020304" pitchFamily="18" charset="0"/>
                <a:ea typeface="Times New Roman" panose="02020603050405020304" pitchFamily="18" charset="0"/>
              </a:rPr>
              <a:t>- السرعة في الإنجاز</a:t>
            </a:r>
          </a:p>
          <a:p>
            <a:pPr marR="0" algn="just" rtl="1">
              <a:lnSpc>
                <a:spcPct val="200000"/>
              </a:lnSpc>
            </a:pPr>
            <a:r>
              <a:rPr lang="ar-EG" sz="2400" dirty="0">
                <a:effectLst/>
                <a:latin typeface="Times New Roman" panose="02020603050405020304" pitchFamily="18" charset="0"/>
                <a:ea typeface="Times New Roman" panose="02020603050405020304" pitchFamily="18" charset="0"/>
              </a:rPr>
              <a:t>ان جمع البيانات وتلخيصها وتبويبها في حالة العينة يتطلب وقتا وجهدا أقل مقارنة بحالة الحصر  الشامل لكل مفردات المجتمع، وهذا بدوره يؤدي الى الحصول على نتائج سريعة، وأن هذا الأمر سيكون له آثار إيجابية عندما تكون الحاجة ملحة لمعرفة نتائج الدراسة.</a:t>
            </a: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EDCE7544-37F5-45AD-978D-97630F3F7495}"/>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2954968882"/>
      </p:ext>
    </p:extLst>
  </p:cSld>
  <p:clrMapOvr>
    <a:masterClrMapping/>
  </p:clrMapOvr>
  <mc:AlternateContent xmlns:mc="http://schemas.openxmlformats.org/markup-compatibility/2006" xmlns:p14="http://schemas.microsoft.com/office/powerpoint/2010/main">
    <mc:Choice Requires="p14">
      <p:transition spd="slow" p14:dur="2000" advTm="25703"/>
    </mc:Choice>
    <mc:Fallback xmlns="">
      <p:transition spd="slow" advTm="2570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84F2D-9EEB-24DA-50C2-06A46F203F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4B692D-222F-0898-CA44-39DE4F8312B7}"/>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28CB52-37B8-34C5-F58A-4D18972769B5}"/>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FFAB3E4-BE61-DBFF-5438-82272E5050A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D6A02562-682D-A9C2-B27A-BBE0B0DBF5EB}"/>
              </a:ext>
            </a:extLst>
          </p:cNvPr>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FB008B1-500D-6245-E0B6-BB82C14D9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B72E6BB7-3413-9D77-BF5A-86C1B42B62D5}"/>
              </a:ext>
            </a:extLst>
          </p:cNvPr>
          <p:cNvSpPr txBox="1"/>
          <p:nvPr/>
        </p:nvSpPr>
        <p:spPr>
          <a:xfrm>
            <a:off x="2475914" y="1644193"/>
            <a:ext cx="8882053" cy="3450753"/>
          </a:xfrm>
          <a:prstGeom prst="rect">
            <a:avLst/>
          </a:prstGeom>
          <a:noFill/>
        </p:spPr>
        <p:txBody>
          <a:bodyPr wrap="square" rtlCol="0">
            <a:spAutoFit/>
          </a:bodyPr>
          <a:lstStyle/>
          <a:p>
            <a:pPr marR="0" algn="just" rtl="1">
              <a:lnSpc>
                <a:spcPct val="200000"/>
              </a:lnSpc>
            </a:pPr>
            <a:r>
              <a:rPr lang="ar-EG" sz="2400" b="1" dirty="0">
                <a:solidFill>
                  <a:srgbClr val="0070C0"/>
                </a:solidFill>
                <a:effectLst/>
                <a:latin typeface="Times New Roman" panose="02020603050405020304" pitchFamily="18" charset="0"/>
                <a:ea typeface="Times New Roman" panose="02020603050405020304" pitchFamily="18" charset="0"/>
              </a:rPr>
              <a:t>3- الدقة</a:t>
            </a:r>
          </a:p>
          <a:p>
            <a:pPr marR="0" algn="just" rtl="1"/>
            <a:r>
              <a:rPr lang="ar-EG" sz="2800" dirty="0">
                <a:effectLst/>
                <a:latin typeface="Times New Roman" panose="02020603050405020304" pitchFamily="18" charset="0"/>
                <a:ea typeface="Times New Roman" panose="02020603050405020304" pitchFamily="18" charset="0"/>
              </a:rPr>
              <a:t>من الممكن الحصول على نتائج أكثر دقة في حالة العينة عند مليء الاستمارات بالمقابلة الشخصية للأفراد وبالأخص عندما تجمع البيانات من قبل الباحث، ولكن في حال دراسة المجتمع بكامل أفراده وبأسلوب المقابلة قد يكون من الصعب اجراءه، وتتطلب اختيار وتدريب عدد من الأشخاص للمساعدة في ذلك مما تضفي أعباء أخرى على الباحث، وقد تكون المعلومات أقل دقة.</a:t>
            </a: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D691F8E0-CF10-293B-E9AB-D4CF95C7CD81}"/>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3299098158"/>
      </p:ext>
    </p:extLst>
  </p:cSld>
  <p:clrMapOvr>
    <a:masterClrMapping/>
  </p:clrMapOvr>
  <mc:AlternateContent xmlns:mc="http://schemas.openxmlformats.org/markup-compatibility/2006" xmlns:p14="http://schemas.microsoft.com/office/powerpoint/2010/main">
    <mc:Choice Requires="p14">
      <p:transition spd="slow" p14:dur="2000" advTm="35897"/>
    </mc:Choice>
    <mc:Fallback xmlns="">
      <p:transition spd="slow" advTm="3589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C1ECB-B896-2E8F-6D76-AA24972B4A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24EC1A-3B5A-C56F-EEF4-00E999FE73E2}"/>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8B3695-734F-5FE1-4768-3D567CC458A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DFD9865-B840-DE20-0877-BA7B3D60469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1962E9B6-855A-7092-BB35-6BB14F365A44}"/>
              </a:ext>
            </a:extLst>
          </p:cNvPr>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7C81708-BB38-83B0-F166-07DCD883C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868321A9-689C-FA5B-FBFC-074B7BCF0974}"/>
              </a:ext>
            </a:extLst>
          </p:cNvPr>
          <p:cNvSpPr txBox="1"/>
          <p:nvPr/>
        </p:nvSpPr>
        <p:spPr>
          <a:xfrm>
            <a:off x="2475914" y="1644193"/>
            <a:ext cx="8882053" cy="3881640"/>
          </a:xfrm>
          <a:prstGeom prst="rect">
            <a:avLst/>
          </a:prstGeom>
          <a:noFill/>
        </p:spPr>
        <p:txBody>
          <a:bodyPr wrap="square" rtlCol="0">
            <a:spAutoFit/>
          </a:bodyPr>
          <a:lstStyle/>
          <a:p>
            <a:pPr marR="0" algn="just" rtl="1">
              <a:lnSpc>
                <a:spcPct val="200000"/>
              </a:lnSpc>
            </a:pPr>
            <a:r>
              <a:rPr lang="ar-EG" sz="2400" b="1" dirty="0">
                <a:solidFill>
                  <a:srgbClr val="0070C0"/>
                </a:solidFill>
                <a:effectLst/>
                <a:latin typeface="Times New Roman" panose="02020603050405020304" pitchFamily="18" charset="0"/>
                <a:ea typeface="Times New Roman" panose="02020603050405020304" pitchFamily="18" charset="0"/>
              </a:rPr>
              <a:t>4- التكلفة:</a:t>
            </a:r>
          </a:p>
          <a:p>
            <a:pPr marR="0" algn="just" rtl="1"/>
            <a:r>
              <a:rPr lang="ar-EG" sz="2800" dirty="0">
                <a:effectLst/>
                <a:latin typeface="Times New Roman" panose="02020603050405020304" pitchFamily="18" charset="0"/>
                <a:ea typeface="Times New Roman" panose="02020603050405020304" pitchFamily="18" charset="0"/>
              </a:rPr>
              <a:t>من السهل جدا تصور انخفاض التكلفة في العينة مقارنة بحالة الحصر الشامل لمجتمع الدراسة، نظرا لتضمينها مفردات أو عناصر أقل حجما من مفردات وعناصر المجتمع. ان هذه التكلفة تتوزع على أبواب متعددة، مثل: تكلفة جمع المعلومات وتكلفة تفريغها وتبويبها وتحليلها، إضافة الى الطباعة وغيرها، وبناء على هذه الاعتبارات يمكن ادراك الفوائد التي يمكن أن نحصل عليها في حالة التعامل مع العينة مقابل الحصر الشامل لمجتمع بأكمله.</a:t>
            </a: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2ECB144E-C5F8-CD5D-D193-384DD78EEBF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2445627529"/>
      </p:ext>
    </p:extLst>
  </p:cSld>
  <p:clrMapOvr>
    <a:masterClrMapping/>
  </p:clrMapOvr>
  <mc:AlternateContent xmlns:mc="http://schemas.openxmlformats.org/markup-compatibility/2006" xmlns:p14="http://schemas.microsoft.com/office/powerpoint/2010/main">
    <mc:Choice Requires="p14">
      <p:transition spd="slow" p14:dur="2000" advTm="42861"/>
    </mc:Choice>
    <mc:Fallback xmlns="">
      <p:transition spd="slow" advTm="4286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8B2DE-E075-A387-C23D-FBCD0BECE5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FF329A-BCDA-AD8D-9FA9-7F1A171C07C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0A2E577-F6F6-658D-65AD-411AA2CC44A0}"/>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D953F7-1A8D-DE9F-AFD5-5BAE81A8241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170A697-9F24-0BBC-24CA-5CCB4505DC58}"/>
              </a:ext>
            </a:extLst>
          </p:cNvPr>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2FFEA36-0401-E596-2358-8364D2E3A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6513DB95-0D92-9B15-976B-A392BF4E292F}"/>
              </a:ext>
            </a:extLst>
          </p:cNvPr>
          <p:cNvSpPr txBox="1"/>
          <p:nvPr/>
        </p:nvSpPr>
        <p:spPr>
          <a:xfrm>
            <a:off x="2475914" y="1644193"/>
            <a:ext cx="8882053" cy="3142976"/>
          </a:xfrm>
          <a:prstGeom prst="rect">
            <a:avLst/>
          </a:prstGeom>
          <a:noFill/>
        </p:spPr>
        <p:txBody>
          <a:bodyPr wrap="square" rtlCol="0">
            <a:spAutoFit/>
          </a:bodyPr>
          <a:lstStyle/>
          <a:p>
            <a:pPr marR="0" algn="just" rtl="1"/>
            <a:r>
              <a:rPr lang="ar-EG" sz="2800" dirty="0">
                <a:effectLst/>
                <a:latin typeface="Times New Roman" panose="02020603050405020304" pitchFamily="18" charset="0"/>
                <a:ea typeface="Times New Roman" panose="02020603050405020304" pitchFamily="18" charset="0"/>
              </a:rPr>
              <a:t>ولكن هذا لا يعني أن الحصر الشامل لكافة أفراد المجتمع ينبغي أن لا يتم، لأنه في حالات معينة، ينبغي تناول مجتمع بكافة عناصره للتحقق من جميع خصائصه وصفاته، واذا لم تكن العينة موثوق بها، فان قلة التكاليف لا تبرر مدى الخسارة أو عدم الدقة في نتائج الدراسة، لذلك في مثل هذه الحالة تكون العينة مفضلة.</a:t>
            </a:r>
          </a:p>
          <a:p>
            <a:pPr marR="0" algn="just" rtl="1"/>
            <a:r>
              <a:rPr lang="ar-EG" sz="2800" dirty="0">
                <a:effectLst/>
                <a:latin typeface="Times New Roman" panose="02020603050405020304" pitchFamily="18" charset="0"/>
                <a:ea typeface="Times New Roman" panose="02020603050405020304" pitchFamily="18" charset="0"/>
              </a:rPr>
              <a:t>.</a:t>
            </a: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0112D842-1E1E-47AA-CF27-D2DC8D6AF7BA}"/>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3477794215"/>
      </p:ext>
    </p:extLst>
  </p:cSld>
  <p:clrMapOvr>
    <a:masterClrMapping/>
  </p:clrMapOvr>
  <mc:AlternateContent xmlns:mc="http://schemas.openxmlformats.org/markup-compatibility/2006" xmlns:p14="http://schemas.microsoft.com/office/powerpoint/2010/main">
    <mc:Choice Requires="p14">
      <p:transition spd="slow" p14:dur="2000" advTm="34179"/>
    </mc:Choice>
    <mc:Fallback xmlns="">
      <p:transition spd="slow" advTm="3417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10DA2-0F7C-D6BA-02AB-7A1E272E48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B0AD15-84E4-7253-12EC-1D43DE1BFC6B}"/>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885596D-10CC-DF66-6BC9-FA89C6895199}"/>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E2CCAA9-47F2-8B3B-23FF-E99DDD284E5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890E1FE-27A8-CFD4-A269-3FFFE0636AED}"/>
              </a:ext>
            </a:extLst>
          </p:cNvPr>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A26B5C3-3B07-AA9A-DD05-B0D5288DA8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E4C38582-5FD4-27A0-99D0-F57384C00C11}"/>
              </a:ext>
            </a:extLst>
          </p:cNvPr>
          <p:cNvSpPr txBox="1"/>
          <p:nvPr/>
        </p:nvSpPr>
        <p:spPr>
          <a:xfrm>
            <a:off x="2475914" y="1644193"/>
            <a:ext cx="8882053" cy="3573863"/>
          </a:xfrm>
          <a:prstGeom prst="rect">
            <a:avLst/>
          </a:prstGeom>
          <a:noFill/>
        </p:spPr>
        <p:txBody>
          <a:bodyPr wrap="square" rtlCol="0">
            <a:spAutoFit/>
          </a:bodyPr>
          <a:lstStyle/>
          <a:p>
            <a:pPr marR="0" algn="just" rtl="1"/>
            <a:r>
              <a:rPr lang="ar-EG" sz="2800" b="1" u="sng" dirty="0">
                <a:solidFill>
                  <a:srgbClr val="0070C0"/>
                </a:solidFill>
                <a:effectLst/>
                <a:latin typeface="Times New Roman" panose="02020603050405020304" pitchFamily="18" charset="0"/>
                <a:ea typeface="Times New Roman" panose="02020603050405020304" pitchFamily="18" charset="0"/>
              </a:rPr>
              <a:t>5- مدى تجانس الظاهرة:-</a:t>
            </a:r>
          </a:p>
          <a:p>
            <a:pPr marR="0" algn="just" rtl="1"/>
            <a:r>
              <a:rPr lang="ar-EG" sz="2800" dirty="0">
                <a:effectLst/>
                <a:latin typeface="Times New Roman" panose="02020603050405020304" pitchFamily="18" charset="0"/>
                <a:ea typeface="Times New Roman" panose="02020603050405020304" pitchFamily="18" charset="0"/>
              </a:rPr>
              <a:t>كلما كانت الظاهرة المدروسة تتسم بالتجانس في مكوناتها ومفرداتها، فان الباحث لا يحتاج الى دراسة كامل مفرداتها، بل يمكن أخذ عدد محدد من مفرداتها في شكل عينة ممثلة لمفردات المجتمع واخضاعها للدراسة، فلا نحتاج لحصر مكونات دم الانسان بفحصه كاملا، بل يكتفي بقطرة منه لغرض تحليله، وذلك لتجانس دم الانسان.</a:t>
            </a:r>
          </a:p>
          <a:p>
            <a:pPr marR="0" algn="just" rtl="1"/>
            <a:r>
              <a:rPr lang="ar-EG" sz="2800" dirty="0">
                <a:effectLst/>
                <a:latin typeface="Times New Roman" panose="02020603050405020304" pitchFamily="18" charset="0"/>
                <a:ea typeface="Times New Roman" panose="02020603050405020304" pitchFamily="18" charset="0"/>
              </a:rPr>
              <a:t>.</a:t>
            </a: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C787106A-E7AD-8E1A-0F35-65AB77A9988C}"/>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1916021875"/>
      </p:ext>
    </p:extLst>
  </p:cSld>
  <p:clrMapOvr>
    <a:masterClrMapping/>
  </p:clrMapOvr>
  <mc:AlternateContent xmlns:mc="http://schemas.openxmlformats.org/markup-compatibility/2006" xmlns:p14="http://schemas.microsoft.com/office/powerpoint/2010/main">
    <mc:Choice Requires="p14">
      <p:transition spd="slow" p14:dur="2000" advTm="39860"/>
    </mc:Choice>
    <mc:Fallback xmlns="">
      <p:transition spd="slow" advTm="3986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121953" y="2362423"/>
            <a:ext cx="9217801" cy="44627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يختلف حجم عينة الدراسة من باحث لآخر ومن دراسة لأخرى. وبشكل عام، يمكن القول أن هناك مجموعة من الاعتبارات التي يتوقف عليها اختيار حجم العينة، ولعل من بينها:. </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درجة تجانس وتباين وحدات مجتمع الدراسة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طبيعة المشكلة أو الظاهرة المدروسة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مدى الثقة التي ينوى الباحث الالتزام بها</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الوقت والجهد والتكلفة اللازمة لاختيار العينة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1F8C77DB-5EBF-D7B7-6E2B-B5BF9CAEBD54}"/>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تحديد حجم العينة</a:t>
            </a:r>
          </a:p>
        </p:txBody>
      </p:sp>
    </p:spTree>
    <p:extLst>
      <p:ext uri="{BB962C8B-B14F-4D97-AF65-F5344CB8AC3E}">
        <p14:creationId xmlns:p14="http://schemas.microsoft.com/office/powerpoint/2010/main" val="1740708390"/>
      </p:ext>
    </p:extLst>
  </p:cSld>
  <p:clrMapOvr>
    <a:masterClrMapping/>
  </p:clrMapOvr>
  <mc:AlternateContent xmlns:mc="http://schemas.openxmlformats.org/markup-compatibility/2006" xmlns:p14="http://schemas.microsoft.com/office/powerpoint/2010/main">
    <mc:Choice Requires="p14">
      <p:transition spd="slow" p14:dur="2000" advTm="30316"/>
    </mc:Choice>
    <mc:Fallback xmlns="">
      <p:transition spd="slow" advTm="3031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8A2B4-8E8E-0F6A-09AE-99D21249E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B333FD-1219-104A-CAA7-DC8F78D9F068}"/>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B6641F7-ABAA-E589-9D6A-4AF09FF2A28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B14FB14-D918-421D-0EF7-623FD1D731E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FC2D308B-F541-9DE7-BC0F-D3ECF37FCB0D}"/>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6C9F68B-A53F-BC71-648C-8E21DA59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F8BDD02-094B-AEB4-948B-0911C210CDBE}"/>
              </a:ext>
            </a:extLst>
          </p:cNvPr>
          <p:cNvSpPr txBox="1"/>
          <p:nvPr/>
        </p:nvSpPr>
        <p:spPr>
          <a:xfrm>
            <a:off x="2475915" y="2128125"/>
            <a:ext cx="8609428" cy="2193677"/>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كيفية تحديد حجم العينة سؤال يشغل تفكير الباحثين في كل مكان، حيث إن تحديد حجم العينة المناسب من أهم قرارات الباحث للحصول على بيانات تزوده بمعلومات يمكن الاعتماد عليها لتعميم النتائج</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9F10C8C8-927A-20EF-B1B4-BB5962CFAE37}"/>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261375350"/>
      </p:ext>
    </p:extLst>
  </p:cSld>
  <p:clrMapOvr>
    <a:masterClrMapping/>
  </p:clrMapOvr>
  <mc:AlternateContent xmlns:mc="http://schemas.openxmlformats.org/markup-compatibility/2006" xmlns:p14="http://schemas.microsoft.com/office/powerpoint/2010/main">
    <mc:Choice Requires="p14">
      <p:transition spd="slow" p14:dur="2000" advTm="22250"/>
    </mc:Choice>
    <mc:Fallback xmlns="">
      <p:transition spd="slow" advTm="2225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D9186-7B88-73D1-1BB1-8E11A3209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1A273-4D06-2515-692F-C8DADC777650}"/>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317D83D-F2B3-693F-C856-BC4A0A989B2C}"/>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4A87285-A558-5904-FC30-9DE1AE75AD7D}"/>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AECB6ADF-6CFD-6F0F-49B2-E08CFD08D9C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2578D20-86D2-0344-F017-12330F2CCD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DC5E1DC3-80E9-6E82-F576-A833B6D1F6C4}"/>
              </a:ext>
            </a:extLst>
          </p:cNvPr>
          <p:cNvSpPr txBox="1"/>
          <p:nvPr/>
        </p:nvSpPr>
        <p:spPr>
          <a:xfrm>
            <a:off x="2475915" y="2128125"/>
            <a:ext cx="8609428" cy="4250972"/>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يتوقف حجم العينة الواجب دراسته على تفاعل بعض العوامل مثل : مدى التباين في خصائص المجتمع المراد دراسته (كلما زاد التباين، يزيد حجم العينة المطلوب)، ومدى التفصيل المطلوب في نتائج العينة كتقديرات لخصائص المجتمع  (كلما زادت درجة التفصيل المطلوبة، زاد حجم العينة)، ومدى الخطأ الذي يُسمح به في نتائج العينة كتقديرات لخصائص المجتمع (كلما قل مدى الخطأ الذي يمكن السماح به، زاد حجم العينة)، ودرجة الثقة التي نود أن نتمتع بها في تحقق السمات السابقة (كلما زادت درجة الثقة المطلوبة، زاد حجم العينة اللازم)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BBEBA89-AF61-50EA-A9A7-574EA605B963}"/>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70150067"/>
      </p:ext>
    </p:extLst>
  </p:cSld>
  <p:clrMapOvr>
    <a:masterClrMapping/>
  </p:clrMapOvr>
  <mc:AlternateContent xmlns:mc="http://schemas.openxmlformats.org/markup-compatibility/2006" xmlns:p14="http://schemas.microsoft.com/office/powerpoint/2010/main">
    <mc:Choice Requires="p14">
      <p:transition spd="slow" p14:dur="2000" advTm="49638"/>
    </mc:Choice>
    <mc:Fallback xmlns="">
      <p:transition spd="slow" advTm="496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AD9BD-0B43-CB30-F427-C7F9D259DF1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499D24-2DA6-21A3-ACA6-CE52B1C71947}"/>
              </a:ext>
            </a:extLst>
          </p:cNvPr>
          <p:cNvSpPr/>
          <p:nvPr/>
        </p:nvSpPr>
        <p:spPr>
          <a:xfrm>
            <a:off x="3995183" y="1865652"/>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7E84DED6-4283-5F9D-9F42-46AEF6E445C4}"/>
              </a:ext>
            </a:extLst>
          </p:cNvPr>
          <p:cNvSpPr/>
          <p:nvPr/>
        </p:nvSpPr>
        <p:spPr>
          <a:xfrm>
            <a:off x="2166425" y="2122094"/>
            <a:ext cx="9748910" cy="1508490"/>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effectLst/>
                <a:uLnTx/>
                <a:uFillTx/>
                <a:latin typeface="Calibri"/>
                <a:ea typeface="+mn-ea"/>
                <a:cs typeface="Times New Roman" panose="02020603050405020304" pitchFamily="18" charset="0"/>
              </a:rPr>
              <a:t>وتستخدم عادة معادلات وأساليب إحصائية معينة في تحديد حجم العينة المراد دراستها، ومنها المعادلات التالية:-</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77E61DA6-E699-1AA6-9F3C-CEEE4329B377}"/>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66B23E2-5221-D53E-4BAD-137FB9EA9F95}"/>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62A2606C-B22B-5AAF-7F48-3D76BE7E9E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E236A65C-73EE-3857-46FC-D294A904BEA4}"/>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BDA02572-01CA-0199-73B0-62DF4574EE83}"/>
              </a:ext>
            </a:extLst>
          </p:cNvPr>
          <p:cNvPicPr>
            <a:picLocks noChangeAspect="1"/>
          </p:cNvPicPr>
          <p:nvPr/>
        </p:nvPicPr>
        <p:blipFill>
          <a:blip r:embed="rId4"/>
          <a:stretch>
            <a:fillRect/>
          </a:stretch>
        </p:blipFill>
        <p:spPr>
          <a:xfrm>
            <a:off x="4184738" y="2999194"/>
            <a:ext cx="3822523" cy="859611"/>
          </a:xfrm>
          <a:prstGeom prst="rect">
            <a:avLst/>
          </a:prstGeom>
        </p:spPr>
      </p:pic>
      <p:pic>
        <p:nvPicPr>
          <p:cNvPr id="10" name="Picture 9">
            <a:extLst>
              <a:ext uri="{FF2B5EF4-FFF2-40B4-BE49-F238E27FC236}">
                <a16:creationId xmlns:a16="http://schemas.microsoft.com/office/drawing/2014/main" id="{54F20EDB-F77C-1426-7570-248D11004691}"/>
              </a:ext>
            </a:extLst>
          </p:cNvPr>
          <p:cNvPicPr>
            <a:picLocks noChangeAspect="1"/>
          </p:cNvPicPr>
          <p:nvPr/>
        </p:nvPicPr>
        <p:blipFill>
          <a:blip r:embed="rId5"/>
          <a:stretch>
            <a:fillRect/>
          </a:stretch>
        </p:blipFill>
        <p:spPr>
          <a:xfrm>
            <a:off x="4970554" y="4231177"/>
            <a:ext cx="2985879" cy="828675"/>
          </a:xfrm>
          <a:prstGeom prst="rect">
            <a:avLst/>
          </a:prstGeom>
        </p:spPr>
      </p:pic>
      <p:pic>
        <p:nvPicPr>
          <p:cNvPr id="11" name="Picture 10">
            <a:extLst>
              <a:ext uri="{FF2B5EF4-FFF2-40B4-BE49-F238E27FC236}">
                <a16:creationId xmlns:a16="http://schemas.microsoft.com/office/drawing/2014/main" id="{347D4272-1DE5-8078-A74C-D6A7F9F6E9FE}"/>
              </a:ext>
            </a:extLst>
          </p:cNvPr>
          <p:cNvPicPr>
            <a:picLocks noChangeAspect="1"/>
          </p:cNvPicPr>
          <p:nvPr/>
        </p:nvPicPr>
        <p:blipFill>
          <a:blip r:embed="rId6"/>
          <a:stretch>
            <a:fillRect/>
          </a:stretch>
        </p:blipFill>
        <p:spPr>
          <a:xfrm>
            <a:off x="4511676" y="5395515"/>
            <a:ext cx="3556495" cy="877100"/>
          </a:xfrm>
          <a:prstGeom prst="rect">
            <a:avLst/>
          </a:prstGeom>
        </p:spPr>
      </p:pic>
    </p:spTree>
    <p:extLst>
      <p:ext uri="{BB962C8B-B14F-4D97-AF65-F5344CB8AC3E}">
        <p14:creationId xmlns:p14="http://schemas.microsoft.com/office/powerpoint/2010/main" val="3520844140"/>
      </p:ext>
    </p:extLst>
  </p:cSld>
  <p:clrMapOvr>
    <a:masterClrMapping/>
  </p:clrMapOvr>
  <p:transition spd="slow" advTm="9550">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30D28-5F2C-6A0D-376D-C9737A221B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32FDA2-5D2E-83ED-52A3-E69F9FBBF0F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0DE60DD-D7A9-4CDF-C217-C9E645B44DB7}"/>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8A7C71-EF0F-D3BB-E545-EA2522042F04}"/>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590DD8D-8042-0057-0BD1-5C6D38051ED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54384D7-3D64-DE1C-AB33-68AC46BF45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B2C9300-1FD4-5A4D-88BD-4820C841809A}"/>
              </a:ext>
            </a:extLst>
          </p:cNvPr>
          <p:cNvSpPr txBox="1"/>
          <p:nvPr/>
        </p:nvSpPr>
        <p:spPr>
          <a:xfrm>
            <a:off x="2475915" y="2128125"/>
            <a:ext cx="8609428" cy="4250972"/>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وهناك أيضا بعض الأسس التي يتم التعارف عليها من خبرات الباحثين، ومن خلال الطرق الاحتمالية لتقدير حجم العينة العشوائية البسيطة، وأهم هذه الأسس ما يلي</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p>
          <a:p>
            <a:pPr marR="0" lvl="0" algn="just" defTabSz="914400" rtl="1" eaLnBrk="1" fontAlgn="auto" latinLnBrk="0" hangingPunct="1">
              <a:lnSpc>
                <a:spcPct val="20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1- أن يتراوح حجم العينة ما بين 5% الى 20% من حجم مجتمع الدراسة في حالة الدراسات المسحية، علما بأن هذه النسبة تقل كلما زاد حجم مجتمع الدراسة، وقد تزداد في الوضع المعاكس.</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B477FF8C-F3C9-ECE3-1064-BD9C52CEA74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502196262"/>
      </p:ext>
    </p:extLst>
  </p:cSld>
  <p:clrMapOvr>
    <a:masterClrMapping/>
  </p:clrMapOvr>
  <mc:AlternateContent xmlns:mc="http://schemas.openxmlformats.org/markup-compatibility/2006" xmlns:p14="http://schemas.microsoft.com/office/powerpoint/2010/main">
    <mc:Choice Requires="p14">
      <p:transition spd="slow" p14:dur="2000" advTm="34086"/>
    </mc:Choice>
    <mc:Fallback xmlns="">
      <p:transition spd="slow" advTm="340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55E98-3CC4-1CD0-1AF3-F036D75C73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823B33-0054-BE82-DBA9-789B062EFF36}"/>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479D8B-1AA4-1CAC-47EB-C8C4A7D3FD6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86A1A82-DE90-0B7F-2320-803709C3B36B}"/>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61BA6220-1722-8B6E-83E7-AEC55D29C867}"/>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A6404E7B-9A2D-03C0-E5B7-69BBFCB420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35E20E1A-C345-8D6C-C7DF-AFDAEF5DCB26}"/>
              </a:ext>
            </a:extLst>
          </p:cNvPr>
          <p:cNvSpPr txBox="1"/>
          <p:nvPr/>
        </p:nvSpPr>
        <p:spPr>
          <a:xfrm>
            <a:off x="2475915" y="2128125"/>
            <a:ext cx="8609428" cy="3512308"/>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2- ينبغي ألا يقل عدد عناصر الخلية الواحدة في حالة الدراسات التجريبية ذات المعالجتين أو أكثر عن 5 عناصر.</a:t>
            </a:r>
          </a:p>
          <a:p>
            <a:pPr marR="0" lvl="0" algn="just" defTabSz="914400" rtl="1" eaLnBrk="1" fontAlgn="auto" latinLnBrk="0" hangingPunct="1">
              <a:lnSpc>
                <a:spcPct val="20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3- يفضل أن يتراوح حجم العينة ما بين 50 الى 100 عنصر في حالة الدراسات التي تهدف الى حساب معامل الارتباط بين ظاهرتين.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2EFA9ADF-1A72-99E4-6CEF-BE98AF2B7C1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783996168"/>
      </p:ext>
    </p:extLst>
  </p:cSld>
  <p:clrMapOvr>
    <a:masterClrMapping/>
  </p:clrMapOvr>
  <mc:AlternateContent xmlns:mc="http://schemas.openxmlformats.org/markup-compatibility/2006" xmlns:p14="http://schemas.microsoft.com/office/powerpoint/2010/main">
    <mc:Choice Requires="p14">
      <p:transition spd="slow" p14:dur="2000" advTm="30754"/>
    </mc:Choice>
    <mc:Fallback xmlns="">
      <p:transition spd="slow" advTm="3075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9F5D0-8B29-AA15-8BFA-B04E28A5A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D355F-9943-112A-FFE0-D6120FDB83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4244D8C-55AC-B316-5B5F-3C437F734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C5A19EB-9226-B38F-482D-4A96BC79D87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E88F01F-2C85-C01A-EFAA-3B90F7E5F81E}"/>
              </a:ext>
            </a:extLst>
          </p:cNvPr>
          <p:cNvSpPr txBox="1"/>
          <p:nvPr/>
        </p:nvSpPr>
        <p:spPr>
          <a:xfrm>
            <a:off x="1308295" y="2175431"/>
            <a:ext cx="9159407" cy="535763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لضمان تمثيل سليم وشامل لمجتمع الدراسة، فلابد من مراعاة الشروط التالية قبل البدء في اختيار العينة، ولعل من بينها:-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تكافؤ وتساوي فرص اختيار أي مفردة أو عنصر من مفردات وعناصر مجتمع الدراسة.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ضرورة أن يكون حجم العينة كافيا لضمان دقة النتائج من خلال دقة تمثيل العينة لمجتمع الدراسة، فكلما كان حجم العينة كبيرا، كلما كان تمثيلها أفضل لمجتمع الدراسة، وكانت النتائج أفضل وأكثر دقة.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ضرورة تجنب الوقوع في بعض الأخطاء الشائعة في اختيار العينات، ومن أهم هذه الأخطاء: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الخطأ العشوائي ويرتبط وقوع هذا الخطأ بأسلوب اختيار مفردة أو عنصر معين من عناصر مجتمع الدراسة.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1A4DA4B3-1CB2-519F-E621-04568BD0457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FE4C16D-F07B-4227-04FE-8848D93C1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CA8ABEE4-C8B2-03F8-1606-ECBBFA29E6E6}"/>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اختيار العينة</a:t>
            </a:r>
          </a:p>
        </p:txBody>
      </p:sp>
    </p:spTree>
    <p:extLst>
      <p:ext uri="{BB962C8B-B14F-4D97-AF65-F5344CB8AC3E}">
        <p14:creationId xmlns:p14="http://schemas.microsoft.com/office/powerpoint/2010/main" val="3885527749"/>
      </p:ext>
    </p:extLst>
  </p:cSld>
  <p:clrMapOvr>
    <a:masterClrMapping/>
  </p:clrMapOvr>
  <mc:AlternateContent xmlns:mc="http://schemas.openxmlformats.org/markup-compatibility/2006" xmlns:p14="http://schemas.microsoft.com/office/powerpoint/2010/main">
    <mc:Choice Requires="p14">
      <p:transition spd="slow" p14:dur="2000" advTm="61278"/>
    </mc:Choice>
    <mc:Fallback xmlns="">
      <p:transition spd="slow" advTm="6127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2669D-6B06-7115-390A-811650C853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B6786D-C531-C1DD-2438-8F26193D36A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D7BFD02-B776-42FC-5450-2E0E10BCE59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76F17CC-8CDE-6886-5502-27826E0CAF9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7BC53A9C-B3FC-8F89-6BC5-8D7F56457E5D}"/>
              </a:ext>
            </a:extLst>
          </p:cNvPr>
          <p:cNvSpPr txBox="1"/>
          <p:nvPr/>
        </p:nvSpPr>
        <p:spPr>
          <a:xfrm>
            <a:off x="1308295" y="2175431"/>
            <a:ext cx="9159407" cy="2769989"/>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خطأ التحيز وينجم عادة عن وقوع الباحث تحت تأثير معين يجعله منحاز لفكرة معينة، فيقوم باختيار عينات تتلاءم مع هذا التأثير وتعمل على تحقيقه.</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اختيار عناصر أو مفردات لا تنتمى الى مجتمع الدراسة.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D7410B9B-D85C-4AA7-FE15-1484DB68F887}"/>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F50AB29-B7B0-4179-3349-5905BB3F94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89517915"/>
      </p:ext>
    </p:extLst>
  </p:cSld>
  <p:clrMapOvr>
    <a:masterClrMapping/>
  </p:clrMapOvr>
  <mc:AlternateContent xmlns:mc="http://schemas.openxmlformats.org/markup-compatibility/2006" xmlns:p14="http://schemas.microsoft.com/office/powerpoint/2010/main">
    <mc:Choice Requires="p14">
      <p:transition spd="slow" p14:dur="2000" advTm="571647"/>
    </mc:Choice>
    <mc:Fallback xmlns="">
      <p:transition spd="slow" advTm="57164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4F7BD-25A1-BFF2-1764-7E0286234A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10B4A7-878B-1D68-B668-36146EAFE3F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00F69-56BA-2FB6-64A8-407BF5BD910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88118FE-8CCC-F913-22FA-D367F488FD0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76F55FB5-9DCE-4B58-E034-6EAA296EC583}"/>
              </a:ext>
            </a:extLst>
          </p:cNvPr>
          <p:cNvSpPr txBox="1"/>
          <p:nvPr/>
        </p:nvSpPr>
        <p:spPr>
          <a:xfrm>
            <a:off x="1213525" y="2086539"/>
            <a:ext cx="9031459" cy="49398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تمر عملية اختيار العينة بمجموعة من المراحل المتسلسلة والمترابطة كالتالي:</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تحديد أهداف المسح بالعينة بشكل واضح ودقيق، لأن ذلك يساعد الباحث لاحقا في تحديد البيانات والمعلومات المراد جمعها وأسلوب جمعها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تحديد مجتمع الدراسة وتعريفه بشكل دقيق</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تحديد البيانات والمعلومات المراد جمعها، ولابد أن تتلاءم هذه المعلومات والبيانات مع أهداف المسح بالعينة وتعمل على تحقيقها.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3913E16-C32B-4532-ABBE-AA7B58C8276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764E5B1-BF30-7006-D44E-B978642622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434087F-607A-88BB-1575-3ED99C598255}"/>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خطوات اختيار العينة</a:t>
            </a:r>
          </a:p>
        </p:txBody>
      </p:sp>
    </p:spTree>
    <p:extLst>
      <p:ext uri="{BB962C8B-B14F-4D97-AF65-F5344CB8AC3E}">
        <p14:creationId xmlns:p14="http://schemas.microsoft.com/office/powerpoint/2010/main" val="286274466"/>
      </p:ext>
    </p:extLst>
  </p:cSld>
  <p:clrMapOvr>
    <a:masterClrMapping/>
  </p:clrMapOvr>
  <mc:AlternateContent xmlns:mc="http://schemas.openxmlformats.org/markup-compatibility/2006" xmlns:p14="http://schemas.microsoft.com/office/powerpoint/2010/main">
    <mc:Choice Requires="p14">
      <p:transition spd="slow" p14:dur="2000" advTm="39104"/>
    </mc:Choice>
    <mc:Fallback xmlns="">
      <p:transition spd="slow" advTm="391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255E7-EF08-B369-27AB-E03A37DF3F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BC763-0F5B-62CA-2110-92E338C8DCCE}"/>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CBBDF5D-112B-0D8C-C7B9-15B618132A23}"/>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FD5F69E-80F9-C0AD-9249-8DE0CF203A93}"/>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BE0BE55-BAE4-40B5-7D66-495FEEF6E6E0}"/>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66D99A8-EB30-1133-94F0-3DADE9FE76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6C0CBA10-C64C-2EAE-6219-04ACF7FF7F8E}"/>
              </a:ext>
            </a:extLst>
          </p:cNvPr>
          <p:cNvSpPr txBox="1"/>
          <p:nvPr/>
        </p:nvSpPr>
        <p:spPr>
          <a:xfrm>
            <a:off x="2475915" y="2128125"/>
            <a:ext cx="8609428" cy="1942648"/>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تحديد درجة الدقة المطلوبة: فكما أشرنا آنفا، فان هناك بعض الأخطاء التي تقع عند اختيار العينة، وبالتالي لابد للباحث من تحديد درجة هذه الأخطاء والجهد والمال الاضافيين الذين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سيبذلهم</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للتغلب على هذه الأخطاء، وتحقيق درجة عالية من الصحة، وهذا الوضع يرتبط بشكل مباشر بحجم العينة.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0F9691EC-5B1C-F8B9-F064-4E377C45A1A1}"/>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810086118"/>
      </p:ext>
    </p:extLst>
  </p:cSld>
  <p:clrMapOvr>
    <a:masterClrMapping/>
  </p:clrMapOvr>
  <mc:AlternateContent xmlns:mc="http://schemas.openxmlformats.org/markup-compatibility/2006" xmlns:p14="http://schemas.microsoft.com/office/powerpoint/2010/main">
    <mc:Choice Requires="p14">
      <p:transition spd="slow" p14:dur="2000" advTm="27064"/>
    </mc:Choice>
    <mc:Fallback xmlns="">
      <p:transition spd="slow" advTm="270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E255E-50F9-28CA-D5E6-B833C9DC19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58FF8-F149-F6E4-5CEB-3BDA2F4D01BE}"/>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F68EAE-D316-6A10-2993-45D2D2B1C75F}"/>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07163C-BA80-9946-F09A-A28206C96825}"/>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A871361-6449-399D-6B9E-D5F4224235A6}"/>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BAA129D-A1F9-970B-6408-38DB9C816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D58EF18-79EF-4372-8462-4636DF6DD534}"/>
              </a:ext>
            </a:extLst>
          </p:cNvPr>
          <p:cNvSpPr txBox="1"/>
          <p:nvPr/>
        </p:nvSpPr>
        <p:spPr>
          <a:xfrm>
            <a:off x="2475915" y="2128125"/>
            <a:ext cx="8609428" cy="37431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rPr>
              <a:t>طرق وأساليب الحصول على البيانات: فهناك وسائل متعددة يمكن بواسطتها الحصول على المعلومات والبيانات المطلوبة، مثل: المقابلة والاستبيان.</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rPr>
              <a:t>تحديد الاطار</a:t>
            </a:r>
            <a:r>
              <a:rPr kumimoji="0" lang="ar-EG" sz="2300"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قبل اختيار العينة لابد من تقسيم مجتمع الدراسة الى اقسام يعرف كل منها بوحدة المعاينة، ومن الضروري أن تغطي وحدات المعاينة مجتمع الدراسة ككل، ولابد أن تكون هذه الوحدات منفصلة عن بعضها البعض، وغير متداخلة، بمعنى أن كل عنصر أو مفردة من مفردات مجتمع الدراسة ينتمى الى واحدة من هذه الوحدات، وتعرف جميع وحدات المعاينة بالاطار الذي لابد  أن يكون محددا بدقة وبوضوح.</a:t>
            </a:r>
          </a:p>
        </p:txBody>
      </p:sp>
      <p:sp>
        <p:nvSpPr>
          <p:cNvPr id="9" name="Parallelogram 8">
            <a:extLst>
              <a:ext uri="{FF2B5EF4-FFF2-40B4-BE49-F238E27FC236}">
                <a16:creationId xmlns:a16="http://schemas.microsoft.com/office/drawing/2014/main" id="{0604193C-AAED-C85B-D03F-157ACEB2BF45}"/>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514745638"/>
      </p:ext>
    </p:extLst>
  </p:cSld>
  <p:clrMapOvr>
    <a:masterClrMapping/>
  </p:clrMapOvr>
  <mc:AlternateContent xmlns:mc="http://schemas.openxmlformats.org/markup-compatibility/2006" xmlns:p14="http://schemas.microsoft.com/office/powerpoint/2010/main">
    <mc:Choice Requires="p14">
      <p:transition spd="slow" p14:dur="2000" advTm="52002"/>
    </mc:Choice>
    <mc:Fallback xmlns="">
      <p:transition spd="slow" advTm="5200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30F50-3DCF-2F36-877E-309409063C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B56853-B548-1864-71AE-46C4A895F0D9}"/>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A26B193-A73C-D74C-DEC9-0DD15355F667}"/>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EE4DD9C-0F58-8167-5995-42DFCF12A73A}"/>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6BB894A3-D505-CBA3-5337-A2367BAAA963}"/>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4C2A5F5-7197-358C-3C4D-8C8E98A96E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5634107A-B728-7044-5859-0F4BC97DC6EC}"/>
              </a:ext>
            </a:extLst>
          </p:cNvPr>
          <p:cNvSpPr txBox="1"/>
          <p:nvPr/>
        </p:nvSpPr>
        <p:spPr>
          <a:xfrm>
            <a:off x="2475915" y="2128125"/>
            <a:ext cx="8609428" cy="1088568"/>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rPr>
              <a:t>اختيار العينة</a:t>
            </a:r>
            <a:r>
              <a:rPr kumimoji="0" lang="ar-EG" sz="2300"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هناك طرقا عديدة لاختيار العينة، ولكن قبل ذلك ينبغي تحديد حجم العينة ودرجة الدقة المنشودة والتكلفة والزمن اللازمين.</a:t>
            </a:r>
          </a:p>
        </p:txBody>
      </p:sp>
      <p:sp>
        <p:nvSpPr>
          <p:cNvPr id="9" name="Parallelogram 8">
            <a:extLst>
              <a:ext uri="{FF2B5EF4-FFF2-40B4-BE49-F238E27FC236}">
                <a16:creationId xmlns:a16="http://schemas.microsoft.com/office/drawing/2014/main" id="{BDFBB3A9-6B93-61C0-6AE2-098E67DD5573}"/>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475292057"/>
      </p:ext>
    </p:extLst>
  </p:cSld>
  <p:clrMapOvr>
    <a:masterClrMapping/>
  </p:clrMapOvr>
  <mc:AlternateContent xmlns:mc="http://schemas.openxmlformats.org/markup-compatibility/2006" xmlns:p14="http://schemas.microsoft.com/office/powerpoint/2010/main">
    <mc:Choice Requires="p14">
      <p:transition spd="slow" p14:dur="2000" advTm="13233"/>
    </mc:Choice>
    <mc:Fallback xmlns="">
      <p:transition spd="slow" advTm="1323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8CFB6-53EB-5342-19B5-35CC8E2BA1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02D965-26D4-700B-FBDF-19422EFB58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D8DF33F-FD07-98C6-041A-ACC0288CA19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4DC961-5189-72F4-82B9-D0513EE4D1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الاختبار المسبق: وهذا يعني ضرورة اجراء تجربة أولية لأسلوب جمع المعلومات والبيانات المطلوبة سواء أكان هذا الأسلوب استبانة أو مقابلة أو ملاحظة، وذلك لأن مثل هذا الاختبار قد يكشف عن مشاكل عديدة يمكن تجنبها قبل الشروع في جمع المعلومات، وبالتالي تلافي هذه المشاكل التي قد تؤثر بشكل كبير على دقة البيانات، وبالتالي دقة نتائج الدراسة.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تنظيم العمل الميداني: وهذا يتطلب:</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تدريب العاملين في الميدان وتوضيح أهداف الدراسة وطرق جمع المعلومات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تنظيم عملية الاشراف على العاملين في الميدان</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إيجاد نظام للتدقيق المبكر للبيانات والمعلومات التي يتم جمعها.</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وضع الحلول المناسبة للحالات التي لا يتمكن فيها الباحث من الحصول على بيانات ومعلومات من بعض عناصر ومفردات الدراسة.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تنظيم وتحليل البيانات، وفي هذه المرحلة لابد من:-</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مراجعة الاستبانات التي تم ملؤها، وتصحيح الأخطاء الناجمة عن التسجيل، وكذلك حذف البيانات التي ثبت خطؤها</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mn-cs"/>
              </a:rPr>
              <a:t>إيجاد حل مناسب في حالة اهمال المستجيب للإجابة عن بعض الأسئلة.</a:t>
            </a:r>
            <a:endParaRPr kumimoji="0" lang="ar-EG"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E1DB2CC-AADC-E44C-2228-BB7207241F43}"/>
              </a:ext>
            </a:extLst>
          </p:cNvPr>
          <p:cNvSpPr txBox="1"/>
          <p:nvPr/>
        </p:nvSpPr>
        <p:spPr>
          <a:xfrm>
            <a:off x="1279098" y="2175431"/>
            <a:ext cx="9018454"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الاختبار المسبق: وهذا يعني ضرورة اجراء تجربة أولية لأسلوب جمع المعلومات والبيانات المطلوبة سواء أكان هذا الأسلوب استبانة أو مقابلة أو ملاحظة، وذلك لأن مثل هذا الاختبار قد يكشف عن مشاكل عديدة يمكن تجنبها قبل الشروع في جمع المعلومات، وبالتالي تلافي هذه المشاكل التي قد تؤثر بشكل كبير على دقة البيانات، وبالتالي دقة نتائج الدراسة.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تنظيم العمل الميداني: وهذا يتطلب:</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تدريب العاملين في الميدان وتوضيح أهداف الدراسة وطرق جمع المعلومات</a:t>
            </a:r>
          </a:p>
        </p:txBody>
      </p:sp>
      <p:sp>
        <p:nvSpPr>
          <p:cNvPr id="2" name="TextBox 1">
            <a:extLst>
              <a:ext uri="{FF2B5EF4-FFF2-40B4-BE49-F238E27FC236}">
                <a16:creationId xmlns:a16="http://schemas.microsoft.com/office/drawing/2014/main" id="{36559847-D398-D411-18BC-E3BC6BCD77E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176ED240-F82A-09AF-A22B-01DE1E382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944520206"/>
      </p:ext>
    </p:extLst>
  </p:cSld>
  <p:clrMapOvr>
    <a:masterClrMapping/>
  </p:clrMapOvr>
  <mc:AlternateContent xmlns:mc="http://schemas.openxmlformats.org/markup-compatibility/2006" xmlns:p14="http://schemas.microsoft.com/office/powerpoint/2010/main">
    <mc:Choice Requires="p14">
      <p:transition spd="slow" p14:dur="2000" advTm="41933"/>
    </mc:Choice>
    <mc:Fallback xmlns="">
      <p:transition spd="slow" advTm="4193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BE8D1-F96D-561D-60CE-035E820A60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2BF80F-B4C5-C07E-0327-E83811FFE607}"/>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12D393-F05C-B1C6-67CE-3D54262CF68B}"/>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CD26EB-D437-AD6E-9A94-2F920872F432}"/>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EED5AF-D869-E627-CFCB-92E11A69AA38}"/>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7C556D5-A59B-F22C-BF40-1AF97032EF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B6BC8696-5529-597F-27A6-AF6B2E8A833B}"/>
              </a:ext>
            </a:extLst>
          </p:cNvPr>
          <p:cNvSpPr txBox="1"/>
          <p:nvPr/>
        </p:nvSpPr>
        <p:spPr>
          <a:xfrm>
            <a:off x="2475915" y="2128125"/>
            <a:ext cx="8609428" cy="425097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تنظيم عملية الاشراف على العاملين في الميدان</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إيجاد نظام للتدقيق المبكر للبيانات والمعلومات التي يتم جمعها.</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وضع الحلول المناسبة للحالات التي لا يتمكن فيها الباحث من الحصول على بيانات ومعلومات من بعض عناصر ومفردات الدراسة.</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تنظيم وتحليل البيانات، وفي هذه المرحلة لابد من:-</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مراجعة الاستبانات التي تم ملؤها، وتصحيح الأخطاء الناجمة عن التسجيل، وكذلك حذف البيانات التي ثبت خطؤها</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إيجاد حل مناسب في حالة اهمال المستجيب للإجابة عن بعض الأسئلة.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45518DA7-E73B-67AB-A331-7DF224E50E4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4011917741"/>
      </p:ext>
    </p:extLst>
  </p:cSld>
  <p:clrMapOvr>
    <a:masterClrMapping/>
  </p:clrMapOvr>
  <mc:AlternateContent xmlns:mc="http://schemas.openxmlformats.org/markup-compatibility/2006" xmlns:p14="http://schemas.microsoft.com/office/powerpoint/2010/main">
    <mc:Choice Requires="p14">
      <p:transition spd="slow" p14:dur="2000" advTm="47931"/>
    </mc:Choice>
    <mc:Fallback xmlns="">
      <p:transition spd="slow" advTm="479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87B26-E66D-275B-CB0F-89FEF1C4FD7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CA411F4-94DA-4590-3546-11D2A86C8AD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256C216-30E4-9BA1-631D-9077D2C82523}"/>
              </a:ext>
            </a:extLst>
          </p:cNvPr>
          <p:cNvSpPr/>
          <p:nvPr/>
        </p:nvSpPr>
        <p:spPr>
          <a:xfrm>
            <a:off x="1969477" y="2181846"/>
            <a:ext cx="9508693" cy="4232697"/>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يمكن أن تقسم العينات إلى عينات عشوائية، وعينات غير عشوائية، كما يلي:-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وفي هذه النوع من العينات تعطى فرص متساوية لكل مفردة من مفردات مجتمع الدراسة في احتمال اختيارها في عينة الدراسة. كما أن في هذا النوع جميع أفراد مجتمع الدراسة معروفين. واستخدام هذا النوع من العينات هو ضما ن للحصول على عينة ممثلة غير متحيزة، ليس للباحث أي دخل في اختيار مفرداتها ولذلك يمكن تعميمها على جميع مفردات مجتمع الدراسة الأصلي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D4F57C46-16EF-6089-F5D1-0736338CF87F}"/>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6C75D8-E3EB-28DD-7821-7A30AFF826C9}"/>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55BEBD0C-4774-9057-EE57-9E3DA2377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9113461C-0B85-EED6-A19B-74492AF47B13}"/>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F96E7D49-AF74-A3FD-8D32-E08D0DA7F2E4}"/>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أنواع العينات</a:t>
            </a:r>
          </a:p>
        </p:txBody>
      </p:sp>
      <p:sp>
        <p:nvSpPr>
          <p:cNvPr id="5" name="Hexagon 4">
            <a:extLst>
              <a:ext uri="{FF2B5EF4-FFF2-40B4-BE49-F238E27FC236}">
                <a16:creationId xmlns:a16="http://schemas.microsoft.com/office/drawing/2014/main" id="{472DF438-04E7-85A4-7F81-55684D299735}"/>
              </a:ext>
            </a:extLst>
          </p:cNvPr>
          <p:cNvSpPr/>
          <p:nvPr/>
        </p:nvSpPr>
        <p:spPr>
          <a:xfrm>
            <a:off x="7108166" y="2863970"/>
            <a:ext cx="4131919" cy="565030"/>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dirty="0"/>
              <a:t>أولا : العينات العشوائية</a:t>
            </a:r>
            <a:endParaRPr lang="en-US" sz="2400" dirty="0"/>
          </a:p>
        </p:txBody>
      </p:sp>
    </p:spTree>
    <p:extLst>
      <p:ext uri="{BB962C8B-B14F-4D97-AF65-F5344CB8AC3E}">
        <p14:creationId xmlns:p14="http://schemas.microsoft.com/office/powerpoint/2010/main" val="112442626"/>
      </p:ext>
    </p:extLst>
  </p:cSld>
  <p:clrMapOvr>
    <a:masterClrMapping/>
  </p:clrMapOvr>
  <p:transition spd="slow" advTm="173416">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4B94C-CD62-F7AD-090A-726DB28499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DBBDEB-AB50-0B14-5BD1-B3F3BAE1A39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A305EF4-D804-AD18-AF04-E1A544C895C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EAB04FD-36E7-F140-3BAE-CFC406D616E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EC766B3-A5F2-6927-9D6B-21EA34B9E6E5}"/>
              </a:ext>
            </a:extLst>
          </p:cNvPr>
          <p:cNvSpPr txBox="1"/>
          <p:nvPr/>
        </p:nvSpPr>
        <p:spPr>
          <a:xfrm>
            <a:off x="1279098" y="2175431"/>
            <a:ext cx="9018454" cy="433965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ومن أنواع العينات العشوائية ما يلي:</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حيث يقسم مجتمع البحث إلى شرائح وأقسام وطبقات التي يشملها، مثال ذلك يقسم مجتمع منطقة ما إلى موظفين، وأصحاب مهن حرة، ومتقاعدين، وطلبة، وربات بيوت، لغرض دراسة خدمات المستشفيات، أو المكتبات، أو المدارس، المقدمة إليهم.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يعد أخذ العينات العشوائية الطبقية طريقة مثمرة للغاية لأخذ العينات في المواقف التي ينوي الباحث فيها التركيز فقط على طبقات محددة من البيانات السكانية المتاحة. بهذه الطريقة ، يمكن العثور على الخصائص المرغوبة للطبقات في عينة المسح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B3A5798-CF98-7B52-0B12-8E0546AD994D}"/>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3FB36EC4-992B-AD26-81D4-70DAC9B23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22E7C933-8A9F-C677-D6D5-89D73F0DA751}"/>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العينات العشوائية</a:t>
            </a:r>
          </a:p>
        </p:txBody>
      </p:sp>
      <p:sp>
        <p:nvSpPr>
          <p:cNvPr id="4" name="Hexagon 3">
            <a:extLst>
              <a:ext uri="{FF2B5EF4-FFF2-40B4-BE49-F238E27FC236}">
                <a16:creationId xmlns:a16="http://schemas.microsoft.com/office/drawing/2014/main" id="{C8622EDC-FEEF-E502-AE6F-C071E8CB3EF7}"/>
              </a:ext>
            </a:extLst>
          </p:cNvPr>
          <p:cNvSpPr/>
          <p:nvPr/>
        </p:nvSpPr>
        <p:spPr>
          <a:xfrm>
            <a:off x="7587279" y="2950234"/>
            <a:ext cx="2591891" cy="478766"/>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1- العينة الطبقية</a:t>
            </a:r>
            <a:endParaRPr lang="en-US" sz="2400" b="1" dirty="0"/>
          </a:p>
        </p:txBody>
      </p:sp>
    </p:spTree>
    <p:extLst>
      <p:ext uri="{BB962C8B-B14F-4D97-AF65-F5344CB8AC3E}">
        <p14:creationId xmlns:p14="http://schemas.microsoft.com/office/powerpoint/2010/main" val="1229839368"/>
      </p:ext>
    </p:extLst>
  </p:cSld>
  <p:clrMapOvr>
    <a:masterClrMapping/>
  </p:clrMapOvr>
  <mc:AlternateContent xmlns:mc="http://schemas.openxmlformats.org/markup-compatibility/2006" xmlns:p14="http://schemas.microsoft.com/office/powerpoint/2010/main">
    <mc:Choice Requires="p14">
      <p:transition spd="slow" p14:dur="2000" advTm="56138"/>
    </mc:Choice>
    <mc:Fallback xmlns="">
      <p:transition spd="slow" advTm="5613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922CA-1D91-9C8F-5FC8-310EDB0444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C38E0D-3BF6-E52C-2631-04A19D68585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AE60341-62D4-644F-381E-E11D20FE99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E2F16F0-E504-787E-DDB8-A6343BD3DD1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CA055546-DA18-F754-B2FD-39C3986D3B81}"/>
              </a:ext>
            </a:extLst>
          </p:cNvPr>
          <p:cNvSpPr txBox="1"/>
          <p:nvPr/>
        </p:nvSpPr>
        <p:spPr>
          <a:xfrm>
            <a:off x="1279098" y="2175431"/>
            <a:ext cx="9018454" cy="378565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وعن طريق هذا النوع من العينات يعطى الباحث فرصة متساوية لكل فرد من أفراد المجتمع بأن يكون ضمن العينة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ويكون هذا النوع من العينات مفيدا ومؤثرا عندما يكون هناك تجانس وصفات مشتركة بين جميع أفراد المجتمع الأصلي المعني بالدراسة، من حيث الخصائص المطلوب دراستها في البحث، وعلى هذا الأساس فإن جميع أسماء أفراد المجتمع الأصلي يجب أن تكون محددة ومعروفة لدى الباحث.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يتمتع كل عنصر بالمجتمع بنفس فرصة الاختيار عند استخدام العينة العشوائية البسيطة، وفي هذه الطريقة يجب أن تشمل عملية اختيار العينة المجتمع بأكمله، ويمكن استخدام تقنيات إلكترونية في اختيار هذه العينة فيعطى كل عنصر من المجتمع رقم ثم يتم الاختيار عن طريق برنامج بطريقة تعتمد كليًا على الصدفة ليكوّنوا ضمن العينة العشوائية.</a:t>
            </a:r>
          </a:p>
        </p:txBody>
      </p:sp>
      <p:sp>
        <p:nvSpPr>
          <p:cNvPr id="2" name="TextBox 1">
            <a:extLst>
              <a:ext uri="{FF2B5EF4-FFF2-40B4-BE49-F238E27FC236}">
                <a16:creationId xmlns:a16="http://schemas.microsoft.com/office/drawing/2014/main" id="{D417837A-DFD2-E2ED-528F-C5F10FCC94D7}"/>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D7F9DFB-9753-B156-0CD0-6C8059368A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61694C09-A046-444F-EB4D-8976107FF00F}"/>
              </a:ext>
            </a:extLst>
          </p:cNvPr>
          <p:cNvSpPr/>
          <p:nvPr/>
        </p:nvSpPr>
        <p:spPr>
          <a:xfrm>
            <a:off x="6712647"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العينة البسيطة </a:t>
            </a:r>
          </a:p>
        </p:txBody>
      </p:sp>
    </p:spTree>
    <p:extLst>
      <p:ext uri="{BB962C8B-B14F-4D97-AF65-F5344CB8AC3E}">
        <p14:creationId xmlns:p14="http://schemas.microsoft.com/office/powerpoint/2010/main" val="1149204389"/>
      </p:ext>
    </p:extLst>
  </p:cSld>
  <p:clrMapOvr>
    <a:masterClrMapping/>
  </p:clrMapOvr>
  <mc:AlternateContent xmlns:mc="http://schemas.openxmlformats.org/markup-compatibility/2006" xmlns:p14="http://schemas.microsoft.com/office/powerpoint/2010/main">
    <mc:Choice Requires="p14">
      <p:transition spd="slow" p14:dur="2000" advTm="73356"/>
    </mc:Choice>
    <mc:Fallback xmlns="">
      <p:transition spd="slow" advTm="7335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0E4D3-B753-5DC5-4FE5-9C13F17C2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103A67-6D01-274F-F610-B130E4845B8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B19B336-A22A-F36C-10E8-719BCFC416F1}"/>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7FED00A-0560-CB88-4FF8-1B1B5644189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Calibri"/>
                <a:ea typeface="+mn-ea"/>
                <a:cs typeface="+mn-cs"/>
              </a:rPr>
              <a:t>ي العينات العشوائية السابقة لابد أن تتوفر قائمة بعناصر المجتمع. ولكن أحيانا قد يتعذر توفر مثل هذه القائمة بينما تتوفر تجمعات طبيعية ضمن ذلك المجتمع، تسمى هذه التجمعات عناقيد، وإذا اخترنا عينة عشوائية من هذه العناقيد تسمى بالعينة العنقودية. ي العينات العشوائية السابقة لابد أن تتوفر قائمة بعناصر المجتمع. ولكن أحيانا قد يتعذر توفر مثل هذه القائمة بينما تتوفر تجمعات طبيعية ضمن ذلك المجتمع، تسمى هذه التجمعات عناقيد، وإذا اخترنا عينة عشوائية من هذه العناقيد تسمى بالعينة </a:t>
            </a:r>
            <a:r>
              <a:rPr kumimoji="0" lang="ar-EG" sz="1800" b="0" i="0" u="none" strike="noStrike" kern="1200" cap="none" spc="0" normalizeH="0" baseline="0" noProof="0" dirty="0" err="1">
                <a:ln>
                  <a:noFill/>
                </a:ln>
                <a:solidFill>
                  <a:prstClr val="white"/>
                </a:solidFill>
                <a:effectLst/>
                <a:uLnTx/>
                <a:uFillTx/>
                <a:latin typeface="Calibri"/>
                <a:ea typeface="+mn-ea"/>
                <a:cs typeface="+mn-cs"/>
              </a:rPr>
              <a:t>العنقوديةي</a:t>
            </a:r>
            <a:r>
              <a:rPr kumimoji="0" lang="ar-EG" sz="1800" b="0" i="0" u="none" strike="noStrike" kern="1200" cap="none" spc="0" normalizeH="0" baseline="0" noProof="0" dirty="0">
                <a:ln>
                  <a:noFill/>
                </a:ln>
                <a:solidFill>
                  <a:prstClr val="white"/>
                </a:solidFill>
                <a:effectLst/>
                <a:uLnTx/>
                <a:uFillTx/>
                <a:latin typeface="Calibri"/>
                <a:ea typeface="+mn-ea"/>
                <a:cs typeface="+mn-cs"/>
              </a:rPr>
              <a:t> العينات العشوائية السابقة لابد أن تتوفر قائمة بعناصر المجتمع. ولكن أحيانا قد يتعذر توفر مثل هذه القائمة بينما تتوفر تجمعات طبيعية ضمن ذلك المجتمع، تسمى هذه التجمعات عناقيد، وإذا اخترنا عينة عشوائية من هذه العناقيد تسمى بالعينة العنقودية.</a:t>
            </a:r>
          </a:p>
          <a:p>
            <a:pPr algn="ctr">
              <a:defRPr/>
            </a:pPr>
            <a:endParaRPr kumimoji="0" lang="ar-EG" sz="2400" b="0" i="0" u="none" strike="noStrike" kern="1200" cap="none" spc="0" normalizeH="0" baseline="0" noProof="0" dirty="0">
              <a:ln>
                <a:noFill/>
              </a:ln>
              <a:solidFill>
                <a:prstClr val="white"/>
              </a:solidFill>
              <a:effectLst/>
              <a:uLnTx/>
              <a:uFillTx/>
              <a:latin typeface="Calibri"/>
              <a:ea typeface="+mn-ea"/>
              <a:cs typeface="+mn-cs"/>
            </a:endParaRPr>
          </a:p>
          <a:p>
            <a:pPr algn="ctr">
              <a:defRPr/>
            </a:pPr>
            <a:r>
              <a:rPr kumimoji="0" lang="ar-EG" sz="2800" b="0" i="0" u="none" strike="noStrike" kern="1200" cap="none" spc="0" normalizeH="0" baseline="0" noProof="0" dirty="0">
                <a:ln>
                  <a:noFill/>
                </a:ln>
                <a:solidFill>
                  <a:prstClr val="white"/>
                </a:solidFill>
                <a:effectLst/>
                <a:uLnTx/>
                <a:uFillTx/>
                <a:latin typeface="Calibri"/>
                <a:ea typeface="+mn-ea"/>
                <a:cs typeface="+mn-cs"/>
              </a:rPr>
              <a:t>.</a:t>
            </a:r>
          </a:p>
          <a:p>
            <a:pPr algn="just" rtl="1">
              <a:defRPr/>
            </a:pPr>
            <a:r>
              <a:rPr lang="ar-EG" sz="2800" dirty="0">
                <a:solidFill>
                  <a:srgbClr val="2D3956"/>
                </a:solidFill>
                <a:latin typeface="Arial" panose="020B0604020202020204" pitchFamily="34" charset="0"/>
                <a:cs typeface="Arial" panose="020B0604020202020204" pitchFamily="34" charset="0"/>
              </a:rPr>
              <a:t> في العينات العشوائية السابقة لابد أن تتوفر قائمة بعناصر المجتمع. ولكن أحيانا قد يتعذر توفر مثل هذه القائمة بينما تتوفر تجمعات طبيعية ضمن ذلك المجتمع، تسمى هذه التجمعات عناقيد، وإذا اخترنا عينة عشوائية من هذه العناقيد تسمى بالعينة العنقودية.</a:t>
            </a:r>
            <a:endParaRPr lang="en-US" sz="2800" dirty="0">
              <a:solidFill>
                <a:srgbClr val="2D3956"/>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B37C4D68-6363-6DD6-ACDC-6FD7E8608521}"/>
              </a:ext>
            </a:extLst>
          </p:cNvPr>
          <p:cNvSpPr txBox="1"/>
          <p:nvPr/>
        </p:nvSpPr>
        <p:spPr>
          <a:xfrm>
            <a:off x="1279098" y="2175431"/>
            <a:ext cx="9018454" cy="138499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ويكون اختيار الوحدات منها على أساس تقسيم العدد الكلي للمجتمع على حجم العينة المطلوبة، ومن ثم توزيع وحدات المجتمع الأصلي، وبشكل متساوي ومنتظم على الرقم الناتج من ذلك التقسيم.</a:t>
            </a:r>
          </a:p>
        </p:txBody>
      </p:sp>
      <p:sp>
        <p:nvSpPr>
          <p:cNvPr id="2" name="TextBox 1">
            <a:extLst>
              <a:ext uri="{FF2B5EF4-FFF2-40B4-BE49-F238E27FC236}">
                <a16:creationId xmlns:a16="http://schemas.microsoft.com/office/drawing/2014/main" id="{25612007-36AC-B076-41C3-950A50E0080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68A4927-5D52-F166-B97B-6CFC43CFDF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E553753E-D566-DF64-2778-2F81A9334CBF}"/>
              </a:ext>
            </a:extLst>
          </p:cNvPr>
          <p:cNvSpPr/>
          <p:nvPr/>
        </p:nvSpPr>
        <p:spPr>
          <a:xfrm>
            <a:off x="6712647"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العينة المنتظمة</a:t>
            </a:r>
          </a:p>
        </p:txBody>
      </p:sp>
      <p:sp>
        <p:nvSpPr>
          <p:cNvPr id="4" name="Hexagon 3">
            <a:extLst>
              <a:ext uri="{FF2B5EF4-FFF2-40B4-BE49-F238E27FC236}">
                <a16:creationId xmlns:a16="http://schemas.microsoft.com/office/drawing/2014/main" id="{8B59094F-DF24-C42B-85C8-B595011A8FE5}"/>
              </a:ext>
            </a:extLst>
          </p:cNvPr>
          <p:cNvSpPr/>
          <p:nvPr/>
        </p:nvSpPr>
        <p:spPr>
          <a:xfrm>
            <a:off x="7021597" y="3560426"/>
            <a:ext cx="3396420" cy="534838"/>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dirty="0"/>
              <a:t>4- العينة العنقودية</a:t>
            </a:r>
            <a:endParaRPr lang="en-US" sz="2800" dirty="0"/>
          </a:p>
        </p:txBody>
      </p:sp>
    </p:spTree>
    <p:extLst>
      <p:ext uri="{BB962C8B-B14F-4D97-AF65-F5344CB8AC3E}">
        <p14:creationId xmlns:p14="http://schemas.microsoft.com/office/powerpoint/2010/main" val="3143188451"/>
      </p:ext>
    </p:extLst>
  </p:cSld>
  <p:clrMapOvr>
    <a:masterClrMapping/>
  </p:clrMapOvr>
  <mc:AlternateContent xmlns:mc="http://schemas.openxmlformats.org/markup-compatibility/2006" xmlns:p14="http://schemas.microsoft.com/office/powerpoint/2010/main">
    <mc:Choice Requires="p14">
      <p:transition spd="slow" p14:dur="2000" advTm="51374"/>
    </mc:Choice>
    <mc:Fallback xmlns="">
      <p:transition spd="slow" advTm="5137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25225-C75E-D129-CA46-E35664568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0EB57A-7814-4126-3E40-DB5178E33C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40804EA-9F0D-B7AC-5347-E3FBA65919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EBFD3EC-4CC3-E163-11A5-24D54028C31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7793188-EDD2-5D33-80C9-B780193F9E03}"/>
              </a:ext>
            </a:extLst>
          </p:cNvPr>
          <p:cNvSpPr txBox="1"/>
          <p:nvPr/>
        </p:nvSpPr>
        <p:spPr>
          <a:xfrm>
            <a:off x="1279098" y="2175431"/>
            <a:ext cx="9018454"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a:t>
            </a:r>
            <a:r>
              <a:rPr kumimoji="0" lang="ar-EG" sz="28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 -العينة المكانية أو المساحية</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يقوم هذا النوع من العينات على أساس جغرافي، حيث يتم اللجوء إلى هذا النوع من العينات عندما يكون مجتمع الدراسة منتشر في مناطق جغرافية عدة، ويتم اختيارها بطريقة عشوائية وتأتي هذه العينات على نوعين: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أ-العينة المكانية الوحيدة</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وتكون هذه العينة ذات مرحلة واحدة، إذ يتم اختيارها من مناطق جغرافية متفاوتة.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ب-العينة المكانية متعددة المراحل</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وذلك بأن نقسم كل منطقة إلى مناطق أصغر وحارات، فان العينة هنا تصبح مكانية متعددة المراحل.</a:t>
            </a:r>
          </a:p>
        </p:txBody>
      </p:sp>
      <p:sp>
        <p:nvSpPr>
          <p:cNvPr id="2" name="TextBox 1">
            <a:extLst>
              <a:ext uri="{FF2B5EF4-FFF2-40B4-BE49-F238E27FC236}">
                <a16:creationId xmlns:a16="http://schemas.microsoft.com/office/drawing/2014/main" id="{3396A141-F83A-E7A3-ED09-56A7B96E89A0}"/>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E538F11-5C40-BB66-587E-3ED04A4B0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364256537"/>
      </p:ext>
    </p:extLst>
  </p:cSld>
  <p:clrMapOvr>
    <a:masterClrMapping/>
  </p:clrMapOvr>
  <mc:AlternateContent xmlns:mc="http://schemas.openxmlformats.org/markup-compatibility/2006" xmlns:p14="http://schemas.microsoft.com/office/powerpoint/2010/main">
    <mc:Choice Requires="p14">
      <p:transition spd="slow" p14:dur="2000" advTm="50169"/>
    </mc:Choice>
    <mc:Fallback xmlns="">
      <p:transition spd="slow" advTm="5016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11338E74-FF82-4637-2854-BDDC45CD92BE}"/>
              </a:ext>
            </a:extLst>
          </p:cNvPr>
          <p:cNvSpPr/>
          <p:nvPr/>
        </p:nvSpPr>
        <p:spPr>
          <a:xfrm>
            <a:off x="1552754" y="1811388"/>
            <a:ext cx="10636437" cy="5154943"/>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i="0"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وهي العينات التي يتم اختيارها بشكل غير عشوائي ولا تتم وفقا للأسس الاحتمالية المختلفة، وانما تتم وفقا لأسس وتقديرات ومعايير معينة يضعها الباحث، وفيها يتدخل الباحث في اختيار العينة وتقدير من يختار ومن لا يختار من أفراد مجتمع البحث الأصلي. ومن عيوب هذا النوع من العينات هو احتمال تحيز الباحث في الاختيار . ومن أمثلتها</a:t>
            </a:r>
            <a:r>
              <a:rPr lang="en-US" sz="2400" dirty="0">
                <a:solidFill>
                  <a:prstClr val="black"/>
                </a:solidFill>
                <a:latin typeface="Calibri"/>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1- العينة </a:t>
            </a:r>
            <a:r>
              <a:rPr kumimoji="0" lang="ar-EG" sz="2400" b="1" i="0" strike="noStrike" kern="1200" cap="none" spc="0" normalizeH="0" baseline="0" noProof="0" dirty="0" err="1">
                <a:ln>
                  <a:noFill/>
                </a:ln>
                <a:solidFill>
                  <a:srgbClr val="00B050"/>
                </a:solidFill>
                <a:effectLst/>
                <a:uLnTx/>
                <a:uFillTx/>
                <a:latin typeface="Calibri"/>
                <a:ea typeface="+mn-ea"/>
                <a:cs typeface="Times New Roman" panose="02020603050405020304" pitchFamily="18" charset="0"/>
              </a:rPr>
              <a:t>الحصصية</a:t>
            </a:r>
            <a:r>
              <a:rPr kumimoji="0" lang="ar-EG" sz="2400" b="1" i="0"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i="0"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ويقوم هذا النوع على أساس تقسيم المجتمع الأصلي للبحث إلى شرائح وفئات وطبقات، مهنية أو اجتماعية أو تعليمية ... الخ، ويحدد حجم العينة على أساس أن يتناسب حجم عدد أفراد العينة المختارة مع الحجم والتعداد الأصلي لكل شريحة داخل المجتمع، ونسبتها إلى المجموع الكلي لمجتمع البحث.</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i="0"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C23BCE8A-FFA7-061B-1118-F8F0B9DF49D1}"/>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ثانياً: العينات غير العشوائية</a:t>
            </a:r>
          </a:p>
        </p:txBody>
      </p:sp>
    </p:spTree>
    <p:extLst>
      <p:ext uri="{BB962C8B-B14F-4D97-AF65-F5344CB8AC3E}">
        <p14:creationId xmlns:p14="http://schemas.microsoft.com/office/powerpoint/2010/main" val="1502110608"/>
      </p:ext>
    </p:extLst>
  </p:cSld>
  <p:clrMapOvr>
    <a:masterClrMapping/>
  </p:clrMapOvr>
  <p:transition spd="slow" advTm="65526">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A6A71-7D46-DFE1-0154-BC2A4D992D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E910AD-0FD3-9C1E-B70D-B5D4131AF15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2EF041B-FE29-CAD7-74AA-2C7CB90FDBB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E4B07C-A989-BACD-429C-62AFB67FA71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1C0F72C7-DE1A-AE35-C51B-D4DC9BF383B6}"/>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5A924BF-5E60-F024-C9C5-EF95D627A9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2BA5C8F-9FD0-D549-E962-F759D19A083E}"/>
              </a:ext>
            </a:extLst>
          </p:cNvPr>
          <p:cNvSpPr txBox="1"/>
          <p:nvPr/>
        </p:nvSpPr>
        <p:spPr>
          <a:xfrm>
            <a:off x="2375746" y="2185568"/>
            <a:ext cx="8697457" cy="47126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ويكون الاختيار في هذا النوع من العينات على أساس حر، من قبل الباحث وحسب طبيعة بحثه، بحيث يحقق هذا الاختيار هدف الدراسة أو أهداف الدراسة المطلوبة، ومثال ذلك:</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 اختيار الطلبة الذين تكون معدلاتهم في الامتحان النهائي جيد جداً فما فوق فقط، لأن هدف الدراسة هو معرفة العوامل التي تؤدي إلى التفوق لدى هذا النوع من الطلبة مثلا .</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ب. اختيار المتقاعدين فقط كشريحة اجتماعية ف منطقة ما، دون غيرهم، ومحاول معرفة اتجاهاتهم القرائية والكتب التي يحتاجونها، لأن طبيعة البحث تتعلق بالمتقاعدين دون غيرهم من شرائح المجتمع الأخرى.</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ج. اختيار الذين يقرؤون جريدة ما بشكل يومي منتظم، كأن يكون قراءة جريدة الجمهورية،</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0E814FC-FF87-F95B-90AC-4F45C3738094}"/>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Hexagon 2">
            <a:extLst>
              <a:ext uri="{FF2B5EF4-FFF2-40B4-BE49-F238E27FC236}">
                <a16:creationId xmlns:a16="http://schemas.microsoft.com/office/drawing/2014/main" id="{E895EE9B-954E-472F-6189-241E0CF89D18}"/>
              </a:ext>
            </a:extLst>
          </p:cNvPr>
          <p:cNvSpPr/>
          <p:nvPr/>
        </p:nvSpPr>
        <p:spPr>
          <a:xfrm>
            <a:off x="6728605" y="1797379"/>
            <a:ext cx="4344598" cy="776378"/>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2- العينات العمدية أو الغرضية</a:t>
            </a:r>
            <a:endParaRPr lang="en-US" sz="2400" b="1" dirty="0"/>
          </a:p>
        </p:txBody>
      </p:sp>
    </p:spTree>
    <p:extLst>
      <p:ext uri="{BB962C8B-B14F-4D97-AF65-F5344CB8AC3E}">
        <p14:creationId xmlns:p14="http://schemas.microsoft.com/office/powerpoint/2010/main" val="3950653195"/>
      </p:ext>
    </p:extLst>
  </p:cSld>
  <p:clrMapOvr>
    <a:masterClrMapping/>
  </p:clrMapOvr>
  <mc:AlternateContent xmlns:mc="http://schemas.openxmlformats.org/markup-compatibility/2006" xmlns:p14="http://schemas.microsoft.com/office/powerpoint/2010/main">
    <mc:Choice Requires="p14">
      <p:transition spd="slow" p14:dur="2000" advTm="61159"/>
    </mc:Choice>
    <mc:Fallback xmlns="">
      <p:transition spd="slow" advTm="6115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78F0E-062C-4875-C937-86D04BD605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C24348-A2AB-7509-5D8D-3D6F46B50C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B0F740F-D8E4-AACC-903E-9BCC79A59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3C65F4-E15F-2C04-D817-38AF8D1C6AC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0CDF322-12FA-434F-58A4-85176F8EE47A}"/>
              </a:ext>
            </a:extLst>
          </p:cNvPr>
          <p:cNvSpPr txBox="1"/>
          <p:nvPr/>
        </p:nvSpPr>
        <p:spPr>
          <a:xfrm>
            <a:off x="1279098" y="2175431"/>
            <a:ext cx="9018454" cy="549381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ويكون الاختيار في هذا النوع من العينات سهلاً، إذ يعمد الباحث إلى اختيار عدد من الأفراد الذين يستطيع العثور عليهم، في مكان ما، وفي فترة زمنية محددة وبشكل عرضي أي عن طريق الصدفة، كأن يذهب الباحث إلى مكتبة من المكتبات أو مدرسة من المدارس أو كلية من الكليات، التي يتعلق البحث بها ثم يوزع الاستبيان على من يراهم موجودين أمامه، وقد يضطر العديد من الباحثين اختيار هذا النوع من العينة لسهولة استخدامها، أو لأن الوقت الذي لديه محدد أو لأية أسباب ومبررات أخرى، ومهما يكن من أمر فإن من أهم سلبيات هذا النوع من العينات هو أنها قد لا تمثل المجتمع الأصلي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A8A842A-57BA-C068-87CB-748BF4B0002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7DF34137-3F91-8E81-9BC2-85AF8D307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1B8653CD-747E-6BE1-6A5A-B9C9FA81449E}"/>
              </a:ext>
            </a:extLst>
          </p:cNvPr>
          <p:cNvSpPr/>
          <p:nvPr/>
        </p:nvSpPr>
        <p:spPr>
          <a:xfrm>
            <a:off x="6797722"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العينة العرضية أو عينة الصدفة </a:t>
            </a:r>
          </a:p>
        </p:txBody>
      </p:sp>
    </p:spTree>
    <p:extLst>
      <p:ext uri="{BB962C8B-B14F-4D97-AF65-F5344CB8AC3E}">
        <p14:creationId xmlns:p14="http://schemas.microsoft.com/office/powerpoint/2010/main" val="3983980728"/>
      </p:ext>
    </p:extLst>
  </p:cSld>
  <p:clrMapOvr>
    <a:masterClrMapping/>
  </p:clrMapOvr>
  <mc:AlternateContent xmlns:mc="http://schemas.openxmlformats.org/markup-compatibility/2006" xmlns:p14="http://schemas.microsoft.com/office/powerpoint/2010/main">
    <mc:Choice Requires="p14">
      <p:transition spd="slow" p14:dur="2000" advTm="55303"/>
    </mc:Choice>
    <mc:Fallback xmlns="">
      <p:transition spd="slow" advTm="5530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472BD-4A59-EE10-B2F1-0A81C1BC28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5667D4-F1FA-F0E4-7490-C38214DEE9E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7A7506C-24FE-22BF-26AE-FA39DC66C25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6D068-C2F4-E09D-8199-70380C4E965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9B659F7-2DB5-163E-E05A-7BFA5244AB28}"/>
              </a:ext>
            </a:extLst>
          </p:cNvPr>
          <p:cNvSpPr txBox="1"/>
          <p:nvPr/>
        </p:nvSpPr>
        <p:spPr>
          <a:xfrm>
            <a:off x="1279098" y="1204400"/>
            <a:ext cx="9345750" cy="432426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مثال على مجتمع الدراسة وعينتها  من واقع أحد البحوث العلمية:</a:t>
            </a:r>
          </a:p>
          <a:p>
            <a:pPr marR="0" lvl="0" algn="just" defTabSz="914400" rtl="1" eaLnBrk="1" fontAlgn="auto" latinLnBrk="0" hangingPunct="1">
              <a:lnSpc>
                <a:spcPct val="150000"/>
              </a:lnSpc>
              <a:spcBef>
                <a:spcPts val="0"/>
              </a:spcBef>
              <a:spcAft>
                <a:spcPts val="0"/>
              </a:spcAft>
              <a:buClrTx/>
              <a:buSzTx/>
              <a:tabLst/>
              <a:defRPr/>
            </a:pPr>
            <a:r>
              <a:rPr kumimoji="0" lang="ar-EG" sz="22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في دراسة علمية تحت عنوان "دور القيادة الخادمة في الحد من التهكم التنظيمي لدى العاملين في المستشفيات الحكومية التابعة لوزارة الصحة بمحافظة بورسعيد » قام الباحث أبو الدهب بوصف مجتمع دراسته وعينته على النحو التالي:-</a:t>
            </a:r>
          </a:p>
          <a:p>
            <a:pPr marR="0" lvl="0" algn="just" defTabSz="914400" rtl="1" eaLnBrk="1" fontAlgn="auto" latinLnBrk="0" hangingPunct="1">
              <a:lnSpc>
                <a:spcPct val="150000"/>
              </a:lnSpc>
              <a:spcBef>
                <a:spcPts val="0"/>
              </a:spcBef>
              <a:spcAft>
                <a:spcPts val="0"/>
              </a:spcAft>
              <a:buClrTx/>
              <a:buSzTx/>
              <a:tabLst/>
              <a:defRPr/>
            </a:pPr>
            <a:r>
              <a:rPr kumimoji="0" lang="ar-EG" sz="22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يتكون مجتمع البحث من جميع العاملين بالمستشفيات الحكومية التابعة لوزارة الصحة بمحافظة بورسعيد وقد تم حصر هذه المستشفيات من واقع سجلات مديرية الصحة بمحافظة</a:t>
            </a:r>
          </a:p>
          <a:p>
            <a:pPr marR="0" lvl="0" algn="just" defTabSz="914400" rtl="1" eaLnBrk="1" fontAlgn="auto" latinLnBrk="0" hangingPunct="1">
              <a:lnSpc>
                <a:spcPct val="150000"/>
              </a:lnSpc>
              <a:spcBef>
                <a:spcPts val="0"/>
              </a:spcBef>
              <a:spcAft>
                <a:spcPts val="0"/>
              </a:spcAft>
              <a:buClrTx/>
              <a:buSzTx/>
              <a:tabLst/>
              <a:defRPr/>
            </a:pPr>
            <a:r>
              <a:rPr kumimoji="0" lang="ar-EG" sz="22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بورسعيد في عدد 12 مستشفى، وقد قام الباحث بإدراج شكل يبين أنواع و أسماء تلك المستشفيات.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5CD2DEE2-63E2-D83F-8713-01EB2831DD50}"/>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A89F9E4-7680-1055-1AED-D4F217531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739235802"/>
      </p:ext>
    </p:extLst>
  </p:cSld>
  <p:clrMapOvr>
    <a:masterClrMapping/>
  </p:clrMapOvr>
  <mc:AlternateContent xmlns:mc="http://schemas.openxmlformats.org/markup-compatibility/2006" xmlns:p14="http://schemas.microsoft.com/office/powerpoint/2010/main">
    <mc:Choice Requires="p14">
      <p:transition spd="slow" p14:dur="2000" advTm="54660"/>
    </mc:Choice>
    <mc:Fallback xmlns="">
      <p:transition spd="slow" advTm="5466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774D9-A45D-FDC8-6428-9913262615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B66A0D-7337-7E3A-BF34-3FF52C1B55F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CAE4662-DFD5-687E-A6CD-0AF56E6C226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2A5E1F2-2188-30C3-194F-0079ADC39E6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6A584B-63A4-88F9-9C69-CD8C1FFD972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9C598A5-F79A-4384-1D67-6E5F4DF98F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20DB147-0CC7-927F-0DE1-1AEBDC2752AF}"/>
              </a:ext>
            </a:extLst>
          </p:cNvPr>
          <p:cNvSpPr txBox="1"/>
          <p:nvPr/>
        </p:nvSpPr>
        <p:spPr>
          <a:xfrm>
            <a:off x="2475915" y="2128125"/>
            <a:ext cx="8609428" cy="332764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هذا ويتمثل مجتمع البحث في جميع الموظفين العاملين بهذه المستشفيات من الفئات المختلفة ( فريق طبي، هيئة تمريض، فنيون اداريون) والبالغ عددهم 3587 موظفا، وذلك من واقع سجلات مديرية الصحة بمدينة بورسعيد في نهاية النصف الثاني من عام 2017 م، وقد قام الباحث بوضع جدول يتضمن تصنيف وأعداد العاملين داخل كل مستشفى من هذه المستشفيات.</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24E2F88-C58D-EF0D-0573-6239A4C3793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942805066"/>
      </p:ext>
    </p:extLst>
  </p:cSld>
  <p:clrMapOvr>
    <a:masterClrMapping/>
  </p:clrMapOvr>
  <mc:AlternateContent xmlns:mc="http://schemas.openxmlformats.org/markup-compatibility/2006" xmlns:p14="http://schemas.microsoft.com/office/powerpoint/2010/main">
    <mc:Choice Requires="p14">
      <p:transition spd="slow" p14:dur="2000" advTm="40526"/>
    </mc:Choice>
    <mc:Fallback xmlns="">
      <p:transition spd="slow" advTm="4052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F6808-75E2-4292-C313-8DEF962800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F22759-F705-A3A2-2865-35903EBF2F7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A14A254-7E4B-CB83-DDE1-9DC256FDFC00}"/>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0F8D074-46CE-3B74-6B5D-6AE684A3225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45592B08-10E7-CE21-AE29-D9FB59A9018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C553D76-FE8F-2D8F-2012-CA4D0CA58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4612A74B-FE4E-FE80-9396-3F11F3FB0121}"/>
              </a:ext>
            </a:extLst>
          </p:cNvPr>
          <p:cNvSpPr txBox="1"/>
          <p:nvPr/>
        </p:nvSpPr>
        <p:spPr>
          <a:xfrm>
            <a:off x="2504048" y="1683627"/>
            <a:ext cx="8853919" cy="563596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ذكر الباحث أنه اعتمد على أسلوب العينات، وذلك لصعوبة تطبيق أسلوب الحصر الشامل، نظرا لكبر وضخامة مجتمع البحث، وأنه قد قام بسحب العينة اعتمادا على إجراءات سحب العينة الطبقية من مجتمع البحث، كما قام الباحث بتوضيح المعادلة التي اعتمد عليها في حساب حجم العينة، وبعد تطبيق معادلة حجم العينة، خلص الباحث الى أن حجم العينة المناسب يساوي 347 مفردة. وقام الباحث بعرض ما يخص كل مستشفى من مفردات العينة،</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ثم قام الباحث بإعادة تقسيم العمالة في هذه المستشفى الى أربع فئات، ألا وهي : فئة الفريق الطبي، فئة التمريض، فئة الفنيين ، فئة الإداريين.</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DCDFADD-05A1-78C2-4DF6-9791AD50657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Hexagon 2">
            <a:extLst>
              <a:ext uri="{FF2B5EF4-FFF2-40B4-BE49-F238E27FC236}">
                <a16:creationId xmlns:a16="http://schemas.microsoft.com/office/drawing/2014/main" id="{F81BB497-11F2-B771-0676-16E405D470B4}"/>
              </a:ext>
            </a:extLst>
          </p:cNvPr>
          <p:cNvSpPr/>
          <p:nvPr/>
        </p:nvSpPr>
        <p:spPr>
          <a:xfrm>
            <a:off x="8419381" y="1879707"/>
            <a:ext cx="2806925" cy="586597"/>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عينة البحث</a:t>
            </a:r>
            <a:endParaRPr lang="en-US" sz="2800" b="1" dirty="0"/>
          </a:p>
        </p:txBody>
      </p:sp>
    </p:spTree>
    <p:extLst>
      <p:ext uri="{BB962C8B-B14F-4D97-AF65-F5344CB8AC3E}">
        <p14:creationId xmlns:p14="http://schemas.microsoft.com/office/powerpoint/2010/main" val="3119666344"/>
      </p:ext>
    </p:extLst>
  </p:cSld>
  <p:clrMapOvr>
    <a:masterClrMapping/>
  </p:clrMapOvr>
  <mc:AlternateContent xmlns:mc="http://schemas.openxmlformats.org/markup-compatibility/2006" xmlns:p14="http://schemas.microsoft.com/office/powerpoint/2010/main">
    <mc:Choice Requires="p14">
      <p:transition spd="slow" p14:dur="2000" advTm="58856"/>
    </mc:Choice>
    <mc:Fallback xmlns="">
      <p:transition spd="slow" advTm="5885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60EAD-B44E-FE77-CA01-55100FCCD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C3E433-5709-BB13-475A-2C2687E22AD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D67A9D5-BE4E-6E52-84A9-898F9BFFA0C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B9D1918-13AF-C2E0-3191-4DAEC52D867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41DD804-8839-7FED-40FF-05D27445B628}"/>
              </a:ext>
            </a:extLst>
          </p:cNvPr>
          <p:cNvSpPr txBox="1"/>
          <p:nvPr/>
        </p:nvSpPr>
        <p:spPr>
          <a:xfrm>
            <a:off x="1279098" y="2175431"/>
            <a:ext cx="9018454" cy="30162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ما المقصود بمجتمع 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6D66BD0-DD33-7C6E-F977-F21153E624F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FEACF3F-B6FA-E0D5-0BD1-BDA2E3E43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C0DC907C-6626-1E08-AF36-858EF12F1994}"/>
              </a:ext>
            </a:extLst>
          </p:cNvPr>
          <p:cNvSpPr/>
          <p:nvPr/>
        </p:nvSpPr>
        <p:spPr>
          <a:xfrm>
            <a:off x="6314253" y="1338064"/>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bg2"/>
                </a:solidFill>
                <a:effectLst/>
                <a:uLnTx/>
                <a:uFillTx/>
                <a:latin typeface="Alexandria" charset="0"/>
                <a:ea typeface="+mn-ea"/>
                <a:cs typeface="Alexandria" charset="0"/>
              </a:rPr>
              <a:t>خاتمة المحاضرة</a:t>
            </a:r>
            <a:r>
              <a:rPr kumimoji="0" lang="ar-EG" sz="2800" b="0" i="0" u="none" strike="noStrike" kern="1200" cap="none" spc="0" normalizeH="0" baseline="0" noProof="0" dirty="0">
                <a:ln>
                  <a:noFill/>
                </a:ln>
                <a:solidFill>
                  <a:schemeClr val="bg2"/>
                </a:solidFill>
                <a:effectLst/>
                <a:uLnTx/>
                <a:uFillTx/>
                <a:latin typeface="Alexandria" charset="0"/>
                <a:ea typeface="+mn-ea"/>
                <a:cs typeface="Alexandria" charset="0"/>
              </a:rPr>
              <a:t>:</a:t>
            </a:r>
          </a:p>
        </p:txBody>
      </p:sp>
    </p:spTree>
    <p:extLst>
      <p:ext uri="{BB962C8B-B14F-4D97-AF65-F5344CB8AC3E}">
        <p14:creationId xmlns:p14="http://schemas.microsoft.com/office/powerpoint/2010/main" val="337091485"/>
      </p:ext>
    </p:extLst>
  </p:cSld>
  <p:clrMapOvr>
    <a:masterClrMapping/>
  </p:clrMapOvr>
  <mc:AlternateContent xmlns:mc="http://schemas.openxmlformats.org/markup-compatibility/2006" xmlns:p14="http://schemas.microsoft.com/office/powerpoint/2010/main">
    <mc:Choice Requires="p14">
      <p:transition spd="slow" p14:dur="2000" advTm="33183"/>
    </mc:Choice>
    <mc:Fallback xmlns="">
      <p:transition spd="slow" advTm="3318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92066-010B-2752-E60A-2994BCDD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CB92DD-C85E-A093-7635-80305D9183B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0F52979-B7D7-DF0B-5851-BC21028425D1}"/>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55A997B-383B-3E98-178B-03468C1DAE7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Alexandria" charset="0"/>
                <a:ea typeface="+mn-ea"/>
                <a:cs typeface="Alexandria" charset="0"/>
              </a:rPr>
              <a:t>في ضوء دراستك لمجتمع الدراسة وعينتها، اعرض لمجتمع الدراسة وعينتها وفق ما ورد بأحد البحوث والدراسات العلمية، موضحا نوع العينة التي اعتمد عليها الباحث في دراسته، وكيف تمكن من تحديد حجمها ( المعادلة ان كانت موجودة)، على أن يتم عرض اجابتكم في صيغة ملف </a:t>
            </a:r>
            <a:r>
              <a:rPr kumimoji="0" lang="en-US" sz="2400" b="0" i="0" u="none" strike="noStrike" kern="1200" cap="none" spc="0" normalizeH="0" baseline="0" noProof="0" dirty="0">
                <a:ln>
                  <a:noFill/>
                </a:ln>
                <a:solidFill>
                  <a:srgbClr val="2D3956"/>
                </a:solidFill>
                <a:effectLst/>
                <a:uLnTx/>
                <a:uFillTx/>
                <a:latin typeface="Alexandria" charset="0"/>
                <a:ea typeface="+mn-ea"/>
                <a:cs typeface="Alexandria" charset="0"/>
              </a:rPr>
              <a:t>PDF</a:t>
            </a:r>
            <a:r>
              <a:rPr kumimoji="0" lang="ar-EG" sz="2400" b="0" i="0" u="none" strike="noStrike" kern="1200" cap="none" spc="0" normalizeH="0" baseline="0" noProof="0" dirty="0">
                <a:ln>
                  <a:noFill/>
                </a:ln>
                <a:solidFill>
                  <a:srgbClr val="2D3956"/>
                </a:solidFill>
                <a:effectLst/>
                <a:uLnTx/>
                <a:uFillTx/>
                <a:latin typeface="Alexandria" charset="0"/>
                <a:ea typeface="+mn-ea"/>
                <a:cs typeface="Alexandria" charset="0"/>
              </a:rPr>
              <a:t> وأيضا فيديو. </a:t>
            </a:r>
            <a:r>
              <a:rPr kumimoji="0" lang="ar-EG" sz="2400" b="0" i="0" u="none" strike="noStrike" kern="1200" cap="none" spc="0" normalizeH="0" baseline="0" noProof="0" dirty="0">
                <a:ln>
                  <a:noFill/>
                </a:ln>
                <a:solidFill>
                  <a:srgbClr val="C00000"/>
                </a:solidFill>
                <a:effectLst/>
                <a:uLnTx/>
                <a:uFillTx/>
                <a:latin typeface="Alexandria" charset="0"/>
                <a:ea typeface="+mn-ea"/>
                <a:cs typeface="Alexandria" charset="0"/>
              </a:rPr>
              <a:t>يرجى أن تكون إجاباتكم مجرد سرد لما ورد في البحث، ودون أي نقد تيسيرا عليكم</a:t>
            </a:r>
            <a:r>
              <a:rPr kumimoji="0" lang="ar-EG" sz="2400" b="0" i="0" u="none" strike="noStrike" kern="1200" cap="none" spc="0" normalizeH="0" baseline="0" noProof="0" dirty="0">
                <a:ln>
                  <a:noFill/>
                </a:ln>
                <a:solidFill>
                  <a:srgbClr val="00AEEF"/>
                </a:solidFill>
                <a:effectLst/>
                <a:uLnTx/>
                <a:uFillTx/>
                <a:latin typeface="Alexandria" charset="0"/>
                <a:ea typeface="+mn-ea"/>
                <a:cs typeface="Alexandria" charset="0"/>
              </a:rPr>
              <a:t>. </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AEEF"/>
                </a:solidFill>
                <a:effectLst/>
                <a:uLnTx/>
                <a:uFillTx/>
                <a:latin typeface="Alexandria" charset="0"/>
                <a:ea typeface="+mn-ea"/>
                <a:cs typeface="Alexandria" charset="0"/>
              </a:rPr>
              <a:t>مع أطيب التمنيات لكم بالتوفيق،،</a:t>
            </a:r>
            <a:endParaRPr kumimoji="0" lang="en-US" sz="2400" b="0" i="0" u="none" strike="noStrike" kern="1200" cap="none" spc="0" normalizeH="0" baseline="0" noProof="0" dirty="0">
              <a:ln>
                <a:noFill/>
              </a:ln>
              <a:solidFill>
                <a:srgbClr val="00AEEF"/>
              </a:solidFill>
              <a:effectLst/>
              <a:uLnTx/>
              <a:uFillTx/>
              <a:latin typeface="Alexandria" charset="0"/>
              <a:ea typeface="+mn-ea"/>
              <a:cs typeface="Alexandria" charset="0"/>
            </a:endParaRPr>
          </a:p>
        </p:txBody>
      </p:sp>
      <p:sp>
        <p:nvSpPr>
          <p:cNvPr id="2" name="TextBox 1">
            <a:extLst>
              <a:ext uri="{FF2B5EF4-FFF2-40B4-BE49-F238E27FC236}">
                <a16:creationId xmlns:a16="http://schemas.microsoft.com/office/drawing/2014/main" id="{8088B416-72AA-9DB5-3660-DE28C713F8F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0923EB7-FCF1-30D5-DEAA-05D973601B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9" name="Parallelogram 8">
            <a:extLst>
              <a:ext uri="{FF2B5EF4-FFF2-40B4-BE49-F238E27FC236}">
                <a16:creationId xmlns:a16="http://schemas.microsoft.com/office/drawing/2014/main" id="{C4B57EF4-811C-887E-2F01-E042E2FC911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Hexagon 2">
            <a:extLst>
              <a:ext uri="{FF2B5EF4-FFF2-40B4-BE49-F238E27FC236}">
                <a16:creationId xmlns:a16="http://schemas.microsoft.com/office/drawing/2014/main" id="{ECB43C99-3100-0ED9-326C-B01D8A731750}"/>
              </a:ext>
            </a:extLst>
          </p:cNvPr>
          <p:cNvSpPr/>
          <p:nvPr/>
        </p:nvSpPr>
        <p:spPr>
          <a:xfrm>
            <a:off x="7229545" y="1863306"/>
            <a:ext cx="4128422" cy="500332"/>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t>المهمة المطلوبة</a:t>
            </a:r>
            <a:endParaRPr lang="en-US" sz="3200" b="1" dirty="0"/>
          </a:p>
        </p:txBody>
      </p:sp>
    </p:spTree>
    <p:extLst>
      <p:ext uri="{BB962C8B-B14F-4D97-AF65-F5344CB8AC3E}">
        <p14:creationId xmlns:p14="http://schemas.microsoft.com/office/powerpoint/2010/main" val="3001663329"/>
      </p:ext>
    </p:extLst>
  </p:cSld>
  <p:clrMapOvr>
    <a:masterClrMapping/>
  </p:clrMapOvr>
  <mc:AlternateContent xmlns:mc="http://schemas.openxmlformats.org/markup-compatibility/2006" xmlns:p14="http://schemas.microsoft.com/office/powerpoint/2010/main">
    <mc:Choice Requires="p14">
      <p:transition spd="slow" p14:dur="2000" advTm="41942"/>
    </mc:Choice>
    <mc:Fallback xmlns="">
      <p:transition spd="slow" advTm="4194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05A3D-A322-2BCF-270C-8450B7560A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995B3-E5B7-065D-D4C3-933E22ABC06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48F159-293C-D50D-A1E4-56002393446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DF968EA-2893-3439-C4BE-3CC02673474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B6457DF-9DA7-CF96-B7BB-EE6C81E6033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E19C139-EA80-083C-9B9D-91556EFD33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5E5FC616-19AD-353F-D57F-C4F4154C6338}"/>
              </a:ext>
            </a:extLst>
          </p:cNvPr>
          <p:cNvSpPr txBox="1"/>
          <p:nvPr/>
        </p:nvSpPr>
        <p:spPr>
          <a:xfrm>
            <a:off x="2504048" y="1683627"/>
            <a:ext cx="8853919" cy="438947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charset="0"/>
                <a:ea typeface="+mn-ea"/>
                <a:cs typeface="Alexandria" charset="0"/>
              </a:rPr>
              <a:t>المراجع </a:t>
            </a:r>
            <a:r>
              <a:rPr kumimoji="0" lang="ar-EG" sz="1800" b="0" i="0" u="none" strike="noStrike" kern="1200" cap="none" spc="0" normalizeH="0" baseline="0" noProof="0" dirty="0">
                <a:ln>
                  <a:noFill/>
                </a:ln>
                <a:solidFill>
                  <a:srgbClr val="2D3956"/>
                </a:solidFill>
                <a:effectLst/>
                <a:uLnTx/>
                <a:uFillTx/>
                <a:latin typeface="Alexandria" charset="0"/>
                <a:ea typeface="+mn-ea"/>
                <a:cs typeface="Alexandria" charset="0"/>
              </a:rPr>
              <a:t>:</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600" b="0" i="0" u="none" strike="noStrike" kern="1200" cap="none" spc="0" normalizeH="0" baseline="0" noProof="0" dirty="0">
                <a:ln>
                  <a:noFill/>
                </a:ln>
                <a:solidFill>
                  <a:srgbClr val="2D3956"/>
                </a:solidFill>
                <a:effectLst/>
                <a:uLnTx/>
                <a:uFillTx/>
                <a:latin typeface="Alexandria" charset="0"/>
                <a:ea typeface="+mn-ea"/>
                <a:cs typeface="Alexandria" charset="0"/>
              </a:rPr>
              <a:t>المحمودي، محمد سرحان علي.(2019). مناهج البحث العلمي. صنعاء: دار الكتب، الطبعة الثالثة.</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600" b="0" i="0" u="none" strike="noStrike" kern="1200" cap="none" spc="0" normalizeH="0" baseline="0" noProof="0" dirty="0">
                <a:ln>
                  <a:noFill/>
                </a:ln>
                <a:solidFill>
                  <a:srgbClr val="2D3956"/>
                </a:solidFill>
                <a:effectLst/>
                <a:uLnTx/>
                <a:uFillTx/>
                <a:latin typeface="Alexandria" charset="0"/>
                <a:ea typeface="+mn-ea"/>
                <a:cs typeface="Alexandria" charset="0"/>
              </a:rPr>
              <a:t>الحمداني، موفق وآخرون.(2009).مناهج البحث العلمي: الكتاب الأول: أساسيات البحث العلمي. عمان: جامعة عمان للدراسات العليا.</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600" b="0" i="0" u="none" strike="noStrike" kern="1200" cap="none" spc="0" normalizeH="0" baseline="0" noProof="0" dirty="0">
                <a:ln>
                  <a:noFill/>
                </a:ln>
                <a:solidFill>
                  <a:srgbClr val="2D3956"/>
                </a:solidFill>
                <a:effectLst/>
                <a:uLnTx/>
                <a:uFillTx/>
                <a:latin typeface="Alexandria" charset="0"/>
                <a:ea typeface="+mn-ea"/>
                <a:cs typeface="Alexandria" charset="0"/>
              </a:rPr>
              <a:t>القواسمة، رشدي وآخرون.(2012). مناهج البحث العلمي. عمان: منشورات، جامعة القدس المفتوحة، الطبعة الثانية.</a:t>
            </a:r>
          </a:p>
          <a:p>
            <a:pPr marR="0" lvl="0" algn="just" defTabSz="914400" rtl="1" eaLnBrk="1" fontAlgn="auto" latinLnBrk="0" hangingPunct="1">
              <a:lnSpc>
                <a:spcPct val="15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بوحوش، عمار و الذنيبات، محمد محمود. (2007). مناهج البحث العلمي وطرق اعداد البحوث. الجزائر: ديوان المطبوعات الجامعية، الطبعة الرابعة.</a:t>
            </a:r>
          </a:p>
          <a:p>
            <a:pPr marR="0" lvl="0" algn="just" defTabSz="914400" rtl="1" eaLnBrk="1" fontAlgn="auto" latinLnBrk="0" hangingPunct="1">
              <a:lnSpc>
                <a:spcPct val="15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عليان، ربحي مصطفي وغنيم، عثمان محمد. مناهج وأساليب البحث العلمي- النظرية والتطبيق. عمان: دار صاء للنشر والتوزيع، الطبعة الأولى.</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6FABE96-8B13-A679-A246-1652E04F502E}"/>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647841449"/>
      </p:ext>
    </p:extLst>
  </p:cSld>
  <p:clrMapOvr>
    <a:masterClrMapping/>
  </p:clrMapOvr>
  <mc:AlternateContent xmlns:mc="http://schemas.openxmlformats.org/markup-compatibility/2006" xmlns:p14="http://schemas.microsoft.com/office/powerpoint/2010/main">
    <mc:Choice Requires="p14">
      <p:transition spd="slow" p14:dur="2000" advTm="37903"/>
    </mc:Choice>
    <mc:Fallback xmlns="">
      <p:transition spd="slow" advTm="3790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839"/>
    </mc:Choice>
    <mc:Fallback xmlns="">
      <p:transition spd="slow" advTm="6839"/>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8D76652D-945C-4BBB-93EC-AAA9B94F6AE3}">
  <ds:schemaRefs>
    <ds:schemaRef ds:uri="http://purl.org/dc/terms/"/>
    <ds:schemaRef ds:uri="http://www.w3.org/XML/1998/namespace"/>
    <ds:schemaRef ds:uri="http://purl.org/dc/elements/1.1/"/>
    <ds:schemaRef ds:uri="http://purl.org/dc/dcmitype/"/>
    <ds:schemaRef ds:uri="d13aca44-ef33-4cf4-9980-7f0b00e6eeb9"/>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s>
</ds:datastoreItem>
</file>

<file path=customXml/itemProps3.xml><?xml version="1.0" encoding="utf-8"?>
<ds:datastoreItem xmlns:ds="http://schemas.openxmlformats.org/officeDocument/2006/customXml" ds:itemID="{68CD5F08-1089-4E38-9162-62BF7F782A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5886</TotalTime>
  <Words>4451</Words>
  <Application>Microsoft Office PowerPoint</Application>
  <PresentationFormat>Widescreen</PresentationFormat>
  <Paragraphs>298</Paragraphs>
  <Slides>54</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54</vt:i4>
      </vt:variant>
    </vt:vector>
  </HeadingPairs>
  <TitlesOfParts>
    <vt:vector size="62"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222</cp:revision>
  <dcterms:created xsi:type="dcterms:W3CDTF">2023-04-29T09:08:00Z</dcterms:created>
  <dcterms:modified xsi:type="dcterms:W3CDTF">2026-03-26T09:15:09Z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