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0"/>
  </p:notesMasterIdLst>
  <p:sldIdLst>
    <p:sldId id="480" r:id="rId6"/>
    <p:sldId id="559" r:id="rId7"/>
    <p:sldId id="560" r:id="rId8"/>
    <p:sldId id="562" r:id="rId9"/>
    <p:sldId id="565" r:id="rId10"/>
    <p:sldId id="561" r:id="rId11"/>
    <p:sldId id="563" r:id="rId12"/>
    <p:sldId id="564" r:id="rId13"/>
    <p:sldId id="566" r:id="rId14"/>
    <p:sldId id="567" r:id="rId15"/>
    <p:sldId id="568" r:id="rId16"/>
    <p:sldId id="600" r:id="rId17"/>
    <p:sldId id="601" r:id="rId18"/>
    <p:sldId id="570" r:id="rId19"/>
    <p:sldId id="571" r:id="rId20"/>
    <p:sldId id="572" r:id="rId21"/>
    <p:sldId id="575" r:id="rId22"/>
    <p:sldId id="577" r:id="rId23"/>
    <p:sldId id="581" r:id="rId24"/>
    <p:sldId id="582" r:id="rId25"/>
    <p:sldId id="583" r:id="rId26"/>
    <p:sldId id="587" r:id="rId27"/>
    <p:sldId id="588" r:id="rId28"/>
    <p:sldId id="584" r:id="rId29"/>
    <p:sldId id="585" r:id="rId30"/>
    <p:sldId id="586" r:id="rId31"/>
    <p:sldId id="589" r:id="rId32"/>
    <p:sldId id="590" r:id="rId33"/>
    <p:sldId id="602" r:id="rId34"/>
    <p:sldId id="603" r:id="rId35"/>
    <p:sldId id="591" r:id="rId36"/>
    <p:sldId id="604" r:id="rId37"/>
    <p:sldId id="606" r:id="rId38"/>
    <p:sldId id="607" r:id="rId39"/>
    <p:sldId id="592" r:id="rId40"/>
    <p:sldId id="593" r:id="rId41"/>
    <p:sldId id="594" r:id="rId42"/>
    <p:sldId id="596" r:id="rId43"/>
    <p:sldId id="595" r:id="rId44"/>
    <p:sldId id="597" r:id="rId45"/>
    <p:sldId id="598" r:id="rId46"/>
    <p:sldId id="599" r:id="rId47"/>
    <p:sldId id="5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62"/>
            <p14:sldId id="565"/>
            <p14:sldId id="561"/>
            <p14:sldId id="563"/>
            <p14:sldId id="564"/>
            <p14:sldId id="566"/>
            <p14:sldId id="567"/>
            <p14:sldId id="568"/>
            <p14:sldId id="600"/>
            <p14:sldId id="601"/>
            <p14:sldId id="570"/>
            <p14:sldId id="571"/>
            <p14:sldId id="572"/>
            <p14:sldId id="575"/>
            <p14:sldId id="577"/>
            <p14:sldId id="581"/>
            <p14:sldId id="582"/>
            <p14:sldId id="583"/>
            <p14:sldId id="587"/>
            <p14:sldId id="588"/>
            <p14:sldId id="584"/>
            <p14:sldId id="585"/>
            <p14:sldId id="586"/>
            <p14:sldId id="589"/>
            <p14:sldId id="590"/>
            <p14:sldId id="602"/>
            <p14:sldId id="603"/>
            <p14:sldId id="591"/>
            <p14:sldId id="604"/>
            <p14:sldId id="606"/>
            <p14:sldId id="607"/>
            <p14:sldId id="592"/>
            <p14:sldId id="593"/>
            <p14:sldId id="594"/>
            <p14:sldId id="596"/>
            <p14:sldId id="595"/>
            <p14:sldId id="597"/>
            <p14:sldId id="598"/>
            <p14:sldId id="599"/>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FAC748"/>
    <a:srgbClr val="203E5F"/>
    <a:srgbClr val="669BBC"/>
    <a:srgbClr val="FFD200"/>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794" autoAdjust="0"/>
    <p:restoredTop sz="93738" autoAdjust="0"/>
  </p:normalViewPr>
  <p:slideViewPr>
    <p:cSldViewPr snapToGrid="0">
      <p:cViewPr varScale="1">
        <p:scale>
          <a:sx n="66" d="100"/>
          <a:sy n="66" d="100"/>
        </p:scale>
        <p:origin x="90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27972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40812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557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3791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94994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66550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235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0666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0252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98501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1470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47028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1338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26668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0875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433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8115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128060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479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9462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6867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7573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image" Target="../media/image17.svg"/><Relationship Id="rId2" Type="http://schemas.openxmlformats.org/officeDocument/2006/relationships/image" Target="../media/image18.jpeg"/><Relationship Id="rId1" Type="http://schemas.openxmlformats.org/officeDocument/2006/relationships/slideLayout" Target="../slideLayouts/slideLayout14.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5269391"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 </a:t>
            </a:r>
            <a:r>
              <a:rPr lang="en-US" sz="4000" b="1" dirty="0" smtClean="0">
                <a:solidFill>
                  <a:srgbClr val="00B0F0"/>
                </a:solidFill>
                <a:latin typeface="Alexandria" charset="0"/>
                <a:cs typeface="Alexandria" charset="0"/>
              </a:rPr>
              <a:t>Introduction to HRM</a:t>
            </a:r>
            <a:endParaRPr lang="en-US" sz="4000" b="1" dirty="0">
              <a:solidFill>
                <a:srgbClr val="00B0F0"/>
              </a:solidFill>
              <a:latin typeface="Alexandria" charset="0"/>
              <a:cs typeface="Alexandria" charset="0"/>
            </a:endParaRP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1252266" cy="400110"/>
          </a:xfrm>
          <a:prstGeom prst="rect">
            <a:avLst/>
          </a:prstGeom>
          <a:noFill/>
        </p:spPr>
        <p:txBody>
          <a:bodyPr wrap="none" rtlCol="0">
            <a:spAutoFit/>
          </a:bodyPr>
          <a:lstStyle/>
          <a:p>
            <a:r>
              <a:rPr lang="en-US" sz="2000" dirty="0" smtClean="0">
                <a:latin typeface="Alexandria" charset="0"/>
                <a:cs typeface="Alexandria" charset="0"/>
              </a:rPr>
              <a:t>Lecture 1</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Main Topics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a:cs typeface="Times New Roman" panose="02020603050405020304" pitchFamily="18" charset="0"/>
              </a:rPr>
              <a:t>Explain what human resource management is and how it relates to the management process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Why human resource management is important to all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Illustrate the human resources responsibilities of line and staff (HR)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Describe </a:t>
            </a:r>
            <a:r>
              <a:rPr lang="en-US" sz="2000" dirty="0">
                <a:latin typeface="Alexandria"/>
                <a:cs typeface="Times New Roman" panose="02020603050405020304" pitchFamily="18" charset="0"/>
              </a:rPr>
              <a:t>important trends in human resource management</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Define </a:t>
            </a:r>
            <a:r>
              <a:rPr lang="en-US" sz="2000" dirty="0" smtClean="0">
                <a:latin typeface="Alexandria"/>
                <a:cs typeface="Times New Roman" panose="02020603050405020304" pitchFamily="18" charset="0"/>
              </a:rPr>
              <a:t>evidence-based </a:t>
            </a:r>
            <a:r>
              <a:rPr lang="en-US" sz="2000" dirty="0">
                <a:latin typeface="Alexandria"/>
                <a:cs typeface="Times New Roman" panose="02020603050405020304" pitchFamily="18" charset="0"/>
              </a:rPr>
              <a:t>human resource management</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t>
            </a:r>
            <a:r>
              <a:rPr lang="en-US" sz="2400" dirty="0" smtClean="0"/>
              <a:t>Work</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r>
              <a:rPr lang="en-US" sz="2000" b="1" dirty="0" smtClean="0">
                <a:solidFill>
                  <a:srgbClr val="C00000"/>
                </a:solidFill>
                <a:latin typeface="Alexandria"/>
                <a:cs typeface="Times New Roman" panose="02020603050405020304" pitchFamily="18" charset="0"/>
              </a:rPr>
              <a:t>What is Human </a:t>
            </a:r>
            <a:r>
              <a:rPr lang="en-US" sz="2000" b="1" dirty="0">
                <a:solidFill>
                  <a:srgbClr val="C00000"/>
                </a:solidFill>
                <a:latin typeface="Alexandria"/>
                <a:cs typeface="Times New Roman" panose="02020603050405020304" pitchFamily="18" charset="0"/>
              </a:rPr>
              <a:t>Resource Management (HRM</a:t>
            </a:r>
            <a:r>
              <a:rPr lang="en-US" sz="2000" b="1" dirty="0" smtClean="0">
                <a:solidFill>
                  <a:srgbClr val="C00000"/>
                </a:solidFill>
                <a:latin typeface="Alexandria"/>
                <a:cs typeface="Times New Roman" panose="02020603050405020304" pitchFamily="18" charset="0"/>
              </a:rPr>
              <a:t>)? </a:t>
            </a:r>
          </a:p>
          <a:p>
            <a:endParaRPr lang="en-US" sz="2000" dirty="0">
              <a:latin typeface="Alexandria"/>
              <a:cs typeface="Times New Roman" panose="02020603050405020304" pitchFamily="18" charset="0"/>
            </a:endParaRPr>
          </a:p>
          <a:p>
            <a:pPr marL="342900" indent="-342900">
              <a:buFont typeface="Wingdings" panose="05000000000000000000" pitchFamily="2" charset="2"/>
              <a:buChar char="§"/>
            </a:pPr>
            <a:r>
              <a:rPr lang="en-US" sz="2000" dirty="0" smtClean="0">
                <a:latin typeface="Alexandria"/>
                <a:cs typeface="Times New Roman" panose="02020603050405020304" pitchFamily="18" charset="0"/>
              </a:rPr>
              <a:t>It  </a:t>
            </a:r>
            <a:r>
              <a:rPr lang="en-US" sz="2000" dirty="0">
                <a:latin typeface="Alexandria"/>
                <a:cs typeface="Times New Roman" panose="02020603050405020304" pitchFamily="18" charset="0"/>
              </a:rPr>
              <a:t>is the strategic function of attracting, developing, and retaining employees who contribute to an organization's success. </a:t>
            </a:r>
            <a:endParaRPr lang="en-US" sz="2000" dirty="0" smtClean="0">
              <a:latin typeface="Alexandria"/>
              <a:cs typeface="Times New Roman" panose="02020603050405020304" pitchFamily="18" charset="0"/>
            </a:endParaRPr>
          </a:p>
          <a:p>
            <a:pPr marL="342900" indent="-342900">
              <a:buFont typeface="Wingdings" panose="05000000000000000000" pitchFamily="2" charset="2"/>
              <a:buChar char="§"/>
            </a:pPr>
            <a:endParaRPr lang="en-US" sz="2000" dirty="0">
              <a:latin typeface="Alexandria"/>
              <a:cs typeface="Times New Roman" panose="02020603050405020304" pitchFamily="18" charset="0"/>
            </a:endParaRPr>
          </a:p>
          <a:p>
            <a:pPr marL="342900" indent="-342900">
              <a:buFont typeface="Wingdings" panose="05000000000000000000" pitchFamily="2" charset="2"/>
              <a:buChar char="§"/>
            </a:pPr>
            <a:r>
              <a:rPr lang="en-US" sz="2000" dirty="0" smtClean="0">
                <a:latin typeface="Alexandria"/>
                <a:cs typeface="Times New Roman" panose="02020603050405020304" pitchFamily="18" charset="0"/>
              </a:rPr>
              <a:t>It </a:t>
            </a:r>
            <a:r>
              <a:rPr lang="en-US" sz="2000" dirty="0">
                <a:latin typeface="Alexandria"/>
                <a:cs typeface="Times New Roman" panose="02020603050405020304" pitchFamily="18" charset="0"/>
              </a:rPr>
              <a:t>involves a wide range of activities, from recruitment and selection to performance management and employee relations</a:t>
            </a:r>
            <a:r>
              <a:rPr lang="en-US" sz="2000" dirty="0"/>
              <a:t>.</a:t>
            </a:r>
          </a:p>
        </p:txBody>
      </p:sp>
    </p:spTree>
    <p:extLst>
      <p:ext uri="{BB962C8B-B14F-4D97-AF65-F5344CB8AC3E}">
        <p14:creationId xmlns:p14="http://schemas.microsoft.com/office/powerpoint/2010/main" val="324635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37650" y="1031265"/>
            <a:ext cx="8082279" cy="461665"/>
          </a:xfrm>
          <a:prstGeom prst="rect">
            <a:avLst/>
          </a:prstGeom>
          <a:noFill/>
        </p:spPr>
        <p:txBody>
          <a:bodyPr wrap="square" rtlCol="0">
            <a:spAutoFit/>
          </a:bodyPr>
          <a:lstStyle/>
          <a:p>
            <a:pPr algn="ctr"/>
            <a:r>
              <a:rPr lang="en-US" sz="2400" b="1" dirty="0">
                <a:latin typeface="Alexandria"/>
              </a:rPr>
              <a:t>The Five Functions of </a:t>
            </a:r>
            <a:r>
              <a:rPr lang="en-US" sz="2400" b="1" dirty="0" smtClean="0">
                <a:latin typeface="Alexandria"/>
              </a:rPr>
              <a:t>Management</a:t>
            </a:r>
            <a:endParaRPr lang="en-US" sz="2400" b="1" dirty="0">
              <a:latin typeface="Alexandria"/>
            </a:endParaRPr>
          </a:p>
        </p:txBody>
      </p:sp>
      <p:sp>
        <p:nvSpPr>
          <p:cNvPr id="51" name="Rectangle: Rounded Corners 5">
            <a:extLst>
              <a:ext uri="{FF2B5EF4-FFF2-40B4-BE49-F238E27FC236}">
                <a16:creationId xmlns:a16="http://schemas.microsoft.com/office/drawing/2014/main" xmlns="" id="{8673B700-8FA5-394C-A53E-CF1AF4A3A0C9}"/>
              </a:ext>
            </a:extLst>
          </p:cNvPr>
          <p:cNvSpPr/>
          <p:nvPr/>
        </p:nvSpPr>
        <p:spPr bwMode="auto">
          <a:xfrm>
            <a:off x="609695" y="2499580"/>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2" name="Rectangle: Rounded Corners 14">
            <a:extLst>
              <a:ext uri="{FF2B5EF4-FFF2-40B4-BE49-F238E27FC236}">
                <a16:creationId xmlns:a16="http://schemas.microsoft.com/office/drawing/2014/main" xmlns="" id="{6936A521-D393-844F-9FDA-631E4039C8C7}"/>
              </a:ext>
            </a:extLst>
          </p:cNvPr>
          <p:cNvSpPr/>
          <p:nvPr/>
        </p:nvSpPr>
        <p:spPr bwMode="auto">
          <a:xfrm>
            <a:off x="2944253" y="2499580"/>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3" name="Rectangle: Rounded Corners 15">
            <a:extLst>
              <a:ext uri="{FF2B5EF4-FFF2-40B4-BE49-F238E27FC236}">
                <a16:creationId xmlns:a16="http://schemas.microsoft.com/office/drawing/2014/main" xmlns="" id="{AA92EC6B-2C87-2646-BB5E-E64EB0F2F2D3}"/>
              </a:ext>
            </a:extLst>
          </p:cNvPr>
          <p:cNvSpPr/>
          <p:nvPr/>
        </p:nvSpPr>
        <p:spPr bwMode="auto">
          <a:xfrm>
            <a:off x="5157788" y="2499580"/>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4" name="Rectangle: Rounded Corners 16">
            <a:extLst>
              <a:ext uri="{FF2B5EF4-FFF2-40B4-BE49-F238E27FC236}">
                <a16:creationId xmlns:a16="http://schemas.microsoft.com/office/drawing/2014/main" xmlns="" id="{9B505190-3300-C846-8462-F37702CCFFF1}"/>
              </a:ext>
            </a:extLst>
          </p:cNvPr>
          <p:cNvSpPr/>
          <p:nvPr/>
        </p:nvSpPr>
        <p:spPr bwMode="auto">
          <a:xfrm>
            <a:off x="7250231" y="2514151"/>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5" name="TextBox 54">
            <a:extLst>
              <a:ext uri="{FF2B5EF4-FFF2-40B4-BE49-F238E27FC236}">
                <a16:creationId xmlns:a16="http://schemas.microsoft.com/office/drawing/2014/main" xmlns="" id="{19D034B1-0C1B-7D49-8935-760A8F274EDF}"/>
              </a:ext>
            </a:extLst>
          </p:cNvPr>
          <p:cNvSpPr txBox="1"/>
          <p:nvPr/>
        </p:nvSpPr>
        <p:spPr>
          <a:xfrm>
            <a:off x="3046780" y="2562876"/>
            <a:ext cx="2133780" cy="1938992"/>
          </a:xfrm>
          <a:prstGeom prst="rect">
            <a:avLst/>
          </a:prstGeom>
          <a:noFill/>
        </p:spPr>
        <p:txBody>
          <a:bodyPr wrap="square">
            <a:spAutoFit/>
          </a:bodyPr>
          <a:lstStyle/>
          <a:p>
            <a:pPr lvl="0"/>
            <a:r>
              <a:rPr lang="en-US" sz="2000" dirty="0">
                <a:solidFill>
                  <a:schemeClr val="bg1"/>
                </a:solidFill>
                <a:latin typeface="Alexandria"/>
              </a:rPr>
              <a:t>Structuring the organization, assigning tasks, and establishing authority relationships.</a:t>
            </a:r>
          </a:p>
        </p:txBody>
      </p:sp>
      <p:sp>
        <p:nvSpPr>
          <p:cNvPr id="56" name="TextBox 55">
            <a:extLst>
              <a:ext uri="{FF2B5EF4-FFF2-40B4-BE49-F238E27FC236}">
                <a16:creationId xmlns:a16="http://schemas.microsoft.com/office/drawing/2014/main" xmlns="" id="{19D034B1-0C1B-7D49-8935-760A8F274EDF}"/>
              </a:ext>
            </a:extLst>
          </p:cNvPr>
          <p:cNvSpPr txBox="1"/>
          <p:nvPr/>
        </p:nvSpPr>
        <p:spPr>
          <a:xfrm>
            <a:off x="7382253" y="2701375"/>
            <a:ext cx="2133780" cy="1938992"/>
          </a:xfrm>
          <a:prstGeom prst="rect">
            <a:avLst/>
          </a:prstGeom>
          <a:noFill/>
        </p:spPr>
        <p:txBody>
          <a:bodyPr wrap="square">
            <a:spAutoFit/>
          </a:bodyPr>
          <a:lstStyle/>
          <a:p>
            <a:r>
              <a:rPr lang="en-US" sz="2000" dirty="0">
                <a:solidFill>
                  <a:schemeClr val="bg1"/>
                </a:solidFill>
                <a:latin typeface="Alexandria"/>
              </a:rPr>
              <a:t>Motivating, communicating, and inspiring employees to achieve their best.</a:t>
            </a:r>
          </a:p>
        </p:txBody>
      </p:sp>
      <p:sp>
        <p:nvSpPr>
          <p:cNvPr id="57" name="TextBox 56">
            <a:extLst>
              <a:ext uri="{FF2B5EF4-FFF2-40B4-BE49-F238E27FC236}">
                <a16:creationId xmlns:a16="http://schemas.microsoft.com/office/drawing/2014/main" xmlns="" id="{19D034B1-0C1B-7D49-8935-760A8F274EDF}"/>
              </a:ext>
            </a:extLst>
          </p:cNvPr>
          <p:cNvSpPr txBox="1"/>
          <p:nvPr/>
        </p:nvSpPr>
        <p:spPr>
          <a:xfrm>
            <a:off x="5116451" y="2701375"/>
            <a:ext cx="2133780" cy="2554545"/>
          </a:xfrm>
          <a:prstGeom prst="rect">
            <a:avLst/>
          </a:prstGeom>
          <a:noFill/>
        </p:spPr>
        <p:txBody>
          <a:bodyPr wrap="square">
            <a:spAutoFit/>
          </a:bodyPr>
          <a:lstStyle/>
          <a:p>
            <a:pPr lvl="0"/>
            <a:r>
              <a:rPr lang="en-US" sz="2000" dirty="0">
                <a:solidFill>
                  <a:schemeClr val="bg1"/>
                </a:solidFill>
                <a:latin typeface="Alexandria"/>
              </a:rPr>
              <a:t>Recruiting, selecting, training, and developing employees to meet organizational needs.</a:t>
            </a:r>
          </a:p>
        </p:txBody>
      </p:sp>
      <p:sp>
        <p:nvSpPr>
          <p:cNvPr id="58" name="TextBox 57">
            <a:extLst>
              <a:ext uri="{FF2B5EF4-FFF2-40B4-BE49-F238E27FC236}">
                <a16:creationId xmlns:a16="http://schemas.microsoft.com/office/drawing/2014/main" xmlns="" id="{19D034B1-0C1B-7D49-8935-760A8F274EDF}"/>
              </a:ext>
            </a:extLst>
          </p:cNvPr>
          <p:cNvSpPr txBox="1"/>
          <p:nvPr/>
        </p:nvSpPr>
        <p:spPr>
          <a:xfrm>
            <a:off x="712221" y="2604475"/>
            <a:ext cx="2133780" cy="2246769"/>
          </a:xfrm>
          <a:prstGeom prst="rect">
            <a:avLst/>
          </a:prstGeom>
          <a:noFill/>
        </p:spPr>
        <p:txBody>
          <a:bodyPr wrap="square">
            <a:spAutoFit/>
          </a:bodyPr>
          <a:lstStyle/>
          <a:p>
            <a:pPr lvl="0"/>
            <a:r>
              <a:rPr lang="en-US" sz="2000" dirty="0">
                <a:solidFill>
                  <a:schemeClr val="bg1"/>
                </a:solidFill>
                <a:latin typeface="Alexandria"/>
              </a:rPr>
              <a:t>Setting goals, developing strategies, and creating plans to achieve organizational objectives.</a:t>
            </a:r>
          </a:p>
        </p:txBody>
      </p:sp>
      <p:sp>
        <p:nvSpPr>
          <p:cNvPr id="60" name="Rectangle: Rounded Corners 5">
            <a:extLst>
              <a:ext uri="{FF2B5EF4-FFF2-40B4-BE49-F238E27FC236}">
                <a16:creationId xmlns:a16="http://schemas.microsoft.com/office/drawing/2014/main" xmlns="" id="{8673B700-8FA5-394C-A53E-CF1AF4A3A0C9}"/>
              </a:ext>
            </a:extLst>
          </p:cNvPr>
          <p:cNvSpPr/>
          <p:nvPr/>
        </p:nvSpPr>
        <p:spPr bwMode="auto">
          <a:xfrm>
            <a:off x="609695" y="1918783"/>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1" name="TextBox 60">
            <a:extLst>
              <a:ext uri="{FF2B5EF4-FFF2-40B4-BE49-F238E27FC236}">
                <a16:creationId xmlns:a16="http://schemas.microsoft.com/office/drawing/2014/main" xmlns="" id="{19D034B1-0C1B-7D49-8935-760A8F274EDF}"/>
              </a:ext>
            </a:extLst>
          </p:cNvPr>
          <p:cNvSpPr txBox="1"/>
          <p:nvPr/>
        </p:nvSpPr>
        <p:spPr>
          <a:xfrm>
            <a:off x="712221" y="1982079"/>
            <a:ext cx="2133780" cy="400110"/>
          </a:xfrm>
          <a:prstGeom prst="rect">
            <a:avLst/>
          </a:prstGeom>
          <a:noFill/>
        </p:spPr>
        <p:txBody>
          <a:bodyPr wrap="square">
            <a:spAutoFit/>
          </a:bodyPr>
          <a:lstStyle/>
          <a:p>
            <a:pPr algn="ctr"/>
            <a:r>
              <a:rPr lang="en-US" sz="2000" dirty="0" smtClean="0">
                <a:solidFill>
                  <a:schemeClr val="bg1"/>
                </a:solidFill>
                <a:latin typeface="Alexandria"/>
              </a:rPr>
              <a:t>Planning</a:t>
            </a:r>
            <a:endParaRPr lang="en-US" sz="2000" dirty="0">
              <a:solidFill>
                <a:schemeClr val="bg1"/>
              </a:solidFill>
              <a:latin typeface="Alexandria"/>
            </a:endParaRPr>
          </a:p>
        </p:txBody>
      </p:sp>
      <p:sp>
        <p:nvSpPr>
          <p:cNvPr id="62" name="Rectangle: Rounded Corners 5">
            <a:extLst>
              <a:ext uri="{FF2B5EF4-FFF2-40B4-BE49-F238E27FC236}">
                <a16:creationId xmlns:a16="http://schemas.microsoft.com/office/drawing/2014/main" xmlns="" id="{8673B700-8FA5-394C-A53E-CF1AF4A3A0C9}"/>
              </a:ext>
            </a:extLst>
          </p:cNvPr>
          <p:cNvSpPr/>
          <p:nvPr/>
        </p:nvSpPr>
        <p:spPr bwMode="auto">
          <a:xfrm>
            <a:off x="3001098" y="1918783"/>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3" name="TextBox 62">
            <a:extLst>
              <a:ext uri="{FF2B5EF4-FFF2-40B4-BE49-F238E27FC236}">
                <a16:creationId xmlns:a16="http://schemas.microsoft.com/office/drawing/2014/main" xmlns="" id="{19D034B1-0C1B-7D49-8935-760A8F274EDF}"/>
              </a:ext>
            </a:extLst>
          </p:cNvPr>
          <p:cNvSpPr txBox="1"/>
          <p:nvPr/>
        </p:nvSpPr>
        <p:spPr>
          <a:xfrm>
            <a:off x="2952396" y="1931064"/>
            <a:ext cx="2133780" cy="400110"/>
          </a:xfrm>
          <a:prstGeom prst="rect">
            <a:avLst/>
          </a:prstGeom>
          <a:noFill/>
        </p:spPr>
        <p:txBody>
          <a:bodyPr wrap="square">
            <a:spAutoFit/>
          </a:bodyPr>
          <a:lstStyle/>
          <a:p>
            <a:pPr algn="ctr"/>
            <a:r>
              <a:rPr lang="en-US" sz="2000" dirty="0" smtClean="0">
                <a:solidFill>
                  <a:schemeClr val="bg1"/>
                </a:solidFill>
                <a:latin typeface="Alexandria"/>
              </a:rPr>
              <a:t>Organizing</a:t>
            </a:r>
            <a:endParaRPr lang="en-US" sz="2000" dirty="0">
              <a:solidFill>
                <a:schemeClr val="bg1"/>
              </a:solidFill>
              <a:latin typeface="Alexandria"/>
            </a:endParaRPr>
          </a:p>
        </p:txBody>
      </p:sp>
      <p:sp>
        <p:nvSpPr>
          <p:cNvPr id="64" name="Rectangle: Rounded Corners 5">
            <a:extLst>
              <a:ext uri="{FF2B5EF4-FFF2-40B4-BE49-F238E27FC236}">
                <a16:creationId xmlns:a16="http://schemas.microsoft.com/office/drawing/2014/main" xmlns="" id="{8673B700-8FA5-394C-A53E-CF1AF4A3A0C9}"/>
              </a:ext>
            </a:extLst>
          </p:cNvPr>
          <p:cNvSpPr/>
          <p:nvPr/>
        </p:nvSpPr>
        <p:spPr bwMode="auto">
          <a:xfrm>
            <a:off x="5192571" y="1908779"/>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5" name="TextBox 64">
            <a:extLst>
              <a:ext uri="{FF2B5EF4-FFF2-40B4-BE49-F238E27FC236}">
                <a16:creationId xmlns:a16="http://schemas.microsoft.com/office/drawing/2014/main" xmlns="" id="{19D034B1-0C1B-7D49-8935-760A8F274EDF}"/>
              </a:ext>
            </a:extLst>
          </p:cNvPr>
          <p:cNvSpPr txBox="1"/>
          <p:nvPr/>
        </p:nvSpPr>
        <p:spPr>
          <a:xfrm>
            <a:off x="5070281" y="2060987"/>
            <a:ext cx="2133780" cy="400110"/>
          </a:xfrm>
          <a:prstGeom prst="rect">
            <a:avLst/>
          </a:prstGeom>
          <a:noFill/>
        </p:spPr>
        <p:txBody>
          <a:bodyPr wrap="square">
            <a:spAutoFit/>
          </a:bodyPr>
          <a:lstStyle/>
          <a:p>
            <a:pPr algn="ctr"/>
            <a:r>
              <a:rPr lang="en-US" sz="2000" dirty="0" smtClean="0">
                <a:solidFill>
                  <a:schemeClr val="bg1"/>
                </a:solidFill>
                <a:latin typeface="Alexandria"/>
              </a:rPr>
              <a:t>Staffing</a:t>
            </a:r>
            <a:endParaRPr lang="en-US" sz="2000" dirty="0">
              <a:solidFill>
                <a:schemeClr val="bg1"/>
              </a:solidFill>
              <a:latin typeface="Alexandria"/>
            </a:endParaRPr>
          </a:p>
        </p:txBody>
      </p:sp>
      <p:sp>
        <p:nvSpPr>
          <p:cNvPr id="66" name="Rectangle: Rounded Corners 5">
            <a:extLst>
              <a:ext uri="{FF2B5EF4-FFF2-40B4-BE49-F238E27FC236}">
                <a16:creationId xmlns:a16="http://schemas.microsoft.com/office/drawing/2014/main" xmlns="" id="{8673B700-8FA5-394C-A53E-CF1AF4A3A0C9}"/>
              </a:ext>
            </a:extLst>
          </p:cNvPr>
          <p:cNvSpPr/>
          <p:nvPr/>
        </p:nvSpPr>
        <p:spPr bwMode="auto">
          <a:xfrm>
            <a:off x="7272324" y="1939206"/>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7" name="TextBox 66">
            <a:extLst>
              <a:ext uri="{FF2B5EF4-FFF2-40B4-BE49-F238E27FC236}">
                <a16:creationId xmlns:a16="http://schemas.microsoft.com/office/drawing/2014/main" xmlns="" id="{19D034B1-0C1B-7D49-8935-760A8F274EDF}"/>
              </a:ext>
            </a:extLst>
          </p:cNvPr>
          <p:cNvSpPr txBox="1"/>
          <p:nvPr/>
        </p:nvSpPr>
        <p:spPr>
          <a:xfrm>
            <a:off x="6982523" y="1974055"/>
            <a:ext cx="2293152" cy="400110"/>
          </a:xfrm>
          <a:prstGeom prst="rect">
            <a:avLst/>
          </a:prstGeom>
          <a:noFill/>
        </p:spPr>
        <p:txBody>
          <a:bodyPr wrap="square">
            <a:spAutoFit/>
          </a:bodyPr>
          <a:lstStyle/>
          <a:p>
            <a:pPr algn="ctr"/>
            <a:r>
              <a:rPr lang="en-US" sz="2000" dirty="0" smtClean="0">
                <a:solidFill>
                  <a:schemeClr val="bg1"/>
                </a:solidFill>
                <a:latin typeface="Alexandria"/>
              </a:rPr>
              <a:t>Leading</a:t>
            </a:r>
            <a:endParaRPr lang="en-US" sz="2000" dirty="0">
              <a:solidFill>
                <a:schemeClr val="bg1"/>
              </a:solidFill>
              <a:latin typeface="Alexandria"/>
            </a:endParaRPr>
          </a:p>
        </p:txBody>
      </p:sp>
      <p:sp>
        <p:nvSpPr>
          <p:cNvPr id="68" name="Rectangle: Rounded Corners 15">
            <a:extLst>
              <a:ext uri="{FF2B5EF4-FFF2-40B4-BE49-F238E27FC236}">
                <a16:creationId xmlns:a16="http://schemas.microsoft.com/office/drawing/2014/main" xmlns="" id="{AA92EC6B-2C87-2646-BB5E-E64EB0F2F2D3}"/>
              </a:ext>
            </a:extLst>
          </p:cNvPr>
          <p:cNvSpPr/>
          <p:nvPr/>
        </p:nvSpPr>
        <p:spPr bwMode="auto">
          <a:xfrm>
            <a:off x="9559454" y="2544404"/>
            <a:ext cx="1972264" cy="3244216"/>
          </a:xfrm>
          <a:prstGeom prst="roundRect">
            <a:avLst>
              <a:gd name="adj" fmla="val 6835"/>
            </a:avLst>
          </a:prstGeom>
          <a:solidFill>
            <a:schemeClr val="accent1">
              <a:lumMod val="40000"/>
              <a:lumOff val="60000"/>
            </a:schemeClr>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9" name="TextBox 68">
            <a:extLst>
              <a:ext uri="{FF2B5EF4-FFF2-40B4-BE49-F238E27FC236}">
                <a16:creationId xmlns:a16="http://schemas.microsoft.com/office/drawing/2014/main" xmlns="" id="{19D034B1-0C1B-7D49-8935-760A8F274EDF}"/>
              </a:ext>
            </a:extLst>
          </p:cNvPr>
          <p:cNvSpPr txBox="1"/>
          <p:nvPr/>
        </p:nvSpPr>
        <p:spPr>
          <a:xfrm>
            <a:off x="9626479" y="2533956"/>
            <a:ext cx="2097023" cy="2246769"/>
          </a:xfrm>
          <a:prstGeom prst="rect">
            <a:avLst/>
          </a:prstGeom>
          <a:noFill/>
        </p:spPr>
        <p:txBody>
          <a:bodyPr wrap="square">
            <a:spAutoFit/>
          </a:bodyPr>
          <a:lstStyle/>
          <a:p>
            <a:pPr lvl="0"/>
            <a:r>
              <a:rPr lang="en-US" sz="2000" dirty="0">
                <a:solidFill>
                  <a:schemeClr val="bg1"/>
                </a:solidFill>
                <a:latin typeface="Alexandria"/>
              </a:rPr>
              <a:t>Monitoring performance, evaluating results, and taking corrective action as needed.</a:t>
            </a:r>
          </a:p>
        </p:txBody>
      </p:sp>
      <p:sp>
        <p:nvSpPr>
          <p:cNvPr id="70" name="Rectangle: Rounded Corners 5">
            <a:extLst>
              <a:ext uri="{FF2B5EF4-FFF2-40B4-BE49-F238E27FC236}">
                <a16:creationId xmlns:a16="http://schemas.microsoft.com/office/drawing/2014/main" xmlns="" id="{8673B700-8FA5-394C-A53E-CF1AF4A3A0C9}"/>
              </a:ext>
            </a:extLst>
          </p:cNvPr>
          <p:cNvSpPr/>
          <p:nvPr/>
        </p:nvSpPr>
        <p:spPr bwMode="auto">
          <a:xfrm>
            <a:off x="9626479" y="1953603"/>
            <a:ext cx="1905239" cy="531988"/>
          </a:xfrm>
          <a:prstGeom prst="roundRect">
            <a:avLst>
              <a:gd name="adj" fmla="val 6835"/>
            </a:avLst>
          </a:prstGeom>
          <a:solidFill>
            <a:schemeClr val="accent1">
              <a:lumMod val="40000"/>
              <a:lumOff val="60000"/>
            </a:schemeClr>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71" name="TextBox 70">
            <a:extLst>
              <a:ext uri="{FF2B5EF4-FFF2-40B4-BE49-F238E27FC236}">
                <a16:creationId xmlns:a16="http://schemas.microsoft.com/office/drawing/2014/main" xmlns="" id="{19D034B1-0C1B-7D49-8935-760A8F274EDF}"/>
              </a:ext>
            </a:extLst>
          </p:cNvPr>
          <p:cNvSpPr txBox="1"/>
          <p:nvPr/>
        </p:nvSpPr>
        <p:spPr>
          <a:xfrm>
            <a:off x="9471947" y="2105811"/>
            <a:ext cx="2133780" cy="400110"/>
          </a:xfrm>
          <a:prstGeom prst="rect">
            <a:avLst/>
          </a:prstGeom>
          <a:noFill/>
        </p:spPr>
        <p:txBody>
          <a:bodyPr wrap="square">
            <a:spAutoFit/>
          </a:bodyPr>
          <a:lstStyle/>
          <a:p>
            <a:pPr algn="ctr"/>
            <a:r>
              <a:rPr lang="en-US" sz="2000" dirty="0" smtClean="0">
                <a:solidFill>
                  <a:schemeClr val="bg1"/>
                </a:solidFill>
                <a:latin typeface="Alexandria"/>
              </a:rPr>
              <a:t>Controlling</a:t>
            </a:r>
            <a:endParaRPr lang="en-US" sz="2000" dirty="0">
              <a:solidFill>
                <a:schemeClr val="bg1"/>
              </a:solidFill>
              <a:latin typeface="Alexandria"/>
            </a:endParaRPr>
          </a:p>
        </p:txBody>
      </p:sp>
    </p:spTree>
    <p:extLst>
      <p:ext uri="{BB962C8B-B14F-4D97-AF65-F5344CB8AC3E}">
        <p14:creationId xmlns:p14="http://schemas.microsoft.com/office/powerpoint/2010/main" val="258885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Role</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554545"/>
          </a:xfrm>
          <a:prstGeom prst="rect">
            <a:avLst/>
          </a:prstGeom>
          <a:noFill/>
        </p:spPr>
        <p:txBody>
          <a:bodyPr wrap="square" rtlCol="0">
            <a:spAutoFit/>
          </a:bodyPr>
          <a:lstStyle/>
          <a:p>
            <a:r>
              <a:rPr lang="en-US" sz="2000" b="1" dirty="0">
                <a:latin typeface="Alexandria"/>
                <a:cs typeface="Times New Roman" panose="02020603050405020304" pitchFamily="18" charset="0"/>
              </a:rPr>
              <a:t>HRM plays a crucial role in all five functions. For instance:</a:t>
            </a:r>
          </a:p>
          <a:p>
            <a:endParaRPr lang="en-US" sz="2000" dirty="0">
              <a:latin typeface="Alexandria"/>
              <a:cs typeface="Times New Roman" panose="02020603050405020304" pitchFamily="18" charset="0"/>
            </a:endParaRPr>
          </a:p>
          <a:p>
            <a:pPr marL="682625" indent="-342900">
              <a:buFont typeface="Wingdings" panose="05000000000000000000" pitchFamily="2" charset="2"/>
              <a:buChar char="Ø"/>
            </a:pPr>
            <a:r>
              <a:rPr lang="en-US" sz="2000" b="1" dirty="0">
                <a:solidFill>
                  <a:srgbClr val="C00000"/>
                </a:solidFill>
                <a:latin typeface="Alexandria"/>
                <a:cs typeface="Times New Roman" panose="02020603050405020304" pitchFamily="18" charset="0"/>
              </a:rPr>
              <a:t>In staffing</a:t>
            </a:r>
            <a:r>
              <a:rPr lang="en-US" sz="2000" dirty="0">
                <a:latin typeface="Alexandria"/>
                <a:cs typeface="Times New Roman" panose="02020603050405020304" pitchFamily="18" charset="0"/>
              </a:rPr>
              <a:t>, HRM ensures that the organization has the right people in the right places at the right time. </a:t>
            </a:r>
          </a:p>
          <a:p>
            <a:pPr marL="682625" indent="-342900">
              <a:buFont typeface="Wingdings" panose="05000000000000000000" pitchFamily="2" charset="2"/>
              <a:buChar char="Ø"/>
            </a:pPr>
            <a:r>
              <a:rPr lang="en-US" sz="2000" b="1" dirty="0">
                <a:solidFill>
                  <a:srgbClr val="C00000"/>
                </a:solidFill>
                <a:latin typeface="Alexandria"/>
                <a:cs typeface="Times New Roman" panose="02020603050405020304" pitchFamily="18" charset="0"/>
              </a:rPr>
              <a:t>In leading</a:t>
            </a:r>
            <a:r>
              <a:rPr lang="en-US" sz="2000" dirty="0">
                <a:latin typeface="Alexandria"/>
                <a:cs typeface="Times New Roman" panose="02020603050405020304" pitchFamily="18" charset="0"/>
              </a:rPr>
              <a:t>, HRM helps create a positive work environment and fosters employee engagement.</a:t>
            </a:r>
          </a:p>
          <a:p>
            <a:pPr marL="682625" indent="-342900">
              <a:buFont typeface="Wingdings" panose="05000000000000000000" pitchFamily="2" charset="2"/>
              <a:buChar char="Ø"/>
            </a:pP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In controlling, </a:t>
            </a:r>
            <a:r>
              <a:rPr lang="en-US" sz="2000" dirty="0">
                <a:latin typeface="Alexandria"/>
                <a:cs typeface="Times New Roman" panose="02020603050405020304" pitchFamily="18" charset="0"/>
              </a:rPr>
              <a:t>HRM establishes performance standards and evaluates employee performance.</a:t>
            </a:r>
          </a:p>
        </p:txBody>
      </p:sp>
    </p:spTree>
    <p:extLst>
      <p:ext uri="{BB962C8B-B14F-4D97-AF65-F5344CB8AC3E}">
        <p14:creationId xmlns:p14="http://schemas.microsoft.com/office/powerpoint/2010/main" val="411546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Process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pPr marL="342900" indent="-342900">
              <a:buFont typeface="Wingdings" panose="05000000000000000000" pitchFamily="2" charset="2"/>
              <a:buChar char="Ø"/>
            </a:pPr>
            <a:r>
              <a:rPr lang="en-US" sz="2000" dirty="0">
                <a:latin typeface="Alexandria"/>
                <a:cs typeface="Times New Roman" panose="02020603050405020304" pitchFamily="18" charset="0"/>
              </a:rPr>
              <a:t>Human resource management is the process of </a:t>
            </a:r>
            <a:r>
              <a:rPr lang="en-US" sz="2000" b="1" dirty="0">
                <a:solidFill>
                  <a:srgbClr val="C00000"/>
                </a:solidFill>
                <a:latin typeface="Alexandria"/>
                <a:cs typeface="Times New Roman" panose="02020603050405020304" pitchFamily="18" charset="0"/>
              </a:rPr>
              <a:t>acquiring</a:t>
            </a: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training</a:t>
            </a: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appraising,</a:t>
            </a:r>
            <a:r>
              <a:rPr lang="en-US" sz="2000" dirty="0">
                <a:latin typeface="Alexandria"/>
                <a:cs typeface="Times New Roman" panose="02020603050405020304" pitchFamily="18" charset="0"/>
              </a:rPr>
              <a:t> and </a:t>
            </a:r>
            <a:r>
              <a:rPr lang="en-US" sz="2000" b="1" dirty="0" smtClean="0">
                <a:solidFill>
                  <a:srgbClr val="C00000"/>
                </a:solidFill>
                <a:latin typeface="Alexandria"/>
                <a:cs typeface="Times New Roman" panose="02020603050405020304" pitchFamily="18" charset="0"/>
              </a:rPr>
              <a:t>compensating employees, </a:t>
            </a:r>
            <a:r>
              <a:rPr lang="en-US" sz="2000" dirty="0">
                <a:latin typeface="Alexandria"/>
                <a:cs typeface="Times New Roman" panose="02020603050405020304" pitchFamily="18" charset="0"/>
              </a:rPr>
              <a:t>and of attending to their </a:t>
            </a:r>
            <a:r>
              <a:rPr lang="en-US" sz="2000" b="1" dirty="0" smtClean="0">
                <a:solidFill>
                  <a:srgbClr val="C00000"/>
                </a:solidFill>
                <a:latin typeface="Alexandria"/>
                <a:cs typeface="Times New Roman" panose="02020603050405020304" pitchFamily="18" charset="0"/>
              </a:rPr>
              <a:t>labor relations, </a:t>
            </a:r>
            <a:r>
              <a:rPr lang="en-US" sz="2000" b="1" dirty="0">
                <a:solidFill>
                  <a:srgbClr val="C00000"/>
                </a:solidFill>
                <a:latin typeface="Alexandria"/>
                <a:cs typeface="Times New Roman" panose="02020603050405020304" pitchFamily="18" charset="0"/>
              </a:rPr>
              <a:t>health and safety</a:t>
            </a:r>
            <a:r>
              <a:rPr lang="en-US" sz="2000" dirty="0">
                <a:latin typeface="Alexandria"/>
                <a:cs typeface="Times New Roman" panose="02020603050405020304" pitchFamily="18" charset="0"/>
              </a:rPr>
              <a:t>, and </a:t>
            </a:r>
            <a:r>
              <a:rPr lang="en-US" sz="2000" b="1" dirty="0">
                <a:solidFill>
                  <a:srgbClr val="C00000"/>
                </a:solidFill>
                <a:latin typeface="Alexandria"/>
                <a:cs typeface="Times New Roman" panose="02020603050405020304" pitchFamily="18" charset="0"/>
              </a:rPr>
              <a:t>fairness </a:t>
            </a:r>
            <a:r>
              <a:rPr lang="en-US" sz="2000" dirty="0">
                <a:latin typeface="Alexandria"/>
                <a:cs typeface="Times New Roman" panose="02020603050405020304" pitchFamily="18" charset="0"/>
              </a:rPr>
              <a:t>concerns</a:t>
            </a:r>
            <a:r>
              <a:rPr lang="en-US" sz="2000" dirty="0" smtClean="0">
                <a:latin typeface="Alexandria"/>
                <a:cs typeface="Times New Roman" panose="02020603050405020304" pitchFamily="18" charset="0"/>
              </a:rPr>
              <a:t>.</a:t>
            </a:r>
          </a:p>
          <a:p>
            <a:pPr marL="342900" indent="-342900">
              <a:buFont typeface="Wingdings" panose="05000000000000000000" pitchFamily="2" charset="2"/>
              <a:buChar char="Ø"/>
            </a:pPr>
            <a:endParaRPr lang="en-US" sz="2000" dirty="0">
              <a:latin typeface="Alexandria"/>
              <a:cs typeface="Times New Roman" panose="02020603050405020304" pitchFamily="18" charset="0"/>
            </a:endParaRPr>
          </a:p>
          <a:p>
            <a:pPr marL="342900" indent="-342900">
              <a:buFont typeface="Wingdings" panose="05000000000000000000" pitchFamily="2" charset="2"/>
              <a:buChar char="Ø"/>
            </a:pPr>
            <a:r>
              <a:rPr lang="en-US" sz="2000" dirty="0" smtClean="0">
                <a:latin typeface="Alexandria"/>
                <a:cs typeface="Times New Roman" panose="02020603050405020304" pitchFamily="18" charset="0"/>
              </a:rPr>
              <a:t> </a:t>
            </a:r>
            <a:r>
              <a:rPr lang="en-US" sz="2000" dirty="0">
                <a:latin typeface="Alexandria"/>
                <a:cs typeface="Times New Roman" panose="02020603050405020304" pitchFamily="18" charset="0"/>
              </a:rPr>
              <a:t>The topics we’ll discuss should therefore provide you with the concepts and techniques you need to perform the people or personnel aspects of your management job.</a:t>
            </a:r>
          </a:p>
        </p:txBody>
      </p:sp>
    </p:spTree>
    <p:extLst>
      <p:ext uri="{BB962C8B-B14F-4D97-AF65-F5344CB8AC3E}">
        <p14:creationId xmlns:p14="http://schemas.microsoft.com/office/powerpoint/2010/main" val="620281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Process</a:t>
            </a:r>
            <a:endParaRPr lang="en-US" sz="2400" dirty="0"/>
          </a:p>
        </p:txBody>
      </p:sp>
      <p:grpSp>
        <p:nvGrpSpPr>
          <p:cNvPr id="13" name="Group 20">
            <a:extLst>
              <a:ext uri="{FF2B5EF4-FFF2-40B4-BE49-F238E27FC236}">
                <a16:creationId xmlns="" xmlns:a16="http://schemas.microsoft.com/office/drawing/2014/main" id="{7402C8E5-7D7D-0808-E31E-05274A08E694}"/>
              </a:ext>
            </a:extLst>
          </p:cNvPr>
          <p:cNvGrpSpPr>
            <a:grpSpLocks/>
          </p:cNvGrpSpPr>
          <p:nvPr/>
        </p:nvGrpSpPr>
        <p:grpSpPr bwMode="auto">
          <a:xfrm>
            <a:off x="2249001" y="1758182"/>
            <a:ext cx="6926521" cy="4237810"/>
            <a:chOff x="630" y="860"/>
            <a:chExt cx="4498" cy="2838"/>
          </a:xfrm>
        </p:grpSpPr>
        <p:sp>
          <p:nvSpPr>
            <p:cNvPr id="14" name="_s1028">
              <a:extLst>
                <a:ext uri="{FF2B5EF4-FFF2-40B4-BE49-F238E27FC236}">
                  <a16:creationId xmlns="" xmlns:a16="http://schemas.microsoft.com/office/drawing/2014/main" id="{696CBA69-74BE-80C7-BA5F-0C63703F0A06}"/>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5" name="_s1032">
              <a:extLst>
                <a:ext uri="{FF2B5EF4-FFF2-40B4-BE49-F238E27FC236}">
                  <a16:creationId xmlns="" xmlns:a16="http://schemas.microsoft.com/office/drawing/2014/main" id="{15D3975D-568E-34A5-0B8A-40C3FB10EF9F}"/>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6" name="_s1034">
              <a:extLst>
                <a:ext uri="{FF2B5EF4-FFF2-40B4-BE49-F238E27FC236}">
                  <a16:creationId xmlns="" xmlns:a16="http://schemas.microsoft.com/office/drawing/2014/main" id="{3A299877-91E6-1D7C-4E51-F01FD4511AC3}"/>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40">
              <a:extLst>
                <a:ext uri="{FF2B5EF4-FFF2-40B4-BE49-F238E27FC236}">
                  <a16:creationId xmlns="" xmlns:a16="http://schemas.microsoft.com/office/drawing/2014/main" id="{9B3AD8A6-A444-1FB3-8743-099C5DAE09CC}"/>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8">
              <a:extLst>
                <a:ext uri="{FF2B5EF4-FFF2-40B4-BE49-F238E27FC236}">
                  <a16:creationId xmlns="" xmlns:a16="http://schemas.microsoft.com/office/drawing/2014/main" id="{21D4E474-CF67-53E5-6CF2-A7081CE98507}"/>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AutoShape 9" descr="redfill01">
              <a:extLst>
                <a:ext uri="{FF2B5EF4-FFF2-40B4-BE49-F238E27FC236}">
                  <a16:creationId xmlns="" xmlns:a16="http://schemas.microsoft.com/office/drawing/2014/main" id="{1121675F-3C5B-519D-B0E1-1D1E1E7BF97F}"/>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Acquisition</a:t>
              </a:r>
            </a:p>
          </p:txBody>
        </p:sp>
        <p:sp>
          <p:nvSpPr>
            <p:cNvPr id="20" name="AutoShape 10" descr="grayfill01">
              <a:extLst>
                <a:ext uri="{FF2B5EF4-FFF2-40B4-BE49-F238E27FC236}">
                  <a16:creationId xmlns="" xmlns:a16="http://schemas.microsoft.com/office/drawing/2014/main" id="{13BF9EEE-573E-5FE5-AEC4-2596CCE1590B}"/>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a:t>
              </a:r>
            </a:p>
          </p:txBody>
        </p:sp>
        <p:sp>
          <p:nvSpPr>
            <p:cNvPr id="21" name="AutoShape 11" descr="greenfill02">
              <a:extLst>
                <a:ext uri="{FF2B5EF4-FFF2-40B4-BE49-F238E27FC236}">
                  <a16:creationId xmlns="" xmlns:a16="http://schemas.microsoft.com/office/drawing/2014/main" id="{423AC635-73A9-AEFC-8FE6-0A5FD05D0B8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Appraisal</a:t>
              </a:r>
            </a:p>
          </p:txBody>
        </p:sp>
        <p:sp>
          <p:nvSpPr>
            <p:cNvPr id="22" name="AutoShape 12" descr="greenfill01">
              <a:extLst>
                <a:ext uri="{FF2B5EF4-FFF2-40B4-BE49-F238E27FC236}">
                  <a16:creationId xmlns="" xmlns:a16="http://schemas.microsoft.com/office/drawing/2014/main" id="{7EC4CFD6-323E-A604-7C84-5EE3D371FD0F}"/>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Compensation</a:t>
              </a:r>
            </a:p>
          </p:txBody>
        </p:sp>
        <p:sp>
          <p:nvSpPr>
            <p:cNvPr id="23" name="AutoShape 13" descr="bluefill01">
              <a:extLst>
                <a:ext uri="{FF2B5EF4-FFF2-40B4-BE49-F238E27FC236}">
                  <a16:creationId xmlns="" xmlns:a16="http://schemas.microsoft.com/office/drawing/2014/main" id="{07CDAFD6-62AC-B3F4-707D-36CB9D80FF3B}"/>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Labor Relations</a:t>
              </a:r>
            </a:p>
          </p:txBody>
        </p:sp>
        <p:sp>
          <p:nvSpPr>
            <p:cNvPr id="24" name="AutoShape 14" descr="purplefill01">
              <a:extLst>
                <a:ext uri="{FF2B5EF4-FFF2-40B4-BE49-F238E27FC236}">
                  <a16:creationId xmlns="" xmlns:a16="http://schemas.microsoft.com/office/drawing/2014/main" id="{B73D7CAD-8E53-91D9-59CD-BB39C8C3B8F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Health and Safety</a:t>
              </a:r>
            </a:p>
          </p:txBody>
        </p:sp>
        <p:sp>
          <p:nvSpPr>
            <p:cNvPr id="26" name="AutoShape 15" descr="brownfill01">
              <a:extLst>
                <a:ext uri="{FF2B5EF4-FFF2-40B4-BE49-F238E27FC236}">
                  <a16:creationId xmlns="" xmlns:a16="http://schemas.microsoft.com/office/drawing/2014/main" id="{AE1C9DE6-6FC9-1EA7-334A-C2AE2A6374EF}"/>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Fairness</a:t>
              </a:r>
            </a:p>
          </p:txBody>
        </p:sp>
        <p:sp>
          <p:nvSpPr>
            <p:cNvPr id="27" name="_s1030">
              <a:extLst>
                <a:ext uri="{FF2B5EF4-FFF2-40B4-BE49-F238E27FC236}">
                  <a16:creationId xmlns="" xmlns:a16="http://schemas.microsoft.com/office/drawing/2014/main" id="{8D44D665-45B6-B614-C46E-EACDAB3D382E}"/>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8" name="_s1030">
              <a:extLst>
                <a:ext uri="{FF2B5EF4-FFF2-40B4-BE49-F238E27FC236}">
                  <a16:creationId xmlns="" xmlns:a16="http://schemas.microsoft.com/office/drawing/2014/main" id="{0CAF2E88-87DC-7892-C051-6D2C3FD8C33D}"/>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9" name="AutoShape 18">
              <a:extLst>
                <a:ext uri="{FF2B5EF4-FFF2-40B4-BE49-F238E27FC236}">
                  <a16:creationId xmlns="" xmlns:a16="http://schemas.microsoft.com/office/drawing/2014/main" id="{B6DE2CED-D533-7B3B-03B1-0597FCA635CD}"/>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dirty="0">
                  <a:solidFill>
                    <a:schemeClr val="bg1"/>
                  </a:solidFill>
                </a:rPr>
                <a:t>Human Resource Management (HRM)</a:t>
              </a:r>
            </a:p>
          </p:txBody>
        </p:sp>
      </p:grpSp>
    </p:spTree>
    <p:extLst>
      <p:ext uri="{BB962C8B-B14F-4D97-AF65-F5344CB8AC3E}">
        <p14:creationId xmlns:p14="http://schemas.microsoft.com/office/powerpoint/2010/main" val="4008721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367791" y="6439048"/>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66860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Human Resource Management </a:t>
            </a:r>
            <a:r>
              <a:rPr lang="en-US" sz="2400" dirty="0" smtClean="0">
                <a:latin typeface="Alexandria"/>
              </a:rPr>
              <a:t>Process</a:t>
            </a:r>
            <a:endParaRPr lang="en-US" sz="2400" dirty="0">
              <a:latin typeface="Alexandria"/>
            </a:endParaRPr>
          </a:p>
        </p:txBody>
      </p:sp>
      <p:grpSp>
        <p:nvGrpSpPr>
          <p:cNvPr id="29" name="Group 28">
            <a:extLst>
              <a:ext uri="{FF2B5EF4-FFF2-40B4-BE49-F238E27FC236}">
                <a16:creationId xmlns:a16="http://schemas.microsoft.com/office/drawing/2014/main" xmlns="" id="{15358E68-7035-4B0B-BA56-7C4CEFA05510}"/>
              </a:ext>
            </a:extLst>
          </p:cNvPr>
          <p:cNvGrpSpPr/>
          <p:nvPr/>
        </p:nvGrpSpPr>
        <p:grpSpPr>
          <a:xfrm>
            <a:off x="8525183" y="1842556"/>
            <a:ext cx="2875860" cy="1544494"/>
            <a:chOff x="8523595" y="1667967"/>
            <a:chExt cx="2875860" cy="1544494"/>
          </a:xfrm>
        </p:grpSpPr>
        <p:sp>
          <p:nvSpPr>
            <p:cNvPr id="30" name="TextBox 29"/>
            <p:cNvSpPr txBox="1"/>
            <p:nvPr/>
          </p:nvSpPr>
          <p:spPr>
            <a:xfrm>
              <a:off x="8523595" y="1667967"/>
              <a:ext cx="2376743" cy="369332"/>
            </a:xfrm>
            <a:prstGeom prst="rect">
              <a:avLst/>
            </a:prstGeom>
            <a:noFill/>
          </p:spPr>
          <p:txBody>
            <a:bodyPr wrap="square" rtlCol="0">
              <a:spAutoFit/>
            </a:bodyPr>
            <a:lstStyle/>
            <a:p>
              <a:r>
                <a:rPr lang="en-GB" b="1" dirty="0" smtClean="0">
                  <a:solidFill>
                    <a:schemeClr val="accent1">
                      <a:lumMod val="75000"/>
                    </a:schemeClr>
                  </a:solidFill>
                  <a:latin typeface="Alexandria"/>
                  <a:cs typeface="Arial" pitchFamily="34" charset="0"/>
                </a:rPr>
                <a:t>Job Analysis</a:t>
              </a:r>
              <a:endParaRPr lang="en-IN" b="1" dirty="0">
                <a:solidFill>
                  <a:schemeClr val="accent1">
                    <a:lumMod val="75000"/>
                  </a:schemeClr>
                </a:solidFill>
                <a:latin typeface="Alexandria"/>
                <a:cs typeface="Arial" pitchFamily="34" charset="0"/>
              </a:endParaRPr>
            </a:p>
          </p:txBody>
        </p:sp>
        <p:sp>
          <p:nvSpPr>
            <p:cNvPr id="31" name="Rectangle 30"/>
            <p:cNvSpPr/>
            <p:nvPr/>
          </p:nvSpPr>
          <p:spPr>
            <a:xfrm>
              <a:off x="8523595" y="2135243"/>
              <a:ext cx="2875860" cy="1077218"/>
            </a:xfrm>
            <a:prstGeom prst="rect">
              <a:avLst/>
            </a:prstGeom>
          </p:spPr>
          <p:txBody>
            <a:bodyPr wrap="square">
              <a:spAutoFit/>
            </a:bodyPr>
            <a:lstStyle/>
            <a:p>
              <a:pPr lvl="0"/>
              <a:r>
                <a:rPr lang="en-US" sz="1600" dirty="0">
                  <a:latin typeface="Alexandria"/>
                </a:rPr>
                <a:t>Determining the specific duties, </a:t>
              </a:r>
              <a:r>
                <a:rPr lang="en-US" sz="1600" dirty="0" smtClean="0">
                  <a:latin typeface="Alexandria"/>
                </a:rPr>
                <a:t>responsibilities &amp; qualifications </a:t>
              </a:r>
              <a:r>
                <a:rPr lang="en-US" sz="1600" dirty="0">
                  <a:latin typeface="Alexandria"/>
                </a:rPr>
                <a:t>required for each job.</a:t>
              </a:r>
            </a:p>
          </p:txBody>
        </p:sp>
      </p:grpSp>
      <p:grpSp>
        <p:nvGrpSpPr>
          <p:cNvPr id="32" name="Group 31">
            <a:extLst>
              <a:ext uri="{FF2B5EF4-FFF2-40B4-BE49-F238E27FC236}">
                <a16:creationId xmlns:a16="http://schemas.microsoft.com/office/drawing/2014/main" xmlns="" id="{16A8783D-772B-4BF0-85BC-3AE194DDFFC9}"/>
              </a:ext>
            </a:extLst>
          </p:cNvPr>
          <p:cNvGrpSpPr/>
          <p:nvPr/>
        </p:nvGrpSpPr>
        <p:grpSpPr>
          <a:xfrm>
            <a:off x="8525184" y="4997919"/>
            <a:ext cx="2895337" cy="1441129"/>
            <a:chOff x="8523595" y="4823330"/>
            <a:chExt cx="2895337" cy="1441129"/>
          </a:xfrm>
        </p:grpSpPr>
        <p:sp>
          <p:nvSpPr>
            <p:cNvPr id="33" name="TextBox 32"/>
            <p:cNvSpPr txBox="1"/>
            <p:nvPr/>
          </p:nvSpPr>
          <p:spPr>
            <a:xfrm>
              <a:off x="8523596" y="4823330"/>
              <a:ext cx="2895336" cy="369332"/>
            </a:xfrm>
            <a:prstGeom prst="rect">
              <a:avLst/>
            </a:prstGeom>
            <a:noFill/>
          </p:spPr>
          <p:txBody>
            <a:bodyPr wrap="square" rtlCol="0">
              <a:spAutoFit/>
            </a:bodyPr>
            <a:lstStyle/>
            <a:p>
              <a:r>
                <a:rPr lang="en-US" b="1" dirty="0">
                  <a:solidFill>
                    <a:schemeClr val="bg1">
                      <a:lumMod val="50000"/>
                    </a:schemeClr>
                  </a:solidFill>
                  <a:latin typeface="Alexandria"/>
                  <a:cs typeface="Arial" pitchFamily="34" charset="0"/>
                </a:rPr>
                <a:t>Orientation and Training</a:t>
              </a:r>
              <a:endParaRPr lang="en-IN" b="1" dirty="0">
                <a:solidFill>
                  <a:schemeClr val="bg1">
                    <a:lumMod val="50000"/>
                  </a:schemeClr>
                </a:solidFill>
                <a:latin typeface="Alexandria"/>
                <a:cs typeface="Arial" pitchFamily="34" charset="0"/>
              </a:endParaRPr>
            </a:p>
          </p:txBody>
        </p:sp>
        <p:sp>
          <p:nvSpPr>
            <p:cNvPr id="34" name="Rectangle 33"/>
            <p:cNvSpPr/>
            <p:nvPr/>
          </p:nvSpPr>
          <p:spPr>
            <a:xfrm>
              <a:off x="8523595" y="5187241"/>
              <a:ext cx="2895337" cy="1077218"/>
            </a:xfrm>
            <a:prstGeom prst="rect">
              <a:avLst/>
            </a:prstGeom>
          </p:spPr>
          <p:txBody>
            <a:bodyPr wrap="square">
              <a:spAutoFit/>
            </a:bodyPr>
            <a:lstStyle/>
            <a:p>
              <a:pPr lvl="0"/>
              <a:r>
                <a:rPr lang="en-US" sz="1600" dirty="0">
                  <a:latin typeface="Alexandria"/>
                </a:rPr>
                <a:t>Introducing new employees to the company culture and providing </a:t>
              </a:r>
              <a:r>
                <a:rPr lang="en-US" sz="1600" dirty="0" smtClean="0">
                  <a:latin typeface="Alexandria"/>
                </a:rPr>
                <a:t>necessary </a:t>
              </a:r>
              <a:r>
                <a:rPr lang="en-US" sz="1600" dirty="0">
                  <a:latin typeface="Alexandria"/>
                </a:rPr>
                <a:t>skills and knowledge.</a:t>
              </a:r>
            </a:p>
          </p:txBody>
        </p:sp>
      </p:grpSp>
      <p:grpSp>
        <p:nvGrpSpPr>
          <p:cNvPr id="35" name="Group 34">
            <a:extLst>
              <a:ext uri="{FF2B5EF4-FFF2-40B4-BE49-F238E27FC236}">
                <a16:creationId xmlns:a16="http://schemas.microsoft.com/office/drawing/2014/main" xmlns="" id="{39E3B08D-E279-4D58-9BF3-98D944979F52}"/>
              </a:ext>
            </a:extLst>
          </p:cNvPr>
          <p:cNvGrpSpPr/>
          <p:nvPr/>
        </p:nvGrpSpPr>
        <p:grpSpPr>
          <a:xfrm>
            <a:off x="273629" y="3492725"/>
            <a:ext cx="3116911" cy="1790715"/>
            <a:chOff x="272041" y="3392750"/>
            <a:chExt cx="3116911" cy="1790715"/>
          </a:xfrm>
        </p:grpSpPr>
        <p:sp>
          <p:nvSpPr>
            <p:cNvPr id="36" name="TextBox 35"/>
            <p:cNvSpPr txBox="1"/>
            <p:nvPr/>
          </p:nvSpPr>
          <p:spPr>
            <a:xfrm>
              <a:off x="272041" y="3392750"/>
              <a:ext cx="3049891" cy="369332"/>
            </a:xfrm>
            <a:prstGeom prst="rect">
              <a:avLst/>
            </a:prstGeom>
            <a:noFill/>
          </p:spPr>
          <p:txBody>
            <a:bodyPr wrap="square" rtlCol="0">
              <a:spAutoFit/>
            </a:bodyPr>
            <a:lstStyle/>
            <a:p>
              <a:pPr algn="r"/>
              <a:r>
                <a:rPr lang="en-US" b="1" dirty="0">
                  <a:solidFill>
                    <a:schemeClr val="accent1">
                      <a:lumMod val="75000"/>
                    </a:schemeClr>
                  </a:solidFill>
                  <a:latin typeface="Alexandria"/>
                  <a:cs typeface="Arial" pitchFamily="34" charset="0"/>
                </a:rPr>
                <a:t>Performance Management</a:t>
              </a:r>
              <a:endParaRPr lang="en-IN" b="1" dirty="0">
                <a:solidFill>
                  <a:schemeClr val="accent1">
                    <a:lumMod val="75000"/>
                  </a:schemeClr>
                </a:solidFill>
                <a:latin typeface="Alexandria"/>
                <a:cs typeface="Arial" pitchFamily="34" charset="0"/>
              </a:endParaRPr>
            </a:p>
          </p:txBody>
        </p:sp>
        <p:sp>
          <p:nvSpPr>
            <p:cNvPr id="37" name="Rectangle 36"/>
            <p:cNvSpPr/>
            <p:nvPr/>
          </p:nvSpPr>
          <p:spPr>
            <a:xfrm>
              <a:off x="328837" y="3860026"/>
              <a:ext cx="3060115" cy="1323439"/>
            </a:xfrm>
            <a:prstGeom prst="rect">
              <a:avLst/>
            </a:prstGeom>
          </p:spPr>
          <p:txBody>
            <a:bodyPr wrap="square">
              <a:spAutoFit/>
            </a:bodyPr>
            <a:lstStyle/>
            <a:p>
              <a:pPr lvl="0"/>
              <a:r>
                <a:rPr lang="en-US" sz="1600" dirty="0">
                  <a:latin typeface="Alexandria"/>
                </a:rPr>
                <a:t>Setting performance expectations, evaluating employee </a:t>
              </a:r>
              <a:r>
                <a:rPr lang="en-US" sz="1600" dirty="0" smtClean="0">
                  <a:latin typeface="Alexandria"/>
                </a:rPr>
                <a:t>performance</a:t>
              </a:r>
              <a:r>
                <a:rPr lang="en-US" sz="1600" dirty="0">
                  <a:latin typeface="Alexandria"/>
                </a:rPr>
                <a:t> </a:t>
              </a:r>
              <a:r>
                <a:rPr lang="en-US" sz="1600" dirty="0" smtClean="0">
                  <a:latin typeface="Alexandria"/>
                </a:rPr>
                <a:t>&amp; </a:t>
              </a:r>
              <a:r>
                <a:rPr lang="en-US" sz="1600" dirty="0">
                  <a:latin typeface="Alexandria"/>
                </a:rPr>
                <a:t>providing feedback.</a:t>
              </a:r>
            </a:p>
            <a:p>
              <a:pPr algn="r"/>
              <a:r>
                <a:rPr lang="en-IN" sz="1600" dirty="0" smtClean="0">
                  <a:solidFill>
                    <a:schemeClr val="tx1">
                      <a:lumMod val="50000"/>
                      <a:lumOff val="50000"/>
                    </a:schemeClr>
                  </a:solidFill>
                  <a:latin typeface="Alexandria"/>
                  <a:cs typeface="Arial" pitchFamily="34" charset="0"/>
                </a:rPr>
                <a:t>. </a:t>
              </a:r>
              <a:endParaRPr lang="en-IN" sz="1600" dirty="0">
                <a:solidFill>
                  <a:schemeClr val="tx1">
                    <a:lumMod val="50000"/>
                    <a:lumOff val="50000"/>
                  </a:schemeClr>
                </a:solidFill>
                <a:latin typeface="Alexandria"/>
                <a:cs typeface="Arial" pitchFamily="34" charset="0"/>
              </a:endParaRPr>
            </a:p>
          </p:txBody>
        </p:sp>
      </p:grpSp>
      <p:grpSp>
        <p:nvGrpSpPr>
          <p:cNvPr id="38" name="Group 37">
            <a:extLst>
              <a:ext uri="{FF2B5EF4-FFF2-40B4-BE49-F238E27FC236}">
                <a16:creationId xmlns:a16="http://schemas.microsoft.com/office/drawing/2014/main" xmlns="" id="{5BA33036-F43B-473B-9C37-45699A5A6E60}"/>
              </a:ext>
            </a:extLst>
          </p:cNvPr>
          <p:cNvGrpSpPr/>
          <p:nvPr/>
        </p:nvGrpSpPr>
        <p:grpSpPr>
          <a:xfrm>
            <a:off x="3608543" y="1345306"/>
            <a:ext cx="4519758" cy="4817188"/>
            <a:chOff x="3489869" y="1348116"/>
            <a:chExt cx="4519758" cy="4817188"/>
          </a:xfrm>
        </p:grpSpPr>
        <p:sp>
          <p:nvSpPr>
            <p:cNvPr id="39" name="Freeform 17"/>
            <p:cNvSpPr>
              <a:spLocks/>
            </p:cNvSpPr>
            <p:nvPr/>
          </p:nvSpPr>
          <p:spPr bwMode="auto">
            <a:xfrm>
              <a:off x="4619808" y="1854795"/>
              <a:ext cx="787670" cy="1339187"/>
            </a:xfrm>
            <a:custGeom>
              <a:avLst/>
              <a:gdLst>
                <a:gd name="T0" fmla="*/ 233 w 1053"/>
                <a:gd name="T1" fmla="*/ 0 h 1792"/>
                <a:gd name="T2" fmla="*/ 759 w 1053"/>
                <a:gd name="T3" fmla="*/ 297 h 1792"/>
                <a:gd name="T4" fmla="*/ 710 w 1053"/>
                <a:gd name="T5" fmla="*/ 375 h 1792"/>
                <a:gd name="T6" fmla="*/ 669 w 1053"/>
                <a:gd name="T7" fmla="*/ 457 h 1792"/>
                <a:gd name="T8" fmla="*/ 638 w 1053"/>
                <a:gd name="T9" fmla="*/ 540 h 1792"/>
                <a:gd name="T10" fmla="*/ 615 w 1053"/>
                <a:gd name="T11" fmla="*/ 626 h 1792"/>
                <a:gd name="T12" fmla="*/ 601 w 1053"/>
                <a:gd name="T13" fmla="*/ 716 h 1792"/>
                <a:gd name="T14" fmla="*/ 597 w 1053"/>
                <a:gd name="T15" fmla="*/ 808 h 1792"/>
                <a:gd name="T16" fmla="*/ 603 w 1053"/>
                <a:gd name="T17" fmla="*/ 909 h 1792"/>
                <a:gd name="T18" fmla="*/ 618 w 1053"/>
                <a:gd name="T19" fmla="*/ 1007 h 1792"/>
                <a:gd name="T20" fmla="*/ 646 w 1053"/>
                <a:gd name="T21" fmla="*/ 1101 h 1792"/>
                <a:gd name="T22" fmla="*/ 685 w 1053"/>
                <a:gd name="T23" fmla="*/ 1191 h 1792"/>
                <a:gd name="T24" fmla="*/ 730 w 1053"/>
                <a:gd name="T25" fmla="*/ 1275 h 1792"/>
                <a:gd name="T26" fmla="*/ 787 w 1053"/>
                <a:gd name="T27" fmla="*/ 1353 h 1792"/>
                <a:gd name="T28" fmla="*/ 849 w 1053"/>
                <a:gd name="T29" fmla="*/ 1426 h 1792"/>
                <a:gd name="T30" fmla="*/ 1053 w 1053"/>
                <a:gd name="T31" fmla="*/ 1792 h 1792"/>
                <a:gd name="T32" fmla="*/ 256 w 1053"/>
                <a:gd name="T33" fmla="*/ 1598 h 1792"/>
                <a:gd name="T34" fmla="*/ 57 w 1053"/>
                <a:gd name="T35" fmla="*/ 1127 h 1792"/>
                <a:gd name="T36" fmla="*/ 55 w 1053"/>
                <a:gd name="T37" fmla="*/ 1121 h 1792"/>
                <a:gd name="T38" fmla="*/ 49 w 1053"/>
                <a:gd name="T39" fmla="*/ 1105 h 1792"/>
                <a:gd name="T40" fmla="*/ 41 w 1053"/>
                <a:gd name="T41" fmla="*/ 1080 h 1792"/>
                <a:gd name="T42" fmla="*/ 31 w 1053"/>
                <a:gd name="T43" fmla="*/ 1044 h 1792"/>
                <a:gd name="T44" fmla="*/ 21 w 1053"/>
                <a:gd name="T45" fmla="*/ 999 h 1792"/>
                <a:gd name="T46" fmla="*/ 14 w 1053"/>
                <a:gd name="T47" fmla="*/ 947 h 1792"/>
                <a:gd name="T48" fmla="*/ 6 w 1053"/>
                <a:gd name="T49" fmla="*/ 886 h 1792"/>
                <a:gd name="T50" fmla="*/ 0 w 1053"/>
                <a:gd name="T51" fmla="*/ 819 h 1792"/>
                <a:gd name="T52" fmla="*/ 0 w 1053"/>
                <a:gd name="T53" fmla="*/ 747 h 1792"/>
                <a:gd name="T54" fmla="*/ 2 w 1053"/>
                <a:gd name="T55" fmla="*/ 669 h 1792"/>
                <a:gd name="T56" fmla="*/ 12 w 1053"/>
                <a:gd name="T57" fmla="*/ 585 h 1792"/>
                <a:gd name="T58" fmla="*/ 25 w 1053"/>
                <a:gd name="T59" fmla="*/ 495 h 1792"/>
                <a:gd name="T60" fmla="*/ 39 w 1053"/>
                <a:gd name="T61" fmla="*/ 436 h 1792"/>
                <a:gd name="T62" fmla="*/ 39 w 1053"/>
                <a:gd name="T63" fmla="*/ 436 h 1792"/>
                <a:gd name="T64" fmla="*/ 61 w 1053"/>
                <a:gd name="T65" fmla="*/ 360 h 1792"/>
                <a:gd name="T66" fmla="*/ 88 w 1053"/>
                <a:gd name="T67" fmla="*/ 285 h 1792"/>
                <a:gd name="T68" fmla="*/ 129 w 1053"/>
                <a:gd name="T69" fmla="*/ 187 h 1792"/>
                <a:gd name="T70" fmla="*/ 178 w 1053"/>
                <a:gd name="T71" fmla="*/ 92 h 1792"/>
                <a:gd name="T72" fmla="*/ 233 w 1053"/>
                <a:gd name="T73" fmla="*/ 0 h 1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3" h="1792">
                  <a:moveTo>
                    <a:pt x="233" y="0"/>
                  </a:moveTo>
                  <a:lnTo>
                    <a:pt x="759" y="297"/>
                  </a:lnTo>
                  <a:lnTo>
                    <a:pt x="710" y="375"/>
                  </a:lnTo>
                  <a:lnTo>
                    <a:pt x="669" y="457"/>
                  </a:lnTo>
                  <a:lnTo>
                    <a:pt x="638" y="540"/>
                  </a:lnTo>
                  <a:lnTo>
                    <a:pt x="615" y="626"/>
                  </a:lnTo>
                  <a:lnTo>
                    <a:pt x="601" y="716"/>
                  </a:lnTo>
                  <a:lnTo>
                    <a:pt x="597" y="808"/>
                  </a:lnTo>
                  <a:lnTo>
                    <a:pt x="603" y="909"/>
                  </a:lnTo>
                  <a:lnTo>
                    <a:pt x="618" y="1007"/>
                  </a:lnTo>
                  <a:lnTo>
                    <a:pt x="646" y="1101"/>
                  </a:lnTo>
                  <a:lnTo>
                    <a:pt x="685" y="1191"/>
                  </a:lnTo>
                  <a:lnTo>
                    <a:pt x="730" y="1275"/>
                  </a:lnTo>
                  <a:lnTo>
                    <a:pt x="787" y="1353"/>
                  </a:lnTo>
                  <a:lnTo>
                    <a:pt x="849" y="1426"/>
                  </a:lnTo>
                  <a:lnTo>
                    <a:pt x="1053" y="1792"/>
                  </a:lnTo>
                  <a:lnTo>
                    <a:pt x="256" y="1598"/>
                  </a:lnTo>
                  <a:lnTo>
                    <a:pt x="57" y="1127"/>
                  </a:lnTo>
                  <a:lnTo>
                    <a:pt x="55" y="1121"/>
                  </a:lnTo>
                  <a:lnTo>
                    <a:pt x="49" y="1105"/>
                  </a:lnTo>
                  <a:lnTo>
                    <a:pt x="41" y="1080"/>
                  </a:lnTo>
                  <a:lnTo>
                    <a:pt x="31" y="1044"/>
                  </a:lnTo>
                  <a:lnTo>
                    <a:pt x="21" y="999"/>
                  </a:lnTo>
                  <a:lnTo>
                    <a:pt x="14" y="947"/>
                  </a:lnTo>
                  <a:lnTo>
                    <a:pt x="6" y="886"/>
                  </a:lnTo>
                  <a:lnTo>
                    <a:pt x="0" y="819"/>
                  </a:lnTo>
                  <a:lnTo>
                    <a:pt x="0" y="747"/>
                  </a:lnTo>
                  <a:lnTo>
                    <a:pt x="2" y="669"/>
                  </a:lnTo>
                  <a:lnTo>
                    <a:pt x="12" y="585"/>
                  </a:lnTo>
                  <a:lnTo>
                    <a:pt x="25" y="495"/>
                  </a:lnTo>
                  <a:lnTo>
                    <a:pt x="39" y="436"/>
                  </a:lnTo>
                  <a:lnTo>
                    <a:pt x="39" y="436"/>
                  </a:lnTo>
                  <a:lnTo>
                    <a:pt x="61" y="360"/>
                  </a:lnTo>
                  <a:lnTo>
                    <a:pt x="88" y="285"/>
                  </a:lnTo>
                  <a:lnTo>
                    <a:pt x="129" y="187"/>
                  </a:lnTo>
                  <a:lnTo>
                    <a:pt x="178" y="92"/>
                  </a:lnTo>
                  <a:lnTo>
                    <a:pt x="233" y="0"/>
                  </a:lnTo>
                  <a:close/>
                </a:path>
              </a:pathLst>
            </a:custGeom>
            <a:gradFill>
              <a:gsLst>
                <a:gs pos="48000">
                  <a:schemeClr val="accent1"/>
                </a:gs>
                <a:gs pos="14000">
                  <a:schemeClr val="accent1">
                    <a:lumMod val="75000"/>
                  </a:schemeClr>
                </a:gs>
              </a:gsLst>
              <a:lin ang="16200000" scaled="1"/>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0" name="Freeform 18"/>
            <p:cNvSpPr>
              <a:spLocks/>
            </p:cNvSpPr>
            <p:nvPr/>
          </p:nvSpPr>
          <p:spPr bwMode="auto">
            <a:xfrm>
              <a:off x="3579547" y="3374833"/>
              <a:ext cx="2113405" cy="2201588"/>
            </a:xfrm>
            <a:custGeom>
              <a:avLst/>
              <a:gdLst>
                <a:gd name="T0" fmla="*/ 2065 w 2829"/>
                <a:gd name="T1" fmla="*/ 552 h 2947"/>
                <a:gd name="T2" fmla="*/ 1523 w 2829"/>
                <a:gd name="T3" fmla="*/ 595 h 2947"/>
                <a:gd name="T4" fmla="*/ 1376 w 2829"/>
                <a:gd name="T5" fmla="*/ 603 h 2947"/>
                <a:gd name="T6" fmla="*/ 1265 w 2829"/>
                <a:gd name="T7" fmla="*/ 617 h 2947"/>
                <a:gd name="T8" fmla="*/ 1171 w 2829"/>
                <a:gd name="T9" fmla="*/ 638 h 2947"/>
                <a:gd name="T10" fmla="*/ 1085 w 2829"/>
                <a:gd name="T11" fmla="*/ 675 h 2947"/>
                <a:gd name="T12" fmla="*/ 991 w 2829"/>
                <a:gd name="T13" fmla="*/ 732 h 2947"/>
                <a:gd name="T14" fmla="*/ 846 w 2829"/>
                <a:gd name="T15" fmla="*/ 855 h 2947"/>
                <a:gd name="T16" fmla="*/ 734 w 2829"/>
                <a:gd name="T17" fmla="*/ 1002 h 2947"/>
                <a:gd name="T18" fmla="*/ 656 w 2829"/>
                <a:gd name="T19" fmla="*/ 1166 h 2947"/>
                <a:gd name="T20" fmla="*/ 613 w 2829"/>
                <a:gd name="T21" fmla="*/ 1342 h 2947"/>
                <a:gd name="T22" fmla="*/ 607 w 2829"/>
                <a:gd name="T23" fmla="*/ 1522 h 2947"/>
                <a:gd name="T24" fmla="*/ 638 w 2829"/>
                <a:gd name="T25" fmla="*/ 1702 h 2947"/>
                <a:gd name="T26" fmla="*/ 709 w 2829"/>
                <a:gd name="T27" fmla="*/ 1876 h 2947"/>
                <a:gd name="T28" fmla="*/ 817 w 2829"/>
                <a:gd name="T29" fmla="*/ 2035 h 2947"/>
                <a:gd name="T30" fmla="*/ 952 w 2829"/>
                <a:gd name="T31" fmla="*/ 2162 h 2947"/>
                <a:gd name="T32" fmla="*/ 1108 w 2829"/>
                <a:gd name="T33" fmla="*/ 2258 h 2947"/>
                <a:gd name="T34" fmla="*/ 1278 w 2829"/>
                <a:gd name="T35" fmla="*/ 2319 h 2947"/>
                <a:gd name="T36" fmla="*/ 1459 w 2829"/>
                <a:gd name="T37" fmla="*/ 2342 h 2947"/>
                <a:gd name="T38" fmla="*/ 1639 w 2829"/>
                <a:gd name="T39" fmla="*/ 2330 h 2947"/>
                <a:gd name="T40" fmla="*/ 1817 w 2829"/>
                <a:gd name="T41" fmla="*/ 2279 h 2947"/>
                <a:gd name="T42" fmla="*/ 1983 w 2829"/>
                <a:gd name="T43" fmla="*/ 2189 h 2947"/>
                <a:gd name="T44" fmla="*/ 2046 w 2829"/>
                <a:gd name="T45" fmla="*/ 2143 h 2947"/>
                <a:gd name="T46" fmla="*/ 2089 w 2829"/>
                <a:gd name="T47" fmla="*/ 2098 h 2947"/>
                <a:gd name="T48" fmla="*/ 2120 w 2829"/>
                <a:gd name="T49" fmla="*/ 2051 h 2947"/>
                <a:gd name="T50" fmla="*/ 2148 w 2829"/>
                <a:gd name="T51" fmla="*/ 2000 h 2947"/>
                <a:gd name="T52" fmla="*/ 2177 w 2829"/>
                <a:gd name="T53" fmla="*/ 1935 h 2947"/>
                <a:gd name="T54" fmla="*/ 2214 w 2829"/>
                <a:gd name="T55" fmla="*/ 1857 h 2947"/>
                <a:gd name="T56" fmla="*/ 2271 w 2829"/>
                <a:gd name="T57" fmla="*/ 1761 h 2947"/>
                <a:gd name="T58" fmla="*/ 2351 w 2829"/>
                <a:gd name="T59" fmla="*/ 1640 h 2947"/>
                <a:gd name="T60" fmla="*/ 2829 w 2829"/>
                <a:gd name="T61" fmla="*/ 2027 h 2947"/>
                <a:gd name="T62" fmla="*/ 2549 w 2829"/>
                <a:gd name="T63" fmla="*/ 2461 h 2947"/>
                <a:gd name="T64" fmla="*/ 2525 w 2829"/>
                <a:gd name="T65" fmla="*/ 2491 h 2947"/>
                <a:gd name="T66" fmla="*/ 2480 w 2829"/>
                <a:gd name="T67" fmla="*/ 2544 h 2947"/>
                <a:gd name="T68" fmla="*/ 2410 w 2829"/>
                <a:gd name="T69" fmla="*/ 2612 h 2947"/>
                <a:gd name="T70" fmla="*/ 2314 w 2829"/>
                <a:gd name="T71" fmla="*/ 2688 h 2947"/>
                <a:gd name="T72" fmla="*/ 2194 w 2829"/>
                <a:gd name="T73" fmla="*/ 2767 h 2947"/>
                <a:gd name="T74" fmla="*/ 2048 w 2829"/>
                <a:gd name="T75" fmla="*/ 2839 h 2947"/>
                <a:gd name="T76" fmla="*/ 1991 w 2829"/>
                <a:gd name="T77" fmla="*/ 2861 h 2947"/>
                <a:gd name="T78" fmla="*/ 1768 w 2829"/>
                <a:gd name="T79" fmla="*/ 2921 h 2947"/>
                <a:gd name="T80" fmla="*/ 1541 w 2829"/>
                <a:gd name="T81" fmla="*/ 2947 h 2947"/>
                <a:gd name="T82" fmla="*/ 1314 w 2829"/>
                <a:gd name="T83" fmla="*/ 2937 h 2947"/>
                <a:gd name="T84" fmla="*/ 1093 w 2829"/>
                <a:gd name="T85" fmla="*/ 2894 h 2947"/>
                <a:gd name="T86" fmla="*/ 877 w 2829"/>
                <a:gd name="T87" fmla="*/ 2817 h 2947"/>
                <a:gd name="T88" fmla="*/ 678 w 2829"/>
                <a:gd name="T89" fmla="*/ 2708 h 2947"/>
                <a:gd name="T90" fmla="*/ 494 w 2829"/>
                <a:gd name="T91" fmla="*/ 2567 h 2947"/>
                <a:gd name="T92" fmla="*/ 331 w 2829"/>
                <a:gd name="T93" fmla="*/ 2395 h 2947"/>
                <a:gd name="T94" fmla="*/ 194 w 2829"/>
                <a:gd name="T95" fmla="*/ 2195 h 2947"/>
                <a:gd name="T96" fmla="*/ 94 w 2829"/>
                <a:gd name="T97" fmla="*/ 1982 h 2947"/>
                <a:gd name="T98" fmla="*/ 30 w 2829"/>
                <a:gd name="T99" fmla="*/ 1759 h 2947"/>
                <a:gd name="T100" fmla="*/ 2 w 2829"/>
                <a:gd name="T101" fmla="*/ 1532 h 2947"/>
                <a:gd name="T102" fmla="*/ 8 w 2829"/>
                <a:gd name="T103" fmla="*/ 1305 h 2947"/>
                <a:gd name="T104" fmla="*/ 49 w 2829"/>
                <a:gd name="T105" fmla="*/ 1082 h 2947"/>
                <a:gd name="T106" fmla="*/ 124 w 2829"/>
                <a:gd name="T107" fmla="*/ 869 h 2947"/>
                <a:gd name="T108" fmla="*/ 231 w 2829"/>
                <a:gd name="T109" fmla="*/ 665 h 2947"/>
                <a:gd name="T110" fmla="*/ 370 w 2829"/>
                <a:gd name="T111" fmla="*/ 482 h 2947"/>
                <a:gd name="T112" fmla="*/ 539 w 2829"/>
                <a:gd name="T113" fmla="*/ 317 h 2947"/>
                <a:gd name="T114" fmla="*/ 691 w 2829"/>
                <a:gd name="T115" fmla="*/ 210 h 2947"/>
                <a:gd name="T116" fmla="*/ 793 w 2829"/>
                <a:gd name="T117" fmla="*/ 157 h 2947"/>
                <a:gd name="T118" fmla="*/ 873 w 2829"/>
                <a:gd name="T119" fmla="*/ 124 h 2947"/>
                <a:gd name="T120" fmla="*/ 926 w 2829"/>
                <a:gd name="T121" fmla="*/ 106 h 2947"/>
                <a:gd name="T122" fmla="*/ 946 w 2829"/>
                <a:gd name="T123" fmla="*/ 102 h 2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29" h="2947">
                  <a:moveTo>
                    <a:pt x="1447" y="0"/>
                  </a:moveTo>
                  <a:lnTo>
                    <a:pt x="2065" y="552"/>
                  </a:lnTo>
                  <a:lnTo>
                    <a:pt x="1613" y="589"/>
                  </a:lnTo>
                  <a:lnTo>
                    <a:pt x="1523" y="595"/>
                  </a:lnTo>
                  <a:lnTo>
                    <a:pt x="1445" y="599"/>
                  </a:lnTo>
                  <a:lnTo>
                    <a:pt x="1376" y="603"/>
                  </a:lnTo>
                  <a:lnTo>
                    <a:pt x="1318" y="609"/>
                  </a:lnTo>
                  <a:lnTo>
                    <a:pt x="1265" y="617"/>
                  </a:lnTo>
                  <a:lnTo>
                    <a:pt x="1216" y="624"/>
                  </a:lnTo>
                  <a:lnTo>
                    <a:pt x="1171" y="638"/>
                  </a:lnTo>
                  <a:lnTo>
                    <a:pt x="1128" y="654"/>
                  </a:lnTo>
                  <a:lnTo>
                    <a:pt x="1085" y="675"/>
                  </a:lnTo>
                  <a:lnTo>
                    <a:pt x="1040" y="701"/>
                  </a:lnTo>
                  <a:lnTo>
                    <a:pt x="991" y="732"/>
                  </a:lnTo>
                  <a:lnTo>
                    <a:pt x="914" y="791"/>
                  </a:lnTo>
                  <a:lnTo>
                    <a:pt x="846" y="855"/>
                  </a:lnTo>
                  <a:lnTo>
                    <a:pt x="785" y="926"/>
                  </a:lnTo>
                  <a:lnTo>
                    <a:pt x="734" y="1002"/>
                  </a:lnTo>
                  <a:lnTo>
                    <a:pt x="691" y="1082"/>
                  </a:lnTo>
                  <a:lnTo>
                    <a:pt x="656" y="1166"/>
                  </a:lnTo>
                  <a:lnTo>
                    <a:pt x="631" y="1252"/>
                  </a:lnTo>
                  <a:lnTo>
                    <a:pt x="613" y="1342"/>
                  </a:lnTo>
                  <a:lnTo>
                    <a:pt x="605" y="1432"/>
                  </a:lnTo>
                  <a:lnTo>
                    <a:pt x="607" y="1522"/>
                  </a:lnTo>
                  <a:lnTo>
                    <a:pt x="619" y="1612"/>
                  </a:lnTo>
                  <a:lnTo>
                    <a:pt x="638" y="1702"/>
                  </a:lnTo>
                  <a:lnTo>
                    <a:pt x="668" y="1790"/>
                  </a:lnTo>
                  <a:lnTo>
                    <a:pt x="709" y="1876"/>
                  </a:lnTo>
                  <a:lnTo>
                    <a:pt x="758" y="1959"/>
                  </a:lnTo>
                  <a:lnTo>
                    <a:pt x="817" y="2035"/>
                  </a:lnTo>
                  <a:lnTo>
                    <a:pt x="881" y="2103"/>
                  </a:lnTo>
                  <a:lnTo>
                    <a:pt x="952" y="2162"/>
                  </a:lnTo>
                  <a:lnTo>
                    <a:pt x="1028" y="2215"/>
                  </a:lnTo>
                  <a:lnTo>
                    <a:pt x="1108" y="2258"/>
                  </a:lnTo>
                  <a:lnTo>
                    <a:pt x="1192" y="2291"/>
                  </a:lnTo>
                  <a:lnTo>
                    <a:pt x="1278" y="2319"/>
                  </a:lnTo>
                  <a:lnTo>
                    <a:pt x="1369" y="2334"/>
                  </a:lnTo>
                  <a:lnTo>
                    <a:pt x="1459" y="2342"/>
                  </a:lnTo>
                  <a:lnTo>
                    <a:pt x="1549" y="2340"/>
                  </a:lnTo>
                  <a:lnTo>
                    <a:pt x="1639" y="2330"/>
                  </a:lnTo>
                  <a:lnTo>
                    <a:pt x="1729" y="2309"/>
                  </a:lnTo>
                  <a:lnTo>
                    <a:pt x="1817" y="2279"/>
                  </a:lnTo>
                  <a:lnTo>
                    <a:pt x="1901" y="2240"/>
                  </a:lnTo>
                  <a:lnTo>
                    <a:pt x="1983" y="2189"/>
                  </a:lnTo>
                  <a:lnTo>
                    <a:pt x="2018" y="2166"/>
                  </a:lnTo>
                  <a:lnTo>
                    <a:pt x="2046" y="2143"/>
                  </a:lnTo>
                  <a:lnTo>
                    <a:pt x="2069" y="2121"/>
                  </a:lnTo>
                  <a:lnTo>
                    <a:pt x="2089" y="2098"/>
                  </a:lnTo>
                  <a:lnTo>
                    <a:pt x="2106" y="2076"/>
                  </a:lnTo>
                  <a:lnTo>
                    <a:pt x="2120" y="2051"/>
                  </a:lnTo>
                  <a:lnTo>
                    <a:pt x="2134" y="2027"/>
                  </a:lnTo>
                  <a:lnTo>
                    <a:pt x="2148" y="2000"/>
                  </a:lnTo>
                  <a:lnTo>
                    <a:pt x="2161" y="1968"/>
                  </a:lnTo>
                  <a:lnTo>
                    <a:pt x="2177" y="1935"/>
                  </a:lnTo>
                  <a:lnTo>
                    <a:pt x="2194" y="1900"/>
                  </a:lnTo>
                  <a:lnTo>
                    <a:pt x="2214" y="1857"/>
                  </a:lnTo>
                  <a:lnTo>
                    <a:pt x="2240" y="1812"/>
                  </a:lnTo>
                  <a:lnTo>
                    <a:pt x="2271" y="1761"/>
                  </a:lnTo>
                  <a:lnTo>
                    <a:pt x="2308" y="1702"/>
                  </a:lnTo>
                  <a:lnTo>
                    <a:pt x="2351" y="1640"/>
                  </a:lnTo>
                  <a:lnTo>
                    <a:pt x="2529" y="1262"/>
                  </a:lnTo>
                  <a:lnTo>
                    <a:pt x="2829" y="2027"/>
                  </a:lnTo>
                  <a:lnTo>
                    <a:pt x="2551" y="2458"/>
                  </a:lnTo>
                  <a:lnTo>
                    <a:pt x="2549" y="2461"/>
                  </a:lnTo>
                  <a:lnTo>
                    <a:pt x="2541" y="2473"/>
                  </a:lnTo>
                  <a:lnTo>
                    <a:pt x="2525" y="2491"/>
                  </a:lnTo>
                  <a:lnTo>
                    <a:pt x="2506" y="2514"/>
                  </a:lnTo>
                  <a:lnTo>
                    <a:pt x="2480" y="2544"/>
                  </a:lnTo>
                  <a:lnTo>
                    <a:pt x="2447" y="2577"/>
                  </a:lnTo>
                  <a:lnTo>
                    <a:pt x="2410" y="2612"/>
                  </a:lnTo>
                  <a:lnTo>
                    <a:pt x="2365" y="2649"/>
                  </a:lnTo>
                  <a:lnTo>
                    <a:pt x="2314" y="2688"/>
                  </a:lnTo>
                  <a:lnTo>
                    <a:pt x="2257" y="2727"/>
                  </a:lnTo>
                  <a:lnTo>
                    <a:pt x="2194" y="2767"/>
                  </a:lnTo>
                  <a:lnTo>
                    <a:pt x="2124" y="2804"/>
                  </a:lnTo>
                  <a:lnTo>
                    <a:pt x="2048" y="2839"/>
                  </a:lnTo>
                  <a:lnTo>
                    <a:pt x="1991" y="2861"/>
                  </a:lnTo>
                  <a:lnTo>
                    <a:pt x="1991" y="2861"/>
                  </a:lnTo>
                  <a:lnTo>
                    <a:pt x="1881" y="2896"/>
                  </a:lnTo>
                  <a:lnTo>
                    <a:pt x="1768" y="2921"/>
                  </a:lnTo>
                  <a:lnTo>
                    <a:pt x="1654" y="2939"/>
                  </a:lnTo>
                  <a:lnTo>
                    <a:pt x="1541" y="2947"/>
                  </a:lnTo>
                  <a:lnTo>
                    <a:pt x="1427" y="2947"/>
                  </a:lnTo>
                  <a:lnTo>
                    <a:pt x="1314" y="2937"/>
                  </a:lnTo>
                  <a:lnTo>
                    <a:pt x="1202" y="2919"/>
                  </a:lnTo>
                  <a:lnTo>
                    <a:pt x="1093" y="2894"/>
                  </a:lnTo>
                  <a:lnTo>
                    <a:pt x="983" y="2859"/>
                  </a:lnTo>
                  <a:lnTo>
                    <a:pt x="877" y="2817"/>
                  </a:lnTo>
                  <a:lnTo>
                    <a:pt x="775" y="2767"/>
                  </a:lnTo>
                  <a:lnTo>
                    <a:pt x="678" y="2708"/>
                  </a:lnTo>
                  <a:lnTo>
                    <a:pt x="582" y="2641"/>
                  </a:lnTo>
                  <a:lnTo>
                    <a:pt x="494" y="2567"/>
                  </a:lnTo>
                  <a:lnTo>
                    <a:pt x="409" y="2485"/>
                  </a:lnTo>
                  <a:lnTo>
                    <a:pt x="331" y="2395"/>
                  </a:lnTo>
                  <a:lnTo>
                    <a:pt x="259" y="2299"/>
                  </a:lnTo>
                  <a:lnTo>
                    <a:pt x="194" y="2195"/>
                  </a:lnTo>
                  <a:lnTo>
                    <a:pt x="139" y="2090"/>
                  </a:lnTo>
                  <a:lnTo>
                    <a:pt x="94" y="1982"/>
                  </a:lnTo>
                  <a:lnTo>
                    <a:pt x="57" y="1871"/>
                  </a:lnTo>
                  <a:lnTo>
                    <a:pt x="30" y="1759"/>
                  </a:lnTo>
                  <a:lnTo>
                    <a:pt x="12" y="1646"/>
                  </a:lnTo>
                  <a:lnTo>
                    <a:pt x="2" y="1532"/>
                  </a:lnTo>
                  <a:lnTo>
                    <a:pt x="0" y="1419"/>
                  </a:lnTo>
                  <a:lnTo>
                    <a:pt x="8" y="1305"/>
                  </a:lnTo>
                  <a:lnTo>
                    <a:pt x="26" y="1194"/>
                  </a:lnTo>
                  <a:lnTo>
                    <a:pt x="49" y="1082"/>
                  </a:lnTo>
                  <a:lnTo>
                    <a:pt x="83" y="975"/>
                  </a:lnTo>
                  <a:lnTo>
                    <a:pt x="124" y="869"/>
                  </a:lnTo>
                  <a:lnTo>
                    <a:pt x="175" y="765"/>
                  </a:lnTo>
                  <a:lnTo>
                    <a:pt x="231" y="665"/>
                  </a:lnTo>
                  <a:lnTo>
                    <a:pt x="296" y="572"/>
                  </a:lnTo>
                  <a:lnTo>
                    <a:pt x="370" y="482"/>
                  </a:lnTo>
                  <a:lnTo>
                    <a:pt x="451" y="396"/>
                  </a:lnTo>
                  <a:lnTo>
                    <a:pt x="539" y="317"/>
                  </a:lnTo>
                  <a:lnTo>
                    <a:pt x="635" y="243"/>
                  </a:lnTo>
                  <a:lnTo>
                    <a:pt x="691" y="210"/>
                  </a:lnTo>
                  <a:lnTo>
                    <a:pt x="744" y="180"/>
                  </a:lnTo>
                  <a:lnTo>
                    <a:pt x="793" y="157"/>
                  </a:lnTo>
                  <a:lnTo>
                    <a:pt x="836" y="139"/>
                  </a:lnTo>
                  <a:lnTo>
                    <a:pt x="873" y="124"/>
                  </a:lnTo>
                  <a:lnTo>
                    <a:pt x="905" y="114"/>
                  </a:lnTo>
                  <a:lnTo>
                    <a:pt x="926" y="106"/>
                  </a:lnTo>
                  <a:lnTo>
                    <a:pt x="942" y="102"/>
                  </a:lnTo>
                  <a:lnTo>
                    <a:pt x="946" y="102"/>
                  </a:lnTo>
                  <a:lnTo>
                    <a:pt x="1447" y="0"/>
                  </a:lnTo>
                  <a:close/>
                </a:path>
              </a:pathLst>
            </a:custGeom>
            <a:gradFill flip="none" rotWithShape="1">
              <a:gsLst>
                <a:gs pos="32000">
                  <a:schemeClr val="accent5">
                    <a:lumMod val="75000"/>
                  </a:schemeClr>
                </a:gs>
                <a:gs pos="47000">
                  <a:schemeClr val="accent5"/>
                </a:gs>
              </a:gsLst>
              <a:lin ang="81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1" name="Freeform 19"/>
            <p:cNvSpPr>
              <a:spLocks/>
            </p:cNvSpPr>
            <p:nvPr/>
          </p:nvSpPr>
          <p:spPr bwMode="auto">
            <a:xfrm>
              <a:off x="4687066" y="4308975"/>
              <a:ext cx="2216535" cy="1856329"/>
            </a:xfrm>
            <a:custGeom>
              <a:avLst/>
              <a:gdLst>
                <a:gd name="T0" fmla="*/ 2691 w 2967"/>
                <a:gd name="T1" fmla="*/ 180 h 2485"/>
                <a:gd name="T2" fmla="*/ 2903 w 2967"/>
                <a:gd name="T3" fmla="*/ 652 h 2485"/>
                <a:gd name="T4" fmla="*/ 2916 w 2967"/>
                <a:gd name="T5" fmla="*/ 693 h 2485"/>
                <a:gd name="T6" fmla="*/ 2938 w 2967"/>
                <a:gd name="T7" fmla="*/ 771 h 2485"/>
                <a:gd name="T8" fmla="*/ 2958 w 2967"/>
                <a:gd name="T9" fmla="*/ 883 h 2485"/>
                <a:gd name="T10" fmla="*/ 2967 w 2967"/>
                <a:gd name="T11" fmla="*/ 1024 h 2485"/>
                <a:gd name="T12" fmla="*/ 2959 w 2967"/>
                <a:gd name="T13" fmla="*/ 1186 h 2485"/>
                <a:gd name="T14" fmla="*/ 2934 w 2967"/>
                <a:gd name="T15" fmla="*/ 1337 h 2485"/>
                <a:gd name="T16" fmla="*/ 2901 w 2967"/>
                <a:gd name="T17" fmla="*/ 1454 h 2485"/>
                <a:gd name="T18" fmla="*/ 2807 w 2967"/>
                <a:gd name="T19" fmla="*/ 1679 h 2485"/>
                <a:gd name="T20" fmla="*/ 2680 w 2967"/>
                <a:gd name="T21" fmla="*/ 1884 h 2485"/>
                <a:gd name="T22" fmla="*/ 2519 w 2967"/>
                <a:gd name="T23" fmla="*/ 2066 h 2485"/>
                <a:gd name="T24" fmla="*/ 2333 w 2967"/>
                <a:gd name="T25" fmla="*/ 2219 h 2485"/>
                <a:gd name="T26" fmla="*/ 2124 w 2967"/>
                <a:gd name="T27" fmla="*/ 2340 h 2485"/>
                <a:gd name="T28" fmla="*/ 1895 w 2967"/>
                <a:gd name="T29" fmla="*/ 2428 h 2485"/>
                <a:gd name="T30" fmla="*/ 1648 w 2967"/>
                <a:gd name="T31" fmla="*/ 2475 h 2485"/>
                <a:gd name="T32" fmla="*/ 1386 w 2967"/>
                <a:gd name="T33" fmla="*/ 2481 h 2485"/>
                <a:gd name="T34" fmla="*/ 1127 w 2967"/>
                <a:gd name="T35" fmla="*/ 2442 h 2485"/>
                <a:gd name="T36" fmla="*/ 885 w 2967"/>
                <a:gd name="T37" fmla="*/ 2358 h 2485"/>
                <a:gd name="T38" fmla="*/ 664 w 2967"/>
                <a:gd name="T39" fmla="*/ 2237 h 2485"/>
                <a:gd name="T40" fmla="*/ 466 w 2967"/>
                <a:gd name="T41" fmla="*/ 2080 h 2485"/>
                <a:gd name="T42" fmla="*/ 298 w 2967"/>
                <a:gd name="T43" fmla="*/ 1892 h 2485"/>
                <a:gd name="T44" fmla="*/ 162 w 2967"/>
                <a:gd name="T45" fmla="*/ 1677 h 2485"/>
                <a:gd name="T46" fmla="*/ 67 w 2967"/>
                <a:gd name="T47" fmla="*/ 1440 h 2485"/>
                <a:gd name="T48" fmla="*/ 10 w 2967"/>
                <a:gd name="T49" fmla="*/ 1186 h 2485"/>
                <a:gd name="T50" fmla="*/ 2 w 2967"/>
                <a:gd name="T51" fmla="*/ 986 h 2485"/>
                <a:gd name="T52" fmla="*/ 12 w 2967"/>
                <a:gd name="T53" fmla="*/ 873 h 2485"/>
                <a:gd name="T54" fmla="*/ 29 w 2967"/>
                <a:gd name="T55" fmla="*/ 787 h 2485"/>
                <a:gd name="T56" fmla="*/ 43 w 2967"/>
                <a:gd name="T57" fmla="*/ 732 h 2485"/>
                <a:gd name="T58" fmla="*/ 49 w 2967"/>
                <a:gd name="T59" fmla="*/ 713 h 2485"/>
                <a:gd name="T60" fmla="*/ 1047 w 2967"/>
                <a:gd name="T61" fmla="*/ 12 h 2485"/>
                <a:gd name="T62" fmla="*/ 834 w 2967"/>
                <a:gd name="T63" fmla="*/ 462 h 2485"/>
                <a:gd name="T64" fmla="*/ 773 w 2967"/>
                <a:gd name="T65" fmla="*/ 580 h 2485"/>
                <a:gd name="T66" fmla="*/ 724 w 2967"/>
                <a:gd name="T67" fmla="*/ 666 h 2485"/>
                <a:gd name="T68" fmla="*/ 685 w 2967"/>
                <a:gd name="T69" fmla="*/ 730 h 2485"/>
                <a:gd name="T70" fmla="*/ 656 w 2967"/>
                <a:gd name="T71" fmla="*/ 779 h 2485"/>
                <a:gd name="T72" fmla="*/ 632 w 2967"/>
                <a:gd name="T73" fmla="*/ 826 h 2485"/>
                <a:gd name="T74" fmla="*/ 617 w 2967"/>
                <a:gd name="T75" fmla="*/ 875 h 2485"/>
                <a:gd name="T76" fmla="*/ 609 w 2967"/>
                <a:gd name="T77" fmla="*/ 938 h 2485"/>
                <a:gd name="T78" fmla="*/ 603 w 2967"/>
                <a:gd name="T79" fmla="*/ 1020 h 2485"/>
                <a:gd name="T80" fmla="*/ 621 w 2967"/>
                <a:gd name="T81" fmla="*/ 1208 h 2485"/>
                <a:gd name="T82" fmla="*/ 681 w 2967"/>
                <a:gd name="T83" fmla="*/ 1382 h 2485"/>
                <a:gd name="T84" fmla="*/ 775 w 2967"/>
                <a:gd name="T85" fmla="*/ 1536 h 2485"/>
                <a:gd name="T86" fmla="*/ 902 w 2967"/>
                <a:gd name="T87" fmla="*/ 1667 h 2485"/>
                <a:gd name="T88" fmla="*/ 1053 w 2967"/>
                <a:gd name="T89" fmla="*/ 1769 h 2485"/>
                <a:gd name="T90" fmla="*/ 1223 w 2967"/>
                <a:gd name="T91" fmla="*/ 1841 h 2485"/>
                <a:gd name="T92" fmla="*/ 1409 w 2967"/>
                <a:gd name="T93" fmla="*/ 1877 h 2485"/>
                <a:gd name="T94" fmla="*/ 1609 w 2967"/>
                <a:gd name="T95" fmla="*/ 1873 h 2485"/>
                <a:gd name="T96" fmla="*/ 1803 w 2967"/>
                <a:gd name="T97" fmla="*/ 1822 h 2485"/>
                <a:gd name="T98" fmla="*/ 1975 w 2967"/>
                <a:gd name="T99" fmla="*/ 1732 h 2485"/>
                <a:gd name="T100" fmla="*/ 2124 w 2967"/>
                <a:gd name="T101" fmla="*/ 1607 h 2485"/>
                <a:gd name="T102" fmla="*/ 2241 w 2967"/>
                <a:gd name="T103" fmla="*/ 1454 h 2485"/>
                <a:gd name="T104" fmla="*/ 2323 w 2967"/>
                <a:gd name="T105" fmla="*/ 1276 h 2485"/>
                <a:gd name="T106" fmla="*/ 2364 w 2967"/>
                <a:gd name="T107" fmla="*/ 1080 h 2485"/>
                <a:gd name="T108" fmla="*/ 2361 w 2967"/>
                <a:gd name="T109" fmla="*/ 900 h 2485"/>
                <a:gd name="T110" fmla="*/ 2323 w 2967"/>
                <a:gd name="T111" fmla="*/ 756 h 2485"/>
                <a:gd name="T112" fmla="*/ 2263 w 2967"/>
                <a:gd name="T113" fmla="*/ 623 h 2485"/>
                <a:gd name="T114" fmla="*/ 2186 w 2967"/>
                <a:gd name="T115" fmla="*/ 495 h 2485"/>
                <a:gd name="T116" fmla="*/ 2104 w 2967"/>
                <a:gd name="T117" fmla="*/ 370 h 2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967" h="2485">
                  <a:moveTo>
                    <a:pt x="1885" y="0"/>
                  </a:moveTo>
                  <a:lnTo>
                    <a:pt x="2691" y="180"/>
                  </a:lnTo>
                  <a:lnTo>
                    <a:pt x="2901" y="646"/>
                  </a:lnTo>
                  <a:lnTo>
                    <a:pt x="2903" y="652"/>
                  </a:lnTo>
                  <a:lnTo>
                    <a:pt x="2909" y="668"/>
                  </a:lnTo>
                  <a:lnTo>
                    <a:pt x="2916" y="693"/>
                  </a:lnTo>
                  <a:lnTo>
                    <a:pt x="2926" y="728"/>
                  </a:lnTo>
                  <a:lnTo>
                    <a:pt x="2938" y="771"/>
                  </a:lnTo>
                  <a:lnTo>
                    <a:pt x="2948" y="824"/>
                  </a:lnTo>
                  <a:lnTo>
                    <a:pt x="2958" y="883"/>
                  </a:lnTo>
                  <a:lnTo>
                    <a:pt x="2963" y="949"/>
                  </a:lnTo>
                  <a:lnTo>
                    <a:pt x="2967" y="1024"/>
                  </a:lnTo>
                  <a:lnTo>
                    <a:pt x="2965" y="1102"/>
                  </a:lnTo>
                  <a:lnTo>
                    <a:pt x="2959" y="1186"/>
                  </a:lnTo>
                  <a:lnTo>
                    <a:pt x="2946" y="1276"/>
                  </a:lnTo>
                  <a:lnTo>
                    <a:pt x="2934" y="1337"/>
                  </a:lnTo>
                  <a:lnTo>
                    <a:pt x="2934" y="1337"/>
                  </a:lnTo>
                  <a:lnTo>
                    <a:pt x="2901" y="1454"/>
                  </a:lnTo>
                  <a:lnTo>
                    <a:pt x="2858" y="1569"/>
                  </a:lnTo>
                  <a:lnTo>
                    <a:pt x="2807" y="1679"/>
                  </a:lnTo>
                  <a:lnTo>
                    <a:pt x="2746" y="1785"/>
                  </a:lnTo>
                  <a:lnTo>
                    <a:pt x="2680" y="1884"/>
                  </a:lnTo>
                  <a:lnTo>
                    <a:pt x="2603" y="1978"/>
                  </a:lnTo>
                  <a:lnTo>
                    <a:pt x="2519" y="2066"/>
                  </a:lnTo>
                  <a:lnTo>
                    <a:pt x="2431" y="2147"/>
                  </a:lnTo>
                  <a:lnTo>
                    <a:pt x="2333" y="2219"/>
                  </a:lnTo>
                  <a:lnTo>
                    <a:pt x="2231" y="2283"/>
                  </a:lnTo>
                  <a:lnTo>
                    <a:pt x="2124" y="2340"/>
                  </a:lnTo>
                  <a:lnTo>
                    <a:pt x="2012" y="2389"/>
                  </a:lnTo>
                  <a:lnTo>
                    <a:pt x="1895" y="2428"/>
                  </a:lnTo>
                  <a:lnTo>
                    <a:pt x="1773" y="2458"/>
                  </a:lnTo>
                  <a:lnTo>
                    <a:pt x="1648" y="2475"/>
                  </a:lnTo>
                  <a:lnTo>
                    <a:pt x="1521" y="2485"/>
                  </a:lnTo>
                  <a:lnTo>
                    <a:pt x="1386" y="2481"/>
                  </a:lnTo>
                  <a:lnTo>
                    <a:pt x="1255" y="2467"/>
                  </a:lnTo>
                  <a:lnTo>
                    <a:pt x="1127" y="2442"/>
                  </a:lnTo>
                  <a:lnTo>
                    <a:pt x="1004" y="2405"/>
                  </a:lnTo>
                  <a:lnTo>
                    <a:pt x="885" y="2358"/>
                  </a:lnTo>
                  <a:lnTo>
                    <a:pt x="771" y="2301"/>
                  </a:lnTo>
                  <a:lnTo>
                    <a:pt x="664" y="2237"/>
                  </a:lnTo>
                  <a:lnTo>
                    <a:pt x="560" y="2162"/>
                  </a:lnTo>
                  <a:lnTo>
                    <a:pt x="466" y="2080"/>
                  </a:lnTo>
                  <a:lnTo>
                    <a:pt x="378" y="1988"/>
                  </a:lnTo>
                  <a:lnTo>
                    <a:pt x="298" y="1892"/>
                  </a:lnTo>
                  <a:lnTo>
                    <a:pt x="225" y="1789"/>
                  </a:lnTo>
                  <a:lnTo>
                    <a:pt x="162" y="1677"/>
                  </a:lnTo>
                  <a:lnTo>
                    <a:pt x="110" y="1562"/>
                  </a:lnTo>
                  <a:lnTo>
                    <a:pt x="67" y="1440"/>
                  </a:lnTo>
                  <a:lnTo>
                    <a:pt x="33" y="1315"/>
                  </a:lnTo>
                  <a:lnTo>
                    <a:pt x="10" y="1186"/>
                  </a:lnTo>
                  <a:lnTo>
                    <a:pt x="0" y="1051"/>
                  </a:lnTo>
                  <a:lnTo>
                    <a:pt x="2" y="986"/>
                  </a:lnTo>
                  <a:lnTo>
                    <a:pt x="6" y="926"/>
                  </a:lnTo>
                  <a:lnTo>
                    <a:pt x="12" y="873"/>
                  </a:lnTo>
                  <a:lnTo>
                    <a:pt x="20" y="826"/>
                  </a:lnTo>
                  <a:lnTo>
                    <a:pt x="29" y="787"/>
                  </a:lnTo>
                  <a:lnTo>
                    <a:pt x="37" y="756"/>
                  </a:lnTo>
                  <a:lnTo>
                    <a:pt x="43" y="732"/>
                  </a:lnTo>
                  <a:lnTo>
                    <a:pt x="47" y="718"/>
                  </a:lnTo>
                  <a:lnTo>
                    <a:pt x="49" y="713"/>
                  </a:lnTo>
                  <a:lnTo>
                    <a:pt x="237" y="237"/>
                  </a:lnTo>
                  <a:lnTo>
                    <a:pt x="1047" y="12"/>
                  </a:lnTo>
                  <a:lnTo>
                    <a:pt x="869" y="390"/>
                  </a:lnTo>
                  <a:lnTo>
                    <a:pt x="834" y="462"/>
                  </a:lnTo>
                  <a:lnTo>
                    <a:pt x="803" y="525"/>
                  </a:lnTo>
                  <a:lnTo>
                    <a:pt x="773" y="580"/>
                  </a:lnTo>
                  <a:lnTo>
                    <a:pt x="748" y="625"/>
                  </a:lnTo>
                  <a:lnTo>
                    <a:pt x="724" y="666"/>
                  </a:lnTo>
                  <a:lnTo>
                    <a:pt x="705" y="699"/>
                  </a:lnTo>
                  <a:lnTo>
                    <a:pt x="685" y="730"/>
                  </a:lnTo>
                  <a:lnTo>
                    <a:pt x="669" y="756"/>
                  </a:lnTo>
                  <a:lnTo>
                    <a:pt x="656" y="779"/>
                  </a:lnTo>
                  <a:lnTo>
                    <a:pt x="644" y="803"/>
                  </a:lnTo>
                  <a:lnTo>
                    <a:pt x="632" y="826"/>
                  </a:lnTo>
                  <a:lnTo>
                    <a:pt x="624" y="849"/>
                  </a:lnTo>
                  <a:lnTo>
                    <a:pt x="617" y="875"/>
                  </a:lnTo>
                  <a:lnTo>
                    <a:pt x="613" y="904"/>
                  </a:lnTo>
                  <a:lnTo>
                    <a:pt x="609" y="938"/>
                  </a:lnTo>
                  <a:lnTo>
                    <a:pt x="605" y="975"/>
                  </a:lnTo>
                  <a:lnTo>
                    <a:pt x="603" y="1020"/>
                  </a:lnTo>
                  <a:lnTo>
                    <a:pt x="607" y="1116"/>
                  </a:lnTo>
                  <a:lnTo>
                    <a:pt x="621" y="1208"/>
                  </a:lnTo>
                  <a:lnTo>
                    <a:pt x="646" y="1296"/>
                  </a:lnTo>
                  <a:lnTo>
                    <a:pt x="681" y="1382"/>
                  </a:lnTo>
                  <a:lnTo>
                    <a:pt x="724" y="1460"/>
                  </a:lnTo>
                  <a:lnTo>
                    <a:pt x="775" y="1536"/>
                  </a:lnTo>
                  <a:lnTo>
                    <a:pt x="836" y="1605"/>
                  </a:lnTo>
                  <a:lnTo>
                    <a:pt x="902" y="1667"/>
                  </a:lnTo>
                  <a:lnTo>
                    <a:pt x="975" y="1722"/>
                  </a:lnTo>
                  <a:lnTo>
                    <a:pt x="1053" y="1769"/>
                  </a:lnTo>
                  <a:lnTo>
                    <a:pt x="1137" y="1810"/>
                  </a:lnTo>
                  <a:lnTo>
                    <a:pt x="1223" y="1841"/>
                  </a:lnTo>
                  <a:lnTo>
                    <a:pt x="1315" y="1865"/>
                  </a:lnTo>
                  <a:lnTo>
                    <a:pt x="1409" y="1877"/>
                  </a:lnTo>
                  <a:lnTo>
                    <a:pt x="1505" y="1880"/>
                  </a:lnTo>
                  <a:lnTo>
                    <a:pt x="1609" y="1873"/>
                  </a:lnTo>
                  <a:lnTo>
                    <a:pt x="1707" y="1851"/>
                  </a:lnTo>
                  <a:lnTo>
                    <a:pt x="1803" y="1822"/>
                  </a:lnTo>
                  <a:lnTo>
                    <a:pt x="1891" y="1781"/>
                  </a:lnTo>
                  <a:lnTo>
                    <a:pt x="1975" y="1732"/>
                  </a:lnTo>
                  <a:lnTo>
                    <a:pt x="2053" y="1673"/>
                  </a:lnTo>
                  <a:lnTo>
                    <a:pt x="2124" y="1607"/>
                  </a:lnTo>
                  <a:lnTo>
                    <a:pt x="2186" y="1534"/>
                  </a:lnTo>
                  <a:lnTo>
                    <a:pt x="2241" y="1454"/>
                  </a:lnTo>
                  <a:lnTo>
                    <a:pt x="2286" y="1368"/>
                  </a:lnTo>
                  <a:lnTo>
                    <a:pt x="2323" y="1276"/>
                  </a:lnTo>
                  <a:lnTo>
                    <a:pt x="2349" y="1180"/>
                  </a:lnTo>
                  <a:lnTo>
                    <a:pt x="2364" y="1080"/>
                  </a:lnTo>
                  <a:lnTo>
                    <a:pt x="2368" y="979"/>
                  </a:lnTo>
                  <a:lnTo>
                    <a:pt x="2361" y="900"/>
                  </a:lnTo>
                  <a:lnTo>
                    <a:pt x="2347" y="826"/>
                  </a:lnTo>
                  <a:lnTo>
                    <a:pt x="2323" y="756"/>
                  </a:lnTo>
                  <a:lnTo>
                    <a:pt x="2296" y="687"/>
                  </a:lnTo>
                  <a:lnTo>
                    <a:pt x="2263" y="623"/>
                  </a:lnTo>
                  <a:lnTo>
                    <a:pt x="2225" y="558"/>
                  </a:lnTo>
                  <a:lnTo>
                    <a:pt x="2186" y="495"/>
                  </a:lnTo>
                  <a:lnTo>
                    <a:pt x="2145" y="433"/>
                  </a:lnTo>
                  <a:lnTo>
                    <a:pt x="2104" y="370"/>
                  </a:lnTo>
                  <a:lnTo>
                    <a:pt x="1885" y="0"/>
                  </a:lnTo>
                  <a:close/>
                </a:path>
              </a:pathLst>
            </a:custGeom>
            <a:gradFill flip="none" rotWithShape="1">
              <a:gsLst>
                <a:gs pos="3000">
                  <a:schemeClr val="accent4">
                    <a:lumMod val="75000"/>
                  </a:schemeClr>
                </a:gs>
                <a:gs pos="39000">
                  <a:schemeClr val="accent4"/>
                </a:gs>
              </a:gsLst>
              <a:lin ang="54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2" name="Freeform 20"/>
            <p:cNvSpPr>
              <a:spLocks/>
            </p:cNvSpPr>
            <p:nvPr/>
          </p:nvSpPr>
          <p:spPr bwMode="auto">
            <a:xfrm>
              <a:off x="5939565" y="3297112"/>
              <a:ext cx="2070062" cy="2195609"/>
            </a:xfrm>
            <a:custGeom>
              <a:avLst/>
              <a:gdLst>
                <a:gd name="T0" fmla="*/ 1684 w 2770"/>
                <a:gd name="T1" fmla="*/ 51 h 2938"/>
                <a:gd name="T2" fmla="*/ 1711 w 2770"/>
                <a:gd name="T3" fmla="*/ 54 h 2938"/>
                <a:gd name="T4" fmla="*/ 1784 w 2770"/>
                <a:gd name="T5" fmla="*/ 72 h 2938"/>
                <a:gd name="T6" fmla="*/ 1891 w 2770"/>
                <a:gd name="T7" fmla="*/ 109 h 2938"/>
                <a:gd name="T8" fmla="*/ 2026 w 2770"/>
                <a:gd name="T9" fmla="*/ 170 h 2938"/>
                <a:gd name="T10" fmla="*/ 2175 w 2770"/>
                <a:gd name="T11" fmla="*/ 264 h 2938"/>
                <a:gd name="T12" fmla="*/ 2298 w 2770"/>
                <a:gd name="T13" fmla="*/ 365 h 2938"/>
                <a:gd name="T14" fmla="*/ 2384 w 2770"/>
                <a:gd name="T15" fmla="*/ 454 h 2938"/>
                <a:gd name="T16" fmla="*/ 2533 w 2770"/>
                <a:gd name="T17" fmla="*/ 647 h 2938"/>
                <a:gd name="T18" fmla="*/ 2647 w 2770"/>
                <a:gd name="T19" fmla="*/ 860 h 2938"/>
                <a:gd name="T20" fmla="*/ 2725 w 2770"/>
                <a:gd name="T21" fmla="*/ 1087 h 2938"/>
                <a:gd name="T22" fmla="*/ 2764 w 2770"/>
                <a:gd name="T23" fmla="*/ 1326 h 2938"/>
                <a:gd name="T24" fmla="*/ 2766 w 2770"/>
                <a:gd name="T25" fmla="*/ 1569 h 2938"/>
                <a:gd name="T26" fmla="*/ 2727 w 2770"/>
                <a:gd name="T27" fmla="*/ 1811 h 2938"/>
                <a:gd name="T28" fmla="*/ 2645 w 2770"/>
                <a:gd name="T29" fmla="*/ 2048 h 2938"/>
                <a:gd name="T30" fmla="*/ 2527 w 2770"/>
                <a:gd name="T31" fmla="*/ 2267 h 2938"/>
                <a:gd name="T32" fmla="*/ 2382 w 2770"/>
                <a:gd name="T33" fmla="*/ 2453 h 2938"/>
                <a:gd name="T34" fmla="*/ 2212 w 2770"/>
                <a:gd name="T35" fmla="*/ 2611 h 2938"/>
                <a:gd name="T36" fmla="*/ 2024 w 2770"/>
                <a:gd name="T37" fmla="*/ 2740 h 2938"/>
                <a:gd name="T38" fmla="*/ 1819 w 2770"/>
                <a:gd name="T39" fmla="*/ 2838 h 2938"/>
                <a:gd name="T40" fmla="*/ 1602 w 2770"/>
                <a:gd name="T41" fmla="*/ 2903 h 2938"/>
                <a:gd name="T42" fmla="*/ 1376 w 2770"/>
                <a:gd name="T43" fmla="*/ 2934 h 2938"/>
                <a:gd name="T44" fmla="*/ 1147 w 2770"/>
                <a:gd name="T45" fmla="*/ 2932 h 2938"/>
                <a:gd name="T46" fmla="*/ 920 w 2770"/>
                <a:gd name="T47" fmla="*/ 2893 h 2938"/>
                <a:gd name="T48" fmla="*/ 697 w 2770"/>
                <a:gd name="T49" fmla="*/ 2817 h 2938"/>
                <a:gd name="T50" fmla="*/ 531 w 2770"/>
                <a:gd name="T51" fmla="*/ 2731 h 2938"/>
                <a:gd name="T52" fmla="*/ 439 w 2770"/>
                <a:gd name="T53" fmla="*/ 2664 h 2938"/>
                <a:gd name="T54" fmla="*/ 372 w 2770"/>
                <a:gd name="T55" fmla="*/ 2607 h 2938"/>
                <a:gd name="T56" fmla="*/ 333 w 2770"/>
                <a:gd name="T57" fmla="*/ 2568 h 2938"/>
                <a:gd name="T58" fmla="*/ 319 w 2770"/>
                <a:gd name="T59" fmla="*/ 2553 h 2938"/>
                <a:gd name="T60" fmla="*/ 208 w 2770"/>
                <a:gd name="T61" fmla="*/ 1353 h 2938"/>
                <a:gd name="T62" fmla="*/ 498 w 2770"/>
                <a:gd name="T63" fmla="*/ 1823 h 2938"/>
                <a:gd name="T64" fmla="*/ 586 w 2770"/>
                <a:gd name="T65" fmla="*/ 1968 h 2938"/>
                <a:gd name="T66" fmla="*/ 678 w 2770"/>
                <a:gd name="T67" fmla="*/ 2085 h 2938"/>
                <a:gd name="T68" fmla="*/ 791 w 2770"/>
                <a:gd name="T69" fmla="*/ 2183 h 2938"/>
                <a:gd name="T70" fmla="*/ 948 w 2770"/>
                <a:gd name="T71" fmla="*/ 2267 h 2938"/>
                <a:gd name="T72" fmla="*/ 1126 w 2770"/>
                <a:gd name="T73" fmla="*/ 2320 h 2938"/>
                <a:gd name="T74" fmla="*/ 1310 w 2770"/>
                <a:gd name="T75" fmla="*/ 2334 h 2938"/>
                <a:gd name="T76" fmla="*/ 1488 w 2770"/>
                <a:gd name="T77" fmla="*/ 2308 h 2938"/>
                <a:gd name="T78" fmla="*/ 1658 w 2770"/>
                <a:gd name="T79" fmla="*/ 2249 h 2938"/>
                <a:gd name="T80" fmla="*/ 1815 w 2770"/>
                <a:gd name="T81" fmla="*/ 2156 h 2938"/>
                <a:gd name="T82" fmla="*/ 1950 w 2770"/>
                <a:gd name="T83" fmla="*/ 2030 h 2938"/>
                <a:gd name="T84" fmla="*/ 2058 w 2770"/>
                <a:gd name="T85" fmla="*/ 1874 h 2938"/>
                <a:gd name="T86" fmla="*/ 2130 w 2770"/>
                <a:gd name="T87" fmla="*/ 1698 h 2938"/>
                <a:gd name="T88" fmla="*/ 2163 w 2770"/>
                <a:gd name="T89" fmla="*/ 1516 h 2938"/>
                <a:gd name="T90" fmla="*/ 2157 w 2770"/>
                <a:gd name="T91" fmla="*/ 1336 h 2938"/>
                <a:gd name="T92" fmla="*/ 2114 w 2770"/>
                <a:gd name="T93" fmla="*/ 1160 h 2938"/>
                <a:gd name="T94" fmla="*/ 2038 w 2770"/>
                <a:gd name="T95" fmla="*/ 995 h 2938"/>
                <a:gd name="T96" fmla="*/ 1928 w 2770"/>
                <a:gd name="T97" fmla="*/ 851 h 2938"/>
                <a:gd name="T98" fmla="*/ 1787 w 2770"/>
                <a:gd name="T99" fmla="*/ 727 h 2938"/>
                <a:gd name="T100" fmla="*/ 1650 w 2770"/>
                <a:gd name="T101" fmla="*/ 649 h 2938"/>
                <a:gd name="T102" fmla="*/ 1553 w 2770"/>
                <a:gd name="T103" fmla="*/ 612 h 2938"/>
                <a:gd name="T104" fmla="*/ 1455 w 2770"/>
                <a:gd name="T105" fmla="*/ 592 h 2938"/>
                <a:gd name="T106" fmla="*/ 1347 w 2770"/>
                <a:gd name="T107" fmla="*/ 589 h 2938"/>
                <a:gd name="T108" fmla="*/ 1216 w 2770"/>
                <a:gd name="T109" fmla="*/ 594 h 2938"/>
                <a:gd name="T110" fmla="*/ 1048 w 2770"/>
                <a:gd name="T111" fmla="*/ 602 h 2938"/>
                <a:gd name="T112" fmla="*/ 1175 w 2770"/>
                <a:gd name="T113" fmla="*/ 0 h 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70" h="2938">
                  <a:moveTo>
                    <a:pt x="1175" y="0"/>
                  </a:moveTo>
                  <a:lnTo>
                    <a:pt x="1684" y="51"/>
                  </a:lnTo>
                  <a:lnTo>
                    <a:pt x="1692" y="52"/>
                  </a:lnTo>
                  <a:lnTo>
                    <a:pt x="1711" y="54"/>
                  </a:lnTo>
                  <a:lnTo>
                    <a:pt x="1742" y="62"/>
                  </a:lnTo>
                  <a:lnTo>
                    <a:pt x="1784" y="72"/>
                  </a:lnTo>
                  <a:lnTo>
                    <a:pt x="1832" y="88"/>
                  </a:lnTo>
                  <a:lnTo>
                    <a:pt x="1891" y="109"/>
                  </a:lnTo>
                  <a:lnTo>
                    <a:pt x="1956" y="137"/>
                  </a:lnTo>
                  <a:lnTo>
                    <a:pt x="2026" y="170"/>
                  </a:lnTo>
                  <a:lnTo>
                    <a:pt x="2099" y="213"/>
                  </a:lnTo>
                  <a:lnTo>
                    <a:pt x="2175" y="264"/>
                  </a:lnTo>
                  <a:lnTo>
                    <a:pt x="2253" y="324"/>
                  </a:lnTo>
                  <a:lnTo>
                    <a:pt x="2298" y="365"/>
                  </a:lnTo>
                  <a:lnTo>
                    <a:pt x="2298" y="365"/>
                  </a:lnTo>
                  <a:lnTo>
                    <a:pt x="2384" y="454"/>
                  </a:lnTo>
                  <a:lnTo>
                    <a:pt x="2463" y="547"/>
                  </a:lnTo>
                  <a:lnTo>
                    <a:pt x="2533" y="647"/>
                  </a:lnTo>
                  <a:lnTo>
                    <a:pt x="2594" y="751"/>
                  </a:lnTo>
                  <a:lnTo>
                    <a:pt x="2647" y="860"/>
                  </a:lnTo>
                  <a:lnTo>
                    <a:pt x="2690" y="972"/>
                  </a:lnTo>
                  <a:lnTo>
                    <a:pt x="2725" y="1087"/>
                  </a:lnTo>
                  <a:lnTo>
                    <a:pt x="2749" y="1207"/>
                  </a:lnTo>
                  <a:lnTo>
                    <a:pt x="2764" y="1326"/>
                  </a:lnTo>
                  <a:lnTo>
                    <a:pt x="2770" y="1447"/>
                  </a:lnTo>
                  <a:lnTo>
                    <a:pt x="2766" y="1569"/>
                  </a:lnTo>
                  <a:lnTo>
                    <a:pt x="2750" y="1690"/>
                  </a:lnTo>
                  <a:lnTo>
                    <a:pt x="2727" y="1811"/>
                  </a:lnTo>
                  <a:lnTo>
                    <a:pt x="2692" y="1931"/>
                  </a:lnTo>
                  <a:lnTo>
                    <a:pt x="2645" y="2048"/>
                  </a:lnTo>
                  <a:lnTo>
                    <a:pt x="2588" y="2163"/>
                  </a:lnTo>
                  <a:lnTo>
                    <a:pt x="2527" y="2267"/>
                  </a:lnTo>
                  <a:lnTo>
                    <a:pt x="2457" y="2363"/>
                  </a:lnTo>
                  <a:lnTo>
                    <a:pt x="2382" y="2453"/>
                  </a:lnTo>
                  <a:lnTo>
                    <a:pt x="2300" y="2537"/>
                  </a:lnTo>
                  <a:lnTo>
                    <a:pt x="2212" y="2611"/>
                  </a:lnTo>
                  <a:lnTo>
                    <a:pt x="2120" y="2680"/>
                  </a:lnTo>
                  <a:lnTo>
                    <a:pt x="2024" y="2740"/>
                  </a:lnTo>
                  <a:lnTo>
                    <a:pt x="1923" y="2793"/>
                  </a:lnTo>
                  <a:lnTo>
                    <a:pt x="1819" y="2838"/>
                  </a:lnTo>
                  <a:lnTo>
                    <a:pt x="1711" y="2874"/>
                  </a:lnTo>
                  <a:lnTo>
                    <a:pt x="1602" y="2903"/>
                  </a:lnTo>
                  <a:lnTo>
                    <a:pt x="1490" y="2922"/>
                  </a:lnTo>
                  <a:lnTo>
                    <a:pt x="1376" y="2934"/>
                  </a:lnTo>
                  <a:lnTo>
                    <a:pt x="1263" y="2938"/>
                  </a:lnTo>
                  <a:lnTo>
                    <a:pt x="1147" y="2932"/>
                  </a:lnTo>
                  <a:lnTo>
                    <a:pt x="1034" y="2917"/>
                  </a:lnTo>
                  <a:lnTo>
                    <a:pt x="920" y="2893"/>
                  </a:lnTo>
                  <a:lnTo>
                    <a:pt x="807" y="2860"/>
                  </a:lnTo>
                  <a:lnTo>
                    <a:pt x="697" y="2817"/>
                  </a:lnTo>
                  <a:lnTo>
                    <a:pt x="588" y="2766"/>
                  </a:lnTo>
                  <a:lnTo>
                    <a:pt x="531" y="2731"/>
                  </a:lnTo>
                  <a:lnTo>
                    <a:pt x="482" y="2697"/>
                  </a:lnTo>
                  <a:lnTo>
                    <a:pt x="439" y="2664"/>
                  </a:lnTo>
                  <a:lnTo>
                    <a:pt x="402" y="2635"/>
                  </a:lnTo>
                  <a:lnTo>
                    <a:pt x="372" y="2607"/>
                  </a:lnTo>
                  <a:lnTo>
                    <a:pt x="349" y="2586"/>
                  </a:lnTo>
                  <a:lnTo>
                    <a:pt x="333" y="2568"/>
                  </a:lnTo>
                  <a:lnTo>
                    <a:pt x="323" y="2557"/>
                  </a:lnTo>
                  <a:lnTo>
                    <a:pt x="319" y="2553"/>
                  </a:lnTo>
                  <a:lnTo>
                    <a:pt x="0" y="2154"/>
                  </a:lnTo>
                  <a:lnTo>
                    <a:pt x="208" y="1353"/>
                  </a:lnTo>
                  <a:lnTo>
                    <a:pt x="449" y="1737"/>
                  </a:lnTo>
                  <a:lnTo>
                    <a:pt x="498" y="1823"/>
                  </a:lnTo>
                  <a:lnTo>
                    <a:pt x="543" y="1899"/>
                  </a:lnTo>
                  <a:lnTo>
                    <a:pt x="586" y="1968"/>
                  </a:lnTo>
                  <a:lnTo>
                    <a:pt x="631" y="2030"/>
                  </a:lnTo>
                  <a:lnTo>
                    <a:pt x="678" y="2085"/>
                  </a:lnTo>
                  <a:lnTo>
                    <a:pt x="731" y="2136"/>
                  </a:lnTo>
                  <a:lnTo>
                    <a:pt x="791" y="2183"/>
                  </a:lnTo>
                  <a:lnTo>
                    <a:pt x="860" y="2226"/>
                  </a:lnTo>
                  <a:lnTo>
                    <a:pt x="948" y="2267"/>
                  </a:lnTo>
                  <a:lnTo>
                    <a:pt x="1036" y="2298"/>
                  </a:lnTo>
                  <a:lnTo>
                    <a:pt x="1126" y="2320"/>
                  </a:lnTo>
                  <a:lnTo>
                    <a:pt x="1218" y="2332"/>
                  </a:lnTo>
                  <a:lnTo>
                    <a:pt x="1310" y="2334"/>
                  </a:lnTo>
                  <a:lnTo>
                    <a:pt x="1400" y="2326"/>
                  </a:lnTo>
                  <a:lnTo>
                    <a:pt x="1488" y="2308"/>
                  </a:lnTo>
                  <a:lnTo>
                    <a:pt x="1574" y="2283"/>
                  </a:lnTo>
                  <a:lnTo>
                    <a:pt x="1658" y="2249"/>
                  </a:lnTo>
                  <a:lnTo>
                    <a:pt x="1739" y="2206"/>
                  </a:lnTo>
                  <a:lnTo>
                    <a:pt x="1815" y="2156"/>
                  </a:lnTo>
                  <a:lnTo>
                    <a:pt x="1885" y="2097"/>
                  </a:lnTo>
                  <a:lnTo>
                    <a:pt x="1950" y="2030"/>
                  </a:lnTo>
                  <a:lnTo>
                    <a:pt x="2007" y="1956"/>
                  </a:lnTo>
                  <a:lnTo>
                    <a:pt x="2058" y="1874"/>
                  </a:lnTo>
                  <a:lnTo>
                    <a:pt x="2099" y="1788"/>
                  </a:lnTo>
                  <a:lnTo>
                    <a:pt x="2130" y="1698"/>
                  </a:lnTo>
                  <a:lnTo>
                    <a:pt x="2152" y="1608"/>
                  </a:lnTo>
                  <a:lnTo>
                    <a:pt x="2163" y="1516"/>
                  </a:lnTo>
                  <a:lnTo>
                    <a:pt x="2165" y="1426"/>
                  </a:lnTo>
                  <a:lnTo>
                    <a:pt x="2157" y="1336"/>
                  </a:lnTo>
                  <a:lnTo>
                    <a:pt x="2140" y="1246"/>
                  </a:lnTo>
                  <a:lnTo>
                    <a:pt x="2114" y="1160"/>
                  </a:lnTo>
                  <a:lnTo>
                    <a:pt x="2081" y="1076"/>
                  </a:lnTo>
                  <a:lnTo>
                    <a:pt x="2038" y="995"/>
                  </a:lnTo>
                  <a:lnTo>
                    <a:pt x="1987" y="921"/>
                  </a:lnTo>
                  <a:lnTo>
                    <a:pt x="1928" y="851"/>
                  </a:lnTo>
                  <a:lnTo>
                    <a:pt x="1862" y="786"/>
                  </a:lnTo>
                  <a:lnTo>
                    <a:pt x="1787" y="727"/>
                  </a:lnTo>
                  <a:lnTo>
                    <a:pt x="1705" y="677"/>
                  </a:lnTo>
                  <a:lnTo>
                    <a:pt x="1650" y="649"/>
                  </a:lnTo>
                  <a:lnTo>
                    <a:pt x="1600" y="628"/>
                  </a:lnTo>
                  <a:lnTo>
                    <a:pt x="1553" y="612"/>
                  </a:lnTo>
                  <a:lnTo>
                    <a:pt x="1504" y="600"/>
                  </a:lnTo>
                  <a:lnTo>
                    <a:pt x="1455" y="592"/>
                  </a:lnTo>
                  <a:lnTo>
                    <a:pt x="1404" y="590"/>
                  </a:lnTo>
                  <a:lnTo>
                    <a:pt x="1347" y="589"/>
                  </a:lnTo>
                  <a:lnTo>
                    <a:pt x="1286" y="590"/>
                  </a:lnTo>
                  <a:lnTo>
                    <a:pt x="1216" y="594"/>
                  </a:lnTo>
                  <a:lnTo>
                    <a:pt x="1138" y="598"/>
                  </a:lnTo>
                  <a:lnTo>
                    <a:pt x="1048" y="602"/>
                  </a:lnTo>
                  <a:lnTo>
                    <a:pt x="590" y="598"/>
                  </a:lnTo>
                  <a:lnTo>
                    <a:pt x="1175" y="0"/>
                  </a:lnTo>
                  <a:close/>
                </a:path>
              </a:pathLst>
            </a:custGeom>
            <a:gradFill flip="none" rotWithShape="1">
              <a:gsLst>
                <a:gs pos="0">
                  <a:schemeClr val="accent3">
                    <a:lumMod val="50000"/>
                  </a:schemeClr>
                </a:gs>
                <a:gs pos="39000">
                  <a:schemeClr val="accent3"/>
                </a:gs>
              </a:gsLst>
              <a:lin ang="1800000" scaled="0"/>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3" name="Freeform 21"/>
            <p:cNvSpPr>
              <a:spLocks/>
            </p:cNvSpPr>
            <p:nvPr/>
          </p:nvSpPr>
          <p:spPr bwMode="auto">
            <a:xfrm>
              <a:off x="5873802" y="1981839"/>
              <a:ext cx="2079029" cy="2201588"/>
            </a:xfrm>
            <a:custGeom>
              <a:avLst/>
              <a:gdLst>
                <a:gd name="T0" fmla="*/ 1353 w 2782"/>
                <a:gd name="T1" fmla="*/ 0 h 2944"/>
                <a:gd name="T2" fmla="*/ 1580 w 2782"/>
                <a:gd name="T3" fmla="*/ 25 h 2944"/>
                <a:gd name="T4" fmla="*/ 1797 w 2782"/>
                <a:gd name="T5" fmla="*/ 86 h 2944"/>
                <a:gd name="T6" fmla="*/ 2005 w 2782"/>
                <a:gd name="T7" fmla="*/ 178 h 2944"/>
                <a:gd name="T8" fmla="*/ 2198 w 2782"/>
                <a:gd name="T9" fmla="*/ 303 h 2944"/>
                <a:gd name="T10" fmla="*/ 2371 w 2782"/>
                <a:gd name="T11" fmla="*/ 456 h 2944"/>
                <a:gd name="T12" fmla="*/ 2519 w 2782"/>
                <a:gd name="T13" fmla="*/ 640 h 2944"/>
                <a:gd name="T14" fmla="*/ 2641 w 2782"/>
                <a:gd name="T15" fmla="*/ 849 h 2944"/>
                <a:gd name="T16" fmla="*/ 2725 w 2782"/>
                <a:gd name="T17" fmla="*/ 1070 h 2944"/>
                <a:gd name="T18" fmla="*/ 2772 w 2782"/>
                <a:gd name="T19" fmla="*/ 1297 h 2944"/>
                <a:gd name="T20" fmla="*/ 2782 w 2782"/>
                <a:gd name="T21" fmla="*/ 1526 h 2944"/>
                <a:gd name="T22" fmla="*/ 2758 w 2782"/>
                <a:gd name="T23" fmla="*/ 1751 h 2944"/>
                <a:gd name="T24" fmla="*/ 2701 w 2782"/>
                <a:gd name="T25" fmla="*/ 1970 h 2944"/>
                <a:gd name="T26" fmla="*/ 2611 w 2782"/>
                <a:gd name="T27" fmla="*/ 2177 h 2944"/>
                <a:gd name="T28" fmla="*/ 2490 w 2782"/>
                <a:gd name="T29" fmla="*/ 2371 h 2944"/>
                <a:gd name="T30" fmla="*/ 2337 w 2782"/>
                <a:gd name="T31" fmla="*/ 2545 h 2944"/>
                <a:gd name="T32" fmla="*/ 2155 w 2782"/>
                <a:gd name="T33" fmla="*/ 2698 h 2944"/>
                <a:gd name="T34" fmla="*/ 1989 w 2782"/>
                <a:gd name="T35" fmla="*/ 2796 h 2944"/>
                <a:gd name="T36" fmla="*/ 1874 w 2782"/>
                <a:gd name="T37" fmla="*/ 2844 h 2944"/>
                <a:gd name="T38" fmla="*/ 1787 w 2782"/>
                <a:gd name="T39" fmla="*/ 2870 h 2944"/>
                <a:gd name="T40" fmla="*/ 1740 w 2782"/>
                <a:gd name="T41" fmla="*/ 2880 h 2944"/>
                <a:gd name="T42" fmla="*/ 1226 w 2782"/>
                <a:gd name="T43" fmla="*/ 2944 h 2944"/>
                <a:gd name="T44" fmla="*/ 1104 w 2782"/>
                <a:gd name="T45" fmla="*/ 2346 h 2944"/>
                <a:gd name="T46" fmla="*/ 1280 w 2782"/>
                <a:gd name="T47" fmla="*/ 2346 h 2944"/>
                <a:gd name="T48" fmla="*/ 1416 w 2782"/>
                <a:gd name="T49" fmla="*/ 2344 h 2944"/>
                <a:gd name="T50" fmla="*/ 1525 w 2782"/>
                <a:gd name="T51" fmla="*/ 2332 h 2944"/>
                <a:gd name="T52" fmla="*/ 1627 w 2782"/>
                <a:gd name="T53" fmla="*/ 2303 h 2944"/>
                <a:gd name="T54" fmla="*/ 1737 w 2782"/>
                <a:gd name="T55" fmla="*/ 2248 h 2944"/>
                <a:gd name="T56" fmla="*/ 1891 w 2782"/>
                <a:gd name="T57" fmla="*/ 2136 h 2944"/>
                <a:gd name="T58" fmla="*/ 2012 w 2782"/>
                <a:gd name="T59" fmla="*/ 1999 h 2944"/>
                <a:gd name="T60" fmla="*/ 2103 w 2782"/>
                <a:gd name="T61" fmla="*/ 1841 h 2944"/>
                <a:gd name="T62" fmla="*/ 2159 w 2782"/>
                <a:gd name="T63" fmla="*/ 1669 h 2944"/>
                <a:gd name="T64" fmla="*/ 2179 w 2782"/>
                <a:gd name="T65" fmla="*/ 1489 h 2944"/>
                <a:gd name="T66" fmla="*/ 2161 w 2782"/>
                <a:gd name="T67" fmla="*/ 1309 h 2944"/>
                <a:gd name="T68" fmla="*/ 2104 w 2782"/>
                <a:gd name="T69" fmla="*/ 1131 h 2944"/>
                <a:gd name="T70" fmla="*/ 2009 w 2782"/>
                <a:gd name="T71" fmla="*/ 964 h 2944"/>
                <a:gd name="T72" fmla="*/ 1881 w 2782"/>
                <a:gd name="T73" fmla="*/ 825 h 2944"/>
                <a:gd name="T74" fmla="*/ 1733 w 2782"/>
                <a:gd name="T75" fmla="*/ 720 h 2944"/>
                <a:gd name="T76" fmla="*/ 1568 w 2782"/>
                <a:gd name="T77" fmla="*/ 645 h 2944"/>
                <a:gd name="T78" fmla="*/ 1392 w 2782"/>
                <a:gd name="T79" fmla="*/ 608 h 2944"/>
                <a:gd name="T80" fmla="*/ 1210 w 2782"/>
                <a:gd name="T81" fmla="*/ 606 h 2944"/>
                <a:gd name="T82" fmla="*/ 1030 w 2782"/>
                <a:gd name="T83" fmla="*/ 644 h 2944"/>
                <a:gd name="T84" fmla="*/ 856 w 2782"/>
                <a:gd name="T85" fmla="*/ 720 h 2944"/>
                <a:gd name="T86" fmla="*/ 734 w 2782"/>
                <a:gd name="T87" fmla="*/ 810 h 2944"/>
                <a:gd name="T88" fmla="*/ 642 w 2782"/>
                <a:gd name="T89" fmla="*/ 913 h 2944"/>
                <a:gd name="T90" fmla="*/ 564 w 2782"/>
                <a:gd name="T91" fmla="*/ 1035 h 2944"/>
                <a:gd name="T92" fmla="*/ 488 w 2782"/>
                <a:gd name="T93" fmla="*/ 1170 h 2944"/>
                <a:gd name="T94" fmla="*/ 229 w 2782"/>
                <a:gd name="T95" fmla="*/ 1620 h 2944"/>
                <a:gd name="T96" fmla="*/ 310 w 2782"/>
                <a:gd name="T97" fmla="*/ 413 h 2944"/>
                <a:gd name="T98" fmla="*/ 321 w 2782"/>
                <a:gd name="T99" fmla="*/ 397 h 2944"/>
                <a:gd name="T100" fmla="*/ 359 w 2782"/>
                <a:gd name="T101" fmla="*/ 358 h 2944"/>
                <a:gd name="T102" fmla="*/ 421 w 2782"/>
                <a:gd name="T103" fmla="*/ 301 h 2944"/>
                <a:gd name="T104" fmla="*/ 509 w 2782"/>
                <a:gd name="T105" fmla="*/ 235 h 2944"/>
                <a:gd name="T106" fmla="*/ 623 w 2782"/>
                <a:gd name="T107" fmla="*/ 164 h 2944"/>
                <a:gd name="T108" fmla="*/ 762 w 2782"/>
                <a:gd name="T109" fmla="*/ 98 h 2944"/>
                <a:gd name="T110" fmla="*/ 899 w 2782"/>
                <a:gd name="T111" fmla="*/ 53 h 2944"/>
                <a:gd name="T112" fmla="*/ 1010 w 2782"/>
                <a:gd name="T113" fmla="*/ 25 h 2944"/>
                <a:gd name="T114" fmla="*/ 1239 w 2782"/>
                <a:gd name="T115" fmla="*/ 0 h 2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2" h="2944">
                  <a:moveTo>
                    <a:pt x="1239" y="0"/>
                  </a:moveTo>
                  <a:lnTo>
                    <a:pt x="1353" y="0"/>
                  </a:lnTo>
                  <a:lnTo>
                    <a:pt x="1466" y="8"/>
                  </a:lnTo>
                  <a:lnTo>
                    <a:pt x="1580" y="25"/>
                  </a:lnTo>
                  <a:lnTo>
                    <a:pt x="1690" y="53"/>
                  </a:lnTo>
                  <a:lnTo>
                    <a:pt x="1797" y="86"/>
                  </a:lnTo>
                  <a:lnTo>
                    <a:pt x="1903" y="129"/>
                  </a:lnTo>
                  <a:lnTo>
                    <a:pt x="2005" y="178"/>
                  </a:lnTo>
                  <a:lnTo>
                    <a:pt x="2104" y="237"/>
                  </a:lnTo>
                  <a:lnTo>
                    <a:pt x="2198" y="303"/>
                  </a:lnTo>
                  <a:lnTo>
                    <a:pt x="2287" y="376"/>
                  </a:lnTo>
                  <a:lnTo>
                    <a:pt x="2371" y="456"/>
                  </a:lnTo>
                  <a:lnTo>
                    <a:pt x="2449" y="544"/>
                  </a:lnTo>
                  <a:lnTo>
                    <a:pt x="2519" y="640"/>
                  </a:lnTo>
                  <a:lnTo>
                    <a:pt x="2584" y="741"/>
                  </a:lnTo>
                  <a:lnTo>
                    <a:pt x="2641" y="849"/>
                  </a:lnTo>
                  <a:lnTo>
                    <a:pt x="2688" y="958"/>
                  </a:lnTo>
                  <a:lnTo>
                    <a:pt x="2725" y="1070"/>
                  </a:lnTo>
                  <a:lnTo>
                    <a:pt x="2752" y="1183"/>
                  </a:lnTo>
                  <a:lnTo>
                    <a:pt x="2772" y="1297"/>
                  </a:lnTo>
                  <a:lnTo>
                    <a:pt x="2782" y="1410"/>
                  </a:lnTo>
                  <a:lnTo>
                    <a:pt x="2782" y="1526"/>
                  </a:lnTo>
                  <a:lnTo>
                    <a:pt x="2774" y="1639"/>
                  </a:lnTo>
                  <a:lnTo>
                    <a:pt x="2758" y="1751"/>
                  </a:lnTo>
                  <a:lnTo>
                    <a:pt x="2735" y="1862"/>
                  </a:lnTo>
                  <a:lnTo>
                    <a:pt x="2701" y="1970"/>
                  </a:lnTo>
                  <a:lnTo>
                    <a:pt x="2660" y="2076"/>
                  </a:lnTo>
                  <a:lnTo>
                    <a:pt x="2611" y="2177"/>
                  </a:lnTo>
                  <a:lnTo>
                    <a:pt x="2555" y="2277"/>
                  </a:lnTo>
                  <a:lnTo>
                    <a:pt x="2490" y="2371"/>
                  </a:lnTo>
                  <a:lnTo>
                    <a:pt x="2418" y="2461"/>
                  </a:lnTo>
                  <a:lnTo>
                    <a:pt x="2337" y="2545"/>
                  </a:lnTo>
                  <a:lnTo>
                    <a:pt x="2249" y="2625"/>
                  </a:lnTo>
                  <a:lnTo>
                    <a:pt x="2155" y="2698"/>
                  </a:lnTo>
                  <a:lnTo>
                    <a:pt x="2056" y="2762"/>
                  </a:lnTo>
                  <a:lnTo>
                    <a:pt x="1989" y="2796"/>
                  </a:lnTo>
                  <a:lnTo>
                    <a:pt x="1928" y="2823"/>
                  </a:lnTo>
                  <a:lnTo>
                    <a:pt x="1874" y="2844"/>
                  </a:lnTo>
                  <a:lnTo>
                    <a:pt x="1827" y="2858"/>
                  </a:lnTo>
                  <a:lnTo>
                    <a:pt x="1787" y="2870"/>
                  </a:lnTo>
                  <a:lnTo>
                    <a:pt x="1758" y="2876"/>
                  </a:lnTo>
                  <a:lnTo>
                    <a:pt x="1740" y="2880"/>
                  </a:lnTo>
                  <a:lnTo>
                    <a:pt x="1735" y="2882"/>
                  </a:lnTo>
                  <a:lnTo>
                    <a:pt x="1226" y="2944"/>
                  </a:lnTo>
                  <a:lnTo>
                    <a:pt x="678" y="2357"/>
                  </a:lnTo>
                  <a:lnTo>
                    <a:pt x="1104" y="2346"/>
                  </a:lnTo>
                  <a:lnTo>
                    <a:pt x="1198" y="2346"/>
                  </a:lnTo>
                  <a:lnTo>
                    <a:pt x="1280" y="2346"/>
                  </a:lnTo>
                  <a:lnTo>
                    <a:pt x="1351" y="2346"/>
                  </a:lnTo>
                  <a:lnTo>
                    <a:pt x="1416" y="2344"/>
                  </a:lnTo>
                  <a:lnTo>
                    <a:pt x="1472" y="2340"/>
                  </a:lnTo>
                  <a:lnTo>
                    <a:pt x="1525" y="2332"/>
                  </a:lnTo>
                  <a:lnTo>
                    <a:pt x="1576" y="2320"/>
                  </a:lnTo>
                  <a:lnTo>
                    <a:pt x="1627" y="2303"/>
                  </a:lnTo>
                  <a:lnTo>
                    <a:pt x="1680" y="2279"/>
                  </a:lnTo>
                  <a:lnTo>
                    <a:pt x="1737" y="2248"/>
                  </a:lnTo>
                  <a:lnTo>
                    <a:pt x="1817" y="2197"/>
                  </a:lnTo>
                  <a:lnTo>
                    <a:pt x="1891" y="2136"/>
                  </a:lnTo>
                  <a:lnTo>
                    <a:pt x="1956" y="2070"/>
                  </a:lnTo>
                  <a:lnTo>
                    <a:pt x="2012" y="1999"/>
                  </a:lnTo>
                  <a:lnTo>
                    <a:pt x="2061" y="1921"/>
                  </a:lnTo>
                  <a:lnTo>
                    <a:pt x="2103" y="1841"/>
                  </a:lnTo>
                  <a:lnTo>
                    <a:pt x="2136" y="1757"/>
                  </a:lnTo>
                  <a:lnTo>
                    <a:pt x="2159" y="1669"/>
                  </a:lnTo>
                  <a:lnTo>
                    <a:pt x="2173" y="1581"/>
                  </a:lnTo>
                  <a:lnTo>
                    <a:pt x="2179" y="1489"/>
                  </a:lnTo>
                  <a:lnTo>
                    <a:pt x="2175" y="1399"/>
                  </a:lnTo>
                  <a:lnTo>
                    <a:pt x="2161" y="1309"/>
                  </a:lnTo>
                  <a:lnTo>
                    <a:pt x="2138" y="1219"/>
                  </a:lnTo>
                  <a:lnTo>
                    <a:pt x="2104" y="1131"/>
                  </a:lnTo>
                  <a:lnTo>
                    <a:pt x="2059" y="1045"/>
                  </a:lnTo>
                  <a:lnTo>
                    <a:pt x="2009" y="964"/>
                  </a:lnTo>
                  <a:lnTo>
                    <a:pt x="1948" y="890"/>
                  </a:lnTo>
                  <a:lnTo>
                    <a:pt x="1881" y="825"/>
                  </a:lnTo>
                  <a:lnTo>
                    <a:pt x="1811" y="769"/>
                  </a:lnTo>
                  <a:lnTo>
                    <a:pt x="1733" y="720"/>
                  </a:lnTo>
                  <a:lnTo>
                    <a:pt x="1652" y="679"/>
                  </a:lnTo>
                  <a:lnTo>
                    <a:pt x="1568" y="645"/>
                  </a:lnTo>
                  <a:lnTo>
                    <a:pt x="1480" y="622"/>
                  </a:lnTo>
                  <a:lnTo>
                    <a:pt x="1392" y="608"/>
                  </a:lnTo>
                  <a:lnTo>
                    <a:pt x="1300" y="602"/>
                  </a:lnTo>
                  <a:lnTo>
                    <a:pt x="1210" y="606"/>
                  </a:lnTo>
                  <a:lnTo>
                    <a:pt x="1120" y="620"/>
                  </a:lnTo>
                  <a:lnTo>
                    <a:pt x="1030" y="644"/>
                  </a:lnTo>
                  <a:lnTo>
                    <a:pt x="942" y="677"/>
                  </a:lnTo>
                  <a:lnTo>
                    <a:pt x="856" y="720"/>
                  </a:lnTo>
                  <a:lnTo>
                    <a:pt x="791" y="763"/>
                  </a:lnTo>
                  <a:lnTo>
                    <a:pt x="734" y="810"/>
                  </a:lnTo>
                  <a:lnTo>
                    <a:pt x="685" y="859"/>
                  </a:lnTo>
                  <a:lnTo>
                    <a:pt x="642" y="913"/>
                  </a:lnTo>
                  <a:lnTo>
                    <a:pt x="601" y="972"/>
                  </a:lnTo>
                  <a:lnTo>
                    <a:pt x="564" y="1035"/>
                  </a:lnTo>
                  <a:lnTo>
                    <a:pt x="527" y="1101"/>
                  </a:lnTo>
                  <a:lnTo>
                    <a:pt x="488" y="1170"/>
                  </a:lnTo>
                  <a:lnTo>
                    <a:pt x="449" y="1242"/>
                  </a:lnTo>
                  <a:lnTo>
                    <a:pt x="229" y="1620"/>
                  </a:lnTo>
                  <a:lnTo>
                    <a:pt x="0" y="820"/>
                  </a:lnTo>
                  <a:lnTo>
                    <a:pt x="310" y="413"/>
                  </a:lnTo>
                  <a:lnTo>
                    <a:pt x="312" y="409"/>
                  </a:lnTo>
                  <a:lnTo>
                    <a:pt x="321" y="397"/>
                  </a:lnTo>
                  <a:lnTo>
                    <a:pt x="337" y="379"/>
                  </a:lnTo>
                  <a:lnTo>
                    <a:pt x="359" y="358"/>
                  </a:lnTo>
                  <a:lnTo>
                    <a:pt x="388" y="331"/>
                  </a:lnTo>
                  <a:lnTo>
                    <a:pt x="421" y="301"/>
                  </a:lnTo>
                  <a:lnTo>
                    <a:pt x="462" y="268"/>
                  </a:lnTo>
                  <a:lnTo>
                    <a:pt x="509" y="235"/>
                  </a:lnTo>
                  <a:lnTo>
                    <a:pt x="562" y="199"/>
                  </a:lnTo>
                  <a:lnTo>
                    <a:pt x="623" y="164"/>
                  </a:lnTo>
                  <a:lnTo>
                    <a:pt x="689" y="131"/>
                  </a:lnTo>
                  <a:lnTo>
                    <a:pt x="762" y="98"/>
                  </a:lnTo>
                  <a:lnTo>
                    <a:pt x="840" y="70"/>
                  </a:lnTo>
                  <a:lnTo>
                    <a:pt x="899" y="53"/>
                  </a:lnTo>
                  <a:lnTo>
                    <a:pt x="899" y="53"/>
                  </a:lnTo>
                  <a:lnTo>
                    <a:pt x="1010" y="25"/>
                  </a:lnTo>
                  <a:lnTo>
                    <a:pt x="1126" y="8"/>
                  </a:lnTo>
                  <a:lnTo>
                    <a:pt x="1239" y="0"/>
                  </a:lnTo>
                  <a:close/>
                </a:path>
              </a:pathLst>
            </a:custGeom>
            <a:gradFill flip="none" rotWithShape="1">
              <a:gsLst>
                <a:gs pos="48000">
                  <a:schemeClr val="accent2"/>
                </a:gs>
                <a:gs pos="14000">
                  <a:schemeClr val="accent2">
                    <a:lumMod val="50000"/>
                  </a:schemeClr>
                </a:gs>
              </a:gsLst>
              <a:lin ang="19800000" scaled="0"/>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4" name="Freeform 22"/>
            <p:cNvSpPr>
              <a:spLocks/>
            </p:cNvSpPr>
            <p:nvPr/>
          </p:nvSpPr>
          <p:spPr bwMode="auto">
            <a:xfrm>
              <a:off x="4687066" y="1348116"/>
              <a:ext cx="2150772" cy="1844372"/>
            </a:xfrm>
            <a:custGeom>
              <a:avLst/>
              <a:gdLst>
                <a:gd name="T0" fmla="*/ 1527 w 2879"/>
                <a:gd name="T1" fmla="*/ 6 h 2469"/>
                <a:gd name="T2" fmla="*/ 1783 w 2879"/>
                <a:gd name="T3" fmla="*/ 53 h 2469"/>
                <a:gd name="T4" fmla="*/ 2024 w 2879"/>
                <a:gd name="T5" fmla="*/ 141 h 2469"/>
                <a:gd name="T6" fmla="*/ 2243 w 2879"/>
                <a:gd name="T7" fmla="*/ 268 h 2469"/>
                <a:gd name="T8" fmla="*/ 2437 w 2879"/>
                <a:gd name="T9" fmla="*/ 430 h 2469"/>
                <a:gd name="T10" fmla="*/ 2601 w 2879"/>
                <a:gd name="T11" fmla="*/ 622 h 2469"/>
                <a:gd name="T12" fmla="*/ 2730 w 2879"/>
                <a:gd name="T13" fmla="*/ 839 h 2469"/>
                <a:gd name="T14" fmla="*/ 2822 w 2879"/>
                <a:gd name="T15" fmla="*/ 1078 h 2469"/>
                <a:gd name="T16" fmla="*/ 2871 w 2879"/>
                <a:gd name="T17" fmla="*/ 1334 h 2469"/>
                <a:gd name="T18" fmla="*/ 2875 w 2879"/>
                <a:gd name="T19" fmla="*/ 1534 h 2469"/>
                <a:gd name="T20" fmla="*/ 2862 w 2879"/>
                <a:gd name="T21" fmla="*/ 1647 h 2469"/>
                <a:gd name="T22" fmla="*/ 2844 w 2879"/>
                <a:gd name="T23" fmla="*/ 1733 h 2469"/>
                <a:gd name="T24" fmla="*/ 2828 w 2879"/>
                <a:gd name="T25" fmla="*/ 1786 h 2469"/>
                <a:gd name="T26" fmla="*/ 2821 w 2879"/>
                <a:gd name="T27" fmla="*/ 1806 h 2469"/>
                <a:gd name="T28" fmla="*/ 1818 w 2879"/>
                <a:gd name="T29" fmla="*/ 2469 h 2469"/>
                <a:gd name="T30" fmla="*/ 2079 w 2879"/>
                <a:gd name="T31" fmla="*/ 2015 h 2469"/>
                <a:gd name="T32" fmla="*/ 2145 w 2879"/>
                <a:gd name="T33" fmla="*/ 1894 h 2469"/>
                <a:gd name="T34" fmla="*/ 2198 w 2879"/>
                <a:gd name="T35" fmla="*/ 1800 h 2469"/>
                <a:gd name="T36" fmla="*/ 2235 w 2879"/>
                <a:gd name="T37" fmla="*/ 1716 h 2469"/>
                <a:gd name="T38" fmla="*/ 2261 w 2879"/>
                <a:gd name="T39" fmla="*/ 1635 h 2469"/>
                <a:gd name="T40" fmla="*/ 2274 w 2879"/>
                <a:gd name="T41" fmla="*/ 1541 h 2469"/>
                <a:gd name="T42" fmla="*/ 2269 w 2879"/>
                <a:gd name="T43" fmla="*/ 1383 h 2469"/>
                <a:gd name="T44" fmla="*/ 2224 w 2879"/>
                <a:gd name="T45" fmla="*/ 1189 h 2469"/>
                <a:gd name="T46" fmla="*/ 2137 w 2879"/>
                <a:gd name="T47" fmla="*/ 1013 h 2469"/>
                <a:gd name="T48" fmla="*/ 2016 w 2879"/>
                <a:gd name="T49" fmla="*/ 863 h 2469"/>
                <a:gd name="T50" fmla="*/ 1865 w 2879"/>
                <a:gd name="T51" fmla="*/ 741 h 2469"/>
                <a:gd name="T52" fmla="*/ 1689 w 2879"/>
                <a:gd name="T53" fmla="*/ 655 h 2469"/>
                <a:gd name="T54" fmla="*/ 1495 w 2879"/>
                <a:gd name="T55" fmla="*/ 610 h 2469"/>
                <a:gd name="T56" fmla="*/ 1294 w 2879"/>
                <a:gd name="T57" fmla="*/ 608 h 2469"/>
                <a:gd name="T58" fmla="*/ 1110 w 2879"/>
                <a:gd name="T59" fmla="*/ 649 h 2469"/>
                <a:gd name="T60" fmla="*/ 940 w 2879"/>
                <a:gd name="T61" fmla="*/ 728 h 2469"/>
                <a:gd name="T62" fmla="*/ 793 w 2879"/>
                <a:gd name="T63" fmla="*/ 837 h 2469"/>
                <a:gd name="T64" fmla="*/ 671 w 2879"/>
                <a:gd name="T65" fmla="*/ 976 h 2469"/>
                <a:gd name="T66" fmla="*/ 581 w 2879"/>
                <a:gd name="T67" fmla="*/ 1136 h 2469"/>
                <a:gd name="T68" fmla="*/ 427 w 2879"/>
                <a:gd name="T69" fmla="*/ 1062 h 2469"/>
                <a:gd name="T70" fmla="*/ 215 w 2879"/>
                <a:gd name="T71" fmla="*/ 998 h 2469"/>
                <a:gd name="T72" fmla="*/ 0 w 2879"/>
                <a:gd name="T73" fmla="*/ 964 h 2469"/>
                <a:gd name="T74" fmla="*/ 110 w 2879"/>
                <a:gd name="T75" fmla="*/ 735 h 2469"/>
                <a:gd name="T76" fmla="*/ 256 w 2879"/>
                <a:gd name="T77" fmla="*/ 528 h 2469"/>
                <a:gd name="T78" fmla="*/ 437 w 2879"/>
                <a:gd name="T79" fmla="*/ 348 h 2469"/>
                <a:gd name="T80" fmla="*/ 644 w 2879"/>
                <a:gd name="T81" fmla="*/ 203 h 2469"/>
                <a:gd name="T82" fmla="*/ 875 w 2879"/>
                <a:gd name="T83" fmla="*/ 94 h 2469"/>
                <a:gd name="T84" fmla="*/ 1125 w 2879"/>
                <a:gd name="T85" fmla="*/ 23 h 2469"/>
                <a:gd name="T86" fmla="*/ 1392 w 2879"/>
                <a:gd name="T87" fmla="*/ 0 h 2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79" h="2469">
                  <a:moveTo>
                    <a:pt x="1392" y="0"/>
                  </a:moveTo>
                  <a:lnTo>
                    <a:pt x="1527" y="6"/>
                  </a:lnTo>
                  <a:lnTo>
                    <a:pt x="1658" y="23"/>
                  </a:lnTo>
                  <a:lnTo>
                    <a:pt x="1783" y="53"/>
                  </a:lnTo>
                  <a:lnTo>
                    <a:pt x="1906" y="92"/>
                  </a:lnTo>
                  <a:lnTo>
                    <a:pt x="2024" y="141"/>
                  </a:lnTo>
                  <a:lnTo>
                    <a:pt x="2137" y="201"/>
                  </a:lnTo>
                  <a:lnTo>
                    <a:pt x="2243" y="268"/>
                  </a:lnTo>
                  <a:lnTo>
                    <a:pt x="2343" y="346"/>
                  </a:lnTo>
                  <a:lnTo>
                    <a:pt x="2437" y="430"/>
                  </a:lnTo>
                  <a:lnTo>
                    <a:pt x="2523" y="522"/>
                  </a:lnTo>
                  <a:lnTo>
                    <a:pt x="2601" y="622"/>
                  </a:lnTo>
                  <a:lnTo>
                    <a:pt x="2670" y="728"/>
                  </a:lnTo>
                  <a:lnTo>
                    <a:pt x="2730" y="839"/>
                  </a:lnTo>
                  <a:lnTo>
                    <a:pt x="2781" y="956"/>
                  </a:lnTo>
                  <a:lnTo>
                    <a:pt x="2822" y="1078"/>
                  </a:lnTo>
                  <a:lnTo>
                    <a:pt x="2852" y="1205"/>
                  </a:lnTo>
                  <a:lnTo>
                    <a:pt x="2871" y="1334"/>
                  </a:lnTo>
                  <a:lnTo>
                    <a:pt x="2879" y="1469"/>
                  </a:lnTo>
                  <a:lnTo>
                    <a:pt x="2875" y="1534"/>
                  </a:lnTo>
                  <a:lnTo>
                    <a:pt x="2869" y="1594"/>
                  </a:lnTo>
                  <a:lnTo>
                    <a:pt x="2862" y="1647"/>
                  </a:lnTo>
                  <a:lnTo>
                    <a:pt x="2852" y="1694"/>
                  </a:lnTo>
                  <a:lnTo>
                    <a:pt x="2844" y="1733"/>
                  </a:lnTo>
                  <a:lnTo>
                    <a:pt x="2834" y="1764"/>
                  </a:lnTo>
                  <a:lnTo>
                    <a:pt x="2828" y="1786"/>
                  </a:lnTo>
                  <a:lnTo>
                    <a:pt x="2822" y="1800"/>
                  </a:lnTo>
                  <a:lnTo>
                    <a:pt x="2821" y="1806"/>
                  </a:lnTo>
                  <a:lnTo>
                    <a:pt x="2623" y="2277"/>
                  </a:lnTo>
                  <a:lnTo>
                    <a:pt x="1818" y="2469"/>
                  </a:lnTo>
                  <a:lnTo>
                    <a:pt x="2040" y="2087"/>
                  </a:lnTo>
                  <a:lnTo>
                    <a:pt x="2079" y="2015"/>
                  </a:lnTo>
                  <a:lnTo>
                    <a:pt x="2114" y="1950"/>
                  </a:lnTo>
                  <a:lnTo>
                    <a:pt x="2145" y="1894"/>
                  </a:lnTo>
                  <a:lnTo>
                    <a:pt x="2173" y="1845"/>
                  </a:lnTo>
                  <a:lnTo>
                    <a:pt x="2198" y="1800"/>
                  </a:lnTo>
                  <a:lnTo>
                    <a:pt x="2218" y="1757"/>
                  </a:lnTo>
                  <a:lnTo>
                    <a:pt x="2235" y="1716"/>
                  </a:lnTo>
                  <a:lnTo>
                    <a:pt x="2251" y="1676"/>
                  </a:lnTo>
                  <a:lnTo>
                    <a:pt x="2261" y="1635"/>
                  </a:lnTo>
                  <a:lnTo>
                    <a:pt x="2269" y="1590"/>
                  </a:lnTo>
                  <a:lnTo>
                    <a:pt x="2274" y="1541"/>
                  </a:lnTo>
                  <a:lnTo>
                    <a:pt x="2274" y="1487"/>
                  </a:lnTo>
                  <a:lnTo>
                    <a:pt x="2269" y="1383"/>
                  </a:lnTo>
                  <a:lnTo>
                    <a:pt x="2253" y="1285"/>
                  </a:lnTo>
                  <a:lnTo>
                    <a:pt x="2224" y="1189"/>
                  </a:lnTo>
                  <a:lnTo>
                    <a:pt x="2186" y="1099"/>
                  </a:lnTo>
                  <a:lnTo>
                    <a:pt x="2137" y="1013"/>
                  </a:lnTo>
                  <a:lnTo>
                    <a:pt x="2081" y="935"/>
                  </a:lnTo>
                  <a:lnTo>
                    <a:pt x="2016" y="863"/>
                  </a:lnTo>
                  <a:lnTo>
                    <a:pt x="1944" y="798"/>
                  </a:lnTo>
                  <a:lnTo>
                    <a:pt x="1865" y="741"/>
                  </a:lnTo>
                  <a:lnTo>
                    <a:pt x="1779" y="694"/>
                  </a:lnTo>
                  <a:lnTo>
                    <a:pt x="1689" y="655"/>
                  </a:lnTo>
                  <a:lnTo>
                    <a:pt x="1593" y="628"/>
                  </a:lnTo>
                  <a:lnTo>
                    <a:pt x="1495" y="610"/>
                  </a:lnTo>
                  <a:lnTo>
                    <a:pt x="1392" y="604"/>
                  </a:lnTo>
                  <a:lnTo>
                    <a:pt x="1294" y="608"/>
                  </a:lnTo>
                  <a:lnTo>
                    <a:pt x="1200" y="624"/>
                  </a:lnTo>
                  <a:lnTo>
                    <a:pt x="1110" y="649"/>
                  </a:lnTo>
                  <a:lnTo>
                    <a:pt x="1022" y="685"/>
                  </a:lnTo>
                  <a:lnTo>
                    <a:pt x="940" y="728"/>
                  </a:lnTo>
                  <a:lnTo>
                    <a:pt x="863" y="778"/>
                  </a:lnTo>
                  <a:lnTo>
                    <a:pt x="793" y="837"/>
                  </a:lnTo>
                  <a:lnTo>
                    <a:pt x="728" y="904"/>
                  </a:lnTo>
                  <a:lnTo>
                    <a:pt x="671" y="976"/>
                  </a:lnTo>
                  <a:lnTo>
                    <a:pt x="622" y="1054"/>
                  </a:lnTo>
                  <a:lnTo>
                    <a:pt x="581" y="1136"/>
                  </a:lnTo>
                  <a:lnTo>
                    <a:pt x="530" y="1107"/>
                  </a:lnTo>
                  <a:lnTo>
                    <a:pt x="427" y="1062"/>
                  </a:lnTo>
                  <a:lnTo>
                    <a:pt x="321" y="1027"/>
                  </a:lnTo>
                  <a:lnTo>
                    <a:pt x="215" y="998"/>
                  </a:lnTo>
                  <a:lnTo>
                    <a:pt x="108" y="978"/>
                  </a:lnTo>
                  <a:lnTo>
                    <a:pt x="0" y="964"/>
                  </a:lnTo>
                  <a:lnTo>
                    <a:pt x="49" y="847"/>
                  </a:lnTo>
                  <a:lnTo>
                    <a:pt x="110" y="735"/>
                  </a:lnTo>
                  <a:lnTo>
                    <a:pt x="178" y="628"/>
                  </a:lnTo>
                  <a:lnTo>
                    <a:pt x="256" y="528"/>
                  </a:lnTo>
                  <a:lnTo>
                    <a:pt x="343" y="434"/>
                  </a:lnTo>
                  <a:lnTo>
                    <a:pt x="437" y="348"/>
                  </a:lnTo>
                  <a:lnTo>
                    <a:pt x="536" y="272"/>
                  </a:lnTo>
                  <a:lnTo>
                    <a:pt x="644" y="203"/>
                  </a:lnTo>
                  <a:lnTo>
                    <a:pt x="756" y="143"/>
                  </a:lnTo>
                  <a:lnTo>
                    <a:pt x="875" y="94"/>
                  </a:lnTo>
                  <a:lnTo>
                    <a:pt x="998" y="53"/>
                  </a:lnTo>
                  <a:lnTo>
                    <a:pt x="1125" y="23"/>
                  </a:lnTo>
                  <a:lnTo>
                    <a:pt x="1257" y="6"/>
                  </a:lnTo>
                  <a:lnTo>
                    <a:pt x="1392" y="0"/>
                  </a:lnTo>
                  <a:close/>
                </a:path>
              </a:pathLst>
            </a:custGeom>
            <a:gradFill flip="none" rotWithShape="1">
              <a:gsLst>
                <a:gs pos="48000">
                  <a:schemeClr val="accent1"/>
                </a:gs>
                <a:gs pos="14000">
                  <a:schemeClr val="accent1">
                    <a:lumMod val="75000"/>
                  </a:schemeClr>
                </a:gs>
              </a:gsLst>
              <a:lin ang="162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5" name="Freeform 23"/>
            <p:cNvSpPr>
              <a:spLocks/>
            </p:cNvSpPr>
            <p:nvPr/>
          </p:nvSpPr>
          <p:spPr bwMode="auto">
            <a:xfrm>
              <a:off x="3489869" y="2065538"/>
              <a:ext cx="2047642" cy="2191126"/>
            </a:xfrm>
            <a:custGeom>
              <a:avLst/>
              <a:gdLst>
                <a:gd name="T0" fmla="*/ 1566 w 2740"/>
                <a:gd name="T1" fmla="*/ 2 h 2933"/>
                <a:gd name="T2" fmla="*/ 1795 w 2740"/>
                <a:gd name="T3" fmla="*/ 34 h 2933"/>
                <a:gd name="T4" fmla="*/ 2020 w 2740"/>
                <a:gd name="T5" fmla="*/ 100 h 2933"/>
                <a:gd name="T6" fmla="*/ 2188 w 2740"/>
                <a:gd name="T7" fmla="*/ 180 h 2933"/>
                <a:gd name="T8" fmla="*/ 2284 w 2740"/>
                <a:gd name="T9" fmla="*/ 243 h 2933"/>
                <a:gd name="T10" fmla="*/ 2353 w 2740"/>
                <a:gd name="T11" fmla="*/ 298 h 2933"/>
                <a:gd name="T12" fmla="*/ 2394 w 2740"/>
                <a:gd name="T13" fmla="*/ 335 h 2933"/>
                <a:gd name="T14" fmla="*/ 2407 w 2740"/>
                <a:gd name="T15" fmla="*/ 351 h 2933"/>
                <a:gd name="T16" fmla="*/ 2566 w 2740"/>
                <a:gd name="T17" fmla="*/ 1511 h 2933"/>
                <a:gd name="T18" fmla="*/ 2270 w 2740"/>
                <a:gd name="T19" fmla="*/ 1086 h 2933"/>
                <a:gd name="T20" fmla="*/ 2171 w 2740"/>
                <a:gd name="T21" fmla="*/ 934 h 2933"/>
                <a:gd name="T22" fmla="*/ 2039 w 2740"/>
                <a:gd name="T23" fmla="*/ 801 h 2933"/>
                <a:gd name="T24" fmla="*/ 1879 w 2740"/>
                <a:gd name="T25" fmla="*/ 697 h 2933"/>
                <a:gd name="T26" fmla="*/ 1701 w 2740"/>
                <a:gd name="T27" fmla="*/ 630 h 2933"/>
                <a:gd name="T28" fmla="*/ 1517 w 2740"/>
                <a:gd name="T29" fmla="*/ 605 h 2933"/>
                <a:gd name="T30" fmla="*/ 1337 w 2740"/>
                <a:gd name="T31" fmla="*/ 619 h 2933"/>
                <a:gd name="T32" fmla="*/ 1163 w 2740"/>
                <a:gd name="T33" fmla="*/ 666 h 2933"/>
                <a:gd name="T34" fmla="*/ 1002 w 2740"/>
                <a:gd name="T35" fmla="*/ 750 h 2933"/>
                <a:gd name="T36" fmla="*/ 859 w 2740"/>
                <a:gd name="T37" fmla="*/ 865 h 2933"/>
                <a:gd name="T38" fmla="*/ 742 w 2740"/>
                <a:gd name="T39" fmla="*/ 1010 h 2933"/>
                <a:gd name="T40" fmla="*/ 658 w 2740"/>
                <a:gd name="T41" fmla="*/ 1182 h 2933"/>
                <a:gd name="T42" fmla="*/ 611 w 2740"/>
                <a:gd name="T43" fmla="*/ 1362 h 2933"/>
                <a:gd name="T44" fmla="*/ 605 w 2740"/>
                <a:gd name="T45" fmla="*/ 1546 h 2933"/>
                <a:gd name="T46" fmla="*/ 636 w 2740"/>
                <a:gd name="T47" fmla="*/ 1724 h 2933"/>
                <a:gd name="T48" fmla="*/ 701 w 2740"/>
                <a:gd name="T49" fmla="*/ 1892 h 2933"/>
                <a:gd name="T50" fmla="*/ 800 w 2740"/>
                <a:gd name="T51" fmla="*/ 2043 h 2933"/>
                <a:gd name="T52" fmla="*/ 932 w 2740"/>
                <a:gd name="T53" fmla="*/ 2174 h 2933"/>
                <a:gd name="T54" fmla="*/ 1092 w 2740"/>
                <a:gd name="T55" fmla="*/ 2276 h 2933"/>
                <a:gd name="T56" fmla="*/ 1200 w 2740"/>
                <a:gd name="T57" fmla="*/ 2319 h 2933"/>
                <a:gd name="T58" fmla="*/ 1300 w 2740"/>
                <a:gd name="T59" fmla="*/ 2338 h 2933"/>
                <a:gd name="T60" fmla="*/ 1401 w 2740"/>
                <a:gd name="T61" fmla="*/ 2342 h 2933"/>
                <a:gd name="T62" fmla="*/ 1519 w 2740"/>
                <a:gd name="T63" fmla="*/ 2334 h 2933"/>
                <a:gd name="T64" fmla="*/ 1666 w 2740"/>
                <a:gd name="T65" fmla="*/ 2328 h 2933"/>
                <a:gd name="T66" fmla="*/ 2184 w 2740"/>
                <a:gd name="T67" fmla="*/ 2303 h 2933"/>
                <a:gd name="T68" fmla="*/ 1135 w 2740"/>
                <a:gd name="T69" fmla="*/ 2902 h 2933"/>
                <a:gd name="T70" fmla="*/ 1110 w 2740"/>
                <a:gd name="T71" fmla="*/ 2898 h 2933"/>
                <a:gd name="T72" fmla="*/ 1037 w 2740"/>
                <a:gd name="T73" fmla="*/ 2884 h 2933"/>
                <a:gd name="T74" fmla="*/ 928 w 2740"/>
                <a:gd name="T75" fmla="*/ 2851 h 2933"/>
                <a:gd name="T76" fmla="*/ 791 w 2740"/>
                <a:gd name="T77" fmla="*/ 2794 h 2933"/>
                <a:gd name="T78" fmla="*/ 638 w 2740"/>
                <a:gd name="T79" fmla="*/ 2706 h 2933"/>
                <a:gd name="T80" fmla="*/ 511 w 2740"/>
                <a:gd name="T81" fmla="*/ 2610 h 2933"/>
                <a:gd name="T82" fmla="*/ 421 w 2740"/>
                <a:gd name="T83" fmla="*/ 2526 h 2933"/>
                <a:gd name="T84" fmla="*/ 266 w 2740"/>
                <a:gd name="T85" fmla="*/ 2336 h 2933"/>
                <a:gd name="T86" fmla="*/ 145 w 2740"/>
                <a:gd name="T87" fmla="*/ 2129 h 2933"/>
                <a:gd name="T88" fmla="*/ 59 w 2740"/>
                <a:gd name="T89" fmla="*/ 1904 h 2933"/>
                <a:gd name="T90" fmla="*/ 10 w 2740"/>
                <a:gd name="T91" fmla="*/ 1667 h 2933"/>
                <a:gd name="T92" fmla="*/ 0 w 2740"/>
                <a:gd name="T93" fmla="*/ 1425 h 2933"/>
                <a:gd name="T94" fmla="*/ 29 w 2740"/>
                <a:gd name="T95" fmla="*/ 1182 h 2933"/>
                <a:gd name="T96" fmla="*/ 102 w 2740"/>
                <a:gd name="T97" fmla="*/ 941 h 2933"/>
                <a:gd name="T98" fmla="*/ 211 w 2740"/>
                <a:gd name="T99" fmla="*/ 718 h 2933"/>
                <a:gd name="T100" fmla="*/ 350 w 2740"/>
                <a:gd name="T101" fmla="*/ 527 h 2933"/>
                <a:gd name="T102" fmla="*/ 513 w 2740"/>
                <a:gd name="T103" fmla="*/ 362 h 2933"/>
                <a:gd name="T104" fmla="*/ 697 w 2740"/>
                <a:gd name="T105" fmla="*/ 225 h 2933"/>
                <a:gd name="T106" fmla="*/ 898 w 2740"/>
                <a:gd name="T107" fmla="*/ 122 h 2933"/>
                <a:gd name="T108" fmla="*/ 1114 w 2740"/>
                <a:gd name="T109" fmla="*/ 47 h 2933"/>
                <a:gd name="T110" fmla="*/ 1337 w 2740"/>
                <a:gd name="T111" fmla="*/ 8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40" h="2933">
                  <a:moveTo>
                    <a:pt x="1450" y="0"/>
                  </a:moveTo>
                  <a:lnTo>
                    <a:pt x="1566" y="2"/>
                  </a:lnTo>
                  <a:lnTo>
                    <a:pt x="1679" y="12"/>
                  </a:lnTo>
                  <a:lnTo>
                    <a:pt x="1795" y="34"/>
                  </a:lnTo>
                  <a:lnTo>
                    <a:pt x="1908" y="61"/>
                  </a:lnTo>
                  <a:lnTo>
                    <a:pt x="2020" y="100"/>
                  </a:lnTo>
                  <a:lnTo>
                    <a:pt x="2131" y="147"/>
                  </a:lnTo>
                  <a:lnTo>
                    <a:pt x="2188" y="180"/>
                  </a:lnTo>
                  <a:lnTo>
                    <a:pt x="2239" y="212"/>
                  </a:lnTo>
                  <a:lnTo>
                    <a:pt x="2284" y="243"/>
                  </a:lnTo>
                  <a:lnTo>
                    <a:pt x="2321" y="272"/>
                  </a:lnTo>
                  <a:lnTo>
                    <a:pt x="2353" y="298"/>
                  </a:lnTo>
                  <a:lnTo>
                    <a:pt x="2376" y="319"/>
                  </a:lnTo>
                  <a:lnTo>
                    <a:pt x="2394" y="335"/>
                  </a:lnTo>
                  <a:lnTo>
                    <a:pt x="2404" y="347"/>
                  </a:lnTo>
                  <a:lnTo>
                    <a:pt x="2407" y="351"/>
                  </a:lnTo>
                  <a:lnTo>
                    <a:pt x="2740" y="738"/>
                  </a:lnTo>
                  <a:lnTo>
                    <a:pt x="2566" y="1511"/>
                  </a:lnTo>
                  <a:lnTo>
                    <a:pt x="2308" y="1170"/>
                  </a:lnTo>
                  <a:lnTo>
                    <a:pt x="2270" y="1086"/>
                  </a:lnTo>
                  <a:lnTo>
                    <a:pt x="2225" y="1008"/>
                  </a:lnTo>
                  <a:lnTo>
                    <a:pt x="2171" y="934"/>
                  </a:lnTo>
                  <a:lnTo>
                    <a:pt x="2110" y="863"/>
                  </a:lnTo>
                  <a:lnTo>
                    <a:pt x="2039" y="801"/>
                  </a:lnTo>
                  <a:lnTo>
                    <a:pt x="1963" y="746"/>
                  </a:lnTo>
                  <a:lnTo>
                    <a:pt x="1879" y="697"/>
                  </a:lnTo>
                  <a:lnTo>
                    <a:pt x="1791" y="660"/>
                  </a:lnTo>
                  <a:lnTo>
                    <a:pt x="1701" y="630"/>
                  </a:lnTo>
                  <a:lnTo>
                    <a:pt x="1609" y="613"/>
                  </a:lnTo>
                  <a:lnTo>
                    <a:pt x="1517" y="605"/>
                  </a:lnTo>
                  <a:lnTo>
                    <a:pt x="1427" y="607"/>
                  </a:lnTo>
                  <a:lnTo>
                    <a:pt x="1337" y="619"/>
                  </a:lnTo>
                  <a:lnTo>
                    <a:pt x="1249" y="638"/>
                  </a:lnTo>
                  <a:lnTo>
                    <a:pt x="1163" y="666"/>
                  </a:lnTo>
                  <a:lnTo>
                    <a:pt x="1080" y="703"/>
                  </a:lnTo>
                  <a:lnTo>
                    <a:pt x="1002" y="750"/>
                  </a:lnTo>
                  <a:lnTo>
                    <a:pt x="928" y="802"/>
                  </a:lnTo>
                  <a:lnTo>
                    <a:pt x="859" y="865"/>
                  </a:lnTo>
                  <a:lnTo>
                    <a:pt x="799" y="934"/>
                  </a:lnTo>
                  <a:lnTo>
                    <a:pt x="742" y="1010"/>
                  </a:lnTo>
                  <a:lnTo>
                    <a:pt x="695" y="1094"/>
                  </a:lnTo>
                  <a:lnTo>
                    <a:pt x="658" y="1182"/>
                  </a:lnTo>
                  <a:lnTo>
                    <a:pt x="628" y="1272"/>
                  </a:lnTo>
                  <a:lnTo>
                    <a:pt x="611" y="1362"/>
                  </a:lnTo>
                  <a:lnTo>
                    <a:pt x="603" y="1454"/>
                  </a:lnTo>
                  <a:lnTo>
                    <a:pt x="605" y="1546"/>
                  </a:lnTo>
                  <a:lnTo>
                    <a:pt x="617" y="1636"/>
                  </a:lnTo>
                  <a:lnTo>
                    <a:pt x="636" y="1724"/>
                  </a:lnTo>
                  <a:lnTo>
                    <a:pt x="663" y="1810"/>
                  </a:lnTo>
                  <a:lnTo>
                    <a:pt x="701" y="1892"/>
                  </a:lnTo>
                  <a:lnTo>
                    <a:pt x="748" y="1970"/>
                  </a:lnTo>
                  <a:lnTo>
                    <a:pt x="800" y="2043"/>
                  </a:lnTo>
                  <a:lnTo>
                    <a:pt x="863" y="2111"/>
                  </a:lnTo>
                  <a:lnTo>
                    <a:pt x="932" y="2174"/>
                  </a:lnTo>
                  <a:lnTo>
                    <a:pt x="1008" y="2229"/>
                  </a:lnTo>
                  <a:lnTo>
                    <a:pt x="1092" y="2276"/>
                  </a:lnTo>
                  <a:lnTo>
                    <a:pt x="1147" y="2301"/>
                  </a:lnTo>
                  <a:lnTo>
                    <a:pt x="1200" y="2319"/>
                  </a:lnTo>
                  <a:lnTo>
                    <a:pt x="1249" y="2332"/>
                  </a:lnTo>
                  <a:lnTo>
                    <a:pt x="1300" y="2338"/>
                  </a:lnTo>
                  <a:lnTo>
                    <a:pt x="1349" y="2342"/>
                  </a:lnTo>
                  <a:lnTo>
                    <a:pt x="1401" y="2342"/>
                  </a:lnTo>
                  <a:lnTo>
                    <a:pt x="1458" y="2338"/>
                  </a:lnTo>
                  <a:lnTo>
                    <a:pt x="1519" y="2334"/>
                  </a:lnTo>
                  <a:lnTo>
                    <a:pt x="1587" y="2330"/>
                  </a:lnTo>
                  <a:lnTo>
                    <a:pt x="1666" y="2328"/>
                  </a:lnTo>
                  <a:lnTo>
                    <a:pt x="1752" y="2326"/>
                  </a:lnTo>
                  <a:lnTo>
                    <a:pt x="2184" y="2303"/>
                  </a:lnTo>
                  <a:lnTo>
                    <a:pt x="1646" y="2933"/>
                  </a:lnTo>
                  <a:lnTo>
                    <a:pt x="1135" y="2902"/>
                  </a:lnTo>
                  <a:lnTo>
                    <a:pt x="1129" y="2902"/>
                  </a:lnTo>
                  <a:lnTo>
                    <a:pt x="1110" y="2898"/>
                  </a:lnTo>
                  <a:lnTo>
                    <a:pt x="1078" y="2892"/>
                  </a:lnTo>
                  <a:lnTo>
                    <a:pt x="1037" y="2884"/>
                  </a:lnTo>
                  <a:lnTo>
                    <a:pt x="986" y="2870"/>
                  </a:lnTo>
                  <a:lnTo>
                    <a:pt x="928" y="2851"/>
                  </a:lnTo>
                  <a:lnTo>
                    <a:pt x="861" y="2827"/>
                  </a:lnTo>
                  <a:lnTo>
                    <a:pt x="791" y="2794"/>
                  </a:lnTo>
                  <a:lnTo>
                    <a:pt x="716" y="2755"/>
                  </a:lnTo>
                  <a:lnTo>
                    <a:pt x="638" y="2706"/>
                  </a:lnTo>
                  <a:lnTo>
                    <a:pt x="558" y="2647"/>
                  </a:lnTo>
                  <a:lnTo>
                    <a:pt x="511" y="2610"/>
                  </a:lnTo>
                  <a:lnTo>
                    <a:pt x="511" y="2610"/>
                  </a:lnTo>
                  <a:lnTo>
                    <a:pt x="421" y="2526"/>
                  </a:lnTo>
                  <a:lnTo>
                    <a:pt x="339" y="2434"/>
                  </a:lnTo>
                  <a:lnTo>
                    <a:pt x="266" y="2336"/>
                  </a:lnTo>
                  <a:lnTo>
                    <a:pt x="200" y="2235"/>
                  </a:lnTo>
                  <a:lnTo>
                    <a:pt x="145" y="2129"/>
                  </a:lnTo>
                  <a:lnTo>
                    <a:pt x="96" y="2017"/>
                  </a:lnTo>
                  <a:lnTo>
                    <a:pt x="59" y="1904"/>
                  </a:lnTo>
                  <a:lnTo>
                    <a:pt x="29" y="1787"/>
                  </a:lnTo>
                  <a:lnTo>
                    <a:pt x="10" y="1667"/>
                  </a:lnTo>
                  <a:lnTo>
                    <a:pt x="0" y="1546"/>
                  </a:lnTo>
                  <a:lnTo>
                    <a:pt x="0" y="1425"/>
                  </a:lnTo>
                  <a:lnTo>
                    <a:pt x="10" y="1303"/>
                  </a:lnTo>
                  <a:lnTo>
                    <a:pt x="29" y="1182"/>
                  </a:lnTo>
                  <a:lnTo>
                    <a:pt x="61" y="1061"/>
                  </a:lnTo>
                  <a:lnTo>
                    <a:pt x="102" y="941"/>
                  </a:lnTo>
                  <a:lnTo>
                    <a:pt x="155" y="824"/>
                  </a:lnTo>
                  <a:lnTo>
                    <a:pt x="211" y="718"/>
                  </a:lnTo>
                  <a:lnTo>
                    <a:pt x="278" y="619"/>
                  </a:lnTo>
                  <a:lnTo>
                    <a:pt x="350" y="527"/>
                  </a:lnTo>
                  <a:lnTo>
                    <a:pt x="429" y="441"/>
                  </a:lnTo>
                  <a:lnTo>
                    <a:pt x="513" y="362"/>
                  </a:lnTo>
                  <a:lnTo>
                    <a:pt x="603" y="290"/>
                  </a:lnTo>
                  <a:lnTo>
                    <a:pt x="697" y="225"/>
                  </a:lnTo>
                  <a:lnTo>
                    <a:pt x="797" y="171"/>
                  </a:lnTo>
                  <a:lnTo>
                    <a:pt x="898" y="122"/>
                  </a:lnTo>
                  <a:lnTo>
                    <a:pt x="1004" y="81"/>
                  </a:lnTo>
                  <a:lnTo>
                    <a:pt x="1114" y="47"/>
                  </a:lnTo>
                  <a:lnTo>
                    <a:pt x="1223" y="24"/>
                  </a:lnTo>
                  <a:lnTo>
                    <a:pt x="1337" y="8"/>
                  </a:lnTo>
                  <a:lnTo>
                    <a:pt x="1450" y="0"/>
                  </a:lnTo>
                  <a:close/>
                </a:path>
              </a:pathLst>
            </a:custGeom>
            <a:gradFill flip="none" rotWithShape="1">
              <a:gsLst>
                <a:gs pos="25000">
                  <a:schemeClr val="accent6">
                    <a:lumMod val="75000"/>
                  </a:schemeClr>
                </a:gs>
                <a:gs pos="48000">
                  <a:schemeClr val="accent6"/>
                </a:gs>
              </a:gsLst>
              <a:lin ang="135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grpSp>
          <p:nvGrpSpPr>
            <p:cNvPr id="47" name="Group 46"/>
            <p:cNvGrpSpPr/>
            <p:nvPr/>
          </p:nvGrpSpPr>
          <p:grpSpPr>
            <a:xfrm>
              <a:off x="5507775" y="1982699"/>
              <a:ext cx="409038" cy="365090"/>
              <a:chOff x="-13936817" y="-8180238"/>
              <a:chExt cx="4859337" cy="4337249"/>
            </a:xfrm>
            <a:solidFill>
              <a:schemeClr val="tx1">
                <a:lumMod val="85000"/>
                <a:lumOff val="15000"/>
              </a:schemeClr>
            </a:solidFill>
          </p:grpSpPr>
          <p:sp>
            <p:nvSpPr>
              <p:cNvPr id="69" name="Freeform 8"/>
              <p:cNvSpPr>
                <a:spLocks noEditPoints="1"/>
              </p:cNvSpPr>
              <p:nvPr/>
            </p:nvSpPr>
            <p:spPr bwMode="auto">
              <a:xfrm>
                <a:off x="-11190180" y="-8180238"/>
                <a:ext cx="2060572" cy="2432050"/>
              </a:xfrm>
              <a:custGeom>
                <a:avLst/>
                <a:gdLst>
                  <a:gd name="T0" fmla="*/ 2235 w 2595"/>
                  <a:gd name="T1" fmla="*/ 94 h 3065"/>
                  <a:gd name="T2" fmla="*/ 2172 w 2595"/>
                  <a:gd name="T3" fmla="*/ 100 h 3065"/>
                  <a:gd name="T4" fmla="*/ 2098 w 2595"/>
                  <a:gd name="T5" fmla="*/ 120 h 3065"/>
                  <a:gd name="T6" fmla="*/ 2022 w 2595"/>
                  <a:gd name="T7" fmla="*/ 159 h 3065"/>
                  <a:gd name="T8" fmla="*/ 1949 w 2595"/>
                  <a:gd name="T9" fmla="*/ 222 h 3065"/>
                  <a:gd name="T10" fmla="*/ 1951 w 2595"/>
                  <a:gd name="T11" fmla="*/ 292 h 3065"/>
                  <a:gd name="T12" fmla="*/ 1998 w 2595"/>
                  <a:gd name="T13" fmla="*/ 332 h 3065"/>
                  <a:gd name="T14" fmla="*/ 2022 w 2595"/>
                  <a:gd name="T15" fmla="*/ 354 h 3065"/>
                  <a:gd name="T16" fmla="*/ 2029 w 2595"/>
                  <a:gd name="T17" fmla="*/ 362 h 3065"/>
                  <a:gd name="T18" fmla="*/ 2033 w 2595"/>
                  <a:gd name="T19" fmla="*/ 349 h 3065"/>
                  <a:gd name="T20" fmla="*/ 2053 w 2595"/>
                  <a:gd name="T21" fmla="*/ 308 h 3065"/>
                  <a:gd name="T22" fmla="*/ 2100 w 2595"/>
                  <a:gd name="T23" fmla="*/ 251 h 3065"/>
                  <a:gd name="T24" fmla="*/ 2176 w 2595"/>
                  <a:gd name="T25" fmla="*/ 177 h 3065"/>
                  <a:gd name="T26" fmla="*/ 2294 w 2595"/>
                  <a:gd name="T27" fmla="*/ 98 h 3065"/>
                  <a:gd name="T28" fmla="*/ 2278 w 2595"/>
                  <a:gd name="T29" fmla="*/ 96 h 3065"/>
                  <a:gd name="T30" fmla="*/ 2283 w 2595"/>
                  <a:gd name="T31" fmla="*/ 0 h 3065"/>
                  <a:gd name="T32" fmla="*/ 2385 w 2595"/>
                  <a:gd name="T33" fmla="*/ 19 h 3065"/>
                  <a:gd name="T34" fmla="*/ 2474 w 2595"/>
                  <a:gd name="T35" fmla="*/ 69 h 3065"/>
                  <a:gd name="T36" fmla="*/ 2543 w 2595"/>
                  <a:gd name="T37" fmla="*/ 146 h 3065"/>
                  <a:gd name="T38" fmla="*/ 2584 w 2595"/>
                  <a:gd name="T39" fmla="*/ 242 h 3065"/>
                  <a:gd name="T40" fmla="*/ 2595 w 2595"/>
                  <a:gd name="T41" fmla="*/ 349 h 3065"/>
                  <a:gd name="T42" fmla="*/ 2578 w 2595"/>
                  <a:gd name="T43" fmla="*/ 463 h 3065"/>
                  <a:gd name="T44" fmla="*/ 2534 w 2595"/>
                  <a:gd name="T45" fmla="*/ 579 h 3065"/>
                  <a:gd name="T46" fmla="*/ 2461 w 2595"/>
                  <a:gd name="T47" fmla="*/ 690 h 3065"/>
                  <a:gd name="T48" fmla="*/ 385 w 2595"/>
                  <a:gd name="T49" fmla="*/ 2941 h 3065"/>
                  <a:gd name="T50" fmla="*/ 334 w 2595"/>
                  <a:gd name="T51" fmla="*/ 3006 h 3065"/>
                  <a:gd name="T52" fmla="*/ 296 w 2595"/>
                  <a:gd name="T53" fmla="*/ 3046 h 3065"/>
                  <a:gd name="T54" fmla="*/ 269 w 2595"/>
                  <a:gd name="T55" fmla="*/ 3063 h 3065"/>
                  <a:gd name="T56" fmla="*/ 239 w 2595"/>
                  <a:gd name="T57" fmla="*/ 3059 h 3065"/>
                  <a:gd name="T58" fmla="*/ 204 w 2595"/>
                  <a:gd name="T59" fmla="*/ 3037 h 3065"/>
                  <a:gd name="T60" fmla="*/ 155 w 2595"/>
                  <a:gd name="T61" fmla="*/ 2996 h 3065"/>
                  <a:gd name="T62" fmla="*/ 91 w 2595"/>
                  <a:gd name="T63" fmla="*/ 2945 h 3065"/>
                  <a:gd name="T64" fmla="*/ 39 w 2595"/>
                  <a:gd name="T65" fmla="*/ 2904 h 3065"/>
                  <a:gd name="T66" fmla="*/ 9 w 2595"/>
                  <a:gd name="T67" fmla="*/ 2877 h 3065"/>
                  <a:gd name="T68" fmla="*/ 0 w 2595"/>
                  <a:gd name="T69" fmla="*/ 2849 h 3065"/>
                  <a:gd name="T70" fmla="*/ 11 w 2595"/>
                  <a:gd name="T71" fmla="*/ 2818 h 3065"/>
                  <a:gd name="T72" fmla="*/ 42 w 2595"/>
                  <a:gd name="T73" fmla="*/ 2773 h 3065"/>
                  <a:gd name="T74" fmla="*/ 94 w 2595"/>
                  <a:gd name="T75" fmla="*/ 2709 h 3065"/>
                  <a:gd name="T76" fmla="*/ 1868 w 2595"/>
                  <a:gd name="T77" fmla="*/ 214 h 3065"/>
                  <a:gd name="T78" fmla="*/ 1961 w 2595"/>
                  <a:gd name="T79" fmla="*/ 120 h 3065"/>
                  <a:gd name="T80" fmla="*/ 2064 w 2595"/>
                  <a:gd name="T81" fmla="*/ 52 h 3065"/>
                  <a:gd name="T82" fmla="*/ 2174 w 2595"/>
                  <a:gd name="T83" fmla="*/ 11 h 3065"/>
                  <a:gd name="T84" fmla="*/ 2283 w 2595"/>
                  <a:gd name="T85" fmla="*/ 0 h 3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5" h="3065">
                    <a:moveTo>
                      <a:pt x="2259" y="94"/>
                    </a:moveTo>
                    <a:lnTo>
                      <a:pt x="2235" y="94"/>
                    </a:lnTo>
                    <a:lnTo>
                      <a:pt x="2205" y="96"/>
                    </a:lnTo>
                    <a:lnTo>
                      <a:pt x="2172" y="100"/>
                    </a:lnTo>
                    <a:lnTo>
                      <a:pt x="2135" y="109"/>
                    </a:lnTo>
                    <a:lnTo>
                      <a:pt x="2098" y="120"/>
                    </a:lnTo>
                    <a:lnTo>
                      <a:pt x="2059" y="137"/>
                    </a:lnTo>
                    <a:lnTo>
                      <a:pt x="2022" y="159"/>
                    </a:lnTo>
                    <a:lnTo>
                      <a:pt x="1985" y="187"/>
                    </a:lnTo>
                    <a:lnTo>
                      <a:pt x="1949" y="222"/>
                    </a:lnTo>
                    <a:lnTo>
                      <a:pt x="1918" y="266"/>
                    </a:lnTo>
                    <a:lnTo>
                      <a:pt x="1951" y="292"/>
                    </a:lnTo>
                    <a:lnTo>
                      <a:pt x="1977" y="314"/>
                    </a:lnTo>
                    <a:lnTo>
                      <a:pt x="1998" y="332"/>
                    </a:lnTo>
                    <a:lnTo>
                      <a:pt x="2012" y="345"/>
                    </a:lnTo>
                    <a:lnTo>
                      <a:pt x="2022" y="354"/>
                    </a:lnTo>
                    <a:lnTo>
                      <a:pt x="2027" y="360"/>
                    </a:lnTo>
                    <a:lnTo>
                      <a:pt x="2029" y="362"/>
                    </a:lnTo>
                    <a:lnTo>
                      <a:pt x="2029" y="358"/>
                    </a:lnTo>
                    <a:lnTo>
                      <a:pt x="2033" y="349"/>
                    </a:lnTo>
                    <a:lnTo>
                      <a:pt x="2042" y="330"/>
                    </a:lnTo>
                    <a:lnTo>
                      <a:pt x="2053" y="308"/>
                    </a:lnTo>
                    <a:lnTo>
                      <a:pt x="2074" y="282"/>
                    </a:lnTo>
                    <a:lnTo>
                      <a:pt x="2100" y="251"/>
                    </a:lnTo>
                    <a:lnTo>
                      <a:pt x="2133" y="216"/>
                    </a:lnTo>
                    <a:lnTo>
                      <a:pt x="2176" y="177"/>
                    </a:lnTo>
                    <a:lnTo>
                      <a:pt x="2229" y="139"/>
                    </a:lnTo>
                    <a:lnTo>
                      <a:pt x="2294" y="98"/>
                    </a:lnTo>
                    <a:lnTo>
                      <a:pt x="2291" y="96"/>
                    </a:lnTo>
                    <a:lnTo>
                      <a:pt x="2278" y="96"/>
                    </a:lnTo>
                    <a:lnTo>
                      <a:pt x="2259" y="94"/>
                    </a:lnTo>
                    <a:close/>
                    <a:moveTo>
                      <a:pt x="2283" y="0"/>
                    </a:moveTo>
                    <a:lnTo>
                      <a:pt x="2335" y="6"/>
                    </a:lnTo>
                    <a:lnTo>
                      <a:pt x="2385" y="19"/>
                    </a:lnTo>
                    <a:lnTo>
                      <a:pt x="2432" y="39"/>
                    </a:lnTo>
                    <a:lnTo>
                      <a:pt x="2474" y="69"/>
                    </a:lnTo>
                    <a:lnTo>
                      <a:pt x="2513" y="104"/>
                    </a:lnTo>
                    <a:lnTo>
                      <a:pt x="2543" y="146"/>
                    </a:lnTo>
                    <a:lnTo>
                      <a:pt x="2567" y="192"/>
                    </a:lnTo>
                    <a:lnTo>
                      <a:pt x="2584" y="242"/>
                    </a:lnTo>
                    <a:lnTo>
                      <a:pt x="2593" y="294"/>
                    </a:lnTo>
                    <a:lnTo>
                      <a:pt x="2595" y="349"/>
                    </a:lnTo>
                    <a:lnTo>
                      <a:pt x="2589" y="406"/>
                    </a:lnTo>
                    <a:lnTo>
                      <a:pt x="2578" y="463"/>
                    </a:lnTo>
                    <a:lnTo>
                      <a:pt x="2560" y="522"/>
                    </a:lnTo>
                    <a:lnTo>
                      <a:pt x="2534" y="579"/>
                    </a:lnTo>
                    <a:lnTo>
                      <a:pt x="2502" y="636"/>
                    </a:lnTo>
                    <a:lnTo>
                      <a:pt x="2461" y="690"/>
                    </a:lnTo>
                    <a:lnTo>
                      <a:pt x="419" y="2899"/>
                    </a:lnTo>
                    <a:lnTo>
                      <a:pt x="385" y="2941"/>
                    </a:lnTo>
                    <a:lnTo>
                      <a:pt x="358" y="2976"/>
                    </a:lnTo>
                    <a:lnTo>
                      <a:pt x="334" y="3006"/>
                    </a:lnTo>
                    <a:lnTo>
                      <a:pt x="313" y="3030"/>
                    </a:lnTo>
                    <a:lnTo>
                      <a:pt x="296" y="3046"/>
                    </a:lnTo>
                    <a:lnTo>
                      <a:pt x="282" y="3057"/>
                    </a:lnTo>
                    <a:lnTo>
                      <a:pt x="269" y="3063"/>
                    </a:lnTo>
                    <a:lnTo>
                      <a:pt x="254" y="3065"/>
                    </a:lnTo>
                    <a:lnTo>
                      <a:pt x="239" y="3059"/>
                    </a:lnTo>
                    <a:lnTo>
                      <a:pt x="222" y="3050"/>
                    </a:lnTo>
                    <a:lnTo>
                      <a:pt x="204" y="3037"/>
                    </a:lnTo>
                    <a:lnTo>
                      <a:pt x="181" y="3019"/>
                    </a:lnTo>
                    <a:lnTo>
                      <a:pt x="155" y="2996"/>
                    </a:lnTo>
                    <a:lnTo>
                      <a:pt x="122" y="2971"/>
                    </a:lnTo>
                    <a:lnTo>
                      <a:pt x="91" y="2945"/>
                    </a:lnTo>
                    <a:lnTo>
                      <a:pt x="63" y="2923"/>
                    </a:lnTo>
                    <a:lnTo>
                      <a:pt x="39" y="2904"/>
                    </a:lnTo>
                    <a:lnTo>
                      <a:pt x="22" y="2889"/>
                    </a:lnTo>
                    <a:lnTo>
                      <a:pt x="9" y="2877"/>
                    </a:lnTo>
                    <a:lnTo>
                      <a:pt x="1" y="2862"/>
                    </a:lnTo>
                    <a:lnTo>
                      <a:pt x="0" y="2849"/>
                    </a:lnTo>
                    <a:lnTo>
                      <a:pt x="3" y="2834"/>
                    </a:lnTo>
                    <a:lnTo>
                      <a:pt x="11" y="2818"/>
                    </a:lnTo>
                    <a:lnTo>
                      <a:pt x="24" y="2797"/>
                    </a:lnTo>
                    <a:lnTo>
                      <a:pt x="42" y="2773"/>
                    </a:lnTo>
                    <a:lnTo>
                      <a:pt x="66" y="2744"/>
                    </a:lnTo>
                    <a:lnTo>
                      <a:pt x="94" y="2709"/>
                    </a:lnTo>
                    <a:lnTo>
                      <a:pt x="129" y="2668"/>
                    </a:lnTo>
                    <a:lnTo>
                      <a:pt x="1868" y="214"/>
                    </a:lnTo>
                    <a:lnTo>
                      <a:pt x="1912" y="163"/>
                    </a:lnTo>
                    <a:lnTo>
                      <a:pt x="1961" y="120"/>
                    </a:lnTo>
                    <a:lnTo>
                      <a:pt x="2011" y="83"/>
                    </a:lnTo>
                    <a:lnTo>
                      <a:pt x="2064" y="52"/>
                    </a:lnTo>
                    <a:lnTo>
                      <a:pt x="2118" y="28"/>
                    </a:lnTo>
                    <a:lnTo>
                      <a:pt x="2174" y="11"/>
                    </a:lnTo>
                    <a:lnTo>
                      <a:pt x="2229" y="2"/>
                    </a:lnTo>
                    <a:lnTo>
                      <a:pt x="2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70" name="Freeform 9"/>
              <p:cNvSpPr>
                <a:spLocks/>
              </p:cNvSpPr>
              <p:nvPr/>
            </p:nvSpPr>
            <p:spPr bwMode="auto">
              <a:xfrm>
                <a:off x="-13936817" y="-7029107"/>
                <a:ext cx="4859337" cy="3186118"/>
              </a:xfrm>
              <a:custGeom>
                <a:avLst/>
                <a:gdLst>
                  <a:gd name="T0" fmla="*/ 245 w 6122"/>
                  <a:gd name="T1" fmla="*/ 0 h 4016"/>
                  <a:gd name="T2" fmla="*/ 3760 w 6122"/>
                  <a:gd name="T3" fmla="*/ 0 h 4016"/>
                  <a:gd name="T4" fmla="*/ 3501 w 6122"/>
                  <a:gd name="T5" fmla="*/ 365 h 4016"/>
                  <a:gd name="T6" fmla="*/ 367 w 6122"/>
                  <a:gd name="T7" fmla="*/ 365 h 4016"/>
                  <a:gd name="T8" fmla="*/ 367 w 6122"/>
                  <a:gd name="T9" fmla="*/ 3286 h 4016"/>
                  <a:gd name="T10" fmla="*/ 5755 w 6122"/>
                  <a:gd name="T11" fmla="*/ 3286 h 4016"/>
                  <a:gd name="T12" fmla="*/ 5755 w 6122"/>
                  <a:gd name="T13" fmla="*/ 365 h 4016"/>
                  <a:gd name="T14" fmla="*/ 4775 w 6122"/>
                  <a:gd name="T15" fmla="*/ 365 h 4016"/>
                  <a:gd name="T16" fmla="*/ 5113 w 6122"/>
                  <a:gd name="T17" fmla="*/ 0 h 4016"/>
                  <a:gd name="T18" fmla="*/ 5877 w 6122"/>
                  <a:gd name="T19" fmla="*/ 0 h 4016"/>
                  <a:gd name="T20" fmla="*/ 5927 w 6122"/>
                  <a:gd name="T21" fmla="*/ 4 h 4016"/>
                  <a:gd name="T22" fmla="*/ 5972 w 6122"/>
                  <a:gd name="T23" fmla="*/ 19 h 4016"/>
                  <a:gd name="T24" fmla="*/ 6014 w 6122"/>
                  <a:gd name="T25" fmla="*/ 41 h 4016"/>
                  <a:gd name="T26" fmla="*/ 6050 w 6122"/>
                  <a:gd name="T27" fmla="*/ 70 h 4016"/>
                  <a:gd name="T28" fmla="*/ 6079 w 6122"/>
                  <a:gd name="T29" fmla="*/ 107 h 4016"/>
                  <a:gd name="T30" fmla="*/ 6103 w 6122"/>
                  <a:gd name="T31" fmla="*/ 148 h 4016"/>
                  <a:gd name="T32" fmla="*/ 6116 w 6122"/>
                  <a:gd name="T33" fmla="*/ 194 h 4016"/>
                  <a:gd name="T34" fmla="*/ 6122 w 6122"/>
                  <a:gd name="T35" fmla="*/ 244 h 4016"/>
                  <a:gd name="T36" fmla="*/ 6122 w 6122"/>
                  <a:gd name="T37" fmla="*/ 3772 h 4016"/>
                  <a:gd name="T38" fmla="*/ 6116 w 6122"/>
                  <a:gd name="T39" fmla="*/ 3820 h 4016"/>
                  <a:gd name="T40" fmla="*/ 6103 w 6122"/>
                  <a:gd name="T41" fmla="*/ 3866 h 4016"/>
                  <a:gd name="T42" fmla="*/ 6079 w 6122"/>
                  <a:gd name="T43" fmla="*/ 3909 h 4016"/>
                  <a:gd name="T44" fmla="*/ 6050 w 6122"/>
                  <a:gd name="T45" fmla="*/ 3944 h 4016"/>
                  <a:gd name="T46" fmla="*/ 6014 w 6122"/>
                  <a:gd name="T47" fmla="*/ 3973 h 4016"/>
                  <a:gd name="T48" fmla="*/ 5972 w 6122"/>
                  <a:gd name="T49" fmla="*/ 3996 h 4016"/>
                  <a:gd name="T50" fmla="*/ 5927 w 6122"/>
                  <a:gd name="T51" fmla="*/ 4010 h 4016"/>
                  <a:gd name="T52" fmla="*/ 5877 w 6122"/>
                  <a:gd name="T53" fmla="*/ 4016 h 4016"/>
                  <a:gd name="T54" fmla="*/ 245 w 6122"/>
                  <a:gd name="T55" fmla="*/ 4016 h 4016"/>
                  <a:gd name="T56" fmla="*/ 195 w 6122"/>
                  <a:gd name="T57" fmla="*/ 4010 h 4016"/>
                  <a:gd name="T58" fmla="*/ 150 w 6122"/>
                  <a:gd name="T59" fmla="*/ 3996 h 4016"/>
                  <a:gd name="T60" fmla="*/ 108 w 6122"/>
                  <a:gd name="T61" fmla="*/ 3973 h 4016"/>
                  <a:gd name="T62" fmla="*/ 72 w 6122"/>
                  <a:gd name="T63" fmla="*/ 3944 h 4016"/>
                  <a:gd name="T64" fmla="*/ 43 w 6122"/>
                  <a:gd name="T65" fmla="*/ 3909 h 4016"/>
                  <a:gd name="T66" fmla="*/ 19 w 6122"/>
                  <a:gd name="T67" fmla="*/ 3866 h 4016"/>
                  <a:gd name="T68" fmla="*/ 6 w 6122"/>
                  <a:gd name="T69" fmla="*/ 3820 h 4016"/>
                  <a:gd name="T70" fmla="*/ 0 w 6122"/>
                  <a:gd name="T71" fmla="*/ 3772 h 4016"/>
                  <a:gd name="T72" fmla="*/ 0 w 6122"/>
                  <a:gd name="T73" fmla="*/ 244 h 4016"/>
                  <a:gd name="T74" fmla="*/ 6 w 6122"/>
                  <a:gd name="T75" fmla="*/ 194 h 4016"/>
                  <a:gd name="T76" fmla="*/ 19 w 6122"/>
                  <a:gd name="T77" fmla="*/ 148 h 4016"/>
                  <a:gd name="T78" fmla="*/ 43 w 6122"/>
                  <a:gd name="T79" fmla="*/ 107 h 4016"/>
                  <a:gd name="T80" fmla="*/ 72 w 6122"/>
                  <a:gd name="T81" fmla="*/ 70 h 4016"/>
                  <a:gd name="T82" fmla="*/ 108 w 6122"/>
                  <a:gd name="T83" fmla="*/ 41 h 4016"/>
                  <a:gd name="T84" fmla="*/ 150 w 6122"/>
                  <a:gd name="T85" fmla="*/ 19 h 4016"/>
                  <a:gd name="T86" fmla="*/ 195 w 6122"/>
                  <a:gd name="T87" fmla="*/ 4 h 4016"/>
                  <a:gd name="T88" fmla="*/ 245 w 6122"/>
                  <a:gd name="T89" fmla="*/ 0 h 4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2" h="4016">
                    <a:moveTo>
                      <a:pt x="245" y="0"/>
                    </a:moveTo>
                    <a:lnTo>
                      <a:pt x="3760" y="0"/>
                    </a:lnTo>
                    <a:lnTo>
                      <a:pt x="3501" y="365"/>
                    </a:lnTo>
                    <a:lnTo>
                      <a:pt x="367" y="365"/>
                    </a:lnTo>
                    <a:lnTo>
                      <a:pt x="367" y="3286"/>
                    </a:lnTo>
                    <a:lnTo>
                      <a:pt x="5755" y="3286"/>
                    </a:lnTo>
                    <a:lnTo>
                      <a:pt x="5755" y="365"/>
                    </a:lnTo>
                    <a:lnTo>
                      <a:pt x="4775" y="365"/>
                    </a:lnTo>
                    <a:lnTo>
                      <a:pt x="5113" y="0"/>
                    </a:lnTo>
                    <a:lnTo>
                      <a:pt x="5877" y="0"/>
                    </a:lnTo>
                    <a:lnTo>
                      <a:pt x="5927" y="4"/>
                    </a:lnTo>
                    <a:lnTo>
                      <a:pt x="5972" y="19"/>
                    </a:lnTo>
                    <a:lnTo>
                      <a:pt x="6014" y="41"/>
                    </a:lnTo>
                    <a:lnTo>
                      <a:pt x="6050" y="70"/>
                    </a:lnTo>
                    <a:lnTo>
                      <a:pt x="6079" y="107"/>
                    </a:lnTo>
                    <a:lnTo>
                      <a:pt x="6103" y="148"/>
                    </a:lnTo>
                    <a:lnTo>
                      <a:pt x="6116" y="194"/>
                    </a:lnTo>
                    <a:lnTo>
                      <a:pt x="6122" y="244"/>
                    </a:lnTo>
                    <a:lnTo>
                      <a:pt x="6122" y="3772"/>
                    </a:lnTo>
                    <a:lnTo>
                      <a:pt x="6116" y="3820"/>
                    </a:lnTo>
                    <a:lnTo>
                      <a:pt x="6103" y="3866"/>
                    </a:lnTo>
                    <a:lnTo>
                      <a:pt x="6079" y="3909"/>
                    </a:lnTo>
                    <a:lnTo>
                      <a:pt x="6050" y="3944"/>
                    </a:lnTo>
                    <a:lnTo>
                      <a:pt x="6014" y="3973"/>
                    </a:lnTo>
                    <a:lnTo>
                      <a:pt x="5972" y="3996"/>
                    </a:lnTo>
                    <a:lnTo>
                      <a:pt x="5927" y="4010"/>
                    </a:lnTo>
                    <a:lnTo>
                      <a:pt x="5877" y="4016"/>
                    </a:lnTo>
                    <a:lnTo>
                      <a:pt x="245" y="4016"/>
                    </a:lnTo>
                    <a:lnTo>
                      <a:pt x="195" y="4010"/>
                    </a:lnTo>
                    <a:lnTo>
                      <a:pt x="150" y="3996"/>
                    </a:lnTo>
                    <a:lnTo>
                      <a:pt x="108" y="3973"/>
                    </a:lnTo>
                    <a:lnTo>
                      <a:pt x="72" y="3944"/>
                    </a:lnTo>
                    <a:lnTo>
                      <a:pt x="43" y="3909"/>
                    </a:lnTo>
                    <a:lnTo>
                      <a:pt x="19" y="3866"/>
                    </a:lnTo>
                    <a:lnTo>
                      <a:pt x="6" y="3820"/>
                    </a:lnTo>
                    <a:lnTo>
                      <a:pt x="0" y="3772"/>
                    </a:lnTo>
                    <a:lnTo>
                      <a:pt x="0" y="244"/>
                    </a:lnTo>
                    <a:lnTo>
                      <a:pt x="6" y="194"/>
                    </a:lnTo>
                    <a:lnTo>
                      <a:pt x="19" y="148"/>
                    </a:lnTo>
                    <a:lnTo>
                      <a:pt x="43" y="107"/>
                    </a:lnTo>
                    <a:lnTo>
                      <a:pt x="72" y="70"/>
                    </a:lnTo>
                    <a:lnTo>
                      <a:pt x="108" y="41"/>
                    </a:lnTo>
                    <a:lnTo>
                      <a:pt x="150" y="19"/>
                    </a:lnTo>
                    <a:lnTo>
                      <a:pt x="195" y="4"/>
                    </a:lnTo>
                    <a:lnTo>
                      <a:pt x="24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grpSp>
      </p:grpSp>
      <p:grpSp>
        <p:nvGrpSpPr>
          <p:cNvPr id="76" name="Group 75">
            <a:extLst>
              <a:ext uri="{FF2B5EF4-FFF2-40B4-BE49-F238E27FC236}">
                <a16:creationId xmlns:a16="http://schemas.microsoft.com/office/drawing/2014/main" xmlns="" id="{55EAA6A9-02AD-4012-8515-127ADDF60B10}"/>
              </a:ext>
            </a:extLst>
          </p:cNvPr>
          <p:cNvGrpSpPr/>
          <p:nvPr/>
        </p:nvGrpSpPr>
        <p:grpSpPr>
          <a:xfrm>
            <a:off x="330426" y="4997918"/>
            <a:ext cx="2981539" cy="1311402"/>
            <a:chOff x="328838" y="4930929"/>
            <a:chExt cx="2981539" cy="1311402"/>
          </a:xfrm>
        </p:grpSpPr>
        <p:sp>
          <p:nvSpPr>
            <p:cNvPr id="77" name="TextBox 76"/>
            <p:cNvSpPr txBox="1"/>
            <p:nvPr/>
          </p:nvSpPr>
          <p:spPr>
            <a:xfrm>
              <a:off x="344698" y="4930929"/>
              <a:ext cx="2965679" cy="369332"/>
            </a:xfrm>
            <a:prstGeom prst="rect">
              <a:avLst/>
            </a:prstGeom>
            <a:noFill/>
          </p:spPr>
          <p:txBody>
            <a:bodyPr wrap="square" rtlCol="0">
              <a:spAutoFit/>
            </a:bodyPr>
            <a:lstStyle/>
            <a:p>
              <a:pPr algn="r"/>
              <a:r>
                <a:rPr lang="en-US" b="1" dirty="0">
                  <a:solidFill>
                    <a:srgbClr val="FAC748"/>
                  </a:solidFill>
                  <a:latin typeface="Alexandria"/>
                  <a:cs typeface="Arial" pitchFamily="34" charset="0"/>
                </a:rPr>
                <a:t>Compensation </a:t>
              </a:r>
              <a:r>
                <a:rPr lang="en-US" b="1" dirty="0" smtClean="0">
                  <a:solidFill>
                    <a:srgbClr val="FAC748"/>
                  </a:solidFill>
                  <a:latin typeface="Alexandria"/>
                  <a:cs typeface="Arial" pitchFamily="34" charset="0"/>
                </a:rPr>
                <a:t>&amp; </a:t>
              </a:r>
              <a:r>
                <a:rPr lang="en-US" b="1" dirty="0">
                  <a:solidFill>
                    <a:srgbClr val="FAC748"/>
                  </a:solidFill>
                  <a:latin typeface="Alexandria"/>
                  <a:cs typeface="Arial" pitchFamily="34" charset="0"/>
                </a:rPr>
                <a:t>Benefits</a:t>
              </a:r>
              <a:endParaRPr lang="en-IN" b="1" dirty="0">
                <a:solidFill>
                  <a:srgbClr val="FAC748"/>
                </a:solidFill>
                <a:latin typeface="Alexandria"/>
                <a:cs typeface="Arial" pitchFamily="34" charset="0"/>
              </a:endParaRPr>
            </a:p>
          </p:txBody>
        </p:sp>
        <p:sp>
          <p:nvSpPr>
            <p:cNvPr id="78" name="Rectangle 77">
              <a:extLst>
                <a:ext uri="{FF2B5EF4-FFF2-40B4-BE49-F238E27FC236}">
                  <a16:creationId xmlns:a16="http://schemas.microsoft.com/office/drawing/2014/main" xmlns="" id="{B601076A-2A4C-4574-BDE5-1C25B9156502}"/>
                </a:ext>
              </a:extLst>
            </p:cNvPr>
            <p:cNvSpPr/>
            <p:nvPr/>
          </p:nvSpPr>
          <p:spPr>
            <a:xfrm>
              <a:off x="328838" y="5411334"/>
              <a:ext cx="2917958" cy="830997"/>
            </a:xfrm>
            <a:prstGeom prst="rect">
              <a:avLst/>
            </a:prstGeom>
          </p:spPr>
          <p:txBody>
            <a:bodyPr wrap="square">
              <a:spAutoFit/>
            </a:bodyPr>
            <a:lstStyle/>
            <a:p>
              <a:pPr lvl="0"/>
              <a:r>
                <a:rPr lang="en-US" sz="1600" dirty="0">
                  <a:latin typeface="Alexandria"/>
                </a:rPr>
                <a:t>Establishing fair and competitive pay and benefits packages.</a:t>
              </a:r>
            </a:p>
          </p:txBody>
        </p:sp>
      </p:grpSp>
      <p:grpSp>
        <p:nvGrpSpPr>
          <p:cNvPr id="79" name="Group 78">
            <a:extLst>
              <a:ext uri="{FF2B5EF4-FFF2-40B4-BE49-F238E27FC236}">
                <a16:creationId xmlns:a16="http://schemas.microsoft.com/office/drawing/2014/main" xmlns="" id="{63035649-6551-4A07-83B6-E367B127BF31}"/>
              </a:ext>
            </a:extLst>
          </p:cNvPr>
          <p:cNvGrpSpPr/>
          <p:nvPr/>
        </p:nvGrpSpPr>
        <p:grpSpPr>
          <a:xfrm>
            <a:off x="346286" y="1842556"/>
            <a:ext cx="2917958" cy="1298273"/>
            <a:chOff x="344698" y="1898799"/>
            <a:chExt cx="2917958" cy="1298273"/>
          </a:xfrm>
        </p:grpSpPr>
        <p:sp>
          <p:nvSpPr>
            <p:cNvPr id="80" name="TextBox 79">
              <a:extLst>
                <a:ext uri="{FF2B5EF4-FFF2-40B4-BE49-F238E27FC236}">
                  <a16:creationId xmlns:a16="http://schemas.microsoft.com/office/drawing/2014/main" xmlns="" id="{6696B41C-05BB-413F-B5D6-03EB1FEEF05D}"/>
                </a:ext>
              </a:extLst>
            </p:cNvPr>
            <p:cNvSpPr txBox="1"/>
            <p:nvPr/>
          </p:nvSpPr>
          <p:spPr>
            <a:xfrm>
              <a:off x="520926" y="1898799"/>
              <a:ext cx="2738190" cy="369332"/>
            </a:xfrm>
            <a:prstGeom prst="rect">
              <a:avLst/>
            </a:prstGeom>
            <a:noFill/>
          </p:spPr>
          <p:txBody>
            <a:bodyPr wrap="square" rtlCol="0">
              <a:spAutoFit/>
            </a:bodyPr>
            <a:lstStyle/>
            <a:p>
              <a:pPr algn="r"/>
              <a:r>
                <a:rPr lang="en-US" b="1" dirty="0">
                  <a:solidFill>
                    <a:srgbClr val="92D050"/>
                  </a:solidFill>
                  <a:latin typeface="Alexandria"/>
                  <a:cs typeface="Arial" pitchFamily="34" charset="0"/>
                </a:rPr>
                <a:t>Employee Relations</a:t>
              </a:r>
              <a:endParaRPr lang="en-IN" b="1" dirty="0">
                <a:solidFill>
                  <a:srgbClr val="92D050"/>
                </a:solidFill>
                <a:latin typeface="Alexandria"/>
                <a:cs typeface="Arial" pitchFamily="34" charset="0"/>
              </a:endParaRPr>
            </a:p>
          </p:txBody>
        </p:sp>
        <p:sp>
          <p:nvSpPr>
            <p:cNvPr id="81" name="Rectangle 80">
              <a:extLst>
                <a:ext uri="{FF2B5EF4-FFF2-40B4-BE49-F238E27FC236}">
                  <a16:creationId xmlns:a16="http://schemas.microsoft.com/office/drawing/2014/main" xmlns="" id="{ADAF1B90-4166-4EFF-9DB7-643DEB9DE20F}"/>
                </a:ext>
              </a:extLst>
            </p:cNvPr>
            <p:cNvSpPr/>
            <p:nvPr/>
          </p:nvSpPr>
          <p:spPr>
            <a:xfrm>
              <a:off x="344698" y="2366075"/>
              <a:ext cx="2917958" cy="830997"/>
            </a:xfrm>
            <a:prstGeom prst="rect">
              <a:avLst/>
            </a:prstGeom>
          </p:spPr>
          <p:txBody>
            <a:bodyPr wrap="square">
              <a:spAutoFit/>
            </a:bodyPr>
            <a:lstStyle/>
            <a:p>
              <a:pPr lvl="0"/>
              <a:r>
                <a:rPr lang="en-US" sz="1600" dirty="0">
                  <a:latin typeface="Alexandria"/>
                </a:rPr>
                <a:t>Managing employee concerns, grievances, and labor relations issues.</a:t>
              </a:r>
            </a:p>
          </p:txBody>
        </p:sp>
      </p:grpSp>
      <p:grpSp>
        <p:nvGrpSpPr>
          <p:cNvPr id="82" name="Group 81">
            <a:extLst>
              <a:ext uri="{FF2B5EF4-FFF2-40B4-BE49-F238E27FC236}">
                <a16:creationId xmlns:a16="http://schemas.microsoft.com/office/drawing/2014/main" xmlns="" id="{1DEEF150-87C9-4C0B-A8AE-BFC4114CC6BC}"/>
              </a:ext>
            </a:extLst>
          </p:cNvPr>
          <p:cNvGrpSpPr/>
          <p:nvPr/>
        </p:nvGrpSpPr>
        <p:grpSpPr>
          <a:xfrm>
            <a:off x="8525184" y="3492725"/>
            <a:ext cx="2895337" cy="1298273"/>
            <a:chOff x="8523595" y="3318136"/>
            <a:chExt cx="2895337" cy="1298273"/>
          </a:xfrm>
        </p:grpSpPr>
        <p:sp>
          <p:nvSpPr>
            <p:cNvPr id="83" name="TextBox 82"/>
            <p:cNvSpPr txBox="1"/>
            <p:nvPr/>
          </p:nvSpPr>
          <p:spPr>
            <a:xfrm>
              <a:off x="8523596" y="3318136"/>
              <a:ext cx="2895336" cy="369332"/>
            </a:xfrm>
            <a:prstGeom prst="rect">
              <a:avLst/>
            </a:prstGeom>
            <a:noFill/>
          </p:spPr>
          <p:txBody>
            <a:bodyPr wrap="square" rtlCol="0">
              <a:spAutoFit/>
            </a:bodyPr>
            <a:lstStyle/>
            <a:p>
              <a:r>
                <a:rPr lang="en-US" b="1" dirty="0">
                  <a:solidFill>
                    <a:srgbClr val="F58221"/>
                  </a:solidFill>
                  <a:latin typeface="Alexandria"/>
                  <a:cs typeface="Arial" pitchFamily="34" charset="0"/>
                </a:rPr>
                <a:t>Recruitment </a:t>
              </a:r>
              <a:r>
                <a:rPr lang="en-US" b="1" dirty="0" smtClean="0">
                  <a:solidFill>
                    <a:srgbClr val="F58221"/>
                  </a:solidFill>
                  <a:latin typeface="Alexandria"/>
                  <a:cs typeface="Arial" pitchFamily="34" charset="0"/>
                </a:rPr>
                <a:t>&amp; Selection</a:t>
              </a:r>
              <a:endParaRPr lang="en-IN" b="1" dirty="0">
                <a:solidFill>
                  <a:srgbClr val="F58221"/>
                </a:solidFill>
                <a:latin typeface="Alexandria"/>
                <a:cs typeface="Arial" pitchFamily="34" charset="0"/>
              </a:endParaRPr>
            </a:p>
          </p:txBody>
        </p:sp>
        <p:sp>
          <p:nvSpPr>
            <p:cNvPr id="84" name="Rectangle 83">
              <a:extLst>
                <a:ext uri="{FF2B5EF4-FFF2-40B4-BE49-F238E27FC236}">
                  <a16:creationId xmlns:a16="http://schemas.microsoft.com/office/drawing/2014/main" xmlns="" id="{F9E1FEF8-4238-4A0E-A303-660F86A125E4}"/>
                </a:ext>
              </a:extLst>
            </p:cNvPr>
            <p:cNvSpPr/>
            <p:nvPr/>
          </p:nvSpPr>
          <p:spPr>
            <a:xfrm>
              <a:off x="8523595" y="3785412"/>
              <a:ext cx="2895337" cy="830997"/>
            </a:xfrm>
            <a:prstGeom prst="rect">
              <a:avLst/>
            </a:prstGeom>
          </p:spPr>
          <p:txBody>
            <a:bodyPr wrap="square">
              <a:spAutoFit/>
            </a:bodyPr>
            <a:lstStyle/>
            <a:p>
              <a:pPr lvl="0"/>
              <a:r>
                <a:rPr lang="en-US" sz="1600" dirty="0">
                  <a:latin typeface="Alexandria"/>
                </a:rPr>
                <a:t>Attracting qualified candidates and choosing the best fit for the organization.</a:t>
              </a:r>
            </a:p>
          </p:txBody>
        </p:sp>
      </p:grpSp>
      <p:sp>
        <p:nvSpPr>
          <p:cNvPr id="85" name="TextBox 84">
            <a:extLst>
              <a:ext uri="{FF2B5EF4-FFF2-40B4-BE49-F238E27FC236}">
                <a16:creationId xmlns:a16="http://schemas.microsoft.com/office/drawing/2014/main" xmlns="" id="{38483132-E4DB-4172-95CE-F38E6861C521}"/>
              </a:ext>
            </a:extLst>
          </p:cNvPr>
          <p:cNvSpPr txBox="1"/>
          <p:nvPr/>
        </p:nvSpPr>
        <p:spPr>
          <a:xfrm>
            <a:off x="5387870" y="3448700"/>
            <a:ext cx="1098378" cy="584775"/>
          </a:xfrm>
          <a:prstGeom prst="rect">
            <a:avLst/>
          </a:prstGeom>
          <a:noFill/>
        </p:spPr>
        <p:txBody>
          <a:bodyPr wrap="none" rtlCol="0" anchor="ctr">
            <a:spAutoFit/>
          </a:bodyPr>
          <a:lstStyle/>
          <a:p>
            <a:pPr algn="ctr"/>
            <a:r>
              <a:rPr lang="en-IN" sz="1600" b="1" dirty="0" smtClean="0">
                <a:solidFill>
                  <a:schemeClr val="tx1">
                    <a:lumMod val="85000"/>
                    <a:lumOff val="15000"/>
                  </a:schemeClr>
                </a:solidFill>
                <a:latin typeface="Alexandria"/>
                <a:cs typeface="Arial" pitchFamily="34" charset="0"/>
              </a:rPr>
              <a:t>HRM </a:t>
            </a:r>
          </a:p>
          <a:p>
            <a:pPr algn="ctr"/>
            <a:r>
              <a:rPr lang="en-IN" sz="1600" b="1" dirty="0" smtClean="0">
                <a:solidFill>
                  <a:schemeClr val="tx1">
                    <a:lumMod val="85000"/>
                    <a:lumOff val="15000"/>
                  </a:schemeClr>
                </a:solidFill>
                <a:latin typeface="Alexandria"/>
                <a:cs typeface="Arial" pitchFamily="34" charset="0"/>
              </a:rPr>
              <a:t>Activities</a:t>
            </a:r>
            <a:endParaRPr lang="en-IN" sz="1600" b="1" dirty="0">
              <a:solidFill>
                <a:schemeClr val="tx1">
                  <a:lumMod val="85000"/>
                  <a:lumOff val="15000"/>
                </a:schemeClr>
              </a:solidFill>
              <a:latin typeface="Alexandria"/>
              <a:cs typeface="Arial" pitchFamily="34" charset="0"/>
            </a:endParaRPr>
          </a:p>
        </p:txBody>
      </p:sp>
      <p:grpSp>
        <p:nvGrpSpPr>
          <p:cNvPr id="88" name="Group 87">
            <a:extLst>
              <a:ext uri="{FF2B5EF4-FFF2-40B4-BE49-F238E27FC236}">
                <a16:creationId xmlns:a16="http://schemas.microsoft.com/office/drawing/2014/main" xmlns="" id="{2FB5F6B2-80AD-4EC0-8761-65E3D0DB3E19}"/>
              </a:ext>
            </a:extLst>
          </p:cNvPr>
          <p:cNvGrpSpPr/>
          <p:nvPr/>
        </p:nvGrpSpPr>
        <p:grpSpPr>
          <a:xfrm>
            <a:off x="6895907" y="2790843"/>
            <a:ext cx="617394" cy="453956"/>
            <a:chOff x="-1206500" y="2587625"/>
            <a:chExt cx="1133475" cy="1247776"/>
          </a:xfrm>
          <a:solidFill>
            <a:schemeClr val="tx1"/>
          </a:solidFill>
        </p:grpSpPr>
        <p:sp>
          <p:nvSpPr>
            <p:cNvPr id="89" name="Freeform 68">
              <a:extLst>
                <a:ext uri="{FF2B5EF4-FFF2-40B4-BE49-F238E27FC236}">
                  <a16:creationId xmlns:a16="http://schemas.microsoft.com/office/drawing/2014/main" xmlns="" id="{9B555325-788C-438F-95CF-F41A1159A343}"/>
                </a:ext>
              </a:extLst>
            </p:cNvPr>
            <p:cNvSpPr>
              <a:spLocks/>
            </p:cNvSpPr>
            <p:nvPr/>
          </p:nvSpPr>
          <p:spPr bwMode="auto">
            <a:xfrm>
              <a:off x="-1074738" y="2587625"/>
              <a:ext cx="268288" cy="268288"/>
            </a:xfrm>
            <a:custGeom>
              <a:avLst/>
              <a:gdLst>
                <a:gd name="T0" fmla="*/ 423 w 847"/>
                <a:gd name="T1" fmla="*/ 0 h 845"/>
                <a:gd name="T2" fmla="*/ 423 w 847"/>
                <a:gd name="T3" fmla="*/ 0 h 845"/>
                <a:gd name="T4" fmla="*/ 476 w 847"/>
                <a:gd name="T5" fmla="*/ 3 h 845"/>
                <a:gd name="T6" fmla="*/ 527 w 847"/>
                <a:gd name="T7" fmla="*/ 13 h 845"/>
                <a:gd name="T8" fmla="*/ 577 w 847"/>
                <a:gd name="T9" fmla="*/ 29 h 845"/>
                <a:gd name="T10" fmla="*/ 623 w 847"/>
                <a:gd name="T11" fmla="*/ 49 h 845"/>
                <a:gd name="T12" fmla="*/ 665 w 847"/>
                <a:gd name="T13" fmla="*/ 76 h 845"/>
                <a:gd name="T14" fmla="*/ 705 w 847"/>
                <a:gd name="T15" fmla="*/ 106 h 845"/>
                <a:gd name="T16" fmla="*/ 740 w 847"/>
                <a:gd name="T17" fmla="*/ 142 h 845"/>
                <a:gd name="T18" fmla="*/ 770 w 847"/>
                <a:gd name="T19" fmla="*/ 181 h 845"/>
                <a:gd name="T20" fmla="*/ 797 w 847"/>
                <a:gd name="T21" fmla="*/ 223 h 845"/>
                <a:gd name="T22" fmla="*/ 819 w 847"/>
                <a:gd name="T23" fmla="*/ 269 h 845"/>
                <a:gd name="T24" fmla="*/ 833 w 847"/>
                <a:gd name="T25" fmla="*/ 319 h 845"/>
                <a:gd name="T26" fmla="*/ 843 w 847"/>
                <a:gd name="T27" fmla="*/ 370 h 845"/>
                <a:gd name="T28" fmla="*/ 847 w 847"/>
                <a:gd name="T29" fmla="*/ 423 h 845"/>
                <a:gd name="T30" fmla="*/ 843 w 847"/>
                <a:gd name="T31" fmla="*/ 476 h 845"/>
                <a:gd name="T32" fmla="*/ 833 w 847"/>
                <a:gd name="T33" fmla="*/ 527 h 845"/>
                <a:gd name="T34" fmla="*/ 819 w 847"/>
                <a:gd name="T35" fmla="*/ 575 h 845"/>
                <a:gd name="T36" fmla="*/ 797 w 847"/>
                <a:gd name="T37" fmla="*/ 621 h 845"/>
                <a:gd name="T38" fmla="*/ 770 w 847"/>
                <a:gd name="T39" fmla="*/ 665 h 845"/>
                <a:gd name="T40" fmla="*/ 740 w 847"/>
                <a:gd name="T41" fmla="*/ 703 h 845"/>
                <a:gd name="T42" fmla="*/ 705 w 847"/>
                <a:gd name="T43" fmla="*/ 739 h 845"/>
                <a:gd name="T44" fmla="*/ 665 w 847"/>
                <a:gd name="T45" fmla="*/ 770 h 845"/>
                <a:gd name="T46" fmla="*/ 623 w 847"/>
                <a:gd name="T47" fmla="*/ 797 h 845"/>
                <a:gd name="T48" fmla="*/ 577 w 847"/>
                <a:gd name="T49" fmla="*/ 817 h 845"/>
                <a:gd name="T50" fmla="*/ 527 w 847"/>
                <a:gd name="T51" fmla="*/ 833 h 845"/>
                <a:gd name="T52" fmla="*/ 476 w 847"/>
                <a:gd name="T53" fmla="*/ 843 h 845"/>
                <a:gd name="T54" fmla="*/ 423 w 847"/>
                <a:gd name="T55" fmla="*/ 845 h 845"/>
                <a:gd name="T56" fmla="*/ 369 w 847"/>
                <a:gd name="T57" fmla="*/ 843 h 845"/>
                <a:gd name="T58" fmla="*/ 318 w 847"/>
                <a:gd name="T59" fmla="*/ 833 h 845"/>
                <a:gd name="T60" fmla="*/ 270 w 847"/>
                <a:gd name="T61" fmla="*/ 817 h 845"/>
                <a:gd name="T62" fmla="*/ 224 w 847"/>
                <a:gd name="T63" fmla="*/ 797 h 845"/>
                <a:gd name="T64" fmla="*/ 181 w 847"/>
                <a:gd name="T65" fmla="*/ 770 h 845"/>
                <a:gd name="T66" fmla="*/ 141 w 847"/>
                <a:gd name="T67" fmla="*/ 739 h 845"/>
                <a:gd name="T68" fmla="*/ 106 w 847"/>
                <a:gd name="T69" fmla="*/ 703 h 845"/>
                <a:gd name="T70" fmla="*/ 75 w 847"/>
                <a:gd name="T71" fmla="*/ 665 h 845"/>
                <a:gd name="T72" fmla="*/ 49 w 847"/>
                <a:gd name="T73" fmla="*/ 621 h 845"/>
                <a:gd name="T74" fmla="*/ 27 w 847"/>
                <a:gd name="T75" fmla="*/ 575 h 845"/>
                <a:gd name="T76" fmla="*/ 12 w 847"/>
                <a:gd name="T77" fmla="*/ 527 h 845"/>
                <a:gd name="T78" fmla="*/ 2 w 847"/>
                <a:gd name="T79" fmla="*/ 476 h 845"/>
                <a:gd name="T80" fmla="*/ 0 w 847"/>
                <a:gd name="T81" fmla="*/ 423 h 845"/>
                <a:gd name="T82" fmla="*/ 2 w 847"/>
                <a:gd name="T83" fmla="*/ 370 h 845"/>
                <a:gd name="T84" fmla="*/ 12 w 847"/>
                <a:gd name="T85" fmla="*/ 319 h 845"/>
                <a:gd name="T86" fmla="*/ 27 w 847"/>
                <a:gd name="T87" fmla="*/ 269 h 845"/>
                <a:gd name="T88" fmla="*/ 49 w 847"/>
                <a:gd name="T89" fmla="*/ 223 h 845"/>
                <a:gd name="T90" fmla="*/ 75 w 847"/>
                <a:gd name="T91" fmla="*/ 181 h 845"/>
                <a:gd name="T92" fmla="*/ 106 w 847"/>
                <a:gd name="T93" fmla="*/ 142 h 845"/>
                <a:gd name="T94" fmla="*/ 141 w 847"/>
                <a:gd name="T95" fmla="*/ 106 h 845"/>
                <a:gd name="T96" fmla="*/ 181 w 847"/>
                <a:gd name="T97" fmla="*/ 76 h 845"/>
                <a:gd name="T98" fmla="*/ 224 w 847"/>
                <a:gd name="T99" fmla="*/ 49 h 845"/>
                <a:gd name="T100" fmla="*/ 270 w 847"/>
                <a:gd name="T101" fmla="*/ 29 h 845"/>
                <a:gd name="T102" fmla="*/ 318 w 847"/>
                <a:gd name="T103" fmla="*/ 13 h 845"/>
                <a:gd name="T104" fmla="*/ 369 w 847"/>
                <a:gd name="T105" fmla="*/ 3 h 845"/>
                <a:gd name="T106" fmla="*/ 423 w 847"/>
                <a:gd name="T107" fmla="*/ 0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47" h="845">
                  <a:moveTo>
                    <a:pt x="423" y="0"/>
                  </a:moveTo>
                  <a:lnTo>
                    <a:pt x="423" y="0"/>
                  </a:lnTo>
                  <a:lnTo>
                    <a:pt x="476" y="3"/>
                  </a:lnTo>
                  <a:lnTo>
                    <a:pt x="527" y="13"/>
                  </a:lnTo>
                  <a:lnTo>
                    <a:pt x="577" y="29"/>
                  </a:lnTo>
                  <a:lnTo>
                    <a:pt x="623" y="49"/>
                  </a:lnTo>
                  <a:lnTo>
                    <a:pt x="665" y="76"/>
                  </a:lnTo>
                  <a:lnTo>
                    <a:pt x="705" y="106"/>
                  </a:lnTo>
                  <a:lnTo>
                    <a:pt x="740" y="142"/>
                  </a:lnTo>
                  <a:lnTo>
                    <a:pt x="770" y="181"/>
                  </a:lnTo>
                  <a:lnTo>
                    <a:pt x="797" y="223"/>
                  </a:lnTo>
                  <a:lnTo>
                    <a:pt x="819" y="269"/>
                  </a:lnTo>
                  <a:lnTo>
                    <a:pt x="833" y="319"/>
                  </a:lnTo>
                  <a:lnTo>
                    <a:pt x="843" y="370"/>
                  </a:lnTo>
                  <a:lnTo>
                    <a:pt x="847" y="423"/>
                  </a:lnTo>
                  <a:lnTo>
                    <a:pt x="843" y="476"/>
                  </a:lnTo>
                  <a:lnTo>
                    <a:pt x="833" y="527"/>
                  </a:lnTo>
                  <a:lnTo>
                    <a:pt x="819" y="575"/>
                  </a:lnTo>
                  <a:lnTo>
                    <a:pt x="797" y="621"/>
                  </a:lnTo>
                  <a:lnTo>
                    <a:pt x="770" y="665"/>
                  </a:lnTo>
                  <a:lnTo>
                    <a:pt x="740" y="703"/>
                  </a:lnTo>
                  <a:lnTo>
                    <a:pt x="705" y="739"/>
                  </a:lnTo>
                  <a:lnTo>
                    <a:pt x="665" y="770"/>
                  </a:lnTo>
                  <a:lnTo>
                    <a:pt x="623" y="797"/>
                  </a:lnTo>
                  <a:lnTo>
                    <a:pt x="577" y="817"/>
                  </a:lnTo>
                  <a:lnTo>
                    <a:pt x="527" y="833"/>
                  </a:lnTo>
                  <a:lnTo>
                    <a:pt x="476" y="843"/>
                  </a:lnTo>
                  <a:lnTo>
                    <a:pt x="423" y="845"/>
                  </a:lnTo>
                  <a:lnTo>
                    <a:pt x="369" y="843"/>
                  </a:lnTo>
                  <a:lnTo>
                    <a:pt x="318" y="833"/>
                  </a:lnTo>
                  <a:lnTo>
                    <a:pt x="270" y="817"/>
                  </a:lnTo>
                  <a:lnTo>
                    <a:pt x="224" y="797"/>
                  </a:lnTo>
                  <a:lnTo>
                    <a:pt x="181" y="770"/>
                  </a:lnTo>
                  <a:lnTo>
                    <a:pt x="141" y="739"/>
                  </a:lnTo>
                  <a:lnTo>
                    <a:pt x="106" y="703"/>
                  </a:lnTo>
                  <a:lnTo>
                    <a:pt x="75" y="665"/>
                  </a:lnTo>
                  <a:lnTo>
                    <a:pt x="49" y="621"/>
                  </a:lnTo>
                  <a:lnTo>
                    <a:pt x="27" y="575"/>
                  </a:lnTo>
                  <a:lnTo>
                    <a:pt x="12" y="527"/>
                  </a:lnTo>
                  <a:lnTo>
                    <a:pt x="2" y="476"/>
                  </a:lnTo>
                  <a:lnTo>
                    <a:pt x="0" y="423"/>
                  </a:lnTo>
                  <a:lnTo>
                    <a:pt x="2" y="370"/>
                  </a:lnTo>
                  <a:lnTo>
                    <a:pt x="12" y="319"/>
                  </a:lnTo>
                  <a:lnTo>
                    <a:pt x="27" y="269"/>
                  </a:lnTo>
                  <a:lnTo>
                    <a:pt x="49" y="223"/>
                  </a:lnTo>
                  <a:lnTo>
                    <a:pt x="75" y="181"/>
                  </a:lnTo>
                  <a:lnTo>
                    <a:pt x="106" y="142"/>
                  </a:lnTo>
                  <a:lnTo>
                    <a:pt x="141" y="106"/>
                  </a:lnTo>
                  <a:lnTo>
                    <a:pt x="181" y="76"/>
                  </a:lnTo>
                  <a:lnTo>
                    <a:pt x="224" y="49"/>
                  </a:lnTo>
                  <a:lnTo>
                    <a:pt x="270" y="29"/>
                  </a:lnTo>
                  <a:lnTo>
                    <a:pt x="318" y="13"/>
                  </a:lnTo>
                  <a:lnTo>
                    <a:pt x="369" y="3"/>
                  </a:lnTo>
                  <a:lnTo>
                    <a:pt x="4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0" name="Freeform 69">
              <a:extLst>
                <a:ext uri="{FF2B5EF4-FFF2-40B4-BE49-F238E27FC236}">
                  <a16:creationId xmlns:a16="http://schemas.microsoft.com/office/drawing/2014/main" xmlns="" id="{209B2C53-765A-4EC3-A97A-D301E183E35D}"/>
                </a:ext>
              </a:extLst>
            </p:cNvPr>
            <p:cNvSpPr>
              <a:spLocks/>
            </p:cNvSpPr>
            <p:nvPr/>
          </p:nvSpPr>
          <p:spPr bwMode="auto">
            <a:xfrm>
              <a:off x="-630238" y="2587625"/>
              <a:ext cx="269875" cy="269875"/>
            </a:xfrm>
            <a:custGeom>
              <a:avLst/>
              <a:gdLst>
                <a:gd name="T0" fmla="*/ 424 w 848"/>
                <a:gd name="T1" fmla="*/ 0 h 846"/>
                <a:gd name="T2" fmla="*/ 477 w 848"/>
                <a:gd name="T3" fmla="*/ 3 h 846"/>
                <a:gd name="T4" fmla="*/ 528 w 848"/>
                <a:gd name="T5" fmla="*/ 13 h 846"/>
                <a:gd name="T6" fmla="*/ 577 w 848"/>
                <a:gd name="T7" fmla="*/ 29 h 846"/>
                <a:gd name="T8" fmla="*/ 623 w 848"/>
                <a:gd name="T9" fmla="*/ 49 h 846"/>
                <a:gd name="T10" fmla="*/ 666 w 848"/>
                <a:gd name="T11" fmla="*/ 76 h 846"/>
                <a:gd name="T12" fmla="*/ 705 w 848"/>
                <a:gd name="T13" fmla="*/ 107 h 846"/>
                <a:gd name="T14" fmla="*/ 740 w 848"/>
                <a:gd name="T15" fmla="*/ 142 h 846"/>
                <a:gd name="T16" fmla="*/ 772 w 848"/>
                <a:gd name="T17" fmla="*/ 181 h 846"/>
                <a:gd name="T18" fmla="*/ 798 w 848"/>
                <a:gd name="T19" fmla="*/ 225 h 846"/>
                <a:gd name="T20" fmla="*/ 819 w 848"/>
                <a:gd name="T21" fmla="*/ 271 h 846"/>
                <a:gd name="T22" fmla="*/ 835 w 848"/>
                <a:gd name="T23" fmla="*/ 319 h 846"/>
                <a:gd name="T24" fmla="*/ 844 w 848"/>
                <a:gd name="T25" fmla="*/ 370 h 846"/>
                <a:gd name="T26" fmla="*/ 848 w 848"/>
                <a:gd name="T27" fmla="*/ 423 h 846"/>
                <a:gd name="T28" fmla="*/ 844 w 848"/>
                <a:gd name="T29" fmla="*/ 476 h 846"/>
                <a:gd name="T30" fmla="*/ 835 w 848"/>
                <a:gd name="T31" fmla="*/ 527 h 846"/>
                <a:gd name="T32" fmla="*/ 819 w 848"/>
                <a:gd name="T33" fmla="*/ 575 h 846"/>
                <a:gd name="T34" fmla="*/ 798 w 848"/>
                <a:gd name="T35" fmla="*/ 621 h 846"/>
                <a:gd name="T36" fmla="*/ 772 w 848"/>
                <a:gd name="T37" fmla="*/ 665 h 846"/>
                <a:gd name="T38" fmla="*/ 740 w 848"/>
                <a:gd name="T39" fmla="*/ 703 h 846"/>
                <a:gd name="T40" fmla="*/ 705 w 848"/>
                <a:gd name="T41" fmla="*/ 739 h 846"/>
                <a:gd name="T42" fmla="*/ 666 w 848"/>
                <a:gd name="T43" fmla="*/ 770 h 846"/>
                <a:gd name="T44" fmla="*/ 623 w 848"/>
                <a:gd name="T45" fmla="*/ 797 h 846"/>
                <a:gd name="T46" fmla="*/ 577 w 848"/>
                <a:gd name="T47" fmla="*/ 817 h 846"/>
                <a:gd name="T48" fmla="*/ 528 w 848"/>
                <a:gd name="T49" fmla="*/ 833 h 846"/>
                <a:gd name="T50" fmla="*/ 477 w 848"/>
                <a:gd name="T51" fmla="*/ 843 h 846"/>
                <a:gd name="T52" fmla="*/ 424 w 848"/>
                <a:gd name="T53" fmla="*/ 846 h 846"/>
                <a:gd name="T54" fmla="*/ 370 w 848"/>
                <a:gd name="T55" fmla="*/ 843 h 846"/>
                <a:gd name="T56" fmla="*/ 320 w 848"/>
                <a:gd name="T57" fmla="*/ 833 h 846"/>
                <a:gd name="T58" fmla="*/ 271 w 848"/>
                <a:gd name="T59" fmla="*/ 817 h 846"/>
                <a:gd name="T60" fmla="*/ 225 w 848"/>
                <a:gd name="T61" fmla="*/ 797 h 846"/>
                <a:gd name="T62" fmla="*/ 181 w 848"/>
                <a:gd name="T63" fmla="*/ 770 h 846"/>
                <a:gd name="T64" fmla="*/ 143 w 848"/>
                <a:gd name="T65" fmla="*/ 739 h 846"/>
                <a:gd name="T66" fmla="*/ 107 w 848"/>
                <a:gd name="T67" fmla="*/ 703 h 846"/>
                <a:gd name="T68" fmla="*/ 76 w 848"/>
                <a:gd name="T69" fmla="*/ 665 h 846"/>
                <a:gd name="T70" fmla="*/ 49 w 848"/>
                <a:gd name="T71" fmla="*/ 621 h 846"/>
                <a:gd name="T72" fmla="*/ 29 w 848"/>
                <a:gd name="T73" fmla="*/ 575 h 846"/>
                <a:gd name="T74" fmla="*/ 13 w 848"/>
                <a:gd name="T75" fmla="*/ 527 h 846"/>
                <a:gd name="T76" fmla="*/ 3 w 848"/>
                <a:gd name="T77" fmla="*/ 476 h 846"/>
                <a:gd name="T78" fmla="*/ 0 w 848"/>
                <a:gd name="T79" fmla="*/ 423 h 846"/>
                <a:gd name="T80" fmla="*/ 3 w 848"/>
                <a:gd name="T81" fmla="*/ 370 h 846"/>
                <a:gd name="T82" fmla="*/ 13 w 848"/>
                <a:gd name="T83" fmla="*/ 319 h 846"/>
                <a:gd name="T84" fmla="*/ 29 w 848"/>
                <a:gd name="T85" fmla="*/ 271 h 846"/>
                <a:gd name="T86" fmla="*/ 49 w 848"/>
                <a:gd name="T87" fmla="*/ 225 h 846"/>
                <a:gd name="T88" fmla="*/ 76 w 848"/>
                <a:gd name="T89" fmla="*/ 181 h 846"/>
                <a:gd name="T90" fmla="*/ 107 w 848"/>
                <a:gd name="T91" fmla="*/ 142 h 846"/>
                <a:gd name="T92" fmla="*/ 143 w 848"/>
                <a:gd name="T93" fmla="*/ 107 h 846"/>
                <a:gd name="T94" fmla="*/ 181 w 848"/>
                <a:gd name="T95" fmla="*/ 76 h 846"/>
                <a:gd name="T96" fmla="*/ 225 w 848"/>
                <a:gd name="T97" fmla="*/ 49 h 846"/>
                <a:gd name="T98" fmla="*/ 271 w 848"/>
                <a:gd name="T99" fmla="*/ 29 h 846"/>
                <a:gd name="T100" fmla="*/ 320 w 848"/>
                <a:gd name="T101" fmla="*/ 13 h 846"/>
                <a:gd name="T102" fmla="*/ 370 w 848"/>
                <a:gd name="T103" fmla="*/ 3 h 846"/>
                <a:gd name="T104" fmla="*/ 424 w 848"/>
                <a:gd name="T105" fmla="*/ 0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48" h="846">
                  <a:moveTo>
                    <a:pt x="424" y="0"/>
                  </a:moveTo>
                  <a:lnTo>
                    <a:pt x="477" y="3"/>
                  </a:lnTo>
                  <a:lnTo>
                    <a:pt x="528" y="13"/>
                  </a:lnTo>
                  <a:lnTo>
                    <a:pt x="577" y="29"/>
                  </a:lnTo>
                  <a:lnTo>
                    <a:pt x="623" y="49"/>
                  </a:lnTo>
                  <a:lnTo>
                    <a:pt x="666" y="76"/>
                  </a:lnTo>
                  <a:lnTo>
                    <a:pt x="705" y="107"/>
                  </a:lnTo>
                  <a:lnTo>
                    <a:pt x="740" y="142"/>
                  </a:lnTo>
                  <a:lnTo>
                    <a:pt x="772" y="181"/>
                  </a:lnTo>
                  <a:lnTo>
                    <a:pt x="798" y="225"/>
                  </a:lnTo>
                  <a:lnTo>
                    <a:pt x="819" y="271"/>
                  </a:lnTo>
                  <a:lnTo>
                    <a:pt x="835" y="319"/>
                  </a:lnTo>
                  <a:lnTo>
                    <a:pt x="844" y="370"/>
                  </a:lnTo>
                  <a:lnTo>
                    <a:pt x="848" y="423"/>
                  </a:lnTo>
                  <a:lnTo>
                    <a:pt x="844" y="476"/>
                  </a:lnTo>
                  <a:lnTo>
                    <a:pt x="835" y="527"/>
                  </a:lnTo>
                  <a:lnTo>
                    <a:pt x="819" y="575"/>
                  </a:lnTo>
                  <a:lnTo>
                    <a:pt x="798" y="621"/>
                  </a:lnTo>
                  <a:lnTo>
                    <a:pt x="772" y="665"/>
                  </a:lnTo>
                  <a:lnTo>
                    <a:pt x="740" y="703"/>
                  </a:lnTo>
                  <a:lnTo>
                    <a:pt x="705" y="739"/>
                  </a:lnTo>
                  <a:lnTo>
                    <a:pt x="666" y="770"/>
                  </a:lnTo>
                  <a:lnTo>
                    <a:pt x="623" y="797"/>
                  </a:lnTo>
                  <a:lnTo>
                    <a:pt x="577" y="817"/>
                  </a:lnTo>
                  <a:lnTo>
                    <a:pt x="528" y="833"/>
                  </a:lnTo>
                  <a:lnTo>
                    <a:pt x="477" y="843"/>
                  </a:lnTo>
                  <a:lnTo>
                    <a:pt x="424" y="846"/>
                  </a:lnTo>
                  <a:lnTo>
                    <a:pt x="370" y="843"/>
                  </a:lnTo>
                  <a:lnTo>
                    <a:pt x="320" y="833"/>
                  </a:lnTo>
                  <a:lnTo>
                    <a:pt x="271" y="817"/>
                  </a:lnTo>
                  <a:lnTo>
                    <a:pt x="225" y="797"/>
                  </a:lnTo>
                  <a:lnTo>
                    <a:pt x="181" y="770"/>
                  </a:lnTo>
                  <a:lnTo>
                    <a:pt x="143" y="739"/>
                  </a:lnTo>
                  <a:lnTo>
                    <a:pt x="107" y="703"/>
                  </a:lnTo>
                  <a:lnTo>
                    <a:pt x="76" y="665"/>
                  </a:lnTo>
                  <a:lnTo>
                    <a:pt x="49" y="621"/>
                  </a:lnTo>
                  <a:lnTo>
                    <a:pt x="29" y="575"/>
                  </a:lnTo>
                  <a:lnTo>
                    <a:pt x="13" y="527"/>
                  </a:lnTo>
                  <a:lnTo>
                    <a:pt x="3" y="476"/>
                  </a:lnTo>
                  <a:lnTo>
                    <a:pt x="0" y="423"/>
                  </a:lnTo>
                  <a:lnTo>
                    <a:pt x="3" y="370"/>
                  </a:lnTo>
                  <a:lnTo>
                    <a:pt x="13" y="319"/>
                  </a:lnTo>
                  <a:lnTo>
                    <a:pt x="29" y="271"/>
                  </a:lnTo>
                  <a:lnTo>
                    <a:pt x="49" y="225"/>
                  </a:lnTo>
                  <a:lnTo>
                    <a:pt x="76" y="181"/>
                  </a:lnTo>
                  <a:lnTo>
                    <a:pt x="107" y="142"/>
                  </a:lnTo>
                  <a:lnTo>
                    <a:pt x="143" y="107"/>
                  </a:lnTo>
                  <a:lnTo>
                    <a:pt x="181" y="76"/>
                  </a:lnTo>
                  <a:lnTo>
                    <a:pt x="225" y="49"/>
                  </a:lnTo>
                  <a:lnTo>
                    <a:pt x="271" y="29"/>
                  </a:lnTo>
                  <a:lnTo>
                    <a:pt x="320" y="13"/>
                  </a:lnTo>
                  <a:lnTo>
                    <a:pt x="370" y="3"/>
                  </a:lnTo>
                  <a:lnTo>
                    <a:pt x="4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1" name="Freeform 70">
              <a:extLst>
                <a:ext uri="{FF2B5EF4-FFF2-40B4-BE49-F238E27FC236}">
                  <a16:creationId xmlns:a16="http://schemas.microsoft.com/office/drawing/2014/main" xmlns="" id="{0B37344E-2CB2-4F08-B58A-F3538B5F0E70}"/>
                </a:ext>
              </a:extLst>
            </p:cNvPr>
            <p:cNvSpPr>
              <a:spLocks/>
            </p:cNvSpPr>
            <p:nvPr/>
          </p:nvSpPr>
          <p:spPr bwMode="auto">
            <a:xfrm>
              <a:off x="-411163" y="3667125"/>
              <a:ext cx="142875" cy="168275"/>
            </a:xfrm>
            <a:custGeom>
              <a:avLst/>
              <a:gdLst>
                <a:gd name="T0" fmla="*/ 0 w 449"/>
                <a:gd name="T1" fmla="*/ 0 h 529"/>
                <a:gd name="T2" fmla="*/ 449 w 449"/>
                <a:gd name="T3" fmla="*/ 0 h 529"/>
                <a:gd name="T4" fmla="*/ 449 w 449"/>
                <a:gd name="T5" fmla="*/ 305 h 529"/>
                <a:gd name="T6" fmla="*/ 445 w 449"/>
                <a:gd name="T7" fmla="*/ 345 h 529"/>
                <a:gd name="T8" fmla="*/ 436 w 449"/>
                <a:gd name="T9" fmla="*/ 383 h 529"/>
                <a:gd name="T10" fmla="*/ 419 w 449"/>
                <a:gd name="T11" fmla="*/ 418 h 529"/>
                <a:gd name="T12" fmla="*/ 397 w 449"/>
                <a:gd name="T13" fmla="*/ 449 h 529"/>
                <a:gd name="T14" fmla="*/ 369 w 449"/>
                <a:gd name="T15" fmla="*/ 476 h 529"/>
                <a:gd name="T16" fmla="*/ 339 w 449"/>
                <a:gd name="T17" fmla="*/ 499 h 529"/>
                <a:gd name="T18" fmla="*/ 303 w 449"/>
                <a:gd name="T19" fmla="*/ 515 h 529"/>
                <a:gd name="T20" fmla="*/ 265 w 449"/>
                <a:gd name="T21" fmla="*/ 525 h 529"/>
                <a:gd name="T22" fmla="*/ 225 w 449"/>
                <a:gd name="T23" fmla="*/ 529 h 529"/>
                <a:gd name="T24" fmla="*/ 225 w 449"/>
                <a:gd name="T25" fmla="*/ 529 h 529"/>
                <a:gd name="T26" fmla="*/ 185 w 449"/>
                <a:gd name="T27" fmla="*/ 525 h 529"/>
                <a:gd name="T28" fmla="*/ 147 w 449"/>
                <a:gd name="T29" fmla="*/ 515 h 529"/>
                <a:gd name="T30" fmla="*/ 112 w 449"/>
                <a:gd name="T31" fmla="*/ 499 h 529"/>
                <a:gd name="T32" fmla="*/ 80 w 449"/>
                <a:gd name="T33" fmla="*/ 477 h 529"/>
                <a:gd name="T34" fmla="*/ 54 w 449"/>
                <a:gd name="T35" fmla="*/ 449 h 529"/>
                <a:gd name="T36" fmla="*/ 31 w 449"/>
                <a:gd name="T37" fmla="*/ 418 h 529"/>
                <a:gd name="T38" fmla="*/ 15 w 449"/>
                <a:gd name="T39" fmla="*/ 384 h 529"/>
                <a:gd name="T40" fmla="*/ 4 w 449"/>
                <a:gd name="T41" fmla="*/ 345 h 529"/>
                <a:gd name="T42" fmla="*/ 0 w 449"/>
                <a:gd name="T43" fmla="*/ 305 h 529"/>
                <a:gd name="T44" fmla="*/ 0 w 449"/>
                <a:gd name="T45" fmla="*/ 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9" h="529">
                  <a:moveTo>
                    <a:pt x="0" y="0"/>
                  </a:moveTo>
                  <a:lnTo>
                    <a:pt x="449" y="0"/>
                  </a:lnTo>
                  <a:lnTo>
                    <a:pt x="449" y="305"/>
                  </a:lnTo>
                  <a:lnTo>
                    <a:pt x="445" y="345"/>
                  </a:lnTo>
                  <a:lnTo>
                    <a:pt x="436" y="383"/>
                  </a:lnTo>
                  <a:lnTo>
                    <a:pt x="419" y="418"/>
                  </a:lnTo>
                  <a:lnTo>
                    <a:pt x="397" y="449"/>
                  </a:lnTo>
                  <a:lnTo>
                    <a:pt x="369" y="476"/>
                  </a:lnTo>
                  <a:lnTo>
                    <a:pt x="339" y="499"/>
                  </a:lnTo>
                  <a:lnTo>
                    <a:pt x="303" y="515"/>
                  </a:lnTo>
                  <a:lnTo>
                    <a:pt x="265" y="525"/>
                  </a:lnTo>
                  <a:lnTo>
                    <a:pt x="225" y="529"/>
                  </a:lnTo>
                  <a:lnTo>
                    <a:pt x="225" y="529"/>
                  </a:lnTo>
                  <a:lnTo>
                    <a:pt x="185" y="525"/>
                  </a:lnTo>
                  <a:lnTo>
                    <a:pt x="147" y="515"/>
                  </a:lnTo>
                  <a:lnTo>
                    <a:pt x="112" y="499"/>
                  </a:lnTo>
                  <a:lnTo>
                    <a:pt x="80" y="477"/>
                  </a:lnTo>
                  <a:lnTo>
                    <a:pt x="54" y="449"/>
                  </a:lnTo>
                  <a:lnTo>
                    <a:pt x="31" y="418"/>
                  </a:lnTo>
                  <a:lnTo>
                    <a:pt x="15" y="384"/>
                  </a:lnTo>
                  <a:lnTo>
                    <a:pt x="4" y="345"/>
                  </a:lnTo>
                  <a:lnTo>
                    <a:pt x="0" y="305"/>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2" name="Freeform 71">
              <a:extLst>
                <a:ext uri="{FF2B5EF4-FFF2-40B4-BE49-F238E27FC236}">
                  <a16:creationId xmlns:a16="http://schemas.microsoft.com/office/drawing/2014/main" xmlns="" id="{B4F234AE-EA4B-4BCF-9CBA-5919FA3ABC26}"/>
                </a:ext>
              </a:extLst>
            </p:cNvPr>
            <p:cNvSpPr>
              <a:spLocks noEditPoints="1"/>
            </p:cNvSpPr>
            <p:nvPr/>
          </p:nvSpPr>
          <p:spPr bwMode="auto">
            <a:xfrm>
              <a:off x="-1206500" y="2849563"/>
              <a:ext cx="1133475" cy="985838"/>
            </a:xfrm>
            <a:custGeom>
              <a:avLst/>
              <a:gdLst>
                <a:gd name="T0" fmla="*/ 2967 w 3570"/>
                <a:gd name="T1" fmla="*/ 1562 h 3106"/>
                <a:gd name="T2" fmla="*/ 2816 w 3570"/>
                <a:gd name="T3" fmla="*/ 1513 h 3106"/>
                <a:gd name="T4" fmla="*/ 2732 w 3570"/>
                <a:gd name="T5" fmla="*/ 1583 h 3106"/>
                <a:gd name="T6" fmla="*/ 3079 w 3570"/>
                <a:gd name="T7" fmla="*/ 1519 h 3106"/>
                <a:gd name="T8" fmla="*/ 575 w 3570"/>
                <a:gd name="T9" fmla="*/ 0 h 3106"/>
                <a:gd name="T10" fmla="*/ 675 w 3570"/>
                <a:gd name="T11" fmla="*/ 13 h 3106"/>
                <a:gd name="T12" fmla="*/ 742 w 3570"/>
                <a:gd name="T13" fmla="*/ 39 h 3106"/>
                <a:gd name="T14" fmla="*/ 878 w 3570"/>
                <a:gd name="T15" fmla="*/ 140 h 3106"/>
                <a:gd name="T16" fmla="*/ 968 w 3570"/>
                <a:gd name="T17" fmla="*/ 331 h 3106"/>
                <a:gd name="T18" fmla="*/ 995 w 3570"/>
                <a:gd name="T19" fmla="*/ 496 h 3106"/>
                <a:gd name="T20" fmla="*/ 1067 w 3570"/>
                <a:gd name="T21" fmla="*/ 739 h 3106"/>
                <a:gd name="T22" fmla="*/ 1217 w 3570"/>
                <a:gd name="T23" fmla="*/ 851 h 3106"/>
                <a:gd name="T24" fmla="*/ 1428 w 3570"/>
                <a:gd name="T25" fmla="*/ 849 h 3106"/>
                <a:gd name="T26" fmla="*/ 1663 w 3570"/>
                <a:gd name="T27" fmla="*/ 815 h 3106"/>
                <a:gd name="T28" fmla="*/ 1905 w 3570"/>
                <a:gd name="T29" fmla="*/ 777 h 3106"/>
                <a:gd name="T30" fmla="*/ 2022 w 3570"/>
                <a:gd name="T31" fmla="*/ 687 h 3106"/>
                <a:gd name="T32" fmla="*/ 2085 w 3570"/>
                <a:gd name="T33" fmla="*/ 474 h 3106"/>
                <a:gd name="T34" fmla="*/ 2109 w 3570"/>
                <a:gd name="T35" fmla="*/ 331 h 3106"/>
                <a:gd name="T36" fmla="*/ 2199 w 3570"/>
                <a:gd name="T37" fmla="*/ 140 h 3106"/>
                <a:gd name="T38" fmla="*/ 2336 w 3570"/>
                <a:gd name="T39" fmla="*/ 39 h 3106"/>
                <a:gd name="T40" fmla="*/ 2401 w 3570"/>
                <a:gd name="T41" fmla="*/ 13 h 3106"/>
                <a:gd name="T42" fmla="*/ 2502 w 3570"/>
                <a:gd name="T43" fmla="*/ 0 h 3106"/>
                <a:gd name="T44" fmla="*/ 2595 w 3570"/>
                <a:gd name="T45" fmla="*/ 10 h 3106"/>
                <a:gd name="T46" fmla="*/ 2750 w 3570"/>
                <a:gd name="T47" fmla="*/ 105 h 3106"/>
                <a:gd name="T48" fmla="*/ 2821 w 3570"/>
                <a:gd name="T49" fmla="*/ 259 h 3106"/>
                <a:gd name="T50" fmla="*/ 2848 w 3570"/>
                <a:gd name="T51" fmla="*/ 368 h 3106"/>
                <a:gd name="T52" fmla="*/ 2903 w 3570"/>
                <a:gd name="T53" fmla="*/ 586 h 3106"/>
                <a:gd name="T54" fmla="*/ 2971 w 3570"/>
                <a:gd name="T55" fmla="*/ 855 h 3106"/>
                <a:gd name="T56" fmla="*/ 3036 w 3570"/>
                <a:gd name="T57" fmla="*/ 1116 h 3106"/>
                <a:gd name="T58" fmla="*/ 3084 w 3570"/>
                <a:gd name="T59" fmla="*/ 1309 h 3106"/>
                <a:gd name="T60" fmla="*/ 3099 w 3570"/>
                <a:gd name="T61" fmla="*/ 1411 h 3106"/>
                <a:gd name="T62" fmla="*/ 3230 w 3570"/>
                <a:gd name="T63" fmla="*/ 1516 h 3106"/>
                <a:gd name="T64" fmla="*/ 2302 w 3570"/>
                <a:gd name="T65" fmla="*/ 2516 h 3106"/>
                <a:gd name="T66" fmla="*/ 2659 w 3570"/>
                <a:gd name="T67" fmla="*/ 1488 h 3106"/>
                <a:gd name="T68" fmla="*/ 2760 w 3570"/>
                <a:gd name="T69" fmla="*/ 1361 h 3106"/>
                <a:gd name="T70" fmla="*/ 2690 w 3570"/>
                <a:gd name="T71" fmla="*/ 1088 h 3106"/>
                <a:gd name="T72" fmla="*/ 2612 w 3570"/>
                <a:gd name="T73" fmla="*/ 833 h 3106"/>
                <a:gd name="T74" fmla="*/ 2559 w 3570"/>
                <a:gd name="T75" fmla="*/ 676 h 3106"/>
                <a:gd name="T76" fmla="*/ 2508 w 3570"/>
                <a:gd name="T77" fmla="*/ 624 h 3106"/>
                <a:gd name="T78" fmla="*/ 2497 w 3570"/>
                <a:gd name="T79" fmla="*/ 679 h 3106"/>
                <a:gd name="T80" fmla="*/ 2599 w 3570"/>
                <a:gd name="T81" fmla="*/ 964 h 3106"/>
                <a:gd name="T82" fmla="*/ 2707 w 3570"/>
                <a:gd name="T83" fmla="*/ 1384 h 3106"/>
                <a:gd name="T84" fmla="*/ 2576 w 3570"/>
                <a:gd name="T85" fmla="*/ 1534 h 3106"/>
                <a:gd name="T86" fmla="*/ 2358 w 3570"/>
                <a:gd name="T87" fmla="*/ 1439 h 3106"/>
                <a:gd name="T88" fmla="*/ 2195 w 3570"/>
                <a:gd name="T89" fmla="*/ 989 h 3106"/>
                <a:gd name="T90" fmla="*/ 1959 w 3570"/>
                <a:gd name="T91" fmla="*/ 1104 h 3106"/>
                <a:gd name="T92" fmla="*/ 1667 w 3570"/>
                <a:gd name="T93" fmla="*/ 1168 h 3106"/>
                <a:gd name="T94" fmla="*/ 1554 w 3570"/>
                <a:gd name="T95" fmla="*/ 1248 h 3106"/>
                <a:gd name="T96" fmla="*/ 1250 w 3570"/>
                <a:gd name="T97" fmla="*/ 1202 h 3106"/>
                <a:gd name="T98" fmla="*/ 956 w 3570"/>
                <a:gd name="T99" fmla="*/ 1085 h 3106"/>
                <a:gd name="T100" fmla="*/ 755 w 3570"/>
                <a:gd name="T101" fmla="*/ 1370 h 3106"/>
                <a:gd name="T102" fmla="*/ 639 w 3570"/>
                <a:gd name="T103" fmla="*/ 1516 h 3106"/>
                <a:gd name="T104" fmla="*/ 558 w 3570"/>
                <a:gd name="T105" fmla="*/ 2960 h 3106"/>
                <a:gd name="T106" fmla="*/ 425 w 3570"/>
                <a:gd name="T107" fmla="*/ 3092 h 3106"/>
                <a:gd name="T108" fmla="*/ 234 w 3570"/>
                <a:gd name="T109" fmla="*/ 3076 h 3106"/>
                <a:gd name="T110" fmla="*/ 126 w 3570"/>
                <a:gd name="T111" fmla="*/ 2922 h 3106"/>
                <a:gd name="T112" fmla="*/ 41 w 3570"/>
                <a:gd name="T113" fmla="*/ 1376 h 3106"/>
                <a:gd name="T114" fmla="*/ 6 w 3570"/>
                <a:gd name="T115" fmla="*/ 1168 h 3106"/>
                <a:gd name="T116" fmla="*/ 279 w 3570"/>
                <a:gd name="T117" fmla="*/ 115 h 3106"/>
                <a:gd name="T118" fmla="*/ 446 w 3570"/>
                <a:gd name="T119" fmla="*/ 18 h 3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70" h="3106">
                  <a:moveTo>
                    <a:pt x="3057" y="1513"/>
                  </a:moveTo>
                  <a:lnTo>
                    <a:pt x="3038" y="1529"/>
                  </a:lnTo>
                  <a:lnTo>
                    <a:pt x="3017" y="1544"/>
                  </a:lnTo>
                  <a:lnTo>
                    <a:pt x="2993" y="1555"/>
                  </a:lnTo>
                  <a:lnTo>
                    <a:pt x="2967" y="1562"/>
                  </a:lnTo>
                  <a:lnTo>
                    <a:pt x="2936" y="1566"/>
                  </a:lnTo>
                  <a:lnTo>
                    <a:pt x="2902" y="1562"/>
                  </a:lnTo>
                  <a:lnTo>
                    <a:pt x="2869" y="1551"/>
                  </a:lnTo>
                  <a:lnTo>
                    <a:pt x="2840" y="1534"/>
                  </a:lnTo>
                  <a:lnTo>
                    <a:pt x="2816" y="1513"/>
                  </a:lnTo>
                  <a:lnTo>
                    <a:pt x="2793" y="1519"/>
                  </a:lnTo>
                  <a:lnTo>
                    <a:pt x="2773" y="1529"/>
                  </a:lnTo>
                  <a:lnTo>
                    <a:pt x="2756" y="1544"/>
                  </a:lnTo>
                  <a:lnTo>
                    <a:pt x="2742" y="1562"/>
                  </a:lnTo>
                  <a:lnTo>
                    <a:pt x="2732" y="1583"/>
                  </a:lnTo>
                  <a:lnTo>
                    <a:pt x="3139" y="1583"/>
                  </a:lnTo>
                  <a:lnTo>
                    <a:pt x="3130" y="1562"/>
                  </a:lnTo>
                  <a:lnTo>
                    <a:pt x="3116" y="1544"/>
                  </a:lnTo>
                  <a:lnTo>
                    <a:pt x="3098" y="1529"/>
                  </a:lnTo>
                  <a:lnTo>
                    <a:pt x="3079" y="1519"/>
                  </a:lnTo>
                  <a:lnTo>
                    <a:pt x="3057" y="1513"/>
                  </a:lnTo>
                  <a:close/>
                  <a:moveTo>
                    <a:pt x="559" y="0"/>
                  </a:moveTo>
                  <a:lnTo>
                    <a:pt x="560" y="0"/>
                  </a:lnTo>
                  <a:lnTo>
                    <a:pt x="564" y="0"/>
                  </a:lnTo>
                  <a:lnTo>
                    <a:pt x="575" y="0"/>
                  </a:lnTo>
                  <a:lnTo>
                    <a:pt x="592" y="1"/>
                  </a:lnTo>
                  <a:lnTo>
                    <a:pt x="611" y="2"/>
                  </a:lnTo>
                  <a:lnTo>
                    <a:pt x="634" y="5"/>
                  </a:lnTo>
                  <a:lnTo>
                    <a:pt x="656" y="8"/>
                  </a:lnTo>
                  <a:lnTo>
                    <a:pt x="675" y="13"/>
                  </a:lnTo>
                  <a:lnTo>
                    <a:pt x="695" y="18"/>
                  </a:lnTo>
                  <a:lnTo>
                    <a:pt x="710" y="24"/>
                  </a:lnTo>
                  <a:lnTo>
                    <a:pt x="724" y="30"/>
                  </a:lnTo>
                  <a:lnTo>
                    <a:pt x="735" y="35"/>
                  </a:lnTo>
                  <a:lnTo>
                    <a:pt x="742" y="39"/>
                  </a:lnTo>
                  <a:lnTo>
                    <a:pt x="744" y="40"/>
                  </a:lnTo>
                  <a:lnTo>
                    <a:pt x="779" y="59"/>
                  </a:lnTo>
                  <a:lnTo>
                    <a:pt x="815" y="82"/>
                  </a:lnTo>
                  <a:lnTo>
                    <a:pt x="847" y="110"/>
                  </a:lnTo>
                  <a:lnTo>
                    <a:pt x="878" y="140"/>
                  </a:lnTo>
                  <a:lnTo>
                    <a:pt x="905" y="173"/>
                  </a:lnTo>
                  <a:lnTo>
                    <a:pt x="928" y="209"/>
                  </a:lnTo>
                  <a:lnTo>
                    <a:pt x="947" y="248"/>
                  </a:lnTo>
                  <a:lnTo>
                    <a:pt x="961" y="289"/>
                  </a:lnTo>
                  <a:lnTo>
                    <a:pt x="968" y="331"/>
                  </a:lnTo>
                  <a:lnTo>
                    <a:pt x="970" y="337"/>
                  </a:lnTo>
                  <a:lnTo>
                    <a:pt x="972" y="345"/>
                  </a:lnTo>
                  <a:lnTo>
                    <a:pt x="973" y="351"/>
                  </a:lnTo>
                  <a:lnTo>
                    <a:pt x="984" y="427"/>
                  </a:lnTo>
                  <a:lnTo>
                    <a:pt x="995" y="496"/>
                  </a:lnTo>
                  <a:lnTo>
                    <a:pt x="1006" y="557"/>
                  </a:lnTo>
                  <a:lnTo>
                    <a:pt x="1018" y="613"/>
                  </a:lnTo>
                  <a:lnTo>
                    <a:pt x="1033" y="661"/>
                  </a:lnTo>
                  <a:lnTo>
                    <a:pt x="1048" y="704"/>
                  </a:lnTo>
                  <a:lnTo>
                    <a:pt x="1067" y="739"/>
                  </a:lnTo>
                  <a:lnTo>
                    <a:pt x="1088" y="769"/>
                  </a:lnTo>
                  <a:lnTo>
                    <a:pt x="1112" y="792"/>
                  </a:lnTo>
                  <a:lnTo>
                    <a:pt x="1141" y="814"/>
                  </a:lnTo>
                  <a:lnTo>
                    <a:pt x="1176" y="833"/>
                  </a:lnTo>
                  <a:lnTo>
                    <a:pt x="1217" y="851"/>
                  </a:lnTo>
                  <a:lnTo>
                    <a:pt x="1265" y="867"/>
                  </a:lnTo>
                  <a:lnTo>
                    <a:pt x="1320" y="883"/>
                  </a:lnTo>
                  <a:lnTo>
                    <a:pt x="1383" y="896"/>
                  </a:lnTo>
                  <a:lnTo>
                    <a:pt x="1402" y="870"/>
                  </a:lnTo>
                  <a:lnTo>
                    <a:pt x="1428" y="849"/>
                  </a:lnTo>
                  <a:lnTo>
                    <a:pt x="1456" y="832"/>
                  </a:lnTo>
                  <a:lnTo>
                    <a:pt x="1488" y="821"/>
                  </a:lnTo>
                  <a:lnTo>
                    <a:pt x="1522" y="817"/>
                  </a:lnTo>
                  <a:lnTo>
                    <a:pt x="1596" y="817"/>
                  </a:lnTo>
                  <a:lnTo>
                    <a:pt x="1663" y="815"/>
                  </a:lnTo>
                  <a:lnTo>
                    <a:pt x="1724" y="810"/>
                  </a:lnTo>
                  <a:lnTo>
                    <a:pt x="1778" y="805"/>
                  </a:lnTo>
                  <a:lnTo>
                    <a:pt x="1827" y="798"/>
                  </a:lnTo>
                  <a:lnTo>
                    <a:pt x="1869" y="788"/>
                  </a:lnTo>
                  <a:lnTo>
                    <a:pt x="1905" y="777"/>
                  </a:lnTo>
                  <a:lnTo>
                    <a:pt x="1937" y="765"/>
                  </a:lnTo>
                  <a:lnTo>
                    <a:pt x="1964" y="751"/>
                  </a:lnTo>
                  <a:lnTo>
                    <a:pt x="1985" y="734"/>
                  </a:lnTo>
                  <a:lnTo>
                    <a:pt x="2005" y="713"/>
                  </a:lnTo>
                  <a:lnTo>
                    <a:pt x="2022" y="687"/>
                  </a:lnTo>
                  <a:lnTo>
                    <a:pt x="2038" y="654"/>
                  </a:lnTo>
                  <a:lnTo>
                    <a:pt x="2051" y="618"/>
                  </a:lnTo>
                  <a:lnTo>
                    <a:pt x="2063" y="574"/>
                  </a:lnTo>
                  <a:lnTo>
                    <a:pt x="2074" y="527"/>
                  </a:lnTo>
                  <a:lnTo>
                    <a:pt x="2085" y="474"/>
                  </a:lnTo>
                  <a:lnTo>
                    <a:pt x="2095" y="415"/>
                  </a:lnTo>
                  <a:lnTo>
                    <a:pt x="2104" y="351"/>
                  </a:lnTo>
                  <a:lnTo>
                    <a:pt x="2105" y="345"/>
                  </a:lnTo>
                  <a:lnTo>
                    <a:pt x="2107" y="337"/>
                  </a:lnTo>
                  <a:lnTo>
                    <a:pt x="2109" y="331"/>
                  </a:lnTo>
                  <a:lnTo>
                    <a:pt x="2116" y="289"/>
                  </a:lnTo>
                  <a:lnTo>
                    <a:pt x="2130" y="248"/>
                  </a:lnTo>
                  <a:lnTo>
                    <a:pt x="2149" y="209"/>
                  </a:lnTo>
                  <a:lnTo>
                    <a:pt x="2172" y="173"/>
                  </a:lnTo>
                  <a:lnTo>
                    <a:pt x="2199" y="140"/>
                  </a:lnTo>
                  <a:lnTo>
                    <a:pt x="2230" y="110"/>
                  </a:lnTo>
                  <a:lnTo>
                    <a:pt x="2263" y="82"/>
                  </a:lnTo>
                  <a:lnTo>
                    <a:pt x="2297" y="59"/>
                  </a:lnTo>
                  <a:lnTo>
                    <a:pt x="2333" y="40"/>
                  </a:lnTo>
                  <a:lnTo>
                    <a:pt x="2336" y="39"/>
                  </a:lnTo>
                  <a:lnTo>
                    <a:pt x="2342" y="35"/>
                  </a:lnTo>
                  <a:lnTo>
                    <a:pt x="2353" y="30"/>
                  </a:lnTo>
                  <a:lnTo>
                    <a:pt x="2366" y="24"/>
                  </a:lnTo>
                  <a:lnTo>
                    <a:pt x="2383" y="18"/>
                  </a:lnTo>
                  <a:lnTo>
                    <a:pt x="2401" y="13"/>
                  </a:lnTo>
                  <a:lnTo>
                    <a:pt x="2421" y="8"/>
                  </a:lnTo>
                  <a:lnTo>
                    <a:pt x="2444" y="5"/>
                  </a:lnTo>
                  <a:lnTo>
                    <a:pt x="2465" y="2"/>
                  </a:lnTo>
                  <a:lnTo>
                    <a:pt x="2486" y="1"/>
                  </a:lnTo>
                  <a:lnTo>
                    <a:pt x="2502" y="0"/>
                  </a:lnTo>
                  <a:lnTo>
                    <a:pt x="2513" y="0"/>
                  </a:lnTo>
                  <a:lnTo>
                    <a:pt x="2516" y="0"/>
                  </a:lnTo>
                  <a:lnTo>
                    <a:pt x="2518" y="0"/>
                  </a:lnTo>
                  <a:lnTo>
                    <a:pt x="2558" y="2"/>
                  </a:lnTo>
                  <a:lnTo>
                    <a:pt x="2595" y="10"/>
                  </a:lnTo>
                  <a:lnTo>
                    <a:pt x="2630" y="21"/>
                  </a:lnTo>
                  <a:lnTo>
                    <a:pt x="2664" y="35"/>
                  </a:lnTo>
                  <a:lnTo>
                    <a:pt x="2696" y="54"/>
                  </a:lnTo>
                  <a:lnTo>
                    <a:pt x="2724" y="77"/>
                  </a:lnTo>
                  <a:lnTo>
                    <a:pt x="2750" y="105"/>
                  </a:lnTo>
                  <a:lnTo>
                    <a:pt x="2772" y="135"/>
                  </a:lnTo>
                  <a:lnTo>
                    <a:pt x="2792" y="172"/>
                  </a:lnTo>
                  <a:lnTo>
                    <a:pt x="2807" y="212"/>
                  </a:lnTo>
                  <a:lnTo>
                    <a:pt x="2819" y="255"/>
                  </a:lnTo>
                  <a:lnTo>
                    <a:pt x="2821" y="259"/>
                  </a:lnTo>
                  <a:lnTo>
                    <a:pt x="2823" y="270"/>
                  </a:lnTo>
                  <a:lnTo>
                    <a:pt x="2827" y="285"/>
                  </a:lnTo>
                  <a:lnTo>
                    <a:pt x="2833" y="308"/>
                  </a:lnTo>
                  <a:lnTo>
                    <a:pt x="2840" y="336"/>
                  </a:lnTo>
                  <a:lnTo>
                    <a:pt x="2848" y="368"/>
                  </a:lnTo>
                  <a:lnTo>
                    <a:pt x="2857" y="405"/>
                  </a:lnTo>
                  <a:lnTo>
                    <a:pt x="2868" y="445"/>
                  </a:lnTo>
                  <a:lnTo>
                    <a:pt x="2879" y="490"/>
                  </a:lnTo>
                  <a:lnTo>
                    <a:pt x="2891" y="537"/>
                  </a:lnTo>
                  <a:lnTo>
                    <a:pt x="2903" y="586"/>
                  </a:lnTo>
                  <a:lnTo>
                    <a:pt x="2916" y="637"/>
                  </a:lnTo>
                  <a:lnTo>
                    <a:pt x="2930" y="690"/>
                  </a:lnTo>
                  <a:lnTo>
                    <a:pt x="2944" y="745"/>
                  </a:lnTo>
                  <a:lnTo>
                    <a:pt x="2958" y="800"/>
                  </a:lnTo>
                  <a:lnTo>
                    <a:pt x="2971" y="855"/>
                  </a:lnTo>
                  <a:lnTo>
                    <a:pt x="2985" y="909"/>
                  </a:lnTo>
                  <a:lnTo>
                    <a:pt x="2999" y="964"/>
                  </a:lnTo>
                  <a:lnTo>
                    <a:pt x="3012" y="1016"/>
                  </a:lnTo>
                  <a:lnTo>
                    <a:pt x="3024" y="1068"/>
                  </a:lnTo>
                  <a:lnTo>
                    <a:pt x="3036" y="1116"/>
                  </a:lnTo>
                  <a:lnTo>
                    <a:pt x="3048" y="1162"/>
                  </a:lnTo>
                  <a:lnTo>
                    <a:pt x="3058" y="1204"/>
                  </a:lnTo>
                  <a:lnTo>
                    <a:pt x="3068" y="1244"/>
                  </a:lnTo>
                  <a:lnTo>
                    <a:pt x="3076" y="1279"/>
                  </a:lnTo>
                  <a:lnTo>
                    <a:pt x="3084" y="1309"/>
                  </a:lnTo>
                  <a:lnTo>
                    <a:pt x="3090" y="1336"/>
                  </a:lnTo>
                  <a:lnTo>
                    <a:pt x="3095" y="1355"/>
                  </a:lnTo>
                  <a:lnTo>
                    <a:pt x="3098" y="1370"/>
                  </a:lnTo>
                  <a:lnTo>
                    <a:pt x="3101" y="1390"/>
                  </a:lnTo>
                  <a:lnTo>
                    <a:pt x="3099" y="1411"/>
                  </a:lnTo>
                  <a:lnTo>
                    <a:pt x="3132" y="1423"/>
                  </a:lnTo>
                  <a:lnTo>
                    <a:pt x="3162" y="1441"/>
                  </a:lnTo>
                  <a:lnTo>
                    <a:pt x="3189" y="1463"/>
                  </a:lnTo>
                  <a:lnTo>
                    <a:pt x="3212" y="1488"/>
                  </a:lnTo>
                  <a:lnTo>
                    <a:pt x="3230" y="1516"/>
                  </a:lnTo>
                  <a:lnTo>
                    <a:pt x="3244" y="1549"/>
                  </a:lnTo>
                  <a:lnTo>
                    <a:pt x="3253" y="1583"/>
                  </a:lnTo>
                  <a:lnTo>
                    <a:pt x="3570" y="1583"/>
                  </a:lnTo>
                  <a:lnTo>
                    <a:pt x="3570" y="2516"/>
                  </a:lnTo>
                  <a:lnTo>
                    <a:pt x="2302" y="2516"/>
                  </a:lnTo>
                  <a:lnTo>
                    <a:pt x="2302" y="1583"/>
                  </a:lnTo>
                  <a:lnTo>
                    <a:pt x="2619" y="1583"/>
                  </a:lnTo>
                  <a:lnTo>
                    <a:pt x="2628" y="1549"/>
                  </a:lnTo>
                  <a:lnTo>
                    <a:pt x="2641" y="1517"/>
                  </a:lnTo>
                  <a:lnTo>
                    <a:pt x="2659" y="1488"/>
                  </a:lnTo>
                  <a:lnTo>
                    <a:pt x="2682" y="1463"/>
                  </a:lnTo>
                  <a:lnTo>
                    <a:pt x="2709" y="1441"/>
                  </a:lnTo>
                  <a:lnTo>
                    <a:pt x="2738" y="1424"/>
                  </a:lnTo>
                  <a:lnTo>
                    <a:pt x="2770" y="1412"/>
                  </a:lnTo>
                  <a:lnTo>
                    <a:pt x="2760" y="1361"/>
                  </a:lnTo>
                  <a:lnTo>
                    <a:pt x="2748" y="1309"/>
                  </a:lnTo>
                  <a:lnTo>
                    <a:pt x="2735" y="1256"/>
                  </a:lnTo>
                  <a:lnTo>
                    <a:pt x="2720" y="1201"/>
                  </a:lnTo>
                  <a:lnTo>
                    <a:pt x="2705" y="1144"/>
                  </a:lnTo>
                  <a:lnTo>
                    <a:pt x="2690" y="1088"/>
                  </a:lnTo>
                  <a:lnTo>
                    <a:pt x="2674" y="1034"/>
                  </a:lnTo>
                  <a:lnTo>
                    <a:pt x="2658" y="979"/>
                  </a:lnTo>
                  <a:lnTo>
                    <a:pt x="2642" y="927"/>
                  </a:lnTo>
                  <a:lnTo>
                    <a:pt x="2627" y="879"/>
                  </a:lnTo>
                  <a:lnTo>
                    <a:pt x="2612" y="833"/>
                  </a:lnTo>
                  <a:lnTo>
                    <a:pt x="2599" y="791"/>
                  </a:lnTo>
                  <a:lnTo>
                    <a:pt x="2587" y="753"/>
                  </a:lnTo>
                  <a:lnTo>
                    <a:pt x="2576" y="722"/>
                  </a:lnTo>
                  <a:lnTo>
                    <a:pt x="2566" y="695"/>
                  </a:lnTo>
                  <a:lnTo>
                    <a:pt x="2559" y="676"/>
                  </a:lnTo>
                  <a:lnTo>
                    <a:pt x="2549" y="654"/>
                  </a:lnTo>
                  <a:lnTo>
                    <a:pt x="2538" y="640"/>
                  </a:lnTo>
                  <a:lnTo>
                    <a:pt x="2527" y="629"/>
                  </a:lnTo>
                  <a:lnTo>
                    <a:pt x="2516" y="624"/>
                  </a:lnTo>
                  <a:lnTo>
                    <a:pt x="2508" y="624"/>
                  </a:lnTo>
                  <a:lnTo>
                    <a:pt x="2499" y="627"/>
                  </a:lnTo>
                  <a:lnTo>
                    <a:pt x="2495" y="635"/>
                  </a:lnTo>
                  <a:lnTo>
                    <a:pt x="2491" y="647"/>
                  </a:lnTo>
                  <a:lnTo>
                    <a:pt x="2492" y="661"/>
                  </a:lnTo>
                  <a:lnTo>
                    <a:pt x="2497" y="679"/>
                  </a:lnTo>
                  <a:lnTo>
                    <a:pt x="2507" y="701"/>
                  </a:lnTo>
                  <a:lnTo>
                    <a:pt x="2530" y="757"/>
                  </a:lnTo>
                  <a:lnTo>
                    <a:pt x="2553" y="821"/>
                  </a:lnTo>
                  <a:lnTo>
                    <a:pt x="2576" y="890"/>
                  </a:lnTo>
                  <a:lnTo>
                    <a:pt x="2599" y="964"/>
                  </a:lnTo>
                  <a:lnTo>
                    <a:pt x="2622" y="1042"/>
                  </a:lnTo>
                  <a:lnTo>
                    <a:pt x="2645" y="1124"/>
                  </a:lnTo>
                  <a:lnTo>
                    <a:pt x="2667" y="1209"/>
                  </a:lnTo>
                  <a:lnTo>
                    <a:pt x="2687" y="1296"/>
                  </a:lnTo>
                  <a:lnTo>
                    <a:pt x="2707" y="1384"/>
                  </a:lnTo>
                  <a:lnTo>
                    <a:pt x="2672" y="1406"/>
                  </a:lnTo>
                  <a:lnTo>
                    <a:pt x="2641" y="1433"/>
                  </a:lnTo>
                  <a:lnTo>
                    <a:pt x="2615" y="1463"/>
                  </a:lnTo>
                  <a:lnTo>
                    <a:pt x="2593" y="1497"/>
                  </a:lnTo>
                  <a:lnTo>
                    <a:pt x="2576" y="1534"/>
                  </a:lnTo>
                  <a:lnTo>
                    <a:pt x="2469" y="1534"/>
                  </a:lnTo>
                  <a:lnTo>
                    <a:pt x="2438" y="1515"/>
                  </a:lnTo>
                  <a:lnTo>
                    <a:pt x="2407" y="1493"/>
                  </a:lnTo>
                  <a:lnTo>
                    <a:pt x="2381" y="1468"/>
                  </a:lnTo>
                  <a:lnTo>
                    <a:pt x="2358" y="1439"/>
                  </a:lnTo>
                  <a:lnTo>
                    <a:pt x="2337" y="1406"/>
                  </a:lnTo>
                  <a:lnTo>
                    <a:pt x="2321" y="1370"/>
                  </a:lnTo>
                  <a:lnTo>
                    <a:pt x="2309" y="1331"/>
                  </a:lnTo>
                  <a:lnTo>
                    <a:pt x="2229" y="956"/>
                  </a:lnTo>
                  <a:lnTo>
                    <a:pt x="2195" y="989"/>
                  </a:lnTo>
                  <a:lnTo>
                    <a:pt x="2156" y="1019"/>
                  </a:lnTo>
                  <a:lnTo>
                    <a:pt x="2114" y="1045"/>
                  </a:lnTo>
                  <a:lnTo>
                    <a:pt x="2067" y="1068"/>
                  </a:lnTo>
                  <a:lnTo>
                    <a:pt x="2015" y="1087"/>
                  </a:lnTo>
                  <a:lnTo>
                    <a:pt x="1959" y="1104"/>
                  </a:lnTo>
                  <a:lnTo>
                    <a:pt x="1897" y="1117"/>
                  </a:lnTo>
                  <a:lnTo>
                    <a:pt x="1830" y="1128"/>
                  </a:lnTo>
                  <a:lnTo>
                    <a:pt x="1758" y="1136"/>
                  </a:lnTo>
                  <a:lnTo>
                    <a:pt x="1679" y="1143"/>
                  </a:lnTo>
                  <a:lnTo>
                    <a:pt x="1667" y="1168"/>
                  </a:lnTo>
                  <a:lnTo>
                    <a:pt x="1650" y="1192"/>
                  </a:lnTo>
                  <a:lnTo>
                    <a:pt x="1630" y="1211"/>
                  </a:lnTo>
                  <a:lnTo>
                    <a:pt x="1607" y="1228"/>
                  </a:lnTo>
                  <a:lnTo>
                    <a:pt x="1582" y="1240"/>
                  </a:lnTo>
                  <a:lnTo>
                    <a:pt x="1554" y="1248"/>
                  </a:lnTo>
                  <a:lnTo>
                    <a:pt x="1525" y="1250"/>
                  </a:lnTo>
                  <a:lnTo>
                    <a:pt x="1502" y="1249"/>
                  </a:lnTo>
                  <a:lnTo>
                    <a:pt x="1411" y="1234"/>
                  </a:lnTo>
                  <a:lnTo>
                    <a:pt x="1327" y="1220"/>
                  </a:lnTo>
                  <a:lnTo>
                    <a:pt x="1250" y="1202"/>
                  </a:lnTo>
                  <a:lnTo>
                    <a:pt x="1179" y="1184"/>
                  </a:lnTo>
                  <a:lnTo>
                    <a:pt x="1115" y="1162"/>
                  </a:lnTo>
                  <a:lnTo>
                    <a:pt x="1057" y="1139"/>
                  </a:lnTo>
                  <a:lnTo>
                    <a:pt x="1004" y="1114"/>
                  </a:lnTo>
                  <a:lnTo>
                    <a:pt x="956" y="1085"/>
                  </a:lnTo>
                  <a:lnTo>
                    <a:pt x="914" y="1054"/>
                  </a:lnTo>
                  <a:lnTo>
                    <a:pt x="875" y="1022"/>
                  </a:lnTo>
                  <a:lnTo>
                    <a:pt x="841" y="985"/>
                  </a:lnTo>
                  <a:lnTo>
                    <a:pt x="767" y="1330"/>
                  </a:lnTo>
                  <a:lnTo>
                    <a:pt x="755" y="1370"/>
                  </a:lnTo>
                  <a:lnTo>
                    <a:pt x="739" y="1406"/>
                  </a:lnTo>
                  <a:lnTo>
                    <a:pt x="719" y="1439"/>
                  </a:lnTo>
                  <a:lnTo>
                    <a:pt x="696" y="1468"/>
                  </a:lnTo>
                  <a:lnTo>
                    <a:pt x="668" y="1493"/>
                  </a:lnTo>
                  <a:lnTo>
                    <a:pt x="639" y="1516"/>
                  </a:lnTo>
                  <a:lnTo>
                    <a:pt x="606" y="1534"/>
                  </a:lnTo>
                  <a:lnTo>
                    <a:pt x="572" y="1550"/>
                  </a:lnTo>
                  <a:lnTo>
                    <a:pt x="571" y="2882"/>
                  </a:lnTo>
                  <a:lnTo>
                    <a:pt x="567" y="2922"/>
                  </a:lnTo>
                  <a:lnTo>
                    <a:pt x="558" y="2960"/>
                  </a:lnTo>
                  <a:lnTo>
                    <a:pt x="541" y="2995"/>
                  </a:lnTo>
                  <a:lnTo>
                    <a:pt x="519" y="3026"/>
                  </a:lnTo>
                  <a:lnTo>
                    <a:pt x="491" y="3053"/>
                  </a:lnTo>
                  <a:lnTo>
                    <a:pt x="461" y="3076"/>
                  </a:lnTo>
                  <a:lnTo>
                    <a:pt x="425" y="3092"/>
                  </a:lnTo>
                  <a:lnTo>
                    <a:pt x="387" y="3102"/>
                  </a:lnTo>
                  <a:lnTo>
                    <a:pt x="347" y="3106"/>
                  </a:lnTo>
                  <a:lnTo>
                    <a:pt x="307" y="3102"/>
                  </a:lnTo>
                  <a:lnTo>
                    <a:pt x="269" y="3092"/>
                  </a:lnTo>
                  <a:lnTo>
                    <a:pt x="234" y="3076"/>
                  </a:lnTo>
                  <a:lnTo>
                    <a:pt x="202" y="3053"/>
                  </a:lnTo>
                  <a:lnTo>
                    <a:pt x="176" y="3026"/>
                  </a:lnTo>
                  <a:lnTo>
                    <a:pt x="153" y="2995"/>
                  </a:lnTo>
                  <a:lnTo>
                    <a:pt x="137" y="2960"/>
                  </a:lnTo>
                  <a:lnTo>
                    <a:pt x="126" y="2922"/>
                  </a:lnTo>
                  <a:lnTo>
                    <a:pt x="122" y="2882"/>
                  </a:lnTo>
                  <a:lnTo>
                    <a:pt x="124" y="1474"/>
                  </a:lnTo>
                  <a:lnTo>
                    <a:pt x="92" y="1444"/>
                  </a:lnTo>
                  <a:lnTo>
                    <a:pt x="64" y="1411"/>
                  </a:lnTo>
                  <a:lnTo>
                    <a:pt x="41" y="1376"/>
                  </a:lnTo>
                  <a:lnTo>
                    <a:pt x="22" y="1338"/>
                  </a:lnTo>
                  <a:lnTo>
                    <a:pt x="8" y="1299"/>
                  </a:lnTo>
                  <a:lnTo>
                    <a:pt x="1" y="1256"/>
                  </a:lnTo>
                  <a:lnTo>
                    <a:pt x="0" y="1213"/>
                  </a:lnTo>
                  <a:lnTo>
                    <a:pt x="6" y="1168"/>
                  </a:lnTo>
                  <a:lnTo>
                    <a:pt x="202" y="255"/>
                  </a:lnTo>
                  <a:lnTo>
                    <a:pt x="215" y="215"/>
                  </a:lnTo>
                  <a:lnTo>
                    <a:pt x="232" y="178"/>
                  </a:lnTo>
                  <a:lnTo>
                    <a:pt x="253" y="144"/>
                  </a:lnTo>
                  <a:lnTo>
                    <a:pt x="279" y="115"/>
                  </a:lnTo>
                  <a:lnTo>
                    <a:pt x="308" y="88"/>
                  </a:lnTo>
                  <a:lnTo>
                    <a:pt x="339" y="65"/>
                  </a:lnTo>
                  <a:lnTo>
                    <a:pt x="373" y="46"/>
                  </a:lnTo>
                  <a:lnTo>
                    <a:pt x="410" y="30"/>
                  </a:lnTo>
                  <a:lnTo>
                    <a:pt x="446" y="18"/>
                  </a:lnTo>
                  <a:lnTo>
                    <a:pt x="484" y="8"/>
                  </a:lnTo>
                  <a:lnTo>
                    <a:pt x="521" y="2"/>
                  </a:lnTo>
                  <a:lnTo>
                    <a:pt x="559"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prstClr val="black"/>
                </a:solidFill>
                <a:latin typeface="Alexandria"/>
              </a:endParaRPr>
            </a:p>
          </p:txBody>
        </p:sp>
      </p:gr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3774" y="4120849"/>
            <a:ext cx="929729" cy="882051"/>
          </a:xfrm>
          <a:prstGeom prst="ellipse">
            <a:avLst/>
          </a:prstGeom>
          <a:ln>
            <a:noFill/>
          </a:ln>
          <a:effectLst>
            <a:softEdge rad="112500"/>
          </a:effectLst>
        </p:spPr>
      </p:pic>
      <p:sp>
        <p:nvSpPr>
          <p:cNvPr id="98" name="Freeform 100"/>
          <p:cNvSpPr>
            <a:spLocks/>
          </p:cNvSpPr>
          <p:nvPr/>
        </p:nvSpPr>
        <p:spPr bwMode="auto">
          <a:xfrm>
            <a:off x="5792499" y="5106686"/>
            <a:ext cx="510910" cy="510289"/>
          </a:xfrm>
          <a:custGeom>
            <a:avLst/>
            <a:gdLst>
              <a:gd name="T0" fmla="*/ 410 w 820"/>
              <a:gd name="T1" fmla="*/ 0 h 819"/>
              <a:gd name="T2" fmla="*/ 462 w 820"/>
              <a:gd name="T3" fmla="*/ 3 h 819"/>
              <a:gd name="T4" fmla="*/ 511 w 820"/>
              <a:gd name="T5" fmla="*/ 12 h 819"/>
              <a:gd name="T6" fmla="*/ 558 w 820"/>
              <a:gd name="T7" fmla="*/ 27 h 819"/>
              <a:gd name="T8" fmla="*/ 602 w 820"/>
              <a:gd name="T9" fmla="*/ 47 h 819"/>
              <a:gd name="T10" fmla="*/ 644 w 820"/>
              <a:gd name="T11" fmla="*/ 73 h 819"/>
              <a:gd name="T12" fmla="*/ 682 w 820"/>
              <a:gd name="T13" fmla="*/ 102 h 819"/>
              <a:gd name="T14" fmla="*/ 716 w 820"/>
              <a:gd name="T15" fmla="*/ 137 h 819"/>
              <a:gd name="T16" fmla="*/ 746 w 820"/>
              <a:gd name="T17" fmla="*/ 175 h 819"/>
              <a:gd name="T18" fmla="*/ 772 w 820"/>
              <a:gd name="T19" fmla="*/ 216 h 819"/>
              <a:gd name="T20" fmla="*/ 792 w 820"/>
              <a:gd name="T21" fmla="*/ 262 h 819"/>
              <a:gd name="T22" fmla="*/ 808 w 820"/>
              <a:gd name="T23" fmla="*/ 309 h 819"/>
              <a:gd name="T24" fmla="*/ 817 w 820"/>
              <a:gd name="T25" fmla="*/ 358 h 819"/>
              <a:gd name="T26" fmla="*/ 820 w 820"/>
              <a:gd name="T27" fmla="*/ 409 h 819"/>
              <a:gd name="T28" fmla="*/ 817 w 820"/>
              <a:gd name="T29" fmla="*/ 461 h 819"/>
              <a:gd name="T30" fmla="*/ 808 w 820"/>
              <a:gd name="T31" fmla="*/ 510 h 819"/>
              <a:gd name="T32" fmla="*/ 792 w 820"/>
              <a:gd name="T33" fmla="*/ 557 h 819"/>
              <a:gd name="T34" fmla="*/ 772 w 820"/>
              <a:gd name="T35" fmla="*/ 602 h 819"/>
              <a:gd name="T36" fmla="*/ 746 w 820"/>
              <a:gd name="T37" fmla="*/ 643 h 819"/>
              <a:gd name="T38" fmla="*/ 716 w 820"/>
              <a:gd name="T39" fmla="*/ 681 h 819"/>
              <a:gd name="T40" fmla="*/ 682 w 820"/>
              <a:gd name="T41" fmla="*/ 716 h 819"/>
              <a:gd name="T42" fmla="*/ 644 w 820"/>
              <a:gd name="T43" fmla="*/ 746 h 819"/>
              <a:gd name="T44" fmla="*/ 602 w 820"/>
              <a:gd name="T45" fmla="*/ 772 h 819"/>
              <a:gd name="T46" fmla="*/ 558 w 820"/>
              <a:gd name="T47" fmla="*/ 792 h 819"/>
              <a:gd name="T48" fmla="*/ 511 w 820"/>
              <a:gd name="T49" fmla="*/ 807 h 819"/>
              <a:gd name="T50" fmla="*/ 462 w 820"/>
              <a:gd name="T51" fmla="*/ 816 h 819"/>
              <a:gd name="T52" fmla="*/ 410 w 820"/>
              <a:gd name="T53" fmla="*/ 819 h 819"/>
              <a:gd name="T54" fmla="*/ 358 w 820"/>
              <a:gd name="T55" fmla="*/ 816 h 819"/>
              <a:gd name="T56" fmla="*/ 309 w 820"/>
              <a:gd name="T57" fmla="*/ 807 h 819"/>
              <a:gd name="T58" fmla="*/ 262 w 820"/>
              <a:gd name="T59" fmla="*/ 792 h 819"/>
              <a:gd name="T60" fmla="*/ 218 w 820"/>
              <a:gd name="T61" fmla="*/ 772 h 819"/>
              <a:gd name="T62" fmla="*/ 176 w 820"/>
              <a:gd name="T63" fmla="*/ 746 h 819"/>
              <a:gd name="T64" fmla="*/ 138 w 820"/>
              <a:gd name="T65" fmla="*/ 716 h 819"/>
              <a:gd name="T66" fmla="*/ 104 w 820"/>
              <a:gd name="T67" fmla="*/ 681 h 819"/>
              <a:gd name="T68" fmla="*/ 74 w 820"/>
              <a:gd name="T69" fmla="*/ 643 h 819"/>
              <a:gd name="T70" fmla="*/ 48 w 820"/>
              <a:gd name="T71" fmla="*/ 602 h 819"/>
              <a:gd name="T72" fmla="*/ 28 w 820"/>
              <a:gd name="T73" fmla="*/ 557 h 819"/>
              <a:gd name="T74" fmla="*/ 13 w 820"/>
              <a:gd name="T75" fmla="*/ 510 h 819"/>
              <a:gd name="T76" fmla="*/ 3 w 820"/>
              <a:gd name="T77" fmla="*/ 461 h 819"/>
              <a:gd name="T78" fmla="*/ 0 w 820"/>
              <a:gd name="T79" fmla="*/ 409 h 819"/>
              <a:gd name="T80" fmla="*/ 3 w 820"/>
              <a:gd name="T81" fmla="*/ 358 h 819"/>
              <a:gd name="T82" fmla="*/ 13 w 820"/>
              <a:gd name="T83" fmla="*/ 309 h 819"/>
              <a:gd name="T84" fmla="*/ 28 w 820"/>
              <a:gd name="T85" fmla="*/ 262 h 819"/>
              <a:gd name="T86" fmla="*/ 48 w 820"/>
              <a:gd name="T87" fmla="*/ 216 h 819"/>
              <a:gd name="T88" fmla="*/ 74 w 820"/>
              <a:gd name="T89" fmla="*/ 175 h 819"/>
              <a:gd name="T90" fmla="*/ 104 w 820"/>
              <a:gd name="T91" fmla="*/ 137 h 819"/>
              <a:gd name="T92" fmla="*/ 138 w 820"/>
              <a:gd name="T93" fmla="*/ 102 h 819"/>
              <a:gd name="T94" fmla="*/ 176 w 820"/>
              <a:gd name="T95" fmla="*/ 73 h 819"/>
              <a:gd name="T96" fmla="*/ 218 w 820"/>
              <a:gd name="T97" fmla="*/ 47 h 819"/>
              <a:gd name="T98" fmla="*/ 262 w 820"/>
              <a:gd name="T99" fmla="*/ 27 h 819"/>
              <a:gd name="T100" fmla="*/ 309 w 820"/>
              <a:gd name="T101" fmla="*/ 12 h 819"/>
              <a:gd name="T102" fmla="*/ 358 w 820"/>
              <a:gd name="T103" fmla="*/ 3 h 819"/>
              <a:gd name="T104" fmla="*/ 410 w 820"/>
              <a:gd name="T105" fmla="*/ 0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0" h="819">
                <a:moveTo>
                  <a:pt x="410" y="0"/>
                </a:moveTo>
                <a:lnTo>
                  <a:pt x="462" y="3"/>
                </a:lnTo>
                <a:lnTo>
                  <a:pt x="511" y="12"/>
                </a:lnTo>
                <a:lnTo>
                  <a:pt x="558" y="27"/>
                </a:lnTo>
                <a:lnTo>
                  <a:pt x="602" y="47"/>
                </a:lnTo>
                <a:lnTo>
                  <a:pt x="644" y="73"/>
                </a:lnTo>
                <a:lnTo>
                  <a:pt x="682" y="102"/>
                </a:lnTo>
                <a:lnTo>
                  <a:pt x="716" y="137"/>
                </a:lnTo>
                <a:lnTo>
                  <a:pt x="746" y="175"/>
                </a:lnTo>
                <a:lnTo>
                  <a:pt x="772" y="216"/>
                </a:lnTo>
                <a:lnTo>
                  <a:pt x="792" y="262"/>
                </a:lnTo>
                <a:lnTo>
                  <a:pt x="808" y="309"/>
                </a:lnTo>
                <a:lnTo>
                  <a:pt x="817" y="358"/>
                </a:lnTo>
                <a:lnTo>
                  <a:pt x="820" y="409"/>
                </a:lnTo>
                <a:lnTo>
                  <a:pt x="817" y="461"/>
                </a:lnTo>
                <a:lnTo>
                  <a:pt x="808" y="510"/>
                </a:lnTo>
                <a:lnTo>
                  <a:pt x="792" y="557"/>
                </a:lnTo>
                <a:lnTo>
                  <a:pt x="772" y="602"/>
                </a:lnTo>
                <a:lnTo>
                  <a:pt x="746" y="643"/>
                </a:lnTo>
                <a:lnTo>
                  <a:pt x="716" y="681"/>
                </a:lnTo>
                <a:lnTo>
                  <a:pt x="682" y="716"/>
                </a:lnTo>
                <a:lnTo>
                  <a:pt x="644" y="746"/>
                </a:lnTo>
                <a:lnTo>
                  <a:pt x="602" y="772"/>
                </a:lnTo>
                <a:lnTo>
                  <a:pt x="558" y="792"/>
                </a:lnTo>
                <a:lnTo>
                  <a:pt x="511" y="807"/>
                </a:lnTo>
                <a:lnTo>
                  <a:pt x="462" y="816"/>
                </a:lnTo>
                <a:lnTo>
                  <a:pt x="410" y="819"/>
                </a:lnTo>
                <a:lnTo>
                  <a:pt x="358" y="816"/>
                </a:lnTo>
                <a:lnTo>
                  <a:pt x="309" y="807"/>
                </a:lnTo>
                <a:lnTo>
                  <a:pt x="262" y="792"/>
                </a:lnTo>
                <a:lnTo>
                  <a:pt x="218" y="772"/>
                </a:lnTo>
                <a:lnTo>
                  <a:pt x="176" y="746"/>
                </a:lnTo>
                <a:lnTo>
                  <a:pt x="138" y="716"/>
                </a:lnTo>
                <a:lnTo>
                  <a:pt x="104" y="681"/>
                </a:lnTo>
                <a:lnTo>
                  <a:pt x="74" y="643"/>
                </a:lnTo>
                <a:lnTo>
                  <a:pt x="48" y="602"/>
                </a:lnTo>
                <a:lnTo>
                  <a:pt x="28" y="557"/>
                </a:lnTo>
                <a:lnTo>
                  <a:pt x="13" y="510"/>
                </a:lnTo>
                <a:lnTo>
                  <a:pt x="3" y="461"/>
                </a:lnTo>
                <a:lnTo>
                  <a:pt x="0" y="409"/>
                </a:lnTo>
                <a:lnTo>
                  <a:pt x="3" y="358"/>
                </a:lnTo>
                <a:lnTo>
                  <a:pt x="13" y="309"/>
                </a:lnTo>
                <a:lnTo>
                  <a:pt x="28" y="262"/>
                </a:lnTo>
                <a:lnTo>
                  <a:pt x="48" y="216"/>
                </a:lnTo>
                <a:lnTo>
                  <a:pt x="74" y="175"/>
                </a:lnTo>
                <a:lnTo>
                  <a:pt x="104" y="137"/>
                </a:lnTo>
                <a:lnTo>
                  <a:pt x="138" y="102"/>
                </a:lnTo>
                <a:lnTo>
                  <a:pt x="176" y="73"/>
                </a:lnTo>
                <a:lnTo>
                  <a:pt x="218" y="47"/>
                </a:lnTo>
                <a:lnTo>
                  <a:pt x="262" y="27"/>
                </a:lnTo>
                <a:lnTo>
                  <a:pt x="309" y="12"/>
                </a:lnTo>
                <a:lnTo>
                  <a:pt x="358" y="3"/>
                </a:lnTo>
                <a:lnTo>
                  <a:pt x="410" y="0"/>
                </a:lnTo>
                <a:close/>
              </a:path>
            </a:pathLst>
          </a:custGeom>
          <a:solidFill>
            <a:schemeClr val="bg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99" name="Freeform 101"/>
          <p:cNvSpPr>
            <a:spLocks/>
          </p:cNvSpPr>
          <p:nvPr/>
        </p:nvSpPr>
        <p:spPr bwMode="auto">
          <a:xfrm>
            <a:off x="5964464" y="5193915"/>
            <a:ext cx="163865" cy="76014"/>
          </a:xfrm>
          <a:custGeom>
            <a:avLst/>
            <a:gdLst>
              <a:gd name="T0" fmla="*/ 71 w 263"/>
              <a:gd name="T1" fmla="*/ 0 h 122"/>
              <a:gd name="T2" fmla="*/ 78 w 263"/>
              <a:gd name="T3" fmla="*/ 4 h 122"/>
              <a:gd name="T4" fmla="*/ 85 w 263"/>
              <a:gd name="T5" fmla="*/ 12 h 122"/>
              <a:gd name="T6" fmla="*/ 92 w 263"/>
              <a:gd name="T7" fmla="*/ 22 h 122"/>
              <a:gd name="T8" fmla="*/ 100 w 263"/>
              <a:gd name="T9" fmla="*/ 32 h 122"/>
              <a:gd name="T10" fmla="*/ 107 w 263"/>
              <a:gd name="T11" fmla="*/ 39 h 122"/>
              <a:gd name="T12" fmla="*/ 114 w 263"/>
              <a:gd name="T13" fmla="*/ 44 h 122"/>
              <a:gd name="T14" fmla="*/ 120 w 263"/>
              <a:gd name="T15" fmla="*/ 40 h 122"/>
              <a:gd name="T16" fmla="*/ 126 w 263"/>
              <a:gd name="T17" fmla="*/ 35 h 122"/>
              <a:gd name="T18" fmla="*/ 132 w 263"/>
              <a:gd name="T19" fmla="*/ 29 h 122"/>
              <a:gd name="T20" fmla="*/ 139 w 263"/>
              <a:gd name="T21" fmla="*/ 22 h 122"/>
              <a:gd name="T22" fmla="*/ 147 w 263"/>
              <a:gd name="T23" fmla="*/ 17 h 122"/>
              <a:gd name="T24" fmla="*/ 156 w 263"/>
              <a:gd name="T25" fmla="*/ 15 h 122"/>
              <a:gd name="T26" fmla="*/ 166 w 263"/>
              <a:gd name="T27" fmla="*/ 17 h 122"/>
              <a:gd name="T28" fmla="*/ 174 w 263"/>
              <a:gd name="T29" fmla="*/ 22 h 122"/>
              <a:gd name="T30" fmla="*/ 181 w 263"/>
              <a:gd name="T31" fmla="*/ 29 h 122"/>
              <a:gd name="T32" fmla="*/ 189 w 263"/>
              <a:gd name="T33" fmla="*/ 35 h 122"/>
              <a:gd name="T34" fmla="*/ 196 w 263"/>
              <a:gd name="T35" fmla="*/ 40 h 122"/>
              <a:gd name="T36" fmla="*/ 206 w 263"/>
              <a:gd name="T37" fmla="*/ 44 h 122"/>
              <a:gd name="T38" fmla="*/ 218 w 263"/>
              <a:gd name="T39" fmla="*/ 43 h 122"/>
              <a:gd name="T40" fmla="*/ 230 w 263"/>
              <a:gd name="T41" fmla="*/ 42 h 122"/>
              <a:gd name="T42" fmla="*/ 242 w 263"/>
              <a:gd name="T43" fmla="*/ 39 h 122"/>
              <a:gd name="T44" fmla="*/ 253 w 263"/>
              <a:gd name="T45" fmla="*/ 37 h 122"/>
              <a:gd name="T46" fmla="*/ 261 w 263"/>
              <a:gd name="T47" fmla="*/ 36 h 122"/>
              <a:gd name="T48" fmla="*/ 263 w 263"/>
              <a:gd name="T49" fmla="*/ 36 h 122"/>
              <a:gd name="T50" fmla="*/ 262 w 263"/>
              <a:gd name="T51" fmla="*/ 38 h 122"/>
              <a:gd name="T52" fmla="*/ 260 w 263"/>
              <a:gd name="T53" fmla="*/ 44 h 122"/>
              <a:gd name="T54" fmla="*/ 255 w 263"/>
              <a:gd name="T55" fmla="*/ 52 h 122"/>
              <a:gd name="T56" fmla="*/ 247 w 263"/>
              <a:gd name="T57" fmla="*/ 62 h 122"/>
              <a:gd name="T58" fmla="*/ 238 w 263"/>
              <a:gd name="T59" fmla="*/ 73 h 122"/>
              <a:gd name="T60" fmla="*/ 227 w 263"/>
              <a:gd name="T61" fmla="*/ 85 h 122"/>
              <a:gd name="T62" fmla="*/ 212 w 263"/>
              <a:gd name="T63" fmla="*/ 96 h 122"/>
              <a:gd name="T64" fmla="*/ 196 w 263"/>
              <a:gd name="T65" fmla="*/ 106 h 122"/>
              <a:gd name="T66" fmla="*/ 176 w 263"/>
              <a:gd name="T67" fmla="*/ 114 h 122"/>
              <a:gd name="T68" fmla="*/ 153 w 263"/>
              <a:gd name="T69" fmla="*/ 120 h 122"/>
              <a:gd name="T70" fmla="*/ 127 w 263"/>
              <a:gd name="T71" fmla="*/ 122 h 122"/>
              <a:gd name="T72" fmla="*/ 103 w 263"/>
              <a:gd name="T73" fmla="*/ 120 h 122"/>
              <a:gd name="T74" fmla="*/ 80 w 263"/>
              <a:gd name="T75" fmla="*/ 114 h 122"/>
              <a:gd name="T76" fmla="*/ 62 w 263"/>
              <a:gd name="T77" fmla="*/ 106 h 122"/>
              <a:gd name="T78" fmla="*/ 45 w 263"/>
              <a:gd name="T79" fmla="*/ 96 h 122"/>
              <a:gd name="T80" fmla="*/ 32 w 263"/>
              <a:gd name="T81" fmla="*/ 85 h 122"/>
              <a:gd name="T82" fmla="*/ 22 w 263"/>
              <a:gd name="T83" fmla="*/ 73 h 122"/>
              <a:gd name="T84" fmla="*/ 13 w 263"/>
              <a:gd name="T85" fmla="*/ 62 h 122"/>
              <a:gd name="T86" fmla="*/ 7 w 263"/>
              <a:gd name="T87" fmla="*/ 52 h 122"/>
              <a:gd name="T88" fmla="*/ 3 w 263"/>
              <a:gd name="T89" fmla="*/ 44 h 122"/>
              <a:gd name="T90" fmla="*/ 0 w 263"/>
              <a:gd name="T91" fmla="*/ 38 h 122"/>
              <a:gd name="T92" fmla="*/ 0 w 263"/>
              <a:gd name="T93" fmla="*/ 36 h 122"/>
              <a:gd name="T94" fmla="*/ 2 w 263"/>
              <a:gd name="T95" fmla="*/ 36 h 122"/>
              <a:gd name="T96" fmla="*/ 7 w 263"/>
              <a:gd name="T97" fmla="*/ 37 h 122"/>
              <a:gd name="T98" fmla="*/ 15 w 263"/>
              <a:gd name="T99" fmla="*/ 39 h 122"/>
              <a:gd name="T100" fmla="*/ 23 w 263"/>
              <a:gd name="T101" fmla="*/ 42 h 122"/>
              <a:gd name="T102" fmla="*/ 30 w 263"/>
              <a:gd name="T103" fmla="*/ 43 h 122"/>
              <a:gd name="T104" fmla="*/ 35 w 263"/>
              <a:gd name="T105" fmla="*/ 44 h 122"/>
              <a:gd name="T106" fmla="*/ 39 w 263"/>
              <a:gd name="T107" fmla="*/ 40 h 122"/>
              <a:gd name="T108" fmla="*/ 43 w 263"/>
              <a:gd name="T109" fmla="*/ 34 h 122"/>
              <a:gd name="T110" fmla="*/ 47 w 263"/>
              <a:gd name="T111" fmla="*/ 26 h 122"/>
              <a:gd name="T112" fmla="*/ 54 w 263"/>
              <a:gd name="T113" fmla="*/ 17 h 122"/>
              <a:gd name="T114" fmla="*/ 59 w 263"/>
              <a:gd name="T115" fmla="*/ 9 h 122"/>
              <a:gd name="T116" fmla="*/ 65 w 263"/>
              <a:gd name="T117" fmla="*/ 3 h 122"/>
              <a:gd name="T118" fmla="*/ 71 w 263"/>
              <a:gd name="T11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3" h="122">
                <a:moveTo>
                  <a:pt x="71" y="0"/>
                </a:moveTo>
                <a:lnTo>
                  <a:pt x="78" y="4"/>
                </a:lnTo>
                <a:lnTo>
                  <a:pt x="85" y="12"/>
                </a:lnTo>
                <a:lnTo>
                  <a:pt x="92" y="22"/>
                </a:lnTo>
                <a:lnTo>
                  <a:pt x="100" y="32"/>
                </a:lnTo>
                <a:lnTo>
                  <a:pt x="107" y="39"/>
                </a:lnTo>
                <a:lnTo>
                  <a:pt x="114" y="44"/>
                </a:lnTo>
                <a:lnTo>
                  <a:pt x="120" y="40"/>
                </a:lnTo>
                <a:lnTo>
                  <a:pt x="126" y="35"/>
                </a:lnTo>
                <a:lnTo>
                  <a:pt x="132" y="29"/>
                </a:lnTo>
                <a:lnTo>
                  <a:pt x="139" y="22"/>
                </a:lnTo>
                <a:lnTo>
                  <a:pt x="147" y="17"/>
                </a:lnTo>
                <a:lnTo>
                  <a:pt x="156" y="15"/>
                </a:lnTo>
                <a:lnTo>
                  <a:pt x="166" y="17"/>
                </a:lnTo>
                <a:lnTo>
                  <a:pt x="174" y="22"/>
                </a:lnTo>
                <a:lnTo>
                  <a:pt x="181" y="29"/>
                </a:lnTo>
                <a:lnTo>
                  <a:pt x="189" y="35"/>
                </a:lnTo>
                <a:lnTo>
                  <a:pt x="196" y="40"/>
                </a:lnTo>
                <a:lnTo>
                  <a:pt x="206" y="44"/>
                </a:lnTo>
                <a:lnTo>
                  <a:pt x="218" y="43"/>
                </a:lnTo>
                <a:lnTo>
                  <a:pt x="230" y="42"/>
                </a:lnTo>
                <a:lnTo>
                  <a:pt x="242" y="39"/>
                </a:lnTo>
                <a:lnTo>
                  <a:pt x="253" y="37"/>
                </a:lnTo>
                <a:lnTo>
                  <a:pt x="261" y="36"/>
                </a:lnTo>
                <a:lnTo>
                  <a:pt x="263" y="36"/>
                </a:lnTo>
                <a:lnTo>
                  <a:pt x="262" y="38"/>
                </a:lnTo>
                <a:lnTo>
                  <a:pt x="260" y="44"/>
                </a:lnTo>
                <a:lnTo>
                  <a:pt x="255" y="52"/>
                </a:lnTo>
                <a:lnTo>
                  <a:pt x="247" y="62"/>
                </a:lnTo>
                <a:lnTo>
                  <a:pt x="238" y="73"/>
                </a:lnTo>
                <a:lnTo>
                  <a:pt x="227" y="85"/>
                </a:lnTo>
                <a:lnTo>
                  <a:pt x="212" y="96"/>
                </a:lnTo>
                <a:lnTo>
                  <a:pt x="196" y="106"/>
                </a:lnTo>
                <a:lnTo>
                  <a:pt x="176" y="114"/>
                </a:lnTo>
                <a:lnTo>
                  <a:pt x="153" y="120"/>
                </a:lnTo>
                <a:lnTo>
                  <a:pt x="127" y="122"/>
                </a:lnTo>
                <a:lnTo>
                  <a:pt x="103" y="120"/>
                </a:lnTo>
                <a:lnTo>
                  <a:pt x="80" y="114"/>
                </a:lnTo>
                <a:lnTo>
                  <a:pt x="62" y="106"/>
                </a:lnTo>
                <a:lnTo>
                  <a:pt x="45" y="96"/>
                </a:lnTo>
                <a:lnTo>
                  <a:pt x="32" y="85"/>
                </a:lnTo>
                <a:lnTo>
                  <a:pt x="22" y="73"/>
                </a:lnTo>
                <a:lnTo>
                  <a:pt x="13" y="62"/>
                </a:lnTo>
                <a:lnTo>
                  <a:pt x="7" y="52"/>
                </a:lnTo>
                <a:lnTo>
                  <a:pt x="3" y="44"/>
                </a:lnTo>
                <a:lnTo>
                  <a:pt x="0" y="38"/>
                </a:lnTo>
                <a:lnTo>
                  <a:pt x="0" y="36"/>
                </a:lnTo>
                <a:lnTo>
                  <a:pt x="2" y="36"/>
                </a:lnTo>
                <a:lnTo>
                  <a:pt x="7" y="37"/>
                </a:lnTo>
                <a:lnTo>
                  <a:pt x="15" y="39"/>
                </a:lnTo>
                <a:lnTo>
                  <a:pt x="23" y="42"/>
                </a:lnTo>
                <a:lnTo>
                  <a:pt x="30" y="43"/>
                </a:lnTo>
                <a:lnTo>
                  <a:pt x="35" y="44"/>
                </a:lnTo>
                <a:lnTo>
                  <a:pt x="39" y="40"/>
                </a:lnTo>
                <a:lnTo>
                  <a:pt x="43" y="34"/>
                </a:lnTo>
                <a:lnTo>
                  <a:pt x="47" y="26"/>
                </a:lnTo>
                <a:lnTo>
                  <a:pt x="54" y="17"/>
                </a:lnTo>
                <a:lnTo>
                  <a:pt x="59" y="9"/>
                </a:lnTo>
                <a:lnTo>
                  <a:pt x="65" y="3"/>
                </a:lnTo>
                <a:lnTo>
                  <a:pt x="71" y="0"/>
                </a:lnTo>
                <a:close/>
              </a:path>
            </a:pathLst>
          </a:custGeom>
          <a:solidFill>
            <a:schemeClr val="accent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100" name="Freeform 103"/>
          <p:cNvSpPr>
            <a:spLocks noEditPoints="1"/>
          </p:cNvSpPr>
          <p:nvPr/>
        </p:nvSpPr>
        <p:spPr bwMode="auto">
          <a:xfrm>
            <a:off x="5909011" y="5267436"/>
            <a:ext cx="279755" cy="261687"/>
          </a:xfrm>
          <a:custGeom>
            <a:avLst/>
            <a:gdLst>
              <a:gd name="T0" fmla="*/ 227 w 449"/>
              <a:gd name="T1" fmla="*/ 420 h 420"/>
              <a:gd name="T2" fmla="*/ 227 w 449"/>
              <a:gd name="T3" fmla="*/ 420 h 420"/>
              <a:gd name="T4" fmla="*/ 235 w 449"/>
              <a:gd name="T5" fmla="*/ 0 h 420"/>
              <a:gd name="T6" fmla="*/ 289 w 449"/>
              <a:gd name="T7" fmla="*/ 14 h 420"/>
              <a:gd name="T8" fmla="*/ 333 w 449"/>
              <a:gd name="T9" fmla="*/ 45 h 420"/>
              <a:gd name="T10" fmla="*/ 369 w 449"/>
              <a:gd name="T11" fmla="*/ 87 h 420"/>
              <a:gd name="T12" fmla="*/ 398 w 449"/>
              <a:gd name="T13" fmla="*/ 135 h 420"/>
              <a:gd name="T14" fmla="*/ 419 w 449"/>
              <a:gd name="T15" fmla="*/ 186 h 420"/>
              <a:gd name="T16" fmla="*/ 434 w 449"/>
              <a:gd name="T17" fmla="*/ 235 h 420"/>
              <a:gd name="T18" fmla="*/ 443 w 449"/>
              <a:gd name="T19" fmla="*/ 275 h 420"/>
              <a:gd name="T20" fmla="*/ 448 w 449"/>
              <a:gd name="T21" fmla="*/ 301 h 420"/>
              <a:gd name="T22" fmla="*/ 449 w 449"/>
              <a:gd name="T23" fmla="*/ 318 h 420"/>
              <a:gd name="T24" fmla="*/ 446 w 449"/>
              <a:gd name="T25" fmla="*/ 342 h 420"/>
              <a:gd name="T26" fmla="*/ 438 w 449"/>
              <a:gd name="T27" fmla="*/ 359 h 420"/>
              <a:gd name="T28" fmla="*/ 436 w 449"/>
              <a:gd name="T29" fmla="*/ 362 h 420"/>
              <a:gd name="T30" fmla="*/ 429 w 449"/>
              <a:gd name="T31" fmla="*/ 370 h 420"/>
              <a:gd name="T32" fmla="*/ 406 w 449"/>
              <a:gd name="T33" fmla="*/ 385 h 420"/>
              <a:gd name="T34" fmla="*/ 373 w 449"/>
              <a:gd name="T35" fmla="*/ 401 h 420"/>
              <a:gd name="T36" fmla="*/ 327 w 449"/>
              <a:gd name="T37" fmla="*/ 413 h 420"/>
              <a:gd name="T38" fmla="*/ 265 w 449"/>
              <a:gd name="T39" fmla="*/ 419 h 420"/>
              <a:gd name="T40" fmla="*/ 189 w 449"/>
              <a:gd name="T41" fmla="*/ 419 h 420"/>
              <a:gd name="T42" fmla="*/ 125 w 449"/>
              <a:gd name="T43" fmla="*/ 411 h 420"/>
              <a:gd name="T44" fmla="*/ 77 w 449"/>
              <a:gd name="T45" fmla="*/ 399 h 420"/>
              <a:gd name="T46" fmla="*/ 44 w 449"/>
              <a:gd name="T47" fmla="*/ 383 h 420"/>
              <a:gd name="T48" fmla="*/ 24 w 449"/>
              <a:gd name="T49" fmla="*/ 368 h 420"/>
              <a:gd name="T50" fmla="*/ 10 w 449"/>
              <a:gd name="T51" fmla="*/ 348 h 420"/>
              <a:gd name="T52" fmla="*/ 2 w 449"/>
              <a:gd name="T53" fmla="*/ 323 h 420"/>
              <a:gd name="T54" fmla="*/ 1 w 449"/>
              <a:gd name="T55" fmla="*/ 301 h 420"/>
              <a:gd name="T56" fmla="*/ 5 w 449"/>
              <a:gd name="T57" fmla="*/ 275 h 420"/>
              <a:gd name="T58" fmla="*/ 14 w 449"/>
              <a:gd name="T59" fmla="*/ 233 h 420"/>
              <a:gd name="T60" fmla="*/ 30 w 449"/>
              <a:gd name="T61" fmla="*/ 186 h 420"/>
              <a:gd name="T62" fmla="*/ 51 w 449"/>
              <a:gd name="T63" fmla="*/ 135 h 420"/>
              <a:gd name="T64" fmla="*/ 79 w 449"/>
              <a:gd name="T65" fmla="*/ 86 h 420"/>
              <a:gd name="T66" fmla="*/ 114 w 449"/>
              <a:gd name="T67" fmla="*/ 45 h 420"/>
              <a:gd name="T68" fmla="*/ 157 w 449"/>
              <a:gd name="T69" fmla="*/ 14 h 420"/>
              <a:gd name="T70" fmla="*/ 209 w 449"/>
              <a:gd name="T71" fmla="*/ 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9" h="420">
                <a:moveTo>
                  <a:pt x="227" y="420"/>
                </a:moveTo>
                <a:lnTo>
                  <a:pt x="227" y="420"/>
                </a:lnTo>
                <a:lnTo>
                  <a:pt x="227" y="420"/>
                </a:lnTo>
                <a:lnTo>
                  <a:pt x="227" y="420"/>
                </a:lnTo>
                <a:close/>
                <a:moveTo>
                  <a:pt x="209" y="0"/>
                </a:moveTo>
                <a:lnTo>
                  <a:pt x="235" y="0"/>
                </a:lnTo>
                <a:lnTo>
                  <a:pt x="264" y="6"/>
                </a:lnTo>
                <a:lnTo>
                  <a:pt x="289" y="14"/>
                </a:lnTo>
                <a:lnTo>
                  <a:pt x="312" y="27"/>
                </a:lnTo>
                <a:lnTo>
                  <a:pt x="333" y="45"/>
                </a:lnTo>
                <a:lnTo>
                  <a:pt x="353" y="64"/>
                </a:lnTo>
                <a:lnTo>
                  <a:pt x="369" y="87"/>
                </a:lnTo>
                <a:lnTo>
                  <a:pt x="385" y="110"/>
                </a:lnTo>
                <a:lnTo>
                  <a:pt x="398" y="135"/>
                </a:lnTo>
                <a:lnTo>
                  <a:pt x="409" y="161"/>
                </a:lnTo>
                <a:lnTo>
                  <a:pt x="419" y="186"/>
                </a:lnTo>
                <a:lnTo>
                  <a:pt x="428" y="211"/>
                </a:lnTo>
                <a:lnTo>
                  <a:pt x="434" y="235"/>
                </a:lnTo>
                <a:lnTo>
                  <a:pt x="439" y="255"/>
                </a:lnTo>
                <a:lnTo>
                  <a:pt x="443" y="275"/>
                </a:lnTo>
                <a:lnTo>
                  <a:pt x="446" y="290"/>
                </a:lnTo>
                <a:lnTo>
                  <a:pt x="448" y="301"/>
                </a:lnTo>
                <a:lnTo>
                  <a:pt x="449" y="309"/>
                </a:lnTo>
                <a:lnTo>
                  <a:pt x="449" y="318"/>
                </a:lnTo>
                <a:lnTo>
                  <a:pt x="449" y="329"/>
                </a:lnTo>
                <a:lnTo>
                  <a:pt x="446" y="342"/>
                </a:lnTo>
                <a:lnTo>
                  <a:pt x="439" y="357"/>
                </a:lnTo>
                <a:lnTo>
                  <a:pt x="438" y="359"/>
                </a:lnTo>
                <a:lnTo>
                  <a:pt x="437" y="361"/>
                </a:lnTo>
                <a:lnTo>
                  <a:pt x="436" y="362"/>
                </a:lnTo>
                <a:lnTo>
                  <a:pt x="436" y="362"/>
                </a:lnTo>
                <a:lnTo>
                  <a:pt x="429" y="370"/>
                </a:lnTo>
                <a:lnTo>
                  <a:pt x="418" y="377"/>
                </a:lnTo>
                <a:lnTo>
                  <a:pt x="406" y="385"/>
                </a:lnTo>
                <a:lnTo>
                  <a:pt x="392" y="394"/>
                </a:lnTo>
                <a:lnTo>
                  <a:pt x="373" y="401"/>
                </a:lnTo>
                <a:lnTo>
                  <a:pt x="352" y="407"/>
                </a:lnTo>
                <a:lnTo>
                  <a:pt x="327" y="413"/>
                </a:lnTo>
                <a:lnTo>
                  <a:pt x="297" y="417"/>
                </a:lnTo>
                <a:lnTo>
                  <a:pt x="265" y="419"/>
                </a:lnTo>
                <a:lnTo>
                  <a:pt x="227" y="420"/>
                </a:lnTo>
                <a:lnTo>
                  <a:pt x="189" y="419"/>
                </a:lnTo>
                <a:lnTo>
                  <a:pt x="155" y="416"/>
                </a:lnTo>
                <a:lnTo>
                  <a:pt x="125" y="411"/>
                </a:lnTo>
                <a:lnTo>
                  <a:pt x="99" y="405"/>
                </a:lnTo>
                <a:lnTo>
                  <a:pt x="77" y="399"/>
                </a:lnTo>
                <a:lnTo>
                  <a:pt x="58" y="391"/>
                </a:lnTo>
                <a:lnTo>
                  <a:pt x="44" y="383"/>
                </a:lnTo>
                <a:lnTo>
                  <a:pt x="32" y="375"/>
                </a:lnTo>
                <a:lnTo>
                  <a:pt x="24" y="368"/>
                </a:lnTo>
                <a:lnTo>
                  <a:pt x="18" y="362"/>
                </a:lnTo>
                <a:lnTo>
                  <a:pt x="10" y="348"/>
                </a:lnTo>
                <a:lnTo>
                  <a:pt x="5" y="335"/>
                </a:lnTo>
                <a:lnTo>
                  <a:pt x="2" y="323"/>
                </a:lnTo>
                <a:lnTo>
                  <a:pt x="0" y="308"/>
                </a:lnTo>
                <a:lnTo>
                  <a:pt x="1" y="301"/>
                </a:lnTo>
                <a:lnTo>
                  <a:pt x="3" y="290"/>
                </a:lnTo>
                <a:lnTo>
                  <a:pt x="5" y="275"/>
                </a:lnTo>
                <a:lnTo>
                  <a:pt x="9" y="255"/>
                </a:lnTo>
                <a:lnTo>
                  <a:pt x="14" y="233"/>
                </a:lnTo>
                <a:lnTo>
                  <a:pt x="21" y="211"/>
                </a:lnTo>
                <a:lnTo>
                  <a:pt x="30" y="186"/>
                </a:lnTo>
                <a:lnTo>
                  <a:pt x="39" y="161"/>
                </a:lnTo>
                <a:lnTo>
                  <a:pt x="51" y="135"/>
                </a:lnTo>
                <a:lnTo>
                  <a:pt x="64" y="110"/>
                </a:lnTo>
                <a:lnTo>
                  <a:pt x="79" y="86"/>
                </a:lnTo>
                <a:lnTo>
                  <a:pt x="95" y="64"/>
                </a:lnTo>
                <a:lnTo>
                  <a:pt x="114" y="45"/>
                </a:lnTo>
                <a:lnTo>
                  <a:pt x="134" y="27"/>
                </a:lnTo>
                <a:lnTo>
                  <a:pt x="157" y="14"/>
                </a:lnTo>
                <a:lnTo>
                  <a:pt x="183" y="5"/>
                </a:lnTo>
                <a:lnTo>
                  <a:pt x="209" y="0"/>
                </a:lnTo>
                <a:close/>
              </a:path>
            </a:pathLst>
          </a:custGeom>
          <a:solidFill>
            <a:schemeClr val="accent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101" name="Freeform 106"/>
          <p:cNvSpPr>
            <a:spLocks noEditPoints="1"/>
          </p:cNvSpPr>
          <p:nvPr/>
        </p:nvSpPr>
        <p:spPr bwMode="auto">
          <a:xfrm>
            <a:off x="6013685" y="5317905"/>
            <a:ext cx="71652" cy="143928"/>
          </a:xfrm>
          <a:custGeom>
            <a:avLst/>
            <a:gdLst>
              <a:gd name="T0" fmla="*/ 76 w 115"/>
              <a:gd name="T1" fmla="*/ 183 h 231"/>
              <a:gd name="T2" fmla="*/ 90 w 115"/>
              <a:gd name="T3" fmla="*/ 158 h 231"/>
              <a:gd name="T4" fmla="*/ 80 w 115"/>
              <a:gd name="T5" fmla="*/ 135 h 231"/>
              <a:gd name="T6" fmla="*/ 65 w 115"/>
              <a:gd name="T7" fmla="*/ 128 h 231"/>
              <a:gd name="T8" fmla="*/ 40 w 115"/>
              <a:gd name="T9" fmla="*/ 46 h 231"/>
              <a:gd name="T10" fmla="*/ 29 w 115"/>
              <a:gd name="T11" fmla="*/ 54 h 231"/>
              <a:gd name="T12" fmla="*/ 25 w 115"/>
              <a:gd name="T13" fmla="*/ 65 h 231"/>
              <a:gd name="T14" fmla="*/ 26 w 115"/>
              <a:gd name="T15" fmla="*/ 80 h 231"/>
              <a:gd name="T16" fmla="*/ 33 w 115"/>
              <a:gd name="T17" fmla="*/ 90 h 231"/>
              <a:gd name="T18" fmla="*/ 41 w 115"/>
              <a:gd name="T19" fmla="*/ 95 h 231"/>
              <a:gd name="T20" fmla="*/ 50 w 115"/>
              <a:gd name="T21" fmla="*/ 44 h 231"/>
              <a:gd name="T22" fmla="*/ 63 w 115"/>
              <a:gd name="T23" fmla="*/ 2 h 231"/>
              <a:gd name="T24" fmla="*/ 65 w 115"/>
              <a:gd name="T25" fmla="*/ 21 h 231"/>
              <a:gd name="T26" fmla="*/ 85 w 115"/>
              <a:gd name="T27" fmla="*/ 24 h 231"/>
              <a:gd name="T28" fmla="*/ 103 w 115"/>
              <a:gd name="T29" fmla="*/ 31 h 231"/>
              <a:gd name="T30" fmla="*/ 107 w 115"/>
              <a:gd name="T31" fmla="*/ 40 h 231"/>
              <a:gd name="T32" fmla="*/ 104 w 115"/>
              <a:gd name="T33" fmla="*/ 48 h 231"/>
              <a:gd name="T34" fmla="*/ 96 w 115"/>
              <a:gd name="T35" fmla="*/ 51 h 231"/>
              <a:gd name="T36" fmla="*/ 83 w 115"/>
              <a:gd name="T37" fmla="*/ 48 h 231"/>
              <a:gd name="T38" fmla="*/ 65 w 115"/>
              <a:gd name="T39" fmla="*/ 43 h 231"/>
              <a:gd name="T40" fmla="*/ 91 w 115"/>
              <a:gd name="T41" fmla="*/ 116 h 231"/>
              <a:gd name="T42" fmla="*/ 107 w 115"/>
              <a:gd name="T43" fmla="*/ 129 h 231"/>
              <a:gd name="T44" fmla="*/ 115 w 115"/>
              <a:gd name="T45" fmla="*/ 156 h 231"/>
              <a:gd name="T46" fmla="*/ 108 w 115"/>
              <a:gd name="T47" fmla="*/ 182 h 231"/>
              <a:gd name="T48" fmla="*/ 96 w 115"/>
              <a:gd name="T49" fmla="*/ 197 h 231"/>
              <a:gd name="T50" fmla="*/ 75 w 115"/>
              <a:gd name="T51" fmla="*/ 207 h 231"/>
              <a:gd name="T52" fmla="*/ 65 w 115"/>
              <a:gd name="T53" fmla="*/ 225 h 231"/>
              <a:gd name="T54" fmla="*/ 58 w 115"/>
              <a:gd name="T55" fmla="*/ 231 h 231"/>
              <a:gd name="T56" fmla="*/ 50 w 115"/>
              <a:gd name="T57" fmla="*/ 225 h 231"/>
              <a:gd name="T58" fmla="*/ 42 w 115"/>
              <a:gd name="T59" fmla="*/ 209 h 231"/>
              <a:gd name="T60" fmla="*/ 19 w 115"/>
              <a:gd name="T61" fmla="*/ 204 h 231"/>
              <a:gd name="T62" fmla="*/ 3 w 115"/>
              <a:gd name="T63" fmla="*/ 195 h 231"/>
              <a:gd name="T64" fmla="*/ 1 w 115"/>
              <a:gd name="T65" fmla="*/ 184 h 231"/>
              <a:gd name="T66" fmla="*/ 8 w 115"/>
              <a:gd name="T67" fmla="*/ 177 h 231"/>
              <a:gd name="T68" fmla="*/ 18 w 115"/>
              <a:gd name="T69" fmla="*/ 178 h 231"/>
              <a:gd name="T70" fmla="*/ 30 w 115"/>
              <a:gd name="T71" fmla="*/ 183 h 231"/>
              <a:gd name="T72" fmla="*/ 50 w 115"/>
              <a:gd name="T73" fmla="*/ 187 h 231"/>
              <a:gd name="T74" fmla="*/ 24 w 115"/>
              <a:gd name="T75" fmla="*/ 111 h 231"/>
              <a:gd name="T76" fmla="*/ 8 w 115"/>
              <a:gd name="T77" fmla="*/ 97 h 231"/>
              <a:gd name="T78" fmla="*/ 1 w 115"/>
              <a:gd name="T79" fmla="*/ 71 h 231"/>
              <a:gd name="T80" fmla="*/ 15 w 115"/>
              <a:gd name="T81" fmla="*/ 35 h 231"/>
              <a:gd name="T82" fmla="*/ 50 w 115"/>
              <a:gd name="T83" fmla="*/ 21 h 231"/>
              <a:gd name="T84" fmla="*/ 52 w 115"/>
              <a:gd name="T85" fmla="*/ 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231">
                <a:moveTo>
                  <a:pt x="65" y="128"/>
                </a:moveTo>
                <a:lnTo>
                  <a:pt x="65" y="186"/>
                </a:lnTo>
                <a:lnTo>
                  <a:pt x="76" y="183"/>
                </a:lnTo>
                <a:lnTo>
                  <a:pt x="84" y="177"/>
                </a:lnTo>
                <a:lnTo>
                  <a:pt x="89" y="169"/>
                </a:lnTo>
                <a:lnTo>
                  <a:pt x="90" y="158"/>
                </a:lnTo>
                <a:lnTo>
                  <a:pt x="89" y="147"/>
                </a:lnTo>
                <a:lnTo>
                  <a:pt x="85" y="140"/>
                </a:lnTo>
                <a:lnTo>
                  <a:pt x="80" y="135"/>
                </a:lnTo>
                <a:lnTo>
                  <a:pt x="75" y="132"/>
                </a:lnTo>
                <a:lnTo>
                  <a:pt x="70" y="130"/>
                </a:lnTo>
                <a:lnTo>
                  <a:pt x="65" y="128"/>
                </a:lnTo>
                <a:close/>
                <a:moveTo>
                  <a:pt x="50" y="44"/>
                </a:moveTo>
                <a:lnTo>
                  <a:pt x="45" y="45"/>
                </a:lnTo>
                <a:lnTo>
                  <a:pt x="40" y="46"/>
                </a:lnTo>
                <a:lnTo>
                  <a:pt x="36" y="48"/>
                </a:lnTo>
                <a:lnTo>
                  <a:pt x="32" y="51"/>
                </a:lnTo>
                <a:lnTo>
                  <a:pt x="29" y="54"/>
                </a:lnTo>
                <a:lnTo>
                  <a:pt x="27" y="58"/>
                </a:lnTo>
                <a:lnTo>
                  <a:pt x="25" y="61"/>
                </a:lnTo>
                <a:lnTo>
                  <a:pt x="25" y="65"/>
                </a:lnTo>
                <a:lnTo>
                  <a:pt x="25" y="69"/>
                </a:lnTo>
                <a:lnTo>
                  <a:pt x="25" y="76"/>
                </a:lnTo>
                <a:lnTo>
                  <a:pt x="26" y="80"/>
                </a:lnTo>
                <a:lnTo>
                  <a:pt x="28" y="84"/>
                </a:lnTo>
                <a:lnTo>
                  <a:pt x="30" y="87"/>
                </a:lnTo>
                <a:lnTo>
                  <a:pt x="33" y="90"/>
                </a:lnTo>
                <a:lnTo>
                  <a:pt x="35" y="92"/>
                </a:lnTo>
                <a:lnTo>
                  <a:pt x="38" y="94"/>
                </a:lnTo>
                <a:lnTo>
                  <a:pt x="41" y="95"/>
                </a:lnTo>
                <a:lnTo>
                  <a:pt x="45" y="97"/>
                </a:lnTo>
                <a:lnTo>
                  <a:pt x="50" y="99"/>
                </a:lnTo>
                <a:lnTo>
                  <a:pt x="50" y="44"/>
                </a:lnTo>
                <a:close/>
                <a:moveTo>
                  <a:pt x="58" y="0"/>
                </a:moveTo>
                <a:lnTo>
                  <a:pt x="61" y="1"/>
                </a:lnTo>
                <a:lnTo>
                  <a:pt x="63" y="2"/>
                </a:lnTo>
                <a:lnTo>
                  <a:pt x="65" y="5"/>
                </a:lnTo>
                <a:lnTo>
                  <a:pt x="65" y="7"/>
                </a:lnTo>
                <a:lnTo>
                  <a:pt x="65" y="21"/>
                </a:lnTo>
                <a:lnTo>
                  <a:pt x="72" y="22"/>
                </a:lnTo>
                <a:lnTo>
                  <a:pt x="78" y="22"/>
                </a:lnTo>
                <a:lnTo>
                  <a:pt x="85" y="24"/>
                </a:lnTo>
                <a:lnTo>
                  <a:pt x="92" y="26"/>
                </a:lnTo>
                <a:lnTo>
                  <a:pt x="98" y="28"/>
                </a:lnTo>
                <a:lnTo>
                  <a:pt x="103" y="31"/>
                </a:lnTo>
                <a:lnTo>
                  <a:pt x="105" y="33"/>
                </a:lnTo>
                <a:lnTo>
                  <a:pt x="106" y="37"/>
                </a:lnTo>
                <a:lnTo>
                  <a:pt x="107" y="40"/>
                </a:lnTo>
                <a:lnTo>
                  <a:pt x="106" y="43"/>
                </a:lnTo>
                <a:lnTo>
                  <a:pt x="105" y="45"/>
                </a:lnTo>
                <a:lnTo>
                  <a:pt x="104" y="48"/>
                </a:lnTo>
                <a:lnTo>
                  <a:pt x="102" y="49"/>
                </a:lnTo>
                <a:lnTo>
                  <a:pt x="99" y="51"/>
                </a:lnTo>
                <a:lnTo>
                  <a:pt x="96" y="51"/>
                </a:lnTo>
                <a:lnTo>
                  <a:pt x="92" y="51"/>
                </a:lnTo>
                <a:lnTo>
                  <a:pt x="89" y="50"/>
                </a:lnTo>
                <a:lnTo>
                  <a:pt x="83" y="48"/>
                </a:lnTo>
                <a:lnTo>
                  <a:pt x="75" y="45"/>
                </a:lnTo>
                <a:lnTo>
                  <a:pt x="71" y="44"/>
                </a:lnTo>
                <a:lnTo>
                  <a:pt x="65" y="43"/>
                </a:lnTo>
                <a:lnTo>
                  <a:pt x="65" y="104"/>
                </a:lnTo>
                <a:lnTo>
                  <a:pt x="83" y="110"/>
                </a:lnTo>
                <a:lnTo>
                  <a:pt x="91" y="116"/>
                </a:lnTo>
                <a:lnTo>
                  <a:pt x="99" y="121"/>
                </a:lnTo>
                <a:lnTo>
                  <a:pt x="104" y="125"/>
                </a:lnTo>
                <a:lnTo>
                  <a:pt x="107" y="129"/>
                </a:lnTo>
                <a:lnTo>
                  <a:pt x="110" y="134"/>
                </a:lnTo>
                <a:lnTo>
                  <a:pt x="114" y="144"/>
                </a:lnTo>
                <a:lnTo>
                  <a:pt x="115" y="156"/>
                </a:lnTo>
                <a:lnTo>
                  <a:pt x="114" y="167"/>
                </a:lnTo>
                <a:lnTo>
                  <a:pt x="111" y="176"/>
                </a:lnTo>
                <a:lnTo>
                  <a:pt x="108" y="182"/>
                </a:lnTo>
                <a:lnTo>
                  <a:pt x="105" y="187"/>
                </a:lnTo>
                <a:lnTo>
                  <a:pt x="101" y="191"/>
                </a:lnTo>
                <a:lnTo>
                  <a:pt x="96" y="197"/>
                </a:lnTo>
                <a:lnTo>
                  <a:pt x="90" y="200"/>
                </a:lnTo>
                <a:lnTo>
                  <a:pt x="85" y="203"/>
                </a:lnTo>
                <a:lnTo>
                  <a:pt x="75" y="207"/>
                </a:lnTo>
                <a:lnTo>
                  <a:pt x="65" y="209"/>
                </a:lnTo>
                <a:lnTo>
                  <a:pt x="65" y="223"/>
                </a:lnTo>
                <a:lnTo>
                  <a:pt x="65" y="225"/>
                </a:lnTo>
                <a:lnTo>
                  <a:pt x="63" y="228"/>
                </a:lnTo>
                <a:lnTo>
                  <a:pt x="61" y="229"/>
                </a:lnTo>
                <a:lnTo>
                  <a:pt x="58" y="231"/>
                </a:lnTo>
                <a:lnTo>
                  <a:pt x="55" y="229"/>
                </a:lnTo>
                <a:lnTo>
                  <a:pt x="52" y="228"/>
                </a:lnTo>
                <a:lnTo>
                  <a:pt x="50" y="225"/>
                </a:lnTo>
                <a:lnTo>
                  <a:pt x="50" y="223"/>
                </a:lnTo>
                <a:lnTo>
                  <a:pt x="50" y="209"/>
                </a:lnTo>
                <a:lnTo>
                  <a:pt x="42" y="209"/>
                </a:lnTo>
                <a:lnTo>
                  <a:pt x="34" y="208"/>
                </a:lnTo>
                <a:lnTo>
                  <a:pt x="26" y="206"/>
                </a:lnTo>
                <a:lnTo>
                  <a:pt x="19" y="204"/>
                </a:lnTo>
                <a:lnTo>
                  <a:pt x="11" y="202"/>
                </a:lnTo>
                <a:lnTo>
                  <a:pt x="5" y="198"/>
                </a:lnTo>
                <a:lnTo>
                  <a:pt x="3" y="195"/>
                </a:lnTo>
                <a:lnTo>
                  <a:pt x="1" y="191"/>
                </a:lnTo>
                <a:lnTo>
                  <a:pt x="0" y="188"/>
                </a:lnTo>
                <a:lnTo>
                  <a:pt x="1" y="184"/>
                </a:lnTo>
                <a:lnTo>
                  <a:pt x="3" y="180"/>
                </a:lnTo>
                <a:lnTo>
                  <a:pt x="5" y="179"/>
                </a:lnTo>
                <a:lnTo>
                  <a:pt x="8" y="177"/>
                </a:lnTo>
                <a:lnTo>
                  <a:pt x="11" y="177"/>
                </a:lnTo>
                <a:lnTo>
                  <a:pt x="13" y="177"/>
                </a:lnTo>
                <a:lnTo>
                  <a:pt x="18" y="178"/>
                </a:lnTo>
                <a:lnTo>
                  <a:pt x="21" y="180"/>
                </a:lnTo>
                <a:lnTo>
                  <a:pt x="26" y="182"/>
                </a:lnTo>
                <a:lnTo>
                  <a:pt x="30" y="183"/>
                </a:lnTo>
                <a:lnTo>
                  <a:pt x="36" y="185"/>
                </a:lnTo>
                <a:lnTo>
                  <a:pt x="42" y="186"/>
                </a:lnTo>
                <a:lnTo>
                  <a:pt x="50" y="187"/>
                </a:lnTo>
                <a:lnTo>
                  <a:pt x="50" y="123"/>
                </a:lnTo>
                <a:lnTo>
                  <a:pt x="32" y="116"/>
                </a:lnTo>
                <a:lnTo>
                  <a:pt x="24" y="111"/>
                </a:lnTo>
                <a:lnTo>
                  <a:pt x="17" y="106"/>
                </a:lnTo>
                <a:lnTo>
                  <a:pt x="12" y="102"/>
                </a:lnTo>
                <a:lnTo>
                  <a:pt x="8" y="97"/>
                </a:lnTo>
                <a:lnTo>
                  <a:pt x="5" y="92"/>
                </a:lnTo>
                <a:lnTo>
                  <a:pt x="2" y="83"/>
                </a:lnTo>
                <a:lnTo>
                  <a:pt x="1" y="71"/>
                </a:lnTo>
                <a:lnTo>
                  <a:pt x="2" y="57"/>
                </a:lnTo>
                <a:lnTo>
                  <a:pt x="6" y="46"/>
                </a:lnTo>
                <a:lnTo>
                  <a:pt x="15" y="35"/>
                </a:lnTo>
                <a:lnTo>
                  <a:pt x="24" y="28"/>
                </a:lnTo>
                <a:lnTo>
                  <a:pt x="36" y="23"/>
                </a:lnTo>
                <a:lnTo>
                  <a:pt x="50" y="21"/>
                </a:lnTo>
                <a:lnTo>
                  <a:pt x="50" y="7"/>
                </a:lnTo>
                <a:lnTo>
                  <a:pt x="50" y="5"/>
                </a:lnTo>
                <a:lnTo>
                  <a:pt x="52" y="2"/>
                </a:lnTo>
                <a:lnTo>
                  <a:pt x="55" y="1"/>
                </a:lnTo>
                <a:lnTo>
                  <a:pt x="58" y="0"/>
                </a:lnTo>
                <a:close/>
              </a:path>
            </a:pathLst>
          </a:custGeom>
          <a:solidFill>
            <a:schemeClr val="bg1">
              <a:lumMod val="95000"/>
            </a:schemeClr>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pic>
        <p:nvPicPr>
          <p:cNvPr id="102" name="Picture 101">
            <a:extLst>
              <a:ext uri="{FF2B5EF4-FFF2-40B4-BE49-F238E27FC236}">
                <a16:creationId xmlns:a16="http://schemas.microsoft.com/office/drawing/2014/main" xmlns="" id="{C5A4D8C1-1E3E-4B63-855E-684F59917036}"/>
              </a:ext>
            </a:extLst>
          </p:cNvPr>
          <p:cNvPicPr>
            <a:picLocks noChangeAspect="1"/>
          </p:cNvPicPr>
          <p:nvPr/>
        </p:nvPicPr>
        <p:blipFill>
          <a:blip r:embed="rId5"/>
          <a:stretch>
            <a:fillRect/>
          </a:stretch>
        </p:blipFill>
        <p:spPr>
          <a:xfrm>
            <a:off x="4403833" y="4382212"/>
            <a:ext cx="491565" cy="491908"/>
          </a:xfrm>
          <a:prstGeom prst="ellipse">
            <a:avLst/>
          </a:prstGeom>
          <a:solidFill>
            <a:prstClr val="white"/>
          </a:solidFill>
          <a:ln w="38100" cap="flat" cmpd="sng" algn="ctr">
            <a:solidFill>
              <a:schemeClr val="bg1"/>
            </a:solidFill>
            <a:prstDash val="solid"/>
          </a:ln>
          <a:effectLst/>
        </p:spPr>
      </p:pic>
      <p:pic>
        <p:nvPicPr>
          <p:cNvPr id="125" name="Picture 20">
            <a:extLst>
              <a:ext uri="{FF2B5EF4-FFF2-40B4-BE49-F238E27FC236}">
                <a16:creationId xmlns:a16="http://schemas.microsoft.com/office/drawing/2014/main" xmlns="" id="{3E135C33-4C22-4889-B9FF-D0A42BAE04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5935" y="2855448"/>
            <a:ext cx="452455" cy="469825"/>
          </a:xfrm>
          <a:prstGeom prst="ellipse">
            <a:avLst/>
          </a:prstGeom>
          <a:solidFill>
            <a:prstClr val="white"/>
          </a:solidFill>
          <a:ln w="38100" cap="flat" cmpd="sng" algn="ctr">
            <a:solidFill>
              <a:srgbClr val="2683C6"/>
            </a:solidFill>
            <a:prstDash val="solid"/>
          </a:ln>
          <a:effectLst/>
          <a:extLst/>
        </p:spPr>
      </p:pic>
    </p:spTree>
    <p:extLst>
      <p:ext uri="{BB962C8B-B14F-4D97-AF65-F5344CB8AC3E}">
        <p14:creationId xmlns:p14="http://schemas.microsoft.com/office/powerpoint/2010/main" val="4137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785652"/>
          </a:xfrm>
          <a:prstGeom prst="rect">
            <a:avLst/>
          </a:prstGeom>
          <a:noFill/>
        </p:spPr>
        <p:txBody>
          <a:bodyPr wrap="square" rtlCol="0">
            <a:spAutoFit/>
          </a:bodyPr>
          <a:lstStyle/>
          <a:p>
            <a:r>
              <a:rPr lang="en-US" sz="2000" b="1" dirty="0">
                <a:solidFill>
                  <a:srgbClr val="C00000"/>
                </a:solidFill>
                <a:latin typeface="Alexandria"/>
              </a:rPr>
              <a:t>1- To avoid </a:t>
            </a:r>
            <a:r>
              <a:rPr lang="en-US" sz="2000" b="1" dirty="0" smtClean="0">
                <a:solidFill>
                  <a:srgbClr val="C00000"/>
                </a:solidFill>
                <a:latin typeface="Alexandria"/>
              </a:rPr>
              <a:t>Common </a:t>
            </a:r>
            <a:r>
              <a:rPr lang="en-US" sz="2000" b="1" dirty="0">
                <a:solidFill>
                  <a:srgbClr val="C00000"/>
                </a:solidFill>
                <a:latin typeface="Alexandria"/>
              </a:rPr>
              <a:t>HRM </a:t>
            </a:r>
            <a:r>
              <a:rPr lang="en-US" sz="2000" b="1" dirty="0" smtClean="0">
                <a:solidFill>
                  <a:srgbClr val="C00000"/>
                </a:solidFill>
                <a:latin typeface="Alexandria"/>
              </a:rPr>
              <a:t>Mistakes</a:t>
            </a:r>
          </a:p>
          <a:p>
            <a:endParaRPr lang="en-US" sz="2000" dirty="0">
              <a:solidFill>
                <a:srgbClr val="C00000"/>
              </a:solidFill>
              <a:latin typeface="Alexandria"/>
            </a:endParaRPr>
          </a:p>
          <a:p>
            <a:r>
              <a:rPr lang="en-US" sz="2000" dirty="0">
                <a:latin typeface="Alexandria"/>
              </a:rPr>
              <a:t>Failing to prioritize HRM can lead to several costly mistakes, including:</a:t>
            </a:r>
          </a:p>
          <a:p>
            <a:pPr marL="342900" lvl="0" indent="-342900">
              <a:buFont typeface="Arial" panose="020B0604020202020204" pitchFamily="34" charset="0"/>
              <a:buChar char="•"/>
            </a:pPr>
            <a:r>
              <a:rPr lang="en-US" sz="2000" b="1" dirty="0">
                <a:solidFill>
                  <a:srgbClr val="C00000"/>
                </a:solidFill>
                <a:latin typeface="Alexandria"/>
              </a:rPr>
              <a:t>Low employee morale and performance:</a:t>
            </a:r>
            <a:r>
              <a:rPr lang="en-US" sz="2000" dirty="0">
                <a:solidFill>
                  <a:srgbClr val="C00000"/>
                </a:solidFill>
                <a:latin typeface="Alexandria"/>
              </a:rPr>
              <a:t> </a:t>
            </a:r>
            <a:r>
              <a:rPr lang="en-US" sz="2000" dirty="0">
                <a:latin typeface="Alexandria"/>
              </a:rPr>
              <a:t>A lack of investment in employees can lead to disengagement and decreased productivity.</a:t>
            </a:r>
          </a:p>
          <a:p>
            <a:pPr marL="342900" lvl="0" indent="-342900">
              <a:buFont typeface="Arial" panose="020B0604020202020204" pitchFamily="34" charset="0"/>
              <a:buChar char="•"/>
            </a:pPr>
            <a:r>
              <a:rPr lang="en-US" sz="2000" b="1" dirty="0">
                <a:solidFill>
                  <a:srgbClr val="C00000"/>
                </a:solidFill>
                <a:latin typeface="Alexandria"/>
              </a:rPr>
              <a:t>High turnover</a:t>
            </a:r>
            <a:r>
              <a:rPr lang="en-US" sz="2000" b="1" dirty="0">
                <a:latin typeface="Alexandria"/>
              </a:rPr>
              <a:t>:</a:t>
            </a:r>
            <a:r>
              <a:rPr lang="en-US" sz="2000" dirty="0">
                <a:latin typeface="Alexandria"/>
              </a:rPr>
              <a:t> Poor hiring practices, inadequate training, and unfair treatment can drive employees away.</a:t>
            </a:r>
          </a:p>
          <a:p>
            <a:pPr marL="342900" lvl="0" indent="-342900">
              <a:buFont typeface="Arial" panose="020B0604020202020204" pitchFamily="34" charset="0"/>
              <a:buChar char="•"/>
            </a:pPr>
            <a:r>
              <a:rPr lang="en-US" sz="2000" b="1" dirty="0">
                <a:solidFill>
                  <a:srgbClr val="C00000"/>
                </a:solidFill>
                <a:latin typeface="Alexandria"/>
              </a:rPr>
              <a:t>Legal issues</a:t>
            </a:r>
            <a:r>
              <a:rPr lang="en-US" sz="2000" b="1" dirty="0">
                <a:latin typeface="Alexandria"/>
              </a:rPr>
              <a:t>:</a:t>
            </a:r>
            <a:r>
              <a:rPr lang="en-US" sz="2000" dirty="0">
                <a:latin typeface="Alexandria"/>
              </a:rPr>
              <a:t> Non-compliance with labor laws, discrimination, or unsafe working conditions can result in lawsuits and fines.</a:t>
            </a:r>
          </a:p>
          <a:p>
            <a:pPr marL="342900" lvl="0" indent="-342900">
              <a:buFont typeface="Arial" panose="020B0604020202020204" pitchFamily="34" charset="0"/>
              <a:buChar char="•"/>
            </a:pPr>
            <a:r>
              <a:rPr lang="en-US" sz="2000" b="1" dirty="0">
                <a:solidFill>
                  <a:srgbClr val="C00000"/>
                </a:solidFill>
                <a:latin typeface="Alexandria"/>
              </a:rPr>
              <a:t>Undermined department effectiveness</a:t>
            </a:r>
            <a:r>
              <a:rPr lang="en-US" sz="2000" b="1" dirty="0">
                <a:latin typeface="Alexandria"/>
              </a:rPr>
              <a:t>:</a:t>
            </a:r>
            <a:r>
              <a:rPr lang="en-US" sz="2000" dirty="0">
                <a:latin typeface="Alexandria"/>
              </a:rPr>
              <a:t> A lack of training and development can hinder a department's ability to function effectively.</a:t>
            </a:r>
          </a:p>
          <a:p>
            <a:pPr marL="342900" indent="-342900">
              <a:buFont typeface="Wingdings" panose="05000000000000000000" pitchFamily="2" charset="2"/>
              <a:buChar char="Ø"/>
            </a:pPr>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07104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r>
              <a:rPr lang="en-US" sz="2000" b="1" dirty="0" smtClean="0">
                <a:solidFill>
                  <a:srgbClr val="C00000"/>
                </a:solidFill>
                <a:latin typeface="Alexandria"/>
                <a:cs typeface="Times New Roman" panose="02020603050405020304" pitchFamily="18" charset="0"/>
              </a:rPr>
              <a:t>2- Improve Profit &amp; Performance</a:t>
            </a:r>
          </a:p>
          <a:p>
            <a:r>
              <a:rPr lang="en-US" sz="2000" b="1" dirty="0">
                <a:solidFill>
                  <a:srgbClr val="00AEEF"/>
                </a:solidFill>
                <a:latin typeface="Alexandria"/>
              </a:rPr>
              <a:t>The Bottom Line: People Are the Key</a:t>
            </a:r>
            <a:r>
              <a:rPr lang="en-US" sz="2000" b="1" dirty="0">
                <a:latin typeface="Alexandria"/>
              </a:rPr>
              <a:t>: </a:t>
            </a:r>
            <a:r>
              <a:rPr lang="en-US" sz="2000" dirty="0">
                <a:latin typeface="Alexandria"/>
              </a:rPr>
              <a:t>While other management functions like planning, organizing, and controlling are important, they are ultimately ineffective without a strong workforce. </a:t>
            </a:r>
            <a:r>
              <a:rPr lang="en-US" sz="2000" b="1" dirty="0">
                <a:solidFill>
                  <a:srgbClr val="00AEEF"/>
                </a:solidFill>
                <a:latin typeface="Alexandria"/>
              </a:rPr>
              <a:t>People are the driving force behind organizational success</a:t>
            </a:r>
            <a:r>
              <a:rPr lang="en-US" sz="2000" b="1" dirty="0" smtClean="0">
                <a:latin typeface="Alexandria"/>
              </a:rPr>
              <a:t>.</a:t>
            </a:r>
          </a:p>
          <a:p>
            <a:endParaRPr lang="en-US" sz="2000" dirty="0">
              <a:latin typeface="Alexandria"/>
            </a:endParaRPr>
          </a:p>
          <a:p>
            <a:r>
              <a:rPr lang="en-US" sz="2000" b="1" dirty="0">
                <a:solidFill>
                  <a:srgbClr val="C00000"/>
                </a:solidFill>
                <a:latin typeface="Alexandria"/>
                <a:cs typeface="Times New Roman" panose="02020603050405020304" pitchFamily="18" charset="0"/>
              </a:rPr>
              <a:t>3- Achieving results through people</a:t>
            </a:r>
          </a:p>
          <a:p>
            <a:r>
              <a:rPr lang="en-US" sz="2000" b="1" dirty="0" smtClean="0">
                <a:latin typeface="Alexandria"/>
              </a:rPr>
              <a:t> </a:t>
            </a:r>
            <a:r>
              <a:rPr lang="en-US" sz="2000" dirty="0" smtClean="0">
                <a:latin typeface="Alexandria"/>
              </a:rPr>
              <a:t>Effective </a:t>
            </a:r>
            <a:r>
              <a:rPr lang="en-US" sz="2000" dirty="0">
                <a:latin typeface="Alexandria"/>
              </a:rPr>
              <a:t>HR isn't just about avoiding </a:t>
            </a:r>
            <a:r>
              <a:rPr lang="en-US" sz="2000" dirty="0" smtClean="0">
                <a:latin typeface="Alexandria"/>
              </a:rPr>
              <a:t>mistakes. </a:t>
            </a:r>
            <a:r>
              <a:rPr lang="en-US" sz="2000" dirty="0">
                <a:latin typeface="Alexandria"/>
              </a:rPr>
              <a:t>It's </a:t>
            </a:r>
            <a:r>
              <a:rPr lang="en-US" sz="2000" dirty="0" smtClean="0">
                <a:latin typeface="Alexandria"/>
              </a:rPr>
              <a:t>about. </a:t>
            </a:r>
            <a:r>
              <a:rPr lang="en-US" sz="2000" dirty="0">
                <a:latin typeface="Alexandria"/>
              </a:rPr>
              <a:t>Even the best plans can fall flat without the right workforce.</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78453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pPr algn="just"/>
            <a:r>
              <a:rPr lang="en-US" sz="2000" b="1" dirty="0" smtClean="0">
                <a:solidFill>
                  <a:srgbClr val="C00000"/>
                </a:solidFill>
              </a:rPr>
              <a:t>4- </a:t>
            </a:r>
            <a:r>
              <a:rPr lang="en-US" sz="2000" b="1" dirty="0" smtClean="0">
                <a:solidFill>
                  <a:srgbClr val="C00000"/>
                </a:solidFill>
                <a:latin typeface="Alexandria"/>
              </a:rPr>
              <a:t>HR </a:t>
            </a:r>
            <a:r>
              <a:rPr lang="en-US" sz="2000" b="1" dirty="0">
                <a:solidFill>
                  <a:srgbClr val="C00000"/>
                </a:solidFill>
                <a:latin typeface="Alexandria"/>
              </a:rPr>
              <a:t>Goes Beyond HR Professionals</a:t>
            </a:r>
            <a:r>
              <a:rPr lang="en-US" sz="2000" b="1" dirty="0" smtClean="0">
                <a:solidFill>
                  <a:srgbClr val="C00000"/>
                </a:solidFill>
                <a:latin typeface="Alexandria"/>
              </a:rPr>
              <a:t>: </a:t>
            </a:r>
            <a:r>
              <a:rPr lang="en-US" sz="2000" dirty="0" smtClean="0">
                <a:latin typeface="Alexandria"/>
              </a:rPr>
              <a:t>Even </a:t>
            </a:r>
            <a:r>
              <a:rPr lang="en-US" sz="2000" dirty="0">
                <a:latin typeface="Alexandria"/>
              </a:rPr>
              <a:t>if your career path doesn't lead to a dedicated HR role, understanding HR principles is valuable. Many companies appoint non-HR managers to lead their HR departments. These individuals understand the importance of aligning HR activities with the company's overall strategy</a:t>
            </a:r>
            <a:r>
              <a:rPr lang="en-US" sz="2000" dirty="0" smtClean="0">
                <a:latin typeface="Alexandria"/>
              </a:rPr>
              <a:t>.</a:t>
            </a:r>
          </a:p>
          <a:p>
            <a:pPr algn="just"/>
            <a:endParaRPr lang="en-US" sz="2000" dirty="0">
              <a:latin typeface="Alexandria"/>
            </a:endParaRPr>
          </a:p>
          <a:p>
            <a:pPr algn="just"/>
            <a:r>
              <a:rPr lang="en-US" sz="2000" b="1" dirty="0">
                <a:solidFill>
                  <a:srgbClr val="C00000"/>
                </a:solidFill>
                <a:latin typeface="Alexandria"/>
              </a:rPr>
              <a:t>5- Entrepreneurs and HR: </a:t>
            </a:r>
            <a:r>
              <a:rPr lang="en-US" sz="2000" dirty="0">
                <a:latin typeface="Alexandria"/>
              </a:rPr>
              <a:t>As a future entrepreneur, you might even become your own HR manager. Small businesses are the backbone of the economy, and they often lack dedicated HR departments. Understanding recruitment, training, and employee motivation is essential for any small business owner.</a:t>
            </a:r>
          </a:p>
        </p:txBody>
      </p:sp>
    </p:spTree>
    <p:extLst>
      <p:ext uri="{BB962C8B-B14F-4D97-AF65-F5344CB8AC3E}">
        <p14:creationId xmlns:p14="http://schemas.microsoft.com/office/powerpoint/2010/main" val="3058594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HR as a Profit Center- </a:t>
            </a:r>
            <a:r>
              <a:rPr lang="en-US" sz="2400" dirty="0">
                <a:latin typeface="Alexandria"/>
              </a:rPr>
              <a:t>Domino's Pizza </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r>
              <a:rPr lang="en-US" sz="2000" b="1" dirty="0" smtClean="0">
                <a:solidFill>
                  <a:srgbClr val="C00000"/>
                </a:solidFill>
                <a:latin typeface="Alexandria"/>
              </a:rPr>
              <a:t>Introduction: </a:t>
            </a:r>
            <a:r>
              <a:rPr lang="en-US" sz="2000" dirty="0" smtClean="0">
                <a:latin typeface="Alexandria"/>
              </a:rPr>
              <a:t>Rob </a:t>
            </a:r>
            <a:r>
              <a:rPr lang="en-US" sz="2000" dirty="0" err="1">
                <a:latin typeface="Alexandria"/>
              </a:rPr>
              <a:t>Cicceri</a:t>
            </a:r>
            <a:r>
              <a:rPr lang="en-US" sz="2000" dirty="0">
                <a:latin typeface="Alexandria"/>
              </a:rPr>
              <a:t> was responsible for managing 8 Domino's Pizza stores in New Jersey. The main problem was a high employee turnover rate, with managers leaving their jobs after only a few months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Problem: </a:t>
            </a:r>
            <a:r>
              <a:rPr lang="en-US" sz="2000" dirty="0">
                <a:latin typeface="Alexandria"/>
              </a:rPr>
              <a:t>High employee turnover leads to instability in the stores, affecting the performance of new employees and resulting in decreased sales.</a:t>
            </a:r>
          </a:p>
          <a:p>
            <a:pPr algn="just"/>
            <a:endParaRPr lang="en-US" sz="20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7886" y="4470483"/>
            <a:ext cx="1486171" cy="1486171"/>
          </a:xfrm>
          <a:prstGeom prst="rect">
            <a:avLst/>
          </a:prstGeom>
        </p:spPr>
      </p:pic>
    </p:spTree>
    <p:extLst>
      <p:ext uri="{BB962C8B-B14F-4D97-AF65-F5344CB8AC3E}">
        <p14:creationId xmlns:p14="http://schemas.microsoft.com/office/powerpoint/2010/main" val="2745740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HR as a Profit Center- </a:t>
            </a:r>
            <a:r>
              <a:rPr lang="en-US" sz="2400" dirty="0">
                <a:latin typeface="Alexandria"/>
              </a:rPr>
              <a:t>Domino's Pizza </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063449"/>
            <a:ext cx="9388972" cy="3477875"/>
          </a:xfrm>
          <a:prstGeom prst="rect">
            <a:avLst/>
          </a:prstGeom>
          <a:noFill/>
        </p:spPr>
        <p:txBody>
          <a:bodyPr wrap="square" rtlCol="0">
            <a:spAutoFit/>
          </a:bodyPr>
          <a:lstStyle/>
          <a:p>
            <a:r>
              <a:rPr lang="en-US" sz="2000" b="1" dirty="0" smtClean="0">
                <a:latin typeface="Alexandria"/>
              </a:rPr>
              <a:t>Rob </a:t>
            </a:r>
            <a:r>
              <a:rPr lang="en-US" sz="2000" b="1" dirty="0" err="1" smtClean="0">
                <a:latin typeface="Alexandria"/>
              </a:rPr>
              <a:t>Cecere</a:t>
            </a:r>
            <a:r>
              <a:rPr lang="en-US" sz="2000" b="1" dirty="0" smtClean="0">
                <a:latin typeface="Alexandria"/>
              </a:rPr>
              <a:t> implemented </a:t>
            </a:r>
            <a:r>
              <a:rPr lang="en-US" sz="2000" b="1" dirty="0">
                <a:latin typeface="Alexandria"/>
              </a:rPr>
              <a:t>a multifaceted approach to address high employee </a:t>
            </a:r>
            <a:r>
              <a:rPr lang="en-US" sz="2000" b="1" dirty="0" smtClean="0">
                <a:latin typeface="Alexandria"/>
              </a:rPr>
              <a:t>turnover: </a:t>
            </a:r>
          </a:p>
          <a:p>
            <a:endParaRPr lang="en-US" sz="2000" dirty="0">
              <a:latin typeface="Alexandria"/>
            </a:endParaRPr>
          </a:p>
          <a:p>
            <a:r>
              <a:rPr lang="en-US" sz="2000" b="1" dirty="0">
                <a:solidFill>
                  <a:srgbClr val="C00000"/>
                </a:solidFill>
                <a:latin typeface="Alexandria"/>
              </a:rPr>
              <a:t>Building a strong team of store managers:</a:t>
            </a:r>
            <a:r>
              <a:rPr lang="en-US" sz="2000" dirty="0">
                <a:solidFill>
                  <a:srgbClr val="C00000"/>
                </a:solidFill>
                <a:latin typeface="Alexandria"/>
              </a:rPr>
              <a:t> </a:t>
            </a:r>
            <a:r>
              <a:rPr lang="en-US" sz="2000" dirty="0">
                <a:latin typeface="Alexandria"/>
              </a:rPr>
              <a:t>Careful selection, training, and ongoing support were key components.</a:t>
            </a:r>
          </a:p>
          <a:p>
            <a:r>
              <a:rPr lang="en-US" sz="2000" b="1" dirty="0">
                <a:solidFill>
                  <a:srgbClr val="C00000"/>
                </a:solidFill>
                <a:latin typeface="Alexandria"/>
              </a:rPr>
              <a:t>Creating a positive work environment: </a:t>
            </a:r>
            <a:r>
              <a:rPr lang="en-US" sz="2000" dirty="0">
                <a:latin typeface="Alexandria"/>
              </a:rPr>
              <a:t>Clear expectations, recognition, and fostering teamwork were emphasized.</a:t>
            </a:r>
          </a:p>
          <a:p>
            <a:r>
              <a:rPr lang="en-US" sz="2000" b="1" dirty="0">
                <a:solidFill>
                  <a:srgbClr val="C00000"/>
                </a:solidFill>
                <a:latin typeface="Alexandria"/>
              </a:rPr>
              <a:t>Providing opportunities for growth</a:t>
            </a:r>
            <a:r>
              <a:rPr lang="en-US" sz="2000" b="1" dirty="0">
                <a:latin typeface="Alexandria"/>
              </a:rPr>
              <a:t>:</a:t>
            </a:r>
            <a:r>
              <a:rPr lang="en-US" sz="2000" dirty="0">
                <a:latin typeface="Alexandria"/>
              </a:rPr>
              <a:t> Training programs and promotion opportunities were offered to employees.</a:t>
            </a:r>
          </a:p>
          <a:p>
            <a:r>
              <a:rPr lang="en-US" sz="2000" b="1" dirty="0">
                <a:solidFill>
                  <a:srgbClr val="C00000"/>
                </a:solidFill>
                <a:latin typeface="Alexandria"/>
              </a:rPr>
              <a:t>Company-wide initiatives</a:t>
            </a:r>
            <a:r>
              <a:rPr lang="en-US" sz="2000" b="1" dirty="0">
                <a:latin typeface="Alexandria"/>
              </a:rPr>
              <a:t>:</a:t>
            </a:r>
            <a:r>
              <a:rPr lang="en-US" sz="2000" dirty="0">
                <a:latin typeface="Alexandria"/>
              </a:rPr>
              <a:t> Domino's headquarters implemented improved hiring practices, invested in training, and created clear career paths.</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7886" y="4470483"/>
            <a:ext cx="1486171" cy="1486171"/>
          </a:xfrm>
          <a:prstGeom prst="rect">
            <a:avLst/>
          </a:prstGeom>
        </p:spPr>
      </p:pic>
    </p:spTree>
    <p:extLst>
      <p:ext uri="{BB962C8B-B14F-4D97-AF65-F5344CB8AC3E}">
        <p14:creationId xmlns:p14="http://schemas.microsoft.com/office/powerpoint/2010/main" val="9085159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Line and Staff Aspects of HRM</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354765"/>
          </a:xfrm>
          <a:prstGeom prst="rect">
            <a:avLst/>
          </a:prstGeom>
          <a:noFill/>
        </p:spPr>
        <p:txBody>
          <a:bodyPr wrap="square" rtlCol="0">
            <a:spAutoFit/>
          </a:bodyPr>
          <a:lstStyle/>
          <a:p>
            <a:pPr marL="342900" lvl="0" indent="-342900" fontAlgn="base">
              <a:spcBef>
                <a:spcPct val="40000"/>
              </a:spcBef>
              <a:spcAft>
                <a:spcPct val="0"/>
              </a:spcAft>
              <a:buClr>
                <a:srgbClr val="666699"/>
              </a:buClr>
              <a:buFont typeface="Arial" panose="020B0604020202020204" pitchFamily="34" charset="0"/>
              <a:buChar char="•"/>
              <a:defRPr/>
            </a:pPr>
            <a:r>
              <a:rPr lang="en-US" sz="2000" b="1" dirty="0" smtClean="0">
                <a:solidFill>
                  <a:srgbClr val="C00000"/>
                </a:solidFill>
                <a:latin typeface="Alexandria"/>
              </a:rPr>
              <a:t>line </a:t>
            </a:r>
            <a:r>
              <a:rPr lang="en-US" sz="2000" b="1" dirty="0">
                <a:solidFill>
                  <a:srgbClr val="C00000"/>
                </a:solidFill>
                <a:latin typeface="Alexandria"/>
              </a:rPr>
              <a:t>authority </a:t>
            </a:r>
            <a:r>
              <a:rPr lang="en-US" sz="2000" dirty="0">
                <a:latin typeface="Alexandria"/>
              </a:rPr>
              <a:t>traditionally gives managers the right to issue orders to other managers or employees.</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Staff authority </a:t>
            </a:r>
            <a:r>
              <a:rPr lang="en-US" sz="2000" dirty="0">
                <a:latin typeface="Alexandria"/>
              </a:rPr>
              <a:t>gives a manager the right to advise other managers or employees. It creates an advisory relationship</a:t>
            </a:r>
            <a:r>
              <a:rPr lang="en-US" sz="2000" dirty="0" smtClean="0">
                <a:latin typeface="Alexandria"/>
              </a:rPr>
              <a:t>.</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Line </a:t>
            </a:r>
            <a:r>
              <a:rPr lang="en-US" sz="2000" b="1" dirty="0" smtClean="0">
                <a:solidFill>
                  <a:srgbClr val="C00000"/>
                </a:solidFill>
                <a:latin typeface="Alexandria"/>
              </a:rPr>
              <a:t>Manager</a:t>
            </a:r>
            <a:r>
              <a:rPr lang="en-US" sz="2000" b="1" dirty="0" smtClean="0">
                <a:latin typeface="Alexandria"/>
              </a:rPr>
              <a:t>: </a:t>
            </a:r>
            <a:r>
              <a:rPr lang="en-US" sz="2000" dirty="0">
                <a:latin typeface="Alexandria"/>
              </a:rPr>
              <a:t>Is authorized (has line authority) to direct the work of subordinates and is responsible for accomplishing the organization’s tasks.</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Staff </a:t>
            </a:r>
            <a:r>
              <a:rPr lang="en-US" sz="2000" b="1" dirty="0" smtClean="0">
                <a:solidFill>
                  <a:srgbClr val="C00000"/>
                </a:solidFill>
                <a:latin typeface="Alexandria"/>
              </a:rPr>
              <a:t>Manager</a:t>
            </a:r>
            <a:r>
              <a:rPr lang="en-US" sz="2000" b="1" dirty="0" smtClean="0">
                <a:latin typeface="Alexandria"/>
              </a:rPr>
              <a:t>: </a:t>
            </a:r>
            <a:r>
              <a:rPr lang="en-US" sz="2000" dirty="0">
                <a:latin typeface="Alexandria"/>
              </a:rPr>
              <a:t>Assists and advises line managers</a:t>
            </a:r>
            <a:r>
              <a:rPr lang="en-US" sz="2000" dirty="0" smtClean="0">
                <a:latin typeface="Alexandria"/>
              </a:rPr>
              <a:t>. Has </a:t>
            </a:r>
            <a:r>
              <a:rPr lang="en-US" sz="2000" dirty="0">
                <a:latin typeface="Alexandria"/>
              </a:rPr>
              <a:t>functional authority to coordinate personnel activities and enforce </a:t>
            </a:r>
            <a:r>
              <a:rPr lang="en-US" sz="2000" dirty="0" smtClean="0">
                <a:latin typeface="Alexandria"/>
              </a:rPr>
              <a:t>organization </a:t>
            </a:r>
            <a:r>
              <a:rPr lang="en-US" sz="2000" dirty="0">
                <a:latin typeface="Alexandria"/>
              </a:rPr>
              <a:t>policies.</a:t>
            </a:r>
          </a:p>
          <a:p>
            <a:pPr marL="342900" lvl="0" indent="-342900" fontAlgn="base">
              <a:spcBef>
                <a:spcPct val="40000"/>
              </a:spcBef>
              <a:spcAft>
                <a:spcPct val="0"/>
              </a:spcAft>
              <a:buClr>
                <a:srgbClr val="666699"/>
              </a:buClr>
              <a:buFont typeface="Arial" panose="020B0604020202020204" pitchFamily="34" charset="0"/>
              <a:buChar char="•"/>
              <a:defRPr/>
            </a:pPr>
            <a:endParaRPr lang="en-US" sz="2000" dirty="0">
              <a:latin typeface="Alexandria"/>
            </a:endParaRPr>
          </a:p>
        </p:txBody>
      </p:sp>
    </p:spTree>
    <p:extLst>
      <p:ext uri="{BB962C8B-B14F-4D97-AF65-F5344CB8AC3E}">
        <p14:creationId xmlns:p14="http://schemas.microsoft.com/office/powerpoint/2010/main" val="203603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cs typeface="Times New Roman" panose="02020603050405020304" pitchFamily="18" charset="0"/>
              </a:rPr>
              <a:t>Human Resource Manager s Duties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306375"/>
            <a:ext cx="10291749" cy="2554545"/>
          </a:xfrm>
          <a:prstGeom prst="rect">
            <a:avLst/>
          </a:prstGeom>
          <a:noFill/>
        </p:spPr>
        <p:txBody>
          <a:bodyPr wrap="square" rtlCol="0">
            <a:spAutoFit/>
          </a:bodyPr>
          <a:lstStyle/>
          <a:p>
            <a:pPr marL="342900" indent="-342900" fontAlgn="base">
              <a:spcAft>
                <a:spcPct val="0"/>
              </a:spcAft>
              <a:buClr>
                <a:srgbClr val="666699"/>
              </a:buClr>
              <a:buFont typeface="Arial" panose="020B0604020202020204" pitchFamily="34" charset="0"/>
              <a:buChar char="•"/>
              <a:defRPr/>
            </a:pPr>
            <a:r>
              <a:rPr lang="en-US" sz="2000" dirty="0">
                <a:latin typeface="Alexandria"/>
              </a:rPr>
              <a:t>While all managers have some HR responsibilities, most organizations also have a dedicated HR department</a:t>
            </a:r>
            <a:r>
              <a:rPr lang="en-US" sz="2000" dirty="0" smtClean="0">
                <a:latin typeface="Alexandria"/>
              </a:rPr>
              <a:t>.</a:t>
            </a:r>
          </a:p>
          <a:p>
            <a:pPr marL="342900" indent="-342900" fontAlgn="base">
              <a:spcAft>
                <a:spcPct val="0"/>
              </a:spcAft>
              <a:buClr>
                <a:srgbClr val="666699"/>
              </a:buClr>
              <a:buFont typeface="Arial" panose="020B0604020202020204" pitchFamily="34" charset="0"/>
              <a:buChar char="•"/>
              <a:defRPr/>
            </a:pPr>
            <a:endParaRPr lang="en-US" sz="2000" dirty="0" smtClean="0">
              <a:latin typeface="Alexandria"/>
            </a:endParaRPr>
          </a:p>
          <a:p>
            <a:pPr marL="342900" indent="-342900" fontAlgn="base">
              <a:spcAft>
                <a:spcPct val="0"/>
              </a:spcAft>
              <a:buClr>
                <a:srgbClr val="666699"/>
              </a:buClr>
              <a:buFont typeface="Arial" panose="020B0604020202020204" pitchFamily="34" charset="0"/>
              <a:buChar char="•"/>
              <a:defRPr/>
            </a:pPr>
            <a:r>
              <a:rPr lang="en-US" sz="2000" dirty="0" smtClean="0">
                <a:latin typeface="Alexandria"/>
              </a:rPr>
              <a:t> </a:t>
            </a:r>
            <a:r>
              <a:rPr lang="en-US" sz="2000" dirty="0">
                <a:latin typeface="Alexandria"/>
              </a:rPr>
              <a:t>HR managers typically </a:t>
            </a:r>
            <a:r>
              <a:rPr lang="en-US" sz="2000" dirty="0" smtClean="0">
                <a:latin typeface="Alexandria"/>
              </a:rPr>
              <a:t>provide </a:t>
            </a:r>
            <a:r>
              <a:rPr lang="en-US" sz="2000" dirty="0">
                <a:latin typeface="Alexandria"/>
              </a:rPr>
              <a:t>advice and support to line managers on HR-related matters</a:t>
            </a:r>
            <a:r>
              <a:rPr lang="en-US" sz="2000" dirty="0" smtClean="0">
                <a:latin typeface="Alexandria"/>
              </a:rPr>
              <a:t>.</a:t>
            </a:r>
          </a:p>
          <a:p>
            <a:pPr marL="342900" indent="-342900" fontAlgn="base">
              <a:spcAft>
                <a:spcPct val="0"/>
              </a:spcAft>
              <a:buClr>
                <a:srgbClr val="666699"/>
              </a:buClr>
              <a:buFont typeface="Arial" panose="020B0604020202020204" pitchFamily="34" charset="0"/>
              <a:buChar char="•"/>
              <a:defRPr/>
            </a:pPr>
            <a:endParaRPr lang="en-US" sz="2000" dirty="0">
              <a:latin typeface="Alexandria"/>
            </a:endParaRPr>
          </a:p>
          <a:p>
            <a:pPr marL="342900" indent="-342900" fontAlgn="base">
              <a:spcAft>
                <a:spcPct val="0"/>
              </a:spcAft>
              <a:buClr>
                <a:srgbClr val="666699"/>
              </a:buClr>
              <a:buFont typeface="Arial" panose="020B0604020202020204" pitchFamily="34" charset="0"/>
              <a:buChar char="•"/>
              <a:defRPr/>
            </a:pPr>
            <a:r>
              <a:rPr lang="en-US" sz="2000" dirty="0" smtClean="0">
                <a:latin typeface="Alexandria"/>
              </a:rPr>
              <a:t> In </a:t>
            </a:r>
            <a:r>
              <a:rPr lang="en-US" sz="2000" dirty="0">
                <a:latin typeface="Alexandria"/>
              </a:rPr>
              <a:t>providing this specialized assistance, the human resource manager carries out three distinct functions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3523536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cs typeface="Times New Roman" panose="02020603050405020304" pitchFamily="18" charset="0"/>
              </a:rPr>
              <a:t>Line and Staff Aspects of HRM</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1396"/>
            <a:ext cx="10291749" cy="3785652"/>
          </a:xfrm>
          <a:prstGeom prst="rect">
            <a:avLst/>
          </a:prstGeom>
          <a:noFill/>
        </p:spPr>
        <p:txBody>
          <a:bodyPr wrap="square" rtlCol="0">
            <a:spAutoFit/>
          </a:bodyPr>
          <a:lstStyle/>
          <a:p>
            <a:pPr lvl="0" algn="just" fontAlgn="base">
              <a:spcAft>
                <a:spcPct val="0"/>
              </a:spcAft>
              <a:buClr>
                <a:srgbClr val="666699"/>
              </a:buClr>
              <a:defRPr/>
            </a:pPr>
            <a:r>
              <a:rPr lang="en-US" sz="2000" b="1" dirty="0" smtClean="0">
                <a:solidFill>
                  <a:srgbClr val="C00000"/>
                </a:solidFill>
                <a:latin typeface="Alexandria"/>
              </a:rPr>
              <a:t>A </a:t>
            </a:r>
            <a:r>
              <a:rPr lang="en-US" sz="2000" b="1" dirty="0">
                <a:solidFill>
                  <a:srgbClr val="C00000"/>
                </a:solidFill>
                <a:latin typeface="Alexandria"/>
              </a:rPr>
              <a:t>line function</a:t>
            </a:r>
            <a:r>
              <a:rPr lang="en-US" sz="2000" b="1" dirty="0">
                <a:latin typeface="Alexandria"/>
              </a:rPr>
              <a:t>: </a:t>
            </a:r>
            <a:r>
              <a:rPr lang="en-US" sz="2000" dirty="0">
                <a:latin typeface="Alexandria"/>
              </a:rPr>
              <a:t>The human resource manager directs the activities of the people in</a:t>
            </a:r>
          </a:p>
          <a:p>
            <a:pPr lvl="0" algn="just" fontAlgn="base">
              <a:spcAft>
                <a:spcPct val="0"/>
              </a:spcAft>
              <a:buClr>
                <a:srgbClr val="666699"/>
              </a:buClr>
              <a:defRPr/>
            </a:pPr>
            <a:r>
              <a:rPr lang="en-US" sz="2000" dirty="0">
                <a:latin typeface="Alexandria"/>
              </a:rPr>
              <a:t>his or her own department, and perhaps in related areas</a:t>
            </a:r>
            <a:r>
              <a:rPr lang="en-US" sz="2000" dirty="0" smtClean="0">
                <a:latin typeface="Alexandria"/>
              </a:rPr>
              <a:t>.</a:t>
            </a:r>
          </a:p>
          <a:p>
            <a:pPr lvl="0" algn="just" fontAlgn="base">
              <a:spcAft>
                <a:spcPct val="0"/>
              </a:spcAft>
              <a:buClr>
                <a:srgbClr val="666699"/>
              </a:buClr>
              <a:defRPr/>
            </a:pPr>
            <a:endParaRPr lang="en-US" sz="2000" dirty="0">
              <a:latin typeface="Alexandria"/>
            </a:endParaRPr>
          </a:p>
          <a:p>
            <a:pPr lvl="0" algn="just" fontAlgn="base">
              <a:spcAft>
                <a:spcPct val="0"/>
              </a:spcAft>
              <a:buClr>
                <a:srgbClr val="666699"/>
              </a:buClr>
              <a:defRPr/>
            </a:pPr>
            <a:r>
              <a:rPr lang="en-US" sz="2000" b="1" dirty="0">
                <a:solidFill>
                  <a:srgbClr val="C00000"/>
                </a:solidFill>
                <a:latin typeface="Alexandria"/>
              </a:rPr>
              <a:t>A coordinative function</a:t>
            </a:r>
            <a:r>
              <a:rPr lang="en-US" sz="2000" dirty="0">
                <a:latin typeface="Alexandria"/>
              </a:rPr>
              <a:t>: The human resource manager also coordinates personnel activities, a duty often referred to as functional authority (or functional control). Here he or she ensures that line managers are implementing the firm s human resource policies and practices</a:t>
            </a:r>
            <a:r>
              <a:rPr lang="en-US" sz="2000" dirty="0" smtClean="0">
                <a:latin typeface="Alexandria"/>
              </a:rPr>
              <a:t>.</a:t>
            </a:r>
          </a:p>
          <a:p>
            <a:pPr lvl="0" algn="just" fontAlgn="base">
              <a:spcAft>
                <a:spcPct val="0"/>
              </a:spcAft>
              <a:buClr>
                <a:srgbClr val="666699"/>
              </a:buClr>
              <a:defRPr/>
            </a:pPr>
            <a:endParaRPr lang="en-US" sz="2000" dirty="0">
              <a:latin typeface="Alexandria"/>
            </a:endParaRPr>
          </a:p>
          <a:p>
            <a:pPr lvl="0" algn="just" fontAlgn="base">
              <a:spcAft>
                <a:spcPct val="0"/>
              </a:spcAft>
              <a:buClr>
                <a:srgbClr val="666699"/>
              </a:buClr>
              <a:defRPr/>
            </a:pPr>
            <a:r>
              <a:rPr lang="en-US" sz="2000" b="1" dirty="0">
                <a:solidFill>
                  <a:srgbClr val="C00000"/>
                </a:solidFill>
                <a:latin typeface="Alexandria"/>
              </a:rPr>
              <a:t>Staff (assist and advise)</a:t>
            </a:r>
            <a:r>
              <a:rPr lang="en-US" sz="2000" dirty="0">
                <a:solidFill>
                  <a:srgbClr val="C00000"/>
                </a:solidFill>
                <a:latin typeface="Alexandria"/>
              </a:rPr>
              <a:t> </a:t>
            </a:r>
            <a:r>
              <a:rPr lang="en-US" sz="2000" dirty="0">
                <a:latin typeface="Alexandria"/>
              </a:rPr>
              <a:t>functions: Assisting and advising line managers is the heart of the human resource manager s job. He or she advises the CEO </a:t>
            </a:r>
            <a:r>
              <a:rPr lang="en-US" sz="2000" dirty="0" smtClean="0">
                <a:latin typeface="Alexandria"/>
              </a:rPr>
              <a:t>to better </a:t>
            </a:r>
            <a:r>
              <a:rPr lang="en-US" sz="2000" dirty="0">
                <a:latin typeface="Alexandria"/>
              </a:rPr>
              <a:t>understand the personnel aspects of the company s strategic options. HR assists in hiring, training, evaluating, rewarding, counseling, promoting, and firing employees.</a:t>
            </a:r>
          </a:p>
        </p:txBody>
      </p:sp>
    </p:spTree>
    <p:extLst>
      <p:ext uri="{BB962C8B-B14F-4D97-AF65-F5344CB8AC3E}">
        <p14:creationId xmlns:p14="http://schemas.microsoft.com/office/powerpoint/2010/main" val="743253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1917" y="435634"/>
            <a:ext cx="7543800" cy="650864"/>
          </a:xfrm>
        </p:spPr>
        <p:txBody>
          <a:bodyPr>
            <a:normAutofit/>
          </a:bodyPr>
          <a:lstStyle/>
          <a:p>
            <a:pPr algn="ctr"/>
            <a:r>
              <a:rPr lang="en-US" sz="2400" b="1" dirty="0">
                <a:latin typeface="Alexandria"/>
                <a:ea typeface="+mn-ea"/>
                <a:cs typeface="Times New Roman" panose="02020603050405020304" pitchFamily="18" charset="0"/>
              </a:rPr>
              <a:t>Line Managers’ HRM Duties</a:t>
            </a:r>
          </a:p>
        </p:txBody>
      </p:sp>
      <p:sp>
        <p:nvSpPr>
          <p:cNvPr id="3" name="Rectangle 2"/>
          <p:cNvSpPr/>
          <p:nvPr/>
        </p:nvSpPr>
        <p:spPr>
          <a:xfrm>
            <a:off x="6133385" y="2137336"/>
            <a:ext cx="5859815" cy="4201436"/>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799" dirty="0">
              <a:latin typeface="Alexandria"/>
            </a:endParaRPr>
          </a:p>
        </p:txBody>
      </p:sp>
      <p:sp>
        <p:nvSpPr>
          <p:cNvPr id="41" name="Rectangle 40"/>
          <p:cNvSpPr/>
          <p:nvPr/>
        </p:nvSpPr>
        <p:spPr>
          <a:xfrm>
            <a:off x="65070" y="2151733"/>
            <a:ext cx="5898747" cy="4201436"/>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799" dirty="0">
              <a:latin typeface="Alexandria"/>
            </a:endParaRPr>
          </a:p>
        </p:txBody>
      </p:sp>
      <p:sp>
        <p:nvSpPr>
          <p:cNvPr id="4" name="Rectangle 3"/>
          <p:cNvSpPr/>
          <p:nvPr/>
        </p:nvSpPr>
        <p:spPr>
          <a:xfrm>
            <a:off x="65070" y="2688214"/>
            <a:ext cx="6096000" cy="3170099"/>
          </a:xfrm>
          <a:prstGeom prst="rect">
            <a:avLst/>
          </a:prstGeom>
        </p:spPr>
        <p:txBody>
          <a:bodyPr>
            <a:spAutoFit/>
          </a:bodyPr>
          <a:lstStyle/>
          <a:p>
            <a:pPr lvl="0"/>
            <a:r>
              <a:rPr lang="en-US" sz="2000" b="1" dirty="0">
                <a:solidFill>
                  <a:srgbClr val="0070C0"/>
                </a:solidFill>
                <a:latin typeface="Alexandria"/>
              </a:rPr>
              <a:t>Recruitment and Selection</a:t>
            </a:r>
            <a:r>
              <a:rPr lang="en-US" sz="2000" b="1" dirty="0">
                <a:solidFill>
                  <a:srgbClr val="C00000"/>
                </a:solidFill>
                <a:latin typeface="Alexandria"/>
              </a:rPr>
              <a:t>: </a:t>
            </a:r>
            <a:r>
              <a:rPr lang="en-US" sz="2000" dirty="0">
                <a:latin typeface="Alexandria"/>
              </a:rPr>
              <a:t>Finding the right people for the right jobs.</a:t>
            </a:r>
          </a:p>
          <a:p>
            <a:pPr lvl="0"/>
            <a:r>
              <a:rPr lang="en-US" sz="2000" b="1" dirty="0">
                <a:solidFill>
                  <a:srgbClr val="0070C0"/>
                </a:solidFill>
                <a:latin typeface="Alexandria"/>
              </a:rPr>
              <a:t>Onboarding:</a:t>
            </a:r>
            <a:r>
              <a:rPr lang="en-US" sz="2000" b="1" dirty="0">
                <a:solidFill>
                  <a:srgbClr val="C00000"/>
                </a:solidFill>
                <a:latin typeface="Alexandria"/>
              </a:rPr>
              <a:t> </a:t>
            </a:r>
            <a:r>
              <a:rPr lang="en-US" sz="2000" dirty="0">
                <a:latin typeface="Alexandria"/>
              </a:rPr>
              <a:t>Welcoming new employees and providing necessary training.</a:t>
            </a:r>
          </a:p>
          <a:p>
            <a:pPr lvl="0"/>
            <a:r>
              <a:rPr lang="en-US" sz="2000" b="1" dirty="0">
                <a:solidFill>
                  <a:srgbClr val="0070C0"/>
                </a:solidFill>
                <a:latin typeface="Alexandria"/>
              </a:rPr>
              <a:t>Training and Development:</a:t>
            </a:r>
            <a:r>
              <a:rPr lang="en-US" sz="2000" dirty="0">
                <a:solidFill>
                  <a:srgbClr val="0070C0"/>
                </a:solidFill>
                <a:latin typeface="Alexandria"/>
              </a:rPr>
              <a:t> </a:t>
            </a:r>
            <a:r>
              <a:rPr lang="en-US" sz="2000" dirty="0">
                <a:latin typeface="Alexandria"/>
              </a:rPr>
              <a:t>Ensuring employees have the skills to succeed.</a:t>
            </a:r>
          </a:p>
          <a:p>
            <a:pPr lvl="0"/>
            <a:r>
              <a:rPr lang="en-US" sz="2000" b="1" dirty="0">
                <a:solidFill>
                  <a:srgbClr val="0070C0"/>
                </a:solidFill>
                <a:latin typeface="Alexandria"/>
              </a:rPr>
              <a:t>Performance Management:</a:t>
            </a:r>
            <a:r>
              <a:rPr lang="en-US" sz="2000" dirty="0">
                <a:latin typeface="Alexandria"/>
              </a:rPr>
              <a:t> Evaluating employee performance and providing feedback.</a:t>
            </a:r>
          </a:p>
          <a:p>
            <a:pPr lvl="0"/>
            <a:r>
              <a:rPr lang="en-US" sz="2000" b="1" dirty="0">
                <a:solidFill>
                  <a:srgbClr val="0070C0"/>
                </a:solidFill>
                <a:latin typeface="Alexandria"/>
              </a:rPr>
              <a:t>Team Building:</a:t>
            </a:r>
            <a:r>
              <a:rPr lang="en-US" sz="2000" dirty="0">
                <a:solidFill>
                  <a:srgbClr val="0070C0"/>
                </a:solidFill>
                <a:latin typeface="Alexandria"/>
              </a:rPr>
              <a:t> </a:t>
            </a:r>
            <a:r>
              <a:rPr lang="en-US" sz="2000" dirty="0">
                <a:latin typeface="Alexandria"/>
              </a:rPr>
              <a:t>Fostering positive working relationships and collaboration.</a:t>
            </a:r>
          </a:p>
        </p:txBody>
      </p:sp>
      <p:sp>
        <p:nvSpPr>
          <p:cNvPr id="5" name="Rectangle 4"/>
          <p:cNvSpPr/>
          <p:nvPr/>
        </p:nvSpPr>
        <p:spPr>
          <a:xfrm>
            <a:off x="6096000" y="2688214"/>
            <a:ext cx="6096000" cy="3477875"/>
          </a:xfrm>
          <a:prstGeom prst="rect">
            <a:avLst/>
          </a:prstGeom>
        </p:spPr>
        <p:txBody>
          <a:bodyPr>
            <a:spAutoFit/>
          </a:bodyPr>
          <a:lstStyle/>
          <a:p>
            <a:pPr lvl="0"/>
            <a:r>
              <a:rPr lang="en-US" sz="2000" b="1" dirty="0">
                <a:solidFill>
                  <a:srgbClr val="0070C0"/>
                </a:solidFill>
                <a:latin typeface="Alexandria"/>
              </a:rPr>
              <a:t>Policy Interpretation:</a:t>
            </a:r>
            <a:r>
              <a:rPr lang="en-US" sz="2000" dirty="0">
                <a:solidFill>
                  <a:srgbClr val="0070C0"/>
                </a:solidFill>
                <a:latin typeface="Alexandria"/>
              </a:rPr>
              <a:t> </a:t>
            </a:r>
            <a:r>
              <a:rPr lang="en-US" sz="2000" dirty="0">
                <a:latin typeface="Alexandria"/>
              </a:rPr>
              <a:t>Explaining company policies and procedures to employees</a:t>
            </a:r>
            <a:r>
              <a:rPr lang="en-US" sz="2000" dirty="0" smtClean="0">
                <a:latin typeface="Alexandria"/>
              </a:rPr>
              <a:t>.</a:t>
            </a:r>
          </a:p>
          <a:p>
            <a:pPr lvl="0"/>
            <a:endParaRPr lang="en-US" sz="2000" dirty="0">
              <a:latin typeface="Alexandria"/>
            </a:endParaRPr>
          </a:p>
          <a:p>
            <a:pPr lvl="0"/>
            <a:r>
              <a:rPr lang="en-US" sz="2000" b="1" dirty="0">
                <a:solidFill>
                  <a:srgbClr val="0070C0"/>
                </a:solidFill>
                <a:latin typeface="Alexandria"/>
              </a:rPr>
              <a:t>Cost Control</a:t>
            </a:r>
            <a:r>
              <a:rPr lang="en-US" sz="2000" b="1" dirty="0">
                <a:latin typeface="Alexandria"/>
              </a:rPr>
              <a:t>:</a:t>
            </a:r>
            <a:r>
              <a:rPr lang="en-US" sz="2000" dirty="0">
                <a:latin typeface="Alexandria"/>
              </a:rPr>
              <a:t> Managing labor costs within budget constraints.</a:t>
            </a:r>
          </a:p>
          <a:p>
            <a:pPr lvl="0"/>
            <a:r>
              <a:rPr lang="en-US" sz="2000" b="1" dirty="0">
                <a:solidFill>
                  <a:srgbClr val="0070C0"/>
                </a:solidFill>
                <a:latin typeface="Alexandria"/>
              </a:rPr>
              <a:t>Employee Development</a:t>
            </a:r>
            <a:r>
              <a:rPr lang="en-US" sz="2000" b="1" dirty="0">
                <a:latin typeface="Alexandria"/>
              </a:rPr>
              <a:t>:</a:t>
            </a:r>
            <a:r>
              <a:rPr lang="en-US" sz="2000" dirty="0">
                <a:latin typeface="Alexandria"/>
              </a:rPr>
              <a:t> Identifying and nurturing employee talent.</a:t>
            </a:r>
          </a:p>
          <a:p>
            <a:pPr lvl="0"/>
            <a:r>
              <a:rPr lang="en-US" sz="2000" b="1" dirty="0">
                <a:solidFill>
                  <a:srgbClr val="0070C0"/>
                </a:solidFill>
                <a:latin typeface="Alexandria"/>
              </a:rPr>
              <a:t>Morale:</a:t>
            </a:r>
            <a:r>
              <a:rPr lang="en-US" sz="2000" dirty="0">
                <a:solidFill>
                  <a:srgbClr val="0070C0"/>
                </a:solidFill>
                <a:latin typeface="Alexandria"/>
              </a:rPr>
              <a:t> </a:t>
            </a:r>
            <a:r>
              <a:rPr lang="en-US" sz="2000" dirty="0">
                <a:latin typeface="Alexandria"/>
              </a:rPr>
              <a:t>Maintaining a positive and supportive work environment.</a:t>
            </a:r>
          </a:p>
          <a:p>
            <a:pPr lvl="0"/>
            <a:r>
              <a:rPr lang="en-US" sz="2000" b="1" dirty="0">
                <a:solidFill>
                  <a:srgbClr val="0070C0"/>
                </a:solidFill>
                <a:latin typeface="Alexandria"/>
              </a:rPr>
              <a:t>Safety:</a:t>
            </a:r>
            <a:r>
              <a:rPr lang="en-US" sz="2000" dirty="0">
                <a:latin typeface="Alexandria"/>
              </a:rPr>
              <a:t> Protecting employees' health and well-being.</a:t>
            </a:r>
          </a:p>
        </p:txBody>
      </p:sp>
      <p:sp>
        <p:nvSpPr>
          <p:cNvPr id="31" name="Title 1"/>
          <p:cNvSpPr txBox="1">
            <a:spLocks/>
          </p:cNvSpPr>
          <p:nvPr/>
        </p:nvSpPr>
        <p:spPr>
          <a:xfrm>
            <a:off x="65069" y="1349100"/>
            <a:ext cx="11793101" cy="650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solidFill>
                  <a:srgbClr val="C00000"/>
                </a:solidFill>
                <a:latin typeface="Alexandria"/>
              </a:rPr>
              <a:t>HR is not just for HR professionals.</a:t>
            </a:r>
            <a:r>
              <a:rPr lang="en-US" sz="2000" dirty="0">
                <a:solidFill>
                  <a:srgbClr val="C00000"/>
                </a:solidFill>
                <a:latin typeface="Alexandria"/>
              </a:rPr>
              <a:t> </a:t>
            </a:r>
            <a:r>
              <a:rPr lang="en-US" sz="2000" dirty="0">
                <a:latin typeface="Alexandria"/>
              </a:rPr>
              <a:t>Even line managers play a significant role in managing their teams' human resources, this include:</a:t>
            </a:r>
          </a:p>
        </p:txBody>
      </p:sp>
    </p:spTree>
    <p:extLst>
      <p:ext uri="{BB962C8B-B14F-4D97-AF65-F5344CB8AC3E}">
        <p14:creationId xmlns:p14="http://schemas.microsoft.com/office/powerpoint/2010/main" val="125475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Oval 11">
            <a:extLst>
              <a:ext uri="{FF2B5EF4-FFF2-40B4-BE49-F238E27FC236}">
                <a16:creationId xmlns:a16="http://schemas.microsoft.com/office/drawing/2014/main" xmlns="" id="{4F03022B-1EEF-4D7E-B545-C12B1C8C6022}"/>
              </a:ext>
            </a:extLst>
          </p:cNvPr>
          <p:cNvSpPr/>
          <p:nvPr/>
        </p:nvSpPr>
        <p:spPr>
          <a:xfrm>
            <a:off x="5094641" y="3035428"/>
            <a:ext cx="1980000" cy="1980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grpSp>
        <p:nvGrpSpPr>
          <p:cNvPr id="13" name="Group 12">
            <a:extLst>
              <a:ext uri="{FF2B5EF4-FFF2-40B4-BE49-F238E27FC236}">
                <a16:creationId xmlns:a16="http://schemas.microsoft.com/office/drawing/2014/main" xmlns="" id="{AEC961A5-4DE0-451A-BA25-8300F7F23C82}"/>
              </a:ext>
            </a:extLst>
          </p:cNvPr>
          <p:cNvGrpSpPr/>
          <p:nvPr/>
        </p:nvGrpSpPr>
        <p:grpSpPr>
          <a:xfrm>
            <a:off x="4167166" y="2107954"/>
            <a:ext cx="3834950" cy="3834950"/>
            <a:chOff x="2500375" y="1715866"/>
            <a:chExt cx="3834950" cy="3834950"/>
          </a:xfrm>
        </p:grpSpPr>
        <p:sp>
          <p:nvSpPr>
            <p:cNvPr id="14" name="Up-Down Arrow 13">
              <a:extLst>
                <a:ext uri="{FF2B5EF4-FFF2-40B4-BE49-F238E27FC236}">
                  <a16:creationId xmlns:a16="http://schemas.microsoft.com/office/drawing/2014/main" xmlns="" id="{201022D8-2D1E-4A15-8C4E-45F4677D5935}"/>
                </a:ext>
              </a:extLst>
            </p:cNvPr>
            <p:cNvSpPr/>
            <p:nvPr/>
          </p:nvSpPr>
          <p:spPr>
            <a:xfrm>
              <a:off x="3903660" y="1715866"/>
              <a:ext cx="1028380" cy="3834950"/>
            </a:xfrm>
            <a:prstGeom prst="up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5" name="Up-Down Arrow 14">
              <a:extLst>
                <a:ext uri="{FF2B5EF4-FFF2-40B4-BE49-F238E27FC236}">
                  <a16:creationId xmlns:a16="http://schemas.microsoft.com/office/drawing/2014/main" xmlns="" id="{D92FF472-DC20-4E89-BC6A-AA29EE676D5A}"/>
                </a:ext>
              </a:extLst>
            </p:cNvPr>
            <p:cNvSpPr/>
            <p:nvPr/>
          </p:nvSpPr>
          <p:spPr>
            <a:xfrm rot="3600000">
              <a:off x="3903660" y="1715866"/>
              <a:ext cx="1028380" cy="3834950"/>
            </a:xfrm>
            <a:prstGeom prst="up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6" name="Up-Down Arrow 15">
              <a:extLst>
                <a:ext uri="{FF2B5EF4-FFF2-40B4-BE49-F238E27FC236}">
                  <a16:creationId xmlns:a16="http://schemas.microsoft.com/office/drawing/2014/main" xmlns="" id="{75C38AF9-9882-465A-8994-101965198E47}"/>
                </a:ext>
              </a:extLst>
            </p:cNvPr>
            <p:cNvSpPr/>
            <p:nvPr/>
          </p:nvSpPr>
          <p:spPr>
            <a:xfrm rot="7200000">
              <a:off x="3903660" y="1715866"/>
              <a:ext cx="1028380" cy="3834950"/>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grpSp>
      <p:sp>
        <p:nvSpPr>
          <p:cNvPr id="17" name="Oval 16">
            <a:extLst>
              <a:ext uri="{FF2B5EF4-FFF2-40B4-BE49-F238E27FC236}">
                <a16:creationId xmlns:a16="http://schemas.microsoft.com/office/drawing/2014/main" xmlns="" id="{297B9A62-144C-4BC0-818E-CD3AFE2048BA}"/>
              </a:ext>
            </a:extLst>
          </p:cNvPr>
          <p:cNvSpPr/>
          <p:nvPr/>
        </p:nvSpPr>
        <p:spPr>
          <a:xfrm>
            <a:off x="5292641" y="3233428"/>
            <a:ext cx="1584000" cy="1584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8" name="TextBox 17">
            <a:extLst>
              <a:ext uri="{FF2B5EF4-FFF2-40B4-BE49-F238E27FC236}">
                <a16:creationId xmlns:a16="http://schemas.microsoft.com/office/drawing/2014/main" xmlns="" id="{A86F661D-3978-4774-B6BD-953BC8B1A98D}"/>
              </a:ext>
            </a:extLst>
          </p:cNvPr>
          <p:cNvSpPr txBox="1"/>
          <p:nvPr/>
        </p:nvSpPr>
        <p:spPr>
          <a:xfrm>
            <a:off x="5517419" y="3580124"/>
            <a:ext cx="1104148" cy="1015663"/>
          </a:xfrm>
          <a:prstGeom prst="rect">
            <a:avLst/>
          </a:prstGeom>
          <a:noFill/>
        </p:spPr>
        <p:txBody>
          <a:bodyPr wrap="square" rtlCol="0">
            <a:spAutoFit/>
          </a:bodyPr>
          <a:lstStyle/>
          <a:p>
            <a:pPr algn="ctr"/>
            <a:r>
              <a:rPr lang="en-US" altLang="ko-KR" sz="2000" dirty="0" smtClean="0">
                <a:solidFill>
                  <a:schemeClr val="bg1"/>
                </a:solidFill>
                <a:latin typeface="Alexandria"/>
                <a:cs typeface="Arial" pitchFamily="34" charset="0"/>
              </a:rPr>
              <a:t>Example of HR Roles</a:t>
            </a:r>
            <a:endParaRPr lang="ko-KR" altLang="en-US" sz="2000" dirty="0">
              <a:solidFill>
                <a:schemeClr val="bg1"/>
              </a:solidFill>
              <a:latin typeface="Alexandria"/>
              <a:cs typeface="Arial" pitchFamily="34" charset="0"/>
            </a:endParaRPr>
          </a:p>
        </p:txBody>
      </p:sp>
      <p:grpSp>
        <p:nvGrpSpPr>
          <p:cNvPr id="19" name="Group 25">
            <a:extLst>
              <a:ext uri="{FF2B5EF4-FFF2-40B4-BE49-F238E27FC236}">
                <a16:creationId xmlns:a16="http://schemas.microsoft.com/office/drawing/2014/main" xmlns="" id="{3100FA58-1486-46BF-9860-983F888B8C91}"/>
              </a:ext>
            </a:extLst>
          </p:cNvPr>
          <p:cNvGrpSpPr/>
          <p:nvPr/>
        </p:nvGrpSpPr>
        <p:grpSpPr>
          <a:xfrm>
            <a:off x="6993217" y="5236386"/>
            <a:ext cx="3276000" cy="984885"/>
            <a:chOff x="2551706" y="4283314"/>
            <a:chExt cx="1416829" cy="984885"/>
          </a:xfrm>
        </p:grpSpPr>
        <p:sp>
          <p:nvSpPr>
            <p:cNvPr id="20" name="TextBox 19">
              <a:extLst>
                <a:ext uri="{FF2B5EF4-FFF2-40B4-BE49-F238E27FC236}">
                  <a16:creationId xmlns:a16="http://schemas.microsoft.com/office/drawing/2014/main" xmlns="" id="{C280D066-7DED-4A46-BC9B-2947009E9B58}"/>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Define job requirements and responsibilities.</a:t>
              </a:r>
            </a:p>
          </p:txBody>
        </p:sp>
        <p:sp>
          <p:nvSpPr>
            <p:cNvPr id="21" name="TextBox 20">
              <a:extLst>
                <a:ext uri="{FF2B5EF4-FFF2-40B4-BE49-F238E27FC236}">
                  <a16:creationId xmlns:a16="http://schemas.microsoft.com/office/drawing/2014/main" xmlns="" id="{25CD6E0B-D468-4BE3-A20E-5CC9F45BFA51}"/>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Job Analysts:</a:t>
              </a:r>
              <a:endParaRPr lang="ko-KR" altLang="en-US" sz="2000" b="1" dirty="0">
                <a:solidFill>
                  <a:srgbClr val="C00000"/>
                </a:solidFill>
                <a:latin typeface="Alexandria"/>
                <a:cs typeface="Arial" pitchFamily="34" charset="0"/>
              </a:endParaRPr>
            </a:p>
          </p:txBody>
        </p:sp>
      </p:grpSp>
      <p:grpSp>
        <p:nvGrpSpPr>
          <p:cNvPr id="22" name="Group 28">
            <a:extLst>
              <a:ext uri="{FF2B5EF4-FFF2-40B4-BE49-F238E27FC236}">
                <a16:creationId xmlns:a16="http://schemas.microsoft.com/office/drawing/2014/main" xmlns="" id="{482BB692-CEAE-414C-B0D8-849498C38BFD}"/>
              </a:ext>
            </a:extLst>
          </p:cNvPr>
          <p:cNvGrpSpPr/>
          <p:nvPr/>
        </p:nvGrpSpPr>
        <p:grpSpPr>
          <a:xfrm>
            <a:off x="8213477" y="3843882"/>
            <a:ext cx="3276000" cy="1292662"/>
            <a:chOff x="2551706" y="4283314"/>
            <a:chExt cx="1416829" cy="1292662"/>
          </a:xfrm>
        </p:grpSpPr>
        <p:sp>
          <p:nvSpPr>
            <p:cNvPr id="23" name="TextBox 22">
              <a:extLst>
                <a:ext uri="{FF2B5EF4-FFF2-40B4-BE49-F238E27FC236}">
                  <a16:creationId xmlns:a16="http://schemas.microsoft.com/office/drawing/2014/main" xmlns="" id="{E04B2C3E-D335-4C45-A5EF-E4D13C9D1DB5}"/>
                </a:ext>
              </a:extLst>
            </p:cNvPr>
            <p:cNvSpPr txBox="1"/>
            <p:nvPr/>
          </p:nvSpPr>
          <p:spPr>
            <a:xfrm>
              <a:off x="2551706" y="4560313"/>
              <a:ext cx="1416829" cy="1015663"/>
            </a:xfrm>
            <a:prstGeom prst="rect">
              <a:avLst/>
            </a:prstGeom>
            <a:noFill/>
          </p:spPr>
          <p:txBody>
            <a:bodyPr wrap="square" rtlCol="0">
              <a:spAutoFit/>
            </a:bodyPr>
            <a:lstStyle/>
            <a:p>
              <a:r>
                <a:rPr lang="en-US" sz="2000" dirty="0">
                  <a:latin typeface="Alexandria"/>
                </a:rPr>
                <a:t>Ensure compliance with equal employment opportunity laws.</a:t>
              </a:r>
              <a:endParaRPr lang="ko-KR" altLang="en-US" sz="2000" dirty="0">
                <a:solidFill>
                  <a:schemeClr val="tx1">
                    <a:lumMod val="75000"/>
                    <a:lumOff val="25000"/>
                  </a:schemeClr>
                </a:solidFill>
                <a:latin typeface="Alexandria"/>
                <a:cs typeface="Arial" pitchFamily="34" charset="0"/>
              </a:endParaRPr>
            </a:p>
          </p:txBody>
        </p:sp>
        <p:sp>
          <p:nvSpPr>
            <p:cNvPr id="24" name="TextBox 23">
              <a:extLst>
                <a:ext uri="{FF2B5EF4-FFF2-40B4-BE49-F238E27FC236}">
                  <a16:creationId xmlns:a16="http://schemas.microsoft.com/office/drawing/2014/main" xmlns="" id="{0131575A-D832-406F-AFBD-EE85FDDFA1B3}"/>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EEO Representatives:</a:t>
              </a:r>
              <a:endParaRPr lang="ko-KR" altLang="en-US" sz="2000" b="1" dirty="0">
                <a:solidFill>
                  <a:srgbClr val="C00000"/>
                </a:solidFill>
                <a:latin typeface="Alexandria"/>
                <a:cs typeface="Arial" pitchFamily="34" charset="0"/>
              </a:endParaRPr>
            </a:p>
          </p:txBody>
        </p:sp>
      </p:grpSp>
      <p:grpSp>
        <p:nvGrpSpPr>
          <p:cNvPr id="26" name="Group 31">
            <a:extLst>
              <a:ext uri="{FF2B5EF4-FFF2-40B4-BE49-F238E27FC236}">
                <a16:creationId xmlns:a16="http://schemas.microsoft.com/office/drawing/2014/main" xmlns="" id="{83643746-8B2C-4C92-AE6E-FEC76960025A}"/>
              </a:ext>
            </a:extLst>
          </p:cNvPr>
          <p:cNvGrpSpPr/>
          <p:nvPr/>
        </p:nvGrpSpPr>
        <p:grpSpPr>
          <a:xfrm>
            <a:off x="8213477" y="2451378"/>
            <a:ext cx="3276000" cy="984885"/>
            <a:chOff x="2551706" y="4283314"/>
            <a:chExt cx="1416829" cy="984885"/>
          </a:xfrm>
        </p:grpSpPr>
        <p:sp>
          <p:nvSpPr>
            <p:cNvPr id="27" name="TextBox 26">
              <a:extLst>
                <a:ext uri="{FF2B5EF4-FFF2-40B4-BE49-F238E27FC236}">
                  <a16:creationId xmlns:a16="http://schemas.microsoft.com/office/drawing/2014/main" xmlns="" id="{E39F9C7C-137A-4154-A59A-434B39615C69}"/>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Source and attract qualified candidates.</a:t>
              </a:r>
            </a:p>
          </p:txBody>
        </p:sp>
        <p:sp>
          <p:nvSpPr>
            <p:cNvPr id="28" name="TextBox 27">
              <a:extLst>
                <a:ext uri="{FF2B5EF4-FFF2-40B4-BE49-F238E27FC236}">
                  <a16:creationId xmlns:a16="http://schemas.microsoft.com/office/drawing/2014/main" xmlns="" id="{998D5112-16FA-4E07-907B-580EC1D71F2B}"/>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Recruiters</a:t>
              </a:r>
              <a:endParaRPr lang="ko-KR" altLang="en-US" sz="2000" b="1" dirty="0">
                <a:solidFill>
                  <a:srgbClr val="C00000"/>
                </a:solidFill>
                <a:latin typeface="Alexandria"/>
                <a:cs typeface="Arial" pitchFamily="34" charset="0"/>
              </a:endParaRPr>
            </a:p>
          </p:txBody>
        </p:sp>
      </p:grpSp>
      <p:grpSp>
        <p:nvGrpSpPr>
          <p:cNvPr id="29" name="Group 34">
            <a:extLst>
              <a:ext uri="{FF2B5EF4-FFF2-40B4-BE49-F238E27FC236}">
                <a16:creationId xmlns:a16="http://schemas.microsoft.com/office/drawing/2014/main" xmlns="" id="{29D88EED-16C7-42E1-9861-2698A90027B0}"/>
              </a:ext>
            </a:extLst>
          </p:cNvPr>
          <p:cNvGrpSpPr/>
          <p:nvPr/>
        </p:nvGrpSpPr>
        <p:grpSpPr>
          <a:xfrm>
            <a:off x="729762" y="4540134"/>
            <a:ext cx="3276000" cy="984885"/>
            <a:chOff x="2551706" y="4283314"/>
            <a:chExt cx="1416829" cy="984885"/>
          </a:xfrm>
        </p:grpSpPr>
        <p:sp>
          <p:nvSpPr>
            <p:cNvPr id="30" name="TextBox 29">
              <a:extLst>
                <a:ext uri="{FF2B5EF4-FFF2-40B4-BE49-F238E27FC236}">
                  <a16:creationId xmlns:a16="http://schemas.microsoft.com/office/drawing/2014/main" xmlns="" id="{71FABF5A-6BC9-485B-877B-E391DF06DC8D}"/>
                </a:ext>
              </a:extLst>
            </p:cNvPr>
            <p:cNvSpPr txBox="1"/>
            <p:nvPr/>
          </p:nvSpPr>
          <p:spPr>
            <a:xfrm>
              <a:off x="2551706" y="4560313"/>
              <a:ext cx="1416829" cy="707886"/>
            </a:xfrm>
            <a:prstGeom prst="rect">
              <a:avLst/>
            </a:prstGeom>
            <a:noFill/>
          </p:spPr>
          <p:txBody>
            <a:bodyPr wrap="square" rtlCol="0">
              <a:spAutoFit/>
            </a:bodyPr>
            <a:lstStyle/>
            <a:p>
              <a:pPr algn="r"/>
              <a:r>
                <a:rPr lang="en-US" sz="2000" dirty="0">
                  <a:latin typeface="Alexandria"/>
                </a:rPr>
                <a:t>Develop compensation plans and manage benefits</a:t>
              </a:r>
              <a:endParaRPr lang="ko-KR" altLang="en-US" sz="2000" dirty="0">
                <a:solidFill>
                  <a:schemeClr val="tx1">
                    <a:lumMod val="75000"/>
                    <a:lumOff val="25000"/>
                  </a:schemeClr>
                </a:solidFill>
                <a:latin typeface="Alexandria"/>
                <a:cs typeface="Arial" pitchFamily="34" charset="0"/>
              </a:endParaRPr>
            </a:p>
          </p:txBody>
        </p:sp>
        <p:sp>
          <p:nvSpPr>
            <p:cNvPr id="31" name="TextBox 30">
              <a:extLst>
                <a:ext uri="{FF2B5EF4-FFF2-40B4-BE49-F238E27FC236}">
                  <a16:creationId xmlns:a16="http://schemas.microsoft.com/office/drawing/2014/main" xmlns="" id="{D43E2B19-7872-4020-9DC7-AFAACD5D2008}"/>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Compensation Managers</a:t>
              </a:r>
              <a:endParaRPr lang="ko-KR" altLang="en-US" sz="2000" b="1" dirty="0">
                <a:solidFill>
                  <a:srgbClr val="C00000"/>
                </a:solidFill>
                <a:latin typeface="Alexandria"/>
                <a:cs typeface="Arial" pitchFamily="34" charset="0"/>
              </a:endParaRPr>
            </a:p>
          </p:txBody>
        </p:sp>
      </p:grpSp>
      <p:grpSp>
        <p:nvGrpSpPr>
          <p:cNvPr id="32" name="Group 37">
            <a:extLst>
              <a:ext uri="{FF2B5EF4-FFF2-40B4-BE49-F238E27FC236}">
                <a16:creationId xmlns:a16="http://schemas.microsoft.com/office/drawing/2014/main" xmlns="" id="{D100F994-DE91-48E4-8B58-FA1833892EEE}"/>
              </a:ext>
            </a:extLst>
          </p:cNvPr>
          <p:cNvGrpSpPr/>
          <p:nvPr/>
        </p:nvGrpSpPr>
        <p:grpSpPr>
          <a:xfrm>
            <a:off x="729762" y="3147630"/>
            <a:ext cx="3276000" cy="984885"/>
            <a:chOff x="2551706" y="4283314"/>
            <a:chExt cx="1416829" cy="984885"/>
          </a:xfrm>
        </p:grpSpPr>
        <p:sp>
          <p:nvSpPr>
            <p:cNvPr id="33" name="TextBox 32">
              <a:extLst>
                <a:ext uri="{FF2B5EF4-FFF2-40B4-BE49-F238E27FC236}">
                  <a16:creationId xmlns:a16="http://schemas.microsoft.com/office/drawing/2014/main" xmlns="" id="{9E8A0383-67BF-4397-834F-D1565CC0E728}"/>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Design and deliver training programs.</a:t>
              </a:r>
            </a:p>
          </p:txBody>
        </p:sp>
        <p:sp>
          <p:nvSpPr>
            <p:cNvPr id="34" name="TextBox 33">
              <a:extLst>
                <a:ext uri="{FF2B5EF4-FFF2-40B4-BE49-F238E27FC236}">
                  <a16:creationId xmlns:a16="http://schemas.microsoft.com/office/drawing/2014/main" xmlns="" id="{94F6204F-ABA6-4A30-8DFC-0398276C9A00}"/>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Training Specialists</a:t>
              </a:r>
              <a:endParaRPr lang="ko-KR" altLang="en-US" sz="2000" b="1" dirty="0">
                <a:solidFill>
                  <a:srgbClr val="C00000"/>
                </a:solidFill>
                <a:latin typeface="Alexandria"/>
                <a:cs typeface="Arial" pitchFamily="34" charset="0"/>
              </a:endParaRPr>
            </a:p>
          </p:txBody>
        </p:sp>
      </p:grpSp>
      <p:grpSp>
        <p:nvGrpSpPr>
          <p:cNvPr id="35" name="Group 40">
            <a:extLst>
              <a:ext uri="{FF2B5EF4-FFF2-40B4-BE49-F238E27FC236}">
                <a16:creationId xmlns:a16="http://schemas.microsoft.com/office/drawing/2014/main" xmlns="" id="{FEA69ACE-EEEA-4562-8152-C540439EC7E7}"/>
              </a:ext>
            </a:extLst>
          </p:cNvPr>
          <p:cNvGrpSpPr/>
          <p:nvPr/>
        </p:nvGrpSpPr>
        <p:grpSpPr>
          <a:xfrm>
            <a:off x="1923800" y="1582828"/>
            <a:ext cx="3593618" cy="1157183"/>
            <a:chOff x="2541215" y="4111016"/>
            <a:chExt cx="1554195" cy="1157183"/>
          </a:xfrm>
        </p:grpSpPr>
        <p:sp>
          <p:nvSpPr>
            <p:cNvPr id="36" name="TextBox 35">
              <a:extLst>
                <a:ext uri="{FF2B5EF4-FFF2-40B4-BE49-F238E27FC236}">
                  <a16:creationId xmlns:a16="http://schemas.microsoft.com/office/drawing/2014/main" xmlns="" id="{EDCF2613-099B-482C-BB23-39F020CF03AD}"/>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Handle union-management relations.</a:t>
              </a:r>
            </a:p>
          </p:txBody>
        </p:sp>
        <p:sp>
          <p:nvSpPr>
            <p:cNvPr id="37" name="TextBox 36">
              <a:extLst>
                <a:ext uri="{FF2B5EF4-FFF2-40B4-BE49-F238E27FC236}">
                  <a16:creationId xmlns:a16="http://schemas.microsoft.com/office/drawing/2014/main" xmlns="" id="{BFFD60A8-FDF8-4120-842C-A99C90BD8AA4}"/>
                </a:ext>
              </a:extLst>
            </p:cNvPr>
            <p:cNvSpPr txBox="1"/>
            <p:nvPr/>
          </p:nvSpPr>
          <p:spPr>
            <a:xfrm>
              <a:off x="2541215" y="4111016"/>
              <a:ext cx="1554195" cy="400110"/>
            </a:xfrm>
            <a:prstGeom prst="rect">
              <a:avLst/>
            </a:prstGeom>
            <a:noFill/>
          </p:spPr>
          <p:txBody>
            <a:bodyPr wrap="square" rtlCol="0">
              <a:spAutoFit/>
            </a:bodyPr>
            <a:lstStyle/>
            <a:p>
              <a:r>
                <a:rPr lang="en-US" sz="2000" b="1" dirty="0">
                  <a:solidFill>
                    <a:srgbClr val="C00000"/>
                  </a:solidFill>
                  <a:latin typeface="Alexandria"/>
                </a:rPr>
                <a:t>Labor Relations Specialists</a:t>
              </a:r>
              <a:endParaRPr lang="ko-KR" altLang="en-US" sz="2000" b="1" dirty="0">
                <a:solidFill>
                  <a:srgbClr val="C00000"/>
                </a:solidFill>
                <a:latin typeface="Alexandria"/>
                <a:cs typeface="Arial" pitchFamily="34" charset="0"/>
              </a:endParaRPr>
            </a:p>
          </p:txBody>
        </p:sp>
      </p:grpSp>
      <p:sp>
        <p:nvSpPr>
          <p:cNvPr id="38" name="TextBox 37"/>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latin typeface="Alexandria"/>
                <a:cs typeface="Times New Roman" panose="02020603050405020304" pitchFamily="18" charset="0"/>
              </a:rPr>
              <a:t>Example of HR Roles</a:t>
            </a:r>
            <a:endParaRPr lang="en-US" sz="2400" dirty="0">
              <a:latin typeface="Alexandria"/>
              <a:cs typeface="Times New Roman" panose="02020603050405020304" pitchFamily="18" charset="0"/>
            </a:endParaRPr>
          </a:p>
        </p:txBody>
      </p:sp>
    </p:spTree>
    <p:extLst>
      <p:ext uri="{BB962C8B-B14F-4D97-AF65-F5344CB8AC3E}">
        <p14:creationId xmlns:p14="http://schemas.microsoft.com/office/powerpoint/2010/main" val="297877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charset="0"/>
                <a:ea typeface="+mn-ea"/>
                <a:cs typeface="Alexandria" charset="0"/>
              </a:rPr>
              <a:t>A new approach to organizing human resources</a:t>
            </a:r>
          </a:p>
        </p:txBody>
      </p:sp>
      <p:sp>
        <p:nvSpPr>
          <p:cNvPr id="872" name="Google Shape;872;p29"/>
          <p:cNvSpPr txBox="1"/>
          <p:nvPr/>
        </p:nvSpPr>
        <p:spPr>
          <a:xfrm>
            <a:off x="1421482" y="1419583"/>
            <a:ext cx="3661796" cy="642000"/>
          </a:xfrm>
          <a:prstGeom prst="rect">
            <a:avLst/>
          </a:prstGeom>
          <a:solidFill>
            <a:srgbClr val="F58221"/>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Transactional </a:t>
            </a:r>
            <a:r>
              <a:rPr lang="en-US" sz="2000" dirty="0" smtClean="0">
                <a:solidFill>
                  <a:schemeClr val="bg1"/>
                </a:solidFill>
                <a:latin typeface="Alexandria"/>
              </a:rPr>
              <a:t>HR</a:t>
            </a:r>
            <a:endParaRPr sz="2000" dirty="0">
              <a:solidFill>
                <a:schemeClr val="bg1"/>
              </a:solidFill>
              <a:latin typeface="Alexandria"/>
              <a:sym typeface="Fira Sans Extra Condensed Medium"/>
            </a:endParaRPr>
          </a:p>
        </p:txBody>
      </p:sp>
      <p:sp>
        <p:nvSpPr>
          <p:cNvPr id="2" name="Rectangle 1"/>
          <p:cNvSpPr/>
          <p:nvPr/>
        </p:nvSpPr>
        <p:spPr>
          <a:xfrm>
            <a:off x="1376081" y="2168556"/>
            <a:ext cx="3707197" cy="3477875"/>
          </a:xfrm>
          <a:prstGeom prst="rect">
            <a:avLst/>
          </a:prstGeom>
          <a:solidFill>
            <a:srgbClr val="F58221"/>
          </a:solidFill>
        </p:spPr>
        <p:txBody>
          <a:bodyPr wrap="square">
            <a:spAutoFit/>
          </a:bodyPr>
          <a:lstStyle/>
          <a:p>
            <a:pPr marL="342900" lvl="0" indent="-342900">
              <a:buFontTx/>
              <a:buChar char="-"/>
            </a:pPr>
            <a:r>
              <a:rPr lang="en-US" sz="2000" dirty="0" smtClean="0">
                <a:solidFill>
                  <a:schemeClr val="bg1"/>
                </a:solidFill>
                <a:latin typeface="Alexandria"/>
              </a:rPr>
              <a:t>This </a:t>
            </a:r>
            <a:r>
              <a:rPr lang="en-US" sz="2000" dirty="0">
                <a:solidFill>
                  <a:schemeClr val="bg1"/>
                </a:solidFill>
                <a:latin typeface="Alexandria"/>
              </a:rPr>
              <a:t>is like the hospital's information desk. </a:t>
            </a:r>
            <a:endParaRPr lang="en-US" sz="2000" dirty="0" smtClean="0">
              <a:solidFill>
                <a:schemeClr val="bg1"/>
              </a:solidFill>
              <a:latin typeface="Alexandria"/>
            </a:endParaRPr>
          </a:p>
          <a:p>
            <a:pPr marL="342900" lvl="0" indent="-342900">
              <a:buFontTx/>
              <a:buChar char="-"/>
            </a:pPr>
            <a:r>
              <a:rPr lang="en-US" sz="2000" dirty="0" smtClean="0">
                <a:solidFill>
                  <a:schemeClr val="bg1"/>
                </a:solidFill>
                <a:latin typeface="Alexandria"/>
              </a:rPr>
              <a:t>They handle common questions and tasks, like processing payroll or answering basic benefits inquiries.</a:t>
            </a:r>
          </a:p>
          <a:p>
            <a:pPr marL="342900" lvl="0" indent="-342900">
              <a:buFontTx/>
              <a:buChar char="-"/>
            </a:pPr>
            <a:r>
              <a:rPr lang="en-US" sz="2000" dirty="0" smtClean="0">
                <a:solidFill>
                  <a:schemeClr val="bg1"/>
                </a:solidFill>
                <a:latin typeface="Alexandria"/>
              </a:rPr>
              <a:t> </a:t>
            </a:r>
            <a:r>
              <a:rPr lang="en-US" sz="2000" dirty="0">
                <a:solidFill>
                  <a:schemeClr val="bg1"/>
                </a:solidFill>
                <a:latin typeface="Alexandria"/>
              </a:rPr>
              <a:t>They might even outsource some things, like retirement planning advice, to specialists.</a:t>
            </a:r>
          </a:p>
        </p:txBody>
      </p:sp>
      <p:sp>
        <p:nvSpPr>
          <p:cNvPr id="13" name="Google Shape;872;p29"/>
          <p:cNvSpPr txBox="1"/>
          <p:nvPr/>
        </p:nvSpPr>
        <p:spPr>
          <a:xfrm>
            <a:off x="6922598" y="1414410"/>
            <a:ext cx="3736642" cy="642000"/>
          </a:xfrm>
          <a:prstGeom prst="rect">
            <a:avLst/>
          </a:prstGeom>
          <a:solidFill>
            <a:srgbClr val="00B050"/>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Corporate HR</a:t>
            </a:r>
            <a:endParaRPr sz="2000" dirty="0">
              <a:solidFill>
                <a:schemeClr val="bg1"/>
              </a:solidFill>
              <a:latin typeface="Alexandria"/>
              <a:sym typeface="Fira Sans Extra Condensed Medium"/>
            </a:endParaRPr>
          </a:p>
        </p:txBody>
      </p:sp>
      <p:sp>
        <p:nvSpPr>
          <p:cNvPr id="9" name="Rectangle 8"/>
          <p:cNvSpPr/>
          <p:nvPr/>
        </p:nvSpPr>
        <p:spPr>
          <a:xfrm>
            <a:off x="6952043" y="2160020"/>
            <a:ext cx="3707197" cy="3477875"/>
          </a:xfrm>
          <a:prstGeom prst="rect">
            <a:avLst/>
          </a:prstGeom>
          <a:solidFill>
            <a:srgbClr val="00B050"/>
          </a:solidFill>
        </p:spPr>
        <p:txBody>
          <a:bodyPr wrap="square">
            <a:spAutoFit/>
          </a:bodyPr>
          <a:lstStyle/>
          <a:p>
            <a:pPr lvl="0"/>
            <a:r>
              <a:rPr lang="en-US" sz="2000" dirty="0">
                <a:solidFill>
                  <a:schemeClr val="bg1"/>
                </a:solidFill>
                <a:latin typeface="Alexandria"/>
              </a:rPr>
              <a:t>These are the hospital's strategic advisors. </a:t>
            </a:r>
          </a:p>
          <a:p>
            <a:pPr lvl="0"/>
            <a:r>
              <a:rPr lang="en-US" sz="2000" dirty="0">
                <a:solidFill>
                  <a:schemeClr val="bg1"/>
                </a:solidFill>
                <a:latin typeface="Alexandria"/>
              </a:rPr>
              <a:t>They work with the CEO (Chief Executive Officer) to plan the long-term staffing needs of the hospital.</a:t>
            </a:r>
          </a:p>
          <a:p>
            <a:pPr lvl="0"/>
            <a:r>
              <a:rPr lang="en-US" sz="2000" dirty="0">
                <a:solidFill>
                  <a:schemeClr val="bg1"/>
                </a:solidFill>
                <a:latin typeface="Alexandria"/>
              </a:rPr>
              <a:t> For example, if the hospital wants to open a new wing, they'd help figure out how many nurses, doctors, and other staff they'd need.</a:t>
            </a:r>
          </a:p>
        </p:txBody>
      </p:sp>
    </p:spTree>
    <p:extLst>
      <p:ext uri="{BB962C8B-B14F-4D97-AF65-F5344CB8AC3E}">
        <p14:creationId xmlns:p14="http://schemas.microsoft.com/office/powerpoint/2010/main" val="1483094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charset="0"/>
                <a:ea typeface="+mn-ea"/>
                <a:cs typeface="Alexandria" charset="0"/>
              </a:rPr>
              <a:t>A new approach to organizing human resources</a:t>
            </a:r>
          </a:p>
        </p:txBody>
      </p:sp>
      <p:sp>
        <p:nvSpPr>
          <p:cNvPr id="872" name="Google Shape;872;p29"/>
          <p:cNvSpPr txBox="1"/>
          <p:nvPr/>
        </p:nvSpPr>
        <p:spPr>
          <a:xfrm>
            <a:off x="1421482" y="1419583"/>
            <a:ext cx="3661796" cy="642000"/>
          </a:xfrm>
          <a:prstGeom prst="rect">
            <a:avLst/>
          </a:prstGeom>
          <a:solidFill>
            <a:srgbClr val="F58221"/>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Embedded HR</a:t>
            </a:r>
            <a:endParaRPr sz="2000" dirty="0">
              <a:solidFill>
                <a:schemeClr val="bg1"/>
              </a:solidFill>
              <a:latin typeface="Alexandria"/>
              <a:sym typeface="Fira Sans Extra Condensed Medium"/>
            </a:endParaRPr>
          </a:p>
        </p:txBody>
      </p:sp>
      <p:sp>
        <p:nvSpPr>
          <p:cNvPr id="2" name="Rectangle 1"/>
          <p:cNvSpPr/>
          <p:nvPr/>
        </p:nvSpPr>
        <p:spPr>
          <a:xfrm>
            <a:off x="1376081" y="2168556"/>
            <a:ext cx="3707197" cy="3785652"/>
          </a:xfrm>
          <a:prstGeom prst="rect">
            <a:avLst/>
          </a:prstGeom>
          <a:solidFill>
            <a:srgbClr val="F58221"/>
          </a:solidFill>
        </p:spPr>
        <p:txBody>
          <a:bodyPr wrap="square">
            <a:spAutoFit/>
          </a:bodyPr>
          <a:lstStyle/>
          <a:p>
            <a:pPr marL="342900" lvl="0" indent="-342900">
              <a:buFontTx/>
              <a:buChar char="-"/>
            </a:pPr>
            <a:r>
              <a:rPr lang="en-US" sz="2000" dirty="0" smtClean="0">
                <a:solidFill>
                  <a:schemeClr val="bg1"/>
                </a:solidFill>
                <a:latin typeface="Alexandria"/>
              </a:rPr>
              <a:t>Think </a:t>
            </a:r>
            <a:r>
              <a:rPr lang="en-US" sz="2000" dirty="0">
                <a:solidFill>
                  <a:schemeClr val="bg1"/>
                </a:solidFill>
                <a:latin typeface="Alexandria"/>
              </a:rPr>
              <a:t>of these as HR representatives assigned to specific departments, like the cardiology unit. </a:t>
            </a:r>
            <a:endParaRPr lang="en-US" sz="2000" dirty="0" smtClean="0">
              <a:solidFill>
                <a:schemeClr val="bg1"/>
              </a:solidFill>
              <a:latin typeface="Alexandria"/>
            </a:endParaRPr>
          </a:p>
          <a:p>
            <a:pPr marL="342900" lvl="0" indent="-342900">
              <a:buFontTx/>
              <a:buChar char="-"/>
            </a:pPr>
            <a:r>
              <a:rPr lang="en-US" sz="2000" dirty="0" smtClean="0">
                <a:solidFill>
                  <a:schemeClr val="bg1"/>
                </a:solidFill>
                <a:latin typeface="Alexandria"/>
              </a:rPr>
              <a:t>They </a:t>
            </a:r>
            <a:r>
              <a:rPr lang="en-US" sz="2000" dirty="0">
                <a:solidFill>
                  <a:schemeClr val="bg1"/>
                </a:solidFill>
                <a:latin typeface="Alexandria"/>
              </a:rPr>
              <a:t>understand the unique needs of that department and can help them with things like recruiting nurses with specific cardiac care experience or resolving conflicts within the department.</a:t>
            </a:r>
          </a:p>
        </p:txBody>
      </p:sp>
      <p:sp>
        <p:nvSpPr>
          <p:cNvPr id="13" name="Google Shape;872;p29"/>
          <p:cNvSpPr txBox="1"/>
          <p:nvPr/>
        </p:nvSpPr>
        <p:spPr>
          <a:xfrm>
            <a:off x="6922598" y="1414410"/>
            <a:ext cx="3736642" cy="642000"/>
          </a:xfrm>
          <a:prstGeom prst="rect">
            <a:avLst/>
          </a:prstGeom>
          <a:solidFill>
            <a:srgbClr val="00B050"/>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Centers of Expertise</a:t>
            </a:r>
            <a:endParaRPr sz="2000" dirty="0">
              <a:solidFill>
                <a:schemeClr val="bg1"/>
              </a:solidFill>
              <a:latin typeface="Alexandria"/>
              <a:sym typeface="Fira Sans Extra Condensed Medium"/>
            </a:endParaRPr>
          </a:p>
        </p:txBody>
      </p:sp>
      <p:sp>
        <p:nvSpPr>
          <p:cNvPr id="9" name="Rectangle 8"/>
          <p:cNvSpPr/>
          <p:nvPr/>
        </p:nvSpPr>
        <p:spPr>
          <a:xfrm>
            <a:off x="6952043" y="2160020"/>
            <a:ext cx="3707197" cy="3477875"/>
          </a:xfrm>
          <a:prstGeom prst="rect">
            <a:avLst/>
          </a:prstGeom>
          <a:solidFill>
            <a:srgbClr val="00B050"/>
          </a:solidFill>
        </p:spPr>
        <p:txBody>
          <a:bodyPr wrap="square">
            <a:spAutoFit/>
          </a:bodyPr>
          <a:lstStyle/>
          <a:p>
            <a:pPr marL="342900" indent="-342900">
              <a:buFontTx/>
              <a:buChar char="-"/>
            </a:pPr>
            <a:r>
              <a:rPr lang="en-US" sz="2000" dirty="0">
                <a:solidFill>
                  <a:schemeClr val="bg1"/>
                </a:solidFill>
                <a:latin typeface="Alexandria"/>
              </a:rPr>
              <a:t>These are like the hospital's internal consulting firms. </a:t>
            </a:r>
            <a:endParaRPr lang="en-US" sz="2000" dirty="0" smtClean="0">
              <a:solidFill>
                <a:schemeClr val="bg1"/>
              </a:solidFill>
              <a:latin typeface="Alexandria"/>
            </a:endParaRPr>
          </a:p>
          <a:p>
            <a:pPr marL="342900" indent="-342900">
              <a:buFontTx/>
              <a:buChar char="-"/>
            </a:pPr>
            <a:r>
              <a:rPr lang="en-US" sz="2000" dirty="0" smtClean="0">
                <a:solidFill>
                  <a:schemeClr val="bg1"/>
                </a:solidFill>
                <a:latin typeface="Alexandria"/>
              </a:rPr>
              <a:t>If </a:t>
            </a:r>
            <a:r>
              <a:rPr lang="en-US" sz="2000" dirty="0">
                <a:solidFill>
                  <a:schemeClr val="bg1"/>
                </a:solidFill>
                <a:latin typeface="Alexandria"/>
              </a:rPr>
              <a:t>a department is going through a big change, like implementing a new electronic health records system, these HR specialists can offer expertise and guidance to make the transition smoother.</a:t>
            </a:r>
          </a:p>
        </p:txBody>
      </p:sp>
    </p:spTree>
    <p:extLst>
      <p:ext uri="{BB962C8B-B14F-4D97-AF65-F5344CB8AC3E}">
        <p14:creationId xmlns:p14="http://schemas.microsoft.com/office/powerpoint/2010/main" val="4848908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596571" y="57630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69257" y="1217938"/>
            <a:ext cx="11074400" cy="5608424"/>
          </a:xfrm>
          <a:prstGeom prst="rect">
            <a:avLst/>
          </a:prstGeom>
        </p:spPr>
      </p:pic>
    </p:spTree>
    <p:extLst>
      <p:ext uri="{BB962C8B-B14F-4D97-AF65-F5344CB8AC3E}">
        <p14:creationId xmlns:p14="http://schemas.microsoft.com/office/powerpoint/2010/main" val="393435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solidFill>
                  <a:srgbClr val="C00000"/>
                </a:solidFill>
                <a:latin typeface="Alexandria"/>
              </a:rPr>
              <a:t>Technology is transforming HR practices</a:t>
            </a:r>
            <a:r>
              <a:rPr lang="en-US" sz="2000" b="1" dirty="0">
                <a:latin typeface="Alexandria"/>
              </a:rPr>
              <a:t>.</a:t>
            </a:r>
            <a:r>
              <a:rPr lang="en-US" sz="2000" dirty="0">
                <a:latin typeface="Alexandria"/>
              </a:rPr>
              <a:t> From streamlining administrative tasks to recruiting through social media and adapting to the changing nature of work, technology is playing a significant role in HR</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workforce is evolving.</a:t>
            </a:r>
            <a:r>
              <a:rPr lang="en-US" sz="2000" dirty="0">
                <a:solidFill>
                  <a:srgbClr val="C00000"/>
                </a:solidFill>
                <a:latin typeface="Alexandria"/>
              </a:rPr>
              <a:t> </a:t>
            </a:r>
            <a:r>
              <a:rPr lang="en-US" sz="2000" dirty="0">
                <a:latin typeface="Alexandria"/>
              </a:rPr>
              <a:t>Aging populations, increasing diversity, and the rise of Generation Y are shaping the modern workplace. HR must adapt to these trends by offering flexible work arrangements, promoting diversity and inclusion, and leveraging technology.</a:t>
            </a:r>
          </a:p>
        </p:txBody>
      </p:sp>
    </p:spTree>
    <p:extLst>
      <p:ext uri="{BB962C8B-B14F-4D97-AF65-F5344CB8AC3E}">
        <p14:creationId xmlns:p14="http://schemas.microsoft.com/office/powerpoint/2010/main" val="2610417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246769"/>
          </a:xfrm>
          <a:prstGeom prst="rect">
            <a:avLst/>
          </a:prstGeom>
          <a:noFill/>
        </p:spPr>
        <p:txBody>
          <a:bodyPr wrap="square" rtlCol="0">
            <a:spAutoFit/>
          </a:bodyPr>
          <a:lstStyle/>
          <a:p>
            <a:r>
              <a:rPr lang="en-US" sz="2000" b="1" dirty="0">
                <a:solidFill>
                  <a:srgbClr val="C00000"/>
                </a:solidFill>
                <a:latin typeface="Alexandria"/>
              </a:rPr>
              <a:t>Globalization and economic challenges </a:t>
            </a:r>
            <a:r>
              <a:rPr lang="en-US" sz="2000" dirty="0">
                <a:latin typeface="Alexandria"/>
              </a:rPr>
              <a:t>are also impacting HR. Increased competition, outsourcing, economic uncertainty, and debt levels require HR professionals to be adaptable and strategic in their decision-making</a:t>
            </a:r>
            <a:r>
              <a:rPr lang="en-US" sz="2000" dirty="0" smtClean="0">
                <a:latin typeface="Alexandria"/>
              </a:rPr>
              <a:t>.</a:t>
            </a:r>
          </a:p>
          <a:p>
            <a:endParaRPr lang="en-US" sz="2000" dirty="0">
              <a:latin typeface="Alexandria"/>
            </a:endParaRPr>
          </a:p>
          <a:p>
            <a:r>
              <a:rPr lang="en-US" sz="2000" dirty="0" smtClean="0">
                <a:latin typeface="Alexandria"/>
              </a:rPr>
              <a:t>Overall</a:t>
            </a:r>
            <a:r>
              <a:rPr lang="en-US" sz="2000" dirty="0">
                <a:latin typeface="Alexandria"/>
              </a:rPr>
              <a:t>, HR is facing a complex landscape characterized by technological advancements, demographic shifts, globalization, and economic challenges. Effective HR practices are essential for organizations to succeed in this dynamic environment.</a:t>
            </a:r>
          </a:p>
        </p:txBody>
      </p:sp>
    </p:spTree>
    <p:extLst>
      <p:ext uri="{BB962C8B-B14F-4D97-AF65-F5344CB8AC3E}">
        <p14:creationId xmlns:p14="http://schemas.microsoft.com/office/powerpoint/2010/main" val="1429786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596571" y="57630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365554" y="1285908"/>
            <a:ext cx="7313296" cy="5572092"/>
          </a:xfrm>
          <a:prstGeom prst="rect">
            <a:avLst/>
          </a:prstGeom>
          <a:ln>
            <a:noFill/>
          </a:ln>
          <a:effectLst>
            <a:softEdge rad="112500"/>
          </a:effectLst>
        </p:spPr>
      </p:pic>
    </p:spTree>
    <p:extLst>
      <p:ext uri="{BB962C8B-B14F-4D97-AF65-F5344CB8AC3E}">
        <p14:creationId xmlns:p14="http://schemas.microsoft.com/office/powerpoint/2010/main" val="2323584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pPr lvl="0"/>
            <a:r>
              <a:rPr lang="en-US" sz="2000" b="1" dirty="0">
                <a:solidFill>
                  <a:srgbClr val="C00000"/>
                </a:solidFill>
                <a:latin typeface="Alexandria"/>
              </a:rPr>
              <a:t>Strategic positioners</a:t>
            </a:r>
            <a:r>
              <a:rPr lang="en-US" sz="2000" dirty="0">
                <a:latin typeface="Alexandria"/>
              </a:rPr>
              <a:t>—for instance, by helping to create the firm’s strategy. </a:t>
            </a:r>
            <a:endParaRPr lang="en-US" sz="2000" dirty="0" smtClean="0">
              <a:latin typeface="Alexandria"/>
            </a:endParaRPr>
          </a:p>
          <a:p>
            <a:pPr lvl="0"/>
            <a:endParaRPr lang="en-US" sz="2000" dirty="0">
              <a:latin typeface="Alexandria"/>
            </a:endParaRPr>
          </a:p>
          <a:p>
            <a:pPr lvl="0"/>
            <a:r>
              <a:rPr lang="en-US" sz="2000" b="1" dirty="0">
                <a:solidFill>
                  <a:srgbClr val="C00000"/>
                </a:solidFill>
                <a:latin typeface="Alexandria"/>
              </a:rPr>
              <a:t>Credible activists</a:t>
            </a:r>
            <a:r>
              <a:rPr lang="en-US" sz="2000" b="1" dirty="0">
                <a:latin typeface="Alexandria"/>
              </a:rPr>
              <a:t>—</a:t>
            </a:r>
            <a:r>
              <a:rPr lang="en-US" sz="2000" dirty="0">
                <a:latin typeface="Alexandria"/>
              </a:rPr>
              <a:t>for instance, by exhibiting the leadership and other competencies that make them “both credible (respected, admired, listened to) and active (offers a point of view, takes a position, challenges assumptions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Capability builders</a:t>
            </a:r>
            <a:r>
              <a:rPr lang="en-US" sz="2000" dirty="0">
                <a:latin typeface="Alexandria"/>
              </a:rPr>
              <a:t>—for instance, by creating a meaningful work environment and aligning strategy, culture, practices, and behavior. </a:t>
            </a:r>
          </a:p>
        </p:txBody>
      </p:sp>
    </p:spTree>
    <p:extLst>
      <p:ext uri="{BB962C8B-B14F-4D97-AF65-F5344CB8AC3E}">
        <p14:creationId xmlns:p14="http://schemas.microsoft.com/office/powerpoint/2010/main" val="3454956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1631216"/>
          </a:xfrm>
          <a:prstGeom prst="rect">
            <a:avLst/>
          </a:prstGeom>
          <a:noFill/>
        </p:spPr>
        <p:txBody>
          <a:bodyPr wrap="square" rtlCol="0">
            <a:spAutoFit/>
          </a:bodyPr>
          <a:lstStyle/>
          <a:p>
            <a:pPr lvl="0"/>
            <a:r>
              <a:rPr lang="en-US" sz="2000" b="1" dirty="0">
                <a:solidFill>
                  <a:srgbClr val="C00000"/>
                </a:solidFill>
                <a:latin typeface="Alexandria"/>
              </a:rPr>
              <a:t>Change champions</a:t>
            </a:r>
            <a:r>
              <a:rPr lang="en-US" sz="2000" dirty="0">
                <a:latin typeface="Alexandria"/>
              </a:rPr>
              <a:t>—for instance, by initiating and sustaining change. HR innovators and integrators—for instance, by developing talent, and optimizing human capital through workforce planning and analytics. </a:t>
            </a:r>
            <a:endParaRPr lang="en-US" sz="2000" dirty="0" smtClean="0">
              <a:latin typeface="Alexandria"/>
            </a:endParaRPr>
          </a:p>
          <a:p>
            <a:pPr lvl="0"/>
            <a:endParaRPr lang="en-US" sz="2000" dirty="0">
              <a:latin typeface="Alexandria"/>
            </a:endParaRPr>
          </a:p>
          <a:p>
            <a:pPr lvl="0"/>
            <a:r>
              <a:rPr lang="en-US" sz="2000" b="1" dirty="0">
                <a:solidFill>
                  <a:srgbClr val="C00000"/>
                </a:solidFill>
                <a:latin typeface="Alexandria"/>
              </a:rPr>
              <a:t>Technology proponents</a:t>
            </a:r>
            <a:r>
              <a:rPr lang="en-US" sz="2000" dirty="0">
                <a:latin typeface="Alexandria"/>
              </a:rPr>
              <a:t>—for instance, by connecting people through technology</a:t>
            </a:r>
          </a:p>
        </p:txBody>
      </p:sp>
    </p:spTree>
    <p:extLst>
      <p:ext uri="{BB962C8B-B14F-4D97-AF65-F5344CB8AC3E}">
        <p14:creationId xmlns:p14="http://schemas.microsoft.com/office/powerpoint/2010/main" val="2907759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Evolving Role of Human Resource Managers: </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solidFill>
                  <a:srgbClr val="C00000"/>
                </a:solidFill>
                <a:latin typeface="Alexandria"/>
              </a:rPr>
              <a:t>The HR role has evolved from administrative tasks to a strategic function</a:t>
            </a:r>
            <a:r>
              <a:rPr lang="en-US" sz="2000" b="1" dirty="0">
                <a:latin typeface="Alexandria"/>
              </a:rPr>
              <a:t>.</a:t>
            </a:r>
            <a:r>
              <a:rPr lang="en-US" sz="2000" dirty="0">
                <a:latin typeface="Alexandria"/>
              </a:rPr>
              <a:t> Modern HR managers face challenges such as profit maximization, talent management, employee engagement, ethical conduct, and performance measurement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Strategic HR involves aligning HR practices with company objectives</a:t>
            </a:r>
            <a:r>
              <a:rPr lang="en-US" sz="2000" b="1" dirty="0">
                <a:latin typeface="Alexandria"/>
              </a:rPr>
              <a:t>.</a:t>
            </a:r>
            <a:r>
              <a:rPr lang="en-US" sz="2000" dirty="0">
                <a:latin typeface="Alexandria"/>
              </a:rPr>
              <a:t> This involves setting strategic aims, identifying employee needs, and developing HR policies and practices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Technology has transformed HR operations</a:t>
            </a:r>
            <a:r>
              <a:rPr lang="en-US" sz="2000" b="1" dirty="0">
                <a:latin typeface="Alexandria"/>
              </a:rPr>
              <a:t>.</a:t>
            </a:r>
            <a:r>
              <a:rPr lang="en-US" sz="2000" dirty="0">
                <a:latin typeface="Alexandria"/>
              </a:rPr>
              <a:t> Examples include employee self-service portals, online recruitment, and virtual hiring.</a:t>
            </a:r>
          </a:p>
        </p:txBody>
      </p:sp>
    </p:spTree>
    <p:extLst>
      <p:ext uri="{BB962C8B-B14F-4D97-AF65-F5344CB8AC3E}">
        <p14:creationId xmlns:p14="http://schemas.microsoft.com/office/powerpoint/2010/main" val="1135746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83130"/>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a:t>
            </a:r>
            <a:r>
              <a:rPr lang="en-US" sz="2400" dirty="0"/>
              <a:t>Evolving Role of Human Resource Managers: </a:t>
            </a:r>
            <a:endParaRPr lang="en-US" sz="2400"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53106"/>
            <a:ext cx="10291749" cy="3477875"/>
          </a:xfrm>
          <a:prstGeom prst="rect">
            <a:avLst/>
          </a:prstGeom>
          <a:noFill/>
        </p:spPr>
        <p:txBody>
          <a:bodyPr wrap="square" rtlCol="0">
            <a:spAutoFit/>
          </a:bodyPr>
          <a:lstStyle/>
          <a:p>
            <a:r>
              <a:rPr lang="en-US" sz="2000" b="1" dirty="0">
                <a:solidFill>
                  <a:srgbClr val="C00000"/>
                </a:solidFill>
                <a:latin typeface="Alexandria"/>
              </a:rPr>
              <a:t>Talent management focuses on identifying, recruiting, developing, and retaining top talent.</a:t>
            </a:r>
            <a:r>
              <a:rPr lang="en-US" sz="2000" dirty="0">
                <a:latin typeface="Alexandria"/>
              </a:rPr>
              <a:t> Key components include succession planning, performance management, and employee development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Employee engagement is crucial for fostering a positive work environment</a:t>
            </a:r>
            <a:r>
              <a:rPr lang="en-US" sz="2000" b="1" dirty="0">
                <a:latin typeface="Alexandria"/>
              </a:rPr>
              <a:t>.</a:t>
            </a:r>
            <a:r>
              <a:rPr lang="en-US" sz="2000" dirty="0">
                <a:latin typeface="Alexandria"/>
              </a:rPr>
              <a:t> Strategies include recognition programs, workplace wellness initiatives, and open communication</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Ethical considerations in HR include workplace safety, privacy, discrimination, and fair treatment</a:t>
            </a:r>
            <a:r>
              <a:rPr lang="en-US" sz="2000" b="1" dirty="0">
                <a:latin typeface="Alexandria"/>
              </a:rPr>
              <a:t>.</a:t>
            </a:r>
            <a:r>
              <a:rPr lang="en-US" sz="2000" dirty="0">
                <a:latin typeface="Alexandria"/>
              </a:rPr>
              <a:t> Adhering to ethical principles is essential for maintaining a positive company reputation and avoiding legal issues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4186760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16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sz="2400" dirty="0" smtClean="0"/>
              <a:t>How </a:t>
            </a:r>
            <a:r>
              <a:rPr lang="en-US" sz="2400" dirty="0"/>
              <a:t>Ethical Failures </a:t>
            </a:r>
            <a:r>
              <a:rPr lang="en-US" sz="2400" dirty="0" smtClean="0"/>
              <a:t>Led </a:t>
            </a:r>
            <a:r>
              <a:rPr lang="en-US" sz="2400" dirty="0"/>
              <a:t>to the 2008 </a:t>
            </a:r>
            <a:r>
              <a:rPr lang="en-US" sz="2400" dirty="0" smtClean="0"/>
              <a:t>Financial Crisis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4093428"/>
          </a:xfrm>
          <a:prstGeom prst="rect">
            <a:avLst/>
          </a:prstGeom>
          <a:noFill/>
        </p:spPr>
        <p:txBody>
          <a:bodyPr wrap="square" rtlCol="0">
            <a:spAutoFit/>
          </a:bodyPr>
          <a:lstStyle/>
          <a:p>
            <a:pPr rtl="1"/>
            <a:r>
              <a:rPr lang="en-US" sz="2000" dirty="0">
                <a:latin typeface="Alexandria"/>
              </a:rPr>
              <a:t>The financial crisis of 2008 was partly caused by the trading of risky mortgages that were treated as low-risk investments. </a:t>
            </a:r>
            <a:endParaRPr lang="en-US" sz="2000" dirty="0" smtClean="0">
              <a:latin typeface="Alexandria"/>
            </a:endParaRPr>
          </a:p>
          <a:p>
            <a:pPr rtl="1"/>
            <a:endParaRPr lang="en-US" sz="2000" dirty="0">
              <a:latin typeface="Alexandria"/>
            </a:endParaRPr>
          </a:p>
          <a:p>
            <a:pPr rtl="1"/>
            <a:r>
              <a:rPr lang="en-US" sz="2000" dirty="0" smtClean="0">
                <a:latin typeface="Alexandria"/>
              </a:rPr>
              <a:t>This </a:t>
            </a:r>
            <a:r>
              <a:rPr lang="en-US" sz="2000" dirty="0">
                <a:latin typeface="Alexandria"/>
              </a:rPr>
              <a:t>was driven by financial incentives that rewarded executives for taking chances, such as bonuses based on the number and size of loans made. </a:t>
            </a:r>
            <a:endParaRPr lang="en-US" sz="2000" dirty="0" smtClean="0">
              <a:latin typeface="Alexandria"/>
            </a:endParaRPr>
          </a:p>
          <a:p>
            <a:pPr rtl="1"/>
            <a:endParaRPr lang="en-US" sz="2000" dirty="0">
              <a:latin typeface="Alexandria"/>
            </a:endParaRPr>
          </a:p>
          <a:p>
            <a:pPr rtl="1"/>
            <a:r>
              <a:rPr lang="en-US" sz="2000" dirty="0" smtClean="0">
                <a:latin typeface="Alexandria"/>
              </a:rPr>
              <a:t>This </a:t>
            </a:r>
            <a:r>
              <a:rPr lang="en-US" sz="2000" dirty="0">
                <a:latin typeface="Alexandria"/>
              </a:rPr>
              <a:t>system encouraged risky lending practices, as there were no penalties for bad loans. Additionally, company cultures that glorified individuals who brought in business, regardless of the risks involved, contributed to this problem</a:t>
            </a:r>
            <a:r>
              <a:rPr lang="en-US" sz="2000" dirty="0" smtClean="0">
                <a:latin typeface="Alexandria"/>
              </a:rPr>
              <a:t>.</a:t>
            </a:r>
          </a:p>
          <a:p>
            <a:pPr rtl="1"/>
            <a:endParaRPr lang="en-US" sz="2000" dirty="0">
              <a:latin typeface="Alexandria"/>
            </a:endParaRPr>
          </a:p>
          <a:p>
            <a:pPr rtl="1"/>
            <a:r>
              <a:rPr lang="en-US" sz="2000" dirty="0" smtClean="0">
                <a:latin typeface="Alexandria"/>
              </a:rPr>
              <a:t> </a:t>
            </a:r>
            <a:r>
              <a:rPr lang="en-US" sz="2000" dirty="0">
                <a:latin typeface="Alexandria"/>
              </a:rPr>
              <a:t>These factors led to a culture of carelessness and excessive risk-taking, ultimately resulting in the financial crisis</a:t>
            </a:r>
            <a:r>
              <a:rPr lang="en-US" sz="2000" dirty="0" smtClean="0">
                <a:latin typeface="Alexandria"/>
              </a:rPr>
              <a:t>.</a:t>
            </a:r>
          </a:p>
          <a:p>
            <a:pPr rtl="1"/>
            <a:endParaRPr lang="en-US" sz="2000" dirty="0">
              <a:latin typeface="Alexandria"/>
            </a:endParaRPr>
          </a:p>
        </p:txBody>
      </p:sp>
    </p:spTree>
    <p:extLst>
      <p:ext uri="{BB962C8B-B14F-4D97-AF65-F5344CB8AC3E}">
        <p14:creationId xmlns:p14="http://schemas.microsoft.com/office/powerpoint/2010/main" val="3001019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sz="2400" dirty="0"/>
              <a:t>Ethical Failures: </a:t>
            </a:r>
            <a:r>
              <a:rPr lang="en-US" sz="2400" dirty="0" smtClean="0"/>
              <a:t>Questions for you</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pPr rtl="1"/>
            <a:r>
              <a:rPr lang="en-US" sz="2000" b="1" dirty="0" smtClean="0">
                <a:solidFill>
                  <a:srgbClr val="C00000"/>
                </a:solidFill>
                <a:latin typeface="Alexandria"/>
              </a:rPr>
              <a:t>Questions:</a:t>
            </a:r>
          </a:p>
          <a:p>
            <a:pPr rtl="1"/>
            <a:endParaRPr lang="en-US" sz="2000" b="1" dirty="0">
              <a:latin typeface="Alexandria"/>
            </a:endParaRPr>
          </a:p>
          <a:p>
            <a:pPr rtl="1"/>
            <a:r>
              <a:rPr lang="en-US" sz="2000" b="1" dirty="0">
                <a:latin typeface="Alexandria"/>
              </a:rPr>
              <a:t>Q</a:t>
            </a:r>
            <a:r>
              <a:rPr lang="en-US" sz="2000" b="1" dirty="0" smtClean="0">
                <a:latin typeface="Alexandria"/>
              </a:rPr>
              <a:t> </a:t>
            </a:r>
            <a:r>
              <a:rPr lang="en-US" sz="2000" b="1" dirty="0">
                <a:latin typeface="Alexandria"/>
              </a:rPr>
              <a:t>1. </a:t>
            </a:r>
            <a:r>
              <a:rPr lang="en-US" sz="2000" dirty="0">
                <a:latin typeface="Alexandria"/>
              </a:rPr>
              <a:t>What ethical values do you think would be essential for a bank to uphold? Suggest three ways a bank could strengthen those values in its employees through HR policies and practices</a:t>
            </a:r>
            <a:r>
              <a:rPr lang="en-US" sz="2000" dirty="0" smtClean="0">
                <a:latin typeface="Alexandria"/>
              </a:rPr>
              <a:t>.</a:t>
            </a:r>
          </a:p>
          <a:p>
            <a:pPr rtl="1"/>
            <a:endParaRPr lang="en-US" sz="2000" dirty="0">
              <a:latin typeface="Alexandria"/>
            </a:endParaRPr>
          </a:p>
          <a:p>
            <a:pPr rtl="1"/>
            <a:r>
              <a:rPr lang="en-US" sz="2000" b="1" dirty="0">
                <a:latin typeface="Alexandria"/>
              </a:rPr>
              <a:t> </a:t>
            </a:r>
            <a:r>
              <a:rPr lang="en-US" sz="2000" b="1" dirty="0" smtClean="0">
                <a:latin typeface="Alexandria"/>
              </a:rPr>
              <a:t>Q2</a:t>
            </a:r>
            <a:r>
              <a:rPr lang="en-US" sz="2000" dirty="0">
                <a:latin typeface="Alexandria"/>
              </a:rPr>
              <a:t>. Which of the HR skills described in this chapter would be needed to prevent the kinds of problems described in this analysis of the financial crisis?</a:t>
            </a:r>
          </a:p>
        </p:txBody>
      </p:sp>
    </p:spTree>
    <p:extLst>
      <p:ext uri="{BB962C8B-B14F-4D97-AF65-F5344CB8AC3E}">
        <p14:creationId xmlns:p14="http://schemas.microsoft.com/office/powerpoint/2010/main" val="1868101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0429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a:t>
            </a:r>
            <a:r>
              <a:rPr lang="en-US" sz="2400" dirty="0"/>
              <a:t>Evolving Role of Human Resource </a:t>
            </a:r>
            <a:r>
              <a:rPr lang="en-US" sz="2400" dirty="0" smtClean="0"/>
              <a:t>Managers</a:t>
            </a:r>
            <a:endParaRPr lang="en-US" sz="2400"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pPr marL="342900" indent="-342900">
              <a:buFont typeface="Arial" panose="020B0604020202020204" pitchFamily="34" charset="0"/>
              <a:buChar char="•"/>
            </a:pPr>
            <a:r>
              <a:rPr lang="en-US" sz="2000" b="1" dirty="0">
                <a:latin typeface="Alexandria"/>
              </a:rPr>
              <a:t>Measuring HR performance </a:t>
            </a:r>
            <a:r>
              <a:rPr lang="en-US" sz="2000" dirty="0">
                <a:latin typeface="Alexandria"/>
              </a:rPr>
              <a:t>involves using key performance indicators (KPIs) such as employee turnover, time-to-hire, and training costs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smtClean="0">
                <a:latin typeface="Alexandria"/>
              </a:rPr>
              <a:t>Evidence-based </a:t>
            </a:r>
            <a:r>
              <a:rPr lang="en-US" sz="2000" b="1" dirty="0">
                <a:latin typeface="Alexandria"/>
              </a:rPr>
              <a:t>HR </a:t>
            </a:r>
            <a:r>
              <a:rPr lang="en-US" sz="2000" dirty="0">
                <a:latin typeface="Alexandria"/>
              </a:rPr>
              <a:t>relies on data and research to make informed decisions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HR managers should </a:t>
            </a:r>
            <a:r>
              <a:rPr lang="en-US" sz="2000" b="1" dirty="0">
                <a:latin typeface="Alexandria"/>
              </a:rPr>
              <a:t>focus on adding value</a:t>
            </a:r>
            <a:r>
              <a:rPr lang="en-US" sz="2000" dirty="0">
                <a:latin typeface="Alexandria"/>
              </a:rPr>
              <a:t> to the organization through increased productivity, reduced costs, and enhanced employee satisfaction</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An </a:t>
            </a:r>
            <a:r>
              <a:rPr lang="en-US" sz="2000" b="1" dirty="0">
                <a:latin typeface="Alexandria"/>
              </a:rPr>
              <a:t>HR philosophy guides decision-making and shapes company culture.</a:t>
            </a:r>
            <a:r>
              <a:rPr lang="en-US" sz="2000" dirty="0">
                <a:latin typeface="Alexandria"/>
              </a:rPr>
              <a:t> It should align with the overall values and mission of the organization.</a:t>
            </a:r>
          </a:p>
        </p:txBody>
      </p:sp>
    </p:spTree>
    <p:extLst>
      <p:ext uri="{BB962C8B-B14F-4D97-AF65-F5344CB8AC3E}">
        <p14:creationId xmlns:p14="http://schemas.microsoft.com/office/powerpoint/2010/main" val="383703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477875"/>
          </a:xfrm>
          <a:prstGeom prst="rect">
            <a:avLst/>
          </a:prstGeom>
          <a:noFill/>
        </p:spPr>
        <p:txBody>
          <a:bodyPr wrap="square" rtlCol="0">
            <a:spAutoFit/>
          </a:bodyPr>
          <a:lstStyle/>
          <a:p>
            <a:pPr lvl="0"/>
            <a:r>
              <a:rPr lang="en-US" sz="2000" dirty="0" smtClean="0">
                <a:latin typeface="Alexandria"/>
              </a:rPr>
              <a:t>Lifespan</a:t>
            </a:r>
            <a:r>
              <a:rPr lang="en-US" sz="2000" dirty="0">
                <a:latin typeface="Alexandria"/>
              </a:rPr>
              <a:t>, a group of five New England hospitals, faces the challenge of keeping employees engaged in their </a:t>
            </a:r>
            <a:r>
              <a:rPr lang="en-US" sz="2000" dirty="0" smtClean="0">
                <a:latin typeface="Alexandria"/>
              </a:rPr>
              <a:t>work.</a:t>
            </a:r>
          </a:p>
          <a:p>
            <a:pPr lvl="0"/>
            <a:endParaRPr lang="en-US" sz="2000" dirty="0" smtClean="0">
              <a:latin typeface="Alexandria"/>
            </a:endParaRPr>
          </a:p>
          <a:p>
            <a:r>
              <a:rPr lang="en-US" sz="2000" b="1" dirty="0">
                <a:solidFill>
                  <a:srgbClr val="C00000"/>
                </a:solidFill>
                <a:latin typeface="Alexandria"/>
              </a:rPr>
              <a:t>Problem/Challenge</a:t>
            </a:r>
            <a:endParaRPr lang="en-US" sz="2000" dirty="0">
              <a:solidFill>
                <a:srgbClr val="C00000"/>
              </a:solidFill>
              <a:latin typeface="Alexandria"/>
            </a:endParaRPr>
          </a:p>
          <a:p>
            <a:pPr lvl="0"/>
            <a:r>
              <a:rPr lang="en-US" sz="2000" b="1" dirty="0">
                <a:latin typeface="Alexandria"/>
              </a:rPr>
              <a:t>High Employee Turnover:</a:t>
            </a:r>
            <a:r>
              <a:rPr lang="en-US" sz="2000" dirty="0">
                <a:latin typeface="Alexandria"/>
              </a:rPr>
              <a:t> The lack of consistent leadership at the store level contributed to employee turnover rates of up to 300 percent a year.   </a:t>
            </a:r>
          </a:p>
          <a:p>
            <a:pPr lvl="0"/>
            <a:r>
              <a:rPr lang="en-US" sz="2000" b="1" dirty="0">
                <a:latin typeface="Alexandria"/>
              </a:rPr>
              <a:t>Low Employee Morale:</a:t>
            </a:r>
            <a:r>
              <a:rPr lang="en-US" sz="2000" dirty="0">
                <a:latin typeface="Alexandria"/>
              </a:rPr>
              <a:t> The constant turnover made it difficult for new managers to find, hire, and train new workers, leading to low employee morale and job satisfaction.</a:t>
            </a:r>
          </a:p>
          <a:p>
            <a:pPr lvl="0"/>
            <a:r>
              <a:rPr lang="en-US" sz="2000" b="1" dirty="0">
                <a:latin typeface="Alexandria"/>
              </a:rPr>
              <a:t>Impact on Patient Satisfaction:</a:t>
            </a:r>
            <a:r>
              <a:rPr lang="en-US" sz="2000" dirty="0">
                <a:latin typeface="Alexandria"/>
              </a:rPr>
              <a:t> The lack of consistent leadership and high turnover negatively affected patient satisfaction and the quality of care provided.</a:t>
            </a:r>
          </a:p>
          <a:p>
            <a:pPr lvl="0"/>
            <a:endParaRPr lang="en-US" sz="2000" dirty="0">
              <a:latin typeface="Alexandria"/>
            </a:endParaRPr>
          </a:p>
        </p:txBody>
      </p:sp>
    </p:spTree>
    <p:extLst>
      <p:ext uri="{BB962C8B-B14F-4D97-AF65-F5344CB8AC3E}">
        <p14:creationId xmlns:p14="http://schemas.microsoft.com/office/powerpoint/2010/main" val="26328779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pPr lvl="0"/>
            <a:r>
              <a:rPr lang="en-US" sz="2000" b="1" dirty="0">
                <a:latin typeface="Alexandria"/>
              </a:rPr>
              <a:t>Data-Driven Approach:</a:t>
            </a:r>
            <a:r>
              <a:rPr lang="en-US" sz="2000" dirty="0">
                <a:latin typeface="Alexandria"/>
              </a:rPr>
              <a:t> Lifespan uses a methodical approach to identify the drivers of employee engagement through surveys and data analysis.   </a:t>
            </a:r>
            <a:endParaRPr lang="en-US" sz="2000" dirty="0" smtClean="0">
              <a:latin typeface="Alexandria"/>
            </a:endParaRPr>
          </a:p>
          <a:p>
            <a:pPr lvl="0"/>
            <a:endParaRPr lang="en-US" sz="2000" dirty="0">
              <a:latin typeface="Alexandria"/>
            </a:endParaRPr>
          </a:p>
          <a:p>
            <a:r>
              <a:rPr lang="en-US" sz="2000" b="1" dirty="0">
                <a:latin typeface="Alexandria"/>
              </a:rPr>
              <a:t>Targeted Action Plans:</a:t>
            </a:r>
            <a:r>
              <a:rPr lang="en-US" sz="2000" dirty="0">
                <a:latin typeface="Alexandria"/>
              </a:rPr>
              <a:t> Based on the survey results, HR helps individual hospitals and departments develop action plans to improve </a:t>
            </a:r>
            <a:r>
              <a:rPr lang="en-US" sz="2000" dirty="0" smtClean="0">
                <a:latin typeface="Alexandria"/>
              </a:rPr>
              <a:t>engagement ,they prioritized employee recognition career development, and  positive work environment:</a:t>
            </a:r>
          </a:p>
          <a:p>
            <a:pPr lvl="0"/>
            <a:endParaRPr lang="en-US" sz="2000" dirty="0">
              <a:latin typeface="Alexandria"/>
            </a:endParaRPr>
          </a:p>
          <a:p>
            <a:pPr lvl="0"/>
            <a:r>
              <a:rPr lang="en-US" sz="2000" b="1" dirty="0">
                <a:latin typeface="Alexandria"/>
              </a:rPr>
              <a:t>Continuous Improvement:</a:t>
            </a:r>
            <a:r>
              <a:rPr lang="en-US" sz="2000" dirty="0">
                <a:latin typeface="Alexandria"/>
              </a:rPr>
              <a:t> Lifespan monitors progress through follow-up surveys and measures outcomes such as employee turnover, patient satisfaction, and health.</a:t>
            </a:r>
          </a:p>
        </p:txBody>
      </p:sp>
    </p:spTree>
    <p:extLst>
      <p:ext uri="{BB962C8B-B14F-4D97-AF65-F5344CB8AC3E}">
        <p14:creationId xmlns:p14="http://schemas.microsoft.com/office/powerpoint/2010/main" val="18308736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862322"/>
          </a:xfrm>
          <a:prstGeom prst="rect">
            <a:avLst/>
          </a:prstGeom>
          <a:noFill/>
        </p:spPr>
        <p:txBody>
          <a:bodyPr wrap="square" rtlCol="0">
            <a:spAutoFit/>
          </a:bodyPr>
          <a:lstStyle/>
          <a:p>
            <a:r>
              <a:rPr lang="en-US" sz="2000" b="1" dirty="0">
                <a:solidFill>
                  <a:srgbClr val="C00000"/>
                </a:solidFill>
                <a:latin typeface="Alexandria"/>
              </a:rPr>
              <a:t>Results</a:t>
            </a:r>
            <a:endParaRPr lang="en-US" sz="2000" dirty="0">
              <a:solidFill>
                <a:srgbClr val="C00000"/>
              </a:solidFill>
              <a:latin typeface="Alexandria"/>
            </a:endParaRPr>
          </a:p>
          <a:p>
            <a:pPr lvl="0"/>
            <a:r>
              <a:rPr lang="en-US" sz="2000" b="1" dirty="0">
                <a:latin typeface="Alexandria"/>
              </a:rPr>
              <a:t>Improved Employee Engagement:</a:t>
            </a:r>
            <a:r>
              <a:rPr lang="en-US" sz="2000" dirty="0">
                <a:latin typeface="Alexandria"/>
              </a:rPr>
              <a:t> Lifespan has seen a significant improvement in employee engagement levels.</a:t>
            </a:r>
          </a:p>
          <a:p>
            <a:pPr lvl="0"/>
            <a:r>
              <a:rPr lang="en-US" sz="2000" b="1" dirty="0">
                <a:latin typeface="Alexandria"/>
              </a:rPr>
              <a:t>Enhanced Patient Satisfaction:</a:t>
            </a:r>
            <a:r>
              <a:rPr lang="en-US" sz="2000" dirty="0">
                <a:latin typeface="Alexandria"/>
              </a:rPr>
              <a:t> Increased employee engagement has led to higher patient satisfaction and a greater likelihood of patient recommendations.</a:t>
            </a:r>
          </a:p>
          <a:p>
            <a:pPr lvl="0"/>
            <a:r>
              <a:rPr lang="en-US" sz="2000" b="1" dirty="0">
                <a:latin typeface="Alexandria"/>
              </a:rPr>
              <a:t>Improved Healthcare Outcomes:</a:t>
            </a:r>
            <a:r>
              <a:rPr lang="en-US" sz="2000" dirty="0">
                <a:latin typeface="Alexandria"/>
              </a:rPr>
              <a:t> Fewer medication errors and hospital-acquired infections have resulted from higher employee engagement.</a:t>
            </a:r>
          </a:p>
          <a:p>
            <a:r>
              <a:rPr lang="en-US" sz="2000" b="1" dirty="0">
                <a:latin typeface="Alexandria"/>
              </a:rPr>
              <a:t>Financial Benefits:</a:t>
            </a:r>
            <a:r>
              <a:rPr lang="en-US" sz="2000" dirty="0">
                <a:latin typeface="Alexandria"/>
              </a:rPr>
              <a:t> The improvements in care have led to cost savings for Lifespan due to reduced penalties from </a:t>
            </a:r>
            <a:r>
              <a:rPr lang="en-US" sz="2000" dirty="0" smtClean="0">
                <a:latin typeface="Alexandria"/>
              </a:rPr>
              <a:t>Medicare and Medicaid </a:t>
            </a:r>
            <a:r>
              <a:rPr lang="en-US" sz="2000" dirty="0">
                <a:latin typeface="Alexandria"/>
              </a:rPr>
              <a:t>for preventable events</a:t>
            </a:r>
          </a:p>
        </p:txBody>
      </p:sp>
    </p:spTree>
    <p:extLst>
      <p:ext uri="{BB962C8B-B14F-4D97-AF65-F5344CB8AC3E}">
        <p14:creationId xmlns:p14="http://schemas.microsoft.com/office/powerpoint/2010/main" val="32512212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latin typeface="Alexandria"/>
              </a:rPr>
              <a:t>Understanding Human Resource Management (HRM)</a:t>
            </a:r>
          </a:p>
          <a:p>
            <a:r>
              <a:rPr lang="en-US" sz="2000" dirty="0">
                <a:latin typeface="Alexandria"/>
              </a:rPr>
              <a:t>HRM is crucial for attracting, developing, and retaining employees, directly impacting organizational success. It encompasses various activities, including recruitment, performance management, and employee relations.</a:t>
            </a:r>
          </a:p>
          <a:p>
            <a:r>
              <a:rPr lang="en-US" sz="2000" b="1" dirty="0">
                <a:latin typeface="Alexandria"/>
              </a:rPr>
              <a:t>The Five Functions of Management</a:t>
            </a:r>
          </a:p>
          <a:p>
            <a:pPr lvl="0"/>
            <a:r>
              <a:rPr lang="en-US" sz="2000" b="1" dirty="0">
                <a:latin typeface="Alexandria"/>
              </a:rPr>
              <a:t>Planning</a:t>
            </a:r>
            <a:r>
              <a:rPr lang="en-US" sz="2000" dirty="0">
                <a:latin typeface="Alexandria"/>
              </a:rPr>
              <a:t>: Setting goals and strategies.</a:t>
            </a:r>
          </a:p>
          <a:p>
            <a:pPr lvl="0"/>
            <a:r>
              <a:rPr lang="en-US" sz="2000" b="1" dirty="0">
                <a:latin typeface="Alexandria"/>
              </a:rPr>
              <a:t>Organizing</a:t>
            </a:r>
            <a:r>
              <a:rPr lang="en-US" sz="2000" dirty="0">
                <a:latin typeface="Alexandria"/>
              </a:rPr>
              <a:t>: Structuring the organization and assigning tasks.</a:t>
            </a:r>
          </a:p>
          <a:p>
            <a:pPr lvl="0"/>
            <a:r>
              <a:rPr lang="en-US" sz="2000" b="1" dirty="0">
                <a:latin typeface="Alexandria"/>
              </a:rPr>
              <a:t>Staffing</a:t>
            </a:r>
            <a:r>
              <a:rPr lang="en-US" sz="2000" dirty="0">
                <a:latin typeface="Alexandria"/>
              </a:rPr>
              <a:t>: Recruiting and training employees.</a:t>
            </a:r>
          </a:p>
          <a:p>
            <a:pPr lvl="0"/>
            <a:r>
              <a:rPr lang="en-US" sz="2000" b="1" dirty="0">
                <a:latin typeface="Alexandria"/>
              </a:rPr>
              <a:t>Leading</a:t>
            </a:r>
            <a:r>
              <a:rPr lang="en-US" sz="2000" dirty="0">
                <a:latin typeface="Alexandria"/>
              </a:rPr>
              <a:t>: Motivating and inspiring employees.</a:t>
            </a:r>
          </a:p>
          <a:p>
            <a:pPr lvl="0"/>
            <a:r>
              <a:rPr lang="en-US" sz="2000" b="1" dirty="0">
                <a:latin typeface="Alexandria"/>
              </a:rPr>
              <a:t>Controlling</a:t>
            </a:r>
            <a:r>
              <a:rPr lang="en-US" sz="2000" dirty="0">
                <a:latin typeface="Alexandria"/>
              </a:rPr>
              <a:t>: Monitoring performance and making adjustments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2655807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785652"/>
          </a:xfrm>
          <a:prstGeom prst="rect">
            <a:avLst/>
          </a:prstGeom>
          <a:noFill/>
        </p:spPr>
        <p:txBody>
          <a:bodyPr wrap="square" rtlCol="0">
            <a:spAutoFit/>
          </a:bodyPr>
          <a:lstStyle/>
          <a:p>
            <a:r>
              <a:rPr lang="en-US" sz="2000" b="1" dirty="0">
                <a:latin typeface="Alexandria"/>
              </a:rPr>
              <a:t>The Role of HRM</a:t>
            </a:r>
          </a:p>
          <a:p>
            <a:r>
              <a:rPr lang="en-US" sz="2000" dirty="0">
                <a:latin typeface="Alexandria"/>
              </a:rPr>
              <a:t>HRM supports all management functions, ensuring the right people are in place and fostering a positive work environment</a:t>
            </a:r>
            <a:r>
              <a:rPr lang="en-US" sz="2000" dirty="0" smtClean="0">
                <a:latin typeface="Alexandria"/>
              </a:rPr>
              <a:t>.</a:t>
            </a:r>
          </a:p>
          <a:p>
            <a:endParaRPr lang="en-US" sz="2000" dirty="0" smtClean="0">
              <a:latin typeface="Alexandria"/>
            </a:endParaRPr>
          </a:p>
          <a:p>
            <a:r>
              <a:rPr lang="en-US" sz="2000" b="1" dirty="0">
                <a:latin typeface="Alexandria"/>
              </a:rPr>
              <a:t>Key HRM Activities</a:t>
            </a:r>
          </a:p>
          <a:p>
            <a:pPr lvl="0"/>
            <a:r>
              <a:rPr lang="en-US" sz="2000" b="1" dirty="0">
                <a:latin typeface="Alexandria"/>
              </a:rPr>
              <a:t>Job Analysis</a:t>
            </a:r>
            <a:r>
              <a:rPr lang="en-US" sz="2000" dirty="0">
                <a:latin typeface="Alexandria"/>
              </a:rPr>
              <a:t>: Identifying job duties and qualifications.</a:t>
            </a:r>
          </a:p>
          <a:p>
            <a:pPr lvl="0"/>
            <a:r>
              <a:rPr lang="en-US" sz="2000" b="1" dirty="0">
                <a:latin typeface="Alexandria"/>
              </a:rPr>
              <a:t>Recruitment and Selection</a:t>
            </a:r>
            <a:r>
              <a:rPr lang="en-US" sz="2000" dirty="0">
                <a:latin typeface="Alexandria"/>
              </a:rPr>
              <a:t>: Attracting and choosing candidates.</a:t>
            </a:r>
          </a:p>
          <a:p>
            <a:pPr lvl="0"/>
            <a:r>
              <a:rPr lang="en-US" sz="2000" b="1" dirty="0">
                <a:latin typeface="Alexandria"/>
              </a:rPr>
              <a:t>Orientation and Training</a:t>
            </a:r>
            <a:r>
              <a:rPr lang="en-US" sz="2000" dirty="0">
                <a:latin typeface="Alexandria"/>
              </a:rPr>
              <a:t>: Introducing new employees to the company.</a:t>
            </a:r>
          </a:p>
          <a:p>
            <a:pPr lvl="0"/>
            <a:r>
              <a:rPr lang="en-US" sz="2000" b="1" dirty="0">
                <a:latin typeface="Alexandria"/>
              </a:rPr>
              <a:t>Compensation and Benefits</a:t>
            </a:r>
            <a:r>
              <a:rPr lang="en-US" sz="2000" dirty="0">
                <a:latin typeface="Alexandria"/>
              </a:rPr>
              <a:t>: Creating competitive pay packages.</a:t>
            </a:r>
          </a:p>
          <a:p>
            <a:pPr lvl="0"/>
            <a:r>
              <a:rPr lang="en-US" sz="2000" b="1" dirty="0">
                <a:latin typeface="Alexandria"/>
              </a:rPr>
              <a:t>Performance Management</a:t>
            </a:r>
            <a:r>
              <a:rPr lang="en-US" sz="2000" dirty="0">
                <a:latin typeface="Alexandria"/>
              </a:rPr>
              <a:t>: Setting expectations and evaluating performance.</a:t>
            </a:r>
          </a:p>
          <a:p>
            <a:pPr lvl="0"/>
            <a:r>
              <a:rPr lang="en-US" sz="2000" b="1" dirty="0">
                <a:latin typeface="Alexandria"/>
              </a:rPr>
              <a:t>Employee Relations</a:t>
            </a:r>
            <a:r>
              <a:rPr lang="en-US" sz="2000" dirty="0">
                <a:latin typeface="Alexandria"/>
              </a:rPr>
              <a:t>: Addressing concerns and grievances.</a:t>
            </a:r>
          </a:p>
          <a:p>
            <a:endParaRPr lang="en-US" sz="2000" dirty="0">
              <a:latin typeface="Alexandria"/>
            </a:endParaRPr>
          </a:p>
        </p:txBody>
      </p:sp>
    </p:spTree>
    <p:extLst>
      <p:ext uri="{BB962C8B-B14F-4D97-AF65-F5344CB8AC3E}">
        <p14:creationId xmlns:p14="http://schemas.microsoft.com/office/powerpoint/2010/main" val="4714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The Importance of HRM</a:t>
            </a:r>
          </a:p>
          <a:p>
            <a:r>
              <a:rPr lang="en-US" sz="2000" dirty="0">
                <a:latin typeface="Alexandria"/>
              </a:rPr>
              <a:t>Effective HRM enhances employee morale, productivity, and satisfaction, providing a competitive edge.</a:t>
            </a:r>
          </a:p>
          <a:p>
            <a:r>
              <a:rPr lang="en-US" sz="2000" b="1" dirty="0" smtClean="0">
                <a:latin typeface="Alexandria"/>
              </a:rPr>
              <a:t>1- Avoiding Common </a:t>
            </a:r>
            <a:r>
              <a:rPr lang="en-US" sz="2000" b="1" dirty="0">
                <a:latin typeface="Alexandria"/>
              </a:rPr>
              <a:t>HRM </a:t>
            </a:r>
            <a:r>
              <a:rPr lang="en-US" sz="2000" b="1" dirty="0" smtClean="0">
                <a:latin typeface="Alexandria"/>
              </a:rPr>
              <a:t>Mistakes</a:t>
            </a:r>
            <a:endParaRPr lang="en-US" sz="2000" b="1" dirty="0">
              <a:latin typeface="Alexandria"/>
            </a:endParaRPr>
          </a:p>
          <a:p>
            <a:r>
              <a:rPr lang="en-US" sz="2000" dirty="0">
                <a:latin typeface="Alexandria"/>
              </a:rPr>
              <a:t>Neglecting HRM can lead to low morale, high turnover, legal issues, and ineffective departments.</a:t>
            </a:r>
          </a:p>
          <a:p>
            <a:r>
              <a:rPr lang="en-US" sz="2000" b="1" dirty="0" smtClean="0">
                <a:latin typeface="Alexandria"/>
              </a:rPr>
              <a:t>2- The </a:t>
            </a:r>
            <a:r>
              <a:rPr lang="en-US" sz="2000" b="1" dirty="0">
                <a:latin typeface="Alexandria"/>
              </a:rPr>
              <a:t>Bottom Line: People Are the Key</a:t>
            </a:r>
          </a:p>
          <a:p>
            <a:r>
              <a:rPr lang="en-US" sz="2000" dirty="0">
                <a:latin typeface="Alexandria"/>
              </a:rPr>
              <a:t>A strong workforce is essential for achieving organizational goals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146108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246769"/>
          </a:xfrm>
          <a:prstGeom prst="rect">
            <a:avLst/>
          </a:prstGeom>
          <a:noFill/>
        </p:spPr>
        <p:txBody>
          <a:bodyPr wrap="square" rtlCol="0">
            <a:spAutoFit/>
          </a:bodyPr>
          <a:lstStyle/>
          <a:p>
            <a:r>
              <a:rPr lang="en-US" sz="2000" b="1" dirty="0" smtClean="0">
                <a:latin typeface="Alexandria"/>
              </a:rPr>
              <a:t>3- HRM</a:t>
            </a:r>
            <a:r>
              <a:rPr lang="en-US" sz="2000" b="1" dirty="0">
                <a:latin typeface="Alexandria"/>
              </a:rPr>
              <a:t>: The Key to Results</a:t>
            </a:r>
          </a:p>
          <a:p>
            <a:r>
              <a:rPr lang="en-US" sz="2000" dirty="0">
                <a:latin typeface="Alexandria"/>
              </a:rPr>
              <a:t>HRM focuses on achieving results through effective people management.</a:t>
            </a:r>
          </a:p>
          <a:p>
            <a:r>
              <a:rPr lang="en-US" sz="2000" b="1" dirty="0" smtClean="0">
                <a:latin typeface="Alexandria"/>
              </a:rPr>
              <a:t>4- HR </a:t>
            </a:r>
            <a:r>
              <a:rPr lang="en-US" sz="2000" b="1" dirty="0">
                <a:latin typeface="Alexandria"/>
              </a:rPr>
              <a:t>Goes Beyond HR Professionals</a:t>
            </a:r>
          </a:p>
          <a:p>
            <a:r>
              <a:rPr lang="en-US" sz="2000" dirty="0">
                <a:latin typeface="Alexandria"/>
              </a:rPr>
              <a:t>Understanding HR principles is valuable for all managers, as they often lead HR activities.</a:t>
            </a:r>
          </a:p>
          <a:p>
            <a:r>
              <a:rPr lang="en-US" sz="2000" b="1" dirty="0" smtClean="0">
                <a:latin typeface="Alexandria"/>
              </a:rPr>
              <a:t>5- Entrepreneurs </a:t>
            </a:r>
            <a:r>
              <a:rPr lang="en-US" sz="2000" b="1" dirty="0">
                <a:latin typeface="Alexandria"/>
              </a:rPr>
              <a:t>and HR</a:t>
            </a:r>
          </a:p>
          <a:p>
            <a:r>
              <a:rPr lang="en-US" sz="2000" dirty="0">
                <a:latin typeface="Alexandria"/>
              </a:rPr>
              <a:t>Entrepreneurs often take on HR roles in small businesses, making knowledge of HR practices essential.</a:t>
            </a:r>
          </a:p>
        </p:txBody>
      </p:sp>
    </p:spTree>
    <p:extLst>
      <p:ext uri="{BB962C8B-B14F-4D97-AF65-F5344CB8AC3E}">
        <p14:creationId xmlns:p14="http://schemas.microsoft.com/office/powerpoint/2010/main" val="88345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Line and Staff Aspects of HRM</a:t>
            </a:r>
          </a:p>
          <a:p>
            <a:pPr lvl="0"/>
            <a:r>
              <a:rPr lang="en-US" sz="2000" b="1" dirty="0">
                <a:latin typeface="Alexandria"/>
              </a:rPr>
              <a:t>Line Authority</a:t>
            </a:r>
            <a:r>
              <a:rPr lang="en-US" sz="2000" dirty="0">
                <a:latin typeface="Alexandria"/>
              </a:rPr>
              <a:t>: Directing subordinates.</a:t>
            </a:r>
          </a:p>
          <a:p>
            <a:pPr lvl="0"/>
            <a:r>
              <a:rPr lang="en-US" sz="2000" b="1" dirty="0">
                <a:latin typeface="Alexandria"/>
              </a:rPr>
              <a:t>Staff Authority</a:t>
            </a:r>
            <a:r>
              <a:rPr lang="en-US" sz="2000" dirty="0">
                <a:latin typeface="Alexandria"/>
              </a:rPr>
              <a:t>: Advising line managers.</a:t>
            </a:r>
          </a:p>
          <a:p>
            <a:r>
              <a:rPr lang="en-US" sz="2000" b="1" dirty="0">
                <a:latin typeface="Alexandria"/>
              </a:rPr>
              <a:t>Shared Responsibility for HRM</a:t>
            </a:r>
          </a:p>
          <a:p>
            <a:r>
              <a:rPr lang="en-US" sz="2000" dirty="0">
                <a:latin typeface="Alexandria"/>
              </a:rPr>
              <a:t>Collaboration between HR and line managers is vital for effective HR practices.</a:t>
            </a:r>
          </a:p>
          <a:p>
            <a:r>
              <a:rPr lang="en-US" sz="2000" b="1" dirty="0">
                <a:latin typeface="Alexandria"/>
              </a:rPr>
              <a:t>Line Managers' Human Resource Responsibilities</a:t>
            </a:r>
          </a:p>
          <a:p>
            <a:r>
              <a:rPr lang="en-US" sz="2000" dirty="0">
                <a:latin typeface="Alexandria"/>
              </a:rPr>
              <a:t>Key responsibilities include recruitment, onboarding, training, performance management, and ensuring employee morale.</a:t>
            </a:r>
          </a:p>
        </p:txBody>
      </p:sp>
    </p:spTree>
    <p:extLst>
      <p:ext uri="{BB962C8B-B14F-4D97-AF65-F5344CB8AC3E}">
        <p14:creationId xmlns:p14="http://schemas.microsoft.com/office/powerpoint/2010/main" val="1242612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862322"/>
          </a:xfrm>
          <a:prstGeom prst="rect">
            <a:avLst/>
          </a:prstGeom>
          <a:noFill/>
        </p:spPr>
        <p:txBody>
          <a:bodyPr wrap="square" rtlCol="0">
            <a:spAutoFit/>
          </a:bodyPr>
          <a:lstStyle/>
          <a:p>
            <a:r>
              <a:rPr lang="en-US" sz="2000" b="1" dirty="0">
                <a:latin typeface="Alexandria"/>
              </a:rPr>
              <a:t>The Growing Role of HR Departments</a:t>
            </a:r>
          </a:p>
          <a:p>
            <a:r>
              <a:rPr lang="en-US" sz="2000" dirty="0">
                <a:latin typeface="Alexandria"/>
              </a:rPr>
              <a:t>As organizations expand, HR departments provide specialized support in various HR areas.</a:t>
            </a:r>
          </a:p>
          <a:p>
            <a:r>
              <a:rPr lang="en-US" sz="2000" b="1" dirty="0">
                <a:latin typeface="Alexandria"/>
              </a:rPr>
              <a:t>Examples of HR Roles</a:t>
            </a:r>
          </a:p>
          <a:p>
            <a:r>
              <a:rPr lang="en-US" sz="2000" dirty="0">
                <a:latin typeface="Alexandria"/>
              </a:rPr>
              <a:t>HR roles include recruiters, compensation managers, training specialists, and labor relations specialists</a:t>
            </a:r>
            <a:r>
              <a:rPr lang="en-US" sz="2000" dirty="0" smtClean="0">
                <a:latin typeface="Alexandria"/>
              </a:rPr>
              <a:t>.</a:t>
            </a:r>
          </a:p>
          <a:p>
            <a:r>
              <a:rPr lang="en-US" sz="2000" b="1" dirty="0">
                <a:latin typeface="Alexandria"/>
              </a:rPr>
              <a:t>A New Approach to Organizing Human Resources</a:t>
            </a:r>
          </a:p>
          <a:p>
            <a:r>
              <a:rPr lang="en-US" sz="2000" dirty="0">
                <a:latin typeface="Alexandria"/>
              </a:rPr>
              <a:t>Modern HR models include transactional HR, corporate HR, embedded HR, and centers of expertise</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629586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HR is facing a rapidly changing landscape.</a:t>
            </a:r>
            <a:r>
              <a:rPr lang="en-US" sz="2000" dirty="0">
                <a:latin typeface="Alexandria"/>
              </a:rPr>
              <a:t> Technological advancements, demographic shifts, globalization, and economic challenges are reshaping the way HR professionals work</a:t>
            </a:r>
            <a:r>
              <a:rPr lang="en-US" sz="2000" dirty="0" smtClean="0">
                <a:latin typeface="Alexandria"/>
              </a:rPr>
              <a:t>.</a:t>
            </a:r>
          </a:p>
          <a:p>
            <a:endParaRPr lang="en-US" sz="2000" dirty="0">
              <a:latin typeface="Alexandria"/>
            </a:endParaRPr>
          </a:p>
          <a:p>
            <a:pPr marL="342900" indent="-342900">
              <a:buFont typeface="Arial" panose="020B0604020202020204" pitchFamily="34" charset="0"/>
              <a:buChar char="•"/>
            </a:pPr>
            <a:r>
              <a:rPr lang="en-US" sz="2000" b="1" dirty="0">
                <a:latin typeface="Alexandria"/>
              </a:rPr>
              <a:t>Technology is transforming HR practices.</a:t>
            </a:r>
            <a:r>
              <a:rPr lang="en-US" sz="2000" dirty="0">
                <a:latin typeface="Alexandria"/>
              </a:rPr>
              <a:t> </a:t>
            </a:r>
          </a:p>
          <a:p>
            <a:pPr marL="342900" indent="-342900">
              <a:buFont typeface="Arial" panose="020B0604020202020204" pitchFamily="34" charset="0"/>
              <a:buChar char="•"/>
            </a:pPr>
            <a:r>
              <a:rPr lang="en-US" sz="2000" b="1" dirty="0">
                <a:latin typeface="Alexandria"/>
              </a:rPr>
              <a:t>The workforce is evolving.</a:t>
            </a:r>
            <a:r>
              <a:rPr lang="en-US" sz="2000" dirty="0">
                <a:latin typeface="Alexandria"/>
              </a:rPr>
              <a:t> </a:t>
            </a:r>
            <a:endParaRPr lang="en-US" sz="2000" dirty="0" smtClean="0">
              <a:latin typeface="Alexandria"/>
            </a:endParaRPr>
          </a:p>
          <a:p>
            <a:pPr marL="342900" indent="-342900">
              <a:buFont typeface="Arial" panose="020B0604020202020204" pitchFamily="34" charset="0"/>
              <a:buChar char="•"/>
            </a:pPr>
            <a:r>
              <a:rPr lang="en-US" sz="2000" b="1" dirty="0">
                <a:latin typeface="Alexandria"/>
              </a:rPr>
              <a:t>Globalization and competition are intensifying.</a:t>
            </a:r>
            <a:r>
              <a:rPr lang="en-US" sz="2000" dirty="0">
                <a:latin typeface="Alexandria"/>
              </a:rPr>
              <a:t> </a:t>
            </a:r>
          </a:p>
          <a:p>
            <a:pPr marL="342900" indent="-342900">
              <a:buFont typeface="Arial" panose="020B0604020202020204" pitchFamily="34" charset="0"/>
              <a:buChar char="•"/>
            </a:pPr>
            <a:r>
              <a:rPr lang="en-US" sz="2000" b="1" dirty="0">
                <a:latin typeface="Alexandria"/>
              </a:rPr>
              <a:t>Economic challenges and trends also impact HR.</a:t>
            </a:r>
            <a:r>
              <a:rPr lang="en-US" sz="2000" dirty="0">
                <a:latin typeface="Alexandria"/>
              </a:rPr>
              <a:t> </a:t>
            </a:r>
            <a:endParaRPr lang="en-US" sz="2000" dirty="0">
              <a:latin typeface="Alexandria"/>
            </a:endParaRPr>
          </a:p>
        </p:txBody>
      </p:sp>
    </p:spTree>
    <p:extLst>
      <p:ext uri="{BB962C8B-B14F-4D97-AF65-F5344CB8AC3E}">
        <p14:creationId xmlns:p14="http://schemas.microsoft.com/office/powerpoint/2010/main" val="635458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Key Competencies for Today's HR Managers</a:t>
            </a:r>
          </a:p>
          <a:p>
            <a:pPr lvl="0"/>
            <a:endParaRPr lang="en-US" sz="2000" b="1" dirty="0" smtClean="0">
              <a:latin typeface="Alexandria"/>
            </a:endParaRPr>
          </a:p>
          <a:p>
            <a:pPr marL="342900" lvl="0" indent="-342900">
              <a:buFont typeface="Arial" panose="020B0604020202020204" pitchFamily="34" charset="0"/>
              <a:buChar char="•"/>
            </a:pPr>
            <a:r>
              <a:rPr lang="en-US" sz="2000" b="1" dirty="0" smtClean="0">
                <a:latin typeface="Alexandria"/>
              </a:rPr>
              <a:t>Strategic </a:t>
            </a:r>
            <a:r>
              <a:rPr lang="en-US" sz="2000" b="1" dirty="0">
                <a:latin typeface="Alexandria"/>
              </a:rPr>
              <a:t>Positioners</a:t>
            </a:r>
            <a:r>
              <a:rPr lang="en-US" sz="2000" dirty="0">
                <a:latin typeface="Alexandria"/>
              </a:rPr>
              <a:t>: Aligning HR with business goals.</a:t>
            </a:r>
          </a:p>
          <a:p>
            <a:pPr marL="342900" lvl="0" indent="-342900">
              <a:buFont typeface="Arial" panose="020B0604020202020204" pitchFamily="34" charset="0"/>
              <a:buChar char="•"/>
            </a:pPr>
            <a:r>
              <a:rPr lang="en-US" sz="2000" b="1" dirty="0">
                <a:latin typeface="Alexandria"/>
              </a:rPr>
              <a:t>Credible Activists</a:t>
            </a:r>
            <a:r>
              <a:rPr lang="en-US" sz="2000" dirty="0">
                <a:latin typeface="Alexandria"/>
              </a:rPr>
              <a:t>: Influencing organizational culture.</a:t>
            </a:r>
          </a:p>
          <a:p>
            <a:pPr marL="342900" lvl="0" indent="-342900">
              <a:buFont typeface="Arial" panose="020B0604020202020204" pitchFamily="34" charset="0"/>
              <a:buChar char="•"/>
            </a:pPr>
            <a:r>
              <a:rPr lang="en-US" sz="2000" b="1" dirty="0">
                <a:latin typeface="Alexandria"/>
              </a:rPr>
              <a:t>Capability Builders</a:t>
            </a:r>
            <a:r>
              <a:rPr lang="en-US" sz="2000" dirty="0">
                <a:latin typeface="Alexandria"/>
              </a:rPr>
              <a:t>: Creating positive work environments.</a:t>
            </a:r>
          </a:p>
          <a:p>
            <a:pPr marL="342900" lvl="0" indent="-342900">
              <a:buFont typeface="Arial" panose="020B0604020202020204" pitchFamily="34" charset="0"/>
              <a:buChar char="•"/>
            </a:pPr>
            <a:r>
              <a:rPr lang="en-US" sz="2000" b="1" dirty="0">
                <a:latin typeface="Alexandria"/>
              </a:rPr>
              <a:t>Change Champions</a:t>
            </a:r>
            <a:r>
              <a:rPr lang="en-US" sz="2000" dirty="0">
                <a:latin typeface="Alexandria"/>
              </a:rPr>
              <a:t>: Leading transformations.</a:t>
            </a:r>
          </a:p>
          <a:p>
            <a:pPr marL="342900" lvl="0" indent="-342900">
              <a:buFont typeface="Arial" panose="020B0604020202020204" pitchFamily="34" charset="0"/>
              <a:buChar char="•"/>
            </a:pPr>
            <a:r>
              <a:rPr lang="en-US" sz="2000" b="1" dirty="0">
                <a:latin typeface="Alexandria"/>
              </a:rPr>
              <a:t>HR Innovators and Integrators</a:t>
            </a:r>
            <a:r>
              <a:rPr lang="en-US" sz="2000" dirty="0">
                <a:latin typeface="Alexandria"/>
              </a:rPr>
              <a:t>: Developing talent and optimizing human capital.</a:t>
            </a:r>
          </a:p>
          <a:p>
            <a:pPr marL="342900" lvl="0" indent="-342900">
              <a:buFont typeface="Arial" panose="020B0604020202020204" pitchFamily="34" charset="0"/>
              <a:buChar char="•"/>
            </a:pPr>
            <a:r>
              <a:rPr lang="en-US" sz="2000" b="1" dirty="0">
                <a:latin typeface="Alexandria"/>
              </a:rPr>
              <a:t>Technology Proponents</a:t>
            </a:r>
            <a:r>
              <a:rPr lang="en-US" sz="2000" dirty="0">
                <a:latin typeface="Alexandria"/>
              </a:rPr>
              <a:t>: Leveraging HR technology for efficiency</a:t>
            </a:r>
            <a:r>
              <a:rPr lang="en-US" sz="2000" dirty="0" smtClean="0">
                <a:latin typeface="Alexandria"/>
              </a:rPr>
              <a:t>.</a:t>
            </a:r>
          </a:p>
        </p:txBody>
      </p:sp>
    </p:spTree>
    <p:extLst>
      <p:ext uri="{BB962C8B-B14F-4D97-AF65-F5344CB8AC3E}">
        <p14:creationId xmlns:p14="http://schemas.microsoft.com/office/powerpoint/2010/main" val="868526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E07C996-F820-4C05-85DE-958FA0142F7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purl.org/dc/terms/"/>
    <ds:schemaRef ds:uri="http://www.w3.org/XML/1998/namespace"/>
    <ds:schemaRef ds:uri="http://schemas.openxmlformats.org/package/2006/metadata/core-properties"/>
    <ds:schemaRef ds:uri="http://schemas.microsoft.com/office/2006/documentManagement/types"/>
    <ds:schemaRef ds:uri="http://purl.org/dc/elements/1.1/"/>
    <ds:schemaRef ds:uri="aca13214-df29-4e3c-a050-857c0bf7bd8e"/>
    <ds:schemaRef ds:uri="688354b5-287c-4cda-825e-1d7935aea40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4216</TotalTime>
  <Words>3292</Words>
  <Application>Microsoft Office PowerPoint</Application>
  <PresentationFormat>Widescreen</PresentationFormat>
  <Paragraphs>414</Paragraphs>
  <Slides>44</Slides>
  <Notes>7</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44</vt:i4>
      </vt:variant>
    </vt:vector>
  </HeadingPairs>
  <TitlesOfParts>
    <vt:vector size="57" baseType="lpstr">
      <vt:lpstr>맑은 고딕</vt:lpstr>
      <vt:lpstr>Alexandria</vt:lpstr>
      <vt:lpstr>Arial</vt:lpstr>
      <vt:lpstr>Calibri</vt:lpstr>
      <vt:lpstr>Calibri Light</vt:lpstr>
      <vt:lpstr>Fira Sans Extra Condensed Medium</vt:lpstr>
      <vt:lpstr>Franklin Gothic Medium</vt:lpstr>
      <vt:lpstr>Roboto Light</vt:lpstr>
      <vt:lpstr>Tahoma</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Line Managers’ HRM Duties</vt:lpstr>
      <vt:lpstr>PowerPoint Presentation</vt:lpstr>
      <vt:lpstr>A new approach to organizing human resources</vt:lpstr>
      <vt:lpstr>A new approach to organizing human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298</cp:revision>
  <dcterms:created xsi:type="dcterms:W3CDTF">2023-04-29T09:08:00Z</dcterms:created>
  <dcterms:modified xsi:type="dcterms:W3CDTF">2024-09-22T12:41:03Z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