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496" r:id="rId6"/>
    <p:sldId id="498" r:id="rId7"/>
    <p:sldId id="500" r:id="rId8"/>
    <p:sldId id="520" r:id="rId9"/>
    <p:sldId id="503" r:id="rId10"/>
    <p:sldId id="509" r:id="rId11"/>
    <p:sldId id="510" r:id="rId12"/>
    <p:sldId id="544" r:id="rId13"/>
    <p:sldId id="504" r:id="rId14"/>
    <p:sldId id="505" r:id="rId15"/>
    <p:sldId id="507" r:id="rId16"/>
    <p:sldId id="508" r:id="rId17"/>
    <p:sldId id="511" r:id="rId18"/>
    <p:sldId id="541" r:id="rId19"/>
    <p:sldId id="512" r:id="rId20"/>
    <p:sldId id="513" r:id="rId21"/>
    <p:sldId id="514" r:id="rId22"/>
    <p:sldId id="526" r:id="rId23"/>
    <p:sldId id="527" r:id="rId24"/>
    <p:sldId id="519" r:id="rId25"/>
    <p:sldId id="521" r:id="rId26"/>
    <p:sldId id="523" r:id="rId27"/>
    <p:sldId id="522" r:id="rId28"/>
    <p:sldId id="524" r:id="rId29"/>
    <p:sldId id="525" r:id="rId30"/>
    <p:sldId id="515" r:id="rId31"/>
    <p:sldId id="518" r:id="rId32"/>
    <p:sldId id="528" r:id="rId33"/>
    <p:sldId id="516" r:id="rId34"/>
    <p:sldId id="517" r:id="rId35"/>
    <p:sldId id="529" r:id="rId36"/>
    <p:sldId id="530" r:id="rId37"/>
    <p:sldId id="545" r:id="rId38"/>
    <p:sldId id="531" r:id="rId39"/>
    <p:sldId id="539" r:id="rId40"/>
    <p:sldId id="54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6"/>
            <p14:sldId id="498"/>
            <p14:sldId id="500"/>
            <p14:sldId id="520"/>
            <p14:sldId id="503"/>
            <p14:sldId id="509"/>
            <p14:sldId id="510"/>
            <p14:sldId id="544"/>
            <p14:sldId id="504"/>
            <p14:sldId id="505"/>
            <p14:sldId id="507"/>
            <p14:sldId id="508"/>
            <p14:sldId id="511"/>
            <p14:sldId id="541"/>
            <p14:sldId id="512"/>
            <p14:sldId id="513"/>
            <p14:sldId id="514"/>
            <p14:sldId id="526"/>
            <p14:sldId id="527"/>
            <p14:sldId id="519"/>
            <p14:sldId id="521"/>
            <p14:sldId id="523"/>
            <p14:sldId id="522"/>
            <p14:sldId id="524"/>
            <p14:sldId id="525"/>
            <p14:sldId id="515"/>
            <p14:sldId id="518"/>
            <p14:sldId id="528"/>
            <p14:sldId id="516"/>
            <p14:sldId id="517"/>
            <p14:sldId id="529"/>
            <p14:sldId id="530"/>
            <p14:sldId id="545"/>
            <p14:sldId id="531"/>
            <p14:sldId id="539"/>
            <p14:sldId id="54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13" autoAdjust="0"/>
  </p:normalViewPr>
  <p:slideViewPr>
    <p:cSldViewPr snapToGrid="0">
      <p:cViewPr varScale="1">
        <p:scale>
          <a:sx n="108" d="100"/>
          <a:sy n="108" d="100"/>
        </p:scale>
        <p:origin x="736"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2/16/26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2/16/26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2/16/26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2/16/26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2/16/26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lgn="ctr"/>
            <a:r>
              <a:rPr lang="en-US" b="1" dirty="0" err="1"/>
              <a:t>midocean.edu.km</a:t>
            </a:r>
            <a:endParaRPr lang="en-US"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Sumaya</a:t>
            </a:r>
            <a:r>
              <a:rPr lang="en-US" sz="2000" dirty="0">
                <a:latin typeface="Alexandria" charset="0"/>
                <a:cs typeface="Alexandria" charset="0"/>
              </a:rPr>
              <a:t> </a:t>
            </a:r>
            <a:r>
              <a:rPr lang="en-US" sz="2000" dirty="0" err="1">
                <a:latin typeface="Alexandria" charset="0"/>
                <a:cs typeface="Alexandria" charset="0"/>
              </a:rPr>
              <a:t>Alkubaisi</a:t>
            </a:r>
            <a:endParaRPr lang="en-US" sz="2000" dirty="0">
              <a:latin typeface="Alexandria" charset="0"/>
              <a:cs typeface="Alexandria" charset="0"/>
            </a:endParaRPr>
          </a:p>
        </p:txBody>
      </p:sp>
      <p:sp>
        <p:nvSpPr>
          <p:cNvPr id="31" name="TextBox 30"/>
          <p:cNvSpPr txBox="1"/>
          <p:nvPr/>
        </p:nvSpPr>
        <p:spPr>
          <a:xfrm>
            <a:off x="515581" y="1925142"/>
            <a:ext cx="5715255"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Classical Encryption Techniques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2630144" cy="707886"/>
          </a:xfrm>
          <a:prstGeom prst="rect">
            <a:avLst/>
          </a:prstGeom>
          <a:noFill/>
        </p:spPr>
        <p:txBody>
          <a:bodyPr wrap="none" rtlCol="0">
            <a:spAutoFit/>
          </a:bodyPr>
          <a:lstStyle/>
          <a:p>
            <a:r>
              <a:rPr lang="en-US" sz="2000" dirty="0">
                <a:latin typeface="Alexandria" charset="0"/>
                <a:cs typeface="Alexandria" charset="0"/>
              </a:rPr>
              <a:t>FNT625 </a:t>
            </a:r>
          </a:p>
          <a:p>
            <a:r>
              <a:rPr lang="en-US" sz="2000" dirty="0">
                <a:latin typeface="Alexandria" charset="0"/>
                <a:cs typeface="Alexandria" charset="0"/>
              </a:rPr>
              <a:t>Cybersecurity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Learning Goals</a:t>
            </a:r>
          </a:p>
        </p:txBody>
      </p:sp>
      <p:sp>
        <p:nvSpPr>
          <p:cNvPr id="5" name="Rectangle 4"/>
          <p:cNvSpPr/>
          <p:nvPr/>
        </p:nvSpPr>
        <p:spPr>
          <a:xfrm>
            <a:off x="942308" y="792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000139"/>
            <a:ext cx="10541000" cy="4283224"/>
          </a:xfrm>
          <a:prstGeom prst="rect">
            <a:avLst/>
          </a:prstGeom>
          <a:noFill/>
        </p:spPr>
        <p:txBody>
          <a:bodyPr wrap="square" rtlCol="0">
            <a:spAutoFit/>
          </a:bodyPr>
          <a:lstStyle/>
          <a:p>
            <a:pPr lvl="0">
              <a:lnSpc>
                <a:spcPct val="90000"/>
              </a:lnSpc>
              <a:spcBef>
                <a:spcPts val="1000"/>
              </a:spcBef>
            </a:pPr>
            <a:r>
              <a:rPr lang="en-US" sz="2200" dirty="0">
                <a:solidFill>
                  <a:prstClr val="black"/>
                </a:solidFill>
                <a:latin typeface="Alexandria" charset="0"/>
              </a:rPr>
              <a:t>By the end of this lecture, you will be able to:</a:t>
            </a:r>
          </a:p>
          <a:p>
            <a:pPr marL="228600" lvl="0" indent="-228600">
              <a:lnSpc>
                <a:spcPct val="90000"/>
              </a:lnSpc>
              <a:spcBef>
                <a:spcPts val="1000"/>
              </a:spcBef>
              <a:buFont typeface="Arial" panose="020B0604020202020204" pitchFamily="34" charset="0"/>
              <a:buChar char="•"/>
            </a:pPr>
            <a:r>
              <a:rPr lang="en-US" sz="2200" dirty="0">
                <a:solidFill>
                  <a:prstClr val="black"/>
                </a:solidFill>
                <a:latin typeface="Alexandria" charset="0"/>
              </a:rPr>
              <a:t>Define the concept of classical cryptography and explain why it is important.</a:t>
            </a:r>
          </a:p>
          <a:p>
            <a:pPr marL="228600" lvl="0" indent="-228600">
              <a:lnSpc>
                <a:spcPct val="90000"/>
              </a:lnSpc>
              <a:spcBef>
                <a:spcPts val="1000"/>
              </a:spcBef>
              <a:buFont typeface="Arial" panose="020B0604020202020204" pitchFamily="34" charset="0"/>
              <a:buChar char="•"/>
            </a:pPr>
            <a:r>
              <a:rPr lang="en-US" sz="2200" dirty="0">
                <a:solidFill>
                  <a:prstClr val="black"/>
                </a:solidFill>
                <a:latin typeface="Alexandria" charset="0"/>
              </a:rPr>
              <a:t>Describe the symmetric cipher model and different types of attacks.</a:t>
            </a:r>
          </a:p>
          <a:p>
            <a:pPr marL="228600" lvl="0" indent="-228600">
              <a:lnSpc>
                <a:spcPct val="90000"/>
              </a:lnSpc>
              <a:spcBef>
                <a:spcPts val="1000"/>
              </a:spcBef>
              <a:buFont typeface="Arial" panose="020B0604020202020204" pitchFamily="34" charset="0"/>
              <a:buChar char="•"/>
            </a:pPr>
            <a:r>
              <a:rPr lang="en-US" sz="2200" dirty="0">
                <a:solidFill>
                  <a:prstClr val="black"/>
                </a:solidFill>
                <a:latin typeface="Alexandria" charset="0"/>
              </a:rPr>
              <a:t>Explain and apply substitution techniques such as Caesar, Monoalphabetic, </a:t>
            </a:r>
            <a:r>
              <a:rPr lang="en-US" sz="2200" dirty="0" err="1">
                <a:solidFill>
                  <a:prstClr val="black"/>
                </a:solidFill>
                <a:latin typeface="Alexandria" charset="0"/>
              </a:rPr>
              <a:t>Playfair</a:t>
            </a:r>
            <a:r>
              <a:rPr lang="en-US" sz="2200" dirty="0">
                <a:solidFill>
                  <a:prstClr val="black"/>
                </a:solidFill>
                <a:latin typeface="Alexandria" charset="0"/>
              </a:rPr>
              <a:t>, Hill, </a:t>
            </a:r>
            <a:r>
              <a:rPr lang="en-US" sz="2200" dirty="0" err="1">
                <a:solidFill>
                  <a:prstClr val="black"/>
                </a:solidFill>
                <a:latin typeface="Alexandria" charset="0"/>
              </a:rPr>
              <a:t>Vigenère</a:t>
            </a:r>
            <a:r>
              <a:rPr lang="en-US" sz="2200" dirty="0">
                <a:solidFill>
                  <a:prstClr val="black"/>
                </a:solidFill>
                <a:latin typeface="Alexandria" charset="0"/>
              </a:rPr>
              <a:t>, and One-Time Pad.</a:t>
            </a:r>
          </a:p>
          <a:p>
            <a:pPr marL="228600" lvl="0" indent="-228600">
              <a:lnSpc>
                <a:spcPct val="90000"/>
              </a:lnSpc>
              <a:spcBef>
                <a:spcPts val="1000"/>
              </a:spcBef>
              <a:buFont typeface="Arial" panose="020B0604020202020204" pitchFamily="34" charset="0"/>
              <a:buChar char="•"/>
            </a:pPr>
            <a:r>
              <a:rPr lang="en-US" sz="2200" dirty="0">
                <a:solidFill>
                  <a:prstClr val="black"/>
                </a:solidFill>
                <a:latin typeface="Alexandria" charset="0"/>
              </a:rPr>
              <a:t>Explain and apply transposition techniques such as Rail Fence.</a:t>
            </a:r>
          </a:p>
          <a:p>
            <a:pPr marL="228600" lvl="0" indent="-228600">
              <a:lnSpc>
                <a:spcPct val="90000"/>
              </a:lnSpc>
              <a:spcBef>
                <a:spcPts val="1000"/>
              </a:spcBef>
              <a:buFont typeface="Arial" panose="020B0604020202020204" pitchFamily="34" charset="0"/>
              <a:buChar char="•"/>
            </a:pPr>
            <a:r>
              <a:rPr lang="en-US" sz="2200" dirty="0">
                <a:solidFill>
                  <a:prstClr val="black"/>
                </a:solidFill>
                <a:latin typeface="Alexandria" charset="0"/>
              </a:rPr>
              <a:t>Compare steganography vs encryption and recognize their differences.</a:t>
            </a:r>
          </a:p>
          <a:p>
            <a:pPr marL="228600" lvl="0" indent="-228600">
              <a:lnSpc>
                <a:spcPct val="90000"/>
              </a:lnSpc>
              <a:spcBef>
                <a:spcPts val="1000"/>
              </a:spcBef>
              <a:buFont typeface="Arial" panose="020B0604020202020204" pitchFamily="34" charset="0"/>
              <a:buChar char="•"/>
            </a:pPr>
            <a:r>
              <a:rPr lang="en-US" sz="2200" dirty="0">
                <a:solidFill>
                  <a:prstClr val="black"/>
                </a:solidFill>
                <a:latin typeface="Alexandria" charset="0"/>
              </a:rPr>
              <a:t>Understand the role of cryptanalysis and brute-force attacks in breaking ciphers.</a:t>
            </a:r>
          </a:p>
          <a:p>
            <a:pPr marL="228600" lvl="0" indent="-228600">
              <a:lnSpc>
                <a:spcPct val="90000"/>
              </a:lnSpc>
              <a:spcBef>
                <a:spcPts val="1000"/>
              </a:spcBef>
              <a:buFont typeface="Arial" panose="020B0604020202020204" pitchFamily="34" charset="0"/>
              <a:buChar char="•"/>
            </a:pPr>
            <a:r>
              <a:rPr lang="en-US" sz="2200" dirty="0">
                <a:solidFill>
                  <a:prstClr val="black"/>
                </a:solidFill>
                <a:latin typeface="Alexandria" charset="0"/>
              </a:rPr>
              <a:t>Evaluate the strengths and weaknesses of classical ciphers and link them to modern cryptographic systems.</a:t>
            </a:r>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B0D54CE4-21F6-ED4E-9465-94E63E9108FC}"/>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1610471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393344" cy="523220"/>
          </a:xfrm>
          <a:prstGeom prst="rect">
            <a:avLst/>
          </a:prstGeom>
          <a:noFill/>
        </p:spPr>
        <p:txBody>
          <a:bodyPr wrap="square" rtlCol="0">
            <a:spAutoFit/>
          </a:bodyPr>
          <a:lstStyle/>
          <a:p>
            <a:r>
              <a:rPr lang="en-US" sz="2800" dirty="0">
                <a:latin typeface="Alexandria" charset="0"/>
                <a:cs typeface="Alexandria" charset="0"/>
              </a:rPr>
              <a:t>Why Study Classical Ciphers?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2332946"/>
          </a:xfrm>
          <a:prstGeom prst="rect">
            <a:avLst/>
          </a:prstGeom>
          <a:noFill/>
        </p:spPr>
        <p:txBody>
          <a:bodyPr wrap="square" rtlCol="0">
            <a:spAutoFit/>
          </a:bodyPr>
          <a:lstStyle/>
          <a:p>
            <a:pPr>
              <a:lnSpc>
                <a:spcPct val="110000"/>
              </a:lnSpc>
            </a:pPr>
            <a:r>
              <a:rPr lang="en-US" sz="2400" dirty="0">
                <a:latin typeface="Alexandria" charset="0"/>
              </a:rPr>
              <a:t>They are the foundation of modern cryptography.</a:t>
            </a:r>
          </a:p>
          <a:p>
            <a:pPr marL="342900" indent="-342900">
              <a:lnSpc>
                <a:spcPct val="110000"/>
              </a:lnSpc>
              <a:buFont typeface="Arial" panose="020B0604020202020204" pitchFamily="34" charset="0"/>
              <a:buChar char="•"/>
            </a:pPr>
            <a:r>
              <a:rPr lang="en-US" sz="2400" dirty="0">
                <a:latin typeface="Alexandria" charset="0"/>
              </a:rPr>
              <a:t>Show the evolution of ideas: from simple letter shifts to complex algorithms.</a:t>
            </a:r>
          </a:p>
          <a:p>
            <a:pPr marL="342900" indent="-342900">
              <a:lnSpc>
                <a:spcPct val="110000"/>
              </a:lnSpc>
              <a:buFont typeface="Arial" panose="020B0604020202020204" pitchFamily="34" charset="0"/>
              <a:buChar char="•"/>
            </a:pPr>
            <a:r>
              <a:rPr lang="en-US" sz="2400" dirty="0">
                <a:latin typeface="Alexandria" charset="0"/>
              </a:rPr>
              <a:t>Teach basic concepts: keys, encryption, decryption, cryptanalysis.</a:t>
            </a:r>
          </a:p>
          <a:p>
            <a:pPr marL="342900" indent="-342900">
              <a:lnSpc>
                <a:spcPct val="110000"/>
              </a:lnSpc>
              <a:buFont typeface="Arial" panose="020B0604020202020204" pitchFamily="34" charset="0"/>
              <a:buChar char="•"/>
            </a:pPr>
            <a:r>
              <a:rPr lang="en-US" sz="2400" dirty="0">
                <a:latin typeface="Alexandria" charset="0"/>
              </a:rPr>
              <a:t>Even if insecure today, they explain why strong encryption is needed.</a:t>
            </a:r>
          </a:p>
          <a:p>
            <a:pPr marL="342900" indent="-342900">
              <a:buFont typeface="Arial" panose="020B0604020202020204" pitchFamily="34" charset="0"/>
              <a:buChar char="•"/>
            </a:pPr>
            <a:endParaRPr lang="en-US" sz="24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B89D48D-6C83-404D-B0B0-AAEE09347E56}"/>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4136256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23328" cy="646331"/>
          </a:xfrm>
          <a:prstGeom prst="rect">
            <a:avLst/>
          </a:prstGeom>
          <a:noFill/>
        </p:spPr>
        <p:txBody>
          <a:bodyPr wrap="square" rtlCol="0">
            <a:spAutoFit/>
          </a:bodyPr>
          <a:lstStyle/>
          <a:p>
            <a:r>
              <a:rPr lang="en-US" sz="3600" dirty="0">
                <a:latin typeface="Alexandria" charset="0"/>
              </a:rPr>
              <a:t>What is Cryptography?</a:t>
            </a:r>
            <a:endParaRPr lang="en-US" sz="36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108543"/>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2800" dirty="0">
                <a:solidFill>
                  <a:prstClr val="black"/>
                </a:solidFill>
                <a:latin typeface="Alexandria" charset="0"/>
              </a:rPr>
              <a:t>Science of protecting information by transforming it so only authorized parties can understand it.</a:t>
            </a:r>
          </a:p>
          <a:p>
            <a:pPr marL="228600" lvl="0" indent="-228600">
              <a:lnSpc>
                <a:spcPct val="90000"/>
              </a:lnSpc>
              <a:spcBef>
                <a:spcPts val="1000"/>
              </a:spcBef>
              <a:buFont typeface="Arial" panose="020B0604020202020204" pitchFamily="34" charset="0"/>
              <a:buChar char="•"/>
            </a:pPr>
            <a:r>
              <a:rPr lang="en-US" sz="2800" dirty="0">
                <a:solidFill>
                  <a:prstClr val="black"/>
                </a:solidFill>
                <a:latin typeface="Alexandria" charset="0"/>
              </a:rPr>
              <a:t>Two main goals: </a:t>
            </a:r>
            <a:r>
              <a:rPr lang="en-US" sz="2800" b="1" dirty="0">
                <a:solidFill>
                  <a:prstClr val="black"/>
                </a:solidFill>
                <a:latin typeface="Alexandria" charset="0"/>
              </a:rPr>
              <a:t>Confidentiality </a:t>
            </a:r>
            <a:r>
              <a:rPr lang="en-US" sz="2800" dirty="0">
                <a:solidFill>
                  <a:prstClr val="black"/>
                </a:solidFill>
                <a:latin typeface="Alexandria" charset="0"/>
              </a:rPr>
              <a:t>and </a:t>
            </a:r>
            <a:r>
              <a:rPr lang="en-US" sz="2800" b="1" dirty="0">
                <a:solidFill>
                  <a:prstClr val="black"/>
                </a:solidFill>
                <a:latin typeface="Alexandria" charset="0"/>
              </a:rPr>
              <a:t>Integrity</a:t>
            </a:r>
            <a:r>
              <a:rPr lang="en-US" sz="2800" dirty="0">
                <a:solidFill>
                  <a:prstClr val="black"/>
                </a:solidFill>
                <a:latin typeface="Alexandria" charset="0"/>
              </a:rPr>
              <a:t>.</a:t>
            </a:r>
          </a:p>
          <a:p>
            <a:pPr lvl="0">
              <a:lnSpc>
                <a:spcPct val="90000"/>
              </a:lnSpc>
              <a:spcBef>
                <a:spcPts val="1000"/>
              </a:spcBef>
            </a:pPr>
            <a:endParaRPr lang="en-US" sz="2800" dirty="0">
              <a:solidFill>
                <a:prstClr val="black"/>
              </a:solidFill>
              <a:latin typeface="Alexandria" charset="0"/>
            </a:endParaRPr>
          </a:p>
          <a:p>
            <a:pPr lvl="0">
              <a:lnSpc>
                <a:spcPct val="90000"/>
              </a:lnSpc>
              <a:spcBef>
                <a:spcPts val="1000"/>
              </a:spcBef>
            </a:pPr>
            <a:r>
              <a:rPr lang="en-US" sz="2800" dirty="0">
                <a:solidFill>
                  <a:prstClr val="black"/>
                </a:solidFill>
                <a:latin typeface="Alexandria" charset="0"/>
              </a:rPr>
              <a:t>Example: Sending a secret message during war → encrypted so enemies can’t read it.</a:t>
            </a:r>
          </a:p>
          <a:p>
            <a:endParaRPr lang="en-US" sz="1600" dirty="0">
              <a:latin typeface="Alexandria" charset="0"/>
              <a:cs typeface="Alexandria" charset="0"/>
            </a:endParaRPr>
          </a:p>
        </p:txBody>
      </p:sp>
      <p:sp>
        <p:nvSpPr>
          <p:cNvPr id="4" name="TextBox 3"/>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What is Cryptography?</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662541"/>
          </a:xfrm>
          <a:prstGeom prst="rect">
            <a:avLst/>
          </a:prstGeom>
          <a:noFill/>
        </p:spPr>
        <p:txBody>
          <a:bodyPr wrap="square" rtlCol="0">
            <a:spAutoFit/>
          </a:bodyPr>
          <a:lstStyle/>
          <a:p>
            <a:r>
              <a:rPr lang="en-US" sz="2400" b="1" dirty="0">
                <a:latin typeface="Alexandria" charset="0"/>
              </a:rPr>
              <a:t>Plaintext:</a:t>
            </a:r>
            <a:r>
              <a:rPr lang="en-US" sz="2400" dirty="0">
                <a:latin typeface="Alexandria" charset="0"/>
              </a:rPr>
              <a:t> An original message</a:t>
            </a:r>
          </a:p>
          <a:p>
            <a:r>
              <a:rPr lang="en-US" sz="2400" b="1" dirty="0">
                <a:latin typeface="Alexandria" charset="0"/>
              </a:rPr>
              <a:t>Ciphertext:</a:t>
            </a:r>
            <a:r>
              <a:rPr lang="en-US" sz="2400" dirty="0">
                <a:latin typeface="Alexandria" charset="0"/>
              </a:rPr>
              <a:t> The coded message</a:t>
            </a:r>
          </a:p>
          <a:p>
            <a:r>
              <a:rPr lang="en-US" sz="2400" b="1" dirty="0">
                <a:latin typeface="Alexandria" charset="0"/>
              </a:rPr>
              <a:t>Enciphering/encryption:</a:t>
            </a:r>
            <a:r>
              <a:rPr lang="en-US" sz="2400" dirty="0">
                <a:latin typeface="Alexandria" charset="0"/>
              </a:rPr>
              <a:t> The process of converting from plaintext to ciphertext</a:t>
            </a:r>
          </a:p>
          <a:p>
            <a:r>
              <a:rPr lang="en-US" sz="2400" b="1" dirty="0">
                <a:latin typeface="Alexandria" charset="0"/>
              </a:rPr>
              <a:t>Deciphering/decryption: </a:t>
            </a:r>
            <a:r>
              <a:rPr lang="en-US" sz="2400" dirty="0">
                <a:latin typeface="Alexandria" charset="0"/>
              </a:rPr>
              <a:t>Restoring the plaintext from the ciphertext</a:t>
            </a:r>
          </a:p>
          <a:p>
            <a:r>
              <a:rPr lang="en-US" sz="2400" b="1" dirty="0">
                <a:latin typeface="Alexandria" charset="0"/>
              </a:rPr>
              <a:t>Cryptography:</a:t>
            </a:r>
            <a:r>
              <a:rPr lang="en-US" sz="2400" dirty="0">
                <a:latin typeface="Alexandria" charset="0"/>
              </a:rPr>
              <a:t> The area of study of the many schemes used for encryption</a:t>
            </a:r>
          </a:p>
          <a:p>
            <a:r>
              <a:rPr lang="en-US" sz="2400" b="1" dirty="0">
                <a:latin typeface="Alexandria" charset="0"/>
              </a:rPr>
              <a:t>Cryptographic system/cipher: </a:t>
            </a:r>
            <a:r>
              <a:rPr lang="en-US" sz="2400" dirty="0">
                <a:latin typeface="Alexandria" charset="0"/>
              </a:rPr>
              <a:t>A scheme</a:t>
            </a:r>
          </a:p>
          <a:p>
            <a:r>
              <a:rPr lang="en-US" sz="2400" b="1" dirty="0">
                <a:latin typeface="Alexandria" charset="0"/>
              </a:rPr>
              <a:t>Cryptanalysis:</a:t>
            </a:r>
            <a:r>
              <a:rPr lang="en-US" sz="2400" dirty="0">
                <a:latin typeface="Alexandria" charset="0"/>
              </a:rPr>
              <a:t> Techniques used for deciphering a message without any knowledge of the enciphering details</a:t>
            </a:r>
          </a:p>
          <a:p>
            <a:r>
              <a:rPr lang="en-US" sz="2400" b="1" dirty="0">
                <a:latin typeface="Alexandria" charset="0"/>
              </a:rPr>
              <a:t>Cryptology:</a:t>
            </a:r>
            <a:r>
              <a:rPr lang="en-US" sz="2400" dirty="0">
                <a:latin typeface="Alexandria" charset="0"/>
              </a:rPr>
              <a:t> The areas of cryptography and cryptanalysis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B6F6B8D-9134-FB48-A34B-C0E892E6C7F3}"/>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3032790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842134"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Cryptographic Systems (Dimensions)</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108543"/>
          </a:xfrm>
          <a:prstGeom prst="rect">
            <a:avLst/>
          </a:prstGeom>
          <a:noFill/>
        </p:spPr>
        <p:txBody>
          <a:bodyPr wrap="square" rtlCol="0">
            <a:spAutoFit/>
          </a:bodyPr>
          <a:lstStyle/>
          <a:p>
            <a:pPr lvl="0">
              <a:lnSpc>
                <a:spcPct val="90000"/>
              </a:lnSpc>
              <a:spcBef>
                <a:spcPts val="1000"/>
              </a:spcBef>
            </a:pPr>
            <a:r>
              <a:rPr lang="en-US" sz="2800" dirty="0">
                <a:solidFill>
                  <a:prstClr val="black"/>
                </a:solidFill>
                <a:latin typeface="Alexandria" charset="0"/>
              </a:rPr>
              <a:t>A system is defined by:</a:t>
            </a:r>
          </a:p>
          <a:p>
            <a:pPr lvl="0">
              <a:lnSpc>
                <a:spcPct val="90000"/>
              </a:lnSpc>
              <a:spcBef>
                <a:spcPts val="1000"/>
              </a:spcBef>
            </a:pPr>
            <a:r>
              <a:rPr lang="en-US" sz="2800" b="1" dirty="0">
                <a:solidFill>
                  <a:prstClr val="black"/>
                </a:solidFill>
                <a:latin typeface="Alexandria" charset="0"/>
              </a:rPr>
              <a:t>Type of operation </a:t>
            </a:r>
            <a:r>
              <a:rPr lang="en-US" sz="2800" dirty="0">
                <a:solidFill>
                  <a:prstClr val="black"/>
                </a:solidFill>
                <a:latin typeface="Alexandria" charset="0"/>
              </a:rPr>
              <a:t>– substitution or transposition.</a:t>
            </a:r>
          </a:p>
          <a:p>
            <a:pPr lvl="0">
              <a:lnSpc>
                <a:spcPct val="90000"/>
              </a:lnSpc>
              <a:spcBef>
                <a:spcPts val="1000"/>
              </a:spcBef>
            </a:pPr>
            <a:r>
              <a:rPr lang="en-US" sz="2800" b="1" dirty="0">
                <a:solidFill>
                  <a:prstClr val="black"/>
                </a:solidFill>
                <a:latin typeface="Alexandria" charset="0"/>
              </a:rPr>
              <a:t>Number of keys </a:t>
            </a:r>
            <a:r>
              <a:rPr lang="en-US" sz="2800" dirty="0">
                <a:solidFill>
                  <a:prstClr val="black"/>
                </a:solidFill>
                <a:latin typeface="Alexandria" charset="0"/>
              </a:rPr>
              <a:t>– symmetric (1 key) or asymmetric (2 keys).</a:t>
            </a:r>
          </a:p>
          <a:p>
            <a:pPr lvl="0">
              <a:lnSpc>
                <a:spcPct val="90000"/>
              </a:lnSpc>
              <a:spcBef>
                <a:spcPts val="1000"/>
              </a:spcBef>
            </a:pPr>
            <a:r>
              <a:rPr lang="en-US" sz="2800" b="1" dirty="0">
                <a:solidFill>
                  <a:prstClr val="black"/>
                </a:solidFill>
                <a:latin typeface="Alexandria" charset="0"/>
              </a:rPr>
              <a:t>Processing</a:t>
            </a:r>
            <a:r>
              <a:rPr lang="en-US" sz="2800" dirty="0">
                <a:solidFill>
                  <a:prstClr val="black"/>
                </a:solidFill>
                <a:latin typeface="Alexandria" charset="0"/>
              </a:rPr>
              <a:t> – block (chunks) or stream (one symbol at a time).</a:t>
            </a:r>
          </a:p>
          <a:p>
            <a:pPr lvl="0">
              <a:lnSpc>
                <a:spcPct val="90000"/>
              </a:lnSpc>
              <a:spcBef>
                <a:spcPts val="1000"/>
              </a:spcBef>
            </a:pPr>
            <a:endParaRPr lang="en-US" sz="2800" dirty="0">
              <a:solidFill>
                <a:prstClr val="black"/>
              </a:solidFill>
              <a:latin typeface="Alexandria" charset="0"/>
            </a:endParaRPr>
          </a:p>
          <a:p>
            <a:endParaRPr lang="en-US" sz="2000" dirty="0">
              <a:latin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F770F78-C077-EA4C-A2DE-1BF7FFBDB000}"/>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3467684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655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975645"/>
            <a:ext cx="8234019" cy="523220"/>
          </a:xfrm>
          <a:prstGeom prst="rect">
            <a:avLst/>
          </a:prstGeom>
          <a:noFill/>
        </p:spPr>
        <p:txBody>
          <a:bodyPr wrap="square" rtlCol="0">
            <a:spAutoFit/>
          </a:bodyPr>
          <a:lstStyle/>
          <a:p>
            <a:r>
              <a:rPr lang="en-US" sz="2800" dirty="0">
                <a:latin typeface="Alexandria" charset="0"/>
              </a:rPr>
              <a:t>The Symmetric Cipher Model (Symmetric Encryption)</a:t>
            </a:r>
            <a:endParaRPr lang="en-US" sz="2800" b="1" dirty="0">
              <a:latin typeface="Alexandria" charset="0"/>
              <a:cs typeface="Alexandria" charset="0"/>
            </a:endParaRPr>
          </a:p>
        </p:txBody>
      </p:sp>
      <p:sp>
        <p:nvSpPr>
          <p:cNvPr id="5" name="Rectangle 4"/>
          <p:cNvSpPr/>
          <p:nvPr/>
        </p:nvSpPr>
        <p:spPr>
          <a:xfrm>
            <a:off x="942308" y="7849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1854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032436"/>
            <a:ext cx="10541000" cy="3724096"/>
          </a:xfrm>
          <a:prstGeom prst="rect">
            <a:avLst/>
          </a:prstGeom>
          <a:noFill/>
        </p:spPr>
        <p:txBody>
          <a:bodyPr wrap="square" rtlCol="0">
            <a:spAutoFit/>
          </a:bodyPr>
          <a:lstStyle/>
          <a:p>
            <a:r>
              <a:rPr lang="en-US" sz="2000" dirty="0">
                <a:latin typeface="Alexandria" charset="0"/>
              </a:rPr>
              <a:t>Used to conceal the contents of blocks or streams of data of any size, including messages, files, encryption keys, and passwords</a:t>
            </a:r>
          </a:p>
          <a:p>
            <a:r>
              <a:rPr lang="en-US" sz="2000" dirty="0">
                <a:latin typeface="Alexandria" charset="0"/>
              </a:rPr>
              <a:t>Same secret key is used for encryption and decryption.</a:t>
            </a:r>
          </a:p>
          <a:p>
            <a:endParaRPr lang="en-US" sz="2000" dirty="0">
              <a:latin typeface="Alexandria" charset="0"/>
            </a:endParaRPr>
          </a:p>
          <a:p>
            <a:r>
              <a:rPr lang="en-US" sz="2000" dirty="0">
                <a:latin typeface="Alexandria" charset="0"/>
              </a:rPr>
              <a:t>Two requirements:</a:t>
            </a:r>
          </a:p>
          <a:p>
            <a:pPr>
              <a:buFont typeface="Wingdings" pitchFamily="2" charset="2"/>
              <a:buChar char="§"/>
            </a:pPr>
            <a:r>
              <a:rPr lang="en-US" sz="2000" dirty="0">
                <a:latin typeface="Alexandria" charset="0"/>
              </a:rPr>
              <a:t>A strong encryption algorithm.</a:t>
            </a:r>
          </a:p>
          <a:p>
            <a:pPr>
              <a:buFont typeface="Wingdings" pitchFamily="2" charset="2"/>
              <a:buChar char="§"/>
            </a:pPr>
            <a:r>
              <a:rPr lang="en-US" sz="2000" dirty="0">
                <a:latin typeface="Alexandria" charset="0"/>
              </a:rPr>
              <a:t>Sender and receiver must have obtained copies of the </a:t>
            </a:r>
          </a:p>
          <a:p>
            <a:pPr marL="342900" indent="-342900">
              <a:buFont typeface="Wingdings" pitchFamily="2" charset="2"/>
              <a:buChar char="§"/>
            </a:pPr>
            <a:r>
              <a:rPr lang="en-US" sz="2000" dirty="0">
                <a:latin typeface="Alexandria" charset="0"/>
              </a:rPr>
              <a:t>secret key in a secure fashion and must keep the key secure</a:t>
            </a:r>
          </a:p>
          <a:p>
            <a:endParaRPr lang="en-US" sz="2000" dirty="0">
              <a:latin typeface="Alexandria" charset="0"/>
            </a:endParaRPr>
          </a:p>
          <a:p>
            <a:r>
              <a:rPr lang="en-US" sz="2000" dirty="0">
                <a:latin typeface="Alexandria" charset="0"/>
              </a:rPr>
              <a:t>Example: Caesar cipher (shift by 3).</a:t>
            </a:r>
          </a:p>
          <a:p>
            <a:endParaRPr lang="en-US" sz="2000" dirty="0">
              <a:latin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C9AA648F-6C71-0244-AB06-A5D943A3CE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36677" y="3262744"/>
            <a:ext cx="2554948" cy="1852129"/>
          </a:xfrm>
          <a:prstGeom prst="rect">
            <a:avLst/>
          </a:prstGeom>
        </p:spPr>
      </p:pic>
      <p:sp>
        <p:nvSpPr>
          <p:cNvPr id="12" name="TextBox 11">
            <a:extLst>
              <a:ext uri="{FF2B5EF4-FFF2-40B4-BE49-F238E27FC236}">
                <a16:creationId xmlns:a16="http://schemas.microsoft.com/office/drawing/2014/main" id="{59E45FB0-1DF1-E648-9270-FCD139E5716E}"/>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3569396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344384" y="1460596"/>
            <a:ext cx="4122771" cy="2831544"/>
          </a:xfrm>
          <a:prstGeom prst="rect">
            <a:avLst/>
          </a:prstGeom>
          <a:noFill/>
        </p:spPr>
        <p:txBody>
          <a:bodyPr wrap="square" rtlCol="0">
            <a:spAutoFit/>
          </a:bodyPr>
          <a:lstStyle/>
          <a:p>
            <a:r>
              <a:rPr lang="en-US" sz="2200" b="1" dirty="0">
                <a:latin typeface="Alexandria" charset="0"/>
              </a:rPr>
              <a:t>Symmetric Cipher Model Diagram</a:t>
            </a:r>
          </a:p>
          <a:p>
            <a:endParaRPr lang="en-US" sz="2000" dirty="0">
              <a:latin typeface="Alexandria" charset="0"/>
            </a:endParaRPr>
          </a:p>
          <a:p>
            <a:endParaRPr lang="en-US" sz="2000" dirty="0">
              <a:latin typeface="Alexandria" charset="0"/>
            </a:endParaRPr>
          </a:p>
          <a:p>
            <a:r>
              <a:rPr lang="en-US" sz="2000" dirty="0">
                <a:latin typeface="Alexandria" charset="0"/>
              </a:rPr>
              <a:t>-Plaintext → Encryption Algorithm (with Key) → Ciphertext.</a:t>
            </a:r>
          </a:p>
          <a:p>
            <a:endParaRPr lang="en-US" sz="2000" dirty="0">
              <a:latin typeface="Alexandria" charset="0"/>
            </a:endParaRPr>
          </a:p>
          <a:p>
            <a:r>
              <a:rPr lang="en-US" sz="2000" dirty="0">
                <a:latin typeface="Alexandria" charset="0"/>
              </a:rPr>
              <a:t>-Receiver applies same Key with Decryption Algorithm → Plaintext.</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0EC5C4AC-9C73-A748-94A8-A0E1483E9AC5}"/>
              </a:ext>
            </a:extLst>
          </p:cNvPr>
          <p:cNvGrpSpPr>
            <a:grpSpLocks noChangeAspect="1"/>
          </p:cNvGrpSpPr>
          <p:nvPr/>
        </p:nvGrpSpPr>
        <p:grpSpPr bwMode="auto">
          <a:xfrm>
            <a:off x="4467155" y="1345306"/>
            <a:ext cx="7516836" cy="4665622"/>
            <a:chOff x="0" y="2160"/>
            <a:chExt cx="14400" cy="8640"/>
          </a:xfrm>
        </p:grpSpPr>
        <p:pic>
          <p:nvPicPr>
            <p:cNvPr id="12" name="Picture 11">
              <a:extLst>
                <a:ext uri="{FF2B5EF4-FFF2-40B4-BE49-F238E27FC236}">
                  <a16:creationId xmlns:a16="http://schemas.microsoft.com/office/drawing/2014/main" id="{F8C6EC2B-F161-3E44-8C9A-5FA58D46851B}"/>
                </a:ext>
              </a:extLst>
            </p:cNvPr>
            <p:cNvPicPr>
              <a:picLocks noChangeAspect="1" noEditPoint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2520"/>
              <a:ext cx="14400" cy="828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762C1E29-182E-6641-B749-8A0035469E65}"/>
                </a:ext>
              </a:extLst>
            </p:cNvPr>
            <p:cNvPicPr>
              <a:picLocks noChangeAspect="1" noEditPoints="1" noChangeArrowheads="1" noChangeShapeType="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2162"/>
              <a:ext cx="14400" cy="42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89A87510-F3CC-0249-BDA1-DF2E783F9D38}"/>
                </a:ext>
              </a:extLst>
            </p:cNvPr>
            <p:cNvPicPr>
              <a:picLocks noChangeAspect="1" noEditPoints="1" noChangeArrowheads="1" noChangeShapeType="1" noCrop="1"/>
            </p:cNvPicPr>
            <p:nvPr/>
          </p:nvPicPr>
          <p:blipFill>
            <a:blip r:embed="rId5">
              <a:extLst>
                <a:ext uri="{28A0092B-C50C-407E-A947-70E740481C1C}">
                  <a14:useLocalDpi xmlns:a14="http://schemas.microsoft.com/office/drawing/2010/main" val="0"/>
                </a:ext>
              </a:extLst>
            </a:blip>
            <a:srcRect/>
            <a:stretch>
              <a:fillRect/>
            </a:stretch>
          </p:blipFill>
          <p:spPr bwMode="auto">
            <a:xfrm>
              <a:off x="0" y="2160"/>
              <a:ext cx="14400" cy="7964"/>
            </a:xfrm>
            <a:prstGeom prst="rect">
              <a:avLst/>
            </a:prstGeom>
            <a:noFill/>
            <a:extLst>
              <a:ext uri="{909E8E84-426E-40DD-AFC4-6F175D3DCCD1}">
                <a14:hiddenFill xmlns:a14="http://schemas.microsoft.com/office/drawing/2010/main">
                  <a:solidFill>
                    <a:srgbClr val="FFFFFF"/>
                  </a:solidFill>
                </a14:hiddenFill>
              </a:ext>
            </a:extLst>
          </p:spPr>
        </p:pic>
      </p:grpSp>
      <p:sp>
        <p:nvSpPr>
          <p:cNvPr id="15" name="TextBox 14">
            <a:extLst>
              <a:ext uri="{FF2B5EF4-FFF2-40B4-BE49-F238E27FC236}">
                <a16:creationId xmlns:a16="http://schemas.microsoft.com/office/drawing/2014/main" id="{05B2561D-C58B-B44E-8BAE-0FFEB7D5BA6E}"/>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337969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427511" y="1647120"/>
            <a:ext cx="4122771" cy="3293209"/>
          </a:xfrm>
          <a:prstGeom prst="rect">
            <a:avLst/>
          </a:prstGeom>
          <a:noFill/>
        </p:spPr>
        <p:txBody>
          <a:bodyPr wrap="square" rtlCol="0">
            <a:spAutoFit/>
          </a:bodyPr>
          <a:lstStyle/>
          <a:p>
            <a:r>
              <a:rPr lang="en-US" sz="2400" b="1" dirty="0">
                <a:latin typeface="Alexandria" charset="0"/>
              </a:rPr>
              <a:t>Cryptanalysis</a:t>
            </a:r>
            <a:r>
              <a:rPr lang="en-US" sz="2400" dirty="0">
                <a:latin typeface="Alexandria" charset="0"/>
              </a:rPr>
              <a:t> – exploiting weaknesses in the algorithm.</a:t>
            </a:r>
          </a:p>
          <a:p>
            <a:r>
              <a:rPr lang="en-US" sz="2400" b="1" dirty="0">
                <a:latin typeface="Alexandria" charset="0"/>
              </a:rPr>
              <a:t>Brute Force </a:t>
            </a:r>
            <a:r>
              <a:rPr lang="en-US" sz="2400" dirty="0">
                <a:latin typeface="Alexandria" charset="0"/>
              </a:rPr>
              <a:t>– trying all possible keys until message is revealed.</a:t>
            </a:r>
          </a:p>
          <a:p>
            <a:endParaRPr lang="en-US" sz="2400" dirty="0">
              <a:latin typeface="Alexandria" charset="0"/>
            </a:endParaRPr>
          </a:p>
          <a:p>
            <a:r>
              <a:rPr lang="en-US" sz="2400" dirty="0">
                <a:latin typeface="Alexandria" charset="0"/>
              </a:rPr>
              <a:t>Example: Caesar cipher has only 25 possible keys → easily brute-forced.</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Title 1">
            <a:extLst>
              <a:ext uri="{FF2B5EF4-FFF2-40B4-BE49-F238E27FC236}">
                <a16:creationId xmlns:a16="http://schemas.microsoft.com/office/drawing/2014/main" id="{A0841943-30EA-0E49-8527-A3B6B8DD314C}"/>
              </a:ext>
            </a:extLst>
          </p:cNvPr>
          <p:cNvSpPr txBox="1">
            <a:spLocks noChangeArrowheads="1"/>
          </p:cNvSpPr>
          <p:nvPr/>
        </p:nvSpPr>
        <p:spPr>
          <a:xfrm>
            <a:off x="344384" y="529364"/>
            <a:ext cx="6310745" cy="87358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1000"/>
              </a:spcBef>
            </a:pPr>
            <a:r>
              <a:rPr lang="en-US" sz="4000">
                <a:latin typeface="Alexandria" charset="0"/>
                <a:ea typeface="+mn-ea"/>
                <a:cs typeface="+mn-cs"/>
              </a:rPr>
              <a:t>Attacks on Symmetric Ciphers</a:t>
            </a:r>
            <a:endParaRPr lang="en-US" sz="4000" dirty="0">
              <a:latin typeface="Alexandria" charset="0"/>
              <a:ea typeface="+mn-ea"/>
              <a:cs typeface="+mn-cs"/>
            </a:endParaRPr>
          </a:p>
        </p:txBody>
      </p:sp>
      <p:pic>
        <p:nvPicPr>
          <p:cNvPr id="16" name="Picture 15">
            <a:extLst>
              <a:ext uri="{FF2B5EF4-FFF2-40B4-BE49-F238E27FC236}">
                <a16:creationId xmlns:a16="http://schemas.microsoft.com/office/drawing/2014/main" id="{A4742BA7-A575-8D44-B8E6-33ADCDCE42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20117" y="1413393"/>
            <a:ext cx="6740098" cy="4811151"/>
          </a:xfrm>
          <a:prstGeom prst="rect">
            <a:avLst/>
          </a:prstGeom>
        </p:spPr>
      </p:pic>
      <p:sp>
        <p:nvSpPr>
          <p:cNvPr id="9" name="TextBox 8">
            <a:extLst>
              <a:ext uri="{FF2B5EF4-FFF2-40B4-BE49-F238E27FC236}">
                <a16:creationId xmlns:a16="http://schemas.microsoft.com/office/drawing/2014/main" id="{C42D466A-13D4-FE4F-A2EA-83952060D47F}"/>
              </a:ext>
            </a:extLst>
          </p:cNvPr>
          <p:cNvSpPr txBox="1"/>
          <p:nvPr/>
        </p:nvSpPr>
        <p:spPr>
          <a:xfrm>
            <a:off x="9264625" y="62542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21591349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05586" y="905356"/>
            <a:ext cx="4165442"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Security Levels</a:t>
            </a:r>
            <a:endParaRPr lang="en-US" sz="2800" b="1" dirty="0">
              <a:latin typeface="Alexandria" charset="0"/>
              <a:cs typeface="Alexandria" charset="0"/>
            </a:endParaRPr>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1726955"/>
            <a:ext cx="10541000" cy="4401205"/>
          </a:xfrm>
          <a:prstGeom prst="rect">
            <a:avLst/>
          </a:prstGeom>
          <a:noFill/>
        </p:spPr>
        <p:txBody>
          <a:bodyPr wrap="square" rtlCol="0">
            <a:spAutoFit/>
          </a:bodyPr>
          <a:lstStyle/>
          <a:p>
            <a:r>
              <a:rPr lang="en-US" sz="2000" b="1" dirty="0">
                <a:latin typeface="Alexandria" charset="0"/>
              </a:rPr>
              <a:t>Unconditionally Secure (Perfect Security)</a:t>
            </a:r>
          </a:p>
          <a:p>
            <a:r>
              <a:rPr lang="en-US" sz="2000" dirty="0">
                <a:latin typeface="Alexandria" charset="0"/>
              </a:rPr>
              <a:t>Even with unlimited computing power, the cipher cannot be broken (e.g., One-Time Pad)</a:t>
            </a:r>
          </a:p>
          <a:p>
            <a:r>
              <a:rPr lang="en-US" sz="2000" dirty="0">
                <a:latin typeface="Alexandria" charset="0"/>
              </a:rPr>
              <a:t>Key is random, as long as the message, and never reused.</a:t>
            </a:r>
          </a:p>
          <a:p>
            <a:r>
              <a:rPr lang="en-US" sz="2000" dirty="0">
                <a:latin typeface="Alexandria" charset="0"/>
              </a:rPr>
              <a:t>Attacker sees ciphertext but cannot know the plaintext.</a:t>
            </a:r>
          </a:p>
          <a:p>
            <a:r>
              <a:rPr lang="en-US" sz="2000" dirty="0">
                <a:latin typeface="Alexandria" charset="0"/>
              </a:rPr>
              <a:t>Problem: Not practical → requires huge random keys, difficult to share securely.</a:t>
            </a:r>
          </a:p>
          <a:p>
            <a:r>
              <a:rPr lang="en-US" sz="2000" b="1" dirty="0">
                <a:latin typeface="Alexandria" charset="0"/>
              </a:rPr>
              <a:t>Computationally Secure (Practical Security)</a:t>
            </a:r>
          </a:p>
          <a:p>
            <a:r>
              <a:rPr lang="en-US" sz="2000" dirty="0">
                <a:latin typeface="Alexandria" charset="0"/>
              </a:rPr>
              <a:t>The cipher can be broken in theory, but would take billions of years with today’s computers.</a:t>
            </a:r>
          </a:p>
          <a:p>
            <a:r>
              <a:rPr lang="en-US" sz="2000" dirty="0">
                <a:latin typeface="Alexandria" charset="0"/>
              </a:rPr>
              <a:t>Example: Modern ciphers (AES, DES in early days).</a:t>
            </a:r>
          </a:p>
          <a:p>
            <a:r>
              <a:rPr lang="en-US" sz="2000" dirty="0">
                <a:latin typeface="Alexandria" charset="0"/>
              </a:rPr>
              <a:t>AES with a 128-bit key → 2^{128} possible keys (too many to brute force).</a:t>
            </a:r>
          </a:p>
          <a:p>
            <a:r>
              <a:rPr lang="en-US" sz="2000" dirty="0">
                <a:latin typeface="Alexandria" charset="0"/>
              </a:rPr>
              <a:t>Widely used today because it’s “secure enough” in practice.</a:t>
            </a:r>
          </a:p>
          <a:p>
            <a:r>
              <a:rPr lang="en-US" sz="2000" b="1" dirty="0">
                <a:latin typeface="Alexandria" charset="0"/>
              </a:rPr>
              <a:t>Classical Ciphers (Caesar, </a:t>
            </a:r>
            <a:r>
              <a:rPr lang="en-US" sz="2000" b="1" dirty="0" err="1">
                <a:latin typeface="Alexandria" charset="0"/>
              </a:rPr>
              <a:t>Vigenère</a:t>
            </a:r>
            <a:r>
              <a:rPr lang="en-US" sz="2000" b="1" dirty="0">
                <a:latin typeface="Alexandria" charset="0"/>
              </a:rPr>
              <a:t>, etc.)</a:t>
            </a:r>
          </a:p>
          <a:p>
            <a:r>
              <a:rPr lang="en-US" sz="2000" dirty="0">
                <a:latin typeface="Alexandria" charset="0"/>
              </a:rPr>
              <a:t>Very weak by modern standards.</a:t>
            </a:r>
          </a:p>
          <a:p>
            <a:r>
              <a:rPr lang="en-US" sz="2000" dirty="0">
                <a:latin typeface="Alexandria" charset="0"/>
              </a:rPr>
              <a:t>Example: Caesar cipher only has 25 keys → brute force takes seconds.</a:t>
            </a:r>
          </a:p>
          <a:p>
            <a:r>
              <a:rPr lang="en-US" sz="2000" dirty="0">
                <a:latin typeface="Alexandria" charset="0"/>
              </a:rPr>
              <a:t>Not secure today → used only for learning or puzzles, not real protection</a:t>
            </a: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3925912C-EDDA-D24F-8EA8-8D852D6727DD}"/>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42091974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020263"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Cryptanalysis and Brute-Force Attack</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2800767"/>
          </a:xfrm>
          <a:prstGeom prst="rect">
            <a:avLst/>
          </a:prstGeom>
          <a:noFill/>
        </p:spPr>
        <p:txBody>
          <a:bodyPr wrap="square" rtlCol="0">
            <a:spAutoFit/>
          </a:bodyPr>
          <a:lstStyle/>
          <a:p>
            <a:r>
              <a:rPr lang="en-US" sz="2000" b="1" dirty="0">
                <a:latin typeface="Alexandria" charset="0"/>
              </a:rPr>
              <a:t>Cryptanalysis:</a:t>
            </a:r>
            <a:r>
              <a:rPr lang="en-US" sz="2000" dirty="0">
                <a:latin typeface="Alexandria" charset="0"/>
              </a:rPr>
              <a:t>  Attack relies on the nature of the algorithm plus some knowledge of the general characteristics of the plaintext.</a:t>
            </a:r>
          </a:p>
          <a:p>
            <a:r>
              <a:rPr lang="en-US" sz="2000" dirty="0">
                <a:latin typeface="Alexandria" charset="0"/>
              </a:rPr>
              <a:t>Attack exploits the characteristics of the algorithm to attempt to deduce a specific plaintext or to deduce the key being used</a:t>
            </a:r>
          </a:p>
          <a:p>
            <a:endParaRPr lang="en-US" sz="2000" dirty="0">
              <a:latin typeface="Alexandria" charset="0"/>
            </a:endParaRPr>
          </a:p>
          <a:p>
            <a:r>
              <a:rPr lang="en-US" sz="2000" b="1" dirty="0">
                <a:latin typeface="Alexandria" charset="0"/>
              </a:rPr>
              <a:t>Brute-force attack: </a:t>
            </a:r>
            <a:r>
              <a:rPr lang="en-US" sz="2000" dirty="0">
                <a:latin typeface="Alexandria" charset="0"/>
              </a:rPr>
              <a:t>Attacker tries every possible key on a piece of ciphertext until an intelligible translation into plaintext is obtained.</a:t>
            </a:r>
          </a:p>
          <a:p>
            <a:pPr lvl="0"/>
            <a:r>
              <a:rPr lang="en-US" sz="2000" dirty="0">
                <a:latin typeface="Alexandria" charset="0"/>
              </a:rPr>
              <a:t>On average, half of all possible keys must be tried to achieve success </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596E0CE-8EBC-9943-BB7A-DD1A32CB5C4C}"/>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5009680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58954"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Substitution Techniques</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2185214"/>
          </a:xfrm>
          <a:prstGeom prst="rect">
            <a:avLst/>
          </a:prstGeom>
          <a:noFill/>
        </p:spPr>
        <p:txBody>
          <a:bodyPr wrap="square" rtlCol="0">
            <a:spAutoFit/>
          </a:bodyPr>
          <a:lstStyle/>
          <a:p>
            <a:r>
              <a:rPr lang="en-US" sz="2400" dirty="0">
                <a:latin typeface="Alexandria" charset="0"/>
              </a:rPr>
              <a:t>the letters of plaintext are replaced by other letters or by numbers or symbols</a:t>
            </a:r>
          </a:p>
          <a:p>
            <a:r>
              <a:rPr lang="en-US" sz="2400" dirty="0">
                <a:latin typeface="Alexandria" charset="0"/>
              </a:rPr>
              <a:t>If the plaintext is viewed as a sequence of bits, then substitution involves replacing plaintext bit patterns with ciphertext bit patterns</a:t>
            </a:r>
          </a:p>
          <a:p>
            <a:endParaRPr lang="en-US" sz="2400" dirty="0">
              <a:latin typeface="Alexandria" charset="0"/>
            </a:endParaRPr>
          </a:p>
          <a:p>
            <a:r>
              <a:rPr lang="en-US" sz="2400" dirty="0">
                <a:latin typeface="Alexandria" charset="0"/>
              </a:rPr>
              <a:t>Examples: Caesar, Monoalphabetic, </a:t>
            </a:r>
            <a:r>
              <a:rPr lang="en-US" sz="2400" dirty="0" err="1">
                <a:latin typeface="Alexandria" charset="0"/>
              </a:rPr>
              <a:t>Playfair</a:t>
            </a:r>
            <a:r>
              <a:rPr lang="en-US" sz="2400" dirty="0">
                <a:latin typeface="Alexandria" charset="0"/>
              </a:rPr>
              <a:t>, Hill, </a:t>
            </a:r>
            <a:r>
              <a:rPr lang="en-US" sz="2400" dirty="0" err="1">
                <a:latin typeface="Alexandria" charset="0"/>
              </a:rPr>
              <a:t>Vigenère</a:t>
            </a:r>
            <a:r>
              <a:rPr lang="en-US" sz="2400" dirty="0">
                <a:latin typeface="Alexandria" charset="0"/>
              </a:rPr>
              <a:t>, One-Time Pad.</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5E97E178-3C63-7347-BB85-4FF2CAFCE8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3487" y="4577058"/>
            <a:ext cx="1241629" cy="1146119"/>
          </a:xfrm>
          <a:prstGeom prst="rect">
            <a:avLst/>
          </a:prstGeom>
        </p:spPr>
      </p:pic>
      <p:sp>
        <p:nvSpPr>
          <p:cNvPr id="12" name="TextBox 11">
            <a:extLst>
              <a:ext uri="{FF2B5EF4-FFF2-40B4-BE49-F238E27FC236}">
                <a16:creationId xmlns:a16="http://schemas.microsoft.com/office/drawing/2014/main" id="{E1E60346-16A2-C94E-9395-F58D4C47F1C7}"/>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469236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165442"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Caesar Cipher</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067144"/>
            <a:ext cx="10541000" cy="3964162"/>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2800" dirty="0">
                <a:solidFill>
                  <a:prstClr val="black"/>
                </a:solidFill>
              </a:rPr>
              <a:t>Oldest known substitution cipher.</a:t>
            </a:r>
          </a:p>
          <a:p>
            <a:pPr marL="228600" lvl="0" indent="-228600">
              <a:lnSpc>
                <a:spcPct val="90000"/>
              </a:lnSpc>
              <a:spcBef>
                <a:spcPts val="1000"/>
              </a:spcBef>
              <a:buFont typeface="Arial" panose="020B0604020202020204" pitchFamily="34" charset="0"/>
              <a:buChar char="•"/>
            </a:pPr>
            <a:r>
              <a:rPr lang="en-US" sz="2800" dirty="0">
                <a:solidFill>
                  <a:prstClr val="black"/>
                </a:solidFill>
              </a:rPr>
              <a:t>Invented by Julius Caesar to protect military messages.</a:t>
            </a:r>
          </a:p>
          <a:p>
            <a:pPr marL="228600" lvl="0" indent="-228600">
              <a:lnSpc>
                <a:spcPct val="90000"/>
              </a:lnSpc>
              <a:spcBef>
                <a:spcPts val="1000"/>
              </a:spcBef>
              <a:buFont typeface="Arial" panose="020B0604020202020204" pitchFamily="34" charset="0"/>
              <a:buChar char="•"/>
            </a:pPr>
            <a:r>
              <a:rPr lang="en-US" sz="2800" dirty="0">
                <a:solidFill>
                  <a:prstClr val="black"/>
                </a:solidFill>
              </a:rPr>
              <a:t>Each letter shifted by 3 positions in the alphabet.</a:t>
            </a:r>
          </a:p>
          <a:p>
            <a:pPr marL="228600" lvl="0" indent="-228600">
              <a:lnSpc>
                <a:spcPct val="90000"/>
              </a:lnSpc>
              <a:spcBef>
                <a:spcPts val="1000"/>
              </a:spcBef>
              <a:buFont typeface="Arial" panose="020B0604020202020204" pitchFamily="34" charset="0"/>
              <a:buChar char="•"/>
            </a:pPr>
            <a:r>
              <a:rPr lang="en-US" sz="2800" dirty="0">
                <a:solidFill>
                  <a:prstClr val="black"/>
                </a:solidFill>
              </a:rPr>
              <a:t>Alphabet is wrapped around so that the letter following Z is A.</a:t>
            </a:r>
          </a:p>
          <a:p>
            <a:pPr lvl="0">
              <a:lnSpc>
                <a:spcPct val="90000"/>
              </a:lnSpc>
              <a:spcBef>
                <a:spcPts val="1000"/>
              </a:spcBef>
            </a:pPr>
            <a:endParaRPr lang="en-US" sz="2800" dirty="0">
              <a:solidFill>
                <a:prstClr val="black"/>
              </a:solidFill>
            </a:endParaRPr>
          </a:p>
          <a:p>
            <a:pPr lvl="0">
              <a:lnSpc>
                <a:spcPct val="90000"/>
              </a:lnSpc>
              <a:spcBef>
                <a:spcPts val="1000"/>
              </a:spcBef>
            </a:pPr>
            <a:r>
              <a:rPr lang="en-US" sz="2800" dirty="0">
                <a:solidFill>
                  <a:prstClr val="black"/>
                </a:solidFill>
              </a:rPr>
              <a:t>Example: </a:t>
            </a:r>
          </a:p>
          <a:p>
            <a:pPr lvl="0">
              <a:lnSpc>
                <a:spcPct val="90000"/>
              </a:lnSpc>
              <a:spcBef>
                <a:spcPts val="1000"/>
              </a:spcBef>
            </a:pPr>
            <a:r>
              <a:rPr lang="en-US" sz="2800" dirty="0">
                <a:solidFill>
                  <a:prstClr val="black"/>
                </a:solidFill>
              </a:rPr>
              <a:t>Plaintext: MEET ME</a:t>
            </a:r>
            <a:br>
              <a:rPr lang="en-US" sz="2800" dirty="0">
                <a:solidFill>
                  <a:prstClr val="black"/>
                </a:solidFill>
              </a:rPr>
            </a:br>
            <a:r>
              <a:rPr lang="en-US" sz="2800" dirty="0">
                <a:solidFill>
                  <a:prstClr val="black"/>
                </a:solidFill>
              </a:rPr>
              <a:t>Ciphertext: PHHW PH</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B0ED072A-2FF4-2141-B003-11800BAC32AF}"/>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2063282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Caesar Cipher Algorithm</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124120"/>
            <a:ext cx="10541000" cy="4643322"/>
          </a:xfrm>
          <a:prstGeom prst="rect">
            <a:avLst/>
          </a:prstGeom>
          <a:noFill/>
        </p:spPr>
        <p:txBody>
          <a:bodyPr wrap="square" rtlCol="0">
            <a:spAutoFit/>
          </a:bodyPr>
          <a:lstStyle/>
          <a:p>
            <a:pPr lvl="0">
              <a:lnSpc>
                <a:spcPct val="90000"/>
              </a:lnSpc>
              <a:spcBef>
                <a:spcPts val="1000"/>
              </a:spcBef>
            </a:pPr>
            <a:r>
              <a:rPr lang="en-US" sz="2600" b="1" dirty="0">
                <a:solidFill>
                  <a:prstClr val="black"/>
                </a:solidFill>
                <a:latin typeface="Alexandria" charset="0"/>
              </a:rPr>
              <a:t>Can define transformation as:</a:t>
            </a:r>
          </a:p>
          <a:p>
            <a:pPr lvl="0">
              <a:lnSpc>
                <a:spcPct val="90000"/>
              </a:lnSpc>
              <a:spcBef>
                <a:spcPts val="1000"/>
              </a:spcBef>
            </a:pPr>
            <a:r>
              <a:rPr lang="en-US" sz="2600" dirty="0">
                <a:solidFill>
                  <a:prstClr val="black"/>
                </a:solidFill>
                <a:latin typeface="Alexandria" charset="0"/>
              </a:rPr>
              <a:t>a  b c d e f g h </a:t>
            </a:r>
            <a:r>
              <a:rPr lang="en-US" sz="2600" dirty="0" err="1">
                <a:solidFill>
                  <a:prstClr val="black"/>
                </a:solidFill>
                <a:latin typeface="Alexandria" charset="0"/>
              </a:rPr>
              <a:t>i</a:t>
            </a:r>
            <a:r>
              <a:rPr lang="en-US" sz="2600" dirty="0">
                <a:solidFill>
                  <a:prstClr val="black"/>
                </a:solidFill>
                <a:latin typeface="Alexandria" charset="0"/>
              </a:rPr>
              <a:t>   j   k  l m n o p q  r  s  t  u v w x y  z </a:t>
            </a:r>
          </a:p>
          <a:p>
            <a:pPr lvl="0">
              <a:lnSpc>
                <a:spcPct val="90000"/>
              </a:lnSpc>
              <a:spcBef>
                <a:spcPts val="1000"/>
              </a:spcBef>
            </a:pPr>
            <a:r>
              <a:rPr lang="en-US" sz="2600" dirty="0">
                <a:solidFill>
                  <a:prstClr val="black"/>
                </a:solidFill>
                <a:latin typeface="Alexandria" charset="0"/>
              </a:rPr>
              <a:t>D E F G H I J K L M N O P Q R S T U V W X Y Z A B C</a:t>
            </a:r>
          </a:p>
          <a:p>
            <a:pPr lvl="0">
              <a:lnSpc>
                <a:spcPct val="90000"/>
              </a:lnSpc>
              <a:spcBef>
                <a:spcPts val="1000"/>
              </a:spcBef>
            </a:pPr>
            <a:endParaRPr lang="en-US" sz="2600" dirty="0">
              <a:solidFill>
                <a:prstClr val="black"/>
              </a:solidFill>
              <a:latin typeface="Alexandria" charset="0"/>
            </a:endParaRPr>
          </a:p>
          <a:p>
            <a:pPr lvl="0">
              <a:lnSpc>
                <a:spcPct val="90000"/>
              </a:lnSpc>
              <a:spcBef>
                <a:spcPts val="1000"/>
              </a:spcBef>
            </a:pPr>
            <a:r>
              <a:rPr lang="en-US" sz="2600" b="1" dirty="0">
                <a:solidFill>
                  <a:prstClr val="black"/>
                </a:solidFill>
                <a:latin typeface="Alexandria" charset="0"/>
              </a:rPr>
              <a:t>Mathematically give each letter a number</a:t>
            </a:r>
          </a:p>
          <a:p>
            <a:pPr lvl="0">
              <a:lnSpc>
                <a:spcPct val="90000"/>
              </a:lnSpc>
              <a:spcBef>
                <a:spcPts val="1000"/>
              </a:spcBef>
            </a:pPr>
            <a:r>
              <a:rPr lang="en-US" sz="2600" dirty="0">
                <a:solidFill>
                  <a:prstClr val="black"/>
                </a:solidFill>
                <a:latin typeface="Alexandria" charset="0"/>
              </a:rPr>
              <a:t>a b c d e f  g h  </a:t>
            </a:r>
            <a:r>
              <a:rPr lang="en-US" sz="2600" dirty="0" err="1">
                <a:solidFill>
                  <a:prstClr val="black"/>
                </a:solidFill>
                <a:latin typeface="Alexandria" charset="0"/>
              </a:rPr>
              <a:t>i</a:t>
            </a:r>
            <a:r>
              <a:rPr lang="en-US" sz="2600" dirty="0">
                <a:solidFill>
                  <a:prstClr val="black"/>
                </a:solidFill>
                <a:latin typeface="Alexandria" charset="0"/>
              </a:rPr>
              <a:t>  j  k    l    m   n  o    p  q    r    s    t    u  v    w   x   y   z</a:t>
            </a:r>
          </a:p>
          <a:p>
            <a:pPr lvl="0">
              <a:lnSpc>
                <a:spcPct val="90000"/>
              </a:lnSpc>
              <a:spcBef>
                <a:spcPts val="1000"/>
              </a:spcBef>
            </a:pPr>
            <a:r>
              <a:rPr lang="en-US" sz="2600" dirty="0">
                <a:solidFill>
                  <a:prstClr val="black"/>
                </a:solidFill>
                <a:latin typeface="Alexandria" charset="0"/>
              </a:rPr>
              <a:t>0 1 2 3 4 5 6 7 8 9 10 11 12 13 14 15 16 17 18 19 20 21 22 23 24 25</a:t>
            </a:r>
          </a:p>
          <a:p>
            <a:pPr lvl="0">
              <a:lnSpc>
                <a:spcPct val="90000"/>
              </a:lnSpc>
              <a:spcBef>
                <a:spcPts val="1000"/>
              </a:spcBef>
            </a:pPr>
            <a:endParaRPr lang="en-US" sz="6400" dirty="0">
              <a:solidFill>
                <a:prstClr val="black"/>
              </a:solidFill>
              <a:latin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F223DAB-CBB7-9149-A32E-E07775745328}"/>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41546654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Caesar Cipher Algorithm</a:t>
            </a:r>
            <a:endParaRPr lang="en-US" sz="2800" b="1" dirty="0">
              <a:latin typeface="Alexandria" charset="0"/>
              <a:cs typeface="Alexandria" charset="0"/>
            </a:endParaRPr>
          </a:p>
        </p:txBody>
      </p:sp>
      <p:sp>
        <p:nvSpPr>
          <p:cNvPr id="5" name="Rectangle 4"/>
          <p:cNvSpPr/>
          <p:nvPr/>
        </p:nvSpPr>
        <p:spPr>
          <a:xfrm>
            <a:off x="942308" y="8641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004659"/>
            <a:ext cx="10541000" cy="4230902"/>
          </a:xfrm>
          <a:prstGeom prst="rect">
            <a:avLst/>
          </a:prstGeom>
          <a:noFill/>
        </p:spPr>
        <p:txBody>
          <a:bodyPr wrap="square" rtlCol="0">
            <a:spAutoFit/>
          </a:bodyPr>
          <a:lstStyle/>
          <a:p>
            <a:pPr lvl="0">
              <a:lnSpc>
                <a:spcPct val="90000"/>
              </a:lnSpc>
              <a:spcBef>
                <a:spcPts val="1000"/>
              </a:spcBef>
            </a:pPr>
            <a:r>
              <a:rPr lang="en-US" sz="2500" b="1" dirty="0">
                <a:solidFill>
                  <a:prstClr val="black"/>
                </a:solidFill>
                <a:latin typeface="Alexandria" charset="0"/>
              </a:rPr>
              <a:t>Algorithm can be expressed as:</a:t>
            </a:r>
          </a:p>
          <a:p>
            <a:pPr lvl="0">
              <a:lnSpc>
                <a:spcPct val="90000"/>
              </a:lnSpc>
              <a:spcBef>
                <a:spcPts val="1000"/>
              </a:spcBef>
            </a:pPr>
            <a:r>
              <a:rPr lang="en-US" sz="2500" dirty="0">
                <a:solidFill>
                  <a:prstClr val="black"/>
                </a:solidFill>
                <a:latin typeface="Alexandria" charset="0"/>
              </a:rPr>
              <a:t>c = E(3, p) = (p + 3) mod (26)</a:t>
            </a:r>
          </a:p>
          <a:p>
            <a:pPr lvl="0">
              <a:lnSpc>
                <a:spcPct val="90000"/>
              </a:lnSpc>
              <a:spcBef>
                <a:spcPts val="1000"/>
              </a:spcBef>
            </a:pPr>
            <a:endParaRPr lang="en-US" sz="2500" dirty="0">
              <a:solidFill>
                <a:prstClr val="black"/>
              </a:solidFill>
              <a:latin typeface="Alexandria" charset="0"/>
            </a:endParaRPr>
          </a:p>
          <a:p>
            <a:pPr lvl="0">
              <a:lnSpc>
                <a:spcPct val="90000"/>
              </a:lnSpc>
              <a:spcBef>
                <a:spcPts val="1000"/>
              </a:spcBef>
            </a:pPr>
            <a:r>
              <a:rPr lang="en-US" sz="2500" b="1" dirty="0">
                <a:solidFill>
                  <a:prstClr val="black"/>
                </a:solidFill>
                <a:latin typeface="Alexandria" charset="0"/>
              </a:rPr>
              <a:t>A shift may be of any amount, so that the general Caesar algorithm is:</a:t>
            </a:r>
          </a:p>
          <a:p>
            <a:pPr lvl="0">
              <a:lnSpc>
                <a:spcPct val="90000"/>
              </a:lnSpc>
              <a:spcBef>
                <a:spcPts val="1000"/>
              </a:spcBef>
            </a:pPr>
            <a:r>
              <a:rPr lang="en-US" sz="2500" dirty="0">
                <a:solidFill>
                  <a:prstClr val="black"/>
                </a:solidFill>
                <a:latin typeface="Alexandria" charset="0"/>
              </a:rPr>
              <a:t>C = E(k , p ) = (p + k ) mod 26</a:t>
            </a:r>
          </a:p>
          <a:p>
            <a:pPr lvl="0">
              <a:lnSpc>
                <a:spcPct val="90000"/>
              </a:lnSpc>
              <a:spcBef>
                <a:spcPts val="1000"/>
              </a:spcBef>
            </a:pPr>
            <a:endParaRPr lang="en-US" sz="2500" dirty="0">
              <a:solidFill>
                <a:prstClr val="black"/>
              </a:solidFill>
              <a:latin typeface="Alexandria" charset="0"/>
            </a:endParaRPr>
          </a:p>
          <a:p>
            <a:pPr lvl="0">
              <a:lnSpc>
                <a:spcPct val="90000"/>
              </a:lnSpc>
              <a:spcBef>
                <a:spcPts val="1000"/>
              </a:spcBef>
            </a:pPr>
            <a:r>
              <a:rPr lang="en-US" sz="2500" b="1" dirty="0">
                <a:solidFill>
                  <a:prstClr val="black"/>
                </a:solidFill>
                <a:latin typeface="Alexandria" charset="0"/>
              </a:rPr>
              <a:t>Where k takes on a value in the range 1 to 25; the decryption algorithm is simply:</a:t>
            </a:r>
          </a:p>
          <a:p>
            <a:pPr lvl="0">
              <a:lnSpc>
                <a:spcPct val="90000"/>
              </a:lnSpc>
              <a:spcBef>
                <a:spcPts val="1000"/>
              </a:spcBef>
            </a:pPr>
            <a:r>
              <a:rPr lang="en-US" sz="2500" dirty="0">
                <a:solidFill>
                  <a:prstClr val="black"/>
                </a:solidFill>
                <a:latin typeface="Alexandria" charset="0"/>
              </a:rPr>
              <a:t>p = D(k , C ) = (C - k ) mod 26</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36875CDB-70E4-D445-A770-9CDB67B29196}"/>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33464591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Caesar Cipher Algorithm</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233919"/>
            <a:ext cx="10541000" cy="3170099"/>
          </a:xfrm>
          <a:prstGeom prst="rect">
            <a:avLst/>
          </a:prstGeom>
          <a:noFill/>
        </p:spPr>
        <p:txBody>
          <a:bodyPr wrap="square" rtlCol="0">
            <a:spAutoFit/>
          </a:bodyPr>
          <a:lstStyle/>
          <a:p>
            <a:r>
              <a:rPr lang="en-US" sz="2000" b="1" dirty="0"/>
              <a:t>Example</a:t>
            </a:r>
            <a:br>
              <a:rPr lang="en-US" sz="2000" dirty="0"/>
            </a:br>
            <a:r>
              <a:rPr lang="en-US" sz="2000" dirty="0"/>
              <a:t>Plaintext: </a:t>
            </a:r>
            <a:r>
              <a:rPr lang="en-US" sz="2000" b="1" dirty="0"/>
              <a:t>HELLO</a:t>
            </a:r>
            <a:br>
              <a:rPr lang="en-US" sz="2000" dirty="0"/>
            </a:br>
            <a:r>
              <a:rPr lang="en-US" sz="2000" dirty="0"/>
              <a:t>Key: </a:t>
            </a:r>
            <a:r>
              <a:rPr lang="en-US" sz="2000" b="1" dirty="0"/>
              <a:t>k = 3</a:t>
            </a:r>
            <a:endParaRPr lang="en-US" sz="2000" dirty="0"/>
          </a:p>
          <a:p>
            <a:r>
              <a:rPr lang="en-US" sz="2000" dirty="0"/>
              <a:t>H → K</a:t>
            </a:r>
          </a:p>
          <a:p>
            <a:r>
              <a:rPr lang="en-US" sz="2000" dirty="0"/>
              <a:t>E → H</a:t>
            </a:r>
          </a:p>
          <a:p>
            <a:r>
              <a:rPr lang="en-US" sz="2000" dirty="0"/>
              <a:t>L → O</a:t>
            </a:r>
          </a:p>
          <a:p>
            <a:r>
              <a:rPr lang="en-US" sz="2000" dirty="0"/>
              <a:t>L → O</a:t>
            </a:r>
          </a:p>
          <a:p>
            <a:r>
              <a:rPr lang="en-US" sz="2000" dirty="0"/>
              <a:t>O → R</a:t>
            </a:r>
          </a:p>
          <a:p>
            <a:r>
              <a:rPr lang="en-US" sz="2000" dirty="0"/>
              <a:t>Ciphertext: </a:t>
            </a:r>
            <a:r>
              <a:rPr lang="en-US" sz="2000" b="1" dirty="0"/>
              <a:t>KHOOR</a:t>
            </a:r>
            <a:endParaRPr lang="en-US" sz="2000" dirty="0"/>
          </a:p>
          <a:p>
            <a:pPr indent="-285750">
              <a:buFont typeface="Wingdings" pitchFamily="2" charset="2"/>
              <a:buChar char="§"/>
            </a:pPr>
            <a:endParaRPr lang="en-US" sz="20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2536985-4F82-E549-8DD5-F0BCD5887633}"/>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4556746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Monoalphabetic Cipher</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170099"/>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Alexandria" charset="0"/>
              </a:rPr>
              <a:t>Each letter is substituted by any other letter, you decide the mapping (shifted, keyword-based, or random).</a:t>
            </a:r>
          </a:p>
          <a:p>
            <a:pPr marL="342900" indent="-342900">
              <a:buFont typeface="Arial" panose="020B0604020202020204" pitchFamily="34" charset="0"/>
              <a:buChar char="•"/>
            </a:pPr>
            <a:r>
              <a:rPr lang="en-US" sz="2000" dirty="0">
                <a:latin typeface="Alexandria" charset="0"/>
              </a:rPr>
              <a:t>Same mapping must be used for the whole message.</a:t>
            </a:r>
          </a:p>
          <a:p>
            <a:pPr marL="342900" indent="-342900">
              <a:buFont typeface="Arial" panose="020B0604020202020204" pitchFamily="34" charset="0"/>
              <a:buChar char="•"/>
            </a:pPr>
            <a:r>
              <a:rPr lang="en-US" sz="2000" dirty="0">
                <a:latin typeface="Alexandria" charset="0"/>
              </a:rPr>
              <a:t>You can change the mapping for a new message.</a:t>
            </a:r>
          </a:p>
          <a:p>
            <a:pPr marL="342900" indent="-342900">
              <a:buFont typeface="Arial" panose="020B0604020202020204" pitchFamily="34" charset="0"/>
              <a:buChar char="•"/>
            </a:pPr>
            <a:r>
              <a:rPr lang="en-US" sz="2000" dirty="0">
                <a:latin typeface="Alexandria" charset="0"/>
              </a:rPr>
              <a:t>Easy to break: Because the cipher still shows the same</a:t>
            </a:r>
          </a:p>
          <a:p>
            <a:r>
              <a:rPr lang="en-US" sz="2000" dirty="0">
                <a:latin typeface="Alexandria" charset="0"/>
              </a:rPr>
              <a:t> letter frequency as normal English.</a:t>
            </a:r>
          </a:p>
          <a:p>
            <a:r>
              <a:rPr lang="en-US" sz="2000" dirty="0">
                <a:latin typeface="Alexandria" charset="0"/>
              </a:rPr>
              <a:t>-</a:t>
            </a:r>
            <a:r>
              <a:rPr lang="en-US" sz="2000" dirty="0" err="1">
                <a:latin typeface="Alexandria" charset="0"/>
              </a:rPr>
              <a:t>Digram</a:t>
            </a:r>
            <a:r>
              <a:rPr lang="en-US" sz="2000" dirty="0">
                <a:latin typeface="Alexandria" charset="0"/>
              </a:rPr>
              <a:t>: A pair of letters. Example: “</a:t>
            </a:r>
            <a:r>
              <a:rPr lang="en-US" sz="2000" dirty="0" err="1">
                <a:latin typeface="Alexandria" charset="0"/>
              </a:rPr>
              <a:t>th</a:t>
            </a:r>
            <a:r>
              <a:rPr lang="en-US" sz="2000" dirty="0">
                <a:latin typeface="Alexandria" charset="0"/>
              </a:rPr>
              <a:t>” (very common).</a:t>
            </a:r>
          </a:p>
          <a:p>
            <a:r>
              <a:rPr lang="en-US" sz="2000" dirty="0">
                <a:latin typeface="Alexandria" charset="0"/>
              </a:rPr>
              <a:t>-Trigram: A group of three letters. Example: </a:t>
            </a:r>
          </a:p>
          <a:p>
            <a:r>
              <a:rPr lang="en-US" sz="2000" dirty="0">
                <a:latin typeface="Alexandria" charset="0"/>
              </a:rPr>
              <a:t>“the” (most frequent).</a:t>
            </a:r>
          </a:p>
          <a:p>
            <a:r>
              <a:rPr lang="en-US" sz="2000" dirty="0">
                <a:latin typeface="Alexandria" charset="0"/>
              </a:rPr>
              <a:t>Attackers use these patterns to guess the hidden message.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E84D843-E111-E543-8780-0259544317DA}"/>
              </a:ext>
            </a:extLst>
          </p:cNvPr>
          <p:cNvSpPr txBox="1"/>
          <p:nvPr/>
        </p:nvSpPr>
        <p:spPr>
          <a:xfrm>
            <a:off x="9264625" y="621861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1162388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Monoalphabetic Cipher</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319883"/>
          </a:xfrm>
          <a:prstGeom prst="rect">
            <a:avLst/>
          </a:prstGeom>
          <a:noFill/>
        </p:spPr>
        <p:txBody>
          <a:bodyPr wrap="square" rtlCol="0">
            <a:spAutoFit/>
          </a:bodyPr>
          <a:lstStyle/>
          <a:p>
            <a:pPr lvl="0">
              <a:lnSpc>
                <a:spcPct val="90000"/>
              </a:lnSpc>
              <a:spcBef>
                <a:spcPts val="1000"/>
              </a:spcBef>
            </a:pPr>
            <a:r>
              <a:rPr lang="en-US" sz="2800" b="1" dirty="0">
                <a:solidFill>
                  <a:prstClr val="black"/>
                </a:solidFill>
                <a:latin typeface="Alexandria" charset="0"/>
              </a:rPr>
              <a:t>Plaintext → Ciphertext Mapping   (random mapping)</a:t>
            </a:r>
          </a:p>
          <a:p>
            <a:pPr lvl="0">
              <a:lnSpc>
                <a:spcPct val="90000"/>
              </a:lnSpc>
              <a:spcBef>
                <a:spcPts val="1000"/>
              </a:spcBef>
            </a:pPr>
            <a:r>
              <a:rPr lang="en-US" sz="2800" dirty="0">
                <a:solidFill>
                  <a:prstClr val="black"/>
                </a:solidFill>
                <a:latin typeface="Alexandria" charset="0"/>
              </a:rPr>
              <a:t>A→Q B→W C→E D→R E→T F→Y G→U H→I I→O J→P K→A L→S M→D N→F O→G P→H Q→J R→K S→L T→Z U→X V→C W→V X→B Y→N Z→M</a:t>
            </a:r>
          </a:p>
          <a:p>
            <a:pPr lvl="0">
              <a:lnSpc>
                <a:spcPct val="90000"/>
              </a:lnSpc>
              <a:spcBef>
                <a:spcPts val="1000"/>
              </a:spcBef>
            </a:pPr>
            <a:endParaRPr lang="en-US" sz="2800" dirty="0">
              <a:solidFill>
                <a:prstClr val="black"/>
              </a:solidFill>
              <a:latin typeface="Alexandria" charset="0"/>
            </a:endParaRPr>
          </a:p>
          <a:p>
            <a:pPr lvl="0">
              <a:lnSpc>
                <a:spcPct val="90000"/>
              </a:lnSpc>
              <a:spcBef>
                <a:spcPts val="1000"/>
              </a:spcBef>
            </a:pPr>
            <a:r>
              <a:rPr lang="en-US" sz="2800" dirty="0">
                <a:solidFill>
                  <a:prstClr val="black"/>
                </a:solidFill>
                <a:latin typeface="Alexandria" charset="0"/>
              </a:rPr>
              <a:t>Example: </a:t>
            </a:r>
          </a:p>
          <a:p>
            <a:pPr lvl="0">
              <a:lnSpc>
                <a:spcPct val="90000"/>
              </a:lnSpc>
              <a:spcBef>
                <a:spcPts val="1000"/>
              </a:spcBef>
            </a:pPr>
            <a:r>
              <a:rPr lang="en-US" sz="2800" dirty="0">
                <a:solidFill>
                  <a:prstClr val="black"/>
                </a:solidFill>
                <a:latin typeface="Alexandria" charset="0"/>
              </a:rPr>
              <a:t>HELLO → ITSSG</a:t>
            </a:r>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050CAC0-31AC-8B4C-B65D-E9932C98B013}"/>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2855252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006907" cy="707886"/>
          </a:xfrm>
          <a:prstGeom prst="rect">
            <a:avLst/>
          </a:prstGeom>
          <a:noFill/>
        </p:spPr>
        <p:txBody>
          <a:bodyPr wrap="square" rtlCol="0">
            <a:spAutoFit/>
          </a:bodyPr>
          <a:lstStyle/>
          <a:p>
            <a:r>
              <a:rPr lang="en-US" sz="4000" dirty="0" err="1">
                <a:solidFill>
                  <a:prstClr val="black"/>
                </a:solidFill>
                <a:latin typeface="Alexandria" charset="0"/>
                <a:ea typeface="+mj-ea"/>
                <a:cs typeface="+mj-cs"/>
              </a:rPr>
              <a:t>Playfair</a:t>
            </a:r>
            <a:r>
              <a:rPr lang="en-US" sz="4000" dirty="0">
                <a:solidFill>
                  <a:prstClr val="black"/>
                </a:solidFill>
                <a:latin typeface="Alexandria" charset="0"/>
                <a:ea typeface="+mj-ea"/>
                <a:cs typeface="+mj-cs"/>
              </a:rPr>
              <a:t> Cipher</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191643"/>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2800" dirty="0">
                <a:solidFill>
                  <a:prstClr val="black"/>
                </a:solidFill>
                <a:latin typeface="Alexandria" charset="0"/>
              </a:rPr>
              <a:t>Encrypts pairs (</a:t>
            </a:r>
            <a:r>
              <a:rPr lang="en-US" sz="2800" dirty="0" err="1">
                <a:solidFill>
                  <a:prstClr val="black"/>
                </a:solidFill>
                <a:latin typeface="Alexandria" charset="0"/>
              </a:rPr>
              <a:t>digrams</a:t>
            </a:r>
            <a:r>
              <a:rPr lang="en-US" sz="2800" dirty="0">
                <a:solidFill>
                  <a:prstClr val="black"/>
                </a:solidFill>
                <a:latin typeface="Alexandria" charset="0"/>
              </a:rPr>
              <a:t>) of letters using a 5×5 matrix.</a:t>
            </a:r>
          </a:p>
          <a:p>
            <a:pPr marL="228600" lvl="0" indent="-228600">
              <a:lnSpc>
                <a:spcPct val="90000"/>
              </a:lnSpc>
              <a:spcBef>
                <a:spcPts val="1000"/>
              </a:spcBef>
              <a:buFont typeface="Arial" panose="020B0604020202020204" pitchFamily="34" charset="0"/>
              <a:buChar char="•"/>
            </a:pPr>
            <a:r>
              <a:rPr lang="en-US" sz="2800" dirty="0">
                <a:solidFill>
                  <a:prstClr val="black"/>
                </a:solidFill>
                <a:latin typeface="Alexandria" charset="0"/>
              </a:rPr>
              <a:t>Fill in letters of keyword (minus duplicates) from left to right and from top to bottom, then fill in the remainder of the matrix with the remaining letters in alphabetic order</a:t>
            </a:r>
          </a:p>
          <a:p>
            <a:pPr marL="228600" lvl="0" indent="-228600">
              <a:lnSpc>
                <a:spcPct val="90000"/>
              </a:lnSpc>
              <a:spcBef>
                <a:spcPts val="1000"/>
              </a:spcBef>
              <a:buFont typeface="Arial" panose="020B0604020202020204" pitchFamily="34" charset="0"/>
              <a:buChar char="•"/>
            </a:pPr>
            <a:r>
              <a:rPr lang="en-US" sz="2800" dirty="0">
                <a:solidFill>
                  <a:prstClr val="black"/>
                </a:solidFill>
                <a:latin typeface="Alexandria" charset="0"/>
              </a:rPr>
              <a:t>Invented by British scientist Sir Charles Wheatstone in 1854</a:t>
            </a:r>
          </a:p>
          <a:p>
            <a:pPr marL="228600" lvl="0" indent="-228600">
              <a:lnSpc>
                <a:spcPct val="90000"/>
              </a:lnSpc>
              <a:spcBef>
                <a:spcPts val="1000"/>
              </a:spcBef>
              <a:buFont typeface="Arial" panose="020B0604020202020204" pitchFamily="34" charset="0"/>
              <a:buChar char="•"/>
            </a:pPr>
            <a:r>
              <a:rPr lang="en-US" sz="2800" dirty="0">
                <a:solidFill>
                  <a:prstClr val="black"/>
                </a:solidFill>
                <a:latin typeface="Alexandria" charset="0"/>
              </a:rPr>
              <a:t>Used as the standard field system by the British Army in World War I and the U.S. Army and other Allied forces during World War II</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61BCFCD8-DDA3-CE4E-828C-C464FE422AA5}"/>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41936641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52654" cy="707886"/>
          </a:xfrm>
          <a:prstGeom prst="rect">
            <a:avLst/>
          </a:prstGeom>
          <a:noFill/>
        </p:spPr>
        <p:txBody>
          <a:bodyPr wrap="square" rtlCol="0">
            <a:spAutoFit/>
          </a:bodyPr>
          <a:lstStyle/>
          <a:p>
            <a:r>
              <a:rPr lang="en-US" sz="4000" dirty="0" err="1">
                <a:solidFill>
                  <a:prstClr val="black"/>
                </a:solidFill>
                <a:latin typeface="Alexandria" charset="0"/>
                <a:ea typeface="+mj-ea"/>
                <a:cs typeface="+mj-cs"/>
              </a:rPr>
              <a:t>Playfair</a:t>
            </a:r>
            <a:r>
              <a:rPr lang="en-US" sz="4000" dirty="0">
                <a:solidFill>
                  <a:prstClr val="black"/>
                </a:solidFill>
                <a:latin typeface="Alexandria" charset="0"/>
                <a:ea typeface="+mj-ea"/>
                <a:cs typeface="+mj-cs"/>
              </a:rPr>
              <a:t> Cipher </a:t>
            </a:r>
            <a:r>
              <a:rPr lang="en-US" sz="3200" dirty="0">
                <a:solidFill>
                  <a:prstClr val="black"/>
                </a:solidFill>
                <a:latin typeface="Alexandria" charset="0"/>
                <a:ea typeface="+mj-ea"/>
                <a:cs typeface="+mj-cs"/>
              </a:rPr>
              <a:t>(Example)</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942308" y="2000139"/>
            <a:ext cx="10541000" cy="4093428"/>
          </a:xfrm>
          <a:prstGeom prst="rect">
            <a:avLst/>
          </a:prstGeom>
          <a:noFill/>
        </p:spPr>
        <p:txBody>
          <a:bodyPr wrap="square" rtlCol="0">
            <a:spAutoFit/>
          </a:bodyPr>
          <a:lstStyle/>
          <a:p>
            <a:r>
              <a:rPr lang="en-US" sz="2000" b="1" dirty="0">
                <a:latin typeface="Alexandria" charset="0"/>
              </a:rPr>
              <a:t>1. Create a 5×5 matrix using a keyword</a:t>
            </a:r>
          </a:p>
          <a:p>
            <a:r>
              <a:rPr lang="en-US" sz="2000" dirty="0">
                <a:latin typeface="Alexandria" charset="0"/>
              </a:rPr>
              <a:t>Keyword: MONARCHY</a:t>
            </a:r>
          </a:p>
          <a:p>
            <a:r>
              <a:rPr lang="en-US" sz="2000" dirty="0">
                <a:latin typeface="Alexandria" charset="0"/>
              </a:rPr>
              <a:t>Remove duplicates: M O N A R C H Y</a:t>
            </a:r>
          </a:p>
          <a:p>
            <a:r>
              <a:rPr lang="en-US" sz="2000" dirty="0">
                <a:latin typeface="Alexandria" charset="0"/>
              </a:rPr>
              <a:t>Fill the rest of the alphabet </a:t>
            </a:r>
          </a:p>
          <a:p>
            <a:r>
              <a:rPr lang="en-US" sz="2000" dirty="0">
                <a:latin typeface="Alexandria" charset="0"/>
              </a:rPr>
              <a:t>(combine I/J to fit 25 letters):</a:t>
            </a:r>
          </a:p>
          <a:p>
            <a:endParaRPr lang="en-US" sz="2000" dirty="0">
              <a:latin typeface="Alexandria" charset="0"/>
            </a:endParaRPr>
          </a:p>
          <a:p>
            <a:r>
              <a:rPr lang="en-US" sz="2000" b="1" dirty="0">
                <a:latin typeface="Alexandria" charset="0"/>
              </a:rPr>
              <a:t>2. Prepare the plaintext</a:t>
            </a:r>
          </a:p>
          <a:p>
            <a:r>
              <a:rPr lang="en-US" sz="2000" dirty="0">
                <a:latin typeface="Alexandria" charset="0"/>
              </a:rPr>
              <a:t>Plaintext: HELLO</a:t>
            </a:r>
          </a:p>
          <a:p>
            <a:r>
              <a:rPr lang="en-US" sz="2000" dirty="0">
                <a:latin typeface="Alexandria" charset="0"/>
              </a:rPr>
              <a:t>Break into pairs (</a:t>
            </a:r>
            <a:r>
              <a:rPr lang="en-US" sz="2000" dirty="0" err="1">
                <a:latin typeface="Alexandria" charset="0"/>
              </a:rPr>
              <a:t>digrams</a:t>
            </a:r>
            <a:r>
              <a:rPr lang="en-US" sz="2000" dirty="0">
                <a:latin typeface="Alexandria" charset="0"/>
              </a:rPr>
              <a:t>). If a letter repeats in a pair or a pair is incomplete, add a filler (usually X): </a:t>
            </a:r>
            <a:r>
              <a:rPr lang="en-US" sz="2000" dirty="0">
                <a:solidFill>
                  <a:srgbClr val="00B0F0"/>
                </a:solidFill>
              </a:rPr>
              <a:t>HE</a:t>
            </a:r>
            <a:r>
              <a:rPr lang="en-US" sz="2000" dirty="0"/>
              <a:t> </a:t>
            </a:r>
            <a:r>
              <a:rPr lang="en-US" sz="2000" dirty="0">
                <a:solidFill>
                  <a:srgbClr val="00B0F0"/>
                </a:solidFill>
              </a:rPr>
              <a:t>LL</a:t>
            </a:r>
            <a:r>
              <a:rPr lang="en-US" sz="2000" dirty="0"/>
              <a:t> </a:t>
            </a:r>
            <a:r>
              <a:rPr lang="en-US" sz="2000" dirty="0">
                <a:solidFill>
                  <a:srgbClr val="00B0F0"/>
                </a:solidFill>
              </a:rPr>
              <a:t>O</a:t>
            </a:r>
          </a:p>
          <a:p>
            <a:r>
              <a:rPr lang="en-US" sz="2000" dirty="0"/>
              <a:t>Rule: no double letters in the same pair → fix LL by inserting </a:t>
            </a:r>
            <a:r>
              <a:rPr lang="en-US" sz="2000" b="1" dirty="0"/>
              <a:t>X</a:t>
            </a:r>
            <a:r>
              <a:rPr lang="en-US" sz="2000" dirty="0"/>
              <a:t>:</a:t>
            </a:r>
            <a:br>
              <a:rPr lang="en-US" sz="2000" dirty="0"/>
            </a:br>
            <a:r>
              <a:rPr lang="en-US" sz="2000" dirty="0"/>
              <a:t>→ HE LX LO</a:t>
            </a:r>
          </a:p>
          <a:p>
            <a:r>
              <a:rPr lang="en-US" sz="2000" dirty="0"/>
              <a:t>Now we have 3 valid pairs: </a:t>
            </a:r>
            <a:r>
              <a:rPr lang="en-US" sz="2000" b="1" dirty="0"/>
              <a:t>HE – LX – LO</a:t>
            </a: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DE657EC8-0DD3-1440-8E06-3D7847B78C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7687" y="1926019"/>
            <a:ext cx="4107893" cy="2319663"/>
          </a:xfrm>
          <a:prstGeom prst="rect">
            <a:avLst/>
          </a:prstGeom>
        </p:spPr>
      </p:pic>
      <p:sp>
        <p:nvSpPr>
          <p:cNvPr id="12" name="TextBox 11">
            <a:extLst>
              <a:ext uri="{FF2B5EF4-FFF2-40B4-BE49-F238E27FC236}">
                <a16:creationId xmlns:a16="http://schemas.microsoft.com/office/drawing/2014/main" id="{2A89AF2D-072F-9942-BE90-B18B2D2BA996}"/>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12385791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p:cNvSpPr txBox="1"/>
          <p:nvPr/>
        </p:nvSpPr>
        <p:spPr>
          <a:xfrm>
            <a:off x="2513149" y="1019069"/>
            <a:ext cx="6999343" cy="707886"/>
          </a:xfrm>
          <a:prstGeom prst="rect">
            <a:avLst/>
          </a:prstGeom>
          <a:noFill/>
        </p:spPr>
        <p:txBody>
          <a:bodyPr wrap="square" rtlCol="0">
            <a:spAutoFit/>
          </a:bodyPr>
          <a:lstStyle/>
          <a:p>
            <a:r>
              <a:rPr lang="en-US" sz="4000" dirty="0" err="1">
                <a:solidFill>
                  <a:prstClr val="black"/>
                </a:solidFill>
                <a:latin typeface="Alexandria" charset="0"/>
                <a:ea typeface="+mj-ea"/>
                <a:cs typeface="+mj-cs"/>
              </a:rPr>
              <a:t>Playfair</a:t>
            </a:r>
            <a:r>
              <a:rPr lang="en-US" sz="4000" dirty="0">
                <a:solidFill>
                  <a:prstClr val="black"/>
                </a:solidFill>
                <a:latin typeface="Alexandria" charset="0"/>
                <a:ea typeface="+mj-ea"/>
                <a:cs typeface="+mj-cs"/>
              </a:rPr>
              <a:t> Cipher </a:t>
            </a:r>
            <a:r>
              <a:rPr lang="en-US" sz="3200" dirty="0">
                <a:solidFill>
                  <a:prstClr val="black"/>
                </a:solidFill>
                <a:latin typeface="Alexandria" charset="0"/>
                <a:ea typeface="+mj-ea"/>
                <a:cs typeface="+mj-cs"/>
              </a:rPr>
              <a:t>(Example)</a:t>
            </a:r>
            <a:endParaRPr lang="en-US" sz="2800" b="1" dirty="0">
              <a:latin typeface="Alexandria" charset="0"/>
              <a:cs typeface="Alexandria" charset="0"/>
            </a:endParaRPr>
          </a:p>
        </p:txBody>
      </p:sp>
      <p:sp>
        <p:nvSpPr>
          <p:cNvPr id="5" name="Rectangle 4"/>
          <p:cNvSpPr/>
          <p:nvPr/>
        </p:nvSpPr>
        <p:spPr>
          <a:xfrm>
            <a:off x="942308" y="6147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714719"/>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89928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1680344"/>
            <a:ext cx="10541000" cy="4832092"/>
          </a:xfrm>
          <a:prstGeom prst="rect">
            <a:avLst/>
          </a:prstGeom>
          <a:noFill/>
        </p:spPr>
        <p:txBody>
          <a:bodyPr wrap="square" rtlCol="0">
            <a:spAutoFit/>
          </a:bodyPr>
          <a:lstStyle/>
          <a:p>
            <a:pPr>
              <a:lnSpc>
                <a:spcPct val="120000"/>
              </a:lnSpc>
            </a:pPr>
            <a:r>
              <a:rPr lang="en-US" sz="2000" b="1" dirty="0">
                <a:latin typeface="Alexandria" charset="0"/>
              </a:rPr>
              <a:t>3. Encrypt each pair using the </a:t>
            </a:r>
            <a:r>
              <a:rPr lang="en-US" sz="2000" b="1" dirty="0" err="1">
                <a:latin typeface="Alexandria" charset="0"/>
              </a:rPr>
              <a:t>Playfair</a:t>
            </a:r>
            <a:r>
              <a:rPr lang="en-US" sz="2000" b="1" dirty="0">
                <a:latin typeface="Alexandria" charset="0"/>
              </a:rPr>
              <a:t> rules</a:t>
            </a:r>
          </a:p>
          <a:p>
            <a:pPr>
              <a:lnSpc>
                <a:spcPct val="120000"/>
              </a:lnSpc>
            </a:pPr>
            <a:r>
              <a:rPr lang="en-US" sz="2000" b="1" dirty="0">
                <a:latin typeface="Alexandria" charset="0"/>
              </a:rPr>
              <a:t>Rule 1</a:t>
            </a:r>
            <a:r>
              <a:rPr lang="en-US" sz="2000" dirty="0">
                <a:latin typeface="Alexandria" charset="0"/>
              </a:rPr>
              <a:t>: If letters are in the same row, replace each</a:t>
            </a:r>
          </a:p>
          <a:p>
            <a:pPr>
              <a:lnSpc>
                <a:spcPct val="120000"/>
              </a:lnSpc>
            </a:pPr>
            <a:r>
              <a:rPr lang="en-US" sz="2000" dirty="0">
                <a:latin typeface="Alexandria" charset="0"/>
              </a:rPr>
              <a:t>with the letter to its right (wrap around if needed).</a:t>
            </a:r>
            <a:br>
              <a:rPr lang="en-US" sz="2000" dirty="0">
                <a:latin typeface="Alexandria" charset="0"/>
              </a:rPr>
            </a:br>
            <a:r>
              <a:rPr lang="en-US" sz="2000" b="1" dirty="0">
                <a:latin typeface="Alexandria" charset="0"/>
              </a:rPr>
              <a:t>Rule 2</a:t>
            </a:r>
            <a:r>
              <a:rPr lang="en-US" sz="2000" dirty="0">
                <a:latin typeface="Alexandria" charset="0"/>
              </a:rPr>
              <a:t>: If letters are in the same column, replace each with</a:t>
            </a:r>
          </a:p>
          <a:p>
            <a:pPr>
              <a:lnSpc>
                <a:spcPct val="120000"/>
              </a:lnSpc>
            </a:pPr>
            <a:r>
              <a:rPr lang="en-US" sz="2000" dirty="0">
                <a:latin typeface="Alexandria" charset="0"/>
              </a:rPr>
              <a:t>the letter below (wrap around if needed).</a:t>
            </a:r>
            <a:br>
              <a:rPr lang="en-US" sz="2000" dirty="0">
                <a:latin typeface="Alexandria" charset="0"/>
              </a:rPr>
            </a:br>
            <a:r>
              <a:rPr lang="en-US" sz="2000" b="1" dirty="0">
                <a:latin typeface="Alexandria" charset="0"/>
              </a:rPr>
              <a:t>Rule 3</a:t>
            </a:r>
            <a:r>
              <a:rPr lang="en-US" sz="2000" dirty="0">
                <a:latin typeface="Alexandria" charset="0"/>
              </a:rPr>
              <a:t>: If letters form a rectangle (different row and column),</a:t>
            </a:r>
          </a:p>
          <a:p>
            <a:pPr>
              <a:lnSpc>
                <a:spcPct val="120000"/>
              </a:lnSpc>
            </a:pPr>
            <a:r>
              <a:rPr lang="en-US" sz="2000" dirty="0">
                <a:latin typeface="Alexandria" charset="0"/>
              </a:rPr>
              <a:t>replace each with the letter in the same row but the column of the other letter.</a:t>
            </a:r>
          </a:p>
          <a:p>
            <a:pPr>
              <a:lnSpc>
                <a:spcPct val="120000"/>
              </a:lnSpc>
            </a:pPr>
            <a:r>
              <a:rPr lang="en-US" sz="2000" b="1" dirty="0">
                <a:latin typeface="Alexandria" charset="0"/>
              </a:rPr>
              <a:t>4. Encrypt each pair</a:t>
            </a:r>
          </a:p>
          <a:p>
            <a:pPr>
              <a:lnSpc>
                <a:spcPct val="120000"/>
              </a:lnSpc>
            </a:pPr>
            <a:r>
              <a:rPr lang="en-US" sz="2000" dirty="0">
                <a:latin typeface="Alexandria" charset="0"/>
              </a:rPr>
              <a:t>Pair 1: HE			</a:t>
            </a:r>
            <a:r>
              <a:rPr lang="en-US" sz="2000" b="1" dirty="0">
                <a:latin typeface="Alexandria" charset="0"/>
              </a:rPr>
              <a:t>Rectangle rule → swap columns:</a:t>
            </a:r>
            <a:endParaRPr lang="en-US" sz="2000" dirty="0">
              <a:latin typeface="Alexandria" charset="0"/>
            </a:endParaRPr>
          </a:p>
          <a:p>
            <a:pPr>
              <a:lnSpc>
                <a:spcPct val="120000"/>
              </a:lnSpc>
            </a:pPr>
            <a:r>
              <a:rPr lang="en-US" sz="2000" dirty="0">
                <a:latin typeface="Alexandria" charset="0"/>
              </a:rPr>
              <a:t>H → row2 col2			H → C (row2 col1)</a:t>
            </a:r>
          </a:p>
          <a:p>
            <a:pPr>
              <a:lnSpc>
                <a:spcPct val="120000"/>
              </a:lnSpc>
            </a:pPr>
            <a:r>
              <a:rPr lang="en-US" sz="2000" dirty="0">
                <a:latin typeface="Alexandria" charset="0"/>
              </a:rPr>
              <a:t>E → row3 col1			E → Y (row3 col2) 	</a:t>
            </a:r>
          </a:p>
          <a:p>
            <a:pPr>
              <a:lnSpc>
                <a:spcPct val="120000"/>
              </a:lnSpc>
            </a:pPr>
            <a:r>
              <a:rPr lang="en-US" sz="2000" b="1" dirty="0">
                <a:latin typeface="Alexandria" charset="0"/>
              </a:rPr>
              <a:t>Result:    HE → CY</a:t>
            </a:r>
            <a:endParaRPr lang="en-US" sz="2000" dirty="0">
              <a:latin typeface="Alexandria" charset="0"/>
            </a:endParaRPr>
          </a:p>
          <a:p>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BAD28C94-9BFB-BA4B-8FDB-38E55C53D7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28956" y="1794473"/>
            <a:ext cx="3785553" cy="2137643"/>
          </a:xfrm>
          <a:prstGeom prst="rect">
            <a:avLst/>
          </a:prstGeom>
        </p:spPr>
      </p:pic>
      <p:sp>
        <p:nvSpPr>
          <p:cNvPr id="12" name="TextBox 11">
            <a:extLst>
              <a:ext uri="{FF2B5EF4-FFF2-40B4-BE49-F238E27FC236}">
                <a16:creationId xmlns:a16="http://schemas.microsoft.com/office/drawing/2014/main" id="{8957883F-CF36-BD41-996C-ABA7DAF5D19A}"/>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11772104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707886"/>
          </a:xfrm>
          <a:prstGeom prst="rect">
            <a:avLst/>
          </a:prstGeom>
          <a:noFill/>
        </p:spPr>
        <p:txBody>
          <a:bodyPr wrap="square" rtlCol="0">
            <a:spAutoFit/>
          </a:bodyPr>
          <a:lstStyle/>
          <a:p>
            <a:r>
              <a:rPr lang="en-US" sz="4000" dirty="0" err="1">
                <a:solidFill>
                  <a:prstClr val="black"/>
                </a:solidFill>
                <a:latin typeface="Alexandria" charset="0"/>
                <a:ea typeface="+mj-ea"/>
                <a:cs typeface="+mj-cs"/>
              </a:rPr>
              <a:t>Playfair</a:t>
            </a:r>
            <a:r>
              <a:rPr lang="en-US" sz="4000" dirty="0">
                <a:solidFill>
                  <a:prstClr val="black"/>
                </a:solidFill>
                <a:latin typeface="Alexandria" charset="0"/>
                <a:ea typeface="+mj-ea"/>
                <a:cs typeface="+mj-cs"/>
              </a:rPr>
              <a:t> Cipher </a:t>
            </a:r>
            <a:r>
              <a:rPr lang="en-US" sz="3200" dirty="0">
                <a:solidFill>
                  <a:prstClr val="black"/>
                </a:solidFill>
                <a:latin typeface="Alexandria" charset="0"/>
                <a:ea typeface="+mj-ea"/>
                <a:cs typeface="+mj-cs"/>
              </a:rPr>
              <a:t>(Example)</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011732"/>
            <a:ext cx="10541000" cy="4401205"/>
          </a:xfrm>
          <a:prstGeom prst="rect">
            <a:avLst/>
          </a:prstGeom>
          <a:noFill/>
        </p:spPr>
        <p:txBody>
          <a:bodyPr wrap="square" rtlCol="0">
            <a:spAutoFit/>
          </a:bodyPr>
          <a:lstStyle/>
          <a:p>
            <a:r>
              <a:rPr lang="en-US" sz="2000" b="1" dirty="0">
                <a:latin typeface="Alexandria" charset="0"/>
              </a:rPr>
              <a:t>Pair 2: LX</a:t>
            </a:r>
          </a:p>
          <a:p>
            <a:r>
              <a:rPr lang="en-US" sz="2000" dirty="0">
                <a:latin typeface="Alexandria" charset="0"/>
              </a:rPr>
              <a:t>L → row4 col1	X → row5 col4</a:t>
            </a:r>
          </a:p>
          <a:p>
            <a:r>
              <a:rPr lang="en-US" sz="2000" b="1" dirty="0">
                <a:latin typeface="Alexandria" charset="0"/>
              </a:rPr>
              <a:t>Rectangle rule → swap columns:</a:t>
            </a:r>
          </a:p>
          <a:p>
            <a:r>
              <a:rPr lang="en-US" sz="2000" dirty="0">
                <a:latin typeface="Alexandria" charset="0"/>
              </a:rPr>
              <a:t>L → S (row4 col4)</a:t>
            </a:r>
          </a:p>
          <a:p>
            <a:r>
              <a:rPr lang="en-US" sz="2000" dirty="0">
                <a:latin typeface="Alexandria" charset="0"/>
              </a:rPr>
              <a:t>X → U (row5 col1)</a:t>
            </a:r>
          </a:p>
          <a:p>
            <a:r>
              <a:rPr lang="en-US" sz="2000" dirty="0">
                <a:latin typeface="Alexandria" charset="0"/>
              </a:rPr>
              <a:t>LX → SU</a:t>
            </a:r>
          </a:p>
          <a:p>
            <a:r>
              <a:rPr lang="en-US" sz="2000" b="1" dirty="0">
                <a:latin typeface="Alexandria" charset="0"/>
              </a:rPr>
              <a:t>Pair 3: LO</a:t>
            </a:r>
          </a:p>
          <a:p>
            <a:r>
              <a:rPr lang="en-US" sz="2000" dirty="0">
                <a:latin typeface="Alexandria" charset="0"/>
              </a:rPr>
              <a:t>L → row4 col1	O → row1 col2</a:t>
            </a:r>
          </a:p>
          <a:p>
            <a:r>
              <a:rPr lang="en-US" sz="2000" b="1" dirty="0">
                <a:latin typeface="Alexandria" charset="0"/>
              </a:rPr>
              <a:t>Rectangle rule → swap columns:</a:t>
            </a:r>
          </a:p>
          <a:p>
            <a:r>
              <a:rPr lang="en-US" sz="2000" dirty="0">
                <a:latin typeface="Alexandria" charset="0"/>
              </a:rPr>
              <a:t>L → P (row4 col2)</a:t>
            </a:r>
          </a:p>
          <a:p>
            <a:r>
              <a:rPr lang="en-US" sz="2000" dirty="0">
                <a:latin typeface="Alexandria" charset="0"/>
              </a:rPr>
              <a:t>O → M (row1 col1)</a:t>
            </a:r>
          </a:p>
          <a:p>
            <a:r>
              <a:rPr lang="en-US" sz="2000" dirty="0">
                <a:latin typeface="Alexandria" charset="0"/>
              </a:rPr>
              <a:t>LO → PM</a:t>
            </a:r>
          </a:p>
          <a:p>
            <a:r>
              <a:rPr lang="en-US" sz="2000" b="1" dirty="0">
                <a:latin typeface="Alexandria" charset="0"/>
              </a:rPr>
              <a:t>4. Final Ciphertext → Combine: CY + SU + PM = CYSUPM</a:t>
            </a:r>
          </a:p>
          <a:p>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A85F1BDF-5322-D344-8561-79038D4190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28956" y="1794473"/>
            <a:ext cx="3785553" cy="2137643"/>
          </a:xfrm>
          <a:prstGeom prst="rect">
            <a:avLst/>
          </a:prstGeom>
        </p:spPr>
      </p:pic>
      <p:sp>
        <p:nvSpPr>
          <p:cNvPr id="12" name="TextBox 11">
            <a:extLst>
              <a:ext uri="{FF2B5EF4-FFF2-40B4-BE49-F238E27FC236}">
                <a16:creationId xmlns:a16="http://schemas.microsoft.com/office/drawing/2014/main" id="{111BA151-297B-A743-AA15-F8C500E394C0}"/>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9061409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Hill Cipher</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790781"/>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Strength is that it completely hides single- letter frequencies</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The use of a larger matrix hides more frequency information</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A 3 x 3 Hill cipher hides not only single-letter but also two-letter frequency information</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Strong against a ciphertext-only attack but easily broken with a known plaintext attack</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Uses matrix multiplication on letter values (A=0,…,Z=25).</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you can use different matrix sizes: 2×2, 3×3, 4×4, … depending on how many letters you want to encrypt at a time.</a:t>
            </a:r>
          </a:p>
          <a:p>
            <a:pPr lvl="0">
              <a:lnSpc>
                <a:spcPct val="90000"/>
              </a:lnSpc>
              <a:spcBef>
                <a:spcPts val="1000"/>
              </a:spcBef>
            </a:pPr>
            <a:r>
              <a:rPr lang="en-US" sz="2000" dirty="0">
                <a:solidFill>
                  <a:prstClr val="black"/>
                </a:solidFill>
                <a:latin typeface="Alexandria" charset="0"/>
              </a:rPr>
              <a:t>-If your key matrix is 2×2 → you encrypt 2 letters (a </a:t>
            </a:r>
            <a:r>
              <a:rPr lang="en-US" sz="2000" dirty="0" err="1">
                <a:solidFill>
                  <a:prstClr val="black"/>
                </a:solidFill>
                <a:latin typeface="Alexandria" charset="0"/>
              </a:rPr>
              <a:t>digram</a:t>
            </a:r>
            <a:r>
              <a:rPr lang="en-US" sz="2000" dirty="0">
                <a:solidFill>
                  <a:prstClr val="black"/>
                </a:solidFill>
                <a:latin typeface="Alexandria" charset="0"/>
              </a:rPr>
              <a:t>) at a time.</a:t>
            </a:r>
          </a:p>
          <a:p>
            <a:pPr lvl="0">
              <a:lnSpc>
                <a:spcPct val="90000"/>
              </a:lnSpc>
              <a:spcBef>
                <a:spcPts val="1000"/>
              </a:spcBef>
            </a:pPr>
            <a:r>
              <a:rPr lang="en-US" sz="2000" dirty="0">
                <a:solidFill>
                  <a:prstClr val="black"/>
                </a:solidFill>
                <a:latin typeface="Alexandria" charset="0"/>
              </a:rPr>
              <a:t>-If it’s 3×3 → you encrypt 3 letters (a trigram) at a time, etc.</a:t>
            </a:r>
          </a:p>
          <a:p>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E7D6C76-D00B-ED46-B7B0-1B78BC618A62}"/>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168600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Hill Cipher</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199203"/>
            <a:ext cx="10541000" cy="3477875"/>
          </a:xfrm>
          <a:prstGeom prst="rect">
            <a:avLst/>
          </a:prstGeom>
          <a:noFill/>
        </p:spPr>
        <p:txBody>
          <a:bodyPr wrap="square" rtlCol="0">
            <a:spAutoFit/>
          </a:bodyPr>
          <a:lstStyle/>
          <a:p>
            <a:r>
              <a:rPr lang="en-US" sz="2000" dirty="0">
                <a:latin typeface="Alexandria" charset="0"/>
              </a:rPr>
              <a:t>Example: </a:t>
            </a:r>
          </a:p>
          <a:p>
            <a:r>
              <a:rPr lang="en-US" sz="2000" dirty="0">
                <a:latin typeface="Alexandria" charset="0"/>
              </a:rPr>
              <a:t>Key Matrix 2×2:</a:t>
            </a:r>
            <a:br>
              <a:rPr lang="en-US" sz="2000" dirty="0">
                <a:latin typeface="Alexandria" charset="0"/>
              </a:rPr>
            </a:br>
            <a:r>
              <a:rPr lang="en-US" sz="2000" dirty="0">
                <a:latin typeface="Alexandria" charset="0"/>
              </a:rPr>
              <a:t>3 3</a:t>
            </a:r>
            <a:br>
              <a:rPr lang="en-US" sz="2000" dirty="0">
                <a:latin typeface="Alexandria" charset="0"/>
              </a:rPr>
            </a:br>
            <a:r>
              <a:rPr lang="en-US" sz="2000" dirty="0">
                <a:latin typeface="Alexandria" charset="0"/>
              </a:rPr>
              <a:t>2 5</a:t>
            </a:r>
          </a:p>
          <a:p>
            <a:r>
              <a:rPr lang="en-US" sz="2000" dirty="0">
                <a:latin typeface="Alexandria" charset="0"/>
              </a:rPr>
              <a:t>Plaintext: HI → H=7, I=8</a:t>
            </a:r>
            <a:br>
              <a:rPr lang="en-US" sz="2000" dirty="0">
                <a:latin typeface="Alexandria" charset="0"/>
              </a:rPr>
            </a:br>
            <a:endParaRPr lang="en-US" sz="2000" dirty="0">
              <a:latin typeface="Alexandria" charset="0"/>
            </a:endParaRPr>
          </a:p>
          <a:p>
            <a:r>
              <a:rPr lang="en-US" sz="2000" dirty="0">
                <a:latin typeface="Alexandria" charset="0"/>
              </a:rPr>
              <a:t>3×7+3×8,  2×7+5×8  = 45, 54 → mod 26 → (19, 2)</a:t>
            </a:r>
            <a:br>
              <a:rPr lang="en-US" sz="2000" dirty="0">
                <a:latin typeface="Alexandria" charset="0"/>
              </a:rPr>
            </a:br>
            <a:r>
              <a:rPr lang="en-US" sz="2000" dirty="0">
                <a:latin typeface="Alexandria" charset="0"/>
              </a:rPr>
              <a:t>= T, C</a:t>
            </a:r>
            <a:br>
              <a:rPr lang="en-US" sz="2000" dirty="0">
                <a:latin typeface="Alexandria" charset="0"/>
              </a:rPr>
            </a:br>
            <a:endParaRPr lang="en-US" sz="2000" dirty="0">
              <a:latin typeface="Alexandria" charset="0"/>
            </a:endParaRPr>
          </a:p>
          <a:p>
            <a:r>
              <a:rPr lang="en-US" sz="2000" dirty="0">
                <a:latin typeface="Alexandria" charset="0"/>
              </a:rPr>
              <a:t>Ciphertext: TC</a:t>
            </a:r>
          </a:p>
          <a:p>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295ADE2-251E-6A47-80B2-7163E60E20D2}"/>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41813180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707886"/>
          </a:xfrm>
          <a:prstGeom prst="rect">
            <a:avLst/>
          </a:prstGeom>
          <a:noFill/>
        </p:spPr>
        <p:txBody>
          <a:bodyPr wrap="square" rtlCol="0">
            <a:spAutoFit/>
          </a:bodyPr>
          <a:lstStyle/>
          <a:p>
            <a:r>
              <a:rPr lang="en-US" sz="4000" dirty="0" err="1">
                <a:solidFill>
                  <a:prstClr val="black"/>
                </a:solidFill>
                <a:latin typeface="Alexandria" charset="0"/>
                <a:ea typeface="+mj-ea"/>
                <a:cs typeface="+mj-cs"/>
              </a:rPr>
              <a:t>Vigenère</a:t>
            </a:r>
            <a:r>
              <a:rPr lang="en-US" sz="4000" dirty="0">
                <a:solidFill>
                  <a:prstClr val="black"/>
                </a:solidFill>
                <a:latin typeface="Alexandria" charset="0"/>
                <a:ea typeface="+mj-ea"/>
                <a:cs typeface="+mj-cs"/>
              </a:rPr>
              <a:t> Cipher</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199203"/>
            <a:ext cx="10541000" cy="3990836"/>
          </a:xfrm>
          <a:prstGeom prst="rect">
            <a:avLst/>
          </a:prstGeom>
          <a:noFill/>
        </p:spPr>
        <p:txBody>
          <a:bodyPr wrap="square" rtlCol="0">
            <a:spAutoFit/>
          </a:bodyPr>
          <a:lstStyle/>
          <a:p>
            <a:pPr marL="228600" lvl="0" indent="-228600">
              <a:spcBef>
                <a:spcPts val="1000"/>
              </a:spcBef>
              <a:buFont typeface="Arial" panose="020B0604020202020204" pitchFamily="34" charset="0"/>
              <a:buChar char="•"/>
            </a:pPr>
            <a:r>
              <a:rPr lang="en-US" sz="2000" dirty="0">
                <a:solidFill>
                  <a:prstClr val="black"/>
                </a:solidFill>
                <a:latin typeface="Alexandria" charset="0"/>
              </a:rPr>
              <a:t>In this scheme the set of related monoalphabetic substitution rules consists of the 26 Caesar ciphers with shifts of 0 through 25</a:t>
            </a:r>
          </a:p>
          <a:p>
            <a:pPr marL="228600" lvl="0" indent="-228600">
              <a:spcBef>
                <a:spcPts val="1000"/>
              </a:spcBef>
              <a:buFont typeface="Arial" panose="020B0604020202020204" pitchFamily="34" charset="0"/>
              <a:buChar char="•"/>
            </a:pPr>
            <a:r>
              <a:rPr lang="en-US" sz="2000" dirty="0">
                <a:solidFill>
                  <a:prstClr val="black"/>
                </a:solidFill>
                <a:latin typeface="Alexandria" charset="0"/>
              </a:rPr>
              <a:t>Each letter of the key corresponds to a shift value. For instance, if the key letter is “A,” that means no shift. If it’s “B,” that means a shift of 1, and so on, up to “Z,” which would mean a shift of 25.</a:t>
            </a:r>
          </a:p>
          <a:p>
            <a:pPr marL="228600" lvl="0" indent="-228600">
              <a:spcBef>
                <a:spcPts val="1000"/>
              </a:spcBef>
              <a:buFont typeface="Arial" panose="020B0604020202020204" pitchFamily="34" charset="0"/>
              <a:buChar char="•"/>
            </a:pPr>
            <a:r>
              <a:rPr lang="en-US" sz="2000" dirty="0">
                <a:solidFill>
                  <a:prstClr val="black"/>
                </a:solidFill>
                <a:latin typeface="Alexandria" charset="0"/>
              </a:rPr>
              <a:t>To encrypt a longer message, you repeat the key so that each plaintext letter has a corresponding key letter.</a:t>
            </a:r>
          </a:p>
          <a:p>
            <a:pPr marL="228600" lvl="0" indent="-228600">
              <a:spcBef>
                <a:spcPts val="1000"/>
              </a:spcBef>
              <a:buFont typeface="Arial" panose="020B0604020202020204" pitchFamily="34" charset="0"/>
              <a:buChar char="•"/>
            </a:pPr>
            <a:r>
              <a:rPr lang="en-US" sz="2000" dirty="0">
                <a:solidFill>
                  <a:prstClr val="black"/>
                </a:solidFill>
                <a:latin typeface="Alexandria" charset="0"/>
              </a:rPr>
              <a:t>Each letter of the plaintext is shifted by the amount determined by the corresponding key letter. This means that each letter in the message can have a different shift, creating a more complex encryption than a single Caesar cipher.</a:t>
            </a:r>
          </a:p>
          <a:p>
            <a:pPr marL="228600" lvl="0" indent="-228600">
              <a:spcBef>
                <a:spcPts val="1000"/>
              </a:spcBef>
              <a:buFont typeface="Arial" panose="020B0604020202020204" pitchFamily="34" charset="0"/>
              <a:buChar char="•"/>
            </a:pPr>
            <a:r>
              <a:rPr lang="en-US" sz="2000" dirty="0" err="1">
                <a:solidFill>
                  <a:prstClr val="black"/>
                </a:solidFill>
                <a:latin typeface="Alexandria" charset="0"/>
              </a:rPr>
              <a:t>Vigenère</a:t>
            </a:r>
            <a:r>
              <a:rPr lang="en-US" sz="2000" dirty="0">
                <a:solidFill>
                  <a:prstClr val="black"/>
                </a:solidFill>
                <a:latin typeface="Alexandria" charset="0"/>
              </a:rPr>
              <a:t> can be broken using frequency analysis or statistical patterns, because the key repeats.</a:t>
            </a:r>
          </a:p>
          <a:p>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C357D37-D95A-C14C-97DB-7DE0DA9474E2}"/>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26198943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2278" y="1029653"/>
            <a:ext cx="6999343" cy="707886"/>
          </a:xfrm>
          <a:prstGeom prst="rect">
            <a:avLst/>
          </a:prstGeom>
          <a:noFill/>
        </p:spPr>
        <p:txBody>
          <a:bodyPr wrap="square" rtlCol="0">
            <a:spAutoFit/>
          </a:bodyPr>
          <a:lstStyle/>
          <a:p>
            <a:pPr lvl="0"/>
            <a:r>
              <a:rPr lang="en-US" sz="4000" dirty="0" err="1">
                <a:solidFill>
                  <a:prstClr val="black"/>
                </a:solidFill>
                <a:latin typeface="Alexandria" charset="0"/>
              </a:rPr>
              <a:t>Vigenère</a:t>
            </a:r>
            <a:r>
              <a:rPr lang="en-US" sz="4000" dirty="0">
                <a:solidFill>
                  <a:prstClr val="black"/>
                </a:solidFill>
                <a:latin typeface="Alexandria" charset="0"/>
              </a:rPr>
              <a:t> Cipher</a:t>
            </a:r>
            <a:endParaRPr lang="en-US" sz="2800" b="1" dirty="0">
              <a:solidFill>
                <a:prstClr val="black"/>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199203"/>
            <a:ext cx="10541000" cy="3170099"/>
          </a:xfrm>
          <a:prstGeom prst="rect">
            <a:avLst/>
          </a:prstGeom>
          <a:noFill/>
        </p:spPr>
        <p:txBody>
          <a:bodyPr wrap="square" rtlCol="0">
            <a:spAutoFit/>
          </a:bodyPr>
          <a:lstStyle/>
          <a:p>
            <a:r>
              <a:rPr lang="en-US" sz="2000" dirty="0">
                <a:latin typeface="Alexandria" charset="0"/>
              </a:rPr>
              <a:t>Example:</a:t>
            </a:r>
          </a:p>
          <a:p>
            <a:r>
              <a:rPr lang="en-US" sz="2000" b="1" dirty="0">
                <a:latin typeface="Alexandria" charset="0"/>
              </a:rPr>
              <a:t>Plaintext</a:t>
            </a:r>
            <a:r>
              <a:rPr lang="en-US" sz="2000" dirty="0">
                <a:latin typeface="Alexandria" charset="0"/>
              </a:rPr>
              <a:t>: ATTACKATDAWN </a:t>
            </a:r>
          </a:p>
          <a:p>
            <a:r>
              <a:rPr lang="en-US" sz="2000" b="1" dirty="0">
                <a:latin typeface="Alexandria" charset="0"/>
              </a:rPr>
              <a:t>Key</a:t>
            </a:r>
            <a:r>
              <a:rPr lang="en-US" sz="2000" dirty="0">
                <a:latin typeface="Alexandria" charset="0"/>
              </a:rPr>
              <a:t>: LEMON (repeated → LEMONLEMONLE) </a:t>
            </a:r>
          </a:p>
          <a:p>
            <a:r>
              <a:rPr lang="en-US" sz="2000" dirty="0">
                <a:latin typeface="Alexandria" charset="0"/>
              </a:rPr>
              <a:t>A (0) + L (11) = 11 → L </a:t>
            </a:r>
          </a:p>
          <a:p>
            <a:r>
              <a:rPr lang="en-US" sz="2000" dirty="0">
                <a:latin typeface="Alexandria" charset="0"/>
              </a:rPr>
              <a:t>T (19) + E (4) = 23 → X </a:t>
            </a:r>
          </a:p>
          <a:p>
            <a:r>
              <a:rPr lang="en-US" sz="2000" dirty="0">
                <a:latin typeface="Alexandria" charset="0"/>
              </a:rPr>
              <a:t>T (19) + M (12) = 31 mod26 = 5 → F </a:t>
            </a:r>
          </a:p>
          <a:p>
            <a:r>
              <a:rPr lang="en-US" sz="2000" dirty="0">
                <a:latin typeface="Alexandria" charset="0"/>
              </a:rPr>
              <a:t>A (0) + O (14) = 14 → O </a:t>
            </a:r>
          </a:p>
          <a:p>
            <a:r>
              <a:rPr lang="en-US" sz="2000" dirty="0">
                <a:latin typeface="Alexandria" charset="0"/>
              </a:rPr>
              <a:t>C (2) + N (13) = 15 → P … </a:t>
            </a:r>
          </a:p>
          <a:p>
            <a:r>
              <a:rPr lang="en-US" sz="2000" b="1" dirty="0">
                <a:latin typeface="Alexandria" charset="0"/>
              </a:rPr>
              <a:t>Ciphertext</a:t>
            </a:r>
            <a:r>
              <a:rPr lang="en-US" sz="2000" dirty="0">
                <a:latin typeface="Alexandria" charset="0"/>
              </a:rPr>
              <a:t>: LXFOPVEFRNHR </a:t>
            </a:r>
          </a:p>
          <a:p>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AF774C6-6545-C94B-8BB6-5F045233441C}"/>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9765698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707886"/>
          </a:xfrm>
          <a:prstGeom prst="rect">
            <a:avLst/>
          </a:prstGeom>
          <a:noFill/>
        </p:spPr>
        <p:txBody>
          <a:bodyPr wrap="square" rtlCol="0">
            <a:spAutoFit/>
          </a:bodyPr>
          <a:lstStyle/>
          <a:p>
            <a:r>
              <a:rPr lang="en-US" sz="4000" dirty="0" err="1">
                <a:solidFill>
                  <a:prstClr val="black"/>
                </a:solidFill>
                <a:latin typeface="Alexandria" charset="0"/>
                <a:ea typeface="+mj-ea"/>
                <a:cs typeface="+mj-cs"/>
              </a:rPr>
              <a:t>Vigenère</a:t>
            </a:r>
            <a:r>
              <a:rPr lang="en-US" sz="4000" dirty="0">
                <a:solidFill>
                  <a:prstClr val="black"/>
                </a:solidFill>
                <a:latin typeface="Alexandria" charset="0"/>
                <a:ea typeface="+mj-ea"/>
                <a:cs typeface="+mj-cs"/>
              </a:rPr>
              <a:t> Autokey System </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323987"/>
          </a:xfrm>
          <a:prstGeom prst="rect">
            <a:avLst/>
          </a:prstGeom>
          <a:noFill/>
        </p:spPr>
        <p:txBody>
          <a:bodyPr wrap="square" rtlCol="0">
            <a:spAutoFit/>
          </a:bodyPr>
          <a:lstStyle/>
          <a:p>
            <a:pPr marL="228600" lvl="0" indent="-228600">
              <a:spcBef>
                <a:spcPts val="1000"/>
              </a:spcBef>
              <a:buFont typeface="Arial" panose="020B0604020202020204" pitchFamily="34" charset="0"/>
              <a:buChar char="•"/>
            </a:pPr>
            <a:r>
              <a:rPr lang="en-US" sz="2000" dirty="0">
                <a:solidFill>
                  <a:prstClr val="black"/>
                </a:solidFill>
                <a:latin typeface="Alexandria" charset="0"/>
              </a:rPr>
              <a:t>A keyword is concatenated with the plaintext itself to provide a running key</a:t>
            </a:r>
          </a:p>
          <a:p>
            <a:pPr lvl="0">
              <a:spcBef>
                <a:spcPts val="1000"/>
              </a:spcBef>
            </a:pPr>
            <a:r>
              <a:rPr lang="en-US" sz="2000" dirty="0">
                <a:solidFill>
                  <a:prstClr val="black"/>
                </a:solidFill>
                <a:latin typeface="Alexandria" charset="0"/>
              </a:rPr>
              <a:t>Example:</a:t>
            </a:r>
          </a:p>
          <a:p>
            <a:pPr lvl="0">
              <a:spcBef>
                <a:spcPts val="1000"/>
              </a:spcBef>
            </a:pPr>
            <a:r>
              <a:rPr lang="en-US" sz="2000" b="1" dirty="0">
                <a:solidFill>
                  <a:prstClr val="black"/>
                </a:solidFill>
                <a:latin typeface="Alexandria" charset="0"/>
              </a:rPr>
              <a:t>key:</a:t>
            </a:r>
            <a:r>
              <a:rPr lang="en-US" sz="2000" dirty="0">
                <a:solidFill>
                  <a:prstClr val="black"/>
                </a:solidFill>
                <a:latin typeface="Alexandria" charset="0"/>
              </a:rPr>
              <a:t>	</a:t>
            </a:r>
            <a:r>
              <a:rPr lang="en-US" sz="2000" dirty="0" err="1">
                <a:solidFill>
                  <a:prstClr val="black"/>
                </a:solidFill>
                <a:latin typeface="Alexandria" charset="0"/>
              </a:rPr>
              <a:t>deceptivewearediscoveredsav</a:t>
            </a:r>
            <a:r>
              <a:rPr lang="en-US" sz="2000" dirty="0">
                <a:solidFill>
                  <a:prstClr val="black"/>
                </a:solidFill>
                <a:latin typeface="Alexandria" charset="0"/>
              </a:rPr>
              <a:t> </a:t>
            </a:r>
          </a:p>
          <a:p>
            <a:pPr lvl="0">
              <a:spcBef>
                <a:spcPts val="1000"/>
              </a:spcBef>
            </a:pPr>
            <a:r>
              <a:rPr lang="en-US" sz="2000" b="1" dirty="0">
                <a:solidFill>
                  <a:prstClr val="black"/>
                </a:solidFill>
                <a:latin typeface="Alexandria" charset="0"/>
              </a:rPr>
              <a:t>plaintext:</a:t>
            </a:r>
            <a:r>
              <a:rPr lang="en-US" sz="2000" dirty="0">
                <a:solidFill>
                  <a:prstClr val="black"/>
                </a:solidFill>
                <a:latin typeface="Alexandria" charset="0"/>
              </a:rPr>
              <a:t> </a:t>
            </a:r>
            <a:r>
              <a:rPr lang="en-US" sz="2000" dirty="0" err="1">
                <a:solidFill>
                  <a:prstClr val="black"/>
                </a:solidFill>
                <a:latin typeface="Alexandria" charset="0"/>
              </a:rPr>
              <a:t>wearediscoveredsaveyourself</a:t>
            </a:r>
            <a:r>
              <a:rPr lang="en-US" sz="2000" dirty="0">
                <a:solidFill>
                  <a:prstClr val="black"/>
                </a:solidFill>
                <a:latin typeface="Alexandria" charset="0"/>
              </a:rPr>
              <a:t> </a:t>
            </a:r>
          </a:p>
          <a:p>
            <a:pPr lvl="0">
              <a:spcBef>
                <a:spcPts val="1000"/>
              </a:spcBef>
            </a:pPr>
            <a:r>
              <a:rPr lang="en-US" sz="2000" b="1" dirty="0">
                <a:solidFill>
                  <a:prstClr val="black"/>
                </a:solidFill>
                <a:latin typeface="Alexandria" charset="0"/>
              </a:rPr>
              <a:t>ciphertext:</a:t>
            </a:r>
            <a:r>
              <a:rPr lang="en-US" sz="2000" dirty="0">
                <a:solidFill>
                  <a:prstClr val="black"/>
                </a:solidFill>
                <a:latin typeface="Alexandria" charset="0"/>
              </a:rPr>
              <a:t> ZICVTWQNGKZEIIGASXSTSLVVWLA</a:t>
            </a:r>
          </a:p>
          <a:p>
            <a:pPr marL="228600" lvl="0" indent="-228600">
              <a:spcBef>
                <a:spcPts val="1000"/>
              </a:spcBef>
              <a:buFont typeface="Arial" panose="020B0604020202020204" pitchFamily="34" charset="0"/>
              <a:buChar char="•"/>
            </a:pPr>
            <a:r>
              <a:rPr lang="en-US" sz="2000" dirty="0">
                <a:solidFill>
                  <a:prstClr val="black"/>
                </a:solidFill>
                <a:latin typeface="Alexandria" charset="0"/>
              </a:rPr>
              <a:t>Even this scheme is vulnerable to cryptanalysis</a:t>
            </a:r>
          </a:p>
          <a:p>
            <a:pPr lvl="0">
              <a:spcBef>
                <a:spcPts val="1000"/>
              </a:spcBef>
            </a:pPr>
            <a:r>
              <a:rPr lang="en-US" sz="2000" dirty="0">
                <a:solidFill>
                  <a:prstClr val="black"/>
                </a:solidFill>
                <a:latin typeface="Alexandria" charset="0"/>
              </a:rPr>
              <a:t>-Because the key and the plaintext share the same frequency distribution of letters, a statistical technique can be applied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FB784F8-BB12-F64C-8E57-6F36DCC2D460}"/>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35700801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455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970179"/>
            <a:ext cx="7313757" cy="707886"/>
          </a:xfrm>
          <a:prstGeom prst="rect">
            <a:avLst/>
          </a:prstGeom>
          <a:noFill/>
        </p:spPr>
        <p:txBody>
          <a:bodyPr wrap="square" rtlCol="0">
            <a:spAutoFit/>
          </a:bodyPr>
          <a:lstStyle/>
          <a:p>
            <a:r>
              <a:rPr lang="en-US" sz="4000" dirty="0" err="1">
                <a:solidFill>
                  <a:prstClr val="black"/>
                </a:solidFill>
                <a:latin typeface="Alexandria" charset="0"/>
                <a:ea typeface="+mj-ea"/>
                <a:cs typeface="+mj-cs"/>
              </a:rPr>
              <a:t>Vernam</a:t>
            </a:r>
            <a:r>
              <a:rPr lang="en-US" sz="4000" dirty="0">
                <a:solidFill>
                  <a:prstClr val="black"/>
                </a:solidFill>
                <a:latin typeface="Alexandria" charset="0"/>
                <a:ea typeface="+mj-ea"/>
                <a:cs typeface="+mj-cs"/>
              </a:rPr>
              <a:t> Cipher </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078354"/>
            <a:ext cx="10541000" cy="3981603"/>
          </a:xfrm>
          <a:prstGeom prst="rect">
            <a:avLst/>
          </a:prstGeom>
          <a:noFill/>
        </p:spPr>
        <p:txBody>
          <a:bodyPr wrap="square" rtlCol="0">
            <a:spAutoFit/>
          </a:bodyPr>
          <a:lstStyle/>
          <a:p>
            <a:pPr lvl="0">
              <a:lnSpc>
                <a:spcPct val="90000"/>
              </a:lnSpc>
              <a:spcBef>
                <a:spcPts val="1000"/>
              </a:spcBef>
            </a:pPr>
            <a:r>
              <a:rPr lang="en-US" sz="2400" dirty="0">
                <a:solidFill>
                  <a:prstClr val="black"/>
                </a:solidFill>
                <a:latin typeface="Alexandria" charset="0"/>
              </a:rPr>
              <a:t>It’s very similar to the </a:t>
            </a:r>
            <a:r>
              <a:rPr lang="en-US" sz="2400" dirty="0" err="1">
                <a:solidFill>
                  <a:prstClr val="black"/>
                </a:solidFill>
                <a:latin typeface="Alexandria" charset="0"/>
              </a:rPr>
              <a:t>Vigenère</a:t>
            </a:r>
            <a:r>
              <a:rPr lang="en-US" sz="2400" dirty="0">
                <a:solidFill>
                  <a:prstClr val="black"/>
                </a:solidFill>
                <a:latin typeface="Alexandria" charset="0"/>
              </a:rPr>
              <a:t> cipher, but with two key differences:</a:t>
            </a:r>
          </a:p>
          <a:p>
            <a:pPr marL="228600" lvl="0" indent="-228600">
              <a:lnSpc>
                <a:spcPct val="90000"/>
              </a:lnSpc>
              <a:spcBef>
                <a:spcPts val="1000"/>
              </a:spcBef>
              <a:buFont typeface="Arial" panose="020B0604020202020204" pitchFamily="34" charset="0"/>
              <a:buChar char="•"/>
            </a:pPr>
            <a:r>
              <a:rPr lang="en-US" sz="2400" dirty="0">
                <a:solidFill>
                  <a:prstClr val="black"/>
                </a:solidFill>
                <a:latin typeface="Alexandria" charset="0"/>
              </a:rPr>
              <a:t>The key is as long as the plaintext.</a:t>
            </a:r>
          </a:p>
          <a:p>
            <a:pPr marL="228600" lvl="0" indent="-228600">
              <a:lnSpc>
                <a:spcPct val="90000"/>
              </a:lnSpc>
              <a:spcBef>
                <a:spcPts val="1000"/>
              </a:spcBef>
              <a:buFont typeface="Arial" panose="020B0604020202020204" pitchFamily="34" charset="0"/>
              <a:buChar char="•"/>
            </a:pPr>
            <a:r>
              <a:rPr lang="en-US" sz="2400" dirty="0">
                <a:solidFill>
                  <a:prstClr val="black"/>
                </a:solidFill>
                <a:latin typeface="Alexandria" charset="0"/>
              </a:rPr>
              <a:t>The key is completely random (no patterns, no repetitions).</a:t>
            </a:r>
          </a:p>
          <a:p>
            <a:pPr lvl="0">
              <a:lnSpc>
                <a:spcPct val="90000"/>
              </a:lnSpc>
              <a:spcBef>
                <a:spcPts val="1000"/>
              </a:spcBef>
            </a:pPr>
            <a:endParaRPr lang="en-US" sz="2400" dirty="0">
              <a:solidFill>
                <a:prstClr val="black"/>
              </a:solidFill>
              <a:latin typeface="Alexandria" charset="0"/>
            </a:endParaRPr>
          </a:p>
          <a:p>
            <a:pPr lvl="0">
              <a:lnSpc>
                <a:spcPct val="90000"/>
              </a:lnSpc>
              <a:spcBef>
                <a:spcPts val="1000"/>
              </a:spcBef>
            </a:pPr>
            <a:r>
              <a:rPr lang="en-US" sz="2400" dirty="0">
                <a:solidFill>
                  <a:prstClr val="black"/>
                </a:solidFill>
                <a:latin typeface="Alexandria" charset="0"/>
              </a:rPr>
              <a:t>Encryption rule:</a:t>
            </a:r>
          </a:p>
          <a:p>
            <a:pPr>
              <a:lnSpc>
                <a:spcPct val="90000"/>
              </a:lnSpc>
              <a:spcBef>
                <a:spcPts val="1000"/>
              </a:spcBef>
            </a:pPr>
            <a:r>
              <a:rPr lang="en-US" sz="2400" b="1" dirty="0">
                <a:solidFill>
                  <a:prstClr val="black"/>
                </a:solidFill>
                <a:latin typeface="Alexandria" charset="0"/>
              </a:rPr>
              <a:t>Classical </a:t>
            </a:r>
            <a:r>
              <a:rPr lang="en-US" sz="2400" b="1" dirty="0" err="1">
                <a:solidFill>
                  <a:prstClr val="black"/>
                </a:solidFill>
                <a:latin typeface="Alexandria" charset="0"/>
              </a:rPr>
              <a:t>Vernam</a:t>
            </a:r>
            <a:r>
              <a:rPr lang="en-US" sz="2400" b="1" dirty="0">
                <a:solidFill>
                  <a:prstClr val="black"/>
                </a:solidFill>
                <a:latin typeface="Alexandria" charset="0"/>
              </a:rPr>
              <a:t> (text/letters): </a:t>
            </a:r>
            <a:r>
              <a:rPr lang="en-US" sz="2400" dirty="0">
                <a:solidFill>
                  <a:prstClr val="black"/>
                </a:solidFill>
                <a:latin typeface="Alexandria" charset="0"/>
              </a:rPr>
              <a:t>C</a:t>
            </a:r>
            <a:r>
              <a:rPr lang="en-US" sz="2400" baseline="-25000" dirty="0">
                <a:solidFill>
                  <a:prstClr val="black"/>
                </a:solidFill>
                <a:latin typeface="Alexandria" charset="0"/>
              </a:rPr>
              <a:t>i</a:t>
            </a:r>
            <a:r>
              <a:rPr lang="en-US" sz="2400" dirty="0">
                <a:solidFill>
                  <a:prstClr val="black"/>
                </a:solidFill>
                <a:latin typeface="Alexandria" charset="0"/>
              </a:rPr>
              <a:t>=(</a:t>
            </a:r>
            <a:r>
              <a:rPr lang="en-US" sz="2400" dirty="0" err="1">
                <a:solidFill>
                  <a:prstClr val="black"/>
                </a:solidFill>
                <a:latin typeface="Alexandria" charset="0"/>
              </a:rPr>
              <a:t>P</a:t>
            </a:r>
            <a:r>
              <a:rPr lang="en-US" sz="2400" baseline="-25000" dirty="0" err="1">
                <a:solidFill>
                  <a:prstClr val="black"/>
                </a:solidFill>
                <a:latin typeface="Alexandria" charset="0"/>
              </a:rPr>
              <a:t>i</a:t>
            </a:r>
            <a:r>
              <a:rPr lang="en-US" sz="2400" dirty="0" err="1">
                <a:solidFill>
                  <a:prstClr val="black"/>
                </a:solidFill>
                <a:latin typeface="Alexandria" charset="0"/>
              </a:rPr>
              <a:t>+K</a:t>
            </a:r>
            <a:r>
              <a:rPr lang="en-US" sz="2400" baseline="-25000" dirty="0" err="1">
                <a:solidFill>
                  <a:prstClr val="black"/>
                </a:solidFill>
                <a:latin typeface="Alexandria" charset="0"/>
              </a:rPr>
              <a:t>i</a:t>
            </a:r>
            <a:r>
              <a:rPr lang="en-US" sz="2400" dirty="0">
                <a:solidFill>
                  <a:prstClr val="black"/>
                </a:solidFill>
                <a:latin typeface="Alexandria" charset="0"/>
              </a:rPr>
              <a:t>)mod  26   (Works on letters A–Z.)</a:t>
            </a:r>
          </a:p>
          <a:p>
            <a:pPr>
              <a:lnSpc>
                <a:spcPct val="90000"/>
              </a:lnSpc>
              <a:spcBef>
                <a:spcPts val="1000"/>
              </a:spcBef>
            </a:pPr>
            <a:r>
              <a:rPr lang="en-US" sz="2400" b="1" dirty="0">
                <a:latin typeface="Alexandria" charset="0"/>
              </a:rPr>
              <a:t>Binary </a:t>
            </a:r>
            <a:r>
              <a:rPr lang="en-US" sz="2400" b="1" dirty="0" err="1">
                <a:latin typeface="Alexandria" charset="0"/>
              </a:rPr>
              <a:t>Vernam</a:t>
            </a:r>
            <a:r>
              <a:rPr lang="en-US" sz="2400" b="1" dirty="0">
                <a:latin typeface="Alexandria" charset="0"/>
              </a:rPr>
              <a:t> (modern form, one-time pad / stream cipher)</a:t>
            </a:r>
            <a:r>
              <a:rPr lang="en-US" sz="2400" dirty="0">
                <a:latin typeface="Alexandria" charset="0"/>
              </a:rPr>
              <a:t>: Uses XOR (⊕), which is the same as addition modulo 2.</a:t>
            </a:r>
          </a:p>
          <a:p>
            <a:pPr>
              <a:lnSpc>
                <a:spcPct val="90000"/>
              </a:lnSpc>
              <a:spcBef>
                <a:spcPts val="1000"/>
              </a:spcBef>
            </a:pPr>
            <a:r>
              <a:rPr lang="en-US" sz="2400" dirty="0">
                <a:latin typeface="Alexandria" charset="0"/>
              </a:rPr>
              <a:t>C</a:t>
            </a:r>
            <a:r>
              <a:rPr lang="en-US" sz="2400" baseline="-25000" dirty="0">
                <a:latin typeface="Alexandria" charset="0"/>
              </a:rPr>
              <a:t>i</a:t>
            </a:r>
            <a:r>
              <a:rPr lang="en-US" sz="2400" dirty="0">
                <a:latin typeface="Alexandria" charset="0"/>
              </a:rPr>
              <a:t>​= P</a:t>
            </a:r>
            <a:r>
              <a:rPr lang="en-US" sz="2400" baseline="-25000" dirty="0">
                <a:latin typeface="Alexandria" charset="0"/>
              </a:rPr>
              <a:t>i</a:t>
            </a:r>
            <a:r>
              <a:rPr lang="en-US" sz="2400" dirty="0">
                <a:latin typeface="Alexandria" charset="0"/>
              </a:rPr>
              <a:t>​ ⊕ K</a:t>
            </a:r>
            <a:r>
              <a:rPr lang="en-US" sz="2400" baseline="-25000" dirty="0">
                <a:latin typeface="Alexandria" charset="0"/>
              </a:rPr>
              <a:t>i</a:t>
            </a:r>
            <a:r>
              <a:rPr lang="en-US" sz="2400" dirty="0">
                <a:latin typeface="Alexandria" charset="0"/>
              </a:rPr>
              <a:t>​​ (Works on bits (0 and 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8CD76451-4BAD-9945-BCE4-9F57A38FE557}"/>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28971001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970179"/>
            <a:ext cx="7313757"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One-Time Pad </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046522"/>
            <a:ext cx="10541000" cy="3760004"/>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Improvement to </a:t>
            </a:r>
            <a:r>
              <a:rPr lang="en-US" sz="3000" dirty="0" err="1">
                <a:solidFill>
                  <a:prstClr val="black"/>
                </a:solidFill>
                <a:latin typeface="Alexandria" charset="0"/>
              </a:rPr>
              <a:t>Vernam</a:t>
            </a:r>
            <a:r>
              <a:rPr lang="en-US" sz="3000" dirty="0">
                <a:solidFill>
                  <a:prstClr val="black"/>
                </a:solidFill>
                <a:latin typeface="Alexandria" charset="0"/>
              </a:rPr>
              <a:t> cipher proposed by an Army Signal Corp officer, Joseph Mauborgne</a:t>
            </a:r>
          </a:p>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Uses a truly random key as long as the message.</a:t>
            </a:r>
          </a:p>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Key is never repeated → used once then discarded.</a:t>
            </a:r>
          </a:p>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Each new message → needs a new random key of equal length.</a:t>
            </a:r>
          </a:p>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Unbreakable: ciphertext has no link to plaintext, giving perfect secrecy.</a:t>
            </a:r>
          </a:p>
          <a:p>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511CA2A-CB3D-7C41-92EF-FC6017CF335F}"/>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22300240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908078"/>
            <a:ext cx="7313757"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One-Time Pad – Difficulties</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170927"/>
            <a:ext cx="10541000" cy="2693045"/>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The one-time pad provides perfect security, but it has two main problems in practice:</a:t>
            </a:r>
          </a:p>
          <a:p>
            <a:pPr lvl="1">
              <a:lnSpc>
                <a:spcPct val="90000"/>
              </a:lnSpc>
              <a:spcBef>
                <a:spcPts val="500"/>
              </a:spcBef>
            </a:pPr>
            <a:r>
              <a:rPr lang="en-US" sz="2000" dirty="0">
                <a:solidFill>
                  <a:prstClr val="black"/>
                </a:solidFill>
                <a:latin typeface="Alexandria" charset="0"/>
              </a:rPr>
              <a:t>1. Generating random keys – Huge amounts of true random keys are needed. A busy system may require millions of random characters regularly, which is very hard to produce.</a:t>
            </a:r>
          </a:p>
          <a:p>
            <a:pPr lvl="1">
              <a:lnSpc>
                <a:spcPct val="90000"/>
              </a:lnSpc>
              <a:spcBef>
                <a:spcPts val="500"/>
              </a:spcBef>
            </a:pPr>
            <a:r>
              <a:rPr lang="en-US" sz="2000" dirty="0">
                <a:solidFill>
                  <a:prstClr val="black"/>
                </a:solidFill>
                <a:latin typeface="Alexandria" charset="0"/>
              </a:rPr>
              <a:t>2. Distributing keys – Each message needs a key of the same length. Both sender and receiver must securely share these large keys, creating a serious key distribution problem.</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Because of these difficulties, the one-time pad is not practical for everyday use. It is mainly used in special cases with small communication channels but very high security needs.</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It remains the only encryption method with perfect secrecy.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38C74F7-F9C6-F047-A53E-EA1C8CB0F22C}"/>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2838327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970179"/>
            <a:ext cx="7313757"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Rail Fence</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391844"/>
            <a:ext cx="10541000" cy="3483005"/>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The Rail Fence Cipher is one of the simplest transposition ciphers.</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In this method, the plaintext is written in a zig-zag pattern (diagonals), then read row by row.</a:t>
            </a:r>
          </a:p>
          <a:p>
            <a:pPr lvl="0">
              <a:lnSpc>
                <a:spcPct val="90000"/>
              </a:lnSpc>
              <a:spcBef>
                <a:spcPts val="1000"/>
              </a:spcBef>
            </a:pPr>
            <a:r>
              <a:rPr lang="en-US" sz="2000" dirty="0">
                <a:solidFill>
                  <a:prstClr val="black"/>
                </a:solidFill>
                <a:latin typeface="Alexandria" charset="0"/>
              </a:rPr>
              <a:t>Example with depth = 2 (two rails):</a:t>
            </a:r>
          </a:p>
          <a:p>
            <a:pPr lvl="0">
              <a:lnSpc>
                <a:spcPct val="90000"/>
              </a:lnSpc>
              <a:spcBef>
                <a:spcPts val="1000"/>
              </a:spcBef>
            </a:pPr>
            <a:r>
              <a:rPr lang="en-US" sz="2000" dirty="0">
                <a:solidFill>
                  <a:prstClr val="black"/>
                </a:solidFill>
                <a:latin typeface="Alexandria" charset="0"/>
              </a:rPr>
              <a:t>Plaintext:</a:t>
            </a:r>
            <a:br>
              <a:rPr lang="en-US" sz="2000" dirty="0">
                <a:solidFill>
                  <a:prstClr val="black"/>
                </a:solidFill>
                <a:latin typeface="Alexandria" charset="0"/>
              </a:rPr>
            </a:br>
            <a:r>
              <a:rPr lang="en-US" sz="2000" dirty="0">
                <a:solidFill>
                  <a:prstClr val="black"/>
                </a:solidFill>
                <a:latin typeface="Alexandria" charset="0"/>
              </a:rPr>
              <a:t>meet me after the toga party</a:t>
            </a:r>
          </a:p>
          <a:p>
            <a:pPr lvl="0">
              <a:lnSpc>
                <a:spcPct val="90000"/>
              </a:lnSpc>
              <a:spcBef>
                <a:spcPts val="1000"/>
              </a:spcBef>
            </a:pPr>
            <a:r>
              <a:rPr lang="en-US" sz="2000" dirty="0">
                <a:solidFill>
                  <a:prstClr val="black"/>
                </a:solidFill>
                <a:latin typeface="Alexandria" charset="0"/>
              </a:rPr>
              <a:t>Write letters in 2 rows:</a:t>
            </a:r>
          </a:p>
          <a:p>
            <a:pPr lvl="0">
              <a:lnSpc>
                <a:spcPct val="90000"/>
              </a:lnSpc>
              <a:spcBef>
                <a:spcPts val="1000"/>
              </a:spcBef>
            </a:pPr>
            <a:r>
              <a:rPr lang="en-US" sz="2000" dirty="0">
                <a:solidFill>
                  <a:prstClr val="black"/>
                </a:solidFill>
                <a:latin typeface="Alexandria" charset="0"/>
              </a:rPr>
              <a:t>m e m a t r h t g p r y </a:t>
            </a:r>
          </a:p>
          <a:p>
            <a:pPr lvl="0">
              <a:lnSpc>
                <a:spcPct val="90000"/>
              </a:lnSpc>
              <a:spcBef>
                <a:spcPts val="1000"/>
              </a:spcBef>
            </a:pPr>
            <a:r>
              <a:rPr lang="en-US" sz="2000" dirty="0">
                <a:solidFill>
                  <a:prstClr val="black"/>
                </a:solidFill>
                <a:latin typeface="Alexandria" charset="0"/>
              </a:rPr>
              <a:t>   e t e f e t e o a a t</a:t>
            </a:r>
          </a:p>
          <a:p>
            <a:pPr lvl="0">
              <a:lnSpc>
                <a:spcPct val="90000"/>
              </a:lnSpc>
              <a:spcBef>
                <a:spcPts val="1000"/>
              </a:spcBef>
            </a:pPr>
            <a:r>
              <a:rPr lang="en-US" sz="2000" dirty="0">
                <a:solidFill>
                  <a:prstClr val="black"/>
                </a:solidFill>
                <a:latin typeface="Alexandria" charset="0"/>
              </a:rPr>
              <a:t>Encrypted message is: MEMATRHTGPRYETEFETEOAAT</a:t>
            </a:r>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6DE1080-154B-6442-8ED4-B7550D5B8746}"/>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11741982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Steganography</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243498"/>
            <a:ext cx="10541000" cy="2544286"/>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the art of hiding a secret message inside another medium so that its existence isn’t obvious. It can be done in text, images, audio, video, or even physical objects.</a:t>
            </a:r>
          </a:p>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A classic literary example comes from “The Silent World of Nicholas Quinn” by Colin Dexter (an Inspector Morse novel):</a:t>
            </a:r>
          </a:p>
          <a:p>
            <a:pPr marL="285750" indent="-285750">
              <a:buFont typeface="Arial" panose="020B0604020202020204" pitchFamily="34" charset="0"/>
              <a:buChar char="•"/>
            </a:pPr>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280813D-8944-AA4C-B94B-C4E73AAE18EB}"/>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1219463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19015" y="637420"/>
            <a:ext cx="3477972"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Steganography</a:t>
            </a:r>
            <a:endParaRPr lang="en-US" sz="28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63F4A9A1-2358-FE43-ACBF-E76CAEE11C06}"/>
              </a:ext>
            </a:extLst>
          </p:cNvPr>
          <p:cNvGrpSpPr>
            <a:grpSpLocks noChangeAspect="1"/>
          </p:cNvGrpSpPr>
          <p:nvPr/>
        </p:nvGrpSpPr>
        <p:grpSpPr bwMode="auto">
          <a:xfrm>
            <a:off x="3859665" y="1193007"/>
            <a:ext cx="7018133" cy="5204424"/>
            <a:chOff x="2760" y="185"/>
            <a:chExt cx="11237" cy="8333"/>
          </a:xfrm>
        </p:grpSpPr>
        <p:pic>
          <p:nvPicPr>
            <p:cNvPr id="12" name="Picture 11">
              <a:extLst>
                <a:ext uri="{FF2B5EF4-FFF2-40B4-BE49-F238E27FC236}">
                  <a16:creationId xmlns:a16="http://schemas.microsoft.com/office/drawing/2014/main" id="{77ABCC27-FB5C-CC4B-B441-318314DFEE6F}"/>
                </a:ext>
              </a:extLst>
            </p:cNvPr>
            <p:cNvPicPr>
              <a:picLocks noChangeAspect="1" noEditPoint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760" y="185"/>
              <a:ext cx="11237" cy="8333"/>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A929592F-B101-9F49-B2BB-CFB4B5C545DF}"/>
                </a:ext>
              </a:extLst>
            </p:cNvPr>
            <p:cNvSpPr>
              <a:spLocks noChangeAspect="1" noEditPoints="1" noChangeArrowheads="1" noChangeShapeType="1" noTextEdit="1"/>
            </p:cNvSpPr>
            <p:nvPr/>
          </p:nvSpPr>
          <p:spPr bwMode="auto">
            <a:xfrm>
              <a:off x="5640" y="7882"/>
              <a:ext cx="1560"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grpSp>
      <p:sp>
        <p:nvSpPr>
          <p:cNvPr id="8" name="TextBox 7">
            <a:extLst>
              <a:ext uri="{FF2B5EF4-FFF2-40B4-BE49-F238E27FC236}">
                <a16:creationId xmlns:a16="http://schemas.microsoft.com/office/drawing/2014/main" id="{B37270C4-5151-744C-B4D1-943735EFA30A}"/>
              </a:ext>
            </a:extLst>
          </p:cNvPr>
          <p:cNvSpPr txBox="1"/>
          <p:nvPr/>
        </p:nvSpPr>
        <p:spPr>
          <a:xfrm>
            <a:off x="9430878" y="62542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29450352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19015" y="637420"/>
            <a:ext cx="3477972" cy="707886"/>
          </a:xfrm>
          <a:prstGeom prst="rect">
            <a:avLst/>
          </a:prstGeom>
          <a:noFill/>
        </p:spPr>
        <p:txBody>
          <a:bodyPr wrap="square" rtlCol="0">
            <a:spAutoFit/>
          </a:bodyPr>
          <a:lstStyle/>
          <a:p>
            <a:r>
              <a:rPr lang="en-US" sz="4000" dirty="0">
                <a:solidFill>
                  <a:prstClr val="black"/>
                </a:solidFill>
                <a:latin typeface="Alexandria" charset="0"/>
                <a:ea typeface="+mj-ea"/>
                <a:cs typeface="+mj-cs"/>
              </a:rPr>
              <a:t>Steganography</a:t>
            </a:r>
            <a:endParaRPr lang="en-US" sz="28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5" name="Group 4">
            <a:extLst>
              <a:ext uri="{FF2B5EF4-FFF2-40B4-BE49-F238E27FC236}">
                <a16:creationId xmlns:a16="http://schemas.microsoft.com/office/drawing/2014/main" id="{ED080D3F-F481-764A-B063-0B9CF64C2A04}"/>
              </a:ext>
            </a:extLst>
          </p:cNvPr>
          <p:cNvGrpSpPr>
            <a:grpSpLocks noChangeAspect="1"/>
          </p:cNvGrpSpPr>
          <p:nvPr/>
        </p:nvGrpSpPr>
        <p:grpSpPr bwMode="auto">
          <a:xfrm>
            <a:off x="4275116" y="1192137"/>
            <a:ext cx="6684415" cy="4956948"/>
            <a:chOff x="2760" y="185"/>
            <a:chExt cx="11237" cy="8333"/>
          </a:xfrm>
        </p:grpSpPr>
        <p:pic>
          <p:nvPicPr>
            <p:cNvPr id="6" name="Picture 5">
              <a:extLst>
                <a:ext uri="{FF2B5EF4-FFF2-40B4-BE49-F238E27FC236}">
                  <a16:creationId xmlns:a16="http://schemas.microsoft.com/office/drawing/2014/main" id="{2F30BFAD-22F6-AB4C-AF6F-115501AFA25E}"/>
                </a:ext>
              </a:extLst>
            </p:cNvPr>
            <p:cNvPicPr>
              <a:picLocks noChangeAspect="1" noEditPoint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760" y="185"/>
              <a:ext cx="11237" cy="833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09A2034C-FD36-B04B-BD83-3767B7D78544}"/>
                </a:ext>
              </a:extLst>
            </p:cNvPr>
            <p:cNvSpPr>
              <a:spLocks noChangeAspect="1" noEditPoints="1" noChangeArrowheads="1" noChangeShapeType="1" noTextEdit="1"/>
            </p:cNvSpPr>
            <p:nvPr/>
          </p:nvSpPr>
          <p:spPr bwMode="auto">
            <a:xfrm>
              <a:off x="5640" y="7882"/>
              <a:ext cx="1560"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9" name="AutoShape 27">
              <a:extLst>
                <a:ext uri="{FF2B5EF4-FFF2-40B4-BE49-F238E27FC236}">
                  <a16:creationId xmlns:a16="http://schemas.microsoft.com/office/drawing/2014/main" id="{B897222C-0C82-3F4D-9C2C-7BA460AAB99E}"/>
                </a:ext>
              </a:extLst>
            </p:cNvPr>
            <p:cNvSpPr>
              <a:spLocks noChangeAspect="1" noEditPoints="1" noChangeArrowheads="1" noChangeShapeType="1" noTextEdit="1"/>
            </p:cNvSpPr>
            <p:nvPr/>
          </p:nvSpPr>
          <p:spPr bwMode="auto">
            <a:xfrm>
              <a:off x="7717" y="2562"/>
              <a:ext cx="2715" cy="3855"/>
            </a:xfrm>
            <a:custGeom>
              <a:avLst/>
              <a:gdLst>
                <a:gd name="T0" fmla="+- 0 9241 7717"/>
                <a:gd name="T1" fmla="*/ T0 w 2715"/>
                <a:gd name="T2" fmla="+- 0 2563 2563"/>
                <a:gd name="T3" fmla="*/ 2563 h 3855"/>
                <a:gd name="T4" fmla="+- 0 10262 7717"/>
                <a:gd name="T5" fmla="*/ T4 w 2715"/>
                <a:gd name="T6" fmla="+- 0 2563 2563"/>
                <a:gd name="T7" fmla="*/ 2563 h 3855"/>
                <a:gd name="T8" fmla="+- 0 8903 7717"/>
                <a:gd name="T9" fmla="*/ T8 w 2715"/>
                <a:gd name="T10" fmla="+- 0 2903 2563"/>
                <a:gd name="T11" fmla="*/ 2903 h 3855"/>
                <a:gd name="T12" fmla="+- 0 9923 7717"/>
                <a:gd name="T13" fmla="*/ T12 w 2715"/>
                <a:gd name="T14" fmla="+- 0 2903 2563"/>
                <a:gd name="T15" fmla="*/ 2903 h 3855"/>
                <a:gd name="T16" fmla="+- 0 9241 7717"/>
                <a:gd name="T17" fmla="*/ T16 w 2715"/>
                <a:gd name="T18" fmla="+- 0 3244 2563"/>
                <a:gd name="T19" fmla="*/ 3244 h 3855"/>
                <a:gd name="T20" fmla="+- 0 10262 7717"/>
                <a:gd name="T21" fmla="*/ T20 w 2715"/>
                <a:gd name="T22" fmla="+- 0 3244 2563"/>
                <a:gd name="T23" fmla="*/ 3244 h 3855"/>
                <a:gd name="T24" fmla="+- 0 8598 7717"/>
                <a:gd name="T25" fmla="*/ T24 w 2715"/>
                <a:gd name="T26" fmla="+- 0 3698 2563"/>
                <a:gd name="T27" fmla="*/ 3698 h 3855"/>
                <a:gd name="T28" fmla="+- 0 9619 7717"/>
                <a:gd name="T29" fmla="*/ T28 w 2715"/>
                <a:gd name="T30" fmla="+- 0 3698 2563"/>
                <a:gd name="T31" fmla="*/ 3698 h 3855"/>
                <a:gd name="T32" fmla="+- 0 9109 7717"/>
                <a:gd name="T33" fmla="*/ T32 w 2715"/>
                <a:gd name="T34" fmla="+- 0 4036 2563"/>
                <a:gd name="T35" fmla="*/ 4036 h 3855"/>
                <a:gd name="T36" fmla="+- 0 10130 7717"/>
                <a:gd name="T37" fmla="*/ T36 w 2715"/>
                <a:gd name="T38" fmla="+- 0 4036 2563"/>
                <a:gd name="T39" fmla="*/ 4036 h 3855"/>
                <a:gd name="T40" fmla="+- 0 9109 7717"/>
                <a:gd name="T41" fmla="*/ T40 w 2715"/>
                <a:gd name="T42" fmla="+- 0 4353 2563"/>
                <a:gd name="T43" fmla="*/ 4353 h 3855"/>
                <a:gd name="T44" fmla="+- 0 10130 7717"/>
                <a:gd name="T45" fmla="*/ T44 w 2715"/>
                <a:gd name="T46" fmla="+- 0 4353 2563"/>
                <a:gd name="T47" fmla="*/ 4353 h 3855"/>
                <a:gd name="T48" fmla="+- 0 9412 7717"/>
                <a:gd name="T49" fmla="*/ T48 w 2715"/>
                <a:gd name="T50" fmla="+- 0 4831 2563"/>
                <a:gd name="T51" fmla="*/ 4831 h 3855"/>
                <a:gd name="T52" fmla="+- 0 10432 7717"/>
                <a:gd name="T53" fmla="*/ T52 w 2715"/>
                <a:gd name="T54" fmla="+- 0 4831 2563"/>
                <a:gd name="T55" fmla="*/ 4831 h 3855"/>
                <a:gd name="T56" fmla="+- 0 8658 7717"/>
                <a:gd name="T57" fmla="*/ T56 w 2715"/>
                <a:gd name="T58" fmla="+- 0 5171 2563"/>
                <a:gd name="T59" fmla="*/ 5171 h 3855"/>
                <a:gd name="T60" fmla="+- 0 9679 7717"/>
                <a:gd name="T61" fmla="*/ T60 w 2715"/>
                <a:gd name="T62" fmla="+- 0 5171 2563"/>
                <a:gd name="T63" fmla="*/ 5171 h 3855"/>
                <a:gd name="T64" fmla="+- 0 8740 7717"/>
                <a:gd name="T65" fmla="*/ T64 w 2715"/>
                <a:gd name="T66" fmla="+- 0 5625 2563"/>
                <a:gd name="T67" fmla="*/ 5625 h 3855"/>
                <a:gd name="T68" fmla="+- 0 9760 7717"/>
                <a:gd name="T69" fmla="*/ T68 w 2715"/>
                <a:gd name="T70" fmla="+- 0 5625 2563"/>
                <a:gd name="T71" fmla="*/ 5625 h 3855"/>
                <a:gd name="T72" fmla="+- 0 8598 7717"/>
                <a:gd name="T73" fmla="*/ T72 w 2715"/>
                <a:gd name="T74" fmla="+- 0 5963 2563"/>
                <a:gd name="T75" fmla="*/ 5963 h 3855"/>
                <a:gd name="T76" fmla="+- 0 9619 7717"/>
                <a:gd name="T77" fmla="*/ T76 w 2715"/>
                <a:gd name="T78" fmla="+- 0 5963 2563"/>
                <a:gd name="T79" fmla="*/ 5963 h 3855"/>
                <a:gd name="T80" fmla="+- 0 7717 7717"/>
                <a:gd name="T81" fmla="*/ T80 w 2715"/>
                <a:gd name="T82" fmla="+- 0 6417 2563"/>
                <a:gd name="T83" fmla="*/ 6417 h 3855"/>
                <a:gd name="T84" fmla="+- 0 9242 7717"/>
                <a:gd name="T85" fmla="*/ T84 w 2715"/>
                <a:gd name="T86" fmla="+- 0 6417 2563"/>
                <a:gd name="T87" fmla="*/ 6417 h 385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Lst>
              <a:rect l="0" t="0" r="r" b="b"/>
              <a:pathLst>
                <a:path w="2715" h="3855">
                  <a:moveTo>
                    <a:pt x="1524" y="0"/>
                  </a:moveTo>
                  <a:lnTo>
                    <a:pt x="2545" y="0"/>
                  </a:lnTo>
                  <a:moveTo>
                    <a:pt x="1186" y="340"/>
                  </a:moveTo>
                  <a:lnTo>
                    <a:pt x="2206" y="340"/>
                  </a:lnTo>
                  <a:moveTo>
                    <a:pt x="1524" y="681"/>
                  </a:moveTo>
                  <a:lnTo>
                    <a:pt x="2545" y="681"/>
                  </a:lnTo>
                  <a:moveTo>
                    <a:pt x="881" y="1135"/>
                  </a:moveTo>
                  <a:lnTo>
                    <a:pt x="1902" y="1135"/>
                  </a:lnTo>
                  <a:moveTo>
                    <a:pt x="1392" y="1473"/>
                  </a:moveTo>
                  <a:lnTo>
                    <a:pt x="2413" y="1473"/>
                  </a:lnTo>
                  <a:moveTo>
                    <a:pt x="1392" y="1790"/>
                  </a:moveTo>
                  <a:lnTo>
                    <a:pt x="2413" y="1790"/>
                  </a:lnTo>
                  <a:moveTo>
                    <a:pt x="1695" y="2268"/>
                  </a:moveTo>
                  <a:lnTo>
                    <a:pt x="2715" y="2268"/>
                  </a:lnTo>
                  <a:moveTo>
                    <a:pt x="941" y="2608"/>
                  </a:moveTo>
                  <a:lnTo>
                    <a:pt x="1962" y="2608"/>
                  </a:lnTo>
                  <a:moveTo>
                    <a:pt x="1023" y="3062"/>
                  </a:moveTo>
                  <a:lnTo>
                    <a:pt x="2043" y="3062"/>
                  </a:lnTo>
                  <a:moveTo>
                    <a:pt x="881" y="3400"/>
                  </a:moveTo>
                  <a:lnTo>
                    <a:pt x="1902" y="3400"/>
                  </a:lnTo>
                  <a:moveTo>
                    <a:pt x="0" y="3854"/>
                  </a:moveTo>
                  <a:lnTo>
                    <a:pt x="1525" y="3854"/>
                  </a:lnTo>
                </a:path>
              </a:pathLst>
            </a:custGeom>
            <a:noFill/>
            <a:ln w="50800">
              <a:solidFill>
                <a:srgbClr val="FF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sp>
        <p:nvSpPr>
          <p:cNvPr id="10" name="TextBox 9">
            <a:extLst>
              <a:ext uri="{FF2B5EF4-FFF2-40B4-BE49-F238E27FC236}">
                <a16:creationId xmlns:a16="http://schemas.microsoft.com/office/drawing/2014/main" id="{BAFC263E-AB7D-0B4E-BCE2-7C94645F4CBE}"/>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27527248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646331"/>
          </a:xfrm>
          <a:prstGeom prst="rect">
            <a:avLst/>
          </a:prstGeom>
          <a:noFill/>
        </p:spPr>
        <p:txBody>
          <a:bodyPr wrap="square" rtlCol="0">
            <a:spAutoFit/>
          </a:bodyPr>
          <a:lstStyle/>
          <a:p>
            <a:r>
              <a:rPr lang="en-US" sz="3600" dirty="0">
                <a:solidFill>
                  <a:prstClr val="black"/>
                </a:solidFill>
                <a:latin typeface="Alexandria" charset="0"/>
                <a:ea typeface="+mj-ea"/>
                <a:cs typeface="+mj-cs"/>
              </a:rPr>
              <a:t>Other Steganography Techniques (Physical)</a:t>
            </a:r>
            <a:endParaRPr lang="en-US" sz="36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136179"/>
            <a:ext cx="10541000" cy="4031873"/>
          </a:xfrm>
          <a:prstGeom prst="rect">
            <a:avLst/>
          </a:prstGeom>
          <a:noFill/>
        </p:spPr>
        <p:txBody>
          <a:bodyPr wrap="square" rtlCol="0">
            <a:spAutoFit/>
          </a:bodyPr>
          <a:lstStyle/>
          <a:p>
            <a:r>
              <a:rPr lang="en-US" sz="2000" b="1" dirty="0">
                <a:latin typeface="Alexandria" charset="0"/>
              </a:rPr>
              <a:t>Character Marking</a:t>
            </a:r>
          </a:p>
          <a:p>
            <a:r>
              <a:rPr lang="en-US" sz="2000" dirty="0">
                <a:latin typeface="Alexandria" charset="0"/>
              </a:rPr>
              <a:t>Certain letters in printed or typed text are lightly marked with pencil.</a:t>
            </a:r>
          </a:p>
          <a:p>
            <a:r>
              <a:rPr lang="en-US" sz="2000" dirty="0">
                <a:latin typeface="Alexandria" charset="0"/>
              </a:rPr>
              <a:t>Marks are usually invisible unless the paper is held at an angle to bright light.</a:t>
            </a:r>
          </a:p>
          <a:p>
            <a:r>
              <a:rPr lang="en-US" sz="2000" b="1" dirty="0">
                <a:latin typeface="Alexandria" charset="0"/>
              </a:rPr>
              <a:t>Invisible Ink</a:t>
            </a:r>
          </a:p>
          <a:p>
            <a:r>
              <a:rPr lang="en-US" sz="2000" dirty="0">
                <a:latin typeface="Alexandria" charset="0"/>
              </a:rPr>
              <a:t>Special substances write messages that cannot be seen until</a:t>
            </a:r>
          </a:p>
          <a:p>
            <a:r>
              <a:rPr lang="en-US" sz="2000" dirty="0">
                <a:latin typeface="Alexandria" charset="0"/>
              </a:rPr>
              <a:t>heat or a chemical is applied.</a:t>
            </a:r>
          </a:p>
          <a:p>
            <a:r>
              <a:rPr lang="en-US" sz="2000" b="1" dirty="0">
                <a:latin typeface="Alexandria" charset="0"/>
              </a:rPr>
              <a:t>Pin Punctures</a:t>
            </a:r>
          </a:p>
          <a:p>
            <a:r>
              <a:rPr lang="en-US" sz="2000" dirty="0">
                <a:latin typeface="Alexandria" charset="0"/>
              </a:rPr>
              <a:t>Tiny holes are made on selected letters.</a:t>
            </a:r>
          </a:p>
          <a:p>
            <a:r>
              <a:rPr lang="en-US" sz="2000" dirty="0">
                <a:latin typeface="Alexandria" charset="0"/>
              </a:rPr>
              <a:t>Invisible unless the paper is held up to a light source.</a:t>
            </a:r>
          </a:p>
          <a:p>
            <a:r>
              <a:rPr lang="en-US" sz="2000" b="1" dirty="0">
                <a:latin typeface="Alexandria" charset="0"/>
              </a:rPr>
              <a:t>Typewriter Correction Ribbon</a:t>
            </a:r>
          </a:p>
          <a:p>
            <a:r>
              <a:rPr lang="en-US" sz="2000" dirty="0">
                <a:latin typeface="Alexandria" charset="0"/>
              </a:rPr>
              <a:t>Used between typed lines with a black ribbon.</a:t>
            </a:r>
          </a:p>
          <a:p>
            <a:r>
              <a:rPr lang="en-US" sz="2000" dirty="0">
                <a:latin typeface="Alexandria" charset="0"/>
              </a:rPr>
              <a:t>Marks become visible only under strong light.</a:t>
            </a:r>
          </a:p>
          <a:p>
            <a:pPr marL="285750" indent="-285750">
              <a:buFont typeface="Arial" panose="020B0604020202020204" pitchFamily="34" charset="0"/>
              <a:buChar char="•"/>
            </a:pPr>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8215C3EA-183B-F84B-B71D-60227206CE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65701" y="2840559"/>
            <a:ext cx="1785229" cy="1653247"/>
          </a:xfrm>
          <a:prstGeom prst="rect">
            <a:avLst/>
          </a:prstGeom>
        </p:spPr>
      </p:pic>
      <p:pic>
        <p:nvPicPr>
          <p:cNvPr id="12" name="Picture 11">
            <a:extLst>
              <a:ext uri="{FF2B5EF4-FFF2-40B4-BE49-F238E27FC236}">
                <a16:creationId xmlns:a16="http://schemas.microsoft.com/office/drawing/2014/main" id="{ED716869-B46F-DA4C-B7BB-054D372ECD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61948" y="4647395"/>
            <a:ext cx="1342445" cy="1193019"/>
          </a:xfrm>
          <a:prstGeom prst="rect">
            <a:avLst/>
          </a:prstGeom>
        </p:spPr>
      </p:pic>
      <p:pic>
        <p:nvPicPr>
          <p:cNvPr id="13" name="Picture 12">
            <a:extLst>
              <a:ext uri="{FF2B5EF4-FFF2-40B4-BE49-F238E27FC236}">
                <a16:creationId xmlns:a16="http://schemas.microsoft.com/office/drawing/2014/main" id="{8AF5FCA8-054D-ED4A-AE43-39E45503E52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11475" y="4552601"/>
            <a:ext cx="1742555" cy="1291170"/>
          </a:xfrm>
          <a:prstGeom prst="rect">
            <a:avLst/>
          </a:prstGeom>
        </p:spPr>
      </p:pic>
      <p:sp>
        <p:nvSpPr>
          <p:cNvPr id="14" name="TextBox 13">
            <a:extLst>
              <a:ext uri="{FF2B5EF4-FFF2-40B4-BE49-F238E27FC236}">
                <a16:creationId xmlns:a16="http://schemas.microsoft.com/office/drawing/2014/main" id="{AEBDA3D8-530D-B84B-A8DF-C815C84B14C3}"/>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17553502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Recap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243498"/>
            <a:ext cx="10541000" cy="3908762"/>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Cryptography basics: Protects confidentiality and integrity through encryption.</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Symmetric Cipher Model: Uses the same secret key for encryption and decryption.</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Substitution Ciphers: Replace letters (Caesar, Monoalphabetic, </a:t>
            </a:r>
            <a:r>
              <a:rPr lang="en-US" sz="2000" dirty="0" err="1">
                <a:solidFill>
                  <a:prstClr val="black"/>
                </a:solidFill>
                <a:latin typeface="Alexandria" charset="0"/>
              </a:rPr>
              <a:t>Playfair</a:t>
            </a:r>
            <a:r>
              <a:rPr lang="en-US" sz="2000" dirty="0">
                <a:solidFill>
                  <a:prstClr val="black"/>
                </a:solidFill>
                <a:latin typeface="Alexandria" charset="0"/>
              </a:rPr>
              <a:t>, Hill, </a:t>
            </a:r>
            <a:r>
              <a:rPr lang="en-US" sz="2000" dirty="0" err="1">
                <a:solidFill>
                  <a:prstClr val="black"/>
                </a:solidFill>
                <a:latin typeface="Alexandria" charset="0"/>
              </a:rPr>
              <a:t>Vigenère</a:t>
            </a:r>
            <a:r>
              <a:rPr lang="en-US" sz="2000" dirty="0">
                <a:solidFill>
                  <a:prstClr val="black"/>
                </a:solidFill>
                <a:latin typeface="Alexandria" charset="0"/>
              </a:rPr>
              <a:t>, </a:t>
            </a:r>
            <a:r>
              <a:rPr lang="en-US" sz="2000" dirty="0" err="1">
                <a:solidFill>
                  <a:prstClr val="black"/>
                </a:solidFill>
                <a:latin typeface="Alexandria" charset="0"/>
              </a:rPr>
              <a:t>Vernam</a:t>
            </a:r>
            <a:r>
              <a:rPr lang="en-US" sz="2000" dirty="0">
                <a:solidFill>
                  <a:prstClr val="black"/>
                </a:solidFill>
                <a:latin typeface="Alexandria" charset="0"/>
              </a:rPr>
              <a:t>, One-Time Pad).</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Transposition Ciphers: Rearrange letters (Rail Fence).</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Steganography: Hides the existence of a message, not just its content.</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Cryptanalysis &amp; Brute-force: Show why classical ciphers are insecure today.</a:t>
            </a:r>
          </a:p>
          <a:p>
            <a:pPr marL="228600" lvl="0" indent="-228600">
              <a:lnSpc>
                <a:spcPct val="90000"/>
              </a:lnSpc>
              <a:spcBef>
                <a:spcPts val="1000"/>
              </a:spcBef>
              <a:buFont typeface="Arial" panose="020B0604020202020204" pitchFamily="34" charset="0"/>
              <a:buChar char="•"/>
            </a:pPr>
            <a:r>
              <a:rPr lang="en-US" sz="2000" dirty="0">
                <a:solidFill>
                  <a:prstClr val="black"/>
                </a:solidFill>
                <a:latin typeface="Alexandria" charset="0"/>
              </a:rPr>
              <a:t>Key lesson: Classical methods are broken, but they form the foundation of modern cryptography (AES, RSA).</a:t>
            </a:r>
          </a:p>
          <a:p>
            <a:endParaRPr lang="en-US" sz="2000" dirty="0">
              <a:latin typeface="Alexandria" charset="0"/>
            </a:endParaRPr>
          </a:p>
          <a:p>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47BE19F-A0B7-5543-B8AA-FC931151443F}"/>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21441705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References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243498"/>
            <a:ext cx="10541000" cy="1169551"/>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r>
              <a:rPr lang="en-US" sz="3000" dirty="0">
                <a:solidFill>
                  <a:prstClr val="black"/>
                </a:solidFill>
                <a:latin typeface="Alexandria" charset="0"/>
              </a:rPr>
              <a:t>Stallings, “Cryptography and Network Security”, Pearson,  (7th Edition, 2017).</a:t>
            </a:r>
            <a:endParaRPr lang="en-US" sz="2800" b="1" dirty="0">
              <a:solidFill>
                <a:prstClr val="black"/>
              </a:solidFill>
              <a:latin typeface="Alexandria" charset="0"/>
            </a:endParaRPr>
          </a:p>
          <a:p>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6C66E9B2-1EDA-FD43-8BB7-3F6B0E1D9A82}"/>
              </a:ext>
            </a:extLst>
          </p:cNvPr>
          <p:cNvSpPr txBox="1"/>
          <p:nvPr/>
        </p:nvSpPr>
        <p:spPr>
          <a:xfrm>
            <a:off x="9264625" y="6206736"/>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extLst>
      <p:ext uri="{BB962C8B-B14F-4D97-AF65-F5344CB8AC3E}">
        <p14:creationId xmlns:p14="http://schemas.microsoft.com/office/powerpoint/2010/main" val="10026617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2C9A9AC-BB7B-48C8-A090-42BD864E3D10}"/>
</file>

<file path=docProps/app.xml><?xml version="1.0" encoding="utf-8"?>
<Properties xmlns="http://schemas.openxmlformats.org/officeDocument/2006/extended-properties" xmlns:vt="http://schemas.openxmlformats.org/officeDocument/2006/docPropsVTypes">
  <TotalTime>3377</TotalTime>
  <Words>3153</Words>
  <Application>Microsoft Macintosh PowerPoint</Application>
  <PresentationFormat>Widescreen</PresentationFormat>
  <Paragraphs>379</Paragraphs>
  <Slides>37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Author</cp:lastModifiedBy>
  <cp:revision>109</cp:revision>
  <cp:lastPrinted>2025-10-02T18:23:27Z</cp:lastPrinted>
  <dcterms:created xsi:type="dcterms:W3CDTF">2023-04-29T09:08:00Z</dcterms:created>
  <dcterms:modified xsi:type="dcterms:W3CDTF">2026-02-16T19:52:43Z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