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33" r:id="rId2"/>
    <p:sldId id="2637" r:id="rId3"/>
    <p:sldId id="259" r:id="rId4"/>
    <p:sldId id="318" r:id="rId5"/>
    <p:sldId id="2641" r:id="rId6"/>
    <p:sldId id="2642" r:id="rId7"/>
    <p:sldId id="2643" r:id="rId8"/>
    <p:sldId id="2667" r:id="rId9"/>
    <p:sldId id="370" r:id="rId10"/>
    <p:sldId id="2644" r:id="rId11"/>
    <p:sldId id="2645" r:id="rId12"/>
    <p:sldId id="2646" r:id="rId13"/>
    <p:sldId id="2648" r:id="rId14"/>
    <p:sldId id="2650" r:id="rId15"/>
    <p:sldId id="2651" r:id="rId16"/>
    <p:sldId id="2649" r:id="rId17"/>
    <p:sldId id="2664" r:id="rId18"/>
    <p:sldId id="2665" r:id="rId19"/>
    <p:sldId id="2668" r:id="rId20"/>
    <p:sldId id="2669" r:id="rId21"/>
    <p:sldId id="324" r:id="rId22"/>
    <p:sldId id="2653" r:id="rId23"/>
    <p:sldId id="329" r:id="rId24"/>
    <p:sldId id="2654" r:id="rId25"/>
    <p:sldId id="385" r:id="rId26"/>
    <p:sldId id="322" r:id="rId27"/>
    <p:sldId id="2655" r:id="rId28"/>
    <p:sldId id="2658" r:id="rId29"/>
    <p:sldId id="323" r:id="rId30"/>
    <p:sldId id="2657" r:id="rId31"/>
    <p:sldId id="2659" r:id="rId32"/>
    <p:sldId id="2661" r:id="rId33"/>
    <p:sldId id="2660" r:id="rId34"/>
    <p:sldId id="544" r:id="rId35"/>
    <p:sldId id="2663" r:id="rId36"/>
    <p:sldId id="363"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7" d="100"/>
          <a:sy n="67" d="100"/>
        </p:scale>
        <p:origin x="64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7/20/2023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A7883AB3-5AC8-5023-8791-5F2BAE77B71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3613">
              <a:spcBef>
                <a:spcPct val="30000"/>
              </a:spcBef>
              <a:defRPr sz="1200">
                <a:solidFill>
                  <a:schemeClr val="tx1"/>
                </a:solidFill>
                <a:latin typeface="Calibri" panose="020F0502020204030204" pitchFamily="34" charset="0"/>
              </a:defRPr>
            </a:lvl1pPr>
            <a:lvl2pPr marL="742950" indent="-285750" defTabSz="963613">
              <a:spcBef>
                <a:spcPct val="30000"/>
              </a:spcBef>
              <a:defRPr sz="1200">
                <a:solidFill>
                  <a:schemeClr val="tx1"/>
                </a:solidFill>
                <a:latin typeface="Calibri" panose="020F0502020204030204" pitchFamily="34" charset="0"/>
              </a:defRPr>
            </a:lvl2pPr>
            <a:lvl3pPr marL="1143000" indent="-228600" defTabSz="963613">
              <a:spcBef>
                <a:spcPct val="30000"/>
              </a:spcBef>
              <a:defRPr sz="1200">
                <a:solidFill>
                  <a:schemeClr val="tx1"/>
                </a:solidFill>
                <a:latin typeface="Calibri" panose="020F0502020204030204" pitchFamily="34" charset="0"/>
              </a:defRPr>
            </a:lvl3pPr>
            <a:lvl4pPr marL="1600200" indent="-228600" defTabSz="963613">
              <a:spcBef>
                <a:spcPct val="30000"/>
              </a:spcBef>
              <a:defRPr sz="1200">
                <a:solidFill>
                  <a:schemeClr val="tx1"/>
                </a:solidFill>
                <a:latin typeface="Calibri" panose="020F0502020204030204" pitchFamily="34" charset="0"/>
              </a:defRPr>
            </a:lvl4pPr>
            <a:lvl5pPr marL="2057400" indent="-228600" defTabSz="963613">
              <a:spcBef>
                <a:spcPct val="30000"/>
              </a:spcBef>
              <a:defRPr sz="1200">
                <a:solidFill>
                  <a:schemeClr val="tx1"/>
                </a:solidFill>
                <a:latin typeface="Calibri" panose="020F0502020204030204" pitchFamily="34" charset="0"/>
              </a:defRPr>
            </a:lvl5pPr>
            <a:lvl6pPr marL="2514600" indent="-228600" defTabSz="9636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636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636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636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1733A64-FE65-4B30-A5CC-53DE1984F72E}" type="slidenum">
              <a:rPr lang="ar-SA" altLang="en-US" sz="1300" smtClean="0">
                <a:latin typeface="Times New Roman" panose="02020603050405020304" pitchFamily="18" charset="0"/>
                <a:ea typeface="MS PGothic" panose="020B0600070205080204" pitchFamily="34" charset="-128"/>
              </a:rPr>
              <a:pPr>
                <a:spcBef>
                  <a:spcPct val="0"/>
                </a:spcBef>
              </a:pPr>
              <a:t>3</a:t>
            </a:fld>
            <a:endParaRPr lang="en-US" altLang="en-US" sz="1300">
              <a:latin typeface="Times New Roman" panose="02020603050405020304" pitchFamily="18" charset="0"/>
              <a:ea typeface="MS PGothic" panose="020B0600070205080204" pitchFamily="34" charset="-128"/>
            </a:endParaRPr>
          </a:p>
        </p:txBody>
      </p:sp>
      <p:sp>
        <p:nvSpPr>
          <p:cNvPr id="11267" name="Rectangle 2">
            <a:extLst>
              <a:ext uri="{FF2B5EF4-FFF2-40B4-BE49-F238E27FC236}">
                <a16:creationId xmlns:a16="http://schemas.microsoft.com/office/drawing/2014/main" id="{05D75DE0-1ECD-EDDB-89F3-60B60053647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8" name="Rectangle 3">
            <a:extLst>
              <a:ext uri="{FF2B5EF4-FFF2-40B4-BE49-F238E27FC236}">
                <a16:creationId xmlns:a16="http://schemas.microsoft.com/office/drawing/2014/main" id="{1EE6FBF2-884E-144D-13D5-D690B1D00F9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66688" indent="-166688">
              <a:buFontTx/>
              <a:buChar char="•"/>
            </a:pPr>
            <a:r>
              <a:rPr lang="en-US" altLang="en-US"/>
              <a:t>The </a:t>
            </a:r>
            <a:r>
              <a:rPr lang="en-US" altLang="en-US" b="1"/>
              <a:t>complexity of a logic circui</a:t>
            </a:r>
            <a:r>
              <a:rPr lang="en-US" altLang="en-US"/>
              <a:t>t that implements a Boolean function is </a:t>
            </a:r>
            <a:r>
              <a:rPr lang="en-US" altLang="en-US" b="1"/>
              <a:t>directly relat</a:t>
            </a:r>
            <a:r>
              <a:rPr lang="en-US" altLang="en-US"/>
              <a:t>ed to the </a:t>
            </a:r>
            <a:r>
              <a:rPr lang="en-US" altLang="en-US" b="1"/>
              <a:t>algebraic expression </a:t>
            </a:r>
            <a:r>
              <a:rPr lang="en-US" altLang="en-US"/>
              <a:t>from which the function is implemented. </a:t>
            </a:r>
          </a:p>
          <a:p>
            <a:pPr marL="166688" indent="-166688">
              <a:buFontTx/>
              <a:buChar char="•"/>
            </a:pPr>
            <a:r>
              <a:rPr lang="en-US" altLang="en-US" b="1"/>
              <a:t>truth-table </a:t>
            </a:r>
            <a:r>
              <a:rPr lang="en-US" altLang="en-US"/>
              <a:t>representation of a function is </a:t>
            </a:r>
            <a:r>
              <a:rPr lang="en-US" altLang="en-US" b="1"/>
              <a:t>unique</a:t>
            </a:r>
            <a:r>
              <a:rPr lang="en-US" altLang="en-US"/>
              <a:t>, when expressed </a:t>
            </a:r>
            <a:r>
              <a:rPr lang="en-US" altLang="en-US" b="1"/>
              <a:t>algebraically</a:t>
            </a:r>
            <a:r>
              <a:rPr lang="en-US" altLang="en-US"/>
              <a:t>, the function appears in many </a:t>
            </a:r>
            <a:r>
              <a:rPr lang="en-US" altLang="en-US" b="1"/>
              <a:t>different</a:t>
            </a:r>
            <a:r>
              <a:rPr lang="en-US" altLang="en-US"/>
              <a:t> </a:t>
            </a:r>
            <a:r>
              <a:rPr lang="en-US" altLang="en-US" b="1"/>
              <a:t>forms</a:t>
            </a:r>
            <a:r>
              <a:rPr lang="en-US" altLang="en-US"/>
              <a:t>. </a:t>
            </a:r>
          </a:p>
          <a:p>
            <a:pPr marL="166688" indent="-166688">
              <a:buFontTx/>
              <a:buChar char="•"/>
            </a:pPr>
            <a:r>
              <a:rPr lang="en-US" altLang="en-US"/>
              <a:t>Boolean expressions may be simplified by algebraic manipulation, as discussed in Section 2. </a:t>
            </a:r>
          </a:p>
          <a:p>
            <a:pPr marL="166688" indent="-166688">
              <a:buFontTx/>
              <a:buChar char="•"/>
            </a:pPr>
            <a:r>
              <a:rPr lang="en-US" altLang="en-US"/>
              <a:t>How ever, this procedure of simplification is awkward, because it lacks specific rules to predict each succeeding step in the manipulative process and it is difficult to determine whether the simplest expression has been achieved. By contrast, the map method provides a straightforward procedure for optimizing Boolean func- tions of up to four variables. </a:t>
            </a:r>
          </a:p>
          <a:p>
            <a:pPr marL="166688" indent="-166688"/>
            <a:endParaRPr lang="en-US" altLang="en-US"/>
          </a:p>
          <a:p>
            <a:pPr marL="166688" indent="-166688"/>
            <a:endParaRPr lang="ar-SA"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a:extLst>
              <a:ext uri="{FF2B5EF4-FFF2-40B4-BE49-F238E27FC236}">
                <a16:creationId xmlns:a16="http://schemas.microsoft.com/office/drawing/2014/main" id="{CA5EDD8E-7079-2C6F-1B05-2A54B0B72B3A}"/>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058C78ED-B998-4ACB-84F7-3A221711CBEA}" type="datetime1">
              <a:rPr lang="ar-SA" altLang="en-US" smtClean="0">
                <a:latin typeface="Arial" panose="020B0604020202020204" pitchFamily="34" charset="0"/>
              </a:rPr>
              <a:pPr eaLnBrk="1" hangingPunct="1"/>
              <a:t>03/01/1445</a:t>
            </a:fld>
            <a:endParaRPr lang="en-US" altLang="en-US">
              <a:latin typeface="Arial" panose="020B0604020202020204" pitchFamily="34" charset="0"/>
            </a:endParaRPr>
          </a:p>
        </p:txBody>
      </p:sp>
      <p:sp>
        <p:nvSpPr>
          <p:cNvPr id="50179" name="Rectangle 7">
            <a:extLst>
              <a:ext uri="{FF2B5EF4-FFF2-40B4-BE49-F238E27FC236}">
                <a16:creationId xmlns:a16="http://schemas.microsoft.com/office/drawing/2014/main" id="{76B38478-C7A5-624D-B586-DF879167894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883B9D3B-5A5B-48E3-8832-6AF0F94A14F6}" type="slidenum">
              <a:rPr lang="ar-SA" altLang="en-US">
                <a:latin typeface="Arial" panose="020B0604020202020204" pitchFamily="34" charset="0"/>
              </a:rPr>
              <a:pPr eaLnBrk="1" hangingPunct="1"/>
              <a:t>4</a:t>
            </a:fld>
            <a:endParaRPr lang="en-US" altLang="en-US">
              <a:latin typeface="Arial" panose="020B0604020202020204" pitchFamily="34" charset="0"/>
            </a:endParaRPr>
          </a:p>
        </p:txBody>
      </p:sp>
      <p:sp>
        <p:nvSpPr>
          <p:cNvPr id="50180" name="Rectangle 2">
            <a:extLst>
              <a:ext uri="{FF2B5EF4-FFF2-40B4-BE49-F238E27FC236}">
                <a16:creationId xmlns:a16="http://schemas.microsoft.com/office/drawing/2014/main" id="{1FA7D795-3ADC-1EEC-C095-C947F2810AD9}"/>
              </a:ext>
            </a:extLst>
          </p:cNvPr>
          <p:cNvSpPr>
            <a:spLocks noGrp="1" noRot="1" noChangeAspect="1" noChangeArrowheads="1" noTextEdit="1"/>
          </p:cNvSpPr>
          <p:nvPr>
            <p:ph type="sldImg"/>
          </p:nvPr>
        </p:nvSpPr>
        <p:spPr>
          <a:ln/>
        </p:spPr>
      </p:sp>
      <p:sp>
        <p:nvSpPr>
          <p:cNvPr id="50181" name="Rectangle 3">
            <a:extLst>
              <a:ext uri="{FF2B5EF4-FFF2-40B4-BE49-F238E27FC236}">
                <a16:creationId xmlns:a16="http://schemas.microsoft.com/office/drawing/2014/main" id="{3A37A18A-9F88-2533-0C66-5D82066A3F6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a:extLst>
              <a:ext uri="{FF2B5EF4-FFF2-40B4-BE49-F238E27FC236}">
                <a16:creationId xmlns:a16="http://schemas.microsoft.com/office/drawing/2014/main" id="{CAFFB57D-AAF5-D056-FBAC-4A3E72853FB2}"/>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D43CEFFA-76E7-4471-9010-5A7C47CD3EE4}" type="datetime1">
              <a:rPr lang="ar-SA" altLang="en-US" smtClean="0">
                <a:latin typeface="Arial" panose="020B0604020202020204" pitchFamily="34" charset="0"/>
              </a:rPr>
              <a:pPr eaLnBrk="1" hangingPunct="1"/>
              <a:t>03/01/1445</a:t>
            </a:fld>
            <a:endParaRPr lang="en-US" altLang="en-US">
              <a:latin typeface="Arial" panose="020B0604020202020204" pitchFamily="34" charset="0"/>
            </a:endParaRPr>
          </a:p>
        </p:txBody>
      </p:sp>
      <p:sp>
        <p:nvSpPr>
          <p:cNvPr id="51203" name="Rectangle 7">
            <a:extLst>
              <a:ext uri="{FF2B5EF4-FFF2-40B4-BE49-F238E27FC236}">
                <a16:creationId xmlns:a16="http://schemas.microsoft.com/office/drawing/2014/main" id="{F674854E-9759-A477-277C-BA2853C0BE1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88D26A2D-8D48-4E2D-9DED-9F9675C0A3E3}" type="slidenum">
              <a:rPr lang="ar-SA" altLang="en-US">
                <a:latin typeface="Arial" panose="020B0604020202020204" pitchFamily="34" charset="0"/>
              </a:rPr>
              <a:pPr eaLnBrk="1" hangingPunct="1"/>
              <a:t>9</a:t>
            </a:fld>
            <a:endParaRPr lang="en-US" altLang="en-US">
              <a:latin typeface="Arial" panose="020B0604020202020204" pitchFamily="34" charset="0"/>
            </a:endParaRPr>
          </a:p>
        </p:txBody>
      </p:sp>
      <p:sp>
        <p:nvSpPr>
          <p:cNvPr id="51204" name="Rectangle 2">
            <a:extLst>
              <a:ext uri="{FF2B5EF4-FFF2-40B4-BE49-F238E27FC236}">
                <a16:creationId xmlns:a16="http://schemas.microsoft.com/office/drawing/2014/main" id="{F9087A82-C487-94B3-9640-6A8B363E2422}"/>
              </a:ext>
            </a:extLst>
          </p:cNvPr>
          <p:cNvSpPr>
            <a:spLocks noGrp="1" noRot="1" noChangeAspect="1" noChangeArrowheads="1" noTextEdit="1"/>
          </p:cNvSpPr>
          <p:nvPr>
            <p:ph type="sldImg"/>
          </p:nvPr>
        </p:nvSpPr>
        <p:spPr>
          <a:ln/>
        </p:spPr>
      </p:sp>
      <p:sp>
        <p:nvSpPr>
          <p:cNvPr id="51205" name="Rectangle 3">
            <a:extLst>
              <a:ext uri="{FF2B5EF4-FFF2-40B4-BE49-F238E27FC236}">
                <a16:creationId xmlns:a16="http://schemas.microsoft.com/office/drawing/2014/main" id="{45F9BB3A-CFF5-7AE7-E669-30F4C8424F8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a:extLst>
              <a:ext uri="{FF2B5EF4-FFF2-40B4-BE49-F238E27FC236}">
                <a16:creationId xmlns:a16="http://schemas.microsoft.com/office/drawing/2014/main" id="{C7E92748-4C77-6371-A75E-0DB849237B0F}"/>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40A4670D-B83F-4461-991F-50FE5D1F9439}" type="datetime1">
              <a:rPr lang="ar-SA" altLang="en-US" smtClean="0">
                <a:latin typeface="Arial" panose="020B0604020202020204" pitchFamily="34" charset="0"/>
              </a:rPr>
              <a:pPr eaLnBrk="1" hangingPunct="1"/>
              <a:t>03/01/1445</a:t>
            </a:fld>
            <a:endParaRPr lang="en-US" altLang="en-US">
              <a:latin typeface="Arial" panose="020B0604020202020204" pitchFamily="34" charset="0"/>
            </a:endParaRPr>
          </a:p>
        </p:txBody>
      </p:sp>
      <p:sp>
        <p:nvSpPr>
          <p:cNvPr id="61443" name="Rectangle 7">
            <a:extLst>
              <a:ext uri="{FF2B5EF4-FFF2-40B4-BE49-F238E27FC236}">
                <a16:creationId xmlns:a16="http://schemas.microsoft.com/office/drawing/2014/main" id="{4C86DC78-0760-F95F-F239-954C336B4EA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4E2556F4-989C-42B8-91D0-32502FD3E029}" type="slidenum">
              <a:rPr lang="ar-SA" altLang="en-US">
                <a:latin typeface="Arial" panose="020B0604020202020204" pitchFamily="34" charset="0"/>
              </a:rPr>
              <a:pPr eaLnBrk="1" hangingPunct="1"/>
              <a:t>21</a:t>
            </a:fld>
            <a:endParaRPr lang="en-US" altLang="en-US">
              <a:latin typeface="Arial" panose="020B0604020202020204" pitchFamily="34" charset="0"/>
            </a:endParaRPr>
          </a:p>
        </p:txBody>
      </p:sp>
      <p:sp>
        <p:nvSpPr>
          <p:cNvPr id="61444" name="Rectangle 2">
            <a:extLst>
              <a:ext uri="{FF2B5EF4-FFF2-40B4-BE49-F238E27FC236}">
                <a16:creationId xmlns:a16="http://schemas.microsoft.com/office/drawing/2014/main" id="{09C4EBCE-9F83-3745-02EC-5CEBF0DC1448}"/>
              </a:ext>
            </a:extLst>
          </p:cNvPr>
          <p:cNvSpPr>
            <a:spLocks noGrp="1" noRot="1" noChangeAspect="1" noChangeArrowheads="1" noTextEdit="1"/>
          </p:cNvSpPr>
          <p:nvPr>
            <p:ph type="sldImg"/>
          </p:nvPr>
        </p:nvSpPr>
        <p:spPr>
          <a:ln/>
        </p:spPr>
      </p:sp>
      <p:sp>
        <p:nvSpPr>
          <p:cNvPr id="61445" name="Rectangle 3">
            <a:extLst>
              <a:ext uri="{FF2B5EF4-FFF2-40B4-BE49-F238E27FC236}">
                <a16:creationId xmlns:a16="http://schemas.microsoft.com/office/drawing/2014/main" id="{445FFC1A-C704-1C97-2463-B0CC691F95D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a:extLst>
              <a:ext uri="{FF2B5EF4-FFF2-40B4-BE49-F238E27FC236}">
                <a16:creationId xmlns:a16="http://schemas.microsoft.com/office/drawing/2014/main" id="{C7E92748-4C77-6371-A75E-0DB849237B0F}"/>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40A4670D-B83F-4461-991F-50FE5D1F9439}" type="datetime1">
              <a:rPr lang="ar-SA" altLang="en-US" smtClean="0">
                <a:latin typeface="Arial" panose="020B0604020202020204" pitchFamily="34" charset="0"/>
              </a:rPr>
              <a:pPr eaLnBrk="1" hangingPunct="1"/>
              <a:t>03/01/1445</a:t>
            </a:fld>
            <a:endParaRPr lang="en-US" altLang="en-US">
              <a:latin typeface="Arial" panose="020B0604020202020204" pitchFamily="34" charset="0"/>
            </a:endParaRPr>
          </a:p>
        </p:txBody>
      </p:sp>
      <p:sp>
        <p:nvSpPr>
          <p:cNvPr id="61443" name="Rectangle 7">
            <a:extLst>
              <a:ext uri="{FF2B5EF4-FFF2-40B4-BE49-F238E27FC236}">
                <a16:creationId xmlns:a16="http://schemas.microsoft.com/office/drawing/2014/main" id="{4C86DC78-0760-F95F-F239-954C336B4EA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4E2556F4-989C-42B8-91D0-32502FD3E029}" type="slidenum">
              <a:rPr lang="ar-SA" altLang="en-US">
                <a:latin typeface="Arial" panose="020B0604020202020204" pitchFamily="34" charset="0"/>
              </a:rPr>
              <a:pPr eaLnBrk="1" hangingPunct="1"/>
              <a:t>22</a:t>
            </a:fld>
            <a:endParaRPr lang="en-US" altLang="en-US">
              <a:latin typeface="Arial" panose="020B0604020202020204" pitchFamily="34" charset="0"/>
            </a:endParaRPr>
          </a:p>
        </p:txBody>
      </p:sp>
      <p:sp>
        <p:nvSpPr>
          <p:cNvPr id="61444" name="Rectangle 2">
            <a:extLst>
              <a:ext uri="{FF2B5EF4-FFF2-40B4-BE49-F238E27FC236}">
                <a16:creationId xmlns:a16="http://schemas.microsoft.com/office/drawing/2014/main" id="{09C4EBCE-9F83-3745-02EC-5CEBF0DC1448}"/>
              </a:ext>
            </a:extLst>
          </p:cNvPr>
          <p:cNvSpPr>
            <a:spLocks noGrp="1" noRot="1" noChangeAspect="1" noChangeArrowheads="1" noTextEdit="1"/>
          </p:cNvSpPr>
          <p:nvPr>
            <p:ph type="sldImg"/>
          </p:nvPr>
        </p:nvSpPr>
        <p:spPr>
          <a:ln/>
        </p:spPr>
      </p:sp>
      <p:sp>
        <p:nvSpPr>
          <p:cNvPr id="61445" name="Rectangle 3">
            <a:extLst>
              <a:ext uri="{FF2B5EF4-FFF2-40B4-BE49-F238E27FC236}">
                <a16:creationId xmlns:a16="http://schemas.microsoft.com/office/drawing/2014/main" id="{445FFC1A-C704-1C97-2463-B0CC691F95D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964971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a:extLst>
              <a:ext uri="{FF2B5EF4-FFF2-40B4-BE49-F238E27FC236}">
                <a16:creationId xmlns:a16="http://schemas.microsoft.com/office/drawing/2014/main" id="{A5BF457A-AB06-2831-3A70-1D38E287A529}"/>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160082A8-8525-412D-A276-59ED98DF4AB3}" type="datetime1">
              <a:rPr lang="ar-SA" altLang="en-US" smtClean="0">
                <a:latin typeface="Arial" panose="020B0604020202020204" pitchFamily="34" charset="0"/>
              </a:rPr>
              <a:pPr eaLnBrk="1" hangingPunct="1"/>
              <a:t>03/01/1445</a:t>
            </a:fld>
            <a:endParaRPr lang="en-US" altLang="en-US">
              <a:latin typeface="Arial" panose="020B0604020202020204" pitchFamily="34" charset="0"/>
            </a:endParaRPr>
          </a:p>
        </p:txBody>
      </p:sp>
      <p:sp>
        <p:nvSpPr>
          <p:cNvPr id="62467" name="Rectangle 7">
            <a:extLst>
              <a:ext uri="{FF2B5EF4-FFF2-40B4-BE49-F238E27FC236}">
                <a16:creationId xmlns:a16="http://schemas.microsoft.com/office/drawing/2014/main" id="{7993FA07-1C4F-4BAC-0C0A-50C471D832B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7C38FAA3-528A-4449-A98E-D06E45D16C42}" type="slidenum">
              <a:rPr lang="ar-SA" altLang="en-US">
                <a:latin typeface="Arial" panose="020B0604020202020204" pitchFamily="34" charset="0"/>
              </a:rPr>
              <a:pPr eaLnBrk="1" hangingPunct="1"/>
              <a:t>23</a:t>
            </a:fld>
            <a:endParaRPr lang="en-US" altLang="en-US">
              <a:latin typeface="Arial" panose="020B0604020202020204" pitchFamily="34" charset="0"/>
            </a:endParaRPr>
          </a:p>
        </p:txBody>
      </p:sp>
      <p:sp>
        <p:nvSpPr>
          <p:cNvPr id="62468" name="Rectangle 2">
            <a:extLst>
              <a:ext uri="{FF2B5EF4-FFF2-40B4-BE49-F238E27FC236}">
                <a16:creationId xmlns:a16="http://schemas.microsoft.com/office/drawing/2014/main" id="{7AB0BCC9-E05F-73E6-2532-80146EA6FAA4}"/>
              </a:ext>
            </a:extLst>
          </p:cNvPr>
          <p:cNvSpPr>
            <a:spLocks noGrp="1" noRot="1" noChangeAspect="1" noChangeArrowheads="1" noTextEdit="1"/>
          </p:cNvSpPr>
          <p:nvPr>
            <p:ph type="sldImg"/>
          </p:nvPr>
        </p:nvSpPr>
        <p:spPr>
          <a:ln/>
        </p:spPr>
      </p:sp>
      <p:sp>
        <p:nvSpPr>
          <p:cNvPr id="62469" name="Rectangle 3">
            <a:extLst>
              <a:ext uri="{FF2B5EF4-FFF2-40B4-BE49-F238E27FC236}">
                <a16:creationId xmlns:a16="http://schemas.microsoft.com/office/drawing/2014/main" id="{2C7AFCEC-16E8-60A1-AA48-18696BB51ED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a:extLst>
              <a:ext uri="{FF2B5EF4-FFF2-40B4-BE49-F238E27FC236}">
                <a16:creationId xmlns:a16="http://schemas.microsoft.com/office/drawing/2014/main" id="{59569A42-134D-CBEF-7FE2-7B47C863A8C8}"/>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60168DC2-480D-451A-8887-877A55C18A7A}" type="datetime1">
              <a:rPr lang="ar-SA" altLang="en-US" smtClean="0">
                <a:latin typeface="Arial" panose="020B0604020202020204" pitchFamily="34" charset="0"/>
              </a:rPr>
              <a:pPr eaLnBrk="1" hangingPunct="1"/>
              <a:t>03/01/1445</a:t>
            </a:fld>
            <a:endParaRPr lang="en-US" altLang="en-US">
              <a:latin typeface="Arial" panose="020B0604020202020204" pitchFamily="34" charset="0"/>
            </a:endParaRPr>
          </a:p>
        </p:txBody>
      </p:sp>
      <p:sp>
        <p:nvSpPr>
          <p:cNvPr id="63491" name="Rectangle 7">
            <a:extLst>
              <a:ext uri="{FF2B5EF4-FFF2-40B4-BE49-F238E27FC236}">
                <a16:creationId xmlns:a16="http://schemas.microsoft.com/office/drawing/2014/main" id="{EC8465C9-E524-01CE-2F0B-852370A0B1E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D872523C-4586-4357-8D54-CC2423638952}" type="slidenum">
              <a:rPr lang="ar-SA" altLang="en-US">
                <a:latin typeface="Arial" panose="020B0604020202020204" pitchFamily="34" charset="0"/>
              </a:rPr>
              <a:pPr eaLnBrk="1" hangingPunct="1"/>
              <a:t>24</a:t>
            </a:fld>
            <a:endParaRPr lang="en-US" altLang="en-US">
              <a:latin typeface="Arial" panose="020B0604020202020204" pitchFamily="34" charset="0"/>
            </a:endParaRPr>
          </a:p>
        </p:txBody>
      </p:sp>
      <p:sp>
        <p:nvSpPr>
          <p:cNvPr id="63492" name="Rectangle 2">
            <a:extLst>
              <a:ext uri="{FF2B5EF4-FFF2-40B4-BE49-F238E27FC236}">
                <a16:creationId xmlns:a16="http://schemas.microsoft.com/office/drawing/2014/main" id="{B836F34B-619E-A6CF-EAB1-AE39BC3A0DFC}"/>
              </a:ext>
            </a:extLst>
          </p:cNvPr>
          <p:cNvSpPr>
            <a:spLocks noGrp="1" noRot="1" noChangeAspect="1" noChangeArrowheads="1" noTextEdit="1"/>
          </p:cNvSpPr>
          <p:nvPr>
            <p:ph type="sldImg"/>
          </p:nvPr>
        </p:nvSpPr>
        <p:spPr>
          <a:ln/>
        </p:spPr>
      </p:sp>
      <p:sp>
        <p:nvSpPr>
          <p:cNvPr id="63493" name="Rectangle 3">
            <a:extLst>
              <a:ext uri="{FF2B5EF4-FFF2-40B4-BE49-F238E27FC236}">
                <a16:creationId xmlns:a16="http://schemas.microsoft.com/office/drawing/2014/main" id="{5BE04F3B-B76E-597A-E0D6-3E996D5EFEA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066744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a:extLst>
              <a:ext uri="{FF2B5EF4-FFF2-40B4-BE49-F238E27FC236}">
                <a16:creationId xmlns:a16="http://schemas.microsoft.com/office/drawing/2014/main" id="{59569A42-134D-CBEF-7FE2-7B47C863A8C8}"/>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60168DC2-480D-451A-8887-877A55C18A7A}" type="datetime1">
              <a:rPr lang="ar-SA" altLang="en-US" smtClean="0">
                <a:latin typeface="Arial" panose="020B0604020202020204" pitchFamily="34" charset="0"/>
              </a:rPr>
              <a:pPr eaLnBrk="1" hangingPunct="1"/>
              <a:t>03/01/1445</a:t>
            </a:fld>
            <a:endParaRPr lang="en-US" altLang="en-US">
              <a:latin typeface="Arial" panose="020B0604020202020204" pitchFamily="34" charset="0"/>
            </a:endParaRPr>
          </a:p>
        </p:txBody>
      </p:sp>
      <p:sp>
        <p:nvSpPr>
          <p:cNvPr id="63491" name="Rectangle 7">
            <a:extLst>
              <a:ext uri="{FF2B5EF4-FFF2-40B4-BE49-F238E27FC236}">
                <a16:creationId xmlns:a16="http://schemas.microsoft.com/office/drawing/2014/main" id="{EC8465C9-E524-01CE-2F0B-852370A0B1E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D872523C-4586-4357-8D54-CC2423638952}" type="slidenum">
              <a:rPr lang="ar-SA" altLang="en-US">
                <a:latin typeface="Arial" panose="020B0604020202020204" pitchFamily="34" charset="0"/>
              </a:rPr>
              <a:pPr eaLnBrk="1" hangingPunct="1"/>
              <a:t>25</a:t>
            </a:fld>
            <a:endParaRPr lang="en-US" altLang="en-US">
              <a:latin typeface="Arial" panose="020B0604020202020204" pitchFamily="34" charset="0"/>
            </a:endParaRPr>
          </a:p>
        </p:txBody>
      </p:sp>
      <p:sp>
        <p:nvSpPr>
          <p:cNvPr id="63492" name="Rectangle 2">
            <a:extLst>
              <a:ext uri="{FF2B5EF4-FFF2-40B4-BE49-F238E27FC236}">
                <a16:creationId xmlns:a16="http://schemas.microsoft.com/office/drawing/2014/main" id="{B836F34B-619E-A6CF-EAB1-AE39BC3A0DFC}"/>
              </a:ext>
            </a:extLst>
          </p:cNvPr>
          <p:cNvSpPr>
            <a:spLocks noGrp="1" noRot="1" noChangeAspect="1" noChangeArrowheads="1" noTextEdit="1"/>
          </p:cNvSpPr>
          <p:nvPr>
            <p:ph type="sldImg"/>
          </p:nvPr>
        </p:nvSpPr>
        <p:spPr>
          <a:ln/>
        </p:spPr>
      </p:sp>
      <p:sp>
        <p:nvSpPr>
          <p:cNvPr id="63493" name="Rectangle 3">
            <a:extLst>
              <a:ext uri="{FF2B5EF4-FFF2-40B4-BE49-F238E27FC236}">
                <a16:creationId xmlns:a16="http://schemas.microsoft.com/office/drawing/2014/main" id="{5BE04F3B-B76E-597A-E0D6-3E996D5EFEA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a:extLst>
              <a:ext uri="{FF2B5EF4-FFF2-40B4-BE49-F238E27FC236}">
                <a16:creationId xmlns:a16="http://schemas.microsoft.com/office/drawing/2014/main" id="{8401942A-26E4-9821-268D-F3F144B48591}"/>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9C19F9BB-9795-4895-9EB9-A91CB5F21B93}" type="datetime1">
              <a:rPr lang="ar-SA" altLang="en-US" smtClean="0">
                <a:latin typeface="Arial" panose="020B0604020202020204" pitchFamily="34" charset="0"/>
              </a:rPr>
              <a:pPr eaLnBrk="1" hangingPunct="1"/>
              <a:t>03/01/1445</a:t>
            </a:fld>
            <a:endParaRPr lang="en-US" altLang="en-US">
              <a:latin typeface="Arial" panose="020B0604020202020204" pitchFamily="34" charset="0"/>
            </a:endParaRPr>
          </a:p>
        </p:txBody>
      </p:sp>
      <p:sp>
        <p:nvSpPr>
          <p:cNvPr id="64515" name="Rectangle 7">
            <a:extLst>
              <a:ext uri="{FF2B5EF4-FFF2-40B4-BE49-F238E27FC236}">
                <a16:creationId xmlns:a16="http://schemas.microsoft.com/office/drawing/2014/main" id="{40E1ED7A-A2F0-FD70-1E7D-F6EB7C3F278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DC7CC130-48FE-4CA2-9521-8014B9DCAE2D}" type="slidenum">
              <a:rPr lang="ar-SA" altLang="en-US">
                <a:latin typeface="Arial" panose="020B0604020202020204" pitchFamily="34" charset="0"/>
              </a:rPr>
              <a:pPr eaLnBrk="1" hangingPunct="1"/>
              <a:t>26</a:t>
            </a:fld>
            <a:endParaRPr lang="en-US" altLang="en-US">
              <a:latin typeface="Arial" panose="020B0604020202020204" pitchFamily="34" charset="0"/>
            </a:endParaRPr>
          </a:p>
        </p:txBody>
      </p:sp>
      <p:sp>
        <p:nvSpPr>
          <p:cNvPr id="64516" name="Rectangle 2">
            <a:extLst>
              <a:ext uri="{FF2B5EF4-FFF2-40B4-BE49-F238E27FC236}">
                <a16:creationId xmlns:a16="http://schemas.microsoft.com/office/drawing/2014/main" id="{9848CB34-43CC-838F-9404-50A5236BE7FF}"/>
              </a:ext>
            </a:extLst>
          </p:cNvPr>
          <p:cNvSpPr>
            <a:spLocks noGrp="1" noRot="1" noChangeAspect="1" noChangeArrowheads="1" noTextEdit="1"/>
          </p:cNvSpPr>
          <p:nvPr>
            <p:ph type="sldImg"/>
          </p:nvPr>
        </p:nvSpPr>
        <p:spPr>
          <a:ln/>
        </p:spPr>
      </p:sp>
      <p:sp>
        <p:nvSpPr>
          <p:cNvPr id="64517" name="Rectangle 3">
            <a:extLst>
              <a:ext uri="{FF2B5EF4-FFF2-40B4-BE49-F238E27FC236}">
                <a16:creationId xmlns:a16="http://schemas.microsoft.com/office/drawing/2014/main" id="{268E46E6-54EE-3DD4-472A-A3F0C6CA404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a:extLst>
              <a:ext uri="{FF2B5EF4-FFF2-40B4-BE49-F238E27FC236}">
                <a16:creationId xmlns:a16="http://schemas.microsoft.com/office/drawing/2014/main" id="{8401942A-26E4-9821-268D-F3F144B48591}"/>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9C19F9BB-9795-4895-9EB9-A91CB5F21B93}" type="datetime1">
              <a:rPr lang="ar-SA" altLang="en-US" smtClean="0">
                <a:latin typeface="Arial" panose="020B0604020202020204" pitchFamily="34" charset="0"/>
              </a:rPr>
              <a:pPr eaLnBrk="1" hangingPunct="1"/>
              <a:t>03/01/1445</a:t>
            </a:fld>
            <a:endParaRPr lang="en-US" altLang="en-US">
              <a:latin typeface="Arial" panose="020B0604020202020204" pitchFamily="34" charset="0"/>
            </a:endParaRPr>
          </a:p>
        </p:txBody>
      </p:sp>
      <p:sp>
        <p:nvSpPr>
          <p:cNvPr id="64515" name="Rectangle 7">
            <a:extLst>
              <a:ext uri="{FF2B5EF4-FFF2-40B4-BE49-F238E27FC236}">
                <a16:creationId xmlns:a16="http://schemas.microsoft.com/office/drawing/2014/main" id="{40E1ED7A-A2F0-FD70-1E7D-F6EB7C3F278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DC7CC130-48FE-4CA2-9521-8014B9DCAE2D}" type="slidenum">
              <a:rPr lang="ar-SA" altLang="en-US">
                <a:latin typeface="Arial" panose="020B0604020202020204" pitchFamily="34" charset="0"/>
              </a:rPr>
              <a:pPr eaLnBrk="1" hangingPunct="1"/>
              <a:t>27</a:t>
            </a:fld>
            <a:endParaRPr lang="en-US" altLang="en-US">
              <a:latin typeface="Arial" panose="020B0604020202020204" pitchFamily="34" charset="0"/>
            </a:endParaRPr>
          </a:p>
        </p:txBody>
      </p:sp>
      <p:sp>
        <p:nvSpPr>
          <p:cNvPr id="64516" name="Rectangle 2">
            <a:extLst>
              <a:ext uri="{FF2B5EF4-FFF2-40B4-BE49-F238E27FC236}">
                <a16:creationId xmlns:a16="http://schemas.microsoft.com/office/drawing/2014/main" id="{9848CB34-43CC-838F-9404-50A5236BE7FF}"/>
              </a:ext>
            </a:extLst>
          </p:cNvPr>
          <p:cNvSpPr>
            <a:spLocks noGrp="1" noRot="1" noChangeAspect="1" noChangeArrowheads="1" noTextEdit="1"/>
          </p:cNvSpPr>
          <p:nvPr>
            <p:ph type="sldImg"/>
          </p:nvPr>
        </p:nvSpPr>
        <p:spPr>
          <a:ln/>
        </p:spPr>
      </p:sp>
      <p:sp>
        <p:nvSpPr>
          <p:cNvPr id="64517" name="Rectangle 3">
            <a:extLst>
              <a:ext uri="{FF2B5EF4-FFF2-40B4-BE49-F238E27FC236}">
                <a16:creationId xmlns:a16="http://schemas.microsoft.com/office/drawing/2014/main" id="{268E46E6-54EE-3DD4-472A-A3F0C6CA404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7326158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a:extLst>
              <a:ext uri="{FF2B5EF4-FFF2-40B4-BE49-F238E27FC236}">
                <a16:creationId xmlns:a16="http://schemas.microsoft.com/office/drawing/2014/main" id="{37FBB36C-DF7C-67A7-BE84-C52E8F071DA9}"/>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56BA26CD-71C1-495D-9C9A-81B78503215F}" type="datetime1">
              <a:rPr lang="ar-SA" altLang="en-US" smtClean="0">
                <a:latin typeface="Arial" panose="020B0604020202020204" pitchFamily="34" charset="0"/>
              </a:rPr>
              <a:pPr eaLnBrk="1" hangingPunct="1"/>
              <a:t>03/01/1445</a:t>
            </a:fld>
            <a:endParaRPr lang="en-US" altLang="en-US">
              <a:latin typeface="Arial" panose="020B0604020202020204" pitchFamily="34" charset="0"/>
            </a:endParaRPr>
          </a:p>
        </p:txBody>
      </p:sp>
      <p:sp>
        <p:nvSpPr>
          <p:cNvPr id="65539" name="Rectangle 7">
            <a:extLst>
              <a:ext uri="{FF2B5EF4-FFF2-40B4-BE49-F238E27FC236}">
                <a16:creationId xmlns:a16="http://schemas.microsoft.com/office/drawing/2014/main" id="{EA19DEB8-6A90-3319-BC92-7901AB754CF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5BCDF6F0-5FFE-4B43-A100-864E23944C84}" type="slidenum">
              <a:rPr lang="ar-SA" altLang="en-US">
                <a:latin typeface="Arial" panose="020B0604020202020204" pitchFamily="34" charset="0"/>
              </a:rPr>
              <a:pPr eaLnBrk="1" hangingPunct="1"/>
              <a:t>29</a:t>
            </a:fld>
            <a:endParaRPr lang="en-US" altLang="en-US">
              <a:latin typeface="Arial" panose="020B0604020202020204" pitchFamily="34" charset="0"/>
            </a:endParaRPr>
          </a:p>
        </p:txBody>
      </p:sp>
      <p:sp>
        <p:nvSpPr>
          <p:cNvPr id="65540" name="Rectangle 2">
            <a:extLst>
              <a:ext uri="{FF2B5EF4-FFF2-40B4-BE49-F238E27FC236}">
                <a16:creationId xmlns:a16="http://schemas.microsoft.com/office/drawing/2014/main" id="{86CD56D8-3EF0-4232-F933-3594AF7FDF24}"/>
              </a:ext>
            </a:extLst>
          </p:cNvPr>
          <p:cNvSpPr>
            <a:spLocks noGrp="1" noRot="1" noChangeAspect="1" noChangeArrowheads="1" noTextEdit="1"/>
          </p:cNvSpPr>
          <p:nvPr>
            <p:ph type="sldImg"/>
          </p:nvPr>
        </p:nvSpPr>
        <p:spPr>
          <a:ln/>
        </p:spPr>
      </p:sp>
      <p:sp>
        <p:nvSpPr>
          <p:cNvPr id="65541" name="Rectangle 3">
            <a:extLst>
              <a:ext uri="{FF2B5EF4-FFF2-40B4-BE49-F238E27FC236}">
                <a16:creationId xmlns:a16="http://schemas.microsoft.com/office/drawing/2014/main" id="{412C192A-5F2A-D92E-6E4B-045B7A34F3A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a:extLst>
              <a:ext uri="{FF2B5EF4-FFF2-40B4-BE49-F238E27FC236}">
                <a16:creationId xmlns:a16="http://schemas.microsoft.com/office/drawing/2014/main" id="{37FBB36C-DF7C-67A7-BE84-C52E8F071DA9}"/>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56BA26CD-71C1-495D-9C9A-81B78503215F}" type="datetime1">
              <a:rPr lang="ar-SA" altLang="en-US" smtClean="0">
                <a:latin typeface="Arial" panose="020B0604020202020204" pitchFamily="34" charset="0"/>
              </a:rPr>
              <a:pPr eaLnBrk="1" hangingPunct="1"/>
              <a:t>03/01/1445</a:t>
            </a:fld>
            <a:endParaRPr lang="en-US" altLang="en-US">
              <a:latin typeface="Arial" panose="020B0604020202020204" pitchFamily="34" charset="0"/>
            </a:endParaRPr>
          </a:p>
        </p:txBody>
      </p:sp>
      <p:sp>
        <p:nvSpPr>
          <p:cNvPr id="65539" name="Rectangle 7">
            <a:extLst>
              <a:ext uri="{FF2B5EF4-FFF2-40B4-BE49-F238E27FC236}">
                <a16:creationId xmlns:a16="http://schemas.microsoft.com/office/drawing/2014/main" id="{EA19DEB8-6A90-3319-BC92-7901AB754CF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5BCDF6F0-5FFE-4B43-A100-864E23944C84}" type="slidenum">
              <a:rPr lang="ar-SA" altLang="en-US">
                <a:latin typeface="Arial" panose="020B0604020202020204" pitchFamily="34" charset="0"/>
              </a:rPr>
              <a:pPr eaLnBrk="1" hangingPunct="1"/>
              <a:t>30</a:t>
            </a:fld>
            <a:endParaRPr lang="en-US" altLang="en-US">
              <a:latin typeface="Arial" panose="020B0604020202020204" pitchFamily="34" charset="0"/>
            </a:endParaRPr>
          </a:p>
        </p:txBody>
      </p:sp>
      <p:sp>
        <p:nvSpPr>
          <p:cNvPr id="65540" name="Rectangle 2">
            <a:extLst>
              <a:ext uri="{FF2B5EF4-FFF2-40B4-BE49-F238E27FC236}">
                <a16:creationId xmlns:a16="http://schemas.microsoft.com/office/drawing/2014/main" id="{86CD56D8-3EF0-4232-F933-3594AF7FDF24}"/>
              </a:ext>
            </a:extLst>
          </p:cNvPr>
          <p:cNvSpPr>
            <a:spLocks noGrp="1" noRot="1" noChangeAspect="1" noChangeArrowheads="1" noTextEdit="1"/>
          </p:cNvSpPr>
          <p:nvPr>
            <p:ph type="sldImg"/>
          </p:nvPr>
        </p:nvSpPr>
        <p:spPr>
          <a:ln/>
        </p:spPr>
      </p:sp>
      <p:sp>
        <p:nvSpPr>
          <p:cNvPr id="65541" name="Rectangle 3">
            <a:extLst>
              <a:ext uri="{FF2B5EF4-FFF2-40B4-BE49-F238E27FC236}">
                <a16:creationId xmlns:a16="http://schemas.microsoft.com/office/drawing/2014/main" id="{412C192A-5F2A-D92E-6E4B-045B7A34F3A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18344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A68F06C-75CE-FE19-BA4E-2DF99BD2E63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428D9C06-B978-83BA-053D-9EA0024C7C2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Using the 2s complement, we have eliminated the subtraction operation and need only the </a:t>
            </a:r>
            <a:r>
              <a:rPr lang="en-US" altLang="en-US" dirty="0" err="1"/>
              <a:t>complementer</a:t>
            </a:r>
            <a:r>
              <a:rPr lang="en-US" altLang="en-US" dirty="0"/>
              <a:t> and an adder. </a:t>
            </a:r>
          </a:p>
          <a:p>
            <a:endParaRPr lang="en-US" altLang="en-US" dirty="0"/>
          </a:p>
          <a:p>
            <a:r>
              <a:rPr lang="en-US" altLang="en-US" dirty="0"/>
              <a:t>When performing a subtraction we </a:t>
            </a:r>
            <a:r>
              <a:rPr lang="en-US" altLang="en-US" dirty="0" err="1"/>
              <a:t>comple</a:t>
            </a:r>
            <a:r>
              <a:rPr lang="en-US" altLang="en-US" dirty="0"/>
              <a:t>- </a:t>
            </a:r>
            <a:r>
              <a:rPr lang="en-US" altLang="en-US" dirty="0" err="1"/>
              <a:t>ment</a:t>
            </a:r>
            <a:r>
              <a:rPr lang="en-US" altLang="en-US" dirty="0"/>
              <a:t> the subtrahend </a:t>
            </a:r>
            <a:r>
              <a:rPr lang="en-US" altLang="en-US" i="1" dirty="0"/>
              <a:t>N</a:t>
            </a:r>
            <a:r>
              <a:rPr lang="en-US" altLang="en-US" dirty="0"/>
              <a:t>, and when performing an addition we do not complement </a:t>
            </a:r>
            <a:r>
              <a:rPr lang="en-US" altLang="en-US" i="1" dirty="0"/>
              <a:t>N</a:t>
            </a:r>
            <a:r>
              <a:rPr lang="en-US" altLang="en-US" dirty="0"/>
              <a:t>. </a:t>
            </a:r>
          </a:p>
          <a:p>
            <a:endParaRPr lang="en-US" altLang="en-US" dirty="0"/>
          </a:p>
          <a:p>
            <a:r>
              <a:rPr lang="en-US" altLang="en-US" dirty="0"/>
              <a:t>The 2s complement can be obtained by taking the 1s complement and adding 1 to the least significant bit. </a:t>
            </a:r>
          </a:p>
          <a:p>
            <a:endParaRPr lang="en-US" altLang="en-US" dirty="0"/>
          </a:p>
          <a:p>
            <a:endParaRPr lang="en-US" altLang="en-US" dirty="0"/>
          </a:p>
        </p:txBody>
      </p:sp>
      <p:sp>
        <p:nvSpPr>
          <p:cNvPr id="47108" name="Slide Number Placeholder 3">
            <a:extLst>
              <a:ext uri="{FF2B5EF4-FFF2-40B4-BE49-F238E27FC236}">
                <a16:creationId xmlns:a16="http://schemas.microsoft.com/office/drawing/2014/main" id="{33264468-8402-3972-CC2D-CE8995C7C9C0}"/>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3878786-A962-4554-B04F-E9D857AEEA08}" type="slidenum">
              <a:rPr lang="ar-SA" altLang="en-US">
                <a:latin typeface="Calibri" panose="020F0502020204030204" pitchFamily="34" charset="0"/>
              </a:rPr>
              <a:pPr eaLnBrk="1" hangingPunct="1"/>
              <a:t>31</a:t>
            </a:fld>
            <a:endParaRPr lang="en-US"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656996E1-E2E3-09C3-68B8-818FB46B0F3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18EBC2F2-5360-2077-2C1A-294B127D28C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ar-SA" altLang="en-US"/>
          </a:p>
        </p:txBody>
      </p:sp>
      <p:sp>
        <p:nvSpPr>
          <p:cNvPr id="48132" name="Slide Number Placeholder 3">
            <a:extLst>
              <a:ext uri="{FF2B5EF4-FFF2-40B4-BE49-F238E27FC236}">
                <a16:creationId xmlns:a16="http://schemas.microsoft.com/office/drawing/2014/main" id="{69D9F284-2D5A-737E-175F-4AEE5D647925}"/>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D04168C-2FF4-4441-BA0B-BDB4A7B9F36B}" type="slidenum">
              <a:rPr lang="ar-SA" altLang="en-US">
                <a:latin typeface="Calibri" panose="020F0502020204030204" pitchFamily="34" charset="0"/>
              </a:rPr>
              <a:pPr eaLnBrk="1" hangingPunct="1"/>
              <a:t>33</a:t>
            </a:fld>
            <a:endParaRPr lang="en-US" altLang="en-US">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a:extLst>
              <a:ext uri="{FF2B5EF4-FFF2-40B4-BE49-F238E27FC236}">
                <a16:creationId xmlns:a16="http://schemas.microsoft.com/office/drawing/2014/main" id="{495ADF3B-6926-9ED3-93D8-4F693E3D25F1}"/>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0FE7180B-50BD-4409-A162-51AFD3A29987}" type="datetime1">
              <a:rPr lang="ar-SA" altLang="en-US" smtClean="0">
                <a:latin typeface="Arial" panose="020B0604020202020204" pitchFamily="34" charset="0"/>
              </a:rPr>
              <a:pPr eaLnBrk="1" hangingPunct="1"/>
              <a:t>03/01/1445</a:t>
            </a:fld>
            <a:endParaRPr lang="en-US" altLang="en-US">
              <a:latin typeface="Arial" panose="020B0604020202020204" pitchFamily="34" charset="0"/>
            </a:endParaRPr>
          </a:p>
        </p:txBody>
      </p:sp>
      <p:sp>
        <p:nvSpPr>
          <p:cNvPr id="71683" name="Rectangle 7">
            <a:extLst>
              <a:ext uri="{FF2B5EF4-FFF2-40B4-BE49-F238E27FC236}">
                <a16:creationId xmlns:a16="http://schemas.microsoft.com/office/drawing/2014/main" id="{420BC075-1793-CB06-3E70-2B80789CC05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1B46FA86-4F87-4D39-8B9B-69C69ED22553}" type="slidenum">
              <a:rPr lang="ar-SA" altLang="en-US">
                <a:latin typeface="Arial" panose="020B0604020202020204" pitchFamily="34" charset="0"/>
              </a:rPr>
              <a:pPr eaLnBrk="1" hangingPunct="1"/>
              <a:t>36</a:t>
            </a:fld>
            <a:endParaRPr lang="en-US" altLang="en-US">
              <a:latin typeface="Arial" panose="020B0604020202020204" pitchFamily="34" charset="0"/>
            </a:endParaRPr>
          </a:p>
        </p:txBody>
      </p:sp>
      <p:sp>
        <p:nvSpPr>
          <p:cNvPr id="71684" name="Rectangle 2">
            <a:extLst>
              <a:ext uri="{FF2B5EF4-FFF2-40B4-BE49-F238E27FC236}">
                <a16:creationId xmlns:a16="http://schemas.microsoft.com/office/drawing/2014/main" id="{D52767B2-C440-8D6F-865E-7CBA2C65E25E}"/>
              </a:ext>
            </a:extLst>
          </p:cNvPr>
          <p:cNvSpPr>
            <a:spLocks noGrp="1" noRot="1" noChangeAspect="1" noChangeArrowheads="1" noTextEdit="1"/>
          </p:cNvSpPr>
          <p:nvPr>
            <p:ph type="sldImg"/>
          </p:nvPr>
        </p:nvSpPr>
        <p:spPr>
          <a:ln/>
        </p:spPr>
      </p:sp>
      <p:sp>
        <p:nvSpPr>
          <p:cNvPr id="71685" name="Rectangle 3">
            <a:extLst>
              <a:ext uri="{FF2B5EF4-FFF2-40B4-BE49-F238E27FC236}">
                <a16:creationId xmlns:a16="http://schemas.microsoft.com/office/drawing/2014/main" id="{045D2BF5-36FE-1507-264B-7A14F34BFEB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Rectangle: Rounded Corners 9">
            <a:extLst>
              <a:ext uri="{FF2B5EF4-FFF2-40B4-BE49-F238E27FC236}">
                <a16:creationId xmlns:a16="http://schemas.microsoft.com/office/drawing/2014/main" id="{E038BC98-DBAD-F1CF-AE15-DD63DC9E4AD5}"/>
              </a:ext>
            </a:extLst>
          </p:cNvPr>
          <p:cNvSpPr/>
          <p:nvPr userDrawn="1"/>
        </p:nvSpPr>
        <p:spPr>
          <a:xfrm>
            <a:off x="247649" y="4649420"/>
            <a:ext cx="746095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06: Combinational Circuits</a:t>
            </a:r>
          </a:p>
        </p:txBody>
      </p:sp>
      <p:sp>
        <p:nvSpPr>
          <p:cNvPr id="18" name="TextBox 8">
            <a:extLst>
              <a:ext uri="{FF2B5EF4-FFF2-40B4-BE49-F238E27FC236}">
                <a16:creationId xmlns:a16="http://schemas.microsoft.com/office/drawing/2014/main" id="{9C9C9DC9-F4C4-B57B-6A92-E72FB37C8B6A}"/>
              </a:ext>
            </a:extLst>
          </p:cNvPr>
          <p:cNvSpPr txBox="1"/>
          <p:nvPr userDrawn="1"/>
        </p:nvSpPr>
        <p:spPr>
          <a:xfrm>
            <a:off x="2701395" y="3132902"/>
            <a:ext cx="9052455"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Digital Systems- IT131</a:t>
            </a:r>
          </a:p>
        </p:txBody>
      </p:sp>
      <p:sp>
        <p:nvSpPr>
          <p:cNvPr id="19" name="TextBox 11">
            <a:extLst>
              <a:ext uri="{FF2B5EF4-FFF2-40B4-BE49-F238E27FC236}">
                <a16:creationId xmlns:a16="http://schemas.microsoft.com/office/drawing/2014/main" id="{91B79910-454D-42C7-1954-CEC296AE6105}"/>
              </a:ext>
            </a:extLst>
          </p:cNvPr>
          <p:cNvSpPr txBox="1"/>
          <p:nvPr userDrawn="1"/>
        </p:nvSpPr>
        <p:spPr>
          <a:xfrm>
            <a:off x="2701395" y="3652634"/>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Alaa </a:t>
            </a:r>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Eldeen</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S. Mohamed</a:t>
            </a:r>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
        <p:nvSpPr>
          <p:cNvPr id="7" name="Rectangle 1">
            <a:extLst>
              <a:ext uri="{FF2B5EF4-FFF2-40B4-BE49-F238E27FC236}">
                <a16:creationId xmlns:a16="http://schemas.microsoft.com/office/drawing/2014/main" id="{A31711D6-4EF2-89C9-E054-B93CD4A17B6F}"/>
              </a:ext>
            </a:extLst>
          </p:cNvPr>
          <p:cNvSpPr/>
          <p:nvPr userDrawn="1"/>
        </p:nvSpPr>
        <p:spPr>
          <a:xfrm>
            <a:off x="9027042" y="714599"/>
            <a:ext cx="86284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5">
            <a:extLst>
              <a:ext uri="{FF2B5EF4-FFF2-40B4-BE49-F238E27FC236}">
                <a16:creationId xmlns:a16="http://schemas.microsoft.com/office/drawing/2014/main" id="{0346DD37-921B-9126-02CE-F6B02A4C74D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9DB612E-396A-102F-365C-669B11D108CB}"/>
              </a:ext>
            </a:extLst>
          </p:cNvPr>
          <p:cNvSpPr/>
          <p:nvPr userDrawn="1"/>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0" name="TextBox 10">
            <a:extLst>
              <a:ext uri="{FF2B5EF4-FFF2-40B4-BE49-F238E27FC236}">
                <a16:creationId xmlns:a16="http://schemas.microsoft.com/office/drawing/2014/main" id="{2499A7BA-A7A4-BA1F-B4C0-5F2DED42A7B0}"/>
              </a:ext>
            </a:extLst>
          </p:cNvPr>
          <p:cNvSpPr txBox="1"/>
          <p:nvPr userDrawn="1"/>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TextBox 11">
            <a:extLst>
              <a:ext uri="{FF2B5EF4-FFF2-40B4-BE49-F238E27FC236}">
                <a16:creationId xmlns:a16="http://schemas.microsoft.com/office/drawing/2014/main" id="{C6865D59-2262-AB61-4B0F-36F3D3241FA1}"/>
              </a:ext>
            </a:extLst>
          </p:cNvPr>
          <p:cNvSpPr txBox="1"/>
          <p:nvPr userDrawn="1"/>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05</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2" name="Rectangle: Rounded Corners 16">
            <a:extLst>
              <a:ext uri="{FF2B5EF4-FFF2-40B4-BE49-F238E27FC236}">
                <a16:creationId xmlns:a16="http://schemas.microsoft.com/office/drawing/2014/main" id="{0790AB38-31BD-FCA2-4F26-6FE88E1656BC}"/>
              </a:ext>
            </a:extLst>
          </p:cNvPr>
          <p:cNvSpPr/>
          <p:nvPr userDrawn="1"/>
        </p:nvSpPr>
        <p:spPr>
          <a:xfrm>
            <a:off x="311280" y="1466123"/>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3" name="Content Placeholder 2">
            <a:extLst>
              <a:ext uri="{FF2B5EF4-FFF2-40B4-BE49-F238E27FC236}">
                <a16:creationId xmlns:a16="http://schemas.microsoft.com/office/drawing/2014/main" id="{E23DF400-2A37-0C0A-AD2A-53E3805D3721}"/>
              </a:ext>
            </a:extLst>
          </p:cNvPr>
          <p:cNvSpPr>
            <a:spLocks noGrp="1"/>
          </p:cNvSpPr>
          <p:nvPr>
            <p:ph idx="1"/>
          </p:nvPr>
        </p:nvSpPr>
        <p:spPr>
          <a:xfrm>
            <a:off x="504263" y="1821885"/>
            <a:ext cx="11298531" cy="3406595"/>
          </a:xfrm>
          <a:prstGeom prst="rect">
            <a:avLst/>
          </a:prstGeo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15" name="Rectangle 6">
            <a:extLst>
              <a:ext uri="{FF2B5EF4-FFF2-40B4-BE49-F238E27FC236}">
                <a16:creationId xmlns:a16="http://schemas.microsoft.com/office/drawing/2014/main" id="{A70A5F4C-386D-CE85-62BA-2912050B3844}"/>
              </a:ext>
            </a:extLst>
          </p:cNvPr>
          <p:cNvSpPr/>
          <p:nvPr userDrawn="1"/>
        </p:nvSpPr>
        <p:spPr>
          <a:xfrm>
            <a:off x="3872874" y="6252521"/>
            <a:ext cx="83191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9">
            <a:extLst>
              <a:ext uri="{FF2B5EF4-FFF2-40B4-BE49-F238E27FC236}">
                <a16:creationId xmlns:a16="http://schemas.microsoft.com/office/drawing/2014/main" id="{3CAACBAE-B046-97A3-0BD1-F4E231DDEA0E}"/>
              </a:ext>
            </a:extLst>
          </p:cNvPr>
          <p:cNvSpPr txBox="1"/>
          <p:nvPr userDrawn="1"/>
        </p:nvSpPr>
        <p:spPr>
          <a:xfrm>
            <a:off x="9145917" y="6263193"/>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Alaa </a:t>
            </a:r>
            <a:r>
              <a:rPr lang="en-US" b="1" dirty="0" err="1">
                <a:solidFill>
                  <a:schemeClr val="bg1"/>
                </a:solidFill>
                <a:latin typeface="Times New Roman" panose="02020603050405020304" pitchFamily="18" charset="0"/>
                <a:cs typeface="Times New Roman" panose="02020603050405020304" pitchFamily="18" charset="0"/>
              </a:rPr>
              <a:t>Eldeen</a:t>
            </a:r>
            <a:r>
              <a:rPr lang="en-US" b="1" dirty="0">
                <a:solidFill>
                  <a:schemeClr val="bg1"/>
                </a:solidFill>
                <a:latin typeface="Times New Roman" panose="02020603050405020304" pitchFamily="18" charset="0"/>
                <a:cs typeface="Times New Roman" panose="02020603050405020304" pitchFamily="18" charset="0"/>
              </a:rPr>
              <a:t> Mohamed</a:t>
            </a:r>
          </a:p>
        </p:txBody>
      </p:sp>
      <p:sp>
        <p:nvSpPr>
          <p:cNvPr id="18" name="TextBox 12">
            <a:extLst>
              <a:ext uri="{FF2B5EF4-FFF2-40B4-BE49-F238E27FC236}">
                <a16:creationId xmlns:a16="http://schemas.microsoft.com/office/drawing/2014/main" id="{C4464C79-CF60-17D7-689C-7830BFB5814D}"/>
              </a:ext>
            </a:extLst>
          </p:cNvPr>
          <p:cNvSpPr txBox="1"/>
          <p:nvPr userDrawn="1"/>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pic>
        <p:nvPicPr>
          <p:cNvPr id="4" name="Picture 12">
            <a:extLst>
              <a:ext uri="{FF2B5EF4-FFF2-40B4-BE49-F238E27FC236}">
                <a16:creationId xmlns:a16="http://schemas.microsoft.com/office/drawing/2014/main" id="{9C5FE8FD-9922-E42D-61C1-4B4919D0B40C}"/>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9889891" y="-269437"/>
            <a:ext cx="2036258" cy="1800993"/>
          </a:xfrm>
          <a:prstGeom prst="rect">
            <a:avLst/>
          </a:prstGeom>
        </p:spPr>
      </p:pic>
      <p:sp>
        <p:nvSpPr>
          <p:cNvPr id="19" name="Rectangle 13">
            <a:extLst>
              <a:ext uri="{FF2B5EF4-FFF2-40B4-BE49-F238E27FC236}">
                <a16:creationId xmlns:a16="http://schemas.microsoft.com/office/drawing/2014/main" id="{C898C124-FC94-E508-327D-95846ECBF3BD}"/>
              </a:ext>
            </a:extLst>
          </p:cNvPr>
          <p:cNvSpPr/>
          <p:nvPr userDrawn="1"/>
        </p:nvSpPr>
        <p:spPr>
          <a:xfrm>
            <a:off x="9429750" y="5857608"/>
            <a:ext cx="2743200"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a:solidFill>
                  <a:schemeClr val="bg1"/>
                </a:solidFill>
                <a:latin typeface="Times New Roman" panose="02020603050405020304" pitchFamily="18" charset="0"/>
                <a:cs typeface="Times New Roman" panose="02020603050405020304" pitchFamily="18" charset="0"/>
              </a:rPr>
              <a:t>Digital Systems- IT131</a:t>
            </a:r>
          </a:p>
        </p:txBody>
      </p:sp>
      <p:sp>
        <p:nvSpPr>
          <p:cNvPr id="20" name="TextBox 17">
            <a:extLst>
              <a:ext uri="{FF2B5EF4-FFF2-40B4-BE49-F238E27FC236}">
                <a16:creationId xmlns:a16="http://schemas.microsoft.com/office/drawing/2014/main" id="{1AEBD004-46B1-FFE1-6BE8-E8629940F1CF}"/>
              </a:ext>
            </a:extLst>
          </p:cNvPr>
          <p:cNvSpPr txBox="1"/>
          <p:nvPr userDrawn="1"/>
        </p:nvSpPr>
        <p:spPr>
          <a:xfrm>
            <a:off x="3549680" y="6226940"/>
            <a:ext cx="504187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06 –  </a:t>
            </a:r>
            <a:r>
              <a:rPr lang="en-US" sz="1800" b="1" kern="1200" dirty="0">
                <a:solidFill>
                  <a:schemeClr val="bg1"/>
                </a:solidFill>
                <a:latin typeface="Times New Roman" panose="02020603050405020304" pitchFamily="18" charset="0"/>
                <a:ea typeface="+mn-ea"/>
                <a:cs typeface="Times New Roman" panose="02020603050405020304" pitchFamily="18" charset="0"/>
              </a:rPr>
              <a:t>Combinational Circuits</a:t>
            </a:r>
          </a:p>
        </p:txBody>
      </p:sp>
      <p:sp>
        <p:nvSpPr>
          <p:cNvPr id="21" name="TextBox 3">
            <a:extLst>
              <a:ext uri="{FF2B5EF4-FFF2-40B4-BE49-F238E27FC236}">
                <a16:creationId xmlns:a16="http://schemas.microsoft.com/office/drawing/2014/main" id="{1D2645AB-0ECF-5A7B-F332-15A9BE03E60A}"/>
              </a:ext>
            </a:extLst>
          </p:cNvPr>
          <p:cNvSpPr txBox="1"/>
          <p:nvPr userDrawn="1"/>
        </p:nvSpPr>
        <p:spPr>
          <a:xfrm>
            <a:off x="1547847" y="299032"/>
            <a:ext cx="7598069" cy="707886"/>
          </a:xfrm>
          <a:prstGeom prst="rect">
            <a:avLst/>
          </a:prstGeom>
          <a:noFill/>
        </p:spPr>
        <p:txBody>
          <a:bodyPr wrap="square" rtlCol="0">
            <a:spAutoFit/>
          </a:bodyPr>
          <a:lstStyle/>
          <a:p>
            <a:r>
              <a:rPr lang="en-US" sz="4000" b="1" kern="1200" dirty="0">
                <a:solidFill>
                  <a:srgbClr val="784658"/>
                </a:solidFill>
                <a:latin typeface="Times New Roman" panose="02020603050405020304" pitchFamily="18" charset="0"/>
                <a:ea typeface="+mn-ea"/>
                <a:cs typeface="Times New Roman" panose="02020603050405020304" pitchFamily="18" charset="0"/>
              </a:rPr>
              <a:t>Combinational Circuits</a:t>
            </a:r>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pic>
        <p:nvPicPr>
          <p:cNvPr id="7" name="Graphic 3">
            <a:extLst>
              <a:ext uri="{FF2B5EF4-FFF2-40B4-BE49-F238E27FC236}">
                <a16:creationId xmlns:a16="http://schemas.microsoft.com/office/drawing/2014/main" id="{79CE576C-2C60-158E-E5D2-3891F322F0E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80308" y="6231532"/>
            <a:ext cx="2167470" cy="591661"/>
          </a:xfrm>
          <a:prstGeom prst="rect">
            <a:avLst/>
          </a:prstGeom>
        </p:spPr>
      </p:pic>
      <p:sp>
        <p:nvSpPr>
          <p:cNvPr id="8" name="Rectangle 11">
            <a:extLst>
              <a:ext uri="{FF2B5EF4-FFF2-40B4-BE49-F238E27FC236}">
                <a16:creationId xmlns:a16="http://schemas.microsoft.com/office/drawing/2014/main" id="{ECD80C50-E7A3-426F-9D9D-1D8EAEFD8908}"/>
              </a:ext>
            </a:extLst>
          </p:cNvPr>
          <p:cNvSpPr/>
          <p:nvPr userDrawn="1"/>
        </p:nvSpPr>
        <p:spPr>
          <a:xfrm>
            <a:off x="8700472" y="631060"/>
            <a:ext cx="9769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A8C025D3-A274-1300-8D78-D9F4FE20C52C}"/>
              </a:ext>
            </a:extLst>
          </p:cNvPr>
          <p:cNvSpPr/>
          <p:nvPr userDrawn="1"/>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0" name="TextBox 16">
            <a:extLst>
              <a:ext uri="{FF2B5EF4-FFF2-40B4-BE49-F238E27FC236}">
                <a16:creationId xmlns:a16="http://schemas.microsoft.com/office/drawing/2014/main" id="{15F37963-880C-2F2B-E07A-03080FB3691D}"/>
              </a:ext>
            </a:extLst>
          </p:cNvPr>
          <p:cNvSpPr txBox="1"/>
          <p:nvPr userDrawn="1"/>
        </p:nvSpPr>
        <p:spPr>
          <a:xfrm>
            <a:off x="1640186" y="244061"/>
            <a:ext cx="7070530" cy="646331"/>
          </a:xfrm>
          <a:prstGeom prst="rect">
            <a:avLst/>
          </a:prstGeom>
          <a:noFill/>
        </p:spPr>
        <p:txBody>
          <a:bodyPr wrap="square" rtlCol="0">
            <a:spAutoFit/>
          </a:bodyPr>
          <a:lstStyle/>
          <a:p>
            <a:r>
              <a:rPr lang="en-US" sz="3600" b="1" kern="1200" dirty="0">
                <a:solidFill>
                  <a:srgbClr val="784658"/>
                </a:solidFill>
                <a:latin typeface="Times New Roman" panose="02020603050405020304" pitchFamily="18" charset="0"/>
                <a:ea typeface="+mn-ea"/>
                <a:cs typeface="Times New Roman" panose="02020603050405020304" pitchFamily="18" charset="0"/>
              </a:rPr>
              <a:t>Combinational Circuits</a:t>
            </a:r>
          </a:p>
        </p:txBody>
      </p:sp>
      <p:sp>
        <p:nvSpPr>
          <p:cNvPr id="11" name="Rectangle 20">
            <a:extLst>
              <a:ext uri="{FF2B5EF4-FFF2-40B4-BE49-F238E27FC236}">
                <a16:creationId xmlns:a16="http://schemas.microsoft.com/office/drawing/2014/main" id="{7B04E4C5-E609-71F1-6C15-5C301739534B}"/>
              </a:ext>
            </a:extLst>
          </p:cNvPr>
          <p:cNvSpPr/>
          <p:nvPr userDrawn="1"/>
        </p:nvSpPr>
        <p:spPr>
          <a:xfrm>
            <a:off x="172890" y="1368486"/>
            <a:ext cx="11822508" cy="4591019"/>
          </a:xfrm>
          <a:prstGeom prst="rect">
            <a:avLst/>
          </a:prstGeom>
          <a:solidFill>
            <a:schemeClr val="bg2">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2">
            <a:extLst>
              <a:ext uri="{FF2B5EF4-FFF2-40B4-BE49-F238E27FC236}">
                <a16:creationId xmlns:a16="http://schemas.microsoft.com/office/drawing/2014/main" id="{7373ACF9-F45F-7879-41BF-C35D117BEB51}"/>
              </a:ext>
            </a:extLst>
          </p:cNvPr>
          <p:cNvSpPr>
            <a:spLocks noGrp="1"/>
          </p:cNvSpPr>
          <p:nvPr>
            <p:ph idx="1"/>
          </p:nvPr>
        </p:nvSpPr>
        <p:spPr>
          <a:xfrm>
            <a:off x="838200" y="1497764"/>
            <a:ext cx="10964594" cy="4267898"/>
          </a:xfrm>
          <a:prstGeom prst="rect">
            <a:avLst/>
          </a:prstGeom>
        </p:spPr>
        <p:txBody>
          <a:bodyPr/>
          <a:lstStyle>
            <a:lvl1pPr>
              <a:defRPr sz="2400"/>
            </a:lvl1pPr>
          </a:lstStyle>
          <a:p>
            <a:pPr lvl="0"/>
            <a:r>
              <a:rPr lang="en-US" dirty="0">
                <a:latin typeface="Times New Roman" panose="02020603050405020304" pitchFamily="18" charset="0"/>
                <a:cs typeface="Times New Roman" panose="02020603050405020304" pitchFamily="18" charset="0"/>
              </a:rPr>
              <a:t>Using Technology Effectively.</a:t>
            </a:r>
          </a:p>
          <a:p>
            <a:pPr lvl="0"/>
            <a:r>
              <a:rPr lang="en-US" dirty="0">
                <a:latin typeface="Times New Roman" panose="02020603050405020304" pitchFamily="18" charset="0"/>
                <a:cs typeface="Times New Roman" panose="02020603050405020304" pitchFamily="18" charset="0"/>
              </a:rPr>
              <a:t>Understanding the Computers Parts.</a:t>
            </a:r>
          </a:p>
          <a:p>
            <a:pPr lvl="0"/>
            <a:r>
              <a:rPr lang="en-US" dirty="0">
                <a:latin typeface="Times New Roman" panose="02020603050405020304" pitchFamily="18" charset="0"/>
                <a:cs typeface="Times New Roman" panose="02020603050405020304" pitchFamily="18" charset="0"/>
              </a:rPr>
              <a:t>Application Software: Programs That Let You Work.</a:t>
            </a:r>
          </a:p>
          <a:p>
            <a:pPr lvl="0"/>
            <a:r>
              <a:rPr lang="en-US" dirty="0">
                <a:latin typeface="Times New Roman" panose="02020603050405020304" pitchFamily="18" charset="0"/>
                <a:cs typeface="Times New Roman" panose="02020603050405020304" pitchFamily="18" charset="0"/>
              </a:rPr>
              <a:t>Introduction to Word, Excel, and PowerPoint.</a:t>
            </a:r>
          </a:p>
          <a:p>
            <a:r>
              <a:rPr lang="en-US" dirty="0">
                <a:latin typeface="Times New Roman" panose="02020603050405020304" pitchFamily="18" charset="0"/>
                <a:cs typeface="Times New Roman" panose="02020603050405020304" pitchFamily="18" charset="0"/>
              </a:rPr>
              <a:t>Using the Internet and Web’s Resources.</a:t>
            </a:r>
          </a:p>
          <a:p>
            <a:r>
              <a:rPr lang="en-US" dirty="0">
                <a:latin typeface="Times New Roman" panose="02020603050405020304" pitchFamily="18" charset="0"/>
                <a:cs typeface="Times New Roman" panose="02020603050405020304" pitchFamily="18" charset="0"/>
              </a:rPr>
              <a:t>Protecting Your Digital Data and Devices.</a:t>
            </a:r>
          </a:p>
        </p:txBody>
      </p:sp>
      <p:sp>
        <p:nvSpPr>
          <p:cNvPr id="13" name="Rectangle 19">
            <a:extLst>
              <a:ext uri="{FF2B5EF4-FFF2-40B4-BE49-F238E27FC236}">
                <a16:creationId xmlns:a16="http://schemas.microsoft.com/office/drawing/2014/main" id="{AEE25102-9A72-F12C-AEE7-7D3F5DEE8E3C}"/>
              </a:ext>
            </a:extLst>
          </p:cNvPr>
          <p:cNvSpPr/>
          <p:nvPr userDrawn="1"/>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
            <a:extLst>
              <a:ext uri="{FF2B5EF4-FFF2-40B4-BE49-F238E27FC236}">
                <a16:creationId xmlns:a16="http://schemas.microsoft.com/office/drawing/2014/main" id="{E8A57E3B-C4D6-CF53-0BC5-43706E905C18}"/>
              </a:ext>
            </a:extLst>
          </p:cNvPr>
          <p:cNvSpPr txBox="1"/>
          <p:nvPr userDrawn="1"/>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5" name="TextBox 4">
            <a:extLst>
              <a:ext uri="{FF2B5EF4-FFF2-40B4-BE49-F238E27FC236}">
                <a16:creationId xmlns:a16="http://schemas.microsoft.com/office/drawing/2014/main" id="{907900DD-A619-035C-3009-CD12079CF1C5}"/>
              </a:ext>
            </a:extLst>
          </p:cNvPr>
          <p:cNvSpPr txBox="1"/>
          <p:nvPr userDrawn="1"/>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06</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Rectangle 6">
            <a:extLst>
              <a:ext uri="{FF2B5EF4-FFF2-40B4-BE49-F238E27FC236}">
                <a16:creationId xmlns:a16="http://schemas.microsoft.com/office/drawing/2014/main" id="{FEDF56A5-2625-0696-5F78-504D22825F9B}"/>
              </a:ext>
            </a:extLst>
          </p:cNvPr>
          <p:cNvSpPr/>
          <p:nvPr userDrawn="1"/>
        </p:nvSpPr>
        <p:spPr>
          <a:xfrm>
            <a:off x="3834774" y="6440139"/>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8">
            <a:extLst>
              <a:ext uri="{FF2B5EF4-FFF2-40B4-BE49-F238E27FC236}">
                <a16:creationId xmlns:a16="http://schemas.microsoft.com/office/drawing/2014/main" id="{BBD51D4E-964D-B9AB-7FDC-6104FA9574B7}"/>
              </a:ext>
            </a:extLst>
          </p:cNvPr>
          <p:cNvSpPr txBox="1"/>
          <p:nvPr userDrawn="1"/>
        </p:nvSpPr>
        <p:spPr>
          <a:xfrm>
            <a:off x="9212936" y="6467691"/>
            <a:ext cx="2891078"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Alaa </a:t>
            </a:r>
            <a:r>
              <a:rPr lang="en-US" b="1" dirty="0" err="1">
                <a:solidFill>
                  <a:schemeClr val="bg1"/>
                </a:solidFill>
                <a:latin typeface="Times New Roman" panose="02020603050405020304" pitchFamily="18" charset="0"/>
                <a:cs typeface="Times New Roman" panose="02020603050405020304" pitchFamily="18" charset="0"/>
              </a:rPr>
              <a:t>Eldeen</a:t>
            </a:r>
            <a:r>
              <a:rPr lang="en-US" b="1" dirty="0">
                <a:solidFill>
                  <a:schemeClr val="bg1"/>
                </a:solidFill>
                <a:latin typeface="Times New Roman" panose="02020603050405020304" pitchFamily="18" charset="0"/>
                <a:cs typeface="Times New Roman" panose="02020603050405020304" pitchFamily="18" charset="0"/>
              </a:rPr>
              <a:t> Mohamed </a:t>
            </a:r>
          </a:p>
        </p:txBody>
      </p:sp>
      <p:sp>
        <p:nvSpPr>
          <p:cNvPr id="19" name="TextBox 25">
            <a:extLst>
              <a:ext uri="{FF2B5EF4-FFF2-40B4-BE49-F238E27FC236}">
                <a16:creationId xmlns:a16="http://schemas.microsoft.com/office/drawing/2014/main" id="{B01CC42B-E1DB-575D-1583-5008252B75E3}"/>
              </a:ext>
            </a:extLst>
          </p:cNvPr>
          <p:cNvSpPr txBox="1"/>
          <p:nvPr userDrawn="1"/>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0" name="Rectangle 24">
            <a:extLst>
              <a:ext uri="{FF2B5EF4-FFF2-40B4-BE49-F238E27FC236}">
                <a16:creationId xmlns:a16="http://schemas.microsoft.com/office/drawing/2014/main" id="{C50E8B2F-4823-BBF1-AEAF-A75A047ED407}"/>
              </a:ext>
            </a:extLst>
          </p:cNvPr>
          <p:cNvSpPr/>
          <p:nvPr userDrawn="1"/>
        </p:nvSpPr>
        <p:spPr>
          <a:xfrm>
            <a:off x="9124950" y="6045712"/>
            <a:ext cx="3067050"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a:solidFill>
                  <a:schemeClr val="bg1"/>
                </a:solidFill>
                <a:latin typeface="Times New Roman" panose="02020603050405020304" pitchFamily="18" charset="0"/>
                <a:cs typeface="Times New Roman" panose="02020603050405020304" pitchFamily="18" charset="0"/>
              </a:rPr>
              <a:t>Digital Systems: IT131</a:t>
            </a:r>
          </a:p>
        </p:txBody>
      </p:sp>
      <p:pic>
        <p:nvPicPr>
          <p:cNvPr id="21" name="Picture 12">
            <a:extLst>
              <a:ext uri="{FF2B5EF4-FFF2-40B4-BE49-F238E27FC236}">
                <a16:creationId xmlns:a16="http://schemas.microsoft.com/office/drawing/2014/main" id="{F3E3561B-CB45-85A0-692D-94BC63DE16A2}"/>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9959140" y="61431"/>
            <a:ext cx="2036258" cy="1455534"/>
          </a:xfrm>
          <a:prstGeom prst="rect">
            <a:avLst/>
          </a:prstGeom>
        </p:spPr>
      </p:pic>
      <p:sp>
        <p:nvSpPr>
          <p:cNvPr id="2" name="TextBox 17">
            <a:extLst>
              <a:ext uri="{FF2B5EF4-FFF2-40B4-BE49-F238E27FC236}">
                <a16:creationId xmlns:a16="http://schemas.microsoft.com/office/drawing/2014/main" id="{B7DCC62E-BC7A-9909-F2F4-7AE68B7CF6A1}"/>
              </a:ext>
            </a:extLst>
          </p:cNvPr>
          <p:cNvSpPr txBox="1"/>
          <p:nvPr userDrawn="1"/>
        </p:nvSpPr>
        <p:spPr>
          <a:xfrm>
            <a:off x="3761228" y="6448069"/>
            <a:ext cx="4939244"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06 –  </a:t>
            </a:r>
            <a:r>
              <a:rPr lang="en-US" sz="1800" b="1" kern="1200" dirty="0">
                <a:solidFill>
                  <a:schemeClr val="bg1"/>
                </a:solidFill>
                <a:latin typeface="Times New Roman" panose="02020603050405020304" pitchFamily="18" charset="0"/>
                <a:ea typeface="+mn-ea"/>
                <a:cs typeface="Times New Roman" panose="02020603050405020304" pitchFamily="18" charset="0"/>
              </a:rPr>
              <a:t>Combinational Circuits</a:t>
            </a:r>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7/20/2023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7/20/2023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7/20/2023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7/20/2023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7/20/2023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7/20/2023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7/20/2023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S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Rectangle 9">
            <a:extLst>
              <a:ext uri="{FF2B5EF4-FFF2-40B4-BE49-F238E27FC236}">
                <a16:creationId xmlns:a16="http://schemas.microsoft.com/office/drawing/2014/main" id="{1F1324AD-8680-2196-0896-AF6FF8232EE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10">
            <a:extLst>
              <a:ext uri="{FF2B5EF4-FFF2-40B4-BE49-F238E27FC236}">
                <a16:creationId xmlns:a16="http://schemas.microsoft.com/office/drawing/2014/main" id="{2EE99058-CEA2-74C0-AD72-9933F70188B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1">
            <a:extLst>
              <a:ext uri="{FF2B5EF4-FFF2-40B4-BE49-F238E27FC236}">
                <a16:creationId xmlns:a16="http://schemas.microsoft.com/office/drawing/2014/main" id="{FB3D0CF3-AEDA-8B47-7603-80901A883B84}"/>
              </a:ext>
            </a:extLst>
          </p:cNvPr>
          <p:cNvSpPr>
            <a:spLocks noGrp="1" noChangeArrowheads="1"/>
          </p:cNvSpPr>
          <p:nvPr>
            <p:ph type="sldNum" sz="quarter" idx="12"/>
          </p:nvPr>
        </p:nvSpPr>
        <p:spPr>
          <a:ln/>
        </p:spPr>
        <p:txBody>
          <a:bodyPr/>
          <a:lstStyle>
            <a:lvl1pPr>
              <a:defRPr/>
            </a:lvl1pPr>
          </a:lstStyle>
          <a:p>
            <a:fld id="{0C11EF1B-33C2-4EC2-AC68-6026CB8F35BD}" type="slidenum">
              <a:rPr lang="ar-SA" altLang="en-US"/>
              <a:pPr/>
              <a:t>‹#›</a:t>
            </a:fld>
            <a:endParaRPr lang="en-US" altLang="en-US"/>
          </a:p>
        </p:txBody>
      </p:sp>
    </p:spTree>
    <p:extLst>
      <p:ext uri="{BB962C8B-B14F-4D97-AF65-F5344CB8AC3E}">
        <p14:creationId xmlns:p14="http://schemas.microsoft.com/office/powerpoint/2010/main" val="1729488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54617" y="1"/>
            <a:ext cx="10363200" cy="1020763"/>
          </a:xfrm>
        </p:spPr>
        <p:txBody>
          <a:bodyPr/>
          <a:lstStyle/>
          <a:p>
            <a:r>
              <a:rPr lang="en-US"/>
              <a:t>Click to edit Master title style</a:t>
            </a:r>
          </a:p>
        </p:txBody>
      </p:sp>
      <p:sp>
        <p:nvSpPr>
          <p:cNvPr id="3" name="Text Placeholder 2"/>
          <p:cNvSpPr>
            <a:spLocks noGrp="1"/>
          </p:cNvSpPr>
          <p:nvPr>
            <p:ph type="body" sz="half" idx="1"/>
          </p:nvPr>
        </p:nvSpPr>
        <p:spPr>
          <a:xfrm>
            <a:off x="941917" y="1303338"/>
            <a:ext cx="5080000" cy="5027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25117" y="1303338"/>
            <a:ext cx="5080000" cy="5027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0">
            <a:extLst>
              <a:ext uri="{FF2B5EF4-FFF2-40B4-BE49-F238E27FC236}">
                <a16:creationId xmlns:a16="http://schemas.microsoft.com/office/drawing/2014/main" id="{4F126027-DE5D-CD9F-B25B-6D7476FD1DCA}"/>
              </a:ext>
            </a:extLst>
          </p:cNvPr>
          <p:cNvSpPr>
            <a:spLocks noGrp="1" noChangeArrowheads="1"/>
          </p:cNvSpPr>
          <p:nvPr>
            <p:ph type="sldNum" sz="quarter" idx="10"/>
          </p:nvPr>
        </p:nvSpPr>
        <p:spPr/>
        <p:txBody>
          <a:bodyPr/>
          <a:lstStyle>
            <a:lvl1pPr>
              <a:defRPr>
                <a:ea typeface="Majalla UI"/>
                <a:cs typeface="Majalla UI"/>
              </a:defRPr>
            </a:lvl1pPr>
          </a:lstStyle>
          <a:p>
            <a:pPr>
              <a:defRPr/>
            </a:pPr>
            <a:fld id="{F2383763-5791-4502-B10A-EC3F5E76F885}" type="slidenum">
              <a:rPr lang="ar-SA" altLang="en-US"/>
              <a:pPr>
                <a:defRPr/>
              </a:pPr>
              <a:t>‹#›</a:t>
            </a:fld>
            <a:endParaRPr lang="en-US" altLang="en-US">
              <a:ea typeface="+mn-ea"/>
              <a:cs typeface="Arial" panose="020B0604020202020204" pitchFamily="34" charset="0"/>
            </a:endParaRPr>
          </a:p>
        </p:txBody>
      </p:sp>
    </p:spTree>
    <p:extLst>
      <p:ext uri="{BB962C8B-B14F-4D97-AF65-F5344CB8AC3E}">
        <p14:creationId xmlns:p14="http://schemas.microsoft.com/office/powerpoint/2010/main" val="619430128"/>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4.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jpe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Single Corner Rounded 1">
            <a:extLst>
              <a:ext uri="{FF2B5EF4-FFF2-40B4-BE49-F238E27FC236}">
                <a16:creationId xmlns:a16="http://schemas.microsoft.com/office/drawing/2014/main" id="{AE2CDDC6-B9A6-E059-90D3-109DB67C5676}"/>
              </a:ext>
            </a:extLst>
          </p:cNvPr>
          <p:cNvSpPr/>
          <p:nvPr userDrawn="1"/>
        </p:nvSpPr>
        <p:spPr>
          <a:xfrm flipV="1">
            <a:off x="1" y="-2"/>
            <a:ext cx="120395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12" name="Picture 10">
            <a:extLst>
              <a:ext uri="{FF2B5EF4-FFF2-40B4-BE49-F238E27FC236}">
                <a16:creationId xmlns:a16="http://schemas.microsoft.com/office/drawing/2014/main" id="{01E8C18E-74C6-987C-D7ED-45853ABB7740}"/>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43144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pic>
        <p:nvPicPr>
          <p:cNvPr id="13" name="Picture 3">
            <a:extLst>
              <a:ext uri="{FF2B5EF4-FFF2-40B4-BE49-F238E27FC236}">
                <a16:creationId xmlns:a16="http://schemas.microsoft.com/office/drawing/2014/main" id="{8868295A-C772-1ACA-6263-CEDE81F803A8}"/>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9182629" y="0"/>
            <a:ext cx="2314045" cy="2152786"/>
          </a:xfrm>
          <a:prstGeom prst="rect">
            <a:avLst/>
          </a:prstGeom>
        </p:spPr>
      </p:pic>
      <p:pic>
        <p:nvPicPr>
          <p:cNvPr id="7" name="Picture Placeholder 4">
            <a:extLst>
              <a:ext uri="{FF2B5EF4-FFF2-40B4-BE49-F238E27FC236}">
                <a16:creationId xmlns:a16="http://schemas.microsoft.com/office/drawing/2014/main" id="{82F9F1B5-471E-BB1F-C10A-A785F3AF9CA4}"/>
              </a:ext>
            </a:extLst>
          </p:cNvPr>
          <p:cNvPicPr>
            <a:picLocks noChangeAspect="1"/>
          </p:cNvPicPr>
          <p:nvPr userDrawn="1"/>
        </p:nvPicPr>
        <p:blipFill>
          <a:blip r:embed="rId17" cstate="print">
            <a:extLst>
              <a:ext uri="{28A0092B-C50C-407E-A947-70E740481C1C}">
                <a14:useLocalDpi xmlns:a14="http://schemas.microsoft.com/office/drawing/2010/main" val="0"/>
              </a:ext>
            </a:extLst>
          </a:blip>
          <a:srcRect l="4175" r="4175"/>
          <a:stretch/>
        </p:blipFill>
        <p:spPr>
          <a:xfrm>
            <a:off x="-21514" y="0"/>
            <a:ext cx="6117514" cy="3744684"/>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pic>
        <p:nvPicPr>
          <p:cNvPr id="16" name="Picture 6">
            <a:extLst>
              <a:ext uri="{FF2B5EF4-FFF2-40B4-BE49-F238E27FC236}">
                <a16:creationId xmlns:a16="http://schemas.microsoft.com/office/drawing/2014/main" id="{3669CB0C-2869-14E3-2BD7-7AE4DB54B5E8}"/>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405595" y="4999073"/>
            <a:ext cx="3798791" cy="2708741"/>
          </a:xfrm>
          <a:prstGeom prst="rect">
            <a:avLst/>
          </a:prstGeom>
        </p:spPr>
      </p:pic>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oleObject" Target="../embeddings/oleObject1.bin"/><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oleObject" Target="../embeddings/oleObject2.bin"/><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oleObject" Target="../embeddings/oleObject3.bin"/><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oleObject" Target="../embeddings/oleObject4.bin"/><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oleObject" Target="../embeddings/oleObject5.bin"/><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oleObject" Target="../embeddings/oleObject6.bin"/><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31.emf"/><Relationship Id="rId4" Type="http://schemas.openxmlformats.org/officeDocument/2006/relationships/oleObject" Target="../embeddings/oleObject7.bin"/></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413777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772BB6A0-CA81-2306-16BE-6557518E8164}"/>
              </a:ext>
            </a:extLst>
          </p:cNvPr>
          <p:cNvSpPr>
            <a:spLocks noGrp="1"/>
          </p:cNvSpPr>
          <p:nvPr>
            <p:ph idx="1"/>
          </p:nvPr>
        </p:nvSpPr>
        <p:spPr/>
        <p:txBody>
          <a:bodyPr>
            <a:normAutofit/>
          </a:bodyPr>
          <a:lstStyle/>
          <a:p>
            <a:pPr marL="0" indent="0" algn="ctr" rtl="0" eaLnBrk="1" hangingPunct="1">
              <a:spcBef>
                <a:spcPct val="20000"/>
              </a:spcBef>
              <a:buClr>
                <a:srgbClr val="FF0066"/>
              </a:buClr>
              <a:buNone/>
            </a:pPr>
            <a:r>
              <a:rPr lang="en-US" altLang="en-US" sz="2800" dirty="0"/>
              <a:t>Contents</a:t>
            </a:r>
          </a:p>
          <a:p>
            <a:pPr algn="l" rtl="0" eaLnBrk="1" hangingPunct="1">
              <a:buClr>
                <a:srgbClr val="FF0066"/>
              </a:buClr>
              <a:buSzTx/>
              <a:buFont typeface="Wingdings" panose="05000000000000000000" pitchFamily="2" charset="2"/>
              <a:buChar char="Ø"/>
            </a:pPr>
            <a:r>
              <a:rPr lang="en-US" altLang="en-US" sz="2400" dirty="0">
                <a:latin typeface="Comic Sans MS" panose="030F0702030302020204" pitchFamily="66" charset="0"/>
              </a:rPr>
              <a:t>Combinational circuits</a:t>
            </a:r>
          </a:p>
          <a:p>
            <a:pPr algn="l" rtl="0" eaLnBrk="1" hangingPunct="1">
              <a:buClr>
                <a:srgbClr val="FF0066"/>
              </a:buClr>
              <a:buSzTx/>
              <a:buFont typeface="Wingdings" panose="05000000000000000000" pitchFamily="2" charset="2"/>
              <a:buChar char="Ø"/>
            </a:pPr>
            <a:r>
              <a:rPr lang="en-US" altLang="en-US" sz="2400" dirty="0">
                <a:latin typeface="Comic Sans MS" panose="030F0702030302020204" pitchFamily="66" charset="0"/>
              </a:rPr>
              <a:t>Design procedure</a:t>
            </a:r>
          </a:p>
          <a:p>
            <a:pPr algn="l" rtl="0" eaLnBrk="1" hangingPunct="1">
              <a:buClr>
                <a:srgbClr val="FF0066"/>
              </a:buClr>
              <a:buSzTx/>
              <a:buFont typeface="Wingdings" panose="05000000000000000000" pitchFamily="2" charset="2"/>
              <a:buChar char="Ø"/>
            </a:pPr>
            <a:r>
              <a:rPr lang="en-US" altLang="en-US" sz="2400" dirty="0">
                <a:latin typeface="Comic Sans MS" panose="030F0702030302020204" pitchFamily="66" charset="0"/>
              </a:rPr>
              <a:t>Half adder</a:t>
            </a:r>
          </a:p>
          <a:p>
            <a:pPr algn="l" rtl="0" eaLnBrk="1" hangingPunct="1">
              <a:buClr>
                <a:srgbClr val="FF0066"/>
              </a:buClr>
              <a:buSzTx/>
              <a:buFont typeface="Wingdings" panose="05000000000000000000" pitchFamily="2" charset="2"/>
              <a:buChar char="Ø"/>
            </a:pPr>
            <a:r>
              <a:rPr lang="en-US" altLang="en-US" sz="2400" dirty="0">
                <a:latin typeface="Comic Sans MS" panose="030F0702030302020204" pitchFamily="66" charset="0"/>
              </a:rPr>
              <a:t>Full adder</a:t>
            </a:r>
          </a:p>
          <a:p>
            <a:pPr algn="l" rtl="0" eaLnBrk="1" hangingPunct="1">
              <a:buClr>
                <a:srgbClr val="FF0066"/>
              </a:buClr>
              <a:buSzTx/>
              <a:buFont typeface="Wingdings" panose="05000000000000000000" pitchFamily="2" charset="2"/>
              <a:buChar char="Ø"/>
            </a:pPr>
            <a:r>
              <a:rPr lang="en-US" altLang="en-US" sz="2400" dirty="0">
                <a:latin typeface="Comic Sans MS" panose="030F0702030302020204" pitchFamily="66" charset="0"/>
              </a:rPr>
              <a:t>Parallel Adder</a:t>
            </a:r>
          </a:p>
          <a:p>
            <a:pPr algn="l" rtl="0" eaLnBrk="1" hangingPunct="1">
              <a:buClr>
                <a:srgbClr val="FF0066"/>
              </a:buClr>
              <a:buSzTx/>
              <a:buFont typeface="Wingdings" panose="05000000000000000000" pitchFamily="2" charset="2"/>
              <a:buChar char="Ø"/>
            </a:pPr>
            <a:r>
              <a:rPr lang="en-US" altLang="en-US" sz="2400" dirty="0">
                <a:latin typeface="Comic Sans MS" panose="030F0702030302020204" pitchFamily="66" charset="0"/>
              </a:rPr>
              <a:t>Adder subtractor</a:t>
            </a:r>
          </a:p>
          <a:p>
            <a:pPr algn="l" rtl="0" eaLnBrk="1" hangingPunct="1">
              <a:buClr>
                <a:srgbClr val="FF0066"/>
              </a:buClr>
              <a:buSzTx/>
              <a:buFont typeface="Wingdings" panose="05000000000000000000" pitchFamily="2" charset="2"/>
              <a:buChar char="Ø"/>
            </a:pPr>
            <a:endParaRPr lang="en-US" dirty="0"/>
          </a:p>
        </p:txBody>
      </p:sp>
    </p:spTree>
    <p:extLst>
      <p:ext uri="{BB962C8B-B14F-4D97-AF65-F5344CB8AC3E}">
        <p14:creationId xmlns:p14="http://schemas.microsoft.com/office/powerpoint/2010/main" val="3691032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3">
            <a:extLst>
              <a:ext uri="{FF2B5EF4-FFF2-40B4-BE49-F238E27FC236}">
                <a16:creationId xmlns:a16="http://schemas.microsoft.com/office/drawing/2014/main" id="{483087FB-BCAB-1007-6FAC-DF03BE6F5749}"/>
              </a:ext>
            </a:extLst>
          </p:cNvPr>
          <p:cNvSpPr>
            <a:spLocks noGrp="1" noChangeArrowheads="1"/>
          </p:cNvSpPr>
          <p:nvPr>
            <p:ph idx="1"/>
          </p:nvPr>
        </p:nvSpPr>
        <p:spPr>
          <a:xfrm>
            <a:off x="832778" y="2163065"/>
            <a:ext cx="10964594" cy="4267898"/>
          </a:xfrm>
        </p:spPr>
        <p:txBody>
          <a:bodyPr>
            <a:noAutofit/>
          </a:bodyPr>
          <a:lstStyle/>
          <a:p>
            <a:pPr algn="l" rtl="0" eaLnBrk="1" hangingPunct="1">
              <a:lnSpc>
                <a:spcPct val="90000"/>
              </a:lnSpc>
              <a:buClr>
                <a:srgbClr val="FF0066"/>
              </a:buClr>
              <a:buSzTx/>
              <a:buFont typeface="Wingdings" panose="05000000000000000000" pitchFamily="2" charset="2"/>
              <a:buChar char="Ø"/>
            </a:pPr>
            <a:r>
              <a:rPr lang="en-US" altLang="zh-TW" sz="2400" dirty="0">
                <a:latin typeface="Comic Sans MS" panose="030F0702030302020204" pitchFamily="66" charset="0"/>
                <a:ea typeface="PMingLiU" pitchFamily="18" charset="-120"/>
              </a:rPr>
              <a:t>Logic circuits for digital systems may be  </a:t>
            </a:r>
            <a:r>
              <a:rPr lang="en-US" altLang="zh-TW" sz="2400" dirty="0">
                <a:solidFill>
                  <a:schemeClr val="accent2"/>
                </a:solidFill>
                <a:latin typeface="Comic Sans MS" panose="030F0702030302020204" pitchFamily="66" charset="0"/>
                <a:ea typeface="PMingLiU" pitchFamily="18" charset="-120"/>
              </a:rPr>
              <a:t>Combinational circuit</a:t>
            </a:r>
            <a:r>
              <a:rPr lang="en-US" altLang="zh-TW" sz="2400" dirty="0">
                <a:latin typeface="Comic Sans MS" panose="030F0702030302020204" pitchFamily="66" charset="0"/>
                <a:ea typeface="PMingLiU" pitchFamily="18" charset="-120"/>
              </a:rPr>
              <a:t> or </a:t>
            </a:r>
            <a:r>
              <a:rPr lang="en-US" altLang="zh-TW" sz="2400" dirty="0">
                <a:solidFill>
                  <a:schemeClr val="accent2"/>
                </a:solidFill>
                <a:latin typeface="Comic Sans MS" panose="030F0702030302020204" pitchFamily="66" charset="0"/>
                <a:ea typeface="PMingLiU" pitchFamily="18" charset="-120"/>
              </a:rPr>
              <a:t>Sequential circuit</a:t>
            </a:r>
          </a:p>
          <a:p>
            <a:pPr algn="l" rtl="0" eaLnBrk="1" hangingPunct="1">
              <a:lnSpc>
                <a:spcPct val="90000"/>
              </a:lnSpc>
              <a:buClr>
                <a:srgbClr val="FF0066"/>
              </a:buClr>
              <a:buSzTx/>
              <a:buFont typeface="Wingdings" panose="05000000000000000000" pitchFamily="2" charset="2"/>
              <a:buChar char="Ø"/>
            </a:pPr>
            <a:r>
              <a:rPr lang="en-US" altLang="zh-TW" sz="2400" dirty="0">
                <a:solidFill>
                  <a:schemeClr val="accent2"/>
                </a:solidFill>
                <a:latin typeface="Comic Sans MS" panose="030F0702030302020204" pitchFamily="66" charset="0"/>
                <a:ea typeface="PMingLiU" pitchFamily="18" charset="-120"/>
              </a:rPr>
              <a:t>Combinational circuit:</a:t>
            </a:r>
            <a:r>
              <a:rPr lang="en-US" altLang="zh-TW" sz="2400" dirty="0">
                <a:latin typeface="Comic Sans MS" panose="030F0702030302020204" pitchFamily="66" charset="0"/>
                <a:ea typeface="PMingLiU" pitchFamily="18" charset="-120"/>
              </a:rPr>
              <a:t> logic circuit whose outputs at any time are determined directly and only from the present input combination.</a:t>
            </a:r>
          </a:p>
          <a:p>
            <a:pPr algn="l" rtl="0" eaLnBrk="1" hangingPunct="1">
              <a:lnSpc>
                <a:spcPct val="90000"/>
              </a:lnSpc>
              <a:buClr>
                <a:srgbClr val="FF0066"/>
              </a:buClr>
              <a:buSzTx/>
              <a:buFont typeface="Wingdings" panose="05000000000000000000" pitchFamily="2" charset="2"/>
              <a:buChar char="Ø"/>
            </a:pPr>
            <a:r>
              <a:rPr lang="en-US" altLang="zh-TW" sz="2400" dirty="0">
                <a:latin typeface="Comic Sans MS" panose="030F0702030302020204" pitchFamily="66" charset="0"/>
                <a:ea typeface="PMingLiU" pitchFamily="18" charset="-120"/>
              </a:rPr>
              <a:t>A combinational circuit performs a specific information-processing operation fully specified logically by a set of </a:t>
            </a:r>
            <a:r>
              <a:rPr lang="en-US" altLang="zh-TW" sz="2400" dirty="0">
                <a:solidFill>
                  <a:schemeClr val="accent2"/>
                </a:solidFill>
                <a:latin typeface="Comic Sans MS" panose="030F0702030302020204" pitchFamily="66" charset="0"/>
                <a:ea typeface="PMingLiU" pitchFamily="18" charset="-120"/>
              </a:rPr>
              <a:t>Boolean functions.</a:t>
            </a:r>
          </a:p>
          <a:p>
            <a:pPr algn="l" rtl="0" eaLnBrk="1" hangingPunct="1">
              <a:lnSpc>
                <a:spcPct val="90000"/>
              </a:lnSpc>
              <a:buClr>
                <a:srgbClr val="FF0066"/>
              </a:buClr>
              <a:buSzTx/>
              <a:buFont typeface="Wingdings" panose="05000000000000000000" pitchFamily="2" charset="2"/>
              <a:buChar char="Ø"/>
            </a:pPr>
            <a:r>
              <a:rPr lang="en-US" dirty="0">
                <a:solidFill>
                  <a:schemeClr val="accent2"/>
                </a:solidFill>
                <a:latin typeface="Comic Sans MS" panose="030F0702030302020204" pitchFamily="66" charset="0"/>
                <a:ea typeface="PMingLiU" pitchFamily="18" charset="-120"/>
              </a:rPr>
              <a:t>Sequential </a:t>
            </a:r>
            <a:r>
              <a:rPr lang="en-US" altLang="zh-TW" sz="2400" dirty="0">
                <a:solidFill>
                  <a:schemeClr val="accent2"/>
                </a:solidFill>
                <a:latin typeface="Comic Sans MS" panose="030F0702030302020204" pitchFamily="66" charset="0"/>
                <a:ea typeface="PMingLiU" pitchFamily="18" charset="-120"/>
              </a:rPr>
              <a:t>circuit </a:t>
            </a:r>
            <a:r>
              <a:rPr lang="en-US" sz="2400" b="1" dirty="0">
                <a:solidFill>
                  <a:srgbClr val="C00000"/>
                </a:solidFill>
                <a:latin typeface="+mn-lt"/>
              </a:rPr>
              <a:t>:</a:t>
            </a:r>
            <a:r>
              <a:rPr lang="en-US" sz="2400" dirty="0">
                <a:latin typeface="+mn-lt"/>
              </a:rPr>
              <a:t> </a:t>
            </a:r>
            <a:r>
              <a:rPr lang="en-US" dirty="0">
                <a:latin typeface="Comic Sans MS" panose="030F0702030302020204" pitchFamily="66" charset="0"/>
                <a:ea typeface="PMingLiU" pitchFamily="18" charset="-120"/>
              </a:rPr>
              <a:t>depends on combination of inputs and state of the storage elements.</a:t>
            </a:r>
            <a:endParaRPr lang="en-US" altLang="zh-TW" dirty="0">
              <a:latin typeface="Comic Sans MS" panose="030F0702030302020204" pitchFamily="66" charset="0"/>
              <a:ea typeface="PMingLiU" pitchFamily="18" charset="-120"/>
            </a:endParaRPr>
          </a:p>
        </p:txBody>
      </p:sp>
      <p:sp>
        <p:nvSpPr>
          <p:cNvPr id="20482" name="Rectangle 2">
            <a:extLst>
              <a:ext uri="{FF2B5EF4-FFF2-40B4-BE49-F238E27FC236}">
                <a16:creationId xmlns:a16="http://schemas.microsoft.com/office/drawing/2014/main" id="{8EB3F1E5-83E2-3BAB-510B-D95E544339F4}"/>
              </a:ext>
            </a:extLst>
          </p:cNvPr>
          <p:cNvSpPr>
            <a:spLocks noGrp="1" noChangeArrowheads="1"/>
          </p:cNvSpPr>
          <p:nvPr>
            <p:ph type="title" idx="4294967295"/>
          </p:nvPr>
        </p:nvSpPr>
        <p:spPr>
          <a:xfrm>
            <a:off x="3686175" y="1042903"/>
            <a:ext cx="5010150" cy="454861"/>
          </a:xfrm>
        </p:spPr>
        <p:txBody>
          <a:bodyPr>
            <a:normAutofit fontScale="90000"/>
          </a:bodyPr>
          <a:lstStyle/>
          <a:p>
            <a:pPr>
              <a:defRPr/>
            </a:pPr>
            <a:r>
              <a:rPr lang="en-US" altLang="zh-TW" sz="3200" b="1" dirty="0">
                <a:solidFill>
                  <a:schemeClr val="accent2"/>
                </a:solidFill>
                <a:latin typeface="Comic Sans MS" panose="030F0702030302020204" pitchFamily="66" charset="0"/>
                <a:ea typeface="+mn-ea"/>
                <a:cs typeface="Arial" panose="020B0604020202020204" pitchFamily="34" charset="0"/>
              </a:rPr>
              <a:t>Combinational</a:t>
            </a:r>
            <a:r>
              <a:rPr lang="en-US" sz="3200" b="1" dirty="0">
                <a:solidFill>
                  <a:schemeClr val="accent2"/>
                </a:solidFill>
                <a:latin typeface="Comic Sans MS" panose="030F0702030302020204" pitchFamily="66" charset="0"/>
                <a:ea typeface="+mn-ea"/>
                <a:cs typeface="Arial" panose="020B0604020202020204" pitchFamily="34" charset="0"/>
              </a:rPr>
              <a:t> Circuits</a:t>
            </a:r>
          </a:p>
        </p:txBody>
      </p:sp>
      <p:sp>
        <p:nvSpPr>
          <p:cNvPr id="2" name="Slide Number Placeholder 1">
            <a:extLst>
              <a:ext uri="{FF2B5EF4-FFF2-40B4-BE49-F238E27FC236}">
                <a16:creationId xmlns:a16="http://schemas.microsoft.com/office/drawing/2014/main" id="{0EF2E237-41A0-0105-1BCA-29A9DCFA7363}"/>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3</a:t>
            </a:fld>
            <a:endParaRPr lang="en-GB"/>
          </a:p>
        </p:txBody>
      </p:sp>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Slide Number Placeholder 3">
            <a:extLst>
              <a:ext uri="{FF2B5EF4-FFF2-40B4-BE49-F238E27FC236}">
                <a16:creationId xmlns:a16="http://schemas.microsoft.com/office/drawing/2014/main" id="{B65B293C-39C2-3622-7EB7-E916DF8C9AAF}"/>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E554A210-8491-4C30-91EE-95D7E84F7260}" type="slidenum">
              <a:rPr lang="ar-SA" altLang="en-US">
                <a:latin typeface="Arial" panose="020B0604020202020204" pitchFamily="34" charset="0"/>
              </a:rPr>
              <a:pPr eaLnBrk="1" hangingPunct="1"/>
              <a:t>4</a:t>
            </a:fld>
            <a:endParaRPr lang="en-US" altLang="en-US">
              <a:latin typeface="Arial" panose="020B0604020202020204" pitchFamily="34" charset="0"/>
            </a:endParaRPr>
          </a:p>
        </p:txBody>
      </p:sp>
      <p:sp>
        <p:nvSpPr>
          <p:cNvPr id="9220" name="Text Box 8">
            <a:extLst>
              <a:ext uri="{FF2B5EF4-FFF2-40B4-BE49-F238E27FC236}">
                <a16:creationId xmlns:a16="http://schemas.microsoft.com/office/drawing/2014/main" id="{161F059A-0C41-65F8-04E2-A590979AD16F}"/>
              </a:ext>
            </a:extLst>
          </p:cNvPr>
          <p:cNvSpPr txBox="1">
            <a:spLocks noChangeArrowheads="1"/>
          </p:cNvSpPr>
          <p:nvPr/>
        </p:nvSpPr>
        <p:spPr bwMode="auto">
          <a:xfrm>
            <a:off x="3812381" y="858838"/>
            <a:ext cx="449103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spcBef>
                <a:spcPct val="20000"/>
              </a:spcBef>
              <a:buSzPct val="80000"/>
            </a:pPr>
            <a:r>
              <a:rPr lang="en-US" altLang="en-US" sz="3200" b="1" dirty="0">
                <a:solidFill>
                  <a:schemeClr val="accent2"/>
                </a:solidFill>
              </a:rPr>
              <a:t>Combinational Circuits</a:t>
            </a:r>
          </a:p>
        </p:txBody>
      </p:sp>
      <p:sp>
        <p:nvSpPr>
          <p:cNvPr id="9221" name="Rectangle 10">
            <a:extLst>
              <a:ext uri="{FF2B5EF4-FFF2-40B4-BE49-F238E27FC236}">
                <a16:creationId xmlns:a16="http://schemas.microsoft.com/office/drawing/2014/main" id="{4986780C-C23B-2766-5A7E-C9F41ACE86D1}"/>
              </a:ext>
            </a:extLst>
          </p:cNvPr>
          <p:cNvSpPr>
            <a:spLocks noChangeArrowheads="1"/>
          </p:cNvSpPr>
          <p:nvPr/>
        </p:nvSpPr>
        <p:spPr bwMode="auto">
          <a:xfrm>
            <a:off x="4149725" y="2133600"/>
            <a:ext cx="3816350" cy="2374900"/>
          </a:xfrm>
          <a:prstGeom prst="rect">
            <a:avLst/>
          </a:prstGeom>
          <a:solidFill>
            <a:srgbClr val="CCFFCC"/>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CFFCC"/>
            </a:extrusionClr>
            <a:contourClr>
              <a:srgbClr val="CCFFCC"/>
            </a:contourClr>
          </a:sp3d>
        </p:spPr>
        <p:txBody>
          <a:bodyPr wrap="none" anchor="ctr">
            <a:flatTx/>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endParaRPr lang="ar-EG" altLang="en-US"/>
          </a:p>
        </p:txBody>
      </p:sp>
      <p:grpSp>
        <p:nvGrpSpPr>
          <p:cNvPr id="9222" name="Group 11">
            <a:extLst>
              <a:ext uri="{FF2B5EF4-FFF2-40B4-BE49-F238E27FC236}">
                <a16:creationId xmlns:a16="http://schemas.microsoft.com/office/drawing/2014/main" id="{F2A98ED1-DCDC-7F30-0CB8-6085A983355B}"/>
              </a:ext>
            </a:extLst>
          </p:cNvPr>
          <p:cNvGrpSpPr>
            <a:grpSpLocks/>
          </p:cNvGrpSpPr>
          <p:nvPr/>
        </p:nvGrpSpPr>
        <p:grpSpPr bwMode="auto">
          <a:xfrm>
            <a:off x="3286125" y="2565401"/>
            <a:ext cx="863600" cy="1439863"/>
            <a:chOff x="1202" y="1752"/>
            <a:chExt cx="544" cy="907"/>
          </a:xfrm>
        </p:grpSpPr>
        <p:sp>
          <p:nvSpPr>
            <p:cNvPr id="9235" name="Line 12">
              <a:extLst>
                <a:ext uri="{FF2B5EF4-FFF2-40B4-BE49-F238E27FC236}">
                  <a16:creationId xmlns:a16="http://schemas.microsoft.com/office/drawing/2014/main" id="{BD10F0E2-9E47-D39A-BC88-FDB537BF9773}"/>
                </a:ext>
              </a:extLst>
            </p:cNvPr>
            <p:cNvSpPr>
              <a:spLocks noChangeShapeType="1"/>
            </p:cNvSpPr>
            <p:nvPr/>
          </p:nvSpPr>
          <p:spPr bwMode="auto">
            <a:xfrm>
              <a:off x="1202" y="1752"/>
              <a:ext cx="544"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236" name="Line 13">
              <a:extLst>
                <a:ext uri="{FF2B5EF4-FFF2-40B4-BE49-F238E27FC236}">
                  <a16:creationId xmlns:a16="http://schemas.microsoft.com/office/drawing/2014/main" id="{A0AC0B32-36A1-9DD0-CC2A-6ACAA999A051}"/>
                </a:ext>
              </a:extLst>
            </p:cNvPr>
            <p:cNvSpPr>
              <a:spLocks noChangeShapeType="1"/>
            </p:cNvSpPr>
            <p:nvPr/>
          </p:nvSpPr>
          <p:spPr bwMode="auto">
            <a:xfrm>
              <a:off x="1202" y="1979"/>
              <a:ext cx="544"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237" name="Line 14">
              <a:extLst>
                <a:ext uri="{FF2B5EF4-FFF2-40B4-BE49-F238E27FC236}">
                  <a16:creationId xmlns:a16="http://schemas.microsoft.com/office/drawing/2014/main" id="{993EE14E-C279-B68A-50D7-B028325BFBFF}"/>
                </a:ext>
              </a:extLst>
            </p:cNvPr>
            <p:cNvSpPr>
              <a:spLocks noChangeShapeType="1"/>
            </p:cNvSpPr>
            <p:nvPr/>
          </p:nvSpPr>
          <p:spPr bwMode="auto">
            <a:xfrm>
              <a:off x="1202" y="2205"/>
              <a:ext cx="544"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238" name="Line 15">
              <a:extLst>
                <a:ext uri="{FF2B5EF4-FFF2-40B4-BE49-F238E27FC236}">
                  <a16:creationId xmlns:a16="http://schemas.microsoft.com/office/drawing/2014/main" id="{75039B60-799F-6484-74C6-CED396D438B6}"/>
                </a:ext>
              </a:extLst>
            </p:cNvPr>
            <p:cNvSpPr>
              <a:spLocks noChangeShapeType="1"/>
            </p:cNvSpPr>
            <p:nvPr/>
          </p:nvSpPr>
          <p:spPr bwMode="auto">
            <a:xfrm>
              <a:off x="1202" y="2659"/>
              <a:ext cx="544"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239" name="Oval 16">
              <a:extLst>
                <a:ext uri="{FF2B5EF4-FFF2-40B4-BE49-F238E27FC236}">
                  <a16:creationId xmlns:a16="http://schemas.microsoft.com/office/drawing/2014/main" id="{84B0B807-32DC-2370-3607-DDA34A9EC9C7}"/>
                </a:ext>
              </a:extLst>
            </p:cNvPr>
            <p:cNvSpPr>
              <a:spLocks noChangeArrowheads="1"/>
            </p:cNvSpPr>
            <p:nvPr/>
          </p:nvSpPr>
          <p:spPr bwMode="auto">
            <a:xfrm>
              <a:off x="1429" y="2341"/>
              <a:ext cx="90" cy="46"/>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endParaRPr lang="ar-EG" altLang="en-US"/>
            </a:p>
          </p:txBody>
        </p:sp>
        <p:sp>
          <p:nvSpPr>
            <p:cNvPr id="9240" name="Oval 17">
              <a:extLst>
                <a:ext uri="{FF2B5EF4-FFF2-40B4-BE49-F238E27FC236}">
                  <a16:creationId xmlns:a16="http://schemas.microsoft.com/office/drawing/2014/main" id="{70600B5A-E428-3BE1-5ABD-C845BDF8CFC7}"/>
                </a:ext>
              </a:extLst>
            </p:cNvPr>
            <p:cNvSpPr>
              <a:spLocks noChangeArrowheads="1"/>
            </p:cNvSpPr>
            <p:nvPr/>
          </p:nvSpPr>
          <p:spPr bwMode="auto">
            <a:xfrm>
              <a:off x="1429" y="2432"/>
              <a:ext cx="90" cy="46"/>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endParaRPr lang="ar-EG" altLang="en-US"/>
            </a:p>
          </p:txBody>
        </p:sp>
        <p:sp>
          <p:nvSpPr>
            <p:cNvPr id="9241" name="Oval 18">
              <a:extLst>
                <a:ext uri="{FF2B5EF4-FFF2-40B4-BE49-F238E27FC236}">
                  <a16:creationId xmlns:a16="http://schemas.microsoft.com/office/drawing/2014/main" id="{41A46B10-F854-0A66-F502-86FFDF58A067}"/>
                </a:ext>
              </a:extLst>
            </p:cNvPr>
            <p:cNvSpPr>
              <a:spLocks noChangeArrowheads="1"/>
            </p:cNvSpPr>
            <p:nvPr/>
          </p:nvSpPr>
          <p:spPr bwMode="auto">
            <a:xfrm>
              <a:off x="1429" y="2523"/>
              <a:ext cx="90" cy="46"/>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endParaRPr lang="ar-EG" altLang="en-US"/>
            </a:p>
          </p:txBody>
        </p:sp>
      </p:grpSp>
      <p:grpSp>
        <p:nvGrpSpPr>
          <p:cNvPr id="9223" name="Group 19">
            <a:extLst>
              <a:ext uri="{FF2B5EF4-FFF2-40B4-BE49-F238E27FC236}">
                <a16:creationId xmlns:a16="http://schemas.microsoft.com/office/drawing/2014/main" id="{46283151-9ECB-3E69-6184-6014B15DC989}"/>
              </a:ext>
            </a:extLst>
          </p:cNvPr>
          <p:cNvGrpSpPr>
            <a:grpSpLocks/>
          </p:cNvGrpSpPr>
          <p:nvPr/>
        </p:nvGrpSpPr>
        <p:grpSpPr bwMode="auto">
          <a:xfrm>
            <a:off x="7966075" y="2565401"/>
            <a:ext cx="863600" cy="1439863"/>
            <a:chOff x="1202" y="1752"/>
            <a:chExt cx="544" cy="907"/>
          </a:xfrm>
        </p:grpSpPr>
        <p:sp>
          <p:nvSpPr>
            <p:cNvPr id="9228" name="Line 20">
              <a:extLst>
                <a:ext uri="{FF2B5EF4-FFF2-40B4-BE49-F238E27FC236}">
                  <a16:creationId xmlns:a16="http://schemas.microsoft.com/office/drawing/2014/main" id="{903501A0-DAAD-6821-D283-7B2155EA9879}"/>
                </a:ext>
              </a:extLst>
            </p:cNvPr>
            <p:cNvSpPr>
              <a:spLocks noChangeShapeType="1"/>
            </p:cNvSpPr>
            <p:nvPr/>
          </p:nvSpPr>
          <p:spPr bwMode="auto">
            <a:xfrm>
              <a:off x="1202" y="1752"/>
              <a:ext cx="544"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229" name="Line 21">
              <a:extLst>
                <a:ext uri="{FF2B5EF4-FFF2-40B4-BE49-F238E27FC236}">
                  <a16:creationId xmlns:a16="http://schemas.microsoft.com/office/drawing/2014/main" id="{C8DFB898-A31F-8F95-0897-5583C8869648}"/>
                </a:ext>
              </a:extLst>
            </p:cNvPr>
            <p:cNvSpPr>
              <a:spLocks noChangeShapeType="1"/>
            </p:cNvSpPr>
            <p:nvPr/>
          </p:nvSpPr>
          <p:spPr bwMode="auto">
            <a:xfrm>
              <a:off x="1202" y="1979"/>
              <a:ext cx="544"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230" name="Line 22">
              <a:extLst>
                <a:ext uri="{FF2B5EF4-FFF2-40B4-BE49-F238E27FC236}">
                  <a16:creationId xmlns:a16="http://schemas.microsoft.com/office/drawing/2014/main" id="{9EA8DDFF-EB6B-00DB-2DE4-68A2E7DE18E2}"/>
                </a:ext>
              </a:extLst>
            </p:cNvPr>
            <p:cNvSpPr>
              <a:spLocks noChangeShapeType="1"/>
            </p:cNvSpPr>
            <p:nvPr/>
          </p:nvSpPr>
          <p:spPr bwMode="auto">
            <a:xfrm>
              <a:off x="1202" y="2205"/>
              <a:ext cx="544"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231" name="Line 23">
              <a:extLst>
                <a:ext uri="{FF2B5EF4-FFF2-40B4-BE49-F238E27FC236}">
                  <a16:creationId xmlns:a16="http://schemas.microsoft.com/office/drawing/2014/main" id="{2DF727F4-7796-D98A-A940-7DBE4BF934B1}"/>
                </a:ext>
              </a:extLst>
            </p:cNvPr>
            <p:cNvSpPr>
              <a:spLocks noChangeShapeType="1"/>
            </p:cNvSpPr>
            <p:nvPr/>
          </p:nvSpPr>
          <p:spPr bwMode="auto">
            <a:xfrm>
              <a:off x="1202" y="2659"/>
              <a:ext cx="544"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232" name="Oval 24">
              <a:extLst>
                <a:ext uri="{FF2B5EF4-FFF2-40B4-BE49-F238E27FC236}">
                  <a16:creationId xmlns:a16="http://schemas.microsoft.com/office/drawing/2014/main" id="{543F34F9-E5E0-5201-89F8-FF1EE98C97B0}"/>
                </a:ext>
              </a:extLst>
            </p:cNvPr>
            <p:cNvSpPr>
              <a:spLocks noChangeArrowheads="1"/>
            </p:cNvSpPr>
            <p:nvPr/>
          </p:nvSpPr>
          <p:spPr bwMode="auto">
            <a:xfrm>
              <a:off x="1429" y="2341"/>
              <a:ext cx="90" cy="46"/>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endParaRPr lang="ar-EG" altLang="en-US"/>
            </a:p>
          </p:txBody>
        </p:sp>
        <p:sp>
          <p:nvSpPr>
            <p:cNvPr id="9233" name="Oval 25">
              <a:extLst>
                <a:ext uri="{FF2B5EF4-FFF2-40B4-BE49-F238E27FC236}">
                  <a16:creationId xmlns:a16="http://schemas.microsoft.com/office/drawing/2014/main" id="{6688DCE6-D044-4C4E-4FFA-87AB39BE3E93}"/>
                </a:ext>
              </a:extLst>
            </p:cNvPr>
            <p:cNvSpPr>
              <a:spLocks noChangeArrowheads="1"/>
            </p:cNvSpPr>
            <p:nvPr/>
          </p:nvSpPr>
          <p:spPr bwMode="auto">
            <a:xfrm>
              <a:off x="1429" y="2432"/>
              <a:ext cx="90" cy="46"/>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endParaRPr lang="ar-EG" altLang="en-US"/>
            </a:p>
          </p:txBody>
        </p:sp>
        <p:sp>
          <p:nvSpPr>
            <p:cNvPr id="9234" name="Oval 26">
              <a:extLst>
                <a:ext uri="{FF2B5EF4-FFF2-40B4-BE49-F238E27FC236}">
                  <a16:creationId xmlns:a16="http://schemas.microsoft.com/office/drawing/2014/main" id="{B7F9E8F8-FC05-0A0C-615C-094950445C8F}"/>
                </a:ext>
              </a:extLst>
            </p:cNvPr>
            <p:cNvSpPr>
              <a:spLocks noChangeArrowheads="1"/>
            </p:cNvSpPr>
            <p:nvPr/>
          </p:nvSpPr>
          <p:spPr bwMode="auto">
            <a:xfrm>
              <a:off x="1429" y="2523"/>
              <a:ext cx="90" cy="46"/>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endParaRPr lang="ar-EG" altLang="en-US"/>
            </a:p>
          </p:txBody>
        </p:sp>
      </p:grpSp>
      <p:sp>
        <p:nvSpPr>
          <p:cNvPr id="9224" name="Text Box 27">
            <a:extLst>
              <a:ext uri="{FF2B5EF4-FFF2-40B4-BE49-F238E27FC236}">
                <a16:creationId xmlns:a16="http://schemas.microsoft.com/office/drawing/2014/main" id="{DF9532A2-55A4-A86E-150D-7330C569A39C}"/>
              </a:ext>
            </a:extLst>
          </p:cNvPr>
          <p:cNvSpPr txBox="1">
            <a:spLocks noChangeArrowheads="1"/>
          </p:cNvSpPr>
          <p:nvPr/>
        </p:nvSpPr>
        <p:spPr bwMode="auto">
          <a:xfrm>
            <a:off x="4654550" y="2781300"/>
            <a:ext cx="2890838"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kumimoji="1" lang="en-US" altLang="zh-TW" sz="3200" dirty="0">
                <a:latin typeface="Arial" panose="020B0604020202020204" pitchFamily="34" charset="0"/>
                <a:ea typeface="PMingLiU" panose="02020500000000000000" pitchFamily="18" charset="-120"/>
              </a:rPr>
              <a:t>Combinational </a:t>
            </a:r>
          </a:p>
          <a:p>
            <a:pPr algn="ctr" rtl="0" eaLnBrk="1" hangingPunct="1"/>
            <a:r>
              <a:rPr kumimoji="1" lang="en-US" altLang="zh-TW" sz="3200" dirty="0">
                <a:latin typeface="Arial" panose="020B0604020202020204" pitchFamily="34" charset="0"/>
                <a:ea typeface="PMingLiU" panose="02020500000000000000" pitchFamily="18" charset="-120"/>
              </a:rPr>
              <a:t>Circuit</a:t>
            </a:r>
          </a:p>
        </p:txBody>
      </p:sp>
      <p:sp>
        <p:nvSpPr>
          <p:cNvPr id="9225" name="Text Box 28">
            <a:extLst>
              <a:ext uri="{FF2B5EF4-FFF2-40B4-BE49-F238E27FC236}">
                <a16:creationId xmlns:a16="http://schemas.microsoft.com/office/drawing/2014/main" id="{D59F9FC7-0EEB-6FE6-F464-A35D38D8F439}"/>
              </a:ext>
            </a:extLst>
          </p:cNvPr>
          <p:cNvSpPr txBox="1">
            <a:spLocks noChangeArrowheads="1"/>
          </p:cNvSpPr>
          <p:nvPr/>
        </p:nvSpPr>
        <p:spPr bwMode="auto">
          <a:xfrm>
            <a:off x="2133600" y="2997200"/>
            <a:ext cx="11572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r>
              <a:rPr kumimoji="1" lang="en-US" altLang="zh-TW" sz="2400" i="1">
                <a:latin typeface="Times New Roman" panose="02020603050405020304" pitchFamily="18" charset="0"/>
                <a:ea typeface="PMingLiU" panose="02020500000000000000" pitchFamily="18" charset="-120"/>
              </a:rPr>
              <a:t>n</a:t>
            </a:r>
            <a:r>
              <a:rPr kumimoji="1" lang="en-US" altLang="zh-TW" sz="2400">
                <a:latin typeface="Times New Roman" panose="02020603050405020304" pitchFamily="18" charset="0"/>
                <a:ea typeface="PMingLiU" panose="02020500000000000000" pitchFamily="18" charset="-120"/>
              </a:rPr>
              <a:t> inputs</a:t>
            </a:r>
          </a:p>
        </p:txBody>
      </p:sp>
      <p:sp>
        <p:nvSpPr>
          <p:cNvPr id="9226" name="Text Box 29">
            <a:extLst>
              <a:ext uri="{FF2B5EF4-FFF2-40B4-BE49-F238E27FC236}">
                <a16:creationId xmlns:a16="http://schemas.microsoft.com/office/drawing/2014/main" id="{76EDB866-9C46-EA7A-3479-2D63648FEF10}"/>
              </a:ext>
            </a:extLst>
          </p:cNvPr>
          <p:cNvSpPr txBox="1">
            <a:spLocks noChangeArrowheads="1"/>
          </p:cNvSpPr>
          <p:nvPr/>
        </p:nvSpPr>
        <p:spPr bwMode="auto">
          <a:xfrm>
            <a:off x="8902700" y="2997201"/>
            <a:ext cx="14061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r>
              <a:rPr kumimoji="1" lang="en-US" altLang="zh-TW" sz="2400" i="1">
                <a:latin typeface="Times New Roman" panose="02020603050405020304" pitchFamily="18" charset="0"/>
                <a:ea typeface="PMingLiU" panose="02020500000000000000" pitchFamily="18" charset="-120"/>
              </a:rPr>
              <a:t>m </a:t>
            </a:r>
            <a:r>
              <a:rPr kumimoji="1" lang="en-US" altLang="zh-TW" sz="2400">
                <a:latin typeface="Times New Roman" panose="02020603050405020304" pitchFamily="18" charset="0"/>
                <a:ea typeface="PMingLiU" panose="02020500000000000000" pitchFamily="18" charset="-120"/>
              </a:rPr>
              <a:t>outputs</a:t>
            </a:r>
          </a:p>
        </p:txBody>
      </p:sp>
      <p:sp>
        <p:nvSpPr>
          <p:cNvPr id="9227" name="Text Box 30">
            <a:extLst>
              <a:ext uri="{FF2B5EF4-FFF2-40B4-BE49-F238E27FC236}">
                <a16:creationId xmlns:a16="http://schemas.microsoft.com/office/drawing/2014/main" id="{4EE20FF8-B0E5-D08D-1685-BD7B660326E0}"/>
              </a:ext>
            </a:extLst>
          </p:cNvPr>
          <p:cNvSpPr txBox="1">
            <a:spLocks noChangeArrowheads="1"/>
          </p:cNvSpPr>
          <p:nvPr/>
        </p:nvSpPr>
        <p:spPr bwMode="auto">
          <a:xfrm>
            <a:off x="2905125" y="5032375"/>
            <a:ext cx="63129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r>
              <a:rPr kumimoji="1" lang="en-US" altLang="zh-TW" sz="2400" dirty="0">
                <a:latin typeface="Arial" panose="020B0604020202020204" pitchFamily="34" charset="0"/>
                <a:ea typeface="PMingLiU" panose="02020500000000000000" pitchFamily="18" charset="-120"/>
              </a:rPr>
              <a:t>Fig.: Block Diagram of Combinational Circuit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AC4B3038-9CD5-E5C5-E2CB-1D6969325184}"/>
              </a:ext>
            </a:extLst>
          </p:cNvPr>
          <p:cNvSpPr>
            <a:spLocks noGrp="1"/>
          </p:cNvSpPr>
          <p:nvPr>
            <p:ph idx="1"/>
          </p:nvPr>
        </p:nvSpPr>
        <p:spPr/>
        <p:txBody>
          <a:bodyPr/>
          <a:lstStyle/>
          <a:p>
            <a:r>
              <a:rPr lang="en-US" altLang="en-US" dirty="0">
                <a:latin typeface="Comic Sans MS" panose="030F0702030302020204" pitchFamily="66" charset="0"/>
                <a:ea typeface="PMingLiU" pitchFamily="18" charset="-120"/>
              </a:rPr>
              <a:t>In Sum-of-Products (SOP) form, basic combinational circuits can be directly implemented with AND-OR combinations if the necessary complement terms are available.</a:t>
            </a:r>
          </a:p>
          <a:p>
            <a:endParaRPr lang="en-US" dirty="0"/>
          </a:p>
        </p:txBody>
      </p:sp>
      <p:sp>
        <p:nvSpPr>
          <p:cNvPr id="3" name="Text Box 8">
            <a:extLst>
              <a:ext uri="{FF2B5EF4-FFF2-40B4-BE49-F238E27FC236}">
                <a16:creationId xmlns:a16="http://schemas.microsoft.com/office/drawing/2014/main" id="{54A8A503-818C-3897-D981-AB94FB8B3CD0}"/>
              </a:ext>
            </a:extLst>
          </p:cNvPr>
          <p:cNvSpPr txBox="1">
            <a:spLocks noChangeArrowheads="1"/>
          </p:cNvSpPr>
          <p:nvPr/>
        </p:nvSpPr>
        <p:spPr bwMode="auto">
          <a:xfrm>
            <a:off x="3755231" y="918326"/>
            <a:ext cx="449103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spcBef>
                <a:spcPct val="20000"/>
              </a:spcBef>
              <a:buSzPct val="80000"/>
            </a:pPr>
            <a:r>
              <a:rPr lang="en-US" altLang="en-US" sz="3200" b="1" dirty="0">
                <a:solidFill>
                  <a:schemeClr val="accent2"/>
                </a:solidFill>
              </a:rPr>
              <a:t>Combinational Circuits</a:t>
            </a:r>
          </a:p>
        </p:txBody>
      </p:sp>
      <p:grpSp>
        <p:nvGrpSpPr>
          <p:cNvPr id="4" name="Group 64">
            <a:extLst>
              <a:ext uri="{FF2B5EF4-FFF2-40B4-BE49-F238E27FC236}">
                <a16:creationId xmlns:a16="http://schemas.microsoft.com/office/drawing/2014/main" id="{036AE65E-7E1E-51BE-349B-3BEEEF3CC025}"/>
              </a:ext>
            </a:extLst>
          </p:cNvPr>
          <p:cNvGrpSpPr>
            <a:grpSpLocks/>
          </p:cNvGrpSpPr>
          <p:nvPr/>
        </p:nvGrpSpPr>
        <p:grpSpPr bwMode="auto">
          <a:xfrm>
            <a:off x="3886200" y="3038475"/>
            <a:ext cx="4724400" cy="2514600"/>
            <a:chOff x="1440" y="1776"/>
            <a:chExt cx="2976" cy="1584"/>
          </a:xfrm>
        </p:grpSpPr>
        <p:sp>
          <p:nvSpPr>
            <p:cNvPr id="5" name="Rectangle 65">
              <a:extLst>
                <a:ext uri="{FF2B5EF4-FFF2-40B4-BE49-F238E27FC236}">
                  <a16:creationId xmlns:a16="http://schemas.microsoft.com/office/drawing/2014/main" id="{23718688-2452-E1C4-EB80-2483DBD9488F}"/>
                </a:ext>
              </a:extLst>
            </p:cNvPr>
            <p:cNvSpPr>
              <a:spLocks noChangeArrowheads="1"/>
            </p:cNvSpPr>
            <p:nvPr/>
          </p:nvSpPr>
          <p:spPr bwMode="auto">
            <a:xfrm>
              <a:off x="1440" y="1776"/>
              <a:ext cx="2976" cy="1584"/>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endParaRPr lang="en-IN" altLang="en-US"/>
            </a:p>
          </p:txBody>
        </p:sp>
        <p:graphicFrame>
          <p:nvGraphicFramePr>
            <p:cNvPr id="6" name="Object 66">
              <a:extLst>
                <a:ext uri="{FF2B5EF4-FFF2-40B4-BE49-F238E27FC236}">
                  <a16:creationId xmlns:a16="http://schemas.microsoft.com/office/drawing/2014/main" id="{1A0FBC43-8098-C2D4-36F9-A87193B14FE3}"/>
                </a:ext>
              </a:extLst>
            </p:cNvPr>
            <p:cNvGraphicFramePr>
              <a:graphicFrameLocks noChangeAspect="1"/>
            </p:cNvGraphicFramePr>
            <p:nvPr>
              <p:extLst>
                <p:ext uri="{D42A27DB-BD31-4B8C-83A1-F6EECF244321}">
                  <p14:modId xmlns:p14="http://schemas.microsoft.com/office/powerpoint/2010/main" val="541141645"/>
                </p:ext>
              </p:extLst>
            </p:nvPr>
          </p:nvGraphicFramePr>
          <p:xfrm>
            <a:off x="1728" y="1830"/>
            <a:ext cx="2616" cy="1472"/>
          </p:xfrm>
          <a:graphic>
            <a:graphicData uri="http://schemas.openxmlformats.org/presentationml/2006/ole">
              <mc:AlternateContent xmlns:mc="http://schemas.openxmlformats.org/markup-compatibility/2006">
                <mc:Choice xmlns:v="urn:schemas-microsoft-com:vml" Requires="v">
                  <p:oleObj name="CorelDRAW" r:id="rId2" imgW="2212048" imgH="1244727" progId="CorelDRAW.Graphic.12">
                    <p:embed/>
                  </p:oleObj>
                </mc:Choice>
                <mc:Fallback>
                  <p:oleObj name="CorelDRAW" r:id="rId2" imgW="2212048" imgH="1244727" progId="CorelDRAW.Graphic.12">
                    <p:embed/>
                    <p:pic>
                      <p:nvPicPr>
                        <p:cNvPr id="9222" name="Object 66">
                          <a:extLst>
                            <a:ext uri="{FF2B5EF4-FFF2-40B4-BE49-F238E27FC236}">
                              <a16:creationId xmlns:a16="http://schemas.microsoft.com/office/drawing/2014/main" id="{2F827EC0-E768-5790-A046-586E217582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8" y="1830"/>
                          <a:ext cx="2616" cy="1472"/>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Tree>
    <p:extLst>
      <p:ext uri="{BB962C8B-B14F-4D97-AF65-F5344CB8AC3E}">
        <p14:creationId xmlns:p14="http://schemas.microsoft.com/office/powerpoint/2010/main" val="32877639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EC986429-52D3-F849-070A-45DA85767513}"/>
              </a:ext>
            </a:extLst>
          </p:cNvPr>
          <p:cNvSpPr>
            <a:spLocks noGrp="1"/>
          </p:cNvSpPr>
          <p:nvPr>
            <p:ph idx="1"/>
          </p:nvPr>
        </p:nvSpPr>
        <p:spPr/>
        <p:txBody>
          <a:bodyPr/>
          <a:lstStyle/>
          <a:p>
            <a:r>
              <a:rPr lang="en-US" altLang="en-US" dirty="0">
                <a:latin typeface="Comic Sans MS" panose="030F0702030302020204" pitchFamily="66" charset="0"/>
                <a:ea typeface="PMingLiU" pitchFamily="18" charset="-120"/>
              </a:rPr>
              <a:t>An example of an SOP implementation is shown. The SOP expression is an AND-OR combination of the input variables and the appropriate complements.</a:t>
            </a:r>
          </a:p>
          <a:p>
            <a:endParaRPr lang="en-US" altLang="en-US" dirty="0">
              <a:latin typeface="Comic Sans MS" panose="030F0702030302020204" pitchFamily="66" charset="0"/>
              <a:ea typeface="PMingLiU" pitchFamily="18" charset="-120"/>
            </a:endParaRPr>
          </a:p>
          <a:p>
            <a:endParaRPr lang="en-US" altLang="en-US" dirty="0">
              <a:latin typeface="Comic Sans MS" panose="030F0702030302020204" pitchFamily="66" charset="0"/>
              <a:ea typeface="PMingLiU" pitchFamily="18" charset="-120"/>
            </a:endParaRPr>
          </a:p>
          <a:p>
            <a:endParaRPr lang="en-US" dirty="0"/>
          </a:p>
        </p:txBody>
      </p:sp>
      <p:grpSp>
        <p:nvGrpSpPr>
          <p:cNvPr id="4" name="مجموعة 3">
            <a:extLst>
              <a:ext uri="{FF2B5EF4-FFF2-40B4-BE49-F238E27FC236}">
                <a16:creationId xmlns:a16="http://schemas.microsoft.com/office/drawing/2014/main" id="{41574CF7-E933-DFE7-0A7F-C73995A66912}"/>
              </a:ext>
            </a:extLst>
          </p:cNvPr>
          <p:cNvGrpSpPr/>
          <p:nvPr/>
        </p:nvGrpSpPr>
        <p:grpSpPr>
          <a:xfrm>
            <a:off x="3790950" y="3244850"/>
            <a:ext cx="4876800" cy="1631950"/>
            <a:chOff x="2819400" y="3321050"/>
            <a:chExt cx="4876800" cy="1631950"/>
          </a:xfrm>
        </p:grpSpPr>
        <p:sp>
          <p:nvSpPr>
            <p:cNvPr id="5" name="Text Box 7">
              <a:extLst>
                <a:ext uri="{FF2B5EF4-FFF2-40B4-BE49-F238E27FC236}">
                  <a16:creationId xmlns:a16="http://schemas.microsoft.com/office/drawing/2014/main" id="{2DD9C551-9AD0-715D-FFDB-1A50DDD0F92E}"/>
                </a:ext>
              </a:extLst>
            </p:cNvPr>
            <p:cNvSpPr txBox="1">
              <a:spLocks noChangeArrowheads="1"/>
            </p:cNvSpPr>
            <p:nvPr/>
          </p:nvSpPr>
          <p:spPr bwMode="auto">
            <a:xfrm>
              <a:off x="6934200" y="3854450"/>
              <a:ext cx="762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a:solidFill>
                    <a:srgbClr val="008000"/>
                  </a:solidFill>
                  <a:latin typeface="Arial" panose="020B0604020202020204" pitchFamily="34" charset="0"/>
                </a:rPr>
                <a:t>SOP</a:t>
              </a:r>
            </a:p>
          </p:txBody>
        </p:sp>
        <p:grpSp>
          <p:nvGrpSpPr>
            <p:cNvPr id="6" name="Group 8">
              <a:extLst>
                <a:ext uri="{FF2B5EF4-FFF2-40B4-BE49-F238E27FC236}">
                  <a16:creationId xmlns:a16="http://schemas.microsoft.com/office/drawing/2014/main" id="{9CC445FF-F759-DECE-C9EA-78951081A535}"/>
                </a:ext>
              </a:extLst>
            </p:cNvPr>
            <p:cNvGrpSpPr>
              <a:grpSpLocks/>
            </p:cNvGrpSpPr>
            <p:nvPr/>
          </p:nvGrpSpPr>
          <p:grpSpPr bwMode="auto">
            <a:xfrm>
              <a:off x="4495800" y="4508500"/>
              <a:ext cx="533400" cy="336550"/>
              <a:chOff x="2832" y="3388"/>
              <a:chExt cx="336" cy="212"/>
            </a:xfrm>
          </p:grpSpPr>
          <p:sp>
            <p:nvSpPr>
              <p:cNvPr id="24" name="Text Box 9">
                <a:extLst>
                  <a:ext uri="{FF2B5EF4-FFF2-40B4-BE49-F238E27FC236}">
                    <a16:creationId xmlns:a16="http://schemas.microsoft.com/office/drawing/2014/main" id="{3DE0F643-98CD-A8F2-95BC-F75E41F2B175}"/>
                  </a:ext>
                </a:extLst>
              </p:cNvPr>
              <p:cNvSpPr txBox="1">
                <a:spLocks noChangeArrowheads="1"/>
              </p:cNvSpPr>
              <p:nvPr/>
            </p:nvSpPr>
            <p:spPr bwMode="auto">
              <a:xfrm>
                <a:off x="2832" y="3388"/>
                <a:ext cx="336"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DE</a:t>
                </a:r>
              </a:p>
            </p:txBody>
          </p:sp>
          <p:sp>
            <p:nvSpPr>
              <p:cNvPr id="25" name="Line 10">
                <a:extLst>
                  <a:ext uri="{FF2B5EF4-FFF2-40B4-BE49-F238E27FC236}">
                    <a16:creationId xmlns:a16="http://schemas.microsoft.com/office/drawing/2014/main" id="{7447F787-D553-3512-900A-A66D7241F3B0}"/>
                  </a:ext>
                </a:extLst>
              </p:cNvPr>
              <p:cNvSpPr>
                <a:spLocks noChangeShapeType="1"/>
              </p:cNvSpPr>
              <p:nvPr/>
            </p:nvSpPr>
            <p:spPr bwMode="auto">
              <a:xfrm>
                <a:off x="2900" y="3424"/>
                <a:ext cx="9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7" name="Group 11">
              <a:extLst>
                <a:ext uri="{FF2B5EF4-FFF2-40B4-BE49-F238E27FC236}">
                  <a16:creationId xmlns:a16="http://schemas.microsoft.com/office/drawing/2014/main" id="{5C7F1549-951F-6EEC-6788-2A28B279AE22}"/>
                </a:ext>
              </a:extLst>
            </p:cNvPr>
            <p:cNvGrpSpPr>
              <a:grpSpLocks/>
            </p:cNvGrpSpPr>
            <p:nvPr/>
          </p:nvGrpSpPr>
          <p:grpSpPr bwMode="auto">
            <a:xfrm>
              <a:off x="4419600" y="3473450"/>
              <a:ext cx="762000" cy="336550"/>
              <a:chOff x="2784" y="2736"/>
              <a:chExt cx="480" cy="212"/>
            </a:xfrm>
          </p:grpSpPr>
          <p:sp>
            <p:nvSpPr>
              <p:cNvPr id="22" name="Text Box 12">
                <a:extLst>
                  <a:ext uri="{FF2B5EF4-FFF2-40B4-BE49-F238E27FC236}">
                    <a16:creationId xmlns:a16="http://schemas.microsoft.com/office/drawing/2014/main" id="{55202A22-BBC2-BF18-E11F-A08C20552CFF}"/>
                  </a:ext>
                </a:extLst>
              </p:cNvPr>
              <p:cNvSpPr txBox="1">
                <a:spLocks noChangeArrowheads="1"/>
              </p:cNvSpPr>
              <p:nvPr/>
            </p:nvSpPr>
            <p:spPr bwMode="auto">
              <a:xfrm>
                <a:off x="2784" y="2736"/>
                <a:ext cx="48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ABC</a:t>
                </a:r>
              </a:p>
            </p:txBody>
          </p:sp>
          <p:sp>
            <p:nvSpPr>
              <p:cNvPr id="23" name="Line 13">
                <a:extLst>
                  <a:ext uri="{FF2B5EF4-FFF2-40B4-BE49-F238E27FC236}">
                    <a16:creationId xmlns:a16="http://schemas.microsoft.com/office/drawing/2014/main" id="{9132DEB6-102C-A92B-87AC-ED81358E9AFD}"/>
                  </a:ext>
                </a:extLst>
              </p:cNvPr>
              <p:cNvSpPr>
                <a:spLocks noChangeShapeType="1"/>
              </p:cNvSpPr>
              <p:nvPr/>
            </p:nvSpPr>
            <p:spPr bwMode="auto">
              <a:xfrm>
                <a:off x="3020" y="2780"/>
                <a:ext cx="9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8" name="Group 14">
              <a:extLst>
                <a:ext uri="{FF2B5EF4-FFF2-40B4-BE49-F238E27FC236}">
                  <a16:creationId xmlns:a16="http://schemas.microsoft.com/office/drawing/2014/main" id="{50E04A59-1369-AED4-8B0B-3EEC07E68F96}"/>
                </a:ext>
              </a:extLst>
            </p:cNvPr>
            <p:cNvGrpSpPr>
              <a:grpSpLocks/>
            </p:cNvGrpSpPr>
            <p:nvPr/>
          </p:nvGrpSpPr>
          <p:grpSpPr bwMode="auto">
            <a:xfrm>
              <a:off x="2819400" y="3321050"/>
              <a:ext cx="304800" cy="1631950"/>
              <a:chOff x="1776" y="2640"/>
              <a:chExt cx="192" cy="1028"/>
            </a:xfrm>
          </p:grpSpPr>
          <p:sp>
            <p:nvSpPr>
              <p:cNvPr id="15" name="Text Box 15">
                <a:extLst>
                  <a:ext uri="{FF2B5EF4-FFF2-40B4-BE49-F238E27FC236}">
                    <a16:creationId xmlns:a16="http://schemas.microsoft.com/office/drawing/2014/main" id="{011E6801-D32E-CD34-AFDB-18F92F4C9B2C}"/>
                  </a:ext>
                </a:extLst>
              </p:cNvPr>
              <p:cNvSpPr txBox="1">
                <a:spLocks noChangeArrowheads="1"/>
              </p:cNvSpPr>
              <p:nvPr/>
            </p:nvSpPr>
            <p:spPr bwMode="auto">
              <a:xfrm>
                <a:off x="1776" y="2640"/>
                <a:ext cx="19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A</a:t>
                </a:r>
              </a:p>
            </p:txBody>
          </p:sp>
          <p:sp>
            <p:nvSpPr>
              <p:cNvPr id="16" name="Text Box 16">
                <a:extLst>
                  <a:ext uri="{FF2B5EF4-FFF2-40B4-BE49-F238E27FC236}">
                    <a16:creationId xmlns:a16="http://schemas.microsoft.com/office/drawing/2014/main" id="{D9FF8D96-35DF-C754-BC7F-1E0B8CF420C4}"/>
                  </a:ext>
                </a:extLst>
              </p:cNvPr>
              <p:cNvSpPr txBox="1">
                <a:spLocks noChangeArrowheads="1"/>
              </p:cNvSpPr>
              <p:nvPr/>
            </p:nvSpPr>
            <p:spPr bwMode="auto">
              <a:xfrm>
                <a:off x="1776" y="2793"/>
                <a:ext cx="19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B</a:t>
                </a:r>
              </a:p>
            </p:txBody>
          </p:sp>
          <p:sp>
            <p:nvSpPr>
              <p:cNvPr id="17" name="Text Box 17">
                <a:extLst>
                  <a:ext uri="{FF2B5EF4-FFF2-40B4-BE49-F238E27FC236}">
                    <a16:creationId xmlns:a16="http://schemas.microsoft.com/office/drawing/2014/main" id="{4680A531-2E56-10DF-E7ED-BF8AA3B3C927}"/>
                  </a:ext>
                </a:extLst>
              </p:cNvPr>
              <p:cNvSpPr txBox="1">
                <a:spLocks noChangeArrowheads="1"/>
              </p:cNvSpPr>
              <p:nvPr/>
            </p:nvSpPr>
            <p:spPr bwMode="auto">
              <a:xfrm>
                <a:off x="1776" y="2976"/>
                <a:ext cx="19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C</a:t>
                </a:r>
              </a:p>
            </p:txBody>
          </p:sp>
          <p:sp>
            <p:nvSpPr>
              <p:cNvPr id="18" name="Line 18">
                <a:extLst>
                  <a:ext uri="{FF2B5EF4-FFF2-40B4-BE49-F238E27FC236}">
                    <a16:creationId xmlns:a16="http://schemas.microsoft.com/office/drawing/2014/main" id="{A5E615A5-A6DD-FFA6-1BF4-2F9DD2D9D958}"/>
                  </a:ext>
                </a:extLst>
              </p:cNvPr>
              <p:cNvSpPr>
                <a:spLocks noChangeShapeType="1"/>
              </p:cNvSpPr>
              <p:nvPr/>
            </p:nvSpPr>
            <p:spPr bwMode="auto">
              <a:xfrm>
                <a:off x="1840" y="3016"/>
                <a:ext cx="9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 name="Text Box 19">
                <a:extLst>
                  <a:ext uri="{FF2B5EF4-FFF2-40B4-BE49-F238E27FC236}">
                    <a16:creationId xmlns:a16="http://schemas.microsoft.com/office/drawing/2014/main" id="{330B06A9-626A-0EE0-5C3A-E4C865842854}"/>
                  </a:ext>
                </a:extLst>
              </p:cNvPr>
              <p:cNvSpPr txBox="1">
                <a:spLocks noChangeArrowheads="1"/>
              </p:cNvSpPr>
              <p:nvPr/>
            </p:nvSpPr>
            <p:spPr bwMode="auto">
              <a:xfrm>
                <a:off x="1776" y="3456"/>
                <a:ext cx="19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E</a:t>
                </a:r>
              </a:p>
            </p:txBody>
          </p:sp>
          <p:sp>
            <p:nvSpPr>
              <p:cNvPr id="20" name="Text Box 20">
                <a:extLst>
                  <a:ext uri="{FF2B5EF4-FFF2-40B4-BE49-F238E27FC236}">
                    <a16:creationId xmlns:a16="http://schemas.microsoft.com/office/drawing/2014/main" id="{B49DE359-CE7D-89E9-AD75-471F94A31836}"/>
                  </a:ext>
                </a:extLst>
              </p:cNvPr>
              <p:cNvSpPr txBox="1">
                <a:spLocks noChangeArrowheads="1"/>
              </p:cNvSpPr>
              <p:nvPr/>
            </p:nvSpPr>
            <p:spPr bwMode="auto">
              <a:xfrm>
                <a:off x="1776" y="3244"/>
                <a:ext cx="19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D</a:t>
                </a:r>
              </a:p>
            </p:txBody>
          </p:sp>
          <p:sp>
            <p:nvSpPr>
              <p:cNvPr id="21" name="Line 21">
                <a:extLst>
                  <a:ext uri="{FF2B5EF4-FFF2-40B4-BE49-F238E27FC236}">
                    <a16:creationId xmlns:a16="http://schemas.microsoft.com/office/drawing/2014/main" id="{363691FB-7FB0-8000-5372-1387E37D708C}"/>
                  </a:ext>
                </a:extLst>
              </p:cNvPr>
              <p:cNvSpPr>
                <a:spLocks noChangeShapeType="1"/>
              </p:cNvSpPr>
              <p:nvPr/>
            </p:nvSpPr>
            <p:spPr bwMode="auto">
              <a:xfrm>
                <a:off x="1828" y="3280"/>
                <a:ext cx="9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aphicFrame>
          <p:nvGraphicFramePr>
            <p:cNvPr id="9" name="Object 22">
              <a:extLst>
                <a:ext uri="{FF2B5EF4-FFF2-40B4-BE49-F238E27FC236}">
                  <a16:creationId xmlns:a16="http://schemas.microsoft.com/office/drawing/2014/main" id="{6A2C69A2-5E17-1AB6-7611-4F71320A6D18}"/>
                </a:ext>
              </a:extLst>
            </p:cNvPr>
            <p:cNvGraphicFramePr>
              <a:graphicFrameLocks noChangeAspect="1"/>
            </p:cNvGraphicFramePr>
            <p:nvPr>
              <p:extLst>
                <p:ext uri="{D42A27DB-BD31-4B8C-83A1-F6EECF244321}">
                  <p14:modId xmlns:p14="http://schemas.microsoft.com/office/powerpoint/2010/main" val="2420058219"/>
                </p:ext>
              </p:extLst>
            </p:nvPr>
          </p:nvGraphicFramePr>
          <p:xfrm>
            <a:off x="3086100" y="3463925"/>
            <a:ext cx="3810000" cy="1404938"/>
          </p:xfrm>
          <a:graphic>
            <a:graphicData uri="http://schemas.openxmlformats.org/presentationml/2006/ole">
              <mc:AlternateContent xmlns:mc="http://schemas.openxmlformats.org/markup-compatibility/2006">
                <mc:Choice xmlns:v="urn:schemas-microsoft-com:vml" Requires="v">
                  <p:oleObj name="CorelDRAW" r:id="rId2" imgW="2042160" imgH="740664" progId="CorelDRAW.Graphic.13">
                    <p:embed/>
                  </p:oleObj>
                </mc:Choice>
                <mc:Fallback>
                  <p:oleObj name="CorelDRAW" r:id="rId2" imgW="2042160" imgH="740664" progId="CorelDRAW.Graphic.13">
                    <p:embed/>
                    <p:pic>
                      <p:nvPicPr>
                        <p:cNvPr id="139286" name="Object 22">
                          <a:extLst>
                            <a:ext uri="{FF2B5EF4-FFF2-40B4-BE49-F238E27FC236}">
                              <a16:creationId xmlns:a16="http://schemas.microsoft.com/office/drawing/2014/main" id="{020C2FA9-C40F-1357-7891-EB7BB3B5ED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6100" y="3463925"/>
                          <a:ext cx="3810000" cy="1404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10" name="Group 23">
              <a:extLst>
                <a:ext uri="{FF2B5EF4-FFF2-40B4-BE49-F238E27FC236}">
                  <a16:creationId xmlns:a16="http://schemas.microsoft.com/office/drawing/2014/main" id="{475EAF85-5DA3-15CE-C634-85EF55CAA9A5}"/>
                </a:ext>
              </a:extLst>
            </p:cNvPr>
            <p:cNvGrpSpPr>
              <a:grpSpLocks/>
            </p:cNvGrpSpPr>
            <p:nvPr/>
          </p:nvGrpSpPr>
          <p:grpSpPr bwMode="auto">
            <a:xfrm>
              <a:off x="5334000" y="3854450"/>
              <a:ext cx="1676400" cy="336550"/>
              <a:chOff x="3360" y="2976"/>
              <a:chExt cx="1056" cy="212"/>
            </a:xfrm>
          </p:grpSpPr>
          <p:sp>
            <p:nvSpPr>
              <p:cNvPr id="11" name="Text Box 24">
                <a:extLst>
                  <a:ext uri="{FF2B5EF4-FFF2-40B4-BE49-F238E27FC236}">
                    <a16:creationId xmlns:a16="http://schemas.microsoft.com/office/drawing/2014/main" id="{28BCE255-2800-B45F-D68F-3B84F6EFBEA0}"/>
                  </a:ext>
                </a:extLst>
              </p:cNvPr>
              <p:cNvSpPr txBox="1">
                <a:spLocks noChangeArrowheads="1"/>
              </p:cNvSpPr>
              <p:nvPr/>
            </p:nvSpPr>
            <p:spPr bwMode="auto">
              <a:xfrm>
                <a:off x="3360" y="2976"/>
                <a:ext cx="6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X = ABC</a:t>
                </a:r>
              </a:p>
            </p:txBody>
          </p:sp>
          <p:sp>
            <p:nvSpPr>
              <p:cNvPr id="12" name="Text Box 25">
                <a:extLst>
                  <a:ext uri="{FF2B5EF4-FFF2-40B4-BE49-F238E27FC236}">
                    <a16:creationId xmlns:a16="http://schemas.microsoft.com/office/drawing/2014/main" id="{CA3FD958-BCB0-8DA3-7185-76DDB77D8D50}"/>
                  </a:ext>
                </a:extLst>
              </p:cNvPr>
              <p:cNvSpPr txBox="1">
                <a:spLocks noChangeArrowheads="1"/>
              </p:cNvSpPr>
              <p:nvPr/>
            </p:nvSpPr>
            <p:spPr bwMode="auto">
              <a:xfrm>
                <a:off x="3840" y="2976"/>
                <a:ext cx="576"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 + DE</a:t>
                </a:r>
              </a:p>
            </p:txBody>
          </p:sp>
          <p:sp>
            <p:nvSpPr>
              <p:cNvPr id="13" name="Line 26">
                <a:extLst>
                  <a:ext uri="{FF2B5EF4-FFF2-40B4-BE49-F238E27FC236}">
                    <a16:creationId xmlns:a16="http://schemas.microsoft.com/office/drawing/2014/main" id="{3ACC8B70-A6FC-68B3-236B-53B4901018C8}"/>
                  </a:ext>
                </a:extLst>
              </p:cNvPr>
              <p:cNvSpPr>
                <a:spLocks noChangeShapeType="1"/>
              </p:cNvSpPr>
              <p:nvPr/>
            </p:nvSpPr>
            <p:spPr bwMode="auto">
              <a:xfrm>
                <a:off x="4052" y="3016"/>
                <a:ext cx="96" cy="1"/>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Line 27">
                <a:extLst>
                  <a:ext uri="{FF2B5EF4-FFF2-40B4-BE49-F238E27FC236}">
                    <a16:creationId xmlns:a16="http://schemas.microsoft.com/office/drawing/2014/main" id="{3631A5D4-A139-ED2A-AF90-57A44B5E51CA}"/>
                  </a:ext>
                </a:extLst>
              </p:cNvPr>
              <p:cNvSpPr>
                <a:spLocks noChangeShapeType="1"/>
              </p:cNvSpPr>
              <p:nvPr/>
            </p:nvSpPr>
            <p:spPr bwMode="auto">
              <a:xfrm>
                <a:off x="3836" y="3020"/>
                <a:ext cx="9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spTree>
    <p:extLst>
      <p:ext uri="{BB962C8B-B14F-4D97-AF65-F5344CB8AC3E}">
        <p14:creationId xmlns:p14="http://schemas.microsoft.com/office/powerpoint/2010/main" val="39408101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534AB311-F8B8-3A69-A4F8-AAAAB514241F}"/>
              </a:ext>
            </a:extLst>
          </p:cNvPr>
          <p:cNvSpPr>
            <a:spLocks noGrp="1"/>
          </p:cNvSpPr>
          <p:nvPr>
            <p:ph idx="1"/>
          </p:nvPr>
        </p:nvSpPr>
        <p:spPr/>
        <p:txBody>
          <a:bodyPr/>
          <a:lstStyle/>
          <a:p>
            <a:r>
              <a:rPr lang="en-US" altLang="en-US" dirty="0">
                <a:latin typeface="Comic Sans MS" panose="030F0702030302020204" pitchFamily="66" charset="0"/>
                <a:ea typeface="PMingLiU" pitchFamily="18" charset="-120"/>
              </a:rPr>
              <a:t>When the output of a SOP form is inverted, the circuit is called an AND-OR-Invert circuit (AOI) . The AOI configuration lends itself to product-of-sums (POS) implementation.</a:t>
            </a:r>
          </a:p>
          <a:p>
            <a:endParaRPr lang="en-US" dirty="0"/>
          </a:p>
          <a:p>
            <a:r>
              <a:rPr lang="en-US" altLang="en-US" dirty="0">
                <a:latin typeface="Comic Sans MS" panose="030F0702030302020204" pitchFamily="66" charset="0"/>
                <a:ea typeface="PMingLiU" pitchFamily="18" charset="-120"/>
              </a:rPr>
              <a:t>An example of an AOI implementation is shown. The output  expression can be changed to a POS expression by applying </a:t>
            </a:r>
            <a:r>
              <a:rPr lang="en-US" altLang="en-US" dirty="0" err="1">
                <a:latin typeface="Comic Sans MS" panose="030F0702030302020204" pitchFamily="66" charset="0"/>
                <a:ea typeface="PMingLiU" pitchFamily="18" charset="-120"/>
              </a:rPr>
              <a:t>DeMorgan’s</a:t>
            </a:r>
            <a:r>
              <a:rPr lang="en-US" altLang="en-US" dirty="0">
                <a:latin typeface="Comic Sans MS" panose="030F0702030302020204" pitchFamily="66" charset="0"/>
                <a:ea typeface="PMingLiU" pitchFamily="18" charset="-120"/>
              </a:rPr>
              <a:t> theorem twice. </a:t>
            </a:r>
          </a:p>
          <a:p>
            <a:endParaRPr lang="en-US" dirty="0"/>
          </a:p>
        </p:txBody>
      </p:sp>
      <p:grpSp>
        <p:nvGrpSpPr>
          <p:cNvPr id="3" name="مجموعة 2">
            <a:extLst>
              <a:ext uri="{FF2B5EF4-FFF2-40B4-BE49-F238E27FC236}">
                <a16:creationId xmlns:a16="http://schemas.microsoft.com/office/drawing/2014/main" id="{15C21AAF-949C-BC34-3142-2939551D0D23}"/>
              </a:ext>
            </a:extLst>
          </p:cNvPr>
          <p:cNvGrpSpPr/>
          <p:nvPr/>
        </p:nvGrpSpPr>
        <p:grpSpPr>
          <a:xfrm>
            <a:off x="2847975" y="4057512"/>
            <a:ext cx="7543800" cy="1708150"/>
            <a:chOff x="990600" y="4191000"/>
            <a:chExt cx="7543800" cy="1708150"/>
          </a:xfrm>
        </p:grpSpPr>
        <p:graphicFrame>
          <p:nvGraphicFramePr>
            <p:cNvPr id="4" name="Object 30">
              <a:extLst>
                <a:ext uri="{FF2B5EF4-FFF2-40B4-BE49-F238E27FC236}">
                  <a16:creationId xmlns:a16="http://schemas.microsoft.com/office/drawing/2014/main" id="{05D1032A-1DFB-91DF-5FE6-1D1E7557AD71}"/>
                </a:ext>
              </a:extLst>
            </p:cNvPr>
            <p:cNvGraphicFramePr>
              <a:graphicFrameLocks noChangeAspect="1"/>
            </p:cNvGraphicFramePr>
            <p:nvPr>
              <p:extLst>
                <p:ext uri="{D42A27DB-BD31-4B8C-83A1-F6EECF244321}">
                  <p14:modId xmlns:p14="http://schemas.microsoft.com/office/powerpoint/2010/main" val="1009445739"/>
                </p:ext>
              </p:extLst>
            </p:nvPr>
          </p:nvGraphicFramePr>
          <p:xfrm>
            <a:off x="1295400" y="4267200"/>
            <a:ext cx="6324600" cy="1516063"/>
          </p:xfrm>
          <a:graphic>
            <a:graphicData uri="http://schemas.openxmlformats.org/presentationml/2006/ole">
              <mc:AlternateContent xmlns:mc="http://schemas.openxmlformats.org/markup-compatibility/2006">
                <mc:Choice xmlns:v="urn:schemas-microsoft-com:vml" Requires="v">
                  <p:oleObj name="CorelDRAW" r:id="rId2" imgW="2799668" imgH="670723" progId="CorelDRAW.Graphic.13">
                    <p:embed/>
                  </p:oleObj>
                </mc:Choice>
                <mc:Fallback>
                  <p:oleObj name="CorelDRAW" r:id="rId2" imgW="2799668" imgH="670723" progId="CorelDRAW.Graphic.13">
                    <p:embed/>
                    <p:pic>
                      <p:nvPicPr>
                        <p:cNvPr id="108574" name="Object 30">
                          <a:extLst>
                            <a:ext uri="{FF2B5EF4-FFF2-40B4-BE49-F238E27FC236}">
                              <a16:creationId xmlns:a16="http://schemas.microsoft.com/office/drawing/2014/main" id="{CAF0AAA4-9ADB-E780-1C42-0A901B575E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4267200"/>
                          <a:ext cx="6324600" cy="151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5" name="Group 32">
              <a:extLst>
                <a:ext uri="{FF2B5EF4-FFF2-40B4-BE49-F238E27FC236}">
                  <a16:creationId xmlns:a16="http://schemas.microsoft.com/office/drawing/2014/main" id="{20B15CBE-8E63-442E-A481-D7CCF394C802}"/>
                </a:ext>
              </a:extLst>
            </p:cNvPr>
            <p:cNvGrpSpPr>
              <a:grpSpLocks/>
            </p:cNvGrpSpPr>
            <p:nvPr/>
          </p:nvGrpSpPr>
          <p:grpSpPr bwMode="auto">
            <a:xfrm>
              <a:off x="2819400" y="5486400"/>
              <a:ext cx="533400" cy="336550"/>
              <a:chOff x="2832" y="3388"/>
              <a:chExt cx="336" cy="212"/>
            </a:xfrm>
          </p:grpSpPr>
          <p:sp>
            <p:nvSpPr>
              <p:cNvPr id="42" name="Text Box 33">
                <a:extLst>
                  <a:ext uri="{FF2B5EF4-FFF2-40B4-BE49-F238E27FC236}">
                    <a16:creationId xmlns:a16="http://schemas.microsoft.com/office/drawing/2014/main" id="{5BB43E9B-FB46-CC2E-D227-87A70ECCE952}"/>
                  </a:ext>
                </a:extLst>
              </p:cNvPr>
              <p:cNvSpPr txBox="1">
                <a:spLocks noChangeArrowheads="1"/>
              </p:cNvSpPr>
              <p:nvPr/>
            </p:nvSpPr>
            <p:spPr bwMode="auto">
              <a:xfrm>
                <a:off x="2832" y="3388"/>
                <a:ext cx="336"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DE</a:t>
                </a:r>
              </a:p>
            </p:txBody>
          </p:sp>
          <p:sp>
            <p:nvSpPr>
              <p:cNvPr id="43" name="Line 34">
                <a:extLst>
                  <a:ext uri="{FF2B5EF4-FFF2-40B4-BE49-F238E27FC236}">
                    <a16:creationId xmlns:a16="http://schemas.microsoft.com/office/drawing/2014/main" id="{FB3A077B-9C7C-D6BF-3287-E022D90202E6}"/>
                  </a:ext>
                </a:extLst>
              </p:cNvPr>
              <p:cNvSpPr>
                <a:spLocks noChangeShapeType="1"/>
              </p:cNvSpPr>
              <p:nvPr/>
            </p:nvSpPr>
            <p:spPr bwMode="auto">
              <a:xfrm>
                <a:off x="2900" y="3424"/>
                <a:ext cx="9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 name="Group 35">
              <a:extLst>
                <a:ext uri="{FF2B5EF4-FFF2-40B4-BE49-F238E27FC236}">
                  <a16:creationId xmlns:a16="http://schemas.microsoft.com/office/drawing/2014/main" id="{6850A867-E1A2-74C9-DA58-318A2CFB726C}"/>
                </a:ext>
              </a:extLst>
            </p:cNvPr>
            <p:cNvGrpSpPr>
              <a:grpSpLocks/>
            </p:cNvGrpSpPr>
            <p:nvPr/>
          </p:nvGrpSpPr>
          <p:grpSpPr bwMode="auto">
            <a:xfrm>
              <a:off x="2743200" y="4343400"/>
              <a:ext cx="762000" cy="336550"/>
              <a:chOff x="2784" y="2736"/>
              <a:chExt cx="480" cy="212"/>
            </a:xfrm>
          </p:grpSpPr>
          <p:sp>
            <p:nvSpPr>
              <p:cNvPr id="40" name="Text Box 36">
                <a:extLst>
                  <a:ext uri="{FF2B5EF4-FFF2-40B4-BE49-F238E27FC236}">
                    <a16:creationId xmlns:a16="http://schemas.microsoft.com/office/drawing/2014/main" id="{A967A5B1-4D43-256A-38EE-E147E6F3888F}"/>
                  </a:ext>
                </a:extLst>
              </p:cNvPr>
              <p:cNvSpPr txBox="1">
                <a:spLocks noChangeArrowheads="1"/>
              </p:cNvSpPr>
              <p:nvPr/>
            </p:nvSpPr>
            <p:spPr bwMode="auto">
              <a:xfrm>
                <a:off x="2784" y="2736"/>
                <a:ext cx="48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ABC</a:t>
                </a:r>
              </a:p>
            </p:txBody>
          </p:sp>
          <p:sp>
            <p:nvSpPr>
              <p:cNvPr id="41" name="Line 37">
                <a:extLst>
                  <a:ext uri="{FF2B5EF4-FFF2-40B4-BE49-F238E27FC236}">
                    <a16:creationId xmlns:a16="http://schemas.microsoft.com/office/drawing/2014/main" id="{8842FEA4-6365-4B7F-8F42-AC376CEB7121}"/>
                  </a:ext>
                </a:extLst>
              </p:cNvPr>
              <p:cNvSpPr>
                <a:spLocks noChangeShapeType="1"/>
              </p:cNvSpPr>
              <p:nvPr/>
            </p:nvSpPr>
            <p:spPr bwMode="auto">
              <a:xfrm>
                <a:off x="3020" y="2780"/>
                <a:ext cx="9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7" name="Group 38">
              <a:extLst>
                <a:ext uri="{FF2B5EF4-FFF2-40B4-BE49-F238E27FC236}">
                  <a16:creationId xmlns:a16="http://schemas.microsoft.com/office/drawing/2014/main" id="{A06F3FA8-1ABA-023E-D472-C427F9F33C26}"/>
                </a:ext>
              </a:extLst>
            </p:cNvPr>
            <p:cNvGrpSpPr>
              <a:grpSpLocks/>
            </p:cNvGrpSpPr>
            <p:nvPr/>
          </p:nvGrpSpPr>
          <p:grpSpPr bwMode="auto">
            <a:xfrm>
              <a:off x="990600" y="4191000"/>
              <a:ext cx="304800" cy="1631950"/>
              <a:chOff x="1776" y="2640"/>
              <a:chExt cx="192" cy="1028"/>
            </a:xfrm>
          </p:grpSpPr>
          <p:sp>
            <p:nvSpPr>
              <p:cNvPr id="33" name="Text Box 39">
                <a:extLst>
                  <a:ext uri="{FF2B5EF4-FFF2-40B4-BE49-F238E27FC236}">
                    <a16:creationId xmlns:a16="http://schemas.microsoft.com/office/drawing/2014/main" id="{0B7942DA-1C4B-FA08-E8AA-90159227A8C0}"/>
                  </a:ext>
                </a:extLst>
              </p:cNvPr>
              <p:cNvSpPr txBox="1">
                <a:spLocks noChangeArrowheads="1"/>
              </p:cNvSpPr>
              <p:nvPr/>
            </p:nvSpPr>
            <p:spPr bwMode="auto">
              <a:xfrm>
                <a:off x="1776" y="2640"/>
                <a:ext cx="19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A</a:t>
                </a:r>
              </a:p>
            </p:txBody>
          </p:sp>
          <p:sp>
            <p:nvSpPr>
              <p:cNvPr id="34" name="Text Box 40">
                <a:extLst>
                  <a:ext uri="{FF2B5EF4-FFF2-40B4-BE49-F238E27FC236}">
                    <a16:creationId xmlns:a16="http://schemas.microsoft.com/office/drawing/2014/main" id="{11E01A59-ADEB-A3E7-5DE3-9A88959BD8A4}"/>
                  </a:ext>
                </a:extLst>
              </p:cNvPr>
              <p:cNvSpPr txBox="1">
                <a:spLocks noChangeArrowheads="1"/>
              </p:cNvSpPr>
              <p:nvPr/>
            </p:nvSpPr>
            <p:spPr bwMode="auto">
              <a:xfrm>
                <a:off x="1776" y="2793"/>
                <a:ext cx="19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B</a:t>
                </a:r>
              </a:p>
            </p:txBody>
          </p:sp>
          <p:sp>
            <p:nvSpPr>
              <p:cNvPr id="35" name="Text Box 41">
                <a:extLst>
                  <a:ext uri="{FF2B5EF4-FFF2-40B4-BE49-F238E27FC236}">
                    <a16:creationId xmlns:a16="http://schemas.microsoft.com/office/drawing/2014/main" id="{2B7C7D98-E6CB-5ED1-DD1D-A18538066E00}"/>
                  </a:ext>
                </a:extLst>
              </p:cNvPr>
              <p:cNvSpPr txBox="1">
                <a:spLocks noChangeArrowheads="1"/>
              </p:cNvSpPr>
              <p:nvPr/>
            </p:nvSpPr>
            <p:spPr bwMode="auto">
              <a:xfrm>
                <a:off x="1776" y="2976"/>
                <a:ext cx="19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C</a:t>
                </a:r>
              </a:p>
            </p:txBody>
          </p:sp>
          <p:sp>
            <p:nvSpPr>
              <p:cNvPr id="36" name="Line 42">
                <a:extLst>
                  <a:ext uri="{FF2B5EF4-FFF2-40B4-BE49-F238E27FC236}">
                    <a16:creationId xmlns:a16="http://schemas.microsoft.com/office/drawing/2014/main" id="{8A22D596-FA48-C278-1C1B-EBB83E0B25BD}"/>
                  </a:ext>
                </a:extLst>
              </p:cNvPr>
              <p:cNvSpPr>
                <a:spLocks noChangeShapeType="1"/>
              </p:cNvSpPr>
              <p:nvPr/>
            </p:nvSpPr>
            <p:spPr bwMode="auto">
              <a:xfrm>
                <a:off x="1840" y="3016"/>
                <a:ext cx="9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 name="Text Box 43">
                <a:extLst>
                  <a:ext uri="{FF2B5EF4-FFF2-40B4-BE49-F238E27FC236}">
                    <a16:creationId xmlns:a16="http://schemas.microsoft.com/office/drawing/2014/main" id="{5AC77E0C-19B8-C45A-4002-80C57CDD0C92}"/>
                  </a:ext>
                </a:extLst>
              </p:cNvPr>
              <p:cNvSpPr txBox="1">
                <a:spLocks noChangeArrowheads="1"/>
              </p:cNvSpPr>
              <p:nvPr/>
            </p:nvSpPr>
            <p:spPr bwMode="auto">
              <a:xfrm>
                <a:off x="1776" y="3456"/>
                <a:ext cx="19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E</a:t>
                </a:r>
              </a:p>
            </p:txBody>
          </p:sp>
          <p:sp>
            <p:nvSpPr>
              <p:cNvPr id="38" name="Text Box 44">
                <a:extLst>
                  <a:ext uri="{FF2B5EF4-FFF2-40B4-BE49-F238E27FC236}">
                    <a16:creationId xmlns:a16="http://schemas.microsoft.com/office/drawing/2014/main" id="{C4AF3A70-E953-13DA-9380-8C1AA447CF9F}"/>
                  </a:ext>
                </a:extLst>
              </p:cNvPr>
              <p:cNvSpPr txBox="1">
                <a:spLocks noChangeArrowheads="1"/>
              </p:cNvSpPr>
              <p:nvPr/>
            </p:nvSpPr>
            <p:spPr bwMode="auto">
              <a:xfrm>
                <a:off x="1776" y="3244"/>
                <a:ext cx="19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D</a:t>
                </a:r>
              </a:p>
            </p:txBody>
          </p:sp>
          <p:sp>
            <p:nvSpPr>
              <p:cNvPr id="39" name="Line 45">
                <a:extLst>
                  <a:ext uri="{FF2B5EF4-FFF2-40B4-BE49-F238E27FC236}">
                    <a16:creationId xmlns:a16="http://schemas.microsoft.com/office/drawing/2014/main" id="{60A80AA2-483F-A58F-21CE-D9DB143CEE06}"/>
                  </a:ext>
                </a:extLst>
              </p:cNvPr>
              <p:cNvSpPr>
                <a:spLocks noChangeShapeType="1"/>
              </p:cNvSpPr>
              <p:nvPr/>
            </p:nvSpPr>
            <p:spPr bwMode="auto">
              <a:xfrm>
                <a:off x="1828" y="3280"/>
                <a:ext cx="9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8" name="Group 47">
              <a:extLst>
                <a:ext uri="{FF2B5EF4-FFF2-40B4-BE49-F238E27FC236}">
                  <a16:creationId xmlns:a16="http://schemas.microsoft.com/office/drawing/2014/main" id="{518204CF-81F5-3C90-6440-C6CB2F87DED6}"/>
                </a:ext>
              </a:extLst>
            </p:cNvPr>
            <p:cNvGrpSpPr>
              <a:grpSpLocks/>
            </p:cNvGrpSpPr>
            <p:nvPr/>
          </p:nvGrpSpPr>
          <p:grpSpPr bwMode="auto">
            <a:xfrm>
              <a:off x="3810000" y="4692650"/>
              <a:ext cx="1676400" cy="336550"/>
              <a:chOff x="3360" y="2976"/>
              <a:chExt cx="1056" cy="212"/>
            </a:xfrm>
          </p:grpSpPr>
          <p:sp>
            <p:nvSpPr>
              <p:cNvPr id="29" name="Text Box 48">
                <a:extLst>
                  <a:ext uri="{FF2B5EF4-FFF2-40B4-BE49-F238E27FC236}">
                    <a16:creationId xmlns:a16="http://schemas.microsoft.com/office/drawing/2014/main" id="{BEA0B837-5C2B-CCE6-3B7F-7E795CA0CC39}"/>
                  </a:ext>
                </a:extLst>
              </p:cNvPr>
              <p:cNvSpPr txBox="1">
                <a:spLocks noChangeArrowheads="1"/>
              </p:cNvSpPr>
              <p:nvPr/>
            </p:nvSpPr>
            <p:spPr bwMode="auto">
              <a:xfrm>
                <a:off x="3360" y="2976"/>
                <a:ext cx="6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X = ABC</a:t>
                </a:r>
              </a:p>
            </p:txBody>
          </p:sp>
          <p:sp>
            <p:nvSpPr>
              <p:cNvPr id="30" name="Text Box 49">
                <a:extLst>
                  <a:ext uri="{FF2B5EF4-FFF2-40B4-BE49-F238E27FC236}">
                    <a16:creationId xmlns:a16="http://schemas.microsoft.com/office/drawing/2014/main" id="{3186B59D-24C3-F9FE-1C42-7AA2EC468CBF}"/>
                  </a:ext>
                </a:extLst>
              </p:cNvPr>
              <p:cNvSpPr txBox="1">
                <a:spLocks noChangeArrowheads="1"/>
              </p:cNvSpPr>
              <p:nvPr/>
            </p:nvSpPr>
            <p:spPr bwMode="auto">
              <a:xfrm>
                <a:off x="3840" y="2976"/>
                <a:ext cx="576"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dirty="0">
                    <a:solidFill>
                      <a:srgbClr val="FF0000"/>
                    </a:solidFill>
                    <a:latin typeface="Arial" panose="020B0604020202020204" pitchFamily="34" charset="0"/>
                  </a:rPr>
                  <a:t> + DE</a:t>
                </a:r>
              </a:p>
            </p:txBody>
          </p:sp>
          <p:sp>
            <p:nvSpPr>
              <p:cNvPr id="31" name="Line 50">
                <a:extLst>
                  <a:ext uri="{FF2B5EF4-FFF2-40B4-BE49-F238E27FC236}">
                    <a16:creationId xmlns:a16="http://schemas.microsoft.com/office/drawing/2014/main" id="{8DA7B48B-A204-B368-F252-B3C67209292E}"/>
                  </a:ext>
                </a:extLst>
              </p:cNvPr>
              <p:cNvSpPr>
                <a:spLocks noChangeShapeType="1"/>
              </p:cNvSpPr>
              <p:nvPr/>
            </p:nvSpPr>
            <p:spPr bwMode="auto">
              <a:xfrm>
                <a:off x="4052" y="3016"/>
                <a:ext cx="96" cy="1"/>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 name="Line 51">
                <a:extLst>
                  <a:ext uri="{FF2B5EF4-FFF2-40B4-BE49-F238E27FC236}">
                    <a16:creationId xmlns:a16="http://schemas.microsoft.com/office/drawing/2014/main" id="{412AF9A2-0FF6-9FB2-FCE1-BDD5403E938D}"/>
                  </a:ext>
                </a:extLst>
              </p:cNvPr>
              <p:cNvSpPr>
                <a:spLocks noChangeShapeType="1"/>
              </p:cNvSpPr>
              <p:nvPr/>
            </p:nvSpPr>
            <p:spPr bwMode="auto">
              <a:xfrm>
                <a:off x="3836" y="3020"/>
                <a:ext cx="9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9" name="Group 58">
              <a:extLst>
                <a:ext uri="{FF2B5EF4-FFF2-40B4-BE49-F238E27FC236}">
                  <a16:creationId xmlns:a16="http://schemas.microsoft.com/office/drawing/2014/main" id="{52A886E5-4037-03FC-ADD5-9048DA9B9C6A}"/>
                </a:ext>
              </a:extLst>
            </p:cNvPr>
            <p:cNvGrpSpPr>
              <a:grpSpLocks/>
            </p:cNvGrpSpPr>
            <p:nvPr/>
          </p:nvGrpSpPr>
          <p:grpSpPr bwMode="auto">
            <a:xfrm>
              <a:off x="5791200" y="4692650"/>
              <a:ext cx="1676400" cy="336550"/>
              <a:chOff x="3744" y="2956"/>
              <a:chExt cx="1056" cy="212"/>
            </a:xfrm>
          </p:grpSpPr>
          <p:grpSp>
            <p:nvGrpSpPr>
              <p:cNvPr id="23" name="Group 52">
                <a:extLst>
                  <a:ext uri="{FF2B5EF4-FFF2-40B4-BE49-F238E27FC236}">
                    <a16:creationId xmlns:a16="http://schemas.microsoft.com/office/drawing/2014/main" id="{F5C926D7-18A1-0DEC-4E89-6796F49871BC}"/>
                  </a:ext>
                </a:extLst>
              </p:cNvPr>
              <p:cNvGrpSpPr>
                <a:grpSpLocks/>
              </p:cNvGrpSpPr>
              <p:nvPr/>
            </p:nvGrpSpPr>
            <p:grpSpPr bwMode="auto">
              <a:xfrm>
                <a:off x="3744" y="2956"/>
                <a:ext cx="1056" cy="212"/>
                <a:chOff x="3360" y="2976"/>
                <a:chExt cx="1056" cy="212"/>
              </a:xfrm>
            </p:grpSpPr>
            <p:sp>
              <p:nvSpPr>
                <p:cNvPr id="25" name="Text Box 53">
                  <a:extLst>
                    <a:ext uri="{FF2B5EF4-FFF2-40B4-BE49-F238E27FC236}">
                      <a16:creationId xmlns:a16="http://schemas.microsoft.com/office/drawing/2014/main" id="{EE648E58-2176-1B5E-AEDE-5B97C1580C1C}"/>
                    </a:ext>
                  </a:extLst>
                </p:cNvPr>
                <p:cNvSpPr txBox="1">
                  <a:spLocks noChangeArrowheads="1"/>
                </p:cNvSpPr>
                <p:nvPr/>
              </p:nvSpPr>
              <p:spPr bwMode="auto">
                <a:xfrm>
                  <a:off x="3360" y="2976"/>
                  <a:ext cx="6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X = ABC</a:t>
                  </a:r>
                </a:p>
              </p:txBody>
            </p:sp>
            <p:sp>
              <p:nvSpPr>
                <p:cNvPr id="26" name="Text Box 54">
                  <a:extLst>
                    <a:ext uri="{FF2B5EF4-FFF2-40B4-BE49-F238E27FC236}">
                      <a16:creationId xmlns:a16="http://schemas.microsoft.com/office/drawing/2014/main" id="{CEDE1E5C-F124-97A2-2697-FE54A10DF1F3}"/>
                    </a:ext>
                  </a:extLst>
                </p:cNvPr>
                <p:cNvSpPr txBox="1">
                  <a:spLocks noChangeArrowheads="1"/>
                </p:cNvSpPr>
                <p:nvPr/>
              </p:nvSpPr>
              <p:spPr bwMode="auto">
                <a:xfrm>
                  <a:off x="3840" y="2976"/>
                  <a:ext cx="576"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 + DE</a:t>
                  </a:r>
                </a:p>
              </p:txBody>
            </p:sp>
            <p:sp>
              <p:nvSpPr>
                <p:cNvPr id="27" name="Line 55">
                  <a:extLst>
                    <a:ext uri="{FF2B5EF4-FFF2-40B4-BE49-F238E27FC236}">
                      <a16:creationId xmlns:a16="http://schemas.microsoft.com/office/drawing/2014/main" id="{AB25F1A8-938B-0737-3960-A1D70FD1638C}"/>
                    </a:ext>
                  </a:extLst>
                </p:cNvPr>
                <p:cNvSpPr>
                  <a:spLocks noChangeShapeType="1"/>
                </p:cNvSpPr>
                <p:nvPr/>
              </p:nvSpPr>
              <p:spPr bwMode="auto">
                <a:xfrm>
                  <a:off x="4052" y="3016"/>
                  <a:ext cx="96" cy="1"/>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8" name="Line 56">
                  <a:extLst>
                    <a:ext uri="{FF2B5EF4-FFF2-40B4-BE49-F238E27FC236}">
                      <a16:creationId xmlns:a16="http://schemas.microsoft.com/office/drawing/2014/main" id="{12090657-683C-8BFC-98E0-82B2D3ABA984}"/>
                    </a:ext>
                  </a:extLst>
                </p:cNvPr>
                <p:cNvSpPr>
                  <a:spLocks noChangeShapeType="1"/>
                </p:cNvSpPr>
                <p:nvPr/>
              </p:nvSpPr>
              <p:spPr bwMode="auto">
                <a:xfrm>
                  <a:off x="3836" y="3020"/>
                  <a:ext cx="9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4" name="Line 57">
                <a:extLst>
                  <a:ext uri="{FF2B5EF4-FFF2-40B4-BE49-F238E27FC236}">
                    <a16:creationId xmlns:a16="http://schemas.microsoft.com/office/drawing/2014/main" id="{AFE63737-5DB1-E48D-8C3D-B55A4D77A6F6}"/>
                  </a:ext>
                </a:extLst>
              </p:cNvPr>
              <p:cNvSpPr>
                <a:spLocks noChangeShapeType="1"/>
              </p:cNvSpPr>
              <p:nvPr/>
            </p:nvSpPr>
            <p:spPr bwMode="auto">
              <a:xfrm>
                <a:off x="4041" y="2970"/>
                <a:ext cx="57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0" name="Group 67">
              <a:extLst>
                <a:ext uri="{FF2B5EF4-FFF2-40B4-BE49-F238E27FC236}">
                  <a16:creationId xmlns:a16="http://schemas.microsoft.com/office/drawing/2014/main" id="{53DF5DE2-EEC9-9D9E-BC82-79F08C210137}"/>
                </a:ext>
              </a:extLst>
            </p:cNvPr>
            <p:cNvGrpSpPr>
              <a:grpSpLocks/>
            </p:cNvGrpSpPr>
            <p:nvPr/>
          </p:nvGrpSpPr>
          <p:grpSpPr bwMode="auto">
            <a:xfrm>
              <a:off x="5791200" y="5562600"/>
              <a:ext cx="2590800" cy="336550"/>
              <a:chOff x="3744" y="3408"/>
              <a:chExt cx="1632" cy="212"/>
            </a:xfrm>
          </p:grpSpPr>
          <p:sp>
            <p:nvSpPr>
              <p:cNvPr id="19" name="Text Box 61">
                <a:extLst>
                  <a:ext uri="{FF2B5EF4-FFF2-40B4-BE49-F238E27FC236}">
                    <a16:creationId xmlns:a16="http://schemas.microsoft.com/office/drawing/2014/main" id="{FC728397-2F3F-2F06-5ED4-35DDC8581B70}"/>
                  </a:ext>
                </a:extLst>
              </p:cNvPr>
              <p:cNvSpPr txBox="1">
                <a:spLocks noChangeArrowheads="1"/>
              </p:cNvSpPr>
              <p:nvPr/>
            </p:nvSpPr>
            <p:spPr bwMode="auto">
              <a:xfrm>
                <a:off x="3744" y="3408"/>
                <a:ext cx="163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X = </a:t>
                </a:r>
                <a:r>
                  <a:rPr lang="en-US" altLang="en-US" sz="1600">
                    <a:solidFill>
                      <a:srgbClr val="FF0000"/>
                    </a:solidFill>
                    <a:latin typeface="Arial" panose="020B0604020202020204" pitchFamily="34" charset="0"/>
                  </a:rPr>
                  <a:t>(</a:t>
                </a:r>
                <a:r>
                  <a:rPr lang="en-US" altLang="en-US" sz="1600" i="1">
                    <a:solidFill>
                      <a:srgbClr val="FF0000"/>
                    </a:solidFill>
                    <a:latin typeface="Arial" panose="020B0604020202020204" pitchFamily="34" charset="0"/>
                  </a:rPr>
                  <a:t>A + B + C</a:t>
                </a:r>
                <a:r>
                  <a:rPr lang="en-US" altLang="en-US" sz="1600">
                    <a:solidFill>
                      <a:srgbClr val="FF0000"/>
                    </a:solidFill>
                    <a:latin typeface="Arial" panose="020B0604020202020204" pitchFamily="34" charset="0"/>
                  </a:rPr>
                  <a:t>)(</a:t>
                </a:r>
                <a:r>
                  <a:rPr lang="en-US" altLang="en-US" sz="1600" i="1">
                    <a:solidFill>
                      <a:srgbClr val="FF0000"/>
                    </a:solidFill>
                    <a:latin typeface="Arial" panose="020B0604020202020204" pitchFamily="34" charset="0"/>
                  </a:rPr>
                  <a:t>D + E</a:t>
                </a:r>
                <a:r>
                  <a:rPr lang="en-US" altLang="en-US" sz="1600">
                    <a:solidFill>
                      <a:srgbClr val="FF0000"/>
                    </a:solidFill>
                    <a:latin typeface="Arial" panose="020B0604020202020204" pitchFamily="34" charset="0"/>
                  </a:rPr>
                  <a:t>)</a:t>
                </a:r>
                <a:endParaRPr lang="en-US" altLang="en-US" sz="1600" i="1">
                  <a:solidFill>
                    <a:srgbClr val="FF0000"/>
                  </a:solidFill>
                  <a:latin typeface="Arial" panose="020B0604020202020204" pitchFamily="34" charset="0"/>
                </a:endParaRPr>
              </a:p>
            </p:txBody>
          </p:sp>
          <p:sp>
            <p:nvSpPr>
              <p:cNvPr id="20" name="Line 63">
                <a:extLst>
                  <a:ext uri="{FF2B5EF4-FFF2-40B4-BE49-F238E27FC236}">
                    <a16:creationId xmlns:a16="http://schemas.microsoft.com/office/drawing/2014/main" id="{5F63604B-95A3-14FF-EFC5-FB215AE193FD}"/>
                  </a:ext>
                </a:extLst>
              </p:cNvPr>
              <p:cNvSpPr>
                <a:spLocks noChangeShapeType="1"/>
              </p:cNvSpPr>
              <p:nvPr/>
            </p:nvSpPr>
            <p:spPr bwMode="auto">
              <a:xfrm>
                <a:off x="4310" y="3443"/>
                <a:ext cx="96" cy="1"/>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 name="Line 64">
                <a:extLst>
                  <a:ext uri="{FF2B5EF4-FFF2-40B4-BE49-F238E27FC236}">
                    <a16:creationId xmlns:a16="http://schemas.microsoft.com/office/drawing/2014/main" id="{370848A0-27CA-3EE5-9406-E355B4C96818}"/>
                  </a:ext>
                </a:extLst>
              </p:cNvPr>
              <p:cNvSpPr>
                <a:spLocks noChangeShapeType="1"/>
              </p:cNvSpPr>
              <p:nvPr/>
            </p:nvSpPr>
            <p:spPr bwMode="auto">
              <a:xfrm>
                <a:off x="4085" y="3443"/>
                <a:ext cx="9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 name="Line 66">
                <a:extLst>
                  <a:ext uri="{FF2B5EF4-FFF2-40B4-BE49-F238E27FC236}">
                    <a16:creationId xmlns:a16="http://schemas.microsoft.com/office/drawing/2014/main" id="{7AB921D9-D5CF-4A3E-79FA-B268804E5823}"/>
                  </a:ext>
                </a:extLst>
              </p:cNvPr>
              <p:cNvSpPr>
                <a:spLocks noChangeShapeType="1"/>
              </p:cNvSpPr>
              <p:nvPr/>
            </p:nvSpPr>
            <p:spPr bwMode="auto">
              <a:xfrm>
                <a:off x="4953" y="3443"/>
                <a:ext cx="96" cy="1"/>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1" name="Group 75">
              <a:extLst>
                <a:ext uri="{FF2B5EF4-FFF2-40B4-BE49-F238E27FC236}">
                  <a16:creationId xmlns:a16="http://schemas.microsoft.com/office/drawing/2014/main" id="{CB6EEC2D-207E-8E6E-FB9A-2D25878328E7}"/>
                </a:ext>
              </a:extLst>
            </p:cNvPr>
            <p:cNvGrpSpPr>
              <a:grpSpLocks/>
            </p:cNvGrpSpPr>
            <p:nvPr/>
          </p:nvGrpSpPr>
          <p:grpSpPr bwMode="auto">
            <a:xfrm>
              <a:off x="5791200" y="5181600"/>
              <a:ext cx="1600200" cy="336550"/>
              <a:chOff x="3744" y="3264"/>
              <a:chExt cx="1008" cy="212"/>
            </a:xfrm>
          </p:grpSpPr>
          <p:sp>
            <p:nvSpPr>
              <p:cNvPr id="14" name="Text Box 69">
                <a:extLst>
                  <a:ext uri="{FF2B5EF4-FFF2-40B4-BE49-F238E27FC236}">
                    <a16:creationId xmlns:a16="http://schemas.microsoft.com/office/drawing/2014/main" id="{FA32B004-808B-026D-0028-F1F9603FD0EC}"/>
                  </a:ext>
                </a:extLst>
              </p:cNvPr>
              <p:cNvSpPr txBox="1">
                <a:spLocks noChangeArrowheads="1"/>
              </p:cNvSpPr>
              <p:nvPr/>
            </p:nvSpPr>
            <p:spPr bwMode="auto">
              <a:xfrm>
                <a:off x="3744" y="3264"/>
                <a:ext cx="1008"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X = </a:t>
                </a:r>
                <a:r>
                  <a:rPr lang="en-US" altLang="en-US" sz="1600">
                    <a:solidFill>
                      <a:srgbClr val="FF0000"/>
                    </a:solidFill>
                    <a:latin typeface="Arial" panose="020B0604020202020204" pitchFamily="34" charset="0"/>
                  </a:rPr>
                  <a:t>(</a:t>
                </a:r>
                <a:r>
                  <a:rPr lang="en-US" altLang="en-US" sz="1600" i="1">
                    <a:solidFill>
                      <a:srgbClr val="FF0000"/>
                    </a:solidFill>
                    <a:latin typeface="Arial" panose="020B0604020202020204" pitchFamily="34" charset="0"/>
                  </a:rPr>
                  <a:t>ABC</a:t>
                </a:r>
                <a:r>
                  <a:rPr lang="en-US" altLang="en-US" sz="1600">
                    <a:solidFill>
                      <a:srgbClr val="FF0000"/>
                    </a:solidFill>
                    <a:latin typeface="Arial" panose="020B0604020202020204" pitchFamily="34" charset="0"/>
                  </a:rPr>
                  <a:t>)(</a:t>
                </a:r>
                <a:r>
                  <a:rPr lang="en-US" altLang="en-US" sz="1600" i="1">
                    <a:solidFill>
                      <a:srgbClr val="FF0000"/>
                    </a:solidFill>
                    <a:latin typeface="Arial" panose="020B0604020202020204" pitchFamily="34" charset="0"/>
                  </a:rPr>
                  <a:t>DE</a:t>
                </a:r>
                <a:r>
                  <a:rPr lang="en-US" altLang="en-US" sz="1600">
                    <a:solidFill>
                      <a:srgbClr val="FF0000"/>
                    </a:solidFill>
                    <a:latin typeface="Arial" panose="020B0604020202020204" pitchFamily="34" charset="0"/>
                  </a:rPr>
                  <a:t>)</a:t>
                </a:r>
                <a:endParaRPr lang="en-US" altLang="en-US" sz="1600" i="1">
                  <a:solidFill>
                    <a:srgbClr val="FF0000"/>
                  </a:solidFill>
                  <a:latin typeface="Arial" panose="020B0604020202020204" pitchFamily="34" charset="0"/>
                </a:endParaRPr>
              </a:p>
            </p:txBody>
          </p:sp>
          <p:sp>
            <p:nvSpPr>
              <p:cNvPr id="15" name="Line 70">
                <a:extLst>
                  <a:ext uri="{FF2B5EF4-FFF2-40B4-BE49-F238E27FC236}">
                    <a16:creationId xmlns:a16="http://schemas.microsoft.com/office/drawing/2014/main" id="{E68EB845-DF9C-65EC-674E-1384B944DA90}"/>
                  </a:ext>
                </a:extLst>
              </p:cNvPr>
              <p:cNvSpPr>
                <a:spLocks noChangeShapeType="1"/>
              </p:cNvSpPr>
              <p:nvPr/>
            </p:nvSpPr>
            <p:spPr bwMode="auto">
              <a:xfrm>
                <a:off x="4238" y="3299"/>
                <a:ext cx="96" cy="1"/>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Line 72">
                <a:extLst>
                  <a:ext uri="{FF2B5EF4-FFF2-40B4-BE49-F238E27FC236}">
                    <a16:creationId xmlns:a16="http://schemas.microsoft.com/office/drawing/2014/main" id="{CAC76F26-F3B7-2CBA-93DB-4B881426A205}"/>
                  </a:ext>
                </a:extLst>
              </p:cNvPr>
              <p:cNvSpPr>
                <a:spLocks noChangeShapeType="1"/>
              </p:cNvSpPr>
              <p:nvPr/>
            </p:nvSpPr>
            <p:spPr bwMode="auto">
              <a:xfrm>
                <a:off x="4429" y="3307"/>
                <a:ext cx="96" cy="1"/>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Line 73">
                <a:extLst>
                  <a:ext uri="{FF2B5EF4-FFF2-40B4-BE49-F238E27FC236}">
                    <a16:creationId xmlns:a16="http://schemas.microsoft.com/office/drawing/2014/main" id="{487CC054-B7EB-0C7D-F069-4446DF25EC28}"/>
                  </a:ext>
                </a:extLst>
              </p:cNvPr>
              <p:cNvSpPr>
                <a:spLocks noChangeShapeType="1"/>
              </p:cNvSpPr>
              <p:nvPr/>
            </p:nvSpPr>
            <p:spPr bwMode="auto">
              <a:xfrm>
                <a:off x="4080" y="3264"/>
                <a:ext cx="25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 name="Line 74">
                <a:extLst>
                  <a:ext uri="{FF2B5EF4-FFF2-40B4-BE49-F238E27FC236}">
                    <a16:creationId xmlns:a16="http://schemas.microsoft.com/office/drawing/2014/main" id="{9D0C7B97-83C8-FA72-9B6E-85A7A4101803}"/>
                  </a:ext>
                </a:extLst>
              </p:cNvPr>
              <p:cNvSpPr>
                <a:spLocks noChangeShapeType="1"/>
              </p:cNvSpPr>
              <p:nvPr/>
            </p:nvSpPr>
            <p:spPr bwMode="auto">
              <a:xfrm>
                <a:off x="4416" y="3264"/>
                <a:ext cx="192"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 name="Text Box 77">
              <a:extLst>
                <a:ext uri="{FF2B5EF4-FFF2-40B4-BE49-F238E27FC236}">
                  <a16:creationId xmlns:a16="http://schemas.microsoft.com/office/drawing/2014/main" id="{24854FEA-6167-0FB1-D0CF-D440005EA789}"/>
                </a:ext>
              </a:extLst>
            </p:cNvPr>
            <p:cNvSpPr txBox="1">
              <a:spLocks noChangeArrowheads="1"/>
            </p:cNvSpPr>
            <p:nvPr/>
          </p:nvSpPr>
          <p:spPr bwMode="auto">
            <a:xfrm>
              <a:off x="7315200" y="5149850"/>
              <a:ext cx="12192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dirty="0" err="1">
                  <a:solidFill>
                    <a:srgbClr val="008000"/>
                  </a:solidFill>
                  <a:latin typeface="Arial" panose="020B0604020202020204" pitchFamily="34" charset="0"/>
                </a:rPr>
                <a:t>DeMorgan</a:t>
              </a:r>
              <a:endParaRPr lang="en-US" altLang="en-US" sz="1600" dirty="0">
                <a:solidFill>
                  <a:srgbClr val="008000"/>
                </a:solidFill>
                <a:latin typeface="Arial" panose="020B0604020202020204" pitchFamily="34" charset="0"/>
              </a:endParaRPr>
            </a:p>
          </p:txBody>
        </p:sp>
      </p:grpSp>
      <p:sp>
        <p:nvSpPr>
          <p:cNvPr id="44" name="Text Box 76">
            <a:extLst>
              <a:ext uri="{FF2B5EF4-FFF2-40B4-BE49-F238E27FC236}">
                <a16:creationId xmlns:a16="http://schemas.microsoft.com/office/drawing/2014/main" id="{99A3BA91-B8C3-431E-5BD5-F8B477492ED4}"/>
              </a:ext>
            </a:extLst>
          </p:cNvPr>
          <p:cNvSpPr txBox="1">
            <a:spLocks noChangeArrowheads="1"/>
          </p:cNvSpPr>
          <p:nvPr/>
        </p:nvSpPr>
        <p:spPr bwMode="auto">
          <a:xfrm>
            <a:off x="9324975" y="4530587"/>
            <a:ext cx="762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dirty="0">
                <a:solidFill>
                  <a:srgbClr val="008000"/>
                </a:solidFill>
                <a:latin typeface="Arial" panose="020B0604020202020204" pitchFamily="34" charset="0"/>
              </a:rPr>
              <a:t>AOI</a:t>
            </a:r>
          </a:p>
        </p:txBody>
      </p:sp>
    </p:spTree>
    <p:extLst>
      <p:ext uri="{BB962C8B-B14F-4D97-AF65-F5344CB8AC3E}">
        <p14:creationId xmlns:p14="http://schemas.microsoft.com/office/powerpoint/2010/main" val="190799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7FA539ED-A02E-7A46-A361-C6A5DE063BD0}"/>
              </a:ext>
            </a:extLst>
          </p:cNvPr>
          <p:cNvSpPr>
            <a:spLocks noGrp="1"/>
          </p:cNvSpPr>
          <p:nvPr>
            <p:ph idx="1"/>
          </p:nvPr>
        </p:nvSpPr>
        <p:spPr/>
        <p:txBody>
          <a:bodyPr/>
          <a:lstStyle/>
          <a:p>
            <a:r>
              <a:rPr lang="en-US" dirty="0">
                <a:solidFill>
                  <a:srgbClr val="FF0000"/>
                </a:solidFill>
              </a:rPr>
              <a:t>Exercise: Analyze the following circuit (give the equivalent equation)</a:t>
            </a:r>
          </a:p>
          <a:p>
            <a:endParaRPr lang="en-US" dirty="0">
              <a:solidFill>
                <a:srgbClr val="FF0000"/>
              </a:solidFill>
            </a:endParaRPr>
          </a:p>
          <a:p>
            <a:endParaRPr lang="en-US" dirty="0">
              <a:solidFill>
                <a:srgbClr val="FF0000"/>
              </a:solidFill>
            </a:endParaRPr>
          </a:p>
          <a:p>
            <a:endParaRPr lang="en-US" dirty="0">
              <a:solidFill>
                <a:srgbClr val="FF0000"/>
              </a:solidFill>
            </a:endParaRPr>
          </a:p>
          <a:p>
            <a:endParaRPr lang="en-US" dirty="0">
              <a:solidFill>
                <a:srgbClr val="FF0000"/>
              </a:solidFill>
            </a:endParaRPr>
          </a:p>
          <a:p>
            <a:endParaRPr lang="en-US" dirty="0">
              <a:solidFill>
                <a:srgbClr val="FF0000"/>
              </a:solidFill>
            </a:endParaRPr>
          </a:p>
          <a:p>
            <a:r>
              <a:rPr lang="en-US" dirty="0"/>
              <a:t>T2 = A.B.C  </a:t>
            </a:r>
          </a:p>
          <a:p>
            <a:r>
              <a:rPr lang="en-US" dirty="0"/>
              <a:t>T1 = A+B+C</a:t>
            </a:r>
          </a:p>
          <a:p>
            <a:r>
              <a:rPr lang="en-US"/>
              <a:t>F1 </a:t>
            </a:r>
            <a:r>
              <a:rPr lang="en-US" dirty="0"/>
              <a:t>= T2 + T1 = A.B.C + (A+B+C)</a:t>
            </a:r>
          </a:p>
          <a:p>
            <a:endParaRPr lang="en-US" dirty="0">
              <a:solidFill>
                <a:srgbClr val="FF0000"/>
              </a:solidFill>
            </a:endParaRPr>
          </a:p>
          <a:p>
            <a:endParaRPr lang="en-US" dirty="0">
              <a:solidFill>
                <a:srgbClr val="FF0000"/>
              </a:solidFill>
            </a:endParaRPr>
          </a:p>
        </p:txBody>
      </p:sp>
      <p:pic>
        <p:nvPicPr>
          <p:cNvPr id="4" name="صورة 3">
            <a:extLst>
              <a:ext uri="{FF2B5EF4-FFF2-40B4-BE49-F238E27FC236}">
                <a16:creationId xmlns:a16="http://schemas.microsoft.com/office/drawing/2014/main" id="{F8702C5D-0B4C-F67B-2082-DA17CC0852E8}"/>
              </a:ext>
            </a:extLst>
          </p:cNvPr>
          <p:cNvPicPr>
            <a:picLocks noChangeAspect="1"/>
          </p:cNvPicPr>
          <p:nvPr/>
        </p:nvPicPr>
        <p:blipFill>
          <a:blip r:embed="rId2"/>
          <a:stretch>
            <a:fillRect/>
          </a:stretch>
        </p:blipFill>
        <p:spPr>
          <a:xfrm>
            <a:off x="2819401" y="2095500"/>
            <a:ext cx="6238874" cy="2004344"/>
          </a:xfrm>
          <a:prstGeom prst="rect">
            <a:avLst/>
          </a:prstGeom>
        </p:spPr>
      </p:pic>
    </p:spTree>
    <p:extLst>
      <p:ext uri="{BB962C8B-B14F-4D97-AF65-F5344CB8AC3E}">
        <p14:creationId xmlns:p14="http://schemas.microsoft.com/office/powerpoint/2010/main" val="1753834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C98FCFA0-6ACD-055F-622E-80F0EB6B063F}"/>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B44AD093-7891-4399-A4D7-6C06B36CC43B}" type="slidenum">
              <a:rPr lang="ar-SA" altLang="en-US">
                <a:latin typeface="Arial" panose="020B0604020202020204" pitchFamily="34" charset="0"/>
              </a:rPr>
              <a:pPr eaLnBrk="1" hangingPunct="1"/>
              <a:t>9</a:t>
            </a:fld>
            <a:endParaRPr lang="en-US" altLang="en-US">
              <a:latin typeface="Arial" panose="020B0604020202020204" pitchFamily="34" charset="0"/>
            </a:endParaRPr>
          </a:p>
        </p:txBody>
      </p:sp>
      <p:sp>
        <p:nvSpPr>
          <p:cNvPr id="10244" name="Text Box 4">
            <a:extLst>
              <a:ext uri="{FF2B5EF4-FFF2-40B4-BE49-F238E27FC236}">
                <a16:creationId xmlns:a16="http://schemas.microsoft.com/office/drawing/2014/main" id="{907DD991-1C43-51E0-96FE-095CF255B10F}"/>
              </a:ext>
            </a:extLst>
          </p:cNvPr>
          <p:cNvSpPr txBox="1">
            <a:spLocks noChangeArrowheads="1"/>
          </p:cNvSpPr>
          <p:nvPr/>
        </p:nvSpPr>
        <p:spPr bwMode="auto">
          <a:xfrm>
            <a:off x="4318000" y="862808"/>
            <a:ext cx="35560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Design Procedure</a:t>
            </a:r>
          </a:p>
        </p:txBody>
      </p:sp>
      <p:sp>
        <p:nvSpPr>
          <p:cNvPr id="10245" name="Rectangle 7">
            <a:extLst>
              <a:ext uri="{FF2B5EF4-FFF2-40B4-BE49-F238E27FC236}">
                <a16:creationId xmlns:a16="http://schemas.microsoft.com/office/drawing/2014/main" id="{349799C7-1B1B-F4A3-F149-AD22D0C24031}"/>
              </a:ext>
            </a:extLst>
          </p:cNvPr>
          <p:cNvSpPr>
            <a:spLocks noChangeArrowheads="1"/>
          </p:cNvSpPr>
          <p:nvPr/>
        </p:nvSpPr>
        <p:spPr bwMode="auto">
          <a:xfrm>
            <a:off x="1162051" y="1976437"/>
            <a:ext cx="10239374"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33400" indent="-533400"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lnSpc>
                <a:spcPct val="90000"/>
              </a:lnSpc>
              <a:spcBef>
                <a:spcPct val="20000"/>
              </a:spcBef>
              <a:buClr>
                <a:srgbClr val="FF0066"/>
              </a:buClr>
              <a:buFont typeface="Wingdings" panose="05000000000000000000" pitchFamily="2" charset="2"/>
              <a:buChar char="Ø"/>
            </a:pPr>
            <a:r>
              <a:rPr lang="en-US" altLang="zh-TW" sz="2400" dirty="0">
                <a:ea typeface="PMingLiU" panose="02020500000000000000" pitchFamily="18" charset="-120"/>
              </a:rPr>
              <a:t>The design procedure for combinational circuits is:</a:t>
            </a:r>
          </a:p>
          <a:p>
            <a:pPr lvl="1" eaLnBrk="1" hangingPunct="1">
              <a:lnSpc>
                <a:spcPct val="90000"/>
              </a:lnSpc>
              <a:spcBef>
                <a:spcPct val="20000"/>
              </a:spcBef>
              <a:buClr>
                <a:srgbClr val="FF0066"/>
              </a:buClr>
              <a:buFont typeface="Wingdings" panose="05000000000000000000" pitchFamily="2" charset="2"/>
              <a:buAutoNum type="arabicPeriod"/>
            </a:pPr>
            <a:r>
              <a:rPr lang="en-US" altLang="zh-TW" sz="2400" dirty="0">
                <a:ea typeface="PMingLiU" panose="02020500000000000000" pitchFamily="18" charset="-120"/>
              </a:rPr>
              <a:t>Define the problem.</a:t>
            </a:r>
          </a:p>
          <a:p>
            <a:pPr lvl="1" eaLnBrk="1" hangingPunct="1">
              <a:lnSpc>
                <a:spcPct val="90000"/>
              </a:lnSpc>
              <a:spcBef>
                <a:spcPct val="20000"/>
              </a:spcBef>
              <a:buClr>
                <a:srgbClr val="FF0066"/>
              </a:buClr>
              <a:buFont typeface="Wingdings" panose="05000000000000000000" pitchFamily="2" charset="2"/>
              <a:buAutoNum type="arabicPeriod"/>
            </a:pPr>
            <a:r>
              <a:rPr lang="en-US" altLang="zh-TW" sz="2400" dirty="0">
                <a:ea typeface="PMingLiU" panose="02020500000000000000" pitchFamily="18" charset="-120"/>
              </a:rPr>
              <a:t>Determine the number of input/output variables.</a:t>
            </a:r>
          </a:p>
          <a:p>
            <a:pPr lvl="1" eaLnBrk="1" hangingPunct="1">
              <a:lnSpc>
                <a:spcPct val="90000"/>
              </a:lnSpc>
              <a:spcBef>
                <a:spcPct val="20000"/>
              </a:spcBef>
              <a:buClr>
                <a:srgbClr val="FF0066"/>
              </a:buClr>
              <a:buFont typeface="Wingdings" panose="05000000000000000000" pitchFamily="2" charset="2"/>
              <a:buAutoNum type="arabicPeriod"/>
            </a:pPr>
            <a:r>
              <a:rPr lang="en-US" altLang="zh-TW" sz="2400" dirty="0">
                <a:ea typeface="PMingLiU" panose="02020500000000000000" pitchFamily="18" charset="-120"/>
              </a:rPr>
              <a:t>Assign letter symbols to input/output variables.</a:t>
            </a:r>
          </a:p>
          <a:p>
            <a:pPr lvl="1" eaLnBrk="1" hangingPunct="1">
              <a:lnSpc>
                <a:spcPct val="90000"/>
              </a:lnSpc>
              <a:spcBef>
                <a:spcPct val="20000"/>
              </a:spcBef>
              <a:buClr>
                <a:srgbClr val="FF0066"/>
              </a:buClr>
              <a:buFont typeface="Wingdings" panose="05000000000000000000" pitchFamily="2" charset="2"/>
              <a:buAutoNum type="arabicPeriod"/>
            </a:pPr>
            <a:r>
              <a:rPr lang="en-US" altLang="zh-TW" sz="2400" dirty="0">
                <a:ea typeface="PMingLiU" panose="02020500000000000000" pitchFamily="18" charset="-120"/>
              </a:rPr>
              <a:t>Derive the truth table that defines the required relationships between inputs &amp; outputs.</a:t>
            </a:r>
          </a:p>
          <a:p>
            <a:pPr lvl="1" eaLnBrk="1" hangingPunct="1">
              <a:lnSpc>
                <a:spcPct val="90000"/>
              </a:lnSpc>
              <a:spcBef>
                <a:spcPct val="20000"/>
              </a:spcBef>
              <a:buClr>
                <a:srgbClr val="FF0066"/>
              </a:buClr>
              <a:buFont typeface="Wingdings" panose="05000000000000000000" pitchFamily="2" charset="2"/>
              <a:buAutoNum type="arabicPeriod"/>
            </a:pPr>
            <a:r>
              <a:rPr lang="en-US" altLang="zh-TW" sz="2400" dirty="0">
                <a:ea typeface="PMingLiU" panose="02020500000000000000" pitchFamily="18" charset="-120"/>
              </a:rPr>
              <a:t>Obtain the simplified Boolean function for each output as a function of the input variables.</a:t>
            </a:r>
          </a:p>
          <a:p>
            <a:pPr lvl="1" eaLnBrk="1" hangingPunct="1">
              <a:lnSpc>
                <a:spcPct val="90000"/>
              </a:lnSpc>
              <a:spcBef>
                <a:spcPct val="20000"/>
              </a:spcBef>
              <a:buClr>
                <a:srgbClr val="FF0066"/>
              </a:buClr>
              <a:buFont typeface="Wingdings" panose="05000000000000000000" pitchFamily="2" charset="2"/>
              <a:buAutoNum type="arabicPeriod"/>
            </a:pPr>
            <a:r>
              <a:rPr lang="en-US" altLang="zh-TW" sz="2400" dirty="0">
                <a:ea typeface="PMingLiU" panose="02020500000000000000" pitchFamily="18" charset="-120"/>
              </a:rPr>
              <a:t>Draw the logic diagram and verify the correctness of the design.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8B7C18FB-3148-3446-F045-1F1EED91868F}"/>
              </a:ext>
            </a:extLst>
          </p:cNvPr>
          <p:cNvSpPr>
            <a:spLocks noGrp="1"/>
          </p:cNvSpPr>
          <p:nvPr>
            <p:ph idx="1"/>
          </p:nvPr>
        </p:nvSpPr>
        <p:spPr/>
        <p:txBody>
          <a:bodyPr/>
          <a:lstStyle/>
          <a:p>
            <a:r>
              <a:rPr lang="en-US" altLang="zh-TW" dirty="0">
                <a:latin typeface="Comic Sans MS" panose="030F0702030302020204" pitchFamily="66" charset="0"/>
                <a:ea typeface="PMingLiU" panose="02020500000000000000" pitchFamily="18" charset="-120"/>
                <a:cs typeface="Arial" panose="020B0604020202020204" pitchFamily="34" charset="0"/>
              </a:rPr>
              <a:t>Problem Definition</a:t>
            </a:r>
          </a:p>
          <a:p>
            <a:pPr lvl="1"/>
            <a:r>
              <a:rPr lang="en-US" dirty="0">
                <a:latin typeface="Comic Sans MS" panose="030F0702030302020204" pitchFamily="66" charset="0"/>
                <a:ea typeface="PMingLiU" panose="02020500000000000000" pitchFamily="18" charset="-120"/>
                <a:cs typeface="Arial" panose="020B0604020202020204" pitchFamily="34" charset="0"/>
              </a:rPr>
              <a:t>XOR” an abbreviation for “Exclusively-OR.” The simplest XOR gate is a </a:t>
            </a:r>
            <a:r>
              <a:rPr lang="en-US" dirty="0">
                <a:solidFill>
                  <a:srgbClr val="FF0000"/>
                </a:solidFill>
                <a:latin typeface="Comic Sans MS" panose="030F0702030302020204" pitchFamily="66" charset="0"/>
                <a:ea typeface="PMingLiU" panose="02020500000000000000" pitchFamily="18" charset="-120"/>
                <a:cs typeface="Arial" panose="020B0604020202020204" pitchFamily="34" charset="0"/>
              </a:rPr>
              <a:t>two-input combinational circuit </a:t>
            </a:r>
            <a:r>
              <a:rPr lang="en-US" dirty="0">
                <a:latin typeface="Comic Sans MS" panose="030F0702030302020204" pitchFamily="66" charset="0"/>
                <a:ea typeface="PMingLiU" panose="02020500000000000000" pitchFamily="18" charset="-120"/>
                <a:cs typeface="Arial" panose="020B0604020202020204" pitchFamily="34" charset="0"/>
              </a:rPr>
              <a:t>that </a:t>
            </a:r>
            <a:r>
              <a:rPr lang="en-US" dirty="0">
                <a:solidFill>
                  <a:srgbClr val="FF0000"/>
                </a:solidFill>
                <a:latin typeface="Comic Sans MS" panose="030F0702030302020204" pitchFamily="66" charset="0"/>
                <a:ea typeface="PMingLiU" panose="02020500000000000000" pitchFamily="18" charset="-120"/>
                <a:cs typeface="Arial" panose="020B0604020202020204" pitchFamily="34" charset="0"/>
              </a:rPr>
              <a:t>outputs</a:t>
            </a:r>
            <a:r>
              <a:rPr lang="en-US" dirty="0">
                <a:latin typeface="Comic Sans MS" panose="030F0702030302020204" pitchFamily="66" charset="0"/>
                <a:ea typeface="PMingLiU" panose="02020500000000000000" pitchFamily="18" charset="-120"/>
                <a:cs typeface="Arial" panose="020B0604020202020204" pitchFamily="34" charset="0"/>
              </a:rPr>
              <a:t> a logical “1” if the two input values differ, i.e., its output is a logical “1” if either of its inputs are 1, but not at the same time (exclusively). </a:t>
            </a:r>
          </a:p>
          <a:p>
            <a:r>
              <a:rPr lang="en-US" dirty="0">
                <a:latin typeface="Comic Sans MS" panose="030F0702030302020204" pitchFamily="66" charset="0"/>
                <a:ea typeface="PMingLiU" panose="02020500000000000000" pitchFamily="18" charset="-120"/>
                <a:cs typeface="Arial" panose="020B0604020202020204" pitchFamily="34" charset="0"/>
              </a:rPr>
              <a:t>Inputs / outputs</a:t>
            </a:r>
          </a:p>
          <a:p>
            <a:pPr lvl="1"/>
            <a:r>
              <a:rPr lang="en-US" dirty="0">
                <a:latin typeface="Comic Sans MS" panose="030F0702030302020204" pitchFamily="66" charset="0"/>
                <a:ea typeface="PMingLiU" panose="02020500000000000000" pitchFamily="18" charset="-120"/>
                <a:cs typeface="Arial" panose="020B0604020202020204" pitchFamily="34" charset="0"/>
              </a:rPr>
              <a:t>The Boolean expression for a two-input XOR gate, with inputs A and B and output X:</a:t>
            </a:r>
          </a:p>
          <a:p>
            <a:pPr marL="0" indent="0">
              <a:buNone/>
            </a:pPr>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sz="2400" dirty="0">
              <a:ea typeface="PMingLiU" panose="02020500000000000000" pitchFamily="18" charset="-120"/>
            </a:endParaRPr>
          </a:p>
          <a:p>
            <a:endParaRPr lang="en-US" dirty="0"/>
          </a:p>
        </p:txBody>
      </p:sp>
      <p:sp>
        <p:nvSpPr>
          <p:cNvPr id="4" name="مربع نص 3">
            <a:extLst>
              <a:ext uri="{FF2B5EF4-FFF2-40B4-BE49-F238E27FC236}">
                <a16:creationId xmlns:a16="http://schemas.microsoft.com/office/drawing/2014/main" id="{9D711013-90AD-187F-2716-C18F4435DE50}"/>
              </a:ext>
            </a:extLst>
          </p:cNvPr>
          <p:cNvSpPr txBox="1"/>
          <p:nvPr/>
        </p:nvSpPr>
        <p:spPr>
          <a:xfrm>
            <a:off x="2345531" y="799950"/>
            <a:ext cx="7360444" cy="584775"/>
          </a:xfrm>
          <a:prstGeom prst="rect">
            <a:avLst/>
          </a:prstGeom>
          <a:noFill/>
        </p:spPr>
        <p:txBody>
          <a:bodyPr wrap="square">
            <a:spAutoFit/>
          </a:bodyPr>
          <a:lstStyle/>
          <a:p>
            <a:pPr eaLnBrk="1" hangingPunct="1"/>
            <a:r>
              <a:rPr lang="en-US" altLang="en-US" sz="3200" b="1" dirty="0">
                <a:solidFill>
                  <a:schemeClr val="accent2"/>
                </a:solidFill>
                <a:latin typeface="Comic Sans MS" panose="030F0702030302020204" pitchFamily="66" charset="0"/>
                <a:cs typeface="Arial" panose="020B0604020202020204" pitchFamily="34" charset="0"/>
              </a:rPr>
              <a:t>Example: Exclusive-OR (XOR) Logic</a:t>
            </a:r>
          </a:p>
        </p:txBody>
      </p:sp>
    </p:spTree>
    <p:extLst>
      <p:ext uri="{BB962C8B-B14F-4D97-AF65-F5344CB8AC3E}">
        <p14:creationId xmlns:p14="http://schemas.microsoft.com/office/powerpoint/2010/main" val="39017222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8B7C18FB-3148-3446-F045-1F1EED91868F}"/>
              </a:ext>
            </a:extLst>
          </p:cNvPr>
          <p:cNvSpPr>
            <a:spLocks noGrp="1"/>
          </p:cNvSpPr>
          <p:nvPr>
            <p:ph idx="1"/>
          </p:nvPr>
        </p:nvSpPr>
        <p:spPr/>
        <p:txBody>
          <a:bodyPr/>
          <a:lstStyle/>
          <a:p>
            <a:r>
              <a:rPr lang="en-US" dirty="0">
                <a:latin typeface="Comic Sans MS" panose="030F0702030302020204" pitchFamily="66" charset="0"/>
                <a:ea typeface="PMingLiU" panose="02020500000000000000" pitchFamily="18" charset="-120"/>
                <a:cs typeface="Arial" panose="020B0604020202020204" pitchFamily="34" charset="0"/>
              </a:rPr>
              <a:t>Truth Table:</a:t>
            </a:r>
          </a:p>
          <a:p>
            <a:pPr lvl="1"/>
            <a:r>
              <a:rPr lang="en-US" dirty="0">
                <a:latin typeface="Comic Sans MS" panose="030F0702030302020204" pitchFamily="66" charset="0"/>
                <a:ea typeface="PMingLiU" panose="02020500000000000000" pitchFamily="18" charset="-120"/>
                <a:cs typeface="Arial" panose="020B0604020202020204" pitchFamily="34" charset="0"/>
              </a:rPr>
              <a:t>The symbol and truth table for an XOR is shown in Figure.</a:t>
            </a:r>
          </a:p>
          <a:p>
            <a:pPr marL="457200" lvl="1" indent="0">
              <a:buNone/>
            </a:pPr>
            <a:endParaRPr lang="en-US" dirty="0">
              <a:latin typeface="Comic Sans MS" panose="030F0702030302020204" pitchFamily="66" charset="0"/>
              <a:ea typeface="PMingLiU" panose="02020500000000000000" pitchFamily="18" charset="-120"/>
              <a:cs typeface="Arial" panose="020B0604020202020204" pitchFamily="34" charset="0"/>
            </a:endParaRPr>
          </a:p>
          <a:p>
            <a:pPr marL="457200" lvl="1" indent="0">
              <a:buNone/>
            </a:pPr>
            <a:br>
              <a:rPr lang="en-US" dirty="0"/>
            </a:br>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sz="2400" dirty="0">
              <a:ea typeface="PMingLiU" panose="02020500000000000000" pitchFamily="18" charset="-120"/>
            </a:endParaRPr>
          </a:p>
          <a:p>
            <a:r>
              <a:rPr lang="en-US" altLang="zh-TW" dirty="0">
                <a:latin typeface="Comic Sans MS" panose="030F0702030302020204" pitchFamily="66" charset="0"/>
                <a:ea typeface="PMingLiU" panose="02020500000000000000" pitchFamily="18" charset="-120"/>
                <a:cs typeface="Arial" panose="020B0604020202020204" pitchFamily="34" charset="0"/>
              </a:rPr>
              <a:t>Obtain the simplified Boolean function for the output as a function of the input variables.</a:t>
            </a:r>
          </a:p>
          <a:p>
            <a:r>
              <a:rPr lang="en-US" altLang="zh-TW" dirty="0">
                <a:latin typeface="Comic Sans MS" panose="030F0702030302020204" pitchFamily="66" charset="0"/>
                <a:ea typeface="PMingLiU" panose="02020500000000000000" pitchFamily="18" charset="-120"/>
                <a:cs typeface="Arial" panose="020B0604020202020204" pitchFamily="34" charset="0"/>
              </a:rPr>
              <a:t>                        X = A’. B + A. B’</a:t>
            </a:r>
          </a:p>
          <a:p>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sz="2400" dirty="0">
              <a:ea typeface="PMingLiU" panose="02020500000000000000" pitchFamily="18" charset="-120"/>
            </a:endParaRPr>
          </a:p>
          <a:p>
            <a:endParaRPr lang="en-US" dirty="0"/>
          </a:p>
        </p:txBody>
      </p:sp>
      <p:sp>
        <p:nvSpPr>
          <p:cNvPr id="4" name="مربع نص 3">
            <a:extLst>
              <a:ext uri="{FF2B5EF4-FFF2-40B4-BE49-F238E27FC236}">
                <a16:creationId xmlns:a16="http://schemas.microsoft.com/office/drawing/2014/main" id="{9D711013-90AD-187F-2716-C18F4435DE50}"/>
              </a:ext>
            </a:extLst>
          </p:cNvPr>
          <p:cNvSpPr txBox="1"/>
          <p:nvPr/>
        </p:nvSpPr>
        <p:spPr>
          <a:xfrm>
            <a:off x="2345531" y="799950"/>
            <a:ext cx="7360444" cy="584775"/>
          </a:xfrm>
          <a:prstGeom prst="rect">
            <a:avLst/>
          </a:prstGeom>
          <a:noFill/>
        </p:spPr>
        <p:txBody>
          <a:bodyPr wrap="square">
            <a:spAutoFit/>
          </a:bodyPr>
          <a:lstStyle/>
          <a:p>
            <a:pPr eaLnBrk="1" hangingPunct="1"/>
            <a:r>
              <a:rPr lang="en-US" altLang="en-US" sz="3200" b="1" dirty="0">
                <a:solidFill>
                  <a:schemeClr val="accent2"/>
                </a:solidFill>
                <a:latin typeface="Comic Sans MS" panose="030F0702030302020204" pitchFamily="66" charset="0"/>
                <a:cs typeface="Arial" panose="020B0604020202020204" pitchFamily="34" charset="0"/>
              </a:rPr>
              <a:t>Example: Exclusive-OR (XOR) Logic</a:t>
            </a:r>
          </a:p>
        </p:txBody>
      </p:sp>
      <p:graphicFrame>
        <p:nvGraphicFramePr>
          <p:cNvPr id="3" name="جدول 4">
            <a:extLst>
              <a:ext uri="{FF2B5EF4-FFF2-40B4-BE49-F238E27FC236}">
                <a16:creationId xmlns:a16="http://schemas.microsoft.com/office/drawing/2014/main" id="{9C8CC82A-C03F-7D5C-4037-2571CA65ABB5}"/>
              </a:ext>
            </a:extLst>
          </p:cNvPr>
          <p:cNvGraphicFramePr>
            <a:graphicFrameLocks noGrp="1"/>
          </p:cNvGraphicFramePr>
          <p:nvPr>
            <p:extLst>
              <p:ext uri="{D42A27DB-BD31-4B8C-83A1-F6EECF244321}">
                <p14:modId xmlns:p14="http://schemas.microsoft.com/office/powerpoint/2010/main" val="2978299522"/>
              </p:ext>
            </p:extLst>
          </p:nvPr>
        </p:nvGraphicFramePr>
        <p:xfrm>
          <a:off x="4777978" y="2331720"/>
          <a:ext cx="2636044" cy="2194560"/>
        </p:xfrm>
        <a:graphic>
          <a:graphicData uri="http://schemas.openxmlformats.org/drawingml/2006/table">
            <a:tbl>
              <a:tblPr firstRow="1" bandRow="1">
                <a:tableStyleId>{5C22544A-7EE6-4342-B048-85BDC9FD1C3A}</a:tableStyleId>
              </a:tblPr>
              <a:tblGrid>
                <a:gridCol w="841181">
                  <a:extLst>
                    <a:ext uri="{9D8B030D-6E8A-4147-A177-3AD203B41FA5}">
                      <a16:colId xmlns:a16="http://schemas.microsoft.com/office/drawing/2014/main" val="3841962598"/>
                    </a:ext>
                  </a:extLst>
                </a:gridCol>
                <a:gridCol w="890813">
                  <a:extLst>
                    <a:ext uri="{9D8B030D-6E8A-4147-A177-3AD203B41FA5}">
                      <a16:colId xmlns:a16="http://schemas.microsoft.com/office/drawing/2014/main" val="296231636"/>
                    </a:ext>
                  </a:extLst>
                </a:gridCol>
                <a:gridCol w="904050">
                  <a:extLst>
                    <a:ext uri="{9D8B030D-6E8A-4147-A177-3AD203B41FA5}">
                      <a16:colId xmlns:a16="http://schemas.microsoft.com/office/drawing/2014/main" val="1131058093"/>
                    </a:ext>
                  </a:extLst>
                </a:gridCol>
              </a:tblGrid>
              <a:tr h="310268">
                <a:tc gridSpan="2">
                  <a:txBody>
                    <a:bodyPr/>
                    <a:lstStyle/>
                    <a:p>
                      <a:pPr algn="ctr"/>
                      <a:r>
                        <a:rPr lang="en-US" dirty="0"/>
                        <a:t>Inputs</a:t>
                      </a:r>
                    </a:p>
                  </a:txBody>
                  <a:tcPr/>
                </a:tc>
                <a:tc hMerge="1">
                  <a:txBody>
                    <a:bodyPr/>
                    <a:lstStyle/>
                    <a:p>
                      <a:pPr algn="ctr"/>
                      <a:endParaRPr lang="en-US" dirty="0"/>
                    </a:p>
                  </a:txBody>
                  <a:tcPr/>
                </a:tc>
                <a:tc>
                  <a:txBody>
                    <a:bodyPr/>
                    <a:lstStyle/>
                    <a:p>
                      <a:r>
                        <a:rPr lang="en-US" dirty="0"/>
                        <a:t>Output</a:t>
                      </a:r>
                    </a:p>
                  </a:txBody>
                  <a:tcPr/>
                </a:tc>
                <a:extLst>
                  <a:ext uri="{0D108BD9-81ED-4DB2-BD59-A6C34878D82A}">
                    <a16:rowId xmlns:a16="http://schemas.microsoft.com/office/drawing/2014/main" val="3098727922"/>
                  </a:ext>
                </a:extLst>
              </a:tr>
              <a:tr h="310268">
                <a:tc>
                  <a:txBody>
                    <a:bodyPr/>
                    <a:lstStyle/>
                    <a:p>
                      <a:pPr algn="ctr"/>
                      <a:r>
                        <a:rPr lang="en-US" dirty="0"/>
                        <a:t>A</a:t>
                      </a:r>
                    </a:p>
                  </a:txBody>
                  <a:tcPr/>
                </a:tc>
                <a:tc>
                  <a:txBody>
                    <a:bodyPr/>
                    <a:lstStyle/>
                    <a:p>
                      <a:pPr algn="ctr"/>
                      <a:r>
                        <a:rPr lang="en-US" dirty="0"/>
                        <a:t>B</a:t>
                      </a:r>
                    </a:p>
                  </a:txBody>
                  <a:tcPr/>
                </a:tc>
                <a:tc>
                  <a:txBody>
                    <a:bodyPr/>
                    <a:lstStyle/>
                    <a:p>
                      <a:pPr algn="ctr"/>
                      <a:r>
                        <a:rPr lang="en-US" dirty="0"/>
                        <a:t>X</a:t>
                      </a:r>
                    </a:p>
                  </a:txBody>
                  <a:tcPr/>
                </a:tc>
                <a:extLst>
                  <a:ext uri="{0D108BD9-81ED-4DB2-BD59-A6C34878D82A}">
                    <a16:rowId xmlns:a16="http://schemas.microsoft.com/office/drawing/2014/main" val="1926586526"/>
                  </a:ext>
                </a:extLst>
              </a:tr>
              <a:tr h="310268">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1699501707"/>
                  </a:ext>
                </a:extLst>
              </a:tr>
              <a:tr h="310268">
                <a:tc>
                  <a:txBody>
                    <a:bodyPr/>
                    <a:lstStyle/>
                    <a:p>
                      <a:pPr algn="ctr"/>
                      <a:r>
                        <a:rPr lang="en-US" dirty="0"/>
                        <a:t>0</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2228537714"/>
                  </a:ext>
                </a:extLst>
              </a:tr>
              <a:tr h="310268">
                <a:tc>
                  <a:txBody>
                    <a:bodyPr/>
                    <a:lstStyle/>
                    <a:p>
                      <a:pPr algn="ctr"/>
                      <a:r>
                        <a:rPr lang="en-US" dirty="0"/>
                        <a:t>1</a:t>
                      </a:r>
                    </a:p>
                  </a:txBody>
                  <a:tcPr/>
                </a:tc>
                <a:tc>
                  <a:txBody>
                    <a:bodyPr/>
                    <a:lstStyle/>
                    <a:p>
                      <a:pPr algn="ctr"/>
                      <a:r>
                        <a:rPr lang="en-US" dirty="0"/>
                        <a:t>0</a:t>
                      </a:r>
                    </a:p>
                  </a:txBody>
                  <a:tcPr/>
                </a:tc>
                <a:tc>
                  <a:txBody>
                    <a:bodyPr/>
                    <a:lstStyle/>
                    <a:p>
                      <a:pPr algn="ctr"/>
                      <a:r>
                        <a:rPr lang="en-US" dirty="0"/>
                        <a:t>1</a:t>
                      </a:r>
                    </a:p>
                  </a:txBody>
                  <a:tcPr/>
                </a:tc>
                <a:extLst>
                  <a:ext uri="{0D108BD9-81ED-4DB2-BD59-A6C34878D82A}">
                    <a16:rowId xmlns:a16="http://schemas.microsoft.com/office/drawing/2014/main" val="3266163256"/>
                  </a:ext>
                </a:extLst>
              </a:tr>
              <a:tr h="310268">
                <a:tc>
                  <a:txBody>
                    <a:bodyPr/>
                    <a:lstStyle/>
                    <a:p>
                      <a:pPr algn="ctr"/>
                      <a:r>
                        <a:rPr lang="en-US" dirty="0"/>
                        <a:t>1</a:t>
                      </a:r>
                    </a:p>
                  </a:txBody>
                  <a:tcPr/>
                </a:tc>
                <a:tc>
                  <a:txBody>
                    <a:bodyPr/>
                    <a:lstStyle/>
                    <a:p>
                      <a:pPr algn="ctr"/>
                      <a:r>
                        <a:rPr lang="en-US" dirty="0"/>
                        <a:t>1</a:t>
                      </a:r>
                    </a:p>
                  </a:txBody>
                  <a:tcPr/>
                </a:tc>
                <a:tc>
                  <a:txBody>
                    <a:bodyPr/>
                    <a:lstStyle/>
                    <a:p>
                      <a:pPr algn="ctr"/>
                      <a:r>
                        <a:rPr lang="en-US" dirty="0"/>
                        <a:t>0</a:t>
                      </a:r>
                    </a:p>
                  </a:txBody>
                  <a:tcPr/>
                </a:tc>
                <a:extLst>
                  <a:ext uri="{0D108BD9-81ED-4DB2-BD59-A6C34878D82A}">
                    <a16:rowId xmlns:a16="http://schemas.microsoft.com/office/drawing/2014/main" val="4157897049"/>
                  </a:ext>
                </a:extLst>
              </a:tr>
            </a:tbl>
          </a:graphicData>
        </a:graphic>
      </p:graphicFrame>
    </p:spTree>
    <p:extLst>
      <p:ext uri="{BB962C8B-B14F-4D97-AF65-F5344CB8AC3E}">
        <p14:creationId xmlns:p14="http://schemas.microsoft.com/office/powerpoint/2010/main" val="23941380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3CEAA862-EFB8-912C-65C9-5BE752576B02}"/>
              </a:ext>
            </a:extLst>
          </p:cNvPr>
          <p:cNvSpPr>
            <a:spLocks noGrp="1"/>
          </p:cNvSpPr>
          <p:nvPr>
            <p:ph idx="1"/>
          </p:nvPr>
        </p:nvSpPr>
        <p:spPr/>
        <p:txBody>
          <a:bodyPr/>
          <a:lstStyle/>
          <a:p>
            <a:r>
              <a:rPr lang="en-US" altLang="zh-TW" dirty="0">
                <a:latin typeface="Comic Sans MS" panose="030F0702030302020204" pitchFamily="66" charset="0"/>
                <a:ea typeface="PMingLiU" panose="02020500000000000000" pitchFamily="18" charset="-120"/>
                <a:cs typeface="Arial" panose="020B0604020202020204" pitchFamily="34" charset="0"/>
              </a:rPr>
              <a:t>Draw the logic diagram and verify the correctness of the design.</a:t>
            </a:r>
          </a:p>
          <a:p>
            <a:endParaRPr lang="en-US" dirty="0"/>
          </a:p>
        </p:txBody>
      </p:sp>
      <p:grpSp>
        <p:nvGrpSpPr>
          <p:cNvPr id="3" name="مجموعة 2">
            <a:extLst>
              <a:ext uri="{FF2B5EF4-FFF2-40B4-BE49-F238E27FC236}">
                <a16:creationId xmlns:a16="http://schemas.microsoft.com/office/drawing/2014/main" id="{64416700-35A5-70DE-3F8E-C4138736F5AD}"/>
              </a:ext>
            </a:extLst>
          </p:cNvPr>
          <p:cNvGrpSpPr/>
          <p:nvPr/>
        </p:nvGrpSpPr>
        <p:grpSpPr>
          <a:xfrm>
            <a:off x="1028700" y="2619375"/>
            <a:ext cx="3581400" cy="2466182"/>
            <a:chOff x="838200" y="3581400"/>
            <a:chExt cx="3581400" cy="2466182"/>
          </a:xfrm>
        </p:grpSpPr>
        <p:graphicFrame>
          <p:nvGraphicFramePr>
            <p:cNvPr id="4" name="Object 19">
              <a:extLst>
                <a:ext uri="{FF2B5EF4-FFF2-40B4-BE49-F238E27FC236}">
                  <a16:creationId xmlns:a16="http://schemas.microsoft.com/office/drawing/2014/main" id="{E051EA28-8C21-6750-77B9-118B5F12FB86}"/>
                </a:ext>
              </a:extLst>
            </p:cNvPr>
            <p:cNvGraphicFramePr>
              <a:graphicFrameLocks noChangeAspect="1"/>
            </p:cNvGraphicFramePr>
            <p:nvPr>
              <p:extLst>
                <p:ext uri="{D42A27DB-BD31-4B8C-83A1-F6EECF244321}">
                  <p14:modId xmlns:p14="http://schemas.microsoft.com/office/powerpoint/2010/main" val="1988547833"/>
                </p:ext>
              </p:extLst>
            </p:nvPr>
          </p:nvGraphicFramePr>
          <p:xfrm>
            <a:off x="1371600" y="4114800"/>
            <a:ext cx="2824163" cy="1824038"/>
          </p:xfrm>
          <a:graphic>
            <a:graphicData uri="http://schemas.openxmlformats.org/presentationml/2006/ole">
              <mc:AlternateContent xmlns:mc="http://schemas.openxmlformats.org/markup-compatibility/2006">
                <mc:Choice xmlns:v="urn:schemas-microsoft-com:vml" Requires="v">
                  <p:oleObj name="CorelDRAW" r:id="rId2" imgW="1531700" imgH="989665" progId="CorelDRAW.Graphic.13">
                    <p:embed/>
                  </p:oleObj>
                </mc:Choice>
                <mc:Fallback>
                  <p:oleObj name="CorelDRAW" r:id="rId2" imgW="1531700" imgH="989665" progId="CorelDRAW.Graphic.13">
                    <p:embed/>
                    <p:pic>
                      <p:nvPicPr>
                        <p:cNvPr id="77843" name="Object 19">
                          <a:extLst>
                            <a:ext uri="{FF2B5EF4-FFF2-40B4-BE49-F238E27FC236}">
                              <a16:creationId xmlns:a16="http://schemas.microsoft.com/office/drawing/2014/main" id="{527BA18B-2B4B-417E-8458-609EB2BDA3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4114800"/>
                          <a:ext cx="2824163" cy="1824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 name="Text Box 21">
              <a:extLst>
                <a:ext uri="{FF2B5EF4-FFF2-40B4-BE49-F238E27FC236}">
                  <a16:creationId xmlns:a16="http://schemas.microsoft.com/office/drawing/2014/main" id="{90A3096A-C2B5-A565-3F16-2F8D5F43BBFC}"/>
                </a:ext>
              </a:extLst>
            </p:cNvPr>
            <p:cNvSpPr txBox="1">
              <a:spLocks noChangeArrowheads="1"/>
            </p:cNvSpPr>
            <p:nvPr/>
          </p:nvSpPr>
          <p:spPr bwMode="auto">
            <a:xfrm>
              <a:off x="1066800" y="4038600"/>
              <a:ext cx="3048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A</a:t>
              </a:r>
            </a:p>
          </p:txBody>
        </p:sp>
        <p:sp>
          <p:nvSpPr>
            <p:cNvPr id="6" name="Text Box 22">
              <a:extLst>
                <a:ext uri="{FF2B5EF4-FFF2-40B4-BE49-F238E27FC236}">
                  <a16:creationId xmlns:a16="http://schemas.microsoft.com/office/drawing/2014/main" id="{CABF5EAB-B0CC-5CEC-E920-49DF8E5BC229}"/>
                </a:ext>
              </a:extLst>
            </p:cNvPr>
            <p:cNvSpPr txBox="1">
              <a:spLocks noChangeArrowheads="1"/>
            </p:cNvSpPr>
            <p:nvPr/>
          </p:nvSpPr>
          <p:spPr bwMode="auto">
            <a:xfrm>
              <a:off x="1066800" y="5711032"/>
              <a:ext cx="3048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B</a:t>
              </a:r>
            </a:p>
          </p:txBody>
        </p:sp>
        <p:sp>
          <p:nvSpPr>
            <p:cNvPr id="7" name="Text Box 33">
              <a:extLst>
                <a:ext uri="{FF2B5EF4-FFF2-40B4-BE49-F238E27FC236}">
                  <a16:creationId xmlns:a16="http://schemas.microsoft.com/office/drawing/2014/main" id="{29CB690C-91EC-7D5C-013A-AB92096CAED6}"/>
                </a:ext>
              </a:extLst>
            </p:cNvPr>
            <p:cNvSpPr txBox="1">
              <a:spLocks noChangeArrowheads="1"/>
            </p:cNvSpPr>
            <p:nvPr/>
          </p:nvSpPr>
          <p:spPr bwMode="auto">
            <a:xfrm>
              <a:off x="838200" y="3581400"/>
              <a:ext cx="3581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800" dirty="0"/>
                <a:t>The circuit can be drawn as</a:t>
              </a:r>
            </a:p>
          </p:txBody>
        </p:sp>
      </p:grpSp>
      <p:sp>
        <p:nvSpPr>
          <p:cNvPr id="8" name="Text Box 34">
            <a:extLst>
              <a:ext uri="{FF2B5EF4-FFF2-40B4-BE49-F238E27FC236}">
                <a16:creationId xmlns:a16="http://schemas.microsoft.com/office/drawing/2014/main" id="{C7E9B744-B0E7-15D7-0F50-BF7A332D374E}"/>
              </a:ext>
            </a:extLst>
          </p:cNvPr>
          <p:cNvSpPr txBox="1">
            <a:spLocks noChangeArrowheads="1"/>
          </p:cNvSpPr>
          <p:nvPr/>
        </p:nvSpPr>
        <p:spPr bwMode="auto">
          <a:xfrm>
            <a:off x="4410076" y="3896519"/>
            <a:ext cx="3048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dirty="0">
                <a:solidFill>
                  <a:srgbClr val="FF0000"/>
                </a:solidFill>
                <a:latin typeface="Arial" panose="020B0604020202020204" pitchFamily="34" charset="0"/>
              </a:rPr>
              <a:t>X</a:t>
            </a:r>
          </a:p>
        </p:txBody>
      </p:sp>
      <p:sp>
        <p:nvSpPr>
          <p:cNvPr id="12" name="Line 39">
            <a:extLst>
              <a:ext uri="{FF2B5EF4-FFF2-40B4-BE49-F238E27FC236}">
                <a16:creationId xmlns:a16="http://schemas.microsoft.com/office/drawing/2014/main" id="{F7A64F8E-0432-727E-4BAD-9B1E1647B005}"/>
              </a:ext>
            </a:extLst>
          </p:cNvPr>
          <p:cNvSpPr>
            <a:spLocks noChangeShapeType="1"/>
          </p:cNvSpPr>
          <p:nvPr/>
        </p:nvSpPr>
        <p:spPr bwMode="auto">
          <a:xfrm>
            <a:off x="5591175" y="2949119"/>
            <a:ext cx="0" cy="2438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14" name="صورة 13">
            <a:extLst>
              <a:ext uri="{FF2B5EF4-FFF2-40B4-BE49-F238E27FC236}">
                <a16:creationId xmlns:a16="http://schemas.microsoft.com/office/drawing/2014/main" id="{5F18F51B-829C-C0FB-2E82-39327E9FFF9D}"/>
              </a:ext>
            </a:extLst>
          </p:cNvPr>
          <p:cNvPicPr>
            <a:picLocks noChangeAspect="1"/>
          </p:cNvPicPr>
          <p:nvPr/>
        </p:nvPicPr>
        <p:blipFill>
          <a:blip r:embed="rId4"/>
          <a:stretch>
            <a:fillRect/>
          </a:stretch>
        </p:blipFill>
        <p:spPr>
          <a:xfrm>
            <a:off x="7153275" y="3191669"/>
            <a:ext cx="1695450" cy="1409700"/>
          </a:xfrm>
          <a:prstGeom prst="rect">
            <a:avLst/>
          </a:prstGeom>
        </p:spPr>
      </p:pic>
      <p:sp>
        <p:nvSpPr>
          <p:cNvPr id="10" name="مربع نص 9">
            <a:extLst>
              <a:ext uri="{FF2B5EF4-FFF2-40B4-BE49-F238E27FC236}">
                <a16:creationId xmlns:a16="http://schemas.microsoft.com/office/drawing/2014/main" id="{BEA4989B-9760-769C-DA69-934BA1BD3408}"/>
              </a:ext>
            </a:extLst>
          </p:cNvPr>
          <p:cNvSpPr txBox="1"/>
          <p:nvPr/>
        </p:nvSpPr>
        <p:spPr>
          <a:xfrm>
            <a:off x="7724775" y="4893470"/>
            <a:ext cx="1676393" cy="369332"/>
          </a:xfrm>
          <a:prstGeom prst="rect">
            <a:avLst/>
          </a:prstGeom>
          <a:noFill/>
        </p:spPr>
        <p:txBody>
          <a:bodyPr wrap="square" rtlCol="0">
            <a:spAutoFit/>
          </a:bodyPr>
          <a:lstStyle/>
          <a:p>
            <a:r>
              <a:rPr lang="en-US" dirty="0"/>
              <a:t>A</a:t>
            </a:r>
            <a:r>
              <a:rPr lang="en-US" dirty="0">
                <a:sym typeface="Symbol" panose="05050102010706020507" pitchFamily="18" charset="2"/>
              </a:rPr>
              <a:t>B</a:t>
            </a:r>
            <a:endParaRPr lang="en-US" dirty="0"/>
          </a:p>
        </p:txBody>
      </p:sp>
    </p:spTree>
    <p:extLst>
      <p:ext uri="{BB962C8B-B14F-4D97-AF65-F5344CB8AC3E}">
        <p14:creationId xmlns:p14="http://schemas.microsoft.com/office/powerpoint/2010/main" val="1238982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up)">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8B7C18FB-3148-3446-F045-1F1EED91868F}"/>
              </a:ext>
            </a:extLst>
          </p:cNvPr>
          <p:cNvSpPr>
            <a:spLocks noGrp="1"/>
          </p:cNvSpPr>
          <p:nvPr>
            <p:ph idx="1"/>
          </p:nvPr>
        </p:nvSpPr>
        <p:spPr/>
        <p:txBody>
          <a:bodyPr/>
          <a:lstStyle/>
          <a:p>
            <a:r>
              <a:rPr lang="en-US" dirty="0">
                <a:latin typeface="Comic Sans MS" panose="030F0702030302020204" pitchFamily="66" charset="0"/>
                <a:ea typeface="PMingLiU" panose="02020500000000000000" pitchFamily="18" charset="-120"/>
                <a:cs typeface="Arial" panose="020B0604020202020204" pitchFamily="34" charset="0"/>
              </a:rPr>
              <a:t>Truth Table:</a:t>
            </a:r>
          </a:p>
          <a:p>
            <a:pPr lvl="1"/>
            <a:r>
              <a:rPr lang="en-US" dirty="0">
                <a:latin typeface="Comic Sans MS" panose="030F0702030302020204" pitchFamily="66" charset="0"/>
                <a:ea typeface="PMingLiU" panose="02020500000000000000" pitchFamily="18" charset="-120"/>
                <a:cs typeface="Arial" panose="020B0604020202020204" pitchFamily="34" charset="0"/>
              </a:rPr>
              <a:t>The symbol and truth table for an XNOR is shown in Figure.</a:t>
            </a:r>
          </a:p>
          <a:p>
            <a:pPr marL="457200" lvl="1" indent="0">
              <a:buNone/>
            </a:pPr>
            <a:endParaRPr lang="en-US" dirty="0">
              <a:latin typeface="Comic Sans MS" panose="030F0702030302020204" pitchFamily="66" charset="0"/>
              <a:ea typeface="PMingLiU" panose="02020500000000000000" pitchFamily="18" charset="-120"/>
              <a:cs typeface="Arial" panose="020B0604020202020204" pitchFamily="34" charset="0"/>
            </a:endParaRPr>
          </a:p>
          <a:p>
            <a:pPr marL="457200" lvl="1" indent="0">
              <a:buNone/>
            </a:pPr>
            <a:br>
              <a:rPr lang="en-US" dirty="0"/>
            </a:br>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sz="2400" dirty="0">
              <a:ea typeface="PMingLiU" panose="02020500000000000000" pitchFamily="18" charset="-120"/>
            </a:endParaRPr>
          </a:p>
          <a:p>
            <a:r>
              <a:rPr lang="en-US" altLang="zh-TW" dirty="0">
                <a:latin typeface="Comic Sans MS" panose="030F0702030302020204" pitchFamily="66" charset="0"/>
                <a:ea typeface="PMingLiU" panose="02020500000000000000" pitchFamily="18" charset="-120"/>
                <a:cs typeface="Arial" panose="020B0604020202020204" pitchFamily="34" charset="0"/>
              </a:rPr>
              <a:t>Obtain the simplified Boolean function for the output as a function of the input variables.</a:t>
            </a:r>
          </a:p>
          <a:p>
            <a:r>
              <a:rPr lang="en-US" altLang="zh-TW" dirty="0">
                <a:latin typeface="Comic Sans MS" panose="030F0702030302020204" pitchFamily="66" charset="0"/>
                <a:ea typeface="PMingLiU" panose="02020500000000000000" pitchFamily="18" charset="-120"/>
                <a:cs typeface="Arial" panose="020B0604020202020204" pitchFamily="34" charset="0"/>
              </a:rPr>
              <a:t>                        X = A. B + A’. B’</a:t>
            </a:r>
          </a:p>
          <a:p>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sz="2400" dirty="0">
              <a:ea typeface="PMingLiU" panose="02020500000000000000" pitchFamily="18" charset="-120"/>
            </a:endParaRPr>
          </a:p>
          <a:p>
            <a:endParaRPr lang="en-US" dirty="0"/>
          </a:p>
        </p:txBody>
      </p:sp>
      <p:sp>
        <p:nvSpPr>
          <p:cNvPr id="4" name="مربع نص 3">
            <a:extLst>
              <a:ext uri="{FF2B5EF4-FFF2-40B4-BE49-F238E27FC236}">
                <a16:creationId xmlns:a16="http://schemas.microsoft.com/office/drawing/2014/main" id="{9D711013-90AD-187F-2716-C18F4435DE50}"/>
              </a:ext>
            </a:extLst>
          </p:cNvPr>
          <p:cNvSpPr txBox="1"/>
          <p:nvPr/>
        </p:nvSpPr>
        <p:spPr>
          <a:xfrm>
            <a:off x="1609725" y="799950"/>
            <a:ext cx="8096250" cy="584775"/>
          </a:xfrm>
          <a:prstGeom prst="rect">
            <a:avLst/>
          </a:prstGeom>
          <a:noFill/>
        </p:spPr>
        <p:txBody>
          <a:bodyPr wrap="square">
            <a:spAutoFit/>
          </a:bodyPr>
          <a:lstStyle/>
          <a:p>
            <a:pPr eaLnBrk="1" hangingPunct="1"/>
            <a:r>
              <a:rPr lang="en-US" altLang="en-US" sz="3200" b="1" dirty="0">
                <a:solidFill>
                  <a:schemeClr val="accent2"/>
                </a:solidFill>
                <a:latin typeface="Comic Sans MS" panose="030F0702030302020204" pitchFamily="66" charset="0"/>
                <a:cs typeface="Arial" panose="020B0604020202020204" pitchFamily="34" charset="0"/>
              </a:rPr>
              <a:t>Example: Exclusive-NOR (XNOR) Logic</a:t>
            </a:r>
          </a:p>
        </p:txBody>
      </p:sp>
      <p:graphicFrame>
        <p:nvGraphicFramePr>
          <p:cNvPr id="3" name="جدول 4">
            <a:extLst>
              <a:ext uri="{FF2B5EF4-FFF2-40B4-BE49-F238E27FC236}">
                <a16:creationId xmlns:a16="http://schemas.microsoft.com/office/drawing/2014/main" id="{9C8CC82A-C03F-7D5C-4037-2571CA65ABB5}"/>
              </a:ext>
            </a:extLst>
          </p:cNvPr>
          <p:cNvGraphicFramePr>
            <a:graphicFrameLocks noGrp="1"/>
          </p:cNvGraphicFramePr>
          <p:nvPr>
            <p:extLst>
              <p:ext uri="{D42A27DB-BD31-4B8C-83A1-F6EECF244321}">
                <p14:modId xmlns:p14="http://schemas.microsoft.com/office/powerpoint/2010/main" val="1339877902"/>
              </p:ext>
            </p:extLst>
          </p:nvPr>
        </p:nvGraphicFramePr>
        <p:xfrm>
          <a:off x="4777978" y="2331720"/>
          <a:ext cx="2636044" cy="2194560"/>
        </p:xfrm>
        <a:graphic>
          <a:graphicData uri="http://schemas.openxmlformats.org/drawingml/2006/table">
            <a:tbl>
              <a:tblPr firstRow="1" bandRow="1">
                <a:tableStyleId>{5C22544A-7EE6-4342-B048-85BDC9FD1C3A}</a:tableStyleId>
              </a:tblPr>
              <a:tblGrid>
                <a:gridCol w="841181">
                  <a:extLst>
                    <a:ext uri="{9D8B030D-6E8A-4147-A177-3AD203B41FA5}">
                      <a16:colId xmlns:a16="http://schemas.microsoft.com/office/drawing/2014/main" val="3841962598"/>
                    </a:ext>
                  </a:extLst>
                </a:gridCol>
                <a:gridCol w="890813">
                  <a:extLst>
                    <a:ext uri="{9D8B030D-6E8A-4147-A177-3AD203B41FA5}">
                      <a16:colId xmlns:a16="http://schemas.microsoft.com/office/drawing/2014/main" val="296231636"/>
                    </a:ext>
                  </a:extLst>
                </a:gridCol>
                <a:gridCol w="904050">
                  <a:extLst>
                    <a:ext uri="{9D8B030D-6E8A-4147-A177-3AD203B41FA5}">
                      <a16:colId xmlns:a16="http://schemas.microsoft.com/office/drawing/2014/main" val="1131058093"/>
                    </a:ext>
                  </a:extLst>
                </a:gridCol>
              </a:tblGrid>
              <a:tr h="310268">
                <a:tc gridSpan="2">
                  <a:txBody>
                    <a:bodyPr/>
                    <a:lstStyle/>
                    <a:p>
                      <a:pPr algn="ctr"/>
                      <a:r>
                        <a:rPr lang="en-US" dirty="0"/>
                        <a:t>Inputs</a:t>
                      </a:r>
                    </a:p>
                  </a:txBody>
                  <a:tcPr/>
                </a:tc>
                <a:tc hMerge="1">
                  <a:txBody>
                    <a:bodyPr/>
                    <a:lstStyle/>
                    <a:p>
                      <a:pPr algn="ctr"/>
                      <a:endParaRPr lang="en-US" dirty="0"/>
                    </a:p>
                  </a:txBody>
                  <a:tcPr/>
                </a:tc>
                <a:tc>
                  <a:txBody>
                    <a:bodyPr/>
                    <a:lstStyle/>
                    <a:p>
                      <a:r>
                        <a:rPr lang="en-US" dirty="0"/>
                        <a:t>Output</a:t>
                      </a:r>
                    </a:p>
                  </a:txBody>
                  <a:tcPr/>
                </a:tc>
                <a:extLst>
                  <a:ext uri="{0D108BD9-81ED-4DB2-BD59-A6C34878D82A}">
                    <a16:rowId xmlns:a16="http://schemas.microsoft.com/office/drawing/2014/main" val="3098727922"/>
                  </a:ext>
                </a:extLst>
              </a:tr>
              <a:tr h="310268">
                <a:tc>
                  <a:txBody>
                    <a:bodyPr/>
                    <a:lstStyle/>
                    <a:p>
                      <a:pPr algn="ctr"/>
                      <a:r>
                        <a:rPr lang="en-US" dirty="0"/>
                        <a:t>A</a:t>
                      </a:r>
                    </a:p>
                  </a:txBody>
                  <a:tcPr/>
                </a:tc>
                <a:tc>
                  <a:txBody>
                    <a:bodyPr/>
                    <a:lstStyle/>
                    <a:p>
                      <a:pPr algn="ctr"/>
                      <a:r>
                        <a:rPr lang="en-US" dirty="0"/>
                        <a:t>B</a:t>
                      </a:r>
                    </a:p>
                  </a:txBody>
                  <a:tcPr/>
                </a:tc>
                <a:tc>
                  <a:txBody>
                    <a:bodyPr/>
                    <a:lstStyle/>
                    <a:p>
                      <a:pPr algn="ctr"/>
                      <a:r>
                        <a:rPr lang="en-US" dirty="0"/>
                        <a:t>X</a:t>
                      </a:r>
                    </a:p>
                  </a:txBody>
                  <a:tcPr/>
                </a:tc>
                <a:extLst>
                  <a:ext uri="{0D108BD9-81ED-4DB2-BD59-A6C34878D82A}">
                    <a16:rowId xmlns:a16="http://schemas.microsoft.com/office/drawing/2014/main" val="1926586526"/>
                  </a:ext>
                </a:extLst>
              </a:tr>
              <a:tr h="310268">
                <a:tc>
                  <a:txBody>
                    <a:bodyPr/>
                    <a:lstStyle/>
                    <a:p>
                      <a:pPr algn="ctr"/>
                      <a:r>
                        <a:rPr lang="en-US" dirty="0"/>
                        <a:t>0</a:t>
                      </a:r>
                    </a:p>
                  </a:txBody>
                  <a:tcPr/>
                </a:tc>
                <a:tc>
                  <a:txBody>
                    <a:bodyPr/>
                    <a:lstStyle/>
                    <a:p>
                      <a:pPr algn="ctr"/>
                      <a:r>
                        <a:rPr lang="en-US" dirty="0"/>
                        <a:t>0</a:t>
                      </a:r>
                    </a:p>
                  </a:txBody>
                  <a:tcPr/>
                </a:tc>
                <a:tc>
                  <a:txBody>
                    <a:bodyPr/>
                    <a:lstStyle/>
                    <a:p>
                      <a:pPr algn="ctr"/>
                      <a:r>
                        <a:rPr lang="en-US" dirty="0"/>
                        <a:t>1</a:t>
                      </a:r>
                    </a:p>
                  </a:txBody>
                  <a:tcPr/>
                </a:tc>
                <a:extLst>
                  <a:ext uri="{0D108BD9-81ED-4DB2-BD59-A6C34878D82A}">
                    <a16:rowId xmlns:a16="http://schemas.microsoft.com/office/drawing/2014/main" val="1699501707"/>
                  </a:ext>
                </a:extLst>
              </a:tr>
              <a:tr h="310268">
                <a:tc>
                  <a:txBody>
                    <a:bodyPr/>
                    <a:lstStyle/>
                    <a:p>
                      <a:pPr algn="ctr"/>
                      <a:r>
                        <a:rPr lang="en-US" dirty="0"/>
                        <a:t>0</a:t>
                      </a:r>
                    </a:p>
                  </a:txBody>
                  <a:tcPr/>
                </a:tc>
                <a:tc>
                  <a:txBody>
                    <a:bodyPr/>
                    <a:lstStyle/>
                    <a:p>
                      <a:pPr algn="ctr"/>
                      <a:r>
                        <a:rPr lang="en-US" dirty="0"/>
                        <a:t>1</a:t>
                      </a:r>
                    </a:p>
                  </a:txBody>
                  <a:tcPr/>
                </a:tc>
                <a:tc>
                  <a:txBody>
                    <a:bodyPr/>
                    <a:lstStyle/>
                    <a:p>
                      <a:pPr algn="ctr"/>
                      <a:r>
                        <a:rPr lang="en-US" dirty="0"/>
                        <a:t>0</a:t>
                      </a:r>
                    </a:p>
                  </a:txBody>
                  <a:tcPr/>
                </a:tc>
                <a:extLst>
                  <a:ext uri="{0D108BD9-81ED-4DB2-BD59-A6C34878D82A}">
                    <a16:rowId xmlns:a16="http://schemas.microsoft.com/office/drawing/2014/main" val="2228537714"/>
                  </a:ext>
                </a:extLst>
              </a:tr>
              <a:tr h="310268">
                <a:tc>
                  <a:txBody>
                    <a:bodyPr/>
                    <a:lstStyle/>
                    <a:p>
                      <a:pPr algn="ctr"/>
                      <a:r>
                        <a:rPr lang="en-US" dirty="0"/>
                        <a:t>1</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3266163256"/>
                  </a:ext>
                </a:extLst>
              </a:tr>
              <a:tr h="310268">
                <a:tc>
                  <a:txBody>
                    <a:bodyPr/>
                    <a:lstStyle/>
                    <a:p>
                      <a:pPr algn="ctr"/>
                      <a:r>
                        <a:rPr lang="en-US" dirty="0"/>
                        <a:t>1</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4157897049"/>
                  </a:ext>
                </a:extLst>
              </a:tr>
            </a:tbl>
          </a:graphicData>
        </a:graphic>
      </p:graphicFrame>
    </p:spTree>
    <p:extLst>
      <p:ext uri="{BB962C8B-B14F-4D97-AF65-F5344CB8AC3E}">
        <p14:creationId xmlns:p14="http://schemas.microsoft.com/office/powerpoint/2010/main" val="24529533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3CEAA862-EFB8-912C-65C9-5BE752576B02}"/>
              </a:ext>
            </a:extLst>
          </p:cNvPr>
          <p:cNvSpPr>
            <a:spLocks noGrp="1"/>
          </p:cNvSpPr>
          <p:nvPr>
            <p:ph idx="1"/>
          </p:nvPr>
        </p:nvSpPr>
        <p:spPr/>
        <p:txBody>
          <a:bodyPr/>
          <a:lstStyle/>
          <a:p>
            <a:r>
              <a:rPr lang="en-US" altLang="zh-TW" dirty="0">
                <a:latin typeface="Comic Sans MS" panose="030F0702030302020204" pitchFamily="66" charset="0"/>
                <a:ea typeface="PMingLiU" panose="02020500000000000000" pitchFamily="18" charset="-120"/>
                <a:cs typeface="Arial" panose="020B0604020202020204" pitchFamily="34" charset="0"/>
              </a:rPr>
              <a:t>Draw the logic diagram and verify the correctness of the design.</a:t>
            </a:r>
          </a:p>
          <a:p>
            <a:endParaRPr lang="en-US" dirty="0">
              <a:latin typeface="Comic Sans MS" panose="030F0702030302020204" pitchFamily="66" charset="0"/>
              <a:ea typeface="PMingLiU" panose="02020500000000000000" pitchFamily="18" charset="-120"/>
              <a:cs typeface="Arial" panose="020B0604020202020204" pitchFamily="34" charset="0"/>
            </a:endParaRPr>
          </a:p>
          <a:p>
            <a:pPr marL="0" indent="0">
              <a:buNone/>
            </a:pPr>
            <a:r>
              <a:rPr lang="en-US" dirty="0">
                <a:latin typeface="Comic Sans MS" panose="030F0702030302020204" pitchFamily="66" charset="0"/>
                <a:ea typeface="PMingLiU" panose="02020500000000000000" pitchFamily="18" charset="-120"/>
                <a:cs typeface="Arial" panose="020B0604020202020204" pitchFamily="34" charset="0"/>
              </a:rPr>
              <a:t>							</a:t>
            </a:r>
            <a:endParaRPr lang="en-US" dirty="0"/>
          </a:p>
        </p:txBody>
      </p:sp>
      <p:sp>
        <p:nvSpPr>
          <p:cNvPr id="12" name="Line 39">
            <a:extLst>
              <a:ext uri="{FF2B5EF4-FFF2-40B4-BE49-F238E27FC236}">
                <a16:creationId xmlns:a16="http://schemas.microsoft.com/office/drawing/2014/main" id="{F7A64F8E-0432-727E-4BAD-9B1E1647B005}"/>
              </a:ext>
            </a:extLst>
          </p:cNvPr>
          <p:cNvSpPr>
            <a:spLocks noChangeShapeType="1"/>
          </p:cNvSpPr>
          <p:nvPr/>
        </p:nvSpPr>
        <p:spPr bwMode="auto">
          <a:xfrm>
            <a:off x="5591175" y="2949119"/>
            <a:ext cx="0" cy="2438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Text Box 7">
            <a:extLst>
              <a:ext uri="{FF2B5EF4-FFF2-40B4-BE49-F238E27FC236}">
                <a16:creationId xmlns:a16="http://schemas.microsoft.com/office/drawing/2014/main" id="{FB47EB81-F1D0-7046-79C8-77D3A3239202}"/>
              </a:ext>
            </a:extLst>
          </p:cNvPr>
          <p:cNvSpPr txBox="1">
            <a:spLocks noChangeArrowheads="1"/>
          </p:cNvSpPr>
          <p:nvPr/>
        </p:nvSpPr>
        <p:spPr bwMode="auto">
          <a:xfrm>
            <a:off x="1314450" y="3895725"/>
            <a:ext cx="3048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A</a:t>
            </a:r>
          </a:p>
        </p:txBody>
      </p:sp>
      <p:sp>
        <p:nvSpPr>
          <p:cNvPr id="16" name="Text Box 8">
            <a:extLst>
              <a:ext uri="{FF2B5EF4-FFF2-40B4-BE49-F238E27FC236}">
                <a16:creationId xmlns:a16="http://schemas.microsoft.com/office/drawing/2014/main" id="{3A2ADF96-EBAC-2345-58CC-7767BBA11BCB}"/>
              </a:ext>
            </a:extLst>
          </p:cNvPr>
          <p:cNvSpPr txBox="1">
            <a:spLocks noChangeArrowheads="1"/>
          </p:cNvSpPr>
          <p:nvPr/>
        </p:nvSpPr>
        <p:spPr bwMode="auto">
          <a:xfrm>
            <a:off x="1314450" y="4429125"/>
            <a:ext cx="3048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B</a:t>
            </a:r>
          </a:p>
        </p:txBody>
      </p:sp>
      <p:sp>
        <p:nvSpPr>
          <p:cNvPr id="17" name="Text Box 14">
            <a:extLst>
              <a:ext uri="{FF2B5EF4-FFF2-40B4-BE49-F238E27FC236}">
                <a16:creationId xmlns:a16="http://schemas.microsoft.com/office/drawing/2014/main" id="{34A23AF3-1AF0-E42E-1E7D-F16BF77EDF72}"/>
              </a:ext>
            </a:extLst>
          </p:cNvPr>
          <p:cNvSpPr txBox="1">
            <a:spLocks noChangeArrowheads="1"/>
          </p:cNvSpPr>
          <p:nvPr/>
        </p:nvSpPr>
        <p:spPr bwMode="auto">
          <a:xfrm>
            <a:off x="4514850" y="4200525"/>
            <a:ext cx="3048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solidFill>
                  <a:srgbClr val="FF0000"/>
                </a:solidFill>
                <a:latin typeface="Arial" panose="020B0604020202020204" pitchFamily="34" charset="0"/>
              </a:rPr>
              <a:t>X</a:t>
            </a:r>
          </a:p>
        </p:txBody>
      </p:sp>
      <p:graphicFrame>
        <p:nvGraphicFramePr>
          <p:cNvPr id="18" name="Object 20">
            <a:extLst>
              <a:ext uri="{FF2B5EF4-FFF2-40B4-BE49-F238E27FC236}">
                <a16:creationId xmlns:a16="http://schemas.microsoft.com/office/drawing/2014/main" id="{EE2E6F04-1690-DDC0-9E8E-5AE9B1490185}"/>
              </a:ext>
            </a:extLst>
          </p:cNvPr>
          <p:cNvGraphicFramePr>
            <a:graphicFrameLocks noChangeAspect="1"/>
          </p:cNvGraphicFramePr>
          <p:nvPr>
            <p:extLst>
              <p:ext uri="{D42A27DB-BD31-4B8C-83A1-F6EECF244321}">
                <p14:modId xmlns:p14="http://schemas.microsoft.com/office/powerpoint/2010/main" val="1363711837"/>
              </p:ext>
            </p:extLst>
          </p:nvPr>
        </p:nvGraphicFramePr>
        <p:xfrm>
          <a:off x="1543050" y="3819525"/>
          <a:ext cx="3276600" cy="1341438"/>
        </p:xfrm>
        <a:graphic>
          <a:graphicData uri="http://schemas.openxmlformats.org/presentationml/2006/ole">
            <mc:AlternateContent xmlns:mc="http://schemas.openxmlformats.org/markup-compatibility/2006">
              <mc:Choice xmlns:v="urn:schemas-microsoft-com:vml" Requires="v">
                <p:oleObj name="CorelDRAW" r:id="rId2" imgW="1791261" imgH="733471" progId="CorelDRAW.Graphic.13">
                  <p:embed/>
                </p:oleObj>
              </mc:Choice>
              <mc:Fallback>
                <p:oleObj name="CorelDRAW" r:id="rId2" imgW="1791261" imgH="733471" progId="CorelDRAW.Graphic.13">
                  <p:embed/>
                  <p:pic>
                    <p:nvPicPr>
                      <p:cNvPr id="112660" name="Object 20">
                        <a:extLst>
                          <a:ext uri="{FF2B5EF4-FFF2-40B4-BE49-F238E27FC236}">
                            <a16:creationId xmlns:a16="http://schemas.microsoft.com/office/drawing/2014/main" id="{34B0F053-06B0-D094-9BFB-F913D02718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3050" y="3819525"/>
                        <a:ext cx="3276600"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 name="Text Box 13">
            <a:extLst>
              <a:ext uri="{FF2B5EF4-FFF2-40B4-BE49-F238E27FC236}">
                <a16:creationId xmlns:a16="http://schemas.microsoft.com/office/drawing/2014/main" id="{FB2A5165-C363-9AEB-E48C-11F30BAF7779}"/>
              </a:ext>
            </a:extLst>
          </p:cNvPr>
          <p:cNvSpPr txBox="1">
            <a:spLocks noChangeArrowheads="1"/>
          </p:cNvSpPr>
          <p:nvPr/>
        </p:nvSpPr>
        <p:spPr bwMode="auto">
          <a:xfrm>
            <a:off x="1314450" y="2889349"/>
            <a:ext cx="3581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800" dirty="0"/>
              <a:t>The circuit can be drawn as</a:t>
            </a:r>
          </a:p>
        </p:txBody>
      </p:sp>
      <p:pic>
        <p:nvPicPr>
          <p:cNvPr id="25" name="صورة 24">
            <a:extLst>
              <a:ext uri="{FF2B5EF4-FFF2-40B4-BE49-F238E27FC236}">
                <a16:creationId xmlns:a16="http://schemas.microsoft.com/office/drawing/2014/main" id="{A292BE28-9C12-ED99-CD47-0373A4CFA5D3}"/>
              </a:ext>
            </a:extLst>
          </p:cNvPr>
          <p:cNvPicPr>
            <a:picLocks noChangeAspect="1"/>
          </p:cNvPicPr>
          <p:nvPr/>
        </p:nvPicPr>
        <p:blipFill>
          <a:blip r:embed="rId4"/>
          <a:stretch>
            <a:fillRect/>
          </a:stretch>
        </p:blipFill>
        <p:spPr>
          <a:xfrm>
            <a:off x="6715125" y="3074015"/>
            <a:ext cx="2152650" cy="2124075"/>
          </a:xfrm>
          <a:prstGeom prst="rect">
            <a:avLst/>
          </a:prstGeom>
        </p:spPr>
      </p:pic>
    </p:spTree>
    <p:extLst>
      <p:ext uri="{BB962C8B-B14F-4D97-AF65-F5344CB8AC3E}">
        <p14:creationId xmlns:p14="http://schemas.microsoft.com/office/powerpoint/2010/main" val="1794683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childTnLst>
                          </p:cTn>
                        </p:par>
                        <p:par>
                          <p:cTn id="8" fill="hold">
                            <p:stCondLst>
                              <p:cond delay="500"/>
                            </p:stCondLst>
                            <p:childTnLst>
                              <p:par>
                                <p:cTn id="9" presetID="37"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1000"/>
                                        <p:tgtEl>
                                          <p:spTgt spid="18"/>
                                        </p:tgtEl>
                                      </p:cBhvr>
                                    </p:animEffect>
                                    <p:anim calcmode="lin" valueType="num">
                                      <p:cBhvr>
                                        <p:cTn id="12" dur="1000" fill="hold"/>
                                        <p:tgtEl>
                                          <p:spTgt spid="18"/>
                                        </p:tgtEl>
                                        <p:attrNameLst>
                                          <p:attrName>ppt_x</p:attrName>
                                        </p:attrNameLst>
                                      </p:cBhvr>
                                      <p:tavLst>
                                        <p:tav tm="0">
                                          <p:val>
                                            <p:strVal val="#ppt_x"/>
                                          </p:val>
                                        </p:tav>
                                        <p:tav tm="100000">
                                          <p:val>
                                            <p:strVal val="#ppt_x"/>
                                          </p:val>
                                        </p:tav>
                                      </p:tavLst>
                                    </p:anim>
                                    <p:anim calcmode="lin" valueType="num">
                                      <p:cBhvr>
                                        <p:cTn id="13" dur="900" decel="100000" fill="hold"/>
                                        <p:tgtEl>
                                          <p:spTgt spid="18"/>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9" presetClass="entr" presetSubtype="0"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dissolve">
                                      <p:cBhvr>
                                        <p:cTn id="18" dur="500"/>
                                        <p:tgtEl>
                                          <p:spTgt spid="15"/>
                                        </p:tgtEl>
                                      </p:cBhvr>
                                    </p:animEffect>
                                  </p:childTnLst>
                                </p:cTn>
                              </p:par>
                              <p:par>
                                <p:cTn id="19" presetID="9"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dissolve">
                                      <p:cBhvr>
                                        <p:cTn id="21" dur="500"/>
                                        <p:tgtEl>
                                          <p:spTgt spid="16"/>
                                        </p:tgtEl>
                                      </p:cBhvr>
                                    </p:animEffect>
                                  </p:childTnLst>
                                </p:cTn>
                              </p:par>
                              <p:par>
                                <p:cTn id="22" presetID="9" presetClass="entr" presetSubtype="0"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dissolve">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left)">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E7478226-4896-B2CC-4591-078FC0EBEFA3}"/>
              </a:ext>
            </a:extLst>
          </p:cNvPr>
          <p:cNvSpPr>
            <a:spLocks noGrp="1"/>
          </p:cNvSpPr>
          <p:nvPr>
            <p:ph idx="1"/>
          </p:nvPr>
        </p:nvSpPr>
        <p:spPr>
          <a:xfrm>
            <a:off x="847725" y="1469189"/>
            <a:ext cx="10964594" cy="4267898"/>
          </a:xfrm>
        </p:spPr>
        <p:txBody>
          <a:bodyPr/>
          <a:lstStyle/>
          <a:p>
            <a:r>
              <a:rPr lang="en-US" dirty="0">
                <a:solidFill>
                  <a:srgbClr val="FF0000"/>
                </a:solidFill>
                <a:latin typeface="Comic Sans MS" panose="030F0702030302020204" pitchFamily="66" charset="0"/>
                <a:ea typeface="PMingLiU" panose="02020500000000000000" pitchFamily="18" charset="-120"/>
                <a:cs typeface="Arial" panose="020B0604020202020204" pitchFamily="34" charset="0"/>
              </a:rPr>
              <a:t>Example: Design the combinational function shown in the following truth table</a:t>
            </a:r>
          </a:p>
          <a:p>
            <a:endParaRPr lang="en-US" dirty="0">
              <a:latin typeface="Comic Sans MS" panose="030F0702030302020204" pitchFamily="66" charset="0"/>
              <a:ea typeface="PMingLiU" panose="02020500000000000000" pitchFamily="18" charset="-120"/>
              <a:cs typeface="Arial" panose="020B0604020202020204" pitchFamily="34" charset="0"/>
            </a:endParaRPr>
          </a:p>
          <a:p>
            <a:r>
              <a:rPr lang="en-US" dirty="0">
                <a:latin typeface="Comic Sans MS" panose="030F0702030302020204" pitchFamily="66" charset="0"/>
                <a:ea typeface="PMingLiU" panose="02020500000000000000" pitchFamily="18" charset="-120"/>
                <a:cs typeface="Arial" panose="020B0604020202020204" pitchFamily="34" charset="0"/>
              </a:rPr>
              <a:t>F (A,B,C) = A’.B’.C + A’.B.C + A.B’.C’</a:t>
            </a:r>
          </a:p>
          <a:p>
            <a:r>
              <a:rPr lang="en-US" altLang="zh-TW" dirty="0">
                <a:latin typeface="Comic Sans MS" panose="030F0702030302020204" pitchFamily="66" charset="0"/>
                <a:ea typeface="PMingLiU" panose="02020500000000000000" pitchFamily="18" charset="-120"/>
                <a:cs typeface="Arial" panose="020B0604020202020204" pitchFamily="34" charset="0"/>
              </a:rPr>
              <a:t>Obtain the simplified Boolean function </a:t>
            </a:r>
          </a:p>
          <a:p>
            <a:pPr marL="0" indent="0">
              <a:buNone/>
            </a:pPr>
            <a:r>
              <a:rPr lang="en-US" altLang="zh-TW" dirty="0">
                <a:latin typeface="Comic Sans MS" panose="030F0702030302020204" pitchFamily="66" charset="0"/>
                <a:ea typeface="PMingLiU" panose="02020500000000000000" pitchFamily="18" charset="-120"/>
                <a:cs typeface="Arial" panose="020B0604020202020204" pitchFamily="34" charset="0"/>
              </a:rPr>
              <a:t>  using K Map:</a:t>
            </a:r>
          </a:p>
          <a:p>
            <a:pPr marL="0" indent="0">
              <a:buNone/>
            </a:pPr>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pPr marL="0" indent="0">
              <a:buNone/>
            </a:pPr>
            <a:r>
              <a:rPr lang="en-US" altLang="zh-TW" dirty="0">
                <a:latin typeface="Comic Sans MS" panose="030F0702030302020204" pitchFamily="66" charset="0"/>
                <a:ea typeface="PMingLiU" panose="02020500000000000000" pitchFamily="18" charset="-120"/>
                <a:cs typeface="Arial" panose="020B0604020202020204" pitchFamily="34" charset="0"/>
              </a:rPr>
              <a:t>F(A,B,C) = A.B’.C’ + A’.C</a:t>
            </a:r>
          </a:p>
        </p:txBody>
      </p:sp>
      <p:graphicFrame>
        <p:nvGraphicFramePr>
          <p:cNvPr id="3" name="جدول 3">
            <a:extLst>
              <a:ext uri="{FF2B5EF4-FFF2-40B4-BE49-F238E27FC236}">
                <a16:creationId xmlns:a16="http://schemas.microsoft.com/office/drawing/2014/main" id="{D9F55C30-58B9-4B72-42CA-8E861F64AED2}"/>
              </a:ext>
            </a:extLst>
          </p:cNvPr>
          <p:cNvGraphicFramePr>
            <a:graphicFrameLocks noGrp="1"/>
          </p:cNvGraphicFramePr>
          <p:nvPr>
            <p:extLst>
              <p:ext uri="{D42A27DB-BD31-4B8C-83A1-F6EECF244321}">
                <p14:modId xmlns:p14="http://schemas.microsoft.com/office/powerpoint/2010/main" val="1146213727"/>
              </p:ext>
            </p:extLst>
          </p:nvPr>
        </p:nvGraphicFramePr>
        <p:xfrm>
          <a:off x="8096250" y="2310341"/>
          <a:ext cx="3454400" cy="3480224"/>
        </p:xfrm>
        <a:graphic>
          <a:graphicData uri="http://schemas.openxmlformats.org/drawingml/2006/table">
            <a:tbl>
              <a:tblPr firstRow="1" bandRow="1">
                <a:tableStyleId>{5C22544A-7EE6-4342-B048-85BDC9FD1C3A}</a:tableStyleId>
              </a:tblPr>
              <a:tblGrid>
                <a:gridCol w="790575">
                  <a:extLst>
                    <a:ext uri="{9D8B030D-6E8A-4147-A177-3AD203B41FA5}">
                      <a16:colId xmlns:a16="http://schemas.microsoft.com/office/drawing/2014/main" val="642573325"/>
                    </a:ext>
                  </a:extLst>
                </a:gridCol>
                <a:gridCol w="752475">
                  <a:extLst>
                    <a:ext uri="{9D8B030D-6E8A-4147-A177-3AD203B41FA5}">
                      <a16:colId xmlns:a16="http://schemas.microsoft.com/office/drawing/2014/main" val="1883725033"/>
                    </a:ext>
                  </a:extLst>
                </a:gridCol>
                <a:gridCol w="923925">
                  <a:extLst>
                    <a:ext uri="{9D8B030D-6E8A-4147-A177-3AD203B41FA5}">
                      <a16:colId xmlns:a16="http://schemas.microsoft.com/office/drawing/2014/main" val="1572151669"/>
                    </a:ext>
                  </a:extLst>
                </a:gridCol>
                <a:gridCol w="987425">
                  <a:extLst>
                    <a:ext uri="{9D8B030D-6E8A-4147-A177-3AD203B41FA5}">
                      <a16:colId xmlns:a16="http://schemas.microsoft.com/office/drawing/2014/main" val="2451979914"/>
                    </a:ext>
                  </a:extLst>
                </a:gridCol>
              </a:tblGrid>
              <a:tr h="451909">
                <a:tc>
                  <a:txBody>
                    <a:bodyPr/>
                    <a:lstStyle/>
                    <a:p>
                      <a:pPr algn="ctr"/>
                      <a:r>
                        <a:rPr lang="en-US" dirty="0"/>
                        <a:t>A</a:t>
                      </a:r>
                    </a:p>
                  </a:txBody>
                  <a:tcPr/>
                </a:tc>
                <a:tc>
                  <a:txBody>
                    <a:bodyPr/>
                    <a:lstStyle/>
                    <a:p>
                      <a:pPr algn="ctr"/>
                      <a:r>
                        <a:rPr lang="en-US" dirty="0"/>
                        <a:t>B</a:t>
                      </a:r>
                    </a:p>
                  </a:txBody>
                  <a:tcPr/>
                </a:tc>
                <a:tc>
                  <a:txBody>
                    <a:bodyPr/>
                    <a:lstStyle/>
                    <a:p>
                      <a:pPr algn="ctr"/>
                      <a:r>
                        <a:rPr lang="en-US" dirty="0"/>
                        <a:t>C</a:t>
                      </a:r>
                    </a:p>
                  </a:txBody>
                  <a:tcPr/>
                </a:tc>
                <a:tc>
                  <a:txBody>
                    <a:bodyPr/>
                    <a:lstStyle/>
                    <a:p>
                      <a:pPr algn="ctr"/>
                      <a:r>
                        <a:rPr lang="en-US" dirty="0"/>
                        <a:t>F</a:t>
                      </a:r>
                    </a:p>
                  </a:txBody>
                  <a:tcPr/>
                </a:tc>
                <a:extLst>
                  <a:ext uri="{0D108BD9-81ED-4DB2-BD59-A6C34878D82A}">
                    <a16:rowId xmlns:a16="http://schemas.microsoft.com/office/drawing/2014/main" val="3391148153"/>
                  </a:ext>
                </a:extLst>
              </a:tr>
              <a:tr h="381000">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715646232"/>
                  </a:ext>
                </a:extLst>
              </a:tr>
              <a:tr h="370840">
                <a:tc>
                  <a:txBody>
                    <a:bodyPr/>
                    <a:lstStyle/>
                    <a:p>
                      <a:pPr algn="ctr"/>
                      <a:r>
                        <a:rPr lang="en-US" dirty="0"/>
                        <a:t>0</a:t>
                      </a:r>
                    </a:p>
                  </a:txBody>
                  <a:tcPr/>
                </a:tc>
                <a:tc>
                  <a:txBody>
                    <a:bodyPr/>
                    <a:lstStyle/>
                    <a:p>
                      <a:pPr algn="ctr"/>
                      <a:r>
                        <a:rPr lang="en-US" dirty="0"/>
                        <a:t>0</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4171588943"/>
                  </a:ext>
                </a:extLst>
              </a:tr>
              <a:tr h="370840">
                <a:tc>
                  <a:txBody>
                    <a:bodyPr/>
                    <a:lstStyle/>
                    <a:p>
                      <a:pPr algn="ctr"/>
                      <a:r>
                        <a:rPr lang="en-US" dirty="0"/>
                        <a:t>0</a:t>
                      </a:r>
                    </a:p>
                  </a:txBody>
                  <a:tcPr/>
                </a:tc>
                <a:tc>
                  <a:txBody>
                    <a:bodyPr/>
                    <a:lstStyle/>
                    <a:p>
                      <a:pPr algn="ctr"/>
                      <a:r>
                        <a:rPr lang="en-US" dirty="0"/>
                        <a:t>1</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2220573606"/>
                  </a:ext>
                </a:extLst>
              </a:tr>
              <a:tr h="370840">
                <a:tc>
                  <a:txBody>
                    <a:bodyPr/>
                    <a:lstStyle/>
                    <a:p>
                      <a:pPr algn="ctr"/>
                      <a:r>
                        <a:rPr lang="en-US" dirty="0"/>
                        <a:t>0</a:t>
                      </a:r>
                    </a:p>
                  </a:txBody>
                  <a:tcPr/>
                </a:tc>
                <a:tc>
                  <a:txBody>
                    <a:bodyPr/>
                    <a:lstStyle/>
                    <a:p>
                      <a:pPr algn="ctr"/>
                      <a:r>
                        <a:rPr lang="en-US" dirty="0"/>
                        <a:t>1</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3772348789"/>
                  </a:ext>
                </a:extLst>
              </a:tr>
              <a:tr h="370840">
                <a:tc>
                  <a:txBody>
                    <a:bodyPr/>
                    <a:lstStyle/>
                    <a:p>
                      <a:pPr algn="ctr"/>
                      <a:r>
                        <a:rPr lang="en-US" dirty="0"/>
                        <a:t>1</a:t>
                      </a:r>
                    </a:p>
                  </a:txBody>
                  <a:tcPr/>
                </a:tc>
                <a:tc>
                  <a:txBody>
                    <a:bodyPr/>
                    <a:lstStyle/>
                    <a:p>
                      <a:pPr algn="ctr"/>
                      <a:r>
                        <a:rPr lang="en-US" dirty="0"/>
                        <a:t>0</a:t>
                      </a:r>
                    </a:p>
                  </a:txBody>
                  <a:tcPr/>
                </a:tc>
                <a:tc>
                  <a:txBody>
                    <a:bodyPr/>
                    <a:lstStyle/>
                    <a:p>
                      <a:pPr algn="ctr"/>
                      <a:r>
                        <a:rPr lang="en-US" dirty="0"/>
                        <a:t>0</a:t>
                      </a:r>
                    </a:p>
                  </a:txBody>
                  <a:tcPr/>
                </a:tc>
                <a:tc>
                  <a:txBody>
                    <a:bodyPr/>
                    <a:lstStyle/>
                    <a:p>
                      <a:pPr algn="ctr"/>
                      <a:r>
                        <a:rPr lang="en-US" dirty="0"/>
                        <a:t>1</a:t>
                      </a:r>
                    </a:p>
                  </a:txBody>
                  <a:tcPr/>
                </a:tc>
                <a:extLst>
                  <a:ext uri="{0D108BD9-81ED-4DB2-BD59-A6C34878D82A}">
                    <a16:rowId xmlns:a16="http://schemas.microsoft.com/office/drawing/2014/main" val="3047550357"/>
                  </a:ext>
                </a:extLst>
              </a:tr>
              <a:tr h="370840">
                <a:tc>
                  <a:txBody>
                    <a:bodyPr/>
                    <a:lstStyle/>
                    <a:p>
                      <a:pPr algn="ctr"/>
                      <a:r>
                        <a:rPr lang="en-US" dirty="0"/>
                        <a:t>1</a:t>
                      </a:r>
                    </a:p>
                  </a:txBody>
                  <a:tcPr/>
                </a:tc>
                <a:tc>
                  <a:txBody>
                    <a:bodyPr/>
                    <a:lstStyle/>
                    <a:p>
                      <a:pPr algn="ctr"/>
                      <a:r>
                        <a:rPr lang="en-US" dirty="0"/>
                        <a:t>0</a:t>
                      </a:r>
                    </a:p>
                  </a:txBody>
                  <a:tcPr/>
                </a:tc>
                <a:tc>
                  <a:txBody>
                    <a:bodyPr/>
                    <a:lstStyle/>
                    <a:p>
                      <a:pPr algn="ctr"/>
                      <a:r>
                        <a:rPr lang="en-US" dirty="0"/>
                        <a:t>1</a:t>
                      </a:r>
                    </a:p>
                  </a:txBody>
                  <a:tcPr/>
                </a:tc>
                <a:tc>
                  <a:txBody>
                    <a:bodyPr/>
                    <a:lstStyle/>
                    <a:p>
                      <a:pPr algn="ctr"/>
                      <a:r>
                        <a:rPr lang="en-US" dirty="0"/>
                        <a:t>0</a:t>
                      </a:r>
                    </a:p>
                  </a:txBody>
                  <a:tcPr/>
                </a:tc>
                <a:extLst>
                  <a:ext uri="{0D108BD9-81ED-4DB2-BD59-A6C34878D82A}">
                    <a16:rowId xmlns:a16="http://schemas.microsoft.com/office/drawing/2014/main" val="3117478338"/>
                  </a:ext>
                </a:extLst>
              </a:tr>
              <a:tr h="422275">
                <a:tc>
                  <a:txBody>
                    <a:bodyPr/>
                    <a:lstStyle/>
                    <a:p>
                      <a:pPr algn="ctr"/>
                      <a:r>
                        <a:rPr lang="en-US" dirty="0"/>
                        <a:t>1</a:t>
                      </a:r>
                    </a:p>
                  </a:txBody>
                  <a:tcPr/>
                </a:tc>
                <a:tc>
                  <a:txBody>
                    <a:bodyPr/>
                    <a:lstStyle/>
                    <a:p>
                      <a:pPr algn="ctr"/>
                      <a:r>
                        <a:rPr lang="en-US" dirty="0"/>
                        <a:t>1</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628544495"/>
                  </a:ext>
                </a:extLst>
              </a:tr>
              <a:tr h="370840">
                <a:tc>
                  <a:txBody>
                    <a:bodyPr/>
                    <a:lstStyle/>
                    <a:p>
                      <a:pPr algn="ctr"/>
                      <a:r>
                        <a:rPr lang="en-US" dirty="0"/>
                        <a:t>1</a:t>
                      </a:r>
                    </a:p>
                  </a:txBody>
                  <a:tcPr/>
                </a:tc>
                <a:tc>
                  <a:txBody>
                    <a:bodyPr/>
                    <a:lstStyle/>
                    <a:p>
                      <a:pPr algn="ctr"/>
                      <a:r>
                        <a:rPr lang="en-US" dirty="0"/>
                        <a:t>1</a:t>
                      </a:r>
                    </a:p>
                  </a:txBody>
                  <a:tcPr/>
                </a:tc>
                <a:tc>
                  <a:txBody>
                    <a:bodyPr/>
                    <a:lstStyle/>
                    <a:p>
                      <a:pPr algn="ctr"/>
                      <a:r>
                        <a:rPr lang="en-US" dirty="0"/>
                        <a:t>1</a:t>
                      </a:r>
                    </a:p>
                  </a:txBody>
                  <a:tcPr/>
                </a:tc>
                <a:tc>
                  <a:txBody>
                    <a:bodyPr/>
                    <a:lstStyle/>
                    <a:p>
                      <a:pPr algn="ctr"/>
                      <a:r>
                        <a:rPr lang="en-US" dirty="0"/>
                        <a:t>0</a:t>
                      </a:r>
                    </a:p>
                  </a:txBody>
                  <a:tcPr/>
                </a:tc>
                <a:extLst>
                  <a:ext uri="{0D108BD9-81ED-4DB2-BD59-A6C34878D82A}">
                    <a16:rowId xmlns:a16="http://schemas.microsoft.com/office/drawing/2014/main" val="2761563120"/>
                  </a:ext>
                </a:extLst>
              </a:tr>
            </a:tbl>
          </a:graphicData>
        </a:graphic>
      </p:graphicFrame>
      <p:pic>
        <p:nvPicPr>
          <p:cNvPr id="7" name="صورة 6">
            <a:extLst>
              <a:ext uri="{FF2B5EF4-FFF2-40B4-BE49-F238E27FC236}">
                <a16:creationId xmlns:a16="http://schemas.microsoft.com/office/drawing/2014/main" id="{1F84CE92-CD48-6D8F-A3A6-AAD9E3D94DA5}"/>
              </a:ext>
            </a:extLst>
          </p:cNvPr>
          <p:cNvPicPr>
            <a:picLocks noChangeAspect="1"/>
          </p:cNvPicPr>
          <p:nvPr/>
        </p:nvPicPr>
        <p:blipFill>
          <a:blip r:embed="rId2"/>
          <a:stretch>
            <a:fillRect/>
          </a:stretch>
        </p:blipFill>
        <p:spPr>
          <a:xfrm>
            <a:off x="4619626" y="3688863"/>
            <a:ext cx="3285788" cy="2407137"/>
          </a:xfrm>
          <a:prstGeom prst="rect">
            <a:avLst/>
          </a:prstGeom>
        </p:spPr>
      </p:pic>
      <p:sp>
        <p:nvSpPr>
          <p:cNvPr id="8" name="مستطيل 7">
            <a:extLst>
              <a:ext uri="{FF2B5EF4-FFF2-40B4-BE49-F238E27FC236}">
                <a16:creationId xmlns:a16="http://schemas.microsoft.com/office/drawing/2014/main" id="{E462B67F-5A98-7A01-8A4B-DE2BC30CED88}"/>
              </a:ext>
            </a:extLst>
          </p:cNvPr>
          <p:cNvSpPr/>
          <p:nvPr/>
        </p:nvSpPr>
        <p:spPr>
          <a:xfrm>
            <a:off x="5886450" y="4410075"/>
            <a:ext cx="857250" cy="304800"/>
          </a:xfrm>
          <a:prstGeom prst="rect">
            <a:avLst/>
          </a:prstGeom>
          <a:noFill/>
          <a:ln w="28575">
            <a:solidFill>
              <a:srgbClr val="FFC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9" name="مستطيل 8">
            <a:extLst>
              <a:ext uri="{FF2B5EF4-FFF2-40B4-BE49-F238E27FC236}">
                <a16:creationId xmlns:a16="http://schemas.microsoft.com/office/drawing/2014/main" id="{D3E7AC8B-2A76-5E2A-1526-6B6E0CE7535D}"/>
              </a:ext>
            </a:extLst>
          </p:cNvPr>
          <p:cNvSpPr/>
          <p:nvPr/>
        </p:nvSpPr>
        <p:spPr>
          <a:xfrm>
            <a:off x="5334000" y="4949413"/>
            <a:ext cx="352425" cy="365537"/>
          </a:xfrm>
          <a:prstGeom prst="rect">
            <a:avLst/>
          </a:prstGeom>
          <a:noFill/>
          <a:ln w="28575">
            <a:solidFill>
              <a:srgbClr val="FFC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299431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Object 32">
            <a:extLst>
              <a:ext uri="{FF2B5EF4-FFF2-40B4-BE49-F238E27FC236}">
                <a16:creationId xmlns:a16="http://schemas.microsoft.com/office/drawing/2014/main" id="{A6588753-50FE-48CD-15B9-4106721FC272}"/>
              </a:ext>
            </a:extLst>
          </p:cNvPr>
          <p:cNvGraphicFramePr>
            <a:graphicFrameLocks noChangeAspect="1"/>
          </p:cNvGraphicFramePr>
          <p:nvPr>
            <p:extLst>
              <p:ext uri="{D42A27DB-BD31-4B8C-83A1-F6EECF244321}">
                <p14:modId xmlns:p14="http://schemas.microsoft.com/office/powerpoint/2010/main" val="3395293371"/>
              </p:ext>
            </p:extLst>
          </p:nvPr>
        </p:nvGraphicFramePr>
        <p:xfrm>
          <a:off x="1433513" y="1449388"/>
          <a:ext cx="3895725" cy="2295525"/>
        </p:xfrm>
        <a:graphic>
          <a:graphicData uri="http://schemas.openxmlformats.org/presentationml/2006/ole">
            <mc:AlternateContent xmlns:mc="http://schemas.openxmlformats.org/markup-compatibility/2006">
              <mc:Choice xmlns:v="urn:schemas-microsoft-com:vml" Requires="v">
                <p:oleObj name="CorelDRAW" r:id="rId2" imgW="1460152" imgH="859942" progId="CorelDRAW.Graphic.13">
                  <p:embed/>
                </p:oleObj>
              </mc:Choice>
              <mc:Fallback>
                <p:oleObj name="CorelDRAW" r:id="rId2" imgW="1460152" imgH="859942" progId="CorelDRAW.Graphic.13">
                  <p:embed/>
                  <p:pic>
                    <p:nvPicPr>
                      <p:cNvPr id="114720" name="Object 32">
                        <a:extLst>
                          <a:ext uri="{FF2B5EF4-FFF2-40B4-BE49-F238E27FC236}">
                            <a16:creationId xmlns:a16="http://schemas.microsoft.com/office/drawing/2014/main" id="{C3EF8B83-0C54-74FF-A376-6B97A90E01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3513" y="1449388"/>
                        <a:ext cx="3895725" cy="22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3" name="Text Box 59">
            <a:extLst>
              <a:ext uri="{FF2B5EF4-FFF2-40B4-BE49-F238E27FC236}">
                <a16:creationId xmlns:a16="http://schemas.microsoft.com/office/drawing/2014/main" id="{E791C7FF-2878-B393-0E97-8BBE76723AB4}"/>
              </a:ext>
            </a:extLst>
          </p:cNvPr>
          <p:cNvSpPr txBox="1">
            <a:spLocks noChangeArrowheads="1"/>
          </p:cNvSpPr>
          <p:nvPr/>
        </p:nvSpPr>
        <p:spPr bwMode="auto">
          <a:xfrm>
            <a:off x="5510213" y="2362201"/>
            <a:ext cx="448151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2400" dirty="0">
                <a:solidFill>
                  <a:srgbClr val="FF0000"/>
                </a:solidFill>
                <a:latin typeface="Comic Sans MS" panose="030F0702030302020204" pitchFamily="66" charset="0"/>
                <a:ea typeface="PMingLiU" panose="02020500000000000000" pitchFamily="18" charset="-120"/>
                <a:cs typeface="Arial" panose="020B0604020202020204" pitchFamily="34" charset="0"/>
              </a:rPr>
              <a:t>X = A’.B’.C + A’.B.C +  A.B’C’</a:t>
            </a:r>
          </a:p>
        </p:txBody>
      </p:sp>
      <p:sp>
        <p:nvSpPr>
          <p:cNvPr id="58" name="مربع نص 57">
            <a:extLst>
              <a:ext uri="{FF2B5EF4-FFF2-40B4-BE49-F238E27FC236}">
                <a16:creationId xmlns:a16="http://schemas.microsoft.com/office/drawing/2014/main" id="{7509E64F-1652-B588-9024-4A2B9623E538}"/>
              </a:ext>
            </a:extLst>
          </p:cNvPr>
          <p:cNvSpPr txBox="1"/>
          <p:nvPr/>
        </p:nvSpPr>
        <p:spPr>
          <a:xfrm>
            <a:off x="1045369" y="1359625"/>
            <a:ext cx="414338" cy="923330"/>
          </a:xfrm>
          <a:prstGeom prst="rect">
            <a:avLst/>
          </a:prstGeom>
          <a:noFill/>
        </p:spPr>
        <p:txBody>
          <a:bodyPr wrap="square" rtlCol="0">
            <a:spAutoFit/>
          </a:bodyPr>
          <a:lstStyle/>
          <a:p>
            <a:r>
              <a:rPr lang="en-US" dirty="0">
                <a:solidFill>
                  <a:srgbClr val="FF0000"/>
                </a:solidFill>
              </a:rPr>
              <a:t>A’</a:t>
            </a:r>
          </a:p>
          <a:p>
            <a:r>
              <a:rPr lang="en-US" dirty="0">
                <a:solidFill>
                  <a:srgbClr val="FF0000"/>
                </a:solidFill>
              </a:rPr>
              <a:t>B’</a:t>
            </a:r>
          </a:p>
          <a:p>
            <a:r>
              <a:rPr lang="en-US" dirty="0">
                <a:solidFill>
                  <a:srgbClr val="FF0000"/>
                </a:solidFill>
              </a:rPr>
              <a:t>C</a:t>
            </a:r>
          </a:p>
        </p:txBody>
      </p:sp>
      <p:sp>
        <p:nvSpPr>
          <p:cNvPr id="59" name="مربع نص 58">
            <a:extLst>
              <a:ext uri="{FF2B5EF4-FFF2-40B4-BE49-F238E27FC236}">
                <a16:creationId xmlns:a16="http://schemas.microsoft.com/office/drawing/2014/main" id="{444B5788-36B6-2D28-B85A-4EE71E294B9A}"/>
              </a:ext>
            </a:extLst>
          </p:cNvPr>
          <p:cNvSpPr txBox="1"/>
          <p:nvPr/>
        </p:nvSpPr>
        <p:spPr>
          <a:xfrm>
            <a:off x="1226344" y="2107768"/>
            <a:ext cx="414338" cy="923330"/>
          </a:xfrm>
          <a:prstGeom prst="rect">
            <a:avLst/>
          </a:prstGeom>
          <a:noFill/>
        </p:spPr>
        <p:txBody>
          <a:bodyPr wrap="square" rtlCol="0">
            <a:spAutoFit/>
          </a:bodyPr>
          <a:lstStyle/>
          <a:p>
            <a:r>
              <a:rPr lang="en-US" dirty="0">
                <a:solidFill>
                  <a:srgbClr val="FF0000"/>
                </a:solidFill>
              </a:rPr>
              <a:t>A’</a:t>
            </a:r>
          </a:p>
          <a:p>
            <a:r>
              <a:rPr lang="en-US" dirty="0">
                <a:solidFill>
                  <a:srgbClr val="FF0000"/>
                </a:solidFill>
              </a:rPr>
              <a:t>B</a:t>
            </a:r>
          </a:p>
          <a:p>
            <a:r>
              <a:rPr lang="en-US" dirty="0">
                <a:solidFill>
                  <a:srgbClr val="FF0000"/>
                </a:solidFill>
              </a:rPr>
              <a:t>C</a:t>
            </a:r>
          </a:p>
        </p:txBody>
      </p:sp>
      <p:sp>
        <p:nvSpPr>
          <p:cNvPr id="60" name="مربع نص 59">
            <a:extLst>
              <a:ext uri="{FF2B5EF4-FFF2-40B4-BE49-F238E27FC236}">
                <a16:creationId xmlns:a16="http://schemas.microsoft.com/office/drawing/2014/main" id="{DEB927CA-B49D-C2EB-F774-EC5CEFB2EAFB}"/>
              </a:ext>
            </a:extLst>
          </p:cNvPr>
          <p:cNvSpPr txBox="1"/>
          <p:nvPr/>
        </p:nvSpPr>
        <p:spPr>
          <a:xfrm>
            <a:off x="1045369" y="2911346"/>
            <a:ext cx="414338" cy="923330"/>
          </a:xfrm>
          <a:prstGeom prst="rect">
            <a:avLst/>
          </a:prstGeom>
          <a:noFill/>
        </p:spPr>
        <p:txBody>
          <a:bodyPr wrap="square" rtlCol="0">
            <a:spAutoFit/>
          </a:bodyPr>
          <a:lstStyle/>
          <a:p>
            <a:r>
              <a:rPr lang="en-US" dirty="0">
                <a:solidFill>
                  <a:srgbClr val="FF0000"/>
                </a:solidFill>
              </a:rPr>
              <a:t>A</a:t>
            </a:r>
          </a:p>
          <a:p>
            <a:r>
              <a:rPr lang="en-US" dirty="0">
                <a:solidFill>
                  <a:srgbClr val="FF0000"/>
                </a:solidFill>
              </a:rPr>
              <a:t>B’</a:t>
            </a:r>
          </a:p>
          <a:p>
            <a:r>
              <a:rPr lang="en-US" dirty="0">
                <a:solidFill>
                  <a:srgbClr val="FF0000"/>
                </a:solidFill>
              </a:rPr>
              <a:t>C’</a:t>
            </a:r>
          </a:p>
        </p:txBody>
      </p:sp>
      <p:sp>
        <p:nvSpPr>
          <p:cNvPr id="62" name="مربع نص 61">
            <a:extLst>
              <a:ext uri="{FF2B5EF4-FFF2-40B4-BE49-F238E27FC236}">
                <a16:creationId xmlns:a16="http://schemas.microsoft.com/office/drawing/2014/main" id="{80566841-C0C8-AB9C-3B02-5EF2FA29D5BF}"/>
              </a:ext>
            </a:extLst>
          </p:cNvPr>
          <p:cNvSpPr txBox="1"/>
          <p:nvPr/>
        </p:nvSpPr>
        <p:spPr>
          <a:xfrm>
            <a:off x="8051006" y="4218027"/>
            <a:ext cx="2483644" cy="461665"/>
          </a:xfrm>
          <a:prstGeom prst="rect">
            <a:avLst/>
          </a:prstGeom>
          <a:noFill/>
        </p:spPr>
        <p:txBody>
          <a:bodyPr wrap="square">
            <a:spAutoFit/>
          </a:bodyPr>
          <a:lstStyle/>
          <a:p>
            <a:pPr>
              <a:spcBef>
                <a:spcPct val="50000"/>
              </a:spcBef>
            </a:pPr>
            <a:r>
              <a:rPr lang="en-US" altLang="zh-TW" sz="2400" dirty="0">
                <a:solidFill>
                  <a:srgbClr val="FF0000"/>
                </a:solidFill>
                <a:latin typeface="Comic Sans MS" panose="030F0702030302020204" pitchFamily="66" charset="0"/>
                <a:ea typeface="PMingLiU" panose="02020500000000000000" pitchFamily="18" charset="-120"/>
                <a:cs typeface="Arial" panose="020B0604020202020204" pitchFamily="34" charset="0"/>
              </a:rPr>
              <a:t>A.B’.C’ + A’.C</a:t>
            </a:r>
            <a:endParaRPr lang="en-US" sz="2400" dirty="0">
              <a:solidFill>
                <a:srgbClr val="FF0000"/>
              </a:solidFill>
              <a:latin typeface="Comic Sans MS" panose="030F0702030302020204" pitchFamily="66" charset="0"/>
              <a:ea typeface="PMingLiU" panose="02020500000000000000" pitchFamily="18" charset="-120"/>
              <a:cs typeface="Arial" panose="020B0604020202020204" pitchFamily="34" charset="0"/>
            </a:endParaRPr>
          </a:p>
        </p:txBody>
      </p:sp>
      <p:pic>
        <p:nvPicPr>
          <p:cNvPr id="64" name="صورة 63">
            <a:extLst>
              <a:ext uri="{FF2B5EF4-FFF2-40B4-BE49-F238E27FC236}">
                <a16:creationId xmlns:a16="http://schemas.microsoft.com/office/drawing/2014/main" id="{977F6772-EAF3-A4B9-6F0E-4B513767DA91}"/>
              </a:ext>
            </a:extLst>
          </p:cNvPr>
          <p:cNvPicPr>
            <a:picLocks noChangeAspect="1"/>
          </p:cNvPicPr>
          <p:nvPr/>
        </p:nvPicPr>
        <p:blipFill>
          <a:blip r:embed="rId4"/>
          <a:stretch>
            <a:fillRect/>
          </a:stretch>
        </p:blipFill>
        <p:spPr>
          <a:xfrm>
            <a:off x="3748088" y="3744913"/>
            <a:ext cx="4152900" cy="1714500"/>
          </a:xfrm>
          <a:prstGeom prst="rect">
            <a:avLst/>
          </a:prstGeom>
        </p:spPr>
      </p:pic>
      <p:sp>
        <p:nvSpPr>
          <p:cNvPr id="65" name="مربع نص 64">
            <a:extLst>
              <a:ext uri="{FF2B5EF4-FFF2-40B4-BE49-F238E27FC236}">
                <a16:creationId xmlns:a16="http://schemas.microsoft.com/office/drawing/2014/main" id="{F137F5A3-2EB9-BF3F-3C3F-4DE33A5CBED9}"/>
              </a:ext>
            </a:extLst>
          </p:cNvPr>
          <p:cNvSpPr txBox="1"/>
          <p:nvPr/>
        </p:nvSpPr>
        <p:spPr>
          <a:xfrm>
            <a:off x="1819275" y="4581525"/>
            <a:ext cx="1428750" cy="369332"/>
          </a:xfrm>
          <a:prstGeom prst="rect">
            <a:avLst/>
          </a:prstGeom>
          <a:noFill/>
        </p:spPr>
        <p:txBody>
          <a:bodyPr wrap="square" rtlCol="0">
            <a:spAutoFit/>
          </a:bodyPr>
          <a:lstStyle/>
          <a:p>
            <a:r>
              <a:rPr lang="en-US" b="1" dirty="0"/>
              <a:t>Simplified</a:t>
            </a:r>
          </a:p>
        </p:txBody>
      </p:sp>
      <p:sp>
        <p:nvSpPr>
          <p:cNvPr id="66" name="مربع نص 65">
            <a:extLst>
              <a:ext uri="{FF2B5EF4-FFF2-40B4-BE49-F238E27FC236}">
                <a16:creationId xmlns:a16="http://schemas.microsoft.com/office/drawing/2014/main" id="{B17886EF-5528-9E16-335E-F0BF23A0D721}"/>
              </a:ext>
            </a:extLst>
          </p:cNvPr>
          <p:cNvSpPr txBox="1"/>
          <p:nvPr/>
        </p:nvSpPr>
        <p:spPr>
          <a:xfrm>
            <a:off x="3033713" y="1174959"/>
            <a:ext cx="1428750" cy="369332"/>
          </a:xfrm>
          <a:prstGeom prst="rect">
            <a:avLst/>
          </a:prstGeom>
          <a:noFill/>
        </p:spPr>
        <p:txBody>
          <a:bodyPr wrap="square" rtlCol="0">
            <a:spAutoFit/>
          </a:bodyPr>
          <a:lstStyle/>
          <a:p>
            <a:r>
              <a:rPr lang="en-US" b="1" dirty="0"/>
              <a:t>Original</a:t>
            </a:r>
          </a:p>
        </p:txBody>
      </p:sp>
      <p:sp>
        <p:nvSpPr>
          <p:cNvPr id="67" name="مربع نص 66">
            <a:extLst>
              <a:ext uri="{FF2B5EF4-FFF2-40B4-BE49-F238E27FC236}">
                <a16:creationId xmlns:a16="http://schemas.microsoft.com/office/drawing/2014/main" id="{5AAA6F1E-ACD1-7362-508C-F5FD13A2577F}"/>
              </a:ext>
            </a:extLst>
          </p:cNvPr>
          <p:cNvSpPr txBox="1"/>
          <p:nvPr/>
        </p:nvSpPr>
        <p:spPr>
          <a:xfrm>
            <a:off x="3540919" y="4679692"/>
            <a:ext cx="414338" cy="923330"/>
          </a:xfrm>
          <a:prstGeom prst="rect">
            <a:avLst/>
          </a:prstGeom>
          <a:noFill/>
        </p:spPr>
        <p:txBody>
          <a:bodyPr wrap="square" rtlCol="0">
            <a:spAutoFit/>
          </a:bodyPr>
          <a:lstStyle/>
          <a:p>
            <a:r>
              <a:rPr lang="en-US" dirty="0">
                <a:solidFill>
                  <a:srgbClr val="FF0000"/>
                </a:solidFill>
              </a:rPr>
              <a:t>A</a:t>
            </a:r>
          </a:p>
          <a:p>
            <a:r>
              <a:rPr lang="en-US" dirty="0">
                <a:solidFill>
                  <a:srgbClr val="FF0000"/>
                </a:solidFill>
              </a:rPr>
              <a:t>B’</a:t>
            </a:r>
          </a:p>
          <a:p>
            <a:r>
              <a:rPr lang="en-US" dirty="0">
                <a:solidFill>
                  <a:srgbClr val="FF0000"/>
                </a:solidFill>
              </a:rPr>
              <a:t>C’</a:t>
            </a:r>
          </a:p>
        </p:txBody>
      </p:sp>
      <p:sp>
        <p:nvSpPr>
          <p:cNvPr id="68" name="مربع نص 67">
            <a:extLst>
              <a:ext uri="{FF2B5EF4-FFF2-40B4-BE49-F238E27FC236}">
                <a16:creationId xmlns:a16="http://schemas.microsoft.com/office/drawing/2014/main" id="{6B82644E-6FF0-36DE-4160-97087E91BAF6}"/>
              </a:ext>
            </a:extLst>
          </p:cNvPr>
          <p:cNvSpPr txBox="1"/>
          <p:nvPr/>
        </p:nvSpPr>
        <p:spPr>
          <a:xfrm>
            <a:off x="3517107" y="3898960"/>
            <a:ext cx="414338" cy="646331"/>
          </a:xfrm>
          <a:prstGeom prst="rect">
            <a:avLst/>
          </a:prstGeom>
          <a:noFill/>
        </p:spPr>
        <p:txBody>
          <a:bodyPr wrap="square" rtlCol="0">
            <a:spAutoFit/>
          </a:bodyPr>
          <a:lstStyle/>
          <a:p>
            <a:r>
              <a:rPr lang="en-US" dirty="0">
                <a:solidFill>
                  <a:srgbClr val="FF0000"/>
                </a:solidFill>
              </a:rPr>
              <a:t>A’</a:t>
            </a:r>
          </a:p>
          <a:p>
            <a:r>
              <a:rPr lang="en-US" dirty="0">
                <a:solidFill>
                  <a:srgbClr val="FF0000"/>
                </a:solidFill>
              </a:rPr>
              <a:t>C</a:t>
            </a:r>
          </a:p>
        </p:txBody>
      </p:sp>
    </p:spTree>
    <p:extLst>
      <p:ext uri="{BB962C8B-B14F-4D97-AF65-F5344CB8AC3E}">
        <p14:creationId xmlns:p14="http://schemas.microsoft.com/office/powerpoint/2010/main" val="9673630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8C64978F-BDA7-FFA4-E66B-6982418026A1}"/>
              </a:ext>
            </a:extLst>
          </p:cNvPr>
          <p:cNvSpPr>
            <a:spLocks noGrp="1"/>
          </p:cNvSpPr>
          <p:nvPr>
            <p:ph idx="1"/>
          </p:nvPr>
        </p:nvSpPr>
        <p:spPr/>
        <p:txBody>
          <a:bodyPr/>
          <a:lstStyle/>
          <a:p>
            <a:r>
              <a:rPr lang="en-US" dirty="0">
                <a:solidFill>
                  <a:srgbClr val="FF0000"/>
                </a:solidFill>
                <a:latin typeface="Comic Sans MS" panose="030F0702030302020204" pitchFamily="66" charset="0"/>
                <a:ea typeface="PMingLiU" panose="02020500000000000000" pitchFamily="18" charset="-120"/>
                <a:cs typeface="Arial" panose="020B0604020202020204" pitchFamily="34" charset="0"/>
              </a:rPr>
              <a:t>Exercise</a:t>
            </a:r>
          </a:p>
          <a:p>
            <a:pPr marL="0" marR="0" lvl="0" indent="0" rtl="0">
              <a:buNone/>
            </a:pPr>
            <a:r>
              <a:rPr lang="en-US" dirty="0">
                <a:solidFill>
                  <a:srgbClr val="FF0000"/>
                </a:solidFill>
                <a:latin typeface="Comic Sans MS" panose="030F0702030302020204" pitchFamily="66" charset="0"/>
                <a:ea typeface="PMingLiU" panose="02020500000000000000" pitchFamily="18" charset="-120"/>
                <a:cs typeface="Arial" panose="020B0604020202020204" pitchFamily="34" charset="0"/>
              </a:rPr>
              <a:t>Design a combinational circuit with three input and one output.</a:t>
            </a:r>
          </a:p>
          <a:p>
            <a:pPr marL="742950" marR="0" lvl="1" indent="-285750" rtl="0">
              <a:buFont typeface="+mj-lt"/>
              <a:buAutoNum type="alphaLcPeriod"/>
            </a:pPr>
            <a:r>
              <a:rPr lang="en-US" dirty="0">
                <a:solidFill>
                  <a:srgbClr val="FF0000"/>
                </a:solidFill>
                <a:latin typeface="Comic Sans MS" panose="030F0702030302020204" pitchFamily="66" charset="0"/>
                <a:ea typeface="PMingLiU" panose="02020500000000000000" pitchFamily="18" charset="-120"/>
                <a:cs typeface="Arial" panose="020B0604020202020204" pitchFamily="34" charset="0"/>
              </a:rPr>
              <a:t>The output is 1 when the binary value of the inputs is less than 3 the output is 0 otherwise.</a:t>
            </a:r>
          </a:p>
          <a:p>
            <a:pPr marL="0" indent="0">
              <a:buNone/>
            </a:pPr>
            <a:r>
              <a:rPr lang="en-US" dirty="0">
                <a:latin typeface="Comic Sans MS" panose="030F0702030302020204" pitchFamily="66" charset="0"/>
                <a:ea typeface="PMingLiU" panose="02020500000000000000" pitchFamily="18" charset="-120"/>
                <a:cs typeface="Arial" panose="020B0604020202020204" pitchFamily="34" charset="0"/>
              </a:rPr>
              <a:t>Solution</a:t>
            </a:r>
          </a:p>
          <a:p>
            <a:endParaRPr lang="en-US" dirty="0"/>
          </a:p>
          <a:p>
            <a:r>
              <a:rPr lang="en-US" dirty="0">
                <a:latin typeface="Comic Sans MS" panose="030F0702030302020204" pitchFamily="66" charset="0"/>
                <a:ea typeface="PMingLiU" panose="02020500000000000000" pitchFamily="18" charset="-120"/>
                <a:cs typeface="Arial" panose="020B0604020202020204" pitchFamily="34" charset="0"/>
              </a:rPr>
              <a:t>Inputs / outputs</a:t>
            </a:r>
          </a:p>
          <a:p>
            <a:pPr marL="0" indent="0">
              <a:buNone/>
            </a:pPr>
            <a:r>
              <a:rPr lang="en-US" dirty="0"/>
              <a:t>	3 inputs, (A,B,C)  and one output (F)</a:t>
            </a:r>
          </a:p>
          <a:p>
            <a:endParaRPr lang="en-US" dirty="0"/>
          </a:p>
          <a:p>
            <a:endParaRPr lang="en-US" dirty="0"/>
          </a:p>
        </p:txBody>
      </p:sp>
    </p:spTree>
    <p:extLst>
      <p:ext uri="{BB962C8B-B14F-4D97-AF65-F5344CB8AC3E}">
        <p14:creationId xmlns:p14="http://schemas.microsoft.com/office/powerpoint/2010/main" val="36856694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66C10A86-59D2-BBC8-EA63-479FAAB09B1E}"/>
              </a:ext>
            </a:extLst>
          </p:cNvPr>
          <p:cNvSpPr>
            <a:spLocks noGrp="1"/>
          </p:cNvSpPr>
          <p:nvPr>
            <p:ph idx="1"/>
          </p:nvPr>
        </p:nvSpPr>
        <p:spPr/>
        <p:txBody>
          <a:bodyPr/>
          <a:lstStyle/>
          <a:p>
            <a:r>
              <a:rPr lang="en-US" dirty="0">
                <a:latin typeface="Comic Sans MS" panose="030F0702030302020204" pitchFamily="66" charset="0"/>
                <a:ea typeface="PMingLiU" panose="02020500000000000000" pitchFamily="18" charset="-120"/>
                <a:cs typeface="Arial" panose="020B0604020202020204" pitchFamily="34" charset="0"/>
              </a:rPr>
              <a:t>Truth Table: </a:t>
            </a:r>
          </a:p>
          <a:p>
            <a:pPr marL="742950" marR="0" lvl="1" indent="-285750" rtl="0">
              <a:buFont typeface="+mj-lt"/>
              <a:buAutoNum type="alphaLcPeriod"/>
            </a:pPr>
            <a:r>
              <a:rPr lang="en-US" dirty="0">
                <a:solidFill>
                  <a:srgbClr val="FF0000"/>
                </a:solidFill>
                <a:latin typeface="Comic Sans MS" panose="030F0702030302020204" pitchFamily="66" charset="0"/>
                <a:ea typeface="PMingLiU" panose="02020500000000000000" pitchFamily="18" charset="-120"/>
                <a:cs typeface="Arial" panose="020B0604020202020204" pitchFamily="34" charset="0"/>
              </a:rPr>
              <a:t>The output is 1 when the binary value of the inputs is less than 3. the output is 0 otherwise.</a:t>
            </a:r>
          </a:p>
          <a:p>
            <a:r>
              <a:rPr lang="en-US" dirty="0">
                <a:latin typeface="Comic Sans MS" panose="030F0702030302020204" pitchFamily="66" charset="0"/>
                <a:ea typeface="PMingLiU" panose="02020500000000000000" pitchFamily="18" charset="-120"/>
                <a:cs typeface="Arial" panose="020B0604020202020204" pitchFamily="34" charset="0"/>
              </a:rPr>
              <a:t>			</a:t>
            </a:r>
            <a:r>
              <a:rPr lang="en-US" altLang="zh-TW" dirty="0">
                <a:latin typeface="Comic Sans MS" panose="030F0702030302020204" pitchFamily="66" charset="0"/>
                <a:ea typeface="PMingLiU" panose="02020500000000000000" pitchFamily="18" charset="-120"/>
                <a:cs typeface="Arial" panose="020B0604020202020204" pitchFamily="34" charset="0"/>
              </a:rPr>
              <a:t>Obtain the simplified Boolean function for 					the output as a function of the input:</a:t>
            </a:r>
          </a:p>
          <a:p>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dirty="0">
              <a:latin typeface="Comic Sans MS" panose="030F0702030302020204" pitchFamily="66" charset="0"/>
              <a:ea typeface="PMingLiU" panose="02020500000000000000" pitchFamily="18" charset="-120"/>
              <a:cs typeface="Arial" panose="020B0604020202020204" pitchFamily="34" charset="0"/>
            </a:endParaRPr>
          </a:p>
          <a:p>
            <a:pPr marL="457200" lvl="1" indent="0">
              <a:buNone/>
            </a:pPr>
            <a:endParaRPr lang="en-US" dirty="0">
              <a:latin typeface="Comic Sans MS" panose="030F0702030302020204" pitchFamily="66" charset="0"/>
              <a:ea typeface="PMingLiU" panose="02020500000000000000" pitchFamily="18" charset="-120"/>
              <a:cs typeface="Arial" panose="020B0604020202020204" pitchFamily="34" charset="0"/>
            </a:endParaRPr>
          </a:p>
          <a:p>
            <a:pPr marL="457200" lvl="1" indent="0">
              <a:buNone/>
            </a:pPr>
            <a:br>
              <a:rPr lang="en-US" dirty="0"/>
            </a:br>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sz="2400" dirty="0">
              <a:ea typeface="PMingLiU" panose="02020500000000000000" pitchFamily="18" charset="-120"/>
            </a:endParaRPr>
          </a:p>
          <a:p>
            <a:pPr marL="0" indent="0">
              <a:buNone/>
            </a:pPr>
            <a:endParaRPr lang="en-US" dirty="0"/>
          </a:p>
        </p:txBody>
      </p:sp>
      <p:graphicFrame>
        <p:nvGraphicFramePr>
          <p:cNvPr id="3" name="جدول 3">
            <a:extLst>
              <a:ext uri="{FF2B5EF4-FFF2-40B4-BE49-F238E27FC236}">
                <a16:creationId xmlns:a16="http://schemas.microsoft.com/office/drawing/2014/main" id="{9D65E91D-3809-6D89-7587-47E6952D1C28}"/>
              </a:ext>
            </a:extLst>
          </p:cNvPr>
          <p:cNvGraphicFramePr>
            <a:graphicFrameLocks noGrp="1"/>
          </p:cNvGraphicFramePr>
          <p:nvPr>
            <p:extLst>
              <p:ext uri="{D42A27DB-BD31-4B8C-83A1-F6EECF244321}">
                <p14:modId xmlns:p14="http://schemas.microsoft.com/office/powerpoint/2010/main" val="3938476542"/>
              </p:ext>
            </p:extLst>
          </p:nvPr>
        </p:nvGraphicFramePr>
        <p:xfrm>
          <a:off x="485775" y="2633578"/>
          <a:ext cx="2838451" cy="3423687"/>
        </p:xfrm>
        <a:graphic>
          <a:graphicData uri="http://schemas.openxmlformats.org/drawingml/2006/table">
            <a:tbl>
              <a:tblPr firstRow="1" bandRow="1">
                <a:tableStyleId>{5C22544A-7EE6-4342-B048-85BDC9FD1C3A}</a:tableStyleId>
              </a:tblPr>
              <a:tblGrid>
                <a:gridCol w="753915">
                  <a:extLst>
                    <a:ext uri="{9D8B030D-6E8A-4147-A177-3AD203B41FA5}">
                      <a16:colId xmlns:a16="http://schemas.microsoft.com/office/drawing/2014/main" val="1537169533"/>
                    </a:ext>
                  </a:extLst>
                </a:gridCol>
                <a:gridCol w="753915">
                  <a:extLst>
                    <a:ext uri="{9D8B030D-6E8A-4147-A177-3AD203B41FA5}">
                      <a16:colId xmlns:a16="http://schemas.microsoft.com/office/drawing/2014/main" val="4053131643"/>
                    </a:ext>
                  </a:extLst>
                </a:gridCol>
                <a:gridCol w="666088">
                  <a:extLst>
                    <a:ext uri="{9D8B030D-6E8A-4147-A177-3AD203B41FA5}">
                      <a16:colId xmlns:a16="http://schemas.microsoft.com/office/drawing/2014/main" val="1115985"/>
                    </a:ext>
                  </a:extLst>
                </a:gridCol>
                <a:gridCol w="664533">
                  <a:extLst>
                    <a:ext uri="{9D8B030D-6E8A-4147-A177-3AD203B41FA5}">
                      <a16:colId xmlns:a16="http://schemas.microsoft.com/office/drawing/2014/main" val="2266726846"/>
                    </a:ext>
                  </a:extLst>
                </a:gridCol>
              </a:tblGrid>
              <a:tr h="370840">
                <a:tc>
                  <a:txBody>
                    <a:bodyPr/>
                    <a:lstStyle/>
                    <a:p>
                      <a:r>
                        <a:rPr lang="en-US" dirty="0"/>
                        <a:t>A</a:t>
                      </a:r>
                    </a:p>
                  </a:txBody>
                  <a:tcPr/>
                </a:tc>
                <a:tc>
                  <a:txBody>
                    <a:bodyPr/>
                    <a:lstStyle/>
                    <a:p>
                      <a:r>
                        <a:rPr lang="en-US" dirty="0"/>
                        <a:t>B</a:t>
                      </a:r>
                    </a:p>
                  </a:txBody>
                  <a:tcPr/>
                </a:tc>
                <a:tc>
                  <a:txBody>
                    <a:bodyPr/>
                    <a:lstStyle/>
                    <a:p>
                      <a:r>
                        <a:rPr lang="en-US" dirty="0"/>
                        <a:t>C</a:t>
                      </a:r>
                    </a:p>
                  </a:txBody>
                  <a:tcPr/>
                </a:tc>
                <a:tc>
                  <a:txBody>
                    <a:bodyPr/>
                    <a:lstStyle/>
                    <a:p>
                      <a:r>
                        <a:rPr lang="en-US" dirty="0"/>
                        <a:t>F</a:t>
                      </a:r>
                    </a:p>
                  </a:txBody>
                  <a:tcPr/>
                </a:tc>
                <a:extLst>
                  <a:ext uri="{0D108BD9-81ED-4DB2-BD59-A6C34878D82A}">
                    <a16:rowId xmlns:a16="http://schemas.microsoft.com/office/drawing/2014/main" val="1026315900"/>
                  </a:ext>
                </a:extLst>
              </a:tr>
              <a:tr h="370840">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pPr algn="ctr"/>
                      <a:r>
                        <a:rPr lang="en-US" dirty="0"/>
                        <a:t>1</a:t>
                      </a:r>
                    </a:p>
                  </a:txBody>
                  <a:tcPr/>
                </a:tc>
                <a:extLst>
                  <a:ext uri="{0D108BD9-81ED-4DB2-BD59-A6C34878D82A}">
                    <a16:rowId xmlns:a16="http://schemas.microsoft.com/office/drawing/2014/main" val="3811358769"/>
                  </a:ext>
                </a:extLst>
              </a:tr>
              <a:tr h="370840">
                <a:tc>
                  <a:txBody>
                    <a:bodyPr/>
                    <a:lstStyle/>
                    <a:p>
                      <a:r>
                        <a:rPr lang="en-US" dirty="0"/>
                        <a:t>0</a:t>
                      </a:r>
                    </a:p>
                  </a:txBody>
                  <a:tcPr/>
                </a:tc>
                <a:tc>
                  <a:txBody>
                    <a:bodyPr/>
                    <a:lstStyle/>
                    <a:p>
                      <a:r>
                        <a:rPr lang="en-US" dirty="0"/>
                        <a:t>0</a:t>
                      </a:r>
                    </a:p>
                  </a:txBody>
                  <a:tcPr/>
                </a:tc>
                <a:tc>
                  <a:txBody>
                    <a:bodyPr/>
                    <a:lstStyle/>
                    <a:p>
                      <a:r>
                        <a:rPr lang="en-US" dirty="0"/>
                        <a:t>1</a:t>
                      </a:r>
                    </a:p>
                  </a:txBody>
                  <a:tcPr/>
                </a:tc>
                <a:tc>
                  <a:txBody>
                    <a:bodyPr/>
                    <a:lstStyle/>
                    <a:p>
                      <a:pPr algn="ctr"/>
                      <a:r>
                        <a:rPr lang="en-US" dirty="0"/>
                        <a:t>1</a:t>
                      </a:r>
                    </a:p>
                  </a:txBody>
                  <a:tcPr/>
                </a:tc>
                <a:extLst>
                  <a:ext uri="{0D108BD9-81ED-4DB2-BD59-A6C34878D82A}">
                    <a16:rowId xmlns:a16="http://schemas.microsoft.com/office/drawing/2014/main" val="2854548060"/>
                  </a:ext>
                </a:extLst>
              </a:tr>
              <a:tr h="370840">
                <a:tc>
                  <a:txBody>
                    <a:bodyPr/>
                    <a:lstStyle/>
                    <a:p>
                      <a:r>
                        <a:rPr lang="en-US" dirty="0"/>
                        <a:t>0</a:t>
                      </a:r>
                    </a:p>
                  </a:txBody>
                  <a:tcPr/>
                </a:tc>
                <a:tc>
                  <a:txBody>
                    <a:bodyPr/>
                    <a:lstStyle/>
                    <a:p>
                      <a:r>
                        <a:rPr lang="en-US" dirty="0"/>
                        <a:t>1</a:t>
                      </a:r>
                    </a:p>
                  </a:txBody>
                  <a:tcPr/>
                </a:tc>
                <a:tc>
                  <a:txBody>
                    <a:bodyPr/>
                    <a:lstStyle/>
                    <a:p>
                      <a:r>
                        <a:rPr lang="en-US" dirty="0"/>
                        <a:t>0</a:t>
                      </a:r>
                    </a:p>
                  </a:txBody>
                  <a:tcPr/>
                </a:tc>
                <a:tc>
                  <a:txBody>
                    <a:bodyPr/>
                    <a:lstStyle/>
                    <a:p>
                      <a:pPr algn="ctr"/>
                      <a:r>
                        <a:rPr lang="en-US" dirty="0"/>
                        <a:t>1</a:t>
                      </a:r>
                    </a:p>
                  </a:txBody>
                  <a:tcPr/>
                </a:tc>
                <a:extLst>
                  <a:ext uri="{0D108BD9-81ED-4DB2-BD59-A6C34878D82A}">
                    <a16:rowId xmlns:a16="http://schemas.microsoft.com/office/drawing/2014/main" val="3514778332"/>
                  </a:ext>
                </a:extLst>
              </a:tr>
              <a:tr h="370840">
                <a:tc>
                  <a:txBody>
                    <a:bodyPr/>
                    <a:lstStyle/>
                    <a:p>
                      <a:r>
                        <a:rPr lang="en-US" dirty="0"/>
                        <a:t>0</a:t>
                      </a:r>
                    </a:p>
                  </a:txBody>
                  <a:tcPr/>
                </a:tc>
                <a:tc>
                  <a:txBody>
                    <a:bodyPr/>
                    <a:lstStyle/>
                    <a:p>
                      <a:r>
                        <a:rPr lang="en-US" dirty="0"/>
                        <a:t>1</a:t>
                      </a:r>
                    </a:p>
                  </a:txBody>
                  <a:tcPr/>
                </a:tc>
                <a:tc>
                  <a:txBody>
                    <a:bodyPr/>
                    <a:lstStyle/>
                    <a:p>
                      <a:r>
                        <a:rPr lang="en-US" dirty="0"/>
                        <a:t>1</a:t>
                      </a:r>
                    </a:p>
                  </a:txBody>
                  <a:tcPr/>
                </a:tc>
                <a:tc>
                  <a:txBody>
                    <a:bodyPr/>
                    <a:lstStyle/>
                    <a:p>
                      <a:pPr algn="ctr"/>
                      <a:r>
                        <a:rPr lang="en-US" dirty="0"/>
                        <a:t>0</a:t>
                      </a:r>
                    </a:p>
                  </a:txBody>
                  <a:tcPr/>
                </a:tc>
                <a:extLst>
                  <a:ext uri="{0D108BD9-81ED-4DB2-BD59-A6C34878D82A}">
                    <a16:rowId xmlns:a16="http://schemas.microsoft.com/office/drawing/2014/main" val="4097551407"/>
                  </a:ext>
                </a:extLst>
              </a:tr>
              <a:tr h="370840">
                <a:tc>
                  <a:txBody>
                    <a:bodyPr/>
                    <a:lstStyle/>
                    <a:p>
                      <a:r>
                        <a:rPr lang="en-US" dirty="0"/>
                        <a:t>1</a:t>
                      </a:r>
                    </a:p>
                  </a:txBody>
                  <a:tcPr/>
                </a:tc>
                <a:tc>
                  <a:txBody>
                    <a:bodyPr/>
                    <a:lstStyle/>
                    <a:p>
                      <a:r>
                        <a:rPr lang="en-US" dirty="0"/>
                        <a:t>0</a:t>
                      </a:r>
                    </a:p>
                  </a:txBody>
                  <a:tcPr/>
                </a:tc>
                <a:tc>
                  <a:txBody>
                    <a:bodyPr/>
                    <a:lstStyle/>
                    <a:p>
                      <a:r>
                        <a:rPr lang="en-US" dirty="0"/>
                        <a:t>0</a:t>
                      </a:r>
                    </a:p>
                  </a:txBody>
                  <a:tcPr/>
                </a:tc>
                <a:tc>
                  <a:txBody>
                    <a:bodyPr/>
                    <a:lstStyle/>
                    <a:p>
                      <a:pPr algn="ctr"/>
                      <a:r>
                        <a:rPr lang="en-US" dirty="0"/>
                        <a:t>0</a:t>
                      </a:r>
                    </a:p>
                  </a:txBody>
                  <a:tcPr/>
                </a:tc>
                <a:extLst>
                  <a:ext uri="{0D108BD9-81ED-4DB2-BD59-A6C34878D82A}">
                    <a16:rowId xmlns:a16="http://schemas.microsoft.com/office/drawing/2014/main" val="1469156013"/>
                  </a:ext>
                </a:extLst>
              </a:tr>
              <a:tr h="370840">
                <a:tc>
                  <a:txBody>
                    <a:bodyPr/>
                    <a:lstStyle/>
                    <a:p>
                      <a:r>
                        <a:rPr lang="en-US" dirty="0"/>
                        <a:t>1</a:t>
                      </a:r>
                    </a:p>
                  </a:txBody>
                  <a:tcPr/>
                </a:tc>
                <a:tc>
                  <a:txBody>
                    <a:bodyPr/>
                    <a:lstStyle/>
                    <a:p>
                      <a:r>
                        <a:rPr lang="en-US" dirty="0"/>
                        <a:t>0</a:t>
                      </a:r>
                    </a:p>
                  </a:txBody>
                  <a:tcPr/>
                </a:tc>
                <a:tc>
                  <a:txBody>
                    <a:bodyPr/>
                    <a:lstStyle/>
                    <a:p>
                      <a:r>
                        <a:rPr lang="en-US" dirty="0"/>
                        <a:t>1</a:t>
                      </a:r>
                    </a:p>
                  </a:txBody>
                  <a:tcPr/>
                </a:tc>
                <a:tc>
                  <a:txBody>
                    <a:bodyPr/>
                    <a:lstStyle/>
                    <a:p>
                      <a:pPr algn="ctr"/>
                      <a:r>
                        <a:rPr lang="en-US" dirty="0"/>
                        <a:t>0</a:t>
                      </a:r>
                    </a:p>
                  </a:txBody>
                  <a:tcPr/>
                </a:tc>
                <a:extLst>
                  <a:ext uri="{0D108BD9-81ED-4DB2-BD59-A6C34878D82A}">
                    <a16:rowId xmlns:a16="http://schemas.microsoft.com/office/drawing/2014/main" val="1613751810"/>
                  </a:ext>
                </a:extLst>
              </a:tr>
              <a:tr h="456967">
                <a:tc>
                  <a:txBody>
                    <a:bodyPr/>
                    <a:lstStyle/>
                    <a:p>
                      <a:r>
                        <a:rPr lang="en-US" dirty="0"/>
                        <a:t>1</a:t>
                      </a:r>
                    </a:p>
                  </a:txBody>
                  <a:tcPr/>
                </a:tc>
                <a:tc>
                  <a:txBody>
                    <a:bodyPr/>
                    <a:lstStyle/>
                    <a:p>
                      <a:r>
                        <a:rPr lang="en-US" dirty="0"/>
                        <a:t>1</a:t>
                      </a:r>
                    </a:p>
                  </a:txBody>
                  <a:tcPr/>
                </a:tc>
                <a:tc>
                  <a:txBody>
                    <a:bodyPr/>
                    <a:lstStyle/>
                    <a:p>
                      <a:r>
                        <a:rPr lang="en-US" dirty="0"/>
                        <a:t>0</a:t>
                      </a:r>
                    </a:p>
                  </a:txBody>
                  <a:tcPr/>
                </a:tc>
                <a:tc>
                  <a:txBody>
                    <a:bodyPr/>
                    <a:lstStyle/>
                    <a:p>
                      <a:pPr algn="ctr"/>
                      <a:r>
                        <a:rPr lang="en-US" dirty="0"/>
                        <a:t>0</a:t>
                      </a:r>
                    </a:p>
                  </a:txBody>
                  <a:tcPr/>
                </a:tc>
                <a:extLst>
                  <a:ext uri="{0D108BD9-81ED-4DB2-BD59-A6C34878D82A}">
                    <a16:rowId xmlns:a16="http://schemas.microsoft.com/office/drawing/2014/main" val="3794302515"/>
                  </a:ext>
                </a:extLst>
              </a:tr>
              <a:tr h="370840">
                <a:tc>
                  <a:txBody>
                    <a:bodyPr/>
                    <a:lstStyle/>
                    <a:p>
                      <a:r>
                        <a:rPr lang="en-US" dirty="0"/>
                        <a:t>1</a:t>
                      </a:r>
                    </a:p>
                  </a:txBody>
                  <a:tcPr/>
                </a:tc>
                <a:tc>
                  <a:txBody>
                    <a:bodyPr/>
                    <a:lstStyle/>
                    <a:p>
                      <a:r>
                        <a:rPr lang="en-US" dirty="0"/>
                        <a:t>1</a:t>
                      </a:r>
                    </a:p>
                  </a:txBody>
                  <a:tcPr/>
                </a:tc>
                <a:tc>
                  <a:txBody>
                    <a:bodyPr/>
                    <a:lstStyle/>
                    <a:p>
                      <a:r>
                        <a:rPr lang="en-US" dirty="0"/>
                        <a:t>1</a:t>
                      </a:r>
                    </a:p>
                  </a:txBody>
                  <a:tcPr/>
                </a:tc>
                <a:tc>
                  <a:txBody>
                    <a:bodyPr/>
                    <a:lstStyle/>
                    <a:p>
                      <a:pPr algn="ctr"/>
                      <a:r>
                        <a:rPr lang="en-US" dirty="0"/>
                        <a:t>0</a:t>
                      </a:r>
                    </a:p>
                  </a:txBody>
                  <a:tcPr/>
                </a:tc>
                <a:extLst>
                  <a:ext uri="{0D108BD9-81ED-4DB2-BD59-A6C34878D82A}">
                    <a16:rowId xmlns:a16="http://schemas.microsoft.com/office/drawing/2014/main" val="3070539656"/>
                  </a:ext>
                </a:extLst>
              </a:tr>
            </a:tbl>
          </a:graphicData>
        </a:graphic>
      </p:graphicFrame>
      <p:pic>
        <p:nvPicPr>
          <p:cNvPr id="9" name="صورة 8">
            <a:extLst>
              <a:ext uri="{FF2B5EF4-FFF2-40B4-BE49-F238E27FC236}">
                <a16:creationId xmlns:a16="http://schemas.microsoft.com/office/drawing/2014/main" id="{3AE18D38-4A5B-44B0-E8CE-0AB434E56B00}"/>
              </a:ext>
            </a:extLst>
          </p:cNvPr>
          <p:cNvPicPr>
            <a:picLocks noChangeAspect="1"/>
          </p:cNvPicPr>
          <p:nvPr/>
        </p:nvPicPr>
        <p:blipFill>
          <a:blip r:embed="rId2"/>
          <a:stretch>
            <a:fillRect/>
          </a:stretch>
        </p:blipFill>
        <p:spPr>
          <a:xfrm>
            <a:off x="3833812" y="3429000"/>
            <a:ext cx="3514725" cy="2466975"/>
          </a:xfrm>
          <a:prstGeom prst="rect">
            <a:avLst/>
          </a:prstGeom>
        </p:spPr>
      </p:pic>
      <p:sp>
        <p:nvSpPr>
          <p:cNvPr id="10" name="مربع نص 9">
            <a:extLst>
              <a:ext uri="{FF2B5EF4-FFF2-40B4-BE49-F238E27FC236}">
                <a16:creationId xmlns:a16="http://schemas.microsoft.com/office/drawing/2014/main" id="{E3804576-47D8-B2DE-674B-446429819B52}"/>
              </a:ext>
            </a:extLst>
          </p:cNvPr>
          <p:cNvSpPr txBox="1"/>
          <p:nvPr/>
        </p:nvSpPr>
        <p:spPr>
          <a:xfrm>
            <a:off x="7984330" y="3631713"/>
            <a:ext cx="3490913" cy="461665"/>
          </a:xfrm>
          <a:prstGeom prst="rect">
            <a:avLst/>
          </a:prstGeom>
          <a:noFill/>
        </p:spPr>
        <p:txBody>
          <a:bodyPr wrap="square" rtlCol="0">
            <a:spAutoFit/>
          </a:bodyPr>
          <a:lstStyle/>
          <a:p>
            <a:r>
              <a:rPr lang="en-US" sz="2400" dirty="0">
                <a:latin typeface="Comic Sans MS" panose="030F0702030302020204" pitchFamily="66" charset="0"/>
                <a:ea typeface="PMingLiU" panose="02020500000000000000" pitchFamily="18" charset="-120"/>
                <a:cs typeface="Arial" panose="020B0604020202020204" pitchFamily="34" charset="0"/>
              </a:rPr>
              <a:t>F(A,B,C) = A’.B’ + C’.A’  </a:t>
            </a:r>
          </a:p>
        </p:txBody>
      </p:sp>
      <p:sp>
        <p:nvSpPr>
          <p:cNvPr id="11" name="مستطيل 10">
            <a:extLst>
              <a:ext uri="{FF2B5EF4-FFF2-40B4-BE49-F238E27FC236}">
                <a16:creationId xmlns:a16="http://schemas.microsoft.com/office/drawing/2014/main" id="{89261BC0-F56C-3AE0-4931-F16140A04D3C}"/>
              </a:ext>
            </a:extLst>
          </p:cNvPr>
          <p:cNvSpPr/>
          <p:nvPr/>
        </p:nvSpPr>
        <p:spPr>
          <a:xfrm>
            <a:off x="4657725" y="4105275"/>
            <a:ext cx="847725" cy="447675"/>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مستطيل: زوايا مستديرة 11">
            <a:extLst>
              <a:ext uri="{FF2B5EF4-FFF2-40B4-BE49-F238E27FC236}">
                <a16:creationId xmlns:a16="http://schemas.microsoft.com/office/drawing/2014/main" id="{4913A2A0-DE65-8BE3-0DE8-9A0052911B57}"/>
              </a:ext>
            </a:extLst>
          </p:cNvPr>
          <p:cNvSpPr/>
          <p:nvPr/>
        </p:nvSpPr>
        <p:spPr>
          <a:xfrm>
            <a:off x="4248150" y="3990974"/>
            <a:ext cx="747714" cy="561975"/>
          </a:xfrm>
          <a:prstGeom prst="round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مستطيل: زوايا مستديرة 12">
            <a:extLst>
              <a:ext uri="{FF2B5EF4-FFF2-40B4-BE49-F238E27FC236}">
                <a16:creationId xmlns:a16="http://schemas.microsoft.com/office/drawing/2014/main" id="{5724F433-62FF-F046-C64C-2689FE58607E}"/>
              </a:ext>
            </a:extLst>
          </p:cNvPr>
          <p:cNvSpPr/>
          <p:nvPr/>
        </p:nvSpPr>
        <p:spPr>
          <a:xfrm>
            <a:off x="6357937" y="3974962"/>
            <a:ext cx="847725" cy="577988"/>
          </a:xfrm>
          <a:prstGeom prst="round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صورة 14">
            <a:extLst>
              <a:ext uri="{FF2B5EF4-FFF2-40B4-BE49-F238E27FC236}">
                <a16:creationId xmlns:a16="http://schemas.microsoft.com/office/drawing/2014/main" id="{FD63F548-D649-2711-F448-6233EE1336D1}"/>
              </a:ext>
            </a:extLst>
          </p:cNvPr>
          <p:cNvPicPr>
            <a:picLocks noChangeAspect="1"/>
          </p:cNvPicPr>
          <p:nvPr/>
        </p:nvPicPr>
        <p:blipFill>
          <a:blip r:embed="rId3"/>
          <a:stretch>
            <a:fillRect/>
          </a:stretch>
        </p:blipFill>
        <p:spPr>
          <a:xfrm>
            <a:off x="7984330" y="4131034"/>
            <a:ext cx="3265754" cy="1879177"/>
          </a:xfrm>
          <a:prstGeom prst="rect">
            <a:avLst/>
          </a:prstGeom>
        </p:spPr>
      </p:pic>
    </p:spTree>
    <p:extLst>
      <p:ext uri="{BB962C8B-B14F-4D97-AF65-F5344CB8AC3E}">
        <p14:creationId xmlns:p14="http://schemas.microsoft.com/office/powerpoint/2010/main" val="24221808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33C709C8-85B5-6F69-2955-E5604D8BDD9C}"/>
              </a:ext>
            </a:extLst>
          </p:cNvPr>
          <p:cNvSpPr>
            <a:spLocks noGrp="1"/>
          </p:cNvSpPr>
          <p:nvPr>
            <p:ph idx="1"/>
          </p:nvPr>
        </p:nvSpPr>
        <p:spPr/>
        <p:txBody>
          <a:bodyPr/>
          <a:lstStyle/>
          <a:p>
            <a:r>
              <a:rPr lang="en-US" dirty="0">
                <a:solidFill>
                  <a:srgbClr val="FF0000"/>
                </a:solidFill>
                <a:latin typeface="Comic Sans MS" panose="030F0702030302020204" pitchFamily="66" charset="0"/>
                <a:ea typeface="PMingLiU" panose="02020500000000000000" pitchFamily="18" charset="-120"/>
                <a:cs typeface="Arial" panose="020B0604020202020204" pitchFamily="34" charset="0"/>
              </a:rPr>
              <a:t>Exercise:</a:t>
            </a:r>
          </a:p>
          <a:p>
            <a:pPr marR="0" lvl="0"/>
            <a:r>
              <a:rPr lang="en-US" sz="2000" dirty="0">
                <a:solidFill>
                  <a:srgbClr val="FF0000"/>
                </a:solidFill>
                <a:latin typeface="Comic Sans MS" panose="030F0702030302020204" pitchFamily="66" charset="0"/>
                <a:ea typeface="PMingLiU" panose="02020500000000000000" pitchFamily="18" charset="-120"/>
                <a:cs typeface="Arial" panose="020B0604020202020204" pitchFamily="34" charset="0"/>
              </a:rPr>
              <a:t>A majority circuit is a combinational circuit whose output is equal to 1 if the input variables have more 1's than 0's. The output is 0 otherwise.</a:t>
            </a:r>
          </a:p>
          <a:p>
            <a:pPr marL="228600" marR="0" lvl="1">
              <a:spcBef>
                <a:spcPts val="1000"/>
              </a:spcBef>
            </a:pPr>
            <a:r>
              <a:rPr lang="en-US" sz="2000" dirty="0">
                <a:solidFill>
                  <a:srgbClr val="FF0000"/>
                </a:solidFill>
                <a:latin typeface="Comic Sans MS" panose="030F0702030302020204" pitchFamily="66" charset="0"/>
                <a:ea typeface="PMingLiU" panose="02020500000000000000" pitchFamily="18" charset="-120"/>
                <a:cs typeface="Arial" panose="020B0604020202020204" pitchFamily="34" charset="0"/>
              </a:rPr>
              <a:t>Design a three inputs majority circuit by finding the circuits truth table. Boolean equation and a logic diagram.</a:t>
            </a:r>
          </a:p>
          <a:p>
            <a:endParaRPr lang="en-US" dirty="0"/>
          </a:p>
          <a:p>
            <a:r>
              <a:rPr lang="en-US" sz="2000" dirty="0">
                <a:solidFill>
                  <a:srgbClr val="FF0000"/>
                </a:solidFill>
                <a:latin typeface="Comic Sans MS" panose="030F0702030302020204" pitchFamily="66" charset="0"/>
                <a:ea typeface="PMingLiU" panose="02020500000000000000" pitchFamily="18" charset="-120"/>
                <a:cs typeface="Arial" panose="020B0604020202020204" pitchFamily="34" charset="0"/>
              </a:rPr>
              <a:t>Solution</a:t>
            </a:r>
          </a:p>
          <a:p>
            <a:r>
              <a:rPr lang="en-US" sz="2000" dirty="0">
                <a:latin typeface="Comic Sans MS" panose="030F0702030302020204" pitchFamily="66" charset="0"/>
                <a:ea typeface="PMingLiU" panose="02020500000000000000" pitchFamily="18" charset="-120"/>
                <a:cs typeface="Arial" panose="020B0604020202020204" pitchFamily="34" charset="0"/>
              </a:rPr>
              <a:t>Inputs / outputs</a:t>
            </a:r>
          </a:p>
          <a:p>
            <a:pPr marL="0" indent="0">
              <a:buNone/>
            </a:pPr>
            <a:r>
              <a:rPr lang="en-US" sz="2000" dirty="0"/>
              <a:t>	3 inputs, (A,B,C)  and one output (F)</a:t>
            </a:r>
          </a:p>
          <a:p>
            <a:endParaRPr lang="en-US" sz="2000" dirty="0"/>
          </a:p>
          <a:p>
            <a:endParaRPr lang="en-US" sz="2000" dirty="0">
              <a:solidFill>
                <a:srgbClr val="FF0000"/>
              </a:solidFill>
              <a:latin typeface="Comic Sans MS" panose="030F0702030302020204" pitchFamily="66" charset="0"/>
              <a:ea typeface="PMingLiU" panose="02020500000000000000" pitchFamily="18" charset="-120"/>
              <a:cs typeface="Arial" panose="020B0604020202020204" pitchFamily="34" charset="0"/>
            </a:endParaRPr>
          </a:p>
        </p:txBody>
      </p:sp>
    </p:spTree>
    <p:extLst>
      <p:ext uri="{BB962C8B-B14F-4D97-AF65-F5344CB8AC3E}">
        <p14:creationId xmlns:p14="http://schemas.microsoft.com/office/powerpoint/2010/main" val="9352986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66C10A86-59D2-BBC8-EA63-479FAAB09B1E}"/>
              </a:ext>
            </a:extLst>
          </p:cNvPr>
          <p:cNvSpPr>
            <a:spLocks noGrp="1"/>
          </p:cNvSpPr>
          <p:nvPr>
            <p:ph idx="1"/>
          </p:nvPr>
        </p:nvSpPr>
        <p:spPr/>
        <p:txBody>
          <a:bodyPr/>
          <a:lstStyle/>
          <a:p>
            <a:r>
              <a:rPr lang="en-US" dirty="0">
                <a:latin typeface="Comic Sans MS" panose="030F0702030302020204" pitchFamily="66" charset="0"/>
                <a:ea typeface="PMingLiU" panose="02020500000000000000" pitchFamily="18" charset="-120"/>
                <a:cs typeface="Arial" panose="020B0604020202020204" pitchFamily="34" charset="0"/>
              </a:rPr>
              <a:t>Truth Table: </a:t>
            </a:r>
          </a:p>
          <a:p>
            <a:r>
              <a:rPr lang="en-US" dirty="0">
                <a:latin typeface="Comic Sans MS" panose="030F0702030302020204" pitchFamily="66" charset="0"/>
                <a:ea typeface="PMingLiU" panose="02020500000000000000" pitchFamily="18" charset="-120"/>
                <a:cs typeface="Arial" panose="020B0604020202020204" pitchFamily="34" charset="0"/>
              </a:rPr>
              <a:t>			</a:t>
            </a:r>
            <a:r>
              <a:rPr lang="en-US" altLang="zh-TW" dirty="0">
                <a:latin typeface="Comic Sans MS" panose="030F0702030302020204" pitchFamily="66" charset="0"/>
                <a:ea typeface="PMingLiU" panose="02020500000000000000" pitchFamily="18" charset="-120"/>
                <a:cs typeface="Arial" panose="020B0604020202020204" pitchFamily="34" charset="0"/>
              </a:rPr>
              <a:t>Obtain the simplified Boolean function for 					the output as a function of the input:</a:t>
            </a:r>
          </a:p>
          <a:p>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dirty="0">
              <a:latin typeface="Comic Sans MS" panose="030F0702030302020204" pitchFamily="66" charset="0"/>
              <a:ea typeface="PMingLiU" panose="02020500000000000000" pitchFamily="18" charset="-120"/>
              <a:cs typeface="Arial" panose="020B0604020202020204" pitchFamily="34" charset="0"/>
            </a:endParaRPr>
          </a:p>
          <a:p>
            <a:pPr marL="457200" lvl="1" indent="0">
              <a:buNone/>
            </a:pPr>
            <a:endParaRPr lang="en-US" dirty="0">
              <a:latin typeface="Comic Sans MS" panose="030F0702030302020204" pitchFamily="66" charset="0"/>
              <a:ea typeface="PMingLiU" panose="02020500000000000000" pitchFamily="18" charset="-120"/>
              <a:cs typeface="Arial" panose="020B0604020202020204" pitchFamily="34" charset="0"/>
            </a:endParaRPr>
          </a:p>
          <a:p>
            <a:pPr marL="457200" lvl="1" indent="0">
              <a:buNone/>
            </a:pPr>
            <a:br>
              <a:rPr lang="en-US" dirty="0"/>
            </a:br>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dirty="0">
              <a:latin typeface="Comic Sans MS" panose="030F0702030302020204" pitchFamily="66" charset="0"/>
              <a:ea typeface="PMingLiU" panose="02020500000000000000" pitchFamily="18" charset="-120"/>
              <a:cs typeface="Arial" panose="020B0604020202020204" pitchFamily="34" charset="0"/>
            </a:endParaRPr>
          </a:p>
          <a:p>
            <a:endParaRPr lang="en-US" altLang="zh-TW" sz="2400" dirty="0">
              <a:ea typeface="PMingLiU" panose="02020500000000000000" pitchFamily="18" charset="-120"/>
            </a:endParaRPr>
          </a:p>
          <a:p>
            <a:pPr marL="0" indent="0">
              <a:buNone/>
            </a:pPr>
            <a:endParaRPr lang="en-US" dirty="0"/>
          </a:p>
        </p:txBody>
      </p:sp>
      <p:graphicFrame>
        <p:nvGraphicFramePr>
          <p:cNvPr id="3" name="جدول 3">
            <a:extLst>
              <a:ext uri="{FF2B5EF4-FFF2-40B4-BE49-F238E27FC236}">
                <a16:creationId xmlns:a16="http://schemas.microsoft.com/office/drawing/2014/main" id="{9D65E91D-3809-6D89-7587-47E6952D1C28}"/>
              </a:ext>
            </a:extLst>
          </p:cNvPr>
          <p:cNvGraphicFramePr>
            <a:graphicFrameLocks noGrp="1"/>
          </p:cNvGraphicFramePr>
          <p:nvPr>
            <p:extLst>
              <p:ext uri="{D42A27DB-BD31-4B8C-83A1-F6EECF244321}">
                <p14:modId xmlns:p14="http://schemas.microsoft.com/office/powerpoint/2010/main" val="1453079262"/>
              </p:ext>
            </p:extLst>
          </p:nvPr>
        </p:nvGraphicFramePr>
        <p:xfrm>
          <a:off x="485775" y="2633578"/>
          <a:ext cx="2838451" cy="3486954"/>
        </p:xfrm>
        <a:graphic>
          <a:graphicData uri="http://schemas.openxmlformats.org/drawingml/2006/table">
            <a:tbl>
              <a:tblPr firstRow="1" bandRow="1">
                <a:tableStyleId>{5C22544A-7EE6-4342-B048-85BDC9FD1C3A}</a:tableStyleId>
              </a:tblPr>
              <a:tblGrid>
                <a:gridCol w="753915">
                  <a:extLst>
                    <a:ext uri="{9D8B030D-6E8A-4147-A177-3AD203B41FA5}">
                      <a16:colId xmlns:a16="http://schemas.microsoft.com/office/drawing/2014/main" val="1537169533"/>
                    </a:ext>
                  </a:extLst>
                </a:gridCol>
                <a:gridCol w="753915">
                  <a:extLst>
                    <a:ext uri="{9D8B030D-6E8A-4147-A177-3AD203B41FA5}">
                      <a16:colId xmlns:a16="http://schemas.microsoft.com/office/drawing/2014/main" val="4053131643"/>
                    </a:ext>
                  </a:extLst>
                </a:gridCol>
                <a:gridCol w="666088">
                  <a:extLst>
                    <a:ext uri="{9D8B030D-6E8A-4147-A177-3AD203B41FA5}">
                      <a16:colId xmlns:a16="http://schemas.microsoft.com/office/drawing/2014/main" val="1115985"/>
                    </a:ext>
                  </a:extLst>
                </a:gridCol>
                <a:gridCol w="664533">
                  <a:extLst>
                    <a:ext uri="{9D8B030D-6E8A-4147-A177-3AD203B41FA5}">
                      <a16:colId xmlns:a16="http://schemas.microsoft.com/office/drawing/2014/main" val="2266726846"/>
                    </a:ext>
                  </a:extLst>
                </a:gridCol>
              </a:tblGrid>
              <a:tr h="370840">
                <a:tc>
                  <a:txBody>
                    <a:bodyPr/>
                    <a:lstStyle/>
                    <a:p>
                      <a:r>
                        <a:rPr lang="en-US" dirty="0"/>
                        <a:t>A</a:t>
                      </a:r>
                    </a:p>
                  </a:txBody>
                  <a:tcPr/>
                </a:tc>
                <a:tc>
                  <a:txBody>
                    <a:bodyPr/>
                    <a:lstStyle/>
                    <a:p>
                      <a:r>
                        <a:rPr lang="en-US" dirty="0"/>
                        <a:t>B</a:t>
                      </a:r>
                    </a:p>
                  </a:txBody>
                  <a:tcPr/>
                </a:tc>
                <a:tc>
                  <a:txBody>
                    <a:bodyPr/>
                    <a:lstStyle/>
                    <a:p>
                      <a:r>
                        <a:rPr lang="en-US" dirty="0"/>
                        <a:t>C</a:t>
                      </a:r>
                    </a:p>
                  </a:txBody>
                  <a:tcPr/>
                </a:tc>
                <a:tc>
                  <a:txBody>
                    <a:bodyPr/>
                    <a:lstStyle/>
                    <a:p>
                      <a:r>
                        <a:rPr lang="en-US" dirty="0"/>
                        <a:t>F</a:t>
                      </a:r>
                    </a:p>
                  </a:txBody>
                  <a:tcPr/>
                </a:tc>
                <a:extLst>
                  <a:ext uri="{0D108BD9-81ED-4DB2-BD59-A6C34878D82A}">
                    <a16:rowId xmlns:a16="http://schemas.microsoft.com/office/drawing/2014/main" val="1026315900"/>
                  </a:ext>
                </a:extLst>
              </a:tr>
              <a:tr h="434107">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pPr algn="ctr"/>
                      <a:r>
                        <a:rPr lang="en-US" dirty="0"/>
                        <a:t>0</a:t>
                      </a:r>
                    </a:p>
                  </a:txBody>
                  <a:tcPr/>
                </a:tc>
                <a:extLst>
                  <a:ext uri="{0D108BD9-81ED-4DB2-BD59-A6C34878D82A}">
                    <a16:rowId xmlns:a16="http://schemas.microsoft.com/office/drawing/2014/main" val="3811358769"/>
                  </a:ext>
                </a:extLst>
              </a:tr>
              <a:tr h="370840">
                <a:tc>
                  <a:txBody>
                    <a:bodyPr/>
                    <a:lstStyle/>
                    <a:p>
                      <a:r>
                        <a:rPr lang="en-US" dirty="0"/>
                        <a:t>0</a:t>
                      </a:r>
                    </a:p>
                  </a:txBody>
                  <a:tcPr/>
                </a:tc>
                <a:tc>
                  <a:txBody>
                    <a:bodyPr/>
                    <a:lstStyle/>
                    <a:p>
                      <a:r>
                        <a:rPr lang="en-US" dirty="0"/>
                        <a:t>0</a:t>
                      </a:r>
                    </a:p>
                  </a:txBody>
                  <a:tcPr/>
                </a:tc>
                <a:tc>
                  <a:txBody>
                    <a:bodyPr/>
                    <a:lstStyle/>
                    <a:p>
                      <a:r>
                        <a:rPr lang="en-US" dirty="0"/>
                        <a:t>1</a:t>
                      </a:r>
                    </a:p>
                  </a:txBody>
                  <a:tcPr/>
                </a:tc>
                <a:tc>
                  <a:txBody>
                    <a:bodyPr/>
                    <a:lstStyle/>
                    <a:p>
                      <a:pPr algn="ctr"/>
                      <a:r>
                        <a:rPr lang="en-US" dirty="0"/>
                        <a:t>0</a:t>
                      </a:r>
                    </a:p>
                  </a:txBody>
                  <a:tcPr/>
                </a:tc>
                <a:extLst>
                  <a:ext uri="{0D108BD9-81ED-4DB2-BD59-A6C34878D82A}">
                    <a16:rowId xmlns:a16="http://schemas.microsoft.com/office/drawing/2014/main" val="2854548060"/>
                  </a:ext>
                </a:extLst>
              </a:tr>
              <a:tr h="370840">
                <a:tc>
                  <a:txBody>
                    <a:bodyPr/>
                    <a:lstStyle/>
                    <a:p>
                      <a:r>
                        <a:rPr lang="en-US" dirty="0"/>
                        <a:t>0</a:t>
                      </a:r>
                    </a:p>
                  </a:txBody>
                  <a:tcPr/>
                </a:tc>
                <a:tc>
                  <a:txBody>
                    <a:bodyPr/>
                    <a:lstStyle/>
                    <a:p>
                      <a:r>
                        <a:rPr lang="en-US" dirty="0"/>
                        <a:t>1</a:t>
                      </a:r>
                    </a:p>
                  </a:txBody>
                  <a:tcPr/>
                </a:tc>
                <a:tc>
                  <a:txBody>
                    <a:bodyPr/>
                    <a:lstStyle/>
                    <a:p>
                      <a:r>
                        <a:rPr lang="en-US" dirty="0"/>
                        <a:t>0</a:t>
                      </a:r>
                    </a:p>
                  </a:txBody>
                  <a:tcPr/>
                </a:tc>
                <a:tc>
                  <a:txBody>
                    <a:bodyPr/>
                    <a:lstStyle/>
                    <a:p>
                      <a:pPr algn="ctr"/>
                      <a:r>
                        <a:rPr lang="en-US" dirty="0"/>
                        <a:t>0</a:t>
                      </a:r>
                    </a:p>
                  </a:txBody>
                  <a:tcPr/>
                </a:tc>
                <a:extLst>
                  <a:ext uri="{0D108BD9-81ED-4DB2-BD59-A6C34878D82A}">
                    <a16:rowId xmlns:a16="http://schemas.microsoft.com/office/drawing/2014/main" val="3514778332"/>
                  </a:ext>
                </a:extLst>
              </a:tr>
              <a:tr h="370840">
                <a:tc>
                  <a:txBody>
                    <a:bodyPr/>
                    <a:lstStyle/>
                    <a:p>
                      <a:r>
                        <a:rPr lang="en-US" dirty="0"/>
                        <a:t>0</a:t>
                      </a:r>
                    </a:p>
                  </a:txBody>
                  <a:tcPr/>
                </a:tc>
                <a:tc>
                  <a:txBody>
                    <a:bodyPr/>
                    <a:lstStyle/>
                    <a:p>
                      <a:r>
                        <a:rPr lang="en-US" dirty="0"/>
                        <a:t>1</a:t>
                      </a:r>
                    </a:p>
                  </a:txBody>
                  <a:tcPr/>
                </a:tc>
                <a:tc>
                  <a:txBody>
                    <a:bodyPr/>
                    <a:lstStyle/>
                    <a:p>
                      <a:r>
                        <a:rPr lang="en-US" dirty="0"/>
                        <a:t>1</a:t>
                      </a:r>
                    </a:p>
                  </a:txBody>
                  <a:tcPr/>
                </a:tc>
                <a:tc>
                  <a:txBody>
                    <a:bodyPr/>
                    <a:lstStyle/>
                    <a:p>
                      <a:pPr algn="ctr"/>
                      <a:r>
                        <a:rPr lang="en-US" dirty="0"/>
                        <a:t>1</a:t>
                      </a:r>
                    </a:p>
                  </a:txBody>
                  <a:tcPr/>
                </a:tc>
                <a:extLst>
                  <a:ext uri="{0D108BD9-81ED-4DB2-BD59-A6C34878D82A}">
                    <a16:rowId xmlns:a16="http://schemas.microsoft.com/office/drawing/2014/main" val="4097551407"/>
                  </a:ext>
                </a:extLst>
              </a:tr>
              <a:tr h="370840">
                <a:tc>
                  <a:txBody>
                    <a:bodyPr/>
                    <a:lstStyle/>
                    <a:p>
                      <a:r>
                        <a:rPr lang="en-US" dirty="0"/>
                        <a:t>1</a:t>
                      </a:r>
                    </a:p>
                  </a:txBody>
                  <a:tcPr/>
                </a:tc>
                <a:tc>
                  <a:txBody>
                    <a:bodyPr/>
                    <a:lstStyle/>
                    <a:p>
                      <a:r>
                        <a:rPr lang="en-US" dirty="0"/>
                        <a:t>0</a:t>
                      </a:r>
                    </a:p>
                  </a:txBody>
                  <a:tcPr/>
                </a:tc>
                <a:tc>
                  <a:txBody>
                    <a:bodyPr/>
                    <a:lstStyle/>
                    <a:p>
                      <a:r>
                        <a:rPr lang="en-US" dirty="0"/>
                        <a:t>0</a:t>
                      </a:r>
                    </a:p>
                  </a:txBody>
                  <a:tcPr/>
                </a:tc>
                <a:tc>
                  <a:txBody>
                    <a:bodyPr/>
                    <a:lstStyle/>
                    <a:p>
                      <a:pPr algn="ctr"/>
                      <a:r>
                        <a:rPr lang="en-US" dirty="0"/>
                        <a:t>0</a:t>
                      </a:r>
                    </a:p>
                  </a:txBody>
                  <a:tcPr/>
                </a:tc>
                <a:extLst>
                  <a:ext uri="{0D108BD9-81ED-4DB2-BD59-A6C34878D82A}">
                    <a16:rowId xmlns:a16="http://schemas.microsoft.com/office/drawing/2014/main" val="1469156013"/>
                  </a:ext>
                </a:extLst>
              </a:tr>
              <a:tr h="370840">
                <a:tc>
                  <a:txBody>
                    <a:bodyPr/>
                    <a:lstStyle/>
                    <a:p>
                      <a:r>
                        <a:rPr lang="en-US" dirty="0"/>
                        <a:t>1</a:t>
                      </a:r>
                    </a:p>
                  </a:txBody>
                  <a:tcPr/>
                </a:tc>
                <a:tc>
                  <a:txBody>
                    <a:bodyPr/>
                    <a:lstStyle/>
                    <a:p>
                      <a:r>
                        <a:rPr lang="en-US" dirty="0"/>
                        <a:t>0</a:t>
                      </a:r>
                    </a:p>
                  </a:txBody>
                  <a:tcPr/>
                </a:tc>
                <a:tc>
                  <a:txBody>
                    <a:bodyPr/>
                    <a:lstStyle/>
                    <a:p>
                      <a:r>
                        <a:rPr lang="en-US" dirty="0"/>
                        <a:t>1</a:t>
                      </a:r>
                    </a:p>
                  </a:txBody>
                  <a:tcPr/>
                </a:tc>
                <a:tc>
                  <a:txBody>
                    <a:bodyPr/>
                    <a:lstStyle/>
                    <a:p>
                      <a:pPr algn="ctr"/>
                      <a:r>
                        <a:rPr lang="en-US" dirty="0"/>
                        <a:t>1</a:t>
                      </a:r>
                    </a:p>
                  </a:txBody>
                  <a:tcPr/>
                </a:tc>
                <a:extLst>
                  <a:ext uri="{0D108BD9-81ED-4DB2-BD59-A6C34878D82A}">
                    <a16:rowId xmlns:a16="http://schemas.microsoft.com/office/drawing/2014/main" val="1613751810"/>
                  </a:ext>
                </a:extLst>
              </a:tr>
              <a:tr h="456967">
                <a:tc>
                  <a:txBody>
                    <a:bodyPr/>
                    <a:lstStyle/>
                    <a:p>
                      <a:r>
                        <a:rPr lang="en-US" dirty="0"/>
                        <a:t>1</a:t>
                      </a:r>
                    </a:p>
                  </a:txBody>
                  <a:tcPr/>
                </a:tc>
                <a:tc>
                  <a:txBody>
                    <a:bodyPr/>
                    <a:lstStyle/>
                    <a:p>
                      <a:r>
                        <a:rPr lang="en-US" dirty="0"/>
                        <a:t>1</a:t>
                      </a:r>
                    </a:p>
                  </a:txBody>
                  <a:tcPr/>
                </a:tc>
                <a:tc>
                  <a:txBody>
                    <a:bodyPr/>
                    <a:lstStyle/>
                    <a:p>
                      <a:r>
                        <a:rPr lang="en-US" dirty="0"/>
                        <a:t>0</a:t>
                      </a:r>
                    </a:p>
                  </a:txBody>
                  <a:tcPr/>
                </a:tc>
                <a:tc>
                  <a:txBody>
                    <a:bodyPr/>
                    <a:lstStyle/>
                    <a:p>
                      <a:pPr algn="ctr"/>
                      <a:r>
                        <a:rPr lang="en-US" dirty="0"/>
                        <a:t>1</a:t>
                      </a:r>
                    </a:p>
                  </a:txBody>
                  <a:tcPr/>
                </a:tc>
                <a:extLst>
                  <a:ext uri="{0D108BD9-81ED-4DB2-BD59-A6C34878D82A}">
                    <a16:rowId xmlns:a16="http://schemas.microsoft.com/office/drawing/2014/main" val="3794302515"/>
                  </a:ext>
                </a:extLst>
              </a:tr>
              <a:tr h="370840">
                <a:tc>
                  <a:txBody>
                    <a:bodyPr/>
                    <a:lstStyle/>
                    <a:p>
                      <a:r>
                        <a:rPr lang="en-US" dirty="0"/>
                        <a:t>1</a:t>
                      </a:r>
                    </a:p>
                  </a:txBody>
                  <a:tcPr/>
                </a:tc>
                <a:tc>
                  <a:txBody>
                    <a:bodyPr/>
                    <a:lstStyle/>
                    <a:p>
                      <a:r>
                        <a:rPr lang="en-US" dirty="0"/>
                        <a:t>1</a:t>
                      </a:r>
                    </a:p>
                  </a:txBody>
                  <a:tcPr/>
                </a:tc>
                <a:tc>
                  <a:txBody>
                    <a:bodyPr/>
                    <a:lstStyle/>
                    <a:p>
                      <a:r>
                        <a:rPr lang="en-US" dirty="0"/>
                        <a:t>1</a:t>
                      </a:r>
                    </a:p>
                  </a:txBody>
                  <a:tcPr/>
                </a:tc>
                <a:tc>
                  <a:txBody>
                    <a:bodyPr/>
                    <a:lstStyle/>
                    <a:p>
                      <a:pPr algn="ctr"/>
                      <a:r>
                        <a:rPr lang="en-US" dirty="0"/>
                        <a:t>1</a:t>
                      </a:r>
                    </a:p>
                  </a:txBody>
                  <a:tcPr/>
                </a:tc>
                <a:extLst>
                  <a:ext uri="{0D108BD9-81ED-4DB2-BD59-A6C34878D82A}">
                    <a16:rowId xmlns:a16="http://schemas.microsoft.com/office/drawing/2014/main" val="3070539656"/>
                  </a:ext>
                </a:extLst>
              </a:tr>
            </a:tbl>
          </a:graphicData>
        </a:graphic>
      </p:graphicFrame>
      <p:sp>
        <p:nvSpPr>
          <p:cNvPr id="10" name="مربع نص 9">
            <a:extLst>
              <a:ext uri="{FF2B5EF4-FFF2-40B4-BE49-F238E27FC236}">
                <a16:creationId xmlns:a16="http://schemas.microsoft.com/office/drawing/2014/main" id="{E3804576-47D8-B2DE-674B-446429819B52}"/>
              </a:ext>
            </a:extLst>
          </p:cNvPr>
          <p:cNvSpPr txBox="1"/>
          <p:nvPr/>
        </p:nvSpPr>
        <p:spPr>
          <a:xfrm>
            <a:off x="7489030" y="3170048"/>
            <a:ext cx="3761054" cy="461665"/>
          </a:xfrm>
          <a:prstGeom prst="rect">
            <a:avLst/>
          </a:prstGeom>
          <a:noFill/>
        </p:spPr>
        <p:txBody>
          <a:bodyPr wrap="square" rtlCol="0">
            <a:spAutoFit/>
          </a:bodyPr>
          <a:lstStyle/>
          <a:p>
            <a:r>
              <a:rPr lang="en-US" sz="2400" dirty="0">
                <a:latin typeface="Comic Sans MS" panose="030F0702030302020204" pitchFamily="66" charset="0"/>
                <a:ea typeface="PMingLiU" panose="02020500000000000000" pitchFamily="18" charset="-120"/>
                <a:cs typeface="Arial" panose="020B0604020202020204" pitchFamily="34" charset="0"/>
              </a:rPr>
              <a:t>F(A,B,C) = A.B + B.C +A.C</a:t>
            </a:r>
          </a:p>
        </p:txBody>
      </p:sp>
      <p:pic>
        <p:nvPicPr>
          <p:cNvPr id="5" name="صورة 4">
            <a:extLst>
              <a:ext uri="{FF2B5EF4-FFF2-40B4-BE49-F238E27FC236}">
                <a16:creationId xmlns:a16="http://schemas.microsoft.com/office/drawing/2014/main" id="{05AF87FC-E016-F032-F847-F7C89217B7EC}"/>
              </a:ext>
            </a:extLst>
          </p:cNvPr>
          <p:cNvPicPr>
            <a:picLocks noChangeAspect="1"/>
          </p:cNvPicPr>
          <p:nvPr/>
        </p:nvPicPr>
        <p:blipFill>
          <a:blip r:embed="rId2"/>
          <a:stretch>
            <a:fillRect/>
          </a:stretch>
        </p:blipFill>
        <p:spPr>
          <a:xfrm>
            <a:off x="3869268" y="3184387"/>
            <a:ext cx="3409950" cy="2581275"/>
          </a:xfrm>
          <a:prstGeom prst="rect">
            <a:avLst/>
          </a:prstGeom>
        </p:spPr>
      </p:pic>
      <p:sp>
        <p:nvSpPr>
          <p:cNvPr id="6" name="مستطيل 5">
            <a:extLst>
              <a:ext uri="{FF2B5EF4-FFF2-40B4-BE49-F238E27FC236}">
                <a16:creationId xmlns:a16="http://schemas.microsoft.com/office/drawing/2014/main" id="{ED634EBF-18F0-2DD2-114D-6ABA52F0856F}"/>
              </a:ext>
            </a:extLst>
          </p:cNvPr>
          <p:cNvSpPr/>
          <p:nvPr/>
        </p:nvSpPr>
        <p:spPr>
          <a:xfrm>
            <a:off x="5610225" y="3724275"/>
            <a:ext cx="400050" cy="1181100"/>
          </a:xfrm>
          <a:prstGeom prst="rect">
            <a:avLst/>
          </a:prstGeom>
          <a:noFill/>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مستطيل 6">
            <a:extLst>
              <a:ext uri="{FF2B5EF4-FFF2-40B4-BE49-F238E27FC236}">
                <a16:creationId xmlns:a16="http://schemas.microsoft.com/office/drawing/2014/main" id="{3C77EF18-A605-623E-2637-AF6B2B3D9F89}"/>
              </a:ext>
            </a:extLst>
          </p:cNvPr>
          <p:cNvSpPr/>
          <p:nvPr/>
        </p:nvSpPr>
        <p:spPr>
          <a:xfrm>
            <a:off x="5762625" y="4419599"/>
            <a:ext cx="792692" cy="381001"/>
          </a:xfrm>
          <a:prstGeom prst="rect">
            <a:avLst/>
          </a:prstGeom>
          <a:noFill/>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 name="مستطيل 7">
            <a:extLst>
              <a:ext uri="{FF2B5EF4-FFF2-40B4-BE49-F238E27FC236}">
                <a16:creationId xmlns:a16="http://schemas.microsoft.com/office/drawing/2014/main" id="{A86C7BB6-D7FC-447B-2C37-A2D2472E9334}"/>
              </a:ext>
            </a:extLst>
          </p:cNvPr>
          <p:cNvSpPr/>
          <p:nvPr/>
        </p:nvSpPr>
        <p:spPr>
          <a:xfrm>
            <a:off x="5160694" y="4494247"/>
            <a:ext cx="792692" cy="381001"/>
          </a:xfrm>
          <a:prstGeom prst="rect">
            <a:avLst/>
          </a:prstGeom>
          <a:noFill/>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16" name="صورة 15">
            <a:extLst>
              <a:ext uri="{FF2B5EF4-FFF2-40B4-BE49-F238E27FC236}">
                <a16:creationId xmlns:a16="http://schemas.microsoft.com/office/drawing/2014/main" id="{3EEB740C-98C4-C7F1-FD0C-196536EB7AB5}"/>
              </a:ext>
            </a:extLst>
          </p:cNvPr>
          <p:cNvPicPr>
            <a:picLocks noChangeAspect="1"/>
          </p:cNvPicPr>
          <p:nvPr/>
        </p:nvPicPr>
        <p:blipFill>
          <a:blip r:embed="rId3"/>
          <a:stretch>
            <a:fillRect/>
          </a:stretch>
        </p:blipFill>
        <p:spPr>
          <a:xfrm>
            <a:off x="8301037" y="3900487"/>
            <a:ext cx="2847975" cy="1800225"/>
          </a:xfrm>
          <a:prstGeom prst="rect">
            <a:avLst/>
          </a:prstGeom>
        </p:spPr>
      </p:pic>
    </p:spTree>
    <p:extLst>
      <p:ext uri="{BB962C8B-B14F-4D97-AF65-F5344CB8AC3E}">
        <p14:creationId xmlns:p14="http://schemas.microsoft.com/office/powerpoint/2010/main" val="37533900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5E0DD483-C365-3678-30C8-B31E13135B63}"/>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54905063-497D-45BA-8F3F-2249033E4CE5}" type="slidenum">
              <a:rPr lang="ar-SA" altLang="en-US">
                <a:latin typeface="Arial" panose="020B0604020202020204" pitchFamily="34" charset="0"/>
              </a:rPr>
              <a:pPr eaLnBrk="1" hangingPunct="1"/>
              <a:t>21</a:t>
            </a:fld>
            <a:endParaRPr lang="en-US" altLang="en-US">
              <a:latin typeface="Arial" panose="020B0604020202020204" pitchFamily="34" charset="0"/>
            </a:endParaRPr>
          </a:p>
        </p:txBody>
      </p:sp>
      <p:sp>
        <p:nvSpPr>
          <p:cNvPr id="18436" name="Text Box 8">
            <a:extLst>
              <a:ext uri="{FF2B5EF4-FFF2-40B4-BE49-F238E27FC236}">
                <a16:creationId xmlns:a16="http://schemas.microsoft.com/office/drawing/2014/main" id="{93627343-1B8C-962A-F9F3-32F425699231}"/>
              </a:ext>
            </a:extLst>
          </p:cNvPr>
          <p:cNvSpPr txBox="1">
            <a:spLocks noChangeArrowheads="1"/>
          </p:cNvSpPr>
          <p:nvPr/>
        </p:nvSpPr>
        <p:spPr bwMode="auto">
          <a:xfrm>
            <a:off x="4140179" y="829008"/>
            <a:ext cx="391164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spcBef>
                <a:spcPct val="20000"/>
              </a:spcBef>
              <a:buSzPct val="80000"/>
            </a:pPr>
            <a:r>
              <a:rPr lang="en-US" altLang="en-US" sz="3200" b="1" dirty="0">
                <a:solidFill>
                  <a:schemeClr val="accent2"/>
                </a:solidFill>
              </a:rPr>
              <a:t>Half Adder Circuit</a:t>
            </a:r>
          </a:p>
        </p:txBody>
      </p:sp>
      <p:sp>
        <p:nvSpPr>
          <p:cNvPr id="18437" name="Rectangle 10">
            <a:extLst>
              <a:ext uri="{FF2B5EF4-FFF2-40B4-BE49-F238E27FC236}">
                <a16:creationId xmlns:a16="http://schemas.microsoft.com/office/drawing/2014/main" id="{358B777A-96EB-0ECA-2618-087A30A0B74E}"/>
              </a:ext>
            </a:extLst>
          </p:cNvPr>
          <p:cNvSpPr>
            <a:spLocks noChangeArrowheads="1"/>
          </p:cNvSpPr>
          <p:nvPr/>
        </p:nvSpPr>
        <p:spPr bwMode="auto">
          <a:xfrm>
            <a:off x="733425" y="1524000"/>
            <a:ext cx="62484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spcBef>
                <a:spcPct val="20000"/>
              </a:spcBef>
              <a:buClr>
                <a:srgbClr val="FF0066"/>
              </a:buClr>
              <a:buFont typeface="Wingdings" panose="05000000000000000000" pitchFamily="2" charset="2"/>
              <a:buChar char="Ø"/>
            </a:pPr>
            <a:r>
              <a:rPr lang="en-US" altLang="zh-TW" sz="2400" dirty="0">
                <a:ea typeface="PMingLiU" panose="02020500000000000000" pitchFamily="18" charset="-120"/>
              </a:rPr>
              <a:t>The most basic arithmetic operation is the addition of 2 bits. A combinational circuit that performs this operation is called a </a:t>
            </a:r>
            <a:r>
              <a:rPr lang="en-US" altLang="zh-TW" sz="2400" i="1" dirty="0">
                <a:solidFill>
                  <a:schemeClr val="accent2"/>
                </a:solidFill>
                <a:ea typeface="PMingLiU" panose="02020500000000000000" pitchFamily="18" charset="-120"/>
              </a:rPr>
              <a:t>half-adder</a:t>
            </a:r>
            <a:r>
              <a:rPr lang="en-US" altLang="zh-TW" sz="2400" dirty="0">
                <a:solidFill>
                  <a:schemeClr val="accent2"/>
                </a:solidFill>
                <a:ea typeface="PMingLiU" panose="02020500000000000000" pitchFamily="18" charset="-120"/>
              </a:rPr>
              <a:t>.</a:t>
            </a:r>
          </a:p>
          <a:p>
            <a:pPr algn="l" rtl="0" eaLnBrk="1" hangingPunct="1">
              <a:spcBef>
                <a:spcPct val="20000"/>
              </a:spcBef>
              <a:buClr>
                <a:srgbClr val="FF0066"/>
              </a:buClr>
              <a:buFont typeface="Wingdings" panose="05000000000000000000" pitchFamily="2" charset="2"/>
              <a:buChar char="Ø"/>
            </a:pPr>
            <a:endParaRPr lang="en-US" altLang="zh-TW" sz="2400" dirty="0">
              <a:solidFill>
                <a:schemeClr val="accent2"/>
              </a:solidFill>
              <a:ea typeface="PMingLiU" panose="02020500000000000000" pitchFamily="18" charset="-120"/>
            </a:endParaRPr>
          </a:p>
          <a:p>
            <a:pPr algn="l" rtl="0" eaLnBrk="1" hangingPunct="1">
              <a:spcBef>
                <a:spcPct val="20000"/>
              </a:spcBef>
              <a:buClr>
                <a:srgbClr val="FF0066"/>
              </a:buClr>
              <a:buFont typeface="Wingdings" panose="05000000000000000000" pitchFamily="2" charset="2"/>
              <a:buChar char="Ø"/>
            </a:pPr>
            <a:r>
              <a:rPr lang="en-US" altLang="zh-TW" sz="2400" dirty="0">
                <a:ea typeface="PMingLiU" panose="02020500000000000000" pitchFamily="18" charset="-120"/>
              </a:rPr>
              <a:t>2 inputs and two outputs</a:t>
            </a:r>
          </a:p>
          <a:p>
            <a:pPr lvl="1" eaLnBrk="1" hangingPunct="1">
              <a:spcBef>
                <a:spcPct val="20000"/>
              </a:spcBef>
              <a:buClr>
                <a:srgbClr val="FF0066"/>
              </a:buClr>
              <a:buFont typeface="Wingdings" panose="05000000000000000000" pitchFamily="2" charset="2"/>
              <a:buChar char="Ø"/>
            </a:pPr>
            <a:r>
              <a:rPr lang="en-US" altLang="zh-TW" sz="2400" dirty="0">
                <a:ea typeface="PMingLiU" panose="02020500000000000000" pitchFamily="18" charset="-120"/>
              </a:rPr>
              <a:t>Inputs : X , Y</a:t>
            </a:r>
          </a:p>
          <a:p>
            <a:pPr lvl="1" eaLnBrk="1" hangingPunct="1">
              <a:spcBef>
                <a:spcPct val="20000"/>
              </a:spcBef>
              <a:buClr>
                <a:srgbClr val="FF0066"/>
              </a:buClr>
              <a:buFont typeface="Wingdings" panose="05000000000000000000" pitchFamily="2" charset="2"/>
              <a:buChar char="Ø"/>
            </a:pPr>
            <a:r>
              <a:rPr lang="en-US" altLang="zh-TW" sz="2400" dirty="0">
                <a:ea typeface="PMingLiU" panose="02020500000000000000" pitchFamily="18" charset="-120"/>
              </a:rPr>
              <a:t>Outputs: S , C</a:t>
            </a:r>
          </a:p>
          <a:p>
            <a:pPr marL="0" indent="0" algn="l" rtl="0" eaLnBrk="1" hangingPunct="1">
              <a:spcBef>
                <a:spcPct val="20000"/>
              </a:spcBef>
              <a:buClr>
                <a:srgbClr val="FF0066"/>
              </a:buClr>
            </a:pPr>
            <a:endParaRPr lang="en-US" altLang="zh-TW" sz="2400" dirty="0">
              <a:solidFill>
                <a:schemeClr val="accent2"/>
              </a:solidFill>
              <a:ea typeface="PMingLiU" panose="02020500000000000000" pitchFamily="18" charset="-120"/>
            </a:endParaRPr>
          </a:p>
        </p:txBody>
      </p:sp>
      <p:pic>
        <p:nvPicPr>
          <p:cNvPr id="4" name="صورة 3">
            <a:extLst>
              <a:ext uri="{FF2B5EF4-FFF2-40B4-BE49-F238E27FC236}">
                <a16:creationId xmlns:a16="http://schemas.microsoft.com/office/drawing/2014/main" id="{4E85EE08-2AF9-E31A-3815-C165934CFB5A}"/>
              </a:ext>
            </a:extLst>
          </p:cNvPr>
          <p:cNvPicPr>
            <a:picLocks noChangeAspect="1"/>
          </p:cNvPicPr>
          <p:nvPr/>
        </p:nvPicPr>
        <p:blipFill>
          <a:blip r:embed="rId3"/>
          <a:stretch>
            <a:fillRect/>
          </a:stretch>
        </p:blipFill>
        <p:spPr>
          <a:xfrm>
            <a:off x="7858125" y="1895475"/>
            <a:ext cx="1733550" cy="325755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5E0DD483-C365-3678-30C8-B31E13135B63}"/>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54905063-497D-45BA-8F3F-2249033E4CE5}" type="slidenum">
              <a:rPr lang="ar-SA" altLang="en-US">
                <a:latin typeface="Arial" panose="020B0604020202020204" pitchFamily="34" charset="0"/>
              </a:rPr>
              <a:pPr eaLnBrk="1" hangingPunct="1"/>
              <a:t>22</a:t>
            </a:fld>
            <a:endParaRPr lang="en-US" altLang="en-US">
              <a:latin typeface="Arial" panose="020B0604020202020204" pitchFamily="34" charset="0"/>
            </a:endParaRPr>
          </a:p>
        </p:txBody>
      </p:sp>
      <p:sp>
        <p:nvSpPr>
          <p:cNvPr id="18436" name="Text Box 8">
            <a:extLst>
              <a:ext uri="{FF2B5EF4-FFF2-40B4-BE49-F238E27FC236}">
                <a16:creationId xmlns:a16="http://schemas.microsoft.com/office/drawing/2014/main" id="{93627343-1B8C-962A-F9F3-32F425699231}"/>
              </a:ext>
            </a:extLst>
          </p:cNvPr>
          <p:cNvSpPr txBox="1">
            <a:spLocks noChangeArrowheads="1"/>
          </p:cNvSpPr>
          <p:nvPr/>
        </p:nvSpPr>
        <p:spPr bwMode="auto">
          <a:xfrm>
            <a:off x="4140179" y="829008"/>
            <a:ext cx="391164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spcBef>
                <a:spcPct val="20000"/>
              </a:spcBef>
              <a:buSzPct val="80000"/>
            </a:pPr>
            <a:r>
              <a:rPr lang="en-US" altLang="en-US" sz="3200" b="1" dirty="0">
                <a:solidFill>
                  <a:schemeClr val="accent2"/>
                </a:solidFill>
              </a:rPr>
              <a:t>Half Adder Circuit</a:t>
            </a:r>
          </a:p>
        </p:txBody>
      </p:sp>
      <p:sp>
        <p:nvSpPr>
          <p:cNvPr id="18437" name="Rectangle 10">
            <a:extLst>
              <a:ext uri="{FF2B5EF4-FFF2-40B4-BE49-F238E27FC236}">
                <a16:creationId xmlns:a16="http://schemas.microsoft.com/office/drawing/2014/main" id="{358B777A-96EB-0ECA-2618-087A30A0B74E}"/>
              </a:ext>
            </a:extLst>
          </p:cNvPr>
          <p:cNvSpPr>
            <a:spLocks noChangeArrowheads="1"/>
          </p:cNvSpPr>
          <p:nvPr/>
        </p:nvSpPr>
        <p:spPr bwMode="auto">
          <a:xfrm>
            <a:off x="733425" y="1524000"/>
            <a:ext cx="62484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spcBef>
                <a:spcPct val="20000"/>
              </a:spcBef>
              <a:buClr>
                <a:srgbClr val="FF0066"/>
              </a:buClr>
              <a:buFont typeface="Wingdings" panose="05000000000000000000" pitchFamily="2" charset="2"/>
              <a:buChar char="Ø"/>
            </a:pPr>
            <a:r>
              <a:rPr lang="en-US" altLang="zh-TW" sz="2400" dirty="0">
                <a:ea typeface="PMingLiU" panose="02020500000000000000" pitchFamily="18" charset="-120"/>
              </a:rPr>
              <a:t>Truth Table.</a:t>
            </a:r>
          </a:p>
          <a:p>
            <a:pPr algn="l" rtl="0" eaLnBrk="1" hangingPunct="1">
              <a:spcBef>
                <a:spcPct val="20000"/>
              </a:spcBef>
              <a:buClr>
                <a:srgbClr val="FF0066"/>
              </a:buClr>
              <a:buFont typeface="Wingdings" panose="05000000000000000000" pitchFamily="2" charset="2"/>
              <a:buChar char="Ø"/>
            </a:pPr>
            <a:endParaRPr lang="en-US" altLang="zh-TW" sz="2400" dirty="0">
              <a:ea typeface="PMingLiU" panose="02020500000000000000" pitchFamily="18" charset="-120"/>
            </a:endParaRPr>
          </a:p>
          <a:p>
            <a:pPr algn="l" rtl="0" eaLnBrk="1" hangingPunct="1">
              <a:spcBef>
                <a:spcPct val="20000"/>
              </a:spcBef>
              <a:buClr>
                <a:srgbClr val="FF0066"/>
              </a:buClr>
              <a:buFont typeface="Wingdings" panose="05000000000000000000" pitchFamily="2" charset="2"/>
              <a:buChar char="Ø"/>
            </a:pPr>
            <a:r>
              <a:rPr lang="en-US" altLang="zh-TW" sz="2400" dirty="0">
                <a:ea typeface="PMingLiU" panose="02020500000000000000" pitchFamily="18" charset="-120"/>
              </a:rPr>
              <a:t>Equations:</a:t>
            </a:r>
          </a:p>
          <a:p>
            <a:pPr lvl="1" eaLnBrk="1" hangingPunct="1">
              <a:spcBef>
                <a:spcPct val="20000"/>
              </a:spcBef>
              <a:buClr>
                <a:srgbClr val="FF0066"/>
              </a:buClr>
              <a:buFont typeface="Wingdings" panose="05000000000000000000" pitchFamily="2" charset="2"/>
              <a:buChar char="Ø"/>
            </a:pPr>
            <a:r>
              <a:rPr lang="en-US" altLang="en-US" sz="2400" dirty="0">
                <a:solidFill>
                  <a:schemeClr val="accent2"/>
                </a:solidFill>
              </a:rPr>
              <a:t>S = </a:t>
            </a:r>
            <a:r>
              <a:rPr lang="en-US" altLang="en-US" sz="2400" dirty="0" err="1">
                <a:solidFill>
                  <a:schemeClr val="accent2"/>
                </a:solidFill>
              </a:rPr>
              <a:t>xy</a:t>
            </a:r>
            <a:r>
              <a:rPr lang="en-US" altLang="en-US" sz="2400" dirty="0">
                <a:solidFill>
                  <a:schemeClr val="accent2"/>
                </a:solidFill>
              </a:rPr>
              <a:t>’ + </a:t>
            </a:r>
            <a:r>
              <a:rPr lang="en-US" altLang="en-US" sz="2400" dirty="0" err="1">
                <a:solidFill>
                  <a:schemeClr val="accent2"/>
                </a:solidFill>
              </a:rPr>
              <a:t>x’y</a:t>
            </a:r>
            <a:r>
              <a:rPr lang="en-US" altLang="en-US" sz="2400" dirty="0">
                <a:solidFill>
                  <a:schemeClr val="accent2"/>
                </a:solidFill>
              </a:rPr>
              <a:t> = </a:t>
            </a:r>
            <a:r>
              <a:rPr lang="en-US" altLang="en-US" sz="2400" dirty="0" err="1">
                <a:solidFill>
                  <a:schemeClr val="accent2"/>
                </a:solidFill>
              </a:rPr>
              <a:t>x</a:t>
            </a:r>
            <a:r>
              <a:rPr lang="en-US" altLang="en-US" sz="2400" dirty="0" err="1">
                <a:solidFill>
                  <a:schemeClr val="accent2"/>
                </a:solidFill>
                <a:latin typeface="Arial Unicode MS" pitchFamily="34" charset="-128"/>
                <a:ea typeface="Arial Unicode MS" pitchFamily="34" charset="-128"/>
              </a:rPr>
              <a:t>⊕y</a:t>
            </a:r>
            <a:endParaRPr lang="en-US" altLang="en-US" sz="2400" dirty="0">
              <a:solidFill>
                <a:schemeClr val="accent2"/>
              </a:solidFill>
              <a:latin typeface="Arial Unicode MS" pitchFamily="34" charset="-128"/>
              <a:ea typeface="Arial Unicode MS" pitchFamily="34" charset="-128"/>
            </a:endParaRPr>
          </a:p>
          <a:p>
            <a:pPr lvl="1" eaLnBrk="1" hangingPunct="1">
              <a:spcBef>
                <a:spcPct val="20000"/>
              </a:spcBef>
              <a:buClr>
                <a:srgbClr val="FF0066"/>
              </a:buClr>
              <a:buFont typeface="Wingdings" panose="05000000000000000000" pitchFamily="2" charset="2"/>
              <a:buChar char="Ø"/>
            </a:pPr>
            <a:r>
              <a:rPr lang="en-US" altLang="en-US" sz="2400" dirty="0">
                <a:solidFill>
                  <a:schemeClr val="accent2"/>
                </a:solidFill>
              </a:rPr>
              <a:t>C = </a:t>
            </a:r>
            <a:r>
              <a:rPr lang="en-US" altLang="en-US" sz="2400" dirty="0" err="1">
                <a:solidFill>
                  <a:schemeClr val="accent2"/>
                </a:solidFill>
              </a:rPr>
              <a:t>xy</a:t>
            </a:r>
            <a:endParaRPr lang="en-US" altLang="en-US" sz="2400" dirty="0">
              <a:solidFill>
                <a:schemeClr val="accent2"/>
              </a:solidFill>
            </a:endParaRPr>
          </a:p>
          <a:p>
            <a:pPr algn="l" rtl="0" eaLnBrk="1" hangingPunct="1">
              <a:spcBef>
                <a:spcPct val="20000"/>
              </a:spcBef>
              <a:buClr>
                <a:srgbClr val="FF0066"/>
              </a:buClr>
              <a:buFont typeface="Wingdings" panose="05000000000000000000" pitchFamily="2" charset="2"/>
              <a:buChar char="Ø"/>
            </a:pPr>
            <a:endParaRPr lang="en-US" altLang="en-US" sz="2400" dirty="0">
              <a:solidFill>
                <a:schemeClr val="accent2"/>
              </a:solidFill>
            </a:endParaRPr>
          </a:p>
          <a:p>
            <a:pPr algn="l" rtl="0" eaLnBrk="1" hangingPunct="1">
              <a:spcBef>
                <a:spcPct val="20000"/>
              </a:spcBef>
              <a:buClr>
                <a:srgbClr val="FF0066"/>
              </a:buClr>
              <a:buFont typeface="Wingdings" panose="05000000000000000000" pitchFamily="2" charset="2"/>
              <a:buChar char="Ø"/>
            </a:pPr>
            <a:r>
              <a:rPr lang="en-US" altLang="en-US" sz="2400" dirty="0"/>
              <a:t>The </a:t>
            </a:r>
            <a:r>
              <a:rPr lang="en-US" altLang="en-US" sz="2400" b="1" dirty="0">
                <a:solidFill>
                  <a:srgbClr val="FF0000"/>
                </a:solidFill>
              </a:rPr>
              <a:t>sum</a:t>
            </a:r>
            <a:r>
              <a:rPr lang="en-US" altLang="en-US" sz="2400" dirty="0"/>
              <a:t> can be found using the XOR operation and the </a:t>
            </a:r>
            <a:r>
              <a:rPr lang="en-US" altLang="en-US" sz="2400" b="1" dirty="0">
                <a:solidFill>
                  <a:srgbClr val="FF0000"/>
                </a:solidFill>
                <a:effectLst>
                  <a:outerShdw blurRad="38100" dist="38100" dir="2700000" algn="tl">
                    <a:srgbClr val="000000">
                      <a:alpha val="43137"/>
                    </a:srgbClr>
                  </a:outerShdw>
                </a:effectLst>
              </a:rPr>
              <a:t>carry</a:t>
            </a:r>
            <a:r>
              <a:rPr lang="en-US" altLang="en-US" sz="2400" dirty="0"/>
              <a:t> using the AND operation.</a:t>
            </a:r>
            <a:endParaRPr lang="en-US" altLang="zh-TW" sz="2400" dirty="0">
              <a:solidFill>
                <a:schemeClr val="accent2"/>
              </a:solidFill>
              <a:ea typeface="PMingLiU" panose="02020500000000000000" pitchFamily="18" charset="-120"/>
            </a:endParaRPr>
          </a:p>
        </p:txBody>
      </p:sp>
      <p:pic>
        <p:nvPicPr>
          <p:cNvPr id="18438" name="Picture 11">
            <a:extLst>
              <a:ext uri="{FF2B5EF4-FFF2-40B4-BE49-F238E27FC236}">
                <a16:creationId xmlns:a16="http://schemas.microsoft.com/office/drawing/2014/main" id="{7D5CE601-F52B-C430-3620-95825EE495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8100" y="1869213"/>
            <a:ext cx="35814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76829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FA0CF8DE-3A41-EC56-C4E0-B92914B7CD8A}"/>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6F9B5A29-84D2-4C75-B3BC-32E1A428C77D}" type="slidenum">
              <a:rPr lang="ar-SA" altLang="en-US">
                <a:latin typeface="Arial" panose="020B0604020202020204" pitchFamily="34" charset="0"/>
              </a:rPr>
              <a:pPr eaLnBrk="1" hangingPunct="1"/>
              <a:t>23</a:t>
            </a:fld>
            <a:endParaRPr lang="en-US" altLang="en-US">
              <a:latin typeface="Arial" panose="020B0604020202020204" pitchFamily="34" charset="0"/>
            </a:endParaRPr>
          </a:p>
        </p:txBody>
      </p:sp>
      <p:sp>
        <p:nvSpPr>
          <p:cNvPr id="19460" name="Text Box 7">
            <a:extLst>
              <a:ext uri="{FF2B5EF4-FFF2-40B4-BE49-F238E27FC236}">
                <a16:creationId xmlns:a16="http://schemas.microsoft.com/office/drawing/2014/main" id="{B9B5918B-5EC4-90BE-BCD5-1223F5F0DDBA}"/>
              </a:ext>
            </a:extLst>
          </p:cNvPr>
          <p:cNvSpPr txBox="1">
            <a:spLocks noChangeArrowheads="1"/>
          </p:cNvSpPr>
          <p:nvPr/>
        </p:nvSpPr>
        <p:spPr bwMode="auto">
          <a:xfrm>
            <a:off x="4890294" y="792469"/>
            <a:ext cx="241141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spcBef>
                <a:spcPct val="20000"/>
              </a:spcBef>
              <a:buSzPct val="80000"/>
            </a:pPr>
            <a:r>
              <a:rPr lang="en-US" altLang="en-US" sz="3200" b="1" dirty="0">
                <a:solidFill>
                  <a:schemeClr val="accent2"/>
                </a:solidFill>
              </a:rPr>
              <a:t>Half Adder</a:t>
            </a:r>
          </a:p>
        </p:txBody>
      </p:sp>
      <p:pic>
        <p:nvPicPr>
          <p:cNvPr id="5" name="صورة 4">
            <a:extLst>
              <a:ext uri="{FF2B5EF4-FFF2-40B4-BE49-F238E27FC236}">
                <a16:creationId xmlns:a16="http://schemas.microsoft.com/office/drawing/2014/main" id="{BCA3D0EE-A1FC-C8F7-4A1E-13818BFAD295}"/>
              </a:ext>
            </a:extLst>
          </p:cNvPr>
          <p:cNvPicPr>
            <a:picLocks noChangeAspect="1"/>
          </p:cNvPicPr>
          <p:nvPr/>
        </p:nvPicPr>
        <p:blipFill>
          <a:blip r:embed="rId3"/>
          <a:stretch>
            <a:fillRect/>
          </a:stretch>
        </p:blipFill>
        <p:spPr>
          <a:xfrm>
            <a:off x="2257425" y="1371907"/>
            <a:ext cx="7191375" cy="4352227"/>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DD6D04BB-9953-4371-8A10-7B546FE37B78}"/>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3D2CA25C-94B4-4C80-B290-8977D9E5585C}" type="slidenum">
              <a:rPr lang="ar-SA" altLang="en-US">
                <a:latin typeface="Arial" panose="020B0604020202020204" pitchFamily="34" charset="0"/>
              </a:rPr>
              <a:pPr eaLnBrk="1" hangingPunct="1"/>
              <a:t>24</a:t>
            </a:fld>
            <a:endParaRPr lang="en-US" altLang="en-US">
              <a:latin typeface="Arial" panose="020B0604020202020204" pitchFamily="34" charset="0"/>
            </a:endParaRPr>
          </a:p>
        </p:txBody>
      </p:sp>
      <p:sp>
        <p:nvSpPr>
          <p:cNvPr id="20484" name="Text Box 2">
            <a:extLst>
              <a:ext uri="{FF2B5EF4-FFF2-40B4-BE49-F238E27FC236}">
                <a16:creationId xmlns:a16="http://schemas.microsoft.com/office/drawing/2014/main" id="{B615E6A1-BC54-A9B1-C8F1-113C95CEE5EB}"/>
              </a:ext>
            </a:extLst>
          </p:cNvPr>
          <p:cNvSpPr txBox="1">
            <a:spLocks noChangeArrowheads="1"/>
          </p:cNvSpPr>
          <p:nvPr/>
        </p:nvSpPr>
        <p:spPr bwMode="auto">
          <a:xfrm>
            <a:off x="4876800" y="952384"/>
            <a:ext cx="2235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Full Adder</a:t>
            </a:r>
          </a:p>
        </p:txBody>
      </p:sp>
      <p:sp>
        <p:nvSpPr>
          <p:cNvPr id="20486" name="Rectangle 7">
            <a:extLst>
              <a:ext uri="{FF2B5EF4-FFF2-40B4-BE49-F238E27FC236}">
                <a16:creationId xmlns:a16="http://schemas.microsoft.com/office/drawing/2014/main" id="{B68D71EE-6667-8F59-B772-DA43EF39CB4E}"/>
              </a:ext>
            </a:extLst>
          </p:cNvPr>
          <p:cNvSpPr>
            <a:spLocks noChangeArrowheads="1"/>
          </p:cNvSpPr>
          <p:nvPr/>
        </p:nvSpPr>
        <p:spPr bwMode="auto">
          <a:xfrm>
            <a:off x="790574" y="1762125"/>
            <a:ext cx="6715126" cy="3564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spcBef>
                <a:spcPct val="50000"/>
              </a:spcBef>
              <a:buClr>
                <a:srgbClr val="FF0066"/>
              </a:buClr>
              <a:buFont typeface="Wingdings" panose="05000000000000000000" pitchFamily="2" charset="2"/>
              <a:buChar char="Ø"/>
            </a:pPr>
            <a:r>
              <a:rPr lang="en-US" altLang="zh-TW" sz="2400" dirty="0">
                <a:ea typeface="PMingLiU" panose="02020500000000000000" pitchFamily="18" charset="-120"/>
              </a:rPr>
              <a:t>A combinational circuit that performs the addition of 3 bits is called a </a:t>
            </a:r>
            <a:r>
              <a:rPr lang="en-US" altLang="zh-TW" sz="2400" i="1" dirty="0">
                <a:solidFill>
                  <a:schemeClr val="accent2"/>
                </a:solidFill>
                <a:ea typeface="PMingLiU" panose="02020500000000000000" pitchFamily="18" charset="-120"/>
              </a:rPr>
              <a:t>full-adder</a:t>
            </a:r>
            <a:r>
              <a:rPr lang="en-US" altLang="zh-TW" sz="2400" dirty="0">
                <a:ea typeface="PMingLiU" panose="02020500000000000000" pitchFamily="18" charset="-120"/>
              </a:rPr>
              <a:t>, which    can be implemented by 2 half-adders.</a:t>
            </a:r>
          </a:p>
          <a:p>
            <a:pPr algn="l" rtl="0" eaLnBrk="1" hangingPunct="1">
              <a:spcBef>
                <a:spcPct val="40000"/>
              </a:spcBef>
              <a:buClr>
                <a:srgbClr val="FF0066"/>
              </a:buClr>
              <a:buFont typeface="Wingdings" panose="05000000000000000000" pitchFamily="2" charset="2"/>
              <a:buChar char="Ø"/>
            </a:pPr>
            <a:endParaRPr lang="en-US" altLang="en-US" sz="2400" dirty="0"/>
          </a:p>
          <a:p>
            <a:pPr algn="l" rtl="0" eaLnBrk="1" hangingPunct="1">
              <a:spcBef>
                <a:spcPct val="20000"/>
              </a:spcBef>
              <a:buClr>
                <a:srgbClr val="FF0066"/>
              </a:buClr>
              <a:buFont typeface="Wingdings" panose="05000000000000000000" pitchFamily="2" charset="2"/>
              <a:buChar char="Ø"/>
            </a:pPr>
            <a:r>
              <a:rPr lang="en-US" altLang="zh-TW" sz="2400" dirty="0">
                <a:ea typeface="PMingLiU" panose="02020500000000000000" pitchFamily="18" charset="-120"/>
              </a:rPr>
              <a:t>3 inputs and two outputs</a:t>
            </a:r>
          </a:p>
          <a:p>
            <a:pPr lvl="1" eaLnBrk="1" hangingPunct="1">
              <a:spcBef>
                <a:spcPct val="20000"/>
              </a:spcBef>
              <a:buClr>
                <a:srgbClr val="FF0066"/>
              </a:buClr>
              <a:buFont typeface="Wingdings" panose="05000000000000000000" pitchFamily="2" charset="2"/>
              <a:buChar char="Ø"/>
            </a:pPr>
            <a:r>
              <a:rPr lang="en-US" altLang="zh-TW" sz="2400" dirty="0">
                <a:ea typeface="PMingLiU" panose="02020500000000000000" pitchFamily="18" charset="-120"/>
              </a:rPr>
              <a:t>Inputs : X , Y, Z</a:t>
            </a:r>
          </a:p>
          <a:p>
            <a:pPr lvl="1" eaLnBrk="1" hangingPunct="1">
              <a:spcBef>
                <a:spcPct val="20000"/>
              </a:spcBef>
              <a:buClr>
                <a:srgbClr val="FF0066"/>
              </a:buClr>
              <a:buFont typeface="Wingdings" panose="05000000000000000000" pitchFamily="2" charset="2"/>
              <a:buChar char="Ø"/>
            </a:pPr>
            <a:r>
              <a:rPr lang="en-US" altLang="zh-TW" sz="2400" dirty="0">
                <a:ea typeface="PMingLiU" panose="02020500000000000000" pitchFamily="18" charset="-120"/>
              </a:rPr>
              <a:t>Outputs: C , S</a:t>
            </a:r>
          </a:p>
          <a:p>
            <a:pPr algn="l" rtl="0" eaLnBrk="1" hangingPunct="1">
              <a:spcBef>
                <a:spcPct val="40000"/>
              </a:spcBef>
              <a:buClr>
                <a:srgbClr val="FF0066"/>
              </a:buClr>
              <a:buFont typeface="Wingdings" panose="05000000000000000000" pitchFamily="2" charset="2"/>
              <a:buChar char="Ø"/>
            </a:pPr>
            <a:endParaRPr lang="en-US" altLang="en-US" sz="2400" dirty="0"/>
          </a:p>
        </p:txBody>
      </p:sp>
      <p:pic>
        <p:nvPicPr>
          <p:cNvPr id="3" name="صورة 2">
            <a:extLst>
              <a:ext uri="{FF2B5EF4-FFF2-40B4-BE49-F238E27FC236}">
                <a16:creationId xmlns:a16="http://schemas.microsoft.com/office/drawing/2014/main" id="{A6F5928D-BCC6-8133-99B7-1544DB1AACA2}"/>
              </a:ext>
            </a:extLst>
          </p:cNvPr>
          <p:cNvPicPr>
            <a:picLocks noChangeAspect="1"/>
          </p:cNvPicPr>
          <p:nvPr/>
        </p:nvPicPr>
        <p:blipFill>
          <a:blip r:embed="rId3"/>
          <a:stretch>
            <a:fillRect/>
          </a:stretch>
        </p:blipFill>
        <p:spPr>
          <a:xfrm>
            <a:off x="8362950" y="2057400"/>
            <a:ext cx="1695450" cy="2743200"/>
          </a:xfrm>
          <a:prstGeom prst="rect">
            <a:avLst/>
          </a:prstGeom>
        </p:spPr>
      </p:pic>
    </p:spTree>
    <p:extLst>
      <p:ext uri="{BB962C8B-B14F-4D97-AF65-F5344CB8AC3E}">
        <p14:creationId xmlns:p14="http://schemas.microsoft.com/office/powerpoint/2010/main" val="41025250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DD6D04BB-9953-4371-8A10-7B546FE37B78}"/>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3D2CA25C-94B4-4C80-B290-8977D9E5585C}" type="slidenum">
              <a:rPr lang="ar-SA" altLang="en-US">
                <a:latin typeface="Arial" panose="020B0604020202020204" pitchFamily="34" charset="0"/>
              </a:rPr>
              <a:pPr eaLnBrk="1" hangingPunct="1"/>
              <a:t>25</a:t>
            </a:fld>
            <a:endParaRPr lang="en-US" altLang="en-US">
              <a:latin typeface="Arial" panose="020B0604020202020204" pitchFamily="34" charset="0"/>
            </a:endParaRPr>
          </a:p>
        </p:txBody>
      </p:sp>
      <p:sp>
        <p:nvSpPr>
          <p:cNvPr id="20484" name="Text Box 2">
            <a:extLst>
              <a:ext uri="{FF2B5EF4-FFF2-40B4-BE49-F238E27FC236}">
                <a16:creationId xmlns:a16="http://schemas.microsoft.com/office/drawing/2014/main" id="{B615E6A1-BC54-A9B1-C8F1-113C95CEE5EB}"/>
              </a:ext>
            </a:extLst>
          </p:cNvPr>
          <p:cNvSpPr txBox="1">
            <a:spLocks noChangeArrowheads="1"/>
          </p:cNvSpPr>
          <p:nvPr/>
        </p:nvSpPr>
        <p:spPr bwMode="auto">
          <a:xfrm>
            <a:off x="4905376" y="819150"/>
            <a:ext cx="2235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Full Adder</a:t>
            </a:r>
          </a:p>
        </p:txBody>
      </p:sp>
      <p:pic>
        <p:nvPicPr>
          <p:cNvPr id="20485" name="Picture 6">
            <a:extLst>
              <a:ext uri="{FF2B5EF4-FFF2-40B4-BE49-F238E27FC236}">
                <a16:creationId xmlns:a16="http://schemas.microsoft.com/office/drawing/2014/main" id="{031E3E54-8184-7585-8DA9-FE41AEA058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6625" y="1295400"/>
            <a:ext cx="41910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6" name="Rectangle 7">
            <a:extLst>
              <a:ext uri="{FF2B5EF4-FFF2-40B4-BE49-F238E27FC236}">
                <a16:creationId xmlns:a16="http://schemas.microsoft.com/office/drawing/2014/main" id="{B68D71EE-6667-8F59-B772-DA43EF39CB4E}"/>
              </a:ext>
            </a:extLst>
          </p:cNvPr>
          <p:cNvSpPr>
            <a:spLocks noChangeArrowheads="1"/>
          </p:cNvSpPr>
          <p:nvPr/>
        </p:nvSpPr>
        <p:spPr bwMode="auto">
          <a:xfrm>
            <a:off x="590549" y="1524000"/>
            <a:ext cx="6315076" cy="4007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spcBef>
                <a:spcPct val="20000"/>
              </a:spcBef>
              <a:buClr>
                <a:srgbClr val="FF0066"/>
              </a:buClr>
              <a:buFont typeface="Wingdings" panose="05000000000000000000" pitchFamily="2" charset="2"/>
              <a:buChar char="Ø"/>
            </a:pPr>
            <a:r>
              <a:rPr lang="en-US" altLang="zh-TW" sz="2400" dirty="0">
                <a:ea typeface="PMingLiU" panose="02020500000000000000" pitchFamily="18" charset="-120"/>
              </a:rPr>
              <a:t>Truth Table.</a:t>
            </a:r>
          </a:p>
          <a:p>
            <a:pPr algn="l" rtl="0" eaLnBrk="1" hangingPunct="1">
              <a:spcBef>
                <a:spcPct val="20000"/>
              </a:spcBef>
              <a:buClr>
                <a:srgbClr val="FF0066"/>
              </a:buClr>
              <a:buFont typeface="Wingdings" panose="05000000000000000000" pitchFamily="2" charset="2"/>
              <a:buChar char="Ø"/>
            </a:pPr>
            <a:endParaRPr lang="en-US" altLang="zh-TW" sz="2400" dirty="0">
              <a:ea typeface="PMingLiU" panose="02020500000000000000" pitchFamily="18" charset="-120"/>
            </a:endParaRPr>
          </a:p>
          <a:p>
            <a:pPr algn="l" rtl="0" eaLnBrk="1" hangingPunct="1">
              <a:spcBef>
                <a:spcPct val="20000"/>
              </a:spcBef>
              <a:buClr>
                <a:srgbClr val="FF0066"/>
              </a:buClr>
              <a:buFont typeface="Wingdings" panose="05000000000000000000" pitchFamily="2" charset="2"/>
              <a:buChar char="Ø"/>
            </a:pPr>
            <a:r>
              <a:rPr lang="en-US" altLang="zh-TW" sz="2400" dirty="0">
                <a:ea typeface="PMingLiU" panose="02020500000000000000" pitchFamily="18" charset="-120"/>
              </a:rPr>
              <a:t>Equations:</a:t>
            </a:r>
          </a:p>
          <a:p>
            <a:pPr algn="l" rtl="0" eaLnBrk="1" hangingPunct="1">
              <a:spcBef>
                <a:spcPct val="20000"/>
              </a:spcBef>
              <a:buClr>
                <a:srgbClr val="FF0066"/>
              </a:buClr>
              <a:buFont typeface="Wingdings" panose="05000000000000000000" pitchFamily="2" charset="2"/>
              <a:buChar char="Ø"/>
            </a:pPr>
            <a:endParaRPr lang="en-US" altLang="zh-TW" sz="2400" dirty="0">
              <a:ea typeface="PMingLiU" panose="02020500000000000000" pitchFamily="18" charset="-120"/>
            </a:endParaRPr>
          </a:p>
          <a:p>
            <a:pPr lvl="1" eaLnBrk="1" hangingPunct="1">
              <a:spcBef>
                <a:spcPct val="20000"/>
              </a:spcBef>
              <a:buClr>
                <a:srgbClr val="FF0066"/>
              </a:buClr>
              <a:buFont typeface="Wingdings" panose="05000000000000000000" pitchFamily="2" charset="2"/>
              <a:buChar char="Ø"/>
            </a:pPr>
            <a:r>
              <a:rPr lang="en-US" altLang="zh-TW" sz="2400" dirty="0">
                <a:solidFill>
                  <a:schemeClr val="accent2"/>
                </a:solidFill>
              </a:rPr>
              <a:t>Sum:</a:t>
            </a:r>
          </a:p>
          <a:p>
            <a:pPr marL="457200" lvl="1" indent="0" eaLnBrk="1" hangingPunct="1">
              <a:spcBef>
                <a:spcPct val="20000"/>
              </a:spcBef>
              <a:buClr>
                <a:srgbClr val="FF0066"/>
              </a:buClr>
            </a:pPr>
            <a:r>
              <a:rPr lang="en-US" altLang="zh-TW" sz="2400" dirty="0">
                <a:solidFill>
                  <a:schemeClr val="accent2"/>
                </a:solidFill>
              </a:rPr>
              <a:t>S </a:t>
            </a:r>
            <a:r>
              <a:rPr lang="en-US" altLang="zh-TW" sz="2400" dirty="0">
                <a:solidFill>
                  <a:schemeClr val="accent2"/>
                </a:solidFill>
                <a:sym typeface="Symbol" panose="05050102010706020507" pitchFamily="18" charset="2"/>
              </a:rPr>
              <a:t>= </a:t>
            </a:r>
            <a:r>
              <a:rPr lang="en-US" altLang="zh-TW" sz="2400" dirty="0" err="1">
                <a:solidFill>
                  <a:schemeClr val="accent2"/>
                </a:solidFill>
                <a:sym typeface="Symbol" panose="05050102010706020507" pitchFamily="18" charset="2"/>
              </a:rPr>
              <a:t>xy’z</a:t>
            </a:r>
            <a:r>
              <a:rPr lang="en-US" altLang="zh-TW" sz="2400" dirty="0">
                <a:solidFill>
                  <a:schemeClr val="accent2"/>
                </a:solidFill>
                <a:sym typeface="Symbol" panose="05050102010706020507" pitchFamily="18" charset="2"/>
              </a:rPr>
              <a:t>’ + </a:t>
            </a:r>
            <a:r>
              <a:rPr lang="en-US" altLang="zh-TW" sz="2400" dirty="0" err="1">
                <a:solidFill>
                  <a:schemeClr val="accent2"/>
                </a:solidFill>
                <a:sym typeface="Symbol" panose="05050102010706020507" pitchFamily="18" charset="2"/>
              </a:rPr>
              <a:t>x’yz</a:t>
            </a:r>
            <a:r>
              <a:rPr lang="en-US" altLang="zh-TW" sz="2400" dirty="0">
                <a:solidFill>
                  <a:schemeClr val="accent2"/>
                </a:solidFill>
                <a:sym typeface="Symbol" panose="05050102010706020507" pitchFamily="18" charset="2"/>
              </a:rPr>
              <a:t>’ + </a:t>
            </a:r>
            <a:r>
              <a:rPr lang="en-US" altLang="zh-TW" sz="2400" dirty="0" err="1">
                <a:solidFill>
                  <a:schemeClr val="accent2"/>
                </a:solidFill>
                <a:sym typeface="Symbol" panose="05050102010706020507" pitchFamily="18" charset="2"/>
              </a:rPr>
              <a:t>xyz</a:t>
            </a:r>
            <a:r>
              <a:rPr lang="en-US" altLang="zh-TW" sz="2400" dirty="0">
                <a:solidFill>
                  <a:schemeClr val="accent2"/>
                </a:solidFill>
                <a:sym typeface="Symbol" panose="05050102010706020507" pitchFamily="18" charset="2"/>
              </a:rPr>
              <a:t> + </a:t>
            </a:r>
            <a:r>
              <a:rPr lang="en-US" altLang="zh-TW" sz="2400" dirty="0" err="1">
                <a:solidFill>
                  <a:schemeClr val="accent2"/>
                </a:solidFill>
                <a:sym typeface="Symbol" panose="05050102010706020507" pitchFamily="18" charset="2"/>
              </a:rPr>
              <a:t>x’y’z</a:t>
            </a:r>
            <a:r>
              <a:rPr lang="en-US" altLang="zh-TW" sz="2400" dirty="0">
                <a:solidFill>
                  <a:schemeClr val="accent2"/>
                </a:solidFill>
                <a:sym typeface="Symbol" panose="05050102010706020507" pitchFamily="18" charset="2"/>
              </a:rPr>
              <a:t> </a:t>
            </a:r>
          </a:p>
          <a:p>
            <a:pPr lvl="1" eaLnBrk="1" hangingPunct="1">
              <a:spcBef>
                <a:spcPct val="20000"/>
              </a:spcBef>
              <a:buClr>
                <a:srgbClr val="FF0066"/>
              </a:buClr>
              <a:buFont typeface="Wingdings" panose="05000000000000000000" pitchFamily="2" charset="2"/>
              <a:buChar char="Ø"/>
            </a:pPr>
            <a:endParaRPr lang="en-US" altLang="zh-TW" sz="2400" dirty="0">
              <a:solidFill>
                <a:schemeClr val="accent2"/>
              </a:solidFill>
              <a:sym typeface="Symbol" panose="05050102010706020507" pitchFamily="18" charset="2"/>
            </a:endParaRPr>
          </a:p>
          <a:p>
            <a:pPr lvl="1" eaLnBrk="1" hangingPunct="1">
              <a:spcBef>
                <a:spcPct val="20000"/>
              </a:spcBef>
              <a:buClr>
                <a:srgbClr val="FF0066"/>
              </a:buClr>
              <a:buFont typeface="Wingdings" panose="05000000000000000000" pitchFamily="2" charset="2"/>
              <a:buChar char="Ø"/>
            </a:pPr>
            <a:r>
              <a:rPr lang="en-US" altLang="zh-TW" sz="2400" dirty="0">
                <a:solidFill>
                  <a:schemeClr val="accent2"/>
                </a:solidFill>
                <a:sym typeface="Symbol" panose="05050102010706020507" pitchFamily="18" charset="2"/>
              </a:rPr>
              <a:t>Carry:</a:t>
            </a:r>
          </a:p>
          <a:p>
            <a:pPr marL="457200" lvl="1" indent="0" eaLnBrk="1" hangingPunct="1">
              <a:spcBef>
                <a:spcPct val="20000"/>
              </a:spcBef>
              <a:buClr>
                <a:srgbClr val="FF0066"/>
              </a:buClr>
            </a:pPr>
            <a:r>
              <a:rPr lang="en-US" altLang="zh-TW" sz="2400" dirty="0">
                <a:solidFill>
                  <a:schemeClr val="accent2"/>
                </a:solidFill>
                <a:sym typeface="Symbol" panose="05050102010706020507" pitchFamily="18" charset="2"/>
              </a:rPr>
              <a:t>C = </a:t>
            </a:r>
            <a:r>
              <a:rPr lang="en-US" altLang="zh-TW" sz="2400" dirty="0" err="1">
                <a:solidFill>
                  <a:schemeClr val="accent2"/>
                </a:solidFill>
                <a:sym typeface="Symbol" panose="05050102010706020507" pitchFamily="18" charset="2"/>
              </a:rPr>
              <a:t>x’yz</a:t>
            </a:r>
            <a:r>
              <a:rPr lang="en-US" altLang="zh-TW" sz="2400" dirty="0">
                <a:solidFill>
                  <a:schemeClr val="accent2"/>
                </a:solidFill>
                <a:sym typeface="Symbol" panose="05050102010706020507" pitchFamily="18" charset="2"/>
              </a:rPr>
              <a:t> + </a:t>
            </a:r>
            <a:r>
              <a:rPr lang="en-US" altLang="zh-TW" sz="2400" dirty="0" err="1">
                <a:solidFill>
                  <a:schemeClr val="accent2"/>
                </a:solidFill>
                <a:sym typeface="Symbol" panose="05050102010706020507" pitchFamily="18" charset="2"/>
              </a:rPr>
              <a:t>xy’z</a:t>
            </a:r>
            <a:r>
              <a:rPr lang="en-US" altLang="zh-TW" sz="2400" dirty="0">
                <a:solidFill>
                  <a:schemeClr val="accent2"/>
                </a:solidFill>
                <a:sym typeface="Symbol" panose="05050102010706020507" pitchFamily="18" charset="2"/>
              </a:rPr>
              <a:t> + </a:t>
            </a:r>
            <a:r>
              <a:rPr lang="en-US" altLang="zh-TW" sz="2400" dirty="0" err="1">
                <a:solidFill>
                  <a:schemeClr val="accent2"/>
                </a:solidFill>
                <a:sym typeface="Symbol" panose="05050102010706020507" pitchFamily="18" charset="2"/>
              </a:rPr>
              <a:t>xyz</a:t>
            </a:r>
            <a:r>
              <a:rPr lang="en-US" altLang="zh-TW" sz="2400" dirty="0">
                <a:solidFill>
                  <a:schemeClr val="accent2"/>
                </a:solidFill>
                <a:sym typeface="Symbol" panose="05050102010706020507" pitchFamily="18" charset="2"/>
              </a:rPr>
              <a:t>’ + </a:t>
            </a:r>
            <a:r>
              <a:rPr lang="en-US" altLang="zh-TW" sz="2400" dirty="0" err="1">
                <a:solidFill>
                  <a:schemeClr val="accent2"/>
                </a:solidFill>
                <a:sym typeface="Symbol" panose="05050102010706020507" pitchFamily="18" charset="2"/>
              </a:rPr>
              <a:t>xyz</a:t>
            </a:r>
            <a:endParaRPr lang="en-US" altLang="zh-TW" sz="2400" dirty="0">
              <a:solidFill>
                <a:schemeClr val="accent2"/>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3">
            <a:extLst>
              <a:ext uri="{FF2B5EF4-FFF2-40B4-BE49-F238E27FC236}">
                <a16:creationId xmlns:a16="http://schemas.microsoft.com/office/drawing/2014/main" id="{C7A2F2C6-E444-0905-319E-24DDFB8098DA}"/>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8ABBB9F0-525C-480D-8BE3-16D851C4562C}" type="slidenum">
              <a:rPr lang="ar-SA" altLang="en-US">
                <a:latin typeface="Arial" panose="020B0604020202020204" pitchFamily="34" charset="0"/>
              </a:rPr>
              <a:pPr eaLnBrk="1" hangingPunct="1"/>
              <a:t>26</a:t>
            </a:fld>
            <a:endParaRPr lang="en-US" altLang="en-US">
              <a:latin typeface="Arial" panose="020B0604020202020204" pitchFamily="34" charset="0"/>
            </a:endParaRPr>
          </a:p>
        </p:txBody>
      </p:sp>
      <p:sp>
        <p:nvSpPr>
          <p:cNvPr id="21508" name="Text Box 7">
            <a:extLst>
              <a:ext uri="{FF2B5EF4-FFF2-40B4-BE49-F238E27FC236}">
                <a16:creationId xmlns:a16="http://schemas.microsoft.com/office/drawing/2014/main" id="{416B19ED-51A8-B30E-0FC6-F086A291DDDB}"/>
              </a:ext>
            </a:extLst>
          </p:cNvPr>
          <p:cNvSpPr txBox="1">
            <a:spLocks noChangeArrowheads="1"/>
          </p:cNvSpPr>
          <p:nvPr/>
        </p:nvSpPr>
        <p:spPr bwMode="auto">
          <a:xfrm>
            <a:off x="4943475" y="609600"/>
            <a:ext cx="2235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a:solidFill>
                  <a:schemeClr val="accent2"/>
                </a:solidFill>
              </a:rPr>
              <a:t>Full Adder</a:t>
            </a:r>
          </a:p>
        </p:txBody>
      </p:sp>
      <p:sp>
        <p:nvSpPr>
          <p:cNvPr id="21509" name="Text Box 9">
            <a:extLst>
              <a:ext uri="{FF2B5EF4-FFF2-40B4-BE49-F238E27FC236}">
                <a16:creationId xmlns:a16="http://schemas.microsoft.com/office/drawing/2014/main" id="{DF1EE249-24F6-BD84-0C00-FEEDF9AC320F}"/>
              </a:ext>
            </a:extLst>
          </p:cNvPr>
          <p:cNvSpPr txBox="1">
            <a:spLocks noChangeArrowheads="1"/>
          </p:cNvSpPr>
          <p:nvPr/>
        </p:nvSpPr>
        <p:spPr bwMode="auto">
          <a:xfrm>
            <a:off x="1371600" y="1608138"/>
            <a:ext cx="8943975"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r>
              <a:rPr lang="en-US" altLang="zh-TW" sz="2400" b="1" dirty="0">
                <a:solidFill>
                  <a:srgbClr val="FF0000"/>
                </a:solidFill>
                <a:ea typeface="PMingLiU" panose="02020500000000000000" pitchFamily="18" charset="-120"/>
              </a:rPr>
              <a:t>S</a:t>
            </a:r>
            <a:r>
              <a:rPr lang="en-US" altLang="zh-TW" sz="2400" dirty="0">
                <a:ea typeface="PMingLiU" panose="02020500000000000000" pitchFamily="18" charset="-120"/>
              </a:rPr>
              <a:t> </a:t>
            </a:r>
            <a:r>
              <a:rPr lang="en-US" altLang="zh-TW" sz="2400" dirty="0">
                <a:ea typeface="PMingLiU" panose="02020500000000000000" pitchFamily="18" charset="-120"/>
                <a:sym typeface="Symbol" panose="05050102010706020507" pitchFamily="18" charset="2"/>
              </a:rPr>
              <a:t>= </a:t>
            </a:r>
            <a:r>
              <a:rPr lang="en-US" altLang="zh-TW" sz="2400" dirty="0" err="1">
                <a:ea typeface="PMingLiU" panose="02020500000000000000" pitchFamily="18" charset="-120"/>
                <a:sym typeface="Symbol" panose="05050102010706020507" pitchFamily="18" charset="2"/>
              </a:rPr>
              <a:t>xy’z</a:t>
            </a:r>
            <a:r>
              <a:rPr lang="en-US" altLang="zh-TW" sz="2400" dirty="0">
                <a:ea typeface="PMingLiU" panose="02020500000000000000" pitchFamily="18" charset="-120"/>
                <a:sym typeface="Symbol" panose="05050102010706020507" pitchFamily="18" charset="2"/>
              </a:rPr>
              <a:t>’ + </a:t>
            </a:r>
            <a:r>
              <a:rPr lang="en-US" altLang="zh-TW" sz="2400" dirty="0" err="1">
                <a:ea typeface="PMingLiU" panose="02020500000000000000" pitchFamily="18" charset="-120"/>
                <a:sym typeface="Symbol" panose="05050102010706020507" pitchFamily="18" charset="2"/>
              </a:rPr>
              <a:t>x’yz</a:t>
            </a:r>
            <a:r>
              <a:rPr lang="en-US" altLang="zh-TW" sz="2400" dirty="0">
                <a:ea typeface="PMingLiU" panose="02020500000000000000" pitchFamily="18" charset="-120"/>
                <a:sym typeface="Symbol" panose="05050102010706020507" pitchFamily="18" charset="2"/>
              </a:rPr>
              <a:t>’ + </a:t>
            </a:r>
            <a:r>
              <a:rPr lang="en-US" altLang="zh-TW" sz="2400" dirty="0" err="1">
                <a:ea typeface="PMingLiU" panose="02020500000000000000" pitchFamily="18" charset="-120"/>
                <a:sym typeface="Symbol" panose="05050102010706020507" pitchFamily="18" charset="2"/>
              </a:rPr>
              <a:t>xyz</a:t>
            </a:r>
            <a:r>
              <a:rPr lang="en-US" altLang="zh-TW" sz="2400" dirty="0">
                <a:ea typeface="PMingLiU" panose="02020500000000000000" pitchFamily="18" charset="-120"/>
                <a:sym typeface="Symbol" panose="05050102010706020507" pitchFamily="18" charset="2"/>
              </a:rPr>
              <a:t> + </a:t>
            </a:r>
            <a:r>
              <a:rPr lang="en-US" altLang="zh-TW" sz="2400" dirty="0" err="1">
                <a:ea typeface="PMingLiU" panose="02020500000000000000" pitchFamily="18" charset="-120"/>
                <a:sym typeface="Symbol" panose="05050102010706020507" pitchFamily="18" charset="2"/>
              </a:rPr>
              <a:t>x’y’z</a:t>
            </a:r>
            <a:r>
              <a:rPr lang="en-US" altLang="zh-TW" sz="2400" dirty="0">
                <a:ea typeface="PMingLiU" panose="02020500000000000000" pitchFamily="18" charset="-120"/>
                <a:sym typeface="Symbol" panose="05050102010706020507" pitchFamily="18" charset="2"/>
              </a:rPr>
              <a:t> =  </a:t>
            </a:r>
          </a:p>
          <a:p>
            <a:pPr algn="l" rtl="0" eaLnBrk="1" hangingPunct="1"/>
            <a:r>
              <a:rPr lang="en-US" altLang="zh-TW" sz="2400" dirty="0">
                <a:ea typeface="PMingLiU" panose="02020500000000000000" pitchFamily="18" charset="-120"/>
                <a:sym typeface="Symbol" panose="05050102010706020507" pitchFamily="18" charset="2"/>
              </a:rPr>
              <a:t>      z’(</a:t>
            </a:r>
            <a:r>
              <a:rPr lang="en-US" altLang="zh-TW" sz="2400" dirty="0" err="1">
                <a:ea typeface="PMingLiU" panose="02020500000000000000" pitchFamily="18" charset="-120"/>
                <a:sym typeface="Symbol" panose="05050102010706020507" pitchFamily="18" charset="2"/>
              </a:rPr>
              <a:t>xy</a:t>
            </a:r>
            <a:r>
              <a:rPr lang="en-US" altLang="zh-TW" sz="2400" dirty="0">
                <a:ea typeface="PMingLiU" panose="02020500000000000000" pitchFamily="18" charset="-120"/>
                <a:sym typeface="Symbol" panose="05050102010706020507" pitchFamily="18" charset="2"/>
              </a:rPr>
              <a:t>’ +</a:t>
            </a:r>
            <a:r>
              <a:rPr lang="en-US" altLang="zh-TW" sz="2400" dirty="0" err="1">
                <a:ea typeface="PMingLiU" panose="02020500000000000000" pitchFamily="18" charset="-120"/>
                <a:sym typeface="Symbol" panose="05050102010706020507" pitchFamily="18" charset="2"/>
              </a:rPr>
              <a:t>x’y</a:t>
            </a:r>
            <a:r>
              <a:rPr lang="en-US" altLang="zh-TW" sz="2400" dirty="0">
                <a:ea typeface="PMingLiU" panose="02020500000000000000" pitchFamily="18" charset="-120"/>
                <a:sym typeface="Symbol" panose="05050102010706020507" pitchFamily="18" charset="2"/>
              </a:rPr>
              <a:t>) + z(</a:t>
            </a:r>
            <a:r>
              <a:rPr lang="en-US" altLang="zh-TW" sz="2400" dirty="0" err="1">
                <a:ea typeface="PMingLiU" panose="02020500000000000000" pitchFamily="18" charset="-120"/>
                <a:sym typeface="Symbol" panose="05050102010706020507" pitchFamily="18" charset="2"/>
              </a:rPr>
              <a:t>xy</a:t>
            </a:r>
            <a:r>
              <a:rPr lang="en-US" altLang="zh-TW" sz="2400" dirty="0">
                <a:ea typeface="PMingLiU" panose="02020500000000000000" pitchFamily="18" charset="-120"/>
                <a:sym typeface="Symbol" panose="05050102010706020507" pitchFamily="18" charset="2"/>
              </a:rPr>
              <a:t> + </a:t>
            </a:r>
            <a:r>
              <a:rPr lang="en-US" altLang="zh-TW" sz="2400" dirty="0" err="1">
                <a:ea typeface="PMingLiU" panose="02020500000000000000" pitchFamily="18" charset="-120"/>
                <a:sym typeface="Symbol" panose="05050102010706020507" pitchFamily="18" charset="2"/>
              </a:rPr>
              <a:t>x’y</a:t>
            </a:r>
            <a:r>
              <a:rPr lang="en-US" altLang="zh-TW" sz="2400" dirty="0">
                <a:ea typeface="PMingLiU" panose="02020500000000000000" pitchFamily="18" charset="-120"/>
                <a:sym typeface="Symbol" panose="05050102010706020507" pitchFamily="18" charset="2"/>
              </a:rPr>
              <a:t>’) </a:t>
            </a:r>
          </a:p>
          <a:p>
            <a:pPr algn="l" rtl="0" eaLnBrk="1" hangingPunct="1"/>
            <a:r>
              <a:rPr lang="en-US" altLang="zh-TW" sz="2400" dirty="0">
                <a:ea typeface="PMingLiU" panose="02020500000000000000" pitchFamily="18" charset="-120"/>
                <a:sym typeface="Symbol" panose="05050102010706020507" pitchFamily="18" charset="2"/>
              </a:rPr>
              <a:t>   = z’(</a:t>
            </a:r>
            <a:r>
              <a:rPr lang="en-US" altLang="zh-TW" sz="2400" dirty="0" err="1">
                <a:ea typeface="PMingLiU" panose="02020500000000000000" pitchFamily="18" charset="-120"/>
                <a:sym typeface="Symbol" panose="05050102010706020507" pitchFamily="18" charset="2"/>
              </a:rPr>
              <a:t>xy</a:t>
            </a:r>
            <a:r>
              <a:rPr lang="en-US" altLang="zh-TW" sz="2400" dirty="0">
                <a:ea typeface="PMingLiU" panose="02020500000000000000" pitchFamily="18" charset="-120"/>
                <a:sym typeface="Symbol" panose="05050102010706020507" pitchFamily="18" charset="2"/>
              </a:rPr>
              <a:t>’ +</a:t>
            </a:r>
            <a:r>
              <a:rPr lang="en-US" altLang="zh-TW" sz="2400" dirty="0" err="1">
                <a:ea typeface="PMingLiU" panose="02020500000000000000" pitchFamily="18" charset="-120"/>
                <a:sym typeface="Symbol" panose="05050102010706020507" pitchFamily="18" charset="2"/>
              </a:rPr>
              <a:t>x’y</a:t>
            </a:r>
            <a:r>
              <a:rPr lang="en-US" altLang="zh-TW" sz="2400" dirty="0">
                <a:ea typeface="PMingLiU" panose="02020500000000000000" pitchFamily="18" charset="-120"/>
                <a:sym typeface="Symbol" panose="05050102010706020507" pitchFamily="18" charset="2"/>
              </a:rPr>
              <a:t>) + z (</a:t>
            </a:r>
            <a:r>
              <a:rPr lang="en-US" altLang="zh-TW" sz="2400" dirty="0" err="1">
                <a:ea typeface="PMingLiU" panose="02020500000000000000" pitchFamily="18" charset="-120"/>
                <a:sym typeface="Symbol" panose="05050102010706020507" pitchFamily="18" charset="2"/>
              </a:rPr>
              <a:t>xy</a:t>
            </a:r>
            <a:r>
              <a:rPr lang="en-US" altLang="zh-TW" sz="2400" dirty="0">
                <a:ea typeface="PMingLiU" panose="02020500000000000000" pitchFamily="18" charset="-120"/>
                <a:sym typeface="Symbol" panose="05050102010706020507" pitchFamily="18" charset="2"/>
              </a:rPr>
              <a:t>’ +</a:t>
            </a:r>
            <a:r>
              <a:rPr lang="en-US" altLang="zh-TW" sz="2400" dirty="0" err="1">
                <a:ea typeface="PMingLiU" panose="02020500000000000000" pitchFamily="18" charset="-120"/>
                <a:sym typeface="Symbol" panose="05050102010706020507" pitchFamily="18" charset="2"/>
              </a:rPr>
              <a:t>x’y</a:t>
            </a:r>
            <a:r>
              <a:rPr lang="en-US" altLang="zh-TW" sz="2400" dirty="0">
                <a:ea typeface="PMingLiU" panose="02020500000000000000" pitchFamily="18" charset="-120"/>
                <a:sym typeface="Symbol" panose="05050102010706020507" pitchFamily="18" charset="2"/>
              </a:rPr>
              <a:t>)’ </a:t>
            </a:r>
          </a:p>
          <a:p>
            <a:pPr algn="l" rtl="0" eaLnBrk="1" hangingPunct="1"/>
            <a:r>
              <a:rPr lang="en-US" altLang="zh-TW" sz="2400" b="1" dirty="0">
                <a:solidFill>
                  <a:srgbClr val="FF0000"/>
                </a:solidFill>
                <a:ea typeface="PMingLiU" panose="02020500000000000000" pitchFamily="18" charset="-120"/>
                <a:sym typeface="Symbol" panose="05050102010706020507" pitchFamily="18" charset="2"/>
              </a:rPr>
              <a:t>   </a:t>
            </a:r>
            <a:r>
              <a:rPr lang="en-US" altLang="zh-TW" sz="2400" b="1" dirty="0">
                <a:solidFill>
                  <a:srgbClr val="FF0000"/>
                </a:solidFill>
                <a:ea typeface="PMingLiU" panose="02020500000000000000" pitchFamily="18" charset="-120"/>
              </a:rPr>
              <a:t>= z </a:t>
            </a:r>
            <a:r>
              <a:rPr lang="en-US" altLang="zh-TW" sz="2400" b="1" dirty="0">
                <a:solidFill>
                  <a:srgbClr val="FF0000"/>
                </a:solidFill>
                <a:ea typeface="PMingLiU" panose="02020500000000000000" pitchFamily="18" charset="-120"/>
                <a:sym typeface="Symbol" panose="05050102010706020507" pitchFamily="18" charset="2"/>
              </a:rPr>
              <a:t>(x  y)</a:t>
            </a:r>
          </a:p>
          <a:p>
            <a:pPr algn="l" rtl="0" eaLnBrk="1" hangingPunct="1"/>
            <a:endParaRPr lang="en-US" altLang="zh-TW" sz="2400" dirty="0">
              <a:ea typeface="PMingLiU" panose="02020500000000000000" pitchFamily="18" charset="-120"/>
              <a:sym typeface="Symbol" panose="05050102010706020507" pitchFamily="18" charset="2"/>
            </a:endParaRPr>
          </a:p>
          <a:p>
            <a:pPr algn="l" rtl="0" eaLnBrk="1" hangingPunct="1"/>
            <a:endParaRPr lang="en-US" altLang="zh-TW" sz="2400" dirty="0">
              <a:ea typeface="PMingLiU" panose="02020500000000000000" pitchFamily="18" charset="-120"/>
              <a:sym typeface="Symbol" panose="05050102010706020507" pitchFamily="18" charset="2"/>
            </a:endParaRPr>
          </a:p>
          <a:p>
            <a:pPr algn="l" rtl="0" eaLnBrk="1" hangingPunct="1"/>
            <a:endParaRPr lang="en-US" altLang="zh-TW" sz="2400" dirty="0">
              <a:ea typeface="PMingLiU" panose="02020500000000000000" pitchFamily="18" charset="-120"/>
              <a:sym typeface="Symbol" panose="05050102010706020507" pitchFamily="18" charset="2"/>
            </a:endParaRPr>
          </a:p>
          <a:p>
            <a:pPr algn="l" rtl="0" eaLnBrk="1" hangingPunct="1"/>
            <a:r>
              <a:rPr lang="en-US" altLang="zh-TW" sz="2400" b="1" dirty="0">
                <a:solidFill>
                  <a:srgbClr val="FF0000"/>
                </a:solidFill>
                <a:ea typeface="PMingLiU" panose="02020500000000000000" pitchFamily="18" charset="-120"/>
                <a:sym typeface="Symbol" panose="05050102010706020507" pitchFamily="18" charset="2"/>
              </a:rPr>
              <a:t>C</a:t>
            </a:r>
            <a:r>
              <a:rPr lang="en-US" altLang="zh-TW" sz="2400" dirty="0">
                <a:ea typeface="PMingLiU" panose="02020500000000000000" pitchFamily="18" charset="-120"/>
                <a:sym typeface="Symbol" panose="05050102010706020507" pitchFamily="18" charset="2"/>
              </a:rPr>
              <a:t> = </a:t>
            </a:r>
            <a:r>
              <a:rPr lang="en-US" altLang="zh-TW" sz="2400" dirty="0" err="1">
                <a:ea typeface="PMingLiU" panose="02020500000000000000" pitchFamily="18" charset="-120"/>
                <a:sym typeface="Symbol" panose="05050102010706020507" pitchFamily="18" charset="2"/>
              </a:rPr>
              <a:t>x’yz</a:t>
            </a:r>
            <a:r>
              <a:rPr lang="en-US" altLang="zh-TW" sz="2400" dirty="0">
                <a:ea typeface="PMingLiU" panose="02020500000000000000" pitchFamily="18" charset="-120"/>
                <a:sym typeface="Symbol" panose="05050102010706020507" pitchFamily="18" charset="2"/>
              </a:rPr>
              <a:t> + </a:t>
            </a:r>
            <a:r>
              <a:rPr lang="en-US" altLang="zh-TW" sz="2400" dirty="0" err="1">
                <a:ea typeface="PMingLiU" panose="02020500000000000000" pitchFamily="18" charset="-120"/>
                <a:sym typeface="Symbol" panose="05050102010706020507" pitchFamily="18" charset="2"/>
              </a:rPr>
              <a:t>xy’z</a:t>
            </a:r>
            <a:r>
              <a:rPr lang="en-US" altLang="zh-TW" sz="2400" dirty="0">
                <a:ea typeface="PMingLiU" panose="02020500000000000000" pitchFamily="18" charset="-120"/>
                <a:sym typeface="Symbol" panose="05050102010706020507" pitchFamily="18" charset="2"/>
              </a:rPr>
              <a:t> + </a:t>
            </a:r>
            <a:r>
              <a:rPr lang="en-US" altLang="zh-TW" sz="2400" dirty="0" err="1">
                <a:ea typeface="PMingLiU" panose="02020500000000000000" pitchFamily="18" charset="-120"/>
                <a:sym typeface="Symbol" panose="05050102010706020507" pitchFamily="18" charset="2"/>
              </a:rPr>
              <a:t>xyz</a:t>
            </a:r>
            <a:r>
              <a:rPr lang="en-US" altLang="zh-TW" sz="2400" dirty="0">
                <a:ea typeface="PMingLiU" panose="02020500000000000000" pitchFamily="18" charset="-120"/>
                <a:sym typeface="Symbol" panose="05050102010706020507" pitchFamily="18" charset="2"/>
              </a:rPr>
              <a:t>’ + </a:t>
            </a:r>
            <a:r>
              <a:rPr lang="en-US" altLang="zh-TW" sz="2400" dirty="0" err="1">
                <a:ea typeface="PMingLiU" panose="02020500000000000000" pitchFamily="18" charset="-120"/>
                <a:sym typeface="Symbol" panose="05050102010706020507" pitchFamily="18" charset="2"/>
              </a:rPr>
              <a:t>xyz</a:t>
            </a:r>
            <a:r>
              <a:rPr lang="en-US" altLang="zh-TW" sz="2400" dirty="0">
                <a:ea typeface="PMingLiU" panose="02020500000000000000" pitchFamily="18" charset="-120"/>
                <a:sym typeface="Symbol" panose="05050102010706020507" pitchFamily="18" charset="2"/>
              </a:rPr>
              <a:t> </a:t>
            </a:r>
          </a:p>
          <a:p>
            <a:pPr algn="l" rtl="0" eaLnBrk="1" hangingPunct="1"/>
            <a:r>
              <a:rPr lang="en-US" altLang="zh-TW" sz="2400" dirty="0">
                <a:ea typeface="PMingLiU" panose="02020500000000000000" pitchFamily="18" charset="-120"/>
                <a:sym typeface="Symbol" panose="05050102010706020507" pitchFamily="18" charset="2"/>
              </a:rPr>
              <a:t>   = </a:t>
            </a:r>
            <a:r>
              <a:rPr lang="en-US" altLang="zh-TW" sz="2400" dirty="0" err="1">
                <a:ea typeface="PMingLiU" panose="02020500000000000000" pitchFamily="18" charset="-120"/>
                <a:sym typeface="Symbol" panose="05050102010706020507" pitchFamily="18" charset="2"/>
              </a:rPr>
              <a:t>x’yz</a:t>
            </a:r>
            <a:r>
              <a:rPr lang="en-US" altLang="zh-TW" sz="2400" dirty="0">
                <a:ea typeface="PMingLiU" panose="02020500000000000000" pitchFamily="18" charset="-120"/>
                <a:sym typeface="Symbol" panose="05050102010706020507" pitchFamily="18" charset="2"/>
              </a:rPr>
              <a:t> + </a:t>
            </a:r>
            <a:r>
              <a:rPr lang="en-US" altLang="zh-TW" sz="2400" dirty="0" err="1">
                <a:ea typeface="PMingLiU" panose="02020500000000000000" pitchFamily="18" charset="-120"/>
                <a:sym typeface="Symbol" panose="05050102010706020507" pitchFamily="18" charset="2"/>
              </a:rPr>
              <a:t>xy’z</a:t>
            </a:r>
            <a:r>
              <a:rPr lang="en-US" altLang="zh-TW" sz="2400" dirty="0">
                <a:ea typeface="PMingLiU" panose="02020500000000000000" pitchFamily="18" charset="-120"/>
                <a:sym typeface="Symbol" panose="05050102010706020507" pitchFamily="18" charset="2"/>
              </a:rPr>
              <a:t> + </a:t>
            </a:r>
            <a:r>
              <a:rPr lang="en-US" altLang="zh-TW" sz="2400" dirty="0" err="1">
                <a:ea typeface="PMingLiU" panose="02020500000000000000" pitchFamily="18" charset="-120"/>
                <a:sym typeface="Symbol" panose="05050102010706020507" pitchFamily="18" charset="2"/>
              </a:rPr>
              <a:t>xy</a:t>
            </a:r>
            <a:endParaRPr lang="en-US" altLang="zh-TW" sz="2400" dirty="0">
              <a:ea typeface="PMingLiU" panose="02020500000000000000" pitchFamily="18" charset="-120"/>
              <a:sym typeface="Symbol" panose="05050102010706020507" pitchFamily="18" charset="2"/>
            </a:endParaRPr>
          </a:p>
          <a:p>
            <a:pPr algn="l" rtl="0" eaLnBrk="1" hangingPunct="1"/>
            <a:r>
              <a:rPr lang="en-US" altLang="zh-TW" sz="2400" dirty="0">
                <a:ea typeface="PMingLiU" panose="02020500000000000000" pitchFamily="18" charset="-120"/>
                <a:sym typeface="Symbol" panose="05050102010706020507" pitchFamily="18" charset="2"/>
              </a:rPr>
              <a:t>   = z(</a:t>
            </a:r>
            <a:r>
              <a:rPr lang="en-US" altLang="zh-TW" sz="2400" dirty="0" err="1">
                <a:ea typeface="PMingLiU" panose="02020500000000000000" pitchFamily="18" charset="-120"/>
                <a:sym typeface="Symbol" panose="05050102010706020507" pitchFamily="18" charset="2"/>
              </a:rPr>
              <a:t>x’y</a:t>
            </a:r>
            <a:r>
              <a:rPr lang="en-US" altLang="zh-TW" sz="2400" dirty="0">
                <a:ea typeface="PMingLiU" panose="02020500000000000000" pitchFamily="18" charset="-120"/>
                <a:sym typeface="Symbol" panose="05050102010706020507" pitchFamily="18" charset="2"/>
              </a:rPr>
              <a:t> + </a:t>
            </a:r>
            <a:r>
              <a:rPr lang="en-US" altLang="zh-TW" sz="2400" dirty="0" err="1">
                <a:ea typeface="PMingLiU" panose="02020500000000000000" pitchFamily="18" charset="-120"/>
                <a:sym typeface="Symbol" panose="05050102010706020507" pitchFamily="18" charset="2"/>
              </a:rPr>
              <a:t>xy</a:t>
            </a:r>
            <a:r>
              <a:rPr lang="en-US" altLang="zh-TW" sz="2400" dirty="0">
                <a:ea typeface="PMingLiU" panose="02020500000000000000" pitchFamily="18" charset="-120"/>
                <a:sym typeface="Symbol" panose="05050102010706020507" pitchFamily="18" charset="2"/>
              </a:rPr>
              <a:t>’) + </a:t>
            </a:r>
            <a:r>
              <a:rPr lang="en-US" altLang="zh-TW" sz="2400" dirty="0" err="1">
                <a:ea typeface="PMingLiU" panose="02020500000000000000" pitchFamily="18" charset="-120"/>
                <a:sym typeface="Symbol" panose="05050102010706020507" pitchFamily="18" charset="2"/>
              </a:rPr>
              <a:t>xy</a:t>
            </a:r>
            <a:r>
              <a:rPr lang="en-US" altLang="zh-TW" sz="2400" dirty="0">
                <a:ea typeface="PMingLiU" panose="02020500000000000000" pitchFamily="18" charset="-120"/>
                <a:sym typeface="Symbol" panose="05050102010706020507" pitchFamily="18" charset="2"/>
              </a:rPr>
              <a:t> </a:t>
            </a:r>
          </a:p>
          <a:p>
            <a:pPr algn="l" rtl="0" eaLnBrk="1" hangingPunct="1"/>
            <a:r>
              <a:rPr lang="en-US" altLang="zh-TW" sz="2400" b="1" dirty="0">
                <a:solidFill>
                  <a:srgbClr val="FF0000"/>
                </a:solidFill>
                <a:ea typeface="PMingLiU" panose="02020500000000000000" pitchFamily="18" charset="-120"/>
                <a:sym typeface="Symbol" panose="05050102010706020507" pitchFamily="18" charset="2"/>
              </a:rPr>
              <a:t>   = z(x  y) + </a:t>
            </a:r>
            <a:r>
              <a:rPr lang="en-US" altLang="zh-TW" sz="2400" b="1" dirty="0" err="1">
                <a:solidFill>
                  <a:srgbClr val="FF0000"/>
                </a:solidFill>
                <a:ea typeface="PMingLiU" panose="02020500000000000000" pitchFamily="18" charset="-120"/>
                <a:sym typeface="Symbol" panose="05050102010706020507" pitchFamily="18" charset="2"/>
              </a:rPr>
              <a:t>xy</a:t>
            </a:r>
            <a:endParaRPr lang="en-US" altLang="zh-TW" sz="2400" b="1" dirty="0">
              <a:solidFill>
                <a:srgbClr val="FF0000"/>
              </a:solidFill>
              <a:ea typeface="PMingLiU" panose="02020500000000000000" pitchFamily="18" charset="-120"/>
              <a:sym typeface="Symbol" panose="05050102010706020507" pitchFamily="18" charset="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a:extLst>
              <a:ext uri="{FF2B5EF4-FFF2-40B4-BE49-F238E27FC236}">
                <a16:creationId xmlns:a16="http://schemas.microsoft.com/office/drawing/2014/main" id="{0FD1299D-E9FB-7440-9ECC-47544406C19A}"/>
              </a:ext>
            </a:extLst>
          </p:cNvPr>
          <p:cNvPicPr>
            <a:picLocks noChangeAspect="1"/>
          </p:cNvPicPr>
          <p:nvPr/>
        </p:nvPicPr>
        <p:blipFill>
          <a:blip r:embed="rId3"/>
          <a:stretch>
            <a:fillRect/>
          </a:stretch>
        </p:blipFill>
        <p:spPr>
          <a:xfrm>
            <a:off x="2247900" y="2717800"/>
            <a:ext cx="8096250" cy="3638550"/>
          </a:xfrm>
          <a:prstGeom prst="rect">
            <a:avLst/>
          </a:prstGeom>
        </p:spPr>
      </p:pic>
      <p:sp>
        <p:nvSpPr>
          <p:cNvPr id="9" name="Slide Number Placeholder 3">
            <a:extLst>
              <a:ext uri="{FF2B5EF4-FFF2-40B4-BE49-F238E27FC236}">
                <a16:creationId xmlns:a16="http://schemas.microsoft.com/office/drawing/2014/main" id="{C7A2F2C6-E444-0905-319E-24DDFB8098DA}"/>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8ABBB9F0-525C-480D-8BE3-16D851C4562C}" type="slidenum">
              <a:rPr lang="ar-SA" altLang="en-US">
                <a:latin typeface="Arial" panose="020B0604020202020204" pitchFamily="34" charset="0"/>
              </a:rPr>
              <a:pPr eaLnBrk="1" hangingPunct="1"/>
              <a:t>27</a:t>
            </a:fld>
            <a:endParaRPr lang="en-US" altLang="en-US">
              <a:latin typeface="Arial" panose="020B0604020202020204" pitchFamily="34" charset="0"/>
            </a:endParaRPr>
          </a:p>
        </p:txBody>
      </p:sp>
      <p:sp>
        <p:nvSpPr>
          <p:cNvPr id="21508" name="Text Box 7">
            <a:extLst>
              <a:ext uri="{FF2B5EF4-FFF2-40B4-BE49-F238E27FC236}">
                <a16:creationId xmlns:a16="http://schemas.microsoft.com/office/drawing/2014/main" id="{416B19ED-51A8-B30E-0FC6-F086A291DDDB}"/>
              </a:ext>
            </a:extLst>
          </p:cNvPr>
          <p:cNvSpPr txBox="1">
            <a:spLocks noChangeArrowheads="1"/>
          </p:cNvSpPr>
          <p:nvPr/>
        </p:nvSpPr>
        <p:spPr bwMode="auto">
          <a:xfrm>
            <a:off x="4943475" y="609600"/>
            <a:ext cx="2235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Full Adder</a:t>
            </a:r>
          </a:p>
        </p:txBody>
      </p:sp>
      <p:sp>
        <p:nvSpPr>
          <p:cNvPr id="21509" name="Text Box 9">
            <a:extLst>
              <a:ext uri="{FF2B5EF4-FFF2-40B4-BE49-F238E27FC236}">
                <a16:creationId xmlns:a16="http://schemas.microsoft.com/office/drawing/2014/main" id="{DF1EE249-24F6-BD84-0C00-FEEDF9AC320F}"/>
              </a:ext>
            </a:extLst>
          </p:cNvPr>
          <p:cNvSpPr txBox="1">
            <a:spLocks noChangeArrowheads="1"/>
          </p:cNvSpPr>
          <p:nvPr/>
        </p:nvSpPr>
        <p:spPr bwMode="auto">
          <a:xfrm>
            <a:off x="3133725" y="1351797"/>
            <a:ext cx="42195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r>
              <a:rPr kumimoji="1" lang="en-US" altLang="zh-TW" sz="2200" dirty="0">
                <a:ea typeface="PMingLiU" panose="02020500000000000000" pitchFamily="18" charset="-120"/>
              </a:rPr>
              <a:t>S </a:t>
            </a:r>
            <a:r>
              <a:rPr kumimoji="1" lang="en-US" altLang="zh-TW" sz="2200" dirty="0">
                <a:ea typeface="PMingLiU" panose="02020500000000000000" pitchFamily="18" charset="-120"/>
                <a:sym typeface="Symbol" panose="05050102010706020507" pitchFamily="18" charset="2"/>
              </a:rPr>
              <a:t>= </a:t>
            </a:r>
            <a:r>
              <a:rPr lang="en-US" altLang="zh-TW" sz="2400" dirty="0">
                <a:ea typeface="PMingLiU" panose="02020500000000000000" pitchFamily="18" charset="-120"/>
              </a:rPr>
              <a:t>z </a:t>
            </a:r>
            <a:r>
              <a:rPr lang="en-US" altLang="zh-TW" sz="2400" dirty="0">
                <a:ea typeface="PMingLiU" panose="02020500000000000000" pitchFamily="18" charset="-120"/>
                <a:sym typeface="Symbol" panose="05050102010706020507" pitchFamily="18" charset="2"/>
              </a:rPr>
              <a:t>(x  y)</a:t>
            </a:r>
          </a:p>
          <a:p>
            <a:pPr algn="l" rtl="0" eaLnBrk="1" hangingPunct="1"/>
            <a:endParaRPr lang="en-US" altLang="zh-TW" sz="2400" dirty="0">
              <a:ea typeface="PMingLiU" panose="02020500000000000000" pitchFamily="18" charset="-120"/>
              <a:sym typeface="Symbol" panose="05050102010706020507" pitchFamily="18" charset="2"/>
            </a:endParaRPr>
          </a:p>
          <a:p>
            <a:pPr algn="l" rtl="0" eaLnBrk="1" hangingPunct="1"/>
            <a:r>
              <a:rPr lang="en-US" altLang="zh-TW" sz="2400" dirty="0">
                <a:ea typeface="PMingLiU" panose="02020500000000000000" pitchFamily="18" charset="-120"/>
                <a:sym typeface="Symbol" panose="05050102010706020507" pitchFamily="18" charset="2"/>
              </a:rPr>
              <a:t>C = z(x  y) + </a:t>
            </a:r>
            <a:r>
              <a:rPr lang="en-US" altLang="zh-TW" sz="2400" dirty="0" err="1">
                <a:ea typeface="PMingLiU" panose="02020500000000000000" pitchFamily="18" charset="-120"/>
                <a:sym typeface="Symbol" panose="05050102010706020507" pitchFamily="18" charset="2"/>
              </a:rPr>
              <a:t>xy</a:t>
            </a:r>
            <a:endParaRPr lang="en-US" altLang="zh-TW" sz="2400" dirty="0">
              <a:ea typeface="PMingLiU" panose="02020500000000000000" pitchFamily="18" charset="-120"/>
              <a:sym typeface="Symbol" panose="05050102010706020507" pitchFamily="18" charset="2"/>
            </a:endParaRPr>
          </a:p>
        </p:txBody>
      </p:sp>
      <p:sp>
        <p:nvSpPr>
          <p:cNvPr id="352262" name="Rectangle 6">
            <a:extLst>
              <a:ext uri="{FF2B5EF4-FFF2-40B4-BE49-F238E27FC236}">
                <a16:creationId xmlns:a16="http://schemas.microsoft.com/office/drawing/2014/main" id="{D1AA6F58-63C9-F6C5-09BA-67EEB1A679AA}"/>
              </a:ext>
            </a:extLst>
          </p:cNvPr>
          <p:cNvSpPr>
            <a:spLocks noChangeArrowheads="1"/>
          </p:cNvSpPr>
          <p:nvPr/>
        </p:nvSpPr>
        <p:spPr bwMode="auto">
          <a:xfrm>
            <a:off x="5943600" y="3124200"/>
            <a:ext cx="1600200" cy="1676400"/>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endParaRPr lang="ar-EG" altLang="en-US" sz="2000" baseline="30000">
              <a:latin typeface="Times New Roman" panose="02020603050405020304" pitchFamily="18" charset="0"/>
            </a:endParaRPr>
          </a:p>
        </p:txBody>
      </p:sp>
      <p:sp>
        <p:nvSpPr>
          <p:cNvPr id="2" name="Rectangle 6">
            <a:extLst>
              <a:ext uri="{FF2B5EF4-FFF2-40B4-BE49-F238E27FC236}">
                <a16:creationId xmlns:a16="http://schemas.microsoft.com/office/drawing/2014/main" id="{78CC8042-4887-0F24-5417-F93F2F578C81}"/>
              </a:ext>
            </a:extLst>
          </p:cNvPr>
          <p:cNvSpPr>
            <a:spLocks noChangeArrowheads="1"/>
          </p:cNvSpPr>
          <p:nvPr/>
        </p:nvSpPr>
        <p:spPr bwMode="auto">
          <a:xfrm>
            <a:off x="3276600" y="2971800"/>
            <a:ext cx="1600200" cy="1676400"/>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endParaRPr lang="ar-EG" altLang="en-US" sz="2000" baseline="30000">
              <a:latin typeface="Times New Roman" panose="02020603050405020304" pitchFamily="18" charset="0"/>
            </a:endParaRPr>
          </a:p>
        </p:txBody>
      </p:sp>
    </p:spTree>
    <p:extLst>
      <p:ext uri="{BB962C8B-B14F-4D97-AF65-F5344CB8AC3E}">
        <p14:creationId xmlns:p14="http://schemas.microsoft.com/office/powerpoint/2010/main" val="29731254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5226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2" grpId="0" animBg="1"/>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مجموعة 2">
            <a:extLst>
              <a:ext uri="{FF2B5EF4-FFF2-40B4-BE49-F238E27FC236}">
                <a16:creationId xmlns:a16="http://schemas.microsoft.com/office/drawing/2014/main" id="{214F9C3C-AF2B-81E4-BDFC-4294B63F8057}"/>
              </a:ext>
            </a:extLst>
          </p:cNvPr>
          <p:cNvGrpSpPr/>
          <p:nvPr/>
        </p:nvGrpSpPr>
        <p:grpSpPr>
          <a:xfrm>
            <a:off x="2325737" y="1714500"/>
            <a:ext cx="8318422" cy="4343400"/>
            <a:chOff x="649337" y="1676400"/>
            <a:chExt cx="8318422" cy="4343400"/>
          </a:xfrm>
        </p:grpSpPr>
        <p:sp>
          <p:nvSpPr>
            <p:cNvPr id="4" name="Rectangle 3">
              <a:extLst>
                <a:ext uri="{FF2B5EF4-FFF2-40B4-BE49-F238E27FC236}">
                  <a16:creationId xmlns:a16="http://schemas.microsoft.com/office/drawing/2014/main" id="{57113FD7-CE5F-DD34-0C7D-0D4D434B7A02}"/>
                </a:ext>
              </a:extLst>
            </p:cNvPr>
            <p:cNvSpPr>
              <a:spLocks noChangeArrowheads="1"/>
            </p:cNvSpPr>
            <p:nvPr/>
          </p:nvSpPr>
          <p:spPr bwMode="auto">
            <a:xfrm>
              <a:off x="1881159" y="2514600"/>
              <a:ext cx="1676400" cy="2438400"/>
            </a:xfrm>
            <a:prstGeom prst="rect">
              <a:avLst/>
            </a:prstGeom>
            <a:solidFill>
              <a:schemeClr val="tx2">
                <a:lumMod val="20000"/>
                <a:lumOff val="80000"/>
              </a:schemeClr>
            </a:solidFill>
            <a:ln w="9525">
              <a:solidFill>
                <a:schemeClr val="tx2">
                  <a:lumMod val="60000"/>
                  <a:lumOff val="40000"/>
                </a:schemeClr>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400" dirty="0"/>
                <a:t>HA</a:t>
              </a:r>
            </a:p>
          </p:txBody>
        </p:sp>
        <p:sp>
          <p:nvSpPr>
            <p:cNvPr id="5" name="Rectangle 4">
              <a:extLst>
                <a:ext uri="{FF2B5EF4-FFF2-40B4-BE49-F238E27FC236}">
                  <a16:creationId xmlns:a16="http://schemas.microsoft.com/office/drawing/2014/main" id="{C9C27A32-EA1A-4C21-F396-2E01F7A0C921}"/>
                </a:ext>
              </a:extLst>
            </p:cNvPr>
            <p:cNvSpPr>
              <a:spLocks noChangeArrowheads="1"/>
            </p:cNvSpPr>
            <p:nvPr/>
          </p:nvSpPr>
          <p:spPr bwMode="auto">
            <a:xfrm>
              <a:off x="4700559" y="2514600"/>
              <a:ext cx="1676400" cy="2438400"/>
            </a:xfrm>
            <a:prstGeom prst="rect">
              <a:avLst/>
            </a:prstGeom>
            <a:solidFill>
              <a:schemeClr val="tx2">
                <a:lumMod val="20000"/>
                <a:lumOff val="80000"/>
              </a:schemeClr>
            </a:solidFill>
            <a:ln w="9525">
              <a:solidFill>
                <a:schemeClr val="tx2">
                  <a:lumMod val="60000"/>
                  <a:lumOff val="40000"/>
                </a:schemeClr>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400" dirty="0"/>
                <a:t>HA</a:t>
              </a:r>
            </a:p>
          </p:txBody>
        </p:sp>
        <p:sp>
          <p:nvSpPr>
            <p:cNvPr id="6" name="Line 5">
              <a:extLst>
                <a:ext uri="{FF2B5EF4-FFF2-40B4-BE49-F238E27FC236}">
                  <a16:creationId xmlns:a16="http://schemas.microsoft.com/office/drawing/2014/main" id="{4886106C-953E-0F50-3740-1F044FB2A5BB}"/>
                </a:ext>
              </a:extLst>
            </p:cNvPr>
            <p:cNvSpPr>
              <a:spLocks noChangeShapeType="1"/>
            </p:cNvSpPr>
            <p:nvPr/>
          </p:nvSpPr>
          <p:spPr bwMode="auto">
            <a:xfrm>
              <a:off x="738159" y="3048000"/>
              <a:ext cx="1143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 name="Line 6">
              <a:extLst>
                <a:ext uri="{FF2B5EF4-FFF2-40B4-BE49-F238E27FC236}">
                  <a16:creationId xmlns:a16="http://schemas.microsoft.com/office/drawing/2014/main" id="{2097D949-2AC1-6843-660D-588E57709B23}"/>
                </a:ext>
              </a:extLst>
            </p:cNvPr>
            <p:cNvSpPr>
              <a:spLocks noChangeShapeType="1"/>
            </p:cNvSpPr>
            <p:nvPr/>
          </p:nvSpPr>
          <p:spPr bwMode="auto">
            <a:xfrm flipV="1">
              <a:off x="738159" y="3886199"/>
              <a:ext cx="1143000" cy="840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 name="Line 7">
              <a:extLst>
                <a:ext uri="{FF2B5EF4-FFF2-40B4-BE49-F238E27FC236}">
                  <a16:creationId xmlns:a16="http://schemas.microsoft.com/office/drawing/2014/main" id="{4671B009-4B3E-B4DF-793F-CB5257C1E36D}"/>
                </a:ext>
              </a:extLst>
            </p:cNvPr>
            <p:cNvSpPr>
              <a:spLocks noChangeShapeType="1"/>
            </p:cNvSpPr>
            <p:nvPr/>
          </p:nvSpPr>
          <p:spPr bwMode="auto">
            <a:xfrm>
              <a:off x="3557559" y="3352800"/>
              <a:ext cx="1143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 name="Line 8">
              <a:extLst>
                <a:ext uri="{FF2B5EF4-FFF2-40B4-BE49-F238E27FC236}">
                  <a16:creationId xmlns:a16="http://schemas.microsoft.com/office/drawing/2014/main" id="{EF6C01C5-9220-01A7-B58D-6DCF8400A394}"/>
                </a:ext>
              </a:extLst>
            </p:cNvPr>
            <p:cNvSpPr>
              <a:spLocks noChangeShapeType="1"/>
            </p:cNvSpPr>
            <p:nvPr/>
          </p:nvSpPr>
          <p:spPr bwMode="auto">
            <a:xfrm>
              <a:off x="3938559" y="4114800"/>
              <a:ext cx="762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 name="Line 9">
              <a:extLst>
                <a:ext uri="{FF2B5EF4-FFF2-40B4-BE49-F238E27FC236}">
                  <a16:creationId xmlns:a16="http://schemas.microsoft.com/office/drawing/2014/main" id="{D9D8E599-0A35-A9D9-7886-4A25977BB151}"/>
                </a:ext>
              </a:extLst>
            </p:cNvPr>
            <p:cNvSpPr>
              <a:spLocks noChangeShapeType="1"/>
            </p:cNvSpPr>
            <p:nvPr/>
          </p:nvSpPr>
          <p:spPr bwMode="auto">
            <a:xfrm>
              <a:off x="3938559" y="4114800"/>
              <a:ext cx="0" cy="1295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 name="Line 10">
              <a:extLst>
                <a:ext uri="{FF2B5EF4-FFF2-40B4-BE49-F238E27FC236}">
                  <a16:creationId xmlns:a16="http://schemas.microsoft.com/office/drawing/2014/main" id="{A77F1715-D239-B6E2-C478-0D79941C8A8B}"/>
                </a:ext>
              </a:extLst>
            </p:cNvPr>
            <p:cNvSpPr>
              <a:spLocks noChangeShapeType="1"/>
            </p:cNvSpPr>
            <p:nvPr/>
          </p:nvSpPr>
          <p:spPr bwMode="auto">
            <a:xfrm>
              <a:off x="814359" y="5410200"/>
              <a:ext cx="3124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 name="Line 11">
              <a:extLst>
                <a:ext uri="{FF2B5EF4-FFF2-40B4-BE49-F238E27FC236}">
                  <a16:creationId xmlns:a16="http://schemas.microsoft.com/office/drawing/2014/main" id="{74A0961B-2D8A-CFD0-711A-06D1F8CDA885}"/>
                </a:ext>
              </a:extLst>
            </p:cNvPr>
            <p:cNvSpPr>
              <a:spLocks noChangeShapeType="1"/>
            </p:cNvSpPr>
            <p:nvPr/>
          </p:nvSpPr>
          <p:spPr bwMode="auto">
            <a:xfrm>
              <a:off x="6376959" y="3276600"/>
              <a:ext cx="914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 name="Line 12">
              <a:extLst>
                <a:ext uri="{FF2B5EF4-FFF2-40B4-BE49-F238E27FC236}">
                  <a16:creationId xmlns:a16="http://schemas.microsoft.com/office/drawing/2014/main" id="{B1F59DF2-6313-B327-FB0A-F50F664D4C21}"/>
                </a:ext>
              </a:extLst>
            </p:cNvPr>
            <p:cNvSpPr>
              <a:spLocks noChangeShapeType="1"/>
            </p:cNvSpPr>
            <p:nvPr/>
          </p:nvSpPr>
          <p:spPr bwMode="auto">
            <a:xfrm>
              <a:off x="3557559" y="4343400"/>
              <a:ext cx="685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 name="Line 13">
              <a:extLst>
                <a:ext uri="{FF2B5EF4-FFF2-40B4-BE49-F238E27FC236}">
                  <a16:creationId xmlns:a16="http://schemas.microsoft.com/office/drawing/2014/main" id="{CDCAF3E8-F18C-56C6-3E46-37C36B5C4E57}"/>
                </a:ext>
              </a:extLst>
            </p:cNvPr>
            <p:cNvSpPr>
              <a:spLocks noChangeShapeType="1"/>
            </p:cNvSpPr>
            <p:nvPr/>
          </p:nvSpPr>
          <p:spPr bwMode="auto">
            <a:xfrm>
              <a:off x="4243359" y="4343400"/>
              <a:ext cx="0" cy="990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 name="Line 14">
              <a:extLst>
                <a:ext uri="{FF2B5EF4-FFF2-40B4-BE49-F238E27FC236}">
                  <a16:creationId xmlns:a16="http://schemas.microsoft.com/office/drawing/2014/main" id="{39349972-57AD-A4E4-B323-99BFFC1E6A76}"/>
                </a:ext>
              </a:extLst>
            </p:cNvPr>
            <p:cNvSpPr>
              <a:spLocks noChangeShapeType="1"/>
            </p:cNvSpPr>
            <p:nvPr/>
          </p:nvSpPr>
          <p:spPr bwMode="auto">
            <a:xfrm>
              <a:off x="4243359" y="5334000"/>
              <a:ext cx="2743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 name="Line 15">
              <a:extLst>
                <a:ext uri="{FF2B5EF4-FFF2-40B4-BE49-F238E27FC236}">
                  <a16:creationId xmlns:a16="http://schemas.microsoft.com/office/drawing/2014/main" id="{62F19957-8D79-CA76-56A6-32A64E2267EC}"/>
                </a:ext>
              </a:extLst>
            </p:cNvPr>
            <p:cNvSpPr>
              <a:spLocks noChangeShapeType="1"/>
            </p:cNvSpPr>
            <p:nvPr/>
          </p:nvSpPr>
          <p:spPr bwMode="auto">
            <a:xfrm>
              <a:off x="6376959" y="4343400"/>
              <a:ext cx="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 name="Line 16">
              <a:extLst>
                <a:ext uri="{FF2B5EF4-FFF2-40B4-BE49-F238E27FC236}">
                  <a16:creationId xmlns:a16="http://schemas.microsoft.com/office/drawing/2014/main" id="{26704A9B-5A43-6CE1-B7B1-03712A4AEB78}"/>
                </a:ext>
              </a:extLst>
            </p:cNvPr>
            <p:cNvSpPr>
              <a:spLocks noChangeShapeType="1"/>
            </p:cNvSpPr>
            <p:nvPr/>
          </p:nvSpPr>
          <p:spPr bwMode="auto">
            <a:xfrm>
              <a:off x="6376959" y="4343400"/>
              <a:ext cx="609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 name="Line 17">
              <a:extLst>
                <a:ext uri="{FF2B5EF4-FFF2-40B4-BE49-F238E27FC236}">
                  <a16:creationId xmlns:a16="http://schemas.microsoft.com/office/drawing/2014/main" id="{7DC0C171-7A9B-6BD9-7986-1D46DB2F6AD9}"/>
                </a:ext>
              </a:extLst>
            </p:cNvPr>
            <p:cNvSpPr>
              <a:spLocks noChangeShapeType="1"/>
            </p:cNvSpPr>
            <p:nvPr/>
          </p:nvSpPr>
          <p:spPr bwMode="auto">
            <a:xfrm>
              <a:off x="6986559" y="4343400"/>
              <a:ext cx="0" cy="533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 name="Line 18">
              <a:extLst>
                <a:ext uri="{FF2B5EF4-FFF2-40B4-BE49-F238E27FC236}">
                  <a16:creationId xmlns:a16="http://schemas.microsoft.com/office/drawing/2014/main" id="{04F5864A-B57B-51FC-EF93-CC6E188BE6A3}"/>
                </a:ext>
              </a:extLst>
            </p:cNvPr>
            <p:cNvSpPr>
              <a:spLocks noChangeShapeType="1"/>
            </p:cNvSpPr>
            <p:nvPr/>
          </p:nvSpPr>
          <p:spPr bwMode="auto">
            <a:xfrm flipV="1">
              <a:off x="6986559" y="4876799"/>
              <a:ext cx="373516" cy="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 name="Line 19">
              <a:extLst>
                <a:ext uri="{FF2B5EF4-FFF2-40B4-BE49-F238E27FC236}">
                  <a16:creationId xmlns:a16="http://schemas.microsoft.com/office/drawing/2014/main" id="{895D01E0-7897-25C3-B1B5-D54BAD6F8700}"/>
                </a:ext>
              </a:extLst>
            </p:cNvPr>
            <p:cNvSpPr>
              <a:spLocks noChangeShapeType="1"/>
            </p:cNvSpPr>
            <p:nvPr/>
          </p:nvSpPr>
          <p:spPr bwMode="auto">
            <a:xfrm>
              <a:off x="6986559" y="5334000"/>
              <a:ext cx="37351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 name="Rectangle 20">
              <a:extLst>
                <a:ext uri="{FF2B5EF4-FFF2-40B4-BE49-F238E27FC236}">
                  <a16:creationId xmlns:a16="http://schemas.microsoft.com/office/drawing/2014/main" id="{98D1BD6F-93A7-6CF8-AD8F-D18F5EBB9FE1}"/>
                </a:ext>
              </a:extLst>
            </p:cNvPr>
            <p:cNvSpPr>
              <a:spLocks noChangeArrowheads="1"/>
            </p:cNvSpPr>
            <p:nvPr/>
          </p:nvSpPr>
          <p:spPr bwMode="auto">
            <a:xfrm>
              <a:off x="7360082" y="4572000"/>
              <a:ext cx="693277" cy="914400"/>
            </a:xfrm>
            <a:prstGeom prst="rect">
              <a:avLst/>
            </a:prstGeom>
            <a:solidFill>
              <a:srgbClr val="FF99CC"/>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400" dirty="0"/>
                <a:t>OR</a:t>
              </a:r>
            </a:p>
            <a:p>
              <a:pPr algn="ctr" eaLnBrk="1" hangingPunct="1"/>
              <a:r>
                <a:rPr lang="en-US" altLang="en-US" sz="2400" dirty="0"/>
                <a:t>gate</a:t>
              </a:r>
            </a:p>
          </p:txBody>
        </p:sp>
        <p:sp>
          <p:nvSpPr>
            <p:cNvPr id="22" name="Line 21">
              <a:extLst>
                <a:ext uri="{FF2B5EF4-FFF2-40B4-BE49-F238E27FC236}">
                  <a16:creationId xmlns:a16="http://schemas.microsoft.com/office/drawing/2014/main" id="{48EFE751-99F8-79CC-3804-53264BD8553D}"/>
                </a:ext>
              </a:extLst>
            </p:cNvPr>
            <p:cNvSpPr>
              <a:spLocks noChangeShapeType="1"/>
            </p:cNvSpPr>
            <p:nvPr/>
          </p:nvSpPr>
          <p:spPr bwMode="auto">
            <a:xfrm>
              <a:off x="8053359" y="5029200"/>
              <a:ext cx="609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 name="Line 22">
              <a:extLst>
                <a:ext uri="{FF2B5EF4-FFF2-40B4-BE49-F238E27FC236}">
                  <a16:creationId xmlns:a16="http://schemas.microsoft.com/office/drawing/2014/main" id="{1039B423-7C22-ED66-A58E-EA01FE95A2D7}"/>
                </a:ext>
              </a:extLst>
            </p:cNvPr>
            <p:cNvSpPr>
              <a:spLocks noChangeShapeType="1"/>
            </p:cNvSpPr>
            <p:nvPr/>
          </p:nvSpPr>
          <p:spPr bwMode="auto">
            <a:xfrm>
              <a:off x="7215159" y="3276600"/>
              <a:ext cx="1371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 name="Rectangle 23">
              <a:extLst>
                <a:ext uri="{FF2B5EF4-FFF2-40B4-BE49-F238E27FC236}">
                  <a16:creationId xmlns:a16="http://schemas.microsoft.com/office/drawing/2014/main" id="{ED76E000-D6F4-D15D-0223-C500E754273B}"/>
                </a:ext>
              </a:extLst>
            </p:cNvPr>
            <p:cNvSpPr>
              <a:spLocks noChangeArrowheads="1"/>
            </p:cNvSpPr>
            <p:nvPr/>
          </p:nvSpPr>
          <p:spPr bwMode="auto">
            <a:xfrm>
              <a:off x="1347759" y="1676400"/>
              <a:ext cx="6858000" cy="4343400"/>
            </a:xfrm>
            <a:prstGeom prst="rect">
              <a:avLst/>
            </a:prstGeom>
            <a:noFill/>
            <a:ln w="38100">
              <a:solidFill>
                <a:srgbClr val="3366F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25" name="Text Box 24">
              <a:extLst>
                <a:ext uri="{FF2B5EF4-FFF2-40B4-BE49-F238E27FC236}">
                  <a16:creationId xmlns:a16="http://schemas.microsoft.com/office/drawing/2014/main" id="{5B80DF3F-2B3F-C9D6-EF42-3FF97D12F210}"/>
                </a:ext>
              </a:extLst>
            </p:cNvPr>
            <p:cNvSpPr txBox="1">
              <a:spLocks noChangeArrowheads="1"/>
            </p:cNvSpPr>
            <p:nvPr/>
          </p:nvSpPr>
          <p:spPr bwMode="auto">
            <a:xfrm>
              <a:off x="661959" y="25908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dirty="0"/>
                <a:t>X</a:t>
              </a:r>
            </a:p>
          </p:txBody>
        </p:sp>
        <p:sp>
          <p:nvSpPr>
            <p:cNvPr id="26" name="Text Box 25">
              <a:extLst>
                <a:ext uri="{FF2B5EF4-FFF2-40B4-BE49-F238E27FC236}">
                  <a16:creationId xmlns:a16="http://schemas.microsoft.com/office/drawing/2014/main" id="{8D0F19B9-2374-74A5-A933-541DE2A05E3E}"/>
                </a:ext>
              </a:extLst>
            </p:cNvPr>
            <p:cNvSpPr txBox="1">
              <a:spLocks noChangeArrowheads="1"/>
            </p:cNvSpPr>
            <p:nvPr/>
          </p:nvSpPr>
          <p:spPr bwMode="auto">
            <a:xfrm>
              <a:off x="649337" y="3437406"/>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dirty="0"/>
                <a:t>Y</a:t>
              </a:r>
            </a:p>
          </p:txBody>
        </p:sp>
        <p:sp>
          <p:nvSpPr>
            <p:cNvPr id="27" name="Text Box 26">
              <a:extLst>
                <a:ext uri="{FF2B5EF4-FFF2-40B4-BE49-F238E27FC236}">
                  <a16:creationId xmlns:a16="http://schemas.microsoft.com/office/drawing/2014/main" id="{397AEA2F-BCAD-2ACE-61E6-33F4603E3D49}"/>
                </a:ext>
              </a:extLst>
            </p:cNvPr>
            <p:cNvSpPr txBox="1">
              <a:spLocks noChangeArrowheads="1"/>
            </p:cNvSpPr>
            <p:nvPr/>
          </p:nvSpPr>
          <p:spPr bwMode="auto">
            <a:xfrm>
              <a:off x="719109" y="4969362"/>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dirty="0"/>
                <a:t>Z</a:t>
              </a:r>
            </a:p>
          </p:txBody>
        </p:sp>
        <p:sp>
          <p:nvSpPr>
            <p:cNvPr id="28" name="Text Box 27">
              <a:extLst>
                <a:ext uri="{FF2B5EF4-FFF2-40B4-BE49-F238E27FC236}">
                  <a16:creationId xmlns:a16="http://schemas.microsoft.com/office/drawing/2014/main" id="{12B7BCF5-64EF-0E42-3EE8-4C0544CCD03C}"/>
                </a:ext>
              </a:extLst>
            </p:cNvPr>
            <p:cNvSpPr txBox="1">
              <a:spLocks noChangeArrowheads="1"/>
            </p:cNvSpPr>
            <p:nvPr/>
          </p:nvSpPr>
          <p:spPr bwMode="auto">
            <a:xfrm>
              <a:off x="3538509" y="2910448"/>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dirty="0"/>
                <a:t>S</a:t>
              </a:r>
            </a:p>
          </p:txBody>
        </p:sp>
        <p:sp>
          <p:nvSpPr>
            <p:cNvPr id="29" name="Text Box 28">
              <a:extLst>
                <a:ext uri="{FF2B5EF4-FFF2-40B4-BE49-F238E27FC236}">
                  <a16:creationId xmlns:a16="http://schemas.microsoft.com/office/drawing/2014/main" id="{BF89E352-EB57-0CDD-5E75-34002DF281DA}"/>
                </a:ext>
              </a:extLst>
            </p:cNvPr>
            <p:cNvSpPr txBox="1">
              <a:spLocks noChangeArrowheads="1"/>
            </p:cNvSpPr>
            <p:nvPr/>
          </p:nvSpPr>
          <p:spPr bwMode="auto">
            <a:xfrm>
              <a:off x="3519459" y="3894615"/>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dirty="0"/>
                <a:t>C</a:t>
              </a:r>
            </a:p>
          </p:txBody>
        </p:sp>
        <p:sp>
          <p:nvSpPr>
            <p:cNvPr id="30" name="Text Box 30">
              <a:extLst>
                <a:ext uri="{FF2B5EF4-FFF2-40B4-BE49-F238E27FC236}">
                  <a16:creationId xmlns:a16="http://schemas.microsoft.com/office/drawing/2014/main" id="{0D66CBC9-914A-0515-81D7-454E9E16486E}"/>
                </a:ext>
              </a:extLst>
            </p:cNvPr>
            <p:cNvSpPr txBox="1">
              <a:spLocks noChangeArrowheads="1"/>
            </p:cNvSpPr>
            <p:nvPr/>
          </p:nvSpPr>
          <p:spPr bwMode="auto">
            <a:xfrm>
              <a:off x="6376959" y="38862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a:t>C</a:t>
              </a:r>
            </a:p>
          </p:txBody>
        </p:sp>
        <p:sp>
          <p:nvSpPr>
            <p:cNvPr id="31" name="Text Box 31">
              <a:extLst>
                <a:ext uri="{FF2B5EF4-FFF2-40B4-BE49-F238E27FC236}">
                  <a16:creationId xmlns:a16="http://schemas.microsoft.com/office/drawing/2014/main" id="{87A22318-4CF0-8462-07D6-F61F6B0484E0}"/>
                </a:ext>
              </a:extLst>
            </p:cNvPr>
            <p:cNvSpPr txBox="1">
              <a:spLocks noChangeArrowheads="1"/>
            </p:cNvSpPr>
            <p:nvPr/>
          </p:nvSpPr>
          <p:spPr bwMode="auto">
            <a:xfrm>
              <a:off x="6376959" y="28194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a:t>S</a:t>
              </a:r>
            </a:p>
          </p:txBody>
        </p:sp>
        <p:sp>
          <p:nvSpPr>
            <p:cNvPr id="32" name="Text Box 32">
              <a:extLst>
                <a:ext uri="{FF2B5EF4-FFF2-40B4-BE49-F238E27FC236}">
                  <a16:creationId xmlns:a16="http://schemas.microsoft.com/office/drawing/2014/main" id="{09288357-5311-D27C-CF2A-C00BC9D06223}"/>
                </a:ext>
              </a:extLst>
            </p:cNvPr>
            <p:cNvSpPr txBox="1">
              <a:spLocks noChangeArrowheads="1"/>
            </p:cNvSpPr>
            <p:nvPr/>
          </p:nvSpPr>
          <p:spPr bwMode="auto">
            <a:xfrm>
              <a:off x="8205759" y="2819400"/>
              <a:ext cx="76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a:t>S</a:t>
              </a:r>
              <a:r>
                <a:rPr lang="en-US" altLang="en-US" sz="2400" baseline="-25000"/>
                <a:t>F</a:t>
              </a:r>
            </a:p>
          </p:txBody>
        </p:sp>
        <p:sp>
          <p:nvSpPr>
            <p:cNvPr id="33" name="Text Box 33">
              <a:extLst>
                <a:ext uri="{FF2B5EF4-FFF2-40B4-BE49-F238E27FC236}">
                  <a16:creationId xmlns:a16="http://schemas.microsoft.com/office/drawing/2014/main" id="{34D1C69B-7517-3643-7B79-C6E32401AB68}"/>
                </a:ext>
              </a:extLst>
            </p:cNvPr>
            <p:cNvSpPr txBox="1">
              <a:spLocks noChangeArrowheads="1"/>
            </p:cNvSpPr>
            <p:nvPr/>
          </p:nvSpPr>
          <p:spPr bwMode="auto">
            <a:xfrm>
              <a:off x="8281959" y="4572000"/>
              <a:ext cx="685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a:t>C</a:t>
              </a:r>
              <a:r>
                <a:rPr lang="en-US" altLang="en-US" sz="2400" baseline="-25000"/>
                <a:t>F</a:t>
              </a:r>
            </a:p>
          </p:txBody>
        </p:sp>
      </p:grpSp>
      <p:sp>
        <p:nvSpPr>
          <p:cNvPr id="34" name="Text Box 7">
            <a:extLst>
              <a:ext uri="{FF2B5EF4-FFF2-40B4-BE49-F238E27FC236}">
                <a16:creationId xmlns:a16="http://schemas.microsoft.com/office/drawing/2014/main" id="{6A30284F-BD50-282E-6108-3BE047E1A863}"/>
              </a:ext>
            </a:extLst>
          </p:cNvPr>
          <p:cNvSpPr txBox="1">
            <a:spLocks noChangeArrowheads="1"/>
          </p:cNvSpPr>
          <p:nvPr/>
        </p:nvSpPr>
        <p:spPr bwMode="auto">
          <a:xfrm>
            <a:off x="4978400" y="815182"/>
            <a:ext cx="2235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Full Adder</a:t>
            </a:r>
          </a:p>
        </p:txBody>
      </p:sp>
    </p:spTree>
    <p:extLst>
      <p:ext uri="{BB962C8B-B14F-4D97-AF65-F5344CB8AC3E}">
        <p14:creationId xmlns:p14="http://schemas.microsoft.com/office/powerpoint/2010/main" val="8811965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04CAA842-6CFC-BFEB-DE83-194CB5F591B5}"/>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188CE649-A936-4642-907C-C406C6282E59}" type="slidenum">
              <a:rPr lang="ar-SA" altLang="en-US">
                <a:latin typeface="Arial" panose="020B0604020202020204" pitchFamily="34" charset="0"/>
              </a:rPr>
              <a:pPr eaLnBrk="1" hangingPunct="1"/>
              <a:t>29</a:t>
            </a:fld>
            <a:endParaRPr lang="en-US" altLang="en-US">
              <a:latin typeface="Arial" panose="020B0604020202020204" pitchFamily="34" charset="0"/>
            </a:endParaRPr>
          </a:p>
        </p:txBody>
      </p:sp>
      <p:sp>
        <p:nvSpPr>
          <p:cNvPr id="22532" name="Text Box 56">
            <a:extLst>
              <a:ext uri="{FF2B5EF4-FFF2-40B4-BE49-F238E27FC236}">
                <a16:creationId xmlns:a16="http://schemas.microsoft.com/office/drawing/2014/main" id="{50501B90-F990-1187-A076-A723881775DC}"/>
              </a:ext>
            </a:extLst>
          </p:cNvPr>
          <p:cNvSpPr txBox="1">
            <a:spLocks noChangeArrowheads="1"/>
          </p:cNvSpPr>
          <p:nvPr/>
        </p:nvSpPr>
        <p:spPr bwMode="auto">
          <a:xfrm>
            <a:off x="2065259" y="849269"/>
            <a:ext cx="737092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4-Bit Binary Adder (parallel adder)</a:t>
            </a:r>
          </a:p>
        </p:txBody>
      </p:sp>
      <p:pic>
        <p:nvPicPr>
          <p:cNvPr id="13" name="Picture 57" descr="AACFLOS0">
            <a:extLst>
              <a:ext uri="{FF2B5EF4-FFF2-40B4-BE49-F238E27FC236}">
                <a16:creationId xmlns:a16="http://schemas.microsoft.com/office/drawing/2014/main" id="{D37DC71A-ADAD-3CCB-4EC5-F1BB41A081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5062" y="3228975"/>
            <a:ext cx="6861126" cy="269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3">
            <a:extLst>
              <a:ext uri="{FF2B5EF4-FFF2-40B4-BE49-F238E27FC236}">
                <a16:creationId xmlns:a16="http://schemas.microsoft.com/office/drawing/2014/main" id="{8BA05EFA-AD3D-80DE-6563-7C9C075837E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35078" y="1519505"/>
            <a:ext cx="2154238" cy="151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44AFB151-EE3A-00AE-5DD5-FB3CA2E9C5B2}"/>
              </a:ext>
            </a:extLst>
          </p:cNvPr>
          <p:cNvSpPr>
            <a:spLocks noGrp="1"/>
          </p:cNvSpPr>
          <p:nvPr>
            <p:ph idx="1"/>
          </p:nvPr>
        </p:nvSpPr>
        <p:spPr/>
        <p:txBody>
          <a:bodyPr/>
          <a:lstStyle/>
          <a:p>
            <a:r>
              <a:rPr lang="en-US" altLang="en-US" dirty="0">
                <a:latin typeface="Comic Sans MS" panose="030F0702030302020204" pitchFamily="66" charset="0"/>
                <a:ea typeface="PMingLiU" panose="02020500000000000000" pitchFamily="18" charset="-120"/>
                <a:cs typeface="Arial" panose="020B0604020202020204" pitchFamily="34" charset="0"/>
              </a:rPr>
              <a:t>The logic symbol for a 4-bit parallel adder is shown. This 4-bit adder includes 4 Full Adder. As shown in the following graph, the 4-bit adder has 9 inputs (8inputs for the 4-bit A and B + one input for C</a:t>
            </a:r>
            <a:r>
              <a:rPr lang="en-US" altLang="en-US" baseline="-25000" dirty="0">
                <a:latin typeface="Comic Sans MS" panose="030F0702030302020204" pitchFamily="66" charset="0"/>
                <a:ea typeface="PMingLiU" panose="02020500000000000000" pitchFamily="18" charset="-120"/>
                <a:cs typeface="Arial" panose="020B0604020202020204" pitchFamily="34" charset="0"/>
              </a:rPr>
              <a:t>0</a:t>
            </a:r>
            <a:r>
              <a:rPr lang="en-US" altLang="en-US" dirty="0">
                <a:latin typeface="Comic Sans MS" panose="030F0702030302020204" pitchFamily="66" charset="0"/>
                <a:ea typeface="PMingLiU" panose="02020500000000000000" pitchFamily="18" charset="-120"/>
                <a:cs typeface="Arial" panose="020B0604020202020204" pitchFamily="34" charset="0"/>
              </a:rPr>
              <a:t>) and 5 outputs (4 outputs for the 4-bit sum and one output for the carry C</a:t>
            </a:r>
            <a:r>
              <a:rPr lang="en-US" altLang="en-US" baseline="-25000" dirty="0">
                <a:latin typeface="Comic Sans MS" panose="030F0702030302020204" pitchFamily="66" charset="0"/>
                <a:ea typeface="PMingLiU" panose="02020500000000000000" pitchFamily="18" charset="-120"/>
                <a:cs typeface="Arial" panose="020B0604020202020204" pitchFamily="34" charset="0"/>
              </a:rPr>
              <a:t>4</a:t>
            </a:r>
            <a:r>
              <a:rPr lang="en-US" altLang="en-US" dirty="0">
                <a:latin typeface="Comic Sans MS" panose="030F0702030302020204" pitchFamily="66" charset="0"/>
                <a:ea typeface="PMingLiU" panose="02020500000000000000" pitchFamily="18" charset="-120"/>
                <a:cs typeface="Arial" panose="020B0604020202020204" pitchFamily="34" charset="0"/>
              </a:rPr>
              <a:t>). </a:t>
            </a:r>
            <a:r>
              <a:rPr lang="en-US" altLang="en-US" b="1" u="sng" dirty="0">
                <a:solidFill>
                  <a:srgbClr val="FF0000"/>
                </a:solidFill>
                <a:latin typeface="Comic Sans MS" panose="030F0702030302020204" pitchFamily="66" charset="0"/>
                <a:ea typeface="PMingLiU" panose="02020500000000000000" pitchFamily="18" charset="-120"/>
                <a:cs typeface="Arial" panose="020B0604020202020204" pitchFamily="34" charset="0"/>
              </a:rPr>
              <a:t>What will be the case if we have 3-bit parallel adder or 5-bits parallel Adder?</a:t>
            </a:r>
          </a:p>
          <a:p>
            <a:endParaRPr lang="en-US" dirty="0"/>
          </a:p>
        </p:txBody>
      </p:sp>
      <p:sp>
        <p:nvSpPr>
          <p:cNvPr id="7" name="Slide Number Placeholder 3">
            <a:extLst>
              <a:ext uri="{FF2B5EF4-FFF2-40B4-BE49-F238E27FC236}">
                <a16:creationId xmlns:a16="http://schemas.microsoft.com/office/drawing/2014/main" id="{04CAA842-6CFC-BFEB-DE83-194CB5F591B5}"/>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188CE649-A936-4642-907C-C406C6282E59}" type="slidenum">
              <a:rPr lang="ar-SA" altLang="en-US">
                <a:latin typeface="Arial" panose="020B0604020202020204" pitchFamily="34" charset="0"/>
              </a:rPr>
              <a:pPr eaLnBrk="1" hangingPunct="1"/>
              <a:t>30</a:t>
            </a:fld>
            <a:endParaRPr lang="en-US" altLang="en-US">
              <a:latin typeface="Arial" panose="020B0604020202020204" pitchFamily="34" charset="0"/>
            </a:endParaRPr>
          </a:p>
        </p:txBody>
      </p:sp>
      <p:sp>
        <p:nvSpPr>
          <p:cNvPr id="22532" name="Text Box 56">
            <a:extLst>
              <a:ext uri="{FF2B5EF4-FFF2-40B4-BE49-F238E27FC236}">
                <a16:creationId xmlns:a16="http://schemas.microsoft.com/office/drawing/2014/main" id="{50501B90-F990-1187-A076-A723881775DC}"/>
              </a:ext>
            </a:extLst>
          </p:cNvPr>
          <p:cNvSpPr txBox="1">
            <a:spLocks noChangeArrowheads="1"/>
          </p:cNvSpPr>
          <p:nvPr/>
        </p:nvSpPr>
        <p:spPr bwMode="auto">
          <a:xfrm>
            <a:off x="2914848" y="849269"/>
            <a:ext cx="567174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4-Bit parallel Binary Adder</a:t>
            </a:r>
          </a:p>
        </p:txBody>
      </p:sp>
      <p:pic>
        <p:nvPicPr>
          <p:cNvPr id="22533" name="Picture 57" descr="AACFLOS0">
            <a:extLst>
              <a:ext uri="{FF2B5EF4-FFF2-40B4-BE49-F238E27FC236}">
                <a16:creationId xmlns:a16="http://schemas.microsoft.com/office/drawing/2014/main" id="{5C962277-4579-D279-B4ED-68B122FAC0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941" y="3509868"/>
            <a:ext cx="5724922" cy="224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 name="رابط مستقيم 3">
            <a:extLst>
              <a:ext uri="{FF2B5EF4-FFF2-40B4-BE49-F238E27FC236}">
                <a16:creationId xmlns:a16="http://schemas.microsoft.com/office/drawing/2014/main" id="{2DC6B7C9-7F20-B492-28A4-04848A931AF8}"/>
              </a:ext>
            </a:extLst>
          </p:cNvPr>
          <p:cNvCxnSpPr>
            <a:cxnSpLocks/>
          </p:cNvCxnSpPr>
          <p:nvPr/>
        </p:nvCxnSpPr>
        <p:spPr>
          <a:xfrm>
            <a:off x="6696075" y="2933700"/>
            <a:ext cx="0" cy="2628900"/>
          </a:xfrm>
          <a:prstGeom prst="line">
            <a:avLst/>
          </a:prstGeom>
        </p:spPr>
        <p:style>
          <a:lnRef idx="1">
            <a:schemeClr val="accent1"/>
          </a:lnRef>
          <a:fillRef idx="0">
            <a:schemeClr val="accent1"/>
          </a:fillRef>
          <a:effectRef idx="0">
            <a:schemeClr val="accent1"/>
          </a:effectRef>
          <a:fontRef idx="minor">
            <a:schemeClr val="tx1"/>
          </a:fontRef>
        </p:style>
      </p:cxnSp>
      <p:grpSp>
        <p:nvGrpSpPr>
          <p:cNvPr id="21" name="Group 60">
            <a:extLst>
              <a:ext uri="{FF2B5EF4-FFF2-40B4-BE49-F238E27FC236}">
                <a16:creationId xmlns:a16="http://schemas.microsoft.com/office/drawing/2014/main" id="{C2F22A02-592C-0AC3-BC76-D153AEA6294D}"/>
              </a:ext>
            </a:extLst>
          </p:cNvPr>
          <p:cNvGrpSpPr>
            <a:grpSpLocks/>
          </p:cNvGrpSpPr>
          <p:nvPr/>
        </p:nvGrpSpPr>
        <p:grpSpPr bwMode="auto">
          <a:xfrm>
            <a:off x="7253486" y="3365543"/>
            <a:ext cx="4648200" cy="2614613"/>
            <a:chOff x="1632" y="1536"/>
            <a:chExt cx="2928" cy="1647"/>
          </a:xfrm>
        </p:grpSpPr>
        <p:sp>
          <p:nvSpPr>
            <p:cNvPr id="22" name="Text Box 45">
              <a:extLst>
                <a:ext uri="{FF2B5EF4-FFF2-40B4-BE49-F238E27FC236}">
                  <a16:creationId xmlns:a16="http://schemas.microsoft.com/office/drawing/2014/main" id="{04F68F1A-0437-11BC-9454-B9C76E2E4031}"/>
                </a:ext>
              </a:extLst>
            </p:cNvPr>
            <p:cNvSpPr txBox="1">
              <a:spLocks noChangeArrowheads="1"/>
            </p:cNvSpPr>
            <p:nvPr/>
          </p:nvSpPr>
          <p:spPr bwMode="auto">
            <a:xfrm>
              <a:off x="1632" y="1824"/>
              <a:ext cx="730"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r>
                <a:rPr lang="en-US" altLang="en-US" sz="1600">
                  <a:solidFill>
                    <a:srgbClr val="FF0066"/>
                  </a:solidFill>
                </a:rPr>
                <a:t>Binary number </a:t>
              </a:r>
              <a:r>
                <a:rPr lang="en-US" altLang="en-US" sz="1600" i="1">
                  <a:solidFill>
                    <a:srgbClr val="FF0066"/>
                  </a:solidFill>
                </a:rPr>
                <a:t>A</a:t>
              </a:r>
            </a:p>
          </p:txBody>
        </p:sp>
        <p:sp>
          <p:nvSpPr>
            <p:cNvPr id="23" name="Text Box 46">
              <a:extLst>
                <a:ext uri="{FF2B5EF4-FFF2-40B4-BE49-F238E27FC236}">
                  <a16:creationId xmlns:a16="http://schemas.microsoft.com/office/drawing/2014/main" id="{94BAE3DA-9D99-C074-8987-CD9BA71C0A3E}"/>
                </a:ext>
              </a:extLst>
            </p:cNvPr>
            <p:cNvSpPr txBox="1">
              <a:spLocks noChangeArrowheads="1"/>
            </p:cNvSpPr>
            <p:nvPr/>
          </p:nvSpPr>
          <p:spPr bwMode="auto">
            <a:xfrm>
              <a:off x="1632" y="2370"/>
              <a:ext cx="730"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r>
                <a:rPr lang="en-US" altLang="en-US" sz="1600">
                  <a:solidFill>
                    <a:srgbClr val="FF0066"/>
                  </a:solidFill>
                </a:rPr>
                <a:t>Binary number </a:t>
              </a:r>
              <a:r>
                <a:rPr lang="en-US" altLang="en-US" sz="1600" i="1">
                  <a:solidFill>
                    <a:srgbClr val="FF0066"/>
                  </a:solidFill>
                </a:rPr>
                <a:t>B</a:t>
              </a:r>
            </a:p>
          </p:txBody>
        </p:sp>
        <p:sp>
          <p:nvSpPr>
            <p:cNvPr id="24" name="Text Box 47">
              <a:extLst>
                <a:ext uri="{FF2B5EF4-FFF2-40B4-BE49-F238E27FC236}">
                  <a16:creationId xmlns:a16="http://schemas.microsoft.com/office/drawing/2014/main" id="{BE5EC8C7-4D96-E168-E50F-6E357FECCCFA}"/>
                </a:ext>
              </a:extLst>
            </p:cNvPr>
            <p:cNvSpPr txBox="1">
              <a:spLocks noChangeArrowheads="1"/>
            </p:cNvSpPr>
            <p:nvPr/>
          </p:nvSpPr>
          <p:spPr bwMode="auto">
            <a:xfrm>
              <a:off x="2016" y="2802"/>
              <a:ext cx="576"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r>
                <a:rPr lang="en-US" altLang="en-US" sz="1600">
                  <a:solidFill>
                    <a:srgbClr val="FF0066"/>
                  </a:solidFill>
                </a:rPr>
                <a:t>Input carry</a:t>
              </a:r>
              <a:endParaRPr lang="en-US" altLang="en-US" sz="1600" i="1">
                <a:solidFill>
                  <a:srgbClr val="FF0066"/>
                </a:solidFill>
              </a:endParaRPr>
            </a:p>
          </p:txBody>
        </p:sp>
        <p:sp>
          <p:nvSpPr>
            <p:cNvPr id="25" name="Text Box 48">
              <a:extLst>
                <a:ext uri="{FF2B5EF4-FFF2-40B4-BE49-F238E27FC236}">
                  <a16:creationId xmlns:a16="http://schemas.microsoft.com/office/drawing/2014/main" id="{93DE39C8-619F-D524-2CA8-7EA57A02E0BF}"/>
                </a:ext>
              </a:extLst>
            </p:cNvPr>
            <p:cNvSpPr txBox="1">
              <a:spLocks noChangeArrowheads="1"/>
            </p:cNvSpPr>
            <p:nvPr/>
          </p:nvSpPr>
          <p:spPr bwMode="auto">
            <a:xfrm>
              <a:off x="3984" y="1824"/>
              <a:ext cx="576"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r>
                <a:rPr lang="en-US" altLang="en-US" sz="1600">
                  <a:solidFill>
                    <a:srgbClr val="FF0066"/>
                  </a:solidFill>
                </a:rPr>
                <a:t>4-bit sum</a:t>
              </a:r>
              <a:endParaRPr lang="en-US" altLang="en-US" sz="1600" i="1">
                <a:solidFill>
                  <a:srgbClr val="FF0066"/>
                </a:solidFill>
              </a:endParaRPr>
            </a:p>
          </p:txBody>
        </p:sp>
        <p:sp>
          <p:nvSpPr>
            <p:cNvPr id="26" name="Text Box 49">
              <a:extLst>
                <a:ext uri="{FF2B5EF4-FFF2-40B4-BE49-F238E27FC236}">
                  <a16:creationId xmlns:a16="http://schemas.microsoft.com/office/drawing/2014/main" id="{C512088A-9787-227C-D7B2-87AF19DBA4D8}"/>
                </a:ext>
              </a:extLst>
            </p:cNvPr>
            <p:cNvSpPr txBox="1">
              <a:spLocks noChangeArrowheads="1"/>
            </p:cNvSpPr>
            <p:nvPr/>
          </p:nvSpPr>
          <p:spPr bwMode="auto">
            <a:xfrm>
              <a:off x="3840" y="2802"/>
              <a:ext cx="576"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r>
                <a:rPr lang="en-US" altLang="en-US" sz="1600">
                  <a:solidFill>
                    <a:srgbClr val="FF0066"/>
                  </a:solidFill>
                </a:rPr>
                <a:t>Output carry</a:t>
              </a:r>
              <a:endParaRPr lang="en-US" altLang="en-US" sz="1600" i="1">
                <a:solidFill>
                  <a:srgbClr val="FF0066"/>
                </a:solidFill>
              </a:endParaRPr>
            </a:p>
          </p:txBody>
        </p:sp>
        <p:graphicFrame>
          <p:nvGraphicFramePr>
            <p:cNvPr id="27" name="Object 44">
              <a:extLst>
                <a:ext uri="{FF2B5EF4-FFF2-40B4-BE49-F238E27FC236}">
                  <a16:creationId xmlns:a16="http://schemas.microsoft.com/office/drawing/2014/main" id="{A93B9ADA-22D7-30F4-7DF8-2FED77F3D21D}"/>
                </a:ext>
              </a:extLst>
            </p:cNvPr>
            <p:cNvGraphicFramePr>
              <a:graphicFrameLocks noChangeAspect="1"/>
            </p:cNvGraphicFramePr>
            <p:nvPr/>
          </p:nvGraphicFramePr>
          <p:xfrm>
            <a:off x="2304" y="1536"/>
            <a:ext cx="1689" cy="1647"/>
          </p:xfrm>
          <a:graphic>
            <a:graphicData uri="http://schemas.openxmlformats.org/presentationml/2006/ole">
              <mc:AlternateContent xmlns:mc="http://schemas.openxmlformats.org/markup-compatibility/2006">
                <mc:Choice xmlns:v="urn:schemas-microsoft-com:vml" Requires="v">
                  <p:oleObj name="CorelDRAW" r:id="rId4" imgW="1705917" imgH="1663639" progId="CorelDRAW.Graphic.13">
                    <p:embed/>
                  </p:oleObj>
                </mc:Choice>
                <mc:Fallback>
                  <p:oleObj name="CorelDRAW" r:id="rId4" imgW="1705917" imgH="1663639" progId="CorelDRAW.Graphic.13">
                    <p:embed/>
                    <p:pic>
                      <p:nvPicPr>
                        <p:cNvPr id="54285" name="Object 44">
                          <a:extLst>
                            <a:ext uri="{FF2B5EF4-FFF2-40B4-BE49-F238E27FC236}">
                              <a16:creationId xmlns:a16="http://schemas.microsoft.com/office/drawing/2014/main" id="{7E9C978E-CC65-144A-3498-CF739EEA262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04" y="1536"/>
                          <a:ext cx="1689" cy="1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8" name="Text Box 50">
              <a:extLst>
                <a:ext uri="{FF2B5EF4-FFF2-40B4-BE49-F238E27FC236}">
                  <a16:creationId xmlns:a16="http://schemas.microsoft.com/office/drawing/2014/main" id="{9AD0B00B-40CC-D4D4-7201-9ECE9DE32374}"/>
                </a:ext>
              </a:extLst>
            </p:cNvPr>
            <p:cNvSpPr txBox="1">
              <a:spLocks noChangeArrowheads="1"/>
            </p:cNvSpPr>
            <p:nvPr/>
          </p:nvSpPr>
          <p:spPr bwMode="auto">
            <a:xfrm>
              <a:off x="2688" y="1676"/>
              <a:ext cx="336" cy="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r>
                <a:rPr lang="en-US" altLang="en-US" sz="1400"/>
                <a:t>1</a:t>
              </a:r>
            </a:p>
            <a:p>
              <a:r>
                <a:rPr lang="en-US" altLang="en-US" sz="1400"/>
                <a:t>2</a:t>
              </a:r>
            </a:p>
            <a:p>
              <a:r>
                <a:rPr lang="en-US" altLang="en-US" sz="1400"/>
                <a:t>3</a:t>
              </a:r>
            </a:p>
            <a:p>
              <a:r>
                <a:rPr lang="en-US" altLang="en-US" sz="1400"/>
                <a:t>4</a:t>
              </a:r>
            </a:p>
          </p:txBody>
        </p:sp>
        <p:sp>
          <p:nvSpPr>
            <p:cNvPr id="29" name="Text Box 51">
              <a:extLst>
                <a:ext uri="{FF2B5EF4-FFF2-40B4-BE49-F238E27FC236}">
                  <a16:creationId xmlns:a16="http://schemas.microsoft.com/office/drawing/2014/main" id="{8F9EB3B8-E5A1-F741-C996-4826A917CE30}"/>
                </a:ext>
              </a:extLst>
            </p:cNvPr>
            <p:cNvSpPr txBox="1">
              <a:spLocks noChangeArrowheads="1"/>
            </p:cNvSpPr>
            <p:nvPr/>
          </p:nvSpPr>
          <p:spPr bwMode="auto">
            <a:xfrm>
              <a:off x="3426" y="1697"/>
              <a:ext cx="336" cy="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r>
                <a:rPr lang="en-US" altLang="en-US" sz="1400"/>
                <a:t>1</a:t>
              </a:r>
            </a:p>
            <a:p>
              <a:r>
                <a:rPr lang="en-US" altLang="en-US" sz="1400"/>
                <a:t>2</a:t>
              </a:r>
            </a:p>
            <a:p>
              <a:r>
                <a:rPr lang="en-US" altLang="en-US" sz="1400"/>
                <a:t>3</a:t>
              </a:r>
            </a:p>
            <a:p>
              <a:r>
                <a:rPr lang="en-US" altLang="en-US" sz="1400"/>
                <a:t>4</a:t>
              </a:r>
            </a:p>
          </p:txBody>
        </p:sp>
        <p:sp>
          <p:nvSpPr>
            <p:cNvPr id="30" name="Text Box 52">
              <a:extLst>
                <a:ext uri="{FF2B5EF4-FFF2-40B4-BE49-F238E27FC236}">
                  <a16:creationId xmlns:a16="http://schemas.microsoft.com/office/drawing/2014/main" id="{871E9EAE-725F-1F89-FC61-919C08407932}"/>
                </a:ext>
              </a:extLst>
            </p:cNvPr>
            <p:cNvSpPr txBox="1">
              <a:spLocks noChangeArrowheads="1"/>
            </p:cNvSpPr>
            <p:nvPr/>
          </p:nvSpPr>
          <p:spPr bwMode="auto">
            <a:xfrm>
              <a:off x="2688" y="2242"/>
              <a:ext cx="336" cy="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r>
                <a:rPr lang="en-US" altLang="en-US" sz="1400"/>
                <a:t>1</a:t>
              </a:r>
            </a:p>
            <a:p>
              <a:r>
                <a:rPr lang="en-US" altLang="en-US" sz="1400"/>
                <a:t>2</a:t>
              </a:r>
            </a:p>
            <a:p>
              <a:r>
                <a:rPr lang="en-US" altLang="en-US" sz="1400"/>
                <a:t>3</a:t>
              </a:r>
            </a:p>
            <a:p>
              <a:r>
                <a:rPr lang="en-US" altLang="en-US" sz="1400"/>
                <a:t>4</a:t>
              </a:r>
            </a:p>
          </p:txBody>
        </p:sp>
        <p:sp>
          <p:nvSpPr>
            <p:cNvPr id="31" name="Text Box 53">
              <a:extLst>
                <a:ext uri="{FF2B5EF4-FFF2-40B4-BE49-F238E27FC236}">
                  <a16:creationId xmlns:a16="http://schemas.microsoft.com/office/drawing/2014/main" id="{47B1D2F2-DC56-0989-9DD8-7D1E75BE9576}"/>
                </a:ext>
              </a:extLst>
            </p:cNvPr>
            <p:cNvSpPr txBox="1">
              <a:spLocks noChangeArrowheads="1"/>
            </p:cNvSpPr>
            <p:nvPr/>
          </p:nvSpPr>
          <p:spPr bwMode="auto">
            <a:xfrm>
              <a:off x="2688" y="2880"/>
              <a:ext cx="43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t>C</a:t>
              </a:r>
              <a:r>
                <a:rPr lang="en-US" altLang="en-US" sz="1600" baseline="-25000"/>
                <a:t>0</a:t>
              </a:r>
              <a:endParaRPr lang="en-US" altLang="en-US" sz="1600" i="1"/>
            </a:p>
          </p:txBody>
        </p:sp>
        <p:sp>
          <p:nvSpPr>
            <p:cNvPr id="32" name="Text Box 54">
              <a:extLst>
                <a:ext uri="{FF2B5EF4-FFF2-40B4-BE49-F238E27FC236}">
                  <a16:creationId xmlns:a16="http://schemas.microsoft.com/office/drawing/2014/main" id="{AF5C9E0B-8512-51D3-0CC3-03FA63CCBF0A}"/>
                </a:ext>
              </a:extLst>
            </p:cNvPr>
            <p:cNvSpPr txBox="1">
              <a:spLocks noChangeArrowheads="1"/>
            </p:cNvSpPr>
            <p:nvPr/>
          </p:nvSpPr>
          <p:spPr bwMode="auto">
            <a:xfrm>
              <a:off x="3360" y="2880"/>
              <a:ext cx="43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1600" i="1"/>
                <a:t>C</a:t>
              </a:r>
              <a:r>
                <a:rPr lang="en-US" altLang="en-US" sz="1600" baseline="-25000"/>
                <a:t>4</a:t>
              </a:r>
              <a:endParaRPr lang="en-US" altLang="en-US" sz="1600" i="1"/>
            </a:p>
          </p:txBody>
        </p:sp>
        <p:sp>
          <p:nvSpPr>
            <p:cNvPr id="33" name="Text Box 58">
              <a:extLst>
                <a:ext uri="{FF2B5EF4-FFF2-40B4-BE49-F238E27FC236}">
                  <a16:creationId xmlns:a16="http://schemas.microsoft.com/office/drawing/2014/main" id="{8CD0F155-45B0-0408-9271-DD32045290CF}"/>
                </a:ext>
              </a:extLst>
            </p:cNvPr>
            <p:cNvSpPr txBox="1">
              <a:spLocks noChangeArrowheads="1"/>
            </p:cNvSpPr>
            <p:nvPr/>
          </p:nvSpPr>
          <p:spPr bwMode="auto">
            <a:xfrm>
              <a:off x="3072" y="1536"/>
              <a:ext cx="24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200">
                  <a:solidFill>
                    <a:schemeClr val="tx1"/>
                  </a:solidFill>
                  <a:latin typeface="Times New Roman" panose="02020603050405020304" pitchFamily="18" charset="0"/>
                </a:defRPr>
              </a:lvl1pPr>
              <a:lvl2pPr marL="742950" indent="-285750">
                <a:defRPr sz="1200">
                  <a:solidFill>
                    <a:schemeClr val="tx1"/>
                  </a:solidFill>
                  <a:latin typeface="Times New Roman" panose="02020603050405020304" pitchFamily="18" charset="0"/>
                </a:defRPr>
              </a:lvl2pPr>
              <a:lvl3pPr marL="1143000" indent="-228600">
                <a:defRPr sz="1200">
                  <a:solidFill>
                    <a:schemeClr val="tx1"/>
                  </a:solidFill>
                  <a:latin typeface="Times New Roman" panose="02020603050405020304" pitchFamily="18" charset="0"/>
                </a:defRPr>
              </a:lvl3pPr>
              <a:lvl4pPr marL="1600200" indent="-228600">
                <a:defRPr sz="1200">
                  <a:solidFill>
                    <a:schemeClr val="tx1"/>
                  </a:solidFill>
                  <a:latin typeface="Times New Roman" panose="02020603050405020304" pitchFamily="18" charset="0"/>
                </a:defRPr>
              </a:lvl4pPr>
              <a:lvl5pPr marL="2057400" indent="-228600">
                <a:defRPr sz="1200">
                  <a:solidFill>
                    <a:schemeClr val="tx1"/>
                  </a:solidFill>
                  <a:latin typeface="Times New Roman" panose="02020603050405020304" pitchFamily="18" charset="0"/>
                </a:defRPr>
              </a:lvl5pPr>
              <a:lvl6pPr marL="2514600" indent="-228600" algn="l" rtl="0" eaLnBrk="0" fontAlgn="base" hangingPunct="0">
                <a:spcBef>
                  <a:spcPct val="0"/>
                </a:spcBef>
                <a:spcAft>
                  <a:spcPct val="0"/>
                </a:spcAft>
                <a:defRPr sz="1200">
                  <a:solidFill>
                    <a:schemeClr val="tx1"/>
                  </a:solidFill>
                  <a:latin typeface="Times New Roman" panose="02020603050405020304" pitchFamily="18" charset="0"/>
                </a:defRPr>
              </a:lvl6pPr>
              <a:lvl7pPr marL="2971800" indent="-228600" algn="l" rtl="0" eaLnBrk="0" fontAlgn="base" hangingPunct="0">
                <a:spcBef>
                  <a:spcPct val="0"/>
                </a:spcBef>
                <a:spcAft>
                  <a:spcPct val="0"/>
                </a:spcAft>
                <a:defRPr sz="1200">
                  <a:solidFill>
                    <a:schemeClr val="tx1"/>
                  </a:solidFill>
                  <a:latin typeface="Times New Roman" panose="02020603050405020304" pitchFamily="18" charset="0"/>
                </a:defRPr>
              </a:lvl7pPr>
              <a:lvl8pPr marL="3429000" indent="-228600" algn="l" rtl="0" eaLnBrk="0" fontAlgn="base" hangingPunct="0">
                <a:spcBef>
                  <a:spcPct val="0"/>
                </a:spcBef>
                <a:spcAft>
                  <a:spcPct val="0"/>
                </a:spcAft>
                <a:defRPr sz="1200">
                  <a:solidFill>
                    <a:schemeClr val="tx1"/>
                  </a:solidFill>
                  <a:latin typeface="Times New Roman" panose="02020603050405020304" pitchFamily="18" charset="0"/>
                </a:defRPr>
              </a:lvl8pPr>
              <a:lvl9pPr marL="3886200" indent="-228600" algn="l" rtl="0" eaLnBrk="0" fontAlgn="base" hangingPunct="0">
                <a:spcBef>
                  <a:spcPct val="0"/>
                </a:spcBef>
                <a:spcAft>
                  <a:spcPct val="0"/>
                </a:spcAft>
                <a:defRPr sz="1200">
                  <a:solidFill>
                    <a:schemeClr val="tx1"/>
                  </a:solidFill>
                  <a:latin typeface="Times New Roman" panose="02020603050405020304" pitchFamily="18" charset="0"/>
                </a:defRPr>
              </a:lvl9pPr>
            </a:lstStyle>
            <a:p>
              <a:pPr>
                <a:spcBef>
                  <a:spcPct val="50000"/>
                </a:spcBef>
              </a:pPr>
              <a:r>
                <a:rPr lang="en-US" altLang="en-US" sz="2000">
                  <a:latin typeface="Symbol" panose="05050102010706020507" pitchFamily="18" charset="2"/>
                </a:rPr>
                <a:t>S</a:t>
              </a:r>
            </a:p>
          </p:txBody>
        </p:sp>
      </p:grpSp>
    </p:spTree>
    <p:extLst>
      <p:ext uri="{BB962C8B-B14F-4D97-AF65-F5344CB8AC3E}">
        <p14:creationId xmlns:p14="http://schemas.microsoft.com/office/powerpoint/2010/main" val="6739695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C39DF6-D456-4DCD-763C-5ADAD06E64D0}"/>
              </a:ext>
            </a:extLst>
          </p:cNvPr>
          <p:cNvSpPr>
            <a:spLocks noGrp="1"/>
          </p:cNvSpPr>
          <p:nvPr>
            <p:ph idx="1"/>
          </p:nvPr>
        </p:nvSpPr>
        <p:spPr>
          <a:xfrm>
            <a:off x="413563" y="1428098"/>
            <a:ext cx="10964594" cy="4267898"/>
          </a:xfrm>
        </p:spPr>
        <p:txBody>
          <a:bodyPr>
            <a:normAutofit fontScale="92500" lnSpcReduction="20000"/>
          </a:bodyPr>
          <a:lstStyle/>
          <a:p>
            <a:pPr algn="just">
              <a:lnSpc>
                <a:spcPct val="100000"/>
              </a:lnSpc>
              <a:defRPr/>
            </a:pPr>
            <a:r>
              <a:rPr lang="en-US" dirty="0">
                <a:solidFill>
                  <a:srgbClr val="FF0000"/>
                </a:solidFill>
                <a:latin typeface="Comic Sans MS" panose="030F0702030302020204" pitchFamily="66" charset="0"/>
                <a:ea typeface="PMingLiU" panose="02020500000000000000" pitchFamily="18" charset="-120"/>
                <a:cs typeface="Arial" panose="020B0604020202020204" pitchFamily="34" charset="0"/>
              </a:rPr>
              <a:t>Subtraction</a:t>
            </a:r>
            <a:r>
              <a:rPr lang="en-US" dirty="0">
                <a:latin typeface="Comic Sans MS" panose="030F0702030302020204" pitchFamily="66" charset="0"/>
                <a:ea typeface="PMingLiU" panose="02020500000000000000" pitchFamily="18" charset="-120"/>
                <a:cs typeface="Arial" panose="020B0604020202020204" pitchFamily="34" charset="0"/>
              </a:rPr>
              <a:t> can be done by addition of the 2's Complement.  </a:t>
            </a:r>
          </a:p>
          <a:p>
            <a:pPr algn="just">
              <a:lnSpc>
                <a:spcPct val="100000"/>
              </a:lnSpc>
              <a:defRPr/>
            </a:pPr>
            <a:r>
              <a:rPr lang="en-US" dirty="0">
                <a:latin typeface="Comic Sans MS" panose="030F0702030302020204" pitchFamily="66" charset="0"/>
                <a:ea typeface="PMingLiU" panose="02020500000000000000" pitchFamily="18" charset="-120"/>
                <a:cs typeface="Arial" panose="020B0604020202020204" pitchFamily="34" charset="0"/>
              </a:rPr>
              <a:t>A - B =  A + B’ + 1</a:t>
            </a:r>
          </a:p>
          <a:p>
            <a:pPr marL="914400" lvl="1" indent="-457200" algn="just">
              <a:lnSpc>
                <a:spcPct val="100000"/>
              </a:lnSpc>
              <a:buFont typeface="+mj-lt"/>
              <a:buAutoNum type="arabicPeriod"/>
              <a:defRPr/>
            </a:pPr>
            <a:r>
              <a:rPr lang="en-US" sz="2200" dirty="0">
                <a:solidFill>
                  <a:srgbClr val="000000"/>
                </a:solidFill>
                <a:latin typeface="Comic Sans MS" panose="030F0702030302020204" pitchFamily="66" charset="0"/>
                <a:cs typeface="Times New Roman" pitchFamily="18" charset="0"/>
              </a:rPr>
              <a:t>Complement each bit of B(1's Complement.)   [B   -</a:t>
            </a:r>
            <a:r>
              <a:rPr lang="en-US" sz="2200" dirty="0">
                <a:solidFill>
                  <a:srgbClr val="000000"/>
                </a:solidFill>
                <a:latin typeface="Comic Sans MS" panose="030F0702030302020204" pitchFamily="66" charset="0"/>
                <a:cs typeface="Times New Roman" pitchFamily="18" charset="0"/>
                <a:sym typeface="Wingdings" panose="05000000000000000000" pitchFamily="2" charset="2"/>
              </a:rPr>
              <a:t>  B’]</a:t>
            </a:r>
            <a:endParaRPr lang="en-US" sz="2200" dirty="0">
              <a:solidFill>
                <a:srgbClr val="000000"/>
              </a:solidFill>
              <a:latin typeface="Comic Sans MS" panose="030F0702030302020204" pitchFamily="66" charset="0"/>
              <a:cs typeface="Times New Roman" pitchFamily="18" charset="0"/>
            </a:endParaRPr>
          </a:p>
          <a:p>
            <a:pPr marL="914400" lvl="1" indent="-457200" algn="just">
              <a:lnSpc>
                <a:spcPct val="100000"/>
              </a:lnSpc>
              <a:buFont typeface="+mj-lt"/>
              <a:buAutoNum type="arabicPeriod"/>
              <a:defRPr/>
            </a:pPr>
            <a:r>
              <a:rPr lang="en-US" sz="2200" dirty="0">
                <a:solidFill>
                  <a:srgbClr val="000000"/>
                </a:solidFill>
                <a:latin typeface="Comic Sans MS" panose="030F0702030302020204" pitchFamily="66" charset="0"/>
                <a:cs typeface="Times New Roman" pitchFamily="18" charset="0"/>
              </a:rPr>
              <a:t> Add 1 to the result to get 2’s complement of B.  ( B’ + 1)</a:t>
            </a:r>
          </a:p>
          <a:p>
            <a:pPr marL="914400" lvl="1" indent="-457200" algn="just">
              <a:lnSpc>
                <a:spcPct val="100000"/>
              </a:lnSpc>
              <a:buFont typeface="+mj-lt"/>
              <a:buAutoNum type="arabicPeriod"/>
              <a:defRPr/>
            </a:pPr>
            <a:r>
              <a:rPr lang="en-US" sz="2200" dirty="0">
                <a:solidFill>
                  <a:srgbClr val="000000"/>
                </a:solidFill>
                <a:latin typeface="Comic Sans MS" panose="030F0702030302020204" pitchFamily="66" charset="0"/>
                <a:cs typeface="Times New Roman" pitchFamily="18" charset="0"/>
              </a:rPr>
              <a:t>A-B  = A +  B’+1</a:t>
            </a:r>
          </a:p>
          <a:p>
            <a:pPr marL="914400" lvl="1" indent="-457200" algn="just">
              <a:lnSpc>
                <a:spcPct val="100000"/>
              </a:lnSpc>
              <a:buFont typeface="+mj-lt"/>
              <a:buAutoNum type="arabicPeriod"/>
              <a:defRPr/>
            </a:pPr>
            <a:endParaRPr lang="en-US" sz="2200" dirty="0">
              <a:solidFill>
                <a:srgbClr val="000000"/>
              </a:solidFill>
              <a:latin typeface="Comic Sans MS" panose="030F0702030302020204" pitchFamily="66" charset="0"/>
              <a:cs typeface="Times New Roman" pitchFamily="18" charset="0"/>
            </a:endParaRPr>
          </a:p>
          <a:p>
            <a:pPr algn="just">
              <a:lnSpc>
                <a:spcPct val="100000"/>
              </a:lnSpc>
              <a:defRPr/>
            </a:pPr>
            <a:r>
              <a:rPr lang="en-US" sz="2200" dirty="0">
                <a:solidFill>
                  <a:srgbClr val="000000"/>
                </a:solidFill>
                <a:latin typeface="Comic Sans MS" panose="030F0702030302020204" pitchFamily="66" charset="0"/>
                <a:cs typeface="Times New Roman" pitchFamily="18" charset="0"/>
              </a:rPr>
              <a:t>Actually, we can use an adder for </a:t>
            </a:r>
            <a:r>
              <a:rPr lang="en-US" sz="2200" b="1" dirty="0">
                <a:solidFill>
                  <a:srgbClr val="000000"/>
                </a:solidFill>
                <a:latin typeface="Comic Sans MS" panose="030F0702030302020204" pitchFamily="66" charset="0"/>
                <a:cs typeface="Times New Roman" pitchFamily="18" charset="0"/>
              </a:rPr>
              <a:t>both</a:t>
            </a:r>
            <a:r>
              <a:rPr lang="en-US" sz="2200" dirty="0">
                <a:solidFill>
                  <a:srgbClr val="000000"/>
                </a:solidFill>
                <a:latin typeface="Comic Sans MS" panose="030F0702030302020204" pitchFamily="66" charset="0"/>
                <a:cs typeface="Times New Roman" pitchFamily="18" charset="0"/>
              </a:rPr>
              <a:t> addition and subtraction:</a:t>
            </a:r>
          </a:p>
          <a:p>
            <a:pPr marL="803275" indent="284163" algn="just">
              <a:lnSpc>
                <a:spcPct val="100000"/>
              </a:lnSpc>
              <a:defRPr/>
            </a:pPr>
            <a:r>
              <a:rPr lang="en-US" sz="2200" dirty="0">
                <a:solidFill>
                  <a:srgbClr val="000000"/>
                </a:solidFill>
                <a:latin typeface="Comic Sans MS" panose="030F0702030302020204" pitchFamily="66" charset="0"/>
                <a:cs typeface="Times New Roman" pitchFamily="18" charset="0"/>
              </a:rPr>
              <a:t>Complement subtrahend for subtraction</a:t>
            </a:r>
          </a:p>
          <a:p>
            <a:pPr marL="803275" indent="284163" algn="just">
              <a:lnSpc>
                <a:spcPct val="100000"/>
              </a:lnSpc>
              <a:defRPr/>
            </a:pPr>
            <a:r>
              <a:rPr lang="en-US" sz="2200" dirty="0">
                <a:solidFill>
                  <a:srgbClr val="000000"/>
                </a:solidFill>
                <a:latin typeface="Comic Sans MS" panose="030F0702030302020204" pitchFamily="66" charset="0"/>
                <a:cs typeface="Times New Roman" pitchFamily="18" charset="0"/>
              </a:rPr>
              <a:t>Do not complement subtrahend for addition</a:t>
            </a:r>
          </a:p>
          <a:p>
            <a:pPr algn="just">
              <a:lnSpc>
                <a:spcPct val="100000"/>
              </a:lnSpc>
              <a:defRPr/>
            </a:pPr>
            <a:r>
              <a:rPr lang="en-US" sz="2200" dirty="0">
                <a:solidFill>
                  <a:srgbClr val="000000"/>
                </a:solidFill>
                <a:latin typeface="Comic Sans MS" panose="030F0702030302020204" pitchFamily="66" charset="0"/>
                <a:cs typeface="Times New Roman" pitchFamily="18" charset="0"/>
              </a:rPr>
              <a:t> </a:t>
            </a:r>
          </a:p>
          <a:p>
            <a:pPr algn="just">
              <a:lnSpc>
                <a:spcPct val="100000"/>
              </a:lnSpc>
              <a:defRPr/>
            </a:pPr>
            <a:r>
              <a:rPr lang="en-US" sz="2200" dirty="0">
                <a:solidFill>
                  <a:srgbClr val="000000"/>
                </a:solidFill>
                <a:latin typeface="Comic Sans MS" panose="030F0702030302020204" pitchFamily="66" charset="0"/>
                <a:cs typeface="Times New Roman" pitchFamily="18" charset="0"/>
              </a:rPr>
              <a:t>Thus, to form an adder-subtractor circuit, we only need a selective complementer and an adder.</a:t>
            </a:r>
          </a:p>
          <a:p>
            <a:pPr algn="just">
              <a:defRPr/>
            </a:pPr>
            <a:endParaRPr lang="en-US" sz="2400" dirty="0"/>
          </a:p>
        </p:txBody>
      </p:sp>
      <p:sp>
        <p:nvSpPr>
          <p:cNvPr id="44033" name="Title 1">
            <a:extLst>
              <a:ext uri="{FF2B5EF4-FFF2-40B4-BE49-F238E27FC236}">
                <a16:creationId xmlns:a16="http://schemas.microsoft.com/office/drawing/2014/main" id="{40B59CAA-1DBB-3C29-C41A-4CEF369BEE50}"/>
              </a:ext>
            </a:extLst>
          </p:cNvPr>
          <p:cNvSpPr>
            <a:spLocks noGrp="1"/>
          </p:cNvSpPr>
          <p:nvPr>
            <p:ph type="title" idx="4294967295"/>
          </p:nvPr>
        </p:nvSpPr>
        <p:spPr>
          <a:xfrm>
            <a:off x="2543969" y="889969"/>
            <a:ext cx="7104062" cy="794334"/>
          </a:xfrm>
        </p:spPr>
        <p:txBody>
          <a:bodyPr/>
          <a:lstStyle/>
          <a:p>
            <a:pPr>
              <a:defRPr/>
            </a:pPr>
            <a:r>
              <a:rPr lang="en-US" sz="3200" b="1" dirty="0">
                <a:solidFill>
                  <a:schemeClr val="accent2"/>
                </a:solidFill>
                <a:latin typeface="Comic Sans MS" panose="030F0702030302020204" pitchFamily="66" charset="0"/>
                <a:ea typeface="+mn-ea"/>
                <a:cs typeface="Arial" panose="020B0604020202020204" pitchFamily="34" charset="0"/>
              </a:rPr>
              <a:t>2</a:t>
            </a:r>
            <a:r>
              <a:rPr lang="en-US" altLang="en-US" sz="3200" b="1" dirty="0">
                <a:solidFill>
                  <a:schemeClr val="accent2"/>
                </a:solidFill>
                <a:latin typeface="Comic Sans MS" panose="030F0702030302020204" pitchFamily="66" charset="0"/>
                <a:ea typeface="+mn-ea"/>
                <a:cs typeface="Arial" panose="020B0604020202020204" pitchFamily="34" charset="0"/>
              </a:rPr>
              <a:t>’</a:t>
            </a:r>
            <a:r>
              <a:rPr lang="en-US" sz="3200" b="1" dirty="0">
                <a:solidFill>
                  <a:schemeClr val="accent2"/>
                </a:solidFill>
                <a:latin typeface="Comic Sans MS" panose="030F0702030302020204" pitchFamily="66" charset="0"/>
                <a:ea typeface="+mn-ea"/>
                <a:cs typeface="Arial" panose="020B0604020202020204" pitchFamily="34" charset="0"/>
              </a:rPr>
              <a:t>s Complement Adder/Subtractor</a:t>
            </a:r>
          </a:p>
        </p:txBody>
      </p:sp>
      <p:sp>
        <p:nvSpPr>
          <p:cNvPr id="14" name="Slide Number Placeholder 13">
            <a:extLst>
              <a:ext uri="{FF2B5EF4-FFF2-40B4-BE49-F238E27FC236}">
                <a16:creationId xmlns:a16="http://schemas.microsoft.com/office/drawing/2014/main" id="{0EFE631F-947F-0F6B-3588-ED324DF96A2B}"/>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31</a:t>
            </a:fld>
            <a:endParaRPr lang="en-GB"/>
          </a:p>
        </p:txBody>
      </p:sp>
      <p:grpSp>
        <p:nvGrpSpPr>
          <p:cNvPr id="2" name="مجموعة 15">
            <a:extLst>
              <a:ext uri="{FF2B5EF4-FFF2-40B4-BE49-F238E27FC236}">
                <a16:creationId xmlns:a16="http://schemas.microsoft.com/office/drawing/2014/main" id="{BED14F7C-EA01-F178-8C07-5351D5785FDD}"/>
              </a:ext>
            </a:extLst>
          </p:cNvPr>
          <p:cNvGrpSpPr/>
          <p:nvPr/>
        </p:nvGrpSpPr>
        <p:grpSpPr>
          <a:xfrm>
            <a:off x="9380256" y="2608473"/>
            <a:ext cx="2398181" cy="2163353"/>
            <a:chOff x="6131530" y="3007981"/>
            <a:chExt cx="2398181" cy="2163353"/>
          </a:xfrm>
        </p:grpSpPr>
        <p:sp>
          <p:nvSpPr>
            <p:cNvPr id="4" name="مربع نص 14">
              <a:extLst>
                <a:ext uri="{FF2B5EF4-FFF2-40B4-BE49-F238E27FC236}">
                  <a16:creationId xmlns:a16="http://schemas.microsoft.com/office/drawing/2014/main" id="{039A4D19-63E0-A643-37AE-996C14F98E81}"/>
                </a:ext>
              </a:extLst>
            </p:cNvPr>
            <p:cNvSpPr txBox="1"/>
            <p:nvPr/>
          </p:nvSpPr>
          <p:spPr>
            <a:xfrm>
              <a:off x="7297088" y="3007982"/>
              <a:ext cx="575799" cy="369332"/>
            </a:xfrm>
            <a:prstGeom prst="rect">
              <a:avLst/>
            </a:prstGeom>
            <a:noFill/>
          </p:spPr>
          <p:txBody>
            <a:bodyPr wrap="none" rtlCol="0">
              <a:spAutoFit/>
            </a:bodyPr>
            <a:lstStyle/>
            <a:p>
              <a:r>
                <a:rPr lang="en-US" b="1" i="1" dirty="0">
                  <a:latin typeface="+mj-lt"/>
                  <a:cs typeface="Times New Roman" panose="02020603050405020304" pitchFamily="18" charset="0"/>
                </a:rPr>
                <a:t>A</a:t>
              </a:r>
              <a:r>
                <a:rPr lang="en-US" b="1" i="1" baseline="-25000" dirty="0">
                  <a:latin typeface="+mj-lt"/>
                  <a:cs typeface="Times New Roman" panose="02020603050405020304" pitchFamily="18" charset="0"/>
                </a:rPr>
                <a:t>0…3</a:t>
              </a:r>
            </a:p>
          </p:txBody>
        </p:sp>
        <p:grpSp>
          <p:nvGrpSpPr>
            <p:cNvPr id="5" name="مجموعة 13">
              <a:extLst>
                <a:ext uri="{FF2B5EF4-FFF2-40B4-BE49-F238E27FC236}">
                  <a16:creationId xmlns:a16="http://schemas.microsoft.com/office/drawing/2014/main" id="{7A8345AC-8DA4-1C63-FCF3-205D9C5545C5}"/>
                </a:ext>
              </a:extLst>
            </p:cNvPr>
            <p:cNvGrpSpPr/>
            <p:nvPr/>
          </p:nvGrpSpPr>
          <p:grpSpPr>
            <a:xfrm>
              <a:off x="6131530" y="3007981"/>
              <a:ext cx="1896854" cy="1794021"/>
              <a:chOff x="6131530" y="3007981"/>
              <a:chExt cx="1896854" cy="1794021"/>
            </a:xfrm>
          </p:grpSpPr>
          <p:grpSp>
            <p:nvGrpSpPr>
              <p:cNvPr id="8" name="مجموعة 11">
                <a:extLst>
                  <a:ext uri="{FF2B5EF4-FFF2-40B4-BE49-F238E27FC236}">
                    <a16:creationId xmlns:a16="http://schemas.microsoft.com/office/drawing/2014/main" id="{FEBC0B05-C1E3-FDAA-D484-74BD0118410C}"/>
                  </a:ext>
                </a:extLst>
              </p:cNvPr>
              <p:cNvGrpSpPr/>
              <p:nvPr/>
            </p:nvGrpSpPr>
            <p:grpSpPr>
              <a:xfrm>
                <a:off x="6131530" y="3309791"/>
                <a:ext cx="1896854" cy="1492211"/>
                <a:chOff x="6419562" y="3309791"/>
                <a:chExt cx="1896854" cy="1492211"/>
              </a:xfrm>
            </p:grpSpPr>
            <p:sp>
              <p:nvSpPr>
                <p:cNvPr id="10" name="مستطيل 6">
                  <a:extLst>
                    <a:ext uri="{FF2B5EF4-FFF2-40B4-BE49-F238E27FC236}">
                      <a16:creationId xmlns:a16="http://schemas.microsoft.com/office/drawing/2014/main" id="{58D57ED6-0871-2C50-3717-4B2E0F264A85}"/>
                    </a:ext>
                  </a:extLst>
                </p:cNvPr>
                <p:cNvSpPr/>
                <p:nvPr/>
              </p:nvSpPr>
              <p:spPr>
                <a:xfrm>
                  <a:off x="6419562" y="3645024"/>
                  <a:ext cx="1896854" cy="936104"/>
                </a:xfrm>
                <a:prstGeom prst="rect">
                  <a:avLst/>
                </a:prstGeom>
                <a:solidFill>
                  <a:schemeClr val="tx2">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cs typeface="Times New Roman" panose="02020603050405020304" pitchFamily="18" charset="0"/>
                    </a:rPr>
                    <a:t>Binary Adder/</a:t>
                  </a:r>
                  <a:r>
                    <a:rPr lang="en-US" dirty="0" err="1">
                      <a:solidFill>
                        <a:schemeClr val="tx1"/>
                      </a:solidFill>
                      <a:cs typeface="Times New Roman" panose="02020603050405020304" pitchFamily="18" charset="0"/>
                    </a:rPr>
                    <a:t>Subtractor</a:t>
                  </a:r>
                  <a:endParaRPr lang="en-US" dirty="0">
                    <a:solidFill>
                      <a:schemeClr val="tx1"/>
                    </a:solidFill>
                    <a:cs typeface="Times New Roman" panose="02020603050405020304" pitchFamily="18" charset="0"/>
                  </a:endParaRPr>
                </a:p>
              </p:txBody>
            </p:sp>
            <p:cxnSp>
              <p:nvCxnSpPr>
                <p:cNvPr id="11" name="رابط كسهم مستقيم 8">
                  <a:extLst>
                    <a:ext uri="{FF2B5EF4-FFF2-40B4-BE49-F238E27FC236}">
                      <a16:creationId xmlns:a16="http://schemas.microsoft.com/office/drawing/2014/main" id="{773C3ACE-DE15-CA5B-2F34-CBD38D05343F}"/>
                    </a:ext>
                  </a:extLst>
                </p:cNvPr>
                <p:cNvCxnSpPr>
                  <a:cxnSpLocks/>
                </p:cNvCxnSpPr>
                <p:nvPr/>
              </p:nvCxnSpPr>
              <p:spPr>
                <a:xfrm>
                  <a:off x="7956376" y="3309791"/>
                  <a:ext cx="0" cy="3352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رابط كسهم مستقيم 9">
                  <a:extLst>
                    <a:ext uri="{FF2B5EF4-FFF2-40B4-BE49-F238E27FC236}">
                      <a16:creationId xmlns:a16="http://schemas.microsoft.com/office/drawing/2014/main" id="{22EA7281-7359-EE3F-75C3-03FD2E625259}"/>
                    </a:ext>
                  </a:extLst>
                </p:cNvPr>
                <p:cNvCxnSpPr>
                  <a:cxnSpLocks/>
                </p:cNvCxnSpPr>
                <p:nvPr/>
              </p:nvCxnSpPr>
              <p:spPr>
                <a:xfrm>
                  <a:off x="6948264" y="3309791"/>
                  <a:ext cx="0" cy="3352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رابط كسهم مستقيم 10">
                  <a:extLst>
                    <a:ext uri="{FF2B5EF4-FFF2-40B4-BE49-F238E27FC236}">
                      <a16:creationId xmlns:a16="http://schemas.microsoft.com/office/drawing/2014/main" id="{CD44D026-3C8C-76C2-6375-A67F556711D1}"/>
                    </a:ext>
                  </a:extLst>
                </p:cNvPr>
                <p:cNvCxnSpPr>
                  <a:cxnSpLocks/>
                </p:cNvCxnSpPr>
                <p:nvPr/>
              </p:nvCxnSpPr>
              <p:spPr>
                <a:xfrm>
                  <a:off x="7380312" y="4555976"/>
                  <a:ext cx="0" cy="2460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9" name="مربع نص 16">
                <a:extLst>
                  <a:ext uri="{FF2B5EF4-FFF2-40B4-BE49-F238E27FC236}">
                    <a16:creationId xmlns:a16="http://schemas.microsoft.com/office/drawing/2014/main" id="{CBB37C09-8CA7-8226-117C-8D4DEFB71480}"/>
                  </a:ext>
                </a:extLst>
              </p:cNvPr>
              <p:cNvSpPr txBox="1"/>
              <p:nvPr/>
            </p:nvSpPr>
            <p:spPr>
              <a:xfrm>
                <a:off x="6387151" y="3007981"/>
                <a:ext cx="569387" cy="369332"/>
              </a:xfrm>
              <a:prstGeom prst="rect">
                <a:avLst/>
              </a:prstGeom>
              <a:noFill/>
            </p:spPr>
            <p:txBody>
              <a:bodyPr wrap="none" rtlCol="0">
                <a:spAutoFit/>
              </a:bodyPr>
              <a:lstStyle/>
              <a:p>
                <a:r>
                  <a:rPr lang="en-US" b="1" i="1" dirty="0">
                    <a:latin typeface="+mj-lt"/>
                    <a:cs typeface="Times New Roman" panose="02020603050405020304" pitchFamily="18" charset="0"/>
                  </a:rPr>
                  <a:t>B</a:t>
                </a:r>
                <a:r>
                  <a:rPr lang="en-US" b="1" i="1" baseline="-25000" dirty="0">
                    <a:latin typeface="+mj-lt"/>
                    <a:cs typeface="Times New Roman" panose="02020603050405020304" pitchFamily="18" charset="0"/>
                  </a:rPr>
                  <a:t>0…3</a:t>
                </a:r>
              </a:p>
            </p:txBody>
          </p:sp>
        </p:grpSp>
        <p:sp>
          <p:nvSpPr>
            <p:cNvPr id="6" name="مربع نص 17">
              <a:extLst>
                <a:ext uri="{FF2B5EF4-FFF2-40B4-BE49-F238E27FC236}">
                  <a16:creationId xmlns:a16="http://schemas.microsoft.com/office/drawing/2014/main" id="{2A3C9FC9-2441-28BB-64A5-845F355D8546}"/>
                </a:ext>
              </a:extLst>
            </p:cNvPr>
            <p:cNvSpPr txBox="1"/>
            <p:nvPr/>
          </p:nvSpPr>
          <p:spPr>
            <a:xfrm>
              <a:off x="6842852" y="4802002"/>
              <a:ext cx="558166" cy="369332"/>
            </a:xfrm>
            <a:prstGeom prst="rect">
              <a:avLst/>
            </a:prstGeom>
            <a:noFill/>
          </p:spPr>
          <p:txBody>
            <a:bodyPr wrap="none" rtlCol="0">
              <a:spAutoFit/>
            </a:bodyPr>
            <a:lstStyle/>
            <a:p>
              <a:r>
                <a:rPr lang="en-US" b="1" i="1" dirty="0">
                  <a:cs typeface="Times New Roman" panose="02020603050405020304" pitchFamily="18" charset="0"/>
                </a:rPr>
                <a:t>S</a:t>
              </a:r>
              <a:r>
                <a:rPr lang="en-US" b="1" i="1" baseline="-25000" dirty="0">
                  <a:cs typeface="Times New Roman" panose="02020603050405020304" pitchFamily="18" charset="0"/>
                </a:rPr>
                <a:t>0…3</a:t>
              </a:r>
            </a:p>
          </p:txBody>
        </p:sp>
        <p:sp>
          <p:nvSpPr>
            <p:cNvPr id="7" name="مربع نص 18">
              <a:extLst>
                <a:ext uri="{FF2B5EF4-FFF2-40B4-BE49-F238E27FC236}">
                  <a16:creationId xmlns:a16="http://schemas.microsoft.com/office/drawing/2014/main" id="{4283677C-2724-B9DE-9AE7-D20DCAE8875A}"/>
                </a:ext>
              </a:extLst>
            </p:cNvPr>
            <p:cNvSpPr txBox="1"/>
            <p:nvPr/>
          </p:nvSpPr>
          <p:spPr>
            <a:xfrm>
              <a:off x="8210393" y="4091400"/>
              <a:ext cx="319318" cy="276999"/>
            </a:xfrm>
            <a:prstGeom prst="rect">
              <a:avLst/>
            </a:prstGeom>
            <a:noFill/>
          </p:spPr>
          <p:txBody>
            <a:bodyPr wrap="none" rtlCol="0">
              <a:spAutoFit/>
            </a:bodyPr>
            <a:lstStyle/>
            <a:p>
              <a:r>
                <a:rPr lang="en-US" b="1" i="1" baseline="-25000" dirty="0">
                  <a:cs typeface="Times New Roman" panose="02020603050405020304" pitchFamily="18" charset="0"/>
                </a:rPr>
                <a:t>M</a:t>
              </a:r>
            </a:p>
          </p:txBody>
        </p:sp>
      </p:grpSp>
      <p:cxnSp>
        <p:nvCxnSpPr>
          <p:cNvPr id="17" name="رابط كسهم مستقيم 8">
            <a:extLst>
              <a:ext uri="{FF2B5EF4-FFF2-40B4-BE49-F238E27FC236}">
                <a16:creationId xmlns:a16="http://schemas.microsoft.com/office/drawing/2014/main" id="{D8EB2E68-90C4-6FD3-0680-1235B5D99570}"/>
              </a:ext>
            </a:extLst>
          </p:cNvPr>
          <p:cNvCxnSpPr>
            <a:cxnSpLocks/>
          </p:cNvCxnSpPr>
          <p:nvPr/>
        </p:nvCxnSpPr>
        <p:spPr>
          <a:xfrm flipH="1">
            <a:off x="11277110" y="3682413"/>
            <a:ext cx="44812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جدول 7">
            <a:extLst>
              <a:ext uri="{FF2B5EF4-FFF2-40B4-BE49-F238E27FC236}">
                <a16:creationId xmlns:a16="http://schemas.microsoft.com/office/drawing/2014/main" id="{B8CDE818-5223-114C-6339-EE02B7CACC43}"/>
              </a:ext>
            </a:extLst>
          </p:cNvPr>
          <p:cNvGraphicFramePr>
            <a:graphicFrameLocks noGrp="1"/>
          </p:cNvGraphicFramePr>
          <p:nvPr>
            <p:ph idx="1"/>
            <p:extLst>
              <p:ext uri="{D42A27DB-BD31-4B8C-83A1-F6EECF244321}">
                <p14:modId xmlns:p14="http://schemas.microsoft.com/office/powerpoint/2010/main" val="166350762"/>
              </p:ext>
            </p:extLst>
          </p:nvPr>
        </p:nvGraphicFramePr>
        <p:xfrm>
          <a:off x="1040293" y="2180590"/>
          <a:ext cx="2770947" cy="1849120"/>
        </p:xfrm>
        <a:graphic>
          <a:graphicData uri="http://schemas.openxmlformats.org/drawingml/2006/table">
            <a:tbl>
              <a:tblPr firstRow="1" bandRow="1">
                <a:tableStyleId>{5C22544A-7EE6-4342-B048-85BDC9FD1C3A}</a:tableStyleId>
              </a:tblPr>
              <a:tblGrid>
                <a:gridCol w="700948">
                  <a:extLst>
                    <a:ext uri="{9D8B030D-6E8A-4147-A177-3AD203B41FA5}">
                      <a16:colId xmlns:a16="http://schemas.microsoft.com/office/drawing/2014/main" val="1891291820"/>
                    </a:ext>
                  </a:extLst>
                </a:gridCol>
                <a:gridCol w="856146">
                  <a:extLst>
                    <a:ext uri="{9D8B030D-6E8A-4147-A177-3AD203B41FA5}">
                      <a16:colId xmlns:a16="http://schemas.microsoft.com/office/drawing/2014/main" val="625033943"/>
                    </a:ext>
                  </a:extLst>
                </a:gridCol>
                <a:gridCol w="1213853">
                  <a:extLst>
                    <a:ext uri="{9D8B030D-6E8A-4147-A177-3AD203B41FA5}">
                      <a16:colId xmlns:a16="http://schemas.microsoft.com/office/drawing/2014/main" val="687620230"/>
                    </a:ext>
                  </a:extLst>
                </a:gridCol>
              </a:tblGrid>
              <a:tr h="289877">
                <a:tc>
                  <a:txBody>
                    <a:bodyPr/>
                    <a:lstStyle/>
                    <a:p>
                      <a:pPr algn="ctr"/>
                      <a:r>
                        <a:rPr lang="en-US" dirty="0"/>
                        <a:t>M</a:t>
                      </a:r>
                    </a:p>
                  </a:txBody>
                  <a:tcPr/>
                </a:tc>
                <a:tc>
                  <a:txBody>
                    <a:bodyPr/>
                    <a:lstStyle/>
                    <a:p>
                      <a:pPr algn="ctr"/>
                      <a:r>
                        <a:rPr lang="en-US" dirty="0"/>
                        <a:t>B</a:t>
                      </a:r>
                    </a:p>
                  </a:txBody>
                  <a:tcPr/>
                </a:tc>
                <a:tc>
                  <a:txBody>
                    <a:bodyPr/>
                    <a:lstStyle/>
                    <a:p>
                      <a:pPr algn="ctr"/>
                      <a:r>
                        <a:rPr lang="en-US" dirty="0"/>
                        <a:t>OUTPUT</a:t>
                      </a:r>
                    </a:p>
                  </a:txBody>
                  <a:tcPr/>
                </a:tc>
                <a:extLst>
                  <a:ext uri="{0D108BD9-81ED-4DB2-BD59-A6C34878D82A}">
                    <a16:rowId xmlns:a16="http://schemas.microsoft.com/office/drawing/2014/main" val="2375462390"/>
                  </a:ext>
                </a:extLst>
              </a:tr>
              <a:tr h="370840">
                <a:tc>
                  <a:txBody>
                    <a:bodyPr/>
                    <a:lstStyle/>
                    <a:p>
                      <a:pPr algn="ctr"/>
                      <a:r>
                        <a:rPr lang="en-US" dirty="0"/>
                        <a:t>0</a:t>
                      </a:r>
                    </a:p>
                  </a:txBody>
                  <a:tcPr>
                    <a:solidFill>
                      <a:schemeClr val="accent2">
                        <a:lumMod val="40000"/>
                        <a:lumOff val="60000"/>
                      </a:schemeClr>
                    </a:solidFill>
                  </a:tcPr>
                </a:tc>
                <a:tc>
                  <a:txBody>
                    <a:bodyPr/>
                    <a:lstStyle/>
                    <a:p>
                      <a:pPr algn="ctr"/>
                      <a:r>
                        <a:rPr lang="en-US" dirty="0"/>
                        <a:t>0</a:t>
                      </a:r>
                    </a:p>
                  </a:txBody>
                  <a:tcPr>
                    <a:solidFill>
                      <a:schemeClr val="accent2">
                        <a:lumMod val="40000"/>
                        <a:lumOff val="60000"/>
                      </a:schemeClr>
                    </a:solidFill>
                  </a:tcPr>
                </a:tc>
                <a:tc>
                  <a:txBody>
                    <a:bodyPr/>
                    <a:lstStyle/>
                    <a:p>
                      <a:pPr algn="ctr"/>
                      <a:r>
                        <a:rPr lang="en-US" dirty="0"/>
                        <a:t>0</a:t>
                      </a:r>
                    </a:p>
                  </a:txBody>
                  <a:tcPr>
                    <a:solidFill>
                      <a:schemeClr val="accent2">
                        <a:lumMod val="40000"/>
                        <a:lumOff val="60000"/>
                      </a:schemeClr>
                    </a:solidFill>
                  </a:tcPr>
                </a:tc>
                <a:extLst>
                  <a:ext uri="{0D108BD9-81ED-4DB2-BD59-A6C34878D82A}">
                    <a16:rowId xmlns:a16="http://schemas.microsoft.com/office/drawing/2014/main" val="3757494917"/>
                  </a:ext>
                </a:extLst>
              </a:tr>
              <a:tr h="370840">
                <a:tc>
                  <a:txBody>
                    <a:bodyPr/>
                    <a:lstStyle/>
                    <a:p>
                      <a:pPr algn="ctr"/>
                      <a:r>
                        <a:rPr lang="en-US" dirty="0"/>
                        <a:t>0</a:t>
                      </a:r>
                    </a:p>
                  </a:txBody>
                  <a:tcPr>
                    <a:solidFill>
                      <a:schemeClr val="accent2">
                        <a:lumMod val="40000"/>
                        <a:lumOff val="60000"/>
                      </a:schemeClr>
                    </a:solidFill>
                  </a:tcPr>
                </a:tc>
                <a:tc>
                  <a:txBody>
                    <a:bodyPr/>
                    <a:lstStyle/>
                    <a:p>
                      <a:pPr algn="ctr"/>
                      <a:r>
                        <a:rPr lang="en-US" dirty="0"/>
                        <a:t>1</a:t>
                      </a:r>
                    </a:p>
                  </a:txBody>
                  <a:tcPr>
                    <a:solidFill>
                      <a:schemeClr val="accent2">
                        <a:lumMod val="40000"/>
                        <a:lumOff val="60000"/>
                      </a:schemeClr>
                    </a:solidFill>
                  </a:tcPr>
                </a:tc>
                <a:tc>
                  <a:txBody>
                    <a:bodyPr/>
                    <a:lstStyle/>
                    <a:p>
                      <a:pPr algn="ctr"/>
                      <a:r>
                        <a:rPr lang="en-US" dirty="0"/>
                        <a:t>1</a:t>
                      </a:r>
                    </a:p>
                  </a:txBody>
                  <a:tcPr>
                    <a:solidFill>
                      <a:schemeClr val="accent2">
                        <a:lumMod val="40000"/>
                        <a:lumOff val="60000"/>
                      </a:schemeClr>
                    </a:solidFill>
                  </a:tcPr>
                </a:tc>
                <a:extLst>
                  <a:ext uri="{0D108BD9-81ED-4DB2-BD59-A6C34878D82A}">
                    <a16:rowId xmlns:a16="http://schemas.microsoft.com/office/drawing/2014/main" val="3851545699"/>
                  </a:ext>
                </a:extLst>
              </a:tr>
              <a:tr h="370840">
                <a:tc>
                  <a:txBody>
                    <a:bodyPr/>
                    <a:lstStyle/>
                    <a:p>
                      <a:pPr algn="ctr"/>
                      <a:r>
                        <a:rPr lang="en-US" dirty="0"/>
                        <a:t>1</a:t>
                      </a:r>
                    </a:p>
                  </a:txBody>
                  <a:tcPr>
                    <a:solidFill>
                      <a:schemeClr val="accent1">
                        <a:lumMod val="60000"/>
                        <a:lumOff val="40000"/>
                      </a:schemeClr>
                    </a:solidFill>
                  </a:tcPr>
                </a:tc>
                <a:tc>
                  <a:txBody>
                    <a:bodyPr/>
                    <a:lstStyle/>
                    <a:p>
                      <a:pPr algn="ctr"/>
                      <a:r>
                        <a:rPr lang="en-US" dirty="0"/>
                        <a:t>0</a:t>
                      </a:r>
                    </a:p>
                  </a:txBody>
                  <a:tcPr>
                    <a:solidFill>
                      <a:schemeClr val="accent1">
                        <a:lumMod val="60000"/>
                        <a:lumOff val="40000"/>
                      </a:schemeClr>
                    </a:solidFill>
                  </a:tcPr>
                </a:tc>
                <a:tc>
                  <a:txBody>
                    <a:bodyPr/>
                    <a:lstStyle/>
                    <a:p>
                      <a:pPr algn="ctr"/>
                      <a:r>
                        <a:rPr lang="en-US" dirty="0"/>
                        <a:t>1</a:t>
                      </a:r>
                    </a:p>
                  </a:txBody>
                  <a:tcPr>
                    <a:solidFill>
                      <a:schemeClr val="accent1">
                        <a:lumMod val="60000"/>
                        <a:lumOff val="40000"/>
                      </a:schemeClr>
                    </a:solidFill>
                  </a:tcPr>
                </a:tc>
                <a:extLst>
                  <a:ext uri="{0D108BD9-81ED-4DB2-BD59-A6C34878D82A}">
                    <a16:rowId xmlns:a16="http://schemas.microsoft.com/office/drawing/2014/main" val="2188296290"/>
                  </a:ext>
                </a:extLst>
              </a:tr>
              <a:tr h="370840">
                <a:tc>
                  <a:txBody>
                    <a:bodyPr/>
                    <a:lstStyle/>
                    <a:p>
                      <a:pPr algn="ctr"/>
                      <a:r>
                        <a:rPr lang="en-US" dirty="0"/>
                        <a:t>1</a:t>
                      </a:r>
                    </a:p>
                  </a:txBody>
                  <a:tcPr>
                    <a:solidFill>
                      <a:schemeClr val="accent1">
                        <a:lumMod val="60000"/>
                        <a:lumOff val="40000"/>
                      </a:schemeClr>
                    </a:solidFill>
                  </a:tcPr>
                </a:tc>
                <a:tc>
                  <a:txBody>
                    <a:bodyPr/>
                    <a:lstStyle/>
                    <a:p>
                      <a:pPr algn="ctr"/>
                      <a:r>
                        <a:rPr lang="en-US" dirty="0"/>
                        <a:t>1</a:t>
                      </a:r>
                    </a:p>
                  </a:txBody>
                  <a:tcPr>
                    <a:solidFill>
                      <a:schemeClr val="accent1">
                        <a:lumMod val="60000"/>
                        <a:lumOff val="40000"/>
                      </a:schemeClr>
                    </a:solidFill>
                  </a:tcPr>
                </a:tc>
                <a:tc>
                  <a:txBody>
                    <a:bodyPr/>
                    <a:lstStyle/>
                    <a:p>
                      <a:pPr algn="ctr"/>
                      <a:r>
                        <a:rPr lang="en-US" dirty="0"/>
                        <a:t>0</a:t>
                      </a:r>
                    </a:p>
                  </a:txBody>
                  <a:tcPr>
                    <a:solidFill>
                      <a:schemeClr val="accent1">
                        <a:lumMod val="60000"/>
                        <a:lumOff val="40000"/>
                      </a:schemeClr>
                    </a:solidFill>
                  </a:tcPr>
                </a:tc>
                <a:extLst>
                  <a:ext uri="{0D108BD9-81ED-4DB2-BD59-A6C34878D82A}">
                    <a16:rowId xmlns:a16="http://schemas.microsoft.com/office/drawing/2014/main" val="3514722649"/>
                  </a:ext>
                </a:extLst>
              </a:tr>
            </a:tbl>
          </a:graphicData>
        </a:graphic>
      </p:graphicFrame>
      <p:sp>
        <p:nvSpPr>
          <p:cNvPr id="8" name="مربع نص 7">
            <a:extLst>
              <a:ext uri="{FF2B5EF4-FFF2-40B4-BE49-F238E27FC236}">
                <a16:creationId xmlns:a16="http://schemas.microsoft.com/office/drawing/2014/main" id="{1DDF0A80-5638-DBB3-C401-3602B2725DA1}"/>
              </a:ext>
            </a:extLst>
          </p:cNvPr>
          <p:cNvSpPr txBox="1"/>
          <p:nvPr/>
        </p:nvSpPr>
        <p:spPr>
          <a:xfrm>
            <a:off x="1000953" y="1447800"/>
            <a:ext cx="2942397" cy="369332"/>
          </a:xfrm>
          <a:prstGeom prst="rect">
            <a:avLst/>
          </a:prstGeom>
          <a:noFill/>
        </p:spPr>
        <p:txBody>
          <a:bodyPr wrap="square" rtlCol="0">
            <a:spAutoFit/>
          </a:bodyPr>
          <a:lstStyle/>
          <a:p>
            <a:r>
              <a:rPr lang="en-US" b="1" dirty="0"/>
              <a:t>XOR TRUTH TABLE</a:t>
            </a:r>
          </a:p>
        </p:txBody>
      </p:sp>
      <p:sp>
        <p:nvSpPr>
          <p:cNvPr id="9" name="مستطيل 8">
            <a:extLst>
              <a:ext uri="{FF2B5EF4-FFF2-40B4-BE49-F238E27FC236}">
                <a16:creationId xmlns:a16="http://schemas.microsoft.com/office/drawing/2014/main" id="{EB4DDA76-FAA1-A095-798B-150BE069630B}"/>
              </a:ext>
            </a:extLst>
          </p:cNvPr>
          <p:cNvSpPr/>
          <p:nvPr/>
        </p:nvSpPr>
        <p:spPr>
          <a:xfrm>
            <a:off x="1933575" y="2571750"/>
            <a:ext cx="1619250" cy="676275"/>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مستطيل 9">
            <a:extLst>
              <a:ext uri="{FF2B5EF4-FFF2-40B4-BE49-F238E27FC236}">
                <a16:creationId xmlns:a16="http://schemas.microsoft.com/office/drawing/2014/main" id="{1CD1F107-C55D-5460-BF27-B12DF09A60DD}"/>
              </a:ext>
            </a:extLst>
          </p:cNvPr>
          <p:cNvSpPr/>
          <p:nvPr/>
        </p:nvSpPr>
        <p:spPr>
          <a:xfrm>
            <a:off x="1933575" y="3353434"/>
            <a:ext cx="1619250" cy="676275"/>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صورة 11">
            <a:extLst>
              <a:ext uri="{FF2B5EF4-FFF2-40B4-BE49-F238E27FC236}">
                <a16:creationId xmlns:a16="http://schemas.microsoft.com/office/drawing/2014/main" id="{B52E049A-D070-88D0-EEC9-FF6A63011288}"/>
              </a:ext>
            </a:extLst>
          </p:cNvPr>
          <p:cNvPicPr>
            <a:picLocks noChangeAspect="1"/>
          </p:cNvPicPr>
          <p:nvPr/>
        </p:nvPicPr>
        <p:blipFill>
          <a:blip r:embed="rId2"/>
          <a:stretch>
            <a:fillRect/>
          </a:stretch>
        </p:blipFill>
        <p:spPr>
          <a:xfrm>
            <a:off x="6896102" y="1662747"/>
            <a:ext cx="2705100" cy="3381375"/>
          </a:xfrm>
          <a:prstGeom prst="rect">
            <a:avLst/>
          </a:prstGeom>
        </p:spPr>
      </p:pic>
      <p:sp>
        <p:nvSpPr>
          <p:cNvPr id="13" name="مربع نص 12">
            <a:extLst>
              <a:ext uri="{FF2B5EF4-FFF2-40B4-BE49-F238E27FC236}">
                <a16:creationId xmlns:a16="http://schemas.microsoft.com/office/drawing/2014/main" id="{5FE784BD-40AF-9CF4-7484-365824509704}"/>
              </a:ext>
            </a:extLst>
          </p:cNvPr>
          <p:cNvSpPr txBox="1"/>
          <p:nvPr/>
        </p:nvSpPr>
        <p:spPr>
          <a:xfrm>
            <a:off x="4162425" y="2571750"/>
            <a:ext cx="962025" cy="369332"/>
          </a:xfrm>
          <a:prstGeom prst="rect">
            <a:avLst/>
          </a:prstGeom>
          <a:noFill/>
          <a:ln w="19050">
            <a:solidFill>
              <a:srgbClr val="FF0000"/>
            </a:solidFill>
          </a:ln>
        </p:spPr>
        <p:txBody>
          <a:bodyPr wrap="square" rtlCol="0">
            <a:spAutoFit/>
          </a:bodyPr>
          <a:lstStyle/>
          <a:p>
            <a:pPr algn="ctr"/>
            <a:r>
              <a:rPr lang="en-US" dirty="0"/>
              <a:t>B</a:t>
            </a:r>
          </a:p>
        </p:txBody>
      </p:sp>
      <p:sp>
        <p:nvSpPr>
          <p:cNvPr id="14" name="مربع نص 13">
            <a:extLst>
              <a:ext uri="{FF2B5EF4-FFF2-40B4-BE49-F238E27FC236}">
                <a16:creationId xmlns:a16="http://schemas.microsoft.com/office/drawing/2014/main" id="{C573D467-4359-68CD-E95A-8C00E41B0C7B}"/>
              </a:ext>
            </a:extLst>
          </p:cNvPr>
          <p:cNvSpPr txBox="1"/>
          <p:nvPr/>
        </p:nvSpPr>
        <p:spPr>
          <a:xfrm>
            <a:off x="4171950" y="3429000"/>
            <a:ext cx="962025" cy="369332"/>
          </a:xfrm>
          <a:prstGeom prst="rect">
            <a:avLst/>
          </a:prstGeom>
          <a:noFill/>
          <a:ln w="19050">
            <a:solidFill>
              <a:srgbClr val="FF0000"/>
            </a:solidFill>
          </a:ln>
        </p:spPr>
        <p:txBody>
          <a:bodyPr wrap="square" rtlCol="0">
            <a:spAutoFit/>
          </a:bodyPr>
          <a:lstStyle/>
          <a:p>
            <a:pPr algn="ctr"/>
            <a:r>
              <a:rPr lang="en-US" dirty="0"/>
              <a:t>B’</a:t>
            </a:r>
          </a:p>
        </p:txBody>
      </p:sp>
      <p:sp>
        <p:nvSpPr>
          <p:cNvPr id="15" name="مربع نص 14">
            <a:extLst>
              <a:ext uri="{FF2B5EF4-FFF2-40B4-BE49-F238E27FC236}">
                <a16:creationId xmlns:a16="http://schemas.microsoft.com/office/drawing/2014/main" id="{D9B032A0-998A-980A-8DD0-CC2F9D4B0539}"/>
              </a:ext>
            </a:extLst>
          </p:cNvPr>
          <p:cNvSpPr txBox="1"/>
          <p:nvPr/>
        </p:nvSpPr>
        <p:spPr>
          <a:xfrm>
            <a:off x="352425" y="4552950"/>
            <a:ext cx="6781800" cy="1015663"/>
          </a:xfrm>
          <a:prstGeom prst="rect">
            <a:avLst/>
          </a:prstGeom>
          <a:noFill/>
        </p:spPr>
        <p:txBody>
          <a:bodyPr wrap="square" rtlCol="0">
            <a:spAutoFit/>
          </a:bodyPr>
          <a:lstStyle/>
          <a:p>
            <a:r>
              <a:rPr lang="en-US" sz="2000" dirty="0">
                <a:solidFill>
                  <a:srgbClr val="000000"/>
                </a:solidFill>
                <a:latin typeface="Comic Sans MS" panose="030F0702030302020204" pitchFamily="66" charset="0"/>
                <a:cs typeface="Times New Roman" pitchFamily="18" charset="0"/>
              </a:rPr>
              <a:t>Here XOR act as a </a:t>
            </a:r>
            <a:r>
              <a:rPr lang="en-US" sz="2000" b="1" dirty="0">
                <a:solidFill>
                  <a:srgbClr val="FF0000"/>
                </a:solidFill>
                <a:latin typeface="Comic Sans MS" panose="030F0702030302020204" pitchFamily="66" charset="0"/>
                <a:cs typeface="Times New Roman" pitchFamily="18" charset="0"/>
              </a:rPr>
              <a:t>programmable inverter:</a:t>
            </a:r>
          </a:p>
          <a:p>
            <a:r>
              <a:rPr lang="en-US" sz="2000" dirty="0">
                <a:solidFill>
                  <a:srgbClr val="000000"/>
                </a:solidFill>
                <a:latin typeface="Comic Sans MS" panose="030F0702030302020204" pitchFamily="66" charset="0"/>
                <a:cs typeface="Times New Roman" pitchFamily="18" charset="0"/>
              </a:rPr>
              <a:t>1- when M= 0 the input is kept the same</a:t>
            </a:r>
          </a:p>
          <a:p>
            <a:r>
              <a:rPr lang="en-US" sz="2000" dirty="0">
                <a:solidFill>
                  <a:srgbClr val="000000"/>
                </a:solidFill>
                <a:latin typeface="Comic Sans MS" panose="030F0702030302020204" pitchFamily="66" charset="0"/>
                <a:cs typeface="Times New Roman" pitchFamily="18" charset="0"/>
              </a:rPr>
              <a:t>2- when M = 1 the input is inverted or complemented</a:t>
            </a:r>
          </a:p>
        </p:txBody>
      </p:sp>
    </p:spTree>
    <p:extLst>
      <p:ext uri="{BB962C8B-B14F-4D97-AF65-F5344CB8AC3E}">
        <p14:creationId xmlns:p14="http://schemas.microsoft.com/office/powerpoint/2010/main" val="2629473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3" grpId="0" animBg="1"/>
      <p:bldP spid="1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a:extLst>
              <a:ext uri="{FF2B5EF4-FFF2-40B4-BE49-F238E27FC236}">
                <a16:creationId xmlns:a16="http://schemas.microsoft.com/office/drawing/2014/main" id="{3C6EE7CC-6787-36D1-CF1B-F9C157CD679D}"/>
              </a:ext>
            </a:extLst>
          </p:cNvPr>
          <p:cNvSpPr>
            <a:spLocks noGrp="1"/>
          </p:cNvSpPr>
          <p:nvPr>
            <p:ph type="title" idx="4294967295"/>
          </p:nvPr>
        </p:nvSpPr>
        <p:spPr>
          <a:xfrm>
            <a:off x="1820068" y="862807"/>
            <a:ext cx="9514681" cy="1020762"/>
          </a:xfrm>
          <a:prstGeom prst="rect">
            <a:avLst/>
          </a:prstGeom>
        </p:spPr>
        <p:txBody>
          <a:bodyPr>
            <a:normAutofit/>
          </a:bodyPr>
          <a:lstStyle/>
          <a:p>
            <a:pPr>
              <a:defRPr/>
            </a:pPr>
            <a:r>
              <a:rPr lang="en-US" sz="3200" b="1" dirty="0">
                <a:solidFill>
                  <a:schemeClr val="accent2"/>
                </a:solidFill>
                <a:latin typeface="Comic Sans MS" panose="030F0702030302020204" pitchFamily="66" charset="0"/>
                <a:ea typeface="+mn-ea"/>
                <a:cs typeface="Arial" panose="020B0604020202020204" pitchFamily="34" charset="0"/>
              </a:rPr>
              <a:t>4-bit Binary Adder-Subtractor</a:t>
            </a:r>
            <a:br>
              <a:rPr lang="en-US" sz="3200" b="1" dirty="0">
                <a:solidFill>
                  <a:schemeClr val="accent2"/>
                </a:solidFill>
                <a:latin typeface="Comic Sans MS" panose="030F0702030302020204" pitchFamily="66" charset="0"/>
                <a:ea typeface="+mn-ea"/>
                <a:cs typeface="Arial" panose="020B0604020202020204" pitchFamily="34" charset="0"/>
              </a:rPr>
            </a:br>
            <a:r>
              <a:rPr lang="en-US" sz="3200" b="1" dirty="0">
                <a:solidFill>
                  <a:schemeClr val="accent2"/>
                </a:solidFill>
                <a:latin typeface="Comic Sans MS" panose="030F0702030302020204" pitchFamily="66" charset="0"/>
                <a:ea typeface="+mn-ea"/>
                <a:cs typeface="Arial" panose="020B0604020202020204" pitchFamily="34" charset="0"/>
              </a:rPr>
              <a:t>using 2</a:t>
            </a:r>
            <a:r>
              <a:rPr lang="en-US" altLang="en-US" sz="3200" b="1" dirty="0">
                <a:solidFill>
                  <a:schemeClr val="accent2"/>
                </a:solidFill>
                <a:latin typeface="Comic Sans MS" panose="030F0702030302020204" pitchFamily="66" charset="0"/>
                <a:ea typeface="+mn-ea"/>
                <a:cs typeface="Arial" panose="020B0604020202020204" pitchFamily="34" charset="0"/>
              </a:rPr>
              <a:t>’</a:t>
            </a:r>
            <a:r>
              <a:rPr lang="en-US" sz="3200" b="1" dirty="0">
                <a:solidFill>
                  <a:schemeClr val="accent2"/>
                </a:solidFill>
                <a:latin typeface="Comic Sans MS" panose="030F0702030302020204" pitchFamily="66" charset="0"/>
                <a:ea typeface="+mn-ea"/>
                <a:cs typeface="Arial" panose="020B0604020202020204" pitchFamily="34" charset="0"/>
              </a:rPr>
              <a:t>s Complement</a:t>
            </a:r>
          </a:p>
        </p:txBody>
      </p:sp>
      <p:sp>
        <p:nvSpPr>
          <p:cNvPr id="2" name="Slide Number Placeholder 1">
            <a:extLst>
              <a:ext uri="{FF2B5EF4-FFF2-40B4-BE49-F238E27FC236}">
                <a16:creationId xmlns:a16="http://schemas.microsoft.com/office/drawing/2014/main" id="{CAB9BCF5-132E-322E-792A-1EEB66FED837}"/>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33</a:t>
            </a:fld>
            <a:endParaRPr lang="en-GB"/>
          </a:p>
        </p:txBody>
      </p:sp>
      <p:pic>
        <p:nvPicPr>
          <p:cNvPr id="6" name="صورة 5">
            <a:extLst>
              <a:ext uri="{FF2B5EF4-FFF2-40B4-BE49-F238E27FC236}">
                <a16:creationId xmlns:a16="http://schemas.microsoft.com/office/drawing/2014/main" id="{EF0CAE44-F8EA-1381-D321-3BE8E1C86187}"/>
              </a:ext>
            </a:extLst>
          </p:cNvPr>
          <p:cNvPicPr>
            <a:picLocks noChangeAspect="1"/>
          </p:cNvPicPr>
          <p:nvPr/>
        </p:nvPicPr>
        <p:blipFill>
          <a:blip r:embed="rId3"/>
          <a:stretch>
            <a:fillRect/>
          </a:stretch>
        </p:blipFill>
        <p:spPr>
          <a:xfrm>
            <a:off x="5843587" y="1832937"/>
            <a:ext cx="6048375" cy="3952875"/>
          </a:xfrm>
          <a:prstGeom prst="rect">
            <a:avLst/>
          </a:prstGeom>
        </p:spPr>
      </p:pic>
      <p:sp>
        <p:nvSpPr>
          <p:cNvPr id="10" name="مربع نص 9">
            <a:extLst>
              <a:ext uri="{FF2B5EF4-FFF2-40B4-BE49-F238E27FC236}">
                <a16:creationId xmlns:a16="http://schemas.microsoft.com/office/drawing/2014/main" id="{8F2D4773-E5B8-32FA-D1E0-E00BA3611D30}"/>
              </a:ext>
            </a:extLst>
          </p:cNvPr>
          <p:cNvSpPr txBox="1"/>
          <p:nvPr/>
        </p:nvSpPr>
        <p:spPr>
          <a:xfrm>
            <a:off x="371475" y="2305614"/>
            <a:ext cx="5095875" cy="2246769"/>
          </a:xfrm>
          <a:prstGeom prst="rect">
            <a:avLst/>
          </a:prstGeom>
          <a:noFill/>
        </p:spPr>
        <p:txBody>
          <a:bodyPr wrap="square">
            <a:spAutoFit/>
          </a:bodyPr>
          <a:lstStyle/>
          <a:p>
            <a:pPr>
              <a:defRPr/>
            </a:pPr>
            <a:r>
              <a:rPr lang="en-US" sz="2000" b="1" dirty="0">
                <a:solidFill>
                  <a:srgbClr val="FF0000"/>
                </a:solidFill>
                <a:latin typeface="Comic Sans MS" panose="030F0702030302020204" pitchFamily="66" charset="0"/>
                <a:cs typeface="Times New Roman" pitchFamily="18" charset="0"/>
              </a:rPr>
              <a:t>When M = 0</a:t>
            </a:r>
            <a:r>
              <a:rPr lang="en-US" sz="2000" dirty="0">
                <a:solidFill>
                  <a:srgbClr val="000000"/>
                </a:solidFill>
                <a:latin typeface="Comic Sans MS" panose="030F0702030302020204" pitchFamily="66" charset="0"/>
                <a:cs typeface="Times New Roman" pitchFamily="18" charset="0"/>
              </a:rPr>
              <a:t>, the circuit performs A + B. The </a:t>
            </a:r>
            <a:r>
              <a:rPr lang="en-US" sz="2000" b="1" u="sng" dirty="0">
                <a:solidFill>
                  <a:srgbClr val="000000"/>
                </a:solidFill>
                <a:latin typeface="Comic Sans MS" panose="030F0702030302020204" pitchFamily="66" charset="0"/>
                <a:cs typeface="Times New Roman" pitchFamily="18" charset="0"/>
              </a:rPr>
              <a:t>carry in </a:t>
            </a:r>
            <a:r>
              <a:rPr lang="en-US" sz="2000" dirty="0">
                <a:solidFill>
                  <a:srgbClr val="000000"/>
                </a:solidFill>
                <a:latin typeface="Comic Sans MS" panose="030F0702030302020204" pitchFamily="66" charset="0"/>
                <a:cs typeface="Times New Roman" pitchFamily="18" charset="0"/>
              </a:rPr>
              <a:t>is 0, and the XOR gates simply pass B untouched.</a:t>
            </a:r>
          </a:p>
          <a:p>
            <a:pPr>
              <a:defRPr/>
            </a:pPr>
            <a:endParaRPr lang="en-US" sz="2000" dirty="0">
              <a:solidFill>
                <a:srgbClr val="000000"/>
              </a:solidFill>
              <a:latin typeface="Comic Sans MS" panose="030F0702030302020204" pitchFamily="66" charset="0"/>
              <a:cs typeface="Times New Roman" pitchFamily="18" charset="0"/>
            </a:endParaRPr>
          </a:p>
          <a:p>
            <a:pPr>
              <a:defRPr/>
            </a:pPr>
            <a:endParaRPr lang="en-US" sz="2000" dirty="0">
              <a:solidFill>
                <a:srgbClr val="000000"/>
              </a:solidFill>
              <a:latin typeface="Comic Sans MS" panose="030F0702030302020204" pitchFamily="66" charset="0"/>
              <a:cs typeface="Times New Roman" pitchFamily="18" charset="0"/>
            </a:endParaRPr>
          </a:p>
          <a:p>
            <a:r>
              <a:rPr lang="en-US" sz="2000" b="1" dirty="0">
                <a:solidFill>
                  <a:srgbClr val="FF0000"/>
                </a:solidFill>
                <a:latin typeface="Comic Sans MS" panose="030F0702030302020204" pitchFamily="66" charset="0"/>
                <a:cs typeface="Times New Roman" pitchFamily="18" charset="0"/>
              </a:rPr>
              <a:t>When M = 1</a:t>
            </a:r>
            <a:r>
              <a:rPr lang="en-US" sz="2000" dirty="0">
                <a:solidFill>
                  <a:srgbClr val="000000"/>
                </a:solidFill>
                <a:latin typeface="Comic Sans MS" panose="030F0702030302020204" pitchFamily="66" charset="0"/>
                <a:cs typeface="Times New Roman" pitchFamily="18" charset="0"/>
              </a:rPr>
              <a:t>, the circuit performs A – B.</a:t>
            </a:r>
          </a:p>
          <a:p>
            <a:pPr marL="0" indent="0">
              <a:buNone/>
            </a:pPr>
            <a:r>
              <a:rPr lang="en-US" sz="2000" dirty="0">
                <a:solidFill>
                  <a:srgbClr val="000000"/>
                </a:solidFill>
                <a:latin typeface="Comic Sans MS" panose="030F0702030302020204" pitchFamily="66" charset="0"/>
                <a:cs typeface="Times New Roman" pitchFamily="18" charset="0"/>
              </a:rPr>
              <a:t> A-B= </a:t>
            </a:r>
            <a:r>
              <a:rPr lang="en-GB" sz="2000" dirty="0">
                <a:solidFill>
                  <a:srgbClr val="000000"/>
                </a:solidFill>
                <a:latin typeface="Comic Sans MS" panose="030F0702030302020204" pitchFamily="66" charset="0"/>
                <a:cs typeface="Times New Roman" pitchFamily="18" charset="0"/>
              </a:rPr>
              <a:t>A+</a:t>
            </a:r>
            <a:r>
              <a:rPr lang="en-US" sz="2000" dirty="0">
                <a:solidFill>
                  <a:srgbClr val="000000"/>
                </a:solidFill>
                <a:latin typeface="Comic Sans MS" panose="030F0702030302020204" pitchFamily="66" charset="0"/>
                <a:cs typeface="Times New Roman" pitchFamily="18" charset="0"/>
              </a:rPr>
              <a:t> 2’s comp. of </a:t>
            </a:r>
            <a:r>
              <a:rPr lang="en-GB" sz="2000" dirty="0">
                <a:solidFill>
                  <a:srgbClr val="000000"/>
                </a:solidFill>
                <a:latin typeface="Comic Sans MS" panose="030F0702030302020204" pitchFamily="66" charset="0"/>
                <a:cs typeface="Times New Roman" pitchFamily="18" charset="0"/>
              </a:rPr>
              <a:t>(B) =A+(B’+1)</a:t>
            </a: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عنصر نائب لرقم الشريحة 5">
            <a:extLst>
              <a:ext uri="{FF2B5EF4-FFF2-40B4-BE49-F238E27FC236}">
                <a16:creationId xmlns:a16="http://schemas.microsoft.com/office/drawing/2014/main" id="{0E6CC3B8-0D9F-4BF7-95D6-8A4552497C6C}"/>
              </a:ext>
            </a:extLst>
          </p:cNvPr>
          <p:cNvSpPr>
            <a:spLocks noGrp="1"/>
          </p:cNvSpPr>
          <p:nvPr>
            <p:ph type="sldNum" sz="quarter" idx="4294967295"/>
          </p:nvPr>
        </p:nvSpPr>
        <p:spPr bwMode="auto">
          <a:xfrm>
            <a:off x="10287000" y="6705600"/>
            <a:ext cx="1905000"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fld id="{8AE69B06-B08C-4AB5-A563-FBDDFE475D1E}" type="slidenum">
              <a:rPr lang="ar-SA" altLang="en-US" sz="1400">
                <a:solidFill>
                  <a:schemeClr val="tx2"/>
                </a:solidFill>
              </a:rPr>
              <a:pPr/>
              <a:t>34</a:t>
            </a:fld>
            <a:endParaRPr lang="fr-FR" altLang="en-US" sz="1400">
              <a:solidFill>
                <a:schemeClr val="tx2"/>
              </a:solidFill>
            </a:endParaRPr>
          </a:p>
        </p:txBody>
      </p:sp>
      <p:sp>
        <p:nvSpPr>
          <p:cNvPr id="46098" name="Rectangle 18">
            <a:extLst>
              <a:ext uri="{FF2B5EF4-FFF2-40B4-BE49-F238E27FC236}">
                <a16:creationId xmlns:a16="http://schemas.microsoft.com/office/drawing/2014/main" id="{EA843209-28EC-4A39-A733-DBECEBBC5AD9}"/>
              </a:ext>
            </a:extLst>
          </p:cNvPr>
          <p:cNvSpPr>
            <a:spLocks noGrp="1" noChangeArrowheads="1"/>
          </p:cNvSpPr>
          <p:nvPr>
            <p:ph type="title" idx="4294967295"/>
          </p:nvPr>
        </p:nvSpPr>
        <p:spPr>
          <a:xfrm>
            <a:off x="2635506" y="771643"/>
            <a:ext cx="7772400" cy="581084"/>
          </a:xfrm>
        </p:spPr>
        <p:txBody>
          <a:bodyPr/>
          <a:lstStyle/>
          <a:p>
            <a:pPr eaLnBrk="1" hangingPunct="1"/>
            <a:r>
              <a:rPr lang="en-US" altLang="en-US" sz="3200" b="1" dirty="0">
                <a:solidFill>
                  <a:schemeClr val="accent2"/>
                </a:solidFill>
                <a:latin typeface="Comic Sans MS" panose="030F0702030302020204" pitchFamily="66" charset="0"/>
                <a:ea typeface="+mn-ea"/>
                <a:cs typeface="Arial" panose="020B0604020202020204" pitchFamily="34" charset="0"/>
              </a:rPr>
              <a:t>Addition cases and overflow</a:t>
            </a:r>
          </a:p>
        </p:txBody>
      </p:sp>
      <p:sp>
        <p:nvSpPr>
          <p:cNvPr id="46083" name="Rectangle 2">
            <a:extLst>
              <a:ext uri="{FF2B5EF4-FFF2-40B4-BE49-F238E27FC236}">
                <a16:creationId xmlns:a16="http://schemas.microsoft.com/office/drawing/2014/main" id="{F555B90D-7FEB-4F48-B8F7-7A694148DED4}"/>
              </a:ext>
            </a:extLst>
          </p:cNvPr>
          <p:cNvSpPr>
            <a:spLocks noChangeArrowheads="1"/>
          </p:cNvSpPr>
          <p:nvPr/>
        </p:nvSpPr>
        <p:spPr bwMode="auto">
          <a:xfrm>
            <a:off x="6252830" y="1512888"/>
            <a:ext cx="97982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r>
              <a:rPr lang="en-US" altLang="en-US" sz="3200" dirty="0">
                <a:solidFill>
                  <a:schemeClr val="accent1"/>
                </a:solidFill>
                <a:latin typeface="Tahoma" panose="020B0604030504040204" pitchFamily="34" charset="0"/>
              </a:rPr>
              <a:t>10</a:t>
            </a:r>
          </a:p>
          <a:p>
            <a:pPr>
              <a:spcBef>
                <a:spcPct val="0"/>
              </a:spcBef>
            </a:pPr>
            <a:r>
              <a:rPr lang="en-US" altLang="en-US" sz="3200" dirty="0">
                <a:solidFill>
                  <a:srgbClr val="005400"/>
                </a:solidFill>
                <a:latin typeface="Tahoma" panose="020B0604030504040204" pitchFamily="34" charset="0"/>
              </a:rPr>
              <a:t>  1101</a:t>
            </a:r>
          </a:p>
          <a:p>
            <a:pPr>
              <a:spcBef>
                <a:spcPct val="0"/>
              </a:spcBef>
            </a:pPr>
            <a:r>
              <a:rPr lang="en-US" altLang="en-US" sz="3200" dirty="0">
                <a:solidFill>
                  <a:srgbClr val="005400"/>
                </a:solidFill>
                <a:latin typeface="Tahoma" panose="020B0604030504040204" pitchFamily="34" charset="0"/>
              </a:rPr>
              <a:t>  1010</a:t>
            </a:r>
          </a:p>
          <a:p>
            <a:pPr>
              <a:spcBef>
                <a:spcPct val="0"/>
              </a:spcBef>
            </a:pPr>
            <a:r>
              <a:rPr lang="en-US" altLang="en-US" sz="3200" dirty="0">
                <a:solidFill>
                  <a:srgbClr val="005400"/>
                </a:solidFill>
                <a:latin typeface="Tahoma" panose="020B0604030504040204" pitchFamily="34" charset="0"/>
              </a:rPr>
              <a:t>--------</a:t>
            </a:r>
          </a:p>
          <a:p>
            <a:pPr>
              <a:spcBef>
                <a:spcPct val="0"/>
              </a:spcBef>
            </a:pPr>
            <a:r>
              <a:rPr lang="en-US" altLang="en-US" sz="3200" dirty="0">
                <a:solidFill>
                  <a:srgbClr val="005400"/>
                </a:solidFill>
                <a:latin typeface="Tahoma" panose="020B0604030504040204" pitchFamily="34" charset="0"/>
              </a:rPr>
              <a:t>  </a:t>
            </a:r>
            <a:r>
              <a:rPr lang="en-US" altLang="en-US" sz="3200" dirty="0">
                <a:solidFill>
                  <a:schemeClr val="accent2"/>
                </a:solidFill>
                <a:latin typeface="Tahoma" panose="020B0604030504040204" pitchFamily="34" charset="0"/>
              </a:rPr>
              <a:t>0111</a:t>
            </a:r>
            <a:endParaRPr lang="en-US" altLang="en-US" dirty="0">
              <a:solidFill>
                <a:schemeClr val="accent2"/>
              </a:solidFill>
              <a:latin typeface="Tahoma" panose="020B0604030504040204" pitchFamily="34" charset="0"/>
            </a:endParaRPr>
          </a:p>
          <a:p>
            <a:pPr>
              <a:spcBef>
                <a:spcPct val="0"/>
              </a:spcBef>
            </a:pPr>
            <a:endParaRPr lang="en-US" altLang="en-US" dirty="0">
              <a:solidFill>
                <a:srgbClr val="005400"/>
              </a:solidFill>
              <a:latin typeface="Tahoma" panose="020B0604030504040204" pitchFamily="34" charset="0"/>
            </a:endParaRPr>
          </a:p>
        </p:txBody>
      </p:sp>
      <p:sp>
        <p:nvSpPr>
          <p:cNvPr id="46084" name="Rectangle 3">
            <a:extLst>
              <a:ext uri="{FF2B5EF4-FFF2-40B4-BE49-F238E27FC236}">
                <a16:creationId xmlns:a16="http://schemas.microsoft.com/office/drawing/2014/main" id="{65AAD409-89D6-4A6B-8635-4FE67CABD0F2}"/>
              </a:ext>
            </a:extLst>
          </p:cNvPr>
          <p:cNvSpPr>
            <a:spLocks noChangeArrowheads="1"/>
          </p:cNvSpPr>
          <p:nvPr/>
        </p:nvSpPr>
        <p:spPr bwMode="auto">
          <a:xfrm>
            <a:off x="4805096" y="1512888"/>
            <a:ext cx="979755" cy="1733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r>
              <a:rPr lang="en-US" altLang="en-US" sz="3200">
                <a:solidFill>
                  <a:schemeClr val="accent1"/>
                </a:solidFill>
                <a:latin typeface="Tahoma" panose="020B0604030504040204" pitchFamily="34" charset="0"/>
              </a:rPr>
              <a:t>11</a:t>
            </a:r>
          </a:p>
          <a:p>
            <a:pPr>
              <a:spcBef>
                <a:spcPct val="0"/>
              </a:spcBef>
            </a:pPr>
            <a:r>
              <a:rPr lang="en-US" altLang="en-US" sz="3200">
                <a:solidFill>
                  <a:srgbClr val="005400"/>
                </a:solidFill>
                <a:latin typeface="Tahoma" panose="020B0604030504040204" pitchFamily="34" charset="0"/>
              </a:rPr>
              <a:t>  1110</a:t>
            </a:r>
          </a:p>
          <a:p>
            <a:pPr>
              <a:spcBef>
                <a:spcPct val="0"/>
              </a:spcBef>
            </a:pPr>
            <a:r>
              <a:rPr lang="en-US" altLang="en-US" sz="3200">
                <a:solidFill>
                  <a:srgbClr val="005400"/>
                </a:solidFill>
                <a:latin typeface="Tahoma" panose="020B0604030504040204" pitchFamily="34" charset="0"/>
              </a:rPr>
              <a:t>  1101</a:t>
            </a:r>
          </a:p>
          <a:p>
            <a:pPr>
              <a:spcBef>
                <a:spcPct val="0"/>
              </a:spcBef>
            </a:pPr>
            <a:r>
              <a:rPr lang="en-US" altLang="en-US" sz="3200">
                <a:solidFill>
                  <a:srgbClr val="005400"/>
                </a:solidFill>
                <a:latin typeface="Tahoma" panose="020B0604030504040204" pitchFamily="34" charset="0"/>
              </a:rPr>
              <a:t>--------</a:t>
            </a:r>
          </a:p>
          <a:p>
            <a:pPr>
              <a:spcBef>
                <a:spcPct val="0"/>
              </a:spcBef>
            </a:pPr>
            <a:r>
              <a:rPr lang="en-US" altLang="en-US" sz="3200">
                <a:solidFill>
                  <a:srgbClr val="005400"/>
                </a:solidFill>
                <a:latin typeface="Tahoma" panose="020B0604030504040204" pitchFamily="34" charset="0"/>
              </a:rPr>
              <a:t>  </a:t>
            </a:r>
            <a:r>
              <a:rPr lang="en-US" altLang="en-US" sz="3200">
                <a:solidFill>
                  <a:schemeClr val="accent2"/>
                </a:solidFill>
                <a:latin typeface="Tahoma" panose="020B0604030504040204" pitchFamily="34" charset="0"/>
              </a:rPr>
              <a:t>1011</a:t>
            </a:r>
          </a:p>
        </p:txBody>
      </p:sp>
      <p:sp>
        <p:nvSpPr>
          <p:cNvPr id="46085" name="Text Box 4">
            <a:extLst>
              <a:ext uri="{FF2B5EF4-FFF2-40B4-BE49-F238E27FC236}">
                <a16:creationId xmlns:a16="http://schemas.microsoft.com/office/drawing/2014/main" id="{33A2BE29-0936-401A-A01D-01CC681F8ECD}"/>
              </a:ext>
            </a:extLst>
          </p:cNvPr>
          <p:cNvSpPr txBox="1">
            <a:spLocks noChangeArrowheads="1"/>
          </p:cNvSpPr>
          <p:nvPr/>
        </p:nvSpPr>
        <p:spPr bwMode="auto">
          <a:xfrm>
            <a:off x="3204830" y="1512888"/>
            <a:ext cx="97982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r>
              <a:rPr lang="en-US" altLang="en-US" sz="3200" dirty="0">
                <a:solidFill>
                  <a:schemeClr val="accent1"/>
                </a:solidFill>
                <a:latin typeface="Tahoma" panose="020B0604030504040204" pitchFamily="34" charset="0"/>
              </a:rPr>
              <a:t>01</a:t>
            </a:r>
          </a:p>
          <a:p>
            <a:pPr>
              <a:spcBef>
                <a:spcPct val="0"/>
              </a:spcBef>
            </a:pPr>
            <a:r>
              <a:rPr lang="en-US" altLang="en-US" sz="3200" dirty="0">
                <a:solidFill>
                  <a:srgbClr val="005400"/>
                </a:solidFill>
                <a:latin typeface="Tahoma" panose="020B0604030504040204" pitchFamily="34" charset="0"/>
              </a:rPr>
              <a:t>  0011</a:t>
            </a:r>
          </a:p>
          <a:p>
            <a:pPr>
              <a:spcBef>
                <a:spcPct val="0"/>
              </a:spcBef>
            </a:pPr>
            <a:r>
              <a:rPr lang="en-US" altLang="en-US" sz="3200" dirty="0">
                <a:solidFill>
                  <a:srgbClr val="005400"/>
                </a:solidFill>
                <a:latin typeface="Tahoma" panose="020B0604030504040204" pitchFamily="34" charset="0"/>
              </a:rPr>
              <a:t>  0110</a:t>
            </a:r>
          </a:p>
          <a:p>
            <a:pPr>
              <a:spcBef>
                <a:spcPct val="0"/>
              </a:spcBef>
            </a:pPr>
            <a:r>
              <a:rPr lang="en-US" altLang="en-US" sz="3200" dirty="0">
                <a:solidFill>
                  <a:srgbClr val="005400"/>
                </a:solidFill>
                <a:latin typeface="Tahoma" panose="020B0604030504040204" pitchFamily="34" charset="0"/>
              </a:rPr>
              <a:t>--------</a:t>
            </a:r>
          </a:p>
          <a:p>
            <a:pPr>
              <a:spcBef>
                <a:spcPct val="0"/>
              </a:spcBef>
            </a:pPr>
            <a:r>
              <a:rPr lang="en-US" altLang="en-US" sz="3200" dirty="0">
                <a:solidFill>
                  <a:srgbClr val="005400"/>
                </a:solidFill>
                <a:latin typeface="Tahoma" panose="020B0604030504040204" pitchFamily="34" charset="0"/>
              </a:rPr>
              <a:t>  </a:t>
            </a:r>
            <a:r>
              <a:rPr lang="en-US" altLang="en-US" sz="3200" dirty="0">
                <a:solidFill>
                  <a:schemeClr val="accent2"/>
                </a:solidFill>
                <a:latin typeface="Tahoma" panose="020B0604030504040204" pitchFamily="34" charset="0"/>
              </a:rPr>
              <a:t>1001</a:t>
            </a:r>
            <a:endParaRPr lang="en-US" altLang="en-US" dirty="0">
              <a:solidFill>
                <a:schemeClr val="accent2"/>
              </a:solidFill>
              <a:latin typeface="Tahoma" panose="020B0604030504040204" pitchFamily="34" charset="0"/>
            </a:endParaRPr>
          </a:p>
          <a:p>
            <a:pPr>
              <a:spcBef>
                <a:spcPct val="0"/>
              </a:spcBef>
            </a:pPr>
            <a:endParaRPr lang="en-US" altLang="en-US" dirty="0">
              <a:solidFill>
                <a:schemeClr val="accent2"/>
              </a:solidFill>
              <a:latin typeface="Tahoma" panose="020B0604030504040204" pitchFamily="34" charset="0"/>
            </a:endParaRPr>
          </a:p>
        </p:txBody>
      </p:sp>
      <p:sp>
        <p:nvSpPr>
          <p:cNvPr id="46086" name="Text Box 5">
            <a:extLst>
              <a:ext uri="{FF2B5EF4-FFF2-40B4-BE49-F238E27FC236}">
                <a16:creationId xmlns:a16="http://schemas.microsoft.com/office/drawing/2014/main" id="{AA1D2C2A-BDBF-4CEB-8C17-F95A57831278}"/>
              </a:ext>
            </a:extLst>
          </p:cNvPr>
          <p:cNvSpPr txBox="1">
            <a:spLocks noChangeArrowheads="1"/>
          </p:cNvSpPr>
          <p:nvPr/>
        </p:nvSpPr>
        <p:spPr bwMode="auto">
          <a:xfrm>
            <a:off x="1909430" y="1512888"/>
            <a:ext cx="97982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r>
              <a:rPr lang="en-US" altLang="en-US" sz="3200">
                <a:solidFill>
                  <a:schemeClr val="accent1"/>
                </a:solidFill>
                <a:latin typeface="Tahoma" panose="020B0604030504040204" pitchFamily="34" charset="0"/>
              </a:rPr>
              <a:t>00</a:t>
            </a:r>
          </a:p>
          <a:p>
            <a:pPr>
              <a:spcBef>
                <a:spcPct val="0"/>
              </a:spcBef>
            </a:pPr>
            <a:r>
              <a:rPr lang="en-US" altLang="en-US" sz="3200">
                <a:solidFill>
                  <a:srgbClr val="005400"/>
                </a:solidFill>
                <a:latin typeface="Tahoma" panose="020B0604030504040204" pitchFamily="34" charset="0"/>
              </a:rPr>
              <a:t>  0010</a:t>
            </a:r>
          </a:p>
          <a:p>
            <a:pPr>
              <a:spcBef>
                <a:spcPct val="0"/>
              </a:spcBef>
            </a:pPr>
            <a:r>
              <a:rPr lang="en-US" altLang="en-US" sz="3200">
                <a:solidFill>
                  <a:srgbClr val="005400"/>
                </a:solidFill>
                <a:latin typeface="Tahoma" panose="020B0604030504040204" pitchFamily="34" charset="0"/>
              </a:rPr>
              <a:t>  0011</a:t>
            </a:r>
          </a:p>
          <a:p>
            <a:pPr>
              <a:spcBef>
                <a:spcPct val="0"/>
              </a:spcBef>
            </a:pPr>
            <a:r>
              <a:rPr lang="en-US" altLang="en-US" sz="3200">
                <a:solidFill>
                  <a:srgbClr val="005400"/>
                </a:solidFill>
                <a:latin typeface="Tahoma" panose="020B0604030504040204" pitchFamily="34" charset="0"/>
              </a:rPr>
              <a:t>--------</a:t>
            </a:r>
          </a:p>
          <a:p>
            <a:pPr>
              <a:spcBef>
                <a:spcPct val="0"/>
              </a:spcBef>
            </a:pPr>
            <a:r>
              <a:rPr lang="en-US" altLang="en-US" sz="3200">
                <a:solidFill>
                  <a:srgbClr val="005400"/>
                </a:solidFill>
                <a:latin typeface="Tahoma" panose="020B0604030504040204" pitchFamily="34" charset="0"/>
              </a:rPr>
              <a:t>  </a:t>
            </a:r>
            <a:r>
              <a:rPr lang="en-US" altLang="en-US" sz="3200">
                <a:solidFill>
                  <a:schemeClr val="accent2"/>
                </a:solidFill>
                <a:latin typeface="Tahoma" panose="020B0604030504040204" pitchFamily="34" charset="0"/>
              </a:rPr>
              <a:t>0101</a:t>
            </a:r>
            <a:endParaRPr lang="en-US" altLang="en-US">
              <a:solidFill>
                <a:schemeClr val="accent2"/>
              </a:solidFill>
              <a:latin typeface="Tahoma" panose="020B0604030504040204" pitchFamily="34" charset="0"/>
            </a:endParaRPr>
          </a:p>
          <a:p>
            <a:pPr>
              <a:spcBef>
                <a:spcPct val="0"/>
              </a:spcBef>
            </a:pPr>
            <a:endParaRPr lang="en-US" altLang="en-US">
              <a:solidFill>
                <a:srgbClr val="005400"/>
              </a:solidFill>
              <a:latin typeface="Tahoma" panose="020B0604030504040204" pitchFamily="34" charset="0"/>
            </a:endParaRPr>
          </a:p>
        </p:txBody>
      </p:sp>
      <p:sp>
        <p:nvSpPr>
          <p:cNvPr id="46087" name="Text Box 6">
            <a:extLst>
              <a:ext uri="{FF2B5EF4-FFF2-40B4-BE49-F238E27FC236}">
                <a16:creationId xmlns:a16="http://schemas.microsoft.com/office/drawing/2014/main" id="{B9792F90-7AE7-439E-889F-E48EE49665FB}"/>
              </a:ext>
            </a:extLst>
          </p:cNvPr>
          <p:cNvSpPr txBox="1">
            <a:spLocks noChangeArrowheads="1"/>
          </p:cNvSpPr>
          <p:nvPr/>
        </p:nvSpPr>
        <p:spPr bwMode="auto">
          <a:xfrm>
            <a:off x="7700630" y="1512888"/>
            <a:ext cx="97982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r>
              <a:rPr lang="en-US" altLang="en-US" sz="3200">
                <a:solidFill>
                  <a:schemeClr val="accent1"/>
                </a:solidFill>
                <a:latin typeface="Tahoma" panose="020B0604030504040204" pitchFamily="34" charset="0"/>
              </a:rPr>
              <a:t>00</a:t>
            </a:r>
            <a:r>
              <a:rPr lang="en-US" altLang="en-US" sz="3200">
                <a:solidFill>
                  <a:srgbClr val="005400"/>
                </a:solidFill>
                <a:latin typeface="Tahoma" panose="020B0604030504040204" pitchFamily="34" charset="0"/>
              </a:rPr>
              <a:t>    </a:t>
            </a:r>
          </a:p>
          <a:p>
            <a:pPr>
              <a:spcBef>
                <a:spcPct val="0"/>
              </a:spcBef>
            </a:pPr>
            <a:r>
              <a:rPr lang="en-US" altLang="en-US" sz="3200">
                <a:solidFill>
                  <a:srgbClr val="005400"/>
                </a:solidFill>
                <a:latin typeface="Tahoma" panose="020B0604030504040204" pitchFamily="34" charset="0"/>
              </a:rPr>
              <a:t>  0010</a:t>
            </a:r>
          </a:p>
          <a:p>
            <a:pPr>
              <a:spcBef>
                <a:spcPct val="0"/>
              </a:spcBef>
            </a:pPr>
            <a:r>
              <a:rPr lang="en-US" altLang="en-US" sz="3200">
                <a:solidFill>
                  <a:srgbClr val="005400"/>
                </a:solidFill>
                <a:latin typeface="Tahoma" panose="020B0604030504040204" pitchFamily="34" charset="0"/>
              </a:rPr>
              <a:t>  1100</a:t>
            </a:r>
          </a:p>
          <a:p>
            <a:pPr>
              <a:spcBef>
                <a:spcPct val="0"/>
              </a:spcBef>
            </a:pPr>
            <a:r>
              <a:rPr lang="en-US" altLang="en-US" sz="3200">
                <a:solidFill>
                  <a:srgbClr val="005400"/>
                </a:solidFill>
                <a:latin typeface="Tahoma" panose="020B0604030504040204" pitchFamily="34" charset="0"/>
              </a:rPr>
              <a:t>--------</a:t>
            </a:r>
          </a:p>
          <a:p>
            <a:pPr>
              <a:spcBef>
                <a:spcPct val="0"/>
              </a:spcBef>
            </a:pPr>
            <a:r>
              <a:rPr lang="en-US" altLang="en-US" sz="3200">
                <a:solidFill>
                  <a:srgbClr val="005400"/>
                </a:solidFill>
                <a:latin typeface="Tahoma" panose="020B0604030504040204" pitchFamily="34" charset="0"/>
              </a:rPr>
              <a:t>  </a:t>
            </a:r>
            <a:r>
              <a:rPr lang="en-US" altLang="en-US" sz="3200">
                <a:solidFill>
                  <a:schemeClr val="accent2"/>
                </a:solidFill>
                <a:latin typeface="Tahoma" panose="020B0604030504040204" pitchFamily="34" charset="0"/>
              </a:rPr>
              <a:t>1110</a:t>
            </a:r>
            <a:endParaRPr lang="en-US" altLang="en-US">
              <a:solidFill>
                <a:schemeClr val="accent2"/>
              </a:solidFill>
              <a:latin typeface="Tahoma" panose="020B0604030504040204" pitchFamily="34" charset="0"/>
            </a:endParaRPr>
          </a:p>
          <a:p>
            <a:pPr>
              <a:spcBef>
                <a:spcPct val="0"/>
              </a:spcBef>
            </a:pPr>
            <a:endParaRPr lang="en-US" altLang="en-US">
              <a:solidFill>
                <a:srgbClr val="005400"/>
              </a:solidFill>
              <a:latin typeface="Tahoma" panose="020B0604030504040204" pitchFamily="34" charset="0"/>
            </a:endParaRPr>
          </a:p>
        </p:txBody>
      </p:sp>
      <p:sp>
        <p:nvSpPr>
          <p:cNvPr id="46088" name="Text Box 7">
            <a:extLst>
              <a:ext uri="{FF2B5EF4-FFF2-40B4-BE49-F238E27FC236}">
                <a16:creationId xmlns:a16="http://schemas.microsoft.com/office/drawing/2014/main" id="{1766505D-AF59-43A8-B71F-C4BCF47BDC9C}"/>
              </a:ext>
            </a:extLst>
          </p:cNvPr>
          <p:cNvSpPr txBox="1">
            <a:spLocks noChangeArrowheads="1"/>
          </p:cNvSpPr>
          <p:nvPr/>
        </p:nvSpPr>
        <p:spPr bwMode="auto">
          <a:xfrm>
            <a:off x="9300830" y="1512888"/>
            <a:ext cx="97982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r>
              <a:rPr lang="en-US" altLang="en-US" sz="3200" dirty="0">
                <a:solidFill>
                  <a:schemeClr val="accent1"/>
                </a:solidFill>
                <a:latin typeface="Tahoma" panose="020B0604030504040204" pitchFamily="34" charset="0"/>
              </a:rPr>
              <a:t>11</a:t>
            </a:r>
          </a:p>
          <a:p>
            <a:pPr>
              <a:spcBef>
                <a:spcPct val="0"/>
              </a:spcBef>
            </a:pPr>
            <a:r>
              <a:rPr lang="en-US" altLang="en-US" sz="3200" dirty="0">
                <a:solidFill>
                  <a:srgbClr val="005400"/>
                </a:solidFill>
                <a:latin typeface="Tahoma" panose="020B0604030504040204" pitchFamily="34" charset="0"/>
              </a:rPr>
              <a:t>  1110</a:t>
            </a:r>
          </a:p>
          <a:p>
            <a:pPr>
              <a:spcBef>
                <a:spcPct val="0"/>
              </a:spcBef>
            </a:pPr>
            <a:r>
              <a:rPr lang="en-US" altLang="en-US" sz="3200" dirty="0">
                <a:solidFill>
                  <a:srgbClr val="005400"/>
                </a:solidFill>
                <a:latin typeface="Tahoma" panose="020B0604030504040204" pitchFamily="34" charset="0"/>
              </a:rPr>
              <a:t>  0100</a:t>
            </a:r>
          </a:p>
          <a:p>
            <a:pPr>
              <a:spcBef>
                <a:spcPct val="0"/>
              </a:spcBef>
            </a:pPr>
            <a:r>
              <a:rPr lang="en-US" altLang="en-US" sz="3200" dirty="0">
                <a:solidFill>
                  <a:srgbClr val="005400"/>
                </a:solidFill>
                <a:latin typeface="Tahoma" panose="020B0604030504040204" pitchFamily="34" charset="0"/>
              </a:rPr>
              <a:t>--------</a:t>
            </a:r>
          </a:p>
          <a:p>
            <a:pPr>
              <a:spcBef>
                <a:spcPct val="0"/>
              </a:spcBef>
            </a:pPr>
            <a:r>
              <a:rPr lang="en-US" altLang="en-US" sz="3200" dirty="0">
                <a:solidFill>
                  <a:srgbClr val="005400"/>
                </a:solidFill>
                <a:latin typeface="Tahoma" panose="020B0604030504040204" pitchFamily="34" charset="0"/>
              </a:rPr>
              <a:t>  </a:t>
            </a:r>
            <a:r>
              <a:rPr lang="en-US" altLang="en-US" sz="3200" dirty="0">
                <a:solidFill>
                  <a:schemeClr val="accent2"/>
                </a:solidFill>
                <a:latin typeface="Tahoma" panose="020B0604030504040204" pitchFamily="34" charset="0"/>
              </a:rPr>
              <a:t>0010</a:t>
            </a:r>
            <a:endParaRPr lang="en-US" altLang="en-US" dirty="0">
              <a:solidFill>
                <a:schemeClr val="accent2"/>
              </a:solidFill>
              <a:latin typeface="Tahoma" panose="020B0604030504040204" pitchFamily="34" charset="0"/>
            </a:endParaRPr>
          </a:p>
          <a:p>
            <a:pPr>
              <a:spcBef>
                <a:spcPct val="0"/>
              </a:spcBef>
            </a:pPr>
            <a:endParaRPr lang="en-US" altLang="en-US" dirty="0">
              <a:solidFill>
                <a:schemeClr val="accent2"/>
              </a:solidFill>
              <a:latin typeface="Tahoma" panose="020B0604030504040204" pitchFamily="34" charset="0"/>
            </a:endParaRPr>
          </a:p>
        </p:txBody>
      </p:sp>
      <p:sp>
        <p:nvSpPr>
          <p:cNvPr id="46089" name="Text Box 8">
            <a:extLst>
              <a:ext uri="{FF2B5EF4-FFF2-40B4-BE49-F238E27FC236}">
                <a16:creationId xmlns:a16="http://schemas.microsoft.com/office/drawing/2014/main" id="{09CE0D28-80A2-4C7E-8274-BB18AF568415}"/>
              </a:ext>
            </a:extLst>
          </p:cNvPr>
          <p:cNvSpPr txBox="1">
            <a:spLocks noChangeArrowheads="1"/>
          </p:cNvSpPr>
          <p:nvPr/>
        </p:nvSpPr>
        <p:spPr bwMode="auto">
          <a:xfrm>
            <a:off x="3564945" y="5138738"/>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endParaRPr lang="ar-SA" altLang="en-US" sz="2400">
              <a:solidFill>
                <a:srgbClr val="005400"/>
              </a:solidFill>
              <a:latin typeface="Tahoma" panose="020B0604030504040204" pitchFamily="34" charset="0"/>
            </a:endParaRPr>
          </a:p>
        </p:txBody>
      </p:sp>
      <p:sp>
        <p:nvSpPr>
          <p:cNvPr id="46090" name="Text Box 10">
            <a:extLst>
              <a:ext uri="{FF2B5EF4-FFF2-40B4-BE49-F238E27FC236}">
                <a16:creationId xmlns:a16="http://schemas.microsoft.com/office/drawing/2014/main" id="{8F0B68B4-5AAA-41AD-B718-6DB71A751C73}"/>
              </a:ext>
            </a:extLst>
          </p:cNvPr>
          <p:cNvSpPr txBox="1">
            <a:spLocks noChangeArrowheads="1"/>
          </p:cNvSpPr>
          <p:nvPr/>
        </p:nvSpPr>
        <p:spPr bwMode="auto">
          <a:xfrm>
            <a:off x="3352475" y="5703888"/>
            <a:ext cx="657551" cy="42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r>
              <a:rPr lang="en-US" altLang="en-US" sz="3200">
                <a:solidFill>
                  <a:srgbClr val="005400"/>
                </a:solidFill>
                <a:latin typeface="Tahoma" panose="020B0604030504040204" pitchFamily="34" charset="0"/>
              </a:rPr>
              <a:t>OFL</a:t>
            </a:r>
            <a:endParaRPr lang="en-US" altLang="en-US" sz="2400">
              <a:solidFill>
                <a:srgbClr val="005400"/>
              </a:solidFill>
              <a:latin typeface="Tahoma" panose="020B0604030504040204" pitchFamily="34" charset="0"/>
            </a:endParaRPr>
          </a:p>
        </p:txBody>
      </p:sp>
      <p:sp>
        <p:nvSpPr>
          <p:cNvPr id="46091" name="Text Box 11">
            <a:extLst>
              <a:ext uri="{FF2B5EF4-FFF2-40B4-BE49-F238E27FC236}">
                <a16:creationId xmlns:a16="http://schemas.microsoft.com/office/drawing/2014/main" id="{C17BF675-433D-4BA7-87B5-74F0AC6566C1}"/>
              </a:ext>
            </a:extLst>
          </p:cNvPr>
          <p:cNvSpPr txBox="1">
            <a:spLocks noChangeArrowheads="1"/>
          </p:cNvSpPr>
          <p:nvPr/>
        </p:nvSpPr>
        <p:spPr bwMode="auto">
          <a:xfrm>
            <a:off x="6400475" y="5703888"/>
            <a:ext cx="657551" cy="42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r>
              <a:rPr lang="en-US" altLang="en-US" sz="3200">
                <a:solidFill>
                  <a:srgbClr val="005400"/>
                </a:solidFill>
                <a:latin typeface="Tahoma" panose="020B0604030504040204" pitchFamily="34" charset="0"/>
              </a:rPr>
              <a:t>OFL</a:t>
            </a:r>
            <a:endParaRPr lang="en-US" altLang="en-US" sz="2400">
              <a:solidFill>
                <a:srgbClr val="005400"/>
              </a:solidFill>
              <a:latin typeface="Tahoma" panose="020B0604030504040204" pitchFamily="34" charset="0"/>
            </a:endParaRPr>
          </a:p>
        </p:txBody>
      </p:sp>
      <p:sp>
        <p:nvSpPr>
          <p:cNvPr id="46092" name="Text Box 12">
            <a:extLst>
              <a:ext uri="{FF2B5EF4-FFF2-40B4-BE49-F238E27FC236}">
                <a16:creationId xmlns:a16="http://schemas.microsoft.com/office/drawing/2014/main" id="{40F36C34-A893-450D-914F-204B818CEB6B}"/>
              </a:ext>
            </a:extLst>
          </p:cNvPr>
          <p:cNvSpPr txBox="1">
            <a:spLocks noChangeArrowheads="1"/>
          </p:cNvSpPr>
          <p:nvPr/>
        </p:nvSpPr>
        <p:spPr bwMode="auto">
          <a:xfrm>
            <a:off x="2053856" y="4179888"/>
            <a:ext cx="33374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r>
              <a:rPr lang="en-US" altLang="en-US" sz="3200">
                <a:solidFill>
                  <a:srgbClr val="005400"/>
                </a:solidFill>
                <a:latin typeface="Tahoma" panose="020B0604030504040204" pitchFamily="34" charset="0"/>
              </a:rPr>
              <a:t>2</a:t>
            </a:r>
          </a:p>
          <a:p>
            <a:pPr>
              <a:spcBef>
                <a:spcPct val="0"/>
              </a:spcBef>
            </a:pPr>
            <a:r>
              <a:rPr lang="en-US" altLang="en-US" sz="3200">
                <a:solidFill>
                  <a:srgbClr val="005400"/>
                </a:solidFill>
                <a:latin typeface="Tahoma" panose="020B0604030504040204" pitchFamily="34" charset="0"/>
              </a:rPr>
              <a:t>3</a:t>
            </a:r>
          </a:p>
          <a:p>
            <a:pPr>
              <a:spcBef>
                <a:spcPct val="0"/>
              </a:spcBef>
            </a:pPr>
            <a:r>
              <a:rPr lang="en-US" altLang="en-US" sz="3200">
                <a:solidFill>
                  <a:schemeClr val="accent2"/>
                </a:solidFill>
                <a:latin typeface="Tahoma" panose="020B0604030504040204" pitchFamily="34" charset="0"/>
              </a:rPr>
              <a:t>5</a:t>
            </a:r>
            <a:endParaRPr lang="en-US" altLang="en-US" sz="2400">
              <a:solidFill>
                <a:schemeClr val="accent2"/>
              </a:solidFill>
              <a:latin typeface="Tahoma" panose="020B0604030504040204" pitchFamily="34" charset="0"/>
            </a:endParaRPr>
          </a:p>
        </p:txBody>
      </p:sp>
      <p:sp>
        <p:nvSpPr>
          <p:cNvPr id="46093" name="Text Box 13">
            <a:extLst>
              <a:ext uri="{FF2B5EF4-FFF2-40B4-BE49-F238E27FC236}">
                <a16:creationId xmlns:a16="http://schemas.microsoft.com/office/drawing/2014/main" id="{805E09C2-2923-41FC-A335-96223593417C}"/>
              </a:ext>
            </a:extLst>
          </p:cNvPr>
          <p:cNvSpPr txBox="1">
            <a:spLocks noChangeArrowheads="1"/>
          </p:cNvSpPr>
          <p:nvPr/>
        </p:nvSpPr>
        <p:spPr bwMode="auto">
          <a:xfrm>
            <a:off x="3473706" y="4179888"/>
            <a:ext cx="43313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r>
              <a:rPr lang="en-US" altLang="en-US" sz="3200">
                <a:solidFill>
                  <a:srgbClr val="005400"/>
                </a:solidFill>
                <a:latin typeface="Tahoma" panose="020B0604030504040204" pitchFamily="34" charset="0"/>
              </a:rPr>
              <a:t> 3</a:t>
            </a:r>
          </a:p>
          <a:p>
            <a:pPr>
              <a:spcBef>
                <a:spcPct val="0"/>
              </a:spcBef>
            </a:pPr>
            <a:r>
              <a:rPr lang="en-US" altLang="en-US" sz="3200">
                <a:solidFill>
                  <a:srgbClr val="005400"/>
                </a:solidFill>
                <a:latin typeface="Tahoma" panose="020B0604030504040204" pitchFamily="34" charset="0"/>
              </a:rPr>
              <a:t> 6</a:t>
            </a:r>
          </a:p>
          <a:p>
            <a:pPr>
              <a:spcBef>
                <a:spcPct val="0"/>
              </a:spcBef>
            </a:pPr>
            <a:r>
              <a:rPr lang="en-US" altLang="en-US" sz="3200">
                <a:solidFill>
                  <a:schemeClr val="accent2"/>
                </a:solidFill>
                <a:latin typeface="Tahoma" panose="020B0604030504040204" pitchFamily="34" charset="0"/>
              </a:rPr>
              <a:t>-7</a:t>
            </a:r>
            <a:endParaRPr lang="en-US" altLang="en-US" sz="2400">
              <a:solidFill>
                <a:schemeClr val="accent2"/>
              </a:solidFill>
              <a:latin typeface="Tahoma" panose="020B0604030504040204" pitchFamily="34" charset="0"/>
            </a:endParaRPr>
          </a:p>
        </p:txBody>
      </p:sp>
      <p:sp>
        <p:nvSpPr>
          <p:cNvPr id="46094" name="Text Box 14">
            <a:extLst>
              <a:ext uri="{FF2B5EF4-FFF2-40B4-BE49-F238E27FC236}">
                <a16:creationId xmlns:a16="http://schemas.microsoft.com/office/drawing/2014/main" id="{E750FA16-D749-4119-B663-CE88D5B1D934}"/>
              </a:ext>
            </a:extLst>
          </p:cNvPr>
          <p:cNvSpPr txBox="1">
            <a:spLocks noChangeArrowheads="1"/>
          </p:cNvSpPr>
          <p:nvPr/>
        </p:nvSpPr>
        <p:spPr bwMode="auto">
          <a:xfrm>
            <a:off x="5073906" y="4179888"/>
            <a:ext cx="43313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r>
              <a:rPr lang="en-US" altLang="en-US" sz="3200">
                <a:solidFill>
                  <a:srgbClr val="005400"/>
                </a:solidFill>
                <a:latin typeface="Tahoma" panose="020B0604030504040204" pitchFamily="34" charset="0"/>
              </a:rPr>
              <a:t>-2</a:t>
            </a:r>
          </a:p>
          <a:p>
            <a:pPr>
              <a:spcBef>
                <a:spcPct val="0"/>
              </a:spcBef>
            </a:pPr>
            <a:r>
              <a:rPr lang="en-US" altLang="en-US" sz="3200">
                <a:solidFill>
                  <a:srgbClr val="005400"/>
                </a:solidFill>
                <a:latin typeface="Tahoma" panose="020B0604030504040204" pitchFamily="34" charset="0"/>
              </a:rPr>
              <a:t>-3</a:t>
            </a:r>
          </a:p>
          <a:p>
            <a:pPr>
              <a:spcBef>
                <a:spcPct val="0"/>
              </a:spcBef>
            </a:pPr>
            <a:r>
              <a:rPr lang="en-US" altLang="en-US" sz="3200">
                <a:solidFill>
                  <a:schemeClr val="accent2"/>
                </a:solidFill>
                <a:latin typeface="Tahoma" panose="020B0604030504040204" pitchFamily="34" charset="0"/>
              </a:rPr>
              <a:t>-5</a:t>
            </a:r>
            <a:endParaRPr lang="en-US" altLang="en-US" sz="2400">
              <a:solidFill>
                <a:schemeClr val="accent2"/>
              </a:solidFill>
              <a:latin typeface="Tahoma" panose="020B0604030504040204" pitchFamily="34" charset="0"/>
            </a:endParaRPr>
          </a:p>
        </p:txBody>
      </p:sp>
      <p:sp>
        <p:nvSpPr>
          <p:cNvPr id="46095" name="Text Box 15">
            <a:extLst>
              <a:ext uri="{FF2B5EF4-FFF2-40B4-BE49-F238E27FC236}">
                <a16:creationId xmlns:a16="http://schemas.microsoft.com/office/drawing/2014/main" id="{64547F96-662B-40D6-A704-E98C72150F0F}"/>
              </a:ext>
            </a:extLst>
          </p:cNvPr>
          <p:cNvSpPr txBox="1">
            <a:spLocks noChangeArrowheads="1"/>
          </p:cNvSpPr>
          <p:nvPr/>
        </p:nvSpPr>
        <p:spPr bwMode="auto">
          <a:xfrm>
            <a:off x="6521706" y="4103688"/>
            <a:ext cx="43313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r>
              <a:rPr lang="en-US" altLang="en-US" sz="3200">
                <a:solidFill>
                  <a:srgbClr val="005400"/>
                </a:solidFill>
                <a:latin typeface="Tahoma" panose="020B0604030504040204" pitchFamily="34" charset="0"/>
              </a:rPr>
              <a:t>-3</a:t>
            </a:r>
          </a:p>
          <a:p>
            <a:pPr>
              <a:spcBef>
                <a:spcPct val="0"/>
              </a:spcBef>
            </a:pPr>
            <a:r>
              <a:rPr lang="en-US" altLang="en-US" sz="3200">
                <a:solidFill>
                  <a:srgbClr val="005400"/>
                </a:solidFill>
                <a:latin typeface="Tahoma" panose="020B0604030504040204" pitchFamily="34" charset="0"/>
              </a:rPr>
              <a:t>-6</a:t>
            </a:r>
          </a:p>
          <a:p>
            <a:pPr>
              <a:spcBef>
                <a:spcPct val="0"/>
              </a:spcBef>
            </a:pPr>
            <a:r>
              <a:rPr lang="en-US" altLang="en-US" sz="3200">
                <a:solidFill>
                  <a:srgbClr val="005400"/>
                </a:solidFill>
                <a:latin typeface="Tahoma" panose="020B0604030504040204" pitchFamily="34" charset="0"/>
              </a:rPr>
              <a:t> </a:t>
            </a:r>
            <a:r>
              <a:rPr lang="en-US" altLang="en-US" sz="3200">
                <a:solidFill>
                  <a:schemeClr val="accent2"/>
                </a:solidFill>
                <a:latin typeface="Tahoma" panose="020B0604030504040204" pitchFamily="34" charset="0"/>
              </a:rPr>
              <a:t>7</a:t>
            </a:r>
            <a:endParaRPr lang="en-US" altLang="en-US" sz="2400">
              <a:solidFill>
                <a:schemeClr val="accent2"/>
              </a:solidFill>
              <a:latin typeface="Tahoma" panose="020B0604030504040204" pitchFamily="34" charset="0"/>
            </a:endParaRPr>
          </a:p>
        </p:txBody>
      </p:sp>
      <p:sp>
        <p:nvSpPr>
          <p:cNvPr id="46096" name="Text Box 16">
            <a:extLst>
              <a:ext uri="{FF2B5EF4-FFF2-40B4-BE49-F238E27FC236}">
                <a16:creationId xmlns:a16="http://schemas.microsoft.com/office/drawing/2014/main" id="{AFDEC6B4-6FAD-4670-87F7-5A275170B6A7}"/>
              </a:ext>
            </a:extLst>
          </p:cNvPr>
          <p:cNvSpPr txBox="1">
            <a:spLocks noChangeArrowheads="1"/>
          </p:cNvSpPr>
          <p:nvPr/>
        </p:nvSpPr>
        <p:spPr bwMode="auto">
          <a:xfrm>
            <a:off x="7969506" y="4103688"/>
            <a:ext cx="43313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r>
              <a:rPr lang="en-US" altLang="en-US" sz="3200">
                <a:solidFill>
                  <a:srgbClr val="005400"/>
                </a:solidFill>
                <a:latin typeface="Tahoma" panose="020B0604030504040204" pitchFamily="34" charset="0"/>
              </a:rPr>
              <a:t> 2</a:t>
            </a:r>
          </a:p>
          <a:p>
            <a:pPr>
              <a:spcBef>
                <a:spcPct val="0"/>
              </a:spcBef>
            </a:pPr>
            <a:r>
              <a:rPr lang="en-US" altLang="en-US" sz="3200">
                <a:solidFill>
                  <a:srgbClr val="005400"/>
                </a:solidFill>
                <a:latin typeface="Tahoma" panose="020B0604030504040204" pitchFamily="34" charset="0"/>
              </a:rPr>
              <a:t>-4</a:t>
            </a:r>
          </a:p>
          <a:p>
            <a:pPr>
              <a:spcBef>
                <a:spcPct val="0"/>
              </a:spcBef>
            </a:pPr>
            <a:r>
              <a:rPr lang="en-US" altLang="en-US" sz="3200">
                <a:solidFill>
                  <a:schemeClr val="accent2"/>
                </a:solidFill>
                <a:latin typeface="Tahoma" panose="020B0604030504040204" pitchFamily="34" charset="0"/>
              </a:rPr>
              <a:t>-2</a:t>
            </a:r>
            <a:endParaRPr lang="en-US" altLang="en-US" sz="2400">
              <a:solidFill>
                <a:schemeClr val="accent2"/>
              </a:solidFill>
              <a:latin typeface="Tahoma" panose="020B0604030504040204" pitchFamily="34" charset="0"/>
            </a:endParaRPr>
          </a:p>
        </p:txBody>
      </p:sp>
      <p:sp>
        <p:nvSpPr>
          <p:cNvPr id="46097" name="Text Box 17">
            <a:extLst>
              <a:ext uri="{FF2B5EF4-FFF2-40B4-BE49-F238E27FC236}">
                <a16:creationId xmlns:a16="http://schemas.microsoft.com/office/drawing/2014/main" id="{CE7677DF-DD94-4561-9F70-9968E4569D2B}"/>
              </a:ext>
            </a:extLst>
          </p:cNvPr>
          <p:cNvSpPr txBox="1">
            <a:spLocks noChangeArrowheads="1"/>
          </p:cNvSpPr>
          <p:nvPr/>
        </p:nvSpPr>
        <p:spPr bwMode="auto">
          <a:xfrm>
            <a:off x="9569706" y="4103688"/>
            <a:ext cx="43313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pPr>
              <a:spcBef>
                <a:spcPct val="0"/>
              </a:spcBef>
            </a:pPr>
            <a:r>
              <a:rPr lang="en-US" altLang="en-US" sz="3200">
                <a:solidFill>
                  <a:srgbClr val="005400"/>
                </a:solidFill>
                <a:latin typeface="Tahoma" panose="020B0604030504040204" pitchFamily="34" charset="0"/>
              </a:rPr>
              <a:t>-2</a:t>
            </a:r>
          </a:p>
          <a:p>
            <a:pPr>
              <a:spcBef>
                <a:spcPct val="0"/>
              </a:spcBef>
            </a:pPr>
            <a:r>
              <a:rPr lang="en-US" altLang="en-US" sz="3200">
                <a:solidFill>
                  <a:srgbClr val="005400"/>
                </a:solidFill>
                <a:latin typeface="Tahoma" panose="020B0604030504040204" pitchFamily="34" charset="0"/>
              </a:rPr>
              <a:t> 4</a:t>
            </a:r>
          </a:p>
          <a:p>
            <a:pPr>
              <a:spcBef>
                <a:spcPct val="0"/>
              </a:spcBef>
            </a:pPr>
            <a:r>
              <a:rPr lang="en-US" altLang="en-US" sz="3200">
                <a:solidFill>
                  <a:srgbClr val="005400"/>
                </a:solidFill>
                <a:latin typeface="Tahoma" panose="020B0604030504040204" pitchFamily="34" charset="0"/>
              </a:rPr>
              <a:t> </a:t>
            </a:r>
            <a:r>
              <a:rPr lang="en-US" altLang="en-US" sz="3200">
                <a:solidFill>
                  <a:schemeClr val="accent2"/>
                </a:solidFill>
                <a:latin typeface="Tahoma" panose="020B0604030504040204" pitchFamily="34" charset="0"/>
              </a:rPr>
              <a:t>2</a:t>
            </a:r>
            <a:endParaRPr lang="en-US" altLang="en-US" sz="2400">
              <a:solidFill>
                <a:schemeClr val="accent2"/>
              </a:solidFill>
              <a:latin typeface="Tahoma" panose="020B060403050404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عنصر نائب لرقم الشريحة 5">
            <a:extLst>
              <a:ext uri="{FF2B5EF4-FFF2-40B4-BE49-F238E27FC236}">
                <a16:creationId xmlns:a16="http://schemas.microsoft.com/office/drawing/2014/main" id="{0E6CC3B8-0D9F-4BF7-95D6-8A4552497C6C}"/>
              </a:ext>
            </a:extLst>
          </p:cNvPr>
          <p:cNvSpPr>
            <a:spLocks noGrp="1"/>
          </p:cNvSpPr>
          <p:nvPr>
            <p:ph type="sldNum" sz="quarter" idx="4294967295"/>
          </p:nvPr>
        </p:nvSpPr>
        <p:spPr bwMode="auto">
          <a:xfrm>
            <a:off x="10287000" y="6705600"/>
            <a:ext cx="1905000"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baseline="30000">
                <a:solidFill>
                  <a:schemeClr val="tx1"/>
                </a:solidFill>
                <a:latin typeface="Times New Roman" panose="02020603050405020304" pitchFamily="18" charset="0"/>
              </a:defRPr>
            </a:lvl1pPr>
            <a:lvl2pPr marL="742950" indent="-285750">
              <a:defRPr sz="2000" baseline="30000">
                <a:solidFill>
                  <a:schemeClr val="tx1"/>
                </a:solidFill>
                <a:latin typeface="Times New Roman" panose="02020603050405020304" pitchFamily="18" charset="0"/>
              </a:defRPr>
            </a:lvl2pPr>
            <a:lvl3pPr marL="1143000" indent="-228600">
              <a:defRPr sz="2000" baseline="30000">
                <a:solidFill>
                  <a:schemeClr val="tx1"/>
                </a:solidFill>
                <a:latin typeface="Times New Roman" panose="02020603050405020304" pitchFamily="18" charset="0"/>
              </a:defRPr>
            </a:lvl3pPr>
            <a:lvl4pPr marL="1600200" indent="-228600">
              <a:defRPr sz="2000" baseline="30000">
                <a:solidFill>
                  <a:schemeClr val="tx1"/>
                </a:solidFill>
                <a:latin typeface="Times New Roman" panose="02020603050405020304" pitchFamily="18" charset="0"/>
              </a:defRPr>
            </a:lvl4pPr>
            <a:lvl5pPr marL="2057400" indent="-228600">
              <a:defRPr sz="2000" baseline="30000">
                <a:solidFill>
                  <a:schemeClr val="tx1"/>
                </a:solidFill>
                <a:latin typeface="Times New Roman" panose="02020603050405020304" pitchFamily="18" charset="0"/>
              </a:defRPr>
            </a:lvl5pPr>
            <a:lvl6pPr marL="25146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6pPr>
            <a:lvl7pPr marL="29718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7pPr>
            <a:lvl8pPr marL="34290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8pPr>
            <a:lvl9pPr marL="3886200" indent="-228600" algn="l" rtl="0" eaLnBrk="0" fontAlgn="base" hangingPunct="0">
              <a:spcBef>
                <a:spcPct val="15000"/>
              </a:spcBef>
              <a:spcAft>
                <a:spcPct val="0"/>
              </a:spcAft>
              <a:defRPr sz="2000" baseline="30000">
                <a:solidFill>
                  <a:schemeClr val="tx1"/>
                </a:solidFill>
                <a:latin typeface="Times New Roman" panose="02020603050405020304" pitchFamily="18" charset="0"/>
              </a:defRPr>
            </a:lvl9pPr>
          </a:lstStyle>
          <a:p>
            <a:fld id="{8AE69B06-B08C-4AB5-A563-FBDDFE475D1E}" type="slidenum">
              <a:rPr lang="ar-SA" altLang="en-US" sz="1400">
                <a:solidFill>
                  <a:schemeClr val="tx2"/>
                </a:solidFill>
              </a:rPr>
              <a:pPr/>
              <a:t>35</a:t>
            </a:fld>
            <a:endParaRPr lang="fr-FR" altLang="en-US" sz="1400">
              <a:solidFill>
                <a:schemeClr val="tx2"/>
              </a:solidFill>
            </a:endParaRPr>
          </a:p>
        </p:txBody>
      </p:sp>
      <p:sp>
        <p:nvSpPr>
          <p:cNvPr id="46098" name="Rectangle 18">
            <a:extLst>
              <a:ext uri="{FF2B5EF4-FFF2-40B4-BE49-F238E27FC236}">
                <a16:creationId xmlns:a16="http://schemas.microsoft.com/office/drawing/2014/main" id="{EA843209-28EC-4A39-A733-DBECEBBC5AD9}"/>
              </a:ext>
            </a:extLst>
          </p:cNvPr>
          <p:cNvSpPr>
            <a:spLocks noGrp="1" noChangeArrowheads="1"/>
          </p:cNvSpPr>
          <p:nvPr>
            <p:ph type="title" idx="4294967295"/>
          </p:nvPr>
        </p:nvSpPr>
        <p:spPr>
          <a:xfrm>
            <a:off x="2635506" y="771643"/>
            <a:ext cx="7772400" cy="581084"/>
          </a:xfrm>
        </p:spPr>
        <p:txBody>
          <a:bodyPr/>
          <a:lstStyle/>
          <a:p>
            <a:pPr eaLnBrk="1" hangingPunct="1"/>
            <a:r>
              <a:rPr lang="en-US" altLang="en-US" sz="3200" b="1" dirty="0">
                <a:solidFill>
                  <a:schemeClr val="accent2"/>
                </a:solidFill>
                <a:latin typeface="Comic Sans MS" panose="030F0702030302020204" pitchFamily="66" charset="0"/>
                <a:ea typeface="+mn-ea"/>
                <a:cs typeface="Arial" panose="020B0604020202020204" pitchFamily="34" charset="0"/>
              </a:rPr>
              <a:t>Addition cases and overflow</a:t>
            </a:r>
          </a:p>
        </p:txBody>
      </p:sp>
      <p:sp>
        <p:nvSpPr>
          <p:cNvPr id="2" name="مربع نص 1">
            <a:extLst>
              <a:ext uri="{FF2B5EF4-FFF2-40B4-BE49-F238E27FC236}">
                <a16:creationId xmlns:a16="http://schemas.microsoft.com/office/drawing/2014/main" id="{7E0C8F92-D3D7-8C09-C0E2-93D563EEB5B8}"/>
              </a:ext>
            </a:extLst>
          </p:cNvPr>
          <p:cNvSpPr txBox="1"/>
          <p:nvPr/>
        </p:nvSpPr>
        <p:spPr>
          <a:xfrm>
            <a:off x="1524000" y="2143125"/>
            <a:ext cx="9096375" cy="2246769"/>
          </a:xfrm>
          <a:prstGeom prst="rect">
            <a:avLst/>
          </a:prstGeom>
          <a:noFill/>
        </p:spPr>
        <p:txBody>
          <a:bodyPr wrap="square" rtlCol="0">
            <a:spAutoFit/>
          </a:bodyPr>
          <a:lstStyle/>
          <a:p>
            <a:r>
              <a:rPr lang="en-US" sz="2000" b="1" dirty="0">
                <a:solidFill>
                  <a:srgbClr val="FF0000"/>
                </a:solidFill>
                <a:latin typeface="Comic Sans MS" panose="030F0702030302020204" pitchFamily="66" charset="0"/>
                <a:cs typeface="Times New Roman" pitchFamily="18" charset="0"/>
              </a:rPr>
              <a:t>As a conclusion:</a:t>
            </a:r>
          </a:p>
          <a:p>
            <a:endParaRPr lang="en-US" sz="2000" b="1" dirty="0">
              <a:solidFill>
                <a:srgbClr val="FF0000"/>
              </a:solidFill>
              <a:latin typeface="Comic Sans MS" panose="030F0702030302020204" pitchFamily="66" charset="0"/>
              <a:cs typeface="Times New Roman" pitchFamily="18" charset="0"/>
            </a:endParaRPr>
          </a:p>
          <a:p>
            <a:pPr marL="342900" indent="-342900">
              <a:buFont typeface="Arial" panose="020B0604020202020204" pitchFamily="34" charset="0"/>
              <a:buChar char="•"/>
            </a:pPr>
            <a:r>
              <a:rPr lang="en-US" sz="2000" b="1" dirty="0">
                <a:latin typeface="Comic Sans MS" panose="030F0702030302020204" pitchFamily="66" charset="0"/>
                <a:cs typeface="Times New Roman" pitchFamily="18" charset="0"/>
              </a:rPr>
              <a:t>If the last two carries are Different, then there is an overflow, and the sum result is incorrect</a:t>
            </a:r>
          </a:p>
          <a:p>
            <a:endParaRPr lang="en-US" sz="2000" b="1" dirty="0">
              <a:latin typeface="Comic Sans MS" panose="030F0702030302020204" pitchFamily="66" charset="0"/>
              <a:cs typeface="Times New Roman" pitchFamily="18" charset="0"/>
            </a:endParaRPr>
          </a:p>
          <a:p>
            <a:pPr marL="342900" indent="-342900">
              <a:buFont typeface="Arial" panose="020B0604020202020204" pitchFamily="34" charset="0"/>
              <a:buChar char="•"/>
            </a:pPr>
            <a:r>
              <a:rPr lang="en-US" sz="2000" b="1" dirty="0">
                <a:latin typeface="Comic Sans MS" panose="030F0702030302020204" pitchFamily="66" charset="0"/>
                <a:cs typeface="Times New Roman" pitchFamily="18" charset="0"/>
              </a:rPr>
              <a:t>If the last two carries are the same, then there is no overflow and the sum result is correct</a:t>
            </a:r>
          </a:p>
        </p:txBody>
      </p:sp>
    </p:spTree>
    <p:extLst>
      <p:ext uri="{BB962C8B-B14F-4D97-AF65-F5344CB8AC3E}">
        <p14:creationId xmlns:p14="http://schemas.microsoft.com/office/powerpoint/2010/main" val="25373947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a:extLst>
              <a:ext uri="{FF2B5EF4-FFF2-40B4-BE49-F238E27FC236}">
                <a16:creationId xmlns:a16="http://schemas.microsoft.com/office/drawing/2014/main" id="{6FB89F74-246E-5863-EE09-001E2B37AC99}"/>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BE9BCC12-8BD2-4874-A69A-93DAF0E0EE23}" type="slidenum">
              <a:rPr lang="ar-SA" altLang="en-US">
                <a:latin typeface="Arial" panose="020B0604020202020204" pitchFamily="34" charset="0"/>
              </a:rPr>
              <a:pPr eaLnBrk="1" hangingPunct="1"/>
              <a:t>36</a:t>
            </a:fld>
            <a:endParaRPr lang="en-US" altLang="en-US">
              <a:latin typeface="Arial" panose="020B0604020202020204" pitchFamily="34" charset="0"/>
            </a:endParaRPr>
          </a:p>
        </p:txBody>
      </p:sp>
      <p:sp>
        <p:nvSpPr>
          <p:cNvPr id="36868" name="Rectangle 2">
            <a:extLst>
              <a:ext uri="{FF2B5EF4-FFF2-40B4-BE49-F238E27FC236}">
                <a16:creationId xmlns:a16="http://schemas.microsoft.com/office/drawing/2014/main" id="{6EE2FCA5-C1D1-AC2D-375E-A06E36C64177}"/>
              </a:ext>
            </a:extLst>
          </p:cNvPr>
          <p:cNvSpPr>
            <a:spLocks noChangeArrowheads="1"/>
          </p:cNvSpPr>
          <p:nvPr/>
        </p:nvSpPr>
        <p:spPr bwMode="auto">
          <a:xfrm>
            <a:off x="2279650" y="3184526"/>
            <a:ext cx="779303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zh-TW" sz="3200" b="1" dirty="0">
                <a:solidFill>
                  <a:srgbClr val="6600FF"/>
                </a:solidFill>
                <a:ea typeface="PMingLiU" pitchFamily="18" charset="-120"/>
              </a:rPr>
              <a:t>End of Chapter 6</a:t>
            </a:r>
          </a:p>
        </p:txBody>
      </p:sp>
    </p:spTree>
  </p:cSld>
  <p:clrMapOvr>
    <a:masterClrMapping/>
  </p:clrMapOvr>
</p:sld>
</file>

<file path=ppt/theme/theme1.xml><?xml version="1.0" encoding="utf-8"?>
<a:theme xmlns:a="http://schemas.openxmlformats.org/drawingml/2006/main" name="Office Theme">
  <a:themeElements>
    <a:clrScheme name="مخصص 1">
      <a:dk1>
        <a:sysClr val="windowText" lastClr="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5845</TotalTime>
  <Words>2125</Words>
  <Application>Microsoft Office PowerPoint</Application>
  <PresentationFormat>شاشة عريضة</PresentationFormat>
  <Paragraphs>548</Paragraphs>
  <Slides>36</Slides>
  <Notes>15</Notes>
  <HiddenSlides>0</HiddenSlides>
  <MMClips>0</MMClips>
  <ScaleCrop>false</ScaleCrop>
  <HeadingPairs>
    <vt:vector size="8" baseType="variant">
      <vt:variant>
        <vt:lpstr>الخطوط المستخدمة</vt:lpstr>
      </vt:variant>
      <vt:variant>
        <vt:i4>9</vt:i4>
      </vt:variant>
      <vt:variant>
        <vt:lpstr>نسق</vt:lpstr>
      </vt:variant>
      <vt:variant>
        <vt:i4>1</vt:i4>
      </vt:variant>
      <vt:variant>
        <vt:lpstr>خوادم OLE مضمنة</vt:lpstr>
      </vt:variant>
      <vt:variant>
        <vt:i4>1</vt:i4>
      </vt:variant>
      <vt:variant>
        <vt:lpstr>عناوين الشرائح</vt:lpstr>
      </vt:variant>
      <vt:variant>
        <vt:i4>36</vt:i4>
      </vt:variant>
    </vt:vector>
  </HeadingPairs>
  <TitlesOfParts>
    <vt:vector size="47" baseType="lpstr">
      <vt:lpstr>Arial</vt:lpstr>
      <vt:lpstr>Arial Unicode MS</vt:lpstr>
      <vt:lpstr>Calibri</vt:lpstr>
      <vt:lpstr>Calibri Light</vt:lpstr>
      <vt:lpstr>Comic Sans MS</vt:lpstr>
      <vt:lpstr>Symbol</vt:lpstr>
      <vt:lpstr>Tahoma</vt:lpstr>
      <vt:lpstr>Times New Roman</vt:lpstr>
      <vt:lpstr>Wingdings</vt:lpstr>
      <vt:lpstr>Office Theme</vt:lpstr>
      <vt:lpstr>CorelDRAW</vt:lpstr>
      <vt:lpstr>عرض تقديمي في PowerPoint</vt:lpstr>
      <vt:lpstr>عرض تقديمي في PowerPoint</vt:lpstr>
      <vt:lpstr>Combinational Circuits</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2’s Complement Adder/Subtractor</vt:lpstr>
      <vt:lpstr>عرض تقديمي في PowerPoint</vt:lpstr>
      <vt:lpstr>4-bit Binary Adder-Subtractor using 2’s Complement</vt:lpstr>
      <vt:lpstr>Addition cases and overflow</vt:lpstr>
      <vt:lpstr>Addition cases and overflow</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Alaa Amin</cp:lastModifiedBy>
  <cp:revision>66</cp:revision>
  <dcterms:created xsi:type="dcterms:W3CDTF">2023-05-27T09:20:30Z</dcterms:created>
  <dcterms:modified xsi:type="dcterms:W3CDTF">2023-07-20T13:50:28Z</dcterms:modified>
</cp:coreProperties>
</file>