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98" r:id="rId3"/>
    <p:sldId id="299" r:id="rId4"/>
    <p:sldId id="418" r:id="rId5"/>
    <p:sldId id="419" r:id="rId6"/>
    <p:sldId id="426" r:id="rId7"/>
    <p:sldId id="414" r:id="rId8"/>
    <p:sldId id="415" r:id="rId9"/>
    <p:sldId id="416" r:id="rId10"/>
    <p:sldId id="417" r:id="rId11"/>
    <p:sldId id="404" r:id="rId12"/>
    <p:sldId id="405" r:id="rId13"/>
    <p:sldId id="406" r:id="rId14"/>
    <p:sldId id="407" r:id="rId15"/>
    <p:sldId id="425" r:id="rId16"/>
    <p:sldId id="420" r:id="rId17"/>
    <p:sldId id="421" r:id="rId18"/>
    <p:sldId id="408" r:id="rId19"/>
    <p:sldId id="409" r:id="rId20"/>
    <p:sldId id="410" r:id="rId21"/>
    <p:sldId id="411" r:id="rId22"/>
    <p:sldId id="422" r:id="rId23"/>
    <p:sldId id="424" r:id="rId24"/>
    <p:sldId id="412" r:id="rId25"/>
    <p:sldId id="267" r:id="rId26"/>
    <p:sldId id="423" r:id="rId27"/>
    <p:sldId id="363" r:id="rId28"/>
    <p:sldId id="362" r:id="rId29"/>
    <p:sldId id="361" r:id="rId30"/>
    <p:sldId id="427" r:id="rId31"/>
    <p:sldId id="270" r:id="rId32"/>
    <p:sldId id="429" r:id="rId33"/>
    <p:sldId id="428" r:id="rId34"/>
    <p:sldId id="364" r:id="rId35"/>
    <p:sldId id="365" r:id="rId36"/>
    <p:sldId id="366" r:id="rId37"/>
    <p:sldId id="367" r:id="rId38"/>
    <p:sldId id="430" r:id="rId39"/>
    <p:sldId id="431" r:id="rId40"/>
    <p:sldId id="432" r:id="rId41"/>
    <p:sldId id="433" r:id="rId4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9518"/>
    <a:srgbClr val="0A1F61"/>
    <a:srgbClr val="24A9E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71" d="100"/>
          <a:sy n="71" d="100"/>
        </p:scale>
        <p:origin x="78" y="12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C74A31B-FF56-417B-8DEE-958FFCC6BCD5}" type="datetimeFigureOut">
              <a:rPr lang="en-US" smtClean="0"/>
              <a:t>2/27/2023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6526919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74A31B-FF56-417B-8DEE-958FFCC6BCD5}" type="datetimeFigureOut">
              <a:rPr lang="en-US" smtClean="0"/>
              <a:t>2/27/2023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7940292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C74A31B-FF56-417B-8DEE-958FFCC6BCD5}" type="datetimeFigureOut">
              <a:rPr lang="en-US" smtClean="0"/>
              <a:t>2/27/2023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6409986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C74A31B-FF56-417B-8DEE-958FFCC6BCD5}" type="datetimeFigureOut">
              <a:rPr lang="en-US" smtClean="0"/>
              <a:t>2/27/2023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2228450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C74A31B-FF56-417B-8DEE-958FFCC6BCD5}" type="datetimeFigureOut">
              <a:rPr lang="en-US" smtClean="0"/>
              <a:t>2/27/2023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969277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C74A31B-FF56-417B-8DEE-958FFCC6BCD5}" type="datetimeFigureOut">
              <a:rPr lang="en-US" smtClean="0"/>
              <a:t>2/27/2023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9887034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C74A31B-FF56-417B-8DEE-958FFCC6BCD5}" type="datetimeFigureOut">
              <a:rPr lang="en-US" smtClean="0"/>
              <a:t>2/27/2023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6552875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C74A31B-FF56-417B-8DEE-958FFCC6BCD5}" type="datetimeFigureOut">
              <a:rPr lang="en-US" smtClean="0"/>
              <a:t>2/27/2023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6277237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C74A31B-FF56-417B-8DEE-958FFCC6BCD5}" type="datetimeFigureOut">
              <a:rPr lang="en-US" smtClean="0"/>
              <a:t>2/27/2023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0439824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74A31B-FF56-417B-8DEE-958FFCC6BCD5}" type="datetimeFigureOut">
              <a:rPr lang="en-US" smtClean="0"/>
              <a:t>2/27/2023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20024212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74A31B-FF56-417B-8DEE-958FFCC6BCD5}" type="datetimeFigureOut">
              <a:rPr lang="en-US" smtClean="0"/>
              <a:t>2/27/2023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2462943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C74A31B-FF56-417B-8DEE-958FFCC6BCD5}" type="datetimeFigureOut">
              <a:rPr lang="en-US" smtClean="0"/>
              <a:t>2/27/2023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DED41F8-FC0F-4085-8150-313B6CF05213}" type="slidenum">
              <a:rPr lang="en-US" smtClean="0"/>
              <a:t>‹#›</a:t>
            </a:fld>
            <a:endParaRPr lang="en-US"/>
          </a:p>
        </p:txBody>
      </p:sp>
    </p:spTree>
    <p:extLst>
      <p:ext uri="{BB962C8B-B14F-4D97-AF65-F5344CB8AC3E}">
        <p14:creationId xmlns:p14="http://schemas.microsoft.com/office/powerpoint/2010/main" val="29552454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emf"/><Relationship Id="rId7" Type="http://schemas.openxmlformats.org/officeDocument/2006/relationships/hyperlink" Target="https://lms.esu.ac.ae/course/view.php?id=1262" TargetMode="External"/><Relationship Id="rId2" Type="http://schemas.openxmlformats.org/officeDocument/2006/relationships/image" Target="../media/image1.emf"/><Relationship Id="rId1" Type="http://schemas.openxmlformats.org/officeDocument/2006/relationships/slideLayout" Target="../slideLayouts/slideLayout1.xml"/><Relationship Id="rId6" Type="http://schemas.openxmlformats.org/officeDocument/2006/relationships/image" Target="../media/image5.emf"/><Relationship Id="rId5" Type="http://schemas.openxmlformats.org/officeDocument/2006/relationships/image" Target="../media/image4.emf"/><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image" Target="../media/image10.jpeg"/><Relationship Id="rId5" Type="http://schemas.openxmlformats.org/officeDocument/2006/relationships/image" Target="../media/image9.emf"/><Relationship Id="rId4" Type="http://schemas.openxmlformats.org/officeDocument/2006/relationships/image" Target="../media/image8.emf"/></Relationships>
</file>

<file path=ppt/slides/_rels/slide3.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2.xml"/><Relationship Id="rId5" Type="http://schemas.openxmlformats.org/officeDocument/2006/relationships/image" Target="../media/image9.emf"/><Relationship Id="rId4" Type="http://schemas.openxmlformats.org/officeDocument/2006/relationships/image" Target="../media/image8.emf"/></Relationships>
</file>

<file path=ppt/slides/_rels/slide4.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2.xml"/><Relationship Id="rId5" Type="http://schemas.openxmlformats.org/officeDocument/2006/relationships/image" Target="../media/image9.emf"/><Relationship Id="rId4" Type="http://schemas.openxmlformats.org/officeDocument/2006/relationships/image" Target="../media/image8.emf"/></Relationships>
</file>

<file path=ppt/slides/_rels/slide5.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2.xml"/><Relationship Id="rId5" Type="http://schemas.openxmlformats.org/officeDocument/2006/relationships/image" Target="../media/image9.emf"/><Relationship Id="rId4" Type="http://schemas.openxmlformats.org/officeDocument/2006/relationships/image" Target="../media/image8.emf"/></Relationships>
</file>

<file path=ppt/slides/_rels/slide6.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2.xml"/><Relationship Id="rId5" Type="http://schemas.openxmlformats.org/officeDocument/2006/relationships/image" Target="../media/image9.emf"/><Relationship Id="rId4" Type="http://schemas.openxmlformats.org/officeDocument/2006/relationships/image" Target="../media/image8.emf"/></Relationships>
</file>

<file path=ppt/slides/_rels/slide7.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2.xml"/><Relationship Id="rId5" Type="http://schemas.openxmlformats.org/officeDocument/2006/relationships/image" Target="../media/image9.emf"/><Relationship Id="rId4" Type="http://schemas.openxmlformats.org/officeDocument/2006/relationships/image" Target="../media/image8.emf"/></Relationships>
</file>

<file path=ppt/slides/_rels/slide8.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2.xml"/><Relationship Id="rId5" Type="http://schemas.openxmlformats.org/officeDocument/2006/relationships/image" Target="../media/image9.emf"/><Relationship Id="rId4" Type="http://schemas.openxmlformats.org/officeDocument/2006/relationships/image" Target="../media/image8.emf"/></Relationships>
</file>

<file path=ppt/slides/_rels/slide9.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2.xml"/><Relationship Id="rId5" Type="http://schemas.openxmlformats.org/officeDocument/2006/relationships/image" Target="../media/image9.emf"/><Relationship Id="rId4" Type="http://schemas.openxmlformats.org/officeDocument/2006/relationships/image" Target="../media/image8.emf"/></Relationships>
</file>

<file path=ppt/slides/_rels/slide10.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2.xml"/><Relationship Id="rId5" Type="http://schemas.openxmlformats.org/officeDocument/2006/relationships/image" Target="../media/image9.emf"/><Relationship Id="rId4" Type="http://schemas.openxmlformats.org/officeDocument/2006/relationships/image" Target="../media/image8.emf"/></Relationships>
</file>

<file path=ppt/slides/_rels/slide11.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2.xml"/><Relationship Id="rId5" Type="http://schemas.openxmlformats.org/officeDocument/2006/relationships/image" Target="../media/image9.emf"/><Relationship Id="rId4" Type="http://schemas.openxmlformats.org/officeDocument/2006/relationships/image" Target="../media/image8.emf"/></Relationships>
</file>

<file path=ppt/slides/_rels/slide12.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2.xml"/><Relationship Id="rId5" Type="http://schemas.openxmlformats.org/officeDocument/2006/relationships/image" Target="../media/image9.emf"/><Relationship Id="rId4" Type="http://schemas.openxmlformats.org/officeDocument/2006/relationships/image" Target="../media/image8.emf"/></Relationships>
</file>

<file path=ppt/slides/_rels/slide13.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2.xml"/><Relationship Id="rId5" Type="http://schemas.openxmlformats.org/officeDocument/2006/relationships/image" Target="../media/image9.emf"/><Relationship Id="rId4" Type="http://schemas.openxmlformats.org/officeDocument/2006/relationships/image" Target="../media/image8.emf"/></Relationships>
</file>

<file path=ppt/slides/_rels/slide14.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2.xml"/><Relationship Id="rId5" Type="http://schemas.openxmlformats.org/officeDocument/2006/relationships/image" Target="../media/image9.emf"/><Relationship Id="rId4" Type="http://schemas.openxmlformats.org/officeDocument/2006/relationships/image" Target="../media/image8.emf"/></Relationships>
</file>

<file path=ppt/slides/_rels/slide15.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2.xml"/><Relationship Id="rId5" Type="http://schemas.openxmlformats.org/officeDocument/2006/relationships/image" Target="../media/image9.emf"/><Relationship Id="rId4" Type="http://schemas.openxmlformats.org/officeDocument/2006/relationships/image" Target="../media/image8.emf"/></Relationships>
</file>

<file path=ppt/slides/_rels/slide16.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2.xml"/><Relationship Id="rId5" Type="http://schemas.openxmlformats.org/officeDocument/2006/relationships/image" Target="../media/image9.emf"/><Relationship Id="rId4" Type="http://schemas.openxmlformats.org/officeDocument/2006/relationships/image" Target="../media/image8.emf"/></Relationships>
</file>

<file path=ppt/slides/_rels/slide17.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2.xml"/><Relationship Id="rId5" Type="http://schemas.openxmlformats.org/officeDocument/2006/relationships/image" Target="../media/image9.emf"/><Relationship Id="rId4" Type="http://schemas.openxmlformats.org/officeDocument/2006/relationships/image" Target="../media/image8.emf"/></Relationships>
</file>

<file path=ppt/slides/_rels/slide18.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2.xml"/><Relationship Id="rId5" Type="http://schemas.openxmlformats.org/officeDocument/2006/relationships/image" Target="../media/image9.emf"/><Relationship Id="rId4" Type="http://schemas.openxmlformats.org/officeDocument/2006/relationships/image" Target="../media/image8.emf"/></Relationships>
</file>

<file path=ppt/slides/_rels/slide19.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2.xml"/><Relationship Id="rId5" Type="http://schemas.openxmlformats.org/officeDocument/2006/relationships/image" Target="../media/image9.emf"/><Relationship Id="rId4" Type="http://schemas.openxmlformats.org/officeDocument/2006/relationships/image" Target="../media/image8.emf"/></Relationships>
</file>

<file path=ppt/slides/_rels/slide20.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2.xml"/><Relationship Id="rId5" Type="http://schemas.openxmlformats.org/officeDocument/2006/relationships/image" Target="../media/image9.emf"/><Relationship Id="rId4" Type="http://schemas.openxmlformats.org/officeDocument/2006/relationships/image" Target="../media/image8.emf"/></Relationships>
</file>

<file path=ppt/slides/_rels/slide21.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2.xml"/><Relationship Id="rId5" Type="http://schemas.openxmlformats.org/officeDocument/2006/relationships/image" Target="../media/image9.emf"/><Relationship Id="rId4" Type="http://schemas.openxmlformats.org/officeDocument/2006/relationships/image" Target="../media/image8.emf"/></Relationships>
</file>

<file path=ppt/slides/_rels/slide22.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2.xml"/><Relationship Id="rId5" Type="http://schemas.openxmlformats.org/officeDocument/2006/relationships/image" Target="../media/image9.emf"/><Relationship Id="rId4" Type="http://schemas.openxmlformats.org/officeDocument/2006/relationships/image" Target="../media/image8.emf"/></Relationships>
</file>

<file path=ppt/slides/_rels/slide23.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24.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25.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2.xml"/><Relationship Id="rId5" Type="http://schemas.openxmlformats.org/officeDocument/2006/relationships/image" Target="../media/image9.emf"/><Relationship Id="rId4" Type="http://schemas.openxmlformats.org/officeDocument/2006/relationships/image" Target="../media/image8.emf"/></Relationships>
</file>

<file path=ppt/slides/_rels/slide26.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2.xml"/><Relationship Id="rId5" Type="http://schemas.openxmlformats.org/officeDocument/2006/relationships/image" Target="../media/image9.emf"/><Relationship Id="rId4" Type="http://schemas.openxmlformats.org/officeDocument/2006/relationships/image" Target="../media/image8.emf"/></Relationships>
</file>

<file path=ppt/slides/_rels/slide27.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2.xml"/><Relationship Id="rId5" Type="http://schemas.openxmlformats.org/officeDocument/2006/relationships/image" Target="../media/image9.emf"/><Relationship Id="rId4" Type="http://schemas.openxmlformats.org/officeDocument/2006/relationships/image" Target="../media/image8.emf"/></Relationships>
</file>

<file path=ppt/slides/_rels/slide28.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2.xml"/><Relationship Id="rId5" Type="http://schemas.openxmlformats.org/officeDocument/2006/relationships/image" Target="../media/image9.emf"/><Relationship Id="rId4" Type="http://schemas.openxmlformats.org/officeDocument/2006/relationships/image" Target="../media/image8.emf"/></Relationships>
</file>

<file path=ppt/slides/_rels/slide29.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2.xml"/><Relationship Id="rId5" Type="http://schemas.openxmlformats.org/officeDocument/2006/relationships/image" Target="../media/image9.emf"/><Relationship Id="rId4" Type="http://schemas.openxmlformats.org/officeDocument/2006/relationships/image" Target="../media/image8.emf"/></Relationships>
</file>

<file path=ppt/slides/_rels/slide30.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2.xml"/><Relationship Id="rId5" Type="http://schemas.openxmlformats.org/officeDocument/2006/relationships/image" Target="../media/image9.emf"/><Relationship Id="rId4" Type="http://schemas.openxmlformats.org/officeDocument/2006/relationships/image" Target="../media/image8.emf"/></Relationships>
</file>

<file path=ppt/slides/_rels/slide31.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2.xml"/><Relationship Id="rId5" Type="http://schemas.openxmlformats.org/officeDocument/2006/relationships/image" Target="../media/image9.emf"/><Relationship Id="rId4" Type="http://schemas.openxmlformats.org/officeDocument/2006/relationships/image" Target="../media/image8.emf"/></Relationships>
</file>

<file path=ppt/slides/_rels/slide32.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2.xml"/><Relationship Id="rId5" Type="http://schemas.openxmlformats.org/officeDocument/2006/relationships/image" Target="../media/image9.emf"/><Relationship Id="rId4" Type="http://schemas.openxmlformats.org/officeDocument/2006/relationships/image" Target="../media/image8.emf"/></Relationships>
</file>

<file path=ppt/slides/_rels/slide33.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2.xml"/><Relationship Id="rId5" Type="http://schemas.openxmlformats.org/officeDocument/2006/relationships/image" Target="../media/image9.emf"/><Relationship Id="rId4" Type="http://schemas.openxmlformats.org/officeDocument/2006/relationships/image" Target="../media/image8.emf"/></Relationships>
</file>

<file path=ppt/slides/_rels/slide34.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2.xml"/><Relationship Id="rId5" Type="http://schemas.openxmlformats.org/officeDocument/2006/relationships/image" Target="../media/image9.emf"/><Relationship Id="rId4" Type="http://schemas.openxmlformats.org/officeDocument/2006/relationships/image" Target="../media/image8.emf"/></Relationships>
</file>

<file path=ppt/slides/_rels/slide35.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2.xml"/><Relationship Id="rId5" Type="http://schemas.openxmlformats.org/officeDocument/2006/relationships/image" Target="../media/image9.emf"/><Relationship Id="rId4" Type="http://schemas.openxmlformats.org/officeDocument/2006/relationships/image" Target="../media/image8.emf"/></Relationships>
</file>

<file path=ppt/slides/_rels/slide36.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2.xml"/><Relationship Id="rId5" Type="http://schemas.openxmlformats.org/officeDocument/2006/relationships/image" Target="../media/image9.emf"/><Relationship Id="rId4" Type="http://schemas.openxmlformats.org/officeDocument/2006/relationships/image" Target="../media/image8.emf"/></Relationships>
</file>

<file path=ppt/slides/_rels/slide37.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2.xml"/><Relationship Id="rId5" Type="http://schemas.openxmlformats.org/officeDocument/2006/relationships/image" Target="../media/image9.emf"/><Relationship Id="rId4" Type="http://schemas.openxmlformats.org/officeDocument/2006/relationships/image" Target="../media/image8.emf"/></Relationships>
</file>

<file path=ppt/slides/_rels/slide38.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2.xml"/><Relationship Id="rId5" Type="http://schemas.openxmlformats.org/officeDocument/2006/relationships/image" Target="../media/image9.emf"/><Relationship Id="rId4" Type="http://schemas.openxmlformats.org/officeDocument/2006/relationships/image" Target="../media/image8.emf"/></Relationships>
</file>

<file path=ppt/slides/_rels/slide39.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2.xml"/><Relationship Id="rId5" Type="http://schemas.openxmlformats.org/officeDocument/2006/relationships/image" Target="../media/image9.emf"/><Relationship Id="rId4" Type="http://schemas.openxmlformats.org/officeDocument/2006/relationships/image" Target="../media/image8.emf"/></Relationships>
</file>

<file path=ppt/slides/_rels/slide40.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4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1.png"/><Relationship Id="rId1" Type="http://schemas.openxmlformats.org/officeDocument/2006/relationships/slideLayout" Target="../slideLayouts/slideLayout7.xml"/><Relationship Id="rId5" Type="http://schemas.openxmlformats.org/officeDocument/2006/relationships/image" Target="../media/image8.emf"/><Relationship Id="rId4" Type="http://schemas.openxmlformats.org/officeDocument/2006/relationships/image" Target="../media/image7.emf"/></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575549" y="0"/>
            <a:ext cx="11616451" cy="6680068"/>
          </a:xfrm>
          <a:prstGeom prst="rect">
            <a:avLst/>
          </a:prstGeom>
        </p:spPr>
      </p:pic>
      <p:sp>
        <p:nvSpPr>
          <p:cNvPr id="11" name="Rectangle 10"/>
          <p:cNvSpPr/>
          <p:nvPr/>
        </p:nvSpPr>
        <p:spPr>
          <a:xfrm rot="10800000">
            <a:off x="-79022" y="-93133"/>
            <a:ext cx="12350045" cy="7044267"/>
          </a:xfrm>
          <a:prstGeom prst="rect">
            <a:avLst/>
          </a:prstGeom>
          <a:gradFill flip="none" rotWithShape="1">
            <a:gsLst>
              <a:gs pos="0">
                <a:srgbClr val="24A9E1">
                  <a:tint val="66000"/>
                  <a:satMod val="160000"/>
                  <a:alpha val="33000"/>
                </a:srgbClr>
              </a:gs>
              <a:gs pos="50000">
                <a:srgbClr val="24A9E1">
                  <a:tint val="44500"/>
                  <a:satMod val="160000"/>
                  <a:alpha val="22000"/>
                </a:srgbClr>
              </a:gs>
              <a:gs pos="100000">
                <a:srgbClr val="24A9E1">
                  <a:tint val="23500"/>
                  <a:satMod val="160000"/>
                  <a:alpha val="44000"/>
                </a:srgb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p:nvPicPr>
        <p:blipFill rotWithShape="1">
          <a:blip r:embed="rId3"/>
          <a:srcRect l="984" r="914" b="11911"/>
          <a:stretch/>
        </p:blipFill>
        <p:spPr>
          <a:xfrm>
            <a:off x="0" y="4199708"/>
            <a:ext cx="12200709" cy="2688772"/>
          </a:xfrm>
          <a:prstGeom prst="rect">
            <a:avLst/>
          </a:prstGeom>
        </p:spPr>
      </p:pic>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30762" y="4963885"/>
            <a:ext cx="1699476" cy="1524000"/>
          </a:xfrm>
          <a:prstGeom prst="rect">
            <a:avLst/>
          </a:prstGeom>
        </p:spPr>
      </p:pic>
      <p:pic>
        <p:nvPicPr>
          <p:cNvPr id="12" name="Picture 11"/>
          <p:cNvPicPr>
            <a:picLocks noChangeAspect="1"/>
          </p:cNvPicPr>
          <p:nvPr/>
        </p:nvPicPr>
        <p:blipFill>
          <a:blip r:embed="rId5"/>
          <a:stretch>
            <a:fillRect/>
          </a:stretch>
        </p:blipFill>
        <p:spPr>
          <a:xfrm>
            <a:off x="-112889" y="422122"/>
            <a:ext cx="6714451" cy="1972334"/>
          </a:xfrm>
          <a:prstGeom prst="rect">
            <a:avLst/>
          </a:prstGeom>
        </p:spPr>
      </p:pic>
      <p:pic>
        <p:nvPicPr>
          <p:cNvPr id="13" name="Picture 12"/>
          <p:cNvPicPr>
            <a:picLocks noChangeAspect="1"/>
          </p:cNvPicPr>
          <p:nvPr/>
        </p:nvPicPr>
        <p:blipFill>
          <a:blip r:embed="rId6"/>
          <a:stretch>
            <a:fillRect/>
          </a:stretch>
        </p:blipFill>
        <p:spPr>
          <a:xfrm>
            <a:off x="5116253" y="4600368"/>
            <a:ext cx="5882401" cy="1034667"/>
          </a:xfrm>
          <a:prstGeom prst="rect">
            <a:avLst/>
          </a:prstGeom>
        </p:spPr>
      </p:pic>
      <p:sp>
        <p:nvSpPr>
          <p:cNvPr id="14" name="TextBox 13"/>
          <p:cNvSpPr txBox="1"/>
          <p:nvPr/>
        </p:nvSpPr>
        <p:spPr>
          <a:xfrm>
            <a:off x="0" y="587971"/>
            <a:ext cx="6413935" cy="1384995"/>
          </a:xfrm>
          <a:prstGeom prst="rect">
            <a:avLst/>
          </a:prstGeom>
          <a:noFill/>
        </p:spPr>
        <p:txBody>
          <a:bodyPr wrap="none" rtlCol="0">
            <a:spAutoFit/>
          </a:bodyPr>
          <a:lstStyle/>
          <a:p>
            <a:r>
              <a:rPr lang="en-US" sz="2800" dirty="0" smtClean="0">
                <a:solidFill>
                  <a:schemeClr val="bg1"/>
                </a:solidFill>
                <a:latin typeface="Tajawal Medium" panose="00000600000000000000" pitchFamily="2" charset="-78"/>
                <a:cs typeface="Tajawal Medium" panose="00000600000000000000" pitchFamily="2" charset="-78"/>
              </a:rPr>
              <a:t>Digital Consumer Behavior</a:t>
            </a:r>
            <a:endParaRPr lang="en-US" sz="2800" dirty="0">
              <a:solidFill>
                <a:schemeClr val="bg1"/>
              </a:solidFill>
              <a:latin typeface="Tajawal Medium" panose="00000600000000000000" pitchFamily="2" charset="-78"/>
              <a:cs typeface="Tajawal Medium" panose="00000600000000000000" pitchFamily="2" charset="-78"/>
            </a:endParaRPr>
          </a:p>
          <a:p>
            <a:r>
              <a:rPr lang="en-US" sz="2800" dirty="0">
                <a:solidFill>
                  <a:srgbClr val="24A9E1"/>
                </a:solidFill>
                <a:latin typeface="Tajawal Medium" panose="00000600000000000000" pitchFamily="2" charset="-78"/>
                <a:cs typeface="Tajawal Medium" panose="00000600000000000000" pitchFamily="2" charset="-78"/>
              </a:rPr>
              <a:t>Prepared by Dr. </a:t>
            </a:r>
            <a:r>
              <a:rPr lang="en-US" sz="2800" dirty="0" err="1" smtClean="0">
                <a:solidFill>
                  <a:srgbClr val="24A9E1"/>
                </a:solidFill>
                <a:latin typeface="Tajawal Medium" panose="00000600000000000000" pitchFamily="2" charset="-78"/>
                <a:cs typeface="Tajawal Medium" panose="00000600000000000000" pitchFamily="2" charset="-78"/>
              </a:rPr>
              <a:t>Noha</a:t>
            </a:r>
            <a:r>
              <a:rPr lang="en-US" sz="2800" dirty="0" smtClean="0">
                <a:solidFill>
                  <a:srgbClr val="24A9E1"/>
                </a:solidFill>
                <a:latin typeface="Tajawal Medium" panose="00000600000000000000" pitchFamily="2" charset="-78"/>
                <a:cs typeface="Tajawal Medium" panose="00000600000000000000" pitchFamily="2" charset="-78"/>
              </a:rPr>
              <a:t> El Aswad</a:t>
            </a:r>
            <a:endParaRPr lang="en-US" sz="2800" dirty="0">
              <a:solidFill>
                <a:srgbClr val="24A9E1"/>
              </a:solidFill>
              <a:latin typeface="Tajawal Medium" panose="00000600000000000000" pitchFamily="2" charset="-78"/>
              <a:cs typeface="Tajawal Medium" panose="00000600000000000000" pitchFamily="2" charset="-78"/>
            </a:endParaRPr>
          </a:p>
          <a:p>
            <a:r>
              <a:rPr lang="en-US" sz="2800">
                <a:solidFill>
                  <a:srgbClr val="FF9518"/>
                </a:solidFill>
                <a:latin typeface="Tajawal Medium" panose="00000600000000000000" pitchFamily="2" charset="-78"/>
                <a:cs typeface="Tajawal Medium" panose="00000600000000000000" pitchFamily="2" charset="-78"/>
              </a:rPr>
              <a:t>Lecture </a:t>
            </a:r>
            <a:r>
              <a:rPr lang="en-US" sz="2800" smtClean="0">
                <a:solidFill>
                  <a:srgbClr val="FF9518"/>
                </a:solidFill>
                <a:latin typeface="Tajawal Medium" panose="00000600000000000000" pitchFamily="2" charset="-78"/>
                <a:cs typeface="Tajawal Medium" panose="00000600000000000000" pitchFamily="2" charset="-78"/>
              </a:rPr>
              <a:t>7</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6" name="TextBox 15"/>
          <p:cNvSpPr txBox="1"/>
          <p:nvPr/>
        </p:nvSpPr>
        <p:spPr>
          <a:xfrm>
            <a:off x="5963323" y="4743875"/>
            <a:ext cx="2970172" cy="800219"/>
          </a:xfrm>
          <a:prstGeom prst="rect">
            <a:avLst/>
          </a:prstGeom>
          <a:noFill/>
        </p:spPr>
        <p:txBody>
          <a:bodyPr wrap="none" rtlCol="0">
            <a:spAutoFit/>
          </a:bodyPr>
          <a:lstStyle/>
          <a:p>
            <a:r>
              <a:rPr lang="en-US" u="sng" dirty="0" smtClean="0">
                <a:hlinkClick r:id="rId7"/>
              </a:rPr>
              <a:t>MKT713_</a:t>
            </a:r>
            <a:endParaRPr lang="en-US" u="sng" dirty="0" smtClean="0"/>
          </a:p>
          <a:p>
            <a:r>
              <a:rPr lang="en-US" dirty="0" smtClean="0"/>
              <a:t>Master </a:t>
            </a:r>
            <a:r>
              <a:rPr lang="en-US" dirty="0"/>
              <a:t>of Digital Marketing</a:t>
            </a:r>
            <a:r>
              <a:rPr lang="en-US" sz="2800" dirty="0" smtClean="0">
                <a:solidFill>
                  <a:srgbClr val="FF9518"/>
                </a:solidFill>
                <a:latin typeface="Tajawal Medium" panose="00000600000000000000" pitchFamily="2" charset="-78"/>
                <a:cs typeface="Tajawal Medium" panose="00000600000000000000" pitchFamily="2" charset="-78"/>
              </a:rPr>
              <a:t> </a:t>
            </a:r>
            <a:endParaRPr lang="en-US" sz="2800" dirty="0">
              <a:solidFill>
                <a:srgbClr val="FF9518"/>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18704294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3722494"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Buying, Having, Being</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170223" y="236724"/>
            <a:ext cx="1688284"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smtClean="0">
                <a:solidFill>
                  <a:schemeClr val="bg1"/>
                </a:solidFill>
                <a:latin typeface="Tajawal Medium" panose="00000600000000000000" pitchFamily="2" charset="-78"/>
                <a:cs typeface="Tajawal Medium" panose="00000600000000000000" pitchFamily="2" charset="-78"/>
              </a:rPr>
              <a:t>0</a:t>
            </a:r>
            <a:r>
              <a:rPr lang="ar-EG" sz="2800" dirty="0" smtClean="0">
                <a:solidFill>
                  <a:schemeClr val="bg1"/>
                </a:solidFill>
                <a:latin typeface="Tajawal Medium" panose="00000600000000000000" pitchFamily="2" charset="-78"/>
                <a:cs typeface="Tajawal Medium" panose="00000600000000000000" pitchFamily="2" charset="-78"/>
              </a:rPr>
              <a:t>2</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9" name="Rectangle 19">
            <a:extLst>
              <a:ext uri="{FF2B5EF4-FFF2-40B4-BE49-F238E27FC236}">
                <a16:creationId xmlns:a16="http://schemas.microsoft.com/office/drawing/2014/main" id="{0B03ED97-E46A-0BDD-483F-840D583BB761}"/>
              </a:ext>
            </a:extLst>
          </p:cNvPr>
          <p:cNvSpPr>
            <a:spLocks noChangeArrowheads="1"/>
          </p:cNvSpPr>
          <p:nvPr/>
        </p:nvSpPr>
        <p:spPr bwMode="auto">
          <a:xfrm>
            <a:off x="2440788" y="3101329"/>
            <a:ext cx="3276600" cy="1419225"/>
          </a:xfrm>
          <a:prstGeom prst="rect">
            <a:avLst/>
          </a:prstGeom>
          <a:noFill/>
          <a:ln w="9525">
            <a:noFill/>
            <a:miter lim="800000"/>
            <a:headEnd/>
            <a:tailEnd/>
          </a:ln>
        </p:spPr>
        <p:txBody>
          <a:bodyPr anchor="b"/>
          <a:lstStyle/>
          <a:p>
            <a:r>
              <a:rPr lang="en-US" sz="3000" b="1" dirty="0">
                <a:solidFill>
                  <a:srgbClr val="000066"/>
                </a:solidFill>
              </a:rPr>
              <a:t>CONSUMER BEHAVIOR, 10e</a:t>
            </a:r>
            <a:br>
              <a:rPr lang="en-US" sz="3000" b="1" dirty="0">
                <a:solidFill>
                  <a:srgbClr val="000066"/>
                </a:solidFill>
              </a:rPr>
            </a:br>
            <a:r>
              <a:rPr lang="en-US" sz="2200" b="1" dirty="0">
                <a:solidFill>
                  <a:srgbClr val="000066"/>
                </a:solidFill>
              </a:rPr>
              <a:t>Michael R. Solomon</a:t>
            </a:r>
            <a:endParaRPr lang="en-US" sz="3300" b="1" dirty="0">
              <a:solidFill>
                <a:srgbClr val="CC0066"/>
              </a:solidFill>
            </a:endParaRPr>
          </a:p>
        </p:txBody>
      </p:sp>
      <p:pic>
        <p:nvPicPr>
          <p:cNvPr id="10" name="Picture 9" descr="0132671840_i.jpg">
            <a:extLst>
              <a:ext uri="{FF2B5EF4-FFF2-40B4-BE49-F238E27FC236}">
                <a16:creationId xmlns:a16="http://schemas.microsoft.com/office/drawing/2014/main" id="{BE8953B7-8B5A-4BE9-BA4D-177C81F098AD}"/>
              </a:ext>
            </a:extLst>
          </p:cNvPr>
          <p:cNvPicPr>
            <a:picLocks noChangeAspect="1"/>
          </p:cNvPicPr>
          <p:nvPr/>
        </p:nvPicPr>
        <p:blipFill>
          <a:blip r:embed="rId6" cstate="print"/>
          <a:stretch>
            <a:fillRect/>
          </a:stretch>
        </p:blipFill>
        <p:spPr>
          <a:xfrm>
            <a:off x="7088988" y="2263128"/>
            <a:ext cx="2335742" cy="3033188"/>
          </a:xfrm>
          <a:prstGeom prst="rect">
            <a:avLst/>
          </a:prstGeom>
        </p:spPr>
      </p:pic>
    </p:spTree>
    <p:extLst>
      <p:ext uri="{BB962C8B-B14F-4D97-AF65-F5344CB8AC3E}">
        <p14:creationId xmlns:p14="http://schemas.microsoft.com/office/powerpoint/2010/main" val="24461503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4259470" cy="523220"/>
          </a:xfrm>
          <a:prstGeom prst="rect">
            <a:avLst/>
          </a:prstGeom>
          <a:noFill/>
        </p:spPr>
        <p:txBody>
          <a:bodyPr wrap="square" rtlCol="0">
            <a:spAutoFit/>
          </a:bodyPr>
          <a:lstStyle/>
          <a:p>
            <a:r>
              <a:rPr lang="en-US" sz="2800" dirty="0">
                <a:solidFill>
                  <a:schemeClr val="bg1"/>
                </a:solidFill>
              </a:rPr>
              <a:t>Chapter Objectives</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170223" y="236724"/>
            <a:ext cx="1688284"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smtClean="0">
                <a:solidFill>
                  <a:schemeClr val="bg1"/>
                </a:solidFill>
                <a:latin typeface="Tajawal Medium" panose="00000600000000000000" pitchFamily="2" charset="-78"/>
                <a:cs typeface="Tajawal Medium" panose="00000600000000000000" pitchFamily="2" charset="-78"/>
              </a:rPr>
              <a:t>0</a:t>
            </a:r>
            <a:r>
              <a:rPr lang="ar-EG" sz="2800" dirty="0" smtClean="0">
                <a:solidFill>
                  <a:schemeClr val="bg1"/>
                </a:solidFill>
                <a:latin typeface="Tajawal Medium" panose="00000600000000000000" pitchFamily="2" charset="-78"/>
                <a:cs typeface="Tajawal Medium" panose="00000600000000000000" pitchFamily="2" charset="-78"/>
              </a:rPr>
              <a:t>2</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1" name="Rectangle 3"/>
          <p:cNvSpPr>
            <a:spLocks noGrp="1" noChangeArrowheads="1"/>
          </p:cNvSpPr>
          <p:nvPr>
            <p:ph idx="1"/>
          </p:nvPr>
        </p:nvSpPr>
        <p:spPr>
          <a:xfrm>
            <a:off x="843844" y="1846924"/>
            <a:ext cx="10515600" cy="4351338"/>
          </a:xfrm>
        </p:spPr>
        <p:txBody>
          <a:bodyPr/>
          <a:lstStyle/>
          <a:p>
            <a:pPr>
              <a:buNone/>
            </a:pPr>
            <a:r>
              <a:rPr lang="en-US" sz="3200" dirty="0"/>
              <a:t>When you finish this chapter, you should understand why</a:t>
            </a:r>
            <a:r>
              <a:rPr lang="en-US" sz="3200" dirty="0" smtClean="0"/>
              <a:t>:</a:t>
            </a:r>
          </a:p>
          <a:p>
            <a:pPr lvl="1"/>
            <a:r>
              <a:rPr lang="en-US" dirty="0">
                <a:solidFill>
                  <a:srgbClr val="FF0000"/>
                </a:solidFill>
              </a:rPr>
              <a:t>Ethical business </a:t>
            </a:r>
            <a:r>
              <a:rPr lang="en-US" dirty="0"/>
              <a:t>is good business.</a:t>
            </a:r>
          </a:p>
          <a:p>
            <a:pPr lvl="1"/>
            <a:r>
              <a:rPr lang="en-US" dirty="0">
                <a:solidFill>
                  <a:srgbClr val="FF0000"/>
                </a:solidFill>
              </a:rPr>
              <a:t>Marketers have an obligation </a:t>
            </a:r>
            <a:r>
              <a:rPr lang="en-US" dirty="0"/>
              <a:t>to provide safe and functional products as part of their business activities. </a:t>
            </a:r>
          </a:p>
          <a:p>
            <a:pPr lvl="1"/>
            <a:r>
              <a:rPr lang="en-US" dirty="0">
                <a:solidFill>
                  <a:srgbClr val="FF0000"/>
                </a:solidFill>
              </a:rPr>
              <a:t>Consumer behavior impacts directly </a:t>
            </a:r>
            <a:r>
              <a:rPr lang="en-US" dirty="0"/>
              <a:t>on major public policy issues that confront our society. </a:t>
            </a:r>
          </a:p>
          <a:p>
            <a:pPr lvl="1"/>
            <a:r>
              <a:rPr lang="en-US" dirty="0"/>
              <a:t> </a:t>
            </a:r>
            <a:r>
              <a:rPr lang="en-US" dirty="0">
                <a:solidFill>
                  <a:srgbClr val="FF0000"/>
                </a:solidFill>
              </a:rPr>
              <a:t>Consumer behavior </a:t>
            </a:r>
            <a:r>
              <a:rPr lang="en-US" dirty="0"/>
              <a:t>can be harmful to individuals and to society</a:t>
            </a:r>
          </a:p>
          <a:p>
            <a:pPr>
              <a:buNone/>
            </a:pPr>
            <a:endParaRPr lang="en-US" sz="3200" dirty="0">
              <a:sym typeface="Wingdings" pitchFamily="2" charset="2"/>
            </a:endParaRPr>
          </a:p>
        </p:txBody>
      </p:sp>
    </p:spTree>
    <p:extLst>
      <p:ext uri="{BB962C8B-B14F-4D97-AF65-F5344CB8AC3E}">
        <p14:creationId xmlns:p14="http://schemas.microsoft.com/office/powerpoint/2010/main" val="8823412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4259470" cy="523220"/>
          </a:xfrm>
          <a:prstGeom prst="rect">
            <a:avLst/>
          </a:prstGeom>
          <a:noFill/>
        </p:spPr>
        <p:txBody>
          <a:bodyPr wrap="square" rtlCol="0">
            <a:spAutoFit/>
          </a:bodyPr>
          <a:lstStyle/>
          <a:p>
            <a:r>
              <a:rPr lang="en-US" sz="2800" dirty="0" smtClean="0">
                <a:solidFill>
                  <a:schemeClr val="bg1"/>
                </a:solidFill>
              </a:rPr>
              <a:t>Lecture  Objectives 1/2</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170223" y="236724"/>
            <a:ext cx="1688284"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smtClean="0">
                <a:solidFill>
                  <a:schemeClr val="bg1"/>
                </a:solidFill>
                <a:latin typeface="Tajawal Medium" panose="00000600000000000000" pitchFamily="2" charset="-78"/>
                <a:cs typeface="Tajawal Medium" panose="00000600000000000000" pitchFamily="2" charset="-78"/>
              </a:rPr>
              <a:t>0</a:t>
            </a:r>
            <a:r>
              <a:rPr lang="ar-EG" sz="2800" dirty="0" smtClean="0">
                <a:solidFill>
                  <a:schemeClr val="bg1"/>
                </a:solidFill>
                <a:latin typeface="Tajawal Medium" panose="00000600000000000000" pitchFamily="2" charset="-78"/>
                <a:cs typeface="Tajawal Medium" panose="00000600000000000000" pitchFamily="2" charset="-78"/>
              </a:rPr>
              <a:t>2</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1" name="Rectangle 3"/>
          <p:cNvSpPr>
            <a:spLocks noGrp="1" noChangeArrowheads="1"/>
          </p:cNvSpPr>
          <p:nvPr>
            <p:ph idx="1"/>
          </p:nvPr>
        </p:nvSpPr>
        <p:spPr>
          <a:xfrm>
            <a:off x="843844" y="1846924"/>
            <a:ext cx="10515600" cy="4351338"/>
          </a:xfrm>
        </p:spPr>
        <p:txBody>
          <a:bodyPr>
            <a:normAutofit/>
          </a:bodyPr>
          <a:lstStyle/>
          <a:p>
            <a:pPr>
              <a:buNone/>
            </a:pPr>
            <a:r>
              <a:rPr lang="en-US" sz="3200" dirty="0"/>
              <a:t>When you finish this </a:t>
            </a:r>
            <a:r>
              <a:rPr lang="en-US" sz="3200" dirty="0" smtClean="0"/>
              <a:t>lecture, </a:t>
            </a:r>
            <a:r>
              <a:rPr lang="en-US" sz="3200" dirty="0"/>
              <a:t>you should understand why</a:t>
            </a:r>
            <a:r>
              <a:rPr lang="en-US" sz="3200" dirty="0" smtClean="0"/>
              <a:t>:</a:t>
            </a:r>
          </a:p>
          <a:p>
            <a:r>
              <a:rPr lang="en-US" sz="2400" dirty="0" smtClean="0"/>
              <a:t>Part 2 in Learning objective one in chapter 2</a:t>
            </a:r>
          </a:p>
          <a:p>
            <a:pPr lvl="1"/>
            <a:r>
              <a:rPr lang="en-US" dirty="0">
                <a:solidFill>
                  <a:srgbClr val="FF0000"/>
                </a:solidFill>
              </a:rPr>
              <a:t>Ethical business </a:t>
            </a:r>
            <a:r>
              <a:rPr lang="en-US" dirty="0"/>
              <a:t>is good business</a:t>
            </a:r>
            <a:r>
              <a:rPr lang="en-US" dirty="0" smtClean="0"/>
              <a:t>.</a:t>
            </a:r>
          </a:p>
          <a:p>
            <a:pPr lvl="2"/>
            <a:r>
              <a:rPr lang="en-US" dirty="0">
                <a:solidFill>
                  <a:srgbClr val="FF0000"/>
                </a:solidFill>
              </a:rPr>
              <a:t>Do Marketers promise Miracles? </a:t>
            </a:r>
            <a:endParaRPr lang="en-US" dirty="0" smtClean="0">
              <a:solidFill>
                <a:srgbClr val="FF0000"/>
              </a:solidFill>
            </a:endParaRPr>
          </a:p>
          <a:p>
            <a:pPr lvl="2"/>
            <a:r>
              <a:rPr lang="en-US" dirty="0">
                <a:solidFill>
                  <a:srgbClr val="FF0000"/>
                </a:solidFill>
              </a:rPr>
              <a:t>Materialism: are You What You Own</a:t>
            </a:r>
            <a:r>
              <a:rPr lang="en-US" dirty="0" smtClean="0">
                <a:solidFill>
                  <a:srgbClr val="FF0000"/>
                </a:solidFill>
              </a:rPr>
              <a:t>?</a:t>
            </a:r>
          </a:p>
          <a:p>
            <a:pPr lvl="2"/>
            <a:r>
              <a:rPr lang="en-US" dirty="0" smtClean="0">
                <a:solidFill>
                  <a:srgbClr val="FF0000"/>
                </a:solidFill>
              </a:rPr>
              <a:t>Curation</a:t>
            </a:r>
          </a:p>
          <a:p>
            <a:pPr marL="914400" lvl="2" indent="0">
              <a:buNone/>
            </a:pPr>
            <a:endParaRPr lang="en-US" dirty="0">
              <a:solidFill>
                <a:srgbClr val="0070C0"/>
              </a:solidFill>
              <a:latin typeface="Tajawal Medium" panose="00000600000000000000" pitchFamily="2" charset="-78"/>
              <a:cs typeface="Tajawal Medium" panose="00000600000000000000" pitchFamily="2" charset="-78"/>
            </a:endParaRPr>
          </a:p>
          <a:p>
            <a:pPr lvl="2"/>
            <a:endParaRPr lang="en-US" dirty="0">
              <a:solidFill>
                <a:srgbClr val="0070C0"/>
              </a:solidFill>
            </a:endParaRPr>
          </a:p>
          <a:p>
            <a:pPr lvl="1">
              <a:buNone/>
            </a:pPr>
            <a:endParaRPr lang="en-US" sz="2800" dirty="0">
              <a:solidFill>
                <a:srgbClr val="0070C0"/>
              </a:solidFill>
              <a:sym typeface="Wingdings" pitchFamily="2" charset="2"/>
            </a:endParaRPr>
          </a:p>
        </p:txBody>
      </p:sp>
    </p:spTree>
    <p:extLst>
      <p:ext uri="{BB962C8B-B14F-4D97-AF65-F5344CB8AC3E}">
        <p14:creationId xmlns:p14="http://schemas.microsoft.com/office/powerpoint/2010/main" val="3967971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4259470" cy="523220"/>
          </a:xfrm>
          <a:prstGeom prst="rect">
            <a:avLst/>
          </a:prstGeom>
          <a:noFill/>
        </p:spPr>
        <p:txBody>
          <a:bodyPr wrap="square" rtlCol="0">
            <a:spAutoFit/>
          </a:bodyPr>
          <a:lstStyle/>
          <a:p>
            <a:r>
              <a:rPr lang="en-US" sz="2800" dirty="0" smtClean="0">
                <a:solidFill>
                  <a:schemeClr val="bg1"/>
                </a:solidFill>
              </a:rPr>
              <a:t>Lecture  Objectives 2/2</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170223" y="236724"/>
            <a:ext cx="1688284"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smtClean="0">
                <a:solidFill>
                  <a:schemeClr val="bg1"/>
                </a:solidFill>
                <a:latin typeface="Tajawal Medium" panose="00000600000000000000" pitchFamily="2" charset="-78"/>
                <a:cs typeface="Tajawal Medium" panose="00000600000000000000" pitchFamily="2" charset="-78"/>
              </a:rPr>
              <a:t>0</a:t>
            </a:r>
            <a:r>
              <a:rPr lang="ar-EG" sz="2800" dirty="0" smtClean="0">
                <a:solidFill>
                  <a:schemeClr val="bg1"/>
                </a:solidFill>
                <a:latin typeface="Tajawal Medium" panose="00000600000000000000" pitchFamily="2" charset="-78"/>
                <a:cs typeface="Tajawal Medium" panose="00000600000000000000" pitchFamily="2" charset="-78"/>
              </a:rPr>
              <a:t>2</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1" name="Rectangle 3"/>
          <p:cNvSpPr>
            <a:spLocks noGrp="1" noChangeArrowheads="1"/>
          </p:cNvSpPr>
          <p:nvPr>
            <p:ph idx="1"/>
          </p:nvPr>
        </p:nvSpPr>
        <p:spPr>
          <a:xfrm>
            <a:off x="843844" y="1846924"/>
            <a:ext cx="10515600" cy="4351338"/>
          </a:xfrm>
        </p:spPr>
        <p:txBody>
          <a:bodyPr>
            <a:normAutofit/>
          </a:bodyPr>
          <a:lstStyle/>
          <a:p>
            <a:pPr>
              <a:buNone/>
            </a:pPr>
            <a:r>
              <a:rPr lang="en-US" sz="3200" dirty="0"/>
              <a:t>When you finish this </a:t>
            </a:r>
            <a:r>
              <a:rPr lang="en-US" sz="3200" dirty="0" smtClean="0"/>
              <a:t>lecture, </a:t>
            </a:r>
            <a:r>
              <a:rPr lang="en-US" sz="3200" dirty="0"/>
              <a:t>you should understand why</a:t>
            </a:r>
            <a:r>
              <a:rPr lang="en-US" sz="3200" dirty="0" smtClean="0"/>
              <a:t>:</a:t>
            </a:r>
          </a:p>
          <a:p>
            <a:r>
              <a:rPr lang="en-US" sz="2400" dirty="0" smtClean="0"/>
              <a:t>Part 1Learning </a:t>
            </a:r>
            <a:r>
              <a:rPr lang="en-US" sz="2400" dirty="0"/>
              <a:t>objective </a:t>
            </a:r>
            <a:r>
              <a:rPr lang="en-US" sz="2400" dirty="0" smtClean="0"/>
              <a:t>two </a:t>
            </a:r>
            <a:r>
              <a:rPr lang="en-US" sz="2400" dirty="0"/>
              <a:t>in chapter </a:t>
            </a:r>
            <a:r>
              <a:rPr lang="en-US" sz="2400" dirty="0" smtClean="0"/>
              <a:t>2(</a:t>
            </a:r>
            <a:r>
              <a:rPr lang="en-US" sz="2400" dirty="0"/>
              <a:t>Marketers have </a:t>
            </a:r>
            <a:r>
              <a:rPr lang="en-US" sz="2400" dirty="0" smtClean="0"/>
              <a:t>an obligation </a:t>
            </a:r>
            <a:r>
              <a:rPr lang="en-US" sz="2400" dirty="0"/>
              <a:t>to provide </a:t>
            </a:r>
            <a:r>
              <a:rPr lang="en-US" sz="2400" dirty="0" smtClean="0"/>
              <a:t>safe and </a:t>
            </a:r>
            <a:r>
              <a:rPr lang="en-US" sz="2400" dirty="0"/>
              <a:t>functional </a:t>
            </a:r>
            <a:r>
              <a:rPr lang="en-US" sz="2400" dirty="0" smtClean="0"/>
              <a:t>products as </a:t>
            </a:r>
            <a:r>
              <a:rPr lang="en-US" sz="2400" dirty="0"/>
              <a:t>part of their </a:t>
            </a:r>
            <a:r>
              <a:rPr lang="en-US" sz="2400" dirty="0" smtClean="0"/>
              <a:t>business activities).</a:t>
            </a:r>
            <a:endParaRPr lang="en-US" sz="2400" dirty="0"/>
          </a:p>
          <a:p>
            <a:pPr lvl="2"/>
            <a:r>
              <a:rPr lang="en-US" dirty="0" smtClean="0">
                <a:solidFill>
                  <a:srgbClr val="FF0000"/>
                </a:solidFill>
              </a:rPr>
              <a:t>Consumers</a:t>
            </a:r>
            <a:r>
              <a:rPr lang="en-US" dirty="0">
                <a:solidFill>
                  <a:srgbClr val="FF0000"/>
                </a:solidFill>
              </a:rPr>
              <a:t>’ rights and product </a:t>
            </a:r>
            <a:r>
              <a:rPr lang="en-US" dirty="0" smtClean="0">
                <a:solidFill>
                  <a:srgbClr val="FF0000"/>
                </a:solidFill>
              </a:rPr>
              <a:t>Satisfaction</a:t>
            </a:r>
          </a:p>
          <a:p>
            <a:pPr marL="914400" lvl="2" indent="0">
              <a:buNone/>
            </a:pPr>
            <a:endParaRPr lang="en-US" dirty="0" smtClean="0">
              <a:solidFill>
                <a:srgbClr val="FF0000"/>
              </a:solidFill>
            </a:endParaRPr>
          </a:p>
          <a:p>
            <a:pPr lvl="2"/>
            <a:endParaRPr lang="en-US" dirty="0">
              <a:solidFill>
                <a:srgbClr val="0070C0"/>
              </a:solidFill>
              <a:latin typeface="Tajawal Medium" panose="00000600000000000000" pitchFamily="2" charset="-78"/>
              <a:cs typeface="Tajawal Medium" panose="00000600000000000000" pitchFamily="2" charset="-78"/>
            </a:endParaRPr>
          </a:p>
          <a:p>
            <a:pPr lvl="2"/>
            <a:endParaRPr lang="en-US" dirty="0">
              <a:solidFill>
                <a:srgbClr val="0070C0"/>
              </a:solidFill>
            </a:endParaRPr>
          </a:p>
          <a:p>
            <a:pPr lvl="1">
              <a:buNone/>
            </a:pPr>
            <a:endParaRPr lang="en-US" sz="2800" dirty="0">
              <a:solidFill>
                <a:srgbClr val="0070C0"/>
              </a:solidFill>
              <a:sym typeface="Wingdings" pitchFamily="2" charset="2"/>
            </a:endParaRPr>
          </a:p>
        </p:txBody>
      </p:sp>
    </p:spTree>
    <p:extLst>
      <p:ext uri="{BB962C8B-B14F-4D97-AF65-F5344CB8AC3E}">
        <p14:creationId xmlns:p14="http://schemas.microsoft.com/office/powerpoint/2010/main" val="983195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6" y="543490"/>
            <a:ext cx="5606117" cy="523220"/>
          </a:xfrm>
          <a:prstGeom prst="rect">
            <a:avLst/>
          </a:prstGeom>
          <a:noFill/>
        </p:spPr>
        <p:txBody>
          <a:bodyPr wrap="square" rtlCol="0">
            <a:spAutoFit/>
          </a:bodyPr>
          <a:lstStyle/>
          <a:p>
            <a:r>
              <a:rPr lang="en-US" sz="2800" dirty="0">
                <a:solidFill>
                  <a:schemeClr val="bg1"/>
                </a:solidFill>
              </a:rPr>
              <a:t>Part 2 in Learning objective one </a:t>
            </a:r>
          </a:p>
        </p:txBody>
      </p:sp>
      <p:sp>
        <p:nvSpPr>
          <p:cNvPr id="8" name="TextBox 7"/>
          <p:cNvSpPr txBox="1"/>
          <p:nvPr/>
        </p:nvSpPr>
        <p:spPr>
          <a:xfrm>
            <a:off x="170223" y="236724"/>
            <a:ext cx="1688284"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smtClean="0">
                <a:solidFill>
                  <a:schemeClr val="bg1"/>
                </a:solidFill>
                <a:latin typeface="Tajawal Medium" panose="00000600000000000000" pitchFamily="2" charset="-78"/>
                <a:cs typeface="Tajawal Medium" panose="00000600000000000000" pitchFamily="2" charset="-78"/>
              </a:rPr>
              <a:t>0</a:t>
            </a:r>
            <a:r>
              <a:rPr lang="ar-EG" sz="2800" dirty="0" smtClean="0">
                <a:solidFill>
                  <a:schemeClr val="bg1"/>
                </a:solidFill>
                <a:latin typeface="Tajawal Medium" panose="00000600000000000000" pitchFamily="2" charset="-78"/>
                <a:cs typeface="Tajawal Medium" panose="00000600000000000000" pitchFamily="2" charset="-78"/>
              </a:rPr>
              <a:t>2</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1" name="Rectangle 3"/>
          <p:cNvSpPr>
            <a:spLocks noGrp="1" noChangeArrowheads="1"/>
          </p:cNvSpPr>
          <p:nvPr>
            <p:ph idx="1"/>
          </p:nvPr>
        </p:nvSpPr>
        <p:spPr>
          <a:xfrm>
            <a:off x="843844" y="1846924"/>
            <a:ext cx="10515600" cy="4351338"/>
          </a:xfrm>
        </p:spPr>
        <p:txBody>
          <a:bodyPr>
            <a:normAutofit/>
          </a:bodyPr>
          <a:lstStyle/>
          <a:p>
            <a:pPr>
              <a:buNone/>
            </a:pPr>
            <a:endParaRPr lang="en-US" sz="3200" dirty="0" smtClean="0"/>
          </a:p>
          <a:p>
            <a:pPr lvl="1"/>
            <a:r>
              <a:rPr lang="en-US" dirty="0" smtClean="0">
                <a:solidFill>
                  <a:srgbClr val="FF0000"/>
                </a:solidFill>
              </a:rPr>
              <a:t>Ethical </a:t>
            </a:r>
            <a:r>
              <a:rPr lang="en-US" dirty="0">
                <a:solidFill>
                  <a:srgbClr val="FF0000"/>
                </a:solidFill>
              </a:rPr>
              <a:t>business </a:t>
            </a:r>
            <a:r>
              <a:rPr lang="en-US" dirty="0"/>
              <a:t>is good business</a:t>
            </a:r>
            <a:r>
              <a:rPr lang="en-US" dirty="0" smtClean="0"/>
              <a:t>.</a:t>
            </a:r>
          </a:p>
          <a:p>
            <a:pPr lvl="2"/>
            <a:r>
              <a:rPr lang="en-US" dirty="0">
                <a:solidFill>
                  <a:srgbClr val="FF0000"/>
                </a:solidFill>
              </a:rPr>
              <a:t>Do Marketers promise Miracles? </a:t>
            </a:r>
            <a:endParaRPr lang="en-US" dirty="0" smtClean="0">
              <a:solidFill>
                <a:srgbClr val="FF0000"/>
              </a:solidFill>
            </a:endParaRPr>
          </a:p>
          <a:p>
            <a:pPr lvl="2"/>
            <a:r>
              <a:rPr lang="en-US" dirty="0">
                <a:solidFill>
                  <a:srgbClr val="FF0000"/>
                </a:solidFill>
              </a:rPr>
              <a:t>Materialism: are You What You Own</a:t>
            </a:r>
            <a:r>
              <a:rPr lang="en-US" dirty="0" smtClean="0">
                <a:solidFill>
                  <a:srgbClr val="FF0000"/>
                </a:solidFill>
              </a:rPr>
              <a:t>?</a:t>
            </a:r>
          </a:p>
          <a:p>
            <a:pPr lvl="2"/>
            <a:r>
              <a:rPr lang="en-US" dirty="0" smtClean="0">
                <a:solidFill>
                  <a:srgbClr val="FF0000"/>
                </a:solidFill>
              </a:rPr>
              <a:t>Curation</a:t>
            </a:r>
          </a:p>
          <a:p>
            <a:pPr marL="914400" lvl="2" indent="0">
              <a:buNone/>
            </a:pPr>
            <a:endParaRPr lang="en-US" dirty="0">
              <a:solidFill>
                <a:srgbClr val="0070C0"/>
              </a:solidFill>
              <a:latin typeface="Tajawal Medium" panose="00000600000000000000" pitchFamily="2" charset="-78"/>
              <a:cs typeface="Tajawal Medium" panose="00000600000000000000" pitchFamily="2" charset="-78"/>
            </a:endParaRPr>
          </a:p>
          <a:p>
            <a:pPr lvl="2"/>
            <a:endParaRPr lang="en-US" dirty="0">
              <a:solidFill>
                <a:srgbClr val="0070C0"/>
              </a:solidFill>
            </a:endParaRPr>
          </a:p>
          <a:p>
            <a:pPr lvl="1">
              <a:buNone/>
            </a:pPr>
            <a:endParaRPr lang="en-US" sz="2800" dirty="0">
              <a:solidFill>
                <a:srgbClr val="0070C0"/>
              </a:solidFill>
              <a:sym typeface="Wingdings" pitchFamily="2" charset="2"/>
            </a:endParaRPr>
          </a:p>
        </p:txBody>
      </p:sp>
    </p:spTree>
    <p:extLst>
      <p:ext uri="{BB962C8B-B14F-4D97-AF65-F5344CB8AC3E}">
        <p14:creationId xmlns:p14="http://schemas.microsoft.com/office/powerpoint/2010/main" val="6808249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5497274" cy="523220"/>
          </a:xfrm>
          <a:prstGeom prst="rect">
            <a:avLst/>
          </a:prstGeom>
          <a:noFill/>
        </p:spPr>
        <p:txBody>
          <a:bodyPr wrap="none" rtlCol="0">
            <a:spAutoFit/>
          </a:bodyPr>
          <a:lstStyle/>
          <a:p>
            <a:r>
              <a:rPr lang="en-US" sz="2800" dirty="0">
                <a:solidFill>
                  <a:srgbClr val="FF0000"/>
                </a:solidFill>
              </a:rPr>
              <a:t>Do Marketers promise Miracles</a:t>
            </a:r>
            <a:r>
              <a:rPr lang="en-US" sz="2800" dirty="0" smtClean="0">
                <a:solidFill>
                  <a:srgbClr val="FF0000"/>
                </a:solidFill>
              </a:rPr>
              <a:t>? 1/4</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170223" y="236724"/>
            <a:ext cx="1688284"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ar-EG" sz="2800" dirty="0" smtClean="0">
                <a:solidFill>
                  <a:schemeClr val="bg1"/>
                </a:solidFill>
                <a:latin typeface="Tajawal Medium" panose="00000600000000000000" pitchFamily="2" charset="-78"/>
                <a:cs typeface="Tajawal Medium" panose="00000600000000000000" pitchFamily="2" charset="-78"/>
              </a:rPr>
              <a:t>2</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0" name="Content Placeholder 9"/>
          <p:cNvSpPr>
            <a:spLocks noGrp="1"/>
          </p:cNvSpPr>
          <p:nvPr>
            <p:ph idx="1"/>
          </p:nvPr>
        </p:nvSpPr>
        <p:spPr/>
        <p:txBody>
          <a:bodyPr/>
          <a:lstStyle/>
          <a:p>
            <a:r>
              <a:rPr lang="en-US" dirty="0"/>
              <a:t>Advertising leads us to believe that products have magical properties; the things we buy will transform our lives.</a:t>
            </a:r>
          </a:p>
          <a:p>
            <a:pPr marL="0" indent="0">
              <a:buNone/>
            </a:pPr>
            <a:endParaRPr lang="en-US" dirty="0"/>
          </a:p>
        </p:txBody>
      </p:sp>
    </p:spTree>
    <p:extLst>
      <p:ext uri="{BB962C8B-B14F-4D97-AF65-F5344CB8AC3E}">
        <p14:creationId xmlns:p14="http://schemas.microsoft.com/office/powerpoint/2010/main" val="13900888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5497274" cy="523220"/>
          </a:xfrm>
          <a:prstGeom prst="rect">
            <a:avLst/>
          </a:prstGeom>
          <a:noFill/>
        </p:spPr>
        <p:txBody>
          <a:bodyPr wrap="none" rtlCol="0">
            <a:spAutoFit/>
          </a:bodyPr>
          <a:lstStyle/>
          <a:p>
            <a:r>
              <a:rPr lang="en-US" sz="2800" dirty="0">
                <a:solidFill>
                  <a:srgbClr val="FF0000"/>
                </a:solidFill>
              </a:rPr>
              <a:t>Do Marketers promise Miracles</a:t>
            </a:r>
            <a:r>
              <a:rPr lang="en-US" sz="2800" dirty="0" smtClean="0">
                <a:solidFill>
                  <a:srgbClr val="FF0000"/>
                </a:solidFill>
              </a:rPr>
              <a:t>? 2/4</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170223" y="236724"/>
            <a:ext cx="1688284"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ar-EG" sz="2800" dirty="0" smtClean="0">
                <a:solidFill>
                  <a:schemeClr val="bg1"/>
                </a:solidFill>
                <a:latin typeface="Tajawal Medium" panose="00000600000000000000" pitchFamily="2" charset="-78"/>
                <a:cs typeface="Tajawal Medium" panose="00000600000000000000" pitchFamily="2" charset="-78"/>
              </a:rPr>
              <a:t>2</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0" name="Content Placeholder 9"/>
          <p:cNvSpPr>
            <a:spLocks noGrp="1"/>
          </p:cNvSpPr>
          <p:nvPr>
            <p:ph idx="1"/>
          </p:nvPr>
        </p:nvSpPr>
        <p:spPr/>
        <p:txBody>
          <a:bodyPr/>
          <a:lstStyle/>
          <a:p>
            <a:r>
              <a:rPr lang="en-US" dirty="0" smtClean="0"/>
              <a:t>We </a:t>
            </a:r>
            <a:r>
              <a:rPr lang="en-US" dirty="0"/>
              <a:t>will be beautiful, successful, perhaps even live forever. </a:t>
            </a:r>
          </a:p>
        </p:txBody>
      </p:sp>
    </p:spTree>
    <p:extLst>
      <p:ext uri="{BB962C8B-B14F-4D97-AF65-F5344CB8AC3E}">
        <p14:creationId xmlns:p14="http://schemas.microsoft.com/office/powerpoint/2010/main" val="27215058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5497274" cy="523220"/>
          </a:xfrm>
          <a:prstGeom prst="rect">
            <a:avLst/>
          </a:prstGeom>
          <a:noFill/>
        </p:spPr>
        <p:txBody>
          <a:bodyPr wrap="none" rtlCol="0">
            <a:spAutoFit/>
          </a:bodyPr>
          <a:lstStyle/>
          <a:p>
            <a:r>
              <a:rPr lang="en-US" sz="2800" dirty="0">
                <a:solidFill>
                  <a:srgbClr val="FF0000"/>
                </a:solidFill>
              </a:rPr>
              <a:t>Do Marketers promise Miracles</a:t>
            </a:r>
            <a:r>
              <a:rPr lang="en-US" sz="2800" dirty="0" smtClean="0">
                <a:solidFill>
                  <a:srgbClr val="FF0000"/>
                </a:solidFill>
              </a:rPr>
              <a:t>? 3/4</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170223" y="236724"/>
            <a:ext cx="1688284"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ar-EG" sz="2800" dirty="0" smtClean="0">
                <a:solidFill>
                  <a:schemeClr val="bg1"/>
                </a:solidFill>
                <a:latin typeface="Tajawal Medium" panose="00000600000000000000" pitchFamily="2" charset="-78"/>
                <a:cs typeface="Tajawal Medium" panose="00000600000000000000" pitchFamily="2" charset="-78"/>
              </a:rPr>
              <a:t>2</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0" name="Content Placeholder 9"/>
          <p:cNvSpPr>
            <a:spLocks noGrp="1"/>
          </p:cNvSpPr>
          <p:nvPr>
            <p:ph idx="1"/>
          </p:nvPr>
        </p:nvSpPr>
        <p:spPr/>
        <p:txBody>
          <a:bodyPr/>
          <a:lstStyle/>
          <a:p>
            <a:r>
              <a:rPr lang="en-US" dirty="0" smtClean="0"/>
              <a:t>In </a:t>
            </a:r>
            <a:r>
              <a:rPr lang="en-US" dirty="0"/>
              <a:t>this respect, advertising functions as mythology does in primitive societies: </a:t>
            </a:r>
          </a:p>
        </p:txBody>
      </p:sp>
    </p:spTree>
    <p:extLst>
      <p:ext uri="{BB962C8B-B14F-4D97-AF65-F5344CB8AC3E}">
        <p14:creationId xmlns:p14="http://schemas.microsoft.com/office/powerpoint/2010/main" val="40879457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5497274" cy="523220"/>
          </a:xfrm>
          <a:prstGeom prst="rect">
            <a:avLst/>
          </a:prstGeom>
          <a:noFill/>
        </p:spPr>
        <p:txBody>
          <a:bodyPr wrap="none" rtlCol="0">
            <a:spAutoFit/>
          </a:bodyPr>
          <a:lstStyle/>
          <a:p>
            <a:r>
              <a:rPr lang="en-US" sz="2800" dirty="0">
                <a:solidFill>
                  <a:srgbClr val="FF0000"/>
                </a:solidFill>
              </a:rPr>
              <a:t>Do Marketers promise Miracles</a:t>
            </a:r>
            <a:r>
              <a:rPr lang="en-US" sz="2800" dirty="0" smtClean="0">
                <a:solidFill>
                  <a:srgbClr val="FF0000"/>
                </a:solidFill>
              </a:rPr>
              <a:t>? 4/4</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170223" y="236724"/>
            <a:ext cx="1688284"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ar-EG" sz="2800" dirty="0" smtClean="0">
                <a:solidFill>
                  <a:schemeClr val="bg1"/>
                </a:solidFill>
                <a:latin typeface="Tajawal Medium" panose="00000600000000000000" pitchFamily="2" charset="-78"/>
                <a:cs typeface="Tajawal Medium" panose="00000600000000000000" pitchFamily="2" charset="-78"/>
              </a:rPr>
              <a:t>2</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0" name="Content Placeholder 9"/>
          <p:cNvSpPr>
            <a:spLocks noGrp="1"/>
          </p:cNvSpPr>
          <p:nvPr>
            <p:ph idx="1"/>
          </p:nvPr>
        </p:nvSpPr>
        <p:spPr/>
        <p:txBody>
          <a:bodyPr/>
          <a:lstStyle/>
          <a:p>
            <a:r>
              <a:rPr lang="en-US" dirty="0" smtClean="0"/>
              <a:t>It </a:t>
            </a:r>
            <a:r>
              <a:rPr lang="en-US" dirty="0"/>
              <a:t>provides simple, anxiety reducing answers to complex problems.</a:t>
            </a:r>
          </a:p>
        </p:txBody>
      </p:sp>
    </p:spTree>
    <p:extLst>
      <p:ext uri="{BB962C8B-B14F-4D97-AF65-F5344CB8AC3E}">
        <p14:creationId xmlns:p14="http://schemas.microsoft.com/office/powerpoint/2010/main" val="16282116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755573" y="543490"/>
            <a:ext cx="2478627" cy="523220"/>
          </a:xfrm>
          <a:prstGeom prst="rect">
            <a:avLst/>
          </a:prstGeom>
          <a:noFill/>
        </p:spPr>
        <p:txBody>
          <a:bodyPr wrap="none" rtlCol="0">
            <a:spAutoFit/>
          </a:bodyPr>
          <a:lstStyle/>
          <a:p>
            <a:r>
              <a:rPr lang="en-US" sz="2800" dirty="0">
                <a:solidFill>
                  <a:schemeClr val="bg1"/>
                </a:solidFill>
              </a:rPr>
              <a:t>A response</a:t>
            </a:r>
            <a:r>
              <a:rPr lang="en-US" sz="2800" dirty="0" smtClean="0">
                <a:solidFill>
                  <a:schemeClr val="bg1"/>
                </a:solidFill>
              </a:rPr>
              <a:t>. 1/3</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170223" y="236724"/>
            <a:ext cx="1688284"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ar-EG" sz="2800" dirty="0" smtClean="0">
                <a:solidFill>
                  <a:schemeClr val="bg1"/>
                </a:solidFill>
                <a:latin typeface="Tajawal Medium" panose="00000600000000000000" pitchFamily="2" charset="-78"/>
                <a:cs typeface="Tajawal Medium" panose="00000600000000000000" pitchFamily="2" charset="-78"/>
              </a:rPr>
              <a:t>2</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0" name="Content Placeholder 9"/>
          <p:cNvSpPr>
            <a:spLocks noGrp="1"/>
          </p:cNvSpPr>
          <p:nvPr>
            <p:ph idx="1"/>
          </p:nvPr>
        </p:nvSpPr>
        <p:spPr/>
        <p:txBody>
          <a:bodyPr/>
          <a:lstStyle/>
          <a:p>
            <a:r>
              <a:rPr lang="en-US" dirty="0"/>
              <a:t>Marketers simply do not know enough about people to manipulate them.</a:t>
            </a:r>
          </a:p>
          <a:p>
            <a:pPr marL="0" indent="0">
              <a:buNone/>
            </a:pPr>
            <a:endParaRPr lang="en-US" dirty="0">
              <a:solidFill>
                <a:srgbClr val="FF0000"/>
              </a:solidFill>
            </a:endParaRPr>
          </a:p>
        </p:txBody>
      </p:sp>
    </p:spTree>
    <p:extLst>
      <p:ext uri="{BB962C8B-B14F-4D97-AF65-F5344CB8AC3E}">
        <p14:creationId xmlns:p14="http://schemas.microsoft.com/office/powerpoint/2010/main" val="212876516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755573" y="543490"/>
            <a:ext cx="2478627" cy="523220"/>
          </a:xfrm>
          <a:prstGeom prst="rect">
            <a:avLst/>
          </a:prstGeom>
          <a:noFill/>
        </p:spPr>
        <p:txBody>
          <a:bodyPr wrap="none" rtlCol="0">
            <a:spAutoFit/>
          </a:bodyPr>
          <a:lstStyle/>
          <a:p>
            <a:r>
              <a:rPr lang="en-US" sz="2800" dirty="0">
                <a:solidFill>
                  <a:schemeClr val="bg1"/>
                </a:solidFill>
              </a:rPr>
              <a:t>A response</a:t>
            </a:r>
            <a:r>
              <a:rPr lang="en-US" sz="2800" dirty="0" smtClean="0">
                <a:solidFill>
                  <a:schemeClr val="bg1"/>
                </a:solidFill>
              </a:rPr>
              <a:t>. 2/3</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170223" y="236724"/>
            <a:ext cx="1688284"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ar-EG" sz="2800" dirty="0" smtClean="0">
                <a:solidFill>
                  <a:schemeClr val="bg1"/>
                </a:solidFill>
                <a:latin typeface="Tajawal Medium" panose="00000600000000000000" pitchFamily="2" charset="-78"/>
                <a:cs typeface="Tajawal Medium" panose="00000600000000000000" pitchFamily="2" charset="-78"/>
              </a:rPr>
              <a:t>2</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0" name="Content Placeholder 9"/>
          <p:cNvSpPr>
            <a:spLocks noGrp="1"/>
          </p:cNvSpPr>
          <p:nvPr>
            <p:ph idx="1"/>
          </p:nvPr>
        </p:nvSpPr>
        <p:spPr/>
        <p:txBody>
          <a:bodyPr/>
          <a:lstStyle/>
          <a:p>
            <a:r>
              <a:rPr lang="en-US" dirty="0" smtClean="0"/>
              <a:t>Consider </a:t>
            </a:r>
            <a:r>
              <a:rPr lang="en-US" dirty="0"/>
              <a:t>that the failure rate for new products ranges from 40 percent to 80 percent.</a:t>
            </a:r>
          </a:p>
          <a:p>
            <a:pPr marL="0" indent="0">
              <a:buNone/>
            </a:pPr>
            <a:endParaRPr lang="en-US" dirty="0">
              <a:solidFill>
                <a:srgbClr val="FF0000"/>
              </a:solidFill>
            </a:endParaRPr>
          </a:p>
        </p:txBody>
      </p:sp>
    </p:spTree>
    <p:extLst>
      <p:ext uri="{BB962C8B-B14F-4D97-AF65-F5344CB8AC3E}">
        <p14:creationId xmlns:p14="http://schemas.microsoft.com/office/powerpoint/2010/main" val="328940247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755573" y="543490"/>
            <a:ext cx="2478627" cy="523220"/>
          </a:xfrm>
          <a:prstGeom prst="rect">
            <a:avLst/>
          </a:prstGeom>
          <a:noFill/>
        </p:spPr>
        <p:txBody>
          <a:bodyPr wrap="none" rtlCol="0">
            <a:spAutoFit/>
          </a:bodyPr>
          <a:lstStyle/>
          <a:p>
            <a:r>
              <a:rPr lang="en-US" sz="2800" dirty="0">
                <a:solidFill>
                  <a:schemeClr val="bg1"/>
                </a:solidFill>
              </a:rPr>
              <a:t>A response</a:t>
            </a:r>
            <a:r>
              <a:rPr lang="en-US" sz="2800" dirty="0" smtClean="0">
                <a:solidFill>
                  <a:schemeClr val="bg1"/>
                </a:solidFill>
              </a:rPr>
              <a:t>. 3/3</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170223" y="236724"/>
            <a:ext cx="1688284"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ar-EG" sz="2800" dirty="0" smtClean="0">
                <a:solidFill>
                  <a:schemeClr val="bg1"/>
                </a:solidFill>
                <a:latin typeface="Tajawal Medium" panose="00000600000000000000" pitchFamily="2" charset="-78"/>
                <a:cs typeface="Tajawal Medium" panose="00000600000000000000" pitchFamily="2" charset="-78"/>
              </a:rPr>
              <a:t>2</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0" name="Content Placeholder 9"/>
          <p:cNvSpPr>
            <a:spLocks noGrp="1"/>
          </p:cNvSpPr>
          <p:nvPr>
            <p:ph idx="1"/>
          </p:nvPr>
        </p:nvSpPr>
        <p:spPr/>
        <p:txBody>
          <a:bodyPr/>
          <a:lstStyle/>
          <a:p>
            <a:r>
              <a:rPr lang="en-US" dirty="0" smtClean="0"/>
              <a:t>Although </a:t>
            </a:r>
            <a:r>
              <a:rPr lang="en-US" dirty="0"/>
              <a:t>people think that advertisers have an endless source of magical tricks and scientific techniques to manipulate them</a:t>
            </a:r>
            <a:r>
              <a:rPr lang="en-US" dirty="0">
                <a:solidFill>
                  <a:srgbClr val="FF0000"/>
                </a:solidFill>
              </a:rPr>
              <a:t>, in reality the industry is successful when it tries to sell good products and unsuccessful when it sells poor ones.</a:t>
            </a:r>
          </a:p>
        </p:txBody>
      </p:sp>
    </p:spTree>
    <p:extLst>
      <p:ext uri="{BB962C8B-B14F-4D97-AF65-F5344CB8AC3E}">
        <p14:creationId xmlns:p14="http://schemas.microsoft.com/office/powerpoint/2010/main" val="331020651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755573" y="543490"/>
            <a:ext cx="6367512" cy="523220"/>
          </a:xfrm>
          <a:prstGeom prst="rect">
            <a:avLst/>
          </a:prstGeom>
          <a:noFill/>
        </p:spPr>
        <p:txBody>
          <a:bodyPr wrap="none" rtlCol="0">
            <a:spAutoFit/>
          </a:bodyPr>
          <a:lstStyle/>
          <a:p>
            <a:r>
              <a:rPr lang="en-US" sz="2800" dirty="0">
                <a:solidFill>
                  <a:schemeClr val="bg1"/>
                </a:solidFill>
              </a:rPr>
              <a:t>Materialism: are You What You Own</a:t>
            </a:r>
            <a:r>
              <a:rPr lang="en-US" sz="2800" dirty="0" smtClean="0">
                <a:solidFill>
                  <a:schemeClr val="bg1"/>
                </a:solidFill>
              </a:rPr>
              <a:t>? 1/9</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170223" y="236724"/>
            <a:ext cx="1688284"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ar-EG" sz="2800" dirty="0" smtClean="0">
                <a:solidFill>
                  <a:schemeClr val="bg1"/>
                </a:solidFill>
                <a:latin typeface="Tajawal Medium" panose="00000600000000000000" pitchFamily="2" charset="-78"/>
                <a:cs typeface="Tajawal Medium" panose="00000600000000000000" pitchFamily="2" charset="-78"/>
              </a:rPr>
              <a:t>2</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0" name="Content Placeholder 9"/>
          <p:cNvSpPr>
            <a:spLocks noGrp="1"/>
          </p:cNvSpPr>
          <p:nvPr>
            <p:ph idx="1"/>
          </p:nvPr>
        </p:nvSpPr>
        <p:spPr/>
        <p:txBody>
          <a:bodyPr>
            <a:normAutofit/>
          </a:bodyPr>
          <a:lstStyle/>
          <a:p>
            <a:r>
              <a:rPr lang="en-US" dirty="0"/>
              <a:t>Most young </a:t>
            </a:r>
            <a:r>
              <a:rPr lang="en-US" dirty="0" smtClean="0"/>
              <a:t>people can’t </a:t>
            </a:r>
            <a:r>
              <a:rPr lang="en-US" dirty="0"/>
              <a:t>imagine a life without cell phones, MP3 players and other creature comforts. In fact</a:t>
            </a:r>
            <a:r>
              <a:rPr lang="en-US" dirty="0" smtClean="0"/>
              <a:t>, we </a:t>
            </a:r>
            <a:r>
              <a:rPr lang="en-US" dirty="0"/>
              <a:t>can think of marketing as a system that provides certain standards of living to consumers</a:t>
            </a:r>
            <a:r>
              <a:rPr lang="en-US" dirty="0" smtClean="0"/>
              <a:t>.</a:t>
            </a:r>
            <a:endParaRPr lang="en-US" dirty="0"/>
          </a:p>
        </p:txBody>
      </p:sp>
    </p:spTree>
    <p:extLst>
      <p:ext uri="{BB962C8B-B14F-4D97-AF65-F5344CB8AC3E}">
        <p14:creationId xmlns:p14="http://schemas.microsoft.com/office/powerpoint/2010/main" val="146891158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755573" y="543490"/>
            <a:ext cx="6367512" cy="523220"/>
          </a:xfrm>
          <a:prstGeom prst="rect">
            <a:avLst/>
          </a:prstGeom>
          <a:noFill/>
        </p:spPr>
        <p:txBody>
          <a:bodyPr wrap="none" rtlCol="0">
            <a:spAutoFit/>
          </a:bodyPr>
          <a:lstStyle/>
          <a:p>
            <a:r>
              <a:rPr lang="en-US" sz="2800" dirty="0">
                <a:solidFill>
                  <a:schemeClr val="bg1"/>
                </a:solidFill>
              </a:rPr>
              <a:t>Materialism: are You What You Own</a:t>
            </a:r>
            <a:r>
              <a:rPr lang="en-US" sz="2800" dirty="0" smtClean="0">
                <a:solidFill>
                  <a:schemeClr val="bg1"/>
                </a:solidFill>
              </a:rPr>
              <a:t>? 2/9</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170223" y="236724"/>
            <a:ext cx="1688284"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ar-EG" sz="2800" dirty="0" smtClean="0">
                <a:solidFill>
                  <a:schemeClr val="bg1"/>
                </a:solidFill>
                <a:latin typeface="Tajawal Medium" panose="00000600000000000000" pitchFamily="2" charset="-78"/>
                <a:cs typeface="Tajawal Medium" panose="00000600000000000000" pitchFamily="2" charset="-78"/>
              </a:rPr>
              <a:t>2</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0" name="Content Placeholder 9"/>
          <p:cNvSpPr>
            <a:spLocks noGrp="1"/>
          </p:cNvSpPr>
          <p:nvPr>
            <p:ph idx="1"/>
          </p:nvPr>
        </p:nvSpPr>
        <p:spPr/>
        <p:txBody>
          <a:bodyPr>
            <a:normAutofit/>
          </a:bodyPr>
          <a:lstStyle/>
          <a:p>
            <a:r>
              <a:rPr lang="en-US" dirty="0" smtClean="0"/>
              <a:t>To </a:t>
            </a:r>
            <a:r>
              <a:rPr lang="en-US" dirty="0"/>
              <a:t>some extent, then, the standards of living we expect and desire influence </a:t>
            </a:r>
            <a:r>
              <a:rPr lang="en-US" dirty="0" smtClean="0"/>
              <a:t>our lifestyles</a:t>
            </a:r>
            <a:r>
              <a:rPr lang="en-US" dirty="0"/>
              <a:t>, either by personal experience or as a result of the affluent characters we see </a:t>
            </a:r>
            <a:r>
              <a:rPr lang="en-US" dirty="0" smtClean="0"/>
              <a:t>on TV </a:t>
            </a:r>
            <a:r>
              <a:rPr lang="en-US" dirty="0"/>
              <a:t>in “reality shows</a:t>
            </a:r>
            <a:r>
              <a:rPr lang="en-US" dirty="0" smtClean="0"/>
              <a:t>” for example.</a:t>
            </a:r>
            <a:endParaRPr lang="en-US" dirty="0"/>
          </a:p>
        </p:txBody>
      </p:sp>
    </p:spTree>
    <p:extLst>
      <p:ext uri="{BB962C8B-B14F-4D97-AF65-F5344CB8AC3E}">
        <p14:creationId xmlns:p14="http://schemas.microsoft.com/office/powerpoint/2010/main" val="11756831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755573" y="543490"/>
            <a:ext cx="6184770" cy="523220"/>
          </a:xfrm>
          <a:prstGeom prst="rect">
            <a:avLst/>
          </a:prstGeom>
          <a:noFill/>
        </p:spPr>
        <p:txBody>
          <a:bodyPr wrap="none" rtlCol="0">
            <a:spAutoFit/>
          </a:bodyPr>
          <a:lstStyle/>
          <a:p>
            <a:r>
              <a:rPr lang="en-US" sz="2800" dirty="0">
                <a:solidFill>
                  <a:schemeClr val="bg1"/>
                </a:solidFill>
              </a:rPr>
              <a:t>Materialism: are You What You Own</a:t>
            </a:r>
            <a:r>
              <a:rPr lang="en-US" sz="2800" dirty="0" smtClean="0">
                <a:solidFill>
                  <a:schemeClr val="bg1"/>
                </a:solidFill>
              </a:rPr>
              <a:t>? 3/9</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170223" y="236724"/>
            <a:ext cx="1688284"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ar-EG" sz="2800" dirty="0" smtClean="0">
                <a:solidFill>
                  <a:schemeClr val="bg1"/>
                </a:solidFill>
                <a:latin typeface="Tajawal Medium" panose="00000600000000000000" pitchFamily="2" charset="-78"/>
                <a:cs typeface="Tajawal Medium" panose="00000600000000000000" pitchFamily="2" charset="-78"/>
              </a:rPr>
              <a:t>2</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0" name="Content Placeholder 9"/>
          <p:cNvSpPr>
            <a:spLocks noGrp="1"/>
          </p:cNvSpPr>
          <p:nvPr>
            <p:ph idx="1"/>
          </p:nvPr>
        </p:nvSpPr>
        <p:spPr/>
        <p:txBody>
          <a:bodyPr>
            <a:normAutofit/>
          </a:bodyPr>
          <a:lstStyle/>
          <a:p>
            <a:pPr marL="0" indent="0">
              <a:buNone/>
            </a:pPr>
            <a:r>
              <a:rPr lang="en-US" dirty="0">
                <a:solidFill>
                  <a:srgbClr val="FF0000"/>
                </a:solidFill>
              </a:rPr>
              <a:t>Materialism refers to the importance people attach to worldly possessions. </a:t>
            </a:r>
          </a:p>
          <a:p>
            <a:pPr marL="0" indent="0">
              <a:buNone/>
            </a:pPr>
            <a:r>
              <a:rPr lang="en-US" dirty="0"/>
              <a:t>A study comparing specific items that low versus high materialists value found that </a:t>
            </a:r>
          </a:p>
          <a:p>
            <a:pPr marL="457200" lvl="1" indent="0">
              <a:buNone/>
            </a:pPr>
            <a:endParaRPr lang="en-US" dirty="0"/>
          </a:p>
        </p:txBody>
      </p:sp>
    </p:spTree>
    <p:extLst>
      <p:ext uri="{BB962C8B-B14F-4D97-AF65-F5344CB8AC3E}">
        <p14:creationId xmlns:p14="http://schemas.microsoft.com/office/powerpoint/2010/main" val="427280588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755573" y="543490"/>
            <a:ext cx="6184770" cy="523220"/>
          </a:xfrm>
          <a:prstGeom prst="rect">
            <a:avLst/>
          </a:prstGeom>
          <a:noFill/>
        </p:spPr>
        <p:txBody>
          <a:bodyPr wrap="none" rtlCol="0">
            <a:spAutoFit/>
          </a:bodyPr>
          <a:lstStyle/>
          <a:p>
            <a:r>
              <a:rPr lang="en-US" sz="2800" dirty="0">
                <a:solidFill>
                  <a:schemeClr val="bg1"/>
                </a:solidFill>
              </a:rPr>
              <a:t>Materialism: are You What You Own</a:t>
            </a:r>
            <a:r>
              <a:rPr lang="en-US" sz="2800" dirty="0" smtClean="0">
                <a:solidFill>
                  <a:schemeClr val="bg1"/>
                </a:solidFill>
              </a:rPr>
              <a:t>? 4/9</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170223" y="236724"/>
            <a:ext cx="1688284"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ar-EG" sz="2800" dirty="0" smtClean="0">
                <a:solidFill>
                  <a:schemeClr val="bg1"/>
                </a:solidFill>
                <a:latin typeface="Tajawal Medium" panose="00000600000000000000" pitchFamily="2" charset="-78"/>
                <a:cs typeface="Tajawal Medium" panose="00000600000000000000" pitchFamily="2" charset="-78"/>
              </a:rPr>
              <a:t>2</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0" name="Content Placeholder 9"/>
          <p:cNvSpPr>
            <a:spLocks noGrp="1"/>
          </p:cNvSpPr>
          <p:nvPr>
            <p:ph idx="1"/>
          </p:nvPr>
        </p:nvSpPr>
        <p:spPr/>
        <p:txBody>
          <a:bodyPr>
            <a:normAutofit/>
          </a:bodyPr>
          <a:lstStyle/>
          <a:p>
            <a:r>
              <a:rPr lang="en-US" i="1" dirty="0"/>
              <a:t>Materialists </a:t>
            </a:r>
            <a:r>
              <a:rPr lang="en-US" dirty="0"/>
              <a:t>are more likely to value possessions for their status and </a:t>
            </a:r>
            <a:r>
              <a:rPr lang="en-US" dirty="0" smtClean="0"/>
              <a:t>appearance related meanings</a:t>
            </a:r>
            <a:r>
              <a:rPr lang="en-US" dirty="0"/>
              <a:t>, whereas those who do not emphasize this value tend to prize </a:t>
            </a:r>
            <a:r>
              <a:rPr lang="en-US" dirty="0" smtClean="0"/>
              <a:t>products that </a:t>
            </a:r>
            <a:r>
              <a:rPr lang="en-US" dirty="0"/>
              <a:t>connect them to other people or that provide them with pleasure when they </a:t>
            </a:r>
            <a:r>
              <a:rPr lang="en-US" dirty="0" smtClean="0"/>
              <a:t>use them.17 </a:t>
            </a:r>
            <a:r>
              <a:rPr lang="en-US" dirty="0"/>
              <a:t>As a result, high materialists prefer expensive products that they publicly consume.</a:t>
            </a:r>
          </a:p>
        </p:txBody>
      </p:sp>
    </p:spTree>
    <p:extLst>
      <p:ext uri="{BB962C8B-B14F-4D97-AF65-F5344CB8AC3E}">
        <p14:creationId xmlns:p14="http://schemas.microsoft.com/office/powerpoint/2010/main" val="412689704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755573" y="543490"/>
            <a:ext cx="6184770" cy="523220"/>
          </a:xfrm>
          <a:prstGeom prst="rect">
            <a:avLst/>
          </a:prstGeom>
          <a:noFill/>
        </p:spPr>
        <p:txBody>
          <a:bodyPr wrap="none" rtlCol="0">
            <a:spAutoFit/>
          </a:bodyPr>
          <a:lstStyle/>
          <a:p>
            <a:r>
              <a:rPr lang="en-US" sz="2800" dirty="0">
                <a:solidFill>
                  <a:schemeClr val="bg1"/>
                </a:solidFill>
              </a:rPr>
              <a:t>Materialism: are You What You Own</a:t>
            </a:r>
            <a:r>
              <a:rPr lang="en-US" sz="2800" dirty="0" smtClean="0">
                <a:solidFill>
                  <a:schemeClr val="bg1"/>
                </a:solidFill>
              </a:rPr>
              <a:t>? 5/9</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170223" y="236724"/>
            <a:ext cx="1688284"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ar-EG" sz="2800" dirty="0" smtClean="0">
                <a:solidFill>
                  <a:schemeClr val="bg1"/>
                </a:solidFill>
                <a:latin typeface="Tajawal Medium" panose="00000600000000000000" pitchFamily="2" charset="-78"/>
                <a:cs typeface="Tajawal Medium" panose="00000600000000000000" pitchFamily="2" charset="-78"/>
              </a:rPr>
              <a:t>2</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0" name="Content Placeholder 9"/>
          <p:cNvSpPr>
            <a:spLocks noGrp="1"/>
          </p:cNvSpPr>
          <p:nvPr>
            <p:ph idx="1"/>
          </p:nvPr>
        </p:nvSpPr>
        <p:spPr/>
        <p:txBody>
          <a:bodyPr>
            <a:normAutofit/>
          </a:bodyPr>
          <a:lstStyle/>
          <a:p>
            <a:r>
              <a:rPr lang="en-US" dirty="0"/>
              <a:t>A study comparing specific items that low versus high materialists value found </a:t>
            </a:r>
            <a:r>
              <a:rPr lang="en-US" dirty="0" smtClean="0"/>
              <a:t>that People </a:t>
            </a:r>
            <a:r>
              <a:rPr lang="en-US" dirty="0"/>
              <a:t>who were non-materialists cherished items with personal significance, such as a mother’s wedding gown, picture albums, a rocking chair from childhood, or a </a:t>
            </a:r>
            <a:r>
              <a:rPr lang="en-US" dirty="0" smtClean="0"/>
              <a:t>garden</a:t>
            </a:r>
            <a:endParaRPr lang="en-US" dirty="0"/>
          </a:p>
        </p:txBody>
      </p:sp>
    </p:spTree>
    <p:extLst>
      <p:ext uri="{BB962C8B-B14F-4D97-AF65-F5344CB8AC3E}">
        <p14:creationId xmlns:p14="http://schemas.microsoft.com/office/powerpoint/2010/main" val="167520359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755573" y="543490"/>
            <a:ext cx="6184770" cy="523220"/>
          </a:xfrm>
          <a:prstGeom prst="rect">
            <a:avLst/>
          </a:prstGeom>
          <a:noFill/>
        </p:spPr>
        <p:txBody>
          <a:bodyPr wrap="none" rtlCol="0">
            <a:spAutoFit/>
          </a:bodyPr>
          <a:lstStyle/>
          <a:p>
            <a:r>
              <a:rPr lang="en-US" sz="2800" dirty="0">
                <a:solidFill>
                  <a:schemeClr val="bg1"/>
                </a:solidFill>
              </a:rPr>
              <a:t>Materialism: are You What You Own</a:t>
            </a:r>
            <a:r>
              <a:rPr lang="en-US" sz="2800" dirty="0" smtClean="0">
                <a:solidFill>
                  <a:schemeClr val="bg1"/>
                </a:solidFill>
              </a:rPr>
              <a:t>? 6/9</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170223" y="236724"/>
            <a:ext cx="1688284"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ar-EG" sz="2800" dirty="0" smtClean="0">
                <a:solidFill>
                  <a:schemeClr val="bg1"/>
                </a:solidFill>
                <a:latin typeface="Tajawal Medium" panose="00000600000000000000" pitchFamily="2" charset="-78"/>
                <a:cs typeface="Tajawal Medium" panose="00000600000000000000" pitchFamily="2" charset="-78"/>
              </a:rPr>
              <a:t>2</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0" name="Content Placeholder 9"/>
          <p:cNvSpPr>
            <a:spLocks noGrp="1"/>
          </p:cNvSpPr>
          <p:nvPr>
            <p:ph idx="1"/>
          </p:nvPr>
        </p:nvSpPr>
        <p:spPr>
          <a:xfrm>
            <a:off x="1014365" y="1734321"/>
            <a:ext cx="10515600" cy="4351338"/>
          </a:xfrm>
        </p:spPr>
        <p:txBody>
          <a:bodyPr>
            <a:normAutofit/>
          </a:bodyPr>
          <a:lstStyle/>
          <a:p>
            <a:pPr lvl="1"/>
            <a:r>
              <a:rPr lang="en-US" dirty="0" smtClean="0"/>
              <a:t>In </a:t>
            </a:r>
            <a:r>
              <a:rPr lang="en-US" dirty="0"/>
              <a:t>contrast, high materialists preferred prestige goods such as jewelry, or a vacation home</a:t>
            </a:r>
            <a:r>
              <a:rPr lang="en-US" dirty="0" smtClean="0"/>
              <a:t>.</a:t>
            </a:r>
            <a:endParaRPr lang="en-US" dirty="0"/>
          </a:p>
        </p:txBody>
      </p:sp>
    </p:spTree>
    <p:extLst>
      <p:ext uri="{BB962C8B-B14F-4D97-AF65-F5344CB8AC3E}">
        <p14:creationId xmlns:p14="http://schemas.microsoft.com/office/powerpoint/2010/main" val="213422398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755573" y="543490"/>
            <a:ext cx="6184770" cy="523220"/>
          </a:xfrm>
          <a:prstGeom prst="rect">
            <a:avLst/>
          </a:prstGeom>
          <a:noFill/>
        </p:spPr>
        <p:txBody>
          <a:bodyPr wrap="none" rtlCol="0">
            <a:spAutoFit/>
          </a:bodyPr>
          <a:lstStyle/>
          <a:p>
            <a:r>
              <a:rPr lang="en-US" sz="2800" dirty="0">
                <a:solidFill>
                  <a:schemeClr val="bg1"/>
                </a:solidFill>
              </a:rPr>
              <a:t>Materialism: are You What You Own</a:t>
            </a:r>
            <a:r>
              <a:rPr lang="en-US" sz="2800" dirty="0" smtClean="0">
                <a:solidFill>
                  <a:schemeClr val="bg1"/>
                </a:solidFill>
              </a:rPr>
              <a:t>? 7/9</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170223" y="236724"/>
            <a:ext cx="1688284"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ar-EG" sz="2800" dirty="0" smtClean="0">
                <a:solidFill>
                  <a:schemeClr val="bg1"/>
                </a:solidFill>
                <a:latin typeface="Tajawal Medium" panose="00000600000000000000" pitchFamily="2" charset="-78"/>
                <a:cs typeface="Tajawal Medium" panose="00000600000000000000" pitchFamily="2" charset="-78"/>
              </a:rPr>
              <a:t>2</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0" name="Content Placeholder 9"/>
          <p:cNvSpPr>
            <a:spLocks noGrp="1"/>
          </p:cNvSpPr>
          <p:nvPr>
            <p:ph idx="1"/>
          </p:nvPr>
        </p:nvSpPr>
        <p:spPr/>
        <p:txBody>
          <a:bodyPr>
            <a:normAutofit/>
          </a:bodyPr>
          <a:lstStyle/>
          <a:p>
            <a:pPr lvl="1"/>
            <a:r>
              <a:rPr lang="en-US" dirty="0" smtClean="0"/>
              <a:t>Materialistic </a:t>
            </a:r>
            <a:r>
              <a:rPr lang="en-US" dirty="0"/>
              <a:t>people also appear to link more of their self-identity to products. consumers who are “love-smitten” with their possessions tend to use these relationships to compensate for loneliness and a lack of affiliation with social networks.</a:t>
            </a:r>
          </a:p>
          <a:p>
            <a:pPr marL="457200" lvl="1" indent="0">
              <a:buNone/>
            </a:pPr>
            <a:endParaRPr lang="en-US" dirty="0"/>
          </a:p>
        </p:txBody>
      </p:sp>
    </p:spTree>
    <p:extLst>
      <p:ext uri="{BB962C8B-B14F-4D97-AF65-F5344CB8AC3E}">
        <p14:creationId xmlns:p14="http://schemas.microsoft.com/office/powerpoint/2010/main" val="173855999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755573" y="543490"/>
            <a:ext cx="6184770" cy="523220"/>
          </a:xfrm>
          <a:prstGeom prst="rect">
            <a:avLst/>
          </a:prstGeom>
          <a:noFill/>
        </p:spPr>
        <p:txBody>
          <a:bodyPr wrap="none" rtlCol="0">
            <a:spAutoFit/>
          </a:bodyPr>
          <a:lstStyle/>
          <a:p>
            <a:r>
              <a:rPr lang="en-US" sz="2800" dirty="0">
                <a:solidFill>
                  <a:schemeClr val="bg1"/>
                </a:solidFill>
              </a:rPr>
              <a:t>Materialism: are You What You Own</a:t>
            </a:r>
            <a:r>
              <a:rPr lang="en-US" sz="2800" dirty="0" smtClean="0">
                <a:solidFill>
                  <a:schemeClr val="bg1"/>
                </a:solidFill>
              </a:rPr>
              <a:t>? 8/9</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170223" y="236724"/>
            <a:ext cx="1688284"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ar-EG" sz="2800" dirty="0" smtClean="0">
                <a:solidFill>
                  <a:schemeClr val="bg1"/>
                </a:solidFill>
                <a:latin typeface="Tajawal Medium" panose="00000600000000000000" pitchFamily="2" charset="-78"/>
                <a:cs typeface="Tajawal Medium" panose="00000600000000000000" pitchFamily="2" charset="-78"/>
              </a:rPr>
              <a:t>2</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0" name="Content Placeholder 9"/>
          <p:cNvSpPr>
            <a:spLocks noGrp="1"/>
          </p:cNvSpPr>
          <p:nvPr>
            <p:ph idx="1"/>
          </p:nvPr>
        </p:nvSpPr>
        <p:spPr/>
        <p:txBody>
          <a:bodyPr>
            <a:normAutofit/>
          </a:bodyPr>
          <a:lstStyle/>
          <a:p>
            <a:pPr lvl="1"/>
            <a:r>
              <a:rPr lang="en-US" dirty="0" smtClean="0"/>
              <a:t> </a:t>
            </a:r>
            <a:r>
              <a:rPr lang="en-US" dirty="0"/>
              <a:t>Yet another found that materialists tend to value a product before they buy it because they believe it will make them happy, but their satisfaction with it diminishes after the purchase when they realize this didn’t happen.</a:t>
            </a:r>
          </a:p>
        </p:txBody>
      </p:sp>
    </p:spTree>
    <p:extLst>
      <p:ext uri="{BB962C8B-B14F-4D97-AF65-F5344CB8AC3E}">
        <p14:creationId xmlns:p14="http://schemas.microsoft.com/office/powerpoint/2010/main" val="186599871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755573" y="543490"/>
            <a:ext cx="6184770" cy="523220"/>
          </a:xfrm>
          <a:prstGeom prst="rect">
            <a:avLst/>
          </a:prstGeom>
          <a:noFill/>
        </p:spPr>
        <p:txBody>
          <a:bodyPr wrap="none" rtlCol="0">
            <a:spAutoFit/>
          </a:bodyPr>
          <a:lstStyle/>
          <a:p>
            <a:r>
              <a:rPr lang="en-US" sz="2800" dirty="0">
                <a:solidFill>
                  <a:schemeClr val="bg1"/>
                </a:solidFill>
              </a:rPr>
              <a:t>Materialism: are You What You Own</a:t>
            </a:r>
            <a:r>
              <a:rPr lang="en-US" sz="2800" dirty="0" smtClean="0">
                <a:solidFill>
                  <a:schemeClr val="bg1"/>
                </a:solidFill>
              </a:rPr>
              <a:t>? 9/9</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170223" y="236724"/>
            <a:ext cx="1688284"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ar-EG" sz="2800" dirty="0" smtClean="0">
                <a:solidFill>
                  <a:schemeClr val="bg1"/>
                </a:solidFill>
                <a:latin typeface="Tajawal Medium" panose="00000600000000000000" pitchFamily="2" charset="-78"/>
                <a:cs typeface="Tajawal Medium" panose="00000600000000000000" pitchFamily="2" charset="-78"/>
              </a:rPr>
              <a:t>2</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0" name="Content Placeholder 9"/>
          <p:cNvSpPr>
            <a:spLocks noGrp="1"/>
          </p:cNvSpPr>
          <p:nvPr>
            <p:ph idx="1"/>
          </p:nvPr>
        </p:nvSpPr>
        <p:spPr/>
        <p:txBody>
          <a:bodyPr>
            <a:normAutofit/>
          </a:bodyPr>
          <a:lstStyle/>
          <a:p>
            <a:r>
              <a:rPr lang="en-US" dirty="0" smtClean="0"/>
              <a:t> </a:t>
            </a:r>
            <a:r>
              <a:rPr lang="en-US" dirty="0"/>
              <a:t>Nonetheless, consumers’ appetites for material goods continue to grow—especially </a:t>
            </a:r>
            <a:r>
              <a:rPr lang="en-US" dirty="0" smtClean="0"/>
              <a:t>in developing </a:t>
            </a:r>
            <a:r>
              <a:rPr lang="en-US" dirty="0"/>
              <a:t>markets where luxury goods reign supreme. Analysts predict modest </a:t>
            </a:r>
            <a:r>
              <a:rPr lang="en-US" dirty="0" smtClean="0"/>
              <a:t>growth in </a:t>
            </a:r>
            <a:r>
              <a:rPr lang="en-US" dirty="0"/>
              <a:t>sales of luxury products in Europe and the United States, but huge growth in </a:t>
            </a:r>
            <a:r>
              <a:rPr lang="en-US" dirty="0" smtClean="0"/>
              <a:t>China as </a:t>
            </a:r>
            <a:r>
              <a:rPr lang="en-US" dirty="0"/>
              <a:t>well as solid gains in new markets such as Azerbaijan, Brazil, Indonesia, Kazakhstan</a:t>
            </a:r>
            <a:r>
              <a:rPr lang="en-US" dirty="0" smtClean="0"/>
              <a:t>, Malaysia</a:t>
            </a:r>
            <a:r>
              <a:rPr lang="en-US" dirty="0"/>
              <a:t>, Mexico, South Africa, Turkey, and Vietnam. Asian consumers now account </a:t>
            </a:r>
            <a:r>
              <a:rPr lang="en-US" dirty="0" smtClean="0"/>
              <a:t>for more </a:t>
            </a:r>
            <a:r>
              <a:rPr lang="en-US" dirty="0"/>
              <a:t>than 50 percent of global luxury sales.</a:t>
            </a:r>
          </a:p>
        </p:txBody>
      </p:sp>
    </p:spTree>
    <p:extLst>
      <p:ext uri="{BB962C8B-B14F-4D97-AF65-F5344CB8AC3E}">
        <p14:creationId xmlns:p14="http://schemas.microsoft.com/office/powerpoint/2010/main" val="428594167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2017412" cy="523220"/>
          </a:xfrm>
          <a:prstGeom prst="rect">
            <a:avLst/>
          </a:prstGeom>
          <a:noFill/>
        </p:spPr>
        <p:txBody>
          <a:bodyPr wrap="none" rtlCol="0">
            <a:spAutoFit/>
          </a:bodyPr>
          <a:lstStyle/>
          <a:p>
            <a:r>
              <a:rPr lang="en-US" sz="2800" dirty="0" smtClean="0">
                <a:solidFill>
                  <a:schemeClr val="bg1"/>
                </a:solidFill>
              </a:rPr>
              <a:t>Curation 1/2</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170223" y="236724"/>
            <a:ext cx="1688284"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ar-EG" sz="2800" dirty="0" smtClean="0">
                <a:solidFill>
                  <a:schemeClr val="bg1"/>
                </a:solidFill>
                <a:latin typeface="Tajawal Medium" panose="00000600000000000000" pitchFamily="2" charset="-78"/>
                <a:cs typeface="Tajawal Medium" panose="00000600000000000000" pitchFamily="2" charset="-78"/>
              </a:rPr>
              <a:t>2</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0" name="Rectangle 9"/>
          <p:cNvSpPr/>
          <p:nvPr/>
        </p:nvSpPr>
        <p:spPr>
          <a:xfrm>
            <a:off x="1464337" y="1979228"/>
            <a:ext cx="9629487" cy="1938992"/>
          </a:xfrm>
          <a:prstGeom prst="rect">
            <a:avLst/>
          </a:prstGeom>
        </p:spPr>
        <p:txBody>
          <a:bodyPr wrap="square">
            <a:spAutoFit/>
          </a:bodyPr>
          <a:lstStyle/>
          <a:p>
            <a:pPr marL="342900" indent="-342900">
              <a:buFont typeface="Arial" panose="020B0604020202020204" pitchFamily="34" charset="0"/>
              <a:buChar char="•"/>
            </a:pPr>
            <a:r>
              <a:rPr lang="en-US" sz="2400" dirty="0"/>
              <a:t>One important </a:t>
            </a:r>
            <a:r>
              <a:rPr lang="en-US" sz="2400" dirty="0" smtClean="0"/>
              <a:t>dimension today </a:t>
            </a:r>
            <a:r>
              <a:rPr lang="en-US" sz="2400" dirty="0"/>
              <a:t>is </a:t>
            </a:r>
            <a:r>
              <a:rPr lang="en-US" sz="2400" dirty="0" smtClean="0"/>
              <a:t>provenance Shoppers </a:t>
            </a:r>
            <a:r>
              <a:rPr lang="en-US" sz="2400" dirty="0"/>
              <a:t>are willing to pay more for an item when they </a:t>
            </a:r>
            <a:r>
              <a:rPr lang="en-US" sz="2400" dirty="0" smtClean="0"/>
              <a:t>know exactly </a:t>
            </a:r>
            <a:r>
              <a:rPr lang="en-US" sz="2400" dirty="0"/>
              <a:t>where it comes from, and they are assured that “real people” have </a:t>
            </a:r>
            <a:r>
              <a:rPr lang="en-US" sz="2400" dirty="0" smtClean="0"/>
              <a:t>thoughtfully selected </a:t>
            </a:r>
            <a:r>
              <a:rPr lang="en-US" sz="2400" dirty="0"/>
              <a:t>the things from which they choose</a:t>
            </a:r>
            <a:r>
              <a:rPr lang="en-US" sz="2400" dirty="0" smtClean="0"/>
              <a:t>.</a:t>
            </a:r>
          </a:p>
          <a:p>
            <a:pPr marL="342900" indent="-342900">
              <a:buFont typeface="Arial" panose="020B0604020202020204" pitchFamily="34" charset="0"/>
              <a:buChar char="•"/>
            </a:pPr>
            <a:endParaRPr lang="en-US" sz="2400" dirty="0" smtClean="0"/>
          </a:p>
        </p:txBody>
      </p:sp>
    </p:spTree>
    <p:extLst>
      <p:ext uri="{BB962C8B-B14F-4D97-AF65-F5344CB8AC3E}">
        <p14:creationId xmlns:p14="http://schemas.microsoft.com/office/powerpoint/2010/main" val="339253961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2017412" cy="523220"/>
          </a:xfrm>
          <a:prstGeom prst="rect">
            <a:avLst/>
          </a:prstGeom>
          <a:noFill/>
        </p:spPr>
        <p:txBody>
          <a:bodyPr wrap="none" rtlCol="0">
            <a:spAutoFit/>
          </a:bodyPr>
          <a:lstStyle/>
          <a:p>
            <a:r>
              <a:rPr lang="en-US" sz="2800" dirty="0" smtClean="0">
                <a:solidFill>
                  <a:schemeClr val="bg1"/>
                </a:solidFill>
              </a:rPr>
              <a:t>Curation 2/2</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170223" y="236724"/>
            <a:ext cx="1688284"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ar-EG" sz="2800" dirty="0" smtClean="0">
                <a:solidFill>
                  <a:schemeClr val="bg1"/>
                </a:solidFill>
                <a:latin typeface="Tajawal Medium" panose="00000600000000000000" pitchFamily="2" charset="-78"/>
                <a:cs typeface="Tajawal Medium" panose="00000600000000000000" pitchFamily="2" charset="-78"/>
              </a:rPr>
              <a:t>2</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0" name="Rectangle 9"/>
          <p:cNvSpPr/>
          <p:nvPr/>
        </p:nvSpPr>
        <p:spPr>
          <a:xfrm>
            <a:off x="1464337" y="1979228"/>
            <a:ext cx="9629487" cy="1569660"/>
          </a:xfrm>
          <a:prstGeom prst="rect">
            <a:avLst/>
          </a:prstGeom>
        </p:spPr>
        <p:txBody>
          <a:bodyPr wrap="square">
            <a:spAutoFit/>
          </a:bodyPr>
          <a:lstStyle/>
          <a:p>
            <a:pPr marL="342900" indent="-342900">
              <a:buFont typeface="Arial" panose="020B0604020202020204" pitchFamily="34" charset="0"/>
              <a:buChar char="•"/>
            </a:pPr>
            <a:endParaRPr lang="en-US" sz="2400" dirty="0" smtClean="0"/>
          </a:p>
          <a:p>
            <a:pPr marL="342900" indent="-342900">
              <a:buFont typeface="Arial" panose="020B0604020202020204" pitchFamily="34" charset="0"/>
              <a:buChar char="•"/>
            </a:pPr>
            <a:r>
              <a:rPr lang="en-US" sz="2400" dirty="0" smtClean="0"/>
              <a:t>This </a:t>
            </a:r>
            <a:r>
              <a:rPr lang="en-US" sz="2400" dirty="0"/>
              <a:t>process of curation, which used to refer to an expert who carefully chooses pieces to include in a museum  exhibit, now applies to a range of consumer products such as food, clothing, and travel. </a:t>
            </a:r>
          </a:p>
        </p:txBody>
      </p:sp>
    </p:spTree>
    <p:extLst>
      <p:ext uri="{BB962C8B-B14F-4D97-AF65-F5344CB8AC3E}">
        <p14:creationId xmlns:p14="http://schemas.microsoft.com/office/powerpoint/2010/main" val="328816390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10134068" cy="1610200"/>
          </a:xfrm>
          <a:prstGeom prst="rect">
            <a:avLst/>
          </a:prstGeom>
        </p:spPr>
      </p:pic>
      <p:sp>
        <p:nvSpPr>
          <p:cNvPr id="7" name="TextBox 6"/>
          <p:cNvSpPr txBox="1"/>
          <p:nvPr/>
        </p:nvSpPr>
        <p:spPr>
          <a:xfrm>
            <a:off x="2650376" y="543490"/>
            <a:ext cx="4382435" cy="1200329"/>
          </a:xfrm>
          <a:prstGeom prst="rect">
            <a:avLst/>
          </a:prstGeom>
          <a:noFill/>
        </p:spPr>
        <p:txBody>
          <a:bodyPr wrap="square" rtlCol="0">
            <a:spAutoFit/>
          </a:bodyPr>
          <a:lstStyle/>
          <a:p>
            <a:r>
              <a:rPr lang="en-US" sz="3600" dirty="0" smtClean="0">
                <a:solidFill>
                  <a:schemeClr val="bg1"/>
                </a:solidFill>
              </a:rPr>
              <a:t>Learning objective 2</a:t>
            </a:r>
            <a:endParaRPr lang="en-US" sz="3600" dirty="0">
              <a:solidFill>
                <a:schemeClr val="bg1"/>
              </a:solidFill>
            </a:endParaRPr>
          </a:p>
          <a:p>
            <a:endParaRPr lang="en-US" sz="3600" dirty="0">
              <a:solidFill>
                <a:schemeClr val="bg1"/>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170223" y="236724"/>
            <a:ext cx="1688284"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ar-EG" sz="2800" dirty="0" smtClean="0">
                <a:solidFill>
                  <a:schemeClr val="bg1"/>
                </a:solidFill>
                <a:latin typeface="Tajawal Medium" panose="00000600000000000000" pitchFamily="2" charset="-78"/>
                <a:cs typeface="Tajawal Medium" panose="00000600000000000000" pitchFamily="2" charset="-78"/>
              </a:rPr>
              <a:t>2</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0" name="Content Placeholder 9"/>
          <p:cNvSpPr>
            <a:spLocks noGrp="1"/>
          </p:cNvSpPr>
          <p:nvPr>
            <p:ph idx="1"/>
          </p:nvPr>
        </p:nvSpPr>
        <p:spPr/>
        <p:txBody>
          <a:bodyPr/>
          <a:lstStyle/>
          <a:p>
            <a:r>
              <a:rPr lang="en-US" dirty="0"/>
              <a:t>Marketers have </a:t>
            </a:r>
            <a:r>
              <a:rPr lang="en-US" dirty="0" smtClean="0"/>
              <a:t>an obligation </a:t>
            </a:r>
            <a:r>
              <a:rPr lang="en-US" dirty="0"/>
              <a:t>to provide </a:t>
            </a:r>
            <a:r>
              <a:rPr lang="en-US" dirty="0" smtClean="0"/>
              <a:t>safe and </a:t>
            </a:r>
            <a:r>
              <a:rPr lang="en-US" dirty="0"/>
              <a:t>functional </a:t>
            </a:r>
            <a:r>
              <a:rPr lang="en-US" dirty="0" smtClean="0"/>
              <a:t>products as </a:t>
            </a:r>
            <a:r>
              <a:rPr lang="en-US" dirty="0"/>
              <a:t>part of their </a:t>
            </a:r>
            <a:r>
              <a:rPr lang="en-US" dirty="0" smtClean="0"/>
              <a:t>business activities</a:t>
            </a:r>
            <a:r>
              <a:rPr lang="en-US" dirty="0"/>
              <a:t>.</a:t>
            </a:r>
            <a:endParaRPr lang="en-US" dirty="0" smtClean="0">
              <a:solidFill>
                <a:srgbClr val="FF0000"/>
              </a:solidFill>
            </a:endParaRPr>
          </a:p>
          <a:p>
            <a:pPr lvl="1"/>
            <a:r>
              <a:rPr lang="en-US" dirty="0" smtClean="0">
                <a:solidFill>
                  <a:srgbClr val="FF0000"/>
                </a:solidFill>
              </a:rPr>
              <a:t>Consumers</a:t>
            </a:r>
            <a:r>
              <a:rPr lang="en-US" dirty="0">
                <a:solidFill>
                  <a:srgbClr val="FF0000"/>
                </a:solidFill>
              </a:rPr>
              <a:t>’ rights and product </a:t>
            </a:r>
            <a:r>
              <a:rPr lang="en-US" dirty="0" smtClean="0">
                <a:solidFill>
                  <a:srgbClr val="FF0000"/>
                </a:solidFill>
              </a:rPr>
              <a:t>Satisfaction</a:t>
            </a:r>
            <a:endParaRPr lang="en-US" dirty="0">
              <a:solidFill>
                <a:srgbClr val="FF0000"/>
              </a:solidFill>
            </a:endParaRPr>
          </a:p>
        </p:txBody>
      </p:sp>
    </p:spTree>
    <p:extLst>
      <p:ext uri="{BB962C8B-B14F-4D97-AF65-F5344CB8AC3E}">
        <p14:creationId xmlns:p14="http://schemas.microsoft.com/office/powerpoint/2010/main" val="294183941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10134068" cy="1610200"/>
          </a:xfrm>
          <a:prstGeom prst="rect">
            <a:avLst/>
          </a:prstGeom>
        </p:spPr>
      </p:pic>
      <p:sp>
        <p:nvSpPr>
          <p:cNvPr id="7" name="TextBox 6"/>
          <p:cNvSpPr txBox="1"/>
          <p:nvPr/>
        </p:nvSpPr>
        <p:spPr>
          <a:xfrm>
            <a:off x="2650377" y="543490"/>
            <a:ext cx="7011791" cy="523220"/>
          </a:xfrm>
          <a:prstGeom prst="rect">
            <a:avLst/>
          </a:prstGeom>
          <a:noFill/>
        </p:spPr>
        <p:txBody>
          <a:bodyPr wrap="none" rtlCol="0">
            <a:spAutoFit/>
          </a:bodyPr>
          <a:lstStyle/>
          <a:p>
            <a:r>
              <a:rPr lang="en-US" sz="2800" dirty="0">
                <a:solidFill>
                  <a:schemeClr val="bg1"/>
                </a:solidFill>
              </a:rPr>
              <a:t>Consumers’ rights and product </a:t>
            </a:r>
            <a:r>
              <a:rPr lang="en-US" sz="2800" dirty="0" smtClean="0">
                <a:solidFill>
                  <a:schemeClr val="bg1"/>
                </a:solidFill>
              </a:rPr>
              <a:t>Satisfaction 1/5</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170223" y="236724"/>
            <a:ext cx="1688284"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ar-EG" sz="2800" dirty="0" smtClean="0">
                <a:solidFill>
                  <a:schemeClr val="bg1"/>
                </a:solidFill>
                <a:latin typeface="Tajawal Medium" panose="00000600000000000000" pitchFamily="2" charset="-78"/>
                <a:cs typeface="Tajawal Medium" panose="00000600000000000000" pitchFamily="2" charset="-78"/>
              </a:rPr>
              <a:t>2</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0" name="Content Placeholder 9"/>
          <p:cNvSpPr>
            <a:spLocks noGrp="1"/>
          </p:cNvSpPr>
          <p:nvPr>
            <p:ph idx="1"/>
          </p:nvPr>
        </p:nvSpPr>
        <p:spPr/>
        <p:txBody>
          <a:bodyPr/>
          <a:lstStyle/>
          <a:p>
            <a:r>
              <a:rPr lang="en-US" dirty="0"/>
              <a:t>If you’re not happy with a product or service, what can you do about it? You have three possible courses of action (though sometimes you can take more than one</a:t>
            </a:r>
            <a:r>
              <a:rPr lang="en-US" dirty="0" smtClean="0"/>
              <a:t>).</a:t>
            </a:r>
            <a:endParaRPr lang="en-US" dirty="0"/>
          </a:p>
        </p:txBody>
      </p:sp>
    </p:spTree>
    <p:extLst>
      <p:ext uri="{BB962C8B-B14F-4D97-AF65-F5344CB8AC3E}">
        <p14:creationId xmlns:p14="http://schemas.microsoft.com/office/powerpoint/2010/main" val="205349211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10134068" cy="1610200"/>
          </a:xfrm>
          <a:prstGeom prst="rect">
            <a:avLst/>
          </a:prstGeom>
        </p:spPr>
      </p:pic>
      <p:sp>
        <p:nvSpPr>
          <p:cNvPr id="7" name="TextBox 6"/>
          <p:cNvSpPr txBox="1"/>
          <p:nvPr/>
        </p:nvSpPr>
        <p:spPr>
          <a:xfrm>
            <a:off x="2650377" y="543490"/>
            <a:ext cx="7011791" cy="523220"/>
          </a:xfrm>
          <a:prstGeom prst="rect">
            <a:avLst/>
          </a:prstGeom>
          <a:noFill/>
        </p:spPr>
        <p:txBody>
          <a:bodyPr wrap="none" rtlCol="0">
            <a:spAutoFit/>
          </a:bodyPr>
          <a:lstStyle/>
          <a:p>
            <a:r>
              <a:rPr lang="en-US" sz="2800" dirty="0">
                <a:solidFill>
                  <a:schemeClr val="bg1"/>
                </a:solidFill>
              </a:rPr>
              <a:t>Consumers’ rights and product </a:t>
            </a:r>
            <a:r>
              <a:rPr lang="en-US" sz="2800" dirty="0" smtClean="0">
                <a:solidFill>
                  <a:schemeClr val="bg1"/>
                </a:solidFill>
              </a:rPr>
              <a:t>Satisfaction 2/5</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170223" y="236724"/>
            <a:ext cx="1688284"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ar-EG" sz="2800" dirty="0" smtClean="0">
                <a:solidFill>
                  <a:schemeClr val="bg1"/>
                </a:solidFill>
                <a:latin typeface="Tajawal Medium" panose="00000600000000000000" pitchFamily="2" charset="-78"/>
                <a:cs typeface="Tajawal Medium" panose="00000600000000000000" pitchFamily="2" charset="-78"/>
              </a:rPr>
              <a:t>2</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0" name="Content Placeholder 9"/>
          <p:cNvSpPr>
            <a:spLocks noGrp="1"/>
          </p:cNvSpPr>
          <p:nvPr>
            <p:ph idx="1"/>
          </p:nvPr>
        </p:nvSpPr>
        <p:spPr/>
        <p:txBody>
          <a:bodyPr/>
          <a:lstStyle/>
          <a:p>
            <a:pPr lvl="1"/>
            <a:r>
              <a:rPr lang="en-US" dirty="0" smtClean="0"/>
              <a:t>1 </a:t>
            </a:r>
            <a:r>
              <a:rPr lang="en-US" dirty="0">
                <a:solidFill>
                  <a:srgbClr val="FF0000"/>
                </a:solidFill>
              </a:rPr>
              <a:t>Voice response</a:t>
            </a:r>
            <a:r>
              <a:rPr lang="en-US" dirty="0"/>
              <a:t>—You can appeal directly to the retailer for redress (e.g., a refund</a:t>
            </a:r>
            <a:r>
              <a:rPr lang="en-US" dirty="0" smtClean="0"/>
              <a:t>).</a:t>
            </a:r>
            <a:endParaRPr lang="en-US" dirty="0"/>
          </a:p>
        </p:txBody>
      </p:sp>
    </p:spTree>
    <p:extLst>
      <p:ext uri="{BB962C8B-B14F-4D97-AF65-F5344CB8AC3E}">
        <p14:creationId xmlns:p14="http://schemas.microsoft.com/office/powerpoint/2010/main" val="130359730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10134068" cy="1610200"/>
          </a:xfrm>
          <a:prstGeom prst="rect">
            <a:avLst/>
          </a:prstGeom>
        </p:spPr>
      </p:pic>
      <p:sp>
        <p:nvSpPr>
          <p:cNvPr id="7" name="TextBox 6"/>
          <p:cNvSpPr txBox="1"/>
          <p:nvPr/>
        </p:nvSpPr>
        <p:spPr>
          <a:xfrm>
            <a:off x="2650377" y="543490"/>
            <a:ext cx="7011791" cy="523220"/>
          </a:xfrm>
          <a:prstGeom prst="rect">
            <a:avLst/>
          </a:prstGeom>
          <a:noFill/>
        </p:spPr>
        <p:txBody>
          <a:bodyPr wrap="none" rtlCol="0">
            <a:spAutoFit/>
          </a:bodyPr>
          <a:lstStyle/>
          <a:p>
            <a:r>
              <a:rPr lang="en-US" sz="2800" dirty="0">
                <a:solidFill>
                  <a:schemeClr val="bg1"/>
                </a:solidFill>
              </a:rPr>
              <a:t>Consumers’ rights and product </a:t>
            </a:r>
            <a:r>
              <a:rPr lang="en-US" sz="2800" dirty="0" smtClean="0">
                <a:solidFill>
                  <a:schemeClr val="bg1"/>
                </a:solidFill>
              </a:rPr>
              <a:t>Satisfaction 3/5</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170223" y="236724"/>
            <a:ext cx="1688284"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ar-EG" sz="2800" dirty="0" smtClean="0">
                <a:solidFill>
                  <a:schemeClr val="bg1"/>
                </a:solidFill>
                <a:latin typeface="Tajawal Medium" panose="00000600000000000000" pitchFamily="2" charset="-78"/>
                <a:cs typeface="Tajawal Medium" panose="00000600000000000000" pitchFamily="2" charset="-78"/>
              </a:rPr>
              <a:t>2</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0" name="Content Placeholder 9"/>
          <p:cNvSpPr>
            <a:spLocks noGrp="1"/>
          </p:cNvSpPr>
          <p:nvPr>
            <p:ph idx="1"/>
          </p:nvPr>
        </p:nvSpPr>
        <p:spPr/>
        <p:txBody>
          <a:bodyPr/>
          <a:lstStyle/>
          <a:p>
            <a:r>
              <a:rPr lang="en-US" dirty="0" smtClean="0"/>
              <a:t>2 </a:t>
            </a:r>
            <a:r>
              <a:rPr lang="en-US" dirty="0">
                <a:solidFill>
                  <a:srgbClr val="FF0000"/>
                </a:solidFill>
              </a:rPr>
              <a:t>Private response</a:t>
            </a:r>
            <a:r>
              <a:rPr lang="en-US" dirty="0"/>
              <a:t>—You can express your dissatisfaction to friends and boycott the product or the store where you bought it. </a:t>
            </a:r>
          </a:p>
        </p:txBody>
      </p:sp>
    </p:spTree>
    <p:extLst>
      <p:ext uri="{BB962C8B-B14F-4D97-AF65-F5344CB8AC3E}">
        <p14:creationId xmlns:p14="http://schemas.microsoft.com/office/powerpoint/2010/main" val="18245712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10134068" cy="1610200"/>
          </a:xfrm>
          <a:prstGeom prst="rect">
            <a:avLst/>
          </a:prstGeom>
        </p:spPr>
      </p:pic>
      <p:sp>
        <p:nvSpPr>
          <p:cNvPr id="7" name="TextBox 6"/>
          <p:cNvSpPr txBox="1"/>
          <p:nvPr/>
        </p:nvSpPr>
        <p:spPr>
          <a:xfrm>
            <a:off x="2650377" y="543490"/>
            <a:ext cx="7011791" cy="523220"/>
          </a:xfrm>
          <a:prstGeom prst="rect">
            <a:avLst/>
          </a:prstGeom>
          <a:noFill/>
        </p:spPr>
        <p:txBody>
          <a:bodyPr wrap="none" rtlCol="0">
            <a:spAutoFit/>
          </a:bodyPr>
          <a:lstStyle/>
          <a:p>
            <a:r>
              <a:rPr lang="en-US" sz="2800" dirty="0">
                <a:solidFill>
                  <a:schemeClr val="bg1"/>
                </a:solidFill>
              </a:rPr>
              <a:t>Consumers’ rights and product </a:t>
            </a:r>
            <a:r>
              <a:rPr lang="en-US" sz="2800" dirty="0" smtClean="0">
                <a:solidFill>
                  <a:schemeClr val="bg1"/>
                </a:solidFill>
              </a:rPr>
              <a:t>Satisfaction 4/5</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170223" y="236724"/>
            <a:ext cx="1688284"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ar-EG" sz="2800" dirty="0" smtClean="0">
                <a:solidFill>
                  <a:schemeClr val="bg1"/>
                </a:solidFill>
                <a:latin typeface="Tajawal Medium" panose="00000600000000000000" pitchFamily="2" charset="-78"/>
                <a:cs typeface="Tajawal Medium" panose="00000600000000000000" pitchFamily="2" charset="-78"/>
              </a:rPr>
              <a:t>2</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0" name="Content Placeholder 9"/>
          <p:cNvSpPr>
            <a:spLocks noGrp="1"/>
          </p:cNvSpPr>
          <p:nvPr>
            <p:ph idx="1"/>
          </p:nvPr>
        </p:nvSpPr>
        <p:spPr/>
        <p:txBody>
          <a:bodyPr/>
          <a:lstStyle/>
          <a:p>
            <a:pPr lvl="1"/>
            <a:r>
              <a:rPr lang="en-US" dirty="0" smtClean="0"/>
              <a:t>3 </a:t>
            </a:r>
            <a:r>
              <a:rPr lang="en-US" dirty="0">
                <a:solidFill>
                  <a:srgbClr val="FF0000"/>
                </a:solidFill>
              </a:rPr>
              <a:t>Third-party response</a:t>
            </a:r>
            <a:r>
              <a:rPr lang="en-US" dirty="0"/>
              <a:t>—Like the judge, you can take legal action against the merchant, register a complain, write a letter to the newspaper</a:t>
            </a:r>
          </a:p>
        </p:txBody>
      </p:sp>
    </p:spTree>
    <p:extLst>
      <p:ext uri="{BB962C8B-B14F-4D97-AF65-F5344CB8AC3E}">
        <p14:creationId xmlns:p14="http://schemas.microsoft.com/office/powerpoint/2010/main" val="356645174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10134068" cy="1610200"/>
          </a:xfrm>
          <a:prstGeom prst="rect">
            <a:avLst/>
          </a:prstGeom>
        </p:spPr>
      </p:pic>
      <p:sp>
        <p:nvSpPr>
          <p:cNvPr id="7" name="TextBox 6"/>
          <p:cNvSpPr txBox="1"/>
          <p:nvPr/>
        </p:nvSpPr>
        <p:spPr>
          <a:xfrm>
            <a:off x="2650377" y="543490"/>
            <a:ext cx="7011791" cy="523220"/>
          </a:xfrm>
          <a:prstGeom prst="rect">
            <a:avLst/>
          </a:prstGeom>
          <a:noFill/>
        </p:spPr>
        <p:txBody>
          <a:bodyPr wrap="none" rtlCol="0">
            <a:spAutoFit/>
          </a:bodyPr>
          <a:lstStyle/>
          <a:p>
            <a:r>
              <a:rPr lang="en-US" sz="2800" dirty="0">
                <a:solidFill>
                  <a:schemeClr val="bg1"/>
                </a:solidFill>
              </a:rPr>
              <a:t>Consumers’ rights and product </a:t>
            </a:r>
            <a:r>
              <a:rPr lang="en-US" sz="2800" dirty="0" smtClean="0">
                <a:solidFill>
                  <a:schemeClr val="bg1"/>
                </a:solidFill>
              </a:rPr>
              <a:t>Satisfaction 5/5</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170223" y="236724"/>
            <a:ext cx="1688284"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ar-EG" sz="2800" dirty="0" smtClean="0">
                <a:solidFill>
                  <a:schemeClr val="bg1"/>
                </a:solidFill>
                <a:latin typeface="Tajawal Medium" panose="00000600000000000000" pitchFamily="2" charset="-78"/>
                <a:cs typeface="Tajawal Medium" panose="00000600000000000000" pitchFamily="2" charset="-78"/>
              </a:rPr>
              <a:t>2</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0" name="Content Placeholder 9"/>
          <p:cNvSpPr>
            <a:spLocks noGrp="1"/>
          </p:cNvSpPr>
          <p:nvPr>
            <p:ph idx="1"/>
          </p:nvPr>
        </p:nvSpPr>
        <p:spPr/>
        <p:txBody>
          <a:bodyPr/>
          <a:lstStyle/>
          <a:p>
            <a:r>
              <a:rPr lang="en-US" dirty="0"/>
              <a:t>In one study, business majors wrote complaint letters to companies. When the </a:t>
            </a:r>
            <a:r>
              <a:rPr lang="en-US" dirty="0" smtClean="0"/>
              <a:t>firm sent </a:t>
            </a:r>
            <a:r>
              <a:rPr lang="en-US" dirty="0"/>
              <a:t>a free sample in response, this action significantly improved how the students </a:t>
            </a:r>
            <a:r>
              <a:rPr lang="en-US" dirty="0" smtClean="0"/>
              <a:t>felt </a:t>
            </a:r>
            <a:r>
              <a:rPr lang="en-US" dirty="0"/>
              <a:t>about it</a:t>
            </a:r>
            <a:r>
              <a:rPr lang="en-US" dirty="0" smtClean="0"/>
              <a:t>.</a:t>
            </a:r>
          </a:p>
          <a:p>
            <a:r>
              <a:rPr lang="en-US" dirty="0" smtClean="0"/>
              <a:t> </a:t>
            </a:r>
            <a:r>
              <a:rPr lang="en-US" dirty="0"/>
              <a:t>This didn’t happen, however, when they </a:t>
            </a:r>
            <a:r>
              <a:rPr lang="en-US" i="1" dirty="0"/>
              <a:t>only </a:t>
            </a:r>
            <a:r>
              <a:rPr lang="en-US" dirty="0"/>
              <a:t>received a letter of apology—but </a:t>
            </a:r>
            <a:r>
              <a:rPr lang="en-US" dirty="0" smtClean="0"/>
              <a:t>no swag</a:t>
            </a:r>
            <a:r>
              <a:rPr lang="en-US" dirty="0"/>
              <a:t>. </a:t>
            </a:r>
            <a:endParaRPr lang="en-US" dirty="0" smtClean="0"/>
          </a:p>
          <a:p>
            <a:r>
              <a:rPr lang="en-US" dirty="0" smtClean="0"/>
              <a:t>Even </a:t>
            </a:r>
            <a:r>
              <a:rPr lang="en-US" dirty="0"/>
              <a:t>worse, students who got no response reported an even more negative </a:t>
            </a:r>
            <a:r>
              <a:rPr lang="en-US" dirty="0" smtClean="0"/>
              <a:t>image than </a:t>
            </a:r>
            <a:r>
              <a:rPr lang="en-US" dirty="0"/>
              <a:t>before. </a:t>
            </a:r>
            <a:endParaRPr lang="en-US" dirty="0" smtClean="0"/>
          </a:p>
          <a:p>
            <a:r>
              <a:rPr lang="en-US" dirty="0" smtClean="0"/>
              <a:t>This </a:t>
            </a:r>
            <a:r>
              <a:rPr lang="en-US" dirty="0"/>
              <a:t>shows that </a:t>
            </a:r>
            <a:r>
              <a:rPr lang="en-US" i="1" dirty="0"/>
              <a:t>any </a:t>
            </a:r>
            <a:r>
              <a:rPr lang="en-US" dirty="0"/>
              <a:t>kind of response is better than none</a:t>
            </a:r>
            <a:r>
              <a:rPr lang="en-US" dirty="0" smtClean="0"/>
              <a:t>.</a:t>
            </a:r>
            <a:endParaRPr lang="en-US" dirty="0"/>
          </a:p>
        </p:txBody>
      </p:sp>
    </p:spTree>
    <p:extLst>
      <p:ext uri="{BB962C8B-B14F-4D97-AF65-F5344CB8AC3E}">
        <p14:creationId xmlns:p14="http://schemas.microsoft.com/office/powerpoint/2010/main" val="127847615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11355965" cy="1610200"/>
          </a:xfrm>
          <a:prstGeom prst="rect">
            <a:avLst/>
          </a:prstGeom>
        </p:spPr>
      </p:pic>
      <p:sp>
        <p:nvSpPr>
          <p:cNvPr id="7" name="TextBox 6"/>
          <p:cNvSpPr txBox="1"/>
          <p:nvPr/>
        </p:nvSpPr>
        <p:spPr>
          <a:xfrm>
            <a:off x="2650377" y="543490"/>
            <a:ext cx="8730788" cy="523220"/>
          </a:xfrm>
          <a:prstGeom prst="rect">
            <a:avLst/>
          </a:prstGeom>
          <a:noFill/>
        </p:spPr>
        <p:txBody>
          <a:bodyPr wrap="none" rtlCol="0">
            <a:spAutoFit/>
          </a:bodyPr>
          <a:lstStyle/>
          <a:p>
            <a:r>
              <a:rPr lang="en-US" sz="2800" dirty="0">
                <a:solidFill>
                  <a:schemeClr val="bg1"/>
                </a:solidFill>
              </a:rPr>
              <a:t>A number of factors influence which route we </a:t>
            </a:r>
            <a:r>
              <a:rPr lang="en-US" sz="2800" dirty="0" smtClean="0">
                <a:solidFill>
                  <a:schemeClr val="bg1"/>
                </a:solidFill>
              </a:rPr>
              <a:t>choose 1/9. </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170223" y="236724"/>
            <a:ext cx="1688284"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ar-EG" sz="2800" dirty="0" smtClean="0">
                <a:solidFill>
                  <a:schemeClr val="bg1"/>
                </a:solidFill>
                <a:latin typeface="Tajawal Medium" panose="00000600000000000000" pitchFamily="2" charset="-78"/>
                <a:cs typeface="Tajawal Medium" panose="00000600000000000000" pitchFamily="2" charset="-78"/>
              </a:rPr>
              <a:t>2</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0" name="Content Placeholder 9"/>
          <p:cNvSpPr>
            <a:spLocks noGrp="1"/>
          </p:cNvSpPr>
          <p:nvPr>
            <p:ph idx="1"/>
          </p:nvPr>
        </p:nvSpPr>
        <p:spPr/>
        <p:txBody>
          <a:bodyPr>
            <a:normAutofit/>
          </a:bodyPr>
          <a:lstStyle/>
          <a:p>
            <a:r>
              <a:rPr lang="en-US" dirty="0"/>
              <a:t>A number of factors influence which route we choose. People are more likely to </a:t>
            </a:r>
            <a:r>
              <a:rPr lang="en-US" dirty="0" smtClean="0"/>
              <a:t>take action </a:t>
            </a:r>
            <a:r>
              <a:rPr lang="en-US" dirty="0"/>
              <a:t>if they’re dissatisfied with expensive products such as household durables, cars</a:t>
            </a:r>
            <a:r>
              <a:rPr lang="en-US" dirty="0" smtClean="0"/>
              <a:t>, and </a:t>
            </a:r>
            <a:r>
              <a:rPr lang="en-US" dirty="0"/>
              <a:t>clothing than for problems with inexpensive products</a:t>
            </a:r>
            <a:r>
              <a:rPr lang="en-US" dirty="0" smtClean="0"/>
              <a:t>.</a:t>
            </a:r>
          </a:p>
          <a:p>
            <a:endParaRPr lang="en-US" dirty="0"/>
          </a:p>
        </p:txBody>
      </p:sp>
    </p:spTree>
    <p:extLst>
      <p:ext uri="{BB962C8B-B14F-4D97-AF65-F5344CB8AC3E}">
        <p14:creationId xmlns:p14="http://schemas.microsoft.com/office/powerpoint/2010/main" val="174755198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11355965" cy="1610200"/>
          </a:xfrm>
          <a:prstGeom prst="rect">
            <a:avLst/>
          </a:prstGeom>
        </p:spPr>
      </p:pic>
      <p:sp>
        <p:nvSpPr>
          <p:cNvPr id="7" name="TextBox 6"/>
          <p:cNvSpPr txBox="1"/>
          <p:nvPr/>
        </p:nvSpPr>
        <p:spPr>
          <a:xfrm>
            <a:off x="2650377" y="543490"/>
            <a:ext cx="8730788" cy="523220"/>
          </a:xfrm>
          <a:prstGeom prst="rect">
            <a:avLst/>
          </a:prstGeom>
          <a:noFill/>
        </p:spPr>
        <p:txBody>
          <a:bodyPr wrap="none" rtlCol="0">
            <a:spAutoFit/>
          </a:bodyPr>
          <a:lstStyle/>
          <a:p>
            <a:r>
              <a:rPr lang="en-US" sz="2800" dirty="0">
                <a:solidFill>
                  <a:schemeClr val="bg1"/>
                </a:solidFill>
              </a:rPr>
              <a:t>A number of factors influence which route we </a:t>
            </a:r>
            <a:r>
              <a:rPr lang="en-US" sz="2800" dirty="0" smtClean="0">
                <a:solidFill>
                  <a:schemeClr val="bg1"/>
                </a:solidFill>
              </a:rPr>
              <a:t>choose 2/9. </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170223" y="236724"/>
            <a:ext cx="1688284"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ar-EG" sz="2800" dirty="0" smtClean="0">
                <a:solidFill>
                  <a:schemeClr val="bg1"/>
                </a:solidFill>
                <a:latin typeface="Tajawal Medium" panose="00000600000000000000" pitchFamily="2" charset="-78"/>
                <a:cs typeface="Tajawal Medium" panose="00000600000000000000" pitchFamily="2" charset="-78"/>
              </a:rPr>
              <a:t>2</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0" name="Content Placeholder 9"/>
          <p:cNvSpPr>
            <a:spLocks noGrp="1"/>
          </p:cNvSpPr>
          <p:nvPr>
            <p:ph idx="1"/>
          </p:nvPr>
        </p:nvSpPr>
        <p:spPr/>
        <p:txBody>
          <a:bodyPr>
            <a:normAutofit/>
          </a:bodyPr>
          <a:lstStyle/>
          <a:p>
            <a:r>
              <a:rPr lang="en-US" dirty="0" smtClean="0"/>
              <a:t>Ironically</a:t>
            </a:r>
            <a:r>
              <a:rPr lang="en-US" dirty="0"/>
              <a:t>, consumers </a:t>
            </a:r>
            <a:r>
              <a:rPr lang="en-US" dirty="0" smtClean="0"/>
              <a:t>who are </a:t>
            </a:r>
            <a:r>
              <a:rPr lang="en-US" dirty="0"/>
              <a:t>satisfied with a store in general are more likely to complain if they experience </a:t>
            </a:r>
            <a:r>
              <a:rPr lang="en-US" dirty="0" smtClean="0"/>
              <a:t>something bad</a:t>
            </a:r>
            <a:r>
              <a:rPr lang="en-US" dirty="0"/>
              <a:t>; they take the time to complain because they feel connected to the store. </a:t>
            </a:r>
            <a:r>
              <a:rPr lang="en-US" dirty="0" err="1" smtClean="0"/>
              <a:t>And,if</a:t>
            </a:r>
            <a:r>
              <a:rPr lang="en-US" dirty="0" smtClean="0"/>
              <a:t> </a:t>
            </a:r>
            <a:r>
              <a:rPr lang="en-US" dirty="0"/>
              <a:t>a company resolves the problem, customers feel even better about it than if they </a:t>
            </a:r>
            <a:r>
              <a:rPr lang="en-US" dirty="0" smtClean="0"/>
              <a:t>hadn’t complained </a:t>
            </a:r>
            <a:r>
              <a:rPr lang="en-US" dirty="0"/>
              <a:t>in the first place!</a:t>
            </a:r>
          </a:p>
        </p:txBody>
      </p:sp>
    </p:spTree>
    <p:extLst>
      <p:ext uri="{BB962C8B-B14F-4D97-AF65-F5344CB8AC3E}">
        <p14:creationId xmlns:p14="http://schemas.microsoft.com/office/powerpoint/2010/main" val="184513497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11355965" cy="1610200"/>
          </a:xfrm>
          <a:prstGeom prst="rect">
            <a:avLst/>
          </a:prstGeom>
        </p:spPr>
      </p:pic>
      <p:sp>
        <p:nvSpPr>
          <p:cNvPr id="7" name="TextBox 6"/>
          <p:cNvSpPr txBox="1"/>
          <p:nvPr/>
        </p:nvSpPr>
        <p:spPr>
          <a:xfrm>
            <a:off x="2650377" y="543490"/>
            <a:ext cx="8730788" cy="523220"/>
          </a:xfrm>
          <a:prstGeom prst="rect">
            <a:avLst/>
          </a:prstGeom>
          <a:noFill/>
        </p:spPr>
        <p:txBody>
          <a:bodyPr wrap="none" rtlCol="0">
            <a:spAutoFit/>
          </a:bodyPr>
          <a:lstStyle/>
          <a:p>
            <a:r>
              <a:rPr lang="en-US" sz="2800" dirty="0">
                <a:solidFill>
                  <a:schemeClr val="bg1"/>
                </a:solidFill>
              </a:rPr>
              <a:t>A number of factors influence which route we </a:t>
            </a:r>
            <a:r>
              <a:rPr lang="en-US" sz="2800" dirty="0" smtClean="0">
                <a:solidFill>
                  <a:schemeClr val="bg1"/>
                </a:solidFill>
              </a:rPr>
              <a:t>choose 3/9. </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170223" y="236724"/>
            <a:ext cx="1688284"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ar-EG" sz="2800" dirty="0" smtClean="0">
                <a:solidFill>
                  <a:schemeClr val="bg1"/>
                </a:solidFill>
                <a:latin typeface="Tajawal Medium" panose="00000600000000000000" pitchFamily="2" charset="-78"/>
                <a:cs typeface="Tajawal Medium" panose="00000600000000000000" pitchFamily="2" charset="-78"/>
              </a:rPr>
              <a:t>2</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0" name="Content Placeholder 9"/>
          <p:cNvSpPr>
            <a:spLocks noGrp="1"/>
          </p:cNvSpPr>
          <p:nvPr>
            <p:ph idx="1"/>
          </p:nvPr>
        </p:nvSpPr>
        <p:spPr/>
        <p:txBody>
          <a:bodyPr>
            <a:normAutofit/>
          </a:bodyPr>
          <a:lstStyle/>
          <a:p>
            <a:r>
              <a:rPr lang="en-US" dirty="0"/>
              <a:t>Although nobody likes criticism, organizations should encourage people to complain for these reasons: </a:t>
            </a:r>
          </a:p>
        </p:txBody>
      </p:sp>
    </p:spTree>
    <p:extLst>
      <p:ext uri="{BB962C8B-B14F-4D97-AF65-F5344CB8AC3E}">
        <p14:creationId xmlns:p14="http://schemas.microsoft.com/office/powerpoint/2010/main" val="355284616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11355965" cy="1610200"/>
          </a:xfrm>
          <a:prstGeom prst="rect">
            <a:avLst/>
          </a:prstGeom>
        </p:spPr>
      </p:pic>
      <p:sp>
        <p:nvSpPr>
          <p:cNvPr id="7" name="TextBox 6"/>
          <p:cNvSpPr txBox="1"/>
          <p:nvPr/>
        </p:nvSpPr>
        <p:spPr>
          <a:xfrm>
            <a:off x="2650377" y="543490"/>
            <a:ext cx="8730788" cy="523220"/>
          </a:xfrm>
          <a:prstGeom prst="rect">
            <a:avLst/>
          </a:prstGeom>
          <a:noFill/>
        </p:spPr>
        <p:txBody>
          <a:bodyPr wrap="none" rtlCol="0">
            <a:spAutoFit/>
          </a:bodyPr>
          <a:lstStyle/>
          <a:p>
            <a:r>
              <a:rPr lang="en-US" sz="2800" dirty="0">
                <a:solidFill>
                  <a:schemeClr val="bg1"/>
                </a:solidFill>
              </a:rPr>
              <a:t>A number of factors influence which route we </a:t>
            </a:r>
            <a:r>
              <a:rPr lang="en-US" sz="2800" dirty="0" smtClean="0">
                <a:solidFill>
                  <a:schemeClr val="bg1"/>
                </a:solidFill>
              </a:rPr>
              <a:t>choose 4/9. </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170223" y="236724"/>
            <a:ext cx="1688284"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ar-EG" sz="2800" dirty="0" smtClean="0">
                <a:solidFill>
                  <a:schemeClr val="bg1"/>
                </a:solidFill>
                <a:latin typeface="Tajawal Medium" panose="00000600000000000000" pitchFamily="2" charset="-78"/>
                <a:cs typeface="Tajawal Medium" panose="00000600000000000000" pitchFamily="2" charset="-78"/>
              </a:rPr>
              <a:t>2</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0" name="Content Placeholder 9"/>
          <p:cNvSpPr>
            <a:spLocks noGrp="1"/>
          </p:cNvSpPr>
          <p:nvPr>
            <p:ph idx="1"/>
          </p:nvPr>
        </p:nvSpPr>
        <p:spPr/>
        <p:txBody>
          <a:bodyPr>
            <a:normAutofit/>
          </a:bodyPr>
          <a:lstStyle/>
          <a:p>
            <a:pPr lvl="1"/>
            <a:r>
              <a:rPr lang="en-US" dirty="0" smtClean="0"/>
              <a:t>1 </a:t>
            </a:r>
            <a:r>
              <a:rPr lang="en-US" dirty="0"/>
              <a:t>They get the chance to correct the situation. </a:t>
            </a:r>
          </a:p>
          <a:p>
            <a:pPr marL="457200" lvl="1" indent="0">
              <a:buNone/>
            </a:pPr>
            <a:endParaRPr lang="en-US" dirty="0"/>
          </a:p>
        </p:txBody>
      </p:sp>
    </p:spTree>
    <p:extLst>
      <p:ext uri="{BB962C8B-B14F-4D97-AF65-F5344CB8AC3E}">
        <p14:creationId xmlns:p14="http://schemas.microsoft.com/office/powerpoint/2010/main" val="369711046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11355965" cy="1610200"/>
          </a:xfrm>
          <a:prstGeom prst="rect">
            <a:avLst/>
          </a:prstGeom>
        </p:spPr>
      </p:pic>
      <p:sp>
        <p:nvSpPr>
          <p:cNvPr id="7" name="TextBox 6"/>
          <p:cNvSpPr txBox="1"/>
          <p:nvPr/>
        </p:nvSpPr>
        <p:spPr>
          <a:xfrm>
            <a:off x="2650377" y="543490"/>
            <a:ext cx="8730788" cy="523220"/>
          </a:xfrm>
          <a:prstGeom prst="rect">
            <a:avLst/>
          </a:prstGeom>
          <a:noFill/>
        </p:spPr>
        <p:txBody>
          <a:bodyPr wrap="none" rtlCol="0">
            <a:spAutoFit/>
          </a:bodyPr>
          <a:lstStyle/>
          <a:p>
            <a:r>
              <a:rPr lang="en-US" sz="2800" dirty="0">
                <a:solidFill>
                  <a:schemeClr val="bg1"/>
                </a:solidFill>
              </a:rPr>
              <a:t>A number of factors influence which route we </a:t>
            </a:r>
            <a:r>
              <a:rPr lang="en-US" sz="2800" dirty="0" smtClean="0">
                <a:solidFill>
                  <a:schemeClr val="bg1"/>
                </a:solidFill>
              </a:rPr>
              <a:t>choose 5/9. </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170223" y="236724"/>
            <a:ext cx="1688284"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ar-EG" sz="2800" dirty="0" smtClean="0">
                <a:solidFill>
                  <a:schemeClr val="bg1"/>
                </a:solidFill>
                <a:latin typeface="Tajawal Medium" panose="00000600000000000000" pitchFamily="2" charset="-78"/>
                <a:cs typeface="Tajawal Medium" panose="00000600000000000000" pitchFamily="2" charset="-78"/>
              </a:rPr>
              <a:t>2</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0" name="Content Placeholder 9"/>
          <p:cNvSpPr>
            <a:spLocks noGrp="1"/>
          </p:cNvSpPr>
          <p:nvPr>
            <p:ph idx="1"/>
          </p:nvPr>
        </p:nvSpPr>
        <p:spPr/>
        <p:txBody>
          <a:bodyPr>
            <a:normAutofit/>
          </a:bodyPr>
          <a:lstStyle/>
          <a:p>
            <a:pPr lvl="1"/>
            <a:r>
              <a:rPr lang="en-US" dirty="0" smtClean="0"/>
              <a:t>2 </a:t>
            </a:r>
            <a:r>
              <a:rPr lang="en-US" dirty="0"/>
              <a:t>They will avoid an escalating problem that results when consumers take to social media to let others know they’ve been treated badly. People are more likely to spread the word about unresolved negative experiences to their friends than they are to boast about positive occurrences. </a:t>
            </a:r>
          </a:p>
        </p:txBody>
      </p:sp>
    </p:spTree>
    <p:extLst>
      <p:ext uri="{BB962C8B-B14F-4D97-AF65-F5344CB8AC3E}">
        <p14:creationId xmlns:p14="http://schemas.microsoft.com/office/powerpoint/2010/main" val="18556737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11355965" cy="1610200"/>
          </a:xfrm>
          <a:prstGeom prst="rect">
            <a:avLst/>
          </a:prstGeom>
        </p:spPr>
      </p:pic>
      <p:sp>
        <p:nvSpPr>
          <p:cNvPr id="7" name="TextBox 6"/>
          <p:cNvSpPr txBox="1"/>
          <p:nvPr/>
        </p:nvSpPr>
        <p:spPr>
          <a:xfrm>
            <a:off x="2650377" y="543490"/>
            <a:ext cx="8730788" cy="523220"/>
          </a:xfrm>
          <a:prstGeom prst="rect">
            <a:avLst/>
          </a:prstGeom>
          <a:noFill/>
        </p:spPr>
        <p:txBody>
          <a:bodyPr wrap="none" rtlCol="0">
            <a:spAutoFit/>
          </a:bodyPr>
          <a:lstStyle/>
          <a:p>
            <a:r>
              <a:rPr lang="en-US" sz="2800" dirty="0">
                <a:solidFill>
                  <a:schemeClr val="bg1"/>
                </a:solidFill>
              </a:rPr>
              <a:t>A number of factors influence which route we </a:t>
            </a:r>
            <a:r>
              <a:rPr lang="en-US" sz="2800" dirty="0" smtClean="0">
                <a:solidFill>
                  <a:schemeClr val="bg1"/>
                </a:solidFill>
              </a:rPr>
              <a:t>choose 6/9. </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170223" y="236724"/>
            <a:ext cx="1688284"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ar-EG" sz="2800" dirty="0" smtClean="0">
                <a:solidFill>
                  <a:schemeClr val="bg1"/>
                </a:solidFill>
                <a:latin typeface="Tajawal Medium" panose="00000600000000000000" pitchFamily="2" charset="-78"/>
                <a:cs typeface="Tajawal Medium" panose="00000600000000000000" pitchFamily="2" charset="-78"/>
              </a:rPr>
              <a:t>2</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0" name="Content Placeholder 9"/>
          <p:cNvSpPr>
            <a:spLocks noGrp="1"/>
          </p:cNvSpPr>
          <p:nvPr>
            <p:ph idx="1"/>
          </p:nvPr>
        </p:nvSpPr>
        <p:spPr/>
        <p:txBody>
          <a:bodyPr>
            <a:normAutofit/>
          </a:bodyPr>
          <a:lstStyle/>
          <a:p>
            <a:pPr lvl="1"/>
            <a:r>
              <a:rPr lang="en-US" dirty="0" smtClean="0"/>
              <a:t>3 </a:t>
            </a:r>
            <a:r>
              <a:rPr lang="en-US" dirty="0"/>
              <a:t>They collect valuable insights about customers’ experiences that will (hopefully) help them to improve for future customers</a:t>
            </a:r>
            <a:r>
              <a:rPr lang="en-US" dirty="0" smtClean="0"/>
              <a:t>.</a:t>
            </a:r>
            <a:endParaRPr lang="en-US" dirty="0"/>
          </a:p>
        </p:txBody>
      </p:sp>
    </p:spTree>
    <p:extLst>
      <p:ext uri="{BB962C8B-B14F-4D97-AF65-F5344CB8AC3E}">
        <p14:creationId xmlns:p14="http://schemas.microsoft.com/office/powerpoint/2010/main" val="400966630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11355965" cy="1610200"/>
          </a:xfrm>
          <a:prstGeom prst="rect">
            <a:avLst/>
          </a:prstGeom>
        </p:spPr>
      </p:pic>
      <p:sp>
        <p:nvSpPr>
          <p:cNvPr id="7" name="TextBox 6"/>
          <p:cNvSpPr txBox="1"/>
          <p:nvPr/>
        </p:nvSpPr>
        <p:spPr>
          <a:xfrm>
            <a:off x="2650377" y="543490"/>
            <a:ext cx="8730788" cy="523220"/>
          </a:xfrm>
          <a:prstGeom prst="rect">
            <a:avLst/>
          </a:prstGeom>
          <a:noFill/>
        </p:spPr>
        <p:txBody>
          <a:bodyPr wrap="none" rtlCol="0">
            <a:spAutoFit/>
          </a:bodyPr>
          <a:lstStyle/>
          <a:p>
            <a:r>
              <a:rPr lang="en-US" sz="2800" dirty="0">
                <a:solidFill>
                  <a:schemeClr val="bg1"/>
                </a:solidFill>
              </a:rPr>
              <a:t>A number of factors influence which route we </a:t>
            </a:r>
            <a:r>
              <a:rPr lang="en-US" sz="2800" dirty="0" smtClean="0">
                <a:solidFill>
                  <a:schemeClr val="bg1"/>
                </a:solidFill>
              </a:rPr>
              <a:t>choose 7/9. </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170223" y="236724"/>
            <a:ext cx="1688284"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ar-EG" sz="2800" dirty="0" smtClean="0">
                <a:solidFill>
                  <a:schemeClr val="bg1"/>
                </a:solidFill>
                <a:latin typeface="Tajawal Medium" panose="00000600000000000000" pitchFamily="2" charset="-78"/>
                <a:cs typeface="Tajawal Medium" panose="00000600000000000000" pitchFamily="2" charset="-78"/>
              </a:rPr>
              <a:t>2</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0" name="Content Placeholder 9"/>
          <p:cNvSpPr>
            <a:spLocks noGrp="1"/>
          </p:cNvSpPr>
          <p:nvPr>
            <p:ph idx="1"/>
          </p:nvPr>
        </p:nvSpPr>
        <p:spPr/>
        <p:txBody>
          <a:bodyPr>
            <a:normAutofit/>
          </a:bodyPr>
          <a:lstStyle/>
          <a:p>
            <a:r>
              <a:rPr lang="en-US" dirty="0" smtClean="0"/>
              <a:t>4 </a:t>
            </a:r>
            <a:r>
              <a:rPr lang="en-US" dirty="0"/>
              <a:t>If consumers do not believe that the store will respond to their complaint, they will be more likely to simply switch than fight as they just take their business elsewhere.</a:t>
            </a:r>
          </a:p>
        </p:txBody>
      </p:sp>
    </p:spTree>
    <p:extLst>
      <p:ext uri="{BB962C8B-B14F-4D97-AF65-F5344CB8AC3E}">
        <p14:creationId xmlns:p14="http://schemas.microsoft.com/office/powerpoint/2010/main" val="148387680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11355965" cy="1610200"/>
          </a:xfrm>
          <a:prstGeom prst="rect">
            <a:avLst/>
          </a:prstGeom>
        </p:spPr>
      </p:pic>
      <p:sp>
        <p:nvSpPr>
          <p:cNvPr id="7" name="TextBox 6"/>
          <p:cNvSpPr txBox="1"/>
          <p:nvPr/>
        </p:nvSpPr>
        <p:spPr>
          <a:xfrm>
            <a:off x="2650377" y="543490"/>
            <a:ext cx="8730788" cy="523220"/>
          </a:xfrm>
          <a:prstGeom prst="rect">
            <a:avLst/>
          </a:prstGeom>
          <a:noFill/>
        </p:spPr>
        <p:txBody>
          <a:bodyPr wrap="none" rtlCol="0">
            <a:spAutoFit/>
          </a:bodyPr>
          <a:lstStyle/>
          <a:p>
            <a:r>
              <a:rPr lang="en-US" sz="2800" dirty="0">
                <a:solidFill>
                  <a:schemeClr val="bg1"/>
                </a:solidFill>
              </a:rPr>
              <a:t>A number of factors influence which route we </a:t>
            </a:r>
            <a:r>
              <a:rPr lang="en-US" sz="2800" dirty="0" smtClean="0">
                <a:solidFill>
                  <a:schemeClr val="bg1"/>
                </a:solidFill>
              </a:rPr>
              <a:t>choose 8/9. </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170223" y="236724"/>
            <a:ext cx="1688284"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ar-EG" sz="2800" dirty="0" smtClean="0">
                <a:solidFill>
                  <a:schemeClr val="bg1"/>
                </a:solidFill>
                <a:latin typeface="Tajawal Medium" panose="00000600000000000000" pitchFamily="2" charset="-78"/>
                <a:cs typeface="Tajawal Medium" panose="00000600000000000000" pitchFamily="2" charset="-78"/>
              </a:rPr>
              <a:t>2</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0" name="Content Placeholder 9"/>
          <p:cNvSpPr>
            <a:spLocks noGrp="1"/>
          </p:cNvSpPr>
          <p:nvPr>
            <p:ph idx="1"/>
          </p:nvPr>
        </p:nvSpPr>
        <p:spPr/>
        <p:txBody>
          <a:bodyPr>
            <a:normAutofit/>
          </a:bodyPr>
          <a:lstStyle/>
          <a:p>
            <a:r>
              <a:rPr lang="en-US" dirty="0"/>
              <a:t>Companies that score high in customer satisfaction often benefit from a big </a:t>
            </a:r>
            <a:r>
              <a:rPr lang="en-US" dirty="0" smtClean="0"/>
              <a:t>competitive</a:t>
            </a:r>
            <a:r>
              <a:rPr lang="ar-EG" dirty="0" smtClean="0"/>
              <a:t> </a:t>
            </a:r>
            <a:r>
              <a:rPr lang="en-US" dirty="0" smtClean="0"/>
              <a:t>advantage—especially </a:t>
            </a:r>
            <a:r>
              <a:rPr lang="en-US" dirty="0"/>
              <a:t>when so many firms skimp on the attention they pay </a:t>
            </a:r>
            <a:r>
              <a:rPr lang="en-US" dirty="0" smtClean="0"/>
              <a:t>to customers.</a:t>
            </a:r>
          </a:p>
          <a:p>
            <a:r>
              <a:rPr lang="en-US" dirty="0" smtClean="0"/>
              <a:t> </a:t>
            </a:r>
            <a:r>
              <a:rPr lang="en-US" dirty="0"/>
              <a:t>A five-year study of customer satisfaction in the Canadian banking </a:t>
            </a:r>
            <a:r>
              <a:rPr lang="en-US" dirty="0" smtClean="0"/>
              <a:t>industry provides </a:t>
            </a:r>
            <a:r>
              <a:rPr lang="en-US" dirty="0"/>
              <a:t>typical results: Banks that provided better service commanded a larger “share </a:t>
            </a:r>
            <a:r>
              <a:rPr lang="en-US" dirty="0" smtClean="0"/>
              <a:t>of wallet</a:t>
            </a:r>
            <a:r>
              <a:rPr lang="en-US" dirty="0"/>
              <a:t>” than did others (i.e., their customers entrusted them with a larger proportion </a:t>
            </a:r>
            <a:r>
              <a:rPr lang="en-US" dirty="0" smtClean="0"/>
              <a:t>of their </a:t>
            </a:r>
            <a:r>
              <a:rPr lang="en-US" dirty="0"/>
              <a:t>money).</a:t>
            </a:r>
          </a:p>
        </p:txBody>
      </p:sp>
    </p:spTree>
    <p:extLst>
      <p:ext uri="{BB962C8B-B14F-4D97-AF65-F5344CB8AC3E}">
        <p14:creationId xmlns:p14="http://schemas.microsoft.com/office/powerpoint/2010/main" val="71028558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11355965" cy="1610200"/>
          </a:xfrm>
          <a:prstGeom prst="rect">
            <a:avLst/>
          </a:prstGeom>
        </p:spPr>
      </p:pic>
      <p:sp>
        <p:nvSpPr>
          <p:cNvPr id="7" name="TextBox 6"/>
          <p:cNvSpPr txBox="1"/>
          <p:nvPr/>
        </p:nvSpPr>
        <p:spPr>
          <a:xfrm>
            <a:off x="2650377" y="543490"/>
            <a:ext cx="8730788" cy="523220"/>
          </a:xfrm>
          <a:prstGeom prst="rect">
            <a:avLst/>
          </a:prstGeom>
          <a:noFill/>
        </p:spPr>
        <p:txBody>
          <a:bodyPr wrap="none" rtlCol="0">
            <a:spAutoFit/>
          </a:bodyPr>
          <a:lstStyle/>
          <a:p>
            <a:r>
              <a:rPr lang="en-US" sz="2800" dirty="0">
                <a:solidFill>
                  <a:schemeClr val="bg1"/>
                </a:solidFill>
              </a:rPr>
              <a:t>A number of factors influence which route we </a:t>
            </a:r>
            <a:r>
              <a:rPr lang="en-US" sz="2800" dirty="0" smtClean="0">
                <a:solidFill>
                  <a:schemeClr val="bg1"/>
                </a:solidFill>
              </a:rPr>
              <a:t>choose 9/9. </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170223" y="236724"/>
            <a:ext cx="1688284"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ar-EG" sz="2800" dirty="0" smtClean="0">
                <a:solidFill>
                  <a:schemeClr val="bg1"/>
                </a:solidFill>
                <a:latin typeface="Tajawal Medium" panose="00000600000000000000" pitchFamily="2" charset="-78"/>
                <a:cs typeface="Tajawal Medium" panose="00000600000000000000" pitchFamily="2" charset="-78"/>
              </a:rPr>
              <a:t>2</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0" name="Content Placeholder 9"/>
          <p:cNvSpPr>
            <a:spLocks noGrp="1"/>
          </p:cNvSpPr>
          <p:nvPr>
            <p:ph idx="1"/>
          </p:nvPr>
        </p:nvSpPr>
        <p:spPr/>
        <p:txBody>
          <a:bodyPr>
            <a:normAutofit/>
          </a:bodyPr>
          <a:lstStyle/>
          <a:p>
            <a:r>
              <a:rPr lang="en-US" dirty="0"/>
              <a:t>Even so, more than half of the chief marketing officers (CMOs) who participated </a:t>
            </a:r>
            <a:r>
              <a:rPr lang="en-US" dirty="0" smtClean="0"/>
              <a:t>in a </a:t>
            </a:r>
            <a:r>
              <a:rPr lang="en-US" dirty="0"/>
              <a:t>large survey reported that their companies </a:t>
            </a:r>
            <a:r>
              <a:rPr lang="en-US" i="1" dirty="0"/>
              <a:t>do not reward their employees </a:t>
            </a:r>
            <a:r>
              <a:rPr lang="en-US" dirty="0"/>
              <a:t>if </a:t>
            </a:r>
            <a:r>
              <a:rPr lang="en-US" dirty="0" smtClean="0"/>
              <a:t>customer satisfaction </a:t>
            </a:r>
            <a:r>
              <a:rPr lang="en-US" dirty="0"/>
              <a:t>improves. More than one-third said they have no way to track </a:t>
            </a:r>
            <a:r>
              <a:rPr lang="en-US" dirty="0" smtClean="0"/>
              <a:t>word-of-mouth among </a:t>
            </a:r>
            <a:r>
              <a:rPr lang="en-US" dirty="0"/>
              <a:t>customers, and less than 3 in 10 said their firms are good at resolving customers</a:t>
            </a:r>
            <a:r>
              <a:rPr lang="en-US" dirty="0" smtClean="0"/>
              <a:t>’ complaints. </a:t>
            </a:r>
            <a:r>
              <a:rPr lang="en-US" dirty="0"/>
              <a:t>What is wrong with this picture?</a:t>
            </a:r>
          </a:p>
        </p:txBody>
      </p:sp>
    </p:spTree>
    <p:extLst>
      <p:ext uri="{BB962C8B-B14F-4D97-AF65-F5344CB8AC3E}">
        <p14:creationId xmlns:p14="http://schemas.microsoft.com/office/powerpoint/2010/main" val="182422823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2800960" cy="523220"/>
          </a:xfrm>
          <a:prstGeom prst="rect">
            <a:avLst/>
          </a:prstGeom>
          <a:noFill/>
        </p:spPr>
        <p:txBody>
          <a:bodyPr wrap="none" rtlCol="0">
            <a:spAutoFit/>
          </a:bodyPr>
          <a:lstStyle/>
          <a:p>
            <a:r>
              <a:rPr lang="en-US" sz="2800" dirty="0" smtClean="0">
                <a:solidFill>
                  <a:schemeClr val="bg1"/>
                </a:solidFill>
              </a:rPr>
              <a:t>Lecture summary </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170223" y="236724"/>
            <a:ext cx="1688284"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ar-EG" sz="2800" dirty="0" smtClean="0">
                <a:solidFill>
                  <a:schemeClr val="bg1"/>
                </a:solidFill>
                <a:latin typeface="Tajawal Medium" panose="00000600000000000000" pitchFamily="2" charset="-78"/>
                <a:cs typeface="Tajawal Medium" panose="00000600000000000000" pitchFamily="2" charset="-78"/>
              </a:rPr>
              <a:t>2</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0" name="Rectangle 9"/>
          <p:cNvSpPr/>
          <p:nvPr/>
        </p:nvSpPr>
        <p:spPr>
          <a:xfrm>
            <a:off x="1437443" y="1610200"/>
            <a:ext cx="9014849" cy="5724644"/>
          </a:xfrm>
          <a:prstGeom prst="rect">
            <a:avLst/>
          </a:prstGeom>
        </p:spPr>
        <p:txBody>
          <a:bodyPr wrap="square">
            <a:spAutoFit/>
          </a:bodyPr>
          <a:lstStyle/>
          <a:p>
            <a:pPr>
              <a:buFont typeface="Arial" panose="020B0604020202020204" pitchFamily="34" charset="0"/>
              <a:buNone/>
            </a:pPr>
            <a:r>
              <a:rPr lang="en-US" sz="2800" dirty="0"/>
              <a:t>We have been learning</a:t>
            </a:r>
            <a:r>
              <a:rPr lang="en-US" sz="2800" dirty="0" smtClean="0"/>
              <a:t>:-</a:t>
            </a:r>
          </a:p>
          <a:p>
            <a:r>
              <a:rPr lang="en-US" sz="2400" dirty="0"/>
              <a:t>Part 2 in Learning objective one in chapter 2</a:t>
            </a:r>
          </a:p>
          <a:p>
            <a:pPr lvl="1"/>
            <a:r>
              <a:rPr lang="en-US" dirty="0">
                <a:solidFill>
                  <a:srgbClr val="FF0000"/>
                </a:solidFill>
              </a:rPr>
              <a:t>Ethical business </a:t>
            </a:r>
            <a:r>
              <a:rPr lang="en-US" dirty="0"/>
              <a:t>is good business.</a:t>
            </a:r>
          </a:p>
          <a:p>
            <a:pPr lvl="2"/>
            <a:r>
              <a:rPr lang="en-US" dirty="0">
                <a:solidFill>
                  <a:srgbClr val="FF0000"/>
                </a:solidFill>
              </a:rPr>
              <a:t>Do Marketers promise Miracles? </a:t>
            </a:r>
          </a:p>
          <a:p>
            <a:pPr lvl="2"/>
            <a:r>
              <a:rPr lang="en-US" dirty="0">
                <a:solidFill>
                  <a:srgbClr val="FF0000"/>
                </a:solidFill>
              </a:rPr>
              <a:t>Materialism: are You What You Own?</a:t>
            </a:r>
          </a:p>
          <a:p>
            <a:pPr lvl="2"/>
            <a:r>
              <a:rPr lang="en-US" dirty="0" smtClean="0">
                <a:solidFill>
                  <a:srgbClr val="FF0000"/>
                </a:solidFill>
              </a:rPr>
              <a:t>Curation</a:t>
            </a:r>
          </a:p>
          <a:p>
            <a:r>
              <a:rPr lang="en-US" sz="2400" dirty="0" smtClean="0"/>
              <a:t>Part </a:t>
            </a:r>
            <a:r>
              <a:rPr lang="en-US" sz="2400" dirty="0"/>
              <a:t>1Learning objective two in chapter 2(Marketers have an obligation to provide safe and functional products as part of their business activities).</a:t>
            </a:r>
          </a:p>
          <a:p>
            <a:pPr lvl="2"/>
            <a:r>
              <a:rPr lang="en-US" dirty="0">
                <a:solidFill>
                  <a:srgbClr val="FF0000"/>
                </a:solidFill>
              </a:rPr>
              <a:t>Consumers’ rights and product </a:t>
            </a:r>
            <a:r>
              <a:rPr lang="en-US" dirty="0" smtClean="0">
                <a:solidFill>
                  <a:srgbClr val="FF0000"/>
                </a:solidFill>
              </a:rPr>
              <a:t>Satisfaction</a:t>
            </a:r>
          </a:p>
          <a:p>
            <a:pPr lvl="2"/>
            <a:r>
              <a:rPr lang="en-US" dirty="0">
                <a:solidFill>
                  <a:srgbClr val="FF0000"/>
                </a:solidFill>
              </a:rPr>
              <a:t>A number of factors influence which route we choose</a:t>
            </a:r>
          </a:p>
          <a:p>
            <a:pPr lvl="2"/>
            <a:endParaRPr lang="en-US" dirty="0">
              <a:solidFill>
                <a:srgbClr val="FF0000"/>
              </a:solidFill>
            </a:endParaRPr>
          </a:p>
          <a:p>
            <a:pPr lvl="2"/>
            <a:endParaRPr lang="en-US" dirty="0">
              <a:solidFill>
                <a:srgbClr val="0070C0"/>
              </a:solidFill>
              <a:latin typeface="Tajawal Medium" panose="00000600000000000000" pitchFamily="2" charset="-78"/>
              <a:cs typeface="Tajawal Medium" panose="00000600000000000000" pitchFamily="2" charset="-78"/>
            </a:endParaRPr>
          </a:p>
          <a:p>
            <a:pPr lvl="2"/>
            <a:endParaRPr lang="en-US" dirty="0">
              <a:solidFill>
                <a:srgbClr val="0070C0"/>
              </a:solidFill>
            </a:endParaRPr>
          </a:p>
          <a:p>
            <a:pPr lvl="2"/>
            <a:endParaRPr lang="en-US" dirty="0">
              <a:solidFill>
                <a:srgbClr val="FF0000"/>
              </a:solidFill>
            </a:endParaRPr>
          </a:p>
          <a:p>
            <a:pPr>
              <a:buFont typeface="Arial" panose="020B0604020202020204" pitchFamily="34" charset="0"/>
              <a:buNone/>
            </a:pPr>
            <a:endParaRPr lang="en-US" sz="2800" dirty="0" smtClean="0"/>
          </a:p>
          <a:p>
            <a:pPr>
              <a:buFont typeface="Arial" panose="020B0604020202020204" pitchFamily="34" charset="0"/>
              <a:buNone/>
            </a:pPr>
            <a:endParaRPr lang="en-US" sz="2400" dirty="0"/>
          </a:p>
        </p:txBody>
      </p:sp>
    </p:spTree>
    <p:extLst>
      <p:ext uri="{BB962C8B-B14F-4D97-AF65-F5344CB8AC3E}">
        <p14:creationId xmlns:p14="http://schemas.microsoft.com/office/powerpoint/2010/main" val="297950535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descr="A picture containing text, clipart&#10;&#10;Description automatically generated">
            <a:extLst>
              <a:ext uri="{FF2B5EF4-FFF2-40B4-BE49-F238E27FC236}">
                <a16:creationId xmlns:a16="http://schemas.microsoft.com/office/drawing/2014/main" id="{D411AC3C-D568-D066-0CD2-4318DF970DAF}"/>
              </a:ext>
            </a:extLst>
          </p:cNvPr>
          <p:cNvPicPr>
            <a:picLocks noChangeAspect="1"/>
          </p:cNvPicPr>
          <p:nvPr/>
        </p:nvPicPr>
        <p:blipFill rotWithShape="1">
          <a:blip r:embed="rId2">
            <a:extLst>
              <a:ext uri="{28A0092B-C50C-407E-A947-70E740481C1C}">
                <a14:useLocalDpi xmlns:a14="http://schemas.microsoft.com/office/drawing/2010/main" val="0"/>
              </a:ext>
            </a:extLst>
          </a:blip>
          <a:srcRect b="8239"/>
          <a:stretch/>
        </p:blipFill>
        <p:spPr>
          <a:xfrm>
            <a:off x="2489812" y="2073233"/>
            <a:ext cx="7778668" cy="2568865"/>
          </a:xfrm>
          <a:prstGeom prst="rect">
            <a:avLst/>
          </a:prstGeom>
        </p:spPr>
      </p:pic>
      <p:sp>
        <p:nvSpPr>
          <p:cNvPr id="13" name="Freeform 5"/>
          <p:cNvSpPr>
            <a:spLocks/>
          </p:cNvSpPr>
          <p:nvPr/>
        </p:nvSpPr>
        <p:spPr bwMode="auto">
          <a:xfrm>
            <a:off x="85724" y="1588"/>
            <a:ext cx="3450689" cy="2356022"/>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6" y="1588"/>
            <a:ext cx="3450689" cy="2356022"/>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4" y="1588"/>
            <a:ext cx="3484277" cy="2356022"/>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92099" y="141689"/>
            <a:ext cx="1997713" cy="1791443"/>
          </a:xfrm>
          <a:prstGeom prst="rect">
            <a:avLst/>
          </a:prstGeom>
        </p:spPr>
      </p:pic>
      <p:pic>
        <p:nvPicPr>
          <p:cNvPr id="3" name="Picture 2"/>
          <p:cNvPicPr>
            <a:picLocks noChangeAspect="1"/>
          </p:cNvPicPr>
          <p:nvPr/>
        </p:nvPicPr>
        <p:blipFill>
          <a:blip r:embed="rId4"/>
          <a:stretch>
            <a:fillRect/>
          </a:stretch>
        </p:blipFill>
        <p:spPr>
          <a:xfrm>
            <a:off x="1801805" y="5949244"/>
            <a:ext cx="10515600" cy="217529"/>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Tree>
    <p:extLst>
      <p:ext uri="{BB962C8B-B14F-4D97-AF65-F5344CB8AC3E}">
        <p14:creationId xmlns:p14="http://schemas.microsoft.com/office/powerpoint/2010/main" val="397603053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710</TotalTime>
  <Words>1780</Words>
  <Application>Microsoft Office PowerPoint</Application>
  <PresentationFormat>Widescreen</PresentationFormat>
  <Paragraphs>199</Paragraphs>
  <Slides>41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41</vt:i4>
      </vt:variant>
    </vt:vector>
  </HeadingPairs>
  <TitlesOfParts>
    <vt:vector size="47" baseType="lpstr">
      <vt:lpstr>Arial</vt:lpstr>
      <vt:lpstr>Calibri</vt:lpstr>
      <vt:lpstr>Calibri Light</vt:lpstr>
      <vt:lpstr>Tajawal Medium</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LENOVO</dc:creator>
  <cp:lastModifiedBy>Ahmed Saied</cp:lastModifiedBy>
  <cp:revision>38</cp:revision>
  <dcterms:created xsi:type="dcterms:W3CDTF">2021-08-03T13:03:26Z</dcterms:created>
  <dcterms:modified xsi:type="dcterms:W3CDTF">2023-02-27T17:57:58Z</dcterms:modified>
</cp:coreProperties>
</file>