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5"/>
  </p:notesMasterIdLst>
  <p:sldIdLst>
    <p:sldId id="480" r:id="rId5"/>
    <p:sldId id="303" r:id="rId6"/>
    <p:sldId id="276" r:id="rId7"/>
    <p:sldId id="256" r:id="rId8"/>
    <p:sldId id="481" r:id="rId9"/>
    <p:sldId id="482" r:id="rId10"/>
    <p:sldId id="483" r:id="rId11"/>
    <p:sldId id="484" r:id="rId12"/>
    <p:sldId id="486" r:id="rId13"/>
    <p:sldId id="487" r:id="rId14"/>
    <p:sldId id="489" r:id="rId15"/>
    <p:sldId id="490" r:id="rId16"/>
    <p:sldId id="491" r:id="rId17"/>
    <p:sldId id="492" r:id="rId18"/>
    <p:sldId id="493" r:id="rId19"/>
    <p:sldId id="494" r:id="rId20"/>
    <p:sldId id="495" r:id="rId21"/>
    <p:sldId id="506" r:id="rId22"/>
    <p:sldId id="496" r:id="rId23"/>
    <p:sldId id="523" r:id="rId24"/>
    <p:sldId id="497" r:id="rId25"/>
    <p:sldId id="498" r:id="rId26"/>
    <p:sldId id="499" r:id="rId27"/>
    <p:sldId id="500" r:id="rId28"/>
    <p:sldId id="501" r:id="rId29"/>
    <p:sldId id="524" r:id="rId30"/>
    <p:sldId id="502" r:id="rId31"/>
    <p:sldId id="503" r:id="rId32"/>
    <p:sldId id="504" r:id="rId33"/>
    <p:sldId id="505" r:id="rId34"/>
    <p:sldId id="507" r:id="rId35"/>
    <p:sldId id="509" r:id="rId36"/>
    <p:sldId id="525" r:id="rId37"/>
    <p:sldId id="510" r:id="rId38"/>
    <p:sldId id="526" r:id="rId39"/>
    <p:sldId id="511" r:id="rId40"/>
    <p:sldId id="521" r:id="rId41"/>
    <p:sldId id="522" r:id="rId42"/>
    <p:sldId id="517" r:id="rId43"/>
    <p:sldId id="349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276"/>
            <p14:sldId id="256"/>
            <p14:sldId id="481"/>
            <p14:sldId id="482"/>
            <p14:sldId id="483"/>
            <p14:sldId id="484"/>
            <p14:sldId id="486"/>
            <p14:sldId id="487"/>
            <p14:sldId id="489"/>
            <p14:sldId id="490"/>
            <p14:sldId id="491"/>
            <p14:sldId id="492"/>
            <p14:sldId id="493"/>
            <p14:sldId id="494"/>
            <p14:sldId id="495"/>
            <p14:sldId id="506"/>
            <p14:sldId id="496"/>
            <p14:sldId id="523"/>
            <p14:sldId id="497"/>
            <p14:sldId id="498"/>
            <p14:sldId id="499"/>
            <p14:sldId id="500"/>
            <p14:sldId id="501"/>
            <p14:sldId id="524"/>
            <p14:sldId id="502"/>
            <p14:sldId id="503"/>
            <p14:sldId id="504"/>
            <p14:sldId id="505"/>
            <p14:sldId id="507"/>
            <p14:sldId id="509"/>
            <p14:sldId id="525"/>
            <p14:sldId id="510"/>
            <p14:sldId id="526"/>
            <p14:sldId id="511"/>
            <p14:sldId id="521"/>
            <p14:sldId id="522"/>
            <p14:sldId id="51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81" d="100"/>
          <a:sy n="81" d="100"/>
        </p:scale>
        <p:origin x="35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4" r:id="rId14"/>
    <p:sldLayoutId id="214748366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2.png"/><Relationship Id="rId4" Type="http://schemas.openxmlformats.org/officeDocument/2006/relationships/image" Target="../media/image1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smtClean="0">
                <a:latin typeface="Alexandria" charset="0"/>
                <a:cs typeface="Alexandria" charset="0"/>
              </a:rPr>
              <a:t>Fayez </a:t>
            </a:r>
            <a:r>
              <a:rPr lang="en-US" sz="2000" dirty="0" err="1" smtClean="0">
                <a:latin typeface="Alexandria" charset="0"/>
                <a:cs typeface="Alexandria" charset="0"/>
              </a:rPr>
              <a:t>Jrad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49818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Governance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</a:t>
            </a:r>
            <a:r>
              <a:rPr lang="en-US" sz="28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28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 </a:t>
            </a:r>
            <a:r>
              <a:rPr lang="en-US" sz="2000" dirty="0" smtClean="0">
                <a:latin typeface="Alexandria" charset="0"/>
                <a:cs typeface="Alexandria" charset="0"/>
              </a:rPr>
              <a:t>424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45866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49818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 Governance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212740" y="4263562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</a:t>
            </a:r>
            <a:r>
              <a:rPr lang="en-US" sz="2800" b="1" dirty="0" smtClean="0">
                <a:solidFill>
                  <a:schemeClr val="tx1"/>
                </a:solidFill>
                <a:latin typeface="Alexandria" charset="0"/>
                <a:cs typeface="Alexandria" charset="0"/>
              </a:rPr>
              <a:t>05</a:t>
            </a:r>
            <a:endParaRPr lang="en-US" sz="28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90064" y="4850786"/>
            <a:ext cx="53751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 </a:t>
            </a:r>
            <a:r>
              <a:rPr lang="en-US" sz="2000" dirty="0" smtClean="0">
                <a:latin typeface="Alexandria" charset="0"/>
                <a:cs typeface="Alexandria" charset="0"/>
              </a:rPr>
              <a:t>424</a:t>
            </a:r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Project Ownership vs. Asset Ownership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Dr. Fayez </a:t>
            </a:r>
            <a:r>
              <a:rPr lang="en-US" sz="2800" b="1" dirty="0" err="1" smtClean="0">
                <a:solidFill>
                  <a:srgbClr val="00B0F0"/>
                </a:solidFill>
                <a:latin typeface="Alexandria" charset="0"/>
                <a:cs typeface="Alexandria" charset="0"/>
              </a:rPr>
              <a:t>Jrad</a:t>
            </a:r>
            <a:endParaRPr lang="en-US" sz="28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lexandria" pitchFamily="2" charset="-78"/>
                <a:cs typeface="Alexandria" pitchFamily="2" charset="-78"/>
              </a:rPr>
              <a:t>Learning Outcomes</a:t>
            </a:r>
            <a:endParaRPr lang="en-US" sz="2800" b="1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39844" y="975974"/>
            <a:ext cx="1245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smtClean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20892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What is asset ownership.</a:t>
            </a:r>
          </a:p>
          <a:p>
            <a:pPr marL="285750" lvl="0" indent="-285750" algn="just">
              <a:lnSpc>
                <a:spcPct val="15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What is project ownership.</a:t>
            </a:r>
          </a:p>
          <a:p>
            <a:pPr marL="285750" lvl="0" indent="-285750" algn="just">
              <a:lnSpc>
                <a:spcPct val="15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What is the difference between project ownership and asset ownership.</a:t>
            </a:r>
          </a:p>
          <a:p>
            <a:pPr marL="285750" lvl="0" indent="-285750" algn="just">
              <a:lnSpc>
                <a:spcPct val="15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Why we need to differentiate between project ownership and asset ownership.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1675976" y="1468531"/>
            <a:ext cx="8417320" cy="3888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kern="0" dirty="0"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An asset is anything that has value (people, qualities, objects, skills).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kern="0" dirty="0"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An asset is a store of value representing a benefit or a series of benefits accruing to the economic </a:t>
            </a:r>
            <a:r>
              <a:rPr lang="en-US" b="1" kern="0" dirty="0"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owner</a:t>
            </a:r>
            <a:r>
              <a:rPr lang="en-US" kern="0" dirty="0"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; it can be: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kern="0" dirty="0"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Tangible, such as hardware, software, data, or documents.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kern="0" dirty="0"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 Intangible, such as reputation, knowledge, or intellectual property.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kern="0" dirty="0"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A process, a service, or a function that supports the organization's objectives.</a:t>
            </a:r>
            <a:endParaRPr lang="en-US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26178" y="812931"/>
            <a:ext cx="50303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What is an Asset?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468531"/>
            <a:ext cx="8417320" cy="27808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Asset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ownership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has economic benefits, which are any possible income or holding gains/losses by owning the asset.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endParaRPr lang="en-US" dirty="0"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Each asset needs an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owner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who has 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authority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and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accountability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for its viability and security.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Alexandria" pitchFamily="2" charset="-78"/>
                <a:cs typeface="Alexandria" pitchFamily="2" charset="-78"/>
              </a:rPr>
              <a:t>Asset Ownership</a:t>
            </a:r>
            <a:endParaRPr lang="en-US" sz="2400" b="1" dirty="0"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54550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468531"/>
            <a:ext cx="8417320" cy="4037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An asset owner is usually a senior manager or a business unit leader who has the best understanding of the </a:t>
            </a:r>
            <a:r>
              <a:rPr lang="en-US" kern="0" dirty="0" smtClean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asset's </a:t>
            </a: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value, purpose, and function. </a:t>
            </a: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The asset owner is responsible </a:t>
            </a:r>
            <a:r>
              <a:rPr lang="en-US" kern="0" dirty="0" smtClean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for </a:t>
            </a: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classifying the asset, approving its access rights, ensuring its compliance with policies, and reporting any security issues. </a:t>
            </a: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The asset owner can delegate some of these tasks to other roles, while remains ultimately accountable for the asset’s usage and security.</a:t>
            </a:r>
            <a:endParaRPr lang="en-US" kern="100" dirty="0"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Asset Owners</a:t>
            </a:r>
          </a:p>
        </p:txBody>
      </p:sp>
    </p:spTree>
    <p:extLst>
      <p:ext uri="{BB962C8B-B14F-4D97-AF65-F5344CB8AC3E}">
        <p14:creationId xmlns:p14="http://schemas.microsoft.com/office/powerpoint/2010/main" val="80033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1" y="1285192"/>
            <a:ext cx="10444881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0660" y="1468531"/>
            <a:ext cx="9702140" cy="3616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Asset owner responsibilities include:</a:t>
            </a: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Deciding on asset custodians, users, and auditors:</a:t>
            </a:r>
          </a:p>
          <a:p>
            <a:pPr lvl="1">
              <a:lnSpc>
                <a:spcPct val="150000"/>
              </a:lnSpc>
              <a:spcAft>
                <a:spcPts val="800"/>
              </a:spcAft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- asset custodians: the </a:t>
            </a:r>
            <a:r>
              <a:rPr lang="en-US" kern="0" dirty="0" err="1" smtClean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Atechnical</a:t>
            </a:r>
            <a:r>
              <a:rPr lang="en-US" kern="0" dirty="0" smtClean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 </a:t>
            </a: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staff who maintain and support the asset;</a:t>
            </a:r>
          </a:p>
          <a:p>
            <a:pPr lvl="1">
              <a:lnSpc>
                <a:spcPct val="150000"/>
              </a:lnSpc>
              <a:spcAft>
                <a:spcPts val="800"/>
              </a:spcAft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- asset users: the authorized individuals who access and use the asset; </a:t>
            </a:r>
          </a:p>
          <a:p>
            <a:pPr lvl="1">
              <a:lnSpc>
                <a:spcPct val="150000"/>
              </a:lnSpc>
              <a:spcAft>
                <a:spcPts val="800"/>
              </a:spcAft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- asset auditors: the independent parties verifying and evaluating the asset. </a:t>
            </a: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Protecting the asset.</a:t>
            </a: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0" dirty="0">
                <a:solidFill>
                  <a:srgbClr val="000000"/>
                </a:solidFill>
                <a:latin typeface="Alexandria" pitchFamily="2" charset="-78"/>
                <a:ea typeface="Times New Roman" panose="02020603050405020304" pitchFamily="18" charset="0"/>
                <a:cs typeface="Alexandria" pitchFamily="2" charset="-78"/>
              </a:rPr>
              <a:t>Complying with related policies and standards.</a:t>
            </a:r>
            <a:endParaRPr lang="en-US" kern="100" dirty="0"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Asset Owner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399778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1" y="1285192"/>
            <a:ext cx="10183625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1061" y="1468531"/>
            <a:ext cx="9922368" cy="2934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Project governance raised the awareness of the importance of project owners, and of the concept of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project ownership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. </a:t>
            </a: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US" dirty="0">
              <a:latin typeface="Alexandria" pitchFamily="2" charset="-78"/>
              <a:cs typeface="Alexandria" pitchFamily="2" charset="-78"/>
            </a:endParaRP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b="1" dirty="0">
                <a:latin typeface="Alexandria" pitchFamily="2" charset="-78"/>
                <a:cs typeface="Alexandria" pitchFamily="2" charset="-78"/>
              </a:rPr>
              <a:t>Project ownership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concerns both the control and responsibility for cost and income related to a project.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792540" y="749687"/>
            <a:ext cx="31341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Ownership</a:t>
            </a:r>
          </a:p>
        </p:txBody>
      </p:sp>
    </p:spTree>
    <p:extLst>
      <p:ext uri="{BB962C8B-B14F-4D97-AF65-F5344CB8AC3E}">
        <p14:creationId xmlns:p14="http://schemas.microsoft.com/office/powerpoint/2010/main" val="146714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468531"/>
            <a:ext cx="8417320" cy="2934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There is no universal definition of project ownership. 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The definition of project ownership varies from a very narrow to a very wide perspective. 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There is considerable overlap in the use of the project owner and the project sponsor terms.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What is Project Ownership?</a:t>
            </a:r>
          </a:p>
        </p:txBody>
      </p:sp>
    </p:spTree>
    <p:extLst>
      <p:ext uri="{BB962C8B-B14F-4D97-AF65-F5344CB8AC3E}">
        <p14:creationId xmlns:p14="http://schemas.microsoft.com/office/powerpoint/2010/main" val="3249106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usually sits above the project manager. 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is a strategic leader, with overall responsibility for a project. 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is Not necessarily involved in the day-to-day management, but takes care of the vision and goals of the project.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is responsible for the cost and future value of the project</a:t>
            </a:r>
            <a:r>
              <a:rPr lang="en-US" dirty="0" smtClean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.</a:t>
            </a:r>
            <a:endParaRPr lang="en-US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85572" y="755759"/>
            <a:ext cx="57697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Working Towards a Definition</a:t>
            </a:r>
          </a:p>
        </p:txBody>
      </p:sp>
    </p:spTree>
    <p:extLst>
      <p:ext uri="{BB962C8B-B14F-4D97-AF65-F5344CB8AC3E}">
        <p14:creationId xmlns:p14="http://schemas.microsoft.com/office/powerpoint/2010/main" val="251338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2303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200000"/>
              </a:lnSpc>
              <a:spcAft>
                <a:spcPts val="600"/>
              </a:spcAft>
              <a:defRPr/>
            </a:pPr>
            <a:endParaRPr lang="en-US" b="1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lvl="0" algn="ctr">
              <a:lnSpc>
                <a:spcPct val="200000"/>
              </a:lnSpc>
              <a:spcAft>
                <a:spcPts val="600"/>
              </a:spcAft>
              <a:defRPr/>
            </a:pPr>
            <a:r>
              <a:rPr lang="en-US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Project Ownership Typically Focuses on One Owner (Person or Group) Responsible for the Cost and Value of Initiating, Securing the Funding, and Overseeing a Project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Project Ownership Definition</a:t>
            </a:r>
          </a:p>
        </p:txBody>
      </p:sp>
    </p:spTree>
    <p:extLst>
      <p:ext uri="{BB962C8B-B14F-4D97-AF65-F5344CB8AC3E}">
        <p14:creationId xmlns:p14="http://schemas.microsoft.com/office/powerpoint/2010/main" val="25348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1" y="1285192"/>
            <a:ext cx="10539883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5" y="1373531"/>
            <a:ext cx="9688711" cy="43550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The role of project owner could come with a different job title, but their roles will ultimately remain the same.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Some of the job titles that you might see used instead of project owner include: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Head of project (or project head).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Project chief.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Project director.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Project lead (or project leader).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Synonyms </a:t>
            </a:r>
          </a:p>
        </p:txBody>
      </p:sp>
    </p:spTree>
    <p:extLst>
      <p:ext uri="{BB962C8B-B14F-4D97-AF65-F5344CB8AC3E}">
        <p14:creationId xmlns:p14="http://schemas.microsoft.com/office/powerpoint/2010/main" val="39533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4042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The project owner sets the goals for a project, identify how it will benefit the business, and establish processes.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must be able to communicate effectively and build relationships with main stakeholders.</a:t>
            </a:r>
          </a:p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must hold both practical and commercial views of the project to be able to understand both technical and business languages.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Job Description </a:t>
            </a:r>
          </a:p>
        </p:txBody>
      </p:sp>
    </p:spTree>
    <p:extLst>
      <p:ext uri="{BB962C8B-B14F-4D97-AF65-F5344CB8AC3E}">
        <p14:creationId xmlns:p14="http://schemas.microsoft.com/office/powerpoint/2010/main" val="347619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3488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is incentivized to maximize the value creation related to the resources of the project. 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Projects owners have incentives for </a:t>
            </a:r>
            <a:r>
              <a:rPr lang="en-US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weighing costs against benefits </a:t>
            </a: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of a project. 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Project owners have incentives </a:t>
            </a:r>
            <a:r>
              <a:rPr lang="en-US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to cancel a project </a:t>
            </a: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if the business case no longer justifies the project.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Incentives</a:t>
            </a:r>
          </a:p>
        </p:txBody>
      </p:sp>
    </p:spTree>
    <p:extLst>
      <p:ext uri="{BB962C8B-B14F-4D97-AF65-F5344CB8AC3E}">
        <p14:creationId xmlns:p14="http://schemas.microsoft.com/office/powerpoint/2010/main" val="139602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2934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The project owner is typically the person that proposed the project and will be the recipient of the project output. 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can have a defined role within a business, but not all projects are going to have a designated project owner. </a:t>
            </a:r>
          </a:p>
          <a:p>
            <a:pPr marL="342900" lvl="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is typically a </a:t>
            </a:r>
            <a:r>
              <a:rPr lang="en-US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senior</a:t>
            </a: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</a:t>
            </a:r>
            <a:r>
              <a:rPr lang="en-US" b="1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person</a:t>
            </a: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 on the project team.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Ownership Role</a:t>
            </a:r>
          </a:p>
        </p:txBody>
      </p:sp>
    </p:spTree>
    <p:extLst>
      <p:ext uri="{BB962C8B-B14F-4D97-AF65-F5344CB8AC3E}">
        <p14:creationId xmlns:p14="http://schemas.microsoft.com/office/powerpoint/2010/main" val="174005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33085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 works with the project manager throughout the project life cycle.</a:t>
            </a: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A project owner:</a:t>
            </a: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Defines the project's scope, objectives, and requirements. </a:t>
            </a: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Ensures project success through working with the project manager and team members.</a:t>
            </a: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Finalizes the risks related to the cost and future value of the project.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Duties</a:t>
            </a:r>
          </a:p>
        </p:txBody>
      </p:sp>
    </p:spTree>
    <p:extLst>
      <p:ext uri="{BB962C8B-B14F-4D97-AF65-F5344CB8AC3E}">
        <p14:creationId xmlns:p14="http://schemas.microsoft.com/office/powerpoint/2010/main" val="819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36003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Project ownership gives control on the benefits and responsibility of the project.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In a project context, project owners should be responsible for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a project’s business case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. 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Project ownership includes the identification and definition of the project. </a:t>
            </a:r>
          </a:p>
          <a:p>
            <a:pPr marL="342900" indent="-34290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project owner takes the risk related to the cost and future value of a project; these can be transferred to other project actors.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5311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198381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4042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combination of control and responsibility for both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cost and income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from the owned resource put owners in a special position. </a:t>
            </a:r>
          </a:p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A project owner is responsible for both 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operation of the project delivery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as well as 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efficient execution of the project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. </a:t>
            </a:r>
          </a:p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This requires 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project owner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to be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located at a high level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in organizations, where responsibilities for project investments and operations meet.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5311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5692008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3592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 smtClean="0">
                <a:latin typeface="Alexandria" pitchFamily="2" charset="-78"/>
                <a:cs typeface="Alexandria" pitchFamily="2" charset="-78"/>
              </a:rPr>
              <a:t>Responsible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for the “big picture” and owning the project vision.</a:t>
            </a:r>
          </a:p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Enabling and motivating team members.</a:t>
            </a:r>
          </a:p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Taking ownership of the project’s success or failure.</a:t>
            </a:r>
          </a:p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Communicating the project vision and goals with main stakeholders.</a:t>
            </a:r>
          </a:p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Providing strategic leadership in project activities</a:t>
            </a:r>
            <a:r>
              <a:rPr lang="en-US" dirty="0" smtClean="0">
                <a:latin typeface="Alexandria" pitchFamily="2" charset="-78"/>
                <a:cs typeface="Alexandria" pitchFamily="2" charset="-78"/>
              </a:rPr>
              <a:t>.</a:t>
            </a:r>
            <a:endParaRPr lang="en-US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743200" y="654295"/>
            <a:ext cx="5864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Summary of Project Owner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39133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3554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 smtClean="0">
                <a:latin typeface="Alexandria" pitchFamily="2" charset="-78"/>
                <a:cs typeface="Alexandria" pitchFamily="2" charset="-78"/>
              </a:rPr>
              <a:t>Assisting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the project manager.</a:t>
            </a:r>
          </a:p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Encouraging buy-in from other project stakeholders.</a:t>
            </a:r>
          </a:p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Acting as the project advocate and identifying project sponsors.</a:t>
            </a:r>
          </a:p>
          <a:p>
            <a:pPr marL="342900" indent="-342900">
              <a:lnSpc>
                <a:spcPct val="250000"/>
              </a:lnSpc>
              <a:spcAft>
                <a:spcPts val="3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In some cases, they might also be responsible for parts of the project plan.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743200" y="654295"/>
            <a:ext cx="58647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Summary of Project Owner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3583573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4119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Project ownership may be different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practiced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when compared to 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descriptions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of best practice.</a:t>
            </a:r>
          </a:p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b="1" dirty="0">
                <a:latin typeface="Alexandria" pitchFamily="2" charset="-78"/>
                <a:cs typeface="Alexandria" pitchFamily="2" charset="-78"/>
              </a:rPr>
              <a:t>Different stakeholders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can be responsible for project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cost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and project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benefits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. </a:t>
            </a:r>
          </a:p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term project owner may be used for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senior officials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responsible for the project delivery. </a:t>
            </a:r>
          </a:p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project manager reports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typically to 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project owner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in Practice</a:t>
            </a:r>
          </a:p>
        </p:txBody>
      </p:sp>
    </p:spTree>
    <p:extLst>
      <p:ext uri="{BB962C8B-B14F-4D97-AF65-F5344CB8AC3E}">
        <p14:creationId xmlns:p14="http://schemas.microsoft.com/office/powerpoint/2010/main" val="69652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270819" y="806226"/>
            <a:ext cx="40446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Project Owner Position 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902C9C-4E2D-B2D9-1D86-55C92A650C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5738" y="1377621"/>
            <a:ext cx="5429250" cy="4181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666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516233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pitchFamily="2" charset="-78"/>
                <a:cs typeface="Alexandria" pitchFamily="2" charset="-78"/>
              </a:rPr>
              <a:t>Project Owner Position 2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06E6D63-B5AC-C6CD-A3C6-72D4FF7166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21" b="871"/>
          <a:stretch/>
        </p:blipFill>
        <p:spPr>
          <a:xfrm>
            <a:off x="2882169" y="1285192"/>
            <a:ext cx="5143500" cy="417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5766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1" y="1285192"/>
            <a:ext cx="10504257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9605582" cy="28578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It might be hard to tell the clear difference between project owners and other related titles such as project managers, project sponsors, product owners, product managers, and project leaders</a:t>
            </a:r>
            <a:r>
              <a:rPr lang="en-US" dirty="0" smtClean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.</a:t>
            </a:r>
            <a:endParaRPr lang="en-US" dirty="0">
              <a:solidFill>
                <a:prstClr val="black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prstClr val="black"/>
                </a:solidFill>
                <a:latin typeface="Alexandria" pitchFamily="2" charset="-78"/>
                <a:cs typeface="Alexandria" pitchFamily="2" charset="-78"/>
              </a:rPr>
              <a:t>The distinction between them all can be achieved based on their responsibilities. 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626179" y="654295"/>
            <a:ext cx="588843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pitchFamily="2" charset="-78"/>
                <a:cs typeface="Alexandria" pitchFamily="2" charset="-78"/>
              </a:rPr>
              <a:t>Project Owner and Other Related Titles</a:t>
            </a:r>
          </a:p>
        </p:txBody>
      </p:sp>
    </p:spTree>
    <p:extLst>
      <p:ext uri="{BB962C8B-B14F-4D97-AF65-F5344CB8AC3E}">
        <p14:creationId xmlns:p14="http://schemas.microsoft.com/office/powerpoint/2010/main" val="72128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1004112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5" y="1373531"/>
            <a:ext cx="9320576" cy="365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 smtClean="0">
                <a:latin typeface="Alexandria" pitchFamily="2" charset="-78"/>
                <a:cs typeface="Alexandria" pitchFamily="2" charset="-78"/>
              </a:rPr>
              <a:t>Owning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project execution and day-to-day operations.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Asking, ‘who does what, how, and when?’.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Managing project planning and scheduling.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Creating a project timeline and deadlines.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Assigning specific resources, optimizing resource allocation, and scheduling</a:t>
            </a:r>
            <a:r>
              <a:rPr lang="en-US" dirty="0" smtClean="0">
                <a:latin typeface="Alexandria" pitchFamily="2" charset="-78"/>
                <a:cs typeface="Alexandria" pitchFamily="2" charset="-78"/>
              </a:rPr>
              <a:t>.</a:t>
            </a:r>
            <a:endParaRPr lang="en-US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>
                <a:latin typeface="Alexandria" pitchFamily="2" charset="-78"/>
                <a:cs typeface="Alexandria" pitchFamily="2" charset="-78"/>
              </a:rPr>
              <a:t>Project Owner vs. Project Manager</a:t>
            </a:r>
          </a:p>
        </p:txBody>
      </p:sp>
    </p:spTree>
    <p:extLst>
      <p:ext uri="{BB962C8B-B14F-4D97-AF65-F5344CB8AC3E}">
        <p14:creationId xmlns:p14="http://schemas.microsoft.com/office/powerpoint/2010/main" val="275872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1004112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5" y="1373531"/>
            <a:ext cx="8964315" cy="365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 smtClean="0">
                <a:latin typeface="Alexandria" pitchFamily="2" charset="-78"/>
                <a:cs typeface="Alexandria" pitchFamily="2" charset="-78"/>
              </a:rPr>
              <a:t>Tracking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the budget.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Coordinating between teams and delegating tasks.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Optimizing cost, speed, and quality of project deliverables.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Staying on top of performance metrics.</a:t>
            </a:r>
          </a:p>
          <a:p>
            <a:pPr marL="342900" indent="-342900">
              <a:lnSpc>
                <a:spcPct val="250000"/>
              </a:lnSpc>
              <a:spcAft>
                <a:spcPts val="2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Streamlining processes to ensure the project is completed successfully.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>
                <a:latin typeface="Alexandria" pitchFamily="2" charset="-78"/>
                <a:cs typeface="Alexandria" pitchFamily="2" charset="-78"/>
              </a:rPr>
              <a:t>Project Owner vs. Project Manager</a:t>
            </a:r>
          </a:p>
        </p:txBody>
      </p:sp>
    </p:spTree>
    <p:extLst>
      <p:ext uri="{BB962C8B-B14F-4D97-AF65-F5344CB8AC3E}">
        <p14:creationId xmlns:p14="http://schemas.microsoft.com/office/powerpoint/2010/main" val="34767231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>
                <a:latin typeface="Alexandria" pitchFamily="2" charset="-78"/>
                <a:cs typeface="Alexandria" pitchFamily="2" charset="-78"/>
              </a:rPr>
              <a:t>Project Owner vs. Project Sponsor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70661" y="1373531"/>
            <a:ext cx="9060872" cy="3888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role of a project owner and a project sponsor may overlap, but still some distinction can be made.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A project sponsor can: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Be a single individual or a group who has invested resources or funds in a project.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Often acts as the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champion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of a project alongside the project owner.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Have several projects on the go at once, unlike the project owner.</a:t>
            </a:r>
          </a:p>
        </p:txBody>
      </p:sp>
    </p:spTree>
    <p:extLst>
      <p:ext uri="{BB962C8B-B14F-4D97-AF65-F5344CB8AC3E}">
        <p14:creationId xmlns:p14="http://schemas.microsoft.com/office/powerpoint/2010/main" val="228068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1" y="1285192"/>
            <a:ext cx="10409255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0661" y="1373531"/>
            <a:ext cx="99277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Product owner is a role that initially came out of the Scrum Agile framework.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That said, the role itself is only a few decades old.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product owner: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May be able to bridge the gap between execution and strategy.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Is responsible for organizing sprints and managing the product backlog.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Often expected to answer any questions from engineers and developers.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17796" y="729197"/>
            <a:ext cx="55968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Project Owner vs. Product Owner </a:t>
            </a:r>
          </a:p>
        </p:txBody>
      </p:sp>
    </p:spTree>
    <p:extLst>
      <p:ext uri="{BB962C8B-B14F-4D97-AF65-F5344CB8AC3E}">
        <p14:creationId xmlns:p14="http://schemas.microsoft.com/office/powerpoint/2010/main" val="343112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A product manager is responsible for: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entire product life cycle.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Identifying customer pain points and needs.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Translating customer needs into a plan.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Prioritizing what needs to be done, and when.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80486" y="654295"/>
            <a:ext cx="56274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pitchFamily="2" charset="-78"/>
                <a:cs typeface="Alexandria" pitchFamily="2" charset="-78"/>
              </a:rPr>
              <a:t>Project Owner vs. Product Manager </a:t>
            </a:r>
          </a:p>
        </p:txBody>
      </p:sp>
    </p:spTree>
    <p:extLst>
      <p:ext uri="{BB962C8B-B14F-4D97-AF65-F5344CB8AC3E}">
        <p14:creationId xmlns:p14="http://schemas.microsoft.com/office/powerpoint/2010/main" val="379129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102192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9332450" cy="3334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Project owners and project leaders are often used interchangeably within organizations.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Both roles are responsible for: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 vision and success of a project.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Supporting the wider project team.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Providing leadership and ensuring teams stay on track.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pitchFamily="2" charset="-78"/>
                <a:cs typeface="Alexandria" pitchFamily="2" charset="-78"/>
              </a:rPr>
              <a:t>Project Owner vs. Project Leader </a:t>
            </a:r>
          </a:p>
        </p:txBody>
      </p:sp>
    </p:spTree>
    <p:extLst>
      <p:ext uri="{BB962C8B-B14F-4D97-AF65-F5344CB8AC3E}">
        <p14:creationId xmlns:p14="http://schemas.microsoft.com/office/powerpoint/2010/main" val="133766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3888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There are five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best practices 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to take </a:t>
            </a:r>
            <a:r>
              <a:rPr lang="en-US" b="1" dirty="0">
                <a:latin typeface="Alexandria" pitchFamily="2" charset="-78"/>
                <a:cs typeface="Alexandria" pitchFamily="2" charset="-78"/>
              </a:rPr>
              <a:t>ownership</a:t>
            </a:r>
            <a:r>
              <a:rPr lang="en-US" dirty="0">
                <a:latin typeface="Alexandria" pitchFamily="2" charset="-78"/>
                <a:cs typeface="Alexandria" pitchFamily="2" charset="-78"/>
              </a:rPr>
              <a:t> of a project: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Understand why the project needs to happen.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Define the vision.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Be clear on the project goals.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Enable collaboration.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lexandria" pitchFamily="2" charset="-78"/>
                <a:cs typeface="Alexandria" pitchFamily="2" charset="-78"/>
              </a:rPr>
              <a:t>Stay the course.</a:t>
            </a:r>
          </a:p>
          <a:p>
            <a:pPr>
              <a:lnSpc>
                <a:spcPct val="200000"/>
              </a:lnSpc>
            </a:pPr>
            <a:endParaRPr lang="en-US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pitchFamily="2" charset="-78"/>
                <a:cs typeface="Alexandria" pitchFamily="2" charset="-78"/>
              </a:rPr>
              <a:t>How To Take Ownership of a Project</a:t>
            </a:r>
          </a:p>
        </p:txBody>
      </p:sp>
    </p:spTree>
    <p:extLst>
      <p:ext uri="{BB962C8B-B14F-4D97-AF65-F5344CB8AC3E}">
        <p14:creationId xmlns:p14="http://schemas.microsoft.com/office/powerpoint/2010/main" val="4095615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814452" y="654295"/>
            <a:ext cx="566453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0" b="1" dirty="0">
                <a:latin typeface="Alexandria" pitchFamily="2" charset="-78"/>
                <a:cs typeface="Alexandria" pitchFamily="2" charset="-78"/>
              </a:rPr>
              <a:t>Asset Ownership vs. Project Ownership</a:t>
            </a:r>
          </a:p>
        </p:txBody>
      </p:sp>
      <p:sp>
        <p:nvSpPr>
          <p:cNvPr id="9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89640" y="169345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2400" kern="1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sp>
        <p:nvSpPr>
          <p:cNvPr id="11" name="Rectangle: Rounded Corners 1">
            <a:extLst>
              <a:ext uri="{FF2B5EF4-FFF2-40B4-BE49-F238E27FC236}">
                <a16:creationId xmlns:a16="http://schemas.microsoft.com/office/drawing/2014/main" id="{7A3A2BD0-CE08-5BB8-6186-BD449AB858EB}"/>
              </a:ext>
            </a:extLst>
          </p:cNvPr>
          <p:cNvSpPr/>
          <p:nvPr/>
        </p:nvSpPr>
        <p:spPr>
          <a:xfrm>
            <a:off x="767581" y="2141974"/>
            <a:ext cx="4818582" cy="3827199"/>
          </a:xfrm>
          <a:prstGeom prst="round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spcAft>
                <a:spcPts val="1200"/>
              </a:spcAft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Asset Ownership</a:t>
            </a:r>
            <a:endParaRPr lang="en-US" dirty="0">
              <a:latin typeface="Alexandria" pitchFamily="2" charset="-78"/>
              <a:ea typeface="Roboto Light" panose="02000000000000000000" pitchFamily="2" charset="0"/>
              <a:cs typeface="Alexandria" pitchFamily="2" charset="-78"/>
            </a:endParaRPr>
          </a:p>
          <a:p>
            <a:pPr marL="342900" indent="-3429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lexandria" pitchFamily="2" charset="-78"/>
                <a:ea typeface="Roboto Light" panose="02000000000000000000" pitchFamily="2" charset="0"/>
                <a:cs typeface="Alexandria" pitchFamily="2" charset="-78"/>
              </a:rPr>
              <a:t>Asset ownership refers to the legal right and control over tangible or intangible items that hold value and can be owned or controlled by an individual or an organization.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lexandria" pitchFamily="2" charset="-78"/>
                <a:ea typeface="Roboto Light" panose="02000000000000000000" pitchFamily="2" charset="0"/>
                <a:cs typeface="Alexandria" pitchFamily="2" charset="-78"/>
              </a:rPr>
              <a:t>The owner of an asset has the right to use, sell, transfer, or dispose of the asset as they see fit, within the boundaries of relevant laws and regulations.</a:t>
            </a:r>
          </a:p>
        </p:txBody>
      </p:sp>
      <p:sp>
        <p:nvSpPr>
          <p:cNvPr id="12" name="Rectangle: Rounded Corners 8">
            <a:extLst>
              <a:ext uri="{FF2B5EF4-FFF2-40B4-BE49-F238E27FC236}">
                <a16:creationId xmlns:a16="http://schemas.microsoft.com/office/drawing/2014/main" id="{303BBFEF-3F3A-84EB-4106-E0FEA5EFA28F}"/>
              </a:ext>
            </a:extLst>
          </p:cNvPr>
          <p:cNvSpPr/>
          <p:nvPr/>
        </p:nvSpPr>
        <p:spPr>
          <a:xfrm>
            <a:off x="6530939" y="2095404"/>
            <a:ext cx="4893923" cy="3827199"/>
          </a:xfrm>
          <a:prstGeom prst="round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spcAft>
                <a:spcPts val="1200"/>
              </a:spcAft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Project Ownership</a:t>
            </a:r>
            <a:endParaRPr lang="en-US" dirty="0">
              <a:latin typeface="Alexandria" pitchFamily="2" charset="-78"/>
              <a:ea typeface="Roboto Light" panose="02000000000000000000" pitchFamily="2" charset="0"/>
              <a:cs typeface="Alexandria" pitchFamily="2" charset="-78"/>
            </a:endParaRPr>
          </a:p>
          <a:p>
            <a:pPr marL="342900" indent="-3429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lexandria" pitchFamily="2" charset="-78"/>
                <a:ea typeface="Roboto Light" panose="02000000000000000000" pitchFamily="2" charset="0"/>
                <a:cs typeface="Alexandria" pitchFamily="2" charset="-78"/>
              </a:rPr>
              <a:t>Project ownership involves overseeing the planning, execution, and delivery of a project, which is a one-time endeavor or a part of an ongoing program or portfolio.</a:t>
            </a:r>
          </a:p>
          <a:p>
            <a:pPr marL="342900" indent="-342900" algn="just"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lexandria" pitchFamily="2" charset="-78"/>
                <a:ea typeface="Roboto Light" panose="02000000000000000000" pitchFamily="2" charset="0"/>
                <a:cs typeface="Alexandria" pitchFamily="2" charset="-78"/>
              </a:rPr>
              <a:t>The project owner is accountable for the project's success, including meeting deadlines, staying within budget constraints, and achieving the desired outcomes.</a:t>
            </a:r>
          </a:p>
        </p:txBody>
      </p:sp>
      <p:sp>
        <p:nvSpPr>
          <p:cNvPr id="13" name="Rectangle: Rounded Corners 10">
            <a:extLst>
              <a:ext uri="{FF2B5EF4-FFF2-40B4-BE49-F238E27FC236}">
                <a16:creationId xmlns:a16="http://schemas.microsoft.com/office/drawing/2014/main" id="{806C1ABC-454F-8309-F8DF-9F46921CFDD9}"/>
              </a:ext>
            </a:extLst>
          </p:cNvPr>
          <p:cNvSpPr/>
          <p:nvPr/>
        </p:nvSpPr>
        <p:spPr>
          <a:xfrm>
            <a:off x="5675047" y="3695977"/>
            <a:ext cx="767008" cy="71919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vs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7782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1848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algn="ctr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Asset Ownership and Project Ownership Are Distinct Concepts That Relate To Different Aspects of Ownership and Control Within a Business Context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276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995054"/>
            <a:ext cx="10219250" cy="357775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17583" y="2648106"/>
            <a:ext cx="9546207" cy="2271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 algn="just">
              <a:lnSpc>
                <a:spcPct val="2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Distinguishing between asset ownership and project ownership helps in effective management, decision-making, and overall organizational success.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85572" y="654295"/>
            <a:ext cx="6515924" cy="963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latin typeface="Alexandria" pitchFamily="2" charset="-78"/>
                <a:cs typeface="Alexandria" pitchFamily="2" charset="-78"/>
              </a:rPr>
              <a:t>Why To Distinguish Between Asset Ownership and Project Ownership?</a:t>
            </a:r>
          </a:p>
        </p:txBody>
      </p:sp>
    </p:spTree>
    <p:extLst>
      <p:ext uri="{BB962C8B-B14F-4D97-AF65-F5344CB8AC3E}">
        <p14:creationId xmlns:p14="http://schemas.microsoft.com/office/powerpoint/2010/main" val="342618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454418"/>
            <a:ext cx="10219250" cy="411838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5" y="1349781"/>
            <a:ext cx="9546207" cy="4233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lnSpc>
                <a:spcPct val="25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100" dirty="0" smtClean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Some </a:t>
            </a: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key reasons for making this distinction include:</a:t>
            </a:r>
          </a:p>
          <a:p>
            <a:pPr marL="800100" lvl="1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Accountability and responsibility.</a:t>
            </a:r>
          </a:p>
          <a:p>
            <a:pPr marL="800100" lvl="1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Resource allocation.</a:t>
            </a:r>
          </a:p>
          <a:p>
            <a:pPr marL="800100" lvl="1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Risk management.</a:t>
            </a:r>
          </a:p>
          <a:p>
            <a:pPr marL="800100" lvl="1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Legal and financial considerations.</a:t>
            </a:r>
          </a:p>
          <a:p>
            <a:pPr marL="800100" lvl="1" indent="-342900">
              <a:lnSpc>
                <a:spcPct val="250000"/>
              </a:lnSpc>
              <a:buFont typeface="Arial" panose="020B0604020202020204" pitchFamily="34" charset="0"/>
              <a:buChar char="•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Strategic planning.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85571" y="654295"/>
            <a:ext cx="6325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lexandria" pitchFamily="2" charset="-78"/>
                <a:cs typeface="Alexandria" pitchFamily="2" charset="-78"/>
              </a:rPr>
              <a:t>Why To Distinguish Between Asset Ownership and Project Ownership?</a:t>
            </a:r>
          </a:p>
        </p:txBody>
      </p:sp>
    </p:spTree>
    <p:extLst>
      <p:ext uri="{BB962C8B-B14F-4D97-AF65-F5344CB8AC3E}">
        <p14:creationId xmlns:p14="http://schemas.microsoft.com/office/powerpoint/2010/main" val="7271091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1" y="1285192"/>
            <a:ext cx="999362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9284948" cy="40940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Project ownership typically focuses on one owner (person or group) responsible for risk related and the cost and value of a project. </a:t>
            </a:r>
          </a:p>
          <a:p>
            <a:pPr marL="342900" marR="0" indent="-34290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Asset ownership includes having a senior management personnel responsible and accountable for the economic benefits of an organizational asset</a:t>
            </a:r>
          </a:p>
          <a:p>
            <a:pPr marL="342900" marR="0" indent="-34290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Distinguishing between asset ownership and project ownership helps in effective management, decision-making, and overall organizational success.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151836" y="749687"/>
            <a:ext cx="20922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>
                <a:latin typeface="Alexandria" pitchFamily="2" charset="-78"/>
                <a:cs typeface="Alexandria" pitchFamily="2" charset="-78"/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31300474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1848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How would you explain the fundamental dissimilarity between asset ownership and project ownership to someone unfamiliar with business terminology?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pitchFamily="2" charset="-78"/>
                <a:cs typeface="Alexandria" pitchFamily="2" charset="-78"/>
              </a:rPr>
              <a:t>Task 1</a:t>
            </a:r>
            <a:endParaRPr lang="en-US" sz="2400" b="1" dirty="0"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957752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75976" y="1373531"/>
            <a:ext cx="8596180" cy="1848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 algn="just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Can you provide examples of scenarios where a clear understanding of asset </a:t>
            </a:r>
            <a:r>
              <a:rPr lang="en-US" sz="2000" kern="100" dirty="0" smtClean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ownership </a:t>
            </a:r>
            <a:r>
              <a:rPr lang="en-US" sz="2000" kern="100" dirty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and project ownership is crucial for effective decision-making within an organization</a:t>
            </a:r>
            <a:r>
              <a:rPr lang="en-US" sz="2000" kern="100" dirty="0" smtClean="0">
                <a:latin typeface="Alexandria" pitchFamily="2" charset="-78"/>
                <a:ea typeface="Calibri" panose="020F0502020204030204" pitchFamily="34" charset="0"/>
                <a:cs typeface="Alexandria" pitchFamily="2" charset="-78"/>
              </a:rPr>
              <a:t>?</a:t>
            </a:r>
            <a:endParaRPr lang="en-US" sz="2000" kern="100" dirty="0">
              <a:latin typeface="Alexandria" pitchFamily="2" charset="-78"/>
              <a:ea typeface="Calibri" panose="020F0502020204030204" pitchFamily="34" charset="0"/>
              <a:cs typeface="Alexandria" pitchFamily="2" charset="-7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pitchFamily="2" charset="-78"/>
                <a:cs typeface="Alexandria" pitchFamily="2" charset="-78"/>
              </a:rPr>
              <a:t>Task 2</a:t>
            </a:r>
            <a:endParaRPr lang="en-US" sz="2400" b="1" dirty="0">
              <a:latin typeface="Alexandria" pitchFamily="2" charset="-78"/>
              <a:cs typeface="Alexandri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827258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190928" y="654295"/>
            <a:ext cx="4983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pitchFamily="2" charset="-78"/>
                <a:cs typeface="Alexandria" pitchFamily="2" charset="-78"/>
              </a:rPr>
              <a:t>Reference</a:t>
            </a:r>
            <a:endParaRPr lang="en-US" sz="2400" b="1" dirty="0"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E27AAC-6D8A-F29D-F718-A725BA54A9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2228" y="1285192"/>
            <a:ext cx="4283418" cy="4251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4059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aca13214-df29-4e3c-a050-857c0bf7bd8e"/>
    <ds:schemaRef ds:uri="688354b5-287c-4cda-825e-1d7935aea40e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77A3BF-04C6-4E14-9807-B86849DF3C88}"/>
</file>

<file path=docProps/app.xml><?xml version="1.0" encoding="utf-8"?>
<Properties xmlns="http://schemas.openxmlformats.org/officeDocument/2006/extended-properties" xmlns:vt="http://schemas.openxmlformats.org/officeDocument/2006/docPropsVTypes">
  <TotalTime>878</TotalTime>
  <Words>1914</Words>
  <Application>Microsoft Office PowerPoint</Application>
  <PresentationFormat>Widescreen</PresentationFormat>
  <Paragraphs>223</Paragraphs>
  <Slides>40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Alexandria</vt:lpstr>
      <vt:lpstr>Arial</vt:lpstr>
      <vt:lpstr>Calibri</vt:lpstr>
      <vt:lpstr>Calibri Light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ASUS</cp:lastModifiedBy>
  <cp:revision>94</cp:revision>
  <dcterms:created xsi:type="dcterms:W3CDTF">2023-04-29T09:08:00Z</dcterms:created>
  <dcterms:modified xsi:type="dcterms:W3CDTF">2024-09-21T10:05:53Z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</Properties>
</file>