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6"/>
  </p:notesMasterIdLst>
  <p:sldIdLst>
    <p:sldId id="308" r:id="rId2"/>
    <p:sldId id="309" r:id="rId3"/>
    <p:sldId id="345" r:id="rId4"/>
    <p:sldId id="351" r:id="rId5"/>
    <p:sldId id="346" r:id="rId6"/>
    <p:sldId id="344" r:id="rId7"/>
    <p:sldId id="349" r:id="rId8"/>
    <p:sldId id="343" r:id="rId9"/>
    <p:sldId id="312" r:id="rId10"/>
    <p:sldId id="314" r:id="rId11"/>
    <p:sldId id="313" r:id="rId12"/>
    <p:sldId id="311" r:id="rId13"/>
    <p:sldId id="315" r:id="rId14"/>
    <p:sldId id="317" r:id="rId15"/>
    <p:sldId id="316" r:id="rId16"/>
    <p:sldId id="318" r:id="rId17"/>
    <p:sldId id="319" r:id="rId18"/>
    <p:sldId id="320" r:id="rId19"/>
    <p:sldId id="321" r:id="rId20"/>
    <p:sldId id="322" r:id="rId21"/>
    <p:sldId id="323" r:id="rId22"/>
    <p:sldId id="324" r:id="rId23"/>
    <p:sldId id="325" r:id="rId24"/>
    <p:sldId id="338" r:id="rId25"/>
    <p:sldId id="339" r:id="rId26"/>
    <p:sldId id="326" r:id="rId27"/>
    <p:sldId id="327" r:id="rId28"/>
    <p:sldId id="328" r:id="rId29"/>
    <p:sldId id="329" r:id="rId30"/>
    <p:sldId id="330" r:id="rId31"/>
    <p:sldId id="331" r:id="rId32"/>
    <p:sldId id="337" r:id="rId33"/>
    <p:sldId id="332" r:id="rId34"/>
    <p:sldId id="333" r:id="rId35"/>
    <p:sldId id="334" r:id="rId36"/>
    <p:sldId id="335" r:id="rId37"/>
    <p:sldId id="336" r:id="rId38"/>
    <p:sldId id="340" r:id="rId39"/>
    <p:sldId id="341" r:id="rId40"/>
    <p:sldId id="306" r:id="rId41"/>
    <p:sldId id="348" r:id="rId42"/>
    <p:sldId id="350" r:id="rId43"/>
    <p:sldId id="347" r:id="rId44"/>
    <p:sldId id="3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90175" autoAdjust="0"/>
  </p:normalViewPr>
  <p:slideViewPr>
    <p:cSldViewPr snapToGrid="0">
      <p:cViewPr varScale="1">
        <p:scale>
          <a:sx n="49" d="100"/>
          <a:sy n="49" d="100"/>
        </p:scale>
        <p:origin x="644" y="264"/>
      </p:cViewPr>
      <p:guideLst/>
    </p:cSldViewPr>
  </p:slideViewPr>
  <p:notesTextViewPr>
    <p:cViewPr>
      <p:scale>
        <a:sx n="1" d="1"/>
        <a:sy n="1" d="1"/>
      </p:scale>
      <p:origin x="0" y="0"/>
    </p:cViewPr>
  </p:notesTextViewPr>
  <p:notesViewPr>
    <p:cSldViewPr snapToGrid="0">
      <p:cViewPr>
        <p:scale>
          <a:sx n="30" d="100"/>
          <a:sy n="30" d="100"/>
        </p:scale>
        <p:origin x="3910" y="106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930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1531558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67914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31242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4090241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876551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232029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629349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6227772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794652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66412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93260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368941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630686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219683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238852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418382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98974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3749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832900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704808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6598627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062829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7614037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906858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7587170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1230634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28632760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
        <p:nvSpPr>
          <p:cNvPr id="6" name="Notes Placeholder 5">
            <a:extLst>
              <a:ext uri="{FF2B5EF4-FFF2-40B4-BE49-F238E27FC236}">
                <a16:creationId xmlns:a16="http://schemas.microsoft.com/office/drawing/2014/main" id="{963B6B96-39EB-A834-2E6C-23FC358F573F}"/>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20122290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
        <p:nvSpPr>
          <p:cNvPr id="6" name="Notes Placeholder 5">
            <a:extLst>
              <a:ext uri="{FF2B5EF4-FFF2-40B4-BE49-F238E27FC236}">
                <a16:creationId xmlns:a16="http://schemas.microsoft.com/office/drawing/2014/main" id="{88DC38FB-92D8-97CB-A2F6-44DBD666A0A6}"/>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7440534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
        <p:nvSpPr>
          <p:cNvPr id="6" name="Notes Placeholder 5">
            <a:extLst>
              <a:ext uri="{FF2B5EF4-FFF2-40B4-BE49-F238E27FC236}">
                <a16:creationId xmlns:a16="http://schemas.microsoft.com/office/drawing/2014/main" id="{EC3EDA3C-4161-B00C-EDF1-8E617F754756}"/>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27713185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2679057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1/25/2026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19013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5C9A224-66AD-577A-ED3D-FBD1C3B427A7}"/>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51635" y="78658"/>
            <a:ext cx="1668561" cy="718054"/>
          </a:xfrm>
          <a:prstGeom prst="rect">
            <a:avLst/>
          </a:prstGeom>
        </p:spPr>
      </p:pic>
    </p:spTree>
    <p:extLst>
      <p:ext uri="{BB962C8B-B14F-4D97-AF65-F5344CB8AC3E}">
        <p14:creationId xmlns:p14="http://schemas.microsoft.com/office/powerpoint/2010/main" val="3207904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1/25/2026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4179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1/25/2026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3665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1/25/2026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0356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2653CF2-892F-4565-BBA9-33A3378C93C9}" type="datetime1">
              <a:rPr lang="en-US" smtClean="0"/>
              <a:t>1/25/2026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42203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1/25/2026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75216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1/25/2026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91209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1/25/2026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57718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1/25/2026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208952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1/25/2026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16967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114264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732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83170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321369346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70" r:id="rId15"/>
    <p:sldLayoutId id="214748366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07566" y="2333394"/>
            <a:ext cx="2876694"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Solutions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6066470"/>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66C373D-50F9-5D20-9BA7-CE3332AC8F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301840" cy="107480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005985" y="2629300"/>
            <a:ext cx="2879729"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Solutions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545"/>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518734AD-C34C-8986-F1AB-4249EB4392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6170" y="34695"/>
            <a:ext cx="2954655" cy="1379622"/>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fontScale="92500"/>
          </a:bodyPr>
          <a:lstStyle/>
          <a:p>
            <a:pPr marL="0" indent="0" algn="l">
              <a:lnSpc>
                <a:spcPct val="150000"/>
              </a:lnSpc>
              <a:spcAft>
                <a:spcPts val="1200"/>
              </a:spcAft>
              <a:buNone/>
            </a:pPr>
            <a:r>
              <a:rPr lang="en-US" sz="2400" b="1" i="0" dirty="0">
                <a:effectLst/>
                <a:latin typeface="Söhne"/>
              </a:rPr>
              <a:t>Discuss the role of Artificial Intelligence (AI) and Machine Learning (ML) in the transformation of the financial sector. Use specific examples from credit scoring, fraud detection, customer service, and trading to illustrate their impact.</a:t>
            </a:r>
          </a:p>
          <a:p>
            <a:pPr marL="0" indent="0" algn="l">
              <a:lnSpc>
                <a:spcPct val="150000"/>
              </a:lnSpc>
              <a:spcAft>
                <a:spcPts val="1200"/>
              </a:spcAft>
              <a:buNone/>
            </a:pPr>
            <a:r>
              <a:rPr lang="en-US" sz="2400" b="1" i="0" dirty="0">
                <a:effectLst/>
                <a:latin typeface="Söhne"/>
              </a:rPr>
              <a:t>Answer: Artificial Intelligence (AI) and Machine Learning (ML) are crucial in the FinTech industry, providing personalized financial advice, regulatory compliance, predictive analytics, natural language processing (NLP), and cybersecurity. AI helps predict market trends, NLP analyzes unstructured text data, and ML enhances cybersecurity by detecting and responding to cyber threats, making them essential tools in the financial sector.</a:t>
            </a:r>
          </a:p>
        </p:txBody>
      </p:sp>
    </p:spTree>
    <p:extLst>
      <p:ext uri="{BB962C8B-B14F-4D97-AF65-F5344CB8AC3E}">
        <p14:creationId xmlns:p14="http://schemas.microsoft.com/office/powerpoint/2010/main" val="344206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fontScale="85000" lnSpcReduction="10000"/>
          </a:bodyPr>
          <a:lstStyle/>
          <a:p>
            <a:pPr marL="0" indent="0" algn="l">
              <a:lnSpc>
                <a:spcPct val="150000"/>
              </a:lnSpc>
              <a:spcAft>
                <a:spcPts val="1200"/>
              </a:spcAft>
              <a:buNone/>
            </a:pPr>
            <a:r>
              <a:rPr lang="en-US" sz="2400" b="1" i="0" dirty="0">
                <a:effectLst/>
                <a:latin typeface="Söhne"/>
              </a:rPr>
              <a:t>What are </a:t>
            </a:r>
            <a:r>
              <a:rPr lang="en-US" sz="2400" b="1" i="0" dirty="0" err="1">
                <a:effectLst/>
                <a:latin typeface="Söhne"/>
              </a:rPr>
              <a:t>robo</a:t>
            </a:r>
            <a:r>
              <a:rPr lang="en-US" sz="2400" b="1" i="0" dirty="0">
                <a:effectLst/>
                <a:latin typeface="Söhne"/>
              </a:rPr>
              <a:t>-advisors and Wealth-Tech, and how do companies like Betterment, </a:t>
            </a:r>
            <a:r>
              <a:rPr lang="en-US" sz="2400" b="1" i="0" dirty="0" err="1">
                <a:effectLst/>
                <a:latin typeface="Söhne"/>
              </a:rPr>
              <a:t>Wealthfront</a:t>
            </a:r>
            <a:r>
              <a:rPr lang="en-US" sz="2400" b="1" i="0" dirty="0">
                <a:effectLst/>
                <a:latin typeface="Söhne"/>
              </a:rPr>
              <a:t>, and Personal Capital exemplify their impact on the FinTech sector?</a:t>
            </a:r>
          </a:p>
          <a:p>
            <a:pPr marL="0" indent="0" algn="l">
              <a:lnSpc>
                <a:spcPct val="150000"/>
              </a:lnSpc>
              <a:spcAft>
                <a:spcPts val="1200"/>
              </a:spcAft>
              <a:buNone/>
            </a:pPr>
            <a:r>
              <a:rPr lang="en-US" sz="2400" b="1" i="0" dirty="0">
                <a:effectLst/>
                <a:latin typeface="Söhne"/>
              </a:rPr>
              <a:t>Answer: Robo-advisors are digital platforms offering automated financial planning using algorithms with minimal human intervention, while Wealth-Tech focuses on using technology to optimize wealth management, including investment strategies and financial advice. Companies like Betterment and Wealth-front are leading </a:t>
            </a:r>
            <a:r>
              <a:rPr lang="en-US" sz="2400" b="1" i="0" dirty="0" err="1">
                <a:effectLst/>
                <a:latin typeface="Söhne"/>
              </a:rPr>
              <a:t>robo</a:t>
            </a:r>
            <a:r>
              <a:rPr lang="en-US" sz="2400" b="1" i="0" dirty="0">
                <a:effectLst/>
                <a:latin typeface="Söhne"/>
              </a:rPr>
              <a:t>-advisors that use AI-driven algorithms to curate investment portfolios based on individual preferences. On the other hand, Wealth-Tech platforms like Personal Capital amalgamate financial data and provide investment insights through digital channels, refining financial planning and wealth management.</a:t>
            </a:r>
          </a:p>
        </p:txBody>
      </p:sp>
    </p:spTree>
    <p:extLst>
      <p:ext uri="{BB962C8B-B14F-4D97-AF65-F5344CB8AC3E}">
        <p14:creationId xmlns:p14="http://schemas.microsoft.com/office/powerpoint/2010/main" val="930926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1812293"/>
            <a:ext cx="9886018" cy="4593828"/>
          </a:xfrm>
        </p:spPr>
        <p:txBody>
          <a:bodyPr>
            <a:normAutofit fontScale="62500" lnSpcReduction="20000"/>
          </a:bodyPr>
          <a:lstStyle/>
          <a:p>
            <a:pPr marL="0" indent="0" algn="l">
              <a:lnSpc>
                <a:spcPct val="150000"/>
              </a:lnSpc>
              <a:spcAft>
                <a:spcPts val="1200"/>
              </a:spcAft>
              <a:buNone/>
            </a:pPr>
            <a:r>
              <a:rPr lang="en-US" sz="3800" b="1" i="0" dirty="0">
                <a:effectLst/>
                <a:latin typeface="Söhne"/>
              </a:rPr>
              <a:t>What is crowdfunding, and how has its role in the FinTech sector evolved as an alternative to traditional financing methods like VC funding?</a:t>
            </a:r>
          </a:p>
          <a:p>
            <a:pPr marL="0" indent="0" algn="l">
              <a:lnSpc>
                <a:spcPct val="150000"/>
              </a:lnSpc>
              <a:buNone/>
            </a:pPr>
            <a:r>
              <a:rPr lang="en-US" sz="3800" b="1" i="0" dirty="0">
                <a:effectLst/>
                <a:latin typeface="Söhne"/>
              </a:rPr>
              <a:t>Answer:</a:t>
            </a:r>
          </a:p>
          <a:p>
            <a:pPr marL="0" indent="0" algn="l">
              <a:lnSpc>
                <a:spcPct val="150000"/>
              </a:lnSpc>
              <a:buNone/>
            </a:pPr>
            <a:r>
              <a:rPr lang="en-US" sz="3800" b="1" i="0" dirty="0">
                <a:effectLst/>
                <a:latin typeface="Söhne"/>
              </a:rPr>
              <a:t>Crowdfunding is a method of gathering capital from a large pool of individuals, mainly through online platforms. In the FinTech sector, it has emerged as a significant alternative financing source, challenging traditional avenues like Venture Capital funding by offering a more accessible and efficient way for entrepreneurs and startups to raise funds.</a:t>
            </a:r>
          </a:p>
        </p:txBody>
      </p:sp>
    </p:spTree>
    <p:extLst>
      <p:ext uri="{BB962C8B-B14F-4D97-AF65-F5344CB8AC3E}">
        <p14:creationId xmlns:p14="http://schemas.microsoft.com/office/powerpoint/2010/main" val="3734910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9349038" cy="4262845"/>
          </a:xfrm>
        </p:spPr>
        <p:txBody>
          <a:bodyPr>
            <a:normAutofit fontScale="92500" lnSpcReduction="20000"/>
          </a:bodyPr>
          <a:lstStyle/>
          <a:p>
            <a:pPr marL="514350" indent="-514350" algn="l">
              <a:lnSpc>
                <a:spcPct val="125000"/>
              </a:lnSpc>
              <a:spcAft>
                <a:spcPts val="1200"/>
              </a:spcAft>
              <a:buFont typeface="+mj-lt"/>
              <a:buAutoNum type="arabicPeriod"/>
            </a:pPr>
            <a:r>
              <a:rPr lang="en-US" sz="2800" b="1" i="0" dirty="0">
                <a:effectLst/>
                <a:latin typeface="+mj-lt"/>
              </a:rPr>
              <a:t>Understand how contemporary FinTech solutions strategically aid banks in maintaining their prominence in financial services.</a:t>
            </a:r>
          </a:p>
          <a:p>
            <a:pPr marL="514350" indent="-514350" algn="l">
              <a:lnSpc>
                <a:spcPct val="125000"/>
              </a:lnSpc>
              <a:spcAft>
                <a:spcPts val="1200"/>
              </a:spcAft>
              <a:buFont typeface="+mj-lt"/>
              <a:buAutoNum type="arabicPeriod"/>
            </a:pPr>
            <a:r>
              <a:rPr lang="en-US" sz="2800" b="1" i="0" dirty="0">
                <a:effectLst/>
                <a:latin typeface="+mj-lt"/>
              </a:rPr>
              <a:t>Operational Efficiency and Compliance: Explore solutions that help traditional players become more streamlined, compliant, and efficient in their operations.</a:t>
            </a:r>
          </a:p>
          <a:p>
            <a:pPr marL="514350" indent="-514350" algn="l">
              <a:lnSpc>
                <a:spcPct val="125000"/>
              </a:lnSpc>
              <a:spcAft>
                <a:spcPts val="1200"/>
              </a:spcAft>
              <a:buFont typeface="+mj-lt"/>
              <a:buAutoNum type="arabicPeriod"/>
            </a:pPr>
            <a:r>
              <a:rPr lang="en-US" sz="2800" b="1" i="0" dirty="0">
                <a:effectLst/>
                <a:latin typeface="+mj-lt"/>
              </a:rPr>
              <a:t>Security and Holistic Trading Decisions: Delve into technologies that bolster security and equip companies with comprehensive trading decision-making tools.</a:t>
            </a:r>
            <a:endParaRPr lang="en-US" sz="1800" b="0" i="0" dirty="0">
              <a:effectLst/>
              <a:latin typeface="+mj-lt"/>
            </a:endParaRPr>
          </a:p>
        </p:txBody>
      </p:sp>
    </p:spTree>
    <p:extLst>
      <p:ext uri="{BB962C8B-B14F-4D97-AF65-F5344CB8AC3E}">
        <p14:creationId xmlns:p14="http://schemas.microsoft.com/office/powerpoint/2010/main" val="1626340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9349038" cy="4262845"/>
          </a:xfrm>
        </p:spPr>
        <p:txBody>
          <a:bodyPr>
            <a:normAutofit/>
          </a:bodyPr>
          <a:lstStyle/>
          <a:p>
            <a:pPr marL="514350" indent="-514350" algn="l">
              <a:lnSpc>
                <a:spcPct val="125000"/>
              </a:lnSpc>
              <a:spcAft>
                <a:spcPts val="1200"/>
              </a:spcAft>
              <a:buFont typeface="+mj-lt"/>
              <a:buAutoNum type="arabicPeriod" startAt="4"/>
            </a:pPr>
            <a:r>
              <a:rPr lang="en-US" sz="2800" b="1" i="0" dirty="0">
                <a:effectLst/>
                <a:latin typeface="Söhne"/>
              </a:rPr>
              <a:t>Familiarize with disruptive B2C business models in the FinTech landscape, like crowdfunding and global remittance payments.</a:t>
            </a:r>
          </a:p>
          <a:p>
            <a:pPr marL="514350" indent="-514350" algn="l">
              <a:lnSpc>
                <a:spcPct val="125000"/>
              </a:lnSpc>
              <a:spcAft>
                <a:spcPts val="1200"/>
              </a:spcAft>
              <a:buFont typeface="+mj-lt"/>
              <a:buAutoNum type="arabicPeriod" startAt="4"/>
            </a:pPr>
            <a:r>
              <a:rPr lang="en-US" sz="2800" b="1" i="0" dirty="0">
                <a:effectLst/>
                <a:latin typeface="Söhne"/>
              </a:rPr>
              <a:t>Highlight solutions tailored for small businesses, aiding them in financial management and growth.</a:t>
            </a:r>
            <a:endParaRPr lang="en-US" sz="1800" b="0" i="0" dirty="0">
              <a:effectLst/>
              <a:latin typeface="Söhne"/>
            </a:endParaRPr>
          </a:p>
        </p:txBody>
      </p:sp>
    </p:spTree>
    <p:extLst>
      <p:ext uri="{BB962C8B-B14F-4D97-AF65-F5344CB8AC3E}">
        <p14:creationId xmlns:p14="http://schemas.microsoft.com/office/powerpoint/2010/main" val="599088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fontScale="92500" lnSpcReduction="10000"/>
          </a:bodyPr>
          <a:lstStyle/>
          <a:p>
            <a:pPr>
              <a:lnSpc>
                <a:spcPct val="125000"/>
              </a:lnSpc>
              <a:spcAft>
                <a:spcPts val="1200"/>
              </a:spcAft>
            </a:pPr>
            <a:r>
              <a:rPr lang="en-US" sz="2400" b="1" i="0" dirty="0">
                <a:effectLst/>
                <a:latin typeface="Söhne"/>
              </a:rPr>
              <a:t>In today's rapidly evolving digital landscape, businesses are seeking greater efficiency, transparency, and collaboration in their operations. </a:t>
            </a:r>
          </a:p>
          <a:p>
            <a:pPr>
              <a:lnSpc>
                <a:spcPct val="125000"/>
              </a:lnSpc>
              <a:spcAft>
                <a:spcPts val="1200"/>
              </a:spcAft>
            </a:pPr>
            <a:r>
              <a:rPr lang="en-US" sz="2400" b="1" i="0" dirty="0">
                <a:effectLst/>
                <a:latin typeface="Söhne"/>
              </a:rPr>
              <a:t>The B2C giants like Amazon and Alibaba have set a high standard for seamless consumer experiences, pushing the B2B domain to adapt and innovate. </a:t>
            </a:r>
          </a:p>
          <a:p>
            <a:pPr>
              <a:lnSpc>
                <a:spcPct val="125000"/>
              </a:lnSpc>
              <a:spcAft>
                <a:spcPts val="1200"/>
              </a:spcAft>
            </a:pPr>
            <a:r>
              <a:rPr lang="en-US" sz="2400" b="1" i="0" dirty="0">
                <a:effectLst/>
                <a:latin typeface="Söhne"/>
              </a:rPr>
              <a:t>As businesses aspire for fluid transactions and seamless collaboration, B2B commerce networks have emerged as promising solutions. </a:t>
            </a:r>
          </a:p>
          <a:p>
            <a:pPr>
              <a:lnSpc>
                <a:spcPct val="125000"/>
              </a:lnSpc>
              <a:spcAft>
                <a:spcPts val="1200"/>
              </a:spcAft>
            </a:pPr>
            <a:r>
              <a:rPr lang="en-US" sz="2400" b="1" i="0" dirty="0">
                <a:effectLst/>
                <a:latin typeface="Söhne"/>
              </a:rPr>
              <a:t>However, the path to true digital transformation in the B2B sector is fraught with challenges and inefficiencies that need addressing.</a:t>
            </a:r>
            <a:endParaRPr lang="en-US" b="0" i="0" dirty="0">
              <a:effectLst/>
              <a:latin typeface="Söhne"/>
            </a:endParaRPr>
          </a:p>
        </p:txBody>
      </p:sp>
    </p:spTree>
    <p:extLst>
      <p:ext uri="{BB962C8B-B14F-4D97-AF65-F5344CB8AC3E}">
        <p14:creationId xmlns:p14="http://schemas.microsoft.com/office/powerpoint/2010/main" val="201019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a:bodyPr>
          <a:lstStyle/>
          <a:p>
            <a:pPr marL="0" indent="0">
              <a:buNone/>
            </a:pPr>
            <a:r>
              <a:rPr lang="en-US" sz="2000" dirty="0"/>
              <a:t>1. </a:t>
            </a:r>
            <a:r>
              <a:rPr lang="en-US" sz="2400" dirty="0"/>
              <a:t>Business-to-Business (B2B)</a:t>
            </a:r>
          </a:p>
          <a:p>
            <a:r>
              <a:rPr lang="en-US" sz="2400" dirty="0"/>
              <a:t>Transactions between businesses, typically involving manufacturers, wholesalers, or retailers.</a:t>
            </a:r>
          </a:p>
          <a:p>
            <a:r>
              <a:rPr lang="en-US" sz="2400" dirty="0"/>
              <a:t>Examples: Alibaba (for wholesale trade), SAP Ariba (procurement solutions).</a:t>
            </a:r>
          </a:p>
          <a:p>
            <a:r>
              <a:rPr lang="en-US" sz="2400" dirty="0"/>
              <a:t>Characteristics: High-volume sales, long sales cycle, bulk discounts.</a:t>
            </a:r>
          </a:p>
          <a:p>
            <a:pPr marL="0" indent="0">
              <a:buNone/>
            </a:pPr>
            <a:r>
              <a:rPr lang="en-US" sz="2400" dirty="0"/>
              <a:t>2. Business-to-Consumer (B2C)</a:t>
            </a:r>
          </a:p>
          <a:p>
            <a:r>
              <a:rPr lang="en-US" sz="2400" dirty="0"/>
              <a:t>Transactions between businesses and end consumers.</a:t>
            </a:r>
          </a:p>
          <a:p>
            <a:r>
              <a:rPr lang="en-US" sz="2400" dirty="0"/>
              <a:t>Examples: Amazon, Walmart's online store.</a:t>
            </a:r>
          </a:p>
          <a:p>
            <a:r>
              <a:rPr lang="en-US" sz="2400" dirty="0"/>
              <a:t>Characteristics: Direct sales to consumers, quick sales cycle, broader target market.</a:t>
            </a:r>
          </a:p>
        </p:txBody>
      </p:sp>
    </p:spTree>
    <p:extLst>
      <p:ext uri="{BB962C8B-B14F-4D97-AF65-F5344CB8AC3E}">
        <p14:creationId xmlns:p14="http://schemas.microsoft.com/office/powerpoint/2010/main" val="223113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lnSpcReduction="10000"/>
          </a:bodyPr>
          <a:lstStyle/>
          <a:p>
            <a:pPr marL="0" indent="0">
              <a:buNone/>
            </a:pPr>
            <a:r>
              <a:rPr lang="en-US" sz="2400" dirty="0"/>
              <a:t>3. Consumer-to-Consumer (C2C)</a:t>
            </a:r>
          </a:p>
          <a:p>
            <a:r>
              <a:rPr lang="en-US" sz="2400" dirty="0"/>
              <a:t>Transactions between consumers, usually facilitated by a third-party platform.</a:t>
            </a:r>
          </a:p>
          <a:p>
            <a:r>
              <a:rPr lang="en-US" sz="2400" dirty="0"/>
              <a:t>Examples: eBay, Craigslist.</a:t>
            </a:r>
          </a:p>
          <a:p>
            <a:r>
              <a:rPr lang="en-US" sz="2400" dirty="0"/>
              <a:t>Characteristics: Individual sellers, vast product variety, negotiation often possible. Examples: E-filing of tax returns, payment for utilities or municipal fees online.</a:t>
            </a:r>
          </a:p>
          <a:p>
            <a:r>
              <a:rPr lang="en-US" sz="2400" dirty="0"/>
              <a:t>Characteristics: Simplification of processes, public sector efficiencies.</a:t>
            </a:r>
          </a:p>
          <a:p>
            <a:pPr marL="0" indent="0">
              <a:buNone/>
            </a:pPr>
            <a:r>
              <a:rPr lang="en-US" sz="2400" dirty="0"/>
              <a:t>4. Consumer-to-Business (C2B)</a:t>
            </a:r>
          </a:p>
          <a:p>
            <a:r>
              <a:rPr lang="en-US" sz="2400" dirty="0"/>
              <a:t>Transactions where consumers sell their products or services to businesses.</a:t>
            </a:r>
          </a:p>
          <a:p>
            <a:r>
              <a:rPr lang="en-US" sz="2400" dirty="0"/>
              <a:t>Examples: Stock photo websites where photographers sell photos to businesses.</a:t>
            </a:r>
          </a:p>
          <a:p>
            <a:r>
              <a:rPr lang="en-US" sz="2400" dirty="0"/>
              <a:t>Characteristics: Dynamic pricing, consumers set the price or lead the transaction.</a:t>
            </a:r>
            <a:endParaRPr lang="en-US" sz="1800" dirty="0"/>
          </a:p>
        </p:txBody>
      </p:sp>
    </p:spTree>
    <p:extLst>
      <p:ext uri="{BB962C8B-B14F-4D97-AF65-F5344CB8AC3E}">
        <p14:creationId xmlns:p14="http://schemas.microsoft.com/office/powerpoint/2010/main" val="2383099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92500" lnSpcReduction="20000"/>
          </a:bodyPr>
          <a:lstStyle/>
          <a:p>
            <a:pPr marL="0" indent="0">
              <a:buNone/>
            </a:pPr>
            <a:r>
              <a:rPr lang="en-US" sz="2800" dirty="0"/>
              <a:t>5. Business-to-Administration (B2A)</a:t>
            </a:r>
          </a:p>
          <a:p>
            <a:r>
              <a:rPr lang="en-US" sz="2800" dirty="0"/>
              <a:t>Transactions conducted between companies and public administration or government agencies.</a:t>
            </a:r>
          </a:p>
          <a:p>
            <a:r>
              <a:rPr lang="en-US" sz="2800" dirty="0"/>
              <a:t>Examples: E-learning platforms, tax filing platforms.</a:t>
            </a:r>
          </a:p>
          <a:p>
            <a:r>
              <a:rPr lang="en-US" sz="2800" dirty="0"/>
              <a:t>Characteristics: Services that businesses provide based on government requirements.</a:t>
            </a:r>
          </a:p>
          <a:p>
            <a:pPr marL="0" indent="0">
              <a:buNone/>
            </a:pPr>
            <a:r>
              <a:rPr lang="en-US" sz="2800" dirty="0"/>
              <a:t>6. Consumer-to-Administration (C2A)</a:t>
            </a:r>
          </a:p>
          <a:p>
            <a:r>
              <a:rPr lang="en-US" sz="2800" dirty="0"/>
              <a:t>Transactions between individuals and public administration.</a:t>
            </a:r>
          </a:p>
          <a:p>
            <a:r>
              <a:rPr lang="en-US" sz="2800" dirty="0"/>
              <a:t>Examples: E-filing of tax returns, payment for utilities or municipal fees online.</a:t>
            </a:r>
          </a:p>
          <a:p>
            <a:r>
              <a:rPr lang="en-US" sz="2800" dirty="0"/>
              <a:t>Characteristics: Simplification of processes, public sector efficiencies.</a:t>
            </a:r>
          </a:p>
        </p:txBody>
      </p:sp>
    </p:spTree>
    <p:extLst>
      <p:ext uri="{BB962C8B-B14F-4D97-AF65-F5344CB8AC3E}">
        <p14:creationId xmlns:p14="http://schemas.microsoft.com/office/powerpoint/2010/main" val="100049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sz="4400" dirty="0"/>
              <a:t>Complex Commerce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fontScale="92500"/>
          </a:bodyPr>
          <a:lstStyle/>
          <a:p>
            <a:pPr>
              <a:lnSpc>
                <a:spcPct val="125000"/>
              </a:lnSpc>
              <a:spcBef>
                <a:spcPts val="600"/>
              </a:spcBef>
              <a:spcAft>
                <a:spcPts val="600"/>
              </a:spcAft>
            </a:pPr>
            <a:r>
              <a:rPr lang="en-US" sz="2400" b="1" i="0" dirty="0">
                <a:effectLst/>
                <a:latin typeface="Söhne"/>
              </a:rPr>
              <a:t>Established B2C vendors: e.g., Amazon &amp; Alibaba</a:t>
            </a:r>
          </a:p>
          <a:p>
            <a:pPr>
              <a:lnSpc>
                <a:spcPct val="125000"/>
              </a:lnSpc>
              <a:spcBef>
                <a:spcPts val="600"/>
              </a:spcBef>
              <a:spcAft>
                <a:spcPts val="600"/>
              </a:spcAft>
            </a:pPr>
            <a:r>
              <a:rPr lang="en-US" sz="2400" b="1" i="0" dirty="0">
                <a:effectLst/>
                <a:latin typeface="Söhne"/>
              </a:rPr>
              <a:t>Need for B2B: Integrated procurement workflows &amp; sales platforms.</a:t>
            </a:r>
          </a:p>
          <a:p>
            <a:pPr>
              <a:lnSpc>
                <a:spcPct val="125000"/>
              </a:lnSpc>
              <a:spcBef>
                <a:spcPts val="600"/>
              </a:spcBef>
              <a:spcAft>
                <a:spcPts val="600"/>
              </a:spcAft>
            </a:pPr>
            <a:r>
              <a:rPr lang="en-US" sz="2400" b="1" i="0" dirty="0">
                <a:effectLst/>
                <a:latin typeface="Söhne"/>
              </a:rPr>
              <a:t>Consumer-like experiences in B2B are needed.</a:t>
            </a:r>
          </a:p>
          <a:p>
            <a:pPr>
              <a:lnSpc>
                <a:spcPct val="125000"/>
              </a:lnSpc>
              <a:spcBef>
                <a:spcPts val="600"/>
              </a:spcBef>
              <a:spcAft>
                <a:spcPts val="600"/>
              </a:spcAft>
            </a:pPr>
            <a:r>
              <a:rPr lang="en-US" sz="2400" b="1" i="0" dirty="0">
                <a:effectLst/>
                <a:latin typeface="Söhne"/>
              </a:rPr>
              <a:t>Rise of B2B commerce networks for automation, efficiency, &amp; transparency.</a:t>
            </a:r>
          </a:p>
          <a:p>
            <a:pPr>
              <a:lnSpc>
                <a:spcPct val="125000"/>
              </a:lnSpc>
              <a:spcBef>
                <a:spcPts val="600"/>
              </a:spcBef>
              <a:spcAft>
                <a:spcPts val="600"/>
              </a:spcAft>
            </a:pPr>
            <a:r>
              <a:rPr lang="en-US" sz="2400" b="1" i="0" dirty="0">
                <a:effectLst/>
                <a:latin typeface="Söhne"/>
              </a:rPr>
              <a:t>Transition to the cloud &amp; mobile applications.</a:t>
            </a:r>
          </a:p>
          <a:p>
            <a:pPr>
              <a:lnSpc>
                <a:spcPct val="125000"/>
              </a:lnSpc>
              <a:spcBef>
                <a:spcPts val="600"/>
              </a:spcBef>
              <a:spcAft>
                <a:spcPts val="600"/>
              </a:spcAft>
            </a:pPr>
            <a:r>
              <a:rPr lang="en-US" sz="2400" b="1" i="0" dirty="0">
                <a:effectLst/>
                <a:latin typeface="Söhne"/>
              </a:rPr>
              <a:t>73% enterprises believe in enhancing collaboration between B2B buyers &amp; suppliers.</a:t>
            </a:r>
          </a:p>
          <a:p>
            <a:pPr>
              <a:lnSpc>
                <a:spcPct val="125000"/>
              </a:lnSpc>
              <a:spcBef>
                <a:spcPts val="600"/>
              </a:spcBef>
              <a:spcAft>
                <a:spcPts val="600"/>
              </a:spcAft>
            </a:pPr>
            <a:r>
              <a:rPr lang="en-US" sz="2400" b="1" i="0" dirty="0">
                <a:effectLst/>
                <a:latin typeface="Söhne"/>
              </a:rPr>
              <a:t>Differences: Decision-making, purchase channels, volume, relationship-dependence.</a:t>
            </a:r>
          </a:p>
          <a:p>
            <a:pPr>
              <a:lnSpc>
                <a:spcPct val="125000"/>
              </a:lnSpc>
              <a:spcBef>
                <a:spcPts val="600"/>
              </a:spcBef>
              <a:spcAft>
                <a:spcPts val="600"/>
              </a:spcAft>
            </a:pPr>
            <a:r>
              <a:rPr lang="en-US" sz="2400" b="1" i="0" dirty="0">
                <a:effectLst/>
                <a:latin typeface="Söhne"/>
              </a:rPr>
              <a:t>Challenge: B2B payments with many variables.</a:t>
            </a:r>
            <a:endParaRPr lang="en-US" sz="1600" b="0" i="0" dirty="0">
              <a:effectLst/>
              <a:latin typeface="Söhne"/>
            </a:endParaRPr>
          </a:p>
        </p:txBody>
      </p:sp>
    </p:spTree>
    <p:extLst>
      <p:ext uri="{BB962C8B-B14F-4D97-AF65-F5344CB8AC3E}">
        <p14:creationId xmlns:p14="http://schemas.microsoft.com/office/powerpoint/2010/main" val="285786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sz="4800" dirty="0"/>
              <a:t>B2C vs. B2B Transactions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lnSpcReduction="10000"/>
          </a:bodyPr>
          <a:lstStyle/>
          <a:p>
            <a:pPr marL="0" indent="0">
              <a:lnSpc>
                <a:spcPct val="125000"/>
              </a:lnSpc>
              <a:spcBef>
                <a:spcPts val="600"/>
              </a:spcBef>
              <a:spcAft>
                <a:spcPts val="600"/>
              </a:spcAft>
              <a:buNone/>
            </a:pPr>
            <a:r>
              <a:rPr lang="en-US" sz="2800" b="1" i="0" dirty="0">
                <a:solidFill>
                  <a:schemeClr val="tx2"/>
                </a:solidFill>
                <a:effectLst/>
                <a:latin typeface="Söhne"/>
              </a:rPr>
              <a:t>B2C Online Purchase:</a:t>
            </a:r>
          </a:p>
          <a:p>
            <a:pPr>
              <a:lnSpc>
                <a:spcPct val="125000"/>
              </a:lnSpc>
              <a:spcBef>
                <a:spcPts val="600"/>
              </a:spcBef>
              <a:spcAft>
                <a:spcPts val="600"/>
              </a:spcAft>
            </a:pPr>
            <a:r>
              <a:rPr lang="en-US" sz="2400" b="1" i="0" dirty="0">
                <a:effectLst/>
                <a:latin typeface="Söhne"/>
              </a:rPr>
              <a:t>Fixed prices across multiple sites.</a:t>
            </a:r>
          </a:p>
          <a:p>
            <a:pPr>
              <a:lnSpc>
                <a:spcPct val="125000"/>
              </a:lnSpc>
              <a:spcBef>
                <a:spcPts val="600"/>
              </a:spcBef>
              <a:spcAft>
                <a:spcPts val="600"/>
              </a:spcAft>
            </a:pPr>
            <a:r>
              <a:rPr lang="en-US" sz="2400" b="1" i="0" dirty="0">
                <a:effectLst/>
                <a:latin typeface="Söhne"/>
              </a:rPr>
              <a:t>Simple order and delivery process.</a:t>
            </a:r>
          </a:p>
          <a:p>
            <a:pPr marL="0" indent="0">
              <a:lnSpc>
                <a:spcPct val="125000"/>
              </a:lnSpc>
              <a:spcBef>
                <a:spcPts val="600"/>
              </a:spcBef>
              <a:spcAft>
                <a:spcPts val="600"/>
              </a:spcAft>
              <a:buNone/>
            </a:pPr>
            <a:r>
              <a:rPr lang="en-US" sz="2800" b="1" i="0" dirty="0">
                <a:solidFill>
                  <a:schemeClr val="tx2"/>
                </a:solidFill>
                <a:effectLst/>
                <a:latin typeface="Söhne"/>
              </a:rPr>
              <a:t>B2B Transactions:</a:t>
            </a:r>
          </a:p>
          <a:p>
            <a:pPr marL="0" indent="0">
              <a:lnSpc>
                <a:spcPct val="125000"/>
              </a:lnSpc>
              <a:spcBef>
                <a:spcPts val="600"/>
              </a:spcBef>
              <a:spcAft>
                <a:spcPts val="600"/>
              </a:spcAft>
              <a:buNone/>
            </a:pPr>
            <a:r>
              <a:rPr lang="en-US" sz="2400" b="1" i="0" dirty="0">
                <a:solidFill>
                  <a:schemeClr val="bg1"/>
                </a:solidFill>
                <a:effectLst/>
                <a:latin typeface="Söhne"/>
              </a:rPr>
              <a:t>C</a:t>
            </a:r>
            <a:r>
              <a:rPr lang="en-US" sz="2400" b="1" i="0" dirty="0">
                <a:effectLst/>
                <a:latin typeface="Söhne"/>
              </a:rPr>
              <a:t>omplex due to taxation, varying prices, and special offers.</a:t>
            </a:r>
          </a:p>
          <a:p>
            <a:pPr>
              <a:lnSpc>
                <a:spcPct val="125000"/>
              </a:lnSpc>
              <a:spcBef>
                <a:spcPts val="600"/>
              </a:spcBef>
              <a:spcAft>
                <a:spcPts val="600"/>
              </a:spcAft>
            </a:pPr>
            <a:r>
              <a:rPr lang="en-US" sz="2400" b="1" i="0" dirty="0">
                <a:effectLst/>
                <a:latin typeface="Söhne"/>
              </a:rPr>
              <a:t>Shipping complexity with multiple products.</a:t>
            </a:r>
          </a:p>
          <a:p>
            <a:pPr>
              <a:lnSpc>
                <a:spcPct val="125000"/>
              </a:lnSpc>
              <a:spcBef>
                <a:spcPts val="600"/>
              </a:spcBef>
              <a:spcAft>
                <a:spcPts val="600"/>
              </a:spcAft>
            </a:pPr>
            <a:r>
              <a:rPr lang="en-US" sz="2400" b="1" i="0" dirty="0">
                <a:effectLst/>
                <a:latin typeface="Söhne"/>
              </a:rPr>
              <a:t>Geography factors: Time zones, shipping distances, customs, cultural business expectations.</a:t>
            </a:r>
          </a:p>
        </p:txBody>
      </p:sp>
    </p:spTree>
    <p:extLst>
      <p:ext uri="{BB962C8B-B14F-4D97-AF65-F5344CB8AC3E}">
        <p14:creationId xmlns:p14="http://schemas.microsoft.com/office/powerpoint/2010/main" val="2001364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450390" cy="880110"/>
          </a:xfrm>
        </p:spPr>
        <p:txBody>
          <a:bodyPr>
            <a:normAutofit/>
          </a:bodyPr>
          <a:lstStyle/>
          <a:p>
            <a:r>
              <a:rPr lang="en-US" sz="4400" dirty="0"/>
              <a:t>Payment Complexities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a:bodyPr>
          <a:lstStyle/>
          <a:p>
            <a:pPr marL="0" indent="0">
              <a:spcBef>
                <a:spcPts val="0"/>
              </a:spcBef>
              <a:spcAft>
                <a:spcPts val="600"/>
              </a:spcAft>
              <a:buNone/>
            </a:pPr>
            <a:r>
              <a:rPr lang="en-US" sz="2600" b="1" i="0" dirty="0">
                <a:solidFill>
                  <a:schemeClr val="tx2"/>
                </a:solidFill>
                <a:effectLst/>
                <a:latin typeface="Söhne"/>
              </a:rPr>
              <a:t>Post-payment Changes:</a:t>
            </a:r>
          </a:p>
          <a:p>
            <a:pPr>
              <a:spcBef>
                <a:spcPts val="0"/>
              </a:spcBef>
              <a:spcAft>
                <a:spcPts val="600"/>
              </a:spcAft>
            </a:pPr>
            <a:r>
              <a:rPr lang="en-US" sz="2400" b="1" i="0" dirty="0">
                <a:effectLst/>
                <a:latin typeface="Söhne"/>
              </a:rPr>
              <a:t>60% require manual intervention.</a:t>
            </a:r>
          </a:p>
          <a:p>
            <a:pPr>
              <a:spcBef>
                <a:spcPts val="0"/>
              </a:spcBef>
              <a:spcAft>
                <a:spcPts val="600"/>
              </a:spcAft>
            </a:pPr>
            <a:r>
              <a:rPr lang="en-US" sz="2400" b="1" i="0" dirty="0">
                <a:effectLst/>
                <a:latin typeface="Söhne"/>
              </a:rPr>
              <a:t>Over 30% of invoices are paid late by 30 days or more.</a:t>
            </a:r>
          </a:p>
          <a:p>
            <a:pPr marL="0" indent="0">
              <a:spcBef>
                <a:spcPts val="0"/>
              </a:spcBef>
              <a:spcAft>
                <a:spcPts val="600"/>
              </a:spcAft>
              <a:buNone/>
            </a:pPr>
            <a:r>
              <a:rPr lang="en-US" sz="2600" b="1" i="0" dirty="0">
                <a:solidFill>
                  <a:schemeClr val="tx2"/>
                </a:solidFill>
                <a:effectLst/>
                <a:latin typeface="Söhne"/>
              </a:rPr>
              <a:t>Data Issues:</a:t>
            </a:r>
          </a:p>
          <a:p>
            <a:pPr>
              <a:spcBef>
                <a:spcPts val="0"/>
              </a:spcBef>
              <a:spcAft>
                <a:spcPts val="600"/>
              </a:spcAft>
            </a:pPr>
            <a:r>
              <a:rPr lang="en-US" sz="2400" b="1" i="0" dirty="0">
                <a:effectLst/>
                <a:latin typeface="Söhne"/>
              </a:rPr>
              <a:t>Current payment systems lack adequate data description space.</a:t>
            </a:r>
          </a:p>
          <a:p>
            <a:pPr>
              <a:spcBef>
                <a:spcPts val="0"/>
              </a:spcBef>
              <a:spcAft>
                <a:spcPts val="600"/>
              </a:spcAft>
            </a:pPr>
            <a:r>
              <a:rPr lang="en-US" sz="2400" b="1" i="0" dirty="0">
                <a:effectLst/>
                <a:latin typeface="Söhne"/>
              </a:rPr>
              <a:t>Cross-border transactions face data loss issues.</a:t>
            </a:r>
          </a:p>
          <a:p>
            <a:pPr marL="0" indent="0">
              <a:spcBef>
                <a:spcPts val="0"/>
              </a:spcBef>
              <a:spcAft>
                <a:spcPts val="600"/>
              </a:spcAft>
              <a:buNone/>
            </a:pPr>
            <a:r>
              <a:rPr lang="en-US" sz="2600" b="1" i="0" dirty="0">
                <a:solidFill>
                  <a:schemeClr val="tx2"/>
                </a:solidFill>
                <a:effectLst/>
                <a:latin typeface="Söhne"/>
              </a:rPr>
              <a:t>Business Impacts:</a:t>
            </a:r>
          </a:p>
          <a:p>
            <a:pPr>
              <a:spcBef>
                <a:spcPts val="0"/>
              </a:spcBef>
              <a:spcAft>
                <a:spcPts val="600"/>
              </a:spcAft>
            </a:pPr>
            <a:r>
              <a:rPr lang="en-US" sz="2400" b="1" i="0" dirty="0">
                <a:effectLst/>
                <a:latin typeface="Söhne"/>
              </a:rPr>
              <a:t>Cash flow is unpredictable.</a:t>
            </a:r>
          </a:p>
          <a:p>
            <a:pPr>
              <a:spcBef>
                <a:spcPts val="0"/>
              </a:spcBef>
              <a:spcAft>
                <a:spcPts val="600"/>
              </a:spcAft>
            </a:pPr>
            <a:r>
              <a:rPr lang="en-US" sz="2400" b="1" i="0" dirty="0">
                <a:effectLst/>
                <a:latin typeface="Söhne"/>
              </a:rPr>
              <a:t>Both buyers and suppliers face challenges due to lack of accurate transaction info.</a:t>
            </a:r>
          </a:p>
          <a:p>
            <a:pPr>
              <a:spcBef>
                <a:spcPts val="0"/>
              </a:spcBef>
              <a:spcAft>
                <a:spcPts val="600"/>
              </a:spcAft>
            </a:pPr>
            <a:r>
              <a:rPr lang="en-US" sz="2400" b="1" i="0" dirty="0">
                <a:effectLst/>
                <a:latin typeface="Söhne"/>
              </a:rPr>
              <a:t>78% of businesses cannot accurately forecast cash flow.</a:t>
            </a:r>
          </a:p>
        </p:txBody>
      </p:sp>
    </p:spTree>
    <p:extLst>
      <p:ext uri="{BB962C8B-B14F-4D97-AF65-F5344CB8AC3E}">
        <p14:creationId xmlns:p14="http://schemas.microsoft.com/office/powerpoint/2010/main" val="1533233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12352" cy="699135"/>
          </a:xfrm>
        </p:spPr>
        <p:txBody>
          <a:bodyPr>
            <a:normAutofit fontScale="90000"/>
          </a:bodyPr>
          <a:lstStyle/>
          <a:p>
            <a:r>
              <a:rPr lang="en-US" sz="4800" dirty="0"/>
              <a:t>The Payment Problem</a:t>
            </a:r>
          </a:p>
        </p:txBody>
      </p:sp>
      <p:pic>
        <p:nvPicPr>
          <p:cNvPr id="5" name="Picture 4">
            <a:extLst>
              <a:ext uri="{FF2B5EF4-FFF2-40B4-BE49-F238E27FC236}">
                <a16:creationId xmlns:a16="http://schemas.microsoft.com/office/drawing/2014/main" id="{A50434B6-F58B-2F17-FFBB-C428319DDC80}"/>
              </a:ext>
            </a:extLst>
          </p:cNvPr>
          <p:cNvPicPr>
            <a:picLocks noChangeAspect="1"/>
          </p:cNvPicPr>
          <p:nvPr/>
        </p:nvPicPr>
        <p:blipFill>
          <a:blip r:embed="rId3"/>
          <a:stretch>
            <a:fillRect/>
          </a:stretch>
        </p:blipFill>
        <p:spPr>
          <a:xfrm>
            <a:off x="785812" y="1880307"/>
            <a:ext cx="10228800" cy="4006143"/>
          </a:xfrm>
          <a:prstGeom prst="rect">
            <a:avLst/>
          </a:prstGeom>
        </p:spPr>
      </p:pic>
    </p:spTree>
    <p:extLst>
      <p:ext uri="{BB962C8B-B14F-4D97-AF65-F5344CB8AC3E}">
        <p14:creationId xmlns:p14="http://schemas.microsoft.com/office/powerpoint/2010/main" val="2657391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200" b="1" dirty="0"/>
              <a:t>A Broken Banking System for B2B Remittance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7" y="1715532"/>
            <a:ext cx="10331577"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chemeClr val="tx2"/>
                </a:solidFill>
                <a:latin typeface="Söhne"/>
              </a:rPr>
              <a:t>Antiquated Systems: </a:t>
            </a:r>
            <a:r>
              <a:rPr lang="en-US" sz="2400" b="1" dirty="0">
                <a:latin typeface="Söhne"/>
              </a:rPr>
              <a:t>Many banks still use outdated systems for B2B payments.</a:t>
            </a:r>
          </a:p>
          <a:p>
            <a:pPr>
              <a:lnSpc>
                <a:spcPct val="125000"/>
              </a:lnSpc>
              <a:spcBef>
                <a:spcPts val="600"/>
              </a:spcBef>
              <a:spcAft>
                <a:spcPts val="600"/>
              </a:spcAft>
            </a:pPr>
            <a:r>
              <a:rPr lang="en-US" sz="2400" b="1" dirty="0">
                <a:solidFill>
                  <a:schemeClr val="tx2"/>
                </a:solidFill>
                <a:latin typeface="Söhne"/>
              </a:rPr>
              <a:t>Lack of Competition: </a:t>
            </a:r>
            <a:r>
              <a:rPr lang="en-US" sz="2400" b="1" dirty="0">
                <a:latin typeface="Söhne"/>
              </a:rPr>
              <a:t>Little innovation due to few competitors in the market.</a:t>
            </a:r>
          </a:p>
          <a:p>
            <a:pPr>
              <a:lnSpc>
                <a:spcPct val="125000"/>
              </a:lnSpc>
              <a:spcBef>
                <a:spcPts val="600"/>
              </a:spcBef>
              <a:spcAft>
                <a:spcPts val="600"/>
              </a:spcAft>
            </a:pPr>
            <a:r>
              <a:rPr lang="en-US" sz="2400" b="1" dirty="0">
                <a:solidFill>
                  <a:schemeClr val="tx2"/>
                </a:solidFill>
                <a:latin typeface="Söhne"/>
              </a:rPr>
              <a:t>Global Inconsistencies: </a:t>
            </a:r>
            <a:r>
              <a:rPr lang="en-US" sz="2400" b="1" dirty="0">
                <a:latin typeface="Söhne"/>
              </a:rPr>
              <a:t>Non-standardized banking models worldwide.</a:t>
            </a:r>
          </a:p>
          <a:p>
            <a:pPr>
              <a:lnSpc>
                <a:spcPct val="125000"/>
              </a:lnSpc>
              <a:spcBef>
                <a:spcPts val="600"/>
              </a:spcBef>
              <a:spcAft>
                <a:spcPts val="600"/>
              </a:spcAft>
            </a:pPr>
            <a:r>
              <a:rPr lang="en-US" sz="2400" b="1" dirty="0">
                <a:solidFill>
                  <a:schemeClr val="tx2"/>
                </a:solidFill>
                <a:latin typeface="Söhne"/>
              </a:rPr>
              <a:t>Poor Collaboration: </a:t>
            </a:r>
            <a:r>
              <a:rPr lang="en-US" sz="2400" b="1" dirty="0">
                <a:latin typeface="Söhne"/>
              </a:rPr>
              <a:t>Fragmented structures impair visibility and inter-bank collaboration.</a:t>
            </a:r>
          </a:p>
          <a:p>
            <a:pPr>
              <a:lnSpc>
                <a:spcPct val="125000"/>
              </a:lnSpc>
              <a:spcBef>
                <a:spcPts val="600"/>
              </a:spcBef>
              <a:spcAft>
                <a:spcPts val="600"/>
              </a:spcAft>
            </a:pPr>
            <a:r>
              <a:rPr lang="en-US" sz="2400" b="1" dirty="0">
                <a:solidFill>
                  <a:schemeClr val="tx2"/>
                </a:solidFill>
                <a:latin typeface="Söhne"/>
              </a:rPr>
              <a:t>Inadequate Services: </a:t>
            </a:r>
            <a:r>
              <a:rPr lang="en-US" sz="2400" b="1" dirty="0">
                <a:latin typeface="Söhne"/>
              </a:rPr>
              <a:t>Current services don't match B2C e-commerce convenience.</a:t>
            </a:r>
          </a:p>
          <a:p>
            <a:pPr>
              <a:lnSpc>
                <a:spcPct val="125000"/>
              </a:lnSpc>
              <a:spcBef>
                <a:spcPts val="600"/>
              </a:spcBef>
              <a:spcAft>
                <a:spcPts val="600"/>
              </a:spcAft>
            </a:pPr>
            <a:r>
              <a:rPr lang="en-US" sz="2400" b="1" dirty="0">
                <a:solidFill>
                  <a:schemeClr val="tx2"/>
                </a:solidFill>
                <a:latin typeface="Söhne"/>
              </a:rPr>
              <a:t>Loss of Transparency: </a:t>
            </a:r>
            <a:r>
              <a:rPr lang="en-US" sz="2400" b="1" dirty="0">
                <a:latin typeface="Söhne"/>
              </a:rPr>
              <a:t>B2B networks often lack clarity, leading to lost data and payment challenges.</a:t>
            </a:r>
          </a:p>
          <a:p>
            <a:pPr>
              <a:lnSpc>
                <a:spcPct val="125000"/>
              </a:lnSpc>
              <a:spcBef>
                <a:spcPts val="600"/>
              </a:spcBef>
              <a:spcAft>
                <a:spcPts val="600"/>
              </a:spcAft>
            </a:pPr>
            <a:r>
              <a:rPr lang="en-US" sz="2400" b="1" dirty="0">
                <a:solidFill>
                  <a:schemeClr val="tx2"/>
                </a:solidFill>
                <a:latin typeface="Söhne"/>
              </a:rPr>
              <a:t>Static Payment Methods: </a:t>
            </a:r>
            <a:r>
              <a:rPr lang="en-US" sz="2400" b="1" dirty="0">
                <a:latin typeface="Söhne"/>
              </a:rPr>
              <a:t>Methods like credit cards, wire transfers, and ACH transactions are not flexible for dynamic B2B needs.</a:t>
            </a:r>
          </a:p>
        </p:txBody>
      </p:sp>
    </p:spTree>
    <p:extLst>
      <p:ext uri="{BB962C8B-B14F-4D97-AF65-F5344CB8AC3E}">
        <p14:creationId xmlns:p14="http://schemas.microsoft.com/office/powerpoint/2010/main" val="2219350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b="1" dirty="0"/>
              <a:t>The Rise of Dynamic Payments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chemeClr val="tx2"/>
                </a:solidFill>
                <a:latin typeface="Söhne"/>
              </a:rPr>
              <a:t>FinTech Innovations: </a:t>
            </a:r>
            <a:r>
              <a:rPr lang="en-US" sz="2400" b="1" dirty="0">
                <a:latin typeface="Söhne"/>
              </a:rPr>
              <a:t>Creating payment platforms as dynamic as global business.</a:t>
            </a:r>
          </a:p>
          <a:p>
            <a:pPr>
              <a:lnSpc>
                <a:spcPct val="125000"/>
              </a:lnSpc>
              <a:spcBef>
                <a:spcPts val="600"/>
              </a:spcBef>
              <a:spcAft>
                <a:spcPts val="600"/>
              </a:spcAft>
            </a:pPr>
            <a:r>
              <a:rPr lang="en-US" sz="2400" b="1" dirty="0">
                <a:solidFill>
                  <a:schemeClr val="tx2"/>
                </a:solidFill>
                <a:latin typeface="Söhne"/>
              </a:rPr>
              <a:t>Startup Collaborations: </a:t>
            </a:r>
            <a:r>
              <a:rPr lang="en-US" sz="2400" b="1" dirty="0">
                <a:latin typeface="Söhne"/>
              </a:rPr>
              <a:t>Partnering with enterprises to streamline B2B payment processes.</a:t>
            </a:r>
          </a:p>
          <a:p>
            <a:pPr>
              <a:lnSpc>
                <a:spcPct val="125000"/>
              </a:lnSpc>
              <a:spcBef>
                <a:spcPts val="600"/>
              </a:spcBef>
              <a:spcAft>
                <a:spcPts val="600"/>
              </a:spcAft>
            </a:pPr>
            <a:r>
              <a:rPr lang="en-US" sz="2400" b="1" dirty="0">
                <a:solidFill>
                  <a:schemeClr val="tx2"/>
                </a:solidFill>
                <a:latin typeface="Söhne"/>
              </a:rPr>
              <a:t>From Static to Dynamic: </a:t>
            </a:r>
            <a:r>
              <a:rPr lang="en-US" sz="2400" b="1" dirty="0">
                <a:latin typeface="Söhne"/>
              </a:rPr>
              <a:t>Addressing the challenge of static payments in a dynamic digital marketplace.</a:t>
            </a:r>
          </a:p>
          <a:p>
            <a:pPr>
              <a:lnSpc>
                <a:spcPct val="125000"/>
              </a:lnSpc>
              <a:spcBef>
                <a:spcPts val="600"/>
              </a:spcBef>
              <a:spcAft>
                <a:spcPts val="600"/>
              </a:spcAft>
            </a:pPr>
            <a:r>
              <a:rPr lang="en-US" sz="2400" b="1" dirty="0">
                <a:solidFill>
                  <a:schemeClr val="tx2"/>
                </a:solidFill>
                <a:latin typeface="Söhne"/>
              </a:rPr>
              <a:t>Dynamic Payment Characteristics:</a:t>
            </a:r>
            <a:r>
              <a:rPr lang="en-US" sz="2400" b="1" dirty="0">
                <a:latin typeface="Söhne"/>
              </a:rPr>
              <a:t> Faster, safer, and smarter transactions.</a:t>
            </a:r>
          </a:p>
          <a:p>
            <a:pPr>
              <a:lnSpc>
                <a:spcPct val="125000"/>
              </a:lnSpc>
              <a:spcBef>
                <a:spcPts val="600"/>
              </a:spcBef>
              <a:spcAft>
                <a:spcPts val="600"/>
              </a:spcAft>
            </a:pPr>
            <a:r>
              <a:rPr lang="en-US" sz="2400" b="1" dirty="0">
                <a:solidFill>
                  <a:schemeClr val="tx2"/>
                </a:solidFill>
                <a:latin typeface="Söhne"/>
              </a:rPr>
              <a:t>Real-time Systems: </a:t>
            </a:r>
            <a:r>
              <a:rPr lang="en-US" sz="2400" b="1" dirty="0">
                <a:latin typeface="Söhne"/>
              </a:rPr>
              <a:t>Execution, clearance, and settlement of payments in real-time.</a:t>
            </a:r>
          </a:p>
          <a:p>
            <a:pPr>
              <a:lnSpc>
                <a:spcPct val="125000"/>
              </a:lnSpc>
              <a:spcBef>
                <a:spcPts val="600"/>
              </a:spcBef>
              <a:spcAft>
                <a:spcPts val="600"/>
              </a:spcAft>
            </a:pPr>
            <a:r>
              <a:rPr lang="en-US" sz="2400" b="1" dirty="0">
                <a:solidFill>
                  <a:schemeClr val="tx2"/>
                </a:solidFill>
                <a:latin typeface="Söhne"/>
              </a:rPr>
              <a:t>Marrying Technologies: </a:t>
            </a:r>
            <a:r>
              <a:rPr lang="en-US" sz="2400" b="1" dirty="0">
                <a:latin typeface="Söhne"/>
              </a:rPr>
              <a:t>Combining secure digital banking, rich electronic data interchange, and modern cloud-based technologies.</a:t>
            </a:r>
          </a:p>
          <a:p>
            <a:pPr>
              <a:lnSpc>
                <a:spcPct val="125000"/>
              </a:lnSpc>
              <a:spcBef>
                <a:spcPts val="600"/>
              </a:spcBef>
              <a:spcAft>
                <a:spcPts val="600"/>
              </a:spcAft>
            </a:pPr>
            <a:r>
              <a:rPr lang="en-US" sz="2400" b="1" dirty="0">
                <a:solidFill>
                  <a:schemeClr val="tx2"/>
                </a:solidFill>
                <a:latin typeface="Söhne"/>
              </a:rPr>
              <a:t>The B2B Goal: </a:t>
            </a:r>
            <a:r>
              <a:rPr lang="en-US" sz="2400" b="1" dirty="0">
                <a:latin typeface="Söhne"/>
              </a:rPr>
              <a:t>Merging existing services to achieve dynamic, event-driven payments.</a:t>
            </a:r>
          </a:p>
        </p:txBody>
      </p:sp>
    </p:spTree>
    <p:extLst>
      <p:ext uri="{BB962C8B-B14F-4D97-AF65-F5344CB8AC3E}">
        <p14:creationId xmlns:p14="http://schemas.microsoft.com/office/powerpoint/2010/main" val="2363556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pic>
        <p:nvPicPr>
          <p:cNvPr id="5" name="Picture 4">
            <a:extLst>
              <a:ext uri="{FF2B5EF4-FFF2-40B4-BE49-F238E27FC236}">
                <a16:creationId xmlns:a16="http://schemas.microsoft.com/office/drawing/2014/main" id="{396BD23D-1693-7974-F759-F05F7D5B4CFC}"/>
              </a:ext>
            </a:extLst>
          </p:cNvPr>
          <p:cNvPicPr>
            <a:picLocks noChangeAspect="1"/>
          </p:cNvPicPr>
          <p:nvPr/>
        </p:nvPicPr>
        <p:blipFill>
          <a:blip r:embed="rId3"/>
          <a:stretch>
            <a:fillRect/>
          </a:stretch>
        </p:blipFill>
        <p:spPr>
          <a:xfrm>
            <a:off x="903613" y="1447303"/>
            <a:ext cx="8215334" cy="4982071"/>
          </a:xfrm>
          <a:prstGeom prst="rect">
            <a:avLst/>
          </a:prstGeom>
        </p:spPr>
      </p:pic>
    </p:spTree>
    <p:extLst>
      <p:ext uri="{BB962C8B-B14F-4D97-AF65-F5344CB8AC3E}">
        <p14:creationId xmlns:p14="http://schemas.microsoft.com/office/powerpoint/2010/main" val="3169721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b="1" dirty="0"/>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Empowered Transactions</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Software solutions adapt to exceptions after payments, offering a comprehensive view of the entire transaction.</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effectLst/>
                <a:latin typeface="Söhne"/>
              </a:rPr>
              <a:t>Features:</a:t>
            </a:r>
            <a:r>
              <a:rPr kumimoji="0" lang="en-US" altLang="en-US" sz="2000" b="0" i="0" u="none" strike="noStrike" cap="none" normalizeH="0" baseline="0" dirty="0">
                <a:ln>
                  <a:noFill/>
                </a:ln>
                <a:effectLst/>
                <a:latin typeface="Söhne"/>
              </a:rPr>
              <a:t> Supply chain financing, dynamic discounting, cash auctioning, and more.</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Unified Integration</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Event-driven workflow engines link with existing B2B systems.</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effectLst/>
                <a:latin typeface="Söhne"/>
              </a:rPr>
              <a:t>Advantage:</a:t>
            </a:r>
            <a:r>
              <a:rPr kumimoji="0" lang="en-US" altLang="en-US" sz="2000" b="0" i="0" u="none" strike="noStrike" cap="none" normalizeH="0" baseline="0" dirty="0">
                <a:ln>
                  <a:noFill/>
                </a:ln>
                <a:effectLst/>
                <a:latin typeface="Söhne"/>
              </a:rPr>
              <a:t> Real-time adaptation to transaction changes, synchronized details.</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FinTech Innovation</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Payments aren't isolated steps but integrated parts of the commerce journey.</a:t>
            </a:r>
          </a:p>
        </p:txBody>
      </p:sp>
    </p:spTree>
    <p:extLst>
      <p:ext uri="{BB962C8B-B14F-4D97-AF65-F5344CB8AC3E}">
        <p14:creationId xmlns:p14="http://schemas.microsoft.com/office/powerpoint/2010/main" val="1101168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chemeClr val="tx2"/>
                </a:solidFill>
                <a:effectLst/>
                <a:latin typeface="Söhne"/>
              </a:rPr>
              <a:t>Business Benefits</a:t>
            </a:r>
            <a:r>
              <a:rPr kumimoji="0" lang="en-US" altLang="en-US" sz="2800" b="1" i="0" u="none" strike="noStrike" cap="none" normalizeH="0" baseline="0" dirty="0">
                <a:ln>
                  <a:noFill/>
                </a:ln>
                <a:effectLst/>
                <a:latin typeface="Söhne"/>
              </a:rPr>
              <a:t>:</a:t>
            </a:r>
            <a:r>
              <a:rPr kumimoji="0" lang="en-US" altLang="en-US" sz="2800" b="0" i="0" u="none" strike="noStrike" cap="none" normalizeH="0" baseline="0" dirty="0">
                <a:ln>
                  <a:noFill/>
                </a:ln>
                <a:effectLst/>
                <a:latin typeface="Söhne"/>
              </a:rPr>
              <a:t> Early adopters experience improved capital management, liquidity, and cash flow.</a:t>
            </a:r>
          </a:p>
          <a:p>
            <a:pPr marL="228600" lvl="1"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effectLst/>
                <a:latin typeface="Söhne"/>
              </a:rPr>
              <a:t>Impact:</a:t>
            </a:r>
            <a:r>
              <a:rPr kumimoji="0" lang="en-US" altLang="en-US" sz="2400" b="0" i="0" u="none" strike="noStrike" cap="none" normalizeH="0" baseline="0" dirty="0">
                <a:ln>
                  <a:noFill/>
                </a:ln>
                <a:effectLst/>
                <a:latin typeface="Söhne"/>
              </a:rPr>
              <a:t> Removal of major barriers in traditional B2B operations.</a:t>
            </a:r>
            <a:endParaRPr kumimoji="0" lang="ar-EG" altLang="en-US" sz="2400" b="0" i="0" u="none" strike="noStrike" cap="none" normalizeH="0" baseline="0" dirty="0">
              <a:ln>
                <a:noFill/>
              </a:ln>
              <a:effectLst/>
              <a:latin typeface="Söhne"/>
            </a:endParaRPr>
          </a:p>
          <a:p>
            <a:pPr marL="228600" lvl="1" indent="0" eaLnBrk="0" fontAlgn="base" hangingPunct="0">
              <a:lnSpc>
                <a:spcPct val="125000"/>
              </a:lnSpc>
              <a:spcBef>
                <a:spcPct val="0"/>
              </a:spcBef>
              <a:spcAft>
                <a:spcPct val="0"/>
              </a:spcAft>
              <a:buNone/>
            </a:pPr>
            <a:endParaRPr kumimoji="0" lang="en-US" altLang="en-US" sz="2400" b="0" i="0" u="none" strike="noStrike" cap="none" normalizeH="0" baseline="0" dirty="0">
              <a:ln>
                <a:noFill/>
              </a:ln>
              <a:effectLst/>
              <a:latin typeface="Söhne"/>
            </a:endParaRPr>
          </a:p>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chemeClr val="tx2"/>
                </a:solidFill>
                <a:effectLst/>
                <a:latin typeface="Söhne"/>
              </a:rPr>
              <a:t>The Bigger Picture:</a:t>
            </a:r>
            <a:r>
              <a:rPr kumimoji="0" lang="en-US" altLang="en-US" sz="2800" b="0" i="0" u="none" strike="noStrike" cap="none" normalizeH="0" baseline="0" dirty="0">
                <a:ln>
                  <a:noFill/>
                </a:ln>
                <a:solidFill>
                  <a:schemeClr val="tx2"/>
                </a:solidFill>
                <a:effectLst/>
                <a:latin typeface="Söhne"/>
              </a:rPr>
              <a:t> </a:t>
            </a:r>
            <a:r>
              <a:rPr kumimoji="0" lang="en-US" altLang="en-US" sz="2800" b="0" i="0" u="none" strike="noStrike" cap="none" normalizeH="0" baseline="0" dirty="0">
                <a:ln>
                  <a:noFill/>
                </a:ln>
                <a:effectLst/>
                <a:latin typeface="Söhne"/>
              </a:rPr>
              <a:t>This innovation is a segment of the broader evolution in e-commerce.</a:t>
            </a:r>
          </a:p>
          <a:p>
            <a:pPr marL="457200" lvl="2"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effectLst/>
                <a:latin typeface="Söhne"/>
              </a:rPr>
              <a:t>Future:</a:t>
            </a:r>
            <a:r>
              <a:rPr kumimoji="0" lang="en-US" altLang="en-US" sz="2400" b="0" i="0" u="none" strike="noStrike" cap="none" normalizeH="0" baseline="0" dirty="0">
                <a:ln>
                  <a:noFill/>
                </a:ln>
                <a:effectLst/>
                <a:latin typeface="Söhne"/>
              </a:rPr>
              <a:t> Continuous redefinition of commerce by modern FinTech pioneers.</a:t>
            </a:r>
          </a:p>
        </p:txBody>
      </p:sp>
    </p:spTree>
    <p:extLst>
      <p:ext uri="{BB962C8B-B14F-4D97-AF65-F5344CB8AC3E}">
        <p14:creationId xmlns:p14="http://schemas.microsoft.com/office/powerpoint/2010/main" val="1571467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9" y="548640"/>
            <a:ext cx="7022592" cy="699135"/>
          </a:xfrm>
        </p:spPr>
        <p:txBody>
          <a:bodyPr>
            <a:noAutofit/>
          </a:bodyPr>
          <a:lstStyle/>
          <a:p>
            <a:r>
              <a:rPr lang="en-US" sz="3200" b="1" dirty="0"/>
              <a:t>The Three Pillars of a Financial Transaction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Customer</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Essence: Consumers decide where and when to swipe. Power is in their hands. If they don't swipe, the whole system stops.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Bank</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Situation: Perceived as charging with no value-add. Vulnerable to disruptors using blockchain, offering lower fees, and having less overhead. Survival Strategy: Differentiate with valuable services to both merchants and consumers on top of the existing ones.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startAt="3"/>
              <a:tabLst/>
            </a:pPr>
            <a:r>
              <a:rPr kumimoji="0" lang="en-US" altLang="en-US" sz="3000" b="1" i="0" u="none" strike="noStrike" cap="none" normalizeH="0" baseline="0" dirty="0">
                <a:ln>
                  <a:noFill/>
                </a:ln>
                <a:solidFill>
                  <a:schemeClr val="tx2"/>
                </a:solidFill>
                <a:effectLst/>
                <a:latin typeface="Söhne"/>
              </a:rPr>
              <a:t>Merchants</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Needs: More profit, new </a:t>
            </a:r>
            <a:r>
              <a:rPr kumimoji="0" lang="en-US" altLang="en-US" sz="2600" b="0" i="0" u="none" strike="noStrike" cap="none" normalizeH="0" baseline="0" dirty="0" err="1">
                <a:ln>
                  <a:noFill/>
                </a:ln>
                <a:effectLst/>
                <a:latin typeface="Söhne"/>
              </a:rPr>
              <a:t>cuastomers</a:t>
            </a:r>
            <a:r>
              <a:rPr kumimoji="0" lang="en-US" altLang="en-US" sz="2600" b="0" i="0" u="none" strike="noStrike" cap="none" normalizeH="0" baseline="0" dirty="0">
                <a:ln>
                  <a:noFill/>
                </a:ln>
                <a:effectLst/>
                <a:latin typeface="Söhne"/>
              </a:rPr>
              <a:t>, lower measurable costs. Ultimate Goal: Make customers happy, turn them into advocates, and establish an emotional ties. Customer experience is paramount.</a:t>
            </a:r>
            <a:endParaRPr kumimoji="0" lang="en-US" altLang="en-US" sz="2400" b="0" i="0" u="none" strike="noStrike" cap="none" normalizeH="0" baseline="0" dirty="0">
              <a:ln>
                <a:noFill/>
              </a:ln>
              <a:effectLst/>
              <a:latin typeface="Söhne"/>
            </a:endParaRPr>
          </a:p>
        </p:txBody>
      </p:sp>
    </p:spTree>
    <p:extLst>
      <p:ext uri="{BB962C8B-B14F-4D97-AF65-F5344CB8AC3E}">
        <p14:creationId xmlns:p14="http://schemas.microsoft.com/office/powerpoint/2010/main" val="24683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b="1" dirty="0"/>
              <a:t>Building Blocks of the New Bank</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POS as the Preferred Touch-point</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Banks own key consumer-business touch-point. Hold emerging smart POS devices (e.g., </a:t>
            </a:r>
            <a:r>
              <a:rPr kumimoji="0" lang="en-US" altLang="en-US" sz="2600" b="0" i="0" u="none" strike="noStrike" cap="none" normalizeH="0" baseline="0" dirty="0" err="1">
                <a:ln>
                  <a:noFill/>
                </a:ln>
                <a:effectLst/>
                <a:latin typeface="Söhne"/>
              </a:rPr>
              <a:t>Poynt</a:t>
            </a:r>
            <a:r>
              <a:rPr kumimoji="0" lang="en-US" altLang="en-US" sz="2600" b="0" i="0" u="none" strike="noStrike" cap="none" normalizeH="0" baseline="0" dirty="0">
                <a:ln>
                  <a:noFill/>
                </a:ln>
                <a:effectLst/>
                <a:latin typeface="Söhne"/>
              </a:rPr>
              <a:t>) for modern customer interaction.</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Data</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Banks have unique insight into customer context in physical settings.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600" b="1" i="0" u="none" strike="noStrike" cap="none" normalizeH="0" baseline="0" dirty="0">
                <a:ln>
                  <a:noFill/>
                </a:ln>
                <a:solidFill>
                  <a:schemeClr val="tx2"/>
                </a:solidFill>
                <a:effectLst/>
                <a:latin typeface="Söhne"/>
              </a:rPr>
              <a:t>B2B2C Automated Personalization SaaS for Merchants and Consumers</a:t>
            </a:r>
            <a:r>
              <a:rPr kumimoji="0" lang="en-US" altLang="en-US" sz="26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Essential for transforming obsolete systems into indispensable ones. It's about loyalty to consumers to gain merchant attention.</a:t>
            </a:r>
          </a:p>
          <a:p>
            <a:pPr marL="0" marR="0" lvl="0" indent="0" algn="l" defTabSz="914400" rtl="0" eaLnBrk="0" fontAlgn="base" latinLnBrk="0" hangingPunct="0">
              <a:lnSpc>
                <a:spcPct val="125000"/>
              </a:lnSpc>
              <a:spcBef>
                <a:spcPts val="600"/>
              </a:spcBef>
              <a:spcAft>
                <a:spcPts val="600"/>
              </a:spcAft>
              <a:buClrTx/>
              <a:buSzTx/>
              <a:buNone/>
              <a:tabLst/>
            </a:pPr>
            <a:r>
              <a:rPr kumimoji="0" lang="en-US" altLang="en-US" sz="2600" b="0" i="0" u="none" strike="noStrike" cap="none" normalizeH="0" baseline="0" dirty="0">
                <a:ln>
                  <a:noFill/>
                </a:ln>
                <a:effectLst/>
                <a:latin typeface="Söhne"/>
              </a:rPr>
              <a:t>The era demands banks to evolve rapidly, or tech giants will seize the opportunity.</a:t>
            </a:r>
          </a:p>
        </p:txBody>
      </p:sp>
    </p:spTree>
    <p:extLst>
      <p:ext uri="{BB962C8B-B14F-4D97-AF65-F5344CB8AC3E}">
        <p14:creationId xmlns:p14="http://schemas.microsoft.com/office/powerpoint/2010/main" val="9517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b="1" dirty="0"/>
              <a:t>Predictive Algorithms in Online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2"/>
            <a:ext cx="10760697"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effectLst/>
                <a:latin typeface="Söhne"/>
              </a:rPr>
              <a:t>Post-financial Crisis</a:t>
            </a:r>
            <a:r>
              <a:rPr kumimoji="0" lang="en-US" altLang="en-US" sz="2100" b="0" i="0" u="none" strike="noStrike" cap="none" normalizeH="0" baseline="0" dirty="0">
                <a:ln>
                  <a:noFill/>
                </a:ln>
                <a:effectLst/>
                <a:latin typeface="Söhne"/>
              </a:rPr>
              <a:t>: Rise in non-performing loans due to weak financial literacy.</a:t>
            </a:r>
          </a:p>
          <a:p>
            <a:pPr marL="0" marR="0" lvl="0" indent="0" algn="l" defTabSz="914400" rtl="0" eaLnBrk="0" fontAlgn="base" latinLnBrk="0" hangingPunct="0">
              <a:lnSpc>
                <a:spcPct val="114000"/>
              </a:lnSpc>
              <a:spcBef>
                <a:spcPts val="0"/>
              </a:spcBef>
              <a:spcAft>
                <a:spcPts val="600"/>
              </a:spcAft>
              <a:buClrTx/>
              <a:buSzTx/>
              <a:buNone/>
              <a:tabLst/>
            </a:pPr>
            <a:r>
              <a:rPr lang="en-US" altLang="en-US" sz="2100" b="1" dirty="0">
                <a:solidFill>
                  <a:schemeClr val="tx2"/>
                </a:solidFill>
                <a:latin typeface="Söhne"/>
              </a:rPr>
              <a:t>Solution Proposition: </a:t>
            </a:r>
            <a:r>
              <a:rPr kumimoji="0" lang="en-US" altLang="en-US" sz="2100" b="0" i="0" u="none" strike="noStrike" cap="none" normalizeH="0" baseline="0" dirty="0">
                <a:ln>
                  <a:noFill/>
                </a:ln>
                <a:effectLst/>
                <a:latin typeface="Söhne"/>
              </a:rPr>
              <a:t>Convert historical transaction data into cash flow forecasts. Assist customers in understanding future cash scenarios (life events or financial goals). Use data for actionable insights and contextual product offerings.</a:t>
            </a:r>
          </a:p>
          <a:p>
            <a:pPr marL="0" marR="0" lvl="0" indent="0" algn="l" defTabSz="914400" rtl="0" eaLnBrk="0" fontAlgn="base" latinLnBrk="0" hangingPunct="0">
              <a:lnSpc>
                <a:spcPct val="114000"/>
              </a:lnSpc>
              <a:spcBef>
                <a:spcPts val="0"/>
              </a:spcBef>
              <a:spcAft>
                <a:spcPts val="600"/>
              </a:spcAft>
              <a:buClrTx/>
              <a:buSzTx/>
              <a:buNone/>
              <a:tabLst/>
            </a:pPr>
            <a:r>
              <a:rPr lang="en-US" altLang="en-US" sz="2100" b="1" dirty="0">
                <a:solidFill>
                  <a:schemeClr val="tx2"/>
                </a:solidFill>
                <a:latin typeface="Söhne"/>
              </a:rPr>
              <a:t>Innovation Imperative (2015): C</a:t>
            </a:r>
            <a:r>
              <a:rPr kumimoji="0" lang="en-US" altLang="en-US" sz="2100" b="0" i="0" u="none" strike="noStrike" cap="none" normalizeH="0" baseline="0" dirty="0">
                <a:ln>
                  <a:noFill/>
                </a:ln>
                <a:effectLst/>
                <a:latin typeface="Söhne"/>
              </a:rPr>
              <a:t>ompanies need chief innovation officers. Innovation is a crucial driver for success. </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effectLst/>
                <a:latin typeface="Söhne"/>
              </a:rPr>
              <a:t>Banking Sector</a:t>
            </a:r>
            <a:r>
              <a:rPr kumimoji="0" lang="en-US" altLang="en-US" sz="2100" b="0" i="0" u="none" strike="noStrike" cap="none" normalizeH="0" baseline="0" dirty="0">
                <a:ln>
                  <a:noFill/>
                </a:ln>
                <a:solidFill>
                  <a:schemeClr val="tx2"/>
                </a:solidFill>
                <a:effectLst/>
                <a:latin typeface="Söhne"/>
              </a:rPr>
              <a:t>: </a:t>
            </a:r>
            <a:r>
              <a:rPr kumimoji="0" lang="en-US" altLang="en-US" sz="2100" b="0" i="0" u="none" strike="noStrike" cap="none" normalizeH="0" baseline="0" dirty="0">
                <a:ln>
                  <a:noFill/>
                </a:ln>
                <a:effectLst/>
                <a:latin typeface="Söhne"/>
              </a:rPr>
              <a:t>Traditional model is challenged by FinTech’s. Transition from product-driven to innovation-driven approach. Need to shift from free consultancy to a paid model due to economic conditions.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latin typeface="Söhne"/>
              </a:rPr>
              <a:t>Customer Transformation</a:t>
            </a:r>
            <a:r>
              <a:rPr kumimoji="0" lang="en-US" altLang="en-US" sz="2100" b="0" i="0" u="none" strike="noStrike" cap="none" normalizeH="0" baseline="0" dirty="0">
                <a:ln>
                  <a:noFill/>
                </a:ln>
                <a:solidFill>
                  <a:schemeClr val="tx2"/>
                </a:solidFill>
                <a:effectLst/>
                <a:latin typeface="Söhne"/>
              </a:rPr>
              <a:t>: </a:t>
            </a:r>
            <a:r>
              <a:rPr kumimoji="0" lang="en-US" altLang="en-US" sz="2100" b="0" i="0" u="none" strike="noStrike" cap="none" normalizeH="0" baseline="0" dirty="0">
                <a:ln>
                  <a:noFill/>
                </a:ln>
                <a:effectLst/>
                <a:latin typeface="Söhne"/>
              </a:rPr>
              <a:t>Previously: Heavy reliance on bank advisors due to financial illiteracy.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0" i="0" u="none" strike="noStrike" cap="none" normalizeH="0" baseline="0" dirty="0">
                <a:ln>
                  <a:noFill/>
                </a:ln>
                <a:effectLst/>
                <a:latin typeface="Söhne"/>
              </a:rPr>
              <a:t>Now: Empowered with online resources but still face challenges, leading to increased NPLs.</a:t>
            </a:r>
          </a:p>
        </p:txBody>
      </p:sp>
    </p:spTree>
    <p:extLst>
      <p:ext uri="{BB962C8B-B14F-4D97-AF65-F5344CB8AC3E}">
        <p14:creationId xmlns:p14="http://schemas.microsoft.com/office/powerpoint/2010/main" val="3631650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425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25000"/>
              </a:lnSpc>
              <a:spcBef>
                <a:spcPts val="0"/>
              </a:spcBef>
              <a:buClrTx/>
              <a:buSzTx/>
              <a:buNone/>
              <a:tabLst/>
            </a:pPr>
            <a:r>
              <a:rPr kumimoji="0" lang="en-US" altLang="en-US" b="1" i="0" u="none" strike="noStrike" cap="none" normalizeH="0" baseline="0" dirty="0">
                <a:ln>
                  <a:noFill/>
                </a:ln>
                <a:effectLst/>
                <a:latin typeface="Söhne"/>
              </a:rPr>
              <a:t>1. Input: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Customer's monthly income (income)</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Customer's monthly expenses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Number of existing loans (</a:t>
            </a:r>
            <a:r>
              <a:rPr kumimoji="0" lang="en-US" altLang="en-US" sz="2000" b="0" i="0" u="none" strike="noStrike" cap="none" normalizeH="0" baseline="0" dirty="0" err="1">
                <a:ln>
                  <a:noFill/>
                </a:ln>
                <a:effectLst/>
                <a:latin typeface="Söhne"/>
              </a:rPr>
              <a:t>num_loans</a:t>
            </a:r>
            <a:r>
              <a:rPr kumimoji="0" lang="en-US" altLang="en-US" sz="2000" b="0" i="0" u="none" strike="noStrike" cap="none" normalizeH="0" baseline="0" dirty="0">
                <a:ln>
                  <a:noFill/>
                </a:ln>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Previous loan defaults (</a:t>
            </a:r>
            <a:r>
              <a:rPr kumimoji="0" lang="en-US" altLang="en-US" sz="2000" b="0" i="0" u="none" strike="noStrike" cap="none" normalizeH="0" baseline="0" dirty="0" err="1">
                <a:ln>
                  <a:noFill/>
                </a:ln>
                <a:effectLst/>
                <a:latin typeface="Söhne"/>
              </a:rPr>
              <a:t>previous_defaults</a:t>
            </a:r>
            <a:r>
              <a:rPr kumimoji="0" lang="en-US" altLang="en-US" sz="2000" b="0" i="0" u="none" strike="noStrike" cap="none" normalizeH="0" baseline="0" dirty="0">
                <a:ln>
                  <a:noFill/>
                </a:ln>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Amount of the new loan requested (</a:t>
            </a:r>
            <a:r>
              <a:rPr kumimoji="0" lang="en-US" altLang="en-US" sz="2000" b="0" i="0" u="none" strike="noStrike" cap="none" normalizeH="0" baseline="0" dirty="0" err="1">
                <a:ln>
                  <a:noFill/>
                </a:ln>
                <a:effectLst/>
                <a:latin typeface="Söhne"/>
              </a:rPr>
              <a:t>loan_amount</a:t>
            </a:r>
            <a:r>
              <a:rPr kumimoji="0" lang="en-US" altLang="en-US" sz="2000" b="0" i="0" u="none" strike="noStrike" cap="none" normalizeH="0" baseline="0" dirty="0">
                <a:ln>
                  <a:noFill/>
                </a:ln>
                <a:effectLst/>
                <a:latin typeface="Söhne"/>
              </a:rPr>
              <a:t>)</a:t>
            </a:r>
          </a:p>
          <a:p>
            <a:pPr marL="0" marR="0" lvl="0" indent="0" algn="l" defTabSz="914400" rtl="0" eaLnBrk="0" fontAlgn="base" latinLnBrk="0" hangingPunct="0">
              <a:lnSpc>
                <a:spcPct val="125000"/>
              </a:lnSpc>
              <a:spcBef>
                <a:spcPts val="0"/>
              </a:spcBef>
              <a:buClrTx/>
              <a:buSzTx/>
              <a:buNone/>
              <a:tabLst/>
            </a:pPr>
            <a:r>
              <a:rPr kumimoji="0" lang="en-US" altLang="en-US" b="1" i="0" u="none" strike="noStrike" cap="none" normalizeH="0" baseline="0" dirty="0">
                <a:ln>
                  <a:noFill/>
                </a:ln>
                <a:effectLst/>
                <a:latin typeface="Söhne"/>
              </a:rPr>
              <a:t>2. Steps: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Calculate Disposable Income:</a:t>
            </a:r>
          </a:p>
          <a:p>
            <a:pPr marL="228600" lvl="1" indent="0" eaLnBrk="0" fontAlgn="base" hangingPunct="0">
              <a:lnSpc>
                <a:spcPct val="125000"/>
              </a:lnSpc>
              <a:spcBef>
                <a:spcPts val="0"/>
              </a:spcBef>
              <a:buNone/>
            </a:pPr>
            <a:r>
              <a:rPr kumimoji="0" lang="en-US" altLang="en-US" sz="2000" b="0" i="0" u="none" strike="noStrike" cap="none" normalizeH="0" baseline="0" dirty="0" err="1">
                <a:ln>
                  <a:noFill/>
                </a:ln>
                <a:effectLst/>
                <a:latin typeface="Söhne"/>
              </a:rPr>
              <a:t>disposable_income</a:t>
            </a:r>
            <a:r>
              <a:rPr kumimoji="0" lang="en-US" altLang="en-US" sz="2000" b="0" i="0" u="none" strike="noStrike" cap="none" normalizeH="0" baseline="0" dirty="0">
                <a:ln>
                  <a:noFill/>
                </a:ln>
                <a:effectLst/>
                <a:latin typeface="Söhne"/>
              </a:rPr>
              <a:t> = income -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Check Previous Defaults: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If </a:t>
            </a:r>
            <a:r>
              <a:rPr kumimoji="0" lang="en-US" altLang="en-US" sz="2000" b="0" i="0" u="none" strike="noStrike" cap="none" normalizeH="0" baseline="0" dirty="0" err="1">
                <a:ln>
                  <a:noFill/>
                </a:ln>
                <a:effectLst/>
                <a:latin typeface="Söhne"/>
              </a:rPr>
              <a:t>previous_defaults</a:t>
            </a:r>
            <a:r>
              <a:rPr kumimoji="0" lang="en-US" altLang="en-US" sz="2000" b="0" i="0" u="none" strike="noStrike" cap="none" normalizeH="0" baseline="0" dirty="0">
                <a:ln>
                  <a:noFill/>
                </a:ln>
                <a:effectLst/>
                <a:latin typeface="Söhne"/>
              </a:rPr>
              <a:t> &gt; 0, then:</a:t>
            </a:r>
          </a:p>
          <a:p>
            <a:pPr marL="457200" lvl="2" indent="0" eaLnBrk="0" fontAlgn="base" hangingPunct="0">
              <a:lnSpc>
                <a:spcPct val="125000"/>
              </a:lnSpc>
              <a:spcBef>
                <a:spcPts val="0"/>
              </a:spcBef>
              <a:buNone/>
            </a:pPr>
            <a:r>
              <a:rPr kumimoji="0" lang="en-US" altLang="en-US" sz="1800" b="0" i="0" u="none" strike="noStrike" cap="none" normalizeH="0" baseline="0" dirty="0">
                <a:ln>
                  <a:noFill/>
                </a:ln>
                <a:effectLst/>
                <a:latin typeface="Söhne"/>
              </a:rPr>
              <a:t>Predict "High Risk of Default"</a:t>
            </a:r>
          </a:p>
          <a:p>
            <a:pPr marL="457200" lvl="2" indent="0" eaLnBrk="0" fontAlgn="base" hangingPunct="0">
              <a:lnSpc>
                <a:spcPct val="125000"/>
              </a:lnSpc>
              <a:spcBef>
                <a:spcPts val="0"/>
              </a:spcBef>
              <a:buNone/>
            </a:pPr>
            <a:r>
              <a:rPr kumimoji="0" lang="en-US" altLang="en-US" sz="1800" b="0" i="0" u="none" strike="noStrike" cap="none" normalizeH="0" baseline="0" dirty="0">
                <a:ln>
                  <a:noFill/>
                </a:ln>
                <a:effectLst/>
                <a:latin typeface="Söhne"/>
              </a:rPr>
              <a:t>Exit</a:t>
            </a:r>
          </a:p>
        </p:txBody>
      </p:sp>
    </p:spTree>
    <p:extLst>
      <p:ext uri="{BB962C8B-B14F-4D97-AF65-F5344CB8AC3E}">
        <p14:creationId xmlns:p14="http://schemas.microsoft.com/office/powerpoint/2010/main" val="1197504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7475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Check Disposable Income:</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If </a:t>
            </a:r>
            <a:r>
              <a:rPr kumimoji="0" lang="en-US" altLang="en-US" sz="2400" b="0" i="0" u="none" strike="noStrike" cap="none" normalizeH="0" baseline="0" dirty="0" err="1">
                <a:ln>
                  <a:noFill/>
                </a:ln>
                <a:effectLst/>
                <a:latin typeface="Söhne"/>
              </a:rPr>
              <a:t>disposable_income</a:t>
            </a:r>
            <a:r>
              <a:rPr kumimoji="0" lang="en-US" altLang="en-US" sz="2400" b="0" i="0" u="none" strike="noStrike" cap="none" normalizeH="0" baseline="0" dirty="0">
                <a:ln>
                  <a:noFill/>
                </a:ln>
                <a:effectLst/>
                <a:latin typeface="Söhne"/>
              </a:rPr>
              <a:t> &lt; </a:t>
            </a:r>
            <a:r>
              <a:rPr kumimoji="0" lang="en-US" altLang="en-US" sz="2400" b="0" i="0" u="none" strike="noStrike" cap="none" normalizeH="0" baseline="0" dirty="0" err="1">
                <a:ln>
                  <a:noFill/>
                </a:ln>
                <a:effectLst/>
                <a:latin typeface="Söhne"/>
              </a:rPr>
              <a:t>loan_amount</a:t>
            </a:r>
            <a:r>
              <a:rPr kumimoji="0" lang="en-US" altLang="en-US" sz="2400" b="0" i="0" u="none" strike="noStrike" cap="none" normalizeH="0" baseline="0" dirty="0">
                <a:ln>
                  <a:noFill/>
                </a:ln>
                <a:effectLst/>
                <a:latin typeface="Söhne"/>
              </a:rPr>
              <a:t> / 12 (assuming a 1-year loan repayment),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Go to next step</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Check Number of Existing Loans:</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If </a:t>
            </a:r>
            <a:r>
              <a:rPr kumimoji="0" lang="en-US" altLang="en-US" sz="2400" b="0" i="0" u="none" strike="noStrike" cap="none" normalizeH="0" baseline="0" dirty="0" err="1">
                <a:ln>
                  <a:noFill/>
                </a:ln>
                <a:effectLst/>
                <a:latin typeface="Söhne"/>
              </a:rPr>
              <a:t>num_loans</a:t>
            </a:r>
            <a:r>
              <a:rPr kumimoji="0" lang="en-US" altLang="en-US" sz="2400" b="0" i="0" u="none" strike="noStrike" cap="none" normalizeH="0" baseline="0" dirty="0">
                <a:ln>
                  <a:noFill/>
                </a:ln>
                <a:effectLst/>
                <a:latin typeface="Söhne"/>
              </a:rPr>
              <a:t> &gt; 3,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"Low Risk of Default"</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3. Output: Prediction result - "High Risk", "Moderate Risk", or "Low Risk" of loan default.</a:t>
            </a:r>
          </a:p>
        </p:txBody>
      </p:sp>
    </p:spTree>
    <p:extLst>
      <p:ext uri="{BB962C8B-B14F-4D97-AF65-F5344CB8AC3E}">
        <p14:creationId xmlns:p14="http://schemas.microsoft.com/office/powerpoint/2010/main" val="1759611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t>Predictive Algorithms in Online Banking</a:t>
            </a:r>
          </a:p>
        </p:txBody>
      </p:sp>
      <p:pic>
        <p:nvPicPr>
          <p:cNvPr id="5" name="Picture 4">
            <a:extLst>
              <a:ext uri="{FF2B5EF4-FFF2-40B4-BE49-F238E27FC236}">
                <a16:creationId xmlns:a16="http://schemas.microsoft.com/office/drawing/2014/main" id="{E7244C6A-2436-5BD7-C5C5-CFAA709B75C1}"/>
              </a:ext>
            </a:extLst>
          </p:cNvPr>
          <p:cNvPicPr>
            <a:picLocks noChangeAspect="1"/>
          </p:cNvPicPr>
          <p:nvPr/>
        </p:nvPicPr>
        <p:blipFill>
          <a:blip r:embed="rId3"/>
          <a:stretch>
            <a:fillRect/>
          </a:stretch>
        </p:blipFill>
        <p:spPr>
          <a:xfrm>
            <a:off x="386499" y="2142217"/>
            <a:ext cx="11359299" cy="3589280"/>
          </a:xfrm>
          <a:prstGeom prst="rect">
            <a:avLst/>
          </a:prstGeom>
        </p:spPr>
      </p:pic>
    </p:spTree>
    <p:extLst>
      <p:ext uri="{BB962C8B-B14F-4D97-AF65-F5344CB8AC3E}">
        <p14:creationId xmlns:p14="http://schemas.microsoft.com/office/powerpoint/2010/main" val="443532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t>Applying Predictive Analytics to SMEs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Aims to improve decision-making.</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Helps beating financial illiteracy.</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Provides better visualization and understanding of complexities.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Interfaces with external data sources such as: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Utilize Macroeconomic data.</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CRM/ERP/accounting systems.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Impact of these Predictive Methods: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Affects consultants, tax accountants, and in-house staff.</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For banks, it can influence funding instrument pricing and risk pricing</a:t>
            </a:r>
            <a:endParaRPr kumimoji="0" lang="en-US" altLang="en-US" sz="2400" b="0" i="0" u="none" strike="noStrike" cap="none" normalizeH="0" baseline="0" dirty="0">
              <a:ln>
                <a:noFill/>
              </a:ln>
              <a:effectLst/>
              <a:latin typeface="Söhne"/>
            </a:endParaRPr>
          </a:p>
        </p:txBody>
      </p:sp>
    </p:spTree>
    <p:extLst>
      <p:ext uri="{BB962C8B-B14F-4D97-AF65-F5344CB8AC3E}">
        <p14:creationId xmlns:p14="http://schemas.microsoft.com/office/powerpoint/2010/main" val="276926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Importance of Contract Management in Financial Institutions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Background: </a:t>
            </a:r>
            <a:r>
              <a:rPr kumimoji="0" lang="en-US" altLang="en-US" i="0" u="none" strike="noStrike" cap="none" normalizeH="0" baseline="0" dirty="0">
                <a:ln>
                  <a:noFill/>
                </a:ln>
                <a:effectLst/>
                <a:latin typeface="Söhne"/>
              </a:rPr>
              <a:t>Decades of oversight are culminating in challenges for financial institutions. Inadequate management of contracts has severe consequences, as seen with Lehman Brothers and AIG.</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The Challenge</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During the financial crisis, institutions lacked a clear understanding of their contracts, leading to panic and disorganization.</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Regulatory Response</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Global regulators, shocked, imposed strict requirements. The European Banking Authority, for instance, on 6 March 2015, introduced a standard for information on financial contracts, aligning it with the "living wills" requirement for pivotal financial institutions.</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Purpose of Contracts</a:t>
            </a:r>
            <a:r>
              <a:rPr kumimoji="0" lang="en-US" altLang="en-US" i="0" u="none" strike="noStrike" cap="none" normalizeH="0" baseline="0" dirty="0">
                <a:ln>
                  <a:noFill/>
                </a:ln>
                <a:effectLst/>
                <a:latin typeface="Söhne"/>
              </a:rPr>
              <a:t>: Legal contracts define financial instruments through terms, conditions, and obligations. Their effective management is crucial for financial system stability.</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The Irony</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While business lines adopted technology to scale, legal and documentation teams lagged, missing out on tools to manage growth.</a:t>
            </a:r>
          </a:p>
        </p:txBody>
      </p:sp>
    </p:spTree>
    <p:extLst>
      <p:ext uri="{BB962C8B-B14F-4D97-AF65-F5344CB8AC3E}">
        <p14:creationId xmlns:p14="http://schemas.microsoft.com/office/powerpoint/2010/main" val="669417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964453"/>
            <a:ext cx="10575683" cy="45971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Regulation vs. Optimization</a:t>
            </a:r>
            <a:r>
              <a:rPr kumimoji="0" lang="en-US" altLang="en-US" sz="2200" i="0" u="none" strike="noStrike" cap="none" normalizeH="0" baseline="0" dirty="0">
                <a:ln>
                  <a:noFill/>
                </a:ln>
                <a:effectLst/>
                <a:latin typeface="Söhne"/>
              </a:rPr>
              <a:t>: While regulation (the stick) forces institutions to improve, there's an unrecognized business optimization potential (the carrot). Heavy fines are often due to neglect in managing contractual obligations, echoing a "too big to fail" attitude.</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FinTech's Intervention</a:t>
            </a:r>
            <a:r>
              <a:rPr kumimoji="0" lang="en-US" altLang="en-US" sz="2200" i="0" u="none" strike="noStrike" cap="none" normalizeH="0" baseline="0" dirty="0">
                <a:ln>
                  <a:noFill/>
                </a:ln>
                <a:solidFill>
                  <a:schemeClr val="tx2"/>
                </a:solidFill>
                <a:effectLst/>
                <a:latin typeface="Söhne"/>
              </a:rPr>
              <a:t>: </a:t>
            </a:r>
            <a:r>
              <a:rPr kumimoji="0" lang="en-US" altLang="en-US" sz="2200" i="0" u="none" strike="noStrike" cap="none" normalizeH="0" baseline="0" dirty="0">
                <a:ln>
                  <a:noFill/>
                </a:ln>
                <a:effectLst/>
                <a:latin typeface="Söhne"/>
              </a:rPr>
              <a:t>FinTech has facilitated the creation of systems to store and manage legal data. Proper initial processes would've made things easier, but past neglect has required a different approach due to the volume of existing contracts.</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Big Data &amp; Contracts</a:t>
            </a:r>
            <a:r>
              <a:rPr kumimoji="0" lang="en-US" altLang="en-US" sz="2200" i="0" u="none" strike="noStrike" cap="none" normalizeH="0" baseline="0" dirty="0">
                <a:ln>
                  <a:noFill/>
                </a:ln>
                <a:solidFill>
                  <a:schemeClr val="tx2"/>
                </a:solidFill>
                <a:effectLst/>
                <a:latin typeface="Söhne"/>
              </a:rPr>
              <a:t>: </a:t>
            </a:r>
            <a:r>
              <a:rPr kumimoji="0" lang="en-US" altLang="en-US" sz="2200" i="0" u="none" strike="noStrike" cap="none" normalizeH="0" baseline="0" dirty="0">
                <a:ln>
                  <a:noFill/>
                </a:ln>
                <a:effectLst/>
                <a:latin typeface="Söhne"/>
              </a:rPr>
              <a:t>The attraction of big data lies in understanding relations within unstructured and structured data. The task isn't just about big data, but it forces legal teams to embrace disorder, taking on a data scientist role to find patterns.</a:t>
            </a:r>
          </a:p>
        </p:txBody>
      </p:sp>
    </p:spTree>
    <p:extLst>
      <p:ext uri="{BB962C8B-B14F-4D97-AF65-F5344CB8AC3E}">
        <p14:creationId xmlns:p14="http://schemas.microsoft.com/office/powerpoint/2010/main" val="3964403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Digitization of Contracts</a:t>
            </a:r>
            <a:r>
              <a:rPr kumimoji="0" lang="en-US" altLang="en-US" sz="2400" i="0" u="none" strike="noStrike" cap="none" normalizeH="0" baseline="0" dirty="0">
                <a:ln>
                  <a:noFill/>
                </a:ln>
                <a:solidFill>
                  <a:schemeClr val="tx2"/>
                </a:solidFill>
                <a:effectLst/>
                <a:latin typeface="Calibri" panose="020F0502020204030204" pitchFamily="34" charset="0"/>
                <a:cs typeface="Calibri" panose="020F0502020204030204" pitchFamily="34" charset="0"/>
              </a:rPr>
              <a:t>: </a:t>
            </a: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Contracts are being digitized by financial firms using OCR, ICR, and IWR technologies. Even verbal agreements between traders are being digitized using speech recognition to avoid disputes.</a:t>
            </a:r>
          </a:p>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Challenges in Digitization</a:t>
            </a:r>
            <a:r>
              <a:rPr kumimoji="0" lang="en-US" altLang="en-US" sz="2400" i="0" u="none" strike="noStrike" cap="none" normalizeH="0" baseline="0" dirty="0">
                <a:ln>
                  <a:noFill/>
                </a:ln>
                <a:solidFill>
                  <a:schemeClr val="tx2"/>
                </a:solidFill>
                <a:effectLst/>
                <a:latin typeface="Calibri" panose="020F0502020204030204" pitchFamily="34" charset="0"/>
                <a:cs typeface="Calibri" panose="020F0502020204030204" pitchFamily="34" charset="0"/>
              </a:rPr>
              <a:t>: </a:t>
            </a: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Issues like poorly defined tables in documents exist, but drafting with reliance on precedent documents and defined contract vocabulary simplifies the process.</a:t>
            </a:r>
          </a:p>
        </p:txBody>
      </p:sp>
    </p:spTree>
    <p:extLst>
      <p:ext uri="{BB962C8B-B14F-4D97-AF65-F5344CB8AC3E}">
        <p14:creationId xmlns:p14="http://schemas.microsoft.com/office/powerpoint/2010/main" val="1913657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200" b="1" dirty="0"/>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1. Digitization &amp; Classification: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Post-digitization, documents become searchable.</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Solves issues due to poor classification and filing during execution.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Mapping with other data systems reduces problem size by focusing on actual risks.</a:t>
            </a:r>
          </a:p>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2. Beyond Finding Contracts:</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Parallel: IBM's Deep Blue &amp; Watson show AI's potential.</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Old computing: procedural "if A, then B" automation.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New FinTech approach: interpretative capabilities that evolve with data and human guidance.</a:t>
            </a:r>
            <a:endParaRPr kumimoji="0" lang="en-US" altLang="en-US" sz="1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8012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b="1" dirty="0"/>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25000"/>
              </a:lnSpc>
              <a:spcBef>
                <a:spcPts val="600"/>
              </a:spcBef>
              <a:spcAft>
                <a:spcPts val="600"/>
              </a:spcAft>
              <a:buNone/>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3. Techniques Leveraged:</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Correlation: Focuses on high-risk areas by identifying useful proxies.</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Validation: Ensures consistency and reveals errors often missed in manual reviews.</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Positive Feedback: Uses text analytics to provide detailed structured data, emphasizing the role of legal terms as data.</a:t>
            </a:r>
          </a:p>
          <a:p>
            <a:pPr marL="0" indent="0" eaLnBrk="0" fontAlgn="base" hangingPunct="0">
              <a:lnSpc>
                <a:spcPct val="125000"/>
              </a:lnSpc>
              <a:spcBef>
                <a:spcPts val="600"/>
              </a:spcBef>
              <a:spcAft>
                <a:spcPts val="600"/>
              </a:spcAft>
              <a:buNone/>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4. Benefits &amp; Impact:</a:t>
            </a:r>
          </a:p>
          <a:p>
            <a:pPr lvl="3" eaLnBrk="0" fontAlgn="base" hangingPunct="0">
              <a:lnSpc>
                <a:spcPct val="125000"/>
              </a:lnSpc>
              <a:spcBef>
                <a:spcPts val="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Enhanced understanding of financial instruments and contractual nuances</a:t>
            </a:r>
            <a:r>
              <a:rPr lang="en-US" altLang="en-US" sz="2400" dirty="0">
                <a:latin typeface="Calibri" panose="020F0502020204030204" pitchFamily="34" charset="0"/>
                <a:cs typeface="Calibri" panose="020F0502020204030204" pitchFamily="34" charset="0"/>
              </a:rPr>
              <a:t>.</a:t>
            </a:r>
            <a:endParaRPr kumimoji="0" lang="en-US" altLang="en-US" sz="24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5279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311121"/>
            <a:ext cx="10108642" cy="33963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The Changing Digital World &amp; Security Challenges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The rise of mobile and global interactions in business and personal life.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Traditional security methods becoming inadequate for digital assets.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Increasing incidents of identity theft and hacking threats.</a:t>
            </a:r>
            <a:endParaRPr kumimoji="0" lang="en-US" altLang="en-US" sz="2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187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Behavioral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Evolution of Biometrics for Security</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Traditional biometrics: Fingerprint, iris scan, etc.</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Behavioral biometrics: Focusing on user behavior, like typing rhythm, swipe patterns, and interaction techniques.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Seamless, transparent, and continuous verification.</a:t>
            </a:r>
          </a:p>
        </p:txBody>
      </p:sp>
    </p:spTree>
    <p:extLst>
      <p:ext uri="{BB962C8B-B14F-4D97-AF65-F5344CB8AC3E}">
        <p14:creationId xmlns:p14="http://schemas.microsoft.com/office/powerpoint/2010/main" val="2250327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00000"/>
              </a:lnSpc>
              <a:spcBef>
                <a:spcPts val="0"/>
              </a:spcBef>
              <a:spcAft>
                <a:spcPts val="600"/>
              </a:spcAft>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Benefits of </a:t>
            </a:r>
            <a:r>
              <a:rPr kumimoji="0" lang="en-US" altLang="en-US" sz="3200" b="1" i="0" u="none" strike="noStrike" cap="none" normalizeH="0" baseline="0" dirty="0" err="1">
                <a:ln>
                  <a:noFill/>
                </a:ln>
                <a:effectLst/>
                <a:latin typeface="Calibri" panose="020F0502020204030204" pitchFamily="34" charset="0"/>
                <a:cs typeface="Calibri" panose="020F0502020204030204" pitchFamily="34" charset="0"/>
              </a:rPr>
              <a:t>Behavioural</a:t>
            </a: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 Biometrics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Suited for mobiles due to rich data from sensors.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Makes authentication a natural part of the user experience.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Continuous validation ensures user is genuine throughout the session.</a:t>
            </a:r>
          </a:p>
        </p:txBody>
      </p:sp>
    </p:spTree>
    <p:extLst>
      <p:ext uri="{BB962C8B-B14F-4D97-AF65-F5344CB8AC3E}">
        <p14:creationId xmlns:p14="http://schemas.microsoft.com/office/powerpoint/2010/main" val="358822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12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Balancing Security with User Experience</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Increasing demand for fast and frictionless transactions.</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Importance of context-based security: Right level of security for the right task.</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The psychology of user perception: Need for occasional visible security reassurance.</a:t>
            </a:r>
            <a:endParaRPr kumimoji="0" lang="en-US" altLang="en-US" sz="2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3888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Behavioral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80493"/>
            <a:ext cx="10575889" cy="395905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The Future of Banking &amp; Security</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Banks becoming more customer-centric.</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Need for unobtrusive, rigorous security that doesn't interrupt user experience.</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Predictions: Banks will organize around customers, not products or channels.</a:t>
            </a:r>
          </a:p>
        </p:txBody>
      </p:sp>
    </p:spTree>
    <p:extLst>
      <p:ext uri="{BB962C8B-B14F-4D97-AF65-F5344CB8AC3E}">
        <p14:creationId xmlns:p14="http://schemas.microsoft.com/office/powerpoint/2010/main" val="1076593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Understanding Disruption:</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Definition by Clayton M. Christensen: New markets emerge through disruptive technologies.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Disruption vs. Competition: Changing game rules.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Current financial giants: Immense power, influence, and regulatory control. Leads to lack of competition, affecting consumers.</a:t>
            </a:r>
          </a:p>
        </p:txBody>
      </p:sp>
    </p:spTree>
    <p:extLst>
      <p:ext uri="{BB962C8B-B14F-4D97-AF65-F5344CB8AC3E}">
        <p14:creationId xmlns:p14="http://schemas.microsoft.com/office/powerpoint/2010/main" val="15072548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SMEs &amp; FinTech Revolution:</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SMEs: Globally responsible for 80% of economic activity. In Australia, they make up 97% of businesses and employ 47%.</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Melbourne: Hub for FinTech start-ups serving SMEs due to government initiatives.</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Key Tools for SMEs:</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FinancialAsk</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Online financial advice.</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Boomeringo</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Budgeting and cash flow management.</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Moula</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Alternative lending for Australian SMEs.</a:t>
            </a:r>
          </a:p>
        </p:txBody>
      </p:sp>
    </p:spTree>
    <p:extLst>
      <p:ext uri="{BB962C8B-B14F-4D97-AF65-F5344CB8AC3E}">
        <p14:creationId xmlns:p14="http://schemas.microsoft.com/office/powerpoint/2010/main" val="3588238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668231" cy="1523542"/>
          </a:xfrm>
        </p:spPr>
        <p:txBody>
          <a:bodyPr anchor="b">
            <a:normAutofit fontScale="90000"/>
          </a:bodyPr>
          <a:lstStyle/>
          <a:p>
            <a:r>
              <a:rPr lang="en-US" sz="5400" b="1" dirty="0">
                <a:solidFill>
                  <a:srgbClr val="7030A0"/>
                </a:solidFill>
                <a:effectLst>
                  <a:outerShdw blurRad="38100" dist="38100" dir="2700000" algn="tl">
                    <a:srgbClr val="000000">
                      <a:alpha val="43137"/>
                    </a:srgbClr>
                  </a:outerShdw>
                </a:effectLst>
              </a:rPr>
              <a:t>Predicting Trading moves via Data mining Techniques</a:t>
            </a:r>
            <a:endParaRPr lang="en-US" sz="5400" dirty="0">
              <a:solidFill>
                <a:schemeClr val="accent6">
                  <a:lumMod val="20000"/>
                  <a:lumOff val="80000"/>
                </a:schemeClr>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895048" y="2005280"/>
            <a:ext cx="10029372" cy="4630284"/>
          </a:xfrm>
        </p:spPr>
        <p:txBody>
          <a:bodyPr>
            <a:normAutofit fontScale="92500"/>
          </a:bodyPr>
          <a:lstStyle/>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Sentiment Analysis</a:t>
            </a:r>
            <a:r>
              <a:rPr lang="en-US" sz="2400" i="0" dirty="0">
                <a:effectLst/>
              </a:rPr>
              <a:t>: Text mining techniques enable sentiment analysis of news articles, social media posts, and financial reports. By gauging market sentiment, traders can anticipate market trends and make informed decisions.</a:t>
            </a:r>
          </a:p>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Event Detection</a:t>
            </a:r>
            <a:r>
              <a:rPr lang="en-US" sz="2400" i="0" dirty="0">
                <a:effectLst/>
              </a:rPr>
              <a:t>: Text mining helps in detecting significant events such as mergers, acquisitions, earnings announcements, and economic indicators. These events can have an immediate impact on stock prices, and timely detection allows for proactive trading strategies.</a:t>
            </a:r>
          </a:p>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News Analytics</a:t>
            </a:r>
            <a:r>
              <a:rPr lang="en-US" sz="2400" i="0" dirty="0">
                <a:effectLst/>
              </a:rPr>
              <a:t>: Text mining tools can extract valuable insights from large volumes of financial news. By identifying patterns and trends in news data, traders can anticipate market movements and adjust their portfolios accordingly.</a:t>
            </a:r>
          </a:p>
          <a:p>
            <a:pPr marL="457200" indent="-457200">
              <a:lnSpc>
                <a:spcPct val="110000"/>
              </a:lnSpc>
              <a:spcBef>
                <a:spcPts val="1200"/>
              </a:spcBef>
              <a:spcAft>
                <a:spcPts val="600"/>
              </a:spcAft>
              <a:buFont typeface="+mj-lt"/>
              <a:buAutoNum type="arabicPeriod"/>
            </a:pPr>
            <a:endParaRPr lang="en-US" sz="2400" i="0" dirty="0">
              <a:effectLst/>
            </a:endParaRPr>
          </a:p>
          <a:p>
            <a:pPr marL="457200" indent="-457200">
              <a:lnSpc>
                <a:spcPct val="110000"/>
              </a:lnSpc>
              <a:spcBef>
                <a:spcPts val="1200"/>
              </a:spcBef>
              <a:spcAft>
                <a:spcPts val="600"/>
              </a:spcAft>
              <a:buFont typeface="+mj-lt"/>
              <a:buAutoNum type="arabicPeriod"/>
            </a:pPr>
            <a:endParaRPr lang="en-US" sz="2400" i="0" dirty="0">
              <a:effectLst/>
            </a:endParaRP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1/25/2026</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40</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39685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91884" y="390433"/>
            <a:ext cx="8329563" cy="1404500"/>
          </a:xfrm>
        </p:spPr>
        <p:txBody>
          <a:bodyPr anchor="b">
            <a:noAutofit/>
          </a:bodyPr>
          <a:lstStyle/>
          <a:p>
            <a:r>
              <a:rPr lang="en-US" sz="4800" b="1" dirty="0">
                <a:solidFill>
                  <a:srgbClr val="7030A0"/>
                </a:solidFill>
                <a:effectLst>
                  <a:outerShdw blurRad="38100" dist="38100" dir="2700000" algn="tl">
                    <a:srgbClr val="000000">
                      <a:alpha val="43137"/>
                    </a:srgbClr>
                  </a:outerShdw>
                </a:effectLst>
              </a:rPr>
              <a:t>Predicting Trading moves via Data mining Techniques</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2007809"/>
            <a:ext cx="10029372" cy="3880153"/>
          </a:xfrm>
        </p:spPr>
        <p:txBody>
          <a:bodyPr>
            <a:normAutofit/>
          </a:bodyPr>
          <a:lstStyle/>
          <a:p>
            <a:pPr marL="457200" indent="-457200">
              <a:lnSpc>
                <a:spcPct val="125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Risk Assessment</a:t>
            </a:r>
            <a:r>
              <a:rPr lang="en-US" sz="2400" i="0" dirty="0">
                <a:effectLst/>
              </a:rPr>
              <a:t>: Text mining assists in assessing the risk associated with specific assets or companies. By analyzing textual data, traders can uncover hidden risks and take preventive measures to mitigate potential losses.</a:t>
            </a:r>
          </a:p>
          <a:p>
            <a:pPr marL="457200" indent="-457200">
              <a:lnSpc>
                <a:spcPct val="125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Real-time Decision Making</a:t>
            </a:r>
            <a:r>
              <a:rPr lang="en-US" sz="2400" i="0" dirty="0">
                <a:effectLst/>
              </a:rPr>
              <a:t>: Text mining provides the ability to process and analyze news and social media data in real-time. This allows traders to react quickly to breaking news and make rapid trading decisions, capitalizing on market opportunities.</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1/25/2026</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41</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332991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73D7E5-222C-EF36-7683-B184C36ED461}"/>
              </a:ext>
            </a:extLst>
          </p:cNvPr>
          <p:cNvSpPr>
            <a:spLocks noGrp="1"/>
          </p:cNvSpPr>
          <p:nvPr>
            <p:ph type="title"/>
          </p:nvPr>
        </p:nvSpPr>
        <p:spPr/>
        <p:txBody>
          <a:bodyPr/>
          <a:lstStyle/>
          <a:p>
            <a:r>
              <a:rPr lang="en-US" dirty="0"/>
              <a:t>Summary</a:t>
            </a:r>
          </a:p>
        </p:txBody>
      </p:sp>
      <p:sp>
        <p:nvSpPr>
          <p:cNvPr id="2" name="Content Placeholder 1">
            <a:extLst>
              <a:ext uri="{FF2B5EF4-FFF2-40B4-BE49-F238E27FC236}">
                <a16:creationId xmlns:a16="http://schemas.microsoft.com/office/drawing/2014/main" id="{282F5306-B2B7-8ED3-B513-5333FFFB47A6}"/>
              </a:ext>
            </a:extLst>
          </p:cNvPr>
          <p:cNvSpPr>
            <a:spLocks noGrp="1"/>
          </p:cNvSpPr>
          <p:nvPr>
            <p:ph idx="1"/>
          </p:nvPr>
        </p:nvSpPr>
        <p:spPr/>
        <p:txBody>
          <a:bodyPr>
            <a:normAutofit fontScale="92500"/>
          </a:bodyPr>
          <a:lstStyle/>
          <a:p>
            <a:r>
              <a:rPr lang="en-US" b="1" i="0" dirty="0">
                <a:solidFill>
                  <a:srgbClr val="7030A0"/>
                </a:solidFill>
                <a:effectLst/>
                <a:latin typeface="+mj-lt"/>
              </a:rPr>
              <a:t>Operational Efficiency and Compliance</a:t>
            </a:r>
            <a:r>
              <a:rPr lang="en-US" b="0" i="0" dirty="0">
                <a:effectLst/>
                <a:latin typeface="+mj-lt"/>
              </a:rPr>
              <a:t>: solutions that enable traditional financial institutions to streamline their operations, ensuring compliance with regulatory requirements while enhancing overall efficiency.</a:t>
            </a:r>
          </a:p>
          <a:p>
            <a:r>
              <a:rPr lang="en-US" b="1" i="0" dirty="0">
                <a:solidFill>
                  <a:srgbClr val="7030A0"/>
                </a:solidFill>
                <a:effectLst/>
                <a:latin typeface="+mj-lt"/>
              </a:rPr>
              <a:t>Security and Holistic Trading Decisions</a:t>
            </a:r>
            <a:r>
              <a:rPr lang="en-US" b="0" i="0" dirty="0">
                <a:effectLst/>
                <a:latin typeface="+mj-lt"/>
              </a:rPr>
              <a:t>: technologies designed to strengthen security measures and equip companies with advanced tools for making well-informed trading decisions, considering a holistic approach.</a:t>
            </a:r>
          </a:p>
          <a:p>
            <a:r>
              <a:rPr lang="en-US" b="1" i="0" dirty="0">
                <a:solidFill>
                  <a:srgbClr val="7030A0"/>
                </a:solidFill>
                <a:effectLst/>
                <a:latin typeface="+mj-lt"/>
              </a:rPr>
              <a:t>Disruptive B2C Models</a:t>
            </a:r>
            <a:r>
              <a:rPr lang="en-US" b="0" i="0" dirty="0">
                <a:effectLst/>
                <a:latin typeface="+mj-lt"/>
              </a:rPr>
              <a:t>: within the FinTech landscape, such as crowdfunding and global remittance payments, highlighting their impact on the industry.</a:t>
            </a:r>
          </a:p>
          <a:p>
            <a:r>
              <a:rPr lang="en-US" b="1" i="0" dirty="0">
                <a:solidFill>
                  <a:srgbClr val="7030A0"/>
                </a:solidFill>
                <a:effectLst/>
                <a:latin typeface="+mj-lt"/>
              </a:rPr>
              <a:t>Small Business Solutions</a:t>
            </a:r>
            <a:r>
              <a:rPr lang="en-US" b="0" i="0" dirty="0">
                <a:effectLst/>
                <a:latin typeface="+mj-lt"/>
              </a:rPr>
              <a:t>: FinTech solutions tailored for small businesses, providing support for financial management and facilitating their growth.</a:t>
            </a:r>
          </a:p>
        </p:txBody>
      </p:sp>
    </p:spTree>
    <p:extLst>
      <p:ext uri="{BB962C8B-B14F-4D97-AF65-F5344CB8AC3E}">
        <p14:creationId xmlns:p14="http://schemas.microsoft.com/office/powerpoint/2010/main" val="34105619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9" y="135925"/>
            <a:ext cx="4066898" cy="1159210"/>
          </a:xfrm>
        </p:spPr>
        <p:txBody>
          <a:bodyPr anchor="b">
            <a:normAutofit/>
          </a:bodyPr>
          <a:lstStyle/>
          <a:p>
            <a:r>
              <a:rPr lang="en-US" sz="4400" b="1" dirty="0">
                <a:solidFill>
                  <a:srgbClr val="7030A0"/>
                </a:solidFill>
                <a:effectLst>
                  <a:outerShdw blurRad="38100" dist="38100" dir="2700000" algn="tl">
                    <a:srgbClr val="000000">
                      <a:alpha val="43137"/>
                    </a:srgbClr>
                  </a:outerShdw>
                </a:effectLst>
              </a:rPr>
              <a:t>For Discussion:</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1756229"/>
            <a:ext cx="10029372" cy="4630284"/>
          </a:xfrm>
        </p:spPr>
        <p:txBody>
          <a:bodyPr>
            <a:normAutofit/>
          </a:bodyPr>
          <a:lstStyle/>
          <a:p>
            <a:pPr marL="457200" indent="-457200">
              <a:lnSpc>
                <a:spcPct val="110000"/>
              </a:lnSpc>
              <a:spcBef>
                <a:spcPts val="1200"/>
              </a:spcBef>
              <a:spcAft>
                <a:spcPts val="600"/>
              </a:spcAft>
              <a:buFont typeface="+mj-lt"/>
              <a:buAutoNum type="arabicPeriod"/>
            </a:pPr>
            <a:r>
              <a:rPr lang="en-US" sz="2400" i="0" dirty="0">
                <a:effectLst/>
              </a:rPr>
              <a:t>In the context of today's 24/7/365, uber-connected business environment, discuss the challenges and implications faced by companies regarding their payment processes.</a:t>
            </a:r>
          </a:p>
          <a:p>
            <a:pPr marL="457200" indent="-457200">
              <a:lnSpc>
                <a:spcPct val="110000"/>
              </a:lnSpc>
              <a:spcBef>
                <a:spcPts val="1200"/>
              </a:spcBef>
              <a:spcAft>
                <a:spcPts val="600"/>
              </a:spcAft>
              <a:buFont typeface="+mj-lt"/>
              <a:buAutoNum type="arabicPeriod"/>
            </a:pPr>
            <a:r>
              <a:rPr lang="en-US" sz="2400" kern="100" dirty="0">
                <a:effectLst/>
              </a:rPr>
              <a:t>How can predictive analytics benefit SMEs in terms of decision-making, and what are its impacts on consultants, tax accountants, in-house staff, and banks?</a:t>
            </a:r>
          </a:p>
          <a:p>
            <a:pPr marL="457200" indent="-457200">
              <a:lnSpc>
                <a:spcPct val="110000"/>
              </a:lnSpc>
              <a:spcBef>
                <a:spcPts val="1200"/>
              </a:spcBef>
              <a:spcAft>
                <a:spcPts val="600"/>
              </a:spcAft>
              <a:buFont typeface="+mj-lt"/>
              <a:buAutoNum type="arabicPeriod"/>
            </a:pPr>
            <a:r>
              <a:rPr lang="en-US" sz="2400" kern="100" dirty="0">
                <a:effectLst/>
              </a:rPr>
              <a:t>What are the different types of business models, such as B2B, B2C, C2B, C2A, C2C and B2A, and how do they differ from each other?</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1/25/2026</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43</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70709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33863" y="1410088"/>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Graphic 21">
            <a:extLst>
              <a:ext uri="{FF2B5EF4-FFF2-40B4-BE49-F238E27FC236}">
                <a16:creationId xmlns:a16="http://schemas.microsoft.com/office/drawing/2014/main" id="{C1F70E19-46F8-94F8-4044-138D4F70FB0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176050" cy="101606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0A72DC-856B-426A-A53F-55886ABDEF31}"/>
</file>

<file path=customXml/itemProps2.xml><?xml version="1.0" encoding="utf-8"?>
<ds:datastoreItem xmlns:ds="http://schemas.openxmlformats.org/officeDocument/2006/customXml" ds:itemID="{A1EBB547-E07C-4E22-80AF-5FE4FE0A7C82}"/>
</file>

<file path=customXml/itemProps3.xml><?xml version="1.0" encoding="utf-8"?>
<ds:datastoreItem xmlns:ds="http://schemas.openxmlformats.org/officeDocument/2006/customXml" ds:itemID="{E8DA1348-609B-436B-8217-8FB41FEEAC68}"/>
</file>

<file path=docProps/app.xml><?xml version="1.0" encoding="utf-8"?>
<Properties xmlns="http://schemas.openxmlformats.org/officeDocument/2006/extended-properties" xmlns:vt="http://schemas.openxmlformats.org/officeDocument/2006/docPropsVTypes">
  <Template>template</Template>
  <TotalTime>4044</TotalTime>
  <Words>3348</Words>
  <Application>Microsoft Office PowerPoint</Application>
  <PresentationFormat>Widescreen</PresentationFormat>
  <Paragraphs>306</Paragraphs>
  <Slides>44</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Söhne</vt:lpstr>
      <vt:lpstr>Times New Roman</vt:lpstr>
      <vt:lpstr>Office Theme</vt:lpstr>
      <vt:lpstr>PowerPoint Presentation</vt:lpstr>
      <vt:lpstr>PowerPoint Presentation</vt:lpstr>
      <vt:lpstr>Lecture 3 Discussion Questions:</vt:lpstr>
      <vt:lpstr>Lecture 3 Discussion Questions:</vt:lpstr>
      <vt:lpstr>Lecture 3 Discussion Questions:</vt:lpstr>
      <vt:lpstr>Learning Objectives:</vt:lpstr>
      <vt:lpstr>Learning Objectives:</vt:lpstr>
      <vt:lpstr>Introduction:</vt:lpstr>
      <vt:lpstr>Types of Business:</vt:lpstr>
      <vt:lpstr>Types of Business:</vt:lpstr>
      <vt:lpstr>Types of Business:</vt:lpstr>
      <vt:lpstr>Complex Commerce in B2B</vt:lpstr>
      <vt:lpstr>B2C vs. B2B Transactions</vt:lpstr>
      <vt:lpstr>Payment Complexities in B2B</vt:lpstr>
      <vt:lpstr>The Payment Problem</vt:lpstr>
      <vt:lpstr>A Broken Banking System for B2B Remittance</vt:lpstr>
      <vt:lpstr>The Rise of Dynamic Payments in FinTech</vt:lpstr>
      <vt:lpstr>The Rise of Dynamic Payments in FinTech</vt:lpstr>
      <vt:lpstr>Dynamic Payments: The Future of B2B Commerce</vt:lpstr>
      <vt:lpstr>Dynamic Payments: The Future of B2B Commerce</vt:lpstr>
      <vt:lpstr>The Three Pillars of a Financial Transaction</vt:lpstr>
      <vt:lpstr>Building Blocks of the New Bank</vt:lpstr>
      <vt:lpstr>Predictive Algorithms in Online Banking</vt:lpstr>
      <vt:lpstr>Example: Simple Algorithm - Loan Default Prediction</vt:lpstr>
      <vt:lpstr>Example: Simple Algorithm - Loan Default Prediction</vt:lpstr>
      <vt:lpstr>Predictive Algorithms in Online Banking</vt:lpstr>
      <vt:lpstr>Applying Predictive Analytics to SMEs</vt:lpstr>
      <vt:lpstr>The Importance of Contract Management in Financial Institutions</vt:lpstr>
      <vt:lpstr>The Role of FinTech in Transforming Contract Management</vt:lpstr>
      <vt:lpstr>The Role of FinTech in Transforming Contract Management</vt:lpstr>
      <vt:lpstr>Enhancing Legal Document Management with FinTech</vt:lpstr>
      <vt:lpstr>Enhancing Legal Document Management with FinTech</vt:lpstr>
      <vt:lpstr>Behavioural Biometrics – A New Era of Security</vt:lpstr>
      <vt:lpstr>Behavioral Biometrics – A New Era of Security</vt:lpstr>
      <vt:lpstr>Behavioural Biometrics – A New Era of Security</vt:lpstr>
      <vt:lpstr>Behavioural Biometrics – A New Era of Security</vt:lpstr>
      <vt:lpstr>Behavioral Biometrics – A New Era of Security</vt:lpstr>
      <vt:lpstr>Disruption, SMEs, and Payment Solutions</vt:lpstr>
      <vt:lpstr>Disruption, SMEs, and Payment Solutions</vt:lpstr>
      <vt:lpstr>Predicting Trading moves via Data mining Techniques</vt:lpstr>
      <vt:lpstr>Predicting Trading moves via Data mining Techniques</vt:lpstr>
      <vt:lpstr>Summary</vt:lpstr>
      <vt:lpstr>For 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39</cp:revision>
  <dcterms:created xsi:type="dcterms:W3CDTF">2023-09-15T16:04:41Z</dcterms:created>
  <dcterms:modified xsi:type="dcterms:W3CDTF">2026-01-25T14:12:48Z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