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mf" ContentType="image/x-wm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53"/>
  </p:notesMasterIdLst>
  <p:sldIdLst>
    <p:sldId id="480" r:id="rId5"/>
    <p:sldId id="494" r:id="rId6"/>
    <p:sldId id="318" r:id="rId7"/>
    <p:sldId id="319" r:id="rId8"/>
    <p:sldId id="359" r:id="rId9"/>
    <p:sldId id="360" r:id="rId10"/>
    <p:sldId id="321" r:id="rId11"/>
    <p:sldId id="322" r:id="rId12"/>
    <p:sldId id="325" r:id="rId13"/>
    <p:sldId id="326" r:id="rId14"/>
    <p:sldId id="327" r:id="rId15"/>
    <p:sldId id="328" r:id="rId16"/>
    <p:sldId id="329" r:id="rId17"/>
    <p:sldId id="361" r:id="rId18"/>
    <p:sldId id="330" r:id="rId19"/>
    <p:sldId id="331" r:id="rId20"/>
    <p:sldId id="332" r:id="rId21"/>
    <p:sldId id="362" r:id="rId22"/>
    <p:sldId id="333" r:id="rId23"/>
    <p:sldId id="334" r:id="rId24"/>
    <p:sldId id="335" r:id="rId25"/>
    <p:sldId id="336" r:id="rId26"/>
    <p:sldId id="363" r:id="rId27"/>
    <p:sldId id="337" r:id="rId28"/>
    <p:sldId id="338" r:id="rId29"/>
    <p:sldId id="339" r:id="rId30"/>
    <p:sldId id="340" r:id="rId31"/>
    <p:sldId id="342" r:id="rId32"/>
    <p:sldId id="343" r:id="rId33"/>
    <p:sldId id="344" r:id="rId34"/>
    <p:sldId id="345" r:id="rId35"/>
    <p:sldId id="346" r:id="rId36"/>
    <p:sldId id="347" r:id="rId37"/>
    <p:sldId id="348" r:id="rId38"/>
    <p:sldId id="495" r:id="rId39"/>
    <p:sldId id="350" r:id="rId40"/>
    <p:sldId id="351" r:id="rId41"/>
    <p:sldId id="352" r:id="rId42"/>
    <p:sldId id="353" r:id="rId43"/>
    <p:sldId id="496" r:id="rId44"/>
    <p:sldId id="497" r:id="rId45"/>
    <p:sldId id="498" r:id="rId46"/>
    <p:sldId id="499" r:id="rId47"/>
    <p:sldId id="500" r:id="rId48"/>
    <p:sldId id="501" r:id="rId49"/>
    <p:sldId id="502" r:id="rId50"/>
    <p:sldId id="503" r:id="rId51"/>
    <p:sldId id="349" r:id="rId5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94"/>
            <p14:sldId id="318"/>
            <p14:sldId id="319"/>
            <p14:sldId id="359"/>
            <p14:sldId id="360"/>
            <p14:sldId id="321"/>
            <p14:sldId id="322"/>
            <p14:sldId id="325"/>
            <p14:sldId id="326"/>
            <p14:sldId id="327"/>
            <p14:sldId id="328"/>
            <p14:sldId id="329"/>
            <p14:sldId id="361"/>
            <p14:sldId id="330"/>
            <p14:sldId id="331"/>
            <p14:sldId id="332"/>
            <p14:sldId id="362"/>
            <p14:sldId id="333"/>
            <p14:sldId id="334"/>
            <p14:sldId id="335"/>
            <p14:sldId id="336"/>
            <p14:sldId id="363"/>
            <p14:sldId id="337"/>
            <p14:sldId id="338"/>
            <p14:sldId id="339"/>
            <p14:sldId id="340"/>
            <p14:sldId id="342"/>
            <p14:sldId id="343"/>
            <p14:sldId id="344"/>
            <p14:sldId id="345"/>
            <p14:sldId id="346"/>
            <p14:sldId id="347"/>
            <p14:sldId id="348"/>
            <p14:sldId id="495"/>
            <p14:sldId id="350"/>
            <p14:sldId id="351"/>
            <p14:sldId id="352"/>
            <p14:sldId id="353"/>
            <p14:sldId id="496"/>
            <p14:sldId id="497"/>
            <p14:sldId id="498"/>
            <p14:sldId id="499"/>
            <p14:sldId id="500"/>
            <p14:sldId id="501"/>
            <p14:sldId id="502"/>
            <p14:sldId id="50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9" d="100"/>
          <a:sy n="69" d="100"/>
        </p:scale>
        <p:origin x="540"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notesMaster" Target="notesMasters/notesMaster1.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tableStyles" Target="tableStyle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B17080F-E3C0-4082-BD48-5DF3EB4E40C6}" type="doc">
      <dgm:prSet loTypeId="urn:microsoft.com/office/officeart/2005/8/layout/venn1" loCatId="relationship" qsTypeId="urn:microsoft.com/office/officeart/2005/8/quickstyle/3d1" qsCatId="3D" csTypeId="urn:microsoft.com/office/officeart/2005/8/colors/colorful5" csCatId="colorful" phldr="1"/>
      <dgm:spPr/>
    </dgm:pt>
    <dgm:pt modelId="{0E70528F-50BD-4D53-887E-E84819FA1578}">
      <dgm:prSet phldrT="[Text]"/>
      <dgm:spPr>
        <a:solidFill>
          <a:schemeClr val="accent5">
            <a:hueOff val="0"/>
            <a:satOff val="0"/>
            <a:lumOff val="0"/>
          </a:schemeClr>
        </a:solidFill>
      </dgm:spPr>
      <dgm:t>
        <a:bodyPr/>
        <a:lstStyle/>
        <a:p>
          <a:r>
            <a:rPr lang="en-US" dirty="0"/>
            <a:t>E</a:t>
          </a:r>
        </a:p>
      </dgm:t>
    </dgm:pt>
    <dgm:pt modelId="{805F545B-DB48-4283-8EA2-CA54418C2877}" type="parTrans" cxnId="{AE51E6AD-3080-4454-A7E7-8B1B913E3CE6}">
      <dgm:prSet/>
      <dgm:spPr/>
      <dgm:t>
        <a:bodyPr/>
        <a:lstStyle/>
        <a:p>
          <a:endParaRPr lang="en-US"/>
        </a:p>
      </dgm:t>
    </dgm:pt>
    <dgm:pt modelId="{32D3C2A6-A76E-4A15-A49C-672329FCF960}" type="sibTrans" cxnId="{AE51E6AD-3080-4454-A7E7-8B1B913E3CE6}">
      <dgm:prSet/>
      <dgm:spPr/>
      <dgm:t>
        <a:bodyPr/>
        <a:lstStyle/>
        <a:p>
          <a:endParaRPr lang="en-US"/>
        </a:p>
      </dgm:t>
    </dgm:pt>
    <dgm:pt modelId="{50C560A9-223C-4B5F-832F-54BA0B1BDD85}">
      <dgm:prSet phldrT="[Text]"/>
      <dgm:spPr>
        <a:solidFill>
          <a:schemeClr val="accent5">
            <a:hueOff val="-3600000"/>
            <a:satOff val="39259"/>
            <a:lumOff val="-25490"/>
          </a:schemeClr>
        </a:solidFill>
      </dgm:spPr>
      <dgm:t>
        <a:bodyPr/>
        <a:lstStyle/>
        <a:p>
          <a:r>
            <a:rPr lang="en-US" dirty="0"/>
            <a:t>G</a:t>
          </a:r>
        </a:p>
      </dgm:t>
    </dgm:pt>
    <dgm:pt modelId="{2F4B84DB-ED93-4F22-8168-CE282991F80A}" type="parTrans" cxnId="{E35775A3-20B7-4A87-8A18-A374A59E6733}">
      <dgm:prSet/>
      <dgm:spPr/>
      <dgm:t>
        <a:bodyPr/>
        <a:lstStyle/>
        <a:p>
          <a:endParaRPr lang="en-US"/>
        </a:p>
      </dgm:t>
    </dgm:pt>
    <dgm:pt modelId="{231CE7B1-31B3-4D69-981D-B624B8258607}" type="sibTrans" cxnId="{E35775A3-20B7-4A87-8A18-A374A59E6733}">
      <dgm:prSet/>
      <dgm:spPr/>
      <dgm:t>
        <a:bodyPr/>
        <a:lstStyle/>
        <a:p>
          <a:endParaRPr lang="en-US"/>
        </a:p>
      </dgm:t>
    </dgm:pt>
    <dgm:pt modelId="{17CD46B6-D793-4264-95AC-C60ACC114574}">
      <dgm:prSet phldrT="[Text]"/>
      <dgm:spPr>
        <a:solidFill>
          <a:schemeClr val="accent5">
            <a:hueOff val="-7200000"/>
            <a:satOff val="78519"/>
            <a:lumOff val="-50981"/>
          </a:schemeClr>
        </a:solidFill>
      </dgm:spPr>
      <dgm:t>
        <a:bodyPr anchor="ctr" anchorCtr="1"/>
        <a:lstStyle/>
        <a:p>
          <a:pPr algn="ctr"/>
          <a:r>
            <a:rPr lang="en-US" dirty="0">
              <a:solidFill>
                <a:schemeClr val="bg1"/>
              </a:solidFill>
            </a:rPr>
            <a:t>  R</a:t>
          </a:r>
        </a:p>
      </dgm:t>
    </dgm:pt>
    <dgm:pt modelId="{05D1C9EC-BF43-4448-8C1C-A67D561242D1}" type="parTrans" cxnId="{70D0A518-036B-45D3-BC5F-0DCFCC079F64}">
      <dgm:prSet/>
      <dgm:spPr/>
      <dgm:t>
        <a:bodyPr/>
        <a:lstStyle/>
        <a:p>
          <a:endParaRPr lang="en-US"/>
        </a:p>
      </dgm:t>
    </dgm:pt>
    <dgm:pt modelId="{C447FC6B-4072-447B-B681-9F382D791D78}" type="sibTrans" cxnId="{70D0A518-036B-45D3-BC5F-0DCFCC079F64}">
      <dgm:prSet/>
      <dgm:spPr/>
      <dgm:t>
        <a:bodyPr/>
        <a:lstStyle/>
        <a:p>
          <a:endParaRPr lang="en-US"/>
        </a:p>
      </dgm:t>
    </dgm:pt>
    <dgm:pt modelId="{C8E89921-14A5-4C79-B64C-4FE1BAB7F147}" type="pres">
      <dgm:prSet presAssocID="{AB17080F-E3C0-4082-BD48-5DF3EB4E40C6}" presName="compositeShape" presStyleCnt="0">
        <dgm:presLayoutVars>
          <dgm:chMax val="7"/>
          <dgm:dir/>
          <dgm:resizeHandles val="exact"/>
        </dgm:presLayoutVars>
      </dgm:prSet>
      <dgm:spPr/>
    </dgm:pt>
    <dgm:pt modelId="{57840988-7564-456B-AD2D-760224BF5C9B}" type="pres">
      <dgm:prSet presAssocID="{0E70528F-50BD-4D53-887E-E84819FA1578}" presName="circ1" presStyleLbl="vennNode1" presStyleIdx="0" presStyleCnt="3"/>
      <dgm:spPr/>
    </dgm:pt>
    <dgm:pt modelId="{E458757D-302A-4790-B7D2-53127BA307F6}" type="pres">
      <dgm:prSet presAssocID="{0E70528F-50BD-4D53-887E-E84819FA1578}" presName="circ1Tx" presStyleLbl="revTx" presStyleIdx="0" presStyleCnt="0">
        <dgm:presLayoutVars>
          <dgm:chMax val="0"/>
          <dgm:chPref val="0"/>
          <dgm:bulletEnabled val="1"/>
        </dgm:presLayoutVars>
      </dgm:prSet>
      <dgm:spPr/>
    </dgm:pt>
    <dgm:pt modelId="{81964C18-C83E-4306-AE54-F980AC354A19}" type="pres">
      <dgm:prSet presAssocID="{50C560A9-223C-4B5F-832F-54BA0B1BDD85}" presName="circ2" presStyleLbl="vennNode1" presStyleIdx="1" presStyleCnt="3"/>
      <dgm:spPr/>
    </dgm:pt>
    <dgm:pt modelId="{503FEA95-20AA-4866-A60A-8F1EA7B556F5}" type="pres">
      <dgm:prSet presAssocID="{50C560A9-223C-4B5F-832F-54BA0B1BDD85}" presName="circ2Tx" presStyleLbl="revTx" presStyleIdx="0" presStyleCnt="0">
        <dgm:presLayoutVars>
          <dgm:chMax val="0"/>
          <dgm:chPref val="0"/>
          <dgm:bulletEnabled val="1"/>
        </dgm:presLayoutVars>
      </dgm:prSet>
      <dgm:spPr/>
    </dgm:pt>
    <dgm:pt modelId="{8B042624-C88B-4CAD-8CB7-DBD03798122B}" type="pres">
      <dgm:prSet presAssocID="{17CD46B6-D793-4264-95AC-C60ACC114574}" presName="circ3" presStyleLbl="vennNode1" presStyleIdx="2" presStyleCnt="3"/>
      <dgm:spPr/>
    </dgm:pt>
    <dgm:pt modelId="{F4A2FC12-2CDA-4B8E-9460-1BAE6FB3B2D0}" type="pres">
      <dgm:prSet presAssocID="{17CD46B6-D793-4264-95AC-C60ACC114574}" presName="circ3Tx" presStyleLbl="revTx" presStyleIdx="0" presStyleCnt="0">
        <dgm:presLayoutVars>
          <dgm:chMax val="0"/>
          <dgm:chPref val="0"/>
          <dgm:bulletEnabled val="1"/>
        </dgm:presLayoutVars>
      </dgm:prSet>
      <dgm:spPr/>
    </dgm:pt>
  </dgm:ptLst>
  <dgm:cxnLst>
    <dgm:cxn modelId="{70D0A518-036B-45D3-BC5F-0DCFCC079F64}" srcId="{AB17080F-E3C0-4082-BD48-5DF3EB4E40C6}" destId="{17CD46B6-D793-4264-95AC-C60ACC114574}" srcOrd="2" destOrd="0" parTransId="{05D1C9EC-BF43-4448-8C1C-A67D561242D1}" sibTransId="{C447FC6B-4072-447B-B681-9F382D791D78}"/>
    <dgm:cxn modelId="{1B7ED518-E553-447F-961D-F84C52948B32}" type="presOf" srcId="{0E70528F-50BD-4D53-887E-E84819FA1578}" destId="{E458757D-302A-4790-B7D2-53127BA307F6}" srcOrd="1" destOrd="0" presId="urn:microsoft.com/office/officeart/2005/8/layout/venn1"/>
    <dgm:cxn modelId="{0BA2C83E-A077-4F95-A5D1-F5FC3C470EF0}" type="presOf" srcId="{AB17080F-E3C0-4082-BD48-5DF3EB4E40C6}" destId="{C8E89921-14A5-4C79-B64C-4FE1BAB7F147}" srcOrd="0" destOrd="0" presId="urn:microsoft.com/office/officeart/2005/8/layout/venn1"/>
    <dgm:cxn modelId="{03A9BA47-8B85-4A1B-BA2C-A28BE49A4ABC}" type="presOf" srcId="{0E70528F-50BD-4D53-887E-E84819FA1578}" destId="{57840988-7564-456B-AD2D-760224BF5C9B}" srcOrd="0" destOrd="0" presId="urn:microsoft.com/office/officeart/2005/8/layout/venn1"/>
    <dgm:cxn modelId="{F584BE59-24FC-4111-BBE3-C2A21DB5B26D}" type="presOf" srcId="{50C560A9-223C-4B5F-832F-54BA0B1BDD85}" destId="{81964C18-C83E-4306-AE54-F980AC354A19}" srcOrd="0" destOrd="0" presId="urn:microsoft.com/office/officeart/2005/8/layout/venn1"/>
    <dgm:cxn modelId="{07C0619B-CDCE-44E8-85EE-C2A207F291BD}" type="presOf" srcId="{17CD46B6-D793-4264-95AC-C60ACC114574}" destId="{8B042624-C88B-4CAD-8CB7-DBD03798122B}" srcOrd="0" destOrd="0" presId="urn:microsoft.com/office/officeart/2005/8/layout/venn1"/>
    <dgm:cxn modelId="{E35775A3-20B7-4A87-8A18-A374A59E6733}" srcId="{AB17080F-E3C0-4082-BD48-5DF3EB4E40C6}" destId="{50C560A9-223C-4B5F-832F-54BA0B1BDD85}" srcOrd="1" destOrd="0" parTransId="{2F4B84DB-ED93-4F22-8168-CE282991F80A}" sibTransId="{231CE7B1-31B3-4D69-981D-B624B8258607}"/>
    <dgm:cxn modelId="{AE51E6AD-3080-4454-A7E7-8B1B913E3CE6}" srcId="{AB17080F-E3C0-4082-BD48-5DF3EB4E40C6}" destId="{0E70528F-50BD-4D53-887E-E84819FA1578}" srcOrd="0" destOrd="0" parTransId="{805F545B-DB48-4283-8EA2-CA54418C2877}" sibTransId="{32D3C2A6-A76E-4A15-A49C-672329FCF960}"/>
    <dgm:cxn modelId="{06AF91EB-9B11-4737-A3AE-C28B0AC0C67F}" type="presOf" srcId="{17CD46B6-D793-4264-95AC-C60ACC114574}" destId="{F4A2FC12-2CDA-4B8E-9460-1BAE6FB3B2D0}" srcOrd="1" destOrd="0" presId="urn:microsoft.com/office/officeart/2005/8/layout/venn1"/>
    <dgm:cxn modelId="{E9204DFE-73A6-4E03-A412-42C87C990645}" type="presOf" srcId="{50C560A9-223C-4B5F-832F-54BA0B1BDD85}" destId="{503FEA95-20AA-4866-A60A-8F1EA7B556F5}" srcOrd="1" destOrd="0" presId="urn:microsoft.com/office/officeart/2005/8/layout/venn1"/>
    <dgm:cxn modelId="{4F5D15E1-03E9-4F33-9FB3-2575060E7C06}" type="presParOf" srcId="{C8E89921-14A5-4C79-B64C-4FE1BAB7F147}" destId="{57840988-7564-456B-AD2D-760224BF5C9B}" srcOrd="0" destOrd="0" presId="urn:microsoft.com/office/officeart/2005/8/layout/venn1"/>
    <dgm:cxn modelId="{A7CD98EE-64DD-49CF-9F10-1774F528EB40}" type="presParOf" srcId="{C8E89921-14A5-4C79-B64C-4FE1BAB7F147}" destId="{E458757D-302A-4790-B7D2-53127BA307F6}" srcOrd="1" destOrd="0" presId="urn:microsoft.com/office/officeart/2005/8/layout/venn1"/>
    <dgm:cxn modelId="{D8C34F40-9C82-4397-9C05-4A3D03E749D8}" type="presParOf" srcId="{C8E89921-14A5-4C79-B64C-4FE1BAB7F147}" destId="{81964C18-C83E-4306-AE54-F980AC354A19}" srcOrd="2" destOrd="0" presId="urn:microsoft.com/office/officeart/2005/8/layout/venn1"/>
    <dgm:cxn modelId="{88F24777-2831-495E-9C63-C012CA2C4C51}" type="presParOf" srcId="{C8E89921-14A5-4C79-B64C-4FE1BAB7F147}" destId="{503FEA95-20AA-4866-A60A-8F1EA7B556F5}" srcOrd="3" destOrd="0" presId="urn:microsoft.com/office/officeart/2005/8/layout/venn1"/>
    <dgm:cxn modelId="{A1C8D503-F5C2-482D-BF5E-2EE74E4148D9}" type="presParOf" srcId="{C8E89921-14A5-4C79-B64C-4FE1BAB7F147}" destId="{8B042624-C88B-4CAD-8CB7-DBD03798122B}" srcOrd="4" destOrd="0" presId="urn:microsoft.com/office/officeart/2005/8/layout/venn1"/>
    <dgm:cxn modelId="{9872FCE1-E50B-4A98-BEE4-BDA702F36D1E}" type="presParOf" srcId="{C8E89921-14A5-4C79-B64C-4FE1BAB7F147}" destId="{F4A2FC12-2CDA-4B8E-9460-1BAE6FB3B2D0}" srcOrd="5" destOrd="0" presId="urn:microsoft.com/office/officeart/2005/8/layout/venn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0A3FEB8-2712-498E-85BF-E40F8D49EEF1}" type="doc">
      <dgm:prSet loTypeId="urn:microsoft.com/office/officeart/2005/8/layout/hList1" loCatId="list" qsTypeId="urn:microsoft.com/office/officeart/2005/8/quickstyle/3d2" qsCatId="3D" csTypeId="urn:microsoft.com/office/officeart/2005/8/colors/colorful5" csCatId="colorful" phldr="1"/>
      <dgm:spPr/>
      <dgm:t>
        <a:bodyPr/>
        <a:lstStyle/>
        <a:p>
          <a:endParaRPr lang="en-US"/>
        </a:p>
      </dgm:t>
    </dgm:pt>
    <dgm:pt modelId="{355FD22D-4CD0-4DE2-9EE0-C99720709352}">
      <dgm:prSet phldrT="[Text]" custT="1"/>
      <dgm:spPr/>
      <dgm:t>
        <a:bodyPr/>
        <a:lstStyle/>
        <a:p>
          <a:r>
            <a:rPr lang="en-US" sz="2000">
              <a:latin typeface="Times New Roman" panose="02020603050405020304" pitchFamily="18" charset="0"/>
              <a:cs typeface="Times New Roman" panose="02020603050405020304" pitchFamily="18" charset="0"/>
            </a:rPr>
            <a:t>Theory X</a:t>
          </a:r>
          <a:endParaRPr lang="en-US" sz="2000" dirty="0">
            <a:latin typeface="Times New Roman" panose="02020603050405020304" pitchFamily="18" charset="0"/>
            <a:cs typeface="Times New Roman" panose="02020603050405020304" pitchFamily="18" charset="0"/>
          </a:endParaRPr>
        </a:p>
      </dgm:t>
    </dgm:pt>
    <dgm:pt modelId="{F0EF4E2F-DA64-4FE4-B80E-FD0EA42E5509}" type="parTrans" cxnId="{A5F9B06F-1BFE-47BC-803F-1DB3F6D65F86}">
      <dgm:prSet/>
      <dgm:spPr/>
      <dgm:t>
        <a:bodyPr/>
        <a:lstStyle/>
        <a:p>
          <a:endParaRPr lang="en-US" sz="2000"/>
        </a:p>
      </dgm:t>
    </dgm:pt>
    <dgm:pt modelId="{4517E362-F6A3-43E9-A223-621D0229519F}" type="sibTrans" cxnId="{A5F9B06F-1BFE-47BC-803F-1DB3F6D65F86}">
      <dgm:prSet/>
      <dgm:spPr/>
      <dgm:t>
        <a:bodyPr/>
        <a:lstStyle/>
        <a:p>
          <a:endParaRPr lang="en-US" sz="2000"/>
        </a:p>
      </dgm:t>
    </dgm:pt>
    <dgm:pt modelId="{C4BA91D0-D58B-4F1E-9628-D90DE693809D}">
      <dgm:prSet phldrT="[Text]" custT="1"/>
      <dgm:spPr/>
      <dgm:t>
        <a:bodyPr/>
        <a:lstStyle/>
        <a:p>
          <a:r>
            <a:rPr lang="en-US" sz="2000" dirty="0">
              <a:latin typeface="Times New Roman" panose="02020603050405020304" pitchFamily="18" charset="0"/>
              <a:cs typeface="Times New Roman" panose="02020603050405020304" pitchFamily="18" charset="0"/>
            </a:rPr>
            <a:t>Workers have little ambition</a:t>
          </a:r>
        </a:p>
      </dgm:t>
    </dgm:pt>
    <dgm:pt modelId="{83FF2E9E-4E54-44E9-8F4A-85D150636E12}" type="parTrans" cxnId="{48A7CCD1-FC9B-41B1-9E01-DB16A29E2D38}">
      <dgm:prSet/>
      <dgm:spPr/>
      <dgm:t>
        <a:bodyPr/>
        <a:lstStyle/>
        <a:p>
          <a:endParaRPr lang="en-US" sz="2000"/>
        </a:p>
      </dgm:t>
    </dgm:pt>
    <dgm:pt modelId="{8C8623DA-0925-4EA2-8A77-2F4BF610C501}" type="sibTrans" cxnId="{48A7CCD1-FC9B-41B1-9E01-DB16A29E2D38}">
      <dgm:prSet/>
      <dgm:spPr/>
      <dgm:t>
        <a:bodyPr/>
        <a:lstStyle/>
        <a:p>
          <a:endParaRPr lang="en-US" sz="2000"/>
        </a:p>
      </dgm:t>
    </dgm:pt>
    <dgm:pt modelId="{B5754F1B-84F7-4736-AF4E-1BCF1030B053}">
      <dgm:prSet phldrT="[Text]" custT="1"/>
      <dgm:spPr/>
      <dgm:t>
        <a:bodyPr/>
        <a:lstStyle/>
        <a:p>
          <a:r>
            <a:rPr lang="en-US" sz="2000" dirty="0">
              <a:latin typeface="Times New Roman" panose="02020603050405020304" pitchFamily="18" charset="0"/>
              <a:cs typeface="Times New Roman" panose="02020603050405020304" pitchFamily="18" charset="0"/>
            </a:rPr>
            <a:t>Dislike work</a:t>
          </a:r>
        </a:p>
      </dgm:t>
    </dgm:pt>
    <dgm:pt modelId="{98774ADA-07A9-459A-A7CB-E78867C03818}" type="parTrans" cxnId="{0B13E28B-0C9C-478B-B87C-B11533E23847}">
      <dgm:prSet/>
      <dgm:spPr/>
      <dgm:t>
        <a:bodyPr/>
        <a:lstStyle/>
        <a:p>
          <a:endParaRPr lang="en-US" sz="2000"/>
        </a:p>
      </dgm:t>
    </dgm:pt>
    <dgm:pt modelId="{21604C6C-883C-4A1E-8317-9BA0DEE1C1CE}" type="sibTrans" cxnId="{0B13E28B-0C9C-478B-B87C-B11533E23847}">
      <dgm:prSet/>
      <dgm:spPr/>
      <dgm:t>
        <a:bodyPr/>
        <a:lstStyle/>
        <a:p>
          <a:endParaRPr lang="en-US" sz="2000"/>
        </a:p>
      </dgm:t>
    </dgm:pt>
    <dgm:pt modelId="{00EF9CAF-82C0-4184-9F93-DCF45F1F7613}">
      <dgm:prSet phldrT="[Text]" custT="1"/>
      <dgm:spPr/>
      <dgm:t>
        <a:bodyPr/>
        <a:lstStyle/>
        <a:p>
          <a:r>
            <a:rPr lang="en-US" sz="2000" dirty="0">
              <a:latin typeface="Times New Roman" panose="02020603050405020304" pitchFamily="18" charset="0"/>
              <a:cs typeface="Times New Roman" panose="02020603050405020304" pitchFamily="18" charset="0"/>
            </a:rPr>
            <a:t>Theory Y</a:t>
          </a:r>
        </a:p>
      </dgm:t>
    </dgm:pt>
    <dgm:pt modelId="{08F4782D-6AF0-4117-8C89-16A2C2822ABC}" type="parTrans" cxnId="{9E60B14B-DBFE-4C7A-B077-D364DB895F3B}">
      <dgm:prSet/>
      <dgm:spPr/>
      <dgm:t>
        <a:bodyPr/>
        <a:lstStyle/>
        <a:p>
          <a:endParaRPr lang="en-US" sz="2000"/>
        </a:p>
      </dgm:t>
    </dgm:pt>
    <dgm:pt modelId="{D3C4D6E4-3680-49CC-B87E-BC676DB73694}" type="sibTrans" cxnId="{9E60B14B-DBFE-4C7A-B077-D364DB895F3B}">
      <dgm:prSet/>
      <dgm:spPr/>
      <dgm:t>
        <a:bodyPr/>
        <a:lstStyle/>
        <a:p>
          <a:endParaRPr lang="en-US" sz="2000"/>
        </a:p>
      </dgm:t>
    </dgm:pt>
    <dgm:pt modelId="{1DE9E1F1-74DD-4D19-B68E-D671A3676A99}">
      <dgm:prSet phldrT="[Text]" custT="1"/>
      <dgm:spPr/>
      <dgm:t>
        <a:bodyPr/>
        <a:lstStyle/>
        <a:p>
          <a:r>
            <a:rPr lang="en-US" sz="2000" dirty="0">
              <a:latin typeface="Times New Roman" panose="02020603050405020304" pitchFamily="18" charset="0"/>
              <a:cs typeface="Times New Roman" panose="02020603050405020304" pitchFamily="18" charset="0"/>
            </a:rPr>
            <a:t>Workers are self-directed</a:t>
          </a:r>
        </a:p>
      </dgm:t>
    </dgm:pt>
    <dgm:pt modelId="{37964107-91BC-412A-8DE3-BA99B0A19F61}" type="parTrans" cxnId="{D2E7B4A2-C492-434F-AD2D-EBFCB52F918A}">
      <dgm:prSet/>
      <dgm:spPr/>
      <dgm:t>
        <a:bodyPr/>
        <a:lstStyle/>
        <a:p>
          <a:endParaRPr lang="en-US" sz="2000"/>
        </a:p>
      </dgm:t>
    </dgm:pt>
    <dgm:pt modelId="{5DC71DC3-A9D5-4F72-91D9-B31FEA7FCD2E}" type="sibTrans" cxnId="{D2E7B4A2-C492-434F-AD2D-EBFCB52F918A}">
      <dgm:prSet/>
      <dgm:spPr/>
      <dgm:t>
        <a:bodyPr/>
        <a:lstStyle/>
        <a:p>
          <a:endParaRPr lang="en-US" sz="2000"/>
        </a:p>
      </dgm:t>
    </dgm:pt>
    <dgm:pt modelId="{15654908-FB63-4982-977E-0B2B165DAC30}">
      <dgm:prSet phldrT="[Text]" custT="1"/>
      <dgm:spPr/>
      <dgm:t>
        <a:bodyPr/>
        <a:lstStyle/>
        <a:p>
          <a:r>
            <a:rPr lang="en-US" sz="2000" dirty="0">
              <a:latin typeface="Times New Roman" panose="02020603050405020304" pitchFamily="18" charset="0"/>
              <a:cs typeface="Times New Roman" panose="02020603050405020304" pitchFamily="18" charset="0"/>
            </a:rPr>
            <a:t>Enjoy work</a:t>
          </a:r>
        </a:p>
      </dgm:t>
    </dgm:pt>
    <dgm:pt modelId="{BE3A0A79-665A-4AF5-9E8D-2864D233D44A}" type="parTrans" cxnId="{BC4DA1EF-070D-40D5-90B2-9FABB18435EA}">
      <dgm:prSet/>
      <dgm:spPr/>
      <dgm:t>
        <a:bodyPr/>
        <a:lstStyle/>
        <a:p>
          <a:endParaRPr lang="en-US" sz="2000"/>
        </a:p>
      </dgm:t>
    </dgm:pt>
    <dgm:pt modelId="{3FBBEBC9-0FD2-4755-9A45-C578EE01C3CD}" type="sibTrans" cxnId="{BC4DA1EF-070D-40D5-90B2-9FABB18435EA}">
      <dgm:prSet/>
      <dgm:spPr/>
      <dgm:t>
        <a:bodyPr/>
        <a:lstStyle/>
        <a:p>
          <a:endParaRPr lang="en-US" sz="2000"/>
        </a:p>
      </dgm:t>
    </dgm:pt>
    <dgm:pt modelId="{E5158B93-C82F-44CE-A886-0790FE99BEA1}">
      <dgm:prSet phldrT="[Text]" custT="1"/>
      <dgm:spPr/>
      <dgm:t>
        <a:bodyPr/>
        <a:lstStyle/>
        <a:p>
          <a:r>
            <a:rPr lang="en-US" sz="2000" dirty="0">
              <a:latin typeface="Times New Roman" panose="02020603050405020304" pitchFamily="18" charset="0"/>
              <a:cs typeface="Times New Roman" panose="02020603050405020304" pitchFamily="18" charset="0"/>
            </a:rPr>
            <a:t>Avoid responsibility</a:t>
          </a:r>
        </a:p>
      </dgm:t>
    </dgm:pt>
    <dgm:pt modelId="{DB86C1E6-A4B8-4896-BCEC-374096F215D8}" type="parTrans" cxnId="{B75D7B03-EC60-4390-9C19-39B7F63A5EFC}">
      <dgm:prSet/>
      <dgm:spPr/>
      <dgm:t>
        <a:bodyPr/>
        <a:lstStyle/>
        <a:p>
          <a:endParaRPr lang="en-US" sz="2000"/>
        </a:p>
      </dgm:t>
    </dgm:pt>
    <dgm:pt modelId="{30D950A2-9FF9-4D65-BE45-63A0CDB5B21D}" type="sibTrans" cxnId="{B75D7B03-EC60-4390-9C19-39B7F63A5EFC}">
      <dgm:prSet/>
      <dgm:spPr/>
      <dgm:t>
        <a:bodyPr/>
        <a:lstStyle/>
        <a:p>
          <a:endParaRPr lang="en-US" sz="2000"/>
        </a:p>
      </dgm:t>
    </dgm:pt>
    <dgm:pt modelId="{181963F4-492C-4A84-82E8-A01CBA2EDA8A}">
      <dgm:prSet phldrT="[Text]" custT="1"/>
      <dgm:spPr/>
      <dgm:t>
        <a:bodyPr/>
        <a:lstStyle/>
        <a:p>
          <a:r>
            <a:rPr lang="en-US" sz="2000" dirty="0">
              <a:latin typeface="Times New Roman" panose="02020603050405020304" pitchFamily="18" charset="0"/>
              <a:cs typeface="Times New Roman" panose="02020603050405020304" pitchFamily="18" charset="0"/>
            </a:rPr>
            <a:t>Accept responsibility</a:t>
          </a:r>
        </a:p>
      </dgm:t>
    </dgm:pt>
    <dgm:pt modelId="{51554B32-0986-4E50-BA56-1CA96133DD78}" type="parTrans" cxnId="{38F9AC4F-FF8B-4648-A41D-492EBA942356}">
      <dgm:prSet/>
      <dgm:spPr/>
      <dgm:t>
        <a:bodyPr/>
        <a:lstStyle/>
        <a:p>
          <a:endParaRPr lang="en-US" sz="2000"/>
        </a:p>
      </dgm:t>
    </dgm:pt>
    <dgm:pt modelId="{8E306D68-9893-49D4-BAB9-A26CCC59BF49}" type="sibTrans" cxnId="{38F9AC4F-FF8B-4648-A41D-492EBA942356}">
      <dgm:prSet/>
      <dgm:spPr/>
      <dgm:t>
        <a:bodyPr/>
        <a:lstStyle/>
        <a:p>
          <a:endParaRPr lang="en-US" sz="2000"/>
        </a:p>
      </dgm:t>
    </dgm:pt>
    <dgm:pt modelId="{7C167AA5-4059-4122-8CC7-6A669AB17D8A}" type="pres">
      <dgm:prSet presAssocID="{40A3FEB8-2712-498E-85BF-E40F8D49EEF1}" presName="Name0" presStyleCnt="0">
        <dgm:presLayoutVars>
          <dgm:dir/>
          <dgm:animLvl val="lvl"/>
          <dgm:resizeHandles val="exact"/>
        </dgm:presLayoutVars>
      </dgm:prSet>
      <dgm:spPr/>
    </dgm:pt>
    <dgm:pt modelId="{0B1B3AFA-9A37-4FDA-A8DC-0B84D359A184}" type="pres">
      <dgm:prSet presAssocID="{355FD22D-4CD0-4DE2-9EE0-C99720709352}" presName="composite" presStyleCnt="0"/>
      <dgm:spPr/>
    </dgm:pt>
    <dgm:pt modelId="{F4FE7280-B0EF-4A1F-BC60-ABB001E009CD}" type="pres">
      <dgm:prSet presAssocID="{355FD22D-4CD0-4DE2-9EE0-C99720709352}" presName="parTx" presStyleLbl="alignNode1" presStyleIdx="0" presStyleCnt="2">
        <dgm:presLayoutVars>
          <dgm:chMax val="0"/>
          <dgm:chPref val="0"/>
          <dgm:bulletEnabled val="1"/>
        </dgm:presLayoutVars>
      </dgm:prSet>
      <dgm:spPr/>
    </dgm:pt>
    <dgm:pt modelId="{53506E14-612D-4340-8E4D-941EBB2A57A4}" type="pres">
      <dgm:prSet presAssocID="{355FD22D-4CD0-4DE2-9EE0-C99720709352}" presName="desTx" presStyleLbl="alignAccFollowNode1" presStyleIdx="0" presStyleCnt="2">
        <dgm:presLayoutVars>
          <dgm:bulletEnabled val="1"/>
        </dgm:presLayoutVars>
      </dgm:prSet>
      <dgm:spPr/>
    </dgm:pt>
    <dgm:pt modelId="{BC40C767-412D-459B-9DD2-23D1389F4B85}" type="pres">
      <dgm:prSet presAssocID="{4517E362-F6A3-43E9-A223-621D0229519F}" presName="space" presStyleCnt="0"/>
      <dgm:spPr/>
    </dgm:pt>
    <dgm:pt modelId="{6BC262CB-05E1-457F-BCE2-500AA6AA3B24}" type="pres">
      <dgm:prSet presAssocID="{00EF9CAF-82C0-4184-9F93-DCF45F1F7613}" presName="composite" presStyleCnt="0"/>
      <dgm:spPr/>
    </dgm:pt>
    <dgm:pt modelId="{24FF8A99-CF95-4356-8634-8EC53AE7623F}" type="pres">
      <dgm:prSet presAssocID="{00EF9CAF-82C0-4184-9F93-DCF45F1F7613}" presName="parTx" presStyleLbl="alignNode1" presStyleIdx="1" presStyleCnt="2">
        <dgm:presLayoutVars>
          <dgm:chMax val="0"/>
          <dgm:chPref val="0"/>
          <dgm:bulletEnabled val="1"/>
        </dgm:presLayoutVars>
      </dgm:prSet>
      <dgm:spPr/>
    </dgm:pt>
    <dgm:pt modelId="{E4731A13-8FC5-4123-AE25-EE1C2E4C9CD1}" type="pres">
      <dgm:prSet presAssocID="{00EF9CAF-82C0-4184-9F93-DCF45F1F7613}" presName="desTx" presStyleLbl="alignAccFollowNode1" presStyleIdx="1" presStyleCnt="2">
        <dgm:presLayoutVars>
          <dgm:bulletEnabled val="1"/>
        </dgm:presLayoutVars>
      </dgm:prSet>
      <dgm:spPr/>
    </dgm:pt>
  </dgm:ptLst>
  <dgm:cxnLst>
    <dgm:cxn modelId="{B75D7B03-EC60-4390-9C19-39B7F63A5EFC}" srcId="{355FD22D-4CD0-4DE2-9EE0-C99720709352}" destId="{E5158B93-C82F-44CE-A886-0790FE99BEA1}" srcOrd="2" destOrd="0" parTransId="{DB86C1E6-A4B8-4896-BCEC-374096F215D8}" sibTransId="{30D950A2-9FF9-4D65-BE45-63A0CDB5B21D}"/>
    <dgm:cxn modelId="{CAEC332D-EA48-433C-9365-DB6F64C95214}" type="presOf" srcId="{B5754F1B-84F7-4736-AF4E-1BCF1030B053}" destId="{53506E14-612D-4340-8E4D-941EBB2A57A4}" srcOrd="0" destOrd="1" presId="urn:microsoft.com/office/officeart/2005/8/layout/hList1"/>
    <dgm:cxn modelId="{68A64A64-ACD7-4B3B-9DC3-8570AF8021F0}" type="presOf" srcId="{C4BA91D0-D58B-4F1E-9628-D90DE693809D}" destId="{53506E14-612D-4340-8E4D-941EBB2A57A4}" srcOrd="0" destOrd="0" presId="urn:microsoft.com/office/officeart/2005/8/layout/hList1"/>
    <dgm:cxn modelId="{22026447-4D55-4760-B9AA-8FA5608AFD38}" type="presOf" srcId="{1DE9E1F1-74DD-4D19-B68E-D671A3676A99}" destId="{E4731A13-8FC5-4123-AE25-EE1C2E4C9CD1}" srcOrd="0" destOrd="0" presId="urn:microsoft.com/office/officeart/2005/8/layout/hList1"/>
    <dgm:cxn modelId="{9E60B14B-DBFE-4C7A-B077-D364DB895F3B}" srcId="{40A3FEB8-2712-498E-85BF-E40F8D49EEF1}" destId="{00EF9CAF-82C0-4184-9F93-DCF45F1F7613}" srcOrd="1" destOrd="0" parTransId="{08F4782D-6AF0-4117-8C89-16A2C2822ABC}" sibTransId="{D3C4D6E4-3680-49CC-B87E-BC676DB73694}"/>
    <dgm:cxn modelId="{38F9AC4F-FF8B-4648-A41D-492EBA942356}" srcId="{00EF9CAF-82C0-4184-9F93-DCF45F1F7613}" destId="{181963F4-492C-4A84-82E8-A01CBA2EDA8A}" srcOrd="2" destOrd="0" parTransId="{51554B32-0986-4E50-BA56-1CA96133DD78}" sibTransId="{8E306D68-9893-49D4-BAB9-A26CCC59BF49}"/>
    <dgm:cxn modelId="{A5F9B06F-1BFE-47BC-803F-1DB3F6D65F86}" srcId="{40A3FEB8-2712-498E-85BF-E40F8D49EEF1}" destId="{355FD22D-4CD0-4DE2-9EE0-C99720709352}" srcOrd="0" destOrd="0" parTransId="{F0EF4E2F-DA64-4FE4-B80E-FD0EA42E5509}" sibTransId="{4517E362-F6A3-43E9-A223-621D0229519F}"/>
    <dgm:cxn modelId="{24AE8D55-BB38-4876-ABBF-EE409469D9F7}" type="presOf" srcId="{181963F4-492C-4A84-82E8-A01CBA2EDA8A}" destId="{E4731A13-8FC5-4123-AE25-EE1C2E4C9CD1}" srcOrd="0" destOrd="2" presId="urn:microsoft.com/office/officeart/2005/8/layout/hList1"/>
    <dgm:cxn modelId="{C964D956-CD0C-4731-A449-161FBD093CAE}" type="presOf" srcId="{40A3FEB8-2712-498E-85BF-E40F8D49EEF1}" destId="{7C167AA5-4059-4122-8CC7-6A669AB17D8A}" srcOrd="0" destOrd="0" presId="urn:microsoft.com/office/officeart/2005/8/layout/hList1"/>
    <dgm:cxn modelId="{0B13E28B-0C9C-478B-B87C-B11533E23847}" srcId="{355FD22D-4CD0-4DE2-9EE0-C99720709352}" destId="{B5754F1B-84F7-4736-AF4E-1BCF1030B053}" srcOrd="1" destOrd="0" parTransId="{98774ADA-07A9-459A-A7CB-E78867C03818}" sibTransId="{21604C6C-883C-4A1E-8317-9BA0DEE1C1CE}"/>
    <dgm:cxn modelId="{710C3390-5751-4D14-BA4D-22179DD4E84A}" type="presOf" srcId="{355FD22D-4CD0-4DE2-9EE0-C99720709352}" destId="{F4FE7280-B0EF-4A1F-BC60-ABB001E009CD}" srcOrd="0" destOrd="0" presId="urn:microsoft.com/office/officeart/2005/8/layout/hList1"/>
    <dgm:cxn modelId="{CE466297-BEFB-4104-B742-0754AD3EA405}" type="presOf" srcId="{E5158B93-C82F-44CE-A886-0790FE99BEA1}" destId="{53506E14-612D-4340-8E4D-941EBB2A57A4}" srcOrd="0" destOrd="2" presId="urn:microsoft.com/office/officeart/2005/8/layout/hList1"/>
    <dgm:cxn modelId="{D2E7B4A2-C492-434F-AD2D-EBFCB52F918A}" srcId="{00EF9CAF-82C0-4184-9F93-DCF45F1F7613}" destId="{1DE9E1F1-74DD-4D19-B68E-D671A3676A99}" srcOrd="0" destOrd="0" parTransId="{37964107-91BC-412A-8DE3-BA99B0A19F61}" sibTransId="{5DC71DC3-A9D5-4F72-91D9-B31FEA7FCD2E}"/>
    <dgm:cxn modelId="{48A7CCD1-FC9B-41B1-9E01-DB16A29E2D38}" srcId="{355FD22D-4CD0-4DE2-9EE0-C99720709352}" destId="{C4BA91D0-D58B-4F1E-9628-D90DE693809D}" srcOrd="0" destOrd="0" parTransId="{83FF2E9E-4E54-44E9-8F4A-85D150636E12}" sibTransId="{8C8623DA-0925-4EA2-8A77-2F4BF610C501}"/>
    <dgm:cxn modelId="{96DC56E8-25F7-43DE-88F3-6638A97715C7}" type="presOf" srcId="{15654908-FB63-4982-977E-0B2B165DAC30}" destId="{E4731A13-8FC5-4123-AE25-EE1C2E4C9CD1}" srcOrd="0" destOrd="1" presId="urn:microsoft.com/office/officeart/2005/8/layout/hList1"/>
    <dgm:cxn modelId="{BC4DA1EF-070D-40D5-90B2-9FABB18435EA}" srcId="{00EF9CAF-82C0-4184-9F93-DCF45F1F7613}" destId="{15654908-FB63-4982-977E-0B2B165DAC30}" srcOrd="1" destOrd="0" parTransId="{BE3A0A79-665A-4AF5-9E8D-2864D233D44A}" sibTransId="{3FBBEBC9-0FD2-4755-9A45-C578EE01C3CD}"/>
    <dgm:cxn modelId="{63142CF5-B2A7-4071-893B-A8F0CFFF1CF0}" type="presOf" srcId="{00EF9CAF-82C0-4184-9F93-DCF45F1F7613}" destId="{24FF8A99-CF95-4356-8634-8EC53AE7623F}" srcOrd="0" destOrd="0" presId="urn:microsoft.com/office/officeart/2005/8/layout/hList1"/>
    <dgm:cxn modelId="{B420B3D1-4D72-43EA-8BC9-956593032A5D}" type="presParOf" srcId="{7C167AA5-4059-4122-8CC7-6A669AB17D8A}" destId="{0B1B3AFA-9A37-4FDA-A8DC-0B84D359A184}" srcOrd="0" destOrd="0" presId="urn:microsoft.com/office/officeart/2005/8/layout/hList1"/>
    <dgm:cxn modelId="{DF1FB27B-0A77-4315-BC10-ACEB92A68694}" type="presParOf" srcId="{0B1B3AFA-9A37-4FDA-A8DC-0B84D359A184}" destId="{F4FE7280-B0EF-4A1F-BC60-ABB001E009CD}" srcOrd="0" destOrd="0" presId="urn:microsoft.com/office/officeart/2005/8/layout/hList1"/>
    <dgm:cxn modelId="{8387ECD3-835B-4507-AC0D-39744DB5B854}" type="presParOf" srcId="{0B1B3AFA-9A37-4FDA-A8DC-0B84D359A184}" destId="{53506E14-612D-4340-8E4D-941EBB2A57A4}" srcOrd="1" destOrd="0" presId="urn:microsoft.com/office/officeart/2005/8/layout/hList1"/>
    <dgm:cxn modelId="{70F723F6-5DBA-4566-A08B-F791B420FE9F}" type="presParOf" srcId="{7C167AA5-4059-4122-8CC7-6A669AB17D8A}" destId="{BC40C767-412D-459B-9DD2-23D1389F4B85}" srcOrd="1" destOrd="0" presId="urn:microsoft.com/office/officeart/2005/8/layout/hList1"/>
    <dgm:cxn modelId="{82726312-D032-48E1-AF20-D3AC1D3673C5}" type="presParOf" srcId="{7C167AA5-4059-4122-8CC7-6A669AB17D8A}" destId="{6BC262CB-05E1-457F-BCE2-500AA6AA3B24}" srcOrd="2" destOrd="0" presId="urn:microsoft.com/office/officeart/2005/8/layout/hList1"/>
    <dgm:cxn modelId="{D37DA150-609E-44F4-94F3-3C9553A79153}" type="presParOf" srcId="{6BC262CB-05E1-457F-BCE2-500AA6AA3B24}" destId="{24FF8A99-CF95-4356-8634-8EC53AE7623F}" srcOrd="0" destOrd="0" presId="urn:microsoft.com/office/officeart/2005/8/layout/hList1"/>
    <dgm:cxn modelId="{4D3AF3E8-F815-4120-AB6B-846F743A40D2}" type="presParOf" srcId="{6BC262CB-05E1-457F-BCE2-500AA6AA3B24}" destId="{E4731A13-8FC5-4123-AE25-EE1C2E4C9CD1}"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8E6E8713-CBCD-476D-BFF5-1E0152F550C5}" type="doc">
      <dgm:prSet loTypeId="urn:microsoft.com/office/officeart/2005/8/layout/radial4" loCatId="relationship" qsTypeId="urn:microsoft.com/office/officeart/2005/8/quickstyle/simple1" qsCatId="simple" csTypeId="urn:microsoft.com/office/officeart/2005/8/colors/colorful5" csCatId="colorful" phldr="1"/>
      <dgm:spPr/>
      <dgm:t>
        <a:bodyPr/>
        <a:lstStyle/>
        <a:p>
          <a:endParaRPr lang="en-US"/>
        </a:p>
      </dgm:t>
    </dgm:pt>
    <dgm:pt modelId="{FAE3822E-6038-40D9-83F2-6BABADC3E06B}">
      <dgm:prSet phldrT="[Text]" custT="1"/>
      <dgm:spPr/>
      <dgm:t>
        <a:bodyPr/>
        <a:lstStyle/>
        <a:p>
          <a:pPr algn="ctr"/>
          <a:r>
            <a:rPr lang="en-US" sz="1600" dirty="0">
              <a:latin typeface="Times New Roman" panose="02020603050405020304" pitchFamily="18" charset="0"/>
              <a:cs typeface="Times New Roman" panose="02020603050405020304" pitchFamily="18" charset="0"/>
            </a:rPr>
            <a:t>Organizational Justice</a:t>
          </a:r>
        </a:p>
      </dgm:t>
    </dgm:pt>
    <dgm:pt modelId="{8B80C22E-3189-408D-9C7D-18FE89DDA1EF}" type="parTrans" cxnId="{6EF294B4-F5E7-4069-8B44-BA0052DBE312}">
      <dgm:prSet/>
      <dgm:spPr/>
      <dgm:t>
        <a:bodyPr/>
        <a:lstStyle/>
        <a:p>
          <a:pPr algn="ctr"/>
          <a:endParaRPr lang="en-US" sz="1600">
            <a:latin typeface="Times New Roman" panose="02020603050405020304" pitchFamily="18" charset="0"/>
            <a:cs typeface="Times New Roman" panose="02020603050405020304" pitchFamily="18" charset="0"/>
          </a:endParaRPr>
        </a:p>
      </dgm:t>
    </dgm:pt>
    <dgm:pt modelId="{D4BD29C2-D037-43F9-A251-0EDBB31AAF5F}" type="sibTrans" cxnId="{6EF294B4-F5E7-4069-8B44-BA0052DBE312}">
      <dgm:prSet/>
      <dgm:spPr/>
      <dgm:t>
        <a:bodyPr/>
        <a:lstStyle/>
        <a:p>
          <a:pPr algn="ctr"/>
          <a:endParaRPr lang="en-US" sz="1600">
            <a:latin typeface="Times New Roman" panose="02020603050405020304" pitchFamily="18" charset="0"/>
            <a:cs typeface="Times New Roman" panose="02020603050405020304" pitchFamily="18" charset="0"/>
          </a:endParaRPr>
        </a:p>
      </dgm:t>
    </dgm:pt>
    <dgm:pt modelId="{26658FF1-2919-4CAE-8ECE-925639408974}">
      <dgm:prSet phldrT="[Text]" custT="1"/>
      <dgm:spPr/>
      <dgm:t>
        <a:bodyPr/>
        <a:lstStyle/>
        <a:p>
          <a:pPr algn="ctr"/>
          <a:r>
            <a:rPr lang="en-US" sz="1600" dirty="0">
              <a:solidFill>
                <a:schemeClr val="tx1"/>
              </a:solidFill>
              <a:latin typeface="Times New Roman" panose="02020603050405020304" pitchFamily="18" charset="0"/>
              <a:cs typeface="Times New Roman" panose="02020603050405020304" pitchFamily="18" charset="0"/>
            </a:rPr>
            <a:t>Distributive Justice</a:t>
          </a:r>
        </a:p>
      </dgm:t>
    </dgm:pt>
    <dgm:pt modelId="{141ADB7E-9F16-46D8-A2D8-0EC74375CEDB}" type="parTrans" cxnId="{625EAF64-FF9F-4F07-8AE9-065C7F5EF872}">
      <dgm:prSet/>
      <dgm:spPr/>
      <dgm:t>
        <a:bodyPr/>
        <a:lstStyle/>
        <a:p>
          <a:pPr algn="ctr"/>
          <a:endParaRPr lang="en-US" sz="1600">
            <a:latin typeface="Times New Roman" panose="02020603050405020304" pitchFamily="18" charset="0"/>
            <a:cs typeface="Times New Roman" panose="02020603050405020304" pitchFamily="18" charset="0"/>
          </a:endParaRPr>
        </a:p>
      </dgm:t>
    </dgm:pt>
    <dgm:pt modelId="{859C1098-FCA9-48E9-80FD-A7C3B18DAF67}" type="sibTrans" cxnId="{625EAF64-FF9F-4F07-8AE9-065C7F5EF872}">
      <dgm:prSet/>
      <dgm:spPr/>
      <dgm:t>
        <a:bodyPr/>
        <a:lstStyle/>
        <a:p>
          <a:pPr algn="ctr"/>
          <a:endParaRPr lang="en-US" sz="1600">
            <a:latin typeface="Times New Roman" panose="02020603050405020304" pitchFamily="18" charset="0"/>
            <a:cs typeface="Times New Roman" panose="02020603050405020304" pitchFamily="18" charset="0"/>
          </a:endParaRPr>
        </a:p>
      </dgm:t>
    </dgm:pt>
    <dgm:pt modelId="{38800ECE-43E5-4C13-A3F6-135176AB6419}">
      <dgm:prSet phldrT="[Text]" custT="1"/>
      <dgm:spPr/>
      <dgm:t>
        <a:bodyPr/>
        <a:lstStyle/>
        <a:p>
          <a:pPr algn="ctr"/>
          <a:r>
            <a:rPr lang="en-US" sz="1600" dirty="0">
              <a:solidFill>
                <a:schemeClr val="tx1"/>
              </a:solidFill>
              <a:latin typeface="Times New Roman" panose="02020603050405020304" pitchFamily="18" charset="0"/>
              <a:cs typeface="Times New Roman" panose="02020603050405020304" pitchFamily="18" charset="0"/>
            </a:rPr>
            <a:t>Procedural Justice</a:t>
          </a:r>
        </a:p>
      </dgm:t>
    </dgm:pt>
    <dgm:pt modelId="{BDCEFE20-0807-4E97-B38C-1E6AD17C98D9}" type="parTrans" cxnId="{6905E0F6-53F9-4227-9C09-7F75DBCBCE0E}">
      <dgm:prSet/>
      <dgm:spPr/>
      <dgm:t>
        <a:bodyPr/>
        <a:lstStyle/>
        <a:p>
          <a:pPr algn="ctr"/>
          <a:endParaRPr lang="en-US" sz="1600">
            <a:latin typeface="Times New Roman" panose="02020603050405020304" pitchFamily="18" charset="0"/>
            <a:cs typeface="Times New Roman" panose="02020603050405020304" pitchFamily="18" charset="0"/>
          </a:endParaRPr>
        </a:p>
      </dgm:t>
    </dgm:pt>
    <dgm:pt modelId="{D8CB7A51-D0D7-4F9C-9B6F-AD1F3D3F1446}" type="sibTrans" cxnId="{6905E0F6-53F9-4227-9C09-7F75DBCBCE0E}">
      <dgm:prSet/>
      <dgm:spPr/>
      <dgm:t>
        <a:bodyPr/>
        <a:lstStyle/>
        <a:p>
          <a:pPr algn="ctr"/>
          <a:endParaRPr lang="en-US" sz="1600">
            <a:latin typeface="Times New Roman" panose="02020603050405020304" pitchFamily="18" charset="0"/>
            <a:cs typeface="Times New Roman" panose="02020603050405020304" pitchFamily="18" charset="0"/>
          </a:endParaRPr>
        </a:p>
      </dgm:t>
    </dgm:pt>
    <dgm:pt modelId="{A1971851-3FAC-4C68-B4B9-F312354D4D9F}">
      <dgm:prSet phldrT="[Text]" custT="1"/>
      <dgm:spPr/>
      <dgm:t>
        <a:bodyPr/>
        <a:lstStyle/>
        <a:p>
          <a:pPr algn="ctr"/>
          <a:r>
            <a:rPr lang="en-US" sz="1600" dirty="0">
              <a:latin typeface="Times New Roman" panose="02020603050405020304" pitchFamily="18" charset="0"/>
              <a:cs typeface="Times New Roman" panose="02020603050405020304" pitchFamily="18" charset="0"/>
            </a:rPr>
            <a:t>Interactional Justice</a:t>
          </a:r>
        </a:p>
      </dgm:t>
    </dgm:pt>
    <dgm:pt modelId="{088D2604-8D36-4B7A-B86A-B88A83C02B92}" type="parTrans" cxnId="{D0E73D9C-67B9-4B79-9A76-AF9605C3F871}">
      <dgm:prSet/>
      <dgm:spPr/>
      <dgm:t>
        <a:bodyPr/>
        <a:lstStyle/>
        <a:p>
          <a:pPr algn="ctr"/>
          <a:endParaRPr lang="en-US" sz="1600">
            <a:latin typeface="Times New Roman" panose="02020603050405020304" pitchFamily="18" charset="0"/>
            <a:cs typeface="Times New Roman" panose="02020603050405020304" pitchFamily="18" charset="0"/>
          </a:endParaRPr>
        </a:p>
      </dgm:t>
    </dgm:pt>
    <dgm:pt modelId="{807ED936-B3D3-4646-AA50-26BFC9C2338F}" type="sibTrans" cxnId="{D0E73D9C-67B9-4B79-9A76-AF9605C3F871}">
      <dgm:prSet/>
      <dgm:spPr/>
      <dgm:t>
        <a:bodyPr/>
        <a:lstStyle/>
        <a:p>
          <a:pPr algn="ctr"/>
          <a:endParaRPr lang="en-US" sz="1600">
            <a:latin typeface="Times New Roman" panose="02020603050405020304" pitchFamily="18" charset="0"/>
            <a:cs typeface="Times New Roman" panose="02020603050405020304" pitchFamily="18" charset="0"/>
          </a:endParaRPr>
        </a:p>
      </dgm:t>
    </dgm:pt>
    <dgm:pt modelId="{E54EE4B7-51C3-4296-8F1B-85F9FFDC751B}">
      <dgm:prSet phldrT="[Text]" custT="1"/>
      <dgm:spPr/>
      <dgm:t>
        <a:bodyPr/>
        <a:lstStyle/>
        <a:p>
          <a:pPr algn="ctr"/>
          <a:r>
            <a:rPr lang="en-US" sz="1600" dirty="0">
              <a:solidFill>
                <a:schemeClr val="tx1"/>
              </a:solidFill>
              <a:latin typeface="Times New Roman" panose="02020603050405020304" pitchFamily="18" charset="0"/>
              <a:cs typeface="Times New Roman" panose="02020603050405020304" pitchFamily="18" charset="0"/>
            </a:rPr>
            <a:t>Fairness of outcome</a:t>
          </a:r>
        </a:p>
      </dgm:t>
    </dgm:pt>
    <dgm:pt modelId="{00711E6D-86F1-4662-916D-2B5A7705ECFA}" type="parTrans" cxnId="{9D0A0F39-910A-403C-BF0C-8ECAB31183FE}">
      <dgm:prSet/>
      <dgm:spPr/>
      <dgm:t>
        <a:bodyPr/>
        <a:lstStyle/>
        <a:p>
          <a:pPr algn="ctr"/>
          <a:endParaRPr lang="en-US" sz="1600">
            <a:latin typeface="Times New Roman" panose="02020603050405020304" pitchFamily="18" charset="0"/>
            <a:cs typeface="Times New Roman" panose="02020603050405020304" pitchFamily="18" charset="0"/>
          </a:endParaRPr>
        </a:p>
      </dgm:t>
    </dgm:pt>
    <dgm:pt modelId="{CF294F6F-578D-4EF2-81BB-E25F8392112B}" type="sibTrans" cxnId="{9D0A0F39-910A-403C-BF0C-8ECAB31183FE}">
      <dgm:prSet/>
      <dgm:spPr/>
      <dgm:t>
        <a:bodyPr/>
        <a:lstStyle/>
        <a:p>
          <a:pPr algn="ctr"/>
          <a:endParaRPr lang="en-US" sz="1600">
            <a:latin typeface="Times New Roman" panose="02020603050405020304" pitchFamily="18" charset="0"/>
            <a:cs typeface="Times New Roman" panose="02020603050405020304" pitchFamily="18" charset="0"/>
          </a:endParaRPr>
        </a:p>
      </dgm:t>
    </dgm:pt>
    <dgm:pt modelId="{EB29A79E-58A2-49DA-A15B-57DD9FE55BB0}">
      <dgm:prSet phldrT="[Text]" custT="1"/>
      <dgm:spPr/>
      <dgm:t>
        <a:bodyPr/>
        <a:lstStyle/>
        <a:p>
          <a:pPr algn="ctr"/>
          <a:r>
            <a:rPr lang="en-US" sz="1600" dirty="0">
              <a:solidFill>
                <a:schemeClr val="tx1"/>
              </a:solidFill>
              <a:latin typeface="Times New Roman" panose="02020603050405020304" pitchFamily="18" charset="0"/>
              <a:cs typeface="Times New Roman" panose="02020603050405020304" pitchFamily="18" charset="0"/>
            </a:rPr>
            <a:t>Fairness of outcome process</a:t>
          </a:r>
        </a:p>
      </dgm:t>
    </dgm:pt>
    <dgm:pt modelId="{BEFA8E91-6845-40CC-8DE6-C9A3C123D4CE}" type="parTrans" cxnId="{8228669B-2DD5-474A-93BC-BD091CCEBBA5}">
      <dgm:prSet/>
      <dgm:spPr/>
      <dgm:t>
        <a:bodyPr/>
        <a:lstStyle/>
        <a:p>
          <a:pPr algn="ctr"/>
          <a:endParaRPr lang="en-US" sz="1600">
            <a:latin typeface="Times New Roman" panose="02020603050405020304" pitchFamily="18" charset="0"/>
            <a:cs typeface="Times New Roman" panose="02020603050405020304" pitchFamily="18" charset="0"/>
          </a:endParaRPr>
        </a:p>
      </dgm:t>
    </dgm:pt>
    <dgm:pt modelId="{05004A91-25CB-4AA0-A7CC-49E67D7081D2}" type="sibTrans" cxnId="{8228669B-2DD5-474A-93BC-BD091CCEBBA5}">
      <dgm:prSet/>
      <dgm:spPr/>
      <dgm:t>
        <a:bodyPr/>
        <a:lstStyle/>
        <a:p>
          <a:pPr algn="ctr"/>
          <a:endParaRPr lang="en-US" sz="1600">
            <a:latin typeface="Times New Roman" panose="02020603050405020304" pitchFamily="18" charset="0"/>
            <a:cs typeface="Times New Roman" panose="02020603050405020304" pitchFamily="18" charset="0"/>
          </a:endParaRPr>
        </a:p>
      </dgm:t>
    </dgm:pt>
    <dgm:pt modelId="{623308D3-E490-42F1-934F-45F4ADF43ADE}">
      <dgm:prSet phldrT="[Text]" custT="1"/>
      <dgm:spPr/>
      <dgm:t>
        <a:bodyPr/>
        <a:lstStyle/>
        <a:p>
          <a:pPr algn="ctr"/>
          <a:r>
            <a:rPr lang="en-US" sz="1600" dirty="0">
              <a:latin typeface="Times New Roman" panose="02020603050405020304" pitchFamily="18" charset="0"/>
              <a:cs typeface="Times New Roman" panose="02020603050405020304" pitchFamily="18" charset="0"/>
            </a:rPr>
            <a:t>Being treated with dignity and respect</a:t>
          </a:r>
        </a:p>
      </dgm:t>
    </dgm:pt>
    <dgm:pt modelId="{08424163-A956-42D5-8632-B40737AE278E}" type="parTrans" cxnId="{B6DCCC2D-D647-461B-9A74-2BFAC44665F0}">
      <dgm:prSet/>
      <dgm:spPr/>
      <dgm:t>
        <a:bodyPr/>
        <a:lstStyle/>
        <a:p>
          <a:pPr algn="ctr"/>
          <a:endParaRPr lang="en-US" sz="1600">
            <a:latin typeface="Times New Roman" panose="02020603050405020304" pitchFamily="18" charset="0"/>
            <a:cs typeface="Times New Roman" panose="02020603050405020304" pitchFamily="18" charset="0"/>
          </a:endParaRPr>
        </a:p>
      </dgm:t>
    </dgm:pt>
    <dgm:pt modelId="{A2999073-9087-4D1D-96B8-16696F3E2303}" type="sibTrans" cxnId="{B6DCCC2D-D647-461B-9A74-2BFAC44665F0}">
      <dgm:prSet/>
      <dgm:spPr/>
      <dgm:t>
        <a:bodyPr/>
        <a:lstStyle/>
        <a:p>
          <a:pPr algn="ctr"/>
          <a:endParaRPr lang="en-US" sz="1600">
            <a:latin typeface="Times New Roman" panose="02020603050405020304" pitchFamily="18" charset="0"/>
            <a:cs typeface="Times New Roman" panose="02020603050405020304" pitchFamily="18" charset="0"/>
          </a:endParaRPr>
        </a:p>
      </dgm:t>
    </dgm:pt>
    <dgm:pt modelId="{EC11B75B-D465-498D-8356-F25194CE2998}" type="pres">
      <dgm:prSet presAssocID="{8E6E8713-CBCD-476D-BFF5-1E0152F550C5}" presName="cycle" presStyleCnt="0">
        <dgm:presLayoutVars>
          <dgm:chMax val="1"/>
          <dgm:dir/>
          <dgm:animLvl val="ctr"/>
          <dgm:resizeHandles val="exact"/>
        </dgm:presLayoutVars>
      </dgm:prSet>
      <dgm:spPr/>
    </dgm:pt>
    <dgm:pt modelId="{322CAAB0-19D1-41CE-A537-3FB032559EC7}" type="pres">
      <dgm:prSet presAssocID="{FAE3822E-6038-40D9-83F2-6BABADC3E06B}" presName="centerShape" presStyleLbl="node0" presStyleIdx="0" presStyleCnt="1"/>
      <dgm:spPr/>
    </dgm:pt>
    <dgm:pt modelId="{48FF4E41-9F4D-4B74-A280-907680643D8C}" type="pres">
      <dgm:prSet presAssocID="{141ADB7E-9F16-46D8-A2D8-0EC74375CEDB}" presName="parTrans" presStyleLbl="bgSibTrans2D1" presStyleIdx="0" presStyleCnt="3"/>
      <dgm:spPr/>
    </dgm:pt>
    <dgm:pt modelId="{D6DC9E17-01F8-4A45-9DC8-91180F2E561B}" type="pres">
      <dgm:prSet presAssocID="{26658FF1-2919-4CAE-8ECE-925639408974}" presName="node" presStyleLbl="node1" presStyleIdx="0" presStyleCnt="3">
        <dgm:presLayoutVars>
          <dgm:bulletEnabled val="1"/>
        </dgm:presLayoutVars>
      </dgm:prSet>
      <dgm:spPr/>
    </dgm:pt>
    <dgm:pt modelId="{ED40CFA7-DABE-4286-B03E-86D366DF3C04}" type="pres">
      <dgm:prSet presAssocID="{BDCEFE20-0807-4E97-B38C-1E6AD17C98D9}" presName="parTrans" presStyleLbl="bgSibTrans2D1" presStyleIdx="1" presStyleCnt="3"/>
      <dgm:spPr/>
    </dgm:pt>
    <dgm:pt modelId="{769CA198-77D0-4114-8A5B-4A5FE70DFA73}" type="pres">
      <dgm:prSet presAssocID="{38800ECE-43E5-4C13-A3F6-135176AB6419}" presName="node" presStyleLbl="node1" presStyleIdx="1" presStyleCnt="3">
        <dgm:presLayoutVars>
          <dgm:bulletEnabled val="1"/>
        </dgm:presLayoutVars>
      </dgm:prSet>
      <dgm:spPr/>
    </dgm:pt>
    <dgm:pt modelId="{533E17C2-95C6-45C1-BD32-A626F29F85BE}" type="pres">
      <dgm:prSet presAssocID="{088D2604-8D36-4B7A-B86A-B88A83C02B92}" presName="parTrans" presStyleLbl="bgSibTrans2D1" presStyleIdx="2" presStyleCnt="3"/>
      <dgm:spPr/>
    </dgm:pt>
    <dgm:pt modelId="{DC3DA912-1149-430C-AEC4-603929E48CEC}" type="pres">
      <dgm:prSet presAssocID="{A1971851-3FAC-4C68-B4B9-F312354D4D9F}" presName="node" presStyleLbl="node1" presStyleIdx="2" presStyleCnt="3">
        <dgm:presLayoutVars>
          <dgm:bulletEnabled val="1"/>
        </dgm:presLayoutVars>
      </dgm:prSet>
      <dgm:spPr/>
    </dgm:pt>
  </dgm:ptLst>
  <dgm:cxnLst>
    <dgm:cxn modelId="{8E58CA0E-A7EC-4B74-AB2A-F0994FF9FC60}" type="presOf" srcId="{E54EE4B7-51C3-4296-8F1B-85F9FFDC751B}" destId="{D6DC9E17-01F8-4A45-9DC8-91180F2E561B}" srcOrd="0" destOrd="1" presId="urn:microsoft.com/office/officeart/2005/8/layout/radial4"/>
    <dgm:cxn modelId="{B6DCCC2D-D647-461B-9A74-2BFAC44665F0}" srcId="{A1971851-3FAC-4C68-B4B9-F312354D4D9F}" destId="{623308D3-E490-42F1-934F-45F4ADF43ADE}" srcOrd="0" destOrd="0" parTransId="{08424163-A956-42D5-8632-B40737AE278E}" sibTransId="{A2999073-9087-4D1D-96B8-16696F3E2303}"/>
    <dgm:cxn modelId="{9D0A0F39-910A-403C-BF0C-8ECAB31183FE}" srcId="{26658FF1-2919-4CAE-8ECE-925639408974}" destId="{E54EE4B7-51C3-4296-8F1B-85F9FFDC751B}" srcOrd="0" destOrd="0" parTransId="{00711E6D-86F1-4662-916D-2B5A7705ECFA}" sibTransId="{CF294F6F-578D-4EF2-81BB-E25F8392112B}"/>
    <dgm:cxn modelId="{625EAF64-FF9F-4F07-8AE9-065C7F5EF872}" srcId="{FAE3822E-6038-40D9-83F2-6BABADC3E06B}" destId="{26658FF1-2919-4CAE-8ECE-925639408974}" srcOrd="0" destOrd="0" parTransId="{141ADB7E-9F16-46D8-A2D8-0EC74375CEDB}" sibTransId="{859C1098-FCA9-48E9-80FD-A7C3B18DAF67}"/>
    <dgm:cxn modelId="{17865266-3036-4B4C-8C1C-9E36A690199D}" type="presOf" srcId="{BDCEFE20-0807-4E97-B38C-1E6AD17C98D9}" destId="{ED40CFA7-DABE-4286-B03E-86D366DF3C04}" srcOrd="0" destOrd="0" presId="urn:microsoft.com/office/officeart/2005/8/layout/radial4"/>
    <dgm:cxn modelId="{4E62E24D-DE14-48D1-B414-BCC29C471FE8}" type="presOf" srcId="{8E6E8713-CBCD-476D-BFF5-1E0152F550C5}" destId="{EC11B75B-D465-498D-8356-F25194CE2998}" srcOrd="0" destOrd="0" presId="urn:microsoft.com/office/officeart/2005/8/layout/radial4"/>
    <dgm:cxn modelId="{426E2B81-09F0-4BA2-A7F6-E6765E2CF75A}" type="presOf" srcId="{FAE3822E-6038-40D9-83F2-6BABADC3E06B}" destId="{322CAAB0-19D1-41CE-A537-3FB032559EC7}" srcOrd="0" destOrd="0" presId="urn:microsoft.com/office/officeart/2005/8/layout/radial4"/>
    <dgm:cxn modelId="{8228669B-2DD5-474A-93BC-BD091CCEBBA5}" srcId="{38800ECE-43E5-4C13-A3F6-135176AB6419}" destId="{EB29A79E-58A2-49DA-A15B-57DD9FE55BB0}" srcOrd="0" destOrd="0" parTransId="{BEFA8E91-6845-40CC-8DE6-C9A3C123D4CE}" sibTransId="{05004A91-25CB-4AA0-A7CC-49E67D7081D2}"/>
    <dgm:cxn modelId="{D0E73D9C-67B9-4B79-9A76-AF9605C3F871}" srcId="{FAE3822E-6038-40D9-83F2-6BABADC3E06B}" destId="{A1971851-3FAC-4C68-B4B9-F312354D4D9F}" srcOrd="2" destOrd="0" parTransId="{088D2604-8D36-4B7A-B86A-B88A83C02B92}" sibTransId="{807ED936-B3D3-4646-AA50-26BFC9C2338F}"/>
    <dgm:cxn modelId="{6EF294B4-F5E7-4069-8B44-BA0052DBE312}" srcId="{8E6E8713-CBCD-476D-BFF5-1E0152F550C5}" destId="{FAE3822E-6038-40D9-83F2-6BABADC3E06B}" srcOrd="0" destOrd="0" parTransId="{8B80C22E-3189-408D-9C7D-18FE89DDA1EF}" sibTransId="{D4BD29C2-D037-43F9-A251-0EDBB31AAF5F}"/>
    <dgm:cxn modelId="{526118BB-32A9-4B95-B6E8-5C45652F2778}" type="presOf" srcId="{EB29A79E-58A2-49DA-A15B-57DD9FE55BB0}" destId="{769CA198-77D0-4114-8A5B-4A5FE70DFA73}" srcOrd="0" destOrd="1" presId="urn:microsoft.com/office/officeart/2005/8/layout/radial4"/>
    <dgm:cxn modelId="{EBDDD8BF-308F-4102-9AFD-4C2141A4930E}" type="presOf" srcId="{088D2604-8D36-4B7A-B86A-B88A83C02B92}" destId="{533E17C2-95C6-45C1-BD32-A626F29F85BE}" srcOrd="0" destOrd="0" presId="urn:microsoft.com/office/officeart/2005/8/layout/radial4"/>
    <dgm:cxn modelId="{5D87CEC4-210D-4AFF-A03C-0121A27F65F5}" type="presOf" srcId="{38800ECE-43E5-4C13-A3F6-135176AB6419}" destId="{769CA198-77D0-4114-8A5B-4A5FE70DFA73}" srcOrd="0" destOrd="0" presId="urn:microsoft.com/office/officeart/2005/8/layout/radial4"/>
    <dgm:cxn modelId="{1D29EBD3-6A72-456F-8E9F-73631EAC8387}" type="presOf" srcId="{A1971851-3FAC-4C68-B4B9-F312354D4D9F}" destId="{DC3DA912-1149-430C-AEC4-603929E48CEC}" srcOrd="0" destOrd="0" presId="urn:microsoft.com/office/officeart/2005/8/layout/radial4"/>
    <dgm:cxn modelId="{8AAF7DD8-3902-454A-8881-57B0981DDB49}" type="presOf" srcId="{623308D3-E490-42F1-934F-45F4ADF43ADE}" destId="{DC3DA912-1149-430C-AEC4-603929E48CEC}" srcOrd="0" destOrd="1" presId="urn:microsoft.com/office/officeart/2005/8/layout/radial4"/>
    <dgm:cxn modelId="{6905E0F6-53F9-4227-9C09-7F75DBCBCE0E}" srcId="{FAE3822E-6038-40D9-83F2-6BABADC3E06B}" destId="{38800ECE-43E5-4C13-A3F6-135176AB6419}" srcOrd="1" destOrd="0" parTransId="{BDCEFE20-0807-4E97-B38C-1E6AD17C98D9}" sibTransId="{D8CB7A51-D0D7-4F9C-9B6F-AD1F3D3F1446}"/>
    <dgm:cxn modelId="{119CD9FB-BA02-49F7-B2B7-31B87526C53E}" type="presOf" srcId="{26658FF1-2919-4CAE-8ECE-925639408974}" destId="{D6DC9E17-01F8-4A45-9DC8-91180F2E561B}" srcOrd="0" destOrd="0" presId="urn:microsoft.com/office/officeart/2005/8/layout/radial4"/>
    <dgm:cxn modelId="{9E9FABFD-29D5-4935-B47B-772373594579}" type="presOf" srcId="{141ADB7E-9F16-46D8-A2D8-0EC74375CEDB}" destId="{48FF4E41-9F4D-4B74-A280-907680643D8C}" srcOrd="0" destOrd="0" presId="urn:microsoft.com/office/officeart/2005/8/layout/radial4"/>
    <dgm:cxn modelId="{C80CAB1B-CC52-4F9F-9FD7-64523696B3BA}" type="presParOf" srcId="{EC11B75B-D465-498D-8356-F25194CE2998}" destId="{322CAAB0-19D1-41CE-A537-3FB032559EC7}" srcOrd="0" destOrd="0" presId="urn:microsoft.com/office/officeart/2005/8/layout/radial4"/>
    <dgm:cxn modelId="{E3A634AF-EED8-41FF-AD9A-51C1E8CCA490}" type="presParOf" srcId="{EC11B75B-D465-498D-8356-F25194CE2998}" destId="{48FF4E41-9F4D-4B74-A280-907680643D8C}" srcOrd="1" destOrd="0" presId="urn:microsoft.com/office/officeart/2005/8/layout/radial4"/>
    <dgm:cxn modelId="{1CF29FB1-64E8-4A07-B213-6303A2DF375C}" type="presParOf" srcId="{EC11B75B-D465-498D-8356-F25194CE2998}" destId="{D6DC9E17-01F8-4A45-9DC8-91180F2E561B}" srcOrd="2" destOrd="0" presId="urn:microsoft.com/office/officeart/2005/8/layout/radial4"/>
    <dgm:cxn modelId="{4B0B0929-6710-4CF7-B0CB-FB9567C8EBE4}" type="presParOf" srcId="{EC11B75B-D465-498D-8356-F25194CE2998}" destId="{ED40CFA7-DABE-4286-B03E-86D366DF3C04}" srcOrd="3" destOrd="0" presId="urn:microsoft.com/office/officeart/2005/8/layout/radial4"/>
    <dgm:cxn modelId="{9269F095-40CB-4121-AE55-BB8F2BEB8B5B}" type="presParOf" srcId="{EC11B75B-D465-498D-8356-F25194CE2998}" destId="{769CA198-77D0-4114-8A5B-4A5FE70DFA73}" srcOrd="4" destOrd="0" presId="urn:microsoft.com/office/officeart/2005/8/layout/radial4"/>
    <dgm:cxn modelId="{C9CD0508-8562-4758-9906-5D61585DEA0B}" type="presParOf" srcId="{EC11B75B-D465-498D-8356-F25194CE2998}" destId="{533E17C2-95C6-45C1-BD32-A626F29F85BE}" srcOrd="5" destOrd="0" presId="urn:microsoft.com/office/officeart/2005/8/layout/radial4"/>
    <dgm:cxn modelId="{7BD99895-1327-4F66-B002-C1C6D223AB7F}" type="presParOf" srcId="{EC11B75B-D465-498D-8356-F25194CE2998}" destId="{DC3DA912-1149-430C-AEC4-603929E48CEC}" srcOrd="6" destOrd="0" presId="urn:microsoft.com/office/officeart/2005/8/layout/radial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7840988-7564-456B-AD2D-760224BF5C9B}">
      <dsp:nvSpPr>
        <dsp:cNvPr id="0" name=""/>
        <dsp:cNvSpPr/>
      </dsp:nvSpPr>
      <dsp:spPr>
        <a:xfrm>
          <a:off x="579119" y="21907"/>
          <a:ext cx="1051560" cy="1051560"/>
        </a:xfrm>
        <a:prstGeom prst="ellipse">
          <a:avLst/>
        </a:prstGeom>
        <a:solidFill>
          <a:schemeClr val="accent5">
            <a:hueOff val="0"/>
            <a:satOff val="0"/>
            <a:lumOff val="0"/>
          </a:schemeClr>
        </a:solidFill>
        <a:ln>
          <a:noFill/>
        </a:ln>
        <a:effectLst/>
        <a:scene3d>
          <a:camera prst="orthographicFront"/>
          <a:lightRig rig="flat" dir="t"/>
        </a:scene3d>
        <a:sp3d prstMaterial="plastic">
          <a:bevelT w="120900" h="88900"/>
          <a:bevelB w="88900" h="31750" prst="angle"/>
        </a:sp3d>
      </dsp:spPr>
      <dsp:style>
        <a:lnRef idx="0">
          <a:scrgbClr r="0" g="0" b="0"/>
        </a:lnRef>
        <a:fillRef idx="1">
          <a:scrgbClr r="0" g="0" b="0"/>
        </a:fillRef>
        <a:effectRef idx="1">
          <a:scrgbClr r="0" g="0" b="0"/>
        </a:effectRef>
        <a:fontRef idx="minor">
          <a:schemeClr val="tx1"/>
        </a:fontRef>
      </dsp:style>
      <dsp:txBody>
        <a:bodyPr spcFirstLastPara="0" vert="horz" wrap="square" lIns="0" tIns="0" rIns="0" bIns="0" numCol="1" spcCol="1270" anchor="ctr" anchorCtr="0">
          <a:noAutofit/>
        </a:bodyPr>
        <a:lstStyle/>
        <a:p>
          <a:pPr marL="0" lvl="0" indent="0" algn="ctr" defTabSz="1466850">
            <a:lnSpc>
              <a:spcPct val="90000"/>
            </a:lnSpc>
            <a:spcBef>
              <a:spcPct val="0"/>
            </a:spcBef>
            <a:spcAft>
              <a:spcPct val="35000"/>
            </a:spcAft>
            <a:buNone/>
          </a:pPr>
          <a:r>
            <a:rPr lang="en-US" sz="3300" kern="1200" dirty="0"/>
            <a:t>E</a:t>
          </a:r>
        </a:p>
      </dsp:txBody>
      <dsp:txXfrm>
        <a:off x="719327" y="205930"/>
        <a:ext cx="771144" cy="473202"/>
      </dsp:txXfrm>
    </dsp:sp>
    <dsp:sp modelId="{81964C18-C83E-4306-AE54-F980AC354A19}">
      <dsp:nvSpPr>
        <dsp:cNvPr id="0" name=""/>
        <dsp:cNvSpPr/>
      </dsp:nvSpPr>
      <dsp:spPr>
        <a:xfrm>
          <a:off x="958557" y="679132"/>
          <a:ext cx="1051560" cy="1051560"/>
        </a:xfrm>
        <a:prstGeom prst="ellipse">
          <a:avLst/>
        </a:prstGeom>
        <a:solidFill>
          <a:schemeClr val="accent5">
            <a:hueOff val="-3600000"/>
            <a:satOff val="39259"/>
            <a:lumOff val="-25490"/>
          </a:schemeClr>
        </a:solidFill>
        <a:ln>
          <a:noFill/>
        </a:ln>
        <a:effectLst/>
        <a:scene3d>
          <a:camera prst="orthographicFront"/>
          <a:lightRig rig="flat" dir="t"/>
        </a:scene3d>
        <a:sp3d prstMaterial="plastic">
          <a:bevelT w="120900" h="88900"/>
          <a:bevelB w="88900" h="31750" prst="angle"/>
        </a:sp3d>
      </dsp:spPr>
      <dsp:style>
        <a:lnRef idx="0">
          <a:scrgbClr r="0" g="0" b="0"/>
        </a:lnRef>
        <a:fillRef idx="1">
          <a:scrgbClr r="0" g="0" b="0"/>
        </a:fillRef>
        <a:effectRef idx="1">
          <a:scrgbClr r="0" g="0" b="0"/>
        </a:effectRef>
        <a:fontRef idx="minor">
          <a:schemeClr val="tx1"/>
        </a:fontRef>
      </dsp:style>
      <dsp:txBody>
        <a:bodyPr spcFirstLastPara="0" vert="horz" wrap="square" lIns="0" tIns="0" rIns="0" bIns="0" numCol="1" spcCol="1270" anchor="ctr" anchorCtr="0">
          <a:noAutofit/>
        </a:bodyPr>
        <a:lstStyle/>
        <a:p>
          <a:pPr marL="0" lvl="0" indent="0" algn="ctr" defTabSz="1466850">
            <a:lnSpc>
              <a:spcPct val="90000"/>
            </a:lnSpc>
            <a:spcBef>
              <a:spcPct val="0"/>
            </a:spcBef>
            <a:spcAft>
              <a:spcPct val="35000"/>
            </a:spcAft>
            <a:buNone/>
          </a:pPr>
          <a:r>
            <a:rPr lang="en-US" sz="3300" kern="1200" dirty="0"/>
            <a:t>G</a:t>
          </a:r>
        </a:p>
      </dsp:txBody>
      <dsp:txXfrm>
        <a:off x="1280160" y="950785"/>
        <a:ext cx="630936" cy="578358"/>
      </dsp:txXfrm>
    </dsp:sp>
    <dsp:sp modelId="{8B042624-C88B-4CAD-8CB7-DBD03798122B}">
      <dsp:nvSpPr>
        <dsp:cNvPr id="0" name=""/>
        <dsp:cNvSpPr/>
      </dsp:nvSpPr>
      <dsp:spPr>
        <a:xfrm>
          <a:off x="199682" y="679132"/>
          <a:ext cx="1051560" cy="1051560"/>
        </a:xfrm>
        <a:prstGeom prst="ellipse">
          <a:avLst/>
        </a:prstGeom>
        <a:solidFill>
          <a:schemeClr val="accent5">
            <a:hueOff val="-7200000"/>
            <a:satOff val="78519"/>
            <a:lumOff val="-50981"/>
          </a:schemeClr>
        </a:solidFill>
        <a:ln>
          <a:noFill/>
        </a:ln>
        <a:effectLst/>
        <a:scene3d>
          <a:camera prst="orthographicFront"/>
          <a:lightRig rig="flat" dir="t"/>
        </a:scene3d>
        <a:sp3d prstMaterial="plastic">
          <a:bevelT w="120900" h="88900"/>
          <a:bevelB w="88900" h="31750" prst="angle"/>
        </a:sp3d>
      </dsp:spPr>
      <dsp:style>
        <a:lnRef idx="0">
          <a:scrgbClr r="0" g="0" b="0"/>
        </a:lnRef>
        <a:fillRef idx="1">
          <a:scrgbClr r="0" g="0" b="0"/>
        </a:fillRef>
        <a:effectRef idx="1">
          <a:scrgbClr r="0" g="0" b="0"/>
        </a:effectRef>
        <a:fontRef idx="minor">
          <a:schemeClr val="tx1"/>
        </a:fontRef>
      </dsp:style>
      <dsp:txBody>
        <a:bodyPr spcFirstLastPara="0" vert="horz" wrap="square" lIns="0" tIns="0" rIns="0" bIns="0" numCol="1" spcCol="1270" anchor="ctr" anchorCtr="1">
          <a:noAutofit/>
        </a:bodyPr>
        <a:lstStyle/>
        <a:p>
          <a:pPr marL="0" lvl="0" indent="0" algn="ctr" defTabSz="1466850">
            <a:lnSpc>
              <a:spcPct val="90000"/>
            </a:lnSpc>
            <a:spcBef>
              <a:spcPct val="0"/>
            </a:spcBef>
            <a:spcAft>
              <a:spcPct val="35000"/>
            </a:spcAft>
            <a:buNone/>
          </a:pPr>
          <a:r>
            <a:rPr lang="en-US" sz="3300" kern="1200" dirty="0">
              <a:solidFill>
                <a:schemeClr val="bg1"/>
              </a:solidFill>
            </a:rPr>
            <a:t>  R</a:t>
          </a:r>
        </a:p>
      </dsp:txBody>
      <dsp:txXfrm>
        <a:off x="298703" y="950785"/>
        <a:ext cx="630936" cy="57835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4FE7280-B0EF-4A1F-BC60-ABB001E009CD}">
      <dsp:nvSpPr>
        <dsp:cNvPr id="0" name=""/>
        <dsp:cNvSpPr/>
      </dsp:nvSpPr>
      <dsp:spPr>
        <a:xfrm>
          <a:off x="32" y="12007"/>
          <a:ext cx="3133427" cy="777600"/>
        </a:xfrm>
        <a:prstGeom prst="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42240" tIns="81280" rIns="142240" bIns="81280" numCol="1" spcCol="1270" anchor="ctr" anchorCtr="0">
          <a:noAutofit/>
        </a:bodyPr>
        <a:lstStyle/>
        <a:p>
          <a:pPr marL="0" lvl="0" indent="0" algn="ctr" defTabSz="889000">
            <a:lnSpc>
              <a:spcPct val="90000"/>
            </a:lnSpc>
            <a:spcBef>
              <a:spcPct val="0"/>
            </a:spcBef>
            <a:spcAft>
              <a:spcPct val="35000"/>
            </a:spcAft>
            <a:buNone/>
          </a:pPr>
          <a:r>
            <a:rPr lang="en-US" sz="2000" kern="1200">
              <a:latin typeface="Times New Roman" panose="02020603050405020304" pitchFamily="18" charset="0"/>
              <a:cs typeface="Times New Roman" panose="02020603050405020304" pitchFamily="18" charset="0"/>
            </a:rPr>
            <a:t>Theory X</a:t>
          </a:r>
          <a:endParaRPr lang="en-US" sz="2000" kern="1200" dirty="0">
            <a:latin typeface="Times New Roman" panose="02020603050405020304" pitchFamily="18" charset="0"/>
            <a:cs typeface="Times New Roman" panose="02020603050405020304" pitchFamily="18" charset="0"/>
          </a:endParaRPr>
        </a:p>
      </dsp:txBody>
      <dsp:txXfrm>
        <a:off x="32" y="12007"/>
        <a:ext cx="3133427" cy="777600"/>
      </dsp:txXfrm>
    </dsp:sp>
    <dsp:sp modelId="{53506E14-612D-4340-8E4D-941EBB2A57A4}">
      <dsp:nvSpPr>
        <dsp:cNvPr id="0" name=""/>
        <dsp:cNvSpPr/>
      </dsp:nvSpPr>
      <dsp:spPr>
        <a:xfrm>
          <a:off x="32" y="789607"/>
          <a:ext cx="3133427" cy="1408184"/>
        </a:xfrm>
        <a:prstGeom prst="rect">
          <a:avLst/>
        </a:prstGeom>
        <a:solidFill>
          <a:schemeClr val="accent5">
            <a:tint val="40000"/>
            <a:alpha val="90000"/>
            <a:hueOff val="0"/>
            <a:satOff val="0"/>
            <a:lumOff val="0"/>
            <a:alphaOff val="0"/>
          </a:schemeClr>
        </a:solidFill>
        <a:ln w="6350" cap="flat" cmpd="sng" algn="ctr">
          <a:solidFill>
            <a:schemeClr val="accent5">
              <a:tint val="40000"/>
              <a:alpha val="90000"/>
              <a:hueOff val="0"/>
              <a:satOff val="0"/>
              <a:lumOff val="0"/>
              <a:alphaOff val="0"/>
            </a:schemeClr>
          </a:solidFill>
          <a:prstDash val="solid"/>
          <a:miter lim="800000"/>
        </a:ln>
        <a:effectLst/>
        <a:scene3d>
          <a:camera prst="orthographicFront"/>
          <a:lightRig rig="threePt" dir="t">
            <a:rot lat="0" lon="0" rev="7500000"/>
          </a:lightRig>
        </a:scene3d>
        <a:sp3d extrusionH="190500" prstMaterial="dkEdge">
          <a:bevelT w="120650" h="38100" prst="relaxedInset"/>
          <a:bevelB w="120650" h="571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106680" tIns="106680" rIns="142240" bIns="160020" numCol="1" spcCol="1270" anchor="t" anchorCtr="0">
          <a:noAutofit/>
        </a:bodyPr>
        <a:lstStyle/>
        <a:p>
          <a:pPr marL="228600" lvl="1" indent="-228600" algn="l" defTabSz="889000">
            <a:lnSpc>
              <a:spcPct val="90000"/>
            </a:lnSpc>
            <a:spcBef>
              <a:spcPct val="0"/>
            </a:spcBef>
            <a:spcAft>
              <a:spcPct val="15000"/>
            </a:spcAft>
            <a:buChar char="•"/>
          </a:pPr>
          <a:r>
            <a:rPr lang="en-US" sz="2000" kern="1200" dirty="0">
              <a:latin typeface="Times New Roman" panose="02020603050405020304" pitchFamily="18" charset="0"/>
              <a:cs typeface="Times New Roman" panose="02020603050405020304" pitchFamily="18" charset="0"/>
            </a:rPr>
            <a:t>Workers have little ambition</a:t>
          </a:r>
        </a:p>
        <a:p>
          <a:pPr marL="228600" lvl="1" indent="-228600" algn="l" defTabSz="889000">
            <a:lnSpc>
              <a:spcPct val="90000"/>
            </a:lnSpc>
            <a:spcBef>
              <a:spcPct val="0"/>
            </a:spcBef>
            <a:spcAft>
              <a:spcPct val="15000"/>
            </a:spcAft>
            <a:buChar char="•"/>
          </a:pPr>
          <a:r>
            <a:rPr lang="en-US" sz="2000" kern="1200" dirty="0">
              <a:latin typeface="Times New Roman" panose="02020603050405020304" pitchFamily="18" charset="0"/>
              <a:cs typeface="Times New Roman" panose="02020603050405020304" pitchFamily="18" charset="0"/>
            </a:rPr>
            <a:t>Dislike work</a:t>
          </a:r>
        </a:p>
        <a:p>
          <a:pPr marL="228600" lvl="1" indent="-228600" algn="l" defTabSz="889000">
            <a:lnSpc>
              <a:spcPct val="90000"/>
            </a:lnSpc>
            <a:spcBef>
              <a:spcPct val="0"/>
            </a:spcBef>
            <a:spcAft>
              <a:spcPct val="15000"/>
            </a:spcAft>
            <a:buChar char="•"/>
          </a:pPr>
          <a:r>
            <a:rPr lang="en-US" sz="2000" kern="1200" dirty="0">
              <a:latin typeface="Times New Roman" panose="02020603050405020304" pitchFamily="18" charset="0"/>
              <a:cs typeface="Times New Roman" panose="02020603050405020304" pitchFamily="18" charset="0"/>
            </a:rPr>
            <a:t>Avoid responsibility</a:t>
          </a:r>
        </a:p>
      </dsp:txBody>
      <dsp:txXfrm>
        <a:off x="32" y="789607"/>
        <a:ext cx="3133427" cy="1408184"/>
      </dsp:txXfrm>
    </dsp:sp>
    <dsp:sp modelId="{24FF8A99-CF95-4356-8634-8EC53AE7623F}">
      <dsp:nvSpPr>
        <dsp:cNvPr id="0" name=""/>
        <dsp:cNvSpPr/>
      </dsp:nvSpPr>
      <dsp:spPr>
        <a:xfrm>
          <a:off x="3572139" y="12007"/>
          <a:ext cx="3133427" cy="777600"/>
        </a:xfrm>
        <a:prstGeom prst="rect">
          <a:avLst/>
        </a:prstGeom>
        <a:gradFill rotWithShape="0">
          <a:gsLst>
            <a:gs pos="0">
              <a:schemeClr val="accent5">
                <a:hueOff val="-6758543"/>
                <a:satOff val="-17419"/>
                <a:lumOff val="-11765"/>
                <a:alphaOff val="0"/>
                <a:satMod val="103000"/>
                <a:lumMod val="102000"/>
                <a:tint val="94000"/>
              </a:schemeClr>
            </a:gs>
            <a:gs pos="50000">
              <a:schemeClr val="accent5">
                <a:hueOff val="-6758543"/>
                <a:satOff val="-17419"/>
                <a:lumOff val="-11765"/>
                <a:alphaOff val="0"/>
                <a:satMod val="110000"/>
                <a:lumMod val="100000"/>
                <a:shade val="100000"/>
              </a:schemeClr>
            </a:gs>
            <a:gs pos="100000">
              <a:schemeClr val="accent5">
                <a:hueOff val="-6758543"/>
                <a:satOff val="-17419"/>
                <a:lumOff val="-11765"/>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42240" tIns="81280" rIns="142240" bIns="81280" numCol="1" spcCol="1270" anchor="ctr" anchorCtr="0">
          <a:noAutofit/>
        </a:bodyPr>
        <a:lstStyle/>
        <a:p>
          <a:pPr marL="0" lvl="0" indent="0" algn="ctr" defTabSz="889000">
            <a:lnSpc>
              <a:spcPct val="90000"/>
            </a:lnSpc>
            <a:spcBef>
              <a:spcPct val="0"/>
            </a:spcBef>
            <a:spcAft>
              <a:spcPct val="35000"/>
            </a:spcAft>
            <a:buNone/>
          </a:pPr>
          <a:r>
            <a:rPr lang="en-US" sz="2000" kern="1200" dirty="0">
              <a:latin typeface="Times New Roman" panose="02020603050405020304" pitchFamily="18" charset="0"/>
              <a:cs typeface="Times New Roman" panose="02020603050405020304" pitchFamily="18" charset="0"/>
            </a:rPr>
            <a:t>Theory Y</a:t>
          </a:r>
        </a:p>
      </dsp:txBody>
      <dsp:txXfrm>
        <a:off x="3572139" y="12007"/>
        <a:ext cx="3133427" cy="777600"/>
      </dsp:txXfrm>
    </dsp:sp>
    <dsp:sp modelId="{E4731A13-8FC5-4123-AE25-EE1C2E4C9CD1}">
      <dsp:nvSpPr>
        <dsp:cNvPr id="0" name=""/>
        <dsp:cNvSpPr/>
      </dsp:nvSpPr>
      <dsp:spPr>
        <a:xfrm>
          <a:off x="3572139" y="789607"/>
          <a:ext cx="3133427" cy="1408184"/>
        </a:xfrm>
        <a:prstGeom prst="rect">
          <a:avLst/>
        </a:prstGeom>
        <a:solidFill>
          <a:schemeClr val="accent5">
            <a:tint val="40000"/>
            <a:alpha val="90000"/>
            <a:hueOff val="-6739762"/>
            <a:satOff val="-22832"/>
            <a:lumOff val="-2928"/>
            <a:alphaOff val="0"/>
          </a:schemeClr>
        </a:solidFill>
        <a:ln w="6350" cap="flat" cmpd="sng" algn="ctr">
          <a:solidFill>
            <a:schemeClr val="accent5">
              <a:tint val="40000"/>
              <a:alpha val="90000"/>
              <a:hueOff val="-6739762"/>
              <a:satOff val="-22832"/>
              <a:lumOff val="-2928"/>
              <a:alphaOff val="0"/>
            </a:schemeClr>
          </a:solidFill>
          <a:prstDash val="solid"/>
          <a:miter lim="800000"/>
        </a:ln>
        <a:effectLst/>
        <a:scene3d>
          <a:camera prst="orthographicFront"/>
          <a:lightRig rig="threePt" dir="t">
            <a:rot lat="0" lon="0" rev="7500000"/>
          </a:lightRig>
        </a:scene3d>
        <a:sp3d extrusionH="190500" prstMaterial="dkEdge">
          <a:bevelT w="120650" h="38100" prst="relaxedInset"/>
          <a:bevelB w="120650" h="571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106680" tIns="106680" rIns="142240" bIns="160020" numCol="1" spcCol="1270" anchor="t" anchorCtr="0">
          <a:noAutofit/>
        </a:bodyPr>
        <a:lstStyle/>
        <a:p>
          <a:pPr marL="228600" lvl="1" indent="-228600" algn="l" defTabSz="889000">
            <a:lnSpc>
              <a:spcPct val="90000"/>
            </a:lnSpc>
            <a:spcBef>
              <a:spcPct val="0"/>
            </a:spcBef>
            <a:spcAft>
              <a:spcPct val="15000"/>
            </a:spcAft>
            <a:buChar char="•"/>
          </a:pPr>
          <a:r>
            <a:rPr lang="en-US" sz="2000" kern="1200" dirty="0">
              <a:latin typeface="Times New Roman" panose="02020603050405020304" pitchFamily="18" charset="0"/>
              <a:cs typeface="Times New Roman" panose="02020603050405020304" pitchFamily="18" charset="0"/>
            </a:rPr>
            <a:t>Workers are self-directed</a:t>
          </a:r>
        </a:p>
        <a:p>
          <a:pPr marL="228600" lvl="1" indent="-228600" algn="l" defTabSz="889000">
            <a:lnSpc>
              <a:spcPct val="90000"/>
            </a:lnSpc>
            <a:spcBef>
              <a:spcPct val="0"/>
            </a:spcBef>
            <a:spcAft>
              <a:spcPct val="15000"/>
            </a:spcAft>
            <a:buChar char="•"/>
          </a:pPr>
          <a:r>
            <a:rPr lang="en-US" sz="2000" kern="1200" dirty="0">
              <a:latin typeface="Times New Roman" panose="02020603050405020304" pitchFamily="18" charset="0"/>
              <a:cs typeface="Times New Roman" panose="02020603050405020304" pitchFamily="18" charset="0"/>
            </a:rPr>
            <a:t>Enjoy work</a:t>
          </a:r>
        </a:p>
        <a:p>
          <a:pPr marL="228600" lvl="1" indent="-228600" algn="l" defTabSz="889000">
            <a:lnSpc>
              <a:spcPct val="90000"/>
            </a:lnSpc>
            <a:spcBef>
              <a:spcPct val="0"/>
            </a:spcBef>
            <a:spcAft>
              <a:spcPct val="15000"/>
            </a:spcAft>
            <a:buChar char="•"/>
          </a:pPr>
          <a:r>
            <a:rPr lang="en-US" sz="2000" kern="1200" dirty="0">
              <a:latin typeface="Times New Roman" panose="02020603050405020304" pitchFamily="18" charset="0"/>
              <a:cs typeface="Times New Roman" panose="02020603050405020304" pitchFamily="18" charset="0"/>
            </a:rPr>
            <a:t>Accept responsibility</a:t>
          </a:r>
        </a:p>
      </dsp:txBody>
      <dsp:txXfrm>
        <a:off x="3572139" y="789607"/>
        <a:ext cx="3133427" cy="1408184"/>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22CAAB0-19D1-41CE-A537-3FB032559EC7}">
      <dsp:nvSpPr>
        <dsp:cNvPr id="0" name=""/>
        <dsp:cNvSpPr/>
      </dsp:nvSpPr>
      <dsp:spPr>
        <a:xfrm>
          <a:off x="3327169" y="2007539"/>
          <a:ext cx="1684145" cy="1684145"/>
        </a:xfrm>
        <a:prstGeom prst="ellipse">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kern="1200" dirty="0">
              <a:latin typeface="Times New Roman" panose="02020603050405020304" pitchFamily="18" charset="0"/>
              <a:cs typeface="Times New Roman" panose="02020603050405020304" pitchFamily="18" charset="0"/>
            </a:rPr>
            <a:t>Organizational Justice</a:t>
          </a:r>
        </a:p>
      </dsp:txBody>
      <dsp:txXfrm>
        <a:off x="3573806" y="2254176"/>
        <a:ext cx="1190871" cy="1190871"/>
      </dsp:txXfrm>
    </dsp:sp>
    <dsp:sp modelId="{48FF4E41-9F4D-4B74-A280-907680643D8C}">
      <dsp:nvSpPr>
        <dsp:cNvPr id="0" name=""/>
        <dsp:cNvSpPr/>
      </dsp:nvSpPr>
      <dsp:spPr>
        <a:xfrm rot="12900000">
          <a:off x="2243113" y="1713110"/>
          <a:ext cx="1291554" cy="479981"/>
        </a:xfrm>
        <a:prstGeom prst="leftArrow">
          <a:avLst>
            <a:gd name="adj1" fmla="val 60000"/>
            <a:gd name="adj2" fmla="val 5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D6DC9E17-01F8-4A45-9DC8-91180F2E561B}">
      <dsp:nvSpPr>
        <dsp:cNvPr id="0" name=""/>
        <dsp:cNvSpPr/>
      </dsp:nvSpPr>
      <dsp:spPr>
        <a:xfrm>
          <a:off x="1559932" y="942722"/>
          <a:ext cx="1599938" cy="1279950"/>
        </a:xfrm>
        <a:prstGeom prst="roundRect">
          <a:avLst>
            <a:gd name="adj" fmla="val 1000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t" anchorCtr="0">
          <a:noAutofit/>
        </a:bodyPr>
        <a:lstStyle/>
        <a:p>
          <a:pPr marL="0" lvl="0" indent="0" algn="ctr" defTabSz="711200">
            <a:lnSpc>
              <a:spcPct val="90000"/>
            </a:lnSpc>
            <a:spcBef>
              <a:spcPct val="0"/>
            </a:spcBef>
            <a:spcAft>
              <a:spcPct val="35000"/>
            </a:spcAft>
            <a:buNone/>
          </a:pPr>
          <a:r>
            <a:rPr lang="en-US" sz="1600" kern="1200" dirty="0">
              <a:solidFill>
                <a:schemeClr val="tx1"/>
              </a:solidFill>
              <a:latin typeface="Times New Roman" panose="02020603050405020304" pitchFamily="18" charset="0"/>
              <a:cs typeface="Times New Roman" panose="02020603050405020304" pitchFamily="18" charset="0"/>
            </a:rPr>
            <a:t>Distributive Justice</a:t>
          </a:r>
        </a:p>
        <a:p>
          <a:pPr marL="171450" lvl="1" indent="-171450" algn="ctr" defTabSz="711200">
            <a:lnSpc>
              <a:spcPct val="90000"/>
            </a:lnSpc>
            <a:spcBef>
              <a:spcPct val="0"/>
            </a:spcBef>
            <a:spcAft>
              <a:spcPct val="15000"/>
            </a:spcAft>
            <a:buChar char="•"/>
          </a:pPr>
          <a:r>
            <a:rPr lang="en-US" sz="1600" kern="1200" dirty="0">
              <a:solidFill>
                <a:schemeClr val="tx1"/>
              </a:solidFill>
              <a:latin typeface="Times New Roman" panose="02020603050405020304" pitchFamily="18" charset="0"/>
              <a:cs typeface="Times New Roman" panose="02020603050405020304" pitchFamily="18" charset="0"/>
            </a:rPr>
            <a:t>Fairness of outcome</a:t>
          </a:r>
        </a:p>
      </dsp:txBody>
      <dsp:txXfrm>
        <a:off x="1597420" y="980210"/>
        <a:ext cx="1524962" cy="1204974"/>
      </dsp:txXfrm>
    </dsp:sp>
    <dsp:sp modelId="{ED40CFA7-DABE-4286-B03E-86D366DF3C04}">
      <dsp:nvSpPr>
        <dsp:cNvPr id="0" name=""/>
        <dsp:cNvSpPr/>
      </dsp:nvSpPr>
      <dsp:spPr>
        <a:xfrm rot="16200000">
          <a:off x="3523464" y="1046601"/>
          <a:ext cx="1291554" cy="479981"/>
        </a:xfrm>
        <a:prstGeom prst="leftArrow">
          <a:avLst>
            <a:gd name="adj1" fmla="val 60000"/>
            <a:gd name="adj2" fmla="val 50000"/>
          </a:avLst>
        </a:prstGeom>
        <a:solidFill>
          <a:schemeClr val="accent5">
            <a:hueOff val="-3379271"/>
            <a:satOff val="-8710"/>
            <a:lumOff val="-5883"/>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769CA198-77D0-4114-8A5B-4A5FE70DFA73}">
      <dsp:nvSpPr>
        <dsp:cNvPr id="0" name=""/>
        <dsp:cNvSpPr/>
      </dsp:nvSpPr>
      <dsp:spPr>
        <a:xfrm>
          <a:off x="3369272" y="839"/>
          <a:ext cx="1599938" cy="1279950"/>
        </a:xfrm>
        <a:prstGeom prst="roundRect">
          <a:avLst>
            <a:gd name="adj" fmla="val 10000"/>
          </a:avLst>
        </a:prstGeom>
        <a:solidFill>
          <a:schemeClr val="accent5">
            <a:hueOff val="-3379271"/>
            <a:satOff val="-8710"/>
            <a:lumOff val="-588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t" anchorCtr="0">
          <a:noAutofit/>
        </a:bodyPr>
        <a:lstStyle/>
        <a:p>
          <a:pPr marL="0" lvl="0" indent="0" algn="ctr" defTabSz="711200">
            <a:lnSpc>
              <a:spcPct val="90000"/>
            </a:lnSpc>
            <a:spcBef>
              <a:spcPct val="0"/>
            </a:spcBef>
            <a:spcAft>
              <a:spcPct val="35000"/>
            </a:spcAft>
            <a:buNone/>
          </a:pPr>
          <a:r>
            <a:rPr lang="en-US" sz="1600" kern="1200" dirty="0">
              <a:solidFill>
                <a:schemeClr val="tx1"/>
              </a:solidFill>
              <a:latin typeface="Times New Roman" panose="02020603050405020304" pitchFamily="18" charset="0"/>
              <a:cs typeface="Times New Roman" panose="02020603050405020304" pitchFamily="18" charset="0"/>
            </a:rPr>
            <a:t>Procedural Justice</a:t>
          </a:r>
        </a:p>
        <a:p>
          <a:pPr marL="171450" lvl="1" indent="-171450" algn="ctr" defTabSz="711200">
            <a:lnSpc>
              <a:spcPct val="90000"/>
            </a:lnSpc>
            <a:spcBef>
              <a:spcPct val="0"/>
            </a:spcBef>
            <a:spcAft>
              <a:spcPct val="15000"/>
            </a:spcAft>
            <a:buChar char="•"/>
          </a:pPr>
          <a:r>
            <a:rPr lang="en-US" sz="1600" kern="1200" dirty="0">
              <a:solidFill>
                <a:schemeClr val="tx1"/>
              </a:solidFill>
              <a:latin typeface="Times New Roman" panose="02020603050405020304" pitchFamily="18" charset="0"/>
              <a:cs typeface="Times New Roman" panose="02020603050405020304" pitchFamily="18" charset="0"/>
            </a:rPr>
            <a:t>Fairness of outcome process</a:t>
          </a:r>
        </a:p>
      </dsp:txBody>
      <dsp:txXfrm>
        <a:off x="3406760" y="38327"/>
        <a:ext cx="1524962" cy="1204974"/>
      </dsp:txXfrm>
    </dsp:sp>
    <dsp:sp modelId="{533E17C2-95C6-45C1-BD32-A626F29F85BE}">
      <dsp:nvSpPr>
        <dsp:cNvPr id="0" name=""/>
        <dsp:cNvSpPr/>
      </dsp:nvSpPr>
      <dsp:spPr>
        <a:xfrm rot="19500000">
          <a:off x="4803815" y="1713110"/>
          <a:ext cx="1291554" cy="479981"/>
        </a:xfrm>
        <a:prstGeom prst="leftArrow">
          <a:avLst>
            <a:gd name="adj1" fmla="val 60000"/>
            <a:gd name="adj2" fmla="val 50000"/>
          </a:avLst>
        </a:prstGeom>
        <a:solidFill>
          <a:schemeClr val="accent5">
            <a:hueOff val="-6758543"/>
            <a:satOff val="-17419"/>
            <a:lumOff val="-11765"/>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DC3DA912-1149-430C-AEC4-603929E48CEC}">
      <dsp:nvSpPr>
        <dsp:cNvPr id="0" name=""/>
        <dsp:cNvSpPr/>
      </dsp:nvSpPr>
      <dsp:spPr>
        <a:xfrm>
          <a:off x="5178613" y="942722"/>
          <a:ext cx="1599938" cy="1279950"/>
        </a:xfrm>
        <a:prstGeom prst="roundRect">
          <a:avLst>
            <a:gd name="adj" fmla="val 10000"/>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t" anchorCtr="0">
          <a:noAutofit/>
        </a:bodyPr>
        <a:lstStyle/>
        <a:p>
          <a:pPr marL="0" lvl="0" indent="0" algn="ctr" defTabSz="711200">
            <a:lnSpc>
              <a:spcPct val="90000"/>
            </a:lnSpc>
            <a:spcBef>
              <a:spcPct val="0"/>
            </a:spcBef>
            <a:spcAft>
              <a:spcPct val="35000"/>
            </a:spcAft>
            <a:buNone/>
          </a:pPr>
          <a:r>
            <a:rPr lang="en-US" sz="1600" kern="1200" dirty="0">
              <a:latin typeface="Times New Roman" panose="02020603050405020304" pitchFamily="18" charset="0"/>
              <a:cs typeface="Times New Roman" panose="02020603050405020304" pitchFamily="18" charset="0"/>
            </a:rPr>
            <a:t>Interactional Justice</a:t>
          </a:r>
        </a:p>
        <a:p>
          <a:pPr marL="171450" lvl="1" indent="-171450" algn="ctr" defTabSz="711200">
            <a:lnSpc>
              <a:spcPct val="90000"/>
            </a:lnSpc>
            <a:spcBef>
              <a:spcPct val="0"/>
            </a:spcBef>
            <a:spcAft>
              <a:spcPct val="15000"/>
            </a:spcAft>
            <a:buChar char="•"/>
          </a:pPr>
          <a:r>
            <a:rPr lang="en-US" sz="1600" kern="1200" dirty="0">
              <a:latin typeface="Times New Roman" panose="02020603050405020304" pitchFamily="18" charset="0"/>
              <a:cs typeface="Times New Roman" panose="02020603050405020304" pitchFamily="18" charset="0"/>
            </a:rPr>
            <a:t>Being treated with dignity and respect</a:t>
          </a:r>
        </a:p>
      </dsp:txBody>
      <dsp:txXfrm>
        <a:off x="5216101" y="980210"/>
        <a:ext cx="1524962" cy="1204974"/>
      </dsp:txXfrm>
    </dsp:sp>
  </dsp:spTree>
</dsp:drawing>
</file>

<file path=ppt/diagrams/layout1.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radial4">
  <dgm:title val=""/>
  <dgm:desc val=""/>
  <dgm:catLst>
    <dgm:cat type="relationship" pri="19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t modelId="11"/>
        <dgm:pt modelId="12"/>
      </dgm:ptLst>
      <dgm:cxnLst>
        <dgm:cxn modelId="2" srcId="0" destId="1" srcOrd="0" destOrd="0"/>
        <dgm:cxn modelId="15" srcId="1" destId="11" srcOrd="0" destOrd="0"/>
        <dgm:cxn modelId="16" srcId="1" destId="12" srcOrd="1"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0"/>
              <dgm:param type="spanAng" val="360"/>
              <dgm:param type="ctrShpMap" val="fNode"/>
            </dgm:alg>
          </dgm:if>
          <dgm:else name="Name4">
            <dgm:choose name="Name5">
              <dgm:if name="Name6" axis="ch ch" ptType="node node" st="1 1" cnt="1 0" func="cnt" op="lte" val="3">
                <dgm:alg type="cycle">
                  <dgm:param type="stAng" val="-55"/>
                  <dgm:param type="spanAng" val="110"/>
                  <dgm:param type="ctrShpMap" val="fNode"/>
                </dgm:alg>
              </dgm:if>
              <dgm:else name="Name7">
                <dgm:choose name="Name8">
                  <dgm:if name="Name9" axis="ch ch" ptType="node node" st="1 1" cnt="1 0" func="cnt" op="equ" val="4">
                    <dgm:alg type="cycle">
                      <dgm:param type="stAng" val="-75"/>
                      <dgm:param type="spanAng" val="150"/>
                      <dgm:param type="ctrShpMap" val="fNode"/>
                    </dgm:alg>
                  </dgm:if>
                  <dgm:else name="Name10">
                    <dgm:alg type="cycle">
                      <dgm:param type="stAng" val="-90"/>
                      <dgm:param type="spanAng" val="180"/>
                      <dgm:param type="ctrShpMap" val="fNode"/>
                    </dgm:alg>
                  </dgm:else>
                </dgm:choose>
              </dgm:else>
            </dgm:choose>
          </dgm:else>
        </dgm:choose>
      </dgm:if>
      <dgm:else name="Name11">
        <dgm:choose name="Name12">
          <dgm:if name="Name13" axis="ch ch" ptType="node node" st="1 1" cnt="1 0" func="cnt" op="lte" val="1">
            <dgm:alg type="cycle">
              <dgm:param type="stAng" val="0"/>
              <dgm:param type="spanAng" val="-360"/>
              <dgm:param type="ctrShpMap" val="fNode"/>
            </dgm:alg>
          </dgm:if>
          <dgm:else name="Name14">
            <dgm:choose name="Name15">
              <dgm:if name="Name16" axis="ch ch" ptType="node node" st="1 1" cnt="1 0" func="cnt" op="lte" val="3">
                <dgm:alg type="cycle">
                  <dgm:param type="stAng" val="55"/>
                  <dgm:param type="spanAng" val="-110"/>
                  <dgm:param type="ctrShpMap" val="fNode"/>
                </dgm:alg>
              </dgm:if>
              <dgm:else name="Name17">
                <dgm:choose name="Name18">
                  <dgm:if name="Name19" axis="ch ch" ptType="node node" st="1 1" cnt="1 0" func="cnt" op="equ" val="4">
                    <dgm:alg type="cycle">
                      <dgm:param type="stAng" val="75"/>
                      <dgm:param type="spanAng" val="-150"/>
                      <dgm:param type="ctrShpMap" val="fNode"/>
                    </dgm:alg>
                  </dgm:if>
                  <dgm:else name="Name20">
                    <dgm:alg type="cycle">
                      <dgm:param type="stAng" val="90"/>
                      <dgm:param type="spanAng" val="-180"/>
                      <dgm:param type="ctrShpMap" val="fNode"/>
                    </dgm:alg>
                  </dgm:else>
                </dgm:choose>
              </dgm:else>
            </dgm:choose>
          </dgm:else>
        </dgm:choose>
      </dgm:else>
    </dgm:choose>
    <dgm:shape xmlns:r="http://schemas.openxmlformats.org/officeDocument/2006/relationships" r:blip="">
      <dgm:adjLst/>
    </dgm:shape>
    <dgm:presOf/>
    <dgm:constrLst>
      <dgm:constr type="w" for="ch" forName="centerShape" refType="w"/>
      <dgm:constr type="w" for="ch" forName="node" refType="w" refFor="ch" refForName="centerShape" fact="0.95"/>
      <dgm:constr type="h" for="ch" forName="parTrans" refType="w" refFor="ch" refForName="centerShape" fact="0.285"/>
      <dgm:constr type="sp" refType="w" refFor="ch" refForName="centerShape" op="equ" fact="0.23"/>
      <dgm:constr type="sibSp" refType="w" refFor="ch" refForName="node" fact="0.1"/>
      <dgm:constr type="primFontSz" for="ch" forName="node" op="equ"/>
    </dgm:constrLst>
    <dgm:choose name="Name21">
      <dgm:if name="Name22" axis="ch ch" ptType="node node" st="1 1" cnt="1 0" func="cnt" op="lte" val="5">
        <dgm:ruleLst>
          <dgm:rule type="w" for="ch" forName="centerShape" val="NaN" fact="0.27" max="NaN"/>
        </dgm:ruleLst>
      </dgm:if>
      <dgm:else name="Name23">
        <dgm:ruleLst>
          <dgm:rule type="w" for="ch" forName="centerShape" val="NaN" fact="0.27" max="NaN"/>
          <dgm:rule type="w" for="ch" forName="node" val="NaN" fact="0.7" max="NaN"/>
        </dgm:ruleLst>
      </dgm:else>
    </dgm:choose>
    <dgm:forEach name="Name24" axis="ch" ptType="node" cnt="1">
      <dgm:layoutNode name="centerShape" styleLbl="node0">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 type="primFontSz" val="65"/>
          <dgm:constr type="h" refType="w"/>
        </dgm:constrLst>
        <dgm:ruleLst>
          <dgm:rule type="primFontSz" val="5" fact="NaN" max="NaN"/>
        </dgm:ruleLst>
      </dgm:layoutNode>
      <dgm:forEach name="Name25" axis="ch">
        <dgm:forEach name="Name26" axis="self" ptType="parTrans">
          <dgm:layoutNode name="parTrans" styleLbl="bgSibTrans2D1">
            <dgm:alg type="conn">
              <dgm:param type="begPts" val="auto"/>
              <dgm:param type="endPts" val="ctr"/>
              <dgm:param type="endSty" val="noArr"/>
              <dgm:param type="begSty" val="arr"/>
            </dgm:alg>
            <dgm:shape xmlns:r="http://schemas.openxmlformats.org/officeDocument/2006/relationships" type="conn" r:blip="">
              <dgm:adjLst/>
            </dgm:shape>
            <dgm:presOf axis="self"/>
            <dgm:constrLst>
              <dgm:constr type="begPad" refType="connDist" fact="0.055"/>
              <dgm:constr type="endPad"/>
            </dgm:constrLst>
            <dgm:ruleLst/>
          </dgm:layoutNode>
        </dgm:forEach>
        <dgm:forEach name="Name27" axis="self" ptType="node">
          <dgm:layoutNode name="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h" refType="w" fact="0.8"/>
              <dgm:constr type="tMarg" refType="primFontSz" fact="0.15"/>
              <dgm:constr type="bMarg" refType="primFontSz" fact="0.15"/>
              <dgm:constr type="lMarg" refType="primFontSz" fact="0.15"/>
              <dgm:constr type="rMarg" refType="primFontSz" fact="0.15"/>
            </dgm:constrLst>
            <dgm:ruleLst>
              <dgm:rule type="primFontSz" val="5" fact="NaN" max="NaN"/>
            </dgm:ruleLst>
          </dgm:layoutNod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12/6/2025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F74B92-6AE8-10F7-C8A6-9F30688E12C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43BA31A-8D5A-9936-A53A-372D7F59CAF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11903B3-D439-A670-8979-3DF28BEAFA7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F5E47B2-E933-2AA5-9D50-E229EBFF773B}"/>
              </a:ext>
            </a:extLst>
          </p:cNvPr>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73164075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12/6/2025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12/6/2025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12/6/2025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12/6/2025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12/6/2025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12/6/2025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12/6/2025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12/6/2025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12/6/2025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12/6/2025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12/6/2025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148335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12/6/2025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7" r:id="rId13"/>
    <p:sldLayoutId id="2147483668"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6.wm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7.wm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wm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0.wm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2.wmf"/><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3.wmf"/><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4.wmf"/><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5.wmf"/><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3.xml"/><Relationship Id="rId7" Type="http://schemas.openxmlformats.org/officeDocument/2006/relationships/image" Target="../media/image16.png"/><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2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1.wmf"/><Relationship Id="rId1" Type="http://schemas.openxmlformats.org/officeDocument/2006/relationships/slideLayout" Target="../slideLayouts/slideLayout5.xml"/></Relationships>
</file>

<file path=ppt/slides/_rels/slide32.xml.rels><?xml version="1.0" encoding="UTF-8" standalone="yes"?>
<Relationships xmlns="http://schemas.openxmlformats.org/package/2006/relationships"><Relationship Id="rId2" Type="http://schemas.openxmlformats.org/officeDocument/2006/relationships/image" Target="../media/image22.wmf"/><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3.wmf"/><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4.wmf"/><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26.png"/><Relationship Id="rId7" Type="http://schemas.openxmlformats.org/officeDocument/2006/relationships/image" Target="../media/image29.svg"/><Relationship Id="rId2" Type="http://schemas.openxmlformats.org/officeDocument/2006/relationships/image" Target="../media/image25.jpeg"/><Relationship Id="rId1" Type="http://schemas.openxmlformats.org/officeDocument/2006/relationships/slideLayout" Target="../slideLayouts/slideLayout13.xml"/><Relationship Id="rId6" Type="http://schemas.openxmlformats.org/officeDocument/2006/relationships/image" Target="../media/image28.png"/><Relationship Id="rId5" Type="http://schemas.openxmlformats.org/officeDocument/2006/relationships/image" Target="../media/image3.png"/><Relationship Id="rId4" Type="http://schemas.openxmlformats.org/officeDocument/2006/relationships/image" Target="../media/image2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533110" y="5194571"/>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t>
            </a:r>
            <a:r>
              <a:rPr lang="en-GB" sz="2400">
                <a:latin typeface="Times New Roman" panose="02020603050405020304" pitchFamily="18" charset="0"/>
                <a:cs typeface="Times New Roman" panose="02020603050405020304" pitchFamily="18" charset="0"/>
              </a:rPr>
              <a:t>Ahmad AL-Naimi</a:t>
            </a:r>
            <a:endParaRPr lang="en-US" sz="2400" dirty="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533110" y="1649275"/>
            <a:ext cx="4620271" cy="3724096"/>
          </a:xfrm>
          <a:prstGeom prst="rect">
            <a:avLst/>
          </a:prstGeom>
          <a:noFill/>
        </p:spPr>
        <p:txBody>
          <a:bodyPr wrap="square" rtlCol="0">
            <a:spAutoFit/>
          </a:bodyPr>
          <a:lstStyle/>
          <a:p>
            <a:pPr algn="ctr" eaLnBrk="1" hangingPunct="1">
              <a:spcBef>
                <a:spcPct val="50000"/>
              </a:spcBef>
              <a:buSzPct val="80000"/>
              <a:buFont typeface="Verdana" panose="020B0604030504040204" pitchFamily="34" charset="0"/>
              <a:buNone/>
            </a:pPr>
            <a:r>
              <a:rPr lang="en-GB" altLang="en-US" sz="4400" b="1" dirty="0">
                <a:solidFill>
                  <a:srgbClr val="00A15F"/>
                </a:solidFill>
              </a:rPr>
              <a:t>Motivation: </a:t>
            </a:r>
          </a:p>
          <a:p>
            <a:pPr algn="ctr" eaLnBrk="1" hangingPunct="1">
              <a:spcBef>
                <a:spcPct val="50000"/>
              </a:spcBef>
              <a:buSzPct val="80000"/>
              <a:buFont typeface="Verdana" panose="020B0604030504040204" pitchFamily="34" charset="0"/>
              <a:buNone/>
            </a:pPr>
            <a:r>
              <a:rPr lang="en-GB" altLang="en-US" sz="4400" b="1" dirty="0">
                <a:solidFill>
                  <a:srgbClr val="00A15F"/>
                </a:solidFill>
              </a:rPr>
              <a:t>Concepts and Applications</a:t>
            </a:r>
          </a:p>
          <a:p>
            <a:pPr algn="ctr" eaLnBrk="1" hangingPunct="1">
              <a:spcBef>
                <a:spcPct val="50000"/>
              </a:spcBef>
              <a:buSzPct val="80000"/>
              <a:buFont typeface="Verdana" panose="020B0604030504040204" pitchFamily="34" charset="0"/>
              <a:buNone/>
            </a:pPr>
            <a:r>
              <a:rPr lang="en-GB" altLang="en-US" sz="4400" b="1" dirty="0">
                <a:solidFill>
                  <a:srgbClr val="00A15F"/>
                </a:solidFill>
              </a:rPr>
              <a:t>In Decision Making </a:t>
            </a:r>
          </a:p>
          <a:p>
            <a:pPr algn="ctr"/>
            <a:endParaRPr lang="en-US" sz="16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21687" y="5843657"/>
            <a:ext cx="295465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10</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975507-A6F2-F2A3-9B39-73B696BE44D2}"/>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ED5FDAC2-2275-538A-BB61-A89B74AC3AC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7884A8A0-AA31-461D-31E1-26F4216507B0}"/>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289AE770-49C6-7A67-EC75-A2218EE6C075}"/>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DB8B21BB-26B8-145B-FE1B-5080C04F5517}"/>
              </a:ext>
            </a:extLst>
          </p:cNvPr>
          <p:cNvSpPr txBox="1"/>
          <p:nvPr/>
        </p:nvSpPr>
        <p:spPr>
          <a:xfrm>
            <a:off x="6183879" y="3160593"/>
            <a:ext cx="5513048" cy="1446550"/>
          </a:xfrm>
          <a:prstGeom prst="rect">
            <a:avLst/>
          </a:prstGeom>
          <a:noFill/>
        </p:spPr>
        <p:txBody>
          <a:bodyPr wrap="none" rtlCol="0">
            <a:spAutoFit/>
          </a:bodyPr>
          <a:lstStyle/>
          <a:p>
            <a:pPr algn="ctr"/>
            <a:r>
              <a:rPr lang="en-US" altLang="en-US" sz="8800" b="1" dirty="0">
                <a:solidFill>
                  <a:schemeClr val="accent1">
                    <a:lumMod val="60000"/>
                    <a:lumOff val="4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Motivation</a:t>
            </a:r>
            <a:endParaRPr lang="en-US" sz="8800" b="1" dirty="0">
              <a:solidFill>
                <a:schemeClr val="accent1">
                  <a:lumMod val="60000"/>
                  <a:lumOff val="4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57444968-41BE-C03C-F839-D943F109E93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9543F2F2-F2C4-2418-54A1-BFB4B442D747}"/>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97517359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3" descr="C:\Users\Bob Stretch\AppData\Local\Microsoft\Windows\Temporary Internet Files\Content.IE5\118DJOWU\MCj03703720000[1].wmf">
            <a:extLst>
              <a:ext uri="{FF2B5EF4-FFF2-40B4-BE49-F238E27FC236}">
                <a16:creationId xmlns:a16="http://schemas.microsoft.com/office/drawing/2014/main" id="{F0967895-E750-7015-F3FA-C1FD1DE6107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flipH="1">
            <a:off x="9636126" y="4568825"/>
            <a:ext cx="2278062" cy="2289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195" name="Title 1">
            <a:extLst>
              <a:ext uri="{FF2B5EF4-FFF2-40B4-BE49-F238E27FC236}">
                <a16:creationId xmlns:a16="http://schemas.microsoft.com/office/drawing/2014/main" id="{9E6E2969-C475-5436-6032-C20F31A885F1}"/>
              </a:ext>
            </a:extLst>
          </p:cNvPr>
          <p:cNvSpPr>
            <a:spLocks noGrp="1"/>
          </p:cNvSpPr>
          <p:nvPr>
            <p:ph type="title"/>
          </p:nvPr>
        </p:nvSpPr>
        <p:spPr/>
        <p:txBody>
          <a:bodyPr/>
          <a:lstStyle/>
          <a:p>
            <a:pPr algn="ctr" eaLnBrk="1" hangingPunct="1"/>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Defining Motivation</a:t>
            </a:r>
          </a:p>
        </p:txBody>
      </p:sp>
      <p:sp>
        <p:nvSpPr>
          <p:cNvPr id="8196" name="Content Placeholder 2">
            <a:extLst>
              <a:ext uri="{FF2B5EF4-FFF2-40B4-BE49-F238E27FC236}">
                <a16:creationId xmlns:a16="http://schemas.microsoft.com/office/drawing/2014/main" id="{09015A07-F886-013F-E112-BB7F145B1408}"/>
              </a:ext>
            </a:extLst>
          </p:cNvPr>
          <p:cNvSpPr>
            <a:spLocks noGrp="1"/>
          </p:cNvSpPr>
          <p:nvPr>
            <p:ph idx="1"/>
          </p:nvPr>
        </p:nvSpPr>
        <p:spPr>
          <a:xfrm>
            <a:off x="588168" y="1690688"/>
            <a:ext cx="11140281" cy="4525962"/>
          </a:xfrm>
        </p:spPr>
        <p:txBody>
          <a:bodyPr>
            <a:noAutofit/>
          </a:bodyPr>
          <a:lstStyle/>
          <a:p>
            <a:pPr marL="6350" indent="-6350">
              <a:lnSpc>
                <a:spcPct val="110000"/>
              </a:lnSpc>
              <a:buNone/>
            </a:pPr>
            <a:r>
              <a:rPr lang="en-US" altLang="en-US" dirty="0">
                <a:solidFill>
                  <a:srgbClr val="00A15F"/>
                </a:solidFill>
                <a:latin typeface="Times New Roman" panose="02020603050405020304" pitchFamily="18" charset="0"/>
                <a:cs typeface="Times New Roman" panose="02020603050405020304" pitchFamily="18" charset="0"/>
              </a:rPr>
              <a:t>Motivation</a:t>
            </a:r>
            <a:r>
              <a:rPr lang="en-US" altLang="en-US" dirty="0">
                <a:latin typeface="Times New Roman" panose="02020603050405020304" pitchFamily="18" charset="0"/>
                <a:cs typeface="Times New Roman" panose="02020603050405020304" pitchFamily="18" charset="0"/>
              </a:rPr>
              <a:t> is the processes that account for an individual’s intensity, direction, and persistence of effort toward attaining a goal—specifically, an organizational goal.</a:t>
            </a:r>
          </a:p>
          <a:p>
            <a:pPr marL="6350" indent="-6350">
              <a:buNone/>
            </a:pPr>
            <a:r>
              <a:rPr lang="en-US" altLang="en-US" b="1" dirty="0">
                <a:latin typeface="Times New Roman" panose="02020603050405020304" pitchFamily="18" charset="0"/>
                <a:cs typeface="Times New Roman" panose="02020603050405020304" pitchFamily="18" charset="0"/>
              </a:rPr>
              <a:t>Three key elements:</a:t>
            </a:r>
          </a:p>
          <a:p>
            <a:pPr marL="452438" lvl="1" indent="-266700"/>
            <a:r>
              <a:rPr lang="en-US" altLang="en-US" sz="2800" dirty="0">
                <a:latin typeface="Times New Roman" panose="02020603050405020304" pitchFamily="18" charset="0"/>
                <a:cs typeface="Times New Roman" panose="02020603050405020304" pitchFamily="18" charset="0"/>
              </a:rPr>
              <a:t>Intensity: how hard a person tries.</a:t>
            </a:r>
          </a:p>
          <a:p>
            <a:pPr marL="452438" lvl="1" indent="-266700"/>
            <a:r>
              <a:rPr lang="en-US" altLang="en-US" sz="2800" dirty="0">
                <a:latin typeface="Times New Roman" panose="02020603050405020304" pitchFamily="18" charset="0"/>
                <a:cs typeface="Times New Roman" panose="02020603050405020304" pitchFamily="18" charset="0"/>
              </a:rPr>
              <a:t>Direction: effort that is channeled toward, and consistent with, </a:t>
            </a:r>
            <a:br>
              <a:rPr lang="en-US" altLang="en-US" sz="2800" dirty="0">
                <a:latin typeface="Times New Roman" panose="02020603050405020304" pitchFamily="18" charset="0"/>
                <a:cs typeface="Times New Roman" panose="02020603050405020304" pitchFamily="18" charset="0"/>
              </a:rPr>
            </a:br>
            <a:r>
              <a:rPr lang="en-US" altLang="en-US" sz="2800" dirty="0">
                <a:latin typeface="Times New Roman" panose="02020603050405020304" pitchFamily="18" charset="0"/>
                <a:cs typeface="Times New Roman" panose="02020603050405020304" pitchFamily="18" charset="0"/>
              </a:rPr>
              <a:t>organizational goals.</a:t>
            </a:r>
          </a:p>
          <a:p>
            <a:pPr marL="452438" lvl="1" indent="-266700"/>
            <a:r>
              <a:rPr lang="en-US" altLang="en-US" sz="2800" dirty="0">
                <a:latin typeface="Times New Roman" panose="02020603050405020304" pitchFamily="18" charset="0"/>
                <a:cs typeface="Times New Roman" panose="02020603050405020304" pitchFamily="18" charset="0"/>
              </a:rPr>
              <a:t>Persistence: how long a person can maintain effort.</a:t>
            </a:r>
          </a:p>
        </p:txBody>
      </p:sp>
    </p:spTree>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a:extLst>
              <a:ext uri="{FF2B5EF4-FFF2-40B4-BE49-F238E27FC236}">
                <a16:creationId xmlns:a16="http://schemas.microsoft.com/office/drawing/2014/main" id="{9C5EDDBB-64A4-3D9B-FD27-92E861ECB9D1}"/>
              </a:ext>
            </a:extLst>
          </p:cNvPr>
          <p:cNvSpPr>
            <a:spLocks noGrp="1"/>
          </p:cNvSpPr>
          <p:nvPr>
            <p:ph type="title"/>
          </p:nvPr>
        </p:nvSpPr>
        <p:spPr/>
        <p:txBody>
          <a:bodyPr/>
          <a:lstStyle/>
          <a:p>
            <a:pPr algn="ctr" eaLnBrk="1" hangingPunct="1"/>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Early Theories of Motivation</a:t>
            </a:r>
          </a:p>
        </p:txBody>
      </p:sp>
      <p:sp>
        <p:nvSpPr>
          <p:cNvPr id="9219" name="Content Placeholder 2">
            <a:extLst>
              <a:ext uri="{FF2B5EF4-FFF2-40B4-BE49-F238E27FC236}">
                <a16:creationId xmlns:a16="http://schemas.microsoft.com/office/drawing/2014/main" id="{A6901720-0B67-D867-387F-8C8750B991FF}"/>
              </a:ext>
            </a:extLst>
          </p:cNvPr>
          <p:cNvSpPr>
            <a:spLocks noGrp="1"/>
          </p:cNvSpPr>
          <p:nvPr>
            <p:ph idx="1"/>
          </p:nvPr>
        </p:nvSpPr>
        <p:spPr>
          <a:xfrm>
            <a:off x="622300" y="1690688"/>
            <a:ext cx="10947400" cy="4525963"/>
          </a:xfrm>
        </p:spPr>
        <p:txBody>
          <a:bodyPr>
            <a:normAutofit/>
          </a:bodyPr>
          <a:lstStyle/>
          <a:p>
            <a:pPr marL="0" indent="0">
              <a:buNone/>
            </a:pPr>
            <a:r>
              <a:rPr lang="en-US" altLang="en-US" dirty="0">
                <a:latin typeface="Times New Roman" panose="02020603050405020304" pitchFamily="18" charset="0"/>
                <a:cs typeface="Times New Roman" panose="02020603050405020304" pitchFamily="18" charset="0"/>
              </a:rPr>
              <a:t>These early theories may not be valid, but they do form the basis for contemporary theories and are still used by practicing managers:</a:t>
            </a:r>
          </a:p>
          <a:p>
            <a:pPr marL="0" indent="0"/>
            <a:endParaRPr lang="en-US" altLang="en-US" dirty="0">
              <a:latin typeface="Times New Roman" panose="02020603050405020304" pitchFamily="18" charset="0"/>
              <a:cs typeface="Times New Roman" panose="02020603050405020304" pitchFamily="18" charset="0"/>
            </a:endParaRPr>
          </a:p>
          <a:p>
            <a:pPr marL="452438" lvl="1" indent="-271463"/>
            <a:r>
              <a:rPr lang="en-US" altLang="en-US" sz="2800" dirty="0">
                <a:latin typeface="Times New Roman" panose="02020603050405020304" pitchFamily="18" charset="0"/>
                <a:cs typeface="Times New Roman" panose="02020603050405020304" pitchFamily="18" charset="0"/>
              </a:rPr>
              <a:t>Maslow’s Hierarchy of Needs Theory </a:t>
            </a:r>
          </a:p>
          <a:p>
            <a:pPr marL="452438" lvl="1" indent="-271463"/>
            <a:r>
              <a:rPr lang="en-US" altLang="en-US" sz="2800" dirty="0">
                <a:latin typeface="Times New Roman" panose="02020603050405020304" pitchFamily="18" charset="0"/>
                <a:cs typeface="Times New Roman" panose="02020603050405020304" pitchFamily="18" charset="0"/>
              </a:rPr>
              <a:t>Alderfer’s ERG (Existence, Relatedness, and Growth)</a:t>
            </a:r>
          </a:p>
          <a:p>
            <a:pPr marL="452438" lvl="1" indent="-271463"/>
            <a:r>
              <a:rPr lang="en-US" altLang="en-US" sz="2800" dirty="0">
                <a:latin typeface="Times New Roman" panose="02020603050405020304" pitchFamily="18" charset="0"/>
                <a:cs typeface="Times New Roman" panose="02020603050405020304" pitchFamily="18" charset="0"/>
              </a:rPr>
              <a:t>McGregor’s Theory X and Theory Y</a:t>
            </a:r>
          </a:p>
          <a:p>
            <a:pPr marL="452438" lvl="1" indent="-271463"/>
            <a:r>
              <a:rPr lang="en-US" altLang="en-US" sz="2800" dirty="0">
                <a:latin typeface="Times New Roman" panose="02020603050405020304" pitchFamily="18" charset="0"/>
                <a:cs typeface="Times New Roman" panose="02020603050405020304" pitchFamily="18" charset="0"/>
              </a:rPr>
              <a:t>Herzberg’s Two-Factor Theory</a:t>
            </a:r>
          </a:p>
          <a:p>
            <a:pPr marL="452438" lvl="1" indent="-271463"/>
            <a:r>
              <a:rPr lang="en-US" altLang="en-US" sz="2800" dirty="0">
                <a:latin typeface="Times New Roman" panose="02020603050405020304" pitchFamily="18" charset="0"/>
                <a:cs typeface="Times New Roman" panose="02020603050405020304" pitchFamily="18" charset="0"/>
              </a:rPr>
              <a:t>McClelland’s Theory of Needs</a:t>
            </a:r>
          </a:p>
        </p:txBody>
      </p:sp>
      <p:pic>
        <p:nvPicPr>
          <p:cNvPr id="9220" name="Picture 2" descr="C:\Users\Bob Stretch\AppData\Local\Microsoft\Windows\Temporary Internet Files\Content.IE5\ZUGDL5A6\MCj04260960000[1].wmf">
            <a:extLst>
              <a:ext uri="{FF2B5EF4-FFF2-40B4-BE49-F238E27FC236}">
                <a16:creationId xmlns:a16="http://schemas.microsoft.com/office/drawing/2014/main" id="{BF342CDF-2692-5651-C7DF-1DF5E8B97F8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91550" y="3991769"/>
            <a:ext cx="2978150" cy="2640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a:extLst>
              <a:ext uri="{FF2B5EF4-FFF2-40B4-BE49-F238E27FC236}">
                <a16:creationId xmlns:a16="http://schemas.microsoft.com/office/drawing/2014/main" id="{2452354E-6890-C822-FA31-8ADA1591F920}"/>
              </a:ext>
            </a:extLst>
          </p:cNvPr>
          <p:cNvSpPr>
            <a:spLocks noGrp="1"/>
          </p:cNvSpPr>
          <p:nvPr>
            <p:ph type="title" idx="4294967295"/>
          </p:nvPr>
        </p:nvSpPr>
        <p:spPr/>
        <p:txBody>
          <a:bodyPr/>
          <a:lstStyle/>
          <a:p>
            <a:pPr algn="ctr" eaLnBrk="1" hangingPunct="1"/>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Maslow’s Hierarchy of Needs</a:t>
            </a:r>
          </a:p>
        </p:txBody>
      </p:sp>
      <p:sp>
        <p:nvSpPr>
          <p:cNvPr id="10243" name="Content Placeholder 2">
            <a:extLst>
              <a:ext uri="{FF2B5EF4-FFF2-40B4-BE49-F238E27FC236}">
                <a16:creationId xmlns:a16="http://schemas.microsoft.com/office/drawing/2014/main" id="{32E98E61-1EDE-9C6F-C526-E51CFD03C2A9}"/>
              </a:ext>
            </a:extLst>
          </p:cNvPr>
          <p:cNvSpPr>
            <a:spLocks noGrp="1"/>
          </p:cNvSpPr>
          <p:nvPr>
            <p:ph idx="4294967295"/>
          </p:nvPr>
        </p:nvSpPr>
        <p:spPr>
          <a:xfrm>
            <a:off x="792957" y="1690688"/>
            <a:ext cx="10812463" cy="1165225"/>
          </a:xfrm>
        </p:spPr>
        <p:txBody>
          <a:bodyPr/>
          <a:lstStyle/>
          <a:p>
            <a:pPr marL="0" indent="0">
              <a:buNone/>
            </a:pPr>
            <a:r>
              <a:rPr lang="en-US" altLang="en-US" dirty="0">
                <a:latin typeface="Times New Roman" panose="02020603050405020304" pitchFamily="18" charset="0"/>
                <a:cs typeface="Times New Roman" panose="02020603050405020304" pitchFamily="18" charset="0"/>
              </a:rPr>
              <a:t>There is a hierarchy of five needs. As each need is substantially satisfied, the next need becomes dominant.</a:t>
            </a:r>
          </a:p>
          <a:p>
            <a:pPr marL="0" indent="0"/>
            <a:endParaRPr lang="en-US" altLang="en-US" i="1" dirty="0">
              <a:solidFill>
                <a:srgbClr val="00A15F"/>
              </a:solidFill>
              <a:latin typeface="Times New Roman" panose="02020603050405020304" pitchFamily="18" charset="0"/>
              <a:cs typeface="Times New Roman" panose="02020603050405020304" pitchFamily="18" charset="0"/>
            </a:endParaRPr>
          </a:p>
        </p:txBody>
      </p:sp>
      <p:sp>
        <p:nvSpPr>
          <p:cNvPr id="10246" name="TextBox 11">
            <a:extLst>
              <a:ext uri="{FF2B5EF4-FFF2-40B4-BE49-F238E27FC236}">
                <a16:creationId xmlns:a16="http://schemas.microsoft.com/office/drawing/2014/main" id="{294B688B-4F72-823E-BF4D-C4C4EB811E1B}"/>
              </a:ext>
            </a:extLst>
          </p:cNvPr>
          <p:cNvSpPr txBox="1">
            <a:spLocks noChangeArrowheads="1"/>
          </p:cNvSpPr>
          <p:nvPr/>
        </p:nvSpPr>
        <p:spPr bwMode="auto">
          <a:xfrm>
            <a:off x="792957" y="2908302"/>
            <a:ext cx="10550525" cy="35394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indent="12700" eaLnBrk="0" hangingPunct="0">
              <a:defRPr sz="1400">
                <a:solidFill>
                  <a:schemeClr val="tx1"/>
                </a:solidFill>
                <a:latin typeface="Verdana" panose="020B0604030504040204" pitchFamily="34" charset="0"/>
                <a:cs typeface="Arial" panose="020B0604020202020204" pitchFamily="34" charset="0"/>
              </a:defRPr>
            </a:lvl1pPr>
            <a:lvl2pPr marL="452438" indent="-260350" eaLnBrk="0" hangingPunct="0">
              <a:defRPr sz="1400">
                <a:solidFill>
                  <a:schemeClr val="tx1"/>
                </a:solidFill>
                <a:latin typeface="Verdana" panose="020B0604030504040204" pitchFamily="34" charset="0"/>
                <a:cs typeface="Arial" panose="020B0604020202020204" pitchFamily="34" charset="0"/>
              </a:defRPr>
            </a:lvl2pPr>
            <a:lvl3pPr marL="1143000" indent="-228600" eaLnBrk="0" hangingPunct="0">
              <a:defRPr sz="1400">
                <a:solidFill>
                  <a:schemeClr val="tx1"/>
                </a:solidFill>
                <a:latin typeface="Verdana" panose="020B0604030504040204" pitchFamily="34" charset="0"/>
                <a:cs typeface="Arial" panose="020B0604020202020204" pitchFamily="34" charset="0"/>
              </a:defRPr>
            </a:lvl3pPr>
            <a:lvl4pPr marL="1600200" indent="-228600" eaLnBrk="0" hangingPunct="0">
              <a:defRPr sz="1400">
                <a:solidFill>
                  <a:schemeClr val="tx1"/>
                </a:solidFill>
                <a:latin typeface="Verdana" panose="020B0604030504040204" pitchFamily="34" charset="0"/>
                <a:cs typeface="Arial" panose="020B0604020202020204" pitchFamily="34" charset="0"/>
              </a:defRPr>
            </a:lvl4pPr>
            <a:lvl5pPr marL="2057400" indent="-228600" eaLnBrk="0" hangingPunct="0">
              <a:defRPr sz="1400">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9pPr>
          </a:lstStyle>
          <a:p>
            <a:pPr eaLnBrk="1" hangingPunct="1">
              <a:spcBef>
                <a:spcPct val="50000"/>
              </a:spcBef>
              <a:buFont typeface="Wingdings" panose="05000000000000000000" pitchFamily="2" charset="2"/>
              <a:buNone/>
            </a:pPr>
            <a:r>
              <a:rPr lang="en-US" altLang="en-US" sz="2800" b="1" dirty="0">
                <a:latin typeface="Times New Roman" panose="02020603050405020304" pitchFamily="18" charset="0"/>
                <a:cs typeface="Times New Roman" panose="02020603050405020304" pitchFamily="18" charset="0"/>
              </a:rPr>
              <a:t>Assumptions</a:t>
            </a:r>
          </a:p>
          <a:p>
            <a:pPr lvl="1" eaLnBrk="1" hangingPunct="1">
              <a:spcBef>
                <a:spcPct val="50000"/>
              </a:spcBef>
              <a:buFont typeface="Arial" panose="020B0604020202020204" pitchFamily="34" charset="0"/>
              <a:buChar char="•"/>
            </a:pPr>
            <a:r>
              <a:rPr lang="en-US" altLang="en-US" sz="2800" dirty="0">
                <a:latin typeface="Times New Roman" panose="02020603050405020304" pitchFamily="18" charset="0"/>
                <a:cs typeface="Times New Roman" panose="02020603050405020304" pitchFamily="18" charset="0"/>
              </a:rPr>
              <a:t>Individuals cannot move to the next higher level until all needs at the current (lower) level are satisfied.</a:t>
            </a:r>
          </a:p>
          <a:p>
            <a:pPr lvl="1" eaLnBrk="1" hangingPunct="1">
              <a:spcBef>
                <a:spcPct val="50000"/>
              </a:spcBef>
              <a:buFont typeface="Arial" panose="020B0604020202020204" pitchFamily="34" charset="0"/>
              <a:buChar char="•"/>
            </a:pPr>
            <a:r>
              <a:rPr lang="en-US" altLang="en-US" sz="2800" dirty="0">
                <a:latin typeface="Times New Roman" panose="02020603050405020304" pitchFamily="18" charset="0"/>
                <a:cs typeface="Times New Roman" panose="02020603050405020304" pitchFamily="18" charset="0"/>
              </a:rPr>
              <a:t>Must move in hierarchical order.</a:t>
            </a:r>
          </a:p>
          <a:p>
            <a:pPr lvl="1" eaLnBrk="1" hangingPunct="1">
              <a:spcBef>
                <a:spcPct val="50000"/>
              </a:spcBef>
              <a:buFont typeface="Arial" panose="020B0604020202020204" pitchFamily="34" charset="0"/>
              <a:buChar char="•"/>
            </a:pPr>
            <a:r>
              <a:rPr lang="en-US" altLang="en-US" sz="2800" dirty="0">
                <a:solidFill>
                  <a:srgbClr val="FF0000"/>
                </a:solidFill>
                <a:latin typeface="Times New Roman" panose="02020603050405020304" pitchFamily="18" charset="0"/>
                <a:cs typeface="Times New Roman" panose="02020603050405020304" pitchFamily="18" charset="0"/>
              </a:rPr>
              <a:t>Social – esteem – self actualization are higher level needs</a:t>
            </a:r>
          </a:p>
          <a:p>
            <a:pPr lvl="1" eaLnBrk="1" hangingPunct="1">
              <a:spcBef>
                <a:spcPct val="50000"/>
              </a:spcBef>
              <a:buFont typeface="Arial" panose="020B0604020202020204" pitchFamily="34" charset="0"/>
              <a:buChar char="•"/>
            </a:pPr>
            <a:r>
              <a:rPr lang="en-US" altLang="en-US" sz="2800" dirty="0">
                <a:solidFill>
                  <a:srgbClr val="FF0000"/>
                </a:solidFill>
                <a:latin typeface="Times New Roman" panose="02020603050405020304" pitchFamily="18" charset="0"/>
                <a:cs typeface="Times New Roman" panose="02020603050405020304" pitchFamily="18" charset="0"/>
              </a:rPr>
              <a:t>Rest are lower level</a:t>
            </a:r>
            <a:endParaRPr lang="en-US" altLang="en-US" sz="2800" dirty="0">
              <a:latin typeface="Times New Roman" panose="02020603050405020304" pitchFamily="18" charset="0"/>
              <a:cs typeface="Times New Roman" panose="02020603050405020304" pitchFamily="18" charset="0"/>
            </a:endParaRPr>
          </a:p>
        </p:txBody>
      </p:sp>
    </p:spTree>
  </p:cSld>
  <p:clrMapOvr>
    <a:masterClrMapping/>
  </p:clrMapOv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a:extLst>
              <a:ext uri="{FF2B5EF4-FFF2-40B4-BE49-F238E27FC236}">
                <a16:creationId xmlns:a16="http://schemas.microsoft.com/office/drawing/2014/main" id="{849CB915-8238-F4ED-D735-E72B00B19AAA}"/>
              </a:ext>
            </a:extLst>
          </p:cNvPr>
          <p:cNvSpPr>
            <a:spLocks noGrp="1"/>
          </p:cNvSpPr>
          <p:nvPr>
            <p:ph type="title" idx="4294967295"/>
          </p:nvPr>
        </p:nvSpPr>
        <p:spPr/>
        <p:txBody>
          <a:bodyPr/>
          <a:lstStyle/>
          <a:p>
            <a:pPr algn="ctr" eaLnBrk="1" hangingPunct="1"/>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Maslow’s Hierarchy of Needs (cont’d)</a:t>
            </a:r>
          </a:p>
        </p:txBody>
      </p:sp>
      <p:pic>
        <p:nvPicPr>
          <p:cNvPr id="11269" name="Picture 11">
            <a:extLst>
              <a:ext uri="{FF2B5EF4-FFF2-40B4-BE49-F238E27FC236}">
                <a16:creationId xmlns:a16="http://schemas.microsoft.com/office/drawing/2014/main" id="{2DF8F844-2B0C-619F-E870-B9841B6ED08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1048" y="1763714"/>
            <a:ext cx="10350351" cy="47273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a:extLst>
              <a:ext uri="{FF2B5EF4-FFF2-40B4-BE49-F238E27FC236}">
                <a16:creationId xmlns:a16="http://schemas.microsoft.com/office/drawing/2014/main" id="{A32E11AD-20A5-494B-E320-6F68057C1116}"/>
              </a:ext>
            </a:extLst>
          </p:cNvPr>
          <p:cNvSpPr>
            <a:spLocks noGrp="1"/>
          </p:cNvSpPr>
          <p:nvPr>
            <p:ph type="title"/>
          </p:nvPr>
        </p:nvSpPr>
        <p:spPr/>
        <p:txBody>
          <a:bodyPr/>
          <a:lstStyle/>
          <a:p>
            <a:pPr algn="ctr" eaLnBrk="1" hangingPunct="1"/>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Alderfer’s ERG Theory</a:t>
            </a:r>
          </a:p>
        </p:txBody>
      </p:sp>
      <p:sp>
        <p:nvSpPr>
          <p:cNvPr id="12291" name="Content Placeholder 2">
            <a:extLst>
              <a:ext uri="{FF2B5EF4-FFF2-40B4-BE49-F238E27FC236}">
                <a16:creationId xmlns:a16="http://schemas.microsoft.com/office/drawing/2014/main" id="{07D3E64E-8B09-94AB-6CF7-5B949A5F24FD}"/>
              </a:ext>
            </a:extLst>
          </p:cNvPr>
          <p:cNvSpPr>
            <a:spLocks noGrp="1"/>
          </p:cNvSpPr>
          <p:nvPr>
            <p:ph idx="1"/>
          </p:nvPr>
        </p:nvSpPr>
        <p:spPr>
          <a:xfrm>
            <a:off x="698500" y="1690688"/>
            <a:ext cx="8229600" cy="4525962"/>
          </a:xfrm>
        </p:spPr>
        <p:txBody>
          <a:bodyPr>
            <a:noAutofit/>
          </a:bodyPr>
          <a:lstStyle/>
          <a:p>
            <a:pPr marL="0" indent="0">
              <a:buNone/>
              <a:tabLst>
                <a:tab pos="361950" algn="l"/>
              </a:tabLst>
            </a:pPr>
            <a:r>
              <a:rPr lang="en-US" altLang="en-US" dirty="0">
                <a:latin typeface="Times New Roman" panose="02020603050405020304" pitchFamily="18" charset="0"/>
                <a:cs typeface="Times New Roman" panose="02020603050405020304" pitchFamily="18" charset="0"/>
              </a:rPr>
              <a:t>A reworking of Maslow to fit empirical research.</a:t>
            </a:r>
          </a:p>
          <a:p>
            <a:pPr marL="0" indent="0">
              <a:buNone/>
              <a:tabLst>
                <a:tab pos="361950" algn="l"/>
              </a:tabLst>
            </a:pPr>
            <a:endParaRPr lang="en-US" altLang="en-US" dirty="0">
              <a:latin typeface="Times New Roman" panose="02020603050405020304" pitchFamily="18" charset="0"/>
              <a:cs typeface="Times New Roman" panose="02020603050405020304" pitchFamily="18" charset="0"/>
            </a:endParaRPr>
          </a:p>
          <a:p>
            <a:pPr marL="0" indent="0">
              <a:buNone/>
              <a:tabLst>
                <a:tab pos="361950" algn="l"/>
              </a:tabLst>
            </a:pPr>
            <a:r>
              <a:rPr lang="en-US" altLang="en-US" b="1" dirty="0">
                <a:latin typeface="Times New Roman" panose="02020603050405020304" pitchFamily="18" charset="0"/>
                <a:cs typeface="Times New Roman" panose="02020603050405020304" pitchFamily="18" charset="0"/>
              </a:rPr>
              <a:t>Three groups of core needs:</a:t>
            </a:r>
          </a:p>
          <a:p>
            <a:pPr marL="452438" lvl="1" indent="-271463">
              <a:buFont typeface="Verdana" panose="020B0604030504040204" pitchFamily="34" charset="0"/>
              <a:buAutoNum type="arabicPeriod"/>
              <a:tabLst>
                <a:tab pos="361950" algn="l"/>
              </a:tabLst>
            </a:pPr>
            <a:r>
              <a:rPr lang="en-US" altLang="en-US" sz="2800" dirty="0">
                <a:latin typeface="Times New Roman" panose="02020603050405020304" pitchFamily="18" charset="0"/>
                <a:cs typeface="Times New Roman" panose="02020603050405020304" pitchFamily="18" charset="0"/>
              </a:rPr>
              <a:t>Existence (Maslow: physiological and safety)</a:t>
            </a:r>
          </a:p>
          <a:p>
            <a:pPr marL="452438" lvl="1" indent="-271463">
              <a:buFont typeface="Verdana" panose="020B0604030504040204" pitchFamily="34" charset="0"/>
              <a:buAutoNum type="arabicPeriod"/>
              <a:tabLst>
                <a:tab pos="361950" algn="l"/>
              </a:tabLst>
            </a:pPr>
            <a:r>
              <a:rPr lang="en-US" altLang="en-US" sz="2800" dirty="0">
                <a:latin typeface="Times New Roman" panose="02020603050405020304" pitchFamily="18" charset="0"/>
                <a:cs typeface="Times New Roman" panose="02020603050405020304" pitchFamily="18" charset="0"/>
              </a:rPr>
              <a:t>Relatedness (Maslow: social and status)</a:t>
            </a:r>
          </a:p>
          <a:p>
            <a:pPr marL="452438" lvl="1" indent="-271463">
              <a:buFont typeface="Verdana" panose="020B0604030504040204" pitchFamily="34" charset="0"/>
              <a:buAutoNum type="arabicPeriod"/>
              <a:tabLst>
                <a:tab pos="361950" algn="l"/>
              </a:tabLst>
            </a:pPr>
            <a:r>
              <a:rPr lang="en-US" altLang="en-US" sz="2800" dirty="0">
                <a:latin typeface="Times New Roman" panose="02020603050405020304" pitchFamily="18" charset="0"/>
                <a:cs typeface="Times New Roman" panose="02020603050405020304" pitchFamily="18" charset="0"/>
              </a:rPr>
              <a:t>Growth (Maslow: esteem and self-actualization)</a:t>
            </a:r>
          </a:p>
          <a:p>
            <a:pPr marL="452438" lvl="1" indent="-271463">
              <a:tabLst>
                <a:tab pos="361950" algn="l"/>
              </a:tabLst>
            </a:pPr>
            <a:endParaRPr lang="en-US" altLang="en-US" sz="2800" dirty="0">
              <a:latin typeface="Times New Roman" panose="02020603050405020304" pitchFamily="18" charset="0"/>
              <a:cs typeface="Times New Roman" panose="02020603050405020304" pitchFamily="18" charset="0"/>
            </a:endParaRPr>
          </a:p>
          <a:p>
            <a:pPr marL="452438" lvl="1" indent="-271463">
              <a:tabLst>
                <a:tab pos="361950" algn="l"/>
              </a:tabLst>
            </a:pPr>
            <a:r>
              <a:rPr lang="en-US" altLang="en-US" sz="2800" dirty="0">
                <a:latin typeface="Times New Roman" panose="02020603050405020304" pitchFamily="18" charset="0"/>
                <a:cs typeface="Times New Roman" panose="02020603050405020304" pitchFamily="18" charset="0"/>
              </a:rPr>
              <a:t>Removed the hierarchical assumption.</a:t>
            </a:r>
          </a:p>
          <a:p>
            <a:pPr marL="452438" lvl="1" indent="-271463">
              <a:tabLst>
                <a:tab pos="361950" algn="l"/>
              </a:tabLst>
            </a:pPr>
            <a:r>
              <a:rPr lang="en-US" altLang="en-US" sz="2800" dirty="0">
                <a:latin typeface="Times New Roman" panose="02020603050405020304" pitchFamily="18" charset="0"/>
                <a:cs typeface="Times New Roman" panose="02020603050405020304" pitchFamily="18" charset="0"/>
              </a:rPr>
              <a:t>Can be motivated by all three at once.</a:t>
            </a:r>
          </a:p>
          <a:p>
            <a:pPr marL="452438" lvl="1" indent="-271463">
              <a:tabLst>
                <a:tab pos="361950" algn="l"/>
              </a:tabLst>
            </a:pPr>
            <a:r>
              <a:rPr lang="en-US" altLang="en-US" sz="2800" dirty="0">
                <a:latin typeface="Times New Roman" panose="02020603050405020304" pitchFamily="18" charset="0"/>
                <a:cs typeface="Times New Roman" panose="02020603050405020304" pitchFamily="18" charset="0"/>
              </a:rPr>
              <a:t>Popular, but not accurate, theory.</a:t>
            </a:r>
          </a:p>
        </p:txBody>
      </p:sp>
      <p:graphicFrame>
        <p:nvGraphicFramePr>
          <p:cNvPr id="6" name="Diagram 5">
            <a:extLst>
              <a:ext uri="{FF2B5EF4-FFF2-40B4-BE49-F238E27FC236}">
                <a16:creationId xmlns:a16="http://schemas.microsoft.com/office/drawing/2014/main" id="{486B1A1F-E97D-5934-6BE4-7258AD9F8A41}"/>
              </a:ext>
            </a:extLst>
          </p:cNvPr>
          <p:cNvGraphicFramePr/>
          <p:nvPr>
            <p:extLst>
              <p:ext uri="{D42A27DB-BD31-4B8C-83A1-F6EECF244321}">
                <p14:modId xmlns:p14="http://schemas.microsoft.com/office/powerpoint/2010/main" val="2584153724"/>
              </p:ext>
            </p:extLst>
          </p:nvPr>
        </p:nvGraphicFramePr>
        <p:xfrm>
          <a:off x="9448800" y="4464050"/>
          <a:ext cx="2209800" cy="1752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a:extLst>
              <a:ext uri="{FF2B5EF4-FFF2-40B4-BE49-F238E27FC236}">
                <a16:creationId xmlns:a16="http://schemas.microsoft.com/office/drawing/2014/main" id="{824256D3-5EA8-8BE5-C5A8-9CBDAB0B2527}"/>
              </a:ext>
            </a:extLst>
          </p:cNvPr>
          <p:cNvSpPr>
            <a:spLocks noGrp="1"/>
          </p:cNvSpPr>
          <p:nvPr>
            <p:ph type="title"/>
          </p:nvPr>
        </p:nvSpPr>
        <p:spPr/>
        <p:txBody>
          <a:bodyPr/>
          <a:lstStyle/>
          <a:p>
            <a:pPr algn="ctr" eaLnBrk="1" hangingPunct="1"/>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McGregor’s Theory X and Theory Y</a:t>
            </a:r>
          </a:p>
        </p:txBody>
      </p:sp>
      <p:sp>
        <p:nvSpPr>
          <p:cNvPr id="13315" name="Content Placeholder 2">
            <a:extLst>
              <a:ext uri="{FF2B5EF4-FFF2-40B4-BE49-F238E27FC236}">
                <a16:creationId xmlns:a16="http://schemas.microsoft.com/office/drawing/2014/main" id="{264F5EF1-FDC4-2366-8C73-240C77A0DEEC}"/>
              </a:ext>
            </a:extLst>
          </p:cNvPr>
          <p:cNvSpPr>
            <a:spLocks noGrp="1"/>
          </p:cNvSpPr>
          <p:nvPr>
            <p:ph idx="1"/>
          </p:nvPr>
        </p:nvSpPr>
        <p:spPr>
          <a:xfrm>
            <a:off x="612774" y="1690689"/>
            <a:ext cx="11231564" cy="2438400"/>
          </a:xfrm>
        </p:spPr>
        <p:txBody>
          <a:bodyPr>
            <a:noAutofit/>
          </a:bodyPr>
          <a:lstStyle/>
          <a:p>
            <a:pPr marL="0" indent="0">
              <a:buNone/>
            </a:pPr>
            <a:r>
              <a:rPr lang="en-US" altLang="en-US" sz="3200" dirty="0">
                <a:latin typeface="Times New Roman" panose="02020603050405020304" pitchFamily="18" charset="0"/>
                <a:cs typeface="Times New Roman" panose="02020603050405020304" pitchFamily="18" charset="0"/>
              </a:rPr>
              <a:t>Two distinct views of human beings: Theory X (basically negative) and Theory Y (positive).</a:t>
            </a:r>
          </a:p>
          <a:p>
            <a:pPr marL="452438" lvl="1" indent="-273050"/>
            <a:r>
              <a:rPr lang="en-US" altLang="en-US" sz="3200" dirty="0">
                <a:latin typeface="Times New Roman" panose="02020603050405020304" pitchFamily="18" charset="0"/>
                <a:cs typeface="Times New Roman" panose="02020603050405020304" pitchFamily="18" charset="0"/>
              </a:rPr>
              <a:t>Managers that were studied used a set of assumptions based on their view.</a:t>
            </a:r>
          </a:p>
          <a:p>
            <a:pPr marL="452438" lvl="1" indent="-273050"/>
            <a:r>
              <a:rPr lang="en-US" altLang="en-US" sz="3200" dirty="0">
                <a:latin typeface="Times New Roman" panose="02020603050405020304" pitchFamily="18" charset="0"/>
                <a:cs typeface="Times New Roman" panose="02020603050405020304" pitchFamily="18" charset="0"/>
              </a:rPr>
              <a:t>The assumptions molded their behavior toward employees.</a:t>
            </a:r>
          </a:p>
        </p:txBody>
      </p:sp>
      <p:graphicFrame>
        <p:nvGraphicFramePr>
          <p:cNvPr id="7" name="Diagram 6">
            <a:extLst>
              <a:ext uri="{FF2B5EF4-FFF2-40B4-BE49-F238E27FC236}">
                <a16:creationId xmlns:a16="http://schemas.microsoft.com/office/drawing/2014/main" id="{92E41F02-5916-7365-5051-3879D0A662D3}"/>
              </a:ext>
            </a:extLst>
          </p:cNvPr>
          <p:cNvGraphicFramePr/>
          <p:nvPr>
            <p:extLst>
              <p:ext uri="{D42A27DB-BD31-4B8C-83A1-F6EECF244321}">
                <p14:modId xmlns:p14="http://schemas.microsoft.com/office/powerpoint/2010/main" val="634856465"/>
              </p:ext>
            </p:extLst>
          </p:nvPr>
        </p:nvGraphicFramePr>
        <p:xfrm>
          <a:off x="2743200" y="4283075"/>
          <a:ext cx="6705600" cy="22098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a:extLst>
              <a:ext uri="{FF2B5EF4-FFF2-40B4-BE49-F238E27FC236}">
                <a16:creationId xmlns:a16="http://schemas.microsoft.com/office/drawing/2014/main" id="{591D1830-C3E3-CF6F-8A81-0E966532333A}"/>
              </a:ext>
            </a:extLst>
          </p:cNvPr>
          <p:cNvSpPr>
            <a:spLocks noGrp="1"/>
          </p:cNvSpPr>
          <p:nvPr>
            <p:ph type="title"/>
          </p:nvPr>
        </p:nvSpPr>
        <p:spPr/>
        <p:txBody>
          <a:bodyPr/>
          <a:lstStyle/>
          <a:p>
            <a:pPr algn="ctr" eaLnBrk="1" hangingPunct="1"/>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McClelland’s Three Needs Theory</a:t>
            </a:r>
          </a:p>
        </p:txBody>
      </p:sp>
      <p:sp>
        <p:nvSpPr>
          <p:cNvPr id="17411" name="Content Placeholder 2">
            <a:extLst>
              <a:ext uri="{FF2B5EF4-FFF2-40B4-BE49-F238E27FC236}">
                <a16:creationId xmlns:a16="http://schemas.microsoft.com/office/drawing/2014/main" id="{A29A4865-6568-8E83-95D1-E15880AF1F4B}"/>
              </a:ext>
            </a:extLst>
          </p:cNvPr>
          <p:cNvSpPr>
            <a:spLocks noGrp="1"/>
          </p:cNvSpPr>
          <p:nvPr>
            <p:ph idx="1"/>
          </p:nvPr>
        </p:nvSpPr>
        <p:spPr>
          <a:xfrm>
            <a:off x="721518" y="1690688"/>
            <a:ext cx="10748963" cy="4525962"/>
          </a:xfrm>
        </p:spPr>
        <p:txBody>
          <a:bodyPr>
            <a:noAutofit/>
          </a:bodyPr>
          <a:lstStyle/>
          <a:p>
            <a:pPr marL="0" indent="0">
              <a:buNone/>
            </a:pPr>
            <a:r>
              <a:rPr lang="en-US" altLang="en-US" b="1" dirty="0">
                <a:latin typeface="Times New Roman" panose="02020603050405020304" pitchFamily="18" charset="0"/>
                <a:cs typeface="Times New Roman" panose="02020603050405020304" pitchFamily="18" charset="0"/>
              </a:rPr>
              <a:t>Need for Achievement (</a:t>
            </a:r>
            <a:r>
              <a:rPr lang="en-US" altLang="en-US" b="1" dirty="0" err="1">
                <a:latin typeface="Times New Roman" panose="02020603050405020304" pitchFamily="18" charset="0"/>
                <a:cs typeface="Times New Roman" panose="02020603050405020304" pitchFamily="18" charset="0"/>
              </a:rPr>
              <a:t>nAch</a:t>
            </a:r>
            <a:r>
              <a:rPr lang="en-US" altLang="en-US" b="1" dirty="0">
                <a:latin typeface="Times New Roman" panose="02020603050405020304" pitchFamily="18" charset="0"/>
                <a:cs typeface="Times New Roman" panose="02020603050405020304" pitchFamily="18" charset="0"/>
              </a:rPr>
              <a:t>)</a:t>
            </a:r>
          </a:p>
          <a:p>
            <a:pPr marL="452438" lvl="1" indent="-273050"/>
            <a:r>
              <a:rPr lang="en-US" altLang="en-US" sz="2800" dirty="0">
                <a:latin typeface="Times New Roman" panose="02020603050405020304" pitchFamily="18" charset="0"/>
                <a:cs typeface="Times New Roman" panose="02020603050405020304" pitchFamily="18" charset="0"/>
              </a:rPr>
              <a:t>The drive to excel, to achieve in relation to a set of standards, to strive to succeed.</a:t>
            </a:r>
          </a:p>
          <a:p>
            <a:pPr marL="0" indent="0">
              <a:buNone/>
            </a:pPr>
            <a:r>
              <a:rPr lang="en-US" altLang="en-US" b="1" dirty="0">
                <a:latin typeface="Times New Roman" panose="02020603050405020304" pitchFamily="18" charset="0"/>
                <a:cs typeface="Times New Roman" panose="02020603050405020304" pitchFamily="18" charset="0"/>
              </a:rPr>
              <a:t>Need for Power (</a:t>
            </a:r>
            <a:r>
              <a:rPr lang="en-US" altLang="en-US" b="1" dirty="0" err="1">
                <a:latin typeface="Times New Roman" panose="02020603050405020304" pitchFamily="18" charset="0"/>
                <a:cs typeface="Times New Roman" panose="02020603050405020304" pitchFamily="18" charset="0"/>
              </a:rPr>
              <a:t>nPow</a:t>
            </a:r>
            <a:r>
              <a:rPr lang="en-US" altLang="en-US" b="1" dirty="0">
                <a:latin typeface="Times New Roman" panose="02020603050405020304" pitchFamily="18" charset="0"/>
                <a:cs typeface="Times New Roman" panose="02020603050405020304" pitchFamily="18" charset="0"/>
              </a:rPr>
              <a:t>)</a:t>
            </a:r>
          </a:p>
          <a:p>
            <a:pPr marL="452438" lvl="1" indent="-273050"/>
            <a:r>
              <a:rPr lang="en-US" altLang="en-US" sz="2800" dirty="0">
                <a:latin typeface="Times New Roman" panose="02020603050405020304" pitchFamily="18" charset="0"/>
                <a:cs typeface="Times New Roman" panose="02020603050405020304" pitchFamily="18" charset="0"/>
              </a:rPr>
              <a:t>The need to make others behave in a way that they would not have behaved otherwise.</a:t>
            </a:r>
          </a:p>
          <a:p>
            <a:pPr marL="0" indent="0">
              <a:buNone/>
            </a:pPr>
            <a:r>
              <a:rPr lang="en-US" altLang="en-US" b="1" dirty="0">
                <a:latin typeface="Times New Roman" panose="02020603050405020304" pitchFamily="18" charset="0"/>
                <a:cs typeface="Times New Roman" panose="02020603050405020304" pitchFamily="18" charset="0"/>
              </a:rPr>
              <a:t>Need for Affiliation (</a:t>
            </a:r>
            <a:r>
              <a:rPr lang="en-US" altLang="en-US" b="1" dirty="0" err="1">
                <a:latin typeface="Times New Roman" panose="02020603050405020304" pitchFamily="18" charset="0"/>
                <a:cs typeface="Times New Roman" panose="02020603050405020304" pitchFamily="18" charset="0"/>
              </a:rPr>
              <a:t>nAff</a:t>
            </a:r>
            <a:r>
              <a:rPr lang="en-US" altLang="en-US" b="1" dirty="0">
                <a:latin typeface="Times New Roman" panose="02020603050405020304" pitchFamily="18" charset="0"/>
                <a:cs typeface="Times New Roman" panose="02020603050405020304" pitchFamily="18" charset="0"/>
              </a:rPr>
              <a:t>)</a:t>
            </a:r>
          </a:p>
          <a:p>
            <a:pPr marL="452438" lvl="1" indent="-273050"/>
            <a:r>
              <a:rPr lang="en-US" altLang="en-US" sz="2800" dirty="0">
                <a:latin typeface="Times New Roman" panose="02020603050405020304" pitchFamily="18" charset="0"/>
                <a:cs typeface="Times New Roman" panose="02020603050405020304" pitchFamily="18" charset="0"/>
              </a:rPr>
              <a:t>The desire for friendly and close interpersonal relationships.</a:t>
            </a:r>
          </a:p>
          <a:p>
            <a:pPr marL="0" indent="0">
              <a:buNone/>
            </a:pPr>
            <a:endParaRPr lang="en-US" altLang="en-US" dirty="0">
              <a:solidFill>
                <a:srgbClr val="3FA85D"/>
              </a:solidFill>
              <a:latin typeface="Times New Roman" panose="02020603050405020304" pitchFamily="18" charset="0"/>
              <a:cs typeface="Times New Roman" panose="02020603050405020304" pitchFamily="18" charset="0"/>
            </a:endParaRPr>
          </a:p>
          <a:p>
            <a:pPr marL="0" indent="0">
              <a:buNone/>
            </a:pPr>
            <a:r>
              <a:rPr lang="en-US" altLang="en-US" dirty="0">
                <a:latin typeface="Times New Roman" panose="02020603050405020304" pitchFamily="18" charset="0"/>
                <a:cs typeface="Times New Roman" panose="02020603050405020304" pitchFamily="18" charset="0"/>
              </a:rPr>
              <a:t>People have varying levels of each of the three needs.</a:t>
            </a:r>
          </a:p>
          <a:p>
            <a:pPr marL="452438" lvl="1" indent="-273050"/>
            <a:r>
              <a:rPr lang="en-US" altLang="en-US" sz="2800" dirty="0">
                <a:latin typeface="Times New Roman" panose="02020603050405020304" pitchFamily="18" charset="0"/>
                <a:cs typeface="Times New Roman" panose="02020603050405020304" pitchFamily="18" charset="0"/>
              </a:rPr>
              <a:t>Hard to measure.</a:t>
            </a:r>
          </a:p>
        </p:txBody>
      </p:sp>
    </p:spTree>
  </p:cSld>
  <p:clrMapOvr>
    <a:masterClrMapping/>
  </p:clrMapOv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a:extLst>
              <a:ext uri="{FF2B5EF4-FFF2-40B4-BE49-F238E27FC236}">
                <a16:creationId xmlns:a16="http://schemas.microsoft.com/office/drawing/2014/main" id="{16F69803-181C-7FA0-4B73-58A4548C564E}"/>
              </a:ext>
            </a:extLst>
          </p:cNvPr>
          <p:cNvSpPr>
            <a:spLocks noGrp="1"/>
          </p:cNvSpPr>
          <p:nvPr>
            <p:ph type="title"/>
          </p:nvPr>
        </p:nvSpPr>
        <p:spPr/>
        <p:txBody>
          <a:bodyPr/>
          <a:lstStyle/>
          <a:p>
            <a:pPr eaLnBrk="1" hangingPunct="1"/>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Performance Predictions for High </a:t>
            </a:r>
            <a:r>
              <a:rPr lang="en-US" altLang="en-US" b="1"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nAch</a:t>
            </a:r>
            <a:endPar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8435" name="Content Placeholder 2">
            <a:extLst>
              <a:ext uri="{FF2B5EF4-FFF2-40B4-BE49-F238E27FC236}">
                <a16:creationId xmlns:a16="http://schemas.microsoft.com/office/drawing/2014/main" id="{A6E3B577-090C-0809-17A9-81AC7372A1EF}"/>
              </a:ext>
            </a:extLst>
          </p:cNvPr>
          <p:cNvSpPr>
            <a:spLocks noGrp="1"/>
          </p:cNvSpPr>
          <p:nvPr>
            <p:ph idx="1"/>
          </p:nvPr>
        </p:nvSpPr>
        <p:spPr>
          <a:xfrm>
            <a:off x="655637" y="1690688"/>
            <a:ext cx="11160125" cy="4525963"/>
          </a:xfrm>
        </p:spPr>
        <p:txBody>
          <a:bodyPr/>
          <a:lstStyle/>
          <a:p>
            <a:pPr marL="0" indent="0">
              <a:lnSpc>
                <a:spcPct val="100000"/>
              </a:lnSpc>
              <a:buNone/>
              <a:tabLst>
                <a:tab pos="452438" algn="l"/>
              </a:tabLst>
            </a:pPr>
            <a:r>
              <a:rPr lang="en-US" altLang="en-US" dirty="0">
                <a:latin typeface="Times New Roman" panose="02020603050405020304" pitchFamily="18" charset="0"/>
                <a:cs typeface="Times New Roman" panose="02020603050405020304" pitchFamily="18" charset="0"/>
              </a:rPr>
              <a:t>People with a high need for achievement are likely to:</a:t>
            </a:r>
          </a:p>
          <a:p>
            <a:pPr marL="452438" lvl="1" indent="-271463">
              <a:lnSpc>
                <a:spcPct val="100000"/>
              </a:lnSpc>
              <a:tabLst>
                <a:tab pos="452438" algn="l"/>
              </a:tabLst>
            </a:pPr>
            <a:r>
              <a:rPr lang="en-US" altLang="en-US" dirty="0">
                <a:latin typeface="Times New Roman" panose="02020603050405020304" pitchFamily="18" charset="0"/>
                <a:cs typeface="Times New Roman" panose="02020603050405020304" pitchFamily="18" charset="0"/>
              </a:rPr>
              <a:t>prefer to undertake activities with a 50/50 chance of success, avoiding very low- or high-risk situations;</a:t>
            </a:r>
          </a:p>
          <a:p>
            <a:pPr marL="452438" lvl="1" indent="-271463">
              <a:lnSpc>
                <a:spcPct val="100000"/>
              </a:lnSpc>
              <a:tabLst>
                <a:tab pos="452438" algn="l"/>
              </a:tabLst>
            </a:pPr>
            <a:r>
              <a:rPr lang="en-US" altLang="en-US" dirty="0">
                <a:latin typeface="Times New Roman" panose="02020603050405020304" pitchFamily="18" charset="0"/>
                <a:cs typeface="Times New Roman" panose="02020603050405020304" pitchFamily="18" charset="0"/>
              </a:rPr>
              <a:t>be motivated in jobs that offer high degree of personal responsibility, feedback, and moderate risk;</a:t>
            </a:r>
          </a:p>
          <a:p>
            <a:pPr marL="452438" lvl="1" indent="-271463">
              <a:lnSpc>
                <a:spcPct val="100000"/>
              </a:lnSpc>
              <a:tabLst>
                <a:tab pos="452438" algn="l"/>
              </a:tabLst>
            </a:pPr>
            <a:r>
              <a:rPr lang="en-US" altLang="en-US" dirty="0">
                <a:latin typeface="Times New Roman" panose="02020603050405020304" pitchFamily="18" charset="0"/>
                <a:cs typeface="Times New Roman" panose="02020603050405020304" pitchFamily="18" charset="0"/>
              </a:rPr>
              <a:t>not necessarily make good managers—too personal a focus (most good general managers do NOT have a high </a:t>
            </a:r>
            <a:r>
              <a:rPr lang="en-US" altLang="en-US" dirty="0" err="1">
                <a:latin typeface="Times New Roman" panose="02020603050405020304" pitchFamily="18" charset="0"/>
                <a:cs typeface="Times New Roman" panose="02020603050405020304" pitchFamily="18" charset="0"/>
              </a:rPr>
              <a:t>nAch</a:t>
            </a:r>
            <a:r>
              <a:rPr lang="en-US" altLang="en-US" dirty="0">
                <a:latin typeface="Times New Roman" panose="02020603050405020304" pitchFamily="18" charset="0"/>
                <a:cs typeface="Times New Roman" panose="02020603050405020304" pitchFamily="18" charset="0"/>
              </a:rPr>
              <a:t>);</a:t>
            </a:r>
          </a:p>
          <a:p>
            <a:pPr marL="452438" lvl="1" indent="-271463">
              <a:lnSpc>
                <a:spcPct val="100000"/>
              </a:lnSpc>
              <a:tabLst>
                <a:tab pos="452438" algn="l"/>
              </a:tabLst>
            </a:pPr>
            <a:r>
              <a:rPr lang="en-US" altLang="en-US" dirty="0">
                <a:latin typeface="Times New Roman" panose="02020603050405020304" pitchFamily="18" charset="0"/>
                <a:cs typeface="Times New Roman" panose="02020603050405020304" pitchFamily="18" charset="0"/>
              </a:rPr>
              <a:t>need high level of </a:t>
            </a:r>
            <a:r>
              <a:rPr lang="en-US" altLang="en-US" dirty="0" err="1">
                <a:latin typeface="Times New Roman" panose="02020603050405020304" pitchFamily="18" charset="0"/>
                <a:cs typeface="Times New Roman" panose="02020603050405020304" pitchFamily="18" charset="0"/>
              </a:rPr>
              <a:t>nPow</a:t>
            </a:r>
            <a:r>
              <a:rPr lang="en-US" altLang="en-US" dirty="0">
                <a:latin typeface="Times New Roman" panose="02020603050405020304" pitchFamily="18" charset="0"/>
                <a:cs typeface="Times New Roman" panose="02020603050405020304" pitchFamily="18" charset="0"/>
              </a:rPr>
              <a:t> and low </a:t>
            </a:r>
            <a:r>
              <a:rPr lang="en-US" altLang="en-US" dirty="0" err="1">
                <a:latin typeface="Times New Roman" panose="02020603050405020304" pitchFamily="18" charset="0"/>
                <a:cs typeface="Times New Roman" panose="02020603050405020304" pitchFamily="18" charset="0"/>
              </a:rPr>
              <a:t>nAff</a:t>
            </a:r>
            <a:r>
              <a:rPr lang="en-US" altLang="en-US" dirty="0">
                <a:latin typeface="Times New Roman" panose="02020603050405020304" pitchFamily="18" charset="0"/>
                <a:cs typeface="Times New Roman" panose="02020603050405020304" pitchFamily="18" charset="0"/>
              </a:rPr>
              <a:t> for managerial success.</a:t>
            </a:r>
          </a:p>
          <a:p>
            <a:pPr marL="0" indent="0">
              <a:lnSpc>
                <a:spcPct val="100000"/>
              </a:lnSpc>
              <a:buNone/>
              <a:tabLst>
                <a:tab pos="452438" algn="l"/>
              </a:tabLst>
            </a:pPr>
            <a:endParaRPr lang="en-US" altLang="en-US" dirty="0">
              <a:latin typeface="Times New Roman" panose="02020603050405020304" pitchFamily="18" charset="0"/>
              <a:cs typeface="Times New Roman" panose="02020603050405020304" pitchFamily="18" charset="0"/>
            </a:endParaRPr>
          </a:p>
          <a:p>
            <a:pPr marL="0" indent="0">
              <a:lnSpc>
                <a:spcPct val="100000"/>
              </a:lnSpc>
              <a:buNone/>
              <a:tabLst>
                <a:tab pos="452438" algn="l"/>
              </a:tabLst>
            </a:pPr>
            <a:r>
              <a:rPr lang="en-US" altLang="en-US" dirty="0">
                <a:latin typeface="Times New Roman" panose="02020603050405020304" pitchFamily="18" charset="0"/>
                <a:cs typeface="Times New Roman" panose="02020603050405020304" pitchFamily="18" charset="0"/>
              </a:rPr>
              <a:t>Good research support, but it is not a very practical theory.</a:t>
            </a:r>
          </a:p>
        </p:txBody>
      </p:sp>
    </p:spTree>
  </p:cSld>
  <p:clrMapOvr>
    <a:masterClrMapping/>
  </p:clrMapOv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Content Placeholder 2">
            <a:extLst>
              <a:ext uri="{FF2B5EF4-FFF2-40B4-BE49-F238E27FC236}">
                <a16:creationId xmlns:a16="http://schemas.microsoft.com/office/drawing/2014/main" id="{C5693C36-BC41-27F2-AF55-14165851C20F}"/>
              </a:ext>
            </a:extLst>
          </p:cNvPr>
          <p:cNvSpPr>
            <a:spLocks noGrp="1"/>
          </p:cNvSpPr>
          <p:nvPr>
            <p:ph idx="1"/>
          </p:nvPr>
        </p:nvSpPr>
        <p:spPr>
          <a:xfrm>
            <a:off x="588963" y="1935162"/>
            <a:ext cx="9955212" cy="4803775"/>
          </a:xfrm>
        </p:spPr>
        <p:txBody>
          <a:bodyPr>
            <a:normAutofit/>
          </a:bodyPr>
          <a:lstStyle/>
          <a:p>
            <a:pPr marL="0" indent="0">
              <a:buNone/>
            </a:pPr>
            <a:r>
              <a:rPr lang="en-US" altLang="en-US" dirty="0">
                <a:latin typeface="Times New Roman" panose="02020603050405020304" pitchFamily="18" charset="0"/>
                <a:cs typeface="Times New Roman" panose="02020603050405020304" pitchFamily="18" charset="0"/>
              </a:rPr>
              <a:t>There are several current theories of motivation:</a:t>
            </a:r>
          </a:p>
          <a:p>
            <a:pPr marL="450850" lvl="1" indent="-271463"/>
            <a:r>
              <a:rPr lang="en-US" altLang="en-US" sz="2800" dirty="0">
                <a:latin typeface="Times New Roman" panose="02020603050405020304" pitchFamily="18" charset="0"/>
                <a:cs typeface="Times New Roman" panose="02020603050405020304" pitchFamily="18" charset="0"/>
              </a:rPr>
              <a:t>Cognitive Evaluation Theory</a:t>
            </a:r>
          </a:p>
          <a:p>
            <a:pPr marL="450850" lvl="1" indent="-271463"/>
            <a:r>
              <a:rPr lang="en-US" altLang="en-US" sz="2800" dirty="0">
                <a:latin typeface="Times New Roman" panose="02020603050405020304" pitchFamily="18" charset="0"/>
                <a:cs typeface="Times New Roman" panose="02020603050405020304" pitchFamily="18" charset="0"/>
              </a:rPr>
              <a:t>Goal-Setting Theory</a:t>
            </a:r>
          </a:p>
          <a:p>
            <a:pPr marL="893763" lvl="2" indent="-263525"/>
            <a:r>
              <a:rPr lang="en-US" altLang="en-US" sz="2800" dirty="0">
                <a:latin typeface="Times New Roman" panose="02020603050405020304" pitchFamily="18" charset="0"/>
                <a:cs typeface="Times New Roman" panose="02020603050405020304" pitchFamily="18" charset="0"/>
              </a:rPr>
              <a:t>Management by Objectives (MBO)</a:t>
            </a:r>
          </a:p>
          <a:p>
            <a:pPr marL="450850" lvl="1" indent="-271463"/>
            <a:r>
              <a:rPr lang="en-US" altLang="en-US" sz="2800" dirty="0">
                <a:latin typeface="Times New Roman" panose="02020603050405020304" pitchFamily="18" charset="0"/>
                <a:cs typeface="Times New Roman" panose="02020603050405020304" pitchFamily="18" charset="0"/>
              </a:rPr>
              <a:t>Self-Efficacy Theory</a:t>
            </a:r>
          </a:p>
          <a:p>
            <a:pPr marL="893763" lvl="2" indent="-263525"/>
            <a:r>
              <a:rPr lang="en-US" altLang="en-US" sz="2800" dirty="0">
                <a:latin typeface="Times New Roman" panose="02020603050405020304" pitchFamily="18" charset="0"/>
                <a:cs typeface="Times New Roman" panose="02020603050405020304" pitchFamily="18" charset="0"/>
              </a:rPr>
              <a:t>Also known as Social Cognitive Theory or Social Learning Theory</a:t>
            </a:r>
          </a:p>
          <a:p>
            <a:pPr marL="450850" lvl="1" indent="-271463"/>
            <a:r>
              <a:rPr lang="en-US" altLang="en-US" sz="2800" dirty="0">
                <a:latin typeface="Times New Roman" panose="02020603050405020304" pitchFamily="18" charset="0"/>
                <a:cs typeface="Times New Roman" panose="02020603050405020304" pitchFamily="18" charset="0"/>
              </a:rPr>
              <a:t>Reinforcement Theory</a:t>
            </a:r>
          </a:p>
          <a:p>
            <a:pPr marL="450850" lvl="1" indent="-271463"/>
            <a:r>
              <a:rPr lang="en-US" altLang="en-US" sz="2800" dirty="0">
                <a:latin typeface="Times New Roman" panose="02020603050405020304" pitchFamily="18" charset="0"/>
                <a:cs typeface="Times New Roman" panose="02020603050405020304" pitchFamily="18" charset="0"/>
              </a:rPr>
              <a:t>Equity Theory</a:t>
            </a:r>
          </a:p>
          <a:p>
            <a:pPr marL="450850" lvl="1" indent="-271463"/>
            <a:r>
              <a:rPr lang="en-US" altLang="en-US" sz="2800" dirty="0">
                <a:latin typeface="Times New Roman" panose="02020603050405020304" pitchFamily="18" charset="0"/>
                <a:cs typeface="Times New Roman" panose="02020603050405020304" pitchFamily="18" charset="0"/>
              </a:rPr>
              <a:t>Expectancy Theory</a:t>
            </a:r>
          </a:p>
          <a:p>
            <a:pPr marL="0" indent="0">
              <a:buNone/>
            </a:pPr>
            <a:endParaRPr lang="en-US" altLang="en-US" dirty="0">
              <a:latin typeface="Times New Roman" panose="02020603050405020304" pitchFamily="18" charset="0"/>
              <a:cs typeface="Times New Roman" panose="02020603050405020304" pitchFamily="18" charset="0"/>
            </a:endParaRPr>
          </a:p>
        </p:txBody>
      </p:sp>
      <p:sp>
        <p:nvSpPr>
          <p:cNvPr id="19459" name="Title 1">
            <a:extLst>
              <a:ext uri="{FF2B5EF4-FFF2-40B4-BE49-F238E27FC236}">
                <a16:creationId xmlns:a16="http://schemas.microsoft.com/office/drawing/2014/main" id="{15376B53-2E1C-DB67-522D-CF42C93C82AC}"/>
              </a:ext>
            </a:extLst>
          </p:cNvPr>
          <p:cNvSpPr>
            <a:spLocks noGrp="1"/>
          </p:cNvSpPr>
          <p:nvPr>
            <p:ph type="title"/>
          </p:nvPr>
        </p:nvSpPr>
        <p:spPr/>
        <p:txBody>
          <a:bodyPr/>
          <a:lstStyle/>
          <a:p>
            <a:pPr algn="ctr" eaLnBrk="1" hangingPunct="1"/>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Contemporary Theories of Motivation</a:t>
            </a:r>
          </a:p>
        </p:txBody>
      </p:sp>
      <p:pic>
        <p:nvPicPr>
          <p:cNvPr id="19460" name="Picture 5" descr="C:\Users\Bob Stretch\AppData\Local\Microsoft\Windows\Temporary Internet Files\Content.IE5\118DJOWU\MCj04260940000[1].wmf">
            <a:extLst>
              <a:ext uri="{FF2B5EF4-FFF2-40B4-BE49-F238E27FC236}">
                <a16:creationId xmlns:a16="http://schemas.microsoft.com/office/drawing/2014/main" id="{D6B02F23-CB31-686E-CDF9-CDBAA90FB60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288463" y="4173537"/>
            <a:ext cx="2895600" cy="256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a:extLst>
              <a:ext uri="{FF2B5EF4-FFF2-40B4-BE49-F238E27FC236}">
                <a16:creationId xmlns:a16="http://schemas.microsoft.com/office/drawing/2014/main" id="{69FA2469-32B8-2269-29A2-1E15145B9B64}"/>
              </a:ext>
            </a:extLst>
          </p:cNvPr>
          <p:cNvSpPr>
            <a:spLocks noGrp="1"/>
          </p:cNvSpPr>
          <p:nvPr>
            <p:ph type="title"/>
          </p:nvPr>
        </p:nvSpPr>
        <p:spPr/>
        <p:txBody>
          <a:bodyPr/>
          <a:lstStyle/>
          <a:p>
            <a:pPr algn="ctr" eaLnBrk="1" hangingPunct="1"/>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Cognitive Evaluation Theory</a:t>
            </a:r>
          </a:p>
        </p:txBody>
      </p:sp>
      <p:sp>
        <p:nvSpPr>
          <p:cNvPr id="20483" name="Content Placeholder 2">
            <a:extLst>
              <a:ext uri="{FF2B5EF4-FFF2-40B4-BE49-F238E27FC236}">
                <a16:creationId xmlns:a16="http://schemas.microsoft.com/office/drawing/2014/main" id="{C3061E25-7C44-4DB6-D204-976DA72BEBC4}"/>
              </a:ext>
            </a:extLst>
          </p:cNvPr>
          <p:cNvSpPr>
            <a:spLocks noGrp="1"/>
          </p:cNvSpPr>
          <p:nvPr>
            <p:ph idx="1"/>
          </p:nvPr>
        </p:nvSpPr>
        <p:spPr>
          <a:xfrm>
            <a:off x="838200" y="1690688"/>
            <a:ext cx="11120438" cy="4724400"/>
          </a:xfrm>
        </p:spPr>
        <p:txBody>
          <a:bodyPr>
            <a:normAutofit lnSpcReduction="10000"/>
          </a:bodyPr>
          <a:lstStyle/>
          <a:p>
            <a:pPr marL="0" indent="0">
              <a:lnSpc>
                <a:spcPct val="100000"/>
              </a:lnSpc>
              <a:buNone/>
            </a:pPr>
            <a:r>
              <a:rPr lang="en-US" altLang="en-US" dirty="0">
                <a:latin typeface="Times New Roman" panose="02020603050405020304" pitchFamily="18" charset="0"/>
                <a:cs typeface="Times New Roman" panose="02020603050405020304" pitchFamily="18" charset="0"/>
              </a:rPr>
              <a:t>Providing an extrinsic reward for behavior that had been previously only intrinsically rewarding tends to decrease the overall level of motivation.</a:t>
            </a:r>
          </a:p>
          <a:p>
            <a:pPr marL="0" indent="0">
              <a:lnSpc>
                <a:spcPct val="100000"/>
              </a:lnSpc>
              <a:buNone/>
            </a:pPr>
            <a:endParaRPr lang="en-US" altLang="en-US" sz="1000" dirty="0">
              <a:latin typeface="Times New Roman" panose="02020603050405020304" pitchFamily="18" charset="0"/>
              <a:cs typeface="Times New Roman" panose="02020603050405020304" pitchFamily="18" charset="0"/>
            </a:endParaRPr>
          </a:p>
          <a:p>
            <a:pPr marL="0" indent="0">
              <a:lnSpc>
                <a:spcPct val="100000"/>
              </a:lnSpc>
              <a:buNone/>
            </a:pPr>
            <a:r>
              <a:rPr lang="en-US" altLang="en-US" b="1" dirty="0">
                <a:latin typeface="Times New Roman" panose="02020603050405020304" pitchFamily="18" charset="0"/>
                <a:cs typeface="Times New Roman" panose="02020603050405020304" pitchFamily="18" charset="0"/>
              </a:rPr>
              <a:t>Major implications for work rewards</a:t>
            </a:r>
          </a:p>
          <a:p>
            <a:pPr marL="465138" lvl="1" indent="-285750">
              <a:lnSpc>
                <a:spcPct val="100000"/>
              </a:lnSpc>
            </a:pPr>
            <a:r>
              <a:rPr lang="en-US" altLang="en-US" dirty="0">
                <a:latin typeface="Times New Roman" panose="02020603050405020304" pitchFamily="18" charset="0"/>
                <a:cs typeface="Times New Roman" panose="02020603050405020304" pitchFamily="18" charset="0"/>
              </a:rPr>
              <a:t>Intrinsic and extrinsic rewards are not independent.</a:t>
            </a:r>
          </a:p>
          <a:p>
            <a:pPr marL="465138" lvl="1" indent="-285750">
              <a:lnSpc>
                <a:spcPct val="100000"/>
              </a:lnSpc>
            </a:pPr>
            <a:r>
              <a:rPr lang="en-US" altLang="en-US" dirty="0">
                <a:latin typeface="Times New Roman" panose="02020603050405020304" pitchFamily="18" charset="0"/>
                <a:cs typeface="Times New Roman" panose="02020603050405020304" pitchFamily="18" charset="0"/>
              </a:rPr>
              <a:t>Extrinsic rewards decrease intrinsic rewards.</a:t>
            </a:r>
          </a:p>
          <a:p>
            <a:pPr marL="465138" lvl="1" indent="-285750">
              <a:lnSpc>
                <a:spcPct val="100000"/>
              </a:lnSpc>
            </a:pPr>
            <a:r>
              <a:rPr lang="en-US" altLang="en-US" dirty="0">
                <a:latin typeface="Times New Roman" panose="02020603050405020304" pitchFamily="18" charset="0"/>
                <a:cs typeface="Times New Roman" panose="02020603050405020304" pitchFamily="18" charset="0"/>
              </a:rPr>
              <a:t>Pay should be noncontingent on performance.</a:t>
            </a:r>
          </a:p>
          <a:p>
            <a:pPr marL="465138" lvl="1" indent="-285750">
              <a:lnSpc>
                <a:spcPct val="100000"/>
              </a:lnSpc>
            </a:pPr>
            <a:r>
              <a:rPr lang="en-US" altLang="en-US" dirty="0">
                <a:latin typeface="Times New Roman" panose="02020603050405020304" pitchFamily="18" charset="0"/>
                <a:cs typeface="Times New Roman" panose="02020603050405020304" pitchFamily="18" charset="0"/>
              </a:rPr>
              <a:t>Verbal rewards increase intrinsic motivation; tangible rewards reduce it.</a:t>
            </a:r>
          </a:p>
          <a:p>
            <a:pPr marL="0" indent="0">
              <a:lnSpc>
                <a:spcPct val="100000"/>
              </a:lnSpc>
              <a:buNone/>
            </a:pPr>
            <a:r>
              <a:rPr lang="en-US" altLang="en-US" b="1" dirty="0">
                <a:latin typeface="Times New Roman" panose="02020603050405020304" pitchFamily="18" charset="0"/>
                <a:cs typeface="Times New Roman" panose="02020603050405020304" pitchFamily="18" charset="0"/>
              </a:rPr>
              <a:t>Self-concordance </a:t>
            </a:r>
          </a:p>
          <a:p>
            <a:pPr marL="465138" lvl="1" indent="-285750">
              <a:lnSpc>
                <a:spcPct val="100000"/>
              </a:lnSpc>
            </a:pPr>
            <a:r>
              <a:rPr lang="en-US" altLang="en-US" dirty="0">
                <a:latin typeface="Times New Roman" panose="02020603050405020304" pitchFamily="18" charset="0"/>
                <a:cs typeface="Times New Roman" panose="02020603050405020304" pitchFamily="18" charset="0"/>
              </a:rPr>
              <a:t>When the personal reasons for pursuing goals are consistent with personal interests and core values (intrinsic  motivation), people are happier and more successful.</a:t>
            </a:r>
          </a:p>
        </p:txBody>
      </p:sp>
    </p:spTree>
  </p:cSld>
  <p:clrMapOvr>
    <a:masterClrMapping/>
  </p:clrMapOv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a:extLst>
              <a:ext uri="{FF2B5EF4-FFF2-40B4-BE49-F238E27FC236}">
                <a16:creationId xmlns:a16="http://schemas.microsoft.com/office/drawing/2014/main" id="{621F4B49-4D11-8B18-11EB-48B559EA5B32}"/>
              </a:ext>
            </a:extLst>
          </p:cNvPr>
          <p:cNvSpPr>
            <a:spLocks noGrp="1"/>
          </p:cNvSpPr>
          <p:nvPr>
            <p:ph type="title"/>
          </p:nvPr>
        </p:nvSpPr>
        <p:spPr/>
        <p:txBody>
          <a:bodyPr/>
          <a:lstStyle/>
          <a:p>
            <a:pPr algn="ctr" eaLnBrk="1" hangingPunct="1"/>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Locke’s Goal-Setting Theory</a:t>
            </a:r>
          </a:p>
        </p:txBody>
      </p:sp>
      <p:sp>
        <p:nvSpPr>
          <p:cNvPr id="21507" name="Content Placeholder 2">
            <a:extLst>
              <a:ext uri="{FF2B5EF4-FFF2-40B4-BE49-F238E27FC236}">
                <a16:creationId xmlns:a16="http://schemas.microsoft.com/office/drawing/2014/main" id="{12F44F3E-8F31-6F6B-33BE-7B56A14E35E6}"/>
              </a:ext>
            </a:extLst>
          </p:cNvPr>
          <p:cNvSpPr>
            <a:spLocks noGrp="1"/>
          </p:cNvSpPr>
          <p:nvPr>
            <p:ph idx="1"/>
          </p:nvPr>
        </p:nvSpPr>
        <p:spPr>
          <a:xfrm>
            <a:off x="838200" y="1519238"/>
            <a:ext cx="10834688" cy="4525963"/>
          </a:xfrm>
        </p:spPr>
        <p:txBody>
          <a:bodyPr>
            <a:noAutofit/>
          </a:bodyPr>
          <a:lstStyle/>
          <a:p>
            <a:pPr marL="0" indent="0">
              <a:buNone/>
            </a:pPr>
            <a:r>
              <a:rPr lang="en-US" altLang="en-US" b="1" dirty="0">
                <a:latin typeface="Times New Roman" panose="02020603050405020304" pitchFamily="18" charset="0"/>
                <a:cs typeface="Times New Roman" panose="02020603050405020304" pitchFamily="18" charset="0"/>
              </a:rPr>
              <a:t> </a:t>
            </a:r>
          </a:p>
          <a:p>
            <a:pPr marL="0" indent="0">
              <a:buNone/>
            </a:pPr>
            <a:r>
              <a:rPr lang="en-US" altLang="en-US" b="1" dirty="0">
                <a:latin typeface="Times New Roman" panose="02020603050405020304" pitchFamily="18" charset="0"/>
                <a:cs typeface="Times New Roman" panose="02020603050405020304" pitchFamily="18" charset="0"/>
              </a:rPr>
              <a:t>Basic premise:</a:t>
            </a:r>
            <a:r>
              <a:rPr lang="en-US" altLang="en-US" dirty="0">
                <a:solidFill>
                  <a:srgbClr val="3FA85D"/>
                </a:solidFill>
                <a:latin typeface="Times New Roman" panose="02020603050405020304" pitchFamily="18" charset="0"/>
                <a:cs typeface="Times New Roman" panose="02020603050405020304" pitchFamily="18" charset="0"/>
              </a:rPr>
              <a:t> </a:t>
            </a:r>
          </a:p>
          <a:p>
            <a:pPr marL="0" indent="0">
              <a:buNone/>
            </a:pPr>
            <a:r>
              <a:rPr lang="en-US" altLang="en-US" i="1" dirty="0">
                <a:latin typeface="Times New Roman" panose="02020603050405020304" pitchFamily="18" charset="0"/>
                <a:cs typeface="Times New Roman" panose="02020603050405020304" pitchFamily="18" charset="0"/>
              </a:rPr>
              <a:t>Specific</a:t>
            </a:r>
            <a:r>
              <a:rPr lang="en-US" altLang="en-US" dirty="0">
                <a:latin typeface="Times New Roman" panose="02020603050405020304" pitchFamily="18" charset="0"/>
                <a:cs typeface="Times New Roman" panose="02020603050405020304" pitchFamily="18" charset="0"/>
              </a:rPr>
              <a:t> and </a:t>
            </a:r>
            <a:r>
              <a:rPr lang="en-US" altLang="en-US" i="1" dirty="0">
                <a:latin typeface="Times New Roman" panose="02020603050405020304" pitchFamily="18" charset="0"/>
                <a:cs typeface="Times New Roman" panose="02020603050405020304" pitchFamily="18" charset="0"/>
              </a:rPr>
              <a:t>difficult </a:t>
            </a:r>
            <a:r>
              <a:rPr lang="en-US" altLang="en-US" dirty="0">
                <a:latin typeface="Times New Roman" panose="02020603050405020304" pitchFamily="18" charset="0"/>
                <a:cs typeface="Times New Roman" panose="02020603050405020304" pitchFamily="18" charset="0"/>
              </a:rPr>
              <a:t>goals, with </a:t>
            </a:r>
            <a:r>
              <a:rPr lang="en-US" altLang="en-US" i="1" dirty="0">
                <a:latin typeface="Times New Roman" panose="02020603050405020304" pitchFamily="18" charset="0"/>
                <a:cs typeface="Times New Roman" panose="02020603050405020304" pitchFamily="18" charset="0"/>
              </a:rPr>
              <a:t>self-generated feedback</a:t>
            </a:r>
            <a:r>
              <a:rPr lang="en-US" altLang="en-US" dirty="0">
                <a:latin typeface="Times New Roman" panose="02020603050405020304" pitchFamily="18" charset="0"/>
                <a:cs typeface="Times New Roman" panose="02020603050405020304" pitchFamily="18" charset="0"/>
              </a:rPr>
              <a:t>, lead to higher performance.</a:t>
            </a:r>
          </a:p>
          <a:p>
            <a:pPr marL="0" indent="0">
              <a:buNone/>
            </a:pPr>
            <a:r>
              <a:rPr lang="en-US" altLang="en-US" b="1" dirty="0">
                <a:solidFill>
                  <a:srgbClr val="FF0000"/>
                </a:solidFill>
                <a:latin typeface="Times New Roman" panose="02020603050405020304" pitchFamily="18" charset="0"/>
                <a:cs typeface="Times New Roman" panose="02020603050405020304" pitchFamily="18" charset="0"/>
              </a:rPr>
              <a:t>Coach: “do your best X win 3/0”</a:t>
            </a:r>
          </a:p>
          <a:p>
            <a:pPr marL="0" indent="0">
              <a:buNone/>
            </a:pPr>
            <a:endParaRPr lang="en-US" altLang="en-US" dirty="0">
              <a:latin typeface="Times New Roman" panose="02020603050405020304" pitchFamily="18" charset="0"/>
              <a:cs typeface="Times New Roman" panose="02020603050405020304" pitchFamily="18" charset="0"/>
            </a:endParaRPr>
          </a:p>
          <a:p>
            <a:pPr marL="0" indent="0">
              <a:buNone/>
            </a:pPr>
            <a:r>
              <a:rPr lang="en-US" altLang="en-US" b="1" dirty="0">
                <a:latin typeface="Times New Roman" panose="02020603050405020304" pitchFamily="18" charset="0"/>
                <a:cs typeface="Times New Roman" panose="02020603050405020304" pitchFamily="18" charset="0"/>
              </a:rPr>
              <a:t>Difficult goals:</a:t>
            </a:r>
          </a:p>
          <a:p>
            <a:pPr marL="542925" lvl="1" indent="-363538"/>
            <a:r>
              <a:rPr lang="en-US" altLang="en-US" sz="2800" dirty="0">
                <a:latin typeface="Times New Roman" panose="02020603050405020304" pitchFamily="18" charset="0"/>
                <a:cs typeface="Times New Roman" panose="02020603050405020304" pitchFamily="18" charset="0"/>
              </a:rPr>
              <a:t>Focus and direct attention.</a:t>
            </a:r>
          </a:p>
          <a:p>
            <a:pPr marL="542925" lvl="1" indent="-363538"/>
            <a:r>
              <a:rPr lang="en-US" altLang="en-US" sz="2800" dirty="0">
                <a:latin typeface="Times New Roman" panose="02020603050405020304" pitchFamily="18" charset="0"/>
                <a:cs typeface="Times New Roman" panose="02020603050405020304" pitchFamily="18" charset="0"/>
              </a:rPr>
              <a:t>Energize the person to work harder.</a:t>
            </a:r>
          </a:p>
          <a:p>
            <a:pPr marL="542925" lvl="1" indent="-363538"/>
            <a:r>
              <a:rPr lang="en-US" altLang="en-US" sz="2800" dirty="0">
                <a:latin typeface="Times New Roman" panose="02020603050405020304" pitchFamily="18" charset="0"/>
                <a:cs typeface="Times New Roman" panose="02020603050405020304" pitchFamily="18" charset="0"/>
              </a:rPr>
              <a:t>Difficulty increases persistence.</a:t>
            </a:r>
          </a:p>
          <a:p>
            <a:pPr marL="542925" lvl="1" indent="-363538"/>
            <a:r>
              <a:rPr lang="en-US" altLang="en-US" sz="2800" dirty="0">
                <a:latin typeface="Times New Roman" panose="02020603050405020304" pitchFamily="18" charset="0"/>
                <a:cs typeface="Times New Roman" panose="02020603050405020304" pitchFamily="18" charset="0"/>
              </a:rPr>
              <a:t>Force people to be more effective and efficient.</a:t>
            </a:r>
          </a:p>
          <a:p>
            <a:pPr marL="0" indent="0">
              <a:buNone/>
            </a:pPr>
            <a:endParaRPr lang="en-US" altLang="en-US" dirty="0">
              <a:latin typeface="Times New Roman" panose="02020603050405020304" pitchFamily="18" charset="0"/>
              <a:cs typeface="Times New Roman" panose="02020603050405020304" pitchFamily="18" charset="0"/>
            </a:endParaRPr>
          </a:p>
          <a:p>
            <a:pPr marL="0" indent="0">
              <a:buNone/>
            </a:pPr>
            <a:endParaRPr lang="en-US" altLang="en-US" dirty="0">
              <a:latin typeface="Times New Roman" panose="02020603050405020304" pitchFamily="18" charset="0"/>
              <a:cs typeface="Times New Roman" panose="02020603050405020304" pitchFamily="18" charset="0"/>
            </a:endParaRPr>
          </a:p>
        </p:txBody>
      </p:sp>
    </p:spTree>
  </p:cSld>
  <p:clrMapOvr>
    <a:masterClrMapping/>
  </p:clrMapOv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a:extLst>
              <a:ext uri="{FF2B5EF4-FFF2-40B4-BE49-F238E27FC236}">
                <a16:creationId xmlns:a16="http://schemas.microsoft.com/office/drawing/2014/main" id="{60BC7514-6E0B-D51A-AC06-1F1074F3C238}"/>
              </a:ext>
            </a:extLst>
          </p:cNvPr>
          <p:cNvSpPr>
            <a:spLocks noGrp="1"/>
          </p:cNvSpPr>
          <p:nvPr>
            <p:ph type="title" idx="4294967295"/>
          </p:nvPr>
        </p:nvSpPr>
        <p:spPr/>
        <p:txBody>
          <a:bodyPr/>
          <a:lstStyle/>
          <a:p>
            <a:pPr algn="ctr" eaLnBrk="1" hangingPunct="1"/>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Locke’s Goal-Setting Theory</a:t>
            </a:r>
          </a:p>
        </p:txBody>
      </p:sp>
      <p:sp>
        <p:nvSpPr>
          <p:cNvPr id="22531" name="Content Placeholder 2">
            <a:extLst>
              <a:ext uri="{FF2B5EF4-FFF2-40B4-BE49-F238E27FC236}">
                <a16:creationId xmlns:a16="http://schemas.microsoft.com/office/drawing/2014/main" id="{4A5FBED1-1E4D-95AC-4FB1-97CCC83FA3B7}"/>
              </a:ext>
            </a:extLst>
          </p:cNvPr>
          <p:cNvSpPr>
            <a:spLocks noGrp="1"/>
          </p:cNvSpPr>
          <p:nvPr>
            <p:ph idx="4294967295"/>
          </p:nvPr>
        </p:nvSpPr>
        <p:spPr>
          <a:xfrm>
            <a:off x="652462" y="1690688"/>
            <a:ext cx="10277475" cy="4525962"/>
          </a:xfrm>
        </p:spPr>
        <p:txBody>
          <a:bodyPr>
            <a:normAutofit/>
          </a:bodyPr>
          <a:lstStyle/>
          <a:p>
            <a:pPr marL="0" indent="0">
              <a:buNone/>
            </a:pPr>
            <a:endParaRPr lang="en-US" altLang="en-US" dirty="0">
              <a:latin typeface="Times New Roman" panose="02020603050405020304" pitchFamily="18" charset="0"/>
              <a:cs typeface="Times New Roman" panose="02020603050405020304" pitchFamily="18" charset="0"/>
            </a:endParaRPr>
          </a:p>
          <a:p>
            <a:pPr marL="0" indent="0">
              <a:buNone/>
            </a:pPr>
            <a:r>
              <a:rPr lang="en-US" altLang="en-US" b="1" dirty="0">
                <a:latin typeface="Times New Roman" panose="02020603050405020304" pitchFamily="18" charset="0"/>
                <a:cs typeface="Times New Roman" panose="02020603050405020304" pitchFamily="18" charset="0"/>
              </a:rPr>
              <a:t>Relationship between goals and performance depends on: </a:t>
            </a:r>
          </a:p>
          <a:p>
            <a:pPr marL="542925" lvl="1" indent="-363538"/>
            <a:r>
              <a:rPr lang="en-US" altLang="en-US" sz="2800" dirty="0">
                <a:latin typeface="Times New Roman" panose="02020603050405020304" pitchFamily="18" charset="0"/>
                <a:cs typeface="Times New Roman" panose="02020603050405020304" pitchFamily="18" charset="0"/>
              </a:rPr>
              <a:t>goal commitment (the more public the better!);</a:t>
            </a:r>
          </a:p>
          <a:p>
            <a:pPr marL="542925" lvl="1" indent="-363538"/>
            <a:r>
              <a:rPr lang="en-US" altLang="en-US" sz="2800" dirty="0">
                <a:latin typeface="Times New Roman" panose="02020603050405020304" pitchFamily="18" charset="0"/>
                <a:cs typeface="Times New Roman" panose="02020603050405020304" pitchFamily="18" charset="0"/>
              </a:rPr>
              <a:t>task characteristics (simple, well-learned);</a:t>
            </a:r>
          </a:p>
          <a:p>
            <a:pPr marL="542925" lvl="1" indent="-363538"/>
            <a:r>
              <a:rPr lang="en-US" altLang="en-US" sz="2800" dirty="0">
                <a:latin typeface="Times New Roman" panose="02020603050405020304" pitchFamily="18" charset="0"/>
                <a:cs typeface="Times New Roman" panose="02020603050405020304" pitchFamily="18" charset="0"/>
              </a:rPr>
              <a:t>culture (best match is in North America, less in the Arabs)</a:t>
            </a:r>
          </a:p>
          <a:p>
            <a:pPr marL="179387" lvl="1" indent="0">
              <a:buNone/>
            </a:pPr>
            <a:endParaRPr lang="en-US" altLang="en-US" sz="2800" b="1" dirty="0">
              <a:solidFill>
                <a:srgbClr val="FF0000"/>
              </a:solidFill>
              <a:latin typeface="Times New Roman" panose="02020603050405020304" pitchFamily="18" charset="0"/>
              <a:cs typeface="Times New Roman" panose="02020603050405020304" pitchFamily="18" charset="0"/>
            </a:endParaRPr>
          </a:p>
          <a:p>
            <a:pPr marL="179387" lvl="1" indent="0" algn="ctr">
              <a:buNone/>
            </a:pPr>
            <a:r>
              <a:rPr lang="en-US" altLang="en-US" sz="2800" b="1" dirty="0">
                <a:solidFill>
                  <a:srgbClr val="FF0000"/>
                </a:solidFill>
                <a:latin typeface="Times New Roman" panose="02020603050405020304" pitchFamily="18" charset="0"/>
                <a:cs typeface="Times New Roman" panose="02020603050405020304" pitchFamily="18" charset="0"/>
              </a:rPr>
              <a:t>Conclusion: difficult but specific goals are strong motivators</a:t>
            </a:r>
          </a:p>
          <a:p>
            <a:pPr marL="179387" lvl="1" indent="0">
              <a:buNone/>
            </a:pPr>
            <a:endParaRPr lang="en-US" altLang="en-US" sz="2800" b="1" dirty="0">
              <a:solidFill>
                <a:srgbClr val="FF0000"/>
              </a:solidFill>
              <a:latin typeface="Times New Roman" panose="02020603050405020304" pitchFamily="18" charset="0"/>
              <a:cs typeface="Times New Roman" panose="02020603050405020304" pitchFamily="18" charset="0"/>
            </a:endParaRPr>
          </a:p>
          <a:p>
            <a:pPr marL="179387" lvl="1" indent="0" algn="ctr">
              <a:buNone/>
            </a:pPr>
            <a:r>
              <a:rPr lang="en-US" altLang="en-US" sz="2800" b="1" dirty="0">
                <a:solidFill>
                  <a:srgbClr val="FF0000"/>
                </a:solidFill>
                <a:latin typeface="Times New Roman" panose="02020603050405020304" pitchFamily="18" charset="0"/>
                <a:cs typeface="Times New Roman" panose="02020603050405020304" pitchFamily="18" charset="0"/>
              </a:rPr>
              <a:t>Setting specific, challenging goals for employees is the best thing managers can do to improve performance.</a:t>
            </a:r>
          </a:p>
          <a:p>
            <a:pPr marL="542925" lvl="1" indent="-363538"/>
            <a:endParaRPr lang="en-US" altLang="en-US" sz="2800" dirty="0">
              <a:latin typeface="Times New Roman" panose="02020603050405020304" pitchFamily="18" charset="0"/>
              <a:cs typeface="Times New Roman" panose="02020603050405020304" pitchFamily="18" charset="0"/>
            </a:endParaRPr>
          </a:p>
          <a:p>
            <a:pPr marL="0" indent="0">
              <a:buNone/>
            </a:pPr>
            <a:endParaRPr lang="en-US" altLang="en-US" dirty="0">
              <a:latin typeface="Times New Roman" panose="02020603050405020304" pitchFamily="18" charset="0"/>
              <a:cs typeface="Times New Roman" panose="02020603050405020304" pitchFamily="18" charset="0"/>
            </a:endParaRPr>
          </a:p>
        </p:txBody>
      </p:sp>
    </p:spTree>
  </p:cSld>
  <p:clrMapOvr>
    <a:masterClrMapping/>
  </p:clrMapOv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Content Placeholder 2">
            <a:extLst>
              <a:ext uri="{FF2B5EF4-FFF2-40B4-BE49-F238E27FC236}">
                <a16:creationId xmlns:a16="http://schemas.microsoft.com/office/drawing/2014/main" id="{2BC1BFAF-E80B-78D9-9B3F-04BB064603E7}"/>
              </a:ext>
            </a:extLst>
          </p:cNvPr>
          <p:cNvSpPr>
            <a:spLocks noGrp="1"/>
          </p:cNvSpPr>
          <p:nvPr>
            <p:ph idx="1"/>
          </p:nvPr>
        </p:nvSpPr>
        <p:spPr>
          <a:xfrm>
            <a:off x="876300" y="1722439"/>
            <a:ext cx="10782300" cy="4410075"/>
          </a:xfrm>
        </p:spPr>
        <p:txBody>
          <a:bodyPr>
            <a:noAutofit/>
          </a:bodyPr>
          <a:lstStyle/>
          <a:p>
            <a:pPr eaLnBrk="1" hangingPunct="1">
              <a:lnSpc>
                <a:spcPct val="90000"/>
              </a:lnSpc>
            </a:pPr>
            <a:r>
              <a:rPr lang="en-US" altLang="en-US" sz="2400" dirty="0">
                <a:latin typeface="Times New Roman" panose="02020603050405020304" pitchFamily="18" charset="0"/>
                <a:cs typeface="Times New Roman" panose="02020603050405020304" pitchFamily="18" charset="0"/>
              </a:rPr>
              <a:t>MBO is a systematic way to utilize goal-setting.</a:t>
            </a:r>
          </a:p>
          <a:p>
            <a:pPr eaLnBrk="1" hangingPunct="1">
              <a:lnSpc>
                <a:spcPct val="90000"/>
              </a:lnSpc>
            </a:pPr>
            <a:r>
              <a:rPr lang="en-US" altLang="en-US" sz="2400" dirty="0">
                <a:latin typeface="Times New Roman" panose="02020603050405020304" pitchFamily="18" charset="0"/>
                <a:cs typeface="Times New Roman" panose="02020603050405020304" pitchFamily="18" charset="0"/>
              </a:rPr>
              <a:t>Goals must be:</a:t>
            </a:r>
          </a:p>
          <a:p>
            <a:pPr marL="715963" lvl="2" indent="-361950"/>
            <a:r>
              <a:rPr lang="en-US" altLang="en-US" sz="2400" dirty="0">
                <a:latin typeface="Times New Roman" panose="02020603050405020304" pitchFamily="18" charset="0"/>
                <a:cs typeface="Times New Roman" panose="02020603050405020304" pitchFamily="18" charset="0"/>
              </a:rPr>
              <a:t>tangible;</a:t>
            </a:r>
          </a:p>
          <a:p>
            <a:pPr marL="715963" lvl="2" indent="-361950"/>
            <a:r>
              <a:rPr lang="en-US" altLang="en-US" sz="2400" dirty="0">
                <a:latin typeface="Times New Roman" panose="02020603050405020304" pitchFamily="18" charset="0"/>
                <a:cs typeface="Times New Roman" panose="02020603050405020304" pitchFamily="18" charset="0"/>
              </a:rPr>
              <a:t>verifiable;</a:t>
            </a:r>
          </a:p>
          <a:p>
            <a:pPr marL="715963" lvl="2" indent="-361950"/>
            <a:r>
              <a:rPr lang="en-US" altLang="en-US" sz="2400" dirty="0">
                <a:latin typeface="Times New Roman" panose="02020603050405020304" pitchFamily="18" charset="0"/>
                <a:cs typeface="Times New Roman" panose="02020603050405020304" pitchFamily="18" charset="0"/>
              </a:rPr>
              <a:t>measurable;</a:t>
            </a:r>
          </a:p>
          <a:p>
            <a:pPr eaLnBrk="1" hangingPunct="1">
              <a:lnSpc>
                <a:spcPct val="90000"/>
              </a:lnSpc>
            </a:pPr>
            <a:r>
              <a:rPr lang="en-US" altLang="en-US" sz="2400" dirty="0">
                <a:latin typeface="Times New Roman" panose="02020603050405020304" pitchFamily="18" charset="0"/>
                <a:cs typeface="Times New Roman" panose="02020603050405020304" pitchFamily="18" charset="0"/>
              </a:rPr>
              <a:t>Corporate goals are broken down into smaller, more specific goals at each level of organization.</a:t>
            </a:r>
          </a:p>
          <a:p>
            <a:pPr eaLnBrk="1" hangingPunct="1">
              <a:lnSpc>
                <a:spcPct val="90000"/>
              </a:lnSpc>
            </a:pPr>
            <a:r>
              <a:rPr lang="en-US" altLang="en-US" sz="2400" dirty="0">
                <a:latin typeface="Times New Roman" panose="02020603050405020304" pitchFamily="18" charset="0"/>
                <a:cs typeface="Times New Roman" panose="02020603050405020304" pitchFamily="18" charset="0"/>
              </a:rPr>
              <a:t>Four common ingredients to MBO programs are:</a:t>
            </a:r>
          </a:p>
          <a:p>
            <a:pPr marL="715963" lvl="2" indent="-361950"/>
            <a:r>
              <a:rPr lang="en-US" altLang="en-US" sz="2400" dirty="0">
                <a:latin typeface="Times New Roman" panose="02020603050405020304" pitchFamily="18" charset="0"/>
                <a:cs typeface="Times New Roman" panose="02020603050405020304" pitchFamily="18" charset="0"/>
              </a:rPr>
              <a:t>goal specificity;</a:t>
            </a:r>
          </a:p>
          <a:p>
            <a:pPr marL="715963" lvl="2" indent="-361950"/>
            <a:r>
              <a:rPr lang="en-US" altLang="en-US" sz="2400" dirty="0">
                <a:latin typeface="Times New Roman" panose="02020603050405020304" pitchFamily="18" charset="0"/>
                <a:cs typeface="Times New Roman" panose="02020603050405020304" pitchFamily="18" charset="0"/>
              </a:rPr>
              <a:t>participative decision making;</a:t>
            </a:r>
          </a:p>
          <a:p>
            <a:pPr marL="715963" lvl="2" indent="-361950"/>
            <a:r>
              <a:rPr lang="en-US" altLang="en-US" sz="2400" dirty="0">
                <a:latin typeface="Times New Roman" panose="02020603050405020304" pitchFamily="18" charset="0"/>
                <a:cs typeface="Times New Roman" panose="02020603050405020304" pitchFamily="18" charset="0"/>
              </a:rPr>
              <a:t>explicit time period;</a:t>
            </a:r>
          </a:p>
          <a:p>
            <a:pPr marL="715963" lvl="2" indent="-361950"/>
            <a:r>
              <a:rPr lang="en-US" altLang="en-US" sz="2400" dirty="0">
                <a:latin typeface="Times New Roman" panose="02020603050405020304" pitchFamily="18" charset="0"/>
                <a:cs typeface="Times New Roman" panose="02020603050405020304" pitchFamily="18" charset="0"/>
              </a:rPr>
              <a:t>performance feedback.</a:t>
            </a:r>
          </a:p>
        </p:txBody>
      </p:sp>
      <p:pic>
        <p:nvPicPr>
          <p:cNvPr id="23555" name="Picture 2" descr="C:\Users\Bob Stretch\AppData\Local\Microsoft\Windows\Temporary Internet Files\Content.IE5\ZUGDL5A6\MCj04125720000[1].wmf">
            <a:extLst>
              <a:ext uri="{FF2B5EF4-FFF2-40B4-BE49-F238E27FC236}">
                <a16:creationId xmlns:a16="http://schemas.microsoft.com/office/drawing/2014/main" id="{89553E66-C219-BF5C-6741-550F0FFF420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874250" y="4776788"/>
            <a:ext cx="2032000" cy="171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56" name="Title 1">
            <a:extLst>
              <a:ext uri="{FF2B5EF4-FFF2-40B4-BE49-F238E27FC236}">
                <a16:creationId xmlns:a16="http://schemas.microsoft.com/office/drawing/2014/main" id="{C4705930-44D1-87B3-2EBA-A458F68A40AF}"/>
              </a:ext>
            </a:extLst>
          </p:cNvPr>
          <p:cNvSpPr>
            <a:spLocks noGrp="1"/>
          </p:cNvSpPr>
          <p:nvPr>
            <p:ph type="title"/>
          </p:nvPr>
        </p:nvSpPr>
        <p:spPr>
          <a:xfrm>
            <a:off x="1028700" y="725486"/>
            <a:ext cx="10201275" cy="481012"/>
          </a:xfrm>
        </p:spPr>
        <p:txBody>
          <a:bodyPr>
            <a:normAutofit fontScale="90000"/>
          </a:bodyPr>
          <a:lstStyle/>
          <a:p>
            <a:pPr eaLnBrk="1" hangingPunct="1"/>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Implementation: Management by Objectives</a:t>
            </a:r>
          </a:p>
        </p:txBody>
      </p:sp>
    </p:spTree>
  </p:cSld>
  <p:clrMapOvr>
    <a:masterClrMapping/>
  </p:clrMapOv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a:extLst>
              <a:ext uri="{FF2B5EF4-FFF2-40B4-BE49-F238E27FC236}">
                <a16:creationId xmlns:a16="http://schemas.microsoft.com/office/drawing/2014/main" id="{2BECA49D-28C2-E30A-50C2-E8EF1CB19AD2}"/>
              </a:ext>
            </a:extLst>
          </p:cNvPr>
          <p:cNvSpPr>
            <a:spLocks noGrp="1"/>
          </p:cNvSpPr>
          <p:nvPr>
            <p:ph type="title"/>
          </p:nvPr>
        </p:nvSpPr>
        <p:spPr>
          <a:xfrm>
            <a:off x="1079501" y="342816"/>
            <a:ext cx="10515600" cy="1325563"/>
          </a:xfrm>
        </p:spPr>
        <p:txBody>
          <a:bodyPr/>
          <a:lstStyle/>
          <a:p>
            <a:pPr algn="ctr" eaLnBrk="1" hangingPunct="1"/>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Bandura’s Self-Efficacy Theory</a:t>
            </a:r>
          </a:p>
        </p:txBody>
      </p:sp>
      <p:sp>
        <p:nvSpPr>
          <p:cNvPr id="24579" name="Content Placeholder 2">
            <a:extLst>
              <a:ext uri="{FF2B5EF4-FFF2-40B4-BE49-F238E27FC236}">
                <a16:creationId xmlns:a16="http://schemas.microsoft.com/office/drawing/2014/main" id="{FCEC6192-80AB-BC44-F798-964ED2157AC1}"/>
              </a:ext>
            </a:extLst>
          </p:cNvPr>
          <p:cNvSpPr>
            <a:spLocks noGrp="1"/>
          </p:cNvSpPr>
          <p:nvPr>
            <p:ph idx="1"/>
          </p:nvPr>
        </p:nvSpPr>
        <p:spPr>
          <a:xfrm>
            <a:off x="596899" y="1594098"/>
            <a:ext cx="11404601" cy="4525962"/>
          </a:xfrm>
        </p:spPr>
        <p:txBody>
          <a:bodyPr>
            <a:normAutofit/>
          </a:bodyPr>
          <a:lstStyle/>
          <a:p>
            <a:pPr marL="0" indent="0">
              <a:buNone/>
            </a:pPr>
            <a:r>
              <a:rPr lang="en-US" altLang="en-US" dirty="0">
                <a:solidFill>
                  <a:srgbClr val="3FA85D"/>
                </a:solidFill>
                <a:latin typeface="Times New Roman" panose="02020603050405020304" pitchFamily="18" charset="0"/>
                <a:cs typeface="Times New Roman" panose="02020603050405020304" pitchFamily="18" charset="0"/>
              </a:rPr>
              <a:t>Self-Efficacy:</a:t>
            </a:r>
            <a:r>
              <a:rPr lang="en-US" altLang="en-US" dirty="0">
                <a:solidFill>
                  <a:srgbClr val="FF6600"/>
                </a:solidFill>
                <a:latin typeface="Times New Roman" panose="02020603050405020304" pitchFamily="18" charset="0"/>
                <a:cs typeface="Times New Roman" panose="02020603050405020304" pitchFamily="18" charset="0"/>
              </a:rPr>
              <a:t> </a:t>
            </a:r>
            <a:r>
              <a:rPr lang="en-US" altLang="en-US" dirty="0">
                <a:latin typeface="Times New Roman" panose="02020603050405020304" pitchFamily="18" charset="0"/>
                <a:cs typeface="Times New Roman" panose="02020603050405020304" pitchFamily="18" charset="0"/>
              </a:rPr>
              <a:t>An individual’s belief that he or she can perform a task.</a:t>
            </a:r>
            <a:r>
              <a:rPr lang="en-US" altLang="en-US" dirty="0">
                <a:solidFill>
                  <a:srgbClr val="FF6600"/>
                </a:solidFill>
                <a:latin typeface="Times New Roman" panose="02020603050405020304" pitchFamily="18" charset="0"/>
                <a:cs typeface="Times New Roman" panose="02020603050405020304" pitchFamily="18" charset="0"/>
              </a:rPr>
              <a:t>  </a:t>
            </a:r>
          </a:p>
          <a:p>
            <a:pPr marL="449263" lvl="1" indent="-269875"/>
            <a:r>
              <a:rPr lang="en-US" altLang="en-US" sz="2800" dirty="0">
                <a:latin typeface="Times New Roman" panose="02020603050405020304" pitchFamily="18" charset="0"/>
                <a:cs typeface="Times New Roman" panose="02020603050405020304" pitchFamily="18" charset="0"/>
              </a:rPr>
              <a:t>Higher efficacy is related to:</a:t>
            </a:r>
          </a:p>
          <a:p>
            <a:pPr marL="893763" lvl="2" indent="-265113"/>
            <a:r>
              <a:rPr lang="en-US" altLang="en-US" sz="2800" dirty="0">
                <a:latin typeface="Times New Roman" panose="02020603050405020304" pitchFamily="18" charset="0"/>
                <a:cs typeface="Times New Roman" panose="02020603050405020304" pitchFamily="18" charset="0"/>
              </a:rPr>
              <a:t>greater confidence;</a:t>
            </a:r>
          </a:p>
          <a:p>
            <a:pPr marL="893763" lvl="2" indent="-265113"/>
            <a:r>
              <a:rPr lang="en-US" altLang="en-US" sz="2800" dirty="0">
                <a:latin typeface="Times New Roman" panose="02020603050405020304" pitchFamily="18" charset="0"/>
                <a:cs typeface="Times New Roman" panose="02020603050405020304" pitchFamily="18" charset="0"/>
              </a:rPr>
              <a:t>greater persistence in the face of difficulties;</a:t>
            </a:r>
          </a:p>
          <a:p>
            <a:pPr marL="893763" lvl="2" indent="-265113"/>
            <a:r>
              <a:rPr lang="en-US" altLang="en-US" sz="2800" dirty="0">
                <a:latin typeface="Times New Roman" panose="02020603050405020304" pitchFamily="18" charset="0"/>
                <a:cs typeface="Times New Roman" panose="02020603050405020304" pitchFamily="18" charset="0"/>
              </a:rPr>
              <a:t>better response to negative feedback (work harder).</a:t>
            </a:r>
          </a:p>
          <a:p>
            <a:pPr marL="449263" lvl="1" indent="-269875"/>
            <a:r>
              <a:rPr lang="en-US" altLang="en-US" sz="2800" dirty="0">
                <a:latin typeface="Times New Roman" panose="02020603050405020304" pitchFamily="18" charset="0"/>
                <a:cs typeface="Times New Roman" panose="02020603050405020304" pitchFamily="18" charset="0"/>
              </a:rPr>
              <a:t>Self-Efficacy complements Goal-Setting Theory.</a:t>
            </a:r>
          </a:p>
          <a:p>
            <a:pPr marL="0" indent="0"/>
            <a:endParaRPr lang="en-US" altLang="en-US" dirty="0">
              <a:latin typeface="Times New Roman" panose="02020603050405020304" pitchFamily="18" charset="0"/>
              <a:cs typeface="Times New Roman" panose="02020603050405020304" pitchFamily="18" charset="0"/>
            </a:endParaRPr>
          </a:p>
        </p:txBody>
      </p:sp>
      <p:grpSp>
        <p:nvGrpSpPr>
          <p:cNvPr id="24580" name="Group 30">
            <a:extLst>
              <a:ext uri="{FF2B5EF4-FFF2-40B4-BE49-F238E27FC236}">
                <a16:creationId xmlns:a16="http://schemas.microsoft.com/office/drawing/2014/main" id="{D6D37E31-B3DF-FF2C-0D3B-1C14D45BE334}"/>
              </a:ext>
            </a:extLst>
          </p:cNvPr>
          <p:cNvGrpSpPr>
            <a:grpSpLocks/>
          </p:cNvGrpSpPr>
          <p:nvPr/>
        </p:nvGrpSpPr>
        <p:grpSpPr bwMode="auto">
          <a:xfrm>
            <a:off x="2827339" y="4994283"/>
            <a:ext cx="6899275" cy="1465262"/>
            <a:chOff x="762000" y="4191000"/>
            <a:chExt cx="7572130" cy="1671838"/>
          </a:xfrm>
        </p:grpSpPr>
        <p:sp>
          <p:nvSpPr>
            <p:cNvPr id="24584" name="TextBox 8">
              <a:extLst>
                <a:ext uri="{FF2B5EF4-FFF2-40B4-BE49-F238E27FC236}">
                  <a16:creationId xmlns:a16="http://schemas.microsoft.com/office/drawing/2014/main" id="{A6BBD6AF-BBB0-A275-9D04-174BE12B0631}"/>
                </a:ext>
              </a:extLst>
            </p:cNvPr>
            <p:cNvSpPr txBox="1">
              <a:spLocks noChangeArrowheads="1"/>
            </p:cNvSpPr>
            <p:nvPr/>
          </p:nvSpPr>
          <p:spPr bwMode="auto">
            <a:xfrm>
              <a:off x="762000" y="4877486"/>
              <a:ext cx="2122148" cy="452827"/>
            </a:xfrm>
            <a:prstGeom prst="rect">
              <a:avLst/>
            </a:prstGeom>
            <a:solidFill>
              <a:srgbClr val="92D050">
                <a:alpha val="7686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400">
                  <a:solidFill>
                    <a:schemeClr val="tx1"/>
                  </a:solidFill>
                  <a:latin typeface="Verdana" panose="020B0604030504040204" pitchFamily="34" charset="0"/>
                  <a:cs typeface="Arial" panose="020B0604020202020204" pitchFamily="34" charset="0"/>
                </a:defRPr>
              </a:lvl1pPr>
              <a:lvl2pPr marL="742950" indent="-285750" eaLnBrk="0" hangingPunct="0">
                <a:defRPr sz="1400">
                  <a:solidFill>
                    <a:schemeClr val="tx1"/>
                  </a:solidFill>
                  <a:latin typeface="Verdana" panose="020B0604030504040204" pitchFamily="34" charset="0"/>
                  <a:cs typeface="Arial" panose="020B0604020202020204" pitchFamily="34" charset="0"/>
                </a:defRPr>
              </a:lvl2pPr>
              <a:lvl3pPr marL="1143000" indent="-228600" eaLnBrk="0" hangingPunct="0">
                <a:defRPr sz="1400">
                  <a:solidFill>
                    <a:schemeClr val="tx1"/>
                  </a:solidFill>
                  <a:latin typeface="Verdana" panose="020B0604030504040204" pitchFamily="34" charset="0"/>
                  <a:cs typeface="Arial" panose="020B0604020202020204" pitchFamily="34" charset="0"/>
                </a:defRPr>
              </a:lvl3pPr>
              <a:lvl4pPr marL="1600200" indent="-228600" eaLnBrk="0" hangingPunct="0">
                <a:defRPr sz="1400">
                  <a:solidFill>
                    <a:schemeClr val="tx1"/>
                  </a:solidFill>
                  <a:latin typeface="Verdana" panose="020B0604030504040204" pitchFamily="34" charset="0"/>
                  <a:cs typeface="Arial" panose="020B0604020202020204" pitchFamily="34" charset="0"/>
                </a:defRPr>
              </a:lvl4pPr>
              <a:lvl5pPr marL="2057400" indent="-228600" eaLnBrk="0" hangingPunct="0">
                <a:defRPr sz="1400">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9pPr>
            </a:lstStyle>
            <a:p>
              <a:pPr eaLnBrk="1" hangingPunct="1">
                <a:spcBef>
                  <a:spcPct val="50000"/>
                </a:spcBef>
              </a:pPr>
              <a:r>
                <a:rPr lang="en-US" altLang="en-US" sz="2000">
                  <a:latin typeface="Times New Roman" panose="02020603050405020304" pitchFamily="18" charset="0"/>
                </a:rPr>
                <a:t>Given Hard Goal</a:t>
              </a:r>
            </a:p>
          </p:txBody>
        </p:sp>
        <p:sp>
          <p:nvSpPr>
            <p:cNvPr id="24585" name="TextBox 9">
              <a:extLst>
                <a:ext uri="{FF2B5EF4-FFF2-40B4-BE49-F238E27FC236}">
                  <a16:creationId xmlns:a16="http://schemas.microsoft.com/office/drawing/2014/main" id="{DD6204F5-1DD9-05CE-65CD-963394CC2B28}"/>
                </a:ext>
              </a:extLst>
            </p:cNvPr>
            <p:cNvSpPr txBox="1">
              <a:spLocks noChangeArrowheads="1"/>
            </p:cNvSpPr>
            <p:nvPr/>
          </p:nvSpPr>
          <p:spPr bwMode="auto">
            <a:xfrm>
              <a:off x="3124588" y="5410011"/>
              <a:ext cx="2590833" cy="452827"/>
            </a:xfrm>
            <a:prstGeom prst="rect">
              <a:avLst/>
            </a:prstGeom>
            <a:solidFill>
              <a:srgbClr val="92D050">
                <a:alpha val="7686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a:solidFill>
                    <a:schemeClr val="tx1"/>
                  </a:solidFill>
                  <a:latin typeface="Verdana" panose="020B0604030504040204" pitchFamily="34" charset="0"/>
                  <a:cs typeface="Arial" panose="020B0604020202020204" pitchFamily="34" charset="0"/>
                </a:defRPr>
              </a:lvl1pPr>
              <a:lvl2pPr marL="742950" indent="-285750" eaLnBrk="0" hangingPunct="0">
                <a:defRPr sz="1400">
                  <a:solidFill>
                    <a:schemeClr val="tx1"/>
                  </a:solidFill>
                  <a:latin typeface="Verdana" panose="020B0604030504040204" pitchFamily="34" charset="0"/>
                  <a:cs typeface="Arial" panose="020B0604020202020204" pitchFamily="34" charset="0"/>
                </a:defRPr>
              </a:lvl2pPr>
              <a:lvl3pPr marL="1143000" indent="-228600" eaLnBrk="0" hangingPunct="0">
                <a:defRPr sz="1400">
                  <a:solidFill>
                    <a:schemeClr val="tx1"/>
                  </a:solidFill>
                  <a:latin typeface="Verdana" panose="020B0604030504040204" pitchFamily="34" charset="0"/>
                  <a:cs typeface="Arial" panose="020B0604020202020204" pitchFamily="34" charset="0"/>
                </a:defRPr>
              </a:lvl3pPr>
              <a:lvl4pPr marL="1600200" indent="-228600" eaLnBrk="0" hangingPunct="0">
                <a:defRPr sz="1400">
                  <a:solidFill>
                    <a:schemeClr val="tx1"/>
                  </a:solidFill>
                  <a:latin typeface="Verdana" panose="020B0604030504040204" pitchFamily="34" charset="0"/>
                  <a:cs typeface="Arial" panose="020B0604020202020204" pitchFamily="34" charset="0"/>
                </a:defRPr>
              </a:lvl4pPr>
              <a:lvl5pPr marL="2057400" indent="-228600" eaLnBrk="0" hangingPunct="0">
                <a:defRPr sz="1400">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9pPr>
            </a:lstStyle>
            <a:p>
              <a:pPr eaLnBrk="1" hangingPunct="1">
                <a:spcBef>
                  <a:spcPct val="50000"/>
                </a:spcBef>
              </a:pPr>
              <a:r>
                <a:rPr lang="en-US" altLang="en-US" sz="2000">
                  <a:latin typeface="Times New Roman" panose="02020603050405020304" pitchFamily="18" charset="0"/>
                </a:rPr>
                <a:t>Higher Self-Set Goal</a:t>
              </a:r>
            </a:p>
          </p:txBody>
        </p:sp>
        <p:sp>
          <p:nvSpPr>
            <p:cNvPr id="24586" name="TextBox 10">
              <a:extLst>
                <a:ext uri="{FF2B5EF4-FFF2-40B4-BE49-F238E27FC236}">
                  <a16:creationId xmlns:a16="http://schemas.microsoft.com/office/drawing/2014/main" id="{4E899D0E-DFB1-A162-33A0-DB141E1E48BE}"/>
                </a:ext>
              </a:extLst>
            </p:cNvPr>
            <p:cNvSpPr txBox="1">
              <a:spLocks noChangeArrowheads="1"/>
            </p:cNvSpPr>
            <p:nvPr/>
          </p:nvSpPr>
          <p:spPr bwMode="auto">
            <a:xfrm>
              <a:off x="3047926" y="4191000"/>
              <a:ext cx="2622194" cy="452827"/>
            </a:xfrm>
            <a:prstGeom prst="rect">
              <a:avLst/>
            </a:prstGeom>
            <a:solidFill>
              <a:srgbClr val="92D050">
                <a:alpha val="7686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400">
                  <a:solidFill>
                    <a:schemeClr val="tx1"/>
                  </a:solidFill>
                  <a:latin typeface="Verdana" panose="020B0604030504040204" pitchFamily="34" charset="0"/>
                  <a:cs typeface="Arial" panose="020B0604020202020204" pitchFamily="34" charset="0"/>
                </a:defRPr>
              </a:lvl1pPr>
              <a:lvl2pPr marL="742950" indent="-285750" eaLnBrk="0" hangingPunct="0">
                <a:defRPr sz="1400">
                  <a:solidFill>
                    <a:schemeClr val="tx1"/>
                  </a:solidFill>
                  <a:latin typeface="Verdana" panose="020B0604030504040204" pitchFamily="34" charset="0"/>
                  <a:cs typeface="Arial" panose="020B0604020202020204" pitchFamily="34" charset="0"/>
                </a:defRPr>
              </a:lvl2pPr>
              <a:lvl3pPr marL="1143000" indent="-228600" eaLnBrk="0" hangingPunct="0">
                <a:defRPr sz="1400">
                  <a:solidFill>
                    <a:schemeClr val="tx1"/>
                  </a:solidFill>
                  <a:latin typeface="Verdana" panose="020B0604030504040204" pitchFamily="34" charset="0"/>
                  <a:cs typeface="Arial" panose="020B0604020202020204" pitchFamily="34" charset="0"/>
                </a:defRPr>
              </a:lvl3pPr>
              <a:lvl4pPr marL="1600200" indent="-228600" eaLnBrk="0" hangingPunct="0">
                <a:defRPr sz="1400">
                  <a:solidFill>
                    <a:schemeClr val="tx1"/>
                  </a:solidFill>
                  <a:latin typeface="Verdana" panose="020B0604030504040204" pitchFamily="34" charset="0"/>
                  <a:cs typeface="Arial" panose="020B0604020202020204" pitchFamily="34" charset="0"/>
                </a:defRPr>
              </a:lvl4pPr>
              <a:lvl5pPr marL="2057400" indent="-228600" eaLnBrk="0" hangingPunct="0">
                <a:defRPr sz="1400">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9pPr>
            </a:lstStyle>
            <a:p>
              <a:pPr eaLnBrk="1" hangingPunct="1">
                <a:spcBef>
                  <a:spcPct val="50000"/>
                </a:spcBef>
              </a:pPr>
              <a:r>
                <a:rPr lang="en-US" altLang="en-US" sz="2000">
                  <a:latin typeface="Times New Roman" panose="02020603050405020304" pitchFamily="18" charset="0"/>
                </a:rPr>
                <a:t>Increased Confidence</a:t>
              </a:r>
            </a:p>
          </p:txBody>
        </p:sp>
        <p:sp>
          <p:nvSpPr>
            <p:cNvPr id="24587" name="TextBox 11">
              <a:extLst>
                <a:ext uri="{FF2B5EF4-FFF2-40B4-BE49-F238E27FC236}">
                  <a16:creationId xmlns:a16="http://schemas.microsoft.com/office/drawing/2014/main" id="{02DCBF0E-4B2B-86CA-F5AE-1DDBC782BC1C}"/>
                </a:ext>
              </a:extLst>
            </p:cNvPr>
            <p:cNvSpPr txBox="1">
              <a:spLocks noChangeArrowheads="1"/>
            </p:cNvSpPr>
            <p:nvPr/>
          </p:nvSpPr>
          <p:spPr bwMode="auto">
            <a:xfrm>
              <a:off x="5867003" y="4877486"/>
              <a:ext cx="2467127" cy="452827"/>
            </a:xfrm>
            <a:prstGeom prst="rect">
              <a:avLst/>
            </a:prstGeom>
            <a:solidFill>
              <a:srgbClr val="92D050">
                <a:alpha val="7686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400">
                  <a:solidFill>
                    <a:schemeClr val="tx1"/>
                  </a:solidFill>
                  <a:latin typeface="Verdana" panose="020B0604030504040204" pitchFamily="34" charset="0"/>
                  <a:cs typeface="Arial" panose="020B0604020202020204" pitchFamily="34" charset="0"/>
                </a:defRPr>
              </a:lvl1pPr>
              <a:lvl2pPr marL="742950" indent="-285750" eaLnBrk="0" hangingPunct="0">
                <a:defRPr sz="1400">
                  <a:solidFill>
                    <a:schemeClr val="tx1"/>
                  </a:solidFill>
                  <a:latin typeface="Verdana" panose="020B0604030504040204" pitchFamily="34" charset="0"/>
                  <a:cs typeface="Arial" panose="020B0604020202020204" pitchFamily="34" charset="0"/>
                </a:defRPr>
              </a:lvl2pPr>
              <a:lvl3pPr marL="1143000" indent="-228600" eaLnBrk="0" hangingPunct="0">
                <a:defRPr sz="1400">
                  <a:solidFill>
                    <a:schemeClr val="tx1"/>
                  </a:solidFill>
                  <a:latin typeface="Verdana" panose="020B0604030504040204" pitchFamily="34" charset="0"/>
                  <a:cs typeface="Arial" panose="020B0604020202020204" pitchFamily="34" charset="0"/>
                </a:defRPr>
              </a:lvl3pPr>
              <a:lvl4pPr marL="1600200" indent="-228600" eaLnBrk="0" hangingPunct="0">
                <a:defRPr sz="1400">
                  <a:solidFill>
                    <a:schemeClr val="tx1"/>
                  </a:solidFill>
                  <a:latin typeface="Verdana" panose="020B0604030504040204" pitchFamily="34" charset="0"/>
                  <a:cs typeface="Arial" panose="020B0604020202020204" pitchFamily="34" charset="0"/>
                </a:defRPr>
              </a:lvl4pPr>
              <a:lvl5pPr marL="2057400" indent="-228600" eaLnBrk="0" hangingPunct="0">
                <a:defRPr sz="1400">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9pPr>
            </a:lstStyle>
            <a:p>
              <a:pPr eaLnBrk="1" hangingPunct="1">
                <a:spcBef>
                  <a:spcPct val="50000"/>
                </a:spcBef>
              </a:pPr>
              <a:r>
                <a:rPr lang="en-US" altLang="en-US" sz="2000">
                  <a:latin typeface="Times New Roman" panose="02020603050405020304" pitchFamily="18" charset="0"/>
                </a:rPr>
                <a:t>Higher Performance</a:t>
              </a:r>
            </a:p>
          </p:txBody>
        </p:sp>
        <p:cxnSp>
          <p:nvCxnSpPr>
            <p:cNvPr id="24588" name="Straight Arrow Connector 13">
              <a:extLst>
                <a:ext uri="{FF2B5EF4-FFF2-40B4-BE49-F238E27FC236}">
                  <a16:creationId xmlns:a16="http://schemas.microsoft.com/office/drawing/2014/main" id="{8C1AEF83-E263-D487-FF5B-A2C565906AB0}"/>
                </a:ext>
              </a:extLst>
            </p:cNvPr>
            <p:cNvCxnSpPr>
              <a:cxnSpLocks noChangeShapeType="1"/>
              <a:stCxn id="24584" idx="0"/>
              <a:endCxn id="24586" idx="1"/>
            </p:cNvCxnSpPr>
            <p:nvPr/>
          </p:nvCxnSpPr>
          <p:spPr bwMode="auto">
            <a:xfrm rot="5400000" flipH="1" flipV="1">
              <a:off x="2180748" y="4009548"/>
              <a:ext cx="485745" cy="1248760"/>
            </a:xfrm>
            <a:prstGeom prst="straightConnector1">
              <a:avLst/>
            </a:prstGeom>
            <a:noFill/>
            <a:ln w="9525" algn="ctr">
              <a:solidFill>
                <a:schemeClr val="tx1"/>
              </a:solidFill>
              <a:round/>
              <a:headEnd/>
              <a:tailEnd type="arrow" w="med" len="med"/>
            </a:ln>
            <a:extLst>
              <a:ext uri="{909E8E84-426E-40DD-AFC4-6F175D3DCCD1}">
                <a14:hiddenFill xmlns:a14="http://schemas.microsoft.com/office/drawing/2010/main">
                  <a:noFill/>
                </a14:hiddenFill>
              </a:ext>
            </a:extLst>
          </p:spPr>
        </p:cxnSp>
        <p:cxnSp>
          <p:nvCxnSpPr>
            <p:cNvPr id="24589" name="Straight Arrow Connector 15">
              <a:extLst>
                <a:ext uri="{FF2B5EF4-FFF2-40B4-BE49-F238E27FC236}">
                  <a16:creationId xmlns:a16="http://schemas.microsoft.com/office/drawing/2014/main" id="{4ED0B5D1-B622-A1B4-A5D8-C6E10918B826}"/>
                </a:ext>
              </a:extLst>
            </p:cNvPr>
            <p:cNvCxnSpPr>
              <a:cxnSpLocks noChangeShapeType="1"/>
              <a:stCxn id="24584" idx="2"/>
              <a:endCxn id="24585" idx="1"/>
            </p:cNvCxnSpPr>
            <p:nvPr/>
          </p:nvCxnSpPr>
          <p:spPr bwMode="auto">
            <a:xfrm rot="16200000" flipH="1">
              <a:off x="2295048" y="4781102"/>
              <a:ext cx="333345" cy="1324960"/>
            </a:xfrm>
            <a:prstGeom prst="straightConnector1">
              <a:avLst/>
            </a:prstGeom>
            <a:noFill/>
            <a:ln w="9525" algn="ctr">
              <a:solidFill>
                <a:schemeClr val="tx1"/>
              </a:solidFill>
              <a:round/>
              <a:headEnd/>
              <a:tailEnd type="arrow" w="med" len="med"/>
            </a:ln>
            <a:extLst>
              <a:ext uri="{909E8E84-426E-40DD-AFC4-6F175D3DCCD1}">
                <a14:hiddenFill xmlns:a14="http://schemas.microsoft.com/office/drawing/2010/main">
                  <a:noFill/>
                </a14:hiddenFill>
              </a:ext>
            </a:extLst>
          </p:spPr>
        </p:cxnSp>
        <p:cxnSp>
          <p:nvCxnSpPr>
            <p:cNvPr id="24590" name="Straight Arrow Connector 19">
              <a:extLst>
                <a:ext uri="{FF2B5EF4-FFF2-40B4-BE49-F238E27FC236}">
                  <a16:creationId xmlns:a16="http://schemas.microsoft.com/office/drawing/2014/main" id="{04386921-895A-3021-39F7-EC8EB6A309E6}"/>
                </a:ext>
              </a:extLst>
            </p:cNvPr>
            <p:cNvCxnSpPr>
              <a:cxnSpLocks noChangeShapeType="1"/>
              <a:stCxn id="24586" idx="2"/>
              <a:endCxn id="24585" idx="0"/>
            </p:cNvCxnSpPr>
            <p:nvPr/>
          </p:nvCxnSpPr>
          <p:spPr bwMode="auto">
            <a:xfrm rot="16200000" flipH="1">
              <a:off x="4002630" y="4993230"/>
              <a:ext cx="819090" cy="14850"/>
            </a:xfrm>
            <a:prstGeom prst="straightConnector1">
              <a:avLst/>
            </a:prstGeom>
            <a:noFill/>
            <a:ln w="9525" algn="ctr">
              <a:solidFill>
                <a:schemeClr val="tx1"/>
              </a:solidFill>
              <a:round/>
              <a:headEnd/>
              <a:tailEnd type="arrow" w="med" len="med"/>
            </a:ln>
            <a:extLst>
              <a:ext uri="{909E8E84-426E-40DD-AFC4-6F175D3DCCD1}">
                <a14:hiddenFill xmlns:a14="http://schemas.microsoft.com/office/drawing/2010/main">
                  <a:noFill/>
                </a14:hiddenFill>
              </a:ext>
            </a:extLst>
          </p:spPr>
        </p:cxnSp>
        <p:cxnSp>
          <p:nvCxnSpPr>
            <p:cNvPr id="24591" name="Straight Arrow Connector 27">
              <a:extLst>
                <a:ext uri="{FF2B5EF4-FFF2-40B4-BE49-F238E27FC236}">
                  <a16:creationId xmlns:a16="http://schemas.microsoft.com/office/drawing/2014/main" id="{AEAE3D98-E844-C36B-FDFF-49864BFE5871}"/>
                </a:ext>
              </a:extLst>
            </p:cNvPr>
            <p:cNvCxnSpPr>
              <a:cxnSpLocks noChangeShapeType="1"/>
              <a:stCxn id="24585" idx="3"/>
              <a:endCxn id="24587" idx="2"/>
            </p:cNvCxnSpPr>
            <p:nvPr/>
          </p:nvCxnSpPr>
          <p:spPr bwMode="auto">
            <a:xfrm flipV="1">
              <a:off x="5715000" y="5276910"/>
              <a:ext cx="1438906" cy="333345"/>
            </a:xfrm>
            <a:prstGeom prst="straightConnector1">
              <a:avLst/>
            </a:prstGeom>
            <a:noFill/>
            <a:ln w="9525" algn="ctr">
              <a:solidFill>
                <a:schemeClr val="tx1"/>
              </a:solidFill>
              <a:round/>
              <a:headEnd/>
              <a:tailEnd type="arrow" w="med" len="med"/>
            </a:ln>
            <a:extLst>
              <a:ext uri="{909E8E84-426E-40DD-AFC4-6F175D3DCCD1}">
                <a14:hiddenFill xmlns:a14="http://schemas.microsoft.com/office/drawing/2010/main">
                  <a:noFill/>
                </a14:hiddenFill>
              </a:ext>
            </a:extLst>
          </p:spPr>
        </p:cxnSp>
        <p:cxnSp>
          <p:nvCxnSpPr>
            <p:cNvPr id="24592" name="Straight Arrow Connector 29">
              <a:extLst>
                <a:ext uri="{FF2B5EF4-FFF2-40B4-BE49-F238E27FC236}">
                  <a16:creationId xmlns:a16="http://schemas.microsoft.com/office/drawing/2014/main" id="{30AF450C-A8CC-51CB-38F0-72BF8DA3EBD9}"/>
                </a:ext>
              </a:extLst>
            </p:cNvPr>
            <p:cNvCxnSpPr>
              <a:cxnSpLocks noChangeShapeType="1"/>
              <a:stCxn id="24586" idx="3"/>
            </p:cNvCxnSpPr>
            <p:nvPr/>
          </p:nvCxnSpPr>
          <p:spPr bwMode="auto">
            <a:xfrm>
              <a:off x="5761500" y="4391055"/>
              <a:ext cx="1248900" cy="485745"/>
            </a:xfrm>
            <a:prstGeom prst="straightConnector1">
              <a:avLst/>
            </a:prstGeom>
            <a:noFill/>
            <a:ln w="9525" algn="ctr">
              <a:solidFill>
                <a:schemeClr val="tx1"/>
              </a:solidFill>
              <a:round/>
              <a:headEnd/>
              <a:tailEnd type="arrow" w="med" len="med"/>
            </a:ln>
            <a:extLst>
              <a:ext uri="{909E8E84-426E-40DD-AFC4-6F175D3DCCD1}">
                <a14:hiddenFill xmlns:a14="http://schemas.microsoft.com/office/drawing/2010/main">
                  <a:noFill/>
                </a14:hiddenFill>
              </a:ext>
            </a:extLst>
          </p:spPr>
        </p:cxnSp>
      </p:grpSp>
      <p:pic>
        <p:nvPicPr>
          <p:cNvPr id="24583" name="Picture 17">
            <a:extLst>
              <a:ext uri="{FF2B5EF4-FFF2-40B4-BE49-F238E27FC236}">
                <a16:creationId xmlns:a16="http://schemas.microsoft.com/office/drawing/2014/main" id="{34DB3C86-80A1-1623-9AFF-BFE046B3B31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08289" y="4396151"/>
            <a:ext cx="644048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a:extLst>
              <a:ext uri="{FF2B5EF4-FFF2-40B4-BE49-F238E27FC236}">
                <a16:creationId xmlns:a16="http://schemas.microsoft.com/office/drawing/2014/main" id="{A219B17C-2BD1-B70E-488E-15DE24266024}"/>
              </a:ext>
            </a:extLst>
          </p:cNvPr>
          <p:cNvSpPr>
            <a:spLocks noGrp="1"/>
          </p:cNvSpPr>
          <p:nvPr>
            <p:ph type="title"/>
          </p:nvPr>
        </p:nvSpPr>
        <p:spPr/>
        <p:txBody>
          <a:bodyPr/>
          <a:lstStyle/>
          <a:p>
            <a:pPr algn="ctr" eaLnBrk="1" hangingPunct="1"/>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Increasing Self-Efficacy</a:t>
            </a:r>
          </a:p>
        </p:txBody>
      </p:sp>
      <p:sp>
        <p:nvSpPr>
          <p:cNvPr id="25603" name="Content Placeholder 2">
            <a:extLst>
              <a:ext uri="{FF2B5EF4-FFF2-40B4-BE49-F238E27FC236}">
                <a16:creationId xmlns:a16="http://schemas.microsoft.com/office/drawing/2014/main" id="{293EC0AA-F6DB-5534-51A4-201959DC1D8A}"/>
              </a:ext>
            </a:extLst>
          </p:cNvPr>
          <p:cNvSpPr>
            <a:spLocks noGrp="1"/>
          </p:cNvSpPr>
          <p:nvPr>
            <p:ph idx="1"/>
          </p:nvPr>
        </p:nvSpPr>
        <p:spPr>
          <a:xfrm>
            <a:off x="457200" y="2332038"/>
            <a:ext cx="10744200" cy="2968626"/>
          </a:xfrm>
        </p:spPr>
        <p:txBody>
          <a:bodyPr>
            <a:noAutofit/>
          </a:bodyPr>
          <a:lstStyle/>
          <a:p>
            <a:pPr marL="381000" indent="-381000">
              <a:buFont typeface="Verdana" panose="020B0604030504040204" pitchFamily="34" charset="0"/>
              <a:buAutoNum type="arabicPeriod"/>
            </a:pPr>
            <a:r>
              <a:rPr lang="en-US" altLang="en-US" dirty="0">
                <a:latin typeface="Times New Roman" panose="02020603050405020304" pitchFamily="18" charset="0"/>
                <a:cs typeface="Times New Roman" panose="02020603050405020304" pitchFamily="18" charset="0"/>
              </a:rPr>
              <a:t> Enactive mastery</a:t>
            </a:r>
          </a:p>
          <a:p>
            <a:pPr marL="561975" lvl="1" indent="-381000">
              <a:buClr>
                <a:schemeClr val="tx1"/>
              </a:buClr>
              <a:buFontTx/>
              <a:buChar char="•"/>
            </a:pPr>
            <a:r>
              <a:rPr lang="en-US" altLang="en-US" sz="2800" dirty="0">
                <a:latin typeface="Times New Roman" panose="02020603050405020304" pitchFamily="18" charset="0"/>
                <a:cs typeface="Times New Roman" panose="02020603050405020304" pitchFamily="18" charset="0"/>
              </a:rPr>
              <a:t>Most important source of efficacy.</a:t>
            </a:r>
          </a:p>
          <a:p>
            <a:pPr marL="561975" lvl="1" indent="-381000">
              <a:buClr>
                <a:schemeClr val="tx1"/>
              </a:buClr>
              <a:buFontTx/>
              <a:buChar char="•"/>
            </a:pPr>
            <a:r>
              <a:rPr lang="en-US" altLang="en-US" sz="2800" dirty="0">
                <a:latin typeface="Times New Roman" panose="02020603050405020304" pitchFamily="18" charset="0"/>
                <a:cs typeface="Times New Roman" panose="02020603050405020304" pitchFamily="18" charset="0"/>
              </a:rPr>
              <a:t>Gaining relevant experience with task or job.</a:t>
            </a:r>
          </a:p>
          <a:p>
            <a:pPr marL="561975" lvl="1" indent="-381000">
              <a:buClr>
                <a:schemeClr val="tx1"/>
              </a:buClr>
              <a:buFontTx/>
              <a:buChar char="•"/>
            </a:pPr>
            <a:r>
              <a:rPr lang="en-US" altLang="en-US" sz="2800" dirty="0">
                <a:latin typeface="Times New Roman" panose="02020603050405020304" pitchFamily="18" charset="0"/>
                <a:cs typeface="Times New Roman" panose="02020603050405020304" pitchFamily="18" charset="0"/>
              </a:rPr>
              <a:t>‘Practice makes perfect’.</a:t>
            </a:r>
          </a:p>
          <a:p>
            <a:pPr marL="561975" lvl="1" indent="-381000">
              <a:buClr>
                <a:schemeClr val="tx1"/>
              </a:buClr>
              <a:buFontTx/>
              <a:buChar char="•"/>
            </a:pPr>
            <a:endParaRPr lang="en-US" altLang="en-US" sz="2800" dirty="0">
              <a:latin typeface="Times New Roman" panose="02020603050405020304" pitchFamily="18" charset="0"/>
              <a:cs typeface="Times New Roman" panose="02020603050405020304" pitchFamily="18" charset="0"/>
            </a:endParaRPr>
          </a:p>
          <a:p>
            <a:pPr marL="381000" indent="-381000">
              <a:buFont typeface="Verdana" panose="020B0604030504040204" pitchFamily="34" charset="0"/>
              <a:buAutoNum type="arabicPeriod"/>
            </a:pPr>
            <a:r>
              <a:rPr lang="en-US" altLang="en-US" dirty="0">
                <a:latin typeface="Times New Roman" panose="02020603050405020304" pitchFamily="18" charset="0"/>
                <a:cs typeface="Times New Roman" panose="02020603050405020304" pitchFamily="18" charset="0"/>
              </a:rPr>
              <a:t> Indirect modeling</a:t>
            </a:r>
          </a:p>
          <a:p>
            <a:pPr marL="561975" lvl="1" indent="-381000">
              <a:buFontTx/>
              <a:buChar char="•"/>
            </a:pPr>
            <a:r>
              <a:rPr lang="en-US" altLang="en-US" sz="2800" dirty="0">
                <a:latin typeface="Times New Roman" panose="02020603050405020304" pitchFamily="18" charset="0"/>
                <a:cs typeface="Times New Roman" panose="02020603050405020304" pitchFamily="18" charset="0"/>
              </a:rPr>
              <a:t>Increasing confidence by watching others perform the task.</a:t>
            </a:r>
          </a:p>
          <a:p>
            <a:pPr marL="561975" lvl="1" indent="-381000">
              <a:buFontTx/>
              <a:buChar char="•"/>
            </a:pPr>
            <a:r>
              <a:rPr lang="en-US" altLang="en-US" sz="2800" dirty="0">
                <a:latin typeface="Times New Roman" panose="02020603050405020304" pitchFamily="18" charset="0"/>
                <a:cs typeface="Times New Roman" panose="02020603050405020304" pitchFamily="18" charset="0"/>
              </a:rPr>
              <a:t>Most effective when observer perceives the model to be like him- or herself.</a:t>
            </a:r>
          </a:p>
        </p:txBody>
      </p:sp>
    </p:spTree>
  </p:cSld>
  <p:clrMapOvr>
    <a:masterClrMapping/>
  </p:clrMapOv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
            <a:extLst>
              <a:ext uri="{FF2B5EF4-FFF2-40B4-BE49-F238E27FC236}">
                <a16:creationId xmlns:a16="http://schemas.microsoft.com/office/drawing/2014/main" id="{7CB8ABED-6244-E8B7-1568-08C22688C661}"/>
              </a:ext>
            </a:extLst>
          </p:cNvPr>
          <p:cNvSpPr>
            <a:spLocks noGrp="1"/>
          </p:cNvSpPr>
          <p:nvPr>
            <p:ph type="title" idx="4294967295"/>
          </p:nvPr>
        </p:nvSpPr>
        <p:spPr/>
        <p:txBody>
          <a:bodyPr/>
          <a:lstStyle/>
          <a:p>
            <a:pPr algn="ctr" eaLnBrk="1" hangingPunct="1"/>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Increasing Self-Efficacy (cont’d)</a:t>
            </a:r>
          </a:p>
        </p:txBody>
      </p:sp>
      <p:sp>
        <p:nvSpPr>
          <p:cNvPr id="26627" name="Content Placeholder 2">
            <a:extLst>
              <a:ext uri="{FF2B5EF4-FFF2-40B4-BE49-F238E27FC236}">
                <a16:creationId xmlns:a16="http://schemas.microsoft.com/office/drawing/2014/main" id="{82C3109B-4624-1AE4-D1F1-1E986BFDDE96}"/>
              </a:ext>
            </a:extLst>
          </p:cNvPr>
          <p:cNvSpPr>
            <a:spLocks noGrp="1"/>
          </p:cNvSpPr>
          <p:nvPr>
            <p:ph idx="4294967295"/>
          </p:nvPr>
        </p:nvSpPr>
        <p:spPr>
          <a:xfrm>
            <a:off x="838200" y="1531938"/>
            <a:ext cx="10720388" cy="4525963"/>
          </a:xfrm>
        </p:spPr>
        <p:txBody>
          <a:bodyPr>
            <a:noAutofit/>
          </a:bodyPr>
          <a:lstStyle/>
          <a:p>
            <a:pPr marL="381000" indent="-381000">
              <a:buFont typeface="Verdana" panose="020B0604030504040204" pitchFamily="34" charset="0"/>
              <a:buAutoNum type="arabicPeriod" startAt="3"/>
            </a:pPr>
            <a:endParaRPr lang="en-US" altLang="en-US" dirty="0">
              <a:latin typeface="Times New Roman" panose="02020603050405020304" pitchFamily="18" charset="0"/>
              <a:cs typeface="Times New Roman" panose="02020603050405020304" pitchFamily="18" charset="0"/>
            </a:endParaRPr>
          </a:p>
          <a:p>
            <a:pPr marL="381000" indent="-381000">
              <a:buFont typeface="Verdana" panose="020B0604030504040204" pitchFamily="34" charset="0"/>
              <a:buAutoNum type="arabicPeriod" startAt="3"/>
            </a:pPr>
            <a:endParaRPr lang="en-US" altLang="en-US" dirty="0">
              <a:latin typeface="Times New Roman" panose="02020603050405020304" pitchFamily="18" charset="0"/>
              <a:cs typeface="Times New Roman" panose="02020603050405020304" pitchFamily="18" charset="0"/>
            </a:endParaRPr>
          </a:p>
          <a:p>
            <a:pPr marL="381000" indent="-381000">
              <a:buFont typeface="Verdana" panose="020B0604030504040204" pitchFamily="34" charset="0"/>
              <a:buAutoNum type="arabicPeriod" startAt="3"/>
            </a:pPr>
            <a:r>
              <a:rPr lang="en-US" altLang="en-US" dirty="0">
                <a:latin typeface="Times New Roman" panose="02020603050405020304" pitchFamily="18" charset="0"/>
                <a:cs typeface="Times New Roman" panose="02020603050405020304" pitchFamily="18" charset="0"/>
              </a:rPr>
              <a:t>Verbal persuasion</a:t>
            </a:r>
          </a:p>
          <a:p>
            <a:pPr marL="561975" lvl="1" indent="-381000"/>
            <a:r>
              <a:rPr lang="en-US" altLang="en-US" sz="2800" dirty="0">
                <a:latin typeface="Times New Roman" panose="02020603050405020304" pitchFamily="18" charset="0"/>
                <a:cs typeface="Times New Roman" panose="02020603050405020304" pitchFamily="18" charset="0"/>
              </a:rPr>
              <a:t>Motivation through verbal conviction.</a:t>
            </a:r>
          </a:p>
          <a:p>
            <a:pPr marL="561975" lvl="1" indent="-381000"/>
            <a:r>
              <a:rPr lang="en-US" altLang="en-US" sz="2800" dirty="0">
                <a:latin typeface="Times New Roman" panose="02020603050405020304" pitchFamily="18" charset="0"/>
                <a:cs typeface="Times New Roman" panose="02020603050405020304" pitchFamily="18" charset="0"/>
              </a:rPr>
              <a:t>Pygmalion and Galatea effects—self-fulfilling prophecies.</a:t>
            </a:r>
          </a:p>
          <a:p>
            <a:pPr marL="561975" lvl="1" indent="-381000"/>
            <a:endParaRPr lang="en-US" altLang="en-US" sz="2800" dirty="0">
              <a:latin typeface="Times New Roman" panose="02020603050405020304" pitchFamily="18" charset="0"/>
              <a:cs typeface="Times New Roman" panose="02020603050405020304" pitchFamily="18" charset="0"/>
            </a:endParaRPr>
          </a:p>
          <a:p>
            <a:pPr marL="381000" indent="-381000">
              <a:buFont typeface="Verdana" panose="020B0604030504040204" pitchFamily="34" charset="0"/>
              <a:buAutoNum type="arabicPeriod" startAt="3"/>
            </a:pPr>
            <a:r>
              <a:rPr lang="en-US" altLang="en-US" dirty="0">
                <a:latin typeface="Times New Roman" panose="02020603050405020304" pitchFamily="18" charset="0"/>
                <a:cs typeface="Times New Roman" panose="02020603050405020304" pitchFamily="18" charset="0"/>
              </a:rPr>
              <a:t> Stimulation</a:t>
            </a:r>
          </a:p>
          <a:p>
            <a:pPr marL="561975" lvl="1" indent="-381000"/>
            <a:r>
              <a:rPr lang="en-US" altLang="en-US" sz="2800" dirty="0">
                <a:latin typeface="Times New Roman" panose="02020603050405020304" pitchFamily="18" charset="0"/>
                <a:cs typeface="Times New Roman" panose="02020603050405020304" pitchFamily="18" charset="0"/>
              </a:rPr>
              <a:t>Getting ‘psyched up’—emotionally aroused—to complete task.</a:t>
            </a:r>
          </a:p>
          <a:p>
            <a:pPr marL="561975" lvl="1" indent="-381000"/>
            <a:r>
              <a:rPr lang="en-US" altLang="en-US" sz="2800" dirty="0">
                <a:latin typeface="Times New Roman" panose="02020603050405020304" pitchFamily="18" charset="0"/>
                <a:cs typeface="Times New Roman" panose="02020603050405020304" pitchFamily="18" charset="0"/>
              </a:rPr>
              <a:t>Can hurt performance if emotion is not a component of the task.</a:t>
            </a:r>
          </a:p>
        </p:txBody>
      </p:sp>
    </p:spTree>
  </p:cSld>
  <p:clrMapOvr>
    <a:masterClrMapping/>
  </p:clrMapOv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Content Placeholder 2">
            <a:extLst>
              <a:ext uri="{FF2B5EF4-FFF2-40B4-BE49-F238E27FC236}">
                <a16:creationId xmlns:a16="http://schemas.microsoft.com/office/drawing/2014/main" id="{18101EE4-2D03-31F3-FFDB-5E73EF3A64E5}"/>
              </a:ext>
            </a:extLst>
          </p:cNvPr>
          <p:cNvSpPr>
            <a:spLocks noGrp="1"/>
          </p:cNvSpPr>
          <p:nvPr>
            <p:ph idx="1"/>
          </p:nvPr>
        </p:nvSpPr>
        <p:spPr>
          <a:xfrm>
            <a:off x="498475" y="1724023"/>
            <a:ext cx="10674350" cy="4525963"/>
          </a:xfrm>
        </p:spPr>
        <p:txBody>
          <a:bodyPr>
            <a:normAutofit/>
          </a:bodyPr>
          <a:lstStyle/>
          <a:p>
            <a:pPr marL="0" indent="0">
              <a:buNone/>
            </a:pPr>
            <a:r>
              <a:rPr lang="en-US" altLang="en-US" dirty="0">
                <a:latin typeface="Times New Roman" panose="02020603050405020304" pitchFamily="18" charset="0"/>
                <a:cs typeface="Times New Roman" panose="02020603050405020304" pitchFamily="18" charset="0"/>
              </a:rPr>
              <a:t>Similar to Goal-Setting Theory but focused on a behavioral approach rather than a cognitive one.</a:t>
            </a:r>
          </a:p>
          <a:p>
            <a:pPr marL="452438" lvl="1" indent="-271463"/>
            <a:r>
              <a:rPr lang="en-US" altLang="en-US" sz="2800" dirty="0">
                <a:latin typeface="Times New Roman" panose="02020603050405020304" pitchFamily="18" charset="0"/>
                <a:cs typeface="Times New Roman" panose="02020603050405020304" pitchFamily="18" charset="0"/>
              </a:rPr>
              <a:t>Behavior is environmentally caused.</a:t>
            </a:r>
          </a:p>
          <a:p>
            <a:pPr marL="452438" lvl="1" indent="-271463"/>
            <a:r>
              <a:rPr lang="en-US" altLang="en-US" sz="2800" dirty="0">
                <a:latin typeface="Times New Roman" panose="02020603050405020304" pitchFamily="18" charset="0"/>
                <a:cs typeface="Times New Roman" panose="02020603050405020304" pitchFamily="18" charset="0"/>
              </a:rPr>
              <a:t>Thought (internal cogitative event) is not important—Feelings, attitudes, and expectations are ignored.</a:t>
            </a:r>
          </a:p>
          <a:p>
            <a:pPr marL="452438" lvl="1" indent="-271463"/>
            <a:r>
              <a:rPr lang="en-US" altLang="en-US" sz="2800" dirty="0">
                <a:latin typeface="Times New Roman" panose="02020603050405020304" pitchFamily="18" charset="0"/>
                <a:cs typeface="Times New Roman" panose="02020603050405020304" pitchFamily="18" charset="0"/>
              </a:rPr>
              <a:t>Behavior is controlled by its consequences—reinforcers.</a:t>
            </a:r>
          </a:p>
          <a:p>
            <a:pPr marL="452438" lvl="1" indent="-271463"/>
            <a:r>
              <a:rPr lang="en-US" altLang="en-US" sz="2800" dirty="0">
                <a:latin typeface="Times New Roman" panose="02020603050405020304" pitchFamily="18" charset="0"/>
                <a:cs typeface="Times New Roman" panose="02020603050405020304" pitchFamily="18" charset="0"/>
              </a:rPr>
              <a:t>Is not a motivational theory but a means of analysis of behavior.</a:t>
            </a:r>
          </a:p>
          <a:p>
            <a:pPr marL="452438" lvl="1" indent="-271463"/>
            <a:r>
              <a:rPr lang="en-US" altLang="en-US" sz="2800" dirty="0">
                <a:latin typeface="Times New Roman" panose="02020603050405020304" pitchFamily="18" charset="0"/>
                <a:cs typeface="Times New Roman" panose="02020603050405020304" pitchFamily="18" charset="0"/>
              </a:rPr>
              <a:t>Reinforcement strongly influences behavior but is not likely to be the sole cause.</a:t>
            </a:r>
          </a:p>
          <a:p>
            <a:pPr marL="452438" lvl="1" indent="-271463"/>
            <a:endParaRPr lang="en-US" altLang="en-US" sz="2800" dirty="0">
              <a:latin typeface="Times New Roman" panose="02020603050405020304" pitchFamily="18" charset="0"/>
              <a:cs typeface="Times New Roman" panose="02020603050405020304" pitchFamily="18" charset="0"/>
            </a:endParaRPr>
          </a:p>
          <a:p>
            <a:pPr marL="452438" lvl="1" indent="-271463"/>
            <a:endParaRPr lang="en-US" altLang="en-US" sz="2800" dirty="0">
              <a:latin typeface="Times New Roman" panose="02020603050405020304" pitchFamily="18" charset="0"/>
              <a:cs typeface="Times New Roman" panose="02020603050405020304" pitchFamily="18" charset="0"/>
            </a:endParaRPr>
          </a:p>
        </p:txBody>
      </p:sp>
      <p:pic>
        <p:nvPicPr>
          <p:cNvPr id="27651" name="Picture 5" descr="C:\Users\Bob Stretch\AppData\Local\Microsoft\Windows\Temporary Internet Files\Content.IE5\H1JVA1FE\MCAN04039_0000[1].wmf">
            <a:extLst>
              <a:ext uri="{FF2B5EF4-FFF2-40B4-BE49-F238E27FC236}">
                <a16:creationId xmlns:a16="http://schemas.microsoft.com/office/drawing/2014/main" id="{C75D031F-61AB-4CEF-4F5C-9F6A6F60484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flipH="1">
            <a:off x="10118725" y="5322886"/>
            <a:ext cx="1763713" cy="1139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652" name="Title 1">
            <a:extLst>
              <a:ext uri="{FF2B5EF4-FFF2-40B4-BE49-F238E27FC236}">
                <a16:creationId xmlns:a16="http://schemas.microsoft.com/office/drawing/2014/main" id="{CA6BD717-A79F-1DCD-72D0-CA24DFA26357}"/>
              </a:ext>
            </a:extLst>
          </p:cNvPr>
          <p:cNvSpPr>
            <a:spLocks noGrp="1"/>
          </p:cNvSpPr>
          <p:nvPr>
            <p:ph type="title"/>
          </p:nvPr>
        </p:nvSpPr>
        <p:spPr>
          <a:xfrm>
            <a:off x="1403350" y="608014"/>
            <a:ext cx="8229600" cy="687387"/>
          </a:xfrm>
        </p:spPr>
        <p:txBody>
          <a:bodyPr>
            <a:normAutofit fontScale="90000"/>
          </a:bodyPr>
          <a:lstStyle/>
          <a:p>
            <a:pPr algn="ctr" eaLnBrk="1" hangingPunct="1"/>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Reinforcement Theory</a:t>
            </a:r>
          </a:p>
        </p:txBody>
      </p:sp>
    </p:spTree>
  </p:cSld>
  <p:clrMapOvr>
    <a:masterClrMapping/>
  </p:clrMapOv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1">
            <a:extLst>
              <a:ext uri="{FF2B5EF4-FFF2-40B4-BE49-F238E27FC236}">
                <a16:creationId xmlns:a16="http://schemas.microsoft.com/office/drawing/2014/main" id="{204A0215-AE89-2A46-EA1A-DE724AAE579E}"/>
              </a:ext>
            </a:extLst>
          </p:cNvPr>
          <p:cNvSpPr>
            <a:spLocks noGrp="1"/>
          </p:cNvSpPr>
          <p:nvPr>
            <p:ph type="title"/>
          </p:nvPr>
        </p:nvSpPr>
        <p:spPr/>
        <p:txBody>
          <a:bodyPr/>
          <a:lstStyle/>
          <a:p>
            <a:pPr algn="ctr" eaLnBrk="1" hangingPunct="1"/>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Adams’ Equity Theory</a:t>
            </a:r>
          </a:p>
        </p:txBody>
      </p:sp>
      <p:sp>
        <p:nvSpPr>
          <p:cNvPr id="28675" name="Content Placeholder 2">
            <a:extLst>
              <a:ext uri="{FF2B5EF4-FFF2-40B4-BE49-F238E27FC236}">
                <a16:creationId xmlns:a16="http://schemas.microsoft.com/office/drawing/2014/main" id="{7954A553-6C3E-DDC2-8E4F-DA86D5561026}"/>
              </a:ext>
            </a:extLst>
          </p:cNvPr>
          <p:cNvSpPr>
            <a:spLocks noGrp="1"/>
          </p:cNvSpPr>
          <p:nvPr>
            <p:ph idx="1"/>
          </p:nvPr>
        </p:nvSpPr>
        <p:spPr>
          <a:xfrm>
            <a:off x="674688" y="1690688"/>
            <a:ext cx="11026776" cy="4525963"/>
          </a:xfrm>
        </p:spPr>
        <p:txBody>
          <a:bodyPr>
            <a:normAutofit/>
          </a:bodyPr>
          <a:lstStyle/>
          <a:p>
            <a:pPr marL="0" indent="0">
              <a:buNone/>
            </a:pPr>
            <a:r>
              <a:rPr lang="en-US" altLang="en-US" dirty="0">
                <a:latin typeface="Times New Roman" panose="02020603050405020304" pitchFamily="18" charset="0"/>
                <a:cs typeface="Times New Roman" panose="02020603050405020304" pitchFamily="18" charset="0"/>
              </a:rPr>
              <a:t>Employees compare their ratios of outcomes-to-inputs of relevant others.</a:t>
            </a:r>
          </a:p>
          <a:p>
            <a:pPr marL="450850" lvl="1" indent="-271463"/>
            <a:r>
              <a:rPr lang="en-US" altLang="en-US" sz="2800" dirty="0">
                <a:latin typeface="Times New Roman" panose="02020603050405020304" pitchFamily="18" charset="0"/>
                <a:cs typeface="Times New Roman" panose="02020603050405020304" pitchFamily="18" charset="0"/>
              </a:rPr>
              <a:t>When ratios are equal: state of equity exists—there is no tension as the situation is considered fair.</a:t>
            </a:r>
          </a:p>
          <a:p>
            <a:pPr marL="450850" lvl="1" indent="-271463"/>
            <a:r>
              <a:rPr lang="en-US" altLang="en-US" sz="2800" dirty="0">
                <a:latin typeface="Times New Roman" panose="02020603050405020304" pitchFamily="18" charset="0"/>
                <a:cs typeface="Times New Roman" panose="02020603050405020304" pitchFamily="18" charset="0"/>
              </a:rPr>
              <a:t>When ratios are unequal: tension exists due to unfairness.</a:t>
            </a:r>
          </a:p>
          <a:p>
            <a:pPr marL="893763" lvl="2" indent="-263525"/>
            <a:r>
              <a:rPr lang="en-US" altLang="en-US" sz="2800" dirty="0">
                <a:latin typeface="Times New Roman" panose="02020603050405020304" pitchFamily="18" charset="0"/>
                <a:cs typeface="Times New Roman" panose="02020603050405020304" pitchFamily="18" charset="0"/>
              </a:rPr>
              <a:t>Under rewarded states cause anger.</a:t>
            </a:r>
          </a:p>
          <a:p>
            <a:pPr marL="893763" lvl="2" indent="-263525"/>
            <a:r>
              <a:rPr lang="en-US" altLang="en-US" sz="2800" dirty="0">
                <a:latin typeface="Times New Roman" panose="02020603050405020304" pitchFamily="18" charset="0"/>
                <a:cs typeface="Times New Roman" panose="02020603050405020304" pitchFamily="18" charset="0"/>
              </a:rPr>
              <a:t>Over-rewarded states cause guilt.</a:t>
            </a:r>
          </a:p>
          <a:p>
            <a:pPr marL="450850" lvl="1" indent="-271463"/>
            <a:r>
              <a:rPr lang="en-US" altLang="en-US" sz="2800" dirty="0">
                <a:latin typeface="Times New Roman" panose="02020603050405020304" pitchFamily="18" charset="0"/>
                <a:cs typeface="Times New Roman" panose="02020603050405020304" pitchFamily="18" charset="0"/>
              </a:rPr>
              <a:t>Tension motivates people to act to bring their situation into equity.</a:t>
            </a:r>
          </a:p>
          <a:p>
            <a:pPr marL="450850" lvl="1" indent="-271463"/>
            <a:endParaRPr lang="en-US" altLang="en-US" sz="2800" dirty="0">
              <a:latin typeface="Times New Roman" panose="02020603050405020304" pitchFamily="18" charset="0"/>
              <a:cs typeface="Times New Roman" panose="02020603050405020304" pitchFamily="18" charset="0"/>
            </a:endParaRPr>
          </a:p>
          <a:p>
            <a:pPr marL="450850" lvl="1" indent="-271463"/>
            <a:endParaRPr lang="en-US" altLang="en-US" sz="2800" dirty="0">
              <a:latin typeface="Times New Roman" panose="02020603050405020304" pitchFamily="18" charset="0"/>
              <a:cs typeface="Times New Roman" panose="02020603050405020304" pitchFamily="18" charset="0"/>
            </a:endParaRPr>
          </a:p>
        </p:txBody>
      </p:sp>
      <p:pic>
        <p:nvPicPr>
          <p:cNvPr id="28676" name="Picture 2" descr="C:\Users\Bob Stretch\AppData\Local\Microsoft\Windows\Temporary Internet Files\Content.IE5\7421JAUB\MCj02374060000[1].wmf">
            <a:extLst>
              <a:ext uri="{FF2B5EF4-FFF2-40B4-BE49-F238E27FC236}">
                <a16:creationId xmlns:a16="http://schemas.microsoft.com/office/drawing/2014/main" id="{390E14F1-9921-A36D-3737-98BBD0CEF34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921876" y="4762500"/>
            <a:ext cx="2151063" cy="215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Content Placeholder 2">
            <a:extLst>
              <a:ext uri="{FF2B5EF4-FFF2-40B4-BE49-F238E27FC236}">
                <a16:creationId xmlns:a16="http://schemas.microsoft.com/office/drawing/2014/main" id="{E9B3455F-52DD-EB03-12F8-1580C8A37D1E}"/>
              </a:ext>
            </a:extLst>
          </p:cNvPr>
          <p:cNvSpPr>
            <a:spLocks noGrp="1"/>
          </p:cNvSpPr>
          <p:nvPr>
            <p:ph idx="1"/>
          </p:nvPr>
        </p:nvSpPr>
        <p:spPr>
          <a:xfrm>
            <a:off x="498475" y="1470025"/>
            <a:ext cx="9602788" cy="4525963"/>
          </a:xfrm>
        </p:spPr>
        <p:txBody>
          <a:bodyPr>
            <a:noAutofit/>
          </a:bodyPr>
          <a:lstStyle/>
          <a:p>
            <a:pPr marL="0" indent="0">
              <a:buNone/>
            </a:pPr>
            <a:r>
              <a:rPr lang="en-US" altLang="en-US" dirty="0">
                <a:latin typeface="Times New Roman" panose="02020603050405020304" pitchFamily="18" charset="0"/>
                <a:cs typeface="Times New Roman" panose="02020603050405020304" pitchFamily="18" charset="0"/>
              </a:rPr>
              <a:t>Can be four different situations:</a:t>
            </a:r>
          </a:p>
          <a:p>
            <a:pPr marL="0" indent="0">
              <a:buNone/>
            </a:pPr>
            <a:r>
              <a:rPr lang="en-US" altLang="en-US" b="1" dirty="0">
                <a:latin typeface="Times New Roman" panose="02020603050405020304" pitchFamily="18" charset="0"/>
                <a:cs typeface="Times New Roman" panose="02020603050405020304" pitchFamily="18" charset="0"/>
              </a:rPr>
              <a:t>Self-inside</a:t>
            </a:r>
          </a:p>
          <a:p>
            <a:pPr marL="452438" lvl="1" indent="-271463"/>
            <a:r>
              <a:rPr lang="en-US" altLang="en-US" sz="2800" dirty="0">
                <a:latin typeface="Times New Roman" panose="02020603050405020304" pitchFamily="18" charset="0"/>
                <a:cs typeface="Times New Roman" panose="02020603050405020304" pitchFamily="18" charset="0"/>
              </a:rPr>
              <a:t>The person’s experience in a different job </a:t>
            </a:r>
            <a:br>
              <a:rPr lang="en-US" altLang="en-US" sz="2800" dirty="0">
                <a:latin typeface="Times New Roman" panose="02020603050405020304" pitchFamily="18" charset="0"/>
                <a:cs typeface="Times New Roman" panose="02020603050405020304" pitchFamily="18" charset="0"/>
              </a:rPr>
            </a:br>
            <a:r>
              <a:rPr lang="en-US" altLang="en-US" sz="2800" dirty="0">
                <a:latin typeface="Times New Roman" panose="02020603050405020304" pitchFamily="18" charset="0"/>
                <a:cs typeface="Times New Roman" panose="02020603050405020304" pitchFamily="18" charset="0"/>
              </a:rPr>
              <a:t>in the same organization.</a:t>
            </a:r>
          </a:p>
          <a:p>
            <a:pPr marL="0" indent="0">
              <a:buNone/>
            </a:pPr>
            <a:r>
              <a:rPr lang="en-US" altLang="en-US" b="1" dirty="0">
                <a:latin typeface="Times New Roman" panose="02020603050405020304" pitchFamily="18" charset="0"/>
                <a:cs typeface="Times New Roman" panose="02020603050405020304" pitchFamily="18" charset="0"/>
              </a:rPr>
              <a:t>Self-outside</a:t>
            </a:r>
          </a:p>
          <a:p>
            <a:pPr marL="452438" lvl="1" indent="-271463"/>
            <a:r>
              <a:rPr lang="en-US" altLang="en-US" sz="2800" dirty="0">
                <a:latin typeface="Times New Roman" panose="02020603050405020304" pitchFamily="18" charset="0"/>
                <a:cs typeface="Times New Roman" panose="02020603050405020304" pitchFamily="18" charset="0"/>
              </a:rPr>
              <a:t>The person’s experience in a different job in a different organization.</a:t>
            </a:r>
          </a:p>
          <a:p>
            <a:pPr marL="0" indent="0">
              <a:buNone/>
            </a:pPr>
            <a:r>
              <a:rPr lang="en-US" altLang="en-US" b="1" dirty="0">
                <a:latin typeface="Times New Roman" panose="02020603050405020304" pitchFamily="18" charset="0"/>
                <a:cs typeface="Times New Roman" panose="02020603050405020304" pitchFamily="18" charset="0"/>
              </a:rPr>
              <a:t>Other-inside</a:t>
            </a:r>
          </a:p>
          <a:p>
            <a:pPr marL="452438" lvl="1" indent="-271463"/>
            <a:r>
              <a:rPr lang="en-US" altLang="en-US" sz="2800" dirty="0">
                <a:latin typeface="Times New Roman" panose="02020603050405020304" pitchFamily="18" charset="0"/>
                <a:cs typeface="Times New Roman" panose="02020603050405020304" pitchFamily="18" charset="0"/>
              </a:rPr>
              <a:t>Another individual or group within the organization.</a:t>
            </a:r>
            <a:endParaRPr lang="en-US" altLang="en-US" sz="2800" b="1" dirty="0">
              <a:latin typeface="Times New Roman" panose="02020603050405020304" pitchFamily="18" charset="0"/>
              <a:cs typeface="Times New Roman" panose="02020603050405020304" pitchFamily="18" charset="0"/>
            </a:endParaRPr>
          </a:p>
          <a:p>
            <a:pPr marL="0" indent="0">
              <a:buNone/>
            </a:pPr>
            <a:r>
              <a:rPr lang="en-US" altLang="en-US" b="1" dirty="0">
                <a:latin typeface="Times New Roman" panose="02020603050405020304" pitchFamily="18" charset="0"/>
                <a:cs typeface="Times New Roman" panose="02020603050405020304" pitchFamily="18" charset="0"/>
              </a:rPr>
              <a:t>Other-outside</a:t>
            </a:r>
          </a:p>
          <a:p>
            <a:pPr marL="452438" lvl="1" indent="-271463"/>
            <a:r>
              <a:rPr lang="en-US" altLang="en-US" sz="2800" dirty="0">
                <a:latin typeface="Times New Roman" panose="02020603050405020304" pitchFamily="18" charset="0"/>
                <a:cs typeface="Times New Roman" panose="02020603050405020304" pitchFamily="18" charset="0"/>
              </a:rPr>
              <a:t>Another individual or group outside of the organization.</a:t>
            </a:r>
          </a:p>
        </p:txBody>
      </p:sp>
      <p:pic>
        <p:nvPicPr>
          <p:cNvPr id="29699" name="Picture 4" descr="C:\Users\Bob Stretch\AppData\Local\Microsoft\Windows\Temporary Internet Files\Content.IE5\ZUGDL5A6\MCj01984790000[1].wmf">
            <a:extLst>
              <a:ext uri="{FF2B5EF4-FFF2-40B4-BE49-F238E27FC236}">
                <a16:creationId xmlns:a16="http://schemas.microsoft.com/office/drawing/2014/main" id="{EC800F78-4938-8583-E5F1-30A4A2AA2D4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548813" y="4622801"/>
            <a:ext cx="2384425" cy="2095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700" name="Title 1">
            <a:extLst>
              <a:ext uri="{FF2B5EF4-FFF2-40B4-BE49-F238E27FC236}">
                <a16:creationId xmlns:a16="http://schemas.microsoft.com/office/drawing/2014/main" id="{DB1B06F6-4C67-4E18-FEA0-8208947F1A01}"/>
              </a:ext>
            </a:extLst>
          </p:cNvPr>
          <p:cNvSpPr>
            <a:spLocks noGrp="1"/>
          </p:cNvSpPr>
          <p:nvPr>
            <p:ph type="title"/>
          </p:nvPr>
        </p:nvSpPr>
        <p:spPr>
          <a:xfrm>
            <a:off x="838200" y="144462"/>
            <a:ext cx="10515600" cy="1325563"/>
          </a:xfrm>
        </p:spPr>
        <p:txBody>
          <a:bodyPr/>
          <a:lstStyle/>
          <a:p>
            <a:pPr algn="ctr" eaLnBrk="1" hangingPunct="1"/>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Equity Theory’s ‘Relevant Others’</a:t>
            </a:r>
          </a:p>
        </p:txBody>
      </p:sp>
    </p:spTree>
  </p:cSld>
  <p:clrMapOvr>
    <a:masterClrMapping/>
  </p:clrMapOv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le 1">
            <a:extLst>
              <a:ext uri="{FF2B5EF4-FFF2-40B4-BE49-F238E27FC236}">
                <a16:creationId xmlns:a16="http://schemas.microsoft.com/office/drawing/2014/main" id="{780F44C4-8319-3D0C-2B99-45D08858047C}"/>
              </a:ext>
            </a:extLst>
          </p:cNvPr>
          <p:cNvSpPr>
            <a:spLocks noGrp="1"/>
          </p:cNvSpPr>
          <p:nvPr>
            <p:ph type="title"/>
          </p:nvPr>
        </p:nvSpPr>
        <p:spPr>
          <a:xfrm>
            <a:off x="838200" y="0"/>
            <a:ext cx="10515600" cy="1325563"/>
          </a:xfrm>
        </p:spPr>
        <p:txBody>
          <a:bodyPr/>
          <a:lstStyle/>
          <a:p>
            <a:pPr algn="ctr" eaLnBrk="1" hangingPunct="1"/>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Reactions to Inequity</a:t>
            </a:r>
          </a:p>
        </p:txBody>
      </p:sp>
      <p:sp>
        <p:nvSpPr>
          <p:cNvPr id="30723" name="Content Placeholder 2">
            <a:extLst>
              <a:ext uri="{FF2B5EF4-FFF2-40B4-BE49-F238E27FC236}">
                <a16:creationId xmlns:a16="http://schemas.microsoft.com/office/drawing/2014/main" id="{E9828A94-ED1F-F640-0A02-F138DE6DFE90}"/>
              </a:ext>
            </a:extLst>
          </p:cNvPr>
          <p:cNvSpPr>
            <a:spLocks noGrp="1"/>
          </p:cNvSpPr>
          <p:nvPr>
            <p:ph idx="1"/>
          </p:nvPr>
        </p:nvSpPr>
        <p:spPr>
          <a:xfrm>
            <a:off x="192088" y="1166018"/>
            <a:ext cx="11009312" cy="4525963"/>
          </a:xfrm>
        </p:spPr>
        <p:txBody>
          <a:bodyPr>
            <a:noAutofit/>
          </a:bodyPr>
          <a:lstStyle/>
          <a:p>
            <a:pPr marL="0" indent="0">
              <a:buNone/>
            </a:pPr>
            <a:r>
              <a:rPr lang="en-US" altLang="en-US" b="1" dirty="0">
                <a:latin typeface="Times New Roman" panose="02020603050405020304" pitchFamily="18" charset="0"/>
                <a:cs typeface="Times New Roman" panose="02020603050405020304" pitchFamily="18" charset="0"/>
              </a:rPr>
              <a:t>Employee behaviors to create equity:</a:t>
            </a:r>
          </a:p>
          <a:p>
            <a:pPr marL="452438" lvl="1" indent="-271463"/>
            <a:r>
              <a:rPr lang="en-US" altLang="en-US" sz="2800" dirty="0">
                <a:latin typeface="Times New Roman" panose="02020603050405020304" pitchFamily="18" charset="0"/>
                <a:cs typeface="Times New Roman" panose="02020603050405020304" pitchFamily="18" charset="0"/>
              </a:rPr>
              <a:t>Change inputs (slack off).</a:t>
            </a:r>
          </a:p>
          <a:p>
            <a:pPr marL="452438" lvl="1" indent="-271463"/>
            <a:r>
              <a:rPr lang="en-US" altLang="en-US" sz="2800" dirty="0">
                <a:latin typeface="Times New Roman" panose="02020603050405020304" pitchFamily="18" charset="0"/>
                <a:cs typeface="Times New Roman" panose="02020603050405020304" pitchFamily="18" charset="0"/>
              </a:rPr>
              <a:t>Change outcomes (increase </a:t>
            </a:r>
            <a:r>
              <a:rPr lang="en-US" altLang="en-US" sz="2800" dirty="0">
                <a:solidFill>
                  <a:srgbClr val="FF0000"/>
                </a:solidFill>
                <a:latin typeface="Times New Roman" panose="02020603050405020304" pitchFamily="18" charset="0"/>
                <a:cs typeface="Times New Roman" panose="02020603050405020304" pitchFamily="18" charset="0"/>
              </a:rPr>
              <a:t>output/lower quality</a:t>
            </a:r>
            <a:r>
              <a:rPr lang="en-US" altLang="en-US" sz="2800" dirty="0">
                <a:latin typeface="Times New Roman" panose="02020603050405020304" pitchFamily="18" charset="0"/>
                <a:cs typeface="Times New Roman" panose="02020603050405020304" pitchFamily="18" charset="0"/>
              </a:rPr>
              <a:t>).</a:t>
            </a:r>
          </a:p>
          <a:p>
            <a:pPr marL="452438" lvl="1" indent="-271463"/>
            <a:r>
              <a:rPr lang="en-US" altLang="en-US" sz="2800" dirty="0">
                <a:latin typeface="Times New Roman" panose="02020603050405020304" pitchFamily="18" charset="0"/>
                <a:cs typeface="Times New Roman" panose="02020603050405020304" pitchFamily="18" charset="0"/>
              </a:rPr>
              <a:t>Distort/change perceptions of self.</a:t>
            </a:r>
          </a:p>
          <a:p>
            <a:pPr marL="452438" lvl="1" indent="-271463"/>
            <a:r>
              <a:rPr lang="en-US" altLang="en-US" sz="2800" b="1" dirty="0">
                <a:solidFill>
                  <a:srgbClr val="FF0000"/>
                </a:solidFill>
                <a:latin typeface="Times New Roman" panose="02020603050405020304" pitchFamily="18" charset="0"/>
                <a:cs typeface="Times New Roman" panose="02020603050405020304" pitchFamily="18" charset="0"/>
              </a:rPr>
              <a:t>I used to think I am working at a moderate pace but now I know</a:t>
            </a:r>
          </a:p>
          <a:p>
            <a:pPr marL="452438" lvl="1" indent="-271463"/>
            <a:r>
              <a:rPr lang="en-US" altLang="en-US" sz="2800" b="1" dirty="0">
                <a:solidFill>
                  <a:srgbClr val="FF0000"/>
                </a:solidFill>
                <a:latin typeface="Times New Roman" panose="02020603050405020304" pitchFamily="18" charset="0"/>
                <a:cs typeface="Times New Roman" panose="02020603050405020304" pitchFamily="18" charset="0"/>
              </a:rPr>
              <a:t>I am working more than others</a:t>
            </a:r>
          </a:p>
          <a:p>
            <a:pPr marL="452438" lvl="1" indent="-271463"/>
            <a:r>
              <a:rPr lang="en-US" altLang="en-US" sz="2800" dirty="0">
                <a:latin typeface="Times New Roman" panose="02020603050405020304" pitchFamily="18" charset="0"/>
                <a:cs typeface="Times New Roman" panose="02020603050405020304" pitchFamily="18" charset="0"/>
              </a:rPr>
              <a:t>Distort/change perceptions of others.</a:t>
            </a:r>
          </a:p>
          <a:p>
            <a:pPr marL="452438" lvl="1" indent="-271463"/>
            <a:r>
              <a:rPr lang="en-US" altLang="en-US" sz="2800" b="1" dirty="0">
                <a:solidFill>
                  <a:srgbClr val="FF0000"/>
                </a:solidFill>
                <a:latin typeface="Times New Roman" panose="02020603050405020304" pitchFamily="18" charset="0"/>
                <a:cs typeface="Times New Roman" panose="02020603050405020304" pitchFamily="18" charset="0"/>
              </a:rPr>
              <a:t>His job is not as stimulating as I thought it was</a:t>
            </a:r>
          </a:p>
          <a:p>
            <a:pPr marL="452438" lvl="1" indent="-271463"/>
            <a:r>
              <a:rPr lang="en-US" altLang="en-US" sz="2800" dirty="0">
                <a:latin typeface="Times New Roman" panose="02020603050405020304" pitchFamily="18" charset="0"/>
                <a:cs typeface="Times New Roman" panose="02020603050405020304" pitchFamily="18" charset="0"/>
              </a:rPr>
              <a:t>Choose a different referent person.</a:t>
            </a:r>
          </a:p>
          <a:p>
            <a:pPr marL="452438" lvl="1" indent="-271463"/>
            <a:r>
              <a:rPr lang="en-US" altLang="en-US" sz="2800" b="1" dirty="0">
                <a:solidFill>
                  <a:srgbClr val="FF0000"/>
                </a:solidFill>
                <a:latin typeface="Times New Roman" panose="02020603050405020304" pitchFamily="18" charset="0"/>
                <a:cs typeface="Times New Roman" panose="02020603050405020304" pitchFamily="18" charset="0"/>
              </a:rPr>
              <a:t>I may not be doing as much as my brother-in-law, but I am doing more than my father </a:t>
            </a:r>
          </a:p>
          <a:p>
            <a:pPr marL="452438" lvl="1" indent="-271463"/>
            <a:r>
              <a:rPr lang="en-US" altLang="en-US" sz="2800" dirty="0">
                <a:latin typeface="Times New Roman" panose="02020603050405020304" pitchFamily="18" charset="0"/>
                <a:cs typeface="Times New Roman" panose="02020603050405020304" pitchFamily="18" charset="0"/>
              </a:rPr>
              <a:t>Leave the field (quit the job).</a:t>
            </a:r>
          </a:p>
        </p:txBody>
      </p:sp>
      <p:pic>
        <p:nvPicPr>
          <p:cNvPr id="30724" name="Picture 2" descr="C:\Users\Bob Stretch\AppData\Local\Microsoft\Windows\Temporary Internet Files\Content.IE5\ZUGDL5A6\MCj02505240000[1].wmf">
            <a:extLst>
              <a:ext uri="{FF2B5EF4-FFF2-40B4-BE49-F238E27FC236}">
                <a16:creationId xmlns:a16="http://schemas.microsoft.com/office/drawing/2014/main" id="{BC13BB23-4B76-DCBB-3DC6-894809CC635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590882" y="163513"/>
            <a:ext cx="2138362" cy="2820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le 1">
            <a:extLst>
              <a:ext uri="{FF2B5EF4-FFF2-40B4-BE49-F238E27FC236}">
                <a16:creationId xmlns:a16="http://schemas.microsoft.com/office/drawing/2014/main" id="{A4EAA88E-8DEA-A464-C315-5E45E6F246AC}"/>
              </a:ext>
            </a:extLst>
          </p:cNvPr>
          <p:cNvSpPr>
            <a:spLocks noGrp="1"/>
          </p:cNvSpPr>
          <p:nvPr>
            <p:ph type="title" idx="4294967295"/>
          </p:nvPr>
        </p:nvSpPr>
        <p:spPr/>
        <p:txBody>
          <a:bodyPr/>
          <a:lstStyle/>
          <a:p>
            <a:pPr algn="ctr" eaLnBrk="1" hangingPunct="1"/>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Reactions to Inequity (cont’d)</a:t>
            </a:r>
          </a:p>
        </p:txBody>
      </p:sp>
      <p:sp>
        <p:nvSpPr>
          <p:cNvPr id="31747" name="Content Placeholder 2">
            <a:extLst>
              <a:ext uri="{FF2B5EF4-FFF2-40B4-BE49-F238E27FC236}">
                <a16:creationId xmlns:a16="http://schemas.microsoft.com/office/drawing/2014/main" id="{79694FE1-28CD-9127-736A-87D58C9C83CC}"/>
              </a:ext>
            </a:extLst>
          </p:cNvPr>
          <p:cNvSpPr>
            <a:spLocks noGrp="1"/>
          </p:cNvSpPr>
          <p:nvPr>
            <p:ph idx="4294967295"/>
          </p:nvPr>
        </p:nvSpPr>
        <p:spPr>
          <a:xfrm>
            <a:off x="595312" y="1817689"/>
            <a:ext cx="10406063" cy="4525963"/>
          </a:xfrm>
        </p:spPr>
        <p:txBody>
          <a:bodyPr>
            <a:normAutofit/>
          </a:bodyPr>
          <a:lstStyle/>
          <a:p>
            <a:pPr marL="0" indent="0">
              <a:buNone/>
              <a:tabLst>
                <a:tab pos="542925" algn="l"/>
              </a:tabLst>
            </a:pPr>
            <a:r>
              <a:rPr lang="en-US" altLang="en-US" b="1" dirty="0">
                <a:latin typeface="Times New Roman" panose="02020603050405020304" pitchFamily="18" charset="0"/>
                <a:cs typeface="Times New Roman" panose="02020603050405020304" pitchFamily="18" charset="0"/>
              </a:rPr>
              <a:t>Propositions relating to inequitable pay:</a:t>
            </a:r>
          </a:p>
          <a:p>
            <a:pPr marL="0" indent="0">
              <a:buNone/>
              <a:tabLst>
                <a:tab pos="542925" algn="l"/>
              </a:tabLst>
            </a:pPr>
            <a:endParaRPr lang="en-US" altLang="en-US" b="1" dirty="0">
              <a:latin typeface="Times New Roman" panose="02020603050405020304" pitchFamily="18" charset="0"/>
              <a:cs typeface="Times New Roman" panose="02020603050405020304" pitchFamily="18" charset="0"/>
            </a:endParaRPr>
          </a:p>
          <a:p>
            <a:pPr marL="452438" lvl="1" indent="-273050">
              <a:tabLst>
                <a:tab pos="542925" algn="l"/>
              </a:tabLst>
            </a:pPr>
            <a:r>
              <a:rPr lang="en-US" altLang="en-US" sz="2800" dirty="0">
                <a:latin typeface="Times New Roman" panose="02020603050405020304" pitchFamily="18" charset="0"/>
                <a:cs typeface="Times New Roman" panose="02020603050405020304" pitchFamily="18" charset="0"/>
              </a:rPr>
              <a:t>Paid by time:</a:t>
            </a:r>
          </a:p>
          <a:p>
            <a:pPr marL="0" indent="0">
              <a:buNone/>
              <a:tabLst>
                <a:tab pos="542925" algn="l"/>
              </a:tabLst>
            </a:pPr>
            <a:r>
              <a:rPr lang="en-US" altLang="en-US" dirty="0">
                <a:latin typeface="Times New Roman" panose="02020603050405020304" pitchFamily="18" charset="0"/>
                <a:cs typeface="Times New Roman" panose="02020603050405020304" pitchFamily="18" charset="0"/>
              </a:rPr>
              <a:t>	– Overrewarded employees produce more.</a:t>
            </a:r>
          </a:p>
          <a:p>
            <a:pPr marL="0" indent="0">
              <a:buNone/>
              <a:tabLst>
                <a:tab pos="542925" algn="l"/>
              </a:tabLst>
            </a:pPr>
            <a:r>
              <a:rPr lang="en-US" altLang="en-US" dirty="0">
                <a:latin typeface="Times New Roman" panose="02020603050405020304" pitchFamily="18" charset="0"/>
                <a:cs typeface="Times New Roman" panose="02020603050405020304" pitchFamily="18" charset="0"/>
              </a:rPr>
              <a:t>	– Under-rewarded employees produce less with low quality.</a:t>
            </a:r>
          </a:p>
          <a:p>
            <a:pPr marL="452438" lvl="1" indent="-273050">
              <a:buNone/>
              <a:tabLst>
                <a:tab pos="542925" algn="l"/>
              </a:tabLst>
            </a:pPr>
            <a:endParaRPr lang="en-US" altLang="en-US" sz="2800" dirty="0">
              <a:latin typeface="Times New Roman" panose="02020603050405020304" pitchFamily="18" charset="0"/>
              <a:cs typeface="Times New Roman" panose="02020603050405020304" pitchFamily="18" charset="0"/>
            </a:endParaRPr>
          </a:p>
          <a:p>
            <a:pPr marL="452438" lvl="1" indent="-273050">
              <a:tabLst>
                <a:tab pos="542925" algn="l"/>
              </a:tabLst>
            </a:pPr>
            <a:r>
              <a:rPr lang="en-US" altLang="en-US" sz="2800" dirty="0">
                <a:latin typeface="Times New Roman" panose="02020603050405020304" pitchFamily="18" charset="0"/>
                <a:cs typeface="Times New Roman" panose="02020603050405020304" pitchFamily="18" charset="0"/>
              </a:rPr>
              <a:t>Paid by quality  </a:t>
            </a:r>
          </a:p>
          <a:p>
            <a:pPr marL="0" indent="0">
              <a:buNone/>
              <a:tabLst>
                <a:tab pos="542925" algn="l"/>
              </a:tabLst>
            </a:pPr>
            <a:r>
              <a:rPr lang="en-US" altLang="en-US" dirty="0">
                <a:latin typeface="Times New Roman" panose="02020603050405020304" pitchFamily="18" charset="0"/>
                <a:cs typeface="Times New Roman" panose="02020603050405020304" pitchFamily="18" charset="0"/>
              </a:rPr>
              <a:t>	– Overrewarded employees give higher quality.</a:t>
            </a:r>
          </a:p>
          <a:p>
            <a:pPr marL="0" indent="0">
              <a:buNone/>
              <a:tabLst>
                <a:tab pos="542925" algn="l"/>
              </a:tabLst>
            </a:pPr>
            <a:r>
              <a:rPr lang="en-US" altLang="en-US" dirty="0">
                <a:latin typeface="Times New Roman" panose="02020603050405020304" pitchFamily="18" charset="0"/>
                <a:cs typeface="Times New Roman" panose="02020603050405020304" pitchFamily="18" charset="0"/>
              </a:rPr>
              <a:t>	– Under-rewarded employees make more of low quality.</a:t>
            </a:r>
          </a:p>
        </p:txBody>
      </p:sp>
    </p:spTree>
  </p:cSld>
  <p:clrMapOvr>
    <a:masterClrMapping/>
  </p:clrMapOv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le 1">
            <a:extLst>
              <a:ext uri="{FF2B5EF4-FFF2-40B4-BE49-F238E27FC236}">
                <a16:creationId xmlns:a16="http://schemas.microsoft.com/office/drawing/2014/main" id="{87741922-5572-18B8-3B3A-03E9C40DFA07}"/>
              </a:ext>
            </a:extLst>
          </p:cNvPr>
          <p:cNvSpPr>
            <a:spLocks noGrp="1"/>
          </p:cNvSpPr>
          <p:nvPr>
            <p:ph type="title"/>
          </p:nvPr>
        </p:nvSpPr>
        <p:spPr/>
        <p:txBody>
          <a:bodyPr/>
          <a:lstStyle/>
          <a:p>
            <a:pPr algn="ctr" eaLnBrk="1" hangingPunct="1"/>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Justice and Equity Theory</a:t>
            </a:r>
          </a:p>
        </p:txBody>
      </p:sp>
      <p:graphicFrame>
        <p:nvGraphicFramePr>
          <p:cNvPr id="8" name="Content Placeholder 7">
            <a:extLst>
              <a:ext uri="{FF2B5EF4-FFF2-40B4-BE49-F238E27FC236}">
                <a16:creationId xmlns:a16="http://schemas.microsoft.com/office/drawing/2014/main" id="{FD050691-2AD2-928A-748B-16594C18697C}"/>
              </a:ext>
            </a:extLst>
          </p:cNvPr>
          <p:cNvGraphicFramePr>
            <a:graphicFrameLocks noGrp="1"/>
          </p:cNvGraphicFramePr>
          <p:nvPr>
            <p:ph idx="1"/>
            <p:extLst>
              <p:ext uri="{D42A27DB-BD31-4B8C-83A1-F6EECF244321}">
                <p14:modId xmlns:p14="http://schemas.microsoft.com/office/powerpoint/2010/main" val="2052124027"/>
              </p:ext>
            </p:extLst>
          </p:nvPr>
        </p:nvGraphicFramePr>
        <p:xfrm>
          <a:off x="2077103" y="2668055"/>
          <a:ext cx="8338484" cy="36925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2772" name="TextBox 8">
            <a:extLst>
              <a:ext uri="{FF2B5EF4-FFF2-40B4-BE49-F238E27FC236}">
                <a16:creationId xmlns:a16="http://schemas.microsoft.com/office/drawing/2014/main" id="{65821697-742D-AA65-4C04-D485C1BF092D}"/>
              </a:ext>
            </a:extLst>
          </p:cNvPr>
          <p:cNvSpPr txBox="1">
            <a:spLocks noChangeArrowheads="1"/>
          </p:cNvSpPr>
          <p:nvPr/>
        </p:nvSpPr>
        <p:spPr bwMode="auto">
          <a:xfrm>
            <a:off x="8496300" y="5429248"/>
            <a:ext cx="3179762" cy="100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a:solidFill>
                  <a:schemeClr val="tx1"/>
                </a:solidFill>
                <a:latin typeface="Verdana" panose="020B0604030504040204" pitchFamily="34" charset="0"/>
                <a:cs typeface="Arial" panose="020B0604020202020204" pitchFamily="34" charset="0"/>
              </a:defRPr>
            </a:lvl1pPr>
            <a:lvl2pPr marL="742950" indent="-285750" eaLnBrk="0" hangingPunct="0">
              <a:defRPr sz="1400">
                <a:solidFill>
                  <a:schemeClr val="tx1"/>
                </a:solidFill>
                <a:latin typeface="Verdana" panose="020B0604030504040204" pitchFamily="34" charset="0"/>
                <a:cs typeface="Arial" panose="020B0604020202020204" pitchFamily="34" charset="0"/>
              </a:defRPr>
            </a:lvl2pPr>
            <a:lvl3pPr marL="1143000" indent="-228600" eaLnBrk="0" hangingPunct="0">
              <a:defRPr sz="1400">
                <a:solidFill>
                  <a:schemeClr val="tx1"/>
                </a:solidFill>
                <a:latin typeface="Verdana" panose="020B0604030504040204" pitchFamily="34" charset="0"/>
                <a:cs typeface="Arial" panose="020B0604020202020204" pitchFamily="34" charset="0"/>
              </a:defRPr>
            </a:lvl3pPr>
            <a:lvl4pPr marL="1600200" indent="-228600" eaLnBrk="0" hangingPunct="0">
              <a:defRPr sz="1400">
                <a:solidFill>
                  <a:schemeClr val="tx1"/>
                </a:solidFill>
                <a:latin typeface="Verdana" panose="020B0604030504040204" pitchFamily="34" charset="0"/>
                <a:cs typeface="Arial" panose="020B0604020202020204" pitchFamily="34" charset="0"/>
              </a:defRPr>
            </a:lvl4pPr>
            <a:lvl5pPr marL="2057400" indent="-228600" eaLnBrk="0" hangingPunct="0">
              <a:defRPr sz="1400">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9pPr>
          </a:lstStyle>
          <a:p>
            <a:pPr eaLnBrk="1" hangingPunct="1">
              <a:spcBef>
                <a:spcPct val="50000"/>
              </a:spcBef>
            </a:pPr>
            <a:r>
              <a:rPr lang="en-US" altLang="en-US" sz="2000" dirty="0"/>
              <a:t>Overall perception of what is fair in the workplace.</a:t>
            </a:r>
          </a:p>
        </p:txBody>
      </p:sp>
      <p:pic>
        <p:nvPicPr>
          <p:cNvPr id="32775" name="Picture 8">
            <a:extLst>
              <a:ext uri="{FF2B5EF4-FFF2-40B4-BE49-F238E27FC236}">
                <a16:creationId xmlns:a16="http://schemas.microsoft.com/office/drawing/2014/main" id="{C302114B-5AE2-7FCD-0A2C-1C1D19803432}"/>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790825" y="1838858"/>
            <a:ext cx="6610350" cy="50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itle 1">
            <a:extLst>
              <a:ext uri="{FF2B5EF4-FFF2-40B4-BE49-F238E27FC236}">
                <a16:creationId xmlns:a16="http://schemas.microsoft.com/office/drawing/2014/main" id="{B571A124-C450-28BF-4290-91DAA22F6A7C}"/>
              </a:ext>
            </a:extLst>
          </p:cNvPr>
          <p:cNvSpPr>
            <a:spLocks noGrp="1"/>
          </p:cNvSpPr>
          <p:nvPr>
            <p:ph type="title"/>
          </p:nvPr>
        </p:nvSpPr>
        <p:spPr>
          <a:xfrm>
            <a:off x="2305051" y="679450"/>
            <a:ext cx="8229600" cy="593725"/>
          </a:xfrm>
        </p:spPr>
        <p:txBody>
          <a:bodyPr>
            <a:normAutofit fontScale="90000"/>
          </a:bodyPr>
          <a:lstStyle/>
          <a:p>
            <a:pPr eaLnBrk="1" hangingPunct="1"/>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Vroom’s Expectancy Theory</a:t>
            </a:r>
            <a:b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endPar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3795" name="Content Placeholder 2">
            <a:extLst>
              <a:ext uri="{FF2B5EF4-FFF2-40B4-BE49-F238E27FC236}">
                <a16:creationId xmlns:a16="http://schemas.microsoft.com/office/drawing/2014/main" id="{FEF97723-C140-09B9-7243-FBFFD6643473}"/>
              </a:ext>
            </a:extLst>
          </p:cNvPr>
          <p:cNvSpPr>
            <a:spLocks noGrp="1"/>
          </p:cNvSpPr>
          <p:nvPr>
            <p:ph idx="1"/>
          </p:nvPr>
        </p:nvSpPr>
        <p:spPr>
          <a:xfrm>
            <a:off x="614362" y="1187437"/>
            <a:ext cx="11358563" cy="1716127"/>
          </a:xfrm>
        </p:spPr>
        <p:txBody>
          <a:bodyPr/>
          <a:lstStyle/>
          <a:p>
            <a:pPr marL="6350" indent="-6350">
              <a:buNone/>
            </a:pPr>
            <a:r>
              <a:rPr lang="en-US" altLang="en-US" dirty="0">
                <a:latin typeface="Times New Roman" panose="02020603050405020304" pitchFamily="18" charset="0"/>
                <a:cs typeface="Times New Roman" panose="02020603050405020304" pitchFamily="18" charset="0"/>
              </a:rPr>
              <a:t>The strength of a tendency to act in a certain way depends on the strength of an expectation that the act will be followed by a given outcome and on the attractiveness of the outcome to the individual.</a:t>
            </a:r>
          </a:p>
        </p:txBody>
      </p:sp>
      <p:pic>
        <p:nvPicPr>
          <p:cNvPr id="33796" name="Picture 6">
            <a:extLst>
              <a:ext uri="{FF2B5EF4-FFF2-40B4-BE49-F238E27FC236}">
                <a16:creationId xmlns:a16="http://schemas.microsoft.com/office/drawing/2014/main" id="{859CE3CF-E378-82AA-462D-5F805B9A9BC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5116" t="25806" r="1768" b="20235"/>
          <a:stretch>
            <a:fillRect/>
          </a:stretch>
        </p:blipFill>
        <p:spPr bwMode="auto">
          <a:xfrm>
            <a:off x="2514600" y="5005387"/>
            <a:ext cx="6934200" cy="175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ectangular Callout 8">
            <a:extLst>
              <a:ext uri="{FF2B5EF4-FFF2-40B4-BE49-F238E27FC236}">
                <a16:creationId xmlns:a16="http://schemas.microsoft.com/office/drawing/2014/main" id="{BB8F0851-E8EF-64D7-B93C-947A0058902B}"/>
              </a:ext>
            </a:extLst>
          </p:cNvPr>
          <p:cNvSpPr/>
          <p:nvPr/>
        </p:nvSpPr>
        <p:spPr bwMode="auto">
          <a:xfrm>
            <a:off x="2643193" y="3571888"/>
            <a:ext cx="1905000" cy="1143000"/>
          </a:xfrm>
          <a:prstGeom prst="wedgeRectCallout">
            <a:avLst>
              <a:gd name="adj1" fmla="val 12473"/>
              <a:gd name="adj2" fmla="val 64133"/>
            </a:avLst>
          </a:prstGeom>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w="9525" cap="flat" cmpd="sng" algn="ctr">
            <a:solidFill>
              <a:schemeClr val="tx1"/>
            </a:solidFill>
            <a:prstDash val="solid"/>
            <a:round/>
            <a:headEnd type="none" w="med" len="med"/>
            <a:tailEnd type="none" w="med" len="med"/>
          </a:ln>
          <a:effectLst/>
        </p:spPr>
        <p:txBody>
          <a:bodyPr/>
          <a:lstStyle/>
          <a:p>
            <a:pPr algn="ctr">
              <a:spcBef>
                <a:spcPct val="50000"/>
              </a:spcBef>
              <a:defRPr/>
            </a:pPr>
            <a:r>
              <a:rPr lang="en-US" sz="2000">
                <a:latin typeface="Times New Roman" pitchFamily="18" charset="0"/>
                <a:cs typeface="Arial" charset="0"/>
              </a:rPr>
              <a:t>Expectancy of performance success</a:t>
            </a:r>
          </a:p>
        </p:txBody>
      </p:sp>
      <p:sp>
        <p:nvSpPr>
          <p:cNvPr id="10" name="Rectangular Callout 9">
            <a:extLst>
              <a:ext uri="{FF2B5EF4-FFF2-40B4-BE49-F238E27FC236}">
                <a16:creationId xmlns:a16="http://schemas.microsoft.com/office/drawing/2014/main" id="{C7D55186-DD64-08D9-B218-FB3F080F744D}"/>
              </a:ext>
            </a:extLst>
          </p:cNvPr>
          <p:cNvSpPr/>
          <p:nvPr/>
        </p:nvSpPr>
        <p:spPr bwMode="auto">
          <a:xfrm>
            <a:off x="4624393" y="3571888"/>
            <a:ext cx="2057400" cy="1143000"/>
          </a:xfrm>
          <a:prstGeom prst="wedgeRectCallout">
            <a:avLst>
              <a:gd name="adj1" fmla="val -4470"/>
              <a:gd name="adj2" fmla="val 62500"/>
            </a:avLst>
          </a:prstGeom>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w="9525" cap="flat" cmpd="sng" algn="ctr">
            <a:solidFill>
              <a:schemeClr val="tx1"/>
            </a:solidFill>
            <a:prstDash val="solid"/>
            <a:round/>
            <a:headEnd type="none" w="med" len="med"/>
            <a:tailEnd type="none" w="med" len="med"/>
          </a:ln>
          <a:effectLst/>
        </p:spPr>
        <p:txBody>
          <a:bodyPr/>
          <a:lstStyle/>
          <a:p>
            <a:pPr algn="ctr">
              <a:spcBef>
                <a:spcPct val="50000"/>
              </a:spcBef>
              <a:defRPr/>
            </a:pPr>
            <a:r>
              <a:rPr lang="en-US" sz="2000">
                <a:latin typeface="Times New Roman" pitchFamily="18" charset="0"/>
                <a:cs typeface="Arial" charset="0"/>
              </a:rPr>
              <a:t>Instrumentality of success in getting reward</a:t>
            </a:r>
          </a:p>
        </p:txBody>
      </p:sp>
      <p:sp>
        <p:nvSpPr>
          <p:cNvPr id="11" name="Rectangular Callout 10">
            <a:extLst>
              <a:ext uri="{FF2B5EF4-FFF2-40B4-BE49-F238E27FC236}">
                <a16:creationId xmlns:a16="http://schemas.microsoft.com/office/drawing/2014/main" id="{9DFA1C32-3D07-AE0B-DD97-C01470442677}"/>
              </a:ext>
            </a:extLst>
          </p:cNvPr>
          <p:cNvSpPr/>
          <p:nvPr/>
        </p:nvSpPr>
        <p:spPr bwMode="auto">
          <a:xfrm>
            <a:off x="6757993" y="3571888"/>
            <a:ext cx="2133600" cy="1143000"/>
          </a:xfrm>
          <a:prstGeom prst="wedgeRectCallout">
            <a:avLst>
              <a:gd name="adj1" fmla="val 4147"/>
              <a:gd name="adj2" fmla="val 67398"/>
            </a:avLst>
          </a:prstGeom>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w="9525" cap="flat" cmpd="sng" algn="ctr">
            <a:solidFill>
              <a:schemeClr val="tx1"/>
            </a:solidFill>
            <a:prstDash val="solid"/>
            <a:round/>
            <a:headEnd type="none" w="med" len="med"/>
            <a:tailEnd type="none" w="med" len="med"/>
          </a:ln>
          <a:effectLst/>
        </p:spPr>
        <p:txBody>
          <a:bodyPr/>
          <a:lstStyle/>
          <a:p>
            <a:pPr algn="ctr">
              <a:spcBef>
                <a:spcPct val="50000"/>
              </a:spcBef>
              <a:defRPr/>
            </a:pPr>
            <a:r>
              <a:rPr lang="en-US" sz="2000">
                <a:latin typeface="Times New Roman" pitchFamily="18" charset="0"/>
                <a:cs typeface="Arial" charset="0"/>
              </a:rPr>
              <a:t>Valuation of the reward in employee’s eyes</a:t>
            </a:r>
          </a:p>
        </p:txBody>
      </p:sp>
      <p:pic>
        <p:nvPicPr>
          <p:cNvPr id="33802" name="Picture 11">
            <a:extLst>
              <a:ext uri="{FF2B5EF4-FFF2-40B4-BE49-F238E27FC236}">
                <a16:creationId xmlns:a16="http://schemas.microsoft.com/office/drawing/2014/main" id="{09BE95BB-CF0D-36E1-0026-0ED11CDCA67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14600" y="2903564"/>
            <a:ext cx="66294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le 1">
            <a:extLst>
              <a:ext uri="{FF2B5EF4-FFF2-40B4-BE49-F238E27FC236}">
                <a16:creationId xmlns:a16="http://schemas.microsoft.com/office/drawing/2014/main" id="{DC232397-5A9B-A4A3-B9C4-E946E14FFC6D}"/>
              </a:ext>
            </a:extLst>
          </p:cNvPr>
          <p:cNvSpPr>
            <a:spLocks noGrp="1"/>
          </p:cNvSpPr>
          <p:nvPr>
            <p:ph type="title"/>
          </p:nvPr>
        </p:nvSpPr>
        <p:spPr/>
        <p:txBody>
          <a:bodyPr/>
          <a:lstStyle/>
          <a:p>
            <a:pPr algn="ctr" eaLnBrk="1" hangingPunct="1"/>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Motivation by Job Design: The JCM</a:t>
            </a:r>
          </a:p>
        </p:txBody>
      </p:sp>
      <p:sp>
        <p:nvSpPr>
          <p:cNvPr id="34819" name="Content Placeholder 2">
            <a:extLst>
              <a:ext uri="{FF2B5EF4-FFF2-40B4-BE49-F238E27FC236}">
                <a16:creationId xmlns:a16="http://schemas.microsoft.com/office/drawing/2014/main" id="{DFE5CCB6-DB5A-CBA6-F089-83D62714FCE5}"/>
              </a:ext>
            </a:extLst>
          </p:cNvPr>
          <p:cNvSpPr>
            <a:spLocks noGrp="1"/>
          </p:cNvSpPr>
          <p:nvPr>
            <p:ph idx="1"/>
          </p:nvPr>
        </p:nvSpPr>
        <p:spPr>
          <a:xfrm>
            <a:off x="738187" y="1852613"/>
            <a:ext cx="11063288" cy="4525962"/>
          </a:xfrm>
        </p:spPr>
        <p:txBody>
          <a:bodyPr>
            <a:noAutofit/>
          </a:bodyPr>
          <a:lstStyle/>
          <a:p>
            <a:pPr marL="0" indent="0">
              <a:spcAft>
                <a:spcPct val="50000"/>
              </a:spcAft>
              <a:buNone/>
            </a:pPr>
            <a:r>
              <a:rPr lang="en-US" altLang="en-US" dirty="0">
                <a:latin typeface="Times New Roman" panose="02020603050405020304" pitchFamily="18" charset="0"/>
                <a:cs typeface="Times New Roman" panose="02020603050405020304" pitchFamily="18" charset="0"/>
              </a:rPr>
              <a:t>The </a:t>
            </a:r>
            <a:r>
              <a:rPr lang="en-US" altLang="en-US" dirty="0">
                <a:solidFill>
                  <a:srgbClr val="00A15F"/>
                </a:solidFill>
                <a:latin typeface="Times New Roman" panose="02020603050405020304" pitchFamily="18" charset="0"/>
                <a:cs typeface="Times New Roman" panose="02020603050405020304" pitchFamily="18" charset="0"/>
              </a:rPr>
              <a:t>Job Characteristics Model (JCM) </a:t>
            </a:r>
            <a:r>
              <a:rPr lang="en-US" altLang="en-US" dirty="0">
                <a:latin typeface="Times New Roman" panose="02020603050405020304" pitchFamily="18" charset="0"/>
                <a:cs typeface="Times New Roman" panose="02020603050405020304" pitchFamily="18" charset="0"/>
              </a:rPr>
              <a:t>is Hackman and Oldham’s concept that any job can be described through five core job dimensions:</a:t>
            </a:r>
          </a:p>
          <a:p>
            <a:pPr marL="452438" lvl="1" indent="-271463">
              <a:spcAft>
                <a:spcPct val="50000"/>
              </a:spcAft>
            </a:pPr>
            <a:r>
              <a:rPr lang="en-US" altLang="en-US" sz="2800" dirty="0">
                <a:latin typeface="Times New Roman" panose="02020603050405020304" pitchFamily="18" charset="0"/>
                <a:cs typeface="Times New Roman" panose="02020603050405020304" pitchFamily="18" charset="0"/>
              </a:rPr>
              <a:t>Skill variety: Requirements for different tasks in the job.</a:t>
            </a:r>
          </a:p>
          <a:p>
            <a:pPr marL="452438" lvl="1" indent="-271463">
              <a:spcAft>
                <a:spcPct val="50000"/>
              </a:spcAft>
            </a:pPr>
            <a:r>
              <a:rPr lang="en-US" altLang="en-US" sz="2800" b="1" dirty="0">
                <a:solidFill>
                  <a:srgbClr val="FF0000"/>
                </a:solidFill>
                <a:latin typeface="Times New Roman" panose="02020603050405020304" pitchFamily="18" charset="0"/>
                <a:cs typeface="Times New Roman" panose="02020603050405020304" pitchFamily="18" charset="0"/>
              </a:rPr>
              <a:t>A garage owner doing everything: mechanical, bodywork, </a:t>
            </a:r>
          </a:p>
          <a:p>
            <a:pPr marL="452438" lvl="1" indent="-271463">
              <a:spcAft>
                <a:spcPct val="50000"/>
              </a:spcAft>
            </a:pPr>
            <a:r>
              <a:rPr lang="en-US" altLang="en-US" sz="2800" dirty="0">
                <a:latin typeface="Times New Roman" panose="02020603050405020304" pitchFamily="18" charset="0"/>
                <a:cs typeface="Times New Roman" panose="02020603050405020304" pitchFamily="18" charset="0"/>
              </a:rPr>
              <a:t>Task identity: Completion of a whole piece of work.</a:t>
            </a:r>
          </a:p>
          <a:p>
            <a:pPr marL="452438" lvl="1" indent="-271463">
              <a:spcAft>
                <a:spcPct val="50000"/>
              </a:spcAft>
            </a:pPr>
            <a:r>
              <a:rPr lang="en-US" altLang="en-US" sz="2800" dirty="0">
                <a:latin typeface="Times New Roman" panose="02020603050405020304" pitchFamily="18" charset="0"/>
                <a:cs typeface="Times New Roman" panose="02020603050405020304" pitchFamily="18" charset="0"/>
              </a:rPr>
              <a:t>Task significance: The job’s impact on others.</a:t>
            </a:r>
          </a:p>
          <a:p>
            <a:pPr marL="452438" lvl="1" indent="-271463">
              <a:spcAft>
                <a:spcPct val="50000"/>
              </a:spcAft>
            </a:pPr>
            <a:r>
              <a:rPr lang="en-US" altLang="en-US" sz="2800" dirty="0">
                <a:latin typeface="Times New Roman" panose="02020603050405020304" pitchFamily="18" charset="0"/>
                <a:cs typeface="Times New Roman" panose="02020603050405020304" pitchFamily="18" charset="0"/>
              </a:rPr>
              <a:t>Autonomy: Level of discretion in decision making. </a:t>
            </a:r>
          </a:p>
          <a:p>
            <a:pPr marL="452438" lvl="1" indent="-271463">
              <a:spcAft>
                <a:spcPct val="50000"/>
              </a:spcAft>
            </a:pPr>
            <a:r>
              <a:rPr lang="en-US" altLang="en-US" sz="2800" dirty="0">
                <a:latin typeface="Times New Roman" panose="02020603050405020304" pitchFamily="18" charset="0"/>
                <a:cs typeface="Times New Roman" panose="02020603050405020304" pitchFamily="18" charset="0"/>
              </a:rPr>
              <a:t>Feedback: Amount of direct and clear information on performance.</a:t>
            </a:r>
          </a:p>
          <a:p>
            <a:pPr marL="452438" lvl="1" indent="-271463">
              <a:spcBef>
                <a:spcPct val="0"/>
              </a:spcBef>
              <a:buNone/>
            </a:pPr>
            <a:endParaRPr lang="en-US" altLang="en-US" sz="2800" dirty="0">
              <a:latin typeface="Times New Roman" panose="02020603050405020304" pitchFamily="18" charset="0"/>
              <a:cs typeface="Times New Roman" panose="02020603050405020304" pitchFamily="18" charset="0"/>
            </a:endParaRPr>
          </a:p>
          <a:p>
            <a:pPr marL="1582738" lvl="2" indent="-431800"/>
            <a:endParaRPr lang="en-US" altLang="en-US" sz="2800" dirty="0">
              <a:latin typeface="Times New Roman" panose="02020603050405020304" pitchFamily="18" charset="0"/>
              <a:cs typeface="Times New Roman" panose="02020603050405020304" pitchFamily="18" charset="0"/>
            </a:endParaRPr>
          </a:p>
        </p:txBody>
      </p:sp>
    </p:spTree>
  </p:cSld>
  <p:clrMapOvr>
    <a:masterClrMapping/>
  </p:clrMapOv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itle 1">
            <a:extLst>
              <a:ext uri="{FF2B5EF4-FFF2-40B4-BE49-F238E27FC236}">
                <a16:creationId xmlns:a16="http://schemas.microsoft.com/office/drawing/2014/main" id="{B2837283-8850-C80C-4975-11ABEC1440EA}"/>
              </a:ext>
            </a:extLst>
          </p:cNvPr>
          <p:cNvSpPr>
            <a:spLocks noGrp="1"/>
          </p:cNvSpPr>
          <p:nvPr>
            <p:ph type="title"/>
          </p:nvPr>
        </p:nvSpPr>
        <p:spPr>
          <a:xfrm>
            <a:off x="1889125" y="339726"/>
            <a:ext cx="8229600" cy="900113"/>
          </a:xfrm>
        </p:spPr>
        <p:txBody>
          <a:bodyPr/>
          <a:lstStyle/>
          <a:p>
            <a:pPr algn="ctr" eaLnBrk="1" hangingPunct="1"/>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Job Characteristics Model</a:t>
            </a:r>
          </a:p>
        </p:txBody>
      </p:sp>
      <p:sp>
        <p:nvSpPr>
          <p:cNvPr id="36867" name="Content Placeholder 2">
            <a:extLst>
              <a:ext uri="{FF2B5EF4-FFF2-40B4-BE49-F238E27FC236}">
                <a16:creationId xmlns:a16="http://schemas.microsoft.com/office/drawing/2014/main" id="{3E82A2B1-AD4E-8FD1-4841-9E5B47534E50}"/>
              </a:ext>
            </a:extLst>
          </p:cNvPr>
          <p:cNvSpPr>
            <a:spLocks noGrp="1"/>
          </p:cNvSpPr>
          <p:nvPr>
            <p:ph idx="1"/>
          </p:nvPr>
        </p:nvSpPr>
        <p:spPr>
          <a:xfrm>
            <a:off x="2346325" y="6184900"/>
            <a:ext cx="7772400" cy="461963"/>
          </a:xfrm>
        </p:spPr>
        <p:txBody>
          <a:bodyPr/>
          <a:lstStyle/>
          <a:p>
            <a:pPr algn="ctr" eaLnBrk="1" hangingPunct="1">
              <a:buFont typeface="Wingdings" panose="05000000000000000000" pitchFamily="2" charset="2"/>
              <a:buNone/>
            </a:pPr>
            <a:r>
              <a:rPr lang="en-US" altLang="en-US" sz="1800"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Employee growth-need strength moderates the relationships.</a:t>
            </a:r>
          </a:p>
        </p:txBody>
      </p:sp>
      <p:pic>
        <p:nvPicPr>
          <p:cNvPr id="36870" name="Picture 11">
            <a:extLst>
              <a:ext uri="{FF2B5EF4-FFF2-40B4-BE49-F238E27FC236}">
                <a16:creationId xmlns:a16="http://schemas.microsoft.com/office/drawing/2014/main" id="{D7FC910B-550F-565C-B6F4-3961231C179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85938" y="1147763"/>
            <a:ext cx="8516937" cy="48741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itle 1">
            <a:extLst>
              <a:ext uri="{FF2B5EF4-FFF2-40B4-BE49-F238E27FC236}">
                <a16:creationId xmlns:a16="http://schemas.microsoft.com/office/drawing/2014/main" id="{41A98BAB-5338-7169-02B8-7D5898B2C8A4}"/>
              </a:ext>
            </a:extLst>
          </p:cNvPr>
          <p:cNvSpPr>
            <a:spLocks noGrp="1"/>
          </p:cNvSpPr>
          <p:nvPr>
            <p:ph type="title"/>
          </p:nvPr>
        </p:nvSpPr>
        <p:spPr/>
        <p:txBody>
          <a:bodyPr/>
          <a:lstStyle/>
          <a:p>
            <a:pPr algn="ctr" eaLnBrk="1" hangingPunct="1"/>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How Can Jobs Be Redesigned?</a:t>
            </a:r>
          </a:p>
        </p:txBody>
      </p:sp>
      <p:sp>
        <p:nvSpPr>
          <p:cNvPr id="37891" name="Content Placeholder 2">
            <a:extLst>
              <a:ext uri="{FF2B5EF4-FFF2-40B4-BE49-F238E27FC236}">
                <a16:creationId xmlns:a16="http://schemas.microsoft.com/office/drawing/2014/main" id="{DDB84738-69BA-DF20-9188-7B8DC9E75774}"/>
              </a:ext>
            </a:extLst>
          </p:cNvPr>
          <p:cNvSpPr>
            <a:spLocks noGrp="1"/>
          </p:cNvSpPr>
          <p:nvPr>
            <p:ph idx="1"/>
          </p:nvPr>
        </p:nvSpPr>
        <p:spPr>
          <a:xfrm>
            <a:off x="838200" y="2011363"/>
            <a:ext cx="10515600" cy="4270375"/>
          </a:xfrm>
        </p:spPr>
        <p:txBody>
          <a:bodyPr>
            <a:normAutofit/>
          </a:bodyPr>
          <a:lstStyle/>
          <a:p>
            <a:pPr marL="0" indent="0">
              <a:buNone/>
            </a:pPr>
            <a:r>
              <a:rPr lang="en-US" altLang="en-US" b="1" dirty="0">
                <a:latin typeface="Times New Roman" panose="02020603050405020304" pitchFamily="18" charset="0"/>
                <a:cs typeface="Times New Roman" panose="02020603050405020304" pitchFamily="18" charset="0"/>
              </a:rPr>
              <a:t>Job Rotation</a:t>
            </a:r>
          </a:p>
          <a:p>
            <a:pPr marL="452438" lvl="1" indent="-271463"/>
            <a:r>
              <a:rPr lang="en-US" altLang="en-US" sz="2800" dirty="0">
                <a:latin typeface="Times New Roman" panose="02020603050405020304" pitchFamily="18" charset="0"/>
                <a:cs typeface="Times New Roman" panose="02020603050405020304" pitchFamily="18" charset="0"/>
              </a:rPr>
              <a:t>The periodic shifting of a worker from one task to another.</a:t>
            </a:r>
          </a:p>
          <a:p>
            <a:pPr marL="452438" lvl="1" indent="-271463"/>
            <a:endParaRPr lang="en-US" altLang="en-US" sz="2800" dirty="0">
              <a:latin typeface="Times New Roman" panose="02020603050405020304" pitchFamily="18" charset="0"/>
              <a:cs typeface="Times New Roman" panose="02020603050405020304" pitchFamily="18" charset="0"/>
            </a:endParaRPr>
          </a:p>
          <a:p>
            <a:pPr marL="0" indent="0">
              <a:buNone/>
            </a:pPr>
            <a:r>
              <a:rPr lang="en-US" altLang="en-US" b="1" dirty="0">
                <a:latin typeface="Times New Roman" panose="02020603050405020304" pitchFamily="18" charset="0"/>
                <a:cs typeface="Times New Roman" panose="02020603050405020304" pitchFamily="18" charset="0"/>
              </a:rPr>
              <a:t>Job enlargement</a:t>
            </a:r>
          </a:p>
          <a:p>
            <a:pPr marL="452438" lvl="1" indent="-271463"/>
            <a:r>
              <a:rPr lang="en-US" altLang="en-US" sz="2800" dirty="0">
                <a:latin typeface="Times New Roman" panose="02020603050405020304" pitchFamily="18" charset="0"/>
                <a:cs typeface="Times New Roman" panose="02020603050405020304" pitchFamily="18" charset="0"/>
              </a:rPr>
              <a:t>The horizontal expansion of jobs.</a:t>
            </a:r>
          </a:p>
          <a:p>
            <a:pPr marL="452438" lvl="1" indent="-271463"/>
            <a:endParaRPr lang="en-US" altLang="en-US" sz="2800" dirty="0">
              <a:latin typeface="Times New Roman" panose="02020603050405020304" pitchFamily="18" charset="0"/>
              <a:cs typeface="Times New Roman" panose="02020603050405020304" pitchFamily="18" charset="0"/>
            </a:endParaRPr>
          </a:p>
          <a:p>
            <a:pPr marL="0" indent="0">
              <a:buNone/>
            </a:pPr>
            <a:r>
              <a:rPr lang="en-US" altLang="en-US" b="1" dirty="0">
                <a:latin typeface="Times New Roman" panose="02020603050405020304" pitchFamily="18" charset="0"/>
                <a:cs typeface="Times New Roman" panose="02020603050405020304" pitchFamily="18" charset="0"/>
              </a:rPr>
              <a:t>Job enrichment</a:t>
            </a:r>
          </a:p>
          <a:p>
            <a:pPr marL="452438" lvl="1" indent="-271463"/>
            <a:r>
              <a:rPr lang="en-US" altLang="en-US" sz="2800" dirty="0">
                <a:latin typeface="Times New Roman" panose="02020603050405020304" pitchFamily="18" charset="0"/>
                <a:cs typeface="Times New Roman" panose="02020603050405020304" pitchFamily="18" charset="0"/>
              </a:rPr>
              <a:t>The vertical expansion of jobs.</a:t>
            </a:r>
          </a:p>
        </p:txBody>
      </p:sp>
    </p:spTree>
  </p:cSld>
  <p:clrMapOvr>
    <a:masterClrMapping/>
  </p:clrMapOvr>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itle 1">
            <a:extLst>
              <a:ext uri="{FF2B5EF4-FFF2-40B4-BE49-F238E27FC236}">
                <a16:creationId xmlns:a16="http://schemas.microsoft.com/office/drawing/2014/main" id="{A06BD0BC-640B-9A3F-AC89-552CDF25EDF7}"/>
              </a:ext>
            </a:extLst>
          </p:cNvPr>
          <p:cNvSpPr>
            <a:spLocks noGrp="1"/>
          </p:cNvSpPr>
          <p:nvPr>
            <p:ph type="title"/>
          </p:nvPr>
        </p:nvSpPr>
        <p:spPr/>
        <p:txBody>
          <a:bodyPr/>
          <a:lstStyle/>
          <a:p>
            <a:pPr algn="ctr" eaLnBrk="1" hangingPunct="1"/>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Guidelines for Enriching a Job</a:t>
            </a:r>
          </a:p>
        </p:txBody>
      </p:sp>
      <p:pic>
        <p:nvPicPr>
          <p:cNvPr id="39941" name="Picture 10">
            <a:extLst>
              <a:ext uri="{FF2B5EF4-FFF2-40B4-BE49-F238E27FC236}">
                <a16:creationId xmlns:a16="http://schemas.microsoft.com/office/drawing/2014/main" id="{FDEB045A-4156-42BE-76FF-C0E4867C2DE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00189" y="1512887"/>
            <a:ext cx="8758236" cy="51915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itle 1">
            <a:extLst>
              <a:ext uri="{FF2B5EF4-FFF2-40B4-BE49-F238E27FC236}">
                <a16:creationId xmlns:a16="http://schemas.microsoft.com/office/drawing/2014/main" id="{273654EB-88B4-0789-4344-640314EA71FE}"/>
              </a:ext>
            </a:extLst>
          </p:cNvPr>
          <p:cNvSpPr>
            <a:spLocks noGrp="1"/>
          </p:cNvSpPr>
          <p:nvPr>
            <p:ph type="title"/>
          </p:nvPr>
        </p:nvSpPr>
        <p:spPr/>
        <p:txBody>
          <a:bodyPr/>
          <a:lstStyle/>
          <a:p>
            <a:pPr algn="ctr" eaLnBrk="1" hangingPunct="1"/>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Alternative Work Arrangements</a:t>
            </a:r>
          </a:p>
        </p:txBody>
      </p:sp>
      <p:sp>
        <p:nvSpPr>
          <p:cNvPr id="40963" name="Content Placeholder 4">
            <a:extLst>
              <a:ext uri="{FF2B5EF4-FFF2-40B4-BE49-F238E27FC236}">
                <a16:creationId xmlns:a16="http://schemas.microsoft.com/office/drawing/2014/main" id="{9DD963CA-C681-8335-E144-B3BFE34B75F5}"/>
              </a:ext>
            </a:extLst>
          </p:cNvPr>
          <p:cNvSpPr>
            <a:spLocks noGrp="1"/>
          </p:cNvSpPr>
          <p:nvPr>
            <p:ph idx="1"/>
          </p:nvPr>
        </p:nvSpPr>
        <p:spPr>
          <a:xfrm>
            <a:off x="531018" y="1824039"/>
            <a:ext cx="11129963" cy="4525963"/>
          </a:xfrm>
        </p:spPr>
        <p:txBody>
          <a:bodyPr>
            <a:normAutofit/>
          </a:bodyPr>
          <a:lstStyle/>
          <a:p>
            <a:pPr marL="0" indent="0">
              <a:buNone/>
            </a:pPr>
            <a:r>
              <a:rPr lang="en-US" altLang="en-US" b="1" dirty="0">
                <a:latin typeface="Times New Roman" panose="02020603050405020304" pitchFamily="18" charset="0"/>
                <a:cs typeface="Times New Roman" panose="02020603050405020304" pitchFamily="18" charset="0"/>
              </a:rPr>
              <a:t>Flextime</a:t>
            </a:r>
          </a:p>
          <a:p>
            <a:pPr marL="452438" lvl="1" indent="-271463"/>
            <a:r>
              <a:rPr lang="en-US" altLang="en-US" sz="2800" dirty="0">
                <a:latin typeface="Times New Roman" panose="02020603050405020304" pitchFamily="18" charset="0"/>
                <a:cs typeface="Times New Roman" panose="02020603050405020304" pitchFamily="18" charset="0"/>
              </a:rPr>
              <a:t>Employees work during a common core time period each day but have discretion in forming their total workday from a flexible set of hours outside the core.</a:t>
            </a:r>
          </a:p>
          <a:p>
            <a:pPr marL="0" indent="0">
              <a:buNone/>
            </a:pPr>
            <a:r>
              <a:rPr lang="en-US" altLang="en-US" b="1" dirty="0">
                <a:latin typeface="Times New Roman" panose="02020603050405020304" pitchFamily="18" charset="0"/>
                <a:cs typeface="Times New Roman" panose="02020603050405020304" pitchFamily="18" charset="0"/>
              </a:rPr>
              <a:t>Job sharing</a:t>
            </a:r>
          </a:p>
          <a:p>
            <a:pPr marL="452438" lvl="1" indent="-271463"/>
            <a:r>
              <a:rPr lang="en-US" altLang="en-US" sz="2800" dirty="0">
                <a:latin typeface="Times New Roman" panose="02020603050405020304" pitchFamily="18" charset="0"/>
                <a:cs typeface="Times New Roman" panose="02020603050405020304" pitchFamily="18" charset="0"/>
              </a:rPr>
              <a:t>The practice of having two or more people split a 40-hour-a-week job.</a:t>
            </a:r>
          </a:p>
          <a:p>
            <a:pPr marL="0" indent="0">
              <a:buNone/>
            </a:pPr>
            <a:r>
              <a:rPr lang="en-US" altLang="en-US" b="1" dirty="0">
                <a:latin typeface="Times New Roman" panose="02020603050405020304" pitchFamily="18" charset="0"/>
                <a:cs typeface="Times New Roman" panose="02020603050405020304" pitchFamily="18" charset="0"/>
              </a:rPr>
              <a:t>Telecommuting</a:t>
            </a:r>
          </a:p>
          <a:p>
            <a:pPr marL="452438" lvl="1" indent="-271463"/>
            <a:r>
              <a:rPr lang="en-US" altLang="en-US" sz="2800" dirty="0">
                <a:latin typeface="Times New Roman" panose="02020603050405020304" pitchFamily="18" charset="0"/>
                <a:cs typeface="Times New Roman" panose="02020603050405020304" pitchFamily="18" charset="0"/>
              </a:rPr>
              <a:t>Employees do their work at home at least two days a week on a computer that is linked to their office.</a:t>
            </a:r>
          </a:p>
          <a:p>
            <a:pPr marL="452438" lvl="1" indent="-271463"/>
            <a:endParaRPr lang="en-US" altLang="en-US" sz="2800" dirty="0">
              <a:latin typeface="Times New Roman" panose="02020603050405020304" pitchFamily="18" charset="0"/>
              <a:cs typeface="Times New Roman" panose="02020603050405020304" pitchFamily="18" charset="0"/>
            </a:endParaRPr>
          </a:p>
        </p:txBody>
      </p:sp>
    </p:spTree>
  </p:cSld>
  <p:clrMapOvr>
    <a:masterClrMapping/>
  </p:clrMapOvr>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itle 1">
            <a:extLst>
              <a:ext uri="{FF2B5EF4-FFF2-40B4-BE49-F238E27FC236}">
                <a16:creationId xmlns:a16="http://schemas.microsoft.com/office/drawing/2014/main" id="{024F3FF3-561D-3378-6241-46BFCBBA0729}"/>
              </a:ext>
            </a:extLst>
          </p:cNvPr>
          <p:cNvSpPr>
            <a:spLocks noGrp="1"/>
          </p:cNvSpPr>
          <p:nvPr>
            <p:ph type="title"/>
          </p:nvPr>
        </p:nvSpPr>
        <p:spPr>
          <a:xfrm>
            <a:off x="1414463" y="744537"/>
            <a:ext cx="9615487" cy="609600"/>
          </a:xfrm>
        </p:spPr>
        <p:txBody>
          <a:bodyPr>
            <a:normAutofit fontScale="90000"/>
          </a:bodyPr>
          <a:lstStyle/>
          <a:p>
            <a:pPr eaLnBrk="1" hangingPunct="1"/>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Reasons For and Against Telecommuting </a:t>
            </a:r>
          </a:p>
        </p:txBody>
      </p:sp>
      <p:sp>
        <p:nvSpPr>
          <p:cNvPr id="41987" name="Content Placeholder 6">
            <a:extLst>
              <a:ext uri="{FF2B5EF4-FFF2-40B4-BE49-F238E27FC236}">
                <a16:creationId xmlns:a16="http://schemas.microsoft.com/office/drawing/2014/main" id="{8B3DC08C-7267-3084-B511-2B09A31EBCED}"/>
              </a:ext>
            </a:extLst>
          </p:cNvPr>
          <p:cNvSpPr>
            <a:spLocks noGrp="1"/>
          </p:cNvSpPr>
          <p:nvPr>
            <p:ph sz="half" idx="2"/>
          </p:nvPr>
        </p:nvSpPr>
        <p:spPr>
          <a:xfrm>
            <a:off x="411162" y="1982894"/>
            <a:ext cx="5426075" cy="3951287"/>
          </a:xfrm>
        </p:spPr>
        <p:txBody>
          <a:bodyPr>
            <a:normAutofit/>
          </a:bodyPr>
          <a:lstStyle/>
          <a:p>
            <a:pPr lvl="1" eaLnBrk="1" hangingPunct="1">
              <a:buFont typeface="Verdana" panose="020B0604030504040204" pitchFamily="34" charset="0"/>
              <a:buNone/>
            </a:pPr>
            <a:r>
              <a:rPr lang="en-US" altLang="en-US" sz="2800" b="1" dirty="0">
                <a:latin typeface="Times New Roman" panose="02020603050405020304" pitchFamily="18" charset="0"/>
                <a:cs typeface="Times New Roman" panose="02020603050405020304" pitchFamily="18" charset="0"/>
              </a:rPr>
              <a:t>For</a:t>
            </a:r>
            <a:endParaRPr lang="en-US" altLang="en-US" sz="2800" dirty="0">
              <a:latin typeface="Times New Roman" panose="02020603050405020304" pitchFamily="18" charset="0"/>
              <a:cs typeface="Times New Roman" panose="02020603050405020304" pitchFamily="18" charset="0"/>
            </a:endParaRPr>
          </a:p>
          <a:p>
            <a:pPr lvl="1" eaLnBrk="1" hangingPunct="1"/>
            <a:r>
              <a:rPr lang="en-US" altLang="en-US" sz="2800" dirty="0">
                <a:latin typeface="Times New Roman" panose="02020603050405020304" pitchFamily="18" charset="0"/>
                <a:cs typeface="Times New Roman" panose="02020603050405020304" pitchFamily="18" charset="0"/>
              </a:rPr>
              <a:t>Larger labor pool.</a:t>
            </a:r>
          </a:p>
          <a:p>
            <a:pPr lvl="1" eaLnBrk="1" hangingPunct="1"/>
            <a:r>
              <a:rPr lang="en-US" altLang="en-US" sz="2800" dirty="0">
                <a:latin typeface="Times New Roman" panose="02020603050405020304" pitchFamily="18" charset="0"/>
                <a:cs typeface="Times New Roman" panose="02020603050405020304" pitchFamily="18" charset="0"/>
              </a:rPr>
              <a:t>Higher productivity.</a:t>
            </a:r>
          </a:p>
          <a:p>
            <a:pPr lvl="1" eaLnBrk="1" hangingPunct="1"/>
            <a:r>
              <a:rPr lang="en-US" altLang="en-US" sz="2800" dirty="0">
                <a:latin typeface="Times New Roman" panose="02020603050405020304" pitchFamily="18" charset="0"/>
                <a:cs typeface="Times New Roman" panose="02020603050405020304" pitchFamily="18" charset="0"/>
              </a:rPr>
              <a:t>Less turnover.</a:t>
            </a:r>
          </a:p>
          <a:p>
            <a:pPr lvl="1" eaLnBrk="1" hangingPunct="1"/>
            <a:r>
              <a:rPr lang="en-US" altLang="en-US" sz="2800" dirty="0">
                <a:latin typeface="Times New Roman" panose="02020603050405020304" pitchFamily="18" charset="0"/>
                <a:cs typeface="Times New Roman" panose="02020603050405020304" pitchFamily="18" charset="0"/>
              </a:rPr>
              <a:t>Improved morale.</a:t>
            </a:r>
          </a:p>
          <a:p>
            <a:pPr lvl="1" eaLnBrk="1" hangingPunct="1"/>
            <a:r>
              <a:rPr lang="en-US" altLang="en-US" sz="2800" dirty="0">
                <a:latin typeface="Times New Roman" panose="02020603050405020304" pitchFamily="18" charset="0"/>
                <a:cs typeface="Times New Roman" panose="02020603050405020304" pitchFamily="18" charset="0"/>
              </a:rPr>
              <a:t>Reduced office-space costs.</a:t>
            </a:r>
          </a:p>
          <a:p>
            <a:pPr eaLnBrk="1" hangingPunct="1"/>
            <a:endParaRPr lang="en-US" altLang="en-US" dirty="0">
              <a:latin typeface="Times New Roman" panose="02020603050405020304" pitchFamily="18" charset="0"/>
              <a:cs typeface="Times New Roman" panose="02020603050405020304" pitchFamily="18" charset="0"/>
            </a:endParaRPr>
          </a:p>
        </p:txBody>
      </p:sp>
      <p:sp>
        <p:nvSpPr>
          <p:cNvPr id="41988" name="Content Placeholder 8">
            <a:extLst>
              <a:ext uri="{FF2B5EF4-FFF2-40B4-BE49-F238E27FC236}">
                <a16:creationId xmlns:a16="http://schemas.microsoft.com/office/drawing/2014/main" id="{29D5D930-F9D2-4583-6042-8BF50F926B98}"/>
              </a:ext>
            </a:extLst>
          </p:cNvPr>
          <p:cNvSpPr>
            <a:spLocks noGrp="1"/>
          </p:cNvSpPr>
          <p:nvPr>
            <p:ph sz="quarter" idx="4"/>
          </p:nvPr>
        </p:nvSpPr>
        <p:spPr>
          <a:xfrm>
            <a:off x="6354765" y="1982893"/>
            <a:ext cx="5303836" cy="3951287"/>
          </a:xfrm>
        </p:spPr>
        <p:txBody>
          <a:bodyPr>
            <a:noAutofit/>
          </a:bodyPr>
          <a:lstStyle/>
          <a:p>
            <a:pPr marL="271463" indent="-271463">
              <a:buNone/>
            </a:pPr>
            <a:r>
              <a:rPr lang="en-US" altLang="en-US" b="1" dirty="0">
                <a:latin typeface="Times New Roman" panose="02020603050405020304" pitchFamily="18" charset="0"/>
                <a:cs typeface="Times New Roman" panose="02020603050405020304" pitchFamily="18" charset="0"/>
              </a:rPr>
              <a:t>Against</a:t>
            </a:r>
            <a:endParaRPr lang="en-US" altLang="en-US" dirty="0">
              <a:solidFill>
                <a:srgbClr val="3FA85D"/>
              </a:solidFill>
              <a:latin typeface="Times New Roman" panose="02020603050405020304" pitchFamily="18" charset="0"/>
              <a:cs typeface="Times New Roman" panose="02020603050405020304" pitchFamily="18" charset="0"/>
            </a:endParaRPr>
          </a:p>
          <a:p>
            <a:pPr marL="271463" indent="-271463"/>
            <a:r>
              <a:rPr lang="en-US" altLang="en-US" dirty="0">
                <a:latin typeface="Times New Roman" panose="02020603050405020304" pitchFamily="18" charset="0"/>
                <a:cs typeface="Times New Roman" panose="02020603050405020304" pitchFamily="18" charset="0"/>
              </a:rPr>
              <a:t>Less direct supervision of employees.</a:t>
            </a:r>
          </a:p>
          <a:p>
            <a:pPr marL="271463" indent="-271463"/>
            <a:r>
              <a:rPr lang="en-US" altLang="en-US" dirty="0">
                <a:latin typeface="Times New Roman" panose="02020603050405020304" pitchFamily="18" charset="0"/>
                <a:cs typeface="Times New Roman" panose="02020603050405020304" pitchFamily="18" charset="0"/>
              </a:rPr>
              <a:t>Difficult to coordinate teamwork.</a:t>
            </a:r>
          </a:p>
          <a:p>
            <a:pPr marL="271463" indent="-271463"/>
            <a:r>
              <a:rPr lang="en-US" altLang="en-US" dirty="0">
                <a:latin typeface="Times New Roman" panose="02020603050405020304" pitchFamily="18" charset="0"/>
                <a:cs typeface="Times New Roman" panose="02020603050405020304" pitchFamily="18" charset="0"/>
              </a:rPr>
              <a:t>Difficult to evaluate non-quantitative performance.</a:t>
            </a:r>
          </a:p>
          <a:p>
            <a:pPr marL="271463" indent="-271463"/>
            <a:r>
              <a:rPr lang="en-US" altLang="en-US" dirty="0">
                <a:latin typeface="Times New Roman" panose="02020603050405020304" pitchFamily="18" charset="0"/>
                <a:cs typeface="Times New Roman" panose="02020603050405020304" pitchFamily="18" charset="0"/>
              </a:rPr>
              <a:t>Employees may not be as noticed for their efforts.</a:t>
            </a:r>
          </a:p>
        </p:txBody>
      </p:sp>
      <p:pic>
        <p:nvPicPr>
          <p:cNvPr id="41990" name="Picture 5" descr="C:\Users\Bob Stretch\AppData\Local\Microsoft\Windows\Temporary Internet Files\Content.IE5\ZUGDL5A6\MCj03841540000[1].wmf">
            <a:extLst>
              <a:ext uri="{FF2B5EF4-FFF2-40B4-BE49-F238E27FC236}">
                <a16:creationId xmlns:a16="http://schemas.microsoft.com/office/drawing/2014/main" id="{9800D0C5-51BA-7025-F18C-18DCA220B69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212436">
            <a:off x="1132874" y="4918871"/>
            <a:ext cx="1825625" cy="1566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itle 1">
            <a:extLst>
              <a:ext uri="{FF2B5EF4-FFF2-40B4-BE49-F238E27FC236}">
                <a16:creationId xmlns:a16="http://schemas.microsoft.com/office/drawing/2014/main" id="{346AA1B1-9F11-1128-76C7-3FA0D04716BE}"/>
              </a:ext>
            </a:extLst>
          </p:cNvPr>
          <p:cNvSpPr>
            <a:spLocks noGrp="1"/>
          </p:cNvSpPr>
          <p:nvPr>
            <p:ph type="title"/>
          </p:nvPr>
        </p:nvSpPr>
        <p:spPr/>
        <p:txBody>
          <a:bodyPr/>
          <a:lstStyle/>
          <a:p>
            <a:pPr algn="ctr" eaLnBrk="1" hangingPunct="1"/>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Employee Involvement</a:t>
            </a:r>
          </a:p>
        </p:txBody>
      </p:sp>
      <p:sp>
        <p:nvSpPr>
          <p:cNvPr id="43011" name="Content Placeholder 2">
            <a:extLst>
              <a:ext uri="{FF2B5EF4-FFF2-40B4-BE49-F238E27FC236}">
                <a16:creationId xmlns:a16="http://schemas.microsoft.com/office/drawing/2014/main" id="{5F06FEE0-47EE-FD6E-42C3-E15CE4E00B28}"/>
              </a:ext>
            </a:extLst>
          </p:cNvPr>
          <p:cNvSpPr>
            <a:spLocks noGrp="1"/>
          </p:cNvSpPr>
          <p:nvPr>
            <p:ph idx="1"/>
          </p:nvPr>
        </p:nvSpPr>
        <p:spPr>
          <a:xfrm>
            <a:off x="404813" y="1690688"/>
            <a:ext cx="11439525" cy="4525962"/>
          </a:xfrm>
        </p:spPr>
        <p:txBody>
          <a:bodyPr>
            <a:normAutofit/>
          </a:bodyPr>
          <a:lstStyle/>
          <a:p>
            <a:pPr marL="0" indent="0">
              <a:buNone/>
            </a:pPr>
            <a:r>
              <a:rPr lang="en-US" altLang="en-US" dirty="0">
                <a:latin typeface="Times New Roman" panose="02020603050405020304" pitchFamily="18" charset="0"/>
                <a:cs typeface="Times New Roman" panose="02020603050405020304" pitchFamily="18" charset="0"/>
              </a:rPr>
              <a:t>A participative process that uses the input of employees to increase their commitment to the organization’s success.</a:t>
            </a:r>
          </a:p>
          <a:p>
            <a:pPr marL="0" indent="0">
              <a:buNone/>
            </a:pPr>
            <a:endParaRPr lang="en-US" altLang="en-US" dirty="0">
              <a:latin typeface="Times New Roman" panose="02020603050405020304" pitchFamily="18" charset="0"/>
              <a:cs typeface="Times New Roman" panose="02020603050405020304" pitchFamily="18" charset="0"/>
            </a:endParaRPr>
          </a:p>
          <a:p>
            <a:pPr marL="0" indent="0">
              <a:buNone/>
            </a:pPr>
            <a:r>
              <a:rPr lang="en-US" altLang="en-US" dirty="0">
                <a:latin typeface="Times New Roman" panose="02020603050405020304" pitchFamily="18" charset="0"/>
                <a:cs typeface="Times New Roman" panose="02020603050405020304" pitchFamily="18" charset="0"/>
              </a:rPr>
              <a:t>By increasing worker autonomy and control over work lives (involvement), organizations:</a:t>
            </a:r>
          </a:p>
          <a:p>
            <a:pPr marL="452438" lvl="1" indent="-271463"/>
            <a:r>
              <a:rPr lang="en-US" altLang="en-US" sz="2800" dirty="0">
                <a:latin typeface="Times New Roman" panose="02020603050405020304" pitchFamily="18" charset="0"/>
                <a:cs typeface="Times New Roman" panose="02020603050405020304" pitchFamily="18" charset="0"/>
              </a:rPr>
              <a:t>Increase employee motivation.</a:t>
            </a:r>
          </a:p>
          <a:p>
            <a:pPr marL="452438" lvl="1" indent="-271463"/>
            <a:r>
              <a:rPr lang="en-US" altLang="en-US" sz="2800" dirty="0">
                <a:latin typeface="Times New Roman" panose="02020603050405020304" pitchFamily="18" charset="0"/>
                <a:cs typeface="Times New Roman" panose="02020603050405020304" pitchFamily="18" charset="0"/>
              </a:rPr>
              <a:t>Gain greater organizational commitment.</a:t>
            </a:r>
          </a:p>
          <a:p>
            <a:pPr marL="452438" lvl="1" indent="-271463"/>
            <a:r>
              <a:rPr lang="en-US" altLang="en-US" sz="2800" dirty="0">
                <a:latin typeface="Times New Roman" panose="02020603050405020304" pitchFamily="18" charset="0"/>
                <a:cs typeface="Times New Roman" panose="02020603050405020304" pitchFamily="18" charset="0"/>
              </a:rPr>
              <a:t>Experience greater worker productivity.</a:t>
            </a:r>
          </a:p>
          <a:p>
            <a:pPr marL="452438" lvl="1" indent="-271463"/>
            <a:r>
              <a:rPr lang="en-US" altLang="en-US" sz="2800" dirty="0">
                <a:latin typeface="Times New Roman" panose="02020603050405020304" pitchFamily="18" charset="0"/>
                <a:cs typeface="Times New Roman" panose="02020603050405020304" pitchFamily="18" charset="0"/>
              </a:rPr>
              <a:t>Observe higher levels of job satisfaction.</a:t>
            </a:r>
          </a:p>
        </p:txBody>
      </p:sp>
      <p:pic>
        <p:nvPicPr>
          <p:cNvPr id="43012" name="Picture 6" descr="C:\Users\Bob Stretch\AppData\Local\Microsoft\Windows\Temporary Internet Files\Content.IE5\118DJOWU\MCj02958680000[1].wmf">
            <a:extLst>
              <a:ext uri="{FF2B5EF4-FFF2-40B4-BE49-F238E27FC236}">
                <a16:creationId xmlns:a16="http://schemas.microsoft.com/office/drawing/2014/main" id="{2E48EAC6-0F3F-26DB-D150-E89F0202021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flipH="1">
            <a:off x="9513888" y="4945063"/>
            <a:ext cx="2144712" cy="1562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Title 1">
            <a:extLst>
              <a:ext uri="{FF2B5EF4-FFF2-40B4-BE49-F238E27FC236}">
                <a16:creationId xmlns:a16="http://schemas.microsoft.com/office/drawing/2014/main" id="{084A1515-A602-9A14-6AD4-68C00553BC8A}"/>
              </a:ext>
            </a:extLst>
          </p:cNvPr>
          <p:cNvSpPr>
            <a:spLocks noGrp="1"/>
          </p:cNvSpPr>
          <p:nvPr>
            <p:ph type="title"/>
          </p:nvPr>
        </p:nvSpPr>
        <p:spPr/>
        <p:txBody>
          <a:bodyPr/>
          <a:lstStyle/>
          <a:p>
            <a:pPr algn="ctr" eaLnBrk="1" hangingPunct="1"/>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Types of Employee Involvement Programs</a:t>
            </a:r>
          </a:p>
        </p:txBody>
      </p:sp>
      <p:sp>
        <p:nvSpPr>
          <p:cNvPr id="44035" name="Content Placeholder 2">
            <a:extLst>
              <a:ext uri="{FF2B5EF4-FFF2-40B4-BE49-F238E27FC236}">
                <a16:creationId xmlns:a16="http://schemas.microsoft.com/office/drawing/2014/main" id="{9453DC35-2163-E228-E182-1764BFA32738}"/>
              </a:ext>
            </a:extLst>
          </p:cNvPr>
          <p:cNvSpPr>
            <a:spLocks noGrp="1"/>
          </p:cNvSpPr>
          <p:nvPr>
            <p:ph idx="1"/>
          </p:nvPr>
        </p:nvSpPr>
        <p:spPr>
          <a:xfrm>
            <a:off x="660401" y="1690688"/>
            <a:ext cx="11383962" cy="4525962"/>
          </a:xfrm>
        </p:spPr>
        <p:txBody>
          <a:bodyPr>
            <a:noAutofit/>
          </a:bodyPr>
          <a:lstStyle/>
          <a:p>
            <a:pPr marL="0" indent="0">
              <a:buNone/>
            </a:pPr>
            <a:r>
              <a:rPr lang="en-US" altLang="en-US" sz="2400" b="1" dirty="0">
                <a:latin typeface="Times New Roman" panose="02020603050405020304" pitchFamily="18" charset="0"/>
                <a:cs typeface="Times New Roman" panose="02020603050405020304" pitchFamily="18" charset="0"/>
              </a:rPr>
              <a:t>Participative Management</a:t>
            </a:r>
          </a:p>
          <a:p>
            <a:pPr marL="450850" lvl="1" indent="-271463"/>
            <a:r>
              <a:rPr lang="en-US" altLang="en-US" dirty="0">
                <a:latin typeface="Times New Roman" panose="02020603050405020304" pitchFamily="18" charset="0"/>
                <a:cs typeface="Times New Roman" panose="02020603050405020304" pitchFamily="18" charset="0"/>
              </a:rPr>
              <a:t>Subordinates share a significant degree of decision-making power with their immediate superiors.</a:t>
            </a:r>
          </a:p>
          <a:p>
            <a:pPr marL="0" indent="0">
              <a:buNone/>
            </a:pPr>
            <a:r>
              <a:rPr lang="en-US" altLang="en-US" sz="2400" b="1" dirty="0">
                <a:latin typeface="Times New Roman" panose="02020603050405020304" pitchFamily="18" charset="0"/>
                <a:cs typeface="Times New Roman" panose="02020603050405020304" pitchFamily="18" charset="0"/>
              </a:rPr>
              <a:t>Representative Participation</a:t>
            </a:r>
          </a:p>
          <a:p>
            <a:pPr marL="450850" lvl="1" indent="-271463"/>
            <a:r>
              <a:rPr lang="en-US" altLang="en-US" b="1" dirty="0">
                <a:solidFill>
                  <a:schemeClr val="accent1">
                    <a:lumMod val="60000"/>
                    <a:lumOff val="40000"/>
                  </a:schemeClr>
                </a:solidFill>
                <a:latin typeface="Times New Roman" panose="02020603050405020304" pitchFamily="18" charset="0"/>
                <a:cs typeface="Times New Roman" panose="02020603050405020304" pitchFamily="18" charset="0"/>
              </a:rPr>
              <a:t>Works councils</a:t>
            </a:r>
          </a:p>
          <a:p>
            <a:pPr marL="908050" lvl="2" indent="-271463"/>
            <a:r>
              <a:rPr lang="en-US" altLang="en-US" sz="2400" dirty="0">
                <a:latin typeface="Times New Roman" panose="02020603050405020304" pitchFamily="18" charset="0"/>
                <a:cs typeface="Times New Roman" panose="02020603050405020304" pitchFamily="18" charset="0"/>
              </a:rPr>
              <a:t>Groups of nominated or elected employees who must be consulted for any personnel decisions.</a:t>
            </a:r>
          </a:p>
          <a:p>
            <a:pPr marL="450850" lvl="1" indent="-271463"/>
            <a:r>
              <a:rPr lang="en-US" altLang="en-US" b="1" dirty="0">
                <a:solidFill>
                  <a:schemeClr val="accent1">
                    <a:lumMod val="60000"/>
                    <a:lumOff val="40000"/>
                  </a:schemeClr>
                </a:solidFill>
                <a:latin typeface="Times New Roman" panose="02020603050405020304" pitchFamily="18" charset="0"/>
                <a:cs typeface="Times New Roman" panose="02020603050405020304" pitchFamily="18" charset="0"/>
              </a:rPr>
              <a:t>Board representative</a:t>
            </a:r>
          </a:p>
          <a:p>
            <a:pPr marL="893763" lvl="2" indent="-263525"/>
            <a:r>
              <a:rPr lang="en-US" altLang="en-US" sz="2400" dirty="0">
                <a:latin typeface="Times New Roman" panose="02020603050405020304" pitchFamily="18" charset="0"/>
                <a:cs typeface="Times New Roman" panose="02020603050405020304" pitchFamily="18" charset="0"/>
              </a:rPr>
              <a:t>An employee sits on a company’s board of directors and represents the interests of the firm’s employees.</a:t>
            </a:r>
          </a:p>
          <a:p>
            <a:pPr marL="0" indent="0">
              <a:buNone/>
            </a:pPr>
            <a:r>
              <a:rPr lang="en-US" altLang="en-US" sz="2400" b="1" dirty="0">
                <a:latin typeface="Times New Roman" panose="02020603050405020304" pitchFamily="18" charset="0"/>
                <a:cs typeface="Times New Roman" panose="02020603050405020304" pitchFamily="18" charset="0"/>
              </a:rPr>
              <a:t>Quality Circle</a:t>
            </a:r>
          </a:p>
          <a:p>
            <a:pPr marL="450850" lvl="1" indent="-271463"/>
            <a:r>
              <a:rPr lang="en-US" altLang="en-US" dirty="0">
                <a:latin typeface="Times New Roman" panose="02020603050405020304" pitchFamily="18" charset="0"/>
                <a:cs typeface="Times New Roman" panose="02020603050405020304" pitchFamily="18" charset="0"/>
              </a:rPr>
              <a:t>A work group of employees who meet regularly to discuss their quality problems, investigate causes, recommend solutions, and take corrective actions.</a:t>
            </a:r>
          </a:p>
        </p:txBody>
      </p:sp>
    </p:spTree>
  </p:cSld>
  <p:clrMapOvr>
    <a:masterClrMapping/>
  </p:clrMapOvr>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Title 1">
            <a:extLst>
              <a:ext uri="{FF2B5EF4-FFF2-40B4-BE49-F238E27FC236}">
                <a16:creationId xmlns:a16="http://schemas.microsoft.com/office/drawing/2014/main" id="{8AA29180-DCDD-8F62-C5C6-6BA8D6ED675E}"/>
              </a:ext>
            </a:extLst>
          </p:cNvPr>
          <p:cNvSpPr>
            <a:spLocks noGrp="1"/>
          </p:cNvSpPr>
          <p:nvPr>
            <p:ph type="title"/>
          </p:nvPr>
        </p:nvSpPr>
        <p:spPr/>
        <p:txBody>
          <a:bodyPr/>
          <a:lstStyle/>
          <a:p>
            <a:pPr algn="ctr" eaLnBrk="1" hangingPunct="1"/>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Four Major Strategic Reward Decisions </a:t>
            </a:r>
          </a:p>
        </p:txBody>
      </p:sp>
      <p:sp>
        <p:nvSpPr>
          <p:cNvPr id="46083" name="Content Placeholder 2">
            <a:extLst>
              <a:ext uri="{FF2B5EF4-FFF2-40B4-BE49-F238E27FC236}">
                <a16:creationId xmlns:a16="http://schemas.microsoft.com/office/drawing/2014/main" id="{FE3D35DC-7FA8-3004-2AA1-84E76966A6C3}"/>
              </a:ext>
            </a:extLst>
          </p:cNvPr>
          <p:cNvSpPr>
            <a:spLocks noGrp="1"/>
          </p:cNvSpPr>
          <p:nvPr>
            <p:ph idx="1"/>
          </p:nvPr>
        </p:nvSpPr>
        <p:spPr>
          <a:xfrm>
            <a:off x="688976" y="2084388"/>
            <a:ext cx="8826499" cy="2967037"/>
          </a:xfrm>
        </p:spPr>
        <p:txBody>
          <a:bodyPr>
            <a:normAutofit/>
          </a:bodyPr>
          <a:lstStyle/>
          <a:p>
            <a:pPr marL="457200" indent="-457200">
              <a:buClr>
                <a:schemeClr val="tx1"/>
              </a:buClr>
              <a:buSzPct val="100000"/>
              <a:buFont typeface="Calibri" panose="020F0502020204030204" pitchFamily="34" charset="0"/>
              <a:buAutoNum type="arabicPeriod"/>
            </a:pPr>
            <a:r>
              <a:rPr lang="en-US" altLang="en-US" dirty="0">
                <a:latin typeface="Times New Roman" panose="02020603050405020304" pitchFamily="18" charset="0"/>
                <a:cs typeface="Times New Roman" panose="02020603050405020304" pitchFamily="18" charset="0"/>
              </a:rPr>
              <a:t>What to pay? (pay structure)</a:t>
            </a:r>
          </a:p>
          <a:p>
            <a:pPr marL="457200" indent="-457200">
              <a:buClr>
                <a:schemeClr val="tx1"/>
              </a:buClr>
              <a:buSzPct val="100000"/>
              <a:buFont typeface="Calibri" panose="020F0502020204030204" pitchFamily="34" charset="0"/>
              <a:buAutoNum type="arabicPeriod"/>
            </a:pPr>
            <a:r>
              <a:rPr lang="en-US" altLang="en-US" dirty="0">
                <a:latin typeface="Times New Roman" panose="02020603050405020304" pitchFamily="18" charset="0"/>
                <a:cs typeface="Times New Roman" panose="02020603050405020304" pitchFamily="18" charset="0"/>
              </a:rPr>
              <a:t>How to pay individuals? (variable pay plans and skill-based pay plans)</a:t>
            </a:r>
          </a:p>
          <a:p>
            <a:pPr marL="457200" indent="-457200">
              <a:buClr>
                <a:schemeClr val="tx1"/>
              </a:buClr>
              <a:buSzPct val="100000"/>
              <a:buFont typeface="Calibri" panose="020F0502020204030204" pitchFamily="34" charset="0"/>
              <a:buAutoNum type="arabicPeriod"/>
            </a:pPr>
            <a:r>
              <a:rPr lang="en-US" altLang="en-US" dirty="0">
                <a:latin typeface="Times New Roman" panose="02020603050405020304" pitchFamily="18" charset="0"/>
                <a:cs typeface="Times New Roman" panose="02020603050405020304" pitchFamily="18" charset="0"/>
              </a:rPr>
              <a:t>What benefits to offer? </a:t>
            </a:r>
            <a:br>
              <a:rPr lang="en-US" altLang="en-US" dirty="0">
                <a:latin typeface="Times New Roman" panose="02020603050405020304" pitchFamily="18" charset="0"/>
                <a:cs typeface="Times New Roman" panose="02020603050405020304" pitchFamily="18" charset="0"/>
              </a:rPr>
            </a:br>
            <a:r>
              <a:rPr lang="en-US" altLang="en-US" dirty="0">
                <a:latin typeface="Times New Roman" panose="02020603050405020304" pitchFamily="18" charset="0"/>
                <a:cs typeface="Times New Roman" panose="02020603050405020304" pitchFamily="18" charset="0"/>
              </a:rPr>
              <a:t>Do we offer choice of benefits? (flexible benefits)</a:t>
            </a:r>
          </a:p>
          <a:p>
            <a:pPr marL="457200" indent="-457200">
              <a:buClr>
                <a:schemeClr val="tx1"/>
              </a:buClr>
              <a:buSzPct val="100000"/>
              <a:buFont typeface="Calibri" panose="020F0502020204030204" pitchFamily="34" charset="0"/>
              <a:buAutoNum type="arabicPeriod"/>
            </a:pPr>
            <a:r>
              <a:rPr lang="en-US" altLang="en-US" dirty="0">
                <a:latin typeface="Times New Roman" panose="02020603050405020304" pitchFamily="18" charset="0"/>
                <a:cs typeface="Times New Roman" panose="02020603050405020304" pitchFamily="18" charset="0"/>
              </a:rPr>
              <a:t>How to build recognition programs?</a:t>
            </a:r>
          </a:p>
        </p:txBody>
      </p:sp>
      <p:pic>
        <p:nvPicPr>
          <p:cNvPr id="46084" name="Picture 4" descr="C:\Users\Bob Stretch\AppData\Local\Microsoft\Windows\Temporary Internet Files\Content.IE5\7421JAUB\MCj02908390000[1].wmf">
            <a:extLst>
              <a:ext uri="{FF2B5EF4-FFF2-40B4-BE49-F238E27FC236}">
                <a16:creationId xmlns:a16="http://schemas.microsoft.com/office/drawing/2014/main" id="{9110F238-571A-14F6-07AE-81B2902C4A7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093200" y="2627312"/>
            <a:ext cx="2984500" cy="4089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Title 1">
            <a:extLst>
              <a:ext uri="{FF2B5EF4-FFF2-40B4-BE49-F238E27FC236}">
                <a16:creationId xmlns:a16="http://schemas.microsoft.com/office/drawing/2014/main" id="{6162F71E-ADF6-3D23-A4EF-18EC5C7D8707}"/>
              </a:ext>
            </a:extLst>
          </p:cNvPr>
          <p:cNvSpPr>
            <a:spLocks noGrp="1"/>
          </p:cNvSpPr>
          <p:nvPr>
            <p:ph type="title"/>
          </p:nvPr>
        </p:nvSpPr>
        <p:spPr/>
        <p:txBody>
          <a:bodyPr/>
          <a:lstStyle/>
          <a:p>
            <a:pPr eaLnBrk="1" hangingPunct="1"/>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1. What to Pay—Pay Structure</a:t>
            </a:r>
          </a:p>
        </p:txBody>
      </p:sp>
      <p:sp>
        <p:nvSpPr>
          <p:cNvPr id="47107" name="Content Placeholder 2">
            <a:extLst>
              <a:ext uri="{FF2B5EF4-FFF2-40B4-BE49-F238E27FC236}">
                <a16:creationId xmlns:a16="http://schemas.microsoft.com/office/drawing/2014/main" id="{9D3546EE-17E0-3F89-5405-BF29D4F9CD43}"/>
              </a:ext>
            </a:extLst>
          </p:cNvPr>
          <p:cNvSpPr>
            <a:spLocks noGrp="1"/>
          </p:cNvSpPr>
          <p:nvPr>
            <p:ph idx="1"/>
          </p:nvPr>
        </p:nvSpPr>
        <p:spPr>
          <a:xfrm>
            <a:off x="466724" y="1743869"/>
            <a:ext cx="10887075" cy="4525962"/>
          </a:xfrm>
        </p:spPr>
        <p:txBody>
          <a:bodyPr>
            <a:normAutofit/>
          </a:bodyPr>
          <a:lstStyle/>
          <a:p>
            <a:pPr marL="0" indent="0">
              <a:buNone/>
            </a:pPr>
            <a:r>
              <a:rPr lang="en-US" altLang="en-US" sz="2400" b="1" dirty="0">
                <a:latin typeface="Times New Roman" panose="02020603050405020304" pitchFamily="18" charset="0"/>
                <a:cs typeface="Times New Roman" panose="02020603050405020304" pitchFamily="18" charset="0"/>
              </a:rPr>
              <a:t>Internal equity</a:t>
            </a:r>
          </a:p>
          <a:p>
            <a:pPr marL="450850" lvl="1" indent="-271463"/>
            <a:r>
              <a:rPr lang="en-US" altLang="en-US" dirty="0">
                <a:latin typeface="Times New Roman" panose="02020603050405020304" pitchFamily="18" charset="0"/>
                <a:cs typeface="Times New Roman" panose="02020603050405020304" pitchFamily="18" charset="0"/>
              </a:rPr>
              <a:t>The worth of the job to the organization.</a:t>
            </a:r>
          </a:p>
          <a:p>
            <a:pPr marL="450850" lvl="1" indent="-271463"/>
            <a:r>
              <a:rPr lang="en-US" altLang="en-US" dirty="0">
                <a:latin typeface="Times New Roman" panose="02020603050405020304" pitchFamily="18" charset="0"/>
                <a:cs typeface="Times New Roman" panose="02020603050405020304" pitchFamily="18" charset="0"/>
              </a:rPr>
              <a:t>Determined by job evaluations.</a:t>
            </a:r>
          </a:p>
          <a:p>
            <a:pPr marL="0" indent="0">
              <a:buNone/>
            </a:pPr>
            <a:r>
              <a:rPr lang="en-US" altLang="en-US" sz="2400" b="1" dirty="0">
                <a:latin typeface="Times New Roman" panose="02020603050405020304" pitchFamily="18" charset="0"/>
                <a:cs typeface="Times New Roman" panose="02020603050405020304" pitchFamily="18" charset="0"/>
              </a:rPr>
              <a:t>External equity</a:t>
            </a:r>
          </a:p>
          <a:p>
            <a:pPr marL="450850" lvl="1" indent="-271463"/>
            <a:r>
              <a:rPr lang="en-US" altLang="en-US" dirty="0">
                <a:latin typeface="Times New Roman" panose="02020603050405020304" pitchFamily="18" charset="0"/>
                <a:cs typeface="Times New Roman" panose="02020603050405020304" pitchFamily="18" charset="0"/>
              </a:rPr>
              <a:t>The competitiveness of the company’s pay relative to pay elsewhere in the industry.</a:t>
            </a:r>
          </a:p>
          <a:p>
            <a:pPr marL="450850" lvl="1" indent="-271463"/>
            <a:r>
              <a:rPr lang="en-US" altLang="en-US" dirty="0">
                <a:latin typeface="Times New Roman" panose="02020603050405020304" pitchFamily="18" charset="0"/>
                <a:cs typeface="Times New Roman" panose="02020603050405020304" pitchFamily="18" charset="0"/>
              </a:rPr>
              <a:t>Determined through pay surveys.</a:t>
            </a:r>
          </a:p>
          <a:p>
            <a:pPr marL="0" indent="0">
              <a:buNone/>
            </a:pPr>
            <a:r>
              <a:rPr lang="en-US" altLang="en-US" sz="2400" b="1" dirty="0">
                <a:latin typeface="Times New Roman" panose="02020603050405020304" pitchFamily="18" charset="0"/>
                <a:cs typeface="Times New Roman" panose="02020603050405020304" pitchFamily="18" charset="0"/>
              </a:rPr>
              <a:t>Choose organizational position</a:t>
            </a:r>
          </a:p>
          <a:p>
            <a:pPr marL="450850" lvl="1" indent="-271463"/>
            <a:r>
              <a:rPr lang="en-US" altLang="en-US" dirty="0">
                <a:latin typeface="Times New Roman" panose="02020603050405020304" pitchFamily="18" charset="0"/>
                <a:cs typeface="Times New Roman" panose="02020603050405020304" pitchFamily="18" charset="0"/>
              </a:rPr>
              <a:t>Pay leaders:</a:t>
            </a:r>
          </a:p>
          <a:p>
            <a:pPr marL="893763" lvl="2" indent="-263525"/>
            <a:r>
              <a:rPr lang="en-US" altLang="en-US" sz="2400" dirty="0">
                <a:latin typeface="Times New Roman" panose="02020603050405020304" pitchFamily="18" charset="0"/>
                <a:cs typeface="Times New Roman" panose="02020603050405020304" pitchFamily="18" charset="0"/>
              </a:rPr>
              <a:t>Greater employee loyalty.</a:t>
            </a:r>
          </a:p>
          <a:p>
            <a:pPr marL="893763" lvl="2" indent="-263525"/>
            <a:r>
              <a:rPr lang="en-US" altLang="en-US" sz="2400" dirty="0">
                <a:latin typeface="Times New Roman" panose="02020603050405020304" pitchFamily="18" charset="0"/>
                <a:cs typeface="Times New Roman" panose="02020603050405020304" pitchFamily="18" charset="0"/>
              </a:rPr>
              <a:t>Attracts better-quality employees.</a:t>
            </a:r>
          </a:p>
          <a:p>
            <a:pPr marL="450850" lvl="1" indent="-271463"/>
            <a:r>
              <a:rPr lang="en-US" altLang="en-US" dirty="0">
                <a:latin typeface="Times New Roman" panose="02020603050405020304" pitchFamily="18" charset="0"/>
                <a:cs typeface="Times New Roman" panose="02020603050405020304" pitchFamily="18" charset="0"/>
              </a:rPr>
              <a:t>Pay laggards—accept high turnover for low hourly costs.</a:t>
            </a:r>
          </a:p>
        </p:txBody>
      </p:sp>
      <p:pic>
        <p:nvPicPr>
          <p:cNvPr id="47108" name="Picture 6" descr="C:\Users\Bob Stretch\AppData\Local\Microsoft\Windows\Temporary Internet Files\Content.IE5\ZUGDL5A6\MCj03832440000[1].wmf">
            <a:extLst>
              <a:ext uri="{FF2B5EF4-FFF2-40B4-BE49-F238E27FC236}">
                <a16:creationId xmlns:a16="http://schemas.microsoft.com/office/drawing/2014/main" id="{C23B1736-588F-368F-C663-FB7798D5FDB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328150" y="311944"/>
            <a:ext cx="2863850" cy="1954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Title 1">
            <a:extLst>
              <a:ext uri="{FF2B5EF4-FFF2-40B4-BE49-F238E27FC236}">
                <a16:creationId xmlns:a16="http://schemas.microsoft.com/office/drawing/2014/main" id="{082AC8DE-64BE-06B3-3A7C-A7DFE836347B}"/>
              </a:ext>
            </a:extLst>
          </p:cNvPr>
          <p:cNvSpPr>
            <a:spLocks noGrp="1"/>
          </p:cNvSpPr>
          <p:nvPr>
            <p:ph type="title"/>
          </p:nvPr>
        </p:nvSpPr>
        <p:spPr/>
        <p:txBody>
          <a:bodyPr/>
          <a:lstStyle/>
          <a:p>
            <a:pPr eaLnBrk="1" hangingPunct="1"/>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2. How to Pay—Variable Pay Programs</a:t>
            </a:r>
            <a:b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endPar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48131" name="Content Placeholder 2">
            <a:extLst>
              <a:ext uri="{FF2B5EF4-FFF2-40B4-BE49-F238E27FC236}">
                <a16:creationId xmlns:a16="http://schemas.microsoft.com/office/drawing/2014/main" id="{4ECC2EF8-1F68-1099-42AF-6B4AECB782C0}"/>
              </a:ext>
            </a:extLst>
          </p:cNvPr>
          <p:cNvSpPr>
            <a:spLocks noGrp="1"/>
          </p:cNvSpPr>
          <p:nvPr>
            <p:ph idx="1"/>
          </p:nvPr>
        </p:nvSpPr>
        <p:spPr>
          <a:xfrm>
            <a:off x="633412" y="1394618"/>
            <a:ext cx="10515599" cy="4525963"/>
          </a:xfrm>
        </p:spPr>
        <p:txBody>
          <a:bodyPr>
            <a:noAutofit/>
          </a:bodyPr>
          <a:lstStyle/>
          <a:p>
            <a:pPr marL="0" indent="0">
              <a:buNone/>
            </a:pPr>
            <a:r>
              <a:rPr lang="en-US" altLang="en-US" sz="2400" dirty="0">
                <a:latin typeface="Times New Roman" panose="02020603050405020304" pitchFamily="18" charset="0"/>
                <a:cs typeface="Times New Roman" panose="02020603050405020304" pitchFamily="18" charset="0"/>
              </a:rPr>
              <a:t>A portion of an employee’s pay is based on some individual and/or organizational measure of performance.</a:t>
            </a:r>
          </a:p>
          <a:p>
            <a:pPr marL="0" indent="0">
              <a:buNone/>
            </a:pPr>
            <a:r>
              <a:rPr lang="en-US" altLang="en-US" sz="2400" b="1" dirty="0">
                <a:latin typeface="Times New Roman" panose="02020603050405020304" pitchFamily="18" charset="0"/>
                <a:cs typeface="Times New Roman" panose="02020603050405020304" pitchFamily="18" charset="0"/>
              </a:rPr>
              <a:t>Piece Rate</a:t>
            </a:r>
          </a:p>
          <a:p>
            <a:pPr marL="452438" lvl="1" indent="-273050"/>
            <a:r>
              <a:rPr lang="en-US" altLang="en-US" dirty="0">
                <a:latin typeface="Times New Roman" panose="02020603050405020304" pitchFamily="18" charset="0"/>
                <a:cs typeface="Times New Roman" panose="02020603050405020304" pitchFamily="18" charset="0"/>
              </a:rPr>
              <a:t>Workers are paid a fixed sum for each unit of production completed.</a:t>
            </a:r>
          </a:p>
          <a:p>
            <a:pPr marL="452438" lvl="1" indent="-273050"/>
            <a:r>
              <a:rPr lang="en-US" altLang="en-US" dirty="0">
                <a:latin typeface="Times New Roman" panose="02020603050405020304" pitchFamily="18" charset="0"/>
                <a:cs typeface="Times New Roman" panose="02020603050405020304" pitchFamily="18" charset="0"/>
              </a:rPr>
              <a:t>Weakness: not feasible for many jobs.</a:t>
            </a:r>
          </a:p>
          <a:p>
            <a:pPr marL="0" indent="0">
              <a:buNone/>
            </a:pPr>
            <a:r>
              <a:rPr lang="en-US" altLang="en-US" sz="2400" b="1" dirty="0">
                <a:latin typeface="Times New Roman" panose="02020603050405020304" pitchFamily="18" charset="0"/>
                <a:cs typeface="Times New Roman" panose="02020603050405020304" pitchFamily="18" charset="0"/>
              </a:rPr>
              <a:t>Merit-Based</a:t>
            </a:r>
          </a:p>
          <a:p>
            <a:pPr marL="452438" lvl="1" indent="-273050"/>
            <a:r>
              <a:rPr lang="en-US" altLang="en-US" dirty="0">
                <a:latin typeface="Times New Roman" panose="02020603050405020304" pitchFamily="18" charset="0"/>
                <a:cs typeface="Times New Roman" panose="02020603050405020304" pitchFamily="18" charset="0"/>
              </a:rPr>
              <a:t>Based on performance appraisal ratings.</a:t>
            </a:r>
          </a:p>
          <a:p>
            <a:pPr marL="452438" lvl="1" indent="-273050"/>
            <a:r>
              <a:rPr lang="en-US" altLang="en-US" dirty="0">
                <a:latin typeface="Times New Roman" panose="02020603050405020304" pitchFamily="18" charset="0"/>
                <a:cs typeface="Times New Roman" panose="02020603050405020304" pitchFamily="18" charset="0"/>
              </a:rPr>
              <a:t>Gap increasing between average and top-performers.</a:t>
            </a:r>
          </a:p>
          <a:p>
            <a:pPr marL="452438" lvl="1" indent="-273050"/>
            <a:r>
              <a:rPr lang="en-US" altLang="en-US" dirty="0">
                <a:latin typeface="Times New Roman" panose="02020603050405020304" pitchFamily="18" charset="0"/>
                <a:cs typeface="Times New Roman" panose="02020603050405020304" pitchFamily="18" charset="0"/>
              </a:rPr>
              <a:t>Weaknesses: validity of system based on annual appraisals, pay pool can be small, unions strongly resist.</a:t>
            </a:r>
          </a:p>
          <a:p>
            <a:pPr marL="0" indent="0">
              <a:buNone/>
            </a:pPr>
            <a:r>
              <a:rPr lang="en-US" altLang="en-US" sz="2400" b="1" dirty="0">
                <a:latin typeface="Times New Roman" panose="02020603050405020304" pitchFamily="18" charset="0"/>
                <a:cs typeface="Times New Roman" panose="02020603050405020304" pitchFamily="18" charset="0"/>
              </a:rPr>
              <a:t>Bonuses</a:t>
            </a:r>
          </a:p>
          <a:p>
            <a:pPr marL="452438" lvl="1" indent="-273050"/>
            <a:r>
              <a:rPr lang="en-US" altLang="en-US" dirty="0">
                <a:latin typeface="Times New Roman" panose="02020603050405020304" pitchFamily="18" charset="0"/>
                <a:cs typeface="Times New Roman" panose="02020603050405020304" pitchFamily="18" charset="0"/>
              </a:rPr>
              <a:t>Rewards recent performance.</a:t>
            </a:r>
          </a:p>
          <a:p>
            <a:pPr marL="452438" lvl="1" indent="-273050"/>
            <a:r>
              <a:rPr lang="en-US" altLang="en-US" dirty="0">
                <a:latin typeface="Times New Roman" panose="02020603050405020304" pitchFamily="18" charset="0"/>
                <a:cs typeface="Times New Roman" panose="02020603050405020304" pitchFamily="18" charset="0"/>
              </a:rPr>
              <a:t>Weakness: employees consider this a pay.</a:t>
            </a:r>
          </a:p>
          <a:p>
            <a:pPr marL="452438" lvl="1" indent="-273050"/>
            <a:endParaRPr lang="en-US" altLang="en-US" dirty="0">
              <a:latin typeface="Times New Roman" panose="02020603050405020304" pitchFamily="18" charset="0"/>
              <a:cs typeface="Times New Roman" panose="02020603050405020304" pitchFamily="18" charset="0"/>
            </a:endParaRPr>
          </a:p>
        </p:txBody>
      </p:sp>
    </p:spTree>
  </p:cSld>
  <p:clrMapOvr>
    <a:masterClrMapping/>
  </p:clrMapOvr>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Title 1">
            <a:extLst>
              <a:ext uri="{FF2B5EF4-FFF2-40B4-BE49-F238E27FC236}">
                <a16:creationId xmlns:a16="http://schemas.microsoft.com/office/drawing/2014/main" id="{71DAD914-DEF2-523E-6D3F-C174EA792344}"/>
              </a:ext>
            </a:extLst>
          </p:cNvPr>
          <p:cNvSpPr>
            <a:spLocks noGrp="1"/>
          </p:cNvSpPr>
          <p:nvPr>
            <p:ph type="title"/>
          </p:nvPr>
        </p:nvSpPr>
        <p:spPr/>
        <p:txBody>
          <a:bodyPr/>
          <a:lstStyle/>
          <a:p>
            <a:pPr algn="ctr" eaLnBrk="1" hangingPunct="1"/>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2. How to Pay—Skill-Based Pay Programs</a:t>
            </a:r>
          </a:p>
        </p:txBody>
      </p:sp>
      <p:sp>
        <p:nvSpPr>
          <p:cNvPr id="49155" name="Content Placeholder 2">
            <a:extLst>
              <a:ext uri="{FF2B5EF4-FFF2-40B4-BE49-F238E27FC236}">
                <a16:creationId xmlns:a16="http://schemas.microsoft.com/office/drawing/2014/main" id="{4D8AD38E-D88B-C1F4-2A92-E4B3FC9C29B7}"/>
              </a:ext>
            </a:extLst>
          </p:cNvPr>
          <p:cNvSpPr>
            <a:spLocks noGrp="1"/>
          </p:cNvSpPr>
          <p:nvPr>
            <p:ph idx="1"/>
          </p:nvPr>
        </p:nvSpPr>
        <p:spPr>
          <a:xfrm>
            <a:off x="485775" y="1966913"/>
            <a:ext cx="11044237" cy="4525962"/>
          </a:xfrm>
        </p:spPr>
        <p:txBody>
          <a:bodyPr>
            <a:normAutofit lnSpcReduction="10000"/>
          </a:bodyPr>
          <a:lstStyle/>
          <a:p>
            <a:pPr marL="0" indent="0">
              <a:buNone/>
            </a:pPr>
            <a:r>
              <a:rPr lang="en-US" altLang="en-US" dirty="0">
                <a:latin typeface="Times New Roman" panose="02020603050405020304" pitchFamily="18" charset="0"/>
                <a:cs typeface="Times New Roman" panose="02020603050405020304" pitchFamily="18" charset="0"/>
              </a:rPr>
              <a:t>Also known as competency- or knowledge-based pay—sets pay based on skills or number of jobs an employee can perform.</a:t>
            </a:r>
          </a:p>
          <a:p>
            <a:pPr marL="0" indent="0">
              <a:buNone/>
            </a:pPr>
            <a:endParaRPr lang="en-US" altLang="en-US" sz="1000" dirty="0">
              <a:latin typeface="Times New Roman" panose="02020603050405020304" pitchFamily="18" charset="0"/>
              <a:cs typeface="Times New Roman" panose="02020603050405020304" pitchFamily="18" charset="0"/>
            </a:endParaRPr>
          </a:p>
          <a:p>
            <a:pPr marL="0" indent="0">
              <a:buNone/>
            </a:pPr>
            <a:r>
              <a:rPr lang="en-US" altLang="en-US" b="1" dirty="0">
                <a:latin typeface="Times New Roman" panose="02020603050405020304" pitchFamily="18" charset="0"/>
                <a:cs typeface="Times New Roman" panose="02020603050405020304" pitchFamily="18" charset="0"/>
              </a:rPr>
              <a:t>Profit Sharing</a:t>
            </a:r>
          </a:p>
          <a:p>
            <a:pPr marL="354013" lvl="1" indent="-174625"/>
            <a:r>
              <a:rPr lang="en-US" altLang="en-US" dirty="0">
                <a:latin typeface="Times New Roman" panose="02020603050405020304" pitchFamily="18" charset="0"/>
                <a:cs typeface="Times New Roman" panose="02020603050405020304" pitchFamily="18" charset="0"/>
              </a:rPr>
              <a:t>Organization-wide programs that distribute compensation based on some established formula designed around a company’s profitability.</a:t>
            </a:r>
          </a:p>
          <a:p>
            <a:pPr marL="0" indent="0">
              <a:buNone/>
            </a:pPr>
            <a:r>
              <a:rPr lang="en-US" altLang="en-US" b="1" dirty="0">
                <a:latin typeface="Times New Roman" panose="02020603050405020304" pitchFamily="18" charset="0"/>
                <a:cs typeface="Times New Roman" panose="02020603050405020304" pitchFamily="18" charset="0"/>
              </a:rPr>
              <a:t>Gain Sharing</a:t>
            </a:r>
          </a:p>
          <a:p>
            <a:pPr marL="354013" lvl="1" indent="-174625"/>
            <a:r>
              <a:rPr lang="en-US" altLang="en-US" dirty="0">
                <a:latin typeface="Times New Roman" panose="02020603050405020304" pitchFamily="18" charset="0"/>
                <a:cs typeface="Times New Roman" panose="02020603050405020304" pitchFamily="18" charset="0"/>
              </a:rPr>
              <a:t>An incentive plan in which improvements in group productivity determine the total amount of money that is allocated.</a:t>
            </a:r>
          </a:p>
          <a:p>
            <a:pPr marL="0" indent="0">
              <a:buNone/>
            </a:pPr>
            <a:r>
              <a:rPr lang="en-US" altLang="en-US" b="1" dirty="0">
                <a:latin typeface="Times New Roman" panose="02020603050405020304" pitchFamily="18" charset="0"/>
                <a:cs typeface="Times New Roman" panose="02020603050405020304" pitchFamily="18" charset="0"/>
              </a:rPr>
              <a:t>Employee Stock Ownership Plans (ESOPs)</a:t>
            </a:r>
          </a:p>
          <a:p>
            <a:pPr marL="354013" lvl="1" indent="-174625"/>
            <a:r>
              <a:rPr lang="en-US" altLang="en-US" dirty="0">
                <a:latin typeface="Times New Roman" panose="02020603050405020304" pitchFamily="18" charset="0"/>
                <a:cs typeface="Times New Roman" panose="02020603050405020304" pitchFamily="18" charset="0"/>
              </a:rPr>
              <a:t>Company-established benefit plans in which employees acquire stock as part of their benefits.</a:t>
            </a:r>
          </a:p>
          <a:p>
            <a:pPr marL="354013" lvl="1" indent="-174625"/>
            <a:endParaRPr lang="en-US" altLang="en-US" dirty="0">
              <a:latin typeface="Times New Roman" panose="02020603050405020304" pitchFamily="18" charset="0"/>
              <a:cs typeface="Times New Roman" panose="02020603050405020304" pitchFamily="18" charset="0"/>
            </a:endParaRPr>
          </a:p>
        </p:txBody>
      </p:sp>
    </p:spTree>
  </p:cSld>
  <p:clrMapOvr>
    <a:masterClrMapping/>
  </p:clrMapOvr>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Title 1">
            <a:extLst>
              <a:ext uri="{FF2B5EF4-FFF2-40B4-BE49-F238E27FC236}">
                <a16:creationId xmlns:a16="http://schemas.microsoft.com/office/drawing/2014/main" id="{571C0C36-3F1B-C98B-2A07-136C40CC91A1}"/>
              </a:ext>
            </a:extLst>
          </p:cNvPr>
          <p:cNvSpPr>
            <a:spLocks noGrp="1"/>
          </p:cNvSpPr>
          <p:nvPr>
            <p:ph type="title"/>
          </p:nvPr>
        </p:nvSpPr>
        <p:spPr>
          <a:xfrm>
            <a:off x="385763" y="365125"/>
            <a:ext cx="10968037" cy="1325563"/>
          </a:xfrm>
        </p:spPr>
        <p:txBody>
          <a:bodyPr/>
          <a:lstStyle/>
          <a:p>
            <a:pPr algn="ctr" eaLnBrk="1" hangingPunct="1"/>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3. What Benefits to Offer—Flexible Benefits</a:t>
            </a:r>
          </a:p>
        </p:txBody>
      </p:sp>
      <p:sp>
        <p:nvSpPr>
          <p:cNvPr id="50179" name="Content Placeholder 2">
            <a:extLst>
              <a:ext uri="{FF2B5EF4-FFF2-40B4-BE49-F238E27FC236}">
                <a16:creationId xmlns:a16="http://schemas.microsoft.com/office/drawing/2014/main" id="{EF422407-F680-3DE2-4A7F-C1886FBBC891}"/>
              </a:ext>
            </a:extLst>
          </p:cNvPr>
          <p:cNvSpPr>
            <a:spLocks noGrp="1"/>
          </p:cNvSpPr>
          <p:nvPr>
            <p:ph idx="1"/>
          </p:nvPr>
        </p:nvSpPr>
        <p:spPr>
          <a:xfrm>
            <a:off x="385763" y="1690688"/>
            <a:ext cx="11244261" cy="4525962"/>
          </a:xfrm>
        </p:spPr>
        <p:txBody>
          <a:bodyPr>
            <a:noAutofit/>
          </a:bodyPr>
          <a:lstStyle/>
          <a:p>
            <a:pPr marL="0" indent="0">
              <a:buNone/>
            </a:pPr>
            <a:r>
              <a:rPr lang="en-US" altLang="en-US" dirty="0">
                <a:latin typeface="Times New Roman" panose="02020603050405020304" pitchFamily="18" charset="0"/>
                <a:cs typeface="Times New Roman" panose="02020603050405020304" pitchFamily="18" charset="0"/>
              </a:rPr>
              <a:t>Employees tailor their benefit program to meet their personal need by picking and choosing from a menu of benefit options.</a:t>
            </a:r>
          </a:p>
          <a:p>
            <a:pPr marL="0" indent="0">
              <a:buNone/>
            </a:pPr>
            <a:r>
              <a:rPr lang="en-US" altLang="en-US" b="1" dirty="0">
                <a:latin typeface="Times New Roman" panose="02020603050405020304" pitchFamily="18" charset="0"/>
                <a:cs typeface="Times New Roman" panose="02020603050405020304" pitchFamily="18" charset="0"/>
              </a:rPr>
              <a:t>Modular Plans</a:t>
            </a:r>
            <a:r>
              <a:rPr lang="en-US" altLang="en-US" dirty="0">
                <a:solidFill>
                  <a:srgbClr val="3FA85D"/>
                </a:solidFill>
                <a:latin typeface="Times New Roman" panose="02020603050405020304" pitchFamily="18" charset="0"/>
                <a:cs typeface="Times New Roman" panose="02020603050405020304" pitchFamily="18" charset="0"/>
              </a:rPr>
              <a:t> </a:t>
            </a:r>
          </a:p>
          <a:p>
            <a:pPr marL="452438" lvl="1" indent="-273050">
              <a:buFontTx/>
              <a:buChar char="•"/>
            </a:pPr>
            <a:r>
              <a:rPr lang="en-US" altLang="en-US" sz="2800" dirty="0">
                <a:latin typeface="Times New Roman" panose="02020603050405020304" pitchFamily="18" charset="0"/>
                <a:cs typeface="Times New Roman" panose="02020603050405020304" pitchFamily="18" charset="0"/>
              </a:rPr>
              <a:t>Predesigned benefits packages for specific groups of employees.</a:t>
            </a:r>
          </a:p>
          <a:p>
            <a:pPr marL="0" indent="0">
              <a:buNone/>
            </a:pPr>
            <a:r>
              <a:rPr lang="en-US" altLang="en-US" b="1" dirty="0">
                <a:latin typeface="Times New Roman" panose="02020603050405020304" pitchFamily="18" charset="0"/>
                <a:cs typeface="Times New Roman" panose="02020603050405020304" pitchFamily="18" charset="0"/>
              </a:rPr>
              <a:t>Core-Plus Plans</a:t>
            </a:r>
          </a:p>
          <a:p>
            <a:pPr marL="452438" lvl="1" indent="-273050">
              <a:buFontTx/>
              <a:buChar char="•"/>
            </a:pPr>
            <a:r>
              <a:rPr lang="en-US" altLang="en-US" sz="2800" dirty="0">
                <a:latin typeface="Times New Roman" panose="02020603050405020304" pitchFamily="18" charset="0"/>
                <a:cs typeface="Times New Roman" panose="02020603050405020304" pitchFamily="18" charset="0"/>
              </a:rPr>
              <a:t>A core of essential benefits and a menu-like selection of other benefit options.</a:t>
            </a:r>
          </a:p>
          <a:p>
            <a:pPr marL="0" indent="0">
              <a:buNone/>
            </a:pPr>
            <a:r>
              <a:rPr lang="en-US" altLang="en-US" b="1" dirty="0">
                <a:latin typeface="Times New Roman" panose="02020603050405020304" pitchFamily="18" charset="0"/>
                <a:cs typeface="Times New Roman" panose="02020603050405020304" pitchFamily="18" charset="0"/>
              </a:rPr>
              <a:t>Flexible Spending Plans </a:t>
            </a:r>
          </a:p>
          <a:p>
            <a:pPr marL="452438" lvl="1" indent="-273050">
              <a:buFontTx/>
              <a:buChar char="•"/>
            </a:pPr>
            <a:r>
              <a:rPr lang="en-US" altLang="en-US" sz="2800" dirty="0">
                <a:latin typeface="Times New Roman" panose="02020603050405020304" pitchFamily="18" charset="0"/>
                <a:cs typeface="Times New Roman" panose="02020603050405020304" pitchFamily="18" charset="0"/>
              </a:rPr>
              <a:t>Allow employees to use their tax-free benefit dollars to purchase benefits and pay service premiums.</a:t>
            </a:r>
          </a:p>
          <a:p>
            <a:pPr marL="0" indent="0"/>
            <a:endParaRPr lang="en-US" altLang="en-US" dirty="0">
              <a:latin typeface="Times New Roman" panose="02020603050405020304" pitchFamily="18" charset="0"/>
              <a:cs typeface="Times New Roman" panose="02020603050405020304" pitchFamily="18" charset="0"/>
            </a:endParaRPr>
          </a:p>
        </p:txBody>
      </p:sp>
    </p:spTree>
  </p:cSld>
  <p:clrMapOvr>
    <a:masterClrMapping/>
  </p:clrMapOvr>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Title 1">
            <a:extLst>
              <a:ext uri="{FF2B5EF4-FFF2-40B4-BE49-F238E27FC236}">
                <a16:creationId xmlns:a16="http://schemas.microsoft.com/office/drawing/2014/main" id="{0981D3D2-0E83-FB0A-3E4D-C17AC2CBC82F}"/>
              </a:ext>
            </a:extLst>
          </p:cNvPr>
          <p:cNvSpPr>
            <a:spLocks noGrp="1"/>
          </p:cNvSpPr>
          <p:nvPr>
            <p:ph type="title"/>
          </p:nvPr>
        </p:nvSpPr>
        <p:spPr/>
        <p:txBody>
          <a:bodyPr/>
          <a:lstStyle/>
          <a:p>
            <a:pPr algn="ctr" eaLnBrk="1" hangingPunct="1"/>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4. How to Build Recognition Programs</a:t>
            </a:r>
          </a:p>
        </p:txBody>
      </p:sp>
      <p:sp>
        <p:nvSpPr>
          <p:cNvPr id="51203" name="Content Placeholder 2">
            <a:extLst>
              <a:ext uri="{FF2B5EF4-FFF2-40B4-BE49-F238E27FC236}">
                <a16:creationId xmlns:a16="http://schemas.microsoft.com/office/drawing/2014/main" id="{2CF0169E-F2E5-54E6-8B61-1C019A5FE99F}"/>
              </a:ext>
            </a:extLst>
          </p:cNvPr>
          <p:cNvSpPr>
            <a:spLocks noGrp="1"/>
          </p:cNvSpPr>
          <p:nvPr>
            <p:ph idx="1"/>
          </p:nvPr>
        </p:nvSpPr>
        <p:spPr>
          <a:xfrm>
            <a:off x="727075" y="1690688"/>
            <a:ext cx="9659938" cy="4525963"/>
          </a:xfrm>
        </p:spPr>
        <p:txBody>
          <a:bodyPr>
            <a:noAutofit/>
          </a:bodyPr>
          <a:lstStyle/>
          <a:p>
            <a:pPr marL="0" indent="0">
              <a:spcBef>
                <a:spcPct val="35000"/>
              </a:spcBef>
              <a:buNone/>
            </a:pPr>
            <a:r>
              <a:rPr lang="en-US" altLang="en-US" sz="2600" b="1" dirty="0">
                <a:latin typeface="Times New Roman" panose="02020603050405020304" pitchFamily="18" charset="0"/>
                <a:cs typeface="Times New Roman" panose="02020603050405020304" pitchFamily="18" charset="0"/>
              </a:rPr>
              <a:t>Intrinsic rewards: stimulate intrinsic motivation</a:t>
            </a:r>
            <a:r>
              <a:rPr lang="en-US" altLang="en-US" sz="2600" dirty="0">
                <a:solidFill>
                  <a:srgbClr val="FF6600"/>
                </a:solidFill>
                <a:latin typeface="Times New Roman" panose="02020603050405020304" pitchFamily="18" charset="0"/>
                <a:cs typeface="Times New Roman" panose="02020603050405020304" pitchFamily="18" charset="0"/>
              </a:rPr>
              <a:t> </a:t>
            </a:r>
          </a:p>
          <a:p>
            <a:pPr marL="452438" lvl="1" indent="-271463">
              <a:spcBef>
                <a:spcPct val="35000"/>
              </a:spcBef>
            </a:pPr>
            <a:r>
              <a:rPr lang="en-US" altLang="en-US" sz="2600" dirty="0">
                <a:latin typeface="Times New Roman" panose="02020603050405020304" pitchFamily="18" charset="0"/>
                <a:cs typeface="Times New Roman" panose="02020603050405020304" pitchFamily="18" charset="0"/>
              </a:rPr>
              <a:t>Personal attention given to employee.</a:t>
            </a:r>
          </a:p>
          <a:p>
            <a:pPr marL="452438" lvl="1" indent="-271463">
              <a:spcBef>
                <a:spcPct val="35000"/>
              </a:spcBef>
            </a:pPr>
            <a:r>
              <a:rPr lang="en-US" altLang="en-US" sz="2600" dirty="0">
                <a:latin typeface="Times New Roman" panose="02020603050405020304" pitchFamily="18" charset="0"/>
                <a:cs typeface="Times New Roman" panose="02020603050405020304" pitchFamily="18" charset="0"/>
              </a:rPr>
              <a:t>Approval and appreciation for a job well done.</a:t>
            </a:r>
          </a:p>
          <a:p>
            <a:pPr marL="452438" lvl="1" indent="-271463">
              <a:spcBef>
                <a:spcPct val="35000"/>
              </a:spcBef>
            </a:pPr>
            <a:r>
              <a:rPr lang="en-US" altLang="en-US" sz="2600" dirty="0">
                <a:latin typeface="Times New Roman" panose="02020603050405020304" pitchFamily="18" charset="0"/>
                <a:cs typeface="Times New Roman" panose="02020603050405020304" pitchFamily="18" charset="0"/>
              </a:rPr>
              <a:t>Growing in popularity and usage.</a:t>
            </a:r>
          </a:p>
          <a:p>
            <a:pPr marL="0" indent="0">
              <a:spcBef>
                <a:spcPct val="35000"/>
              </a:spcBef>
              <a:buNone/>
            </a:pPr>
            <a:r>
              <a:rPr lang="en-US" altLang="en-US" sz="2600" b="1" dirty="0">
                <a:latin typeface="Times New Roman" panose="02020603050405020304" pitchFamily="18" charset="0"/>
                <a:cs typeface="Times New Roman" panose="02020603050405020304" pitchFamily="18" charset="0"/>
              </a:rPr>
              <a:t>Benefits of programs</a:t>
            </a:r>
          </a:p>
          <a:p>
            <a:pPr marL="452438" lvl="1" indent="-271463">
              <a:spcBef>
                <a:spcPct val="35000"/>
              </a:spcBef>
            </a:pPr>
            <a:r>
              <a:rPr lang="en-US" altLang="en-US" sz="2600" dirty="0">
                <a:latin typeface="Times New Roman" panose="02020603050405020304" pitchFamily="18" charset="0"/>
                <a:cs typeface="Times New Roman" panose="02020603050405020304" pitchFamily="18" charset="0"/>
              </a:rPr>
              <a:t>Fulfill employees’ desire for recognition.</a:t>
            </a:r>
          </a:p>
          <a:p>
            <a:pPr marL="452438" lvl="1" indent="-271463">
              <a:spcBef>
                <a:spcPct val="35000"/>
              </a:spcBef>
            </a:pPr>
            <a:r>
              <a:rPr lang="en-US" altLang="en-US" sz="2600" dirty="0">
                <a:latin typeface="Times New Roman" panose="02020603050405020304" pitchFamily="18" charset="0"/>
                <a:cs typeface="Times New Roman" panose="02020603050405020304" pitchFamily="18" charset="0"/>
              </a:rPr>
              <a:t>Inexpensive to implement.</a:t>
            </a:r>
          </a:p>
          <a:p>
            <a:pPr marL="452438" lvl="1" indent="-271463">
              <a:spcBef>
                <a:spcPct val="35000"/>
              </a:spcBef>
            </a:pPr>
            <a:r>
              <a:rPr lang="en-US" altLang="en-US" sz="2600" dirty="0">
                <a:latin typeface="Times New Roman" panose="02020603050405020304" pitchFamily="18" charset="0"/>
                <a:cs typeface="Times New Roman" panose="02020603050405020304" pitchFamily="18" charset="0"/>
              </a:rPr>
              <a:t>Encourage repetition of desired behaviors.</a:t>
            </a:r>
          </a:p>
          <a:p>
            <a:pPr marL="0" indent="0">
              <a:spcBef>
                <a:spcPct val="35000"/>
              </a:spcBef>
              <a:buNone/>
            </a:pPr>
            <a:r>
              <a:rPr lang="en-US" altLang="en-US" sz="2600" b="1" dirty="0">
                <a:latin typeface="Times New Roman" panose="02020603050405020304" pitchFamily="18" charset="0"/>
                <a:cs typeface="Times New Roman" panose="02020603050405020304" pitchFamily="18" charset="0"/>
              </a:rPr>
              <a:t>Drawbacks of programs</a:t>
            </a:r>
          </a:p>
          <a:p>
            <a:pPr marL="452438" lvl="1" indent="-271463">
              <a:spcBef>
                <a:spcPct val="35000"/>
              </a:spcBef>
            </a:pPr>
            <a:r>
              <a:rPr lang="en-US" altLang="en-US" sz="2600" dirty="0">
                <a:latin typeface="Times New Roman" panose="02020603050405020304" pitchFamily="18" charset="0"/>
                <a:cs typeface="Times New Roman" panose="02020603050405020304" pitchFamily="18" charset="0"/>
              </a:rPr>
              <a:t>Susceptible to manipulation by management.</a:t>
            </a:r>
          </a:p>
          <a:p>
            <a:pPr marL="0" indent="0"/>
            <a:endParaRPr lang="en-US" altLang="en-US" sz="2600" dirty="0">
              <a:latin typeface="Times New Roman" panose="02020603050405020304" pitchFamily="18" charset="0"/>
              <a:cs typeface="Times New Roman" panose="02020603050405020304" pitchFamily="18" charset="0"/>
            </a:endParaRPr>
          </a:p>
        </p:txBody>
      </p:sp>
    </p:spTree>
  </p:cSld>
  <p:clrMapOvr>
    <a:masterClrMapping/>
  </p:clrMapOvr>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51B9C8-80CF-F3BB-4957-AA6104A8423C}"/>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9DAA99CC-1629-FF8F-E5AB-D153A669137B}"/>
              </a:ext>
            </a:extLst>
          </p:cNvPr>
          <p:cNvSpPr>
            <a:spLocks noGrp="1"/>
          </p:cNvSpPr>
          <p:nvPr>
            <p:ph idx="1"/>
          </p:nvPr>
        </p:nvSpPr>
        <p:spPr/>
        <p:txBody>
          <a:bodyPr/>
          <a:lstStyle/>
          <a:p>
            <a:r>
              <a:rPr lang="en-US" b="1" dirty="0"/>
              <a:t>Introduction to AI in Decision Making</a:t>
            </a:r>
          </a:p>
          <a:p>
            <a:r>
              <a:rPr lang="en-US" b="1" dirty="0"/>
              <a:t>Definition of AI:</a:t>
            </a:r>
            <a:r>
              <a:rPr lang="en-US" dirty="0"/>
              <a:t> </a:t>
            </a:r>
          </a:p>
          <a:p>
            <a:pPr lvl="1"/>
            <a:r>
              <a:rPr lang="en-US" dirty="0"/>
              <a:t>Artificial Intelligence refers to the simulation of human intelligence processes by machines, particularly computer systems. These processes include learning (acquiring information and rules for using it), reasoning (using rules to reach approximate or definite conclusions), and self-correction.</a:t>
            </a:r>
          </a:p>
          <a:p>
            <a:r>
              <a:rPr lang="en-US" b="1" dirty="0"/>
              <a:t>Purpose of AI in Decision Making:</a:t>
            </a:r>
            <a:r>
              <a:rPr lang="en-US" dirty="0"/>
              <a:t> </a:t>
            </a:r>
          </a:p>
          <a:p>
            <a:pPr lvl="1"/>
            <a:r>
              <a:rPr lang="en-US" dirty="0"/>
              <a:t>AI assists decision-makers by providing tools that process and analyze information at a scale and speed beyond human capabilities. By interpreting complex data, AI enables organizations to make more informed decisions.</a:t>
            </a:r>
          </a:p>
          <a:p>
            <a:endParaRPr lang="en-US" dirty="0"/>
          </a:p>
        </p:txBody>
      </p:sp>
    </p:spTree>
    <p:extLst>
      <p:ext uri="{BB962C8B-B14F-4D97-AF65-F5344CB8AC3E}">
        <p14:creationId xmlns:p14="http://schemas.microsoft.com/office/powerpoint/2010/main" val="108298140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9D5422-D946-8DEA-59FF-6D595FE98C60}"/>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68868096-0266-C22C-915C-0348CE14B00A}"/>
              </a:ext>
            </a:extLst>
          </p:cNvPr>
          <p:cNvSpPr>
            <a:spLocks noGrp="1"/>
          </p:cNvSpPr>
          <p:nvPr>
            <p:ph idx="1"/>
          </p:nvPr>
        </p:nvSpPr>
        <p:spPr/>
        <p:txBody>
          <a:bodyPr/>
          <a:lstStyle/>
          <a:p>
            <a:r>
              <a:rPr lang="en-US" dirty="0"/>
              <a:t>In today’s fast-paced environment, organizations across various sectors—from healthcare to finance—are adopting AI systems to maintain competitiveness. By integrating AI into their decision-making processes, businesses can respond more effectively to market changes and customer needs.</a:t>
            </a:r>
          </a:p>
          <a:p>
            <a:endParaRPr lang="en-US" dirty="0"/>
          </a:p>
        </p:txBody>
      </p:sp>
    </p:spTree>
    <p:extLst>
      <p:ext uri="{BB962C8B-B14F-4D97-AF65-F5344CB8AC3E}">
        <p14:creationId xmlns:p14="http://schemas.microsoft.com/office/powerpoint/2010/main" val="29215326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7FD638-C9EC-A363-C3A6-FED01D007C69}"/>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3B482599-6BF6-A286-1F07-CEF182E3D31F}"/>
              </a:ext>
            </a:extLst>
          </p:cNvPr>
          <p:cNvSpPr>
            <a:spLocks noGrp="1"/>
          </p:cNvSpPr>
          <p:nvPr>
            <p:ph idx="1"/>
          </p:nvPr>
        </p:nvSpPr>
        <p:spPr/>
        <p:txBody>
          <a:bodyPr/>
          <a:lstStyle/>
          <a:p>
            <a:r>
              <a:rPr lang="en-US" b="1" dirty="0"/>
              <a:t>Benefits of AI in Decision Making</a:t>
            </a:r>
          </a:p>
          <a:p>
            <a:r>
              <a:rPr lang="en-US" b="1" dirty="0"/>
              <a:t>Data Analysis:</a:t>
            </a:r>
            <a:r>
              <a:rPr lang="en-US" dirty="0"/>
              <a:t> </a:t>
            </a:r>
          </a:p>
          <a:p>
            <a:pPr lvl="1"/>
            <a:r>
              <a:rPr lang="en-US" dirty="0"/>
              <a:t>AI systems can sift through large datasets quickly to identify trends and insights. For example, retailers use AI to analyze customer purchase history, optimizing inventory and marketing strategies based on predictive insights.</a:t>
            </a:r>
          </a:p>
          <a:p>
            <a:r>
              <a:rPr lang="en-US" b="1" dirty="0"/>
              <a:t>Predictive Analytics:</a:t>
            </a:r>
            <a:r>
              <a:rPr lang="en-US" dirty="0"/>
              <a:t> </a:t>
            </a:r>
          </a:p>
          <a:p>
            <a:pPr lvl="1"/>
            <a:r>
              <a:rPr lang="en-US" dirty="0"/>
              <a:t>By evaluating historical data, AI can forecast future trends and behaviors. In finance, predictive models can assess credit risk or market movements, enabling proactive decision-making that optimizes returns.</a:t>
            </a:r>
          </a:p>
          <a:p>
            <a:endParaRPr lang="en-US" dirty="0"/>
          </a:p>
        </p:txBody>
      </p:sp>
    </p:spTree>
    <p:extLst>
      <p:ext uri="{BB962C8B-B14F-4D97-AF65-F5344CB8AC3E}">
        <p14:creationId xmlns:p14="http://schemas.microsoft.com/office/powerpoint/2010/main" val="385464732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1C65E9-323A-279D-CDE8-CCC6E52666FF}"/>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F9300340-7AA9-8189-46B7-7072E20B99CF}"/>
              </a:ext>
            </a:extLst>
          </p:cNvPr>
          <p:cNvSpPr>
            <a:spLocks noGrp="1"/>
          </p:cNvSpPr>
          <p:nvPr>
            <p:ph idx="1"/>
          </p:nvPr>
        </p:nvSpPr>
        <p:spPr/>
        <p:txBody>
          <a:bodyPr/>
          <a:lstStyle/>
          <a:p>
            <a:r>
              <a:rPr lang="en-US" b="1" dirty="0"/>
              <a:t>Reduced Bias:</a:t>
            </a:r>
            <a:r>
              <a:rPr lang="en-US" dirty="0"/>
              <a:t> </a:t>
            </a:r>
          </a:p>
          <a:p>
            <a:pPr lvl="1"/>
            <a:r>
              <a:rPr lang="en-US" dirty="0"/>
              <a:t>Human decisions can be subject to cognitive biases. AI, when trained properly, can help standardize decisions based on data rather than subjective notions. For instance, in hiring processes, AI can evaluate candidates based solely on qualifications and experience.</a:t>
            </a:r>
          </a:p>
          <a:p>
            <a:endParaRPr lang="en-US" dirty="0"/>
          </a:p>
        </p:txBody>
      </p:sp>
    </p:spTree>
    <p:extLst>
      <p:ext uri="{BB962C8B-B14F-4D97-AF65-F5344CB8AC3E}">
        <p14:creationId xmlns:p14="http://schemas.microsoft.com/office/powerpoint/2010/main" val="422948146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A9AD94-5E14-ECDD-E1FB-2A83DE1CF252}"/>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947BD3C4-A877-96C9-CD1C-81357E7E5BD6}"/>
              </a:ext>
            </a:extLst>
          </p:cNvPr>
          <p:cNvSpPr>
            <a:spLocks noGrp="1"/>
          </p:cNvSpPr>
          <p:nvPr>
            <p:ph idx="1"/>
          </p:nvPr>
        </p:nvSpPr>
        <p:spPr/>
        <p:txBody>
          <a:bodyPr/>
          <a:lstStyle/>
          <a:p>
            <a:r>
              <a:rPr lang="en-US" b="1" dirty="0"/>
              <a:t>AI Tools and Technologies</a:t>
            </a:r>
          </a:p>
          <a:p>
            <a:r>
              <a:rPr lang="en-US" b="1" dirty="0"/>
              <a:t>Machine Learning:</a:t>
            </a:r>
            <a:r>
              <a:rPr lang="en-US" dirty="0"/>
              <a:t> </a:t>
            </a:r>
          </a:p>
          <a:p>
            <a:pPr lvl="1"/>
            <a:r>
              <a:rPr lang="en-US" dirty="0"/>
              <a:t>Algorithms that enable systems to learn from data and improve over time without being explicitly programmed for specific tasks. Tools like TensorFlow and scikit-learn are popular among data scientists for building predictive models.</a:t>
            </a:r>
          </a:p>
          <a:p>
            <a:r>
              <a:rPr lang="en-US" b="1" dirty="0"/>
              <a:t>Natural Language Processing (NLP):</a:t>
            </a:r>
            <a:r>
              <a:rPr lang="en-US" dirty="0"/>
              <a:t> </a:t>
            </a:r>
          </a:p>
          <a:p>
            <a:pPr lvl="1"/>
            <a:r>
              <a:rPr lang="en-US" dirty="0"/>
              <a:t>AI technologies that allow machines to understand and interpret human language. Applications include chatbots for customer service, sentiment analysis tools that gauge public opinion, and automatic summarization of documents.</a:t>
            </a:r>
          </a:p>
          <a:p>
            <a:endParaRPr lang="en-US" dirty="0"/>
          </a:p>
        </p:txBody>
      </p:sp>
    </p:spTree>
    <p:extLst>
      <p:ext uri="{BB962C8B-B14F-4D97-AF65-F5344CB8AC3E}">
        <p14:creationId xmlns:p14="http://schemas.microsoft.com/office/powerpoint/2010/main" val="250238182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ED02A1-B6CD-3C31-D17B-9F58CF2EF7AE}"/>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B058D556-279A-0F58-50AE-7FE832DD16C2}"/>
              </a:ext>
            </a:extLst>
          </p:cNvPr>
          <p:cNvSpPr>
            <a:spLocks noGrp="1"/>
          </p:cNvSpPr>
          <p:nvPr>
            <p:ph idx="1"/>
          </p:nvPr>
        </p:nvSpPr>
        <p:spPr/>
        <p:txBody>
          <a:bodyPr/>
          <a:lstStyle/>
          <a:p>
            <a:r>
              <a:rPr lang="en-US" b="1" dirty="0"/>
              <a:t>Robotic Process Automation (RPA):</a:t>
            </a:r>
            <a:r>
              <a:rPr lang="en-US" dirty="0"/>
              <a:t> Software that automates repetitive, rule-based tasks traditionally performed by humans. RPA tools like UiPath and Blue Prism can streamline workflows and improve accuracy, freeing up human resources for higher-level decision-making.</a:t>
            </a:r>
          </a:p>
          <a:p>
            <a:endParaRPr lang="en-US" dirty="0"/>
          </a:p>
        </p:txBody>
      </p:sp>
    </p:spTree>
    <p:extLst>
      <p:ext uri="{BB962C8B-B14F-4D97-AF65-F5344CB8AC3E}">
        <p14:creationId xmlns:p14="http://schemas.microsoft.com/office/powerpoint/2010/main" val="87430162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2A19F7-5CFC-793A-D426-FAB81FFB423E}"/>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1A5B278A-6264-84D2-CA6D-BE3E105B4A37}"/>
              </a:ext>
            </a:extLst>
          </p:cNvPr>
          <p:cNvSpPr>
            <a:spLocks noGrp="1"/>
          </p:cNvSpPr>
          <p:nvPr>
            <p:ph idx="1"/>
          </p:nvPr>
        </p:nvSpPr>
        <p:spPr/>
        <p:txBody>
          <a:bodyPr/>
          <a:lstStyle/>
          <a:p>
            <a:r>
              <a:rPr lang="en-US" b="1" dirty="0"/>
              <a:t>Challenges and Ethical Considerations</a:t>
            </a:r>
          </a:p>
          <a:p>
            <a:r>
              <a:rPr lang="en-US" b="1" dirty="0"/>
              <a:t>Data Privacy:</a:t>
            </a:r>
            <a:r>
              <a:rPr lang="en-US" dirty="0"/>
              <a:t> </a:t>
            </a:r>
          </a:p>
          <a:p>
            <a:pPr lvl="1"/>
            <a:r>
              <a:rPr lang="en-US" dirty="0"/>
              <a:t>The collection and use of personal data for AI analysis raise significant privacy concerns. Organizations must comply with laws and regulations, such as GDPR, to ensure robust data protection.</a:t>
            </a:r>
          </a:p>
          <a:p>
            <a:r>
              <a:rPr lang="en-US" b="1" dirty="0"/>
              <a:t>Transparency:</a:t>
            </a:r>
            <a:r>
              <a:rPr lang="en-US" dirty="0"/>
              <a:t> </a:t>
            </a:r>
          </a:p>
          <a:p>
            <a:pPr lvl="1"/>
            <a:r>
              <a:rPr lang="en-US" dirty="0"/>
              <a:t>AI systems should be transparent in their decision-making processes, allowing users to understand how decisions are made. This is particularly crucial in sensitive applications like healthcare and criminal justice, where decisions have significant consequences.</a:t>
            </a:r>
          </a:p>
          <a:p>
            <a:endParaRPr lang="en-US" dirty="0"/>
          </a:p>
        </p:txBody>
      </p:sp>
    </p:spTree>
    <p:extLst>
      <p:ext uri="{BB962C8B-B14F-4D97-AF65-F5344CB8AC3E}">
        <p14:creationId xmlns:p14="http://schemas.microsoft.com/office/powerpoint/2010/main" val="258771496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E52B6F-119B-3B67-6630-45539812A2E5}"/>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B7163BD3-FF5E-0E6C-F5E5-83E9517EFEC4}"/>
              </a:ext>
            </a:extLst>
          </p:cNvPr>
          <p:cNvSpPr>
            <a:spLocks noGrp="1"/>
          </p:cNvSpPr>
          <p:nvPr>
            <p:ph idx="1"/>
          </p:nvPr>
        </p:nvSpPr>
        <p:spPr/>
        <p:txBody>
          <a:bodyPr/>
          <a:lstStyle/>
          <a:p>
            <a:r>
              <a:rPr lang="en-US" b="1" dirty="0"/>
              <a:t>Dependence on Technology:</a:t>
            </a:r>
            <a:r>
              <a:rPr lang="en-US" dirty="0"/>
              <a:t> </a:t>
            </a:r>
          </a:p>
          <a:p>
            <a:pPr lvl="1"/>
            <a:r>
              <a:rPr lang="en-US" dirty="0"/>
              <a:t>Over-reliance on AI can lead to skills degradation among human decision-makers. Organizations should strike a balance between leveraging AI capabilities and maintaining human oversight to ensure critical thinking and contextual understanding are preserved.</a:t>
            </a:r>
          </a:p>
          <a:p>
            <a:endParaRPr lang="en-US" dirty="0"/>
          </a:p>
        </p:txBody>
      </p:sp>
    </p:spTree>
    <p:extLst>
      <p:ext uri="{BB962C8B-B14F-4D97-AF65-F5344CB8AC3E}">
        <p14:creationId xmlns:p14="http://schemas.microsoft.com/office/powerpoint/2010/main" val="253035946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9ff3f8230e0902c5df3252404e1caa8">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f9f8ed74031b467de3098f1cd81113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8DDBFE3B-E914-4996-8146-E6930FCB9354}"/>
</file>

<file path=customXml/itemProps2.xml><?xml version="1.0" encoding="utf-8"?>
<ds:datastoreItem xmlns:ds="http://schemas.openxmlformats.org/officeDocument/2006/customXml" ds:itemID="{0AE22C4C-2CF6-4E44-BB74-5199E9FF48FC}">
  <ds:schemaRefs>
    <ds:schemaRef ds:uri="d13aca44-ef33-4cf4-9980-7f0b00e6eeb9"/>
    <ds:schemaRef ds:uri="http://purl.org/dc/dcmitype/"/>
    <ds:schemaRef ds:uri="49100919-8a76-4266-be0c-7dc583902cb4"/>
    <ds:schemaRef ds:uri="http://purl.org/dc/terms/"/>
    <ds:schemaRef ds:uri="http://schemas.openxmlformats.org/package/2006/metadata/core-properties"/>
    <ds:schemaRef ds:uri="http://www.w3.org/XML/1998/namespace"/>
    <ds:schemaRef ds:uri="http://purl.org/dc/elements/1.1/"/>
    <ds:schemaRef ds:uri="http://schemas.microsoft.com/office/2006/documentManagement/types"/>
    <ds:schemaRef ds:uri="http://schemas.microsoft.com/office/infopath/2007/PartnerControls"/>
    <ds:schemaRef ds:uri="http://schemas.microsoft.com/office/2006/metadata/properties"/>
  </ds:schemaRefs>
</ds:datastoreItem>
</file>

<file path=customXml/itemProps3.xml><?xml version="1.0" encoding="utf-8"?>
<ds:datastoreItem xmlns:ds="http://schemas.openxmlformats.org/officeDocument/2006/customXml" ds:itemID="{256C7C4A-6129-4728-A34A-47AEA62A2BC3}">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903</TotalTime>
  <Words>2835</Words>
  <Application>Microsoft Office PowerPoint</Application>
  <PresentationFormat>Widescreen</PresentationFormat>
  <Paragraphs>359</Paragraphs>
  <Slides>48</Slides>
  <Notes>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48</vt:i4>
      </vt:variant>
    </vt:vector>
  </HeadingPairs>
  <TitlesOfParts>
    <vt:vector size="55" baseType="lpstr">
      <vt:lpstr>Arial</vt:lpstr>
      <vt:lpstr>Calibri</vt:lpstr>
      <vt:lpstr>Calibri Light</vt:lpstr>
      <vt:lpstr>Times New Roman</vt:lpstr>
      <vt:lpstr>Verdana</vt:lpstr>
      <vt:lpstr>Wingdings</vt:lpstr>
      <vt:lpstr>Office Theme</vt:lpstr>
      <vt:lpstr>PowerPoint Presentation</vt:lpstr>
      <vt:lpstr>PowerPoint Presentation</vt:lpstr>
      <vt:lpstr>Defining Motivation</vt:lpstr>
      <vt:lpstr>Early Theories of Motivation</vt:lpstr>
      <vt:lpstr>Maslow’s Hierarchy of Needs</vt:lpstr>
      <vt:lpstr>Maslow’s Hierarchy of Needs (cont’d)</vt:lpstr>
      <vt:lpstr>Alderfer’s ERG Theory</vt:lpstr>
      <vt:lpstr>McGregor’s Theory X and Theory Y</vt:lpstr>
      <vt:lpstr>McClelland’s Three Needs Theory</vt:lpstr>
      <vt:lpstr>Performance Predictions for High nAch</vt:lpstr>
      <vt:lpstr>Contemporary Theories of Motivation</vt:lpstr>
      <vt:lpstr>Cognitive Evaluation Theory</vt:lpstr>
      <vt:lpstr>Locke’s Goal-Setting Theory</vt:lpstr>
      <vt:lpstr>Locke’s Goal-Setting Theory</vt:lpstr>
      <vt:lpstr>Implementation: Management by Objectives</vt:lpstr>
      <vt:lpstr>Bandura’s Self-Efficacy Theory</vt:lpstr>
      <vt:lpstr>Increasing Self-Efficacy</vt:lpstr>
      <vt:lpstr>Increasing Self-Efficacy (cont’d)</vt:lpstr>
      <vt:lpstr>Reinforcement Theory</vt:lpstr>
      <vt:lpstr>Adams’ Equity Theory</vt:lpstr>
      <vt:lpstr>Equity Theory’s ‘Relevant Others’</vt:lpstr>
      <vt:lpstr>Reactions to Inequity</vt:lpstr>
      <vt:lpstr>Reactions to Inequity (cont’d)</vt:lpstr>
      <vt:lpstr>Justice and Equity Theory</vt:lpstr>
      <vt:lpstr>Vroom’s Expectancy Theory </vt:lpstr>
      <vt:lpstr>Motivation by Job Design: The JCM</vt:lpstr>
      <vt:lpstr>The Job Characteristics Model</vt:lpstr>
      <vt:lpstr>How Can Jobs Be Redesigned?</vt:lpstr>
      <vt:lpstr>Guidelines for Enriching a Job</vt:lpstr>
      <vt:lpstr>Alternative Work Arrangements</vt:lpstr>
      <vt:lpstr>Reasons For and Against Telecommuting </vt:lpstr>
      <vt:lpstr>Employee Involvement</vt:lpstr>
      <vt:lpstr>Types of Employee Involvement Programs</vt:lpstr>
      <vt:lpstr>Four Major Strategic Reward Decisions </vt:lpstr>
      <vt:lpstr>1. What to Pay—Pay Structure</vt:lpstr>
      <vt:lpstr>2. How to Pay—Variable Pay Programs </vt:lpstr>
      <vt:lpstr>2. How to Pay—Skill-Based Pay Programs</vt:lpstr>
      <vt:lpstr>3. What Benefits to Offer—Flexible Benefits</vt:lpstr>
      <vt:lpstr>4. How to Build Recognition Programs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ahmad alnaimi</cp:lastModifiedBy>
  <cp:revision>30</cp:revision>
  <dcterms:created xsi:type="dcterms:W3CDTF">2023-04-29T09:08:23Z</dcterms:created>
  <dcterms:modified xsi:type="dcterms:W3CDTF">2025-12-06T09:36:39Z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MediaServiceImageTags">
    <vt:lpwstr/>
  </property>
</Properties>
</file>