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C68666-5450-1433-A6F6-B0BA365657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6D348C-C01E-B647-D0A8-EDDB26EAC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D4298-E190-40EA-BD38-9A88A31E9552}" type="datetimeFigureOut">
              <a:rPr lang="en-MY" smtClean="0"/>
              <a:t>15/12/2024</a:t>
            </a:fld>
            <a:endParaRPr lang="en-MY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B8124A-40FF-2868-66E1-87E171EE2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1AAE1D4-C1B8-61A3-BB06-5A07C4ED65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BA08D-D64B-4EC9-B17C-B677A34314A4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121808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A2B7E06-0E77-53EA-B0DA-64D069E51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F83829-DD59-471A-3196-CC513E703A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C2B3F-1241-E203-D235-DF9ABE3E26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4D4298-E190-40EA-BD38-9A88A31E9552}" type="datetimeFigureOut">
              <a:rPr lang="en-MY" smtClean="0"/>
              <a:t>15/12/2024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956AF2-2415-45E9-01C3-15FF1D0E3C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6F8153-81C4-1722-2680-435F304085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2DBA08D-D64B-4EC9-B17C-B677A34314A4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810921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98C931-2818-9E11-B3CB-8A64026A3B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C1B87F-4864-60F5-994E-A6BB9841A5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2054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1685">
        <p159:morph option="byObject"/>
      </p:transition>
    </mc:Choice>
    <mc:Fallback xmlns="">
      <p:transition spd="slow" advTm="11685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EB29E6-EE08-32E4-FBE1-5CC997CDA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Course content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926035-BB4F-CEB1-0FEB-F0448817CC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3631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7757">
        <p159:morph option="byObject"/>
      </p:transition>
    </mc:Choice>
    <mc:Fallback xmlns="">
      <p:transition spd="slow" advTm="17757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91E7CF-483F-7BFD-805D-C993A3E59A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b="1"/>
              <a:t>Agenda/Outline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69E723-F705-9BB9-C900-4D0ECC2041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73594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9261">
        <p159:morph option="byObject"/>
      </p:transition>
    </mc:Choice>
    <mc:Fallback xmlns="">
      <p:transition spd="slow" advTm="19261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CB5B1D-C32B-E4A5-70DE-809A93CE4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Definitions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1A9284-EBEE-47DE-6300-71D6B52D09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581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286"/>
    </mc:Choice>
    <mc:Fallback xmlns="">
      <p:transition spd="slow" advTm="18828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2306C5-9205-5426-A863-4352FAAB7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Symmetric Cipher Model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EC67A4-5DD2-99E4-5FA8-4EE70E9EED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18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9004"/>
    </mc:Choice>
    <mc:Fallback xmlns="">
      <p:transition spd="slow" advTm="299004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BB2110-ED13-07DC-2578-7CB06C63B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599174-CF81-3182-6743-F488502202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313609"/>
      </p:ext>
    </p:extLst>
  </p:cSld>
  <p:clrMapOvr>
    <a:masterClrMapping/>
  </p:clrMapOvr>
  <p:transition spd="slow" advTm="146048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05CAE2-88DA-6E85-0043-B1911FFE11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Cryptographic Systems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2EE408-F9A4-347F-7EF1-1EF564C97F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3919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99C5A8-C2FB-7AAA-E2E8-EC31AC380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Cryptanalysis and </a:t>
            </a:r>
            <a:br>
              <a:rPr lang="en-US"/>
            </a:br>
            <a:r>
              <a:rPr lang="en-US"/>
              <a:t>Brute-Force Attack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15C5C6-471C-7E51-5D6F-7F7149EA46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159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535"/>
    </mc:Choice>
    <mc:Fallback xmlns="">
      <p:transition spd="slow" advTm="160535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499F7D-99A3-65E3-8386-688B4C0648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057AF6-4B26-5FE7-B865-6A28F5F81A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253931"/>
      </p:ext>
    </p:extLst>
  </p:cSld>
  <p:clrMapOvr>
    <a:masterClrMapping/>
  </p:clrMapOvr>
  <p:transition advTm="245807"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4AF15D-FB44-9B31-AD15-987865805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Encryption Scheme Security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F948B4-497C-D752-D807-45C9E1E37F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23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4260"/>
    </mc:Choice>
    <mc:Fallback xmlns="">
      <p:transition spd="slow" advTm="27426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2B1ED4-1871-1694-85A4-B8443816F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Brute-Force Attack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40810B-90E3-5381-E654-7385454B4E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781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810"/>
    </mc:Choice>
    <mc:Fallback xmlns="">
      <p:transition spd="slow" advTm="14881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BE94EB-7DD9-FF0C-2836-FE50486D37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Strong Encryption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D1F5BD-42DB-9638-B696-87ED38583A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61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353"/>
    </mc:Choice>
    <mc:Fallback xmlns="">
      <p:transition spd="slow" advTm="117353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B568B4-A151-D20B-18C6-B4FF6EEE65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Substitution Technique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BC4389-1291-08B3-B2A2-5368A83F1C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564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207"/>
    </mc:Choice>
    <mc:Fallback xmlns="">
      <p:transition spd="slow" advTm="71207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51D908-BBA6-E99C-AEAF-2572C8E172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Caesar Cipher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29D78D-6CB7-5E31-383E-6476E0B2F8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785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522"/>
    </mc:Choice>
    <mc:Fallback xmlns="">
      <p:transition spd="slow" advTm="133522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A25B1A-1921-EEC1-AACE-62B433E66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AU"/>
              <a:t>Caesar Cipher Algorithm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AECF75-A1F9-EFD6-D894-4B3D53328A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47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1891"/>
    </mc:Choice>
    <mc:Fallback xmlns="">
      <p:transition spd="slow" advTm="43189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AB23F2-1879-CD41-869C-A378F16AB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5C01CF-3676-38A0-573C-274854980D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871599"/>
      </p:ext>
    </p:extLst>
  </p:cSld>
  <p:clrMapOvr>
    <a:masterClrMapping/>
  </p:clrMapOvr>
  <p:transition advTm="81229">
    <p:dissolv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1D59D1-69F1-EF5A-3A15-642DD01647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Sample of Compressed Text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BA0C6C-A552-25B1-B410-5893AE4431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615157"/>
      </p:ext>
    </p:extLst>
  </p:cSld>
  <p:clrMapOvr>
    <a:masterClrMapping/>
  </p:clrMapOvr>
  <p:transition spd="slow" advTm="109654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AD84BF-D166-688F-44B6-FD9541784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AU"/>
              <a:t>Monoalphabetic Cipher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D07E2D-909C-9C29-9656-440AF38C1C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68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915"/>
    </mc:Choice>
    <mc:Fallback xmlns="">
      <p:transition spd="slow" advTm="241915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978046-2FE3-3F92-C81B-EE8F40CB6F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AU"/>
              <a:t>Monoalphabetic Cipher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74BD82-C24C-2759-FF0C-5306E0B82A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994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985"/>
    </mc:Choice>
    <mc:Fallback xmlns="">
      <p:transition spd="slow" advTm="161985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8C7F63-C875-580D-D182-D13C986E1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B30243-C851-7023-A5FA-0F4CAC2A51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382509"/>
      </p:ext>
    </p:extLst>
  </p:cSld>
  <p:clrMapOvr>
    <a:masterClrMapping/>
  </p:clrMapOvr>
  <p:transition spd="slow" advTm="206520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6E5E71-F03D-FEE7-AB60-40E26BC07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AU"/>
              <a:t>Monoalphabetic Ciphers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0A77BD-B8FD-3011-B853-C4A13C6DF1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404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551"/>
    </mc:Choice>
    <mc:Fallback xmlns="">
      <p:transition spd="slow" advTm="12955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8CC786-0D7B-B2CF-42E7-21C93C4E5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AU"/>
              <a:t>Playfair Cipher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6B4729-9E4C-8ECD-3452-168E239BDA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36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889"/>
    </mc:Choice>
    <mc:Fallback xmlns="">
      <p:transition spd="slow" advTm="116889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E84F71-4836-D574-2945-A5DFDA1209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AU"/>
              <a:t>Playfair Cipher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19B645-3E58-1E28-BD14-EE61F37A6C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83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545"/>
    </mc:Choice>
    <mc:Fallback xmlns="">
      <p:transition spd="slow" advTm="108545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A02C95-841F-B2C5-391B-D8DCAA6383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Rules for encryption using Playfair Cipher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348C52-907B-DD68-EBFE-0128CA8538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22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012"/>
    </mc:Choice>
    <mc:Fallback xmlns="">
      <p:transition spd="slow" advTm="171012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8F4797-EFF1-4F87-8E6D-FD1493B72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Rules for encryption using Playfair Cipher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61BF09-4EF4-1425-9732-0C809BC0AB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582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968"/>
    </mc:Choice>
    <mc:Fallback xmlns="">
      <p:transition spd="slow" advTm="102968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E8EC0F-34A9-726F-BFC0-4F61BFDC1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Rules for encryption using Playfair Cipher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3F047F-1309-D29B-50D5-0D7EA64986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783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979"/>
    </mc:Choice>
    <mc:Fallback xmlns="">
      <p:transition spd="slow" advTm="172979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392A36-43F2-F247-E041-D175EDFF79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Rules for encryption using Playfair Cipher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3DB4D3-C1A2-C84E-26E0-FDE59D4A77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20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953"/>
    </mc:Choice>
    <mc:Fallback xmlns="">
      <p:transition spd="slow" advTm="54953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389666-9D09-D2CC-B75B-E4BDAB5D9A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Rules for encryption using Playfair Cipher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514950-9B70-2EC0-A86D-39E35ACDD3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338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456"/>
    </mc:Choice>
    <mc:Fallback xmlns="">
      <p:transition spd="slow" advTm="110456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452DC1-50B6-20C5-77D4-307580F58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EAD7BC-BED5-FA0D-9E67-664AF3EAB1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681090"/>
      </p:ext>
    </p:extLst>
  </p:cSld>
  <p:clrMapOvr>
    <a:masterClrMapping/>
  </p:clrMapOvr>
  <p:transition advTm="120458">
    <p:dissolv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6B8B4E-9BC0-549B-36CE-D715A23B1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Hill Cipher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97370C-B7CC-AA93-2FE5-BE3B4E9A93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8906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BCE62E-2367-6D22-C401-E31AF7906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Hill Cipher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D5C936-F65C-AE88-8832-3F27D2A18F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31822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841686-3386-4296-C47A-48F92B98B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Hill Cipher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445E18-2B71-2507-500E-68ACCFB990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34246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088C6C-F09F-CE80-859F-AA74A02E9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Hill Cipher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A16449-8FB4-9FB0-9F1B-D440A66724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7629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326299-FB23-0884-3412-08FCC6FE3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AU"/>
              <a:t>Polyalphabetic Ciphers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0647E1-1A87-963E-1852-29CF4D8C90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15603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BED780-44B9-85BD-6B80-A48E3C53F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Vigenère Cipher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3E3C2A-31CF-2180-C7B5-35AE1130A4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62482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3119E9-CE95-2546-F933-AB93F0CF7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of </a:t>
            </a:r>
            <a:r>
              <a:rPr lang="en-AU"/>
              <a:t>Vigenère Cipher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773E1E-4CD0-C585-46A7-5D187C5D0A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5470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73EF58-1B3D-957C-760C-55246F591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Vigenère Autokey System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1F8665-FC0F-E3A4-F80C-CD2B35B34F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65681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880AC7-BB27-996C-087E-C43BB04CB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Vernam Cipher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52D681-1277-A4EF-CBB9-F10C7B5672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768913"/>
      </p:ext>
    </p:extLst>
  </p:cSld>
  <p:clrMapOvr>
    <a:masterClrMapping/>
  </p:clrMapOvr>
  <p:transition spd="med">
    <p:wipe dir="u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6E7764-A2A6-11FD-EEB4-88F5D0053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One-Time Pad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3E9C37-53F1-19D2-DF2D-290E679EFD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04304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BDFF38-FA18-A6DE-A0C9-EF1CF990F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Difficulties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3001EF-4B62-94CA-7AF3-C4AE98F58F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45474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F2D371-3FBC-A2E8-310E-194AD72CE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Rail Fence Cipher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62928F-1E51-2C0E-556F-38E9BC621F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57433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FB32B2-23E6-95DE-C14B-6B1458918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Row Transposition Cipher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5B0EA4-2ECB-0FF2-DA8F-A85AA65B9C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58822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0F92AD-F207-8BEF-6EDC-F86B13790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Linear Cryptanalysis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0001F6-A059-F479-047E-63D9E35552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70081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24BB74-449F-4962-90C9-605051047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How Does Linear Cryptanalysis Work?</a:t>
            </a:r>
            <a:endParaRPr lang="en-MY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D41F9F-DE76-0D90-4D0D-9C043F11BC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93190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963502-B513-CD3C-DAF5-26B4F163A0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b="1"/>
              <a:t>Critical Requirement:</a:t>
            </a:r>
            <a:endParaRPr lang="en-MY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9083AF-6FAF-7746-27FC-BDC12409F7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16272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78C850-F044-AA6D-DFD1-6D6ECE977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b="1" i="0">
                <a:solidFill>
                  <a:srgbClr val="000000"/>
                </a:solidFill>
                <a:effectLst/>
                <a:latin typeface="Raleway" pitchFamily="2" charset="0"/>
              </a:rPr>
              <a:t>Advantages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5EEF77-D703-3A07-9477-AC341BCE44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4498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711339-4DC4-DFBE-33F5-C486698089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Limitations of Linear Cryptanalysis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12CE33-B2AD-9052-2D47-A5DDA354AA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27216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2C148C-6638-439E-B6BB-3E9E07FAA7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Example: Linear Cryptanalysis on Two-Round DES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BE41CC-0A78-1A4B-126A-CA332F4C94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63570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F4A25E-4DF8-8673-351C-CB11087AB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MY" b="1" i="0">
                <a:solidFill>
                  <a:srgbClr val="000000"/>
                </a:solidFill>
                <a:effectLst/>
                <a:latin typeface="Raleway" pitchFamily="2" charset="0"/>
              </a:rPr>
              <a:t>Differential Cryptanalysis</a:t>
            </a:r>
            <a:endParaRPr lang="en-MY" b="1" i="0" dirty="0">
              <a:solidFill>
                <a:srgbClr val="000000"/>
              </a:solidFill>
              <a:effectLst/>
              <a:latin typeface="Raleway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AEE105-C2A2-E39E-5A32-53791DD4CD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5542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6C79AE-092B-C4B3-DC24-B10A53D78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MY" b="1" i="0">
                <a:solidFill>
                  <a:srgbClr val="000000"/>
                </a:solidFill>
                <a:effectLst/>
                <a:latin typeface="Raleway" pitchFamily="2" charset="0"/>
              </a:rPr>
              <a:t>Differential Cryptanalysis</a:t>
            </a:r>
            <a:endParaRPr lang="en-MY" b="1" i="0" dirty="0">
              <a:solidFill>
                <a:srgbClr val="000000"/>
              </a:solidFill>
              <a:effectLst/>
              <a:latin typeface="Raleway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2660E5-79B6-C578-DE84-F16D442465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16969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809A87-84F8-1D7D-387B-FF6FFE217E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MY"/>
              <a:t>Advantages of Differential Cryptanalysis</a:t>
            </a:r>
            <a:endParaRPr lang="en-MY" b="1" i="0" dirty="0">
              <a:solidFill>
                <a:srgbClr val="000000"/>
              </a:solidFill>
              <a:effectLst/>
              <a:latin typeface="Raleway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F81246-DA78-0A21-ACE5-BC8A484628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41157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46BF2C-E427-EAD9-7CAA-1F7DFFF681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MY"/>
              <a:t>Limitations of Differential Cryptanalysis</a:t>
            </a:r>
            <a:endParaRPr lang="en-MY" b="1" i="0" dirty="0">
              <a:solidFill>
                <a:srgbClr val="000000"/>
              </a:solidFill>
              <a:effectLst/>
              <a:latin typeface="Raleway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065D9F-93F2-B73C-A81A-DCB254605C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45288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DD5F1F-94E5-CD4B-91DA-41F9D8712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Summary</a:t>
            </a:r>
            <a:endParaRPr lang="en-US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FCDFEF-7FDE-611C-9FDB-32B47EDB44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010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211528">
        <p159:morph option="byObject"/>
      </p:transition>
    </mc:Choice>
    <mc:Fallback xmlns="">
      <p:transition spd="slow" advTm="211528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D0573B-CB47-8B8A-855C-544B93F923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A2F951-C47D-15F1-C8BA-823F4AB80D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2518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8471">
        <p159:morph option="byObject"/>
      </p:transition>
    </mc:Choice>
    <mc:Fallback xmlns="">
      <p:transition spd="slow" advTm="18471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141</Words>
  <Application>Microsoft Office PowerPoint</Application>
  <PresentationFormat>Widescreen</PresentationFormat>
  <Paragraphs>47</Paragraphs>
  <Slides>54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59" baseType="lpstr">
      <vt:lpstr>Aptos</vt:lpstr>
      <vt:lpstr>Aptos Display</vt:lpstr>
      <vt:lpstr>Arial</vt:lpstr>
      <vt:lpstr>Raleway</vt:lpstr>
      <vt:lpstr>Office Theme</vt:lpstr>
      <vt:lpstr>PowerPoint Presentation</vt:lpstr>
      <vt:lpstr>Course content</vt:lpstr>
      <vt:lpstr>Agenda/Outline</vt:lpstr>
      <vt:lpstr>Definitions</vt:lpstr>
      <vt:lpstr>Symmetric Cipher Model</vt:lpstr>
      <vt:lpstr>PowerPoint Presentation</vt:lpstr>
      <vt:lpstr>Cryptographic Systems</vt:lpstr>
      <vt:lpstr>Cryptanalysis and  Brute-Force Attack</vt:lpstr>
      <vt:lpstr>PowerPoint Presentation</vt:lpstr>
      <vt:lpstr>Encryption Scheme Security</vt:lpstr>
      <vt:lpstr>Brute-Force Attack</vt:lpstr>
      <vt:lpstr>Strong Encryption</vt:lpstr>
      <vt:lpstr>Substitution Technique</vt:lpstr>
      <vt:lpstr>Caesar Cipher</vt:lpstr>
      <vt:lpstr>Caesar Cipher Algorithm</vt:lpstr>
      <vt:lpstr>PowerPoint Presentation</vt:lpstr>
      <vt:lpstr>Sample of Compressed Text</vt:lpstr>
      <vt:lpstr>Monoalphabetic Cipher</vt:lpstr>
      <vt:lpstr>Monoalphabetic Cipher</vt:lpstr>
      <vt:lpstr>PowerPoint Presentation</vt:lpstr>
      <vt:lpstr>Monoalphabetic Ciphers</vt:lpstr>
      <vt:lpstr>Playfair Cipher</vt:lpstr>
      <vt:lpstr>Playfair Cipher</vt:lpstr>
      <vt:lpstr>Rules for encryption using Playfair Cipher</vt:lpstr>
      <vt:lpstr>Rules for encryption using Playfair Cipher</vt:lpstr>
      <vt:lpstr>Rules for encryption using Playfair Cipher</vt:lpstr>
      <vt:lpstr>Rules for encryption using Playfair Cipher</vt:lpstr>
      <vt:lpstr>Rules for encryption using Playfair Cipher</vt:lpstr>
      <vt:lpstr>PowerPoint Presentation</vt:lpstr>
      <vt:lpstr>Hill Cipher</vt:lpstr>
      <vt:lpstr>Hill Cipher</vt:lpstr>
      <vt:lpstr>Hill Cipher</vt:lpstr>
      <vt:lpstr>Hill Cipher Example</vt:lpstr>
      <vt:lpstr>Polyalphabetic Ciphers</vt:lpstr>
      <vt:lpstr>Vigenère Cipher</vt:lpstr>
      <vt:lpstr>Example of Vigenère Cipher</vt:lpstr>
      <vt:lpstr>Vigenère Autokey System</vt:lpstr>
      <vt:lpstr>Vernam Cipher</vt:lpstr>
      <vt:lpstr>One-Time Pad</vt:lpstr>
      <vt:lpstr>Difficulties</vt:lpstr>
      <vt:lpstr>Rail Fence Cipher</vt:lpstr>
      <vt:lpstr>Row Transposition Cipher</vt:lpstr>
      <vt:lpstr>Linear Cryptanalysis</vt:lpstr>
      <vt:lpstr>How Does Linear Cryptanalysis Work?</vt:lpstr>
      <vt:lpstr>Critical Requirement:</vt:lpstr>
      <vt:lpstr>Advantages</vt:lpstr>
      <vt:lpstr>Limitations of Linear Cryptanalysis</vt:lpstr>
      <vt:lpstr>Example: Linear Cryptanalysis on Two-Round DES</vt:lpstr>
      <vt:lpstr>Differential Cryptanalysis</vt:lpstr>
      <vt:lpstr>Differential Cryptanalysis</vt:lpstr>
      <vt:lpstr>Advantages of Differential Cryptanalysis</vt:lpstr>
      <vt:lpstr>Limitations of Differential Cryptanalysis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Ayman Khallel</dc:creator>
  <cp:lastModifiedBy>Ayman Khallel</cp:lastModifiedBy>
  <cp:revision>1</cp:revision>
  <dcterms:created xsi:type="dcterms:W3CDTF">2024-12-14T23:57:40Z</dcterms:created>
  <dcterms:modified xsi:type="dcterms:W3CDTF">2024-12-14T23:57:40Z</dcterms:modified>
</cp:coreProperties>
</file>