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3" r:id="rId3"/>
    <p:sldId id="271" r:id="rId4"/>
    <p:sldId id="313" r:id="rId5"/>
    <p:sldId id="276" r:id="rId6"/>
    <p:sldId id="490" r:id="rId7"/>
    <p:sldId id="491" r:id="rId8"/>
    <p:sldId id="492" r:id="rId9"/>
    <p:sldId id="500" r:id="rId10"/>
    <p:sldId id="493" r:id="rId11"/>
    <p:sldId id="494" r:id="rId12"/>
    <p:sldId id="501" r:id="rId13"/>
    <p:sldId id="495" r:id="rId14"/>
    <p:sldId id="496" r:id="rId15"/>
    <p:sldId id="482" r:id="rId16"/>
    <p:sldId id="483" r:id="rId17"/>
    <p:sldId id="502" r:id="rId18"/>
    <p:sldId id="503" r:id="rId19"/>
    <p:sldId id="504" r:id="rId20"/>
    <p:sldId id="505" r:id="rId21"/>
    <p:sldId id="484" r:id="rId22"/>
    <p:sldId id="497" r:id="rId23"/>
    <p:sldId id="511" r:id="rId24"/>
    <p:sldId id="512" r:id="rId25"/>
    <p:sldId id="513" r:id="rId26"/>
    <p:sldId id="514" r:id="rId27"/>
    <p:sldId id="506" r:id="rId28"/>
    <p:sldId id="499" r:id="rId29"/>
    <p:sldId id="507" r:id="rId30"/>
    <p:sldId id="508" r:id="rId31"/>
    <p:sldId id="509" r:id="rId32"/>
    <p:sldId id="485" r:id="rId33"/>
    <p:sldId id="486" r:id="rId34"/>
    <p:sldId id="487" r:id="rId35"/>
    <p:sldId id="510" r:id="rId36"/>
    <p:sldId id="256" r:id="rId37"/>
    <p:sldId id="306" r:id="rId38"/>
    <p:sldId id="349" r:id="rId39"/>
    <p:sldId id="48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90"/>
            <p14:sldId id="491"/>
            <p14:sldId id="492"/>
            <p14:sldId id="500"/>
            <p14:sldId id="493"/>
            <p14:sldId id="494"/>
            <p14:sldId id="501"/>
            <p14:sldId id="495"/>
            <p14:sldId id="496"/>
            <p14:sldId id="482"/>
            <p14:sldId id="483"/>
            <p14:sldId id="502"/>
            <p14:sldId id="503"/>
            <p14:sldId id="504"/>
            <p14:sldId id="505"/>
            <p14:sldId id="484"/>
            <p14:sldId id="497"/>
            <p14:sldId id="511"/>
            <p14:sldId id="512"/>
            <p14:sldId id="513"/>
            <p14:sldId id="514"/>
            <p14:sldId id="506"/>
            <p14:sldId id="499"/>
            <p14:sldId id="507"/>
            <p14:sldId id="508"/>
            <p14:sldId id="509"/>
            <p14:sldId id="485"/>
            <p14:sldId id="486"/>
            <p14:sldId id="487"/>
            <p14:sldId id="510"/>
            <p14:sldId id="256"/>
            <p14:sldId id="306"/>
            <p14:sldId id="349"/>
            <p14:sldId id="48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98" autoAdjust="0"/>
  </p:normalViewPr>
  <p:slideViewPr>
    <p:cSldViewPr snapToGrid="0">
      <p:cViewPr varScale="1">
        <p:scale>
          <a:sx n="60" d="100"/>
          <a:sy n="60" d="100"/>
        </p:scale>
        <p:origin x="11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OM" dirty="0"/>
              <a:t>الغرض الرئيسي من هذا الفصل هو شرح كيفية قيام المديرين بصياغة استراتيجيات الموارد البشرية لشركاتهم. يتناول الفصل عملية الإدارة الإستراتيجية، وإدارة الموارد البشرية الإستراتيجية، ومقاييس الموارد البشرية وتحليلها، وبناء أنظمة عمل عالية الأداء.</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546141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OM" dirty="0"/>
              <a:t>سواء كان المدير يخطط لتعزيز ربحية الفندق أو شيء أكثر عادية، فإن عملية التخطيط الأساسية هي نفسها. وهو يتضمن تحديد الأهداف، ووضع تنبؤات التخطيط الأساسية، ومراجعة مسارات العمل البديلة، وتقييم الخيارات الأفضل، ثم اختيار خطتك وتنفيذها. توضح الخطة مسار العمل للوصول من مكانك إلى المكان الذي تريد الذهاب إليه، بمعنى آخر، إلى الهدف. التخطيط دائما موجه نحو الهدف</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2869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eaLnBrk="1" hangingPunct="1"/>
            <a:r>
              <a:rPr lang="en-US" altLang="en-US" b="1" dirty="0"/>
              <a:t>The Hierarchy of Goals</a:t>
            </a:r>
          </a:p>
          <a:p>
            <a:pPr eaLnBrk="1" hangingPunct="1"/>
            <a:r>
              <a:rPr lang="en-US" altLang="en-US" dirty="0"/>
              <a:t>In well-run companies, the goals from the top of the organization down to where you’re working should form an unbroken chain (or “hierarchy”) of goals.</a:t>
            </a:r>
          </a:p>
          <a:p>
            <a:pPr eaLnBrk="1" hangingPunct="1"/>
            <a:r>
              <a:rPr lang="en-US" altLang="en-US" dirty="0"/>
              <a:t>The hierarchy of goals diagram in Figure 3-1 summarizes this. At the top of the company, the president and his or her staff set strategic goals. Lower-level managers (in this case, vice presidents) then set goals (such as “Add one production line at Plant A”).</a:t>
            </a:r>
          </a:p>
          <a:p>
            <a:pPr eaLnBrk="1" hangingPunct="1"/>
            <a:r>
              <a:rPr lang="en-US" altLang="en-US" dirty="0"/>
              <a:t>Without a clear plan at the top, no one in the company would have the foggiest notion of what to do. At best, you’d all be working at cross-purposes.</a:t>
            </a:r>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440337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eaLnBrk="1" hangingPunct="1"/>
            <a:r>
              <a:rPr lang="ar-OM" altLang="en-US" dirty="0"/>
              <a:t>لخطة الإستراتيجية هي خطة الشركة لكيفية مطابقة نقاط القوة والضعف الداخلية لديها مع الفرص والتهديدات الخارجية من أجل الحفاظ على الميزة التنافسية. إن جوهر التخطيط الاستراتيجي هو طرح السؤال التالي: أين نحن الآن كشركة، وأين نريد أن نكون، وكيف يجب أن نصل إلى هناك؟ يقوم المدير بعد ذلك بصياغة خطط محددة (الموارد البشرية وغيرها) لنقل الشركة من حيث هي الآن إلى حيث يريدها أن تكون.</a:t>
            </a:r>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9722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43429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279038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38945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79001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506912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102654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tx1"/>
                </a:solidFill>
                <a:latin typeface="Times New Roman" panose="02020603050405020304" pitchFamily="18" charset="0"/>
                <a:cs typeface="Times New Roman" panose="02020603050405020304" pitchFamily="18" charset="0"/>
              </a:rPr>
              <a:t>CORPORATE STRATEGY </a:t>
            </a:r>
            <a:r>
              <a:rPr lang="en-US" sz="1200" dirty="0">
                <a:solidFill>
                  <a:schemeClr val="tx1"/>
                </a:solidFill>
                <a:latin typeface="Times New Roman" panose="02020603050405020304" pitchFamily="18" charset="0"/>
                <a:cs typeface="Times New Roman" panose="02020603050405020304" pitchFamily="18" charset="0"/>
              </a:rPr>
              <a:t>The corporate strategy question is, How many and what kind of businesses should we be in? A company s corporate-level strategy identifies the portfolio of businesses that, in total, comprise the company and how these businesses relate to each other.</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158765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chemeClr val="tx1"/>
                </a:solidFill>
                <a:latin typeface="Times New Roman" panose="02020603050405020304" pitchFamily="18" charset="0"/>
                <a:cs typeface="Times New Roman" panose="02020603050405020304" pitchFamily="18" charset="0"/>
              </a:rPr>
              <a:t>COMPETITIVE STRATEGY </a:t>
            </a:r>
            <a:r>
              <a:rPr lang="en-US" sz="1200" dirty="0">
                <a:solidFill>
                  <a:schemeClr val="tx1"/>
                </a:solidFill>
                <a:latin typeface="Times New Roman" panose="02020603050405020304" pitchFamily="18" charset="0"/>
                <a:cs typeface="Times New Roman" panose="02020603050405020304" pitchFamily="18" charset="0"/>
              </a:rPr>
              <a:t>On what basis will each of our businesses compete? Each of these businesses needs its own business-level/competitive strategy. A competitive strategy identifies how to build and strengthen the business's long-term competitive position in the marketplace.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0716806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chemeClr val="tx1"/>
                </a:solidFill>
                <a:latin typeface="Times New Roman" panose="02020603050405020304" pitchFamily="18" charset="0"/>
                <a:cs typeface="Times New Roman" panose="02020603050405020304" pitchFamily="18" charset="0"/>
              </a:rPr>
              <a:t>FUNCTIONAL STRATEGY </a:t>
            </a:r>
            <a:r>
              <a:rPr lang="en-US" sz="1200" dirty="0">
                <a:solidFill>
                  <a:schemeClr val="tx1"/>
                </a:solidFill>
                <a:latin typeface="Times New Roman" panose="02020603050405020304" pitchFamily="18" charset="0"/>
                <a:cs typeface="Times New Roman" panose="02020603050405020304" pitchFamily="18" charset="0"/>
              </a:rPr>
              <a:t>Finally, what do our competitive choices (such as maintaining the lowest costs) mean for each of the departments that actually must do the work? Each individual business consists of departments such as manufacturing, sales, and human resource management. Functional strategies identify the broad guidelines that each department will follow in order to help the business accomplish its competitive goals.</a:t>
            </a:r>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43318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solidFill>
                <a:schemeClr val="tx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5709797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solidFill>
                <a:schemeClr val="tx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1878199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The linking of HRM with strategic goals and objectives in order to improve business performance and develop organizational cultures that foster innovation and flexibility.</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2645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basic idea behind strategic human resource management is this: In formulating human resource management policies and activities, the aim must be to produce the employee skills and behaviors that the company needs to achieve its strategic goals.</a:t>
            </a:r>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952850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5948405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140161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2600745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541272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Figure outlines the basic idea behind strategic human resource management: In formulating human resource management policies and activities, the manager’s aim must be to produce the employee skills and behaviors that the company needs to achieve its strategic aims. </a:t>
            </a:r>
          </a:p>
          <a:p>
            <a:pPr eaLnBrk="1" hangingPunct="1"/>
            <a:r>
              <a:rPr lang="en-US" altLang="en-US" dirty="0"/>
              <a:t>Management formulates a strategic plan that implies certain workforce requirements. Given these requirements, human resource management formulates HR strategies (policies and practices) to produce the desired workforce skills, competencies, and behaviors. </a:t>
            </a:r>
          </a:p>
          <a:p>
            <a:pPr eaLnBrk="1" hangingPunct="1"/>
            <a:r>
              <a:rPr lang="en-US" altLang="en-US" dirty="0"/>
              <a:t>Finally, the human resource manager identifies the measures he or she can use to gauge the extent to which its new policies and practices are actually producing the required employee skills and behaviors.</a:t>
            </a:r>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382910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png"/><Relationship Id="rId7"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320675"/>
            <a:ext cx="7782357" cy="717867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466607" cy="861774"/>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GB" altLang="en-US" sz="2000" b="1" dirty="0">
                <a:latin typeface="Calibri" panose="020F0502020204030204" pitchFamily="34" charset="0"/>
              </a:rPr>
              <a:t>Human Resource Management Strategy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235531"/>
          </a:xfrm>
          <a:prstGeom prst="rect">
            <a:avLst/>
          </a:prstGeom>
          <a:noFill/>
        </p:spPr>
        <p:txBody>
          <a:bodyPr wrap="square">
            <a:spAutoFit/>
          </a:bodyPr>
          <a:lstStyle/>
          <a:p>
            <a:r>
              <a:rPr lang="en-US" altLang="en-US" sz="1600" dirty="0">
                <a:solidFill>
                  <a:schemeClr val="bg1"/>
                </a:solidFill>
                <a:latin typeface="Arial" panose="020B0604020202020204" pitchFamily="34" charset="0"/>
              </a:rPr>
              <a:t>In this chapter we look more closely at how managers formulate and implement plans, and how they analyze and evaluate their results. </a:t>
            </a:r>
          </a:p>
          <a:p>
            <a:pPr>
              <a:lnSpc>
                <a:spcPct val="120000"/>
              </a:lnSpc>
            </a:pP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579486" cy="954107"/>
          </a:xfrm>
          <a:prstGeom prst="rect">
            <a:avLst/>
          </a:prstGeom>
          <a:noFill/>
        </p:spPr>
        <p:txBody>
          <a:bodyPr wrap="square" rtlCol="0">
            <a:spAutoFit/>
          </a:bodyPr>
          <a:lstStyle/>
          <a:p>
            <a:pPr>
              <a:spcBef>
                <a:spcPct val="50000"/>
              </a:spcBef>
            </a:pPr>
            <a:r>
              <a:rPr lang="en-GB" altLang="en-US" sz="2800" b="1" dirty="0">
                <a:solidFill>
                  <a:schemeClr val="bg1"/>
                </a:solidFill>
                <a:latin typeface="Calibri" panose="020F0502020204030204" pitchFamily="34" charset="0"/>
              </a:rPr>
              <a:t>Introduction to Human Resource 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800767"/>
          </a:xfrm>
          <a:prstGeom prst="rect">
            <a:avLst/>
          </a:prstGeom>
          <a:noFill/>
        </p:spPr>
        <p:txBody>
          <a:bodyPr wrap="square" rtlCol="0">
            <a:spAutoFit/>
          </a:bodyPr>
          <a:lstStyle/>
          <a:p>
            <a:r>
              <a:rPr lang="en-US" sz="2000" dirty="0">
                <a:solidFill>
                  <a:schemeClr val="bg1"/>
                </a:solidFill>
                <a:latin typeface="Times New Roman" panose="02020603050405020304" pitchFamily="18" charset="0"/>
                <a:cs typeface="Times New Roman" panose="02020603050405020304" pitchFamily="18" charset="0"/>
              </a:rPr>
              <a:t>1. Explain why strategic planning is important  to all managers.</a:t>
            </a:r>
          </a:p>
          <a:p>
            <a:r>
              <a:rPr lang="en-US" sz="2000" dirty="0">
                <a:solidFill>
                  <a:schemeClr val="bg1"/>
                </a:solidFill>
                <a:latin typeface="Times New Roman" panose="02020603050405020304" pitchFamily="18" charset="0"/>
                <a:cs typeface="Times New Roman" panose="02020603050405020304" pitchFamily="18" charset="0"/>
              </a:rPr>
              <a:t>2. Explain each of the seven steps in the strategic planning process.</a:t>
            </a:r>
          </a:p>
          <a:p>
            <a:r>
              <a:rPr lang="en-US" sz="2000" dirty="0">
                <a:solidFill>
                  <a:schemeClr val="bg1"/>
                </a:solidFill>
                <a:latin typeface="Times New Roman" panose="02020603050405020304" pitchFamily="18" charset="0"/>
                <a:cs typeface="Times New Roman" panose="02020603050405020304" pitchFamily="18" charset="0"/>
              </a:rPr>
              <a:t>3 List with examples the main generic types of corporate strategies and competitive strategies.</a:t>
            </a:r>
          </a:p>
          <a:p>
            <a:r>
              <a:rPr lang="en-US" sz="2000" dirty="0">
                <a:solidFill>
                  <a:schemeClr val="bg1"/>
                </a:solidFill>
                <a:latin typeface="Times New Roman" panose="02020603050405020304" pitchFamily="18" charset="0"/>
                <a:cs typeface="Times New Roman" panose="02020603050405020304" pitchFamily="18" charset="0"/>
              </a:rPr>
              <a:t>4. Define strategic human resource management and give an example of strategic human resource management in practice.</a:t>
            </a:r>
          </a:p>
          <a:p>
            <a:r>
              <a:rPr lang="en-US" sz="2000" dirty="0">
                <a:solidFill>
                  <a:schemeClr val="bg1"/>
                </a:solidFill>
                <a:latin typeface="Times New Roman" panose="02020603050405020304" pitchFamily="18" charset="0"/>
                <a:cs typeface="Times New Roman" panose="02020603050405020304" pitchFamily="18" charset="0"/>
              </a:rPr>
              <a:t>5. Briefly describe three important strategic human resource management tools.</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769989"/>
          </a:xfrm>
          <a:prstGeom prst="rect">
            <a:avLst/>
          </a:prstGeom>
          <a:noFill/>
        </p:spPr>
        <p:txBody>
          <a:bodyPr wrap="square" rtlCol="0">
            <a:spAutoFit/>
          </a:bodyPr>
          <a:lstStyle/>
          <a:p>
            <a:r>
              <a:rPr lang="en-US" sz="2000" b="1" dirty="0">
                <a:solidFill>
                  <a:srgbClr val="2D3956"/>
                </a:solidFill>
                <a:latin typeface="Times New Roman" panose="02020603050405020304" pitchFamily="18" charset="0"/>
                <a:cs typeface="Times New Roman" panose="02020603050405020304" pitchFamily="18" charset="0"/>
              </a:rPr>
              <a:t>Goal-Setting and the Planning Process</a:t>
            </a:r>
          </a:p>
          <a:p>
            <a:r>
              <a:rPr lang="en-US" sz="2000" dirty="0">
                <a:solidFill>
                  <a:srgbClr val="2D3956"/>
                </a:solidFill>
                <a:latin typeface="Times New Roman" panose="02020603050405020304" pitchFamily="18" charset="0"/>
                <a:cs typeface="Times New Roman" panose="02020603050405020304" pitchFamily="18" charset="0"/>
              </a:rPr>
              <a:t>Whether the manager is planning to boost a hotel’s profitability or something more ordinary, the basic planning process is the same. It involves setting objectives, making basic planning forecasts, reviewing alternative courses of action, evaluating which options are best, and then choosing and implementing your plan. A plan shows the course of action for getting from where you are to where you want to go in other words, to the goal. Planning is always goal-directed.</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462213"/>
          </a:xfrm>
          <a:prstGeom prst="rect">
            <a:avLst/>
          </a:prstGeom>
          <a:noFill/>
        </p:spPr>
        <p:txBody>
          <a:bodyPr wrap="square" rtlCol="0">
            <a:spAutoFit/>
          </a:bodyPr>
          <a:lstStyle/>
          <a:p>
            <a:r>
              <a:rPr lang="en-US" sz="2000" b="1" dirty="0">
                <a:solidFill>
                  <a:srgbClr val="2D3956"/>
                </a:solidFill>
                <a:latin typeface="Times New Roman" panose="02020603050405020304" pitchFamily="18" charset="0"/>
                <a:cs typeface="Times New Roman" panose="02020603050405020304" pitchFamily="18" charset="0"/>
              </a:rPr>
              <a:t>THE HIERARCHY OF GOALS </a:t>
            </a:r>
            <a:r>
              <a:rPr lang="en-US" sz="2000" dirty="0">
                <a:solidFill>
                  <a:srgbClr val="2D3956"/>
                </a:solidFill>
                <a:latin typeface="Times New Roman" panose="02020603050405020304" pitchFamily="18" charset="0"/>
                <a:cs typeface="Times New Roman" panose="02020603050405020304" pitchFamily="18" charset="0"/>
              </a:rPr>
              <a:t>In companies, it is traditional to view the goals from the top of the firm down to front-line employees as a chain or hierarchy of goals. Figure in the next slide illustrates this. At the top, the president sets long term or strategic goals (such as Double sales revenue to $16 million in fiscal year 2011 ). His or her vice presidents then set goals, such as add one production line at plant, which flow from and make sense in terms of accomplishing the presidents' goal.</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27907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825145"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Sample Hierarchy of Goals Diagram for a Company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6" descr="0301">
            <a:extLst>
              <a:ext uri="{FF2B5EF4-FFF2-40B4-BE49-F238E27FC236}">
                <a16:creationId xmlns:a16="http://schemas.microsoft.com/office/drawing/2014/main" id="{A3237918-F6CD-E8DC-004E-9A84AB4F3B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9202" y="1962943"/>
            <a:ext cx="8045450" cy="399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4038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47098"/>
          </a:xfrm>
          <a:prstGeom prst="rect">
            <a:avLst/>
          </a:prstGeom>
          <a:noFill/>
        </p:spPr>
        <p:txBody>
          <a:bodyPr wrap="square" rtlCol="0">
            <a:spAutoFit/>
          </a:bodyPr>
          <a:lstStyle/>
          <a:p>
            <a:r>
              <a:rPr lang="en-US" sz="2000" b="1" dirty="0">
                <a:solidFill>
                  <a:srgbClr val="2D3956"/>
                </a:solidFill>
                <a:latin typeface="Times New Roman" panose="02020603050405020304" pitchFamily="18" charset="0"/>
                <a:cs typeface="Times New Roman" panose="02020603050405020304" pitchFamily="18" charset="0"/>
              </a:rPr>
              <a:t>A strategic plan </a:t>
            </a:r>
            <a:r>
              <a:rPr lang="en-US" sz="2000" dirty="0">
                <a:solidFill>
                  <a:srgbClr val="2D3956"/>
                </a:solidFill>
                <a:latin typeface="Times New Roman" panose="02020603050405020304" pitchFamily="18" charset="0"/>
                <a:cs typeface="Times New Roman" panose="02020603050405020304" pitchFamily="18" charset="0"/>
              </a:rPr>
              <a:t>is the company’s plan for how it will match its internal strengths and weaknesses with external opportunities and threats in order to maintain a competitive advantage. The essence of strategic planning is to ask, Where are we now as a business, where do we want to be, and how should we get there? The manager then formulates specific (human resources and other) plans to take the company from where it is now to where he or she wants it to be.</a:t>
            </a:r>
          </a:p>
          <a:p>
            <a:r>
              <a:rPr lang="en-US" sz="2000" dirty="0">
                <a:solidFill>
                  <a:srgbClr val="2D3956"/>
                </a:solidFill>
                <a:latin typeface="Times New Roman" panose="02020603050405020304" pitchFamily="18" charset="0"/>
                <a:cs typeface="Times New Roman" panose="02020603050405020304" pitchFamily="18" charset="0"/>
              </a:rPr>
              <a:t>A </a:t>
            </a:r>
            <a:r>
              <a:rPr lang="en-US" sz="2000" b="1" dirty="0">
                <a:solidFill>
                  <a:srgbClr val="2D3956"/>
                </a:solidFill>
                <a:latin typeface="Times New Roman" panose="02020603050405020304" pitchFamily="18" charset="0"/>
                <a:cs typeface="Times New Roman" panose="02020603050405020304" pitchFamily="18" charset="0"/>
              </a:rPr>
              <a:t>strategy</a:t>
            </a:r>
            <a:r>
              <a:rPr lang="en-US" sz="2000" dirty="0">
                <a:solidFill>
                  <a:srgbClr val="2D3956"/>
                </a:solidFill>
                <a:latin typeface="Times New Roman" panose="02020603050405020304" pitchFamily="18" charset="0"/>
                <a:cs typeface="Times New Roman" panose="02020603050405020304" pitchFamily="18" charset="0"/>
              </a:rPr>
              <a:t> is a course of action.</a:t>
            </a:r>
          </a:p>
          <a:p>
            <a:r>
              <a:rPr lang="en-US" sz="2000" dirty="0">
                <a:solidFill>
                  <a:srgbClr val="2D3956"/>
                </a:solidFill>
                <a:latin typeface="Times New Roman" panose="02020603050405020304" pitchFamily="18" charset="0"/>
                <a:cs typeface="Times New Roman" panose="02020603050405020304" pitchFamily="18" charset="0"/>
              </a:rPr>
              <a:t>The company’s long-term plan for how it will balance its internal strengths and weaknesses with its external opportunities and threats to maintain a competitive advantage.</a:t>
            </a:r>
          </a:p>
          <a:p>
            <a:r>
              <a:rPr lang="en-US" sz="2000" b="1" dirty="0">
                <a:solidFill>
                  <a:srgbClr val="2D3956"/>
                </a:solidFill>
                <a:latin typeface="Times New Roman" panose="02020603050405020304" pitchFamily="18" charset="0"/>
                <a:cs typeface="Times New Roman" panose="02020603050405020304" pitchFamily="18" charset="0"/>
              </a:rPr>
              <a:t>Strategic management </a:t>
            </a:r>
            <a:r>
              <a:rPr lang="en-US" sz="2000" dirty="0">
                <a:solidFill>
                  <a:srgbClr val="2D3956"/>
                </a:solidFill>
                <a:latin typeface="Times New Roman" panose="02020603050405020304" pitchFamily="18" charset="0"/>
                <a:cs typeface="Times New Roman" panose="02020603050405020304" pitchFamily="18" charset="0"/>
              </a:rPr>
              <a:t>is the process of identifying and executing the organization’s strategic plan, by matching  the company’s capabilities with the demands of its environment.</a:t>
            </a:r>
          </a:p>
          <a:p>
            <a:r>
              <a:rPr lang="en-US" dirty="0">
                <a:solidFill>
                  <a:srgbClr val="2D3956"/>
                </a:solidFill>
                <a:latin typeface="Times New Roman" panose="02020603050405020304" pitchFamily="18" charset="0"/>
                <a:cs typeface="Times New Roman" panose="02020603050405020304" pitchFamily="18" charset="0"/>
              </a:rPr>
              <a:t>Figure next slide sums up the strategic management process.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73459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Business Mission and Its Vision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r>
              <a:rPr lang="en-US" altLang="en-US" sz="2400" b="1" dirty="0">
                <a:latin typeface="Times New Roman" panose="02020603050405020304" pitchFamily="18" charset="0"/>
                <a:cs typeface="Times New Roman" panose="02020603050405020304" pitchFamily="18" charset="0"/>
              </a:rPr>
              <a:t>Vision</a:t>
            </a:r>
          </a:p>
          <a:p>
            <a:pPr lvl="1"/>
            <a:r>
              <a:rPr lang="en-US" altLang="en-US" sz="2400" dirty="0">
                <a:latin typeface="Times New Roman" panose="02020603050405020304" pitchFamily="18" charset="0"/>
                <a:cs typeface="Times New Roman" panose="02020603050405020304" pitchFamily="18" charset="0"/>
              </a:rPr>
              <a:t>A general statement of its intended direction that evokes emotional feelings in organization members.</a:t>
            </a:r>
          </a:p>
          <a:p>
            <a:r>
              <a:rPr lang="en-US" altLang="en-US" sz="2400" b="1" dirty="0">
                <a:latin typeface="Times New Roman" panose="02020603050405020304" pitchFamily="18" charset="0"/>
                <a:cs typeface="Times New Roman" panose="02020603050405020304" pitchFamily="18" charset="0"/>
              </a:rPr>
              <a:t>Mission</a:t>
            </a:r>
          </a:p>
          <a:p>
            <a:pPr lvl="1"/>
            <a:r>
              <a:rPr lang="en-US" altLang="en-US" sz="2400" dirty="0">
                <a:latin typeface="Times New Roman" panose="02020603050405020304" pitchFamily="18" charset="0"/>
                <a:cs typeface="Times New Roman" panose="02020603050405020304" pitchFamily="18" charset="0"/>
              </a:rPr>
              <a:t>Spells out who the company is, what it does, and where it’s headed.</a:t>
            </a:r>
            <a:endParaRPr lang="en-US" altLang="en-US"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6042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4" descr="0305">
            <a:extLst>
              <a:ext uri="{FF2B5EF4-FFF2-40B4-BE49-F238E27FC236}">
                <a16:creationId xmlns:a16="http://schemas.microsoft.com/office/drawing/2014/main" id="{16EFBA34-E3F7-9A27-C855-C9C4388163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6997" y="2434304"/>
            <a:ext cx="7870825"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2038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rgbClr val="2D3956"/>
                </a:solidFill>
                <a:latin typeface="Times New Roman" panose="02020603050405020304" pitchFamily="18" charset="0"/>
                <a:cs typeface="Times New Roman" panose="02020603050405020304" pitchFamily="18" charset="0"/>
              </a:rPr>
              <a:t>STEP 1: DEFINE THE CURRENT BUSINESS The logical place to start is by defining one s current business. Specifically, what products do we sell, where do we sell them, and how do our products or services differ from our competitors.</a:t>
            </a:r>
          </a:p>
          <a:p>
            <a:r>
              <a:rPr lang="en-US" sz="2000" dirty="0">
                <a:solidFill>
                  <a:srgbClr val="2D3956"/>
                </a:solidFill>
                <a:latin typeface="Times New Roman" panose="02020603050405020304" pitchFamily="18" charset="0"/>
                <a:cs typeface="Times New Roman" panose="02020603050405020304" pitchFamily="18" charset="0"/>
              </a:rPr>
              <a:t>STEP 2: PERFORM EXTERNAL AND INTERNAL AUDITS The next step is to ask, Are we heading in the right direction? No one is immune to competitive pressures. Managers need to audit both the firm s environment, and the firm s strengths and weaknesses.</a:t>
            </a:r>
          </a:p>
          <a:p>
            <a:r>
              <a:rPr lang="en-US" sz="2000" dirty="0">
                <a:solidFill>
                  <a:srgbClr val="2D3956"/>
                </a:solidFill>
                <a:latin typeface="Times New Roman" panose="02020603050405020304" pitchFamily="18" charset="0"/>
                <a:cs typeface="Times New Roman" panose="02020603050405020304" pitchFamily="18" charset="0"/>
              </a:rPr>
              <a:t>STEP 3: FORMULATE A NEW DIRECTION Managers sometimes formulate a vision statement to summarize how they see the essence of their business down the road. The vision statement is a general statement of the firm s intended direction; it shows, in broad terms, what we want to become.</a:t>
            </a:r>
          </a:p>
          <a:p>
            <a:r>
              <a:rPr lang="en-US" sz="2000" dirty="0">
                <a:solidFill>
                  <a:srgbClr val="2D3956"/>
                </a:solidFill>
                <a:latin typeface="Times New Roman" panose="02020603050405020304" pitchFamily="18" charset="0"/>
                <a:cs typeface="Times New Roman" panose="02020603050405020304" pitchFamily="18" charset="0"/>
              </a:rPr>
              <a:t>STEP 4: TRANSLATE THE MISSION INTO STRATEGIC GOALS Next, translate the mission into strategic objectives. The company and its managers need strategic goals.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49592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459640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2D3956"/>
                </a:solidFill>
                <a:latin typeface="Times New Roman" panose="02020603050405020304" pitchFamily="18" charset="0"/>
                <a:cs typeface="Times New Roman" panose="02020603050405020304" pitchFamily="18" charset="0"/>
              </a:rPr>
              <a:t>SWOT Analysis</a:t>
            </a:r>
          </a:p>
          <a:p>
            <a:r>
              <a:rPr lang="en-US" sz="2000" dirty="0">
                <a:solidFill>
                  <a:srgbClr val="2D3956"/>
                </a:solidFill>
                <a:latin typeface="Times New Roman" panose="02020603050405020304" pitchFamily="18" charset="0"/>
                <a:cs typeface="Times New Roman" panose="02020603050405020304" pitchFamily="18" charset="0"/>
              </a:rPr>
              <a:t>The use of a SWOT chart to compile and organize the process of identifying company</a:t>
            </a:r>
          </a:p>
          <a:p>
            <a:br>
              <a:rPr lang="en-US" sz="2000" dirty="0">
                <a:solidFill>
                  <a:srgbClr val="2D3956"/>
                </a:solidFill>
                <a:latin typeface="Times New Roman" panose="02020603050405020304" pitchFamily="18" charset="0"/>
                <a:cs typeface="Times New Roman" panose="02020603050405020304" pitchFamily="18" charset="0"/>
              </a:rPr>
            </a:br>
            <a:r>
              <a:rPr lang="en-US" sz="2000" dirty="0">
                <a:solidFill>
                  <a:srgbClr val="2D3956"/>
                </a:solidFill>
                <a:latin typeface="Times New Roman" panose="02020603050405020304" pitchFamily="18" charset="0"/>
                <a:cs typeface="Times New Roman" panose="02020603050405020304" pitchFamily="18" charset="0"/>
              </a:rPr>
              <a:t>Strengths, Weaknesses, Opportunities, and Threats.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A SWOT Chart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EC1D2FB-8273-C172-5EBC-CB127320F7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0584" y="1693454"/>
            <a:ext cx="4302710" cy="466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0081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rgbClr val="2D3956"/>
                </a:solidFill>
                <a:latin typeface="Times New Roman" panose="02020603050405020304" pitchFamily="18" charset="0"/>
                <a:cs typeface="Times New Roman" panose="02020603050405020304" pitchFamily="18" charset="0"/>
              </a:rPr>
              <a:t>STEP 5: FORMULATE STRATEGIES TO ACHIEVE THE STRATEGIC GOALS Next, the manager chooses strategies courses of action that will enable the company to achieve its strategic goals.</a:t>
            </a:r>
          </a:p>
          <a:p>
            <a:r>
              <a:rPr lang="en-US" sz="2000" dirty="0">
                <a:solidFill>
                  <a:srgbClr val="2D3956"/>
                </a:solidFill>
                <a:latin typeface="Times New Roman" panose="02020603050405020304" pitchFamily="18" charset="0"/>
                <a:cs typeface="Times New Roman" panose="02020603050405020304" pitchFamily="18" charset="0"/>
              </a:rPr>
              <a:t>STEP 6: IMPLEMENT THE STRATEGIES Strategy execution means translating the strategies into action. The company s managers do this by actually hiring (or firing) people, building (or closing) plants, and adding (or eliminating) products and product lines.</a:t>
            </a:r>
          </a:p>
          <a:p>
            <a:r>
              <a:rPr lang="en-US" sz="2000" dirty="0">
                <a:solidFill>
                  <a:srgbClr val="2D3956"/>
                </a:solidFill>
                <a:latin typeface="Times New Roman" panose="02020603050405020304" pitchFamily="18" charset="0"/>
                <a:cs typeface="Times New Roman" panose="02020603050405020304" pitchFamily="18" charset="0"/>
              </a:rPr>
              <a:t>STEP 7: EVALUATE PERFORMANCE Things don t always turn out as planned. continually needs to assess its strategic decisions.</a:t>
            </a: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82591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2D3956"/>
                </a:solidFill>
                <a:latin typeface="Times New Roman" panose="02020603050405020304" pitchFamily="18" charset="0"/>
                <a:cs typeface="Times New Roman" panose="02020603050405020304" pitchFamily="18" charset="0"/>
              </a:rPr>
              <a:t>Types of Strategies</a:t>
            </a:r>
          </a:p>
          <a:p>
            <a:r>
              <a:rPr lang="en-US" sz="2000" dirty="0">
                <a:solidFill>
                  <a:srgbClr val="2D3956"/>
                </a:solidFill>
                <a:latin typeface="Times New Roman" panose="02020603050405020304" pitchFamily="18" charset="0"/>
                <a:cs typeface="Times New Roman" panose="02020603050405020304" pitchFamily="18" charset="0"/>
              </a:rPr>
              <a:t>In practice, managers formulate three strategies. There is corporate-wide strategic planning, business unit (or competitive) strategic planning, and functional (or departmental) strategic planning.</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85572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5" name="Picture 4" descr="0308">
            <a:extLst>
              <a:ext uri="{FF2B5EF4-FFF2-40B4-BE49-F238E27FC236}">
                <a16:creationId xmlns:a16="http://schemas.microsoft.com/office/drawing/2014/main" id="{F5381EF6-EEF2-A633-D440-59A2BECB00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8488" y="1819690"/>
            <a:ext cx="8045450"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3070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8865" y="16965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en-US" sz="2800" b="0" i="1" u="none" strike="noStrike" kern="1200" cap="none" spc="0" normalizeH="0" baseline="0" noProof="0" dirty="0">
                <a:ln>
                  <a:noFill/>
                </a:ln>
                <a:solidFill>
                  <a:srgbClr val="333399"/>
                </a:solidFill>
                <a:effectLst/>
                <a:uLnTx/>
                <a:uFillTx/>
                <a:latin typeface="Arial"/>
                <a:ea typeface="+mn-ea"/>
                <a:cs typeface="+mn-cs"/>
              </a:rPr>
              <a:t>Corporate-level strategy</a:t>
            </a:r>
          </a:p>
          <a:p>
            <a:pPr marL="742950" marR="0" lvl="1" indent="-285750" algn="l" defTabSz="914400" rtl="0" eaLnBrk="1" fontAlgn="base" latinLnBrk="0" hangingPunct="1">
              <a:lnSpc>
                <a:spcPct val="100000"/>
              </a:lnSpc>
              <a:spcBef>
                <a:spcPct val="5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Identifies the portfolio of businesses that, in total, comprise the company and the ways in which these businesses relate to each other.</a:t>
            </a:r>
          </a:p>
          <a:p>
            <a:pPr marL="1143000" marR="0" lvl="2" indent="-228600" algn="l" defTabSz="914400" rtl="0" eaLnBrk="1" fontAlgn="base" latinLnBrk="0" hangingPunct="1">
              <a:lnSpc>
                <a:spcPct val="100000"/>
              </a:lnSpc>
              <a:spcBef>
                <a:spcPct val="50000"/>
              </a:spcBef>
              <a:spcAft>
                <a:spcPct val="0"/>
              </a:spcAft>
              <a:buClr>
                <a:srgbClr val="336699"/>
              </a:buClr>
              <a:buSzTx/>
              <a:buFontTx/>
              <a:buChar char="•"/>
              <a:tabLst/>
              <a:defRPr/>
            </a:pPr>
            <a:r>
              <a:rPr kumimoji="0" lang="en-US" altLang="en-US" sz="2000" b="1" i="0" u="none" strike="noStrike" kern="1200" cap="none" spc="0" normalizeH="0" baseline="0" noProof="0" dirty="0">
                <a:ln>
                  <a:noFill/>
                </a:ln>
                <a:solidFill>
                  <a:srgbClr val="000000"/>
                </a:solidFill>
                <a:effectLst/>
                <a:uLnTx/>
                <a:uFillTx/>
                <a:latin typeface="Arial"/>
                <a:ea typeface="+mn-ea"/>
                <a:cs typeface="+mn-cs"/>
              </a:rPr>
              <a:t>Diversification strategy</a:t>
            </a:r>
            <a:r>
              <a:rPr kumimoji="0" lang="en-US" altLang="en-US" sz="2000" b="0" i="0" u="none" strike="noStrike" kern="1200" cap="none" spc="0" normalizeH="0" baseline="0" noProof="0" dirty="0">
                <a:ln>
                  <a:noFill/>
                </a:ln>
                <a:solidFill>
                  <a:srgbClr val="000000"/>
                </a:solidFill>
                <a:effectLst/>
                <a:uLnTx/>
                <a:uFillTx/>
                <a:latin typeface="Arial"/>
                <a:ea typeface="+mn-ea"/>
                <a:cs typeface="+mn-cs"/>
              </a:rPr>
              <a:t> implies that the firm will expand by adding new product lines.</a:t>
            </a:r>
          </a:p>
          <a:p>
            <a:pPr marL="1143000" marR="0" lvl="2" indent="-228600" algn="l" defTabSz="914400" rtl="0" eaLnBrk="1" fontAlgn="base" latinLnBrk="0" hangingPunct="1">
              <a:lnSpc>
                <a:spcPct val="100000"/>
              </a:lnSpc>
              <a:spcBef>
                <a:spcPct val="50000"/>
              </a:spcBef>
              <a:spcAft>
                <a:spcPct val="0"/>
              </a:spcAft>
              <a:buClr>
                <a:srgbClr val="336699"/>
              </a:buClr>
              <a:buSzTx/>
              <a:buFontTx/>
              <a:buChar char="•"/>
              <a:tabLst/>
              <a:defRPr/>
            </a:pPr>
            <a:r>
              <a:rPr kumimoji="0" lang="en-US" altLang="en-US" sz="2000" b="1" i="0" u="none" strike="noStrike" kern="1200" cap="none" spc="0" normalizeH="0" baseline="0" noProof="0" dirty="0">
                <a:ln>
                  <a:noFill/>
                </a:ln>
                <a:solidFill>
                  <a:srgbClr val="000000"/>
                </a:solidFill>
                <a:effectLst/>
                <a:uLnTx/>
                <a:uFillTx/>
                <a:latin typeface="Arial"/>
                <a:ea typeface="+mn-ea"/>
                <a:cs typeface="+mn-cs"/>
              </a:rPr>
              <a:t>Vertical integration strategy</a:t>
            </a:r>
            <a:r>
              <a:rPr kumimoji="0" lang="en-US" altLang="en-US" sz="2000" b="0" i="0" u="none" strike="noStrike" kern="1200" cap="none" spc="0" normalizeH="0" baseline="0" noProof="0" dirty="0">
                <a:ln>
                  <a:noFill/>
                </a:ln>
                <a:solidFill>
                  <a:srgbClr val="000000"/>
                </a:solidFill>
                <a:effectLst/>
                <a:uLnTx/>
                <a:uFillTx/>
                <a:latin typeface="Arial"/>
                <a:ea typeface="+mn-ea"/>
                <a:cs typeface="+mn-cs"/>
              </a:rPr>
              <a:t> means the firm expands by, perhaps, producing its own raw materials, or selling its products direct. </a:t>
            </a:r>
          </a:p>
          <a:p>
            <a:pPr marL="1143000" marR="0" lvl="2" indent="-228600" algn="l" defTabSz="914400" rtl="0" eaLnBrk="1" fontAlgn="base" latinLnBrk="0" hangingPunct="1">
              <a:lnSpc>
                <a:spcPct val="100000"/>
              </a:lnSpc>
              <a:spcBef>
                <a:spcPct val="50000"/>
              </a:spcBef>
              <a:spcAft>
                <a:spcPct val="0"/>
              </a:spcAft>
              <a:buClr>
                <a:srgbClr val="336699"/>
              </a:buClr>
              <a:buSzTx/>
              <a:buFontTx/>
              <a:buChar char="•"/>
              <a:tabLst/>
              <a:defRPr/>
            </a:pPr>
            <a:r>
              <a:rPr kumimoji="0" lang="en-US" altLang="en-US" sz="2000" b="1" i="0" u="none" strike="noStrike" kern="1200" cap="none" spc="0" normalizeH="0" baseline="0" noProof="0" dirty="0">
                <a:ln>
                  <a:noFill/>
                </a:ln>
                <a:solidFill>
                  <a:srgbClr val="000000"/>
                </a:solidFill>
                <a:effectLst/>
                <a:uLnTx/>
                <a:uFillTx/>
                <a:latin typeface="Arial"/>
                <a:ea typeface="+mn-ea"/>
                <a:cs typeface="+mn-cs"/>
              </a:rPr>
              <a:t>Consolidation strategy</a:t>
            </a:r>
            <a:r>
              <a:rPr kumimoji="0" lang="en-US" altLang="en-US" sz="2000" b="0" i="0" u="none" strike="noStrike" kern="1200" cap="none" spc="0" normalizeH="0" baseline="0" noProof="0" dirty="0">
                <a:ln>
                  <a:noFill/>
                </a:ln>
                <a:solidFill>
                  <a:srgbClr val="000000"/>
                </a:solidFill>
                <a:effectLst/>
                <a:uLnTx/>
                <a:uFillTx/>
                <a:latin typeface="Arial"/>
                <a:ea typeface="+mn-ea"/>
                <a:cs typeface="+mn-cs"/>
              </a:rPr>
              <a:t> reduces the company’s size</a:t>
            </a:r>
          </a:p>
          <a:p>
            <a:pPr marL="1143000" marR="0" lvl="2" indent="-228600" algn="l" defTabSz="914400" rtl="0" eaLnBrk="1" fontAlgn="base" latinLnBrk="0" hangingPunct="1">
              <a:lnSpc>
                <a:spcPct val="100000"/>
              </a:lnSpc>
              <a:spcBef>
                <a:spcPct val="50000"/>
              </a:spcBef>
              <a:spcAft>
                <a:spcPct val="0"/>
              </a:spcAft>
              <a:buClr>
                <a:srgbClr val="336699"/>
              </a:buClr>
              <a:buSzTx/>
              <a:buFontTx/>
              <a:buChar char="•"/>
              <a:tabLst/>
              <a:defRPr/>
            </a:pPr>
            <a:r>
              <a:rPr kumimoji="0" lang="en-US" altLang="en-US" sz="2000" b="1" i="0" u="none" strike="noStrike" kern="1200" cap="none" spc="0" normalizeH="0" baseline="0" noProof="0" dirty="0">
                <a:ln>
                  <a:noFill/>
                </a:ln>
                <a:solidFill>
                  <a:srgbClr val="000000"/>
                </a:solidFill>
                <a:effectLst/>
                <a:uLnTx/>
                <a:uFillTx/>
                <a:latin typeface="Arial"/>
                <a:ea typeface="+mn-ea"/>
                <a:cs typeface="+mn-cs"/>
              </a:rPr>
              <a:t>Geographic expansion strategy</a:t>
            </a:r>
            <a:r>
              <a:rPr kumimoji="0" lang="en-US" altLang="en-US" sz="2000" b="0" i="0" u="none" strike="noStrike" kern="1200" cap="none" spc="0" normalizeH="0" baseline="0" noProof="0" dirty="0">
                <a:ln>
                  <a:noFill/>
                </a:ln>
                <a:solidFill>
                  <a:srgbClr val="000000"/>
                </a:solidFill>
                <a:effectLst/>
                <a:uLnTx/>
                <a:uFillTx/>
                <a:latin typeface="Arial"/>
                <a:ea typeface="+mn-ea"/>
                <a:cs typeface="+mn-cs"/>
              </a:rPr>
              <a:t> takes the company abroad.</a:t>
            </a:r>
            <a:endParaRPr lang="en-US" sz="20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712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5157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60439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8865"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en-US" sz="2800" b="0" i="1" u="none" strike="noStrike" kern="1200" cap="none" spc="0" normalizeH="0" baseline="0" noProof="0" dirty="0">
                <a:ln>
                  <a:noFill/>
                </a:ln>
                <a:solidFill>
                  <a:srgbClr val="333399"/>
                </a:solidFill>
                <a:effectLst/>
                <a:uLnTx/>
                <a:uFillTx/>
                <a:latin typeface="Arial"/>
                <a:ea typeface="+mn-ea"/>
                <a:cs typeface="+mn-cs"/>
              </a:rPr>
              <a:t>Business-level/competitive strategy</a:t>
            </a:r>
          </a:p>
          <a:p>
            <a:pPr marL="742950" marR="0" lvl="1" indent="-285750" algn="l" defTabSz="914400" rtl="0" eaLnBrk="1" fontAlgn="base" latinLnBrk="0" hangingPunct="1">
              <a:lnSpc>
                <a:spcPct val="100000"/>
              </a:lnSpc>
              <a:spcBef>
                <a:spcPct val="5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Identifies how to build and strengthen the business’s long-term competitive position in the marketplace.</a:t>
            </a:r>
          </a:p>
          <a:p>
            <a:pPr marL="1143000" marR="0" lvl="2" indent="-228600" algn="l" defTabSz="914400" rtl="0" eaLnBrk="1" fontAlgn="base" latinLnBrk="0" hangingPunct="1">
              <a:lnSpc>
                <a:spcPct val="100000"/>
              </a:lnSpc>
              <a:spcBef>
                <a:spcPct val="50000"/>
              </a:spcBef>
              <a:spcAft>
                <a:spcPct val="0"/>
              </a:spcAft>
              <a:buClr>
                <a:srgbClr val="336699"/>
              </a:buClr>
              <a:buSzTx/>
              <a:buFontTx/>
              <a:buChar char="•"/>
              <a:tabLst/>
              <a:defRPr/>
            </a:pPr>
            <a:r>
              <a:rPr kumimoji="0" lang="en-US" altLang="en-US" sz="2000" b="1" i="0" u="none" strike="noStrike" kern="1200" cap="none" spc="0" normalizeH="0" baseline="0" noProof="0" dirty="0">
                <a:ln>
                  <a:noFill/>
                </a:ln>
                <a:solidFill>
                  <a:srgbClr val="000000"/>
                </a:solidFill>
                <a:effectLst/>
                <a:uLnTx/>
                <a:uFillTx/>
                <a:latin typeface="Arial"/>
                <a:ea typeface="+mn-ea"/>
                <a:cs typeface="+mn-cs"/>
              </a:rPr>
              <a:t>Cost leadership:</a:t>
            </a:r>
            <a:r>
              <a:rPr kumimoji="0" lang="en-US" altLang="en-US" sz="2000" b="0" i="0" u="none" strike="noStrike" kern="1200" cap="none" spc="0" normalizeH="0" baseline="0" noProof="0" dirty="0">
                <a:ln>
                  <a:noFill/>
                </a:ln>
                <a:solidFill>
                  <a:srgbClr val="000000"/>
                </a:solidFill>
                <a:effectLst/>
                <a:uLnTx/>
                <a:uFillTx/>
                <a:latin typeface="Arial"/>
                <a:ea typeface="+mn-ea"/>
                <a:cs typeface="+mn-cs"/>
              </a:rPr>
              <a:t> the enterprise aims to become the low-cost leader in an industry.</a:t>
            </a:r>
          </a:p>
          <a:p>
            <a:pPr marL="1143000" marR="0" lvl="2" indent="-228600" algn="l" defTabSz="914400" rtl="0" eaLnBrk="1" fontAlgn="base" latinLnBrk="0" hangingPunct="1">
              <a:lnSpc>
                <a:spcPct val="100000"/>
              </a:lnSpc>
              <a:spcBef>
                <a:spcPct val="50000"/>
              </a:spcBef>
              <a:spcAft>
                <a:spcPct val="0"/>
              </a:spcAft>
              <a:buClr>
                <a:srgbClr val="336699"/>
              </a:buClr>
              <a:buSzTx/>
              <a:buFontTx/>
              <a:buChar char="•"/>
              <a:tabLst/>
              <a:defRPr/>
            </a:pPr>
            <a:r>
              <a:rPr kumimoji="0" lang="en-US" altLang="en-US" sz="2000" b="1" i="0" u="none" strike="noStrike" kern="1200" cap="none" spc="0" normalizeH="0" baseline="0" noProof="0" dirty="0">
                <a:ln>
                  <a:noFill/>
                </a:ln>
                <a:solidFill>
                  <a:srgbClr val="000000"/>
                </a:solidFill>
                <a:effectLst/>
                <a:uLnTx/>
                <a:uFillTx/>
                <a:latin typeface="Arial"/>
                <a:ea typeface="+mn-ea"/>
                <a:cs typeface="+mn-cs"/>
              </a:rPr>
              <a:t>Differentiation:</a:t>
            </a:r>
            <a:r>
              <a:rPr kumimoji="0" lang="en-US" altLang="en-US" sz="2000" b="0" i="0" u="none" strike="noStrike" kern="1200" cap="none" spc="0" normalizeH="0" baseline="0" noProof="0" dirty="0">
                <a:ln>
                  <a:noFill/>
                </a:ln>
                <a:solidFill>
                  <a:srgbClr val="000000"/>
                </a:solidFill>
                <a:effectLst/>
                <a:uLnTx/>
                <a:uFillTx/>
                <a:latin typeface="Arial"/>
                <a:ea typeface="+mn-ea"/>
                <a:cs typeface="+mn-cs"/>
              </a:rPr>
              <a:t> a firm seeks to be unique in its industry along dimensions that are widely valued by buyers.</a:t>
            </a:r>
          </a:p>
          <a:p>
            <a:pPr marL="1143000" marR="0" lvl="2" indent="-228600" algn="l" defTabSz="914400" rtl="0" eaLnBrk="1" fontAlgn="base" latinLnBrk="0" hangingPunct="1">
              <a:lnSpc>
                <a:spcPct val="100000"/>
              </a:lnSpc>
              <a:spcBef>
                <a:spcPct val="50000"/>
              </a:spcBef>
              <a:spcAft>
                <a:spcPct val="0"/>
              </a:spcAft>
              <a:buClr>
                <a:srgbClr val="336699"/>
              </a:buClr>
              <a:buSzTx/>
              <a:buFontTx/>
              <a:buChar char="•"/>
              <a:tabLst/>
              <a:defRPr/>
            </a:pPr>
            <a:r>
              <a:rPr kumimoji="0" lang="en-US" altLang="en-US" sz="2000" b="1" i="0" u="none" strike="noStrike" kern="1200" cap="none" spc="0" normalizeH="0" baseline="0" noProof="0" dirty="0">
                <a:ln>
                  <a:noFill/>
                </a:ln>
                <a:solidFill>
                  <a:srgbClr val="000000"/>
                </a:solidFill>
                <a:effectLst/>
                <a:uLnTx/>
                <a:uFillTx/>
                <a:latin typeface="Arial"/>
                <a:ea typeface="+mn-ea"/>
                <a:cs typeface="+mn-cs"/>
              </a:rPr>
              <a:t>Focus:</a:t>
            </a:r>
            <a:r>
              <a:rPr kumimoji="0" lang="en-US" altLang="en-US" sz="2000" b="0" i="0" u="none" strike="noStrike" kern="1200" cap="none" spc="0" normalizeH="0" baseline="0" noProof="0" dirty="0">
                <a:ln>
                  <a:noFill/>
                </a:ln>
                <a:solidFill>
                  <a:srgbClr val="000000"/>
                </a:solidFill>
                <a:effectLst/>
                <a:uLnTx/>
                <a:uFillTx/>
                <a:latin typeface="Arial"/>
                <a:ea typeface="+mn-ea"/>
                <a:cs typeface="+mn-cs"/>
              </a:rPr>
              <a:t> a firm seeks to</a:t>
            </a:r>
            <a:r>
              <a:rPr kumimoji="0" lang="en-US" altLang="en-US" sz="2000" b="0" i="1" u="none" strike="noStrike" kern="1200" cap="none" spc="0" normalizeH="0" baseline="0" noProof="0" dirty="0">
                <a:ln>
                  <a:noFill/>
                </a:ln>
                <a:solidFill>
                  <a:srgbClr val="000000"/>
                </a:solidFill>
                <a:effectLst/>
                <a:uLnTx/>
                <a:uFillTx/>
                <a:latin typeface="Arial"/>
                <a:ea typeface="+mn-ea"/>
                <a:cs typeface="+mn-cs"/>
              </a:rPr>
              <a:t> </a:t>
            </a:r>
            <a:r>
              <a:rPr kumimoji="0" lang="en-US" altLang="en-US" sz="2000" b="0" i="0" u="none" strike="noStrike" kern="1200" cap="none" spc="0" normalizeH="0" baseline="0" noProof="0" dirty="0">
                <a:ln>
                  <a:noFill/>
                </a:ln>
                <a:solidFill>
                  <a:srgbClr val="000000"/>
                </a:solidFill>
                <a:effectLst/>
                <a:uLnTx/>
                <a:uFillTx/>
                <a:latin typeface="Arial"/>
                <a:ea typeface="+mn-ea"/>
                <a:cs typeface="+mn-cs"/>
              </a:rPr>
              <a:t>carve out a market position, and compete by providing a product or service customers can get in no other way.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67094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8865"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800" b="0" i="1" u="none" strike="noStrike" kern="1200" cap="none" spc="0" normalizeH="0" baseline="0" noProof="0" dirty="0">
                <a:ln>
                  <a:noFill/>
                </a:ln>
                <a:solidFill>
                  <a:srgbClr val="333399"/>
                </a:solidFill>
                <a:effectLst/>
                <a:uLnTx/>
                <a:uFillTx/>
                <a:latin typeface="Arial"/>
                <a:ea typeface="+mn-ea"/>
                <a:cs typeface="+mn-cs"/>
              </a:rPr>
              <a:t>Functional strategies</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Identify the basic courses of action that each department will pursue in order to help the business attain its competitive goals.</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endParaRPr lang="en-US" altLang="en-US" sz="2400" dirty="0">
              <a:solidFill>
                <a:srgbClr val="996633"/>
              </a:solidFill>
              <a:latin typeface="Tahoma"/>
            </a:endParaRP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endParaRPr kumimoji="0" lang="en-US" altLang="en-US" sz="2400" b="0" i="0" u="none" strike="noStrike" kern="1200" cap="none" spc="0" normalizeH="0" baseline="0" noProof="0" dirty="0">
              <a:ln>
                <a:noFill/>
              </a:ln>
              <a:solidFill>
                <a:srgbClr val="996633"/>
              </a:solidFill>
              <a:effectLst/>
              <a:uLnTx/>
              <a:uFillTx/>
              <a:latin typeface="Tahoma"/>
              <a:ea typeface="+mn-ea"/>
              <a:cs typeface="+mn-cs"/>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en-US" sz="2400" b="0" i="0" u="none" strike="noStrike" kern="1200" cap="none" spc="0" normalizeH="0" baseline="0" noProof="0" dirty="0">
              <a:ln>
                <a:noFill/>
              </a:ln>
              <a:solidFill>
                <a:srgbClr val="996633"/>
              </a:solidFill>
              <a:effectLst/>
              <a:uLnTx/>
              <a:uFillTx/>
              <a:latin typeface="Tahoma"/>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Strategic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75776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8865"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800" b="0" i="1" u="none" strike="noStrike" kern="1200" cap="none" spc="0" normalizeH="0" baseline="0" noProof="0" dirty="0">
                <a:ln>
                  <a:noFill/>
                </a:ln>
                <a:solidFill>
                  <a:srgbClr val="333399"/>
                </a:solidFill>
                <a:effectLst/>
                <a:uLnTx/>
                <a:uFillTx/>
                <a:latin typeface="Arial"/>
                <a:ea typeface="+mn-ea"/>
                <a:cs typeface="+mn-cs"/>
              </a:rPr>
              <a:t>Michael Porter</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Emphasizes the “fit” point of view that all of the firm’s activities must be tailored to or fit its strategy, by ensuring that the firm’s functional strategies support its corporate and competitive strategies.</a:t>
            </a:r>
          </a:p>
          <a:p>
            <a:pPr marR="0" lvl="1" algn="l" defTabSz="914400" rtl="0" eaLnBrk="1" fontAlgn="base" latinLnBrk="0" hangingPunct="1">
              <a:lnSpc>
                <a:spcPct val="100000"/>
              </a:lnSpc>
              <a:spcBef>
                <a:spcPct val="20000"/>
              </a:spcBef>
              <a:spcAft>
                <a:spcPct val="0"/>
              </a:spcAft>
              <a:buClr>
                <a:srgbClr val="336699"/>
              </a:buClr>
              <a:buSzTx/>
              <a:tabLst/>
              <a:defRPr/>
            </a:pPr>
            <a:endParaRPr lang="en-US" altLang="en-US" sz="2400" dirty="0">
              <a:solidFill>
                <a:srgbClr val="996633"/>
              </a:solidFill>
              <a:latin typeface="Tahoma"/>
            </a:endParaRP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endParaRPr kumimoji="0" lang="en-US" altLang="en-US" sz="2400" b="0" i="0" u="none" strike="noStrike" kern="1200" cap="none" spc="0" normalizeH="0" baseline="0" noProof="0" dirty="0">
              <a:ln>
                <a:noFill/>
              </a:ln>
              <a:solidFill>
                <a:srgbClr val="996633"/>
              </a:solidFill>
              <a:effectLst/>
              <a:uLnTx/>
              <a:uFillTx/>
              <a:latin typeface="Tahoma"/>
              <a:ea typeface="+mn-ea"/>
              <a:cs typeface="+mn-cs"/>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en-US" sz="2400" b="0" i="0" u="none" strike="noStrike" kern="1200" cap="none" spc="0" normalizeH="0" baseline="0" noProof="0" dirty="0">
              <a:ln>
                <a:noFill/>
              </a:ln>
              <a:solidFill>
                <a:srgbClr val="996633"/>
              </a:solidFill>
              <a:effectLst/>
              <a:uLnTx/>
              <a:uFillTx/>
              <a:latin typeface="Tahoma"/>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Achieving Strategic Fit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8196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8865"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800" b="0" i="1" u="none" strike="noStrike" kern="1200" cap="none" spc="0" normalizeH="0" baseline="0" noProof="0" dirty="0">
                <a:ln>
                  <a:noFill/>
                </a:ln>
                <a:solidFill>
                  <a:srgbClr val="333399"/>
                </a:solidFill>
                <a:effectLst/>
                <a:uLnTx/>
                <a:uFillTx/>
                <a:latin typeface="Arial"/>
                <a:ea typeface="+mn-ea"/>
                <a:cs typeface="+mn-cs"/>
              </a:rPr>
              <a:t>Competitive advantage</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Any factors that allow an organization to differentiate its product or service from those of its competitors to increase market share.</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Superior human resources are an important source of competitive advantage</a:t>
            </a:r>
          </a:p>
          <a:p>
            <a:pPr marR="0" lvl="1" algn="l" defTabSz="914400" rtl="0" eaLnBrk="1" fontAlgn="base" latinLnBrk="0" hangingPunct="1">
              <a:lnSpc>
                <a:spcPct val="100000"/>
              </a:lnSpc>
              <a:spcBef>
                <a:spcPct val="20000"/>
              </a:spcBef>
              <a:spcAft>
                <a:spcPct val="0"/>
              </a:spcAft>
              <a:buClr>
                <a:srgbClr val="336699"/>
              </a:buClr>
              <a:buSzTx/>
              <a:tabLst/>
              <a:defRPr/>
            </a:pPr>
            <a:endParaRPr lang="en-US" altLang="en-US" sz="2400" dirty="0">
              <a:solidFill>
                <a:srgbClr val="996633"/>
              </a:solidFill>
              <a:latin typeface="Tahoma"/>
            </a:endParaRP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endParaRPr kumimoji="0" lang="en-US" altLang="en-US" sz="2400" b="0" i="0" u="none" strike="noStrike" kern="1200" cap="none" spc="0" normalizeH="0" baseline="0" noProof="0" dirty="0">
              <a:ln>
                <a:noFill/>
              </a:ln>
              <a:solidFill>
                <a:srgbClr val="996633"/>
              </a:solidFill>
              <a:effectLst/>
              <a:uLnTx/>
              <a:uFillTx/>
              <a:latin typeface="Tahoma"/>
              <a:ea typeface="+mn-ea"/>
              <a:cs typeface="+mn-cs"/>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en-US" sz="2400" b="0" i="0" u="none" strike="noStrike" kern="1200" cap="none" spc="0" normalizeH="0" baseline="0" noProof="0" dirty="0">
              <a:ln>
                <a:noFill/>
              </a:ln>
              <a:solidFill>
                <a:srgbClr val="996633"/>
              </a:solidFill>
              <a:effectLst/>
              <a:uLnTx/>
              <a:uFillTx/>
              <a:latin typeface="Tahoma"/>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HR and Competitive Advantage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48960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Once a company decides how it will compete, it turns to formulating functional departmental strategies to support its competitive aims. One of those departments is human resource management. Its functional strategies are human resource management strategies.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1" i="0" u="none" strike="noStrike" kern="0" cap="none" spc="0" normalizeH="0" baseline="0" noProof="0" dirty="0">
                <a:ln>
                  <a:noFill/>
                </a:ln>
                <a:solidFill>
                  <a:schemeClr val="accent5">
                    <a:lumMod val="75000"/>
                  </a:schemeClr>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Defining Strategic Human Resource Management</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Every company needs its human resource management policies and activities to make sense in terms of its broad strategic aims. Strategic human resource management means </a:t>
            </a:r>
            <a:r>
              <a:rPr kumimoji="0" lang="en-US" sz="2000" b="1" i="1"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formulating and executing human resource policies and practices that produce the employee competencies and behaviors the company needs to achieve its strategic aims</a:t>
            </a: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 Figure next slide shows the link between human resource strategy and the company s strategic plans.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04100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0750E557-7365-C58E-9BB9-195E0C49F6A3}"/>
              </a:ext>
            </a:extLst>
          </p:cNvPr>
          <p:cNvPicPr>
            <a:picLocks noChangeAspect="1"/>
          </p:cNvPicPr>
          <p:nvPr/>
        </p:nvPicPr>
        <p:blipFill>
          <a:blip r:embed="rId4"/>
          <a:stretch>
            <a:fillRect/>
          </a:stretch>
        </p:blipFill>
        <p:spPr>
          <a:xfrm>
            <a:off x="2951595" y="2028824"/>
            <a:ext cx="6314195" cy="4116127"/>
          </a:xfrm>
          <a:prstGeom prst="rect">
            <a:avLst/>
          </a:prstGeom>
        </p:spPr>
      </p:pic>
      <p:sp>
        <p:nvSpPr>
          <p:cNvPr id="12" name="TextBox 11">
            <a:extLst>
              <a:ext uri="{FF2B5EF4-FFF2-40B4-BE49-F238E27FC236}">
                <a16:creationId xmlns:a16="http://schemas.microsoft.com/office/drawing/2014/main" id="{361F9BD3-1B7B-F098-26C4-C07955A71117}"/>
              </a:ext>
            </a:extLst>
          </p:cNvPr>
          <p:cNvSpPr txBox="1"/>
          <p:nvPr/>
        </p:nvSpPr>
        <p:spPr>
          <a:xfrm>
            <a:off x="641684" y="2581972"/>
            <a:ext cx="2310064" cy="646331"/>
          </a:xfrm>
          <a:prstGeom prst="rect">
            <a:avLst/>
          </a:prstGeom>
          <a:noFill/>
        </p:spPr>
        <p:txBody>
          <a:bodyPr wrap="square">
            <a:spAutoFit/>
          </a:bodyPr>
          <a:lstStyle/>
          <a:p>
            <a:r>
              <a:rPr lang="en-US" dirty="0"/>
              <a:t>Linking Company Wide and HR Strategies</a:t>
            </a:r>
          </a:p>
        </p:txBody>
      </p:sp>
    </p:spTree>
    <p:extLst>
      <p:ext uri="{BB962C8B-B14F-4D97-AF65-F5344CB8AC3E}">
        <p14:creationId xmlns:p14="http://schemas.microsoft.com/office/powerpoint/2010/main" val="2337777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973176"/>
            <a:ext cx="10812720" cy="4427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400" b="0"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rPr>
              <a:t>Managers use several tools to translate the company s broad strategic goals into human resource management policies and activities. Three important tools include the strategy map, the HR Scorecard, and the digital dashboard.</a:t>
            </a: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400" b="0"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endParaRP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400" b="1"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rPr>
              <a:t>STRATEGY MAP </a:t>
            </a:r>
            <a:r>
              <a:rPr kumimoji="0" lang="en-US" sz="2400" b="0"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rPr>
              <a:t>The strategy map provides an overview of how each department’s</a:t>
            </a:r>
            <a:r>
              <a:rPr lang="en-US" sz="2400" kern="0" dirty="0">
                <a:solidFill>
                  <a:schemeClr val="accent5">
                    <a:lumMod val="75000"/>
                  </a:schemeClr>
                </a:solidFill>
                <a:latin typeface="Times New Roman" panose="02020603050405020304" pitchFamily="18" charset="0"/>
                <a:cs typeface="Times New Roman" panose="02020603050405020304" pitchFamily="18" charset="0"/>
              </a:rPr>
              <a:t> </a:t>
            </a:r>
            <a:r>
              <a:rPr kumimoji="0" lang="en-US" sz="2400" b="0"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rPr>
              <a:t>performance contributes to achieving the company s overall strategic goals. It helps the manager understand the role his or her department plays in helping to execute the company s strategic plan.</a:t>
            </a:r>
          </a:p>
          <a:p>
            <a:pPr marR="0" lvl="0" algn="l" defTabSz="914400" rtl="0" eaLnBrk="1" fontAlgn="base" latinLnBrk="0" hangingPunct="1">
              <a:lnSpc>
                <a:spcPct val="100000"/>
              </a:lnSpc>
              <a:spcBef>
                <a:spcPct val="40000"/>
              </a:spcBef>
              <a:spcAft>
                <a:spcPct val="0"/>
              </a:spcAft>
              <a:buClr>
                <a:srgbClr val="666699"/>
              </a:buClr>
              <a:buSzTx/>
              <a:tabLst/>
              <a:defRPr/>
            </a:pPr>
            <a:endParaRPr lang="en-US" sz="2000" kern="0"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34987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973176"/>
            <a:ext cx="10812720" cy="4427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400" b="0"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rPr>
              <a:t>THE HR SCORECARD Many employers quantify and computerize the strategy map’s activities. The HR Scorecard helps them to do so. The HR Scorecard is not a scorecard. It refers to a process for assigning financial and nonfinancial goals or metrics to the human resource management related chain of activities required for achieving the company’s strategic aims.</a:t>
            </a:r>
          </a:p>
          <a:p>
            <a:pPr marR="0" lvl="0" algn="just" defTabSz="914400" rtl="0" eaLnBrk="1" fontAlgn="base" latinLnBrk="0" hangingPunct="1">
              <a:lnSpc>
                <a:spcPct val="100000"/>
              </a:lnSpc>
              <a:spcBef>
                <a:spcPct val="40000"/>
              </a:spcBef>
              <a:spcAft>
                <a:spcPct val="0"/>
              </a:spcAft>
              <a:buClr>
                <a:srgbClr val="666699"/>
              </a:buClr>
              <a:buSzTx/>
              <a:tabLst/>
              <a:defRPr/>
            </a:pPr>
            <a:r>
              <a:rPr kumimoji="0" lang="en-US" sz="2400" b="0"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rPr>
              <a:t>Managers use special scorecard software to facilitate this. The computerized scorecard process helps the manager quantify the relationships between (1) the HR activities (amount of testing, training, and so forth), (2) the resulting employee behaviors (customer service, for instance), and (3) the resulting firm-wide strategic outcomes and performance (such as customer satisfaction and profitability).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59562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973176"/>
            <a:ext cx="10812720" cy="4427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400" b="0"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rPr>
              <a:t>DIGITAL DASHBOARDS The saying a picture is worth a thousand words explains the purpose of the digital dashboard. A </a:t>
            </a:r>
            <a:r>
              <a:rPr kumimoji="0" lang="en-US" sz="2400" b="1"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rPr>
              <a:t>digital dashboard </a:t>
            </a:r>
            <a:r>
              <a:rPr kumimoji="0" lang="en-US" sz="2400" b="0"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rPr>
              <a:t>presents the manager with desktop graphs and charts, showing a computerized picture of how the company is doing on all the metrics from the HR Scorecard process.</a:t>
            </a: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400" b="0" i="0" u="none" strike="noStrike" kern="0" cap="none" spc="0" normalizeH="0" baseline="0" noProof="0" dirty="0">
              <a:ln>
                <a:noFill/>
              </a:ln>
              <a:solidFill>
                <a:schemeClr val="accent5">
                  <a:lumMod val="75000"/>
                </a:schemeClr>
              </a:solidFill>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92219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809DA992-67D8-EEDD-37FA-F6F207BA1EAC}"/>
              </a:ext>
            </a:extLst>
          </p:cNvPr>
          <p:cNvPicPr>
            <a:picLocks noChangeAspect="1"/>
          </p:cNvPicPr>
          <p:nvPr/>
        </p:nvPicPr>
        <p:blipFill>
          <a:blip r:embed="rId4"/>
          <a:stretch>
            <a:fillRect/>
          </a:stretch>
        </p:blipFill>
        <p:spPr>
          <a:xfrm>
            <a:off x="841144" y="2695574"/>
            <a:ext cx="8083781" cy="2405815"/>
          </a:xfrm>
          <a:prstGeom prst="rect">
            <a:avLst/>
          </a:prstGeom>
        </p:spPr>
      </p:pic>
      <p:sp>
        <p:nvSpPr>
          <p:cNvPr id="9" name="Title 8">
            <a:extLst>
              <a:ext uri="{FF2B5EF4-FFF2-40B4-BE49-F238E27FC236}">
                <a16:creationId xmlns:a16="http://schemas.microsoft.com/office/drawing/2014/main" id="{1873685D-3E3A-DFCA-37B4-AF83CDE00CED}"/>
              </a:ext>
            </a:extLst>
          </p:cNvPr>
          <p:cNvSpPr>
            <a:spLocks noGrp="1"/>
          </p:cNvSpPr>
          <p:nvPr>
            <p:ph type="title"/>
          </p:nvPr>
        </p:nvSpPr>
        <p:spPr>
          <a:xfrm>
            <a:off x="7931125" y="1841787"/>
            <a:ext cx="3949700" cy="714714"/>
          </a:xfrm>
        </p:spPr>
        <p:txBody>
          <a:bodyPr>
            <a:normAutofit/>
          </a:bodyPr>
          <a:lstStyle/>
          <a:p>
            <a:r>
              <a:rPr lang="en-US" sz="1800" b="1" dirty="0">
                <a:solidFill>
                  <a:schemeClr val="bg1"/>
                </a:solidFill>
              </a:rPr>
              <a:t>Three Important Strategic HR Tools</a:t>
            </a:r>
          </a:p>
        </p:txBody>
      </p:sp>
    </p:spTree>
    <p:extLst>
      <p:ext uri="{BB962C8B-B14F-4D97-AF65-F5344CB8AC3E}">
        <p14:creationId xmlns:p14="http://schemas.microsoft.com/office/powerpoint/2010/main" val="2684959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9E1CE00-15F9-2135-5CA1-FC109829BBA4}"/>
              </a:ext>
            </a:extLst>
          </p:cNvPr>
          <p:cNvSpPr>
            <a:spLocks noGrp="1"/>
          </p:cNvSpPr>
          <p:nvPr>
            <p:ph type="title"/>
          </p:nvPr>
        </p:nvSpPr>
        <p:spPr/>
        <p:txBody>
          <a:bodyPr/>
          <a:lstStyle/>
          <a:p>
            <a:r>
              <a:rPr lang="en-US" b="1" dirty="0">
                <a:solidFill>
                  <a:schemeClr val="bg1"/>
                </a:solidFill>
              </a:rPr>
              <a:t>HR’S Strategic Roles</a:t>
            </a:r>
          </a:p>
        </p:txBody>
      </p:sp>
      <p:sp>
        <p:nvSpPr>
          <p:cNvPr id="5" name="Rectangle: Rounded Corners 4">
            <a:extLst>
              <a:ext uri="{FF2B5EF4-FFF2-40B4-BE49-F238E27FC236}">
                <a16:creationId xmlns:a16="http://schemas.microsoft.com/office/drawing/2014/main" id="{A20255B9-CB62-2145-CE12-93174260961A}"/>
              </a:ext>
            </a:extLst>
          </p:cNvPr>
          <p:cNvSpPr/>
          <p:nvPr/>
        </p:nvSpPr>
        <p:spPr>
          <a:xfrm>
            <a:off x="541080" y="1827431"/>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35000"/>
              </a:spcBef>
              <a:spcAft>
                <a:spcPct val="0"/>
              </a:spcAft>
              <a:buClr>
                <a:srgbClr val="000000"/>
              </a:buClr>
              <a:buSzTx/>
              <a:buFont typeface="Wingdings" panose="05000000000000000000" pitchFamily="2" charset="2"/>
              <a:buChar char="Ø"/>
              <a:tabLst/>
              <a:defRPr/>
            </a:pPr>
            <a:r>
              <a:rPr kumimoji="0" lang="en-US" altLang="en-US" sz="2800" b="0" i="1" u="none" strike="noStrike" kern="1200" cap="none" spc="0" normalizeH="0" baseline="0" noProof="0">
                <a:ln>
                  <a:noFill/>
                </a:ln>
                <a:solidFill>
                  <a:srgbClr val="333399"/>
                </a:solidFill>
                <a:effectLst/>
                <a:uLnTx/>
                <a:uFillTx/>
                <a:latin typeface="Arial"/>
                <a:ea typeface="+mn-ea"/>
                <a:cs typeface="+mn-cs"/>
              </a:rPr>
              <a:t>HR professionals should be part of the firm’s strategic planning executive team.</a:t>
            </a:r>
          </a:p>
          <a:p>
            <a:pPr marL="742950" marR="0" lvl="1" indent="-285750" algn="l" defTabSz="914400" rtl="0" eaLnBrk="1" fontAlgn="base" latinLnBrk="0" hangingPunct="1">
              <a:lnSpc>
                <a:spcPct val="100000"/>
              </a:lnSpc>
              <a:spcBef>
                <a:spcPct val="35000"/>
              </a:spcBef>
              <a:spcAft>
                <a:spcPct val="0"/>
              </a:spcAft>
              <a:buClr>
                <a:srgbClr val="336699"/>
              </a:buClr>
              <a:buSzTx/>
              <a:buFontTx/>
              <a:buChar char="–"/>
              <a:tabLst/>
              <a:defRPr/>
            </a:pPr>
            <a:r>
              <a:rPr kumimoji="0" lang="en-US" altLang="en-US" sz="2400" b="0" i="0" u="none" strike="noStrike" kern="1200" cap="none" spc="0" normalizeH="0" baseline="0" noProof="0">
                <a:ln>
                  <a:noFill/>
                </a:ln>
                <a:solidFill>
                  <a:srgbClr val="996633"/>
                </a:solidFill>
                <a:effectLst/>
                <a:uLnTx/>
                <a:uFillTx/>
                <a:latin typeface="Tahoma"/>
                <a:ea typeface="+mn-ea"/>
                <a:cs typeface="+mn-cs"/>
              </a:rPr>
              <a:t>Identify the human issues that are vital to business strategy.</a:t>
            </a:r>
          </a:p>
          <a:p>
            <a:pPr marL="742950" marR="0" lvl="1" indent="-285750" algn="l" defTabSz="914400" rtl="0" eaLnBrk="1" fontAlgn="base" latinLnBrk="0" hangingPunct="1">
              <a:lnSpc>
                <a:spcPct val="100000"/>
              </a:lnSpc>
              <a:spcBef>
                <a:spcPct val="35000"/>
              </a:spcBef>
              <a:spcAft>
                <a:spcPct val="0"/>
              </a:spcAft>
              <a:buClr>
                <a:srgbClr val="336699"/>
              </a:buClr>
              <a:buSzTx/>
              <a:buFontTx/>
              <a:buChar char="–"/>
              <a:tabLst/>
              <a:defRPr/>
            </a:pPr>
            <a:r>
              <a:rPr kumimoji="0" lang="en-US" altLang="en-US" sz="2400" b="0" i="0" u="none" strike="noStrike" kern="1200" cap="none" spc="0" normalizeH="0" baseline="0" noProof="0">
                <a:ln>
                  <a:noFill/>
                </a:ln>
                <a:solidFill>
                  <a:srgbClr val="996633"/>
                </a:solidFill>
                <a:effectLst/>
                <a:uLnTx/>
                <a:uFillTx/>
                <a:latin typeface="Tahoma"/>
                <a:ea typeface="+mn-ea"/>
                <a:cs typeface="+mn-cs"/>
              </a:rPr>
              <a:t>Help establish and execute strategy.</a:t>
            </a:r>
          </a:p>
          <a:p>
            <a:pPr marL="742950" marR="0" lvl="1" indent="-285750" algn="l" defTabSz="914400" rtl="0" eaLnBrk="1" fontAlgn="base" latinLnBrk="0" hangingPunct="1">
              <a:lnSpc>
                <a:spcPct val="100000"/>
              </a:lnSpc>
              <a:spcBef>
                <a:spcPct val="35000"/>
              </a:spcBef>
              <a:spcAft>
                <a:spcPct val="0"/>
              </a:spcAft>
              <a:buClr>
                <a:srgbClr val="336699"/>
              </a:buClr>
              <a:buSzTx/>
              <a:buFontTx/>
              <a:buChar char="–"/>
              <a:tabLst/>
              <a:defRPr/>
            </a:pPr>
            <a:r>
              <a:rPr kumimoji="0" lang="en-US" altLang="en-US" sz="2400" b="0" i="0" u="none" strike="noStrike" kern="1200" cap="none" spc="0" normalizeH="0" baseline="0" noProof="0">
                <a:ln>
                  <a:noFill/>
                </a:ln>
                <a:solidFill>
                  <a:srgbClr val="996633"/>
                </a:solidFill>
                <a:effectLst/>
                <a:uLnTx/>
                <a:uFillTx/>
                <a:latin typeface="Tahoma"/>
                <a:ea typeface="+mn-ea"/>
                <a:cs typeface="+mn-cs"/>
              </a:rPr>
              <a:t>Provide alternative insights.</a:t>
            </a:r>
          </a:p>
          <a:p>
            <a:pPr marL="742950" marR="0" lvl="1" indent="-285750" algn="l" defTabSz="914400" rtl="0" eaLnBrk="1" fontAlgn="base" latinLnBrk="0" hangingPunct="1">
              <a:lnSpc>
                <a:spcPct val="100000"/>
              </a:lnSpc>
              <a:spcBef>
                <a:spcPct val="35000"/>
              </a:spcBef>
              <a:spcAft>
                <a:spcPct val="0"/>
              </a:spcAft>
              <a:buClr>
                <a:srgbClr val="336699"/>
              </a:buClr>
              <a:buSzTx/>
              <a:buFontTx/>
              <a:buChar char="–"/>
              <a:tabLst/>
              <a:defRPr/>
            </a:pPr>
            <a:r>
              <a:rPr kumimoji="0" lang="en-US" altLang="en-US" sz="2400" b="0" i="0" u="none" strike="noStrike" kern="1200" cap="none" spc="0" normalizeH="0" baseline="0" noProof="0">
                <a:ln>
                  <a:noFill/>
                </a:ln>
                <a:solidFill>
                  <a:srgbClr val="996633"/>
                </a:solidFill>
                <a:effectLst/>
                <a:uLnTx/>
                <a:uFillTx/>
                <a:latin typeface="Tahoma"/>
                <a:ea typeface="+mn-ea"/>
                <a:cs typeface="+mn-cs"/>
              </a:rPr>
              <a:t>Are centrally involved in creating responsive and market-driven organizations. </a:t>
            </a:r>
          </a:p>
          <a:p>
            <a:pPr marL="742950" marR="0" lvl="1" indent="-285750" algn="l" defTabSz="914400" rtl="0" eaLnBrk="1" fontAlgn="base" latinLnBrk="0" hangingPunct="1">
              <a:lnSpc>
                <a:spcPct val="100000"/>
              </a:lnSpc>
              <a:spcBef>
                <a:spcPct val="35000"/>
              </a:spcBef>
              <a:spcAft>
                <a:spcPct val="0"/>
              </a:spcAft>
              <a:buClr>
                <a:srgbClr val="336699"/>
              </a:buClr>
              <a:buSzTx/>
              <a:buFontTx/>
              <a:buChar char="–"/>
              <a:tabLst/>
              <a:defRPr/>
            </a:pPr>
            <a:r>
              <a:rPr kumimoji="0" lang="en-US" altLang="en-US" sz="2400" b="0" i="0" u="none" strike="noStrike" kern="1200" cap="none" spc="0" normalizeH="0" baseline="0" noProof="0">
                <a:ln>
                  <a:noFill/>
                </a:ln>
                <a:solidFill>
                  <a:srgbClr val="996633"/>
                </a:solidFill>
                <a:effectLst/>
                <a:uLnTx/>
                <a:uFillTx/>
                <a:latin typeface="Tahoma"/>
                <a:ea typeface="+mn-ea"/>
                <a:cs typeface="+mn-cs"/>
              </a:rPr>
              <a:t>Conceptualize and execute organizational change.</a:t>
            </a:r>
            <a:endParaRPr lang="en-US" dirty="0"/>
          </a:p>
        </p:txBody>
      </p:sp>
    </p:spTree>
    <p:extLst>
      <p:ext uri="{BB962C8B-B14F-4D97-AF65-F5344CB8AC3E}">
        <p14:creationId xmlns:p14="http://schemas.microsoft.com/office/powerpoint/2010/main" val="3418844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361F9BD3-1B7B-F098-26C4-C07955A71117}"/>
              </a:ext>
            </a:extLst>
          </p:cNvPr>
          <p:cNvSpPr txBox="1"/>
          <p:nvPr/>
        </p:nvSpPr>
        <p:spPr>
          <a:xfrm>
            <a:off x="641684" y="2581972"/>
            <a:ext cx="2646948" cy="1200329"/>
          </a:xfrm>
          <a:prstGeom prst="rect">
            <a:avLst/>
          </a:prstGeom>
          <a:noFill/>
        </p:spPr>
        <p:txBody>
          <a:bodyPr wrap="square">
            <a:spAutoFit/>
          </a:bodyPr>
          <a:lstStyle/>
          <a:p>
            <a:r>
              <a:rPr lang="en-US" altLang="en-US" sz="1800" dirty="0">
                <a:solidFill>
                  <a:schemeClr val="tx1"/>
                </a:solidFill>
                <a:cs typeface="Arial" panose="020B0604020202020204" pitchFamily="34" charset="0"/>
              </a:rPr>
              <a:t>Basic Model of How to Align HR Strategy and Actions with Business Strategy</a:t>
            </a:r>
            <a:endParaRPr lang="en-US" dirty="0"/>
          </a:p>
        </p:txBody>
      </p:sp>
      <p:pic>
        <p:nvPicPr>
          <p:cNvPr id="4" name="Picture 4" descr="0311">
            <a:extLst>
              <a:ext uri="{FF2B5EF4-FFF2-40B4-BE49-F238E27FC236}">
                <a16:creationId xmlns:a16="http://schemas.microsoft.com/office/drawing/2014/main" id="{431D828F-A52B-3703-42E9-733D5FFBF5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1201" y="1542289"/>
            <a:ext cx="3333750" cy="4858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2172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400" b="1" dirty="0">
                <a:solidFill>
                  <a:schemeClr val="tx1"/>
                </a:solidFill>
                <a:latin typeface="Times New Roman" panose="02020603050405020304" pitchFamily="18" charset="0"/>
                <a:cs typeface="Times New Roman" panose="02020603050405020304" pitchFamily="18" charset="0"/>
              </a:rPr>
              <a:t>HR’s Strategy Execution Role</a:t>
            </a:r>
          </a:p>
          <a:p>
            <a:pPr marR="0" lvl="0" algn="l" defTabSz="914400" rtl="0" eaLnBrk="1" fontAlgn="base" latinLnBrk="0" hangingPunct="1">
              <a:lnSpc>
                <a:spcPct val="100000"/>
              </a:lnSpc>
              <a:spcBef>
                <a:spcPct val="40000"/>
              </a:spcBef>
              <a:spcAft>
                <a:spcPct val="0"/>
              </a:spcAft>
              <a:buClr>
                <a:srgbClr val="666699"/>
              </a:buClr>
              <a:buSzTx/>
              <a:tabLst/>
              <a:defRPr/>
            </a:pPr>
            <a:r>
              <a:rPr lang="en-US" sz="2400" dirty="0">
                <a:solidFill>
                  <a:schemeClr val="tx1"/>
                </a:solidFill>
                <a:latin typeface="Times New Roman" panose="02020603050405020304" pitchFamily="18" charset="0"/>
                <a:cs typeface="Times New Roman" panose="02020603050405020304" pitchFamily="18" charset="0"/>
              </a:rPr>
              <a:t>The HR department’s strategies, policies, and activities must make sense in terms of the company’s corporate and competitive strategies, and they must support those strategies</a:t>
            </a:r>
            <a:r>
              <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a:t>
            </a: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97321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400" b="1" dirty="0">
                <a:solidFill>
                  <a:schemeClr val="tx1"/>
                </a:solidFill>
                <a:latin typeface="Times New Roman" panose="02020603050405020304" pitchFamily="18" charset="0"/>
                <a:cs typeface="Times New Roman" panose="02020603050405020304" pitchFamily="18" charset="0"/>
              </a:rPr>
              <a:t>HR’s Strategy Formulation Role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srgbClr val="333399"/>
                </a:solidFill>
                <a:effectLst/>
                <a:uLnTx/>
                <a:uFillTx/>
                <a:latin typeface="Arial"/>
                <a:ea typeface="+mn-ea"/>
                <a:cs typeface="+mn-cs"/>
              </a:rPr>
              <a:t>HR helps top management formulate strategy in a variety of ways by.</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Supplying competitive intelligence that may be useful in the strategic planning process.</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Supplying information regarding the company’s internal human strengths and weaknesses.</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Build a persuasive case that shows how—in specific and measurable terms—the firm’s HR activities can and do contribute to creating value for the company.</a:t>
            </a: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90124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400" b="1" dirty="0">
                <a:solidFill>
                  <a:schemeClr val="tx1"/>
                </a:solidFill>
                <a:latin typeface="Times New Roman" panose="02020603050405020304" pitchFamily="18" charset="0"/>
                <a:cs typeface="Times New Roman" panose="02020603050405020304" pitchFamily="18" charset="0"/>
              </a:rPr>
              <a:t>Creating a Strategy-oriented HR System</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800" b="0" i="1" u="none" strike="noStrike" kern="1200" cap="none" spc="0" normalizeH="0" baseline="0" noProof="0" dirty="0">
                <a:ln>
                  <a:noFill/>
                </a:ln>
                <a:solidFill>
                  <a:srgbClr val="333399"/>
                </a:solidFill>
                <a:effectLst/>
                <a:uLnTx/>
                <a:uFillTx/>
                <a:latin typeface="Arial"/>
                <a:ea typeface="+mn-ea"/>
                <a:cs typeface="+mn-cs"/>
              </a:rPr>
              <a:t>Components of the HR process</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HR professionals who have strategic and other skills</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HR policies and activities that comprise the HR system itself</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Employee behaviors and competencies that the company’s strategy requires.</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endParaRPr lang="en-US" altLang="en-US" sz="2400" dirty="0">
              <a:solidFill>
                <a:srgbClr val="996633"/>
              </a:solidFill>
              <a:latin typeface="Tahoma"/>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en-US" sz="2400" b="0" i="0" u="none" strike="noStrike" kern="1200" cap="none" spc="0" normalizeH="0" baseline="0" noProof="0" dirty="0">
              <a:ln>
                <a:noFill/>
              </a:ln>
              <a:solidFill>
                <a:srgbClr val="996633"/>
              </a:solidFill>
              <a:effectLst/>
              <a:uLnTx/>
              <a:uFillTx/>
              <a:latin typeface="Tahoma"/>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42754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b="1" dirty="0">
                <a:solidFill>
                  <a:schemeClr val="tx1"/>
                </a:solidFill>
                <a:latin typeface="Times New Roman" panose="02020603050405020304" pitchFamily="18" charset="0"/>
                <a:cs typeface="Times New Roman" panose="02020603050405020304" pitchFamily="18" charset="0"/>
              </a:rPr>
              <a:t>Human Resource Strategies and Policies </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dirty="0">
                <a:solidFill>
                  <a:schemeClr val="tx1"/>
                </a:solidFill>
                <a:latin typeface="Times New Roman" panose="02020603050405020304" pitchFamily="18" charset="0"/>
                <a:cs typeface="Times New Roman" panose="02020603050405020304" pitchFamily="18" charset="0"/>
              </a:rPr>
              <a:t>Managers call the specific human resource management policies and practices they use to support their strategic aims </a:t>
            </a:r>
            <a:r>
              <a:rPr lang="en-US" sz="2000" i="1" dirty="0">
                <a:solidFill>
                  <a:schemeClr val="tx1"/>
                </a:solidFill>
                <a:latin typeface="Times New Roman" panose="02020603050405020304" pitchFamily="18" charset="0"/>
                <a:cs typeface="Times New Roman" panose="02020603050405020304" pitchFamily="18" charset="0"/>
              </a:rPr>
              <a:t>human resource strategies</a:t>
            </a:r>
            <a:r>
              <a:rPr lang="en-US" sz="2000" dirty="0">
                <a:solidFill>
                  <a:schemeClr val="tx1"/>
                </a:solidFill>
                <a:latin typeface="Times New Roman" panose="02020603050405020304" pitchFamily="18" charset="0"/>
                <a:cs typeface="Times New Roman" panose="02020603050405020304" pitchFamily="18" charset="0"/>
              </a:rPr>
              <a:t>.</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1"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Strategic Human Resource Management Tools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Managers use several tools to translate the company s broad strategic goals into human resource management policies and activities. Three important tools include the strategy map, the HR Scorecard, and the digital dashboard.</a:t>
            </a: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Strategic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30659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3776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One reason to measure, benchmark, and scientifically analyze human resource management practices is to identify and promote high-performance work practices. A high-performance work system is a set of human resource management policies and practices that together produce superior employee performance.</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What are these high-performance work practices? Studies show that high-performance work systems human resource policies and practices do differ from less productive ones.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986985"/>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What Are High-performance Work Systems?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7031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800" b="0" i="1" u="none" strike="noStrike" kern="1200" cap="none" spc="0" normalizeH="0" baseline="0" noProof="0" dirty="0">
                <a:ln>
                  <a:noFill/>
                </a:ln>
                <a:solidFill>
                  <a:srgbClr val="333399"/>
                </a:solidFill>
                <a:effectLst/>
                <a:uLnTx/>
                <a:uFillTx/>
                <a:latin typeface="Arial"/>
                <a:ea typeface="+mn-ea"/>
                <a:cs typeface="+mn-cs"/>
              </a:rPr>
              <a:t>High-performance work system (HPWS) practices.</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High-involvement employee practices (such as job enrichment and team-based organizations), </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High commitment work practices (such as improved employee development,  communications, and disciplinary practices)</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Flexible work assignments. </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Other practices include those that foster skilled workforces and expanded opportunities to use those skills.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What Are High-performance Work Systems?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38073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800" b="0" i="1" u="none" strike="noStrike" kern="1200" cap="none" spc="0" normalizeH="0" baseline="0" noProof="0" dirty="0">
                <a:ln>
                  <a:noFill/>
                </a:ln>
                <a:solidFill>
                  <a:srgbClr val="333399"/>
                </a:solidFill>
                <a:effectLst/>
                <a:uLnTx/>
                <a:uFillTx/>
                <a:latin typeface="Arial"/>
                <a:ea typeface="+mn-ea"/>
                <a:cs typeface="+mn-cs"/>
              </a:rPr>
              <a:t>HR scorecard</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Measures the HR function’s effectiveness and efficiency in producing employee behaviors needed to achieve the company’s strategic goals.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800" b="0" i="1" u="none" strike="noStrike" kern="1200" cap="none" spc="0" normalizeH="0" baseline="0" noProof="0" dirty="0">
                <a:ln>
                  <a:noFill/>
                </a:ln>
                <a:solidFill>
                  <a:srgbClr val="333399"/>
                </a:solidFill>
                <a:effectLst/>
                <a:uLnTx/>
                <a:uFillTx/>
                <a:latin typeface="Arial"/>
                <a:ea typeface="+mn-ea"/>
                <a:cs typeface="+mn-cs"/>
              </a:rPr>
              <a:t>Creating an HR scorecard</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Must know what the company’s strategy is.</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Tahoma"/>
                <a:ea typeface="+mn-ea"/>
                <a:cs typeface="+mn-cs"/>
              </a:rPr>
              <a:t>Must understand the causal links between HR activities, employee behaviors, organizational outcomes, and the organization’s performance.</a:t>
            </a:r>
          </a:p>
          <a:p>
            <a:pPr marL="742950" marR="0" lvl="1" indent="-285750" algn="l" defTabSz="914400" rtl="0" eaLnBrk="1" fontAlgn="base" latinLnBrk="0" hangingPunct="1">
              <a:lnSpc>
                <a:spcPct val="100000"/>
              </a:lnSpc>
              <a:spcBef>
                <a:spcPct val="20000"/>
              </a:spcBef>
              <a:spcAft>
                <a:spcPct val="0"/>
              </a:spcAft>
              <a:buClr>
                <a:srgbClr val="336699"/>
              </a:buClr>
              <a:buSzTx/>
              <a:buFontTx/>
              <a:buChar char="–"/>
              <a:tabLst/>
              <a:defRPr/>
            </a:pPr>
            <a:r>
              <a:rPr kumimoji="0" lang="en-US" altLang="en-US" sz="2400" b="0" i="0" u="none" strike="noStrike" kern="1200" cap="none" spc="0" normalizeH="0" baseline="0" noProof="0" dirty="0">
                <a:ln>
                  <a:noFill/>
                </a:ln>
                <a:solidFill>
                  <a:srgbClr val="996633"/>
                </a:solidFill>
                <a:effectLst/>
                <a:uLnTx/>
                <a:uFillTx/>
                <a:latin typeface="ACaslon-Regular" charset="0"/>
                <a:ea typeface="+mn-ea"/>
                <a:cs typeface="+mn-cs"/>
              </a:rPr>
              <a:t>Must have </a:t>
            </a:r>
            <a:r>
              <a:rPr kumimoji="0" lang="en-US" altLang="en-US" sz="2400" b="0" i="0" u="none" strike="noStrike" kern="1200" cap="none" spc="0" normalizeH="0" baseline="0" noProof="0" dirty="0">
                <a:ln>
                  <a:noFill/>
                </a:ln>
                <a:solidFill>
                  <a:srgbClr val="996633"/>
                </a:solidFill>
                <a:effectLst/>
                <a:uLnTx/>
                <a:uFillTx/>
                <a:latin typeface="ACaslon-Bold" charset="0"/>
                <a:ea typeface="+mn-ea"/>
                <a:cs typeface="+mn-cs"/>
              </a:rPr>
              <a:t>metrics to</a:t>
            </a:r>
            <a:r>
              <a:rPr kumimoji="0" lang="en-US" altLang="en-US" sz="2400" b="0" i="0" u="none" strike="noStrike" kern="1200" cap="none" spc="0" normalizeH="0" baseline="0" noProof="0" dirty="0">
                <a:ln>
                  <a:noFill/>
                </a:ln>
                <a:solidFill>
                  <a:srgbClr val="996633"/>
                </a:solidFill>
                <a:effectLst/>
                <a:uLnTx/>
                <a:uFillTx/>
                <a:latin typeface="ACaslon-Regular" charset="0"/>
                <a:ea typeface="+mn-ea"/>
                <a:cs typeface="+mn-cs"/>
              </a:rPr>
              <a:t> measure all the activities and results involved.</a:t>
            </a:r>
            <a:endParaRPr kumimoji="0" lang="en-US" altLang="en-US" sz="2400" b="0" i="0" u="none" strike="noStrike" kern="1200" cap="none" spc="0" normalizeH="0" baseline="0" noProof="0" dirty="0">
              <a:ln>
                <a:noFill/>
              </a:ln>
              <a:solidFill>
                <a:srgbClr val="996633"/>
              </a:solidFill>
              <a:effectLst/>
              <a:uLnTx/>
              <a:uFillTx/>
              <a:latin typeface="Tahoma"/>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HR Scorecard Approach</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81998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5" y="1728530"/>
            <a:ext cx="8658887" cy="4401205"/>
          </a:xfrm>
          <a:prstGeom prst="rect">
            <a:avLst/>
          </a:prstGeom>
          <a:noFill/>
        </p:spPr>
        <p:txBody>
          <a:bodyPr wrap="square" rtlCol="0">
            <a:spAutoFit/>
          </a:bodyPr>
          <a:lstStyle/>
          <a:p>
            <a:r>
              <a:rPr lang="en-US" sz="2000" dirty="0">
                <a:solidFill>
                  <a:srgbClr val="2D3956"/>
                </a:solidFill>
                <a:latin typeface="Times New Roman" panose="02020603050405020304" pitchFamily="18" charset="0"/>
                <a:cs typeface="Times New Roman" panose="02020603050405020304" pitchFamily="18" charset="0"/>
              </a:rPr>
              <a:t>1. Strategic planning is important to all managers. All managers personnel and other decisions should be consistent with the goals that cascade down from the</a:t>
            </a:r>
          </a:p>
          <a:p>
            <a:r>
              <a:rPr lang="en-US" sz="2000" dirty="0">
                <a:solidFill>
                  <a:srgbClr val="2D3956"/>
                </a:solidFill>
                <a:latin typeface="Times New Roman" panose="02020603050405020304" pitchFamily="18" charset="0"/>
                <a:cs typeface="Times New Roman" panose="02020603050405020304" pitchFamily="18" charset="0"/>
              </a:rPr>
              <a:t>firms overall strategic plan. Those goals form a hierarchy, starting with the presidents overall strategic goals (such as double sales revenue to $16 million) and filtering down to what each individual manager needs to do in order to support that overall company goal.</a:t>
            </a:r>
          </a:p>
          <a:p>
            <a:r>
              <a:rPr lang="en-US" sz="2000" dirty="0">
                <a:solidFill>
                  <a:srgbClr val="2D3956"/>
                </a:solidFill>
                <a:latin typeface="Times New Roman" panose="02020603050405020304" pitchFamily="18" charset="0"/>
                <a:cs typeface="Times New Roman" panose="02020603050405020304" pitchFamily="18" charset="0"/>
              </a:rPr>
              <a:t>2. Because each manager needs to make his or her decisions within the context of the company s plans, its important for all managers to understand management planning. The management planning process includes setting an objective, making forecasts, determining what your alternatives are, evaluating your alternatives, and implementing and evaluating your plan.</a:t>
            </a:r>
          </a:p>
          <a:p>
            <a:r>
              <a:rPr lang="en-US" sz="2000" dirty="0">
                <a:solidFill>
                  <a:srgbClr val="2D3956"/>
                </a:solidFill>
                <a:latin typeface="Times New Roman" panose="02020603050405020304" pitchFamily="18" charset="0"/>
                <a:cs typeface="Times New Roman" panose="02020603050405020304" pitchFamily="18" charset="0"/>
              </a:rPr>
              <a:t>3. Again, because all managers operate within the framework of their company s overall plans, it’s important for all managers to be familiar with the strategic management process.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a:solidFill>
                  <a:schemeClr val="bg1"/>
                </a:solidFill>
              </a:rPr>
              <a:t>www.midocean.ae</a:t>
            </a:r>
            <a:endParaRPr lang="en-US" sz="2000" dirty="0">
              <a:solidFill>
                <a:schemeClr val="bg1"/>
              </a:solidFill>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9FDF-317B-F77A-FDC5-68B09B35E3C3}"/>
              </a:ext>
            </a:extLst>
          </p:cNvPr>
          <p:cNvSpPr>
            <a:spLocks noGrp="1"/>
          </p:cNvSpPr>
          <p:nvPr>
            <p:ph type="title"/>
          </p:nvPr>
        </p:nvSpPr>
        <p:spPr>
          <a:xfrm>
            <a:off x="838200" y="365125"/>
            <a:ext cx="8658888" cy="1325563"/>
          </a:xfrm>
        </p:spPr>
        <p:txBody>
          <a:bodyPr>
            <a:normAutofit/>
          </a:bodyPr>
          <a:lstStyle/>
          <a:p>
            <a:r>
              <a:rPr lang="en-US" sz="4000" dirty="0">
                <a:solidFill>
                  <a:schemeClr val="bg1"/>
                </a:solidFill>
              </a:rPr>
              <a:t>Chapter Summary</a:t>
            </a:r>
          </a:p>
        </p:txBody>
      </p:sp>
    </p:spTree>
    <p:extLst>
      <p:ext uri="{BB962C8B-B14F-4D97-AF65-F5344CB8AC3E}">
        <p14:creationId xmlns:p14="http://schemas.microsoft.com/office/powerpoint/2010/main" val="34343966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725746"/>
          </a:xfrm>
          <a:prstGeom prst="rect">
            <a:avLst/>
          </a:prstGeom>
        </p:spPr>
        <p:txBody>
          <a:bodyPr wrap="square">
            <a:spAutoFit/>
          </a:bodyPr>
          <a:lstStyle/>
          <a:p>
            <a:pPr marL="342900" indent="-342900">
              <a:lnSpc>
                <a:spcPct val="120000"/>
              </a:lnSpc>
              <a:buAutoNum type="arabicPeriod"/>
            </a:pPr>
            <a:r>
              <a:rPr lang="en-US" sz="1600" dirty="0">
                <a:solidFill>
                  <a:srgbClr val="000000"/>
                </a:solidFill>
                <a:latin typeface="Times New Roman" panose="02020603050405020304" pitchFamily="18" charset="0"/>
                <a:cs typeface="Times New Roman" panose="02020603050405020304" pitchFamily="18" charset="0"/>
              </a:rPr>
              <a:t>What is the difference between a strategy, a vision, and a mission? Give one example of each.</a:t>
            </a:r>
          </a:p>
          <a:p>
            <a:pPr marL="342900" indent="-342900">
              <a:lnSpc>
                <a:spcPct val="120000"/>
              </a:lnSpc>
              <a:buAutoNum type="arabicPeriod"/>
            </a:pPr>
            <a:r>
              <a:rPr lang="en-US" sz="1600" dirty="0">
                <a:solidFill>
                  <a:srgbClr val="000000"/>
                </a:solidFill>
                <a:latin typeface="Times New Roman" panose="02020603050405020304" pitchFamily="18" charset="0"/>
                <a:cs typeface="Times New Roman" panose="02020603050405020304" pitchFamily="18" charset="0"/>
              </a:rPr>
              <a:t>Define and give at least two examples of the cost leadership competitive strategy and the differentiation competitive strategy.</a:t>
            </a:r>
          </a:p>
          <a:p>
            <a:pPr marL="342900" indent="-342900">
              <a:lnSpc>
                <a:spcPct val="120000"/>
              </a:lnSpc>
              <a:buAutoNum type="arabicPeriod"/>
            </a:pPr>
            <a:r>
              <a:rPr lang="en-US" sz="1600" dirty="0">
                <a:solidFill>
                  <a:srgbClr val="000000"/>
                </a:solidFill>
                <a:latin typeface="Times New Roman" panose="02020603050405020304" pitchFamily="18" charset="0"/>
                <a:cs typeface="Times New Roman" panose="02020603050405020304" pitchFamily="18" charset="0"/>
              </a:rPr>
              <a:t>Explain how human resources management can be instrumental in helping a company create a competitive advantage.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1146</TotalTime>
  <Words>3244</Words>
  <Application>Microsoft Office PowerPoint</Application>
  <PresentationFormat>Widescreen</PresentationFormat>
  <Paragraphs>301</Paragraphs>
  <Slides>39</Slides>
  <Notes>26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ACaslon-Bold</vt:lpstr>
      <vt:lpstr>ACaslon-Regular</vt:lpstr>
      <vt:lpstr>Arial</vt:lpstr>
      <vt:lpstr>Calibri</vt:lpstr>
      <vt:lpstr>Calibri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Three Important Strategic HR Tools</vt:lpstr>
      <vt:lpstr>HR’S Strategic Roles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Chapter Summary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Anas M. Bashayreh</cp:lastModifiedBy>
  <cp:revision>34</cp:revision>
  <dcterms:created xsi:type="dcterms:W3CDTF">2023-04-29T09:08:23Z</dcterms:created>
  <dcterms:modified xsi:type="dcterms:W3CDTF">2023-10-04T11:15:30Z</dcterms:modified>
</cp:coreProperties>
</file>