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3.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 id="2147483686" r:id="rId3"/>
    <p:sldMasterId id="2147483705" r:id="rId4"/>
  </p:sldMasterIdLst>
  <p:notesMasterIdLst>
    <p:notesMasterId r:id="rId47"/>
  </p:notesMasterIdLst>
  <p:handoutMasterIdLst>
    <p:handoutMasterId r:id="rId48"/>
  </p:handoutMasterIdLst>
  <p:sldIdLst>
    <p:sldId id="382" r:id="rId5"/>
    <p:sldId id="383" r:id="rId6"/>
    <p:sldId id="386" r:id="rId7"/>
    <p:sldId id="396" r:id="rId8"/>
    <p:sldId id="397" r:id="rId9"/>
    <p:sldId id="387" r:id="rId10"/>
    <p:sldId id="400" r:id="rId11"/>
    <p:sldId id="401" r:id="rId12"/>
    <p:sldId id="398" r:id="rId13"/>
    <p:sldId id="389" r:id="rId14"/>
    <p:sldId id="402" r:id="rId15"/>
    <p:sldId id="403" r:id="rId16"/>
    <p:sldId id="404" r:id="rId17"/>
    <p:sldId id="405" r:id="rId18"/>
    <p:sldId id="406" r:id="rId19"/>
    <p:sldId id="407" r:id="rId20"/>
    <p:sldId id="390" r:id="rId21"/>
    <p:sldId id="408" r:id="rId22"/>
    <p:sldId id="256" r:id="rId23"/>
    <p:sldId id="409" r:id="rId24"/>
    <p:sldId id="412" r:id="rId25"/>
    <p:sldId id="413" r:id="rId26"/>
    <p:sldId id="410" r:id="rId27"/>
    <p:sldId id="414" r:id="rId28"/>
    <p:sldId id="415" r:id="rId29"/>
    <p:sldId id="411" r:id="rId30"/>
    <p:sldId id="416" r:id="rId31"/>
    <p:sldId id="417" r:id="rId32"/>
    <p:sldId id="419" r:id="rId33"/>
    <p:sldId id="420" r:id="rId34"/>
    <p:sldId id="258" r:id="rId35"/>
    <p:sldId id="259" r:id="rId36"/>
    <p:sldId id="260" r:id="rId37"/>
    <p:sldId id="261" r:id="rId38"/>
    <p:sldId id="262" r:id="rId39"/>
    <p:sldId id="421" r:id="rId40"/>
    <p:sldId id="422" r:id="rId41"/>
    <p:sldId id="263" r:id="rId42"/>
    <p:sldId id="423" r:id="rId43"/>
    <p:sldId id="424" r:id="rId44"/>
    <p:sldId id="425" r:id="rId45"/>
    <p:sldId id="388" r:id="rId46"/>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1933835F-1198-42F1-A4DB-A5BB734F8B88}">
          <p14:sldIdLst>
            <p14:sldId id="382"/>
            <p14:sldId id="383"/>
            <p14:sldId id="386"/>
            <p14:sldId id="396"/>
            <p14:sldId id="397"/>
            <p14:sldId id="387"/>
            <p14:sldId id="400"/>
            <p14:sldId id="401"/>
            <p14:sldId id="398"/>
            <p14:sldId id="389"/>
            <p14:sldId id="402"/>
            <p14:sldId id="403"/>
            <p14:sldId id="404"/>
            <p14:sldId id="405"/>
            <p14:sldId id="406"/>
            <p14:sldId id="407"/>
            <p14:sldId id="390"/>
            <p14:sldId id="408"/>
            <p14:sldId id="256"/>
            <p14:sldId id="409"/>
            <p14:sldId id="412"/>
            <p14:sldId id="413"/>
            <p14:sldId id="410"/>
            <p14:sldId id="414"/>
            <p14:sldId id="415"/>
            <p14:sldId id="411"/>
            <p14:sldId id="416"/>
            <p14:sldId id="417"/>
            <p14:sldId id="419"/>
            <p14:sldId id="420"/>
            <p14:sldId id="258"/>
            <p14:sldId id="259"/>
            <p14:sldId id="260"/>
            <p14:sldId id="261"/>
            <p14:sldId id="262"/>
            <p14:sldId id="421"/>
            <p14:sldId id="422"/>
            <p14:sldId id="263"/>
            <p14:sldId id="423"/>
            <p14:sldId id="424"/>
            <p14:sldId id="425"/>
            <p14:sldId id="388"/>
          </p14:sldIdLst>
        </p14:section>
      </p14:sectionLst>
    </p:ext>
    <p:ext uri="{EFAFB233-063F-42B5-8137-9DF3F51BA10A}">
      <p15:sldGuideLst xmlns:p15="http://schemas.microsoft.com/office/powerpoint/2012/main">
        <p15:guide id="1" orient="horz" pos="2175" userDrawn="1">
          <p15:clr>
            <a:srgbClr val="A4A3A4"/>
          </p15:clr>
        </p15:guide>
        <p15:guide id="2" pos="380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432"/>
    <a:srgbClr val="01AAEB"/>
    <a:srgbClr val="35A8E0"/>
    <a:srgbClr val="84492B"/>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3725" autoAdjust="0"/>
  </p:normalViewPr>
  <p:slideViewPr>
    <p:cSldViewPr showGuides="1">
      <p:cViewPr varScale="1">
        <p:scale>
          <a:sx n="61" d="100"/>
          <a:sy n="61" d="100"/>
        </p:scale>
        <p:origin x="1522" y="38"/>
      </p:cViewPr>
      <p:guideLst>
        <p:guide orient="horz" pos="2175"/>
        <p:guide pos="3806"/>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D22564-AB65-44CC-8519-D97FD08E73E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MY"/>
        </a:p>
      </dgm:t>
    </dgm:pt>
    <dgm:pt modelId="{1266FCC8-CC66-4BAA-8456-6B00BA8A4052}">
      <dgm:prSet phldrT="[Text]"/>
      <dgm:spPr/>
      <dgm:t>
        <a:bodyPr/>
        <a:lstStyle/>
        <a:p>
          <a:r>
            <a:rPr lang="en-MY" dirty="0"/>
            <a:t>What Is Generative </a:t>
          </a:r>
          <a:r>
            <a:rPr lang="en-MY" dirty="0" err="1"/>
            <a:t>Modeling</a:t>
          </a:r>
          <a:r>
            <a:rPr lang="en-MY" dirty="0"/>
            <a:t>?</a:t>
          </a:r>
        </a:p>
      </dgm:t>
    </dgm:pt>
    <dgm:pt modelId="{1F1F0140-523D-446A-BF7A-F08858B97690}" type="parTrans" cxnId="{BB790333-F651-4FF1-B9C0-760CFAFD8303}">
      <dgm:prSet/>
      <dgm:spPr/>
      <dgm:t>
        <a:bodyPr/>
        <a:lstStyle/>
        <a:p>
          <a:endParaRPr lang="en-MY"/>
        </a:p>
      </dgm:t>
    </dgm:pt>
    <dgm:pt modelId="{E16C9CE1-FC9D-4180-B689-F7507FCC4368}" type="sibTrans" cxnId="{BB790333-F651-4FF1-B9C0-760CFAFD8303}">
      <dgm:prSet/>
      <dgm:spPr/>
      <dgm:t>
        <a:bodyPr/>
        <a:lstStyle/>
        <a:p>
          <a:endParaRPr lang="en-MY"/>
        </a:p>
      </dgm:t>
    </dgm:pt>
    <dgm:pt modelId="{20B2BB0E-EC53-4555-86FD-277AD693CB25}">
      <dgm:prSet phldrT="[Text]"/>
      <dgm:spPr/>
      <dgm:t>
        <a:bodyPr/>
        <a:lstStyle/>
        <a:p>
          <a:r>
            <a:rPr lang="en-MY" dirty="0"/>
            <a:t>Generative Versus Discriminative </a:t>
          </a:r>
          <a:r>
            <a:rPr lang="en-MY" dirty="0" err="1"/>
            <a:t>Modeling</a:t>
          </a:r>
          <a:endParaRPr lang="en-MY" dirty="0"/>
        </a:p>
      </dgm:t>
    </dgm:pt>
    <dgm:pt modelId="{89081E49-F9F8-4511-B1A3-FB2FF77C9A93}" type="parTrans" cxnId="{851F9AA5-08A0-45BD-9057-E1B5968BC287}">
      <dgm:prSet/>
      <dgm:spPr/>
      <dgm:t>
        <a:bodyPr/>
        <a:lstStyle/>
        <a:p>
          <a:endParaRPr lang="en-MY"/>
        </a:p>
      </dgm:t>
    </dgm:pt>
    <dgm:pt modelId="{1E07C2A4-726E-4754-9D96-C4D9339D50B6}" type="sibTrans" cxnId="{851F9AA5-08A0-45BD-9057-E1B5968BC287}">
      <dgm:prSet/>
      <dgm:spPr/>
      <dgm:t>
        <a:bodyPr/>
        <a:lstStyle/>
        <a:p>
          <a:endParaRPr lang="en-MY"/>
        </a:p>
      </dgm:t>
    </dgm:pt>
    <dgm:pt modelId="{0BF7A473-2035-48C5-8649-A947496C8FAD}">
      <dgm:prSet phldrT="[Text]"/>
      <dgm:spPr/>
      <dgm:t>
        <a:bodyPr/>
        <a:lstStyle/>
        <a:p>
          <a:r>
            <a:rPr lang="en-US" dirty="0"/>
            <a:t>The Rise of Generative Modeling</a:t>
          </a:r>
          <a:endParaRPr lang="en-MY" dirty="0"/>
        </a:p>
      </dgm:t>
    </dgm:pt>
    <dgm:pt modelId="{CDEBAAA5-DB0F-4C0E-8F4B-56375EC89730}" type="parTrans" cxnId="{0A8EA69D-CA9B-4492-821C-64B070F68C3C}">
      <dgm:prSet/>
      <dgm:spPr/>
      <dgm:t>
        <a:bodyPr/>
        <a:lstStyle/>
        <a:p>
          <a:endParaRPr lang="en-MY"/>
        </a:p>
      </dgm:t>
    </dgm:pt>
    <dgm:pt modelId="{6C60F7A7-7FB6-4517-8D80-5A7FB88D5DF1}" type="sibTrans" cxnId="{0A8EA69D-CA9B-4492-821C-64B070F68C3C}">
      <dgm:prSet/>
      <dgm:spPr/>
      <dgm:t>
        <a:bodyPr/>
        <a:lstStyle/>
        <a:p>
          <a:endParaRPr lang="en-MY"/>
        </a:p>
      </dgm:t>
    </dgm:pt>
    <dgm:pt modelId="{7BF41DB7-F29A-45A7-AC36-F468D9A832B9}">
      <dgm:prSet phldrT="[Text]"/>
      <dgm:spPr/>
      <dgm:t>
        <a:bodyPr/>
        <a:lstStyle/>
        <a:p>
          <a:r>
            <a:rPr lang="en-US">
              <a:solidFill>
                <a:schemeClr val="bg1"/>
              </a:solidFill>
              <a:latin typeface="Gelasio" pitchFamily="34" charset="0"/>
              <a:ea typeface="Gelasio" pitchFamily="34" charset="-122"/>
              <a:cs typeface="Arial" panose="020B0604020202020204" pitchFamily="34" charset="0"/>
            </a:rPr>
            <a:t>Types of Generative Models</a:t>
          </a:r>
          <a:endParaRPr lang="en-MY" dirty="0"/>
        </a:p>
      </dgm:t>
    </dgm:pt>
    <dgm:pt modelId="{9FA59B78-9298-4189-956B-96D4D6FF1BFE}" type="parTrans" cxnId="{96F8B8D7-9771-4033-A16C-94FEAE3E43AA}">
      <dgm:prSet/>
      <dgm:spPr/>
      <dgm:t>
        <a:bodyPr/>
        <a:lstStyle/>
        <a:p>
          <a:endParaRPr lang="en-MY"/>
        </a:p>
      </dgm:t>
    </dgm:pt>
    <dgm:pt modelId="{25A717CD-2BAB-4127-9FDD-EF46586E97C5}" type="sibTrans" cxnId="{96F8B8D7-9771-4033-A16C-94FEAE3E43AA}">
      <dgm:prSet/>
      <dgm:spPr/>
      <dgm:t>
        <a:bodyPr/>
        <a:lstStyle/>
        <a:p>
          <a:endParaRPr lang="en-MY"/>
        </a:p>
      </dgm:t>
    </dgm:pt>
    <dgm:pt modelId="{C1A70D9E-C8D2-46BB-92AF-DE0D0B2D53EE}" type="pres">
      <dgm:prSet presAssocID="{16D22564-AB65-44CC-8519-D97FD08E73E1}" presName="linear" presStyleCnt="0">
        <dgm:presLayoutVars>
          <dgm:dir/>
          <dgm:animLvl val="lvl"/>
          <dgm:resizeHandles val="exact"/>
        </dgm:presLayoutVars>
      </dgm:prSet>
      <dgm:spPr/>
    </dgm:pt>
    <dgm:pt modelId="{20225660-778F-48FF-B59B-CD7729B2D54D}" type="pres">
      <dgm:prSet presAssocID="{1266FCC8-CC66-4BAA-8456-6B00BA8A4052}" presName="parentLin" presStyleCnt="0"/>
      <dgm:spPr/>
    </dgm:pt>
    <dgm:pt modelId="{C21DA3A2-F7A6-4109-B98B-662006571AAF}" type="pres">
      <dgm:prSet presAssocID="{1266FCC8-CC66-4BAA-8456-6B00BA8A4052}" presName="parentLeftMargin" presStyleLbl="node1" presStyleIdx="0" presStyleCnt="4"/>
      <dgm:spPr/>
    </dgm:pt>
    <dgm:pt modelId="{984334DF-F3CF-4C97-AF2E-74985C9BF21C}" type="pres">
      <dgm:prSet presAssocID="{1266FCC8-CC66-4BAA-8456-6B00BA8A4052}" presName="parentText" presStyleLbl="node1" presStyleIdx="0" presStyleCnt="4">
        <dgm:presLayoutVars>
          <dgm:chMax val="0"/>
          <dgm:bulletEnabled val="1"/>
        </dgm:presLayoutVars>
      </dgm:prSet>
      <dgm:spPr/>
    </dgm:pt>
    <dgm:pt modelId="{71664ABC-279C-493F-9646-E41B959609F0}" type="pres">
      <dgm:prSet presAssocID="{1266FCC8-CC66-4BAA-8456-6B00BA8A4052}" presName="negativeSpace" presStyleCnt="0"/>
      <dgm:spPr/>
    </dgm:pt>
    <dgm:pt modelId="{DFC57856-D888-488D-805F-D148C58B50C7}" type="pres">
      <dgm:prSet presAssocID="{1266FCC8-CC66-4BAA-8456-6B00BA8A4052}" presName="childText" presStyleLbl="conFgAcc1" presStyleIdx="0" presStyleCnt="4">
        <dgm:presLayoutVars>
          <dgm:bulletEnabled val="1"/>
        </dgm:presLayoutVars>
      </dgm:prSet>
      <dgm:spPr/>
    </dgm:pt>
    <dgm:pt modelId="{B4A64F47-8418-4905-8E66-7CFD3A488953}" type="pres">
      <dgm:prSet presAssocID="{E16C9CE1-FC9D-4180-B689-F7507FCC4368}" presName="spaceBetweenRectangles" presStyleCnt="0"/>
      <dgm:spPr/>
    </dgm:pt>
    <dgm:pt modelId="{CB4F7BD5-CB32-491E-B4AD-CC9B3C4CBE01}" type="pres">
      <dgm:prSet presAssocID="{20B2BB0E-EC53-4555-86FD-277AD693CB25}" presName="parentLin" presStyleCnt="0"/>
      <dgm:spPr/>
    </dgm:pt>
    <dgm:pt modelId="{0E5F0C05-64FB-4B50-BF3B-7BBE1E8C31AD}" type="pres">
      <dgm:prSet presAssocID="{20B2BB0E-EC53-4555-86FD-277AD693CB25}" presName="parentLeftMargin" presStyleLbl="node1" presStyleIdx="0" presStyleCnt="4"/>
      <dgm:spPr/>
    </dgm:pt>
    <dgm:pt modelId="{92C5F906-3D29-4693-A21F-BD3711F1CAE9}" type="pres">
      <dgm:prSet presAssocID="{20B2BB0E-EC53-4555-86FD-277AD693CB25}" presName="parentText" presStyleLbl="node1" presStyleIdx="1" presStyleCnt="4">
        <dgm:presLayoutVars>
          <dgm:chMax val="0"/>
          <dgm:bulletEnabled val="1"/>
        </dgm:presLayoutVars>
      </dgm:prSet>
      <dgm:spPr/>
    </dgm:pt>
    <dgm:pt modelId="{2FF51D01-1739-491E-B9C2-F83A8E9BF540}" type="pres">
      <dgm:prSet presAssocID="{20B2BB0E-EC53-4555-86FD-277AD693CB25}" presName="negativeSpace" presStyleCnt="0"/>
      <dgm:spPr/>
    </dgm:pt>
    <dgm:pt modelId="{388A1132-01EF-459E-96A9-69B6D461F5EE}" type="pres">
      <dgm:prSet presAssocID="{20B2BB0E-EC53-4555-86FD-277AD693CB25}" presName="childText" presStyleLbl="conFgAcc1" presStyleIdx="1" presStyleCnt="4">
        <dgm:presLayoutVars>
          <dgm:bulletEnabled val="1"/>
        </dgm:presLayoutVars>
      </dgm:prSet>
      <dgm:spPr/>
    </dgm:pt>
    <dgm:pt modelId="{1E3818E5-0408-4327-9D44-9F52CCCA2975}" type="pres">
      <dgm:prSet presAssocID="{1E07C2A4-726E-4754-9D96-C4D9339D50B6}" presName="spaceBetweenRectangles" presStyleCnt="0"/>
      <dgm:spPr/>
    </dgm:pt>
    <dgm:pt modelId="{916C2679-F39B-4F7E-99CB-82DA1E4BFBB4}" type="pres">
      <dgm:prSet presAssocID="{0BF7A473-2035-48C5-8649-A947496C8FAD}" presName="parentLin" presStyleCnt="0"/>
      <dgm:spPr/>
    </dgm:pt>
    <dgm:pt modelId="{8254BFAF-8B3B-4909-8017-1B71EC742708}" type="pres">
      <dgm:prSet presAssocID="{0BF7A473-2035-48C5-8649-A947496C8FAD}" presName="parentLeftMargin" presStyleLbl="node1" presStyleIdx="1" presStyleCnt="4"/>
      <dgm:spPr/>
    </dgm:pt>
    <dgm:pt modelId="{0919FF7F-64D6-4E50-B3D1-2746FCA0945F}" type="pres">
      <dgm:prSet presAssocID="{0BF7A473-2035-48C5-8649-A947496C8FAD}" presName="parentText" presStyleLbl="node1" presStyleIdx="2" presStyleCnt="4">
        <dgm:presLayoutVars>
          <dgm:chMax val="0"/>
          <dgm:bulletEnabled val="1"/>
        </dgm:presLayoutVars>
      </dgm:prSet>
      <dgm:spPr/>
    </dgm:pt>
    <dgm:pt modelId="{2626CCC4-D116-4B94-8926-662D5F713062}" type="pres">
      <dgm:prSet presAssocID="{0BF7A473-2035-48C5-8649-A947496C8FAD}" presName="negativeSpace" presStyleCnt="0"/>
      <dgm:spPr/>
    </dgm:pt>
    <dgm:pt modelId="{8CB729FA-5607-41BC-AAB6-1C2519EF00F2}" type="pres">
      <dgm:prSet presAssocID="{0BF7A473-2035-48C5-8649-A947496C8FAD}" presName="childText" presStyleLbl="conFgAcc1" presStyleIdx="2" presStyleCnt="4">
        <dgm:presLayoutVars>
          <dgm:bulletEnabled val="1"/>
        </dgm:presLayoutVars>
      </dgm:prSet>
      <dgm:spPr/>
    </dgm:pt>
    <dgm:pt modelId="{01ACD60F-C4A5-4484-ABFB-092D69A40149}" type="pres">
      <dgm:prSet presAssocID="{6C60F7A7-7FB6-4517-8D80-5A7FB88D5DF1}" presName="spaceBetweenRectangles" presStyleCnt="0"/>
      <dgm:spPr/>
    </dgm:pt>
    <dgm:pt modelId="{AC443ADA-F288-4EF0-8C9C-FE9A1F2B47DD}" type="pres">
      <dgm:prSet presAssocID="{7BF41DB7-F29A-45A7-AC36-F468D9A832B9}" presName="parentLin" presStyleCnt="0"/>
      <dgm:spPr/>
    </dgm:pt>
    <dgm:pt modelId="{27BF8029-4C06-4EF8-B2B7-441E04282859}" type="pres">
      <dgm:prSet presAssocID="{7BF41DB7-F29A-45A7-AC36-F468D9A832B9}" presName="parentLeftMargin" presStyleLbl="node1" presStyleIdx="2" presStyleCnt="4"/>
      <dgm:spPr/>
    </dgm:pt>
    <dgm:pt modelId="{A2718915-566E-40A3-BEC1-5B1BFAB1AE73}" type="pres">
      <dgm:prSet presAssocID="{7BF41DB7-F29A-45A7-AC36-F468D9A832B9}" presName="parentText" presStyleLbl="node1" presStyleIdx="3" presStyleCnt="4">
        <dgm:presLayoutVars>
          <dgm:chMax val="0"/>
          <dgm:bulletEnabled val="1"/>
        </dgm:presLayoutVars>
      </dgm:prSet>
      <dgm:spPr/>
    </dgm:pt>
    <dgm:pt modelId="{918D2271-8667-4E12-BA64-1838B35D467B}" type="pres">
      <dgm:prSet presAssocID="{7BF41DB7-F29A-45A7-AC36-F468D9A832B9}" presName="negativeSpace" presStyleCnt="0"/>
      <dgm:spPr/>
    </dgm:pt>
    <dgm:pt modelId="{978EC528-7E21-4A35-BE16-FEFB916E1D48}" type="pres">
      <dgm:prSet presAssocID="{7BF41DB7-F29A-45A7-AC36-F468D9A832B9}" presName="childText" presStyleLbl="conFgAcc1" presStyleIdx="3" presStyleCnt="4">
        <dgm:presLayoutVars>
          <dgm:bulletEnabled val="1"/>
        </dgm:presLayoutVars>
      </dgm:prSet>
      <dgm:spPr/>
    </dgm:pt>
  </dgm:ptLst>
  <dgm:cxnLst>
    <dgm:cxn modelId="{BB790333-F651-4FF1-B9C0-760CFAFD8303}" srcId="{16D22564-AB65-44CC-8519-D97FD08E73E1}" destId="{1266FCC8-CC66-4BAA-8456-6B00BA8A4052}" srcOrd="0" destOrd="0" parTransId="{1F1F0140-523D-446A-BF7A-F08858B97690}" sibTransId="{E16C9CE1-FC9D-4180-B689-F7507FCC4368}"/>
    <dgm:cxn modelId="{DA1CBC5B-9F55-411F-B848-9A9DB32B1F0B}" type="presOf" srcId="{20B2BB0E-EC53-4555-86FD-277AD693CB25}" destId="{92C5F906-3D29-4693-A21F-BD3711F1CAE9}" srcOrd="1" destOrd="0" presId="urn:microsoft.com/office/officeart/2005/8/layout/list1"/>
    <dgm:cxn modelId="{06EAD376-CE86-4586-A0B2-B96B2281ADF1}" type="presOf" srcId="{1266FCC8-CC66-4BAA-8456-6B00BA8A4052}" destId="{C21DA3A2-F7A6-4109-B98B-662006571AAF}" srcOrd="0" destOrd="0" presId="urn:microsoft.com/office/officeart/2005/8/layout/list1"/>
    <dgm:cxn modelId="{CF02B358-5946-41A9-8CFC-50554D440407}" type="presOf" srcId="{0BF7A473-2035-48C5-8649-A947496C8FAD}" destId="{8254BFAF-8B3B-4909-8017-1B71EC742708}" srcOrd="0" destOrd="0" presId="urn:microsoft.com/office/officeart/2005/8/layout/list1"/>
    <dgm:cxn modelId="{BA1CE57B-2F5E-4636-9440-C38C8CAE1551}" type="presOf" srcId="{7BF41DB7-F29A-45A7-AC36-F468D9A832B9}" destId="{27BF8029-4C06-4EF8-B2B7-441E04282859}" srcOrd="0" destOrd="0" presId="urn:microsoft.com/office/officeart/2005/8/layout/list1"/>
    <dgm:cxn modelId="{677CCF8D-3CC4-4E76-A2E7-CBC858BF6813}" type="presOf" srcId="{7BF41DB7-F29A-45A7-AC36-F468D9A832B9}" destId="{A2718915-566E-40A3-BEC1-5B1BFAB1AE73}" srcOrd="1" destOrd="0" presId="urn:microsoft.com/office/officeart/2005/8/layout/list1"/>
    <dgm:cxn modelId="{0A8EA69D-CA9B-4492-821C-64B070F68C3C}" srcId="{16D22564-AB65-44CC-8519-D97FD08E73E1}" destId="{0BF7A473-2035-48C5-8649-A947496C8FAD}" srcOrd="2" destOrd="0" parTransId="{CDEBAAA5-DB0F-4C0E-8F4B-56375EC89730}" sibTransId="{6C60F7A7-7FB6-4517-8D80-5A7FB88D5DF1}"/>
    <dgm:cxn modelId="{99F2BDA4-2F14-4A28-9742-25E0CD71D503}" type="presOf" srcId="{0BF7A473-2035-48C5-8649-A947496C8FAD}" destId="{0919FF7F-64D6-4E50-B3D1-2746FCA0945F}" srcOrd="1" destOrd="0" presId="urn:microsoft.com/office/officeart/2005/8/layout/list1"/>
    <dgm:cxn modelId="{851F9AA5-08A0-45BD-9057-E1B5968BC287}" srcId="{16D22564-AB65-44CC-8519-D97FD08E73E1}" destId="{20B2BB0E-EC53-4555-86FD-277AD693CB25}" srcOrd="1" destOrd="0" parTransId="{89081E49-F9F8-4511-B1A3-FB2FF77C9A93}" sibTransId="{1E07C2A4-726E-4754-9D96-C4D9339D50B6}"/>
    <dgm:cxn modelId="{DBB109CA-D241-4075-B346-1DFC888AC153}" type="presOf" srcId="{16D22564-AB65-44CC-8519-D97FD08E73E1}" destId="{C1A70D9E-C8D2-46BB-92AF-DE0D0B2D53EE}" srcOrd="0" destOrd="0" presId="urn:microsoft.com/office/officeart/2005/8/layout/list1"/>
    <dgm:cxn modelId="{96F8B8D7-9771-4033-A16C-94FEAE3E43AA}" srcId="{16D22564-AB65-44CC-8519-D97FD08E73E1}" destId="{7BF41DB7-F29A-45A7-AC36-F468D9A832B9}" srcOrd="3" destOrd="0" parTransId="{9FA59B78-9298-4189-956B-96D4D6FF1BFE}" sibTransId="{25A717CD-2BAB-4127-9FDD-EF46586E97C5}"/>
    <dgm:cxn modelId="{D09301EC-9903-4AD8-B2ED-998CF3C5A4B1}" type="presOf" srcId="{1266FCC8-CC66-4BAA-8456-6B00BA8A4052}" destId="{984334DF-F3CF-4C97-AF2E-74985C9BF21C}" srcOrd="1" destOrd="0" presId="urn:microsoft.com/office/officeart/2005/8/layout/list1"/>
    <dgm:cxn modelId="{DE39F8F2-ECE4-4A53-8A3E-5F90316A9A2F}" type="presOf" srcId="{20B2BB0E-EC53-4555-86FD-277AD693CB25}" destId="{0E5F0C05-64FB-4B50-BF3B-7BBE1E8C31AD}" srcOrd="0" destOrd="0" presId="urn:microsoft.com/office/officeart/2005/8/layout/list1"/>
    <dgm:cxn modelId="{A8741603-542C-4198-9437-8C9EDE617B00}" type="presParOf" srcId="{C1A70D9E-C8D2-46BB-92AF-DE0D0B2D53EE}" destId="{20225660-778F-48FF-B59B-CD7729B2D54D}" srcOrd="0" destOrd="0" presId="urn:microsoft.com/office/officeart/2005/8/layout/list1"/>
    <dgm:cxn modelId="{F6504869-5872-446F-AE7B-CF43A3575D2F}" type="presParOf" srcId="{20225660-778F-48FF-B59B-CD7729B2D54D}" destId="{C21DA3A2-F7A6-4109-B98B-662006571AAF}" srcOrd="0" destOrd="0" presId="urn:microsoft.com/office/officeart/2005/8/layout/list1"/>
    <dgm:cxn modelId="{FBB9985B-35BD-44F3-A431-95BF9C31DC8E}" type="presParOf" srcId="{20225660-778F-48FF-B59B-CD7729B2D54D}" destId="{984334DF-F3CF-4C97-AF2E-74985C9BF21C}" srcOrd="1" destOrd="0" presId="urn:microsoft.com/office/officeart/2005/8/layout/list1"/>
    <dgm:cxn modelId="{42D7B729-AECF-4CC5-AB9C-5791C47CC2A5}" type="presParOf" srcId="{C1A70D9E-C8D2-46BB-92AF-DE0D0B2D53EE}" destId="{71664ABC-279C-493F-9646-E41B959609F0}" srcOrd="1" destOrd="0" presId="urn:microsoft.com/office/officeart/2005/8/layout/list1"/>
    <dgm:cxn modelId="{C692DB8D-507E-432E-9760-24B1B955EAAF}" type="presParOf" srcId="{C1A70D9E-C8D2-46BB-92AF-DE0D0B2D53EE}" destId="{DFC57856-D888-488D-805F-D148C58B50C7}" srcOrd="2" destOrd="0" presId="urn:microsoft.com/office/officeart/2005/8/layout/list1"/>
    <dgm:cxn modelId="{AB03C769-5022-4D9B-A837-4C62566D443F}" type="presParOf" srcId="{C1A70D9E-C8D2-46BB-92AF-DE0D0B2D53EE}" destId="{B4A64F47-8418-4905-8E66-7CFD3A488953}" srcOrd="3" destOrd="0" presId="urn:microsoft.com/office/officeart/2005/8/layout/list1"/>
    <dgm:cxn modelId="{4723B362-8DCF-4F6D-9070-DFEB88AE8C8D}" type="presParOf" srcId="{C1A70D9E-C8D2-46BB-92AF-DE0D0B2D53EE}" destId="{CB4F7BD5-CB32-491E-B4AD-CC9B3C4CBE01}" srcOrd="4" destOrd="0" presId="urn:microsoft.com/office/officeart/2005/8/layout/list1"/>
    <dgm:cxn modelId="{F5AE071B-DCFA-4F90-AB21-7D9D795D7776}" type="presParOf" srcId="{CB4F7BD5-CB32-491E-B4AD-CC9B3C4CBE01}" destId="{0E5F0C05-64FB-4B50-BF3B-7BBE1E8C31AD}" srcOrd="0" destOrd="0" presId="urn:microsoft.com/office/officeart/2005/8/layout/list1"/>
    <dgm:cxn modelId="{2A7CAF0D-A5F4-4FA3-8E1A-F812671A1361}" type="presParOf" srcId="{CB4F7BD5-CB32-491E-B4AD-CC9B3C4CBE01}" destId="{92C5F906-3D29-4693-A21F-BD3711F1CAE9}" srcOrd="1" destOrd="0" presId="urn:microsoft.com/office/officeart/2005/8/layout/list1"/>
    <dgm:cxn modelId="{F885FDF6-AAD6-47C7-B12B-1ADADEF8A4FE}" type="presParOf" srcId="{C1A70D9E-C8D2-46BB-92AF-DE0D0B2D53EE}" destId="{2FF51D01-1739-491E-B9C2-F83A8E9BF540}" srcOrd="5" destOrd="0" presId="urn:microsoft.com/office/officeart/2005/8/layout/list1"/>
    <dgm:cxn modelId="{DE3920AF-D0E2-4CB3-B7E8-26704C739C7D}" type="presParOf" srcId="{C1A70D9E-C8D2-46BB-92AF-DE0D0B2D53EE}" destId="{388A1132-01EF-459E-96A9-69B6D461F5EE}" srcOrd="6" destOrd="0" presId="urn:microsoft.com/office/officeart/2005/8/layout/list1"/>
    <dgm:cxn modelId="{AFA9FB00-C0D5-4EBE-9A7B-F25B1F25E153}" type="presParOf" srcId="{C1A70D9E-C8D2-46BB-92AF-DE0D0B2D53EE}" destId="{1E3818E5-0408-4327-9D44-9F52CCCA2975}" srcOrd="7" destOrd="0" presId="urn:microsoft.com/office/officeart/2005/8/layout/list1"/>
    <dgm:cxn modelId="{0C89C561-3E09-4E0E-9DBE-9D1A047D7837}" type="presParOf" srcId="{C1A70D9E-C8D2-46BB-92AF-DE0D0B2D53EE}" destId="{916C2679-F39B-4F7E-99CB-82DA1E4BFBB4}" srcOrd="8" destOrd="0" presId="urn:microsoft.com/office/officeart/2005/8/layout/list1"/>
    <dgm:cxn modelId="{97EDA857-22D3-490A-A74E-6CDDF8984ADA}" type="presParOf" srcId="{916C2679-F39B-4F7E-99CB-82DA1E4BFBB4}" destId="{8254BFAF-8B3B-4909-8017-1B71EC742708}" srcOrd="0" destOrd="0" presId="urn:microsoft.com/office/officeart/2005/8/layout/list1"/>
    <dgm:cxn modelId="{51C398FF-EED6-485A-9D01-FDD845FC5E70}" type="presParOf" srcId="{916C2679-F39B-4F7E-99CB-82DA1E4BFBB4}" destId="{0919FF7F-64D6-4E50-B3D1-2746FCA0945F}" srcOrd="1" destOrd="0" presId="urn:microsoft.com/office/officeart/2005/8/layout/list1"/>
    <dgm:cxn modelId="{15C2C7F3-CD20-444C-A59B-BDB17627E047}" type="presParOf" srcId="{C1A70D9E-C8D2-46BB-92AF-DE0D0B2D53EE}" destId="{2626CCC4-D116-4B94-8926-662D5F713062}" srcOrd="9" destOrd="0" presId="urn:microsoft.com/office/officeart/2005/8/layout/list1"/>
    <dgm:cxn modelId="{3805CA6A-C9C4-4CBB-94DC-A3EF4DBF34CD}" type="presParOf" srcId="{C1A70D9E-C8D2-46BB-92AF-DE0D0B2D53EE}" destId="{8CB729FA-5607-41BC-AAB6-1C2519EF00F2}" srcOrd="10" destOrd="0" presId="urn:microsoft.com/office/officeart/2005/8/layout/list1"/>
    <dgm:cxn modelId="{25804305-5260-455C-886D-0DD421FE29AC}" type="presParOf" srcId="{C1A70D9E-C8D2-46BB-92AF-DE0D0B2D53EE}" destId="{01ACD60F-C4A5-4484-ABFB-092D69A40149}" srcOrd="11" destOrd="0" presId="urn:microsoft.com/office/officeart/2005/8/layout/list1"/>
    <dgm:cxn modelId="{92022C33-84D7-4F31-9509-2A627C541FA1}" type="presParOf" srcId="{C1A70D9E-C8D2-46BB-92AF-DE0D0B2D53EE}" destId="{AC443ADA-F288-4EF0-8C9C-FE9A1F2B47DD}" srcOrd="12" destOrd="0" presId="urn:microsoft.com/office/officeart/2005/8/layout/list1"/>
    <dgm:cxn modelId="{6FC86037-5E18-4FE7-9977-8D702626AA56}" type="presParOf" srcId="{AC443ADA-F288-4EF0-8C9C-FE9A1F2B47DD}" destId="{27BF8029-4C06-4EF8-B2B7-441E04282859}" srcOrd="0" destOrd="0" presId="urn:microsoft.com/office/officeart/2005/8/layout/list1"/>
    <dgm:cxn modelId="{90604C59-038D-4FF9-B7BE-AEF65469E9F4}" type="presParOf" srcId="{AC443ADA-F288-4EF0-8C9C-FE9A1F2B47DD}" destId="{A2718915-566E-40A3-BEC1-5B1BFAB1AE73}" srcOrd="1" destOrd="0" presId="urn:microsoft.com/office/officeart/2005/8/layout/list1"/>
    <dgm:cxn modelId="{215AFF83-2979-4D5A-B225-E51338BF91CF}" type="presParOf" srcId="{C1A70D9E-C8D2-46BB-92AF-DE0D0B2D53EE}" destId="{918D2271-8667-4E12-BA64-1838B35D467B}" srcOrd="13" destOrd="0" presId="urn:microsoft.com/office/officeart/2005/8/layout/list1"/>
    <dgm:cxn modelId="{523A9EC3-5D00-4591-B954-8E5A2239B1C2}" type="presParOf" srcId="{C1A70D9E-C8D2-46BB-92AF-DE0D0B2D53EE}" destId="{978EC528-7E21-4A35-BE16-FEFB916E1D48}" srcOrd="14"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CFC4D3-C06D-4026-BE22-26836C7CD312}" type="doc">
      <dgm:prSet loTypeId="urn:microsoft.com/office/officeart/2005/8/layout/gear1" loCatId="cycle" qsTypeId="urn:microsoft.com/office/officeart/2005/8/quickstyle/simple1" qsCatId="simple" csTypeId="urn:microsoft.com/office/officeart/2005/8/colors/accent1_2" csCatId="accent1" phldr="1"/>
      <dgm:spPr/>
      <dgm:t>
        <a:bodyPr/>
        <a:lstStyle/>
        <a:p>
          <a:endParaRPr lang="en-MY"/>
        </a:p>
      </dgm:t>
    </dgm:pt>
    <dgm:pt modelId="{00496837-CF59-432D-8707-C53F544877C4}">
      <dgm:prSet phldrT="[Text]"/>
      <dgm:spPr/>
      <dgm:t>
        <a:bodyPr/>
        <a:lstStyle/>
        <a:p>
          <a:r>
            <a:rPr lang="en-US" dirty="0"/>
            <a:t>a dataset consisting of many examples</a:t>
          </a:r>
          <a:endParaRPr lang="en-MY" dirty="0"/>
        </a:p>
      </dgm:t>
    </dgm:pt>
    <dgm:pt modelId="{CEA1393F-D25E-4AF4-945A-9F9FF550DFFF}" type="parTrans" cxnId="{0CF12A36-1344-4EAE-974B-72A8436F5516}">
      <dgm:prSet/>
      <dgm:spPr/>
      <dgm:t>
        <a:bodyPr/>
        <a:lstStyle/>
        <a:p>
          <a:endParaRPr lang="en-MY"/>
        </a:p>
      </dgm:t>
    </dgm:pt>
    <dgm:pt modelId="{0066A0F8-B2CB-4F06-B335-570772047C4A}" type="sibTrans" cxnId="{0CF12A36-1344-4EAE-974B-72A8436F5516}">
      <dgm:prSet/>
      <dgm:spPr/>
      <dgm:t>
        <a:bodyPr/>
        <a:lstStyle/>
        <a:p>
          <a:endParaRPr lang="en-MY"/>
        </a:p>
      </dgm:t>
    </dgm:pt>
    <dgm:pt modelId="{ABB38974-C52C-47FC-A771-7123772D390A}">
      <dgm:prSet phldrT="[Text]"/>
      <dgm:spPr/>
      <dgm:t>
        <a:bodyPr/>
        <a:lstStyle/>
        <a:p>
          <a:r>
            <a:rPr lang="en-US" b="0" i="1" u="none" strike="noStrike" baseline="0" dirty="0">
              <a:latin typeface="MinionPro-It"/>
            </a:rPr>
            <a:t>training data</a:t>
          </a:r>
          <a:endParaRPr lang="en-MY" dirty="0"/>
        </a:p>
      </dgm:t>
    </dgm:pt>
    <dgm:pt modelId="{5B09AD86-0091-47FE-830A-6ADBC63A425B}" type="parTrans" cxnId="{34DEE739-22FF-4A2E-95E3-39C8D1FBDE4A}">
      <dgm:prSet/>
      <dgm:spPr/>
      <dgm:t>
        <a:bodyPr/>
        <a:lstStyle/>
        <a:p>
          <a:endParaRPr lang="en-MY"/>
        </a:p>
      </dgm:t>
    </dgm:pt>
    <dgm:pt modelId="{DACA1795-A935-4BD7-BA47-7B6403C55A27}" type="sibTrans" cxnId="{34DEE739-22FF-4A2E-95E3-39C8D1FBDE4A}">
      <dgm:prSet/>
      <dgm:spPr/>
      <dgm:t>
        <a:bodyPr/>
        <a:lstStyle/>
        <a:p>
          <a:endParaRPr lang="en-MY"/>
        </a:p>
      </dgm:t>
    </dgm:pt>
    <dgm:pt modelId="{F520537C-9864-48B0-8B12-6368071F2DB8}">
      <dgm:prSet phldrT="[Text]"/>
      <dgm:spPr/>
      <dgm:t>
        <a:bodyPr/>
        <a:lstStyle/>
        <a:p>
          <a:r>
            <a:rPr lang="en-US" b="0" i="1" u="none" strike="noStrike" baseline="0" dirty="0">
              <a:latin typeface="MinionPro-It"/>
            </a:rPr>
            <a:t>observation</a:t>
          </a:r>
          <a:endParaRPr lang="en-MY" dirty="0"/>
        </a:p>
      </dgm:t>
    </dgm:pt>
    <dgm:pt modelId="{BC250216-B9E6-467F-8B33-A0BEB5D4FB83}" type="parTrans" cxnId="{C684E2F5-78AB-4DDB-A894-1C5F4CC2A56F}">
      <dgm:prSet/>
      <dgm:spPr/>
      <dgm:t>
        <a:bodyPr/>
        <a:lstStyle/>
        <a:p>
          <a:endParaRPr lang="en-MY"/>
        </a:p>
      </dgm:t>
    </dgm:pt>
    <dgm:pt modelId="{BEBA2B0F-0C57-459A-9FDC-C9B924E68712}" type="sibTrans" cxnId="{C684E2F5-78AB-4DDB-A894-1C5F4CC2A56F}">
      <dgm:prSet/>
      <dgm:spPr/>
      <dgm:t>
        <a:bodyPr/>
        <a:lstStyle/>
        <a:p>
          <a:endParaRPr lang="en-MY"/>
        </a:p>
      </dgm:t>
    </dgm:pt>
    <dgm:pt modelId="{135776D2-962F-4211-8728-4310D0973BB3}" type="pres">
      <dgm:prSet presAssocID="{4ECFC4D3-C06D-4026-BE22-26836C7CD312}" presName="composite" presStyleCnt="0">
        <dgm:presLayoutVars>
          <dgm:chMax val="3"/>
          <dgm:animLvl val="lvl"/>
          <dgm:resizeHandles val="exact"/>
        </dgm:presLayoutVars>
      </dgm:prSet>
      <dgm:spPr/>
    </dgm:pt>
    <dgm:pt modelId="{7953E0B7-8846-437C-B814-E4EF41991CFB}" type="pres">
      <dgm:prSet presAssocID="{00496837-CF59-432D-8707-C53F544877C4}" presName="gear1" presStyleLbl="node1" presStyleIdx="0" presStyleCnt="3">
        <dgm:presLayoutVars>
          <dgm:chMax val="1"/>
          <dgm:bulletEnabled val="1"/>
        </dgm:presLayoutVars>
      </dgm:prSet>
      <dgm:spPr/>
    </dgm:pt>
    <dgm:pt modelId="{22DE71C8-0E57-4DE1-86DE-0D261861482F}" type="pres">
      <dgm:prSet presAssocID="{00496837-CF59-432D-8707-C53F544877C4}" presName="gear1srcNode" presStyleLbl="node1" presStyleIdx="0" presStyleCnt="3"/>
      <dgm:spPr/>
    </dgm:pt>
    <dgm:pt modelId="{A6EC2A93-F109-4316-AAF1-86FFF25D6EE0}" type="pres">
      <dgm:prSet presAssocID="{00496837-CF59-432D-8707-C53F544877C4}" presName="gear1dstNode" presStyleLbl="node1" presStyleIdx="0" presStyleCnt="3"/>
      <dgm:spPr/>
    </dgm:pt>
    <dgm:pt modelId="{287990BC-FAC5-41A6-A2D0-E7F3DB5391FD}" type="pres">
      <dgm:prSet presAssocID="{ABB38974-C52C-47FC-A771-7123772D390A}" presName="gear2" presStyleLbl="node1" presStyleIdx="1" presStyleCnt="3">
        <dgm:presLayoutVars>
          <dgm:chMax val="1"/>
          <dgm:bulletEnabled val="1"/>
        </dgm:presLayoutVars>
      </dgm:prSet>
      <dgm:spPr/>
    </dgm:pt>
    <dgm:pt modelId="{E279D412-075F-40EB-98B1-B8630F4A0924}" type="pres">
      <dgm:prSet presAssocID="{ABB38974-C52C-47FC-A771-7123772D390A}" presName="gear2srcNode" presStyleLbl="node1" presStyleIdx="1" presStyleCnt="3"/>
      <dgm:spPr/>
    </dgm:pt>
    <dgm:pt modelId="{3D2B491B-42F3-461A-ADCF-BCA8924604A7}" type="pres">
      <dgm:prSet presAssocID="{ABB38974-C52C-47FC-A771-7123772D390A}" presName="gear2dstNode" presStyleLbl="node1" presStyleIdx="1" presStyleCnt="3"/>
      <dgm:spPr/>
    </dgm:pt>
    <dgm:pt modelId="{7223605B-3E1B-4FA9-AAC6-97799D5A2922}" type="pres">
      <dgm:prSet presAssocID="{F520537C-9864-48B0-8B12-6368071F2DB8}" presName="gear3" presStyleLbl="node1" presStyleIdx="2" presStyleCnt="3"/>
      <dgm:spPr/>
    </dgm:pt>
    <dgm:pt modelId="{93A7B536-7317-477E-992B-C50B29FE9580}" type="pres">
      <dgm:prSet presAssocID="{F520537C-9864-48B0-8B12-6368071F2DB8}" presName="gear3tx" presStyleLbl="node1" presStyleIdx="2" presStyleCnt="3">
        <dgm:presLayoutVars>
          <dgm:chMax val="1"/>
          <dgm:bulletEnabled val="1"/>
        </dgm:presLayoutVars>
      </dgm:prSet>
      <dgm:spPr/>
    </dgm:pt>
    <dgm:pt modelId="{D3028BBD-10C2-4CB3-9593-2679B5AFED42}" type="pres">
      <dgm:prSet presAssocID="{F520537C-9864-48B0-8B12-6368071F2DB8}" presName="gear3srcNode" presStyleLbl="node1" presStyleIdx="2" presStyleCnt="3"/>
      <dgm:spPr/>
    </dgm:pt>
    <dgm:pt modelId="{D086B9FC-903D-49EC-AB48-A7AADEFA56AA}" type="pres">
      <dgm:prSet presAssocID="{F520537C-9864-48B0-8B12-6368071F2DB8}" presName="gear3dstNode" presStyleLbl="node1" presStyleIdx="2" presStyleCnt="3"/>
      <dgm:spPr/>
    </dgm:pt>
    <dgm:pt modelId="{3903D735-651A-494D-9582-23030254C168}" type="pres">
      <dgm:prSet presAssocID="{0066A0F8-B2CB-4F06-B335-570772047C4A}" presName="connector1" presStyleLbl="sibTrans2D1" presStyleIdx="0" presStyleCnt="3" custLinFactNeighborX="-637" custLinFactNeighborY="118"/>
      <dgm:spPr/>
    </dgm:pt>
    <dgm:pt modelId="{2A73AAD6-5ECC-42C6-B758-D20445991F23}" type="pres">
      <dgm:prSet presAssocID="{DACA1795-A935-4BD7-BA47-7B6403C55A27}" presName="connector2" presStyleLbl="sibTrans2D1" presStyleIdx="1" presStyleCnt="3"/>
      <dgm:spPr/>
    </dgm:pt>
    <dgm:pt modelId="{7C468491-B648-4422-A005-52F219CD0A95}" type="pres">
      <dgm:prSet presAssocID="{BEBA2B0F-0C57-459A-9FDC-C9B924E68712}" presName="connector3" presStyleLbl="sibTrans2D1" presStyleIdx="2" presStyleCnt="3"/>
      <dgm:spPr/>
    </dgm:pt>
  </dgm:ptLst>
  <dgm:cxnLst>
    <dgm:cxn modelId="{32680D01-770A-4E32-B213-751F16D54E50}" type="presOf" srcId="{DACA1795-A935-4BD7-BA47-7B6403C55A27}" destId="{2A73AAD6-5ECC-42C6-B758-D20445991F23}" srcOrd="0" destOrd="0" presId="urn:microsoft.com/office/officeart/2005/8/layout/gear1"/>
    <dgm:cxn modelId="{0C574704-0A41-4774-A93E-3AE9DF819FA0}" type="presOf" srcId="{BEBA2B0F-0C57-459A-9FDC-C9B924E68712}" destId="{7C468491-B648-4422-A005-52F219CD0A95}" srcOrd="0" destOrd="0" presId="urn:microsoft.com/office/officeart/2005/8/layout/gear1"/>
    <dgm:cxn modelId="{99C4B12B-4F54-456F-9FAF-109E2FE57A56}" type="presOf" srcId="{F520537C-9864-48B0-8B12-6368071F2DB8}" destId="{D3028BBD-10C2-4CB3-9593-2679B5AFED42}" srcOrd="2" destOrd="0" presId="urn:microsoft.com/office/officeart/2005/8/layout/gear1"/>
    <dgm:cxn modelId="{0CF12A36-1344-4EAE-974B-72A8436F5516}" srcId="{4ECFC4D3-C06D-4026-BE22-26836C7CD312}" destId="{00496837-CF59-432D-8707-C53F544877C4}" srcOrd="0" destOrd="0" parTransId="{CEA1393F-D25E-4AF4-945A-9F9FF550DFFF}" sibTransId="{0066A0F8-B2CB-4F06-B335-570772047C4A}"/>
    <dgm:cxn modelId="{34DEE739-22FF-4A2E-95E3-39C8D1FBDE4A}" srcId="{4ECFC4D3-C06D-4026-BE22-26836C7CD312}" destId="{ABB38974-C52C-47FC-A771-7123772D390A}" srcOrd="1" destOrd="0" parTransId="{5B09AD86-0091-47FE-830A-6ADBC63A425B}" sibTransId="{DACA1795-A935-4BD7-BA47-7B6403C55A27}"/>
    <dgm:cxn modelId="{E016D13E-0F3D-4898-87D0-BF3B4AA12B7A}" type="presOf" srcId="{F520537C-9864-48B0-8B12-6368071F2DB8}" destId="{D086B9FC-903D-49EC-AB48-A7AADEFA56AA}" srcOrd="3" destOrd="0" presId="urn:microsoft.com/office/officeart/2005/8/layout/gear1"/>
    <dgm:cxn modelId="{274EB641-73D7-4C15-966C-C4F127ADC699}" type="presOf" srcId="{0066A0F8-B2CB-4F06-B335-570772047C4A}" destId="{3903D735-651A-494D-9582-23030254C168}" srcOrd="0" destOrd="0" presId="urn:microsoft.com/office/officeart/2005/8/layout/gear1"/>
    <dgm:cxn modelId="{AE255176-EFB4-47BA-8646-623AA1C691B2}" type="presOf" srcId="{ABB38974-C52C-47FC-A771-7123772D390A}" destId="{3D2B491B-42F3-461A-ADCF-BCA8924604A7}" srcOrd="2" destOrd="0" presId="urn:microsoft.com/office/officeart/2005/8/layout/gear1"/>
    <dgm:cxn modelId="{04E3827F-D913-4CAE-9318-C407165601C3}" type="presOf" srcId="{ABB38974-C52C-47FC-A771-7123772D390A}" destId="{E279D412-075F-40EB-98B1-B8630F4A0924}" srcOrd="1" destOrd="0" presId="urn:microsoft.com/office/officeart/2005/8/layout/gear1"/>
    <dgm:cxn modelId="{863C0FAD-034E-4272-865B-8B3A4635DCD5}" type="presOf" srcId="{4ECFC4D3-C06D-4026-BE22-26836C7CD312}" destId="{135776D2-962F-4211-8728-4310D0973BB3}" srcOrd="0" destOrd="0" presId="urn:microsoft.com/office/officeart/2005/8/layout/gear1"/>
    <dgm:cxn modelId="{C7AA94AF-C5E5-4208-A516-2695A71CBF20}" type="presOf" srcId="{00496837-CF59-432D-8707-C53F544877C4}" destId="{A6EC2A93-F109-4316-AAF1-86FFF25D6EE0}" srcOrd="2" destOrd="0" presId="urn:microsoft.com/office/officeart/2005/8/layout/gear1"/>
    <dgm:cxn modelId="{3B24D2B2-5B44-4D74-B3B8-8B231B82DE7E}" type="presOf" srcId="{ABB38974-C52C-47FC-A771-7123772D390A}" destId="{287990BC-FAC5-41A6-A2D0-E7F3DB5391FD}" srcOrd="0" destOrd="0" presId="urn:microsoft.com/office/officeart/2005/8/layout/gear1"/>
    <dgm:cxn modelId="{E84930C8-911E-4008-9D98-6621775ADE28}" type="presOf" srcId="{00496837-CF59-432D-8707-C53F544877C4}" destId="{7953E0B7-8846-437C-B814-E4EF41991CFB}" srcOrd="0" destOrd="0" presId="urn:microsoft.com/office/officeart/2005/8/layout/gear1"/>
    <dgm:cxn modelId="{0390B9DD-42FA-4AE9-A671-353EEFB9EAE8}" type="presOf" srcId="{F520537C-9864-48B0-8B12-6368071F2DB8}" destId="{7223605B-3E1B-4FA9-AAC6-97799D5A2922}" srcOrd="0" destOrd="0" presId="urn:microsoft.com/office/officeart/2005/8/layout/gear1"/>
    <dgm:cxn modelId="{60A049DE-177C-4432-A085-5E34DBFD7BFD}" type="presOf" srcId="{F520537C-9864-48B0-8B12-6368071F2DB8}" destId="{93A7B536-7317-477E-992B-C50B29FE9580}" srcOrd="1" destOrd="0" presId="urn:microsoft.com/office/officeart/2005/8/layout/gear1"/>
    <dgm:cxn modelId="{EDBE8AF5-A618-4C24-9B54-B07948291D4A}" type="presOf" srcId="{00496837-CF59-432D-8707-C53F544877C4}" destId="{22DE71C8-0E57-4DE1-86DE-0D261861482F}" srcOrd="1" destOrd="0" presId="urn:microsoft.com/office/officeart/2005/8/layout/gear1"/>
    <dgm:cxn modelId="{C684E2F5-78AB-4DDB-A894-1C5F4CC2A56F}" srcId="{4ECFC4D3-C06D-4026-BE22-26836C7CD312}" destId="{F520537C-9864-48B0-8B12-6368071F2DB8}" srcOrd="2" destOrd="0" parTransId="{BC250216-B9E6-467F-8B33-A0BEB5D4FB83}" sibTransId="{BEBA2B0F-0C57-459A-9FDC-C9B924E68712}"/>
    <dgm:cxn modelId="{75D2396E-8972-47B9-A50E-BA8042C60421}" type="presParOf" srcId="{135776D2-962F-4211-8728-4310D0973BB3}" destId="{7953E0B7-8846-437C-B814-E4EF41991CFB}" srcOrd="0" destOrd="0" presId="urn:microsoft.com/office/officeart/2005/8/layout/gear1"/>
    <dgm:cxn modelId="{05642F5E-F128-41AE-BB57-48098B006883}" type="presParOf" srcId="{135776D2-962F-4211-8728-4310D0973BB3}" destId="{22DE71C8-0E57-4DE1-86DE-0D261861482F}" srcOrd="1" destOrd="0" presId="urn:microsoft.com/office/officeart/2005/8/layout/gear1"/>
    <dgm:cxn modelId="{3DE703BD-283A-4C86-8DBA-6D8E6A665994}" type="presParOf" srcId="{135776D2-962F-4211-8728-4310D0973BB3}" destId="{A6EC2A93-F109-4316-AAF1-86FFF25D6EE0}" srcOrd="2" destOrd="0" presId="urn:microsoft.com/office/officeart/2005/8/layout/gear1"/>
    <dgm:cxn modelId="{C1F85517-C3A7-4CE3-B1A9-4F3E74BFA2E3}" type="presParOf" srcId="{135776D2-962F-4211-8728-4310D0973BB3}" destId="{287990BC-FAC5-41A6-A2D0-E7F3DB5391FD}" srcOrd="3" destOrd="0" presId="urn:microsoft.com/office/officeart/2005/8/layout/gear1"/>
    <dgm:cxn modelId="{3DAA4A66-9FAA-4A5D-BE2B-678B528215D3}" type="presParOf" srcId="{135776D2-962F-4211-8728-4310D0973BB3}" destId="{E279D412-075F-40EB-98B1-B8630F4A0924}" srcOrd="4" destOrd="0" presId="urn:microsoft.com/office/officeart/2005/8/layout/gear1"/>
    <dgm:cxn modelId="{F17953BA-3C20-41C1-85B7-021F8737B29D}" type="presParOf" srcId="{135776D2-962F-4211-8728-4310D0973BB3}" destId="{3D2B491B-42F3-461A-ADCF-BCA8924604A7}" srcOrd="5" destOrd="0" presId="urn:microsoft.com/office/officeart/2005/8/layout/gear1"/>
    <dgm:cxn modelId="{B8EE50B4-3AAD-4A4D-B4A7-754811BA893D}" type="presParOf" srcId="{135776D2-962F-4211-8728-4310D0973BB3}" destId="{7223605B-3E1B-4FA9-AAC6-97799D5A2922}" srcOrd="6" destOrd="0" presId="urn:microsoft.com/office/officeart/2005/8/layout/gear1"/>
    <dgm:cxn modelId="{C3CED9F5-5BC0-4755-A75F-755EA1B3E210}" type="presParOf" srcId="{135776D2-962F-4211-8728-4310D0973BB3}" destId="{93A7B536-7317-477E-992B-C50B29FE9580}" srcOrd="7" destOrd="0" presId="urn:microsoft.com/office/officeart/2005/8/layout/gear1"/>
    <dgm:cxn modelId="{58E73D2B-21EE-43FA-A3A7-1584D9BD45E7}" type="presParOf" srcId="{135776D2-962F-4211-8728-4310D0973BB3}" destId="{D3028BBD-10C2-4CB3-9593-2679B5AFED42}" srcOrd="8" destOrd="0" presId="urn:microsoft.com/office/officeart/2005/8/layout/gear1"/>
    <dgm:cxn modelId="{624BEB75-9896-4A88-B5B9-3BFE08253421}" type="presParOf" srcId="{135776D2-962F-4211-8728-4310D0973BB3}" destId="{D086B9FC-903D-49EC-AB48-A7AADEFA56AA}" srcOrd="9" destOrd="0" presId="urn:microsoft.com/office/officeart/2005/8/layout/gear1"/>
    <dgm:cxn modelId="{2ACAD499-43B1-49E3-AFBC-FE3CD6BEFBE2}" type="presParOf" srcId="{135776D2-962F-4211-8728-4310D0973BB3}" destId="{3903D735-651A-494D-9582-23030254C168}" srcOrd="10" destOrd="0" presId="urn:microsoft.com/office/officeart/2005/8/layout/gear1"/>
    <dgm:cxn modelId="{33B0DC7F-7ECF-4BBC-8FDD-28D43D227971}" type="presParOf" srcId="{135776D2-962F-4211-8728-4310D0973BB3}" destId="{2A73AAD6-5ECC-42C6-B758-D20445991F23}" srcOrd="11" destOrd="0" presId="urn:microsoft.com/office/officeart/2005/8/layout/gear1"/>
    <dgm:cxn modelId="{66583FFE-2E4C-474E-B4BE-5095481676A9}" type="presParOf" srcId="{135776D2-962F-4211-8728-4310D0973BB3}" destId="{7C468491-B648-4422-A005-52F219CD0A95}" srcOrd="12" destOrd="0" presId="urn:microsoft.com/office/officeart/2005/8/layout/gear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C57856-D888-488D-805F-D148C58B50C7}">
      <dsp:nvSpPr>
        <dsp:cNvPr id="0" name=""/>
        <dsp:cNvSpPr/>
      </dsp:nvSpPr>
      <dsp:spPr>
        <a:xfrm>
          <a:off x="0" y="1024353"/>
          <a:ext cx="81280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4334DF-F3CF-4C97-AF2E-74985C9BF21C}">
      <dsp:nvSpPr>
        <dsp:cNvPr id="0" name=""/>
        <dsp:cNvSpPr/>
      </dsp:nvSpPr>
      <dsp:spPr>
        <a:xfrm>
          <a:off x="406400" y="684873"/>
          <a:ext cx="5689600" cy="678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22350">
            <a:lnSpc>
              <a:spcPct val="90000"/>
            </a:lnSpc>
            <a:spcBef>
              <a:spcPct val="0"/>
            </a:spcBef>
            <a:spcAft>
              <a:spcPct val="35000"/>
            </a:spcAft>
            <a:buNone/>
          </a:pPr>
          <a:r>
            <a:rPr lang="en-MY" sz="2300" kern="1200" dirty="0"/>
            <a:t>What Is Generative </a:t>
          </a:r>
          <a:r>
            <a:rPr lang="en-MY" sz="2300" kern="1200" dirty="0" err="1"/>
            <a:t>Modeling</a:t>
          </a:r>
          <a:r>
            <a:rPr lang="en-MY" sz="2300" kern="1200" dirty="0"/>
            <a:t>?</a:t>
          </a:r>
        </a:p>
      </dsp:txBody>
      <dsp:txXfrm>
        <a:off x="439544" y="718017"/>
        <a:ext cx="5623312" cy="612672"/>
      </dsp:txXfrm>
    </dsp:sp>
    <dsp:sp modelId="{388A1132-01EF-459E-96A9-69B6D461F5EE}">
      <dsp:nvSpPr>
        <dsp:cNvPr id="0" name=""/>
        <dsp:cNvSpPr/>
      </dsp:nvSpPr>
      <dsp:spPr>
        <a:xfrm>
          <a:off x="0" y="2067633"/>
          <a:ext cx="81280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C5F906-3D29-4693-A21F-BD3711F1CAE9}">
      <dsp:nvSpPr>
        <dsp:cNvPr id="0" name=""/>
        <dsp:cNvSpPr/>
      </dsp:nvSpPr>
      <dsp:spPr>
        <a:xfrm>
          <a:off x="406400" y="1728153"/>
          <a:ext cx="5689600" cy="678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22350">
            <a:lnSpc>
              <a:spcPct val="90000"/>
            </a:lnSpc>
            <a:spcBef>
              <a:spcPct val="0"/>
            </a:spcBef>
            <a:spcAft>
              <a:spcPct val="35000"/>
            </a:spcAft>
            <a:buNone/>
          </a:pPr>
          <a:r>
            <a:rPr lang="en-MY" sz="2300" kern="1200" dirty="0"/>
            <a:t>Generative Versus Discriminative </a:t>
          </a:r>
          <a:r>
            <a:rPr lang="en-MY" sz="2300" kern="1200" dirty="0" err="1"/>
            <a:t>Modeling</a:t>
          </a:r>
          <a:endParaRPr lang="en-MY" sz="2300" kern="1200" dirty="0"/>
        </a:p>
      </dsp:txBody>
      <dsp:txXfrm>
        <a:off x="439544" y="1761297"/>
        <a:ext cx="5623312" cy="612672"/>
      </dsp:txXfrm>
    </dsp:sp>
    <dsp:sp modelId="{8CB729FA-5607-41BC-AAB6-1C2519EF00F2}">
      <dsp:nvSpPr>
        <dsp:cNvPr id="0" name=""/>
        <dsp:cNvSpPr/>
      </dsp:nvSpPr>
      <dsp:spPr>
        <a:xfrm>
          <a:off x="0" y="3110913"/>
          <a:ext cx="81280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19FF7F-64D6-4E50-B3D1-2746FCA0945F}">
      <dsp:nvSpPr>
        <dsp:cNvPr id="0" name=""/>
        <dsp:cNvSpPr/>
      </dsp:nvSpPr>
      <dsp:spPr>
        <a:xfrm>
          <a:off x="406400" y="2771433"/>
          <a:ext cx="5689600" cy="678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22350">
            <a:lnSpc>
              <a:spcPct val="90000"/>
            </a:lnSpc>
            <a:spcBef>
              <a:spcPct val="0"/>
            </a:spcBef>
            <a:spcAft>
              <a:spcPct val="35000"/>
            </a:spcAft>
            <a:buNone/>
          </a:pPr>
          <a:r>
            <a:rPr lang="en-US" sz="2300" kern="1200" dirty="0"/>
            <a:t>The Rise of Generative Modeling</a:t>
          </a:r>
          <a:endParaRPr lang="en-MY" sz="2300" kern="1200" dirty="0"/>
        </a:p>
      </dsp:txBody>
      <dsp:txXfrm>
        <a:off x="439544" y="2804577"/>
        <a:ext cx="5623312" cy="612672"/>
      </dsp:txXfrm>
    </dsp:sp>
    <dsp:sp modelId="{978EC528-7E21-4A35-BE16-FEFB916E1D48}">
      <dsp:nvSpPr>
        <dsp:cNvPr id="0" name=""/>
        <dsp:cNvSpPr/>
      </dsp:nvSpPr>
      <dsp:spPr>
        <a:xfrm>
          <a:off x="0" y="4154193"/>
          <a:ext cx="81280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2718915-566E-40A3-BEC1-5B1BFAB1AE73}">
      <dsp:nvSpPr>
        <dsp:cNvPr id="0" name=""/>
        <dsp:cNvSpPr/>
      </dsp:nvSpPr>
      <dsp:spPr>
        <a:xfrm>
          <a:off x="406400" y="3814713"/>
          <a:ext cx="5689600" cy="678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bg1"/>
              </a:solidFill>
              <a:latin typeface="Gelasio" pitchFamily="34" charset="0"/>
              <a:ea typeface="Gelasio" pitchFamily="34" charset="-122"/>
              <a:cs typeface="Arial" panose="020B0604020202020204" pitchFamily="34" charset="0"/>
            </a:rPr>
            <a:t>Types of Generative Models</a:t>
          </a:r>
          <a:endParaRPr lang="en-MY" sz="2300" kern="1200" dirty="0"/>
        </a:p>
      </dsp:txBody>
      <dsp:txXfrm>
        <a:off x="439544" y="3847857"/>
        <a:ext cx="5623312" cy="6126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53E0B7-8846-437C-B814-E4EF41991CFB}">
      <dsp:nvSpPr>
        <dsp:cNvPr id="0" name=""/>
        <dsp:cNvSpPr/>
      </dsp:nvSpPr>
      <dsp:spPr>
        <a:xfrm>
          <a:off x="3793066" y="2438400"/>
          <a:ext cx="2980266" cy="2980266"/>
        </a:xfrm>
        <a:prstGeom prst="gear9">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a dataset consisting of many examples</a:t>
          </a:r>
          <a:endParaRPr lang="en-MY" sz="1800" kern="1200" dirty="0"/>
        </a:p>
      </dsp:txBody>
      <dsp:txXfrm>
        <a:off x="4392232" y="3136513"/>
        <a:ext cx="1781934" cy="1531918"/>
      </dsp:txXfrm>
    </dsp:sp>
    <dsp:sp modelId="{287990BC-FAC5-41A6-A2D0-E7F3DB5391FD}">
      <dsp:nvSpPr>
        <dsp:cNvPr id="0" name=""/>
        <dsp:cNvSpPr/>
      </dsp:nvSpPr>
      <dsp:spPr>
        <a:xfrm>
          <a:off x="2059093" y="1733973"/>
          <a:ext cx="2167466" cy="2167466"/>
        </a:xfrm>
        <a:prstGeom prst="gear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0" i="1" u="none" strike="noStrike" kern="1200" baseline="0" dirty="0">
              <a:latin typeface="MinionPro-It"/>
            </a:rPr>
            <a:t>training data</a:t>
          </a:r>
          <a:endParaRPr lang="en-MY" sz="1800" kern="1200" dirty="0"/>
        </a:p>
      </dsp:txBody>
      <dsp:txXfrm>
        <a:off x="2604759" y="2282937"/>
        <a:ext cx="1076134" cy="1069538"/>
      </dsp:txXfrm>
    </dsp:sp>
    <dsp:sp modelId="{7223605B-3E1B-4FA9-AAC6-97799D5A2922}">
      <dsp:nvSpPr>
        <dsp:cNvPr id="0" name=""/>
        <dsp:cNvSpPr/>
      </dsp:nvSpPr>
      <dsp:spPr>
        <a:xfrm rot="20700000">
          <a:off x="3273095" y="238642"/>
          <a:ext cx="2123675" cy="2123675"/>
        </a:xfrm>
        <a:prstGeom prst="gear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0" i="1" u="none" strike="noStrike" kern="1200" baseline="0" dirty="0">
              <a:latin typeface="MinionPro-It"/>
            </a:rPr>
            <a:t>observation</a:t>
          </a:r>
          <a:endParaRPr lang="en-MY" sz="1800" kern="1200" dirty="0"/>
        </a:p>
      </dsp:txBody>
      <dsp:txXfrm rot="-20700000">
        <a:off x="3738879" y="704426"/>
        <a:ext cx="1192106" cy="1192106"/>
      </dsp:txXfrm>
    </dsp:sp>
    <dsp:sp modelId="{3903D735-651A-494D-9582-23030254C168}">
      <dsp:nvSpPr>
        <dsp:cNvPr id="0" name=""/>
        <dsp:cNvSpPr/>
      </dsp:nvSpPr>
      <dsp:spPr>
        <a:xfrm>
          <a:off x="3553277" y="1985365"/>
          <a:ext cx="3814741" cy="3814741"/>
        </a:xfrm>
        <a:prstGeom prst="circularArrow">
          <a:avLst>
            <a:gd name="adj1" fmla="val 4688"/>
            <a:gd name="adj2" fmla="val 299029"/>
            <a:gd name="adj3" fmla="val 2539295"/>
            <a:gd name="adj4" fmla="val 15812321"/>
            <a:gd name="adj5" fmla="val 54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A73AAD6-5ECC-42C6-B758-D20445991F23}">
      <dsp:nvSpPr>
        <dsp:cNvPr id="0" name=""/>
        <dsp:cNvSpPr/>
      </dsp:nvSpPr>
      <dsp:spPr>
        <a:xfrm>
          <a:off x="1675238" y="1249140"/>
          <a:ext cx="2771648" cy="2771648"/>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C468491-B648-4422-A005-52F219CD0A95}">
      <dsp:nvSpPr>
        <dsp:cNvPr id="0" name=""/>
        <dsp:cNvSpPr/>
      </dsp:nvSpPr>
      <dsp:spPr>
        <a:xfrm>
          <a:off x="2781867" y="-231776"/>
          <a:ext cx="2988394" cy="2988394"/>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t>6/7/2024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lstStyle>
            <a:lvl1pPr algn="r">
              <a:defRPr sz="1200"/>
            </a:lvl1pPr>
          </a:lstStyle>
          <a:p>
            <a:pPr>
              <a:defRPr/>
            </a:pPr>
            <a:fld id="{1D42E491-B660-402F-B9F4-9CDE4A5A3DF8}" type="slidenum">
              <a:rPr lang="en-US"/>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t>6/7/2024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a:latin typeface="Calibri" panose="020F0502020204030204" pitchFamily="34" charset="0"/>
              </a:defRPr>
            </a:lvl1pPr>
          </a:lstStyle>
          <a:p>
            <a:pPr>
              <a:defRPr/>
            </a:pPr>
            <a:fld id="{233DB91E-1848-49E0-A451-46FC7AAC1603}" type="slidenum">
              <a:rPr lang="en-US"/>
              <a:t>‹#›</a:t>
            </a:fld>
            <a:endParaRPr lang="en-US"/>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t>1</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t>2</a:t>
            </a:fld>
            <a:endParaRPr lang="en-US"/>
          </a:p>
        </p:txBody>
      </p:sp>
    </p:spTree>
    <p:extLst>
      <p:ext uri="{BB962C8B-B14F-4D97-AF65-F5344CB8AC3E}">
        <p14:creationId xmlns:p14="http://schemas.microsoft.com/office/powerpoint/2010/main" val="2192266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MY"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t>4</a:t>
            </a:fld>
            <a:endParaRPr lang="en-US"/>
          </a:p>
        </p:txBody>
      </p:sp>
    </p:spTree>
    <p:extLst>
      <p:ext uri="{BB962C8B-B14F-4D97-AF65-F5344CB8AC3E}">
        <p14:creationId xmlns:p14="http://schemas.microsoft.com/office/powerpoint/2010/main" val="1655438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algn="l"/>
            <a:endParaRPr lang="en-MY"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t>5</a:t>
            </a:fld>
            <a:endParaRPr lang="en-US"/>
          </a:p>
        </p:txBody>
      </p:sp>
    </p:spTree>
    <p:extLst>
      <p:ext uri="{BB962C8B-B14F-4D97-AF65-F5344CB8AC3E}">
        <p14:creationId xmlns:p14="http://schemas.microsoft.com/office/powerpoint/2010/main" val="27307545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7</a:t>
            </a:fld>
            <a:endParaRPr lang="en-US"/>
          </a:p>
        </p:txBody>
      </p:sp>
    </p:spTree>
    <p:extLst>
      <p:ext uri="{BB962C8B-B14F-4D97-AF65-F5344CB8AC3E}">
        <p14:creationId xmlns:p14="http://schemas.microsoft.com/office/powerpoint/2010/main" val="12273378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8</a:t>
            </a:fld>
            <a:endParaRPr lang="en-US"/>
          </a:p>
        </p:txBody>
      </p:sp>
    </p:spTree>
    <p:extLst>
      <p:ext uri="{BB962C8B-B14F-4D97-AF65-F5344CB8AC3E}">
        <p14:creationId xmlns:p14="http://schemas.microsoft.com/office/powerpoint/2010/main" val="30089953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normAutofit lnSpcReduction="10000"/>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9</a:t>
            </a:fld>
            <a:endParaRPr lang="en-US"/>
          </a:p>
        </p:txBody>
      </p:sp>
    </p:spTree>
    <p:extLst>
      <p:ext uri="{BB962C8B-B14F-4D97-AF65-F5344CB8AC3E}">
        <p14:creationId xmlns:p14="http://schemas.microsoft.com/office/powerpoint/2010/main" val="3660158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marL="827405" lvl="1" eaLnBrk="0" fontAlgn="base" hangingPunct="0">
              <a:lnSpc>
                <a:spcPct val="150000"/>
              </a:lnSpc>
              <a:spcBef>
                <a:spcPct val="0"/>
              </a:spcBef>
              <a:spcAft>
                <a:spcPct val="0"/>
              </a:spcAft>
              <a:defRPr/>
            </a:pPr>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11</a:t>
            </a:fld>
            <a:endParaRPr lang="en-US"/>
          </a:p>
        </p:txBody>
      </p:sp>
    </p:spTree>
    <p:extLst>
      <p:ext uri="{BB962C8B-B14F-4D97-AF65-F5344CB8AC3E}">
        <p14:creationId xmlns:p14="http://schemas.microsoft.com/office/powerpoint/2010/main" val="31080809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12</a:t>
            </a:fld>
            <a:endParaRPr lang="en-US"/>
          </a:p>
        </p:txBody>
      </p:sp>
    </p:spTree>
    <p:extLst>
      <p:ext uri="{BB962C8B-B14F-4D97-AF65-F5344CB8AC3E}">
        <p14:creationId xmlns:p14="http://schemas.microsoft.com/office/powerpoint/2010/main" val="25579147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13</a:t>
            </a:fld>
            <a:endParaRPr lang="en-US"/>
          </a:p>
        </p:txBody>
      </p:sp>
    </p:spTree>
    <p:extLst>
      <p:ext uri="{BB962C8B-B14F-4D97-AF65-F5344CB8AC3E}">
        <p14:creationId xmlns:p14="http://schemas.microsoft.com/office/powerpoint/2010/main" val="2171815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14</a:t>
            </a:fld>
            <a:endParaRPr lang="en-US"/>
          </a:p>
        </p:txBody>
      </p:sp>
    </p:spTree>
    <p:extLst>
      <p:ext uri="{BB962C8B-B14F-4D97-AF65-F5344CB8AC3E}">
        <p14:creationId xmlns:p14="http://schemas.microsoft.com/office/powerpoint/2010/main" val="19519707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15</a:t>
            </a:fld>
            <a:endParaRPr lang="en-US"/>
          </a:p>
        </p:txBody>
      </p:sp>
    </p:spTree>
    <p:extLst>
      <p:ext uri="{BB962C8B-B14F-4D97-AF65-F5344CB8AC3E}">
        <p14:creationId xmlns:p14="http://schemas.microsoft.com/office/powerpoint/2010/main" val="9051398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normAutofit lnSpcReduction="10000"/>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16</a:t>
            </a:fld>
            <a:endParaRPr lang="en-US"/>
          </a:p>
        </p:txBody>
      </p:sp>
    </p:spTree>
    <p:extLst>
      <p:ext uri="{BB962C8B-B14F-4D97-AF65-F5344CB8AC3E}">
        <p14:creationId xmlns:p14="http://schemas.microsoft.com/office/powerpoint/2010/main" val="38137699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algn="l"/>
            <a:endParaRPr lang="en-MY"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t>17</a:t>
            </a:fld>
            <a:endParaRPr lang="en-US"/>
          </a:p>
        </p:txBody>
      </p:sp>
    </p:spTree>
    <p:extLst>
      <p:ext uri="{BB962C8B-B14F-4D97-AF65-F5344CB8AC3E}">
        <p14:creationId xmlns:p14="http://schemas.microsoft.com/office/powerpoint/2010/main" val="22319932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MY"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t>18</a:t>
            </a:fld>
            <a:endParaRPr lang="en-US"/>
          </a:p>
        </p:txBody>
      </p:sp>
    </p:spTree>
    <p:extLst>
      <p:ext uri="{BB962C8B-B14F-4D97-AF65-F5344CB8AC3E}">
        <p14:creationId xmlns:p14="http://schemas.microsoft.com/office/powerpoint/2010/main" val="8895483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34710031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3902780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31037066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23990701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37372424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6546969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algn="l"/>
            <a:r>
              <a:rPr lang="en-US" sz="1800" b="0" i="0" u="none" strike="noStrike" baseline="0" dirty="0">
                <a:latin typeface="MinionPro-Regular"/>
              </a:rPr>
              <a:t>With this in mind, let’s begin our journey into the exciting world of generative modeling.</a:t>
            </a:r>
          </a:p>
          <a:p>
            <a:pPr algn="l"/>
            <a:r>
              <a:rPr lang="en-US" sz="1800" b="0" i="0" u="none" strike="noStrike" baseline="0" dirty="0">
                <a:latin typeface="MinionPro-Regular"/>
              </a:rPr>
              <a:t>To begin with, we’ll look at a toy example of a generative model and introduce</a:t>
            </a:r>
          </a:p>
          <a:p>
            <a:pPr algn="l"/>
            <a:r>
              <a:rPr lang="en-US" sz="1800" b="0" i="0" u="none" strike="noStrike" baseline="0" dirty="0">
                <a:latin typeface="MinionPro-Regular"/>
              </a:rPr>
              <a:t>some of the ideas that will help us to work through the more complex architectures</a:t>
            </a:r>
          </a:p>
          <a:p>
            <a:pPr algn="l"/>
            <a:r>
              <a:rPr lang="en-US" sz="1800" b="0" i="0" u="none" strike="noStrike" baseline="0" dirty="0">
                <a:latin typeface="MinionPro-Regular"/>
              </a:rPr>
              <a:t>that we will encounter later in the book.</a:t>
            </a:r>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29</a:t>
            </a:fld>
            <a:endParaRPr lang="en-US"/>
          </a:p>
        </p:txBody>
      </p:sp>
    </p:spTree>
    <p:extLst>
      <p:ext uri="{BB962C8B-B14F-4D97-AF65-F5344CB8AC3E}">
        <p14:creationId xmlns:p14="http://schemas.microsoft.com/office/powerpoint/2010/main" val="13015975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pPr algn="l"/>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a:t>30</a:t>
            </a:fld>
            <a:endParaRPr lang="en-US"/>
          </a:p>
        </p:txBody>
      </p:sp>
    </p:spTree>
    <p:extLst>
      <p:ext uri="{BB962C8B-B14F-4D97-AF65-F5344CB8AC3E}">
        <p14:creationId xmlns:p14="http://schemas.microsoft.com/office/powerpoint/2010/main" val="41157755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8851462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33589350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35428330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37539473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22429281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t>42</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7296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4747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image" Target="../media/image1.png"/><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10" Type="http://schemas.openxmlformats.org/officeDocument/2006/relationships/slideLayout" Target="../slideLayouts/slideLayout29.xml"/><Relationship Id="rId19" Type="http://schemas.openxmlformats.org/officeDocument/2006/relationships/theme" Target="../theme/theme2.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18" Type="http://schemas.openxmlformats.org/officeDocument/2006/relationships/slideLayout" Target="../slideLayouts/slideLayout5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17" Type="http://schemas.openxmlformats.org/officeDocument/2006/relationships/slideLayout" Target="../slideLayouts/slideLayout54.xml"/><Relationship Id="rId2" Type="http://schemas.openxmlformats.org/officeDocument/2006/relationships/slideLayout" Target="../slideLayouts/slideLayout39.xml"/><Relationship Id="rId16" Type="http://schemas.openxmlformats.org/officeDocument/2006/relationships/slideLayout" Target="../slideLayouts/slideLayout53.xml"/><Relationship Id="rId20" Type="http://schemas.openxmlformats.org/officeDocument/2006/relationships/image" Target="../media/image1.png"/><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slideLayout" Target="../slideLayouts/slideLayout52.xml"/><Relationship Id="rId10" Type="http://schemas.openxmlformats.org/officeDocument/2006/relationships/slideLayout" Target="../slideLayouts/slideLayout47.xml"/><Relationship Id="rId19" Type="http://schemas.openxmlformats.org/officeDocument/2006/relationships/theme" Target="../theme/theme3.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18" Type="http://schemas.openxmlformats.org/officeDocument/2006/relationships/slideLayout" Target="../slideLayouts/slideLayout7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slideLayout" Target="../slideLayouts/slideLayout72.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20" Type="http://schemas.openxmlformats.org/officeDocument/2006/relationships/image" Target="../media/image1.png"/><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19" Type="http://schemas.openxmlformats.org/officeDocument/2006/relationships/theme" Target="../theme/theme4.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t>6/7/2024</a:t>
            </a:fld>
            <a:endParaRPr lang="en-US">
              <a:solidFill>
                <a:prstClr val="black">
                  <a:tint val="75000"/>
                </a:prstClr>
              </a:solidFill>
              <a:latin typeface="Calibri" panose="020F0502020204030204"/>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t>‹#›</a:t>
            </a:fld>
            <a:endParaRPr lang="en-US">
              <a:solidFill>
                <a:prstClr val="black">
                  <a:tint val="75000"/>
                </a:prstClr>
              </a:solidFill>
              <a:latin typeface="Calibri" panose="020F0502020204030204"/>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725"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t>6/7/2024</a:t>
            </a:fld>
            <a:endParaRPr lang="en-US">
              <a:solidFill>
                <a:prstClr val="black">
                  <a:tint val="75000"/>
                </a:prstClr>
              </a:solidFill>
              <a:latin typeface="Calibri" panose="020F0502020204030204"/>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t>‹#›</a:t>
            </a:fld>
            <a:endParaRPr lang="en-US">
              <a:solidFill>
                <a:prstClr val="black">
                  <a:tint val="75000"/>
                </a:prstClr>
              </a:solidFill>
              <a:latin typeface="Calibri" panose="020F0502020204030204"/>
            </a:endParaRPr>
          </a:p>
        </p:txBody>
      </p:sp>
    </p:spTree>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t>6/7/2024</a:t>
            </a:fld>
            <a:endParaRPr lang="en-US">
              <a:solidFill>
                <a:prstClr val="black">
                  <a:tint val="75000"/>
                </a:prstClr>
              </a:solidFill>
              <a:latin typeface="Calibri" panose="020F0502020204030204"/>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t>‹#›</a:t>
            </a:fld>
            <a:endParaRPr lang="en-US">
              <a:solidFill>
                <a:prstClr val="black">
                  <a:tint val="75000"/>
                </a:prstClr>
              </a:solidFill>
              <a:latin typeface="Calibri" panose="020F0502020204030204"/>
            </a:endParaRP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t>6/7/2024</a:t>
            </a:fld>
            <a:endParaRPr lang="en-US">
              <a:solidFill>
                <a:prstClr val="black">
                  <a:tint val="75000"/>
                </a:prstClr>
              </a:solidFill>
              <a:latin typeface="Calibri" panose="020F0502020204030204"/>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t>‹#›</a:t>
            </a:fld>
            <a:endParaRPr lang="en-US">
              <a:solidFill>
                <a:prstClr val="black">
                  <a:tint val="75000"/>
                </a:prstClr>
              </a:solidFill>
              <a:latin typeface="Calibri" panose="020F0502020204030204"/>
            </a:endParaRP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2" r:id="rId16"/>
    <p:sldLayoutId id="2147483723" r:id="rId17"/>
    <p:sldLayoutId id="214748372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3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3.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2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13.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15.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17.emf"/></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21.emf"/></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7.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73.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2.xml"/><Relationship Id="rId1" Type="http://schemas.openxmlformats.org/officeDocument/2006/relationships/slideLayout" Target="../slideLayouts/slideLayout73.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3.xml"/><Relationship Id="rId1" Type="http://schemas.openxmlformats.org/officeDocument/2006/relationships/slideLayout" Target="../slideLayouts/slideLayout73.xml"/><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4.xml"/><Relationship Id="rId1" Type="http://schemas.openxmlformats.org/officeDocument/2006/relationships/slideLayout" Target="../slideLayouts/slideLayout73.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5.xml"/><Relationship Id="rId1" Type="http://schemas.openxmlformats.org/officeDocument/2006/relationships/slideLayout" Target="../slideLayouts/slideLayout73.xml"/><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6.xml"/><Relationship Id="rId1" Type="http://schemas.openxmlformats.org/officeDocument/2006/relationships/slideLayout" Target="../slideLayouts/slideLayout73.xml"/><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7.xml"/><Relationship Id="rId1" Type="http://schemas.openxmlformats.org/officeDocument/2006/relationships/slideLayout" Target="../slideLayouts/slideLayout73.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8.xml"/><Relationship Id="rId1" Type="http://schemas.openxmlformats.org/officeDocument/2006/relationships/slideLayout" Target="../slideLayouts/slideLayout73.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9.xml"/><Relationship Id="rId1" Type="http://schemas.openxmlformats.org/officeDocument/2006/relationships/slideLayout" Target="../slideLayouts/slideLayout73.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0.xml"/><Relationship Id="rId1" Type="http://schemas.openxmlformats.org/officeDocument/2006/relationships/slideLayout" Target="../slideLayouts/slideLayout73.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5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a:solidFill>
                <a:prstClr val="white"/>
              </a:solidFill>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a:fillRect/>
          </a:stretch>
        </p:blipFill>
        <p:spPr>
          <a:xfrm>
            <a:off x="0" y="-43542"/>
            <a:ext cx="6965879" cy="4263990"/>
          </a:xfrm>
        </p:spPr>
      </p:pic>
      <p:pic>
        <p:nvPicPr>
          <p:cNvPr id="23" name="Graphic 22"/>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118077"/>
            <a:ext cx="2470340" cy="1156221"/>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b="1" dirty="0">
                <a:solidFill>
                  <a:prstClr val="white"/>
                </a:solidFill>
                <a:latin typeface="Calibri" panose="020F0502020204030204"/>
              </a:rPr>
              <a:t>www.midocean.ae</a:t>
            </a:r>
          </a:p>
        </p:txBody>
      </p:sp>
      <p:sp>
        <p:nvSpPr>
          <p:cNvPr id="14" name="TextBox 13"/>
          <p:cNvSpPr txBox="1"/>
          <p:nvPr/>
        </p:nvSpPr>
        <p:spPr>
          <a:xfrm>
            <a:off x="5257800" y="4512500"/>
            <a:ext cx="5867402" cy="1168400"/>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Nibras Abdullah</a:t>
            </a:r>
          </a:p>
          <a:p>
            <a:pPr algn="ctr" eaLnBrk="1" fontAlgn="auto" hangingPunct="1">
              <a:spcBef>
                <a:spcPts val="0"/>
              </a:spcBef>
              <a:spcAft>
                <a:spcPts val="0"/>
              </a:spcAft>
            </a:pPr>
            <a:r>
              <a:rPr lang="en-US" sz="1400" b="1" i="1" dirty="0">
                <a:solidFill>
                  <a:srgbClr val="35A8E0"/>
                </a:solidFill>
                <a:latin typeface="Calibri" panose="020F0502020204030204"/>
                <a:ea typeface="Majalla UI"/>
                <a:cs typeface="Majalla UI"/>
              </a:rPr>
              <a:t>Assistant professor</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pic>
        <p:nvPicPr>
          <p:cNvPr id="15" name="صورة 2" descr="D:\private\MIDOCTION UNIVERSITY\Image for slides.pngImage for slides"/>
          <p:cNvPicPr>
            <a:picLocks noChangeAspect="1"/>
          </p:cNvPicPr>
          <p:nvPr/>
        </p:nvPicPr>
        <p:blipFill>
          <a:blip r:embed="rId5"/>
          <a:srcRect t="18096" b="18096"/>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p:cNvSpPr/>
          <p:nvPr/>
        </p:nvSpPr>
        <p:spPr>
          <a:xfrm>
            <a:off x="41093" y="6045946"/>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charset="0"/>
                <a:cs typeface="Alexandria" charset="0"/>
              </a:rPr>
              <a:t>Lecture 1</a:t>
            </a: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p:nvPr/>
        </p:nvSpPr>
        <p:spPr>
          <a:xfrm>
            <a:off x="5452286" y="1146253"/>
            <a:ext cx="6663513"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defRPr/>
            </a:pPr>
            <a:br>
              <a:rPr lang="en-US" sz="3200" dirty="0"/>
            </a:br>
            <a:r>
              <a:rPr lang="en-US" sz="3200" b="1" dirty="0" err="1">
                <a:solidFill>
                  <a:srgbClr val="84492B"/>
                </a:solidFill>
                <a:latin typeface="Andalus" panose="02020603050405020304" pitchFamily="18" charset="-78"/>
                <a:cs typeface="Andalus" panose="02020603050405020304" pitchFamily="18" charset="-78"/>
              </a:rPr>
              <a:t>Deep Generative Models</a:t>
            </a:r>
            <a:r>
              <a:rPr lang="en-US" sz="3200" b="1" dirty="0">
                <a:solidFill>
                  <a:srgbClr val="84492B"/>
                </a:solidFill>
                <a:latin typeface="Andalus" panose="02020603050405020304" pitchFamily="18" charset="-78"/>
                <a:cs typeface="Andalus" panose="02020603050405020304" pitchFamily="18" charset="-78"/>
              </a:rPr>
              <a:t> </a:t>
            </a:r>
            <a:r>
              <a:rPr lang="en-US" sz="2400" b="1" dirty="0">
                <a:solidFill>
                  <a:srgbClr val="00B0F0"/>
                </a:solidFill>
                <a:latin typeface="Andalus" panose="02020603050405020304" pitchFamily="18" charset="-78"/>
                <a:cs typeface="Andalus" panose="02020603050405020304" pitchFamily="18" charset="-78"/>
              </a:rPr>
              <a:t>(AI314)</a:t>
            </a:r>
            <a:br>
              <a:rPr lang="en-US" sz="2400" dirty="0">
                <a:solidFill>
                  <a:srgbClr val="00B0F0"/>
                </a:solidFill>
              </a:rPr>
            </a:br>
            <a:r>
              <a:rPr lang="en-US" sz="1400" dirty="0">
                <a:solidFill>
                  <a:srgbClr val="00B0F0"/>
                </a:solidFill>
              </a:rPr>
              <a:t>Master of Science in </a:t>
            </a:r>
            <a:r>
              <a:rPr lang="en-US" sz="1400" dirty="0" err="1">
                <a:solidFill>
                  <a:srgbClr val="00B0F0"/>
                </a:solidFill>
              </a:rPr>
              <a:t>AI</a:t>
            </a:r>
            <a:r>
              <a:rPr lang="en-US" sz="1400" dirty="0">
                <a:solidFill>
                  <a:srgbClr val="00B0F0"/>
                </a:solidFill>
              </a:rPr>
              <a:t> </a:t>
            </a:r>
            <a:br>
              <a:rPr lang="en-US" sz="1400" dirty="0"/>
            </a:br>
            <a:br>
              <a:rPr lang="en-US" sz="2000" dirty="0"/>
            </a:br>
            <a:endParaRPr lang="en-US" sz="3600" dirty="0">
              <a:solidFill>
                <a:srgbClr val="FFC000"/>
              </a:solidFill>
              <a:effectLst>
                <a:outerShdw blurRad="38100" dist="38100" dir="2700000" algn="tl">
                  <a:srgbClr val="000000">
                    <a:alpha val="43137"/>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graphicFrame>
        <p:nvGraphicFramePr>
          <p:cNvPr id="4" name="Diagram 3">
            <a:extLst>
              <a:ext uri="{FF2B5EF4-FFF2-40B4-BE49-F238E27FC236}">
                <a16:creationId xmlns:a16="http://schemas.microsoft.com/office/drawing/2014/main" id="{E918DEF9-61D1-1271-D3BA-FEA51FCDE42F}"/>
              </a:ext>
            </a:extLst>
          </p:cNvPr>
          <p:cNvGraphicFramePr/>
          <p:nvPr>
            <p:extLst>
              <p:ext uri="{D42A27DB-BD31-4B8C-83A1-F6EECF244321}">
                <p14:modId xmlns:p14="http://schemas.microsoft.com/office/powerpoint/2010/main" val="278967634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endParaRPr lang="en-US"/>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p:cNvSpPr txBox="1"/>
          <p:nvPr/>
        </p:nvSpPr>
        <p:spPr>
          <a:xfrm>
            <a:off x="2461779" y="462139"/>
            <a:ext cx="7555524" cy="523220"/>
          </a:xfrm>
          <a:prstGeom prst="rect">
            <a:avLst/>
          </a:prstGeom>
          <a:noFill/>
        </p:spPr>
        <p:txBody>
          <a:bodyPr wrap="square" rtlCol="0">
            <a:spAutoFit/>
          </a:bodyPr>
          <a:lstStyle/>
          <a:p>
            <a:pPr lvl="0" algn="ctr"/>
            <a:r>
              <a:rPr lang="en-US" sz="2800" b="1" dirty="0">
                <a:solidFill>
                  <a:prstClr val="white"/>
                </a:solidFill>
                <a:latin typeface="Agency FB" panose="020B0503020202020204" pitchFamily="34" charset="0"/>
                <a:cs typeface="Tajawal Medium" panose="00000600000000000000" pitchFamily="2" charset="-78"/>
              </a:rPr>
              <a:t>What Is Generative Modeling?</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51035" y="132898"/>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5" name="TextBox 4">
            <a:extLst>
              <a:ext uri="{FF2B5EF4-FFF2-40B4-BE49-F238E27FC236}">
                <a16:creationId xmlns:a16="http://schemas.microsoft.com/office/drawing/2014/main" id="{F55EDE04-0405-69BD-600B-34503B05B085}"/>
              </a:ext>
            </a:extLst>
          </p:cNvPr>
          <p:cNvSpPr txBox="1"/>
          <p:nvPr/>
        </p:nvSpPr>
        <p:spPr>
          <a:xfrm>
            <a:off x="838200" y="1828204"/>
            <a:ext cx="9116060" cy="2246769"/>
          </a:xfrm>
          <a:prstGeom prst="rect">
            <a:avLst/>
          </a:prstGeom>
          <a:noFill/>
        </p:spPr>
        <p:txBody>
          <a:bodyPr wrap="square" rtlCol="0">
            <a:spAutoFit/>
          </a:bodyPr>
          <a:lstStyle/>
          <a:p>
            <a:pPr algn="l"/>
            <a:r>
              <a:rPr lang="en-US" sz="2800" b="1" i="1" u="none" strike="noStrike" baseline="0" dirty="0">
                <a:latin typeface="MinionPro-Regular"/>
              </a:rPr>
              <a:t>Generative modeling can be broadly defined as follows:</a:t>
            </a:r>
          </a:p>
          <a:p>
            <a:pPr algn="l"/>
            <a:endParaRPr lang="en-US" sz="2800" b="0" i="0" u="none" strike="noStrike" baseline="0" dirty="0">
              <a:latin typeface="MinionPro-Regular"/>
            </a:endParaRPr>
          </a:p>
          <a:p>
            <a:pPr algn="just"/>
            <a:r>
              <a:rPr lang="en-US" sz="2800" b="0" i="0" u="none" strike="noStrike" baseline="0" dirty="0">
                <a:latin typeface="MinionPro-Regular"/>
              </a:rPr>
              <a:t>Generative modeling is a branch of machine learning that involves training a model to produce new data that is similar to a given dataset.</a:t>
            </a:r>
            <a:endParaRPr lang="en-MY" sz="2800"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endParaRPr lang="en-US"/>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US" sz="1800" b="0" i="1" u="none" strike="noStrike" baseline="0">
                <a:latin typeface="MinionPro-It"/>
              </a:rPr>
              <a:t>Figure 1-1. A generative model trained to generate realistic photos of horses</a:t>
            </a:r>
            <a:endParaRPr lang="en-US" dirty="0">
              <a:solidFill>
                <a:prstClr val="white"/>
              </a:solidFill>
            </a:endParaRPr>
          </a:p>
        </p:txBody>
      </p:sp>
      <p:sp>
        <p:nvSpPr>
          <p:cNvPr id="3" name="TextBox 2"/>
          <p:cNvSpPr txBox="1"/>
          <p:nvPr/>
        </p:nvSpPr>
        <p:spPr>
          <a:xfrm>
            <a:off x="2461779" y="462139"/>
            <a:ext cx="7555524" cy="523220"/>
          </a:xfrm>
          <a:prstGeom prst="rect">
            <a:avLst/>
          </a:prstGeom>
          <a:noFill/>
        </p:spPr>
        <p:txBody>
          <a:bodyPr wrap="square" rtlCol="0">
            <a:spAutoFit/>
          </a:bodyPr>
          <a:lstStyle/>
          <a:p>
            <a:pPr lvl="0" algn="ctr"/>
            <a:r>
              <a:rPr lang="en-US" sz="2800" b="1" dirty="0">
                <a:solidFill>
                  <a:prstClr val="white"/>
                </a:solidFill>
                <a:latin typeface="Agency FB" panose="020B0503020202020204" pitchFamily="34" charset="0"/>
                <a:cs typeface="Tajawal Medium" panose="00000600000000000000" pitchFamily="2" charset="-78"/>
              </a:rPr>
              <a:t>What Is Generative Modeling?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51035" y="132898"/>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6" name="Picture 5">
            <a:extLst>
              <a:ext uri="{FF2B5EF4-FFF2-40B4-BE49-F238E27FC236}">
                <a16:creationId xmlns:a16="http://schemas.microsoft.com/office/drawing/2014/main" id="{A0C55243-BA64-DC0E-A409-56A1D07C83C0}"/>
              </a:ext>
            </a:extLst>
          </p:cNvPr>
          <p:cNvPicPr>
            <a:picLocks noChangeAspect="1"/>
          </p:cNvPicPr>
          <p:nvPr/>
        </p:nvPicPr>
        <p:blipFill>
          <a:blip r:embed="rId4"/>
          <a:stretch>
            <a:fillRect/>
          </a:stretch>
        </p:blipFill>
        <p:spPr>
          <a:xfrm>
            <a:off x="1856754" y="2058966"/>
            <a:ext cx="8333772" cy="3628663"/>
          </a:xfrm>
          <a:prstGeom prst="rect">
            <a:avLst/>
          </a:prstGeom>
        </p:spPr>
      </p:pic>
      <p:sp>
        <p:nvSpPr>
          <p:cNvPr id="9" name="TextBox 8">
            <a:extLst>
              <a:ext uri="{FF2B5EF4-FFF2-40B4-BE49-F238E27FC236}">
                <a16:creationId xmlns:a16="http://schemas.microsoft.com/office/drawing/2014/main" id="{FDB87D0F-9B7B-F23C-7EEB-DD3795AEEE24}"/>
              </a:ext>
            </a:extLst>
          </p:cNvPr>
          <p:cNvSpPr txBox="1"/>
          <p:nvPr/>
        </p:nvSpPr>
        <p:spPr>
          <a:xfrm>
            <a:off x="1066800" y="5687629"/>
            <a:ext cx="8686800" cy="369332"/>
          </a:xfrm>
          <a:prstGeom prst="rect">
            <a:avLst/>
          </a:prstGeom>
          <a:noFill/>
        </p:spPr>
        <p:txBody>
          <a:bodyPr wrap="square">
            <a:spAutoFit/>
          </a:bodyPr>
          <a:lstStyle/>
          <a:p>
            <a:r>
              <a:rPr lang="en-US" sz="1800" b="0" i="1" u="none" strike="noStrike" baseline="0" dirty="0">
                <a:latin typeface="MinionPro-It"/>
              </a:rPr>
              <a:t>Figure 1-1. A generative model trained to generate realistic photos of horses</a:t>
            </a:r>
            <a:endParaRPr lang="en-MY" dirty="0"/>
          </a:p>
        </p:txBody>
      </p:sp>
    </p:spTree>
    <p:extLst>
      <p:ext uri="{BB962C8B-B14F-4D97-AF65-F5344CB8AC3E}">
        <p14:creationId xmlns:p14="http://schemas.microsoft.com/office/powerpoint/2010/main" val="3637425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endParaRPr lang="en-US"/>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US" sz="1800" b="0" i="1" u="none" strike="noStrike" baseline="0">
                <a:latin typeface="MinionPro-It"/>
              </a:rPr>
              <a:t>Figure 1-1. A generative model trained to generate realistic photos of horses</a:t>
            </a:r>
            <a:endParaRPr lang="en-US" dirty="0">
              <a:solidFill>
                <a:prstClr val="white"/>
              </a:solidFill>
            </a:endParaRPr>
          </a:p>
        </p:txBody>
      </p:sp>
      <p:sp>
        <p:nvSpPr>
          <p:cNvPr id="3" name="TextBox 2"/>
          <p:cNvSpPr txBox="1"/>
          <p:nvPr/>
        </p:nvSpPr>
        <p:spPr>
          <a:xfrm>
            <a:off x="2461779" y="462139"/>
            <a:ext cx="7555524" cy="523220"/>
          </a:xfrm>
          <a:prstGeom prst="rect">
            <a:avLst/>
          </a:prstGeom>
          <a:noFill/>
        </p:spPr>
        <p:txBody>
          <a:bodyPr wrap="square" rtlCol="0">
            <a:spAutoFit/>
          </a:bodyPr>
          <a:lstStyle/>
          <a:p>
            <a:pPr lvl="0" algn="ctr"/>
            <a:r>
              <a:rPr lang="en-US" sz="2800" b="1" dirty="0">
                <a:solidFill>
                  <a:prstClr val="white"/>
                </a:solidFill>
                <a:latin typeface="Agency FB" panose="020B0503020202020204" pitchFamily="34" charset="0"/>
                <a:cs typeface="Tajawal Medium" panose="00000600000000000000" pitchFamily="2" charset="-78"/>
              </a:rPr>
              <a:t>What Is Generative Modeling?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51035" y="132898"/>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graphicFrame>
        <p:nvGraphicFramePr>
          <p:cNvPr id="4" name="Diagram 3">
            <a:extLst>
              <a:ext uri="{FF2B5EF4-FFF2-40B4-BE49-F238E27FC236}">
                <a16:creationId xmlns:a16="http://schemas.microsoft.com/office/drawing/2014/main" id="{10D70108-8C64-4AAC-4B13-8A3C2E4667FB}"/>
              </a:ext>
            </a:extLst>
          </p:cNvPr>
          <p:cNvGraphicFramePr/>
          <p:nvPr>
            <p:extLst>
              <p:ext uri="{D42A27DB-BD31-4B8C-83A1-F6EECF244321}">
                <p14:modId xmlns:p14="http://schemas.microsoft.com/office/powerpoint/2010/main" val="2774910343"/>
              </p:ext>
            </p:extLst>
          </p:nvPr>
        </p:nvGraphicFramePr>
        <p:xfrm>
          <a:off x="1488555" y="1046490"/>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0265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94785" y="500416"/>
            <a:ext cx="8089512"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What are Generative Models?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86547" y="47963"/>
            <a:ext cx="1804818" cy="1204640"/>
          </a:xfrm>
          <a:prstGeom prst="rect">
            <a:avLst/>
          </a:prstGeom>
        </p:spPr>
      </p:pic>
      <p:sp>
        <p:nvSpPr>
          <p:cNvPr id="8" name="TextBox 7"/>
          <p:cNvSpPr txBox="1"/>
          <p:nvPr/>
        </p:nvSpPr>
        <p:spPr>
          <a:xfrm>
            <a:off x="3612126" y="5929344"/>
            <a:ext cx="28011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schemeClr val="bg1"/>
                </a:solidFill>
                <a:latin typeface="Calibri" panose="020F0502020204030204"/>
              </a:rPr>
              <a:t>www.midocean.ae</a:t>
            </a:r>
          </a:p>
        </p:txBody>
      </p:sp>
      <p:sp>
        <p:nvSpPr>
          <p:cNvPr id="22" name="Rectangle 21"/>
          <p:cNvSpPr/>
          <p:nvPr/>
        </p:nvSpPr>
        <p:spPr>
          <a:xfrm>
            <a:off x="2575136" y="1082349"/>
            <a:ext cx="703927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schemeClr val="bg1"/>
              </a:solidFill>
            </a:endParaRPr>
          </a:p>
        </p:txBody>
      </p:sp>
      <p:sp>
        <p:nvSpPr>
          <p:cNvPr id="20" name="Text 1">
            <a:extLst>
              <a:ext uri="{FF2B5EF4-FFF2-40B4-BE49-F238E27FC236}">
                <a16:creationId xmlns:a16="http://schemas.microsoft.com/office/drawing/2014/main" id="{D8890D06-1EE5-FDBE-1EA8-A7C6F293115C}"/>
              </a:ext>
            </a:extLst>
          </p:cNvPr>
          <p:cNvSpPr/>
          <p:nvPr/>
        </p:nvSpPr>
        <p:spPr>
          <a:xfrm>
            <a:off x="1781607" y="771732"/>
            <a:ext cx="7768084" cy="603472"/>
          </a:xfrm>
          <a:prstGeom prst="rect">
            <a:avLst/>
          </a:prstGeom>
          <a:noFill/>
          <a:ln/>
        </p:spPr>
        <p:txBody>
          <a:bodyPr wrap="none" rtlCol="0" anchor="t"/>
          <a:lstStyle/>
          <a:p>
            <a:pPr marL="0" indent="0">
              <a:lnSpc>
                <a:spcPts val="5468"/>
              </a:lnSpc>
              <a:buNone/>
            </a:pPr>
            <a:endParaRPr lang="en-US" sz="4374" dirty="0">
              <a:solidFill>
                <a:schemeClr val="bg1"/>
              </a:solidFill>
            </a:endParaRPr>
          </a:p>
        </p:txBody>
      </p:sp>
      <p:pic>
        <p:nvPicPr>
          <p:cNvPr id="21" name="Image 1" descr="preencoded.png">
            <a:extLst>
              <a:ext uri="{FF2B5EF4-FFF2-40B4-BE49-F238E27FC236}">
                <a16:creationId xmlns:a16="http://schemas.microsoft.com/office/drawing/2014/main" id="{894DF15F-AC62-C403-44F5-BA7F94BEA9E6}"/>
              </a:ext>
            </a:extLst>
          </p:cNvPr>
          <p:cNvPicPr>
            <a:picLocks noChangeAspect="1"/>
          </p:cNvPicPr>
          <p:nvPr/>
        </p:nvPicPr>
        <p:blipFill>
          <a:blip r:embed="rId4"/>
          <a:stretch>
            <a:fillRect/>
          </a:stretch>
        </p:blipFill>
        <p:spPr>
          <a:xfrm>
            <a:off x="7785278" y="1957137"/>
            <a:ext cx="3528826" cy="2180880"/>
          </a:xfrm>
          <a:prstGeom prst="rect">
            <a:avLst/>
          </a:prstGeom>
        </p:spPr>
      </p:pic>
      <p:sp>
        <p:nvSpPr>
          <p:cNvPr id="23" name="Text 2">
            <a:extLst>
              <a:ext uri="{FF2B5EF4-FFF2-40B4-BE49-F238E27FC236}">
                <a16:creationId xmlns:a16="http://schemas.microsoft.com/office/drawing/2014/main" id="{BF0131D9-54EA-FA84-6219-D00CB1801E1C}"/>
              </a:ext>
            </a:extLst>
          </p:cNvPr>
          <p:cNvSpPr/>
          <p:nvPr/>
        </p:nvSpPr>
        <p:spPr>
          <a:xfrm>
            <a:off x="838200" y="1618803"/>
            <a:ext cx="2973790" cy="301736"/>
          </a:xfrm>
          <a:prstGeom prst="rect">
            <a:avLst/>
          </a:prstGeom>
          <a:noFill/>
          <a:ln/>
        </p:spPr>
        <p:txBody>
          <a:bodyPr wrap="none" rtlCol="0" anchor="t"/>
          <a:lstStyle/>
          <a:p>
            <a:pPr marL="0" indent="0" algn="l">
              <a:lnSpc>
                <a:spcPts val="2734"/>
              </a:lnSpc>
              <a:buNone/>
            </a:pPr>
            <a:r>
              <a:rPr lang="en-US" sz="3200" dirty="0">
                <a:solidFill>
                  <a:schemeClr val="bg1"/>
                </a:solidFill>
                <a:latin typeface="Gelasio" pitchFamily="34" charset="0"/>
                <a:ea typeface="Gelasio" pitchFamily="34" charset="-122"/>
                <a:cs typeface="Gelasio" pitchFamily="34" charset="-120"/>
              </a:rPr>
              <a:t>Generating New Data</a:t>
            </a:r>
            <a:endParaRPr lang="en-US" sz="3200" dirty="0">
              <a:solidFill>
                <a:schemeClr val="bg1"/>
              </a:solidFill>
            </a:endParaRPr>
          </a:p>
        </p:txBody>
      </p:sp>
      <p:sp>
        <p:nvSpPr>
          <p:cNvPr id="24" name="Text 3">
            <a:extLst>
              <a:ext uri="{FF2B5EF4-FFF2-40B4-BE49-F238E27FC236}">
                <a16:creationId xmlns:a16="http://schemas.microsoft.com/office/drawing/2014/main" id="{ED81D0D2-1593-7737-99FD-84FC4DE476CC}"/>
              </a:ext>
            </a:extLst>
          </p:cNvPr>
          <p:cNvSpPr/>
          <p:nvPr/>
        </p:nvSpPr>
        <p:spPr>
          <a:xfrm>
            <a:off x="685800" y="2665862"/>
            <a:ext cx="6809277" cy="2471012"/>
          </a:xfrm>
          <a:prstGeom prst="rect">
            <a:avLst/>
          </a:prstGeom>
          <a:noFill/>
        </p:spPr>
        <p:txBody>
          <a:bodyPr wrap="square" rtlCol="0">
            <a:spAutoFit/>
          </a:bodyPr>
          <a:lstStyle/>
          <a:p>
            <a:pPr algn="just"/>
            <a:r>
              <a:rPr lang="en-US" sz="2800" dirty="0">
                <a:solidFill>
                  <a:schemeClr val="bg1"/>
                </a:solidFill>
                <a:latin typeface="MinionPro-Regular"/>
              </a:rPr>
              <a:t>Generative models are a class of machine learning algorithms that can learn to generate new data samples that are similar to the training data, such as images, text, or audio. They aim to capture the underlying patterns and distributions in the data.</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94785" y="500416"/>
            <a:ext cx="8089512"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What are Generative Models?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86547" y="47963"/>
            <a:ext cx="1804818" cy="1204640"/>
          </a:xfrm>
          <a:prstGeom prst="rect">
            <a:avLst/>
          </a:prstGeom>
        </p:spPr>
      </p:pic>
      <p:sp>
        <p:nvSpPr>
          <p:cNvPr id="8" name="TextBox 7"/>
          <p:cNvSpPr txBox="1"/>
          <p:nvPr/>
        </p:nvSpPr>
        <p:spPr>
          <a:xfrm>
            <a:off x="3612126" y="5929344"/>
            <a:ext cx="28011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schemeClr val="bg1"/>
                </a:solidFill>
                <a:latin typeface="Calibri" panose="020F0502020204030204"/>
              </a:rPr>
              <a:t>www.midocean.ae</a:t>
            </a:r>
          </a:p>
        </p:txBody>
      </p:sp>
      <p:sp>
        <p:nvSpPr>
          <p:cNvPr id="22" name="Rectangle 21"/>
          <p:cNvSpPr/>
          <p:nvPr/>
        </p:nvSpPr>
        <p:spPr>
          <a:xfrm>
            <a:off x="2575136" y="1082349"/>
            <a:ext cx="703927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schemeClr val="bg1"/>
              </a:solidFill>
            </a:endParaRPr>
          </a:p>
        </p:txBody>
      </p:sp>
      <p:sp>
        <p:nvSpPr>
          <p:cNvPr id="20" name="Text 1">
            <a:extLst>
              <a:ext uri="{FF2B5EF4-FFF2-40B4-BE49-F238E27FC236}">
                <a16:creationId xmlns:a16="http://schemas.microsoft.com/office/drawing/2014/main" id="{D8890D06-1EE5-FDBE-1EA8-A7C6F293115C}"/>
              </a:ext>
            </a:extLst>
          </p:cNvPr>
          <p:cNvSpPr/>
          <p:nvPr/>
        </p:nvSpPr>
        <p:spPr>
          <a:xfrm>
            <a:off x="1781607" y="771732"/>
            <a:ext cx="7768084" cy="603472"/>
          </a:xfrm>
          <a:prstGeom prst="rect">
            <a:avLst/>
          </a:prstGeom>
          <a:noFill/>
          <a:ln/>
        </p:spPr>
        <p:txBody>
          <a:bodyPr wrap="none" rtlCol="0" anchor="t"/>
          <a:lstStyle/>
          <a:p>
            <a:pPr marL="0" indent="0">
              <a:lnSpc>
                <a:spcPts val="5468"/>
              </a:lnSpc>
              <a:buNone/>
            </a:pPr>
            <a:endParaRPr lang="en-US" sz="4374" dirty="0">
              <a:solidFill>
                <a:schemeClr val="bg1"/>
              </a:solidFill>
            </a:endParaRPr>
          </a:p>
        </p:txBody>
      </p:sp>
      <p:pic>
        <p:nvPicPr>
          <p:cNvPr id="21" name="Image 1">
            <a:extLst>
              <a:ext uri="{FF2B5EF4-FFF2-40B4-BE49-F238E27FC236}">
                <a16:creationId xmlns:a16="http://schemas.microsoft.com/office/drawing/2014/main" id="{894DF15F-AC62-C403-44F5-BA7F94BEA9E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785278" y="1959675"/>
            <a:ext cx="3528826" cy="2175804"/>
          </a:xfrm>
          <a:prstGeom prst="rect">
            <a:avLst/>
          </a:prstGeom>
        </p:spPr>
      </p:pic>
      <p:sp>
        <p:nvSpPr>
          <p:cNvPr id="23" name="Text 2">
            <a:extLst>
              <a:ext uri="{FF2B5EF4-FFF2-40B4-BE49-F238E27FC236}">
                <a16:creationId xmlns:a16="http://schemas.microsoft.com/office/drawing/2014/main" id="{BF0131D9-54EA-FA84-6219-D00CB1801E1C}"/>
              </a:ext>
            </a:extLst>
          </p:cNvPr>
          <p:cNvSpPr/>
          <p:nvPr/>
        </p:nvSpPr>
        <p:spPr>
          <a:xfrm>
            <a:off x="838200" y="1618803"/>
            <a:ext cx="2973790" cy="301736"/>
          </a:xfrm>
          <a:prstGeom prst="rect">
            <a:avLst/>
          </a:prstGeom>
          <a:noFill/>
          <a:ln/>
        </p:spPr>
        <p:txBody>
          <a:bodyPr wrap="none" rtlCol="0" anchor="t"/>
          <a:lstStyle/>
          <a:p>
            <a:pPr marL="0" indent="0" algn="l">
              <a:lnSpc>
                <a:spcPts val="2734"/>
              </a:lnSpc>
              <a:buNone/>
            </a:pPr>
            <a:r>
              <a:rPr lang="en-US" sz="3200" dirty="0">
                <a:solidFill>
                  <a:schemeClr val="bg1"/>
                </a:solidFill>
                <a:latin typeface="Gelasio" pitchFamily="34" charset="0"/>
                <a:ea typeface="Gelasio" pitchFamily="34" charset="-122"/>
                <a:cs typeface="Gelasio" pitchFamily="34" charset="-120"/>
              </a:rPr>
              <a:t>Learning Latent Representations</a:t>
            </a:r>
          </a:p>
        </p:txBody>
      </p:sp>
      <p:sp>
        <p:nvSpPr>
          <p:cNvPr id="24" name="Text 3">
            <a:extLst>
              <a:ext uri="{FF2B5EF4-FFF2-40B4-BE49-F238E27FC236}">
                <a16:creationId xmlns:a16="http://schemas.microsoft.com/office/drawing/2014/main" id="{ED81D0D2-1593-7737-99FD-84FC4DE476CC}"/>
              </a:ext>
            </a:extLst>
          </p:cNvPr>
          <p:cNvSpPr/>
          <p:nvPr/>
        </p:nvSpPr>
        <p:spPr>
          <a:xfrm>
            <a:off x="685800" y="2665862"/>
            <a:ext cx="6809277" cy="2246769"/>
          </a:xfrm>
          <a:prstGeom prst="rect">
            <a:avLst/>
          </a:prstGeom>
          <a:noFill/>
        </p:spPr>
        <p:txBody>
          <a:bodyPr wrap="square" rtlCol="0">
            <a:spAutoFit/>
          </a:bodyPr>
          <a:lstStyle/>
          <a:p>
            <a:pPr algn="just"/>
            <a:r>
              <a:rPr lang="en-US" sz="2800" dirty="0">
                <a:solidFill>
                  <a:schemeClr val="bg1"/>
                </a:solidFill>
                <a:latin typeface="MinionPro-Regular"/>
              </a:rPr>
              <a:t>These models learn a latent, or hidden, representation of the input data, which can then be used to generate new samples. This allows them to capture the essential features and structure of the data in a compact form.</a:t>
            </a:r>
          </a:p>
        </p:txBody>
      </p:sp>
    </p:spTree>
    <p:extLst>
      <p:ext uri="{BB962C8B-B14F-4D97-AF65-F5344CB8AC3E}">
        <p14:creationId xmlns:p14="http://schemas.microsoft.com/office/powerpoint/2010/main" val="2261576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94785" y="500416"/>
            <a:ext cx="8089512"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What are Generative Models?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86547" y="47963"/>
            <a:ext cx="1804818" cy="1204640"/>
          </a:xfrm>
          <a:prstGeom prst="rect">
            <a:avLst/>
          </a:prstGeom>
        </p:spPr>
      </p:pic>
      <p:sp>
        <p:nvSpPr>
          <p:cNvPr id="8" name="TextBox 7"/>
          <p:cNvSpPr txBox="1"/>
          <p:nvPr/>
        </p:nvSpPr>
        <p:spPr>
          <a:xfrm>
            <a:off x="3612126" y="5929344"/>
            <a:ext cx="28011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schemeClr val="bg1"/>
                </a:solidFill>
                <a:latin typeface="Calibri" panose="020F0502020204030204"/>
              </a:rPr>
              <a:t>www.midocean.ae</a:t>
            </a:r>
          </a:p>
        </p:txBody>
      </p:sp>
      <p:sp>
        <p:nvSpPr>
          <p:cNvPr id="22" name="Rectangle 21"/>
          <p:cNvSpPr/>
          <p:nvPr/>
        </p:nvSpPr>
        <p:spPr>
          <a:xfrm>
            <a:off x="2575136" y="1082349"/>
            <a:ext cx="703927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schemeClr val="bg1"/>
              </a:solidFill>
            </a:endParaRPr>
          </a:p>
        </p:txBody>
      </p:sp>
      <p:sp>
        <p:nvSpPr>
          <p:cNvPr id="20" name="Text 1">
            <a:extLst>
              <a:ext uri="{FF2B5EF4-FFF2-40B4-BE49-F238E27FC236}">
                <a16:creationId xmlns:a16="http://schemas.microsoft.com/office/drawing/2014/main" id="{D8890D06-1EE5-FDBE-1EA8-A7C6F293115C}"/>
              </a:ext>
            </a:extLst>
          </p:cNvPr>
          <p:cNvSpPr/>
          <p:nvPr/>
        </p:nvSpPr>
        <p:spPr>
          <a:xfrm>
            <a:off x="1781607" y="771732"/>
            <a:ext cx="7768084" cy="603472"/>
          </a:xfrm>
          <a:prstGeom prst="rect">
            <a:avLst/>
          </a:prstGeom>
          <a:noFill/>
          <a:ln/>
        </p:spPr>
        <p:txBody>
          <a:bodyPr wrap="none" rtlCol="0" anchor="t"/>
          <a:lstStyle/>
          <a:p>
            <a:pPr marL="0" indent="0">
              <a:lnSpc>
                <a:spcPts val="5468"/>
              </a:lnSpc>
              <a:buNone/>
            </a:pPr>
            <a:endParaRPr lang="en-US" sz="4374" dirty="0">
              <a:solidFill>
                <a:schemeClr val="bg1"/>
              </a:solidFill>
            </a:endParaRPr>
          </a:p>
        </p:txBody>
      </p:sp>
      <p:pic>
        <p:nvPicPr>
          <p:cNvPr id="21" name="Image 1">
            <a:extLst>
              <a:ext uri="{FF2B5EF4-FFF2-40B4-BE49-F238E27FC236}">
                <a16:creationId xmlns:a16="http://schemas.microsoft.com/office/drawing/2014/main" id="{894DF15F-AC62-C403-44F5-BA7F94BEA9E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785279" y="1959675"/>
            <a:ext cx="3528824" cy="2175804"/>
          </a:xfrm>
          <a:prstGeom prst="rect">
            <a:avLst/>
          </a:prstGeom>
        </p:spPr>
      </p:pic>
      <p:sp>
        <p:nvSpPr>
          <p:cNvPr id="23" name="Text 2">
            <a:extLst>
              <a:ext uri="{FF2B5EF4-FFF2-40B4-BE49-F238E27FC236}">
                <a16:creationId xmlns:a16="http://schemas.microsoft.com/office/drawing/2014/main" id="{BF0131D9-54EA-FA84-6219-D00CB1801E1C}"/>
              </a:ext>
            </a:extLst>
          </p:cNvPr>
          <p:cNvSpPr/>
          <p:nvPr/>
        </p:nvSpPr>
        <p:spPr>
          <a:xfrm>
            <a:off x="838200" y="1618803"/>
            <a:ext cx="2973790" cy="301736"/>
          </a:xfrm>
          <a:prstGeom prst="rect">
            <a:avLst/>
          </a:prstGeom>
          <a:noFill/>
          <a:ln/>
        </p:spPr>
        <p:txBody>
          <a:bodyPr wrap="none" rtlCol="0" anchor="t"/>
          <a:lstStyle/>
          <a:p>
            <a:pPr marL="0" indent="0" algn="l">
              <a:lnSpc>
                <a:spcPts val="2734"/>
              </a:lnSpc>
              <a:buNone/>
            </a:pPr>
            <a:r>
              <a:rPr lang="en-US" sz="3200" dirty="0">
                <a:solidFill>
                  <a:schemeClr val="bg1"/>
                </a:solidFill>
                <a:latin typeface="Gelasio" pitchFamily="34" charset="0"/>
                <a:ea typeface="Gelasio" pitchFamily="34" charset="-122"/>
                <a:cs typeface="Gelasio" pitchFamily="34" charset="-120"/>
              </a:rPr>
              <a:t>Adversarial Training</a:t>
            </a:r>
          </a:p>
        </p:txBody>
      </p:sp>
      <p:sp>
        <p:nvSpPr>
          <p:cNvPr id="24" name="Text 3">
            <a:extLst>
              <a:ext uri="{FF2B5EF4-FFF2-40B4-BE49-F238E27FC236}">
                <a16:creationId xmlns:a16="http://schemas.microsoft.com/office/drawing/2014/main" id="{ED81D0D2-1593-7737-99FD-84FC4DE476CC}"/>
              </a:ext>
            </a:extLst>
          </p:cNvPr>
          <p:cNvSpPr/>
          <p:nvPr/>
        </p:nvSpPr>
        <p:spPr>
          <a:xfrm>
            <a:off x="685800" y="2665862"/>
            <a:ext cx="6809277" cy="2677656"/>
          </a:xfrm>
          <a:prstGeom prst="rect">
            <a:avLst/>
          </a:prstGeom>
          <a:noFill/>
        </p:spPr>
        <p:txBody>
          <a:bodyPr wrap="square" rtlCol="0">
            <a:spAutoFit/>
          </a:bodyPr>
          <a:lstStyle/>
          <a:p>
            <a:pPr algn="just"/>
            <a:r>
              <a:rPr lang="en-US" sz="2800" dirty="0">
                <a:solidFill>
                  <a:schemeClr val="bg1"/>
                </a:solidFill>
                <a:latin typeface="MinionPro-Regular"/>
              </a:rPr>
              <a:t>Generative models like Generative Adversarial Networks (GANs) employ an adversarial training process, where a generator model competes with a discriminator model to produce increasingly realistic samples.</a:t>
            </a:r>
          </a:p>
        </p:txBody>
      </p:sp>
    </p:spTree>
    <p:extLst>
      <p:ext uri="{BB962C8B-B14F-4D97-AF65-F5344CB8AC3E}">
        <p14:creationId xmlns:p14="http://schemas.microsoft.com/office/powerpoint/2010/main" val="2586098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94785" y="500416"/>
            <a:ext cx="8089512"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What are Generative Models?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86547" y="47963"/>
            <a:ext cx="1804818" cy="1204640"/>
          </a:xfrm>
          <a:prstGeom prst="rect">
            <a:avLst/>
          </a:prstGeom>
        </p:spPr>
      </p:pic>
      <p:sp>
        <p:nvSpPr>
          <p:cNvPr id="8" name="TextBox 7"/>
          <p:cNvSpPr txBox="1"/>
          <p:nvPr/>
        </p:nvSpPr>
        <p:spPr>
          <a:xfrm>
            <a:off x="3612126" y="5929344"/>
            <a:ext cx="28011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schemeClr val="bg1"/>
                </a:solidFill>
                <a:latin typeface="Calibri" panose="020F0502020204030204"/>
              </a:rPr>
              <a:t>www.midocean.ae</a:t>
            </a:r>
          </a:p>
        </p:txBody>
      </p:sp>
      <p:sp>
        <p:nvSpPr>
          <p:cNvPr id="22" name="Rectangle 21"/>
          <p:cNvSpPr/>
          <p:nvPr/>
        </p:nvSpPr>
        <p:spPr>
          <a:xfrm>
            <a:off x="2575136" y="1082349"/>
            <a:ext cx="703927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schemeClr val="bg1"/>
              </a:solidFill>
            </a:endParaRPr>
          </a:p>
        </p:txBody>
      </p:sp>
      <p:sp>
        <p:nvSpPr>
          <p:cNvPr id="20" name="Text 1">
            <a:extLst>
              <a:ext uri="{FF2B5EF4-FFF2-40B4-BE49-F238E27FC236}">
                <a16:creationId xmlns:a16="http://schemas.microsoft.com/office/drawing/2014/main" id="{D8890D06-1EE5-FDBE-1EA8-A7C6F293115C}"/>
              </a:ext>
            </a:extLst>
          </p:cNvPr>
          <p:cNvSpPr/>
          <p:nvPr/>
        </p:nvSpPr>
        <p:spPr>
          <a:xfrm>
            <a:off x="1781607" y="771732"/>
            <a:ext cx="7768084" cy="603472"/>
          </a:xfrm>
          <a:prstGeom prst="rect">
            <a:avLst/>
          </a:prstGeom>
          <a:noFill/>
          <a:ln/>
        </p:spPr>
        <p:txBody>
          <a:bodyPr wrap="none" rtlCol="0" anchor="t"/>
          <a:lstStyle/>
          <a:p>
            <a:pPr marL="0" indent="0">
              <a:lnSpc>
                <a:spcPts val="5468"/>
              </a:lnSpc>
              <a:buNone/>
            </a:pPr>
            <a:endParaRPr lang="en-US" sz="4374" dirty="0">
              <a:solidFill>
                <a:schemeClr val="bg1"/>
              </a:solidFill>
            </a:endParaRPr>
          </a:p>
        </p:txBody>
      </p:sp>
      <p:sp>
        <p:nvSpPr>
          <p:cNvPr id="30" name="Text 6">
            <a:extLst>
              <a:ext uri="{FF2B5EF4-FFF2-40B4-BE49-F238E27FC236}">
                <a16:creationId xmlns:a16="http://schemas.microsoft.com/office/drawing/2014/main" id="{AA44BEC8-3EF1-B243-D65C-F34E1C41DA4B}"/>
              </a:ext>
            </a:extLst>
          </p:cNvPr>
          <p:cNvSpPr/>
          <p:nvPr/>
        </p:nvSpPr>
        <p:spPr>
          <a:xfrm>
            <a:off x="8114926" y="3704803"/>
            <a:ext cx="2973790" cy="301736"/>
          </a:xfrm>
          <a:prstGeom prst="rect">
            <a:avLst/>
          </a:prstGeom>
          <a:noFill/>
          <a:ln/>
        </p:spPr>
        <p:txBody>
          <a:bodyPr wrap="none" rtlCol="0" anchor="t"/>
          <a:lstStyle/>
          <a:p>
            <a:pPr marL="0" indent="0" algn="l">
              <a:lnSpc>
                <a:spcPts val="2734"/>
              </a:lnSpc>
              <a:buNone/>
            </a:pPr>
            <a:endParaRPr lang="en-US" sz="2187" dirty="0">
              <a:solidFill>
                <a:schemeClr val="bg1"/>
              </a:solidFill>
            </a:endParaRPr>
          </a:p>
        </p:txBody>
      </p:sp>
      <p:sp>
        <p:nvSpPr>
          <p:cNvPr id="5" name="TextBox 4">
            <a:extLst>
              <a:ext uri="{FF2B5EF4-FFF2-40B4-BE49-F238E27FC236}">
                <a16:creationId xmlns:a16="http://schemas.microsoft.com/office/drawing/2014/main" id="{F52E42F9-E019-9314-F127-9BF3F06FC05F}"/>
              </a:ext>
            </a:extLst>
          </p:cNvPr>
          <p:cNvSpPr txBox="1"/>
          <p:nvPr/>
        </p:nvSpPr>
        <p:spPr>
          <a:xfrm>
            <a:off x="304800" y="1895988"/>
            <a:ext cx="11506200" cy="1384995"/>
          </a:xfrm>
          <a:prstGeom prst="rect">
            <a:avLst/>
          </a:prstGeom>
          <a:noFill/>
        </p:spPr>
        <p:txBody>
          <a:bodyPr wrap="square">
            <a:spAutoFit/>
          </a:bodyPr>
          <a:lstStyle/>
          <a:p>
            <a:r>
              <a:rPr lang="en-US" sz="2800" dirty="0">
                <a:solidFill>
                  <a:schemeClr val="bg1"/>
                </a:solidFill>
              </a:rPr>
              <a:t>A generative model must also be probabilistic rather than deterministic, because we want to be able to sample many different variations of the output, rather than get the same output every time. </a:t>
            </a:r>
          </a:p>
        </p:txBody>
      </p:sp>
      <p:sp>
        <p:nvSpPr>
          <p:cNvPr id="7" name="TextBox 6">
            <a:extLst>
              <a:ext uri="{FF2B5EF4-FFF2-40B4-BE49-F238E27FC236}">
                <a16:creationId xmlns:a16="http://schemas.microsoft.com/office/drawing/2014/main" id="{2F56AA1C-0637-C31F-8E5C-EA968F1C9690}"/>
              </a:ext>
            </a:extLst>
          </p:cNvPr>
          <p:cNvSpPr txBox="1"/>
          <p:nvPr/>
        </p:nvSpPr>
        <p:spPr>
          <a:xfrm>
            <a:off x="157692" y="4006539"/>
            <a:ext cx="10591800" cy="1384995"/>
          </a:xfrm>
          <a:prstGeom prst="rect">
            <a:avLst/>
          </a:prstGeom>
          <a:noFill/>
        </p:spPr>
        <p:txBody>
          <a:bodyPr wrap="square">
            <a:spAutoFit/>
          </a:bodyPr>
          <a:lstStyle/>
          <a:p>
            <a:pPr algn="ctr"/>
            <a:r>
              <a:rPr lang="en-US" sz="2800" dirty="0">
                <a:solidFill>
                  <a:schemeClr val="bg1"/>
                </a:solidFill>
              </a:rPr>
              <a:t>If our model is merely a fixed calculation, such as taking the average value of each pixel in the training dataset,</a:t>
            </a:r>
            <a:br>
              <a:rPr lang="en-US" sz="2800" dirty="0">
                <a:solidFill>
                  <a:schemeClr val="bg1"/>
                </a:solidFill>
              </a:rPr>
            </a:br>
            <a:r>
              <a:rPr lang="en-US" sz="2800" dirty="0">
                <a:solidFill>
                  <a:schemeClr val="bg1"/>
                </a:solidFill>
              </a:rPr>
              <a:t> it is not generative.</a:t>
            </a:r>
          </a:p>
        </p:txBody>
      </p:sp>
    </p:spTree>
    <p:extLst>
      <p:ext uri="{BB962C8B-B14F-4D97-AF65-F5344CB8AC3E}">
        <p14:creationId xmlns:p14="http://schemas.microsoft.com/office/powerpoint/2010/main" val="4012423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Generative Versus Discriminative Modeling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7827" y="9946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11" name="Rectangle 10"/>
          <p:cNvSpPr/>
          <p:nvPr/>
        </p:nvSpPr>
        <p:spPr>
          <a:xfrm>
            <a:off x="1271301" y="1949732"/>
            <a:ext cx="9936480" cy="1420325"/>
          </a:xfrm>
          <a:prstGeom prst="rect">
            <a:avLst/>
          </a:prstGeom>
        </p:spPr>
        <p:txBody>
          <a:bodyPr wrap="square">
            <a:spAutoFit/>
          </a:bodyPr>
          <a:lstStyle/>
          <a:p>
            <a:pPr marL="827405" lvl="1" eaLnBrk="0" fontAlgn="base" hangingPunct="0">
              <a:lnSpc>
                <a:spcPct val="150000"/>
              </a:lnSpc>
              <a:spcBef>
                <a:spcPct val="0"/>
              </a:spcBef>
              <a:spcAft>
                <a:spcPct val="0"/>
              </a:spcAft>
              <a:defRPr/>
            </a:pPr>
            <a:r>
              <a:rPr lang="en-US" sz="2000" dirty="0">
                <a:solidFill>
                  <a:srgbClr val="0070C0"/>
                </a:solidFill>
                <a:latin typeface="Arial" panose="020B0604020202020204" pitchFamily="34" charset="0"/>
                <a:cs typeface="Arial" panose="020B0604020202020204" pitchFamily="34" charset="0"/>
              </a:rPr>
              <a:t>In order to truly understand what generative modeling aims to achieve and why this is important, it is useful to compare it to its counterpart, discriminative modeling. </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3400" y="1720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0" i="1" u="none" strike="noStrike" baseline="0">
                <a:latin typeface="MinionPro-It"/>
              </a:rPr>
              <a:t>Figure 1-2. A discriminative model trained to predict if a given image is painted by</a:t>
            </a:r>
          </a:p>
          <a:p>
            <a:pPr algn="l"/>
            <a:r>
              <a:rPr lang="en-MY" sz="1800" b="0" i="1" u="none" strike="noStrike" baseline="0">
                <a:latin typeface="MinionPro-It"/>
              </a:rPr>
              <a:t>Van Gogh</a:t>
            </a: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Generative Versus Discriminative Modeling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7827" y="9946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7" name="TextBox 6">
            <a:extLst>
              <a:ext uri="{FF2B5EF4-FFF2-40B4-BE49-F238E27FC236}">
                <a16:creationId xmlns:a16="http://schemas.microsoft.com/office/drawing/2014/main" id="{52AE25A9-99C8-4BEC-82FC-B73A565320F0}"/>
              </a:ext>
            </a:extLst>
          </p:cNvPr>
          <p:cNvSpPr txBox="1"/>
          <p:nvPr/>
        </p:nvSpPr>
        <p:spPr>
          <a:xfrm>
            <a:off x="1066800" y="5629002"/>
            <a:ext cx="10812720" cy="369332"/>
          </a:xfrm>
          <a:prstGeom prst="rect">
            <a:avLst/>
          </a:prstGeom>
          <a:noFill/>
        </p:spPr>
        <p:txBody>
          <a:bodyPr wrap="square">
            <a:spAutoFit/>
          </a:bodyPr>
          <a:lstStyle/>
          <a:p>
            <a:pPr algn="l"/>
            <a:r>
              <a:rPr lang="en-US" sz="1800" b="0" i="1" u="none" strike="noStrike" baseline="0" dirty="0">
                <a:latin typeface="MinionPro-It"/>
              </a:rPr>
              <a:t>Figure 1-2. A discriminative model trained to predict if a given image is painted by </a:t>
            </a:r>
            <a:r>
              <a:rPr lang="en-MY" sz="1800" b="0" i="1" u="none" strike="noStrike" baseline="0" dirty="0">
                <a:latin typeface="MinionPro-It"/>
              </a:rPr>
              <a:t>Van Gogh</a:t>
            </a:r>
            <a:endParaRPr lang="en-MY" dirty="0"/>
          </a:p>
        </p:txBody>
      </p:sp>
      <p:grpSp>
        <p:nvGrpSpPr>
          <p:cNvPr id="9" name="Group 4">
            <a:extLst>
              <a:ext uri="{FF2B5EF4-FFF2-40B4-BE49-F238E27FC236}">
                <a16:creationId xmlns:a16="http://schemas.microsoft.com/office/drawing/2014/main" id="{1FEE4454-0FAF-47DF-E77C-07E464576870}"/>
              </a:ext>
            </a:extLst>
          </p:cNvPr>
          <p:cNvGrpSpPr>
            <a:grpSpLocks noChangeAspect="1"/>
          </p:cNvGrpSpPr>
          <p:nvPr/>
        </p:nvGrpSpPr>
        <p:grpSpPr bwMode="auto">
          <a:xfrm>
            <a:off x="1706563" y="1990725"/>
            <a:ext cx="8310562" cy="3629025"/>
            <a:chOff x="1075" y="1254"/>
            <a:chExt cx="5235" cy="2286"/>
          </a:xfrm>
        </p:grpSpPr>
        <p:sp>
          <p:nvSpPr>
            <p:cNvPr id="10" name="AutoShape 3">
              <a:extLst>
                <a:ext uri="{FF2B5EF4-FFF2-40B4-BE49-F238E27FC236}">
                  <a16:creationId xmlns:a16="http://schemas.microsoft.com/office/drawing/2014/main" id="{FB1B7D7F-230B-CF96-2684-C310865C238D}"/>
                </a:ext>
              </a:extLst>
            </p:cNvPr>
            <p:cNvSpPr>
              <a:spLocks noChangeAspect="1" noChangeArrowheads="1" noTextEdit="1"/>
            </p:cNvSpPr>
            <p:nvPr/>
          </p:nvSpPr>
          <p:spPr bwMode="auto">
            <a:xfrm>
              <a:off x="1075" y="1254"/>
              <a:ext cx="5235" cy="2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MY"/>
            </a:p>
          </p:txBody>
        </p:sp>
        <p:pic>
          <p:nvPicPr>
            <p:cNvPr id="1029" name="Picture 5">
              <a:extLst>
                <a:ext uri="{FF2B5EF4-FFF2-40B4-BE49-F238E27FC236}">
                  <a16:creationId xmlns:a16="http://schemas.microsoft.com/office/drawing/2014/main" id="{70E2A5B8-125F-253D-83A5-5CFE6884E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 y="1254"/>
              <a:ext cx="5239" cy="2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329305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3400" y="1720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0" i="0" u="none" strike="noStrike" baseline="0">
                <a:latin typeface="MinionPro-Regular"/>
              </a:rPr>
              <a:t>For a binary classification problem</a:t>
            </a: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Generative Versus Discriminative Modeling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7827" y="9946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5" name="Picture 4">
            <a:extLst>
              <a:ext uri="{FF2B5EF4-FFF2-40B4-BE49-F238E27FC236}">
                <a16:creationId xmlns:a16="http://schemas.microsoft.com/office/drawing/2014/main" id="{FB8F7B7E-3942-01B9-432A-9E9F65B972D4}"/>
              </a:ext>
            </a:extLst>
          </p:cNvPr>
          <p:cNvPicPr>
            <a:picLocks noChangeAspect="1"/>
          </p:cNvPicPr>
          <p:nvPr/>
        </p:nvPicPr>
        <p:blipFill>
          <a:blip r:embed="rId4"/>
          <a:stretch>
            <a:fillRect/>
          </a:stretch>
        </p:blipFill>
        <p:spPr>
          <a:xfrm>
            <a:off x="874712" y="1903823"/>
            <a:ext cx="8310623" cy="3628663"/>
          </a:xfrm>
          <a:prstGeom prst="rect">
            <a:avLst/>
          </a:prstGeom>
        </p:spPr>
      </p:pic>
      <p:sp>
        <p:nvSpPr>
          <p:cNvPr id="7" name="TextBox 6">
            <a:extLst>
              <a:ext uri="{FF2B5EF4-FFF2-40B4-BE49-F238E27FC236}">
                <a16:creationId xmlns:a16="http://schemas.microsoft.com/office/drawing/2014/main" id="{52AE25A9-99C8-4BEC-82FC-B73A565320F0}"/>
              </a:ext>
            </a:extLst>
          </p:cNvPr>
          <p:cNvSpPr txBox="1"/>
          <p:nvPr/>
        </p:nvSpPr>
        <p:spPr>
          <a:xfrm>
            <a:off x="1066800" y="5629002"/>
            <a:ext cx="10812720" cy="369332"/>
          </a:xfrm>
          <a:prstGeom prst="rect">
            <a:avLst/>
          </a:prstGeom>
          <a:noFill/>
        </p:spPr>
        <p:txBody>
          <a:bodyPr wrap="square">
            <a:spAutoFit/>
          </a:bodyPr>
          <a:lstStyle/>
          <a:p>
            <a:pPr algn="l"/>
            <a:r>
              <a:rPr lang="en-US" sz="1800" b="0" i="1" u="none" strike="noStrike" baseline="0" dirty="0">
                <a:latin typeface="MinionPro-It"/>
              </a:rPr>
              <a:t>Figure 1-2. A discriminative model trained to predict if a given image is painted by </a:t>
            </a:r>
            <a:r>
              <a:rPr lang="en-MY" sz="1800" b="0" i="1" u="none" strike="noStrike" baseline="0" dirty="0">
                <a:latin typeface="MinionPro-It"/>
              </a:rPr>
              <a:t>Van Gogh</a:t>
            </a:r>
            <a:endParaRPr lang="en-MY" dirty="0"/>
          </a:p>
        </p:txBody>
      </p:sp>
      <p:sp>
        <p:nvSpPr>
          <p:cNvPr id="6" name="TextBox 5">
            <a:extLst>
              <a:ext uri="{FF2B5EF4-FFF2-40B4-BE49-F238E27FC236}">
                <a16:creationId xmlns:a16="http://schemas.microsoft.com/office/drawing/2014/main" id="{9F8D3733-290C-6B3F-16C0-722212A13C60}"/>
              </a:ext>
            </a:extLst>
          </p:cNvPr>
          <p:cNvSpPr txBox="1"/>
          <p:nvPr/>
        </p:nvSpPr>
        <p:spPr>
          <a:xfrm>
            <a:off x="6239541" y="1811490"/>
            <a:ext cx="6098058" cy="923330"/>
          </a:xfrm>
          <a:prstGeom prst="rect">
            <a:avLst/>
          </a:prstGeom>
          <a:noFill/>
        </p:spPr>
        <p:txBody>
          <a:bodyPr wrap="square">
            <a:spAutoFit/>
          </a:bodyPr>
          <a:lstStyle/>
          <a:p>
            <a:pPr algn="l"/>
            <a:r>
              <a:rPr lang="en-US" sz="1800" b="1" i="0" u="none" strike="noStrike" baseline="0" dirty="0">
                <a:latin typeface="MinionPro-Regular"/>
              </a:rPr>
              <a:t>For a binary classification problem:</a:t>
            </a:r>
          </a:p>
          <a:p>
            <a:pPr algn="l"/>
            <a:r>
              <a:rPr lang="en-US" sz="1800" b="1" i="0" u="none" strike="noStrike" baseline="0" dirty="0">
                <a:latin typeface="MinionPro-Regular"/>
              </a:rPr>
              <a:t> Van Gogh paintings would be labeled 1 </a:t>
            </a:r>
          </a:p>
          <a:p>
            <a:pPr algn="l"/>
            <a:r>
              <a:rPr lang="en-US" b="1" dirty="0">
                <a:latin typeface="MinionPro-Regular"/>
              </a:rPr>
              <a:t>N</a:t>
            </a:r>
            <a:r>
              <a:rPr lang="en-US" sz="1800" b="1" i="0" u="none" strike="noStrike" baseline="0" dirty="0">
                <a:latin typeface="MinionPro-Regular"/>
              </a:rPr>
              <a:t>on–Van Gogh paintings labeled  0</a:t>
            </a:r>
            <a:endParaRPr lang="en-MY" b="1" dirty="0"/>
          </a:p>
        </p:txBody>
      </p:sp>
    </p:spTree>
    <p:extLst>
      <p:ext uri="{BB962C8B-B14F-4D97-AF65-F5344CB8AC3E}">
        <p14:creationId xmlns:p14="http://schemas.microsoft.com/office/powerpoint/2010/main" val="3444481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3400" y="1720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0" i="0" u="none" strike="noStrike" baseline="0">
                <a:latin typeface="MinionPro-Regular"/>
              </a:rPr>
              <a:t>For a binary classification problem</a:t>
            </a: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Generative Versus Discriminative Modeling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7827" y="9946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6" name="TextBox 5">
            <a:extLst>
              <a:ext uri="{FF2B5EF4-FFF2-40B4-BE49-F238E27FC236}">
                <a16:creationId xmlns:a16="http://schemas.microsoft.com/office/drawing/2014/main" id="{9F8D3733-290C-6B3F-16C0-722212A13C60}"/>
              </a:ext>
            </a:extLst>
          </p:cNvPr>
          <p:cNvSpPr txBox="1"/>
          <p:nvPr/>
        </p:nvSpPr>
        <p:spPr>
          <a:xfrm>
            <a:off x="1066800" y="1951672"/>
            <a:ext cx="9906000" cy="1384995"/>
          </a:xfrm>
          <a:prstGeom prst="rect">
            <a:avLst/>
          </a:prstGeom>
          <a:noFill/>
        </p:spPr>
        <p:txBody>
          <a:bodyPr wrap="square">
            <a:spAutoFit/>
          </a:bodyPr>
          <a:lstStyle/>
          <a:p>
            <a:pPr algn="l"/>
            <a:r>
              <a:rPr lang="en-US" sz="2800" i="0" u="none" strike="noStrike" baseline="0" dirty="0">
                <a:latin typeface="MinionPro-Regular"/>
              </a:rPr>
              <a:t>Generative modeling doesn’t require the dataset to be labeled because it concerns itself with generating entirely new images, rather than trying to predict a label of a given image.</a:t>
            </a:r>
            <a:endParaRPr lang="en-MY" sz="2800" dirty="0"/>
          </a:p>
        </p:txBody>
      </p:sp>
    </p:spTree>
    <p:extLst>
      <p:ext uri="{BB962C8B-B14F-4D97-AF65-F5344CB8AC3E}">
        <p14:creationId xmlns:p14="http://schemas.microsoft.com/office/powerpoint/2010/main" val="1275653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3400" y="1720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0" i="0" u="none" strike="noStrike" baseline="0">
                <a:latin typeface="MinionPro-Regular"/>
              </a:rPr>
              <a:t>For a binary classification problem</a:t>
            </a: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Generative Versus Discriminative Modeling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7827" y="9946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6" name="TextBox 5">
            <a:extLst>
              <a:ext uri="{FF2B5EF4-FFF2-40B4-BE49-F238E27FC236}">
                <a16:creationId xmlns:a16="http://schemas.microsoft.com/office/drawing/2014/main" id="{9F8D3733-290C-6B3F-16C0-722212A13C60}"/>
              </a:ext>
            </a:extLst>
          </p:cNvPr>
          <p:cNvSpPr txBox="1"/>
          <p:nvPr/>
        </p:nvSpPr>
        <p:spPr>
          <a:xfrm>
            <a:off x="1066800" y="1951672"/>
            <a:ext cx="9906000" cy="800219"/>
          </a:xfrm>
          <a:prstGeom prst="rect">
            <a:avLst/>
          </a:prstGeom>
          <a:noFill/>
        </p:spPr>
        <p:txBody>
          <a:bodyPr wrap="square">
            <a:spAutoFit/>
          </a:bodyPr>
          <a:lstStyle/>
          <a:p>
            <a:pPr algn="l"/>
            <a:r>
              <a:rPr lang="en-US" sz="1800" b="0" i="0" u="none" strike="noStrike" baseline="0" dirty="0">
                <a:latin typeface="MinionPro-Regular"/>
              </a:rPr>
              <a:t>Let’s define these types of modeling formally, using mathematical notation:</a:t>
            </a:r>
          </a:p>
          <a:p>
            <a:pPr algn="l"/>
            <a:endParaRPr lang="en-MY" sz="2800" dirty="0"/>
          </a:p>
        </p:txBody>
      </p:sp>
      <p:pic>
        <p:nvPicPr>
          <p:cNvPr id="5" name="Picture 4">
            <a:extLst>
              <a:ext uri="{FF2B5EF4-FFF2-40B4-BE49-F238E27FC236}">
                <a16:creationId xmlns:a16="http://schemas.microsoft.com/office/drawing/2014/main" id="{E3EFB4E7-F727-D5E4-D047-C9680C4B9751}"/>
              </a:ext>
            </a:extLst>
          </p:cNvPr>
          <p:cNvPicPr>
            <a:picLocks noChangeAspect="1"/>
          </p:cNvPicPr>
          <p:nvPr/>
        </p:nvPicPr>
        <p:blipFill rotWithShape="1">
          <a:blip r:embed="rId4"/>
          <a:srcRect l="5186" t="6704" r="5186" b="7984"/>
          <a:stretch/>
        </p:blipFill>
        <p:spPr>
          <a:xfrm>
            <a:off x="990600" y="2819400"/>
            <a:ext cx="10058400" cy="1828801"/>
          </a:xfrm>
          <a:prstGeom prst="rect">
            <a:avLst/>
          </a:prstGeom>
        </p:spPr>
      </p:pic>
    </p:spTree>
    <p:extLst>
      <p:ext uri="{BB962C8B-B14F-4D97-AF65-F5344CB8AC3E}">
        <p14:creationId xmlns:p14="http://schemas.microsoft.com/office/powerpoint/2010/main" val="1293339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3400" y="1720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0" i="0" u="none" strike="noStrike" baseline="0">
                <a:latin typeface="MinionPro-Regular"/>
              </a:rPr>
              <a:t>For a binary classification problem</a:t>
            </a: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Generative Versus Discriminative Modeling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7827" y="9946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6" name="TextBox 5">
            <a:extLst>
              <a:ext uri="{FF2B5EF4-FFF2-40B4-BE49-F238E27FC236}">
                <a16:creationId xmlns:a16="http://schemas.microsoft.com/office/drawing/2014/main" id="{9F8D3733-290C-6B3F-16C0-722212A13C60}"/>
              </a:ext>
            </a:extLst>
          </p:cNvPr>
          <p:cNvSpPr txBox="1"/>
          <p:nvPr/>
        </p:nvSpPr>
        <p:spPr>
          <a:xfrm>
            <a:off x="1066800" y="1951672"/>
            <a:ext cx="9906000" cy="800219"/>
          </a:xfrm>
          <a:prstGeom prst="rect">
            <a:avLst/>
          </a:prstGeom>
          <a:noFill/>
        </p:spPr>
        <p:txBody>
          <a:bodyPr wrap="square">
            <a:spAutoFit/>
          </a:bodyPr>
          <a:lstStyle/>
          <a:p>
            <a:pPr algn="l"/>
            <a:r>
              <a:rPr lang="en-US" sz="1800" b="0" i="0" u="none" strike="noStrike" baseline="0" dirty="0">
                <a:latin typeface="MinionPro-Regular"/>
              </a:rPr>
              <a:t>Let’s define these types of modeling formally, using mathematical notation:</a:t>
            </a:r>
          </a:p>
          <a:p>
            <a:pPr algn="l"/>
            <a:endParaRPr lang="en-MY" sz="2800" dirty="0"/>
          </a:p>
        </p:txBody>
      </p:sp>
      <p:pic>
        <p:nvPicPr>
          <p:cNvPr id="5" name="Picture 4">
            <a:extLst>
              <a:ext uri="{FF2B5EF4-FFF2-40B4-BE49-F238E27FC236}">
                <a16:creationId xmlns:a16="http://schemas.microsoft.com/office/drawing/2014/main" id="{E3EFB4E7-F727-D5E4-D047-C9680C4B9751}"/>
              </a:ext>
            </a:extLst>
          </p:cNvPr>
          <p:cNvPicPr>
            <a:picLocks noChangeAspect="1"/>
          </p:cNvPicPr>
          <p:nvPr/>
        </p:nvPicPr>
        <p:blipFill rotWithShape="1">
          <a:blip r:embed="rId4">
            <a:extLst>
              <a:ext uri="{28A0092B-C50C-407E-A947-70E740481C1C}">
                <a14:useLocalDpi xmlns:a14="http://schemas.microsoft.com/office/drawing/2010/main" val="0"/>
              </a:ext>
            </a:extLst>
          </a:blip>
          <a:srcRect l="3030" t="14112" r="3032" b="9918"/>
          <a:stretch/>
        </p:blipFill>
        <p:spPr>
          <a:xfrm>
            <a:off x="1107773" y="2784358"/>
            <a:ext cx="9448800" cy="1588693"/>
          </a:xfrm>
          <a:prstGeom prst="rect">
            <a:avLst/>
          </a:prstGeom>
        </p:spPr>
      </p:pic>
    </p:spTree>
    <p:extLst>
      <p:ext uri="{BB962C8B-B14F-4D97-AF65-F5344CB8AC3E}">
        <p14:creationId xmlns:p14="http://schemas.microsoft.com/office/powerpoint/2010/main" val="862907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3400" y="1720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0" i="0" u="none" strike="noStrike" baseline="0">
                <a:latin typeface="MinionPro-Regular"/>
              </a:rPr>
              <a:t>For a binary classification problem</a:t>
            </a: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Generative Versus Discriminative Modeling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7827" y="9946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6" name="TextBox 5">
            <a:extLst>
              <a:ext uri="{FF2B5EF4-FFF2-40B4-BE49-F238E27FC236}">
                <a16:creationId xmlns:a16="http://schemas.microsoft.com/office/drawing/2014/main" id="{9F8D3733-290C-6B3F-16C0-722212A13C60}"/>
              </a:ext>
            </a:extLst>
          </p:cNvPr>
          <p:cNvSpPr txBox="1"/>
          <p:nvPr/>
        </p:nvSpPr>
        <p:spPr>
          <a:xfrm>
            <a:off x="1066800" y="1951672"/>
            <a:ext cx="9906000" cy="800219"/>
          </a:xfrm>
          <a:prstGeom prst="rect">
            <a:avLst/>
          </a:prstGeom>
          <a:noFill/>
        </p:spPr>
        <p:txBody>
          <a:bodyPr wrap="square">
            <a:spAutoFit/>
          </a:bodyPr>
          <a:lstStyle/>
          <a:p>
            <a:pPr algn="l"/>
            <a:r>
              <a:rPr lang="en-US" sz="1800" b="0" i="0" u="none" strike="noStrike" baseline="0" dirty="0">
                <a:latin typeface="MinionPro-Regular"/>
              </a:rPr>
              <a:t>Let’s define these types of modeling formally, using mathematical notation:</a:t>
            </a:r>
          </a:p>
          <a:p>
            <a:pPr algn="l"/>
            <a:endParaRPr lang="en-MY" sz="2800" dirty="0"/>
          </a:p>
        </p:txBody>
      </p:sp>
      <p:pic>
        <p:nvPicPr>
          <p:cNvPr id="7" name="Picture 6">
            <a:extLst>
              <a:ext uri="{FF2B5EF4-FFF2-40B4-BE49-F238E27FC236}">
                <a16:creationId xmlns:a16="http://schemas.microsoft.com/office/drawing/2014/main" id="{4E4B4EEE-319B-03A2-5D92-8BDF033F6B80}"/>
              </a:ext>
            </a:extLst>
          </p:cNvPr>
          <p:cNvPicPr>
            <a:picLocks noChangeAspect="1"/>
          </p:cNvPicPr>
          <p:nvPr/>
        </p:nvPicPr>
        <p:blipFill>
          <a:blip r:embed="rId4"/>
          <a:stretch>
            <a:fillRect/>
          </a:stretch>
        </p:blipFill>
        <p:spPr>
          <a:xfrm>
            <a:off x="1047922" y="2780723"/>
            <a:ext cx="7858071" cy="1215342"/>
          </a:xfrm>
          <a:prstGeom prst="rect">
            <a:avLst/>
          </a:prstGeom>
        </p:spPr>
      </p:pic>
    </p:spTree>
    <p:extLst>
      <p:ext uri="{BB962C8B-B14F-4D97-AF65-F5344CB8AC3E}">
        <p14:creationId xmlns:p14="http://schemas.microsoft.com/office/powerpoint/2010/main" val="545135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800">
                <a:solidFill>
                  <a:prstClr val="white"/>
                </a:solidFill>
                <a:latin typeface="Agency FB" panose="020B0503020202020204" pitchFamily="34" charset="0"/>
                <a:cs typeface="Tajawal Medium" panose="00000600000000000000" pitchFamily="2" charset="-78"/>
              </a:rPr>
              <a:t>The Rise of Generative Modeling</a:t>
            </a:r>
            <a:endParaRPr lang="en-US" sz="1800" dirty="0">
              <a:solidFill>
                <a:prstClr val="white"/>
              </a:solidFill>
              <a:latin typeface="Agency FB" panose="020B0503020202020204" pitchFamily="34" charset="0"/>
              <a:cs typeface="Tajawal Medium" panose="00000600000000000000" pitchFamily="2" charset="-78"/>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46115" y="8772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10" name="TextBox 9">
            <a:extLst>
              <a:ext uri="{FF2B5EF4-FFF2-40B4-BE49-F238E27FC236}">
                <a16:creationId xmlns:a16="http://schemas.microsoft.com/office/drawing/2014/main" id="{94D69B96-5CF6-954F-355B-0BC1449697F0}"/>
              </a:ext>
            </a:extLst>
          </p:cNvPr>
          <p:cNvSpPr txBox="1"/>
          <p:nvPr/>
        </p:nvSpPr>
        <p:spPr>
          <a:xfrm>
            <a:off x="1279268" y="650282"/>
            <a:ext cx="8398132" cy="923330"/>
          </a:xfrm>
          <a:prstGeom prst="rect">
            <a:avLst/>
          </a:prstGeom>
          <a:noFill/>
        </p:spPr>
        <p:txBody>
          <a:bodyPr wrap="square">
            <a:spAutoFit/>
          </a:bodyPr>
          <a:lstStyle/>
          <a:p>
            <a:pPr lvl="0" algn="ctr"/>
            <a:r>
              <a:rPr lang="en-US" sz="5400" dirty="0">
                <a:solidFill>
                  <a:schemeClr val="bg1"/>
                </a:solidFill>
                <a:latin typeface="Agency FB" panose="020B0503020202020204" pitchFamily="34" charset="0"/>
                <a:cs typeface="Tajawal Medium" panose="00000600000000000000" pitchFamily="2" charset="-78"/>
              </a:rPr>
              <a:t>The Rise of Generative Modeling</a:t>
            </a:r>
          </a:p>
        </p:txBody>
      </p:sp>
      <p:pic>
        <p:nvPicPr>
          <p:cNvPr id="2050" name="Picture 2" descr="Door leading to magical world">
            <a:extLst>
              <a:ext uri="{FF2B5EF4-FFF2-40B4-BE49-F238E27FC236}">
                <a16:creationId xmlns:a16="http://schemas.microsoft.com/office/drawing/2014/main" id="{FEC1DFAA-3A1F-213A-FFF4-F3FA9C3A47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599" y="1573612"/>
            <a:ext cx="10922197" cy="46341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The Rise of Generative Modeling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46115" y="8772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5" name="Picture 4">
            <a:extLst>
              <a:ext uri="{FF2B5EF4-FFF2-40B4-BE49-F238E27FC236}">
                <a16:creationId xmlns:a16="http://schemas.microsoft.com/office/drawing/2014/main" id="{DEBB91C4-AFAD-9195-F878-22797F861F37}"/>
              </a:ext>
            </a:extLst>
          </p:cNvPr>
          <p:cNvPicPr>
            <a:picLocks noChangeAspect="1"/>
          </p:cNvPicPr>
          <p:nvPr/>
        </p:nvPicPr>
        <p:blipFill>
          <a:blip r:embed="rId4"/>
          <a:stretch>
            <a:fillRect/>
          </a:stretch>
        </p:blipFill>
        <p:spPr>
          <a:xfrm>
            <a:off x="2133599" y="1708230"/>
            <a:ext cx="6967959" cy="3854370"/>
          </a:xfrm>
          <a:prstGeom prst="rect">
            <a:avLst/>
          </a:prstGeom>
        </p:spPr>
      </p:pic>
      <p:sp>
        <p:nvSpPr>
          <p:cNvPr id="6" name="TextBox 5">
            <a:extLst>
              <a:ext uri="{FF2B5EF4-FFF2-40B4-BE49-F238E27FC236}">
                <a16:creationId xmlns:a16="http://schemas.microsoft.com/office/drawing/2014/main" id="{0693FFA5-27F8-98DA-4533-16F3118CC9FC}"/>
              </a:ext>
            </a:extLst>
          </p:cNvPr>
          <p:cNvSpPr txBox="1"/>
          <p:nvPr/>
        </p:nvSpPr>
        <p:spPr>
          <a:xfrm>
            <a:off x="1360016" y="5486400"/>
            <a:ext cx="10069983" cy="646331"/>
          </a:xfrm>
          <a:prstGeom prst="rect">
            <a:avLst/>
          </a:prstGeom>
          <a:noFill/>
        </p:spPr>
        <p:txBody>
          <a:bodyPr wrap="square">
            <a:spAutoFit/>
          </a:bodyPr>
          <a:lstStyle/>
          <a:p>
            <a:pPr algn="l"/>
            <a:r>
              <a:rPr lang="en-US" sz="1800" b="0" i="1" u="none" strike="noStrike" baseline="0" dirty="0">
                <a:solidFill>
                  <a:srgbClr val="000000"/>
                </a:solidFill>
                <a:latin typeface="MinionPro-It"/>
              </a:rPr>
              <a:t>Figure 1-3. Face generation using generative modeling has improved significantly over</a:t>
            </a:r>
          </a:p>
          <a:p>
            <a:pPr algn="l"/>
            <a:r>
              <a:rPr lang="en-US" sz="1800" b="0" i="1" u="none" strike="noStrike" baseline="0" dirty="0">
                <a:solidFill>
                  <a:srgbClr val="000000"/>
                </a:solidFill>
                <a:latin typeface="MinionPro-It"/>
              </a:rPr>
              <a:t>the last decade (adapted from </a:t>
            </a:r>
            <a:r>
              <a:rPr lang="en-US" sz="1800" b="0" i="1" u="none" strike="noStrike" baseline="0" dirty="0">
                <a:solidFill>
                  <a:srgbClr val="9A0000"/>
                </a:solidFill>
                <a:latin typeface="MinionPro-It"/>
              </a:rPr>
              <a:t>Brundage et al., 2018</a:t>
            </a:r>
            <a:r>
              <a:rPr lang="en-US" sz="1800" b="0" i="1" u="none" strike="noStrike" baseline="0" dirty="0">
                <a:solidFill>
                  <a:srgbClr val="000000"/>
                </a:solidFill>
                <a:latin typeface="MinionPro-It"/>
              </a:rPr>
              <a:t>)</a:t>
            </a:r>
            <a:r>
              <a:rPr lang="en-US" sz="800" b="0" i="1" u="none" strike="noStrike" baseline="0" dirty="0">
                <a:solidFill>
                  <a:srgbClr val="000000"/>
                </a:solidFill>
                <a:latin typeface="MinionPro-It"/>
              </a:rPr>
              <a:t>1</a:t>
            </a:r>
            <a:endParaRPr lang="en-MY" dirty="0"/>
          </a:p>
        </p:txBody>
      </p:sp>
    </p:spTree>
    <p:extLst>
      <p:ext uri="{BB962C8B-B14F-4D97-AF65-F5344CB8AC3E}">
        <p14:creationId xmlns:p14="http://schemas.microsoft.com/office/powerpoint/2010/main" val="3640769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7EEF9"/>
          </a:solidFill>
          <a:ln/>
        </p:spPr>
        <p:txBody>
          <a:bodyPr/>
          <a:lstStyle/>
          <a:p>
            <a:endParaRPr lang="en-MY"/>
          </a:p>
        </p:txBody>
      </p:sp>
      <p:sp>
        <p:nvSpPr>
          <p:cNvPr id="3" name="Shape 1"/>
          <p:cNvSpPr/>
          <p:nvPr/>
        </p:nvSpPr>
        <p:spPr>
          <a:xfrm>
            <a:off x="0" y="0"/>
            <a:ext cx="12192000" cy="6858000"/>
          </a:xfrm>
          <a:prstGeom prst="rect">
            <a:avLst/>
          </a:prstGeom>
          <a:solidFill>
            <a:srgbClr val="FFFAFA"/>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4572000" cy="6858000"/>
          </a:xfrm>
          <a:prstGeom prst="rect">
            <a:avLst/>
          </a:prstGeom>
        </p:spPr>
      </p:pic>
      <p:sp>
        <p:nvSpPr>
          <p:cNvPr id="5" name="Text 2"/>
          <p:cNvSpPr/>
          <p:nvPr/>
        </p:nvSpPr>
        <p:spPr>
          <a:xfrm>
            <a:off x="5181600" y="1066800"/>
            <a:ext cx="6231334" cy="1827014"/>
          </a:xfrm>
          <a:prstGeom prst="rect">
            <a:avLst/>
          </a:prstGeom>
          <a:noFill/>
          <a:ln/>
        </p:spPr>
        <p:txBody>
          <a:bodyPr wrap="square" rtlCol="0" anchor="t"/>
          <a:lstStyle/>
          <a:p>
            <a:pPr>
              <a:lnSpc>
                <a:spcPts val="4796"/>
              </a:lnSpc>
            </a:pPr>
            <a:r>
              <a:rPr lang="en-US" sz="3837" b="1" dirty="0">
                <a:solidFill>
                  <a:srgbClr val="1F1E1E"/>
                </a:solidFill>
                <a:latin typeface="Alexandria" pitchFamily="34" charset="0"/>
                <a:ea typeface="Alexandria" pitchFamily="34" charset="-122"/>
                <a:cs typeface="Alexandria" pitchFamily="34" charset="-120"/>
              </a:rPr>
              <a:t>Generative Modeling: The Key to Unlocking Advanced AI</a:t>
            </a:r>
            <a:endParaRPr lang="en-US" sz="3837" dirty="0"/>
          </a:p>
        </p:txBody>
      </p:sp>
      <p:sp>
        <p:nvSpPr>
          <p:cNvPr id="6" name="Text 3"/>
          <p:cNvSpPr/>
          <p:nvPr/>
        </p:nvSpPr>
        <p:spPr>
          <a:xfrm>
            <a:off x="4876800" y="2811468"/>
            <a:ext cx="7086600" cy="3970318"/>
          </a:xfrm>
          <a:prstGeom prst="rect">
            <a:avLst/>
          </a:prstGeom>
          <a:noFill/>
        </p:spPr>
        <p:txBody>
          <a:bodyPr wrap="square">
            <a:spAutoFit/>
          </a:bodyPr>
          <a:lstStyle/>
          <a:p>
            <a:pPr algn="just"/>
            <a:r>
              <a:rPr lang="en-US" sz="2800" dirty="0">
                <a:latin typeface="MinionPro-Regular"/>
              </a:rPr>
              <a:t>Generative modeling represents a significant advancement in the field of artificial intelligence, offering the potential to drive progress in various domains. This powerful technique goes beyond the limitations of traditional discriminative modeling, providing a more complete understanding of data distributions and paving the way for more sophisticated AI systems.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7EEF9"/>
          </a:solidFill>
          <a:ln/>
        </p:spPr>
        <p:txBody>
          <a:bodyPr/>
          <a:lstStyle/>
          <a:p>
            <a:endParaRPr lang="en-MY"/>
          </a:p>
        </p:txBody>
      </p:sp>
      <p:sp>
        <p:nvSpPr>
          <p:cNvPr id="3" name="Shape 1"/>
          <p:cNvSpPr/>
          <p:nvPr/>
        </p:nvSpPr>
        <p:spPr>
          <a:xfrm>
            <a:off x="0" y="-98854"/>
            <a:ext cx="12192000" cy="6858000"/>
          </a:xfrm>
          <a:prstGeom prst="rect">
            <a:avLst/>
          </a:prstGeom>
          <a:solidFill>
            <a:srgbClr val="FFFAFA"/>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9150350" y="0"/>
            <a:ext cx="3048000" cy="6858000"/>
          </a:xfrm>
          <a:prstGeom prst="rect">
            <a:avLst/>
          </a:prstGeom>
        </p:spPr>
      </p:pic>
      <p:sp>
        <p:nvSpPr>
          <p:cNvPr id="5" name="Text 2"/>
          <p:cNvSpPr/>
          <p:nvPr/>
        </p:nvSpPr>
        <p:spPr>
          <a:xfrm>
            <a:off x="694333" y="562670"/>
            <a:ext cx="7755334" cy="1218009"/>
          </a:xfrm>
          <a:prstGeom prst="rect">
            <a:avLst/>
          </a:prstGeom>
          <a:noFill/>
          <a:ln/>
        </p:spPr>
        <p:txBody>
          <a:bodyPr wrap="square" rtlCol="0" anchor="t"/>
          <a:lstStyle/>
          <a:p>
            <a:pPr>
              <a:lnSpc>
                <a:spcPts val="4796"/>
              </a:lnSpc>
            </a:pPr>
            <a:r>
              <a:rPr lang="en-US" sz="3837" b="1" dirty="0">
                <a:solidFill>
                  <a:srgbClr val="1F1E1E"/>
                </a:solidFill>
                <a:latin typeface="Alexandria" pitchFamily="34" charset="0"/>
                <a:ea typeface="Alexandria" pitchFamily="34" charset="-122"/>
                <a:cs typeface="Alexandria" pitchFamily="34" charset="-120"/>
              </a:rPr>
              <a:t>Theoretical Foundations of Generative Modeling</a:t>
            </a:r>
            <a:endParaRPr lang="en-US" sz="3837" dirty="0"/>
          </a:p>
        </p:txBody>
      </p:sp>
      <p:sp>
        <p:nvSpPr>
          <p:cNvPr id="6" name="Shape 3"/>
          <p:cNvSpPr/>
          <p:nvPr/>
        </p:nvSpPr>
        <p:spPr>
          <a:xfrm>
            <a:off x="694333" y="2266653"/>
            <a:ext cx="416619" cy="416619"/>
          </a:xfrm>
          <a:prstGeom prst="roundRect">
            <a:avLst>
              <a:gd name="adj" fmla="val 20000"/>
            </a:avLst>
          </a:prstGeom>
          <a:solidFill>
            <a:srgbClr val="D5DCF6"/>
          </a:solidFill>
          <a:ln w="7620">
            <a:solidFill>
              <a:srgbClr val="BBC2DC"/>
            </a:solidFill>
            <a:prstDash val="solid"/>
          </a:ln>
        </p:spPr>
        <p:txBody>
          <a:bodyPr/>
          <a:lstStyle/>
          <a:p>
            <a:endParaRPr lang="en-MY"/>
          </a:p>
        </p:txBody>
      </p:sp>
      <p:sp>
        <p:nvSpPr>
          <p:cNvPr id="7" name="Text 4"/>
          <p:cNvSpPr/>
          <p:nvPr/>
        </p:nvSpPr>
        <p:spPr>
          <a:xfrm>
            <a:off x="845145" y="2292251"/>
            <a:ext cx="114895" cy="365423"/>
          </a:xfrm>
          <a:prstGeom prst="rect">
            <a:avLst/>
          </a:prstGeom>
          <a:noFill/>
          <a:ln/>
        </p:spPr>
        <p:txBody>
          <a:bodyPr wrap="none" rtlCol="0" anchor="t"/>
          <a:lstStyle/>
          <a:p>
            <a:pPr algn="ctr">
              <a:lnSpc>
                <a:spcPts val="2877"/>
              </a:lnSpc>
            </a:pPr>
            <a:r>
              <a:rPr lang="en-US" sz="2302" b="1" dirty="0">
                <a:solidFill>
                  <a:srgbClr val="3B3535"/>
                </a:solidFill>
                <a:latin typeface="Alexandria" pitchFamily="34" charset="0"/>
                <a:ea typeface="Alexandria" pitchFamily="34" charset="-122"/>
                <a:cs typeface="Alexandria" pitchFamily="34" charset="-120"/>
              </a:rPr>
              <a:t>1</a:t>
            </a:r>
            <a:endParaRPr lang="en-US" sz="2302" dirty="0"/>
          </a:p>
        </p:txBody>
      </p:sp>
      <p:sp>
        <p:nvSpPr>
          <p:cNvPr id="8" name="Text 5"/>
          <p:cNvSpPr/>
          <p:nvPr/>
        </p:nvSpPr>
        <p:spPr>
          <a:xfrm>
            <a:off x="1296095" y="2266653"/>
            <a:ext cx="3183334" cy="609203"/>
          </a:xfrm>
          <a:prstGeom prst="rect">
            <a:avLst/>
          </a:prstGeom>
          <a:noFill/>
          <a:ln/>
        </p:spPr>
        <p:txBody>
          <a:bodyPr wrap="square" rtlCol="0" anchor="t"/>
          <a:lstStyle/>
          <a:p>
            <a:pPr>
              <a:lnSpc>
                <a:spcPts val="2398"/>
              </a:lnSpc>
            </a:pPr>
            <a:r>
              <a:rPr lang="en-US" sz="1918" b="1" dirty="0">
                <a:solidFill>
                  <a:srgbClr val="3B3535"/>
                </a:solidFill>
                <a:latin typeface="Alexandria" pitchFamily="34" charset="0"/>
                <a:ea typeface="Alexandria" pitchFamily="34" charset="-122"/>
                <a:cs typeface="Alexandria" pitchFamily="34" charset="-120"/>
              </a:rPr>
              <a:t>Capturing the Full Picture</a:t>
            </a:r>
            <a:endParaRPr lang="en-US" sz="1918" dirty="0"/>
          </a:p>
        </p:txBody>
      </p:sp>
      <p:sp>
        <p:nvSpPr>
          <p:cNvPr id="9" name="Text 6"/>
          <p:cNvSpPr/>
          <p:nvPr/>
        </p:nvSpPr>
        <p:spPr>
          <a:xfrm>
            <a:off x="1296095" y="2974710"/>
            <a:ext cx="7238305" cy="2246769"/>
          </a:xfrm>
          <a:prstGeom prst="rect">
            <a:avLst/>
          </a:prstGeom>
          <a:noFill/>
        </p:spPr>
        <p:txBody>
          <a:bodyPr wrap="square">
            <a:spAutoFit/>
          </a:bodyPr>
          <a:lstStyle/>
          <a:p>
            <a:pPr algn="just"/>
            <a:r>
              <a:rPr lang="en-US" sz="2800" dirty="0">
                <a:latin typeface="MinionPro-Regular"/>
              </a:rPr>
              <a:t>Generative modeling is not simply about categorizing data; it aims to understand the underlying distribution of the data, going beyond the constraints of specific labels or classes.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7EEF9"/>
          </a:solidFill>
          <a:ln/>
        </p:spPr>
        <p:txBody>
          <a:bodyPr/>
          <a:lstStyle/>
          <a:p>
            <a:endParaRPr lang="en-MY"/>
          </a:p>
        </p:txBody>
      </p:sp>
      <p:sp>
        <p:nvSpPr>
          <p:cNvPr id="3" name="Shape 1"/>
          <p:cNvSpPr/>
          <p:nvPr/>
        </p:nvSpPr>
        <p:spPr>
          <a:xfrm>
            <a:off x="0" y="-98854"/>
            <a:ext cx="12192000" cy="6858000"/>
          </a:xfrm>
          <a:prstGeom prst="rect">
            <a:avLst/>
          </a:prstGeom>
          <a:solidFill>
            <a:srgbClr val="FFFAFA"/>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9150350" y="0"/>
            <a:ext cx="3048000" cy="6858000"/>
          </a:xfrm>
          <a:prstGeom prst="rect">
            <a:avLst/>
          </a:prstGeom>
        </p:spPr>
      </p:pic>
      <p:sp>
        <p:nvSpPr>
          <p:cNvPr id="5" name="Text 2"/>
          <p:cNvSpPr/>
          <p:nvPr/>
        </p:nvSpPr>
        <p:spPr>
          <a:xfrm>
            <a:off x="694333" y="562670"/>
            <a:ext cx="7755334" cy="1218009"/>
          </a:xfrm>
          <a:prstGeom prst="rect">
            <a:avLst/>
          </a:prstGeom>
          <a:noFill/>
          <a:ln/>
        </p:spPr>
        <p:txBody>
          <a:bodyPr wrap="square" rtlCol="0" anchor="t"/>
          <a:lstStyle/>
          <a:p>
            <a:pPr>
              <a:lnSpc>
                <a:spcPts val="4796"/>
              </a:lnSpc>
            </a:pPr>
            <a:r>
              <a:rPr lang="en-US" sz="3837" b="1" dirty="0">
                <a:solidFill>
                  <a:srgbClr val="1F1E1E"/>
                </a:solidFill>
                <a:latin typeface="Alexandria" pitchFamily="34" charset="0"/>
                <a:ea typeface="Alexandria" pitchFamily="34" charset="-122"/>
                <a:cs typeface="Alexandria" pitchFamily="34" charset="-120"/>
              </a:rPr>
              <a:t>Theoretical Foundations of Generative Modeling</a:t>
            </a:r>
            <a:endParaRPr lang="en-US" sz="3837" dirty="0"/>
          </a:p>
        </p:txBody>
      </p:sp>
      <p:sp>
        <p:nvSpPr>
          <p:cNvPr id="10" name="Shape 7"/>
          <p:cNvSpPr/>
          <p:nvPr/>
        </p:nvSpPr>
        <p:spPr>
          <a:xfrm>
            <a:off x="869552" y="2322754"/>
            <a:ext cx="416619" cy="416619"/>
          </a:xfrm>
          <a:prstGeom prst="roundRect">
            <a:avLst>
              <a:gd name="adj" fmla="val 20000"/>
            </a:avLst>
          </a:prstGeom>
          <a:solidFill>
            <a:srgbClr val="D5DCF6"/>
          </a:solidFill>
          <a:ln w="7620">
            <a:solidFill>
              <a:srgbClr val="BBC2DC"/>
            </a:solidFill>
            <a:prstDash val="solid"/>
          </a:ln>
        </p:spPr>
        <p:txBody>
          <a:bodyPr/>
          <a:lstStyle/>
          <a:p>
            <a:endParaRPr lang="en-MY"/>
          </a:p>
        </p:txBody>
      </p:sp>
      <p:sp>
        <p:nvSpPr>
          <p:cNvPr id="11" name="Text 8"/>
          <p:cNvSpPr/>
          <p:nvPr/>
        </p:nvSpPr>
        <p:spPr>
          <a:xfrm>
            <a:off x="990600" y="2348352"/>
            <a:ext cx="174526" cy="365423"/>
          </a:xfrm>
          <a:prstGeom prst="rect">
            <a:avLst/>
          </a:prstGeom>
          <a:noFill/>
          <a:ln/>
        </p:spPr>
        <p:txBody>
          <a:bodyPr wrap="none" rtlCol="0" anchor="t"/>
          <a:lstStyle/>
          <a:p>
            <a:pPr algn="ctr">
              <a:lnSpc>
                <a:spcPts val="2877"/>
              </a:lnSpc>
            </a:pPr>
            <a:r>
              <a:rPr lang="en-US" sz="2302" b="1" dirty="0">
                <a:solidFill>
                  <a:srgbClr val="3B3535"/>
                </a:solidFill>
                <a:latin typeface="Alexandria" pitchFamily="34" charset="0"/>
                <a:ea typeface="Alexandria" pitchFamily="34" charset="-122"/>
                <a:cs typeface="Alexandria" pitchFamily="34" charset="-120"/>
              </a:rPr>
              <a:t>2</a:t>
            </a:r>
            <a:endParaRPr lang="en-US" sz="2302" dirty="0"/>
          </a:p>
        </p:txBody>
      </p:sp>
      <p:sp>
        <p:nvSpPr>
          <p:cNvPr id="12" name="Text 9"/>
          <p:cNvSpPr/>
          <p:nvPr/>
        </p:nvSpPr>
        <p:spPr>
          <a:xfrm>
            <a:off x="1600200" y="2159002"/>
            <a:ext cx="3183334" cy="609203"/>
          </a:xfrm>
          <a:prstGeom prst="rect">
            <a:avLst/>
          </a:prstGeom>
          <a:noFill/>
          <a:ln/>
        </p:spPr>
        <p:txBody>
          <a:bodyPr wrap="square" rtlCol="0" anchor="t"/>
          <a:lstStyle/>
          <a:p>
            <a:pPr>
              <a:lnSpc>
                <a:spcPts val="2398"/>
              </a:lnSpc>
            </a:pPr>
            <a:r>
              <a:rPr lang="en-US" sz="1918" b="1" dirty="0">
                <a:solidFill>
                  <a:srgbClr val="3B3535"/>
                </a:solidFill>
                <a:latin typeface="Alexandria" pitchFamily="34" charset="0"/>
                <a:ea typeface="Alexandria" pitchFamily="34" charset="-122"/>
                <a:cs typeface="Alexandria" pitchFamily="34" charset="-120"/>
              </a:rPr>
              <a:t>Comprehensive Understanding</a:t>
            </a:r>
            <a:endParaRPr lang="en-US" sz="1918" dirty="0"/>
          </a:p>
        </p:txBody>
      </p:sp>
      <p:sp>
        <p:nvSpPr>
          <p:cNvPr id="13" name="Text 10"/>
          <p:cNvSpPr/>
          <p:nvPr/>
        </p:nvSpPr>
        <p:spPr>
          <a:xfrm>
            <a:off x="869552" y="2986882"/>
            <a:ext cx="7580115" cy="1815882"/>
          </a:xfrm>
          <a:prstGeom prst="rect">
            <a:avLst/>
          </a:prstGeom>
          <a:noFill/>
        </p:spPr>
        <p:txBody>
          <a:bodyPr wrap="square">
            <a:spAutoFit/>
          </a:bodyPr>
          <a:lstStyle/>
          <a:p>
            <a:pPr algn="just"/>
            <a:r>
              <a:rPr lang="en-US" sz="2800" dirty="0">
                <a:latin typeface="MinionPro-Regular"/>
              </a:rPr>
              <a:t>By training models to capture the complete data distribution, we can gain a more thorough understanding of the data, leading to more robust and adaptable AI systems.</a:t>
            </a:r>
          </a:p>
        </p:txBody>
      </p:sp>
    </p:spTree>
    <p:extLst>
      <p:ext uri="{BB962C8B-B14F-4D97-AF65-F5344CB8AC3E}">
        <p14:creationId xmlns:p14="http://schemas.microsoft.com/office/powerpoint/2010/main" val="3719238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7EEF9"/>
          </a:solidFill>
          <a:ln/>
        </p:spPr>
        <p:txBody>
          <a:bodyPr/>
          <a:lstStyle/>
          <a:p>
            <a:endParaRPr lang="en-MY"/>
          </a:p>
        </p:txBody>
      </p:sp>
      <p:sp>
        <p:nvSpPr>
          <p:cNvPr id="3" name="Shape 1"/>
          <p:cNvSpPr/>
          <p:nvPr/>
        </p:nvSpPr>
        <p:spPr>
          <a:xfrm>
            <a:off x="0" y="-172994"/>
            <a:ext cx="12192000" cy="6858000"/>
          </a:xfrm>
          <a:prstGeom prst="rect">
            <a:avLst/>
          </a:prstGeom>
          <a:solidFill>
            <a:srgbClr val="FFFAFA"/>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9150350" y="0"/>
            <a:ext cx="3048000" cy="6858000"/>
          </a:xfrm>
          <a:prstGeom prst="rect">
            <a:avLst/>
          </a:prstGeom>
        </p:spPr>
      </p:pic>
      <p:sp>
        <p:nvSpPr>
          <p:cNvPr id="5" name="Text 2"/>
          <p:cNvSpPr/>
          <p:nvPr/>
        </p:nvSpPr>
        <p:spPr>
          <a:xfrm>
            <a:off x="694333" y="562670"/>
            <a:ext cx="7755334" cy="1218009"/>
          </a:xfrm>
          <a:prstGeom prst="rect">
            <a:avLst/>
          </a:prstGeom>
          <a:noFill/>
          <a:ln/>
        </p:spPr>
        <p:txBody>
          <a:bodyPr wrap="square" rtlCol="0" anchor="t"/>
          <a:lstStyle/>
          <a:p>
            <a:pPr>
              <a:lnSpc>
                <a:spcPts val="4796"/>
              </a:lnSpc>
            </a:pPr>
            <a:r>
              <a:rPr lang="en-US" sz="3837" b="1" dirty="0">
                <a:solidFill>
                  <a:srgbClr val="1F1E1E"/>
                </a:solidFill>
                <a:latin typeface="Alexandria" pitchFamily="34" charset="0"/>
                <a:ea typeface="Alexandria" pitchFamily="34" charset="-122"/>
                <a:cs typeface="Alexandria" pitchFamily="34" charset="-120"/>
              </a:rPr>
              <a:t>Theoretical Foundations of Generative Modeling</a:t>
            </a:r>
            <a:endParaRPr lang="en-US" sz="3837" dirty="0"/>
          </a:p>
        </p:txBody>
      </p:sp>
      <p:sp>
        <p:nvSpPr>
          <p:cNvPr id="14" name="Shape 11"/>
          <p:cNvSpPr/>
          <p:nvPr/>
        </p:nvSpPr>
        <p:spPr>
          <a:xfrm>
            <a:off x="702316" y="2362201"/>
            <a:ext cx="416619" cy="416619"/>
          </a:xfrm>
          <a:prstGeom prst="roundRect">
            <a:avLst>
              <a:gd name="adj" fmla="val 20000"/>
            </a:avLst>
          </a:prstGeom>
          <a:solidFill>
            <a:srgbClr val="D5DCF6"/>
          </a:solidFill>
          <a:ln w="7620">
            <a:solidFill>
              <a:srgbClr val="BBC2DC"/>
            </a:solidFill>
            <a:prstDash val="solid"/>
          </a:ln>
        </p:spPr>
        <p:txBody>
          <a:bodyPr/>
          <a:lstStyle/>
          <a:p>
            <a:endParaRPr lang="en-MY"/>
          </a:p>
        </p:txBody>
      </p:sp>
      <p:sp>
        <p:nvSpPr>
          <p:cNvPr id="15" name="Text 12"/>
          <p:cNvSpPr/>
          <p:nvPr/>
        </p:nvSpPr>
        <p:spPr>
          <a:xfrm>
            <a:off x="823165" y="2387799"/>
            <a:ext cx="174823" cy="365423"/>
          </a:xfrm>
          <a:prstGeom prst="rect">
            <a:avLst/>
          </a:prstGeom>
          <a:noFill/>
          <a:ln/>
        </p:spPr>
        <p:txBody>
          <a:bodyPr wrap="none" rtlCol="0" anchor="t"/>
          <a:lstStyle/>
          <a:p>
            <a:pPr algn="ctr">
              <a:lnSpc>
                <a:spcPts val="2877"/>
              </a:lnSpc>
            </a:pPr>
            <a:r>
              <a:rPr lang="en-US" sz="2302" b="1" dirty="0">
                <a:solidFill>
                  <a:srgbClr val="3B3535"/>
                </a:solidFill>
                <a:latin typeface="Alexandria" pitchFamily="34" charset="0"/>
                <a:ea typeface="Alexandria" pitchFamily="34" charset="-122"/>
                <a:cs typeface="Alexandria" pitchFamily="34" charset="-120"/>
              </a:rPr>
              <a:t>3</a:t>
            </a:r>
            <a:endParaRPr lang="en-US" sz="2302" dirty="0"/>
          </a:p>
        </p:txBody>
      </p:sp>
      <p:sp>
        <p:nvSpPr>
          <p:cNvPr id="16" name="Text 13"/>
          <p:cNvSpPr/>
          <p:nvPr/>
        </p:nvSpPr>
        <p:spPr>
          <a:xfrm>
            <a:off x="1296094" y="2362200"/>
            <a:ext cx="3418483" cy="304602"/>
          </a:xfrm>
          <a:prstGeom prst="rect">
            <a:avLst/>
          </a:prstGeom>
          <a:noFill/>
          <a:ln/>
        </p:spPr>
        <p:txBody>
          <a:bodyPr wrap="none" rtlCol="0" anchor="t"/>
          <a:lstStyle/>
          <a:p>
            <a:pPr>
              <a:lnSpc>
                <a:spcPts val="2398"/>
              </a:lnSpc>
            </a:pPr>
            <a:r>
              <a:rPr lang="en-US" sz="1918" b="1" dirty="0">
                <a:solidFill>
                  <a:srgbClr val="3B3535"/>
                </a:solidFill>
                <a:latin typeface="Alexandria" pitchFamily="34" charset="0"/>
                <a:ea typeface="Alexandria" pitchFamily="34" charset="-122"/>
                <a:cs typeface="Alexandria" pitchFamily="34" charset="-120"/>
              </a:rPr>
              <a:t>Unlocking New Possibilities</a:t>
            </a:r>
            <a:endParaRPr lang="en-US" sz="1918" dirty="0"/>
          </a:p>
        </p:txBody>
      </p:sp>
      <p:sp>
        <p:nvSpPr>
          <p:cNvPr id="17" name="Text 14"/>
          <p:cNvSpPr/>
          <p:nvPr/>
        </p:nvSpPr>
        <p:spPr>
          <a:xfrm>
            <a:off x="1296094" y="2777828"/>
            <a:ext cx="7153573" cy="1815882"/>
          </a:xfrm>
          <a:prstGeom prst="rect">
            <a:avLst/>
          </a:prstGeom>
          <a:noFill/>
        </p:spPr>
        <p:txBody>
          <a:bodyPr wrap="square">
            <a:spAutoFit/>
          </a:bodyPr>
          <a:lstStyle/>
          <a:p>
            <a:pPr algn="just"/>
            <a:r>
              <a:rPr lang="en-US" sz="2800" dirty="0">
                <a:latin typeface="MinionPro-Regular"/>
              </a:rPr>
              <a:t>This comprehensive understanding of the data distribution opens the door to a wide range of applications and advancements in the field of artificial intelligence.</a:t>
            </a:r>
          </a:p>
        </p:txBody>
      </p:sp>
    </p:spTree>
    <p:extLst>
      <p:ext uri="{BB962C8B-B14F-4D97-AF65-F5344CB8AC3E}">
        <p14:creationId xmlns:p14="http://schemas.microsoft.com/office/powerpoint/2010/main" val="33588737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7EEF9"/>
          </a:solidFill>
          <a:ln/>
        </p:spPr>
        <p:txBody>
          <a:bodyPr/>
          <a:lstStyle/>
          <a:p>
            <a:endParaRPr lang="en-MY"/>
          </a:p>
        </p:txBody>
      </p:sp>
      <p:sp>
        <p:nvSpPr>
          <p:cNvPr id="3" name="Shape 1"/>
          <p:cNvSpPr/>
          <p:nvPr/>
        </p:nvSpPr>
        <p:spPr>
          <a:xfrm>
            <a:off x="0" y="-296562"/>
            <a:ext cx="12192000" cy="6859588"/>
          </a:xfrm>
          <a:prstGeom prst="rect">
            <a:avLst/>
          </a:prstGeom>
          <a:solidFill>
            <a:srgbClr val="FFFAFA"/>
          </a:solidFill>
          <a:ln/>
        </p:spPr>
        <p:txBody>
          <a:bodyPr/>
          <a:lstStyle/>
          <a:p>
            <a:endParaRPr lang="en-MY"/>
          </a:p>
        </p:txBody>
      </p:sp>
      <p:sp>
        <p:nvSpPr>
          <p:cNvPr id="4" name="Text 2"/>
          <p:cNvSpPr/>
          <p:nvPr/>
        </p:nvSpPr>
        <p:spPr>
          <a:xfrm>
            <a:off x="1555155" y="499468"/>
            <a:ext cx="9081691" cy="1194793"/>
          </a:xfrm>
          <a:prstGeom prst="rect">
            <a:avLst/>
          </a:prstGeom>
          <a:noFill/>
          <a:ln/>
        </p:spPr>
        <p:txBody>
          <a:bodyPr wrap="square" rtlCol="0" anchor="t"/>
          <a:lstStyle/>
          <a:p>
            <a:pPr>
              <a:lnSpc>
                <a:spcPts val="4704"/>
              </a:lnSpc>
            </a:pPr>
            <a:r>
              <a:rPr lang="en-US" sz="3763" b="1" dirty="0">
                <a:solidFill>
                  <a:srgbClr val="1F1E1E"/>
                </a:solidFill>
                <a:latin typeface="Alexandria" pitchFamily="34" charset="0"/>
                <a:ea typeface="Alexandria" pitchFamily="34" charset="-122"/>
                <a:cs typeface="Alexandria" pitchFamily="34" charset="-120"/>
              </a:rPr>
              <a:t>Advancing AI with Generative Modeling</a:t>
            </a:r>
            <a:endParaRPr lang="en-US" sz="3763" dirty="0"/>
          </a:p>
        </p:txBody>
      </p:sp>
      <p:sp>
        <p:nvSpPr>
          <p:cNvPr id="5" name="Text 3"/>
          <p:cNvSpPr/>
          <p:nvPr/>
        </p:nvSpPr>
        <p:spPr>
          <a:xfrm>
            <a:off x="1555155" y="2148185"/>
            <a:ext cx="2731493" cy="597495"/>
          </a:xfrm>
          <a:prstGeom prst="rect">
            <a:avLst/>
          </a:prstGeom>
          <a:noFill/>
          <a:ln/>
        </p:spPr>
        <p:txBody>
          <a:bodyPr wrap="square" rtlCol="0" anchor="t"/>
          <a:lstStyle/>
          <a:p>
            <a:pPr>
              <a:lnSpc>
                <a:spcPts val="2352"/>
              </a:lnSpc>
            </a:pPr>
            <a:r>
              <a:rPr lang="en-US" sz="1882" b="1" dirty="0">
                <a:solidFill>
                  <a:srgbClr val="1F1E1E"/>
                </a:solidFill>
                <a:latin typeface="Alexandria" pitchFamily="34" charset="0"/>
                <a:ea typeface="Alexandria" pitchFamily="34" charset="-122"/>
                <a:cs typeface="Alexandria" pitchFamily="34" charset="-120"/>
              </a:rPr>
              <a:t>Reinforcement Learning</a:t>
            </a:r>
            <a:endParaRPr lang="en-US" sz="1882" dirty="0"/>
          </a:p>
        </p:txBody>
      </p:sp>
      <p:sp>
        <p:nvSpPr>
          <p:cNvPr id="6" name="Text 4"/>
          <p:cNvSpPr/>
          <p:nvPr/>
        </p:nvSpPr>
        <p:spPr>
          <a:xfrm>
            <a:off x="1555155" y="2895600"/>
            <a:ext cx="9874845" cy="2246769"/>
          </a:xfrm>
          <a:prstGeom prst="rect">
            <a:avLst/>
          </a:prstGeom>
          <a:noFill/>
        </p:spPr>
        <p:txBody>
          <a:bodyPr wrap="square">
            <a:spAutoFit/>
          </a:bodyPr>
          <a:lstStyle/>
          <a:p>
            <a:pPr algn="just"/>
            <a:r>
              <a:rPr lang="en-US" sz="2800" dirty="0">
                <a:latin typeface="MinionPro-Regular"/>
              </a:rPr>
              <a:t>Generative modeling is now being used to drive progress in other areas of AI, such as reinforcement learning. By capturing the underlying distribution of data, generative models can be used to simulate and train agents in complex environments, improving their ability to optimize for a given goal.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7EEF9"/>
          </a:solidFill>
          <a:ln/>
        </p:spPr>
        <p:txBody>
          <a:bodyPr/>
          <a:lstStyle/>
          <a:p>
            <a:endParaRPr lang="en-MY"/>
          </a:p>
        </p:txBody>
      </p:sp>
      <p:sp>
        <p:nvSpPr>
          <p:cNvPr id="3" name="Shape 1"/>
          <p:cNvSpPr/>
          <p:nvPr/>
        </p:nvSpPr>
        <p:spPr>
          <a:xfrm>
            <a:off x="0" y="0"/>
            <a:ext cx="12192000" cy="6859588"/>
          </a:xfrm>
          <a:prstGeom prst="rect">
            <a:avLst/>
          </a:prstGeom>
          <a:solidFill>
            <a:srgbClr val="FFFAFA"/>
          </a:solidFill>
          <a:ln/>
        </p:spPr>
        <p:txBody>
          <a:bodyPr/>
          <a:lstStyle/>
          <a:p>
            <a:endParaRPr lang="en-MY"/>
          </a:p>
        </p:txBody>
      </p:sp>
      <p:sp>
        <p:nvSpPr>
          <p:cNvPr id="4" name="Text 2"/>
          <p:cNvSpPr/>
          <p:nvPr/>
        </p:nvSpPr>
        <p:spPr>
          <a:xfrm>
            <a:off x="1555155" y="499468"/>
            <a:ext cx="9081691" cy="1194793"/>
          </a:xfrm>
          <a:prstGeom prst="rect">
            <a:avLst/>
          </a:prstGeom>
          <a:noFill/>
          <a:ln/>
        </p:spPr>
        <p:txBody>
          <a:bodyPr wrap="square" rtlCol="0" anchor="t"/>
          <a:lstStyle/>
          <a:p>
            <a:pPr>
              <a:lnSpc>
                <a:spcPts val="4704"/>
              </a:lnSpc>
            </a:pPr>
            <a:r>
              <a:rPr lang="en-US" sz="3763" b="1" dirty="0">
                <a:solidFill>
                  <a:srgbClr val="1F1E1E"/>
                </a:solidFill>
                <a:latin typeface="Alexandria" pitchFamily="34" charset="0"/>
                <a:ea typeface="Alexandria" pitchFamily="34" charset="-122"/>
                <a:cs typeface="Alexandria" pitchFamily="34" charset="-120"/>
              </a:rPr>
              <a:t>Advancing AI with Generative Modeling</a:t>
            </a:r>
            <a:endParaRPr lang="en-US" sz="3763" dirty="0"/>
          </a:p>
        </p:txBody>
      </p:sp>
      <p:sp>
        <p:nvSpPr>
          <p:cNvPr id="7" name="Text 5"/>
          <p:cNvSpPr/>
          <p:nvPr/>
        </p:nvSpPr>
        <p:spPr>
          <a:xfrm>
            <a:off x="1295400" y="2214324"/>
            <a:ext cx="2389882" cy="298748"/>
          </a:xfrm>
          <a:prstGeom prst="rect">
            <a:avLst/>
          </a:prstGeom>
          <a:noFill/>
          <a:ln/>
        </p:spPr>
        <p:txBody>
          <a:bodyPr wrap="none" rtlCol="0" anchor="t"/>
          <a:lstStyle/>
          <a:p>
            <a:pPr>
              <a:lnSpc>
                <a:spcPts val="2352"/>
              </a:lnSpc>
            </a:pPr>
            <a:r>
              <a:rPr lang="en-US" sz="1882" b="1" dirty="0">
                <a:solidFill>
                  <a:srgbClr val="1F1E1E"/>
                </a:solidFill>
                <a:latin typeface="Alexandria" pitchFamily="34" charset="0"/>
                <a:ea typeface="Alexandria" pitchFamily="34" charset="-122"/>
                <a:cs typeface="Alexandria" pitchFamily="34" charset="-120"/>
              </a:rPr>
              <a:t>Robotic Control</a:t>
            </a:r>
            <a:endParaRPr lang="en-US" sz="1882" dirty="0"/>
          </a:p>
        </p:txBody>
      </p:sp>
      <p:sp>
        <p:nvSpPr>
          <p:cNvPr id="8" name="Text 6"/>
          <p:cNvSpPr/>
          <p:nvPr/>
        </p:nvSpPr>
        <p:spPr>
          <a:xfrm>
            <a:off x="1143000" y="2628503"/>
            <a:ext cx="9753600" cy="1815882"/>
          </a:xfrm>
          <a:prstGeom prst="rect">
            <a:avLst/>
          </a:prstGeom>
          <a:noFill/>
        </p:spPr>
        <p:txBody>
          <a:bodyPr wrap="square">
            <a:spAutoFit/>
          </a:bodyPr>
          <a:lstStyle/>
          <a:p>
            <a:pPr algn="just"/>
            <a:r>
              <a:rPr lang="en-US" sz="2800" dirty="0">
                <a:latin typeface="MinionPro-Regular"/>
              </a:rPr>
              <a:t>For example, in the case of training a robot to walk across a given terrain, generative modeling can be used to create realistic simulations of the environment, allowing the robot to test and refine its strategies before deployment in the real world.</a:t>
            </a:r>
          </a:p>
        </p:txBody>
      </p:sp>
    </p:spTree>
    <p:extLst>
      <p:ext uri="{BB962C8B-B14F-4D97-AF65-F5344CB8AC3E}">
        <p14:creationId xmlns:p14="http://schemas.microsoft.com/office/powerpoint/2010/main" val="13686860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7EEF9"/>
          </a:solidFill>
          <a:ln/>
        </p:spPr>
        <p:txBody>
          <a:bodyPr/>
          <a:lstStyle/>
          <a:p>
            <a:endParaRPr lang="en-MY"/>
          </a:p>
        </p:txBody>
      </p:sp>
      <p:sp>
        <p:nvSpPr>
          <p:cNvPr id="3" name="Shape 1"/>
          <p:cNvSpPr/>
          <p:nvPr/>
        </p:nvSpPr>
        <p:spPr>
          <a:xfrm>
            <a:off x="0" y="-98854"/>
            <a:ext cx="12192000" cy="6859588"/>
          </a:xfrm>
          <a:prstGeom prst="rect">
            <a:avLst/>
          </a:prstGeom>
          <a:solidFill>
            <a:srgbClr val="FFFAFA"/>
          </a:solidFill>
          <a:ln/>
        </p:spPr>
        <p:txBody>
          <a:bodyPr/>
          <a:lstStyle/>
          <a:p>
            <a:endParaRPr lang="en-MY"/>
          </a:p>
        </p:txBody>
      </p:sp>
      <p:sp>
        <p:nvSpPr>
          <p:cNvPr id="4" name="Text 2"/>
          <p:cNvSpPr/>
          <p:nvPr/>
        </p:nvSpPr>
        <p:spPr>
          <a:xfrm>
            <a:off x="1555155" y="499468"/>
            <a:ext cx="9081691" cy="1194793"/>
          </a:xfrm>
          <a:prstGeom prst="rect">
            <a:avLst/>
          </a:prstGeom>
          <a:noFill/>
          <a:ln/>
        </p:spPr>
        <p:txBody>
          <a:bodyPr wrap="square" rtlCol="0" anchor="t"/>
          <a:lstStyle/>
          <a:p>
            <a:pPr>
              <a:lnSpc>
                <a:spcPts val="4704"/>
              </a:lnSpc>
            </a:pPr>
            <a:r>
              <a:rPr lang="en-US" sz="3763" b="1" dirty="0">
                <a:solidFill>
                  <a:srgbClr val="1F1E1E"/>
                </a:solidFill>
                <a:latin typeface="Alexandria" pitchFamily="34" charset="0"/>
                <a:ea typeface="Alexandria" pitchFamily="34" charset="-122"/>
                <a:cs typeface="Alexandria" pitchFamily="34" charset="-120"/>
              </a:rPr>
              <a:t>Advancing AI with Generative Modeling</a:t>
            </a:r>
            <a:endParaRPr lang="en-US" sz="3763" dirty="0"/>
          </a:p>
        </p:txBody>
      </p:sp>
      <p:sp>
        <p:nvSpPr>
          <p:cNvPr id="9" name="Text 7"/>
          <p:cNvSpPr/>
          <p:nvPr/>
        </p:nvSpPr>
        <p:spPr>
          <a:xfrm>
            <a:off x="914401" y="2328168"/>
            <a:ext cx="2731493" cy="597495"/>
          </a:xfrm>
          <a:prstGeom prst="rect">
            <a:avLst/>
          </a:prstGeom>
          <a:noFill/>
          <a:ln/>
        </p:spPr>
        <p:txBody>
          <a:bodyPr wrap="square" rtlCol="0" anchor="t"/>
          <a:lstStyle/>
          <a:p>
            <a:pPr>
              <a:lnSpc>
                <a:spcPts val="2352"/>
              </a:lnSpc>
            </a:pPr>
            <a:r>
              <a:rPr lang="en-US" sz="1882" b="1" dirty="0">
                <a:solidFill>
                  <a:srgbClr val="1F1E1E"/>
                </a:solidFill>
                <a:latin typeface="Alexandria" pitchFamily="34" charset="0"/>
                <a:ea typeface="Alexandria" pitchFamily="34" charset="-122"/>
                <a:cs typeface="Alexandria" pitchFamily="34" charset="-120"/>
              </a:rPr>
              <a:t>Expanding AI Capabilities</a:t>
            </a:r>
            <a:endParaRPr lang="en-US" sz="1882" dirty="0"/>
          </a:p>
        </p:txBody>
      </p:sp>
      <p:sp>
        <p:nvSpPr>
          <p:cNvPr id="10" name="Text 8"/>
          <p:cNvSpPr/>
          <p:nvPr/>
        </p:nvSpPr>
        <p:spPr>
          <a:xfrm>
            <a:off x="914401" y="2927251"/>
            <a:ext cx="9734154" cy="2246769"/>
          </a:xfrm>
          <a:prstGeom prst="rect">
            <a:avLst/>
          </a:prstGeom>
          <a:noFill/>
        </p:spPr>
        <p:txBody>
          <a:bodyPr wrap="square">
            <a:spAutoFit/>
          </a:bodyPr>
          <a:lstStyle/>
          <a:p>
            <a:pPr algn="just"/>
            <a:r>
              <a:rPr lang="en-US" sz="2800" dirty="0">
                <a:latin typeface="MinionPro-Regular"/>
              </a:rPr>
              <a:t>By combining generative modeling with other AI techniques, such as reinforcement learning, we can develop more powerful and adaptable systems that can tackle a wide range of problems, pushing the boundaries of what is possible in the field of artificial intelligence.</a:t>
            </a:r>
          </a:p>
        </p:txBody>
      </p:sp>
    </p:spTree>
    <p:extLst>
      <p:ext uri="{BB962C8B-B14F-4D97-AF65-F5344CB8AC3E}">
        <p14:creationId xmlns:p14="http://schemas.microsoft.com/office/powerpoint/2010/main" val="3395669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7EEF9"/>
          </a:solidFill>
          <a:ln/>
        </p:spPr>
        <p:txBody>
          <a:bodyPr/>
          <a:lstStyle/>
          <a:p>
            <a:endParaRPr lang="en-MY"/>
          </a:p>
        </p:txBody>
      </p:sp>
      <p:sp>
        <p:nvSpPr>
          <p:cNvPr id="3" name="Shape 1"/>
          <p:cNvSpPr/>
          <p:nvPr/>
        </p:nvSpPr>
        <p:spPr>
          <a:xfrm>
            <a:off x="0" y="0"/>
            <a:ext cx="12192000" cy="8062318"/>
          </a:xfrm>
          <a:prstGeom prst="rect">
            <a:avLst/>
          </a:prstGeom>
          <a:solidFill>
            <a:srgbClr val="FFFAFA"/>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0" y="0"/>
            <a:ext cx="12192000" cy="1620143"/>
          </a:xfrm>
          <a:prstGeom prst="rect">
            <a:avLst/>
          </a:prstGeom>
        </p:spPr>
      </p:pic>
      <p:sp>
        <p:nvSpPr>
          <p:cNvPr id="5" name="Text 2"/>
          <p:cNvSpPr/>
          <p:nvPr/>
        </p:nvSpPr>
        <p:spPr>
          <a:xfrm>
            <a:off x="609600" y="1976537"/>
            <a:ext cx="8726785" cy="852686"/>
          </a:xfrm>
          <a:prstGeom prst="rect">
            <a:avLst/>
          </a:prstGeom>
          <a:noFill/>
          <a:ln/>
        </p:spPr>
        <p:txBody>
          <a:bodyPr wrap="square" rtlCol="0" anchor="t"/>
          <a:lstStyle/>
          <a:p>
            <a:pPr>
              <a:lnSpc>
                <a:spcPts val="3357"/>
              </a:lnSpc>
            </a:pPr>
            <a:r>
              <a:rPr lang="en-US" sz="2686" b="1" dirty="0">
                <a:solidFill>
                  <a:srgbClr val="1F1E1E"/>
                </a:solidFill>
                <a:latin typeface="Alexandria" pitchFamily="34" charset="0"/>
                <a:ea typeface="Alexandria" pitchFamily="34" charset="-122"/>
                <a:cs typeface="Alexandria" pitchFamily="34" charset="-120"/>
              </a:rPr>
              <a:t>Generative Modeling and Human-level Intelligence</a:t>
            </a:r>
            <a:endParaRPr lang="en-US" sz="2686" dirty="0"/>
          </a:p>
        </p:txBody>
      </p:sp>
      <p:sp>
        <p:nvSpPr>
          <p:cNvPr id="6" name="Shape 3"/>
          <p:cNvSpPr/>
          <p:nvPr/>
        </p:nvSpPr>
        <p:spPr>
          <a:xfrm>
            <a:off x="2855615" y="5467400"/>
            <a:ext cx="6480770" cy="25896"/>
          </a:xfrm>
          <a:prstGeom prst="roundRect">
            <a:avLst>
              <a:gd name="adj" fmla="val 225238"/>
            </a:avLst>
          </a:prstGeom>
          <a:solidFill>
            <a:srgbClr val="BBC2DC"/>
          </a:solidFill>
          <a:ln/>
        </p:spPr>
        <p:txBody>
          <a:bodyPr/>
          <a:lstStyle/>
          <a:p>
            <a:endParaRPr lang="en-MY"/>
          </a:p>
        </p:txBody>
      </p:sp>
      <p:sp>
        <p:nvSpPr>
          <p:cNvPr id="7" name="Shape 4"/>
          <p:cNvSpPr/>
          <p:nvPr/>
        </p:nvSpPr>
        <p:spPr>
          <a:xfrm>
            <a:off x="4430465" y="5017740"/>
            <a:ext cx="25896" cy="453628"/>
          </a:xfrm>
          <a:prstGeom prst="roundRect">
            <a:avLst>
              <a:gd name="adj" fmla="val 225238"/>
            </a:avLst>
          </a:prstGeom>
          <a:solidFill>
            <a:srgbClr val="BBC2DC"/>
          </a:solidFill>
          <a:ln/>
        </p:spPr>
        <p:txBody>
          <a:bodyPr/>
          <a:lstStyle/>
          <a:p>
            <a:endParaRPr lang="en-MY"/>
          </a:p>
        </p:txBody>
      </p:sp>
      <p:sp>
        <p:nvSpPr>
          <p:cNvPr id="8" name="Shape 5"/>
          <p:cNvSpPr/>
          <p:nvPr/>
        </p:nvSpPr>
        <p:spPr>
          <a:xfrm>
            <a:off x="4297661" y="5325517"/>
            <a:ext cx="291604" cy="291604"/>
          </a:xfrm>
          <a:prstGeom prst="roundRect">
            <a:avLst>
              <a:gd name="adj" fmla="val 20002"/>
            </a:avLst>
          </a:prstGeom>
          <a:solidFill>
            <a:srgbClr val="D5DCF6"/>
          </a:solidFill>
          <a:ln w="7620">
            <a:solidFill>
              <a:srgbClr val="BBC2DC"/>
            </a:solidFill>
            <a:prstDash val="solid"/>
          </a:ln>
        </p:spPr>
        <p:txBody>
          <a:bodyPr/>
          <a:lstStyle/>
          <a:p>
            <a:endParaRPr lang="en-MY"/>
          </a:p>
        </p:txBody>
      </p:sp>
      <p:sp>
        <p:nvSpPr>
          <p:cNvPr id="9" name="Text 6"/>
          <p:cNvSpPr/>
          <p:nvPr/>
        </p:nvSpPr>
        <p:spPr>
          <a:xfrm>
            <a:off x="4403229" y="5343376"/>
            <a:ext cx="80467" cy="255786"/>
          </a:xfrm>
          <a:prstGeom prst="rect">
            <a:avLst/>
          </a:prstGeom>
          <a:noFill/>
          <a:ln/>
        </p:spPr>
        <p:txBody>
          <a:bodyPr wrap="none" rtlCol="0" anchor="t"/>
          <a:lstStyle/>
          <a:p>
            <a:pPr algn="ctr">
              <a:lnSpc>
                <a:spcPts val="2014"/>
              </a:lnSpc>
            </a:pPr>
            <a:r>
              <a:rPr lang="en-US" sz="1612" b="1" dirty="0">
                <a:solidFill>
                  <a:srgbClr val="3B3535"/>
                </a:solidFill>
                <a:latin typeface="Alexandria" pitchFamily="34" charset="0"/>
                <a:ea typeface="Alexandria" pitchFamily="34" charset="-122"/>
                <a:cs typeface="Alexandria" pitchFamily="34" charset="-120"/>
              </a:rPr>
              <a:t>1</a:t>
            </a:r>
            <a:endParaRPr lang="en-US" sz="1612" dirty="0"/>
          </a:p>
        </p:txBody>
      </p:sp>
      <p:sp>
        <p:nvSpPr>
          <p:cNvPr id="10" name="Text 7"/>
          <p:cNvSpPr/>
          <p:nvPr/>
        </p:nvSpPr>
        <p:spPr>
          <a:xfrm>
            <a:off x="762000" y="2545380"/>
            <a:ext cx="1901825" cy="213122"/>
          </a:xfrm>
          <a:prstGeom prst="rect">
            <a:avLst/>
          </a:prstGeom>
          <a:noFill/>
          <a:ln/>
        </p:spPr>
        <p:txBody>
          <a:bodyPr wrap="none" rtlCol="0" anchor="t"/>
          <a:lstStyle/>
          <a:p>
            <a:pPr algn="ctr">
              <a:lnSpc>
                <a:spcPts val="1678"/>
              </a:lnSpc>
            </a:pPr>
            <a:r>
              <a:rPr lang="en-US" b="1" dirty="0">
                <a:solidFill>
                  <a:srgbClr val="3B3535"/>
                </a:solidFill>
                <a:latin typeface="Alexandria" pitchFamily="34" charset="0"/>
                <a:ea typeface="Alexandria" pitchFamily="34" charset="-122"/>
                <a:cs typeface="Alexandria" pitchFamily="34" charset="-120"/>
              </a:rPr>
              <a:t>Capturing Complexity</a:t>
            </a:r>
            <a:endParaRPr lang="en-US" dirty="0"/>
          </a:p>
        </p:txBody>
      </p:sp>
      <p:sp>
        <p:nvSpPr>
          <p:cNvPr id="11" name="Text 8"/>
          <p:cNvSpPr/>
          <p:nvPr/>
        </p:nvSpPr>
        <p:spPr>
          <a:xfrm>
            <a:off x="609600" y="2900903"/>
            <a:ext cx="9054405" cy="2246769"/>
          </a:xfrm>
          <a:prstGeom prst="rect">
            <a:avLst/>
          </a:prstGeom>
          <a:noFill/>
        </p:spPr>
        <p:txBody>
          <a:bodyPr wrap="square">
            <a:spAutoFit/>
          </a:bodyPr>
          <a:lstStyle/>
          <a:p>
            <a:pPr algn="just"/>
            <a:r>
              <a:rPr lang="en-US" sz="2800" dirty="0">
                <a:latin typeface="MinionPro-Regular"/>
              </a:rPr>
              <a:t>To truly achieve a level of artificial intelligence comparable to a human's, we must move beyond the limitations of discriminative modeling and embrace the power of generative modeling. This approach allows us to capture the inherent complexity and nuances of the world around us.</a:t>
            </a:r>
          </a:p>
        </p:txBody>
      </p:sp>
      <p:sp>
        <p:nvSpPr>
          <p:cNvPr id="13" name="Shape 10"/>
          <p:cNvSpPr/>
          <p:nvPr/>
        </p:nvSpPr>
        <p:spPr>
          <a:xfrm>
            <a:off x="5950248" y="5325517"/>
            <a:ext cx="291604" cy="291604"/>
          </a:xfrm>
          <a:prstGeom prst="roundRect">
            <a:avLst>
              <a:gd name="adj" fmla="val 20002"/>
            </a:avLst>
          </a:prstGeom>
          <a:solidFill>
            <a:srgbClr val="D5DCF6"/>
          </a:solidFill>
          <a:ln w="7620">
            <a:solidFill>
              <a:srgbClr val="BBC2DC"/>
            </a:solidFill>
            <a:prstDash val="solid"/>
          </a:ln>
        </p:spPr>
        <p:txBody>
          <a:bodyPr/>
          <a:lstStyle/>
          <a:p>
            <a:endParaRPr lang="en-MY"/>
          </a:p>
        </p:txBody>
      </p:sp>
      <p:sp>
        <p:nvSpPr>
          <p:cNvPr id="14" name="Text 11"/>
          <p:cNvSpPr/>
          <p:nvPr/>
        </p:nvSpPr>
        <p:spPr>
          <a:xfrm>
            <a:off x="6034881" y="5343376"/>
            <a:ext cx="122238" cy="255786"/>
          </a:xfrm>
          <a:prstGeom prst="rect">
            <a:avLst/>
          </a:prstGeom>
          <a:noFill/>
          <a:ln/>
        </p:spPr>
        <p:txBody>
          <a:bodyPr wrap="none" rtlCol="0" anchor="t"/>
          <a:lstStyle/>
          <a:p>
            <a:pPr algn="ctr">
              <a:lnSpc>
                <a:spcPts val="2014"/>
              </a:lnSpc>
            </a:pPr>
            <a:r>
              <a:rPr lang="en-US" sz="1612" b="1" dirty="0">
                <a:solidFill>
                  <a:srgbClr val="3B3535"/>
                </a:solidFill>
                <a:latin typeface="Alexandria" pitchFamily="34" charset="0"/>
                <a:ea typeface="Alexandria" pitchFamily="34" charset="-122"/>
                <a:cs typeface="Alexandria" pitchFamily="34" charset="-120"/>
              </a:rPr>
              <a:t>2</a:t>
            </a:r>
            <a:endParaRPr lang="en-US" sz="1612" dirty="0"/>
          </a:p>
        </p:txBody>
      </p:sp>
      <p:sp>
        <p:nvSpPr>
          <p:cNvPr id="18" name="Shape 15"/>
          <p:cNvSpPr/>
          <p:nvPr/>
        </p:nvSpPr>
        <p:spPr>
          <a:xfrm>
            <a:off x="7602836" y="5325517"/>
            <a:ext cx="291604" cy="291604"/>
          </a:xfrm>
          <a:prstGeom prst="roundRect">
            <a:avLst>
              <a:gd name="adj" fmla="val 20002"/>
            </a:avLst>
          </a:prstGeom>
          <a:solidFill>
            <a:srgbClr val="D5DCF6"/>
          </a:solidFill>
          <a:ln w="7620">
            <a:solidFill>
              <a:srgbClr val="BBC2DC"/>
            </a:solidFill>
            <a:prstDash val="solid"/>
          </a:ln>
        </p:spPr>
        <p:txBody>
          <a:bodyPr/>
          <a:lstStyle/>
          <a:p>
            <a:endParaRPr lang="en-MY"/>
          </a:p>
        </p:txBody>
      </p:sp>
      <p:sp>
        <p:nvSpPr>
          <p:cNvPr id="19" name="Text 16"/>
          <p:cNvSpPr/>
          <p:nvPr/>
        </p:nvSpPr>
        <p:spPr>
          <a:xfrm>
            <a:off x="7687370" y="5343376"/>
            <a:ext cx="122436" cy="255786"/>
          </a:xfrm>
          <a:prstGeom prst="rect">
            <a:avLst/>
          </a:prstGeom>
          <a:noFill/>
          <a:ln/>
        </p:spPr>
        <p:txBody>
          <a:bodyPr wrap="none" rtlCol="0" anchor="t"/>
          <a:lstStyle/>
          <a:p>
            <a:pPr algn="ctr">
              <a:lnSpc>
                <a:spcPts val="2014"/>
              </a:lnSpc>
            </a:pPr>
            <a:r>
              <a:rPr lang="en-US" sz="1612" b="1" dirty="0">
                <a:solidFill>
                  <a:srgbClr val="3B3535"/>
                </a:solidFill>
                <a:latin typeface="Alexandria" pitchFamily="34" charset="0"/>
                <a:ea typeface="Alexandria" pitchFamily="34" charset="-122"/>
                <a:cs typeface="Alexandria" pitchFamily="34" charset="-120"/>
              </a:rPr>
              <a:t>3</a:t>
            </a:r>
            <a:endParaRPr lang="en-US" sz="1612"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7EEF9"/>
          </a:solidFill>
          <a:ln/>
        </p:spPr>
        <p:txBody>
          <a:bodyPr/>
          <a:lstStyle/>
          <a:p>
            <a:endParaRPr lang="en-MY"/>
          </a:p>
        </p:txBody>
      </p:sp>
      <p:sp>
        <p:nvSpPr>
          <p:cNvPr id="3" name="Shape 1"/>
          <p:cNvSpPr/>
          <p:nvPr/>
        </p:nvSpPr>
        <p:spPr>
          <a:xfrm>
            <a:off x="0" y="0"/>
            <a:ext cx="12192000" cy="8062318"/>
          </a:xfrm>
          <a:prstGeom prst="rect">
            <a:avLst/>
          </a:prstGeom>
          <a:solidFill>
            <a:srgbClr val="FFFAFA"/>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0" y="0"/>
            <a:ext cx="12192000" cy="1620143"/>
          </a:xfrm>
          <a:prstGeom prst="rect">
            <a:avLst/>
          </a:prstGeom>
        </p:spPr>
      </p:pic>
      <p:sp>
        <p:nvSpPr>
          <p:cNvPr id="5" name="Text 2"/>
          <p:cNvSpPr/>
          <p:nvPr/>
        </p:nvSpPr>
        <p:spPr>
          <a:xfrm>
            <a:off x="838200" y="1976537"/>
            <a:ext cx="10515600" cy="852686"/>
          </a:xfrm>
          <a:prstGeom prst="rect">
            <a:avLst/>
          </a:prstGeom>
          <a:noFill/>
          <a:ln/>
        </p:spPr>
        <p:txBody>
          <a:bodyPr wrap="square" rtlCol="0" anchor="t"/>
          <a:lstStyle/>
          <a:p>
            <a:pPr>
              <a:lnSpc>
                <a:spcPts val="3357"/>
              </a:lnSpc>
            </a:pPr>
            <a:r>
              <a:rPr lang="en-US" sz="2686" b="1" dirty="0">
                <a:solidFill>
                  <a:srgbClr val="1F1E1E"/>
                </a:solidFill>
                <a:latin typeface="Alexandria" pitchFamily="34" charset="0"/>
                <a:ea typeface="Alexandria" pitchFamily="34" charset="-122"/>
                <a:cs typeface="Alexandria" pitchFamily="34" charset="-120"/>
              </a:rPr>
              <a:t>Generative Modeling and Human-level Intelligence</a:t>
            </a:r>
            <a:endParaRPr lang="en-US" sz="2686" dirty="0"/>
          </a:p>
        </p:txBody>
      </p:sp>
      <p:sp>
        <p:nvSpPr>
          <p:cNvPr id="6" name="Shape 3"/>
          <p:cNvSpPr/>
          <p:nvPr/>
        </p:nvSpPr>
        <p:spPr>
          <a:xfrm>
            <a:off x="2855615" y="5471320"/>
            <a:ext cx="6480770" cy="25896"/>
          </a:xfrm>
          <a:prstGeom prst="roundRect">
            <a:avLst>
              <a:gd name="adj" fmla="val 225238"/>
            </a:avLst>
          </a:prstGeom>
          <a:solidFill>
            <a:srgbClr val="BBC2DC"/>
          </a:solidFill>
          <a:ln/>
        </p:spPr>
        <p:txBody>
          <a:bodyPr/>
          <a:lstStyle/>
          <a:p>
            <a:endParaRPr lang="en-MY"/>
          </a:p>
        </p:txBody>
      </p:sp>
      <p:sp>
        <p:nvSpPr>
          <p:cNvPr id="8" name="Shape 5"/>
          <p:cNvSpPr/>
          <p:nvPr/>
        </p:nvSpPr>
        <p:spPr>
          <a:xfrm>
            <a:off x="4297661" y="5325517"/>
            <a:ext cx="291604" cy="291604"/>
          </a:xfrm>
          <a:prstGeom prst="roundRect">
            <a:avLst>
              <a:gd name="adj" fmla="val 20002"/>
            </a:avLst>
          </a:prstGeom>
          <a:solidFill>
            <a:srgbClr val="D5DCF6"/>
          </a:solidFill>
          <a:ln w="7620">
            <a:solidFill>
              <a:srgbClr val="BBC2DC"/>
            </a:solidFill>
            <a:prstDash val="solid"/>
          </a:ln>
        </p:spPr>
        <p:txBody>
          <a:bodyPr/>
          <a:lstStyle/>
          <a:p>
            <a:endParaRPr lang="en-MY"/>
          </a:p>
        </p:txBody>
      </p:sp>
      <p:sp>
        <p:nvSpPr>
          <p:cNvPr id="9" name="Text 6"/>
          <p:cNvSpPr/>
          <p:nvPr/>
        </p:nvSpPr>
        <p:spPr>
          <a:xfrm>
            <a:off x="4403229" y="5343376"/>
            <a:ext cx="80467" cy="255786"/>
          </a:xfrm>
          <a:prstGeom prst="rect">
            <a:avLst/>
          </a:prstGeom>
          <a:noFill/>
          <a:ln/>
        </p:spPr>
        <p:txBody>
          <a:bodyPr wrap="none" rtlCol="0" anchor="t"/>
          <a:lstStyle/>
          <a:p>
            <a:pPr algn="ctr">
              <a:lnSpc>
                <a:spcPts val="2014"/>
              </a:lnSpc>
            </a:pPr>
            <a:r>
              <a:rPr lang="en-US" sz="1612" b="1" dirty="0">
                <a:solidFill>
                  <a:srgbClr val="3B3535"/>
                </a:solidFill>
                <a:latin typeface="Alexandria" pitchFamily="34" charset="0"/>
                <a:ea typeface="Alexandria" pitchFamily="34" charset="-122"/>
                <a:cs typeface="Alexandria" pitchFamily="34" charset="-120"/>
              </a:rPr>
              <a:t>1</a:t>
            </a:r>
            <a:endParaRPr lang="en-US" sz="1612" dirty="0"/>
          </a:p>
        </p:txBody>
      </p:sp>
      <p:sp>
        <p:nvSpPr>
          <p:cNvPr id="12" name="Shape 9"/>
          <p:cNvSpPr/>
          <p:nvPr/>
        </p:nvSpPr>
        <p:spPr>
          <a:xfrm>
            <a:off x="6083052" y="5471269"/>
            <a:ext cx="25896" cy="453628"/>
          </a:xfrm>
          <a:prstGeom prst="roundRect">
            <a:avLst>
              <a:gd name="adj" fmla="val 225238"/>
            </a:avLst>
          </a:prstGeom>
          <a:solidFill>
            <a:srgbClr val="BBC2DC"/>
          </a:solidFill>
          <a:ln/>
        </p:spPr>
        <p:txBody>
          <a:bodyPr/>
          <a:lstStyle/>
          <a:p>
            <a:endParaRPr lang="en-MY"/>
          </a:p>
        </p:txBody>
      </p:sp>
      <p:sp>
        <p:nvSpPr>
          <p:cNvPr id="13" name="Shape 10"/>
          <p:cNvSpPr/>
          <p:nvPr/>
        </p:nvSpPr>
        <p:spPr>
          <a:xfrm>
            <a:off x="5950248" y="5325517"/>
            <a:ext cx="291604" cy="291604"/>
          </a:xfrm>
          <a:prstGeom prst="roundRect">
            <a:avLst>
              <a:gd name="adj" fmla="val 20002"/>
            </a:avLst>
          </a:prstGeom>
          <a:solidFill>
            <a:srgbClr val="D5DCF6"/>
          </a:solidFill>
          <a:ln w="7620">
            <a:solidFill>
              <a:srgbClr val="BBC2DC"/>
            </a:solidFill>
            <a:prstDash val="solid"/>
          </a:ln>
        </p:spPr>
        <p:txBody>
          <a:bodyPr/>
          <a:lstStyle/>
          <a:p>
            <a:endParaRPr lang="en-MY"/>
          </a:p>
        </p:txBody>
      </p:sp>
      <p:sp>
        <p:nvSpPr>
          <p:cNvPr id="14" name="Text 11"/>
          <p:cNvSpPr/>
          <p:nvPr/>
        </p:nvSpPr>
        <p:spPr>
          <a:xfrm>
            <a:off x="6034881" y="5343376"/>
            <a:ext cx="122238" cy="255786"/>
          </a:xfrm>
          <a:prstGeom prst="rect">
            <a:avLst/>
          </a:prstGeom>
          <a:noFill/>
          <a:ln/>
        </p:spPr>
        <p:txBody>
          <a:bodyPr wrap="none" rtlCol="0" anchor="t"/>
          <a:lstStyle/>
          <a:p>
            <a:pPr algn="ctr">
              <a:lnSpc>
                <a:spcPts val="2014"/>
              </a:lnSpc>
            </a:pPr>
            <a:r>
              <a:rPr lang="en-US" sz="1612" b="1" dirty="0">
                <a:solidFill>
                  <a:srgbClr val="3B3535"/>
                </a:solidFill>
                <a:latin typeface="Alexandria" pitchFamily="34" charset="0"/>
                <a:ea typeface="Alexandria" pitchFamily="34" charset="-122"/>
                <a:cs typeface="Alexandria" pitchFamily="34" charset="-120"/>
              </a:rPr>
              <a:t>2</a:t>
            </a:r>
            <a:endParaRPr lang="en-US" sz="1612" dirty="0"/>
          </a:p>
        </p:txBody>
      </p:sp>
      <p:sp>
        <p:nvSpPr>
          <p:cNvPr id="15" name="Text 12"/>
          <p:cNvSpPr/>
          <p:nvPr/>
        </p:nvSpPr>
        <p:spPr>
          <a:xfrm>
            <a:off x="1219200" y="2834655"/>
            <a:ext cx="2484140" cy="213122"/>
          </a:xfrm>
          <a:prstGeom prst="rect">
            <a:avLst/>
          </a:prstGeom>
          <a:noFill/>
          <a:ln/>
        </p:spPr>
        <p:txBody>
          <a:bodyPr wrap="none" rtlCol="0" anchor="t"/>
          <a:lstStyle/>
          <a:p>
            <a:pPr algn="ctr">
              <a:lnSpc>
                <a:spcPts val="1678"/>
              </a:lnSpc>
            </a:pPr>
            <a:r>
              <a:rPr lang="en-US" b="1" dirty="0">
                <a:solidFill>
                  <a:srgbClr val="3B3535"/>
                </a:solidFill>
                <a:latin typeface="Alexandria" pitchFamily="34" charset="0"/>
                <a:ea typeface="Alexandria" pitchFamily="34" charset="-122"/>
              </a:rPr>
              <a:t>Emulating Human Cognition</a:t>
            </a:r>
          </a:p>
        </p:txBody>
      </p:sp>
      <p:sp>
        <p:nvSpPr>
          <p:cNvPr id="16" name="Text 13"/>
          <p:cNvSpPr/>
          <p:nvPr/>
        </p:nvSpPr>
        <p:spPr>
          <a:xfrm>
            <a:off x="874634" y="3266331"/>
            <a:ext cx="10211867" cy="2246769"/>
          </a:xfrm>
          <a:prstGeom prst="rect">
            <a:avLst/>
          </a:prstGeom>
          <a:noFill/>
        </p:spPr>
        <p:txBody>
          <a:bodyPr wrap="square">
            <a:spAutoFit/>
          </a:bodyPr>
          <a:lstStyle/>
          <a:p>
            <a:pPr algn="just"/>
            <a:r>
              <a:rPr lang="en-US" sz="2800" dirty="0">
                <a:latin typeface="MinionPro-Regular"/>
              </a:rPr>
              <a:t>By training models to understand the underlying structure and distribution of data, we can begin to emulate the way humans perceive and make sense of the world, paving the way for AI systems that can truly think, reason, and problem-solve in a more human-like manner.</a:t>
            </a:r>
          </a:p>
        </p:txBody>
      </p:sp>
      <p:sp>
        <p:nvSpPr>
          <p:cNvPr id="18" name="Shape 15"/>
          <p:cNvSpPr/>
          <p:nvPr/>
        </p:nvSpPr>
        <p:spPr>
          <a:xfrm>
            <a:off x="7602836" y="5325517"/>
            <a:ext cx="291604" cy="291604"/>
          </a:xfrm>
          <a:prstGeom prst="roundRect">
            <a:avLst>
              <a:gd name="adj" fmla="val 20002"/>
            </a:avLst>
          </a:prstGeom>
          <a:solidFill>
            <a:srgbClr val="D5DCF6"/>
          </a:solidFill>
          <a:ln w="7620">
            <a:solidFill>
              <a:srgbClr val="BBC2DC"/>
            </a:solidFill>
            <a:prstDash val="solid"/>
          </a:ln>
        </p:spPr>
        <p:txBody>
          <a:bodyPr/>
          <a:lstStyle/>
          <a:p>
            <a:endParaRPr lang="en-MY"/>
          </a:p>
        </p:txBody>
      </p:sp>
      <p:sp>
        <p:nvSpPr>
          <p:cNvPr id="19" name="Text 16"/>
          <p:cNvSpPr/>
          <p:nvPr/>
        </p:nvSpPr>
        <p:spPr>
          <a:xfrm>
            <a:off x="7687370" y="5343376"/>
            <a:ext cx="122436" cy="255786"/>
          </a:xfrm>
          <a:prstGeom prst="rect">
            <a:avLst/>
          </a:prstGeom>
          <a:noFill/>
          <a:ln/>
        </p:spPr>
        <p:txBody>
          <a:bodyPr wrap="none" rtlCol="0" anchor="t"/>
          <a:lstStyle/>
          <a:p>
            <a:pPr algn="ctr">
              <a:lnSpc>
                <a:spcPts val="2014"/>
              </a:lnSpc>
            </a:pPr>
            <a:r>
              <a:rPr lang="en-US" sz="1612" b="1" dirty="0">
                <a:solidFill>
                  <a:srgbClr val="3B3535"/>
                </a:solidFill>
                <a:latin typeface="Alexandria" pitchFamily="34" charset="0"/>
                <a:ea typeface="Alexandria" pitchFamily="34" charset="-122"/>
                <a:cs typeface="Alexandria" pitchFamily="34" charset="-120"/>
              </a:rPr>
              <a:t>3</a:t>
            </a:r>
            <a:endParaRPr lang="en-US" sz="1612" dirty="0"/>
          </a:p>
        </p:txBody>
      </p:sp>
    </p:spTree>
    <p:extLst>
      <p:ext uri="{BB962C8B-B14F-4D97-AF65-F5344CB8AC3E}">
        <p14:creationId xmlns:p14="http://schemas.microsoft.com/office/powerpoint/2010/main" val="42079291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7EEF9"/>
          </a:solidFill>
          <a:ln/>
        </p:spPr>
        <p:txBody>
          <a:bodyPr/>
          <a:lstStyle/>
          <a:p>
            <a:endParaRPr lang="en-MY"/>
          </a:p>
        </p:txBody>
      </p:sp>
      <p:sp>
        <p:nvSpPr>
          <p:cNvPr id="3" name="Shape 1"/>
          <p:cNvSpPr/>
          <p:nvPr/>
        </p:nvSpPr>
        <p:spPr>
          <a:xfrm>
            <a:off x="61119" y="-228600"/>
            <a:ext cx="12192000" cy="8062318"/>
          </a:xfrm>
          <a:prstGeom prst="rect">
            <a:avLst/>
          </a:prstGeom>
          <a:solidFill>
            <a:srgbClr val="FFFAFA"/>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0" y="0"/>
            <a:ext cx="12192000" cy="1620143"/>
          </a:xfrm>
          <a:prstGeom prst="rect">
            <a:avLst/>
          </a:prstGeom>
        </p:spPr>
      </p:pic>
      <p:sp>
        <p:nvSpPr>
          <p:cNvPr id="5" name="Text 2"/>
          <p:cNvSpPr/>
          <p:nvPr/>
        </p:nvSpPr>
        <p:spPr>
          <a:xfrm>
            <a:off x="914400" y="2038152"/>
            <a:ext cx="9067800" cy="852686"/>
          </a:xfrm>
          <a:prstGeom prst="rect">
            <a:avLst/>
          </a:prstGeom>
          <a:noFill/>
          <a:ln/>
        </p:spPr>
        <p:txBody>
          <a:bodyPr wrap="square" rtlCol="0" anchor="t"/>
          <a:lstStyle/>
          <a:p>
            <a:pPr>
              <a:lnSpc>
                <a:spcPts val="3357"/>
              </a:lnSpc>
            </a:pPr>
            <a:r>
              <a:rPr lang="en-US" sz="2686" b="1" dirty="0">
                <a:solidFill>
                  <a:srgbClr val="1F1E1E"/>
                </a:solidFill>
                <a:latin typeface="Alexandria" pitchFamily="34" charset="0"/>
                <a:ea typeface="Alexandria" pitchFamily="34" charset="-122"/>
                <a:cs typeface="Alexandria" pitchFamily="34" charset="-120"/>
              </a:rPr>
              <a:t>Generative Modeling and Human-level Intelligence</a:t>
            </a:r>
            <a:endParaRPr lang="en-US" sz="2686" dirty="0"/>
          </a:p>
        </p:txBody>
      </p:sp>
      <p:sp>
        <p:nvSpPr>
          <p:cNvPr id="6" name="Shape 3"/>
          <p:cNvSpPr/>
          <p:nvPr/>
        </p:nvSpPr>
        <p:spPr>
          <a:xfrm>
            <a:off x="2855615" y="5471320"/>
            <a:ext cx="6480770" cy="25896"/>
          </a:xfrm>
          <a:prstGeom prst="roundRect">
            <a:avLst>
              <a:gd name="adj" fmla="val 225238"/>
            </a:avLst>
          </a:prstGeom>
          <a:solidFill>
            <a:srgbClr val="BBC2DC"/>
          </a:solidFill>
          <a:ln/>
        </p:spPr>
        <p:txBody>
          <a:bodyPr/>
          <a:lstStyle/>
          <a:p>
            <a:endParaRPr lang="en-MY"/>
          </a:p>
        </p:txBody>
      </p:sp>
      <p:sp>
        <p:nvSpPr>
          <p:cNvPr id="8" name="Shape 5"/>
          <p:cNvSpPr/>
          <p:nvPr/>
        </p:nvSpPr>
        <p:spPr>
          <a:xfrm>
            <a:off x="4297661" y="5325517"/>
            <a:ext cx="291604" cy="291604"/>
          </a:xfrm>
          <a:prstGeom prst="roundRect">
            <a:avLst>
              <a:gd name="adj" fmla="val 20002"/>
            </a:avLst>
          </a:prstGeom>
          <a:solidFill>
            <a:srgbClr val="D5DCF6"/>
          </a:solidFill>
          <a:ln w="7620">
            <a:solidFill>
              <a:srgbClr val="BBC2DC"/>
            </a:solidFill>
            <a:prstDash val="solid"/>
          </a:ln>
        </p:spPr>
        <p:txBody>
          <a:bodyPr/>
          <a:lstStyle/>
          <a:p>
            <a:endParaRPr lang="en-MY"/>
          </a:p>
        </p:txBody>
      </p:sp>
      <p:sp>
        <p:nvSpPr>
          <p:cNvPr id="9" name="Text 6"/>
          <p:cNvSpPr/>
          <p:nvPr/>
        </p:nvSpPr>
        <p:spPr>
          <a:xfrm>
            <a:off x="4403229" y="5343376"/>
            <a:ext cx="80467" cy="255786"/>
          </a:xfrm>
          <a:prstGeom prst="rect">
            <a:avLst/>
          </a:prstGeom>
          <a:noFill/>
          <a:ln/>
        </p:spPr>
        <p:txBody>
          <a:bodyPr wrap="none" rtlCol="0" anchor="t"/>
          <a:lstStyle/>
          <a:p>
            <a:pPr algn="ctr">
              <a:lnSpc>
                <a:spcPts val="2014"/>
              </a:lnSpc>
            </a:pPr>
            <a:r>
              <a:rPr lang="en-US" sz="1612" b="1" dirty="0">
                <a:solidFill>
                  <a:srgbClr val="3B3535"/>
                </a:solidFill>
                <a:latin typeface="Alexandria" pitchFamily="34" charset="0"/>
                <a:ea typeface="Alexandria" pitchFamily="34" charset="-122"/>
                <a:cs typeface="Alexandria" pitchFamily="34" charset="-120"/>
              </a:rPr>
              <a:t>1</a:t>
            </a:r>
            <a:endParaRPr lang="en-US" sz="1612" dirty="0"/>
          </a:p>
        </p:txBody>
      </p:sp>
      <p:sp>
        <p:nvSpPr>
          <p:cNvPr id="13" name="Shape 10"/>
          <p:cNvSpPr/>
          <p:nvPr/>
        </p:nvSpPr>
        <p:spPr>
          <a:xfrm>
            <a:off x="5950248" y="5325517"/>
            <a:ext cx="291604" cy="291604"/>
          </a:xfrm>
          <a:prstGeom prst="roundRect">
            <a:avLst>
              <a:gd name="adj" fmla="val 20002"/>
            </a:avLst>
          </a:prstGeom>
          <a:solidFill>
            <a:srgbClr val="D5DCF6"/>
          </a:solidFill>
          <a:ln w="7620">
            <a:solidFill>
              <a:srgbClr val="BBC2DC"/>
            </a:solidFill>
            <a:prstDash val="solid"/>
          </a:ln>
        </p:spPr>
        <p:txBody>
          <a:bodyPr/>
          <a:lstStyle/>
          <a:p>
            <a:endParaRPr lang="en-MY"/>
          </a:p>
        </p:txBody>
      </p:sp>
      <p:sp>
        <p:nvSpPr>
          <p:cNvPr id="14" name="Text 11"/>
          <p:cNvSpPr/>
          <p:nvPr/>
        </p:nvSpPr>
        <p:spPr>
          <a:xfrm>
            <a:off x="6034881" y="5343376"/>
            <a:ext cx="122238" cy="255786"/>
          </a:xfrm>
          <a:prstGeom prst="rect">
            <a:avLst/>
          </a:prstGeom>
          <a:noFill/>
          <a:ln/>
        </p:spPr>
        <p:txBody>
          <a:bodyPr wrap="none" rtlCol="0" anchor="t"/>
          <a:lstStyle/>
          <a:p>
            <a:pPr algn="ctr">
              <a:lnSpc>
                <a:spcPts val="2014"/>
              </a:lnSpc>
            </a:pPr>
            <a:r>
              <a:rPr lang="en-US" sz="1612" b="1" dirty="0">
                <a:solidFill>
                  <a:srgbClr val="3B3535"/>
                </a:solidFill>
                <a:latin typeface="Alexandria" pitchFamily="34" charset="0"/>
                <a:ea typeface="Alexandria" pitchFamily="34" charset="-122"/>
                <a:cs typeface="Alexandria" pitchFamily="34" charset="-120"/>
              </a:rPr>
              <a:t>2</a:t>
            </a:r>
            <a:endParaRPr lang="en-US" sz="1612" dirty="0"/>
          </a:p>
        </p:txBody>
      </p:sp>
      <p:sp>
        <p:nvSpPr>
          <p:cNvPr id="17" name="Shape 14"/>
          <p:cNvSpPr/>
          <p:nvPr/>
        </p:nvSpPr>
        <p:spPr>
          <a:xfrm>
            <a:off x="7735640" y="5017740"/>
            <a:ext cx="25896" cy="453628"/>
          </a:xfrm>
          <a:prstGeom prst="roundRect">
            <a:avLst>
              <a:gd name="adj" fmla="val 225238"/>
            </a:avLst>
          </a:prstGeom>
          <a:solidFill>
            <a:srgbClr val="BBC2DC"/>
          </a:solidFill>
          <a:ln/>
        </p:spPr>
        <p:txBody>
          <a:bodyPr/>
          <a:lstStyle/>
          <a:p>
            <a:endParaRPr lang="en-MY"/>
          </a:p>
        </p:txBody>
      </p:sp>
      <p:sp>
        <p:nvSpPr>
          <p:cNvPr id="18" name="Shape 15"/>
          <p:cNvSpPr/>
          <p:nvPr/>
        </p:nvSpPr>
        <p:spPr>
          <a:xfrm>
            <a:off x="7602836" y="5325517"/>
            <a:ext cx="291604" cy="291604"/>
          </a:xfrm>
          <a:prstGeom prst="roundRect">
            <a:avLst>
              <a:gd name="adj" fmla="val 20002"/>
            </a:avLst>
          </a:prstGeom>
          <a:solidFill>
            <a:srgbClr val="D5DCF6"/>
          </a:solidFill>
          <a:ln w="7620">
            <a:solidFill>
              <a:srgbClr val="BBC2DC"/>
            </a:solidFill>
            <a:prstDash val="solid"/>
          </a:ln>
        </p:spPr>
        <p:txBody>
          <a:bodyPr/>
          <a:lstStyle/>
          <a:p>
            <a:endParaRPr lang="en-MY"/>
          </a:p>
        </p:txBody>
      </p:sp>
      <p:sp>
        <p:nvSpPr>
          <p:cNvPr id="19" name="Text 16"/>
          <p:cNvSpPr/>
          <p:nvPr/>
        </p:nvSpPr>
        <p:spPr>
          <a:xfrm>
            <a:off x="7687370" y="5343376"/>
            <a:ext cx="122436" cy="255786"/>
          </a:xfrm>
          <a:prstGeom prst="rect">
            <a:avLst/>
          </a:prstGeom>
          <a:noFill/>
          <a:ln/>
        </p:spPr>
        <p:txBody>
          <a:bodyPr wrap="none" rtlCol="0" anchor="t"/>
          <a:lstStyle/>
          <a:p>
            <a:pPr algn="ctr">
              <a:lnSpc>
                <a:spcPts val="2014"/>
              </a:lnSpc>
            </a:pPr>
            <a:r>
              <a:rPr lang="en-US" sz="1612" b="1" dirty="0">
                <a:solidFill>
                  <a:srgbClr val="3B3535"/>
                </a:solidFill>
                <a:latin typeface="Alexandria" pitchFamily="34" charset="0"/>
                <a:ea typeface="Alexandria" pitchFamily="34" charset="-122"/>
                <a:cs typeface="Alexandria" pitchFamily="34" charset="-120"/>
              </a:rPr>
              <a:t>3</a:t>
            </a:r>
            <a:endParaRPr lang="en-US" sz="1612" dirty="0"/>
          </a:p>
        </p:txBody>
      </p:sp>
      <p:sp>
        <p:nvSpPr>
          <p:cNvPr id="20" name="Text 17"/>
          <p:cNvSpPr/>
          <p:nvPr/>
        </p:nvSpPr>
        <p:spPr>
          <a:xfrm>
            <a:off x="-384770" y="2890838"/>
            <a:ext cx="6480770" cy="426244"/>
          </a:xfrm>
          <a:prstGeom prst="rect">
            <a:avLst/>
          </a:prstGeom>
          <a:noFill/>
          <a:ln/>
        </p:spPr>
        <p:txBody>
          <a:bodyPr wrap="square" rtlCol="0" anchor="t"/>
          <a:lstStyle/>
          <a:p>
            <a:pPr algn="ctr">
              <a:lnSpc>
                <a:spcPts val="1678"/>
              </a:lnSpc>
            </a:pPr>
            <a:r>
              <a:rPr lang="en-US" b="1" dirty="0">
                <a:solidFill>
                  <a:srgbClr val="3B3535"/>
                </a:solidFill>
                <a:latin typeface="Alexandria" pitchFamily="34" charset="0"/>
                <a:ea typeface="Alexandria" pitchFamily="34" charset="-122"/>
              </a:rPr>
              <a:t>Towards Artificial General Intelligence</a:t>
            </a:r>
          </a:p>
        </p:txBody>
      </p:sp>
      <p:sp>
        <p:nvSpPr>
          <p:cNvPr id="21" name="Text 18"/>
          <p:cNvSpPr/>
          <p:nvPr/>
        </p:nvSpPr>
        <p:spPr>
          <a:xfrm>
            <a:off x="914400" y="3527524"/>
            <a:ext cx="10210800" cy="1815882"/>
          </a:xfrm>
          <a:prstGeom prst="rect">
            <a:avLst/>
          </a:prstGeom>
          <a:noFill/>
        </p:spPr>
        <p:txBody>
          <a:bodyPr wrap="square">
            <a:spAutoFit/>
          </a:bodyPr>
          <a:lstStyle/>
          <a:p>
            <a:pPr algn="just"/>
            <a:r>
              <a:rPr lang="en-US" sz="2800" dirty="0">
                <a:latin typeface="MinionPro-Regular"/>
              </a:rPr>
              <a:t>The integration of generative modeling into the development of artificial intelligence is a crucial step towards achieving a level of artificial general intelligence (AGI) that can rival and potentially surpass human capabilities in a wide range of tasks and domains.</a:t>
            </a:r>
          </a:p>
        </p:txBody>
      </p:sp>
    </p:spTree>
    <p:extLst>
      <p:ext uri="{BB962C8B-B14F-4D97-AF65-F5344CB8AC3E}">
        <p14:creationId xmlns:p14="http://schemas.microsoft.com/office/powerpoint/2010/main" val="18949559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3400" y="1720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0" i="0" u="none" strike="noStrike" baseline="0">
                <a:latin typeface="MinionPro-Regular"/>
              </a:rPr>
              <a:t>For a binary classification problem</a:t>
            </a: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Our First Generative Model</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7827" y="9946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6" name="TextBox 5">
            <a:extLst>
              <a:ext uri="{FF2B5EF4-FFF2-40B4-BE49-F238E27FC236}">
                <a16:creationId xmlns:a16="http://schemas.microsoft.com/office/drawing/2014/main" id="{9F8D3733-290C-6B3F-16C0-722212A13C60}"/>
              </a:ext>
            </a:extLst>
          </p:cNvPr>
          <p:cNvSpPr txBox="1"/>
          <p:nvPr/>
        </p:nvSpPr>
        <p:spPr>
          <a:xfrm>
            <a:off x="1066800" y="1951672"/>
            <a:ext cx="9906000" cy="1200329"/>
          </a:xfrm>
          <a:prstGeom prst="rect">
            <a:avLst/>
          </a:prstGeom>
          <a:noFill/>
        </p:spPr>
        <p:txBody>
          <a:bodyPr wrap="square">
            <a:spAutoFit/>
          </a:bodyPr>
          <a:lstStyle/>
          <a:p>
            <a:pPr algn="l"/>
            <a:r>
              <a:rPr lang="en-MY" sz="7200" b="0" i="0" u="none" strike="noStrike" baseline="0" dirty="0">
                <a:latin typeface="MyriadPro-SemiboldCond"/>
              </a:rPr>
              <a:t>Hello World!</a:t>
            </a:r>
            <a:endParaRPr lang="en-MY" sz="9600" dirty="0"/>
          </a:p>
        </p:txBody>
      </p:sp>
    </p:spTree>
    <p:extLst>
      <p:ext uri="{BB962C8B-B14F-4D97-AF65-F5344CB8AC3E}">
        <p14:creationId xmlns:p14="http://schemas.microsoft.com/office/powerpoint/2010/main" val="2182839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3400" y="1720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0" i="0" u="none" strike="noStrike" baseline="0">
                <a:latin typeface="MinionPro-Regular"/>
              </a:rPr>
              <a:t>For a binary classification problem</a:t>
            </a: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Our First Generative Model</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7827" y="9946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6" name="TextBox 5">
            <a:extLst>
              <a:ext uri="{FF2B5EF4-FFF2-40B4-BE49-F238E27FC236}">
                <a16:creationId xmlns:a16="http://schemas.microsoft.com/office/drawing/2014/main" id="{9F8D3733-290C-6B3F-16C0-722212A13C60}"/>
              </a:ext>
            </a:extLst>
          </p:cNvPr>
          <p:cNvSpPr txBox="1"/>
          <p:nvPr/>
        </p:nvSpPr>
        <p:spPr>
          <a:xfrm>
            <a:off x="734668" y="1734229"/>
            <a:ext cx="9906000" cy="707886"/>
          </a:xfrm>
          <a:prstGeom prst="rect">
            <a:avLst/>
          </a:prstGeom>
          <a:noFill/>
        </p:spPr>
        <p:txBody>
          <a:bodyPr wrap="square">
            <a:spAutoFit/>
          </a:bodyPr>
          <a:lstStyle/>
          <a:p>
            <a:pPr algn="l"/>
            <a:r>
              <a:rPr lang="en-MY" sz="4000" b="0" i="0" u="none" strike="noStrike" baseline="0" dirty="0">
                <a:latin typeface="MyriadPro-SemiboldCond"/>
              </a:rPr>
              <a:t>Hello World!</a:t>
            </a:r>
            <a:endParaRPr lang="en-MY" sz="5400" dirty="0"/>
          </a:p>
        </p:txBody>
      </p:sp>
      <p:pic>
        <p:nvPicPr>
          <p:cNvPr id="5" name="Picture 4">
            <a:extLst>
              <a:ext uri="{FF2B5EF4-FFF2-40B4-BE49-F238E27FC236}">
                <a16:creationId xmlns:a16="http://schemas.microsoft.com/office/drawing/2014/main" id="{3525B567-E2FB-93DD-1E68-0E747D589FF5}"/>
              </a:ext>
            </a:extLst>
          </p:cNvPr>
          <p:cNvPicPr>
            <a:picLocks noChangeAspect="1"/>
          </p:cNvPicPr>
          <p:nvPr/>
        </p:nvPicPr>
        <p:blipFill>
          <a:blip r:embed="rId4"/>
          <a:stretch>
            <a:fillRect/>
          </a:stretch>
        </p:blipFill>
        <p:spPr>
          <a:xfrm>
            <a:off x="2133599" y="2286000"/>
            <a:ext cx="6553201" cy="3048000"/>
          </a:xfrm>
          <a:prstGeom prst="rect">
            <a:avLst/>
          </a:prstGeom>
        </p:spPr>
      </p:pic>
      <p:sp>
        <p:nvSpPr>
          <p:cNvPr id="9" name="TextBox 8">
            <a:extLst>
              <a:ext uri="{FF2B5EF4-FFF2-40B4-BE49-F238E27FC236}">
                <a16:creationId xmlns:a16="http://schemas.microsoft.com/office/drawing/2014/main" id="{E36D1518-CBCF-0800-8DB4-BC619047B27B}"/>
              </a:ext>
            </a:extLst>
          </p:cNvPr>
          <p:cNvSpPr txBox="1"/>
          <p:nvPr/>
        </p:nvSpPr>
        <p:spPr>
          <a:xfrm>
            <a:off x="1524000" y="5435150"/>
            <a:ext cx="8153400" cy="369332"/>
          </a:xfrm>
          <a:prstGeom prst="rect">
            <a:avLst/>
          </a:prstGeom>
          <a:noFill/>
        </p:spPr>
        <p:txBody>
          <a:bodyPr wrap="square">
            <a:spAutoFit/>
          </a:bodyPr>
          <a:lstStyle/>
          <a:p>
            <a:r>
              <a:rPr lang="en-US" sz="1800" b="0" i="1" u="none" strike="noStrike" baseline="0" dirty="0">
                <a:latin typeface="MinionPro-It"/>
              </a:rPr>
              <a:t>Figure 1-4. A set of points in two dimensions, generated by an unknown rule </a:t>
            </a:r>
            <a:r>
              <a:rPr lang="en-US" sz="1800" b="0" i="1" u="none" strike="noStrike" baseline="0" dirty="0" err="1">
                <a:latin typeface="MinionPro-It"/>
              </a:rPr>
              <a:t>p</a:t>
            </a:r>
            <a:r>
              <a:rPr lang="en-US" sz="1400" b="0" i="1" u="none" strike="noStrike" baseline="0" dirty="0" err="1">
                <a:latin typeface="MinionPro-It"/>
              </a:rPr>
              <a:t>data</a:t>
            </a:r>
            <a:endParaRPr lang="en-MY" dirty="0"/>
          </a:p>
        </p:txBody>
      </p:sp>
    </p:spTree>
    <p:extLst>
      <p:ext uri="{BB962C8B-B14F-4D97-AF65-F5344CB8AC3E}">
        <p14:creationId xmlns:p14="http://schemas.microsoft.com/office/powerpoint/2010/main" val="3428080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6E5B8D81-08B8-ECDE-C560-D15E90583A68}"/>
              </a:ext>
            </a:extLst>
          </p:cNvPr>
          <p:cNvSpPr>
            <a:spLocks noGrp="1"/>
          </p:cNvSpPr>
          <p:nvPr>
            <p:ph type="title"/>
          </p:nvPr>
        </p:nvSpPr>
        <p:spPr>
          <a:xfrm>
            <a:off x="838200" y="365125"/>
            <a:ext cx="10515600" cy="1325563"/>
          </a:xfrm>
        </p:spPr>
        <p:txBody>
          <a:bodyPr/>
          <a:lstStyle/>
          <a:p>
            <a:endParaRPr lang="en-US">
              <a:solidFill>
                <a:schemeClr val="bg1"/>
              </a:solidFill>
            </a:endParaRPr>
          </a:p>
        </p:txBody>
      </p:sp>
      <p:sp>
        <p:nvSpPr>
          <p:cNvPr id="4" name="Text 1"/>
          <p:cNvSpPr/>
          <p:nvPr/>
        </p:nvSpPr>
        <p:spPr>
          <a:xfrm>
            <a:off x="2073151" y="1825625"/>
            <a:ext cx="5172338" cy="528193"/>
          </a:xfrm>
          <a:prstGeom prst="rect">
            <a:avLst/>
          </a:prstGeom>
          <a:noFill/>
          <a:ln/>
        </p:spPr>
        <p:txBody>
          <a:bodyPr wrap="none" rtlCol="0" anchor="t"/>
          <a:lstStyle/>
          <a:p>
            <a:pPr>
              <a:lnSpc>
                <a:spcPts val="4146"/>
              </a:lnSpc>
              <a:spcAft>
                <a:spcPts val="600"/>
              </a:spcAft>
            </a:pPr>
            <a:r>
              <a:rPr lang="en-US" sz="3317" kern="1200" dirty="0">
                <a:solidFill>
                  <a:schemeClr val="bg1"/>
                </a:solidFill>
                <a:latin typeface="Gelasio" pitchFamily="34" charset="0"/>
                <a:ea typeface="Gelasio" pitchFamily="34" charset="-122"/>
                <a:cs typeface="Arial" panose="020B0604020202020204" pitchFamily="34" charset="0"/>
              </a:rPr>
              <a:t>Types of Generative Models</a:t>
            </a:r>
            <a:endParaRPr lang="en-US" sz="3645" dirty="0">
              <a:solidFill>
                <a:schemeClr val="bg1"/>
              </a:solidFill>
            </a:endParaRPr>
          </a:p>
        </p:txBody>
      </p:sp>
      <p:sp>
        <p:nvSpPr>
          <p:cNvPr id="5" name="Text 2"/>
          <p:cNvSpPr/>
          <p:nvPr/>
        </p:nvSpPr>
        <p:spPr>
          <a:xfrm>
            <a:off x="2073151" y="2776317"/>
            <a:ext cx="1697878" cy="792289"/>
          </a:xfrm>
          <a:prstGeom prst="rect">
            <a:avLst/>
          </a:prstGeom>
          <a:noFill/>
          <a:ln/>
        </p:spPr>
        <p:txBody>
          <a:bodyPr wrap="square" rtlCol="0" anchor="t"/>
          <a:lstStyle/>
          <a:p>
            <a:pPr>
              <a:lnSpc>
                <a:spcPts val="2073"/>
              </a:lnSpc>
              <a:spcAft>
                <a:spcPts val="600"/>
              </a:spcAft>
            </a:pPr>
            <a:r>
              <a:rPr lang="en-US" sz="1658" kern="1200">
                <a:solidFill>
                  <a:schemeClr val="bg1"/>
                </a:solidFill>
                <a:latin typeface="Gelasio" pitchFamily="34" charset="0"/>
                <a:ea typeface="Gelasio" pitchFamily="34" charset="-122"/>
                <a:cs typeface="Arial" panose="020B0604020202020204" pitchFamily="34" charset="0"/>
              </a:rPr>
              <a:t>Variational Autoencoders (VAEs)</a:t>
            </a:r>
            <a:endParaRPr lang="en-US" sz="1822">
              <a:solidFill>
                <a:schemeClr val="bg1"/>
              </a:solidFill>
            </a:endParaRPr>
          </a:p>
        </p:txBody>
      </p:sp>
      <p:sp>
        <p:nvSpPr>
          <p:cNvPr id="6" name="Text 3"/>
          <p:cNvSpPr/>
          <p:nvPr/>
        </p:nvSpPr>
        <p:spPr>
          <a:xfrm>
            <a:off x="2073151" y="3737606"/>
            <a:ext cx="1697878" cy="2433109"/>
          </a:xfrm>
          <a:prstGeom prst="rect">
            <a:avLst/>
          </a:prstGeom>
          <a:noFill/>
          <a:ln/>
        </p:spPr>
        <p:txBody>
          <a:bodyPr wrap="square" rtlCol="0" anchor="t"/>
          <a:lstStyle/>
          <a:p>
            <a:pPr>
              <a:lnSpc>
                <a:spcPts val="2122"/>
              </a:lnSpc>
              <a:spcAft>
                <a:spcPts val="600"/>
              </a:spcAft>
            </a:pPr>
            <a:r>
              <a:rPr lang="en-US" sz="1327" kern="1200">
                <a:solidFill>
                  <a:schemeClr val="bg1"/>
                </a:solidFill>
                <a:latin typeface="Lato" pitchFamily="34" charset="0"/>
                <a:ea typeface="Lato" pitchFamily="34" charset="-122"/>
                <a:cs typeface="Lato" pitchFamily="34" charset="-120"/>
              </a:rPr>
              <a:t>VAEs are a type of deep generative model that learn a low-dimensional latent representation of input data. They can generate new samples by sampling from the learned latent space.</a:t>
            </a:r>
            <a:endParaRPr lang="en-US" sz="1458">
              <a:solidFill>
                <a:schemeClr val="bg1"/>
              </a:solidFill>
            </a:endParaRPr>
          </a:p>
        </p:txBody>
      </p:sp>
      <p:sp>
        <p:nvSpPr>
          <p:cNvPr id="7" name="Text 4"/>
          <p:cNvSpPr/>
          <p:nvPr/>
        </p:nvSpPr>
        <p:spPr>
          <a:xfrm>
            <a:off x="4189091" y="2776317"/>
            <a:ext cx="1697878" cy="792289"/>
          </a:xfrm>
          <a:prstGeom prst="rect">
            <a:avLst/>
          </a:prstGeom>
          <a:noFill/>
          <a:ln/>
        </p:spPr>
        <p:txBody>
          <a:bodyPr wrap="square" rtlCol="0" anchor="t"/>
          <a:lstStyle/>
          <a:p>
            <a:pPr>
              <a:lnSpc>
                <a:spcPts val="2073"/>
              </a:lnSpc>
              <a:spcAft>
                <a:spcPts val="600"/>
              </a:spcAft>
            </a:pPr>
            <a:r>
              <a:rPr lang="en-US" sz="1658" kern="1200">
                <a:solidFill>
                  <a:schemeClr val="bg1"/>
                </a:solidFill>
                <a:latin typeface="Gelasio" pitchFamily="34" charset="0"/>
                <a:ea typeface="Gelasio" pitchFamily="34" charset="-122"/>
                <a:cs typeface="Arial" panose="020B0604020202020204" pitchFamily="34" charset="0"/>
              </a:rPr>
              <a:t>Generative Adversarial Networks (GANs)</a:t>
            </a:r>
            <a:endParaRPr lang="en-US" sz="1822">
              <a:solidFill>
                <a:schemeClr val="bg1"/>
              </a:solidFill>
            </a:endParaRPr>
          </a:p>
        </p:txBody>
      </p:sp>
      <p:sp>
        <p:nvSpPr>
          <p:cNvPr id="8" name="Text 5"/>
          <p:cNvSpPr/>
          <p:nvPr/>
        </p:nvSpPr>
        <p:spPr>
          <a:xfrm>
            <a:off x="4189091" y="3737606"/>
            <a:ext cx="1697878" cy="2433109"/>
          </a:xfrm>
          <a:prstGeom prst="rect">
            <a:avLst/>
          </a:prstGeom>
          <a:noFill/>
          <a:ln/>
        </p:spPr>
        <p:txBody>
          <a:bodyPr wrap="square" rtlCol="0" anchor="t"/>
          <a:lstStyle/>
          <a:p>
            <a:pPr>
              <a:lnSpc>
                <a:spcPts val="2122"/>
              </a:lnSpc>
              <a:spcAft>
                <a:spcPts val="600"/>
              </a:spcAft>
            </a:pPr>
            <a:r>
              <a:rPr lang="en-US" sz="1327" kern="1200">
                <a:solidFill>
                  <a:schemeClr val="bg1"/>
                </a:solidFill>
                <a:latin typeface="Lato" pitchFamily="34" charset="0"/>
                <a:ea typeface="Lato" pitchFamily="34" charset="-122"/>
                <a:cs typeface="Lato" pitchFamily="34" charset="-120"/>
              </a:rPr>
              <a:t>GANs pit two neural networks - a generator and a discriminator - against each other in a game-like framework, leading to the generation of highly realistic synthetic data.</a:t>
            </a:r>
            <a:endParaRPr lang="en-US" sz="1458">
              <a:solidFill>
                <a:schemeClr val="bg1"/>
              </a:solidFill>
            </a:endParaRPr>
          </a:p>
        </p:txBody>
      </p:sp>
      <p:sp>
        <p:nvSpPr>
          <p:cNvPr id="9" name="Text 6"/>
          <p:cNvSpPr/>
          <p:nvPr/>
        </p:nvSpPr>
        <p:spPr>
          <a:xfrm>
            <a:off x="6305031" y="2776317"/>
            <a:ext cx="1697878" cy="528193"/>
          </a:xfrm>
          <a:prstGeom prst="rect">
            <a:avLst/>
          </a:prstGeom>
          <a:noFill/>
          <a:ln/>
        </p:spPr>
        <p:txBody>
          <a:bodyPr wrap="square" rtlCol="0" anchor="t"/>
          <a:lstStyle/>
          <a:p>
            <a:pPr>
              <a:lnSpc>
                <a:spcPts val="2073"/>
              </a:lnSpc>
              <a:spcAft>
                <a:spcPts val="600"/>
              </a:spcAft>
            </a:pPr>
            <a:r>
              <a:rPr lang="en-US" sz="1658" kern="1200">
                <a:solidFill>
                  <a:schemeClr val="bg1"/>
                </a:solidFill>
                <a:latin typeface="Gelasio" pitchFamily="34" charset="0"/>
                <a:ea typeface="Gelasio" pitchFamily="34" charset="-122"/>
                <a:cs typeface="Arial" panose="020B0604020202020204" pitchFamily="34" charset="0"/>
              </a:rPr>
              <a:t>Autoregressive Models</a:t>
            </a:r>
            <a:endParaRPr lang="en-US" sz="1822">
              <a:solidFill>
                <a:schemeClr val="bg1"/>
              </a:solidFill>
            </a:endParaRPr>
          </a:p>
        </p:txBody>
      </p:sp>
      <p:sp>
        <p:nvSpPr>
          <p:cNvPr id="10" name="Text 7"/>
          <p:cNvSpPr/>
          <p:nvPr/>
        </p:nvSpPr>
        <p:spPr>
          <a:xfrm>
            <a:off x="6305031" y="3473508"/>
            <a:ext cx="1697878" cy="2703455"/>
          </a:xfrm>
          <a:prstGeom prst="rect">
            <a:avLst/>
          </a:prstGeom>
          <a:noFill/>
          <a:ln/>
        </p:spPr>
        <p:txBody>
          <a:bodyPr wrap="square" rtlCol="0" anchor="t"/>
          <a:lstStyle/>
          <a:p>
            <a:pPr>
              <a:lnSpc>
                <a:spcPts val="2122"/>
              </a:lnSpc>
              <a:spcAft>
                <a:spcPts val="600"/>
              </a:spcAft>
            </a:pPr>
            <a:r>
              <a:rPr lang="en-US" sz="1327" kern="1200">
                <a:solidFill>
                  <a:schemeClr val="bg1"/>
                </a:solidFill>
                <a:latin typeface="Lato" pitchFamily="34" charset="0"/>
                <a:ea typeface="Lato" pitchFamily="34" charset="-122"/>
                <a:cs typeface="Lato" pitchFamily="34" charset="-120"/>
              </a:rPr>
              <a:t>Autoregressive models, like Transformers and Recurrent Neural Networks, generate new data one element at a time, using the previously generated elements to predict the next.</a:t>
            </a:r>
            <a:endParaRPr lang="en-US" sz="1458">
              <a:solidFill>
                <a:schemeClr val="bg1"/>
              </a:solidFill>
            </a:endParaRPr>
          </a:p>
        </p:txBody>
      </p:sp>
      <p:sp>
        <p:nvSpPr>
          <p:cNvPr id="11" name="Text 8"/>
          <p:cNvSpPr/>
          <p:nvPr/>
        </p:nvSpPr>
        <p:spPr>
          <a:xfrm>
            <a:off x="8420971" y="2776316"/>
            <a:ext cx="1697878" cy="264096"/>
          </a:xfrm>
          <a:prstGeom prst="rect">
            <a:avLst/>
          </a:prstGeom>
          <a:noFill/>
          <a:ln/>
        </p:spPr>
        <p:txBody>
          <a:bodyPr wrap="none" rtlCol="0" anchor="t"/>
          <a:lstStyle/>
          <a:p>
            <a:pPr>
              <a:lnSpc>
                <a:spcPts val="2073"/>
              </a:lnSpc>
              <a:spcAft>
                <a:spcPts val="600"/>
              </a:spcAft>
            </a:pPr>
            <a:r>
              <a:rPr lang="en-US" sz="1658" kern="1200">
                <a:solidFill>
                  <a:schemeClr val="bg1"/>
                </a:solidFill>
                <a:latin typeface="Gelasio" pitchFamily="34" charset="0"/>
                <a:ea typeface="Gelasio" pitchFamily="34" charset="-122"/>
                <a:cs typeface="Arial" panose="020B0604020202020204" pitchFamily="34" charset="0"/>
              </a:rPr>
              <a:t>Diffusion Models</a:t>
            </a:r>
            <a:endParaRPr lang="en-US" sz="1822">
              <a:solidFill>
                <a:schemeClr val="bg1"/>
              </a:solidFill>
            </a:endParaRPr>
          </a:p>
        </p:txBody>
      </p:sp>
      <p:sp>
        <p:nvSpPr>
          <p:cNvPr id="12" name="Text 9"/>
          <p:cNvSpPr/>
          <p:nvPr/>
        </p:nvSpPr>
        <p:spPr>
          <a:xfrm>
            <a:off x="8420971" y="3209413"/>
            <a:ext cx="1697878" cy="2703455"/>
          </a:xfrm>
          <a:prstGeom prst="rect">
            <a:avLst/>
          </a:prstGeom>
          <a:noFill/>
          <a:ln/>
        </p:spPr>
        <p:txBody>
          <a:bodyPr wrap="square" rtlCol="0" anchor="t"/>
          <a:lstStyle/>
          <a:p>
            <a:pPr>
              <a:lnSpc>
                <a:spcPts val="2122"/>
              </a:lnSpc>
              <a:spcAft>
                <a:spcPts val="600"/>
              </a:spcAft>
            </a:pPr>
            <a:r>
              <a:rPr lang="en-US" sz="1327" kern="1200">
                <a:solidFill>
                  <a:schemeClr val="bg1"/>
                </a:solidFill>
                <a:latin typeface="Lato" pitchFamily="34" charset="0"/>
                <a:ea typeface="Lato" pitchFamily="34" charset="-122"/>
                <a:cs typeface="Lato" pitchFamily="34" charset="-120"/>
              </a:rPr>
              <a:t>Diffusion models learn to reverse a noising process, starting from pure noise and gradually removing it to produce new, realistic samples. They have shown impressive results in image and audio generation.</a:t>
            </a:r>
            <a:endParaRPr lang="en-US" sz="1458">
              <a:solidFill>
                <a:schemeClr val="bg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75000"/>
            </a:srgbClr>
          </a:solidFill>
          <a:ln/>
        </p:spPr>
        <p:txBody>
          <a:bodyPr/>
          <a:lstStyle/>
          <a:p>
            <a:endParaRPr lang="en-MY"/>
          </a:p>
        </p:txBody>
      </p:sp>
      <p:sp>
        <p:nvSpPr>
          <p:cNvPr id="4" name="Text 1"/>
          <p:cNvSpPr/>
          <p:nvPr/>
        </p:nvSpPr>
        <p:spPr>
          <a:xfrm>
            <a:off x="1698328" y="706636"/>
            <a:ext cx="6798270" cy="578644"/>
          </a:xfrm>
          <a:prstGeom prst="rect">
            <a:avLst/>
          </a:prstGeom>
          <a:noFill/>
          <a:ln/>
        </p:spPr>
        <p:txBody>
          <a:bodyPr wrap="none" rtlCol="0" anchor="t"/>
          <a:lstStyle/>
          <a:p>
            <a:pPr>
              <a:lnSpc>
                <a:spcPts val="4556"/>
              </a:lnSpc>
            </a:pPr>
            <a:r>
              <a:rPr lang="en-US" sz="3645" dirty="0">
                <a:solidFill>
                  <a:srgbClr val="312F2B"/>
                </a:solidFill>
                <a:latin typeface="Gelasio" pitchFamily="34" charset="0"/>
                <a:ea typeface="Gelasio" pitchFamily="34" charset="-122"/>
                <a:cs typeface="Gelasio" pitchFamily="34" charset="-120"/>
              </a:rPr>
              <a:t>Variational Autoencoders (VAEs)</a:t>
            </a:r>
            <a:endParaRPr lang="en-US" sz="3645" dirty="0"/>
          </a:p>
        </p:txBody>
      </p:sp>
      <p:sp>
        <p:nvSpPr>
          <p:cNvPr id="5" name="Text 2"/>
          <p:cNvSpPr/>
          <p:nvPr/>
        </p:nvSpPr>
        <p:spPr>
          <a:xfrm>
            <a:off x="1698328" y="1729582"/>
            <a:ext cx="4171851" cy="1480840"/>
          </a:xfrm>
          <a:prstGeom prst="rect">
            <a:avLst/>
          </a:prstGeom>
          <a:noFill/>
          <a:ln/>
        </p:spPr>
        <p:txBody>
          <a:bodyPr wrap="square" rtlCol="0" anchor="t"/>
          <a:lstStyle/>
          <a:p>
            <a:pPr algn="just">
              <a:lnSpc>
                <a:spcPts val="2332"/>
              </a:lnSpc>
            </a:pPr>
            <a:r>
              <a:rPr lang="en-US" sz="1458" dirty="0">
                <a:solidFill>
                  <a:srgbClr val="272525"/>
                </a:solidFill>
                <a:latin typeface="Lato" pitchFamily="34" charset="0"/>
                <a:ea typeface="Lato" pitchFamily="34" charset="-122"/>
                <a:cs typeface="Lato" pitchFamily="34" charset="-120"/>
              </a:rPr>
              <a:t>Variational Autoencoders (VAEs) are a type of generative model that use neural networks to learn a compressed, probabilistic representation of the input data. VAEs can generate new, realistic-looking samples by sampling from this learned latent space.</a:t>
            </a:r>
            <a:endParaRPr lang="en-US" sz="1458" dirty="0"/>
          </a:p>
        </p:txBody>
      </p:sp>
      <p:sp>
        <p:nvSpPr>
          <p:cNvPr id="6" name="Text 3"/>
          <p:cNvSpPr/>
          <p:nvPr/>
        </p:nvSpPr>
        <p:spPr>
          <a:xfrm>
            <a:off x="1698328" y="3377010"/>
            <a:ext cx="4171851" cy="2073176"/>
          </a:xfrm>
          <a:prstGeom prst="rect">
            <a:avLst/>
          </a:prstGeom>
          <a:noFill/>
          <a:ln/>
        </p:spPr>
        <p:txBody>
          <a:bodyPr wrap="square" rtlCol="0" anchor="t"/>
          <a:lstStyle/>
          <a:p>
            <a:pPr algn="just">
              <a:lnSpc>
                <a:spcPts val="2332"/>
              </a:lnSpc>
            </a:pPr>
            <a:r>
              <a:rPr lang="en-US" sz="1458" dirty="0">
                <a:solidFill>
                  <a:srgbClr val="272525"/>
                </a:solidFill>
                <a:latin typeface="Lato" pitchFamily="34" charset="0"/>
                <a:ea typeface="Lato" pitchFamily="34" charset="-122"/>
                <a:cs typeface="Lato" pitchFamily="34" charset="-120"/>
              </a:rPr>
              <a:t>VAEs work by training an encoder network to map the input data to a compact latent representation, and a decoder network to reconstruct the original input from the latent code. The latent space is structured to follow a standard normal distribution, allowing for smooth interpolation and generation of new samples.</a:t>
            </a:r>
            <a:endParaRPr lang="en-US" sz="1458" dirty="0"/>
          </a:p>
        </p:txBody>
      </p:sp>
      <p:pic>
        <p:nvPicPr>
          <p:cNvPr id="7" name="Image 1" descr="preencoded.png"/>
          <p:cNvPicPr>
            <a:picLocks noChangeAspect="1"/>
          </p:cNvPicPr>
          <p:nvPr/>
        </p:nvPicPr>
        <p:blipFill>
          <a:blip r:embed="rId4"/>
          <a:stretch>
            <a:fillRect/>
          </a:stretch>
        </p:blipFill>
        <p:spPr>
          <a:xfrm>
            <a:off x="6328172" y="1771254"/>
            <a:ext cx="4171851" cy="4171851"/>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75000"/>
            </a:srgbClr>
          </a:solidFill>
          <a:ln/>
        </p:spPr>
        <p:txBody>
          <a:bodyPr/>
          <a:lstStyle/>
          <a:p>
            <a:endParaRPr lang="en-MY"/>
          </a:p>
        </p:txBody>
      </p:sp>
      <p:pic>
        <p:nvPicPr>
          <p:cNvPr id="4" name="Image 1" descr="preencoded.png"/>
          <p:cNvPicPr>
            <a:picLocks noChangeAspect="1"/>
          </p:cNvPicPr>
          <p:nvPr/>
        </p:nvPicPr>
        <p:blipFill>
          <a:blip r:embed="rId4"/>
          <a:stretch>
            <a:fillRect/>
          </a:stretch>
        </p:blipFill>
        <p:spPr>
          <a:xfrm>
            <a:off x="7626350" y="0"/>
            <a:ext cx="4572000" cy="6858000"/>
          </a:xfrm>
          <a:prstGeom prst="rect">
            <a:avLst/>
          </a:prstGeom>
        </p:spPr>
      </p:pic>
      <p:sp>
        <p:nvSpPr>
          <p:cNvPr id="5" name="Text 1"/>
          <p:cNvSpPr/>
          <p:nvPr/>
        </p:nvSpPr>
        <p:spPr>
          <a:xfrm>
            <a:off x="694333" y="1570732"/>
            <a:ext cx="6231334" cy="1157288"/>
          </a:xfrm>
          <a:prstGeom prst="rect">
            <a:avLst/>
          </a:prstGeom>
          <a:noFill/>
          <a:ln/>
        </p:spPr>
        <p:txBody>
          <a:bodyPr wrap="square" rtlCol="0" anchor="t"/>
          <a:lstStyle/>
          <a:p>
            <a:pPr>
              <a:lnSpc>
                <a:spcPts val="4556"/>
              </a:lnSpc>
            </a:pPr>
            <a:r>
              <a:rPr lang="en-US" sz="3645" dirty="0">
                <a:solidFill>
                  <a:srgbClr val="312F2B"/>
                </a:solidFill>
                <a:latin typeface="Gelasio" pitchFamily="34" charset="0"/>
                <a:ea typeface="Gelasio" pitchFamily="34" charset="-122"/>
                <a:cs typeface="Gelasio" pitchFamily="34" charset="-120"/>
              </a:rPr>
              <a:t>Generative Adversarial Networks (GANs)</a:t>
            </a:r>
            <a:endParaRPr lang="en-US" sz="3645" dirty="0"/>
          </a:p>
        </p:txBody>
      </p:sp>
      <p:sp>
        <p:nvSpPr>
          <p:cNvPr id="6" name="Text 2"/>
          <p:cNvSpPr/>
          <p:nvPr/>
        </p:nvSpPr>
        <p:spPr>
          <a:xfrm>
            <a:off x="694333" y="3005732"/>
            <a:ext cx="6231334" cy="1184672"/>
          </a:xfrm>
          <a:prstGeom prst="rect">
            <a:avLst/>
          </a:prstGeom>
          <a:noFill/>
          <a:ln/>
        </p:spPr>
        <p:txBody>
          <a:bodyPr wrap="square" rtlCol="0" anchor="t"/>
          <a:lstStyle/>
          <a:p>
            <a:pPr algn="just">
              <a:lnSpc>
                <a:spcPts val="2332"/>
              </a:lnSpc>
            </a:pPr>
            <a:r>
              <a:rPr lang="en-US" sz="1458" dirty="0">
                <a:solidFill>
                  <a:srgbClr val="272525"/>
                </a:solidFill>
                <a:latin typeface="Lato" pitchFamily="34" charset="0"/>
                <a:ea typeface="Lato" pitchFamily="34" charset="-122"/>
                <a:cs typeface="Lato" pitchFamily="34" charset="-120"/>
              </a:rPr>
              <a:t>GANs are a powerful class of generative models that pit two neural networks against each other in a competitive game. One network, the generator, learns to create realistic samples, while the other network, the discriminator, learns to distinguish real samples from the generator's output.</a:t>
            </a:r>
            <a:endParaRPr lang="en-US" sz="1458" dirty="0"/>
          </a:p>
        </p:txBody>
      </p:sp>
      <p:sp>
        <p:nvSpPr>
          <p:cNvPr id="7" name="Text 3"/>
          <p:cNvSpPr/>
          <p:nvPr/>
        </p:nvSpPr>
        <p:spPr>
          <a:xfrm>
            <a:off x="694333" y="4398666"/>
            <a:ext cx="6231334" cy="888504"/>
          </a:xfrm>
          <a:prstGeom prst="rect">
            <a:avLst/>
          </a:prstGeom>
          <a:noFill/>
          <a:ln/>
        </p:spPr>
        <p:txBody>
          <a:bodyPr wrap="square" rtlCol="0" anchor="t"/>
          <a:lstStyle/>
          <a:p>
            <a:pPr algn="just">
              <a:lnSpc>
                <a:spcPts val="2332"/>
              </a:lnSpc>
            </a:pPr>
            <a:r>
              <a:rPr lang="en-US" sz="1458" dirty="0">
                <a:solidFill>
                  <a:srgbClr val="272525"/>
                </a:solidFill>
                <a:latin typeface="Lato" pitchFamily="34" charset="0"/>
                <a:ea typeface="Lato" pitchFamily="34" charset="-122"/>
                <a:cs typeface="Lato" pitchFamily="34" charset="-120"/>
              </a:rPr>
              <a:t>The interplay between the generator and discriminator networks allows GANs to generate highly realistic and diverse samples, making them particularly useful for tasks such as image and text generation.</a:t>
            </a:r>
            <a:endParaRPr lang="en-US" sz="1458"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75000"/>
            </a:srgbClr>
          </a:solidFill>
          <a:ln/>
        </p:spPr>
        <p:txBody>
          <a:bodyPr/>
          <a:lstStyle/>
          <a:p>
            <a:endParaRPr lang="en-MY"/>
          </a:p>
        </p:txBody>
      </p:sp>
      <p:sp>
        <p:nvSpPr>
          <p:cNvPr id="4" name="Text 1"/>
          <p:cNvSpPr/>
          <p:nvPr/>
        </p:nvSpPr>
        <p:spPr>
          <a:xfrm>
            <a:off x="1698328" y="1270100"/>
            <a:ext cx="4650085" cy="578644"/>
          </a:xfrm>
          <a:prstGeom prst="rect">
            <a:avLst/>
          </a:prstGeom>
          <a:noFill/>
          <a:ln/>
        </p:spPr>
        <p:txBody>
          <a:bodyPr wrap="none" rtlCol="0" anchor="t"/>
          <a:lstStyle/>
          <a:p>
            <a:pPr>
              <a:lnSpc>
                <a:spcPts val="4556"/>
              </a:lnSpc>
            </a:pPr>
            <a:r>
              <a:rPr lang="en-US" sz="3645" dirty="0">
                <a:solidFill>
                  <a:srgbClr val="312F2B"/>
                </a:solidFill>
                <a:latin typeface="Gelasio" pitchFamily="34" charset="0"/>
                <a:ea typeface="Gelasio" pitchFamily="34" charset="-122"/>
                <a:cs typeface="Gelasio" pitchFamily="34" charset="-120"/>
              </a:rPr>
              <a:t>Autoregressive Models</a:t>
            </a:r>
            <a:endParaRPr lang="en-US" sz="3645" dirty="0"/>
          </a:p>
        </p:txBody>
      </p:sp>
      <p:sp>
        <p:nvSpPr>
          <p:cNvPr id="5" name="Text 2"/>
          <p:cNvSpPr/>
          <p:nvPr/>
        </p:nvSpPr>
        <p:spPr>
          <a:xfrm>
            <a:off x="1698328" y="2293044"/>
            <a:ext cx="4171851" cy="1777008"/>
          </a:xfrm>
          <a:prstGeom prst="rect">
            <a:avLst/>
          </a:prstGeom>
          <a:noFill/>
          <a:ln/>
        </p:spPr>
        <p:txBody>
          <a:bodyPr wrap="square" rtlCol="0" anchor="t"/>
          <a:lstStyle/>
          <a:p>
            <a:pPr algn="just">
              <a:lnSpc>
                <a:spcPts val="2332"/>
              </a:lnSpc>
            </a:pPr>
            <a:r>
              <a:rPr lang="en-US" sz="1458" dirty="0">
                <a:solidFill>
                  <a:srgbClr val="272525"/>
                </a:solidFill>
                <a:latin typeface="Lato" pitchFamily="34" charset="0"/>
                <a:ea typeface="Lato" pitchFamily="34" charset="-122"/>
                <a:cs typeface="Lato" pitchFamily="34" charset="-120"/>
              </a:rPr>
              <a:t>Autoregressive models are a type of generative model that generate new data by predicting the next element in a sequence, based on the previous elements. These models learn the underlying statistical patterns in the training data and use them to generate plausible new samples.</a:t>
            </a:r>
            <a:endParaRPr lang="en-US" sz="1458" dirty="0"/>
          </a:p>
        </p:txBody>
      </p:sp>
      <p:sp>
        <p:nvSpPr>
          <p:cNvPr id="6" name="Text 3"/>
          <p:cNvSpPr/>
          <p:nvPr/>
        </p:nvSpPr>
        <p:spPr>
          <a:xfrm>
            <a:off x="1698328" y="4236641"/>
            <a:ext cx="4171851" cy="1184672"/>
          </a:xfrm>
          <a:prstGeom prst="rect">
            <a:avLst/>
          </a:prstGeom>
          <a:noFill/>
          <a:ln/>
        </p:spPr>
        <p:txBody>
          <a:bodyPr wrap="square" rtlCol="0" anchor="t"/>
          <a:lstStyle/>
          <a:p>
            <a:pPr algn="just">
              <a:lnSpc>
                <a:spcPts val="2332"/>
              </a:lnSpc>
            </a:pPr>
            <a:r>
              <a:rPr lang="en-US" sz="1458" dirty="0">
                <a:solidFill>
                  <a:srgbClr val="272525"/>
                </a:solidFill>
                <a:latin typeface="Lato" pitchFamily="34" charset="0"/>
                <a:ea typeface="Lato" pitchFamily="34" charset="-122"/>
                <a:cs typeface="Lato" pitchFamily="34" charset="-120"/>
              </a:rPr>
              <a:t>Autoregressive models, such as Recurrent Neural Networks (RNNs) and Transformers, have been widely used for tasks like language modeling, speech recognition, and time series forecasting.</a:t>
            </a:r>
            <a:endParaRPr lang="en-US" sz="1458" dirty="0"/>
          </a:p>
        </p:txBody>
      </p:sp>
      <p:pic>
        <p:nvPicPr>
          <p:cNvPr id="7" name="Image 1" descr="preencoded.png"/>
          <p:cNvPicPr>
            <a:picLocks noChangeAspect="1"/>
          </p:cNvPicPr>
          <p:nvPr/>
        </p:nvPicPr>
        <p:blipFill>
          <a:blip r:embed="rId4"/>
          <a:stretch>
            <a:fillRect/>
          </a:stretch>
        </p:blipFill>
        <p:spPr>
          <a:xfrm>
            <a:off x="6328172" y="2334717"/>
            <a:ext cx="4171851" cy="234662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75000"/>
            </a:srgbClr>
          </a:solidFill>
          <a:ln/>
        </p:spPr>
        <p:txBody>
          <a:bodyPr/>
          <a:lstStyle/>
          <a:p>
            <a:endParaRPr lang="en-MY"/>
          </a:p>
        </p:txBody>
      </p:sp>
      <p:sp>
        <p:nvSpPr>
          <p:cNvPr id="4" name="Text 1"/>
          <p:cNvSpPr/>
          <p:nvPr/>
        </p:nvSpPr>
        <p:spPr>
          <a:xfrm>
            <a:off x="1698328" y="1689894"/>
            <a:ext cx="7033319" cy="578644"/>
          </a:xfrm>
          <a:prstGeom prst="rect">
            <a:avLst/>
          </a:prstGeom>
          <a:noFill/>
          <a:ln/>
        </p:spPr>
        <p:txBody>
          <a:bodyPr wrap="none" rtlCol="0" anchor="t"/>
          <a:lstStyle/>
          <a:p>
            <a:pPr>
              <a:lnSpc>
                <a:spcPts val="4556"/>
              </a:lnSpc>
            </a:pPr>
            <a:r>
              <a:rPr lang="en-US" sz="3645" dirty="0">
                <a:solidFill>
                  <a:srgbClr val="312F2B"/>
                </a:solidFill>
                <a:latin typeface="Gelasio" pitchFamily="34" charset="0"/>
                <a:ea typeface="Gelasio" pitchFamily="34" charset="-122"/>
                <a:cs typeface="Gelasio" pitchFamily="34" charset="-120"/>
              </a:rPr>
              <a:t>Applications of Generative Models</a:t>
            </a:r>
            <a:endParaRPr lang="en-US" sz="3645" dirty="0"/>
          </a:p>
        </p:txBody>
      </p:sp>
      <p:pic>
        <p:nvPicPr>
          <p:cNvPr id="5" name="Image 1" descr="preencoded.png"/>
          <p:cNvPicPr>
            <a:picLocks noChangeAspect="1"/>
          </p:cNvPicPr>
          <p:nvPr/>
        </p:nvPicPr>
        <p:blipFill>
          <a:blip r:embed="rId4"/>
          <a:stretch>
            <a:fillRect/>
          </a:stretch>
        </p:blipFill>
        <p:spPr>
          <a:xfrm>
            <a:off x="1698328" y="2638822"/>
            <a:ext cx="462856" cy="462856"/>
          </a:xfrm>
          <a:prstGeom prst="rect">
            <a:avLst/>
          </a:prstGeom>
        </p:spPr>
      </p:pic>
      <p:sp>
        <p:nvSpPr>
          <p:cNvPr id="6" name="Text 2"/>
          <p:cNvSpPr/>
          <p:nvPr/>
        </p:nvSpPr>
        <p:spPr>
          <a:xfrm>
            <a:off x="1698328" y="3286819"/>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Healthcare</a:t>
            </a:r>
            <a:endParaRPr lang="en-US" sz="1822" dirty="0"/>
          </a:p>
        </p:txBody>
      </p:sp>
      <p:sp>
        <p:nvSpPr>
          <p:cNvPr id="7" name="Text 3"/>
          <p:cNvSpPr/>
          <p:nvPr/>
        </p:nvSpPr>
        <p:spPr>
          <a:xfrm>
            <a:off x="1698328" y="3687168"/>
            <a:ext cx="8512472" cy="1480840"/>
          </a:xfrm>
          <a:prstGeom prst="rect">
            <a:avLst/>
          </a:prstGeom>
          <a:noFill/>
          <a:ln/>
        </p:spPr>
        <p:txBody>
          <a:bodyPr wrap="square" rtlCol="0" anchor="t"/>
          <a:lstStyle/>
          <a:p>
            <a:pPr algn="just">
              <a:lnSpc>
                <a:spcPts val="2332"/>
              </a:lnSpc>
            </a:pPr>
            <a:r>
              <a:rPr lang="en-US" sz="2000" dirty="0">
                <a:solidFill>
                  <a:srgbClr val="272525"/>
                </a:solidFill>
                <a:latin typeface="Lato" pitchFamily="34" charset="0"/>
                <a:ea typeface="Lato" pitchFamily="34" charset="-122"/>
                <a:cs typeface="Lato" pitchFamily="34" charset="-120"/>
              </a:rPr>
              <a:t>Generative models have enabled the synthesis of realistic medical images, assisting in diagnosis, treatment planning, and clinical decision-making.</a:t>
            </a:r>
            <a:endParaRPr lang="en-US" sz="20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75000"/>
            </a:srgbClr>
          </a:solidFill>
          <a:ln/>
        </p:spPr>
        <p:txBody>
          <a:bodyPr/>
          <a:lstStyle/>
          <a:p>
            <a:endParaRPr lang="en-MY"/>
          </a:p>
        </p:txBody>
      </p:sp>
      <p:sp>
        <p:nvSpPr>
          <p:cNvPr id="4" name="Text 1"/>
          <p:cNvSpPr/>
          <p:nvPr/>
        </p:nvSpPr>
        <p:spPr>
          <a:xfrm>
            <a:off x="1698328" y="1689894"/>
            <a:ext cx="7033319" cy="578644"/>
          </a:xfrm>
          <a:prstGeom prst="rect">
            <a:avLst/>
          </a:prstGeom>
          <a:noFill/>
          <a:ln/>
        </p:spPr>
        <p:txBody>
          <a:bodyPr wrap="none" rtlCol="0" anchor="t"/>
          <a:lstStyle/>
          <a:p>
            <a:pPr>
              <a:lnSpc>
                <a:spcPts val="4556"/>
              </a:lnSpc>
            </a:pPr>
            <a:r>
              <a:rPr lang="en-US" sz="3645" dirty="0">
                <a:solidFill>
                  <a:srgbClr val="312F2B"/>
                </a:solidFill>
                <a:latin typeface="Gelasio" pitchFamily="34" charset="0"/>
                <a:ea typeface="Gelasio" pitchFamily="34" charset="-122"/>
                <a:cs typeface="Gelasio" pitchFamily="34" charset="-120"/>
              </a:rPr>
              <a:t>Applications of Generative Models</a:t>
            </a:r>
            <a:endParaRPr lang="en-US" sz="3645" dirty="0"/>
          </a:p>
        </p:txBody>
      </p:sp>
      <p:pic>
        <p:nvPicPr>
          <p:cNvPr id="8" name="Image 2" descr="preencoded.png"/>
          <p:cNvPicPr>
            <a:picLocks noChangeAspect="1"/>
          </p:cNvPicPr>
          <p:nvPr/>
        </p:nvPicPr>
        <p:blipFill>
          <a:blip r:embed="rId4"/>
          <a:stretch>
            <a:fillRect/>
          </a:stretch>
        </p:blipFill>
        <p:spPr>
          <a:xfrm>
            <a:off x="4722615" y="2638822"/>
            <a:ext cx="462856" cy="462856"/>
          </a:xfrm>
          <a:prstGeom prst="rect">
            <a:avLst/>
          </a:prstGeom>
        </p:spPr>
      </p:pic>
      <p:sp>
        <p:nvSpPr>
          <p:cNvPr id="9" name="Text 4"/>
          <p:cNvSpPr/>
          <p:nvPr/>
        </p:nvSpPr>
        <p:spPr>
          <a:xfrm>
            <a:off x="4722614" y="3286819"/>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Art &amp; Design</a:t>
            </a:r>
            <a:endParaRPr lang="en-US" sz="1822" dirty="0"/>
          </a:p>
        </p:txBody>
      </p:sp>
      <p:sp>
        <p:nvSpPr>
          <p:cNvPr id="10" name="Text 5"/>
          <p:cNvSpPr/>
          <p:nvPr/>
        </p:nvSpPr>
        <p:spPr>
          <a:xfrm>
            <a:off x="1371600" y="3687167"/>
            <a:ext cx="8305800" cy="1184672"/>
          </a:xfrm>
          <a:prstGeom prst="rect">
            <a:avLst/>
          </a:prstGeom>
          <a:noFill/>
          <a:ln/>
        </p:spPr>
        <p:txBody>
          <a:bodyPr wrap="square" rtlCol="0" anchor="t"/>
          <a:lstStyle/>
          <a:p>
            <a:pPr>
              <a:lnSpc>
                <a:spcPts val="2332"/>
              </a:lnSpc>
            </a:pPr>
            <a:r>
              <a:rPr lang="en-US" sz="1458" dirty="0">
                <a:solidFill>
                  <a:srgbClr val="272525"/>
                </a:solidFill>
                <a:latin typeface="Lato" pitchFamily="34" charset="0"/>
                <a:ea typeface="Lato" pitchFamily="34" charset="-122"/>
                <a:cs typeface="Lato" pitchFamily="34" charset="-120"/>
              </a:rPr>
              <a:t>Generative models can be used to create unique and visually stunning artwork, fashion designs, and other creative outputs.</a:t>
            </a:r>
            <a:endParaRPr lang="en-US" sz="1458" dirty="0"/>
          </a:p>
        </p:txBody>
      </p:sp>
    </p:spTree>
    <p:extLst>
      <p:ext uri="{BB962C8B-B14F-4D97-AF65-F5344CB8AC3E}">
        <p14:creationId xmlns:p14="http://schemas.microsoft.com/office/powerpoint/2010/main" val="21542458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75000"/>
            </a:srgbClr>
          </a:solidFill>
          <a:ln/>
        </p:spPr>
        <p:txBody>
          <a:bodyPr/>
          <a:lstStyle/>
          <a:p>
            <a:endParaRPr lang="en-MY"/>
          </a:p>
        </p:txBody>
      </p:sp>
      <p:sp>
        <p:nvSpPr>
          <p:cNvPr id="4" name="Text 1"/>
          <p:cNvSpPr/>
          <p:nvPr/>
        </p:nvSpPr>
        <p:spPr>
          <a:xfrm>
            <a:off x="1698328" y="1689894"/>
            <a:ext cx="7033319" cy="578644"/>
          </a:xfrm>
          <a:prstGeom prst="rect">
            <a:avLst/>
          </a:prstGeom>
          <a:noFill/>
          <a:ln/>
        </p:spPr>
        <p:txBody>
          <a:bodyPr wrap="none" rtlCol="0" anchor="t"/>
          <a:lstStyle/>
          <a:p>
            <a:pPr>
              <a:lnSpc>
                <a:spcPts val="4556"/>
              </a:lnSpc>
            </a:pPr>
            <a:r>
              <a:rPr lang="en-US" sz="3645" dirty="0">
                <a:solidFill>
                  <a:srgbClr val="312F2B"/>
                </a:solidFill>
                <a:latin typeface="Gelasio" pitchFamily="34" charset="0"/>
                <a:ea typeface="Gelasio" pitchFamily="34" charset="-122"/>
                <a:cs typeface="Gelasio" pitchFamily="34" charset="-120"/>
              </a:rPr>
              <a:t>Applications of Generative Models</a:t>
            </a:r>
            <a:endParaRPr lang="en-US" sz="3645" dirty="0"/>
          </a:p>
        </p:txBody>
      </p:sp>
      <p:pic>
        <p:nvPicPr>
          <p:cNvPr id="11" name="Image 3" descr="preencoded.png"/>
          <p:cNvPicPr>
            <a:picLocks noChangeAspect="1"/>
          </p:cNvPicPr>
          <p:nvPr/>
        </p:nvPicPr>
        <p:blipFill>
          <a:blip r:embed="rId4"/>
          <a:stretch>
            <a:fillRect/>
          </a:stretch>
        </p:blipFill>
        <p:spPr>
          <a:xfrm>
            <a:off x="7747000" y="2638822"/>
            <a:ext cx="462856" cy="462856"/>
          </a:xfrm>
          <a:prstGeom prst="rect">
            <a:avLst/>
          </a:prstGeom>
        </p:spPr>
      </p:pic>
      <p:sp>
        <p:nvSpPr>
          <p:cNvPr id="12" name="Text 6"/>
          <p:cNvSpPr/>
          <p:nvPr/>
        </p:nvSpPr>
        <p:spPr>
          <a:xfrm>
            <a:off x="7747000" y="3286819"/>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Natural Language</a:t>
            </a:r>
            <a:endParaRPr lang="en-US" sz="1822" dirty="0"/>
          </a:p>
        </p:txBody>
      </p:sp>
      <p:sp>
        <p:nvSpPr>
          <p:cNvPr id="13" name="Text 7"/>
          <p:cNvSpPr/>
          <p:nvPr/>
        </p:nvSpPr>
        <p:spPr>
          <a:xfrm>
            <a:off x="1143000" y="3687168"/>
            <a:ext cx="9350673" cy="1480840"/>
          </a:xfrm>
          <a:prstGeom prst="rect">
            <a:avLst/>
          </a:prstGeom>
          <a:noFill/>
          <a:ln/>
        </p:spPr>
        <p:txBody>
          <a:bodyPr wrap="square" rtlCol="0" anchor="t"/>
          <a:lstStyle/>
          <a:p>
            <a:pPr>
              <a:lnSpc>
                <a:spcPts val="2332"/>
              </a:lnSpc>
            </a:pPr>
            <a:r>
              <a:rPr lang="en-US" sz="1458" dirty="0">
                <a:solidFill>
                  <a:srgbClr val="272525"/>
                </a:solidFill>
                <a:latin typeface="Lato" pitchFamily="34" charset="0"/>
                <a:ea typeface="Lato" pitchFamily="34" charset="-122"/>
                <a:cs typeface="Lato" pitchFamily="34" charset="-120"/>
              </a:rPr>
              <a:t>Generative models excel at tasks such as text generation, language translation, and dialogue systems, revolutionizing natural language processing.</a:t>
            </a:r>
            <a:endParaRPr lang="en-US" sz="1458" dirty="0"/>
          </a:p>
        </p:txBody>
      </p:sp>
    </p:spTree>
    <p:extLst>
      <p:ext uri="{BB962C8B-B14F-4D97-AF65-F5344CB8AC3E}">
        <p14:creationId xmlns:p14="http://schemas.microsoft.com/office/powerpoint/2010/main" val="39999441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75000"/>
            </a:srgbClr>
          </a:solidFill>
          <a:ln/>
        </p:spPr>
        <p:txBody>
          <a:bodyPr/>
          <a:lstStyle/>
          <a:p>
            <a:endParaRPr lang="en-MY"/>
          </a:p>
        </p:txBody>
      </p:sp>
      <p:sp>
        <p:nvSpPr>
          <p:cNvPr id="4" name="Text 1"/>
          <p:cNvSpPr/>
          <p:nvPr/>
        </p:nvSpPr>
        <p:spPr>
          <a:xfrm>
            <a:off x="1698328" y="893961"/>
            <a:ext cx="5586908" cy="578644"/>
          </a:xfrm>
          <a:prstGeom prst="rect">
            <a:avLst/>
          </a:prstGeom>
          <a:noFill/>
          <a:ln/>
        </p:spPr>
        <p:txBody>
          <a:bodyPr wrap="none" rtlCol="0" anchor="t"/>
          <a:lstStyle/>
          <a:p>
            <a:pPr>
              <a:lnSpc>
                <a:spcPts val="4556"/>
              </a:lnSpc>
            </a:pPr>
            <a:r>
              <a:rPr lang="en-US" sz="3645" dirty="0">
                <a:solidFill>
                  <a:srgbClr val="312F2B"/>
                </a:solidFill>
                <a:latin typeface="Gelasio" pitchFamily="34" charset="0"/>
                <a:ea typeface="Gelasio" pitchFamily="34" charset="-122"/>
                <a:cs typeface="Gelasio" pitchFamily="34" charset="-120"/>
              </a:rPr>
              <a:t>Challenges and Limitations</a:t>
            </a:r>
            <a:endParaRPr lang="en-US" sz="3645" dirty="0"/>
          </a:p>
        </p:txBody>
      </p:sp>
      <p:sp>
        <p:nvSpPr>
          <p:cNvPr id="5" name="Shape 2"/>
          <p:cNvSpPr/>
          <p:nvPr/>
        </p:nvSpPr>
        <p:spPr>
          <a:xfrm>
            <a:off x="1698327" y="1828800"/>
            <a:ext cx="4305102" cy="1968004"/>
          </a:xfrm>
          <a:prstGeom prst="roundRect">
            <a:avLst>
              <a:gd name="adj" fmla="val 4234"/>
            </a:avLst>
          </a:prstGeom>
          <a:solidFill>
            <a:srgbClr val="E8E8E3"/>
          </a:solidFill>
          <a:ln w="7620">
            <a:solidFill>
              <a:srgbClr val="CECEC9"/>
            </a:solidFill>
            <a:prstDash val="solid"/>
          </a:ln>
        </p:spPr>
        <p:txBody>
          <a:bodyPr/>
          <a:lstStyle/>
          <a:p>
            <a:endParaRPr lang="en-MY"/>
          </a:p>
        </p:txBody>
      </p:sp>
      <p:sp>
        <p:nvSpPr>
          <p:cNvPr id="6" name="Text 3"/>
          <p:cNvSpPr/>
          <p:nvPr/>
        </p:nvSpPr>
        <p:spPr>
          <a:xfrm>
            <a:off x="1889819" y="2034382"/>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Data Availability</a:t>
            </a:r>
            <a:endParaRPr lang="en-US" sz="1822" dirty="0"/>
          </a:p>
        </p:txBody>
      </p:sp>
      <p:sp>
        <p:nvSpPr>
          <p:cNvPr id="7" name="Text 4"/>
          <p:cNvSpPr/>
          <p:nvPr/>
        </p:nvSpPr>
        <p:spPr>
          <a:xfrm>
            <a:off x="1889819" y="2434729"/>
            <a:ext cx="3922118" cy="1184672"/>
          </a:xfrm>
          <a:prstGeom prst="rect">
            <a:avLst/>
          </a:prstGeom>
          <a:noFill/>
          <a:ln/>
        </p:spPr>
        <p:txBody>
          <a:bodyPr wrap="square" rtlCol="0" anchor="t"/>
          <a:lstStyle/>
          <a:p>
            <a:pPr>
              <a:lnSpc>
                <a:spcPts val="2332"/>
              </a:lnSpc>
            </a:pPr>
            <a:r>
              <a:rPr lang="en-US" sz="1458" dirty="0">
                <a:solidFill>
                  <a:srgbClr val="272525"/>
                </a:solidFill>
                <a:latin typeface="Lato" pitchFamily="34" charset="0"/>
                <a:ea typeface="Lato" pitchFamily="34" charset="-122"/>
                <a:cs typeface="Lato" pitchFamily="34" charset="-120"/>
              </a:rPr>
              <a:t>Generative models often require large, high-quality datasets for effective training. Limited data can hinder their performance and versatility.</a:t>
            </a:r>
            <a:endParaRPr lang="en-US" sz="1458"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75000"/>
            </a:srgbClr>
          </a:solidFill>
          <a:ln/>
        </p:spPr>
        <p:txBody>
          <a:bodyPr/>
          <a:lstStyle/>
          <a:p>
            <a:endParaRPr lang="en-MY"/>
          </a:p>
        </p:txBody>
      </p:sp>
      <p:sp>
        <p:nvSpPr>
          <p:cNvPr id="4" name="Text 1"/>
          <p:cNvSpPr/>
          <p:nvPr/>
        </p:nvSpPr>
        <p:spPr>
          <a:xfrm>
            <a:off x="1698328" y="893961"/>
            <a:ext cx="5586908" cy="578644"/>
          </a:xfrm>
          <a:prstGeom prst="rect">
            <a:avLst/>
          </a:prstGeom>
          <a:noFill/>
          <a:ln/>
        </p:spPr>
        <p:txBody>
          <a:bodyPr wrap="none" rtlCol="0" anchor="t"/>
          <a:lstStyle/>
          <a:p>
            <a:pPr>
              <a:lnSpc>
                <a:spcPts val="4556"/>
              </a:lnSpc>
            </a:pPr>
            <a:r>
              <a:rPr lang="en-US" sz="3645" dirty="0">
                <a:solidFill>
                  <a:srgbClr val="312F2B"/>
                </a:solidFill>
                <a:latin typeface="Gelasio" pitchFamily="34" charset="0"/>
                <a:ea typeface="Gelasio" pitchFamily="34" charset="-122"/>
                <a:cs typeface="Gelasio" pitchFamily="34" charset="-120"/>
              </a:rPr>
              <a:t>Challenges and Limitations</a:t>
            </a:r>
            <a:endParaRPr lang="en-US" sz="3645" dirty="0"/>
          </a:p>
        </p:txBody>
      </p:sp>
      <p:sp>
        <p:nvSpPr>
          <p:cNvPr id="8" name="Shape 5"/>
          <p:cNvSpPr/>
          <p:nvPr/>
        </p:nvSpPr>
        <p:spPr>
          <a:xfrm>
            <a:off x="6188571" y="1842890"/>
            <a:ext cx="4305102" cy="1968004"/>
          </a:xfrm>
          <a:prstGeom prst="roundRect">
            <a:avLst>
              <a:gd name="adj" fmla="val 4234"/>
            </a:avLst>
          </a:prstGeom>
          <a:solidFill>
            <a:srgbClr val="E8E8E3"/>
          </a:solidFill>
          <a:ln w="7620">
            <a:solidFill>
              <a:srgbClr val="CECEC9"/>
            </a:solidFill>
            <a:prstDash val="solid"/>
          </a:ln>
        </p:spPr>
        <p:txBody>
          <a:bodyPr/>
          <a:lstStyle/>
          <a:p>
            <a:endParaRPr lang="en-MY"/>
          </a:p>
        </p:txBody>
      </p:sp>
      <p:sp>
        <p:nvSpPr>
          <p:cNvPr id="9" name="Text 6"/>
          <p:cNvSpPr/>
          <p:nvPr/>
        </p:nvSpPr>
        <p:spPr>
          <a:xfrm>
            <a:off x="6380063" y="2034382"/>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Model Complexity</a:t>
            </a:r>
            <a:endParaRPr lang="en-US" sz="1822" dirty="0"/>
          </a:p>
        </p:txBody>
      </p:sp>
      <p:sp>
        <p:nvSpPr>
          <p:cNvPr id="10" name="Text 7"/>
          <p:cNvSpPr/>
          <p:nvPr/>
        </p:nvSpPr>
        <p:spPr>
          <a:xfrm>
            <a:off x="6380064" y="2434729"/>
            <a:ext cx="3922118" cy="1184672"/>
          </a:xfrm>
          <a:prstGeom prst="rect">
            <a:avLst/>
          </a:prstGeom>
          <a:noFill/>
          <a:ln/>
        </p:spPr>
        <p:txBody>
          <a:bodyPr wrap="square" rtlCol="0" anchor="t"/>
          <a:lstStyle/>
          <a:p>
            <a:pPr>
              <a:lnSpc>
                <a:spcPts val="2332"/>
              </a:lnSpc>
            </a:pPr>
            <a:r>
              <a:rPr lang="en-US" sz="1458" dirty="0">
                <a:solidFill>
                  <a:srgbClr val="272525"/>
                </a:solidFill>
                <a:latin typeface="Lato" pitchFamily="34" charset="0"/>
                <a:ea typeface="Lato" pitchFamily="34" charset="-122"/>
                <a:cs typeface="Lato" pitchFamily="34" charset="-120"/>
              </a:rPr>
              <a:t>The intricate architectures of some generative models can make them computationally intensive and challenging to train and deploy efficiently.</a:t>
            </a:r>
            <a:endParaRPr lang="en-US" sz="1458" dirty="0"/>
          </a:p>
        </p:txBody>
      </p:sp>
      <p:sp>
        <p:nvSpPr>
          <p:cNvPr id="5" name="Shape 2">
            <a:extLst>
              <a:ext uri="{FF2B5EF4-FFF2-40B4-BE49-F238E27FC236}">
                <a16:creationId xmlns:a16="http://schemas.microsoft.com/office/drawing/2014/main" id="{77480464-0D3D-F164-0CA7-03BE9EF30DA2}"/>
              </a:ext>
            </a:extLst>
          </p:cNvPr>
          <p:cNvSpPr/>
          <p:nvPr/>
        </p:nvSpPr>
        <p:spPr>
          <a:xfrm>
            <a:off x="1698327" y="1828800"/>
            <a:ext cx="4305102" cy="1968004"/>
          </a:xfrm>
          <a:prstGeom prst="roundRect">
            <a:avLst>
              <a:gd name="adj" fmla="val 4234"/>
            </a:avLst>
          </a:prstGeom>
          <a:solidFill>
            <a:srgbClr val="E8E8E3"/>
          </a:solidFill>
          <a:ln w="7620">
            <a:solidFill>
              <a:srgbClr val="CECEC9"/>
            </a:solidFill>
            <a:prstDash val="solid"/>
          </a:ln>
        </p:spPr>
        <p:txBody>
          <a:bodyPr/>
          <a:lstStyle/>
          <a:p>
            <a:endParaRPr lang="en-MY"/>
          </a:p>
        </p:txBody>
      </p:sp>
      <p:sp>
        <p:nvSpPr>
          <p:cNvPr id="6" name="Text 3">
            <a:extLst>
              <a:ext uri="{FF2B5EF4-FFF2-40B4-BE49-F238E27FC236}">
                <a16:creationId xmlns:a16="http://schemas.microsoft.com/office/drawing/2014/main" id="{15CE530E-FA71-F0EA-AEC0-85B1507A5674}"/>
              </a:ext>
            </a:extLst>
          </p:cNvPr>
          <p:cNvSpPr/>
          <p:nvPr/>
        </p:nvSpPr>
        <p:spPr>
          <a:xfrm>
            <a:off x="1889819" y="2034382"/>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Data Availability</a:t>
            </a:r>
            <a:endParaRPr lang="en-US" sz="1822" dirty="0"/>
          </a:p>
        </p:txBody>
      </p:sp>
      <p:sp>
        <p:nvSpPr>
          <p:cNvPr id="7" name="Text 4">
            <a:extLst>
              <a:ext uri="{FF2B5EF4-FFF2-40B4-BE49-F238E27FC236}">
                <a16:creationId xmlns:a16="http://schemas.microsoft.com/office/drawing/2014/main" id="{D32C861A-1A04-EBA0-71AD-73118FFDC9FA}"/>
              </a:ext>
            </a:extLst>
          </p:cNvPr>
          <p:cNvSpPr/>
          <p:nvPr/>
        </p:nvSpPr>
        <p:spPr>
          <a:xfrm>
            <a:off x="1889819" y="2434729"/>
            <a:ext cx="3922118" cy="1184672"/>
          </a:xfrm>
          <a:prstGeom prst="rect">
            <a:avLst/>
          </a:prstGeom>
          <a:noFill/>
          <a:ln/>
        </p:spPr>
        <p:txBody>
          <a:bodyPr wrap="square" rtlCol="0" anchor="t"/>
          <a:lstStyle/>
          <a:p>
            <a:pPr>
              <a:lnSpc>
                <a:spcPts val="2332"/>
              </a:lnSpc>
            </a:pPr>
            <a:r>
              <a:rPr lang="en-US" sz="1458" dirty="0">
                <a:solidFill>
                  <a:srgbClr val="272525"/>
                </a:solidFill>
                <a:latin typeface="Lato" pitchFamily="34" charset="0"/>
                <a:ea typeface="Lato" pitchFamily="34" charset="-122"/>
                <a:cs typeface="Lato" pitchFamily="34" charset="-120"/>
              </a:rPr>
              <a:t>Generative models often require large, high-quality datasets for effective training. Limited data can hinder their performance and versatility.</a:t>
            </a:r>
            <a:endParaRPr lang="en-US" sz="1458" dirty="0"/>
          </a:p>
        </p:txBody>
      </p:sp>
    </p:spTree>
    <p:extLst>
      <p:ext uri="{BB962C8B-B14F-4D97-AF65-F5344CB8AC3E}">
        <p14:creationId xmlns:p14="http://schemas.microsoft.com/office/powerpoint/2010/main" val="34380283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75000"/>
            </a:srgbClr>
          </a:solidFill>
          <a:ln/>
        </p:spPr>
        <p:txBody>
          <a:bodyPr/>
          <a:lstStyle/>
          <a:p>
            <a:endParaRPr lang="en-MY"/>
          </a:p>
        </p:txBody>
      </p:sp>
      <p:sp>
        <p:nvSpPr>
          <p:cNvPr id="4" name="Text 1"/>
          <p:cNvSpPr/>
          <p:nvPr/>
        </p:nvSpPr>
        <p:spPr>
          <a:xfrm>
            <a:off x="1698328" y="893961"/>
            <a:ext cx="5586908" cy="578644"/>
          </a:xfrm>
          <a:prstGeom prst="rect">
            <a:avLst/>
          </a:prstGeom>
          <a:noFill/>
          <a:ln/>
        </p:spPr>
        <p:txBody>
          <a:bodyPr wrap="none" rtlCol="0" anchor="t"/>
          <a:lstStyle/>
          <a:p>
            <a:pPr>
              <a:lnSpc>
                <a:spcPts val="4556"/>
              </a:lnSpc>
            </a:pPr>
            <a:r>
              <a:rPr lang="en-US" sz="3645">
                <a:solidFill>
                  <a:srgbClr val="312F2B"/>
                </a:solidFill>
                <a:latin typeface="Gelasio" pitchFamily="34" charset="0"/>
                <a:ea typeface="Gelasio" pitchFamily="34" charset="-122"/>
                <a:cs typeface="Gelasio" pitchFamily="34" charset="-120"/>
              </a:rPr>
              <a:t>Challenges and Limitations</a:t>
            </a:r>
            <a:endParaRPr lang="en-US" sz="3645" dirty="0"/>
          </a:p>
        </p:txBody>
      </p:sp>
      <p:sp>
        <p:nvSpPr>
          <p:cNvPr id="11" name="Shape 8"/>
          <p:cNvSpPr/>
          <p:nvPr/>
        </p:nvSpPr>
        <p:spPr>
          <a:xfrm>
            <a:off x="1698327" y="3996036"/>
            <a:ext cx="4305102" cy="1968004"/>
          </a:xfrm>
          <a:prstGeom prst="roundRect">
            <a:avLst>
              <a:gd name="adj" fmla="val 4234"/>
            </a:avLst>
          </a:prstGeom>
          <a:solidFill>
            <a:srgbClr val="E8E8E3"/>
          </a:solidFill>
          <a:ln w="7620">
            <a:solidFill>
              <a:srgbClr val="CECEC9"/>
            </a:solidFill>
            <a:prstDash val="solid"/>
          </a:ln>
        </p:spPr>
        <p:txBody>
          <a:bodyPr/>
          <a:lstStyle/>
          <a:p>
            <a:endParaRPr lang="en-MY"/>
          </a:p>
        </p:txBody>
      </p:sp>
      <p:sp>
        <p:nvSpPr>
          <p:cNvPr id="12" name="Text 9"/>
          <p:cNvSpPr/>
          <p:nvPr/>
        </p:nvSpPr>
        <p:spPr>
          <a:xfrm>
            <a:off x="1889819" y="4187527"/>
            <a:ext cx="2314575" cy="289322"/>
          </a:xfrm>
          <a:prstGeom prst="rect">
            <a:avLst/>
          </a:prstGeom>
          <a:noFill/>
          <a:ln/>
        </p:spPr>
        <p:txBody>
          <a:bodyPr wrap="none" rtlCol="0" anchor="t"/>
          <a:lstStyle/>
          <a:p>
            <a:pPr>
              <a:lnSpc>
                <a:spcPts val="2278"/>
              </a:lnSpc>
            </a:pPr>
            <a:r>
              <a:rPr lang="en-US" sz="1822">
                <a:solidFill>
                  <a:srgbClr val="272525"/>
                </a:solidFill>
                <a:latin typeface="Gelasio" pitchFamily="34" charset="0"/>
                <a:ea typeface="Gelasio" pitchFamily="34" charset="-122"/>
                <a:cs typeface="Gelasio" pitchFamily="34" charset="-120"/>
              </a:rPr>
              <a:t>Mode Collapse</a:t>
            </a:r>
            <a:endParaRPr lang="en-US" sz="1822" dirty="0"/>
          </a:p>
        </p:txBody>
      </p:sp>
      <p:sp>
        <p:nvSpPr>
          <p:cNvPr id="13" name="Text 10"/>
          <p:cNvSpPr/>
          <p:nvPr/>
        </p:nvSpPr>
        <p:spPr>
          <a:xfrm>
            <a:off x="1889819" y="4587875"/>
            <a:ext cx="3922118" cy="1184672"/>
          </a:xfrm>
          <a:prstGeom prst="rect">
            <a:avLst/>
          </a:prstGeom>
          <a:noFill/>
          <a:ln/>
        </p:spPr>
        <p:txBody>
          <a:bodyPr wrap="square" rtlCol="0" anchor="t"/>
          <a:lstStyle/>
          <a:p>
            <a:pPr>
              <a:lnSpc>
                <a:spcPts val="2332"/>
              </a:lnSpc>
            </a:pPr>
            <a:r>
              <a:rPr lang="en-US" sz="1458">
                <a:solidFill>
                  <a:srgbClr val="272525"/>
                </a:solidFill>
                <a:latin typeface="Lato" pitchFamily="34" charset="0"/>
                <a:ea typeface="Lato" pitchFamily="34" charset="-122"/>
                <a:cs typeface="Lato" pitchFamily="34" charset="-120"/>
              </a:rPr>
              <a:t>GANs in particular can suffer from mode collapse, where the generator learns to produce limited, repetitive outputs instead of diverse samples.</a:t>
            </a:r>
            <a:endParaRPr lang="en-US" sz="1458" dirty="0"/>
          </a:p>
        </p:txBody>
      </p:sp>
      <p:sp>
        <p:nvSpPr>
          <p:cNvPr id="5" name="Shape 5">
            <a:extLst>
              <a:ext uri="{FF2B5EF4-FFF2-40B4-BE49-F238E27FC236}">
                <a16:creationId xmlns:a16="http://schemas.microsoft.com/office/drawing/2014/main" id="{7D3DC53F-5059-5B38-8880-24ACBE0B9D44}"/>
              </a:ext>
            </a:extLst>
          </p:cNvPr>
          <p:cNvSpPr/>
          <p:nvPr/>
        </p:nvSpPr>
        <p:spPr>
          <a:xfrm>
            <a:off x="6188571" y="1842890"/>
            <a:ext cx="4305102" cy="1968004"/>
          </a:xfrm>
          <a:prstGeom prst="roundRect">
            <a:avLst>
              <a:gd name="adj" fmla="val 4234"/>
            </a:avLst>
          </a:prstGeom>
          <a:solidFill>
            <a:srgbClr val="E8E8E3"/>
          </a:solidFill>
          <a:ln w="7620">
            <a:solidFill>
              <a:srgbClr val="CECEC9"/>
            </a:solidFill>
            <a:prstDash val="solid"/>
          </a:ln>
        </p:spPr>
        <p:txBody>
          <a:bodyPr/>
          <a:lstStyle/>
          <a:p>
            <a:endParaRPr lang="en-MY"/>
          </a:p>
        </p:txBody>
      </p:sp>
      <p:sp>
        <p:nvSpPr>
          <p:cNvPr id="6" name="Text 6">
            <a:extLst>
              <a:ext uri="{FF2B5EF4-FFF2-40B4-BE49-F238E27FC236}">
                <a16:creationId xmlns:a16="http://schemas.microsoft.com/office/drawing/2014/main" id="{16AF4BE8-E8C8-53D9-8C2B-FDCB7DBC8372}"/>
              </a:ext>
            </a:extLst>
          </p:cNvPr>
          <p:cNvSpPr/>
          <p:nvPr/>
        </p:nvSpPr>
        <p:spPr>
          <a:xfrm>
            <a:off x="6380063" y="2034382"/>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Model Complexity</a:t>
            </a:r>
            <a:endParaRPr lang="en-US" sz="1822" dirty="0"/>
          </a:p>
        </p:txBody>
      </p:sp>
      <p:sp>
        <p:nvSpPr>
          <p:cNvPr id="7" name="Text 7">
            <a:extLst>
              <a:ext uri="{FF2B5EF4-FFF2-40B4-BE49-F238E27FC236}">
                <a16:creationId xmlns:a16="http://schemas.microsoft.com/office/drawing/2014/main" id="{52004F00-99D5-8842-A833-EC556EBAB6A8}"/>
              </a:ext>
            </a:extLst>
          </p:cNvPr>
          <p:cNvSpPr/>
          <p:nvPr/>
        </p:nvSpPr>
        <p:spPr>
          <a:xfrm>
            <a:off x="6380064" y="2434729"/>
            <a:ext cx="3922118" cy="1184672"/>
          </a:xfrm>
          <a:prstGeom prst="rect">
            <a:avLst/>
          </a:prstGeom>
          <a:noFill/>
          <a:ln/>
        </p:spPr>
        <p:txBody>
          <a:bodyPr wrap="square" rtlCol="0" anchor="t"/>
          <a:lstStyle/>
          <a:p>
            <a:pPr>
              <a:lnSpc>
                <a:spcPts val="2332"/>
              </a:lnSpc>
            </a:pPr>
            <a:r>
              <a:rPr lang="en-US" sz="1458" dirty="0">
                <a:solidFill>
                  <a:srgbClr val="272525"/>
                </a:solidFill>
                <a:latin typeface="Lato" pitchFamily="34" charset="0"/>
                <a:ea typeface="Lato" pitchFamily="34" charset="-122"/>
                <a:cs typeface="Lato" pitchFamily="34" charset="-120"/>
              </a:rPr>
              <a:t>The intricate architectures of some generative models can make them computationally intensive and challenging to train and deploy efficiently.</a:t>
            </a:r>
            <a:endParaRPr lang="en-US" sz="1458" dirty="0"/>
          </a:p>
        </p:txBody>
      </p:sp>
      <p:sp>
        <p:nvSpPr>
          <p:cNvPr id="8" name="Shape 2">
            <a:extLst>
              <a:ext uri="{FF2B5EF4-FFF2-40B4-BE49-F238E27FC236}">
                <a16:creationId xmlns:a16="http://schemas.microsoft.com/office/drawing/2014/main" id="{5CBD2398-0FB4-DE53-121D-69908E3F4D7F}"/>
              </a:ext>
            </a:extLst>
          </p:cNvPr>
          <p:cNvSpPr/>
          <p:nvPr/>
        </p:nvSpPr>
        <p:spPr>
          <a:xfrm>
            <a:off x="1698327" y="1828800"/>
            <a:ext cx="4305102" cy="1968004"/>
          </a:xfrm>
          <a:prstGeom prst="roundRect">
            <a:avLst>
              <a:gd name="adj" fmla="val 4234"/>
            </a:avLst>
          </a:prstGeom>
          <a:solidFill>
            <a:srgbClr val="E8E8E3"/>
          </a:solidFill>
          <a:ln w="7620">
            <a:solidFill>
              <a:srgbClr val="CECEC9"/>
            </a:solidFill>
            <a:prstDash val="solid"/>
          </a:ln>
        </p:spPr>
        <p:txBody>
          <a:bodyPr/>
          <a:lstStyle/>
          <a:p>
            <a:endParaRPr lang="en-MY"/>
          </a:p>
        </p:txBody>
      </p:sp>
      <p:sp>
        <p:nvSpPr>
          <p:cNvPr id="9" name="Text 3">
            <a:extLst>
              <a:ext uri="{FF2B5EF4-FFF2-40B4-BE49-F238E27FC236}">
                <a16:creationId xmlns:a16="http://schemas.microsoft.com/office/drawing/2014/main" id="{6E8BD280-3255-4579-FF1D-7D9EA3CC3B0E}"/>
              </a:ext>
            </a:extLst>
          </p:cNvPr>
          <p:cNvSpPr/>
          <p:nvPr/>
        </p:nvSpPr>
        <p:spPr>
          <a:xfrm>
            <a:off x="1889819" y="2034382"/>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Data Availability</a:t>
            </a:r>
            <a:endParaRPr lang="en-US" sz="1822" dirty="0"/>
          </a:p>
        </p:txBody>
      </p:sp>
      <p:sp>
        <p:nvSpPr>
          <p:cNvPr id="10" name="Text 4">
            <a:extLst>
              <a:ext uri="{FF2B5EF4-FFF2-40B4-BE49-F238E27FC236}">
                <a16:creationId xmlns:a16="http://schemas.microsoft.com/office/drawing/2014/main" id="{3F4982D1-0022-3CB7-9077-7EDDD01B65A5}"/>
              </a:ext>
            </a:extLst>
          </p:cNvPr>
          <p:cNvSpPr/>
          <p:nvPr/>
        </p:nvSpPr>
        <p:spPr>
          <a:xfrm>
            <a:off x="1889819" y="2434729"/>
            <a:ext cx="3922118" cy="1184672"/>
          </a:xfrm>
          <a:prstGeom prst="rect">
            <a:avLst/>
          </a:prstGeom>
          <a:noFill/>
          <a:ln/>
        </p:spPr>
        <p:txBody>
          <a:bodyPr wrap="square" rtlCol="0" anchor="t"/>
          <a:lstStyle/>
          <a:p>
            <a:pPr>
              <a:lnSpc>
                <a:spcPts val="2332"/>
              </a:lnSpc>
            </a:pPr>
            <a:r>
              <a:rPr lang="en-US" sz="1458" dirty="0">
                <a:solidFill>
                  <a:srgbClr val="272525"/>
                </a:solidFill>
                <a:latin typeface="Lato" pitchFamily="34" charset="0"/>
                <a:ea typeface="Lato" pitchFamily="34" charset="-122"/>
                <a:cs typeface="Lato" pitchFamily="34" charset="-120"/>
              </a:rPr>
              <a:t>Generative models often require large, high-quality datasets for effective training. Limited data can hinder their performance and versatility.</a:t>
            </a:r>
            <a:endParaRPr lang="en-US" sz="1458" dirty="0"/>
          </a:p>
        </p:txBody>
      </p:sp>
    </p:spTree>
    <p:extLst>
      <p:ext uri="{BB962C8B-B14F-4D97-AF65-F5344CB8AC3E}">
        <p14:creationId xmlns:p14="http://schemas.microsoft.com/office/powerpoint/2010/main" val="41446298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75000"/>
            </a:srgbClr>
          </a:solidFill>
          <a:ln/>
        </p:spPr>
        <p:txBody>
          <a:bodyPr/>
          <a:lstStyle/>
          <a:p>
            <a:endParaRPr lang="en-MY"/>
          </a:p>
        </p:txBody>
      </p:sp>
      <p:sp>
        <p:nvSpPr>
          <p:cNvPr id="4" name="Text 1"/>
          <p:cNvSpPr/>
          <p:nvPr/>
        </p:nvSpPr>
        <p:spPr>
          <a:xfrm>
            <a:off x="1698328" y="893961"/>
            <a:ext cx="5586908" cy="578644"/>
          </a:xfrm>
          <a:prstGeom prst="rect">
            <a:avLst/>
          </a:prstGeom>
          <a:noFill/>
          <a:ln/>
        </p:spPr>
        <p:txBody>
          <a:bodyPr wrap="none" rtlCol="0" anchor="t"/>
          <a:lstStyle/>
          <a:p>
            <a:pPr>
              <a:lnSpc>
                <a:spcPts val="4556"/>
              </a:lnSpc>
            </a:pPr>
            <a:r>
              <a:rPr lang="en-US" sz="3645" dirty="0">
                <a:solidFill>
                  <a:srgbClr val="312F2B"/>
                </a:solidFill>
                <a:latin typeface="Gelasio" pitchFamily="34" charset="0"/>
                <a:ea typeface="Gelasio" pitchFamily="34" charset="-122"/>
                <a:cs typeface="Gelasio" pitchFamily="34" charset="-120"/>
              </a:rPr>
              <a:t>Challenges and Limitations</a:t>
            </a:r>
            <a:endParaRPr lang="en-US" sz="3645" dirty="0"/>
          </a:p>
        </p:txBody>
      </p:sp>
      <p:sp>
        <p:nvSpPr>
          <p:cNvPr id="14" name="Shape 11"/>
          <p:cNvSpPr/>
          <p:nvPr/>
        </p:nvSpPr>
        <p:spPr>
          <a:xfrm>
            <a:off x="6188571" y="3996036"/>
            <a:ext cx="4305102" cy="1968004"/>
          </a:xfrm>
          <a:prstGeom prst="roundRect">
            <a:avLst>
              <a:gd name="adj" fmla="val 4234"/>
            </a:avLst>
          </a:prstGeom>
          <a:solidFill>
            <a:srgbClr val="E8E8E3"/>
          </a:solidFill>
          <a:ln w="7620">
            <a:solidFill>
              <a:srgbClr val="CECEC9"/>
            </a:solidFill>
            <a:prstDash val="solid"/>
          </a:ln>
        </p:spPr>
        <p:txBody>
          <a:bodyPr/>
          <a:lstStyle/>
          <a:p>
            <a:endParaRPr lang="en-MY"/>
          </a:p>
        </p:txBody>
      </p:sp>
      <p:sp>
        <p:nvSpPr>
          <p:cNvPr id="15" name="Text 12"/>
          <p:cNvSpPr/>
          <p:nvPr/>
        </p:nvSpPr>
        <p:spPr>
          <a:xfrm>
            <a:off x="6380063" y="4187527"/>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Lack of Control</a:t>
            </a:r>
            <a:endParaRPr lang="en-US" sz="1822" dirty="0"/>
          </a:p>
        </p:txBody>
      </p:sp>
      <p:sp>
        <p:nvSpPr>
          <p:cNvPr id="16" name="Text 13"/>
          <p:cNvSpPr/>
          <p:nvPr/>
        </p:nvSpPr>
        <p:spPr>
          <a:xfrm>
            <a:off x="6380064" y="4587875"/>
            <a:ext cx="3922118" cy="1184672"/>
          </a:xfrm>
          <a:prstGeom prst="rect">
            <a:avLst/>
          </a:prstGeom>
          <a:noFill/>
          <a:ln/>
        </p:spPr>
        <p:txBody>
          <a:bodyPr wrap="square" rtlCol="0" anchor="t"/>
          <a:lstStyle/>
          <a:p>
            <a:pPr>
              <a:lnSpc>
                <a:spcPts val="2332"/>
              </a:lnSpc>
            </a:pPr>
            <a:r>
              <a:rPr lang="en-US" sz="1458" dirty="0">
                <a:solidFill>
                  <a:srgbClr val="272525"/>
                </a:solidFill>
                <a:latin typeface="Lato" pitchFamily="34" charset="0"/>
                <a:ea typeface="Lato" pitchFamily="34" charset="-122"/>
                <a:cs typeface="Lato" pitchFamily="34" charset="-120"/>
              </a:rPr>
              <a:t>Generating high-fidelity, controllable outputs remains an active area of research, as users often desire more fine-grained control over the generative process.</a:t>
            </a:r>
            <a:endParaRPr lang="en-US" sz="1458" dirty="0"/>
          </a:p>
        </p:txBody>
      </p:sp>
      <p:sp>
        <p:nvSpPr>
          <p:cNvPr id="5" name="Shape 8">
            <a:extLst>
              <a:ext uri="{FF2B5EF4-FFF2-40B4-BE49-F238E27FC236}">
                <a16:creationId xmlns:a16="http://schemas.microsoft.com/office/drawing/2014/main" id="{842B6C6D-48FC-57FF-57E1-2A7BE756A0D2}"/>
              </a:ext>
            </a:extLst>
          </p:cNvPr>
          <p:cNvSpPr/>
          <p:nvPr/>
        </p:nvSpPr>
        <p:spPr>
          <a:xfrm>
            <a:off x="1698327" y="3996036"/>
            <a:ext cx="4305102" cy="1968004"/>
          </a:xfrm>
          <a:prstGeom prst="roundRect">
            <a:avLst>
              <a:gd name="adj" fmla="val 4234"/>
            </a:avLst>
          </a:prstGeom>
          <a:solidFill>
            <a:srgbClr val="E8E8E3"/>
          </a:solidFill>
          <a:ln w="7620">
            <a:solidFill>
              <a:srgbClr val="CECEC9"/>
            </a:solidFill>
            <a:prstDash val="solid"/>
          </a:ln>
        </p:spPr>
        <p:txBody>
          <a:bodyPr/>
          <a:lstStyle/>
          <a:p>
            <a:endParaRPr lang="en-MY"/>
          </a:p>
        </p:txBody>
      </p:sp>
      <p:sp>
        <p:nvSpPr>
          <p:cNvPr id="6" name="Text 9">
            <a:extLst>
              <a:ext uri="{FF2B5EF4-FFF2-40B4-BE49-F238E27FC236}">
                <a16:creationId xmlns:a16="http://schemas.microsoft.com/office/drawing/2014/main" id="{8CDCC259-DD85-C180-B6E3-FC0B2BCC1A47}"/>
              </a:ext>
            </a:extLst>
          </p:cNvPr>
          <p:cNvSpPr/>
          <p:nvPr/>
        </p:nvSpPr>
        <p:spPr>
          <a:xfrm>
            <a:off x="1889819" y="4187527"/>
            <a:ext cx="2314575" cy="289322"/>
          </a:xfrm>
          <a:prstGeom prst="rect">
            <a:avLst/>
          </a:prstGeom>
          <a:noFill/>
          <a:ln/>
        </p:spPr>
        <p:txBody>
          <a:bodyPr wrap="none" rtlCol="0" anchor="t"/>
          <a:lstStyle/>
          <a:p>
            <a:pPr>
              <a:lnSpc>
                <a:spcPts val="2278"/>
              </a:lnSpc>
            </a:pPr>
            <a:r>
              <a:rPr lang="en-US" sz="1822">
                <a:solidFill>
                  <a:srgbClr val="272525"/>
                </a:solidFill>
                <a:latin typeface="Gelasio" pitchFamily="34" charset="0"/>
                <a:ea typeface="Gelasio" pitchFamily="34" charset="-122"/>
                <a:cs typeface="Gelasio" pitchFamily="34" charset="-120"/>
              </a:rPr>
              <a:t>Mode Collapse</a:t>
            </a:r>
            <a:endParaRPr lang="en-US" sz="1822" dirty="0"/>
          </a:p>
        </p:txBody>
      </p:sp>
      <p:sp>
        <p:nvSpPr>
          <p:cNvPr id="7" name="Text 10">
            <a:extLst>
              <a:ext uri="{FF2B5EF4-FFF2-40B4-BE49-F238E27FC236}">
                <a16:creationId xmlns:a16="http://schemas.microsoft.com/office/drawing/2014/main" id="{8A7C37C4-AD2E-4D09-66BE-758D50CB8434}"/>
              </a:ext>
            </a:extLst>
          </p:cNvPr>
          <p:cNvSpPr/>
          <p:nvPr/>
        </p:nvSpPr>
        <p:spPr>
          <a:xfrm>
            <a:off x="1889819" y="4587875"/>
            <a:ext cx="3922118" cy="1184672"/>
          </a:xfrm>
          <a:prstGeom prst="rect">
            <a:avLst/>
          </a:prstGeom>
          <a:noFill/>
          <a:ln/>
        </p:spPr>
        <p:txBody>
          <a:bodyPr wrap="square" rtlCol="0" anchor="t"/>
          <a:lstStyle/>
          <a:p>
            <a:pPr>
              <a:lnSpc>
                <a:spcPts val="2332"/>
              </a:lnSpc>
            </a:pPr>
            <a:r>
              <a:rPr lang="en-US" sz="1458">
                <a:solidFill>
                  <a:srgbClr val="272525"/>
                </a:solidFill>
                <a:latin typeface="Lato" pitchFamily="34" charset="0"/>
                <a:ea typeface="Lato" pitchFamily="34" charset="-122"/>
                <a:cs typeface="Lato" pitchFamily="34" charset="-120"/>
              </a:rPr>
              <a:t>GANs in particular can suffer from mode collapse, where the generator learns to produce limited, repetitive outputs instead of diverse samples.</a:t>
            </a:r>
            <a:endParaRPr lang="en-US" sz="1458" dirty="0"/>
          </a:p>
        </p:txBody>
      </p:sp>
      <p:sp>
        <p:nvSpPr>
          <p:cNvPr id="8" name="Shape 5">
            <a:extLst>
              <a:ext uri="{FF2B5EF4-FFF2-40B4-BE49-F238E27FC236}">
                <a16:creationId xmlns:a16="http://schemas.microsoft.com/office/drawing/2014/main" id="{BD6D8E67-B268-96DB-193E-EBC6F304E50B}"/>
              </a:ext>
            </a:extLst>
          </p:cNvPr>
          <p:cNvSpPr/>
          <p:nvPr/>
        </p:nvSpPr>
        <p:spPr>
          <a:xfrm>
            <a:off x="6188571" y="1842890"/>
            <a:ext cx="4305102" cy="1968004"/>
          </a:xfrm>
          <a:prstGeom prst="roundRect">
            <a:avLst>
              <a:gd name="adj" fmla="val 4234"/>
            </a:avLst>
          </a:prstGeom>
          <a:solidFill>
            <a:srgbClr val="E8E8E3"/>
          </a:solidFill>
          <a:ln w="7620">
            <a:solidFill>
              <a:srgbClr val="CECEC9"/>
            </a:solidFill>
            <a:prstDash val="solid"/>
          </a:ln>
        </p:spPr>
        <p:txBody>
          <a:bodyPr/>
          <a:lstStyle/>
          <a:p>
            <a:endParaRPr lang="en-MY"/>
          </a:p>
        </p:txBody>
      </p:sp>
      <p:sp>
        <p:nvSpPr>
          <p:cNvPr id="9" name="Text 6">
            <a:extLst>
              <a:ext uri="{FF2B5EF4-FFF2-40B4-BE49-F238E27FC236}">
                <a16:creationId xmlns:a16="http://schemas.microsoft.com/office/drawing/2014/main" id="{7840E102-0AAD-06AE-F687-9933D0ADAC96}"/>
              </a:ext>
            </a:extLst>
          </p:cNvPr>
          <p:cNvSpPr/>
          <p:nvPr/>
        </p:nvSpPr>
        <p:spPr>
          <a:xfrm>
            <a:off x="6380063" y="2034382"/>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Model Complexity</a:t>
            </a:r>
            <a:endParaRPr lang="en-US" sz="1822" dirty="0"/>
          </a:p>
        </p:txBody>
      </p:sp>
      <p:sp>
        <p:nvSpPr>
          <p:cNvPr id="10" name="Text 7">
            <a:extLst>
              <a:ext uri="{FF2B5EF4-FFF2-40B4-BE49-F238E27FC236}">
                <a16:creationId xmlns:a16="http://schemas.microsoft.com/office/drawing/2014/main" id="{1E0BAF03-7091-5159-49B9-B266D12248AE}"/>
              </a:ext>
            </a:extLst>
          </p:cNvPr>
          <p:cNvSpPr/>
          <p:nvPr/>
        </p:nvSpPr>
        <p:spPr>
          <a:xfrm>
            <a:off x="6380064" y="2434729"/>
            <a:ext cx="3922118" cy="1184672"/>
          </a:xfrm>
          <a:prstGeom prst="rect">
            <a:avLst/>
          </a:prstGeom>
          <a:noFill/>
          <a:ln/>
        </p:spPr>
        <p:txBody>
          <a:bodyPr wrap="square" rtlCol="0" anchor="t"/>
          <a:lstStyle/>
          <a:p>
            <a:pPr>
              <a:lnSpc>
                <a:spcPts val="2332"/>
              </a:lnSpc>
            </a:pPr>
            <a:r>
              <a:rPr lang="en-US" sz="1458" dirty="0">
                <a:solidFill>
                  <a:srgbClr val="272525"/>
                </a:solidFill>
                <a:latin typeface="Lato" pitchFamily="34" charset="0"/>
                <a:ea typeface="Lato" pitchFamily="34" charset="-122"/>
                <a:cs typeface="Lato" pitchFamily="34" charset="-120"/>
              </a:rPr>
              <a:t>The intricate architectures of some generative models can make them computationally intensive and challenging to train and deploy efficiently.</a:t>
            </a:r>
            <a:endParaRPr lang="en-US" sz="1458" dirty="0"/>
          </a:p>
        </p:txBody>
      </p:sp>
      <p:sp>
        <p:nvSpPr>
          <p:cNvPr id="11" name="Shape 2">
            <a:extLst>
              <a:ext uri="{FF2B5EF4-FFF2-40B4-BE49-F238E27FC236}">
                <a16:creationId xmlns:a16="http://schemas.microsoft.com/office/drawing/2014/main" id="{1350C764-45E1-8D68-8A04-6F149B2B5AF3}"/>
              </a:ext>
            </a:extLst>
          </p:cNvPr>
          <p:cNvSpPr/>
          <p:nvPr/>
        </p:nvSpPr>
        <p:spPr>
          <a:xfrm>
            <a:off x="1698327" y="1828800"/>
            <a:ext cx="4305102" cy="1968004"/>
          </a:xfrm>
          <a:prstGeom prst="roundRect">
            <a:avLst>
              <a:gd name="adj" fmla="val 4234"/>
            </a:avLst>
          </a:prstGeom>
          <a:solidFill>
            <a:srgbClr val="E8E8E3"/>
          </a:solidFill>
          <a:ln w="7620">
            <a:solidFill>
              <a:srgbClr val="CECEC9"/>
            </a:solidFill>
            <a:prstDash val="solid"/>
          </a:ln>
        </p:spPr>
        <p:txBody>
          <a:bodyPr/>
          <a:lstStyle/>
          <a:p>
            <a:endParaRPr lang="en-MY"/>
          </a:p>
        </p:txBody>
      </p:sp>
      <p:sp>
        <p:nvSpPr>
          <p:cNvPr id="12" name="Text 3">
            <a:extLst>
              <a:ext uri="{FF2B5EF4-FFF2-40B4-BE49-F238E27FC236}">
                <a16:creationId xmlns:a16="http://schemas.microsoft.com/office/drawing/2014/main" id="{06DBCB79-B1D4-BFA4-259C-CE1E483AA263}"/>
              </a:ext>
            </a:extLst>
          </p:cNvPr>
          <p:cNvSpPr/>
          <p:nvPr/>
        </p:nvSpPr>
        <p:spPr>
          <a:xfrm>
            <a:off x="1889819" y="2034382"/>
            <a:ext cx="2314575" cy="289322"/>
          </a:xfrm>
          <a:prstGeom prst="rect">
            <a:avLst/>
          </a:prstGeom>
          <a:noFill/>
          <a:ln/>
        </p:spPr>
        <p:txBody>
          <a:bodyPr wrap="none" rtlCol="0" anchor="t"/>
          <a:lstStyle/>
          <a:p>
            <a:pPr>
              <a:lnSpc>
                <a:spcPts val="2278"/>
              </a:lnSpc>
            </a:pPr>
            <a:r>
              <a:rPr lang="en-US" sz="1822" dirty="0">
                <a:solidFill>
                  <a:srgbClr val="272525"/>
                </a:solidFill>
                <a:latin typeface="Gelasio" pitchFamily="34" charset="0"/>
                <a:ea typeface="Gelasio" pitchFamily="34" charset="-122"/>
                <a:cs typeface="Gelasio" pitchFamily="34" charset="-120"/>
              </a:rPr>
              <a:t>Data Availability</a:t>
            </a:r>
            <a:endParaRPr lang="en-US" sz="1822" dirty="0"/>
          </a:p>
        </p:txBody>
      </p:sp>
      <p:sp>
        <p:nvSpPr>
          <p:cNvPr id="13" name="Text 4">
            <a:extLst>
              <a:ext uri="{FF2B5EF4-FFF2-40B4-BE49-F238E27FC236}">
                <a16:creationId xmlns:a16="http://schemas.microsoft.com/office/drawing/2014/main" id="{0D3B789F-A407-DA47-AF72-5F175849B442}"/>
              </a:ext>
            </a:extLst>
          </p:cNvPr>
          <p:cNvSpPr/>
          <p:nvPr/>
        </p:nvSpPr>
        <p:spPr>
          <a:xfrm>
            <a:off x="1889819" y="2434729"/>
            <a:ext cx="3922118" cy="1184672"/>
          </a:xfrm>
          <a:prstGeom prst="rect">
            <a:avLst/>
          </a:prstGeom>
          <a:noFill/>
          <a:ln/>
        </p:spPr>
        <p:txBody>
          <a:bodyPr wrap="square" rtlCol="0" anchor="t"/>
          <a:lstStyle/>
          <a:p>
            <a:pPr>
              <a:lnSpc>
                <a:spcPts val="2332"/>
              </a:lnSpc>
            </a:pPr>
            <a:r>
              <a:rPr lang="en-US" sz="1458" dirty="0">
                <a:solidFill>
                  <a:srgbClr val="272525"/>
                </a:solidFill>
                <a:latin typeface="Lato" pitchFamily="34" charset="0"/>
                <a:ea typeface="Lato" pitchFamily="34" charset="-122"/>
                <a:cs typeface="Lato" pitchFamily="34" charset="-120"/>
              </a:rPr>
              <a:t>Generative models often require large, high-quality datasets for effective training. Limited data can hinder their performance and versatility.</a:t>
            </a:r>
            <a:endParaRPr lang="en-US" sz="1458" dirty="0"/>
          </a:p>
        </p:txBody>
      </p:sp>
    </p:spTree>
    <p:extLst>
      <p:ext uri="{BB962C8B-B14F-4D97-AF65-F5344CB8AC3E}">
        <p14:creationId xmlns:p14="http://schemas.microsoft.com/office/powerpoint/2010/main" val="3593170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46115" y="41421"/>
            <a:ext cx="1685682" cy="1125123"/>
          </a:xfrm>
          <a:prstGeom prst="rect">
            <a:avLst/>
          </a:prstGeom>
        </p:spPr>
      </p:pic>
      <p:sp>
        <p:nvSpPr>
          <p:cNvPr id="10" name="TextBox 9"/>
          <p:cNvSpPr txBox="1"/>
          <p:nvPr/>
        </p:nvSpPr>
        <p:spPr>
          <a:xfrm>
            <a:off x="4474556" y="2742895"/>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ibras Orientation Show First-Trimester 2024v3.pptx" id="{E3542089-30CA-4714-B76A-693F21A7EF7F}" vid="{0EC7F272-552A-4965-BFAE-47082219AE81}"/>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ibras Orientation Show First-Trimester 2024v3.pptx" id="{E3542089-30CA-4714-B76A-693F21A7EF7F}" vid="{A0DAFD0A-3AF6-4786-AB56-54DAB28E4EDC}"/>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ibras Orientation Show First-Trimester 2024v3.pptx" id="{E3542089-30CA-4714-B76A-693F21A7EF7F}" vid="{33ADB76C-CAEA-4C53-998E-EB2822478A49}"/>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ibras Orientation Show First-Trimester 2024v3.pptx" id="{E3542089-30CA-4714-B76A-693F21A7EF7F}" vid="{4FAA7A91-94B7-4746-AED3-B1131D754B3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Nibras Template Show First-Trimester 2024v3</Template>
  <TotalTime>214</TotalTime>
  <Words>2118</Words>
  <Application>Microsoft Office PowerPoint</Application>
  <PresentationFormat>Widescreen</PresentationFormat>
  <Paragraphs>228</Paragraphs>
  <Slides>42</Slides>
  <Notes>41</Notes>
  <HiddenSlides>0</HiddenSlides>
  <MMClips>0</MMClips>
  <ScaleCrop>false</ScaleCrop>
  <HeadingPairs>
    <vt:vector size="6" baseType="variant">
      <vt:variant>
        <vt:lpstr>Fonts Used</vt:lpstr>
      </vt:variant>
      <vt:variant>
        <vt:i4>12</vt:i4>
      </vt:variant>
      <vt:variant>
        <vt:lpstr>Theme</vt:lpstr>
      </vt:variant>
      <vt:variant>
        <vt:i4>4</vt:i4>
      </vt:variant>
      <vt:variant>
        <vt:lpstr>Slide Titles</vt:lpstr>
      </vt:variant>
      <vt:variant>
        <vt:i4>42</vt:i4>
      </vt:variant>
    </vt:vector>
  </HeadingPairs>
  <TitlesOfParts>
    <vt:vector size="58" baseType="lpstr">
      <vt:lpstr>Agency FB</vt:lpstr>
      <vt:lpstr>Alexandria</vt:lpstr>
      <vt:lpstr>Andalus</vt:lpstr>
      <vt:lpstr>Arial</vt:lpstr>
      <vt:lpstr>Calibri</vt:lpstr>
      <vt:lpstr>Calibri Light</vt:lpstr>
      <vt:lpstr>Gelasio</vt:lpstr>
      <vt:lpstr>Lato</vt:lpstr>
      <vt:lpstr>MinionPro-It</vt:lpstr>
      <vt:lpstr>MinionPro-Regular</vt:lpstr>
      <vt:lpstr>MyriadPro-SemiboldCond</vt:lpstr>
      <vt:lpstr>Times New Roman</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Nibras Abdullah Ahmed Faqera</dc:creator>
  <cp:lastModifiedBy>Nibras Abdullah Ahmed Faqera</cp:lastModifiedBy>
  <cp:revision>20</cp:revision>
  <dcterms:created xsi:type="dcterms:W3CDTF">2024-06-05T13:50:24Z</dcterms:created>
  <dcterms:modified xsi:type="dcterms:W3CDTF">2024-06-06T19:00:19Z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18949D4CE0394242B6EEC2B902CBE30A_13</vt:lpwstr>
  </property>
  <property fmtid="{D5CDD505-2E9C-101B-9397-08002B2CF9AE}" pid="3" name="KSOProductBuildVer">
    <vt:lpwstr>1033-12.2.0.16909</vt:lpwstr>
  </property>
</Properties>
</file>