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3"/>
  </p:sldMasterIdLst>
  <p:notesMasterIdLst>
    <p:notesMasterId r:id="rId27"/>
  </p:notesMasterIdLst>
  <p:sldIdLst>
    <p:sldId id="480" r:id="rId4"/>
    <p:sldId id="268" r:id="rId5"/>
    <p:sldId id="487" r:id="rId6"/>
    <p:sldId id="272" r:id="rId7"/>
    <p:sldId id="526" r:id="rId8"/>
    <p:sldId id="521" r:id="rId9"/>
    <p:sldId id="500" r:id="rId10"/>
    <p:sldId id="648" r:id="rId11"/>
    <p:sldId id="650" r:id="rId12"/>
    <p:sldId id="269" r:id="rId13"/>
    <p:sldId id="257" r:id="rId14"/>
    <p:sldId id="258" r:id="rId15"/>
    <p:sldId id="259" r:id="rId16"/>
    <p:sldId id="260" r:id="rId17"/>
    <p:sldId id="482" r:id="rId18"/>
    <p:sldId id="488" r:id="rId19"/>
    <p:sldId id="489" r:id="rId20"/>
    <p:sldId id="271" r:id="rId21"/>
    <p:sldId id="483" r:id="rId22"/>
    <p:sldId id="484" r:id="rId23"/>
    <p:sldId id="490" r:id="rId24"/>
    <p:sldId id="273" r:id="rId25"/>
    <p:sldId id="48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80090" autoAdjust="0"/>
  </p:normalViewPr>
  <p:slideViewPr>
    <p:cSldViewPr snapToGrid="0">
      <p:cViewPr varScale="1">
        <p:scale>
          <a:sx n="91" d="100"/>
          <a:sy n="91" d="100"/>
        </p:scale>
        <p:origin x="1416" y="192"/>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4210C7-725C-0ADB-6E0B-414AD92072A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28BFE201-E403-5AA1-2491-FEEC3F13F25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D33F8B98-94F3-4193-A637-B638294B041A}" type="datetimeFigureOut">
              <a:rPr lang="en-US"/>
              <a:pPr>
                <a:defRPr/>
              </a:pPr>
              <a:t>9/15/25</a:t>
            </a:fld>
            <a:endParaRPr lang="en-US"/>
          </a:p>
        </p:txBody>
      </p:sp>
      <p:sp>
        <p:nvSpPr>
          <p:cNvPr id="4" name="Slide Image Placeholder 3">
            <a:extLst>
              <a:ext uri="{FF2B5EF4-FFF2-40B4-BE49-F238E27FC236}">
                <a16:creationId xmlns:a16="http://schemas.microsoft.com/office/drawing/2014/main" id="{843C072D-1FFE-D050-B05A-67E53AFF4AD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62AD75E9-9901-8D6A-5BB2-DF650FCAF07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8B67D57C-FA87-24D4-16B6-7D516219EB1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0F474024-E0AF-9189-58D2-C0C9B8526E5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30CFB642-6CD0-4AFB-B628-3C28DD8F1FCD}" type="slidenum">
              <a:rPr lang="en-US"/>
              <a:pPr>
                <a:defRPr/>
              </a:pPr>
              <a:t>‹#›</a:t>
            </a:fld>
            <a:endParaRPr lang="en-US"/>
          </a:p>
        </p:txBody>
      </p:sp>
    </p:spTree>
    <p:extLst>
      <p:ext uri="{BB962C8B-B14F-4D97-AF65-F5344CB8AC3E}">
        <p14:creationId xmlns:p14="http://schemas.microsoft.com/office/powerpoint/2010/main" val="318883272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B7BE607D-C498-BDE0-9C70-34F3AAB1EFF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4C3A3B6A-1C04-8A56-CB54-B056E2EFC21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0244" name="Slide Number Placeholder 3">
            <a:extLst>
              <a:ext uri="{FF2B5EF4-FFF2-40B4-BE49-F238E27FC236}">
                <a16:creationId xmlns:a16="http://schemas.microsoft.com/office/drawing/2014/main" id="{31640DB2-E6D7-DB7A-FC92-3763505896C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583212B-C453-46FF-9C78-1B59DA203035}" type="slidenum">
              <a:rPr lang="en-US" altLang="en-US"/>
              <a:pPr fontAlgn="base">
                <a:spcBef>
                  <a:spcPct val="0"/>
                </a:spcBef>
                <a:spcAft>
                  <a:spcPct val="0"/>
                </a:spcAft>
              </a:pPr>
              <a:t>12</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B0570A73-4BAE-443F-9BDD-32D50BB49839}" type="datetimeFigureOut">
              <a:rPr lang="en-US" smtClean="0"/>
              <a:pPr>
                <a:defRPr/>
              </a:pPr>
              <a:t>9/15/25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B6060003-DA91-4EB5-94C4-41C6DCC8726B}" type="slidenum">
              <a:rPr lang="en-US" smtClean="0"/>
              <a:pPr>
                <a:defRPr/>
              </a:pPr>
              <a:t>‹#›</a:t>
            </a:fld>
            <a:endParaRPr lang="en-US"/>
          </a:p>
        </p:txBody>
      </p:sp>
    </p:spTree>
    <p:extLst>
      <p:ext uri="{BB962C8B-B14F-4D97-AF65-F5344CB8AC3E}">
        <p14:creationId xmlns:p14="http://schemas.microsoft.com/office/powerpoint/2010/main" val="3369930498"/>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8853D781-BA47-43E6-A5BB-FBFAE9EC1B84}" type="datetimeFigureOut">
              <a:rPr lang="en-US" smtClean="0"/>
              <a:pPr>
                <a:defRPr/>
              </a:pPr>
              <a:t>9/15/25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1C5B44AF-89FE-4842-AE16-1F8F5AD7AA6C}" type="slidenum">
              <a:rPr lang="en-US" smtClean="0"/>
              <a:pPr>
                <a:defRPr/>
              </a:pPr>
              <a:t>‹#›</a:t>
            </a:fld>
            <a:endParaRPr lang="en-US"/>
          </a:p>
        </p:txBody>
      </p:sp>
    </p:spTree>
    <p:extLst>
      <p:ext uri="{BB962C8B-B14F-4D97-AF65-F5344CB8AC3E}">
        <p14:creationId xmlns:p14="http://schemas.microsoft.com/office/powerpoint/2010/main" val="3709576086"/>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724C4515-1F57-4E0C-A297-58C77C04886C}" type="datetimeFigureOut">
              <a:rPr lang="en-US" smtClean="0"/>
              <a:pPr>
                <a:defRPr/>
              </a:pPr>
              <a:t>9/15/25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DB2490F1-B1FC-4294-88FC-76BF595B8E95}" type="slidenum">
              <a:rPr lang="en-US" smtClean="0"/>
              <a:pPr>
                <a:defRPr/>
              </a:pPr>
              <a:t>‹#›</a:t>
            </a:fld>
            <a:endParaRPr lang="en-US"/>
          </a:p>
        </p:txBody>
      </p:sp>
    </p:spTree>
    <p:extLst>
      <p:ext uri="{BB962C8B-B14F-4D97-AF65-F5344CB8AC3E}">
        <p14:creationId xmlns:p14="http://schemas.microsoft.com/office/powerpoint/2010/main" val="2384897301"/>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a:defRPr/>
            </a:pPr>
            <a:fld id="{24059592-A15B-4BFB-8271-113A6013DEE2}" type="datetimeFigureOut">
              <a:rPr lang="en-US" smtClean="0"/>
              <a:pPr>
                <a:defRPr/>
              </a:pPr>
              <a:t>9/15/25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a:defRPr/>
            </a:pPr>
            <a:fld id="{4B6E532F-6AAA-4629-A609-22A4A227F95B}" type="slidenum">
              <a:rPr lang="en-US" smtClean="0"/>
              <a:pPr>
                <a:defRPr/>
              </a:pPr>
              <a:t>‹#›</a:t>
            </a:fld>
            <a:endParaRPr lang="en-US"/>
          </a:p>
        </p:txBody>
      </p:sp>
    </p:spTree>
    <p:extLst>
      <p:ext uri="{BB962C8B-B14F-4D97-AF65-F5344CB8AC3E}">
        <p14:creationId xmlns:p14="http://schemas.microsoft.com/office/powerpoint/2010/main" val="669923439"/>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a:defRPr/>
            </a:pPr>
            <a:fld id="{56D3D63A-890D-4F9E-8104-32CEB82F68CC}" type="datetimeFigureOut">
              <a:rPr lang="en-US" smtClean="0"/>
              <a:pPr>
                <a:defRPr/>
              </a:pPr>
              <a:t>9/15/25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a:defRPr/>
            </a:pPr>
            <a:fld id="{75AD6BE9-2F59-403A-8F83-72EF93A1979A}" type="slidenum">
              <a:rPr lang="en-US" smtClean="0"/>
              <a:pPr>
                <a:defRPr/>
              </a:pPr>
              <a:t>‹#›</a:t>
            </a:fld>
            <a:endParaRPr lang="en-US"/>
          </a:p>
        </p:txBody>
      </p:sp>
    </p:spTree>
    <p:extLst>
      <p:ext uri="{BB962C8B-B14F-4D97-AF65-F5344CB8AC3E}">
        <p14:creationId xmlns:p14="http://schemas.microsoft.com/office/powerpoint/2010/main" val="111782849"/>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pPr>
              <a:defRPr/>
            </a:pPr>
            <a:fld id="{DCF4577E-320E-450A-BD94-A6BB63CC64C0}" type="slidenum">
              <a:rPr lang="en-US" smtClean="0"/>
              <a:pPr>
                <a:defRPr/>
              </a:pPr>
              <a:t>‹#›</a:t>
            </a:fld>
            <a:endParaRPr lang="en-US"/>
          </a:p>
        </p:txBody>
      </p:sp>
    </p:spTree>
    <p:extLst>
      <p:ext uri="{BB962C8B-B14F-4D97-AF65-F5344CB8AC3E}">
        <p14:creationId xmlns:p14="http://schemas.microsoft.com/office/powerpoint/2010/main" val="1849644392"/>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pPr>
              <a:defRPr/>
            </a:pPr>
            <a:fld id="{FF804AAF-6152-4E1C-8912-67086E5DC72F}" type="datetimeFigureOut">
              <a:rPr lang="en-US" smtClean="0"/>
              <a:pPr>
                <a:defRPr/>
              </a:pPr>
              <a:t>9/15/25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pPr>
              <a:defRPr/>
            </a:pPr>
            <a:fld id="{68C2D6A6-0AB6-4A34-8CEA-C3D7BF2EBFE0}" type="slidenum">
              <a:rPr lang="en-US" smtClean="0"/>
              <a:pPr>
                <a:defRPr/>
              </a:pPr>
              <a:t>‹#›</a:t>
            </a:fld>
            <a:endParaRPr lang="en-US"/>
          </a:p>
        </p:txBody>
      </p:sp>
    </p:spTree>
    <p:extLst>
      <p:ext uri="{BB962C8B-B14F-4D97-AF65-F5344CB8AC3E}">
        <p14:creationId xmlns:p14="http://schemas.microsoft.com/office/powerpoint/2010/main" val="2496897727"/>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a:defRPr/>
            </a:pPr>
            <a:fld id="{9E07EA14-D766-4432-B60D-B94AC329E19D}" type="datetimeFigureOut">
              <a:rPr lang="en-US" smtClean="0"/>
              <a:pPr>
                <a:defRPr/>
              </a:pPr>
              <a:t>9/15/25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a:defRPr/>
            </a:pPr>
            <a:fld id="{FF0CB0EF-5530-4E60-B27B-ADD4853B537D}" type="slidenum">
              <a:rPr lang="en-US" smtClean="0"/>
              <a:pPr>
                <a:defRPr/>
              </a:pPr>
              <a:t>‹#›</a:t>
            </a:fld>
            <a:endParaRPr lang="en-US"/>
          </a:p>
        </p:txBody>
      </p:sp>
    </p:spTree>
    <p:extLst>
      <p:ext uri="{BB962C8B-B14F-4D97-AF65-F5344CB8AC3E}">
        <p14:creationId xmlns:p14="http://schemas.microsoft.com/office/powerpoint/2010/main" val="2553706452"/>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a:defRPr/>
            </a:pPr>
            <a:fld id="{0522E95C-25DB-46AD-81E5-E1493010BC1F}" type="datetimeFigureOut">
              <a:rPr lang="en-US" smtClean="0"/>
              <a:pPr>
                <a:defRPr/>
              </a:pPr>
              <a:t>9/15/25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a:defRPr/>
            </a:pPr>
            <a:fld id="{25046F6F-E42D-4B7B-ADBB-D4D5BEDBACB2}" type="slidenum">
              <a:rPr lang="en-US" smtClean="0"/>
              <a:pPr>
                <a:defRPr/>
              </a:pPr>
              <a:t>‹#›</a:t>
            </a:fld>
            <a:endParaRPr lang="en-US"/>
          </a:p>
        </p:txBody>
      </p:sp>
    </p:spTree>
    <p:extLst>
      <p:ext uri="{BB962C8B-B14F-4D97-AF65-F5344CB8AC3E}">
        <p14:creationId xmlns:p14="http://schemas.microsoft.com/office/powerpoint/2010/main" val="3680744207"/>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46066DC4-6009-4709-9AA5-B695C1F8498F}" type="datetimeFigureOut">
              <a:rPr lang="en-US" smtClean="0"/>
              <a:pPr>
                <a:defRPr/>
              </a:pPr>
              <a:t>9/15/25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7B94988D-0265-4A3E-959D-9914A9ED760F}" type="slidenum">
              <a:rPr lang="en-US" smtClean="0"/>
              <a:pPr>
                <a:defRPr/>
              </a:pPr>
              <a:t>‹#›</a:t>
            </a:fld>
            <a:endParaRPr lang="en-US"/>
          </a:p>
        </p:txBody>
      </p:sp>
    </p:spTree>
    <p:extLst>
      <p:ext uri="{BB962C8B-B14F-4D97-AF65-F5344CB8AC3E}">
        <p14:creationId xmlns:p14="http://schemas.microsoft.com/office/powerpoint/2010/main" val="514473810"/>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1DA3FFCC-07AD-4087-A29D-47D0012E1D02}" type="datetimeFigureOut">
              <a:rPr lang="en-US" smtClean="0"/>
              <a:pPr>
                <a:defRPr/>
              </a:pPr>
              <a:t>9/15/25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5E063C39-77FA-4A24-9994-6C9D48AF60E4}" type="slidenum">
              <a:rPr lang="en-US" smtClean="0"/>
              <a:pPr>
                <a:defRPr/>
              </a:pPr>
              <a:t>‹#›</a:t>
            </a:fld>
            <a:endParaRPr lang="en-US"/>
          </a:p>
        </p:txBody>
      </p:sp>
    </p:spTree>
    <p:extLst>
      <p:ext uri="{BB962C8B-B14F-4D97-AF65-F5344CB8AC3E}">
        <p14:creationId xmlns:p14="http://schemas.microsoft.com/office/powerpoint/2010/main" val="115681910"/>
      </p:ext>
    </p:extLst>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r>
              <a:rPr lang="en-US"/>
              <a:t>Click icon to add picture</a:t>
            </a:r>
            <a:endParaRPr lang="en-US" dirty="0"/>
          </a:p>
        </p:txBody>
      </p:sp>
    </p:spTree>
    <p:extLst>
      <p:ext uri="{BB962C8B-B14F-4D97-AF65-F5344CB8AC3E}">
        <p14:creationId xmlns:p14="http://schemas.microsoft.com/office/powerpoint/2010/main" val="4052188895"/>
      </p:ext>
    </p:extLst>
  </p:cSld>
  <p:clrMapOvr>
    <a:masterClrMapping/>
  </p:clrMapOvr>
  <p:transition spd="slow"/>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01352004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pPr>
              <a:defRPr/>
            </a:pPr>
            <a:r>
              <a:rPr lang="en-US">
                <a:solidFill>
                  <a:schemeClr val="bg1"/>
                </a:solidFill>
              </a:rPr>
              <a:t>www.midocean.ae</a:t>
            </a:r>
            <a:endParaRPr lang="en-US" dirty="0">
              <a:solidFill>
                <a:schemeClr val="bg1"/>
              </a:solidFill>
            </a:endParaRPr>
          </a:p>
        </p:txBody>
      </p:sp>
      <p:sp>
        <p:nvSpPr>
          <p:cNvPr id="4" name="Date Placeholder 3"/>
          <p:cNvSpPr>
            <a:spLocks noGrp="1"/>
          </p:cNvSpPr>
          <p:nvPr>
            <p:ph type="dt" sz="half" idx="10"/>
          </p:nvPr>
        </p:nvSpPr>
        <p:spPr/>
        <p:txBody>
          <a:bodyPr/>
          <a:lstStyle/>
          <a:p>
            <a:pPr>
              <a:defRPr/>
            </a:pPr>
            <a:fld id="{2E88EFBE-F923-45AB-BBFD-1761D907EFE7}" type="datetimeFigureOut">
              <a:rPr lang="en-US" smtClean="0"/>
              <a:pPr>
                <a:defRPr/>
              </a:pPr>
              <a:t>9/15/25</a:t>
            </a:fld>
            <a:endParaRPr lang="en-US"/>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569368407"/>
      </p:ext>
    </p:extLst>
  </p:cSld>
  <p:clrMapOvr>
    <a:masterClrMapping/>
  </p:clrMapOvr>
  <p:transition spd="slow"/>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609600" y="1600201"/>
            <a:ext cx="10972800" cy="8382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idx="13"/>
          </p:nvPr>
        </p:nvSpPr>
        <p:spPr>
          <a:xfrm>
            <a:off x="596900" y="3048000"/>
            <a:ext cx="109728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pPr>
              <a:defRPr/>
            </a:pPr>
            <a:r>
              <a:rPr lang="en-US">
                <a:solidFill>
                  <a:schemeClr val="bg1"/>
                </a:solidFill>
              </a:rPr>
              <a:t>www.midocean.ae</a:t>
            </a:r>
            <a:endParaRPr lang="en-US" dirty="0">
              <a:solidFill>
                <a:schemeClr val="bg1"/>
              </a:solidFill>
            </a:endParaRPr>
          </a:p>
        </p:txBody>
      </p:sp>
      <p:sp>
        <p:nvSpPr>
          <p:cNvPr id="4" name="Date Placeholder 3"/>
          <p:cNvSpPr>
            <a:spLocks noGrp="1"/>
          </p:cNvSpPr>
          <p:nvPr>
            <p:ph type="dt" sz="half" idx="10"/>
          </p:nvPr>
        </p:nvSpPr>
        <p:spPr/>
        <p:txBody>
          <a:bodyPr/>
          <a:lstStyle/>
          <a:p>
            <a:pPr>
              <a:defRPr/>
            </a:pPr>
            <a:fld id="{2E88EFBE-F923-45AB-BBFD-1761D907EFE7}" type="datetimeFigureOut">
              <a:rPr lang="en-US" smtClean="0"/>
              <a:pPr>
                <a:defRPr/>
              </a:pPr>
              <a:t>9/15/25</a:t>
            </a:fld>
            <a:endParaRPr lang="en-US"/>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
        <p:nvSpPr>
          <p:cNvPr id="5" name="Content Placeholder 4"/>
          <p:cNvSpPr>
            <a:spLocks noGrp="1"/>
          </p:cNvSpPr>
          <p:nvPr>
            <p:ph sz="quarter" idx="14"/>
          </p:nvPr>
        </p:nvSpPr>
        <p:spPr>
          <a:xfrm>
            <a:off x="609600" y="4495800"/>
            <a:ext cx="10871200" cy="68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dirty="0"/>
          </a:p>
        </p:txBody>
      </p:sp>
    </p:spTree>
    <p:extLst>
      <p:ext uri="{BB962C8B-B14F-4D97-AF65-F5344CB8AC3E}">
        <p14:creationId xmlns:p14="http://schemas.microsoft.com/office/powerpoint/2010/main" val="2199477170"/>
      </p:ext>
    </p:extLst>
  </p:cSld>
  <p:clrMapOvr>
    <a:masterClrMapping/>
  </p:clrMapOvr>
  <p:transition spd="slow"/>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43427206"/>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Box 6">
            <a:extLst>
              <a:ext uri="{FF2B5EF4-FFF2-40B4-BE49-F238E27FC236}">
                <a16:creationId xmlns:a16="http://schemas.microsoft.com/office/drawing/2014/main" id="{36C5F946-D662-4E14-60A4-A6670A95BE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tx1"/>
                </a:solidFill>
              </a:rPr>
              <a:t>www.midocean.km</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33090"/>
            <a:ext cx="2305141" cy="996429"/>
          </a:xfrm>
          <a:prstGeom prst="rect">
            <a:avLst/>
          </a:prstGeom>
        </p:spPr>
      </p:pic>
      <p:sp>
        <p:nvSpPr>
          <p:cNvPr id="9" name="Rectangle 8">
            <a:extLst>
              <a:ext uri="{FF2B5EF4-FFF2-40B4-BE49-F238E27FC236}">
                <a16:creationId xmlns:a16="http://schemas.microsoft.com/office/drawing/2014/main" id="{56B38014-5BF5-2794-D666-1054BFF550C1}"/>
              </a:ext>
            </a:extLst>
          </p:cNvPr>
          <p:cNvSpPr/>
          <p:nvPr/>
        </p:nvSpPr>
        <p:spPr>
          <a:xfrm>
            <a:off x="2463850" y="330632"/>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896071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8" r:id="rId13"/>
    <p:sldLayoutId id="2147483699" r:id="rId14"/>
    <p:sldLayoutId id="2147483700" r:id="rId15"/>
    <p:sldLayoutId id="2147483667" r:id="rId16"/>
    <p:sldLayoutId id="2147483701" r:id="rId17"/>
  </p:sldLayoutIdLst>
  <p:transition spd="slow"/>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sis.esu.ac.ae/login" TargetMode="External"/><Relationship Id="rId2" Type="http://schemas.openxmlformats.org/officeDocument/2006/relationships/slideLayout" Target="../slideLayouts/slideLayout17.xml"/><Relationship Id="rId1" Type="http://schemas.openxmlformats.org/officeDocument/2006/relationships/tags" Target="../tags/tag1.xml"/><Relationship Id="rId4" Type="http://schemas.openxmlformats.org/officeDocument/2006/relationships/hyperlink" Target="https://lms.esu.ac.ae/login/index.php"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195046" y="479612"/>
            <a:ext cx="7059707" cy="63783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971407"/>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Sumaya</a:t>
            </a:r>
            <a:r>
              <a:rPr lang="en-US" sz="2000" dirty="0">
                <a:latin typeface="Alexandria" charset="0"/>
                <a:cs typeface="Alexandria" charset="0"/>
              </a:rPr>
              <a:t> </a:t>
            </a:r>
            <a:r>
              <a:rPr lang="en-US" sz="2000" dirty="0" err="1">
                <a:latin typeface="Alexandria" charset="0"/>
                <a:cs typeface="Alexandria" charset="0"/>
              </a:rPr>
              <a:t>Alkubaisi</a:t>
            </a:r>
            <a:endParaRPr lang="en-US" sz="2000" dirty="0">
              <a:latin typeface="Alexandria" charset="0"/>
              <a:cs typeface="Alexandria" charset="0"/>
            </a:endParaRPr>
          </a:p>
        </p:txBody>
      </p:sp>
      <p:sp>
        <p:nvSpPr>
          <p:cNvPr id="31" name="TextBox 30"/>
          <p:cNvSpPr txBox="1"/>
          <p:nvPr/>
        </p:nvSpPr>
        <p:spPr>
          <a:xfrm>
            <a:off x="673669" y="2424037"/>
            <a:ext cx="4182915"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Cybersecurity Concepts</a:t>
            </a:r>
          </a:p>
        </p:txBody>
      </p:sp>
      <p:sp>
        <p:nvSpPr>
          <p:cNvPr id="34" name="Rectangle: Rounded Corners 33"/>
          <p:cNvSpPr/>
          <p:nvPr/>
        </p:nvSpPr>
        <p:spPr>
          <a:xfrm>
            <a:off x="79883" y="601701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KW" sz="2800" b="1" dirty="0">
                <a:solidFill>
                  <a:schemeClr val="bg1"/>
                </a:solidFill>
                <a:latin typeface="Alexandria" charset="0"/>
                <a:cs typeface="Alexandria" charset="0"/>
              </a:rPr>
              <a:t>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630144" cy="707886"/>
          </a:xfrm>
          <a:prstGeom prst="rect">
            <a:avLst/>
          </a:prstGeom>
          <a:noFill/>
        </p:spPr>
        <p:txBody>
          <a:bodyPr wrap="none" rtlCol="0">
            <a:spAutoFit/>
          </a:bodyPr>
          <a:lstStyle/>
          <a:p>
            <a:r>
              <a:rPr lang="en-US" sz="2000" dirty="0">
                <a:latin typeface="Alexandria" charset="0"/>
                <a:cs typeface="Alexandria" charset="0"/>
              </a:rPr>
              <a:t>FNT625 </a:t>
            </a:r>
          </a:p>
          <a:p>
            <a:r>
              <a:rPr lang="en-US" sz="2000" dirty="0">
                <a:latin typeface="Alexandria" charset="0"/>
                <a:cs typeface="Alexandria" charset="0"/>
              </a:rPr>
              <a:t>Cybersecurity Concepts</a:t>
            </a:r>
          </a:p>
        </p:txBody>
      </p:sp>
      <p:sp>
        <p:nvSpPr>
          <p:cNvPr id="14" name="Oval 13"/>
          <p:cNvSpPr/>
          <p:nvPr/>
        </p:nvSpPr>
        <p:spPr>
          <a:xfrm>
            <a:off x="5514543" y="697463"/>
            <a:ext cx="6511610" cy="595883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lstStyle/>
          <a:p>
            <a:r>
              <a:rPr lang="en-US" altLang="en-US" dirty="0"/>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547446"/>
            <a:ext cx="10515600" cy="4945429"/>
          </a:xfrm>
        </p:spPr>
        <p:txBody>
          <a:bodyPr rtlCol="0">
            <a:normAutofit fontScale="92500" lnSpcReduction="10000"/>
          </a:bodyPr>
          <a:lstStyle/>
          <a:p>
            <a:pPr marL="0" indent="0" fontAlgn="auto">
              <a:spcAft>
                <a:spcPts val="0"/>
              </a:spcAft>
              <a:buFont typeface="Arial" panose="020B0604020202020204" pitchFamily="34" charset="0"/>
              <a:buNone/>
              <a:defRPr/>
            </a:pPr>
            <a:r>
              <a:rPr lang="en-US" dirty="0">
                <a:latin typeface="Söhne"/>
              </a:rPr>
              <a:t>Introduction</a:t>
            </a:r>
          </a:p>
          <a:p>
            <a:pPr lvl="1" fontAlgn="auto">
              <a:spcAft>
                <a:spcPts val="0"/>
              </a:spcAft>
              <a:defRPr/>
            </a:pPr>
            <a:r>
              <a:rPr lang="en-US" dirty="0">
                <a:latin typeface="Söhne"/>
              </a:rPr>
              <a:t>a. Welcome &amp; Overview </a:t>
            </a:r>
          </a:p>
          <a:p>
            <a:pPr lvl="1">
              <a:defRPr/>
            </a:pPr>
            <a:r>
              <a:rPr lang="en-US" dirty="0">
                <a:latin typeface="Söhne"/>
              </a:rPr>
              <a:t>Academic Services and Systems for </a:t>
            </a:r>
            <a:r>
              <a:rPr lang="en-US" dirty="0" err="1">
                <a:latin typeface="Söhne"/>
              </a:rPr>
              <a:t>MidOcean</a:t>
            </a:r>
            <a:r>
              <a:rPr lang="en-US" dirty="0">
                <a:latin typeface="Söhne"/>
              </a:rPr>
              <a:t> University Students</a:t>
            </a:r>
          </a:p>
          <a:p>
            <a:pPr lvl="1" fontAlgn="auto">
              <a:spcAft>
                <a:spcPts val="0"/>
              </a:spcAft>
              <a:defRPr/>
            </a:pPr>
            <a:r>
              <a:rPr lang="en-US" dirty="0">
                <a:latin typeface="Söhne"/>
              </a:rPr>
              <a:t>b. Brief on the Cybersecurity concepts</a:t>
            </a:r>
          </a:p>
          <a:p>
            <a:pPr marL="0" indent="0" fontAlgn="auto">
              <a:spcAft>
                <a:spcPts val="0"/>
              </a:spcAft>
              <a:buFont typeface="Arial" panose="020B0604020202020204" pitchFamily="34" charset="0"/>
              <a:buNone/>
              <a:defRPr/>
            </a:pPr>
            <a:r>
              <a:rPr lang="en-US" dirty="0">
                <a:latin typeface="Söhne"/>
              </a:rPr>
              <a:t>Chapter Overviews</a:t>
            </a:r>
          </a:p>
          <a:p>
            <a:pPr lvl="1" fontAlgn="auto">
              <a:lnSpc>
                <a:spcPct val="124000"/>
              </a:lnSpc>
              <a:spcAft>
                <a:spcPts val="0"/>
              </a:spcAft>
              <a:defRPr/>
            </a:pPr>
            <a:r>
              <a:rPr lang="en-US" dirty="0">
                <a:latin typeface="Söhne"/>
              </a:rPr>
              <a:t>a. </a:t>
            </a:r>
            <a:r>
              <a:rPr lang="en-US" b="1" dirty="0">
                <a:latin typeface="Söhne"/>
              </a:rPr>
              <a:t>Chapter 1: </a:t>
            </a:r>
            <a:r>
              <a:rPr lang="en-GB" sz="2500" b="1" dirty="0">
                <a:latin typeface="Söhne"/>
              </a:rPr>
              <a:t>Introduction to Cybersecurity</a:t>
            </a:r>
            <a:r>
              <a:rPr lang="en-US" sz="2500" b="1" dirty="0">
                <a:latin typeface="Söhne"/>
              </a:rPr>
              <a:t> </a:t>
            </a:r>
            <a:r>
              <a:rPr lang="en-US" sz="2500" dirty="0">
                <a:latin typeface="Söhne"/>
              </a:rPr>
              <a:t>- introduces the fundamentals of cybersecurity in fintech, covering core principles (CIA triad), major threats, protective measures, and regulatory frameworks. It also explores key technologies and emerging trends like AI, zero trust, and privacy vs transparency.</a:t>
            </a:r>
          </a:p>
          <a:p>
            <a:pPr lvl="1">
              <a:lnSpc>
                <a:spcPct val="124000"/>
              </a:lnSpc>
              <a:defRPr/>
            </a:pPr>
            <a:r>
              <a:rPr lang="en-US" sz="2500" dirty="0">
                <a:latin typeface="Söhne"/>
              </a:rPr>
              <a:t>b. </a:t>
            </a:r>
            <a:r>
              <a:rPr lang="en-US" sz="2500" b="1" dirty="0">
                <a:latin typeface="Söhne"/>
              </a:rPr>
              <a:t>Chapter 2:</a:t>
            </a:r>
            <a:r>
              <a:rPr lang="en-US" sz="2500" dirty="0">
                <a:latin typeface="Söhne"/>
              </a:rPr>
              <a:t> </a:t>
            </a:r>
            <a:r>
              <a:rPr lang="en-US" sz="2500" b="1" dirty="0">
                <a:latin typeface="Söhne"/>
              </a:rPr>
              <a:t>Introduction to Network and Network Security  </a:t>
            </a:r>
            <a:r>
              <a:rPr lang="en-US" sz="2500" dirty="0">
                <a:latin typeface="Söhne"/>
              </a:rPr>
              <a:t>- introduces computer networks and how they enable communication. It explains key network security principles, common attacks, and defenses in fintech. </a:t>
            </a:r>
            <a:r>
              <a:rPr lang="en-US" dirty="0">
                <a:latin typeface="Söhne"/>
              </a:rPr>
              <a:t> </a:t>
            </a: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lstStyle/>
          <a:p>
            <a:r>
              <a:rPr lang="en-US" altLang="en-US" dirty="0"/>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547446"/>
            <a:ext cx="10515600" cy="4945429"/>
          </a:xfrm>
        </p:spPr>
        <p:txBody>
          <a:bodyPr rtlCol="0">
            <a:normAutofit/>
          </a:bodyPr>
          <a:lstStyle/>
          <a:p>
            <a:pPr>
              <a:defRPr/>
            </a:pPr>
            <a:r>
              <a:rPr lang="en-US" sz="2300" dirty="0">
                <a:latin typeface="Söhne"/>
              </a:rPr>
              <a:t>c. </a:t>
            </a:r>
            <a:r>
              <a:rPr lang="en-US" sz="2300" b="1" dirty="0">
                <a:latin typeface="Söhne"/>
              </a:rPr>
              <a:t>Chapter 3: Classical Encryption Techniques </a:t>
            </a:r>
            <a:r>
              <a:rPr lang="en-US" sz="2300" dirty="0">
                <a:latin typeface="Söhne"/>
              </a:rPr>
              <a:t>- explores classical encryption methods such as substitution and transposition ciphers. It highlights their historical importance and how they form the basis of modern cryptography.</a:t>
            </a:r>
          </a:p>
          <a:p>
            <a:pPr>
              <a:defRPr/>
            </a:pPr>
            <a:r>
              <a:rPr lang="en-US" sz="2300" dirty="0">
                <a:latin typeface="Söhne"/>
              </a:rPr>
              <a:t>d. </a:t>
            </a:r>
            <a:r>
              <a:rPr lang="en-US" sz="2300" b="1" dirty="0">
                <a:latin typeface="Söhne"/>
              </a:rPr>
              <a:t>Chapter 4:</a:t>
            </a:r>
            <a:r>
              <a:rPr lang="en-GB" sz="2300" b="1" dirty="0">
                <a:latin typeface="Söhne"/>
              </a:rPr>
              <a:t> Block Cipher and DES(Feistel Cipher) -</a:t>
            </a:r>
            <a:r>
              <a:rPr lang="en-US" sz="2300" b="1" dirty="0">
                <a:latin typeface="Söhne"/>
              </a:rPr>
              <a:t> </a:t>
            </a:r>
            <a:r>
              <a:rPr lang="en-US" sz="2300" dirty="0">
                <a:latin typeface="Söhne"/>
              </a:rPr>
              <a:t>Introduces block cipher principles with a focus on DES as a foundational algorithm. Explains structure, operation, and its role in modern encryption evolution.</a:t>
            </a:r>
          </a:p>
          <a:p>
            <a:pPr>
              <a:defRPr/>
            </a:pPr>
            <a:r>
              <a:rPr lang="en-US" sz="2300" dirty="0">
                <a:latin typeface="Söhne"/>
              </a:rPr>
              <a:t>e. </a:t>
            </a:r>
            <a:r>
              <a:rPr lang="en-US" sz="2300" b="1" dirty="0">
                <a:latin typeface="Söhne"/>
              </a:rPr>
              <a:t>Chapter 5: Block Cipher and DES(Attacks on DES) </a:t>
            </a:r>
            <a:r>
              <a:rPr lang="en-US" sz="2300" dirty="0">
                <a:latin typeface="Söhne"/>
              </a:rPr>
              <a:t>- Explains how block ciphers work with DES as a case study. Discusses known attacks on DES and why stronger algorithms are needed.</a:t>
            </a:r>
          </a:p>
          <a:p>
            <a:pPr>
              <a:defRPr/>
            </a:pPr>
            <a:r>
              <a:rPr lang="en-US" sz="2300" dirty="0">
                <a:latin typeface="Söhne"/>
              </a:rPr>
              <a:t>f. </a:t>
            </a:r>
            <a:r>
              <a:rPr lang="en-US" altLang="en-US" sz="2400" b="1" dirty="0">
                <a:latin typeface="Söhne"/>
              </a:rPr>
              <a:t>Chapter 6: Finite Fields (Fields and Modular Arithmetic) </a:t>
            </a:r>
            <a:r>
              <a:rPr lang="en-US" altLang="en-US" sz="2400" dirty="0">
                <a:latin typeface="Söhne"/>
              </a:rPr>
              <a:t>- Introduces the math behind modern cryptography, focusing on finite fields and modular arithmetic. Shows how these concepts support encryption algorithms. </a:t>
            </a:r>
            <a:endParaRPr lang="en-US" sz="2300" dirty="0">
              <a:latin typeface="Söhne"/>
            </a:endParaRPr>
          </a:p>
        </p:txBody>
      </p:sp>
    </p:spTree>
    <p:extLst>
      <p:ext uri="{BB962C8B-B14F-4D97-AF65-F5344CB8AC3E}">
        <p14:creationId xmlns:p14="http://schemas.microsoft.com/office/powerpoint/2010/main" val="419925801"/>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D7174AC0-28F4-61B0-36FE-F056BF41A540}"/>
              </a:ext>
            </a:extLst>
          </p:cNvPr>
          <p:cNvSpPr>
            <a:spLocks noGrp="1" noChangeArrowheads="1"/>
          </p:cNvSpPr>
          <p:nvPr>
            <p:ph type="title"/>
          </p:nvPr>
        </p:nvSpPr>
        <p:spPr/>
        <p:txBody>
          <a:bodyPr/>
          <a:lstStyle/>
          <a:p>
            <a:r>
              <a:rPr lang="en-US" altLang="en-US" dirty="0"/>
              <a:t>Agenda</a:t>
            </a:r>
          </a:p>
        </p:txBody>
      </p:sp>
      <p:sp>
        <p:nvSpPr>
          <p:cNvPr id="5123" name="Content Placeholder 2">
            <a:extLst>
              <a:ext uri="{FF2B5EF4-FFF2-40B4-BE49-F238E27FC236}">
                <a16:creationId xmlns:a16="http://schemas.microsoft.com/office/drawing/2014/main" id="{0B317717-19C8-CB7B-1C52-237F083389F1}"/>
              </a:ext>
            </a:extLst>
          </p:cNvPr>
          <p:cNvSpPr>
            <a:spLocks noGrp="1" noChangeArrowheads="1"/>
          </p:cNvSpPr>
          <p:nvPr>
            <p:ph idx="1"/>
          </p:nvPr>
        </p:nvSpPr>
        <p:spPr>
          <a:xfrm>
            <a:off x="838200" y="1600542"/>
            <a:ext cx="10515600" cy="4351338"/>
          </a:xfrm>
        </p:spPr>
        <p:txBody>
          <a:bodyPr>
            <a:normAutofit/>
          </a:bodyPr>
          <a:lstStyle/>
          <a:p>
            <a:pPr marL="457200" lvl="1" indent="0">
              <a:buNone/>
            </a:pPr>
            <a:endParaRPr lang="en-US" altLang="en-US" dirty="0">
              <a:latin typeface="Söhne"/>
            </a:endParaRPr>
          </a:p>
          <a:p>
            <a:pPr lvl="1"/>
            <a:r>
              <a:rPr lang="en-US" altLang="en-US" dirty="0">
                <a:latin typeface="Söhne"/>
              </a:rPr>
              <a:t>g. </a:t>
            </a:r>
            <a:r>
              <a:rPr lang="en-US" altLang="en-US" b="1" dirty="0">
                <a:latin typeface="Söhne"/>
              </a:rPr>
              <a:t>Chapter 7: Advanced Encryption Standard (AES) - </a:t>
            </a:r>
            <a:r>
              <a:rPr lang="en-US" altLang="en-US" dirty="0">
                <a:latin typeface="Söhne"/>
              </a:rPr>
              <a:t>Covers AES design, structure, and operation as today’s global standard. Highlights why it replaced DES and its role in protecting fintech data.</a:t>
            </a:r>
          </a:p>
          <a:p>
            <a:pPr lvl="1"/>
            <a:r>
              <a:rPr lang="en-US" altLang="en-US" dirty="0">
                <a:latin typeface="Söhne"/>
              </a:rPr>
              <a:t>h. </a:t>
            </a:r>
            <a:r>
              <a:rPr lang="en-US" altLang="en-US" b="1" dirty="0">
                <a:latin typeface="Söhne"/>
              </a:rPr>
              <a:t>Chapter 8: Public Key Cryptography (RSA) - </a:t>
            </a:r>
            <a:r>
              <a:rPr lang="en-US" altLang="en-US" dirty="0">
                <a:latin typeface="Söhne"/>
              </a:rPr>
              <a:t>Explains RSA for secure communication, digital signatures, and key exchange.</a:t>
            </a:r>
          </a:p>
          <a:p>
            <a:pPr lvl="1">
              <a:lnSpc>
                <a:spcPct val="114000"/>
              </a:lnSpc>
            </a:pPr>
            <a:r>
              <a:rPr lang="en-US" altLang="en-US" b="1" dirty="0">
                <a:latin typeface="Söhne"/>
              </a:rPr>
              <a:t>i. Chapter 9: Message Authentication and Hashing - </a:t>
            </a:r>
            <a:r>
              <a:rPr lang="en-US" altLang="en-US" dirty="0">
                <a:latin typeface="Söhne"/>
              </a:rPr>
              <a:t>Shows how hashing and MACs protect data integrity and prevent tampering.</a:t>
            </a:r>
          </a:p>
          <a:p>
            <a:pPr lvl="1"/>
            <a:r>
              <a:rPr lang="en-US" altLang="en-US" dirty="0">
                <a:latin typeface="Söhne"/>
              </a:rPr>
              <a:t>j. </a:t>
            </a:r>
            <a:r>
              <a:rPr lang="en-US" altLang="en-US" b="1" dirty="0">
                <a:latin typeface="Söhne"/>
              </a:rPr>
              <a:t>Introduction to Cloud Computing - </a:t>
            </a:r>
            <a:r>
              <a:rPr lang="en-US" altLang="en-US" dirty="0">
                <a:latin typeface="Söhne"/>
              </a:rPr>
              <a:t>Explains cloud basics and key security issues in fintech systems.</a:t>
            </a:r>
          </a:p>
          <a:p>
            <a:pPr marL="0" indent="0">
              <a:buFont typeface="Arial" panose="020B0604020202020204" pitchFamily="34" charset="0"/>
              <a:buNone/>
            </a:pPr>
            <a:r>
              <a:rPr lang="en-US" altLang="en-US" dirty="0">
                <a:latin typeface="Söhne"/>
              </a:rPr>
              <a:t> Closing Remarks</a:t>
            </a: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27348" y="792927"/>
            <a:ext cx="11737304" cy="569386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البوابة الأكاديمية</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تُتيح جامعة ميدأوشن للطلاب الحصول على العديد من الخدمات من خلال الدخول إلى البوابة الأكاديمية، حيث يمكن من خلالها التقدم للدراسة بالجامعة، ومتابعة الإدارة لطلبات التقدم، والتواصل مع المتقدمين بشأن استكمال إجراءات القبول والتسجيل، وحفظ بيانات الدفع ومراجعتها، فضلًا عن نشر درجات الطلاب والمعدل التراكمي النهائي في نهاية الفصل الدراسي</a:t>
            </a:r>
            <a:r>
              <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كما يمكن من خلال </a:t>
            </a: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خدمات البوابة الأكاديمية:</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حذف وإضافة المقررات</a:t>
            </a:r>
            <a:endPar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البحث عن جداول المقررات</a:t>
            </a:r>
            <a:endPar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استعراض الجدول الدراسي بشكل مفصل. </a:t>
            </a:r>
            <a:endPar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الاطلاع على الدرجات النهائية للمقررات المسجلة للطالب. </a:t>
            </a:r>
            <a:endPar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البوابة التعليمي</a:t>
            </a:r>
            <a:r>
              <a:rPr kumimoji="0" lang="ar-AE"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ة</a:t>
            </a:r>
            <a:endParaRPr kumimoji="0" lang="en-US"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تُمثل التجمع الرئيسي بين الطلاب وأستاذ المقرر، وتُقدم العديد من الخدمات التعليمية للطلاب </a:t>
            </a:r>
            <a:r>
              <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منها:</a:t>
            </a:r>
            <a:endPar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الوصول للمقررات الدراسية، حيث يمكن للطلاب قراءة المقررات الدراسية وتحميلها </a:t>
            </a:r>
            <a:r>
              <a:rPr kumimoji="0" lang="ar-AE"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en-US"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الفصول الافتراضية التي يلتقي من خلالها أستاذ المقرر بالطلاب لشرح المحاضرات، إلى جانب التواصل المباشر والفعال معهم، والرد على أسئلتهم.</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حلقة تبادل المعلومات، حيث يمكن للطلاب من خلال منصة </a:t>
            </a:r>
            <a:r>
              <a:rPr kumimoji="0" lang="en-US"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Moodle </a:t>
            </a: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الوصول إلى الأنشطة اللامنهجية التي تقدمها الجامعة.</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تتيح البوابة التعليمية الوصول إلى الكتب الإلكترونية التي تساعد الطلاب في حل الأنشطة والواجبات الدراسية.</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إجراء الاختبارات القصيرة التي تعبر عن انتظام الطلاب في الدراسة، فضلًا عن تقديم الواجبات والأبحاث، وعقد الاختبارات الفصلية والنهائية.</a:t>
            </a:r>
          </a:p>
        </p:txBody>
      </p:sp>
      <p:sp>
        <p:nvSpPr>
          <p:cNvPr id="11" name="TextBox 10">
            <a:extLst>
              <a:ext uri="{FF2B5EF4-FFF2-40B4-BE49-F238E27FC236}">
                <a16:creationId xmlns:a16="http://schemas.microsoft.com/office/drawing/2014/main" id="{297B7998-17E6-3E87-9ED2-6583F12DCA42}"/>
              </a:ext>
            </a:extLst>
          </p:cNvPr>
          <p:cNvSpPr txBox="1"/>
          <p:nvPr/>
        </p:nvSpPr>
        <p:spPr>
          <a:xfrm>
            <a:off x="200336" y="3032244"/>
            <a:ext cx="3960440" cy="369332"/>
          </a:xfrm>
          <a:prstGeom prst="rect">
            <a:avLst/>
          </a:prstGeom>
          <a:noFill/>
          <a:ln>
            <a:solidFill>
              <a:srgbClr val="00B0F0"/>
            </a:solidFill>
          </a:ln>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تسجيل الدخول | خدمات ميدأوشن </a:t>
            </a:r>
            <a:r>
              <a:rPr kumimoji="0" lang="en-US"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 </a:t>
            </a:r>
            <a:r>
              <a:rPr kumimoji="0" lang="en-GB" sz="1800" b="1"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esu.ac.ae)</a:t>
            </a:r>
            <a:endParaRPr kumimoji="0" lang="ar-JO" sz="1800" b="1" i="0" u="none" strike="noStrike" kern="0" cap="none" spc="0" normalizeH="0" baseline="0" noProof="0" dirty="0">
              <a:ln>
                <a:noFill/>
              </a:ln>
              <a:solidFill>
                <a:srgbClr val="00B0F0"/>
              </a:solidFill>
              <a:effectLst/>
              <a:uLnTx/>
              <a:uFillTx/>
              <a:latin typeface="Arial"/>
              <a:cs typeface="Arial"/>
              <a:sym typeface="Arial"/>
            </a:endParaRPr>
          </a:p>
        </p:txBody>
      </p:sp>
      <p:sp>
        <p:nvSpPr>
          <p:cNvPr id="15" name="TextBox 14">
            <a:extLst>
              <a:ext uri="{FF2B5EF4-FFF2-40B4-BE49-F238E27FC236}">
                <a16:creationId xmlns:a16="http://schemas.microsoft.com/office/drawing/2014/main" id="{136C1CF9-FEB7-7D21-E8DA-FC0F71D13BA2}"/>
              </a:ext>
            </a:extLst>
          </p:cNvPr>
          <p:cNvSpPr txBox="1"/>
          <p:nvPr/>
        </p:nvSpPr>
        <p:spPr>
          <a:xfrm>
            <a:off x="250620" y="6446932"/>
            <a:ext cx="5845380" cy="369332"/>
          </a:xfrm>
          <a:prstGeom prst="rect">
            <a:avLst/>
          </a:prstGeom>
          <a:noFill/>
          <a:ln>
            <a:solidFill>
              <a:srgbClr val="00B0F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1" i="0" u="none" strike="noStrike" kern="0" cap="none" spc="0" normalizeH="0" baseline="0" noProof="0" dirty="0">
                <a:ln>
                  <a:noFill/>
                </a:ln>
                <a:solidFill>
                  <a:srgbClr val="00B0F0"/>
                </a:solidFill>
                <a:effectLst/>
                <a:uLnTx/>
                <a:uFillTx/>
                <a:latin typeface="Arial"/>
                <a:cs typeface="Arial"/>
                <a:sym typeface="Arial"/>
                <a:hlinkClick r:id="rId4">
                  <a:extLst>
                    <a:ext uri="{A12FA001-AC4F-418D-AE19-62706E023703}">
                      <ahyp:hlinkClr xmlns:ahyp="http://schemas.microsoft.com/office/drawing/2018/hyperlinkcolor" val="tx"/>
                    </a:ext>
                  </a:extLst>
                </a:hlinkClick>
              </a:rPr>
              <a:t>Midocean University: Log in to the site (esu.ac.ae)</a:t>
            </a:r>
            <a:endParaRPr kumimoji="0" lang="ar-JO" sz="1800" b="1" i="0" u="none" strike="noStrike" kern="0" cap="none" spc="0" normalizeH="0" baseline="0" noProof="0" dirty="0">
              <a:ln>
                <a:noFill/>
              </a:ln>
              <a:solidFill>
                <a:srgbClr val="00B0F0"/>
              </a:solidFill>
              <a:effectLst/>
              <a:uLnTx/>
              <a:uFillTx/>
              <a:latin typeface="Arial"/>
              <a:cs typeface="Arial"/>
              <a:sym typeface="Arial"/>
            </a:endParaRPr>
          </a:p>
        </p:txBody>
      </p:sp>
    </p:spTree>
    <p:custDataLst>
      <p:tags r:id="rId1"/>
    </p:custDataLst>
    <p:extLst>
      <p:ext uri="{BB962C8B-B14F-4D97-AF65-F5344CB8AC3E}">
        <p14:creationId xmlns:p14="http://schemas.microsoft.com/office/powerpoint/2010/main" val="2119756998"/>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BEFA4815-8D55-E374-BC13-D48911AA15E8}"/>
              </a:ext>
            </a:extLst>
          </p:cNvPr>
          <p:cNvSpPr txBox="1"/>
          <p:nvPr/>
        </p:nvSpPr>
        <p:spPr>
          <a:xfrm>
            <a:off x="635224" y="663855"/>
            <a:ext cx="10873208" cy="5672579"/>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نظام التذاكر</a:t>
            </a:r>
            <a:endParaRPr kumimoji="0" lang="ar-AE"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يعد نظام التذاكر</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الآلية التي يمكن للطلاب من خلالها التواصل مع الجامعة، </a:t>
            </a:r>
            <a:r>
              <a:rPr kumimoji="0" lang="ar-AE"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ومع أعضاء هيئة التدريس، </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وتقديم الطلبات والاستفسارات.</a:t>
            </a: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فتح التذاكر:</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التوجه إلى البوابة الأكاديمية، والدخول من خلال كتابة اسم المستخدم وكلمة السر.</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النقر على خيار تذكرة، ثم الضغط على فتح تذكرة جديدة.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اختيار القسم المهني بالتذكرة، ثم كتابة الموضوع الرئيسي، والتفاصيل في الخانة المخصصة لذلك.</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يمكن إرفاق الملفات من خلال الضغط على أيقونة الملف المرفق.</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الضغط على فتح تذكرة، ثم سيصلك رسالة إلكترونية توضح حالة التذكرة وآلية متابعتها</a:t>
            </a:r>
          </a:p>
        </p:txBody>
      </p:sp>
    </p:spTree>
    <p:extLst>
      <p:ext uri="{BB962C8B-B14F-4D97-AF65-F5344CB8AC3E}">
        <p14:creationId xmlns:p14="http://schemas.microsoft.com/office/powerpoint/2010/main" val="3457519708"/>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71CA4F2-64D9-E475-75FA-1FCEA3F301F9}"/>
              </a:ext>
            </a:extLst>
          </p:cNvPr>
          <p:cNvSpPr txBox="1"/>
          <p:nvPr/>
        </p:nvSpPr>
        <p:spPr>
          <a:xfrm>
            <a:off x="676470" y="823918"/>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التقويم الأكاديمي للفصل الدراسي الثالث للعام 2025-2026</a:t>
            </a:r>
          </a:p>
        </p:txBody>
      </p:sp>
      <p:pic>
        <p:nvPicPr>
          <p:cNvPr id="11" name="Graphic 21">
            <a:extLst>
              <a:ext uri="{FF2B5EF4-FFF2-40B4-BE49-F238E27FC236}">
                <a16:creationId xmlns:a16="http://schemas.microsoft.com/office/drawing/2014/main" id="{BE4126F7-8C99-D58F-06F9-5B9E253E1A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28448" y="-122131"/>
            <a:ext cx="2063552" cy="1076343"/>
          </a:xfrm>
          <a:prstGeom prst="rect">
            <a:avLst/>
          </a:prstGeom>
        </p:spPr>
      </p:pic>
      <p:graphicFrame>
        <p:nvGraphicFramePr>
          <p:cNvPr id="8" name="Table 7">
            <a:extLst>
              <a:ext uri="{FF2B5EF4-FFF2-40B4-BE49-F238E27FC236}">
                <a16:creationId xmlns:a16="http://schemas.microsoft.com/office/drawing/2014/main" id="{18D617B0-988C-41F9-8431-18DAC4CB9759}"/>
              </a:ext>
            </a:extLst>
          </p:cNvPr>
          <p:cNvGraphicFramePr>
            <a:graphicFrameLocks noGrp="1"/>
          </p:cNvGraphicFramePr>
          <p:nvPr/>
        </p:nvGraphicFramePr>
        <p:xfrm>
          <a:off x="647937" y="1719941"/>
          <a:ext cx="10515600" cy="3870960"/>
        </p:xfrm>
        <a:graphic>
          <a:graphicData uri="http://schemas.openxmlformats.org/drawingml/2006/table">
            <a:tbl>
              <a:tblPr rtl="1" firstRow="1" firstCol="1" bandRow="1">
                <a:tableStyleId>{5A111915-BE36-4E01-A7E5-04B1672EAD32}</a:tableStyleId>
              </a:tblPr>
              <a:tblGrid>
                <a:gridCol w="5257800">
                  <a:extLst>
                    <a:ext uri="{9D8B030D-6E8A-4147-A177-3AD203B41FA5}">
                      <a16:colId xmlns:a16="http://schemas.microsoft.com/office/drawing/2014/main" val="3983900065"/>
                    </a:ext>
                  </a:extLst>
                </a:gridCol>
                <a:gridCol w="5257800">
                  <a:extLst>
                    <a:ext uri="{9D8B030D-6E8A-4147-A177-3AD203B41FA5}">
                      <a16:colId xmlns:a16="http://schemas.microsoft.com/office/drawing/2014/main" val="3270984081"/>
                    </a:ext>
                  </a:extLst>
                </a:gridCol>
              </a:tblGrid>
              <a:tr h="0">
                <a:tc>
                  <a:txBody>
                    <a:bodyPr/>
                    <a:lstStyle/>
                    <a:p>
                      <a:pPr marL="0" marR="0" algn="ctr" rtl="0">
                        <a:lnSpc>
                          <a:spcPct val="250000"/>
                        </a:lnSpc>
                        <a:spcBef>
                          <a:spcPts val="0"/>
                        </a:spcBef>
                        <a:spcAft>
                          <a:spcPts val="0"/>
                        </a:spcAft>
                      </a:pPr>
                      <a:r>
                        <a:rPr lang="ar-SA" sz="2400" dirty="0">
                          <a:effectLst/>
                        </a:rPr>
                        <a:t>الحدث</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B w="12700" cap="flat" cmpd="sng" algn="ctr">
                      <a:solidFill>
                        <a:schemeClr val="tx1"/>
                      </a:solidFill>
                      <a:prstDash val="solid"/>
                      <a:round/>
                      <a:headEnd type="none" w="med" len="med"/>
                      <a:tailEnd type="none" w="med" len="med"/>
                    </a:lnB>
                  </a:tcPr>
                </a:tc>
                <a:tc>
                  <a:txBody>
                    <a:bodyPr/>
                    <a:lstStyle/>
                    <a:p>
                      <a:pPr marL="0" marR="0" algn="ctr" rtl="0">
                        <a:lnSpc>
                          <a:spcPct val="250000"/>
                        </a:lnSpc>
                        <a:spcBef>
                          <a:spcPts val="0"/>
                        </a:spcBef>
                        <a:spcAft>
                          <a:spcPts val="0"/>
                        </a:spcAft>
                      </a:pPr>
                      <a:r>
                        <a:rPr lang="ar-SA" sz="2400" dirty="0">
                          <a:effectLst/>
                        </a:rPr>
                        <a:t>التاريخ</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1785854"/>
                  </a:ext>
                </a:extLst>
              </a:tr>
              <a:tr h="0">
                <a:tc>
                  <a:txBody>
                    <a:bodyPr/>
                    <a:lstStyle/>
                    <a:p>
                      <a:pPr marL="0" marR="0" algn="ctr" rtl="0">
                        <a:lnSpc>
                          <a:spcPct val="250000"/>
                        </a:lnSpc>
                        <a:spcBef>
                          <a:spcPts val="0"/>
                        </a:spcBef>
                        <a:spcAft>
                          <a:spcPts val="0"/>
                        </a:spcAft>
                      </a:pPr>
                      <a:r>
                        <a:rPr lang="ar-SA" sz="2400" dirty="0">
                          <a:effectLst/>
                        </a:rPr>
                        <a:t>بداية الفصل الدراسي</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04/10/2025</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6317253"/>
                  </a:ext>
                </a:extLst>
              </a:tr>
              <a:tr h="0">
                <a:tc>
                  <a:txBody>
                    <a:bodyPr/>
                    <a:lstStyle/>
                    <a:p>
                      <a:pPr marL="0" marR="0" algn="ctr" rtl="0">
                        <a:lnSpc>
                          <a:spcPct val="250000"/>
                        </a:lnSpc>
                        <a:spcBef>
                          <a:spcPts val="0"/>
                        </a:spcBef>
                        <a:spcAft>
                          <a:spcPts val="0"/>
                        </a:spcAft>
                      </a:pPr>
                      <a:r>
                        <a:rPr lang="ar-SA" sz="2400" dirty="0">
                          <a:effectLst/>
                        </a:rPr>
                        <a:t>آخر موعد للاعتذار عن الفصل أو مقرر</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01/11/2025</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840729"/>
                  </a:ext>
                </a:extLst>
              </a:tr>
              <a:tr h="0">
                <a:tc>
                  <a:txBody>
                    <a:bodyPr/>
                    <a:lstStyle/>
                    <a:p>
                      <a:pPr marL="0" marR="0" algn="ctr" rtl="0">
                        <a:lnSpc>
                          <a:spcPct val="250000"/>
                        </a:lnSpc>
                        <a:spcBef>
                          <a:spcPts val="0"/>
                        </a:spcBef>
                        <a:spcAft>
                          <a:spcPts val="0"/>
                        </a:spcAft>
                      </a:pPr>
                      <a:r>
                        <a:rPr lang="ar-SA" sz="2400" dirty="0">
                          <a:effectLst/>
                        </a:rPr>
                        <a:t>بداية الاختبارات النهائية</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27/12/2025</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33033581"/>
                  </a:ext>
                </a:extLst>
              </a:tr>
              <a:tr h="0">
                <a:tc>
                  <a:txBody>
                    <a:bodyPr/>
                    <a:lstStyle/>
                    <a:p>
                      <a:pPr marL="0" marR="0" algn="ctr" rtl="0">
                        <a:lnSpc>
                          <a:spcPct val="250000"/>
                        </a:lnSpc>
                        <a:spcBef>
                          <a:spcPts val="0"/>
                        </a:spcBef>
                        <a:spcAft>
                          <a:spcPts val="0"/>
                        </a:spcAft>
                      </a:pPr>
                      <a:r>
                        <a:rPr lang="ar-SA" sz="2400">
                          <a:effectLst/>
                        </a:rPr>
                        <a:t>نهاية الاختبارات النهائية</a:t>
                      </a:r>
                      <a:endParaRPr lang="en-US" sz="240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03/01/2026</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5025776"/>
                  </a:ext>
                </a:extLst>
              </a:tr>
            </a:tbl>
          </a:graphicData>
        </a:graphic>
      </p:graphicFrame>
    </p:spTree>
    <p:extLst>
      <p:ext uri="{BB962C8B-B14F-4D97-AF65-F5344CB8AC3E}">
        <p14:creationId xmlns:p14="http://schemas.microsoft.com/office/powerpoint/2010/main" val="2836602904"/>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A6BA090-C730-07F2-41FB-6B492299809D}"/>
              </a:ext>
            </a:extLst>
          </p:cNvPr>
          <p:cNvSpPr txBox="1"/>
          <p:nvPr/>
        </p:nvSpPr>
        <p:spPr>
          <a:xfrm>
            <a:off x="1143524" y="214290"/>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a:t>
            </a: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خطط الأسابيع الدراسية للفصل الدراسي الثالث للعام 2025-2026</a:t>
            </a:r>
          </a:p>
        </p:txBody>
      </p:sp>
      <p:sp>
        <p:nvSpPr>
          <p:cNvPr id="5" name="Slide Number Placeholder 4">
            <a:extLst>
              <a:ext uri="{FF2B5EF4-FFF2-40B4-BE49-F238E27FC236}">
                <a16:creationId xmlns:a16="http://schemas.microsoft.com/office/drawing/2014/main" id="{F744A09F-B0DD-9EA8-302B-FD7DB2B6B13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F7542ADD-394E-41F3-B704-951748884AEE}" type="slidenum">
              <a:rPr kumimoji="0" lang="en-US" sz="1200" b="0" i="0" u="none" strike="noStrike" kern="0" cap="none" spc="0" normalizeH="0" baseline="0" noProof="0" smtClean="0">
                <a:ln>
                  <a:noFill/>
                </a:ln>
                <a:solidFill>
                  <a:prstClr val="black">
                    <a:tint val="75000"/>
                  </a:prstClr>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8</a:t>
            </a:fld>
            <a:endParaRPr kumimoji="0" lang="en-US" sz="1200" b="0" i="0" u="none" strike="noStrike" kern="0" cap="none" spc="0" normalizeH="0" baseline="0" noProof="0">
              <a:ln>
                <a:noFill/>
              </a:ln>
              <a:solidFill>
                <a:prstClr val="black">
                  <a:tint val="75000"/>
                </a:prstClr>
              </a:solidFill>
              <a:effectLst/>
              <a:uLnTx/>
              <a:uFillTx/>
              <a:latin typeface="Arial"/>
              <a:cs typeface="Arial"/>
              <a:sym typeface="Arial"/>
            </a:endParaRPr>
          </a:p>
        </p:txBody>
      </p:sp>
      <p:graphicFrame>
        <p:nvGraphicFramePr>
          <p:cNvPr id="4" name="Table 3">
            <a:extLst>
              <a:ext uri="{FF2B5EF4-FFF2-40B4-BE49-F238E27FC236}">
                <a16:creationId xmlns:a16="http://schemas.microsoft.com/office/drawing/2014/main" id="{BE036ECD-F24F-4629-8204-191825AEBD9A}"/>
              </a:ext>
            </a:extLst>
          </p:cNvPr>
          <p:cNvGraphicFramePr>
            <a:graphicFrameLocks noGrp="1"/>
          </p:cNvGraphicFramePr>
          <p:nvPr/>
        </p:nvGraphicFramePr>
        <p:xfrm>
          <a:off x="767408" y="836712"/>
          <a:ext cx="10436781" cy="5877282"/>
        </p:xfrm>
        <a:graphic>
          <a:graphicData uri="http://schemas.openxmlformats.org/drawingml/2006/table">
            <a:tbl>
              <a:tblPr rtl="1" firstRow="1" firstCol="1" bandRow="1">
                <a:tableStyleId>{7DF18680-E054-41AD-8BC1-D1AEF772440D}</a:tableStyleId>
              </a:tblPr>
              <a:tblGrid>
                <a:gridCol w="2648506">
                  <a:extLst>
                    <a:ext uri="{9D8B030D-6E8A-4147-A177-3AD203B41FA5}">
                      <a16:colId xmlns:a16="http://schemas.microsoft.com/office/drawing/2014/main" val="1972763491"/>
                    </a:ext>
                  </a:extLst>
                </a:gridCol>
                <a:gridCol w="4309348">
                  <a:extLst>
                    <a:ext uri="{9D8B030D-6E8A-4147-A177-3AD203B41FA5}">
                      <a16:colId xmlns:a16="http://schemas.microsoft.com/office/drawing/2014/main" val="3183804398"/>
                    </a:ext>
                  </a:extLst>
                </a:gridCol>
                <a:gridCol w="3478927">
                  <a:extLst>
                    <a:ext uri="{9D8B030D-6E8A-4147-A177-3AD203B41FA5}">
                      <a16:colId xmlns:a16="http://schemas.microsoft.com/office/drawing/2014/main" val="3115018232"/>
                    </a:ext>
                  </a:extLst>
                </a:gridCol>
              </a:tblGrid>
              <a:tr h="432048">
                <a:tc>
                  <a:txBody>
                    <a:bodyPr/>
                    <a:lstStyle/>
                    <a:p>
                      <a:pPr marL="0" marR="0" algn="ctr" rtl="0">
                        <a:lnSpc>
                          <a:spcPct val="107000"/>
                        </a:lnSpc>
                        <a:spcBef>
                          <a:spcPts val="0"/>
                        </a:spcBef>
                        <a:spcAft>
                          <a:spcPts val="0"/>
                        </a:spcAft>
                      </a:pPr>
                      <a:r>
                        <a:rPr lang="ar-SA" sz="1700" dirty="0">
                          <a:effectLst/>
                        </a:rPr>
                        <a:t>الأسبوع</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dirty="0">
                          <a:effectLst/>
                        </a:rPr>
                        <a:t>الوصف</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dirty="0">
                          <a:effectLst/>
                        </a:rPr>
                        <a:t>التاريخ</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3976740632"/>
                  </a:ext>
                </a:extLst>
              </a:tr>
              <a:tr h="361764">
                <a:tc>
                  <a:txBody>
                    <a:bodyPr/>
                    <a:lstStyle/>
                    <a:p>
                      <a:pPr marL="0" marR="0" algn="ctr" rtl="0">
                        <a:lnSpc>
                          <a:spcPct val="107000"/>
                        </a:lnSpc>
                        <a:spcBef>
                          <a:spcPts val="0"/>
                        </a:spcBef>
                        <a:spcAft>
                          <a:spcPts val="0"/>
                        </a:spcAft>
                      </a:pPr>
                      <a:r>
                        <a:rPr lang="ar-SA" sz="1700" dirty="0">
                          <a:effectLst/>
                        </a:rPr>
                        <a:t>الأسبوع 1</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توجيهية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04/10/2025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78299492"/>
                  </a:ext>
                </a:extLst>
              </a:tr>
              <a:tr h="361764">
                <a:tc>
                  <a:txBody>
                    <a:bodyPr/>
                    <a:lstStyle/>
                    <a:p>
                      <a:pPr marL="0" marR="0" algn="ctr" rtl="0">
                        <a:lnSpc>
                          <a:spcPct val="107000"/>
                        </a:lnSpc>
                        <a:spcBef>
                          <a:spcPts val="0"/>
                        </a:spcBef>
                        <a:spcAft>
                          <a:spcPts val="0"/>
                        </a:spcAft>
                      </a:pPr>
                      <a:r>
                        <a:rPr lang="ar-SA" sz="1700">
                          <a:effectLst/>
                        </a:rPr>
                        <a:t>الأسبوع 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11/10/2025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91485806"/>
                  </a:ext>
                </a:extLst>
              </a:tr>
              <a:tr h="361764">
                <a:tc>
                  <a:txBody>
                    <a:bodyPr/>
                    <a:lstStyle/>
                    <a:p>
                      <a:pPr marL="0" marR="0" algn="ctr" rtl="0">
                        <a:lnSpc>
                          <a:spcPct val="107000"/>
                        </a:lnSpc>
                        <a:spcBef>
                          <a:spcPts val="0"/>
                        </a:spcBef>
                        <a:spcAft>
                          <a:spcPts val="0"/>
                        </a:spcAft>
                      </a:pPr>
                      <a:r>
                        <a:rPr lang="ar-SA" sz="1700">
                          <a:effectLst/>
                        </a:rPr>
                        <a:t>الأسبوع 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18/10/2025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775395197"/>
                  </a:ext>
                </a:extLst>
              </a:tr>
              <a:tr h="361764">
                <a:tc>
                  <a:txBody>
                    <a:bodyPr/>
                    <a:lstStyle/>
                    <a:p>
                      <a:pPr marL="0" marR="0" algn="ctr" rtl="0">
                        <a:lnSpc>
                          <a:spcPct val="107000"/>
                        </a:lnSpc>
                        <a:spcBef>
                          <a:spcPts val="0"/>
                        </a:spcBef>
                        <a:spcAft>
                          <a:spcPts val="0"/>
                        </a:spcAft>
                      </a:pPr>
                      <a:r>
                        <a:rPr lang="ar-SA" sz="1700">
                          <a:effectLst/>
                        </a:rPr>
                        <a:t>الأسبوع 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a:effectLst/>
                        </a:rPr>
                        <a:t>25/10/2025</a:t>
                      </a:r>
                      <a:endParaRPr lang="en-US" sz="18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300049658"/>
                  </a:ext>
                </a:extLst>
              </a:tr>
              <a:tr h="742302">
                <a:tc>
                  <a:txBody>
                    <a:bodyPr/>
                    <a:lstStyle/>
                    <a:p>
                      <a:pPr marL="0" marR="0" algn="ctr" rtl="0">
                        <a:lnSpc>
                          <a:spcPct val="107000"/>
                        </a:lnSpc>
                        <a:spcBef>
                          <a:spcPts val="0"/>
                        </a:spcBef>
                        <a:spcAft>
                          <a:spcPts val="0"/>
                        </a:spcAft>
                      </a:pPr>
                      <a:r>
                        <a:rPr lang="ar-SA" sz="1700">
                          <a:effectLst/>
                        </a:rPr>
                        <a:t>الأسبوع 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قصيرآخر موعد للاعتذار عن الفصل أو عن مقرر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01/11/2025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921558809"/>
                  </a:ext>
                </a:extLst>
              </a:tr>
              <a:tr h="361764">
                <a:tc>
                  <a:txBody>
                    <a:bodyPr/>
                    <a:lstStyle/>
                    <a:p>
                      <a:pPr marL="0" marR="0" algn="ctr" rtl="0">
                        <a:lnSpc>
                          <a:spcPct val="107000"/>
                        </a:lnSpc>
                        <a:spcBef>
                          <a:spcPts val="0"/>
                        </a:spcBef>
                        <a:spcAft>
                          <a:spcPts val="0"/>
                        </a:spcAft>
                      </a:pPr>
                      <a:r>
                        <a:rPr lang="ar-SA" sz="1700">
                          <a:effectLst/>
                        </a:rPr>
                        <a:t>الأسبوع 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08/11/2025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291113425"/>
                  </a:ext>
                </a:extLst>
              </a:tr>
              <a:tr h="361764">
                <a:tc>
                  <a:txBody>
                    <a:bodyPr/>
                    <a:lstStyle/>
                    <a:p>
                      <a:pPr marL="0" marR="0" algn="ctr" rtl="0">
                        <a:lnSpc>
                          <a:spcPct val="107000"/>
                        </a:lnSpc>
                        <a:spcBef>
                          <a:spcPts val="0"/>
                        </a:spcBef>
                        <a:spcAft>
                          <a:spcPts val="0"/>
                        </a:spcAft>
                      </a:pPr>
                      <a:r>
                        <a:rPr lang="ar-SA" sz="1700">
                          <a:effectLst/>
                        </a:rPr>
                        <a:t>الأسبوع 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15/11/2025 </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523333297"/>
                  </a:ext>
                </a:extLst>
              </a:tr>
              <a:tr h="361764">
                <a:tc>
                  <a:txBody>
                    <a:bodyPr/>
                    <a:lstStyle/>
                    <a:p>
                      <a:pPr marL="0" marR="0" algn="ctr" rtl="0">
                        <a:lnSpc>
                          <a:spcPct val="107000"/>
                        </a:lnSpc>
                        <a:spcBef>
                          <a:spcPts val="0"/>
                        </a:spcBef>
                        <a:spcAft>
                          <a:spcPts val="0"/>
                        </a:spcAft>
                      </a:pPr>
                      <a:r>
                        <a:rPr lang="ar-SA" sz="1700">
                          <a:effectLst/>
                        </a:rPr>
                        <a:t>الأسبوع 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22/11/2025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579294290"/>
                  </a:ext>
                </a:extLst>
              </a:tr>
              <a:tr h="361764">
                <a:tc>
                  <a:txBody>
                    <a:bodyPr/>
                    <a:lstStyle/>
                    <a:p>
                      <a:pPr marL="0" marR="0" algn="ctr" rtl="0">
                        <a:lnSpc>
                          <a:spcPct val="107000"/>
                        </a:lnSpc>
                        <a:spcBef>
                          <a:spcPts val="0"/>
                        </a:spcBef>
                        <a:spcAft>
                          <a:spcPts val="0"/>
                        </a:spcAft>
                      </a:pPr>
                      <a:r>
                        <a:rPr lang="ar-SA" sz="1700">
                          <a:effectLst/>
                        </a:rPr>
                        <a:t>الأسبوع 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a:effectLst/>
                        </a:rPr>
                        <a:t>29/11/2025</a:t>
                      </a:r>
                      <a:endParaRPr lang="en-US" sz="18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159112262"/>
                  </a:ext>
                </a:extLst>
              </a:tr>
              <a:tr h="361764">
                <a:tc>
                  <a:txBody>
                    <a:bodyPr/>
                    <a:lstStyle/>
                    <a:p>
                      <a:pPr marL="0" marR="0" algn="ctr" rtl="0">
                        <a:lnSpc>
                          <a:spcPct val="107000"/>
                        </a:lnSpc>
                        <a:spcBef>
                          <a:spcPts val="0"/>
                        </a:spcBef>
                        <a:spcAft>
                          <a:spcPts val="0"/>
                        </a:spcAft>
                      </a:pPr>
                      <a:r>
                        <a:rPr lang="ar-SA" sz="1700">
                          <a:effectLst/>
                        </a:rPr>
                        <a:t>الأسبوع 10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06/12/2025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695727490"/>
                  </a:ext>
                </a:extLst>
              </a:tr>
              <a:tr h="361764">
                <a:tc>
                  <a:txBody>
                    <a:bodyPr/>
                    <a:lstStyle/>
                    <a:p>
                      <a:pPr marL="0" marR="0" algn="ctr" rtl="0">
                        <a:lnSpc>
                          <a:spcPct val="107000"/>
                        </a:lnSpc>
                        <a:spcBef>
                          <a:spcPts val="0"/>
                        </a:spcBef>
                        <a:spcAft>
                          <a:spcPts val="0"/>
                        </a:spcAft>
                      </a:pPr>
                      <a:r>
                        <a:rPr lang="ar-SA" sz="1700">
                          <a:effectLst/>
                        </a:rPr>
                        <a:t>الأسبوع 11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13/12/2025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668115694"/>
                  </a:ext>
                </a:extLst>
              </a:tr>
              <a:tr h="361764">
                <a:tc>
                  <a:txBody>
                    <a:bodyPr/>
                    <a:lstStyle/>
                    <a:p>
                      <a:pPr marL="0" marR="0" algn="ctr" rtl="0">
                        <a:lnSpc>
                          <a:spcPct val="107000"/>
                        </a:lnSpc>
                        <a:spcBef>
                          <a:spcPts val="0"/>
                        </a:spcBef>
                        <a:spcAft>
                          <a:spcPts val="0"/>
                        </a:spcAft>
                      </a:pPr>
                      <a:r>
                        <a:rPr lang="ar-SA" sz="1700">
                          <a:effectLst/>
                        </a:rPr>
                        <a:t>الأسبوع 12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حلقة نقاش</a:t>
                      </a:r>
                      <a:r>
                        <a:rPr lang="ar-JO" sz="1700" b="1" dirty="0">
                          <a:effectLst/>
                        </a:rPr>
                        <a:t>- مراجعة شاملة</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20/12/2025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4113686984"/>
                  </a:ext>
                </a:extLst>
              </a:tr>
              <a:tr h="361764">
                <a:tc>
                  <a:txBody>
                    <a:bodyPr/>
                    <a:lstStyle/>
                    <a:p>
                      <a:pPr marL="0" marR="0" algn="ctr" rtl="0">
                        <a:lnSpc>
                          <a:spcPct val="107000"/>
                        </a:lnSpc>
                        <a:spcBef>
                          <a:spcPts val="0"/>
                        </a:spcBef>
                        <a:spcAft>
                          <a:spcPts val="0"/>
                        </a:spcAft>
                      </a:pPr>
                      <a:r>
                        <a:rPr lang="ar-SA" sz="1700" dirty="0">
                          <a:effectLst/>
                        </a:rPr>
                        <a:t>الأسبوع 13</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بداية الاختبارات النهائية</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27/12/2025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864846776"/>
                  </a:ext>
                </a:extLst>
              </a:tr>
              <a:tr h="361764">
                <a:tc>
                  <a:txBody>
                    <a:bodyPr/>
                    <a:lstStyle/>
                    <a:p>
                      <a:pPr marL="0" marR="0" algn="ctr" rtl="0">
                        <a:lnSpc>
                          <a:spcPct val="107000"/>
                        </a:lnSpc>
                        <a:spcBef>
                          <a:spcPts val="0"/>
                        </a:spcBef>
                        <a:spcAft>
                          <a:spcPts val="0"/>
                        </a:spcAft>
                      </a:pPr>
                      <a:r>
                        <a:rPr lang="ar-SA" sz="1700" dirty="0">
                          <a:effectLst/>
                        </a:rPr>
                        <a:t>نهاية الدراسة</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نهاية الاختبارات النهائية</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03/01/2026</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750381813"/>
                  </a:ext>
                </a:extLst>
              </a:tr>
            </a:tbl>
          </a:graphicData>
        </a:graphic>
      </p:graphicFrame>
    </p:spTree>
    <p:extLst>
      <p:ext uri="{BB962C8B-B14F-4D97-AF65-F5344CB8AC3E}">
        <p14:creationId xmlns:p14="http://schemas.microsoft.com/office/powerpoint/2010/main" val="12383695"/>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73F530-1542-2637-793A-8A4D7E0E6BEE}"/>
              </a:ext>
            </a:extLst>
          </p:cNvPr>
          <p:cNvSpPr txBox="1"/>
          <p:nvPr/>
        </p:nvSpPr>
        <p:spPr>
          <a:xfrm>
            <a:off x="6855150" y="980728"/>
            <a:ext cx="5283105" cy="5971956"/>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marL="0" marR="0" lvl="0" indent="0" algn="ctr" defTabSz="914400" rtl="1" eaLnBrk="1" fontAlgn="auto" latinLnBrk="0" hangingPunct="1">
              <a:lnSpc>
                <a:spcPct val="100000"/>
              </a:lnSpc>
              <a:spcBef>
                <a:spcPts val="0"/>
              </a:spcBef>
              <a:spcAft>
                <a:spcPts val="1500"/>
              </a:spcAft>
              <a:buClr>
                <a:srgbClr val="000000"/>
              </a:buClr>
              <a:buSzTx/>
              <a:buFont typeface="Arial"/>
              <a:buNone/>
              <a:tabLst/>
              <a:defRPr/>
            </a:pP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منهجية</a:t>
            </a:r>
            <a:r>
              <a:rPr kumimoji="0" lang="en-GB"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 </a:t>
            </a: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التدريس</a:t>
            </a:r>
            <a:endParaRPr kumimoji="0" lang="en-GB" sz="2200" b="1"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يتم تقديم محاور البرنامج باستخدام المحاضرات المسجلة وحلقات النقاش عن بع</a:t>
            </a:r>
            <a:r>
              <a:rPr kumimoji="0" lang="ar-JO"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د والتي يتم خلالها مناقشة جميع المحاضرات التي تم تسجيلها على المنصة بالإضافة إلى الإجابة عن استفساراتكم.</a:t>
            </a:r>
            <a:endParaRPr kumimoji="0" lang="en-GB" sz="22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0" marR="0" lvl="0" indent="0" algn="just" defTabSz="914400" rtl="1" eaLnBrk="1" fontAlgn="auto" latinLnBrk="0" hangingPunct="1">
              <a:lnSpc>
                <a:spcPct val="115000"/>
              </a:lnSpc>
              <a:spcBef>
                <a:spcPts val="200"/>
              </a:spcBef>
              <a:spcAft>
                <a:spcPts val="200"/>
              </a:spcAft>
              <a:buClrTx/>
              <a:buSzTx/>
              <a:buFont typeface="Arial"/>
              <a:buNone/>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يتم تحقيق نتاجات التعلم المستهدفة من خلال النشاطات والاستراتيجيات التدريسية الآتية: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المحاضرات.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الاختبارات القصيرة. </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(في كل أسبوع اختبار قصير من ثماني درجات وثمانية أسئلة).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الامتحان النهائي</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( 20 سؤال لكل سؤال درجة واحدة= 20 درجة)</a:t>
            </a: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a:t>
            </a:r>
            <a:endParaRPr kumimoji="0" lang="en-US" sz="22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sym typeface="Arial"/>
            </a:endParaRPr>
          </a:p>
        </p:txBody>
      </p:sp>
      <p:pic>
        <p:nvPicPr>
          <p:cNvPr id="6" name="Graphic 21">
            <a:extLst>
              <a:ext uri="{FF2B5EF4-FFF2-40B4-BE49-F238E27FC236}">
                <a16:creationId xmlns:a16="http://schemas.microsoft.com/office/drawing/2014/main" id="{8266E069-44BD-50A7-8720-9B62E3D464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3114" y="0"/>
            <a:ext cx="2305141" cy="1076343"/>
          </a:xfrm>
          <a:prstGeom prst="rect">
            <a:avLst/>
          </a:prstGeom>
        </p:spPr>
      </p:pic>
      <p:sp>
        <p:nvSpPr>
          <p:cNvPr id="3" name="Slide Number Placeholder 2">
            <a:extLst>
              <a:ext uri="{FF2B5EF4-FFF2-40B4-BE49-F238E27FC236}">
                <a16:creationId xmlns:a16="http://schemas.microsoft.com/office/drawing/2014/main" id="{3951232A-44FF-2FEA-EA08-90FCF53BB3C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9</a:t>
            </a:fld>
            <a:endParaRPr kumimoji="0" lang="en-US" sz="1200" b="0" i="0" u="none" strike="noStrike" kern="0" cap="none" spc="0" normalizeH="0" baseline="0" noProof="0">
              <a:ln>
                <a:noFill/>
              </a:ln>
              <a:solidFill>
                <a:srgbClr val="888888"/>
              </a:solidFill>
              <a:effectLst/>
              <a:uLnTx/>
              <a:uFillTx/>
              <a:latin typeface="Calibri"/>
              <a:ea typeface="Calibri"/>
              <a:cs typeface="Calibri"/>
              <a:sym typeface="Calibri"/>
            </a:endParaRPr>
          </a:p>
        </p:txBody>
      </p:sp>
      <p:pic>
        <p:nvPicPr>
          <p:cNvPr id="8" name="Picture 7">
            <a:extLst>
              <a:ext uri="{FF2B5EF4-FFF2-40B4-BE49-F238E27FC236}">
                <a16:creationId xmlns:a16="http://schemas.microsoft.com/office/drawing/2014/main" id="{2BCD2108-E840-8314-6F0A-A650217A0BEF}"/>
              </a:ext>
            </a:extLst>
          </p:cNvPr>
          <p:cNvPicPr>
            <a:picLocks noChangeAspect="1"/>
          </p:cNvPicPr>
          <p:nvPr/>
        </p:nvPicPr>
        <p:blipFill>
          <a:blip r:embed="rId3"/>
          <a:stretch>
            <a:fillRect/>
          </a:stretch>
        </p:blipFill>
        <p:spPr>
          <a:xfrm>
            <a:off x="-2850" y="464234"/>
            <a:ext cx="6858000" cy="6671672"/>
          </a:xfrm>
          <a:prstGeom prst="rect">
            <a:avLst/>
          </a:prstGeom>
        </p:spPr>
      </p:pic>
      <p:sp>
        <p:nvSpPr>
          <p:cNvPr id="2" name="Rectangle 1">
            <a:extLst>
              <a:ext uri="{FF2B5EF4-FFF2-40B4-BE49-F238E27FC236}">
                <a16:creationId xmlns:a16="http://schemas.microsoft.com/office/drawing/2014/main" id="{CDBB3C08-CD81-5241-9578-0D149842D999}"/>
              </a:ext>
            </a:extLst>
          </p:cNvPr>
          <p:cNvSpPr/>
          <p:nvPr/>
        </p:nvSpPr>
        <p:spPr>
          <a:xfrm>
            <a:off x="253218" y="538172"/>
            <a:ext cx="6587864" cy="1051478"/>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kern="0" dirty="0">
                <a:solidFill>
                  <a:srgbClr val="000000"/>
                </a:solidFill>
                <a:latin typeface="Alexandria" pitchFamily="2" charset="-78"/>
                <a:ea typeface="Times New Roman"/>
                <a:cs typeface="Alexandria" pitchFamily="2" charset="-78"/>
                <a:sym typeface="Arial"/>
              </a:rPr>
              <a:t> </a:t>
            </a:r>
            <a:r>
              <a:rPr lang="ar-SA" sz="2000" b="1" kern="0" dirty="0">
                <a:solidFill>
                  <a:srgbClr val="000000"/>
                </a:solidFill>
                <a:latin typeface="Alexandria" pitchFamily="2" charset="-78"/>
                <a:ea typeface="Times New Roman"/>
                <a:cs typeface="Alexandria" pitchFamily="2" charset="-78"/>
                <a:sym typeface="Arial"/>
              </a:rPr>
              <a:t>الاعمال وتوزيع درجات الفصل الدراسي الثالث</a:t>
            </a:r>
          </a:p>
          <a:p>
            <a:pPr algn="ctr"/>
            <a:r>
              <a:rPr lang="ar-SA" sz="2000" b="1" kern="0" dirty="0">
                <a:solidFill>
                  <a:srgbClr val="000000"/>
                </a:solidFill>
                <a:latin typeface="Alexandria" pitchFamily="2" charset="-78"/>
                <a:ea typeface="Times New Roman"/>
                <a:cs typeface="Alexandria" pitchFamily="2" charset="-78"/>
                <a:sym typeface="Arial"/>
              </a:rPr>
              <a:t> لمرحلتي البكالوريوس والماجستير</a:t>
            </a:r>
            <a:r>
              <a:rPr lang="en-US" sz="2000" b="1" kern="0" dirty="0">
                <a:solidFill>
                  <a:srgbClr val="000000"/>
                </a:solidFill>
                <a:latin typeface="Alexandria" pitchFamily="2" charset="-78"/>
                <a:ea typeface="Times New Roman"/>
                <a:cs typeface="Alexandria" pitchFamily="2" charset="-78"/>
                <a:sym typeface="Arial"/>
              </a:rPr>
              <a:t>2025</a:t>
            </a:r>
            <a:endParaRPr lang="ar-SA" sz="2000" b="1" kern="0" dirty="0">
              <a:solidFill>
                <a:srgbClr val="000000"/>
              </a:solidFill>
              <a:latin typeface="Alexandria" pitchFamily="2" charset="-78"/>
              <a:ea typeface="Times New Roman"/>
              <a:cs typeface="Alexandria" pitchFamily="2" charset="-78"/>
              <a:sym typeface="Arial"/>
            </a:endParaRPr>
          </a:p>
          <a:p>
            <a:pPr algn="ctr"/>
            <a:endParaRPr lang="en-US" dirty="0">
              <a:solidFill>
                <a:schemeClr val="tx1"/>
              </a:solidFill>
            </a:endParaRPr>
          </a:p>
        </p:txBody>
      </p:sp>
    </p:spTree>
    <p:extLst>
      <p:ext uri="{BB962C8B-B14F-4D97-AF65-F5344CB8AC3E}">
        <p14:creationId xmlns:p14="http://schemas.microsoft.com/office/powerpoint/2010/main" val="1625077848"/>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08134" y="574370"/>
            <a:ext cx="3625362" cy="1558925"/>
          </a:xfrm>
        </p:spPr>
        <p:txBody>
          <a:bodyPr>
            <a:normAutofit/>
          </a:bodyPr>
          <a:lstStyle/>
          <a:p>
            <a:r>
              <a:rPr lang="en-US" altLang="en-US" dirty="0"/>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486171" y="2244273"/>
            <a:ext cx="11219657" cy="3969544"/>
          </a:xfrm>
        </p:spPr>
        <p:txBody>
          <a:bodyPr anchor="ctr">
            <a:noAutofit/>
          </a:bodyPr>
          <a:lstStyle/>
          <a:p>
            <a:pPr>
              <a:lnSpc>
                <a:spcPct val="114000"/>
              </a:lnSpc>
            </a:pPr>
            <a:r>
              <a:rPr lang="en-US" altLang="en-US" sz="2400" dirty="0">
                <a:latin typeface="Söhne"/>
              </a:rPr>
              <a:t>This module introduces fundamental concepts in computer and network security.</a:t>
            </a:r>
          </a:p>
          <a:p>
            <a:pPr>
              <a:lnSpc>
                <a:spcPct val="114000"/>
              </a:lnSpc>
            </a:pPr>
            <a:r>
              <a:rPr lang="en-US" altLang="en-US" sz="2400" dirty="0">
                <a:latin typeface="Söhne"/>
              </a:rPr>
              <a:t> enabling the identification of vulnerabilities and the selection and implementation of suitable mitigation technologies. </a:t>
            </a:r>
          </a:p>
          <a:p>
            <a:pPr>
              <a:lnSpc>
                <a:spcPct val="114000"/>
              </a:lnSpc>
            </a:pPr>
            <a:r>
              <a:rPr lang="en-US" altLang="en-US" sz="2400" dirty="0">
                <a:latin typeface="Söhne"/>
              </a:rPr>
              <a:t>Throughout this module you’ll learn about securing data through the use of cryptography, operating system security and multi-user environments, creating secure programs, state-of-the-art methods for identifying potential threats, and legal and ethical issues surrounding computer security.</a:t>
            </a:r>
          </a:p>
        </p:txBody>
      </p: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787791" y="1450975"/>
            <a:ext cx="4290646" cy="3956050"/>
          </a:xfrm>
        </p:spPr>
        <p:txBody>
          <a:bodyPr>
            <a:normAutofit/>
          </a:bodyPr>
          <a:lstStyle/>
          <a:p>
            <a:r>
              <a:rPr lang="en-US" altLang="en-US" sz="5600" b="1" dirty="0">
                <a:latin typeface="Söhne"/>
              </a:rPr>
              <a:t>Introduction to Cybersecurity</a:t>
            </a:r>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5917223" y="1373309"/>
            <a:ext cx="5551488" cy="4572000"/>
          </a:xfrm>
        </p:spPr>
        <p:txBody>
          <a:bodyPr rtlCol="0" anchor="ctr">
            <a:normAutofit/>
          </a:bodyPr>
          <a:lstStyle/>
          <a:p>
            <a:pPr fontAlgn="auto">
              <a:lnSpc>
                <a:spcPct val="114000"/>
              </a:lnSpc>
              <a:spcBef>
                <a:spcPts val="600"/>
              </a:spcBef>
              <a:spcAft>
                <a:spcPts val="600"/>
              </a:spcAft>
              <a:defRPr/>
            </a:pPr>
            <a:r>
              <a:rPr lang="en-US" sz="2400" dirty="0">
                <a:latin typeface="Söhne"/>
              </a:rPr>
              <a:t>Cybersecurity is the practice of protecting systems, networks, and data from attacks, damage, or unauthorized access.</a:t>
            </a:r>
            <a:br>
              <a:rPr lang="en-US" sz="2400" dirty="0">
                <a:latin typeface="Söhne"/>
              </a:rPr>
            </a:br>
            <a:endParaRPr lang="en-US" sz="2400" dirty="0">
              <a:latin typeface="Söhne"/>
            </a:endParaRPr>
          </a:p>
          <a:p>
            <a:pPr fontAlgn="auto">
              <a:lnSpc>
                <a:spcPct val="114000"/>
              </a:lnSpc>
              <a:spcBef>
                <a:spcPts val="600"/>
              </a:spcBef>
              <a:spcAft>
                <a:spcPts val="600"/>
              </a:spcAft>
              <a:defRPr/>
            </a:pPr>
            <a:r>
              <a:rPr lang="en-US" sz="2400" dirty="0">
                <a:latin typeface="Söhne"/>
              </a:rPr>
              <a:t>It combines people, processes, and technology to defend against threats like phishing, malware, and ransomware.</a:t>
            </a:r>
          </a:p>
        </p:txBody>
      </p:sp>
      <p:cxnSp>
        <p:nvCxnSpPr>
          <p:cNvPr id="10" name="Straight Connector 9" descr="&quot;&quot;">
            <a:extLst>
              <a:ext uri="{FF2B5EF4-FFF2-40B4-BE49-F238E27FC236}">
                <a16:creationId xmlns:a16="http://schemas.microsoft.com/office/drawing/2014/main" id="{794013CD-FEA9-ED35-F18F-C32E9AF57626}"/>
              </a:ext>
            </a:extLst>
          </p:cNvPr>
          <p:cNvCxnSpPr>
            <a:cxnSpLocks noGrp="1" noRot="1" noChangeAspect="1" noMove="1" noResize="1" noEditPoints="1" noAdjustHandles="1" noChangeArrowheads="1" noChangeShapeType="1"/>
          </p:cNvCxnSpPr>
          <p:nvPr/>
        </p:nvCxnSpPr>
        <p:spPr>
          <a:xfrm flipH="1">
            <a:off x="1014413" y="1450975"/>
            <a:ext cx="393223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descr="&quot;&quot;">
            <a:extLst>
              <a:ext uri="{FF2B5EF4-FFF2-40B4-BE49-F238E27FC236}">
                <a16:creationId xmlns:a16="http://schemas.microsoft.com/office/drawing/2014/main" id="{3C718713-B3D3-5C76-CEDF-5221287EC1B5}"/>
              </a:ext>
            </a:extLst>
          </p:cNvPr>
          <p:cNvCxnSpPr>
            <a:cxnSpLocks noGrp="1" noRot="1" noChangeAspect="1" noMove="1" noResize="1" noEditPoints="1" noAdjustHandles="1" noChangeArrowheads="1" noChangeShapeType="1"/>
          </p:cNvCxnSpPr>
          <p:nvPr/>
        </p:nvCxnSpPr>
        <p:spPr>
          <a:xfrm flipH="1">
            <a:off x="1014413" y="5408613"/>
            <a:ext cx="393223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descr="&quot;&quot;">
            <a:extLst>
              <a:ext uri="{FF2B5EF4-FFF2-40B4-BE49-F238E27FC236}">
                <a16:creationId xmlns:a16="http://schemas.microsoft.com/office/drawing/2014/main" id="{B4A9350A-4060-4933-A087-62635D66D2B2}"/>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tx1"/>
              </a:solidFill>
            </a:endParaRPr>
          </a:p>
        </p:txBody>
      </p:sp>
      <p:sp>
        <p:nvSpPr>
          <p:cNvPr id="2" name="Title 1">
            <a:extLst>
              <a:ext uri="{FF2B5EF4-FFF2-40B4-BE49-F238E27FC236}">
                <a16:creationId xmlns:a16="http://schemas.microsoft.com/office/drawing/2014/main" id="{96653165-F948-D7CB-B01B-3D8B7346B821}"/>
              </a:ext>
            </a:extLst>
          </p:cNvPr>
          <p:cNvSpPr>
            <a:spLocks noGrp="1"/>
          </p:cNvSpPr>
          <p:nvPr>
            <p:ph type="title"/>
          </p:nvPr>
        </p:nvSpPr>
        <p:spPr>
          <a:xfrm>
            <a:off x="536575" y="533405"/>
            <a:ext cx="6516688" cy="1462084"/>
          </a:xfrm>
        </p:spPr>
        <p:txBody>
          <a:bodyPr rtlCol="0" anchor="b">
            <a:normAutofit/>
          </a:bodyPr>
          <a:lstStyle/>
          <a:p>
            <a:pPr>
              <a:defRPr/>
            </a:pPr>
            <a:r>
              <a:rPr lang="en-US" sz="3600" b="1" dirty="0">
                <a:latin typeface="Söhne"/>
              </a:rPr>
              <a:t>Introduction to Network and Network Security</a:t>
            </a:r>
          </a:p>
        </p:txBody>
      </p:sp>
      <p:sp>
        <p:nvSpPr>
          <p:cNvPr id="3" name="Content Placeholder 2">
            <a:extLst>
              <a:ext uri="{FF2B5EF4-FFF2-40B4-BE49-F238E27FC236}">
                <a16:creationId xmlns:a16="http://schemas.microsoft.com/office/drawing/2014/main" id="{403FDB3A-F7F0-58B0-965C-075174EFAC1A}"/>
              </a:ext>
            </a:extLst>
          </p:cNvPr>
          <p:cNvSpPr>
            <a:spLocks noGrp="1"/>
          </p:cNvSpPr>
          <p:nvPr>
            <p:ph idx="1"/>
          </p:nvPr>
        </p:nvSpPr>
        <p:spPr>
          <a:xfrm>
            <a:off x="660400" y="2289175"/>
            <a:ext cx="6772275" cy="3711575"/>
          </a:xfrm>
        </p:spPr>
        <p:txBody>
          <a:bodyPr rtlCol="0">
            <a:normAutofit/>
          </a:bodyPr>
          <a:lstStyle/>
          <a:p>
            <a:pPr>
              <a:defRPr/>
            </a:pPr>
            <a:r>
              <a:rPr lang="en-US" dirty="0">
                <a:latin typeface="Söhne"/>
              </a:rPr>
              <a:t>Computer networks enable communication between systems through structured models (e.g., TCP/IP, OSI).</a:t>
            </a:r>
          </a:p>
          <a:p>
            <a:pPr>
              <a:defRPr/>
            </a:pPr>
            <a:br>
              <a:rPr lang="en-US" dirty="0">
                <a:latin typeface="Söhne"/>
              </a:rPr>
            </a:br>
            <a:r>
              <a:rPr lang="en-US" dirty="0">
                <a:latin typeface="Söhne"/>
              </a:rPr>
              <a:t>Network security applies firewalls, IDS/IPS, VPNs, and secure protocols to protect data in transit.</a:t>
            </a:r>
          </a:p>
        </p:txBody>
      </p:sp>
      <p:cxnSp>
        <p:nvCxnSpPr>
          <p:cNvPr id="12" name="Straight Connector 11" descr="&quot;&quot;">
            <a:extLst>
              <a:ext uri="{FF2B5EF4-FFF2-40B4-BE49-F238E27FC236}">
                <a16:creationId xmlns:a16="http://schemas.microsoft.com/office/drawing/2014/main" id="{D9789DDE-FD3C-3A90-58CF-DEEEBF359770}"/>
              </a:ext>
            </a:extLst>
          </p:cNvPr>
          <p:cNvCxnSpPr>
            <a:cxnSpLocks noGrp="1" noRot="1" noChangeAspect="1" noMove="1" noResize="1" noEditPoints="1" noAdjustHandles="1" noChangeArrowheads="1" noChangeShapeType="1"/>
          </p:cNvCxnSpPr>
          <p:nvPr/>
        </p:nvCxnSpPr>
        <p:spPr>
          <a:xfrm flipH="1">
            <a:off x="0" y="2025650"/>
            <a:ext cx="6096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descr="&quot;&quot;">
            <a:extLst>
              <a:ext uri="{FF2B5EF4-FFF2-40B4-BE49-F238E27FC236}">
                <a16:creationId xmlns:a16="http://schemas.microsoft.com/office/drawing/2014/main" id="{31F13F94-53DB-B97A-A678-0BEE118212CB}"/>
              </a:ext>
            </a:extLst>
          </p:cNvPr>
          <p:cNvCxnSpPr>
            <a:cxnSpLocks noGrp="1" noRot="1" noChangeAspect="1" noMove="1" noResize="1" noEditPoints="1" noAdjustHandles="1" noChangeArrowheads="1" noChangeShapeType="1"/>
          </p:cNvCxnSpPr>
          <p:nvPr/>
        </p:nvCxnSpPr>
        <p:spPr>
          <a:xfrm>
            <a:off x="11828463"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Background" descr="&quot;&quot;">
            <a:extLst>
              <a:ext uri="{FF2B5EF4-FFF2-40B4-BE49-F238E27FC236}">
                <a16:creationId xmlns:a16="http://schemas.microsoft.com/office/drawing/2014/main" id="{C88413DE-AE7A-913A-B17D-B78102432AB9}"/>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269" name="Title 1">
            <a:extLst>
              <a:ext uri="{FF2B5EF4-FFF2-40B4-BE49-F238E27FC236}">
                <a16:creationId xmlns:a16="http://schemas.microsoft.com/office/drawing/2014/main" id="{5492678B-7972-B637-37C9-B6CD71B66CE3}"/>
              </a:ext>
            </a:extLst>
          </p:cNvPr>
          <p:cNvSpPr>
            <a:spLocks noGrp="1" noChangeArrowheads="1"/>
          </p:cNvSpPr>
          <p:nvPr>
            <p:ph type="title"/>
          </p:nvPr>
        </p:nvSpPr>
        <p:spPr>
          <a:xfrm>
            <a:off x="649287" y="566738"/>
            <a:ext cx="8719796" cy="1558925"/>
          </a:xfrm>
        </p:spPr>
        <p:txBody>
          <a:bodyPr>
            <a:noAutofit/>
          </a:bodyPr>
          <a:lstStyle/>
          <a:p>
            <a:r>
              <a:rPr lang="en-US" altLang="en-US" b="1" dirty="0">
                <a:latin typeface="Söhne"/>
              </a:rPr>
              <a:t>Classical Encryption Techniques</a:t>
            </a:r>
          </a:p>
        </p:txBody>
      </p:sp>
      <p:sp>
        <p:nvSpPr>
          <p:cNvPr id="3" name="Content Placeholder 2">
            <a:extLst>
              <a:ext uri="{FF2B5EF4-FFF2-40B4-BE49-F238E27FC236}">
                <a16:creationId xmlns:a16="http://schemas.microsoft.com/office/drawing/2014/main" id="{1DD52008-7DCC-7B13-D9AC-86FEC9E3EFB9}"/>
              </a:ext>
            </a:extLst>
          </p:cNvPr>
          <p:cNvSpPr>
            <a:spLocks noGrp="1"/>
          </p:cNvSpPr>
          <p:nvPr>
            <p:ph idx="1"/>
          </p:nvPr>
        </p:nvSpPr>
        <p:spPr>
          <a:xfrm>
            <a:off x="922167" y="2125663"/>
            <a:ext cx="6572250" cy="3497263"/>
          </a:xfrm>
        </p:spPr>
        <p:txBody>
          <a:bodyPr rtlCol="0" anchor="ctr">
            <a:normAutofit/>
          </a:bodyPr>
          <a:lstStyle/>
          <a:p>
            <a:r>
              <a:rPr lang="en-US" dirty="0"/>
              <a:t>Early encryption methods include substitution (e.g., Caesar cipher) and transposition methods of ciphers.</a:t>
            </a:r>
            <a:br>
              <a:rPr lang="en-US" dirty="0"/>
            </a:br>
            <a:endParaRPr lang="en-US" dirty="0"/>
          </a:p>
          <a:p>
            <a:r>
              <a:rPr lang="en-US" dirty="0"/>
              <a:t>Though simple and breakable today, they laid the foundation for modern cryptography.</a:t>
            </a:r>
          </a:p>
          <a:p>
            <a:pPr fontAlgn="auto">
              <a:lnSpc>
                <a:spcPct val="124000"/>
              </a:lnSpc>
              <a:spcAft>
                <a:spcPts val="600"/>
              </a:spcAft>
              <a:defRPr/>
            </a:pPr>
            <a:endParaRPr lang="en-US" sz="2400" dirty="0"/>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6E576B3-B3FC-8CDF-1D2E-9E3735F286DD}"/>
              </a:ext>
            </a:extLst>
          </p:cNvPr>
          <p:cNvSpPr>
            <a:spLocks noGrp="1" noChangeArrowheads="1"/>
          </p:cNvSpPr>
          <p:nvPr>
            <p:ph type="title"/>
          </p:nvPr>
        </p:nvSpPr>
        <p:spPr>
          <a:xfrm>
            <a:off x="838199" y="603397"/>
            <a:ext cx="8080717" cy="1325563"/>
          </a:xfrm>
        </p:spPr>
        <p:txBody>
          <a:bodyPr>
            <a:normAutofit/>
          </a:bodyPr>
          <a:lstStyle/>
          <a:p>
            <a:r>
              <a:rPr lang="en-US" sz="4000" b="1" dirty="0">
                <a:latin typeface="Söhne"/>
              </a:rPr>
              <a:t>Block Cipher and DES (Feistel Cipher)</a:t>
            </a:r>
            <a:endParaRPr lang="en-US" altLang="en-US" sz="4000" b="1" dirty="0">
              <a:latin typeface="Söhne"/>
            </a:endParaRPr>
          </a:p>
        </p:txBody>
      </p:sp>
      <p:sp>
        <p:nvSpPr>
          <p:cNvPr id="2" name="Content Placeholder 1">
            <a:extLst>
              <a:ext uri="{FF2B5EF4-FFF2-40B4-BE49-F238E27FC236}">
                <a16:creationId xmlns:a16="http://schemas.microsoft.com/office/drawing/2014/main" id="{BB14D8E1-CC95-F641-A62B-B6CB2BDF4E20}"/>
              </a:ext>
            </a:extLst>
          </p:cNvPr>
          <p:cNvSpPr>
            <a:spLocks noGrp="1"/>
          </p:cNvSpPr>
          <p:nvPr>
            <p:ph idx="1"/>
          </p:nvPr>
        </p:nvSpPr>
        <p:spPr>
          <a:xfrm>
            <a:off x="838200" y="2050713"/>
            <a:ext cx="10515600" cy="4351338"/>
          </a:xfrm>
        </p:spPr>
        <p:txBody>
          <a:bodyPr/>
          <a:lstStyle/>
          <a:p>
            <a:r>
              <a:rPr lang="en-US" dirty="0"/>
              <a:t>Block cipher encrypts data in </a:t>
            </a:r>
            <a:r>
              <a:rPr lang="en-US" b="1" dirty="0"/>
              <a:t>fixed-size blocks</a:t>
            </a:r>
            <a:r>
              <a:rPr lang="en-US" dirty="0"/>
              <a:t> (e.g., 64 or 128 bits) using a secret key.</a:t>
            </a:r>
          </a:p>
          <a:p>
            <a:pPr marL="0" indent="0">
              <a:buNone/>
            </a:pPr>
            <a:endParaRPr lang="en-US" dirty="0"/>
          </a:p>
          <a:p>
            <a:r>
              <a:rPr lang="en-US" dirty="0"/>
              <a:t>DES (Data Encryption Standard) introduced the Feistel structure, dividing data into halves and applying round functions.</a:t>
            </a:r>
            <a:br>
              <a:rPr lang="en-US" dirty="0"/>
            </a:br>
            <a:endParaRPr lang="en-US" dirty="0"/>
          </a:p>
          <a:p>
            <a:r>
              <a:rPr lang="en-US" dirty="0"/>
              <a:t>This design influenced modern block ciphers despite DES now being insecure.</a:t>
            </a:r>
          </a:p>
          <a:p>
            <a:endParaRPr lang="en-US" dirty="0"/>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p:txBody>
          <a:bodyPr/>
          <a:lstStyle/>
          <a:p>
            <a:r>
              <a:rPr lang="en-US" altLang="en-US" b="1" dirty="0"/>
              <a:t>Block Cipher and DES (Attacks on DES)</a:t>
            </a:r>
          </a:p>
        </p:txBody>
      </p:sp>
      <p:sp>
        <p:nvSpPr>
          <p:cNvPr id="2" name="Rectangle 1">
            <a:extLst>
              <a:ext uri="{FF2B5EF4-FFF2-40B4-BE49-F238E27FC236}">
                <a16:creationId xmlns:a16="http://schemas.microsoft.com/office/drawing/2014/main" id="{208D46F3-4280-7340-8FD4-FD62334204ED}"/>
              </a:ext>
            </a:extLst>
          </p:cNvPr>
          <p:cNvSpPr/>
          <p:nvPr/>
        </p:nvSpPr>
        <p:spPr>
          <a:xfrm>
            <a:off x="994117" y="1830730"/>
            <a:ext cx="8023274" cy="4524315"/>
          </a:xfrm>
          <a:prstGeom prst="rect">
            <a:avLst/>
          </a:prstGeom>
        </p:spPr>
        <p:txBody>
          <a:bodyPr wrap="square">
            <a:spAutoFit/>
          </a:bodyPr>
          <a:lstStyle/>
          <a:p>
            <a:pPr marL="571500" indent="-571500">
              <a:buFont typeface="Arial" panose="020B0604020202020204" pitchFamily="34" charset="0"/>
              <a:buChar char="•"/>
            </a:pPr>
            <a:r>
              <a:rPr lang="en-US" sz="3200" dirty="0"/>
              <a:t>DES’s short 56-bit key made it vulnerable to brute force and differential/linear cryptanalysis.</a:t>
            </a:r>
            <a:br>
              <a:rPr lang="en-US" sz="3200" dirty="0"/>
            </a:br>
            <a:endParaRPr lang="en-US" sz="3200" dirty="0"/>
          </a:p>
          <a:p>
            <a:pPr marL="571500" indent="-571500">
              <a:buFont typeface="Arial" panose="020B0604020202020204" pitchFamily="34" charset="0"/>
              <a:buChar char="•"/>
            </a:pPr>
            <a:r>
              <a:rPr lang="en-US" sz="3200" dirty="0"/>
              <a:t>Its weaknesses led to the adoption of stronger algorithms like AES.</a:t>
            </a:r>
          </a:p>
          <a:p>
            <a:pPr marL="571500" indent="-571500">
              <a:buFont typeface="Arial" panose="020B0604020202020204" pitchFamily="34" charset="0"/>
              <a:buChar char="•"/>
            </a:pPr>
            <a:endParaRPr lang="en-US" sz="3200" dirty="0"/>
          </a:p>
          <a:p>
            <a:pPr marL="571500" indent="-571500">
              <a:buFont typeface="Arial" panose="020B0604020202020204" pitchFamily="34" charset="0"/>
              <a:buChar char="•"/>
            </a:pPr>
            <a:r>
              <a:rPr lang="en-US" sz="3200" dirty="0"/>
              <a:t>it’s studied to understand the evolution of encryption.</a:t>
            </a:r>
          </a:p>
        </p:txBody>
      </p:sp>
    </p:spTree>
    <p:extLst>
      <p:ext uri="{BB962C8B-B14F-4D97-AF65-F5344CB8AC3E}">
        <p14:creationId xmlns:p14="http://schemas.microsoft.com/office/powerpoint/2010/main" val="4073995527"/>
      </p:ext>
    </p:extLst>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590208"/>
            <a:ext cx="10515600" cy="1325563"/>
          </a:xfrm>
        </p:spPr>
        <p:txBody>
          <a:bodyPr/>
          <a:lstStyle/>
          <a:p>
            <a:r>
              <a:rPr lang="en-US" altLang="en-US" b="1" dirty="0"/>
              <a:t>Finite Fields (Fields and Modular Arithmetic)</a:t>
            </a:r>
          </a:p>
        </p:txBody>
      </p:sp>
      <p:sp>
        <p:nvSpPr>
          <p:cNvPr id="2" name="Rectangle 1">
            <a:extLst>
              <a:ext uri="{FF2B5EF4-FFF2-40B4-BE49-F238E27FC236}">
                <a16:creationId xmlns:a16="http://schemas.microsoft.com/office/drawing/2014/main" id="{208D46F3-4280-7340-8FD4-FD62334204ED}"/>
              </a:ext>
            </a:extLst>
          </p:cNvPr>
          <p:cNvSpPr/>
          <p:nvPr/>
        </p:nvSpPr>
        <p:spPr>
          <a:xfrm>
            <a:off x="1022252" y="2491912"/>
            <a:ext cx="8023274" cy="2554545"/>
          </a:xfrm>
          <a:prstGeom prst="rect">
            <a:avLst/>
          </a:prstGeom>
        </p:spPr>
        <p:txBody>
          <a:bodyPr wrap="square">
            <a:spAutoFit/>
          </a:bodyPr>
          <a:lstStyle/>
          <a:p>
            <a:pPr marL="457200" indent="-457200">
              <a:buFont typeface="Arial" panose="020B0604020202020204" pitchFamily="34" charset="0"/>
              <a:buChar char="•"/>
            </a:pPr>
            <a:r>
              <a:rPr lang="en-US" sz="3200" dirty="0"/>
              <a:t>Finite fields and modular arithmetic form the math backbone of cryptography.</a:t>
            </a:r>
            <a:br>
              <a:rPr lang="en-US" sz="3200" dirty="0"/>
            </a:br>
            <a:endParaRPr lang="en-US" sz="3200" dirty="0"/>
          </a:p>
          <a:p>
            <a:pPr marL="457200" indent="-457200">
              <a:buFont typeface="Arial" panose="020B0604020202020204" pitchFamily="34" charset="0"/>
              <a:buChar char="•"/>
            </a:pPr>
            <a:r>
              <a:rPr lang="en-US" sz="3200" dirty="0"/>
              <a:t>They are essential for algorithms like AES, RSA, and elliptic curve cryptography.</a:t>
            </a:r>
          </a:p>
        </p:txBody>
      </p:sp>
    </p:spTree>
    <p:extLst>
      <p:ext uri="{BB962C8B-B14F-4D97-AF65-F5344CB8AC3E}">
        <p14:creationId xmlns:p14="http://schemas.microsoft.com/office/powerpoint/2010/main" val="853100652"/>
      </p:ext>
    </p:extLst>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18345"/>
            <a:ext cx="10515600" cy="1325563"/>
          </a:xfrm>
        </p:spPr>
        <p:txBody>
          <a:bodyPr/>
          <a:lstStyle/>
          <a:p>
            <a:r>
              <a:rPr lang="en-US" altLang="en-US" b="1" dirty="0"/>
              <a:t>Advanced Encryption Standard (AES)</a:t>
            </a:r>
          </a:p>
        </p:txBody>
      </p:sp>
      <p:sp>
        <p:nvSpPr>
          <p:cNvPr id="2" name="Rectangle 1">
            <a:extLst>
              <a:ext uri="{FF2B5EF4-FFF2-40B4-BE49-F238E27FC236}">
                <a16:creationId xmlns:a16="http://schemas.microsoft.com/office/drawing/2014/main" id="{208D46F3-4280-7340-8FD4-FD62334204ED}"/>
              </a:ext>
            </a:extLst>
          </p:cNvPr>
          <p:cNvSpPr/>
          <p:nvPr/>
        </p:nvSpPr>
        <p:spPr>
          <a:xfrm>
            <a:off x="1022252" y="2480413"/>
            <a:ext cx="8023274" cy="2554545"/>
          </a:xfrm>
          <a:prstGeom prst="rect">
            <a:avLst/>
          </a:prstGeom>
        </p:spPr>
        <p:txBody>
          <a:bodyPr wrap="square">
            <a:spAutoFit/>
          </a:bodyPr>
          <a:lstStyle/>
          <a:p>
            <a:pPr marL="457200" indent="-457200">
              <a:buFont typeface="Arial" panose="020B0604020202020204" pitchFamily="34" charset="0"/>
              <a:buChar char="•"/>
            </a:pPr>
            <a:r>
              <a:rPr lang="en-US" sz="3200" dirty="0"/>
              <a:t>AES is the global encryption standard, based on substitution–permutation networks.</a:t>
            </a:r>
            <a:br>
              <a:rPr lang="en-US" sz="3200" dirty="0"/>
            </a:br>
            <a:endParaRPr lang="en-US" sz="3200" dirty="0"/>
          </a:p>
          <a:p>
            <a:pPr marL="457200" indent="-457200">
              <a:buFont typeface="Arial" panose="020B0604020202020204" pitchFamily="34" charset="0"/>
              <a:buChar char="•"/>
            </a:pPr>
            <a:r>
              <a:rPr lang="en-US" sz="3200" dirty="0"/>
              <a:t>It supports key sizes of 128, 192, and 256 bits and secures most fintech systems today.</a:t>
            </a:r>
          </a:p>
        </p:txBody>
      </p:sp>
    </p:spTree>
    <p:extLst>
      <p:ext uri="{BB962C8B-B14F-4D97-AF65-F5344CB8AC3E}">
        <p14:creationId xmlns:p14="http://schemas.microsoft.com/office/powerpoint/2010/main" val="2530753645"/>
      </p:ext>
    </p:extLst>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descr="&quot;&quot;">
            <a:extLst>
              <a:ext uri="{FF2B5EF4-FFF2-40B4-BE49-F238E27FC236}">
                <a16:creationId xmlns:a16="http://schemas.microsoft.com/office/drawing/2014/main" id="{929B06C5-F21E-DD8B-9165-66B5CCB7E31E}"/>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6388" name="Title 1">
            <a:extLst>
              <a:ext uri="{FF2B5EF4-FFF2-40B4-BE49-F238E27FC236}">
                <a16:creationId xmlns:a16="http://schemas.microsoft.com/office/drawing/2014/main" id="{D77C1C87-240F-93D6-6342-62AAC2DA8055}"/>
              </a:ext>
            </a:extLst>
          </p:cNvPr>
          <p:cNvSpPr>
            <a:spLocks noGrp="1" noChangeArrowheads="1"/>
          </p:cNvSpPr>
          <p:nvPr>
            <p:ph type="title"/>
          </p:nvPr>
        </p:nvSpPr>
        <p:spPr>
          <a:xfrm>
            <a:off x="804863" y="1243013"/>
            <a:ext cx="6890165" cy="1090611"/>
          </a:xfrm>
        </p:spPr>
        <p:txBody>
          <a:bodyPr>
            <a:normAutofit fontScale="90000"/>
          </a:bodyPr>
          <a:lstStyle/>
          <a:p>
            <a:r>
              <a:rPr lang="en-US" altLang="en-US" b="1" dirty="0"/>
              <a:t>Public Key Cryptography (RSA)</a:t>
            </a:r>
          </a:p>
        </p:txBody>
      </p:sp>
      <p:sp>
        <p:nvSpPr>
          <p:cNvPr id="16390" name="Content Placeholder 2">
            <a:extLst>
              <a:ext uri="{FF2B5EF4-FFF2-40B4-BE49-F238E27FC236}">
                <a16:creationId xmlns:a16="http://schemas.microsoft.com/office/drawing/2014/main" id="{044AC80B-95DC-1839-B532-B5529A77094E}"/>
              </a:ext>
            </a:extLst>
          </p:cNvPr>
          <p:cNvSpPr>
            <a:spLocks noGrp="1" noChangeArrowheads="1"/>
          </p:cNvSpPr>
          <p:nvPr>
            <p:ph idx="1"/>
          </p:nvPr>
        </p:nvSpPr>
        <p:spPr>
          <a:xfrm>
            <a:off x="804863" y="2619141"/>
            <a:ext cx="10087229" cy="3431921"/>
          </a:xfrm>
        </p:spPr>
        <p:txBody>
          <a:bodyPr anchor="ctr">
            <a:normAutofit/>
          </a:bodyPr>
          <a:lstStyle/>
          <a:p>
            <a:r>
              <a:rPr lang="en-US" altLang="en-US" dirty="0"/>
              <a:t>RSA introduced asymmetric cryptography: public keys for encryption, private keys for decryption.</a:t>
            </a:r>
            <a:br>
              <a:rPr lang="en-US" altLang="en-US" dirty="0"/>
            </a:br>
            <a:endParaRPr lang="en-US" altLang="en-US" dirty="0"/>
          </a:p>
          <a:p>
            <a:r>
              <a:rPr lang="en-US" altLang="en-US" dirty="0"/>
              <a:t>It enables secure communication, digital signatures, and key exchange in fintech.</a:t>
            </a: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6E47DB6-7B4C-044F-5B28-4B0C7F2785BA}"/>
              </a:ext>
            </a:extLst>
          </p:cNvPr>
          <p:cNvSpPr>
            <a:spLocks noGrp="1" noChangeArrowheads="1"/>
          </p:cNvSpPr>
          <p:nvPr>
            <p:ph type="title"/>
          </p:nvPr>
        </p:nvSpPr>
        <p:spPr>
          <a:xfrm>
            <a:off x="765175" y="655638"/>
            <a:ext cx="8540750" cy="1454150"/>
          </a:xfrm>
        </p:spPr>
        <p:txBody>
          <a:bodyPr>
            <a:normAutofit/>
          </a:bodyPr>
          <a:lstStyle/>
          <a:p>
            <a:r>
              <a:rPr lang="en-US" altLang="en-US" b="1" dirty="0"/>
              <a:t>Message Authentication and Hashing</a:t>
            </a:r>
          </a:p>
        </p:txBody>
      </p:sp>
      <p:sp>
        <p:nvSpPr>
          <p:cNvPr id="5" name="Content Placeholder 2">
            <a:extLst>
              <a:ext uri="{FF2B5EF4-FFF2-40B4-BE49-F238E27FC236}">
                <a16:creationId xmlns:a16="http://schemas.microsoft.com/office/drawing/2014/main" id="{94C8955A-869D-A162-BFEC-B029C6AEB639}"/>
              </a:ext>
            </a:extLst>
          </p:cNvPr>
          <p:cNvSpPr>
            <a:spLocks noGrp="1" noChangeArrowheads="1"/>
          </p:cNvSpPr>
          <p:nvPr>
            <p:ph idx="1"/>
          </p:nvPr>
        </p:nvSpPr>
        <p:spPr>
          <a:xfrm>
            <a:off x="765175" y="2109788"/>
            <a:ext cx="8543925" cy="3640137"/>
          </a:xfrm>
          <a:noFill/>
        </p:spPr>
        <p:txBody>
          <a:bodyPr anchor="ctr"/>
          <a:lstStyle/>
          <a:p>
            <a:pPr>
              <a:lnSpc>
                <a:spcPct val="124000"/>
              </a:lnSpc>
              <a:spcAft>
                <a:spcPts val="1200"/>
              </a:spcAft>
            </a:pPr>
            <a:r>
              <a:rPr lang="en-US" altLang="en-US" dirty="0">
                <a:latin typeface="Söhne"/>
              </a:rPr>
              <a:t>Hash functions and MACs provide data integrity and authenticity.</a:t>
            </a:r>
          </a:p>
          <a:p>
            <a:pPr>
              <a:lnSpc>
                <a:spcPct val="124000"/>
              </a:lnSpc>
              <a:spcAft>
                <a:spcPts val="1200"/>
              </a:spcAft>
            </a:pPr>
            <a:r>
              <a:rPr lang="en-US" altLang="en-US" dirty="0">
                <a:latin typeface="Söhne"/>
              </a:rPr>
              <a:t>They are used in digital signatures, password storage, and blockchain</a:t>
            </a:r>
            <a:r>
              <a:rPr lang="en-US" altLang="en-US" sz="2400" dirty="0">
                <a:latin typeface="Söhne"/>
              </a:rPr>
              <a:t>.</a:t>
            </a:r>
          </a:p>
        </p:txBody>
      </p:sp>
    </p:spTree>
    <p:extLst>
      <p:ext uri="{BB962C8B-B14F-4D97-AF65-F5344CB8AC3E}">
        <p14:creationId xmlns:p14="http://schemas.microsoft.com/office/powerpoint/2010/main" val="1283240577"/>
      </p:ext>
    </p:extLst>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F32575-A416-A25A-C8BD-4EBFC0CE2B03}"/>
              </a:ext>
            </a:extLst>
          </p:cNvPr>
          <p:cNvSpPr txBox="1"/>
          <p:nvPr/>
        </p:nvSpPr>
        <p:spPr>
          <a:xfrm>
            <a:off x="599195" y="2109387"/>
            <a:ext cx="8439151" cy="4678204"/>
          </a:xfrm>
          <a:prstGeom prst="rect">
            <a:avLst/>
          </a:prstGeom>
          <a:noFill/>
        </p:spPr>
        <p:txBody>
          <a:bodyPr wrap="square">
            <a:spAutoFit/>
          </a:bodyPr>
          <a:lstStyle/>
          <a:p>
            <a:r>
              <a:rPr lang="en-US" sz="2800" b="1" dirty="0"/>
              <a:t>This chapter is an overview about cloud computing and its role in modern fintech.</a:t>
            </a:r>
            <a:endParaRPr lang="en-US" sz="2800" dirty="0"/>
          </a:p>
          <a:p>
            <a:r>
              <a:rPr lang="en-US" sz="2800" dirty="0"/>
              <a:t>Cloud computing means using internet-based services (like servers, storage, and applications) instead of local computers.</a:t>
            </a:r>
          </a:p>
          <a:p>
            <a:endParaRPr lang="en-US" sz="2800" b="1" dirty="0"/>
          </a:p>
          <a:p>
            <a:r>
              <a:rPr lang="en-US" sz="2800" b="1" dirty="0"/>
              <a:t>Why we use it?</a:t>
            </a:r>
          </a:p>
          <a:p>
            <a:r>
              <a:rPr lang="en-US" sz="2800" dirty="0"/>
              <a:t> It offers </a:t>
            </a:r>
            <a:r>
              <a:rPr lang="en-US" sz="2800" b="1" dirty="0"/>
              <a:t>scalability, flexibility, and cost savings</a:t>
            </a:r>
            <a:r>
              <a:rPr lang="en-US" sz="2800" dirty="0"/>
              <a:t> — fintech apps can grow fast without buying expensive hardware.</a:t>
            </a:r>
          </a:p>
          <a:p>
            <a:endParaRPr lang="en-US" dirty="0"/>
          </a:p>
        </p:txBody>
      </p:sp>
      <p:sp>
        <p:nvSpPr>
          <p:cNvPr id="7" name="TextBox 6">
            <a:extLst>
              <a:ext uri="{FF2B5EF4-FFF2-40B4-BE49-F238E27FC236}">
                <a16:creationId xmlns:a16="http://schemas.microsoft.com/office/drawing/2014/main" id="{F31B8206-0899-B361-B721-8965A5D34482}"/>
              </a:ext>
            </a:extLst>
          </p:cNvPr>
          <p:cNvSpPr txBox="1"/>
          <p:nvPr/>
        </p:nvSpPr>
        <p:spPr>
          <a:xfrm>
            <a:off x="371474" y="812822"/>
            <a:ext cx="7758113" cy="707886"/>
          </a:xfrm>
          <a:prstGeom prst="rect">
            <a:avLst/>
          </a:prstGeom>
          <a:noFill/>
        </p:spPr>
        <p:txBody>
          <a:bodyPr wrap="square">
            <a:spAutoFit/>
          </a:bodyPr>
          <a:lstStyle/>
          <a:p>
            <a:r>
              <a:rPr lang="en-US" altLang="en-US" sz="4000" b="1" dirty="0"/>
              <a:t>Introduction to Cloud Computing</a:t>
            </a:r>
          </a:p>
        </p:txBody>
      </p:sp>
      <p:pic>
        <p:nvPicPr>
          <p:cNvPr id="4" name="Graphic 6" descr="Cloud Computing">
            <a:extLst>
              <a:ext uri="{FF2B5EF4-FFF2-40B4-BE49-F238E27FC236}">
                <a16:creationId xmlns:a16="http://schemas.microsoft.com/office/drawing/2014/main" id="{7E34A0FD-72CF-0344-A353-DDDFC927D56B}"/>
              </a:ext>
            </a:extLst>
          </p:cNvPr>
          <p:cNvPicPr>
            <a:picLocks noChangeAspect="1"/>
          </p:cNvPicPr>
          <p:nvPr/>
        </p:nvPicPr>
        <p:blipFill>
          <a:blip r:embed="rId2"/>
          <a:stretch>
            <a:fillRect/>
          </a:stretch>
        </p:blipFill>
        <p:spPr>
          <a:xfrm>
            <a:off x="9439422" y="3615396"/>
            <a:ext cx="2025750" cy="2025750"/>
          </a:xfrm>
          <a:prstGeom prst="rect">
            <a:avLst/>
          </a:prstGeom>
        </p:spPr>
      </p:pic>
    </p:spTree>
    <p:extLst>
      <p:ext uri="{BB962C8B-B14F-4D97-AF65-F5344CB8AC3E}">
        <p14:creationId xmlns:p14="http://schemas.microsoft.com/office/powerpoint/2010/main" val="624200976"/>
      </p:ext>
    </p:extLst>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F32575-A416-A25A-C8BD-4EBFC0CE2B03}"/>
              </a:ext>
            </a:extLst>
          </p:cNvPr>
          <p:cNvSpPr txBox="1"/>
          <p:nvPr/>
        </p:nvSpPr>
        <p:spPr>
          <a:xfrm>
            <a:off x="599195" y="2109387"/>
            <a:ext cx="8439151" cy="4154984"/>
          </a:xfrm>
          <a:prstGeom prst="rect">
            <a:avLst/>
          </a:prstGeom>
          <a:noFill/>
        </p:spPr>
        <p:txBody>
          <a:bodyPr wrap="square">
            <a:spAutoFit/>
          </a:bodyPr>
          <a:lstStyle/>
          <a:p>
            <a:r>
              <a:rPr lang="en-US" sz="2400" b="1" dirty="0"/>
              <a:t>Main models:</a:t>
            </a:r>
            <a:endParaRPr lang="en-US" sz="2400" dirty="0"/>
          </a:p>
          <a:p>
            <a:pPr lvl="1"/>
            <a:r>
              <a:rPr lang="en-US" sz="2400" b="1" dirty="0"/>
              <a:t>IaaS (Infrastructure as a Service):</a:t>
            </a:r>
            <a:r>
              <a:rPr lang="en-US" sz="2400" dirty="0"/>
              <a:t> rent servers/storage.</a:t>
            </a:r>
          </a:p>
          <a:p>
            <a:pPr lvl="1"/>
            <a:r>
              <a:rPr lang="en-US" sz="2400" b="1" dirty="0"/>
              <a:t>PaaS (Platform as a Service):</a:t>
            </a:r>
            <a:r>
              <a:rPr lang="en-US" sz="2400" dirty="0"/>
              <a:t> rent tools for building apps.</a:t>
            </a:r>
          </a:p>
          <a:p>
            <a:pPr lvl="1"/>
            <a:r>
              <a:rPr lang="en-US" sz="2400" b="1" dirty="0"/>
              <a:t>SaaS (Software as a Service):</a:t>
            </a:r>
            <a:r>
              <a:rPr lang="en-US" sz="2400" dirty="0"/>
              <a:t> use ready-made apps (e.g., online banking platforms).</a:t>
            </a:r>
          </a:p>
          <a:p>
            <a:pPr lvl="1"/>
            <a:endParaRPr lang="en-US" sz="2400" dirty="0"/>
          </a:p>
          <a:p>
            <a:r>
              <a:rPr lang="en-US" sz="2400" b="1" dirty="0"/>
              <a:t>Security concerns:</a:t>
            </a:r>
            <a:r>
              <a:rPr lang="en-US" sz="2400" dirty="0"/>
              <a:t> Protecting sensitive financial data, managing access, and ensuring compliance with regulations.</a:t>
            </a:r>
          </a:p>
          <a:p>
            <a:r>
              <a:rPr lang="en-US" sz="2400" b="1" dirty="0"/>
              <a:t>Today:</a:t>
            </a:r>
            <a:r>
              <a:rPr lang="en-US" sz="2400" dirty="0"/>
              <a:t> Almost all fintech companies rely on cloud services (AWS, Azure, Google Cloud) — making </a:t>
            </a:r>
            <a:r>
              <a:rPr lang="en-US" sz="2400" b="1" dirty="0"/>
              <a:t>cloud security a core part of cybersecurity.</a:t>
            </a:r>
            <a:endParaRPr lang="en-US" sz="2400" dirty="0"/>
          </a:p>
        </p:txBody>
      </p:sp>
      <p:sp>
        <p:nvSpPr>
          <p:cNvPr id="7" name="TextBox 6">
            <a:extLst>
              <a:ext uri="{FF2B5EF4-FFF2-40B4-BE49-F238E27FC236}">
                <a16:creationId xmlns:a16="http://schemas.microsoft.com/office/drawing/2014/main" id="{F31B8206-0899-B361-B721-8965A5D34482}"/>
              </a:ext>
            </a:extLst>
          </p:cNvPr>
          <p:cNvSpPr txBox="1"/>
          <p:nvPr/>
        </p:nvSpPr>
        <p:spPr>
          <a:xfrm>
            <a:off x="371474" y="812822"/>
            <a:ext cx="7758113" cy="707886"/>
          </a:xfrm>
          <a:prstGeom prst="rect">
            <a:avLst/>
          </a:prstGeom>
          <a:noFill/>
        </p:spPr>
        <p:txBody>
          <a:bodyPr wrap="square">
            <a:spAutoFit/>
          </a:bodyPr>
          <a:lstStyle/>
          <a:p>
            <a:r>
              <a:rPr lang="en-US" altLang="en-US" sz="4000" b="1" dirty="0"/>
              <a:t>Introduction to Cloud Computing</a:t>
            </a:r>
          </a:p>
        </p:txBody>
      </p:sp>
      <p:pic>
        <p:nvPicPr>
          <p:cNvPr id="4" name="Graphic 6" descr="Cloud Computing">
            <a:extLst>
              <a:ext uri="{FF2B5EF4-FFF2-40B4-BE49-F238E27FC236}">
                <a16:creationId xmlns:a16="http://schemas.microsoft.com/office/drawing/2014/main" id="{12E38408-F8EA-FE4A-A019-1D30CAB03CB4}"/>
              </a:ext>
            </a:extLst>
          </p:cNvPr>
          <p:cNvPicPr>
            <a:picLocks noChangeAspect="1"/>
          </p:cNvPicPr>
          <p:nvPr/>
        </p:nvPicPr>
        <p:blipFill>
          <a:blip r:embed="rId2"/>
          <a:stretch>
            <a:fillRect/>
          </a:stretch>
        </p:blipFill>
        <p:spPr>
          <a:xfrm>
            <a:off x="9254342" y="3699802"/>
            <a:ext cx="2010435" cy="2010435"/>
          </a:xfrm>
          <a:prstGeom prst="rect">
            <a:avLst/>
          </a:prstGeom>
        </p:spPr>
      </p:pic>
    </p:spTree>
    <p:extLst>
      <p:ext uri="{BB962C8B-B14F-4D97-AF65-F5344CB8AC3E}">
        <p14:creationId xmlns:p14="http://schemas.microsoft.com/office/powerpoint/2010/main" val="1067377824"/>
      </p:ext>
    </p:extLst>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BF3322CB-BAF7-91AF-FE73-E8A6C1BA828E}"/>
              </a:ext>
            </a:extLst>
          </p:cNvPr>
          <p:cNvSpPr>
            <a:spLocks noGrp="1" noChangeArrowheads="1"/>
          </p:cNvSpPr>
          <p:nvPr>
            <p:ph type="title"/>
          </p:nvPr>
        </p:nvSpPr>
        <p:spPr/>
        <p:txBody>
          <a:bodyPr/>
          <a:lstStyle/>
          <a:p>
            <a:r>
              <a:rPr lang="en-US" altLang="en-US" dirty="0"/>
              <a:t>Closing Remarks</a:t>
            </a:r>
          </a:p>
        </p:txBody>
      </p:sp>
      <p:sp>
        <p:nvSpPr>
          <p:cNvPr id="20483" name="Content Placeholder 2">
            <a:extLst>
              <a:ext uri="{FF2B5EF4-FFF2-40B4-BE49-F238E27FC236}">
                <a16:creationId xmlns:a16="http://schemas.microsoft.com/office/drawing/2014/main" id="{68CC6633-A2A3-E4F0-F4DC-60587202E91C}"/>
              </a:ext>
            </a:extLst>
          </p:cNvPr>
          <p:cNvSpPr>
            <a:spLocks noGrp="1" noChangeArrowheads="1"/>
          </p:cNvSpPr>
          <p:nvPr>
            <p:ph idx="1"/>
          </p:nvPr>
        </p:nvSpPr>
        <p:spPr/>
        <p:txBody>
          <a:bodyPr/>
          <a:lstStyle/>
          <a:p>
            <a:pPr marL="457200" lvl="1" indent="0">
              <a:lnSpc>
                <a:spcPct val="200000"/>
              </a:lnSpc>
              <a:buNone/>
            </a:pPr>
            <a:r>
              <a:rPr lang="en-US" altLang="en-US" dirty="0">
                <a:latin typeface="Söhne"/>
              </a:rPr>
              <a:t>"That wraps up our introduction to this course. Over the coming weeks, we’ll explore key cybersecurity concepts, from network security to encryption techniques, and learn how to apply them in real scenarios. Stay curious, ask questions, and engage actively — this course is designed to build both your knowledge and your practical skills. I’m excited to start this journey with you."</a:t>
            </a: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7" name="image10.jpeg">
            <a:extLst>
              <a:ext uri="{FF2B5EF4-FFF2-40B4-BE49-F238E27FC236}">
                <a16:creationId xmlns:a16="http://schemas.microsoft.com/office/drawing/2014/main" id="{A28BE230-D93C-E640-A892-4FB70D3D784A}"/>
              </a:ext>
            </a:extLst>
          </p:cNvPr>
          <p:cNvPicPr/>
          <p:nvPr/>
        </p:nvPicPr>
        <p:blipFill>
          <a:blip r:embed="rId3" cstate="print"/>
          <a:stretch>
            <a:fillRect/>
          </a:stretch>
        </p:blipFill>
        <p:spPr>
          <a:xfrm>
            <a:off x="483943" y="659302"/>
            <a:ext cx="4861780" cy="5518760"/>
          </a:xfrm>
          <a:prstGeom prst="rect">
            <a:avLst/>
          </a:prstGeom>
        </p:spPr>
      </p:pic>
      <p:sp>
        <p:nvSpPr>
          <p:cNvPr id="3" name="TextBox 2">
            <a:extLst>
              <a:ext uri="{FF2B5EF4-FFF2-40B4-BE49-F238E27FC236}">
                <a16:creationId xmlns:a16="http://schemas.microsoft.com/office/drawing/2014/main" id="{342B7F2E-3881-654C-898B-2AED290852AE}"/>
              </a:ext>
            </a:extLst>
          </p:cNvPr>
          <p:cNvSpPr txBox="1"/>
          <p:nvPr/>
        </p:nvSpPr>
        <p:spPr>
          <a:xfrm>
            <a:off x="6316394" y="2733647"/>
            <a:ext cx="2799484" cy="769441"/>
          </a:xfrm>
          <a:prstGeom prst="rect">
            <a:avLst/>
          </a:prstGeom>
          <a:noFill/>
        </p:spPr>
        <p:txBody>
          <a:bodyPr wrap="none" rtlCol="0">
            <a:spAutoFit/>
          </a:bodyPr>
          <a:lstStyle/>
          <a:p>
            <a:r>
              <a:rPr lang="en-US" sz="4400" dirty="0"/>
              <a:t>Thank you!</a:t>
            </a:r>
          </a:p>
        </p:txBody>
      </p:sp>
    </p:spTree>
    <p:extLst>
      <p:ext uri="{BB962C8B-B14F-4D97-AF65-F5344CB8AC3E}">
        <p14:creationId xmlns:p14="http://schemas.microsoft.com/office/powerpoint/2010/main" val="2269687913"/>
      </p:ext>
    </p:extLst>
  </p:cSld>
  <p:clrMapOvr>
    <a:masterClrMapping/>
  </p:clrMapOvr>
  <p:transition spd="slow"/>
</p:sld>
</file>

<file path=ppt/tags/tag1.xml><?xml version="1.0" encoding="utf-8"?>
<p:tagLst xmlns:a="http://schemas.openxmlformats.org/drawingml/2006/main" xmlns:r="http://schemas.openxmlformats.org/officeDocument/2006/relationships" xmlns:p="http://schemas.openxmlformats.org/presentationml/2006/main">
  <p:tag name="TIMING" val="|5.7"/>
</p:tagLst>
</file>

<file path=ppt/tags/tag2.xml><?xml version="1.0" encoding="utf-8"?>
<p:tagLst xmlns:a="http://schemas.openxmlformats.org/drawingml/2006/main" xmlns:r="http://schemas.openxmlformats.org/officeDocument/2006/relationships" xmlns:p="http://schemas.openxmlformats.org/presentationml/2006/main">
  <p:tag name="TIMING" val="|3.7|3.1|3.9"/>
</p:tagLst>
</file>

<file path=ppt/theme/theme1.xml><?xml version="1.0" encoding="utf-8"?>
<a:theme xmlns:a="http://schemas.openxmlformats.org/drawingml/2006/main" name="New midocean-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midocean-2" id="{83F5404E-C0BD-4D55-92D5-CF204C4E7D1C}" vid="{3979B65F-9B37-4E88-9EC9-597DE387626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8BFCB2D-C3FF-4ECF-B723-56B1DECD043E}">
  <ds:schemaRefs>
    <ds:schemaRef ds:uri="http://schemas.microsoft.com/sharepoint/v3/contenttype/forms"/>
  </ds:schemaRefs>
</ds:datastoreItem>
</file>

<file path=customXml/itemProps2.xml><?xml version="1.0" encoding="utf-8"?>
<ds:datastoreItem xmlns:ds="http://schemas.openxmlformats.org/officeDocument/2006/customXml" ds:itemID="{36A12AAB-3075-4626-8442-F498990CE7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Presentation Midocean new </Template>
  <TotalTime>961</TotalTime>
  <Words>1662</Words>
  <Application>Microsoft Macintosh PowerPoint</Application>
  <PresentationFormat>Widescreen</PresentationFormat>
  <Paragraphs>174</Paragraphs>
  <Slides>23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Alexandria</vt:lpstr>
      <vt:lpstr>Arial</vt:lpstr>
      <vt:lpstr>Calibri</vt:lpstr>
      <vt:lpstr>Calibri Light</vt:lpstr>
      <vt:lpstr>Söhne</vt:lpstr>
      <vt:lpstr>Times New Roman</vt:lpstr>
      <vt:lpstr>New midocean-2</vt:lpstr>
      <vt:lpstr>PowerPoint Presentation</vt:lpstr>
      <vt:lpstr>Agenda</vt:lpstr>
      <vt:lpstr>Agenda</vt:lpstr>
      <vt:lpstr>Agenda</vt:lpstr>
      <vt:lpstr>PowerPoint Presentation</vt:lpstr>
      <vt:lpstr>PowerPoint Presentation</vt:lpstr>
      <vt:lpstr>PowerPoint Presentation</vt:lpstr>
      <vt:lpstr>PowerPoint Presentation</vt:lpstr>
      <vt:lpstr>PowerPoint Presentation</vt:lpstr>
      <vt:lpstr>Course Description</vt:lpstr>
      <vt:lpstr>Introduction to Cybersecurity</vt:lpstr>
      <vt:lpstr>Introduction to Network and Network Security</vt:lpstr>
      <vt:lpstr>Classical Encryption Techniques</vt:lpstr>
      <vt:lpstr>Block Cipher and DES (Feistel Cipher)</vt:lpstr>
      <vt:lpstr>Block Cipher and DES (Attacks on DES)</vt:lpstr>
      <vt:lpstr>Finite Fields (Fields and Modular Arithmetic)</vt:lpstr>
      <vt:lpstr>Advanced Encryption Standard (AES)</vt:lpstr>
      <vt:lpstr>Public Key Cryptography (RSA)</vt:lpstr>
      <vt:lpstr>Message Authentication and Hashing</vt:lpstr>
      <vt:lpstr>PowerPoint Presentation</vt:lpstr>
      <vt:lpstr>PowerPoint Presentation</vt:lpstr>
      <vt:lpstr>Closing Remarks</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Author</cp:lastModifiedBy>
  <cp:revision>44</cp:revision>
  <dcterms:created xsi:type="dcterms:W3CDTF">2023-09-20T05:57:41Z</dcterms:created>
  <dcterms:modified xsi:type="dcterms:W3CDTF">2025-09-14T22:22:07Z</dcterms:modified>
</cp:coreProperties>
</file>