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Lst>
  <p:notesMasterIdLst>
    <p:notesMasterId r:id="rId74"/>
  </p:notesMasterIdLst>
  <p:sldIdLst>
    <p:sldId id="264" r:id="rId3"/>
    <p:sldId id="334" r:id="rId4"/>
    <p:sldId id="436" r:id="rId5"/>
    <p:sldId id="329" r:id="rId6"/>
    <p:sldId id="330" r:id="rId7"/>
    <p:sldId id="331" r:id="rId8"/>
    <p:sldId id="333" r:id="rId9"/>
    <p:sldId id="434" r:id="rId10"/>
    <p:sldId id="335" r:id="rId11"/>
    <p:sldId id="435" r:id="rId12"/>
    <p:sldId id="336" r:id="rId13"/>
    <p:sldId id="337" r:id="rId14"/>
    <p:sldId id="339" r:id="rId15"/>
    <p:sldId id="338" r:id="rId16"/>
    <p:sldId id="340" r:id="rId17"/>
    <p:sldId id="341" r:id="rId18"/>
    <p:sldId id="346" r:id="rId19"/>
    <p:sldId id="347" r:id="rId20"/>
    <p:sldId id="348" r:id="rId21"/>
    <p:sldId id="437" r:id="rId22"/>
    <p:sldId id="342" r:id="rId23"/>
    <p:sldId id="438" r:id="rId24"/>
    <p:sldId id="343" r:id="rId25"/>
    <p:sldId id="344" r:id="rId26"/>
    <p:sldId id="439" r:id="rId27"/>
    <p:sldId id="345" r:id="rId28"/>
    <p:sldId id="356" r:id="rId29"/>
    <p:sldId id="374" r:id="rId30"/>
    <p:sldId id="365" r:id="rId31"/>
    <p:sldId id="429" r:id="rId32"/>
    <p:sldId id="366" r:id="rId33"/>
    <p:sldId id="367" r:id="rId34"/>
    <p:sldId id="368" r:id="rId35"/>
    <p:sldId id="376" r:id="rId36"/>
    <p:sldId id="377" r:id="rId37"/>
    <p:sldId id="378" r:id="rId38"/>
    <p:sldId id="379" r:id="rId39"/>
    <p:sldId id="380" r:id="rId40"/>
    <p:sldId id="430" r:id="rId41"/>
    <p:sldId id="431" r:id="rId42"/>
    <p:sldId id="432" r:id="rId43"/>
    <p:sldId id="433" r:id="rId44"/>
    <p:sldId id="394" r:id="rId45"/>
    <p:sldId id="381" r:id="rId46"/>
    <p:sldId id="382" r:id="rId47"/>
    <p:sldId id="383" r:id="rId48"/>
    <p:sldId id="384" r:id="rId49"/>
    <p:sldId id="385" r:id="rId50"/>
    <p:sldId id="386" r:id="rId51"/>
    <p:sldId id="387" r:id="rId52"/>
    <p:sldId id="388" r:id="rId53"/>
    <p:sldId id="389" r:id="rId54"/>
    <p:sldId id="390" r:id="rId55"/>
    <p:sldId id="391" r:id="rId56"/>
    <p:sldId id="425" r:id="rId57"/>
    <p:sldId id="396" r:id="rId58"/>
    <p:sldId id="395" r:id="rId59"/>
    <p:sldId id="397" r:id="rId60"/>
    <p:sldId id="398" r:id="rId61"/>
    <p:sldId id="426" r:id="rId62"/>
    <p:sldId id="427" r:id="rId63"/>
    <p:sldId id="399" r:id="rId64"/>
    <p:sldId id="400" r:id="rId65"/>
    <p:sldId id="401" r:id="rId66"/>
    <p:sldId id="402" r:id="rId67"/>
    <p:sldId id="403" r:id="rId68"/>
    <p:sldId id="404" r:id="rId69"/>
    <p:sldId id="405" r:id="rId70"/>
    <p:sldId id="417" r:id="rId71"/>
    <p:sldId id="418" r:id="rId72"/>
    <p:sldId id="420"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24A9E1"/>
    <a:srgbClr val="53728A"/>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78705" autoAdjust="0"/>
  </p:normalViewPr>
  <p:slideViewPr>
    <p:cSldViewPr snapToGrid="0">
      <p:cViewPr varScale="1">
        <p:scale>
          <a:sx n="62" d="100"/>
          <a:sy n="62" d="100"/>
        </p:scale>
        <p:origin x="93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6E6D49-8B74-4C07-B9D6-6BF1E4884ED9}" type="doc">
      <dgm:prSet loTypeId="urn:microsoft.com/office/officeart/2005/8/layout/venn1" loCatId="relationship" qsTypeId="urn:microsoft.com/office/officeart/2005/8/quickstyle/3d2" qsCatId="3D" csTypeId="urn:microsoft.com/office/officeart/2005/8/colors/accent1_2" csCatId="accent1"/>
      <dgm:spPr/>
      <dgm:t>
        <a:bodyPr/>
        <a:lstStyle/>
        <a:p>
          <a:endParaRPr lang="en-US"/>
        </a:p>
      </dgm:t>
    </dgm:pt>
    <dgm:pt modelId="{1F87D648-9660-46B6-96D6-56617A129C5D}">
      <dgm:prSet/>
      <dgm:spPr/>
      <dgm:t>
        <a:bodyPr/>
        <a:lstStyle/>
        <a:p>
          <a:pPr rtl="0"/>
          <a:r>
            <a:rPr lang="en-US"/>
            <a:t>Project management is the:</a:t>
          </a:r>
        </a:p>
      </dgm:t>
    </dgm:pt>
    <dgm:pt modelId="{8F2F5DE0-F5C2-4E70-9AE6-B3A499F1AB86}" type="parTrans" cxnId="{293DB087-D7D9-4CF5-A57B-C14796285B47}">
      <dgm:prSet/>
      <dgm:spPr/>
      <dgm:t>
        <a:bodyPr/>
        <a:lstStyle/>
        <a:p>
          <a:endParaRPr lang="en-US"/>
        </a:p>
      </dgm:t>
    </dgm:pt>
    <dgm:pt modelId="{102ED948-080A-4470-9497-80BA28E093EE}" type="sibTrans" cxnId="{293DB087-D7D9-4CF5-A57B-C14796285B47}">
      <dgm:prSet/>
      <dgm:spPr/>
      <dgm:t>
        <a:bodyPr/>
        <a:lstStyle/>
        <a:p>
          <a:endParaRPr lang="en-US"/>
        </a:p>
      </dgm:t>
    </dgm:pt>
    <dgm:pt modelId="{F3128E6F-CE83-4067-9A79-609074D3E0C4}">
      <dgm:prSet/>
      <dgm:spPr/>
      <dgm:t>
        <a:bodyPr/>
        <a:lstStyle/>
        <a:p>
          <a:pPr rtl="0"/>
          <a:r>
            <a:rPr lang="en-US"/>
            <a:t>Planning</a:t>
          </a:r>
        </a:p>
      </dgm:t>
    </dgm:pt>
    <dgm:pt modelId="{D161DC0C-1567-4344-BFE7-DD7C1AAC934E}" type="parTrans" cxnId="{603FA0EB-52ED-4F83-9699-649D60B138A0}">
      <dgm:prSet/>
      <dgm:spPr/>
      <dgm:t>
        <a:bodyPr/>
        <a:lstStyle/>
        <a:p>
          <a:endParaRPr lang="en-US"/>
        </a:p>
      </dgm:t>
    </dgm:pt>
    <dgm:pt modelId="{3062B2A3-3B46-46C1-AE9E-7FB1011F3D08}" type="sibTrans" cxnId="{603FA0EB-52ED-4F83-9699-649D60B138A0}">
      <dgm:prSet/>
      <dgm:spPr/>
      <dgm:t>
        <a:bodyPr/>
        <a:lstStyle/>
        <a:p>
          <a:endParaRPr lang="en-US"/>
        </a:p>
      </dgm:t>
    </dgm:pt>
    <dgm:pt modelId="{974C33D4-EFCF-465C-94B4-B85DE981380B}">
      <dgm:prSet/>
      <dgm:spPr/>
      <dgm:t>
        <a:bodyPr/>
        <a:lstStyle/>
        <a:p>
          <a:pPr rtl="0"/>
          <a:r>
            <a:rPr lang="en-US"/>
            <a:t>Organizing</a:t>
          </a:r>
        </a:p>
      </dgm:t>
    </dgm:pt>
    <dgm:pt modelId="{0264284C-3BD2-49C5-9C32-72EFE160C0D3}" type="parTrans" cxnId="{FC0C2833-800D-4C14-BFE1-10B14F4EC65E}">
      <dgm:prSet/>
      <dgm:spPr/>
      <dgm:t>
        <a:bodyPr/>
        <a:lstStyle/>
        <a:p>
          <a:endParaRPr lang="en-US"/>
        </a:p>
      </dgm:t>
    </dgm:pt>
    <dgm:pt modelId="{87FCB013-1436-465D-80BF-91BB6B7AC7C8}" type="sibTrans" cxnId="{FC0C2833-800D-4C14-BFE1-10B14F4EC65E}">
      <dgm:prSet/>
      <dgm:spPr/>
      <dgm:t>
        <a:bodyPr/>
        <a:lstStyle/>
        <a:p>
          <a:endParaRPr lang="en-US"/>
        </a:p>
      </dgm:t>
    </dgm:pt>
    <dgm:pt modelId="{D5155186-E558-48DE-BBFF-37E4D9E5DC9A}">
      <dgm:prSet/>
      <dgm:spPr/>
      <dgm:t>
        <a:bodyPr/>
        <a:lstStyle/>
        <a:p>
          <a:pPr rtl="0"/>
          <a:r>
            <a:rPr lang="en-US"/>
            <a:t>Staffing</a:t>
          </a:r>
        </a:p>
      </dgm:t>
    </dgm:pt>
    <dgm:pt modelId="{C567F35F-C6E9-412F-9AE3-9B5DCE47F714}" type="parTrans" cxnId="{34B68BEF-29FF-41DC-B9F3-0AE1A2590147}">
      <dgm:prSet/>
      <dgm:spPr/>
      <dgm:t>
        <a:bodyPr/>
        <a:lstStyle/>
        <a:p>
          <a:endParaRPr lang="en-US"/>
        </a:p>
      </dgm:t>
    </dgm:pt>
    <dgm:pt modelId="{B1B3612A-606B-41F7-B2A4-BE375E933AE0}" type="sibTrans" cxnId="{34B68BEF-29FF-41DC-B9F3-0AE1A2590147}">
      <dgm:prSet/>
      <dgm:spPr/>
      <dgm:t>
        <a:bodyPr/>
        <a:lstStyle/>
        <a:p>
          <a:endParaRPr lang="en-US"/>
        </a:p>
      </dgm:t>
    </dgm:pt>
    <dgm:pt modelId="{61A59AB1-FFC4-43DD-84D3-179F55EBBC13}">
      <dgm:prSet/>
      <dgm:spPr/>
      <dgm:t>
        <a:bodyPr/>
        <a:lstStyle/>
        <a:p>
          <a:pPr rtl="0"/>
          <a:r>
            <a:rPr lang="en-US"/>
            <a:t>Scheduling</a:t>
          </a:r>
        </a:p>
      </dgm:t>
    </dgm:pt>
    <dgm:pt modelId="{1691EA31-5F31-43F3-A61D-6C8C98915FE8}" type="parTrans" cxnId="{90E0068A-0054-4756-85DC-0ECD9DA39C8A}">
      <dgm:prSet/>
      <dgm:spPr/>
      <dgm:t>
        <a:bodyPr/>
        <a:lstStyle/>
        <a:p>
          <a:endParaRPr lang="en-US"/>
        </a:p>
      </dgm:t>
    </dgm:pt>
    <dgm:pt modelId="{BA362CC2-E1F9-41C7-B4AB-36F958E82E3D}" type="sibTrans" cxnId="{90E0068A-0054-4756-85DC-0ECD9DA39C8A}">
      <dgm:prSet/>
      <dgm:spPr/>
      <dgm:t>
        <a:bodyPr/>
        <a:lstStyle/>
        <a:p>
          <a:endParaRPr lang="en-US"/>
        </a:p>
      </dgm:t>
    </dgm:pt>
    <dgm:pt modelId="{01B70DC9-2A25-46BC-8A69-1793E4AFBFF4}">
      <dgm:prSet/>
      <dgm:spPr/>
      <dgm:t>
        <a:bodyPr/>
        <a:lstStyle/>
        <a:p>
          <a:pPr rtl="0"/>
          <a:r>
            <a:rPr lang="en-US"/>
            <a:t>Leading</a:t>
          </a:r>
        </a:p>
      </dgm:t>
    </dgm:pt>
    <dgm:pt modelId="{998C750D-C101-4EA9-A638-1B56D4CC692B}" type="parTrans" cxnId="{685B3992-86E7-442C-9080-32C91A7EEC06}">
      <dgm:prSet/>
      <dgm:spPr/>
      <dgm:t>
        <a:bodyPr/>
        <a:lstStyle/>
        <a:p>
          <a:endParaRPr lang="en-US"/>
        </a:p>
      </dgm:t>
    </dgm:pt>
    <dgm:pt modelId="{146D00C1-3D93-450C-9B87-1654A25A357B}" type="sibTrans" cxnId="{685B3992-86E7-442C-9080-32C91A7EEC06}">
      <dgm:prSet/>
      <dgm:spPr/>
      <dgm:t>
        <a:bodyPr/>
        <a:lstStyle/>
        <a:p>
          <a:endParaRPr lang="en-US"/>
        </a:p>
      </dgm:t>
    </dgm:pt>
    <dgm:pt modelId="{8BE1DB18-5E2F-48B8-A5EB-4237D85B6640}">
      <dgm:prSet/>
      <dgm:spPr/>
      <dgm:t>
        <a:bodyPr/>
        <a:lstStyle/>
        <a:p>
          <a:pPr rtl="0"/>
          <a:r>
            <a:rPr lang="en-US"/>
            <a:t>Communicating</a:t>
          </a:r>
        </a:p>
      </dgm:t>
    </dgm:pt>
    <dgm:pt modelId="{9D688FCC-F817-4D57-A0F4-A10EE779A9E8}" type="parTrans" cxnId="{73804B39-8743-4D95-BE1F-1F7B7C7A4C06}">
      <dgm:prSet/>
      <dgm:spPr/>
      <dgm:t>
        <a:bodyPr/>
        <a:lstStyle/>
        <a:p>
          <a:endParaRPr lang="en-US"/>
        </a:p>
      </dgm:t>
    </dgm:pt>
    <dgm:pt modelId="{98BABAD0-6172-45BD-89BD-C544331B942C}" type="sibTrans" cxnId="{73804B39-8743-4D95-BE1F-1F7B7C7A4C06}">
      <dgm:prSet/>
      <dgm:spPr/>
      <dgm:t>
        <a:bodyPr/>
        <a:lstStyle/>
        <a:p>
          <a:endParaRPr lang="en-US"/>
        </a:p>
      </dgm:t>
    </dgm:pt>
    <dgm:pt modelId="{609ADCFA-B4EB-4D10-81F5-B24B93225B5D}">
      <dgm:prSet/>
      <dgm:spPr/>
      <dgm:t>
        <a:bodyPr/>
        <a:lstStyle/>
        <a:p>
          <a:pPr rtl="0"/>
          <a:r>
            <a:rPr lang="en-US"/>
            <a:t>Monitoring and controlling</a:t>
          </a:r>
        </a:p>
      </dgm:t>
    </dgm:pt>
    <dgm:pt modelId="{10F4609A-562C-486B-ACD9-2993C963BDEE}" type="parTrans" cxnId="{BB707C27-CE11-4651-A758-E77939578097}">
      <dgm:prSet/>
      <dgm:spPr/>
      <dgm:t>
        <a:bodyPr/>
        <a:lstStyle/>
        <a:p>
          <a:endParaRPr lang="en-US"/>
        </a:p>
      </dgm:t>
    </dgm:pt>
    <dgm:pt modelId="{176D9993-9EF8-42FA-B510-C8817E2AEA63}" type="sibTrans" cxnId="{BB707C27-CE11-4651-A758-E77939578097}">
      <dgm:prSet/>
      <dgm:spPr/>
      <dgm:t>
        <a:bodyPr/>
        <a:lstStyle/>
        <a:p>
          <a:endParaRPr lang="en-US"/>
        </a:p>
      </dgm:t>
    </dgm:pt>
    <dgm:pt modelId="{48AFB0EF-FA01-428B-9656-9F2809239BBF}">
      <dgm:prSet custT="1"/>
      <dgm:spPr/>
      <dgm:t>
        <a:bodyPr/>
        <a:lstStyle/>
        <a:p>
          <a:pPr rtl="0"/>
          <a:r>
            <a:rPr lang="en-US" sz="2800" b="1" smtClean="0"/>
            <a:t>of work activities to achieve a pre-defined outcome on time and within budget</a:t>
          </a:r>
          <a:endParaRPr lang="en-US" sz="2800" b="1" dirty="0"/>
        </a:p>
      </dgm:t>
    </dgm:pt>
    <dgm:pt modelId="{6451E1BA-D5D1-40FD-B0E9-02194AFC2835}" type="parTrans" cxnId="{4DAC0DB0-C27C-4B51-BCD2-60D8C15285B2}">
      <dgm:prSet/>
      <dgm:spPr/>
      <dgm:t>
        <a:bodyPr/>
        <a:lstStyle/>
        <a:p>
          <a:endParaRPr lang="en-US"/>
        </a:p>
      </dgm:t>
    </dgm:pt>
    <dgm:pt modelId="{BC36A1DA-7A8D-4C06-B188-2C9BA4059DC5}" type="sibTrans" cxnId="{4DAC0DB0-C27C-4B51-BCD2-60D8C15285B2}">
      <dgm:prSet/>
      <dgm:spPr/>
      <dgm:t>
        <a:bodyPr/>
        <a:lstStyle/>
        <a:p>
          <a:endParaRPr lang="en-US"/>
        </a:p>
      </dgm:t>
    </dgm:pt>
    <dgm:pt modelId="{FCA41917-4D56-4C33-8DEC-C57581EEDF7C}" type="pres">
      <dgm:prSet presAssocID="{B96E6D49-8B74-4C07-B9D6-6BF1E4884ED9}" presName="compositeShape" presStyleCnt="0">
        <dgm:presLayoutVars>
          <dgm:chMax val="7"/>
          <dgm:dir/>
          <dgm:resizeHandles val="exact"/>
        </dgm:presLayoutVars>
      </dgm:prSet>
      <dgm:spPr/>
      <dgm:t>
        <a:bodyPr/>
        <a:lstStyle/>
        <a:p>
          <a:endParaRPr lang="en-US"/>
        </a:p>
      </dgm:t>
    </dgm:pt>
    <dgm:pt modelId="{CA6B9486-8AC1-4C4A-BD89-263B99CBAB10}" type="pres">
      <dgm:prSet presAssocID="{1F87D648-9660-46B6-96D6-56617A129C5D}" presName="circ1" presStyleLbl="vennNode1" presStyleIdx="0" presStyleCnt="2"/>
      <dgm:spPr/>
      <dgm:t>
        <a:bodyPr/>
        <a:lstStyle/>
        <a:p>
          <a:endParaRPr lang="en-US"/>
        </a:p>
      </dgm:t>
    </dgm:pt>
    <dgm:pt modelId="{467DE0DF-BBBF-4E49-86FC-707FB59D51B1}" type="pres">
      <dgm:prSet presAssocID="{1F87D648-9660-46B6-96D6-56617A129C5D}" presName="circ1Tx" presStyleLbl="revTx" presStyleIdx="0" presStyleCnt="0">
        <dgm:presLayoutVars>
          <dgm:chMax val="0"/>
          <dgm:chPref val="0"/>
          <dgm:bulletEnabled val="1"/>
        </dgm:presLayoutVars>
      </dgm:prSet>
      <dgm:spPr/>
      <dgm:t>
        <a:bodyPr/>
        <a:lstStyle/>
        <a:p>
          <a:endParaRPr lang="en-US"/>
        </a:p>
      </dgm:t>
    </dgm:pt>
    <dgm:pt modelId="{DBBFB881-72F2-415F-948C-212DBA5522F5}" type="pres">
      <dgm:prSet presAssocID="{48AFB0EF-FA01-428B-9656-9F2809239BBF}" presName="circ2" presStyleLbl="vennNode1" presStyleIdx="1" presStyleCnt="2"/>
      <dgm:spPr/>
      <dgm:t>
        <a:bodyPr/>
        <a:lstStyle/>
        <a:p>
          <a:endParaRPr lang="en-US"/>
        </a:p>
      </dgm:t>
    </dgm:pt>
    <dgm:pt modelId="{AB17966B-9D43-4BC0-99B0-31B8D6A50F78}" type="pres">
      <dgm:prSet presAssocID="{48AFB0EF-FA01-428B-9656-9F2809239BBF}" presName="circ2Tx" presStyleLbl="revTx" presStyleIdx="0" presStyleCnt="0">
        <dgm:presLayoutVars>
          <dgm:chMax val="0"/>
          <dgm:chPref val="0"/>
          <dgm:bulletEnabled val="1"/>
        </dgm:presLayoutVars>
      </dgm:prSet>
      <dgm:spPr/>
      <dgm:t>
        <a:bodyPr/>
        <a:lstStyle/>
        <a:p>
          <a:endParaRPr lang="en-US"/>
        </a:p>
      </dgm:t>
    </dgm:pt>
  </dgm:ptLst>
  <dgm:cxnLst>
    <dgm:cxn modelId="{293DB087-D7D9-4CF5-A57B-C14796285B47}" srcId="{B96E6D49-8B74-4C07-B9D6-6BF1E4884ED9}" destId="{1F87D648-9660-46B6-96D6-56617A129C5D}" srcOrd="0" destOrd="0" parTransId="{8F2F5DE0-F5C2-4E70-9AE6-B3A499F1AB86}" sibTransId="{102ED948-080A-4470-9497-80BA28E093EE}"/>
    <dgm:cxn modelId="{855F5CB4-9DDB-4E88-86C5-76F5ACD51562}" type="presOf" srcId="{01B70DC9-2A25-46BC-8A69-1793E4AFBFF4}" destId="{CA6B9486-8AC1-4C4A-BD89-263B99CBAB10}" srcOrd="0" destOrd="5" presId="urn:microsoft.com/office/officeart/2005/8/layout/venn1"/>
    <dgm:cxn modelId="{603FA0EB-52ED-4F83-9699-649D60B138A0}" srcId="{1F87D648-9660-46B6-96D6-56617A129C5D}" destId="{F3128E6F-CE83-4067-9A79-609074D3E0C4}" srcOrd="0" destOrd="0" parTransId="{D161DC0C-1567-4344-BFE7-DD7C1AAC934E}" sibTransId="{3062B2A3-3B46-46C1-AE9E-7FB1011F3D08}"/>
    <dgm:cxn modelId="{90228CDF-40C3-41D1-BA14-3C70963A98DE}" type="presOf" srcId="{8BE1DB18-5E2F-48B8-A5EB-4237D85B6640}" destId="{467DE0DF-BBBF-4E49-86FC-707FB59D51B1}" srcOrd="1" destOrd="6" presId="urn:microsoft.com/office/officeart/2005/8/layout/venn1"/>
    <dgm:cxn modelId="{86AB51FB-AE3E-4242-95B2-305834199912}" type="presOf" srcId="{D5155186-E558-48DE-BBFF-37E4D9E5DC9A}" destId="{CA6B9486-8AC1-4C4A-BD89-263B99CBAB10}" srcOrd="0" destOrd="3" presId="urn:microsoft.com/office/officeart/2005/8/layout/venn1"/>
    <dgm:cxn modelId="{F255E651-D95E-4E13-96EF-1B62AD42C344}" type="presOf" srcId="{1F87D648-9660-46B6-96D6-56617A129C5D}" destId="{467DE0DF-BBBF-4E49-86FC-707FB59D51B1}" srcOrd="1" destOrd="0" presId="urn:microsoft.com/office/officeart/2005/8/layout/venn1"/>
    <dgm:cxn modelId="{13583FBC-DECA-4842-8973-B4A7F019067A}" type="presOf" srcId="{974C33D4-EFCF-465C-94B4-B85DE981380B}" destId="{CA6B9486-8AC1-4C4A-BD89-263B99CBAB10}" srcOrd="0" destOrd="2" presId="urn:microsoft.com/office/officeart/2005/8/layout/venn1"/>
    <dgm:cxn modelId="{4DAC0DB0-C27C-4B51-BCD2-60D8C15285B2}" srcId="{B96E6D49-8B74-4C07-B9D6-6BF1E4884ED9}" destId="{48AFB0EF-FA01-428B-9656-9F2809239BBF}" srcOrd="1" destOrd="0" parTransId="{6451E1BA-D5D1-40FD-B0E9-02194AFC2835}" sibTransId="{BC36A1DA-7A8D-4C06-B188-2C9BA4059DC5}"/>
    <dgm:cxn modelId="{361A62EB-0F6B-407E-9896-7EFBAED464A0}" type="presOf" srcId="{1F87D648-9660-46B6-96D6-56617A129C5D}" destId="{CA6B9486-8AC1-4C4A-BD89-263B99CBAB10}" srcOrd="0" destOrd="0" presId="urn:microsoft.com/office/officeart/2005/8/layout/venn1"/>
    <dgm:cxn modelId="{EBB5AEE2-323B-4EB5-B8D0-A298B0F5DA82}" type="presOf" srcId="{48AFB0EF-FA01-428B-9656-9F2809239BBF}" destId="{AB17966B-9D43-4BC0-99B0-31B8D6A50F78}" srcOrd="1" destOrd="0" presId="urn:microsoft.com/office/officeart/2005/8/layout/venn1"/>
    <dgm:cxn modelId="{34B68BEF-29FF-41DC-B9F3-0AE1A2590147}" srcId="{1F87D648-9660-46B6-96D6-56617A129C5D}" destId="{D5155186-E558-48DE-BBFF-37E4D9E5DC9A}" srcOrd="2" destOrd="0" parTransId="{C567F35F-C6E9-412F-9AE3-9B5DCE47F714}" sibTransId="{B1B3612A-606B-41F7-B2A4-BE375E933AE0}"/>
    <dgm:cxn modelId="{73804B39-8743-4D95-BE1F-1F7B7C7A4C06}" srcId="{1F87D648-9660-46B6-96D6-56617A129C5D}" destId="{8BE1DB18-5E2F-48B8-A5EB-4237D85B6640}" srcOrd="5" destOrd="0" parTransId="{9D688FCC-F817-4D57-A0F4-A10EE779A9E8}" sibTransId="{98BABAD0-6172-45BD-89BD-C544331B942C}"/>
    <dgm:cxn modelId="{BEA8A579-415F-4D9E-A22D-E3C728B73686}" type="presOf" srcId="{61A59AB1-FFC4-43DD-84D3-179F55EBBC13}" destId="{CA6B9486-8AC1-4C4A-BD89-263B99CBAB10}" srcOrd="0" destOrd="4" presId="urn:microsoft.com/office/officeart/2005/8/layout/venn1"/>
    <dgm:cxn modelId="{7429FE01-E62B-4416-8942-2161C477A7FE}" type="presOf" srcId="{48AFB0EF-FA01-428B-9656-9F2809239BBF}" destId="{DBBFB881-72F2-415F-948C-212DBA5522F5}" srcOrd="0" destOrd="0" presId="urn:microsoft.com/office/officeart/2005/8/layout/venn1"/>
    <dgm:cxn modelId="{C7895BD6-BF87-48BA-8F93-AC8C48C6E0BB}" type="presOf" srcId="{B96E6D49-8B74-4C07-B9D6-6BF1E4884ED9}" destId="{FCA41917-4D56-4C33-8DEC-C57581EEDF7C}" srcOrd="0" destOrd="0" presId="urn:microsoft.com/office/officeart/2005/8/layout/venn1"/>
    <dgm:cxn modelId="{6C8C45CE-9320-4C66-A58E-59E5A078C430}" type="presOf" srcId="{974C33D4-EFCF-465C-94B4-B85DE981380B}" destId="{467DE0DF-BBBF-4E49-86FC-707FB59D51B1}" srcOrd="1" destOrd="2" presId="urn:microsoft.com/office/officeart/2005/8/layout/venn1"/>
    <dgm:cxn modelId="{FC0C2833-800D-4C14-BFE1-10B14F4EC65E}" srcId="{1F87D648-9660-46B6-96D6-56617A129C5D}" destId="{974C33D4-EFCF-465C-94B4-B85DE981380B}" srcOrd="1" destOrd="0" parTransId="{0264284C-3BD2-49C5-9C32-72EFE160C0D3}" sibTransId="{87FCB013-1436-465D-80BF-91BB6B7AC7C8}"/>
    <dgm:cxn modelId="{73DFC464-C25D-47E9-9062-8A467A07C492}" type="presOf" srcId="{F3128E6F-CE83-4067-9A79-609074D3E0C4}" destId="{CA6B9486-8AC1-4C4A-BD89-263B99CBAB10}" srcOrd="0" destOrd="1" presId="urn:microsoft.com/office/officeart/2005/8/layout/venn1"/>
    <dgm:cxn modelId="{1D156778-D98B-48D8-84A2-240466A6DEA9}" type="presOf" srcId="{8BE1DB18-5E2F-48B8-A5EB-4237D85B6640}" destId="{CA6B9486-8AC1-4C4A-BD89-263B99CBAB10}" srcOrd="0" destOrd="6" presId="urn:microsoft.com/office/officeart/2005/8/layout/venn1"/>
    <dgm:cxn modelId="{CE0ABD4C-7DCF-4641-82DE-C02EA4AC4B08}" type="presOf" srcId="{609ADCFA-B4EB-4D10-81F5-B24B93225B5D}" destId="{467DE0DF-BBBF-4E49-86FC-707FB59D51B1}" srcOrd="1" destOrd="7" presId="urn:microsoft.com/office/officeart/2005/8/layout/venn1"/>
    <dgm:cxn modelId="{7BA594B3-DD74-4AC9-B640-CFF89BB88B88}" type="presOf" srcId="{D5155186-E558-48DE-BBFF-37E4D9E5DC9A}" destId="{467DE0DF-BBBF-4E49-86FC-707FB59D51B1}" srcOrd="1" destOrd="3" presId="urn:microsoft.com/office/officeart/2005/8/layout/venn1"/>
    <dgm:cxn modelId="{BB707C27-CE11-4651-A758-E77939578097}" srcId="{1F87D648-9660-46B6-96D6-56617A129C5D}" destId="{609ADCFA-B4EB-4D10-81F5-B24B93225B5D}" srcOrd="6" destOrd="0" parTransId="{10F4609A-562C-486B-ACD9-2993C963BDEE}" sibTransId="{176D9993-9EF8-42FA-B510-C8817E2AEA63}"/>
    <dgm:cxn modelId="{685B3992-86E7-442C-9080-32C91A7EEC06}" srcId="{1F87D648-9660-46B6-96D6-56617A129C5D}" destId="{01B70DC9-2A25-46BC-8A69-1793E4AFBFF4}" srcOrd="4" destOrd="0" parTransId="{998C750D-C101-4EA9-A638-1B56D4CC692B}" sibTransId="{146D00C1-3D93-450C-9B87-1654A25A357B}"/>
    <dgm:cxn modelId="{EB343E9C-5402-4606-A400-E5722F37CC34}" type="presOf" srcId="{F3128E6F-CE83-4067-9A79-609074D3E0C4}" destId="{467DE0DF-BBBF-4E49-86FC-707FB59D51B1}" srcOrd="1" destOrd="1" presId="urn:microsoft.com/office/officeart/2005/8/layout/venn1"/>
    <dgm:cxn modelId="{D6CD819D-39DB-4100-B9F2-E126E20F7804}" type="presOf" srcId="{609ADCFA-B4EB-4D10-81F5-B24B93225B5D}" destId="{CA6B9486-8AC1-4C4A-BD89-263B99CBAB10}" srcOrd="0" destOrd="7" presId="urn:microsoft.com/office/officeart/2005/8/layout/venn1"/>
    <dgm:cxn modelId="{D2049ACF-B9EF-4432-B077-AE29856EEFB1}" type="presOf" srcId="{01B70DC9-2A25-46BC-8A69-1793E4AFBFF4}" destId="{467DE0DF-BBBF-4E49-86FC-707FB59D51B1}" srcOrd="1" destOrd="5" presId="urn:microsoft.com/office/officeart/2005/8/layout/venn1"/>
    <dgm:cxn modelId="{90E0068A-0054-4756-85DC-0ECD9DA39C8A}" srcId="{1F87D648-9660-46B6-96D6-56617A129C5D}" destId="{61A59AB1-FFC4-43DD-84D3-179F55EBBC13}" srcOrd="3" destOrd="0" parTransId="{1691EA31-5F31-43F3-A61D-6C8C98915FE8}" sibTransId="{BA362CC2-E1F9-41C7-B4AB-36F958E82E3D}"/>
    <dgm:cxn modelId="{D40E6981-B559-4517-88C9-5A17E650F77D}" type="presOf" srcId="{61A59AB1-FFC4-43DD-84D3-179F55EBBC13}" destId="{467DE0DF-BBBF-4E49-86FC-707FB59D51B1}" srcOrd="1" destOrd="4" presId="urn:microsoft.com/office/officeart/2005/8/layout/venn1"/>
    <dgm:cxn modelId="{9061398B-5353-47BD-A02F-3F9FB27E7246}" type="presParOf" srcId="{FCA41917-4D56-4C33-8DEC-C57581EEDF7C}" destId="{CA6B9486-8AC1-4C4A-BD89-263B99CBAB10}" srcOrd="0" destOrd="0" presId="urn:microsoft.com/office/officeart/2005/8/layout/venn1"/>
    <dgm:cxn modelId="{9A884E31-3A9A-48F8-B4C4-5E98E9B51A22}" type="presParOf" srcId="{FCA41917-4D56-4C33-8DEC-C57581EEDF7C}" destId="{467DE0DF-BBBF-4E49-86FC-707FB59D51B1}" srcOrd="1" destOrd="0" presId="urn:microsoft.com/office/officeart/2005/8/layout/venn1"/>
    <dgm:cxn modelId="{4C6B2E67-86FC-4097-94AD-F418CEFF254C}" type="presParOf" srcId="{FCA41917-4D56-4C33-8DEC-C57581EEDF7C}" destId="{DBBFB881-72F2-415F-948C-212DBA5522F5}" srcOrd="2" destOrd="0" presId="urn:microsoft.com/office/officeart/2005/8/layout/venn1"/>
    <dgm:cxn modelId="{53780055-BCDB-4E7F-96CF-9AB519DA4F76}" type="presParOf" srcId="{FCA41917-4D56-4C33-8DEC-C57581EEDF7C}" destId="{AB17966B-9D43-4BC0-99B0-31B8D6A50F78}"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ED9524-EE3B-48B8-94FD-FE58C40F2C79}"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2D1DAB69-AC72-420C-A24D-868C898C1CA6}">
      <dgm:prSet/>
      <dgm:spPr/>
      <dgm:t>
        <a:bodyPr/>
        <a:lstStyle/>
        <a:p>
          <a:pPr rtl="0"/>
          <a:r>
            <a:rPr lang="en-US"/>
            <a:t>Every project is unique, but they progress through the same phases:-</a:t>
          </a:r>
        </a:p>
      </dgm:t>
    </dgm:pt>
    <dgm:pt modelId="{781624A9-0569-4936-9578-BFB04562E076}" type="parTrans" cxnId="{B9A3B5FF-845F-48C6-93E3-EB676BEF1A50}">
      <dgm:prSet/>
      <dgm:spPr/>
      <dgm:t>
        <a:bodyPr/>
        <a:lstStyle/>
        <a:p>
          <a:endParaRPr lang="en-US"/>
        </a:p>
      </dgm:t>
    </dgm:pt>
    <dgm:pt modelId="{651859F4-FCBF-4DC6-9FC2-78FF311B5989}" type="sibTrans" cxnId="{B9A3B5FF-845F-48C6-93E3-EB676BEF1A50}">
      <dgm:prSet/>
      <dgm:spPr/>
      <dgm:t>
        <a:bodyPr/>
        <a:lstStyle/>
        <a:p>
          <a:endParaRPr lang="en-US"/>
        </a:p>
      </dgm:t>
    </dgm:pt>
    <dgm:pt modelId="{89B5A4B2-1198-433E-80AF-5A9247B427FB}">
      <dgm:prSet/>
      <dgm:spPr/>
      <dgm:t>
        <a:bodyPr/>
        <a:lstStyle/>
        <a:p>
          <a:pPr rtl="0"/>
          <a:r>
            <a:rPr lang="en-US"/>
            <a:t>Project Initiating</a:t>
          </a:r>
        </a:p>
      </dgm:t>
    </dgm:pt>
    <dgm:pt modelId="{36A3A86C-5254-4ADC-9E4B-B3D8BA4965FC}" type="parTrans" cxnId="{7DC022D9-0D2C-4A2F-BBCA-2DABC812E2BD}">
      <dgm:prSet/>
      <dgm:spPr/>
      <dgm:t>
        <a:bodyPr/>
        <a:lstStyle/>
        <a:p>
          <a:endParaRPr lang="en-US"/>
        </a:p>
      </dgm:t>
    </dgm:pt>
    <dgm:pt modelId="{175BE6B7-B658-4E21-8BDA-39D4A43137E5}" type="sibTrans" cxnId="{7DC022D9-0D2C-4A2F-BBCA-2DABC812E2BD}">
      <dgm:prSet/>
      <dgm:spPr/>
      <dgm:t>
        <a:bodyPr/>
        <a:lstStyle/>
        <a:p>
          <a:endParaRPr lang="en-US"/>
        </a:p>
      </dgm:t>
    </dgm:pt>
    <dgm:pt modelId="{C386B139-A013-45D9-94BB-74842ED759BA}">
      <dgm:prSet/>
      <dgm:spPr/>
      <dgm:t>
        <a:bodyPr/>
        <a:lstStyle/>
        <a:p>
          <a:pPr rtl="0"/>
          <a:r>
            <a:rPr lang="en-US" dirty="0"/>
            <a:t>Project Planning</a:t>
          </a:r>
        </a:p>
      </dgm:t>
    </dgm:pt>
    <dgm:pt modelId="{A583B6D2-F483-4FD3-855C-A1E173DAC303}" type="parTrans" cxnId="{38BD6E13-C896-41D0-AF7C-834CAFC22B75}">
      <dgm:prSet/>
      <dgm:spPr/>
      <dgm:t>
        <a:bodyPr/>
        <a:lstStyle/>
        <a:p>
          <a:endParaRPr lang="en-US"/>
        </a:p>
      </dgm:t>
    </dgm:pt>
    <dgm:pt modelId="{1AE3DC82-8E4E-4E13-823A-B61B7703A74F}" type="sibTrans" cxnId="{38BD6E13-C896-41D0-AF7C-834CAFC22B75}">
      <dgm:prSet/>
      <dgm:spPr/>
      <dgm:t>
        <a:bodyPr/>
        <a:lstStyle/>
        <a:p>
          <a:endParaRPr lang="en-US"/>
        </a:p>
      </dgm:t>
    </dgm:pt>
    <dgm:pt modelId="{493FFFFE-0898-4340-B2A4-4E6CD1A24019}">
      <dgm:prSet/>
      <dgm:spPr/>
      <dgm:t>
        <a:bodyPr/>
        <a:lstStyle/>
        <a:p>
          <a:pPr rtl="0"/>
          <a:r>
            <a:rPr lang="en-US"/>
            <a:t>Project Implementation</a:t>
          </a:r>
        </a:p>
      </dgm:t>
    </dgm:pt>
    <dgm:pt modelId="{AC3822F4-5C04-4B64-B23C-856324A22195}" type="parTrans" cxnId="{8530AF5D-FDD5-47C0-99AE-6F1D8B7584DD}">
      <dgm:prSet/>
      <dgm:spPr/>
      <dgm:t>
        <a:bodyPr/>
        <a:lstStyle/>
        <a:p>
          <a:endParaRPr lang="en-US"/>
        </a:p>
      </dgm:t>
    </dgm:pt>
    <dgm:pt modelId="{B2F5BFA4-6580-42B6-940B-ECC90EB66B9D}" type="sibTrans" cxnId="{8530AF5D-FDD5-47C0-99AE-6F1D8B7584DD}">
      <dgm:prSet/>
      <dgm:spPr/>
      <dgm:t>
        <a:bodyPr/>
        <a:lstStyle/>
        <a:p>
          <a:endParaRPr lang="en-US"/>
        </a:p>
      </dgm:t>
    </dgm:pt>
    <dgm:pt modelId="{D61DD47E-2DDB-4823-BCAC-E8DBAC58ADB2}">
      <dgm:prSet/>
      <dgm:spPr/>
      <dgm:t>
        <a:bodyPr/>
        <a:lstStyle/>
        <a:p>
          <a:pPr rtl="0"/>
          <a:r>
            <a:rPr lang="en-US"/>
            <a:t>Project Close-Out</a:t>
          </a:r>
        </a:p>
      </dgm:t>
    </dgm:pt>
    <dgm:pt modelId="{3EA778BC-3467-46F0-A51D-D988018D75C4}" type="parTrans" cxnId="{B2F70038-C928-4FDA-8D68-137F3A27D794}">
      <dgm:prSet/>
      <dgm:spPr/>
      <dgm:t>
        <a:bodyPr/>
        <a:lstStyle/>
        <a:p>
          <a:endParaRPr lang="en-US"/>
        </a:p>
      </dgm:t>
    </dgm:pt>
    <dgm:pt modelId="{678107F2-253F-4210-881D-5221533F6203}" type="sibTrans" cxnId="{B2F70038-C928-4FDA-8D68-137F3A27D794}">
      <dgm:prSet/>
      <dgm:spPr/>
      <dgm:t>
        <a:bodyPr/>
        <a:lstStyle/>
        <a:p>
          <a:endParaRPr lang="en-US"/>
        </a:p>
      </dgm:t>
    </dgm:pt>
    <dgm:pt modelId="{E5A0AD1F-432B-43AA-BE84-1172C86F1E8F}" type="pres">
      <dgm:prSet presAssocID="{64ED9524-EE3B-48B8-94FD-FE58C40F2C79}" presName="Name0" presStyleCnt="0">
        <dgm:presLayoutVars>
          <dgm:dir/>
          <dgm:animLvl val="lvl"/>
          <dgm:resizeHandles val="exact"/>
        </dgm:presLayoutVars>
      </dgm:prSet>
      <dgm:spPr/>
      <dgm:t>
        <a:bodyPr/>
        <a:lstStyle/>
        <a:p>
          <a:endParaRPr lang="en-US"/>
        </a:p>
      </dgm:t>
    </dgm:pt>
    <dgm:pt modelId="{5CA90F12-BA8E-40C9-8386-D80A162F8A4B}" type="pres">
      <dgm:prSet presAssocID="{2D1DAB69-AC72-420C-A24D-868C898C1CA6}" presName="linNode" presStyleCnt="0"/>
      <dgm:spPr/>
    </dgm:pt>
    <dgm:pt modelId="{F74CE991-7767-4B75-B7EB-80D95A5DE57C}" type="pres">
      <dgm:prSet presAssocID="{2D1DAB69-AC72-420C-A24D-868C898C1CA6}" presName="parentText" presStyleLbl="node1" presStyleIdx="0" presStyleCnt="1">
        <dgm:presLayoutVars>
          <dgm:chMax val="1"/>
          <dgm:bulletEnabled val="1"/>
        </dgm:presLayoutVars>
      </dgm:prSet>
      <dgm:spPr/>
      <dgm:t>
        <a:bodyPr/>
        <a:lstStyle/>
        <a:p>
          <a:endParaRPr lang="en-US"/>
        </a:p>
      </dgm:t>
    </dgm:pt>
    <dgm:pt modelId="{5EE474D2-B3D0-4ECF-AB48-28AA448F53A7}" type="pres">
      <dgm:prSet presAssocID="{2D1DAB69-AC72-420C-A24D-868C898C1CA6}" presName="descendantText" presStyleLbl="alignAccFollowNode1" presStyleIdx="0" presStyleCnt="1">
        <dgm:presLayoutVars>
          <dgm:bulletEnabled val="1"/>
        </dgm:presLayoutVars>
      </dgm:prSet>
      <dgm:spPr/>
      <dgm:t>
        <a:bodyPr/>
        <a:lstStyle/>
        <a:p>
          <a:endParaRPr lang="en-US"/>
        </a:p>
      </dgm:t>
    </dgm:pt>
  </dgm:ptLst>
  <dgm:cxnLst>
    <dgm:cxn modelId="{8473DA46-B9A0-4E7D-9D3F-B02E938F483B}" type="presOf" srcId="{D61DD47E-2DDB-4823-BCAC-E8DBAC58ADB2}" destId="{5EE474D2-B3D0-4ECF-AB48-28AA448F53A7}" srcOrd="0" destOrd="3" presId="urn:microsoft.com/office/officeart/2005/8/layout/vList5"/>
    <dgm:cxn modelId="{EF302D69-EC8F-4C65-AF29-3271BB799439}" type="presOf" srcId="{493FFFFE-0898-4340-B2A4-4E6CD1A24019}" destId="{5EE474D2-B3D0-4ECF-AB48-28AA448F53A7}" srcOrd="0" destOrd="2" presId="urn:microsoft.com/office/officeart/2005/8/layout/vList5"/>
    <dgm:cxn modelId="{8530AF5D-FDD5-47C0-99AE-6F1D8B7584DD}" srcId="{2D1DAB69-AC72-420C-A24D-868C898C1CA6}" destId="{493FFFFE-0898-4340-B2A4-4E6CD1A24019}" srcOrd="2" destOrd="0" parTransId="{AC3822F4-5C04-4B64-B23C-856324A22195}" sibTransId="{B2F5BFA4-6580-42B6-940B-ECC90EB66B9D}"/>
    <dgm:cxn modelId="{38BD6E13-C896-41D0-AF7C-834CAFC22B75}" srcId="{2D1DAB69-AC72-420C-A24D-868C898C1CA6}" destId="{C386B139-A013-45D9-94BB-74842ED759BA}" srcOrd="1" destOrd="0" parTransId="{A583B6D2-F483-4FD3-855C-A1E173DAC303}" sibTransId="{1AE3DC82-8E4E-4E13-823A-B61B7703A74F}"/>
    <dgm:cxn modelId="{7DC022D9-0D2C-4A2F-BBCA-2DABC812E2BD}" srcId="{2D1DAB69-AC72-420C-A24D-868C898C1CA6}" destId="{89B5A4B2-1198-433E-80AF-5A9247B427FB}" srcOrd="0" destOrd="0" parTransId="{36A3A86C-5254-4ADC-9E4B-B3D8BA4965FC}" sibTransId="{175BE6B7-B658-4E21-8BDA-39D4A43137E5}"/>
    <dgm:cxn modelId="{B2F70038-C928-4FDA-8D68-137F3A27D794}" srcId="{2D1DAB69-AC72-420C-A24D-868C898C1CA6}" destId="{D61DD47E-2DDB-4823-BCAC-E8DBAC58ADB2}" srcOrd="3" destOrd="0" parTransId="{3EA778BC-3467-46F0-A51D-D988018D75C4}" sibTransId="{678107F2-253F-4210-881D-5221533F6203}"/>
    <dgm:cxn modelId="{A57EF50E-A356-4B74-A085-099AC66AE670}" type="presOf" srcId="{89B5A4B2-1198-433E-80AF-5A9247B427FB}" destId="{5EE474D2-B3D0-4ECF-AB48-28AA448F53A7}" srcOrd="0" destOrd="0" presId="urn:microsoft.com/office/officeart/2005/8/layout/vList5"/>
    <dgm:cxn modelId="{B9A3B5FF-845F-48C6-93E3-EB676BEF1A50}" srcId="{64ED9524-EE3B-48B8-94FD-FE58C40F2C79}" destId="{2D1DAB69-AC72-420C-A24D-868C898C1CA6}" srcOrd="0" destOrd="0" parTransId="{781624A9-0569-4936-9578-BFB04562E076}" sibTransId="{651859F4-FCBF-4DC6-9FC2-78FF311B5989}"/>
    <dgm:cxn modelId="{1D79E313-AF1B-4C58-B4AE-BDFD2868CB9E}" type="presOf" srcId="{64ED9524-EE3B-48B8-94FD-FE58C40F2C79}" destId="{E5A0AD1F-432B-43AA-BE84-1172C86F1E8F}" srcOrd="0" destOrd="0" presId="urn:microsoft.com/office/officeart/2005/8/layout/vList5"/>
    <dgm:cxn modelId="{0566663C-9F8F-4C80-96E0-95948EED1800}" type="presOf" srcId="{C386B139-A013-45D9-94BB-74842ED759BA}" destId="{5EE474D2-B3D0-4ECF-AB48-28AA448F53A7}" srcOrd="0" destOrd="1" presId="urn:microsoft.com/office/officeart/2005/8/layout/vList5"/>
    <dgm:cxn modelId="{8050A454-146B-4312-9DCF-D3FB18BB7B55}" type="presOf" srcId="{2D1DAB69-AC72-420C-A24D-868C898C1CA6}" destId="{F74CE991-7767-4B75-B7EB-80D95A5DE57C}" srcOrd="0" destOrd="0" presId="urn:microsoft.com/office/officeart/2005/8/layout/vList5"/>
    <dgm:cxn modelId="{C02BF874-DBC9-4979-A63C-F3036E64E570}" type="presParOf" srcId="{E5A0AD1F-432B-43AA-BE84-1172C86F1E8F}" destId="{5CA90F12-BA8E-40C9-8386-D80A162F8A4B}" srcOrd="0" destOrd="0" presId="urn:microsoft.com/office/officeart/2005/8/layout/vList5"/>
    <dgm:cxn modelId="{017A88C7-89A7-4C67-9995-C455274EAC49}" type="presParOf" srcId="{5CA90F12-BA8E-40C9-8386-D80A162F8A4B}" destId="{F74CE991-7767-4B75-B7EB-80D95A5DE57C}" srcOrd="0" destOrd="0" presId="urn:microsoft.com/office/officeart/2005/8/layout/vList5"/>
    <dgm:cxn modelId="{7E4B5728-A85E-4C71-8AB7-B8AC4716D115}" type="presParOf" srcId="{5CA90F12-BA8E-40C9-8386-D80A162F8A4B}" destId="{5EE474D2-B3D0-4ECF-AB48-28AA448F53A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F8F2C3-4CC9-498E-9EBD-07FC23EBF004}" type="doc">
      <dgm:prSet loTypeId="urn:microsoft.com/office/officeart/2008/layout/CircleAccentTimeline" loCatId="process" qsTypeId="urn:microsoft.com/office/officeart/2005/8/quickstyle/simple3" qsCatId="simple" csTypeId="urn:microsoft.com/office/officeart/2005/8/colors/accent1_2" csCatId="accent1"/>
      <dgm:spPr/>
      <dgm:t>
        <a:bodyPr/>
        <a:lstStyle/>
        <a:p>
          <a:endParaRPr lang="en-US"/>
        </a:p>
      </dgm:t>
    </dgm:pt>
    <dgm:pt modelId="{236FABA7-D456-4B02-AADA-85CDC822CB08}">
      <dgm:prSet/>
      <dgm:spPr/>
      <dgm:t>
        <a:bodyPr/>
        <a:lstStyle/>
        <a:p>
          <a:pPr rtl="0"/>
          <a:r>
            <a:rPr lang="en-US" b="1" dirty="0">
              <a:solidFill>
                <a:srgbClr val="FFFF00"/>
              </a:solidFill>
            </a:rPr>
            <a:t>The basic criteria for success in every project:</a:t>
          </a:r>
          <a:endParaRPr lang="en-US" dirty="0">
            <a:solidFill>
              <a:srgbClr val="FFFF00"/>
            </a:solidFill>
          </a:endParaRPr>
        </a:p>
      </dgm:t>
    </dgm:pt>
    <dgm:pt modelId="{CD1F3990-BE8B-4846-8EB7-D2586CAB4185}" type="parTrans" cxnId="{180DE813-24E0-481F-92EE-D245D6AFFCF6}">
      <dgm:prSet/>
      <dgm:spPr/>
      <dgm:t>
        <a:bodyPr/>
        <a:lstStyle/>
        <a:p>
          <a:endParaRPr lang="en-US"/>
        </a:p>
      </dgm:t>
    </dgm:pt>
    <dgm:pt modelId="{3F93C9B8-4E6E-4C11-9D1A-FE40BF0D8898}" type="sibTrans" cxnId="{180DE813-24E0-481F-92EE-D245D6AFFCF6}">
      <dgm:prSet/>
      <dgm:spPr/>
      <dgm:t>
        <a:bodyPr/>
        <a:lstStyle/>
        <a:p>
          <a:endParaRPr lang="en-US"/>
        </a:p>
      </dgm:t>
    </dgm:pt>
    <dgm:pt modelId="{B3C4303F-AA2C-4655-8139-FCC7591F1C44}">
      <dgm:prSet/>
      <dgm:spPr/>
      <dgm:t>
        <a:bodyPr/>
        <a:lstStyle/>
        <a:p>
          <a:pPr rtl="0"/>
          <a:r>
            <a:rPr lang="en-US" dirty="0"/>
            <a:t>On time</a:t>
          </a:r>
        </a:p>
      </dgm:t>
    </dgm:pt>
    <dgm:pt modelId="{818EBFF7-4EAB-442F-914D-F785EC152B86}" type="parTrans" cxnId="{AE3AA2C8-FC90-4DA2-89D8-CF6C6A36E36A}">
      <dgm:prSet/>
      <dgm:spPr/>
      <dgm:t>
        <a:bodyPr/>
        <a:lstStyle/>
        <a:p>
          <a:endParaRPr lang="en-US"/>
        </a:p>
      </dgm:t>
    </dgm:pt>
    <dgm:pt modelId="{52016620-DAEA-4231-B929-B6DA140D3096}" type="sibTrans" cxnId="{AE3AA2C8-FC90-4DA2-89D8-CF6C6A36E36A}">
      <dgm:prSet/>
      <dgm:spPr/>
      <dgm:t>
        <a:bodyPr/>
        <a:lstStyle/>
        <a:p>
          <a:endParaRPr lang="en-US"/>
        </a:p>
      </dgm:t>
    </dgm:pt>
    <dgm:pt modelId="{729604A1-1722-44B2-9B14-AC1B4B0EC54D}">
      <dgm:prSet/>
      <dgm:spPr/>
      <dgm:t>
        <a:bodyPr/>
        <a:lstStyle/>
        <a:p>
          <a:pPr rtl="0"/>
          <a:r>
            <a:rPr lang="en-US" dirty="0"/>
            <a:t>Within budget</a:t>
          </a:r>
        </a:p>
      </dgm:t>
    </dgm:pt>
    <dgm:pt modelId="{2AC8947F-C0AE-402C-99B4-2E6ED8D25948}" type="parTrans" cxnId="{DE0F9409-5622-47B7-AD6E-2A61A315FCBA}">
      <dgm:prSet/>
      <dgm:spPr/>
      <dgm:t>
        <a:bodyPr/>
        <a:lstStyle/>
        <a:p>
          <a:endParaRPr lang="en-US"/>
        </a:p>
      </dgm:t>
    </dgm:pt>
    <dgm:pt modelId="{EBAE2C0A-F54D-4CE0-AC4E-9CFE39868FC9}" type="sibTrans" cxnId="{DE0F9409-5622-47B7-AD6E-2A61A315FCBA}">
      <dgm:prSet/>
      <dgm:spPr/>
      <dgm:t>
        <a:bodyPr/>
        <a:lstStyle/>
        <a:p>
          <a:endParaRPr lang="en-US"/>
        </a:p>
      </dgm:t>
    </dgm:pt>
    <dgm:pt modelId="{08DC15F5-BD46-4853-A8E7-30EEA6F25B7F}">
      <dgm:prSet/>
      <dgm:spPr/>
      <dgm:t>
        <a:bodyPr/>
        <a:lstStyle/>
        <a:p>
          <a:pPr rtl="0"/>
          <a:r>
            <a:rPr lang="en-US" dirty="0"/>
            <a:t>Satisfying or exceeding customer quality expectations</a:t>
          </a:r>
        </a:p>
      </dgm:t>
    </dgm:pt>
    <dgm:pt modelId="{6211B597-6E23-4EAE-87D8-252358C68CF8}" type="parTrans" cxnId="{0DC5178F-8368-4949-80A9-A9274124304D}">
      <dgm:prSet/>
      <dgm:spPr/>
      <dgm:t>
        <a:bodyPr/>
        <a:lstStyle/>
        <a:p>
          <a:endParaRPr lang="en-US"/>
        </a:p>
      </dgm:t>
    </dgm:pt>
    <dgm:pt modelId="{E40A34ED-2E16-4D6E-A882-66E2FAE0A9B3}" type="sibTrans" cxnId="{0DC5178F-8368-4949-80A9-A9274124304D}">
      <dgm:prSet/>
      <dgm:spPr/>
      <dgm:t>
        <a:bodyPr/>
        <a:lstStyle/>
        <a:p>
          <a:endParaRPr lang="en-US"/>
        </a:p>
      </dgm:t>
    </dgm:pt>
    <dgm:pt modelId="{D724ACC2-9984-468C-8056-F21961FE44F6}" type="pres">
      <dgm:prSet presAssocID="{B9F8F2C3-4CC9-498E-9EBD-07FC23EBF004}" presName="Name0" presStyleCnt="0">
        <dgm:presLayoutVars>
          <dgm:dir/>
        </dgm:presLayoutVars>
      </dgm:prSet>
      <dgm:spPr/>
      <dgm:t>
        <a:bodyPr/>
        <a:lstStyle/>
        <a:p>
          <a:endParaRPr lang="en-US"/>
        </a:p>
      </dgm:t>
    </dgm:pt>
    <dgm:pt modelId="{F9A3F953-9372-44E9-9436-D9C5135D48A5}" type="pres">
      <dgm:prSet presAssocID="{236FABA7-D456-4B02-AADA-85CDC822CB08}" presName="parComposite" presStyleCnt="0"/>
      <dgm:spPr/>
      <dgm:t>
        <a:bodyPr/>
        <a:lstStyle/>
        <a:p>
          <a:endParaRPr lang="en-US"/>
        </a:p>
      </dgm:t>
    </dgm:pt>
    <dgm:pt modelId="{445134F4-AFDE-4D12-9503-4A84DB2CF048}" type="pres">
      <dgm:prSet presAssocID="{236FABA7-D456-4B02-AADA-85CDC822CB08}" presName="parBigCircle" presStyleLbl="node0" presStyleIdx="0" presStyleCnt="4"/>
      <dgm:spPr/>
      <dgm:t>
        <a:bodyPr/>
        <a:lstStyle/>
        <a:p>
          <a:endParaRPr lang="en-US"/>
        </a:p>
      </dgm:t>
    </dgm:pt>
    <dgm:pt modelId="{517C0AA8-38BA-40FD-9F91-319E921730EB}" type="pres">
      <dgm:prSet presAssocID="{236FABA7-D456-4B02-AADA-85CDC822CB08}" presName="parTx" presStyleLbl="revTx" presStyleIdx="0" presStyleCnt="4"/>
      <dgm:spPr/>
      <dgm:t>
        <a:bodyPr/>
        <a:lstStyle/>
        <a:p>
          <a:endParaRPr lang="en-US"/>
        </a:p>
      </dgm:t>
    </dgm:pt>
    <dgm:pt modelId="{B3D3399E-C8CE-40C2-BDF1-F86F3977F2C7}" type="pres">
      <dgm:prSet presAssocID="{236FABA7-D456-4B02-AADA-85CDC822CB08}" presName="bSpace" presStyleCnt="0"/>
      <dgm:spPr/>
      <dgm:t>
        <a:bodyPr/>
        <a:lstStyle/>
        <a:p>
          <a:endParaRPr lang="en-US"/>
        </a:p>
      </dgm:t>
    </dgm:pt>
    <dgm:pt modelId="{DE7FE21B-D80D-4B3E-B468-456A79937441}" type="pres">
      <dgm:prSet presAssocID="{236FABA7-D456-4B02-AADA-85CDC822CB08}" presName="parBackupNorm" presStyleCnt="0"/>
      <dgm:spPr/>
      <dgm:t>
        <a:bodyPr/>
        <a:lstStyle/>
        <a:p>
          <a:endParaRPr lang="en-US"/>
        </a:p>
      </dgm:t>
    </dgm:pt>
    <dgm:pt modelId="{75BF961B-2429-4148-BDD0-137DF766155F}" type="pres">
      <dgm:prSet presAssocID="{3F93C9B8-4E6E-4C11-9D1A-FE40BF0D8898}" presName="parSpace" presStyleCnt="0"/>
      <dgm:spPr/>
      <dgm:t>
        <a:bodyPr/>
        <a:lstStyle/>
        <a:p>
          <a:endParaRPr lang="en-US"/>
        </a:p>
      </dgm:t>
    </dgm:pt>
    <dgm:pt modelId="{305A9AD6-6118-4AC3-B800-E9237F0C085D}" type="pres">
      <dgm:prSet presAssocID="{B3C4303F-AA2C-4655-8139-FCC7591F1C44}" presName="parComposite" presStyleCnt="0"/>
      <dgm:spPr/>
      <dgm:t>
        <a:bodyPr/>
        <a:lstStyle/>
        <a:p>
          <a:endParaRPr lang="en-US"/>
        </a:p>
      </dgm:t>
    </dgm:pt>
    <dgm:pt modelId="{D9225F30-7617-4058-AC36-6E298CC2C5C7}" type="pres">
      <dgm:prSet presAssocID="{B3C4303F-AA2C-4655-8139-FCC7591F1C44}" presName="parBigCircle" presStyleLbl="node0" presStyleIdx="1" presStyleCnt="4"/>
      <dgm:spPr/>
      <dgm:t>
        <a:bodyPr/>
        <a:lstStyle/>
        <a:p>
          <a:endParaRPr lang="en-US"/>
        </a:p>
      </dgm:t>
    </dgm:pt>
    <dgm:pt modelId="{53BBA5B7-17DE-413C-816B-E043B307A100}" type="pres">
      <dgm:prSet presAssocID="{B3C4303F-AA2C-4655-8139-FCC7591F1C44}" presName="parTx" presStyleLbl="revTx" presStyleIdx="1" presStyleCnt="4"/>
      <dgm:spPr/>
      <dgm:t>
        <a:bodyPr/>
        <a:lstStyle/>
        <a:p>
          <a:endParaRPr lang="en-US"/>
        </a:p>
      </dgm:t>
    </dgm:pt>
    <dgm:pt modelId="{9C36A0F3-0678-464E-8566-1CDB2017A981}" type="pres">
      <dgm:prSet presAssocID="{B3C4303F-AA2C-4655-8139-FCC7591F1C44}" presName="bSpace" presStyleCnt="0"/>
      <dgm:spPr/>
      <dgm:t>
        <a:bodyPr/>
        <a:lstStyle/>
        <a:p>
          <a:endParaRPr lang="en-US"/>
        </a:p>
      </dgm:t>
    </dgm:pt>
    <dgm:pt modelId="{A6A32DFE-8ECD-417F-BB10-60D5389968C1}" type="pres">
      <dgm:prSet presAssocID="{B3C4303F-AA2C-4655-8139-FCC7591F1C44}" presName="parBackupNorm" presStyleCnt="0"/>
      <dgm:spPr/>
      <dgm:t>
        <a:bodyPr/>
        <a:lstStyle/>
        <a:p>
          <a:endParaRPr lang="en-US"/>
        </a:p>
      </dgm:t>
    </dgm:pt>
    <dgm:pt modelId="{B46F0898-3EF9-41E6-A125-6C51F862B5B1}" type="pres">
      <dgm:prSet presAssocID="{52016620-DAEA-4231-B929-B6DA140D3096}" presName="parSpace" presStyleCnt="0"/>
      <dgm:spPr/>
      <dgm:t>
        <a:bodyPr/>
        <a:lstStyle/>
        <a:p>
          <a:endParaRPr lang="en-US"/>
        </a:p>
      </dgm:t>
    </dgm:pt>
    <dgm:pt modelId="{A77CB830-87B8-480E-BB28-17E029B255CA}" type="pres">
      <dgm:prSet presAssocID="{729604A1-1722-44B2-9B14-AC1B4B0EC54D}" presName="parComposite" presStyleCnt="0"/>
      <dgm:spPr/>
      <dgm:t>
        <a:bodyPr/>
        <a:lstStyle/>
        <a:p>
          <a:endParaRPr lang="en-US"/>
        </a:p>
      </dgm:t>
    </dgm:pt>
    <dgm:pt modelId="{5F027567-A782-47F3-AEA5-DF66DEFAB9D4}" type="pres">
      <dgm:prSet presAssocID="{729604A1-1722-44B2-9B14-AC1B4B0EC54D}" presName="parBigCircle" presStyleLbl="node0" presStyleIdx="2" presStyleCnt="4"/>
      <dgm:spPr/>
      <dgm:t>
        <a:bodyPr/>
        <a:lstStyle/>
        <a:p>
          <a:endParaRPr lang="en-US"/>
        </a:p>
      </dgm:t>
    </dgm:pt>
    <dgm:pt modelId="{FC9DC4D8-AF10-4DA3-8BB8-7BA9E5F041CB}" type="pres">
      <dgm:prSet presAssocID="{729604A1-1722-44B2-9B14-AC1B4B0EC54D}" presName="parTx" presStyleLbl="revTx" presStyleIdx="2" presStyleCnt="4"/>
      <dgm:spPr/>
      <dgm:t>
        <a:bodyPr/>
        <a:lstStyle/>
        <a:p>
          <a:endParaRPr lang="en-US"/>
        </a:p>
      </dgm:t>
    </dgm:pt>
    <dgm:pt modelId="{BB0F6F2E-BE46-49AE-9778-3CF294230E74}" type="pres">
      <dgm:prSet presAssocID="{729604A1-1722-44B2-9B14-AC1B4B0EC54D}" presName="bSpace" presStyleCnt="0"/>
      <dgm:spPr/>
      <dgm:t>
        <a:bodyPr/>
        <a:lstStyle/>
        <a:p>
          <a:endParaRPr lang="en-US"/>
        </a:p>
      </dgm:t>
    </dgm:pt>
    <dgm:pt modelId="{84CD73DC-3529-4202-93F4-0F57068A4BC8}" type="pres">
      <dgm:prSet presAssocID="{729604A1-1722-44B2-9B14-AC1B4B0EC54D}" presName="parBackupNorm" presStyleCnt="0"/>
      <dgm:spPr/>
      <dgm:t>
        <a:bodyPr/>
        <a:lstStyle/>
        <a:p>
          <a:endParaRPr lang="en-US"/>
        </a:p>
      </dgm:t>
    </dgm:pt>
    <dgm:pt modelId="{253EB1BD-89C3-493A-AF51-B8516C23B124}" type="pres">
      <dgm:prSet presAssocID="{EBAE2C0A-F54D-4CE0-AC4E-9CFE39868FC9}" presName="parSpace" presStyleCnt="0"/>
      <dgm:spPr/>
      <dgm:t>
        <a:bodyPr/>
        <a:lstStyle/>
        <a:p>
          <a:endParaRPr lang="en-US"/>
        </a:p>
      </dgm:t>
    </dgm:pt>
    <dgm:pt modelId="{A9C471EA-6B52-47E3-BB82-53E199F1D5C0}" type="pres">
      <dgm:prSet presAssocID="{08DC15F5-BD46-4853-A8E7-30EEA6F25B7F}" presName="parComposite" presStyleCnt="0"/>
      <dgm:spPr/>
      <dgm:t>
        <a:bodyPr/>
        <a:lstStyle/>
        <a:p>
          <a:endParaRPr lang="en-US"/>
        </a:p>
      </dgm:t>
    </dgm:pt>
    <dgm:pt modelId="{99B2F10D-4054-4AB3-9947-6811D1B1B8C8}" type="pres">
      <dgm:prSet presAssocID="{08DC15F5-BD46-4853-A8E7-30EEA6F25B7F}" presName="parBigCircle" presStyleLbl="node0" presStyleIdx="3" presStyleCnt="4"/>
      <dgm:spPr/>
      <dgm:t>
        <a:bodyPr/>
        <a:lstStyle/>
        <a:p>
          <a:endParaRPr lang="en-US"/>
        </a:p>
      </dgm:t>
    </dgm:pt>
    <dgm:pt modelId="{C2BF20C2-BF50-4AFC-815A-248DA8A01D1A}" type="pres">
      <dgm:prSet presAssocID="{08DC15F5-BD46-4853-A8E7-30EEA6F25B7F}" presName="parTx" presStyleLbl="revTx" presStyleIdx="3" presStyleCnt="4"/>
      <dgm:spPr/>
      <dgm:t>
        <a:bodyPr/>
        <a:lstStyle/>
        <a:p>
          <a:endParaRPr lang="en-US"/>
        </a:p>
      </dgm:t>
    </dgm:pt>
    <dgm:pt modelId="{468567BC-3A99-4A8E-817C-EC8C37BA7AB8}" type="pres">
      <dgm:prSet presAssocID="{08DC15F5-BD46-4853-A8E7-30EEA6F25B7F}" presName="bSpace" presStyleCnt="0"/>
      <dgm:spPr/>
      <dgm:t>
        <a:bodyPr/>
        <a:lstStyle/>
        <a:p>
          <a:endParaRPr lang="en-US"/>
        </a:p>
      </dgm:t>
    </dgm:pt>
    <dgm:pt modelId="{A95E80E4-63B9-4D65-8F28-3B4B6AE30470}" type="pres">
      <dgm:prSet presAssocID="{08DC15F5-BD46-4853-A8E7-30EEA6F25B7F}" presName="parBackupNorm" presStyleCnt="0"/>
      <dgm:spPr/>
      <dgm:t>
        <a:bodyPr/>
        <a:lstStyle/>
        <a:p>
          <a:endParaRPr lang="en-US"/>
        </a:p>
      </dgm:t>
    </dgm:pt>
    <dgm:pt modelId="{05541DE8-AB88-4FDC-97CB-DC1CCF2693BC}" type="pres">
      <dgm:prSet presAssocID="{E40A34ED-2E16-4D6E-A882-66E2FAE0A9B3}" presName="parSpace" presStyleCnt="0"/>
      <dgm:spPr/>
      <dgm:t>
        <a:bodyPr/>
        <a:lstStyle/>
        <a:p>
          <a:endParaRPr lang="en-US"/>
        </a:p>
      </dgm:t>
    </dgm:pt>
  </dgm:ptLst>
  <dgm:cxnLst>
    <dgm:cxn modelId="{AE3AA2C8-FC90-4DA2-89D8-CF6C6A36E36A}" srcId="{B9F8F2C3-4CC9-498E-9EBD-07FC23EBF004}" destId="{B3C4303F-AA2C-4655-8139-FCC7591F1C44}" srcOrd="1" destOrd="0" parTransId="{818EBFF7-4EAB-442F-914D-F785EC152B86}" sibTransId="{52016620-DAEA-4231-B929-B6DA140D3096}"/>
    <dgm:cxn modelId="{0DC5178F-8368-4949-80A9-A9274124304D}" srcId="{B9F8F2C3-4CC9-498E-9EBD-07FC23EBF004}" destId="{08DC15F5-BD46-4853-A8E7-30EEA6F25B7F}" srcOrd="3" destOrd="0" parTransId="{6211B597-6E23-4EAE-87D8-252358C68CF8}" sibTransId="{E40A34ED-2E16-4D6E-A882-66E2FAE0A9B3}"/>
    <dgm:cxn modelId="{5DD0578D-61DF-4562-B117-735C70584588}" type="presOf" srcId="{729604A1-1722-44B2-9B14-AC1B4B0EC54D}" destId="{FC9DC4D8-AF10-4DA3-8BB8-7BA9E5F041CB}" srcOrd="0" destOrd="0" presId="urn:microsoft.com/office/officeart/2008/layout/CircleAccentTimeline"/>
    <dgm:cxn modelId="{663B3FF9-721E-4534-915C-C19FC0DBEC4C}" type="presOf" srcId="{B3C4303F-AA2C-4655-8139-FCC7591F1C44}" destId="{53BBA5B7-17DE-413C-816B-E043B307A100}" srcOrd="0" destOrd="0" presId="urn:microsoft.com/office/officeart/2008/layout/CircleAccentTimeline"/>
    <dgm:cxn modelId="{180DE813-24E0-481F-92EE-D245D6AFFCF6}" srcId="{B9F8F2C3-4CC9-498E-9EBD-07FC23EBF004}" destId="{236FABA7-D456-4B02-AADA-85CDC822CB08}" srcOrd="0" destOrd="0" parTransId="{CD1F3990-BE8B-4846-8EB7-D2586CAB4185}" sibTransId="{3F93C9B8-4E6E-4C11-9D1A-FE40BF0D8898}"/>
    <dgm:cxn modelId="{DE0F9409-5622-47B7-AD6E-2A61A315FCBA}" srcId="{B9F8F2C3-4CC9-498E-9EBD-07FC23EBF004}" destId="{729604A1-1722-44B2-9B14-AC1B4B0EC54D}" srcOrd="2" destOrd="0" parTransId="{2AC8947F-C0AE-402C-99B4-2E6ED8D25948}" sibTransId="{EBAE2C0A-F54D-4CE0-AC4E-9CFE39868FC9}"/>
    <dgm:cxn modelId="{042100B2-B4E1-4153-B25D-6CCC59B9AA9D}" type="presOf" srcId="{236FABA7-D456-4B02-AADA-85CDC822CB08}" destId="{517C0AA8-38BA-40FD-9F91-319E921730EB}" srcOrd="0" destOrd="0" presId="urn:microsoft.com/office/officeart/2008/layout/CircleAccentTimeline"/>
    <dgm:cxn modelId="{9FFDAE24-7D28-479E-9E15-B33CA1D34A01}" type="presOf" srcId="{08DC15F5-BD46-4853-A8E7-30EEA6F25B7F}" destId="{C2BF20C2-BF50-4AFC-815A-248DA8A01D1A}" srcOrd="0" destOrd="0" presId="urn:microsoft.com/office/officeart/2008/layout/CircleAccentTimeline"/>
    <dgm:cxn modelId="{84674BDF-0728-4CCE-A77B-CC7A6FC94F6F}" type="presOf" srcId="{B9F8F2C3-4CC9-498E-9EBD-07FC23EBF004}" destId="{D724ACC2-9984-468C-8056-F21961FE44F6}" srcOrd="0" destOrd="0" presId="urn:microsoft.com/office/officeart/2008/layout/CircleAccentTimeline"/>
    <dgm:cxn modelId="{CB26298D-DDF5-4532-8692-38B97716ABAD}" type="presParOf" srcId="{D724ACC2-9984-468C-8056-F21961FE44F6}" destId="{F9A3F953-9372-44E9-9436-D9C5135D48A5}" srcOrd="0" destOrd="0" presId="urn:microsoft.com/office/officeart/2008/layout/CircleAccentTimeline"/>
    <dgm:cxn modelId="{EF2AA836-D272-46B7-B4C5-C5B03A049B28}" type="presParOf" srcId="{F9A3F953-9372-44E9-9436-D9C5135D48A5}" destId="{445134F4-AFDE-4D12-9503-4A84DB2CF048}" srcOrd="0" destOrd="0" presId="urn:microsoft.com/office/officeart/2008/layout/CircleAccentTimeline"/>
    <dgm:cxn modelId="{78693DCD-4113-4AFE-B26B-0C0F41F81FD7}" type="presParOf" srcId="{F9A3F953-9372-44E9-9436-D9C5135D48A5}" destId="{517C0AA8-38BA-40FD-9F91-319E921730EB}" srcOrd="1" destOrd="0" presId="urn:microsoft.com/office/officeart/2008/layout/CircleAccentTimeline"/>
    <dgm:cxn modelId="{8A5413EF-0FC0-4C4C-9D3A-EEFA5035209F}" type="presParOf" srcId="{F9A3F953-9372-44E9-9436-D9C5135D48A5}" destId="{B3D3399E-C8CE-40C2-BDF1-F86F3977F2C7}" srcOrd="2" destOrd="0" presId="urn:microsoft.com/office/officeart/2008/layout/CircleAccentTimeline"/>
    <dgm:cxn modelId="{51E508E4-A5B9-4E07-BD32-681FF7484634}" type="presParOf" srcId="{D724ACC2-9984-468C-8056-F21961FE44F6}" destId="{DE7FE21B-D80D-4B3E-B468-456A79937441}" srcOrd="1" destOrd="0" presId="urn:microsoft.com/office/officeart/2008/layout/CircleAccentTimeline"/>
    <dgm:cxn modelId="{5BD818EB-841B-43DB-B652-70776C07308C}" type="presParOf" srcId="{D724ACC2-9984-468C-8056-F21961FE44F6}" destId="{75BF961B-2429-4148-BDD0-137DF766155F}" srcOrd="2" destOrd="0" presId="urn:microsoft.com/office/officeart/2008/layout/CircleAccentTimeline"/>
    <dgm:cxn modelId="{7089FCA2-E1A0-457D-833E-B4CBF9CE5FC7}" type="presParOf" srcId="{D724ACC2-9984-468C-8056-F21961FE44F6}" destId="{305A9AD6-6118-4AC3-B800-E9237F0C085D}" srcOrd="3" destOrd="0" presId="urn:microsoft.com/office/officeart/2008/layout/CircleAccentTimeline"/>
    <dgm:cxn modelId="{FB707304-F88B-4735-A054-76AD2EB35225}" type="presParOf" srcId="{305A9AD6-6118-4AC3-B800-E9237F0C085D}" destId="{D9225F30-7617-4058-AC36-6E298CC2C5C7}" srcOrd="0" destOrd="0" presId="urn:microsoft.com/office/officeart/2008/layout/CircleAccentTimeline"/>
    <dgm:cxn modelId="{A1E4A10F-22C9-4FC9-8A33-3D23D51C520F}" type="presParOf" srcId="{305A9AD6-6118-4AC3-B800-E9237F0C085D}" destId="{53BBA5B7-17DE-413C-816B-E043B307A100}" srcOrd="1" destOrd="0" presId="urn:microsoft.com/office/officeart/2008/layout/CircleAccentTimeline"/>
    <dgm:cxn modelId="{251502DF-6C6F-4EC9-9C08-C09355623B70}" type="presParOf" srcId="{305A9AD6-6118-4AC3-B800-E9237F0C085D}" destId="{9C36A0F3-0678-464E-8566-1CDB2017A981}" srcOrd="2" destOrd="0" presId="urn:microsoft.com/office/officeart/2008/layout/CircleAccentTimeline"/>
    <dgm:cxn modelId="{1D98CBAE-8AFF-4645-8B8E-E6CA63F2A682}" type="presParOf" srcId="{D724ACC2-9984-468C-8056-F21961FE44F6}" destId="{A6A32DFE-8ECD-417F-BB10-60D5389968C1}" srcOrd="4" destOrd="0" presId="urn:microsoft.com/office/officeart/2008/layout/CircleAccentTimeline"/>
    <dgm:cxn modelId="{2ED59150-DE3F-4D21-885D-CA14A53942D7}" type="presParOf" srcId="{D724ACC2-9984-468C-8056-F21961FE44F6}" destId="{B46F0898-3EF9-41E6-A125-6C51F862B5B1}" srcOrd="5" destOrd="0" presId="urn:microsoft.com/office/officeart/2008/layout/CircleAccentTimeline"/>
    <dgm:cxn modelId="{63E7E89E-AAEA-4024-8AC0-ECE8ADD37F91}" type="presParOf" srcId="{D724ACC2-9984-468C-8056-F21961FE44F6}" destId="{A77CB830-87B8-480E-BB28-17E029B255CA}" srcOrd="6" destOrd="0" presId="urn:microsoft.com/office/officeart/2008/layout/CircleAccentTimeline"/>
    <dgm:cxn modelId="{D35BB41F-9232-441B-8861-6856FE0644C0}" type="presParOf" srcId="{A77CB830-87B8-480E-BB28-17E029B255CA}" destId="{5F027567-A782-47F3-AEA5-DF66DEFAB9D4}" srcOrd="0" destOrd="0" presId="urn:microsoft.com/office/officeart/2008/layout/CircleAccentTimeline"/>
    <dgm:cxn modelId="{7A1250DE-ACD4-40A1-B163-78DF46948635}" type="presParOf" srcId="{A77CB830-87B8-480E-BB28-17E029B255CA}" destId="{FC9DC4D8-AF10-4DA3-8BB8-7BA9E5F041CB}" srcOrd="1" destOrd="0" presId="urn:microsoft.com/office/officeart/2008/layout/CircleAccentTimeline"/>
    <dgm:cxn modelId="{890A11B0-24CB-490C-A6BA-811BD06B227F}" type="presParOf" srcId="{A77CB830-87B8-480E-BB28-17E029B255CA}" destId="{BB0F6F2E-BE46-49AE-9778-3CF294230E74}" srcOrd="2" destOrd="0" presId="urn:microsoft.com/office/officeart/2008/layout/CircleAccentTimeline"/>
    <dgm:cxn modelId="{F21F963D-3A25-4CFE-900F-85E43029EA82}" type="presParOf" srcId="{D724ACC2-9984-468C-8056-F21961FE44F6}" destId="{84CD73DC-3529-4202-93F4-0F57068A4BC8}" srcOrd="7" destOrd="0" presId="urn:microsoft.com/office/officeart/2008/layout/CircleAccentTimeline"/>
    <dgm:cxn modelId="{1F303A9E-59DC-4B4B-9EDD-A9721E3B9C59}" type="presParOf" srcId="{D724ACC2-9984-468C-8056-F21961FE44F6}" destId="{253EB1BD-89C3-493A-AF51-B8516C23B124}" srcOrd="8" destOrd="0" presId="urn:microsoft.com/office/officeart/2008/layout/CircleAccentTimeline"/>
    <dgm:cxn modelId="{AD2075C1-BFCB-4300-A57B-C2C5538DB64A}" type="presParOf" srcId="{D724ACC2-9984-468C-8056-F21961FE44F6}" destId="{A9C471EA-6B52-47E3-BB82-53E199F1D5C0}" srcOrd="9" destOrd="0" presId="urn:microsoft.com/office/officeart/2008/layout/CircleAccentTimeline"/>
    <dgm:cxn modelId="{2C4E98B2-CD74-4E56-BD8A-9DD68CB5C8E6}" type="presParOf" srcId="{A9C471EA-6B52-47E3-BB82-53E199F1D5C0}" destId="{99B2F10D-4054-4AB3-9947-6811D1B1B8C8}" srcOrd="0" destOrd="0" presId="urn:microsoft.com/office/officeart/2008/layout/CircleAccentTimeline"/>
    <dgm:cxn modelId="{FCDFC435-977D-47D1-8BF1-E30A4B5CEAFD}" type="presParOf" srcId="{A9C471EA-6B52-47E3-BB82-53E199F1D5C0}" destId="{C2BF20C2-BF50-4AFC-815A-248DA8A01D1A}" srcOrd="1" destOrd="0" presId="urn:microsoft.com/office/officeart/2008/layout/CircleAccentTimeline"/>
    <dgm:cxn modelId="{8784040D-F139-4703-AB9F-144E94AF19B0}" type="presParOf" srcId="{A9C471EA-6B52-47E3-BB82-53E199F1D5C0}" destId="{468567BC-3A99-4A8E-817C-EC8C37BA7AB8}" srcOrd="2" destOrd="0" presId="urn:microsoft.com/office/officeart/2008/layout/CircleAccentTimeline"/>
    <dgm:cxn modelId="{CC173597-BC79-448E-8A03-9CA0F18E2250}" type="presParOf" srcId="{D724ACC2-9984-468C-8056-F21961FE44F6}" destId="{A95E80E4-63B9-4D65-8F28-3B4B6AE30470}" srcOrd="10" destOrd="0" presId="urn:microsoft.com/office/officeart/2008/layout/CircleAccentTimeline"/>
    <dgm:cxn modelId="{A6A2EADA-F262-4F57-B641-1422B8F6B0D3}" type="presParOf" srcId="{D724ACC2-9984-468C-8056-F21961FE44F6}" destId="{05541DE8-AB88-4FDC-97CB-DC1CCF2693BC}" srcOrd="11" destOrd="0" presId="urn:microsoft.com/office/officeart/2008/layout/CircleAccentTimeline"/>
  </dgm:cxnLst>
  <dgm:bg>
    <a:solidFill>
      <a:schemeClr val="bg2">
        <a:lumMod val="5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AEDD676-280F-4AFC-A75B-837E51ADBF3B}" type="doc">
      <dgm:prSet loTypeId="urn:microsoft.com/office/officeart/2005/8/layout/hProcess9" loCatId="process" qsTypeId="urn:microsoft.com/office/officeart/2005/8/quickstyle/3d2" qsCatId="3D" csTypeId="urn:microsoft.com/office/officeart/2005/8/colors/accent1_2" csCatId="accent1"/>
      <dgm:spPr/>
      <dgm:t>
        <a:bodyPr/>
        <a:lstStyle/>
        <a:p>
          <a:endParaRPr lang="en-US"/>
        </a:p>
      </dgm:t>
    </dgm:pt>
    <dgm:pt modelId="{74A648FD-4285-4C1C-9DB7-95E66A7933ED}">
      <dgm:prSet custT="1"/>
      <dgm:spPr/>
      <dgm:t>
        <a:bodyPr/>
        <a:lstStyle/>
        <a:p>
          <a:pPr rtl="0"/>
          <a:r>
            <a:rPr lang="en-US" sz="2000" dirty="0"/>
            <a:t>A </a:t>
          </a:r>
          <a:r>
            <a:rPr lang="en-US" sz="2400" dirty="0"/>
            <a:t>Project</a:t>
          </a:r>
          <a:r>
            <a:rPr lang="en-US" sz="2000" dirty="0"/>
            <a:t> Scope Statement explains what is included and </a:t>
          </a:r>
          <a:r>
            <a:rPr lang="en-US" sz="2000" i="1" u="sng" dirty="0"/>
            <a:t>what is not included</a:t>
          </a:r>
          <a:r>
            <a:rPr lang="en-US" sz="2000" dirty="0"/>
            <a:t> in the project.</a:t>
          </a:r>
        </a:p>
      </dgm:t>
    </dgm:pt>
    <dgm:pt modelId="{9FB21DAC-6BFC-42E4-B723-148914902A71}" type="parTrans" cxnId="{98DB3544-6FBB-48BB-AD35-434202268F10}">
      <dgm:prSet/>
      <dgm:spPr/>
      <dgm:t>
        <a:bodyPr/>
        <a:lstStyle/>
        <a:p>
          <a:endParaRPr lang="en-US"/>
        </a:p>
      </dgm:t>
    </dgm:pt>
    <dgm:pt modelId="{4032EEEA-CE1F-4380-B2A2-C380E2728AC2}" type="sibTrans" cxnId="{98DB3544-6FBB-48BB-AD35-434202268F10}">
      <dgm:prSet/>
      <dgm:spPr/>
      <dgm:t>
        <a:bodyPr/>
        <a:lstStyle/>
        <a:p>
          <a:endParaRPr lang="en-US"/>
        </a:p>
      </dgm:t>
    </dgm:pt>
    <dgm:pt modelId="{D3446E43-DF9B-4CBE-AD0B-8768A5CDD450}">
      <dgm:prSet custT="1"/>
      <dgm:spPr/>
      <dgm:t>
        <a:bodyPr/>
        <a:lstStyle/>
        <a:p>
          <a:pPr rtl="0"/>
          <a:r>
            <a:rPr lang="en-US" sz="2000" dirty="0"/>
            <a:t>It also contains the constraints and assumptions.</a:t>
          </a:r>
        </a:p>
      </dgm:t>
    </dgm:pt>
    <dgm:pt modelId="{732EC950-78EB-4133-8336-881515CA02E7}" type="parTrans" cxnId="{E1F12ACA-4C6B-431B-9A78-F2D3C401C7A0}">
      <dgm:prSet/>
      <dgm:spPr/>
      <dgm:t>
        <a:bodyPr/>
        <a:lstStyle/>
        <a:p>
          <a:endParaRPr lang="en-US"/>
        </a:p>
      </dgm:t>
    </dgm:pt>
    <dgm:pt modelId="{8761A732-2939-487D-A782-F695135A66F7}" type="sibTrans" cxnId="{E1F12ACA-4C6B-431B-9A78-F2D3C401C7A0}">
      <dgm:prSet/>
      <dgm:spPr/>
      <dgm:t>
        <a:bodyPr/>
        <a:lstStyle/>
        <a:p>
          <a:endParaRPr lang="en-US"/>
        </a:p>
      </dgm:t>
    </dgm:pt>
    <dgm:pt modelId="{8766EED3-ABC0-49EC-94D0-CE2164921363}">
      <dgm:prSet custT="1"/>
      <dgm:spPr/>
      <dgm:t>
        <a:bodyPr/>
        <a:lstStyle/>
        <a:p>
          <a:pPr rtl="0"/>
          <a:r>
            <a:rPr lang="en-US" sz="2000"/>
            <a:t>Used to avoid Scope Creep.</a:t>
          </a:r>
        </a:p>
      </dgm:t>
    </dgm:pt>
    <dgm:pt modelId="{51966C92-2A6E-404A-8DEC-E63EF446773A}" type="parTrans" cxnId="{A84F282B-760D-4994-B4C8-B8CD5780795C}">
      <dgm:prSet/>
      <dgm:spPr/>
      <dgm:t>
        <a:bodyPr/>
        <a:lstStyle/>
        <a:p>
          <a:endParaRPr lang="en-US"/>
        </a:p>
      </dgm:t>
    </dgm:pt>
    <dgm:pt modelId="{F46A41E4-602E-4009-9138-58EBCE9D9316}" type="sibTrans" cxnId="{A84F282B-760D-4994-B4C8-B8CD5780795C}">
      <dgm:prSet/>
      <dgm:spPr/>
      <dgm:t>
        <a:bodyPr/>
        <a:lstStyle/>
        <a:p>
          <a:endParaRPr lang="en-US"/>
        </a:p>
      </dgm:t>
    </dgm:pt>
    <dgm:pt modelId="{CA7A42BE-2B82-4E10-8FBB-B9731A1946DC}" type="pres">
      <dgm:prSet presAssocID="{FAEDD676-280F-4AFC-A75B-837E51ADBF3B}" presName="CompostProcess" presStyleCnt="0">
        <dgm:presLayoutVars>
          <dgm:dir/>
          <dgm:resizeHandles val="exact"/>
        </dgm:presLayoutVars>
      </dgm:prSet>
      <dgm:spPr/>
      <dgm:t>
        <a:bodyPr/>
        <a:lstStyle/>
        <a:p>
          <a:endParaRPr lang="en-US"/>
        </a:p>
      </dgm:t>
    </dgm:pt>
    <dgm:pt modelId="{FB7FA564-A649-44D0-9142-F430AA3FDB0D}" type="pres">
      <dgm:prSet presAssocID="{FAEDD676-280F-4AFC-A75B-837E51ADBF3B}" presName="arrow" presStyleLbl="bgShp" presStyleIdx="0" presStyleCnt="1"/>
      <dgm:spPr>
        <a:noFill/>
      </dgm:spPr>
    </dgm:pt>
    <dgm:pt modelId="{E77AF9D3-E7D0-4AB9-8BDF-530491862AE6}" type="pres">
      <dgm:prSet presAssocID="{FAEDD676-280F-4AFC-A75B-837E51ADBF3B}" presName="linearProcess" presStyleCnt="0"/>
      <dgm:spPr/>
    </dgm:pt>
    <dgm:pt modelId="{13902328-6667-4544-99AF-658AE9A3AF35}" type="pres">
      <dgm:prSet presAssocID="{74A648FD-4285-4C1C-9DB7-95E66A7933ED}" presName="textNode" presStyleLbl="node1" presStyleIdx="0" presStyleCnt="3">
        <dgm:presLayoutVars>
          <dgm:bulletEnabled val="1"/>
        </dgm:presLayoutVars>
      </dgm:prSet>
      <dgm:spPr/>
      <dgm:t>
        <a:bodyPr/>
        <a:lstStyle/>
        <a:p>
          <a:endParaRPr lang="en-US"/>
        </a:p>
      </dgm:t>
    </dgm:pt>
    <dgm:pt modelId="{1C9DFE53-2937-4CE0-B9C2-6AF83D4EEB86}" type="pres">
      <dgm:prSet presAssocID="{4032EEEA-CE1F-4380-B2A2-C380E2728AC2}" presName="sibTrans" presStyleCnt="0"/>
      <dgm:spPr/>
    </dgm:pt>
    <dgm:pt modelId="{02359042-0897-49B7-93EC-3E7D83441E97}" type="pres">
      <dgm:prSet presAssocID="{D3446E43-DF9B-4CBE-AD0B-8768A5CDD450}" presName="textNode" presStyleLbl="node1" presStyleIdx="1" presStyleCnt="3">
        <dgm:presLayoutVars>
          <dgm:bulletEnabled val="1"/>
        </dgm:presLayoutVars>
      </dgm:prSet>
      <dgm:spPr/>
      <dgm:t>
        <a:bodyPr/>
        <a:lstStyle/>
        <a:p>
          <a:endParaRPr lang="en-US"/>
        </a:p>
      </dgm:t>
    </dgm:pt>
    <dgm:pt modelId="{C8889FCE-4B1D-4F66-9CCC-EFAA3C8A729A}" type="pres">
      <dgm:prSet presAssocID="{8761A732-2939-487D-A782-F695135A66F7}" presName="sibTrans" presStyleCnt="0"/>
      <dgm:spPr/>
    </dgm:pt>
    <dgm:pt modelId="{8CC9EFD7-B429-475C-9E22-B9263FA4FD5B}" type="pres">
      <dgm:prSet presAssocID="{8766EED3-ABC0-49EC-94D0-CE2164921363}" presName="textNode" presStyleLbl="node1" presStyleIdx="2" presStyleCnt="3">
        <dgm:presLayoutVars>
          <dgm:bulletEnabled val="1"/>
        </dgm:presLayoutVars>
      </dgm:prSet>
      <dgm:spPr/>
      <dgm:t>
        <a:bodyPr/>
        <a:lstStyle/>
        <a:p>
          <a:endParaRPr lang="en-US"/>
        </a:p>
      </dgm:t>
    </dgm:pt>
  </dgm:ptLst>
  <dgm:cxnLst>
    <dgm:cxn modelId="{6AB68FEB-2055-4223-9B27-037422E27AEA}" type="presOf" srcId="{74A648FD-4285-4C1C-9DB7-95E66A7933ED}" destId="{13902328-6667-4544-99AF-658AE9A3AF35}" srcOrd="0" destOrd="0" presId="urn:microsoft.com/office/officeart/2005/8/layout/hProcess9"/>
    <dgm:cxn modelId="{A84F282B-760D-4994-B4C8-B8CD5780795C}" srcId="{FAEDD676-280F-4AFC-A75B-837E51ADBF3B}" destId="{8766EED3-ABC0-49EC-94D0-CE2164921363}" srcOrd="2" destOrd="0" parTransId="{51966C92-2A6E-404A-8DEC-E63EF446773A}" sibTransId="{F46A41E4-602E-4009-9138-58EBCE9D9316}"/>
    <dgm:cxn modelId="{E1F12ACA-4C6B-431B-9A78-F2D3C401C7A0}" srcId="{FAEDD676-280F-4AFC-A75B-837E51ADBF3B}" destId="{D3446E43-DF9B-4CBE-AD0B-8768A5CDD450}" srcOrd="1" destOrd="0" parTransId="{732EC950-78EB-4133-8336-881515CA02E7}" sibTransId="{8761A732-2939-487D-A782-F695135A66F7}"/>
    <dgm:cxn modelId="{72EDCA4D-D54C-43D5-B029-AE154E7D2D16}" type="presOf" srcId="{FAEDD676-280F-4AFC-A75B-837E51ADBF3B}" destId="{CA7A42BE-2B82-4E10-8FBB-B9731A1946DC}" srcOrd="0" destOrd="0" presId="urn:microsoft.com/office/officeart/2005/8/layout/hProcess9"/>
    <dgm:cxn modelId="{4734BBB6-7C95-4ECF-809E-BFE1E16DFF4B}" type="presOf" srcId="{D3446E43-DF9B-4CBE-AD0B-8768A5CDD450}" destId="{02359042-0897-49B7-93EC-3E7D83441E97}" srcOrd="0" destOrd="0" presId="urn:microsoft.com/office/officeart/2005/8/layout/hProcess9"/>
    <dgm:cxn modelId="{98DB3544-6FBB-48BB-AD35-434202268F10}" srcId="{FAEDD676-280F-4AFC-A75B-837E51ADBF3B}" destId="{74A648FD-4285-4C1C-9DB7-95E66A7933ED}" srcOrd="0" destOrd="0" parTransId="{9FB21DAC-6BFC-42E4-B723-148914902A71}" sibTransId="{4032EEEA-CE1F-4380-B2A2-C380E2728AC2}"/>
    <dgm:cxn modelId="{37E44959-CC38-4D46-9579-0BE7A47ECC41}" type="presOf" srcId="{8766EED3-ABC0-49EC-94D0-CE2164921363}" destId="{8CC9EFD7-B429-475C-9E22-B9263FA4FD5B}" srcOrd="0" destOrd="0" presId="urn:microsoft.com/office/officeart/2005/8/layout/hProcess9"/>
    <dgm:cxn modelId="{ACAD1468-BAEE-468F-83E6-17434721C95F}" type="presParOf" srcId="{CA7A42BE-2B82-4E10-8FBB-B9731A1946DC}" destId="{FB7FA564-A649-44D0-9142-F430AA3FDB0D}" srcOrd="0" destOrd="0" presId="urn:microsoft.com/office/officeart/2005/8/layout/hProcess9"/>
    <dgm:cxn modelId="{AA45CD36-4DAF-4DF0-B444-E892F4B7C784}" type="presParOf" srcId="{CA7A42BE-2B82-4E10-8FBB-B9731A1946DC}" destId="{E77AF9D3-E7D0-4AB9-8BDF-530491862AE6}" srcOrd="1" destOrd="0" presId="urn:microsoft.com/office/officeart/2005/8/layout/hProcess9"/>
    <dgm:cxn modelId="{A7E2FF8B-9607-4D47-AA1D-0D1560C4983D}" type="presParOf" srcId="{E77AF9D3-E7D0-4AB9-8BDF-530491862AE6}" destId="{13902328-6667-4544-99AF-658AE9A3AF35}" srcOrd="0" destOrd="0" presId="urn:microsoft.com/office/officeart/2005/8/layout/hProcess9"/>
    <dgm:cxn modelId="{1233CDCF-C062-443F-AB2F-4F834DCCA4B3}" type="presParOf" srcId="{E77AF9D3-E7D0-4AB9-8BDF-530491862AE6}" destId="{1C9DFE53-2937-4CE0-B9C2-6AF83D4EEB86}" srcOrd="1" destOrd="0" presId="urn:microsoft.com/office/officeart/2005/8/layout/hProcess9"/>
    <dgm:cxn modelId="{DCEA753D-F565-436A-A6F4-053D6888A191}" type="presParOf" srcId="{E77AF9D3-E7D0-4AB9-8BDF-530491862AE6}" destId="{02359042-0897-49B7-93EC-3E7D83441E97}" srcOrd="2" destOrd="0" presId="urn:microsoft.com/office/officeart/2005/8/layout/hProcess9"/>
    <dgm:cxn modelId="{6F1DBC96-6819-4541-93CD-BFD417E1155D}" type="presParOf" srcId="{E77AF9D3-E7D0-4AB9-8BDF-530491862AE6}" destId="{C8889FCE-4B1D-4F66-9CCC-EFAA3C8A729A}" srcOrd="3" destOrd="0" presId="urn:microsoft.com/office/officeart/2005/8/layout/hProcess9"/>
    <dgm:cxn modelId="{B06141FE-38E3-4CDC-B3ED-D91E661FA1DE}" type="presParOf" srcId="{E77AF9D3-E7D0-4AB9-8BDF-530491862AE6}" destId="{8CC9EFD7-B429-475C-9E22-B9263FA4FD5B}"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9F654EF-B686-491A-9CEB-3776CCACD634}" type="doc">
      <dgm:prSet loTypeId="urn:microsoft.com/office/officeart/2005/8/layout/target2" loCatId="relationship" qsTypeId="urn:microsoft.com/office/officeart/2005/8/quickstyle/simple1" qsCatId="simple" csTypeId="urn:microsoft.com/office/officeart/2005/8/colors/accent1_2" csCatId="accent1"/>
      <dgm:spPr/>
      <dgm:t>
        <a:bodyPr/>
        <a:lstStyle/>
        <a:p>
          <a:endParaRPr lang="en-US"/>
        </a:p>
      </dgm:t>
    </dgm:pt>
    <dgm:pt modelId="{42ACC0D3-AD0D-4803-9631-D48C751355DF}">
      <dgm:prSet/>
      <dgm:spPr/>
      <dgm:t>
        <a:bodyPr/>
        <a:lstStyle/>
        <a:p>
          <a:pPr rtl="0"/>
          <a:r>
            <a:rPr lang="en-US" dirty="0"/>
            <a:t>Elements of Effective Communications</a:t>
          </a:r>
        </a:p>
      </dgm:t>
    </dgm:pt>
    <dgm:pt modelId="{8CD67487-7FF8-4228-B038-C7CF5FF383B7}" type="parTrans" cxnId="{058CC832-682A-4A8E-AA82-809429C28814}">
      <dgm:prSet/>
      <dgm:spPr/>
      <dgm:t>
        <a:bodyPr/>
        <a:lstStyle/>
        <a:p>
          <a:endParaRPr lang="en-US"/>
        </a:p>
      </dgm:t>
    </dgm:pt>
    <dgm:pt modelId="{7503FA09-2CDF-47C2-8B13-20F994793B40}" type="sibTrans" cxnId="{058CC832-682A-4A8E-AA82-809429C28814}">
      <dgm:prSet/>
      <dgm:spPr/>
      <dgm:t>
        <a:bodyPr/>
        <a:lstStyle/>
        <a:p>
          <a:endParaRPr lang="en-US"/>
        </a:p>
      </dgm:t>
    </dgm:pt>
    <dgm:pt modelId="{7866E06C-17A8-4B0B-83D5-705F162C35AE}">
      <dgm:prSet/>
      <dgm:spPr/>
      <dgm:t>
        <a:bodyPr/>
        <a:lstStyle/>
        <a:p>
          <a:pPr rtl="0"/>
          <a:r>
            <a:rPr lang="en-US"/>
            <a:t>Message</a:t>
          </a:r>
        </a:p>
      </dgm:t>
    </dgm:pt>
    <dgm:pt modelId="{CCD030DE-109A-4124-B832-086DC40A3AA1}" type="parTrans" cxnId="{C2703609-7041-49D2-86E6-9338C90EF812}">
      <dgm:prSet/>
      <dgm:spPr/>
      <dgm:t>
        <a:bodyPr/>
        <a:lstStyle/>
        <a:p>
          <a:endParaRPr lang="en-US"/>
        </a:p>
      </dgm:t>
    </dgm:pt>
    <dgm:pt modelId="{0D7F5E5D-CE91-45F2-A99A-2AC5D23FCA2A}" type="sibTrans" cxnId="{C2703609-7041-49D2-86E6-9338C90EF812}">
      <dgm:prSet/>
      <dgm:spPr/>
      <dgm:t>
        <a:bodyPr/>
        <a:lstStyle/>
        <a:p>
          <a:endParaRPr lang="en-US"/>
        </a:p>
      </dgm:t>
    </dgm:pt>
    <dgm:pt modelId="{D0163A87-25D6-4E55-A07A-E36DA3AA1C7C}">
      <dgm:prSet/>
      <dgm:spPr/>
      <dgm:t>
        <a:bodyPr/>
        <a:lstStyle/>
        <a:p>
          <a:pPr rtl="0"/>
          <a:r>
            <a:rPr lang="en-US"/>
            <a:t>Coding</a:t>
          </a:r>
        </a:p>
      </dgm:t>
    </dgm:pt>
    <dgm:pt modelId="{89707ADA-14F2-4C53-A0C7-EF6C027EBB07}" type="parTrans" cxnId="{C92A33A3-03D1-4DB3-BDBF-EB173DD15437}">
      <dgm:prSet/>
      <dgm:spPr/>
      <dgm:t>
        <a:bodyPr/>
        <a:lstStyle/>
        <a:p>
          <a:endParaRPr lang="en-US"/>
        </a:p>
      </dgm:t>
    </dgm:pt>
    <dgm:pt modelId="{A14FDDB6-E1B3-4956-8AF0-3CE5E2F34503}" type="sibTrans" cxnId="{C92A33A3-03D1-4DB3-BDBF-EB173DD15437}">
      <dgm:prSet/>
      <dgm:spPr/>
      <dgm:t>
        <a:bodyPr/>
        <a:lstStyle/>
        <a:p>
          <a:endParaRPr lang="en-US"/>
        </a:p>
      </dgm:t>
    </dgm:pt>
    <dgm:pt modelId="{D1949C02-F335-43F3-83DA-5C0543475E79}">
      <dgm:prSet/>
      <dgm:spPr/>
      <dgm:t>
        <a:bodyPr/>
        <a:lstStyle/>
        <a:p>
          <a:pPr rtl="0"/>
          <a:r>
            <a:rPr lang="en-US"/>
            <a:t>Medium</a:t>
          </a:r>
        </a:p>
      </dgm:t>
    </dgm:pt>
    <dgm:pt modelId="{5D616640-EFB0-40AA-93AF-A50B441B32CC}" type="parTrans" cxnId="{0D37A9B0-6DF1-4267-8C3D-9E35AA07DCD9}">
      <dgm:prSet/>
      <dgm:spPr/>
      <dgm:t>
        <a:bodyPr/>
        <a:lstStyle/>
        <a:p>
          <a:endParaRPr lang="en-US"/>
        </a:p>
      </dgm:t>
    </dgm:pt>
    <dgm:pt modelId="{70CBB621-F64C-46A2-A33F-D49BAF7C247F}" type="sibTrans" cxnId="{0D37A9B0-6DF1-4267-8C3D-9E35AA07DCD9}">
      <dgm:prSet/>
      <dgm:spPr/>
      <dgm:t>
        <a:bodyPr/>
        <a:lstStyle/>
        <a:p>
          <a:endParaRPr lang="en-US"/>
        </a:p>
      </dgm:t>
    </dgm:pt>
    <dgm:pt modelId="{74B1C8E3-3BD6-40A4-AA67-9EFF37FB3E68}">
      <dgm:prSet/>
      <dgm:spPr/>
      <dgm:t>
        <a:bodyPr/>
        <a:lstStyle/>
        <a:p>
          <a:pPr rtl="0"/>
          <a:r>
            <a:rPr lang="en-US"/>
            <a:t>Decoding</a:t>
          </a:r>
        </a:p>
      </dgm:t>
    </dgm:pt>
    <dgm:pt modelId="{FA05B61D-4889-4A23-B0CA-F77F0FA84E88}" type="parTrans" cxnId="{0635986A-B0FB-43DE-8DBF-7E5D7D862162}">
      <dgm:prSet/>
      <dgm:spPr/>
      <dgm:t>
        <a:bodyPr/>
        <a:lstStyle/>
        <a:p>
          <a:endParaRPr lang="en-US"/>
        </a:p>
      </dgm:t>
    </dgm:pt>
    <dgm:pt modelId="{68D69792-D5D2-420C-8DFC-D64B84D68F3A}" type="sibTrans" cxnId="{0635986A-B0FB-43DE-8DBF-7E5D7D862162}">
      <dgm:prSet/>
      <dgm:spPr/>
      <dgm:t>
        <a:bodyPr/>
        <a:lstStyle/>
        <a:p>
          <a:endParaRPr lang="en-US"/>
        </a:p>
      </dgm:t>
    </dgm:pt>
    <dgm:pt modelId="{56530AC8-C21A-40E7-83FB-95072687CC68}">
      <dgm:prSet/>
      <dgm:spPr/>
      <dgm:t>
        <a:bodyPr/>
        <a:lstStyle/>
        <a:p>
          <a:pPr rtl="0"/>
          <a:r>
            <a:rPr lang="en-US"/>
            <a:t>Reactions of recipient</a:t>
          </a:r>
        </a:p>
      </dgm:t>
    </dgm:pt>
    <dgm:pt modelId="{F10E2C9A-AF3F-4E43-8B27-165E870181D0}" type="parTrans" cxnId="{74676554-C5F5-41B2-B4BC-A786414C8B43}">
      <dgm:prSet/>
      <dgm:spPr/>
      <dgm:t>
        <a:bodyPr/>
        <a:lstStyle/>
        <a:p>
          <a:endParaRPr lang="en-US"/>
        </a:p>
      </dgm:t>
    </dgm:pt>
    <dgm:pt modelId="{E9DA2F08-3B1C-451D-A4B8-EBB570757E0F}" type="sibTrans" cxnId="{74676554-C5F5-41B2-B4BC-A786414C8B43}">
      <dgm:prSet/>
      <dgm:spPr/>
      <dgm:t>
        <a:bodyPr/>
        <a:lstStyle/>
        <a:p>
          <a:endParaRPr lang="en-US"/>
        </a:p>
      </dgm:t>
    </dgm:pt>
    <dgm:pt modelId="{E1C79795-B2E3-4DA8-9DB7-7AE73936B276}">
      <dgm:prSet/>
      <dgm:spPr/>
      <dgm:t>
        <a:bodyPr/>
        <a:lstStyle/>
        <a:p>
          <a:pPr rtl="0"/>
          <a:r>
            <a:rPr lang="en-US" dirty="0"/>
            <a:t>Number of communications channels</a:t>
          </a:r>
        </a:p>
      </dgm:t>
    </dgm:pt>
    <dgm:pt modelId="{6A421E0D-C7E1-4580-8B08-E45D1C91BFC2}" type="parTrans" cxnId="{1AEB4BA4-CD6D-494B-9614-EA6BDFADFA87}">
      <dgm:prSet/>
      <dgm:spPr/>
      <dgm:t>
        <a:bodyPr/>
        <a:lstStyle/>
        <a:p>
          <a:endParaRPr lang="en-US"/>
        </a:p>
      </dgm:t>
    </dgm:pt>
    <dgm:pt modelId="{0EB15ADD-81EC-408A-BBF4-C03020B20288}" type="sibTrans" cxnId="{1AEB4BA4-CD6D-494B-9614-EA6BDFADFA87}">
      <dgm:prSet/>
      <dgm:spPr/>
      <dgm:t>
        <a:bodyPr/>
        <a:lstStyle/>
        <a:p>
          <a:endParaRPr lang="en-US"/>
        </a:p>
      </dgm:t>
    </dgm:pt>
    <dgm:pt modelId="{B8FE77B1-F619-4188-B390-0C93BB9916CC}">
      <dgm:prSet/>
      <dgm:spPr/>
      <dgm:t>
        <a:bodyPr/>
        <a:lstStyle/>
        <a:p>
          <a:pPr rtl="0"/>
          <a:r>
            <a:rPr lang="en-US"/>
            <a:t>N(N-1)/2</a:t>
          </a:r>
        </a:p>
      </dgm:t>
    </dgm:pt>
    <dgm:pt modelId="{F14830BB-561E-481B-80A1-C088B7D1D946}" type="parTrans" cxnId="{642FBBD0-15E1-48FC-9B96-FB5C8F9D4E6F}">
      <dgm:prSet/>
      <dgm:spPr/>
      <dgm:t>
        <a:bodyPr/>
        <a:lstStyle/>
        <a:p>
          <a:endParaRPr lang="en-US"/>
        </a:p>
      </dgm:t>
    </dgm:pt>
    <dgm:pt modelId="{D2DA6358-B742-4DBC-9413-E4042580DE09}" type="sibTrans" cxnId="{642FBBD0-15E1-48FC-9B96-FB5C8F9D4E6F}">
      <dgm:prSet/>
      <dgm:spPr/>
      <dgm:t>
        <a:bodyPr/>
        <a:lstStyle/>
        <a:p>
          <a:endParaRPr lang="en-US"/>
        </a:p>
      </dgm:t>
    </dgm:pt>
    <dgm:pt modelId="{6639B7B0-D95A-42C7-BEC5-985DC603FD23}">
      <dgm:prSet/>
      <dgm:spPr/>
      <dgm:t>
        <a:bodyPr/>
        <a:lstStyle/>
        <a:p>
          <a:pPr rtl="0"/>
          <a:r>
            <a:rPr lang="en-US" dirty="0"/>
            <a:t>Oral Communication</a:t>
          </a:r>
        </a:p>
      </dgm:t>
    </dgm:pt>
    <dgm:pt modelId="{0025C831-4300-4F43-907F-3E82D66685C0}" type="parTrans" cxnId="{C1212E36-75E7-42A6-838B-5985DC0A6920}">
      <dgm:prSet/>
      <dgm:spPr/>
      <dgm:t>
        <a:bodyPr/>
        <a:lstStyle/>
        <a:p>
          <a:endParaRPr lang="en-US"/>
        </a:p>
      </dgm:t>
    </dgm:pt>
    <dgm:pt modelId="{6075574F-2A3C-4AA4-8A17-6DE6A838A90F}" type="sibTrans" cxnId="{C1212E36-75E7-42A6-838B-5985DC0A6920}">
      <dgm:prSet/>
      <dgm:spPr/>
      <dgm:t>
        <a:bodyPr/>
        <a:lstStyle/>
        <a:p>
          <a:endParaRPr lang="en-US"/>
        </a:p>
      </dgm:t>
    </dgm:pt>
    <dgm:pt modelId="{1669B39A-35EF-486E-992D-7C1C4FA67D1A}">
      <dgm:prSet/>
      <dgm:spPr/>
      <dgm:t>
        <a:bodyPr/>
        <a:lstStyle/>
        <a:p>
          <a:pPr rtl="0"/>
          <a:r>
            <a:rPr lang="en-US"/>
            <a:t>8 % words</a:t>
          </a:r>
        </a:p>
      </dgm:t>
    </dgm:pt>
    <dgm:pt modelId="{BA3404E9-96BE-4E8A-9452-043CA22E8174}" type="parTrans" cxnId="{F81E5D6F-492C-478E-BB91-3F4AAF6C9998}">
      <dgm:prSet/>
      <dgm:spPr/>
      <dgm:t>
        <a:bodyPr/>
        <a:lstStyle/>
        <a:p>
          <a:endParaRPr lang="en-US"/>
        </a:p>
      </dgm:t>
    </dgm:pt>
    <dgm:pt modelId="{15FAEB75-0ACE-4137-B61D-4A913DFDD9D2}" type="sibTrans" cxnId="{F81E5D6F-492C-478E-BB91-3F4AAF6C9998}">
      <dgm:prSet/>
      <dgm:spPr/>
      <dgm:t>
        <a:bodyPr/>
        <a:lstStyle/>
        <a:p>
          <a:endParaRPr lang="en-US"/>
        </a:p>
      </dgm:t>
    </dgm:pt>
    <dgm:pt modelId="{C3E2880F-61F1-451B-9F19-027936BEBF7D}">
      <dgm:prSet/>
      <dgm:spPr/>
      <dgm:t>
        <a:bodyPr/>
        <a:lstStyle/>
        <a:p>
          <a:pPr rtl="0"/>
          <a:r>
            <a:rPr lang="en-US"/>
            <a:t>17 % tone of voice</a:t>
          </a:r>
        </a:p>
      </dgm:t>
    </dgm:pt>
    <dgm:pt modelId="{66819B29-B818-4E0A-8BD7-A608F24405C8}" type="parTrans" cxnId="{D5F2B576-A652-42F7-918B-9DBC5AA0FAF9}">
      <dgm:prSet/>
      <dgm:spPr/>
      <dgm:t>
        <a:bodyPr/>
        <a:lstStyle/>
        <a:p>
          <a:endParaRPr lang="en-US"/>
        </a:p>
      </dgm:t>
    </dgm:pt>
    <dgm:pt modelId="{0822BD3B-F0F0-4855-92CD-A3FABEDEEE7D}" type="sibTrans" cxnId="{D5F2B576-A652-42F7-918B-9DBC5AA0FAF9}">
      <dgm:prSet/>
      <dgm:spPr/>
      <dgm:t>
        <a:bodyPr/>
        <a:lstStyle/>
        <a:p>
          <a:endParaRPr lang="en-US"/>
        </a:p>
      </dgm:t>
    </dgm:pt>
    <dgm:pt modelId="{C57D7FBA-51A0-4534-B193-6B60583EBAFA}">
      <dgm:prSet/>
      <dgm:spPr/>
      <dgm:t>
        <a:bodyPr/>
        <a:lstStyle/>
        <a:p>
          <a:pPr rtl="0"/>
          <a:r>
            <a:rPr lang="en-US"/>
            <a:t>75 % body language</a:t>
          </a:r>
        </a:p>
      </dgm:t>
    </dgm:pt>
    <dgm:pt modelId="{A208C6C9-B8D1-4D2B-8872-A384E6F47DAD}" type="parTrans" cxnId="{B3E54567-C19E-4E1E-875F-410AA156F642}">
      <dgm:prSet/>
      <dgm:spPr/>
      <dgm:t>
        <a:bodyPr/>
        <a:lstStyle/>
        <a:p>
          <a:endParaRPr lang="en-US"/>
        </a:p>
      </dgm:t>
    </dgm:pt>
    <dgm:pt modelId="{781206B3-32E9-4707-B204-5879EEAB2851}" type="sibTrans" cxnId="{B3E54567-C19E-4E1E-875F-410AA156F642}">
      <dgm:prSet/>
      <dgm:spPr/>
      <dgm:t>
        <a:bodyPr/>
        <a:lstStyle/>
        <a:p>
          <a:endParaRPr lang="en-US"/>
        </a:p>
      </dgm:t>
    </dgm:pt>
    <dgm:pt modelId="{AFB4012F-32A8-4856-8388-769B5D314290}" type="pres">
      <dgm:prSet presAssocID="{C9F654EF-B686-491A-9CEB-3776CCACD634}" presName="Name0" presStyleCnt="0">
        <dgm:presLayoutVars>
          <dgm:chMax val="3"/>
          <dgm:chPref val="1"/>
          <dgm:dir/>
          <dgm:animLvl val="lvl"/>
          <dgm:resizeHandles/>
        </dgm:presLayoutVars>
      </dgm:prSet>
      <dgm:spPr/>
      <dgm:t>
        <a:bodyPr/>
        <a:lstStyle/>
        <a:p>
          <a:endParaRPr lang="en-US"/>
        </a:p>
      </dgm:t>
    </dgm:pt>
    <dgm:pt modelId="{BC899623-C245-43E3-9C6C-4988EDE67B89}" type="pres">
      <dgm:prSet presAssocID="{C9F654EF-B686-491A-9CEB-3776CCACD634}" presName="outerBox" presStyleCnt="0"/>
      <dgm:spPr/>
    </dgm:pt>
    <dgm:pt modelId="{CF2C6EDC-729E-4D70-80E5-ABA0F0F0BFE4}" type="pres">
      <dgm:prSet presAssocID="{C9F654EF-B686-491A-9CEB-3776CCACD634}" presName="outerBoxParent" presStyleLbl="node1" presStyleIdx="0" presStyleCnt="3"/>
      <dgm:spPr/>
      <dgm:t>
        <a:bodyPr/>
        <a:lstStyle/>
        <a:p>
          <a:endParaRPr lang="en-US"/>
        </a:p>
      </dgm:t>
    </dgm:pt>
    <dgm:pt modelId="{E4C5E231-0B6D-421D-8E98-E10AD0EAF90F}" type="pres">
      <dgm:prSet presAssocID="{C9F654EF-B686-491A-9CEB-3776CCACD634}" presName="outerBoxChildren" presStyleCnt="0"/>
      <dgm:spPr/>
    </dgm:pt>
    <dgm:pt modelId="{2ED8C062-FA53-4866-B274-A2E34D98D663}" type="pres">
      <dgm:prSet presAssocID="{7866E06C-17A8-4B0B-83D5-705F162C35AE}" presName="oChild" presStyleLbl="fgAcc1" presStyleIdx="0" presStyleCnt="9">
        <dgm:presLayoutVars>
          <dgm:bulletEnabled val="1"/>
        </dgm:presLayoutVars>
      </dgm:prSet>
      <dgm:spPr/>
      <dgm:t>
        <a:bodyPr/>
        <a:lstStyle/>
        <a:p>
          <a:endParaRPr lang="en-US"/>
        </a:p>
      </dgm:t>
    </dgm:pt>
    <dgm:pt modelId="{DE29072B-8CAC-44CB-90BB-49875B2A0F0B}" type="pres">
      <dgm:prSet presAssocID="{0D7F5E5D-CE91-45F2-A99A-2AC5D23FCA2A}" presName="outerSibTrans" presStyleCnt="0"/>
      <dgm:spPr/>
    </dgm:pt>
    <dgm:pt modelId="{FFA3A08C-ECCB-4861-8E6A-5DF21E1EA0C3}" type="pres">
      <dgm:prSet presAssocID="{D0163A87-25D6-4E55-A07A-E36DA3AA1C7C}" presName="oChild" presStyleLbl="fgAcc1" presStyleIdx="1" presStyleCnt="9">
        <dgm:presLayoutVars>
          <dgm:bulletEnabled val="1"/>
        </dgm:presLayoutVars>
      </dgm:prSet>
      <dgm:spPr/>
      <dgm:t>
        <a:bodyPr/>
        <a:lstStyle/>
        <a:p>
          <a:endParaRPr lang="en-US"/>
        </a:p>
      </dgm:t>
    </dgm:pt>
    <dgm:pt modelId="{0788D6AC-CF20-4D6C-B4DA-6ABDE5C42D78}" type="pres">
      <dgm:prSet presAssocID="{A14FDDB6-E1B3-4956-8AF0-3CE5E2F34503}" presName="outerSibTrans" presStyleCnt="0"/>
      <dgm:spPr/>
    </dgm:pt>
    <dgm:pt modelId="{1135FFF3-CA48-43AA-B01F-BD87FF544156}" type="pres">
      <dgm:prSet presAssocID="{D1949C02-F335-43F3-83DA-5C0543475E79}" presName="oChild" presStyleLbl="fgAcc1" presStyleIdx="2" presStyleCnt="9">
        <dgm:presLayoutVars>
          <dgm:bulletEnabled val="1"/>
        </dgm:presLayoutVars>
      </dgm:prSet>
      <dgm:spPr/>
      <dgm:t>
        <a:bodyPr/>
        <a:lstStyle/>
        <a:p>
          <a:endParaRPr lang="en-US"/>
        </a:p>
      </dgm:t>
    </dgm:pt>
    <dgm:pt modelId="{9007B6FF-8F61-47EA-B47A-B292BF0693E4}" type="pres">
      <dgm:prSet presAssocID="{70CBB621-F64C-46A2-A33F-D49BAF7C247F}" presName="outerSibTrans" presStyleCnt="0"/>
      <dgm:spPr/>
    </dgm:pt>
    <dgm:pt modelId="{3BFB9DEB-814E-4FFC-8B32-E3E9AB9C39A4}" type="pres">
      <dgm:prSet presAssocID="{74B1C8E3-3BD6-40A4-AA67-9EFF37FB3E68}" presName="oChild" presStyleLbl="fgAcc1" presStyleIdx="3" presStyleCnt="9">
        <dgm:presLayoutVars>
          <dgm:bulletEnabled val="1"/>
        </dgm:presLayoutVars>
      </dgm:prSet>
      <dgm:spPr/>
      <dgm:t>
        <a:bodyPr/>
        <a:lstStyle/>
        <a:p>
          <a:endParaRPr lang="en-US"/>
        </a:p>
      </dgm:t>
    </dgm:pt>
    <dgm:pt modelId="{CB61679A-2BED-49A0-90BD-CDC927145DCF}" type="pres">
      <dgm:prSet presAssocID="{68D69792-D5D2-420C-8DFC-D64B84D68F3A}" presName="outerSibTrans" presStyleCnt="0"/>
      <dgm:spPr/>
    </dgm:pt>
    <dgm:pt modelId="{84F8DAB3-392C-4C9A-86AC-E6ACCB5E534F}" type="pres">
      <dgm:prSet presAssocID="{56530AC8-C21A-40E7-83FB-95072687CC68}" presName="oChild" presStyleLbl="fgAcc1" presStyleIdx="4" presStyleCnt="9">
        <dgm:presLayoutVars>
          <dgm:bulletEnabled val="1"/>
        </dgm:presLayoutVars>
      </dgm:prSet>
      <dgm:spPr/>
      <dgm:t>
        <a:bodyPr/>
        <a:lstStyle/>
        <a:p>
          <a:endParaRPr lang="en-US"/>
        </a:p>
      </dgm:t>
    </dgm:pt>
    <dgm:pt modelId="{91CECE9C-797F-4AEC-922B-33DE57C1FE9C}" type="pres">
      <dgm:prSet presAssocID="{C9F654EF-B686-491A-9CEB-3776CCACD634}" presName="middleBox" presStyleCnt="0"/>
      <dgm:spPr/>
    </dgm:pt>
    <dgm:pt modelId="{9BF9907D-DF76-4315-A6B3-899B03AC7340}" type="pres">
      <dgm:prSet presAssocID="{C9F654EF-B686-491A-9CEB-3776CCACD634}" presName="middleBoxParent" presStyleLbl="node1" presStyleIdx="1" presStyleCnt="3"/>
      <dgm:spPr/>
      <dgm:t>
        <a:bodyPr/>
        <a:lstStyle/>
        <a:p>
          <a:endParaRPr lang="en-US"/>
        </a:p>
      </dgm:t>
    </dgm:pt>
    <dgm:pt modelId="{375CBDE9-FAFF-4687-A128-755CBD522C79}" type="pres">
      <dgm:prSet presAssocID="{C9F654EF-B686-491A-9CEB-3776CCACD634}" presName="middleBoxChildren" presStyleCnt="0"/>
      <dgm:spPr/>
    </dgm:pt>
    <dgm:pt modelId="{270C2BE1-CEFF-4FA1-94E9-CCD9D6BA03D0}" type="pres">
      <dgm:prSet presAssocID="{B8FE77B1-F619-4188-B390-0C93BB9916CC}" presName="mChild" presStyleLbl="fgAcc1" presStyleIdx="5" presStyleCnt="9">
        <dgm:presLayoutVars>
          <dgm:bulletEnabled val="1"/>
        </dgm:presLayoutVars>
      </dgm:prSet>
      <dgm:spPr/>
      <dgm:t>
        <a:bodyPr/>
        <a:lstStyle/>
        <a:p>
          <a:endParaRPr lang="en-US"/>
        </a:p>
      </dgm:t>
    </dgm:pt>
    <dgm:pt modelId="{6969DE1E-7A82-49B7-A818-61E3B221B11B}" type="pres">
      <dgm:prSet presAssocID="{C9F654EF-B686-491A-9CEB-3776CCACD634}" presName="centerBox" presStyleCnt="0"/>
      <dgm:spPr/>
    </dgm:pt>
    <dgm:pt modelId="{4B0FDE0A-E607-486B-B53E-F05C1F0D7E94}" type="pres">
      <dgm:prSet presAssocID="{C9F654EF-B686-491A-9CEB-3776CCACD634}" presName="centerBoxParent" presStyleLbl="node1" presStyleIdx="2" presStyleCnt="3"/>
      <dgm:spPr/>
      <dgm:t>
        <a:bodyPr/>
        <a:lstStyle/>
        <a:p>
          <a:endParaRPr lang="en-US"/>
        </a:p>
      </dgm:t>
    </dgm:pt>
    <dgm:pt modelId="{1754F11A-32D0-417C-850E-A16743DBF878}" type="pres">
      <dgm:prSet presAssocID="{C9F654EF-B686-491A-9CEB-3776CCACD634}" presName="centerBoxChildren" presStyleCnt="0"/>
      <dgm:spPr/>
    </dgm:pt>
    <dgm:pt modelId="{FAFDA2D4-0B14-4835-ABA3-360E644C1D1C}" type="pres">
      <dgm:prSet presAssocID="{1669B39A-35EF-486E-992D-7C1C4FA67D1A}" presName="cChild" presStyleLbl="fgAcc1" presStyleIdx="6" presStyleCnt="9">
        <dgm:presLayoutVars>
          <dgm:bulletEnabled val="1"/>
        </dgm:presLayoutVars>
      </dgm:prSet>
      <dgm:spPr/>
      <dgm:t>
        <a:bodyPr/>
        <a:lstStyle/>
        <a:p>
          <a:endParaRPr lang="en-US"/>
        </a:p>
      </dgm:t>
    </dgm:pt>
    <dgm:pt modelId="{0C2CF80B-E07D-40BA-8824-1CFDBC37F5F0}" type="pres">
      <dgm:prSet presAssocID="{15FAEB75-0ACE-4137-B61D-4A913DFDD9D2}" presName="centerSibTrans" presStyleCnt="0"/>
      <dgm:spPr/>
    </dgm:pt>
    <dgm:pt modelId="{531E0FBA-517C-40D3-B022-8592F3D7735E}" type="pres">
      <dgm:prSet presAssocID="{C3E2880F-61F1-451B-9F19-027936BEBF7D}" presName="cChild" presStyleLbl="fgAcc1" presStyleIdx="7" presStyleCnt="9">
        <dgm:presLayoutVars>
          <dgm:bulletEnabled val="1"/>
        </dgm:presLayoutVars>
      </dgm:prSet>
      <dgm:spPr/>
      <dgm:t>
        <a:bodyPr/>
        <a:lstStyle/>
        <a:p>
          <a:endParaRPr lang="en-US"/>
        </a:p>
      </dgm:t>
    </dgm:pt>
    <dgm:pt modelId="{799874A6-4722-44BC-A406-77472509633F}" type="pres">
      <dgm:prSet presAssocID="{0822BD3B-F0F0-4855-92CD-A3FABEDEEE7D}" presName="centerSibTrans" presStyleCnt="0"/>
      <dgm:spPr/>
    </dgm:pt>
    <dgm:pt modelId="{FA6373F9-0BE0-47B4-B5D3-82D74E5BA478}" type="pres">
      <dgm:prSet presAssocID="{C57D7FBA-51A0-4534-B193-6B60583EBAFA}" presName="cChild" presStyleLbl="fgAcc1" presStyleIdx="8" presStyleCnt="9">
        <dgm:presLayoutVars>
          <dgm:bulletEnabled val="1"/>
        </dgm:presLayoutVars>
      </dgm:prSet>
      <dgm:spPr/>
      <dgm:t>
        <a:bodyPr/>
        <a:lstStyle/>
        <a:p>
          <a:endParaRPr lang="en-US"/>
        </a:p>
      </dgm:t>
    </dgm:pt>
  </dgm:ptLst>
  <dgm:cxnLst>
    <dgm:cxn modelId="{C2703609-7041-49D2-86E6-9338C90EF812}" srcId="{42ACC0D3-AD0D-4803-9631-D48C751355DF}" destId="{7866E06C-17A8-4B0B-83D5-705F162C35AE}" srcOrd="0" destOrd="0" parTransId="{CCD030DE-109A-4124-B832-086DC40A3AA1}" sibTransId="{0D7F5E5D-CE91-45F2-A99A-2AC5D23FCA2A}"/>
    <dgm:cxn modelId="{D46184CA-B861-4A8B-A759-6EB6F4585959}" type="presOf" srcId="{B8FE77B1-F619-4188-B390-0C93BB9916CC}" destId="{270C2BE1-CEFF-4FA1-94E9-CCD9D6BA03D0}" srcOrd="0" destOrd="0" presId="urn:microsoft.com/office/officeart/2005/8/layout/target2"/>
    <dgm:cxn modelId="{2DA78D85-C6E8-4387-AC1D-EB054E156B03}" type="presOf" srcId="{1669B39A-35EF-486E-992D-7C1C4FA67D1A}" destId="{FAFDA2D4-0B14-4835-ABA3-360E644C1D1C}" srcOrd="0" destOrd="0" presId="urn:microsoft.com/office/officeart/2005/8/layout/target2"/>
    <dgm:cxn modelId="{5A296032-F02E-4439-9A49-C21A689B0C9B}" type="presOf" srcId="{56530AC8-C21A-40E7-83FB-95072687CC68}" destId="{84F8DAB3-392C-4C9A-86AC-E6ACCB5E534F}" srcOrd="0" destOrd="0" presId="urn:microsoft.com/office/officeart/2005/8/layout/target2"/>
    <dgm:cxn modelId="{B3E54567-C19E-4E1E-875F-410AA156F642}" srcId="{6639B7B0-D95A-42C7-BEC5-985DC603FD23}" destId="{C57D7FBA-51A0-4534-B193-6B60583EBAFA}" srcOrd="2" destOrd="0" parTransId="{A208C6C9-B8D1-4D2B-8872-A384E6F47DAD}" sibTransId="{781206B3-32E9-4707-B204-5879EEAB2851}"/>
    <dgm:cxn modelId="{C92A33A3-03D1-4DB3-BDBF-EB173DD15437}" srcId="{42ACC0D3-AD0D-4803-9631-D48C751355DF}" destId="{D0163A87-25D6-4E55-A07A-E36DA3AA1C7C}" srcOrd="1" destOrd="0" parTransId="{89707ADA-14F2-4C53-A0C7-EF6C027EBB07}" sibTransId="{A14FDDB6-E1B3-4956-8AF0-3CE5E2F34503}"/>
    <dgm:cxn modelId="{6CE8A298-83AF-4E9A-BB8B-4D7EC39CD52D}" type="presOf" srcId="{C3E2880F-61F1-451B-9F19-027936BEBF7D}" destId="{531E0FBA-517C-40D3-B022-8592F3D7735E}" srcOrd="0" destOrd="0" presId="urn:microsoft.com/office/officeart/2005/8/layout/target2"/>
    <dgm:cxn modelId="{A0709C61-05B9-45CD-A3B6-E8954A737FB3}" type="presOf" srcId="{C57D7FBA-51A0-4534-B193-6B60583EBAFA}" destId="{FA6373F9-0BE0-47B4-B5D3-82D74E5BA478}" srcOrd="0" destOrd="0" presId="urn:microsoft.com/office/officeart/2005/8/layout/target2"/>
    <dgm:cxn modelId="{D86BB698-9E92-45AC-AAD4-0EFFC0529978}" type="presOf" srcId="{D1949C02-F335-43F3-83DA-5C0543475E79}" destId="{1135FFF3-CA48-43AA-B01F-BD87FF544156}" srcOrd="0" destOrd="0" presId="urn:microsoft.com/office/officeart/2005/8/layout/target2"/>
    <dgm:cxn modelId="{74676554-C5F5-41B2-B4BC-A786414C8B43}" srcId="{42ACC0D3-AD0D-4803-9631-D48C751355DF}" destId="{56530AC8-C21A-40E7-83FB-95072687CC68}" srcOrd="4" destOrd="0" parTransId="{F10E2C9A-AF3F-4E43-8B27-165E870181D0}" sibTransId="{E9DA2F08-3B1C-451D-A4B8-EBB570757E0F}"/>
    <dgm:cxn modelId="{D5F2B576-A652-42F7-918B-9DBC5AA0FAF9}" srcId="{6639B7B0-D95A-42C7-BEC5-985DC603FD23}" destId="{C3E2880F-61F1-451B-9F19-027936BEBF7D}" srcOrd="1" destOrd="0" parTransId="{66819B29-B818-4E0A-8BD7-A608F24405C8}" sibTransId="{0822BD3B-F0F0-4855-92CD-A3FABEDEEE7D}"/>
    <dgm:cxn modelId="{BDE1B0DA-40D6-41E4-AD71-8442F5F86BDB}" type="presOf" srcId="{E1C79795-B2E3-4DA8-9DB7-7AE73936B276}" destId="{9BF9907D-DF76-4315-A6B3-899B03AC7340}" srcOrd="0" destOrd="0" presId="urn:microsoft.com/office/officeart/2005/8/layout/target2"/>
    <dgm:cxn modelId="{ECBEC8BB-0BF2-4D5A-B16B-0D35740A8276}" type="presOf" srcId="{6639B7B0-D95A-42C7-BEC5-985DC603FD23}" destId="{4B0FDE0A-E607-486B-B53E-F05C1F0D7E94}" srcOrd="0" destOrd="0" presId="urn:microsoft.com/office/officeart/2005/8/layout/target2"/>
    <dgm:cxn modelId="{6F9A5AD0-A77B-49B9-BE89-C1821E90CAB5}" type="presOf" srcId="{74B1C8E3-3BD6-40A4-AA67-9EFF37FB3E68}" destId="{3BFB9DEB-814E-4FFC-8B32-E3E9AB9C39A4}" srcOrd="0" destOrd="0" presId="urn:microsoft.com/office/officeart/2005/8/layout/target2"/>
    <dgm:cxn modelId="{C1212E36-75E7-42A6-838B-5985DC0A6920}" srcId="{C9F654EF-B686-491A-9CEB-3776CCACD634}" destId="{6639B7B0-D95A-42C7-BEC5-985DC603FD23}" srcOrd="2" destOrd="0" parTransId="{0025C831-4300-4F43-907F-3E82D66685C0}" sibTransId="{6075574F-2A3C-4AA4-8A17-6DE6A838A90F}"/>
    <dgm:cxn modelId="{0635986A-B0FB-43DE-8DBF-7E5D7D862162}" srcId="{42ACC0D3-AD0D-4803-9631-D48C751355DF}" destId="{74B1C8E3-3BD6-40A4-AA67-9EFF37FB3E68}" srcOrd="3" destOrd="0" parTransId="{FA05B61D-4889-4A23-B0CA-F77F0FA84E88}" sibTransId="{68D69792-D5D2-420C-8DFC-D64B84D68F3A}"/>
    <dgm:cxn modelId="{A4A8EA8A-815C-4A5E-996E-B252915DA455}" type="presOf" srcId="{7866E06C-17A8-4B0B-83D5-705F162C35AE}" destId="{2ED8C062-FA53-4866-B274-A2E34D98D663}" srcOrd="0" destOrd="0" presId="urn:microsoft.com/office/officeart/2005/8/layout/target2"/>
    <dgm:cxn modelId="{F81E5D6F-492C-478E-BB91-3F4AAF6C9998}" srcId="{6639B7B0-D95A-42C7-BEC5-985DC603FD23}" destId="{1669B39A-35EF-486E-992D-7C1C4FA67D1A}" srcOrd="0" destOrd="0" parTransId="{BA3404E9-96BE-4E8A-9452-043CA22E8174}" sibTransId="{15FAEB75-0ACE-4137-B61D-4A913DFDD9D2}"/>
    <dgm:cxn modelId="{0D37A9B0-6DF1-4267-8C3D-9E35AA07DCD9}" srcId="{42ACC0D3-AD0D-4803-9631-D48C751355DF}" destId="{D1949C02-F335-43F3-83DA-5C0543475E79}" srcOrd="2" destOrd="0" parTransId="{5D616640-EFB0-40AA-93AF-A50B441B32CC}" sibTransId="{70CBB621-F64C-46A2-A33F-D49BAF7C247F}"/>
    <dgm:cxn modelId="{F2B7B4A9-A55B-4154-AF0A-A4B6FD617750}" type="presOf" srcId="{C9F654EF-B686-491A-9CEB-3776CCACD634}" destId="{AFB4012F-32A8-4856-8388-769B5D314290}" srcOrd="0" destOrd="0" presId="urn:microsoft.com/office/officeart/2005/8/layout/target2"/>
    <dgm:cxn modelId="{9A80B049-3E0D-4418-A30D-7FD43EA99AFF}" type="presOf" srcId="{42ACC0D3-AD0D-4803-9631-D48C751355DF}" destId="{CF2C6EDC-729E-4D70-80E5-ABA0F0F0BFE4}" srcOrd="0" destOrd="0" presId="urn:microsoft.com/office/officeart/2005/8/layout/target2"/>
    <dgm:cxn modelId="{058CC832-682A-4A8E-AA82-809429C28814}" srcId="{C9F654EF-B686-491A-9CEB-3776CCACD634}" destId="{42ACC0D3-AD0D-4803-9631-D48C751355DF}" srcOrd="0" destOrd="0" parTransId="{8CD67487-7FF8-4228-B038-C7CF5FF383B7}" sibTransId="{7503FA09-2CDF-47C2-8B13-20F994793B40}"/>
    <dgm:cxn modelId="{642FBBD0-15E1-48FC-9B96-FB5C8F9D4E6F}" srcId="{E1C79795-B2E3-4DA8-9DB7-7AE73936B276}" destId="{B8FE77B1-F619-4188-B390-0C93BB9916CC}" srcOrd="0" destOrd="0" parTransId="{F14830BB-561E-481B-80A1-C088B7D1D946}" sibTransId="{D2DA6358-B742-4DBC-9413-E4042580DE09}"/>
    <dgm:cxn modelId="{A31EC817-2842-4771-AE01-E66AE01686B4}" type="presOf" srcId="{D0163A87-25D6-4E55-A07A-E36DA3AA1C7C}" destId="{FFA3A08C-ECCB-4861-8E6A-5DF21E1EA0C3}" srcOrd="0" destOrd="0" presId="urn:microsoft.com/office/officeart/2005/8/layout/target2"/>
    <dgm:cxn modelId="{1AEB4BA4-CD6D-494B-9614-EA6BDFADFA87}" srcId="{C9F654EF-B686-491A-9CEB-3776CCACD634}" destId="{E1C79795-B2E3-4DA8-9DB7-7AE73936B276}" srcOrd="1" destOrd="0" parTransId="{6A421E0D-C7E1-4580-8B08-E45D1C91BFC2}" sibTransId="{0EB15ADD-81EC-408A-BBF4-C03020B20288}"/>
    <dgm:cxn modelId="{872E227B-5BE2-4CBB-A0C2-9FA0E9468E59}" type="presParOf" srcId="{AFB4012F-32A8-4856-8388-769B5D314290}" destId="{BC899623-C245-43E3-9C6C-4988EDE67B89}" srcOrd="0" destOrd="0" presId="urn:microsoft.com/office/officeart/2005/8/layout/target2"/>
    <dgm:cxn modelId="{B0298C00-3379-4935-8366-6F09F55742B8}" type="presParOf" srcId="{BC899623-C245-43E3-9C6C-4988EDE67B89}" destId="{CF2C6EDC-729E-4D70-80E5-ABA0F0F0BFE4}" srcOrd="0" destOrd="0" presId="urn:microsoft.com/office/officeart/2005/8/layout/target2"/>
    <dgm:cxn modelId="{8C641560-89CA-4AA8-9D8E-A32A6BDF2330}" type="presParOf" srcId="{BC899623-C245-43E3-9C6C-4988EDE67B89}" destId="{E4C5E231-0B6D-421D-8E98-E10AD0EAF90F}" srcOrd="1" destOrd="0" presId="urn:microsoft.com/office/officeart/2005/8/layout/target2"/>
    <dgm:cxn modelId="{6BD94FED-47D2-491B-AEDB-39BA4C31C86A}" type="presParOf" srcId="{E4C5E231-0B6D-421D-8E98-E10AD0EAF90F}" destId="{2ED8C062-FA53-4866-B274-A2E34D98D663}" srcOrd="0" destOrd="0" presId="urn:microsoft.com/office/officeart/2005/8/layout/target2"/>
    <dgm:cxn modelId="{E9E37998-0D3B-4718-B81C-B7FDCF73EA04}" type="presParOf" srcId="{E4C5E231-0B6D-421D-8E98-E10AD0EAF90F}" destId="{DE29072B-8CAC-44CB-90BB-49875B2A0F0B}" srcOrd="1" destOrd="0" presId="urn:microsoft.com/office/officeart/2005/8/layout/target2"/>
    <dgm:cxn modelId="{CDA31BD8-E937-4AF0-9255-EA0468B2EF6B}" type="presParOf" srcId="{E4C5E231-0B6D-421D-8E98-E10AD0EAF90F}" destId="{FFA3A08C-ECCB-4861-8E6A-5DF21E1EA0C3}" srcOrd="2" destOrd="0" presId="urn:microsoft.com/office/officeart/2005/8/layout/target2"/>
    <dgm:cxn modelId="{C70C747A-2661-46AE-A76E-39458586919D}" type="presParOf" srcId="{E4C5E231-0B6D-421D-8E98-E10AD0EAF90F}" destId="{0788D6AC-CF20-4D6C-B4DA-6ABDE5C42D78}" srcOrd="3" destOrd="0" presId="urn:microsoft.com/office/officeart/2005/8/layout/target2"/>
    <dgm:cxn modelId="{0176212E-FD96-462B-9057-F3EB627C5C83}" type="presParOf" srcId="{E4C5E231-0B6D-421D-8E98-E10AD0EAF90F}" destId="{1135FFF3-CA48-43AA-B01F-BD87FF544156}" srcOrd="4" destOrd="0" presId="urn:microsoft.com/office/officeart/2005/8/layout/target2"/>
    <dgm:cxn modelId="{11B1409A-EAA3-4E30-9B44-64D23DFC2438}" type="presParOf" srcId="{E4C5E231-0B6D-421D-8E98-E10AD0EAF90F}" destId="{9007B6FF-8F61-47EA-B47A-B292BF0693E4}" srcOrd="5" destOrd="0" presId="urn:microsoft.com/office/officeart/2005/8/layout/target2"/>
    <dgm:cxn modelId="{793FDD36-96A1-475C-8741-F5F9ACFF8155}" type="presParOf" srcId="{E4C5E231-0B6D-421D-8E98-E10AD0EAF90F}" destId="{3BFB9DEB-814E-4FFC-8B32-E3E9AB9C39A4}" srcOrd="6" destOrd="0" presId="urn:microsoft.com/office/officeart/2005/8/layout/target2"/>
    <dgm:cxn modelId="{DBBDD15A-B822-4D07-A91F-9EAC9C39333E}" type="presParOf" srcId="{E4C5E231-0B6D-421D-8E98-E10AD0EAF90F}" destId="{CB61679A-2BED-49A0-90BD-CDC927145DCF}" srcOrd="7" destOrd="0" presId="urn:microsoft.com/office/officeart/2005/8/layout/target2"/>
    <dgm:cxn modelId="{6CF78BEE-62E3-4C71-8BB4-50C9AE8CF2CD}" type="presParOf" srcId="{E4C5E231-0B6D-421D-8E98-E10AD0EAF90F}" destId="{84F8DAB3-392C-4C9A-86AC-E6ACCB5E534F}" srcOrd="8" destOrd="0" presId="urn:microsoft.com/office/officeart/2005/8/layout/target2"/>
    <dgm:cxn modelId="{BEBCC328-E569-4BCE-B282-B74015E473A3}" type="presParOf" srcId="{AFB4012F-32A8-4856-8388-769B5D314290}" destId="{91CECE9C-797F-4AEC-922B-33DE57C1FE9C}" srcOrd="1" destOrd="0" presId="urn:microsoft.com/office/officeart/2005/8/layout/target2"/>
    <dgm:cxn modelId="{731ABFC2-2A13-47F1-8BEB-5122CD585236}" type="presParOf" srcId="{91CECE9C-797F-4AEC-922B-33DE57C1FE9C}" destId="{9BF9907D-DF76-4315-A6B3-899B03AC7340}" srcOrd="0" destOrd="0" presId="urn:microsoft.com/office/officeart/2005/8/layout/target2"/>
    <dgm:cxn modelId="{79A72820-4362-494C-AD9B-14BE6AD4A5F4}" type="presParOf" srcId="{91CECE9C-797F-4AEC-922B-33DE57C1FE9C}" destId="{375CBDE9-FAFF-4687-A128-755CBD522C79}" srcOrd="1" destOrd="0" presId="urn:microsoft.com/office/officeart/2005/8/layout/target2"/>
    <dgm:cxn modelId="{FBB72C95-6DD6-4B4E-92F3-6128761B7934}" type="presParOf" srcId="{375CBDE9-FAFF-4687-A128-755CBD522C79}" destId="{270C2BE1-CEFF-4FA1-94E9-CCD9D6BA03D0}" srcOrd="0" destOrd="0" presId="urn:microsoft.com/office/officeart/2005/8/layout/target2"/>
    <dgm:cxn modelId="{65F41B01-CD80-42AD-95E9-F1DEA31FDDC2}" type="presParOf" srcId="{AFB4012F-32A8-4856-8388-769B5D314290}" destId="{6969DE1E-7A82-49B7-A818-61E3B221B11B}" srcOrd="2" destOrd="0" presId="urn:microsoft.com/office/officeart/2005/8/layout/target2"/>
    <dgm:cxn modelId="{2135DCF0-14ED-4CEA-82FA-C6E0E2A52B72}" type="presParOf" srcId="{6969DE1E-7A82-49B7-A818-61E3B221B11B}" destId="{4B0FDE0A-E607-486B-B53E-F05C1F0D7E94}" srcOrd="0" destOrd="0" presId="urn:microsoft.com/office/officeart/2005/8/layout/target2"/>
    <dgm:cxn modelId="{710A7976-6931-4CD8-B9A2-F399C6A6F15A}" type="presParOf" srcId="{6969DE1E-7A82-49B7-A818-61E3B221B11B}" destId="{1754F11A-32D0-417C-850E-A16743DBF878}" srcOrd="1" destOrd="0" presId="urn:microsoft.com/office/officeart/2005/8/layout/target2"/>
    <dgm:cxn modelId="{4C9F659E-31DB-4897-8731-915DFBB51B1E}" type="presParOf" srcId="{1754F11A-32D0-417C-850E-A16743DBF878}" destId="{FAFDA2D4-0B14-4835-ABA3-360E644C1D1C}" srcOrd="0" destOrd="0" presId="urn:microsoft.com/office/officeart/2005/8/layout/target2"/>
    <dgm:cxn modelId="{E6F31488-921D-49A3-A35C-9A1C6BC75273}" type="presParOf" srcId="{1754F11A-32D0-417C-850E-A16743DBF878}" destId="{0C2CF80B-E07D-40BA-8824-1CFDBC37F5F0}" srcOrd="1" destOrd="0" presId="urn:microsoft.com/office/officeart/2005/8/layout/target2"/>
    <dgm:cxn modelId="{9C5664FA-2603-49D6-BEEC-D64BBF0CA58F}" type="presParOf" srcId="{1754F11A-32D0-417C-850E-A16743DBF878}" destId="{531E0FBA-517C-40D3-B022-8592F3D7735E}" srcOrd="2" destOrd="0" presId="urn:microsoft.com/office/officeart/2005/8/layout/target2"/>
    <dgm:cxn modelId="{730CC467-516B-42A4-BAAC-1A41DBFF70EB}" type="presParOf" srcId="{1754F11A-32D0-417C-850E-A16743DBF878}" destId="{799874A6-4722-44BC-A406-77472509633F}" srcOrd="3" destOrd="0" presId="urn:microsoft.com/office/officeart/2005/8/layout/target2"/>
    <dgm:cxn modelId="{825B0C1B-1C91-4A6D-93C1-934B760374F4}" type="presParOf" srcId="{1754F11A-32D0-417C-850E-A16743DBF878}" destId="{FA6373F9-0BE0-47B4-B5D3-82D74E5BA478}" srcOrd="4"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3954B6-8DB0-47ED-AACB-2E2E1B55255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E40F017-7487-4802-A8A8-A051082B1FB0}">
      <dgm:prSet/>
      <dgm:spPr/>
      <dgm:t>
        <a:bodyPr/>
        <a:lstStyle/>
        <a:p>
          <a:pPr rtl="0"/>
          <a:r>
            <a:rPr lang="en-US"/>
            <a:t>A communication plan helps project manager and stakeholders to understand:</a:t>
          </a:r>
        </a:p>
      </dgm:t>
    </dgm:pt>
    <dgm:pt modelId="{1F76D40D-A800-4BDB-AD77-34A1D3644D53}" type="parTrans" cxnId="{A5F99E96-626C-48E4-B78A-54206BFBD418}">
      <dgm:prSet/>
      <dgm:spPr/>
      <dgm:t>
        <a:bodyPr/>
        <a:lstStyle/>
        <a:p>
          <a:endParaRPr lang="en-US"/>
        </a:p>
      </dgm:t>
    </dgm:pt>
    <dgm:pt modelId="{727C5168-E392-4536-B65E-7AD1F3280F86}" type="sibTrans" cxnId="{A5F99E96-626C-48E4-B78A-54206BFBD418}">
      <dgm:prSet/>
      <dgm:spPr/>
      <dgm:t>
        <a:bodyPr/>
        <a:lstStyle/>
        <a:p>
          <a:endParaRPr lang="en-US"/>
        </a:p>
      </dgm:t>
    </dgm:pt>
    <dgm:pt modelId="{AE17BDFC-57F9-4B42-9B6F-EE663BD6BA0F}">
      <dgm:prSet/>
      <dgm:spPr/>
      <dgm:t>
        <a:bodyPr/>
        <a:lstStyle/>
        <a:p>
          <a:pPr rtl="0"/>
          <a:r>
            <a:rPr lang="en-US"/>
            <a:t>What information will be communicated</a:t>
          </a:r>
        </a:p>
      </dgm:t>
    </dgm:pt>
    <dgm:pt modelId="{043D4FE2-B7E7-4E07-A69C-FF2A43E03EBB}" type="parTrans" cxnId="{562A81A7-9D8D-4C32-AD7F-4E2F3EBA65A5}">
      <dgm:prSet/>
      <dgm:spPr/>
      <dgm:t>
        <a:bodyPr/>
        <a:lstStyle/>
        <a:p>
          <a:endParaRPr lang="en-US"/>
        </a:p>
      </dgm:t>
    </dgm:pt>
    <dgm:pt modelId="{8EB60F13-DD52-44A6-A598-245BDAC5B76E}" type="sibTrans" cxnId="{562A81A7-9D8D-4C32-AD7F-4E2F3EBA65A5}">
      <dgm:prSet/>
      <dgm:spPr/>
      <dgm:t>
        <a:bodyPr/>
        <a:lstStyle/>
        <a:p>
          <a:endParaRPr lang="en-US"/>
        </a:p>
      </dgm:t>
    </dgm:pt>
    <dgm:pt modelId="{027B8E46-81A1-4823-93E2-5DFBBC14E810}">
      <dgm:prSet/>
      <dgm:spPr/>
      <dgm:t>
        <a:bodyPr/>
        <a:lstStyle/>
        <a:p>
          <a:pPr rtl="0"/>
          <a:r>
            <a:rPr lang="en-US"/>
            <a:t>Who is responsible for communicating it, </a:t>
          </a:r>
        </a:p>
      </dgm:t>
    </dgm:pt>
    <dgm:pt modelId="{3ADD1753-8A9E-4676-B229-BBB9A23EB651}" type="parTrans" cxnId="{F0129C95-32B1-47EC-BDEA-CB195208559D}">
      <dgm:prSet/>
      <dgm:spPr/>
      <dgm:t>
        <a:bodyPr/>
        <a:lstStyle/>
        <a:p>
          <a:endParaRPr lang="en-US"/>
        </a:p>
      </dgm:t>
    </dgm:pt>
    <dgm:pt modelId="{832A6269-57C4-477D-805A-3B84E5EBE4AA}" type="sibTrans" cxnId="{F0129C95-32B1-47EC-BDEA-CB195208559D}">
      <dgm:prSet/>
      <dgm:spPr/>
      <dgm:t>
        <a:bodyPr/>
        <a:lstStyle/>
        <a:p>
          <a:endParaRPr lang="en-US"/>
        </a:p>
      </dgm:t>
    </dgm:pt>
    <dgm:pt modelId="{143C8AE2-4510-4A6C-89F2-F6453D5EF06B}">
      <dgm:prSet/>
      <dgm:spPr/>
      <dgm:t>
        <a:bodyPr/>
        <a:lstStyle/>
        <a:p>
          <a:pPr rtl="0"/>
          <a:r>
            <a:rPr lang="en-US"/>
            <a:t>when it will be communicated and updated, </a:t>
          </a:r>
        </a:p>
      </dgm:t>
    </dgm:pt>
    <dgm:pt modelId="{FF67D740-0BB4-4A04-A2A5-48A41822CA4E}" type="parTrans" cxnId="{C28FA2F2-76CA-4640-8138-12EB1B2D17A6}">
      <dgm:prSet/>
      <dgm:spPr/>
      <dgm:t>
        <a:bodyPr/>
        <a:lstStyle/>
        <a:p>
          <a:endParaRPr lang="en-US"/>
        </a:p>
      </dgm:t>
    </dgm:pt>
    <dgm:pt modelId="{123771AD-E3A4-409A-A77B-1D31BCC07B14}" type="sibTrans" cxnId="{C28FA2F2-76CA-4640-8138-12EB1B2D17A6}">
      <dgm:prSet/>
      <dgm:spPr/>
      <dgm:t>
        <a:bodyPr/>
        <a:lstStyle/>
        <a:p>
          <a:endParaRPr lang="en-US"/>
        </a:p>
      </dgm:t>
    </dgm:pt>
    <dgm:pt modelId="{6A7DF0E0-28A9-407E-9F1E-B00DCEF5A468}">
      <dgm:prSet/>
      <dgm:spPr/>
      <dgm:t>
        <a:bodyPr/>
        <a:lstStyle/>
        <a:p>
          <a:pPr rtl="0"/>
          <a:r>
            <a:rPr lang="en-US"/>
            <a:t>how it will be communicated, and </a:t>
          </a:r>
        </a:p>
      </dgm:t>
    </dgm:pt>
    <dgm:pt modelId="{87B28EFF-C793-4832-AE26-BF47D5A60449}" type="parTrans" cxnId="{E75C9E88-8E5B-4561-873B-DE093118D409}">
      <dgm:prSet/>
      <dgm:spPr/>
      <dgm:t>
        <a:bodyPr/>
        <a:lstStyle/>
        <a:p>
          <a:endParaRPr lang="en-US"/>
        </a:p>
      </dgm:t>
    </dgm:pt>
    <dgm:pt modelId="{875B7413-9CA1-423C-BACD-11A3F3991BC4}" type="sibTrans" cxnId="{E75C9E88-8E5B-4561-873B-DE093118D409}">
      <dgm:prSet/>
      <dgm:spPr/>
      <dgm:t>
        <a:bodyPr/>
        <a:lstStyle/>
        <a:p>
          <a:endParaRPr lang="en-US"/>
        </a:p>
      </dgm:t>
    </dgm:pt>
    <dgm:pt modelId="{530D3663-9710-407D-9C65-CAD698F6909C}">
      <dgm:prSet/>
      <dgm:spPr/>
      <dgm:t>
        <a:bodyPr/>
        <a:lstStyle/>
        <a:p>
          <a:pPr rtl="0"/>
          <a:r>
            <a:rPr lang="en-US"/>
            <a:t>how records will be kept.</a:t>
          </a:r>
        </a:p>
      </dgm:t>
    </dgm:pt>
    <dgm:pt modelId="{A4CE4481-1398-430E-888D-476B49B569C6}" type="parTrans" cxnId="{151962FA-2F40-4703-9840-87692E2A027C}">
      <dgm:prSet/>
      <dgm:spPr/>
      <dgm:t>
        <a:bodyPr/>
        <a:lstStyle/>
        <a:p>
          <a:endParaRPr lang="en-US"/>
        </a:p>
      </dgm:t>
    </dgm:pt>
    <dgm:pt modelId="{BA655950-4B36-48E9-A247-CBC78600C8F7}" type="sibTrans" cxnId="{151962FA-2F40-4703-9840-87692E2A027C}">
      <dgm:prSet/>
      <dgm:spPr/>
      <dgm:t>
        <a:bodyPr/>
        <a:lstStyle/>
        <a:p>
          <a:endParaRPr lang="en-US"/>
        </a:p>
      </dgm:t>
    </dgm:pt>
    <dgm:pt modelId="{223FD88D-BEA1-488D-B488-26DF1178DE05}" type="pres">
      <dgm:prSet presAssocID="{2A3954B6-8DB0-47ED-AACB-2E2E1B552555}" presName="linear" presStyleCnt="0">
        <dgm:presLayoutVars>
          <dgm:animLvl val="lvl"/>
          <dgm:resizeHandles val="exact"/>
        </dgm:presLayoutVars>
      </dgm:prSet>
      <dgm:spPr/>
      <dgm:t>
        <a:bodyPr/>
        <a:lstStyle/>
        <a:p>
          <a:endParaRPr lang="en-US"/>
        </a:p>
      </dgm:t>
    </dgm:pt>
    <dgm:pt modelId="{D67D52B2-6FD5-40CB-B376-64DD5F42B1B9}" type="pres">
      <dgm:prSet presAssocID="{4E40F017-7487-4802-A8A8-A051082B1FB0}" presName="parentText" presStyleLbl="node1" presStyleIdx="0" presStyleCnt="1">
        <dgm:presLayoutVars>
          <dgm:chMax val="0"/>
          <dgm:bulletEnabled val="1"/>
        </dgm:presLayoutVars>
      </dgm:prSet>
      <dgm:spPr/>
      <dgm:t>
        <a:bodyPr/>
        <a:lstStyle/>
        <a:p>
          <a:endParaRPr lang="en-US"/>
        </a:p>
      </dgm:t>
    </dgm:pt>
    <dgm:pt modelId="{7D139BFC-C763-4ABC-8448-212A03F5F32E}" type="pres">
      <dgm:prSet presAssocID="{4E40F017-7487-4802-A8A8-A051082B1FB0}" presName="childText" presStyleLbl="revTx" presStyleIdx="0" presStyleCnt="1">
        <dgm:presLayoutVars>
          <dgm:bulletEnabled val="1"/>
        </dgm:presLayoutVars>
      </dgm:prSet>
      <dgm:spPr/>
      <dgm:t>
        <a:bodyPr/>
        <a:lstStyle/>
        <a:p>
          <a:endParaRPr lang="en-US"/>
        </a:p>
      </dgm:t>
    </dgm:pt>
  </dgm:ptLst>
  <dgm:cxnLst>
    <dgm:cxn modelId="{3A3579C9-5302-4571-9D76-A928EED015F2}" type="presOf" srcId="{2A3954B6-8DB0-47ED-AACB-2E2E1B552555}" destId="{223FD88D-BEA1-488D-B488-26DF1178DE05}" srcOrd="0" destOrd="0" presId="urn:microsoft.com/office/officeart/2005/8/layout/vList2"/>
    <dgm:cxn modelId="{F0129C95-32B1-47EC-BDEA-CB195208559D}" srcId="{4E40F017-7487-4802-A8A8-A051082B1FB0}" destId="{027B8E46-81A1-4823-93E2-5DFBBC14E810}" srcOrd="1" destOrd="0" parTransId="{3ADD1753-8A9E-4676-B229-BBB9A23EB651}" sibTransId="{832A6269-57C4-477D-805A-3B84E5EBE4AA}"/>
    <dgm:cxn modelId="{C28FA2F2-76CA-4640-8138-12EB1B2D17A6}" srcId="{4E40F017-7487-4802-A8A8-A051082B1FB0}" destId="{143C8AE2-4510-4A6C-89F2-F6453D5EF06B}" srcOrd="2" destOrd="0" parTransId="{FF67D740-0BB4-4A04-A2A5-48A41822CA4E}" sibTransId="{123771AD-E3A4-409A-A77B-1D31BCC07B14}"/>
    <dgm:cxn modelId="{E75C9E88-8E5B-4561-873B-DE093118D409}" srcId="{4E40F017-7487-4802-A8A8-A051082B1FB0}" destId="{6A7DF0E0-28A9-407E-9F1E-B00DCEF5A468}" srcOrd="3" destOrd="0" parTransId="{87B28EFF-C793-4832-AE26-BF47D5A60449}" sibTransId="{875B7413-9CA1-423C-BACD-11A3F3991BC4}"/>
    <dgm:cxn modelId="{3C02518C-EA45-412E-8A71-EF14CF008029}" type="presOf" srcId="{143C8AE2-4510-4A6C-89F2-F6453D5EF06B}" destId="{7D139BFC-C763-4ABC-8448-212A03F5F32E}" srcOrd="0" destOrd="2" presId="urn:microsoft.com/office/officeart/2005/8/layout/vList2"/>
    <dgm:cxn modelId="{A5F99E96-626C-48E4-B78A-54206BFBD418}" srcId="{2A3954B6-8DB0-47ED-AACB-2E2E1B552555}" destId="{4E40F017-7487-4802-A8A8-A051082B1FB0}" srcOrd="0" destOrd="0" parTransId="{1F76D40D-A800-4BDB-AD77-34A1D3644D53}" sibTransId="{727C5168-E392-4536-B65E-7AD1F3280F86}"/>
    <dgm:cxn modelId="{9750ED90-05AB-47C7-AD09-407784E69E54}" type="presOf" srcId="{AE17BDFC-57F9-4B42-9B6F-EE663BD6BA0F}" destId="{7D139BFC-C763-4ABC-8448-212A03F5F32E}" srcOrd="0" destOrd="0" presId="urn:microsoft.com/office/officeart/2005/8/layout/vList2"/>
    <dgm:cxn modelId="{151962FA-2F40-4703-9840-87692E2A027C}" srcId="{4E40F017-7487-4802-A8A8-A051082B1FB0}" destId="{530D3663-9710-407D-9C65-CAD698F6909C}" srcOrd="4" destOrd="0" parTransId="{A4CE4481-1398-430E-888D-476B49B569C6}" sibTransId="{BA655950-4B36-48E9-A247-CBC78600C8F7}"/>
    <dgm:cxn modelId="{497B80CD-6FA0-430C-9819-F649AD0BEE49}" type="presOf" srcId="{027B8E46-81A1-4823-93E2-5DFBBC14E810}" destId="{7D139BFC-C763-4ABC-8448-212A03F5F32E}" srcOrd="0" destOrd="1" presId="urn:microsoft.com/office/officeart/2005/8/layout/vList2"/>
    <dgm:cxn modelId="{562A81A7-9D8D-4C32-AD7F-4E2F3EBA65A5}" srcId="{4E40F017-7487-4802-A8A8-A051082B1FB0}" destId="{AE17BDFC-57F9-4B42-9B6F-EE663BD6BA0F}" srcOrd="0" destOrd="0" parTransId="{043D4FE2-B7E7-4E07-A69C-FF2A43E03EBB}" sibTransId="{8EB60F13-DD52-44A6-A598-245BDAC5B76E}"/>
    <dgm:cxn modelId="{4705EBC1-8C59-4A4E-A5A6-BD783802B5DC}" type="presOf" srcId="{4E40F017-7487-4802-A8A8-A051082B1FB0}" destId="{D67D52B2-6FD5-40CB-B376-64DD5F42B1B9}" srcOrd="0" destOrd="0" presId="urn:microsoft.com/office/officeart/2005/8/layout/vList2"/>
    <dgm:cxn modelId="{6DD5D2AE-C864-44E9-B45A-61BB47D76944}" type="presOf" srcId="{530D3663-9710-407D-9C65-CAD698F6909C}" destId="{7D139BFC-C763-4ABC-8448-212A03F5F32E}" srcOrd="0" destOrd="4" presId="urn:microsoft.com/office/officeart/2005/8/layout/vList2"/>
    <dgm:cxn modelId="{E4833AFA-8DCB-4EEA-9494-3C6D54CC0046}" type="presOf" srcId="{6A7DF0E0-28A9-407E-9F1E-B00DCEF5A468}" destId="{7D139BFC-C763-4ABC-8448-212A03F5F32E}" srcOrd="0" destOrd="3" presId="urn:microsoft.com/office/officeart/2005/8/layout/vList2"/>
    <dgm:cxn modelId="{22561F17-F2D3-4E12-8203-3A1AF06F6981}" type="presParOf" srcId="{223FD88D-BEA1-488D-B488-26DF1178DE05}" destId="{D67D52B2-6FD5-40CB-B376-64DD5F42B1B9}" srcOrd="0" destOrd="0" presId="urn:microsoft.com/office/officeart/2005/8/layout/vList2"/>
    <dgm:cxn modelId="{8695D416-CDB8-487A-9E46-A12A5FE8DBF4}" type="presParOf" srcId="{223FD88D-BEA1-488D-B488-26DF1178DE05}" destId="{7D139BFC-C763-4ABC-8448-212A03F5F32E}" srcOrd="1" destOrd="0" presId="urn:microsoft.com/office/officeart/2005/8/layout/vList2"/>
  </dgm:cxnLst>
  <dgm:bg>
    <a:solidFill>
      <a:schemeClr val="bg1">
        <a:lumMod val="9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D868F92-89A2-4602-BAD5-7164B9108EE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599DDC4-FAE2-4027-8576-FB6CDD5B2CE4}">
      <dgm:prSet/>
      <dgm:spPr/>
      <dgm:t>
        <a:bodyPr/>
        <a:lstStyle/>
        <a:p>
          <a:pPr rtl="0"/>
          <a:r>
            <a:rPr lang="en-US"/>
            <a:t>The communication plan should include</a:t>
          </a:r>
        </a:p>
      </dgm:t>
    </dgm:pt>
    <dgm:pt modelId="{374A53AF-07FF-45AD-B333-4E014CBBEFCE}" type="parTrans" cxnId="{82F605A7-1262-4395-BE3B-6A6ADA18713E}">
      <dgm:prSet/>
      <dgm:spPr/>
      <dgm:t>
        <a:bodyPr/>
        <a:lstStyle/>
        <a:p>
          <a:endParaRPr lang="en-US"/>
        </a:p>
      </dgm:t>
    </dgm:pt>
    <dgm:pt modelId="{44FF913E-7857-4A3E-96DD-ADF72BB9D5E1}" type="sibTrans" cxnId="{82F605A7-1262-4395-BE3B-6A6ADA18713E}">
      <dgm:prSet/>
      <dgm:spPr/>
      <dgm:t>
        <a:bodyPr/>
        <a:lstStyle/>
        <a:p>
          <a:endParaRPr lang="en-US"/>
        </a:p>
      </dgm:t>
    </dgm:pt>
    <dgm:pt modelId="{259D2E7B-55A5-4B3D-BB87-26FDB4366325}">
      <dgm:prSet/>
      <dgm:spPr/>
      <dgm:t>
        <a:bodyPr/>
        <a:lstStyle/>
        <a:p>
          <a:pPr rtl="0"/>
          <a:r>
            <a:rPr lang="en-US"/>
            <a:t>An outline of what documents will be collected how they will be filed, and where they will be housed.</a:t>
          </a:r>
        </a:p>
      </dgm:t>
    </dgm:pt>
    <dgm:pt modelId="{B13DB29C-C62A-46B0-ABDD-E2710EDF28CA}" type="parTrans" cxnId="{29AA23C5-C592-4E56-9DA3-029F4E87D220}">
      <dgm:prSet/>
      <dgm:spPr/>
      <dgm:t>
        <a:bodyPr/>
        <a:lstStyle/>
        <a:p>
          <a:endParaRPr lang="en-US"/>
        </a:p>
      </dgm:t>
    </dgm:pt>
    <dgm:pt modelId="{3F70D225-1275-49B1-BA4C-AC099DADE83E}" type="sibTrans" cxnId="{29AA23C5-C592-4E56-9DA3-029F4E87D220}">
      <dgm:prSet/>
      <dgm:spPr/>
      <dgm:t>
        <a:bodyPr/>
        <a:lstStyle/>
        <a:p>
          <a:endParaRPr lang="en-US"/>
        </a:p>
      </dgm:t>
    </dgm:pt>
    <dgm:pt modelId="{DFF5A7ED-2F43-4C28-825C-96191364E781}">
      <dgm:prSet/>
      <dgm:spPr/>
      <dgm:t>
        <a:bodyPr/>
        <a:lstStyle/>
        <a:p>
          <a:pPr rtl="0"/>
          <a:r>
            <a:rPr lang="en-US"/>
            <a:t>A list of documents what will be published, outlining format and content areas, as well as the intended publication medium</a:t>
          </a:r>
        </a:p>
      </dgm:t>
    </dgm:pt>
    <dgm:pt modelId="{B06D5440-BBE0-48DF-BFE8-8E017CE7D292}" type="parTrans" cxnId="{CCD513DB-EC78-4BD0-AFF8-BC7BA35108F3}">
      <dgm:prSet/>
      <dgm:spPr/>
      <dgm:t>
        <a:bodyPr/>
        <a:lstStyle/>
        <a:p>
          <a:endParaRPr lang="en-US"/>
        </a:p>
      </dgm:t>
    </dgm:pt>
    <dgm:pt modelId="{4811CEE7-8E44-4F59-83A5-3C94A87CA166}" type="sibTrans" cxnId="{CCD513DB-EC78-4BD0-AFF8-BC7BA35108F3}">
      <dgm:prSet/>
      <dgm:spPr/>
      <dgm:t>
        <a:bodyPr/>
        <a:lstStyle/>
        <a:p>
          <a:endParaRPr lang="en-US"/>
        </a:p>
      </dgm:t>
    </dgm:pt>
    <dgm:pt modelId="{FE30F4DE-3CF7-4241-BA7A-3B52CCEAF6D7}">
      <dgm:prSet/>
      <dgm:spPr/>
      <dgm:t>
        <a:bodyPr/>
        <a:lstStyle/>
        <a:p>
          <a:pPr rtl="0"/>
          <a:r>
            <a:rPr lang="en-US"/>
            <a:t>A publication schedule for each document</a:t>
          </a:r>
        </a:p>
      </dgm:t>
    </dgm:pt>
    <dgm:pt modelId="{8E788041-A18E-42A0-BC7F-EDE785DF44D2}" type="parTrans" cxnId="{A93C35E1-897E-4A84-8E01-07B36BFAD50F}">
      <dgm:prSet/>
      <dgm:spPr/>
      <dgm:t>
        <a:bodyPr/>
        <a:lstStyle/>
        <a:p>
          <a:endParaRPr lang="en-US"/>
        </a:p>
      </dgm:t>
    </dgm:pt>
    <dgm:pt modelId="{F77F04EF-8514-4DF4-BF20-2F46E275DF60}" type="sibTrans" cxnId="{A93C35E1-897E-4A84-8E01-07B36BFAD50F}">
      <dgm:prSet/>
      <dgm:spPr/>
      <dgm:t>
        <a:bodyPr/>
        <a:lstStyle/>
        <a:p>
          <a:endParaRPr lang="en-US"/>
        </a:p>
      </dgm:t>
    </dgm:pt>
    <dgm:pt modelId="{29F02D5E-9C1A-4DC6-B073-6E742898B0E5}">
      <dgm:prSet/>
      <dgm:spPr/>
      <dgm:t>
        <a:bodyPr/>
        <a:lstStyle/>
        <a:p>
          <a:pPr rtl="0"/>
          <a:r>
            <a:rPr lang="en-US"/>
            <a:t>A policy statement on how to deal with corrections and updates to published documents.</a:t>
          </a:r>
        </a:p>
      </dgm:t>
    </dgm:pt>
    <dgm:pt modelId="{8011C3F0-600C-4BC0-ADA0-F6391CBB0B65}" type="parTrans" cxnId="{F6B9BEA3-6427-4DCC-BB0B-5871EFBAA3EF}">
      <dgm:prSet/>
      <dgm:spPr/>
      <dgm:t>
        <a:bodyPr/>
        <a:lstStyle/>
        <a:p>
          <a:endParaRPr lang="en-US"/>
        </a:p>
      </dgm:t>
    </dgm:pt>
    <dgm:pt modelId="{AD697B8D-FA6B-4515-B4D8-8C4B81D58378}" type="sibTrans" cxnId="{F6B9BEA3-6427-4DCC-BB0B-5871EFBAA3EF}">
      <dgm:prSet/>
      <dgm:spPr/>
      <dgm:t>
        <a:bodyPr/>
        <a:lstStyle/>
        <a:p>
          <a:endParaRPr lang="en-US"/>
        </a:p>
      </dgm:t>
    </dgm:pt>
    <dgm:pt modelId="{964B2FC9-7F9F-46B2-96EC-5615BDE33708}" type="pres">
      <dgm:prSet presAssocID="{6D868F92-89A2-4602-BAD5-7164B9108EE7}" presName="linear" presStyleCnt="0">
        <dgm:presLayoutVars>
          <dgm:animLvl val="lvl"/>
          <dgm:resizeHandles val="exact"/>
        </dgm:presLayoutVars>
      </dgm:prSet>
      <dgm:spPr/>
      <dgm:t>
        <a:bodyPr/>
        <a:lstStyle/>
        <a:p>
          <a:endParaRPr lang="en-US"/>
        </a:p>
      </dgm:t>
    </dgm:pt>
    <dgm:pt modelId="{2A286FD4-1235-4266-99C2-75E4A1E93416}" type="pres">
      <dgm:prSet presAssocID="{9599DDC4-FAE2-4027-8576-FB6CDD5B2CE4}" presName="parentText" presStyleLbl="node1" presStyleIdx="0" presStyleCnt="1">
        <dgm:presLayoutVars>
          <dgm:chMax val="0"/>
          <dgm:bulletEnabled val="1"/>
        </dgm:presLayoutVars>
      </dgm:prSet>
      <dgm:spPr/>
      <dgm:t>
        <a:bodyPr/>
        <a:lstStyle/>
        <a:p>
          <a:endParaRPr lang="en-US"/>
        </a:p>
      </dgm:t>
    </dgm:pt>
    <dgm:pt modelId="{BA3A405B-C229-49BB-B646-B40DE6CD3033}" type="pres">
      <dgm:prSet presAssocID="{9599DDC4-FAE2-4027-8576-FB6CDD5B2CE4}" presName="childText" presStyleLbl="revTx" presStyleIdx="0" presStyleCnt="1">
        <dgm:presLayoutVars>
          <dgm:bulletEnabled val="1"/>
        </dgm:presLayoutVars>
      </dgm:prSet>
      <dgm:spPr/>
      <dgm:t>
        <a:bodyPr/>
        <a:lstStyle/>
        <a:p>
          <a:endParaRPr lang="en-US"/>
        </a:p>
      </dgm:t>
    </dgm:pt>
  </dgm:ptLst>
  <dgm:cxnLst>
    <dgm:cxn modelId="{F6B9BEA3-6427-4DCC-BB0B-5871EFBAA3EF}" srcId="{9599DDC4-FAE2-4027-8576-FB6CDD5B2CE4}" destId="{29F02D5E-9C1A-4DC6-B073-6E742898B0E5}" srcOrd="3" destOrd="0" parTransId="{8011C3F0-600C-4BC0-ADA0-F6391CBB0B65}" sibTransId="{AD697B8D-FA6B-4515-B4D8-8C4B81D58378}"/>
    <dgm:cxn modelId="{0593D27D-8AAB-447B-BF51-DE8A4FB8F8FA}" type="presOf" srcId="{FE30F4DE-3CF7-4241-BA7A-3B52CCEAF6D7}" destId="{BA3A405B-C229-49BB-B646-B40DE6CD3033}" srcOrd="0" destOrd="2" presId="urn:microsoft.com/office/officeart/2005/8/layout/vList2"/>
    <dgm:cxn modelId="{10F3432A-D9EE-41CB-95F3-BCB7957132EA}" type="presOf" srcId="{6D868F92-89A2-4602-BAD5-7164B9108EE7}" destId="{964B2FC9-7F9F-46B2-96EC-5615BDE33708}" srcOrd="0" destOrd="0" presId="urn:microsoft.com/office/officeart/2005/8/layout/vList2"/>
    <dgm:cxn modelId="{CCD513DB-EC78-4BD0-AFF8-BC7BA35108F3}" srcId="{9599DDC4-FAE2-4027-8576-FB6CDD5B2CE4}" destId="{DFF5A7ED-2F43-4C28-825C-96191364E781}" srcOrd="1" destOrd="0" parTransId="{B06D5440-BBE0-48DF-BFE8-8E017CE7D292}" sibTransId="{4811CEE7-8E44-4F59-83A5-3C94A87CA166}"/>
    <dgm:cxn modelId="{29AA23C5-C592-4E56-9DA3-029F4E87D220}" srcId="{9599DDC4-FAE2-4027-8576-FB6CDD5B2CE4}" destId="{259D2E7B-55A5-4B3D-BB87-26FDB4366325}" srcOrd="0" destOrd="0" parTransId="{B13DB29C-C62A-46B0-ABDD-E2710EDF28CA}" sibTransId="{3F70D225-1275-49B1-BA4C-AC099DADE83E}"/>
    <dgm:cxn modelId="{82F605A7-1262-4395-BE3B-6A6ADA18713E}" srcId="{6D868F92-89A2-4602-BAD5-7164B9108EE7}" destId="{9599DDC4-FAE2-4027-8576-FB6CDD5B2CE4}" srcOrd="0" destOrd="0" parTransId="{374A53AF-07FF-45AD-B333-4E014CBBEFCE}" sibTransId="{44FF913E-7857-4A3E-96DD-ADF72BB9D5E1}"/>
    <dgm:cxn modelId="{36A670C5-25D3-494C-9E59-18E6061A7B5E}" type="presOf" srcId="{DFF5A7ED-2F43-4C28-825C-96191364E781}" destId="{BA3A405B-C229-49BB-B646-B40DE6CD3033}" srcOrd="0" destOrd="1" presId="urn:microsoft.com/office/officeart/2005/8/layout/vList2"/>
    <dgm:cxn modelId="{002B70CD-EC54-485F-A6CA-5103BF0EAC3E}" type="presOf" srcId="{259D2E7B-55A5-4B3D-BB87-26FDB4366325}" destId="{BA3A405B-C229-49BB-B646-B40DE6CD3033}" srcOrd="0" destOrd="0" presId="urn:microsoft.com/office/officeart/2005/8/layout/vList2"/>
    <dgm:cxn modelId="{959E554A-DC9A-49F8-8522-D3FE4BCCD076}" type="presOf" srcId="{9599DDC4-FAE2-4027-8576-FB6CDD5B2CE4}" destId="{2A286FD4-1235-4266-99C2-75E4A1E93416}" srcOrd="0" destOrd="0" presId="urn:microsoft.com/office/officeart/2005/8/layout/vList2"/>
    <dgm:cxn modelId="{A93C35E1-897E-4A84-8E01-07B36BFAD50F}" srcId="{9599DDC4-FAE2-4027-8576-FB6CDD5B2CE4}" destId="{FE30F4DE-3CF7-4241-BA7A-3B52CCEAF6D7}" srcOrd="2" destOrd="0" parTransId="{8E788041-A18E-42A0-BC7F-EDE785DF44D2}" sibTransId="{F77F04EF-8514-4DF4-BF20-2F46E275DF60}"/>
    <dgm:cxn modelId="{272EB032-A8E9-43D7-AEF5-5FDA84B50CA1}" type="presOf" srcId="{29F02D5E-9C1A-4DC6-B073-6E742898B0E5}" destId="{BA3A405B-C229-49BB-B646-B40DE6CD3033}" srcOrd="0" destOrd="3" presId="urn:microsoft.com/office/officeart/2005/8/layout/vList2"/>
    <dgm:cxn modelId="{889E4CD2-FB5E-440D-BD80-434D4C687370}" type="presParOf" srcId="{964B2FC9-7F9F-46B2-96EC-5615BDE33708}" destId="{2A286FD4-1235-4266-99C2-75E4A1E93416}" srcOrd="0" destOrd="0" presId="urn:microsoft.com/office/officeart/2005/8/layout/vList2"/>
    <dgm:cxn modelId="{7D0FC9CF-9D83-4101-9608-E09018F17917}" type="presParOf" srcId="{964B2FC9-7F9F-46B2-96EC-5615BDE33708}" destId="{BA3A405B-C229-49BB-B646-B40DE6CD3033}" srcOrd="1" destOrd="0" presId="urn:microsoft.com/office/officeart/2005/8/layout/vList2"/>
  </dgm:cxnLst>
  <dgm:bg>
    <a:solidFill>
      <a:schemeClr val="bg1">
        <a:lumMod val="9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63670E6-C62A-42FD-9BDF-6F29FF719AFD}" type="doc">
      <dgm:prSet loTypeId="urn:microsoft.com/office/officeart/2005/8/layout/lProcess3" loCatId="process" qsTypeId="urn:microsoft.com/office/officeart/2005/8/quickstyle/simple1" qsCatId="simple" csTypeId="urn:microsoft.com/office/officeart/2005/8/colors/accent1_2" csCatId="accent1"/>
      <dgm:spPr/>
      <dgm:t>
        <a:bodyPr/>
        <a:lstStyle/>
        <a:p>
          <a:endParaRPr lang="en-US"/>
        </a:p>
      </dgm:t>
    </dgm:pt>
    <dgm:pt modelId="{8F118E53-BD66-4208-8D9B-3E8C786CFBE6}">
      <dgm:prSet/>
      <dgm:spPr/>
      <dgm:t>
        <a:bodyPr/>
        <a:lstStyle/>
        <a:p>
          <a:pPr rtl="0"/>
          <a:r>
            <a:rPr lang="en-US"/>
            <a:t>What makes your group a team?</a:t>
          </a:r>
        </a:p>
      </dgm:t>
    </dgm:pt>
    <dgm:pt modelId="{72A26E30-BE1C-4A74-8346-081275AE51A5}" type="parTrans" cxnId="{B1F58BF4-B7E5-4D57-ACDC-C3B5B4B3304C}">
      <dgm:prSet/>
      <dgm:spPr/>
      <dgm:t>
        <a:bodyPr/>
        <a:lstStyle/>
        <a:p>
          <a:endParaRPr lang="en-US"/>
        </a:p>
      </dgm:t>
    </dgm:pt>
    <dgm:pt modelId="{8DBDFE18-B316-4C71-8551-F53E4DCAF366}" type="sibTrans" cxnId="{B1F58BF4-B7E5-4D57-ACDC-C3B5B4B3304C}">
      <dgm:prSet/>
      <dgm:spPr/>
      <dgm:t>
        <a:bodyPr/>
        <a:lstStyle/>
        <a:p>
          <a:endParaRPr lang="en-US"/>
        </a:p>
      </dgm:t>
    </dgm:pt>
    <dgm:pt modelId="{10137C18-2BA9-4962-B5E7-FB67B7F10945}">
      <dgm:prSet/>
      <dgm:spPr/>
      <dgm:t>
        <a:bodyPr/>
        <a:lstStyle/>
        <a:p>
          <a:pPr rtl="0"/>
          <a:r>
            <a:rPr lang="en-US" b="1" dirty="0"/>
            <a:t>Committed to working together to reach a common goal</a:t>
          </a:r>
          <a:endParaRPr lang="en-US" dirty="0"/>
        </a:p>
      </dgm:t>
    </dgm:pt>
    <dgm:pt modelId="{BB43DB04-FFC1-4E1C-B6D6-361782C52032}" type="parTrans" cxnId="{D7B176FA-A1C0-4CB3-BA1A-714ED2DF92D7}">
      <dgm:prSet/>
      <dgm:spPr/>
      <dgm:t>
        <a:bodyPr/>
        <a:lstStyle/>
        <a:p>
          <a:endParaRPr lang="en-US"/>
        </a:p>
      </dgm:t>
    </dgm:pt>
    <dgm:pt modelId="{7F717798-50B9-4A1E-BC7B-3456FC33F35D}" type="sibTrans" cxnId="{D7B176FA-A1C0-4CB3-BA1A-714ED2DF92D7}">
      <dgm:prSet/>
      <dgm:spPr/>
      <dgm:t>
        <a:bodyPr/>
        <a:lstStyle/>
        <a:p>
          <a:endParaRPr lang="en-US"/>
        </a:p>
      </dgm:t>
    </dgm:pt>
    <dgm:pt modelId="{E7EA11D6-ED8B-4E38-A57A-7BA4E344C092}" type="pres">
      <dgm:prSet presAssocID="{C63670E6-C62A-42FD-9BDF-6F29FF719AFD}" presName="Name0" presStyleCnt="0">
        <dgm:presLayoutVars>
          <dgm:chPref val="3"/>
          <dgm:dir/>
          <dgm:animLvl val="lvl"/>
          <dgm:resizeHandles/>
        </dgm:presLayoutVars>
      </dgm:prSet>
      <dgm:spPr/>
      <dgm:t>
        <a:bodyPr/>
        <a:lstStyle/>
        <a:p>
          <a:endParaRPr lang="en-US"/>
        </a:p>
      </dgm:t>
    </dgm:pt>
    <dgm:pt modelId="{4D3467E4-ED4D-4F2D-BDC4-389E2D71FF51}" type="pres">
      <dgm:prSet presAssocID="{8F118E53-BD66-4208-8D9B-3E8C786CFBE6}" presName="horFlow" presStyleCnt="0"/>
      <dgm:spPr/>
    </dgm:pt>
    <dgm:pt modelId="{27315822-E58F-4B91-ADDA-7950EEAD14D7}" type="pres">
      <dgm:prSet presAssocID="{8F118E53-BD66-4208-8D9B-3E8C786CFBE6}" presName="bigChev" presStyleLbl="node1" presStyleIdx="0" presStyleCnt="1"/>
      <dgm:spPr/>
      <dgm:t>
        <a:bodyPr/>
        <a:lstStyle/>
        <a:p>
          <a:endParaRPr lang="en-US"/>
        </a:p>
      </dgm:t>
    </dgm:pt>
    <dgm:pt modelId="{CAFAB4C7-8319-4151-9BFC-AF0820FA85AA}" type="pres">
      <dgm:prSet presAssocID="{BB43DB04-FFC1-4E1C-B6D6-361782C52032}" presName="parTrans" presStyleCnt="0"/>
      <dgm:spPr/>
    </dgm:pt>
    <dgm:pt modelId="{4BE7D659-3EB8-4A73-BCF2-DF994B862444}" type="pres">
      <dgm:prSet presAssocID="{10137C18-2BA9-4962-B5E7-FB67B7F10945}" presName="node" presStyleLbl="alignAccFollowNode1" presStyleIdx="0" presStyleCnt="1">
        <dgm:presLayoutVars>
          <dgm:bulletEnabled val="1"/>
        </dgm:presLayoutVars>
      </dgm:prSet>
      <dgm:spPr/>
      <dgm:t>
        <a:bodyPr/>
        <a:lstStyle/>
        <a:p>
          <a:endParaRPr lang="en-US"/>
        </a:p>
      </dgm:t>
    </dgm:pt>
  </dgm:ptLst>
  <dgm:cxnLst>
    <dgm:cxn modelId="{E14A250C-8C2B-42B3-B9AF-D8A22421B5A6}" type="presOf" srcId="{8F118E53-BD66-4208-8D9B-3E8C786CFBE6}" destId="{27315822-E58F-4B91-ADDA-7950EEAD14D7}" srcOrd="0" destOrd="0" presId="urn:microsoft.com/office/officeart/2005/8/layout/lProcess3"/>
    <dgm:cxn modelId="{D7B176FA-A1C0-4CB3-BA1A-714ED2DF92D7}" srcId="{8F118E53-BD66-4208-8D9B-3E8C786CFBE6}" destId="{10137C18-2BA9-4962-B5E7-FB67B7F10945}" srcOrd="0" destOrd="0" parTransId="{BB43DB04-FFC1-4E1C-B6D6-361782C52032}" sibTransId="{7F717798-50B9-4A1E-BC7B-3456FC33F35D}"/>
    <dgm:cxn modelId="{B1F58BF4-B7E5-4D57-ACDC-C3B5B4B3304C}" srcId="{C63670E6-C62A-42FD-9BDF-6F29FF719AFD}" destId="{8F118E53-BD66-4208-8D9B-3E8C786CFBE6}" srcOrd="0" destOrd="0" parTransId="{72A26E30-BE1C-4A74-8346-081275AE51A5}" sibTransId="{8DBDFE18-B316-4C71-8551-F53E4DCAF366}"/>
    <dgm:cxn modelId="{5DD8E81D-5C9A-475B-8546-C6378DF5CC1F}" type="presOf" srcId="{C63670E6-C62A-42FD-9BDF-6F29FF719AFD}" destId="{E7EA11D6-ED8B-4E38-A57A-7BA4E344C092}" srcOrd="0" destOrd="0" presId="urn:microsoft.com/office/officeart/2005/8/layout/lProcess3"/>
    <dgm:cxn modelId="{680A0ADB-1DE2-4F87-881C-1C3E024C4725}" type="presOf" srcId="{10137C18-2BA9-4962-B5E7-FB67B7F10945}" destId="{4BE7D659-3EB8-4A73-BCF2-DF994B862444}" srcOrd="0" destOrd="0" presId="urn:microsoft.com/office/officeart/2005/8/layout/lProcess3"/>
    <dgm:cxn modelId="{5544D741-3BE7-4721-BF7D-009BA62EB5EF}" type="presParOf" srcId="{E7EA11D6-ED8B-4E38-A57A-7BA4E344C092}" destId="{4D3467E4-ED4D-4F2D-BDC4-389E2D71FF51}" srcOrd="0" destOrd="0" presId="urn:microsoft.com/office/officeart/2005/8/layout/lProcess3"/>
    <dgm:cxn modelId="{A955809F-DCC4-4DB4-B259-6C09320C6628}" type="presParOf" srcId="{4D3467E4-ED4D-4F2D-BDC4-389E2D71FF51}" destId="{27315822-E58F-4B91-ADDA-7950EEAD14D7}" srcOrd="0" destOrd="0" presId="urn:microsoft.com/office/officeart/2005/8/layout/lProcess3"/>
    <dgm:cxn modelId="{007237A9-CF2B-456A-B4C3-133F847D4B6C}" type="presParOf" srcId="{4D3467E4-ED4D-4F2D-BDC4-389E2D71FF51}" destId="{CAFAB4C7-8319-4151-9BFC-AF0820FA85AA}" srcOrd="1" destOrd="0" presId="urn:microsoft.com/office/officeart/2005/8/layout/lProcess3"/>
    <dgm:cxn modelId="{2F276C03-1BE4-43D9-843B-7245F8019BF3}" type="presParOf" srcId="{4D3467E4-ED4D-4F2D-BDC4-389E2D71FF51}" destId="{4BE7D659-3EB8-4A73-BCF2-DF994B862444}" srcOrd="2"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6B9486-8AC1-4C4A-BD89-263B99CBAB10}">
      <dsp:nvSpPr>
        <dsp:cNvPr id="0" name=""/>
        <dsp:cNvSpPr/>
      </dsp:nvSpPr>
      <dsp:spPr>
        <a:xfrm>
          <a:off x="184887" y="206512"/>
          <a:ext cx="4560569" cy="4560569"/>
        </a:xfrm>
        <a:prstGeom prst="ellipse">
          <a:avLst/>
        </a:prstGeom>
        <a:gradFill rotWithShape="0">
          <a:gsLst>
            <a:gs pos="0">
              <a:schemeClr val="accent1">
                <a:alpha val="50000"/>
                <a:hueOff val="0"/>
                <a:satOff val="0"/>
                <a:lumOff val="0"/>
                <a:alphaOff val="0"/>
                <a:tint val="85000"/>
                <a:shade val="98000"/>
                <a:satMod val="110000"/>
                <a:lumMod val="103000"/>
              </a:schemeClr>
            </a:gs>
            <a:gs pos="50000">
              <a:schemeClr val="accent1">
                <a:alpha val="50000"/>
                <a:hueOff val="0"/>
                <a:satOff val="0"/>
                <a:lumOff val="0"/>
                <a:alphaOff val="0"/>
                <a:shade val="85000"/>
                <a:satMod val="105000"/>
                <a:lumMod val="100000"/>
              </a:schemeClr>
            </a:gs>
            <a:gs pos="100000">
              <a:schemeClr val="accent1">
                <a:alpha val="50000"/>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1">
          <a:noAutofit/>
        </a:bodyPr>
        <a:lstStyle/>
        <a:p>
          <a:pPr lvl="0" algn="l" defTabSz="1111250" rtl="0">
            <a:lnSpc>
              <a:spcPct val="90000"/>
            </a:lnSpc>
            <a:spcBef>
              <a:spcPct val="0"/>
            </a:spcBef>
            <a:spcAft>
              <a:spcPct val="35000"/>
            </a:spcAft>
          </a:pPr>
          <a:r>
            <a:rPr lang="en-US" sz="2500" kern="1200"/>
            <a:t>Project management is the:</a:t>
          </a:r>
        </a:p>
        <a:p>
          <a:pPr marL="228600" lvl="1" indent="-228600" algn="l" defTabSz="889000" rtl="0">
            <a:lnSpc>
              <a:spcPct val="90000"/>
            </a:lnSpc>
            <a:spcBef>
              <a:spcPct val="0"/>
            </a:spcBef>
            <a:spcAft>
              <a:spcPct val="15000"/>
            </a:spcAft>
            <a:buChar char="••"/>
          </a:pPr>
          <a:r>
            <a:rPr lang="en-US" sz="2000" kern="1200"/>
            <a:t>Planning</a:t>
          </a:r>
        </a:p>
        <a:p>
          <a:pPr marL="228600" lvl="1" indent="-228600" algn="l" defTabSz="889000" rtl="0">
            <a:lnSpc>
              <a:spcPct val="90000"/>
            </a:lnSpc>
            <a:spcBef>
              <a:spcPct val="0"/>
            </a:spcBef>
            <a:spcAft>
              <a:spcPct val="15000"/>
            </a:spcAft>
            <a:buChar char="••"/>
          </a:pPr>
          <a:r>
            <a:rPr lang="en-US" sz="2000" kern="1200"/>
            <a:t>Organizing</a:t>
          </a:r>
        </a:p>
        <a:p>
          <a:pPr marL="228600" lvl="1" indent="-228600" algn="l" defTabSz="889000" rtl="0">
            <a:lnSpc>
              <a:spcPct val="90000"/>
            </a:lnSpc>
            <a:spcBef>
              <a:spcPct val="0"/>
            </a:spcBef>
            <a:spcAft>
              <a:spcPct val="15000"/>
            </a:spcAft>
            <a:buChar char="••"/>
          </a:pPr>
          <a:r>
            <a:rPr lang="en-US" sz="2000" kern="1200"/>
            <a:t>Staffing</a:t>
          </a:r>
        </a:p>
        <a:p>
          <a:pPr marL="228600" lvl="1" indent="-228600" algn="l" defTabSz="889000" rtl="0">
            <a:lnSpc>
              <a:spcPct val="90000"/>
            </a:lnSpc>
            <a:spcBef>
              <a:spcPct val="0"/>
            </a:spcBef>
            <a:spcAft>
              <a:spcPct val="15000"/>
            </a:spcAft>
            <a:buChar char="••"/>
          </a:pPr>
          <a:r>
            <a:rPr lang="en-US" sz="2000" kern="1200"/>
            <a:t>Scheduling</a:t>
          </a:r>
        </a:p>
        <a:p>
          <a:pPr marL="228600" lvl="1" indent="-228600" algn="l" defTabSz="889000" rtl="0">
            <a:lnSpc>
              <a:spcPct val="90000"/>
            </a:lnSpc>
            <a:spcBef>
              <a:spcPct val="0"/>
            </a:spcBef>
            <a:spcAft>
              <a:spcPct val="15000"/>
            </a:spcAft>
            <a:buChar char="••"/>
          </a:pPr>
          <a:r>
            <a:rPr lang="en-US" sz="2000" kern="1200"/>
            <a:t>Leading</a:t>
          </a:r>
        </a:p>
        <a:p>
          <a:pPr marL="228600" lvl="1" indent="-228600" algn="l" defTabSz="889000" rtl="0">
            <a:lnSpc>
              <a:spcPct val="90000"/>
            </a:lnSpc>
            <a:spcBef>
              <a:spcPct val="0"/>
            </a:spcBef>
            <a:spcAft>
              <a:spcPct val="15000"/>
            </a:spcAft>
            <a:buChar char="••"/>
          </a:pPr>
          <a:r>
            <a:rPr lang="en-US" sz="2000" kern="1200"/>
            <a:t>Communicating</a:t>
          </a:r>
        </a:p>
        <a:p>
          <a:pPr marL="228600" lvl="1" indent="-228600" algn="l" defTabSz="889000" rtl="0">
            <a:lnSpc>
              <a:spcPct val="90000"/>
            </a:lnSpc>
            <a:spcBef>
              <a:spcPct val="0"/>
            </a:spcBef>
            <a:spcAft>
              <a:spcPct val="15000"/>
            </a:spcAft>
            <a:buChar char="••"/>
          </a:pPr>
          <a:r>
            <a:rPr lang="en-US" sz="2000" kern="1200"/>
            <a:t>Monitoring and controlling</a:t>
          </a:r>
        </a:p>
      </dsp:txBody>
      <dsp:txXfrm>
        <a:off x="821724" y="744301"/>
        <a:ext cx="2629517" cy="3484991"/>
      </dsp:txXfrm>
    </dsp:sp>
    <dsp:sp modelId="{DBBFB881-72F2-415F-948C-212DBA5522F5}">
      <dsp:nvSpPr>
        <dsp:cNvPr id="0" name=""/>
        <dsp:cNvSpPr/>
      </dsp:nvSpPr>
      <dsp:spPr>
        <a:xfrm>
          <a:off x="3471785" y="206512"/>
          <a:ext cx="4560569" cy="4560569"/>
        </a:xfrm>
        <a:prstGeom prst="ellipse">
          <a:avLst/>
        </a:prstGeom>
        <a:gradFill rotWithShape="0">
          <a:gsLst>
            <a:gs pos="0">
              <a:schemeClr val="accent1">
                <a:alpha val="50000"/>
                <a:hueOff val="0"/>
                <a:satOff val="0"/>
                <a:lumOff val="0"/>
                <a:alphaOff val="0"/>
                <a:tint val="85000"/>
                <a:shade val="98000"/>
                <a:satMod val="110000"/>
                <a:lumMod val="103000"/>
              </a:schemeClr>
            </a:gs>
            <a:gs pos="50000">
              <a:schemeClr val="accent1">
                <a:alpha val="50000"/>
                <a:hueOff val="0"/>
                <a:satOff val="0"/>
                <a:lumOff val="0"/>
                <a:alphaOff val="0"/>
                <a:shade val="85000"/>
                <a:satMod val="105000"/>
                <a:lumMod val="100000"/>
              </a:schemeClr>
            </a:gs>
            <a:gs pos="100000">
              <a:schemeClr val="accent1">
                <a:alpha val="50000"/>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1244600" rtl="0">
            <a:lnSpc>
              <a:spcPct val="90000"/>
            </a:lnSpc>
            <a:spcBef>
              <a:spcPct val="0"/>
            </a:spcBef>
            <a:spcAft>
              <a:spcPct val="35000"/>
            </a:spcAft>
          </a:pPr>
          <a:r>
            <a:rPr lang="en-US" sz="2800" b="1" kern="1200" smtClean="0"/>
            <a:t>of work activities to achieve a pre-defined outcome on time and within budget</a:t>
          </a:r>
          <a:endParaRPr lang="en-US" sz="2800" b="1" kern="1200" dirty="0"/>
        </a:p>
      </dsp:txBody>
      <dsp:txXfrm>
        <a:off x="4766000" y="744301"/>
        <a:ext cx="2629517" cy="34849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E474D2-B3D0-4ECF-AB48-28AA448F53A7}">
      <dsp:nvSpPr>
        <dsp:cNvPr id="0" name=""/>
        <dsp:cNvSpPr/>
      </dsp:nvSpPr>
      <dsp:spPr>
        <a:xfrm rot="5400000">
          <a:off x="3261360" y="-38100"/>
          <a:ext cx="3840480" cy="487680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81915" rIns="163830" bIns="81915" numCol="1" spcCol="1270" anchor="ctr" anchorCtr="0">
          <a:noAutofit/>
        </a:bodyPr>
        <a:lstStyle/>
        <a:p>
          <a:pPr marL="285750" lvl="1" indent="-285750" algn="l" defTabSz="1911350" rtl="0">
            <a:lnSpc>
              <a:spcPct val="90000"/>
            </a:lnSpc>
            <a:spcBef>
              <a:spcPct val="0"/>
            </a:spcBef>
            <a:spcAft>
              <a:spcPct val="15000"/>
            </a:spcAft>
            <a:buChar char="••"/>
          </a:pPr>
          <a:r>
            <a:rPr lang="en-US" sz="4300" kern="1200"/>
            <a:t>Project Initiating</a:t>
          </a:r>
        </a:p>
        <a:p>
          <a:pPr marL="285750" lvl="1" indent="-285750" algn="l" defTabSz="1911350" rtl="0">
            <a:lnSpc>
              <a:spcPct val="90000"/>
            </a:lnSpc>
            <a:spcBef>
              <a:spcPct val="0"/>
            </a:spcBef>
            <a:spcAft>
              <a:spcPct val="15000"/>
            </a:spcAft>
            <a:buChar char="••"/>
          </a:pPr>
          <a:r>
            <a:rPr lang="en-US" sz="4300" kern="1200" dirty="0"/>
            <a:t>Project Planning</a:t>
          </a:r>
        </a:p>
        <a:p>
          <a:pPr marL="285750" lvl="1" indent="-285750" algn="l" defTabSz="1911350" rtl="0">
            <a:lnSpc>
              <a:spcPct val="90000"/>
            </a:lnSpc>
            <a:spcBef>
              <a:spcPct val="0"/>
            </a:spcBef>
            <a:spcAft>
              <a:spcPct val="15000"/>
            </a:spcAft>
            <a:buChar char="••"/>
          </a:pPr>
          <a:r>
            <a:rPr lang="en-US" sz="4300" kern="1200"/>
            <a:t>Project Implementation</a:t>
          </a:r>
        </a:p>
        <a:p>
          <a:pPr marL="285750" lvl="1" indent="-285750" algn="l" defTabSz="1911350" rtl="0">
            <a:lnSpc>
              <a:spcPct val="90000"/>
            </a:lnSpc>
            <a:spcBef>
              <a:spcPct val="0"/>
            </a:spcBef>
            <a:spcAft>
              <a:spcPct val="15000"/>
            </a:spcAft>
            <a:buChar char="••"/>
          </a:pPr>
          <a:r>
            <a:rPr lang="en-US" sz="4300" kern="1200"/>
            <a:t>Project Close-Out</a:t>
          </a:r>
        </a:p>
      </dsp:txBody>
      <dsp:txXfrm rot="-5400000">
        <a:off x="2743201" y="667537"/>
        <a:ext cx="4689323" cy="3465526"/>
      </dsp:txXfrm>
    </dsp:sp>
    <dsp:sp modelId="{F74CE991-7767-4B75-B7EB-80D95A5DE57C}">
      <dsp:nvSpPr>
        <dsp:cNvPr id="0" name=""/>
        <dsp:cNvSpPr/>
      </dsp:nvSpPr>
      <dsp:spPr>
        <a:xfrm>
          <a:off x="0" y="0"/>
          <a:ext cx="2743200" cy="4800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lvl="0" algn="ctr" defTabSz="1733550" rtl="0">
            <a:lnSpc>
              <a:spcPct val="90000"/>
            </a:lnSpc>
            <a:spcBef>
              <a:spcPct val="0"/>
            </a:spcBef>
            <a:spcAft>
              <a:spcPct val="35000"/>
            </a:spcAft>
          </a:pPr>
          <a:r>
            <a:rPr lang="en-US" sz="3900" kern="1200"/>
            <a:t>Every project is unique, but they progress through the same phases:-</a:t>
          </a:r>
        </a:p>
      </dsp:txBody>
      <dsp:txXfrm>
        <a:off x="133912" y="133912"/>
        <a:ext cx="2475376" cy="45327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134F4-AFDE-4D12-9503-4A84DB2CF048}">
      <dsp:nvSpPr>
        <dsp:cNvPr id="0" name=""/>
        <dsp:cNvSpPr/>
      </dsp:nvSpPr>
      <dsp:spPr>
        <a:xfrm>
          <a:off x="173501" y="1830028"/>
          <a:ext cx="1517971" cy="1517971"/>
        </a:xfrm>
        <a:prstGeom prst="donut">
          <a:avLst>
            <a:gd name="adj" fmla="val 20000"/>
          </a:avLst>
        </a:prstGeom>
        <a:gradFill rotWithShape="0">
          <a:gsLst>
            <a:gs pos="0">
              <a:schemeClr val="accent1">
                <a:hueOff val="0"/>
                <a:satOff val="0"/>
                <a:lumOff val="0"/>
                <a:alphaOff val="0"/>
                <a:tint val="65000"/>
                <a:satMod val="120000"/>
                <a:lumMod val="107000"/>
              </a:schemeClr>
            </a:gs>
            <a:gs pos="50000">
              <a:schemeClr val="accent1">
                <a:hueOff val="0"/>
                <a:satOff val="0"/>
                <a:lumOff val="0"/>
                <a:alphaOff val="0"/>
                <a:tint val="70000"/>
                <a:satMod val="124000"/>
                <a:lumMod val="103000"/>
              </a:schemeClr>
            </a:gs>
            <a:gs pos="100000">
              <a:schemeClr val="accen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17C0AA8-38BA-40FD-9F91-319E921730EB}">
      <dsp:nvSpPr>
        <dsp:cNvPr id="0" name=""/>
        <dsp:cNvSpPr/>
      </dsp:nvSpPr>
      <dsp:spPr>
        <a:xfrm rot="17700000">
          <a:off x="708365" y="592571"/>
          <a:ext cx="1887007" cy="909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0" rIns="0" bIns="0" numCol="1" spcCol="1270" anchor="ctr" anchorCtr="0">
          <a:noAutofit/>
        </a:bodyPr>
        <a:lstStyle/>
        <a:p>
          <a:pPr lvl="0" algn="l" defTabSz="755650" rtl="0">
            <a:lnSpc>
              <a:spcPct val="90000"/>
            </a:lnSpc>
            <a:spcBef>
              <a:spcPct val="0"/>
            </a:spcBef>
            <a:spcAft>
              <a:spcPct val="35000"/>
            </a:spcAft>
          </a:pPr>
          <a:r>
            <a:rPr lang="en-US" sz="1700" b="1" kern="1200" dirty="0">
              <a:solidFill>
                <a:srgbClr val="FFFF00"/>
              </a:solidFill>
            </a:rPr>
            <a:t>The basic criteria for success in every project:</a:t>
          </a:r>
          <a:endParaRPr lang="en-US" sz="1700" kern="1200" dirty="0">
            <a:solidFill>
              <a:srgbClr val="FFFF00"/>
            </a:solidFill>
          </a:endParaRPr>
        </a:p>
      </dsp:txBody>
      <dsp:txXfrm>
        <a:off x="708365" y="592571"/>
        <a:ext cx="1887007" cy="909391"/>
      </dsp:txXfrm>
    </dsp:sp>
    <dsp:sp modelId="{D9225F30-7617-4058-AC36-6E298CC2C5C7}">
      <dsp:nvSpPr>
        <dsp:cNvPr id="0" name=""/>
        <dsp:cNvSpPr/>
      </dsp:nvSpPr>
      <dsp:spPr>
        <a:xfrm>
          <a:off x="1805933" y="1830028"/>
          <a:ext cx="1517971" cy="1517971"/>
        </a:xfrm>
        <a:prstGeom prst="donut">
          <a:avLst>
            <a:gd name="adj" fmla="val 20000"/>
          </a:avLst>
        </a:prstGeom>
        <a:gradFill rotWithShape="0">
          <a:gsLst>
            <a:gs pos="0">
              <a:schemeClr val="accent1">
                <a:hueOff val="0"/>
                <a:satOff val="0"/>
                <a:lumOff val="0"/>
                <a:alphaOff val="0"/>
                <a:tint val="65000"/>
                <a:satMod val="120000"/>
                <a:lumMod val="107000"/>
              </a:schemeClr>
            </a:gs>
            <a:gs pos="50000">
              <a:schemeClr val="accent1">
                <a:hueOff val="0"/>
                <a:satOff val="0"/>
                <a:lumOff val="0"/>
                <a:alphaOff val="0"/>
                <a:tint val="70000"/>
                <a:satMod val="124000"/>
                <a:lumMod val="103000"/>
              </a:schemeClr>
            </a:gs>
            <a:gs pos="100000">
              <a:schemeClr val="accen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3BBA5B7-17DE-413C-816B-E043B307A100}">
      <dsp:nvSpPr>
        <dsp:cNvPr id="0" name=""/>
        <dsp:cNvSpPr/>
      </dsp:nvSpPr>
      <dsp:spPr>
        <a:xfrm rot="17700000">
          <a:off x="2340797" y="592571"/>
          <a:ext cx="1887007" cy="909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0" rIns="0" bIns="0" numCol="1" spcCol="1270" anchor="ctr" anchorCtr="0">
          <a:noAutofit/>
        </a:bodyPr>
        <a:lstStyle/>
        <a:p>
          <a:pPr lvl="0" algn="l" defTabSz="755650" rtl="0">
            <a:lnSpc>
              <a:spcPct val="90000"/>
            </a:lnSpc>
            <a:spcBef>
              <a:spcPct val="0"/>
            </a:spcBef>
            <a:spcAft>
              <a:spcPct val="35000"/>
            </a:spcAft>
          </a:pPr>
          <a:r>
            <a:rPr lang="en-US" sz="1700" kern="1200" dirty="0"/>
            <a:t>On time</a:t>
          </a:r>
        </a:p>
      </dsp:txBody>
      <dsp:txXfrm>
        <a:off x="2340797" y="592571"/>
        <a:ext cx="1887007" cy="909391"/>
      </dsp:txXfrm>
    </dsp:sp>
    <dsp:sp modelId="{5F027567-A782-47F3-AEA5-DF66DEFAB9D4}">
      <dsp:nvSpPr>
        <dsp:cNvPr id="0" name=""/>
        <dsp:cNvSpPr/>
      </dsp:nvSpPr>
      <dsp:spPr>
        <a:xfrm>
          <a:off x="3438365" y="1830028"/>
          <a:ext cx="1517971" cy="1517971"/>
        </a:xfrm>
        <a:prstGeom prst="donut">
          <a:avLst>
            <a:gd name="adj" fmla="val 20000"/>
          </a:avLst>
        </a:prstGeom>
        <a:gradFill rotWithShape="0">
          <a:gsLst>
            <a:gs pos="0">
              <a:schemeClr val="accent1">
                <a:hueOff val="0"/>
                <a:satOff val="0"/>
                <a:lumOff val="0"/>
                <a:alphaOff val="0"/>
                <a:tint val="65000"/>
                <a:satMod val="120000"/>
                <a:lumMod val="107000"/>
              </a:schemeClr>
            </a:gs>
            <a:gs pos="50000">
              <a:schemeClr val="accent1">
                <a:hueOff val="0"/>
                <a:satOff val="0"/>
                <a:lumOff val="0"/>
                <a:alphaOff val="0"/>
                <a:tint val="70000"/>
                <a:satMod val="124000"/>
                <a:lumMod val="103000"/>
              </a:schemeClr>
            </a:gs>
            <a:gs pos="100000">
              <a:schemeClr val="accen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FC9DC4D8-AF10-4DA3-8BB8-7BA9E5F041CB}">
      <dsp:nvSpPr>
        <dsp:cNvPr id="0" name=""/>
        <dsp:cNvSpPr/>
      </dsp:nvSpPr>
      <dsp:spPr>
        <a:xfrm rot="17700000">
          <a:off x="3973229" y="592571"/>
          <a:ext cx="1887007" cy="909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0" rIns="0" bIns="0" numCol="1" spcCol="1270" anchor="ctr" anchorCtr="0">
          <a:noAutofit/>
        </a:bodyPr>
        <a:lstStyle/>
        <a:p>
          <a:pPr lvl="0" algn="l" defTabSz="755650" rtl="0">
            <a:lnSpc>
              <a:spcPct val="90000"/>
            </a:lnSpc>
            <a:spcBef>
              <a:spcPct val="0"/>
            </a:spcBef>
            <a:spcAft>
              <a:spcPct val="35000"/>
            </a:spcAft>
          </a:pPr>
          <a:r>
            <a:rPr lang="en-US" sz="1700" kern="1200" dirty="0"/>
            <a:t>Within budget</a:t>
          </a:r>
        </a:p>
      </dsp:txBody>
      <dsp:txXfrm>
        <a:off x="3973229" y="592571"/>
        <a:ext cx="1887007" cy="909391"/>
      </dsp:txXfrm>
    </dsp:sp>
    <dsp:sp modelId="{99B2F10D-4054-4AB3-9947-6811D1B1B8C8}">
      <dsp:nvSpPr>
        <dsp:cNvPr id="0" name=""/>
        <dsp:cNvSpPr/>
      </dsp:nvSpPr>
      <dsp:spPr>
        <a:xfrm>
          <a:off x="5070796" y="1830028"/>
          <a:ext cx="1517971" cy="1517971"/>
        </a:xfrm>
        <a:prstGeom prst="donut">
          <a:avLst>
            <a:gd name="adj" fmla="val 20000"/>
          </a:avLst>
        </a:prstGeom>
        <a:gradFill rotWithShape="0">
          <a:gsLst>
            <a:gs pos="0">
              <a:schemeClr val="accent1">
                <a:hueOff val="0"/>
                <a:satOff val="0"/>
                <a:lumOff val="0"/>
                <a:alphaOff val="0"/>
                <a:tint val="65000"/>
                <a:satMod val="120000"/>
                <a:lumMod val="107000"/>
              </a:schemeClr>
            </a:gs>
            <a:gs pos="50000">
              <a:schemeClr val="accent1">
                <a:hueOff val="0"/>
                <a:satOff val="0"/>
                <a:lumOff val="0"/>
                <a:alphaOff val="0"/>
                <a:tint val="70000"/>
                <a:satMod val="124000"/>
                <a:lumMod val="103000"/>
              </a:schemeClr>
            </a:gs>
            <a:gs pos="100000">
              <a:schemeClr val="accen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C2BF20C2-BF50-4AFC-815A-248DA8A01D1A}">
      <dsp:nvSpPr>
        <dsp:cNvPr id="0" name=""/>
        <dsp:cNvSpPr/>
      </dsp:nvSpPr>
      <dsp:spPr>
        <a:xfrm rot="17700000">
          <a:off x="5605661" y="592571"/>
          <a:ext cx="1887007" cy="909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80" tIns="0" rIns="0" bIns="0" numCol="1" spcCol="1270" anchor="ctr" anchorCtr="0">
          <a:noAutofit/>
        </a:bodyPr>
        <a:lstStyle/>
        <a:p>
          <a:pPr lvl="0" algn="l" defTabSz="755650" rtl="0">
            <a:lnSpc>
              <a:spcPct val="90000"/>
            </a:lnSpc>
            <a:spcBef>
              <a:spcPct val="0"/>
            </a:spcBef>
            <a:spcAft>
              <a:spcPct val="35000"/>
            </a:spcAft>
          </a:pPr>
          <a:r>
            <a:rPr lang="en-US" sz="1700" kern="1200" dirty="0"/>
            <a:t>Satisfying or exceeding customer quality expectations</a:t>
          </a:r>
        </a:p>
      </dsp:txBody>
      <dsp:txXfrm>
        <a:off x="5605661" y="592571"/>
        <a:ext cx="1887007" cy="9093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7FA564-A649-44D0-9142-F430AA3FDB0D}">
      <dsp:nvSpPr>
        <dsp:cNvPr id="0" name=""/>
        <dsp:cNvSpPr/>
      </dsp:nvSpPr>
      <dsp:spPr>
        <a:xfrm>
          <a:off x="571499" y="0"/>
          <a:ext cx="6477000" cy="4800600"/>
        </a:xfrm>
        <a:prstGeom prst="rightArrow">
          <a:avLst/>
        </a:prstGeom>
        <a:no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13902328-6667-4544-99AF-658AE9A3AF35}">
      <dsp:nvSpPr>
        <dsp:cNvPr id="0" name=""/>
        <dsp:cNvSpPr/>
      </dsp:nvSpPr>
      <dsp:spPr>
        <a:xfrm>
          <a:off x="813" y="1440179"/>
          <a:ext cx="2314974" cy="1920240"/>
        </a:xfrm>
        <a:prstGeom prst="roundRect">
          <a:avLst/>
        </a:prstGeom>
        <a:gradFill rotWithShape="0">
          <a:gsLst>
            <a:gs pos="0">
              <a:schemeClr val="accent1">
                <a:hueOff val="0"/>
                <a:satOff val="0"/>
                <a:lumOff val="0"/>
                <a:alphaOff val="0"/>
                <a:tint val="85000"/>
                <a:shade val="98000"/>
                <a:satMod val="110000"/>
                <a:lumMod val="103000"/>
              </a:schemeClr>
            </a:gs>
            <a:gs pos="50000">
              <a:schemeClr val="accent1">
                <a:hueOff val="0"/>
                <a:satOff val="0"/>
                <a:lumOff val="0"/>
                <a:alphaOff val="0"/>
                <a:shade val="85000"/>
                <a:satMod val="105000"/>
                <a:lumMod val="100000"/>
              </a:schemeClr>
            </a:gs>
            <a:gs pos="100000">
              <a:schemeClr val="accent1">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a:t>A </a:t>
          </a:r>
          <a:r>
            <a:rPr lang="en-US" sz="2400" kern="1200" dirty="0"/>
            <a:t>Project</a:t>
          </a:r>
          <a:r>
            <a:rPr lang="en-US" sz="2000" kern="1200" dirty="0"/>
            <a:t> Scope Statement explains what is included and </a:t>
          </a:r>
          <a:r>
            <a:rPr lang="en-US" sz="2000" i="1" u="sng" kern="1200" dirty="0"/>
            <a:t>what is not included</a:t>
          </a:r>
          <a:r>
            <a:rPr lang="en-US" sz="2000" kern="1200" dirty="0"/>
            <a:t> in the project.</a:t>
          </a:r>
        </a:p>
      </dsp:txBody>
      <dsp:txXfrm>
        <a:off x="94551" y="1533917"/>
        <a:ext cx="2127498" cy="1732764"/>
      </dsp:txXfrm>
    </dsp:sp>
    <dsp:sp modelId="{02359042-0897-49B7-93EC-3E7D83441E97}">
      <dsp:nvSpPr>
        <dsp:cNvPr id="0" name=""/>
        <dsp:cNvSpPr/>
      </dsp:nvSpPr>
      <dsp:spPr>
        <a:xfrm>
          <a:off x="2652512" y="1440179"/>
          <a:ext cx="2314974" cy="1920240"/>
        </a:xfrm>
        <a:prstGeom prst="roundRect">
          <a:avLst/>
        </a:prstGeom>
        <a:gradFill rotWithShape="0">
          <a:gsLst>
            <a:gs pos="0">
              <a:schemeClr val="accent1">
                <a:hueOff val="0"/>
                <a:satOff val="0"/>
                <a:lumOff val="0"/>
                <a:alphaOff val="0"/>
                <a:tint val="85000"/>
                <a:shade val="98000"/>
                <a:satMod val="110000"/>
                <a:lumMod val="103000"/>
              </a:schemeClr>
            </a:gs>
            <a:gs pos="50000">
              <a:schemeClr val="accent1">
                <a:hueOff val="0"/>
                <a:satOff val="0"/>
                <a:lumOff val="0"/>
                <a:alphaOff val="0"/>
                <a:shade val="85000"/>
                <a:satMod val="105000"/>
                <a:lumMod val="100000"/>
              </a:schemeClr>
            </a:gs>
            <a:gs pos="100000">
              <a:schemeClr val="accent1">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a:t>It also contains the constraints and assumptions.</a:t>
          </a:r>
        </a:p>
      </dsp:txBody>
      <dsp:txXfrm>
        <a:off x="2746250" y="1533917"/>
        <a:ext cx="2127498" cy="1732764"/>
      </dsp:txXfrm>
    </dsp:sp>
    <dsp:sp modelId="{8CC9EFD7-B429-475C-9E22-B9263FA4FD5B}">
      <dsp:nvSpPr>
        <dsp:cNvPr id="0" name=""/>
        <dsp:cNvSpPr/>
      </dsp:nvSpPr>
      <dsp:spPr>
        <a:xfrm>
          <a:off x="5304211" y="1440179"/>
          <a:ext cx="2314974" cy="1920240"/>
        </a:xfrm>
        <a:prstGeom prst="roundRect">
          <a:avLst/>
        </a:prstGeom>
        <a:gradFill rotWithShape="0">
          <a:gsLst>
            <a:gs pos="0">
              <a:schemeClr val="accent1">
                <a:hueOff val="0"/>
                <a:satOff val="0"/>
                <a:lumOff val="0"/>
                <a:alphaOff val="0"/>
                <a:tint val="85000"/>
                <a:shade val="98000"/>
                <a:satMod val="110000"/>
                <a:lumMod val="103000"/>
              </a:schemeClr>
            </a:gs>
            <a:gs pos="50000">
              <a:schemeClr val="accent1">
                <a:hueOff val="0"/>
                <a:satOff val="0"/>
                <a:lumOff val="0"/>
                <a:alphaOff val="0"/>
                <a:shade val="85000"/>
                <a:satMod val="105000"/>
                <a:lumMod val="100000"/>
              </a:schemeClr>
            </a:gs>
            <a:gs pos="100000">
              <a:schemeClr val="accent1">
                <a:hueOff val="0"/>
                <a:satOff val="0"/>
                <a:lumOff val="0"/>
                <a:alphaOff val="0"/>
                <a:shade val="60000"/>
                <a:satMod val="120000"/>
                <a:lumMod val="100000"/>
              </a:schemeClr>
            </a:gs>
          </a:gsLst>
          <a:lin ang="5400000" scaled="0"/>
        </a:gradFill>
        <a:ln>
          <a:noFill/>
        </a:ln>
        <a:effectLst>
          <a:outerShdw blurRad="50800" dist="15875" dir="5400000" algn="ctr" rotWithShape="0">
            <a:srgbClr val="000000">
              <a:alpha val="6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a:t>Used to avoid Scope Creep.</a:t>
          </a:r>
        </a:p>
      </dsp:txBody>
      <dsp:txXfrm>
        <a:off x="5397949" y="1533917"/>
        <a:ext cx="2127498" cy="17327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C6EDC-729E-4D70-80E5-ABA0F0F0BFE4}">
      <dsp:nvSpPr>
        <dsp:cNvPr id="0" name=""/>
        <dsp:cNvSpPr/>
      </dsp:nvSpPr>
      <dsp:spPr>
        <a:xfrm>
          <a:off x="0" y="0"/>
          <a:ext cx="7620000" cy="4800600"/>
        </a:xfrm>
        <a:prstGeom prst="roundRect">
          <a:avLst>
            <a:gd name="adj" fmla="val 8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3725799" numCol="1" spcCol="1270" anchor="t" anchorCtr="0">
          <a:noAutofit/>
        </a:bodyPr>
        <a:lstStyle/>
        <a:p>
          <a:pPr lvl="0" algn="l" defTabSz="1422400" rtl="0">
            <a:lnSpc>
              <a:spcPct val="90000"/>
            </a:lnSpc>
            <a:spcBef>
              <a:spcPct val="0"/>
            </a:spcBef>
            <a:spcAft>
              <a:spcPct val="35000"/>
            </a:spcAft>
          </a:pPr>
          <a:r>
            <a:rPr lang="en-US" sz="3200" kern="1200" dirty="0"/>
            <a:t>Elements of Effective Communications</a:t>
          </a:r>
        </a:p>
      </dsp:txBody>
      <dsp:txXfrm>
        <a:off x="119514" y="119514"/>
        <a:ext cx="7380972" cy="4561572"/>
      </dsp:txXfrm>
    </dsp:sp>
    <dsp:sp modelId="{2ED8C062-FA53-4866-B274-A2E34D98D663}">
      <dsp:nvSpPr>
        <dsp:cNvPr id="0" name=""/>
        <dsp:cNvSpPr/>
      </dsp:nvSpPr>
      <dsp:spPr>
        <a:xfrm>
          <a:off x="190500" y="1200150"/>
          <a:ext cx="1143000" cy="653870"/>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Message</a:t>
          </a:r>
        </a:p>
      </dsp:txBody>
      <dsp:txXfrm>
        <a:off x="210609" y="1220259"/>
        <a:ext cx="1102782" cy="613652"/>
      </dsp:txXfrm>
    </dsp:sp>
    <dsp:sp modelId="{FFA3A08C-ECCB-4861-8E6A-5DF21E1EA0C3}">
      <dsp:nvSpPr>
        <dsp:cNvPr id="0" name=""/>
        <dsp:cNvSpPr/>
      </dsp:nvSpPr>
      <dsp:spPr>
        <a:xfrm>
          <a:off x="190500" y="1876261"/>
          <a:ext cx="1143000" cy="653870"/>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Coding</a:t>
          </a:r>
        </a:p>
      </dsp:txBody>
      <dsp:txXfrm>
        <a:off x="210609" y="1896370"/>
        <a:ext cx="1102782" cy="613652"/>
      </dsp:txXfrm>
    </dsp:sp>
    <dsp:sp modelId="{1135FFF3-CA48-43AA-B01F-BD87FF544156}">
      <dsp:nvSpPr>
        <dsp:cNvPr id="0" name=""/>
        <dsp:cNvSpPr/>
      </dsp:nvSpPr>
      <dsp:spPr>
        <a:xfrm>
          <a:off x="190500" y="2552372"/>
          <a:ext cx="1143000" cy="653870"/>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Medium</a:t>
          </a:r>
        </a:p>
      </dsp:txBody>
      <dsp:txXfrm>
        <a:off x="210609" y="2572481"/>
        <a:ext cx="1102782" cy="613652"/>
      </dsp:txXfrm>
    </dsp:sp>
    <dsp:sp modelId="{3BFB9DEB-814E-4FFC-8B32-E3E9AB9C39A4}">
      <dsp:nvSpPr>
        <dsp:cNvPr id="0" name=""/>
        <dsp:cNvSpPr/>
      </dsp:nvSpPr>
      <dsp:spPr>
        <a:xfrm>
          <a:off x="190500" y="3228483"/>
          <a:ext cx="1143000" cy="653870"/>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Decoding</a:t>
          </a:r>
        </a:p>
      </dsp:txBody>
      <dsp:txXfrm>
        <a:off x="210609" y="3248592"/>
        <a:ext cx="1102782" cy="613652"/>
      </dsp:txXfrm>
    </dsp:sp>
    <dsp:sp modelId="{84F8DAB3-392C-4C9A-86AC-E6ACCB5E534F}">
      <dsp:nvSpPr>
        <dsp:cNvPr id="0" name=""/>
        <dsp:cNvSpPr/>
      </dsp:nvSpPr>
      <dsp:spPr>
        <a:xfrm>
          <a:off x="190500" y="3904595"/>
          <a:ext cx="1143000" cy="653870"/>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Reactions of recipient</a:t>
          </a:r>
        </a:p>
      </dsp:txBody>
      <dsp:txXfrm>
        <a:off x="210609" y="3924704"/>
        <a:ext cx="1102782" cy="613652"/>
      </dsp:txXfrm>
    </dsp:sp>
    <dsp:sp modelId="{9BF9907D-DF76-4315-A6B3-899B03AC7340}">
      <dsp:nvSpPr>
        <dsp:cNvPr id="0" name=""/>
        <dsp:cNvSpPr/>
      </dsp:nvSpPr>
      <dsp:spPr>
        <a:xfrm>
          <a:off x="1524000" y="1200150"/>
          <a:ext cx="5905500" cy="3360420"/>
        </a:xfrm>
        <a:prstGeom prst="roundRect">
          <a:avLst>
            <a:gd name="adj" fmla="val 10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2133867" numCol="1" spcCol="1270" anchor="t" anchorCtr="0">
          <a:noAutofit/>
        </a:bodyPr>
        <a:lstStyle/>
        <a:p>
          <a:pPr lvl="0" algn="l" defTabSz="1422400" rtl="0">
            <a:lnSpc>
              <a:spcPct val="90000"/>
            </a:lnSpc>
            <a:spcBef>
              <a:spcPct val="0"/>
            </a:spcBef>
            <a:spcAft>
              <a:spcPct val="35000"/>
            </a:spcAft>
          </a:pPr>
          <a:r>
            <a:rPr lang="en-US" sz="3200" kern="1200" dirty="0"/>
            <a:t>Number of communications channels</a:t>
          </a:r>
        </a:p>
      </dsp:txBody>
      <dsp:txXfrm>
        <a:off x="1627345" y="1303495"/>
        <a:ext cx="5698810" cy="3153730"/>
      </dsp:txXfrm>
    </dsp:sp>
    <dsp:sp modelId="{270C2BE1-CEFF-4FA1-94E9-CCD9D6BA03D0}">
      <dsp:nvSpPr>
        <dsp:cNvPr id="0" name=""/>
        <dsp:cNvSpPr/>
      </dsp:nvSpPr>
      <dsp:spPr>
        <a:xfrm>
          <a:off x="1671637" y="2376297"/>
          <a:ext cx="1181099" cy="1932241"/>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N(N-1)/2</a:t>
          </a:r>
        </a:p>
      </dsp:txBody>
      <dsp:txXfrm>
        <a:off x="1707960" y="2412620"/>
        <a:ext cx="1108453" cy="1859595"/>
      </dsp:txXfrm>
    </dsp:sp>
    <dsp:sp modelId="{4B0FDE0A-E607-486B-B53E-F05C1F0D7E94}">
      <dsp:nvSpPr>
        <dsp:cNvPr id="0" name=""/>
        <dsp:cNvSpPr/>
      </dsp:nvSpPr>
      <dsp:spPr>
        <a:xfrm>
          <a:off x="3009900" y="2400300"/>
          <a:ext cx="4229100" cy="1920240"/>
        </a:xfrm>
        <a:prstGeom prst="roundRect">
          <a:avLst>
            <a:gd name="adj" fmla="val 10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083869" numCol="1" spcCol="1270" anchor="t" anchorCtr="0">
          <a:noAutofit/>
        </a:bodyPr>
        <a:lstStyle/>
        <a:p>
          <a:pPr lvl="0" algn="l" defTabSz="1422400" rtl="0">
            <a:lnSpc>
              <a:spcPct val="90000"/>
            </a:lnSpc>
            <a:spcBef>
              <a:spcPct val="0"/>
            </a:spcBef>
            <a:spcAft>
              <a:spcPct val="35000"/>
            </a:spcAft>
          </a:pPr>
          <a:r>
            <a:rPr lang="en-US" sz="3200" kern="1200" dirty="0"/>
            <a:t>Oral Communication</a:t>
          </a:r>
        </a:p>
      </dsp:txBody>
      <dsp:txXfrm>
        <a:off x="3068954" y="2459354"/>
        <a:ext cx="4110992" cy="1802132"/>
      </dsp:txXfrm>
    </dsp:sp>
    <dsp:sp modelId="{FAFDA2D4-0B14-4835-ABA3-360E644C1D1C}">
      <dsp:nvSpPr>
        <dsp:cNvPr id="0" name=""/>
        <dsp:cNvSpPr/>
      </dsp:nvSpPr>
      <dsp:spPr>
        <a:xfrm>
          <a:off x="3115627" y="3264408"/>
          <a:ext cx="1312404" cy="864108"/>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8 % words</a:t>
          </a:r>
        </a:p>
      </dsp:txBody>
      <dsp:txXfrm>
        <a:off x="3142201" y="3290982"/>
        <a:ext cx="1259256" cy="810960"/>
      </dsp:txXfrm>
    </dsp:sp>
    <dsp:sp modelId="{531E0FBA-517C-40D3-B022-8592F3D7735E}">
      <dsp:nvSpPr>
        <dsp:cNvPr id="0" name=""/>
        <dsp:cNvSpPr/>
      </dsp:nvSpPr>
      <dsp:spPr>
        <a:xfrm>
          <a:off x="4465369" y="3264408"/>
          <a:ext cx="1312404" cy="864108"/>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17 % tone of voice</a:t>
          </a:r>
        </a:p>
      </dsp:txBody>
      <dsp:txXfrm>
        <a:off x="4491943" y="3290982"/>
        <a:ext cx="1259256" cy="810960"/>
      </dsp:txXfrm>
    </dsp:sp>
    <dsp:sp modelId="{FA6373F9-0BE0-47B4-B5D3-82D74E5BA478}">
      <dsp:nvSpPr>
        <dsp:cNvPr id="0" name=""/>
        <dsp:cNvSpPr/>
      </dsp:nvSpPr>
      <dsp:spPr>
        <a:xfrm>
          <a:off x="5815111" y="3264408"/>
          <a:ext cx="1312404" cy="864108"/>
        </a:xfrm>
        <a:prstGeom prst="roundRect">
          <a:avLst>
            <a:gd name="adj" fmla="val 105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a:t>75 % body language</a:t>
          </a:r>
        </a:p>
      </dsp:txBody>
      <dsp:txXfrm>
        <a:off x="5841685" y="3290982"/>
        <a:ext cx="1259256" cy="8109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D52B2-6FD5-40CB-B376-64DD5F42B1B9}">
      <dsp:nvSpPr>
        <dsp:cNvPr id="0" name=""/>
        <dsp:cNvSpPr/>
      </dsp:nvSpPr>
      <dsp:spPr>
        <a:xfrm>
          <a:off x="0" y="119249"/>
          <a:ext cx="7620000" cy="20346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en-US" sz="3700" kern="1200"/>
            <a:t>A communication plan helps project manager and stakeholders to understand:</a:t>
          </a:r>
        </a:p>
      </dsp:txBody>
      <dsp:txXfrm>
        <a:off x="99322" y="218571"/>
        <a:ext cx="7421356" cy="1835986"/>
      </dsp:txXfrm>
    </dsp:sp>
    <dsp:sp modelId="{7D139BFC-C763-4ABC-8448-212A03F5F32E}">
      <dsp:nvSpPr>
        <dsp:cNvPr id="0" name=""/>
        <dsp:cNvSpPr/>
      </dsp:nvSpPr>
      <dsp:spPr>
        <a:xfrm>
          <a:off x="0" y="2153880"/>
          <a:ext cx="7620000" cy="2527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935" tIns="46990" rIns="263144" bIns="46990" numCol="1" spcCol="1270" anchor="t" anchorCtr="0">
          <a:noAutofit/>
        </a:bodyPr>
        <a:lstStyle/>
        <a:p>
          <a:pPr marL="285750" lvl="1" indent="-285750" algn="l" defTabSz="1289050" rtl="0">
            <a:lnSpc>
              <a:spcPct val="90000"/>
            </a:lnSpc>
            <a:spcBef>
              <a:spcPct val="0"/>
            </a:spcBef>
            <a:spcAft>
              <a:spcPct val="20000"/>
            </a:spcAft>
            <a:buChar char="••"/>
          </a:pPr>
          <a:r>
            <a:rPr lang="en-US" sz="2900" kern="1200"/>
            <a:t>What information will be communicated</a:t>
          </a:r>
        </a:p>
        <a:p>
          <a:pPr marL="285750" lvl="1" indent="-285750" algn="l" defTabSz="1289050" rtl="0">
            <a:lnSpc>
              <a:spcPct val="90000"/>
            </a:lnSpc>
            <a:spcBef>
              <a:spcPct val="0"/>
            </a:spcBef>
            <a:spcAft>
              <a:spcPct val="20000"/>
            </a:spcAft>
            <a:buChar char="••"/>
          </a:pPr>
          <a:r>
            <a:rPr lang="en-US" sz="2900" kern="1200"/>
            <a:t>Who is responsible for communicating it, </a:t>
          </a:r>
        </a:p>
        <a:p>
          <a:pPr marL="285750" lvl="1" indent="-285750" algn="l" defTabSz="1289050" rtl="0">
            <a:lnSpc>
              <a:spcPct val="90000"/>
            </a:lnSpc>
            <a:spcBef>
              <a:spcPct val="0"/>
            </a:spcBef>
            <a:spcAft>
              <a:spcPct val="20000"/>
            </a:spcAft>
            <a:buChar char="••"/>
          </a:pPr>
          <a:r>
            <a:rPr lang="en-US" sz="2900" kern="1200"/>
            <a:t>when it will be communicated and updated, </a:t>
          </a:r>
        </a:p>
        <a:p>
          <a:pPr marL="285750" lvl="1" indent="-285750" algn="l" defTabSz="1289050" rtl="0">
            <a:lnSpc>
              <a:spcPct val="90000"/>
            </a:lnSpc>
            <a:spcBef>
              <a:spcPct val="0"/>
            </a:spcBef>
            <a:spcAft>
              <a:spcPct val="20000"/>
            </a:spcAft>
            <a:buChar char="••"/>
          </a:pPr>
          <a:r>
            <a:rPr lang="en-US" sz="2900" kern="1200"/>
            <a:t>how it will be communicated, and </a:t>
          </a:r>
        </a:p>
        <a:p>
          <a:pPr marL="285750" lvl="1" indent="-285750" algn="l" defTabSz="1289050" rtl="0">
            <a:lnSpc>
              <a:spcPct val="90000"/>
            </a:lnSpc>
            <a:spcBef>
              <a:spcPct val="0"/>
            </a:spcBef>
            <a:spcAft>
              <a:spcPct val="20000"/>
            </a:spcAft>
            <a:buChar char="••"/>
          </a:pPr>
          <a:r>
            <a:rPr lang="en-US" sz="2900" kern="1200"/>
            <a:t>how records will be kept.</a:t>
          </a:r>
        </a:p>
      </dsp:txBody>
      <dsp:txXfrm>
        <a:off x="0" y="2153880"/>
        <a:ext cx="7620000" cy="252747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286FD4-1235-4266-99C2-75E4A1E93416}">
      <dsp:nvSpPr>
        <dsp:cNvPr id="0" name=""/>
        <dsp:cNvSpPr/>
      </dsp:nvSpPr>
      <dsp:spPr>
        <a:xfrm>
          <a:off x="0" y="194332"/>
          <a:ext cx="7620000" cy="7915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kern="1200"/>
            <a:t>The communication plan should include</a:t>
          </a:r>
        </a:p>
      </dsp:txBody>
      <dsp:txXfrm>
        <a:off x="38638" y="232970"/>
        <a:ext cx="7542724" cy="714229"/>
      </dsp:txXfrm>
    </dsp:sp>
    <dsp:sp modelId="{BA3A405B-C229-49BB-B646-B40DE6CD3033}">
      <dsp:nvSpPr>
        <dsp:cNvPr id="0" name=""/>
        <dsp:cNvSpPr/>
      </dsp:nvSpPr>
      <dsp:spPr>
        <a:xfrm>
          <a:off x="0" y="985837"/>
          <a:ext cx="7620000" cy="3620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935"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US" sz="2600" kern="1200"/>
            <a:t>An outline of what documents will be collected how they will be filed, and where they will be housed.</a:t>
          </a:r>
        </a:p>
        <a:p>
          <a:pPr marL="228600" lvl="1" indent="-228600" algn="l" defTabSz="1155700" rtl="0">
            <a:lnSpc>
              <a:spcPct val="90000"/>
            </a:lnSpc>
            <a:spcBef>
              <a:spcPct val="0"/>
            </a:spcBef>
            <a:spcAft>
              <a:spcPct val="20000"/>
            </a:spcAft>
            <a:buChar char="••"/>
          </a:pPr>
          <a:r>
            <a:rPr lang="en-US" sz="2600" kern="1200"/>
            <a:t>A list of documents what will be published, outlining format and content areas, as well as the intended publication medium</a:t>
          </a:r>
        </a:p>
        <a:p>
          <a:pPr marL="228600" lvl="1" indent="-228600" algn="l" defTabSz="1155700" rtl="0">
            <a:lnSpc>
              <a:spcPct val="90000"/>
            </a:lnSpc>
            <a:spcBef>
              <a:spcPct val="0"/>
            </a:spcBef>
            <a:spcAft>
              <a:spcPct val="20000"/>
            </a:spcAft>
            <a:buChar char="••"/>
          </a:pPr>
          <a:r>
            <a:rPr lang="en-US" sz="2600" kern="1200"/>
            <a:t>A publication schedule for each document</a:t>
          </a:r>
        </a:p>
        <a:p>
          <a:pPr marL="228600" lvl="1" indent="-228600" algn="l" defTabSz="1155700" rtl="0">
            <a:lnSpc>
              <a:spcPct val="90000"/>
            </a:lnSpc>
            <a:spcBef>
              <a:spcPct val="0"/>
            </a:spcBef>
            <a:spcAft>
              <a:spcPct val="20000"/>
            </a:spcAft>
            <a:buChar char="••"/>
          </a:pPr>
          <a:r>
            <a:rPr lang="en-US" sz="2600" kern="1200"/>
            <a:t>A policy statement on how to deal with corrections and updates to published documents.</a:t>
          </a:r>
        </a:p>
      </dsp:txBody>
      <dsp:txXfrm>
        <a:off x="0" y="985837"/>
        <a:ext cx="7620000" cy="362043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315822-E58F-4B91-ADDA-7950EEAD14D7}">
      <dsp:nvSpPr>
        <dsp:cNvPr id="0" name=""/>
        <dsp:cNvSpPr/>
      </dsp:nvSpPr>
      <dsp:spPr>
        <a:xfrm>
          <a:off x="2232" y="1504354"/>
          <a:ext cx="4479726" cy="179189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25400" rIns="0" bIns="25400" numCol="1" spcCol="1270" anchor="ctr" anchorCtr="0">
          <a:noAutofit/>
        </a:bodyPr>
        <a:lstStyle/>
        <a:p>
          <a:pPr lvl="0" algn="ctr" defTabSz="1778000" rtl="0">
            <a:lnSpc>
              <a:spcPct val="90000"/>
            </a:lnSpc>
            <a:spcBef>
              <a:spcPct val="0"/>
            </a:spcBef>
            <a:spcAft>
              <a:spcPct val="35000"/>
            </a:spcAft>
          </a:pPr>
          <a:r>
            <a:rPr lang="en-US" sz="4000" kern="1200"/>
            <a:t>What makes your group a team?</a:t>
          </a:r>
        </a:p>
      </dsp:txBody>
      <dsp:txXfrm>
        <a:off x="898177" y="1504354"/>
        <a:ext cx="2687836" cy="1791890"/>
      </dsp:txXfrm>
    </dsp:sp>
    <dsp:sp modelId="{4BE7D659-3EB8-4A73-BCF2-DF994B862444}">
      <dsp:nvSpPr>
        <dsp:cNvPr id="0" name=""/>
        <dsp:cNvSpPr/>
      </dsp:nvSpPr>
      <dsp:spPr>
        <a:xfrm>
          <a:off x="3899594" y="1656665"/>
          <a:ext cx="3718173" cy="1487269"/>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14605" rIns="0" bIns="14605" numCol="1" spcCol="1270" anchor="ctr" anchorCtr="0">
          <a:noAutofit/>
        </a:bodyPr>
        <a:lstStyle/>
        <a:p>
          <a:pPr lvl="0" algn="ctr" defTabSz="1022350" rtl="0">
            <a:lnSpc>
              <a:spcPct val="90000"/>
            </a:lnSpc>
            <a:spcBef>
              <a:spcPct val="0"/>
            </a:spcBef>
            <a:spcAft>
              <a:spcPct val="35000"/>
            </a:spcAft>
          </a:pPr>
          <a:r>
            <a:rPr lang="en-US" sz="2300" b="1" kern="1200" dirty="0"/>
            <a:t>Committed to working together to reach a common goal</a:t>
          </a:r>
          <a:endParaRPr lang="en-US" sz="2300" kern="1200" dirty="0"/>
        </a:p>
      </dsp:txBody>
      <dsp:txXfrm>
        <a:off x="4643229" y="1656665"/>
        <a:ext cx="2230904" cy="1487269"/>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CircleAccentTimeline">
  <dgm:title val=""/>
  <dgm:desc val=""/>
  <dgm:catLst>
    <dgm:cat type="process" pri="7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clrData>
  <dgm:layoutNode name="Name0">
    <dgm:varLst>
      <dgm:dir/>
    </dgm:varLst>
    <dgm:choose name="Name1">
      <dgm:if name="Name2" func="var" arg="dir" op="equ" val="norm">
        <dgm:alg type="lin">
          <dgm:param type="fallback" val="2D"/>
          <dgm:param type="nodeVertAlign" val="b"/>
        </dgm:alg>
      </dgm:if>
      <dgm:else name="Name3">
        <dgm:alg type="lin">
          <dgm:param type="fallback" val="2D"/>
          <dgm:param type="nodeVertAlign" val="b"/>
          <dgm:param type="linDir" val="fromR"/>
        </dgm:alg>
      </dgm:else>
    </dgm:choose>
    <dgm:shape xmlns:r="http://schemas.openxmlformats.org/officeDocument/2006/relationships" r:blip="">
      <dgm:adjLst/>
    </dgm:shape>
    <dgm:constrLst>
      <dgm:constr type="h" for="ch" forName="parComposite" refType="h"/>
      <dgm:constr type="w" for="ch" forName="parComposite" refType="h" refFor="ch" refForName="parComposite" fact="0.4986"/>
      <dgm:constr type="h" for="ch" forName="desComposite" refType="h" fact="0.8722"/>
      <dgm:constr type="w" for="ch" forName="desComposite" refType="h" refFor="ch" refForName="desComposite" fact="0.6056"/>
      <dgm:constr type="w" for="ch" forName="parBackupNorm" refType="w" refFor="ch" refForName="parComposite" fact="-0.3369"/>
      <dgm:constr type="w" for="ch" forName="parBackupRTL" refType="w" refFor="ch" refForName="parComposite" fact="-0.3369"/>
      <dgm:constr type="w" for="ch" forName="parBackupRev" refType="w" refFor="ch" refForName="parComposite" fact="0"/>
      <dgm:constr type="w" for="ch" forName="desBackupLeftNorm" refType="w" refFor="ch" refForName="desComposite" fact="-0.3376"/>
      <dgm:constr type="w" for="ch" forName="desBackupLeftRev" refType="w" refFor="ch" refForName="desComposite" fact="-0.3376"/>
      <dgm:constr type="w" for="ch" forName="desBackupRightNorm" refType="w" refFor="ch" refForName="desComposite" fact="-0.3376"/>
      <dgm:constr type="w" for="ch" forName="desBackupRightRev" refType="w" refFor="ch" refForName="desComposite" fact="-0.3376"/>
      <dgm:constr type="w" for="ch" forName="parSpace" refType="w" refFor="ch" refForName="parComposite" fact="0.05"/>
      <dgm:constr type="w" for="ch" forName="desSpace" refType="w" refFor="ch" refForName="parComposite" fact="0.05"/>
      <dgm:constr type="primFontSz" for="des" forName="parTx" op="equ" val="65"/>
      <dgm:constr type="primFontSz" for="des" forName="chTx" refType="primFontSz" refFor="des" refForName="parTx" op="lte" val="65"/>
      <dgm:constr type="primFontSz" for="des" forName="desTx" refType="primFontSz" refFor="des" refForName="chTx" op="lte" val="65"/>
      <dgm:constr type="primFontSz" for="des" forName="desTx" refType="primFontSz" refFor="des" refForName="parTx" op="lte"/>
    </dgm:constrLst>
    <dgm:forEach name="Name4" axis="ch" ptType="node">
      <dgm:layoutNode name="parComposite">
        <dgm:alg type="composite"/>
        <dgm:shape xmlns:r="http://schemas.openxmlformats.org/officeDocument/2006/relationships" r:blip="">
          <dgm:adjLst/>
        </dgm:shape>
        <dgm:choose name="Name5">
          <dgm:if name="Name6" func="var" arg="dir" op="equ" val="norm">
            <dgm:constrLst>
              <dgm:constr type="l" for="ch" forName="parBigCircle"/>
              <dgm:constr type="ctrY" for="ch" forName="parBigCircle" refType="h" fact="0.5639"/>
              <dgm:constr type="w" for="ch" forName="parBigCircle" refType="w" fact="0.6631"/>
              <dgm:constr type="h" for="ch" forName="parBigCircle" refType="w" refFor="ch" refForName="parBigCircle"/>
              <dgm:constr type="r" for="ch" forName="parTx" refType="w"/>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l" for="ch" forName="bSpace"/>
              <dgm:constr type="w" for="ch" forName="bSpace" val="1"/>
            </dgm:constrLst>
          </dgm:if>
          <dgm:else name="Name7">
            <dgm:constrLst>
              <dgm:constr type="r" for="ch" forName="parBigCircle" refType="w"/>
              <dgm:constr type="ctrY" for="ch" forName="parBigCircle" refType="h" fact="0.5639"/>
              <dgm:constr type="w" for="ch" forName="parBigCircle" refType="w" fact="0.6631"/>
              <dgm:constr type="h" for="ch" forName="parBigCircle" refType="w" refFor="ch" refForName="parBigCircle"/>
              <dgm:constr type="l" for="ch" forName="parTx" fact="0"/>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r" for="ch" forName="bSpace"/>
              <dgm:constr type="w" for="ch" forName="bSpace" val="1"/>
            </dgm:constrLst>
          </dgm:else>
        </dgm:choose>
        <dgm:layoutNode name="parBigCircle" styleLbl="node0">
          <dgm:alg type="sp"/>
          <dgm:shape xmlns:r="http://schemas.openxmlformats.org/officeDocument/2006/relationships" type="donut" r:blip="">
            <dgm:adjLst>
              <dgm:adj idx="1" val="0.2"/>
            </dgm:adjLst>
          </dgm:shape>
          <dgm:presOf/>
          <dgm:constrLst>
            <dgm:constr type="h" refType="w" op="equ"/>
          </dgm:constrLst>
        </dgm:layoutNode>
        <dgm:layoutNode name="parTx" styleLbl="revTx">
          <dgm:choose name="Name8">
            <dgm:if name="Name9" func="var" arg="dir" op="equ" val="norm">
              <dgm:alg type="tx">
                <dgm:param type="autoTxRot" val="grav"/>
                <dgm:param type="parTxLTRAlign" val="l"/>
              </dgm:alg>
              <dgm:shape xmlns:r="http://schemas.openxmlformats.org/officeDocument/2006/relationships" rot="295" type="rect" r:blip="">
                <dgm:adjLst/>
              </dgm:shape>
              <dgm:presOf axis="self" ptType="node"/>
              <dgm:constrLst>
                <dgm:constr type="lMarg" refType="primFontSz" fact="0.2"/>
                <dgm:constr type="rMarg"/>
                <dgm:constr type="tMarg"/>
                <dgm:constr type="bMarg"/>
              </dgm:constrLst>
            </dgm:if>
            <dgm:else name="Name10">
              <dgm:alg type="tx">
                <dgm:param type="autoTxRot" val="grav"/>
                <dgm:param type="parTxLTRAlign" val="r"/>
              </dgm:alg>
              <dgm:shape xmlns:r="http://schemas.openxmlformats.org/officeDocument/2006/relationships" rot="65" type="rect" r:blip="">
                <dgm:adjLst/>
              </dgm:shape>
              <dgm:presOf axis="self" ptType="node"/>
              <dgm:constrLst>
                <dgm:constr type="lMarg"/>
                <dgm:constr type="rMarg" refType="primFontSz" fact="0.2"/>
                <dgm:constr type="tMarg"/>
                <dgm:constr type="bMarg"/>
              </dgm:constrLst>
            </dgm:else>
          </dgm:choose>
          <dgm:ruleLst>
            <dgm:rule type="primFontSz" val="5" fact="NaN" max="NaN"/>
          </dgm:ruleLst>
        </dgm:layoutNode>
        <dgm:layoutNode name="bSpace">
          <dgm:alg type="sp"/>
          <dgm:shape xmlns:r="http://schemas.openxmlformats.org/officeDocument/2006/relationships" r:blip="">
            <dgm:adjLst/>
          </dgm:shape>
          <dgm:presOf/>
        </dgm:layoutNode>
      </dgm:layoutNode>
      <dgm:choose name="Name11">
        <dgm:if name="Name12" func="var" arg="dir" op="equ" val="norm">
          <dgm:layoutNode name="parBackupNorm">
            <dgm:alg type="sp"/>
            <dgm:shape xmlns:r="http://schemas.openxmlformats.org/officeDocument/2006/relationships" r:blip="">
              <dgm:adjLst/>
            </dgm:shape>
            <dgm:presOf/>
          </dgm:layoutNode>
        </dgm:if>
        <dgm:else name="Name13">
          <dgm:layoutNode name="parBackupRTL">
            <dgm:alg type="sp"/>
            <dgm:shape xmlns:r="http://schemas.openxmlformats.org/officeDocument/2006/relationships" r:blip="">
              <dgm:adjLst/>
            </dgm:shape>
            <dgm:presOf/>
          </dgm:layoutNode>
        </dgm:else>
      </dgm:choose>
      <dgm:forEach name="Name14" axis="followSib" ptType="sibTrans" hideLastTrans="0" cnt="1">
        <dgm:layoutNode name="parSpace">
          <dgm:alg type="sp"/>
          <dgm:shape xmlns:r="http://schemas.openxmlformats.org/officeDocument/2006/relationships" r:blip="">
            <dgm:adjLst/>
          </dgm:shape>
          <dgm:presOf/>
        </dgm:layoutNode>
      </dgm:forEach>
      <dgm:forEach name="Name15" axis="ch" ptType="node">
        <dgm:choose name="Name16">
          <dgm:if name="Name17" func="var" arg="dir" op="equ" val="norm">
            <dgm:layoutNode name="desBackupLeftNorm">
              <dgm:alg type="sp"/>
              <dgm:shape xmlns:r="http://schemas.openxmlformats.org/officeDocument/2006/relationships" r:blip="">
                <dgm:adjLst/>
              </dgm:shape>
              <dgm:presOf/>
            </dgm:layoutNode>
          </dgm:if>
          <dgm:else name="Name18">
            <dgm:choose name="Name19">
              <dgm:if name="Name20" axis="self" ptType="node" func="pos" op="equ" val="1">
                <dgm:layoutNode name="desBackupRightRev">
                  <dgm:alg type="sp"/>
                  <dgm:shape xmlns:r="http://schemas.openxmlformats.org/officeDocument/2006/relationships" r:blip="">
                    <dgm:adjLst/>
                  </dgm:shape>
                  <dgm:presOf/>
                </dgm:layoutNode>
              </dgm:if>
              <dgm:else name="Name21"/>
            </dgm:choose>
          </dgm:else>
        </dgm:choose>
        <dgm:layoutNode name="desComposite">
          <dgm:alg type="composite"/>
          <dgm:shape xmlns:r="http://schemas.openxmlformats.org/officeDocument/2006/relationships" r:blip="">
            <dgm:adjLst/>
          </dgm:shape>
          <dgm:choose name="Name22">
            <dgm:if name="Name23" func="var" arg="dir" op="equ" val="norm">
              <dgm:constrLst>
                <dgm:constr type="ctrX" for="ch" forName="desCircle" refType="w" fact="0.5"/>
                <dgm:constr type="ctrY" for="ch" forName="desCircle" refType="h" fact="0.5"/>
                <dgm:constr type="w" for="ch" forName="desCircle" refType="w" fact="0.3249"/>
                <dgm:constr type="h" for="ch" forName="desCircle" refType="w" refFor="ch" refForName="desCircle"/>
                <dgm:constr type="l" for="ch" forName="chTx"/>
                <dgm:constr type="b" for="ch" forName="chTx" refType="h"/>
                <dgm:constr type="w" for="ch" forName="chTx" refType="w" fact="0.5786"/>
                <dgm:constr type="h" for="ch" forName="chTx" refType="h" fact="0.4525"/>
                <dgm:constr type="r" for="ch" forName="desTx" refType="w"/>
                <dgm:constr type="t" for="ch" forName="desTx"/>
                <dgm:constr type="w" for="ch" forName="desTx" refType="w" fact="0.5786"/>
                <dgm:constr type="h" for="ch" forName="desTx" refType="h" fact="0.4525"/>
              </dgm:constrLst>
            </dgm:if>
            <dgm:else name="Name24">
              <dgm:constrLst>
                <dgm:constr type="ctrX" for="ch" forName="desCircle" refType="w" fact="0.5"/>
                <dgm:constr type="ctrY" for="ch" forName="desCircle" refType="h" fact="0.5"/>
                <dgm:constr type="w" for="ch" forName="desCircle" refType="w" fact="0.3249"/>
                <dgm:constr type="h" for="ch" forName="desCircle" refType="w" refFor="ch" refForName="desCircle"/>
                <dgm:constr type="r" for="ch" forName="chTx" refType="w"/>
                <dgm:constr type="b" for="ch" forName="chTx" refType="h"/>
                <dgm:constr type="w" for="ch" forName="chTx" refType="w" fact="0.5786"/>
                <dgm:constr type="h" for="ch" forName="chTx" refType="h" fact="0.4525"/>
                <dgm:constr type="l" for="ch" forName="desTx"/>
                <dgm:constr type="t" for="ch" forName="desTx"/>
                <dgm:constr type="w" for="ch" forName="desTx" refType="w" fact="0.5786"/>
                <dgm:constr type="h" for="ch" forName="desTx" refType="h" fact="0.4525"/>
              </dgm:constrLst>
            </dgm:else>
          </dgm:choose>
          <dgm:layoutNode name="desCircle" styleLbl="node1">
            <dgm:alg type="sp"/>
            <dgm:shape xmlns:r="http://schemas.openxmlformats.org/officeDocument/2006/relationships" type="ellipse" r:blip="">
              <dgm:adjLst/>
            </dgm:shape>
            <dgm:presOf/>
            <dgm:constrLst>
              <dgm:constr type="h" refType="w" op="equ"/>
            </dgm:constrLst>
          </dgm:layoutNode>
          <dgm:layoutNode name="chTx" styleLbl="revTx">
            <dgm:choose name="Name25">
              <dgm:if name="Name26" func="var" arg="dir" op="equ" val="norm">
                <dgm:alg type="tx">
                  <dgm:param type="autoTxRot" val="grav"/>
                  <dgm:param type="parTxLTRAlign" val="r"/>
                  <dgm:param type="txAnchorVert" val="mid"/>
                  <dgm:param type="txAnchorVertCh" val="mid"/>
                </dgm:alg>
                <dgm:shape xmlns:r="http://schemas.openxmlformats.org/officeDocument/2006/relationships" rot="295" type="rect" r:blip="">
                  <dgm:adjLst/>
                </dgm:shape>
                <dgm:presOf axis="self" ptType="node"/>
              </dgm:if>
              <dgm:else name="Name27">
                <dgm:alg type="tx">
                  <dgm:param type="autoTxRot" val="grav"/>
                  <dgm:param type="parTxLTRAlign" val="l"/>
                  <dgm:param type="txAnchorVert" val="mid"/>
                  <dgm:param type="txAnchorVertCh" val="mid"/>
                </dgm:alg>
                <dgm:shape xmlns:r="http://schemas.openxmlformats.org/officeDocument/2006/relationships" rot="65" type="rect" r:blip="">
                  <dgm:adjLst/>
                </dgm:shape>
                <dgm:presOf axis="self" ptType="node"/>
              </dgm:else>
            </dgm:choose>
            <dgm:choose name="Name28">
              <dgm:if name="Name29" func="var" arg="dir" op="equ" val="norm">
                <dgm:constrLst>
                  <dgm:constr type="lMarg"/>
                  <dgm:constr type="rMarg" refType="primFontSz" fact="0.2"/>
                  <dgm:constr type="tMarg"/>
                  <dgm:constr type="bMarg"/>
                </dgm:constrLst>
              </dgm:if>
              <dgm:else name="Name30">
                <dgm:constrLst>
                  <dgm:constr type="rMarg"/>
                  <dgm:constr type="lMarg" refType="primFontSz" fact="0.2"/>
                  <dgm:constr type="tMarg"/>
                  <dgm:constr type="bMarg"/>
                </dgm:constrLst>
              </dgm:else>
            </dgm:choose>
            <dgm:ruleLst>
              <dgm:rule type="primFontSz" val="5" fact="NaN" max="NaN"/>
            </dgm:ruleLst>
          </dgm:layoutNode>
          <dgm:layoutNode name="desTx" styleLbl="revTx">
            <dgm:varLst>
              <dgm:bulletEnabled val="1"/>
            </dgm:varLst>
            <dgm:choose name="Name31">
              <dgm:if name="Name32" func="var" arg="dir" op="equ" val="norm">
                <dgm:alg type="tx">
                  <dgm:param type="autoTxRot" val="grav"/>
                  <dgm:param type="parTxLTRAlign" val="l"/>
                  <dgm:param type="shpTxLTRAlignCh" val="l"/>
                  <dgm:param type="stBulletLvl" val="1"/>
                  <dgm:param type="txAnchorVert" val="mid"/>
                </dgm:alg>
                <dgm:shape xmlns:r="http://schemas.openxmlformats.org/officeDocument/2006/relationships" rot="295" type="rect" r:blip="">
                  <dgm:adjLst/>
                </dgm:shape>
                <dgm:presOf axis="des" ptType="node"/>
              </dgm:if>
              <dgm:else name="Name33">
                <dgm:alg type="tx">
                  <dgm:param type="autoTxRot" val="grav"/>
                  <dgm:param type="parTxLTRAlign" val="r"/>
                  <dgm:param type="shpTxLTRAlignCh" val="r"/>
                  <dgm:param type="stBulletLvl" val="1"/>
                  <dgm:param type="txAnchorVert" val="mid"/>
                </dgm:alg>
                <dgm:shape xmlns:r="http://schemas.openxmlformats.org/officeDocument/2006/relationships" rot="65" type="rect" r:blip="">
                  <dgm:adjLst/>
                </dgm:shape>
                <dgm:presOf axis="des" ptType="node"/>
              </dgm:else>
            </dgm:choose>
            <dgm:choose name="Name34">
              <dgm:if name="Name35" func="var" arg="dir" op="equ" val="norm">
                <dgm:constrLst>
                  <dgm:constr type="rMarg"/>
                  <dgm:constr type="lMarg" refType="primFontSz" fact="0.2"/>
                  <dgm:constr type="tMarg"/>
                  <dgm:constr type="bMarg"/>
                </dgm:constrLst>
              </dgm:if>
              <dgm:else name="Name36">
                <dgm:constrLst>
                  <dgm:constr type="lMarg"/>
                  <dgm:constr type="rMarg" refType="primFontSz" fact="0.2"/>
                  <dgm:constr type="tMarg"/>
                  <dgm:constr type="bMarg"/>
                </dgm:constrLst>
              </dgm:else>
            </dgm:choose>
            <dgm:ruleLst>
              <dgm:rule type="primFontSz" val="5" fact="NaN" max="NaN"/>
            </dgm:ruleLst>
          </dgm:layoutNode>
        </dgm:layoutNode>
        <dgm:layoutNode name="desBackupRightNorm">
          <dgm:alg type="sp"/>
          <dgm:shape xmlns:r="http://schemas.openxmlformats.org/officeDocument/2006/relationships" r:blip="">
            <dgm:adjLst/>
          </dgm:shape>
          <dgm:presOf/>
        </dgm:layoutNode>
        <dgm:choose name="Name37">
          <dgm:if name="Name38" func="var" arg="dir" op="neq" val="norm">
            <dgm:choose name="Name39">
              <dgm:if name="Name40" axis="self" ptType="node" func="revPos" op="neq" val="1">
                <dgm:layoutNode name="desBackupLeftRev">
                  <dgm:alg type="sp"/>
                  <dgm:shape xmlns:r="http://schemas.openxmlformats.org/officeDocument/2006/relationships" r:blip="">
                    <dgm:adjLst/>
                  </dgm:shape>
                  <dgm:presOf/>
                </dgm:layoutNode>
              </dgm:if>
              <dgm:else name="Name41"/>
            </dgm:choose>
          </dgm:if>
          <dgm:else name="Name42"/>
        </dgm:choose>
        <dgm:forEach name="Name43" axis="followSib" ptType="sibTrans" hideLastTrans="0" cnt="1">
          <dgm:layoutNode name="desSpace">
            <dgm:alg type="sp"/>
            <dgm:shape xmlns:r="http://schemas.openxmlformats.org/officeDocument/2006/relationships" r:blip="">
              <dgm:adjLst/>
            </dgm:shape>
            <dgm:presOf/>
          </dgm:layoutNode>
        </dgm:forEach>
      </dgm:forEach>
      <dgm:choose name="Name44">
        <dgm:if name="Name45" func="var" arg="dir" op="neq" val="norm">
          <dgm:layoutNode name="parBackupRev">
            <dgm:alg type="sp"/>
            <dgm:shape xmlns:r="http://schemas.openxmlformats.org/officeDocument/2006/relationships" r:blip="">
              <dgm:adjLst/>
            </dgm:shape>
            <dgm:presOf/>
          </dgm:layoutNode>
        </dgm:if>
        <dgm:else name="Name4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08-Apr-21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766763"/>
            <a:ext cx="6823075" cy="3838575"/>
          </a:xfrm>
        </p:spPr>
      </p:sp>
      <p:sp>
        <p:nvSpPr>
          <p:cNvPr id="3" name="Notes Placeholder 2"/>
          <p:cNvSpPr>
            <a:spLocks noGrp="1"/>
          </p:cNvSpPr>
          <p:nvPr>
            <p:ph type="body" idx="1"/>
          </p:nvPr>
        </p:nvSpPr>
        <p:spPr/>
        <p:txBody>
          <a:bodyPr/>
          <a:lstStyle/>
          <a:p>
            <a:pPr marL="236898" indent="-236898">
              <a:buFont typeface="Wingdings" panose="05000000000000000000" pitchFamily="2" charset="2"/>
              <a:buChar char="v"/>
            </a:pPr>
            <a:r>
              <a:rPr lang="en-US" dirty="0"/>
              <a:t>The</a:t>
            </a:r>
            <a:r>
              <a:rPr lang="en-US" baseline="0" dirty="0"/>
              <a:t> names and even the number of project phases may change from one organization to the next, but the same activities should take place in every project.</a:t>
            </a:r>
          </a:p>
          <a:p>
            <a:pPr marL="236898" indent="-236898">
              <a:buFont typeface="Wingdings" panose="05000000000000000000" pitchFamily="2" charset="2"/>
              <a:buChar char="v"/>
            </a:pPr>
            <a:r>
              <a:rPr lang="en-US" baseline="0" dirty="0"/>
              <a:t>Some organizations break the initiation phase into concept and feasibility phases.</a:t>
            </a:r>
          </a:p>
          <a:p>
            <a:pPr marL="236898" indent="-236898">
              <a:buFont typeface="Wingdings" panose="05000000000000000000" pitchFamily="2" charset="2"/>
              <a:buChar char="v"/>
            </a:pPr>
            <a:r>
              <a:rPr lang="en-US" baseline="0" dirty="0"/>
              <a:t>Some organizations break implementation phase into execution and monitoring and controlling phases.</a:t>
            </a:r>
          </a:p>
          <a:p>
            <a:pPr marL="236898" indent="-236898">
              <a:buFont typeface="Wingdings" panose="05000000000000000000" pitchFamily="2" charset="2"/>
              <a:buChar char="v"/>
            </a:pPr>
            <a:endParaRPr lang="en-US" baseline="0" dirty="0"/>
          </a:p>
          <a:p>
            <a:endParaRPr lang="en-US" baseline="0" dirty="0"/>
          </a:p>
          <a:p>
            <a:pPr marL="236898" indent="-236898">
              <a:buFont typeface="Wingdings" panose="05000000000000000000" pitchFamily="2" charset="2"/>
              <a:buChar char="v"/>
            </a:pPr>
            <a:r>
              <a:rPr lang="en-US" baseline="0" dirty="0"/>
              <a:t>A deliverable is an output from a project management activity. Deliverables from each phase are used to manage the next phases of the project.</a:t>
            </a:r>
            <a:endParaRPr lang="en-US" dirty="0"/>
          </a:p>
        </p:txBody>
      </p:sp>
      <p:sp>
        <p:nvSpPr>
          <p:cNvPr id="4" name="Slide Number Placeholder 3"/>
          <p:cNvSpPr>
            <a:spLocks noGrp="1"/>
          </p:cNvSpPr>
          <p:nvPr>
            <p:ph type="sldNum" sz="quarter" idx="10"/>
          </p:nvPr>
        </p:nvSpPr>
        <p:spPr/>
        <p:txBody>
          <a:bodyPr/>
          <a:lstStyle/>
          <a:p>
            <a:fld id="{056601D7-9250-45DF-AD08-D68D0EAFA5F4}" type="slidenum">
              <a:rPr lang="en-US" smtClean="0"/>
              <a:t>7</a:t>
            </a:fld>
            <a:endParaRPr lang="en-US"/>
          </a:p>
        </p:txBody>
      </p:sp>
    </p:spTree>
    <p:extLst>
      <p:ext uri="{BB962C8B-B14F-4D97-AF65-F5344CB8AC3E}">
        <p14:creationId xmlns:p14="http://schemas.microsoft.com/office/powerpoint/2010/main" val="14259204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p:txBody>
          <a:bodyPr/>
          <a:lstStyle>
            <a:lvl1pPr eaLnBrk="0" hangingPunct="0">
              <a:defRPr>
                <a:solidFill>
                  <a:schemeClr val="tx1"/>
                </a:solidFill>
                <a:latin typeface="Arial" pitchFamily="34" charset="0"/>
              </a:defRPr>
            </a:lvl1pPr>
            <a:lvl2pPr marL="769919" indent="-296123" eaLnBrk="0" hangingPunct="0">
              <a:defRPr>
                <a:solidFill>
                  <a:schemeClr val="tx1"/>
                </a:solidFill>
                <a:latin typeface="Arial" pitchFamily="34" charset="0"/>
              </a:defRPr>
            </a:lvl2pPr>
            <a:lvl3pPr marL="1184491" indent="-236898" eaLnBrk="0" hangingPunct="0">
              <a:defRPr>
                <a:solidFill>
                  <a:schemeClr val="tx1"/>
                </a:solidFill>
                <a:latin typeface="Arial" pitchFamily="34" charset="0"/>
              </a:defRPr>
            </a:lvl3pPr>
            <a:lvl4pPr marL="1658287" indent="-236898" eaLnBrk="0" hangingPunct="0">
              <a:defRPr>
                <a:solidFill>
                  <a:schemeClr val="tx1"/>
                </a:solidFill>
                <a:latin typeface="Arial" pitchFamily="34" charset="0"/>
              </a:defRPr>
            </a:lvl4pPr>
            <a:lvl5pPr marL="2132084" indent="-236898" eaLnBrk="0" hangingPunct="0">
              <a:defRPr>
                <a:solidFill>
                  <a:schemeClr val="tx1"/>
                </a:solidFill>
                <a:latin typeface="Arial" pitchFamily="34" charset="0"/>
              </a:defRPr>
            </a:lvl5pPr>
            <a:lvl6pPr marL="2605880" indent="-236898" eaLnBrk="0" fontAlgn="base" hangingPunct="0">
              <a:spcBef>
                <a:spcPct val="0"/>
              </a:spcBef>
              <a:spcAft>
                <a:spcPct val="0"/>
              </a:spcAft>
              <a:defRPr>
                <a:solidFill>
                  <a:schemeClr val="tx1"/>
                </a:solidFill>
                <a:latin typeface="Arial" pitchFamily="34" charset="0"/>
              </a:defRPr>
            </a:lvl6pPr>
            <a:lvl7pPr marL="3079676" indent="-236898" eaLnBrk="0" fontAlgn="base" hangingPunct="0">
              <a:spcBef>
                <a:spcPct val="0"/>
              </a:spcBef>
              <a:spcAft>
                <a:spcPct val="0"/>
              </a:spcAft>
              <a:defRPr>
                <a:solidFill>
                  <a:schemeClr val="tx1"/>
                </a:solidFill>
                <a:latin typeface="Arial" pitchFamily="34" charset="0"/>
              </a:defRPr>
            </a:lvl7pPr>
            <a:lvl8pPr marL="3553473" indent="-236898" eaLnBrk="0" fontAlgn="base" hangingPunct="0">
              <a:spcBef>
                <a:spcPct val="0"/>
              </a:spcBef>
              <a:spcAft>
                <a:spcPct val="0"/>
              </a:spcAft>
              <a:defRPr>
                <a:solidFill>
                  <a:schemeClr val="tx1"/>
                </a:solidFill>
                <a:latin typeface="Arial" pitchFamily="34" charset="0"/>
              </a:defRPr>
            </a:lvl8pPr>
            <a:lvl9pPr marL="4027269" indent="-236898" eaLnBrk="0" fontAlgn="base" hangingPunct="0">
              <a:spcBef>
                <a:spcPct val="0"/>
              </a:spcBef>
              <a:spcAft>
                <a:spcPct val="0"/>
              </a:spcAft>
              <a:defRPr>
                <a:solidFill>
                  <a:schemeClr val="tx1"/>
                </a:solidFill>
                <a:latin typeface="Arial" pitchFamily="34" charset="0"/>
              </a:defRPr>
            </a:lvl9pPr>
          </a:lstStyle>
          <a:p>
            <a:pPr eaLnBrk="1" hangingPunct="1">
              <a:defRPr/>
            </a:pPr>
            <a:fld id="{20F41CDD-A713-4867-A745-1C6737810BD8}" type="slidenum">
              <a:rPr lang="de-DE">
                <a:solidFill>
                  <a:prstClr val="black"/>
                </a:solidFill>
              </a:rPr>
              <a:pPr eaLnBrk="1" hangingPunct="1">
                <a:defRPr/>
              </a:pPr>
              <a:t>17</a:t>
            </a:fld>
            <a:endParaRPr lang="de-DE">
              <a:solidFill>
                <a:prstClr val="black"/>
              </a:solidFill>
            </a:endParaRPr>
          </a:p>
        </p:txBody>
      </p:sp>
      <p:sp>
        <p:nvSpPr>
          <p:cNvPr id="61443" name="Rectangle 2"/>
          <p:cNvSpPr>
            <a:spLocks noGrp="1" noRot="1" noChangeAspect="1" noChangeArrowheads="1" noTextEdit="1"/>
          </p:cNvSpPr>
          <p:nvPr>
            <p:ph type="sldImg"/>
          </p:nvPr>
        </p:nvSpPr>
        <p:spPr bwMode="auto">
          <a:xfrm>
            <a:off x="138113" y="766763"/>
            <a:ext cx="6823075" cy="38385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charset="0"/>
            </a:endParaRPr>
          </a:p>
        </p:txBody>
      </p:sp>
    </p:spTree>
    <p:extLst>
      <p:ext uri="{BB962C8B-B14F-4D97-AF65-F5344CB8AC3E}">
        <p14:creationId xmlns:p14="http://schemas.microsoft.com/office/powerpoint/2010/main" val="1246704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lvl1pPr eaLnBrk="0" hangingPunct="0">
              <a:defRPr>
                <a:solidFill>
                  <a:schemeClr val="tx1"/>
                </a:solidFill>
                <a:latin typeface="Arial" pitchFamily="34" charset="0"/>
              </a:defRPr>
            </a:lvl1pPr>
            <a:lvl2pPr marL="769919" indent="-296123" eaLnBrk="0" hangingPunct="0">
              <a:defRPr>
                <a:solidFill>
                  <a:schemeClr val="tx1"/>
                </a:solidFill>
                <a:latin typeface="Arial" pitchFamily="34" charset="0"/>
              </a:defRPr>
            </a:lvl2pPr>
            <a:lvl3pPr marL="1184491" indent="-236898" eaLnBrk="0" hangingPunct="0">
              <a:defRPr>
                <a:solidFill>
                  <a:schemeClr val="tx1"/>
                </a:solidFill>
                <a:latin typeface="Arial" pitchFamily="34" charset="0"/>
              </a:defRPr>
            </a:lvl3pPr>
            <a:lvl4pPr marL="1658287" indent="-236898" eaLnBrk="0" hangingPunct="0">
              <a:defRPr>
                <a:solidFill>
                  <a:schemeClr val="tx1"/>
                </a:solidFill>
                <a:latin typeface="Arial" pitchFamily="34" charset="0"/>
              </a:defRPr>
            </a:lvl4pPr>
            <a:lvl5pPr marL="2132084" indent="-236898" eaLnBrk="0" hangingPunct="0">
              <a:defRPr>
                <a:solidFill>
                  <a:schemeClr val="tx1"/>
                </a:solidFill>
                <a:latin typeface="Arial" pitchFamily="34" charset="0"/>
              </a:defRPr>
            </a:lvl5pPr>
            <a:lvl6pPr marL="2605880" indent="-236898" eaLnBrk="0" fontAlgn="base" hangingPunct="0">
              <a:spcBef>
                <a:spcPct val="0"/>
              </a:spcBef>
              <a:spcAft>
                <a:spcPct val="0"/>
              </a:spcAft>
              <a:defRPr>
                <a:solidFill>
                  <a:schemeClr val="tx1"/>
                </a:solidFill>
                <a:latin typeface="Arial" pitchFamily="34" charset="0"/>
              </a:defRPr>
            </a:lvl6pPr>
            <a:lvl7pPr marL="3079676" indent="-236898" eaLnBrk="0" fontAlgn="base" hangingPunct="0">
              <a:spcBef>
                <a:spcPct val="0"/>
              </a:spcBef>
              <a:spcAft>
                <a:spcPct val="0"/>
              </a:spcAft>
              <a:defRPr>
                <a:solidFill>
                  <a:schemeClr val="tx1"/>
                </a:solidFill>
                <a:latin typeface="Arial" pitchFamily="34" charset="0"/>
              </a:defRPr>
            </a:lvl7pPr>
            <a:lvl8pPr marL="3553473" indent="-236898" eaLnBrk="0" fontAlgn="base" hangingPunct="0">
              <a:spcBef>
                <a:spcPct val="0"/>
              </a:spcBef>
              <a:spcAft>
                <a:spcPct val="0"/>
              </a:spcAft>
              <a:defRPr>
                <a:solidFill>
                  <a:schemeClr val="tx1"/>
                </a:solidFill>
                <a:latin typeface="Arial" pitchFamily="34" charset="0"/>
              </a:defRPr>
            </a:lvl8pPr>
            <a:lvl9pPr marL="4027269" indent="-236898" eaLnBrk="0" fontAlgn="base" hangingPunct="0">
              <a:spcBef>
                <a:spcPct val="0"/>
              </a:spcBef>
              <a:spcAft>
                <a:spcPct val="0"/>
              </a:spcAft>
              <a:defRPr>
                <a:solidFill>
                  <a:schemeClr val="tx1"/>
                </a:solidFill>
                <a:latin typeface="Arial" pitchFamily="34" charset="0"/>
              </a:defRPr>
            </a:lvl9pPr>
          </a:lstStyle>
          <a:p>
            <a:pPr eaLnBrk="1" hangingPunct="1">
              <a:defRPr/>
            </a:pPr>
            <a:fld id="{283B0C1E-9DB1-4F3B-BE5C-B15094BA8358}" type="slidenum">
              <a:rPr lang="de-DE">
                <a:solidFill>
                  <a:prstClr val="black"/>
                </a:solidFill>
              </a:rPr>
              <a:pPr eaLnBrk="1" hangingPunct="1">
                <a:defRPr/>
              </a:pPr>
              <a:t>18</a:t>
            </a:fld>
            <a:endParaRPr lang="de-DE">
              <a:solidFill>
                <a:prstClr val="black"/>
              </a:solidFill>
            </a:endParaRPr>
          </a:p>
        </p:txBody>
      </p:sp>
      <p:sp>
        <p:nvSpPr>
          <p:cNvPr id="62467" name="Rectangle 2"/>
          <p:cNvSpPr>
            <a:spLocks noGrp="1" noRot="1" noChangeAspect="1" noChangeArrowheads="1" noTextEdit="1"/>
          </p:cNvSpPr>
          <p:nvPr>
            <p:ph type="sldImg"/>
          </p:nvPr>
        </p:nvSpPr>
        <p:spPr bwMode="auto">
          <a:xfrm>
            <a:off x="138113" y="766763"/>
            <a:ext cx="6823075" cy="38385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charset="0"/>
            </a:endParaRPr>
          </a:p>
        </p:txBody>
      </p:sp>
    </p:spTree>
    <p:extLst>
      <p:ext uri="{BB962C8B-B14F-4D97-AF65-F5344CB8AC3E}">
        <p14:creationId xmlns:p14="http://schemas.microsoft.com/office/powerpoint/2010/main" val="75601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xfrm>
            <a:off x="138113" y="766763"/>
            <a:ext cx="6823075" cy="38385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The analysis brings about a summary of the stakeholders overall IMPORTANCE to the project… usually placed in terms of </a:t>
            </a:r>
          </a:p>
          <a:p>
            <a:pPr>
              <a:spcBef>
                <a:spcPct val="0"/>
              </a:spcBef>
            </a:pPr>
            <a:endParaRPr lang="en-US" altLang="en-US" dirty="0"/>
          </a:p>
          <a:p>
            <a:pPr>
              <a:spcBef>
                <a:spcPct val="0"/>
              </a:spcBef>
            </a:pPr>
            <a:r>
              <a:rPr lang="en-US" altLang="en-US" dirty="0"/>
              <a:t>Importance and Influence</a:t>
            </a:r>
          </a:p>
          <a:p>
            <a:pPr>
              <a:spcBef>
                <a:spcPct val="0"/>
              </a:spcBef>
            </a:pPr>
            <a:endParaRPr lang="en-US" altLang="en-US" dirty="0"/>
          </a:p>
          <a:p>
            <a:pPr>
              <a:spcBef>
                <a:spcPct val="0"/>
              </a:spcBef>
            </a:pPr>
            <a:r>
              <a:rPr lang="en-US" altLang="en-US" dirty="0"/>
              <a:t>Stakeholders fall into one of the four categories shown</a:t>
            </a:r>
          </a:p>
          <a:p>
            <a:pPr>
              <a:spcBef>
                <a:spcPct val="0"/>
              </a:spcBef>
            </a:pPr>
            <a:endParaRPr lang="en-US" altLang="en-US" dirty="0"/>
          </a:p>
          <a:p>
            <a:pPr>
              <a:spcBef>
                <a:spcPct val="0"/>
              </a:spcBef>
            </a:pPr>
            <a:r>
              <a:rPr lang="en-US" altLang="en-US" dirty="0"/>
              <a:t>Key stakeholders are those who are both important and influential</a:t>
            </a:r>
          </a:p>
          <a:p>
            <a:pPr>
              <a:spcBef>
                <a:spcPct val="0"/>
              </a:spcBef>
            </a:pPr>
            <a:endParaRPr lang="en-US" altLang="en-US" dirty="0"/>
          </a:p>
          <a:p>
            <a:pPr>
              <a:spcBef>
                <a:spcPct val="0"/>
              </a:spcBef>
            </a:pPr>
            <a:r>
              <a:rPr lang="en-US" altLang="en-US" dirty="0"/>
              <a:t>However, depending on the focus of the project special attention may be given to those who are deemed important but having little influence such as </a:t>
            </a:r>
            <a:r>
              <a:rPr lang="en-US" altLang="en-US" dirty="0" err="1"/>
              <a:t>marginalised</a:t>
            </a:r>
            <a:r>
              <a:rPr lang="en-US" altLang="en-US" dirty="0"/>
              <a:t> groups who have limited ‘voice’ or empowerment…</a:t>
            </a: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69919" indent="-296123">
              <a:defRPr>
                <a:solidFill>
                  <a:schemeClr val="tx1"/>
                </a:solidFill>
                <a:latin typeface="Calibri" pitchFamily="34" charset="0"/>
              </a:defRPr>
            </a:lvl2pPr>
            <a:lvl3pPr marL="1184491" indent="-236898">
              <a:defRPr>
                <a:solidFill>
                  <a:schemeClr val="tx1"/>
                </a:solidFill>
                <a:latin typeface="Calibri" pitchFamily="34" charset="0"/>
              </a:defRPr>
            </a:lvl3pPr>
            <a:lvl4pPr marL="1658287" indent="-236898">
              <a:defRPr>
                <a:solidFill>
                  <a:schemeClr val="tx1"/>
                </a:solidFill>
                <a:latin typeface="Calibri" pitchFamily="34" charset="0"/>
              </a:defRPr>
            </a:lvl4pPr>
            <a:lvl5pPr marL="2132084" indent="-236898">
              <a:defRPr>
                <a:solidFill>
                  <a:schemeClr val="tx1"/>
                </a:solidFill>
                <a:latin typeface="Calibri" pitchFamily="34" charset="0"/>
              </a:defRPr>
            </a:lvl5pPr>
            <a:lvl6pPr marL="2605880" indent="-236898" fontAlgn="base">
              <a:spcBef>
                <a:spcPct val="0"/>
              </a:spcBef>
              <a:spcAft>
                <a:spcPct val="0"/>
              </a:spcAft>
              <a:defRPr>
                <a:solidFill>
                  <a:schemeClr val="tx1"/>
                </a:solidFill>
                <a:latin typeface="Calibri" pitchFamily="34" charset="0"/>
              </a:defRPr>
            </a:lvl6pPr>
            <a:lvl7pPr marL="3079676" indent="-236898" fontAlgn="base">
              <a:spcBef>
                <a:spcPct val="0"/>
              </a:spcBef>
              <a:spcAft>
                <a:spcPct val="0"/>
              </a:spcAft>
              <a:defRPr>
                <a:solidFill>
                  <a:schemeClr val="tx1"/>
                </a:solidFill>
                <a:latin typeface="Calibri" pitchFamily="34" charset="0"/>
              </a:defRPr>
            </a:lvl7pPr>
            <a:lvl8pPr marL="3553473" indent="-236898" fontAlgn="base">
              <a:spcBef>
                <a:spcPct val="0"/>
              </a:spcBef>
              <a:spcAft>
                <a:spcPct val="0"/>
              </a:spcAft>
              <a:defRPr>
                <a:solidFill>
                  <a:schemeClr val="tx1"/>
                </a:solidFill>
                <a:latin typeface="Calibri" pitchFamily="34" charset="0"/>
              </a:defRPr>
            </a:lvl8pPr>
            <a:lvl9pPr marL="4027269" indent="-236898"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60317EE5-6FDA-4191-ACF7-BA8DEBA554FA}" type="slidenum">
              <a:rPr lang="en-US" altLang="en-US"/>
              <a:pPr fontAlgn="base">
                <a:spcBef>
                  <a:spcPct val="0"/>
                </a:spcBef>
                <a:spcAft>
                  <a:spcPct val="0"/>
                </a:spcAft>
              </a:pPr>
              <a:t>19</a:t>
            </a:fld>
            <a:endParaRPr lang="en-US" altLang="en-US"/>
          </a:p>
        </p:txBody>
      </p:sp>
    </p:spTree>
    <p:extLst>
      <p:ext uri="{BB962C8B-B14F-4D97-AF65-F5344CB8AC3E}">
        <p14:creationId xmlns:p14="http://schemas.microsoft.com/office/powerpoint/2010/main" val="775263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The generic term product is occasionally used in literature regarding quality to refer to both goods and services.</a:t>
            </a:r>
          </a:p>
          <a:p>
            <a:r>
              <a:rPr lang="en-US" sz="1200" dirty="0" smtClean="0"/>
              <a:t>Failure to meet quality requirements and objectives in either dimension can have serious negative consequences for any or all of the project stakeholders.</a:t>
            </a:r>
          </a:p>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3566134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ChangeArrowheads="1"/>
          </p:cNvSpPr>
          <p:nvPr>
            <p:ph type="hdr" sz="quarter"/>
          </p:nvPr>
        </p:nvSpPr>
        <p:spPr>
          <a:ln/>
        </p:spPr>
        <p:txBody>
          <a:bodyPr/>
          <a:lstStyle/>
          <a:p>
            <a:r>
              <a:rPr lang="en-US" altLang="en-US"/>
              <a:t>Arab Academy for Science and Technology</a:t>
            </a:r>
          </a:p>
        </p:txBody>
      </p:sp>
      <p:sp>
        <p:nvSpPr>
          <p:cNvPr id="9" name="Rectangle 6"/>
          <p:cNvSpPr>
            <a:spLocks noGrp="1" noChangeArrowheads="1"/>
          </p:cNvSpPr>
          <p:nvPr>
            <p:ph type="ftr" sz="quarter" idx="4"/>
          </p:nvPr>
        </p:nvSpPr>
        <p:spPr>
          <a:ln/>
        </p:spPr>
        <p:txBody>
          <a:bodyPr/>
          <a:lstStyle/>
          <a:p>
            <a:r>
              <a:rPr lang="en-US" altLang="en-US"/>
              <a:t>Quality Engineering</a:t>
            </a:r>
          </a:p>
        </p:txBody>
      </p:sp>
      <p:sp>
        <p:nvSpPr>
          <p:cNvPr id="10" name="Rectangle 7"/>
          <p:cNvSpPr>
            <a:spLocks noGrp="1" noChangeArrowheads="1"/>
          </p:cNvSpPr>
          <p:nvPr>
            <p:ph type="sldNum" sz="quarter" idx="5"/>
          </p:nvPr>
        </p:nvSpPr>
        <p:spPr>
          <a:ln/>
        </p:spPr>
        <p:txBody>
          <a:bodyPr/>
          <a:lstStyle/>
          <a:p>
            <a:fld id="{5002314A-5697-4BCC-BA51-9F61943E7D7F}" type="slidenum">
              <a:rPr lang="ar-EG" altLang="en-US"/>
              <a:pPr/>
              <a:t>33</a:t>
            </a:fld>
            <a:endParaRPr lang="en-US" altLang="en-US"/>
          </a:p>
        </p:txBody>
      </p:sp>
      <p:sp>
        <p:nvSpPr>
          <p:cNvPr id="231426" name="Rectangle 2"/>
          <p:cNvSpPr>
            <a:spLocks noChangeArrowheads="1"/>
          </p:cNvSpPr>
          <p:nvPr/>
        </p:nvSpPr>
        <p:spPr bwMode="auto">
          <a:xfrm>
            <a:off x="3779838" y="0"/>
            <a:ext cx="2889250"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1427" name="Rectangle 3"/>
          <p:cNvSpPr>
            <a:spLocks noChangeArrowheads="1"/>
          </p:cNvSpPr>
          <p:nvPr/>
        </p:nvSpPr>
        <p:spPr bwMode="auto">
          <a:xfrm>
            <a:off x="3779838" y="9329738"/>
            <a:ext cx="2889250" cy="49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22" tIns="44270" rIns="90122" bIns="44270" anchor="b"/>
          <a:lstStyle>
            <a:lvl1pPr defTabSz="911225">
              <a:defRPr sz="2400">
                <a:solidFill>
                  <a:schemeClr val="tx1"/>
                </a:solidFill>
                <a:latin typeface="Arial" panose="020B0604020202020204" pitchFamily="34" charset="0"/>
                <a:cs typeface="Times New Roman (Arabic)" charset="0"/>
              </a:defRPr>
            </a:lvl1pPr>
            <a:lvl2pPr marL="455613" defTabSz="911225">
              <a:defRPr sz="2400">
                <a:solidFill>
                  <a:schemeClr val="tx1"/>
                </a:solidFill>
                <a:latin typeface="Arial" panose="020B0604020202020204" pitchFamily="34" charset="0"/>
                <a:cs typeface="Times New Roman (Arabic)" charset="0"/>
              </a:defRPr>
            </a:lvl2pPr>
            <a:lvl3pPr marL="911225" defTabSz="911225">
              <a:defRPr sz="2400">
                <a:solidFill>
                  <a:schemeClr val="tx1"/>
                </a:solidFill>
                <a:latin typeface="Arial" panose="020B0604020202020204" pitchFamily="34" charset="0"/>
                <a:cs typeface="Times New Roman (Arabic)" charset="0"/>
              </a:defRPr>
            </a:lvl3pPr>
            <a:lvl4pPr marL="1366838" defTabSz="911225">
              <a:defRPr sz="2400">
                <a:solidFill>
                  <a:schemeClr val="tx1"/>
                </a:solidFill>
                <a:latin typeface="Arial" panose="020B0604020202020204" pitchFamily="34" charset="0"/>
                <a:cs typeface="Times New Roman (Arabic)" charset="0"/>
              </a:defRPr>
            </a:lvl4pPr>
            <a:lvl5pPr marL="1820863" defTabSz="911225">
              <a:defRPr sz="2400">
                <a:solidFill>
                  <a:schemeClr val="tx1"/>
                </a:solidFill>
                <a:latin typeface="Arial" panose="020B0604020202020204" pitchFamily="34" charset="0"/>
                <a:cs typeface="Times New Roman (Arabic)" charset="0"/>
              </a:defRPr>
            </a:lvl5pPr>
            <a:lvl6pPr marL="2278063" algn="r" defTabSz="911225" rtl="1" fontAlgn="base">
              <a:spcBef>
                <a:spcPct val="0"/>
              </a:spcBef>
              <a:spcAft>
                <a:spcPct val="0"/>
              </a:spcAft>
              <a:defRPr sz="2400">
                <a:solidFill>
                  <a:schemeClr val="tx1"/>
                </a:solidFill>
                <a:latin typeface="Arial" panose="020B0604020202020204" pitchFamily="34" charset="0"/>
                <a:cs typeface="Times New Roman (Arabic)" charset="0"/>
              </a:defRPr>
            </a:lvl6pPr>
            <a:lvl7pPr marL="2735263" algn="r" defTabSz="911225" rtl="1" fontAlgn="base">
              <a:spcBef>
                <a:spcPct val="0"/>
              </a:spcBef>
              <a:spcAft>
                <a:spcPct val="0"/>
              </a:spcAft>
              <a:defRPr sz="2400">
                <a:solidFill>
                  <a:schemeClr val="tx1"/>
                </a:solidFill>
                <a:latin typeface="Arial" panose="020B0604020202020204" pitchFamily="34" charset="0"/>
                <a:cs typeface="Times New Roman (Arabic)" charset="0"/>
              </a:defRPr>
            </a:lvl7pPr>
            <a:lvl8pPr marL="3192463" algn="r" defTabSz="911225" rtl="1" fontAlgn="base">
              <a:spcBef>
                <a:spcPct val="0"/>
              </a:spcBef>
              <a:spcAft>
                <a:spcPct val="0"/>
              </a:spcAft>
              <a:defRPr sz="2400">
                <a:solidFill>
                  <a:schemeClr val="tx1"/>
                </a:solidFill>
                <a:latin typeface="Arial" panose="020B0604020202020204" pitchFamily="34" charset="0"/>
                <a:cs typeface="Times New Roman (Arabic)" charset="0"/>
              </a:defRPr>
            </a:lvl8pPr>
            <a:lvl9pPr marL="3649663" algn="r" defTabSz="911225" rtl="1" fontAlgn="base">
              <a:spcBef>
                <a:spcPct val="0"/>
              </a:spcBef>
              <a:spcAft>
                <a:spcPct val="0"/>
              </a:spcAft>
              <a:defRPr sz="2400">
                <a:solidFill>
                  <a:schemeClr val="tx1"/>
                </a:solidFill>
                <a:latin typeface="Arial" panose="020B0604020202020204" pitchFamily="34" charset="0"/>
                <a:cs typeface="Times New Roman (Arabic)" charset="0"/>
              </a:defRPr>
            </a:lvl9pPr>
          </a:lstStyle>
          <a:p>
            <a:pPr rtl="0" eaLnBrk="0" hangingPunct="0"/>
            <a:r>
              <a:rPr lang="en-US" altLang="en-US" sz="1200">
                <a:latin typeface="Times New Roman" panose="02020603050405020304" pitchFamily="18" charset="0"/>
              </a:rPr>
              <a:t>3</a:t>
            </a:r>
          </a:p>
        </p:txBody>
      </p:sp>
      <p:sp>
        <p:nvSpPr>
          <p:cNvPr id="231428" name="Rectangle 4"/>
          <p:cNvSpPr>
            <a:spLocks noChangeArrowheads="1"/>
          </p:cNvSpPr>
          <p:nvPr/>
        </p:nvSpPr>
        <p:spPr bwMode="auto">
          <a:xfrm>
            <a:off x="0" y="9329738"/>
            <a:ext cx="2889250" cy="49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1429" name="Rectangle 5"/>
          <p:cNvSpPr>
            <a:spLocks noChangeArrowheads="1"/>
          </p:cNvSpPr>
          <p:nvPr/>
        </p:nvSpPr>
        <p:spPr bwMode="auto">
          <a:xfrm>
            <a:off x="0" y="0"/>
            <a:ext cx="2889250"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1430" name="Rectangle 6"/>
          <p:cNvSpPr>
            <a:spLocks noGrp="1" noRot="1" noChangeAspect="1" noChangeArrowheads="1" noTextEdit="1"/>
          </p:cNvSpPr>
          <p:nvPr>
            <p:ph type="sldImg"/>
          </p:nvPr>
        </p:nvSpPr>
        <p:spPr>
          <a:xfrm>
            <a:off x="74613" y="742950"/>
            <a:ext cx="6521450" cy="3668713"/>
          </a:xfrm>
          <a:ln w="12700" cap="flat"/>
        </p:spPr>
      </p:sp>
      <p:sp>
        <p:nvSpPr>
          <p:cNvPr id="231431" name="Rectangle 7"/>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122" tIns="44270" rIns="90122" bIns="44270"/>
          <a:lstStyle/>
          <a:p>
            <a:endParaRPr lang="en-US" altLang="en-US"/>
          </a:p>
        </p:txBody>
      </p:sp>
    </p:spTree>
    <p:extLst>
      <p:ext uri="{BB962C8B-B14F-4D97-AF65-F5344CB8AC3E}">
        <p14:creationId xmlns:p14="http://schemas.microsoft.com/office/powerpoint/2010/main" val="924277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hdr" sz="quarter"/>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r>
              <a:rPr lang="en-US" altLang="en-US">
                <a:latin typeface="Tahoma" panose="020B0604030504040204" pitchFamily="34" charset="0"/>
                <a:cs typeface="Times New Roman (Arabic)" charset="0"/>
              </a:rPr>
              <a:t>Arab Academy for Science and Technology</a:t>
            </a:r>
          </a:p>
        </p:txBody>
      </p:sp>
      <p:sp>
        <p:nvSpPr>
          <p:cNvPr id="124931" name="Rectangle 6"/>
          <p:cNvSpPr>
            <a:spLocks noGrp="1" noChangeArrowheads="1"/>
          </p:cNvSpPr>
          <p:nvPr>
            <p:ph type="ftr" sz="quarter" idx="4"/>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r>
              <a:rPr lang="en-US" altLang="en-US">
                <a:latin typeface="Tahoma" panose="020B0604030504040204" pitchFamily="34" charset="0"/>
                <a:cs typeface="Times New Roman (Arabic)" charset="0"/>
              </a:rPr>
              <a:t>Quality Engineering</a:t>
            </a:r>
          </a:p>
        </p:txBody>
      </p:sp>
      <p:sp>
        <p:nvSpPr>
          <p:cNvPr id="124932" name="Rectangle 7"/>
          <p:cNvSpPr>
            <a:spLocks noGrp="1" noChangeArrowheads="1"/>
          </p:cNvSpPr>
          <p:nvPr>
            <p:ph type="sldNum" sz="quarter" idx="5"/>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79F39A-391F-4E7B-8694-6A4BB7B06A36}" type="slidenum">
              <a:rPr lang="ar-EG" altLang="en-US">
                <a:latin typeface="Tahoma" panose="020B0604030504040204" pitchFamily="34" charset="0"/>
                <a:cs typeface="Times New Roman (Arabic)" charset="0"/>
              </a:rPr>
              <a:pPr/>
              <a:t>34</a:t>
            </a:fld>
            <a:endParaRPr lang="en-US" altLang="en-US">
              <a:latin typeface="Tahoma" panose="020B0604030504040204" pitchFamily="34" charset="0"/>
              <a:cs typeface="Times New Roman (Arabic)" charset="0"/>
            </a:endParaRPr>
          </a:p>
        </p:txBody>
      </p:sp>
      <p:sp>
        <p:nvSpPr>
          <p:cNvPr id="124933" name="Rectangle 2"/>
          <p:cNvSpPr>
            <a:spLocks noChangeArrowheads="1"/>
          </p:cNvSpPr>
          <p:nvPr/>
        </p:nvSpPr>
        <p:spPr bwMode="auto">
          <a:xfrm>
            <a:off x="3779838" y="0"/>
            <a:ext cx="2889250"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24934" name="Rectangle 3"/>
          <p:cNvSpPr>
            <a:spLocks noChangeArrowheads="1"/>
          </p:cNvSpPr>
          <p:nvPr/>
        </p:nvSpPr>
        <p:spPr bwMode="auto">
          <a:xfrm>
            <a:off x="3779838" y="9329738"/>
            <a:ext cx="2889250" cy="49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22" tIns="44270" rIns="90122" bIns="44270" anchor="b"/>
          <a:lstStyle>
            <a:lvl1pPr algn="r" defTabSz="911225" rtl="1">
              <a:defRPr>
                <a:solidFill>
                  <a:schemeClr val="tx1"/>
                </a:solidFill>
                <a:latin typeface="Arial" panose="020B0604020202020204" pitchFamily="34" charset="0"/>
                <a:cs typeface="Arial" panose="020B0604020202020204" pitchFamily="34" charset="0"/>
              </a:defRPr>
            </a:lvl1pPr>
            <a:lvl2pPr marL="742950" indent="-285750" algn="r" defTabSz="911225" rtl="1">
              <a:defRPr>
                <a:solidFill>
                  <a:schemeClr val="tx1"/>
                </a:solidFill>
                <a:latin typeface="Arial" panose="020B0604020202020204" pitchFamily="34" charset="0"/>
                <a:cs typeface="Arial" panose="020B0604020202020204" pitchFamily="34" charset="0"/>
              </a:defRPr>
            </a:lvl2pPr>
            <a:lvl3pPr marL="1143000" indent="-228600" algn="r" defTabSz="911225" rtl="1">
              <a:defRPr>
                <a:solidFill>
                  <a:schemeClr val="tx1"/>
                </a:solidFill>
                <a:latin typeface="Arial" panose="020B0604020202020204" pitchFamily="34" charset="0"/>
                <a:cs typeface="Arial" panose="020B0604020202020204" pitchFamily="34" charset="0"/>
              </a:defRPr>
            </a:lvl3pPr>
            <a:lvl4pPr marL="1600200" indent="-228600" algn="r" defTabSz="911225" rtl="1">
              <a:defRPr>
                <a:solidFill>
                  <a:schemeClr val="tx1"/>
                </a:solidFill>
                <a:latin typeface="Arial" panose="020B0604020202020204" pitchFamily="34" charset="0"/>
                <a:cs typeface="Arial" panose="020B0604020202020204" pitchFamily="34" charset="0"/>
              </a:defRPr>
            </a:lvl4pPr>
            <a:lvl5pPr marL="2057400" indent="-228600" algn="r" defTabSz="911225" rtl="1">
              <a:defRPr>
                <a:solidFill>
                  <a:schemeClr val="tx1"/>
                </a:solidFill>
                <a:latin typeface="Arial" panose="020B0604020202020204" pitchFamily="34" charset="0"/>
                <a:cs typeface="Arial" panose="020B0604020202020204" pitchFamily="34" charset="0"/>
              </a:defRPr>
            </a:lvl5pPr>
            <a:lvl6pPr marL="2514600" indent="-228600" algn="r" defTabSz="911225"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defTabSz="911225"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defTabSz="911225"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defTabSz="911225"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r>
              <a:rPr lang="en-US" altLang="en-US" sz="1200">
                <a:latin typeface="Times New Roman" panose="02020603050405020304" pitchFamily="18" charset="0"/>
                <a:cs typeface="Times New Roman (Arabic)" charset="0"/>
              </a:rPr>
              <a:t>4</a:t>
            </a:r>
          </a:p>
        </p:txBody>
      </p:sp>
      <p:sp>
        <p:nvSpPr>
          <p:cNvPr id="124935" name="Rectangle 4"/>
          <p:cNvSpPr>
            <a:spLocks noChangeArrowheads="1"/>
          </p:cNvSpPr>
          <p:nvPr/>
        </p:nvSpPr>
        <p:spPr bwMode="auto">
          <a:xfrm>
            <a:off x="0" y="9329738"/>
            <a:ext cx="2889250" cy="49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24936" name="Rectangle 5"/>
          <p:cNvSpPr>
            <a:spLocks noChangeArrowheads="1"/>
          </p:cNvSpPr>
          <p:nvPr/>
        </p:nvSpPr>
        <p:spPr bwMode="auto">
          <a:xfrm>
            <a:off x="0" y="0"/>
            <a:ext cx="2889250"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24937" name="Rectangle 6"/>
          <p:cNvSpPr>
            <a:spLocks noGrp="1" noRot="1" noChangeAspect="1" noChangeArrowheads="1" noTextEdit="1"/>
          </p:cNvSpPr>
          <p:nvPr>
            <p:ph type="sldImg"/>
          </p:nvPr>
        </p:nvSpPr>
        <p:spPr>
          <a:xfrm>
            <a:off x="74613" y="742950"/>
            <a:ext cx="6521450" cy="3668713"/>
          </a:xfrm>
          <a:ln w="12700" cap="flat"/>
        </p:spPr>
      </p:sp>
      <p:sp>
        <p:nvSpPr>
          <p:cNvPr id="124938" name="Rectangle 7"/>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122" tIns="44270" rIns="90122" bIns="44270"/>
          <a:lstStyle/>
          <a:p>
            <a:pPr eaLnBrk="1" hangingPunct="1"/>
            <a:endParaRPr lang="en-US" altLang="en-US" smtClean="0"/>
          </a:p>
        </p:txBody>
      </p:sp>
    </p:spTree>
    <p:extLst>
      <p:ext uri="{BB962C8B-B14F-4D97-AF65-F5344CB8AC3E}">
        <p14:creationId xmlns:p14="http://schemas.microsoft.com/office/powerpoint/2010/main" val="3334320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dirty="0" smtClean="0">
                <a:latin typeface="Tahoma" panose="020B0604030504040204" pitchFamily="34" charset="0"/>
                <a:cs typeface="Times New Roman (Arabic)" charset="0"/>
              </a:rPr>
              <a:t>Customer or user goodwill</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38</a:t>
            </a:fld>
            <a:endParaRPr lang="en-US"/>
          </a:p>
        </p:txBody>
      </p:sp>
    </p:spTree>
    <p:extLst>
      <p:ext uri="{BB962C8B-B14F-4D97-AF65-F5344CB8AC3E}">
        <p14:creationId xmlns:p14="http://schemas.microsoft.com/office/powerpoint/2010/main" val="3813324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r>
              <a:rPr lang="en-US" altLang="en-US">
                <a:latin typeface="Tahoma" panose="020B0604030504040204" pitchFamily="34" charset="0"/>
                <a:cs typeface="Times New Roman (Arabic)" charset="0"/>
              </a:rPr>
              <a:t>Arab Academy for Science and Technology</a:t>
            </a:r>
          </a:p>
        </p:txBody>
      </p:sp>
      <p:sp>
        <p:nvSpPr>
          <p:cNvPr id="67587" name="Rectangle 6"/>
          <p:cNvSpPr>
            <a:spLocks noGrp="1" noChangeArrowheads="1"/>
          </p:cNvSpPr>
          <p:nvPr>
            <p:ph type="ftr" sz="quarter" idx="4"/>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a:r>
              <a:rPr lang="en-US" altLang="en-US">
                <a:latin typeface="Tahoma" panose="020B0604030504040204" pitchFamily="34" charset="0"/>
                <a:cs typeface="Times New Roman (Arabic)" charset="0"/>
              </a:rPr>
              <a:t>Quality Engineering</a:t>
            </a:r>
          </a:p>
        </p:txBody>
      </p:sp>
      <p:sp>
        <p:nvSpPr>
          <p:cNvPr id="67588" name="Rectangle 7"/>
          <p:cNvSpPr>
            <a:spLocks noGrp="1" noChangeArrowheads="1"/>
          </p:cNvSpPr>
          <p:nvPr>
            <p:ph type="sldNum" sz="quarter" idx="5"/>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D45ECC4-0206-40CA-9E19-DA81C82CCCE2}" type="slidenum">
              <a:rPr lang="ar-EG" altLang="en-US">
                <a:latin typeface="Tahoma" panose="020B0604030504040204" pitchFamily="34" charset="0"/>
                <a:cs typeface="Times New Roman (Arabic)" charset="0"/>
              </a:rPr>
              <a:pPr/>
              <a:t>39</a:t>
            </a:fld>
            <a:endParaRPr lang="en-US" altLang="en-US">
              <a:latin typeface="Tahoma" panose="020B0604030504040204" pitchFamily="34" charset="0"/>
              <a:cs typeface="Times New Roman (Arabic)" charset="0"/>
            </a:endParaRPr>
          </a:p>
        </p:txBody>
      </p:sp>
      <p:sp>
        <p:nvSpPr>
          <p:cNvPr id="67589" name="Rectangle 2"/>
          <p:cNvSpPr>
            <a:spLocks noGrp="1" noRot="1" noChangeAspect="1" noChangeArrowheads="1" noTextEdit="1"/>
          </p:cNvSpPr>
          <p:nvPr>
            <p:ph type="sldImg"/>
          </p:nvPr>
        </p:nvSpPr>
        <p:spPr>
          <a:ln w="12700" cap="flat"/>
        </p:spPr>
      </p:sp>
      <p:sp>
        <p:nvSpPr>
          <p:cNvPr id="67590" name="Rectangle 3"/>
          <p:cNvSpPr>
            <a:spLocks noGrp="1" noChangeArrowheads="1"/>
          </p:cNvSpPr>
          <p:nvPr>
            <p:ph type="body" idx="1"/>
          </p:nvPr>
        </p:nvSpPr>
        <p:spPr>
          <a:noFill/>
        </p:spPr>
        <p:txBody>
          <a:bodyPr lIns="92075" tIns="46038" rIns="92075" bIns="46038"/>
          <a:lstStyle/>
          <a:p>
            <a:pPr eaLnBrk="1" hangingPunct="1"/>
            <a:endParaRPr lang="en-US" altLang="en-US" smtClean="0"/>
          </a:p>
        </p:txBody>
      </p:sp>
    </p:spTree>
    <p:extLst>
      <p:ext uri="{BB962C8B-B14F-4D97-AF65-F5344CB8AC3E}">
        <p14:creationId xmlns:p14="http://schemas.microsoft.com/office/powerpoint/2010/main" val="1139065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Teams have associated with them a level of maturity.   This is not related to the ages of the team members or the team itself but to the common experiences that the team has had together.   It is possible to have an immature team that that has worked together for many years.   At the same time, it is possible to mature a team relatively quickly by a common experience, particularly if that experience is in some way demanding or stressful.   Teams do seem to pass through a number of stages and </a:t>
            </a:r>
            <a:r>
              <a:rPr lang="en-GB" altLang="en-US" dirty="0" err="1"/>
              <a:t>Tuckman</a:t>
            </a:r>
            <a:r>
              <a:rPr lang="en-GB" altLang="en-US" dirty="0"/>
              <a:t> is credited with identifying these stages.  First there is the forming stage where the team members come together but do not yet know each other.   Team members tend to be polite, somewhat guarded, dependent on the leader and see themselves very much as individuals as the team spirit has not yet been formed.   The team then seems to move into the storming phase where conflicts start to occur, hidden agendas emerge and there tends to be a lack of listening.  In this storming phase, the team sometimes splits into cliques, each with their own agenda.    Once this phase is passed through the team then settles down into the norming phase where procedures are developed, leadership is shared, creativity improves and cliques tend to dissolve.   The final stage is the performing stage where the team is resourceful, creative, flexible and effective.   Group morale is high and individuals seem to develop empathy towards each other.  </a:t>
            </a:r>
          </a:p>
          <a:p>
            <a:r>
              <a:rPr lang="en-GB" altLang="en-US" dirty="0"/>
              <a:t>The performing phase is not the end of the story for a team.   If a new member joins the team then a reforming stage may occur which may cycle the whole team through the forming, storming, norming cycle.  When the team is disbanded at the end of a project there may be an adjourning phase whilst people find new working relationships and in some case this may result in a mourning phase where individual team members may feel sad or even depressed that the team is no longer in existence.</a:t>
            </a:r>
          </a:p>
          <a:p>
            <a:r>
              <a:rPr lang="en-GB" altLang="en-US" b="1" dirty="0"/>
              <a:t>Study questions:  </a:t>
            </a:r>
            <a:r>
              <a:rPr lang="en-GB" altLang="en-US" dirty="0"/>
              <a:t>Which stage is your team in currently?   Would it be worth injecting a ‘storming phase’ in some way to stimulate the team and move it towards more effective performance?   How will you handle the situation with a new member joining the team?   What steps can you take to make the disbandment of the team less painful?</a:t>
            </a:r>
          </a:p>
          <a:p>
            <a:endParaRPr lang="en-US" dirty="0"/>
          </a:p>
        </p:txBody>
      </p:sp>
      <p:sp>
        <p:nvSpPr>
          <p:cNvPr id="4" name="Slide Number Placeholder 3"/>
          <p:cNvSpPr>
            <a:spLocks noGrp="1"/>
          </p:cNvSpPr>
          <p:nvPr>
            <p:ph type="sldNum" sz="quarter" idx="10"/>
          </p:nvPr>
        </p:nvSpPr>
        <p:spPr/>
        <p:txBody>
          <a:bodyPr/>
          <a:lstStyle/>
          <a:p>
            <a:fld id="{056601D7-9250-45DF-AD08-D68D0EAFA5F4}" type="slidenum">
              <a:rPr lang="en-US" smtClean="0"/>
              <a:t>62</a:t>
            </a:fld>
            <a:endParaRPr lang="en-US"/>
          </a:p>
        </p:txBody>
      </p:sp>
    </p:spTree>
    <p:extLst>
      <p:ext uri="{BB962C8B-B14F-4D97-AF65-F5344CB8AC3E}">
        <p14:creationId xmlns:p14="http://schemas.microsoft.com/office/powerpoint/2010/main" val="14997080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10C032-05CE-4BEE-9F19-9BC80A102F2C}" type="slidenum">
              <a:rPr lang="en-US" altLang="en-US"/>
              <a:pPr/>
              <a:t>63</a:t>
            </a:fld>
            <a:endParaRPr lang="en-US" altLang="en-US"/>
          </a:p>
        </p:txBody>
      </p:sp>
      <p:sp>
        <p:nvSpPr>
          <p:cNvPr id="86018" name="Rectangle 2"/>
          <p:cNvSpPr>
            <a:spLocks noGrp="1" noRot="1" noChangeAspect="1" noChangeArrowheads="1" noTextEdit="1"/>
          </p:cNvSpPr>
          <p:nvPr>
            <p:ph type="sldImg"/>
          </p:nvPr>
        </p:nvSpPr>
        <p:spPr>
          <a:xfrm>
            <a:off x="138113" y="766763"/>
            <a:ext cx="6823075" cy="3838575"/>
          </a:xfrm>
          <a:ln/>
        </p:spPr>
      </p:sp>
      <p:sp>
        <p:nvSpPr>
          <p:cNvPr id="86019" name="Rectangle 3"/>
          <p:cNvSpPr>
            <a:spLocks noGrp="1" noChangeArrowheads="1"/>
          </p:cNvSpPr>
          <p:nvPr>
            <p:ph type="body" idx="1"/>
          </p:nvPr>
        </p:nvSpPr>
        <p:spPr/>
        <p:txBody>
          <a:bodyPr/>
          <a:lstStyle/>
          <a:p>
            <a:endParaRPr lang="tr-TR" altLang="en-US"/>
          </a:p>
        </p:txBody>
      </p:sp>
    </p:spTree>
    <p:extLst>
      <p:ext uri="{BB962C8B-B14F-4D97-AF65-F5344CB8AC3E}">
        <p14:creationId xmlns:p14="http://schemas.microsoft.com/office/powerpoint/2010/main" val="4224470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863539-FB84-4539-9CF0-EA1D99EB4EB4}" type="slidenum">
              <a:rPr lang="en-US" altLang="en-US"/>
              <a:pPr/>
              <a:t>64</a:t>
            </a:fld>
            <a:endParaRPr lang="en-US" altLang="en-US"/>
          </a:p>
        </p:txBody>
      </p:sp>
      <p:sp>
        <p:nvSpPr>
          <p:cNvPr id="88066" name="Rectangle 2"/>
          <p:cNvSpPr>
            <a:spLocks noGrp="1" noRot="1" noChangeAspect="1" noChangeArrowheads="1" noTextEdit="1"/>
          </p:cNvSpPr>
          <p:nvPr>
            <p:ph type="sldImg"/>
          </p:nvPr>
        </p:nvSpPr>
        <p:spPr>
          <a:xfrm>
            <a:off x="138113" y="766763"/>
            <a:ext cx="6823075" cy="3838575"/>
          </a:xfrm>
          <a:ln/>
        </p:spPr>
      </p:sp>
      <p:sp>
        <p:nvSpPr>
          <p:cNvPr id="88067" name="Rectangle 3"/>
          <p:cNvSpPr>
            <a:spLocks noGrp="1" noChangeArrowheads="1"/>
          </p:cNvSpPr>
          <p:nvPr>
            <p:ph type="body" idx="1"/>
          </p:nvPr>
        </p:nvSpPr>
        <p:spPr/>
        <p:txBody>
          <a:bodyPr/>
          <a:lstStyle/>
          <a:p>
            <a:endParaRPr lang="tr-TR" altLang="en-US"/>
          </a:p>
        </p:txBody>
      </p:sp>
    </p:spTree>
    <p:extLst>
      <p:ext uri="{BB962C8B-B14F-4D97-AF65-F5344CB8AC3E}">
        <p14:creationId xmlns:p14="http://schemas.microsoft.com/office/powerpoint/2010/main" val="21249689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34E1FE-FF8C-4D6A-AF2C-C40F745C20A4}" type="slidenum">
              <a:rPr lang="en-US" altLang="en-US"/>
              <a:pPr/>
              <a:t>65</a:t>
            </a:fld>
            <a:endParaRPr lang="en-US" altLang="en-US"/>
          </a:p>
        </p:txBody>
      </p:sp>
      <p:sp>
        <p:nvSpPr>
          <p:cNvPr id="90114" name="Rectangle 2"/>
          <p:cNvSpPr>
            <a:spLocks noGrp="1" noRot="1" noChangeAspect="1" noChangeArrowheads="1" noTextEdit="1"/>
          </p:cNvSpPr>
          <p:nvPr>
            <p:ph type="sldImg"/>
          </p:nvPr>
        </p:nvSpPr>
        <p:spPr>
          <a:xfrm>
            <a:off x="138113" y="766763"/>
            <a:ext cx="6823075" cy="3838575"/>
          </a:xfrm>
          <a:ln/>
        </p:spPr>
      </p:sp>
      <p:sp>
        <p:nvSpPr>
          <p:cNvPr id="90115" name="Rectangle 3"/>
          <p:cNvSpPr>
            <a:spLocks noGrp="1" noChangeArrowheads="1"/>
          </p:cNvSpPr>
          <p:nvPr>
            <p:ph type="body" idx="1"/>
          </p:nvPr>
        </p:nvSpPr>
        <p:spPr/>
        <p:txBody>
          <a:bodyPr/>
          <a:lstStyle/>
          <a:p>
            <a:endParaRPr lang="tr-TR" altLang="en-US"/>
          </a:p>
        </p:txBody>
      </p:sp>
    </p:spTree>
    <p:extLst>
      <p:ext uri="{BB962C8B-B14F-4D97-AF65-F5344CB8AC3E}">
        <p14:creationId xmlns:p14="http://schemas.microsoft.com/office/powerpoint/2010/main" val="4822493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E20DD5-749D-4763-9D5A-B5F063972F26}" type="slidenum">
              <a:rPr lang="en-US" altLang="en-US"/>
              <a:pPr/>
              <a:t>66</a:t>
            </a:fld>
            <a:endParaRPr lang="en-US" altLang="en-US"/>
          </a:p>
        </p:txBody>
      </p:sp>
      <p:sp>
        <p:nvSpPr>
          <p:cNvPr id="92162" name="Rectangle 2"/>
          <p:cNvSpPr>
            <a:spLocks noGrp="1" noRot="1" noChangeAspect="1" noChangeArrowheads="1" noTextEdit="1"/>
          </p:cNvSpPr>
          <p:nvPr>
            <p:ph type="sldImg"/>
          </p:nvPr>
        </p:nvSpPr>
        <p:spPr>
          <a:xfrm>
            <a:off x="138113" y="766763"/>
            <a:ext cx="6823075" cy="3838575"/>
          </a:xfrm>
          <a:ln/>
        </p:spPr>
      </p:sp>
      <p:sp>
        <p:nvSpPr>
          <p:cNvPr id="92163" name="Rectangle 3"/>
          <p:cNvSpPr>
            <a:spLocks noGrp="1" noChangeArrowheads="1"/>
          </p:cNvSpPr>
          <p:nvPr>
            <p:ph type="body" idx="1"/>
          </p:nvPr>
        </p:nvSpPr>
        <p:spPr/>
        <p:txBody>
          <a:bodyPr/>
          <a:lstStyle/>
          <a:p>
            <a:endParaRPr lang="tr-TR" altLang="en-US"/>
          </a:p>
        </p:txBody>
      </p:sp>
    </p:spTree>
    <p:extLst>
      <p:ext uri="{BB962C8B-B14F-4D97-AF65-F5344CB8AC3E}">
        <p14:creationId xmlns:p14="http://schemas.microsoft.com/office/powerpoint/2010/main" val="14041365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F1C3A4-1DBD-4D2B-8157-630540A64EC7}" type="slidenum">
              <a:rPr lang="en-US" altLang="en-US"/>
              <a:pPr/>
              <a:t>67</a:t>
            </a:fld>
            <a:endParaRPr lang="en-US" altLang="en-US"/>
          </a:p>
        </p:txBody>
      </p:sp>
      <p:sp>
        <p:nvSpPr>
          <p:cNvPr id="94210" name="Rectangle 2"/>
          <p:cNvSpPr>
            <a:spLocks noGrp="1" noRot="1" noChangeAspect="1" noChangeArrowheads="1" noTextEdit="1"/>
          </p:cNvSpPr>
          <p:nvPr>
            <p:ph type="sldImg"/>
          </p:nvPr>
        </p:nvSpPr>
        <p:spPr>
          <a:xfrm>
            <a:off x="138113" y="766763"/>
            <a:ext cx="6823075" cy="3838575"/>
          </a:xfrm>
          <a:ln/>
        </p:spPr>
      </p:sp>
      <p:sp>
        <p:nvSpPr>
          <p:cNvPr id="94211" name="Rectangle 3"/>
          <p:cNvSpPr>
            <a:spLocks noGrp="1" noChangeArrowheads="1"/>
          </p:cNvSpPr>
          <p:nvPr>
            <p:ph type="body" idx="1"/>
          </p:nvPr>
        </p:nvSpPr>
        <p:spPr/>
        <p:txBody>
          <a:bodyPr/>
          <a:lstStyle/>
          <a:p>
            <a:endParaRPr lang="tr-TR" altLang="en-US"/>
          </a:p>
        </p:txBody>
      </p:sp>
    </p:spTree>
    <p:extLst>
      <p:ext uri="{BB962C8B-B14F-4D97-AF65-F5344CB8AC3E}">
        <p14:creationId xmlns:p14="http://schemas.microsoft.com/office/powerpoint/2010/main" val="320968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8 Apr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pt-BR" smtClean="0"/>
              <a:t>Dr. Akram Ali</a:t>
            </a:r>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8 Apr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pt-BR" sz="1200" b="1" smtClean="0">
                <a:solidFill>
                  <a:srgbClr val="53728A"/>
                </a:solidFill>
              </a:rPr>
              <a:t>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8 Apr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pt-BR" b="1" smtClean="0">
                <a:solidFill>
                  <a:srgbClr val="53728A"/>
                </a:solidFill>
              </a:rPr>
              <a:t>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8 Apr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pt-BR" smtClean="0"/>
              <a:t>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8 Apr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pt-BR" smtClean="0"/>
              <a:t>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8 Apr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pt-BR" smtClean="0"/>
              <a:t>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8 Apr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pt-BR" smtClean="0"/>
              <a:t>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8 Apr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pt-BR" smtClean="0"/>
              <a:t>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8 Apr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pt-BR" smtClean="0"/>
              <a:t>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8 Apr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pt-BR" smtClean="0"/>
              <a:t>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8 Apr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pt-BR" smtClean="0"/>
              <a:t>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931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b="1" smtClean="0">
                <a:solidFill>
                  <a:srgbClr val="53728A"/>
                </a:solidFill>
              </a:rPr>
              <a:t>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75432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dirty="0" smtClean="0"/>
              <a:t>Click to edit Master title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4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r>
              <a:rPr lang="en-US" smtClean="0"/>
              <a:t>8 Apr 2021</a:t>
            </a:r>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r>
              <a:rPr lang="pt-BR" b="1" smtClean="0">
                <a:solidFill>
                  <a:srgbClr val="53728A"/>
                </a:solidFill>
              </a:rPr>
              <a:t>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E9CA7F0-1DB2-4EC7-8938-616CB0658807}" type="slidenum">
              <a:rPr lang="en-US" smtClean="0"/>
              <a:t>‹#›</a:t>
            </a:fld>
            <a:endParaRPr lang="en-US"/>
          </a:p>
        </p:txBody>
      </p:sp>
      <p:pic>
        <p:nvPicPr>
          <p:cNvPr id="9" name="عنصر نائب للمحتوى 6">
            <a:extLst>
              <a:ext uri="{FF2B5EF4-FFF2-40B4-BE49-F238E27FC236}">
                <a16:creationId xmlns:a16="http://schemas.microsoft.com/office/drawing/2014/main" id="{6FA8D3A3-E6D9-4250-A0C3-7F31D14E9FCC}"/>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9193605" y="231648"/>
            <a:ext cx="2397754" cy="1704842"/>
          </a:xfrm>
          <a:prstGeom prst="rect">
            <a:avLst/>
          </a:prstGeom>
        </p:spPr>
      </p:pic>
    </p:spTree>
    <p:extLst>
      <p:ext uri="{BB962C8B-B14F-4D97-AF65-F5344CB8AC3E}">
        <p14:creationId xmlns:p14="http://schemas.microsoft.com/office/powerpoint/2010/main" val="156377674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8 Apr 2021</a:t>
            </a:r>
            <a:endParaRPr lang="en-US"/>
          </a:p>
        </p:txBody>
      </p:sp>
      <p:sp>
        <p:nvSpPr>
          <p:cNvPr id="6" name="Footer Placeholder 5"/>
          <p:cNvSpPr>
            <a:spLocks noGrp="1"/>
          </p:cNvSpPr>
          <p:nvPr>
            <p:ph type="ftr" sz="quarter" idx="11"/>
          </p:nvPr>
        </p:nvSpPr>
        <p:spPr/>
        <p:txBody>
          <a:bodyPr/>
          <a:lstStyle/>
          <a:p>
            <a:r>
              <a:rPr lang="pt-BR" b="1" smtClean="0">
                <a:solidFill>
                  <a:srgbClr val="53728A"/>
                </a:solidFill>
              </a:rPr>
              <a:t>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7579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8 Apr 2021</a:t>
            </a:r>
            <a:endParaRPr lang="en-US"/>
          </a:p>
        </p:txBody>
      </p:sp>
      <p:sp>
        <p:nvSpPr>
          <p:cNvPr id="8" name="Footer Placeholder 7"/>
          <p:cNvSpPr>
            <a:spLocks noGrp="1"/>
          </p:cNvSpPr>
          <p:nvPr>
            <p:ph type="ftr" sz="quarter" idx="11"/>
          </p:nvPr>
        </p:nvSpPr>
        <p:spPr/>
        <p:txBody>
          <a:bodyPr/>
          <a:lstStyle/>
          <a:p>
            <a:r>
              <a:rPr lang="pt-BR" b="1" smtClean="0">
                <a:solidFill>
                  <a:srgbClr val="53728A"/>
                </a:solidFill>
              </a:rPr>
              <a:t>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8007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r>
              <a:rPr lang="en-US" smtClean="0"/>
              <a:t>8 Apr 2021</a:t>
            </a:r>
            <a:endParaRPr lang="en-US"/>
          </a:p>
        </p:txBody>
      </p:sp>
      <p:sp>
        <p:nvSpPr>
          <p:cNvPr id="4" name="Footer Placeholder 3"/>
          <p:cNvSpPr>
            <a:spLocks noGrp="1"/>
          </p:cNvSpPr>
          <p:nvPr>
            <p:ph type="ftr" sz="quarter" idx="11"/>
          </p:nvPr>
        </p:nvSpPr>
        <p:spPr/>
        <p:txBody>
          <a:bodyPr/>
          <a:lstStyle/>
          <a:p>
            <a:r>
              <a:rPr lang="pt-BR" b="1" smtClean="0">
                <a:solidFill>
                  <a:srgbClr val="53728A"/>
                </a:solidFill>
              </a:rPr>
              <a:t>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53150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4089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8 Apr 2021</a:t>
            </a:r>
            <a:endParaRPr lang="en-US"/>
          </a:p>
        </p:txBody>
      </p:sp>
      <p:sp>
        <p:nvSpPr>
          <p:cNvPr id="6" name="Footer Placeholder 5"/>
          <p:cNvSpPr>
            <a:spLocks noGrp="1"/>
          </p:cNvSpPr>
          <p:nvPr>
            <p:ph type="ftr" sz="quarter" idx="11"/>
          </p:nvPr>
        </p:nvSpPr>
        <p:spPr/>
        <p:txBody>
          <a:bodyPr/>
          <a:lstStyle/>
          <a:p>
            <a:r>
              <a:rPr lang="pt-BR" b="1" smtClean="0">
                <a:solidFill>
                  <a:srgbClr val="53728A"/>
                </a:solidFill>
              </a:rPr>
              <a:t>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37739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8 Apr 2021</a:t>
            </a:r>
            <a:endParaRPr lang="en-US"/>
          </a:p>
        </p:txBody>
      </p:sp>
      <p:sp>
        <p:nvSpPr>
          <p:cNvPr id="6" name="Footer Placeholder 5"/>
          <p:cNvSpPr>
            <a:spLocks noGrp="1"/>
          </p:cNvSpPr>
          <p:nvPr>
            <p:ph type="ftr" sz="quarter" idx="11"/>
          </p:nvPr>
        </p:nvSpPr>
        <p:spPr/>
        <p:txBody>
          <a:bodyPr/>
          <a:lstStyle/>
          <a:p>
            <a:r>
              <a:rPr lang="pt-BR" b="1" smtClean="0">
                <a:solidFill>
                  <a:srgbClr val="53728A"/>
                </a:solidFill>
              </a:rPr>
              <a:t>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23535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b="1" smtClean="0">
                <a:solidFill>
                  <a:srgbClr val="53728A"/>
                </a:solidFill>
              </a:rPr>
              <a:t>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87107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r>
              <a:rPr lang="en-US" smtClean="0"/>
              <a:t>8 Apr 2021</a:t>
            </a:r>
            <a:endParaRPr lang="en-US"/>
          </a:p>
        </p:txBody>
      </p:sp>
      <p:sp>
        <p:nvSpPr>
          <p:cNvPr id="5" name="Footer Placeholder 4"/>
          <p:cNvSpPr>
            <a:spLocks noGrp="1"/>
          </p:cNvSpPr>
          <p:nvPr>
            <p:ph type="ftr" sz="quarter" idx="11"/>
          </p:nvPr>
        </p:nvSpPr>
        <p:spPr>
          <a:xfrm>
            <a:off x="3776135" y="6422854"/>
            <a:ext cx="4279669" cy="365125"/>
          </a:xfrm>
        </p:spPr>
        <p:txBody>
          <a:bodyPr/>
          <a:lstStyle/>
          <a:p>
            <a:r>
              <a:rPr lang="pt-BR" b="1" smtClean="0">
                <a:solidFill>
                  <a:srgbClr val="53728A"/>
                </a:solidFill>
              </a:rPr>
              <a:t>Dr. Akram Ali</a:t>
            </a:r>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285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8 Apr 2021</a:t>
            </a:r>
            <a:endParaRPr lang="en-US" dirty="0"/>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pt-BR" smtClean="0"/>
              <a:t>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r>
              <a:rPr lang="en-US" smtClean="0"/>
              <a:t>8 Apr 2021</a:t>
            </a:r>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pt-BR" smtClean="0"/>
              <a:t>Dr. Akram Ali</a:t>
            </a:r>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E9CA7F0-1DB2-4EC7-8938-616CB0658807}" type="slidenum">
              <a:rPr lang="en-US" smtClean="0"/>
              <a:t>‹#›</a:t>
            </a:fld>
            <a:endParaRPr lang="en-US"/>
          </a:p>
        </p:txBody>
      </p:sp>
      <p:pic>
        <p:nvPicPr>
          <p:cNvPr id="8" name="Picture 7"/>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20420380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hf hdr="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9.jpg"/><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7.xml"/><Relationship Id="rId1" Type="http://schemas.openxmlformats.org/officeDocument/2006/relationships/vmlDrawing" Target="../drawings/vmlDrawing1.vml"/><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506</a:t>
            </a:r>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latin typeface="+mn-lt"/>
              </a:rPr>
              <a:t>Advanced Project Management</a:t>
            </a:r>
            <a:r>
              <a:rPr lang="en-US" b="1" dirty="0">
                <a:solidFill>
                  <a:schemeClr val="bg1"/>
                </a:solidFill>
                <a:latin typeface="+mn-lt"/>
              </a:rPr>
              <a:t/>
            </a:r>
            <a:br>
              <a:rPr lang="en-US" b="1" dirty="0">
                <a:solidFill>
                  <a:schemeClr val="bg1"/>
                </a:solidFill>
                <a:latin typeface="+mn-lt"/>
              </a:rPr>
            </a:br>
            <a:r>
              <a:rPr lang="en-US" b="1" dirty="0" smtClean="0">
                <a:solidFill>
                  <a:srgbClr val="FF0000"/>
                </a:solidFill>
                <a:latin typeface="+mn-lt"/>
              </a:rPr>
              <a:t>Review:</a:t>
            </a:r>
            <a:r>
              <a:rPr lang="en-US" b="1" dirty="0" smtClean="0">
                <a:solidFill>
                  <a:schemeClr val="bg1"/>
                </a:solidFill>
                <a:latin typeface="+mn-lt"/>
              </a:rPr>
              <a:t> </a:t>
            </a:r>
            <a:r>
              <a:rPr lang="en-US" sz="5400" dirty="0" smtClean="0">
                <a:solidFill>
                  <a:srgbClr val="FF0000"/>
                </a:solidFill>
                <a:latin typeface="+mn-lt"/>
              </a:rPr>
              <a:t>LECTURES 01, 02 &amp; 03</a:t>
            </a:r>
            <a:endParaRPr lang="en-US" sz="5400" dirty="0">
              <a:solidFill>
                <a:srgbClr val="FF0000"/>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578542" y="4379932"/>
            <a:ext cx="8567738" cy="1917473"/>
          </a:xfrm>
          <a:solidFill>
            <a:schemeClr val="tx1">
              <a:lumMod val="65000"/>
              <a:lumOff val="35000"/>
            </a:schemeClr>
          </a:solidFill>
        </p:spPr>
        <p:txBody>
          <a:bodyPr lIns="274320" tIns="91440" rIns="182880" bIns="91440">
            <a:noAutofit/>
          </a:bodyPr>
          <a:lstStyle/>
          <a:p>
            <a:r>
              <a:rPr lang="en-US" b="1" dirty="0" smtClean="0">
                <a:solidFill>
                  <a:srgbClr val="FFFF00"/>
                </a:solidFill>
              </a:rPr>
              <a:t>Eng. Dr</a:t>
            </a:r>
            <a:r>
              <a:rPr lang="en-US" b="1" dirty="0">
                <a:solidFill>
                  <a:srgbClr val="FFFF00"/>
                </a:solidFill>
              </a:rPr>
              <a:t>. </a:t>
            </a:r>
            <a:r>
              <a:rPr lang="en-US" b="1" dirty="0" err="1" smtClean="0">
                <a:solidFill>
                  <a:srgbClr val="FFFF00"/>
                </a:solidFill>
              </a:rPr>
              <a:t>Akram</a:t>
            </a:r>
            <a:r>
              <a:rPr lang="en-US" b="1" dirty="0" smtClean="0">
                <a:solidFill>
                  <a:srgbClr val="FFFF00"/>
                </a:solidFill>
              </a:rPr>
              <a:t> Mustafa </a:t>
            </a:r>
            <a:r>
              <a:rPr lang="en-US" b="1" dirty="0" err="1" smtClean="0">
                <a:solidFill>
                  <a:srgbClr val="FFFF00"/>
                </a:solidFill>
              </a:rPr>
              <a:t>Suliman</a:t>
            </a:r>
            <a:r>
              <a:rPr lang="en-US" b="1" dirty="0" smtClean="0">
                <a:solidFill>
                  <a:srgbClr val="FFFF00"/>
                </a:solidFill>
              </a:rPr>
              <a:t> </a:t>
            </a:r>
            <a:r>
              <a:rPr lang="en-US" b="1" dirty="0">
                <a:solidFill>
                  <a:srgbClr val="FFFF00"/>
                </a:solidFill>
              </a:rPr>
              <a:t>Ali,</a:t>
            </a:r>
          </a:p>
          <a:p>
            <a:r>
              <a:rPr lang="en-US" b="1" i="1" dirty="0">
                <a:solidFill>
                  <a:srgbClr val="FFFF00"/>
                </a:solidFill>
              </a:rPr>
              <a:t>PhD</a:t>
            </a:r>
            <a:r>
              <a:rPr lang="en-US" b="1" i="1" dirty="0" smtClean="0">
                <a:solidFill>
                  <a:srgbClr val="FFFF00"/>
                </a:solidFill>
              </a:rPr>
              <a:t>. AU, </a:t>
            </a:r>
            <a:r>
              <a:rPr lang="en-US" b="1" i="1" dirty="0">
                <a:solidFill>
                  <a:srgbClr val="FFFF00"/>
                </a:solidFill>
              </a:rPr>
              <a:t>MSc</a:t>
            </a:r>
            <a:r>
              <a:rPr lang="en-US" b="1" i="1" dirty="0" smtClean="0">
                <a:solidFill>
                  <a:srgbClr val="FFFF00"/>
                </a:solidFill>
              </a:rPr>
              <a:t>. AAST, </a:t>
            </a:r>
            <a:r>
              <a:rPr lang="en-US" b="1" i="1" dirty="0">
                <a:solidFill>
                  <a:srgbClr val="FFFF00"/>
                </a:solidFill>
              </a:rPr>
              <a:t>CEng </a:t>
            </a:r>
            <a:r>
              <a:rPr lang="en-US" b="1" i="1" dirty="0" err="1">
                <a:solidFill>
                  <a:srgbClr val="FFFF00"/>
                </a:solidFill>
              </a:rPr>
              <a:t>CMarEng</a:t>
            </a:r>
            <a:r>
              <a:rPr lang="en-US" b="1" i="1" dirty="0">
                <a:solidFill>
                  <a:srgbClr val="FFFF00"/>
                </a:solidFill>
              </a:rPr>
              <a:t> </a:t>
            </a:r>
            <a:r>
              <a:rPr lang="en-US" b="1" i="1" dirty="0" err="1">
                <a:solidFill>
                  <a:srgbClr val="FFFF00"/>
                </a:solidFill>
              </a:rPr>
              <a:t>MIMarEST</a:t>
            </a:r>
            <a:r>
              <a:rPr lang="en-US" b="1" i="1" dirty="0">
                <a:solidFill>
                  <a:srgbClr val="FFFF00"/>
                </a:solidFill>
              </a:rPr>
              <a:t>, PE, PMP®,</a:t>
            </a:r>
          </a:p>
          <a:p>
            <a:r>
              <a:rPr lang="en-US" b="1" i="1" dirty="0">
                <a:solidFill>
                  <a:srgbClr val="FFFF00"/>
                </a:solidFill>
              </a:rPr>
              <a:t>ASQ CSSBB, ISO Lead Auditor, NDT Level II,</a:t>
            </a:r>
            <a:endParaRPr lang="en-US" sz="4000" b="1" dirty="0">
              <a:solidFill>
                <a:srgbClr val="FFFF00"/>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123406"/>
            <a:ext cx="2694542" cy="2286000"/>
          </a:xfrm>
          <a:prstGeom prst="rect">
            <a:avLst/>
          </a:prstGeom>
        </p:spPr>
      </p:pic>
      <p:sp>
        <p:nvSpPr>
          <p:cNvPr id="4" name="Date Placeholder 3"/>
          <p:cNvSpPr>
            <a:spLocks noGrp="1"/>
          </p:cNvSpPr>
          <p:nvPr>
            <p:ph type="dt" sz="half" idx="10"/>
          </p:nvPr>
        </p:nvSpPr>
        <p:spPr/>
        <p:txBody>
          <a:bodyPr/>
          <a:lstStyle/>
          <a:p>
            <a:r>
              <a:rPr lang="en-US" smtClean="0"/>
              <a:t>8 Apr 2021</a:t>
            </a:r>
            <a:endParaRPr lang="en-US" dirty="0"/>
          </a:p>
        </p:txBody>
      </p:sp>
      <p:sp>
        <p:nvSpPr>
          <p:cNvPr id="5" name="Footer Placeholder 4"/>
          <p:cNvSpPr>
            <a:spLocks noGrp="1"/>
          </p:cNvSpPr>
          <p:nvPr>
            <p:ph type="ftr" sz="quarter" idx="11"/>
          </p:nvPr>
        </p:nvSpPr>
        <p:spPr/>
        <p:txBody>
          <a:bodyPr/>
          <a:lstStyle/>
          <a:p>
            <a:r>
              <a:rPr lang="pt-BR" smtClean="0"/>
              <a:t>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a:p>
        </p:txBody>
      </p:sp>
    </p:spTree>
    <p:extLst>
      <p:ext uri="{BB962C8B-B14F-4D97-AF65-F5344CB8AC3E}">
        <p14:creationId xmlns:p14="http://schemas.microsoft.com/office/powerpoint/2010/main" val="5684945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Lecture 01 Review</a:t>
            </a:r>
            <a:endParaRPr lang="en-US" dirty="0"/>
          </a:p>
        </p:txBody>
      </p:sp>
      <p:sp>
        <p:nvSpPr>
          <p:cNvPr id="3" name="Text Placeholder 2"/>
          <p:cNvSpPr>
            <a:spLocks noGrp="1"/>
          </p:cNvSpPr>
          <p:nvPr>
            <p:ph type="body" idx="1"/>
          </p:nvPr>
        </p:nvSpPr>
        <p:spPr/>
        <p:txBody>
          <a:bodyPr>
            <a:normAutofit lnSpcReduction="10000"/>
          </a:bodyPr>
          <a:lstStyle/>
          <a:p>
            <a:r>
              <a:rPr lang="en-US" b="1" dirty="0">
                <a:solidFill>
                  <a:srgbClr val="24A9E1"/>
                </a:solidFill>
              </a:rPr>
              <a:t>Introduction to APM and Initial Project Strategy</a:t>
            </a:r>
          </a:p>
          <a:p>
            <a:endParaRPr lang="en-US" dirty="0">
              <a:solidFill>
                <a:srgbClr val="24A9E1"/>
              </a:solidFill>
            </a:endParaRPr>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b="1" smtClean="0">
                <a:solidFill>
                  <a:srgbClr val="53728A"/>
                </a:solidFill>
              </a:rPr>
              <a:t>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38049409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152400"/>
            <a:ext cx="7620000" cy="1143000"/>
          </a:xfrm>
        </p:spPr>
        <p:txBody>
          <a:bodyPr/>
          <a:lstStyle/>
          <a:p>
            <a:r>
              <a:rPr lang="en-US" dirty="0" smtClean="0"/>
              <a:t>Types </a:t>
            </a:r>
            <a:r>
              <a:rPr lang="en-US" dirty="0"/>
              <a:t>of Cost Estimates</a:t>
            </a:r>
          </a:p>
        </p:txBody>
      </p:sp>
      <mc:AlternateContent xmlns:mc="http://schemas.openxmlformats.org/markup-compatibility/2006" xmlns:a14="http://schemas.microsoft.com/office/drawing/2010/main">
        <mc:Choice Requires="a14">
          <p:graphicFrame>
            <p:nvGraphicFramePr>
              <p:cNvPr id="8" name="Content Placeholder 7"/>
              <p:cNvGraphicFramePr>
                <a:graphicFrameLocks noGrp="1"/>
              </p:cNvGraphicFramePr>
              <p:nvPr>
                <p:ph idx="1"/>
                <p:extLst/>
              </p:nvPr>
            </p:nvGraphicFramePr>
            <p:xfrm>
              <a:off x="116115" y="1420746"/>
              <a:ext cx="11945257" cy="5002108"/>
            </p:xfrm>
            <a:graphic>
              <a:graphicData uri="http://schemas.openxmlformats.org/drawingml/2006/table">
                <a:tbl>
                  <a:tblPr firstRow="1" bandRow="1">
                    <a:tableStyleId>{5C22544A-7EE6-4342-B048-85BDC9FD1C3A}</a:tableStyleId>
                  </a:tblPr>
                  <a:tblGrid>
                    <a:gridCol w="2630148">
                      <a:extLst>
                        <a:ext uri="{9D8B030D-6E8A-4147-A177-3AD203B41FA5}">
                          <a16:colId xmlns:a16="http://schemas.microsoft.com/office/drawing/2014/main" val="20000"/>
                        </a:ext>
                      </a:extLst>
                    </a:gridCol>
                    <a:gridCol w="6246604">
                      <a:extLst>
                        <a:ext uri="{9D8B030D-6E8A-4147-A177-3AD203B41FA5}">
                          <a16:colId xmlns:a16="http://schemas.microsoft.com/office/drawing/2014/main" val="20001"/>
                        </a:ext>
                      </a:extLst>
                    </a:gridCol>
                    <a:gridCol w="3068505">
                      <a:extLst>
                        <a:ext uri="{9D8B030D-6E8A-4147-A177-3AD203B41FA5}">
                          <a16:colId xmlns:a16="http://schemas.microsoft.com/office/drawing/2014/main" val="20002"/>
                        </a:ext>
                      </a:extLst>
                    </a:gridCol>
                  </a:tblGrid>
                  <a:tr h="281626">
                    <a:tc>
                      <a:txBody>
                        <a:bodyPr/>
                        <a:lstStyle/>
                        <a:p>
                          <a:r>
                            <a:rPr lang="en-US" sz="1600" dirty="0"/>
                            <a:t>Type/ Level</a:t>
                          </a:r>
                        </a:p>
                      </a:txBody>
                      <a:tcPr/>
                    </a:tc>
                    <a:tc>
                      <a:txBody>
                        <a:bodyPr/>
                        <a:lstStyle/>
                        <a:p>
                          <a:r>
                            <a:rPr lang="en-US" sz="1600" dirty="0"/>
                            <a:t>Description</a:t>
                          </a:r>
                        </a:p>
                      </a:txBody>
                      <a:tcPr/>
                    </a:tc>
                    <a:tc>
                      <a:txBody>
                        <a:bodyPr/>
                        <a:lstStyle/>
                        <a:p>
                          <a:r>
                            <a:rPr lang="en-US" sz="1600" dirty="0"/>
                            <a:t>Accuracy</a:t>
                          </a:r>
                        </a:p>
                      </a:txBody>
                      <a:tcPr/>
                    </a:tc>
                    <a:extLst>
                      <a:ext uri="{0D108BD9-81ED-4DB2-BD59-A6C34878D82A}">
                        <a16:rowId xmlns:a16="http://schemas.microsoft.com/office/drawing/2014/main" val="10000"/>
                      </a:ext>
                    </a:extLst>
                  </a:tr>
                  <a:tr h="886817">
                    <a:tc>
                      <a:txBody>
                        <a:bodyPr/>
                        <a:lstStyle/>
                        <a:p>
                          <a:r>
                            <a:rPr lang="en-US" sz="1600" dirty="0"/>
                            <a:t>Rough Order of Magnitude (ROM) or Order of Magnitude</a:t>
                          </a:r>
                        </a:p>
                      </a:txBody>
                      <a:tcPr/>
                    </a:tc>
                    <a:tc>
                      <a:txBody>
                        <a:bodyPr/>
                        <a:lstStyle/>
                        <a:p>
                          <a:r>
                            <a:rPr lang="en-US" sz="1600" dirty="0"/>
                            <a:t>Generally</a:t>
                          </a:r>
                          <a:r>
                            <a:rPr lang="en-US" sz="1600" baseline="0" dirty="0"/>
                            <a:t> made early in the project. Developed without benefit of detailed data and often based on historical data, expert judgment, or a costing model.</a:t>
                          </a:r>
                          <a:endParaRPr lang="en-US" sz="1600" dirty="0"/>
                        </a:p>
                      </a:txBody>
                      <a:tcPr/>
                    </a:tc>
                    <a:tc>
                      <a:txBody>
                        <a:bodyPr/>
                        <a:lstStyle/>
                        <a:p>
                          <a:r>
                            <a:rPr lang="en-US" sz="1600" dirty="0"/>
                            <a:t>-25%</a:t>
                          </a:r>
                          <a:r>
                            <a:rPr lang="en-US" sz="1600" baseline="0" dirty="0"/>
                            <a:t> : +75%</a:t>
                          </a:r>
                          <a:endParaRPr lang="en-US" sz="1600" dirty="0"/>
                        </a:p>
                      </a:txBody>
                      <a:tcPr/>
                    </a:tc>
                    <a:extLst>
                      <a:ext uri="{0D108BD9-81ED-4DB2-BD59-A6C34878D82A}">
                        <a16:rowId xmlns:a16="http://schemas.microsoft.com/office/drawing/2014/main" val="10001"/>
                      </a:ext>
                    </a:extLst>
                  </a:tr>
                  <a:tr h="281626">
                    <a:tc>
                      <a:txBody>
                        <a:bodyPr/>
                        <a:lstStyle/>
                        <a:p>
                          <a:r>
                            <a:rPr lang="en-US" sz="1600" dirty="0"/>
                            <a:t>Budgetary</a:t>
                          </a:r>
                        </a:p>
                      </a:txBody>
                      <a:tcPr/>
                    </a:tc>
                    <a:tc>
                      <a:txBody>
                        <a:bodyPr/>
                        <a:lstStyle/>
                        <a:p>
                          <a:r>
                            <a:rPr lang="en-US" sz="1600" dirty="0"/>
                            <a:t>Often</a:t>
                          </a:r>
                          <a:r>
                            <a:rPr lang="en-US" sz="1600" baseline="0" dirty="0"/>
                            <a:t> used for appropriation purposes</a:t>
                          </a:r>
                          <a:endParaRPr lang="en-US" sz="1600" dirty="0"/>
                        </a:p>
                      </a:txBody>
                      <a:tcPr/>
                    </a:tc>
                    <a:tc>
                      <a:txBody>
                        <a:bodyPr/>
                        <a:lstStyle/>
                        <a:p>
                          <a:r>
                            <a:rPr lang="en-US" sz="1600" dirty="0"/>
                            <a:t>-10% : 25%</a:t>
                          </a:r>
                        </a:p>
                      </a:txBody>
                      <a:tcPr/>
                    </a:tc>
                    <a:extLst>
                      <a:ext uri="{0D108BD9-81ED-4DB2-BD59-A6C34878D82A}">
                        <a16:rowId xmlns:a16="http://schemas.microsoft.com/office/drawing/2014/main" val="10002"/>
                      </a:ext>
                    </a:extLst>
                  </a:tr>
                  <a:tr h="682167">
                    <a:tc>
                      <a:txBody>
                        <a:bodyPr/>
                        <a:lstStyle/>
                        <a:p>
                          <a:r>
                            <a:rPr lang="en-US" sz="1600" dirty="0"/>
                            <a:t>Range of Estimate</a:t>
                          </a:r>
                        </a:p>
                      </a:txBody>
                      <a:tcPr/>
                    </a:tc>
                    <a:tc>
                      <a:txBody>
                        <a:bodyPr/>
                        <a:lstStyle/>
                        <a:p>
                          <a:r>
                            <a:rPr lang="en-US" sz="1600" dirty="0"/>
                            <a:t>Often used as an alternative to ROM where the accuracy of the estimate is not well known.</a:t>
                          </a:r>
                        </a:p>
                      </a:txBody>
                      <a:tcPr/>
                    </a:tc>
                    <a:tc>
                      <a:txBody>
                        <a:bodyPr/>
                        <a:lstStyle/>
                        <a:p>
                          <a14:m>
                            <m:oMath xmlns:m="http://schemas.openxmlformats.org/officeDocument/2006/math">
                              <m:f>
                                <m:fPr>
                                  <m:type m:val="skw"/>
                                  <m:ctrlPr>
                                    <a:rPr lang="en-US" sz="1600" i="1" baseline="0" smtClean="0">
                                      <a:latin typeface="Cambria Math" panose="02040503050406030204" pitchFamily="18" charset="0"/>
                                    </a:rPr>
                                  </m:ctrlPr>
                                </m:fPr>
                                <m:num>
                                  <m:r>
                                    <a:rPr lang="en-US" sz="1600" b="0" i="1" baseline="0" smtClean="0">
                                      <a:latin typeface="Cambria Math"/>
                                    </a:rPr>
                                    <m:t>+</m:t>
                                  </m:r>
                                </m:num>
                                <m:den>
                                  <m:r>
                                    <a:rPr lang="en-US" sz="1600" b="0" i="1" baseline="0" smtClean="0">
                                      <a:latin typeface="Cambria Math"/>
                                    </a:rPr>
                                    <m:t>−</m:t>
                                  </m:r>
                                </m:den>
                              </m:f>
                            </m:oMath>
                          </a14:m>
                          <a:r>
                            <a:rPr lang="en-US" sz="1600" baseline="0" dirty="0"/>
                            <a:t> 35%</a:t>
                          </a:r>
                          <a:endParaRPr lang="en-US" sz="1600" dirty="0"/>
                        </a:p>
                      </a:txBody>
                      <a:tcPr/>
                    </a:tc>
                    <a:extLst>
                      <a:ext uri="{0D108BD9-81ED-4DB2-BD59-A6C34878D82A}">
                        <a16:rowId xmlns:a16="http://schemas.microsoft.com/office/drawing/2014/main" val="10003"/>
                      </a:ext>
                    </a:extLst>
                  </a:tr>
                  <a:tr h="1153323">
                    <a:tc>
                      <a:txBody>
                        <a:bodyPr/>
                        <a:lstStyle/>
                        <a:p>
                          <a:r>
                            <a:rPr lang="en-US" sz="1600" dirty="0"/>
                            <a:t>Approximate Estimate</a:t>
                          </a:r>
                        </a:p>
                      </a:txBody>
                      <a:tcPr/>
                    </a:tc>
                    <a:tc>
                      <a:txBody>
                        <a:bodyPr/>
                        <a:lstStyle/>
                        <a:p>
                          <a:r>
                            <a:rPr lang="en-US" sz="1600" dirty="0"/>
                            <a:t>Based on more information than ROM estimates, but still lack the detail required for high accuracy. May be possible  if the project is similar to previous ones with reliable historical data for costing or where a proven costing model is applicable</a:t>
                          </a:r>
                        </a:p>
                      </a:txBody>
                      <a:tcPr/>
                    </a:tc>
                    <a:tc>
                      <a:txBody>
                        <a:bodyPr/>
                        <a:lstStyle/>
                        <a:p>
                          <a:r>
                            <a:rPr lang="en-US" sz="1600" dirty="0"/>
                            <a:t>+⁄− 15%</a:t>
                          </a:r>
                        </a:p>
                      </a:txBody>
                      <a:tcPr/>
                    </a:tc>
                    <a:extLst>
                      <a:ext uri="{0D108BD9-81ED-4DB2-BD59-A6C34878D82A}">
                        <a16:rowId xmlns:a16="http://schemas.microsoft.com/office/drawing/2014/main" val="10004"/>
                      </a:ext>
                    </a:extLst>
                  </a:tr>
                  <a:tr h="691263">
                    <a:tc>
                      <a:txBody>
                        <a:bodyPr/>
                        <a:lstStyle/>
                        <a:p>
                          <a:r>
                            <a:rPr lang="en-US" sz="1600" dirty="0"/>
                            <a:t>Definitive Estimate (Control</a:t>
                          </a:r>
                          <a:r>
                            <a:rPr lang="en-US" sz="1600" baseline="0" dirty="0"/>
                            <a:t> or Detailed Estimate)</a:t>
                          </a:r>
                          <a:endParaRPr lang="en-US" sz="1600" dirty="0"/>
                        </a:p>
                      </a:txBody>
                      <a:tcPr/>
                    </a:tc>
                    <a:tc>
                      <a:txBody>
                        <a:bodyPr/>
                        <a:lstStyle/>
                        <a:p>
                          <a:r>
                            <a:rPr lang="en-US" sz="1600" dirty="0"/>
                            <a:t>Based of detailed information about the project work. Developed by estimating the cost for each work package in the WBS</a:t>
                          </a:r>
                        </a:p>
                      </a:txBody>
                      <a:tcPr/>
                    </a:tc>
                    <a:tc>
                      <a:txBody>
                        <a:bodyPr/>
                        <a:lstStyle/>
                        <a:p>
                          <a:r>
                            <a:rPr lang="en-US" sz="1600" dirty="0"/>
                            <a:t>-5%</a:t>
                          </a:r>
                        </a:p>
                      </a:txBody>
                      <a:tcPr/>
                    </a:tc>
                    <a:extLst>
                      <a:ext uri="{0D108BD9-81ED-4DB2-BD59-A6C34878D82A}">
                        <a16:rowId xmlns:a16="http://schemas.microsoft.com/office/drawing/2014/main" val="10005"/>
                      </a:ext>
                    </a:extLst>
                  </a:tr>
                  <a:tr h="917978">
                    <a:tc>
                      <a:txBody>
                        <a:bodyPr/>
                        <a:lstStyle/>
                        <a:p>
                          <a:r>
                            <a:rPr lang="en-US" sz="1600" dirty="0">
                              <a:solidFill>
                                <a:srgbClr val="FF0000"/>
                              </a:solidFill>
                            </a:rPr>
                            <a:t>Phased</a:t>
                          </a:r>
                          <a:r>
                            <a:rPr lang="en-US" sz="1600" baseline="0" dirty="0">
                              <a:solidFill>
                                <a:srgbClr val="FF0000"/>
                              </a:solidFill>
                            </a:rPr>
                            <a:t> Estimate (Rolling Wave or Moving Wave Estimate</a:t>
                          </a:r>
                          <a:endParaRPr lang="en-US" sz="1600" dirty="0">
                            <a:solidFill>
                              <a:srgbClr val="FF0000"/>
                            </a:solidFill>
                          </a:endParaRPr>
                        </a:p>
                      </a:txBody>
                      <a:tcPr>
                        <a:solidFill>
                          <a:srgbClr val="FFFF00"/>
                        </a:solidFill>
                      </a:tcPr>
                    </a:tc>
                    <a:tc>
                      <a:txBody>
                        <a:bodyPr/>
                        <a:lstStyle/>
                        <a:p>
                          <a:r>
                            <a:rPr lang="en-US" sz="1600" dirty="0">
                              <a:solidFill>
                                <a:srgbClr val="FF0000"/>
                              </a:solidFill>
                            </a:rPr>
                            <a:t>Allows the use of ROM or approximate estimates for some later parts of the work. While work that must be done earlier in the project life cycle is estimated at the definitive level.</a:t>
                          </a:r>
                        </a:p>
                      </a:txBody>
                      <a:tcPr>
                        <a:solidFill>
                          <a:srgbClr val="FFFF00"/>
                        </a:solidFill>
                      </a:tcPr>
                    </a:tc>
                    <a:tc>
                      <a:txBody>
                        <a:bodyPr/>
                        <a:lstStyle/>
                        <a:p>
                          <a:r>
                            <a:rPr lang="en-US" sz="1600" dirty="0">
                              <a:solidFill>
                                <a:srgbClr val="FF0000"/>
                              </a:solidFill>
                            </a:rPr>
                            <a:t>+⁄− 5% : +⁄− 15% in</a:t>
                          </a:r>
                          <a:r>
                            <a:rPr lang="en-US" sz="1600" baseline="0" dirty="0">
                              <a:solidFill>
                                <a:srgbClr val="FF0000"/>
                              </a:solidFill>
                            </a:rPr>
                            <a:t> the window closest to present time, +⁄− 35% farther in the future </a:t>
                          </a:r>
                          <a:endParaRPr lang="en-US" sz="1600" dirty="0">
                            <a:solidFill>
                              <a:srgbClr val="FF0000"/>
                            </a:solidFill>
                          </a:endParaRPr>
                        </a:p>
                      </a:txBody>
                      <a:tcPr>
                        <a:solidFill>
                          <a:srgbClr val="FFFF00"/>
                        </a:solidFill>
                      </a:tcPr>
                    </a:tc>
                    <a:extLst>
                      <a:ext uri="{0D108BD9-81ED-4DB2-BD59-A6C34878D82A}">
                        <a16:rowId xmlns:a16="http://schemas.microsoft.com/office/drawing/2014/main" val="10006"/>
                      </a:ext>
                    </a:extLst>
                  </a:tr>
                </a:tbl>
              </a:graphicData>
            </a:graphic>
          </p:graphicFrame>
        </mc:Choice>
        <mc:Fallback xmlns="">
          <p:graphicFrame>
            <p:nvGraphicFramePr>
              <p:cNvPr id="8" name="Content Placeholder 7"/>
              <p:cNvGraphicFramePr>
                <a:graphicFrameLocks noGrp="1"/>
              </p:cNvGraphicFramePr>
              <p:nvPr>
                <p:ph idx="1"/>
                <p:extLst>
                  <p:ext uri="{D42A27DB-BD31-4B8C-83A1-F6EECF244321}">
                    <p14:modId xmlns:p14="http://schemas.microsoft.com/office/powerpoint/2010/main" val="1926120619"/>
                  </p:ext>
                </p:extLst>
              </p:nvPr>
            </p:nvGraphicFramePr>
            <p:xfrm>
              <a:off x="116115" y="1420746"/>
              <a:ext cx="11945257" cy="5002108"/>
            </p:xfrm>
            <a:graphic>
              <a:graphicData uri="http://schemas.openxmlformats.org/drawingml/2006/table">
                <a:tbl>
                  <a:tblPr firstRow="1" bandRow="1">
                    <a:tableStyleId>{5C22544A-7EE6-4342-B048-85BDC9FD1C3A}</a:tableStyleId>
                  </a:tblPr>
                  <a:tblGrid>
                    <a:gridCol w="2630148">
                      <a:extLst>
                        <a:ext uri="{9D8B030D-6E8A-4147-A177-3AD203B41FA5}">
                          <a16:colId xmlns:a16="http://schemas.microsoft.com/office/drawing/2014/main" val="20000"/>
                        </a:ext>
                      </a:extLst>
                    </a:gridCol>
                    <a:gridCol w="6246604">
                      <a:extLst>
                        <a:ext uri="{9D8B030D-6E8A-4147-A177-3AD203B41FA5}">
                          <a16:colId xmlns:a16="http://schemas.microsoft.com/office/drawing/2014/main" val="20001"/>
                        </a:ext>
                      </a:extLst>
                    </a:gridCol>
                    <a:gridCol w="3068505">
                      <a:extLst>
                        <a:ext uri="{9D8B030D-6E8A-4147-A177-3AD203B41FA5}">
                          <a16:colId xmlns:a16="http://schemas.microsoft.com/office/drawing/2014/main" val="20002"/>
                        </a:ext>
                      </a:extLst>
                    </a:gridCol>
                  </a:tblGrid>
                  <a:tr h="335280">
                    <a:tc>
                      <a:txBody>
                        <a:bodyPr/>
                        <a:lstStyle/>
                        <a:p>
                          <a:r>
                            <a:rPr lang="en-US" sz="1600" dirty="0"/>
                            <a:t>Type/ Level</a:t>
                          </a:r>
                        </a:p>
                      </a:txBody>
                      <a:tcPr/>
                    </a:tc>
                    <a:tc>
                      <a:txBody>
                        <a:bodyPr/>
                        <a:lstStyle/>
                        <a:p>
                          <a:r>
                            <a:rPr lang="en-US" sz="1600" dirty="0"/>
                            <a:t>Description</a:t>
                          </a:r>
                        </a:p>
                      </a:txBody>
                      <a:tcPr/>
                    </a:tc>
                    <a:tc>
                      <a:txBody>
                        <a:bodyPr/>
                        <a:lstStyle/>
                        <a:p>
                          <a:r>
                            <a:rPr lang="en-US" sz="1600" dirty="0"/>
                            <a:t>Accuracy</a:t>
                          </a:r>
                        </a:p>
                      </a:txBody>
                      <a:tcPr/>
                    </a:tc>
                    <a:extLst>
                      <a:ext uri="{0D108BD9-81ED-4DB2-BD59-A6C34878D82A}">
                        <a16:rowId xmlns:a16="http://schemas.microsoft.com/office/drawing/2014/main" val="10000"/>
                      </a:ext>
                    </a:extLst>
                  </a:tr>
                  <a:tr h="886817">
                    <a:tc>
                      <a:txBody>
                        <a:bodyPr/>
                        <a:lstStyle/>
                        <a:p>
                          <a:r>
                            <a:rPr lang="en-US" sz="1600" dirty="0"/>
                            <a:t>Rough Order of Magnitude (ROM) or Order of Magnitude</a:t>
                          </a:r>
                        </a:p>
                      </a:txBody>
                      <a:tcPr/>
                    </a:tc>
                    <a:tc>
                      <a:txBody>
                        <a:bodyPr/>
                        <a:lstStyle/>
                        <a:p>
                          <a:r>
                            <a:rPr lang="en-US" sz="1600" dirty="0"/>
                            <a:t>Generally</a:t>
                          </a:r>
                          <a:r>
                            <a:rPr lang="en-US" sz="1600" baseline="0" dirty="0"/>
                            <a:t> made early in the project. Developed without benefit of detailed data and often based on historical data, expert judgment, or a costing model.</a:t>
                          </a:r>
                          <a:endParaRPr lang="en-US" sz="1600" dirty="0"/>
                        </a:p>
                      </a:txBody>
                      <a:tcPr/>
                    </a:tc>
                    <a:tc>
                      <a:txBody>
                        <a:bodyPr/>
                        <a:lstStyle/>
                        <a:p>
                          <a:r>
                            <a:rPr lang="en-US" sz="1600" dirty="0"/>
                            <a:t>-25%</a:t>
                          </a:r>
                          <a:r>
                            <a:rPr lang="en-US" sz="1600" baseline="0" dirty="0"/>
                            <a:t> : +75%</a:t>
                          </a:r>
                          <a:endParaRPr lang="en-US" sz="1600" dirty="0"/>
                        </a:p>
                      </a:txBody>
                      <a:tcPr/>
                    </a:tc>
                    <a:extLst>
                      <a:ext uri="{0D108BD9-81ED-4DB2-BD59-A6C34878D82A}">
                        <a16:rowId xmlns:a16="http://schemas.microsoft.com/office/drawing/2014/main" val="10001"/>
                      </a:ext>
                    </a:extLst>
                  </a:tr>
                  <a:tr h="335280">
                    <a:tc>
                      <a:txBody>
                        <a:bodyPr/>
                        <a:lstStyle/>
                        <a:p>
                          <a:r>
                            <a:rPr lang="en-US" sz="1600" dirty="0"/>
                            <a:t>Budgetary</a:t>
                          </a:r>
                        </a:p>
                      </a:txBody>
                      <a:tcPr/>
                    </a:tc>
                    <a:tc>
                      <a:txBody>
                        <a:bodyPr/>
                        <a:lstStyle/>
                        <a:p>
                          <a:r>
                            <a:rPr lang="en-US" sz="1600" dirty="0"/>
                            <a:t>Often</a:t>
                          </a:r>
                          <a:r>
                            <a:rPr lang="en-US" sz="1600" baseline="0" dirty="0"/>
                            <a:t> used for appropriation purposes</a:t>
                          </a:r>
                          <a:endParaRPr lang="en-US" sz="1600" dirty="0"/>
                        </a:p>
                      </a:txBody>
                      <a:tcPr/>
                    </a:tc>
                    <a:tc>
                      <a:txBody>
                        <a:bodyPr/>
                        <a:lstStyle/>
                        <a:p>
                          <a:r>
                            <a:rPr lang="en-US" sz="1600" dirty="0"/>
                            <a:t>-10% : 25%</a:t>
                          </a:r>
                        </a:p>
                      </a:txBody>
                      <a:tcPr/>
                    </a:tc>
                    <a:extLst>
                      <a:ext uri="{0D108BD9-81ED-4DB2-BD59-A6C34878D82A}">
                        <a16:rowId xmlns:a16="http://schemas.microsoft.com/office/drawing/2014/main" val="10002"/>
                      </a:ext>
                    </a:extLst>
                  </a:tr>
                  <a:tr h="682167">
                    <a:tc>
                      <a:txBody>
                        <a:bodyPr/>
                        <a:lstStyle/>
                        <a:p>
                          <a:r>
                            <a:rPr lang="en-US" sz="1600" dirty="0"/>
                            <a:t>Range of Estimate</a:t>
                          </a:r>
                        </a:p>
                      </a:txBody>
                      <a:tcPr/>
                    </a:tc>
                    <a:tc>
                      <a:txBody>
                        <a:bodyPr/>
                        <a:lstStyle/>
                        <a:p>
                          <a:r>
                            <a:rPr lang="en-US" sz="1600" dirty="0"/>
                            <a:t>Often used as an alternative to ROM where the accuracy of the estimate is not well known.</a:t>
                          </a:r>
                        </a:p>
                      </a:txBody>
                      <a:tcPr/>
                    </a:tc>
                    <a:tc>
                      <a:txBody>
                        <a:bodyPr/>
                        <a:lstStyle/>
                        <a:p>
                          <a:endParaRPr lang="en-US"/>
                        </a:p>
                      </a:txBody>
                      <a:tcPr>
                        <a:blipFill>
                          <a:blip r:embed="rId2"/>
                          <a:stretch>
                            <a:fillRect l="-289861" t="-231250" r="-795" b="-406250"/>
                          </a:stretch>
                        </a:blipFill>
                      </a:tcPr>
                    </a:tc>
                    <a:extLst>
                      <a:ext uri="{0D108BD9-81ED-4DB2-BD59-A6C34878D82A}">
                        <a16:rowId xmlns:a16="http://schemas.microsoft.com/office/drawing/2014/main" val="10003"/>
                      </a:ext>
                    </a:extLst>
                  </a:tr>
                  <a:tr h="1153323">
                    <a:tc>
                      <a:txBody>
                        <a:bodyPr/>
                        <a:lstStyle/>
                        <a:p>
                          <a:r>
                            <a:rPr lang="en-US" sz="1600" dirty="0"/>
                            <a:t>Approximate Estimate</a:t>
                          </a:r>
                        </a:p>
                      </a:txBody>
                      <a:tcPr/>
                    </a:tc>
                    <a:tc>
                      <a:txBody>
                        <a:bodyPr/>
                        <a:lstStyle/>
                        <a:p>
                          <a:r>
                            <a:rPr lang="en-US" sz="1600" dirty="0"/>
                            <a:t>Based on more information than ROM estimates, but still lack the detail required for high accuracy. May be possible  if the project is similar to previous ones with reliable historical data for costing or where a proven costing model is applicable</a:t>
                          </a:r>
                        </a:p>
                      </a:txBody>
                      <a:tcPr/>
                    </a:tc>
                    <a:tc>
                      <a:txBody>
                        <a:bodyPr/>
                        <a:lstStyle/>
                        <a:p>
                          <a:r>
                            <a:rPr lang="en-US" sz="1600" dirty="0"/>
                            <a:t>+⁄− 15%</a:t>
                          </a:r>
                        </a:p>
                      </a:txBody>
                      <a:tcPr/>
                    </a:tc>
                    <a:extLst>
                      <a:ext uri="{0D108BD9-81ED-4DB2-BD59-A6C34878D82A}">
                        <a16:rowId xmlns:a16="http://schemas.microsoft.com/office/drawing/2014/main" val="10004"/>
                      </a:ext>
                    </a:extLst>
                  </a:tr>
                  <a:tr h="691263">
                    <a:tc>
                      <a:txBody>
                        <a:bodyPr/>
                        <a:lstStyle/>
                        <a:p>
                          <a:r>
                            <a:rPr lang="en-US" sz="1600" dirty="0"/>
                            <a:t>Definitive Estimate (Control</a:t>
                          </a:r>
                          <a:r>
                            <a:rPr lang="en-US" sz="1600" baseline="0" dirty="0"/>
                            <a:t> or Detailed Estimate)</a:t>
                          </a:r>
                          <a:endParaRPr lang="en-US" sz="1600" dirty="0"/>
                        </a:p>
                      </a:txBody>
                      <a:tcPr/>
                    </a:tc>
                    <a:tc>
                      <a:txBody>
                        <a:bodyPr/>
                        <a:lstStyle/>
                        <a:p>
                          <a:r>
                            <a:rPr lang="en-US" sz="1600" dirty="0"/>
                            <a:t>Based of detailed information about the project work. Developed by estimating the cost for each work package in the WBS</a:t>
                          </a:r>
                        </a:p>
                      </a:txBody>
                      <a:tcPr/>
                    </a:tc>
                    <a:tc>
                      <a:txBody>
                        <a:bodyPr/>
                        <a:lstStyle/>
                        <a:p>
                          <a:r>
                            <a:rPr lang="en-US" sz="1600" dirty="0"/>
                            <a:t>-5%</a:t>
                          </a:r>
                        </a:p>
                      </a:txBody>
                      <a:tcPr/>
                    </a:tc>
                    <a:extLst>
                      <a:ext uri="{0D108BD9-81ED-4DB2-BD59-A6C34878D82A}">
                        <a16:rowId xmlns:a16="http://schemas.microsoft.com/office/drawing/2014/main" val="10005"/>
                      </a:ext>
                    </a:extLst>
                  </a:tr>
                  <a:tr h="917978">
                    <a:tc>
                      <a:txBody>
                        <a:bodyPr/>
                        <a:lstStyle/>
                        <a:p>
                          <a:r>
                            <a:rPr lang="en-US" sz="1600" dirty="0">
                              <a:solidFill>
                                <a:srgbClr val="FF0000"/>
                              </a:solidFill>
                            </a:rPr>
                            <a:t>Phased</a:t>
                          </a:r>
                          <a:r>
                            <a:rPr lang="en-US" sz="1600" baseline="0" dirty="0">
                              <a:solidFill>
                                <a:srgbClr val="FF0000"/>
                              </a:solidFill>
                            </a:rPr>
                            <a:t> Estimate (Rolling Wave or Moving Wave Estimate</a:t>
                          </a:r>
                          <a:endParaRPr lang="en-US" sz="1600" dirty="0">
                            <a:solidFill>
                              <a:srgbClr val="FF0000"/>
                            </a:solidFill>
                          </a:endParaRPr>
                        </a:p>
                      </a:txBody>
                      <a:tcPr>
                        <a:solidFill>
                          <a:srgbClr val="FFFF00"/>
                        </a:solidFill>
                      </a:tcPr>
                    </a:tc>
                    <a:tc>
                      <a:txBody>
                        <a:bodyPr/>
                        <a:lstStyle/>
                        <a:p>
                          <a:r>
                            <a:rPr lang="en-US" sz="1600" dirty="0">
                              <a:solidFill>
                                <a:srgbClr val="FF0000"/>
                              </a:solidFill>
                            </a:rPr>
                            <a:t>Allows the use of ROM or approximate estimates for some later parts of the work. While work that must be done earlier in the project life cycle is estimated at the definitive level.</a:t>
                          </a:r>
                        </a:p>
                      </a:txBody>
                      <a:tcPr>
                        <a:solidFill>
                          <a:srgbClr val="FFFF00"/>
                        </a:solidFill>
                      </a:tcPr>
                    </a:tc>
                    <a:tc>
                      <a:txBody>
                        <a:bodyPr/>
                        <a:lstStyle/>
                        <a:p>
                          <a:r>
                            <a:rPr lang="en-US" sz="1600" dirty="0">
                              <a:solidFill>
                                <a:srgbClr val="FF0000"/>
                              </a:solidFill>
                            </a:rPr>
                            <a:t>+⁄− 5% : +⁄− 15% in</a:t>
                          </a:r>
                          <a:r>
                            <a:rPr lang="en-US" sz="1600" baseline="0" dirty="0">
                              <a:solidFill>
                                <a:srgbClr val="FF0000"/>
                              </a:solidFill>
                            </a:rPr>
                            <a:t> the window closest to present time, +⁄− 35% farther in the future </a:t>
                          </a:r>
                          <a:endParaRPr lang="en-US" sz="1600" dirty="0">
                            <a:solidFill>
                              <a:srgbClr val="FF0000"/>
                            </a:solidFill>
                          </a:endParaRPr>
                        </a:p>
                      </a:txBody>
                      <a:tcPr>
                        <a:solidFill>
                          <a:srgbClr val="FFFF00"/>
                        </a:solidFill>
                      </a:tcPr>
                    </a:tc>
                    <a:extLst>
                      <a:ext uri="{0D108BD9-81ED-4DB2-BD59-A6C34878D82A}">
                        <a16:rowId xmlns:a16="http://schemas.microsoft.com/office/drawing/2014/main" val="10006"/>
                      </a:ext>
                    </a:extLst>
                  </a:tr>
                </a:tbl>
              </a:graphicData>
            </a:graphic>
          </p:graphicFrame>
        </mc:Fallback>
      </mc:AlternateContent>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l-PL"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3</a:t>
            </a:fld>
            <a:endParaRPr lang="en-US"/>
          </a:p>
        </p:txBody>
      </p:sp>
    </p:spTree>
    <p:extLst>
      <p:ext uri="{BB962C8B-B14F-4D97-AF65-F5344CB8AC3E}">
        <p14:creationId xmlns:p14="http://schemas.microsoft.com/office/powerpoint/2010/main" val="42541531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t>
            </a:r>
            <a:r>
              <a:rPr lang="en-US" dirty="0"/>
              <a:t>is a project</a:t>
            </a:r>
          </a:p>
        </p:txBody>
      </p:sp>
      <p:sp>
        <p:nvSpPr>
          <p:cNvPr id="3" name="Content Placeholder 2"/>
          <p:cNvSpPr>
            <a:spLocks noGrp="1"/>
          </p:cNvSpPr>
          <p:nvPr>
            <p:ph idx="1"/>
          </p:nvPr>
        </p:nvSpPr>
        <p:spPr/>
        <p:txBody>
          <a:bodyPr/>
          <a:lstStyle/>
          <a:p>
            <a:r>
              <a:rPr lang="en-US" sz="6000" dirty="0" smtClean="0"/>
              <a:t>A </a:t>
            </a:r>
            <a:r>
              <a:rPr lang="en-US" sz="6000" b="1" dirty="0" smtClean="0"/>
              <a:t>PROJECT</a:t>
            </a:r>
            <a:r>
              <a:rPr lang="en-US" sz="6000" dirty="0" smtClean="0"/>
              <a:t> </a:t>
            </a:r>
            <a:r>
              <a:rPr lang="en-US" sz="6000" dirty="0"/>
              <a:t>is work that has:</a:t>
            </a:r>
          </a:p>
          <a:p>
            <a:pPr marL="1371600" lvl="2" indent="-914400">
              <a:buFont typeface="+mj-lt"/>
              <a:buAutoNum type="arabicPeriod"/>
            </a:pPr>
            <a:r>
              <a:rPr lang="en-US" sz="4800" dirty="0"/>
              <a:t> a specified beginning and ending, and </a:t>
            </a:r>
          </a:p>
          <a:p>
            <a:pPr marL="1371600" lvl="2" indent="-914400">
              <a:buFont typeface="+mj-lt"/>
              <a:buAutoNum type="arabicPeriod"/>
            </a:pPr>
            <a:r>
              <a:rPr lang="en-US" sz="4800" dirty="0"/>
              <a:t>that produces a unique product</a:t>
            </a:r>
          </a:p>
          <a:p>
            <a:pPr marL="114300" indent="0">
              <a:buNone/>
            </a:pPr>
            <a:endParaRPr lang="en-US" dirty="0"/>
          </a:p>
          <a:p>
            <a:pPr lvl="2"/>
            <a:endParaRPr lang="en-US" dirty="0"/>
          </a:p>
        </p:txBody>
      </p:sp>
      <p:sp>
        <p:nvSpPr>
          <p:cNvPr id="6" name="Slide Number Placeholder 5"/>
          <p:cNvSpPr>
            <a:spLocks noGrp="1"/>
          </p:cNvSpPr>
          <p:nvPr>
            <p:ph type="sldNum" sz="quarter" idx="12"/>
          </p:nvPr>
        </p:nvSpPr>
        <p:spPr/>
        <p:txBody>
          <a:bodyPr/>
          <a:lstStyle/>
          <a:p>
            <a:fld id="{D31CAF21-ECD4-4960-B772-799989C8D634}" type="slidenum">
              <a:rPr lang="en-US" smtClean="0"/>
              <a:t>4</a:t>
            </a:fld>
            <a:endParaRPr lang="en-US"/>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4270271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t>
            </a:r>
            <a:r>
              <a:rPr lang="en-US" dirty="0"/>
              <a:t>is project management?</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691303742"/>
              </p:ext>
            </p:extLst>
          </p:nvPr>
        </p:nvGraphicFramePr>
        <p:xfrm>
          <a:off x="1383957" y="1600199"/>
          <a:ext cx="8217243" cy="49735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Slide Number Placeholder 5"/>
          <p:cNvSpPr>
            <a:spLocks noGrp="1"/>
          </p:cNvSpPr>
          <p:nvPr>
            <p:ph type="sldNum" sz="quarter" idx="12"/>
          </p:nvPr>
        </p:nvSpPr>
        <p:spPr/>
        <p:txBody>
          <a:bodyPr/>
          <a:lstStyle/>
          <a:p>
            <a:fld id="{D31CAF21-ECD4-4960-B772-799989C8D634}" type="slidenum">
              <a:rPr lang="en-US" smtClean="0"/>
              <a:t>5</a:t>
            </a:fld>
            <a:endParaRPr lang="en-US"/>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89665495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vs ongoing work</a:t>
            </a:r>
            <a:endParaRPr lang="en-US" dirty="0"/>
          </a:p>
        </p:txBody>
      </p:sp>
      <p:sp>
        <p:nvSpPr>
          <p:cNvPr id="3" name="Content Placeholder 2"/>
          <p:cNvSpPr>
            <a:spLocks noGrp="1"/>
          </p:cNvSpPr>
          <p:nvPr>
            <p:ph idx="1"/>
          </p:nvPr>
        </p:nvSpPr>
        <p:spPr/>
        <p:txBody>
          <a:bodyPr/>
          <a:lstStyle/>
          <a:p>
            <a:pPr marL="0" indent="0">
              <a:buNone/>
            </a:pPr>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b="1" smtClean="0">
                <a:solidFill>
                  <a:srgbClr val="53728A"/>
                </a:solidFill>
              </a:rPr>
              <a:t>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2989297850"/>
              </p:ext>
            </p:extLst>
          </p:nvPr>
        </p:nvGraphicFramePr>
        <p:xfrm>
          <a:off x="2137719" y="2642316"/>
          <a:ext cx="8031892" cy="3387782"/>
        </p:xfrm>
        <a:graphic>
          <a:graphicData uri="http://schemas.openxmlformats.org/drawingml/2006/table">
            <a:tbl>
              <a:tblPr firstRow="1" bandRow="1">
                <a:tableStyleId>{5C22544A-7EE6-4342-B048-85BDC9FD1C3A}</a:tableStyleId>
              </a:tblPr>
              <a:tblGrid>
                <a:gridCol w="4015946">
                  <a:extLst>
                    <a:ext uri="{9D8B030D-6E8A-4147-A177-3AD203B41FA5}">
                      <a16:colId xmlns:a16="http://schemas.microsoft.com/office/drawing/2014/main" val="20000"/>
                    </a:ext>
                  </a:extLst>
                </a:gridCol>
                <a:gridCol w="4015946">
                  <a:extLst>
                    <a:ext uri="{9D8B030D-6E8A-4147-A177-3AD203B41FA5}">
                      <a16:colId xmlns:a16="http://schemas.microsoft.com/office/drawing/2014/main" val="20001"/>
                    </a:ext>
                  </a:extLst>
                </a:gridCol>
              </a:tblGrid>
              <a:tr h="428610">
                <a:tc>
                  <a:txBody>
                    <a:bodyPr/>
                    <a:lstStyle/>
                    <a:p>
                      <a:r>
                        <a:rPr lang="en-US" sz="1800" dirty="0"/>
                        <a:t>Ongoing</a:t>
                      </a:r>
                      <a:r>
                        <a:rPr lang="en-US" sz="1800" baseline="0" dirty="0"/>
                        <a:t> Work</a:t>
                      </a:r>
                      <a:endParaRPr lang="en-US" sz="1800" dirty="0"/>
                    </a:p>
                  </a:txBody>
                  <a:tcPr/>
                </a:tc>
                <a:tc>
                  <a:txBody>
                    <a:bodyPr/>
                    <a:lstStyle/>
                    <a:p>
                      <a:r>
                        <a:rPr lang="en-US" sz="1800" dirty="0"/>
                        <a:t>Project Work</a:t>
                      </a:r>
                    </a:p>
                  </a:txBody>
                  <a:tcPr/>
                </a:tc>
                <a:extLst>
                  <a:ext uri="{0D108BD9-81ED-4DB2-BD59-A6C34878D82A}">
                    <a16:rowId xmlns:a16="http://schemas.microsoft.com/office/drawing/2014/main" val="10000"/>
                  </a:ext>
                </a:extLst>
              </a:tr>
              <a:tr h="739793">
                <a:tc>
                  <a:txBody>
                    <a:bodyPr/>
                    <a:lstStyle/>
                    <a:p>
                      <a:r>
                        <a:rPr lang="en-US" sz="1800" dirty="0"/>
                        <a:t>Repeating process</a:t>
                      </a:r>
                    </a:p>
                  </a:txBody>
                  <a:tcPr/>
                </a:tc>
                <a:tc>
                  <a:txBody>
                    <a:bodyPr/>
                    <a:lstStyle/>
                    <a:p>
                      <a:r>
                        <a:rPr lang="en-US" sz="1800" dirty="0"/>
                        <a:t>One of a kind, temporary process</a:t>
                      </a:r>
                    </a:p>
                  </a:txBody>
                  <a:tcPr/>
                </a:tc>
                <a:extLst>
                  <a:ext uri="{0D108BD9-81ED-4DB2-BD59-A6C34878D82A}">
                    <a16:rowId xmlns:a16="http://schemas.microsoft.com/office/drawing/2014/main" val="10001"/>
                  </a:ext>
                </a:extLst>
              </a:tr>
              <a:tr h="739793">
                <a:tc>
                  <a:txBody>
                    <a:bodyPr/>
                    <a:lstStyle/>
                    <a:p>
                      <a:r>
                        <a:rPr lang="en-US" sz="1800" dirty="0"/>
                        <a:t>No clear beginning or ending</a:t>
                      </a:r>
                    </a:p>
                  </a:txBody>
                  <a:tcPr/>
                </a:tc>
                <a:tc>
                  <a:txBody>
                    <a:bodyPr/>
                    <a:lstStyle/>
                    <a:p>
                      <a:r>
                        <a:rPr lang="en-US" sz="1800" dirty="0"/>
                        <a:t>Clear beginning and ending</a:t>
                      </a:r>
                    </a:p>
                  </a:txBody>
                  <a:tcPr/>
                </a:tc>
                <a:extLst>
                  <a:ext uri="{0D108BD9-81ED-4DB2-BD59-A6C34878D82A}">
                    <a16:rowId xmlns:a16="http://schemas.microsoft.com/office/drawing/2014/main" val="10002"/>
                  </a:ext>
                </a:extLst>
              </a:tr>
              <a:tr h="739793">
                <a:tc>
                  <a:txBody>
                    <a:bodyPr/>
                    <a:lstStyle/>
                    <a:p>
                      <a:r>
                        <a:rPr lang="en-US" sz="1800" dirty="0"/>
                        <a:t>Same output created each time the work is performed</a:t>
                      </a:r>
                    </a:p>
                  </a:txBody>
                  <a:tcPr/>
                </a:tc>
                <a:tc>
                  <a:txBody>
                    <a:bodyPr/>
                    <a:lstStyle/>
                    <a:p>
                      <a:r>
                        <a:rPr lang="en-US" sz="1800" dirty="0"/>
                        <a:t> Output is created only once</a:t>
                      </a:r>
                    </a:p>
                  </a:txBody>
                  <a:tcPr/>
                </a:tc>
                <a:extLst>
                  <a:ext uri="{0D108BD9-81ED-4DB2-BD59-A6C34878D82A}">
                    <a16:rowId xmlns:a16="http://schemas.microsoft.com/office/drawing/2014/main" val="10003"/>
                  </a:ext>
                </a:extLst>
              </a:tr>
              <a:tr h="739793">
                <a:tc>
                  <a:txBody>
                    <a:bodyPr/>
                    <a:lstStyle/>
                    <a:p>
                      <a:r>
                        <a:rPr lang="en-US" sz="1800" dirty="0"/>
                        <a:t> Everyone in work group performs similar functions</a:t>
                      </a:r>
                    </a:p>
                  </a:txBody>
                  <a:tcPr/>
                </a:tc>
                <a:tc>
                  <a:txBody>
                    <a:bodyPr/>
                    <a:lstStyle/>
                    <a:p>
                      <a:r>
                        <a:rPr lang="en-US" sz="1800" dirty="0"/>
                        <a:t>Requires multi-disciplined team</a:t>
                      </a:r>
                    </a:p>
                  </a:txBody>
                  <a:tcPr/>
                </a:tc>
                <a:extLst>
                  <a:ext uri="{0D108BD9-81ED-4DB2-BD59-A6C34878D82A}">
                    <a16:rowId xmlns:a16="http://schemas.microsoft.com/office/drawing/2014/main" val="10004"/>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027501190"/>
              </p:ext>
            </p:extLst>
          </p:nvPr>
        </p:nvGraphicFramePr>
        <p:xfrm>
          <a:off x="2137719" y="2642316"/>
          <a:ext cx="8031892" cy="2647989"/>
        </p:xfrm>
        <a:graphic>
          <a:graphicData uri="http://schemas.openxmlformats.org/drawingml/2006/table">
            <a:tbl>
              <a:tblPr firstRow="1" bandRow="1">
                <a:tableStyleId>{5C22544A-7EE6-4342-B048-85BDC9FD1C3A}</a:tableStyleId>
              </a:tblPr>
              <a:tblGrid>
                <a:gridCol w="4015946">
                  <a:extLst>
                    <a:ext uri="{9D8B030D-6E8A-4147-A177-3AD203B41FA5}">
                      <a16:colId xmlns:a16="http://schemas.microsoft.com/office/drawing/2014/main" val="20000"/>
                    </a:ext>
                  </a:extLst>
                </a:gridCol>
                <a:gridCol w="4015946">
                  <a:extLst>
                    <a:ext uri="{9D8B030D-6E8A-4147-A177-3AD203B41FA5}">
                      <a16:colId xmlns:a16="http://schemas.microsoft.com/office/drawing/2014/main" val="20001"/>
                    </a:ext>
                  </a:extLst>
                </a:gridCol>
              </a:tblGrid>
              <a:tr h="428610">
                <a:tc>
                  <a:txBody>
                    <a:bodyPr/>
                    <a:lstStyle/>
                    <a:p>
                      <a:r>
                        <a:rPr lang="en-US" sz="1800" dirty="0"/>
                        <a:t>Ongoing</a:t>
                      </a:r>
                      <a:r>
                        <a:rPr lang="en-US" sz="1800" baseline="0" dirty="0"/>
                        <a:t> Work</a:t>
                      </a:r>
                      <a:endParaRPr lang="en-US" sz="1800" dirty="0"/>
                    </a:p>
                  </a:txBody>
                  <a:tcPr/>
                </a:tc>
                <a:tc>
                  <a:txBody>
                    <a:bodyPr/>
                    <a:lstStyle/>
                    <a:p>
                      <a:r>
                        <a:rPr lang="en-US" sz="1800" dirty="0"/>
                        <a:t>Project Work</a:t>
                      </a:r>
                    </a:p>
                  </a:txBody>
                  <a:tcPr/>
                </a:tc>
                <a:extLst>
                  <a:ext uri="{0D108BD9-81ED-4DB2-BD59-A6C34878D82A}">
                    <a16:rowId xmlns:a16="http://schemas.microsoft.com/office/drawing/2014/main" val="10000"/>
                  </a:ext>
                </a:extLst>
              </a:tr>
              <a:tr h="739793">
                <a:tc>
                  <a:txBody>
                    <a:bodyPr/>
                    <a:lstStyle/>
                    <a:p>
                      <a:r>
                        <a:rPr lang="en-US" sz="1800" dirty="0"/>
                        <a:t>Repeating process</a:t>
                      </a:r>
                    </a:p>
                  </a:txBody>
                  <a:tcPr/>
                </a:tc>
                <a:tc>
                  <a:txBody>
                    <a:bodyPr/>
                    <a:lstStyle/>
                    <a:p>
                      <a:r>
                        <a:rPr lang="en-US" sz="1800" dirty="0"/>
                        <a:t>One of a kind, temporary process</a:t>
                      </a:r>
                    </a:p>
                  </a:txBody>
                  <a:tcPr/>
                </a:tc>
                <a:extLst>
                  <a:ext uri="{0D108BD9-81ED-4DB2-BD59-A6C34878D82A}">
                    <a16:rowId xmlns:a16="http://schemas.microsoft.com/office/drawing/2014/main" val="10001"/>
                  </a:ext>
                </a:extLst>
              </a:tr>
              <a:tr h="739793">
                <a:tc>
                  <a:txBody>
                    <a:bodyPr/>
                    <a:lstStyle/>
                    <a:p>
                      <a:r>
                        <a:rPr lang="en-US" sz="1800" dirty="0"/>
                        <a:t>No clear beginning or ending</a:t>
                      </a:r>
                    </a:p>
                  </a:txBody>
                  <a:tcPr/>
                </a:tc>
                <a:tc>
                  <a:txBody>
                    <a:bodyPr/>
                    <a:lstStyle/>
                    <a:p>
                      <a:r>
                        <a:rPr lang="en-US" sz="1800" dirty="0"/>
                        <a:t>Clear beginning and ending</a:t>
                      </a:r>
                    </a:p>
                  </a:txBody>
                  <a:tcPr/>
                </a:tc>
                <a:extLst>
                  <a:ext uri="{0D108BD9-81ED-4DB2-BD59-A6C34878D82A}">
                    <a16:rowId xmlns:a16="http://schemas.microsoft.com/office/drawing/2014/main" val="10002"/>
                  </a:ext>
                </a:extLst>
              </a:tr>
              <a:tr h="739793">
                <a:tc>
                  <a:txBody>
                    <a:bodyPr/>
                    <a:lstStyle/>
                    <a:p>
                      <a:r>
                        <a:rPr lang="en-US" sz="1800" dirty="0"/>
                        <a:t>Same output created each time the work is performed</a:t>
                      </a:r>
                    </a:p>
                  </a:txBody>
                  <a:tcPr/>
                </a:tc>
                <a:tc>
                  <a:txBody>
                    <a:bodyPr/>
                    <a:lstStyle/>
                    <a:p>
                      <a:r>
                        <a:rPr lang="en-US" sz="1800" dirty="0"/>
                        <a:t> Output is created only once</a:t>
                      </a:r>
                    </a:p>
                  </a:txBody>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538372661"/>
              </p:ext>
            </p:extLst>
          </p:nvPr>
        </p:nvGraphicFramePr>
        <p:xfrm>
          <a:off x="2137719" y="2642316"/>
          <a:ext cx="8031892" cy="1908197"/>
        </p:xfrm>
        <a:graphic>
          <a:graphicData uri="http://schemas.openxmlformats.org/drawingml/2006/table">
            <a:tbl>
              <a:tblPr firstRow="1" bandRow="1">
                <a:tableStyleId>{5C22544A-7EE6-4342-B048-85BDC9FD1C3A}</a:tableStyleId>
              </a:tblPr>
              <a:tblGrid>
                <a:gridCol w="4015946">
                  <a:extLst>
                    <a:ext uri="{9D8B030D-6E8A-4147-A177-3AD203B41FA5}">
                      <a16:colId xmlns:a16="http://schemas.microsoft.com/office/drawing/2014/main" val="20000"/>
                    </a:ext>
                  </a:extLst>
                </a:gridCol>
                <a:gridCol w="4015946">
                  <a:extLst>
                    <a:ext uri="{9D8B030D-6E8A-4147-A177-3AD203B41FA5}">
                      <a16:colId xmlns:a16="http://schemas.microsoft.com/office/drawing/2014/main" val="20001"/>
                    </a:ext>
                  </a:extLst>
                </a:gridCol>
              </a:tblGrid>
              <a:tr h="428611">
                <a:tc>
                  <a:txBody>
                    <a:bodyPr/>
                    <a:lstStyle/>
                    <a:p>
                      <a:r>
                        <a:rPr lang="en-US" sz="1800" dirty="0"/>
                        <a:t>Ongoing</a:t>
                      </a:r>
                      <a:r>
                        <a:rPr lang="en-US" sz="1800" baseline="0" dirty="0"/>
                        <a:t> Work</a:t>
                      </a:r>
                      <a:endParaRPr lang="en-US" sz="1800" dirty="0"/>
                    </a:p>
                  </a:txBody>
                  <a:tcPr/>
                </a:tc>
                <a:tc>
                  <a:txBody>
                    <a:bodyPr/>
                    <a:lstStyle/>
                    <a:p>
                      <a:r>
                        <a:rPr lang="en-US" sz="1800" dirty="0"/>
                        <a:t>Project Work</a:t>
                      </a:r>
                    </a:p>
                  </a:txBody>
                  <a:tcPr/>
                </a:tc>
                <a:extLst>
                  <a:ext uri="{0D108BD9-81ED-4DB2-BD59-A6C34878D82A}">
                    <a16:rowId xmlns:a16="http://schemas.microsoft.com/office/drawing/2014/main" val="10000"/>
                  </a:ext>
                </a:extLst>
              </a:tr>
              <a:tr h="739793">
                <a:tc>
                  <a:txBody>
                    <a:bodyPr/>
                    <a:lstStyle/>
                    <a:p>
                      <a:r>
                        <a:rPr lang="en-US" sz="1800" dirty="0"/>
                        <a:t>Repeating process</a:t>
                      </a:r>
                    </a:p>
                  </a:txBody>
                  <a:tcPr/>
                </a:tc>
                <a:tc>
                  <a:txBody>
                    <a:bodyPr/>
                    <a:lstStyle/>
                    <a:p>
                      <a:r>
                        <a:rPr lang="en-US" sz="1800" dirty="0"/>
                        <a:t>One of a kind, temporary process</a:t>
                      </a:r>
                    </a:p>
                  </a:txBody>
                  <a:tcPr/>
                </a:tc>
                <a:extLst>
                  <a:ext uri="{0D108BD9-81ED-4DB2-BD59-A6C34878D82A}">
                    <a16:rowId xmlns:a16="http://schemas.microsoft.com/office/drawing/2014/main" val="10001"/>
                  </a:ext>
                </a:extLst>
              </a:tr>
              <a:tr h="739793">
                <a:tc>
                  <a:txBody>
                    <a:bodyPr/>
                    <a:lstStyle/>
                    <a:p>
                      <a:r>
                        <a:rPr lang="en-US" sz="1800" dirty="0"/>
                        <a:t>No clear beginning or ending</a:t>
                      </a:r>
                    </a:p>
                  </a:txBody>
                  <a:tcPr/>
                </a:tc>
                <a:tc>
                  <a:txBody>
                    <a:bodyPr/>
                    <a:lstStyle/>
                    <a:p>
                      <a:r>
                        <a:rPr lang="en-US" sz="1800" dirty="0"/>
                        <a:t>Clear beginning and ending</a:t>
                      </a:r>
                    </a:p>
                  </a:txBody>
                  <a:tcPr/>
                </a:tc>
                <a:extLst>
                  <a:ext uri="{0D108BD9-81ED-4DB2-BD59-A6C34878D82A}">
                    <a16:rowId xmlns:a16="http://schemas.microsoft.com/office/drawing/2014/main" val="1000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49873588"/>
              </p:ext>
            </p:extLst>
          </p:nvPr>
        </p:nvGraphicFramePr>
        <p:xfrm>
          <a:off x="2137719" y="2642315"/>
          <a:ext cx="8031892" cy="1162532"/>
        </p:xfrm>
        <a:graphic>
          <a:graphicData uri="http://schemas.openxmlformats.org/drawingml/2006/table">
            <a:tbl>
              <a:tblPr firstRow="1" bandRow="1">
                <a:tableStyleId>{5C22544A-7EE6-4342-B048-85BDC9FD1C3A}</a:tableStyleId>
              </a:tblPr>
              <a:tblGrid>
                <a:gridCol w="4015946">
                  <a:extLst>
                    <a:ext uri="{9D8B030D-6E8A-4147-A177-3AD203B41FA5}">
                      <a16:colId xmlns:a16="http://schemas.microsoft.com/office/drawing/2014/main" val="20000"/>
                    </a:ext>
                  </a:extLst>
                </a:gridCol>
                <a:gridCol w="4015946">
                  <a:extLst>
                    <a:ext uri="{9D8B030D-6E8A-4147-A177-3AD203B41FA5}">
                      <a16:colId xmlns:a16="http://schemas.microsoft.com/office/drawing/2014/main" val="20001"/>
                    </a:ext>
                  </a:extLst>
                </a:gridCol>
              </a:tblGrid>
              <a:tr h="422739">
                <a:tc>
                  <a:txBody>
                    <a:bodyPr/>
                    <a:lstStyle/>
                    <a:p>
                      <a:r>
                        <a:rPr lang="en-US" sz="1800" dirty="0"/>
                        <a:t>Ongoing</a:t>
                      </a:r>
                      <a:r>
                        <a:rPr lang="en-US" sz="1800" baseline="0" dirty="0"/>
                        <a:t> Work</a:t>
                      </a:r>
                      <a:endParaRPr lang="en-US" sz="1800" dirty="0"/>
                    </a:p>
                  </a:txBody>
                  <a:tcPr/>
                </a:tc>
                <a:tc>
                  <a:txBody>
                    <a:bodyPr/>
                    <a:lstStyle/>
                    <a:p>
                      <a:r>
                        <a:rPr lang="en-US" sz="1800" dirty="0"/>
                        <a:t>Project Work</a:t>
                      </a:r>
                    </a:p>
                  </a:txBody>
                  <a:tcPr/>
                </a:tc>
                <a:extLst>
                  <a:ext uri="{0D108BD9-81ED-4DB2-BD59-A6C34878D82A}">
                    <a16:rowId xmlns:a16="http://schemas.microsoft.com/office/drawing/2014/main" val="10000"/>
                  </a:ext>
                </a:extLst>
              </a:tr>
              <a:tr h="739793">
                <a:tc>
                  <a:txBody>
                    <a:bodyPr/>
                    <a:lstStyle/>
                    <a:p>
                      <a:r>
                        <a:rPr lang="en-US" sz="1800" dirty="0"/>
                        <a:t>Repeating process</a:t>
                      </a:r>
                    </a:p>
                  </a:txBody>
                  <a:tcPr/>
                </a:tc>
                <a:tc>
                  <a:txBody>
                    <a:bodyPr/>
                    <a:lstStyle/>
                    <a:p>
                      <a:r>
                        <a:rPr lang="en-US" sz="1800" dirty="0"/>
                        <a:t>One of a kind, temporary process</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4359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solidFill>
                  <a:srgbClr val="C00000"/>
                </a:solidFill>
              </a:rPr>
              <a:t>Project Management </a:t>
            </a:r>
            <a:r>
              <a:rPr lang="en-US" dirty="0"/>
              <a:t>Life Cycle</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508663170"/>
              </p:ext>
            </p:extLst>
          </p:nvPr>
        </p:nvGraphicFramePr>
        <p:xfrm>
          <a:off x="2092411" y="1792936"/>
          <a:ext cx="762000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5"/>
          <p:cNvSpPr>
            <a:spLocks noGrp="1"/>
          </p:cNvSpPr>
          <p:nvPr>
            <p:ph type="sldNum" sz="quarter" idx="12"/>
          </p:nvPr>
        </p:nvSpPr>
        <p:spPr/>
        <p:txBody>
          <a:bodyPr/>
          <a:lstStyle/>
          <a:p>
            <a:fld id="{D31CAF21-ECD4-4960-B772-799989C8D634}" type="slidenum">
              <a:rPr lang="en-US" smtClean="0"/>
              <a:t>7</a:t>
            </a:fld>
            <a:endParaRPr lang="en-US"/>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584408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C00000"/>
                </a:solidFill>
              </a:rPr>
              <a:t>Project </a:t>
            </a:r>
            <a:r>
              <a:rPr lang="en-US" dirty="0">
                <a:solidFill>
                  <a:srgbClr val="C00000"/>
                </a:solidFill>
              </a:rPr>
              <a:t>Management </a:t>
            </a:r>
            <a:r>
              <a:rPr lang="en-US" dirty="0"/>
              <a:t>Deliverables</a:t>
            </a:r>
          </a:p>
        </p:txBody>
      </p:sp>
      <p:sp>
        <p:nvSpPr>
          <p:cNvPr id="3" name="Content Placeholder 2"/>
          <p:cNvSpPr>
            <a:spLocks noGrp="1"/>
          </p:cNvSpPr>
          <p:nvPr>
            <p:ph idx="1"/>
          </p:nvPr>
        </p:nvSpPr>
        <p:spPr/>
        <p:txBody>
          <a:bodyPr/>
          <a:lstStyle/>
          <a:p>
            <a:r>
              <a:rPr lang="en-US" dirty="0"/>
              <a:t>In each phase, project management deliverables are created as an output of project management activities. </a:t>
            </a:r>
          </a:p>
          <a:p>
            <a:pPr marL="114300" indent="0">
              <a:buNone/>
            </a:pPr>
            <a:endParaRPr lang="en-US" dirty="0"/>
          </a:p>
          <a:p>
            <a:r>
              <a:rPr lang="en-US" dirty="0"/>
              <a:t>The deliverables from one project phase are used as tools to mange the next project phases.</a:t>
            </a:r>
          </a:p>
          <a:p>
            <a:pPr marL="114300" indent="0">
              <a:buNone/>
            </a:pPr>
            <a:endParaRPr lang="en-US" dirty="0"/>
          </a:p>
          <a:p>
            <a:r>
              <a:rPr lang="en-US" dirty="0"/>
              <a:t>Project management deliverables are not to be confused with product deliverables created during the project.</a:t>
            </a:r>
          </a:p>
        </p:txBody>
      </p:sp>
      <p:sp>
        <p:nvSpPr>
          <p:cNvPr id="4" name="Slide Number Placeholder 3"/>
          <p:cNvSpPr>
            <a:spLocks noGrp="1"/>
          </p:cNvSpPr>
          <p:nvPr>
            <p:ph type="sldNum" sz="quarter" idx="12"/>
          </p:nvPr>
        </p:nvSpPr>
        <p:spPr/>
        <p:txBody>
          <a:bodyPr/>
          <a:lstStyle/>
          <a:p>
            <a:fld id="{D31CAF21-ECD4-4960-B772-799989C8D634}" type="slidenum">
              <a:rPr lang="en-US" smtClean="0"/>
              <a:t>8</a:t>
            </a:fld>
            <a:endParaRPr lang="en-US"/>
          </a:p>
        </p:txBody>
      </p:sp>
      <p:sp>
        <p:nvSpPr>
          <p:cNvPr id="5" name="Date Placeholder 4"/>
          <p:cNvSpPr>
            <a:spLocks noGrp="1"/>
          </p:cNvSpPr>
          <p:nvPr>
            <p:ph type="dt" sz="half" idx="10"/>
          </p:nvPr>
        </p:nvSpPr>
        <p:spPr/>
        <p:txBody>
          <a:bodyPr/>
          <a:lstStyle/>
          <a:p>
            <a:r>
              <a:rPr lang="en-US" smtClean="0"/>
              <a:t>8 Apr 2021</a:t>
            </a:r>
            <a:endParaRPr lang="en-US"/>
          </a:p>
        </p:txBody>
      </p:sp>
      <p:sp>
        <p:nvSpPr>
          <p:cNvPr id="6" name="Footer Placeholder 5"/>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948462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2266" y="420100"/>
            <a:ext cx="9784080" cy="1508760"/>
          </a:xfrm>
        </p:spPr>
        <p:txBody>
          <a:bodyPr/>
          <a:lstStyle/>
          <a:p>
            <a:r>
              <a:rPr lang="en-US" dirty="0" smtClean="0">
                <a:solidFill>
                  <a:srgbClr val="C00000"/>
                </a:solidFill>
              </a:rPr>
              <a:t>Pm</a:t>
            </a:r>
            <a:r>
              <a:rPr lang="en-US" dirty="0" smtClean="0"/>
              <a:t> Phases &amp; </a:t>
            </a:r>
            <a:br>
              <a:rPr lang="en-US" dirty="0" smtClean="0"/>
            </a:br>
            <a:r>
              <a:rPr lang="en-US" dirty="0" smtClean="0"/>
              <a:t>deliverables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97794598"/>
              </p:ext>
            </p:extLst>
          </p:nvPr>
        </p:nvGraphicFramePr>
        <p:xfrm>
          <a:off x="4707924" y="420100"/>
          <a:ext cx="7224584" cy="6288955"/>
        </p:xfrm>
        <a:graphic>
          <a:graphicData uri="http://schemas.openxmlformats.org/drawingml/2006/table">
            <a:tbl>
              <a:tblPr firstRow="1" bandRow="1">
                <a:tableStyleId>{0505E3EF-67EA-436B-97B2-0124C06EBD24}</a:tableStyleId>
              </a:tblPr>
              <a:tblGrid>
                <a:gridCol w="3612292">
                  <a:extLst>
                    <a:ext uri="{9D8B030D-6E8A-4147-A177-3AD203B41FA5}">
                      <a16:colId xmlns:a16="http://schemas.microsoft.com/office/drawing/2014/main" val="20000"/>
                    </a:ext>
                  </a:extLst>
                </a:gridCol>
                <a:gridCol w="3612292">
                  <a:extLst>
                    <a:ext uri="{9D8B030D-6E8A-4147-A177-3AD203B41FA5}">
                      <a16:colId xmlns:a16="http://schemas.microsoft.com/office/drawing/2014/main" val="20001"/>
                    </a:ext>
                  </a:extLst>
                </a:gridCol>
              </a:tblGrid>
              <a:tr h="340781">
                <a:tc>
                  <a:txBody>
                    <a:bodyPr/>
                    <a:lstStyle/>
                    <a:p>
                      <a:r>
                        <a:rPr lang="en-US" sz="1600" dirty="0"/>
                        <a:t>Phase</a:t>
                      </a:r>
                    </a:p>
                  </a:txBody>
                  <a:tcPr/>
                </a:tc>
                <a:tc>
                  <a:txBody>
                    <a:bodyPr/>
                    <a:lstStyle/>
                    <a:p>
                      <a:r>
                        <a:rPr lang="en-US" sz="1600" dirty="0"/>
                        <a:t>Deliverables</a:t>
                      </a:r>
                    </a:p>
                  </a:txBody>
                  <a:tcPr/>
                </a:tc>
                <a:extLst>
                  <a:ext uri="{0D108BD9-81ED-4DB2-BD59-A6C34878D82A}">
                    <a16:rowId xmlns:a16="http://schemas.microsoft.com/office/drawing/2014/main" val="10000"/>
                  </a:ext>
                </a:extLst>
              </a:tr>
              <a:tr h="340781">
                <a:tc>
                  <a:txBody>
                    <a:bodyPr/>
                    <a:lstStyle/>
                    <a:p>
                      <a:r>
                        <a:rPr lang="en-US" sz="1600" b="1" dirty="0">
                          <a:effectLst>
                            <a:outerShdw blurRad="38100" dist="38100" dir="2700000" algn="tl">
                              <a:srgbClr val="000000">
                                <a:alpha val="43137"/>
                              </a:srgbClr>
                            </a:outerShdw>
                          </a:effectLst>
                        </a:rPr>
                        <a:t>INITIATION</a:t>
                      </a:r>
                    </a:p>
                  </a:txBody>
                  <a:tcPr/>
                </a:tc>
                <a:tc>
                  <a:txBody>
                    <a:bodyPr/>
                    <a:lstStyle/>
                    <a:p>
                      <a:endParaRPr lang="en-US" sz="1600" dirty="0"/>
                    </a:p>
                  </a:txBody>
                  <a:tcPr>
                    <a:solidFill>
                      <a:schemeClr val="bg1"/>
                    </a:solidFill>
                  </a:tcPr>
                </a:tc>
                <a:extLst>
                  <a:ext uri="{0D108BD9-81ED-4DB2-BD59-A6C34878D82A}">
                    <a16:rowId xmlns:a16="http://schemas.microsoft.com/office/drawing/2014/main" val="10001"/>
                  </a:ext>
                </a:extLst>
              </a:tr>
              <a:tr h="1084302">
                <a:tc>
                  <a:txBody>
                    <a:bodyPr/>
                    <a:lstStyle/>
                    <a:p>
                      <a:r>
                        <a:rPr lang="en-US" sz="1600" dirty="0"/>
                        <a:t>Defining and Scoping</a:t>
                      </a:r>
                    </a:p>
                    <a:p>
                      <a:r>
                        <a:rPr lang="en-US" sz="1600" dirty="0"/>
                        <a:t>Identifying</a:t>
                      </a:r>
                      <a:r>
                        <a:rPr lang="en-US" sz="1600" baseline="0" dirty="0"/>
                        <a:t> Stakeholders</a:t>
                      </a:r>
                    </a:p>
                    <a:p>
                      <a:r>
                        <a:rPr lang="en-US" sz="1600" baseline="0" dirty="0"/>
                        <a:t>Team Building</a:t>
                      </a:r>
                    </a:p>
                    <a:p>
                      <a:r>
                        <a:rPr lang="en-US" sz="1600" baseline="0" dirty="0"/>
                        <a:t>Making the Rules</a:t>
                      </a:r>
                      <a:endParaRPr lang="en-US" sz="1600" dirty="0"/>
                    </a:p>
                  </a:txBody>
                  <a:tcPr/>
                </a:tc>
                <a:tc>
                  <a:txBody>
                    <a:bodyPr/>
                    <a:lstStyle/>
                    <a:p>
                      <a:r>
                        <a:rPr lang="en-US" sz="1600" dirty="0"/>
                        <a:t>Project charter</a:t>
                      </a:r>
                    </a:p>
                    <a:p>
                      <a:r>
                        <a:rPr lang="en-US" sz="1600" dirty="0"/>
                        <a:t>Stakeholder Responsibility Matrix</a:t>
                      </a:r>
                    </a:p>
                    <a:p>
                      <a:r>
                        <a:rPr lang="en-US" sz="1600" dirty="0"/>
                        <a:t>Statement Of Work</a:t>
                      </a:r>
                    </a:p>
                    <a:p>
                      <a:r>
                        <a:rPr lang="en-US" sz="1600" dirty="0"/>
                        <a:t>Team</a:t>
                      </a:r>
                      <a:r>
                        <a:rPr lang="en-US" sz="1600" baseline="0" dirty="0"/>
                        <a:t> Charter</a:t>
                      </a:r>
                      <a:endParaRPr lang="en-US" sz="1600" dirty="0"/>
                    </a:p>
                  </a:txBody>
                  <a:tcPr/>
                </a:tc>
                <a:extLst>
                  <a:ext uri="{0D108BD9-81ED-4DB2-BD59-A6C34878D82A}">
                    <a16:rowId xmlns:a16="http://schemas.microsoft.com/office/drawing/2014/main" val="10002"/>
                  </a:ext>
                </a:extLst>
              </a:tr>
              <a:tr h="340781">
                <a:tc>
                  <a:txBody>
                    <a:bodyPr/>
                    <a:lstStyle/>
                    <a:p>
                      <a:r>
                        <a:rPr lang="en-US" sz="1600" b="1" u="none" dirty="0">
                          <a:effectLst>
                            <a:outerShdw blurRad="38100" dist="38100" dir="2700000" algn="tl">
                              <a:srgbClr val="000000">
                                <a:alpha val="43137"/>
                              </a:srgbClr>
                            </a:outerShdw>
                          </a:effectLst>
                        </a:rPr>
                        <a:t>PLANNING</a:t>
                      </a:r>
                    </a:p>
                  </a:txBody>
                  <a:tcPr/>
                </a:tc>
                <a:tc>
                  <a:txBody>
                    <a:bodyPr/>
                    <a:lstStyle/>
                    <a:p>
                      <a:endParaRPr lang="en-US" sz="1600" dirty="0"/>
                    </a:p>
                  </a:txBody>
                  <a:tcPr>
                    <a:solidFill>
                      <a:schemeClr val="bg1"/>
                    </a:solidFill>
                  </a:tcPr>
                </a:tc>
                <a:extLst>
                  <a:ext uri="{0D108BD9-81ED-4DB2-BD59-A6C34878D82A}">
                    <a16:rowId xmlns:a16="http://schemas.microsoft.com/office/drawing/2014/main" val="10003"/>
                  </a:ext>
                </a:extLst>
              </a:tr>
              <a:tr h="1579984">
                <a:tc>
                  <a:txBody>
                    <a:bodyPr/>
                    <a:lstStyle/>
                    <a:p>
                      <a:r>
                        <a:rPr lang="en-US" sz="1600" dirty="0"/>
                        <a:t>Budgeting</a:t>
                      </a:r>
                    </a:p>
                    <a:p>
                      <a:r>
                        <a:rPr lang="en-US" sz="1600" dirty="0"/>
                        <a:t>Scheduling</a:t>
                      </a:r>
                    </a:p>
                    <a:p>
                      <a:r>
                        <a:rPr lang="en-US" sz="1600" dirty="0"/>
                        <a:t>Activity</a:t>
                      </a:r>
                      <a:r>
                        <a:rPr lang="en-US" sz="1600" baseline="0" dirty="0"/>
                        <a:t> Planning</a:t>
                      </a:r>
                      <a:endParaRPr lang="en-US" sz="1600" dirty="0"/>
                    </a:p>
                  </a:txBody>
                  <a:tcPr/>
                </a:tc>
                <a:tc>
                  <a:txBody>
                    <a:bodyPr/>
                    <a:lstStyle/>
                    <a:p>
                      <a:r>
                        <a:rPr lang="en-US" sz="1600" dirty="0"/>
                        <a:t>Deliverables Breakdown Structure</a:t>
                      </a:r>
                    </a:p>
                    <a:p>
                      <a:r>
                        <a:rPr lang="en-US" sz="1600" dirty="0"/>
                        <a:t>Work Breakdown</a:t>
                      </a:r>
                      <a:r>
                        <a:rPr lang="en-US" sz="1600" baseline="0" dirty="0"/>
                        <a:t> Structure</a:t>
                      </a:r>
                    </a:p>
                    <a:p>
                      <a:r>
                        <a:rPr lang="en-US" sz="1600" baseline="0" dirty="0"/>
                        <a:t>Detailed Responsibility Matrix</a:t>
                      </a:r>
                    </a:p>
                    <a:p>
                      <a:r>
                        <a:rPr lang="en-US" sz="1600" baseline="0" dirty="0"/>
                        <a:t>Schedule</a:t>
                      </a:r>
                    </a:p>
                    <a:p>
                      <a:r>
                        <a:rPr lang="en-US" sz="1600" baseline="0" dirty="0"/>
                        <a:t>Budget</a:t>
                      </a:r>
                    </a:p>
                    <a:p>
                      <a:r>
                        <a:rPr lang="en-US" sz="1600" baseline="0" dirty="0"/>
                        <a:t>Activity Plan</a:t>
                      </a:r>
                      <a:endParaRPr lang="en-US" sz="1600" dirty="0"/>
                    </a:p>
                  </a:txBody>
                  <a:tcPr/>
                </a:tc>
                <a:extLst>
                  <a:ext uri="{0D108BD9-81ED-4DB2-BD59-A6C34878D82A}">
                    <a16:rowId xmlns:a16="http://schemas.microsoft.com/office/drawing/2014/main" val="10004"/>
                  </a:ext>
                </a:extLst>
              </a:tr>
              <a:tr h="340781">
                <a:tc>
                  <a:txBody>
                    <a:bodyPr/>
                    <a:lstStyle/>
                    <a:p>
                      <a:r>
                        <a:rPr lang="en-US" sz="1600" b="1" dirty="0">
                          <a:effectLst>
                            <a:outerShdw blurRad="38100" dist="38100" dir="2700000" algn="tl">
                              <a:srgbClr val="000000">
                                <a:alpha val="43137"/>
                              </a:srgbClr>
                            </a:outerShdw>
                          </a:effectLst>
                        </a:rPr>
                        <a:t>IMPLEMENTATION</a:t>
                      </a:r>
                    </a:p>
                  </a:txBody>
                  <a:tcPr/>
                </a:tc>
                <a:tc>
                  <a:txBody>
                    <a:bodyPr/>
                    <a:lstStyle/>
                    <a:p>
                      <a:endParaRPr lang="en-US" sz="1600" dirty="0"/>
                    </a:p>
                  </a:txBody>
                  <a:tcPr>
                    <a:solidFill>
                      <a:schemeClr val="bg1"/>
                    </a:solidFill>
                  </a:tcPr>
                </a:tc>
                <a:extLst>
                  <a:ext uri="{0D108BD9-81ED-4DB2-BD59-A6C34878D82A}">
                    <a16:rowId xmlns:a16="http://schemas.microsoft.com/office/drawing/2014/main" val="10005"/>
                  </a:ext>
                </a:extLst>
              </a:tr>
              <a:tr h="1084302">
                <a:tc>
                  <a:txBody>
                    <a:bodyPr/>
                    <a:lstStyle/>
                    <a:p>
                      <a:r>
                        <a:rPr lang="en-US" sz="1600" dirty="0"/>
                        <a:t>Working the Plan</a:t>
                      </a:r>
                    </a:p>
                    <a:p>
                      <a:r>
                        <a:rPr lang="en-US" sz="1600" dirty="0"/>
                        <a:t>Monitoring Progress</a:t>
                      </a:r>
                    </a:p>
                    <a:p>
                      <a:r>
                        <a:rPr lang="en-US" sz="1600" dirty="0"/>
                        <a:t>Taking Corrective Action</a:t>
                      </a:r>
                    </a:p>
                    <a:p>
                      <a:r>
                        <a:rPr lang="en-US" sz="1600" dirty="0"/>
                        <a:t>Reporting Progress</a:t>
                      </a:r>
                    </a:p>
                  </a:txBody>
                  <a:tcPr/>
                </a:tc>
                <a:tc>
                  <a:txBody>
                    <a:bodyPr/>
                    <a:lstStyle/>
                    <a:p>
                      <a:r>
                        <a:rPr lang="en-US" sz="1600" dirty="0"/>
                        <a:t>Status/ Progress Reports</a:t>
                      </a:r>
                    </a:p>
                    <a:p>
                      <a:r>
                        <a:rPr lang="en-US" sz="1600" dirty="0"/>
                        <a:t>Earned Value Analysis</a:t>
                      </a:r>
                    </a:p>
                    <a:p>
                      <a:r>
                        <a:rPr lang="en-US" sz="1600" dirty="0"/>
                        <a:t>Change Requests</a:t>
                      </a:r>
                    </a:p>
                  </a:txBody>
                  <a:tcPr/>
                </a:tc>
                <a:extLst>
                  <a:ext uri="{0D108BD9-81ED-4DB2-BD59-A6C34878D82A}">
                    <a16:rowId xmlns:a16="http://schemas.microsoft.com/office/drawing/2014/main" val="10006"/>
                  </a:ext>
                </a:extLst>
              </a:tr>
              <a:tr h="340781">
                <a:tc>
                  <a:txBody>
                    <a:bodyPr/>
                    <a:lstStyle/>
                    <a:p>
                      <a:r>
                        <a:rPr lang="en-US" sz="1600" b="1" dirty="0">
                          <a:effectLst>
                            <a:outerShdw blurRad="38100" dist="38100" dir="2700000" algn="tl">
                              <a:srgbClr val="000000">
                                <a:alpha val="43137"/>
                              </a:srgbClr>
                            </a:outerShdw>
                          </a:effectLst>
                        </a:rPr>
                        <a:t>CLOSE-OUT</a:t>
                      </a:r>
                    </a:p>
                  </a:txBody>
                  <a:tcPr/>
                </a:tc>
                <a:tc>
                  <a:txBody>
                    <a:bodyPr/>
                    <a:lstStyle/>
                    <a:p>
                      <a:endParaRPr lang="en-US" sz="1600" dirty="0"/>
                    </a:p>
                  </a:txBody>
                  <a:tcPr>
                    <a:solidFill>
                      <a:schemeClr val="bg1"/>
                    </a:solidFill>
                  </a:tcPr>
                </a:tc>
                <a:extLst>
                  <a:ext uri="{0D108BD9-81ED-4DB2-BD59-A6C34878D82A}">
                    <a16:rowId xmlns:a16="http://schemas.microsoft.com/office/drawing/2014/main" val="10007"/>
                  </a:ext>
                </a:extLst>
              </a:tr>
              <a:tr h="836462">
                <a:tc>
                  <a:txBody>
                    <a:bodyPr/>
                    <a:lstStyle/>
                    <a:p>
                      <a:r>
                        <a:rPr lang="en-US" sz="1600" dirty="0"/>
                        <a:t>Handing</a:t>
                      </a:r>
                      <a:r>
                        <a:rPr lang="en-US" sz="1600" baseline="0" dirty="0"/>
                        <a:t> Off to End User</a:t>
                      </a:r>
                    </a:p>
                    <a:p>
                      <a:r>
                        <a:rPr lang="en-US" sz="1600" baseline="0" dirty="0"/>
                        <a:t>Closing Down Operations</a:t>
                      </a:r>
                    </a:p>
                    <a:p>
                      <a:r>
                        <a:rPr lang="en-US" sz="1600" baseline="0" dirty="0"/>
                        <a:t>Reporting Outcomes</a:t>
                      </a:r>
                      <a:endParaRPr lang="en-US" sz="1600" dirty="0"/>
                    </a:p>
                  </a:txBody>
                  <a:tcPr/>
                </a:tc>
                <a:tc>
                  <a:txBody>
                    <a:bodyPr/>
                    <a:lstStyle/>
                    <a:p>
                      <a:r>
                        <a:rPr lang="en-US" sz="1600" dirty="0"/>
                        <a:t>Final Report</a:t>
                      </a:r>
                    </a:p>
                    <a:p>
                      <a:r>
                        <a:rPr lang="en-US" sz="1600" dirty="0"/>
                        <a:t>Personnel Evaluations</a:t>
                      </a:r>
                    </a:p>
                  </a:txBody>
                  <a:tcPr/>
                </a:tc>
                <a:extLst>
                  <a:ext uri="{0D108BD9-81ED-4DB2-BD59-A6C34878D82A}">
                    <a16:rowId xmlns:a16="http://schemas.microsoft.com/office/drawing/2014/main" val="10008"/>
                  </a:ext>
                </a:extLst>
              </a:tr>
            </a:tbl>
          </a:graphicData>
        </a:graphic>
      </p:graphicFrame>
      <p:sp>
        <p:nvSpPr>
          <p:cNvPr id="4" name="Slide Number Placeholder 3"/>
          <p:cNvSpPr>
            <a:spLocks noGrp="1"/>
          </p:cNvSpPr>
          <p:nvPr>
            <p:ph type="sldNum" sz="quarter" idx="12"/>
          </p:nvPr>
        </p:nvSpPr>
        <p:spPr/>
        <p:txBody>
          <a:bodyPr/>
          <a:lstStyle/>
          <a:p>
            <a:fld id="{D31CAF21-ECD4-4960-B772-799989C8D634}" type="slidenum">
              <a:rPr lang="en-US" smtClean="0"/>
              <a:t>9</a:t>
            </a:fld>
            <a:endParaRPr lang="en-US"/>
          </a:p>
        </p:txBody>
      </p:sp>
      <p:sp>
        <p:nvSpPr>
          <p:cNvPr id="6" name="Date Placeholder 5"/>
          <p:cNvSpPr>
            <a:spLocks noGrp="1"/>
          </p:cNvSpPr>
          <p:nvPr>
            <p:ph type="dt" sz="half" idx="10"/>
          </p:nvPr>
        </p:nvSpPr>
        <p:spPr/>
        <p:txBody>
          <a:bodyPr/>
          <a:lstStyle/>
          <a:p>
            <a:r>
              <a:rPr lang="en-US" smtClean="0"/>
              <a:t>8 Apr 2021</a:t>
            </a:r>
            <a:endParaRPr lang="en-US"/>
          </a:p>
        </p:txBody>
      </p:sp>
      <p:sp>
        <p:nvSpPr>
          <p:cNvPr id="7" name="Footer Placeholder 6"/>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745863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pt-BR" smtClean="0"/>
              <a:t>Dr. Akram Ali</a:t>
            </a:r>
            <a:endParaRPr lang="en-US"/>
          </a:p>
        </p:txBody>
      </p:sp>
      <p:sp>
        <p:nvSpPr>
          <p:cNvPr id="5" name="Slide Number Placeholder 4"/>
          <p:cNvSpPr>
            <a:spLocks noGrp="1"/>
          </p:cNvSpPr>
          <p:nvPr>
            <p:ph type="sldNum" sz="quarter" idx="12"/>
          </p:nvPr>
        </p:nvSpPr>
        <p:spPr/>
        <p:txBody>
          <a:bodyPr/>
          <a:lstStyle/>
          <a:p>
            <a:fld id="{3CD13FD5-06D9-4B74-A3AB-A6D1C313A7B4}" type="slidenum">
              <a:rPr lang="en-US"/>
              <a:pPr/>
              <a:t>10</a:t>
            </a:fld>
            <a:endParaRPr lang="en-US"/>
          </a:p>
        </p:txBody>
      </p:sp>
      <p:sp>
        <p:nvSpPr>
          <p:cNvPr id="34818" name="Rectangle 2"/>
          <p:cNvSpPr>
            <a:spLocks noGrp="1" noChangeArrowheads="1"/>
          </p:cNvSpPr>
          <p:nvPr>
            <p:ph type="title"/>
          </p:nvPr>
        </p:nvSpPr>
        <p:spPr/>
        <p:txBody>
          <a:bodyPr/>
          <a:lstStyle/>
          <a:p>
            <a:r>
              <a:rPr lang="en-US" dirty="0" smtClean="0"/>
              <a:t>Phases </a:t>
            </a:r>
            <a:r>
              <a:rPr lang="en-US" dirty="0"/>
              <a:t>of the </a:t>
            </a:r>
            <a:r>
              <a:rPr lang="en-US" u="dbl" dirty="0">
                <a:solidFill>
                  <a:srgbClr val="C00000"/>
                </a:solidFill>
              </a:rPr>
              <a:t>Project</a:t>
            </a:r>
            <a:r>
              <a:rPr lang="en-US" dirty="0"/>
              <a:t> Life Cycle</a:t>
            </a:r>
          </a:p>
        </p:txBody>
      </p:sp>
      <p:pic>
        <p:nvPicPr>
          <p:cNvPr id="348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6787" y="1923726"/>
            <a:ext cx="8471928" cy="4368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Date Placeholder 1"/>
          <p:cNvSpPr>
            <a:spLocks noGrp="1"/>
          </p:cNvSpPr>
          <p:nvPr>
            <p:ph type="dt" sz="half" idx="10"/>
          </p:nvPr>
        </p:nvSpPr>
        <p:spPr/>
        <p:txBody>
          <a:bodyPr/>
          <a:lstStyle/>
          <a:p>
            <a:r>
              <a:rPr lang="en-US" smtClean="0"/>
              <a:t>8 Apr 2021</a:t>
            </a:r>
            <a:endParaRPr lang="en-US"/>
          </a:p>
        </p:txBody>
      </p:sp>
    </p:spTree>
    <p:extLst>
      <p:ext uri="{BB962C8B-B14F-4D97-AF65-F5344CB8AC3E}">
        <p14:creationId xmlns:p14="http://schemas.microsoft.com/office/powerpoint/2010/main" val="2493264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a:t>
            </a:r>
            <a:r>
              <a:rPr lang="en-US" dirty="0"/>
              <a:t>of Project Manager</a:t>
            </a:r>
          </a:p>
        </p:txBody>
      </p:sp>
      <p:sp>
        <p:nvSpPr>
          <p:cNvPr id="3" name="Content Placeholder 2"/>
          <p:cNvSpPr>
            <a:spLocks noGrp="1"/>
          </p:cNvSpPr>
          <p:nvPr>
            <p:ph idx="1"/>
          </p:nvPr>
        </p:nvSpPr>
        <p:spPr/>
        <p:txBody>
          <a:bodyPr>
            <a:normAutofit lnSpcReduction="10000"/>
          </a:bodyPr>
          <a:lstStyle/>
          <a:p>
            <a:r>
              <a:rPr lang="en-US" dirty="0"/>
              <a:t>Leader</a:t>
            </a:r>
          </a:p>
          <a:p>
            <a:r>
              <a:rPr lang="en-US" dirty="0"/>
              <a:t>Planner</a:t>
            </a:r>
          </a:p>
          <a:p>
            <a:r>
              <a:rPr lang="en-US" dirty="0"/>
              <a:t>Organizer</a:t>
            </a:r>
          </a:p>
          <a:p>
            <a:r>
              <a:rPr lang="en-US" dirty="0"/>
              <a:t>Controller</a:t>
            </a:r>
          </a:p>
          <a:p>
            <a:r>
              <a:rPr lang="en-US" dirty="0"/>
              <a:t>Communicator</a:t>
            </a:r>
          </a:p>
          <a:p>
            <a:r>
              <a:rPr lang="en-US" dirty="0"/>
              <a:t>Negotiator</a:t>
            </a:r>
          </a:p>
          <a:p>
            <a:r>
              <a:rPr lang="en-US" dirty="0"/>
              <a:t>Peace Maker</a:t>
            </a:r>
          </a:p>
          <a:p>
            <a:r>
              <a:rPr lang="en-US" dirty="0"/>
              <a:t>Advocate</a:t>
            </a:r>
          </a:p>
          <a:p>
            <a:r>
              <a:rPr lang="en-US" dirty="0"/>
              <a:t>Risk Manager</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11</a:t>
            </a:fld>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3985061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Manager’s Skills Set</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12</a:t>
            </a:fld>
            <a:endParaRPr lang="en-US"/>
          </a:p>
        </p:txBody>
      </p:sp>
      <p:sp>
        <p:nvSpPr>
          <p:cNvPr id="9" name="TextBox 8"/>
          <p:cNvSpPr txBox="1"/>
          <p:nvPr/>
        </p:nvSpPr>
        <p:spPr>
          <a:xfrm>
            <a:off x="2017555" y="1371601"/>
            <a:ext cx="3429000" cy="5262979"/>
          </a:xfrm>
          <a:prstGeom prst="rect">
            <a:avLst/>
          </a:prstGeom>
          <a:solidFill>
            <a:srgbClr val="0070C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pPr marL="285750" indent="-285750">
              <a:buFont typeface="Arial" panose="020B0604020202020204" pitchFamily="34" charset="0"/>
              <a:buChar char="•"/>
            </a:pPr>
            <a:r>
              <a:rPr lang="en-US" sz="2800" b="1" dirty="0"/>
              <a:t>Leadership</a:t>
            </a:r>
          </a:p>
          <a:p>
            <a:pPr marL="285750" indent="-285750">
              <a:buFont typeface="Arial" panose="020B0604020202020204" pitchFamily="34" charset="0"/>
              <a:buChar char="•"/>
            </a:pPr>
            <a:r>
              <a:rPr lang="en-US" sz="2800" b="1" dirty="0"/>
              <a:t>Teambuilding</a:t>
            </a:r>
          </a:p>
          <a:p>
            <a:pPr marL="285750" indent="-285750">
              <a:buFont typeface="Arial" panose="020B0604020202020204" pitchFamily="34" charset="0"/>
              <a:buChar char="•"/>
            </a:pPr>
            <a:r>
              <a:rPr lang="en-US" sz="2800" b="1" dirty="0"/>
              <a:t>Management</a:t>
            </a:r>
          </a:p>
          <a:p>
            <a:pPr marL="285750" indent="-285750">
              <a:buFont typeface="Arial" panose="020B0604020202020204" pitchFamily="34" charset="0"/>
              <a:buChar char="•"/>
            </a:pPr>
            <a:r>
              <a:rPr lang="en-US" sz="2800" b="1" dirty="0"/>
              <a:t>Delegation</a:t>
            </a:r>
          </a:p>
          <a:p>
            <a:pPr marL="285750" indent="-285750">
              <a:buFont typeface="Arial" panose="020B0604020202020204" pitchFamily="34" charset="0"/>
              <a:buChar char="•"/>
            </a:pPr>
            <a:r>
              <a:rPr lang="en-US" sz="2800" b="1" dirty="0"/>
              <a:t>Estimating &amp; Budgeting</a:t>
            </a:r>
          </a:p>
          <a:p>
            <a:pPr marL="285750" indent="-285750">
              <a:buFont typeface="Arial" panose="020B0604020202020204" pitchFamily="34" charset="0"/>
              <a:buChar char="•"/>
            </a:pPr>
            <a:r>
              <a:rPr lang="en-US" sz="2800" b="1" dirty="0"/>
              <a:t>Risk Management</a:t>
            </a:r>
          </a:p>
          <a:p>
            <a:pPr marL="285750" indent="-285750">
              <a:buFont typeface="Arial" panose="020B0604020202020204" pitchFamily="34" charset="0"/>
              <a:buChar char="•"/>
            </a:pPr>
            <a:r>
              <a:rPr lang="en-US" sz="2800" b="1" dirty="0"/>
              <a:t>Software proficiency</a:t>
            </a:r>
          </a:p>
          <a:p>
            <a:pPr marL="285750" indent="-285750">
              <a:buFont typeface="Arial" panose="020B0604020202020204" pitchFamily="34" charset="0"/>
              <a:buChar char="•"/>
            </a:pPr>
            <a:r>
              <a:rPr lang="en-US" sz="2800" b="1" dirty="0"/>
              <a:t>Scheduling</a:t>
            </a:r>
          </a:p>
          <a:p>
            <a:pPr marL="285750" indent="-285750">
              <a:buFont typeface="Arial" panose="020B0604020202020204" pitchFamily="34" charset="0"/>
              <a:buChar char="•"/>
            </a:pPr>
            <a:r>
              <a:rPr lang="en-US" sz="2800" b="1" dirty="0"/>
              <a:t>Interviewing</a:t>
            </a:r>
          </a:p>
          <a:p>
            <a:pPr marL="285750" indent="-285750">
              <a:buFont typeface="Arial" panose="020B0604020202020204" pitchFamily="34" charset="0"/>
              <a:buChar char="•"/>
              <a:defRPr/>
            </a:pPr>
            <a:r>
              <a:rPr lang="en-US" sz="2800" b="1" dirty="0"/>
              <a:t>Questioning</a:t>
            </a:r>
          </a:p>
        </p:txBody>
      </p:sp>
      <p:sp>
        <p:nvSpPr>
          <p:cNvPr id="10" name="TextBox 9"/>
          <p:cNvSpPr txBox="1"/>
          <p:nvPr/>
        </p:nvSpPr>
        <p:spPr>
          <a:xfrm>
            <a:off x="6502277" y="1371600"/>
            <a:ext cx="3429000" cy="5262979"/>
          </a:xfrm>
          <a:prstGeom prst="rect">
            <a:avLst/>
          </a:prstGeom>
          <a:solidFill>
            <a:srgbClr val="00206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pPr marL="285750" indent="-285750">
              <a:buFont typeface="Arial" panose="020B0604020202020204" pitchFamily="34" charset="0"/>
              <a:buChar char="•"/>
            </a:pPr>
            <a:r>
              <a:rPr lang="en-US" sz="2800" b="1" dirty="0"/>
              <a:t>Persuading</a:t>
            </a:r>
          </a:p>
          <a:p>
            <a:pPr marL="285750" indent="-285750">
              <a:buFont typeface="Arial" panose="020B0604020202020204" pitchFamily="34" charset="0"/>
              <a:buChar char="•"/>
            </a:pPr>
            <a:r>
              <a:rPr lang="en-US" sz="2800" b="1" dirty="0"/>
              <a:t>Team Facilitation</a:t>
            </a:r>
          </a:p>
          <a:p>
            <a:pPr marL="285750" indent="-285750">
              <a:buFont typeface="Arial" panose="020B0604020202020204" pitchFamily="34" charset="0"/>
              <a:buChar char="•"/>
            </a:pPr>
            <a:r>
              <a:rPr lang="en-US" sz="2800" b="1" dirty="0"/>
              <a:t>Conflict Resolution</a:t>
            </a:r>
          </a:p>
          <a:p>
            <a:pPr marL="285750" indent="-285750">
              <a:buFont typeface="Arial" panose="020B0604020202020204" pitchFamily="34" charset="0"/>
              <a:buChar char="•"/>
            </a:pPr>
            <a:r>
              <a:rPr lang="en-US" sz="2800" b="1" dirty="0"/>
              <a:t>Negotiation</a:t>
            </a:r>
          </a:p>
          <a:p>
            <a:pPr marL="285750" indent="-285750">
              <a:buFont typeface="Arial" panose="020B0604020202020204" pitchFamily="34" charset="0"/>
              <a:buChar char="•"/>
            </a:pPr>
            <a:r>
              <a:rPr lang="en-US" sz="2800" b="1" dirty="0"/>
              <a:t>Writing</a:t>
            </a:r>
          </a:p>
          <a:p>
            <a:pPr marL="285750" indent="-285750">
              <a:buFont typeface="Arial" panose="020B0604020202020204" pitchFamily="34" charset="0"/>
              <a:buChar char="•"/>
            </a:pPr>
            <a:r>
              <a:rPr lang="en-US" sz="2800" b="1" dirty="0"/>
              <a:t>Presentation</a:t>
            </a:r>
          </a:p>
          <a:p>
            <a:pPr marL="285750" indent="-285750">
              <a:buFont typeface="Arial" panose="020B0604020202020204" pitchFamily="34" charset="0"/>
              <a:buChar char="•"/>
            </a:pPr>
            <a:r>
              <a:rPr lang="en-US" sz="2800" b="1" dirty="0"/>
              <a:t>Upwards, Downwards, and sideways communication</a:t>
            </a:r>
          </a:p>
          <a:p>
            <a:pPr marL="285750" indent="-285750">
              <a:buFont typeface="Arial" panose="020B0604020202020204" pitchFamily="34" charset="0"/>
              <a:buChar char="•"/>
            </a:pPr>
            <a:r>
              <a:rPr lang="en-US" sz="2800" b="1" dirty="0"/>
              <a:t>Technical Skills</a:t>
            </a:r>
          </a:p>
          <a:p>
            <a:pPr marL="285750" indent="-285750">
              <a:buFont typeface="Arial" panose="020B0604020202020204" pitchFamily="34" charset="0"/>
              <a:buChar char="•"/>
            </a:pPr>
            <a:r>
              <a:rPr lang="en-US" sz="2800" b="1" dirty="0"/>
              <a:t>Political Savvy</a:t>
            </a:r>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250011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fade">
                                      <p:cBhvr>
                                        <p:cTn id="10" dur="500"/>
                                        <p:tgtEl>
                                          <p:spTgt spid="9">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fade">
                                      <p:cBhvr>
                                        <p:cTn id="13" dur="500"/>
                                        <p:tgtEl>
                                          <p:spTgt spid="9">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animEffect transition="in" filter="fade">
                                      <p:cBhvr>
                                        <p:cTn id="16" dur="500"/>
                                        <p:tgtEl>
                                          <p:spTgt spid="9">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500"/>
                                        <p:tgtEl>
                                          <p:spTgt spid="9">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9">
                                            <p:txEl>
                                              <p:pRg st="5" end="5"/>
                                            </p:txEl>
                                          </p:spTgt>
                                        </p:tgtEl>
                                        <p:attrNameLst>
                                          <p:attrName>style.visibility</p:attrName>
                                        </p:attrNameLst>
                                      </p:cBhvr>
                                      <p:to>
                                        <p:strVal val="visible"/>
                                      </p:to>
                                    </p:set>
                                    <p:animEffect transition="in" filter="fade">
                                      <p:cBhvr>
                                        <p:cTn id="24" dur="500"/>
                                        <p:tgtEl>
                                          <p:spTgt spid="9">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8" end="8"/>
                                            </p:txEl>
                                          </p:spTgt>
                                        </p:tgtEl>
                                        <p:attrNameLst>
                                          <p:attrName>style.visibility</p:attrName>
                                        </p:attrNameLst>
                                      </p:cBhvr>
                                      <p:to>
                                        <p:strVal val="visible"/>
                                      </p:to>
                                    </p:set>
                                    <p:animEffect transition="in" filter="fade">
                                      <p:cBhvr>
                                        <p:cTn id="37" dur="500"/>
                                        <p:tgtEl>
                                          <p:spTgt spid="9">
                                            <p:txEl>
                                              <p:pRg st="8" end="8"/>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9">
                                            <p:txEl>
                                              <p:pRg st="9" end="9"/>
                                            </p:txEl>
                                          </p:spTgt>
                                        </p:tgtEl>
                                        <p:attrNameLst>
                                          <p:attrName>style.visibility</p:attrName>
                                        </p:attrNameLst>
                                      </p:cBhvr>
                                      <p:to>
                                        <p:strVal val="visible"/>
                                      </p:to>
                                    </p:set>
                                    <p:animEffect transition="in" filter="fade">
                                      <p:cBhvr>
                                        <p:cTn id="40" dur="500"/>
                                        <p:tgtEl>
                                          <p:spTgt spid="9">
                                            <p:txEl>
                                              <p:pRg st="9" end="9"/>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0">
                                            <p:txEl>
                                              <p:pRg st="0" end="0"/>
                                            </p:txEl>
                                          </p:spTgt>
                                        </p:tgtEl>
                                        <p:attrNameLst>
                                          <p:attrName>style.visibility</p:attrName>
                                        </p:attrNameLst>
                                      </p:cBhvr>
                                      <p:to>
                                        <p:strVal val="visible"/>
                                      </p:to>
                                    </p:set>
                                    <p:animEffect transition="in" filter="fade">
                                      <p:cBhvr>
                                        <p:cTn id="45" dur="500"/>
                                        <p:tgtEl>
                                          <p:spTgt spid="10">
                                            <p:txEl>
                                              <p:pRg st="0" end="0"/>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10">
                                            <p:txEl>
                                              <p:pRg st="1" end="1"/>
                                            </p:txEl>
                                          </p:spTgt>
                                        </p:tgtEl>
                                        <p:attrNameLst>
                                          <p:attrName>style.visibility</p:attrName>
                                        </p:attrNameLst>
                                      </p:cBhvr>
                                      <p:to>
                                        <p:strVal val="visible"/>
                                      </p:to>
                                    </p:set>
                                    <p:animEffect transition="in" filter="fade">
                                      <p:cBhvr>
                                        <p:cTn id="48" dur="500"/>
                                        <p:tgtEl>
                                          <p:spTgt spid="10">
                                            <p:txEl>
                                              <p:pRg st="1" end="1"/>
                                            </p:txEl>
                                          </p:spTgt>
                                        </p:tgtEl>
                                      </p:cBhvr>
                                    </p:animEffect>
                                  </p:childTnLst>
                                </p:cTn>
                              </p:par>
                              <p:par>
                                <p:cTn id="49" presetID="10" presetClass="entr" presetSubtype="0" fill="hold" nodeType="withEffect">
                                  <p:stCondLst>
                                    <p:cond delay="0"/>
                                  </p:stCondLst>
                                  <p:childTnLst>
                                    <p:set>
                                      <p:cBhvr>
                                        <p:cTn id="50" dur="1" fill="hold">
                                          <p:stCondLst>
                                            <p:cond delay="0"/>
                                          </p:stCondLst>
                                        </p:cTn>
                                        <p:tgtEl>
                                          <p:spTgt spid="10">
                                            <p:txEl>
                                              <p:pRg st="2" end="2"/>
                                            </p:txEl>
                                          </p:spTgt>
                                        </p:tgtEl>
                                        <p:attrNameLst>
                                          <p:attrName>style.visibility</p:attrName>
                                        </p:attrNameLst>
                                      </p:cBhvr>
                                      <p:to>
                                        <p:strVal val="visible"/>
                                      </p:to>
                                    </p:set>
                                    <p:animEffect transition="in" filter="fade">
                                      <p:cBhvr>
                                        <p:cTn id="51" dur="500"/>
                                        <p:tgtEl>
                                          <p:spTgt spid="10">
                                            <p:txEl>
                                              <p:pRg st="2" end="2"/>
                                            </p:txEl>
                                          </p:spTgt>
                                        </p:tgtEl>
                                      </p:cBhvr>
                                    </p:animEffect>
                                  </p:childTnLst>
                                </p:cTn>
                              </p:par>
                              <p:par>
                                <p:cTn id="52" presetID="10" presetClass="entr" presetSubtype="0" fill="hold" nodeType="withEffect">
                                  <p:stCondLst>
                                    <p:cond delay="0"/>
                                  </p:stCondLst>
                                  <p:childTnLst>
                                    <p:set>
                                      <p:cBhvr>
                                        <p:cTn id="53" dur="1" fill="hold">
                                          <p:stCondLst>
                                            <p:cond delay="0"/>
                                          </p:stCondLst>
                                        </p:cTn>
                                        <p:tgtEl>
                                          <p:spTgt spid="10">
                                            <p:txEl>
                                              <p:pRg st="3" end="3"/>
                                            </p:txEl>
                                          </p:spTgt>
                                        </p:tgtEl>
                                        <p:attrNameLst>
                                          <p:attrName>style.visibility</p:attrName>
                                        </p:attrNameLst>
                                      </p:cBhvr>
                                      <p:to>
                                        <p:strVal val="visible"/>
                                      </p:to>
                                    </p:set>
                                    <p:animEffect transition="in" filter="fade">
                                      <p:cBhvr>
                                        <p:cTn id="54" dur="500"/>
                                        <p:tgtEl>
                                          <p:spTgt spid="10">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0">
                                            <p:txEl>
                                              <p:pRg st="4" end="4"/>
                                            </p:txEl>
                                          </p:spTgt>
                                        </p:tgtEl>
                                        <p:attrNameLst>
                                          <p:attrName>style.visibility</p:attrName>
                                        </p:attrNameLst>
                                      </p:cBhvr>
                                      <p:to>
                                        <p:strVal val="visible"/>
                                      </p:to>
                                    </p:set>
                                    <p:animEffect transition="in" filter="fade">
                                      <p:cBhvr>
                                        <p:cTn id="59" dur="500"/>
                                        <p:tgtEl>
                                          <p:spTgt spid="10">
                                            <p:txEl>
                                              <p:pRg st="4" end="4"/>
                                            </p:txEl>
                                          </p:spTgt>
                                        </p:tgtEl>
                                      </p:cBhvr>
                                    </p:animEffect>
                                  </p:childTnLst>
                                </p:cTn>
                              </p:par>
                              <p:par>
                                <p:cTn id="60" presetID="10" presetClass="entr" presetSubtype="0" fill="hold" nodeType="withEffect">
                                  <p:stCondLst>
                                    <p:cond delay="0"/>
                                  </p:stCondLst>
                                  <p:childTnLst>
                                    <p:set>
                                      <p:cBhvr>
                                        <p:cTn id="61" dur="1" fill="hold">
                                          <p:stCondLst>
                                            <p:cond delay="0"/>
                                          </p:stCondLst>
                                        </p:cTn>
                                        <p:tgtEl>
                                          <p:spTgt spid="10">
                                            <p:txEl>
                                              <p:pRg st="5" end="5"/>
                                            </p:txEl>
                                          </p:spTgt>
                                        </p:tgtEl>
                                        <p:attrNameLst>
                                          <p:attrName>style.visibility</p:attrName>
                                        </p:attrNameLst>
                                      </p:cBhvr>
                                      <p:to>
                                        <p:strVal val="visible"/>
                                      </p:to>
                                    </p:set>
                                    <p:animEffect transition="in" filter="fade">
                                      <p:cBhvr>
                                        <p:cTn id="62" dur="500"/>
                                        <p:tgtEl>
                                          <p:spTgt spid="10">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0">
                                            <p:txEl>
                                              <p:pRg st="6" end="6"/>
                                            </p:txEl>
                                          </p:spTgt>
                                        </p:tgtEl>
                                        <p:attrNameLst>
                                          <p:attrName>style.visibility</p:attrName>
                                        </p:attrNameLst>
                                      </p:cBhvr>
                                      <p:to>
                                        <p:strVal val="visible"/>
                                      </p:to>
                                    </p:set>
                                    <p:animEffect transition="in" filter="fade">
                                      <p:cBhvr>
                                        <p:cTn id="67" dur="500"/>
                                        <p:tgtEl>
                                          <p:spTgt spid="10">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0">
                                            <p:txEl>
                                              <p:pRg st="7" end="7"/>
                                            </p:txEl>
                                          </p:spTgt>
                                        </p:tgtEl>
                                        <p:attrNameLst>
                                          <p:attrName>style.visibility</p:attrName>
                                        </p:attrNameLst>
                                      </p:cBhvr>
                                      <p:to>
                                        <p:strVal val="visible"/>
                                      </p:to>
                                    </p:set>
                                    <p:animEffect transition="in" filter="fade">
                                      <p:cBhvr>
                                        <p:cTn id="72" dur="500"/>
                                        <p:tgtEl>
                                          <p:spTgt spid="10">
                                            <p:txEl>
                                              <p:pRg st="7" end="7"/>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0">
                                            <p:txEl>
                                              <p:pRg st="8" end="8"/>
                                            </p:txEl>
                                          </p:spTgt>
                                        </p:tgtEl>
                                        <p:attrNameLst>
                                          <p:attrName>style.visibility</p:attrName>
                                        </p:attrNameLst>
                                      </p:cBhvr>
                                      <p:to>
                                        <p:strVal val="visible"/>
                                      </p:to>
                                    </p:set>
                                    <p:animEffect transition="in" filter="fade">
                                      <p:cBhvr>
                                        <p:cTn id="77" dur="50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
            <a:ext cx="7772400" cy="1143000"/>
          </a:xfrm>
        </p:spPr>
        <p:txBody>
          <a:bodyPr/>
          <a:lstStyle/>
          <a:p>
            <a:r>
              <a:rPr lang="en-US" dirty="0" smtClean="0"/>
              <a:t>How </a:t>
            </a:r>
            <a:r>
              <a:rPr lang="en-US" dirty="0"/>
              <a:t>do you define success?</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13</a:t>
            </a:fld>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graphicFrame>
        <p:nvGraphicFramePr>
          <p:cNvPr id="12" name="Content Placeholder 11"/>
          <p:cNvGraphicFramePr>
            <a:graphicFrameLocks noGrp="1"/>
          </p:cNvGraphicFramePr>
          <p:nvPr>
            <p:ph idx="1"/>
            <p:extLst>
              <p:ext uri="{D42A27DB-BD31-4B8C-83A1-F6EECF244321}">
                <p14:modId xmlns:p14="http://schemas.microsoft.com/office/powerpoint/2010/main" val="262944554"/>
              </p:ext>
            </p:extLst>
          </p:nvPr>
        </p:nvGraphicFramePr>
        <p:xfrm>
          <a:off x="1981200" y="1831589"/>
          <a:ext cx="7533503" cy="45912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00507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962400" y="1601178"/>
            <a:ext cx="4267200" cy="3693319"/>
          </a:xfrm>
          <a:prstGeom prst="rect">
            <a:avLst/>
          </a:prstGeom>
          <a:solidFill>
            <a:srgbClr val="24A9E1"/>
          </a:solid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2751" y="3454083"/>
            <a:ext cx="2933700" cy="3048000"/>
          </a:xfrm>
          <a:prstGeom prst="rect">
            <a:avLst/>
          </a:prstGeom>
        </p:spPr>
      </p:pic>
      <p:sp>
        <p:nvSpPr>
          <p:cNvPr id="2" name="Title 1"/>
          <p:cNvSpPr>
            <a:spLocks noGrp="1"/>
          </p:cNvSpPr>
          <p:nvPr>
            <p:ph type="title"/>
          </p:nvPr>
        </p:nvSpPr>
        <p:spPr/>
        <p:txBody>
          <a:bodyPr/>
          <a:lstStyle/>
          <a:p>
            <a:r>
              <a:rPr lang="en-US" dirty="0" smtClean="0"/>
              <a:t>The </a:t>
            </a:r>
            <a:r>
              <a:rPr lang="en-US" dirty="0"/>
              <a:t>Meaning of Success</a:t>
            </a:r>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52601" y="1371600"/>
            <a:ext cx="2857500" cy="2381250"/>
          </a:xfrm>
        </p:spPr>
      </p:pic>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14</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906" y="2184243"/>
            <a:ext cx="2539683" cy="2539683"/>
          </a:xfrm>
          <a:prstGeom prst="rect">
            <a:avLst/>
          </a:prstGeom>
        </p:spPr>
      </p:pic>
      <p:sp>
        <p:nvSpPr>
          <p:cNvPr id="11" name="TextBox 10"/>
          <p:cNvSpPr txBox="1"/>
          <p:nvPr/>
        </p:nvSpPr>
        <p:spPr>
          <a:xfrm>
            <a:off x="1828800" y="4990858"/>
            <a:ext cx="5181600" cy="707886"/>
          </a:xfrm>
          <a:prstGeom prst="rect">
            <a:avLst/>
          </a:prstGeom>
          <a:noFill/>
        </p:spPr>
        <p:txBody>
          <a:bodyPr wrap="square" rtlCol="0">
            <a:spAutoFit/>
          </a:bodyPr>
          <a:lstStyle/>
          <a:p>
            <a:r>
              <a:rPr lang="en-US" sz="4000" b="1" dirty="0"/>
              <a:t>The Triple Constraints</a:t>
            </a:r>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1148291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286000" y="1295401"/>
            <a:ext cx="7137816" cy="3970318"/>
          </a:xfrm>
          <a:prstGeom prst="rect">
            <a:avLst/>
          </a:prstGeom>
          <a:solidFill>
            <a:schemeClr val="bg2"/>
          </a:solid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2" name="Title 1"/>
          <p:cNvSpPr>
            <a:spLocks noGrp="1"/>
          </p:cNvSpPr>
          <p:nvPr>
            <p:ph type="title"/>
          </p:nvPr>
        </p:nvSpPr>
        <p:spPr/>
        <p:txBody>
          <a:bodyPr/>
          <a:lstStyle/>
          <a:p>
            <a:r>
              <a:rPr lang="en-US" dirty="0" smtClean="0"/>
              <a:t>Common </a:t>
            </a:r>
            <a:r>
              <a:rPr lang="en-US" dirty="0"/>
              <a:t>Project Problems</a:t>
            </a:r>
          </a:p>
        </p:txBody>
      </p:sp>
      <p:sp>
        <p:nvSpPr>
          <p:cNvPr id="3" name="Content Placeholder 2"/>
          <p:cNvSpPr>
            <a:spLocks noGrp="1"/>
          </p:cNvSpPr>
          <p:nvPr>
            <p:ph idx="1"/>
          </p:nvPr>
        </p:nvSpPr>
        <p:spPr>
          <a:xfrm>
            <a:off x="2205571" y="1347402"/>
            <a:ext cx="3390900" cy="3081992"/>
          </a:xfrm>
        </p:spPr>
        <p:txBody>
          <a:bodyPr>
            <a:normAutofit lnSpcReduction="10000"/>
          </a:bodyPr>
          <a:lstStyle/>
          <a:p>
            <a:r>
              <a:rPr lang="en-US" dirty="0"/>
              <a:t>Dissatisfied customers or stakeholders</a:t>
            </a:r>
          </a:p>
          <a:p>
            <a:r>
              <a:rPr lang="en-US" dirty="0"/>
              <a:t>Misunderstood deliverables</a:t>
            </a:r>
          </a:p>
          <a:p>
            <a:r>
              <a:rPr lang="en-US" dirty="0"/>
              <a:t>Inappropriate budgets</a:t>
            </a:r>
          </a:p>
          <a:p>
            <a:r>
              <a:rPr lang="en-US" dirty="0"/>
              <a:t>Inappropriate schedules</a:t>
            </a:r>
          </a:p>
          <a:p>
            <a:r>
              <a:rPr lang="en-US" dirty="0"/>
              <a:t>Overworked or underworked resources</a:t>
            </a:r>
          </a:p>
          <a:p>
            <a:endParaRPr lang="en-US" dirty="0"/>
          </a:p>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15</a:t>
            </a:fld>
            <a:endParaRPr lang="en-US"/>
          </a:p>
        </p:txBody>
      </p:sp>
      <p:sp>
        <p:nvSpPr>
          <p:cNvPr id="10" name="TextBox 9"/>
          <p:cNvSpPr txBox="1"/>
          <p:nvPr/>
        </p:nvSpPr>
        <p:spPr>
          <a:xfrm>
            <a:off x="2590800" y="5105401"/>
            <a:ext cx="7010400" cy="1569660"/>
          </a:xfrm>
          <a:prstGeom prst="rect">
            <a:avLst/>
          </a:prstGeom>
          <a:noFill/>
        </p:spPr>
        <p:txBody>
          <a:bodyPr wrap="square" rtlCol="0">
            <a:spAutoFit/>
          </a:bodyPr>
          <a:lstStyle/>
          <a:p>
            <a:pPr algn="ctr"/>
            <a:r>
              <a:rPr lang="en-US" sz="2400" b="1" dirty="0">
                <a:solidFill>
                  <a:srgbClr val="FFFF00"/>
                </a:solidFill>
              </a:rPr>
              <a:t>If you are handed a project that is already underway, backtrack and work with the stakeholders to define clear success criteria before moving forward</a:t>
            </a:r>
          </a:p>
        </p:txBody>
      </p:sp>
      <p:grpSp>
        <p:nvGrpSpPr>
          <p:cNvPr id="13" name="Group 12"/>
          <p:cNvGrpSpPr/>
          <p:nvPr/>
        </p:nvGrpSpPr>
        <p:grpSpPr>
          <a:xfrm>
            <a:off x="4953002" y="1295402"/>
            <a:ext cx="4924999" cy="3697081"/>
            <a:chOff x="1981200" y="3200399"/>
            <a:chExt cx="6324600" cy="3632619"/>
          </a:xfrm>
        </p:grpSpPr>
        <p:sp>
          <p:nvSpPr>
            <p:cNvPr id="8" name="Isosceles Triangle 7"/>
            <p:cNvSpPr/>
            <p:nvPr/>
          </p:nvSpPr>
          <p:spPr>
            <a:xfrm>
              <a:off x="1981200" y="3200399"/>
              <a:ext cx="6324600" cy="3444082"/>
            </a:xfrm>
            <a:prstGeom prst="triangle">
              <a:avLst/>
            </a:prstGeom>
            <a:noFill/>
            <a:ln w="149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00" b="1" dirty="0">
                <a:solidFill>
                  <a:schemeClr val="tx1"/>
                </a:solidFill>
              </a:endParaRPr>
            </a:p>
          </p:txBody>
        </p:sp>
        <p:grpSp>
          <p:nvGrpSpPr>
            <p:cNvPr id="12" name="Group 11"/>
            <p:cNvGrpSpPr/>
            <p:nvPr/>
          </p:nvGrpSpPr>
          <p:grpSpPr>
            <a:xfrm>
              <a:off x="1981200" y="3200400"/>
              <a:ext cx="6324600" cy="3632618"/>
              <a:chOff x="1981200" y="3200400"/>
              <a:chExt cx="6324600" cy="3632618"/>
            </a:xfrm>
          </p:grpSpPr>
          <p:sp>
            <p:nvSpPr>
              <p:cNvPr id="11" name="Isosceles Triangle 10"/>
              <p:cNvSpPr/>
              <p:nvPr/>
            </p:nvSpPr>
            <p:spPr>
              <a:xfrm>
                <a:off x="1981200" y="3200400"/>
                <a:ext cx="6324600" cy="3632618"/>
              </a:xfrm>
              <a:prstGeom prst="triangle">
                <a:avLst/>
              </a:prstGeom>
              <a:solidFill>
                <a:srgbClr val="FF0000"/>
              </a:solidFill>
              <a:ln w="635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As Project Manager, it is up to you to insist that the proper foundation is laid during the initiation phase.</a:t>
                </a:r>
              </a:p>
            </p:txBody>
          </p:sp>
          <p:sp>
            <p:nvSpPr>
              <p:cNvPr id="9" name="TextBox 8"/>
              <p:cNvSpPr txBox="1"/>
              <p:nvPr/>
            </p:nvSpPr>
            <p:spPr>
              <a:xfrm>
                <a:off x="3931920" y="4337666"/>
                <a:ext cx="2476499" cy="574579"/>
              </a:xfrm>
              <a:prstGeom prst="rect">
                <a:avLst/>
              </a:prstGeom>
              <a:noFill/>
            </p:spPr>
            <p:txBody>
              <a:bodyPr wrap="square" rtlCol="0">
                <a:spAutoFit/>
              </a:bodyPr>
              <a:lstStyle/>
              <a:p>
                <a:r>
                  <a:rPr lang="en-US" sz="2800" b="1" dirty="0">
                    <a:solidFill>
                      <a:schemeClr val="bg1"/>
                    </a:solidFill>
                  </a:rPr>
                  <a:t>WARNING</a:t>
                </a:r>
                <a:r>
                  <a:rPr lang="en-US" sz="3200" b="1" dirty="0">
                    <a:solidFill>
                      <a:schemeClr val="bg1"/>
                    </a:solidFill>
                  </a:rPr>
                  <a:t>!</a:t>
                </a:r>
              </a:p>
            </p:txBody>
          </p:sp>
        </p:grpSp>
      </p:gr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8084153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
                                          </p:val>
                                        </p:tav>
                                        <p:tav tm="100000">
                                          <p:val>
                                            <p:strVal val="#ppt_x"/>
                                          </p:val>
                                        </p:tav>
                                      </p:tavLst>
                                    </p:anim>
                                    <p:anim calcmode="lin" valueType="num">
                                      <p:cBhvr>
                                        <p:cTn id="4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Definition and Scope</a:t>
            </a:r>
          </a:p>
        </p:txBody>
      </p:sp>
      <p:sp>
        <p:nvSpPr>
          <p:cNvPr id="3" name="Content Placeholder 2"/>
          <p:cNvSpPr>
            <a:spLocks noGrp="1"/>
          </p:cNvSpPr>
          <p:nvPr>
            <p:ph idx="1"/>
          </p:nvPr>
        </p:nvSpPr>
        <p:spPr>
          <a:xfrm>
            <a:off x="2057400" y="1600200"/>
            <a:ext cx="7620000" cy="4800600"/>
          </a:xfrm>
        </p:spPr>
        <p:txBody>
          <a:bodyPr>
            <a:normAutofit/>
          </a:bodyPr>
          <a:lstStyle/>
          <a:p>
            <a:pPr>
              <a:lnSpc>
                <a:spcPct val="150000"/>
              </a:lnSpc>
            </a:pPr>
            <a:r>
              <a:rPr lang="en-US" sz="2400" b="1" dirty="0"/>
              <a:t>How do you define a project?</a:t>
            </a:r>
          </a:p>
          <a:p>
            <a:pPr marL="868680" lvl="1" indent="-457200">
              <a:lnSpc>
                <a:spcPct val="150000"/>
              </a:lnSpc>
              <a:buFont typeface="+mj-lt"/>
              <a:buAutoNum type="arabicPeriod"/>
            </a:pPr>
            <a:r>
              <a:rPr lang="en-US" sz="2400" dirty="0">
                <a:solidFill>
                  <a:srgbClr val="FFFF00"/>
                </a:solidFill>
              </a:rPr>
              <a:t>Stakeholders and their responsibilities</a:t>
            </a:r>
          </a:p>
          <a:p>
            <a:pPr marL="868680" lvl="1" indent="-457200">
              <a:lnSpc>
                <a:spcPct val="150000"/>
              </a:lnSpc>
              <a:buFont typeface="+mj-lt"/>
              <a:buAutoNum type="arabicPeriod"/>
            </a:pPr>
            <a:r>
              <a:rPr lang="en-US" sz="2400" dirty="0"/>
              <a:t>Project purpose</a:t>
            </a:r>
          </a:p>
          <a:p>
            <a:pPr marL="868680" lvl="1" indent="-457200">
              <a:lnSpc>
                <a:spcPct val="150000"/>
              </a:lnSpc>
              <a:buFont typeface="+mj-lt"/>
              <a:buAutoNum type="arabicPeriod"/>
            </a:pPr>
            <a:r>
              <a:rPr lang="en-US" sz="2400" dirty="0"/>
              <a:t>Project Objectives</a:t>
            </a:r>
          </a:p>
          <a:p>
            <a:pPr marL="868680" lvl="1" indent="-457200">
              <a:lnSpc>
                <a:spcPct val="150000"/>
              </a:lnSpc>
              <a:buFont typeface="+mj-lt"/>
              <a:buAutoNum type="arabicPeriod"/>
            </a:pPr>
            <a:r>
              <a:rPr lang="en-US" sz="2400" dirty="0"/>
              <a:t>Project Scope</a:t>
            </a:r>
          </a:p>
          <a:p>
            <a:pPr marL="868680" lvl="1" indent="-457200">
              <a:lnSpc>
                <a:spcPct val="150000"/>
              </a:lnSpc>
              <a:buFont typeface="+mj-lt"/>
              <a:buAutoNum type="arabicPeriod"/>
            </a:pPr>
            <a:r>
              <a:rPr lang="en-US" sz="2400" dirty="0"/>
              <a:t>Project sign-off and review hierarchies</a:t>
            </a:r>
          </a:p>
          <a:p>
            <a:pPr marL="868680" lvl="1" indent="-457200">
              <a:lnSpc>
                <a:spcPct val="150000"/>
              </a:lnSpc>
              <a:buFont typeface="+mj-lt"/>
              <a:buAutoNum type="arabicPeriod"/>
            </a:pPr>
            <a:r>
              <a:rPr lang="en-US" sz="2400" dirty="0"/>
              <a:t>Project reporting and communication plan</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16</a:t>
            </a:fld>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8856650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1905000" y="457201"/>
            <a:ext cx="8229600" cy="692150"/>
          </a:xfrm>
        </p:spPr>
        <p:txBody>
          <a:bodyPr vert="horz" lIns="91440" tIns="45720" rIns="91440" bIns="45720" rtlCol="0" anchor="ctr">
            <a:noAutofit/>
          </a:bodyPr>
          <a:lstStyle/>
          <a:p>
            <a:r>
              <a:rPr lang="en-US" altLang="en-US" dirty="0" smtClean="0"/>
              <a:t>Project </a:t>
            </a:r>
            <a:r>
              <a:rPr lang="en-US" altLang="en-US" dirty="0"/>
              <a:t>Primary Stakeholders: Examples</a:t>
            </a:r>
          </a:p>
        </p:txBody>
      </p:sp>
      <p:sp>
        <p:nvSpPr>
          <p:cNvPr id="422936" name="AutoShape 24"/>
          <p:cNvSpPr>
            <a:spLocks noChangeArrowheads="1"/>
          </p:cNvSpPr>
          <p:nvPr/>
        </p:nvSpPr>
        <p:spPr bwMode="auto">
          <a:xfrm>
            <a:off x="6629400" y="1623219"/>
            <a:ext cx="3276600" cy="3095625"/>
          </a:xfrm>
          <a:prstGeom prst="roundRect">
            <a:avLst>
              <a:gd name="adj" fmla="val 16667"/>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endParaRPr lang="en-US" sz="1600" b="1" dirty="0">
              <a:solidFill>
                <a:srgbClr val="002060"/>
              </a:solidFill>
            </a:endParaRPr>
          </a:p>
          <a:p>
            <a:pPr algn="ctr"/>
            <a:r>
              <a:rPr lang="en-US" sz="1600" b="1" dirty="0">
                <a:solidFill>
                  <a:srgbClr val="002060"/>
                </a:solidFill>
              </a:rPr>
              <a:t>Primary Stakeholders can be </a:t>
            </a:r>
          </a:p>
          <a:p>
            <a:pPr algn="ctr"/>
            <a:r>
              <a:rPr lang="en-US" sz="1600" b="1" dirty="0">
                <a:solidFill>
                  <a:srgbClr val="002060"/>
                </a:solidFill>
              </a:rPr>
              <a:t>internal or external to the</a:t>
            </a:r>
          </a:p>
          <a:p>
            <a:pPr algn="ctr"/>
            <a:r>
              <a:rPr lang="en-US" sz="1600" b="1" dirty="0">
                <a:solidFill>
                  <a:srgbClr val="002060"/>
                </a:solidFill>
              </a:rPr>
              <a:t>Project-implementing </a:t>
            </a:r>
          </a:p>
          <a:p>
            <a:pPr algn="ctr"/>
            <a:r>
              <a:rPr lang="en-US" sz="1600" b="1" dirty="0">
                <a:solidFill>
                  <a:srgbClr val="002060"/>
                </a:solidFill>
              </a:rPr>
              <a:t>organization </a:t>
            </a:r>
          </a:p>
          <a:p>
            <a:pPr algn="ctr"/>
            <a:endParaRPr lang="en-US" sz="1600" b="1" dirty="0">
              <a:solidFill>
                <a:srgbClr val="002060"/>
              </a:solidFill>
            </a:endParaRPr>
          </a:p>
          <a:p>
            <a:pPr algn="ctr"/>
            <a:r>
              <a:rPr lang="en-US" sz="1600" b="1" dirty="0">
                <a:solidFill>
                  <a:srgbClr val="002060"/>
                </a:solidFill>
              </a:rPr>
              <a:t>Managing all these stake</a:t>
            </a:r>
          </a:p>
          <a:p>
            <a:pPr algn="ctr"/>
            <a:r>
              <a:rPr lang="en-US" sz="1600" b="1" dirty="0">
                <a:solidFill>
                  <a:srgbClr val="002060"/>
                </a:solidFill>
              </a:rPr>
              <a:t>holders is challenging but </a:t>
            </a:r>
          </a:p>
          <a:p>
            <a:pPr algn="ctr"/>
            <a:r>
              <a:rPr lang="en-US" sz="1600" b="1" dirty="0">
                <a:solidFill>
                  <a:srgbClr val="002060"/>
                </a:solidFill>
              </a:rPr>
              <a:t>routine for the project </a:t>
            </a:r>
          </a:p>
          <a:p>
            <a:pPr algn="ctr"/>
            <a:r>
              <a:rPr lang="en-US" sz="1600" b="1" dirty="0">
                <a:solidFill>
                  <a:srgbClr val="002060"/>
                </a:solidFill>
              </a:rPr>
              <a:t>manager and project team</a:t>
            </a:r>
          </a:p>
          <a:p>
            <a:pPr algn="ctr"/>
            <a:endParaRPr lang="en-US" sz="1600" b="1" dirty="0">
              <a:solidFill>
                <a:srgbClr val="002060"/>
              </a:solidFill>
            </a:endParaRPr>
          </a:p>
        </p:txBody>
      </p:sp>
      <p:grpSp>
        <p:nvGrpSpPr>
          <p:cNvPr id="2" name="Group 1"/>
          <p:cNvGrpSpPr/>
          <p:nvPr/>
        </p:nvGrpSpPr>
        <p:grpSpPr>
          <a:xfrm>
            <a:off x="4214577" y="1645445"/>
            <a:ext cx="2311400" cy="5038725"/>
            <a:chOff x="2830513" y="1336675"/>
            <a:chExt cx="2311400" cy="5038725"/>
          </a:xfrm>
        </p:grpSpPr>
        <p:sp>
          <p:nvSpPr>
            <p:cNvPr id="422923" name="Rectangle 11"/>
            <p:cNvSpPr>
              <a:spLocks noChangeArrowheads="1"/>
            </p:cNvSpPr>
            <p:nvPr/>
          </p:nvSpPr>
          <p:spPr bwMode="auto">
            <a:xfrm>
              <a:off x="2830513" y="1336675"/>
              <a:ext cx="2271712" cy="4905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Team</a:t>
              </a:r>
            </a:p>
          </p:txBody>
        </p:sp>
        <p:sp>
          <p:nvSpPr>
            <p:cNvPr id="422925" name="Rectangle 13"/>
            <p:cNvSpPr>
              <a:spLocks noChangeArrowheads="1"/>
            </p:cNvSpPr>
            <p:nvPr/>
          </p:nvSpPr>
          <p:spPr bwMode="auto">
            <a:xfrm>
              <a:off x="2859088" y="3282950"/>
              <a:ext cx="2271712" cy="4905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Input Suppliers </a:t>
              </a:r>
            </a:p>
            <a:p>
              <a:pPr algn="ctr"/>
              <a:r>
                <a:rPr lang="en-US" sz="1600" b="1" dirty="0">
                  <a:solidFill>
                    <a:srgbClr val="002060"/>
                  </a:solidFill>
                </a:rPr>
                <a:t>&amp; Vendors (ext.)</a:t>
              </a:r>
            </a:p>
          </p:txBody>
        </p:sp>
        <p:sp>
          <p:nvSpPr>
            <p:cNvPr id="422926" name="Rectangle 14"/>
            <p:cNvSpPr>
              <a:spLocks noChangeArrowheads="1"/>
            </p:cNvSpPr>
            <p:nvPr/>
          </p:nvSpPr>
          <p:spPr bwMode="auto">
            <a:xfrm>
              <a:off x="2859088" y="2638425"/>
              <a:ext cx="2271712" cy="4905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Customers </a:t>
              </a:r>
            </a:p>
            <a:p>
              <a:pPr algn="ctr"/>
              <a:r>
                <a:rPr lang="en-US" sz="1600" b="1" dirty="0">
                  <a:solidFill>
                    <a:srgbClr val="002060"/>
                  </a:solidFill>
                </a:rPr>
                <a:t>&amp; Users</a:t>
              </a:r>
            </a:p>
          </p:txBody>
        </p:sp>
        <p:sp>
          <p:nvSpPr>
            <p:cNvPr id="422927" name="Rectangle 15"/>
            <p:cNvSpPr>
              <a:spLocks noChangeArrowheads="1"/>
            </p:cNvSpPr>
            <p:nvPr/>
          </p:nvSpPr>
          <p:spPr bwMode="auto">
            <a:xfrm>
              <a:off x="2870200" y="5240338"/>
              <a:ext cx="2271713" cy="49053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Financers (ext.)</a:t>
              </a:r>
            </a:p>
          </p:txBody>
        </p:sp>
        <p:sp>
          <p:nvSpPr>
            <p:cNvPr id="422928" name="Rectangle 16"/>
            <p:cNvSpPr>
              <a:spLocks noChangeArrowheads="1"/>
            </p:cNvSpPr>
            <p:nvPr/>
          </p:nvSpPr>
          <p:spPr bwMode="auto">
            <a:xfrm>
              <a:off x="2870200" y="4595813"/>
              <a:ext cx="2271713" cy="49053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Consultants</a:t>
              </a:r>
            </a:p>
          </p:txBody>
        </p:sp>
        <p:sp>
          <p:nvSpPr>
            <p:cNvPr id="422929" name="Rectangle 17"/>
            <p:cNvSpPr>
              <a:spLocks noChangeArrowheads="1"/>
            </p:cNvSpPr>
            <p:nvPr/>
          </p:nvSpPr>
          <p:spPr bwMode="auto">
            <a:xfrm>
              <a:off x="2870200" y="5884863"/>
              <a:ext cx="2271713" cy="49053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Local, State and Federal </a:t>
              </a:r>
            </a:p>
            <a:p>
              <a:pPr algn="ctr"/>
              <a:r>
                <a:rPr lang="en-US" sz="1600" b="1" dirty="0">
                  <a:solidFill>
                    <a:srgbClr val="002060"/>
                  </a:solidFill>
                </a:rPr>
                <a:t>Government Entities</a:t>
              </a:r>
            </a:p>
          </p:txBody>
        </p:sp>
        <p:sp>
          <p:nvSpPr>
            <p:cNvPr id="422937" name="Rectangle 25"/>
            <p:cNvSpPr>
              <a:spLocks noChangeArrowheads="1"/>
            </p:cNvSpPr>
            <p:nvPr/>
          </p:nvSpPr>
          <p:spPr bwMode="auto">
            <a:xfrm>
              <a:off x="2859088" y="3919538"/>
              <a:ext cx="2271712" cy="49053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Contractors / </a:t>
              </a:r>
            </a:p>
            <a:p>
              <a:pPr algn="ctr"/>
              <a:r>
                <a:rPr lang="en-US" sz="1600" b="1" dirty="0">
                  <a:solidFill>
                    <a:srgbClr val="002060"/>
                  </a:solidFill>
                </a:rPr>
                <a:t>Subcontractors</a:t>
              </a:r>
            </a:p>
          </p:txBody>
        </p:sp>
        <p:sp>
          <p:nvSpPr>
            <p:cNvPr id="422938" name="Rectangle 26"/>
            <p:cNvSpPr>
              <a:spLocks noChangeArrowheads="1"/>
            </p:cNvSpPr>
            <p:nvPr/>
          </p:nvSpPr>
          <p:spPr bwMode="auto">
            <a:xfrm>
              <a:off x="2846388" y="2016125"/>
              <a:ext cx="2271712" cy="4905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Partners</a:t>
              </a:r>
            </a:p>
          </p:txBody>
        </p:sp>
      </p:grpSp>
      <p:grpSp>
        <p:nvGrpSpPr>
          <p:cNvPr id="7" name="Group 6"/>
          <p:cNvGrpSpPr/>
          <p:nvPr/>
        </p:nvGrpSpPr>
        <p:grpSpPr>
          <a:xfrm>
            <a:off x="1752602" y="1645445"/>
            <a:ext cx="2271713" cy="5038725"/>
            <a:chOff x="228600" y="1343025"/>
            <a:chExt cx="2271713" cy="5038725"/>
          </a:xfrm>
        </p:grpSpPr>
        <p:sp>
          <p:nvSpPr>
            <p:cNvPr id="422918" name="Rectangle 6"/>
            <p:cNvSpPr>
              <a:spLocks noChangeArrowheads="1"/>
            </p:cNvSpPr>
            <p:nvPr/>
          </p:nvSpPr>
          <p:spPr bwMode="auto">
            <a:xfrm>
              <a:off x="228600" y="1989138"/>
              <a:ext cx="2271713" cy="49053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Senior Management</a:t>
              </a:r>
            </a:p>
          </p:txBody>
        </p:sp>
        <p:sp>
          <p:nvSpPr>
            <p:cNvPr id="422919" name="Rectangle 7"/>
            <p:cNvSpPr>
              <a:spLocks noChangeArrowheads="1"/>
            </p:cNvSpPr>
            <p:nvPr/>
          </p:nvSpPr>
          <p:spPr bwMode="auto">
            <a:xfrm>
              <a:off x="228600" y="5243513"/>
              <a:ext cx="2271713" cy="49053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Functional / </a:t>
              </a:r>
            </a:p>
            <a:p>
              <a:pPr algn="ctr"/>
              <a:r>
                <a:rPr lang="en-US" sz="1600" b="1" dirty="0">
                  <a:solidFill>
                    <a:srgbClr val="002060"/>
                  </a:solidFill>
                </a:rPr>
                <a:t>Resource Managers</a:t>
              </a:r>
            </a:p>
          </p:txBody>
        </p:sp>
        <p:sp>
          <p:nvSpPr>
            <p:cNvPr id="422920" name="Rectangle 8"/>
            <p:cNvSpPr>
              <a:spLocks noChangeArrowheads="1"/>
            </p:cNvSpPr>
            <p:nvPr/>
          </p:nvSpPr>
          <p:spPr bwMode="auto">
            <a:xfrm>
              <a:off x="228600" y="1343025"/>
              <a:ext cx="2271713" cy="4905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Corporate Shareholders</a:t>
              </a:r>
            </a:p>
          </p:txBody>
        </p:sp>
        <p:sp>
          <p:nvSpPr>
            <p:cNvPr id="422921" name="Rectangle 9"/>
            <p:cNvSpPr>
              <a:spLocks noChangeArrowheads="1"/>
            </p:cNvSpPr>
            <p:nvPr/>
          </p:nvSpPr>
          <p:spPr bwMode="auto">
            <a:xfrm>
              <a:off x="228600" y="2636838"/>
              <a:ext cx="2271713" cy="49053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Sponsor</a:t>
              </a:r>
            </a:p>
          </p:txBody>
        </p:sp>
        <p:sp>
          <p:nvSpPr>
            <p:cNvPr id="422922" name="Rectangle 10"/>
            <p:cNvSpPr>
              <a:spLocks noChangeArrowheads="1"/>
            </p:cNvSpPr>
            <p:nvPr/>
          </p:nvSpPr>
          <p:spPr bwMode="auto">
            <a:xfrm>
              <a:off x="228600" y="5891213"/>
              <a:ext cx="2271713" cy="49053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Manager</a:t>
              </a:r>
            </a:p>
          </p:txBody>
        </p:sp>
        <p:sp>
          <p:nvSpPr>
            <p:cNvPr id="422924" name="Rectangle 12"/>
            <p:cNvSpPr>
              <a:spLocks noChangeArrowheads="1"/>
            </p:cNvSpPr>
            <p:nvPr/>
          </p:nvSpPr>
          <p:spPr bwMode="auto">
            <a:xfrm>
              <a:off x="228600" y="3930650"/>
              <a:ext cx="2271713" cy="4905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Management </a:t>
              </a:r>
            </a:p>
            <a:p>
              <a:pPr algn="ctr"/>
              <a:r>
                <a:rPr lang="en-US" sz="1600" b="1" dirty="0">
                  <a:solidFill>
                    <a:srgbClr val="002060"/>
                  </a:solidFill>
                </a:rPr>
                <a:t>Office</a:t>
              </a:r>
            </a:p>
          </p:txBody>
        </p:sp>
        <p:sp>
          <p:nvSpPr>
            <p:cNvPr id="422935" name="Rectangle 23"/>
            <p:cNvSpPr>
              <a:spLocks noChangeArrowheads="1"/>
            </p:cNvSpPr>
            <p:nvPr/>
          </p:nvSpPr>
          <p:spPr bwMode="auto">
            <a:xfrm>
              <a:off x="228600" y="4584700"/>
              <a:ext cx="2271713" cy="4905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Chief Project Officer / </a:t>
              </a:r>
            </a:p>
            <a:p>
              <a:pPr algn="ctr"/>
              <a:r>
                <a:rPr lang="en-US" sz="1600" b="1" dirty="0">
                  <a:solidFill>
                    <a:srgbClr val="002060"/>
                  </a:solidFill>
                </a:rPr>
                <a:t>Programme Manager</a:t>
              </a:r>
            </a:p>
          </p:txBody>
        </p:sp>
        <p:sp>
          <p:nvSpPr>
            <p:cNvPr id="25" name="Rectangle 9"/>
            <p:cNvSpPr>
              <a:spLocks noChangeArrowheads="1"/>
            </p:cNvSpPr>
            <p:nvPr/>
          </p:nvSpPr>
          <p:spPr bwMode="auto">
            <a:xfrm>
              <a:off x="228600" y="3282950"/>
              <a:ext cx="2271713" cy="490538"/>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Project Steering </a:t>
              </a:r>
            </a:p>
            <a:p>
              <a:pPr algn="ctr"/>
              <a:r>
                <a:rPr lang="en-US" sz="1600" b="1" dirty="0">
                  <a:solidFill>
                    <a:srgbClr val="002060"/>
                  </a:solidFill>
                </a:rPr>
                <a:t>Committee</a:t>
              </a:r>
            </a:p>
          </p:txBody>
        </p:sp>
      </p:gr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17</a:t>
            </a:fld>
            <a:endParaRPr lang="en-US"/>
          </a:p>
        </p:txBody>
      </p:sp>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021229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22936"/>
                                        </p:tgtEl>
                                        <p:attrNameLst>
                                          <p:attrName>style.visibility</p:attrName>
                                        </p:attrNameLst>
                                      </p:cBhvr>
                                      <p:to>
                                        <p:strVal val="visible"/>
                                      </p:to>
                                    </p:set>
                                    <p:animEffect transition="in" filter="fade">
                                      <p:cBhvr>
                                        <p:cTn id="17" dur="500"/>
                                        <p:tgtEl>
                                          <p:spTgt spid="4229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title"/>
          </p:nvPr>
        </p:nvSpPr>
        <p:spPr>
          <a:xfrm>
            <a:off x="1919288" y="381001"/>
            <a:ext cx="8229600" cy="692150"/>
          </a:xfrm>
        </p:spPr>
        <p:txBody>
          <a:bodyPr vert="horz" lIns="91440" tIns="45720" rIns="91440" bIns="45720" rtlCol="0" anchor="ctr">
            <a:noAutofit/>
          </a:bodyPr>
          <a:lstStyle/>
          <a:p>
            <a:r>
              <a:rPr lang="en-US" altLang="en-US" dirty="0" smtClean="0"/>
              <a:t>Project </a:t>
            </a:r>
            <a:r>
              <a:rPr lang="en-US" altLang="en-US" dirty="0"/>
              <a:t>Secondary Stakeholders: Examples </a:t>
            </a:r>
          </a:p>
        </p:txBody>
      </p:sp>
      <p:grpSp>
        <p:nvGrpSpPr>
          <p:cNvPr id="7" name="Group 6"/>
          <p:cNvGrpSpPr/>
          <p:nvPr/>
        </p:nvGrpSpPr>
        <p:grpSpPr>
          <a:xfrm>
            <a:off x="1828800" y="1512096"/>
            <a:ext cx="2271712" cy="5189537"/>
            <a:chOff x="395288" y="1192213"/>
            <a:chExt cx="2271712" cy="5189537"/>
          </a:xfrm>
        </p:grpSpPr>
        <p:sp>
          <p:nvSpPr>
            <p:cNvPr id="432135" name="Rectangle 7"/>
            <p:cNvSpPr>
              <a:spLocks noChangeArrowheads="1"/>
            </p:cNvSpPr>
            <p:nvPr/>
          </p:nvSpPr>
          <p:spPr bwMode="auto">
            <a:xfrm>
              <a:off x="395288" y="1951038"/>
              <a:ext cx="2271712" cy="6397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Consumer Interest </a:t>
              </a:r>
            </a:p>
            <a:p>
              <a:pPr algn="ctr"/>
              <a:r>
                <a:rPr lang="en-US" sz="1600" b="1" dirty="0">
                  <a:solidFill>
                    <a:srgbClr val="002060"/>
                  </a:solidFill>
                </a:rPr>
                <a:t>Groups</a:t>
              </a:r>
            </a:p>
          </p:txBody>
        </p:sp>
        <p:sp>
          <p:nvSpPr>
            <p:cNvPr id="432137" name="Rectangle 9"/>
            <p:cNvSpPr>
              <a:spLocks noChangeArrowheads="1"/>
            </p:cNvSpPr>
            <p:nvPr/>
          </p:nvSpPr>
          <p:spPr bwMode="auto">
            <a:xfrm>
              <a:off x="395288" y="1192213"/>
              <a:ext cx="2271712" cy="6397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Competitors</a:t>
              </a:r>
            </a:p>
          </p:txBody>
        </p:sp>
        <p:sp>
          <p:nvSpPr>
            <p:cNvPr id="432140" name="Rectangle 12"/>
            <p:cNvSpPr>
              <a:spLocks noChangeArrowheads="1"/>
            </p:cNvSpPr>
            <p:nvPr/>
          </p:nvSpPr>
          <p:spPr bwMode="auto">
            <a:xfrm>
              <a:off x="395288" y="5741988"/>
              <a:ext cx="2271712" cy="6397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Academia &amp; Researchers</a:t>
              </a:r>
            </a:p>
          </p:txBody>
        </p:sp>
        <p:sp>
          <p:nvSpPr>
            <p:cNvPr id="432141" name="Rectangle 13"/>
            <p:cNvSpPr>
              <a:spLocks noChangeArrowheads="1"/>
            </p:cNvSpPr>
            <p:nvPr/>
          </p:nvSpPr>
          <p:spPr bwMode="auto">
            <a:xfrm>
              <a:off x="395288" y="2708275"/>
              <a:ext cx="2271712" cy="641350"/>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Civic and Professional </a:t>
              </a:r>
            </a:p>
            <a:p>
              <a:pPr algn="ctr"/>
              <a:r>
                <a:rPr lang="en-US" sz="1600" b="1" dirty="0">
                  <a:solidFill>
                    <a:srgbClr val="002060"/>
                  </a:solidFill>
                </a:rPr>
                <a:t>Organizations</a:t>
              </a:r>
            </a:p>
          </p:txBody>
        </p:sp>
        <p:sp>
          <p:nvSpPr>
            <p:cNvPr id="432143" name="Rectangle 15"/>
            <p:cNvSpPr>
              <a:spLocks noChangeArrowheads="1"/>
            </p:cNvSpPr>
            <p:nvPr/>
          </p:nvSpPr>
          <p:spPr bwMode="auto">
            <a:xfrm>
              <a:off x="395288" y="4983163"/>
              <a:ext cx="2271712" cy="641350"/>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a:solidFill>
                    <a:srgbClr val="002060"/>
                  </a:solidFill>
                </a:rPr>
                <a:t>Media </a:t>
              </a:r>
            </a:p>
          </p:txBody>
        </p:sp>
        <p:sp>
          <p:nvSpPr>
            <p:cNvPr id="432146" name="Rectangle 18"/>
            <p:cNvSpPr>
              <a:spLocks noChangeArrowheads="1"/>
            </p:cNvSpPr>
            <p:nvPr/>
          </p:nvSpPr>
          <p:spPr bwMode="auto">
            <a:xfrm>
              <a:off x="395288" y="4225925"/>
              <a:ext cx="2271712" cy="6397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Local, State and Federal </a:t>
              </a:r>
            </a:p>
            <a:p>
              <a:pPr algn="ctr"/>
              <a:r>
                <a:rPr lang="en-US" sz="1600" b="1" dirty="0">
                  <a:solidFill>
                    <a:srgbClr val="002060"/>
                  </a:solidFill>
                </a:rPr>
                <a:t>Government Entities</a:t>
              </a:r>
            </a:p>
          </p:txBody>
        </p:sp>
        <p:sp>
          <p:nvSpPr>
            <p:cNvPr id="432148" name="Rectangle 20"/>
            <p:cNvSpPr>
              <a:spLocks noChangeArrowheads="1"/>
            </p:cNvSpPr>
            <p:nvPr/>
          </p:nvSpPr>
          <p:spPr bwMode="auto">
            <a:xfrm>
              <a:off x="395288" y="3467100"/>
              <a:ext cx="2271712" cy="6397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Political Organizations</a:t>
              </a:r>
            </a:p>
          </p:txBody>
        </p:sp>
      </p:grpSp>
      <p:sp>
        <p:nvSpPr>
          <p:cNvPr id="432149" name="AutoShape 21"/>
          <p:cNvSpPr>
            <a:spLocks noChangeArrowheads="1"/>
          </p:cNvSpPr>
          <p:nvPr/>
        </p:nvSpPr>
        <p:spPr bwMode="auto">
          <a:xfrm>
            <a:off x="6809284" y="1504601"/>
            <a:ext cx="3024187" cy="3097213"/>
          </a:xfrm>
          <a:prstGeom prst="roundRect">
            <a:avLst>
              <a:gd name="adj" fmla="val 16667"/>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endParaRPr lang="en-US" sz="1600" b="1" dirty="0">
              <a:solidFill>
                <a:srgbClr val="002060"/>
              </a:solidFill>
            </a:endParaRPr>
          </a:p>
          <a:p>
            <a:pPr algn="ctr"/>
            <a:r>
              <a:rPr lang="en-US" sz="1600" b="1" dirty="0">
                <a:solidFill>
                  <a:srgbClr val="002060"/>
                </a:solidFill>
              </a:rPr>
              <a:t>Secondary Stakeholders are </a:t>
            </a:r>
          </a:p>
          <a:p>
            <a:pPr algn="ctr"/>
            <a:r>
              <a:rPr lang="en-US" sz="1600" b="1" dirty="0">
                <a:solidFill>
                  <a:srgbClr val="002060"/>
                </a:solidFill>
              </a:rPr>
              <a:t>external to the</a:t>
            </a:r>
          </a:p>
          <a:p>
            <a:pPr algn="ctr"/>
            <a:r>
              <a:rPr lang="en-US" sz="1600" b="1" dirty="0">
                <a:solidFill>
                  <a:srgbClr val="002060"/>
                </a:solidFill>
              </a:rPr>
              <a:t>project organization</a:t>
            </a:r>
          </a:p>
          <a:p>
            <a:pPr algn="ctr"/>
            <a:endParaRPr lang="en-US" sz="1600" b="1" dirty="0">
              <a:solidFill>
                <a:srgbClr val="002060"/>
              </a:solidFill>
            </a:endParaRPr>
          </a:p>
          <a:p>
            <a:pPr algn="ctr"/>
            <a:r>
              <a:rPr lang="en-US" sz="1600" b="1" dirty="0">
                <a:solidFill>
                  <a:srgbClr val="002060"/>
                </a:solidFill>
              </a:rPr>
              <a:t>Managing secondary </a:t>
            </a:r>
          </a:p>
          <a:p>
            <a:pPr algn="ctr"/>
            <a:r>
              <a:rPr lang="en-US" sz="1600" b="1" dirty="0">
                <a:solidFill>
                  <a:srgbClr val="002060"/>
                </a:solidFill>
              </a:rPr>
              <a:t>stakeholders can be especially </a:t>
            </a:r>
          </a:p>
          <a:p>
            <a:pPr algn="ctr"/>
            <a:r>
              <a:rPr lang="en-US" sz="1600" b="1" dirty="0">
                <a:solidFill>
                  <a:srgbClr val="002060"/>
                </a:solidFill>
              </a:rPr>
              <a:t>challenging for the project </a:t>
            </a:r>
          </a:p>
          <a:p>
            <a:pPr algn="ctr"/>
            <a:r>
              <a:rPr lang="en-US" sz="1600" b="1" dirty="0">
                <a:solidFill>
                  <a:srgbClr val="002060"/>
                </a:solidFill>
              </a:rPr>
              <a:t>manager and project team</a:t>
            </a:r>
          </a:p>
          <a:p>
            <a:pPr algn="ctr"/>
            <a:endParaRPr lang="en-US" sz="1600" b="1" dirty="0">
              <a:solidFill>
                <a:srgbClr val="002060"/>
              </a:solidFill>
            </a:endParaRPr>
          </a:p>
        </p:txBody>
      </p:sp>
      <p:grpSp>
        <p:nvGrpSpPr>
          <p:cNvPr id="8" name="Group 7"/>
          <p:cNvGrpSpPr/>
          <p:nvPr/>
        </p:nvGrpSpPr>
        <p:grpSpPr>
          <a:xfrm>
            <a:off x="4343400" y="1504601"/>
            <a:ext cx="2271712" cy="5189537"/>
            <a:chOff x="2941638" y="1192213"/>
            <a:chExt cx="2271712" cy="5189537"/>
          </a:xfrm>
        </p:grpSpPr>
        <p:sp>
          <p:nvSpPr>
            <p:cNvPr id="432136" name="Rectangle 8"/>
            <p:cNvSpPr>
              <a:spLocks noChangeArrowheads="1"/>
            </p:cNvSpPr>
            <p:nvPr/>
          </p:nvSpPr>
          <p:spPr bwMode="auto">
            <a:xfrm>
              <a:off x="2941638" y="2708275"/>
              <a:ext cx="2271712" cy="641350"/>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Local Communities</a:t>
              </a:r>
            </a:p>
          </p:txBody>
        </p:sp>
        <p:sp>
          <p:nvSpPr>
            <p:cNvPr id="432139" name="Rectangle 11"/>
            <p:cNvSpPr>
              <a:spLocks noChangeArrowheads="1"/>
            </p:cNvSpPr>
            <p:nvPr/>
          </p:nvSpPr>
          <p:spPr bwMode="auto">
            <a:xfrm>
              <a:off x="2941638" y="1192213"/>
              <a:ext cx="2271712" cy="6397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Intervenor Groups</a:t>
              </a:r>
            </a:p>
          </p:txBody>
        </p:sp>
        <p:sp>
          <p:nvSpPr>
            <p:cNvPr id="432144" name="Rectangle 16"/>
            <p:cNvSpPr>
              <a:spLocks noChangeArrowheads="1"/>
            </p:cNvSpPr>
            <p:nvPr/>
          </p:nvSpPr>
          <p:spPr bwMode="auto">
            <a:xfrm>
              <a:off x="2941638" y="4983163"/>
              <a:ext cx="2271712" cy="641350"/>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The General Population</a:t>
              </a:r>
            </a:p>
          </p:txBody>
        </p:sp>
        <p:sp>
          <p:nvSpPr>
            <p:cNvPr id="432145" name="Rectangle 17"/>
            <p:cNvSpPr>
              <a:spLocks noChangeArrowheads="1"/>
            </p:cNvSpPr>
            <p:nvPr/>
          </p:nvSpPr>
          <p:spPr bwMode="auto">
            <a:xfrm>
              <a:off x="2941638" y="4225925"/>
              <a:ext cx="2271712" cy="6397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a:solidFill>
                    <a:srgbClr val="002060"/>
                  </a:solidFill>
                </a:rPr>
                <a:t>Tourists </a:t>
              </a:r>
            </a:p>
          </p:txBody>
        </p:sp>
        <p:sp>
          <p:nvSpPr>
            <p:cNvPr id="432150" name="Rectangle 22"/>
            <p:cNvSpPr>
              <a:spLocks noChangeArrowheads="1"/>
            </p:cNvSpPr>
            <p:nvPr/>
          </p:nvSpPr>
          <p:spPr bwMode="auto">
            <a:xfrm>
              <a:off x="2941638" y="3467100"/>
              <a:ext cx="2271712" cy="6397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Private Individuals </a:t>
              </a:r>
            </a:p>
          </p:txBody>
        </p:sp>
        <p:sp>
          <p:nvSpPr>
            <p:cNvPr id="432151" name="Rectangle 23"/>
            <p:cNvSpPr>
              <a:spLocks noChangeArrowheads="1"/>
            </p:cNvSpPr>
            <p:nvPr/>
          </p:nvSpPr>
          <p:spPr bwMode="auto">
            <a:xfrm>
              <a:off x="2941638" y="1951038"/>
              <a:ext cx="2271712" cy="6397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Environmentalists</a:t>
              </a:r>
            </a:p>
          </p:txBody>
        </p:sp>
        <p:sp>
          <p:nvSpPr>
            <p:cNvPr id="432154" name="Rectangle 26"/>
            <p:cNvSpPr>
              <a:spLocks noChangeArrowheads="1"/>
            </p:cNvSpPr>
            <p:nvPr/>
          </p:nvSpPr>
          <p:spPr bwMode="auto">
            <a:xfrm>
              <a:off x="2941638" y="5741988"/>
              <a:ext cx="2271712" cy="6397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r>
                <a:rPr lang="en-US" sz="1600" b="1" dirty="0">
                  <a:solidFill>
                    <a:srgbClr val="002060"/>
                  </a:solidFill>
                </a:rPr>
                <a:t>Countries, Regions,</a:t>
              </a:r>
            </a:p>
            <a:p>
              <a:pPr algn="ctr"/>
              <a:r>
                <a:rPr lang="en-US" sz="1600" b="1" dirty="0">
                  <a:solidFill>
                    <a:srgbClr val="002060"/>
                  </a:solidFill>
                </a:rPr>
                <a:t>World Community</a:t>
              </a:r>
            </a:p>
          </p:txBody>
        </p:sp>
      </p:grpSp>
      <p:sp>
        <p:nvSpPr>
          <p:cNvPr id="2" name="Date Placeholder 1"/>
          <p:cNvSpPr>
            <a:spLocks noGrp="1"/>
          </p:cNvSpPr>
          <p:nvPr>
            <p:ph type="dt" sz="half" idx="10"/>
          </p:nvPr>
        </p:nvSpPr>
        <p:spPr/>
        <p:txBody>
          <a:bodyPr/>
          <a:lstStyle/>
          <a:p>
            <a:r>
              <a:rPr lang="en-US" smtClean="0"/>
              <a:t>8 Apr 2021</a:t>
            </a:r>
            <a:endParaRPr lang="en-US"/>
          </a:p>
        </p:txBody>
      </p:sp>
      <p:sp>
        <p:nvSpPr>
          <p:cNvPr id="4" name="Slide Number Placeholder 3"/>
          <p:cNvSpPr>
            <a:spLocks noGrp="1"/>
          </p:cNvSpPr>
          <p:nvPr>
            <p:ph type="sldNum" sz="quarter" idx="12"/>
          </p:nvPr>
        </p:nvSpPr>
        <p:spPr/>
        <p:txBody>
          <a:bodyPr/>
          <a:lstStyle/>
          <a:p>
            <a:fld id="{D31CAF21-ECD4-4960-B772-799989C8D634}" type="slidenum">
              <a:rPr lang="en-US" smtClean="0"/>
              <a:t>18</a:t>
            </a:fld>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2493153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32149"/>
                                        </p:tgtEl>
                                        <p:attrNameLst>
                                          <p:attrName>style.visibility</p:attrName>
                                        </p:attrNameLst>
                                      </p:cBhvr>
                                      <p:to>
                                        <p:strVal val="visible"/>
                                      </p:to>
                                    </p:set>
                                    <p:animEffect transition="in" filter="fade">
                                      <p:cBhvr>
                                        <p:cTn id="17" dur="500"/>
                                        <p:tgtEl>
                                          <p:spTgt spid="432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214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altLang="en-US" dirty="0" smtClean="0"/>
              <a:t>VIP </a:t>
            </a:r>
            <a:r>
              <a:rPr lang="en-US" altLang="en-US" dirty="0"/>
              <a:t>stakeholders</a:t>
            </a:r>
          </a:p>
        </p:txBody>
      </p:sp>
      <p:sp>
        <p:nvSpPr>
          <p:cNvPr id="3" name="Content Placeholder 2"/>
          <p:cNvSpPr>
            <a:spLocks noGrp="1"/>
          </p:cNvSpPr>
          <p:nvPr>
            <p:ph idx="1"/>
          </p:nvPr>
        </p:nvSpPr>
        <p:spPr/>
        <p:txBody>
          <a:bodyPr/>
          <a:lstStyle/>
          <a:p>
            <a:pPr>
              <a:lnSpc>
                <a:spcPct val="150000"/>
              </a:lnSpc>
            </a:pPr>
            <a:r>
              <a:rPr lang="en-US" altLang="en-US" sz="2800" b="1" dirty="0"/>
              <a:t>Who is most important?</a:t>
            </a:r>
          </a:p>
          <a:p>
            <a:pPr lvl="2">
              <a:lnSpc>
                <a:spcPct val="150000"/>
              </a:lnSpc>
            </a:pPr>
            <a:r>
              <a:rPr lang="en-US" altLang="en-US" sz="2400" dirty="0"/>
              <a:t>The group with the money?</a:t>
            </a:r>
          </a:p>
          <a:p>
            <a:pPr lvl="2">
              <a:lnSpc>
                <a:spcPct val="150000"/>
              </a:lnSpc>
            </a:pPr>
            <a:r>
              <a:rPr lang="en-US" altLang="en-US" sz="2400" dirty="0"/>
              <a:t>The group with the most influence?</a:t>
            </a:r>
          </a:p>
          <a:p>
            <a:pPr lvl="2">
              <a:lnSpc>
                <a:spcPct val="150000"/>
              </a:lnSpc>
            </a:pPr>
            <a:r>
              <a:rPr lang="en-US" altLang="en-US" sz="2400" dirty="0"/>
              <a:t>The ‘trouble-maker’</a:t>
            </a:r>
          </a:p>
          <a:p>
            <a:pPr lvl="2">
              <a:lnSpc>
                <a:spcPct val="150000"/>
              </a:lnSpc>
            </a:pPr>
            <a:r>
              <a:rPr lang="en-US" altLang="en-US" sz="2400" dirty="0"/>
              <a:t>The group with the biggest network?</a:t>
            </a:r>
          </a:p>
          <a:p>
            <a:pPr lvl="2">
              <a:lnSpc>
                <a:spcPct val="150000"/>
              </a:lnSpc>
            </a:pPr>
            <a:r>
              <a:rPr lang="en-US" altLang="en-US" sz="2400" dirty="0"/>
              <a:t>The group at the end of it all?</a:t>
            </a:r>
          </a:p>
          <a:p>
            <a:pPr lvl="2">
              <a:buFont typeface="Arial" charset="0"/>
              <a:buNone/>
            </a:pPr>
            <a:endParaRPr lang="en-US" altLang="en-US" dirty="0"/>
          </a:p>
          <a:p>
            <a:pPr lvl="2"/>
            <a:endParaRPr lang="en-US" altLang="en-US" dirty="0"/>
          </a:p>
          <a:p>
            <a:pPr lvl="2">
              <a:buFont typeface="Arial" charset="0"/>
              <a:buNone/>
            </a:pPr>
            <a:endParaRPr lang="en-US" altLang="en-US" dirty="0"/>
          </a:p>
        </p:txBody>
      </p:sp>
      <p:sp>
        <p:nvSpPr>
          <p:cNvPr id="2" name="Date Placeholder 1"/>
          <p:cNvSpPr>
            <a:spLocks noGrp="1"/>
          </p:cNvSpPr>
          <p:nvPr>
            <p:ph type="dt" sz="half" idx="10"/>
          </p:nvPr>
        </p:nvSpPr>
        <p:spPr/>
        <p:txBody>
          <a:bodyPr/>
          <a:lstStyle/>
          <a:p>
            <a:r>
              <a:rPr lang="en-US" smtClean="0"/>
              <a:t>8 Apr 2021</a:t>
            </a:r>
            <a:endParaRPr lang="en-US"/>
          </a:p>
        </p:txBody>
      </p:sp>
      <p:sp>
        <p:nvSpPr>
          <p:cNvPr id="5" name="Slide Number Placeholder 4"/>
          <p:cNvSpPr>
            <a:spLocks noGrp="1"/>
          </p:cNvSpPr>
          <p:nvPr>
            <p:ph type="sldNum" sz="quarter" idx="12"/>
          </p:nvPr>
        </p:nvSpPr>
        <p:spPr/>
        <p:txBody>
          <a:bodyPr/>
          <a:lstStyle/>
          <a:p>
            <a:fld id="{D31CAF21-ECD4-4960-B772-799989C8D634}" type="slidenum">
              <a:rPr lang="en-US" smtClean="0"/>
              <a:t>19</a:t>
            </a:fld>
            <a:endParaRPr lang="en-US"/>
          </a:p>
        </p:txBody>
      </p:sp>
      <p:sp>
        <p:nvSpPr>
          <p:cNvPr id="6" name="Footer Placeholder 5"/>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7018949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Definition and Scope</a:t>
            </a:r>
          </a:p>
        </p:txBody>
      </p:sp>
      <p:sp>
        <p:nvSpPr>
          <p:cNvPr id="3" name="Content Placeholder 2"/>
          <p:cNvSpPr>
            <a:spLocks noGrp="1"/>
          </p:cNvSpPr>
          <p:nvPr>
            <p:ph idx="1"/>
          </p:nvPr>
        </p:nvSpPr>
        <p:spPr>
          <a:xfrm>
            <a:off x="2057400" y="1600200"/>
            <a:ext cx="7620000" cy="4800600"/>
          </a:xfrm>
        </p:spPr>
        <p:txBody>
          <a:bodyPr>
            <a:normAutofit/>
          </a:bodyPr>
          <a:lstStyle/>
          <a:p>
            <a:pPr>
              <a:lnSpc>
                <a:spcPct val="150000"/>
              </a:lnSpc>
            </a:pPr>
            <a:r>
              <a:rPr lang="en-US" sz="2400" b="1" dirty="0"/>
              <a:t>How do you define a project?</a:t>
            </a:r>
          </a:p>
          <a:p>
            <a:pPr marL="868680" lvl="1" indent="-457200">
              <a:lnSpc>
                <a:spcPct val="150000"/>
              </a:lnSpc>
              <a:buFont typeface="+mj-lt"/>
              <a:buAutoNum type="arabicPeriod"/>
            </a:pPr>
            <a:r>
              <a:rPr lang="en-US" sz="2400" dirty="0"/>
              <a:t>Stakeholders and their responsibilities</a:t>
            </a:r>
          </a:p>
          <a:p>
            <a:pPr marL="868680" lvl="1" indent="-457200">
              <a:lnSpc>
                <a:spcPct val="150000"/>
              </a:lnSpc>
              <a:buFont typeface="+mj-lt"/>
              <a:buAutoNum type="arabicPeriod"/>
            </a:pPr>
            <a:r>
              <a:rPr lang="en-US" sz="2400" dirty="0">
                <a:solidFill>
                  <a:srgbClr val="FFFF00"/>
                </a:solidFill>
              </a:rPr>
              <a:t>Project purpose</a:t>
            </a:r>
          </a:p>
          <a:p>
            <a:pPr marL="868680" lvl="1" indent="-457200">
              <a:lnSpc>
                <a:spcPct val="150000"/>
              </a:lnSpc>
              <a:buFont typeface="+mj-lt"/>
              <a:buAutoNum type="arabicPeriod"/>
            </a:pPr>
            <a:r>
              <a:rPr lang="en-US" sz="2400" dirty="0"/>
              <a:t>Project Objectives</a:t>
            </a:r>
          </a:p>
          <a:p>
            <a:pPr marL="868680" lvl="1" indent="-457200">
              <a:lnSpc>
                <a:spcPct val="150000"/>
              </a:lnSpc>
              <a:buFont typeface="+mj-lt"/>
              <a:buAutoNum type="arabicPeriod"/>
            </a:pPr>
            <a:r>
              <a:rPr lang="en-US" sz="2400" dirty="0"/>
              <a:t>Project Scope</a:t>
            </a:r>
          </a:p>
          <a:p>
            <a:pPr marL="868680" lvl="1" indent="-457200">
              <a:lnSpc>
                <a:spcPct val="150000"/>
              </a:lnSpc>
              <a:buFont typeface="+mj-lt"/>
              <a:buAutoNum type="arabicPeriod"/>
            </a:pPr>
            <a:r>
              <a:rPr lang="en-US" sz="2400" dirty="0"/>
              <a:t>Project sign-off and review hierarchies</a:t>
            </a:r>
          </a:p>
          <a:p>
            <a:pPr marL="868680" lvl="1" indent="-457200">
              <a:lnSpc>
                <a:spcPct val="150000"/>
              </a:lnSpc>
              <a:buFont typeface="+mj-lt"/>
              <a:buAutoNum type="arabicPeriod"/>
            </a:pPr>
            <a:r>
              <a:rPr lang="en-US" sz="2400" dirty="0"/>
              <a:t>Project reporting and communication plan</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20</a:t>
            </a:fld>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371306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Purpose</a:t>
            </a:r>
          </a:p>
        </p:txBody>
      </p:sp>
      <p:sp>
        <p:nvSpPr>
          <p:cNvPr id="3" name="Content Placeholder 2"/>
          <p:cNvSpPr>
            <a:spLocks noGrp="1"/>
          </p:cNvSpPr>
          <p:nvPr>
            <p:ph idx="1"/>
          </p:nvPr>
        </p:nvSpPr>
        <p:spPr/>
        <p:txBody>
          <a:bodyPr/>
          <a:lstStyle/>
          <a:p>
            <a:r>
              <a:rPr lang="en-US" dirty="0"/>
              <a:t>Every project needs a purpose statement to lay out why the project exists and what it is supposed to achieve. The Purpose Statement includes two elements:</a:t>
            </a:r>
          </a:p>
          <a:p>
            <a:pPr lvl="1"/>
            <a:r>
              <a:rPr lang="en-US" dirty="0"/>
              <a:t>Problem Statement. What problem will the project solve or what opportunity will the project exploit</a:t>
            </a:r>
          </a:p>
          <a:p>
            <a:pPr lvl="1"/>
            <a:r>
              <a:rPr lang="en-US" dirty="0"/>
              <a:t>Mission Statement. What approach will be taken, for whom and by when.</a:t>
            </a:r>
          </a:p>
          <a:p>
            <a:r>
              <a:rPr lang="en-US" dirty="0"/>
              <a:t>It may take a while to get all the stakeholders to agree on the Purpose Statement.</a:t>
            </a:r>
          </a:p>
          <a:p>
            <a:pPr marL="114300" indent="0">
              <a:buNone/>
            </a:pPr>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21</a:t>
            </a:fld>
            <a:endParaRPr lang="en-US"/>
          </a:p>
        </p:txBody>
      </p:sp>
      <p:sp>
        <p:nvSpPr>
          <p:cNvPr id="7" name="Footer Placeholder 6"/>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0201359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Definition and Scope</a:t>
            </a:r>
          </a:p>
        </p:txBody>
      </p:sp>
      <p:sp>
        <p:nvSpPr>
          <p:cNvPr id="3" name="Content Placeholder 2"/>
          <p:cNvSpPr>
            <a:spLocks noGrp="1"/>
          </p:cNvSpPr>
          <p:nvPr>
            <p:ph idx="1"/>
          </p:nvPr>
        </p:nvSpPr>
        <p:spPr>
          <a:xfrm>
            <a:off x="2057400" y="1600200"/>
            <a:ext cx="7620000" cy="4800600"/>
          </a:xfrm>
        </p:spPr>
        <p:txBody>
          <a:bodyPr>
            <a:normAutofit/>
          </a:bodyPr>
          <a:lstStyle/>
          <a:p>
            <a:pPr>
              <a:lnSpc>
                <a:spcPct val="150000"/>
              </a:lnSpc>
            </a:pPr>
            <a:r>
              <a:rPr lang="en-US" sz="2400" b="1" dirty="0"/>
              <a:t>How do you define a project?</a:t>
            </a:r>
          </a:p>
          <a:p>
            <a:pPr marL="868680" lvl="1" indent="-457200">
              <a:lnSpc>
                <a:spcPct val="150000"/>
              </a:lnSpc>
              <a:buFont typeface="+mj-lt"/>
              <a:buAutoNum type="arabicPeriod"/>
            </a:pPr>
            <a:r>
              <a:rPr lang="en-US" sz="2400" dirty="0"/>
              <a:t>Stakeholders and their responsibilities</a:t>
            </a:r>
          </a:p>
          <a:p>
            <a:pPr marL="868680" lvl="1" indent="-457200">
              <a:lnSpc>
                <a:spcPct val="150000"/>
              </a:lnSpc>
              <a:buFont typeface="+mj-lt"/>
              <a:buAutoNum type="arabicPeriod"/>
            </a:pPr>
            <a:r>
              <a:rPr lang="en-US" sz="2400" dirty="0"/>
              <a:t>Project purpose</a:t>
            </a:r>
          </a:p>
          <a:p>
            <a:pPr marL="868680" lvl="1" indent="-457200">
              <a:lnSpc>
                <a:spcPct val="150000"/>
              </a:lnSpc>
              <a:buFont typeface="+mj-lt"/>
              <a:buAutoNum type="arabicPeriod"/>
            </a:pPr>
            <a:r>
              <a:rPr lang="en-US" sz="2400" dirty="0">
                <a:solidFill>
                  <a:srgbClr val="FFFF00"/>
                </a:solidFill>
              </a:rPr>
              <a:t>Project Objectives</a:t>
            </a:r>
          </a:p>
          <a:p>
            <a:pPr marL="868680" lvl="1" indent="-457200">
              <a:lnSpc>
                <a:spcPct val="150000"/>
              </a:lnSpc>
              <a:buFont typeface="+mj-lt"/>
              <a:buAutoNum type="arabicPeriod"/>
            </a:pPr>
            <a:r>
              <a:rPr lang="en-US" sz="2400" dirty="0"/>
              <a:t>Project Scope</a:t>
            </a:r>
          </a:p>
          <a:p>
            <a:pPr marL="868680" lvl="1" indent="-457200">
              <a:lnSpc>
                <a:spcPct val="150000"/>
              </a:lnSpc>
              <a:buFont typeface="+mj-lt"/>
              <a:buAutoNum type="arabicPeriod"/>
            </a:pPr>
            <a:r>
              <a:rPr lang="en-US" sz="2400" dirty="0"/>
              <a:t>Project sign-off and review hierarchies</a:t>
            </a:r>
          </a:p>
          <a:p>
            <a:pPr marL="868680" lvl="1" indent="-457200">
              <a:lnSpc>
                <a:spcPct val="150000"/>
              </a:lnSpc>
              <a:buFont typeface="+mj-lt"/>
              <a:buAutoNum type="arabicPeriod"/>
            </a:pPr>
            <a:r>
              <a:rPr lang="en-US" sz="2400" dirty="0"/>
              <a:t>Project reporting and communication plan</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22</a:t>
            </a:fld>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480396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Goals and Objectives </a:t>
            </a:r>
          </a:p>
        </p:txBody>
      </p:sp>
      <p:sp>
        <p:nvSpPr>
          <p:cNvPr id="3" name="Content Placeholder 2"/>
          <p:cNvSpPr>
            <a:spLocks noGrp="1"/>
          </p:cNvSpPr>
          <p:nvPr>
            <p:ph idx="1"/>
          </p:nvPr>
        </p:nvSpPr>
        <p:spPr/>
        <p:txBody>
          <a:bodyPr/>
          <a:lstStyle/>
          <a:p>
            <a:r>
              <a:rPr lang="en-US" dirty="0"/>
              <a:t>Targets project needs to hit.</a:t>
            </a:r>
          </a:p>
          <a:p>
            <a:r>
              <a:rPr lang="en-US" dirty="0"/>
              <a:t>Indicate how to accomplish project purpose.</a:t>
            </a:r>
          </a:p>
          <a:p>
            <a:r>
              <a:rPr lang="en-US" dirty="0"/>
              <a:t>Express success criteria to be met.</a:t>
            </a:r>
          </a:p>
          <a:p>
            <a:r>
              <a:rPr lang="en-US" dirty="0"/>
              <a:t>Clarifies project’s outcome to stakeholders</a:t>
            </a:r>
          </a:p>
          <a:p>
            <a:endParaRPr lang="en-US" dirty="0"/>
          </a:p>
          <a:p>
            <a:r>
              <a:rPr lang="en-US" dirty="0"/>
              <a:t>They should include enough detail so everyone understands:</a:t>
            </a:r>
          </a:p>
          <a:p>
            <a:pPr lvl="1"/>
            <a:r>
              <a:rPr lang="en-US" dirty="0"/>
              <a:t>What you intend to do to achieve the project purpose</a:t>
            </a:r>
          </a:p>
          <a:p>
            <a:pPr lvl="1"/>
            <a:r>
              <a:rPr lang="en-US" dirty="0"/>
              <a:t>Results you intend to produce</a:t>
            </a:r>
          </a:p>
          <a:p>
            <a:pPr lvl="1"/>
            <a:r>
              <a:rPr lang="en-US" dirty="0"/>
              <a:t>What performance levels will be considered acceptable for each result.</a:t>
            </a:r>
          </a:p>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23</a:t>
            </a:fld>
            <a:endParaRPr lang="en-US"/>
          </a:p>
        </p:txBody>
      </p:sp>
      <p:sp>
        <p:nvSpPr>
          <p:cNvPr id="7" name="Footer Placeholder 6"/>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848105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4800" dirty="0" smtClean="0">
                <a:latin typeface="Calibri" pitchFamily="34" charset="0"/>
              </a:rPr>
              <a:t>Goals </a:t>
            </a:r>
            <a:r>
              <a:rPr lang="en-US" altLang="en-US" sz="4800" dirty="0">
                <a:latin typeface="Calibri" pitchFamily="34" charset="0"/>
              </a:rPr>
              <a:t>v. Objectives</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24</a:t>
            </a:fld>
            <a:endParaRPr lang="en-US"/>
          </a:p>
        </p:txBody>
      </p:sp>
      <p:sp>
        <p:nvSpPr>
          <p:cNvPr id="8" name="Text Box 5"/>
          <p:cNvSpPr txBox="1">
            <a:spLocks noChangeArrowheads="1"/>
          </p:cNvSpPr>
          <p:nvPr/>
        </p:nvSpPr>
        <p:spPr bwMode="auto">
          <a:xfrm>
            <a:off x="7970307" y="2517773"/>
            <a:ext cx="409606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eaLnBrk="1" hangingPunct="1">
              <a:spcBef>
                <a:spcPct val="20000"/>
              </a:spcBef>
            </a:pPr>
            <a:r>
              <a:rPr lang="en-US" altLang="en-US" b="1" dirty="0">
                <a:solidFill>
                  <a:srgbClr val="FFFF00"/>
                </a:solidFill>
                <a:latin typeface="Calibri" pitchFamily="34" charset="0"/>
              </a:rPr>
              <a:t>Although the terms </a:t>
            </a:r>
            <a:r>
              <a:rPr lang="ja-JP" altLang="en-US" b="1" dirty="0">
                <a:solidFill>
                  <a:srgbClr val="FFFF00"/>
                </a:solidFill>
                <a:latin typeface="Calibri" pitchFamily="34" charset="0"/>
              </a:rPr>
              <a:t>“</a:t>
            </a:r>
            <a:r>
              <a:rPr lang="en-US" altLang="ja-JP" b="1" dirty="0">
                <a:solidFill>
                  <a:srgbClr val="FFFF00"/>
                </a:solidFill>
                <a:latin typeface="Calibri" pitchFamily="34" charset="0"/>
              </a:rPr>
              <a:t>goals</a:t>
            </a:r>
            <a:r>
              <a:rPr lang="ja-JP" altLang="en-US" b="1" dirty="0">
                <a:solidFill>
                  <a:srgbClr val="FFFF00"/>
                </a:solidFill>
                <a:latin typeface="Calibri" pitchFamily="34" charset="0"/>
              </a:rPr>
              <a:t>”</a:t>
            </a:r>
            <a:r>
              <a:rPr lang="en-US" altLang="ja-JP" b="1" dirty="0">
                <a:solidFill>
                  <a:srgbClr val="FFFF00"/>
                </a:solidFill>
                <a:latin typeface="Calibri" pitchFamily="34" charset="0"/>
              </a:rPr>
              <a:t> and </a:t>
            </a:r>
            <a:r>
              <a:rPr lang="ja-JP" altLang="en-US" b="1" dirty="0">
                <a:solidFill>
                  <a:srgbClr val="FFFF00"/>
                </a:solidFill>
                <a:latin typeface="Calibri" pitchFamily="34" charset="0"/>
              </a:rPr>
              <a:t>“</a:t>
            </a:r>
            <a:r>
              <a:rPr lang="en-US" altLang="ja-JP" b="1" dirty="0">
                <a:solidFill>
                  <a:srgbClr val="FFFF00"/>
                </a:solidFill>
                <a:latin typeface="Calibri" pitchFamily="34" charset="0"/>
              </a:rPr>
              <a:t>objectives</a:t>
            </a:r>
            <a:r>
              <a:rPr lang="ja-JP" altLang="en-US" b="1" dirty="0">
                <a:solidFill>
                  <a:srgbClr val="FFFF00"/>
                </a:solidFill>
                <a:latin typeface="Calibri" pitchFamily="34" charset="0"/>
              </a:rPr>
              <a:t>”</a:t>
            </a:r>
            <a:r>
              <a:rPr lang="en-US" altLang="ja-JP" b="1" dirty="0">
                <a:solidFill>
                  <a:srgbClr val="FFFF00"/>
                </a:solidFill>
                <a:latin typeface="Calibri" pitchFamily="34" charset="0"/>
              </a:rPr>
              <a:t> are often used interchangeably, there is a difference between them:</a:t>
            </a:r>
          </a:p>
          <a:p>
            <a:pPr eaLnBrk="1" hangingPunct="1"/>
            <a:endParaRPr lang="en-US" altLang="en-US" dirty="0">
              <a:solidFill>
                <a:srgbClr val="FFFF00"/>
              </a:solidFill>
              <a:latin typeface="Calibri" pitchFamily="34" charset="0"/>
            </a:endParaRPr>
          </a:p>
        </p:txBody>
      </p:sp>
      <p:sp>
        <p:nvSpPr>
          <p:cNvPr id="9" name="Rectangle 3"/>
          <p:cNvSpPr>
            <a:spLocks noGrp="1" noChangeArrowheads="1"/>
          </p:cNvSpPr>
          <p:nvPr>
            <p:ph idx="1"/>
          </p:nvPr>
        </p:nvSpPr>
        <p:spPr>
          <a:xfrm>
            <a:off x="1962462" y="2286000"/>
            <a:ext cx="3142939" cy="2895600"/>
          </a:xfrm>
        </p:spPr>
        <p:txBody>
          <a:bodyPr>
            <a:normAutofit fontScale="92500" lnSpcReduction="20000"/>
          </a:bodyPr>
          <a:lstStyle/>
          <a:p>
            <a:pPr>
              <a:lnSpc>
                <a:spcPct val="90000"/>
              </a:lnSpc>
              <a:buFontTx/>
              <a:buNone/>
            </a:pPr>
            <a:r>
              <a:rPr lang="en-US" altLang="en-US" u="sng" dirty="0">
                <a:latin typeface="Calibri" pitchFamily="34" charset="0"/>
              </a:rPr>
              <a:t>Goals</a:t>
            </a:r>
          </a:p>
          <a:p>
            <a:pPr>
              <a:lnSpc>
                <a:spcPct val="90000"/>
              </a:lnSpc>
            </a:pPr>
            <a:r>
              <a:rPr lang="en-US" altLang="en-US" dirty="0">
                <a:latin typeface="Calibri" pitchFamily="34" charset="0"/>
              </a:rPr>
              <a:t>General</a:t>
            </a:r>
          </a:p>
          <a:p>
            <a:pPr>
              <a:lnSpc>
                <a:spcPct val="90000"/>
              </a:lnSpc>
            </a:pPr>
            <a:r>
              <a:rPr lang="en-US" altLang="en-US" dirty="0">
                <a:latin typeface="Calibri" pitchFamily="34" charset="0"/>
              </a:rPr>
              <a:t>Intangible</a:t>
            </a:r>
          </a:p>
          <a:p>
            <a:pPr>
              <a:lnSpc>
                <a:spcPct val="90000"/>
              </a:lnSpc>
            </a:pPr>
            <a:r>
              <a:rPr lang="en-US" altLang="en-US" dirty="0">
                <a:latin typeface="Calibri" pitchFamily="34" charset="0"/>
              </a:rPr>
              <a:t>Broad</a:t>
            </a:r>
          </a:p>
          <a:p>
            <a:pPr>
              <a:lnSpc>
                <a:spcPct val="90000"/>
              </a:lnSpc>
            </a:pPr>
            <a:r>
              <a:rPr lang="en-US" altLang="en-US" dirty="0">
                <a:latin typeface="Calibri" pitchFamily="34" charset="0"/>
              </a:rPr>
              <a:t>Abstract</a:t>
            </a:r>
          </a:p>
          <a:p>
            <a:pPr>
              <a:lnSpc>
                <a:spcPct val="90000"/>
              </a:lnSpc>
            </a:pPr>
            <a:r>
              <a:rPr lang="en-US" altLang="en-US" dirty="0">
                <a:latin typeface="Calibri" pitchFamily="34" charset="0"/>
              </a:rPr>
              <a:t>Strategic – long-range direction, set by top executives</a:t>
            </a:r>
          </a:p>
          <a:p>
            <a:pPr>
              <a:buFontTx/>
              <a:buNone/>
            </a:pPr>
            <a:endParaRPr lang="en-US" altLang="en-US" dirty="0">
              <a:latin typeface="Calibri" pitchFamily="34" charset="0"/>
            </a:endParaRPr>
          </a:p>
        </p:txBody>
      </p:sp>
      <p:sp>
        <p:nvSpPr>
          <p:cNvPr id="10" name="Rectangle 4"/>
          <p:cNvSpPr>
            <a:spLocks noChangeArrowheads="1"/>
          </p:cNvSpPr>
          <p:nvPr/>
        </p:nvSpPr>
        <p:spPr bwMode="auto">
          <a:xfrm>
            <a:off x="5715000" y="2133600"/>
            <a:ext cx="350520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marL="342900" indent="-342900" eaLnBrk="0" hangingPunct="0">
              <a:defRPr sz="2400">
                <a:solidFill>
                  <a:schemeClr val="tx1"/>
                </a:solidFill>
                <a:latin typeface="Verdana" pitchFamily="34" charset="0"/>
                <a:ea typeface="MS PGothic" pitchFamily="34" charset="-128"/>
              </a:defRPr>
            </a:lvl1pPr>
            <a:lvl2pPr marL="742950" indent="-285750" eaLnBrk="0" hangingPunct="0">
              <a:defRPr sz="2400">
                <a:solidFill>
                  <a:schemeClr val="tx1"/>
                </a:solidFill>
                <a:latin typeface="Verdana" pitchFamily="34" charset="0"/>
                <a:ea typeface="MS PGothic" pitchFamily="34" charset="-128"/>
              </a:defRPr>
            </a:lvl2pPr>
            <a:lvl3pPr marL="1143000" indent="-228600" eaLnBrk="0" hangingPunct="0">
              <a:defRPr sz="2400">
                <a:solidFill>
                  <a:schemeClr val="tx1"/>
                </a:solidFill>
                <a:latin typeface="Verdana" pitchFamily="34" charset="0"/>
                <a:ea typeface="MS PGothic" pitchFamily="34" charset="-128"/>
              </a:defRPr>
            </a:lvl3pPr>
            <a:lvl4pPr marL="1600200" indent="-228600" eaLnBrk="0" hangingPunct="0">
              <a:defRPr sz="2400">
                <a:solidFill>
                  <a:schemeClr val="tx1"/>
                </a:solidFill>
                <a:latin typeface="Verdana" pitchFamily="34" charset="0"/>
                <a:ea typeface="MS PGothic" pitchFamily="34" charset="-128"/>
              </a:defRPr>
            </a:lvl4pPr>
            <a:lvl5pPr marL="2057400" indent="-228600" eaLnBrk="0" hangingPunct="0">
              <a:defRPr sz="2400">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Verdana" pitchFamily="34" charset="0"/>
                <a:ea typeface="MS PGothic" pitchFamily="34" charset="-128"/>
              </a:defRPr>
            </a:lvl9pPr>
          </a:lstStyle>
          <a:p>
            <a:pPr>
              <a:lnSpc>
                <a:spcPct val="90000"/>
              </a:lnSpc>
              <a:spcBef>
                <a:spcPct val="20000"/>
              </a:spcBef>
            </a:pPr>
            <a:r>
              <a:rPr lang="en-US" altLang="en-US" u="sng" dirty="0">
                <a:latin typeface="Calibri" pitchFamily="34" charset="0"/>
              </a:rPr>
              <a:t>Objectives</a:t>
            </a:r>
          </a:p>
          <a:p>
            <a:pPr>
              <a:lnSpc>
                <a:spcPct val="90000"/>
              </a:lnSpc>
              <a:spcBef>
                <a:spcPct val="20000"/>
              </a:spcBef>
              <a:buFont typeface="Wingdings" pitchFamily="2" charset="2"/>
              <a:buChar char="§"/>
            </a:pPr>
            <a:r>
              <a:rPr lang="en-US" altLang="en-US" dirty="0">
                <a:latin typeface="Calibri" pitchFamily="34" charset="0"/>
              </a:rPr>
              <a:t>Specific</a:t>
            </a:r>
          </a:p>
          <a:p>
            <a:pPr>
              <a:lnSpc>
                <a:spcPct val="90000"/>
              </a:lnSpc>
              <a:spcBef>
                <a:spcPct val="20000"/>
              </a:spcBef>
              <a:buFont typeface="Wingdings" pitchFamily="2" charset="2"/>
              <a:buChar char="§"/>
            </a:pPr>
            <a:r>
              <a:rPr lang="en-US" altLang="en-US" dirty="0">
                <a:latin typeface="Calibri" pitchFamily="34" charset="0"/>
              </a:rPr>
              <a:t>Measurable</a:t>
            </a:r>
          </a:p>
          <a:p>
            <a:pPr>
              <a:lnSpc>
                <a:spcPct val="90000"/>
              </a:lnSpc>
              <a:spcBef>
                <a:spcPct val="20000"/>
              </a:spcBef>
              <a:buFont typeface="Wingdings" pitchFamily="2" charset="2"/>
              <a:buChar char="§"/>
            </a:pPr>
            <a:r>
              <a:rPr lang="en-US" altLang="en-US" dirty="0">
                <a:latin typeface="Calibri" pitchFamily="34" charset="0"/>
              </a:rPr>
              <a:t>Narrow</a:t>
            </a:r>
          </a:p>
          <a:p>
            <a:pPr>
              <a:lnSpc>
                <a:spcPct val="90000"/>
              </a:lnSpc>
              <a:spcBef>
                <a:spcPct val="20000"/>
              </a:spcBef>
              <a:buFont typeface="Wingdings" pitchFamily="2" charset="2"/>
              <a:buChar char="§"/>
            </a:pPr>
            <a:r>
              <a:rPr lang="en-US" altLang="en-US" dirty="0">
                <a:latin typeface="Calibri" pitchFamily="34" charset="0"/>
              </a:rPr>
              <a:t>Concrete</a:t>
            </a:r>
          </a:p>
          <a:p>
            <a:pPr>
              <a:lnSpc>
                <a:spcPct val="90000"/>
              </a:lnSpc>
              <a:spcBef>
                <a:spcPct val="20000"/>
              </a:spcBef>
              <a:buFont typeface="Wingdings" pitchFamily="2" charset="2"/>
              <a:buChar char="§"/>
            </a:pPr>
            <a:r>
              <a:rPr lang="en-US" altLang="en-US" dirty="0">
                <a:latin typeface="Calibri" pitchFamily="34" charset="0"/>
              </a:rPr>
              <a:t>Tactical – short-range, set by mangers to accomplish goals</a:t>
            </a:r>
          </a:p>
          <a:p>
            <a:pPr eaLnBrk="1" hangingPunct="1">
              <a:spcBef>
                <a:spcPct val="20000"/>
              </a:spcBef>
            </a:pPr>
            <a:endParaRPr lang="en-US" altLang="en-US" dirty="0">
              <a:solidFill>
                <a:srgbClr val="283B6E"/>
              </a:solidFill>
              <a:latin typeface="Calibri" pitchFamily="34" charset="0"/>
            </a:endParaRPr>
          </a:p>
        </p:txBody>
      </p:sp>
      <p:sp>
        <p:nvSpPr>
          <p:cNvPr id="11" name="TextBox 10"/>
          <p:cNvSpPr txBox="1"/>
          <p:nvPr/>
        </p:nvSpPr>
        <p:spPr>
          <a:xfrm>
            <a:off x="2374693" y="5181602"/>
            <a:ext cx="6845508" cy="1200329"/>
          </a:xfrm>
          <a:prstGeom prst="rect">
            <a:avLst/>
          </a:prstGeom>
          <a:noFill/>
        </p:spPr>
        <p:txBody>
          <a:bodyPr wrap="square" rtlCol="0">
            <a:spAutoFit/>
          </a:bodyPr>
          <a:lstStyle/>
          <a:p>
            <a:r>
              <a:rPr lang="en-US" sz="2400" b="1" dirty="0">
                <a:solidFill>
                  <a:srgbClr val="FFFF00"/>
                </a:solidFill>
              </a:rPr>
              <a:t>Some people refer to Objectives as the activities you will carry out and Goals as the success criteria you intend to meet.</a:t>
            </a:r>
          </a:p>
        </p:txBody>
      </p:sp>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565394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uiExpand="1" build="p"/>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Definition and Scope</a:t>
            </a:r>
          </a:p>
        </p:txBody>
      </p:sp>
      <p:sp>
        <p:nvSpPr>
          <p:cNvPr id="3" name="Content Placeholder 2"/>
          <p:cNvSpPr>
            <a:spLocks noGrp="1"/>
          </p:cNvSpPr>
          <p:nvPr>
            <p:ph idx="1"/>
          </p:nvPr>
        </p:nvSpPr>
        <p:spPr>
          <a:xfrm>
            <a:off x="2057400" y="1600200"/>
            <a:ext cx="7620000" cy="4800600"/>
          </a:xfrm>
        </p:spPr>
        <p:txBody>
          <a:bodyPr>
            <a:normAutofit/>
          </a:bodyPr>
          <a:lstStyle/>
          <a:p>
            <a:pPr>
              <a:lnSpc>
                <a:spcPct val="150000"/>
              </a:lnSpc>
            </a:pPr>
            <a:r>
              <a:rPr lang="en-US" sz="2400" b="1" dirty="0"/>
              <a:t>How do you define a project?</a:t>
            </a:r>
          </a:p>
          <a:p>
            <a:pPr marL="868680" lvl="1" indent="-457200">
              <a:lnSpc>
                <a:spcPct val="150000"/>
              </a:lnSpc>
              <a:buFont typeface="+mj-lt"/>
              <a:buAutoNum type="arabicPeriod"/>
            </a:pPr>
            <a:r>
              <a:rPr lang="en-US" sz="2400" dirty="0"/>
              <a:t>Stakeholders and their responsibilities</a:t>
            </a:r>
          </a:p>
          <a:p>
            <a:pPr marL="868680" lvl="1" indent="-457200">
              <a:lnSpc>
                <a:spcPct val="150000"/>
              </a:lnSpc>
              <a:buFont typeface="+mj-lt"/>
              <a:buAutoNum type="arabicPeriod"/>
            </a:pPr>
            <a:r>
              <a:rPr lang="en-US" sz="2400" dirty="0"/>
              <a:t>Project purpose</a:t>
            </a:r>
          </a:p>
          <a:p>
            <a:pPr marL="868680" lvl="1" indent="-457200">
              <a:lnSpc>
                <a:spcPct val="150000"/>
              </a:lnSpc>
              <a:buFont typeface="+mj-lt"/>
              <a:buAutoNum type="arabicPeriod"/>
            </a:pPr>
            <a:r>
              <a:rPr lang="en-US" sz="2400" dirty="0"/>
              <a:t>Project Objectives</a:t>
            </a:r>
          </a:p>
          <a:p>
            <a:pPr marL="868680" lvl="1" indent="-457200">
              <a:lnSpc>
                <a:spcPct val="150000"/>
              </a:lnSpc>
              <a:buFont typeface="+mj-lt"/>
              <a:buAutoNum type="arabicPeriod"/>
            </a:pPr>
            <a:r>
              <a:rPr lang="en-US" sz="2400" dirty="0">
                <a:solidFill>
                  <a:srgbClr val="FFFF00"/>
                </a:solidFill>
              </a:rPr>
              <a:t>Project Scope</a:t>
            </a:r>
          </a:p>
          <a:p>
            <a:pPr marL="868680" lvl="1" indent="-457200">
              <a:lnSpc>
                <a:spcPct val="150000"/>
              </a:lnSpc>
              <a:buFont typeface="+mj-lt"/>
              <a:buAutoNum type="arabicPeriod"/>
            </a:pPr>
            <a:r>
              <a:rPr lang="en-US" sz="2400" dirty="0"/>
              <a:t>Project sign-off and review hierarchies</a:t>
            </a:r>
          </a:p>
          <a:p>
            <a:pPr marL="868680" lvl="1" indent="-457200">
              <a:lnSpc>
                <a:spcPct val="150000"/>
              </a:lnSpc>
              <a:buFont typeface="+mj-lt"/>
              <a:buAutoNum type="arabicPeriod"/>
            </a:pPr>
            <a:r>
              <a:rPr lang="en-US" sz="2400" dirty="0"/>
              <a:t>Project reporting and communication plan</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25</a:t>
            </a:fld>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6670157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Scope</a:t>
            </a:r>
          </a:p>
        </p:txBody>
      </p:sp>
      <p:graphicFrame>
        <p:nvGraphicFramePr>
          <p:cNvPr id="9" name="Content Placeholder 8"/>
          <p:cNvGraphicFramePr>
            <a:graphicFrameLocks noGrp="1"/>
          </p:cNvGraphicFramePr>
          <p:nvPr>
            <p:ph idx="1"/>
            <p:extLst/>
          </p:nvPr>
        </p:nvGraphicFramePr>
        <p:xfrm>
          <a:off x="1905000" y="5334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26</a:t>
            </a:fld>
            <a:endParaRPr lang="en-US"/>
          </a:p>
        </p:txBody>
      </p:sp>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10000" y="4077052"/>
            <a:ext cx="4343400" cy="2779776"/>
          </a:xfrm>
          <a:prstGeom prst="rect">
            <a:avLst/>
          </a:prstGeom>
        </p:spPr>
      </p:pic>
      <p:sp>
        <p:nvSpPr>
          <p:cNvPr id="8" name="Footer Placeholder 7"/>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438010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Lecture 02 review</a:t>
            </a:r>
            <a:endParaRPr lang="en-US" dirty="0"/>
          </a:p>
        </p:txBody>
      </p:sp>
      <p:sp>
        <p:nvSpPr>
          <p:cNvPr id="3" name="Text Placeholder 2"/>
          <p:cNvSpPr>
            <a:spLocks noGrp="1"/>
          </p:cNvSpPr>
          <p:nvPr>
            <p:ph type="body" idx="1"/>
          </p:nvPr>
        </p:nvSpPr>
        <p:spPr/>
        <p:txBody>
          <a:bodyPr>
            <a:normAutofit/>
          </a:bodyPr>
          <a:lstStyle/>
          <a:p>
            <a:r>
              <a:rPr lang="en-US" b="1" dirty="0" smtClean="0">
                <a:solidFill>
                  <a:srgbClr val="24A9E1"/>
                </a:solidFill>
              </a:rPr>
              <a:t>Project Quality Management</a:t>
            </a:r>
            <a:endParaRPr lang="en-US" b="1" dirty="0">
              <a:solidFill>
                <a:srgbClr val="24A9E1"/>
              </a:solidFill>
            </a:endParaRPr>
          </a:p>
          <a:p>
            <a:endParaRPr lang="en-US" dirty="0">
              <a:solidFill>
                <a:srgbClr val="24A9E1"/>
              </a:solidFill>
            </a:endParaRPr>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b="1" smtClean="0">
                <a:solidFill>
                  <a:srgbClr val="53728A"/>
                </a:solidFill>
              </a:rPr>
              <a:t>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462208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Dimensions of Project Quality Management</a:t>
            </a:r>
            <a:endParaRPr lang="en-US" dirty="0"/>
          </a:p>
        </p:txBody>
      </p:sp>
      <p:sp>
        <p:nvSpPr>
          <p:cNvPr id="3" name="Content Placeholder 2"/>
          <p:cNvSpPr>
            <a:spLocks noGrp="1"/>
          </p:cNvSpPr>
          <p:nvPr>
            <p:ph idx="1"/>
          </p:nvPr>
        </p:nvSpPr>
        <p:spPr/>
        <p:txBody>
          <a:bodyPr>
            <a:noAutofit/>
          </a:bodyPr>
          <a:lstStyle/>
          <a:p>
            <a:r>
              <a:rPr lang="en-US" sz="3200" dirty="0" smtClean="0"/>
              <a:t>Project quality management must address both:</a:t>
            </a:r>
          </a:p>
          <a:p>
            <a:pPr lvl="1"/>
            <a:r>
              <a:rPr lang="en-US" sz="2800" dirty="0" smtClean="0"/>
              <a:t>The management of the project.</a:t>
            </a:r>
          </a:p>
          <a:p>
            <a:pPr lvl="1"/>
            <a:r>
              <a:rPr lang="en-US" sz="2800" dirty="0" smtClean="0"/>
              <a:t>The product of the project</a:t>
            </a:r>
            <a:r>
              <a:rPr lang="en-US" sz="2800" dirty="0" smtClean="0"/>
              <a:t>.</a:t>
            </a:r>
            <a:endParaRPr lang="en-US" sz="2800" dirty="0" smtClean="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a:xfrm>
            <a:off x="5614487" y="6422853"/>
            <a:ext cx="5044440" cy="365125"/>
          </a:xfrm>
        </p:spPr>
        <p:txBody>
          <a:bodyPr/>
          <a:lstStyle/>
          <a:p>
            <a:r>
              <a:rPr lang="pt-BR" b="1" smtClean="0">
                <a:solidFill>
                  <a:srgbClr val="53728A"/>
                </a:solidFill>
              </a:rPr>
              <a:t>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22464712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Quality vs grade</a:t>
            </a:r>
            <a:endParaRPr lang="ar-EG" sz="3600" dirty="0"/>
          </a:p>
        </p:txBody>
      </p:sp>
      <p:sp>
        <p:nvSpPr>
          <p:cNvPr id="5" name="Content Placeholder 4"/>
          <p:cNvSpPr>
            <a:spLocks noGrp="1"/>
          </p:cNvSpPr>
          <p:nvPr>
            <p:ph sz="quarter" idx="1"/>
          </p:nvPr>
        </p:nvSpPr>
        <p:spPr>
          <a:xfrm>
            <a:off x="1798084" y="2004774"/>
            <a:ext cx="8593749" cy="4206240"/>
          </a:xfrm>
        </p:spPr>
        <p:txBody>
          <a:bodyPr>
            <a:normAutofit/>
          </a:bodyPr>
          <a:lstStyle/>
          <a:p>
            <a:pPr algn="l" rtl="0">
              <a:lnSpc>
                <a:spcPct val="150000"/>
              </a:lnSpc>
              <a:buFont typeface="Wingdings" pitchFamily="2" charset="2"/>
              <a:buChar char="v"/>
            </a:pPr>
            <a:r>
              <a:rPr lang="en-US" sz="2800" b="1" dirty="0"/>
              <a:t>Quality</a:t>
            </a:r>
            <a:r>
              <a:rPr lang="en-US" sz="2800" dirty="0"/>
              <a:t> : </a:t>
            </a:r>
            <a:r>
              <a:rPr lang="en-US" sz="2800" i="1" dirty="0"/>
              <a:t>the degree to which a set of inherent characteristics fulfill requirements</a:t>
            </a:r>
          </a:p>
          <a:p>
            <a:pPr algn="l" rtl="0">
              <a:lnSpc>
                <a:spcPct val="150000"/>
              </a:lnSpc>
              <a:buFont typeface="Wingdings" pitchFamily="2" charset="2"/>
              <a:buChar char="v"/>
            </a:pPr>
            <a:r>
              <a:rPr lang="en-US" sz="2800" b="1" dirty="0"/>
              <a:t>Grade</a:t>
            </a:r>
            <a:r>
              <a:rPr lang="en-US" sz="2800" i="1" dirty="0"/>
              <a:t>: is a category assigned to deliverables have the same functional  use but different characteristics</a:t>
            </a:r>
          </a:p>
          <a:p>
            <a:pPr algn="l" rtl="0">
              <a:buNone/>
            </a:pPr>
            <a:endParaRPr lang="ar-EG" sz="2400" i="1" dirty="0"/>
          </a:p>
        </p:txBody>
      </p:sp>
      <p:sp>
        <p:nvSpPr>
          <p:cNvPr id="9" name="Slide Number Placeholder 8"/>
          <p:cNvSpPr>
            <a:spLocks noGrp="1"/>
          </p:cNvSpPr>
          <p:nvPr>
            <p:ph type="sldNum" sz="quarter" idx="4294967295"/>
          </p:nvPr>
        </p:nvSpPr>
        <p:spPr/>
        <p:txBody>
          <a:bodyPr>
            <a:normAutofit/>
          </a:bodyPr>
          <a:lstStyle/>
          <a:p>
            <a:fld id="{B6F15528-21DE-4FAA-801E-634DDDAF4B2B}" type="slidenum">
              <a:rPr lang="en-US" smtClean="0"/>
              <a:pPr/>
              <a:t>29</a:t>
            </a:fld>
            <a:endParaRPr lang="en-US"/>
          </a:p>
        </p:txBody>
      </p:sp>
      <p:sp>
        <p:nvSpPr>
          <p:cNvPr id="3" name="Date Placeholder 2"/>
          <p:cNvSpPr>
            <a:spLocks noGrp="1"/>
          </p:cNvSpPr>
          <p:nvPr>
            <p:ph type="dt" sz="half" idx="10"/>
          </p:nvPr>
        </p:nvSpPr>
        <p:spPr/>
        <p:txBody>
          <a:bodyPr/>
          <a:lstStyle/>
          <a:p>
            <a:r>
              <a:rPr lang="en-US" smtClean="0"/>
              <a:t>8 Apr 2021</a:t>
            </a:r>
            <a:endParaRPr lang="en-US"/>
          </a:p>
        </p:txBody>
      </p:sp>
      <p:sp>
        <p:nvSpPr>
          <p:cNvPr id="4" name="Footer Placeholder 3"/>
          <p:cNvSpPr>
            <a:spLocks noGrp="1"/>
          </p:cNvSpPr>
          <p:nvPr>
            <p:ph type="ftr" sz="quarter" idx="11"/>
          </p:nvPr>
        </p:nvSpPr>
        <p:spPr>
          <a:xfrm>
            <a:off x="5391755" y="6422853"/>
            <a:ext cx="5044440" cy="365125"/>
          </a:xfrm>
        </p:spPr>
        <p:txBody>
          <a:bodyPr/>
          <a:lstStyle/>
          <a:p>
            <a:r>
              <a:rPr lang="pt-BR" b="1" smtClean="0">
                <a:solidFill>
                  <a:srgbClr val="53728A"/>
                </a:solidFill>
              </a:rPr>
              <a:t>Dr. Akram Ali</a:t>
            </a:r>
            <a:endParaRPr lang="en-US" dirty="0"/>
          </a:p>
        </p:txBody>
      </p:sp>
    </p:spTree>
    <p:extLst>
      <p:ext uri="{BB962C8B-B14F-4D97-AF65-F5344CB8AC3E}">
        <p14:creationId xmlns:p14="http://schemas.microsoft.com/office/powerpoint/2010/main" val="2343162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Bottom line quality definition</a:t>
            </a:r>
            <a:endParaRPr lang="en-US" dirty="0"/>
          </a:p>
        </p:txBody>
      </p:sp>
      <p:sp>
        <p:nvSpPr>
          <p:cNvPr id="3" name="Content Placeholder 2"/>
          <p:cNvSpPr>
            <a:spLocks noGrp="1"/>
          </p:cNvSpPr>
          <p:nvPr>
            <p:ph idx="1"/>
          </p:nvPr>
        </p:nvSpPr>
        <p:spPr/>
        <p:txBody>
          <a:bodyPr/>
          <a:lstStyle/>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b="1" smtClean="0">
                <a:solidFill>
                  <a:srgbClr val="53728A"/>
                </a:solidFill>
              </a:rPr>
              <a:t>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
        <p:nvSpPr>
          <p:cNvPr id="7" name="Rectangle 6"/>
          <p:cNvSpPr/>
          <p:nvPr/>
        </p:nvSpPr>
        <p:spPr>
          <a:xfrm>
            <a:off x="111500" y="3196847"/>
            <a:ext cx="11966917" cy="1107996"/>
          </a:xfrm>
          <a:prstGeom prst="rect">
            <a:avLst/>
          </a:prstGeom>
          <a:solidFill>
            <a:schemeClr val="accent1"/>
          </a:solidFill>
          <a:scene3d>
            <a:camera prst="isometricOffAxis1Right"/>
            <a:lightRig rig="threePt" dir="t"/>
          </a:scene3d>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6600" b="1" dirty="0" smtClean="0">
                <a:ln>
                  <a:solidFill>
                    <a:schemeClr val="bg1"/>
                  </a:solidFill>
                </a:ln>
                <a:solidFill>
                  <a:schemeClr val="bg2"/>
                </a:solidFill>
                <a:effectLst>
                  <a:glow rad="228600">
                    <a:schemeClr val="accent4">
                      <a:satMod val="175000"/>
                      <a:alpha val="40000"/>
                    </a:schemeClr>
                  </a:glow>
                </a:effectLst>
              </a:rPr>
              <a:t>Conformance to Specification</a:t>
            </a:r>
            <a:endParaRPr lang="en-US" sz="6600" b="1" cap="none" spc="0" dirty="0">
              <a:ln>
                <a:solidFill>
                  <a:schemeClr val="bg1"/>
                </a:solidFill>
              </a:ln>
              <a:solidFill>
                <a:schemeClr val="bg2"/>
              </a:solidFill>
              <a:effectLst>
                <a:glow rad="228600">
                  <a:schemeClr val="accent4">
                    <a:satMod val="175000"/>
                    <a:alpha val="40000"/>
                  </a:schemeClr>
                </a:glow>
              </a:effectLst>
            </a:endParaRPr>
          </a:p>
        </p:txBody>
      </p:sp>
    </p:spTree>
    <p:extLst>
      <p:ext uri="{BB962C8B-B14F-4D97-AF65-F5344CB8AC3E}">
        <p14:creationId xmlns:p14="http://schemas.microsoft.com/office/powerpoint/2010/main" val="1560132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p:cNvSpPr>
            <a:spLocks noGrp="1"/>
          </p:cNvSpPr>
          <p:nvPr>
            <p:ph type="sldNum" sz="quarter" idx="11"/>
          </p:nvPr>
        </p:nvSpPr>
        <p:spPr/>
        <p:txBody>
          <a:bodyPr/>
          <a:lstStyle/>
          <a:p>
            <a:fld id="{EE39E236-A406-42B8-944E-EA325CA9DB4A}" type="slidenum">
              <a:rPr lang="ar-EG" altLang="en-US"/>
              <a:pPr/>
              <a:t>31</a:t>
            </a:fld>
            <a:endParaRPr lang="en-US" altLang="en-US"/>
          </a:p>
        </p:txBody>
      </p:sp>
      <p:sp>
        <p:nvSpPr>
          <p:cNvPr id="312322" name="Text Box 2"/>
          <p:cNvSpPr txBox="1">
            <a:spLocks noChangeArrowheads="1"/>
          </p:cNvSpPr>
          <p:nvPr/>
        </p:nvSpPr>
        <p:spPr bwMode="auto">
          <a:xfrm>
            <a:off x="1143000" y="381000"/>
            <a:ext cx="9906000" cy="1349665"/>
          </a:xfrm>
          <a:prstGeom prst="rect">
            <a:avLst/>
          </a:prstGeom>
          <a:noFill/>
          <a:ln/>
        </p:spPr>
        <p:txBody>
          <a:bodyPr vert="horz" lIns="92075" tIns="46038" rIns="92075" bIns="46038" rtlCol="0" anchor="b">
            <a:normAutofit/>
          </a:bodyPr>
          <a:lstStyle>
            <a:lvl1pPr>
              <a:lnSpc>
                <a:spcPct val="85000"/>
              </a:lnSpc>
              <a:spcBef>
                <a:spcPct val="0"/>
              </a:spcBef>
              <a:buNone/>
              <a:defRPr sz="4800" cap="all" baseline="0">
                <a:solidFill>
                  <a:schemeClr val="bg2"/>
                </a:solidFill>
                <a:latin typeface="+mj-lt"/>
                <a:ea typeface="+mj-ea"/>
                <a:cs typeface="+mj-cs"/>
              </a:defRPr>
            </a:lvl1pPr>
          </a:lstStyle>
          <a:p>
            <a:r>
              <a:rPr lang="en-GB" altLang="en-US" dirty="0" smtClean="0"/>
              <a:t>the </a:t>
            </a:r>
            <a:r>
              <a:rPr lang="en-GB" altLang="en-US" dirty="0"/>
              <a:t>Cost Of Quality</a:t>
            </a:r>
          </a:p>
        </p:txBody>
      </p:sp>
      <p:sp>
        <p:nvSpPr>
          <p:cNvPr id="312323" name="Text Box 3"/>
          <p:cNvSpPr txBox="1">
            <a:spLocks noChangeArrowheads="1"/>
          </p:cNvSpPr>
          <p:nvPr/>
        </p:nvSpPr>
        <p:spPr bwMode="auto">
          <a:xfrm>
            <a:off x="1597025" y="1928984"/>
            <a:ext cx="8997950" cy="308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eaLnBrk="0" hangingPunct="0">
              <a:spcBef>
                <a:spcPct val="50000"/>
              </a:spcBef>
            </a:pPr>
            <a:r>
              <a:rPr lang="en-GB" altLang="en-US" sz="2800" b="1" dirty="0">
                <a:latin typeface="Times New Roman" panose="02020603050405020304" pitchFamily="18" charset="0"/>
                <a:cs typeface="Times New Roman (Arabic)" charset="0"/>
              </a:rPr>
              <a:t>2 types of costs:</a:t>
            </a:r>
          </a:p>
          <a:p>
            <a:pPr algn="l" rtl="0" eaLnBrk="0" hangingPunct="0">
              <a:spcBef>
                <a:spcPct val="50000"/>
              </a:spcBef>
            </a:pPr>
            <a:r>
              <a:rPr lang="en-GB" altLang="en-US" sz="2800" b="1" dirty="0">
                <a:latin typeface="Times New Roman" panose="02020603050405020304" pitchFamily="18" charset="0"/>
                <a:cs typeface="Times New Roman (Arabic)" charset="0"/>
              </a:rPr>
              <a:t>Unavoidable Costs: preventing defects (inspection, sampling, sorting, QC)</a:t>
            </a:r>
          </a:p>
          <a:p>
            <a:pPr algn="l" rtl="0" eaLnBrk="0" hangingPunct="0">
              <a:spcBef>
                <a:spcPct val="50000"/>
              </a:spcBef>
            </a:pPr>
            <a:r>
              <a:rPr lang="en-GB" altLang="en-US" sz="2800" b="1" dirty="0">
                <a:latin typeface="Times New Roman" panose="02020603050405020304" pitchFamily="18" charset="0"/>
                <a:cs typeface="Times New Roman (Arabic)" charset="0"/>
              </a:rPr>
              <a:t>Avoidable Costs: defects and product failures (scrapped materials, labour for re-work, complaint processing, losses from unhappy customers</a:t>
            </a:r>
            <a:endParaRPr lang="en-GB" altLang="en-US" sz="2800" dirty="0">
              <a:latin typeface="Times New Roman" panose="02020603050405020304" pitchFamily="18" charset="0"/>
              <a:cs typeface="Times New Roman (Arabic)" charset="0"/>
            </a:endParaRPr>
          </a:p>
        </p:txBody>
      </p:sp>
      <p:graphicFrame>
        <p:nvGraphicFramePr>
          <p:cNvPr id="312325" name="Object 5"/>
          <p:cNvGraphicFramePr>
            <a:graphicFrameLocks noChangeAspect="1"/>
          </p:cNvGraphicFramePr>
          <p:nvPr/>
        </p:nvGraphicFramePr>
        <p:xfrm>
          <a:off x="6756400" y="4876800"/>
          <a:ext cx="2146300" cy="1741488"/>
        </p:xfrm>
        <a:graphic>
          <a:graphicData uri="http://schemas.openxmlformats.org/presentationml/2006/ole">
            <mc:AlternateContent xmlns:mc="http://schemas.openxmlformats.org/markup-compatibility/2006">
              <mc:Choice xmlns:v="urn:schemas-microsoft-com:vml" Requires="v">
                <p:oleObj spid="_x0000_s2093" name="Clip" r:id="rId3" imgW="2286000" imgH="2184840" progId="MS_ClipArt_Gallery.2">
                  <p:embed/>
                </p:oleObj>
              </mc:Choice>
              <mc:Fallback>
                <p:oleObj name="Clip" r:id="rId3" imgW="2286000" imgH="2184840" progId="MS_ClipArt_Gallery.2">
                  <p:embed/>
                  <p:pic>
                    <p:nvPicPr>
                      <p:cNvPr id="312325"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6400" y="4876800"/>
                        <a:ext cx="2146300" cy="1741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12326" name="Text Box 6"/>
          <p:cNvSpPr txBox="1">
            <a:spLocks noChangeArrowheads="1"/>
          </p:cNvSpPr>
          <p:nvPr/>
        </p:nvSpPr>
        <p:spPr bwMode="auto">
          <a:xfrm>
            <a:off x="2409209" y="5427662"/>
            <a:ext cx="40449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eaLnBrk="0" hangingPunct="0">
              <a:spcBef>
                <a:spcPct val="50000"/>
              </a:spcBef>
            </a:pPr>
            <a:r>
              <a:rPr lang="en-GB" altLang="en-US" sz="3200" b="1" dirty="0">
                <a:latin typeface="Times New Roman" panose="02020603050405020304" pitchFamily="18" charset="0"/>
                <a:cs typeface="Times New Roman (Arabic)" charset="0"/>
              </a:rPr>
              <a:t>“Gold in the Mine”</a:t>
            </a: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a:xfrm>
            <a:off x="5307330" y="6435725"/>
            <a:ext cx="5044440" cy="365125"/>
          </a:xfrm>
        </p:spPr>
        <p:txBody>
          <a:bodyPr/>
          <a:lstStyle/>
          <a:p>
            <a:r>
              <a:rPr lang="pt-BR" b="1" smtClean="0">
                <a:solidFill>
                  <a:srgbClr val="53728A"/>
                </a:solidFill>
              </a:rPr>
              <a:t>Dr. Akram Ali</a:t>
            </a:r>
            <a:endParaRPr lang="en-US" dirty="0"/>
          </a:p>
        </p:txBody>
      </p:sp>
    </p:spTree>
    <p:extLst>
      <p:ext uri="{BB962C8B-B14F-4D97-AF65-F5344CB8AC3E}">
        <p14:creationId xmlns:p14="http://schemas.microsoft.com/office/powerpoint/2010/main" val="6168968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cost of quality</a:t>
            </a:r>
            <a:endParaRPr lang="en-US" dirty="0"/>
          </a:p>
        </p:txBody>
      </p:sp>
      <p:sp>
        <p:nvSpPr>
          <p:cNvPr id="3" name="Date Placeholder 2"/>
          <p:cNvSpPr>
            <a:spLocks noGrp="1"/>
          </p:cNvSpPr>
          <p:nvPr>
            <p:ph type="dt" sz="half" idx="10"/>
          </p:nvPr>
        </p:nvSpPr>
        <p:spPr/>
        <p:txBody>
          <a:bodyPr/>
          <a:lstStyle/>
          <a:p>
            <a:r>
              <a:rPr lang="en-US" smtClean="0"/>
              <a:t>8 Apr 2021</a:t>
            </a:r>
            <a:endParaRPr lang="en-US"/>
          </a:p>
        </p:txBody>
      </p:sp>
      <p:sp>
        <p:nvSpPr>
          <p:cNvPr id="4" name="Footer Placeholder 3"/>
          <p:cNvSpPr>
            <a:spLocks noGrp="1"/>
          </p:cNvSpPr>
          <p:nvPr>
            <p:ph type="ftr" sz="quarter" idx="11"/>
          </p:nvPr>
        </p:nvSpPr>
        <p:spPr/>
        <p:txBody>
          <a:bodyPr/>
          <a:lstStyle/>
          <a:p>
            <a:r>
              <a:rPr lang="pt-BR" b="1" smtClean="0">
                <a:solidFill>
                  <a:srgbClr val="53728A"/>
                </a:solidFill>
              </a:rPr>
              <a:t>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32</a:t>
            </a:fld>
            <a:endParaRPr lang="en-US"/>
          </a:p>
        </p:txBody>
      </p:sp>
      <p:grpSp>
        <p:nvGrpSpPr>
          <p:cNvPr id="6" name="Group 5"/>
          <p:cNvGrpSpPr/>
          <p:nvPr/>
        </p:nvGrpSpPr>
        <p:grpSpPr>
          <a:xfrm>
            <a:off x="652423" y="1792936"/>
            <a:ext cx="9823450" cy="5013325"/>
            <a:chOff x="0" y="1447800"/>
            <a:chExt cx="9823450" cy="5013325"/>
          </a:xfrm>
        </p:grpSpPr>
        <p:sp>
          <p:nvSpPr>
            <p:cNvPr id="7" name="Line 4"/>
            <p:cNvSpPr>
              <a:spLocks noChangeShapeType="1"/>
            </p:cNvSpPr>
            <p:nvPr/>
          </p:nvSpPr>
          <p:spPr bwMode="auto">
            <a:xfrm>
              <a:off x="990600" y="1447800"/>
              <a:ext cx="0" cy="4038600"/>
            </a:xfrm>
            <a:prstGeom prst="line">
              <a:avLst/>
            </a:prstGeom>
            <a:noFill/>
            <a:ln w="635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8" name="Line 5"/>
            <p:cNvSpPr>
              <a:spLocks noChangeShapeType="1"/>
            </p:cNvSpPr>
            <p:nvPr/>
          </p:nvSpPr>
          <p:spPr bwMode="auto">
            <a:xfrm>
              <a:off x="990600" y="5486400"/>
              <a:ext cx="7842250" cy="0"/>
            </a:xfrm>
            <a:prstGeom prst="line">
              <a:avLst/>
            </a:prstGeom>
            <a:noFill/>
            <a:ln w="635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9" name="Freeform 6"/>
            <p:cNvSpPr>
              <a:spLocks/>
            </p:cNvSpPr>
            <p:nvPr/>
          </p:nvSpPr>
          <p:spPr bwMode="auto">
            <a:xfrm>
              <a:off x="1155700" y="2057400"/>
              <a:ext cx="6604000" cy="3276600"/>
            </a:xfrm>
            <a:custGeom>
              <a:avLst/>
              <a:gdLst>
                <a:gd name="T0" fmla="*/ 0 w 3840"/>
                <a:gd name="T1" fmla="*/ 2064 h 2064"/>
                <a:gd name="T2" fmla="*/ 2640 w 3840"/>
                <a:gd name="T3" fmla="*/ 1632 h 2064"/>
                <a:gd name="T4" fmla="*/ 3840 w 3840"/>
                <a:gd name="T5" fmla="*/ 0 h 2064"/>
              </a:gdLst>
              <a:ahLst/>
              <a:cxnLst>
                <a:cxn ang="0">
                  <a:pos x="T0" y="T1"/>
                </a:cxn>
                <a:cxn ang="0">
                  <a:pos x="T2" y="T3"/>
                </a:cxn>
                <a:cxn ang="0">
                  <a:pos x="T4" y="T5"/>
                </a:cxn>
              </a:cxnLst>
              <a:rect l="0" t="0" r="r" b="b"/>
              <a:pathLst>
                <a:path w="3840" h="2064">
                  <a:moveTo>
                    <a:pt x="0" y="2064"/>
                  </a:moveTo>
                  <a:cubicBezTo>
                    <a:pt x="1000" y="2020"/>
                    <a:pt x="2000" y="1976"/>
                    <a:pt x="2640" y="1632"/>
                  </a:cubicBezTo>
                  <a:cubicBezTo>
                    <a:pt x="3280" y="1288"/>
                    <a:pt x="3560" y="644"/>
                    <a:pt x="3840" y="0"/>
                  </a:cubicBezTo>
                </a:path>
              </a:pathLst>
            </a:custGeom>
            <a:noFill/>
            <a:ln w="254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0" name="Freeform 7"/>
            <p:cNvSpPr>
              <a:spLocks/>
            </p:cNvSpPr>
            <p:nvPr/>
          </p:nvSpPr>
          <p:spPr bwMode="auto">
            <a:xfrm>
              <a:off x="3302000" y="2133600"/>
              <a:ext cx="5200650" cy="3352800"/>
            </a:xfrm>
            <a:custGeom>
              <a:avLst/>
              <a:gdLst>
                <a:gd name="T0" fmla="*/ 0 w 3072"/>
                <a:gd name="T1" fmla="*/ 0 h 1896"/>
                <a:gd name="T2" fmla="*/ 912 w 3072"/>
                <a:gd name="T3" fmla="*/ 1584 h 1896"/>
                <a:gd name="T4" fmla="*/ 3072 w 3072"/>
                <a:gd name="T5" fmla="*/ 1872 h 1896"/>
              </a:gdLst>
              <a:ahLst/>
              <a:cxnLst>
                <a:cxn ang="0">
                  <a:pos x="T0" y="T1"/>
                </a:cxn>
                <a:cxn ang="0">
                  <a:pos x="T2" y="T3"/>
                </a:cxn>
                <a:cxn ang="0">
                  <a:pos x="T4" y="T5"/>
                </a:cxn>
              </a:cxnLst>
              <a:rect l="0" t="0" r="r" b="b"/>
              <a:pathLst>
                <a:path w="3072" h="1896">
                  <a:moveTo>
                    <a:pt x="0" y="0"/>
                  </a:moveTo>
                  <a:cubicBezTo>
                    <a:pt x="200" y="636"/>
                    <a:pt x="400" y="1272"/>
                    <a:pt x="912" y="1584"/>
                  </a:cubicBezTo>
                  <a:cubicBezTo>
                    <a:pt x="1424" y="1896"/>
                    <a:pt x="2712" y="1824"/>
                    <a:pt x="3072" y="1872"/>
                  </a:cubicBezTo>
                </a:path>
              </a:pathLst>
            </a:custGeom>
            <a:noFill/>
            <a:ln w="254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11" name="Freeform 8"/>
            <p:cNvSpPr>
              <a:spLocks/>
            </p:cNvSpPr>
            <p:nvPr/>
          </p:nvSpPr>
          <p:spPr bwMode="auto">
            <a:xfrm>
              <a:off x="3549650" y="2514600"/>
              <a:ext cx="3054350" cy="1828800"/>
            </a:xfrm>
            <a:custGeom>
              <a:avLst/>
              <a:gdLst>
                <a:gd name="T0" fmla="*/ 0 w 1392"/>
                <a:gd name="T1" fmla="*/ 0 h 1392"/>
                <a:gd name="T2" fmla="*/ 624 w 1392"/>
                <a:gd name="T3" fmla="*/ 1392 h 1392"/>
                <a:gd name="T4" fmla="*/ 1392 w 1392"/>
                <a:gd name="T5" fmla="*/ 0 h 1392"/>
              </a:gdLst>
              <a:ahLst/>
              <a:cxnLst>
                <a:cxn ang="0">
                  <a:pos x="T0" y="T1"/>
                </a:cxn>
                <a:cxn ang="0">
                  <a:pos x="T2" y="T3"/>
                </a:cxn>
                <a:cxn ang="0">
                  <a:pos x="T4" y="T5"/>
                </a:cxn>
              </a:cxnLst>
              <a:rect l="0" t="0" r="r" b="b"/>
              <a:pathLst>
                <a:path w="1392" h="1392">
                  <a:moveTo>
                    <a:pt x="0" y="0"/>
                  </a:moveTo>
                  <a:cubicBezTo>
                    <a:pt x="196" y="696"/>
                    <a:pt x="392" y="1392"/>
                    <a:pt x="624" y="1392"/>
                  </a:cubicBezTo>
                  <a:cubicBezTo>
                    <a:pt x="856" y="1392"/>
                    <a:pt x="1264" y="224"/>
                    <a:pt x="1392" y="0"/>
                  </a:cubicBezTo>
                </a:path>
              </a:pathLst>
            </a:custGeom>
            <a:noFill/>
            <a:ln w="381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12" name="Line 9"/>
            <p:cNvSpPr>
              <a:spLocks noChangeShapeType="1"/>
            </p:cNvSpPr>
            <p:nvPr/>
          </p:nvSpPr>
          <p:spPr bwMode="auto">
            <a:xfrm>
              <a:off x="4870450" y="2209800"/>
              <a:ext cx="0" cy="3124200"/>
            </a:xfrm>
            <a:prstGeom prst="line">
              <a:avLst/>
            </a:prstGeom>
            <a:noFill/>
            <a:ln w="34925">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3" name="Text Box 10"/>
            <p:cNvSpPr txBox="1">
              <a:spLocks noChangeArrowheads="1"/>
            </p:cNvSpPr>
            <p:nvPr/>
          </p:nvSpPr>
          <p:spPr bwMode="auto">
            <a:xfrm>
              <a:off x="495300" y="5638800"/>
              <a:ext cx="272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eaLnBrk="0" hangingPunct="0">
                <a:spcBef>
                  <a:spcPct val="50000"/>
                </a:spcBef>
              </a:pPr>
              <a:r>
                <a:rPr lang="en-GB" altLang="en-US" sz="2400">
                  <a:latin typeface="Times New Roman" panose="02020603050405020304" pitchFamily="18" charset="0"/>
                  <a:cs typeface="Times New Roman (Arabic)" charset="0"/>
                </a:rPr>
                <a:t>100% defective</a:t>
              </a:r>
              <a:endParaRPr lang="en-GB" altLang="en-US" sz="3200" b="1">
                <a:latin typeface="Times New Roman" panose="02020603050405020304" pitchFamily="18" charset="0"/>
                <a:cs typeface="Times New Roman (Arabic)" charset="0"/>
              </a:endParaRPr>
            </a:p>
          </p:txBody>
        </p:sp>
        <p:sp>
          <p:nvSpPr>
            <p:cNvPr id="14" name="Text Box 11"/>
            <p:cNvSpPr txBox="1">
              <a:spLocks noChangeArrowheads="1"/>
            </p:cNvSpPr>
            <p:nvPr/>
          </p:nvSpPr>
          <p:spPr bwMode="auto">
            <a:xfrm>
              <a:off x="3879850" y="5638800"/>
              <a:ext cx="27241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eaLnBrk="0" hangingPunct="0">
                <a:spcBef>
                  <a:spcPct val="50000"/>
                </a:spcBef>
              </a:pPr>
              <a:r>
                <a:rPr lang="en-GB" altLang="en-US" sz="2400">
                  <a:latin typeface="Times New Roman" panose="02020603050405020304" pitchFamily="18" charset="0"/>
                  <a:cs typeface="Times New Roman (Arabic)" charset="0"/>
                </a:rPr>
                <a:t>Point of “Enough quality”</a:t>
              </a:r>
              <a:endParaRPr lang="en-GB" altLang="en-US" sz="3200" b="1">
                <a:latin typeface="Times New Roman" panose="02020603050405020304" pitchFamily="18" charset="0"/>
                <a:cs typeface="Times New Roman (Arabic)" charset="0"/>
              </a:endParaRPr>
            </a:p>
          </p:txBody>
        </p:sp>
        <p:sp>
          <p:nvSpPr>
            <p:cNvPr id="15" name="Text Box 12"/>
            <p:cNvSpPr txBox="1">
              <a:spLocks noChangeArrowheads="1"/>
            </p:cNvSpPr>
            <p:nvPr/>
          </p:nvSpPr>
          <p:spPr bwMode="auto">
            <a:xfrm>
              <a:off x="3797300" y="2057400"/>
              <a:ext cx="10731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eaLnBrk="0" hangingPunct="0">
                <a:spcBef>
                  <a:spcPct val="50000"/>
                </a:spcBef>
              </a:pPr>
              <a:r>
                <a:rPr lang="en-GB" altLang="en-US" sz="2400">
                  <a:latin typeface="Times New Roman" panose="02020603050405020304" pitchFamily="18" charset="0"/>
                  <a:cs typeface="Times New Roman (Arabic)" charset="0"/>
                </a:rPr>
                <a:t>Total Costs</a:t>
              </a:r>
              <a:endParaRPr lang="en-GB" altLang="en-US" sz="3200" b="1">
                <a:latin typeface="Times New Roman" panose="02020603050405020304" pitchFamily="18" charset="0"/>
                <a:cs typeface="Times New Roman (Arabic)" charset="0"/>
              </a:endParaRPr>
            </a:p>
          </p:txBody>
        </p:sp>
        <p:sp>
          <p:nvSpPr>
            <p:cNvPr id="16" name="Text Box 13"/>
            <p:cNvSpPr txBox="1">
              <a:spLocks noChangeArrowheads="1"/>
            </p:cNvSpPr>
            <p:nvPr/>
          </p:nvSpPr>
          <p:spPr bwMode="auto">
            <a:xfrm>
              <a:off x="7842250" y="2209800"/>
              <a:ext cx="1981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eaLnBrk="0" hangingPunct="0">
                <a:spcBef>
                  <a:spcPct val="50000"/>
                </a:spcBef>
              </a:pPr>
              <a:r>
                <a:rPr lang="en-GB" altLang="en-US" sz="2400">
                  <a:latin typeface="Times New Roman" panose="02020603050405020304" pitchFamily="18" charset="0"/>
                  <a:cs typeface="Times New Roman (Arabic)" charset="0"/>
                </a:rPr>
                <a:t>Unavoidable costs</a:t>
              </a:r>
              <a:endParaRPr lang="en-GB" altLang="en-US" sz="3200" b="1">
                <a:latin typeface="Times New Roman" panose="02020603050405020304" pitchFamily="18" charset="0"/>
                <a:cs typeface="Times New Roman (Arabic)" charset="0"/>
              </a:endParaRPr>
            </a:p>
          </p:txBody>
        </p:sp>
        <p:sp>
          <p:nvSpPr>
            <p:cNvPr id="17" name="Text Box 14"/>
            <p:cNvSpPr txBox="1">
              <a:spLocks noChangeArrowheads="1"/>
            </p:cNvSpPr>
            <p:nvPr/>
          </p:nvSpPr>
          <p:spPr bwMode="auto">
            <a:xfrm>
              <a:off x="7842250" y="4511675"/>
              <a:ext cx="1981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eaLnBrk="0" hangingPunct="0">
                <a:spcBef>
                  <a:spcPct val="50000"/>
                </a:spcBef>
              </a:pPr>
              <a:r>
                <a:rPr lang="en-GB" altLang="en-US" sz="2400">
                  <a:latin typeface="Times New Roman" panose="02020603050405020304" pitchFamily="18" charset="0"/>
                  <a:cs typeface="Times New Roman (Arabic)" charset="0"/>
                </a:rPr>
                <a:t>Avoidable costs</a:t>
              </a:r>
              <a:endParaRPr lang="en-GB" altLang="en-US" sz="3200" b="1">
                <a:latin typeface="Times New Roman" panose="02020603050405020304" pitchFamily="18" charset="0"/>
                <a:cs typeface="Times New Roman (Arabic)" charset="0"/>
              </a:endParaRPr>
            </a:p>
          </p:txBody>
        </p:sp>
        <p:sp>
          <p:nvSpPr>
            <p:cNvPr id="18" name="Text Box 15"/>
            <p:cNvSpPr txBox="1">
              <a:spLocks noChangeArrowheads="1"/>
            </p:cNvSpPr>
            <p:nvPr/>
          </p:nvSpPr>
          <p:spPr bwMode="auto">
            <a:xfrm>
              <a:off x="0" y="1676400"/>
              <a:ext cx="1073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eaLnBrk="0" hangingPunct="0">
                <a:spcBef>
                  <a:spcPct val="50000"/>
                </a:spcBef>
              </a:pPr>
              <a:r>
                <a:rPr lang="en-GB" altLang="en-US" sz="2400" b="1">
                  <a:latin typeface="Times New Roman" panose="02020603050405020304" pitchFamily="18" charset="0"/>
                  <a:cs typeface="Times New Roman (Arabic)" charset="0"/>
                </a:rPr>
                <a:t>Costs</a:t>
              </a:r>
              <a:endParaRPr lang="en-GB" altLang="en-US" sz="3200" b="1">
                <a:latin typeface="Times New Roman" panose="02020603050405020304" pitchFamily="18" charset="0"/>
                <a:cs typeface="Times New Roman (Arabic)" charset="0"/>
              </a:endParaRPr>
            </a:p>
          </p:txBody>
        </p:sp>
      </p:grpSp>
    </p:spTree>
    <p:extLst>
      <p:ext uri="{BB962C8B-B14F-4D97-AF65-F5344CB8AC3E}">
        <p14:creationId xmlns:p14="http://schemas.microsoft.com/office/powerpoint/2010/main" val="22599300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p:cNvSpPr>
            <a:spLocks noGrp="1"/>
          </p:cNvSpPr>
          <p:nvPr>
            <p:ph type="sldNum" sz="quarter" idx="11"/>
          </p:nvPr>
        </p:nvSpPr>
        <p:spPr/>
        <p:txBody>
          <a:bodyPr/>
          <a:lstStyle/>
          <a:p>
            <a:fld id="{197F009E-9372-47CD-8709-C21C31096CB1}" type="slidenum">
              <a:rPr lang="ar-EG" altLang="en-US"/>
              <a:pPr/>
              <a:t>33</a:t>
            </a:fld>
            <a:endParaRPr lang="en-US" altLang="en-US"/>
          </a:p>
        </p:txBody>
      </p:sp>
      <p:sp>
        <p:nvSpPr>
          <p:cNvPr id="230402" name="Rectangle 2"/>
          <p:cNvSpPr>
            <a:spLocks noChangeArrowheads="1"/>
          </p:cNvSpPr>
          <p:nvPr/>
        </p:nvSpPr>
        <p:spPr bwMode="auto">
          <a:xfrm>
            <a:off x="1885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0403" name="Rectangle 3"/>
          <p:cNvSpPr>
            <a:spLocks noChangeArrowheads="1"/>
          </p:cNvSpPr>
          <p:nvPr/>
        </p:nvSpPr>
        <p:spPr bwMode="auto">
          <a:xfrm>
            <a:off x="4527550" y="6248400"/>
            <a:ext cx="3136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0404" name="Rectangle 4"/>
          <p:cNvSpPr>
            <a:spLocks noGrp="1" noChangeArrowheads="1"/>
          </p:cNvSpPr>
          <p:nvPr>
            <p:ph type="title"/>
          </p:nvPr>
        </p:nvSpPr>
        <p:spPr>
          <a:extLst/>
        </p:spPr>
        <p:txBody>
          <a:bodyPr vert="horz" lIns="91440" tIns="45720" rIns="91440" bIns="45720" rtlCol="0" anchor="ctr">
            <a:normAutofit/>
          </a:bodyPr>
          <a:lstStyle/>
          <a:p>
            <a:r>
              <a:rPr lang="en-US" altLang="en-US"/>
              <a:t>Managing with Costs of Quality Information</a:t>
            </a:r>
          </a:p>
        </p:txBody>
      </p:sp>
      <p:sp>
        <p:nvSpPr>
          <p:cNvPr id="230405" name="Rectangle 5"/>
          <p:cNvSpPr>
            <a:spLocks noGrp="1" noChangeArrowheads="1"/>
          </p:cNvSpPr>
          <p:nvPr>
            <p:ph type="body" idx="1"/>
          </p:nvPr>
        </p:nvSpPr>
        <p:spPr>
          <a:noFill/>
          <a:ln/>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algn="l" rtl="0"/>
            <a:r>
              <a:rPr lang="en-US" altLang="en-US" sz="2000"/>
              <a:t>Identify activities that generate quality costs</a:t>
            </a:r>
          </a:p>
          <a:p>
            <a:pPr algn="l" rtl="0"/>
            <a:endParaRPr lang="en-US" altLang="en-US" sz="2000"/>
          </a:p>
          <a:p>
            <a:pPr algn="l" rtl="0"/>
            <a:r>
              <a:rPr lang="en-US" altLang="en-US" sz="2000"/>
              <a:t>Measure them</a:t>
            </a:r>
          </a:p>
          <a:p>
            <a:pPr algn="l" rtl="0"/>
            <a:endParaRPr lang="en-US" altLang="en-US" sz="2000"/>
          </a:p>
          <a:p>
            <a:pPr algn="l" rtl="0"/>
            <a:r>
              <a:rPr lang="en-US" altLang="en-US" sz="2000"/>
              <a:t>Report them in a way that is meaningful to managers</a:t>
            </a:r>
          </a:p>
          <a:p>
            <a:pPr algn="l" rtl="0"/>
            <a:endParaRPr lang="en-US" altLang="en-US" sz="2000"/>
          </a:p>
          <a:p>
            <a:pPr algn="l" rtl="0"/>
            <a:r>
              <a:rPr lang="en-US" altLang="en-US" sz="2000"/>
              <a:t>Analyze them to identify areas for improvement</a:t>
            </a: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a:xfrm>
            <a:off x="5343011" y="6436664"/>
            <a:ext cx="5044440" cy="365125"/>
          </a:xfrm>
        </p:spPr>
        <p:txBody>
          <a:bodyPr/>
          <a:lstStyle/>
          <a:p>
            <a:r>
              <a:rPr lang="pt-BR" b="1" smtClean="0">
                <a:solidFill>
                  <a:srgbClr val="53728A"/>
                </a:solidFill>
              </a:rPr>
              <a:t>Dr. Akram Ali</a:t>
            </a:r>
            <a:endParaRPr lang="en-US" sz="1200" b="1" dirty="0">
              <a:solidFill>
                <a:srgbClr val="53728A"/>
              </a:solidFill>
            </a:endParaRPr>
          </a:p>
        </p:txBody>
      </p:sp>
    </p:spTree>
    <p:extLst>
      <p:ext uri="{BB962C8B-B14F-4D97-AF65-F5344CB8AC3E}">
        <p14:creationId xmlns:p14="http://schemas.microsoft.com/office/powerpoint/2010/main" val="1998678676"/>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Number Placeholder 4"/>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200AFD81-8384-40D2-9DA4-679424E22E53}" type="slidenum">
              <a:rPr lang="ar-EG" altLang="en-US">
                <a:latin typeface="Arial Black" panose="020B0A04020102020204" pitchFamily="34" charset="0"/>
              </a:rPr>
              <a:pPr rtl="0"/>
              <a:t>34</a:t>
            </a:fld>
            <a:endParaRPr lang="en-US" altLang="en-US">
              <a:latin typeface="Arial Black" panose="020B0A04020102020204" pitchFamily="34" charset="0"/>
            </a:endParaRPr>
          </a:p>
        </p:txBody>
      </p:sp>
      <p:sp>
        <p:nvSpPr>
          <p:cNvPr id="123907" name="Rectangle 2"/>
          <p:cNvSpPr>
            <a:spLocks noChangeArrowheads="1"/>
          </p:cNvSpPr>
          <p:nvPr/>
        </p:nvSpPr>
        <p:spPr bwMode="auto">
          <a:xfrm>
            <a:off x="1885950" y="6248400"/>
            <a:ext cx="206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23908" name="Rectangle 3"/>
          <p:cNvSpPr>
            <a:spLocks noChangeArrowheads="1"/>
          </p:cNvSpPr>
          <p:nvPr/>
        </p:nvSpPr>
        <p:spPr bwMode="auto">
          <a:xfrm>
            <a:off x="4527550" y="6248400"/>
            <a:ext cx="3136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23909" name="Rectangle 4"/>
          <p:cNvSpPr>
            <a:spLocks noGrp="1" noChangeArrowheads="1"/>
          </p:cNvSpPr>
          <p:nvPr>
            <p:ph type="title"/>
          </p:nvPr>
        </p:nvSpPr>
        <p:spPr/>
        <p:txBody>
          <a:bodyPr vert="horz" lIns="91440" tIns="45720" rIns="91440" bIns="45720" rtlCol="0" anchor="ctr">
            <a:normAutofit/>
          </a:bodyPr>
          <a:lstStyle/>
          <a:p>
            <a:r>
              <a:rPr lang="en-US" altLang="en-US" dirty="0"/>
              <a:t/>
            </a:r>
            <a:br>
              <a:rPr lang="en-US" altLang="en-US" dirty="0"/>
            </a:br>
            <a:endParaRPr lang="en-US" altLang="en-US" dirty="0"/>
          </a:p>
        </p:txBody>
      </p:sp>
      <p:sp>
        <p:nvSpPr>
          <p:cNvPr id="123910" name="Rectangle 5"/>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algn="l" rtl="0" eaLnBrk="1" hangingPunct="1"/>
            <a:r>
              <a:rPr lang="en-US" altLang="en-US" sz="2000"/>
              <a:t>Traditionally, accounting systems were designed to report inspection and testing costs; other quality-related costs were buried in overhead accounts.   However, many experts believe the total costs of quality (COQ) average 20 - 30 percent of sales.</a:t>
            </a:r>
          </a:p>
          <a:p>
            <a:pPr algn="l" rtl="0" eaLnBrk="1" hangingPunct="1"/>
            <a:r>
              <a:rPr lang="en-US" altLang="en-US" sz="2000"/>
              <a:t>Definitions:</a:t>
            </a:r>
          </a:p>
          <a:p>
            <a:pPr lvl="1" algn="l" rtl="0" eaLnBrk="1" hangingPunct="1"/>
            <a:r>
              <a:rPr lang="en-US" altLang="en-US" sz="1800" b="1"/>
              <a:t>Prevention costs</a:t>
            </a:r>
            <a:r>
              <a:rPr lang="en-US" altLang="en-US" sz="1800"/>
              <a:t>:  the costs of preventing defects before they happen.</a:t>
            </a:r>
          </a:p>
          <a:p>
            <a:pPr lvl="1" algn="l" rtl="0" eaLnBrk="1" hangingPunct="1"/>
            <a:r>
              <a:rPr lang="en-US" altLang="en-US" sz="1800" b="1"/>
              <a:t>Appraisal costs</a:t>
            </a:r>
            <a:r>
              <a:rPr lang="en-US" altLang="en-US" sz="1800"/>
              <a:t>:  the costs of assessing the level of quality attained by the operating system.</a:t>
            </a:r>
          </a:p>
          <a:p>
            <a:pPr lvl="1" algn="l" rtl="0" eaLnBrk="1" hangingPunct="1"/>
            <a:r>
              <a:rPr lang="en-US" altLang="en-US" sz="1800" b="1"/>
              <a:t>Internal failure costs</a:t>
            </a:r>
            <a:r>
              <a:rPr lang="en-US" altLang="en-US" sz="1800"/>
              <a:t>:  the costs resulting from defects that are discovered before the product or service reaches the end user.</a:t>
            </a:r>
          </a:p>
          <a:p>
            <a:pPr lvl="1" algn="l" rtl="0" eaLnBrk="1" hangingPunct="1"/>
            <a:r>
              <a:rPr lang="en-US" altLang="en-US" sz="1800" b="1"/>
              <a:t>External failure costs</a:t>
            </a:r>
            <a:r>
              <a:rPr lang="en-US" altLang="en-US" sz="1800"/>
              <a:t>:  the costs that result when a defective product or service has been delivered to an end user.</a:t>
            </a:r>
          </a:p>
        </p:txBody>
      </p:sp>
      <p:sp>
        <p:nvSpPr>
          <p:cNvPr id="8" name="Rectangle 4"/>
          <p:cNvSpPr txBox="1">
            <a:spLocks noChangeArrowheads="1"/>
          </p:cNvSpPr>
          <p:nvPr/>
        </p:nvSpPr>
        <p:spPr>
          <a:xfrm>
            <a:off x="495300" y="457200"/>
            <a:ext cx="8915400" cy="1371600"/>
          </a:xfrm>
          <a:prstGeom prst="rect">
            <a:avLst/>
          </a:prstGeom>
        </p:spPr>
        <p:txBody>
          <a:bodyPr vert="horz" lIns="91440" tIns="45720" rIns="91440" bIns="45720" rtlCol="0" anchor="ctr">
            <a:normAutofit/>
          </a:bodyPr>
          <a:lstStyle>
            <a:lvl1pPr>
              <a:lnSpc>
                <a:spcPct val="85000"/>
              </a:lnSpc>
              <a:spcBef>
                <a:spcPct val="0"/>
              </a:spcBef>
              <a:buNone/>
              <a:defRPr sz="4000" cap="all" baseline="0">
                <a:solidFill>
                  <a:schemeClr val="bg2"/>
                </a:solidFill>
                <a:latin typeface="+mj-lt"/>
                <a:ea typeface="+mj-ea"/>
                <a:cs typeface="+mj-cs"/>
              </a:defRPr>
            </a:lvl1pPr>
          </a:lstStyle>
          <a:p>
            <a:r>
              <a:rPr lang="en-US" altLang="en-US" dirty="0"/>
              <a:t>COSTS OF QUALITY</a:t>
            </a:r>
            <a:br>
              <a:rPr lang="en-US" altLang="en-US" dirty="0"/>
            </a:br>
            <a:endParaRPr lang="en-US" altLang="en-US" dirty="0"/>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sz="1200" b="1" dirty="0">
              <a:solidFill>
                <a:srgbClr val="53728A"/>
              </a:solidFill>
            </a:endParaRPr>
          </a:p>
        </p:txBody>
      </p:sp>
    </p:spTree>
    <p:extLst>
      <p:ext uri="{BB962C8B-B14F-4D97-AF65-F5344CB8AC3E}">
        <p14:creationId xmlns:p14="http://schemas.microsoft.com/office/powerpoint/2010/main" val="1543582618"/>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Number Placeholder 2"/>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0F82F030-5CB6-49E2-9580-E31163A28AE5}" type="slidenum">
              <a:rPr lang="ar-EG" altLang="en-US">
                <a:latin typeface="Arial Black" panose="020B0A04020102020204" pitchFamily="34" charset="0"/>
              </a:rPr>
              <a:pPr rtl="0"/>
              <a:t>35</a:t>
            </a:fld>
            <a:endParaRPr lang="en-US" altLang="en-US">
              <a:latin typeface="Arial Black" panose="020B0A04020102020204" pitchFamily="34" charset="0"/>
            </a:endParaRPr>
          </a:p>
        </p:txBody>
      </p:sp>
      <p:sp>
        <p:nvSpPr>
          <p:cNvPr id="125955" name="Text Box 2"/>
          <p:cNvSpPr txBox="1">
            <a:spLocks noChangeArrowheads="1"/>
          </p:cNvSpPr>
          <p:nvPr/>
        </p:nvSpPr>
        <p:spPr bwMode="auto">
          <a:xfrm>
            <a:off x="2381250" y="1143000"/>
            <a:ext cx="63563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US" altLang="en-US" sz="3200" dirty="0">
                <a:latin typeface="Tahoma" panose="020B0604030504040204" pitchFamily="34" charset="0"/>
                <a:cs typeface="Times New Roman (Arabic)" charset="0"/>
              </a:rPr>
              <a:t>(1) Preventive cost category</a:t>
            </a:r>
          </a:p>
        </p:txBody>
      </p:sp>
      <p:sp>
        <p:nvSpPr>
          <p:cNvPr id="125956" name="Text Box 3"/>
          <p:cNvSpPr txBox="1">
            <a:spLocks noChangeArrowheads="1"/>
          </p:cNvSpPr>
          <p:nvPr/>
        </p:nvSpPr>
        <p:spPr bwMode="auto">
          <a:xfrm>
            <a:off x="1968500" y="2286000"/>
            <a:ext cx="8172450" cy="323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spcBef>
                <a:spcPct val="50000"/>
              </a:spcBef>
              <a:buFontTx/>
              <a:buChar char="•"/>
            </a:pPr>
            <a:r>
              <a:rPr lang="en-US" altLang="en-US" sz="2400">
                <a:latin typeface="Tahoma" panose="020B0604030504040204" pitchFamily="34" charset="0"/>
                <a:cs typeface="Times New Roman (Arabic)" charset="0"/>
              </a:rPr>
              <a:t> Marketing/Customer/user costs</a:t>
            </a:r>
          </a:p>
          <a:p>
            <a:pPr algn="l" rtl="0" eaLnBrk="1" hangingPunct="1">
              <a:spcBef>
                <a:spcPct val="50000"/>
              </a:spcBef>
              <a:buFontTx/>
              <a:buChar char="•"/>
            </a:pPr>
            <a:r>
              <a:rPr lang="en-US" altLang="en-US" sz="2400">
                <a:latin typeface="Tahoma" panose="020B0604030504040204" pitchFamily="34" charset="0"/>
                <a:cs typeface="Times New Roman (Arabic)" charset="0"/>
              </a:rPr>
              <a:t> Product/Service/Design Developments costs</a:t>
            </a:r>
          </a:p>
          <a:p>
            <a:pPr algn="l" rtl="0" eaLnBrk="1" hangingPunct="1">
              <a:spcBef>
                <a:spcPct val="50000"/>
              </a:spcBef>
              <a:buFontTx/>
              <a:buChar char="•"/>
            </a:pPr>
            <a:r>
              <a:rPr lang="en-US" altLang="en-US" sz="2400">
                <a:latin typeface="Tahoma" panose="020B0604030504040204" pitchFamily="34" charset="0"/>
                <a:cs typeface="Times New Roman (Arabic)" charset="0"/>
              </a:rPr>
              <a:t> Purchasing costs</a:t>
            </a:r>
          </a:p>
          <a:p>
            <a:pPr algn="l" rtl="0" eaLnBrk="1" hangingPunct="1">
              <a:spcBef>
                <a:spcPct val="50000"/>
              </a:spcBef>
              <a:buFontTx/>
              <a:buChar char="•"/>
            </a:pPr>
            <a:r>
              <a:rPr lang="en-US" altLang="en-US" sz="2400">
                <a:latin typeface="Tahoma" panose="020B0604030504040204" pitchFamily="34" charset="0"/>
                <a:cs typeface="Times New Roman (Arabic)" charset="0"/>
              </a:rPr>
              <a:t> Operations (Manufacturing or Service) costs</a:t>
            </a:r>
          </a:p>
          <a:p>
            <a:pPr algn="l" rtl="0" eaLnBrk="1" hangingPunct="1">
              <a:spcBef>
                <a:spcPct val="50000"/>
              </a:spcBef>
              <a:buFontTx/>
              <a:buChar char="•"/>
            </a:pPr>
            <a:r>
              <a:rPr lang="en-US" altLang="en-US" sz="2400">
                <a:latin typeface="Tahoma" panose="020B0604030504040204" pitchFamily="34" charset="0"/>
                <a:cs typeface="Times New Roman (Arabic)" charset="0"/>
              </a:rPr>
              <a:t> Quality Administration costs</a:t>
            </a:r>
          </a:p>
          <a:p>
            <a:pPr algn="l" rtl="0" eaLnBrk="1" hangingPunct="1">
              <a:spcBef>
                <a:spcPct val="50000"/>
              </a:spcBef>
              <a:buFontTx/>
              <a:buChar char="•"/>
            </a:pPr>
            <a:r>
              <a:rPr lang="en-US" altLang="en-US" sz="2400">
                <a:latin typeface="Tahoma" panose="020B0604030504040204" pitchFamily="34" charset="0"/>
                <a:cs typeface="Times New Roman (Arabic)" charset="0"/>
              </a:rPr>
              <a:t> Other  Preventive costs.</a:t>
            </a: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dirty="0"/>
          </a:p>
        </p:txBody>
      </p:sp>
    </p:spTree>
    <p:extLst>
      <p:ext uri="{BB962C8B-B14F-4D97-AF65-F5344CB8AC3E}">
        <p14:creationId xmlns:p14="http://schemas.microsoft.com/office/powerpoint/2010/main" val="30807875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Number Placeholder 2"/>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10016680-25AC-4CC9-A215-98EE1B7A4080}" type="slidenum">
              <a:rPr lang="ar-EG" altLang="en-US">
                <a:latin typeface="Arial Black" panose="020B0A04020102020204" pitchFamily="34" charset="0"/>
              </a:rPr>
              <a:pPr rtl="0"/>
              <a:t>36</a:t>
            </a:fld>
            <a:endParaRPr lang="en-US" altLang="en-US">
              <a:latin typeface="Arial Black" panose="020B0A04020102020204" pitchFamily="34" charset="0"/>
            </a:endParaRPr>
          </a:p>
        </p:txBody>
      </p:sp>
      <p:sp>
        <p:nvSpPr>
          <p:cNvPr id="126979" name="Text Box 2"/>
          <p:cNvSpPr txBox="1">
            <a:spLocks noChangeArrowheads="1"/>
          </p:cNvSpPr>
          <p:nvPr/>
        </p:nvSpPr>
        <p:spPr bwMode="auto">
          <a:xfrm>
            <a:off x="2381250" y="1143000"/>
            <a:ext cx="63563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US" altLang="en-US" sz="3200">
                <a:latin typeface="Tahoma" panose="020B0604030504040204" pitchFamily="34" charset="0"/>
                <a:cs typeface="Times New Roman (Arabic)" charset="0"/>
              </a:rPr>
              <a:t>(2) Appraisal cost category</a:t>
            </a:r>
          </a:p>
        </p:txBody>
      </p:sp>
      <p:sp>
        <p:nvSpPr>
          <p:cNvPr id="126980" name="Text Box 3"/>
          <p:cNvSpPr txBox="1">
            <a:spLocks noChangeArrowheads="1"/>
          </p:cNvSpPr>
          <p:nvPr/>
        </p:nvSpPr>
        <p:spPr bwMode="auto">
          <a:xfrm>
            <a:off x="1968500" y="2286000"/>
            <a:ext cx="8502650" cy="323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spcBef>
                <a:spcPct val="50000"/>
              </a:spcBef>
              <a:buFontTx/>
              <a:buChar char="•"/>
            </a:pPr>
            <a:r>
              <a:rPr lang="en-US" altLang="en-US" sz="2400">
                <a:latin typeface="Tahoma" panose="020B0604030504040204" pitchFamily="34" charset="0"/>
                <a:cs typeface="Times New Roman (Arabic)" charset="0"/>
              </a:rPr>
              <a:t> Purchasing appraisal costs</a:t>
            </a:r>
          </a:p>
          <a:p>
            <a:pPr algn="l" rtl="0" eaLnBrk="1" hangingPunct="1">
              <a:spcBef>
                <a:spcPct val="50000"/>
              </a:spcBef>
              <a:buFontTx/>
              <a:buChar char="•"/>
            </a:pPr>
            <a:r>
              <a:rPr lang="en-US" altLang="en-US" sz="2400">
                <a:latin typeface="Tahoma" panose="020B0604030504040204" pitchFamily="34" charset="0"/>
                <a:cs typeface="Times New Roman (Arabic)" charset="0"/>
              </a:rPr>
              <a:t> Operations (Manufacturing or service) appraisal costs</a:t>
            </a:r>
          </a:p>
          <a:p>
            <a:pPr algn="l" rtl="0" eaLnBrk="1" hangingPunct="1">
              <a:spcBef>
                <a:spcPct val="50000"/>
              </a:spcBef>
              <a:buFontTx/>
              <a:buChar char="•"/>
            </a:pPr>
            <a:r>
              <a:rPr lang="en-US" altLang="en-US" sz="2400">
                <a:latin typeface="Tahoma" panose="020B0604030504040204" pitchFamily="34" charset="0"/>
                <a:cs typeface="Times New Roman (Arabic)" charset="0"/>
              </a:rPr>
              <a:t> External appraisal costs</a:t>
            </a:r>
          </a:p>
          <a:p>
            <a:pPr algn="l" rtl="0" eaLnBrk="1" hangingPunct="1">
              <a:spcBef>
                <a:spcPct val="50000"/>
              </a:spcBef>
              <a:buFontTx/>
              <a:buChar char="•"/>
            </a:pPr>
            <a:r>
              <a:rPr lang="en-US" altLang="en-US" sz="2400">
                <a:latin typeface="Tahoma" panose="020B0604030504040204" pitchFamily="34" charset="0"/>
                <a:cs typeface="Times New Roman (Arabic)" charset="0"/>
              </a:rPr>
              <a:t> Review of test and inspection data costs</a:t>
            </a:r>
          </a:p>
          <a:p>
            <a:pPr algn="l" rtl="0" eaLnBrk="1" hangingPunct="1">
              <a:spcBef>
                <a:spcPct val="50000"/>
              </a:spcBef>
              <a:buFontTx/>
              <a:buChar char="•"/>
            </a:pPr>
            <a:r>
              <a:rPr lang="en-US" altLang="en-US" sz="2400">
                <a:latin typeface="Tahoma" panose="020B0604030504040204" pitchFamily="34" charset="0"/>
                <a:cs typeface="Times New Roman (Arabic)" charset="0"/>
              </a:rPr>
              <a:t> Miscellaneous quality evaluations</a:t>
            </a:r>
          </a:p>
          <a:p>
            <a:pPr algn="l" rtl="0" eaLnBrk="1" hangingPunct="1">
              <a:spcBef>
                <a:spcPct val="50000"/>
              </a:spcBef>
              <a:buFontTx/>
              <a:buChar char="•"/>
            </a:pPr>
            <a:endParaRPr lang="en-US" altLang="en-US" sz="2400">
              <a:latin typeface="Tahoma" panose="020B0604030504040204" pitchFamily="34" charset="0"/>
              <a:cs typeface="Times New Roman (Arabic)" charset="0"/>
            </a:endParaRP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dirty="0"/>
          </a:p>
        </p:txBody>
      </p:sp>
    </p:spTree>
    <p:extLst>
      <p:ext uri="{BB962C8B-B14F-4D97-AF65-F5344CB8AC3E}">
        <p14:creationId xmlns:p14="http://schemas.microsoft.com/office/powerpoint/2010/main" val="11106738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Number Placeholder 2"/>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5DC9C468-0F78-476A-A96B-0B05B2B35AAD}" type="slidenum">
              <a:rPr lang="ar-EG" altLang="en-US">
                <a:latin typeface="Arial Black" panose="020B0A04020102020204" pitchFamily="34" charset="0"/>
              </a:rPr>
              <a:pPr rtl="0"/>
              <a:t>37</a:t>
            </a:fld>
            <a:endParaRPr lang="en-US" altLang="en-US">
              <a:latin typeface="Arial Black" panose="020B0A04020102020204" pitchFamily="34" charset="0"/>
            </a:endParaRPr>
          </a:p>
        </p:txBody>
      </p:sp>
      <p:sp>
        <p:nvSpPr>
          <p:cNvPr id="128003" name="Text Box 2"/>
          <p:cNvSpPr txBox="1">
            <a:spLocks noChangeArrowheads="1"/>
          </p:cNvSpPr>
          <p:nvPr/>
        </p:nvSpPr>
        <p:spPr bwMode="auto">
          <a:xfrm>
            <a:off x="2381250" y="1143000"/>
            <a:ext cx="7264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spcBef>
                <a:spcPct val="50000"/>
              </a:spcBef>
            </a:pPr>
            <a:r>
              <a:rPr lang="en-US" altLang="en-US" sz="3200">
                <a:latin typeface="Tahoma" panose="020B0604030504040204" pitchFamily="34" charset="0"/>
                <a:cs typeface="Times New Roman (Arabic)" charset="0"/>
              </a:rPr>
              <a:t>(3) Internal failure cost category</a:t>
            </a:r>
          </a:p>
        </p:txBody>
      </p:sp>
      <p:sp>
        <p:nvSpPr>
          <p:cNvPr id="128004" name="Text Box 3"/>
          <p:cNvSpPr txBox="1">
            <a:spLocks noChangeArrowheads="1"/>
          </p:cNvSpPr>
          <p:nvPr/>
        </p:nvSpPr>
        <p:spPr bwMode="auto">
          <a:xfrm>
            <a:off x="1968500" y="2624138"/>
            <a:ext cx="850265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spcBef>
                <a:spcPct val="50000"/>
              </a:spcBef>
              <a:buFontTx/>
              <a:buChar char="•"/>
            </a:pPr>
            <a:r>
              <a:rPr lang="en-US" altLang="en-US" sz="2400">
                <a:latin typeface="Tahoma" panose="020B0604030504040204" pitchFamily="34" charset="0"/>
                <a:cs typeface="Times New Roman (Arabic)" charset="0"/>
              </a:rPr>
              <a:t> Product or service design failure costs</a:t>
            </a:r>
          </a:p>
          <a:p>
            <a:pPr algn="l" rtl="0" eaLnBrk="1" hangingPunct="1">
              <a:spcBef>
                <a:spcPct val="50000"/>
              </a:spcBef>
              <a:buFontTx/>
              <a:buChar char="•"/>
            </a:pPr>
            <a:r>
              <a:rPr lang="en-US" altLang="en-US" sz="2400">
                <a:latin typeface="Tahoma" panose="020B0604030504040204" pitchFamily="34" charset="0"/>
                <a:cs typeface="Times New Roman (Arabic)" charset="0"/>
              </a:rPr>
              <a:t> purchasing failure costs</a:t>
            </a:r>
          </a:p>
          <a:p>
            <a:pPr algn="l" rtl="0" eaLnBrk="1" hangingPunct="1">
              <a:spcBef>
                <a:spcPct val="50000"/>
              </a:spcBef>
              <a:buFontTx/>
              <a:buChar char="•"/>
            </a:pPr>
            <a:r>
              <a:rPr lang="en-US" altLang="en-US" sz="2400">
                <a:latin typeface="Tahoma" panose="020B0604030504040204" pitchFamily="34" charset="0"/>
                <a:cs typeface="Times New Roman (Arabic)" charset="0"/>
              </a:rPr>
              <a:t> Operations ( product or service) failure costs</a:t>
            </a:r>
          </a:p>
          <a:p>
            <a:pPr algn="l" rtl="0" eaLnBrk="1" hangingPunct="1">
              <a:spcBef>
                <a:spcPct val="50000"/>
              </a:spcBef>
              <a:buFontTx/>
              <a:buChar char="•"/>
            </a:pPr>
            <a:endParaRPr lang="en-US" altLang="en-US" sz="2400">
              <a:latin typeface="Tahoma" panose="020B0604030504040204" pitchFamily="34" charset="0"/>
              <a:cs typeface="Times New Roman (Arabic)" charset="0"/>
            </a:endParaRP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dirty="0"/>
          </a:p>
        </p:txBody>
      </p:sp>
    </p:spTree>
    <p:extLst>
      <p:ext uri="{BB962C8B-B14F-4D97-AF65-F5344CB8AC3E}">
        <p14:creationId xmlns:p14="http://schemas.microsoft.com/office/powerpoint/2010/main" val="22967756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Number Placeholder 2"/>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4197FE87-E7ED-486F-B0EF-E89596D37D69}" type="slidenum">
              <a:rPr lang="ar-EG" altLang="en-US">
                <a:latin typeface="Arial Black" panose="020B0A04020102020204" pitchFamily="34" charset="0"/>
              </a:rPr>
              <a:pPr rtl="0"/>
              <a:t>38</a:t>
            </a:fld>
            <a:endParaRPr lang="en-US" altLang="en-US">
              <a:latin typeface="Arial Black" panose="020B0A04020102020204" pitchFamily="34" charset="0"/>
            </a:endParaRPr>
          </a:p>
        </p:txBody>
      </p:sp>
      <p:sp>
        <p:nvSpPr>
          <p:cNvPr id="129027" name="Text Box 2"/>
          <p:cNvSpPr txBox="1">
            <a:spLocks noChangeArrowheads="1"/>
          </p:cNvSpPr>
          <p:nvPr/>
        </p:nvSpPr>
        <p:spPr bwMode="auto">
          <a:xfrm>
            <a:off x="2381250" y="1143000"/>
            <a:ext cx="7264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spcBef>
                <a:spcPct val="50000"/>
              </a:spcBef>
            </a:pPr>
            <a:r>
              <a:rPr lang="en-US" altLang="en-US" sz="3200">
                <a:latin typeface="Tahoma" panose="020B0604030504040204" pitchFamily="34" charset="0"/>
                <a:cs typeface="Times New Roman (Arabic)" charset="0"/>
              </a:rPr>
              <a:t>(4) External failure cost category</a:t>
            </a:r>
          </a:p>
        </p:txBody>
      </p:sp>
      <p:sp>
        <p:nvSpPr>
          <p:cNvPr id="129028" name="Text Box 3"/>
          <p:cNvSpPr txBox="1">
            <a:spLocks noChangeArrowheads="1"/>
          </p:cNvSpPr>
          <p:nvPr/>
        </p:nvSpPr>
        <p:spPr bwMode="auto">
          <a:xfrm>
            <a:off x="1968500" y="2176464"/>
            <a:ext cx="8502650" cy="3985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spcBef>
                <a:spcPct val="50000"/>
              </a:spcBef>
              <a:buFontTx/>
              <a:buChar char="•"/>
            </a:pPr>
            <a:r>
              <a:rPr lang="en-US" altLang="en-US" sz="2200" dirty="0">
                <a:latin typeface="Tahoma" panose="020B0604030504040204" pitchFamily="34" charset="0"/>
                <a:cs typeface="Times New Roman (Arabic)" charset="0"/>
              </a:rPr>
              <a:t> Complaint investigations of customer or user service</a:t>
            </a:r>
          </a:p>
          <a:p>
            <a:pPr algn="l" rtl="0" eaLnBrk="1" hangingPunct="1">
              <a:spcBef>
                <a:spcPct val="50000"/>
              </a:spcBef>
              <a:buFontTx/>
              <a:buChar char="•"/>
            </a:pPr>
            <a:r>
              <a:rPr lang="en-US" altLang="en-US" sz="2200" dirty="0">
                <a:latin typeface="Tahoma" panose="020B0604030504040204" pitchFamily="34" charset="0"/>
                <a:cs typeface="Times New Roman (Arabic)" charset="0"/>
              </a:rPr>
              <a:t> Returned goods</a:t>
            </a:r>
          </a:p>
          <a:p>
            <a:pPr algn="l" rtl="0" eaLnBrk="1" hangingPunct="1">
              <a:spcBef>
                <a:spcPct val="50000"/>
              </a:spcBef>
              <a:buFontTx/>
              <a:buChar char="•"/>
            </a:pPr>
            <a:r>
              <a:rPr lang="en-US" altLang="en-US" sz="2200" dirty="0">
                <a:latin typeface="Tahoma" panose="020B0604030504040204" pitchFamily="34" charset="0"/>
                <a:cs typeface="Times New Roman (Arabic)" charset="0"/>
              </a:rPr>
              <a:t> Retrofit and recall costs</a:t>
            </a:r>
          </a:p>
          <a:p>
            <a:pPr algn="l" rtl="0" eaLnBrk="1" hangingPunct="1">
              <a:spcBef>
                <a:spcPct val="50000"/>
              </a:spcBef>
              <a:buFontTx/>
              <a:buChar char="•"/>
            </a:pPr>
            <a:r>
              <a:rPr lang="en-US" altLang="en-US" sz="2200" dirty="0">
                <a:latin typeface="Tahoma" panose="020B0604030504040204" pitchFamily="34" charset="0"/>
                <a:cs typeface="Times New Roman (Arabic)" charset="0"/>
              </a:rPr>
              <a:t> Warranty claims</a:t>
            </a:r>
          </a:p>
          <a:p>
            <a:pPr algn="l" rtl="0" eaLnBrk="1" hangingPunct="1">
              <a:spcBef>
                <a:spcPct val="50000"/>
              </a:spcBef>
              <a:buFontTx/>
              <a:buChar char="•"/>
            </a:pPr>
            <a:r>
              <a:rPr lang="en-US" altLang="en-US" sz="2200" dirty="0">
                <a:latin typeface="Tahoma" panose="020B0604030504040204" pitchFamily="34" charset="0"/>
                <a:cs typeface="Times New Roman (Arabic)" charset="0"/>
              </a:rPr>
              <a:t> Liability costs</a:t>
            </a:r>
          </a:p>
          <a:p>
            <a:pPr algn="l" rtl="0" eaLnBrk="1" hangingPunct="1">
              <a:spcBef>
                <a:spcPct val="50000"/>
              </a:spcBef>
              <a:buFontTx/>
              <a:buChar char="•"/>
            </a:pPr>
            <a:r>
              <a:rPr lang="en-US" altLang="en-US" sz="2200" dirty="0">
                <a:latin typeface="Tahoma" panose="020B0604030504040204" pitchFamily="34" charset="0"/>
                <a:cs typeface="Times New Roman (Arabic)" charset="0"/>
              </a:rPr>
              <a:t> Penalties</a:t>
            </a:r>
          </a:p>
          <a:p>
            <a:pPr algn="l" rtl="0" eaLnBrk="1" hangingPunct="1">
              <a:spcBef>
                <a:spcPct val="50000"/>
              </a:spcBef>
              <a:buFontTx/>
              <a:buChar char="•"/>
            </a:pPr>
            <a:r>
              <a:rPr lang="en-US" altLang="en-US" sz="2200" dirty="0" smtClean="0">
                <a:latin typeface="Tahoma" panose="020B0604030504040204" pitchFamily="34" charset="0"/>
                <a:cs typeface="Times New Roman (Arabic)" charset="0"/>
              </a:rPr>
              <a:t> </a:t>
            </a:r>
            <a:r>
              <a:rPr lang="en-US" altLang="en-US" sz="2200" dirty="0">
                <a:latin typeface="Tahoma" panose="020B0604030504040204" pitchFamily="34" charset="0"/>
                <a:cs typeface="Times New Roman (Arabic)" charset="0"/>
              </a:rPr>
              <a:t>Lost sales</a:t>
            </a:r>
          </a:p>
          <a:p>
            <a:pPr algn="l" rtl="0" eaLnBrk="1" hangingPunct="1">
              <a:spcBef>
                <a:spcPct val="50000"/>
              </a:spcBef>
              <a:buFontTx/>
              <a:buChar char="•"/>
            </a:pPr>
            <a:r>
              <a:rPr lang="en-US" altLang="en-US" sz="2200" dirty="0">
                <a:latin typeface="Tahoma" panose="020B0604030504040204" pitchFamily="34" charset="0"/>
                <a:cs typeface="Times New Roman (Arabic)" charset="0"/>
              </a:rPr>
              <a:t> Other external failure costs</a:t>
            </a: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dirty="0"/>
          </a:p>
        </p:txBody>
      </p:sp>
    </p:spTree>
    <p:extLst>
      <p:ext uri="{BB962C8B-B14F-4D97-AF65-F5344CB8AC3E}">
        <p14:creationId xmlns:p14="http://schemas.microsoft.com/office/powerpoint/2010/main" val="193204089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Number Placeholder 4"/>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F20A859D-4A7E-4CF2-8340-74837682A952}" type="slidenum">
              <a:rPr lang="ar-EG" altLang="en-US">
                <a:latin typeface="Arial Black" panose="020B0A04020102020204" pitchFamily="34" charset="0"/>
              </a:rPr>
              <a:pPr rtl="0"/>
              <a:t>39</a:t>
            </a:fld>
            <a:endParaRPr lang="en-US" altLang="en-US">
              <a:latin typeface="Arial Black" panose="020B0A04020102020204" pitchFamily="34" charset="0"/>
            </a:endParaRPr>
          </a:p>
        </p:txBody>
      </p:sp>
      <p:sp>
        <p:nvSpPr>
          <p:cNvPr id="66563" name="Rectangle 2"/>
          <p:cNvSpPr>
            <a:spLocks noGrp="1" noChangeArrowheads="1"/>
          </p:cNvSpPr>
          <p:nvPr>
            <p:ph type="title"/>
          </p:nvPr>
        </p:nvSpPr>
        <p:spPr>
          <a:xfrm>
            <a:off x="2133600" y="381000"/>
            <a:ext cx="8750300" cy="1143000"/>
          </a:xfrm>
          <a:noFill/>
        </p:spPr>
        <p:txBody>
          <a:bodyPr/>
          <a:lstStyle/>
          <a:p>
            <a:pPr eaLnBrk="1" hangingPunct="1"/>
            <a:r>
              <a:rPr lang="en-US" altLang="en-US" sz="2800">
                <a:solidFill>
                  <a:srgbClr val="FF3300"/>
                </a:solidFill>
              </a:rPr>
              <a:t>CONTENTS OF TYPICAL PROJECT QUALITY PLAN</a:t>
            </a:r>
          </a:p>
        </p:txBody>
      </p:sp>
      <p:sp>
        <p:nvSpPr>
          <p:cNvPr id="66564" name="Rectangle 3"/>
          <p:cNvSpPr>
            <a:spLocks noGrp="1" noChangeArrowheads="1"/>
          </p:cNvSpPr>
          <p:nvPr>
            <p:ph type="body" idx="1"/>
          </p:nvPr>
        </p:nvSpPr>
        <p:spPr>
          <a:xfrm>
            <a:off x="1803400" y="2286000"/>
            <a:ext cx="8832850" cy="4114800"/>
          </a:xfrm>
          <a:noFill/>
        </p:spPr>
        <p:txBody>
          <a:bodyPr>
            <a:normAutofit fontScale="92500" lnSpcReduction="20000"/>
          </a:bodyPr>
          <a:lstStyle/>
          <a:p>
            <a:pPr algn="l" rtl="0" eaLnBrk="1" hangingPunct="1">
              <a:buFont typeface="Wingdings" panose="05000000000000000000" pitchFamily="2" charset="2"/>
              <a:buNone/>
            </a:pPr>
            <a:r>
              <a:rPr lang="en-US" altLang="en-US" sz="2000"/>
              <a:t>1.	</a:t>
            </a:r>
            <a:r>
              <a:rPr lang="en-US" altLang="en-US" sz="2000" u="sng"/>
              <a:t>COVER SHEET + REVISION CONTROL</a:t>
            </a:r>
          </a:p>
          <a:p>
            <a:pPr algn="l" rtl="0" eaLnBrk="1" hangingPunct="1">
              <a:buFont typeface="Wingdings" panose="05000000000000000000" pitchFamily="2" charset="2"/>
              <a:buNone/>
            </a:pPr>
            <a:r>
              <a:rPr lang="en-US" altLang="en-US" sz="2000"/>
              <a:t>	</a:t>
            </a:r>
          </a:p>
          <a:p>
            <a:pPr algn="l" rtl="0" eaLnBrk="1" hangingPunct="1">
              <a:buFont typeface="Wingdings" panose="05000000000000000000" pitchFamily="2" charset="2"/>
              <a:buNone/>
            </a:pPr>
            <a:r>
              <a:rPr lang="en-US" altLang="en-US" sz="2000"/>
              <a:t>	1.1 Document purpose  </a:t>
            </a:r>
          </a:p>
          <a:p>
            <a:pPr algn="l" rtl="0" eaLnBrk="1" hangingPunct="1">
              <a:buFont typeface="Wingdings" panose="05000000000000000000" pitchFamily="2" charset="2"/>
              <a:buNone/>
            </a:pPr>
            <a:r>
              <a:rPr lang="en-US" altLang="en-US" sz="2000"/>
              <a:t>	1.2 Policy statement</a:t>
            </a:r>
          </a:p>
          <a:p>
            <a:pPr algn="l" rtl="0" eaLnBrk="1" hangingPunct="1">
              <a:buFont typeface="Wingdings" panose="05000000000000000000" pitchFamily="2" charset="2"/>
              <a:buNone/>
            </a:pPr>
            <a:endParaRPr lang="en-US" altLang="en-US" sz="2000"/>
          </a:p>
          <a:p>
            <a:pPr algn="l" rtl="0" eaLnBrk="1" hangingPunct="1">
              <a:buFont typeface="Wingdings" panose="05000000000000000000" pitchFamily="2" charset="2"/>
              <a:buNone/>
            </a:pPr>
            <a:r>
              <a:rPr lang="en-US" altLang="en-US" sz="2000"/>
              <a:t>2.</a:t>
            </a:r>
            <a:r>
              <a:rPr lang="en-US" altLang="en-US" sz="2000" u="sng"/>
              <a:t>INTRODUCTION</a:t>
            </a:r>
          </a:p>
          <a:p>
            <a:pPr algn="l" rtl="0" eaLnBrk="1" hangingPunct="1">
              <a:buFont typeface="Wingdings" panose="05000000000000000000" pitchFamily="2" charset="2"/>
              <a:buNone/>
            </a:pPr>
            <a:endParaRPr lang="en-US" altLang="en-US" sz="2000" u="sng"/>
          </a:p>
          <a:p>
            <a:pPr algn="l" rtl="0" eaLnBrk="1" hangingPunct="1">
              <a:buFont typeface="Wingdings" panose="05000000000000000000" pitchFamily="2" charset="2"/>
              <a:buNone/>
            </a:pPr>
            <a:r>
              <a:rPr lang="en-US" altLang="en-US" sz="2000">
                <a:cs typeface="Times New Roman" panose="02020603050405020304" pitchFamily="18" charset="0"/>
              </a:rPr>
              <a:t>2.1	</a:t>
            </a:r>
            <a:r>
              <a:rPr lang="en-US" altLang="en-US" sz="2000"/>
              <a:t>Background</a:t>
            </a:r>
          </a:p>
          <a:p>
            <a:pPr algn="l" rtl="0" eaLnBrk="1" hangingPunct="1">
              <a:buFont typeface="Wingdings" panose="05000000000000000000" pitchFamily="2" charset="2"/>
              <a:buNone/>
            </a:pPr>
            <a:r>
              <a:rPr lang="en-US" altLang="en-US" sz="2000">
                <a:cs typeface="Times New Roman" panose="02020603050405020304" pitchFamily="18" charset="0"/>
              </a:rPr>
              <a:t>2.2	</a:t>
            </a:r>
            <a:r>
              <a:rPr lang="en-US" altLang="en-US" sz="2000"/>
              <a:t>Project Scope</a:t>
            </a:r>
          </a:p>
          <a:p>
            <a:pPr algn="l" rtl="0" eaLnBrk="1" hangingPunct="1">
              <a:buFont typeface="Wingdings" panose="05000000000000000000" pitchFamily="2" charset="2"/>
              <a:buNone/>
            </a:pPr>
            <a:r>
              <a:rPr lang="en-US" altLang="en-US" sz="2000">
                <a:cs typeface="Times New Roman" panose="02020603050405020304" pitchFamily="18" charset="0"/>
              </a:rPr>
              <a:t>2.3	</a:t>
            </a:r>
            <a:r>
              <a:rPr lang="en-US" altLang="en-US" sz="2000"/>
              <a:t>Project Objectives &amp; Constraints</a:t>
            </a:r>
          </a:p>
          <a:p>
            <a:pPr algn="l" rtl="0" eaLnBrk="1" hangingPunct="1">
              <a:buFont typeface="Wingdings" panose="05000000000000000000" pitchFamily="2" charset="2"/>
              <a:buNone/>
            </a:pPr>
            <a:r>
              <a:rPr lang="en-US" altLang="en-US" sz="2000">
                <a:cs typeface="Times New Roman" panose="02020603050405020304" pitchFamily="18" charset="0"/>
              </a:rPr>
              <a:t>2.4	</a:t>
            </a:r>
            <a:r>
              <a:rPr lang="en-US" altLang="en-US" sz="2000"/>
              <a:t>QA Standards (Consider putting in Document purpose)</a:t>
            </a: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sz="1200" b="1" dirty="0">
              <a:solidFill>
                <a:srgbClr val="53728A"/>
              </a:solidFill>
            </a:endParaRPr>
          </a:p>
        </p:txBody>
      </p:sp>
    </p:spTree>
    <p:extLst>
      <p:ext uri="{BB962C8B-B14F-4D97-AF65-F5344CB8AC3E}">
        <p14:creationId xmlns:p14="http://schemas.microsoft.com/office/powerpoint/2010/main" val="37390691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Number Placeholder 4"/>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8258520B-C909-4273-AF4D-F6442B24179E}" type="slidenum">
              <a:rPr lang="ar-EG" altLang="en-US">
                <a:latin typeface="Arial Black" panose="020B0A04020102020204" pitchFamily="34" charset="0"/>
              </a:rPr>
              <a:pPr rtl="0"/>
              <a:t>40</a:t>
            </a:fld>
            <a:endParaRPr lang="en-US" altLang="en-US">
              <a:latin typeface="Arial Black" panose="020B0A04020102020204" pitchFamily="34" charset="0"/>
            </a:endParaRPr>
          </a:p>
        </p:txBody>
      </p:sp>
      <p:sp>
        <p:nvSpPr>
          <p:cNvPr id="68611" name="Rectangle 2"/>
          <p:cNvSpPr>
            <a:spLocks noGrp="1" noChangeArrowheads="1"/>
          </p:cNvSpPr>
          <p:nvPr>
            <p:ph type="title"/>
          </p:nvPr>
        </p:nvSpPr>
        <p:spPr>
          <a:xfrm>
            <a:off x="2216150" y="333375"/>
            <a:ext cx="8750300" cy="1143000"/>
          </a:xfrm>
          <a:noFill/>
        </p:spPr>
        <p:txBody>
          <a:bodyPr/>
          <a:lstStyle/>
          <a:p>
            <a:pPr eaLnBrk="1" hangingPunct="1"/>
            <a:r>
              <a:rPr lang="en-US" altLang="en-US" sz="2800">
                <a:solidFill>
                  <a:srgbClr val="FF3300"/>
                </a:solidFill>
              </a:rPr>
              <a:t>CONTENTS OF TYPICAL PROJECT QUALITY PLAN</a:t>
            </a:r>
          </a:p>
        </p:txBody>
      </p:sp>
      <p:sp>
        <p:nvSpPr>
          <p:cNvPr id="68612" name="Rectangle 3"/>
          <p:cNvSpPr>
            <a:spLocks noGrp="1" noChangeArrowheads="1"/>
          </p:cNvSpPr>
          <p:nvPr>
            <p:ph type="body" idx="1"/>
          </p:nvPr>
        </p:nvSpPr>
        <p:spPr>
          <a:xfrm>
            <a:off x="2794000" y="2133600"/>
            <a:ext cx="6769100" cy="4114800"/>
          </a:xfrm>
          <a:noFill/>
        </p:spPr>
        <p:txBody>
          <a:bodyPr/>
          <a:lstStyle/>
          <a:p>
            <a:pPr algn="l" rtl="0" eaLnBrk="1" hangingPunct="1">
              <a:buFont typeface="Wingdings" panose="05000000000000000000" pitchFamily="2" charset="2"/>
              <a:buNone/>
            </a:pPr>
            <a:r>
              <a:rPr lang="en-US" altLang="en-US" sz="2000"/>
              <a:t>3. </a:t>
            </a:r>
            <a:r>
              <a:rPr lang="en-US" altLang="en-US" sz="2000" u="sng"/>
              <a:t>EXECUTION STRATEGY</a:t>
            </a:r>
          </a:p>
          <a:p>
            <a:pPr algn="l" rtl="0" eaLnBrk="1" hangingPunct="1">
              <a:buFont typeface="Wingdings" panose="05000000000000000000" pitchFamily="2" charset="2"/>
              <a:buNone/>
            </a:pPr>
            <a:endParaRPr lang="en-US" altLang="en-US" sz="2000" u="sng"/>
          </a:p>
          <a:p>
            <a:pPr algn="l" rtl="0" eaLnBrk="1" hangingPunct="1">
              <a:buFont typeface="Wingdings" panose="05000000000000000000" pitchFamily="2" charset="2"/>
              <a:buNone/>
            </a:pPr>
            <a:r>
              <a:rPr lang="en-US" altLang="en-US" sz="2000">
                <a:cs typeface="Times New Roman" panose="02020603050405020304" pitchFamily="18" charset="0"/>
              </a:rPr>
              <a:t>3.1	</a:t>
            </a:r>
            <a:r>
              <a:rPr lang="en-US" altLang="en-US" sz="2000"/>
              <a:t>Project Management risks.</a:t>
            </a:r>
          </a:p>
          <a:p>
            <a:pPr algn="l" rtl="0" eaLnBrk="1" hangingPunct="1">
              <a:buFont typeface="Wingdings" panose="05000000000000000000" pitchFamily="2" charset="2"/>
              <a:buNone/>
            </a:pPr>
            <a:r>
              <a:rPr lang="en-US" altLang="en-US" sz="2000">
                <a:cs typeface="Times New Roman" panose="02020603050405020304" pitchFamily="18" charset="0"/>
              </a:rPr>
              <a:t>3.2	</a:t>
            </a:r>
            <a:r>
              <a:rPr lang="en-US" altLang="en-US" sz="2000"/>
              <a:t>Critical Activities.</a:t>
            </a:r>
          </a:p>
          <a:p>
            <a:pPr algn="l" rtl="0" eaLnBrk="1" hangingPunct="1">
              <a:buFont typeface="Wingdings" panose="05000000000000000000" pitchFamily="2" charset="2"/>
              <a:buNone/>
            </a:pPr>
            <a:r>
              <a:rPr lang="en-US" altLang="en-US" sz="2000">
                <a:cs typeface="Times New Roman" panose="02020603050405020304" pitchFamily="18" charset="0"/>
              </a:rPr>
              <a:t>3.3	</a:t>
            </a:r>
            <a:r>
              <a:rPr lang="en-US" altLang="en-US" sz="2000"/>
              <a:t>Control Strategy.</a:t>
            </a:r>
          </a:p>
          <a:p>
            <a:pPr algn="l" rtl="0" eaLnBrk="1" hangingPunct="1">
              <a:buFont typeface="Wingdings" panose="05000000000000000000" pitchFamily="2" charset="2"/>
              <a:buNone/>
            </a:pPr>
            <a:r>
              <a:rPr lang="en-US" altLang="en-US" sz="2000">
                <a:cs typeface="Times New Roman" panose="02020603050405020304" pitchFamily="18" charset="0"/>
              </a:rPr>
              <a:t>3.4	</a:t>
            </a:r>
            <a:r>
              <a:rPr lang="en-US" altLang="en-US" sz="2000"/>
              <a:t>Cost &amp; Schedule.</a:t>
            </a:r>
          </a:p>
          <a:p>
            <a:pPr algn="l" rtl="0" eaLnBrk="1" hangingPunct="1">
              <a:buFont typeface="Wingdings" panose="05000000000000000000" pitchFamily="2" charset="2"/>
              <a:buNone/>
            </a:pPr>
            <a:r>
              <a:rPr lang="en-US" altLang="en-US" sz="2000">
                <a:cs typeface="Times New Roman" panose="02020603050405020304" pitchFamily="18" charset="0"/>
              </a:rPr>
              <a:t>3.5	</a:t>
            </a:r>
            <a:r>
              <a:rPr lang="en-US" altLang="en-US" sz="2000"/>
              <a:t>HSE Plan.</a:t>
            </a:r>
          </a:p>
          <a:p>
            <a:pPr algn="l" rtl="0" eaLnBrk="1" hangingPunct="1">
              <a:buFont typeface="Wingdings" panose="05000000000000000000" pitchFamily="2" charset="2"/>
              <a:buNone/>
            </a:pPr>
            <a:r>
              <a:rPr lang="en-US" altLang="en-US" sz="2000">
                <a:cs typeface="Times New Roman" panose="02020603050405020304" pitchFamily="18" charset="0"/>
              </a:rPr>
              <a:t>3.6	</a:t>
            </a:r>
            <a:r>
              <a:rPr lang="en-US" altLang="en-US" sz="2000"/>
              <a:t>Commissioning &amp; Hand-over.</a:t>
            </a:r>
          </a:p>
          <a:p>
            <a:pPr algn="l" rtl="0" eaLnBrk="1" hangingPunct="1">
              <a:buFont typeface="Wingdings" panose="05000000000000000000" pitchFamily="2" charset="2"/>
              <a:buNone/>
            </a:pPr>
            <a:endParaRPr lang="en-US" altLang="en-US" sz="2000"/>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sz="1200" b="1" dirty="0">
              <a:solidFill>
                <a:srgbClr val="53728A"/>
              </a:solidFill>
            </a:endParaRPr>
          </a:p>
        </p:txBody>
      </p:sp>
    </p:spTree>
    <p:extLst>
      <p:ext uri="{BB962C8B-B14F-4D97-AF65-F5344CB8AC3E}">
        <p14:creationId xmlns:p14="http://schemas.microsoft.com/office/powerpoint/2010/main" val="200819928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Number Placeholder 4"/>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8A86B265-06B4-4229-BE0A-57E16BDDAC0D}" type="slidenum">
              <a:rPr lang="ar-EG" altLang="en-US">
                <a:latin typeface="Arial Black" panose="020B0A04020102020204" pitchFamily="34" charset="0"/>
              </a:rPr>
              <a:pPr rtl="0"/>
              <a:t>41</a:t>
            </a:fld>
            <a:endParaRPr lang="en-US" altLang="en-US">
              <a:latin typeface="Arial Black" panose="020B0A04020102020204" pitchFamily="34" charset="0"/>
            </a:endParaRPr>
          </a:p>
        </p:txBody>
      </p:sp>
      <p:sp>
        <p:nvSpPr>
          <p:cNvPr id="69635" name="Rectangle 2"/>
          <p:cNvSpPr>
            <a:spLocks noGrp="1" noChangeArrowheads="1"/>
          </p:cNvSpPr>
          <p:nvPr>
            <p:ph type="title"/>
          </p:nvPr>
        </p:nvSpPr>
        <p:spPr>
          <a:xfrm>
            <a:off x="2133600" y="838200"/>
            <a:ext cx="8667750" cy="685800"/>
          </a:xfrm>
          <a:noFill/>
        </p:spPr>
        <p:txBody>
          <a:bodyPr/>
          <a:lstStyle/>
          <a:p>
            <a:pPr rtl="0" eaLnBrk="1" hangingPunct="1"/>
            <a:r>
              <a:rPr lang="en-US" altLang="en-US" sz="2800">
                <a:solidFill>
                  <a:srgbClr val="FF3300"/>
                </a:solidFill>
              </a:rPr>
              <a:t>CONTENTS OF TYPICAL PROJECT QUALITY PLAN</a:t>
            </a:r>
          </a:p>
        </p:txBody>
      </p:sp>
      <p:sp>
        <p:nvSpPr>
          <p:cNvPr id="69636" name="Rectangle 3"/>
          <p:cNvSpPr>
            <a:spLocks noGrp="1" noChangeArrowheads="1"/>
          </p:cNvSpPr>
          <p:nvPr>
            <p:ph type="body" idx="1"/>
          </p:nvPr>
        </p:nvSpPr>
        <p:spPr>
          <a:xfrm>
            <a:off x="1720850" y="2286000"/>
            <a:ext cx="7181850" cy="4114800"/>
          </a:xfrm>
          <a:noFill/>
        </p:spPr>
        <p:txBody>
          <a:bodyPr>
            <a:normAutofit fontScale="70000" lnSpcReduction="20000"/>
          </a:bodyPr>
          <a:lstStyle/>
          <a:p>
            <a:pPr algn="l" rtl="0" eaLnBrk="1" hangingPunct="1">
              <a:lnSpc>
                <a:spcPct val="90000"/>
              </a:lnSpc>
              <a:buFont typeface="Wingdings" panose="05000000000000000000" pitchFamily="2" charset="2"/>
              <a:buNone/>
            </a:pPr>
            <a:r>
              <a:rPr lang="en-US" altLang="en-US" sz="2000"/>
              <a:t>4.</a:t>
            </a:r>
            <a:r>
              <a:rPr lang="en-US" altLang="en-US" sz="2000" u="sng"/>
              <a:t>ORGANISATION, RESPONSIBILITES &amp; INTERFACES</a:t>
            </a:r>
          </a:p>
          <a:p>
            <a:pPr algn="l" rtl="0" eaLnBrk="1" hangingPunct="1">
              <a:lnSpc>
                <a:spcPct val="90000"/>
              </a:lnSpc>
              <a:buFont typeface="Wingdings" panose="05000000000000000000" pitchFamily="2" charset="2"/>
              <a:buNone/>
            </a:pPr>
            <a:r>
              <a:rPr lang="en-US" altLang="en-US" sz="2000">
                <a:cs typeface="Times New Roman" panose="02020603050405020304" pitchFamily="18" charset="0"/>
              </a:rPr>
              <a:t>4.1	</a:t>
            </a:r>
            <a:r>
              <a:rPr lang="en-US" altLang="en-US" sz="2000"/>
              <a:t>Table with names</a:t>
            </a:r>
          </a:p>
          <a:p>
            <a:pPr algn="l" rtl="0" eaLnBrk="1" hangingPunct="1">
              <a:lnSpc>
                <a:spcPct val="90000"/>
              </a:lnSpc>
              <a:buFont typeface="Wingdings" panose="05000000000000000000" pitchFamily="2" charset="2"/>
              <a:buNone/>
            </a:pPr>
            <a:r>
              <a:rPr lang="en-US" altLang="en-US" sz="2000">
                <a:cs typeface="Times New Roman" panose="02020603050405020304" pitchFamily="18" charset="0"/>
              </a:rPr>
              <a:t>4.2	</a:t>
            </a:r>
            <a:r>
              <a:rPr lang="en-US" altLang="en-US" sz="2000"/>
              <a:t>External interfaces </a:t>
            </a:r>
          </a:p>
          <a:p>
            <a:pPr algn="l" rtl="0" eaLnBrk="1" hangingPunct="1">
              <a:lnSpc>
                <a:spcPct val="90000"/>
              </a:lnSpc>
              <a:buFont typeface="Wingdings" panose="05000000000000000000" pitchFamily="2" charset="2"/>
              <a:buNone/>
            </a:pPr>
            <a:r>
              <a:rPr lang="en-US" altLang="en-US" sz="2000">
                <a:cs typeface="Times New Roman" panose="02020603050405020304" pitchFamily="18" charset="0"/>
              </a:rPr>
              <a:t>4.3	</a:t>
            </a:r>
            <a:r>
              <a:rPr lang="en-US" altLang="en-US" sz="2000"/>
              <a:t>Definition of specific roles and responsibilities.</a:t>
            </a:r>
          </a:p>
          <a:p>
            <a:pPr algn="l" rtl="0" eaLnBrk="1" hangingPunct="1">
              <a:lnSpc>
                <a:spcPct val="90000"/>
              </a:lnSpc>
              <a:buFont typeface="Wingdings" panose="05000000000000000000" pitchFamily="2" charset="2"/>
              <a:buNone/>
            </a:pPr>
            <a:endParaRPr lang="en-US" altLang="en-US" sz="2000"/>
          </a:p>
          <a:p>
            <a:pPr algn="l" rtl="0" eaLnBrk="1" hangingPunct="1">
              <a:lnSpc>
                <a:spcPct val="90000"/>
              </a:lnSpc>
              <a:buFont typeface="Wingdings" panose="05000000000000000000" pitchFamily="2" charset="2"/>
              <a:buNone/>
            </a:pPr>
            <a:r>
              <a:rPr lang="en-US" altLang="en-US" sz="2000"/>
              <a:t>5. </a:t>
            </a:r>
            <a:r>
              <a:rPr lang="en-US" altLang="en-US" sz="2000" u="sng"/>
              <a:t>QUALITY REFERENCE SYSTEM</a:t>
            </a:r>
          </a:p>
          <a:p>
            <a:pPr algn="l" rtl="0" eaLnBrk="1" hangingPunct="1">
              <a:lnSpc>
                <a:spcPct val="90000"/>
              </a:lnSpc>
              <a:buFont typeface="Wingdings" panose="05000000000000000000" pitchFamily="2" charset="2"/>
              <a:buNone/>
            </a:pPr>
            <a:r>
              <a:rPr lang="en-US" altLang="en-US" sz="2000">
                <a:cs typeface="Times New Roman" panose="02020603050405020304" pitchFamily="18" charset="0"/>
              </a:rPr>
              <a:t>5.1	</a:t>
            </a:r>
            <a:r>
              <a:rPr lang="en-US" altLang="en-US" sz="2000"/>
              <a:t>Controlling Documents</a:t>
            </a:r>
          </a:p>
          <a:p>
            <a:pPr algn="l" rtl="0" eaLnBrk="1" hangingPunct="1">
              <a:lnSpc>
                <a:spcPct val="90000"/>
              </a:lnSpc>
              <a:buFont typeface="Wingdings" panose="05000000000000000000" pitchFamily="2" charset="2"/>
              <a:buNone/>
            </a:pPr>
            <a:r>
              <a:rPr lang="en-US" altLang="en-US" sz="2000">
                <a:cs typeface="Times New Roman" panose="02020603050405020304" pitchFamily="18" charset="0"/>
              </a:rPr>
              <a:t>5.2	</a:t>
            </a:r>
            <a:r>
              <a:rPr lang="en-US" altLang="en-US" sz="2000"/>
              <a:t>Applicable Procedures (Check list based)</a:t>
            </a:r>
          </a:p>
          <a:p>
            <a:pPr algn="l" rtl="0" eaLnBrk="1" hangingPunct="1">
              <a:lnSpc>
                <a:spcPct val="90000"/>
              </a:lnSpc>
              <a:buFont typeface="Wingdings" panose="05000000000000000000" pitchFamily="2" charset="2"/>
              <a:buNone/>
            </a:pPr>
            <a:endParaRPr lang="en-US" altLang="en-US" sz="2000"/>
          </a:p>
          <a:p>
            <a:pPr algn="l" rtl="0" eaLnBrk="1" hangingPunct="1">
              <a:lnSpc>
                <a:spcPct val="90000"/>
              </a:lnSpc>
              <a:buFont typeface="Wingdings" panose="05000000000000000000" pitchFamily="2" charset="2"/>
              <a:buNone/>
            </a:pPr>
            <a:r>
              <a:rPr lang="en-US" altLang="en-US" sz="2000">
                <a:cs typeface="Times New Roman" panose="02020603050405020304" pitchFamily="18" charset="0"/>
              </a:rPr>
              <a:t>6.</a:t>
            </a:r>
            <a:r>
              <a:rPr lang="en-US" altLang="en-US" sz="2000" u="sng">
                <a:cs typeface="Times New Roman" panose="02020603050405020304" pitchFamily="18" charset="0"/>
              </a:rPr>
              <a:t>	</a:t>
            </a:r>
            <a:r>
              <a:rPr lang="en-US" altLang="en-US" sz="2000" u="sng"/>
              <a:t>INTEGRATION OF CONTRACTORS &amp; SUPPLIERS</a:t>
            </a:r>
          </a:p>
          <a:p>
            <a:pPr algn="l" rtl="0" eaLnBrk="1" hangingPunct="1">
              <a:lnSpc>
                <a:spcPct val="90000"/>
              </a:lnSpc>
              <a:buFont typeface="Wingdings" panose="05000000000000000000" pitchFamily="2" charset="2"/>
              <a:buNone/>
            </a:pPr>
            <a:r>
              <a:rPr lang="en-US" altLang="en-US" sz="2000">
                <a:cs typeface="Times New Roman" panose="02020603050405020304" pitchFamily="18" charset="0"/>
              </a:rPr>
              <a:t>6.1	</a:t>
            </a:r>
            <a:r>
              <a:rPr lang="en-US" altLang="en-US" sz="2000"/>
              <a:t>Define Contractor interfaces.</a:t>
            </a:r>
          </a:p>
          <a:p>
            <a:pPr algn="l" rtl="0" eaLnBrk="1" hangingPunct="1">
              <a:lnSpc>
                <a:spcPct val="90000"/>
              </a:lnSpc>
              <a:buFont typeface="Wingdings" panose="05000000000000000000" pitchFamily="2" charset="2"/>
              <a:buNone/>
            </a:pPr>
            <a:r>
              <a:rPr lang="en-US" altLang="en-US" sz="2000">
                <a:cs typeface="Times New Roman" panose="02020603050405020304" pitchFamily="18" charset="0"/>
              </a:rPr>
              <a:t>6.2	</a:t>
            </a:r>
            <a:r>
              <a:rPr lang="en-US" altLang="en-US" sz="2000"/>
              <a:t>Contractor + Supplier Quality System.</a:t>
            </a:r>
          </a:p>
          <a:p>
            <a:pPr algn="l" rtl="0" eaLnBrk="1" hangingPunct="1">
              <a:lnSpc>
                <a:spcPct val="90000"/>
              </a:lnSpc>
              <a:buFont typeface="Wingdings" panose="05000000000000000000" pitchFamily="2" charset="2"/>
              <a:buNone/>
            </a:pPr>
            <a:endParaRPr lang="en-US" altLang="en-US" sz="2000"/>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sz="1200" b="1" dirty="0">
              <a:solidFill>
                <a:srgbClr val="53728A"/>
              </a:solidFill>
            </a:endParaRPr>
          </a:p>
        </p:txBody>
      </p:sp>
    </p:spTree>
    <p:extLst>
      <p:ext uri="{BB962C8B-B14F-4D97-AF65-F5344CB8AC3E}">
        <p14:creationId xmlns:p14="http://schemas.microsoft.com/office/powerpoint/2010/main" val="290277526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Number Placeholder 4"/>
          <p:cNvSpPr>
            <a:spLocks noGrp="1"/>
          </p:cNvSpPr>
          <p:nvPr>
            <p:ph type="sldNum" sz="quarter" idx="11"/>
          </p:nvPr>
        </p:nvSpPr>
        <p:spPr>
          <a:noFill/>
        </p:spPr>
        <p:txBody>
          <a:bodyPr/>
          <a:lstStyle>
            <a:lvl1pPr algn="r" rtl="1">
              <a:defRPr>
                <a:solidFill>
                  <a:schemeClr val="tx1"/>
                </a:solidFill>
                <a:latin typeface="Arial" panose="020B0604020202020204" pitchFamily="34" charset="0"/>
                <a:cs typeface="Arial" panose="020B0604020202020204" pitchFamily="34" charset="0"/>
              </a:defRPr>
            </a:lvl1pPr>
            <a:lvl2pPr marL="742950" indent="-285750" algn="r" rtl="1">
              <a:defRPr>
                <a:solidFill>
                  <a:schemeClr val="tx1"/>
                </a:solidFill>
                <a:latin typeface="Arial" panose="020B0604020202020204" pitchFamily="34" charset="0"/>
                <a:cs typeface="Arial" panose="020B0604020202020204" pitchFamily="34" charset="0"/>
              </a:defRPr>
            </a:lvl2pPr>
            <a:lvl3pPr marL="1143000" indent="-228600" algn="r" rtl="1">
              <a:defRPr>
                <a:solidFill>
                  <a:schemeClr val="tx1"/>
                </a:solidFill>
                <a:latin typeface="Arial" panose="020B0604020202020204" pitchFamily="34" charset="0"/>
                <a:cs typeface="Arial" panose="020B0604020202020204" pitchFamily="34" charset="0"/>
              </a:defRPr>
            </a:lvl3pPr>
            <a:lvl4pPr marL="1600200" indent="-228600" algn="r" rtl="1">
              <a:defRPr>
                <a:solidFill>
                  <a:schemeClr val="tx1"/>
                </a:solidFill>
                <a:latin typeface="Arial" panose="020B0604020202020204" pitchFamily="34" charset="0"/>
                <a:cs typeface="Arial" panose="020B0604020202020204" pitchFamily="34" charset="0"/>
              </a:defRPr>
            </a:lvl4pPr>
            <a:lvl5pPr marL="2057400" indent="-228600" algn="r" rtl="1">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a:fld id="{9AF922B7-9976-4C30-AD21-0F0652553EAE}" type="slidenum">
              <a:rPr lang="ar-EG" altLang="en-US">
                <a:latin typeface="Arial Black" panose="020B0A04020102020204" pitchFamily="34" charset="0"/>
              </a:rPr>
              <a:pPr rtl="0"/>
              <a:t>42</a:t>
            </a:fld>
            <a:endParaRPr lang="en-US" altLang="en-US">
              <a:latin typeface="Arial Black" panose="020B0A04020102020204" pitchFamily="34" charset="0"/>
            </a:endParaRPr>
          </a:p>
        </p:txBody>
      </p:sp>
      <p:sp>
        <p:nvSpPr>
          <p:cNvPr id="70659" name="Rectangle 2"/>
          <p:cNvSpPr>
            <a:spLocks noGrp="1" noChangeArrowheads="1"/>
          </p:cNvSpPr>
          <p:nvPr>
            <p:ph type="title"/>
          </p:nvPr>
        </p:nvSpPr>
        <p:spPr>
          <a:xfrm>
            <a:off x="2216150" y="803276"/>
            <a:ext cx="8750300" cy="720725"/>
          </a:xfrm>
          <a:noFill/>
        </p:spPr>
        <p:txBody>
          <a:bodyPr/>
          <a:lstStyle/>
          <a:p>
            <a:pPr rtl="0" eaLnBrk="1" hangingPunct="1"/>
            <a:r>
              <a:rPr lang="en-US" altLang="en-US" sz="2800">
                <a:solidFill>
                  <a:srgbClr val="FF3300"/>
                </a:solidFill>
              </a:rPr>
              <a:t>CONTENTS OF TYPICAL PROJECT QUALITY PLAN</a:t>
            </a:r>
          </a:p>
        </p:txBody>
      </p:sp>
      <p:sp>
        <p:nvSpPr>
          <p:cNvPr id="70660" name="Rectangle 3"/>
          <p:cNvSpPr>
            <a:spLocks noGrp="1" noChangeArrowheads="1"/>
          </p:cNvSpPr>
          <p:nvPr>
            <p:ph type="body" idx="1"/>
          </p:nvPr>
        </p:nvSpPr>
        <p:spPr>
          <a:xfrm>
            <a:off x="2133600" y="2438400"/>
            <a:ext cx="7924800" cy="3352800"/>
          </a:xfrm>
          <a:noFill/>
        </p:spPr>
        <p:txBody>
          <a:bodyPr>
            <a:normAutofit lnSpcReduction="10000"/>
          </a:bodyPr>
          <a:lstStyle/>
          <a:p>
            <a:pPr algn="l" rtl="0" eaLnBrk="1" hangingPunct="1">
              <a:buFont typeface="Wingdings" panose="05000000000000000000" pitchFamily="2" charset="2"/>
              <a:buNone/>
            </a:pPr>
            <a:r>
              <a:rPr lang="en-US" altLang="en-US" sz="2000"/>
              <a:t>7.</a:t>
            </a:r>
            <a:r>
              <a:rPr lang="en-US" altLang="en-US" sz="2000" u="sng"/>
              <a:t>AUDITS &amp; REVIEWS</a:t>
            </a:r>
            <a:endParaRPr lang="en-US" altLang="en-US" sz="2000"/>
          </a:p>
          <a:p>
            <a:pPr algn="l" rtl="0" eaLnBrk="1" hangingPunct="1">
              <a:buFont typeface="Wingdings" panose="05000000000000000000" pitchFamily="2" charset="2"/>
              <a:buNone/>
            </a:pPr>
            <a:endParaRPr lang="en-US" altLang="en-US" sz="2000"/>
          </a:p>
          <a:p>
            <a:pPr algn="l" rtl="0" eaLnBrk="1" hangingPunct="1">
              <a:buFont typeface="Wingdings" panose="05000000000000000000" pitchFamily="2" charset="2"/>
              <a:buNone/>
            </a:pPr>
            <a:r>
              <a:rPr lang="en-US" altLang="en-US" sz="2000"/>
              <a:t>This section should include schedule for all audits and reviews </a:t>
            </a:r>
          </a:p>
          <a:p>
            <a:pPr algn="l" rtl="0" eaLnBrk="1" hangingPunct="1">
              <a:buFont typeface="Wingdings" panose="05000000000000000000" pitchFamily="2" charset="2"/>
              <a:buNone/>
            </a:pPr>
            <a:r>
              <a:rPr lang="en-US" altLang="en-US" sz="2000"/>
              <a:t>planned during the project execution period</a:t>
            </a:r>
          </a:p>
          <a:p>
            <a:pPr algn="l" rtl="0" eaLnBrk="1" hangingPunct="1">
              <a:buFont typeface="Wingdings" panose="05000000000000000000" pitchFamily="2" charset="2"/>
              <a:buNone/>
            </a:pPr>
            <a:endParaRPr lang="en-US" altLang="en-US" sz="2000"/>
          </a:p>
          <a:p>
            <a:pPr algn="l" rtl="0" eaLnBrk="1" hangingPunct="1">
              <a:buFont typeface="Wingdings" panose="05000000000000000000" pitchFamily="2" charset="2"/>
              <a:buNone/>
            </a:pPr>
            <a:r>
              <a:rPr lang="en-US" altLang="en-US" sz="2000"/>
              <a:t>8. </a:t>
            </a:r>
            <a:r>
              <a:rPr lang="en-US" altLang="en-US" sz="2000" u="sng"/>
              <a:t>QUALITY IMPROVEMENT</a:t>
            </a:r>
            <a:endParaRPr lang="en-US" altLang="en-US" sz="2000"/>
          </a:p>
          <a:p>
            <a:pPr algn="l" rtl="0" eaLnBrk="1" hangingPunct="1">
              <a:buFont typeface="Wingdings" panose="05000000000000000000" pitchFamily="2" charset="2"/>
              <a:buNone/>
            </a:pPr>
            <a:r>
              <a:rPr lang="en-US" altLang="en-US" sz="2000"/>
              <a:t>	8.1 LESSONS LEARNT</a:t>
            </a:r>
          </a:p>
          <a:p>
            <a:pPr algn="l" rtl="0" eaLnBrk="1" hangingPunct="1">
              <a:buFont typeface="Wingdings" panose="05000000000000000000" pitchFamily="2" charset="2"/>
              <a:buNone/>
            </a:pPr>
            <a:r>
              <a:rPr lang="en-US" altLang="en-US" sz="2000"/>
              <a:t>	8.2 CLOSE-OUT REPORT</a:t>
            </a:r>
          </a:p>
          <a:p>
            <a:pPr algn="l" rtl="0" eaLnBrk="1" hangingPunct="1">
              <a:buFont typeface="Wingdings" panose="05000000000000000000" pitchFamily="2" charset="2"/>
              <a:buNone/>
            </a:pPr>
            <a:endParaRPr lang="en-US" altLang="en-US" sz="2000"/>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b="1" smtClean="0">
                <a:solidFill>
                  <a:srgbClr val="53728A"/>
                </a:solidFill>
              </a:rPr>
              <a:t>Dr. Akram Ali</a:t>
            </a:r>
            <a:endParaRPr lang="en-US" sz="1200" b="1" dirty="0">
              <a:solidFill>
                <a:srgbClr val="53728A"/>
              </a:solidFill>
            </a:endParaRPr>
          </a:p>
        </p:txBody>
      </p:sp>
    </p:spTree>
    <p:extLst>
      <p:ext uri="{BB962C8B-B14F-4D97-AF65-F5344CB8AC3E}">
        <p14:creationId xmlns:p14="http://schemas.microsoft.com/office/powerpoint/2010/main" val="80988165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Lecture 03 review</a:t>
            </a:r>
            <a:endParaRPr lang="en-US" dirty="0"/>
          </a:p>
        </p:txBody>
      </p:sp>
      <p:sp>
        <p:nvSpPr>
          <p:cNvPr id="3" name="Text Placeholder 2"/>
          <p:cNvSpPr>
            <a:spLocks noGrp="1"/>
          </p:cNvSpPr>
          <p:nvPr>
            <p:ph type="body" idx="1"/>
          </p:nvPr>
        </p:nvSpPr>
        <p:spPr>
          <a:xfrm>
            <a:off x="833191" y="4010334"/>
            <a:ext cx="10772000" cy="1174639"/>
          </a:xfrm>
        </p:spPr>
        <p:txBody>
          <a:bodyPr>
            <a:normAutofit/>
          </a:bodyPr>
          <a:lstStyle/>
          <a:p>
            <a:pPr algn="l"/>
            <a:r>
              <a:rPr lang="en-US" b="1" dirty="0">
                <a:solidFill>
                  <a:srgbClr val="099BDD"/>
                </a:solidFill>
              </a:rPr>
              <a:t>Project Communication and team Management</a:t>
            </a:r>
          </a:p>
          <a:p>
            <a:endParaRPr lang="en-US" dirty="0">
              <a:solidFill>
                <a:srgbClr val="099BDD"/>
              </a:solidFill>
            </a:endParaRPr>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b="1" smtClean="0">
                <a:solidFill>
                  <a:srgbClr val="53728A"/>
                </a:solidFill>
              </a:rPr>
              <a:t>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70887541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Effective </a:t>
            </a:r>
            <a:r>
              <a:rPr lang="en-US" dirty="0"/>
              <a:t>Communications</a:t>
            </a:r>
          </a:p>
        </p:txBody>
      </p:sp>
      <p:graphicFrame>
        <p:nvGraphicFramePr>
          <p:cNvPr id="7" name="Content Placeholder 6"/>
          <p:cNvGraphicFramePr>
            <a:graphicFrameLocks noGrp="1"/>
          </p:cNvGraphicFramePr>
          <p:nvPr>
            <p:ph idx="1"/>
            <p:extLst/>
          </p:nvPr>
        </p:nvGraphicFramePr>
        <p:xfrm>
          <a:off x="1981200" y="16002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44</a:t>
            </a:fld>
            <a:endParaRPr lang="en-US"/>
          </a:p>
        </p:txBody>
      </p:sp>
    </p:spTree>
    <p:extLst>
      <p:ext uri="{BB962C8B-B14F-4D97-AF65-F5344CB8AC3E}">
        <p14:creationId xmlns:p14="http://schemas.microsoft.com/office/powerpoint/2010/main" val="491890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Communication Plan 1</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45</a:t>
            </a:fld>
            <a:endParaRPr lang="en-US"/>
          </a:p>
        </p:txBody>
      </p:sp>
      <p:graphicFrame>
        <p:nvGraphicFramePr>
          <p:cNvPr id="3" name="Content Placeholder 2"/>
          <p:cNvGraphicFramePr>
            <a:graphicFrameLocks noGrp="1"/>
          </p:cNvGraphicFramePr>
          <p:nvPr>
            <p:ph idx="1"/>
            <p:extLst/>
          </p:nvPr>
        </p:nvGraphicFramePr>
        <p:xfrm>
          <a:off x="2057400" y="16002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686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Communication Plan 2</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46</a:t>
            </a:fld>
            <a:endParaRPr lang="en-US"/>
          </a:p>
        </p:txBody>
      </p:sp>
      <p:graphicFrame>
        <p:nvGraphicFramePr>
          <p:cNvPr id="3" name="Content Placeholder 2"/>
          <p:cNvGraphicFramePr>
            <a:graphicFrameLocks noGrp="1"/>
          </p:cNvGraphicFramePr>
          <p:nvPr>
            <p:ph idx="1"/>
            <p:extLst/>
          </p:nvPr>
        </p:nvGraphicFramePr>
        <p:xfrm>
          <a:off x="1981200" y="16002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4300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a:t>
            </a:r>
            <a:r>
              <a:rPr lang="en-US" dirty="0"/>
              <a:t>Plan Example 1</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24000" y="1524000"/>
            <a:ext cx="8229600" cy="5197854"/>
          </a:xfrm>
        </p:spPr>
      </p:pic>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47</a:t>
            </a:fld>
            <a:endParaRPr lang="en-US"/>
          </a:p>
        </p:txBody>
      </p:sp>
    </p:spTree>
    <p:extLst>
      <p:ext uri="{BB962C8B-B14F-4D97-AF65-F5344CB8AC3E}">
        <p14:creationId xmlns:p14="http://schemas.microsoft.com/office/powerpoint/2010/main" val="5654274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a:t>
            </a:r>
            <a:r>
              <a:rPr lang="en-US" dirty="0"/>
              <a:t>Plan Example 2</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48</a:t>
            </a:fld>
            <a:endParaRPr lang="en-US"/>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76400" y="1594706"/>
            <a:ext cx="8104163" cy="5263294"/>
          </a:xfrm>
        </p:spPr>
      </p:pic>
    </p:spTree>
    <p:extLst>
      <p:ext uri="{BB962C8B-B14F-4D97-AF65-F5344CB8AC3E}">
        <p14:creationId xmlns:p14="http://schemas.microsoft.com/office/powerpoint/2010/main" val="9857584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a:t>
            </a:r>
            <a:r>
              <a:rPr lang="en-US" dirty="0"/>
              <a:t>Performance Reports</a:t>
            </a:r>
          </a:p>
        </p:txBody>
      </p:sp>
      <p:sp>
        <p:nvSpPr>
          <p:cNvPr id="3" name="Content Placeholder 2"/>
          <p:cNvSpPr>
            <a:spLocks noGrp="1"/>
          </p:cNvSpPr>
          <p:nvPr>
            <p:ph idx="1"/>
          </p:nvPr>
        </p:nvSpPr>
        <p:spPr/>
        <p:txBody>
          <a:bodyPr/>
          <a:lstStyle/>
          <a:p>
            <a:r>
              <a:rPr lang="en-US" dirty="0"/>
              <a:t>Reports should answer these questions</a:t>
            </a:r>
          </a:p>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49</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2174026381"/>
              </p:ext>
            </p:extLst>
          </p:nvPr>
        </p:nvGraphicFramePr>
        <p:xfrm>
          <a:off x="1993557" y="2560320"/>
          <a:ext cx="7696201" cy="3108960"/>
        </p:xfrm>
        <a:graphic>
          <a:graphicData uri="http://schemas.openxmlformats.org/drawingml/2006/table">
            <a:tbl>
              <a:tblPr firstRow="1" bandRow="1">
                <a:tableStyleId>{5C22544A-7EE6-4342-B048-85BDC9FD1C3A}</a:tableStyleId>
              </a:tblPr>
              <a:tblGrid>
                <a:gridCol w="2405063">
                  <a:extLst>
                    <a:ext uri="{9D8B030D-6E8A-4147-A177-3AD203B41FA5}">
                      <a16:colId xmlns:a16="http://schemas.microsoft.com/office/drawing/2014/main" val="20000"/>
                    </a:ext>
                  </a:extLst>
                </a:gridCol>
                <a:gridCol w="5291138">
                  <a:extLst>
                    <a:ext uri="{9D8B030D-6E8A-4147-A177-3AD203B41FA5}">
                      <a16:colId xmlns:a16="http://schemas.microsoft.com/office/drawing/2014/main" val="20001"/>
                    </a:ext>
                  </a:extLst>
                </a:gridCol>
              </a:tblGrid>
              <a:tr h="142240">
                <a:tc>
                  <a:txBody>
                    <a:bodyPr/>
                    <a:lstStyle/>
                    <a:p>
                      <a:r>
                        <a:rPr lang="en-US" dirty="0"/>
                        <a:t>Type of Information</a:t>
                      </a:r>
                    </a:p>
                  </a:txBody>
                  <a:tcPr/>
                </a:tc>
                <a:tc>
                  <a:txBody>
                    <a:bodyPr/>
                    <a:lstStyle/>
                    <a:p>
                      <a:r>
                        <a:rPr lang="en-US" dirty="0"/>
                        <a:t>Key Questions</a:t>
                      </a:r>
                    </a:p>
                  </a:txBody>
                  <a:tcPr/>
                </a:tc>
                <a:extLst>
                  <a:ext uri="{0D108BD9-81ED-4DB2-BD59-A6C34878D82A}">
                    <a16:rowId xmlns:a16="http://schemas.microsoft.com/office/drawing/2014/main" val="10000"/>
                  </a:ext>
                </a:extLst>
              </a:tr>
              <a:tr h="370840">
                <a:tc>
                  <a:txBody>
                    <a:bodyPr/>
                    <a:lstStyle/>
                    <a:p>
                      <a:r>
                        <a:rPr lang="en-US" b="1" dirty="0"/>
                        <a:t>Status</a:t>
                      </a:r>
                    </a:p>
                  </a:txBody>
                  <a:tcPr/>
                </a:tc>
                <a:tc>
                  <a:txBody>
                    <a:bodyPr/>
                    <a:lstStyle/>
                    <a:p>
                      <a:r>
                        <a:rPr lang="en-US" dirty="0"/>
                        <a:t>Is the project on target? Are there problems or variances that need to be</a:t>
                      </a:r>
                      <a:r>
                        <a:rPr lang="en-US" baseline="0" dirty="0"/>
                        <a:t> addressed</a:t>
                      </a:r>
                      <a:endParaRPr lang="en-US" dirty="0"/>
                    </a:p>
                  </a:txBody>
                  <a:tcPr/>
                </a:tc>
                <a:extLst>
                  <a:ext uri="{0D108BD9-81ED-4DB2-BD59-A6C34878D82A}">
                    <a16:rowId xmlns:a16="http://schemas.microsoft.com/office/drawing/2014/main" val="10001"/>
                  </a:ext>
                </a:extLst>
              </a:tr>
              <a:tr h="370840">
                <a:tc>
                  <a:txBody>
                    <a:bodyPr/>
                    <a:lstStyle/>
                    <a:p>
                      <a:r>
                        <a:rPr lang="en-US" b="1" dirty="0"/>
                        <a:t>Progress</a:t>
                      </a:r>
                    </a:p>
                  </a:txBody>
                  <a:tcPr/>
                </a:tc>
                <a:tc>
                  <a:txBody>
                    <a:bodyPr/>
                    <a:lstStyle/>
                    <a:p>
                      <a:r>
                        <a:rPr lang="en-US" dirty="0"/>
                        <a:t>What has the project team accomplished since</a:t>
                      </a:r>
                      <a:r>
                        <a:rPr lang="en-US" baseline="0" dirty="0"/>
                        <a:t> the last update? Which work packages are complete? Which partially complete? Etc.</a:t>
                      </a:r>
                      <a:endParaRPr lang="en-US" dirty="0"/>
                    </a:p>
                  </a:txBody>
                  <a:tcPr/>
                </a:tc>
                <a:extLst>
                  <a:ext uri="{0D108BD9-81ED-4DB2-BD59-A6C34878D82A}">
                    <a16:rowId xmlns:a16="http://schemas.microsoft.com/office/drawing/2014/main" val="10002"/>
                  </a:ext>
                </a:extLst>
              </a:tr>
              <a:tr h="370840">
                <a:tc>
                  <a:txBody>
                    <a:bodyPr/>
                    <a:lstStyle/>
                    <a:p>
                      <a:r>
                        <a:rPr lang="en-US" b="1" dirty="0"/>
                        <a:t>Project Forecast</a:t>
                      </a:r>
                    </a:p>
                  </a:txBody>
                  <a:tcPr/>
                </a:tc>
                <a:tc>
                  <a:txBody>
                    <a:bodyPr/>
                    <a:lstStyle/>
                    <a:p>
                      <a:r>
                        <a:rPr lang="en-US" dirty="0"/>
                        <a:t>Based on trends, what is the outlook for ongoing status and progress? Are there scope or goal changes that must be made in order to complete the project successfully?</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284045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Reporting </a:t>
            </a:r>
            <a:r>
              <a:rPr lang="en-US" dirty="0"/>
              <a:t>Formats 1/4</a:t>
            </a:r>
          </a:p>
        </p:txBody>
      </p:sp>
      <p:sp>
        <p:nvSpPr>
          <p:cNvPr id="3" name="Content Placeholder 2"/>
          <p:cNvSpPr>
            <a:spLocks noGrp="1"/>
          </p:cNvSpPr>
          <p:nvPr>
            <p:ph idx="1"/>
          </p:nvPr>
        </p:nvSpPr>
        <p:spPr/>
        <p:txBody>
          <a:bodyPr/>
          <a:lstStyle/>
          <a:p>
            <a:r>
              <a:rPr lang="en-US" dirty="0"/>
              <a:t>Gant Chart</a:t>
            </a:r>
          </a:p>
          <a:p>
            <a:pPr lvl="1"/>
            <a:r>
              <a:rPr lang="en-US" dirty="0"/>
              <a:t>Visually presents project status</a:t>
            </a:r>
          </a:p>
          <a:p>
            <a:pPr lvl="1"/>
            <a:r>
              <a:rPr lang="en-US" dirty="0"/>
              <a:t>Effective way to show project baseline and progress to date</a:t>
            </a:r>
          </a:p>
          <a:p>
            <a:pPr lvl="1"/>
            <a:r>
              <a:rPr lang="en-US" dirty="0"/>
              <a:t>Can be used to display simple variance data</a:t>
            </a:r>
          </a:p>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50</a:t>
            </a:fld>
            <a:endParaRPr lang="en-US"/>
          </a:p>
        </p:txBody>
      </p:sp>
      <p:pic>
        <p:nvPicPr>
          <p:cNvPr id="7" name="Content Placeholder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417" y="3556179"/>
            <a:ext cx="6999516" cy="2514600"/>
          </a:xfrm>
          <a:prstGeom prst="rect">
            <a:avLst/>
          </a:prstGeom>
        </p:spPr>
      </p:pic>
    </p:spTree>
    <p:extLst>
      <p:ext uri="{BB962C8B-B14F-4D97-AF65-F5344CB8AC3E}">
        <p14:creationId xmlns:p14="http://schemas.microsoft.com/office/powerpoint/2010/main" val="1758739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Reporting </a:t>
            </a:r>
            <a:r>
              <a:rPr lang="en-US" dirty="0"/>
              <a:t>Formats 2/4</a:t>
            </a:r>
          </a:p>
        </p:txBody>
      </p:sp>
      <p:sp>
        <p:nvSpPr>
          <p:cNvPr id="3" name="Content Placeholder 2"/>
          <p:cNvSpPr>
            <a:spLocks noGrp="1"/>
          </p:cNvSpPr>
          <p:nvPr>
            <p:ph idx="1"/>
          </p:nvPr>
        </p:nvSpPr>
        <p:spPr/>
        <p:txBody>
          <a:bodyPr/>
          <a:lstStyle/>
          <a:p>
            <a:r>
              <a:rPr lang="en-US" dirty="0"/>
              <a:t>Bar Chart</a:t>
            </a:r>
          </a:p>
          <a:p>
            <a:pPr lvl="1"/>
            <a:r>
              <a:rPr lang="en-US" dirty="0"/>
              <a:t>Visually summarizes and highlights key points</a:t>
            </a:r>
          </a:p>
          <a:p>
            <a:pPr lvl="1"/>
            <a:r>
              <a:rPr lang="en-US" dirty="0"/>
              <a:t>Can be used to </a:t>
            </a:r>
            <a:r>
              <a:rPr lang="en-US" dirty="0" smtClean="0"/>
              <a:t>show </a:t>
            </a:r>
            <a:r>
              <a:rPr lang="en-US" dirty="0"/>
              <a:t>progress to date</a:t>
            </a:r>
          </a:p>
          <a:p>
            <a:pPr lvl="1"/>
            <a:r>
              <a:rPr lang="en-US" dirty="0"/>
              <a:t>Can be used to display simple variance data</a:t>
            </a:r>
          </a:p>
          <a:p>
            <a:endParaRPr lang="en-US" dirty="0"/>
          </a:p>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51</a:t>
            </a:fld>
            <a:endParaRPr lang="en-US"/>
          </a:p>
        </p:txBody>
      </p:sp>
      <p:pic>
        <p:nvPicPr>
          <p:cNvPr id="8" name="Content Placeholder 6"/>
          <p:cNvPicPr>
            <a:picLocks noChangeAspect="1"/>
          </p:cNvPicPr>
          <p:nvPr/>
        </p:nvPicPr>
        <p:blipFill rotWithShape="1">
          <a:blip r:embed="rId2">
            <a:extLst>
              <a:ext uri="{28A0092B-C50C-407E-A947-70E740481C1C}">
                <a14:useLocalDpi xmlns:a14="http://schemas.microsoft.com/office/drawing/2010/main" val="0"/>
              </a:ext>
            </a:extLst>
          </a:blip>
          <a:srcRect t="16082"/>
          <a:stretch/>
        </p:blipFill>
        <p:spPr>
          <a:xfrm>
            <a:off x="2518719" y="3500987"/>
            <a:ext cx="6577103" cy="2819400"/>
          </a:xfrm>
          <a:prstGeom prst="rect">
            <a:avLst/>
          </a:prstGeom>
        </p:spPr>
      </p:pic>
    </p:spTree>
    <p:extLst>
      <p:ext uri="{BB962C8B-B14F-4D97-AF65-F5344CB8AC3E}">
        <p14:creationId xmlns:p14="http://schemas.microsoft.com/office/powerpoint/2010/main" val="869509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Reporting </a:t>
            </a:r>
            <a:r>
              <a:rPr lang="en-US" dirty="0"/>
              <a:t>Formats 3/4</a:t>
            </a:r>
          </a:p>
        </p:txBody>
      </p:sp>
      <p:sp>
        <p:nvSpPr>
          <p:cNvPr id="3" name="Content Placeholder 2"/>
          <p:cNvSpPr>
            <a:spLocks noGrp="1"/>
          </p:cNvSpPr>
          <p:nvPr>
            <p:ph idx="1"/>
          </p:nvPr>
        </p:nvSpPr>
        <p:spPr/>
        <p:txBody>
          <a:bodyPr/>
          <a:lstStyle/>
          <a:p>
            <a:r>
              <a:rPr lang="en-US" dirty="0"/>
              <a:t>Table</a:t>
            </a:r>
          </a:p>
          <a:p>
            <a:pPr lvl="1"/>
            <a:r>
              <a:rPr lang="en-US" dirty="0"/>
              <a:t>Itemizes information</a:t>
            </a:r>
          </a:p>
          <a:p>
            <a:pPr lvl="1"/>
            <a:r>
              <a:rPr lang="en-US" dirty="0"/>
              <a:t>Allows readers to pick out specific data points easily</a:t>
            </a:r>
          </a:p>
          <a:p>
            <a:endParaRPr lang="en-US" dirty="0"/>
          </a:p>
          <a:p>
            <a:endParaRPr lang="en-US" dirty="0"/>
          </a:p>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52</a:t>
            </a:fld>
            <a:endParaRPr lang="en-US"/>
          </a:p>
        </p:txBody>
      </p:sp>
      <p:graphicFrame>
        <p:nvGraphicFramePr>
          <p:cNvPr id="11" name="Table 10"/>
          <p:cNvGraphicFramePr>
            <a:graphicFrameLocks noGrp="1"/>
          </p:cNvGraphicFramePr>
          <p:nvPr>
            <p:extLst>
              <p:ext uri="{D42A27DB-BD31-4B8C-83A1-F6EECF244321}">
                <p14:modId xmlns:p14="http://schemas.microsoft.com/office/powerpoint/2010/main" val="2485963387"/>
              </p:ext>
            </p:extLst>
          </p:nvPr>
        </p:nvGraphicFramePr>
        <p:xfrm>
          <a:off x="2292179" y="3330146"/>
          <a:ext cx="6095999" cy="1930400"/>
        </p:xfrm>
        <a:graphic>
          <a:graphicData uri="http://schemas.openxmlformats.org/drawingml/2006/table">
            <a:tbl>
              <a:tblPr firstRow="1" bandRow="1">
                <a:tableStyleId>{5C22544A-7EE6-4342-B048-85BDC9FD1C3A}</a:tableStyleId>
              </a:tblPr>
              <a:tblGrid>
                <a:gridCol w="7620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936171">
                  <a:extLst>
                    <a:ext uri="{9D8B030D-6E8A-4147-A177-3AD203B41FA5}">
                      <a16:colId xmlns:a16="http://schemas.microsoft.com/office/drawing/2014/main" val="20002"/>
                    </a:ext>
                  </a:extLst>
                </a:gridCol>
                <a:gridCol w="870857">
                  <a:extLst>
                    <a:ext uri="{9D8B030D-6E8A-4147-A177-3AD203B41FA5}">
                      <a16:colId xmlns:a16="http://schemas.microsoft.com/office/drawing/2014/main" val="20003"/>
                    </a:ext>
                  </a:extLst>
                </a:gridCol>
                <a:gridCol w="870857">
                  <a:extLst>
                    <a:ext uri="{9D8B030D-6E8A-4147-A177-3AD203B41FA5}">
                      <a16:colId xmlns:a16="http://schemas.microsoft.com/office/drawing/2014/main" val="20004"/>
                    </a:ext>
                  </a:extLst>
                </a:gridCol>
                <a:gridCol w="870857">
                  <a:extLst>
                    <a:ext uri="{9D8B030D-6E8A-4147-A177-3AD203B41FA5}">
                      <a16:colId xmlns:a16="http://schemas.microsoft.com/office/drawing/2014/main" val="20005"/>
                    </a:ext>
                  </a:extLst>
                </a:gridCol>
                <a:gridCol w="870857">
                  <a:extLst>
                    <a:ext uri="{9D8B030D-6E8A-4147-A177-3AD203B41FA5}">
                      <a16:colId xmlns:a16="http://schemas.microsoft.com/office/drawing/2014/main" val="20006"/>
                    </a:ext>
                  </a:extLst>
                </a:gridCol>
              </a:tblGrid>
              <a:tr h="370840">
                <a:tc>
                  <a:txBody>
                    <a:bodyPr/>
                    <a:lstStyle/>
                    <a:p>
                      <a:r>
                        <a:rPr lang="en-US" dirty="0"/>
                        <a:t>Task</a:t>
                      </a:r>
                    </a:p>
                  </a:txBody>
                  <a:tcPr/>
                </a:tc>
                <a:tc>
                  <a:txBody>
                    <a:bodyPr/>
                    <a:lstStyle/>
                    <a:p>
                      <a:r>
                        <a:rPr lang="en-US" dirty="0"/>
                        <a:t>Budget to date ($)</a:t>
                      </a:r>
                    </a:p>
                  </a:txBody>
                  <a:tcPr/>
                </a:tc>
                <a:tc>
                  <a:txBody>
                    <a:bodyPr/>
                    <a:lstStyle/>
                    <a:p>
                      <a:r>
                        <a:rPr lang="en-US" dirty="0"/>
                        <a:t>Actual to Date ($)</a:t>
                      </a:r>
                    </a:p>
                  </a:txBody>
                  <a:tcPr/>
                </a:tc>
                <a:tc>
                  <a:txBody>
                    <a:bodyPr/>
                    <a:lstStyle/>
                    <a:p>
                      <a:r>
                        <a:rPr lang="en-US" dirty="0"/>
                        <a:t>Budget under-run ($)</a:t>
                      </a:r>
                    </a:p>
                  </a:txBody>
                  <a:tcPr/>
                </a:tc>
                <a:tc>
                  <a:txBody>
                    <a:bodyPr/>
                    <a:lstStyle/>
                    <a:p>
                      <a:r>
                        <a:rPr lang="en-US" dirty="0"/>
                        <a:t>Budget over-run ($)</a:t>
                      </a:r>
                    </a:p>
                  </a:txBody>
                  <a:tcPr/>
                </a:tc>
                <a:tc>
                  <a:txBody>
                    <a:bodyPr/>
                    <a:lstStyle/>
                    <a:p>
                      <a:r>
                        <a:rPr lang="en-US" dirty="0"/>
                        <a:t>Total budget ($)</a:t>
                      </a:r>
                    </a:p>
                  </a:txBody>
                  <a:tcPr/>
                </a:tc>
                <a:tc>
                  <a:txBody>
                    <a:bodyPr/>
                    <a:lstStyle/>
                    <a:p>
                      <a:r>
                        <a:rPr lang="en-US" dirty="0" err="1"/>
                        <a:t>Estim-ated</a:t>
                      </a:r>
                      <a:r>
                        <a:rPr lang="en-US" baseline="0" dirty="0"/>
                        <a:t> at end ($)</a:t>
                      </a:r>
                      <a:endParaRPr lang="en-US" dirty="0"/>
                    </a:p>
                  </a:txBody>
                  <a:tcPr/>
                </a:tc>
                <a:extLst>
                  <a:ext uri="{0D108BD9-81ED-4DB2-BD59-A6C34878D82A}">
                    <a16:rowId xmlns:a16="http://schemas.microsoft.com/office/drawing/2014/main" val="10000"/>
                  </a:ext>
                </a:extLst>
              </a:tr>
              <a:tr h="370840">
                <a:tc>
                  <a:txBody>
                    <a:bodyPr/>
                    <a:lstStyle/>
                    <a:p>
                      <a:r>
                        <a:rPr lang="en-US" dirty="0"/>
                        <a:t>6</a:t>
                      </a:r>
                    </a:p>
                  </a:txBody>
                  <a:tcPr/>
                </a:tc>
                <a:tc>
                  <a:txBody>
                    <a:bodyPr/>
                    <a:lstStyle/>
                    <a:p>
                      <a:r>
                        <a:rPr lang="en-US" dirty="0"/>
                        <a:t>6,000</a:t>
                      </a:r>
                    </a:p>
                  </a:txBody>
                  <a:tcPr/>
                </a:tc>
                <a:tc>
                  <a:txBody>
                    <a:bodyPr/>
                    <a:lstStyle/>
                    <a:p>
                      <a:r>
                        <a:rPr lang="en-US" dirty="0"/>
                        <a:t>5,000</a:t>
                      </a:r>
                    </a:p>
                  </a:txBody>
                  <a:tcPr/>
                </a:tc>
                <a:tc>
                  <a:txBody>
                    <a:bodyPr/>
                    <a:lstStyle/>
                    <a:p>
                      <a:r>
                        <a:rPr lang="en-US" dirty="0"/>
                        <a:t>1,000</a:t>
                      </a:r>
                    </a:p>
                  </a:txBody>
                  <a:tcPr/>
                </a:tc>
                <a:tc>
                  <a:txBody>
                    <a:bodyPr/>
                    <a:lstStyle/>
                    <a:p>
                      <a:endParaRPr lang="en-US" dirty="0"/>
                    </a:p>
                  </a:txBody>
                  <a:tcPr/>
                </a:tc>
                <a:tc>
                  <a:txBody>
                    <a:bodyPr/>
                    <a:lstStyle/>
                    <a:p>
                      <a:r>
                        <a:rPr lang="en-US" dirty="0"/>
                        <a:t>7,500</a:t>
                      </a:r>
                    </a:p>
                  </a:txBody>
                  <a:tcPr/>
                </a:tc>
                <a:tc>
                  <a:txBody>
                    <a:bodyPr/>
                    <a:lstStyle/>
                    <a:p>
                      <a:r>
                        <a:rPr lang="en-US" dirty="0"/>
                        <a:t>6,500</a:t>
                      </a:r>
                    </a:p>
                  </a:txBody>
                  <a:tcPr/>
                </a:tc>
                <a:extLst>
                  <a:ext uri="{0D108BD9-81ED-4DB2-BD59-A6C34878D82A}">
                    <a16:rowId xmlns:a16="http://schemas.microsoft.com/office/drawing/2014/main" val="10001"/>
                  </a:ext>
                </a:extLst>
              </a:tr>
              <a:tr h="370840">
                <a:tc>
                  <a:txBody>
                    <a:bodyPr/>
                    <a:lstStyle/>
                    <a:p>
                      <a:r>
                        <a:rPr lang="en-US" dirty="0"/>
                        <a:t>8</a:t>
                      </a:r>
                    </a:p>
                  </a:txBody>
                  <a:tcPr/>
                </a:tc>
                <a:tc>
                  <a:txBody>
                    <a:bodyPr/>
                    <a:lstStyle/>
                    <a:p>
                      <a:r>
                        <a:rPr lang="en-US" dirty="0"/>
                        <a:t>10,000</a:t>
                      </a:r>
                    </a:p>
                  </a:txBody>
                  <a:tcPr/>
                </a:tc>
                <a:tc>
                  <a:txBody>
                    <a:bodyPr/>
                    <a:lstStyle/>
                    <a:p>
                      <a:r>
                        <a:rPr lang="en-US" dirty="0"/>
                        <a:t>11,000</a:t>
                      </a:r>
                    </a:p>
                  </a:txBody>
                  <a:tcPr/>
                </a:tc>
                <a:tc>
                  <a:txBody>
                    <a:bodyPr/>
                    <a:lstStyle/>
                    <a:p>
                      <a:endParaRPr lang="en-US" dirty="0"/>
                    </a:p>
                  </a:txBody>
                  <a:tcPr/>
                </a:tc>
                <a:tc>
                  <a:txBody>
                    <a:bodyPr/>
                    <a:lstStyle/>
                    <a:p>
                      <a:r>
                        <a:rPr lang="en-US" dirty="0"/>
                        <a:t>1,000</a:t>
                      </a:r>
                    </a:p>
                  </a:txBody>
                  <a:tcPr/>
                </a:tc>
                <a:tc>
                  <a:txBody>
                    <a:bodyPr/>
                    <a:lstStyle/>
                    <a:p>
                      <a:r>
                        <a:rPr lang="en-US" dirty="0"/>
                        <a:t>12,000</a:t>
                      </a:r>
                    </a:p>
                  </a:txBody>
                  <a:tcPr/>
                </a:tc>
                <a:tc>
                  <a:txBody>
                    <a:bodyPr/>
                    <a:lstStyle/>
                    <a:p>
                      <a:r>
                        <a:rPr lang="en-US" dirty="0"/>
                        <a:t>13,000</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74734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Reporting </a:t>
            </a:r>
            <a:r>
              <a:rPr lang="en-US" dirty="0" smtClean="0"/>
              <a:t>Format</a:t>
            </a:r>
            <a:r>
              <a:rPr lang="ar-EG" dirty="0" smtClean="0"/>
              <a:t/>
            </a:r>
            <a:br>
              <a:rPr lang="ar-EG" dirty="0" smtClean="0"/>
            </a:br>
            <a:r>
              <a:rPr lang="en-US" dirty="0" smtClean="0"/>
              <a:t>S-CURVES</a:t>
            </a:r>
            <a:r>
              <a:rPr lang="en-US" dirty="0" smtClean="0"/>
              <a:t> </a:t>
            </a:r>
            <a:r>
              <a:rPr lang="en-US" dirty="0"/>
              <a:t>4/4</a:t>
            </a:r>
          </a:p>
        </p:txBody>
      </p:sp>
      <p:sp>
        <p:nvSpPr>
          <p:cNvPr id="3" name="Content Placeholder 2"/>
          <p:cNvSpPr>
            <a:spLocks noGrp="1"/>
          </p:cNvSpPr>
          <p:nvPr>
            <p:ph idx="1"/>
          </p:nvPr>
        </p:nvSpPr>
        <p:spPr>
          <a:xfrm>
            <a:off x="1595971" y="1544168"/>
            <a:ext cx="8001000" cy="1371600"/>
          </a:xfrm>
        </p:spPr>
        <p:txBody>
          <a:bodyPr>
            <a:normAutofit lnSpcReduction="10000"/>
          </a:bodyPr>
          <a:lstStyle/>
          <a:p>
            <a:r>
              <a:rPr lang="en-US" dirty="0"/>
              <a:t>S Curves</a:t>
            </a:r>
          </a:p>
          <a:p>
            <a:pPr lvl="1"/>
            <a:r>
              <a:rPr lang="en-US" dirty="0"/>
              <a:t>Visually displays interrelationships between 2 different types of data (for example cost and data)</a:t>
            </a:r>
          </a:p>
          <a:p>
            <a:pPr lvl="1"/>
            <a:r>
              <a:rPr lang="en-US" dirty="0"/>
              <a:t>Useful for showing cumulative data and forecasting trends</a:t>
            </a:r>
          </a:p>
          <a:p>
            <a:pPr lvl="1"/>
            <a:endParaRPr lang="en-US" dirty="0"/>
          </a:p>
          <a:p>
            <a:endParaRPr lang="en-US" dirty="0"/>
          </a:p>
          <a:p>
            <a:endParaRPr lang="en-US" dirty="0"/>
          </a:p>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53</a:t>
            </a:fld>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7676" y="3052928"/>
            <a:ext cx="6417590" cy="3460464"/>
          </a:xfrm>
          <a:prstGeom prst="rect">
            <a:avLst/>
          </a:prstGeom>
        </p:spPr>
      </p:pic>
    </p:spTree>
    <p:extLst>
      <p:ext uri="{BB962C8B-B14F-4D97-AF65-F5344CB8AC3E}">
        <p14:creationId xmlns:p14="http://schemas.microsoft.com/office/powerpoint/2010/main" val="42403256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54</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52399"/>
            <a:ext cx="8433582" cy="6553202"/>
          </a:xfrm>
          <a:prstGeom prst="rect">
            <a:avLst/>
          </a:prstGeom>
        </p:spPr>
      </p:pic>
    </p:spTree>
    <p:extLst>
      <p:ext uri="{BB962C8B-B14F-4D97-AF65-F5344CB8AC3E}">
        <p14:creationId xmlns:p14="http://schemas.microsoft.com/office/powerpoint/2010/main" val="2033782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D31CAF21-ECD4-4960-B772-799989C8D634}" type="slidenum">
              <a:rPr lang="en-US" smtClean="0"/>
              <a:t>55</a:t>
            </a:fld>
            <a:endParaRPr lang="en-US"/>
          </a:p>
        </p:txBody>
      </p:sp>
      <p:sp>
        <p:nvSpPr>
          <p:cNvPr id="4" name="Date Placeholder 3"/>
          <p:cNvSpPr>
            <a:spLocks noGrp="1"/>
          </p:cNvSpPr>
          <p:nvPr>
            <p:ph type="dt" sz="half" idx="10"/>
          </p:nvPr>
        </p:nvSpPr>
        <p:spPr/>
        <p:txBody>
          <a:bodyPr/>
          <a:lstStyle/>
          <a:p>
            <a:r>
              <a:rPr lang="en-US" smtClean="0"/>
              <a:t>8 Apr 2021</a:t>
            </a:r>
            <a:endParaRPr lang="en-US"/>
          </a:p>
        </p:txBody>
      </p:sp>
      <p:sp>
        <p:nvSpPr>
          <p:cNvPr id="8" name="Bevel 7"/>
          <p:cNvSpPr/>
          <p:nvPr/>
        </p:nvSpPr>
        <p:spPr>
          <a:xfrm>
            <a:off x="531341" y="1606378"/>
            <a:ext cx="10960443" cy="4816476"/>
          </a:xfrm>
          <a:prstGeom prst="bevel">
            <a:avLst/>
          </a:prstGeom>
        </p:spPr>
        <p:style>
          <a:lnRef idx="3">
            <a:schemeClr val="lt1"/>
          </a:lnRef>
          <a:fillRef idx="1">
            <a:schemeClr val="accent2"/>
          </a:fillRef>
          <a:effectRef idx="1">
            <a:schemeClr val="accent2"/>
          </a:effectRef>
          <a:fontRef idx="minor">
            <a:schemeClr val="lt1"/>
          </a:fontRef>
        </p:style>
        <p:txBody>
          <a:bodyPr rtlCol="0" anchor="ctr"/>
          <a:lstStyle/>
          <a:p>
            <a:pPr algn="just"/>
            <a:r>
              <a:rPr lang="en-US" sz="6000" b="1" dirty="0"/>
              <a:t>It takes strong players to win a game. It takes strong </a:t>
            </a:r>
            <a:r>
              <a:rPr lang="en-US" sz="6000" b="1" dirty="0">
                <a:solidFill>
                  <a:srgbClr val="FF0000"/>
                </a:solidFill>
              </a:rPr>
              <a:t>team</a:t>
            </a:r>
            <a:r>
              <a:rPr lang="en-US" sz="6000" b="1" dirty="0"/>
              <a:t> to win a championship</a:t>
            </a:r>
          </a:p>
          <a:p>
            <a:pPr algn="just"/>
            <a:r>
              <a:rPr lang="en-US" sz="6000" b="1" dirty="0"/>
              <a:t>		    - Michael Jordan</a:t>
            </a:r>
          </a:p>
        </p:txBody>
      </p:sp>
      <p:sp>
        <p:nvSpPr>
          <p:cNvPr id="5" name="Footer Placeholder 4"/>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0840647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001000" cy="1143000"/>
          </a:xfrm>
        </p:spPr>
        <p:txBody>
          <a:bodyPr/>
          <a:lstStyle/>
          <a:p>
            <a:r>
              <a:rPr lang="en-US" dirty="0" smtClean="0"/>
              <a:t>The </a:t>
            </a:r>
            <a:r>
              <a:rPr lang="en-US" dirty="0"/>
              <a:t>Teamwork Challenge 2</a:t>
            </a:r>
          </a:p>
        </p:txBody>
      </p:sp>
      <p:graphicFrame>
        <p:nvGraphicFramePr>
          <p:cNvPr id="5" name="Content Placeholder 4"/>
          <p:cNvGraphicFramePr>
            <a:graphicFrameLocks noGrp="1"/>
          </p:cNvGraphicFramePr>
          <p:nvPr>
            <p:ph idx="1"/>
            <p:extLst/>
          </p:nvPr>
        </p:nvGraphicFramePr>
        <p:xfrm>
          <a:off x="1981200" y="13716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56</a:t>
            </a:fld>
            <a:endParaRPr lang="en-US"/>
          </a:p>
        </p:txBody>
      </p:sp>
      <p:sp>
        <p:nvSpPr>
          <p:cNvPr id="7" name="Footer Placeholder 6"/>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6163795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5">
                                            <p:graphicEl>
                                              <a:dgm id="{27315822-E58F-4B91-ADDA-7950EEAD14D7}"/>
                                            </p:graphicEl>
                                          </p:spTgt>
                                        </p:tgtEl>
                                        <p:attrNameLst>
                                          <p:attrName>style.visibility</p:attrName>
                                        </p:attrNameLst>
                                      </p:cBhvr>
                                      <p:to>
                                        <p:strVal val="visible"/>
                                      </p:to>
                                    </p:set>
                                    <p:animEffect transition="in" filter="wheel(8)">
                                      <p:cBhvr>
                                        <p:cTn id="7" dur="2000"/>
                                        <p:tgtEl>
                                          <p:spTgt spid="5">
                                            <p:graphicEl>
                                              <a:dgm id="{27315822-E58F-4B91-ADDA-7950EEAD14D7}"/>
                                            </p:graphicEl>
                                          </p:spTgt>
                                        </p:tgtEl>
                                      </p:cBhvr>
                                    </p:animEffect>
                                  </p:childTnLst>
                                </p:cTn>
                              </p:par>
                            </p:childTnLst>
                          </p:cTn>
                        </p:par>
                        <p:par>
                          <p:cTn id="8" fill="hold">
                            <p:stCondLst>
                              <p:cond delay="2000"/>
                            </p:stCondLst>
                            <p:childTnLst>
                              <p:par>
                                <p:cTn id="9" presetID="21" presetClass="entr" presetSubtype="8" fill="hold" grpId="0" nodeType="afterEffect">
                                  <p:stCondLst>
                                    <p:cond delay="2000"/>
                                  </p:stCondLst>
                                  <p:childTnLst>
                                    <p:set>
                                      <p:cBhvr>
                                        <p:cTn id="10" dur="1" fill="hold">
                                          <p:stCondLst>
                                            <p:cond delay="0"/>
                                          </p:stCondLst>
                                        </p:cTn>
                                        <p:tgtEl>
                                          <p:spTgt spid="5">
                                            <p:graphicEl>
                                              <a:dgm id="{4BE7D659-3EB8-4A73-BCF2-DF994B862444}"/>
                                            </p:graphicEl>
                                          </p:spTgt>
                                        </p:tgtEl>
                                        <p:attrNameLst>
                                          <p:attrName>style.visibility</p:attrName>
                                        </p:attrNameLst>
                                      </p:cBhvr>
                                      <p:to>
                                        <p:strVal val="visible"/>
                                      </p:to>
                                    </p:set>
                                    <p:animEffect transition="in" filter="wheel(8)">
                                      <p:cBhvr>
                                        <p:cTn id="11" dur="1000"/>
                                        <p:tgtEl>
                                          <p:spTgt spid="5">
                                            <p:graphicEl>
                                              <a:dgm id="{4BE7D659-3EB8-4A73-BCF2-DF994B86244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uiExpand="1">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Teamwork Challenge 1</a:t>
            </a:r>
          </a:p>
        </p:txBody>
      </p:sp>
      <p:sp>
        <p:nvSpPr>
          <p:cNvPr id="3" name="Content Placeholder 2"/>
          <p:cNvSpPr>
            <a:spLocks noGrp="1"/>
          </p:cNvSpPr>
          <p:nvPr>
            <p:ph idx="1"/>
          </p:nvPr>
        </p:nvSpPr>
        <p:spPr/>
        <p:txBody>
          <a:bodyPr/>
          <a:lstStyle/>
          <a:p>
            <a:r>
              <a:rPr lang="en-US" b="1" dirty="0"/>
              <a:t>Project Team</a:t>
            </a:r>
            <a:r>
              <a:rPr lang="en-US" dirty="0"/>
              <a:t>: Individuals who </a:t>
            </a:r>
            <a:r>
              <a:rPr lang="en-US" dirty="0">
                <a:solidFill>
                  <a:srgbClr val="FFFF00"/>
                </a:solidFill>
              </a:rPr>
              <a:t>collectively</a:t>
            </a:r>
            <a:r>
              <a:rPr lang="en-US" dirty="0"/>
              <a:t> possess the </a:t>
            </a:r>
            <a:r>
              <a:rPr lang="en-US" dirty="0">
                <a:solidFill>
                  <a:srgbClr val="FF0000"/>
                </a:solidFill>
              </a:rPr>
              <a:t>skills</a:t>
            </a:r>
            <a:r>
              <a:rPr lang="en-US" dirty="0"/>
              <a:t> to do a project, and who are </a:t>
            </a:r>
            <a:r>
              <a:rPr lang="en-US" dirty="0">
                <a:solidFill>
                  <a:srgbClr val="FFFF00"/>
                </a:solidFill>
              </a:rPr>
              <a:t>committed</a:t>
            </a:r>
            <a:r>
              <a:rPr lang="en-US" dirty="0"/>
              <a:t> to </a:t>
            </a:r>
            <a:r>
              <a:rPr lang="en-US" dirty="0">
                <a:solidFill>
                  <a:srgbClr val="FF0000"/>
                </a:solidFill>
              </a:rPr>
              <a:t>working together </a:t>
            </a:r>
            <a:r>
              <a:rPr lang="en-US" dirty="0"/>
              <a:t>to reach the project goals.</a:t>
            </a:r>
          </a:p>
          <a:p>
            <a:endParaRPr lang="en-US" dirty="0"/>
          </a:p>
          <a:p>
            <a:r>
              <a:rPr lang="en-US" b="1" dirty="0"/>
              <a:t>Core Team: </a:t>
            </a:r>
            <a:r>
              <a:rPr lang="en-US" dirty="0"/>
              <a:t>Key individuals who represent the major activities that the team will undertake during the project.</a:t>
            </a:r>
          </a:p>
          <a:p>
            <a:endParaRPr lang="en-US" dirty="0"/>
          </a:p>
          <a:p>
            <a:r>
              <a:rPr lang="en-US" b="1" dirty="0"/>
              <a:t>Implementation Team: </a:t>
            </a:r>
            <a:r>
              <a:rPr lang="en-US" dirty="0"/>
              <a:t>Project team members who help carry out activities planned by the core team.</a:t>
            </a:r>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57</a:t>
            </a:fld>
            <a:endParaRPr lang="en-US"/>
          </a:p>
        </p:txBody>
      </p:sp>
      <p:sp>
        <p:nvSpPr>
          <p:cNvPr id="7" name="Footer Placeholder 6"/>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873192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33400"/>
            <a:ext cx="8001000" cy="1143000"/>
          </a:xfrm>
        </p:spPr>
        <p:txBody>
          <a:bodyPr>
            <a:normAutofit fontScale="90000"/>
          </a:bodyPr>
          <a:lstStyle/>
          <a:p>
            <a:r>
              <a:rPr lang="en-US" dirty="0" smtClean="0"/>
              <a:t>Team </a:t>
            </a:r>
            <a:r>
              <a:rPr lang="en-US" dirty="0"/>
              <a:t>Membership during Project Management Life Cycle</a:t>
            </a:r>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33600" y="1905000"/>
            <a:ext cx="7620000" cy="4570798"/>
          </a:xfrm>
        </p:spPr>
      </p:pic>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58</a:t>
            </a:fld>
            <a:endParaRPr lang="en-US"/>
          </a:p>
        </p:txBody>
      </p:sp>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399371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Core </a:t>
            </a:r>
            <a:r>
              <a:rPr lang="en-US" dirty="0"/>
              <a:t>Team Members</a:t>
            </a:r>
          </a:p>
        </p:txBody>
      </p:sp>
      <p:sp>
        <p:nvSpPr>
          <p:cNvPr id="3" name="Content Placeholder 2"/>
          <p:cNvSpPr>
            <a:spLocks noGrp="1"/>
          </p:cNvSpPr>
          <p:nvPr>
            <p:ph idx="1"/>
          </p:nvPr>
        </p:nvSpPr>
        <p:spPr/>
        <p:txBody>
          <a:bodyPr/>
          <a:lstStyle/>
          <a:p>
            <a:r>
              <a:rPr lang="en-US" dirty="0"/>
              <a:t>Picked by stakeholders and occasionally by PM.</a:t>
            </a:r>
          </a:p>
          <a:p>
            <a:r>
              <a:rPr lang="en-US" sz="2300" dirty="0"/>
              <a:t>Might be reporting to functional managers</a:t>
            </a:r>
          </a:p>
          <a:p>
            <a:endParaRPr lang="en-US" sz="2300" b="1" dirty="0"/>
          </a:p>
          <a:p>
            <a:pPr lvl="1" indent="0">
              <a:buNone/>
            </a:pPr>
            <a:endParaRPr lang="en-US" sz="2300" b="1"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59</a:t>
            </a:fld>
            <a:endParaRPr lang="en-US"/>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98666" y="2866528"/>
            <a:ext cx="6476460" cy="3556326"/>
          </a:xfrm>
          <a:prstGeom prst="rect">
            <a:avLst/>
          </a:prstGeom>
        </p:spPr>
      </p:pic>
      <p:sp>
        <p:nvSpPr>
          <p:cNvPr id="7" name="Footer Placeholder 6"/>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0285965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Selecting </a:t>
            </a:r>
            <a:r>
              <a:rPr lang="en-US" dirty="0"/>
              <a:t>Team Members</a:t>
            </a:r>
          </a:p>
        </p:txBody>
      </p:sp>
      <p:sp>
        <p:nvSpPr>
          <p:cNvPr id="3" name="Content Placeholder 2"/>
          <p:cNvSpPr>
            <a:spLocks noGrp="1"/>
          </p:cNvSpPr>
          <p:nvPr>
            <p:ph idx="1"/>
          </p:nvPr>
        </p:nvSpPr>
        <p:spPr/>
        <p:txBody>
          <a:bodyPr>
            <a:normAutofit/>
          </a:bodyPr>
          <a:lstStyle/>
          <a:p>
            <a:r>
              <a:rPr lang="en-US" sz="4000" dirty="0"/>
              <a:t>Task-related criteria </a:t>
            </a:r>
          </a:p>
          <a:p>
            <a:pPr lvl="1"/>
            <a:r>
              <a:rPr lang="en-US" sz="3600" dirty="0"/>
              <a:t>On </a:t>
            </a:r>
            <a:r>
              <a:rPr lang="en-US" sz="3600" dirty="0">
                <a:solidFill>
                  <a:srgbClr val="FFFF00"/>
                </a:solidFill>
              </a:rPr>
              <a:t>small projects </a:t>
            </a:r>
            <a:r>
              <a:rPr lang="en-US" sz="3600" dirty="0"/>
              <a:t>core team members selected based on </a:t>
            </a:r>
            <a:r>
              <a:rPr lang="en-US" sz="3600" dirty="0">
                <a:solidFill>
                  <a:srgbClr val="FFFF00"/>
                </a:solidFill>
              </a:rPr>
              <a:t>ability to accomplish tasks</a:t>
            </a:r>
            <a:r>
              <a:rPr lang="en-US" sz="3600" dirty="0"/>
              <a:t>.</a:t>
            </a:r>
          </a:p>
          <a:p>
            <a:pPr lvl="1"/>
            <a:r>
              <a:rPr lang="en-US" sz="3600" dirty="0"/>
              <a:t>On </a:t>
            </a:r>
            <a:r>
              <a:rPr lang="en-US" sz="3600" dirty="0">
                <a:solidFill>
                  <a:srgbClr val="FF0000"/>
                </a:solidFill>
              </a:rPr>
              <a:t>larger or complex projects</a:t>
            </a:r>
            <a:r>
              <a:rPr lang="en-US" sz="3600" dirty="0"/>
              <a:t>, core team are chosen based on their ability to </a:t>
            </a:r>
            <a:r>
              <a:rPr lang="en-US" sz="3600" dirty="0">
                <a:solidFill>
                  <a:srgbClr val="FF0000"/>
                </a:solidFill>
              </a:rPr>
              <a:t>manage</a:t>
            </a:r>
            <a:r>
              <a:rPr lang="en-US" sz="3600" dirty="0"/>
              <a:t> those who can accomplish the tasks.</a:t>
            </a:r>
          </a:p>
          <a:p>
            <a:pPr lvl="1" indent="0">
              <a:buNone/>
            </a:pPr>
            <a:endParaRPr lang="en-US" sz="4000" dirty="0"/>
          </a:p>
          <a:p>
            <a:endParaRPr lang="en-US" sz="4000" b="1" dirty="0"/>
          </a:p>
          <a:p>
            <a:pPr lvl="1" indent="0">
              <a:buNone/>
            </a:pPr>
            <a:endParaRPr lang="en-US" sz="4000" b="1"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60</a:t>
            </a:fld>
            <a:endParaRPr lang="en-US"/>
          </a:p>
        </p:txBody>
      </p:sp>
      <p:sp>
        <p:nvSpPr>
          <p:cNvPr id="7" name="Footer Placeholder 6"/>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14800193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274638"/>
            <a:ext cx="8077200" cy="1143000"/>
          </a:xfrm>
        </p:spPr>
        <p:txBody>
          <a:bodyPr/>
          <a:lstStyle/>
          <a:p>
            <a:r>
              <a:rPr lang="en-US" dirty="0" smtClean="0"/>
              <a:t>Team </a:t>
            </a:r>
            <a:r>
              <a:rPr lang="en-US" dirty="0"/>
              <a:t>Selection </a:t>
            </a:r>
            <a:r>
              <a:rPr lang="en-US" dirty="0" smtClean="0"/>
              <a:t>Criteria</a:t>
            </a:r>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61</a:t>
            </a:fld>
            <a:endParaRPr lang="en-US"/>
          </a:p>
        </p:txBody>
      </p:sp>
      <p:graphicFrame>
        <p:nvGraphicFramePr>
          <p:cNvPr id="8" name="Content Placeholder 7"/>
          <p:cNvGraphicFramePr>
            <a:graphicFrameLocks noGrp="1"/>
          </p:cNvGraphicFramePr>
          <p:nvPr>
            <p:ph idx="1"/>
            <p:extLst/>
          </p:nvPr>
        </p:nvGraphicFramePr>
        <p:xfrm>
          <a:off x="805389" y="2320046"/>
          <a:ext cx="10799802" cy="3200400"/>
        </p:xfrm>
        <a:graphic>
          <a:graphicData uri="http://schemas.openxmlformats.org/drawingml/2006/table">
            <a:tbl>
              <a:tblPr firstRow="1" bandRow="1">
                <a:tableStyleId>{5C22544A-7EE6-4342-B048-85BDC9FD1C3A}</a:tableStyleId>
              </a:tblPr>
              <a:tblGrid>
                <a:gridCol w="1799967">
                  <a:extLst>
                    <a:ext uri="{9D8B030D-6E8A-4147-A177-3AD203B41FA5}">
                      <a16:colId xmlns:a16="http://schemas.microsoft.com/office/drawing/2014/main" val="20000"/>
                    </a:ext>
                  </a:extLst>
                </a:gridCol>
                <a:gridCol w="1799967">
                  <a:extLst>
                    <a:ext uri="{9D8B030D-6E8A-4147-A177-3AD203B41FA5}">
                      <a16:colId xmlns:a16="http://schemas.microsoft.com/office/drawing/2014/main" val="20001"/>
                    </a:ext>
                  </a:extLst>
                </a:gridCol>
                <a:gridCol w="1799967">
                  <a:extLst>
                    <a:ext uri="{9D8B030D-6E8A-4147-A177-3AD203B41FA5}">
                      <a16:colId xmlns:a16="http://schemas.microsoft.com/office/drawing/2014/main" val="20002"/>
                    </a:ext>
                  </a:extLst>
                </a:gridCol>
                <a:gridCol w="1799967">
                  <a:extLst>
                    <a:ext uri="{9D8B030D-6E8A-4147-A177-3AD203B41FA5}">
                      <a16:colId xmlns:a16="http://schemas.microsoft.com/office/drawing/2014/main" val="20003"/>
                    </a:ext>
                  </a:extLst>
                </a:gridCol>
                <a:gridCol w="1799967">
                  <a:extLst>
                    <a:ext uri="{9D8B030D-6E8A-4147-A177-3AD203B41FA5}">
                      <a16:colId xmlns:a16="http://schemas.microsoft.com/office/drawing/2014/main" val="20004"/>
                    </a:ext>
                  </a:extLst>
                </a:gridCol>
                <a:gridCol w="1799967">
                  <a:extLst>
                    <a:ext uri="{9D8B030D-6E8A-4147-A177-3AD203B41FA5}">
                      <a16:colId xmlns:a16="http://schemas.microsoft.com/office/drawing/2014/main" val="20005"/>
                    </a:ext>
                  </a:extLst>
                </a:gridCol>
              </a:tblGrid>
              <a:tr h="370840">
                <a:tc>
                  <a:txBody>
                    <a:bodyPr/>
                    <a:lstStyle/>
                    <a:p>
                      <a:r>
                        <a:rPr lang="en-US" dirty="0"/>
                        <a:t>Skill</a:t>
                      </a:r>
                    </a:p>
                  </a:txBody>
                  <a:tcPr/>
                </a:tc>
                <a:tc>
                  <a:txBody>
                    <a:bodyPr/>
                    <a:lstStyle/>
                    <a:p>
                      <a:r>
                        <a:rPr lang="en-US" dirty="0"/>
                        <a:t>Skills level required</a:t>
                      </a:r>
                      <a:r>
                        <a:rPr lang="en-US" baseline="0" dirty="0"/>
                        <a:t> for job</a:t>
                      </a:r>
                      <a:endParaRPr lang="en-US" dirty="0"/>
                    </a:p>
                  </a:txBody>
                  <a:tcPr/>
                </a:tc>
                <a:tc>
                  <a:txBody>
                    <a:bodyPr/>
                    <a:lstStyle/>
                    <a:p>
                      <a:r>
                        <a:rPr lang="en-US" dirty="0"/>
                        <a:t>Supervision </a:t>
                      </a:r>
                      <a:r>
                        <a:rPr lang="en-US" dirty="0" err="1"/>
                        <a:t>req’d</a:t>
                      </a:r>
                      <a:r>
                        <a:rPr lang="en-US" dirty="0"/>
                        <a:t> for</a:t>
                      </a:r>
                      <a:r>
                        <a:rPr lang="en-US" baseline="0" dirty="0"/>
                        <a:t> job</a:t>
                      </a:r>
                      <a:endParaRPr lang="en-US" dirty="0"/>
                    </a:p>
                  </a:txBody>
                  <a:tcPr/>
                </a:tc>
                <a:tc>
                  <a:txBody>
                    <a:bodyPr/>
                    <a:lstStyle/>
                    <a:p>
                      <a:r>
                        <a:rPr lang="en-US" dirty="0"/>
                        <a:t>Experience</a:t>
                      </a:r>
                      <a:r>
                        <a:rPr lang="en-US" baseline="0" dirty="0"/>
                        <a:t> level </a:t>
                      </a:r>
                      <a:r>
                        <a:rPr lang="en-US" baseline="0" dirty="0" err="1"/>
                        <a:t>req’d</a:t>
                      </a:r>
                      <a:r>
                        <a:rPr lang="en-US" baseline="0" dirty="0"/>
                        <a:t> for job</a:t>
                      </a:r>
                      <a:endParaRPr lang="en-US" dirty="0"/>
                    </a:p>
                  </a:txBody>
                  <a:tcPr/>
                </a:tc>
                <a:tc>
                  <a:txBody>
                    <a:bodyPr/>
                    <a:lstStyle/>
                    <a:p>
                      <a:r>
                        <a:rPr lang="en-US" dirty="0"/>
                        <a:t>Education level </a:t>
                      </a:r>
                      <a:r>
                        <a:rPr lang="en-US" dirty="0" err="1"/>
                        <a:t>req’d</a:t>
                      </a:r>
                      <a:r>
                        <a:rPr lang="en-US" dirty="0"/>
                        <a:t> for job</a:t>
                      </a:r>
                    </a:p>
                  </a:txBody>
                  <a:tcPr/>
                </a:tc>
                <a:tc>
                  <a:txBody>
                    <a:bodyPr/>
                    <a:lstStyle/>
                    <a:p>
                      <a:r>
                        <a:rPr lang="en-US" dirty="0"/>
                        <a:t>Team member</a:t>
                      </a:r>
                    </a:p>
                  </a:txBody>
                  <a:tcPr/>
                </a:tc>
                <a:extLst>
                  <a:ext uri="{0D108BD9-81ED-4DB2-BD59-A6C34878D82A}">
                    <a16:rowId xmlns:a16="http://schemas.microsoft.com/office/drawing/2014/main" val="10000"/>
                  </a:ext>
                </a:extLst>
              </a:tr>
              <a:tr h="370840">
                <a:tc>
                  <a:txBody>
                    <a:bodyPr/>
                    <a:lstStyle/>
                    <a:p>
                      <a:r>
                        <a:rPr lang="en-US" dirty="0"/>
                        <a:t>Cooking</a:t>
                      </a:r>
                    </a:p>
                  </a:txBody>
                  <a:tcPr/>
                </a:tc>
                <a:tc>
                  <a:txBody>
                    <a:bodyPr/>
                    <a:lstStyle/>
                    <a:p>
                      <a:r>
                        <a:rPr lang="en-US" dirty="0"/>
                        <a:t>- Main</a:t>
                      </a:r>
                      <a:r>
                        <a:rPr lang="en-US" baseline="0" dirty="0"/>
                        <a:t> dishes, sauces.</a:t>
                      </a:r>
                    </a:p>
                    <a:p>
                      <a:r>
                        <a:rPr lang="en-US" baseline="0" dirty="0"/>
                        <a:t>- Familiar with Italian ingredients</a:t>
                      </a:r>
                    </a:p>
                    <a:p>
                      <a:r>
                        <a:rPr lang="en-US" baseline="0" dirty="0"/>
                        <a:t>- Can convert from Italian to US  metrics</a:t>
                      </a:r>
                    </a:p>
                    <a:p>
                      <a:endParaRPr lang="en-US" baseline="0" dirty="0"/>
                    </a:p>
                  </a:txBody>
                  <a:tcPr/>
                </a:tc>
                <a:tc>
                  <a:txBody>
                    <a:bodyPr/>
                    <a:lstStyle/>
                    <a:p>
                      <a:r>
                        <a:rPr lang="en-US" dirty="0"/>
                        <a:t>- Ability to work unsupervised but willing to work under direction of Mme. Tosca</a:t>
                      </a:r>
                    </a:p>
                    <a:p>
                      <a:r>
                        <a:rPr lang="en-US" dirty="0"/>
                        <a:t>- Willing to work from recipes</a:t>
                      </a:r>
                    </a:p>
                  </a:txBody>
                  <a:tcPr/>
                </a:tc>
                <a:tc>
                  <a:txBody>
                    <a:bodyPr/>
                    <a:lstStyle/>
                    <a:p>
                      <a:r>
                        <a:rPr lang="en-US" dirty="0"/>
                        <a:t>-</a:t>
                      </a:r>
                      <a:r>
                        <a:rPr lang="en-US" baseline="0" dirty="0"/>
                        <a:t> Minimum 3 </a:t>
                      </a:r>
                      <a:r>
                        <a:rPr lang="en-US" baseline="0" dirty="0" err="1"/>
                        <a:t>yrs</a:t>
                      </a:r>
                      <a:r>
                        <a:rPr lang="en-US" baseline="0" dirty="0"/>
                        <a:t> as restaurant head chef; small rest. exp. Desirable.</a:t>
                      </a:r>
                    </a:p>
                    <a:p>
                      <a:endParaRPr lang="en-US" dirty="0"/>
                    </a:p>
                  </a:txBody>
                  <a:tcPr/>
                </a:tc>
                <a:tc>
                  <a:txBody>
                    <a:bodyPr/>
                    <a:lstStyle/>
                    <a:p>
                      <a:r>
                        <a:rPr lang="en-US" dirty="0"/>
                        <a:t>-</a:t>
                      </a:r>
                      <a:r>
                        <a:rPr lang="en-US" baseline="0" dirty="0"/>
                        <a:t> Culinary School certificate desirable but not required. </a:t>
                      </a:r>
                      <a:endParaRPr lang="en-US" dirty="0"/>
                    </a:p>
                  </a:txBody>
                  <a:tcPr/>
                </a:tc>
                <a:tc>
                  <a:txBody>
                    <a:bodyPr/>
                    <a:lstStyle/>
                    <a:p>
                      <a:r>
                        <a:rPr lang="en-US" dirty="0"/>
                        <a:t>- Warren </a:t>
                      </a:r>
                      <a:r>
                        <a:rPr lang="en-US" dirty="0" err="1"/>
                        <a:t>Scampia</a:t>
                      </a:r>
                      <a:endParaRPr lang="en-US" dirty="0"/>
                    </a:p>
                  </a:txBody>
                  <a:tcPr/>
                </a:tc>
                <a:extLst>
                  <a:ext uri="{0D108BD9-81ED-4DB2-BD59-A6C34878D82A}">
                    <a16:rowId xmlns:a16="http://schemas.microsoft.com/office/drawing/2014/main" val="10001"/>
                  </a:ext>
                </a:extLst>
              </a:tr>
            </a:tbl>
          </a:graphicData>
        </a:graphic>
      </p:graphicFrame>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0532747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Developing </a:t>
            </a:r>
            <a:r>
              <a:rPr lang="en-US" dirty="0"/>
              <a:t>the team</a:t>
            </a:r>
          </a:p>
        </p:txBody>
      </p:sp>
      <p:sp>
        <p:nvSpPr>
          <p:cNvPr id="3" name="Content Placeholder 2"/>
          <p:cNvSpPr>
            <a:spLocks noGrp="1"/>
          </p:cNvSpPr>
          <p:nvPr>
            <p:ph idx="1"/>
          </p:nvPr>
        </p:nvSpPr>
        <p:spPr/>
        <p:txBody>
          <a:bodyPr/>
          <a:lstStyle/>
          <a:p>
            <a:r>
              <a:rPr lang="en-US" dirty="0"/>
              <a:t>Forming</a:t>
            </a:r>
          </a:p>
          <a:p>
            <a:r>
              <a:rPr lang="en-US" dirty="0"/>
              <a:t>Storming</a:t>
            </a:r>
          </a:p>
          <a:p>
            <a:r>
              <a:rPr lang="en-US" dirty="0"/>
              <a:t>Norming</a:t>
            </a:r>
          </a:p>
          <a:p>
            <a:r>
              <a:rPr lang="en-US" dirty="0"/>
              <a:t>Performing</a:t>
            </a:r>
          </a:p>
          <a:p>
            <a:endParaRPr lang="en-US" dirty="0"/>
          </a:p>
          <a:p>
            <a:r>
              <a:rPr lang="en-US" dirty="0">
                <a:solidFill>
                  <a:srgbClr val="C00000"/>
                </a:solidFill>
              </a:rPr>
              <a:t>And</a:t>
            </a:r>
          </a:p>
          <a:p>
            <a:pPr lvl="1"/>
            <a:r>
              <a:rPr lang="en-US" dirty="0">
                <a:solidFill>
                  <a:srgbClr val="C00000"/>
                </a:solidFill>
              </a:rPr>
              <a:t>Reforming</a:t>
            </a:r>
          </a:p>
          <a:p>
            <a:pPr lvl="1"/>
            <a:r>
              <a:rPr lang="en-US" dirty="0">
                <a:solidFill>
                  <a:srgbClr val="C00000"/>
                </a:solidFill>
              </a:rPr>
              <a:t>Adjourning</a:t>
            </a:r>
          </a:p>
          <a:p>
            <a:pPr lvl="1"/>
            <a:r>
              <a:rPr lang="en-US" dirty="0">
                <a:solidFill>
                  <a:srgbClr val="C00000"/>
                </a:solidFill>
              </a:rPr>
              <a:t>Mourning</a:t>
            </a:r>
          </a:p>
          <a:p>
            <a:endParaRPr lang="en-US"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5" name="Footer Placeholder 4"/>
          <p:cNvSpPr>
            <a:spLocks noGrp="1"/>
          </p:cNvSpPr>
          <p:nvPr>
            <p:ph type="ftr" sz="quarter" idx="11"/>
          </p:nvPr>
        </p:nvSpPr>
        <p:spPr/>
        <p:txBody>
          <a:bodyPr/>
          <a:lstStyle/>
          <a:p>
            <a:r>
              <a:rPr lang="pt-BR" smtClean="0"/>
              <a:t>Dr. Akram Ali</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62</a:t>
            </a:fld>
            <a:endParaRPr lang="en-US"/>
          </a:p>
        </p:txBody>
      </p:sp>
    </p:spTree>
    <p:extLst>
      <p:ext uri="{BB962C8B-B14F-4D97-AF65-F5344CB8AC3E}">
        <p14:creationId xmlns:p14="http://schemas.microsoft.com/office/powerpoint/2010/main" val="4239169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r>
              <a:rPr lang="en-US" altLang="en-US"/>
              <a:t>3-</a:t>
            </a:r>
            <a:fld id="{5BE8C5B6-E6D8-4503-89DF-E3912ACB3819}" type="slidenum">
              <a:rPr lang="en-US" altLang="en-US"/>
              <a:pPr/>
              <a:t>63</a:t>
            </a:fld>
            <a:endParaRPr lang="en-US" altLang="en-US"/>
          </a:p>
        </p:txBody>
      </p:sp>
      <p:sp>
        <p:nvSpPr>
          <p:cNvPr id="84994" name="Rectangle 2"/>
          <p:cNvSpPr>
            <a:spLocks noGrp="1" noChangeArrowheads="1"/>
          </p:cNvSpPr>
          <p:nvPr>
            <p:ph type="title"/>
          </p:nvPr>
        </p:nvSpPr>
        <p:spPr/>
        <p:txBody>
          <a:bodyPr/>
          <a:lstStyle/>
          <a:p>
            <a:r>
              <a:rPr lang="en-US" altLang="en-US" dirty="0" smtClean="0"/>
              <a:t>Forming</a:t>
            </a:r>
            <a:endParaRPr lang="en-US" altLang="en-US" dirty="0"/>
          </a:p>
        </p:txBody>
      </p:sp>
      <p:sp>
        <p:nvSpPr>
          <p:cNvPr id="84995" name="Text Box 3"/>
          <p:cNvSpPr txBox="1">
            <a:spLocks noGrp="1" noChangeArrowheads="1"/>
          </p:cNvSpPr>
          <p:nvPr>
            <p:ph type="body" idx="1"/>
          </p:nvPr>
        </p:nvSpPr>
        <p:spPr>
          <a:noFill/>
          <a:ln/>
        </p:spPr>
        <p:txBody>
          <a:bodyPr/>
          <a:lstStyle/>
          <a:p>
            <a:pPr>
              <a:spcAft>
                <a:spcPct val="50000"/>
              </a:spcAft>
            </a:pPr>
            <a:r>
              <a:rPr lang="en-US" altLang="en-US" sz="2800"/>
              <a:t>Become familiar with fellow team member(s)</a:t>
            </a:r>
          </a:p>
          <a:p>
            <a:pPr>
              <a:spcAft>
                <a:spcPct val="50000"/>
              </a:spcAft>
            </a:pPr>
            <a:r>
              <a:rPr lang="en-US" altLang="en-US" sz="2800"/>
              <a:t>Establish team goals</a:t>
            </a:r>
          </a:p>
          <a:p>
            <a:pPr>
              <a:spcAft>
                <a:spcPct val="50000"/>
              </a:spcAft>
            </a:pPr>
            <a:r>
              <a:rPr lang="en-US" altLang="en-US" sz="2800"/>
              <a:t>Provide work assignments</a:t>
            </a: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580482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animEffect transition="in" filter="fade">
                                      <p:cBhvr>
                                        <p:cTn id="7" dur="1000"/>
                                        <p:tgtEl>
                                          <p:spTgt spid="84995">
                                            <p:txEl>
                                              <p:pRg st="0" end="0"/>
                                            </p:txEl>
                                          </p:spTgt>
                                        </p:tgtEl>
                                      </p:cBhvr>
                                    </p:animEffect>
                                    <p:anim calcmode="lin" valueType="num">
                                      <p:cBhvr>
                                        <p:cTn id="8" dur="1000" fill="hold"/>
                                        <p:tgtEl>
                                          <p:spTgt spid="8499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499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4995">
                                            <p:txEl>
                                              <p:pRg st="1" end="1"/>
                                            </p:txEl>
                                          </p:spTgt>
                                        </p:tgtEl>
                                        <p:attrNameLst>
                                          <p:attrName>style.visibility</p:attrName>
                                        </p:attrNameLst>
                                      </p:cBhvr>
                                      <p:to>
                                        <p:strVal val="visible"/>
                                      </p:to>
                                    </p:set>
                                    <p:animEffect transition="in" filter="fade">
                                      <p:cBhvr>
                                        <p:cTn id="12" dur="1000"/>
                                        <p:tgtEl>
                                          <p:spTgt spid="84995">
                                            <p:txEl>
                                              <p:pRg st="1" end="1"/>
                                            </p:txEl>
                                          </p:spTgt>
                                        </p:tgtEl>
                                      </p:cBhvr>
                                    </p:animEffect>
                                    <p:anim calcmode="lin" valueType="num">
                                      <p:cBhvr>
                                        <p:cTn id="13" dur="1000" fill="hold"/>
                                        <p:tgtEl>
                                          <p:spTgt spid="8499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8499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4995">
                                            <p:txEl>
                                              <p:pRg st="2" end="2"/>
                                            </p:txEl>
                                          </p:spTgt>
                                        </p:tgtEl>
                                        <p:attrNameLst>
                                          <p:attrName>style.visibility</p:attrName>
                                        </p:attrNameLst>
                                      </p:cBhvr>
                                      <p:to>
                                        <p:strVal val="visible"/>
                                      </p:to>
                                    </p:set>
                                    <p:animEffect transition="in" filter="fade">
                                      <p:cBhvr>
                                        <p:cTn id="17" dur="1000"/>
                                        <p:tgtEl>
                                          <p:spTgt spid="84995">
                                            <p:txEl>
                                              <p:pRg st="2" end="2"/>
                                            </p:txEl>
                                          </p:spTgt>
                                        </p:tgtEl>
                                      </p:cBhvr>
                                    </p:animEffect>
                                    <p:anim calcmode="lin" valueType="num">
                                      <p:cBhvr>
                                        <p:cTn id="18" dur="1000" fill="hold"/>
                                        <p:tgtEl>
                                          <p:spTgt spid="8499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8499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r>
              <a:rPr lang="en-US" altLang="en-US"/>
              <a:t>3-</a:t>
            </a:r>
            <a:fld id="{6A0A9B11-C589-4F92-B4F2-595688631B3E}" type="slidenum">
              <a:rPr lang="en-US" altLang="en-US"/>
              <a:pPr/>
              <a:t>64</a:t>
            </a:fld>
            <a:endParaRPr lang="en-US" altLang="en-US"/>
          </a:p>
        </p:txBody>
      </p:sp>
      <p:sp>
        <p:nvSpPr>
          <p:cNvPr id="87042" name="Rectangle 2"/>
          <p:cNvSpPr>
            <a:spLocks noGrp="1" noChangeArrowheads="1"/>
          </p:cNvSpPr>
          <p:nvPr>
            <p:ph type="title"/>
          </p:nvPr>
        </p:nvSpPr>
        <p:spPr/>
        <p:txBody>
          <a:bodyPr/>
          <a:lstStyle/>
          <a:p>
            <a:r>
              <a:rPr lang="en-US" altLang="en-US" dirty="0" smtClean="0"/>
              <a:t>Storming</a:t>
            </a:r>
            <a:endParaRPr lang="en-US" altLang="en-US" dirty="0"/>
          </a:p>
        </p:txBody>
      </p:sp>
      <p:sp>
        <p:nvSpPr>
          <p:cNvPr id="87043" name="Text Box 3"/>
          <p:cNvSpPr txBox="1">
            <a:spLocks noGrp="1" noChangeArrowheads="1"/>
          </p:cNvSpPr>
          <p:nvPr>
            <p:ph type="body" idx="1"/>
          </p:nvPr>
        </p:nvSpPr>
        <p:spPr>
          <a:noFill/>
          <a:ln/>
        </p:spPr>
        <p:txBody>
          <a:bodyPr/>
          <a:lstStyle/>
          <a:p>
            <a:pPr>
              <a:spcAft>
                <a:spcPct val="50000"/>
              </a:spcAft>
            </a:pPr>
            <a:r>
              <a:rPr lang="en-US" altLang="en-US" sz="2800"/>
              <a:t>Set goals</a:t>
            </a:r>
          </a:p>
          <a:p>
            <a:pPr>
              <a:spcAft>
                <a:spcPct val="50000"/>
              </a:spcAft>
            </a:pPr>
            <a:r>
              <a:rPr lang="en-US" altLang="en-US" sz="2800"/>
              <a:t>Establish power levels</a:t>
            </a:r>
          </a:p>
          <a:p>
            <a:pPr>
              <a:spcAft>
                <a:spcPct val="50000"/>
              </a:spcAft>
            </a:pPr>
            <a:r>
              <a:rPr lang="en-US" altLang="en-US" sz="2800"/>
              <a:t>Identify leadership roles</a:t>
            </a:r>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3120951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87043">
                                            <p:txEl>
                                              <p:pRg st="0" end="0"/>
                                            </p:txEl>
                                          </p:spTgt>
                                        </p:tgtEl>
                                        <p:attrNameLst>
                                          <p:attrName>style.visibility</p:attrName>
                                        </p:attrNameLst>
                                      </p:cBhvr>
                                      <p:to>
                                        <p:strVal val="visible"/>
                                      </p:to>
                                    </p:set>
                                    <p:animEffect transition="in" filter="fade">
                                      <p:cBhvr>
                                        <p:cTn id="7" dur="1000"/>
                                        <p:tgtEl>
                                          <p:spTgt spid="87043">
                                            <p:txEl>
                                              <p:pRg st="0" end="0"/>
                                            </p:txEl>
                                          </p:spTgt>
                                        </p:tgtEl>
                                      </p:cBhvr>
                                    </p:animEffect>
                                    <p:anim calcmode="lin" valueType="num">
                                      <p:cBhvr>
                                        <p:cTn id="8" dur="1000" fill="hold"/>
                                        <p:tgtEl>
                                          <p:spTgt spid="8704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704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7043">
                                            <p:txEl>
                                              <p:pRg st="1" end="1"/>
                                            </p:txEl>
                                          </p:spTgt>
                                        </p:tgtEl>
                                        <p:attrNameLst>
                                          <p:attrName>style.visibility</p:attrName>
                                        </p:attrNameLst>
                                      </p:cBhvr>
                                      <p:to>
                                        <p:strVal val="visible"/>
                                      </p:to>
                                    </p:set>
                                    <p:animEffect transition="in" filter="fade">
                                      <p:cBhvr>
                                        <p:cTn id="12" dur="1000"/>
                                        <p:tgtEl>
                                          <p:spTgt spid="87043">
                                            <p:txEl>
                                              <p:pRg st="1" end="1"/>
                                            </p:txEl>
                                          </p:spTgt>
                                        </p:tgtEl>
                                      </p:cBhvr>
                                    </p:animEffect>
                                    <p:anim calcmode="lin" valueType="num">
                                      <p:cBhvr>
                                        <p:cTn id="13" dur="1000" fill="hold"/>
                                        <p:tgtEl>
                                          <p:spTgt spid="8704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8704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7043">
                                            <p:txEl>
                                              <p:pRg st="2" end="2"/>
                                            </p:txEl>
                                          </p:spTgt>
                                        </p:tgtEl>
                                        <p:attrNameLst>
                                          <p:attrName>style.visibility</p:attrName>
                                        </p:attrNameLst>
                                      </p:cBhvr>
                                      <p:to>
                                        <p:strVal val="visible"/>
                                      </p:to>
                                    </p:set>
                                    <p:animEffect transition="in" filter="fade">
                                      <p:cBhvr>
                                        <p:cTn id="17" dur="1000"/>
                                        <p:tgtEl>
                                          <p:spTgt spid="87043">
                                            <p:txEl>
                                              <p:pRg st="2" end="2"/>
                                            </p:txEl>
                                          </p:spTgt>
                                        </p:tgtEl>
                                      </p:cBhvr>
                                    </p:animEffect>
                                    <p:anim calcmode="lin" valueType="num">
                                      <p:cBhvr>
                                        <p:cTn id="18" dur="1000" fill="hold"/>
                                        <p:tgtEl>
                                          <p:spTgt spid="8704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8704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r>
              <a:rPr lang="en-US" altLang="en-US"/>
              <a:t>3-</a:t>
            </a:r>
            <a:fld id="{BCCAD30A-B859-4B86-81D9-13CAA3A51DA1}" type="slidenum">
              <a:rPr lang="en-US" altLang="en-US"/>
              <a:pPr/>
              <a:t>65</a:t>
            </a:fld>
            <a:endParaRPr lang="en-US" altLang="en-US"/>
          </a:p>
        </p:txBody>
      </p:sp>
      <p:sp>
        <p:nvSpPr>
          <p:cNvPr id="89090" name="Rectangle 2"/>
          <p:cNvSpPr>
            <a:spLocks noGrp="1" noChangeArrowheads="1"/>
          </p:cNvSpPr>
          <p:nvPr>
            <p:ph type="title"/>
          </p:nvPr>
        </p:nvSpPr>
        <p:spPr/>
        <p:txBody>
          <a:bodyPr/>
          <a:lstStyle/>
          <a:p>
            <a:r>
              <a:rPr lang="en-US" altLang="en-US" dirty="0" smtClean="0"/>
              <a:t>Norming</a:t>
            </a:r>
            <a:endParaRPr lang="en-US" altLang="en-US" dirty="0"/>
          </a:p>
        </p:txBody>
      </p:sp>
      <p:sp>
        <p:nvSpPr>
          <p:cNvPr id="89091" name="Rectangle 3"/>
          <p:cNvSpPr>
            <a:spLocks noGrp="1" noChangeArrowheads="1"/>
          </p:cNvSpPr>
          <p:nvPr>
            <p:ph type="body" idx="1"/>
          </p:nvPr>
        </p:nvSpPr>
        <p:spPr>
          <a:xfrm>
            <a:off x="1827759" y="1792936"/>
            <a:ext cx="8534400" cy="4525963"/>
          </a:xfrm>
        </p:spPr>
        <p:txBody>
          <a:bodyPr/>
          <a:lstStyle/>
          <a:p>
            <a:r>
              <a:rPr lang="en-US" altLang="en-US" sz="2800" dirty="0"/>
              <a:t>Build interpersonal relationships with team members</a:t>
            </a:r>
          </a:p>
          <a:p>
            <a:pPr>
              <a:buFontTx/>
              <a:buNone/>
            </a:pPr>
            <a:endParaRPr lang="en-US" altLang="en-US" sz="2800" dirty="0"/>
          </a:p>
          <a:p>
            <a:r>
              <a:rPr lang="en-US" altLang="en-US" sz="2800" dirty="0"/>
              <a:t>Develop a common purpose for the project</a:t>
            </a:r>
          </a:p>
          <a:p>
            <a:pPr>
              <a:buFontTx/>
              <a:buNone/>
            </a:pPr>
            <a:endParaRPr lang="en-US" altLang="en-US" sz="2800" dirty="0"/>
          </a:p>
          <a:p>
            <a:r>
              <a:rPr lang="en-US" altLang="en-US" sz="2800" dirty="0"/>
              <a:t>Develop standard operating procedures</a:t>
            </a:r>
          </a:p>
          <a:p>
            <a:endParaRPr lang="en-US" altLang="en-US" sz="2800" b="1" dirty="0"/>
          </a:p>
          <a:p>
            <a:endParaRPr lang="en-US" altLang="en-US" dirty="0"/>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1409620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animEffect transition="in" filter="fade">
                                      <p:cBhvr>
                                        <p:cTn id="7" dur="1000"/>
                                        <p:tgtEl>
                                          <p:spTgt spid="89091">
                                            <p:txEl>
                                              <p:pRg st="0" end="0"/>
                                            </p:txEl>
                                          </p:spTgt>
                                        </p:tgtEl>
                                      </p:cBhvr>
                                    </p:animEffect>
                                    <p:anim calcmode="lin" valueType="num">
                                      <p:cBhvr>
                                        <p:cTn id="8" dur="1000" fill="hold"/>
                                        <p:tgtEl>
                                          <p:spTgt spid="8909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909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9091">
                                            <p:txEl>
                                              <p:pRg st="2" end="2"/>
                                            </p:txEl>
                                          </p:spTgt>
                                        </p:tgtEl>
                                        <p:attrNameLst>
                                          <p:attrName>style.visibility</p:attrName>
                                        </p:attrNameLst>
                                      </p:cBhvr>
                                      <p:to>
                                        <p:strVal val="visible"/>
                                      </p:to>
                                    </p:set>
                                    <p:animEffect transition="in" filter="fade">
                                      <p:cBhvr>
                                        <p:cTn id="12" dur="1000"/>
                                        <p:tgtEl>
                                          <p:spTgt spid="89091">
                                            <p:txEl>
                                              <p:pRg st="2" end="2"/>
                                            </p:txEl>
                                          </p:spTgt>
                                        </p:tgtEl>
                                      </p:cBhvr>
                                    </p:animEffect>
                                    <p:anim calcmode="lin" valueType="num">
                                      <p:cBhvr>
                                        <p:cTn id="13" dur="1000" fill="hold"/>
                                        <p:tgtEl>
                                          <p:spTgt spid="89091">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89091">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9091">
                                            <p:txEl>
                                              <p:pRg st="4" end="4"/>
                                            </p:txEl>
                                          </p:spTgt>
                                        </p:tgtEl>
                                        <p:attrNameLst>
                                          <p:attrName>style.visibility</p:attrName>
                                        </p:attrNameLst>
                                      </p:cBhvr>
                                      <p:to>
                                        <p:strVal val="visible"/>
                                      </p:to>
                                    </p:set>
                                    <p:animEffect transition="in" filter="fade">
                                      <p:cBhvr>
                                        <p:cTn id="17" dur="1000"/>
                                        <p:tgtEl>
                                          <p:spTgt spid="89091">
                                            <p:txEl>
                                              <p:pRg st="4" end="4"/>
                                            </p:txEl>
                                          </p:spTgt>
                                        </p:tgtEl>
                                      </p:cBhvr>
                                    </p:animEffect>
                                    <p:anim calcmode="lin" valueType="num">
                                      <p:cBhvr>
                                        <p:cTn id="18" dur="1000" fill="hold"/>
                                        <p:tgtEl>
                                          <p:spTgt spid="89091">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89091">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r>
              <a:rPr lang="en-US" altLang="en-US"/>
              <a:t>3-</a:t>
            </a:r>
            <a:fld id="{6EF5F29C-8D3A-466A-AE4C-A51237A0DC81}" type="slidenum">
              <a:rPr lang="en-US" altLang="en-US"/>
              <a:pPr/>
              <a:t>66</a:t>
            </a:fld>
            <a:endParaRPr lang="en-US" altLang="en-US"/>
          </a:p>
        </p:txBody>
      </p:sp>
      <p:sp>
        <p:nvSpPr>
          <p:cNvPr id="91138" name="Rectangle 2"/>
          <p:cNvSpPr>
            <a:spLocks noGrp="1" noChangeArrowheads="1"/>
          </p:cNvSpPr>
          <p:nvPr>
            <p:ph type="title"/>
          </p:nvPr>
        </p:nvSpPr>
        <p:spPr/>
        <p:txBody>
          <a:bodyPr/>
          <a:lstStyle/>
          <a:p>
            <a:r>
              <a:rPr lang="en-US" altLang="en-US" dirty="0" smtClean="0"/>
              <a:t>Performing</a:t>
            </a:r>
            <a:endParaRPr lang="en-US" altLang="en-US" dirty="0"/>
          </a:p>
        </p:txBody>
      </p:sp>
      <p:sp>
        <p:nvSpPr>
          <p:cNvPr id="91139" name="Rectangle 3"/>
          <p:cNvSpPr>
            <a:spLocks noGrp="1" noChangeArrowheads="1"/>
          </p:cNvSpPr>
          <p:nvPr>
            <p:ph type="body" idx="1"/>
          </p:nvPr>
        </p:nvSpPr>
        <p:spPr/>
        <p:txBody>
          <a:bodyPr/>
          <a:lstStyle/>
          <a:p>
            <a:pPr>
              <a:spcAft>
                <a:spcPct val="50000"/>
              </a:spcAft>
            </a:pPr>
            <a:r>
              <a:rPr lang="en-US" altLang="en-US" sz="2800"/>
              <a:t>Start project work </a:t>
            </a:r>
          </a:p>
          <a:p>
            <a:pPr>
              <a:spcAft>
                <a:spcPct val="50000"/>
              </a:spcAft>
            </a:pPr>
            <a:r>
              <a:rPr lang="en-US" altLang="en-US" sz="2800"/>
              <a:t>Stage ends when the project is completed</a:t>
            </a:r>
          </a:p>
          <a:p>
            <a:endParaRPr lang="en-US" altLang="en-US" sz="2800"/>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3372093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1139">
                                            <p:txEl>
                                              <p:pRg st="0" end="0"/>
                                            </p:txEl>
                                          </p:spTgt>
                                        </p:tgtEl>
                                        <p:attrNameLst>
                                          <p:attrName>style.visibility</p:attrName>
                                        </p:attrNameLst>
                                      </p:cBhvr>
                                      <p:to>
                                        <p:strVal val="visible"/>
                                      </p:to>
                                    </p:set>
                                    <p:animEffect transition="in" filter="fade">
                                      <p:cBhvr>
                                        <p:cTn id="7" dur="1000"/>
                                        <p:tgtEl>
                                          <p:spTgt spid="91139">
                                            <p:txEl>
                                              <p:pRg st="0" end="0"/>
                                            </p:txEl>
                                          </p:spTgt>
                                        </p:tgtEl>
                                      </p:cBhvr>
                                    </p:animEffect>
                                    <p:anim calcmode="lin" valueType="num">
                                      <p:cBhvr>
                                        <p:cTn id="8" dur="1000" fill="hold"/>
                                        <p:tgtEl>
                                          <p:spTgt spid="9113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113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1139">
                                            <p:txEl>
                                              <p:pRg st="1" end="1"/>
                                            </p:txEl>
                                          </p:spTgt>
                                        </p:tgtEl>
                                        <p:attrNameLst>
                                          <p:attrName>style.visibility</p:attrName>
                                        </p:attrNameLst>
                                      </p:cBhvr>
                                      <p:to>
                                        <p:strVal val="visible"/>
                                      </p:to>
                                    </p:set>
                                    <p:animEffect transition="in" filter="fade">
                                      <p:cBhvr>
                                        <p:cTn id="14" dur="1000"/>
                                        <p:tgtEl>
                                          <p:spTgt spid="91139">
                                            <p:txEl>
                                              <p:pRg st="1" end="1"/>
                                            </p:txEl>
                                          </p:spTgt>
                                        </p:tgtEl>
                                      </p:cBhvr>
                                    </p:animEffect>
                                    <p:anim calcmode="lin" valueType="num">
                                      <p:cBhvr>
                                        <p:cTn id="15" dur="1000" fill="hold"/>
                                        <p:tgtEl>
                                          <p:spTgt spid="9113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1139">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r>
              <a:rPr lang="en-US" altLang="en-US"/>
              <a:t>3-</a:t>
            </a:r>
            <a:fld id="{5DD11E95-3B21-4591-A878-CB9030F2EEB6}" type="slidenum">
              <a:rPr lang="en-US" altLang="en-US"/>
              <a:pPr/>
              <a:t>67</a:t>
            </a:fld>
            <a:endParaRPr lang="en-US" altLang="en-US"/>
          </a:p>
        </p:txBody>
      </p:sp>
      <p:sp>
        <p:nvSpPr>
          <p:cNvPr id="93186" name="Rectangle 2"/>
          <p:cNvSpPr>
            <a:spLocks noGrp="1" noChangeArrowheads="1"/>
          </p:cNvSpPr>
          <p:nvPr>
            <p:ph type="title"/>
          </p:nvPr>
        </p:nvSpPr>
        <p:spPr/>
        <p:txBody>
          <a:bodyPr/>
          <a:lstStyle/>
          <a:p>
            <a:r>
              <a:rPr lang="en-US" altLang="en-US" dirty="0" smtClean="0">
                <a:solidFill>
                  <a:srgbClr val="FF0000"/>
                </a:solidFill>
              </a:rPr>
              <a:t>Reforming, Adjourning, MOURNING</a:t>
            </a:r>
            <a:endParaRPr lang="en-US" altLang="en-US" dirty="0">
              <a:solidFill>
                <a:srgbClr val="FF0000"/>
              </a:solidFill>
            </a:endParaRPr>
          </a:p>
        </p:txBody>
      </p:sp>
      <p:sp>
        <p:nvSpPr>
          <p:cNvPr id="93187" name="Rectangle 3"/>
          <p:cNvSpPr>
            <a:spLocks noGrp="1" noChangeArrowheads="1"/>
          </p:cNvSpPr>
          <p:nvPr>
            <p:ph type="body" idx="1"/>
          </p:nvPr>
        </p:nvSpPr>
        <p:spPr>
          <a:xfrm>
            <a:off x="1827759" y="1792936"/>
            <a:ext cx="8534400" cy="4525963"/>
          </a:xfrm>
        </p:spPr>
        <p:txBody>
          <a:bodyPr/>
          <a:lstStyle/>
          <a:p>
            <a:pPr>
              <a:spcAft>
                <a:spcPct val="50000"/>
              </a:spcAft>
            </a:pPr>
            <a:r>
              <a:rPr lang="en-US" altLang="en-US" sz="2800" dirty="0"/>
              <a:t>Complete project assignments</a:t>
            </a:r>
          </a:p>
          <a:p>
            <a:pPr>
              <a:spcAft>
                <a:spcPct val="50000"/>
              </a:spcAft>
            </a:pPr>
            <a:r>
              <a:rPr lang="en-US" altLang="en-US" sz="2800" dirty="0"/>
              <a:t>Team members are released from the project and reassigned</a:t>
            </a:r>
          </a:p>
          <a:p>
            <a:pPr>
              <a:spcAft>
                <a:spcPct val="50000"/>
              </a:spcAft>
            </a:pPr>
            <a:r>
              <a:rPr lang="en-US" altLang="en-US" sz="2800" dirty="0"/>
              <a:t>Different emotional reactions exhibited</a:t>
            </a:r>
          </a:p>
          <a:p>
            <a:endParaRPr lang="en-US" altLang="en-US" sz="2800" b="1" dirty="0"/>
          </a:p>
          <a:p>
            <a:endParaRPr lang="en-US" altLang="en-US" sz="2800" dirty="0"/>
          </a:p>
        </p:txBody>
      </p:sp>
      <p:sp>
        <p:nvSpPr>
          <p:cNvPr id="2" name="Date Placeholder 1"/>
          <p:cNvSpPr>
            <a:spLocks noGrp="1"/>
          </p:cNvSpPr>
          <p:nvPr>
            <p:ph type="dt" sz="half" idx="10"/>
          </p:nvPr>
        </p:nvSpPr>
        <p:spPr/>
        <p:txBody>
          <a:bodyPr/>
          <a:lstStyle/>
          <a:p>
            <a:r>
              <a:rPr lang="en-US" smtClean="0"/>
              <a:t>8 Apr 2021</a:t>
            </a:r>
            <a:endParaRPr lang="en-US"/>
          </a:p>
        </p:txBody>
      </p:sp>
      <p:sp>
        <p:nvSpPr>
          <p:cNvPr id="3" name="Footer Placeholder 2"/>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42142089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Effect transition="in" filter="fade">
                                      <p:cBhvr>
                                        <p:cTn id="7" dur="1000"/>
                                        <p:tgtEl>
                                          <p:spTgt spid="93187">
                                            <p:txEl>
                                              <p:pRg st="0" end="0"/>
                                            </p:txEl>
                                          </p:spTgt>
                                        </p:tgtEl>
                                      </p:cBhvr>
                                    </p:animEffect>
                                    <p:anim calcmode="lin" valueType="num">
                                      <p:cBhvr>
                                        <p:cTn id="8" dur="10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3187">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3187">
                                            <p:txEl>
                                              <p:pRg st="1" end="1"/>
                                            </p:txEl>
                                          </p:spTgt>
                                        </p:tgtEl>
                                        <p:attrNameLst>
                                          <p:attrName>style.visibility</p:attrName>
                                        </p:attrNameLst>
                                      </p:cBhvr>
                                      <p:to>
                                        <p:strVal val="visible"/>
                                      </p:to>
                                    </p:set>
                                    <p:animEffect transition="in" filter="fade">
                                      <p:cBhvr>
                                        <p:cTn id="12" dur="1000"/>
                                        <p:tgtEl>
                                          <p:spTgt spid="93187">
                                            <p:txEl>
                                              <p:pRg st="1" end="1"/>
                                            </p:txEl>
                                          </p:spTgt>
                                        </p:tgtEl>
                                      </p:cBhvr>
                                    </p:animEffect>
                                    <p:anim calcmode="lin" valueType="num">
                                      <p:cBhvr>
                                        <p:cTn id="13" dur="10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93187">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3187">
                                            <p:txEl>
                                              <p:pRg st="2" end="2"/>
                                            </p:txEl>
                                          </p:spTgt>
                                        </p:tgtEl>
                                        <p:attrNameLst>
                                          <p:attrName>style.visibility</p:attrName>
                                        </p:attrNameLst>
                                      </p:cBhvr>
                                      <p:to>
                                        <p:strVal val="visible"/>
                                      </p:to>
                                    </p:set>
                                    <p:animEffect transition="in" filter="fade">
                                      <p:cBhvr>
                                        <p:cTn id="17" dur="1000"/>
                                        <p:tgtEl>
                                          <p:spTgt spid="93187">
                                            <p:txEl>
                                              <p:pRg st="2" end="2"/>
                                            </p:txEl>
                                          </p:spTgt>
                                        </p:tgtEl>
                                      </p:cBhvr>
                                    </p:animEffect>
                                    <p:anim calcmode="lin" valueType="num">
                                      <p:cBhvr>
                                        <p:cTn id="18" dur="10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9318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Getting </a:t>
            </a:r>
            <a:r>
              <a:rPr lang="en-US" dirty="0"/>
              <a:t>to “Team-Hood”</a:t>
            </a:r>
          </a:p>
        </p:txBody>
      </p:sp>
      <p:sp>
        <p:nvSpPr>
          <p:cNvPr id="3" name="Content Placeholder 2"/>
          <p:cNvSpPr>
            <a:spLocks noGrp="1"/>
          </p:cNvSpPr>
          <p:nvPr>
            <p:ph idx="1"/>
          </p:nvPr>
        </p:nvSpPr>
        <p:spPr/>
        <p:txBody>
          <a:bodyPr/>
          <a:lstStyle/>
          <a:p>
            <a:r>
              <a:rPr lang="en-US" dirty="0"/>
              <a:t>The Keys to creating a strong project team are:</a:t>
            </a:r>
          </a:p>
          <a:p>
            <a:pPr lvl="1"/>
            <a:r>
              <a:rPr lang="en-US" sz="2100" dirty="0"/>
              <a:t>Selecting individuals who have the required </a:t>
            </a:r>
            <a:r>
              <a:rPr lang="en-US" sz="2100" dirty="0">
                <a:solidFill>
                  <a:srgbClr val="FF0000"/>
                </a:solidFill>
              </a:rPr>
              <a:t>skills</a:t>
            </a:r>
            <a:r>
              <a:rPr lang="en-US" sz="2100" dirty="0"/>
              <a:t>, </a:t>
            </a:r>
            <a:r>
              <a:rPr lang="en-US" sz="2100" dirty="0">
                <a:solidFill>
                  <a:srgbClr val="FFFF00"/>
                </a:solidFill>
              </a:rPr>
              <a:t>attitudes</a:t>
            </a:r>
            <a:r>
              <a:rPr lang="en-US" sz="2100" dirty="0"/>
              <a:t> and </a:t>
            </a:r>
            <a:r>
              <a:rPr lang="en-US" sz="2100" dirty="0">
                <a:solidFill>
                  <a:srgbClr val="FFFF00"/>
                </a:solidFill>
              </a:rPr>
              <a:t>time availability</a:t>
            </a:r>
          </a:p>
          <a:p>
            <a:pPr lvl="1"/>
            <a:r>
              <a:rPr lang="en-US" sz="2100" dirty="0"/>
              <a:t>Creating commitment to achieving the project goals</a:t>
            </a:r>
          </a:p>
          <a:p>
            <a:pPr lvl="1"/>
            <a:r>
              <a:rPr lang="en-US" sz="2100" dirty="0"/>
              <a:t>Helping team members to learn to trust one  another and their cumulative abilities to achieve the project goals</a:t>
            </a:r>
          </a:p>
          <a:p>
            <a:pPr lvl="1" indent="0">
              <a:buNone/>
            </a:pPr>
            <a:endParaRPr lang="en-US" sz="2100" dirty="0"/>
          </a:p>
          <a:p>
            <a:endParaRPr lang="en-US" sz="2300" b="1" dirty="0"/>
          </a:p>
          <a:p>
            <a:pPr lvl="1" indent="0">
              <a:buNone/>
            </a:pPr>
            <a:endParaRPr lang="en-US" sz="2300" b="1" dirty="0"/>
          </a:p>
        </p:txBody>
      </p:sp>
      <p:sp>
        <p:nvSpPr>
          <p:cNvPr id="4" name="Date Placeholder 3"/>
          <p:cNvSpPr>
            <a:spLocks noGrp="1"/>
          </p:cNvSpPr>
          <p:nvPr>
            <p:ph type="dt" sz="half" idx="10"/>
          </p:nvPr>
        </p:nvSpPr>
        <p:spPr/>
        <p:txBody>
          <a:bodyPr/>
          <a:lstStyle/>
          <a:p>
            <a:r>
              <a:rPr lang="en-US" smtClean="0"/>
              <a:t>8 Apr 2021</a:t>
            </a:r>
            <a:endParaRPr lang="en-US"/>
          </a:p>
        </p:txBody>
      </p:sp>
      <p:sp>
        <p:nvSpPr>
          <p:cNvPr id="6" name="Slide Number Placeholder 5"/>
          <p:cNvSpPr>
            <a:spLocks noGrp="1"/>
          </p:cNvSpPr>
          <p:nvPr>
            <p:ph type="sldNum" sz="quarter" idx="12"/>
          </p:nvPr>
        </p:nvSpPr>
        <p:spPr/>
        <p:txBody>
          <a:bodyPr/>
          <a:lstStyle/>
          <a:p>
            <a:fld id="{D31CAF21-ECD4-4960-B772-799989C8D634}" type="slidenum">
              <a:rPr lang="en-US" smtClean="0"/>
              <a:t>68</a:t>
            </a:fld>
            <a:endParaRPr lang="en-US"/>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601" y="3886200"/>
            <a:ext cx="5938564" cy="2691264"/>
          </a:xfrm>
          <a:prstGeom prst="rect">
            <a:avLst/>
          </a:prstGeom>
        </p:spPr>
      </p:pic>
      <p:sp>
        <p:nvSpPr>
          <p:cNvPr id="7" name="Footer Placeholder 6"/>
          <p:cNvSpPr>
            <a:spLocks noGrp="1"/>
          </p:cNvSpPr>
          <p:nvPr>
            <p:ph type="ftr" sz="quarter" idx="11"/>
          </p:nvPr>
        </p:nvSpPr>
        <p:spPr/>
        <p:txBody>
          <a:bodyPr/>
          <a:lstStyle/>
          <a:p>
            <a:r>
              <a:rPr lang="pt-BR" smtClean="0"/>
              <a:t>Dr. Akram Ali</a:t>
            </a:r>
            <a:endParaRPr lang="en-US"/>
          </a:p>
        </p:txBody>
      </p:sp>
    </p:spTree>
    <p:extLst>
      <p:ext uri="{BB962C8B-B14F-4D97-AF65-F5344CB8AC3E}">
        <p14:creationId xmlns:p14="http://schemas.microsoft.com/office/powerpoint/2010/main" val="2737422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Team Charter</a:t>
            </a:r>
          </a:p>
        </p:txBody>
      </p:sp>
      <p:sp>
        <p:nvSpPr>
          <p:cNvPr id="4" name="Date Placeholder 3"/>
          <p:cNvSpPr>
            <a:spLocks noGrp="1"/>
          </p:cNvSpPr>
          <p:nvPr>
            <p:ph type="dt" sz="half" idx="10"/>
          </p:nvPr>
        </p:nvSpPr>
        <p:spPr/>
        <p:txBody>
          <a:bodyPr/>
          <a:lstStyle/>
          <a:p>
            <a:r>
              <a:rPr lang="en-US" smtClean="0"/>
              <a:t>8 Apr 2021</a:t>
            </a:r>
            <a:endParaRPr lang="en-US" dirty="0"/>
          </a:p>
        </p:txBody>
      </p:sp>
      <p:sp>
        <p:nvSpPr>
          <p:cNvPr id="6" name="Slide Number Placeholder 5"/>
          <p:cNvSpPr>
            <a:spLocks noGrp="1"/>
          </p:cNvSpPr>
          <p:nvPr>
            <p:ph type="sldNum" sz="quarter" idx="12"/>
          </p:nvPr>
        </p:nvSpPr>
        <p:spPr/>
        <p:txBody>
          <a:bodyPr/>
          <a:lstStyle/>
          <a:p>
            <a:fld id="{D31CAF21-ECD4-4960-B772-799989C8D634}" type="slidenum">
              <a:rPr lang="en-US" smtClean="0"/>
              <a:t>69</a:t>
            </a:fld>
            <a:endParaRPr lang="en-US" dirty="0"/>
          </a:p>
        </p:txBody>
      </p:sp>
      <p:sp>
        <p:nvSpPr>
          <p:cNvPr id="3" name="Content Placeholder 2"/>
          <p:cNvSpPr>
            <a:spLocks noGrp="1"/>
          </p:cNvSpPr>
          <p:nvPr>
            <p:ph idx="1"/>
          </p:nvPr>
        </p:nvSpPr>
        <p:spPr/>
        <p:txBody>
          <a:bodyPr/>
          <a:lstStyle/>
          <a:p>
            <a:r>
              <a:rPr lang="en-US" dirty="0"/>
              <a:t>The Team Charter is a set of rules that the team creates to set a standard of interpersonal behavior. The rules vary based on need, but should include rules about:</a:t>
            </a:r>
          </a:p>
          <a:p>
            <a:pPr lvl="1"/>
            <a:r>
              <a:rPr lang="en-US" dirty="0"/>
              <a:t>Meetings</a:t>
            </a:r>
          </a:p>
          <a:p>
            <a:pPr lvl="1"/>
            <a:r>
              <a:rPr lang="en-US" dirty="0"/>
              <a:t>Interpersonal behavior</a:t>
            </a:r>
          </a:p>
          <a:p>
            <a:pPr lvl="1"/>
            <a:r>
              <a:rPr lang="en-US" dirty="0"/>
              <a:t>Record keeping</a:t>
            </a:r>
          </a:p>
          <a:p>
            <a:pPr lvl="1"/>
            <a:r>
              <a:rPr lang="en-US" dirty="0"/>
              <a:t>Decision making</a:t>
            </a:r>
          </a:p>
          <a:p>
            <a:pPr lvl="1"/>
            <a:r>
              <a:rPr lang="en-US" dirty="0"/>
              <a:t>Resources</a:t>
            </a:r>
          </a:p>
          <a:p>
            <a:pPr lvl="1"/>
            <a:r>
              <a:rPr lang="en-US" dirty="0"/>
              <a:t>Communications</a:t>
            </a:r>
          </a:p>
          <a:p>
            <a:pPr lvl="1" indent="0">
              <a:buNone/>
            </a:pPr>
            <a:endParaRPr lang="en-US" dirty="0"/>
          </a:p>
        </p:txBody>
      </p:sp>
      <p:sp>
        <p:nvSpPr>
          <p:cNvPr id="7" name="Footer Placeholder 6"/>
          <p:cNvSpPr>
            <a:spLocks noGrp="1"/>
          </p:cNvSpPr>
          <p:nvPr>
            <p:ph type="ftr" sz="quarter" idx="11"/>
          </p:nvPr>
        </p:nvSpPr>
        <p:spPr/>
        <p:txBody>
          <a:bodyPr/>
          <a:lstStyle/>
          <a:p>
            <a:r>
              <a:rPr lang="pt-BR" smtClean="0"/>
              <a:t>Dr. Akram Ali</a:t>
            </a:r>
            <a:endParaRPr lang="en-US" dirty="0"/>
          </a:p>
        </p:txBody>
      </p:sp>
    </p:spTree>
    <p:extLst>
      <p:ext uri="{BB962C8B-B14F-4D97-AF65-F5344CB8AC3E}">
        <p14:creationId xmlns:p14="http://schemas.microsoft.com/office/powerpoint/2010/main" val="7861657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a:t>Team Charter</a:t>
            </a:r>
          </a:p>
        </p:txBody>
      </p:sp>
      <p:sp>
        <p:nvSpPr>
          <p:cNvPr id="4" name="Date Placeholder 3"/>
          <p:cNvSpPr>
            <a:spLocks noGrp="1"/>
          </p:cNvSpPr>
          <p:nvPr>
            <p:ph type="dt" sz="half" idx="10"/>
          </p:nvPr>
        </p:nvSpPr>
        <p:spPr/>
        <p:txBody>
          <a:bodyPr/>
          <a:lstStyle/>
          <a:p>
            <a:r>
              <a:rPr lang="en-US" smtClean="0"/>
              <a:t>8 Apr 2021</a:t>
            </a:r>
            <a:endParaRPr lang="en-US" dirty="0"/>
          </a:p>
        </p:txBody>
      </p:sp>
      <p:sp>
        <p:nvSpPr>
          <p:cNvPr id="6" name="Slide Number Placeholder 5"/>
          <p:cNvSpPr>
            <a:spLocks noGrp="1"/>
          </p:cNvSpPr>
          <p:nvPr>
            <p:ph type="sldNum" sz="quarter" idx="12"/>
          </p:nvPr>
        </p:nvSpPr>
        <p:spPr/>
        <p:txBody>
          <a:bodyPr/>
          <a:lstStyle/>
          <a:p>
            <a:fld id="{D31CAF21-ECD4-4960-B772-799989C8D634}" type="slidenum">
              <a:rPr lang="en-US" smtClean="0"/>
              <a:t>70</a:t>
            </a:fld>
            <a:endParaRPr lang="en-US" dirty="0"/>
          </a:p>
        </p:txBody>
      </p:sp>
      <p:sp>
        <p:nvSpPr>
          <p:cNvPr id="3" name="Content Placeholder 2"/>
          <p:cNvSpPr>
            <a:spLocks noGrp="1"/>
          </p:cNvSpPr>
          <p:nvPr>
            <p:ph idx="1"/>
          </p:nvPr>
        </p:nvSpPr>
        <p:spPr/>
        <p:txBody>
          <a:bodyPr/>
          <a:lstStyle/>
          <a:p>
            <a:r>
              <a:rPr lang="en-US" dirty="0"/>
              <a:t>The Team Charter is a </a:t>
            </a:r>
            <a:r>
              <a:rPr lang="en-US" b="1" dirty="0">
                <a:solidFill>
                  <a:srgbClr val="FFFF00"/>
                </a:solidFill>
              </a:rPr>
              <a:t>living document</a:t>
            </a:r>
            <a:r>
              <a:rPr lang="en-US" dirty="0">
                <a:solidFill>
                  <a:srgbClr val="FFFF00"/>
                </a:solidFill>
              </a:rPr>
              <a:t> </a:t>
            </a:r>
            <a:r>
              <a:rPr lang="en-US" dirty="0"/>
              <a:t>– create one with:</a:t>
            </a:r>
          </a:p>
          <a:p>
            <a:pPr lvl="1"/>
            <a:r>
              <a:rPr lang="en-US" dirty="0"/>
              <a:t>Core Team</a:t>
            </a:r>
          </a:p>
          <a:p>
            <a:pPr lvl="1"/>
            <a:r>
              <a:rPr lang="en-US" dirty="0"/>
              <a:t>Implementation Team</a:t>
            </a:r>
          </a:p>
          <a:p>
            <a:pPr lvl="1"/>
            <a:r>
              <a:rPr lang="en-US" dirty="0"/>
              <a:t>Sub Teams</a:t>
            </a:r>
          </a:p>
          <a:p>
            <a:pPr lvl="1"/>
            <a:endParaRPr lang="en-US" dirty="0"/>
          </a:p>
          <a:p>
            <a:r>
              <a:rPr lang="en-US" dirty="0"/>
              <a:t>Review the team charter when</a:t>
            </a:r>
          </a:p>
          <a:p>
            <a:pPr lvl="1"/>
            <a:r>
              <a:rPr lang="en-US" dirty="0"/>
              <a:t>There is team interpersonal problems</a:t>
            </a:r>
          </a:p>
          <a:p>
            <a:pPr lvl="1"/>
            <a:r>
              <a:rPr lang="en-US" dirty="0"/>
              <a:t>Team wishes to change the team rules</a:t>
            </a:r>
          </a:p>
          <a:p>
            <a:pPr marL="114300" indent="0">
              <a:buNone/>
            </a:pPr>
            <a:endParaRPr lang="en-US" dirty="0"/>
          </a:p>
        </p:txBody>
      </p:sp>
      <p:sp>
        <p:nvSpPr>
          <p:cNvPr id="7" name="Footer Placeholder 6"/>
          <p:cNvSpPr>
            <a:spLocks noGrp="1"/>
          </p:cNvSpPr>
          <p:nvPr>
            <p:ph type="ftr" sz="quarter" idx="11"/>
          </p:nvPr>
        </p:nvSpPr>
        <p:spPr/>
        <p:txBody>
          <a:bodyPr/>
          <a:lstStyle/>
          <a:p>
            <a:r>
              <a:rPr lang="pt-BR" smtClean="0"/>
              <a:t>Dr. Akram Ali</a:t>
            </a:r>
            <a:endParaRPr lang="en-US" dirty="0"/>
          </a:p>
        </p:txBody>
      </p:sp>
    </p:spTree>
    <p:extLst>
      <p:ext uri="{BB962C8B-B14F-4D97-AF65-F5344CB8AC3E}">
        <p14:creationId xmlns:p14="http://schemas.microsoft.com/office/powerpoint/2010/main" val="1121580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a:t>
            </a:r>
            <a:r>
              <a:rPr lang="en-US" dirty="0"/>
              <a:t>Team Charter 2</a:t>
            </a:r>
          </a:p>
        </p:txBody>
      </p:sp>
      <p:sp>
        <p:nvSpPr>
          <p:cNvPr id="4" name="Date Placeholder 3"/>
          <p:cNvSpPr>
            <a:spLocks noGrp="1"/>
          </p:cNvSpPr>
          <p:nvPr>
            <p:ph type="dt" sz="half" idx="10"/>
          </p:nvPr>
        </p:nvSpPr>
        <p:spPr/>
        <p:txBody>
          <a:bodyPr/>
          <a:lstStyle/>
          <a:p>
            <a:r>
              <a:rPr lang="en-US" smtClean="0"/>
              <a:t>8 Apr 2021</a:t>
            </a:r>
            <a:endParaRPr lang="en-US" dirty="0"/>
          </a:p>
        </p:txBody>
      </p:sp>
      <p:sp>
        <p:nvSpPr>
          <p:cNvPr id="6" name="Slide Number Placeholder 5"/>
          <p:cNvSpPr>
            <a:spLocks noGrp="1"/>
          </p:cNvSpPr>
          <p:nvPr>
            <p:ph type="sldNum" sz="quarter" idx="12"/>
          </p:nvPr>
        </p:nvSpPr>
        <p:spPr/>
        <p:txBody>
          <a:bodyPr/>
          <a:lstStyle/>
          <a:p>
            <a:fld id="{D31CAF21-ECD4-4960-B772-799989C8D634}" type="slidenum">
              <a:rPr lang="en-US" smtClean="0"/>
              <a:t>71</a:t>
            </a:fld>
            <a:endParaRPr lang="en-US" dirty="0"/>
          </a:p>
        </p:txBody>
      </p:sp>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t="14353"/>
          <a:stretch/>
        </p:blipFill>
        <p:spPr>
          <a:xfrm>
            <a:off x="1524000" y="1219200"/>
            <a:ext cx="8422496" cy="5410200"/>
          </a:xfrm>
        </p:spPr>
      </p:pic>
      <p:sp>
        <p:nvSpPr>
          <p:cNvPr id="3" name="Footer Placeholder 2"/>
          <p:cNvSpPr>
            <a:spLocks noGrp="1"/>
          </p:cNvSpPr>
          <p:nvPr>
            <p:ph type="ftr" sz="quarter" idx="11"/>
          </p:nvPr>
        </p:nvSpPr>
        <p:spPr/>
        <p:txBody>
          <a:bodyPr/>
          <a:lstStyle/>
          <a:p>
            <a:r>
              <a:rPr lang="pt-BR" smtClean="0"/>
              <a:t>Dr. Akram Ali</a:t>
            </a:r>
            <a:endParaRPr lang="en-US" dirty="0"/>
          </a:p>
        </p:txBody>
      </p:sp>
    </p:spTree>
    <p:extLst>
      <p:ext uri="{BB962C8B-B14F-4D97-AF65-F5344CB8AC3E}">
        <p14:creationId xmlns:p14="http://schemas.microsoft.com/office/powerpoint/2010/main" val="1913396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1200</TotalTime>
  <Words>3957</Words>
  <Application>Microsoft Office PowerPoint</Application>
  <PresentationFormat>Widescreen</PresentationFormat>
  <Paragraphs>865</Paragraphs>
  <Slides>71</Slides>
  <Notes>15</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71</vt:i4>
      </vt:variant>
    </vt:vector>
  </HeadingPairs>
  <TitlesOfParts>
    <vt:vector size="85" baseType="lpstr">
      <vt:lpstr>MS PGothic</vt:lpstr>
      <vt:lpstr>Arial</vt:lpstr>
      <vt:lpstr>Arial Black</vt:lpstr>
      <vt:lpstr>Calibri</vt:lpstr>
      <vt:lpstr>Calibri Light</vt:lpstr>
      <vt:lpstr>Cambria Math</vt:lpstr>
      <vt:lpstr>Corbel</vt:lpstr>
      <vt:lpstr>Tahoma</vt:lpstr>
      <vt:lpstr>Times New Roman</vt:lpstr>
      <vt:lpstr>Times New Roman (Arabic)</vt:lpstr>
      <vt:lpstr>Wingdings</vt:lpstr>
      <vt:lpstr>1_Office Theme</vt:lpstr>
      <vt:lpstr>Banded</vt:lpstr>
      <vt:lpstr>Clip</vt:lpstr>
      <vt:lpstr> PMG 506 Advanced Project Management Review: LECTURES 01, 02 &amp; 03</vt:lpstr>
      <vt:lpstr>Lecture 01 Review</vt:lpstr>
      <vt:lpstr>Types of Cost Estimates</vt:lpstr>
      <vt:lpstr>What is a project</vt:lpstr>
      <vt:lpstr>What is project management?</vt:lpstr>
      <vt:lpstr>Project vs ongoing work</vt:lpstr>
      <vt:lpstr>The Project Management Life Cycle</vt:lpstr>
      <vt:lpstr>Project Management Deliverables</vt:lpstr>
      <vt:lpstr>Pm Phases &amp;  deliverables</vt:lpstr>
      <vt:lpstr>Phases of the Project Life Cycle</vt:lpstr>
      <vt:lpstr>Role of Project Manager</vt:lpstr>
      <vt:lpstr>Project Manager’s Skills Set</vt:lpstr>
      <vt:lpstr>How do you define success?</vt:lpstr>
      <vt:lpstr>The Meaning of Success</vt:lpstr>
      <vt:lpstr>Common Project Problems</vt:lpstr>
      <vt:lpstr>Project Definition and Scope</vt:lpstr>
      <vt:lpstr>Project Primary Stakeholders: Examples</vt:lpstr>
      <vt:lpstr>Project Secondary Stakeholders: Examples </vt:lpstr>
      <vt:lpstr>VIP stakeholders</vt:lpstr>
      <vt:lpstr>Project Definition and Scope</vt:lpstr>
      <vt:lpstr>Project Purpose</vt:lpstr>
      <vt:lpstr>Project Definition and Scope</vt:lpstr>
      <vt:lpstr>Project Goals and Objectives </vt:lpstr>
      <vt:lpstr>Goals v. Objectives</vt:lpstr>
      <vt:lpstr>Project Definition and Scope</vt:lpstr>
      <vt:lpstr>Project Scope</vt:lpstr>
      <vt:lpstr>Lecture 02 review</vt:lpstr>
      <vt:lpstr>Dimensions of Project Quality Management</vt:lpstr>
      <vt:lpstr>Quality vs grade</vt:lpstr>
      <vt:lpstr>Bottom line quality definition</vt:lpstr>
      <vt:lpstr>PowerPoint Presentation</vt:lpstr>
      <vt:lpstr>The cost of quality</vt:lpstr>
      <vt:lpstr>Managing with Costs of Quality Information</vt:lpstr>
      <vt:lpstr> </vt:lpstr>
      <vt:lpstr>PowerPoint Presentation</vt:lpstr>
      <vt:lpstr>PowerPoint Presentation</vt:lpstr>
      <vt:lpstr>PowerPoint Presentation</vt:lpstr>
      <vt:lpstr>PowerPoint Presentation</vt:lpstr>
      <vt:lpstr>CONTENTS OF TYPICAL PROJECT QUALITY PLAN</vt:lpstr>
      <vt:lpstr>CONTENTS OF TYPICAL PROJECT QUALITY PLAN</vt:lpstr>
      <vt:lpstr>CONTENTS OF TYPICAL PROJECT QUALITY PLAN</vt:lpstr>
      <vt:lpstr>CONTENTS OF TYPICAL PROJECT QUALITY PLAN</vt:lpstr>
      <vt:lpstr>Lecture 03 review</vt:lpstr>
      <vt:lpstr>Effective Communications</vt:lpstr>
      <vt:lpstr>The Communication Plan 1</vt:lpstr>
      <vt:lpstr>The Communication Plan 2</vt:lpstr>
      <vt:lpstr>Communication Plan Example 1</vt:lpstr>
      <vt:lpstr>Communication Plan Example 2</vt:lpstr>
      <vt:lpstr>Project Performance Reports</vt:lpstr>
      <vt:lpstr>Reporting Formats 1/4</vt:lpstr>
      <vt:lpstr>Reporting Formats 2/4</vt:lpstr>
      <vt:lpstr>Reporting Formats 3/4</vt:lpstr>
      <vt:lpstr>Reporting Format S-CURVES 4/4</vt:lpstr>
      <vt:lpstr>PowerPoint Presentation</vt:lpstr>
      <vt:lpstr>PowerPoint Presentation</vt:lpstr>
      <vt:lpstr>The Teamwork Challenge 2</vt:lpstr>
      <vt:lpstr>The Teamwork Challenge 1</vt:lpstr>
      <vt:lpstr>Team Membership during Project Management Life Cycle</vt:lpstr>
      <vt:lpstr>Core Team Members</vt:lpstr>
      <vt:lpstr>Selecting Team Members</vt:lpstr>
      <vt:lpstr>Team Selection Criteria</vt:lpstr>
      <vt:lpstr>Developing the team</vt:lpstr>
      <vt:lpstr>Forming</vt:lpstr>
      <vt:lpstr>Storming</vt:lpstr>
      <vt:lpstr>Norming</vt:lpstr>
      <vt:lpstr>Performing</vt:lpstr>
      <vt:lpstr>Reforming, Adjourning, MOURNING</vt:lpstr>
      <vt:lpstr>Getting to “Team-Hood”</vt:lpstr>
      <vt:lpstr>The Team Charter</vt:lpstr>
      <vt:lpstr>The Team Charter</vt:lpstr>
      <vt:lpstr>Sample Team Charter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105</cp:revision>
  <dcterms:created xsi:type="dcterms:W3CDTF">2020-10-15T07:04:09Z</dcterms:created>
  <dcterms:modified xsi:type="dcterms:W3CDTF">2021-04-08T17:14:10Z</dcterms:modified>
</cp:coreProperties>
</file>