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 id="2147483771" r:id="rId2"/>
  </p:sldMasterIdLst>
  <p:notesMasterIdLst>
    <p:notesMasterId r:id="rId44"/>
  </p:notesMasterIdLst>
  <p:handoutMasterIdLst>
    <p:handoutMasterId r:id="rId45"/>
  </p:handoutMasterIdLst>
  <p:sldIdLst>
    <p:sldId id="481" r:id="rId3"/>
    <p:sldId id="310" r:id="rId4"/>
    <p:sldId id="345" r:id="rId5"/>
    <p:sldId id="268" r:id="rId6"/>
    <p:sldId id="273" r:id="rId7"/>
    <p:sldId id="288" r:id="rId8"/>
    <p:sldId id="265" r:id="rId9"/>
    <p:sldId id="275" r:id="rId10"/>
    <p:sldId id="316" r:id="rId11"/>
    <p:sldId id="348" r:id="rId12"/>
    <p:sldId id="349" r:id="rId13"/>
    <p:sldId id="317" r:id="rId14"/>
    <p:sldId id="318" r:id="rId15"/>
    <p:sldId id="319" r:id="rId16"/>
    <p:sldId id="320" r:id="rId17"/>
    <p:sldId id="321" r:id="rId18"/>
    <p:sldId id="322" r:id="rId19"/>
    <p:sldId id="351" r:id="rId20"/>
    <p:sldId id="350" r:id="rId21"/>
    <p:sldId id="352" r:id="rId22"/>
    <p:sldId id="353" r:id="rId23"/>
    <p:sldId id="323" r:id="rId24"/>
    <p:sldId id="324" r:id="rId25"/>
    <p:sldId id="354" r:id="rId26"/>
    <p:sldId id="325" r:id="rId27"/>
    <p:sldId id="326" r:id="rId28"/>
    <p:sldId id="346" r:id="rId29"/>
    <p:sldId id="347" r:id="rId30"/>
    <p:sldId id="328" r:id="rId31"/>
    <p:sldId id="331" r:id="rId32"/>
    <p:sldId id="355" r:id="rId33"/>
    <p:sldId id="356" r:id="rId34"/>
    <p:sldId id="357" r:id="rId35"/>
    <p:sldId id="332" r:id="rId36"/>
    <p:sldId id="333" r:id="rId37"/>
    <p:sldId id="334" r:id="rId38"/>
    <p:sldId id="358" r:id="rId39"/>
    <p:sldId id="359" r:id="rId40"/>
    <p:sldId id="302" r:id="rId41"/>
    <p:sldId id="312" r:id="rId42"/>
    <p:sldId id="26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1730"/>
    <a:srgbClr val="001746"/>
    <a:srgbClr val="000099"/>
    <a:srgbClr val="0B452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74323" autoAdjust="0"/>
  </p:normalViewPr>
  <p:slideViewPr>
    <p:cSldViewPr snapToGrid="0">
      <p:cViewPr varScale="1">
        <p:scale>
          <a:sx n="107" d="100"/>
          <a:sy n="107" d="100"/>
        </p:scale>
        <p:origin x="76" y="34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821786-726D-4421-9DBD-01ABD7A59FEE}" type="doc">
      <dgm:prSet loTypeId="urn:microsoft.com/office/officeart/2005/8/layout/funnel1" loCatId="relationship" qsTypeId="urn:microsoft.com/office/officeart/2005/8/quickstyle/3d2" qsCatId="3D" csTypeId="urn:microsoft.com/office/officeart/2005/8/colors/accent1_2" csCatId="accent1" phldr="1"/>
      <dgm:spPr/>
      <dgm:t>
        <a:bodyPr/>
        <a:lstStyle/>
        <a:p>
          <a:endParaRPr lang="en-GB"/>
        </a:p>
      </dgm:t>
    </dgm:pt>
    <dgm:pt modelId="{E5F855D3-5136-40E3-AA2F-B4DE48F1F0AA}">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A team</a:t>
          </a:r>
        </a:p>
      </dgm:t>
    </dgm:pt>
    <dgm:pt modelId="{93B0DFDF-AAA9-44A6-A2EC-A47F3E558524}" type="parTrans" cxnId="{51261FC9-304E-472C-84C9-E92E51CDEB12}">
      <dgm:prSet/>
      <dgm:spPr/>
      <dgm:t>
        <a:bodyPr/>
        <a:lstStyle/>
        <a:p>
          <a:endParaRPr lang="en-GB"/>
        </a:p>
      </dgm:t>
    </dgm:pt>
    <dgm:pt modelId="{F827B74F-1D70-44E1-9F0C-AAC9AD7828F6}" type="sibTrans" cxnId="{51261FC9-304E-472C-84C9-E92E51CDEB12}">
      <dgm:prSet/>
      <dgm:spPr/>
      <dgm:t>
        <a:bodyPr/>
        <a:lstStyle/>
        <a:p>
          <a:endParaRPr lang="en-GB"/>
        </a:p>
      </dgm:t>
    </dgm:pt>
    <dgm:pt modelId="{B0C70CD3-8017-4065-87BD-342D8C728DD2}">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Someone </a:t>
          </a:r>
        </a:p>
      </dgm:t>
    </dgm:pt>
    <dgm:pt modelId="{67CC3E1B-FD68-40F7-A3AA-464175DAE515}" type="parTrans" cxnId="{32439FCC-19A3-447F-AE16-AC8A79C0FE3A}">
      <dgm:prSet/>
      <dgm:spPr/>
      <dgm:t>
        <a:bodyPr/>
        <a:lstStyle/>
        <a:p>
          <a:endParaRPr lang="en-GB"/>
        </a:p>
      </dgm:t>
    </dgm:pt>
    <dgm:pt modelId="{E0F2982B-7664-42BE-8D0A-AB2D5B2B1A85}" type="sibTrans" cxnId="{32439FCC-19A3-447F-AE16-AC8A79C0FE3A}">
      <dgm:prSet/>
      <dgm:spPr/>
      <dgm:t>
        <a:bodyPr/>
        <a:lstStyle/>
        <a:p>
          <a:endParaRPr lang="en-GB"/>
        </a:p>
      </dgm:t>
    </dgm:pt>
    <dgm:pt modelId="{7D6DF73F-CD8A-4860-918F-BD2C3A4C5217}">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An organization </a:t>
          </a:r>
        </a:p>
      </dgm:t>
    </dgm:pt>
    <dgm:pt modelId="{B1E7994B-6957-4C2A-98EB-B18E9108D8E2}" type="parTrans" cxnId="{B34FF359-F69E-4AA6-B223-B20E4499DEF8}">
      <dgm:prSet/>
      <dgm:spPr/>
      <dgm:t>
        <a:bodyPr/>
        <a:lstStyle/>
        <a:p>
          <a:endParaRPr lang="en-GB"/>
        </a:p>
      </dgm:t>
    </dgm:pt>
    <dgm:pt modelId="{41C0C8E5-633E-4DCD-9434-90E90011636A}" type="sibTrans" cxnId="{B34FF359-F69E-4AA6-B223-B20E4499DEF8}">
      <dgm:prSet/>
      <dgm:spPr/>
      <dgm:t>
        <a:bodyPr/>
        <a:lstStyle/>
        <a:p>
          <a:endParaRPr lang="en-GB"/>
        </a:p>
      </dgm:t>
    </dgm:pt>
    <dgm:pt modelId="{2750C62F-A564-460F-BC6D-608610C57A40}">
      <dgm:prSet phldrT="[Text]" custT="1"/>
      <dgm:spPr/>
      <dgm:t>
        <a:bodyPr/>
        <a:lstStyle/>
        <a:p>
          <a:endParaRPr lang="en-GB"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r>
            <a:rPr lang="en-GB" sz="2400" b="1" dirty="0">
              <a:solidFill>
                <a:schemeClr val="tx1">
                  <a:lumMod val="95000"/>
                  <a:lumOff val="5000"/>
                </a:schemeClr>
              </a:solidFill>
              <a:latin typeface="Times New Roman" panose="02020603050405020304" pitchFamily="18" charset="0"/>
              <a:cs typeface="Times New Roman" panose="02020603050405020304" pitchFamily="18" charset="0"/>
            </a:rPr>
            <a:t>Who changes an opportunity into a commercial success</a:t>
          </a:r>
          <a:r>
            <a:rPr lang="en-GB" sz="2000" b="1" dirty="0">
              <a:solidFill>
                <a:schemeClr val="tx1">
                  <a:lumMod val="95000"/>
                  <a:lumOff val="5000"/>
                </a:schemeClr>
              </a:solidFill>
              <a:latin typeface="Times New Roman" panose="02020603050405020304" pitchFamily="18" charset="0"/>
              <a:cs typeface="Times New Roman" panose="02020603050405020304" pitchFamily="18" charset="0"/>
            </a:rPr>
            <a:t>.</a:t>
          </a:r>
        </a:p>
      </dgm:t>
    </dgm:pt>
    <dgm:pt modelId="{803C829D-F860-4CEF-806E-89DC29F8134A}" type="sibTrans" cxnId="{A7D43848-CB34-4F16-9340-103828EF5553}">
      <dgm:prSet/>
      <dgm:spPr/>
      <dgm:t>
        <a:bodyPr/>
        <a:lstStyle/>
        <a:p>
          <a:endParaRPr lang="en-GB"/>
        </a:p>
      </dgm:t>
    </dgm:pt>
    <dgm:pt modelId="{22D30D3A-3969-4DD2-81ED-C49B91809663}" type="parTrans" cxnId="{A7D43848-CB34-4F16-9340-103828EF5553}">
      <dgm:prSet/>
      <dgm:spPr/>
      <dgm:t>
        <a:bodyPr/>
        <a:lstStyle/>
        <a:p>
          <a:endParaRPr lang="en-GB"/>
        </a:p>
      </dgm:t>
    </dgm:pt>
    <dgm:pt modelId="{4935FBFA-79C9-4DBD-B83F-75A3980B2668}" type="pres">
      <dgm:prSet presAssocID="{5A821786-726D-4421-9DBD-01ABD7A59FEE}" presName="Name0" presStyleCnt="0">
        <dgm:presLayoutVars>
          <dgm:chMax val="4"/>
          <dgm:resizeHandles val="exact"/>
        </dgm:presLayoutVars>
      </dgm:prSet>
      <dgm:spPr/>
    </dgm:pt>
    <dgm:pt modelId="{45D8BA90-7726-419D-816F-7EE98E98AB47}" type="pres">
      <dgm:prSet presAssocID="{5A821786-726D-4421-9DBD-01ABD7A59FEE}" presName="ellipse" presStyleLbl="trBgShp" presStyleIdx="0" presStyleCnt="1"/>
      <dgm:spPr/>
    </dgm:pt>
    <dgm:pt modelId="{C356BADE-1AEC-4832-8754-E2785B500838}" type="pres">
      <dgm:prSet presAssocID="{5A821786-726D-4421-9DBD-01ABD7A59FEE}" presName="arrow1" presStyleLbl="fgShp" presStyleIdx="0" presStyleCnt="1" custLinFactNeighborX="-2534" custLinFactNeighborY="34473"/>
      <dgm:spPr/>
    </dgm:pt>
    <dgm:pt modelId="{87259373-6DB7-49F8-8D02-F9FF3267ACC2}" type="pres">
      <dgm:prSet presAssocID="{5A821786-726D-4421-9DBD-01ABD7A59FEE}" presName="rectangle" presStyleLbl="revTx" presStyleIdx="0" presStyleCnt="1" custFlipVert="0" custScaleX="239511" custScaleY="79597" custLinFactNeighborY="909">
        <dgm:presLayoutVars>
          <dgm:bulletEnabled val="1"/>
        </dgm:presLayoutVars>
      </dgm:prSet>
      <dgm:spPr/>
    </dgm:pt>
    <dgm:pt modelId="{2B09F4D1-3823-4456-82A8-70E0441FFC26}" type="pres">
      <dgm:prSet presAssocID="{B0C70CD3-8017-4065-87BD-342D8C728DD2}" presName="item1" presStyleLbl="node1" presStyleIdx="0" presStyleCnt="3" custScaleX="193842" custScaleY="136943" custLinFactNeighborX="-156" custLinFactNeighborY="-25595">
        <dgm:presLayoutVars>
          <dgm:bulletEnabled val="1"/>
        </dgm:presLayoutVars>
      </dgm:prSet>
      <dgm:spPr/>
    </dgm:pt>
    <dgm:pt modelId="{63B670A1-AD1F-4273-B817-0060A1D43BDC}" type="pres">
      <dgm:prSet presAssocID="{7D6DF73F-CD8A-4860-918F-BD2C3A4C5217}" presName="item2" presStyleLbl="node1" presStyleIdx="1" presStyleCnt="3" custScaleX="145750" custScaleY="133568" custLinFactNeighborX="-25344" custLinFactNeighborY="-36953">
        <dgm:presLayoutVars>
          <dgm:bulletEnabled val="1"/>
        </dgm:presLayoutVars>
      </dgm:prSet>
      <dgm:spPr/>
    </dgm:pt>
    <dgm:pt modelId="{28C45757-6858-4952-AA67-0E7DA8E15552}" type="pres">
      <dgm:prSet presAssocID="{2750C62F-A564-460F-BC6D-608610C57A40}" presName="item3" presStyleLbl="node1" presStyleIdx="2" presStyleCnt="3" custScaleX="121492" custScaleY="111953" custLinFactNeighborX="-7120" custLinFactNeighborY="-18983">
        <dgm:presLayoutVars>
          <dgm:bulletEnabled val="1"/>
        </dgm:presLayoutVars>
      </dgm:prSet>
      <dgm:spPr/>
    </dgm:pt>
    <dgm:pt modelId="{B73A0A93-E024-4986-9FFB-6E1AE26A91DC}" type="pres">
      <dgm:prSet presAssocID="{5A821786-726D-4421-9DBD-01ABD7A59FEE}" presName="funnel" presStyleLbl="trAlignAcc1" presStyleIdx="0" presStyleCnt="1" custScaleX="149277" custScaleY="112687" custLinFactNeighborX="-1866"/>
      <dgm:spPr/>
    </dgm:pt>
  </dgm:ptLst>
  <dgm:cxnLst>
    <dgm:cxn modelId="{EEB3D35F-4FB4-4D23-B2BE-9B08A8505BBE}" type="presOf" srcId="{7D6DF73F-CD8A-4860-918F-BD2C3A4C5217}" destId="{2B09F4D1-3823-4456-82A8-70E0441FFC26}" srcOrd="0" destOrd="0" presId="urn:microsoft.com/office/officeart/2005/8/layout/funnel1"/>
    <dgm:cxn modelId="{A7D43848-CB34-4F16-9340-103828EF5553}" srcId="{5A821786-726D-4421-9DBD-01ABD7A59FEE}" destId="{2750C62F-A564-460F-BC6D-608610C57A40}" srcOrd="3" destOrd="0" parTransId="{22D30D3A-3969-4DD2-81ED-C49B91809663}" sibTransId="{803C829D-F860-4CEF-806E-89DC29F8134A}"/>
    <dgm:cxn modelId="{D471534B-63DA-4971-8B3E-BCA68CC57852}" type="presOf" srcId="{5A821786-726D-4421-9DBD-01ABD7A59FEE}" destId="{4935FBFA-79C9-4DBD-B83F-75A3980B2668}" srcOrd="0" destOrd="0" presId="urn:microsoft.com/office/officeart/2005/8/layout/funnel1"/>
    <dgm:cxn modelId="{B68E0477-FEAF-4818-B38A-D00714653F48}" type="presOf" srcId="{2750C62F-A564-460F-BC6D-608610C57A40}" destId="{87259373-6DB7-49F8-8D02-F9FF3267ACC2}" srcOrd="0" destOrd="0" presId="urn:microsoft.com/office/officeart/2005/8/layout/funnel1"/>
    <dgm:cxn modelId="{B34FF359-F69E-4AA6-B223-B20E4499DEF8}" srcId="{5A821786-726D-4421-9DBD-01ABD7A59FEE}" destId="{7D6DF73F-CD8A-4860-918F-BD2C3A4C5217}" srcOrd="2" destOrd="0" parTransId="{B1E7994B-6957-4C2A-98EB-B18E9108D8E2}" sibTransId="{41C0C8E5-633E-4DCD-9434-90E90011636A}"/>
    <dgm:cxn modelId="{51261FC9-304E-472C-84C9-E92E51CDEB12}" srcId="{5A821786-726D-4421-9DBD-01ABD7A59FEE}" destId="{E5F855D3-5136-40E3-AA2F-B4DE48F1F0AA}" srcOrd="0" destOrd="0" parTransId="{93B0DFDF-AAA9-44A6-A2EC-A47F3E558524}" sibTransId="{F827B74F-1D70-44E1-9F0C-AAC9AD7828F6}"/>
    <dgm:cxn modelId="{32439FCC-19A3-447F-AE16-AC8A79C0FE3A}" srcId="{5A821786-726D-4421-9DBD-01ABD7A59FEE}" destId="{B0C70CD3-8017-4065-87BD-342D8C728DD2}" srcOrd="1" destOrd="0" parTransId="{67CC3E1B-FD68-40F7-A3AA-464175DAE515}" sibTransId="{E0F2982B-7664-42BE-8D0A-AB2D5B2B1A85}"/>
    <dgm:cxn modelId="{D0B960E2-5AD9-4738-AF04-A1CF538FFFE6}" type="presOf" srcId="{E5F855D3-5136-40E3-AA2F-B4DE48F1F0AA}" destId="{28C45757-6858-4952-AA67-0E7DA8E15552}" srcOrd="0" destOrd="0" presId="urn:microsoft.com/office/officeart/2005/8/layout/funnel1"/>
    <dgm:cxn modelId="{3CC655F4-35C8-445B-9941-33FF3EF8071E}" type="presOf" srcId="{B0C70CD3-8017-4065-87BD-342D8C728DD2}" destId="{63B670A1-AD1F-4273-B817-0060A1D43BDC}" srcOrd="0" destOrd="0" presId="urn:microsoft.com/office/officeart/2005/8/layout/funnel1"/>
    <dgm:cxn modelId="{5927AB44-1C70-4BDD-9700-5CA919503493}" type="presParOf" srcId="{4935FBFA-79C9-4DBD-B83F-75A3980B2668}" destId="{45D8BA90-7726-419D-816F-7EE98E98AB47}" srcOrd="0" destOrd="0" presId="urn:microsoft.com/office/officeart/2005/8/layout/funnel1"/>
    <dgm:cxn modelId="{E4197702-D19D-46DD-9638-206F1BCB5633}" type="presParOf" srcId="{4935FBFA-79C9-4DBD-B83F-75A3980B2668}" destId="{C356BADE-1AEC-4832-8754-E2785B500838}" srcOrd="1" destOrd="0" presId="urn:microsoft.com/office/officeart/2005/8/layout/funnel1"/>
    <dgm:cxn modelId="{0AA437E8-5190-43B7-A5C2-9C99B46A7040}" type="presParOf" srcId="{4935FBFA-79C9-4DBD-B83F-75A3980B2668}" destId="{87259373-6DB7-49F8-8D02-F9FF3267ACC2}" srcOrd="2" destOrd="0" presId="urn:microsoft.com/office/officeart/2005/8/layout/funnel1"/>
    <dgm:cxn modelId="{B5583A95-9D47-45BD-A34C-CC2C1EBEC9C0}" type="presParOf" srcId="{4935FBFA-79C9-4DBD-B83F-75A3980B2668}" destId="{2B09F4D1-3823-4456-82A8-70E0441FFC26}" srcOrd="3" destOrd="0" presId="urn:microsoft.com/office/officeart/2005/8/layout/funnel1"/>
    <dgm:cxn modelId="{A7D1E94C-A15D-4149-B68C-B455035D2D3B}" type="presParOf" srcId="{4935FBFA-79C9-4DBD-B83F-75A3980B2668}" destId="{63B670A1-AD1F-4273-B817-0060A1D43BDC}" srcOrd="4" destOrd="0" presId="urn:microsoft.com/office/officeart/2005/8/layout/funnel1"/>
    <dgm:cxn modelId="{6CC2570F-3FDA-426A-990E-7012D6B32221}" type="presParOf" srcId="{4935FBFA-79C9-4DBD-B83F-75A3980B2668}" destId="{28C45757-6858-4952-AA67-0E7DA8E15552}" srcOrd="5" destOrd="0" presId="urn:microsoft.com/office/officeart/2005/8/layout/funnel1"/>
    <dgm:cxn modelId="{FF13A365-AD8D-4339-9337-36C78EED3FEC}" type="presParOf" srcId="{4935FBFA-79C9-4DBD-B83F-75A3980B2668}" destId="{B73A0A93-E024-4986-9FFB-6E1AE26A91DC}" srcOrd="6" destOrd="0" presId="urn:microsoft.com/office/officeart/2005/8/layout/funne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8BA90-7726-419D-816F-7EE98E98AB47}">
      <dsp:nvSpPr>
        <dsp:cNvPr id="0" name=""/>
        <dsp:cNvSpPr/>
      </dsp:nvSpPr>
      <dsp:spPr>
        <a:xfrm>
          <a:off x="1230888" y="234689"/>
          <a:ext cx="2613829" cy="907748"/>
        </a:xfrm>
        <a:prstGeom prst="ellipse">
          <a:avLst/>
        </a:prstGeom>
        <a:solidFill>
          <a:schemeClr val="accent1">
            <a:tint val="50000"/>
            <a:alpha val="40000"/>
            <a:hueOff val="0"/>
            <a:satOff val="0"/>
            <a:lumOff val="0"/>
            <a:alphaOff val="0"/>
          </a:schemeClr>
        </a:solidFill>
        <a:ln>
          <a:noFill/>
        </a:ln>
        <a:effectLst/>
        <a:sp3d z="-152400" prstMaterial="matte"/>
      </dsp:spPr>
      <dsp:style>
        <a:lnRef idx="0">
          <a:scrgbClr r="0" g="0" b="0"/>
        </a:lnRef>
        <a:fillRef idx="1">
          <a:scrgbClr r="0" g="0" b="0"/>
        </a:fillRef>
        <a:effectRef idx="0">
          <a:scrgbClr r="0" g="0" b="0"/>
        </a:effectRef>
        <a:fontRef idx="minor"/>
      </dsp:style>
    </dsp:sp>
    <dsp:sp modelId="{C356BADE-1AEC-4832-8754-E2785B500838}">
      <dsp:nvSpPr>
        <dsp:cNvPr id="0" name=""/>
        <dsp:cNvSpPr/>
      </dsp:nvSpPr>
      <dsp:spPr>
        <a:xfrm>
          <a:off x="2275741" y="2569217"/>
          <a:ext cx="506556" cy="324195"/>
        </a:xfrm>
        <a:prstGeom prst="downArrow">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7259373-6DB7-49F8-8D02-F9FF3267ACC2}">
      <dsp:nvSpPr>
        <dsp:cNvPr id="0" name=""/>
        <dsp:cNvSpPr/>
      </dsp:nvSpPr>
      <dsp:spPr>
        <a:xfrm>
          <a:off x="-369962" y="2778825"/>
          <a:ext cx="5823636" cy="483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endParaRPr lang="en-GB" sz="2400" b="1" kern="12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0" lvl="0" indent="0" algn="ctr" defTabSz="1066800">
            <a:lnSpc>
              <a:spcPct val="90000"/>
            </a:lnSpc>
            <a:spcBef>
              <a:spcPct val="0"/>
            </a:spcBef>
            <a:spcAft>
              <a:spcPct val="35000"/>
            </a:spcAft>
            <a:buNone/>
          </a:pPr>
          <a:r>
            <a:rPr lang="en-GB" sz="2400" b="1" kern="1200" dirty="0">
              <a:solidFill>
                <a:schemeClr val="tx1">
                  <a:lumMod val="95000"/>
                  <a:lumOff val="5000"/>
                </a:schemeClr>
              </a:solidFill>
              <a:latin typeface="Times New Roman" panose="02020603050405020304" pitchFamily="18" charset="0"/>
              <a:cs typeface="Times New Roman" panose="02020603050405020304" pitchFamily="18" charset="0"/>
            </a:rPr>
            <a:t>Who changes an opportunity into a commercial success</a:t>
          </a:r>
          <a:r>
            <a:rPr lang="en-GB" sz="2000" b="1" kern="1200" dirty="0">
              <a:solidFill>
                <a:schemeClr val="tx1">
                  <a:lumMod val="95000"/>
                  <a:lumOff val="5000"/>
                </a:schemeClr>
              </a:solidFill>
              <a:latin typeface="Times New Roman" panose="02020603050405020304" pitchFamily="18" charset="0"/>
              <a:cs typeface="Times New Roman" panose="02020603050405020304" pitchFamily="18" charset="0"/>
            </a:rPr>
            <a:t>.</a:t>
          </a:r>
        </a:p>
      </dsp:txBody>
      <dsp:txXfrm>
        <a:off x="-369962" y="2778825"/>
        <a:ext cx="5823636" cy="483844"/>
      </dsp:txXfrm>
    </dsp:sp>
    <dsp:sp modelId="{2B09F4D1-3823-4456-82A8-70E0441FFC26}">
      <dsp:nvSpPr>
        <dsp:cNvPr id="0" name=""/>
        <dsp:cNvSpPr/>
      </dsp:nvSpPr>
      <dsp:spPr>
        <a:xfrm>
          <a:off x="1751939" y="810746"/>
          <a:ext cx="1767453" cy="1248647"/>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An organization </a:t>
          </a:r>
        </a:p>
      </dsp:txBody>
      <dsp:txXfrm>
        <a:off x="2010776" y="993606"/>
        <a:ext cx="1249779" cy="882927"/>
      </dsp:txXfrm>
    </dsp:sp>
    <dsp:sp modelId="{63B670A1-AD1F-4273-B817-0060A1D43BDC}">
      <dsp:nvSpPr>
        <dsp:cNvPr id="0" name=""/>
        <dsp:cNvSpPr/>
      </dsp:nvSpPr>
      <dsp:spPr>
        <a:xfrm>
          <a:off x="1089082" y="38517"/>
          <a:ext cx="1328949" cy="1217874"/>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Someone </a:t>
          </a:r>
        </a:p>
      </dsp:txBody>
      <dsp:txXfrm>
        <a:off x="1283702" y="216871"/>
        <a:ext cx="939709" cy="861166"/>
      </dsp:txXfrm>
    </dsp:sp>
    <dsp:sp modelId="{28C45757-6858-4952-AA67-0E7DA8E15552}">
      <dsp:nvSpPr>
        <dsp:cNvPr id="0" name=""/>
        <dsp:cNvSpPr/>
      </dsp:nvSpPr>
      <dsp:spPr>
        <a:xfrm>
          <a:off x="2297904" y="80457"/>
          <a:ext cx="1107765" cy="1020788"/>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A team</a:t>
          </a:r>
        </a:p>
      </dsp:txBody>
      <dsp:txXfrm>
        <a:off x="2460132" y="229948"/>
        <a:ext cx="783309" cy="721806"/>
      </dsp:txXfrm>
    </dsp:sp>
    <dsp:sp modelId="{B73A0A93-E024-4986-9FFB-6E1AE26A91DC}">
      <dsp:nvSpPr>
        <dsp:cNvPr id="0" name=""/>
        <dsp:cNvSpPr/>
      </dsp:nvSpPr>
      <dsp:spPr>
        <a:xfrm>
          <a:off x="371642" y="-20710"/>
          <a:ext cx="4234561" cy="2557286"/>
        </a:xfrm>
        <a:prstGeom prst="funnel">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7EE96B-A74C-86C1-223F-E0B349905D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a:extLst>
              <a:ext uri="{FF2B5EF4-FFF2-40B4-BE49-F238E27FC236}">
                <a16:creationId xmlns:a16="http://schemas.microsoft.com/office/drawing/2014/main" id="{99085609-F67D-F00D-B8AF-5889AFDB7D8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A936540-C374-4AFE-97C8-C3A2C47CB750}" type="datetime1">
              <a:rPr lang="en-GB" smtClean="0"/>
              <a:t>31/05/2024</a:t>
            </a:fld>
            <a:endParaRPr lang="en-GB"/>
          </a:p>
        </p:txBody>
      </p:sp>
      <p:sp>
        <p:nvSpPr>
          <p:cNvPr id="4" name="Footer Placeholder 3">
            <a:extLst>
              <a:ext uri="{FF2B5EF4-FFF2-40B4-BE49-F238E27FC236}">
                <a16:creationId xmlns:a16="http://schemas.microsoft.com/office/drawing/2014/main" id="{787DB158-2EDA-0E45-7C75-3BF20EE73EA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5" name="Slide Number Placeholder 4">
            <a:extLst>
              <a:ext uri="{FF2B5EF4-FFF2-40B4-BE49-F238E27FC236}">
                <a16:creationId xmlns:a16="http://schemas.microsoft.com/office/drawing/2014/main" id="{481855C3-7AEF-C855-E391-8F6A7B3CBD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197546-1C8D-4E31-BA75-CCAA838F258D}" type="slidenum">
              <a:rPr lang="en-GB" smtClean="0"/>
              <a:t>‹#›</a:t>
            </a:fld>
            <a:endParaRPr lang="en-GB"/>
          </a:p>
        </p:txBody>
      </p:sp>
    </p:spTree>
    <p:extLst>
      <p:ext uri="{BB962C8B-B14F-4D97-AF65-F5344CB8AC3E}">
        <p14:creationId xmlns:p14="http://schemas.microsoft.com/office/powerpoint/2010/main" val="353940504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B51F33-5D51-470B-8914-3B86C12A5A69}" type="datetime1">
              <a:rPr lang="en-GB" smtClean="0"/>
              <a:t>31/05/2024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A91D27-8B67-41BF-AC3E-755B9713AE8C}" type="slidenum">
              <a:rPr lang="en-GB" smtClean="0"/>
              <a:t>‹#›</a:t>
            </a:fld>
            <a:endParaRPr lang="en-GB"/>
          </a:p>
        </p:txBody>
      </p:sp>
    </p:spTree>
    <p:extLst>
      <p:ext uri="{BB962C8B-B14F-4D97-AF65-F5344CB8AC3E}">
        <p14:creationId xmlns:p14="http://schemas.microsoft.com/office/powerpoint/2010/main" val="187819837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sym typeface="Aria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2744026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3184166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40AB8744-E32E-4338-9B18-622A48333BE0}"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2088493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AC962045-58B7-44A3-BCE6-0601B6A51CC0}"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3480161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757CE6D-0989-4914-AA6E-39CCCA373670}"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3679562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1551230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3873223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340079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Date Placeholder 3"/>
          <p:cNvSpPr>
            <a:spLocks noGrp="1"/>
          </p:cNvSpPr>
          <p:nvPr>
            <p:ph type="dt" idx="1"/>
          </p:nvPr>
        </p:nvSpPr>
        <p:spPr/>
        <p:txBody>
          <a:bodyPr/>
          <a:lstStyle/>
          <a:p>
            <a:fld id="{96B51F33-5D51-470B-8914-3B86C12A5A69}" type="datetime1">
              <a:rPr lang="en-GB" smtClean="0"/>
              <a:t>31/05/2024</a:t>
            </a:fld>
            <a:endParaRPr lang="en-GB"/>
          </a:p>
        </p:txBody>
      </p:sp>
      <p:sp>
        <p:nvSpPr>
          <p:cNvPr id="5" name="Slide Number Placeholder 4"/>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227838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Date Placeholder 3"/>
          <p:cNvSpPr>
            <a:spLocks noGrp="1"/>
          </p:cNvSpPr>
          <p:nvPr>
            <p:ph type="dt" idx="1"/>
          </p:nvPr>
        </p:nvSpPr>
        <p:spPr/>
        <p:txBody>
          <a:bodyPr/>
          <a:lstStyle/>
          <a:p>
            <a:fld id="{96B51F33-5D51-470B-8914-3B86C12A5A69}" type="datetime1">
              <a:rPr lang="en-GB" smtClean="0"/>
              <a:t>31/05/2024</a:t>
            </a:fld>
            <a:endParaRPr lang="en-GB"/>
          </a:p>
        </p:txBody>
      </p:sp>
      <p:sp>
        <p:nvSpPr>
          <p:cNvPr id="5" name="Slide Number Placeholder 4"/>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38603900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3862638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32088659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3748873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1572866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22286102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3521160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3456095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698964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802064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32736910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33022258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3084896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2262017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42659200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8766482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4857440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36858445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15332448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19297863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16635318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18505105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236136869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19956157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27059496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9261289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CE1F5976-FFE5-4EBE-B93E-B1AE6060EA79}"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30273671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31/05/2024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39</a:t>
            </a:fld>
            <a:endParaRPr lang="en-GB"/>
          </a:p>
        </p:txBody>
      </p:sp>
    </p:spTree>
    <p:extLst>
      <p:ext uri="{BB962C8B-B14F-4D97-AF65-F5344CB8AC3E}">
        <p14:creationId xmlns:p14="http://schemas.microsoft.com/office/powerpoint/2010/main" val="952899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BF5A0CA1-8D4D-485E-8E28-2E7D4C561287}" type="datetime1">
              <a:rPr lang="en-US" smtClean="0"/>
              <a:t>5/31/2024</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879269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79488EC4-5CAD-4B95-91D4-11B5C79C54CA}" type="datetime1">
              <a:rPr lang="en-US" smtClean="0"/>
              <a:t>5/31/2024</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603429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B66F35FD-F297-4B92-A747-8FC887D9F6A8}" type="datetime1">
              <a:rPr lang="en-US" smtClean="0"/>
              <a:t>5/31/2024</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7365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E6B1BC8A-50C9-4E76-B354-C19320F2886F}" type="datetime1">
              <a:rPr lang="en-US" smtClean="0"/>
              <a:t>5/31/2024</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41268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CEC74CD3-73F8-4C76-BD05-0A3E8CE21F44}" type="datetime1">
              <a:rPr lang="en-US" smtClean="0"/>
              <a:t>5/31/2024</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45424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060D0AEB-43F1-4FCB-9F66-9ACE2B8423D1}" type="datetime1">
              <a:rPr lang="en-US" smtClean="0"/>
              <a:t>5/31/2024</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44162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C4C6474B-469B-40E9-ADCC-BB7F0038DF97}" type="datetime1">
              <a:rPr lang="en-US" smtClean="0"/>
              <a:t>5/31/2024</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761175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6C4C98A2-B294-4723-B468-67C3C7A98965}" type="datetime1">
              <a:rPr lang="en-US" smtClean="0"/>
              <a:t>5/31/2024</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9130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CFE60DD3-9326-4806-93B8-9B490C5D9A64}" type="datetime1">
              <a:rPr lang="en-US" smtClean="0"/>
              <a:t>5/31/2024</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1127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20AAA603-C4F6-4E97-A277-05863202A7DC}" type="datetime1">
              <a:rPr lang="en-US" smtClean="0"/>
              <a:t>5/31/2024</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026712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1C79C4F8-4B49-42A7-8093-DC7B5859FFFB}" type="datetime1">
              <a:rPr lang="en-US" smtClean="0"/>
              <a:t>5/31/2024</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747970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5/31/2024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08025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5/31/2024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393622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5/31/2024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537067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5/31/2024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975710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5/31/2024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878812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5/31/2024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683239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5/31/2024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573523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5/31/2024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917326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5/31/2024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015616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5/31/2024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661131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5/31/2024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477611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688039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1199395113"/>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23210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D7DC8733-69FA-48C8-AF94-6B746EC178FC}" type="datetime1">
              <a:rPr lang="en-US" smtClean="0"/>
              <a:t>5/31/2024</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r>
              <a:rPr lang="en-GB"/>
              <a:t>Everyone's Smart University  </a:t>
            </a:r>
            <a:r>
              <a:rPr lang="ar-JO"/>
              <a:t>جامعة الجميع الذكية، ماجستير ريادة الأعمال</a:t>
            </a:r>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3913893521"/>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hf hdr="0" ftr="0" dt="0"/>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5/31/2024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178156839"/>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microsoft.com/office/2007/relationships/hdphoto" Target="../media/hdphoto1.wdp"/><Relationship Id="rId4" Type="http://schemas.openxmlformats.org/officeDocument/2006/relationships/diagramData" Target="../diagrams/data1.xml"/><Relationship Id="rId9"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 typeface="Arial"/>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53018" y="2697605"/>
            <a:ext cx="499659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srgbClr val="FF0000"/>
                </a:solidFill>
                <a:effectLst/>
                <a:uLnTx/>
                <a:uFillTx/>
                <a:latin typeface="Avenir"/>
                <a:ea typeface="Avenir"/>
                <a:cs typeface="Avenir"/>
                <a:sym typeface="Avenir"/>
              </a:rPr>
              <a:t>Entrepreneurial Leadership &amp; Organizational Behaviour</a:t>
            </a:r>
            <a:endParaRPr kumimoji="0" lang="en-GB" sz="2000" b="0" i="0" u="none" strike="noStrike" kern="0" cap="none" spc="0" normalizeH="0" baseline="0" noProof="0" dirty="0">
              <a:ln>
                <a:noFill/>
              </a:ln>
              <a:solidFill>
                <a:srgbClr val="FF0000"/>
              </a:solidFill>
              <a:effectLst/>
              <a:uLnTx/>
              <a:uFillTx/>
              <a:latin typeface="Arial"/>
              <a:cs typeface="Arial"/>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 typeface="Arial"/>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69964" y="4435770"/>
            <a:ext cx="1082348" cy="646331"/>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 typeface="Arial"/>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612</a:t>
            </a:r>
          </a:p>
          <a:p>
            <a:pPr marL="0" marR="0" lvl="0" indent="0" algn="l" defTabSz="685800" rtl="0" eaLnBrk="1" fontAlgn="auto" latinLnBrk="0" hangingPunct="1">
              <a:lnSpc>
                <a:spcPct val="100000"/>
              </a:lnSpc>
              <a:spcBef>
                <a:spcPts val="0"/>
              </a:spcBef>
              <a:spcAft>
                <a:spcPts val="0"/>
              </a:spcAft>
              <a:buClrTx/>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3" name="Picture 2">
            <a:extLst>
              <a:ext uri="{FF2B5EF4-FFF2-40B4-BE49-F238E27FC236}">
                <a16:creationId xmlns:a16="http://schemas.microsoft.com/office/drawing/2014/main" id="{5FF58A59-5344-2295-5CC1-43A3402C39CA}"/>
              </a:ext>
            </a:extLst>
          </p:cNvPr>
          <p:cNvPicPr>
            <a:picLocks noChangeAspect="1"/>
          </p:cNvPicPr>
          <p:nvPr/>
        </p:nvPicPr>
        <p:blipFill>
          <a:blip r:embed="rId4"/>
          <a:stretch>
            <a:fillRect/>
          </a:stretch>
        </p:blipFill>
        <p:spPr>
          <a:xfrm>
            <a:off x="6658754" y="2012432"/>
            <a:ext cx="4648904" cy="2324452"/>
          </a:xfrm>
          <a:prstGeom prst="rect">
            <a:avLst/>
          </a:prstGeom>
        </p:spPr>
      </p:pic>
    </p:spTree>
    <p:extLst>
      <p:ext uri="{BB962C8B-B14F-4D97-AF65-F5344CB8AC3E}">
        <p14:creationId xmlns:p14="http://schemas.microsoft.com/office/powerpoint/2010/main" val="1362709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sp>
        <p:nvSpPr>
          <p:cNvPr id="4" name="TextBox 3">
            <a:extLst>
              <a:ext uri="{FF2B5EF4-FFF2-40B4-BE49-F238E27FC236}">
                <a16:creationId xmlns:a16="http://schemas.microsoft.com/office/drawing/2014/main" id="{9886A032-F304-D6B0-FA8E-12705918ABF3}"/>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7" name="TextBox 6">
            <a:extLst>
              <a:ext uri="{FF2B5EF4-FFF2-40B4-BE49-F238E27FC236}">
                <a16:creationId xmlns:a16="http://schemas.microsoft.com/office/drawing/2014/main" id="{8336E176-82A3-E1EB-AD53-6516F34F2727}"/>
              </a:ext>
            </a:extLst>
          </p:cNvPr>
          <p:cNvSpPr txBox="1"/>
          <p:nvPr/>
        </p:nvSpPr>
        <p:spPr>
          <a:xfrm>
            <a:off x="1212273" y="2705725"/>
            <a:ext cx="9485194" cy="1446550"/>
          </a:xfrm>
          <a:prstGeom prst="rect">
            <a:avLst/>
          </a:prstGeom>
          <a:noFill/>
        </p:spPr>
        <p:txBody>
          <a:bodyPr wrap="square">
            <a:spAutoFit/>
          </a:bodyPr>
          <a:lstStyle/>
          <a:p>
            <a:pPr algn="ctr"/>
            <a:r>
              <a:rPr lang="en-GB" sz="4400" b="1" dirty="0"/>
              <a:t>Finding a Commercially Viable Problem</a:t>
            </a:r>
          </a:p>
        </p:txBody>
      </p:sp>
    </p:spTree>
    <p:extLst>
      <p:ext uri="{BB962C8B-B14F-4D97-AF65-F5344CB8AC3E}">
        <p14:creationId xmlns:p14="http://schemas.microsoft.com/office/powerpoint/2010/main" val="4207538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463800" y="1003301"/>
            <a:ext cx="8399075" cy="5353868"/>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previous lecture has covered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Overview of the </a:t>
            </a:r>
            <a:r>
              <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Entrepreneurship</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terms</a:t>
            </a:r>
            <a:endParaRPr lang="en-GB" sz="1600" dirty="0">
              <a:solidFill>
                <a:srgbClr val="00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Who is the Entrepreneur?</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Definition of a Leader</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3P's</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What is the Leadership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Entrepreneurship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Entrepreneurial leaders </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five forms of entrepreneurial leadership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five steps of the “Opportunity Model”</a:t>
            </a:r>
          </a:p>
        </p:txBody>
      </p:sp>
      <p:sp>
        <p:nvSpPr>
          <p:cNvPr id="2" name="TextBox 1">
            <a:extLst>
              <a:ext uri="{FF2B5EF4-FFF2-40B4-BE49-F238E27FC236}">
                <a16:creationId xmlns:a16="http://schemas.microsoft.com/office/drawing/2014/main" id="{498B4046-C9F5-F9E3-13C7-D5837B4A8765}"/>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187688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Mobirise">
            <a:extLst>
              <a:ext uri="{FF2B5EF4-FFF2-40B4-BE49-F238E27FC236}">
                <a16:creationId xmlns:a16="http://schemas.microsoft.com/office/drawing/2014/main" id="{763736B8-C7EB-3BA6-E682-01EC302C9F6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04695" y="1073732"/>
            <a:ext cx="5549968" cy="5181600"/>
          </a:xfrm>
          <a:prstGeom prst="rect">
            <a:avLst/>
          </a:prstGeom>
          <a:noFill/>
          <a:extLst>
            <a:ext uri="{909E8E84-426E-40DD-AFC4-6F175D3DCCD1}">
              <a14:hiddenFill xmlns:a14="http://schemas.microsoft.com/office/drawing/2010/main">
                <a:solidFill>
                  <a:srgbClr val="FFFFFF"/>
                </a:solidFill>
              </a14:hiddenFill>
            </a:ext>
          </a:extLst>
        </p:spPr>
      </p:pic>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graphicFrame>
        <p:nvGraphicFramePr>
          <p:cNvPr id="2" name="Diagram 1">
            <a:extLst>
              <a:ext uri="{FF2B5EF4-FFF2-40B4-BE49-F238E27FC236}">
                <a16:creationId xmlns:a16="http://schemas.microsoft.com/office/drawing/2014/main" id="{4D81AB08-5E25-B51C-759C-2BFE9FF72135}"/>
              </a:ext>
            </a:extLst>
          </p:cNvPr>
          <p:cNvGraphicFramePr/>
          <p:nvPr>
            <p:extLst>
              <p:ext uri="{D42A27DB-BD31-4B8C-83A1-F6EECF244321}">
                <p14:modId xmlns:p14="http://schemas.microsoft.com/office/powerpoint/2010/main" val="3768430267"/>
              </p:ext>
            </p:extLst>
          </p:nvPr>
        </p:nvGraphicFramePr>
        <p:xfrm>
          <a:off x="437337" y="1357750"/>
          <a:ext cx="5083712" cy="324195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C1B56D5B-C19F-C79C-8EF0-AE048C13C9C3}"/>
              </a:ext>
            </a:extLst>
          </p:cNvPr>
          <p:cNvSpPr txBox="1"/>
          <p:nvPr/>
        </p:nvSpPr>
        <p:spPr>
          <a:xfrm>
            <a:off x="2979193" y="0"/>
            <a:ext cx="6233614" cy="752065"/>
          </a:xfrm>
          <a:prstGeom prst="rect">
            <a:avLst/>
          </a:prstGeom>
          <a:noFill/>
        </p:spPr>
        <p:txBody>
          <a:bodyPr wrap="square">
            <a:spAutoFit/>
          </a:bodyPr>
          <a:lstStyle/>
          <a:p>
            <a:pPr>
              <a:lnSpc>
                <a:spcPct val="150000"/>
              </a:lnSpc>
              <a:spcBef>
                <a:spcPts val="1200"/>
              </a:spcBef>
              <a:spcAft>
                <a:spcPts val="800"/>
              </a:spcAft>
            </a:pPr>
            <a:r>
              <a:rPr lang="en-GB" sz="32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Who is the Entrepreneur?</a:t>
            </a:r>
            <a:r>
              <a:rPr lang="en-GB" sz="3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8C4266B9-96CB-343F-4F5A-E925B7404358}"/>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5" name="Picture 4" descr="THE ESSENTIAL 3Ps FOR A SMOOTH PROJECT - Michelle Walker Architects">
            <a:extLst>
              <a:ext uri="{FF2B5EF4-FFF2-40B4-BE49-F238E27FC236}">
                <a16:creationId xmlns:a16="http://schemas.microsoft.com/office/drawing/2014/main" id="{A09BBA52-8BEB-67AB-BA08-9929652F9EC5}"/>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8223220" y="3686926"/>
            <a:ext cx="1336416" cy="1113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4275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5" name="TextBox 4">
            <a:extLst>
              <a:ext uri="{FF2B5EF4-FFF2-40B4-BE49-F238E27FC236}">
                <a16:creationId xmlns:a16="http://schemas.microsoft.com/office/drawing/2014/main" id="{51B21267-0F28-E3FE-E4C4-7AD3260265D2}"/>
              </a:ext>
            </a:extLst>
          </p:cNvPr>
          <p:cNvSpPr txBox="1"/>
          <p:nvPr/>
        </p:nvSpPr>
        <p:spPr>
          <a:xfrm>
            <a:off x="535653" y="1342023"/>
            <a:ext cx="5879002" cy="1687963"/>
          </a:xfrm>
          <a:prstGeom prst="rect">
            <a:avLst/>
          </a:prstGeom>
          <a:noFill/>
          <a:ln>
            <a:solidFill>
              <a:schemeClr val="accent1"/>
            </a:solidFill>
          </a:ln>
        </p:spPr>
        <p:txBody>
          <a:bodyPr wrap="square">
            <a:spAutoFit/>
          </a:bodyPr>
          <a:lstStyle/>
          <a:p>
            <a:pPr>
              <a:lnSpc>
                <a:spcPct val="150000"/>
              </a:lnSpc>
            </a:pPr>
            <a:r>
              <a:rPr lang="en-GB" sz="2400" b="1" dirty="0">
                <a:solidFill>
                  <a:srgbClr val="C00000"/>
                </a:solidFill>
                <a:latin typeface="Times New Roman" panose="02020603050405020304" pitchFamily="18" charset="0"/>
                <a:cs typeface="Times New Roman" panose="02020603050405020304" pitchFamily="18" charset="0"/>
              </a:rPr>
              <a:t>Leadership</a:t>
            </a:r>
          </a:p>
          <a:p>
            <a:pPr>
              <a:lnSpc>
                <a:spcPct val="150000"/>
              </a:lnSpc>
            </a:pPr>
            <a:r>
              <a:rPr lang="en-GB" sz="2400" dirty="0">
                <a:latin typeface="Times New Roman" panose="02020603050405020304" pitchFamily="18" charset="0"/>
                <a:cs typeface="Times New Roman" panose="02020603050405020304" pitchFamily="18" charset="0"/>
              </a:rPr>
              <a:t> is the accomplishment of a goal through the direction of human assistants. </a:t>
            </a:r>
          </a:p>
        </p:txBody>
      </p:sp>
      <p:sp>
        <p:nvSpPr>
          <p:cNvPr id="2" name="TextBox 1">
            <a:extLst>
              <a:ext uri="{FF2B5EF4-FFF2-40B4-BE49-F238E27FC236}">
                <a16:creationId xmlns:a16="http://schemas.microsoft.com/office/drawing/2014/main" id="{990367B5-1229-72A7-3650-6B09189CA20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92E07552-442C-1C84-B1FF-8022C7E2630D}"/>
              </a:ext>
            </a:extLst>
          </p:cNvPr>
          <p:cNvSpPr txBox="1"/>
          <p:nvPr/>
        </p:nvSpPr>
        <p:spPr>
          <a:xfrm>
            <a:off x="535653" y="3270875"/>
            <a:ext cx="5879002" cy="2245102"/>
          </a:xfrm>
          <a:prstGeom prst="rect">
            <a:avLst/>
          </a:prstGeom>
          <a:noFill/>
          <a:ln>
            <a:solidFill>
              <a:schemeClr val="accent1"/>
            </a:solidFill>
          </a:ln>
        </p:spPr>
        <p:txBody>
          <a:bodyPr wrap="square">
            <a:spAutoFit/>
          </a:bodyPr>
          <a:lstStyle/>
          <a:p>
            <a:pPr>
              <a:lnSpc>
                <a:spcPct val="150000"/>
              </a:lnSpc>
            </a:pPr>
            <a:r>
              <a:rPr lang="en-GB" sz="2400" b="1" dirty="0">
                <a:solidFill>
                  <a:srgbClr val="C00000"/>
                </a:solidFill>
                <a:effectLst/>
                <a:latin typeface="Times New Roman" panose="02020603050405020304" pitchFamily="18" charset="0"/>
                <a:ea typeface="Calibri" panose="020F0502020204030204" pitchFamily="34" charset="0"/>
              </a:rPr>
              <a:t>Entrepreneurship</a:t>
            </a:r>
          </a:p>
          <a:p>
            <a:pPr>
              <a:lnSpc>
                <a:spcPct val="150000"/>
              </a:lnSpc>
            </a:pPr>
            <a:r>
              <a:rPr lang="en-GB" sz="2400" b="1" dirty="0">
                <a:solidFill>
                  <a:srgbClr val="C00000"/>
                </a:solidFill>
                <a:effectLst/>
                <a:latin typeface="Times New Roman" panose="02020603050405020304" pitchFamily="18" charset="0"/>
                <a:ea typeface="Calibri" panose="020F0502020204030204" pitchFamily="34" charset="0"/>
              </a:rPr>
              <a:t> </a:t>
            </a:r>
            <a:r>
              <a:rPr lang="en-GB" sz="2400" dirty="0">
                <a:effectLst/>
                <a:latin typeface="Times New Roman" panose="02020603050405020304" pitchFamily="18" charset="0"/>
                <a:ea typeface="Calibri" panose="020F0502020204030204" pitchFamily="34" charset="0"/>
              </a:rPr>
              <a:t>the ability to recognize an opportunity worth pursuing and knowing what is needed to bring it to market and make it successful</a:t>
            </a:r>
            <a:endParaRPr lang="en-GB" sz="3600" dirty="0"/>
          </a:p>
        </p:txBody>
      </p:sp>
      <p:sp>
        <p:nvSpPr>
          <p:cNvPr id="6" name="TextBox 5">
            <a:extLst>
              <a:ext uri="{FF2B5EF4-FFF2-40B4-BE49-F238E27FC236}">
                <a16:creationId xmlns:a16="http://schemas.microsoft.com/office/drawing/2014/main" id="{C28F7ABD-C768-30A5-1EF9-B83562C74C78}"/>
              </a:ext>
            </a:extLst>
          </p:cNvPr>
          <p:cNvSpPr txBox="1"/>
          <p:nvPr/>
        </p:nvSpPr>
        <p:spPr>
          <a:xfrm>
            <a:off x="6840670" y="1333111"/>
            <a:ext cx="4815677" cy="4465133"/>
          </a:xfrm>
          <a:prstGeom prst="rect">
            <a:avLst/>
          </a:prstGeom>
          <a:noFill/>
          <a:ln w="3175">
            <a:solidFill>
              <a:schemeClr val="tx1"/>
            </a:solidFill>
          </a:ln>
        </p:spPr>
        <p:txBody>
          <a:bodyPr wrap="square">
            <a:spAutoFit/>
          </a:bodyPr>
          <a:lstStyle/>
          <a:p>
            <a:pPr algn="just">
              <a:lnSpc>
                <a:spcPct val="150000"/>
              </a:lnSpc>
              <a:spcBef>
                <a:spcPts val="1200"/>
              </a:spcBef>
              <a:spcAft>
                <a:spcPts val="800"/>
              </a:spcAft>
            </a:pPr>
            <a:r>
              <a:rPr lang="en-GB" sz="2400" b="1" dirty="0">
                <a:solidFill>
                  <a:srgbClr val="C00000"/>
                </a:solidFill>
                <a:latin typeface="Times New Roman" panose="02020603050405020304" pitchFamily="18" charset="0"/>
                <a:ea typeface="Calibri" panose="020F0502020204030204" pitchFamily="34" charset="0"/>
                <a:cs typeface="Arial" panose="020B0604020202020204" pitchFamily="34" charset="0"/>
              </a:rPr>
              <a:t>T</a:t>
            </a:r>
            <a:r>
              <a:rPr lang="en-GB" sz="2400" b="1"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he good entrepreneurial leader </a:t>
            </a:r>
            <a:r>
              <a:rPr lang="en-GB" sz="2400" dirty="0">
                <a:effectLst/>
                <a:latin typeface="Times New Roman" panose="02020603050405020304" pitchFamily="18" charset="0"/>
                <a:ea typeface="Calibri" panose="020F0502020204030204" pitchFamily="34" charset="0"/>
                <a:cs typeface="Arial" panose="020B0604020202020204" pitchFamily="34" charset="0"/>
              </a:rPr>
              <a:t>realizes understands that the business world should be a </a:t>
            </a:r>
            <a:r>
              <a:rPr lang="en-GB" sz="2400" b="1" dirty="0">
                <a:effectLst/>
                <a:highlight>
                  <a:srgbClr val="FFFF00"/>
                </a:highlight>
                <a:latin typeface="Times New Roman" panose="02020603050405020304" pitchFamily="18" charset="0"/>
                <a:ea typeface="Calibri" panose="020F0502020204030204" pitchFamily="34" charset="0"/>
                <a:cs typeface="Arial" panose="020B0604020202020204" pitchFamily="34" charset="0"/>
              </a:rPr>
              <a:t>“you” </a:t>
            </a:r>
            <a:r>
              <a:rPr lang="en-GB" sz="2400" dirty="0">
                <a:effectLst/>
                <a:latin typeface="Times New Roman" panose="02020603050405020304" pitchFamily="18" charset="0"/>
                <a:ea typeface="Calibri" panose="020F0502020204030204" pitchFamily="34" charset="0"/>
                <a:cs typeface="Arial" panose="020B0604020202020204" pitchFamily="34" charset="0"/>
              </a:rPr>
              <a:t>world, not a “we” or “me” world. Which mean </a:t>
            </a:r>
            <a:r>
              <a:rPr lang="en-GB" sz="2400" b="1" dirty="0">
                <a:effectLst/>
                <a:latin typeface="Times New Roman" panose="02020603050405020304" pitchFamily="18" charset="0"/>
                <a:ea typeface="Calibri" panose="020F0502020204030204" pitchFamily="34" charset="0"/>
                <a:cs typeface="Arial" panose="020B0604020202020204" pitchFamily="34" charset="0"/>
              </a:rPr>
              <a:t>focus</a:t>
            </a:r>
            <a:r>
              <a:rPr lang="en-GB" sz="2400" dirty="0">
                <a:effectLst/>
                <a:latin typeface="Times New Roman" panose="02020603050405020304" pitchFamily="18" charset="0"/>
                <a:ea typeface="Calibri" panose="020F0502020204030204" pitchFamily="34" charset="0"/>
                <a:cs typeface="Arial" panose="020B0604020202020204" pitchFamily="34" charset="0"/>
              </a:rPr>
              <a:t> on </a:t>
            </a:r>
            <a:r>
              <a:rPr lang="en-GB" sz="2400" dirty="0">
                <a:effectLst/>
                <a:highlight>
                  <a:srgbClr val="00FF00"/>
                </a:highlight>
                <a:latin typeface="Times New Roman" panose="02020603050405020304" pitchFamily="18" charset="0"/>
                <a:ea typeface="Calibri" panose="020F0502020204030204" pitchFamily="34" charset="0"/>
                <a:cs typeface="Arial" panose="020B0604020202020204" pitchFamily="34" charset="0"/>
              </a:rPr>
              <a:t>the needs and wants of the consumer</a:t>
            </a:r>
            <a:r>
              <a:rPr lang="en-GB" sz="2400" dirty="0">
                <a:effectLst/>
                <a:latin typeface="Times New Roman" panose="02020603050405020304" pitchFamily="18" charset="0"/>
                <a:ea typeface="Calibri" panose="020F0502020204030204" pitchFamily="34" charset="0"/>
                <a:cs typeface="Arial" panose="020B0604020202020204" pitchFamily="34" charset="0"/>
              </a:rPr>
              <a:t>, knowing that by </a:t>
            </a:r>
            <a:r>
              <a:rPr lang="en-GB" sz="2400" dirty="0">
                <a:effectLst/>
                <a:highlight>
                  <a:srgbClr val="00FF00"/>
                </a:highlight>
                <a:latin typeface="Times New Roman" panose="02020603050405020304" pitchFamily="18" charset="0"/>
                <a:ea typeface="Calibri" panose="020F0502020204030204" pitchFamily="34" charset="0"/>
                <a:cs typeface="Arial" panose="020B0604020202020204" pitchFamily="34" charset="0"/>
              </a:rPr>
              <a:t>satisfying the consumer </a:t>
            </a:r>
            <a:r>
              <a:rPr lang="en-GB" sz="2400" dirty="0">
                <a:effectLst/>
                <a:latin typeface="Times New Roman" panose="02020603050405020304" pitchFamily="18" charset="0"/>
                <a:ea typeface="Calibri" panose="020F0502020204030204" pitchFamily="34" charset="0"/>
                <a:cs typeface="Arial" panose="020B0604020202020204" pitchFamily="34" charset="0"/>
              </a:rPr>
              <a:t>first, the “we” and “me” will benefit later.</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6323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5" name="TextBox 4">
            <a:extLst>
              <a:ext uri="{FF2B5EF4-FFF2-40B4-BE49-F238E27FC236}">
                <a16:creationId xmlns:a16="http://schemas.microsoft.com/office/drawing/2014/main" id="{9DA0AC51-1647-393A-FC80-656B260FB79B}"/>
              </a:ext>
            </a:extLst>
          </p:cNvPr>
          <p:cNvSpPr txBox="1"/>
          <p:nvPr/>
        </p:nvSpPr>
        <p:spPr>
          <a:xfrm>
            <a:off x="1700713" y="1180628"/>
            <a:ext cx="8790574" cy="823752"/>
          </a:xfrm>
          <a:prstGeom prst="rect">
            <a:avLst/>
          </a:prstGeom>
          <a:noFill/>
        </p:spPr>
        <p:txBody>
          <a:bodyPr wrap="square">
            <a:spAutoFit/>
          </a:bodyPr>
          <a:lstStyle/>
          <a:p>
            <a:pPr>
              <a:lnSpc>
                <a:spcPct val="150000"/>
              </a:lnSpc>
            </a:pPr>
            <a:r>
              <a:rPr lang="en-GB" sz="36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five steps of the “Opportunity Model”</a:t>
            </a:r>
          </a:p>
        </p:txBody>
      </p:sp>
      <p:sp>
        <p:nvSpPr>
          <p:cNvPr id="2" name="TextBox 1">
            <a:extLst>
              <a:ext uri="{FF2B5EF4-FFF2-40B4-BE49-F238E27FC236}">
                <a16:creationId xmlns:a16="http://schemas.microsoft.com/office/drawing/2014/main" id="{1EAEE467-36D3-40CA-30E2-277EDEC8B4C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3" name="TextBox 2">
            <a:extLst>
              <a:ext uri="{FF2B5EF4-FFF2-40B4-BE49-F238E27FC236}">
                <a16:creationId xmlns:a16="http://schemas.microsoft.com/office/drawing/2014/main" id="{235C6700-C9C0-C251-45A4-95D9D0C00B8C}"/>
              </a:ext>
            </a:extLst>
          </p:cNvPr>
          <p:cNvSpPr txBox="1"/>
          <p:nvPr/>
        </p:nvSpPr>
        <p:spPr>
          <a:xfrm>
            <a:off x="1212273" y="2004380"/>
            <a:ext cx="10518046" cy="3691844"/>
          </a:xfrm>
          <a:prstGeom prst="rect">
            <a:avLst/>
          </a:prstGeom>
          <a:noFill/>
        </p:spPr>
        <p:txBody>
          <a:bodyPr wrap="square">
            <a:spAutoFit/>
          </a:bodyPr>
          <a:lstStyle/>
          <a:p>
            <a:pPr marL="514350" indent="-514350">
              <a:lnSpc>
                <a:spcPct val="200000"/>
              </a:lnSpc>
              <a:buFont typeface="+mj-lt"/>
              <a:buAutoNum type="arabicPeriod"/>
            </a:pPr>
            <a:r>
              <a:rPr lang="en-GB" sz="2000" b="1"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Identify a Commercially Viable Problem</a:t>
            </a:r>
          </a:p>
          <a:p>
            <a:pPr marL="514350" indent="-514350">
              <a:lnSpc>
                <a:spcPct val="200000"/>
              </a:lnSpc>
              <a:buFont typeface="+mj-lt"/>
              <a:buAutoNum type="arabicPeriod"/>
            </a:pPr>
            <a:r>
              <a:rPr lang="en-GB" sz="2000" dirty="0">
                <a:latin typeface="Times New Roman" panose="02020603050405020304" pitchFamily="18" charset="0"/>
                <a:cs typeface="Times New Roman" panose="02020603050405020304" pitchFamily="18" charset="0"/>
              </a:rPr>
              <a:t>Create a Product or Service That Has a Strong Competitive and Comparative Advantage</a:t>
            </a:r>
          </a:p>
          <a:p>
            <a:pPr marL="514350" indent="-514350">
              <a:lnSpc>
                <a:spcPct val="200000"/>
              </a:lnSpc>
              <a:buFont typeface="+mj-lt"/>
              <a:buAutoNum type="arabicPeriod"/>
            </a:pPr>
            <a:r>
              <a:rPr lang="en-GB" sz="2000" dirty="0">
                <a:latin typeface="Times New Roman" panose="02020603050405020304" pitchFamily="18" charset="0"/>
                <a:cs typeface="Times New Roman" panose="02020603050405020304" pitchFamily="18" charset="0"/>
              </a:rPr>
              <a:t>Ensure That Your Product or Service Is Sustainable through Patents, Trademarks, First-Mover Advantage, and Continuous Improvement</a:t>
            </a:r>
          </a:p>
          <a:p>
            <a:pPr marL="514350" indent="-514350">
              <a:lnSpc>
                <a:spcPct val="200000"/>
              </a:lnSpc>
              <a:buFont typeface="+mj-lt"/>
              <a:buAutoNum type="arabicPeriod"/>
            </a:pPr>
            <a:r>
              <a:rPr lang="en-GB" sz="2000" dirty="0">
                <a:latin typeface="Times New Roman" panose="02020603050405020304" pitchFamily="18" charset="0"/>
                <a:cs typeface="Times New Roman" panose="02020603050405020304" pitchFamily="18" charset="0"/>
              </a:rPr>
              <a:t>Secure Your Product or Service’s Profitability</a:t>
            </a:r>
          </a:p>
          <a:p>
            <a:pPr marL="514350" indent="-514350">
              <a:lnSpc>
                <a:spcPct val="200000"/>
              </a:lnSpc>
              <a:buFont typeface="+mj-lt"/>
              <a:buAutoNum type="arabicPeriod"/>
            </a:pPr>
            <a:r>
              <a:rPr lang="en-GB" sz="2000" dirty="0">
                <a:latin typeface="Times New Roman" panose="02020603050405020304" pitchFamily="18" charset="0"/>
                <a:cs typeface="Times New Roman" panose="02020603050405020304" pitchFamily="18" charset="0"/>
              </a:rPr>
              <a:t>Build an Effective Team</a:t>
            </a:r>
          </a:p>
        </p:txBody>
      </p:sp>
    </p:spTree>
    <p:extLst>
      <p:ext uri="{BB962C8B-B14F-4D97-AF65-F5344CB8AC3E}">
        <p14:creationId xmlns:p14="http://schemas.microsoft.com/office/powerpoint/2010/main" val="2229247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292247" y="1330847"/>
            <a:ext cx="8399075" cy="4473019"/>
          </a:xfrm>
          <a:prstGeom prst="rect">
            <a:avLst/>
          </a:prstGeom>
          <a:noFill/>
        </p:spPr>
        <p:txBody>
          <a:bodyPr wrap="square">
            <a:spAutoFit/>
          </a:bodyPr>
          <a:lstStyle/>
          <a:p>
            <a:pPr algn="just">
              <a:spcBef>
                <a:spcPts val="1200"/>
              </a:spcBef>
              <a:spcAft>
                <a:spcPts val="800"/>
              </a:spcAf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This lecture covers the following topics</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Finding a Commercially Viable Problem</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An excellent example </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Demand: How Much Is Enough?</a:t>
            </a:r>
          </a:p>
          <a:p>
            <a:pPr marL="342900" indent="-342900" algn="just">
              <a:spcBef>
                <a:spcPts val="1200"/>
              </a:spcBef>
              <a:spcAft>
                <a:spcPts val="800"/>
              </a:spcAft>
              <a:buFont typeface="Arial" panose="020B0604020202020204" pitchFamily="34" charset="0"/>
              <a:buChar char="•"/>
            </a:pPr>
            <a:r>
              <a:rPr lang="en-GB" sz="2000" i="0" dirty="0">
                <a:effectLst/>
                <a:latin typeface="Times New Roman" panose="02020603050405020304" pitchFamily="18" charset="0"/>
                <a:cs typeface="Times New Roman" panose="02020603050405020304" pitchFamily="18" charset="0"/>
              </a:rPr>
              <a:t>Total addressable market</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Perils of Head-to-Head Competition</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Small Niches Can Be Profitable</a:t>
            </a:r>
          </a:p>
          <a:p>
            <a:pPr algn="just">
              <a:spcBef>
                <a:spcPts val="1200"/>
              </a:spcBef>
              <a:spcAft>
                <a:spcPts val="800"/>
              </a:spcAft>
            </a:pPr>
            <a:endParaRPr lang="en-GB"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498B4046-C9F5-F9E3-13C7-D5837B4A8765}"/>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8A6AA53D-FA81-B508-B7E9-8DB67F995BA7}"/>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Tree>
    <p:extLst>
      <p:ext uri="{BB962C8B-B14F-4D97-AF65-F5344CB8AC3E}">
        <p14:creationId xmlns:p14="http://schemas.microsoft.com/office/powerpoint/2010/main" val="3985265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5" name="TextBox 4">
            <a:extLst>
              <a:ext uri="{FF2B5EF4-FFF2-40B4-BE49-F238E27FC236}">
                <a16:creationId xmlns:a16="http://schemas.microsoft.com/office/drawing/2014/main" id="{42056D10-CBBD-CFA3-E6EE-0CFB08296C48}"/>
              </a:ext>
            </a:extLst>
          </p:cNvPr>
          <p:cNvSpPr txBox="1"/>
          <p:nvPr/>
        </p:nvSpPr>
        <p:spPr>
          <a:xfrm>
            <a:off x="1460312" y="1463429"/>
            <a:ext cx="9648966" cy="4524315"/>
          </a:xfrm>
          <a:prstGeom prst="rect">
            <a:avLst/>
          </a:prstGeom>
          <a:noFill/>
        </p:spPr>
        <p:txBody>
          <a:bodyPr wrap="square">
            <a:spAutoFit/>
          </a:bodyPr>
          <a:lstStyle/>
          <a:p>
            <a:r>
              <a:rPr lang="en-GB" sz="3200" dirty="0">
                <a:latin typeface="Times New Roman" panose="02020603050405020304" pitchFamily="18" charset="0"/>
                <a:cs typeface="Times New Roman" panose="02020603050405020304" pitchFamily="18" charset="0"/>
              </a:rPr>
              <a:t>There will always be frustrated customers who have problems that need to be solved. As a consumer, you’ve probably experienced some of this frustration yourself or at least seen it in others.</a:t>
            </a:r>
          </a:p>
          <a:p>
            <a:r>
              <a:rPr lang="en-GB" sz="3200" dirty="0">
                <a:latin typeface="Times New Roman" panose="02020603050405020304" pitchFamily="18" charset="0"/>
                <a:cs typeface="Times New Roman" panose="02020603050405020304" pitchFamily="18" charset="0"/>
              </a:rPr>
              <a:t>In marketing, one of the oldest sayings is, </a:t>
            </a:r>
            <a:r>
              <a:rPr lang="en-GB" sz="3200" i="1" dirty="0">
                <a:solidFill>
                  <a:srgbClr val="C00000"/>
                </a:solidFill>
                <a:latin typeface="Times New Roman" panose="02020603050405020304" pitchFamily="18" charset="0"/>
                <a:cs typeface="Times New Roman" panose="02020603050405020304" pitchFamily="18" charset="0"/>
              </a:rPr>
              <a:t>“Find a need and fill it.”</a:t>
            </a:r>
          </a:p>
          <a:p>
            <a:r>
              <a:rPr lang="en-GB" sz="3200" dirty="0">
                <a:latin typeface="Times New Roman" panose="02020603050405020304" pitchFamily="18" charset="0"/>
                <a:cs typeface="Times New Roman" panose="02020603050405020304" pitchFamily="18" charset="0"/>
              </a:rPr>
              <a:t> In other words, if you find an unsatisfied need, you’ll find a problem whose solution may provide an opportunity for you.</a:t>
            </a:r>
          </a:p>
        </p:txBody>
      </p:sp>
      <p:sp>
        <p:nvSpPr>
          <p:cNvPr id="8" name="TextBox 7">
            <a:extLst>
              <a:ext uri="{FF2B5EF4-FFF2-40B4-BE49-F238E27FC236}">
                <a16:creationId xmlns:a16="http://schemas.microsoft.com/office/drawing/2014/main" id="{C065CDE9-94AB-040F-F4EA-A20691B1D01C}"/>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Tree>
    <p:extLst>
      <p:ext uri="{BB962C8B-B14F-4D97-AF65-F5344CB8AC3E}">
        <p14:creationId xmlns:p14="http://schemas.microsoft.com/office/powerpoint/2010/main" val="1089288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ECEF16E1-CE51-854E-A0AC-EA5ECEC03069}"/>
              </a:ext>
            </a:extLst>
          </p:cNvPr>
          <p:cNvSpPr txBox="1"/>
          <p:nvPr/>
        </p:nvSpPr>
        <p:spPr>
          <a:xfrm>
            <a:off x="1669007" y="1590301"/>
            <a:ext cx="8853985" cy="4147739"/>
          </a:xfrm>
          <a:prstGeom prst="rect">
            <a:avLst/>
          </a:prstGeom>
          <a:noFill/>
        </p:spPr>
        <p:txBody>
          <a:bodyPr wrap="square">
            <a:spAutoFit/>
          </a:bodyPr>
          <a:lstStyle/>
          <a:p>
            <a:pPr>
              <a:lnSpc>
                <a:spcPct val="150000"/>
              </a:lnSpc>
            </a:pPr>
            <a:r>
              <a:rPr lang="en-GB" sz="3600" dirty="0">
                <a:latin typeface="Times New Roman" panose="02020603050405020304" pitchFamily="18" charset="0"/>
                <a:cs typeface="Times New Roman" panose="02020603050405020304" pitchFamily="18" charset="0"/>
              </a:rPr>
              <a:t>Not all problems that need to be solved are ready to be solved commercially. In other words, the demand for the product or service must be great enough to earn and sustain a profit.</a:t>
            </a:r>
          </a:p>
        </p:txBody>
      </p:sp>
      <p:sp>
        <p:nvSpPr>
          <p:cNvPr id="5" name="TextBox 4">
            <a:extLst>
              <a:ext uri="{FF2B5EF4-FFF2-40B4-BE49-F238E27FC236}">
                <a16:creationId xmlns:a16="http://schemas.microsoft.com/office/drawing/2014/main" id="{0ED07F52-50D5-FF15-2F48-F2E0C195D9BD}"/>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Tree>
    <p:extLst>
      <p:ext uri="{BB962C8B-B14F-4D97-AF65-F5344CB8AC3E}">
        <p14:creationId xmlns:p14="http://schemas.microsoft.com/office/powerpoint/2010/main" val="2247604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B137FB5-68A4-E270-9EAC-8FEF6D65986D}"/>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6" name="TextBox 5">
            <a:extLst>
              <a:ext uri="{FF2B5EF4-FFF2-40B4-BE49-F238E27FC236}">
                <a16:creationId xmlns:a16="http://schemas.microsoft.com/office/drawing/2014/main" id="{20F4AAC3-9BA6-7D62-93C6-55F71680EA35}"/>
              </a:ext>
            </a:extLst>
          </p:cNvPr>
          <p:cNvSpPr txBox="1"/>
          <p:nvPr/>
        </p:nvSpPr>
        <p:spPr>
          <a:xfrm>
            <a:off x="688264" y="1275301"/>
            <a:ext cx="11054686" cy="4307398"/>
          </a:xfrm>
          <a:prstGeom prst="rect">
            <a:avLst/>
          </a:prstGeom>
          <a:noFill/>
        </p:spPr>
        <p:txBody>
          <a:bodyPr wrap="square">
            <a:spAutoFit/>
          </a:bodyPr>
          <a:lstStyle/>
          <a:p>
            <a:pPr>
              <a:lnSpc>
                <a:spcPct val="200000"/>
              </a:lnSpc>
            </a:pPr>
            <a:r>
              <a:rPr lang="en-GB" sz="2000" b="1" i="1" dirty="0">
                <a:solidFill>
                  <a:srgbClr val="6F1730"/>
                </a:solidFill>
                <a:latin typeface="Times New Roman" panose="02020603050405020304" pitchFamily="18" charset="0"/>
                <a:cs typeface="Times New Roman" panose="02020603050405020304" pitchFamily="18" charset="0"/>
              </a:rPr>
              <a:t>Successful companies solve problems</a:t>
            </a:r>
          </a:p>
          <a:p>
            <a:pPr>
              <a:lnSpc>
                <a:spcPct val="200000"/>
              </a:lnSpc>
            </a:pPr>
            <a:r>
              <a:rPr lang="en-GB" sz="2000" dirty="0">
                <a:latin typeface="Times New Roman" panose="02020603050405020304" pitchFamily="18" charset="0"/>
                <a:cs typeface="Times New Roman" panose="02020603050405020304" pitchFamily="18" charset="0"/>
              </a:rPr>
              <a:t>I am sure you have heard of the business philosophy that in order to create </a:t>
            </a:r>
            <a:r>
              <a:rPr lang="en-GB" sz="2000" dirty="0">
                <a:highlight>
                  <a:srgbClr val="FFFF00"/>
                </a:highlight>
                <a:latin typeface="Times New Roman" panose="02020603050405020304" pitchFamily="18" charset="0"/>
                <a:cs typeface="Times New Roman" panose="02020603050405020304" pitchFamily="18" charset="0"/>
              </a:rPr>
              <a:t>a successful business </a:t>
            </a:r>
            <a:r>
              <a:rPr lang="en-GB" sz="2000" dirty="0">
                <a:latin typeface="Times New Roman" panose="02020603050405020304" pitchFamily="18" charset="0"/>
                <a:cs typeface="Times New Roman" panose="02020603050405020304" pitchFamily="18" charset="0"/>
              </a:rPr>
              <a:t>it needs to add </a:t>
            </a:r>
            <a:r>
              <a:rPr lang="en-GB" sz="2000" dirty="0">
                <a:highlight>
                  <a:srgbClr val="FFFF00"/>
                </a:highlight>
                <a:latin typeface="Times New Roman" panose="02020603050405020304" pitchFamily="18" charset="0"/>
                <a:cs typeface="Times New Roman" panose="02020603050405020304" pitchFamily="18" charset="0"/>
              </a:rPr>
              <a:t>real value </a:t>
            </a:r>
            <a:r>
              <a:rPr lang="en-GB" sz="2000" dirty="0">
                <a:latin typeface="Times New Roman" panose="02020603050405020304" pitchFamily="18" charset="0"/>
                <a:cs typeface="Times New Roman" panose="02020603050405020304" pitchFamily="18" charset="0"/>
              </a:rPr>
              <a:t>to a certain segment of consumers, so what is the value anyway? A successful company adds value, but they do so by solving a big problem that customers will pay money for, and if we ask how difficult the problem is? How easy is the solution? Do people have problems? And is the solution obvious enough to pay money for? These are the questions to ask when starting a business, and Problem, Solution, and Revenue are the order that business owners should consider when evaluating their business. </a:t>
            </a:r>
          </a:p>
        </p:txBody>
      </p:sp>
      <p:sp>
        <p:nvSpPr>
          <p:cNvPr id="7" name="TextBox 6">
            <a:extLst>
              <a:ext uri="{FF2B5EF4-FFF2-40B4-BE49-F238E27FC236}">
                <a16:creationId xmlns:a16="http://schemas.microsoft.com/office/drawing/2014/main" id="{FB1B55A9-5216-895E-A762-0368CDAD85A2}"/>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
        <p:nvSpPr>
          <p:cNvPr id="8" name="TextBox 7">
            <a:extLst>
              <a:ext uri="{FF2B5EF4-FFF2-40B4-BE49-F238E27FC236}">
                <a16:creationId xmlns:a16="http://schemas.microsoft.com/office/drawing/2014/main" id="{4754DF22-76F3-8E09-2A5B-16B5E8039475}"/>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11282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B137FB5-68A4-E270-9EAC-8FEF6D65986D}"/>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6" name="TextBox 5">
            <a:extLst>
              <a:ext uri="{FF2B5EF4-FFF2-40B4-BE49-F238E27FC236}">
                <a16:creationId xmlns:a16="http://schemas.microsoft.com/office/drawing/2014/main" id="{20F4AAC3-9BA6-7D62-93C6-55F71680EA35}"/>
              </a:ext>
            </a:extLst>
          </p:cNvPr>
          <p:cNvSpPr txBox="1"/>
          <p:nvPr/>
        </p:nvSpPr>
        <p:spPr>
          <a:xfrm>
            <a:off x="1233179" y="1337418"/>
            <a:ext cx="9725642" cy="4411785"/>
          </a:xfrm>
          <a:prstGeom prst="rect">
            <a:avLst/>
          </a:prstGeom>
          <a:noFill/>
        </p:spPr>
        <p:txBody>
          <a:bodyPr wrap="square">
            <a:spAutoFit/>
          </a:bodyPr>
          <a:lstStyle/>
          <a:p>
            <a:pPr>
              <a:lnSpc>
                <a:spcPct val="200000"/>
              </a:lnSpc>
            </a:pPr>
            <a:r>
              <a:rPr lang="en-GB" sz="2400" b="1" i="1" dirty="0">
                <a:solidFill>
                  <a:srgbClr val="6F1730"/>
                </a:solidFill>
                <a:latin typeface="Times New Roman" panose="02020603050405020304" pitchFamily="18" charset="0"/>
                <a:cs typeface="Times New Roman" panose="02020603050405020304" pitchFamily="18" charset="0"/>
              </a:rPr>
              <a:t>Identify the problem that is causing the pain.</a:t>
            </a:r>
          </a:p>
          <a:p>
            <a:pPr>
              <a:lnSpc>
                <a:spcPct val="200000"/>
              </a:lnSpc>
            </a:pPr>
            <a:r>
              <a:rPr lang="en-GB" sz="2400" dirty="0">
                <a:latin typeface="Times New Roman" panose="02020603050405020304" pitchFamily="18" charset="0"/>
                <a:cs typeface="Times New Roman" panose="02020603050405020304" pitchFamily="18" charset="0"/>
              </a:rPr>
              <a:t>If the problem is something undesirable and undefined, people are likely to pay a lot of money to solve it, and the </a:t>
            </a:r>
            <a:r>
              <a:rPr lang="en-GB" sz="2400" dirty="0">
                <a:highlight>
                  <a:srgbClr val="FFFF00"/>
                </a:highlight>
                <a:latin typeface="Times New Roman" panose="02020603050405020304" pitchFamily="18" charset="0"/>
                <a:cs typeface="Times New Roman" panose="02020603050405020304" pitchFamily="18" charset="0"/>
              </a:rPr>
              <a:t>problem can be anything; </a:t>
            </a:r>
            <a:r>
              <a:rPr lang="en-GB" sz="2400" dirty="0">
                <a:latin typeface="Times New Roman" panose="02020603050405020304" pitchFamily="18" charset="0"/>
                <a:cs typeface="Times New Roman" panose="02020603050405020304" pitchFamily="18" charset="0"/>
              </a:rPr>
              <a:t>It may be the need for a more efficient way of transporting passengers, the lack of effective shipping options internationally, or the need for better marketing strategies; The problem is the need or the void that the customer wants to fill. </a:t>
            </a:r>
          </a:p>
        </p:txBody>
      </p:sp>
      <p:sp>
        <p:nvSpPr>
          <p:cNvPr id="2" name="TextBox 1">
            <a:extLst>
              <a:ext uri="{FF2B5EF4-FFF2-40B4-BE49-F238E27FC236}">
                <a16:creationId xmlns:a16="http://schemas.microsoft.com/office/drawing/2014/main" id="{F77F012F-4246-D2A1-279B-F2CD53B58F2B}"/>
              </a:ext>
            </a:extLst>
          </p:cNvPr>
          <p:cNvSpPr txBox="1"/>
          <p:nvPr/>
        </p:nvSpPr>
        <p:spPr>
          <a:xfrm>
            <a:off x="2463800" y="279459"/>
            <a:ext cx="6093724" cy="369332"/>
          </a:xfrm>
          <a:prstGeom prst="rect">
            <a:avLst/>
          </a:prstGeom>
          <a:noFill/>
        </p:spPr>
        <p:txBody>
          <a:bodyPr wrap="square">
            <a:spAutoFit/>
          </a:bodyPr>
          <a:lstStyle/>
          <a:p>
            <a:pPr algn="ctr"/>
            <a:r>
              <a:rPr lang="en-GB" sz="1800" b="1" dirty="0">
                <a:solidFill>
                  <a:schemeClr val="bg1">
                    <a:lumMod val="95000"/>
                  </a:schemeClr>
                </a:solidFill>
              </a:rPr>
              <a:t>Finding a Commercially Viable Problem</a:t>
            </a:r>
          </a:p>
        </p:txBody>
      </p:sp>
      <p:sp>
        <p:nvSpPr>
          <p:cNvPr id="3" name="TextBox 2">
            <a:extLst>
              <a:ext uri="{FF2B5EF4-FFF2-40B4-BE49-F238E27FC236}">
                <a16:creationId xmlns:a16="http://schemas.microsoft.com/office/drawing/2014/main" id="{8FFB1D2F-2C1E-90DD-118F-CAEBB51622B0}"/>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8383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6F7A3F18-AA4A-FED4-BBC8-A81627A7AA4C}"/>
              </a:ext>
            </a:extLst>
          </p:cNvPr>
          <p:cNvSpPr txBox="1"/>
          <p:nvPr/>
        </p:nvSpPr>
        <p:spPr>
          <a:xfrm>
            <a:off x="905301" y="1244158"/>
            <a:ext cx="7638197" cy="4539191"/>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An excellent example of a product that solved a “real” need at the time it was invented, but that wasn’t commercially viable, was the flush toilet. Its inventor, Sir John Harrington, presented the toilet as a gift for Queen Elizabeth I of England in 1569. Certainly, Harrington was solving an important problem: the sanitary disposal of human waste.</a:t>
            </a:r>
          </a:p>
        </p:txBody>
      </p:sp>
      <p:pic>
        <p:nvPicPr>
          <p:cNvPr id="5" name="Picture 4">
            <a:extLst>
              <a:ext uri="{FF2B5EF4-FFF2-40B4-BE49-F238E27FC236}">
                <a16:creationId xmlns:a16="http://schemas.microsoft.com/office/drawing/2014/main" id="{E49DD2C1-9058-A98F-FAB1-E270FF760916}"/>
              </a:ext>
            </a:extLst>
          </p:cNvPr>
          <p:cNvPicPr>
            <a:picLocks noChangeAspect="1"/>
          </p:cNvPicPr>
          <p:nvPr/>
        </p:nvPicPr>
        <p:blipFill>
          <a:blip r:embed="rId3"/>
          <a:stretch>
            <a:fillRect/>
          </a:stretch>
        </p:blipFill>
        <p:spPr>
          <a:xfrm>
            <a:off x="8693624" y="2319029"/>
            <a:ext cx="3179928" cy="3464320"/>
          </a:xfrm>
          <a:prstGeom prst="rect">
            <a:avLst/>
          </a:prstGeom>
        </p:spPr>
      </p:pic>
      <p:sp>
        <p:nvSpPr>
          <p:cNvPr id="7" name="TextBox 6">
            <a:extLst>
              <a:ext uri="{FF2B5EF4-FFF2-40B4-BE49-F238E27FC236}">
                <a16:creationId xmlns:a16="http://schemas.microsoft.com/office/drawing/2014/main" id="{F3970185-DB64-E899-8CC8-BC5535B74A5A}"/>
              </a:ext>
            </a:extLst>
          </p:cNvPr>
          <p:cNvSpPr txBox="1"/>
          <p:nvPr/>
        </p:nvSpPr>
        <p:spPr>
          <a:xfrm>
            <a:off x="8693624" y="1631794"/>
            <a:ext cx="3179928" cy="400110"/>
          </a:xfrm>
          <a:prstGeom prst="rect">
            <a:avLst/>
          </a:prstGeom>
          <a:noFill/>
        </p:spPr>
        <p:txBody>
          <a:bodyPr wrap="square">
            <a:spAutoFit/>
          </a:bodyPr>
          <a:lstStyle/>
          <a:p>
            <a:r>
              <a:rPr lang="en-GB" sz="2000" b="1" i="1" dirty="0">
                <a:solidFill>
                  <a:schemeClr val="accent1">
                    <a:lumMod val="50000"/>
                  </a:schemeClr>
                </a:solidFill>
                <a:latin typeface="Bodoni MT" panose="02070603080606020203" pitchFamily="18" charset="0"/>
              </a:rPr>
              <a:t>A Toilet Before Its Time</a:t>
            </a:r>
          </a:p>
        </p:txBody>
      </p:sp>
      <p:sp>
        <p:nvSpPr>
          <p:cNvPr id="9" name="TextBox 8">
            <a:extLst>
              <a:ext uri="{FF2B5EF4-FFF2-40B4-BE49-F238E27FC236}">
                <a16:creationId xmlns:a16="http://schemas.microsoft.com/office/drawing/2014/main" id="{DE884410-0EE5-E14F-557D-0E06B76212D5}"/>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1590756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1CC1DCC6-ED0F-6D01-103C-6E214DE39A38}"/>
              </a:ext>
            </a:extLst>
          </p:cNvPr>
          <p:cNvSpPr txBox="1"/>
          <p:nvPr/>
        </p:nvSpPr>
        <p:spPr>
          <a:xfrm>
            <a:off x="1323833" y="1542197"/>
            <a:ext cx="9812740" cy="3903954"/>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However, his toilet wasn’t commercially viable until the late 1800s. Why? Because no adequate sewer systems existed until the Industrial Age. The shifts in population from the country to cities created a demand for flush toilets in great enough numbers to establish a large and growing market.</a:t>
            </a:r>
          </a:p>
          <a:p>
            <a:pPr>
              <a:lnSpc>
                <a:spcPct val="150000"/>
              </a:lnSpc>
            </a:pPr>
            <a:r>
              <a:rPr lang="en-GB" sz="2400" dirty="0">
                <a:latin typeface="Times New Roman" panose="02020603050405020304" pitchFamily="18" charset="0"/>
                <a:cs typeface="Times New Roman" panose="02020603050405020304" pitchFamily="18" charset="0"/>
              </a:rPr>
              <a:t>Though Sir John’s product was a bust financially, entrepreneurs like Thomas Crapper and John Douglas were so successful that their names remain linked with the flush toilet even today. </a:t>
            </a:r>
          </a:p>
        </p:txBody>
      </p:sp>
      <p:sp>
        <p:nvSpPr>
          <p:cNvPr id="5" name="TextBox 4">
            <a:extLst>
              <a:ext uri="{FF2B5EF4-FFF2-40B4-BE49-F238E27FC236}">
                <a16:creationId xmlns:a16="http://schemas.microsoft.com/office/drawing/2014/main" id="{531EDFA9-6E45-453E-699A-9288972445C7}"/>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806433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C7ADD3A7-9E2D-AA4E-20B6-77DE6352218F}"/>
              </a:ext>
            </a:extLst>
          </p:cNvPr>
          <p:cNvSpPr txBox="1"/>
          <p:nvPr/>
        </p:nvSpPr>
        <p:spPr>
          <a:xfrm>
            <a:off x="1524000" y="2183642"/>
            <a:ext cx="9144000" cy="1953868"/>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Clearly, you need not be an inventor to be a successful entrepreneur. All you need is to be able to recognize a problem that is commercially viable and develop a unique solution.</a:t>
            </a:r>
          </a:p>
        </p:txBody>
      </p:sp>
      <p:sp>
        <p:nvSpPr>
          <p:cNvPr id="5" name="TextBox 4">
            <a:extLst>
              <a:ext uri="{FF2B5EF4-FFF2-40B4-BE49-F238E27FC236}">
                <a16:creationId xmlns:a16="http://schemas.microsoft.com/office/drawing/2014/main" id="{36899E87-A849-8E26-CD0C-EBF6851647EA}"/>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3754973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1026" name="Picture 2" descr="Different types of flash memory- USB drives, Flash Drives, SSD Cards">
            <a:extLst>
              <a:ext uri="{FF2B5EF4-FFF2-40B4-BE49-F238E27FC236}">
                <a16:creationId xmlns:a16="http://schemas.microsoft.com/office/drawing/2014/main" id="{6D85E854-D1F4-A228-3F30-FB0F941831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98" r="6667"/>
          <a:stretch/>
        </p:blipFill>
        <p:spPr bwMode="auto">
          <a:xfrm>
            <a:off x="8187945" y="1464829"/>
            <a:ext cx="2919658" cy="27082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6C7512F-41B9-92B8-3C9E-827AE8A3A02B}"/>
              </a:ext>
            </a:extLst>
          </p:cNvPr>
          <p:cNvSpPr txBox="1"/>
          <p:nvPr/>
        </p:nvSpPr>
        <p:spPr>
          <a:xfrm>
            <a:off x="8367753" y="910432"/>
            <a:ext cx="2919658" cy="461665"/>
          </a:xfrm>
          <a:prstGeom prst="rect">
            <a:avLst/>
          </a:prstGeom>
          <a:noFill/>
        </p:spPr>
        <p:txBody>
          <a:bodyPr wrap="square">
            <a:spAutoFit/>
          </a:bodyPr>
          <a:lstStyle/>
          <a:p>
            <a:pPr algn="l" fontAlgn="base"/>
            <a:r>
              <a:rPr lang="en-GB" sz="2400" b="1" i="0" dirty="0">
                <a:solidFill>
                  <a:schemeClr val="bg2">
                    <a:lumMod val="25000"/>
                  </a:schemeClr>
                </a:solidFill>
                <a:effectLst/>
                <a:latin typeface="Times New Roman" panose="02020603050405020304" pitchFamily="18" charset="0"/>
                <a:cs typeface="Times New Roman" panose="02020603050405020304" pitchFamily="18" charset="0"/>
              </a:rPr>
              <a:t>Flash Memory</a:t>
            </a:r>
          </a:p>
        </p:txBody>
      </p:sp>
      <p:sp>
        <p:nvSpPr>
          <p:cNvPr id="6" name="TextBox 5">
            <a:extLst>
              <a:ext uri="{FF2B5EF4-FFF2-40B4-BE49-F238E27FC236}">
                <a16:creationId xmlns:a16="http://schemas.microsoft.com/office/drawing/2014/main" id="{A4190A19-A6EA-23EC-9112-9E007C646DB1}"/>
              </a:ext>
            </a:extLst>
          </p:cNvPr>
          <p:cNvSpPr txBox="1"/>
          <p:nvPr/>
        </p:nvSpPr>
        <p:spPr>
          <a:xfrm>
            <a:off x="3293235" y="4039029"/>
            <a:ext cx="7994176" cy="2252989"/>
          </a:xfrm>
          <a:prstGeom prst="rect">
            <a:avLst/>
          </a:prstGeom>
          <a:noFill/>
          <a:ln>
            <a:solidFill>
              <a:srgbClr val="C00000"/>
            </a:solidFill>
          </a:ln>
        </p:spPr>
        <p:txBody>
          <a:bodyPr wrap="square">
            <a:spAutoFit/>
          </a:bodyPr>
          <a:lstStyle/>
          <a:p>
            <a:pPr>
              <a:lnSpc>
                <a:spcPct val="150000"/>
              </a:lnSpc>
            </a:pPr>
            <a:endParaRPr lang="en-GB" sz="1400" dirty="0">
              <a:latin typeface="Times New Roman" panose="02020603050405020304" pitchFamily="18" charset="0"/>
              <a:cs typeface="Times New Roman" panose="02020603050405020304" pitchFamily="18" charset="0"/>
            </a:endParaRPr>
          </a:p>
          <a:p>
            <a:pPr>
              <a:lnSpc>
                <a:spcPct val="150000"/>
              </a:lnSpc>
            </a:pPr>
            <a:r>
              <a:rPr lang="en-GB" sz="2000" dirty="0">
                <a:latin typeface="Times New Roman" panose="02020603050405020304" pitchFamily="18" charset="0"/>
                <a:cs typeface="Times New Roman" panose="02020603050405020304" pitchFamily="18" charset="0"/>
              </a:rPr>
              <a:t>Flash memory is the most widely used data storage technology in consumer devices today. It stores our photos, our videos, our music, our documents and so much more. In fact, flash memory has mostly replaced the magnetic hard drive disks (HDDs) that used to be common in computers.</a:t>
            </a:r>
          </a:p>
        </p:txBody>
      </p:sp>
      <p:sp>
        <p:nvSpPr>
          <p:cNvPr id="8" name="TextBox 7">
            <a:extLst>
              <a:ext uri="{FF2B5EF4-FFF2-40B4-BE49-F238E27FC236}">
                <a16:creationId xmlns:a16="http://schemas.microsoft.com/office/drawing/2014/main" id="{C18E868D-25D9-DA2D-6A1F-FF8697B4C621}"/>
              </a:ext>
            </a:extLst>
          </p:cNvPr>
          <p:cNvSpPr txBox="1"/>
          <p:nvPr/>
        </p:nvSpPr>
        <p:spPr>
          <a:xfrm>
            <a:off x="515439" y="1401284"/>
            <a:ext cx="7168251" cy="2806987"/>
          </a:xfrm>
          <a:prstGeom prst="rect">
            <a:avLst/>
          </a:prstGeom>
          <a:noFill/>
          <a:ln>
            <a:solidFill>
              <a:srgbClr val="C00000"/>
            </a:solidFill>
          </a:ln>
        </p:spPr>
        <p:txBody>
          <a:bodyPr wrap="square">
            <a:spAutoFit/>
          </a:bodyPr>
          <a:lstStyle/>
          <a:p>
            <a:pPr>
              <a:lnSpc>
                <a:spcPct val="150000"/>
              </a:lnSpc>
            </a:pPr>
            <a:r>
              <a:rPr lang="en-GB" sz="2000" dirty="0">
                <a:highlight>
                  <a:srgbClr val="FFFF00"/>
                </a:highlight>
                <a:latin typeface="Times New Roman" panose="02020603050405020304" pitchFamily="18" charset="0"/>
                <a:cs typeface="Times New Roman" panose="02020603050405020304" pitchFamily="18" charset="0"/>
              </a:rPr>
              <a:t>Flash memory </a:t>
            </a:r>
            <a:r>
              <a:rPr lang="en-GB" sz="2000" dirty="0">
                <a:latin typeface="Times New Roman" panose="02020603050405020304" pitchFamily="18" charset="0"/>
                <a:cs typeface="Times New Roman" panose="02020603050405020304" pitchFamily="18" charset="0"/>
              </a:rPr>
              <a:t>was invented in the early 1980s by Japanese engineer </a:t>
            </a:r>
            <a:r>
              <a:rPr lang="en-GB" sz="2000" dirty="0" err="1">
                <a:latin typeface="Times New Roman" panose="02020603050405020304" pitchFamily="18" charset="0"/>
                <a:cs typeface="Times New Roman" panose="02020603050405020304" pitchFamily="18" charset="0"/>
              </a:rPr>
              <a:t>Masuoka</a:t>
            </a:r>
            <a:r>
              <a:rPr lang="en-GB" sz="2000" dirty="0">
                <a:latin typeface="Times New Roman" panose="02020603050405020304" pitchFamily="18" charset="0"/>
                <a:cs typeface="Times New Roman" panose="02020603050405020304" pitchFamily="18" charset="0"/>
              </a:rPr>
              <a:t> Fujio, who was then working at the Toshiba Corporation and who was searching for a technology that would replace existing data-storage media such as magnetic tapes, floppy disks, and dynamic random-access memory (DRAM) chips</a:t>
            </a:r>
          </a:p>
          <a:p>
            <a:pPr>
              <a:lnSpc>
                <a:spcPct val="150000"/>
              </a:lnSpc>
            </a:pPr>
            <a:endParaRPr lang="en-GB"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3ACC69E-8D2B-DFCF-3D92-CE76E3D1970B}"/>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386702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2050" name="Picture 2" descr="What Do Solar Panels Cost and Are They Worth It? - NerdWallet">
            <a:extLst>
              <a:ext uri="{FF2B5EF4-FFF2-40B4-BE49-F238E27FC236}">
                <a16:creationId xmlns:a16="http://schemas.microsoft.com/office/drawing/2014/main" id="{754FCC43-9138-D39B-A3AF-57A876E233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7904" y="3701468"/>
            <a:ext cx="4237796" cy="260203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w China's Solar Industry Is Set Up To Be The New Green OPEC">
            <a:extLst>
              <a:ext uri="{FF2B5EF4-FFF2-40B4-BE49-F238E27FC236}">
                <a16:creationId xmlns:a16="http://schemas.microsoft.com/office/drawing/2014/main" id="{9DC9AFD3-CD98-58FC-696C-0C0E077C1E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7904" y="1153539"/>
            <a:ext cx="4237796" cy="24938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8DB2AC1-3CFC-2D97-6686-358DBD90BE36}"/>
              </a:ext>
            </a:extLst>
          </p:cNvPr>
          <p:cNvSpPr txBox="1"/>
          <p:nvPr/>
        </p:nvSpPr>
        <p:spPr>
          <a:xfrm>
            <a:off x="9284458" y="679569"/>
            <a:ext cx="3476767" cy="584775"/>
          </a:xfrm>
          <a:prstGeom prst="rect">
            <a:avLst/>
          </a:prstGeom>
          <a:noFill/>
        </p:spPr>
        <p:txBody>
          <a:bodyPr wrap="square">
            <a:spAutoFit/>
          </a:bodyPr>
          <a:lstStyle/>
          <a:p>
            <a:pPr algn="l"/>
            <a:r>
              <a:rPr lang="en-GB" sz="3200" b="1" i="0" dirty="0">
                <a:solidFill>
                  <a:srgbClr val="6F1730"/>
                </a:solidFill>
                <a:effectLst/>
                <a:latin typeface="Times New Roman" panose="02020603050405020304" pitchFamily="18" charset="0"/>
                <a:cs typeface="Times New Roman" panose="02020603050405020304" pitchFamily="18" charset="0"/>
              </a:rPr>
              <a:t>Solar kits</a:t>
            </a:r>
          </a:p>
        </p:txBody>
      </p:sp>
      <p:pic>
        <p:nvPicPr>
          <p:cNvPr id="2054" name="Picture 6">
            <a:extLst>
              <a:ext uri="{FF2B5EF4-FFF2-40B4-BE49-F238E27FC236}">
                <a16:creationId xmlns:a16="http://schemas.microsoft.com/office/drawing/2014/main" id="{C5A04F9A-87A8-87EE-379D-334F8CEF8F2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73" t="2110" r="2601" b="3798"/>
          <a:stretch/>
        </p:blipFill>
        <p:spPr bwMode="auto">
          <a:xfrm>
            <a:off x="1330566" y="1487102"/>
            <a:ext cx="5573173" cy="388379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9B8B8CC-2CAC-BA04-F760-2BAFBD309352}"/>
              </a:ext>
            </a:extLst>
          </p:cNvPr>
          <p:cNvSpPr txBox="1"/>
          <p:nvPr/>
        </p:nvSpPr>
        <p:spPr>
          <a:xfrm>
            <a:off x="1522648" y="5282690"/>
            <a:ext cx="5573174" cy="1156086"/>
          </a:xfrm>
          <a:prstGeom prst="rect">
            <a:avLst/>
          </a:prstGeom>
          <a:noFill/>
        </p:spPr>
        <p:txBody>
          <a:bodyPr wrap="square">
            <a:spAutoFit/>
          </a:bodyPr>
          <a:lstStyle/>
          <a:p>
            <a:pPr>
              <a:lnSpc>
                <a:spcPct val="150000"/>
              </a:lnSpc>
            </a:pPr>
            <a:r>
              <a:rPr lang="en-GB" sz="1600" dirty="0">
                <a:latin typeface="Times New Roman" panose="02020603050405020304" pitchFamily="18" charset="0"/>
                <a:cs typeface="Times New Roman" panose="02020603050405020304" pitchFamily="18" charset="0"/>
              </a:rPr>
              <a:t>The image below is an advertisement photo that appeared in the 1956 issue of Look Magazine, show off the “Bell Solar Battery” to the American public.</a:t>
            </a:r>
          </a:p>
        </p:txBody>
      </p:sp>
      <p:sp>
        <p:nvSpPr>
          <p:cNvPr id="9" name="TextBox 8">
            <a:extLst>
              <a:ext uri="{FF2B5EF4-FFF2-40B4-BE49-F238E27FC236}">
                <a16:creationId xmlns:a16="http://schemas.microsoft.com/office/drawing/2014/main" id="{CA1E44F0-7D40-862F-E38A-4E551FB1E747}"/>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4030185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8AE28A62-5E4C-FE13-ED49-816481D37F88}"/>
              </a:ext>
            </a:extLst>
          </p:cNvPr>
          <p:cNvSpPr txBox="1"/>
          <p:nvPr/>
        </p:nvSpPr>
        <p:spPr>
          <a:xfrm>
            <a:off x="802840" y="1555845"/>
            <a:ext cx="6676133" cy="3892861"/>
          </a:xfrm>
          <a:prstGeom prst="rect">
            <a:avLst/>
          </a:prstGeom>
          <a:noFill/>
          <a:ln>
            <a:solidFill>
              <a:srgbClr val="FF0000"/>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In 1939, Russell Ohl created the solar cell design that is used in many modern solar panels. He patented his design in 1941.  In 1954, this design was first used by Bell Labs to create the first commercially viable silicon solar cell. </a:t>
            </a:r>
          </a:p>
        </p:txBody>
      </p:sp>
      <p:pic>
        <p:nvPicPr>
          <p:cNvPr id="3074" name="Picture 2" descr="History of Solar Energy: Who Invented Solar Panels? | Deege ...">
            <a:extLst>
              <a:ext uri="{FF2B5EF4-FFF2-40B4-BE49-F238E27FC236}">
                <a16:creationId xmlns:a16="http://schemas.microsoft.com/office/drawing/2014/main" id="{479FC588-62E7-D95D-36BC-64E58F8CD3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58" t="3102" r="5685"/>
          <a:stretch/>
        </p:blipFill>
        <p:spPr bwMode="auto">
          <a:xfrm>
            <a:off x="7628561" y="1773298"/>
            <a:ext cx="4353636" cy="32566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F19E586-A3CB-0C00-F301-79D5C004BA57}"/>
              </a:ext>
            </a:extLst>
          </p:cNvPr>
          <p:cNvSpPr txBox="1"/>
          <p:nvPr/>
        </p:nvSpPr>
        <p:spPr>
          <a:xfrm>
            <a:off x="8065827" y="5084702"/>
            <a:ext cx="3916370" cy="276999"/>
          </a:xfrm>
          <a:prstGeom prst="rect">
            <a:avLst/>
          </a:prstGeom>
          <a:noFill/>
        </p:spPr>
        <p:txBody>
          <a:bodyPr wrap="square">
            <a:spAutoFit/>
          </a:bodyPr>
          <a:lstStyle/>
          <a:p>
            <a:pPr algn="ctr"/>
            <a:r>
              <a:rPr lang="en-GB" sz="1200" i="0" cap="all" dirty="0">
                <a:effectLst/>
                <a:latin typeface="Raleway" pitchFamily="2" charset="0"/>
              </a:rPr>
              <a:t>THE HISTORY OF SOLAR ENERGY</a:t>
            </a:r>
          </a:p>
        </p:txBody>
      </p:sp>
      <p:sp>
        <p:nvSpPr>
          <p:cNvPr id="9" name="TextBox 8">
            <a:extLst>
              <a:ext uri="{FF2B5EF4-FFF2-40B4-BE49-F238E27FC236}">
                <a16:creationId xmlns:a16="http://schemas.microsoft.com/office/drawing/2014/main" id="{D825998C-4E23-1173-9900-C15B2BC07079}"/>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spTree>
    <p:extLst>
      <p:ext uri="{BB962C8B-B14F-4D97-AF65-F5344CB8AC3E}">
        <p14:creationId xmlns:p14="http://schemas.microsoft.com/office/powerpoint/2010/main" val="2740603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8AE28A62-5E4C-FE13-ED49-816481D37F88}"/>
              </a:ext>
            </a:extLst>
          </p:cNvPr>
          <p:cNvSpPr txBox="1"/>
          <p:nvPr/>
        </p:nvSpPr>
        <p:spPr>
          <a:xfrm>
            <a:off x="816487" y="2082930"/>
            <a:ext cx="5279513" cy="3246530"/>
          </a:xfrm>
          <a:prstGeom prst="rect">
            <a:avLst/>
          </a:prstGeom>
          <a:noFill/>
          <a:ln>
            <a:solidFill>
              <a:srgbClr val="7030A0"/>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What happened to businessman and programmer Mark Zuckerberg when he started </a:t>
            </a:r>
            <a:r>
              <a:rPr lang="en-GB" sz="2800" dirty="0">
                <a:highlight>
                  <a:srgbClr val="FFFF00"/>
                </a:highlight>
                <a:latin typeface="Times New Roman" panose="02020603050405020304" pitchFamily="18" charset="0"/>
                <a:cs typeface="Times New Roman" panose="02020603050405020304" pitchFamily="18" charset="0"/>
              </a:rPr>
              <a:t>Facebook? </a:t>
            </a:r>
            <a:r>
              <a:rPr lang="en-GB" sz="2800" dirty="0">
                <a:latin typeface="Times New Roman" panose="02020603050405020304" pitchFamily="18" charset="0"/>
                <a:cs typeface="Times New Roman" panose="02020603050405020304" pitchFamily="18" charset="0"/>
              </a:rPr>
              <a:t>Zuckerberg greatly helped develop </a:t>
            </a:r>
            <a:r>
              <a:rPr lang="en-GB" sz="2800" dirty="0">
                <a:highlight>
                  <a:srgbClr val="FFFF00"/>
                </a:highlight>
                <a:latin typeface="Times New Roman" panose="02020603050405020304" pitchFamily="18" charset="0"/>
                <a:cs typeface="Times New Roman" panose="02020603050405020304" pitchFamily="18" charset="0"/>
              </a:rPr>
              <a:t>the ability to communicate online</a:t>
            </a:r>
            <a:r>
              <a:rPr lang="en-GB" sz="2800" dirty="0">
                <a:latin typeface="Times New Roman" panose="02020603050405020304" pitchFamily="18" charset="0"/>
                <a:cs typeface="Times New Roman" panose="02020603050405020304" pitchFamily="18" charset="0"/>
              </a:rPr>
              <a:t>.</a:t>
            </a:r>
          </a:p>
        </p:txBody>
      </p:sp>
      <p:sp>
        <p:nvSpPr>
          <p:cNvPr id="9" name="TextBox 8">
            <a:extLst>
              <a:ext uri="{FF2B5EF4-FFF2-40B4-BE49-F238E27FC236}">
                <a16:creationId xmlns:a16="http://schemas.microsoft.com/office/drawing/2014/main" id="{D825998C-4E23-1173-9900-C15B2BC07079}"/>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pic>
        <p:nvPicPr>
          <p:cNvPr id="5124" name="Picture 4" descr="Les Reels d'Instagram débarquent sur Facebook">
            <a:extLst>
              <a:ext uri="{FF2B5EF4-FFF2-40B4-BE49-F238E27FC236}">
                <a16:creationId xmlns:a16="http://schemas.microsoft.com/office/drawing/2014/main" id="{206D7E6E-E8DF-56D9-60C6-04EDB68249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9582" y="2069398"/>
            <a:ext cx="5088878" cy="3260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659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8AE28A62-5E4C-FE13-ED49-816481D37F88}"/>
              </a:ext>
            </a:extLst>
          </p:cNvPr>
          <p:cNvSpPr txBox="1"/>
          <p:nvPr/>
        </p:nvSpPr>
        <p:spPr>
          <a:xfrm>
            <a:off x="802840" y="2333768"/>
            <a:ext cx="6676133" cy="2600199"/>
          </a:xfrm>
          <a:prstGeom prst="rect">
            <a:avLst/>
          </a:prstGeom>
          <a:noFill/>
          <a:ln>
            <a:solidFill>
              <a:schemeClr val="accent4">
                <a:lumMod val="75000"/>
              </a:schemeClr>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and what void did Sergey Brin and Larry Paige fill when </a:t>
            </a:r>
            <a:r>
              <a:rPr lang="en-GB" sz="2800" dirty="0">
                <a:highlight>
                  <a:srgbClr val="FFFF00"/>
                </a:highlight>
                <a:latin typeface="Times New Roman" panose="02020603050405020304" pitchFamily="18" charset="0"/>
                <a:cs typeface="Times New Roman" panose="02020603050405020304" pitchFamily="18" charset="0"/>
              </a:rPr>
              <a:t>creating Google</a:t>
            </a:r>
            <a:r>
              <a:rPr lang="en-GB" sz="2800" dirty="0">
                <a:latin typeface="Times New Roman" panose="02020603050405020304" pitchFamily="18" charset="0"/>
                <a:cs typeface="Times New Roman" panose="02020603050405020304" pitchFamily="18" charset="0"/>
              </a:rPr>
              <a:t>? Is the need for an </a:t>
            </a:r>
            <a:r>
              <a:rPr lang="en-GB" sz="2800" dirty="0">
                <a:highlight>
                  <a:srgbClr val="FFFF00"/>
                </a:highlight>
                <a:latin typeface="Times New Roman" panose="02020603050405020304" pitchFamily="18" charset="0"/>
                <a:cs typeface="Times New Roman" panose="02020603050405020304" pitchFamily="18" charset="0"/>
              </a:rPr>
              <a:t>effective commercial search engine on </a:t>
            </a:r>
            <a:r>
              <a:rPr lang="en-GB" sz="2800" dirty="0">
                <a:latin typeface="Times New Roman" panose="02020603050405020304" pitchFamily="18" charset="0"/>
                <a:cs typeface="Times New Roman" panose="02020603050405020304" pitchFamily="18" charset="0"/>
              </a:rPr>
              <a:t>the Internet</a:t>
            </a:r>
          </a:p>
        </p:txBody>
      </p:sp>
      <p:sp>
        <p:nvSpPr>
          <p:cNvPr id="9" name="TextBox 8">
            <a:extLst>
              <a:ext uri="{FF2B5EF4-FFF2-40B4-BE49-F238E27FC236}">
                <a16:creationId xmlns:a16="http://schemas.microsoft.com/office/drawing/2014/main" id="{D825998C-4E23-1173-9900-C15B2BC07079}"/>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pic>
        <p:nvPicPr>
          <p:cNvPr id="6146" name="Picture 2" descr="He mirado todos los datos que Google tiene sobre mí, y confirmo que es el  Gran Hermano definitivo">
            <a:extLst>
              <a:ext uri="{FF2B5EF4-FFF2-40B4-BE49-F238E27FC236}">
                <a16:creationId xmlns:a16="http://schemas.microsoft.com/office/drawing/2014/main" id="{2879B678-F132-F005-34E3-B5717DF743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2843" y="2266967"/>
            <a:ext cx="40005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607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D825998C-4E23-1173-9900-C15B2BC07079}"/>
              </a:ext>
            </a:extLst>
          </p:cNvPr>
          <p:cNvSpPr txBox="1"/>
          <p:nvPr/>
        </p:nvSpPr>
        <p:spPr>
          <a:xfrm>
            <a:off x="3278875"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An excellent example </a:t>
            </a:r>
            <a:endParaRPr lang="en-GB" sz="2400" b="1" dirty="0">
              <a:solidFill>
                <a:schemeClr val="bg1">
                  <a:lumMod val="95000"/>
                </a:schemeClr>
              </a:solidFill>
            </a:endParaRPr>
          </a:p>
        </p:txBody>
      </p:sp>
      <p:pic>
        <p:nvPicPr>
          <p:cNvPr id="9218" name="Picture 2" descr="Google &amp; Facebook Advertising Strategy: Your Audience Targeting Toolbox">
            <a:extLst>
              <a:ext uri="{FF2B5EF4-FFF2-40B4-BE49-F238E27FC236}">
                <a16:creationId xmlns:a16="http://schemas.microsoft.com/office/drawing/2014/main" id="{DFE2EFFE-1960-11A3-1C6D-64DB744431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17" y="1341567"/>
            <a:ext cx="3810000" cy="3810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0BC5458-4190-A8C0-B050-1ECB9A1FEF40}"/>
              </a:ext>
            </a:extLst>
          </p:cNvPr>
          <p:cNvSpPr txBox="1"/>
          <p:nvPr/>
        </p:nvSpPr>
        <p:spPr>
          <a:xfrm>
            <a:off x="5183875" y="1341567"/>
            <a:ext cx="6293892" cy="4435830"/>
          </a:xfrm>
          <a:prstGeom prst="rect">
            <a:avLst/>
          </a:prstGeom>
          <a:noFill/>
        </p:spPr>
        <p:txBody>
          <a:bodyPr wrap="square">
            <a:spAutoFit/>
          </a:bodyPr>
          <a:lstStyle/>
          <a:p>
            <a:pPr>
              <a:lnSpc>
                <a:spcPct val="150000"/>
              </a:lnSpc>
            </a:pPr>
            <a:r>
              <a:rPr lang="en-GB" sz="3200" dirty="0">
                <a:latin typeface="Times New Roman" panose="02020603050405020304" pitchFamily="18" charset="0"/>
                <a:cs typeface="Times New Roman" panose="02020603050405020304" pitchFamily="18" charset="0"/>
              </a:rPr>
              <a:t> </a:t>
            </a:r>
            <a:r>
              <a:rPr lang="en-GB" sz="3200" b="1" dirty="0">
                <a:latin typeface="Times New Roman" panose="02020603050405020304" pitchFamily="18" charset="0"/>
                <a:cs typeface="Times New Roman" panose="02020603050405020304" pitchFamily="18" charset="0"/>
              </a:rPr>
              <a:t>Google &amp; Facebook</a:t>
            </a:r>
          </a:p>
          <a:p>
            <a:pPr>
              <a:lnSpc>
                <a:spcPct val="150000"/>
              </a:lnSpc>
            </a:pPr>
            <a:r>
              <a:rPr lang="en-GB" sz="3200" dirty="0">
                <a:latin typeface="Times New Roman" panose="02020603050405020304" pitchFamily="18" charset="0"/>
                <a:cs typeface="Times New Roman" panose="02020603050405020304" pitchFamily="18" charset="0"/>
              </a:rPr>
              <a:t>They were solving real problems, and thanks to the scalability of those problems, they were able to grow their business to be as significant as it is today.</a:t>
            </a:r>
          </a:p>
        </p:txBody>
      </p:sp>
    </p:spTree>
    <p:extLst>
      <p:ext uri="{BB962C8B-B14F-4D97-AF65-F5344CB8AC3E}">
        <p14:creationId xmlns:p14="http://schemas.microsoft.com/office/powerpoint/2010/main" val="4047716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5" name="TextBox 4">
            <a:extLst>
              <a:ext uri="{FF2B5EF4-FFF2-40B4-BE49-F238E27FC236}">
                <a16:creationId xmlns:a16="http://schemas.microsoft.com/office/drawing/2014/main" id="{C0BC5458-4190-A8C0-B050-1ECB9A1FEF40}"/>
              </a:ext>
            </a:extLst>
          </p:cNvPr>
          <p:cNvSpPr txBox="1"/>
          <p:nvPr/>
        </p:nvSpPr>
        <p:spPr>
          <a:xfrm>
            <a:off x="1455761" y="1314272"/>
            <a:ext cx="9717206" cy="4457952"/>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 So what is your problem? What is the problem you are trying to solve? If you </a:t>
            </a:r>
            <a:r>
              <a:rPr lang="en-GB" sz="2400" dirty="0">
                <a:highlight>
                  <a:srgbClr val="FFFF00"/>
                </a:highlight>
                <a:latin typeface="Times New Roman" panose="02020603050405020304" pitchFamily="18" charset="0"/>
                <a:cs typeface="Times New Roman" panose="02020603050405020304" pitchFamily="18" charset="0"/>
              </a:rPr>
              <a:t>don't solve a problem, you don't have a job</a:t>
            </a:r>
            <a:r>
              <a:rPr lang="en-GB" sz="2400" dirty="0">
                <a:latin typeface="Times New Roman" panose="02020603050405020304" pitchFamily="18" charset="0"/>
                <a:cs typeface="Times New Roman" panose="02020603050405020304" pitchFamily="18" charset="0"/>
              </a:rPr>
              <a:t>, but defining the problem doesn't stop there. The most important question you can ask when checking a company's capabilities is: How big is the problem? The bigger the problem and the more intense the pain, the more potential clients you have. Moreover, the greater the pain, the more a person is willing to pay to relieve it. So, to make money, make sure that the size and scope of the problem will support your company's vision</a:t>
            </a:r>
          </a:p>
        </p:txBody>
      </p:sp>
    </p:spTree>
    <p:extLst>
      <p:ext uri="{BB962C8B-B14F-4D97-AF65-F5344CB8AC3E}">
        <p14:creationId xmlns:p14="http://schemas.microsoft.com/office/powerpoint/2010/main" val="1168220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28386DF9-159F-D25B-DB2D-CF26FCCBA89D}"/>
              </a:ext>
            </a:extLst>
          </p:cNvPr>
          <p:cNvSpPr txBox="1"/>
          <p:nvPr/>
        </p:nvSpPr>
        <p:spPr>
          <a:xfrm>
            <a:off x="1712257" y="1586258"/>
            <a:ext cx="8270543" cy="3246530"/>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“Is a problem ready to be solved?” is a convenient way of asking, “Is there enough demand for the product or service I’m about to create to make it commercially viable? Will there be </a:t>
            </a:r>
            <a:r>
              <a:rPr lang="en-GB" sz="2800" dirty="0">
                <a:highlight>
                  <a:srgbClr val="FFFF00"/>
                </a:highlight>
                <a:latin typeface="Times New Roman" panose="02020603050405020304" pitchFamily="18" charset="0"/>
                <a:cs typeface="Times New Roman" panose="02020603050405020304" pitchFamily="18" charset="0"/>
              </a:rPr>
              <a:t>enough demand </a:t>
            </a:r>
            <a:r>
              <a:rPr lang="en-GB" sz="2800" dirty="0">
                <a:latin typeface="Times New Roman" panose="02020603050405020304" pitchFamily="18" charset="0"/>
                <a:cs typeface="Times New Roman" panose="02020603050405020304" pitchFamily="18" charset="0"/>
              </a:rPr>
              <a:t>that translates into sales volume to pay the bills and show a </a:t>
            </a:r>
            <a:r>
              <a:rPr lang="en-GB" sz="2800" dirty="0">
                <a:highlight>
                  <a:srgbClr val="FFFF00"/>
                </a:highlight>
                <a:latin typeface="Times New Roman" panose="02020603050405020304" pitchFamily="18" charset="0"/>
                <a:cs typeface="Times New Roman" panose="02020603050405020304" pitchFamily="18" charset="0"/>
              </a:rPr>
              <a:t>profit</a:t>
            </a:r>
            <a:r>
              <a:rPr lang="en-GB" sz="2800" dirty="0">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id="{BEF80524-E589-17B7-C0ED-318D6A37E7B1}"/>
              </a:ext>
            </a:extLst>
          </p:cNvPr>
          <p:cNvSpPr txBox="1"/>
          <p:nvPr/>
        </p:nvSpPr>
        <p:spPr>
          <a:xfrm>
            <a:off x="2664726"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Demand: How Much Is Enough?</a:t>
            </a:r>
          </a:p>
        </p:txBody>
      </p:sp>
    </p:spTree>
    <p:extLst>
      <p:ext uri="{BB962C8B-B14F-4D97-AF65-F5344CB8AC3E}">
        <p14:creationId xmlns:p14="http://schemas.microsoft.com/office/powerpoint/2010/main" val="387356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B3A7B0B0-1DDD-995B-F2C3-11B436B01F5E}"/>
              </a:ext>
            </a:extLst>
          </p:cNvPr>
          <p:cNvSpPr txBox="1"/>
          <p:nvPr/>
        </p:nvSpPr>
        <p:spPr>
          <a:xfrm>
            <a:off x="1443928" y="1611532"/>
            <a:ext cx="9512488" cy="3903954"/>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In the case of the flush toilet, the answer to whether it was commercially viable is very obvious.</a:t>
            </a:r>
          </a:p>
          <a:p>
            <a:pPr>
              <a:lnSpc>
                <a:spcPct val="150000"/>
              </a:lnSpc>
            </a:pPr>
            <a:endParaRPr lang="en-GB" sz="2400" dirty="0">
              <a:latin typeface="Times New Roman" panose="02020603050405020304" pitchFamily="18" charset="0"/>
              <a:cs typeface="Times New Roman" panose="02020603050405020304" pitchFamily="18" charset="0"/>
            </a:endParaRPr>
          </a:p>
          <a:p>
            <a:pPr>
              <a:lnSpc>
                <a:spcPct val="150000"/>
              </a:lnSpc>
            </a:pPr>
            <a:r>
              <a:rPr lang="en-GB" sz="2400" dirty="0">
                <a:latin typeface="Times New Roman" panose="02020603050405020304" pitchFamily="18" charset="0"/>
                <a:cs typeface="Times New Roman" panose="02020603050405020304" pitchFamily="18" charset="0"/>
              </a:rPr>
              <a:t> But how do we make these determinations in real time when we are faced with the challenge? The answer lies in assessing the size of the market (large and growing ones are the best) and how big a chunk of the market you can chop off.</a:t>
            </a:r>
          </a:p>
        </p:txBody>
      </p:sp>
      <p:sp>
        <p:nvSpPr>
          <p:cNvPr id="5" name="TextBox 4">
            <a:extLst>
              <a:ext uri="{FF2B5EF4-FFF2-40B4-BE49-F238E27FC236}">
                <a16:creationId xmlns:a16="http://schemas.microsoft.com/office/drawing/2014/main" id="{25D6A74F-4C05-9DB1-99C5-3ECC27A7BBE1}"/>
              </a:ext>
            </a:extLst>
          </p:cNvPr>
          <p:cNvSpPr txBox="1"/>
          <p:nvPr/>
        </p:nvSpPr>
        <p:spPr>
          <a:xfrm>
            <a:off x="2664726"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Demand: How Much Is Enough?</a:t>
            </a:r>
          </a:p>
        </p:txBody>
      </p:sp>
    </p:spTree>
    <p:extLst>
      <p:ext uri="{BB962C8B-B14F-4D97-AF65-F5344CB8AC3E}">
        <p14:creationId xmlns:p14="http://schemas.microsoft.com/office/powerpoint/2010/main" val="2219475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B3A7B0B0-1DDD-995B-F2C3-11B436B01F5E}"/>
              </a:ext>
            </a:extLst>
          </p:cNvPr>
          <p:cNvSpPr txBox="1"/>
          <p:nvPr/>
        </p:nvSpPr>
        <p:spPr>
          <a:xfrm>
            <a:off x="1339756" y="1611532"/>
            <a:ext cx="9512488" cy="3903954"/>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Many times, customers are too lazy, unaware, or too busy to do their own research and find a solution to their problem, and that's where the opportunity lies by precisely defining the problem and then providing a clear solution to those experiencing the problem, it is possible to create a viable business; People are willing to pay someone to do the hard work and solve their problems so they don't have to invest time or energy figuring it out themselves.</a:t>
            </a:r>
          </a:p>
        </p:txBody>
      </p:sp>
      <p:sp>
        <p:nvSpPr>
          <p:cNvPr id="5" name="TextBox 4">
            <a:extLst>
              <a:ext uri="{FF2B5EF4-FFF2-40B4-BE49-F238E27FC236}">
                <a16:creationId xmlns:a16="http://schemas.microsoft.com/office/drawing/2014/main" id="{25D6A74F-4C05-9DB1-99C5-3ECC27A7BBE1}"/>
              </a:ext>
            </a:extLst>
          </p:cNvPr>
          <p:cNvSpPr txBox="1"/>
          <p:nvPr/>
        </p:nvSpPr>
        <p:spPr>
          <a:xfrm>
            <a:off x="2664726" y="248681"/>
            <a:ext cx="6093724" cy="461665"/>
          </a:xfrm>
          <a:prstGeom prst="rect">
            <a:avLst/>
          </a:prstGeom>
          <a:noFill/>
        </p:spPr>
        <p:txBody>
          <a:bodyPr wrap="square">
            <a:spAutoFit/>
          </a:bodyPr>
          <a:lstStyle/>
          <a:p>
            <a:r>
              <a:rPr lang="en-GB" sz="2400" b="1" dirty="0">
                <a:solidFill>
                  <a:schemeClr val="bg1">
                    <a:lumMod val="95000"/>
                  </a:schemeClr>
                </a:solidFill>
                <a:latin typeface="Times New Roman" panose="02020603050405020304" pitchFamily="18" charset="0"/>
                <a:cs typeface="Times New Roman" panose="02020603050405020304" pitchFamily="18" charset="0"/>
              </a:rPr>
              <a:t>Demand: How Much Is Enough?</a:t>
            </a:r>
          </a:p>
        </p:txBody>
      </p:sp>
    </p:spTree>
    <p:extLst>
      <p:ext uri="{BB962C8B-B14F-4D97-AF65-F5344CB8AC3E}">
        <p14:creationId xmlns:p14="http://schemas.microsoft.com/office/powerpoint/2010/main" val="2536882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B027434D-BA06-0B63-0DE8-2EB3E0FF5F03}"/>
              </a:ext>
            </a:extLst>
          </p:cNvPr>
          <p:cNvSpPr txBox="1"/>
          <p:nvPr/>
        </p:nvSpPr>
        <p:spPr>
          <a:xfrm>
            <a:off x="1637732" y="1804622"/>
            <a:ext cx="8202304" cy="3349956"/>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David </a:t>
            </a:r>
            <a:r>
              <a:rPr lang="en-GB" sz="2400" dirty="0" err="1">
                <a:latin typeface="Times New Roman" panose="02020603050405020304" pitchFamily="18" charset="0"/>
                <a:cs typeface="Times New Roman" panose="02020603050405020304" pitchFamily="18" charset="0"/>
              </a:rPr>
              <a:t>Koffman</a:t>
            </a:r>
            <a:r>
              <a:rPr lang="en-GB" sz="2400" dirty="0">
                <a:latin typeface="Times New Roman" panose="02020603050405020304" pitchFamily="18" charset="0"/>
                <a:cs typeface="Times New Roman" panose="02020603050405020304" pitchFamily="18" charset="0"/>
              </a:rPr>
              <a:t>, a successful entrepreneur has said that   </a:t>
            </a:r>
            <a:r>
              <a:rPr lang="en-GB" sz="2400" i="1" dirty="0">
                <a:solidFill>
                  <a:srgbClr val="C00000"/>
                </a:solidFill>
                <a:latin typeface="Times New Roman" panose="02020603050405020304" pitchFamily="18" charset="0"/>
                <a:cs typeface="Times New Roman" panose="02020603050405020304" pitchFamily="18" charset="0"/>
              </a:rPr>
              <a:t>“In niches there are riches”</a:t>
            </a:r>
            <a:r>
              <a:rPr lang="en-GB" sz="2400" dirty="0">
                <a:latin typeface="Times New Roman" panose="02020603050405020304" pitchFamily="18" charset="0"/>
                <a:cs typeface="Times New Roman" panose="02020603050405020304" pitchFamily="18" charset="0"/>
              </a:rPr>
              <a:t> A niche is a </a:t>
            </a:r>
            <a:r>
              <a:rPr lang="en-GB" sz="2400" b="1" dirty="0">
                <a:solidFill>
                  <a:srgbClr val="002060"/>
                </a:solidFill>
                <a:latin typeface="Times New Roman" panose="02020603050405020304" pitchFamily="18" charset="0"/>
                <a:cs typeface="Times New Roman" panose="02020603050405020304" pitchFamily="18" charset="0"/>
              </a:rPr>
              <a:t>portion</a:t>
            </a:r>
            <a:r>
              <a:rPr lang="en-GB" sz="2400" dirty="0">
                <a:latin typeface="Times New Roman" panose="02020603050405020304" pitchFamily="18" charset="0"/>
                <a:cs typeface="Times New Roman" panose="02020603050405020304" pitchFamily="18" charset="0"/>
              </a:rPr>
              <a:t> of a market that you’ve identified as having some special characteristic that’s worth marketing to. The portion is the keyword in this definition because it means settling on a segment that you can own with your solution.</a:t>
            </a:r>
          </a:p>
        </p:txBody>
      </p:sp>
      <p:sp>
        <p:nvSpPr>
          <p:cNvPr id="6" name="TextBox 5">
            <a:extLst>
              <a:ext uri="{FF2B5EF4-FFF2-40B4-BE49-F238E27FC236}">
                <a16:creationId xmlns:a16="http://schemas.microsoft.com/office/drawing/2014/main" id="{52A64D98-A8AC-E5AF-4F49-87AF95320BA5}"/>
              </a:ext>
            </a:extLst>
          </p:cNvPr>
          <p:cNvSpPr txBox="1"/>
          <p:nvPr/>
        </p:nvSpPr>
        <p:spPr>
          <a:xfrm>
            <a:off x="2692022" y="279459"/>
            <a:ext cx="6093724" cy="523220"/>
          </a:xfrm>
          <a:prstGeom prst="rect">
            <a:avLst/>
          </a:prstGeom>
          <a:noFill/>
        </p:spPr>
        <p:txBody>
          <a:bodyPr wrap="square">
            <a:spAutoFit/>
          </a:bodyPr>
          <a:lstStyle/>
          <a:p>
            <a:r>
              <a:rPr lang="en-GB" sz="2800" i="1" dirty="0">
                <a:solidFill>
                  <a:schemeClr val="bg1">
                    <a:lumMod val="95000"/>
                  </a:schemeClr>
                </a:solidFill>
                <a:latin typeface="Times New Roman" panose="02020603050405020304" pitchFamily="18" charset="0"/>
                <a:cs typeface="Times New Roman" panose="02020603050405020304" pitchFamily="18" charset="0"/>
              </a:rPr>
              <a:t>“In niches there are riches”</a:t>
            </a:r>
            <a:r>
              <a:rPr lang="en-GB" sz="2800" dirty="0">
                <a:solidFill>
                  <a:schemeClr val="bg1">
                    <a:lumMod val="95000"/>
                  </a:schemeClr>
                </a:solidFill>
                <a:latin typeface="Times New Roman" panose="02020603050405020304" pitchFamily="18" charset="0"/>
                <a:cs typeface="Times New Roman" panose="02020603050405020304" pitchFamily="18" charset="0"/>
              </a:rPr>
              <a:t> </a:t>
            </a:r>
            <a:endParaRPr lang="en-GB" sz="2800" dirty="0">
              <a:solidFill>
                <a:schemeClr val="bg1">
                  <a:lumMod val="95000"/>
                </a:schemeClr>
              </a:solidFill>
            </a:endParaRPr>
          </a:p>
        </p:txBody>
      </p:sp>
    </p:spTree>
    <p:extLst>
      <p:ext uri="{BB962C8B-B14F-4D97-AF65-F5344CB8AC3E}">
        <p14:creationId xmlns:p14="http://schemas.microsoft.com/office/powerpoint/2010/main" val="22814082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4098" name="Picture 2" descr="Total Available Market (TAM), Served (or Serviceable) Available Market, and Target Market.">
            <a:extLst>
              <a:ext uri="{FF2B5EF4-FFF2-40B4-BE49-F238E27FC236}">
                <a16:creationId xmlns:a16="http://schemas.microsoft.com/office/drawing/2014/main" id="{0AB95683-2BB4-1D23-F7BE-3A00F02174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3" r="4297" b="10418"/>
          <a:stretch/>
        </p:blipFill>
        <p:spPr bwMode="auto">
          <a:xfrm>
            <a:off x="6562918" y="1339970"/>
            <a:ext cx="5415697" cy="48290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7E62514-33FC-79CD-2876-7D497CF0333A}"/>
              </a:ext>
            </a:extLst>
          </p:cNvPr>
          <p:cNvSpPr txBox="1"/>
          <p:nvPr/>
        </p:nvSpPr>
        <p:spPr>
          <a:xfrm>
            <a:off x="469194" y="1449152"/>
            <a:ext cx="6093724" cy="4197559"/>
          </a:xfrm>
          <a:prstGeom prst="rect">
            <a:avLst/>
          </a:prstGeom>
          <a:noFill/>
          <a:ln>
            <a:solidFill>
              <a:srgbClr val="00B050"/>
            </a:solidFill>
          </a:ln>
        </p:spPr>
        <p:txBody>
          <a:bodyPr wrap="square">
            <a:spAutoFit/>
          </a:bodyPr>
          <a:lstStyle/>
          <a:p>
            <a:pPr>
              <a:lnSpc>
                <a:spcPct val="150000"/>
              </a:lnSpc>
            </a:pPr>
            <a:r>
              <a:rPr lang="en-GB" dirty="0">
                <a:latin typeface="Times New Roman" panose="02020603050405020304" pitchFamily="18" charset="0"/>
                <a:cs typeface="Times New Roman" panose="02020603050405020304" pitchFamily="18" charset="0"/>
              </a:rPr>
              <a:t>Total addressable market (</a:t>
            </a:r>
            <a:r>
              <a:rPr lang="en-GB" b="1" dirty="0">
                <a:solidFill>
                  <a:srgbClr val="C00000"/>
                </a:solidFill>
                <a:latin typeface="Times New Roman" panose="02020603050405020304" pitchFamily="18" charset="0"/>
                <a:cs typeface="Times New Roman" panose="02020603050405020304" pitchFamily="18" charset="0"/>
              </a:rPr>
              <a:t>TAM</a:t>
            </a:r>
            <a:r>
              <a:rPr lang="en-GB" dirty="0">
                <a:latin typeface="Times New Roman" panose="02020603050405020304" pitchFamily="18" charset="0"/>
                <a:cs typeface="Times New Roman" panose="02020603050405020304" pitchFamily="18" charset="0"/>
              </a:rPr>
              <a:t>), also called total available market, is a term that is typically used to reference the revenue opportunity available for a product or service. </a:t>
            </a:r>
          </a:p>
          <a:p>
            <a:pPr>
              <a:lnSpc>
                <a:spcPct val="150000"/>
              </a:lnSpc>
            </a:pPr>
            <a:endParaRPr lang="en-GB" dirty="0">
              <a:latin typeface="Times New Roman" panose="02020603050405020304" pitchFamily="18" charset="0"/>
              <a:cs typeface="Times New Roman" panose="02020603050405020304" pitchFamily="18" charset="0"/>
            </a:endParaRPr>
          </a:p>
          <a:p>
            <a:pPr>
              <a:lnSpc>
                <a:spcPct val="150000"/>
              </a:lnSpc>
            </a:pPr>
            <a:r>
              <a:rPr lang="en-GB" dirty="0">
                <a:latin typeface="Times New Roman" panose="02020603050405020304" pitchFamily="18" charset="0"/>
                <a:cs typeface="Times New Roman" panose="02020603050405020304" pitchFamily="18" charset="0"/>
              </a:rPr>
              <a:t>TAM helps prioritize business opportunities by serving as a quick metric of a given opportunity's underlying potential.</a:t>
            </a:r>
          </a:p>
          <a:p>
            <a:pPr>
              <a:lnSpc>
                <a:spcPct val="150000"/>
              </a:lnSpc>
            </a:pPr>
            <a:r>
              <a:rPr lang="en-GB" dirty="0">
                <a:latin typeface="Times New Roman" panose="02020603050405020304" pitchFamily="18" charset="0"/>
                <a:cs typeface="Times New Roman" panose="02020603050405020304" pitchFamily="18" charset="0"/>
              </a:rPr>
              <a:t>Total Available Market (</a:t>
            </a:r>
            <a:r>
              <a:rPr lang="en-GB" b="1" dirty="0">
                <a:solidFill>
                  <a:srgbClr val="C00000"/>
                </a:solidFill>
                <a:latin typeface="Times New Roman" panose="02020603050405020304" pitchFamily="18" charset="0"/>
                <a:cs typeface="Times New Roman" panose="02020603050405020304" pitchFamily="18" charset="0"/>
              </a:rPr>
              <a:t>TAM</a:t>
            </a:r>
            <a:r>
              <a:rPr lang="en-GB" dirty="0">
                <a:latin typeface="Times New Roman" panose="02020603050405020304" pitchFamily="18" charset="0"/>
                <a:cs typeface="Times New Roman" panose="02020603050405020304" pitchFamily="18" charset="0"/>
              </a:rPr>
              <a:t>), Served (or Serviceable) Available Market, and Target Market. One approach is to estimate how much of the market any company can gain if there were no competitors.</a:t>
            </a:r>
          </a:p>
        </p:txBody>
      </p:sp>
      <p:sp>
        <p:nvSpPr>
          <p:cNvPr id="7" name="TextBox 6">
            <a:extLst>
              <a:ext uri="{FF2B5EF4-FFF2-40B4-BE49-F238E27FC236}">
                <a16:creationId xmlns:a16="http://schemas.microsoft.com/office/drawing/2014/main" id="{E0A528C9-983E-3BD9-3C92-ABB639E7A9BE}"/>
              </a:ext>
            </a:extLst>
          </p:cNvPr>
          <p:cNvSpPr txBox="1"/>
          <p:nvPr/>
        </p:nvSpPr>
        <p:spPr>
          <a:xfrm>
            <a:off x="2951545" y="314695"/>
            <a:ext cx="6093724" cy="523220"/>
          </a:xfrm>
          <a:prstGeom prst="rect">
            <a:avLst/>
          </a:prstGeom>
          <a:noFill/>
        </p:spPr>
        <p:txBody>
          <a:bodyPr wrap="square">
            <a:spAutoFit/>
          </a:bodyPr>
          <a:lstStyle/>
          <a:p>
            <a:pPr algn="l"/>
            <a:r>
              <a:rPr lang="en-GB" sz="2800" b="1" i="0" dirty="0">
                <a:solidFill>
                  <a:schemeClr val="bg1">
                    <a:lumMod val="95000"/>
                  </a:schemeClr>
                </a:solidFill>
                <a:effectLst/>
                <a:latin typeface="Times New Roman" panose="02020603050405020304" pitchFamily="18" charset="0"/>
                <a:cs typeface="Times New Roman" panose="02020603050405020304" pitchFamily="18" charset="0"/>
              </a:rPr>
              <a:t>Total addressable market</a:t>
            </a:r>
          </a:p>
        </p:txBody>
      </p:sp>
    </p:spTree>
    <p:extLst>
      <p:ext uri="{BB962C8B-B14F-4D97-AF65-F5344CB8AC3E}">
        <p14:creationId xmlns:p14="http://schemas.microsoft.com/office/powerpoint/2010/main" val="3134689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4098" name="Picture 2" descr="Total Available Market (TAM), Served (or Serviceable) Available Market, and Target Market.">
            <a:extLst>
              <a:ext uri="{FF2B5EF4-FFF2-40B4-BE49-F238E27FC236}">
                <a16:creationId xmlns:a16="http://schemas.microsoft.com/office/drawing/2014/main" id="{0AB95683-2BB4-1D23-F7BE-3A00F02174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3" r="4297" b="10418"/>
          <a:stretch/>
        </p:blipFill>
        <p:spPr bwMode="auto">
          <a:xfrm>
            <a:off x="6164240" y="1380913"/>
            <a:ext cx="5762059" cy="48290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76BB0BB-BB12-45B6-6EE0-74299ED3ADC3}"/>
              </a:ext>
            </a:extLst>
          </p:cNvPr>
          <p:cNvSpPr txBox="1"/>
          <p:nvPr/>
        </p:nvSpPr>
        <p:spPr>
          <a:xfrm>
            <a:off x="387308" y="1339969"/>
            <a:ext cx="5817876" cy="4457952"/>
          </a:xfrm>
          <a:prstGeom prst="rect">
            <a:avLst/>
          </a:prstGeom>
          <a:noFill/>
          <a:ln>
            <a:solidFill>
              <a:srgbClr val="C00000"/>
            </a:solidFill>
          </a:ln>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The inclusion of constraints such as competition and distribution challenges then modifies the strategy to frame it with realistic boundaries, reducing the market down to the serviceable available market (</a:t>
            </a:r>
            <a:r>
              <a:rPr lang="en-GB" sz="2400" b="1" dirty="0">
                <a:solidFill>
                  <a:srgbClr val="002060"/>
                </a:solidFill>
                <a:latin typeface="Times New Roman" panose="02020603050405020304" pitchFamily="18" charset="0"/>
                <a:cs typeface="Times New Roman" panose="02020603050405020304" pitchFamily="18" charset="0"/>
              </a:rPr>
              <a:t>SAM</a:t>
            </a:r>
            <a:r>
              <a:rPr lang="en-GB" sz="2400" dirty="0">
                <a:latin typeface="Times New Roman" panose="02020603050405020304" pitchFamily="18" charset="0"/>
                <a:cs typeface="Times New Roman" panose="02020603050405020304" pitchFamily="18" charset="0"/>
              </a:rPr>
              <a:t>), the percentage of the market that can be served (either by that company or all providers) out of the TAM. </a:t>
            </a:r>
          </a:p>
        </p:txBody>
      </p:sp>
      <p:sp>
        <p:nvSpPr>
          <p:cNvPr id="3" name="TextBox 2">
            <a:extLst>
              <a:ext uri="{FF2B5EF4-FFF2-40B4-BE49-F238E27FC236}">
                <a16:creationId xmlns:a16="http://schemas.microsoft.com/office/drawing/2014/main" id="{514055C6-E56F-5580-EFE4-A9C018A11576}"/>
              </a:ext>
            </a:extLst>
          </p:cNvPr>
          <p:cNvSpPr txBox="1"/>
          <p:nvPr/>
        </p:nvSpPr>
        <p:spPr>
          <a:xfrm>
            <a:off x="2951545" y="314695"/>
            <a:ext cx="6093724" cy="523220"/>
          </a:xfrm>
          <a:prstGeom prst="rect">
            <a:avLst/>
          </a:prstGeom>
          <a:noFill/>
        </p:spPr>
        <p:txBody>
          <a:bodyPr wrap="square">
            <a:spAutoFit/>
          </a:bodyPr>
          <a:lstStyle/>
          <a:p>
            <a:pPr algn="l"/>
            <a:r>
              <a:rPr lang="en-GB" sz="2800" b="1" i="0" dirty="0">
                <a:solidFill>
                  <a:schemeClr val="bg1">
                    <a:lumMod val="95000"/>
                  </a:schemeClr>
                </a:solidFill>
                <a:effectLst/>
                <a:latin typeface="Times New Roman" panose="02020603050405020304" pitchFamily="18" charset="0"/>
                <a:cs typeface="Times New Roman" panose="02020603050405020304" pitchFamily="18" charset="0"/>
              </a:rPr>
              <a:t>Total addressable market</a:t>
            </a:r>
          </a:p>
        </p:txBody>
      </p:sp>
    </p:spTree>
    <p:extLst>
      <p:ext uri="{BB962C8B-B14F-4D97-AF65-F5344CB8AC3E}">
        <p14:creationId xmlns:p14="http://schemas.microsoft.com/office/powerpoint/2010/main" val="2097745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pic>
        <p:nvPicPr>
          <p:cNvPr id="4098" name="Picture 2" descr="Total Available Market (TAM), Served (or Serviceable) Available Market, and Target Market.">
            <a:extLst>
              <a:ext uri="{FF2B5EF4-FFF2-40B4-BE49-F238E27FC236}">
                <a16:creationId xmlns:a16="http://schemas.microsoft.com/office/drawing/2014/main" id="{0AB95683-2BB4-1D23-F7BE-3A00F02174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3" r="4297" b="10418"/>
          <a:stretch/>
        </p:blipFill>
        <p:spPr bwMode="auto">
          <a:xfrm>
            <a:off x="6164240" y="1380913"/>
            <a:ext cx="5762059" cy="48290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76BB0BB-BB12-45B6-6EE0-74299ED3ADC3}"/>
              </a:ext>
            </a:extLst>
          </p:cNvPr>
          <p:cNvSpPr txBox="1"/>
          <p:nvPr/>
        </p:nvSpPr>
        <p:spPr>
          <a:xfrm>
            <a:off x="346364" y="1642747"/>
            <a:ext cx="6093723" cy="3408112"/>
          </a:xfrm>
          <a:prstGeom prst="rect">
            <a:avLst/>
          </a:prstGeom>
          <a:noFill/>
          <a:ln>
            <a:solidFill>
              <a:srgbClr val="000099"/>
            </a:solidFill>
          </a:ln>
        </p:spPr>
        <p:txBody>
          <a:bodyPr wrap="square">
            <a:spAutoFit/>
          </a:bodyPr>
          <a:lstStyle/>
          <a:p>
            <a:pPr>
              <a:lnSpc>
                <a:spcPct val="200000"/>
              </a:lnSpc>
            </a:pPr>
            <a:r>
              <a:rPr lang="en-GB" sz="2700" dirty="0">
                <a:latin typeface="Times New Roman" panose="02020603050405020304" pitchFamily="18" charset="0"/>
                <a:cs typeface="Times New Roman" panose="02020603050405020304" pitchFamily="18" charset="0"/>
              </a:rPr>
              <a:t>Serviceable obtainable market (</a:t>
            </a:r>
            <a:r>
              <a:rPr lang="en-GB" sz="2700" b="1" dirty="0">
                <a:solidFill>
                  <a:srgbClr val="C00000"/>
                </a:solidFill>
                <a:latin typeface="Times New Roman" panose="02020603050405020304" pitchFamily="18" charset="0"/>
                <a:cs typeface="Times New Roman" panose="02020603050405020304" pitchFamily="18" charset="0"/>
              </a:rPr>
              <a:t>SOM</a:t>
            </a:r>
            <a:r>
              <a:rPr lang="en-GB" sz="2700" dirty="0">
                <a:latin typeface="Times New Roman" panose="02020603050405020304" pitchFamily="18" charset="0"/>
                <a:cs typeface="Times New Roman" panose="02020603050405020304" pitchFamily="18" charset="0"/>
              </a:rPr>
              <a:t>),the  share of the market, or </a:t>
            </a:r>
            <a:r>
              <a:rPr lang="en-GB" sz="2700" dirty="0">
                <a:solidFill>
                  <a:srgbClr val="C00000"/>
                </a:solidFill>
                <a:latin typeface="Times New Roman" panose="02020603050405020304" pitchFamily="18" charset="0"/>
                <a:cs typeface="Times New Roman" panose="02020603050405020304" pitchFamily="18" charset="0"/>
              </a:rPr>
              <a:t>Target Market</a:t>
            </a:r>
            <a:r>
              <a:rPr lang="en-GB" sz="2700" dirty="0">
                <a:latin typeface="Times New Roman" panose="02020603050405020304" pitchFamily="18" charset="0"/>
                <a:cs typeface="Times New Roman" panose="02020603050405020304" pitchFamily="18" charset="0"/>
              </a:rPr>
              <a:t>, is the percentage of SAM which is realistically reached.</a:t>
            </a:r>
          </a:p>
        </p:txBody>
      </p:sp>
      <p:sp>
        <p:nvSpPr>
          <p:cNvPr id="4" name="TextBox 3">
            <a:extLst>
              <a:ext uri="{FF2B5EF4-FFF2-40B4-BE49-F238E27FC236}">
                <a16:creationId xmlns:a16="http://schemas.microsoft.com/office/drawing/2014/main" id="{C2AB9F4E-491F-E711-E754-5D2C5F31FB70}"/>
              </a:ext>
            </a:extLst>
          </p:cNvPr>
          <p:cNvSpPr txBox="1"/>
          <p:nvPr/>
        </p:nvSpPr>
        <p:spPr>
          <a:xfrm>
            <a:off x="2951545" y="314695"/>
            <a:ext cx="6093724" cy="523220"/>
          </a:xfrm>
          <a:prstGeom prst="rect">
            <a:avLst/>
          </a:prstGeom>
          <a:noFill/>
        </p:spPr>
        <p:txBody>
          <a:bodyPr wrap="square">
            <a:spAutoFit/>
          </a:bodyPr>
          <a:lstStyle/>
          <a:p>
            <a:pPr algn="l"/>
            <a:r>
              <a:rPr lang="en-GB" sz="2800" b="1" i="0" dirty="0">
                <a:solidFill>
                  <a:schemeClr val="bg1">
                    <a:lumMod val="95000"/>
                  </a:schemeClr>
                </a:solidFill>
                <a:effectLst/>
                <a:latin typeface="Times New Roman" panose="02020603050405020304" pitchFamily="18" charset="0"/>
                <a:cs typeface="Times New Roman" panose="02020603050405020304" pitchFamily="18" charset="0"/>
              </a:rPr>
              <a:t>Total addressable market</a:t>
            </a:r>
          </a:p>
        </p:txBody>
      </p:sp>
    </p:spTree>
    <p:extLst>
      <p:ext uri="{BB962C8B-B14F-4D97-AF65-F5344CB8AC3E}">
        <p14:creationId xmlns:p14="http://schemas.microsoft.com/office/powerpoint/2010/main" val="1297682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679FB5E1-62E8-A2D4-71C0-B821A9FA65B6}"/>
              </a:ext>
            </a:extLst>
          </p:cNvPr>
          <p:cNvSpPr txBox="1"/>
          <p:nvPr/>
        </p:nvSpPr>
        <p:spPr>
          <a:xfrm>
            <a:off x="2951329" y="310237"/>
            <a:ext cx="60937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
        <p:nvSpPr>
          <p:cNvPr id="6" name="TextBox 5">
            <a:extLst>
              <a:ext uri="{FF2B5EF4-FFF2-40B4-BE49-F238E27FC236}">
                <a16:creationId xmlns:a16="http://schemas.microsoft.com/office/drawing/2014/main" id="{C4D47964-E299-BD45-1CB6-8DD6F1943366}"/>
              </a:ext>
            </a:extLst>
          </p:cNvPr>
          <p:cNvSpPr txBox="1"/>
          <p:nvPr/>
        </p:nvSpPr>
        <p:spPr>
          <a:xfrm>
            <a:off x="900752" y="1305721"/>
            <a:ext cx="5691117" cy="2600199"/>
          </a:xfrm>
          <a:prstGeom prst="rect">
            <a:avLst/>
          </a:prstGeom>
          <a:noFill/>
          <a:ln>
            <a:solidFill>
              <a:srgbClr val="00B0F0"/>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It’s always tempting to take the leader on head-to-head, because that’s where the volume is, and where there’s seemingly the most to gain.</a:t>
            </a:r>
          </a:p>
        </p:txBody>
      </p:sp>
      <p:sp>
        <p:nvSpPr>
          <p:cNvPr id="8" name="TextBox 7">
            <a:extLst>
              <a:ext uri="{FF2B5EF4-FFF2-40B4-BE49-F238E27FC236}">
                <a16:creationId xmlns:a16="http://schemas.microsoft.com/office/drawing/2014/main" id="{C37A9458-61C0-A0D3-B745-1DA6BC6AB3FC}"/>
              </a:ext>
            </a:extLst>
          </p:cNvPr>
          <p:cNvSpPr txBox="1"/>
          <p:nvPr/>
        </p:nvSpPr>
        <p:spPr>
          <a:xfrm>
            <a:off x="5812998" y="3067800"/>
            <a:ext cx="6093724" cy="3067443"/>
          </a:xfrm>
          <a:prstGeom prst="rect">
            <a:avLst/>
          </a:prstGeom>
          <a:noFill/>
          <a:ln>
            <a:solidFill>
              <a:srgbClr val="00B0F0"/>
            </a:solidFill>
          </a:ln>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	</a:t>
            </a:r>
            <a:r>
              <a:rPr lang="en-GB" sz="2600" dirty="0">
                <a:latin typeface="Times New Roman" panose="02020603050405020304" pitchFamily="18" charset="0"/>
                <a:cs typeface="Times New Roman" panose="02020603050405020304" pitchFamily="18" charset="0"/>
              </a:rPr>
              <a:t>Head-to-head competition refers to a situation where two or more individuals, companies or organizations directly compete with each other for the same market share, customers, resources, etc.</a:t>
            </a:r>
          </a:p>
        </p:txBody>
      </p:sp>
    </p:spTree>
    <p:extLst>
      <p:ext uri="{BB962C8B-B14F-4D97-AF65-F5344CB8AC3E}">
        <p14:creationId xmlns:p14="http://schemas.microsoft.com/office/powerpoint/2010/main" val="8333547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4E729E15-B067-3E69-CCF0-D20A3C2D469B}"/>
              </a:ext>
            </a:extLst>
          </p:cNvPr>
          <p:cNvSpPr txBox="1"/>
          <p:nvPr/>
        </p:nvSpPr>
        <p:spPr>
          <a:xfrm>
            <a:off x="614149" y="1200024"/>
            <a:ext cx="8693624" cy="4602029"/>
          </a:xfrm>
          <a:prstGeom prst="rect">
            <a:avLst/>
          </a:prstGeom>
          <a:noFill/>
        </p:spPr>
        <p:txBody>
          <a:bodyPr wrap="square">
            <a:spAutoFit/>
          </a:bodyPr>
          <a:lstStyle/>
          <a:p>
            <a:pPr>
              <a:lnSpc>
                <a:spcPct val="150000"/>
              </a:lnSpc>
            </a:pPr>
            <a:r>
              <a:rPr lang="en-GB" sz="2200" dirty="0">
                <a:latin typeface="Times New Roman" panose="02020603050405020304" pitchFamily="18" charset="0"/>
                <a:cs typeface="Times New Roman" panose="02020603050405020304" pitchFamily="18" charset="0"/>
              </a:rPr>
              <a:t> Jay Yarrow, the editor for “SAI,” the tech section of Business Insider, told that in 2013 that since the first quarter of 2005, Microsoft’s online division, Online Services Division, which is made up of Bing, MSN, and other pieces, has lost $10.9 billion. As of 2014, they seem to be making headway because of their partnership with Yahoo; however, things aren’t all rosy with this arrangement. Bing’s “search” share of the market was up in June 2013 to 17.9 per cent, while Yahoo’s dropped to 11.4 per cent, according to comScore. The percentage Bing grew was exactly the amount of market share Yahoo lost.</a:t>
            </a:r>
          </a:p>
        </p:txBody>
      </p:sp>
      <p:pic>
        <p:nvPicPr>
          <p:cNvPr id="10242" name="Picture 2" descr="Bing Yahoo Msn Promotion - Lulla Doll Sleep Companion - Free Transparent  PNG Clipart Images Download">
            <a:extLst>
              <a:ext uri="{FF2B5EF4-FFF2-40B4-BE49-F238E27FC236}">
                <a16:creationId xmlns:a16="http://schemas.microsoft.com/office/drawing/2014/main" id="{8D8406E3-744A-D063-18BA-D9940D3787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16954" y="2083623"/>
            <a:ext cx="2325995" cy="269075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25C93AA-D0E9-2E25-7DDA-E95614926B0A}"/>
              </a:ext>
            </a:extLst>
          </p:cNvPr>
          <p:cNvSpPr txBox="1"/>
          <p:nvPr/>
        </p:nvSpPr>
        <p:spPr>
          <a:xfrm>
            <a:off x="2729551" y="279459"/>
            <a:ext cx="6687403"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Tree>
    <p:extLst>
      <p:ext uri="{BB962C8B-B14F-4D97-AF65-F5344CB8AC3E}">
        <p14:creationId xmlns:p14="http://schemas.microsoft.com/office/powerpoint/2010/main" val="1070426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4E729E15-B067-3E69-CCF0-D20A3C2D469B}"/>
              </a:ext>
            </a:extLst>
          </p:cNvPr>
          <p:cNvSpPr txBox="1"/>
          <p:nvPr/>
        </p:nvSpPr>
        <p:spPr>
          <a:xfrm>
            <a:off x="1409131" y="1200024"/>
            <a:ext cx="9700146" cy="1047210"/>
          </a:xfrm>
          <a:prstGeom prst="rect">
            <a:avLst/>
          </a:prstGeom>
          <a:noFill/>
        </p:spPr>
        <p:txBody>
          <a:bodyPr wrap="square">
            <a:spAutoFit/>
          </a:bodyPr>
          <a:lstStyle/>
          <a:p>
            <a:pPr>
              <a:lnSpc>
                <a:spcPct val="150000"/>
              </a:lnSpc>
            </a:pPr>
            <a:r>
              <a:rPr lang="en-GB" sz="2200" b="1" dirty="0">
                <a:highlight>
                  <a:srgbClr val="FFFF00"/>
                </a:highlight>
                <a:latin typeface="Times New Roman" panose="02020603050405020304" pitchFamily="18" charset="0"/>
                <a:cs typeface="Times New Roman" panose="02020603050405020304" pitchFamily="18" charset="0"/>
              </a:rPr>
              <a:t>This type of competition </a:t>
            </a:r>
            <a:r>
              <a:rPr lang="en-GB" sz="2200" b="1" dirty="0">
                <a:latin typeface="Times New Roman" panose="02020603050405020304" pitchFamily="18" charset="0"/>
                <a:cs typeface="Times New Roman" panose="02020603050405020304" pitchFamily="18" charset="0"/>
              </a:rPr>
              <a:t>can be intense and result in several negative outcomes, including:</a:t>
            </a:r>
          </a:p>
        </p:txBody>
      </p:sp>
      <p:sp>
        <p:nvSpPr>
          <p:cNvPr id="3" name="TextBox 2">
            <a:extLst>
              <a:ext uri="{FF2B5EF4-FFF2-40B4-BE49-F238E27FC236}">
                <a16:creationId xmlns:a16="http://schemas.microsoft.com/office/drawing/2014/main" id="{CF8A44FA-46EB-1271-399F-47B4B0A74E4F}"/>
              </a:ext>
            </a:extLst>
          </p:cNvPr>
          <p:cNvSpPr txBox="1"/>
          <p:nvPr/>
        </p:nvSpPr>
        <p:spPr>
          <a:xfrm>
            <a:off x="2320119" y="310237"/>
            <a:ext cx="77792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
        <p:nvSpPr>
          <p:cNvPr id="6" name="TextBox 5">
            <a:extLst>
              <a:ext uri="{FF2B5EF4-FFF2-40B4-BE49-F238E27FC236}">
                <a16:creationId xmlns:a16="http://schemas.microsoft.com/office/drawing/2014/main" id="{C069B471-A03F-E7AA-341F-E5F94474BD51}"/>
              </a:ext>
            </a:extLst>
          </p:cNvPr>
          <p:cNvSpPr txBox="1"/>
          <p:nvPr/>
        </p:nvSpPr>
        <p:spPr>
          <a:xfrm>
            <a:off x="1409131" y="2247234"/>
            <a:ext cx="9700146" cy="1687963"/>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1</a:t>
            </a:r>
            <a:r>
              <a:rPr lang="en-GB" sz="2400" b="1" dirty="0">
                <a:solidFill>
                  <a:srgbClr val="6F1730"/>
                </a:solidFill>
                <a:highlight>
                  <a:srgbClr val="FFFF00"/>
                </a:highlight>
                <a:latin typeface="Times New Roman" panose="02020603050405020304" pitchFamily="18" charset="0"/>
                <a:cs typeface="Times New Roman" panose="02020603050405020304" pitchFamily="18" charset="0"/>
              </a:rPr>
              <a:t>. Price Wars</a:t>
            </a:r>
            <a:r>
              <a:rPr lang="en-GB" sz="2400" dirty="0">
                <a:latin typeface="Times New Roman" panose="02020603050405020304" pitchFamily="18" charset="0"/>
                <a:cs typeface="Times New Roman" panose="02020603050405020304" pitchFamily="18" charset="0"/>
              </a:rPr>
              <a:t>: Companies may lower their prices to try and gain a competitive advantage, leading to a decrease in profit margins for everyone involved.</a:t>
            </a:r>
          </a:p>
        </p:txBody>
      </p:sp>
      <p:sp>
        <p:nvSpPr>
          <p:cNvPr id="8" name="TextBox 7">
            <a:extLst>
              <a:ext uri="{FF2B5EF4-FFF2-40B4-BE49-F238E27FC236}">
                <a16:creationId xmlns:a16="http://schemas.microsoft.com/office/drawing/2014/main" id="{863C9540-8D75-BDAC-1383-4BE9E0C59D4D}"/>
              </a:ext>
            </a:extLst>
          </p:cNvPr>
          <p:cNvSpPr txBox="1"/>
          <p:nvPr/>
        </p:nvSpPr>
        <p:spPr>
          <a:xfrm>
            <a:off x="1446963" y="4315285"/>
            <a:ext cx="9298074" cy="1133965"/>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2. </a:t>
            </a:r>
            <a:r>
              <a:rPr lang="en-GB" sz="2400" b="1" dirty="0">
                <a:solidFill>
                  <a:srgbClr val="6F1730"/>
                </a:solidFill>
                <a:highlight>
                  <a:srgbClr val="FFFF00"/>
                </a:highlight>
                <a:latin typeface="Times New Roman" panose="02020603050405020304" pitchFamily="18" charset="0"/>
                <a:cs typeface="Times New Roman" panose="02020603050405020304" pitchFamily="18" charset="0"/>
              </a:rPr>
              <a:t>Decreased Quality</a:t>
            </a:r>
            <a:r>
              <a:rPr lang="en-GB" sz="2400" dirty="0">
                <a:latin typeface="Times New Roman" panose="02020603050405020304" pitchFamily="18" charset="0"/>
                <a:cs typeface="Times New Roman" panose="02020603050405020304" pitchFamily="18" charset="0"/>
              </a:rPr>
              <a:t>: Companies may sacrifice quality in an effort to cut costs and compete on price, leading to a decrease in customer satisfaction.</a:t>
            </a:r>
          </a:p>
        </p:txBody>
      </p:sp>
    </p:spTree>
    <p:extLst>
      <p:ext uri="{BB962C8B-B14F-4D97-AF65-F5344CB8AC3E}">
        <p14:creationId xmlns:p14="http://schemas.microsoft.com/office/powerpoint/2010/main" val="2724330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5" name="TextBox 4">
            <a:extLst>
              <a:ext uri="{FF2B5EF4-FFF2-40B4-BE49-F238E27FC236}">
                <a16:creationId xmlns:a16="http://schemas.microsoft.com/office/drawing/2014/main" id="{666A7336-C103-4378-1381-215C12C527DE}"/>
              </a:ext>
            </a:extLst>
          </p:cNvPr>
          <p:cNvSpPr txBox="1"/>
          <p:nvPr/>
        </p:nvSpPr>
        <p:spPr>
          <a:xfrm>
            <a:off x="1395793" y="1614458"/>
            <a:ext cx="9403307" cy="1687963"/>
          </a:xfrm>
          <a:prstGeom prst="rect">
            <a:avLst/>
          </a:prstGeom>
          <a:noFill/>
        </p:spPr>
        <p:txBody>
          <a:bodyPr wrap="square">
            <a:spAutoFit/>
          </a:bodyPr>
          <a:lstStyle/>
          <a:p>
            <a:pPr>
              <a:lnSpc>
                <a:spcPct val="150000"/>
              </a:lnSpc>
            </a:pPr>
            <a:r>
              <a:rPr lang="en-GB" sz="2400" b="1" dirty="0">
                <a:solidFill>
                  <a:srgbClr val="6F1730"/>
                </a:solidFill>
                <a:latin typeface="Times New Roman" panose="02020603050405020304" pitchFamily="18" charset="0"/>
                <a:cs typeface="Times New Roman" panose="02020603050405020304" pitchFamily="18" charset="0"/>
              </a:rPr>
              <a:t>3. </a:t>
            </a:r>
            <a:r>
              <a:rPr lang="en-GB" sz="2400" b="1" dirty="0">
                <a:solidFill>
                  <a:srgbClr val="6F1730"/>
                </a:solidFill>
                <a:highlight>
                  <a:srgbClr val="FFFF00"/>
                </a:highlight>
                <a:latin typeface="Times New Roman" panose="02020603050405020304" pitchFamily="18" charset="0"/>
                <a:cs typeface="Times New Roman" panose="02020603050405020304" pitchFamily="18" charset="0"/>
              </a:rPr>
              <a:t>Increased Advertising Costs</a:t>
            </a:r>
            <a:r>
              <a:rPr lang="en-GB" sz="2400" dirty="0">
                <a:highlight>
                  <a:srgbClr val="FFFF00"/>
                </a:highlight>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Companies may increase their advertising budget to try and gain an edge in the market, leading to increased costs and potentially reduced profitability.</a:t>
            </a:r>
          </a:p>
        </p:txBody>
      </p:sp>
      <p:sp>
        <p:nvSpPr>
          <p:cNvPr id="7" name="TextBox 6">
            <a:extLst>
              <a:ext uri="{FF2B5EF4-FFF2-40B4-BE49-F238E27FC236}">
                <a16:creationId xmlns:a16="http://schemas.microsoft.com/office/drawing/2014/main" id="{C7798538-C5E2-8211-8F9E-899F78B9C9E7}"/>
              </a:ext>
            </a:extLst>
          </p:cNvPr>
          <p:cNvSpPr txBox="1"/>
          <p:nvPr/>
        </p:nvSpPr>
        <p:spPr>
          <a:xfrm>
            <a:off x="1459568" y="3350526"/>
            <a:ext cx="9403307" cy="2241960"/>
          </a:xfrm>
          <a:prstGeom prst="rect">
            <a:avLst/>
          </a:prstGeom>
          <a:noFill/>
        </p:spPr>
        <p:txBody>
          <a:bodyPr wrap="square">
            <a:spAutoFit/>
          </a:bodyPr>
          <a:lstStyle/>
          <a:p>
            <a:pPr>
              <a:lnSpc>
                <a:spcPct val="150000"/>
              </a:lnSpc>
            </a:pPr>
            <a:endParaRPr lang="en-GB" sz="2400" dirty="0">
              <a:latin typeface="Times New Roman" panose="02020603050405020304" pitchFamily="18" charset="0"/>
              <a:cs typeface="Times New Roman" panose="02020603050405020304" pitchFamily="18" charset="0"/>
            </a:endParaRPr>
          </a:p>
          <a:p>
            <a:pPr>
              <a:lnSpc>
                <a:spcPct val="150000"/>
              </a:lnSpc>
            </a:pPr>
            <a:r>
              <a:rPr lang="en-GB" sz="2400" b="1" dirty="0">
                <a:solidFill>
                  <a:srgbClr val="6F1730"/>
                </a:solidFill>
                <a:latin typeface="Times New Roman" panose="02020603050405020304" pitchFamily="18" charset="0"/>
                <a:cs typeface="Times New Roman" panose="02020603050405020304" pitchFamily="18" charset="0"/>
              </a:rPr>
              <a:t>4</a:t>
            </a:r>
            <a:r>
              <a:rPr lang="en-GB" sz="2400" b="1" dirty="0">
                <a:solidFill>
                  <a:srgbClr val="6F1730"/>
                </a:solidFill>
                <a:highlight>
                  <a:srgbClr val="FFFF00"/>
                </a:highlight>
                <a:latin typeface="Times New Roman" panose="02020603050405020304" pitchFamily="18" charset="0"/>
                <a:cs typeface="Times New Roman" panose="02020603050405020304" pitchFamily="18" charset="0"/>
              </a:rPr>
              <a:t>. Legal Issues</a:t>
            </a:r>
            <a:r>
              <a:rPr lang="en-GB" sz="2400" dirty="0">
                <a:latin typeface="Times New Roman" panose="02020603050405020304" pitchFamily="18" charset="0"/>
                <a:cs typeface="Times New Roman" panose="02020603050405020304" pitchFamily="18" charset="0"/>
              </a:rPr>
              <a:t>: Companies may engage in unethical or illegal practices to gain a competitive advantage, resulting in legal challenges and reputational damage.</a:t>
            </a:r>
          </a:p>
        </p:txBody>
      </p:sp>
      <p:sp>
        <p:nvSpPr>
          <p:cNvPr id="8" name="TextBox 7">
            <a:extLst>
              <a:ext uri="{FF2B5EF4-FFF2-40B4-BE49-F238E27FC236}">
                <a16:creationId xmlns:a16="http://schemas.microsoft.com/office/drawing/2014/main" id="{95AD1024-0F05-1EC8-C71F-57E6566CEAFB}"/>
              </a:ext>
            </a:extLst>
          </p:cNvPr>
          <p:cNvSpPr txBox="1"/>
          <p:nvPr/>
        </p:nvSpPr>
        <p:spPr>
          <a:xfrm>
            <a:off x="2320119" y="310237"/>
            <a:ext cx="77792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Tree>
    <p:extLst>
      <p:ext uri="{BB962C8B-B14F-4D97-AF65-F5344CB8AC3E}">
        <p14:creationId xmlns:p14="http://schemas.microsoft.com/office/powerpoint/2010/main" val="22188257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3" name="TextBox 2">
            <a:extLst>
              <a:ext uri="{FF2B5EF4-FFF2-40B4-BE49-F238E27FC236}">
                <a16:creationId xmlns:a16="http://schemas.microsoft.com/office/drawing/2014/main" id="{16A79DCC-B970-A083-719D-4B0A3A7E68FE}"/>
              </a:ext>
            </a:extLst>
          </p:cNvPr>
          <p:cNvSpPr txBox="1"/>
          <p:nvPr/>
        </p:nvSpPr>
        <p:spPr>
          <a:xfrm>
            <a:off x="2320119" y="310237"/>
            <a:ext cx="77792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The Perils of Head-to-Head Competition</a:t>
            </a:r>
          </a:p>
        </p:txBody>
      </p:sp>
      <p:sp>
        <p:nvSpPr>
          <p:cNvPr id="5" name="TextBox 4">
            <a:extLst>
              <a:ext uri="{FF2B5EF4-FFF2-40B4-BE49-F238E27FC236}">
                <a16:creationId xmlns:a16="http://schemas.microsoft.com/office/drawing/2014/main" id="{2FE0798C-FC11-F651-D0F5-D45C171F19D2}"/>
              </a:ext>
            </a:extLst>
          </p:cNvPr>
          <p:cNvSpPr txBox="1"/>
          <p:nvPr/>
        </p:nvSpPr>
        <p:spPr>
          <a:xfrm>
            <a:off x="1212273" y="2179755"/>
            <a:ext cx="9648968" cy="1569660"/>
          </a:xfrm>
          <a:prstGeom prst="rect">
            <a:avLst/>
          </a:prstGeom>
          <a:noFill/>
        </p:spPr>
        <p:txBody>
          <a:bodyPr wrap="square">
            <a:spAutoFit/>
          </a:bodyPr>
          <a:lstStyle/>
          <a:p>
            <a:r>
              <a:rPr lang="en-GB" sz="3200" b="1" dirty="0">
                <a:solidFill>
                  <a:srgbClr val="6F1730"/>
                </a:solidFill>
                <a:latin typeface="Times New Roman" panose="02020603050405020304" pitchFamily="18" charset="0"/>
                <a:cs typeface="Times New Roman" panose="02020603050405020304" pitchFamily="18" charset="0"/>
              </a:rPr>
              <a:t>5. Negative Impact on the Market: </a:t>
            </a:r>
            <a:r>
              <a:rPr lang="en-GB" sz="3200" dirty="0">
                <a:latin typeface="Times New Roman" panose="02020603050405020304" pitchFamily="18" charset="0"/>
                <a:cs typeface="Times New Roman" panose="02020603050405020304" pitchFamily="18" charset="0"/>
              </a:rPr>
              <a:t>Intense head-to-head competition can lead to a decline in market growth and overall profitability for everyone involved.</a:t>
            </a:r>
          </a:p>
        </p:txBody>
      </p:sp>
    </p:spTree>
    <p:extLst>
      <p:ext uri="{BB962C8B-B14F-4D97-AF65-F5344CB8AC3E}">
        <p14:creationId xmlns:p14="http://schemas.microsoft.com/office/powerpoint/2010/main" val="25023421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3B3041AD-F560-4887-EC6E-115FC025A472}"/>
              </a:ext>
            </a:extLst>
          </p:cNvPr>
          <p:cNvSpPr txBox="1"/>
          <p:nvPr/>
        </p:nvSpPr>
        <p:spPr>
          <a:xfrm>
            <a:off x="2896737" y="310237"/>
            <a:ext cx="60937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Small Niches Can Be Profitable</a:t>
            </a:r>
          </a:p>
        </p:txBody>
      </p:sp>
      <p:sp>
        <p:nvSpPr>
          <p:cNvPr id="6" name="TextBox 5">
            <a:extLst>
              <a:ext uri="{FF2B5EF4-FFF2-40B4-BE49-F238E27FC236}">
                <a16:creationId xmlns:a16="http://schemas.microsoft.com/office/drawing/2014/main" id="{277FBF53-D42A-B72C-4FFB-6D639BB59BF7}"/>
              </a:ext>
            </a:extLst>
          </p:cNvPr>
          <p:cNvSpPr txBox="1"/>
          <p:nvPr/>
        </p:nvSpPr>
        <p:spPr>
          <a:xfrm>
            <a:off x="1491017" y="1805735"/>
            <a:ext cx="9290713" cy="3246530"/>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Keep in mind that all products and services serve niche markets when they start. Some go on to command large segments of the market, yet others remain small but rewarding for the companies that survive in an environment with relatively modest demand. </a:t>
            </a:r>
          </a:p>
        </p:txBody>
      </p:sp>
    </p:spTree>
    <p:extLst>
      <p:ext uri="{BB962C8B-B14F-4D97-AF65-F5344CB8AC3E}">
        <p14:creationId xmlns:p14="http://schemas.microsoft.com/office/powerpoint/2010/main" val="4098726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54B14E13-ABA2-0CE6-63A2-2673FDEB16CA}"/>
              </a:ext>
            </a:extLst>
          </p:cNvPr>
          <p:cNvSpPr txBox="1"/>
          <p:nvPr/>
        </p:nvSpPr>
        <p:spPr>
          <a:xfrm>
            <a:off x="1015104" y="1477023"/>
            <a:ext cx="7397792" cy="3903954"/>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The hand-crafted luxury car niche is an example of a niche that has remained small for many years, and yet is still highly profitable for certain companies. In 2013, Rolls-Royce announced its highest-ever annual sales, delivering 3,630 cars in its fourth consecutive record-breaking year. This made Rolls-Royce the best-selling automaker in the world of cars that cost more than $250,000.</a:t>
            </a:r>
          </a:p>
        </p:txBody>
      </p:sp>
      <p:pic>
        <p:nvPicPr>
          <p:cNvPr id="12290" name="Picture 2" descr="Rolls Royce, car, logo, rr, HD phone wallpaper | Peakpx">
            <a:extLst>
              <a:ext uri="{FF2B5EF4-FFF2-40B4-BE49-F238E27FC236}">
                <a16:creationId xmlns:a16="http://schemas.microsoft.com/office/drawing/2014/main" id="{543FBC15-D261-261E-B647-369342CFAA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4090" y="1155539"/>
            <a:ext cx="2988860" cy="504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6362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665F2488-9E46-6260-DDC4-332E489CBBF1}"/>
              </a:ext>
            </a:extLst>
          </p:cNvPr>
          <p:cNvSpPr txBox="1"/>
          <p:nvPr/>
        </p:nvSpPr>
        <p:spPr>
          <a:xfrm>
            <a:off x="3049138" y="310237"/>
            <a:ext cx="60937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How much demand is enough?</a:t>
            </a:r>
          </a:p>
        </p:txBody>
      </p:sp>
      <p:sp>
        <p:nvSpPr>
          <p:cNvPr id="6" name="TextBox 5">
            <a:extLst>
              <a:ext uri="{FF2B5EF4-FFF2-40B4-BE49-F238E27FC236}">
                <a16:creationId xmlns:a16="http://schemas.microsoft.com/office/drawing/2014/main" id="{7E180DA9-B1EB-023B-2DE3-5D4F01B771F9}"/>
              </a:ext>
            </a:extLst>
          </p:cNvPr>
          <p:cNvSpPr txBox="1"/>
          <p:nvPr/>
        </p:nvSpPr>
        <p:spPr>
          <a:xfrm>
            <a:off x="1580763" y="1226384"/>
            <a:ext cx="9692288" cy="4939686"/>
          </a:xfrm>
          <a:prstGeom prst="rect">
            <a:avLst/>
          </a:prstGeom>
          <a:noFill/>
        </p:spPr>
        <p:txBody>
          <a:bodyPr wrap="square">
            <a:spAutoFit/>
          </a:bodyPr>
          <a:lstStyle/>
          <a:p>
            <a:pPr>
              <a:lnSpc>
                <a:spcPct val="200000"/>
              </a:lnSpc>
            </a:pPr>
            <a:r>
              <a:rPr lang="en-GB" sz="2300" dirty="0">
                <a:latin typeface="Times New Roman" panose="02020603050405020304" pitchFamily="18" charset="0"/>
                <a:cs typeface="Times New Roman" panose="02020603050405020304" pitchFamily="18" charset="0"/>
              </a:rPr>
              <a:t> “How much demand is enough?” Can I afford it? In other words, can we eventually sell enough to make a profit? Can we afford to lose money in the short term while building sales? It helps to do research to reduce uncertainty and provide some peace of mind. Yes, you can’t research a product that doesn’t exist, but you can research users of similar products to learn how many there are, the size of the market in dollars, and the income levels of buyers, along with other valuable demographic indicators. </a:t>
            </a:r>
          </a:p>
        </p:txBody>
      </p:sp>
    </p:spTree>
    <p:extLst>
      <p:ext uri="{BB962C8B-B14F-4D97-AF65-F5344CB8AC3E}">
        <p14:creationId xmlns:p14="http://schemas.microsoft.com/office/powerpoint/2010/main" val="42892602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2" name="TextBox 1">
            <a:extLst>
              <a:ext uri="{FF2B5EF4-FFF2-40B4-BE49-F238E27FC236}">
                <a16:creationId xmlns:a16="http://schemas.microsoft.com/office/drawing/2014/main" id="{185EEBB6-6628-18CA-6DAA-0A981C09637B}"/>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4" name="TextBox 3">
            <a:extLst>
              <a:ext uri="{FF2B5EF4-FFF2-40B4-BE49-F238E27FC236}">
                <a16:creationId xmlns:a16="http://schemas.microsoft.com/office/drawing/2014/main" id="{665F2488-9E46-6260-DDC4-332E489CBBF1}"/>
              </a:ext>
            </a:extLst>
          </p:cNvPr>
          <p:cNvSpPr txBox="1"/>
          <p:nvPr/>
        </p:nvSpPr>
        <p:spPr>
          <a:xfrm>
            <a:off x="3049138" y="310237"/>
            <a:ext cx="6093724" cy="461665"/>
          </a:xfrm>
          <a:prstGeom prst="rect">
            <a:avLst/>
          </a:prstGeom>
          <a:noFill/>
        </p:spPr>
        <p:txBody>
          <a:bodyPr wrap="square">
            <a:spAutoFit/>
          </a:bodyPr>
          <a:lstStyle/>
          <a:p>
            <a:r>
              <a:rPr lang="en-GB" sz="2400" b="1" dirty="0">
                <a:solidFill>
                  <a:schemeClr val="bg1"/>
                </a:solidFill>
                <a:latin typeface="Times New Roman" panose="02020603050405020304" pitchFamily="18" charset="0"/>
                <a:cs typeface="Times New Roman" panose="02020603050405020304" pitchFamily="18" charset="0"/>
              </a:rPr>
              <a:t>How much demand is enough?</a:t>
            </a:r>
          </a:p>
        </p:txBody>
      </p:sp>
      <p:sp>
        <p:nvSpPr>
          <p:cNvPr id="6" name="TextBox 5">
            <a:extLst>
              <a:ext uri="{FF2B5EF4-FFF2-40B4-BE49-F238E27FC236}">
                <a16:creationId xmlns:a16="http://schemas.microsoft.com/office/drawing/2014/main" id="{7E180DA9-B1EB-023B-2DE3-5D4F01B771F9}"/>
              </a:ext>
            </a:extLst>
          </p:cNvPr>
          <p:cNvSpPr txBox="1"/>
          <p:nvPr/>
        </p:nvSpPr>
        <p:spPr>
          <a:xfrm>
            <a:off x="1583140" y="1592439"/>
            <a:ext cx="8631671" cy="3673121"/>
          </a:xfrm>
          <a:prstGeom prst="rect">
            <a:avLst/>
          </a:prstGeom>
          <a:noFill/>
        </p:spPr>
        <p:txBody>
          <a:bodyPr wrap="square">
            <a:spAutoFit/>
          </a:bodyPr>
          <a:lstStyle/>
          <a:p>
            <a:pPr>
              <a:lnSpc>
                <a:spcPct val="200000"/>
              </a:lnSpc>
            </a:pPr>
            <a:r>
              <a:rPr lang="en-GB" sz="2400" dirty="0">
                <a:latin typeface="Times New Roman" panose="02020603050405020304" pitchFamily="18" charset="0"/>
                <a:cs typeface="Times New Roman" panose="02020603050405020304" pitchFamily="18" charset="0"/>
              </a:rPr>
              <a:t>So how do you go about finding a problem whose solution is commercially viable?</a:t>
            </a:r>
          </a:p>
          <a:p>
            <a:pPr>
              <a:lnSpc>
                <a:spcPct val="200000"/>
              </a:lnSpc>
            </a:pPr>
            <a:r>
              <a:rPr lang="en-GB" sz="2400" dirty="0">
                <a:solidFill>
                  <a:srgbClr val="001746"/>
                </a:solidFill>
                <a:latin typeface="Times New Roman" panose="02020603050405020304" pitchFamily="18" charset="0"/>
                <a:cs typeface="Times New Roman" panose="02020603050405020304" pitchFamily="18" charset="0"/>
              </a:rPr>
              <a:t>Our search begins with </a:t>
            </a:r>
            <a:r>
              <a:rPr lang="en-GB" sz="2400" b="1" i="1" u="sng" dirty="0">
                <a:solidFill>
                  <a:srgbClr val="001746"/>
                </a:solidFill>
                <a:latin typeface="Times New Roman" panose="02020603050405020304" pitchFamily="18" charset="0"/>
                <a:cs typeface="Times New Roman" panose="02020603050405020304" pitchFamily="18" charset="0"/>
              </a:rPr>
              <a:t>primary demand</a:t>
            </a:r>
            <a:r>
              <a:rPr lang="en-GB" sz="2400" dirty="0">
                <a:solidFill>
                  <a:srgbClr val="001746"/>
                </a:solidFill>
                <a:latin typeface="Times New Roman" panose="02020603050405020304" pitchFamily="18" charset="0"/>
                <a:cs typeface="Times New Roman" panose="02020603050405020304" pitchFamily="18" charset="0"/>
              </a:rPr>
              <a:t>, which is consumer interest in purchasing an entire class of products, versus consumers wanting only to purchase a certain brand within that class</a:t>
            </a:r>
            <a:r>
              <a:rPr lang="en-GB"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244620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A028E2-ED43-6882-75B6-A8316BF51EF5}"/>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5" name="TextBox 4">
            <a:extLst>
              <a:ext uri="{FF2B5EF4-FFF2-40B4-BE49-F238E27FC236}">
                <a16:creationId xmlns:a16="http://schemas.microsoft.com/office/drawing/2014/main" id="{8F58DB63-B7DB-67FC-C942-46DDE9F8CA8C}"/>
              </a:ext>
            </a:extLst>
          </p:cNvPr>
          <p:cNvSpPr txBox="1"/>
          <p:nvPr/>
        </p:nvSpPr>
        <p:spPr>
          <a:xfrm>
            <a:off x="2292247" y="1330847"/>
            <a:ext cx="8399075" cy="4473019"/>
          </a:xfrm>
          <a:prstGeom prst="rect">
            <a:avLst/>
          </a:prstGeom>
          <a:noFill/>
        </p:spPr>
        <p:txBody>
          <a:bodyPr wrap="square">
            <a:spAutoFit/>
          </a:bodyPr>
          <a:lstStyle/>
          <a:p>
            <a:pPr algn="just">
              <a:spcBef>
                <a:spcPts val="1200"/>
              </a:spcBef>
              <a:spcAft>
                <a:spcPts val="800"/>
              </a:spcAf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Finding a Commercially Viable Problem</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An excellent example </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Demand: How Much Is Enough?</a:t>
            </a:r>
          </a:p>
          <a:p>
            <a:pPr marL="342900" indent="-342900" algn="just">
              <a:spcBef>
                <a:spcPts val="1200"/>
              </a:spcBef>
              <a:spcAft>
                <a:spcPts val="800"/>
              </a:spcAft>
              <a:buFont typeface="Arial" panose="020B0604020202020204" pitchFamily="34" charset="0"/>
              <a:buChar char="•"/>
            </a:pPr>
            <a:r>
              <a:rPr lang="en-GB" sz="2000" i="0" dirty="0">
                <a:effectLst/>
                <a:latin typeface="Times New Roman" panose="02020603050405020304" pitchFamily="18" charset="0"/>
                <a:cs typeface="Times New Roman" panose="02020603050405020304" pitchFamily="18" charset="0"/>
              </a:rPr>
              <a:t>Total addressable market</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Perils of Head-to-Head Competition</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Small Niches Can Be Profitable</a:t>
            </a:r>
          </a:p>
          <a:p>
            <a:pPr algn="just">
              <a:spcBef>
                <a:spcPts val="1200"/>
              </a:spcBef>
              <a:spcAft>
                <a:spcPts val="800"/>
              </a:spcAft>
            </a:pPr>
            <a:endParaRPr lang="en-GB"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AC57E24-0EE1-D20D-9C37-BAAEB70B82A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
        <p:nvSpPr>
          <p:cNvPr id="8" name="TextBox 7">
            <a:extLst>
              <a:ext uri="{FF2B5EF4-FFF2-40B4-BE49-F238E27FC236}">
                <a16:creationId xmlns:a16="http://schemas.microsoft.com/office/drawing/2014/main" id="{9EAA2FE6-B2C8-BB16-9981-8F2FD69E1DE3}"/>
              </a:ext>
            </a:extLst>
          </p:cNvPr>
          <p:cNvSpPr txBox="1"/>
          <p:nvPr/>
        </p:nvSpPr>
        <p:spPr>
          <a:xfrm>
            <a:off x="3278875" y="315448"/>
            <a:ext cx="6093724" cy="523220"/>
          </a:xfrm>
          <a:prstGeom prst="rect">
            <a:avLst/>
          </a:prstGeom>
          <a:noFill/>
        </p:spPr>
        <p:txBody>
          <a:bodyPr wrap="square">
            <a:spAutoFit/>
          </a:bodyPr>
          <a:lstStyle/>
          <a:p>
            <a:r>
              <a:rPr lang="en-GB" sz="2800" b="1" dirty="0">
                <a:solidFill>
                  <a:schemeClr val="bg2"/>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33299322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3" name="TextBox 2">
            <a:extLst>
              <a:ext uri="{FF2B5EF4-FFF2-40B4-BE49-F238E27FC236}">
                <a16:creationId xmlns:a16="http://schemas.microsoft.com/office/drawing/2014/main" id="{244015DD-E4E7-9EBA-4432-00DF4E213D5A}"/>
              </a:ext>
            </a:extLst>
          </p:cNvPr>
          <p:cNvSpPr txBox="1"/>
          <p:nvPr/>
        </p:nvSpPr>
        <p:spPr>
          <a:xfrm>
            <a:off x="1164799" y="1842771"/>
            <a:ext cx="6093724" cy="461665"/>
          </a:xfrm>
          <a:prstGeom prst="rect">
            <a:avLst/>
          </a:prstGeom>
          <a:noFill/>
        </p:spPr>
        <p:txBody>
          <a:bodyPr wrap="square">
            <a:spAutoFit/>
          </a:bodyPr>
          <a:lstStyle/>
          <a:p>
            <a:r>
              <a:rPr lang="en-GB" sz="2400" b="1" dirty="0">
                <a:latin typeface="Times New Roman" panose="02020603050405020304" pitchFamily="18" charset="0"/>
                <a:cs typeface="Times New Roman" panose="02020603050405020304" pitchFamily="18" charset="0"/>
              </a:rPr>
              <a:t>References</a:t>
            </a:r>
          </a:p>
        </p:txBody>
      </p:sp>
      <p:sp>
        <p:nvSpPr>
          <p:cNvPr id="5" name="TextBox 4">
            <a:extLst>
              <a:ext uri="{FF2B5EF4-FFF2-40B4-BE49-F238E27FC236}">
                <a16:creationId xmlns:a16="http://schemas.microsoft.com/office/drawing/2014/main" id="{FF4725A6-2B72-737C-DFD1-0C3AF3EF885C}"/>
              </a:ext>
            </a:extLst>
          </p:cNvPr>
          <p:cNvSpPr txBox="1"/>
          <p:nvPr/>
        </p:nvSpPr>
        <p:spPr>
          <a:xfrm>
            <a:off x="1053547" y="2705352"/>
            <a:ext cx="9809328" cy="2612062"/>
          </a:xfrm>
          <a:prstGeom prst="rect">
            <a:avLst/>
          </a:prstGeom>
          <a:noFill/>
        </p:spPr>
        <p:txBody>
          <a:bodyPr wrap="square">
            <a:spAutoFit/>
          </a:bodyPr>
          <a:lstStyle/>
          <a:p>
            <a:pPr>
              <a:lnSpc>
                <a:spcPct val="200000"/>
              </a:lnSpc>
            </a:pPr>
            <a:r>
              <a:rPr lang="en-GB" sz="1400" i="0" dirty="0">
                <a:effectLst/>
                <a:latin typeface="Times New Roman" panose="02020603050405020304" pitchFamily="18" charset="0"/>
                <a:cs typeface="Times New Roman" panose="02020603050405020304" pitchFamily="18" charset="0"/>
              </a:rPr>
              <a:t>- </a:t>
            </a:r>
            <a:r>
              <a:rPr lang="en-GB" sz="1400" i="0" u="none" strike="noStrike" baseline="0" dirty="0">
                <a:latin typeface="Times New Roman" panose="02020603050405020304" pitchFamily="18" charset="0"/>
                <a:cs typeface="Times New Roman" panose="02020603050405020304" pitchFamily="18" charset="0"/>
              </a:rPr>
              <a:t>Entrepreneurial Leadership: A practical Guide to Generating New Business by Angelo Mastrangelo 1st Edition. </a:t>
            </a:r>
            <a:endParaRPr lang="en-GB" sz="1400" i="0" dirty="0">
              <a:effectLst/>
              <a:latin typeface="Times New Roman" panose="02020603050405020304" pitchFamily="18" charset="0"/>
              <a:cs typeface="Times New Roman" panose="02020603050405020304" pitchFamily="18" charset="0"/>
            </a:endParaRPr>
          </a:p>
          <a:p>
            <a:pPr>
              <a:lnSpc>
                <a:spcPct val="200000"/>
              </a:lnSpc>
            </a:pPr>
            <a:r>
              <a:rPr lang="en-GB" sz="1400" i="0" dirty="0">
                <a:effectLst/>
                <a:latin typeface="Times New Roman" panose="02020603050405020304" pitchFamily="18" charset="0"/>
                <a:cs typeface="Times New Roman" panose="02020603050405020304" pitchFamily="18" charset="0"/>
              </a:rPr>
              <a:t>- Definition of a Leader: https://www.vtaide.com/gleanings/leader.html</a:t>
            </a:r>
          </a:p>
          <a:p>
            <a:pPr marL="285750" indent="-285750">
              <a:lnSpc>
                <a:spcPct val="200000"/>
              </a:lnSpc>
              <a:buFontTx/>
              <a:buChar char="-"/>
            </a:pPr>
            <a:r>
              <a:rPr lang="en-GB" sz="1400" i="0" dirty="0">
                <a:effectLst/>
                <a:latin typeface="Times New Roman" panose="02020603050405020304" pitchFamily="18" charset="0"/>
                <a:cs typeface="Times New Roman" panose="02020603050405020304" pitchFamily="18" charset="0"/>
              </a:rPr>
              <a:t>Understanding Leadership, Harvard Business </a:t>
            </a:r>
            <a:r>
              <a:rPr lang="en-GB" sz="1400" i="0" dirty="0" err="1">
                <a:effectLst/>
                <a:latin typeface="Times New Roman" panose="02020603050405020304" pitchFamily="18" charset="0"/>
                <a:cs typeface="Times New Roman" panose="02020603050405020304" pitchFamily="18" charset="0"/>
              </a:rPr>
              <a:t>Overview:https</a:t>
            </a:r>
            <a:r>
              <a:rPr lang="en-GB" sz="1400" i="0" dirty="0">
                <a:effectLst/>
                <a:latin typeface="Times New Roman" panose="02020603050405020304" pitchFamily="18" charset="0"/>
                <a:cs typeface="Times New Roman" panose="02020603050405020304" pitchFamily="18" charset="0"/>
              </a:rPr>
              <a:t>://hbr.org/2004/01/understanding-leadership</a:t>
            </a:r>
          </a:p>
          <a:p>
            <a:pPr marL="285750" indent="-285750">
              <a:lnSpc>
                <a:spcPct val="200000"/>
              </a:lnSpc>
              <a:buFontTx/>
              <a:buChar char="-"/>
            </a:pPr>
            <a:r>
              <a:rPr lang="en-GB" sz="1400" dirty="0">
                <a:latin typeface="Times New Roman" panose="02020603050405020304" pitchFamily="18" charset="0"/>
                <a:cs typeface="Times New Roman" panose="02020603050405020304" pitchFamily="18" charset="0"/>
              </a:rPr>
              <a:t>https://www.deegesolar.co.uk/history_of_solar_energy/</a:t>
            </a:r>
          </a:p>
          <a:p>
            <a:pPr marL="285750" indent="-285750">
              <a:lnSpc>
                <a:spcPct val="200000"/>
              </a:lnSpc>
              <a:buFontTx/>
              <a:buChar char="-"/>
            </a:pPr>
            <a:r>
              <a:rPr lang="en-GB" sz="1400" dirty="0">
                <a:latin typeface="Times New Roman" panose="02020603050405020304" pitchFamily="18" charset="0"/>
                <a:cs typeface="Times New Roman" panose="02020603050405020304" pitchFamily="18" charset="0"/>
              </a:rPr>
              <a:t>https://www.techtarget.com/searchstorage/feature/A-history-of-flash-memory-and-its-rise-in-the-enterprise</a:t>
            </a:r>
            <a:br>
              <a:rPr lang="en-GB" sz="1400" dirty="0">
                <a:latin typeface="Times New Roman" panose="02020603050405020304" pitchFamily="18" charset="0"/>
                <a:cs typeface="Times New Roman" panose="02020603050405020304" pitchFamily="18" charset="0"/>
              </a:rPr>
            </a:br>
            <a:endParaRPr lang="en-GB" sz="1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3936740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576580" y="2328334"/>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40120321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34" name="Group 33">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35" name="Group 34">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7"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36"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40" name="Rectangle 39">
            <a:extLst>
              <a:ext uri="{FF2B5EF4-FFF2-40B4-BE49-F238E27FC236}">
                <a16:creationId xmlns:a16="http://schemas.microsoft.com/office/drawing/2014/main" id="{0FA27539-4286-4FA8-9DA6-7CF237447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D1E7EFE-C698-8729-DECB-FF7C2BA83DA7}"/>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cxnSp>
        <p:nvCxnSpPr>
          <p:cNvPr id="42" name="Straight Connector 41">
            <a:extLst>
              <a:ext uri="{FF2B5EF4-FFF2-40B4-BE49-F238E27FC236}">
                <a16:creationId xmlns:a16="http://schemas.microsoft.com/office/drawing/2014/main" id="{C5E74535-9C0E-4211-B088-610AD56262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4748A730-09E1-F5D9-B816-6174CF2D1F0D}"/>
              </a:ext>
            </a:extLst>
          </p:cNvPr>
          <p:cNvSpPr>
            <a:spLocks noGrp="1"/>
          </p:cNvSpPr>
          <p:nvPr>
            <p:ph type="sldNum" sz="quarter" idx="12"/>
          </p:nvPr>
        </p:nvSpPr>
        <p:spPr>
          <a:xfrm>
            <a:off x="11106150" y="6401999"/>
            <a:ext cx="544862" cy="369332"/>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41</a:t>
            </a:fld>
            <a:endParaRPr lang="en-US"/>
          </a:p>
        </p:txBody>
      </p:sp>
      <p:pic>
        <p:nvPicPr>
          <p:cNvPr id="3" name="Picture 2">
            <a:extLst>
              <a:ext uri="{FF2B5EF4-FFF2-40B4-BE49-F238E27FC236}">
                <a16:creationId xmlns:a16="http://schemas.microsoft.com/office/drawing/2014/main" id="{66FE4450-A0CC-88E7-7CA8-A7F644EC05E5}"/>
              </a:ext>
            </a:extLst>
          </p:cNvPr>
          <p:cNvPicPr>
            <a:picLocks noChangeAspect="1"/>
          </p:cNvPicPr>
          <p:nvPr/>
        </p:nvPicPr>
        <p:blipFill rotWithShape="1">
          <a:blip r:embed="rId2"/>
          <a:srcRect l="10883" r="5539"/>
          <a:stretch/>
        </p:blipFill>
        <p:spPr>
          <a:xfrm>
            <a:off x="3898900" y="1514366"/>
            <a:ext cx="3608900" cy="2311162"/>
          </a:xfrm>
          <a:prstGeom prst="rect">
            <a:avLst/>
          </a:prstGeom>
        </p:spPr>
      </p:pic>
      <p:sp>
        <p:nvSpPr>
          <p:cNvPr id="2" name="TextBox 1">
            <a:extLst>
              <a:ext uri="{FF2B5EF4-FFF2-40B4-BE49-F238E27FC236}">
                <a16:creationId xmlns:a16="http://schemas.microsoft.com/office/drawing/2014/main" id="{B66B090E-1C61-6DC2-4644-0B0AE98F217C}"/>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2</a:t>
            </a:r>
          </a:p>
        </p:txBody>
      </p:sp>
    </p:spTree>
    <p:extLst>
      <p:ext uri="{BB962C8B-B14F-4D97-AF65-F5344CB8AC3E}">
        <p14:creationId xmlns:p14="http://schemas.microsoft.com/office/powerpoint/2010/main" val="1786206409"/>
      </p:ext>
    </p:extLst>
  </p:cSld>
  <p:clrMapOvr>
    <a:masterClrMapping/>
  </p:clrMapOvr>
</p:sld>
</file>

<file path=ppt/theme/theme1.xml><?xml version="1.0" encoding="utf-8"?>
<a:theme xmlns:a="http://schemas.openxmlformats.org/drawingml/2006/main"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4834</TotalTime>
  <Words>2696</Words>
  <Application>Microsoft Office PowerPoint</Application>
  <PresentationFormat>Widescreen</PresentationFormat>
  <Paragraphs>293</Paragraphs>
  <Slides>41</Slides>
  <Notes>38</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41</vt:i4>
      </vt:variant>
    </vt:vector>
  </HeadingPairs>
  <TitlesOfParts>
    <vt:vector size="56" baseType="lpstr">
      <vt:lpstr>Arial</vt:lpstr>
      <vt:lpstr>Avenir</vt:lpstr>
      <vt:lpstr>Avenir Next LT Pro</vt:lpstr>
      <vt:lpstr>Bodoni MT</vt:lpstr>
      <vt:lpstr>Brush Script MT</vt:lpstr>
      <vt:lpstr>Calibri</vt:lpstr>
      <vt:lpstr>Goudy Old Style</vt:lpstr>
      <vt:lpstr>Raleway</vt:lpstr>
      <vt:lpstr>Roboto</vt:lpstr>
      <vt:lpstr>Symbol</vt:lpstr>
      <vt:lpstr>Tajawal Medium</vt:lpstr>
      <vt:lpstr>Times New Roman</vt:lpstr>
      <vt:lpstr>Wingdings</vt:lpstr>
      <vt:lpstr>FrostyVTI</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Amany Ramadan</cp:lastModifiedBy>
  <cp:revision>46</cp:revision>
  <dcterms:created xsi:type="dcterms:W3CDTF">2023-01-06T19:28:27Z</dcterms:created>
  <dcterms:modified xsi:type="dcterms:W3CDTF">2024-05-31T10:17:47Z</dcterms:modified>
</cp:coreProperties>
</file>