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643" r:id="rId3"/>
    <p:sldId id="645" r:id="rId4"/>
    <p:sldId id="647" r:id="rId5"/>
    <p:sldId id="681" r:id="rId6"/>
    <p:sldId id="648" r:id="rId7"/>
    <p:sldId id="682" r:id="rId8"/>
    <p:sldId id="649" r:id="rId9"/>
    <p:sldId id="650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43"/>
            <p14:sldId id="645"/>
            <p14:sldId id="647"/>
            <p14:sldId id="681"/>
            <p14:sldId id="648"/>
            <p14:sldId id="682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543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2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54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252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203" y="32185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855994" y="320603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2468532"/>
            <a:ext cx="5600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2376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299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IT223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Oriented Programming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" y="58492"/>
            <a:ext cx="1946991" cy="1946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Inheritance.</a:t>
            </a:r>
          </a:p>
          <a:p>
            <a:r>
              <a:rPr lang="en-US" sz="1600" dirty="0"/>
              <a:t>Access modifiers and inheritance</a:t>
            </a:r>
          </a:p>
          <a:p>
            <a:r>
              <a:rPr lang="en-US" sz="1600" dirty="0"/>
              <a:t>Method overriding</a:t>
            </a:r>
          </a:p>
          <a:p>
            <a:r>
              <a:rPr lang="en-US" sz="1600" dirty="0"/>
              <a:t>Method overloading.</a:t>
            </a:r>
          </a:p>
          <a:p>
            <a:r>
              <a:rPr lang="en-US" sz="1600" dirty="0"/>
              <a:t>Calling superclass methods</a:t>
            </a:r>
          </a:p>
          <a:p>
            <a:r>
              <a:rPr lang="en-US" sz="1600" dirty="0"/>
              <a:t>Programming challenge</a:t>
            </a:r>
          </a:p>
          <a:p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9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Inheritance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15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Inheritance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575175"/>
          </a:xfrm>
        </p:spPr>
        <p:txBody>
          <a:bodyPr>
            <a:normAutofit/>
          </a:bodyPr>
          <a:lstStyle/>
          <a:p>
            <a:r>
              <a:rPr lang="en-US" sz="3600" dirty="0"/>
              <a:t>In Java, it is possible to inherit attributes and methods </a:t>
            </a:r>
            <a:r>
              <a:rPr lang="en-US" sz="3600" dirty="0">
                <a:solidFill>
                  <a:srgbClr val="FF0000"/>
                </a:solidFill>
              </a:rPr>
              <a:t>from one class to another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We can </a:t>
            </a:r>
            <a:r>
              <a:rPr lang="en-US" sz="3600" dirty="0"/>
              <a:t>create new classes </a:t>
            </a:r>
            <a:r>
              <a:rPr lang="en-US" sz="3600" dirty="0" smtClean="0"/>
              <a:t>from </a:t>
            </a:r>
            <a:r>
              <a:rPr lang="en-US" sz="3600" dirty="0"/>
              <a:t>existing classes. </a:t>
            </a:r>
            <a:endParaRPr lang="en-US" sz="3600" dirty="0" smtClean="0"/>
          </a:p>
          <a:p>
            <a:r>
              <a:rPr lang="en-US" sz="3600" dirty="0" smtClean="0"/>
              <a:t>Inheritance supports </a:t>
            </a:r>
            <a:r>
              <a:rPr lang="en-US" sz="3600" dirty="0" smtClean="0">
                <a:solidFill>
                  <a:srgbClr val="FF0000"/>
                </a:solidFill>
              </a:rPr>
              <a:t>reusability</a:t>
            </a:r>
            <a:r>
              <a:rPr lang="en-US" sz="3600" dirty="0" smtClean="0"/>
              <a:t>.</a:t>
            </a:r>
          </a:p>
          <a:p>
            <a:pPr marL="0" indent="0">
              <a:buNone/>
            </a:pP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261047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Inheritance (cont.)</a:t>
            </a:r>
            <a:endParaRPr lang="en-US" dirty="0"/>
          </a:p>
        </p:txBody>
      </p:sp>
      <p:pic>
        <p:nvPicPr>
          <p:cNvPr id="2050" name="Picture 2" descr="Java Inheritance for Beginners Explained with Exampl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4" t="22223" r="2713" b="8888"/>
          <a:stretch/>
        </p:blipFill>
        <p:spPr bwMode="auto">
          <a:xfrm>
            <a:off x="179118" y="2393297"/>
            <a:ext cx="7914066" cy="294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93184" y="4481106"/>
            <a:ext cx="35169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B050"/>
                </a:solidFill>
              </a:rPr>
              <a:t>Subclass, Derived, Child, Extended class.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57234" y="2894395"/>
            <a:ext cx="26797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rgbClr val="00B050"/>
                </a:solidFill>
              </a:rPr>
              <a:t>Superclass, Parent, Base class.</a:t>
            </a:r>
          </a:p>
        </p:txBody>
      </p:sp>
    </p:spTree>
    <p:extLst>
      <p:ext uri="{BB962C8B-B14F-4D97-AF65-F5344CB8AC3E}">
        <p14:creationId xmlns:p14="http://schemas.microsoft.com/office/powerpoint/2010/main" val="194174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Inheritance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When we create a class based on an existing class, we can reuse methods and fields of the </a:t>
            </a:r>
            <a:r>
              <a:rPr lang="en-US" sz="3200" dirty="0">
                <a:solidFill>
                  <a:srgbClr val="FF0000"/>
                </a:solidFill>
              </a:rPr>
              <a:t>parent class</a:t>
            </a:r>
            <a:r>
              <a:rPr lang="en-US" sz="3200" dirty="0" smtClean="0"/>
              <a:t>.</a:t>
            </a:r>
            <a:endParaRPr lang="en-US" sz="3200" dirty="0"/>
          </a:p>
          <a:p>
            <a:r>
              <a:rPr lang="en-US" sz="3200" dirty="0"/>
              <a:t>We can add new methods and fields in </a:t>
            </a:r>
            <a:r>
              <a:rPr lang="en-US" sz="3200" dirty="0" smtClean="0"/>
              <a:t>our </a:t>
            </a:r>
            <a:r>
              <a:rPr lang="en-US" sz="3200" dirty="0"/>
              <a:t>new </a:t>
            </a:r>
            <a:r>
              <a:rPr lang="en-US" sz="3200" dirty="0" smtClean="0">
                <a:solidFill>
                  <a:srgbClr val="FF0000"/>
                </a:solidFill>
              </a:rPr>
              <a:t>child</a:t>
            </a:r>
            <a:r>
              <a:rPr lang="en-US" sz="3200" dirty="0" smtClean="0"/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class</a:t>
            </a:r>
            <a:r>
              <a:rPr lang="en-US" sz="3200" dirty="0" smtClean="0"/>
              <a:t>.</a:t>
            </a:r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9276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Inheritance (cont.)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02542"/>
            <a:ext cx="7789606" cy="436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74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8658888" cy="1074792"/>
          </a:xfrm>
        </p:spPr>
        <p:txBody>
          <a:bodyPr/>
          <a:lstStyle/>
          <a:p>
            <a:r>
              <a:rPr lang="en-US" dirty="0" smtClean="0"/>
              <a:t>inheritance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48" y="1439918"/>
            <a:ext cx="6907890" cy="501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17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single level inheritance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1051034" y="1825625"/>
            <a:ext cx="7851228" cy="42493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class Employee{  </a:t>
            </a:r>
          </a:p>
          <a:p>
            <a:r>
              <a:rPr lang="en-US" dirty="0">
                <a:solidFill>
                  <a:schemeClr val="bg1"/>
                </a:solidFill>
              </a:rPr>
              <a:t>    double </a:t>
            </a:r>
            <a:r>
              <a:rPr lang="en-US" dirty="0" err="1">
                <a:solidFill>
                  <a:schemeClr val="bg1"/>
                </a:solidFill>
              </a:rPr>
              <a:t>basicSalary</a:t>
            </a:r>
            <a:r>
              <a:rPr lang="en-US" dirty="0">
                <a:solidFill>
                  <a:schemeClr val="bg1"/>
                </a:solidFill>
              </a:rPr>
              <a:t> =40000.0;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class Programmer extends Employee{  </a:t>
            </a:r>
          </a:p>
          <a:p>
            <a:r>
              <a:rPr lang="en-US" dirty="0">
                <a:solidFill>
                  <a:schemeClr val="bg1"/>
                </a:solidFill>
              </a:rPr>
              <a:t>    double bonus=10000;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   public static void main(String[]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){  </a:t>
            </a:r>
          </a:p>
          <a:p>
            <a:r>
              <a:rPr lang="en-US" dirty="0">
                <a:solidFill>
                  <a:schemeClr val="bg1"/>
                </a:solidFill>
              </a:rPr>
              <a:t>         Programmer p=new Programmer();  </a:t>
            </a:r>
          </a:p>
          <a:p>
            <a:r>
              <a:rPr lang="en-US" dirty="0">
                <a:solidFill>
                  <a:schemeClr val="bg1"/>
                </a:solidFill>
              </a:rPr>
              <a:t> 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("Programmer basic salary is:\t"+</a:t>
            </a:r>
            <a:r>
              <a:rPr lang="en-US" dirty="0" err="1">
                <a:solidFill>
                  <a:schemeClr val="bg1"/>
                </a:solidFill>
              </a:rPr>
              <a:t>p.basicSalary</a:t>
            </a:r>
            <a:r>
              <a:rPr lang="en-US" dirty="0">
                <a:solidFill>
                  <a:schemeClr val="bg1"/>
                </a:solidFill>
              </a:rPr>
              <a:t>);  </a:t>
            </a:r>
          </a:p>
          <a:p>
            <a:r>
              <a:rPr lang="en-US" dirty="0">
                <a:solidFill>
                  <a:schemeClr val="bg1"/>
                </a:solidFill>
              </a:rPr>
              <a:t> 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("Bonus of Programmer is:"+</a:t>
            </a:r>
            <a:r>
              <a:rPr lang="en-US" dirty="0" err="1">
                <a:solidFill>
                  <a:schemeClr val="bg1"/>
                </a:solidFill>
              </a:rPr>
              <a:t>p.bonus</a:t>
            </a:r>
            <a:r>
              <a:rPr lang="en-US" dirty="0">
                <a:solidFill>
                  <a:schemeClr val="bg1"/>
                </a:solidFill>
              </a:rPr>
              <a:t>);</a:t>
            </a:r>
          </a:p>
          <a:p>
            <a:r>
              <a:rPr lang="en-US" dirty="0">
                <a:solidFill>
                  <a:schemeClr val="bg1"/>
                </a:solidFill>
              </a:rPr>
              <a:t>   }  </a:t>
            </a:r>
          </a:p>
          <a:p>
            <a:r>
              <a:rPr lang="en-US" dirty="0">
                <a:solidFill>
                  <a:schemeClr val="bg1"/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20259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 level inheritance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61" t="5883" r="3642" b="18487"/>
          <a:stretch/>
        </p:blipFill>
        <p:spPr>
          <a:xfrm>
            <a:off x="1040524" y="1865113"/>
            <a:ext cx="7842406" cy="4251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879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Example: multi level inheritance</a:t>
            </a:r>
            <a:endParaRPr lang="en-US" sz="3600" dirty="0"/>
          </a:p>
        </p:txBody>
      </p:sp>
      <p:sp>
        <p:nvSpPr>
          <p:cNvPr id="4" name="Rounded Rectangle 3"/>
          <p:cNvSpPr/>
          <p:nvPr/>
        </p:nvSpPr>
        <p:spPr>
          <a:xfrm>
            <a:off x="557048" y="1646238"/>
            <a:ext cx="8702566" cy="46704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>
                <a:solidFill>
                  <a:schemeClr val="bg1"/>
                </a:solidFill>
              </a:rPr>
              <a:t>class Animal{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void eat()  {</a:t>
            </a:r>
            <a:r>
              <a:rPr lang="en-US" sz="1600" dirty="0" err="1">
                <a:solidFill>
                  <a:schemeClr val="bg1"/>
                </a:solidFill>
              </a:rPr>
              <a:t>System.out.println</a:t>
            </a:r>
            <a:r>
              <a:rPr lang="en-US" sz="1600" dirty="0">
                <a:solidFill>
                  <a:schemeClr val="bg1"/>
                </a:solidFill>
              </a:rPr>
              <a:t>("eating...");}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class Dog extends Animal{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void bark()  {</a:t>
            </a:r>
            <a:r>
              <a:rPr lang="en-US" sz="1600" dirty="0" err="1">
                <a:solidFill>
                  <a:schemeClr val="bg1"/>
                </a:solidFill>
              </a:rPr>
              <a:t>System.out.println</a:t>
            </a:r>
            <a:r>
              <a:rPr lang="en-US" sz="1600" dirty="0">
                <a:solidFill>
                  <a:schemeClr val="bg1"/>
                </a:solidFill>
              </a:rPr>
              <a:t>("barking...");}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class </a:t>
            </a:r>
            <a:r>
              <a:rPr lang="en-US" sz="1600" dirty="0" err="1">
                <a:solidFill>
                  <a:schemeClr val="bg1"/>
                </a:solidFill>
              </a:rPr>
              <a:t>BabyDog</a:t>
            </a:r>
            <a:r>
              <a:rPr lang="en-US" sz="1600" dirty="0">
                <a:solidFill>
                  <a:schemeClr val="bg1"/>
                </a:solidFill>
              </a:rPr>
              <a:t> extends Dog{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void breastfed()  {</a:t>
            </a:r>
            <a:r>
              <a:rPr lang="en-US" sz="1600" dirty="0" err="1">
                <a:solidFill>
                  <a:schemeClr val="bg1"/>
                </a:solidFill>
              </a:rPr>
              <a:t>System.out.println</a:t>
            </a:r>
            <a:r>
              <a:rPr lang="en-US" sz="1600" dirty="0">
                <a:solidFill>
                  <a:schemeClr val="bg1"/>
                </a:solidFill>
              </a:rPr>
              <a:t>("breastfed...");}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}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class TestInheritance2{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  public static void main(String </a:t>
            </a:r>
            <a:r>
              <a:rPr lang="en-US" sz="1600" dirty="0" err="1">
                <a:solidFill>
                  <a:schemeClr val="bg1"/>
                </a:solidFill>
              </a:rPr>
              <a:t>args</a:t>
            </a:r>
            <a:r>
              <a:rPr lang="en-US" sz="1600" dirty="0">
                <a:solidFill>
                  <a:schemeClr val="bg1"/>
                </a:solidFill>
              </a:rPr>
              <a:t>[]){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     </a:t>
            </a:r>
            <a:r>
              <a:rPr lang="en-US" sz="1600" dirty="0" err="1">
                <a:solidFill>
                  <a:schemeClr val="bg1"/>
                </a:solidFill>
              </a:rPr>
              <a:t>BabyDog</a:t>
            </a:r>
            <a:r>
              <a:rPr lang="en-US" sz="1600" dirty="0">
                <a:solidFill>
                  <a:schemeClr val="bg1"/>
                </a:solidFill>
              </a:rPr>
              <a:t> d=new </a:t>
            </a:r>
            <a:r>
              <a:rPr lang="en-US" sz="1600" dirty="0" err="1">
                <a:solidFill>
                  <a:schemeClr val="bg1"/>
                </a:solidFill>
              </a:rPr>
              <a:t>BabyDog</a:t>
            </a:r>
            <a:r>
              <a:rPr lang="en-US" sz="1600" dirty="0">
                <a:solidFill>
                  <a:schemeClr val="bg1"/>
                </a:solidFill>
              </a:rPr>
              <a:t>();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     </a:t>
            </a:r>
            <a:r>
              <a:rPr lang="en-US" sz="1600" dirty="0" err="1">
                <a:solidFill>
                  <a:schemeClr val="bg1"/>
                </a:solidFill>
              </a:rPr>
              <a:t>d.breastfed</a:t>
            </a:r>
            <a:r>
              <a:rPr lang="en-US" sz="1600" dirty="0">
                <a:solidFill>
                  <a:schemeClr val="bg1"/>
                </a:solidFill>
              </a:rPr>
              <a:t>();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     </a:t>
            </a:r>
            <a:r>
              <a:rPr lang="en-US" sz="1600" dirty="0" err="1">
                <a:solidFill>
                  <a:schemeClr val="bg1"/>
                </a:solidFill>
              </a:rPr>
              <a:t>d.bark</a:t>
            </a:r>
            <a:r>
              <a:rPr lang="en-US" sz="1600" dirty="0">
                <a:solidFill>
                  <a:schemeClr val="bg1"/>
                </a:solidFill>
              </a:rPr>
              <a:t>();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     </a:t>
            </a:r>
            <a:r>
              <a:rPr lang="en-US" sz="1600" dirty="0" err="1">
                <a:solidFill>
                  <a:schemeClr val="bg1"/>
                </a:solidFill>
              </a:rPr>
              <a:t>d.eat</a:t>
            </a:r>
            <a:r>
              <a:rPr lang="en-US" sz="1600" dirty="0">
                <a:solidFill>
                  <a:schemeClr val="bg1"/>
                </a:solidFill>
              </a:rPr>
              <a:t>();  </a:t>
            </a:r>
          </a:p>
          <a:p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smtClean="0">
                <a:solidFill>
                  <a:schemeClr val="bg1"/>
                </a:solidFill>
              </a:rPr>
              <a:t>  }</a:t>
            </a:r>
            <a:endParaRPr lang="en-US" sz="1600" dirty="0">
              <a:solidFill>
                <a:schemeClr val="bg1"/>
              </a:solidFill>
            </a:endParaRPr>
          </a:p>
          <a:p>
            <a:r>
              <a:rPr lang="en-US" sz="1600" dirty="0">
                <a:solidFill>
                  <a:schemeClr val="bg1"/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88011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example: hierarchical inheritance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945931" y="1646238"/>
            <a:ext cx="8650014" cy="47860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class Animal{  </a:t>
            </a:r>
          </a:p>
          <a:p>
            <a:r>
              <a:rPr lang="en-US" dirty="0">
                <a:solidFill>
                  <a:schemeClr val="bg1"/>
                </a:solidFill>
              </a:rPr>
              <a:t>   void eat(){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("eating...");}  </a:t>
            </a: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r>
              <a:rPr lang="en-US" dirty="0">
                <a:solidFill>
                  <a:schemeClr val="bg1"/>
                </a:solidFill>
              </a:rPr>
              <a:t>class Dog extends Animal{  </a:t>
            </a:r>
          </a:p>
          <a:p>
            <a:r>
              <a:rPr lang="en-US" dirty="0">
                <a:solidFill>
                  <a:schemeClr val="bg1"/>
                </a:solidFill>
              </a:rPr>
              <a:t>   void bark(){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("barking...");}  </a:t>
            </a: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r>
              <a:rPr lang="en-US" dirty="0">
                <a:solidFill>
                  <a:schemeClr val="bg1"/>
                </a:solidFill>
              </a:rPr>
              <a:t>class Cat extends Animal{  </a:t>
            </a:r>
          </a:p>
          <a:p>
            <a:r>
              <a:rPr lang="en-US" dirty="0">
                <a:solidFill>
                  <a:schemeClr val="bg1"/>
                </a:solidFill>
              </a:rPr>
              <a:t>   void meow(){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("meowing...");}  </a:t>
            </a: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endParaRPr lang="en-US" sz="1600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class TestInheritance3{  </a:t>
            </a:r>
          </a:p>
          <a:p>
            <a:r>
              <a:rPr lang="en-US" dirty="0">
                <a:solidFill>
                  <a:schemeClr val="bg1"/>
                </a:solidFill>
              </a:rPr>
              <a:t>   public static void main(String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[]){  </a:t>
            </a:r>
          </a:p>
          <a:p>
            <a:r>
              <a:rPr lang="en-US" dirty="0">
                <a:solidFill>
                  <a:schemeClr val="bg1"/>
                </a:solidFill>
              </a:rPr>
              <a:t>      Cat c=new Cat();  </a:t>
            </a:r>
          </a:p>
          <a:p>
            <a:r>
              <a:rPr lang="en-US" dirty="0">
                <a:solidFill>
                  <a:schemeClr val="bg1"/>
                </a:solidFill>
              </a:rPr>
              <a:t>      </a:t>
            </a:r>
            <a:r>
              <a:rPr lang="en-US" dirty="0" err="1">
                <a:solidFill>
                  <a:schemeClr val="bg1"/>
                </a:solidFill>
              </a:rPr>
              <a:t>c.meow</a:t>
            </a:r>
            <a:r>
              <a:rPr lang="en-US" dirty="0">
                <a:solidFill>
                  <a:schemeClr val="bg1"/>
                </a:solidFill>
              </a:rPr>
              <a:t>();  </a:t>
            </a:r>
          </a:p>
          <a:p>
            <a:r>
              <a:rPr lang="en-US" dirty="0">
                <a:solidFill>
                  <a:schemeClr val="bg1"/>
                </a:solidFill>
              </a:rPr>
              <a:t>      </a:t>
            </a:r>
            <a:r>
              <a:rPr lang="en-US" dirty="0" err="1">
                <a:solidFill>
                  <a:schemeClr val="bg1"/>
                </a:solidFill>
              </a:rPr>
              <a:t>c.eat</a:t>
            </a:r>
            <a:r>
              <a:rPr lang="en-US" dirty="0">
                <a:solidFill>
                  <a:schemeClr val="bg1"/>
                </a:solidFill>
              </a:rPr>
              <a:t>();  </a:t>
            </a:r>
          </a:p>
          <a:p>
            <a:r>
              <a:rPr lang="en-US" dirty="0">
                <a:solidFill>
                  <a:schemeClr val="bg1"/>
                </a:solidFill>
              </a:rPr>
              <a:t>   }</a:t>
            </a:r>
          </a:p>
          <a:p>
            <a:r>
              <a:rPr lang="en-US" dirty="0">
                <a:solidFill>
                  <a:schemeClr val="bg1"/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119627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Object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Object Class is the Default </a:t>
            </a:r>
            <a:r>
              <a:rPr lang="en-US" dirty="0" smtClean="0"/>
              <a:t>Superclass.</a:t>
            </a:r>
          </a:p>
          <a:p>
            <a:r>
              <a:rPr lang="en-US" dirty="0"/>
              <a:t>If a class does not specify a superclass using the keyword extends in its class declaration, it inherits from </a:t>
            </a:r>
            <a:r>
              <a:rPr lang="en-US" dirty="0" smtClean="0"/>
              <a:t>the </a:t>
            </a:r>
            <a:r>
              <a:rPr lang="en-US" dirty="0" err="1" smtClean="0">
                <a:solidFill>
                  <a:srgbClr val="FF0000"/>
                </a:solidFill>
              </a:rPr>
              <a:t>java.lang.Object</a:t>
            </a:r>
            <a:r>
              <a:rPr lang="en-US" dirty="0" smtClean="0"/>
              <a:t> </a:t>
            </a:r>
            <a:r>
              <a:rPr lang="en-US" dirty="0"/>
              <a:t>class</a:t>
            </a:r>
            <a:r>
              <a:rPr lang="en-US" dirty="0" smtClean="0"/>
              <a:t>.</a:t>
            </a:r>
          </a:p>
          <a:p>
            <a:r>
              <a:rPr lang="en-US" sz="2400" dirty="0"/>
              <a:t>We usually declare a class like this</a:t>
            </a:r>
          </a:p>
          <a:p>
            <a:pPr marL="484632" lvl="2" indent="0">
              <a:buNone/>
            </a:pPr>
            <a:r>
              <a:rPr lang="en-US" sz="1800" dirty="0"/>
              <a:t>public class P {</a:t>
            </a:r>
          </a:p>
          <a:p>
            <a:pPr marL="484632" lvl="2" indent="0">
              <a:buNone/>
            </a:pPr>
            <a:r>
              <a:rPr lang="en-US" sz="1800" dirty="0"/>
              <a:t>// Code for class P goes here</a:t>
            </a:r>
          </a:p>
          <a:p>
            <a:pPr marL="484632" lvl="2" indent="0">
              <a:buNone/>
            </a:pPr>
            <a:r>
              <a:rPr lang="en-US" sz="1800" dirty="0"/>
              <a:t>}</a:t>
            </a:r>
          </a:p>
          <a:p>
            <a:pPr marL="484632" lvl="2" indent="0">
              <a:buNone/>
            </a:pPr>
            <a:endParaRPr lang="en-US" sz="1800" dirty="0"/>
          </a:p>
          <a:p>
            <a:pPr marL="342900" indent="-342900"/>
            <a:r>
              <a:rPr lang="en-US" sz="2400" dirty="0"/>
              <a:t>We can declare a class explicitly like this</a:t>
            </a:r>
          </a:p>
          <a:p>
            <a:pPr marL="484632" lvl="2" indent="0">
              <a:buNone/>
            </a:pPr>
            <a:r>
              <a:rPr lang="en-US" sz="1800" dirty="0"/>
              <a:t>public class P </a:t>
            </a:r>
            <a:r>
              <a:rPr lang="en-US" sz="1800" dirty="0">
                <a:solidFill>
                  <a:srgbClr val="FF0000"/>
                </a:solidFill>
              </a:rPr>
              <a:t>extends Object </a:t>
            </a:r>
            <a:r>
              <a:rPr lang="en-US" sz="1800" dirty="0"/>
              <a:t>{</a:t>
            </a:r>
          </a:p>
          <a:p>
            <a:pPr marL="484632" lvl="2" indent="0">
              <a:buNone/>
            </a:pPr>
            <a:r>
              <a:rPr lang="en-US" sz="1800" dirty="0"/>
              <a:t>// Code for class P goes here</a:t>
            </a:r>
          </a:p>
          <a:p>
            <a:pPr marL="484632" lvl="2" indent="0">
              <a:buNone/>
            </a:pPr>
            <a:r>
              <a:rPr lang="en-US" sz="1800" dirty="0"/>
              <a:t>}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890641" y="3037490"/>
            <a:ext cx="1066800" cy="685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Object</a:t>
            </a:r>
          </a:p>
        </p:txBody>
      </p:sp>
      <p:sp>
        <p:nvSpPr>
          <p:cNvPr id="5" name="Rectangle 4"/>
          <p:cNvSpPr/>
          <p:nvPr/>
        </p:nvSpPr>
        <p:spPr>
          <a:xfrm>
            <a:off x="7890641" y="4050541"/>
            <a:ext cx="1066800" cy="685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Class P</a:t>
            </a:r>
          </a:p>
        </p:txBody>
      </p:sp>
      <p:sp>
        <p:nvSpPr>
          <p:cNvPr id="6" name="Rectangle 5"/>
          <p:cNvSpPr/>
          <p:nvPr/>
        </p:nvSpPr>
        <p:spPr>
          <a:xfrm>
            <a:off x="7923298" y="5063593"/>
            <a:ext cx="1066800" cy="685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Class q</a:t>
            </a:r>
          </a:p>
        </p:txBody>
      </p:sp>
      <p:cxnSp>
        <p:nvCxnSpPr>
          <p:cNvPr id="8" name="Straight Arrow Connector 7"/>
          <p:cNvCxnSpPr>
            <a:stCxn id="4" idx="2"/>
            <a:endCxn id="5" idx="0"/>
          </p:cNvCxnSpPr>
          <p:nvPr/>
        </p:nvCxnSpPr>
        <p:spPr>
          <a:xfrm>
            <a:off x="8424041" y="3723291"/>
            <a:ext cx="0" cy="327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8424041" y="4736342"/>
            <a:ext cx="0" cy="327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0308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Access modifiers and inheritance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48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 modifiers and inheritance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826469" y="1997393"/>
            <a:ext cx="25908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Public</a:t>
            </a:r>
            <a:r>
              <a:rPr lang="en-US" sz="4000" dirty="0">
                <a:solidFill>
                  <a:srgbClr val="92D050"/>
                </a:solidFill>
                <a:sym typeface="Webdings" panose="05030102010509060703" pitchFamily="18" charset="2"/>
              </a:rPr>
              <a:t></a:t>
            </a:r>
            <a:endParaRPr lang="en-US" sz="40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868917" cy="4351338"/>
          </a:xfrm>
        </p:spPr>
        <p:txBody>
          <a:bodyPr>
            <a:normAutofit/>
          </a:bodyPr>
          <a:lstStyle/>
          <a:p>
            <a:r>
              <a:rPr lang="en-US" sz="3200" dirty="0"/>
              <a:t>A subclass inherits </a:t>
            </a:r>
            <a:r>
              <a:rPr lang="en-US" sz="3200" dirty="0">
                <a:solidFill>
                  <a:srgbClr val="FF0000"/>
                </a:solidFill>
              </a:rPr>
              <a:t>non-private</a:t>
            </a:r>
            <a:r>
              <a:rPr lang="en-US" sz="3200" dirty="0"/>
              <a:t> members of its superclass.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826469" y="3056573"/>
            <a:ext cx="25908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Default </a:t>
            </a:r>
            <a:r>
              <a:rPr lang="en-US" sz="4000" dirty="0">
                <a:solidFill>
                  <a:srgbClr val="92D050"/>
                </a:solidFill>
                <a:sym typeface="Webdings" panose="05030102010509060703" pitchFamily="18" charset="2"/>
              </a:rPr>
              <a:t>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6826469" y="4192497"/>
            <a:ext cx="25908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Private </a:t>
            </a:r>
            <a:r>
              <a:rPr lang="en-US" sz="2800" dirty="0">
                <a:solidFill>
                  <a:srgbClr val="FF0000"/>
                </a:solidFill>
                <a:sym typeface="Webdings" panose="05030102010509060703" pitchFamily="18" charset="2"/>
              </a:rPr>
              <a:t>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26469" y="5262563"/>
            <a:ext cx="2590800" cy="9144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Protected </a:t>
            </a:r>
            <a:r>
              <a:rPr lang="en-US" sz="4000" dirty="0">
                <a:solidFill>
                  <a:srgbClr val="92D050"/>
                </a:solidFill>
                <a:sym typeface="Webdings" panose="05030102010509060703" pitchFamily="18" charset="2"/>
              </a:rPr>
              <a:t>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74722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private access modifier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38201" y="1765738"/>
            <a:ext cx="8537028" cy="47191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class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 {</a:t>
            </a:r>
          </a:p>
          <a:p>
            <a:r>
              <a:rPr lang="en-US" dirty="0">
                <a:solidFill>
                  <a:schemeClr val="bg1"/>
                </a:solidFill>
              </a:rPr>
              <a:t>    private 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x;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y;</a:t>
            </a:r>
          </a:p>
          <a:p>
            <a:r>
              <a:rPr lang="en-US" dirty="0">
                <a:solidFill>
                  <a:schemeClr val="bg1"/>
                </a:solidFill>
              </a:rPr>
              <a:t>    </a:t>
            </a:r>
          </a:p>
          <a:p>
            <a:r>
              <a:rPr lang="en-US" dirty="0">
                <a:solidFill>
                  <a:schemeClr val="bg1"/>
                </a:solidFill>
              </a:rPr>
              <a:t>    public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(){</a:t>
            </a:r>
          </a:p>
          <a:p>
            <a:r>
              <a:rPr lang="en-US" dirty="0">
                <a:solidFill>
                  <a:schemeClr val="bg1"/>
                </a:solidFill>
              </a:rPr>
              <a:t>        x=10;</a:t>
            </a:r>
          </a:p>
          <a:p>
            <a:r>
              <a:rPr lang="en-US" dirty="0">
                <a:solidFill>
                  <a:schemeClr val="bg1"/>
                </a:solidFill>
              </a:rPr>
              <a:t>        y=9;</a:t>
            </a:r>
          </a:p>
          <a:p>
            <a:r>
              <a:rPr lang="en-US" dirty="0">
                <a:solidFill>
                  <a:schemeClr val="bg1"/>
                </a:solidFill>
              </a:rPr>
              <a:t> 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  <a:p>
            <a:r>
              <a:rPr lang="en-US" dirty="0">
                <a:solidFill>
                  <a:schemeClr val="bg1"/>
                </a:solidFill>
              </a:rPr>
              <a:t>class Test extends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{</a:t>
            </a:r>
          </a:p>
          <a:p>
            <a:r>
              <a:rPr lang="en-US" dirty="0">
                <a:solidFill>
                  <a:schemeClr val="bg1"/>
                </a:solidFill>
              </a:rPr>
              <a:t>    public static void main(String[]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) {</a:t>
            </a:r>
          </a:p>
          <a:p>
            <a:r>
              <a:rPr lang="en-US" dirty="0">
                <a:solidFill>
                  <a:schemeClr val="bg1"/>
                </a:solidFill>
              </a:rPr>
              <a:t>        Test a = new Test();</a:t>
            </a:r>
          </a:p>
          <a:p>
            <a:r>
              <a:rPr lang="en-US" dirty="0">
                <a:solidFill>
                  <a:schemeClr val="bg1"/>
                </a:solidFill>
              </a:rPr>
              <a:t>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a.y</a:t>
            </a:r>
            <a:r>
              <a:rPr lang="en-US" dirty="0">
                <a:solidFill>
                  <a:schemeClr val="bg1"/>
                </a:solidFill>
              </a:rPr>
              <a:t>);</a:t>
            </a:r>
          </a:p>
          <a:p>
            <a:r>
              <a:rPr lang="en-US" dirty="0">
                <a:solidFill>
                  <a:schemeClr val="bg1"/>
                </a:solidFill>
              </a:rPr>
              <a:t>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a.x</a:t>
            </a:r>
            <a:r>
              <a:rPr lang="en-US" dirty="0">
                <a:solidFill>
                  <a:schemeClr val="bg1"/>
                </a:solidFill>
              </a:rPr>
              <a:t>); \\ won’t work       </a:t>
            </a:r>
          </a:p>
          <a:p>
            <a:r>
              <a:rPr lang="en-US" dirty="0">
                <a:solidFill>
                  <a:schemeClr val="bg1"/>
                </a:solidFill>
              </a:rPr>
              <a:t> 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08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protected modifier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two cases:</a:t>
            </a:r>
          </a:p>
          <a:p>
            <a:pPr lvl="1"/>
            <a:r>
              <a:rPr lang="en-US" dirty="0" smtClean="0"/>
              <a:t>Protected member </a:t>
            </a:r>
            <a:r>
              <a:rPr lang="en-US" dirty="0"/>
              <a:t>is accessible in the package in which it is declared. 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A </a:t>
            </a:r>
            <a:r>
              <a:rPr lang="en-US" dirty="0"/>
              <a:t>protected </a:t>
            </a:r>
            <a:r>
              <a:rPr lang="en-US" dirty="0" smtClean="0"/>
              <a:t>class member </a:t>
            </a:r>
            <a:r>
              <a:rPr lang="en-US" dirty="0"/>
              <a:t>is always accessible inside the body of a subclass whether the subclass is in the same package as the </a:t>
            </a:r>
            <a:r>
              <a:rPr lang="en-US" dirty="0" smtClean="0"/>
              <a:t>class or </a:t>
            </a:r>
            <a:r>
              <a:rPr lang="en-US" dirty="0"/>
              <a:t>in a different package.</a:t>
            </a:r>
          </a:p>
        </p:txBody>
      </p:sp>
    </p:spTree>
    <p:extLst>
      <p:ext uri="{BB962C8B-B14F-4D97-AF65-F5344CB8AC3E}">
        <p14:creationId xmlns:p14="http://schemas.microsoft.com/office/powerpoint/2010/main" val="87544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protected modifier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38200" y="1646238"/>
            <a:ext cx="8505497" cy="4838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package </a:t>
            </a:r>
            <a:r>
              <a:rPr lang="en-US" dirty="0" err="1">
                <a:solidFill>
                  <a:schemeClr val="bg1"/>
                </a:solidFill>
              </a:rPr>
              <a:t>myTestClasses</a:t>
            </a:r>
            <a:r>
              <a:rPr lang="en-US" dirty="0">
                <a:solidFill>
                  <a:schemeClr val="bg1"/>
                </a:solidFill>
              </a:rPr>
              <a:t>;</a:t>
            </a:r>
          </a:p>
          <a:p>
            <a:r>
              <a:rPr lang="en-US" dirty="0">
                <a:solidFill>
                  <a:schemeClr val="bg1"/>
                </a:solidFill>
              </a:rPr>
              <a:t>public class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 {</a:t>
            </a:r>
          </a:p>
          <a:p>
            <a:r>
              <a:rPr lang="en-US" dirty="0">
                <a:solidFill>
                  <a:schemeClr val="bg1"/>
                </a:solidFill>
              </a:rPr>
              <a:t>    protected 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p;</a:t>
            </a:r>
          </a:p>
          <a:p>
            <a:r>
              <a:rPr lang="en-US" dirty="0">
                <a:solidFill>
                  <a:schemeClr val="bg1"/>
                </a:solidFill>
              </a:rPr>
              <a:t>    public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(){</a:t>
            </a:r>
          </a:p>
          <a:p>
            <a:r>
              <a:rPr lang="en-US" dirty="0">
                <a:solidFill>
                  <a:schemeClr val="bg1"/>
                </a:solidFill>
              </a:rPr>
              <a:t>        p=88;</a:t>
            </a:r>
          </a:p>
          <a:p>
            <a:r>
              <a:rPr lang="en-US" dirty="0">
                <a:solidFill>
                  <a:schemeClr val="bg1"/>
                </a:solidFill>
              </a:rPr>
              <a:t> 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  <a:p>
            <a:r>
              <a:rPr lang="en-US" dirty="0">
                <a:solidFill>
                  <a:schemeClr val="bg1"/>
                </a:solidFill>
              </a:rPr>
              <a:t>class A {</a:t>
            </a:r>
          </a:p>
          <a:p>
            <a:r>
              <a:rPr lang="en-US" dirty="0">
                <a:solidFill>
                  <a:schemeClr val="bg1"/>
                </a:solidFill>
              </a:rPr>
              <a:t>    public static void main(String[]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) {</a:t>
            </a:r>
          </a:p>
          <a:p>
            <a:r>
              <a:rPr lang="en-US" dirty="0">
                <a:solidFill>
                  <a:schemeClr val="bg1"/>
                </a:solidFill>
              </a:rPr>
              <a:t>       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 a = new </a:t>
            </a:r>
            <a:r>
              <a:rPr lang="en-US" dirty="0" err="1">
                <a:solidFill>
                  <a:schemeClr val="bg1"/>
                </a:solidFill>
              </a:rPr>
              <a:t>TestInheritance</a:t>
            </a:r>
            <a:r>
              <a:rPr lang="en-US" dirty="0">
                <a:solidFill>
                  <a:schemeClr val="bg1"/>
                </a:solidFill>
              </a:rPr>
              <a:t>();</a:t>
            </a:r>
          </a:p>
          <a:p>
            <a:r>
              <a:rPr lang="en-US" dirty="0">
                <a:solidFill>
                  <a:schemeClr val="bg1"/>
                </a:solidFill>
              </a:rPr>
              <a:t>        </a:t>
            </a:r>
            <a:r>
              <a:rPr lang="en-US" dirty="0" err="1">
                <a:solidFill>
                  <a:schemeClr val="bg1"/>
                </a:solidFill>
              </a:rPr>
              <a:t>a.p</a:t>
            </a:r>
            <a:r>
              <a:rPr lang="en-US" dirty="0">
                <a:solidFill>
                  <a:schemeClr val="bg1"/>
                </a:solidFill>
              </a:rPr>
              <a:t> = 77; // </a:t>
            </a:r>
            <a:r>
              <a:rPr lang="en-US" sz="1200" dirty="0">
                <a:solidFill>
                  <a:schemeClr val="bg1"/>
                </a:solidFill>
              </a:rPr>
              <a:t>protected members are accessible in the same package</a:t>
            </a:r>
            <a:endParaRPr lang="en-US" sz="1100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                </a:t>
            </a:r>
          </a:p>
          <a:p>
            <a:r>
              <a:rPr lang="en-US" dirty="0">
                <a:solidFill>
                  <a:schemeClr val="bg1"/>
                </a:solidFill>
              </a:rPr>
              <a:t> 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78222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Accessing protected member from other package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998483" y="1782873"/>
            <a:ext cx="7210097" cy="42290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/>
              <a:t>package package1;</a:t>
            </a:r>
          </a:p>
          <a:p>
            <a:r>
              <a:rPr lang="en-US" sz="2000" dirty="0"/>
              <a:t>import </a:t>
            </a:r>
            <a:r>
              <a:rPr lang="en-US" sz="2000" dirty="0" err="1"/>
              <a:t>myTestClasses.TestInheritance</a:t>
            </a:r>
            <a:r>
              <a:rPr lang="en-US" sz="2000" dirty="0"/>
              <a:t>;</a:t>
            </a:r>
          </a:p>
          <a:p>
            <a:r>
              <a:rPr lang="en-US" sz="2000" dirty="0"/>
              <a:t>class Test extends </a:t>
            </a:r>
            <a:r>
              <a:rPr lang="en-US" sz="2000" dirty="0" err="1"/>
              <a:t>TestInheritance</a:t>
            </a:r>
            <a:r>
              <a:rPr lang="en-US" sz="2000" dirty="0"/>
              <a:t> {</a:t>
            </a:r>
          </a:p>
          <a:p>
            <a:r>
              <a:rPr lang="en-US" sz="2000" dirty="0"/>
              <a:t>    public static void main(String[] </a:t>
            </a:r>
            <a:r>
              <a:rPr lang="en-US" sz="2000" dirty="0" err="1"/>
              <a:t>args</a:t>
            </a:r>
            <a:r>
              <a:rPr lang="en-US" sz="2000" dirty="0"/>
              <a:t>) {</a:t>
            </a:r>
          </a:p>
          <a:p>
            <a:r>
              <a:rPr lang="en-US" sz="2000" dirty="0"/>
              <a:t>        Test t = new Test();</a:t>
            </a:r>
          </a:p>
          <a:p>
            <a:r>
              <a:rPr lang="en-US" sz="2000" dirty="0"/>
              <a:t>        </a:t>
            </a:r>
            <a:r>
              <a:rPr lang="en-US" sz="2000" dirty="0" err="1"/>
              <a:t>t.p</a:t>
            </a:r>
            <a:r>
              <a:rPr lang="en-US" sz="2000" dirty="0"/>
              <a:t> = 777;</a:t>
            </a:r>
          </a:p>
          <a:p>
            <a:r>
              <a:rPr lang="en-US" sz="2000" dirty="0"/>
              <a:t>       </a:t>
            </a:r>
            <a:r>
              <a:rPr lang="en-US" sz="2000" dirty="0" err="1"/>
              <a:t>TestInheritance</a:t>
            </a:r>
            <a:r>
              <a:rPr lang="en-US" sz="2000" dirty="0"/>
              <a:t> t2 = new </a:t>
            </a:r>
            <a:r>
              <a:rPr lang="en-US" sz="2000" dirty="0" err="1"/>
              <a:t>TestInheritance</a:t>
            </a:r>
            <a:r>
              <a:rPr lang="en-US" sz="2000" dirty="0"/>
              <a:t>();</a:t>
            </a:r>
          </a:p>
          <a:p>
            <a:r>
              <a:rPr lang="en-US" sz="2000" dirty="0"/>
              <a:t>       t2.p = 888;</a:t>
            </a:r>
          </a:p>
          <a:p>
            <a:r>
              <a:rPr lang="en-US" sz="2000" dirty="0"/>
              <a:t>    }</a:t>
            </a:r>
          </a:p>
          <a:p>
            <a:r>
              <a:rPr lang="en-US" sz="2000" dirty="0"/>
              <a:t>}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566386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Method overriding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57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overriding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Child class can declare methods with the same name of a method declared </a:t>
            </a:r>
            <a:r>
              <a:rPr lang="en-US" dirty="0"/>
              <a:t>in the parent </a:t>
            </a:r>
            <a:r>
              <a:rPr lang="en-US" dirty="0" smtClean="0"/>
              <a:t>class. </a:t>
            </a:r>
          </a:p>
          <a:p>
            <a:r>
              <a:rPr lang="en-US" dirty="0" smtClean="0"/>
              <a:t>This is </a:t>
            </a:r>
            <a:r>
              <a:rPr lang="en-US" dirty="0"/>
              <a:t>known as </a:t>
            </a:r>
            <a:r>
              <a:rPr lang="en-US" dirty="0">
                <a:solidFill>
                  <a:srgbClr val="FF0000"/>
                </a:solidFill>
              </a:rPr>
              <a:t>method overriding </a:t>
            </a:r>
            <a:r>
              <a:rPr lang="en-US" dirty="0"/>
              <a:t>in Java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This technique is usually used to develop </a:t>
            </a:r>
            <a:r>
              <a:rPr lang="en-US" dirty="0" smtClean="0">
                <a:solidFill>
                  <a:srgbClr val="FF0000"/>
                </a:solidFill>
              </a:rPr>
              <a:t>specific </a:t>
            </a:r>
            <a:r>
              <a:rPr lang="en-US" dirty="0">
                <a:solidFill>
                  <a:srgbClr val="FF0000"/>
                </a:solidFill>
              </a:rPr>
              <a:t>implementation</a:t>
            </a:r>
            <a:r>
              <a:rPr lang="en-US" dirty="0"/>
              <a:t> of the method that has been declared by </a:t>
            </a:r>
            <a:r>
              <a:rPr lang="en-US" dirty="0" smtClean="0"/>
              <a:t>its </a:t>
            </a:r>
            <a:r>
              <a:rPr lang="en-US" dirty="0"/>
              <a:t>parent </a:t>
            </a:r>
            <a:r>
              <a:rPr lang="en-US" dirty="0" smtClean="0"/>
              <a:t>class.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60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method overriding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38200" y="1744717"/>
            <a:ext cx="8179676" cy="47191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class Vehicle{  </a:t>
            </a:r>
          </a:p>
          <a:p>
            <a:r>
              <a:rPr lang="en-US" dirty="0">
                <a:solidFill>
                  <a:schemeClr val="bg1"/>
                </a:solidFill>
              </a:rPr>
              <a:t>     //defining a method  </a:t>
            </a:r>
          </a:p>
          <a:p>
            <a:r>
              <a:rPr lang="en-US" dirty="0">
                <a:solidFill>
                  <a:schemeClr val="bg1"/>
                </a:solidFill>
              </a:rPr>
              <a:t>     void run(){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("Vehicle is running");}  </a:t>
            </a: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r>
              <a:rPr lang="en-US" dirty="0">
                <a:solidFill>
                  <a:schemeClr val="bg1"/>
                </a:solidFill>
              </a:rPr>
              <a:t>//Creating a child class  </a:t>
            </a:r>
          </a:p>
          <a:p>
            <a:r>
              <a:rPr lang="en-US" dirty="0">
                <a:solidFill>
                  <a:schemeClr val="bg1"/>
                </a:solidFill>
              </a:rPr>
              <a:t>class Bike2 extends Vehicle{  </a:t>
            </a:r>
          </a:p>
          <a:p>
            <a:r>
              <a:rPr lang="en-US" dirty="0">
                <a:solidFill>
                  <a:schemeClr val="bg1"/>
                </a:solidFill>
              </a:rPr>
              <a:t>     //defining the same method as in the parent class  </a:t>
            </a:r>
          </a:p>
          <a:p>
            <a:r>
              <a:rPr lang="en-US" dirty="0">
                <a:solidFill>
                  <a:schemeClr val="bg1"/>
                </a:solidFill>
              </a:rPr>
              <a:t>     void run(){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("Bike is running safely");}  </a:t>
            </a:r>
          </a:p>
          <a:p>
            <a:r>
              <a:rPr lang="en-US" dirty="0">
                <a:solidFill>
                  <a:schemeClr val="bg1"/>
                </a:solidFill>
              </a:rPr>
              <a:t>  </a:t>
            </a:r>
          </a:p>
          <a:p>
            <a:r>
              <a:rPr lang="en-US" dirty="0">
                <a:solidFill>
                  <a:schemeClr val="bg1"/>
                </a:solidFill>
              </a:rPr>
              <a:t>     public static void main(String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[]){  </a:t>
            </a:r>
          </a:p>
          <a:p>
            <a:r>
              <a:rPr lang="en-US" dirty="0">
                <a:solidFill>
                  <a:schemeClr val="bg1"/>
                </a:solidFill>
              </a:rPr>
              <a:t>          Bike2 </a:t>
            </a:r>
            <a:r>
              <a:rPr lang="en-US" dirty="0" err="1">
                <a:solidFill>
                  <a:schemeClr val="bg1"/>
                </a:solidFill>
              </a:rPr>
              <a:t>obj</a:t>
            </a:r>
            <a:r>
              <a:rPr lang="en-US" dirty="0">
                <a:solidFill>
                  <a:schemeClr val="bg1"/>
                </a:solidFill>
              </a:rPr>
              <a:t> = new Bike2();//creating object  </a:t>
            </a:r>
          </a:p>
          <a:p>
            <a:r>
              <a:rPr lang="en-US" dirty="0">
                <a:solidFill>
                  <a:schemeClr val="bg1"/>
                </a:solidFill>
              </a:rPr>
              <a:t>          </a:t>
            </a:r>
            <a:r>
              <a:rPr lang="en-US" dirty="0" err="1">
                <a:solidFill>
                  <a:schemeClr val="bg1"/>
                </a:solidFill>
              </a:rPr>
              <a:t>obj.run</a:t>
            </a:r>
            <a:r>
              <a:rPr lang="en-US" dirty="0">
                <a:solidFill>
                  <a:schemeClr val="bg1"/>
                </a:solidFill>
              </a:rPr>
              <a:t>();//calling method  </a:t>
            </a:r>
          </a:p>
          <a:p>
            <a:r>
              <a:rPr lang="en-US" dirty="0">
                <a:solidFill>
                  <a:schemeClr val="bg1"/>
                </a:solidFill>
              </a:rPr>
              <a:t>     }  </a:t>
            </a:r>
          </a:p>
          <a:p>
            <a:r>
              <a:rPr lang="en-US" dirty="0">
                <a:solidFill>
                  <a:schemeClr val="bg1"/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239859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</a:t>
            </a:r>
            <a:r>
              <a:rPr lang="en-US" dirty="0" smtClean="0"/>
              <a:t>overriding rules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The method name of the child class must be the </a:t>
            </a:r>
            <a:r>
              <a:rPr lang="en-US" dirty="0" smtClean="0">
                <a:solidFill>
                  <a:srgbClr val="FF0000"/>
                </a:solidFill>
              </a:rPr>
              <a:t>same name </a:t>
            </a:r>
            <a:r>
              <a:rPr lang="en-US" dirty="0" smtClean="0"/>
              <a:t>as the method of the parent class.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</a:t>
            </a:r>
            <a:r>
              <a:rPr lang="en-US" dirty="0" smtClean="0"/>
              <a:t>two methods ( of the child class and parent class) must </a:t>
            </a:r>
            <a:r>
              <a:rPr lang="en-US" dirty="0"/>
              <a:t>have the </a:t>
            </a:r>
            <a:r>
              <a:rPr lang="en-US" dirty="0">
                <a:solidFill>
                  <a:srgbClr val="FF0000"/>
                </a:solidFill>
              </a:rPr>
              <a:t>same </a:t>
            </a:r>
            <a:r>
              <a:rPr lang="en-US" dirty="0" smtClean="0">
                <a:solidFill>
                  <a:srgbClr val="FF0000"/>
                </a:solidFill>
              </a:rPr>
              <a:t>parameters.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method must </a:t>
            </a:r>
            <a:r>
              <a:rPr lang="en-US" dirty="0" smtClean="0">
                <a:solidFill>
                  <a:srgbClr val="FF0000"/>
                </a:solidFill>
              </a:rPr>
              <a:t>not be static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The method declared </a:t>
            </a:r>
            <a:r>
              <a:rPr lang="en-US" dirty="0"/>
              <a:t>in </a:t>
            </a:r>
            <a:r>
              <a:rPr lang="en-US" dirty="0" smtClean="0"/>
              <a:t>child class </a:t>
            </a:r>
            <a:r>
              <a:rPr lang="en-US" dirty="0" smtClean="0">
                <a:solidFill>
                  <a:srgbClr val="FF0000"/>
                </a:solidFill>
              </a:rPr>
              <a:t>must </a:t>
            </a:r>
            <a:r>
              <a:rPr lang="en-US" dirty="0">
                <a:solidFill>
                  <a:srgbClr val="FF0000"/>
                </a:solidFill>
              </a:rPr>
              <a:t>not be more </a:t>
            </a:r>
            <a:r>
              <a:rPr lang="en-US" dirty="0" smtClean="0">
                <a:solidFill>
                  <a:srgbClr val="FF0000"/>
                </a:solidFill>
              </a:rPr>
              <a:t>restrictive</a:t>
            </a:r>
            <a:r>
              <a:rPr lang="en-US" dirty="0"/>
              <a:t> </a:t>
            </a:r>
            <a:r>
              <a:rPr lang="en-US" dirty="0" smtClean="0"/>
              <a:t>(must be less restrictive).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78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Question?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2309648" y="2153307"/>
            <a:ext cx="6248400" cy="13716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Can we override java main method?</a:t>
            </a:r>
          </a:p>
          <a:p>
            <a:pPr algn="ctr"/>
            <a:endParaRPr lang="en-US" dirty="0"/>
          </a:p>
        </p:txBody>
      </p:sp>
      <p:sp>
        <p:nvSpPr>
          <p:cNvPr id="5" name="Rectangular Callout 4"/>
          <p:cNvSpPr/>
          <p:nvPr/>
        </p:nvSpPr>
        <p:spPr>
          <a:xfrm>
            <a:off x="3678620" y="4540469"/>
            <a:ext cx="2362200" cy="1295400"/>
          </a:xfrm>
          <a:prstGeom prst="wedgeRectCallout">
            <a:avLst>
              <a:gd name="adj1" fmla="val -27745"/>
              <a:gd name="adj2" fmla="val -12741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No, because it is static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1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Question?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5370786" y="1316739"/>
            <a:ext cx="3584028" cy="81928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Would this code run?</a:t>
            </a:r>
          </a:p>
          <a:p>
            <a:pPr algn="ctr"/>
            <a:endParaRPr lang="en-US" dirty="0"/>
          </a:p>
        </p:txBody>
      </p:sp>
      <p:sp>
        <p:nvSpPr>
          <p:cNvPr id="6" name="Rectangular Callout 5"/>
          <p:cNvSpPr/>
          <p:nvPr/>
        </p:nvSpPr>
        <p:spPr>
          <a:xfrm>
            <a:off x="8623738" y="4098897"/>
            <a:ext cx="2362200" cy="1295400"/>
          </a:xfrm>
          <a:prstGeom prst="wedgeRectCallout">
            <a:avLst>
              <a:gd name="adj1" fmla="val -50915"/>
              <a:gd name="adj2" fmla="val -1953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Yes , because Overriding method is less restrictive.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36028" y="2322512"/>
            <a:ext cx="7430813" cy="35527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/>
              <a:t>class </a:t>
            </a:r>
            <a:r>
              <a:rPr lang="en-US" b="1" dirty="0" err="1"/>
              <a:t>ParentClass</a:t>
            </a:r>
            <a:r>
              <a:rPr lang="en-US" b="1" dirty="0"/>
              <a:t>{  </a:t>
            </a:r>
          </a:p>
          <a:p>
            <a:r>
              <a:rPr lang="en-US" b="1" dirty="0"/>
              <a:t>   void </a:t>
            </a:r>
            <a:r>
              <a:rPr lang="en-US" b="1" dirty="0" err="1"/>
              <a:t>msg</a:t>
            </a:r>
            <a:r>
              <a:rPr lang="en-US" b="1" dirty="0"/>
              <a:t>(){</a:t>
            </a:r>
            <a:r>
              <a:rPr lang="en-US" b="1" dirty="0" err="1"/>
              <a:t>System.out.println</a:t>
            </a:r>
            <a:r>
              <a:rPr lang="en-US" b="1" dirty="0"/>
              <a:t>("</a:t>
            </a:r>
            <a:r>
              <a:rPr lang="en-US" b="1" dirty="0" err="1"/>
              <a:t>Overriden</a:t>
            </a:r>
            <a:r>
              <a:rPr lang="en-US" b="1" dirty="0"/>
              <a:t> method");}  </a:t>
            </a:r>
          </a:p>
          <a:p>
            <a:r>
              <a:rPr lang="en-US" b="1" dirty="0"/>
              <a:t>}  </a:t>
            </a:r>
          </a:p>
          <a:p>
            <a:r>
              <a:rPr lang="en-US" b="1" dirty="0"/>
              <a:t>  </a:t>
            </a:r>
          </a:p>
          <a:p>
            <a:r>
              <a:rPr lang="en-US" b="1" dirty="0"/>
              <a:t>class </a:t>
            </a:r>
            <a:r>
              <a:rPr lang="en-US" b="1" dirty="0" err="1"/>
              <a:t>ChildClass</a:t>
            </a:r>
            <a:r>
              <a:rPr lang="en-US" b="1" dirty="0"/>
              <a:t> extends </a:t>
            </a:r>
            <a:r>
              <a:rPr lang="en-US" b="1" dirty="0" err="1"/>
              <a:t>ParentClass</a:t>
            </a:r>
            <a:r>
              <a:rPr lang="en-US" b="1" dirty="0"/>
              <a:t>{  </a:t>
            </a:r>
          </a:p>
          <a:p>
            <a:r>
              <a:rPr lang="en-US" b="1" dirty="0"/>
              <a:t>   </a:t>
            </a:r>
            <a:r>
              <a:rPr lang="en-US" b="1" dirty="0">
                <a:solidFill>
                  <a:srgbClr val="FF0000"/>
                </a:solidFill>
              </a:rPr>
              <a:t>protected</a:t>
            </a:r>
            <a:r>
              <a:rPr lang="en-US" b="1" dirty="0"/>
              <a:t> void </a:t>
            </a:r>
            <a:r>
              <a:rPr lang="en-US" b="1" dirty="0" err="1"/>
              <a:t>msg</a:t>
            </a:r>
            <a:r>
              <a:rPr lang="en-US" b="1" dirty="0"/>
              <a:t>(){</a:t>
            </a:r>
            <a:r>
              <a:rPr lang="en-US" b="1" dirty="0" err="1"/>
              <a:t>System.out.println</a:t>
            </a:r>
            <a:r>
              <a:rPr lang="en-US" b="1" dirty="0"/>
              <a:t>("Overriding method");}</a:t>
            </a:r>
          </a:p>
          <a:p>
            <a:endParaRPr lang="en-US" b="1" dirty="0"/>
          </a:p>
          <a:p>
            <a:r>
              <a:rPr lang="en-US" b="1" dirty="0"/>
              <a:t>   public static void main(String </a:t>
            </a:r>
            <a:r>
              <a:rPr lang="en-US" b="1" dirty="0" err="1"/>
              <a:t>args</a:t>
            </a:r>
            <a:r>
              <a:rPr lang="en-US" b="1" dirty="0"/>
              <a:t>[]){  </a:t>
            </a:r>
          </a:p>
          <a:p>
            <a:r>
              <a:rPr lang="en-US" b="1" dirty="0"/>
              <a:t>        </a:t>
            </a:r>
            <a:r>
              <a:rPr lang="en-US" b="1" dirty="0" err="1"/>
              <a:t>ChildClass</a:t>
            </a:r>
            <a:r>
              <a:rPr lang="en-US" b="1" dirty="0"/>
              <a:t> </a:t>
            </a:r>
            <a:r>
              <a:rPr lang="en-US" b="1" dirty="0" err="1"/>
              <a:t>obj</a:t>
            </a:r>
            <a:r>
              <a:rPr lang="en-US" b="1" dirty="0"/>
              <a:t>=new  </a:t>
            </a:r>
            <a:r>
              <a:rPr lang="en-US" b="1" dirty="0" err="1"/>
              <a:t>ChildClass</a:t>
            </a:r>
            <a:r>
              <a:rPr lang="en-US" b="1" dirty="0"/>
              <a:t>();  </a:t>
            </a:r>
          </a:p>
          <a:p>
            <a:r>
              <a:rPr lang="en-US" b="1" dirty="0"/>
              <a:t>        obj.msg();  </a:t>
            </a:r>
          </a:p>
          <a:p>
            <a:r>
              <a:rPr lang="en-US" b="1" dirty="0"/>
              <a:t>   }  </a:t>
            </a:r>
          </a:p>
          <a:p>
            <a:r>
              <a:rPr lang="en-US" b="1" dirty="0"/>
              <a:t>}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3781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visibility order of access modifiers from least to most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****   </a:t>
            </a:r>
            <a:r>
              <a:rPr lang="en-US" sz="2400" dirty="0" smtClean="0">
                <a:solidFill>
                  <a:srgbClr val="FF0000"/>
                </a:solidFill>
              </a:rPr>
              <a:t>pri</a:t>
            </a:r>
            <a:r>
              <a:rPr lang="en-US" sz="2400" dirty="0" smtClean="0"/>
              <a:t>vate</a:t>
            </a:r>
          </a:p>
          <a:p>
            <a:r>
              <a:rPr lang="en-US" sz="2400" dirty="0" smtClean="0"/>
              <a:t>***     </a:t>
            </a:r>
            <a:r>
              <a:rPr lang="en-US" sz="2400" dirty="0" smtClean="0">
                <a:solidFill>
                  <a:srgbClr val="FF0000"/>
                </a:solidFill>
              </a:rPr>
              <a:t>def</a:t>
            </a:r>
            <a:r>
              <a:rPr lang="en-US" sz="2400" dirty="0" smtClean="0"/>
              <a:t>ault </a:t>
            </a:r>
          </a:p>
          <a:p>
            <a:r>
              <a:rPr lang="en-US" sz="2400" dirty="0" smtClean="0"/>
              <a:t>**       </a:t>
            </a:r>
            <a:r>
              <a:rPr lang="en-US" sz="2400" dirty="0" smtClean="0">
                <a:solidFill>
                  <a:srgbClr val="FF0000"/>
                </a:solidFill>
              </a:rPr>
              <a:t>pro</a:t>
            </a:r>
            <a:r>
              <a:rPr lang="en-US" sz="2400" dirty="0" smtClean="0"/>
              <a:t>tected</a:t>
            </a:r>
          </a:p>
          <a:p>
            <a:r>
              <a:rPr lang="en-US" sz="2400" dirty="0" smtClean="0"/>
              <a:t>*         </a:t>
            </a:r>
            <a:r>
              <a:rPr lang="en-US" sz="2400" dirty="0" smtClean="0">
                <a:solidFill>
                  <a:srgbClr val="FF0000"/>
                </a:solidFill>
              </a:rPr>
              <a:t>pub</a:t>
            </a:r>
            <a:r>
              <a:rPr lang="en-US" sz="2400" dirty="0" smtClean="0"/>
              <a:t>lic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2154621" y="4025462"/>
            <a:ext cx="5402317" cy="207053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/>
              <a:t>Memorize this sequence</a:t>
            </a:r>
          </a:p>
          <a:p>
            <a:pPr algn="ctr"/>
            <a:r>
              <a:rPr lang="en-US" sz="4000" dirty="0"/>
              <a:t>PRI DEF PRO PUB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518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Method overloading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157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 overloading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Declaring multiple </a:t>
            </a:r>
            <a:r>
              <a:rPr lang="en-US" dirty="0"/>
              <a:t>methods </a:t>
            </a:r>
            <a:r>
              <a:rPr lang="en-US" dirty="0" smtClean="0"/>
              <a:t>with the </a:t>
            </a:r>
            <a:r>
              <a:rPr lang="en-US" dirty="0" smtClean="0">
                <a:solidFill>
                  <a:srgbClr val="FF0000"/>
                </a:solidFill>
              </a:rPr>
              <a:t>same </a:t>
            </a:r>
            <a:r>
              <a:rPr lang="en-US" dirty="0">
                <a:solidFill>
                  <a:srgbClr val="FF0000"/>
                </a:solidFill>
              </a:rPr>
              <a:t>name </a:t>
            </a:r>
            <a:r>
              <a:rPr lang="en-US" dirty="0" smtClean="0">
                <a:solidFill>
                  <a:srgbClr val="FF0000"/>
                </a:solidFill>
              </a:rPr>
              <a:t>and different parameters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Method </a:t>
            </a:r>
            <a:r>
              <a:rPr lang="en-US" dirty="0"/>
              <a:t>overloading increases the </a:t>
            </a:r>
            <a:r>
              <a:rPr lang="en-US" b="1" dirty="0">
                <a:solidFill>
                  <a:srgbClr val="FF0000"/>
                </a:solidFill>
              </a:rPr>
              <a:t>readability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of </a:t>
            </a:r>
            <a:r>
              <a:rPr lang="en-US" dirty="0" smtClean="0"/>
              <a:t>the </a:t>
            </a:r>
            <a:r>
              <a:rPr lang="en-US" dirty="0"/>
              <a:t>program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Overloading can be implemented by:</a:t>
            </a:r>
          </a:p>
          <a:p>
            <a:pPr lvl="1"/>
            <a:r>
              <a:rPr lang="en-US" dirty="0" smtClean="0"/>
              <a:t>Changing number </a:t>
            </a:r>
            <a:r>
              <a:rPr lang="en-US" dirty="0"/>
              <a:t>of </a:t>
            </a:r>
            <a:r>
              <a:rPr lang="en-US" dirty="0" smtClean="0"/>
              <a:t>parameters.</a:t>
            </a:r>
            <a:endParaRPr lang="en-US" dirty="0"/>
          </a:p>
          <a:p>
            <a:pPr lvl="1"/>
            <a:r>
              <a:rPr lang="en-US" dirty="0" smtClean="0"/>
              <a:t>Changing the </a:t>
            </a:r>
            <a:r>
              <a:rPr lang="en-US" dirty="0"/>
              <a:t>data </a:t>
            </a:r>
            <a:r>
              <a:rPr lang="en-US" dirty="0" smtClean="0"/>
              <a:t>type of parameters.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92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Question?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2119644" y="1859017"/>
            <a:ext cx="6096000" cy="21717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tx1"/>
              </a:solidFill>
            </a:endParaRPr>
          </a:p>
          <a:p>
            <a:pPr algn="ctr"/>
            <a:r>
              <a:rPr lang="en-US" sz="2800" dirty="0">
                <a:solidFill>
                  <a:schemeClr val="tx1"/>
                </a:solidFill>
              </a:rPr>
              <a:t>Method Overloading is possible by </a:t>
            </a:r>
            <a:r>
              <a:rPr lang="en-US" sz="2800" dirty="0">
                <a:solidFill>
                  <a:srgbClr val="FF0000"/>
                </a:solidFill>
              </a:rPr>
              <a:t>Only</a:t>
            </a:r>
            <a:r>
              <a:rPr lang="en-US" sz="2800" dirty="0">
                <a:solidFill>
                  <a:schemeClr val="tx1"/>
                </a:solidFill>
              </a:rPr>
              <a:t> changing the return data type of the method. </a:t>
            </a:r>
            <a:r>
              <a:rPr lang="en-US" sz="2800" dirty="0">
                <a:solidFill>
                  <a:srgbClr val="FFFF00"/>
                </a:solidFill>
              </a:rPr>
              <a:t>(True/False)</a:t>
            </a:r>
          </a:p>
          <a:p>
            <a:pPr algn="ctr"/>
            <a:r>
              <a:rPr lang="en-US" sz="2800" b="1" u="sng" dirty="0">
                <a:solidFill>
                  <a:schemeClr val="tx1"/>
                </a:solidFill>
              </a:rPr>
              <a:t>Justify your answer</a:t>
            </a:r>
          </a:p>
          <a:p>
            <a:pPr algn="ctr"/>
            <a:endParaRPr lang="en-US" sz="2800" dirty="0">
              <a:solidFill>
                <a:schemeClr val="tx1"/>
              </a:solidFill>
            </a:endParaRPr>
          </a:p>
          <a:p>
            <a:pPr algn="ctr"/>
            <a:endParaRPr lang="en-US" dirty="0"/>
          </a:p>
        </p:txBody>
      </p:sp>
      <p:sp>
        <p:nvSpPr>
          <p:cNvPr id="8" name="Rectangular Callout 7"/>
          <p:cNvSpPr/>
          <p:nvPr/>
        </p:nvSpPr>
        <p:spPr>
          <a:xfrm>
            <a:off x="5541580" y="4963510"/>
            <a:ext cx="2362200" cy="1295400"/>
          </a:xfrm>
          <a:prstGeom prst="wedgeRectCallout">
            <a:avLst>
              <a:gd name="adj1" fmla="val -64390"/>
              <a:gd name="adj2" fmla="val -122055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No, a conflict occurs.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328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method overloading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38200" y="1744717"/>
            <a:ext cx="8537028" cy="45299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class Operator{  </a:t>
            </a:r>
          </a:p>
          <a:p>
            <a:r>
              <a:rPr lang="en-US" dirty="0">
                <a:solidFill>
                  <a:schemeClr val="bg1"/>
                </a:solidFill>
              </a:rPr>
              <a:t>      static 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add(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a,int</a:t>
            </a:r>
            <a:r>
              <a:rPr lang="en-US" dirty="0">
                <a:solidFill>
                  <a:schemeClr val="bg1"/>
                </a:solidFill>
              </a:rPr>
              <a:t> b){return </a:t>
            </a:r>
            <a:r>
              <a:rPr lang="en-US" dirty="0" err="1">
                <a:solidFill>
                  <a:schemeClr val="bg1"/>
                </a:solidFill>
              </a:rPr>
              <a:t>a+b</a:t>
            </a:r>
            <a:r>
              <a:rPr lang="en-US" dirty="0">
                <a:solidFill>
                  <a:schemeClr val="bg1"/>
                </a:solidFill>
              </a:rPr>
              <a:t>;}  </a:t>
            </a:r>
          </a:p>
          <a:p>
            <a:r>
              <a:rPr lang="en-US" dirty="0">
                <a:solidFill>
                  <a:schemeClr val="bg1"/>
                </a:solidFill>
              </a:rPr>
              <a:t>      static 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add(</a:t>
            </a:r>
            <a:r>
              <a:rPr lang="en-US" dirty="0" err="1">
                <a:solidFill>
                  <a:schemeClr val="bg1"/>
                </a:solidFill>
              </a:rPr>
              <a:t>int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a,int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b,int</a:t>
            </a:r>
            <a:r>
              <a:rPr lang="en-US" dirty="0">
                <a:solidFill>
                  <a:schemeClr val="bg1"/>
                </a:solidFill>
              </a:rPr>
              <a:t> c){return </a:t>
            </a:r>
            <a:r>
              <a:rPr lang="en-US" dirty="0" err="1">
                <a:solidFill>
                  <a:schemeClr val="bg1"/>
                </a:solidFill>
              </a:rPr>
              <a:t>a+b+c</a:t>
            </a:r>
            <a:r>
              <a:rPr lang="en-US" dirty="0">
                <a:solidFill>
                  <a:schemeClr val="bg1"/>
                </a:solidFill>
              </a:rPr>
              <a:t>;} </a:t>
            </a:r>
          </a:p>
          <a:p>
            <a:r>
              <a:rPr lang="en-US" dirty="0">
                <a:solidFill>
                  <a:schemeClr val="bg1"/>
                </a:solidFill>
              </a:rPr>
              <a:t>      static double add(double </a:t>
            </a:r>
            <a:r>
              <a:rPr lang="en-US" dirty="0" err="1">
                <a:solidFill>
                  <a:schemeClr val="bg1"/>
                </a:solidFill>
              </a:rPr>
              <a:t>a,double</a:t>
            </a:r>
            <a:r>
              <a:rPr lang="en-US" dirty="0">
                <a:solidFill>
                  <a:schemeClr val="bg1"/>
                </a:solidFill>
              </a:rPr>
              <a:t> b){return </a:t>
            </a:r>
            <a:r>
              <a:rPr lang="en-US" dirty="0" err="1">
                <a:solidFill>
                  <a:schemeClr val="bg1"/>
                </a:solidFill>
              </a:rPr>
              <a:t>a+b</a:t>
            </a:r>
            <a:r>
              <a:rPr lang="en-US" dirty="0">
                <a:solidFill>
                  <a:schemeClr val="bg1"/>
                </a:solidFill>
              </a:rPr>
              <a:t>;}  </a:t>
            </a:r>
          </a:p>
          <a:p>
            <a:r>
              <a:rPr lang="en-US" dirty="0">
                <a:solidFill>
                  <a:schemeClr val="bg1"/>
                </a:solidFill>
              </a:rPr>
              <a:t>}  </a:t>
            </a: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en-US" dirty="0">
                <a:solidFill>
                  <a:schemeClr val="bg1"/>
                </a:solidFill>
              </a:rPr>
              <a:t>class TestOverloading1{  </a:t>
            </a:r>
          </a:p>
          <a:p>
            <a:r>
              <a:rPr lang="en-US" dirty="0">
                <a:solidFill>
                  <a:schemeClr val="bg1"/>
                </a:solidFill>
              </a:rPr>
              <a:t>      public static void main(String[]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){  </a:t>
            </a:r>
          </a:p>
          <a:p>
            <a:r>
              <a:rPr lang="en-US" dirty="0">
                <a:solidFill>
                  <a:schemeClr val="bg1"/>
                </a:solidFill>
              </a:rPr>
              <a:t>  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Operator.add</a:t>
            </a:r>
            <a:r>
              <a:rPr lang="en-US" dirty="0">
                <a:solidFill>
                  <a:schemeClr val="bg1"/>
                </a:solidFill>
              </a:rPr>
              <a:t>(1,2));  </a:t>
            </a:r>
          </a:p>
          <a:p>
            <a:r>
              <a:rPr lang="en-US" dirty="0">
                <a:solidFill>
                  <a:schemeClr val="bg1"/>
                </a:solidFill>
              </a:rPr>
              <a:t>  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Operator.add</a:t>
            </a:r>
            <a:r>
              <a:rPr lang="en-US" dirty="0">
                <a:solidFill>
                  <a:schemeClr val="bg1"/>
                </a:solidFill>
              </a:rPr>
              <a:t>(1,2,3)); </a:t>
            </a:r>
          </a:p>
          <a:p>
            <a:r>
              <a:rPr lang="en-US" dirty="0">
                <a:solidFill>
                  <a:schemeClr val="bg1"/>
                </a:solidFill>
              </a:rPr>
              <a:t>   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Operator.add</a:t>
            </a:r>
            <a:r>
              <a:rPr lang="en-US" dirty="0">
                <a:solidFill>
                  <a:schemeClr val="bg1"/>
                </a:solidFill>
              </a:rPr>
              <a:t>(1d,2d));</a:t>
            </a:r>
          </a:p>
          <a:p>
            <a:r>
              <a:rPr lang="en-US" dirty="0">
                <a:solidFill>
                  <a:schemeClr val="bg1"/>
                </a:solidFill>
              </a:rPr>
              <a:t>   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182203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Question?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402113" y="1923393"/>
            <a:ext cx="3919046" cy="118378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Can we overload java main() method?</a:t>
            </a:r>
            <a:endParaRPr lang="en-US" dirty="0"/>
          </a:p>
        </p:txBody>
      </p:sp>
      <p:pic>
        <p:nvPicPr>
          <p:cNvPr id="1026" name="Picture 2" descr="Yeah! Purple Text Bubble transparent PNG - Stick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1100" y="3499945"/>
            <a:ext cx="2185988" cy="218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515007" y="1923393"/>
            <a:ext cx="5580993" cy="4424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public class </a:t>
            </a:r>
            <a:r>
              <a:rPr lang="en-US" dirty="0" err="1"/>
              <a:t>MainOverloading</a:t>
            </a:r>
            <a:r>
              <a:rPr lang="en-US" dirty="0"/>
              <a:t> {</a:t>
            </a:r>
          </a:p>
          <a:p>
            <a:r>
              <a:rPr lang="en-US" dirty="0"/>
              <a:t>     // This version must be included</a:t>
            </a:r>
          </a:p>
          <a:p>
            <a:r>
              <a:rPr lang="en-US" dirty="0"/>
              <a:t>    public static void </a:t>
            </a:r>
            <a:r>
              <a:rPr lang="en-US" dirty="0">
                <a:solidFill>
                  <a:srgbClr val="FF0000"/>
                </a:solidFill>
              </a:rPr>
              <a:t>main</a:t>
            </a:r>
            <a:r>
              <a:rPr lang="en-US" dirty="0"/>
              <a:t>(String[] </a:t>
            </a:r>
            <a:r>
              <a:rPr lang="en-US" dirty="0" err="1"/>
              <a:t>args</a:t>
            </a:r>
            <a:r>
              <a:rPr lang="en-US" dirty="0"/>
              <a:t>) {</a:t>
            </a:r>
          </a:p>
          <a:p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("all ok");</a:t>
            </a:r>
          </a:p>
          <a:p>
            <a:r>
              <a:rPr lang="en-US" dirty="0"/>
              <a:t>        main();</a:t>
            </a:r>
          </a:p>
          <a:p>
            <a:r>
              <a:rPr lang="en-US" dirty="0"/>
              <a:t>        main("Hello");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public static void </a:t>
            </a:r>
            <a:r>
              <a:rPr lang="en-US" dirty="0">
                <a:solidFill>
                  <a:srgbClr val="FF0000"/>
                </a:solidFill>
              </a:rPr>
              <a:t>main</a:t>
            </a:r>
            <a:r>
              <a:rPr lang="en-US" dirty="0"/>
              <a:t>() {</a:t>
            </a:r>
          </a:p>
          <a:p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("No arguments");</a:t>
            </a:r>
          </a:p>
          <a:p>
            <a:r>
              <a:rPr lang="en-US" dirty="0"/>
              <a:t>    }</a:t>
            </a:r>
          </a:p>
          <a:p>
            <a:r>
              <a:rPr lang="en-US" dirty="0"/>
              <a:t>    public static void </a:t>
            </a:r>
            <a:r>
              <a:rPr lang="en-US" dirty="0">
                <a:solidFill>
                  <a:srgbClr val="FF0000"/>
                </a:solidFill>
              </a:rPr>
              <a:t>main</a:t>
            </a:r>
            <a:r>
              <a:rPr lang="en-US" dirty="0"/>
              <a:t>(String o) {</a:t>
            </a:r>
          </a:p>
          <a:p>
            <a:r>
              <a:rPr lang="en-US" dirty="0"/>
              <a:t>        </a:t>
            </a:r>
            <a:r>
              <a:rPr lang="en-US" dirty="0" err="1"/>
              <a:t>System.out.println</a:t>
            </a:r>
            <a:r>
              <a:rPr lang="en-US" dirty="0"/>
              <a:t>(o);</a:t>
            </a:r>
          </a:p>
          <a:p>
            <a:r>
              <a:rPr lang="en-US" dirty="0"/>
              <a:t>        </a:t>
            </a:r>
          </a:p>
          <a:p>
            <a:r>
              <a:rPr lang="en-US" dirty="0"/>
              <a:t>    </a:t>
            </a:r>
            <a:r>
              <a:rPr lang="en-US" dirty="0" smtClean="0"/>
              <a:t>}   </a:t>
            </a:r>
            <a:endParaRPr lang="en-US" dirty="0"/>
          </a:p>
          <a:p>
            <a:r>
              <a:rPr lang="en-US" dirty="0"/>
              <a:t>}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1325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Calling superclass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97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calling superclass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Creating an instance </a:t>
            </a:r>
            <a:r>
              <a:rPr lang="en-US" dirty="0"/>
              <a:t>of </a:t>
            </a:r>
            <a:r>
              <a:rPr lang="en-US" dirty="0" smtClean="0"/>
              <a:t>a subclass</a:t>
            </a:r>
            <a:r>
              <a:rPr lang="en-US" dirty="0"/>
              <a:t>, </a:t>
            </a:r>
            <a:r>
              <a:rPr lang="en-US" dirty="0" smtClean="0"/>
              <a:t>implicitly creates a superclass instance.</a:t>
            </a:r>
          </a:p>
          <a:p>
            <a:r>
              <a:rPr lang="en-US" dirty="0" smtClean="0"/>
              <a:t>The superclass instance is referenced by </a:t>
            </a:r>
            <a:r>
              <a:rPr lang="en-US" dirty="0">
                <a:solidFill>
                  <a:srgbClr val="FF0000"/>
                </a:solidFill>
              </a:rPr>
              <a:t>super</a:t>
            </a:r>
            <a:r>
              <a:rPr lang="en-US" dirty="0"/>
              <a:t> </a:t>
            </a:r>
            <a:r>
              <a:rPr lang="en-US" dirty="0" smtClean="0"/>
              <a:t>keyword.</a:t>
            </a:r>
          </a:p>
          <a:p>
            <a:endParaRPr lang="en-US" dirty="0" smtClean="0"/>
          </a:p>
          <a:p>
            <a:r>
              <a:rPr lang="en-US" dirty="0" smtClean="0"/>
              <a:t>super keyword can be used as follows:</a:t>
            </a:r>
            <a:endParaRPr lang="en-US" dirty="0"/>
          </a:p>
          <a:p>
            <a:pPr lvl="1"/>
            <a:r>
              <a:rPr lang="en-US" dirty="0" smtClean="0"/>
              <a:t>Referring to immediate </a:t>
            </a:r>
            <a:r>
              <a:rPr lang="en-US" dirty="0"/>
              <a:t>parent class </a:t>
            </a:r>
            <a:r>
              <a:rPr lang="en-US" dirty="0">
                <a:solidFill>
                  <a:srgbClr val="FF0000"/>
                </a:solidFill>
              </a:rPr>
              <a:t>instance variable</a:t>
            </a:r>
            <a:r>
              <a:rPr lang="en-US" dirty="0"/>
              <a:t>.</a:t>
            </a:r>
          </a:p>
          <a:p>
            <a:pPr lvl="1"/>
            <a:r>
              <a:rPr lang="en-US" dirty="0" smtClean="0"/>
              <a:t>Invoking immediate </a:t>
            </a:r>
            <a:r>
              <a:rPr lang="en-US" dirty="0"/>
              <a:t>parent </a:t>
            </a:r>
            <a:r>
              <a:rPr lang="en-US" dirty="0">
                <a:solidFill>
                  <a:srgbClr val="FF0000"/>
                </a:solidFill>
              </a:rPr>
              <a:t>class method</a:t>
            </a:r>
            <a:r>
              <a:rPr lang="en-US" dirty="0"/>
              <a:t>.</a:t>
            </a:r>
          </a:p>
          <a:p>
            <a:pPr lvl="1"/>
            <a:r>
              <a:rPr lang="en-US" dirty="0" smtClean="0"/>
              <a:t>Invoking immediate </a:t>
            </a:r>
            <a:r>
              <a:rPr lang="en-US" dirty="0"/>
              <a:t>parent class </a:t>
            </a:r>
            <a:r>
              <a:rPr lang="en-US" dirty="0">
                <a:solidFill>
                  <a:srgbClr val="FF0000"/>
                </a:solidFill>
              </a:rPr>
              <a:t>constructor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749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700" dirty="0"/>
              <a:t>calling immediate parent class instance variable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38200" y="1755228"/>
            <a:ext cx="7002517" cy="4529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dirty="0">
                <a:solidFill>
                  <a:schemeClr val="bg1"/>
                </a:solidFill>
              </a:rPr>
              <a:t>    String color="white";  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Dog </a:t>
            </a:r>
            <a:r>
              <a:rPr lang="en-US" b="1" dirty="0">
                <a:solidFill>
                  <a:schemeClr val="bg1"/>
                </a:solidFill>
              </a:rPr>
              <a:t>extends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dirty="0">
                <a:solidFill>
                  <a:schemeClr val="bg1"/>
                </a:solidFill>
              </a:rPr>
              <a:t>    String color="black";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 void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dirty="0" err="1">
                <a:solidFill>
                  <a:schemeClr val="bg1"/>
                </a:solidFill>
              </a:rPr>
              <a:t>printColor</a:t>
            </a:r>
            <a:r>
              <a:rPr lang="en-US" dirty="0">
                <a:solidFill>
                  <a:schemeClr val="bg1"/>
                </a:solidFill>
              </a:rPr>
              <a:t>(){  </a:t>
            </a:r>
          </a:p>
          <a:p>
            <a:r>
              <a:rPr lang="en-US" dirty="0">
                <a:solidFill>
                  <a:schemeClr val="bg1"/>
                </a:solidFill>
              </a:rPr>
              <a:t>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(color);  </a:t>
            </a:r>
          </a:p>
          <a:p>
            <a:r>
              <a:rPr lang="en-US" dirty="0">
                <a:solidFill>
                  <a:schemeClr val="bg1"/>
                </a:solidFill>
              </a:rPr>
              <a:t> 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b="1" dirty="0" err="1">
                <a:solidFill>
                  <a:schemeClr val="bg1"/>
                </a:solidFill>
              </a:rPr>
              <a:t>super</a:t>
            </a:r>
            <a:r>
              <a:rPr lang="en-US" dirty="0" err="1">
                <a:solidFill>
                  <a:schemeClr val="bg1"/>
                </a:solidFill>
              </a:rPr>
              <a:t>.color</a:t>
            </a:r>
            <a:r>
              <a:rPr lang="en-US" dirty="0">
                <a:solidFill>
                  <a:schemeClr val="bg1"/>
                </a:solidFill>
              </a:rPr>
              <a:t>);</a:t>
            </a:r>
          </a:p>
          <a:p>
            <a:r>
              <a:rPr lang="en-US" dirty="0">
                <a:solidFill>
                  <a:schemeClr val="bg1"/>
                </a:solidFill>
              </a:rPr>
              <a:t>    }  </a:t>
            </a:r>
          </a:p>
          <a:p>
            <a:r>
              <a:rPr lang="en-US" dirty="0">
                <a:solidFill>
                  <a:schemeClr val="bg1"/>
                </a:solidFill>
              </a:rPr>
              <a:t>} </a:t>
            </a:r>
          </a:p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TestSuper1{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 public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static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void</a:t>
            </a:r>
            <a:r>
              <a:rPr lang="en-US" dirty="0">
                <a:solidFill>
                  <a:schemeClr val="bg1"/>
                </a:solidFill>
              </a:rPr>
              <a:t> main(String 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[]){  </a:t>
            </a:r>
          </a:p>
          <a:p>
            <a:r>
              <a:rPr lang="en-US" dirty="0">
                <a:solidFill>
                  <a:schemeClr val="bg1"/>
                </a:solidFill>
              </a:rPr>
              <a:t>        Dog d=</a:t>
            </a:r>
            <a:r>
              <a:rPr lang="en-US" b="1" dirty="0">
                <a:solidFill>
                  <a:schemeClr val="bg1"/>
                </a:solidFill>
              </a:rPr>
              <a:t>new</a:t>
            </a:r>
            <a:r>
              <a:rPr lang="en-US" dirty="0">
                <a:solidFill>
                  <a:schemeClr val="bg1"/>
                </a:solidFill>
              </a:rPr>
              <a:t> Dog();  </a:t>
            </a:r>
          </a:p>
          <a:p>
            <a:r>
              <a:rPr lang="en-US" dirty="0">
                <a:solidFill>
                  <a:schemeClr val="bg1"/>
                </a:solidFill>
              </a:rPr>
              <a:t>        </a:t>
            </a:r>
            <a:r>
              <a:rPr lang="en-US" dirty="0" err="1">
                <a:solidFill>
                  <a:schemeClr val="bg1"/>
                </a:solidFill>
              </a:rPr>
              <a:t>d.printColor</a:t>
            </a:r>
            <a:r>
              <a:rPr lang="en-US" dirty="0">
                <a:solidFill>
                  <a:schemeClr val="bg1"/>
                </a:solidFill>
              </a:rPr>
              <a:t>();  </a:t>
            </a:r>
          </a:p>
          <a:p>
            <a:r>
              <a:rPr lang="en-US" dirty="0">
                <a:solidFill>
                  <a:schemeClr val="bg1"/>
                </a:solidFill>
              </a:rPr>
              <a:t>    }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</p:txBody>
      </p:sp>
    </p:spTree>
    <p:extLst>
      <p:ext uri="{BB962C8B-B14F-4D97-AF65-F5344CB8AC3E}">
        <p14:creationId xmlns:p14="http://schemas.microsoft.com/office/powerpoint/2010/main" val="62599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Calling </a:t>
            </a:r>
            <a:r>
              <a:rPr lang="en-US" b="0" dirty="0"/>
              <a:t>parent class </a:t>
            </a:r>
            <a:r>
              <a:rPr lang="en-US" b="0" dirty="0" smtClean="0"/>
              <a:t>methods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38199" y="1646239"/>
            <a:ext cx="10281745" cy="4710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void</a:t>
            </a:r>
            <a:r>
              <a:rPr lang="en-US" dirty="0">
                <a:solidFill>
                  <a:schemeClr val="bg1"/>
                </a:solidFill>
              </a:rPr>
              <a:t> eat(){</a:t>
            </a:r>
          </a:p>
          <a:p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("eating...");</a:t>
            </a:r>
          </a:p>
          <a:p>
            <a:r>
              <a:rPr lang="en-US" dirty="0">
                <a:solidFill>
                  <a:schemeClr val="bg1"/>
                </a:solidFill>
              </a:rPr>
              <a:t>   }  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Dog </a:t>
            </a:r>
            <a:r>
              <a:rPr lang="en-US" b="1" dirty="0">
                <a:solidFill>
                  <a:schemeClr val="bg1"/>
                </a:solidFill>
              </a:rPr>
              <a:t>extends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void</a:t>
            </a:r>
            <a:r>
              <a:rPr lang="en-US" dirty="0">
                <a:solidFill>
                  <a:schemeClr val="bg1"/>
                </a:solidFill>
              </a:rPr>
              <a:t> eat(){</a:t>
            </a:r>
          </a:p>
          <a:p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("eating bread</a:t>
            </a:r>
            <a:r>
              <a:rPr lang="en-US" dirty="0" smtClean="0">
                <a:solidFill>
                  <a:schemeClr val="bg1"/>
                </a:solidFill>
              </a:rPr>
              <a:t>..."); </a:t>
            </a:r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void</a:t>
            </a:r>
            <a:r>
              <a:rPr lang="en-US" dirty="0">
                <a:solidFill>
                  <a:schemeClr val="bg1"/>
                </a:solidFill>
              </a:rPr>
              <a:t> bark(){</a:t>
            </a:r>
          </a:p>
          <a:p>
            <a:r>
              <a:rPr lang="en-US" dirty="0">
                <a:solidFill>
                  <a:schemeClr val="bg1"/>
                </a:solidFill>
              </a:rPr>
              <a:t>	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("barking</a:t>
            </a:r>
            <a:r>
              <a:rPr lang="en-US" dirty="0" smtClean="0">
                <a:solidFill>
                  <a:schemeClr val="bg1"/>
                </a:solidFill>
              </a:rPr>
              <a:t>..."); </a:t>
            </a:r>
            <a:r>
              <a:rPr lang="en-US" dirty="0">
                <a:solidFill>
                  <a:schemeClr val="bg1"/>
                </a:solidFill>
              </a:rPr>
              <a:t>}</a:t>
            </a:r>
          </a:p>
          <a:p>
            <a:r>
              <a:rPr lang="en-US" b="1" dirty="0">
                <a:solidFill>
                  <a:schemeClr val="bg1"/>
                </a:solidFill>
              </a:rPr>
              <a:t>   void</a:t>
            </a:r>
            <a:r>
              <a:rPr lang="en-US" dirty="0">
                <a:solidFill>
                  <a:schemeClr val="bg1"/>
                </a:solidFill>
              </a:rPr>
              <a:t> work(){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   </a:t>
            </a:r>
            <a:r>
              <a:rPr lang="en-US" b="1" dirty="0" err="1">
                <a:solidFill>
                  <a:schemeClr val="bg1"/>
                </a:solidFill>
              </a:rPr>
              <a:t>super</a:t>
            </a:r>
            <a:r>
              <a:rPr lang="en-US" dirty="0" err="1">
                <a:solidFill>
                  <a:schemeClr val="bg1"/>
                </a:solidFill>
              </a:rPr>
              <a:t>.eat</a:t>
            </a:r>
            <a:r>
              <a:rPr lang="en-US" dirty="0">
                <a:solidFill>
                  <a:schemeClr val="bg1"/>
                </a:solidFill>
              </a:rPr>
              <a:t>();  </a:t>
            </a:r>
          </a:p>
          <a:p>
            <a:r>
              <a:rPr lang="en-US" dirty="0">
                <a:solidFill>
                  <a:schemeClr val="bg1"/>
                </a:solidFill>
              </a:rPr>
              <a:t>      bark();  </a:t>
            </a:r>
          </a:p>
          <a:p>
            <a:r>
              <a:rPr lang="en-US" dirty="0">
                <a:solidFill>
                  <a:schemeClr val="bg1"/>
                </a:solidFill>
              </a:rPr>
              <a:t>   }  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TestSuper2{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public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static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void</a:t>
            </a:r>
            <a:r>
              <a:rPr lang="en-US" dirty="0">
                <a:solidFill>
                  <a:schemeClr val="bg1"/>
                </a:solidFill>
              </a:rPr>
              <a:t> main(String 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[]){  </a:t>
            </a:r>
          </a:p>
          <a:p>
            <a:r>
              <a:rPr lang="en-US" dirty="0">
                <a:solidFill>
                  <a:schemeClr val="bg1"/>
                </a:solidFill>
              </a:rPr>
              <a:t>      Dog d=</a:t>
            </a:r>
            <a:r>
              <a:rPr lang="en-US" b="1" dirty="0">
                <a:solidFill>
                  <a:schemeClr val="bg1"/>
                </a:solidFill>
              </a:rPr>
              <a:t>new</a:t>
            </a:r>
            <a:r>
              <a:rPr lang="en-US" dirty="0">
                <a:solidFill>
                  <a:schemeClr val="bg1"/>
                </a:solidFill>
              </a:rPr>
              <a:t> Dog();  </a:t>
            </a:r>
          </a:p>
          <a:p>
            <a:r>
              <a:rPr lang="en-US" dirty="0">
                <a:solidFill>
                  <a:schemeClr val="bg1"/>
                </a:solidFill>
              </a:rPr>
              <a:t>      </a:t>
            </a:r>
            <a:r>
              <a:rPr lang="en-US" dirty="0" err="1">
                <a:solidFill>
                  <a:schemeClr val="bg1"/>
                </a:solidFill>
              </a:rPr>
              <a:t>d.work</a:t>
            </a:r>
            <a:r>
              <a:rPr lang="en-US" dirty="0">
                <a:solidFill>
                  <a:schemeClr val="bg1"/>
                </a:solidFill>
              </a:rPr>
              <a:t>();  </a:t>
            </a:r>
          </a:p>
          <a:p>
            <a:r>
              <a:rPr lang="en-US" dirty="0">
                <a:solidFill>
                  <a:schemeClr val="bg1"/>
                </a:solidFill>
              </a:rPr>
              <a:t>   }</a:t>
            </a:r>
          </a:p>
          <a:p>
            <a:r>
              <a:rPr lang="en-US" dirty="0">
                <a:solidFill>
                  <a:schemeClr val="bg1"/>
                </a:solidFill>
              </a:rPr>
              <a:t>}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759670" y="1851929"/>
            <a:ext cx="52551" cy="4296623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583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Calling </a:t>
            </a:r>
            <a:r>
              <a:rPr lang="en-US" b="0" dirty="0"/>
              <a:t>parent class </a:t>
            </a:r>
            <a:r>
              <a:rPr lang="en-US" b="0" dirty="0" smtClean="0"/>
              <a:t>constructor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914400" y="1646238"/>
            <a:ext cx="7556938" cy="4849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dirty="0">
                <a:solidFill>
                  <a:schemeClr val="bg1"/>
                </a:solidFill>
              </a:rPr>
              <a:t>   Animal(){</a:t>
            </a:r>
          </a:p>
          <a:p>
            <a:r>
              <a:rPr lang="en-US" dirty="0">
                <a:solidFill>
                  <a:schemeClr val="bg1"/>
                </a:solidFill>
              </a:rPr>
              <a:t>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("animal is created");</a:t>
            </a:r>
          </a:p>
          <a:p>
            <a:r>
              <a:rPr lang="en-US" dirty="0">
                <a:solidFill>
                  <a:schemeClr val="bg1"/>
                </a:solidFill>
              </a:rPr>
              <a:t>   }  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 smtClean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Dog </a:t>
            </a:r>
            <a:r>
              <a:rPr lang="en-US" b="1" dirty="0">
                <a:solidFill>
                  <a:schemeClr val="bg1"/>
                </a:solidFill>
              </a:rPr>
              <a:t>extends</a:t>
            </a:r>
            <a:r>
              <a:rPr lang="en-US" dirty="0">
                <a:solidFill>
                  <a:schemeClr val="bg1"/>
                </a:solidFill>
              </a:rPr>
              <a:t> Animal{  </a:t>
            </a:r>
          </a:p>
          <a:p>
            <a:r>
              <a:rPr lang="en-US" dirty="0">
                <a:solidFill>
                  <a:schemeClr val="bg1"/>
                </a:solidFill>
              </a:rPr>
              <a:t>   Dog(){  </a:t>
            </a:r>
          </a:p>
          <a:p>
            <a:r>
              <a:rPr lang="en-US" b="1" dirty="0">
                <a:solidFill>
                  <a:schemeClr val="bg1"/>
                </a:solidFill>
              </a:rPr>
              <a:t>      super</a:t>
            </a:r>
            <a:r>
              <a:rPr lang="en-US" dirty="0">
                <a:solidFill>
                  <a:schemeClr val="bg1"/>
                </a:solidFill>
              </a:rPr>
              <a:t>();  // What if I removed this line?</a:t>
            </a:r>
          </a:p>
          <a:p>
            <a:r>
              <a:rPr lang="en-US" dirty="0">
                <a:solidFill>
                  <a:schemeClr val="bg1"/>
                </a:solidFill>
              </a:rPr>
              <a:t>      </a:t>
            </a:r>
            <a:r>
              <a:rPr lang="en-US" dirty="0" err="1">
                <a:solidFill>
                  <a:schemeClr val="bg1"/>
                </a:solidFill>
              </a:rPr>
              <a:t>System.out.println</a:t>
            </a:r>
            <a:r>
              <a:rPr lang="en-US" dirty="0">
                <a:solidFill>
                  <a:schemeClr val="bg1"/>
                </a:solidFill>
              </a:rPr>
              <a:t>("dog is created");  </a:t>
            </a:r>
          </a:p>
          <a:p>
            <a:r>
              <a:rPr lang="en-US" dirty="0">
                <a:solidFill>
                  <a:schemeClr val="bg1"/>
                </a:solidFill>
              </a:rPr>
              <a:t>   }  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r>
              <a:rPr lang="en-US" b="1" dirty="0" smtClean="0">
                <a:solidFill>
                  <a:schemeClr val="bg1"/>
                </a:solidFill>
              </a:rPr>
              <a:t>class</a:t>
            </a:r>
            <a:r>
              <a:rPr lang="en-US" dirty="0">
                <a:solidFill>
                  <a:schemeClr val="bg1"/>
                </a:solidFill>
              </a:rPr>
              <a:t> TestSuper3{  </a:t>
            </a:r>
          </a:p>
          <a:p>
            <a:r>
              <a:rPr lang="en-US" b="1" dirty="0">
                <a:solidFill>
                  <a:schemeClr val="bg1"/>
                </a:solidFill>
              </a:rPr>
              <a:t>public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static</a:t>
            </a:r>
            <a:r>
              <a:rPr lang="en-US" dirty="0">
                <a:solidFill>
                  <a:schemeClr val="bg1"/>
                </a:solidFill>
              </a:rPr>
              <a:t> </a:t>
            </a:r>
            <a:r>
              <a:rPr lang="en-US" b="1" dirty="0">
                <a:solidFill>
                  <a:schemeClr val="bg1"/>
                </a:solidFill>
              </a:rPr>
              <a:t>void</a:t>
            </a:r>
            <a:r>
              <a:rPr lang="en-US" dirty="0">
                <a:solidFill>
                  <a:schemeClr val="bg1"/>
                </a:solidFill>
              </a:rPr>
              <a:t> main(String 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[]){  </a:t>
            </a:r>
          </a:p>
          <a:p>
            <a:r>
              <a:rPr lang="en-US" dirty="0">
                <a:solidFill>
                  <a:schemeClr val="bg1"/>
                </a:solidFill>
              </a:rPr>
              <a:t>   Dog d=</a:t>
            </a:r>
            <a:r>
              <a:rPr lang="en-US" b="1" dirty="0">
                <a:solidFill>
                  <a:schemeClr val="bg1"/>
                </a:solidFill>
              </a:rPr>
              <a:t>new</a:t>
            </a:r>
            <a:r>
              <a:rPr lang="en-US" dirty="0">
                <a:solidFill>
                  <a:schemeClr val="bg1"/>
                </a:solidFill>
              </a:rPr>
              <a:t> Dog();  </a:t>
            </a:r>
          </a:p>
          <a:p>
            <a:r>
              <a:rPr lang="en-US" dirty="0">
                <a:solidFill>
                  <a:schemeClr val="bg1"/>
                </a:solidFill>
              </a:rPr>
              <a:t>   }</a:t>
            </a:r>
          </a:p>
          <a:p>
            <a:r>
              <a:rPr lang="en-US" dirty="0">
                <a:solidFill>
                  <a:schemeClr val="bg1"/>
                </a:solidFill>
              </a:rPr>
              <a:t>}  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9497088" y="2328040"/>
            <a:ext cx="2438400" cy="1447800"/>
          </a:xfrm>
          <a:prstGeom prst="wedgeRoundRectCallout">
            <a:avLst>
              <a:gd name="adj1" fmla="val -91369"/>
              <a:gd name="adj2" fmla="val 57237"/>
              <a:gd name="adj3" fmla="val 166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Nothing happens because it calls the superclass constructor by default.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865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Programming challenge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35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Programming challenge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400" b="1" dirty="0"/>
              <a:t>Electricity invoices in Egypt are calculated in slices as follows:</a:t>
            </a:r>
            <a:endParaRPr lang="en-US" sz="1400" dirty="0"/>
          </a:p>
          <a:p>
            <a:pPr marL="475488" lvl="1">
              <a:buFont typeface="+mj-lt"/>
              <a:buAutoNum type="arabicPeriod"/>
            </a:pPr>
            <a:r>
              <a:rPr lang="en-US" sz="1100" b="1" dirty="0"/>
              <a:t>First 50 </a:t>
            </a:r>
            <a:r>
              <a:rPr lang="en-US" sz="1100" b="1" dirty="0" err="1"/>
              <a:t>KWatts</a:t>
            </a:r>
            <a:r>
              <a:rPr lang="en-US" sz="1100" b="1" dirty="0"/>
              <a:t> cost L.E. 0.80 /KW</a:t>
            </a:r>
            <a:endParaRPr lang="en-US" sz="1100" dirty="0"/>
          </a:p>
          <a:p>
            <a:pPr marL="475488" lvl="1">
              <a:buFont typeface="+mj-lt"/>
              <a:buAutoNum type="arabicPeriod"/>
            </a:pPr>
            <a:r>
              <a:rPr lang="en-US" sz="1100" b="1" dirty="0"/>
              <a:t>Next 150 </a:t>
            </a:r>
            <a:r>
              <a:rPr lang="en-US" sz="1100" b="1" dirty="0" err="1"/>
              <a:t>KWatts</a:t>
            </a:r>
            <a:r>
              <a:rPr lang="en-US" sz="1100" b="1" dirty="0"/>
              <a:t> cost L.E. 0.90 /KW</a:t>
            </a:r>
            <a:endParaRPr lang="en-US" sz="1100" dirty="0"/>
          </a:p>
          <a:p>
            <a:pPr marL="475488" lvl="1">
              <a:buFont typeface="+mj-lt"/>
              <a:buAutoNum type="arabicPeriod"/>
            </a:pPr>
            <a:r>
              <a:rPr lang="en-US" sz="1100" b="1" dirty="0"/>
              <a:t>Next 150 </a:t>
            </a:r>
            <a:r>
              <a:rPr lang="en-US" sz="1100" b="1" dirty="0" err="1"/>
              <a:t>KWatts</a:t>
            </a:r>
            <a:r>
              <a:rPr lang="en-US" sz="1100" b="1" dirty="0"/>
              <a:t> cost L.E. 1.00 /KW</a:t>
            </a:r>
            <a:endParaRPr lang="en-US" sz="1100" dirty="0"/>
          </a:p>
          <a:p>
            <a:pPr marL="475488" lvl="1">
              <a:buFont typeface="+mj-lt"/>
              <a:buAutoNum type="arabicPeriod"/>
            </a:pPr>
            <a:r>
              <a:rPr lang="en-US" sz="1100" b="1" dirty="0"/>
              <a:t>More than 350 </a:t>
            </a:r>
            <a:r>
              <a:rPr lang="en-US" sz="1100" b="1" dirty="0" err="1"/>
              <a:t>KWatts</a:t>
            </a:r>
            <a:r>
              <a:rPr lang="en-US" sz="1100" b="1" dirty="0"/>
              <a:t> cost L.E. 1.20 /KW</a:t>
            </a:r>
            <a:endParaRPr lang="en-US" sz="1100" dirty="0"/>
          </a:p>
          <a:p>
            <a:pPr marL="0" indent="0">
              <a:buNone/>
            </a:pPr>
            <a:endParaRPr lang="en-US" sz="1400" b="1" dirty="0"/>
          </a:p>
          <a:p>
            <a:pPr marL="0" indent="0">
              <a:buNone/>
            </a:pPr>
            <a:r>
              <a:rPr lang="en-US" sz="1400" b="1" dirty="0"/>
              <a:t>Develop a Java application to calculate the electricity invoice for customers. </a:t>
            </a:r>
          </a:p>
          <a:p>
            <a:pPr marL="0" indent="0">
              <a:buNone/>
            </a:pPr>
            <a:r>
              <a:rPr lang="en-US" sz="1400" b="1" dirty="0"/>
              <a:t>The application should print the invoice which include the following information:</a:t>
            </a:r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Customer name, Customer Address, Amount of </a:t>
            </a:r>
            <a:r>
              <a:rPr lang="en-US" sz="1400" b="1" dirty="0" err="1"/>
              <a:t>KWatts</a:t>
            </a:r>
            <a:r>
              <a:rPr lang="en-US" sz="1400" b="1" dirty="0"/>
              <a:t> consumed, and Amount of the invoice in L.E. calculated as specified above.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b="1" dirty="0"/>
              <a:t>The application will ask the user for his name and address and consumed </a:t>
            </a:r>
            <a:r>
              <a:rPr lang="en-US" sz="1400" b="1" dirty="0" err="1"/>
              <a:t>KWatts</a:t>
            </a:r>
            <a:r>
              <a:rPr lang="en-US" sz="1400" b="1" dirty="0"/>
              <a:t>.</a:t>
            </a:r>
            <a:endParaRPr lang="en-US" sz="1400" dirty="0"/>
          </a:p>
          <a:p>
            <a:pPr marL="0" indent="0">
              <a:buNone/>
            </a:pPr>
            <a:endParaRPr lang="en-US" sz="1400" b="1" dirty="0"/>
          </a:p>
          <a:p>
            <a:pPr marL="0" indent="0">
              <a:buNone/>
            </a:pPr>
            <a:r>
              <a:rPr lang="en-US" sz="1400" b="1" dirty="0"/>
              <a:t>Hint. You have to create classes for Slices, Customers, Invoices, In addition to the main application class, and any other classes that you may need in the application. 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rgbClr val="FF0000"/>
                </a:solidFill>
              </a:rPr>
              <a:t>Use OOP principles like encapsulation, inheritance as possible.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13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Inheritance.</a:t>
            </a:r>
          </a:p>
          <a:p>
            <a:r>
              <a:rPr lang="en-US" sz="1600" dirty="0"/>
              <a:t>Access modifiers and inheritance</a:t>
            </a:r>
          </a:p>
          <a:p>
            <a:r>
              <a:rPr lang="en-US" sz="1600" dirty="0"/>
              <a:t>Method overriding</a:t>
            </a:r>
          </a:p>
          <a:p>
            <a:r>
              <a:rPr lang="en-US" sz="1600" dirty="0"/>
              <a:t>Method overloading.</a:t>
            </a:r>
          </a:p>
          <a:p>
            <a:r>
              <a:rPr lang="en-US" sz="1600" dirty="0"/>
              <a:t>Calling superclass methods</a:t>
            </a:r>
          </a:p>
          <a:p>
            <a:r>
              <a:rPr lang="en-US" sz="1600" dirty="0"/>
              <a:t>Programming challenge</a:t>
            </a:r>
          </a:p>
          <a:p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8996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2|9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3|3|8.9|1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7.7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7474</TotalTime>
  <Words>1413</Words>
  <Application>Microsoft Office PowerPoint</Application>
  <PresentationFormat>Widescreen</PresentationFormat>
  <Paragraphs>339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Times New Roman</vt:lpstr>
      <vt:lpstr>Trebuchet MS</vt:lpstr>
      <vt:lpstr>Webdings</vt:lpstr>
      <vt:lpstr>Wingdings</vt:lpstr>
      <vt:lpstr>Office Theme</vt:lpstr>
      <vt:lpstr>PowerPoint Presentation</vt:lpstr>
      <vt:lpstr>PowerPoint Presentation</vt:lpstr>
      <vt:lpstr>Inheritance</vt:lpstr>
      <vt:lpstr>Inheritance</vt:lpstr>
      <vt:lpstr>Inheritance (cont.)</vt:lpstr>
      <vt:lpstr>Inheritance</vt:lpstr>
      <vt:lpstr>Inheritance (cont.)</vt:lpstr>
      <vt:lpstr>inheritance</vt:lpstr>
      <vt:lpstr>Example: single level inheritance</vt:lpstr>
      <vt:lpstr>multi level inheritance</vt:lpstr>
      <vt:lpstr>Example: multi level inheritance</vt:lpstr>
      <vt:lpstr>example: hierarchical inheritance</vt:lpstr>
      <vt:lpstr>the Object Class</vt:lpstr>
      <vt:lpstr>Access modifiers and inheritance</vt:lpstr>
      <vt:lpstr>Access modifiers and inheritance</vt:lpstr>
      <vt:lpstr>example: private access modifier</vt:lpstr>
      <vt:lpstr>protected modifier</vt:lpstr>
      <vt:lpstr>example: protected modifier</vt:lpstr>
      <vt:lpstr>Accessing protected member from other package</vt:lpstr>
      <vt:lpstr>Method overriding</vt:lpstr>
      <vt:lpstr>method overriding</vt:lpstr>
      <vt:lpstr>example: method overriding</vt:lpstr>
      <vt:lpstr>method overriding rules</vt:lpstr>
      <vt:lpstr>Question?</vt:lpstr>
      <vt:lpstr>Question?</vt:lpstr>
      <vt:lpstr>visibility order of access modifiers from least to most</vt:lpstr>
      <vt:lpstr>Method overloading</vt:lpstr>
      <vt:lpstr>method overloading</vt:lpstr>
      <vt:lpstr>Question?</vt:lpstr>
      <vt:lpstr>example: method overloading</vt:lpstr>
      <vt:lpstr>Question?</vt:lpstr>
      <vt:lpstr>Calling superclass methods</vt:lpstr>
      <vt:lpstr>calling superclass methods</vt:lpstr>
      <vt:lpstr>calling immediate parent class instance variable</vt:lpstr>
      <vt:lpstr>Calling parent class methods</vt:lpstr>
      <vt:lpstr>Calling parent class constructor</vt:lpstr>
      <vt:lpstr>Programming challenge</vt:lpstr>
      <vt:lpstr>Programming challenge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419</cp:revision>
  <dcterms:created xsi:type="dcterms:W3CDTF">2023-04-29T09:08:23Z</dcterms:created>
  <dcterms:modified xsi:type="dcterms:W3CDTF">2024-02-29T21:50:20Z</dcterms:modified>
</cp:coreProperties>
</file>