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2.xml" ContentType="application/vnd.openxmlformats-officedocument.presentationml.tag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04" r:id="rId5"/>
    <p:sldId id="405" r:id="rId6"/>
    <p:sldId id="406" r:id="rId7"/>
    <p:sldId id="407" r:id="rId8"/>
    <p:sldId id="408" r:id="rId9"/>
    <p:sldId id="409" r:id="rId10"/>
    <p:sldId id="410" r:id="rId11"/>
    <p:sldId id="411" r:id="rId12"/>
    <p:sldId id="412" r:id="rId13"/>
    <p:sldId id="413" r:id="rId14"/>
    <p:sldId id="414" r:id="rId15"/>
    <p:sldId id="415" r:id="rId16"/>
    <p:sldId id="416" r:id="rId17"/>
    <p:sldId id="361" r:id="rId18"/>
    <p:sldId id="384" r:id="rId19"/>
    <p:sldId id="402" r:id="rId20"/>
    <p:sldId id="385" r:id="rId21"/>
    <p:sldId id="403" r:id="rId22"/>
    <p:sldId id="386" r:id="rId23"/>
    <p:sldId id="387" r:id="rId24"/>
    <p:sldId id="388" r:id="rId25"/>
    <p:sldId id="389" r:id="rId26"/>
    <p:sldId id="390" r:id="rId27"/>
    <p:sldId id="370" r:id="rId28"/>
    <p:sldId id="397" r:id="rId29"/>
    <p:sldId id="391" r:id="rId30"/>
    <p:sldId id="372" r:id="rId31"/>
    <p:sldId id="373" r:id="rId32"/>
    <p:sldId id="392" r:id="rId33"/>
    <p:sldId id="374" r:id="rId34"/>
    <p:sldId id="393" r:id="rId35"/>
    <p:sldId id="400" r:id="rId36"/>
    <p:sldId id="394" r:id="rId37"/>
    <p:sldId id="395" r:id="rId38"/>
    <p:sldId id="396" r:id="rId39"/>
    <p:sldId id="39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2" d="100"/>
          <a:sy n="102" d="100"/>
        </p:scale>
        <p:origin x="144"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emf"/><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1.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hyperlink" Target="https://www.pewresearch.org/methods/2018/03/21/methods-101-video-question-wording/" TargetMode="External"/><Relationship Id="rId4" Type="http://schemas.openxmlformats.org/officeDocument/2006/relationships/image" Target="../media/image9.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hyperlink" Target="https://www.pewresearch.org/methods/2018/03/21/methods-101-video-question-wording/" TargetMode="External"/><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hyperlink" Target="https://www.pewresearch.org/methods/2018/03/21/methods-101-video-question-wording/" TargetMode="External"/><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8</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6"/>
          <a:stretch>
            <a:fillRect/>
          </a:stretch>
        </p:blipFill>
        <p:spPr>
          <a:xfrm>
            <a:off x="1121066" y="4967497"/>
            <a:ext cx="1848560" cy="1468381"/>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F0A5DA6-1465-B0AD-D802-FD376D061468}"/>
              </a:ext>
            </a:extLst>
          </p:cNvPr>
          <p:cNvSpPr txBox="1"/>
          <p:nvPr/>
        </p:nvSpPr>
        <p:spPr>
          <a:xfrm>
            <a:off x="3665837" y="5368427"/>
            <a:ext cx="8516202" cy="707886"/>
          </a:xfrm>
          <a:prstGeom prst="rect">
            <a:avLst/>
          </a:prstGeom>
          <a:noFill/>
        </p:spPr>
        <p:txBody>
          <a:bodyPr wrap="square">
            <a:spAutoFit/>
          </a:bodyPr>
          <a:lstStyle/>
          <a:p>
            <a:r>
              <a:rPr lang="en-GB" sz="4000" dirty="0"/>
              <a:t>Data collection tools</a:t>
            </a:r>
          </a:p>
        </p:txBody>
      </p:sp>
      <p:pic>
        <p:nvPicPr>
          <p:cNvPr id="5" name="Picture 4"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7"/>
          <a:stretch>
            <a:fillRect/>
          </a:stretch>
        </p:blipFill>
        <p:spPr>
          <a:xfrm>
            <a:off x="337166" y="4973900"/>
            <a:ext cx="1898034" cy="1507680"/>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044440" y="1180493"/>
            <a:ext cx="8061253" cy="5122941"/>
          </a:xfrm>
          <a:prstGeom prst="rect">
            <a:avLst/>
          </a:prstGeom>
          <a:noFill/>
        </p:spPr>
        <p:txBody>
          <a:bodyPr wrap="square" rtlCol="0">
            <a:spAutoFit/>
          </a:bodyPr>
          <a:lstStyle/>
          <a:p>
            <a:pPr algn="just">
              <a:lnSpc>
                <a:spcPct val="150000"/>
              </a:lnSpc>
            </a:pPr>
            <a:r>
              <a:rPr lang="en-GB" sz="2000" b="1" dirty="0"/>
              <a:t>The Content of lecture </a:t>
            </a:r>
            <a:r>
              <a:rPr lang="ar-EG" sz="2000" b="1" dirty="0"/>
              <a:t>8</a:t>
            </a:r>
            <a:r>
              <a:rPr lang="en-GB" sz="2000" b="1" dirty="0"/>
              <a:t> Includes the following:</a:t>
            </a:r>
          </a:p>
          <a:p>
            <a:pPr marL="342900" lvl="0" indent="-342900" rtl="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Writing Survey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dirty="0">
                <a:latin typeface="Times New Roman" panose="02020603050405020304" pitchFamily="18" charset="0"/>
                <a:cs typeface="Arial" panose="020B0604020202020204" pitchFamily="34" charset="0"/>
              </a:rPr>
              <a:t>Questionnaire design</a:t>
            </a: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Question development</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Measuring change over time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Open- and closed-ended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what is a good questionnaire?</a:t>
            </a: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Smart Survey</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How to create an online survey or questionnaire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Tips for designing online questionnaires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What is content analysis used for?</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Disadvantages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How to conduct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Observation</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Interviews and Focus Groups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457200" indent="-457200" algn="just">
              <a:lnSpc>
                <a:spcPct val="150000"/>
              </a:lnSpc>
              <a:buFont typeface="+mj-lt"/>
              <a:buAutoNum type="arabicPeriod"/>
            </a:pPr>
            <a:endParaRPr lang="en-GB" sz="2000" b="1" dirty="0"/>
          </a:p>
        </p:txBody>
      </p:sp>
      <p:pic>
        <p:nvPicPr>
          <p:cNvPr id="7" name="Picture 6"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7"/>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81439" y="473085"/>
            <a:ext cx="4307003" cy="461665"/>
          </a:xfrm>
          <a:prstGeom prst="rect">
            <a:avLst/>
          </a:prstGeom>
          <a:noFill/>
        </p:spPr>
        <p:txBody>
          <a:bodyPr wrap="square" rtlCol="0">
            <a:spAutoFit/>
          </a:bodyPr>
          <a:lstStyle/>
          <a:p>
            <a:pPr algn="l"/>
            <a:r>
              <a:rPr lang="en-GB" sz="2400" b="1" i="0" dirty="0">
                <a:solidFill>
                  <a:schemeClr val="bg1"/>
                </a:solidFill>
                <a:effectLst/>
                <a:latin typeface="var(--wp--preset--font-family--sans-serif)"/>
              </a:rPr>
              <a:t>Writing Survey Questions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19" name="TextBox 18"/>
          <p:cNvSpPr txBox="1"/>
          <p:nvPr/>
        </p:nvSpPr>
        <p:spPr>
          <a:xfrm>
            <a:off x="238563" y="1545613"/>
            <a:ext cx="8639957" cy="3539430"/>
          </a:xfrm>
          <a:prstGeom prst="rect">
            <a:avLst/>
          </a:prstGeom>
          <a:noFill/>
        </p:spPr>
        <p:txBody>
          <a:bodyPr wrap="square" rtlCol="0">
            <a:spAutoFit/>
          </a:bodyPr>
          <a:lstStyle/>
          <a:p>
            <a:pPr algn="just"/>
            <a:r>
              <a:rPr lang="en-US" sz="2800" dirty="0"/>
              <a:t>Perhaps the most important part of the survey process is the creation of questions that accurately measure the opinions, experiences and behaviors of the public. Accurate random sampling will be wasted if the information gathered is built on a shaky foundation of ambiguous or biased questions. Creating good measures involves both writing good questions and organizing them to form the questionnaire.</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6471" y="718808"/>
            <a:ext cx="3287229" cy="45989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27B4785-6C82-4335-69C9-849A81203BC2}"/>
              </a:ext>
            </a:extLst>
          </p:cNvPr>
          <p:cNvPicPr>
            <a:picLocks noChangeAspect="1"/>
          </p:cNvPicPr>
          <p:nvPr/>
        </p:nvPicPr>
        <p:blipFill>
          <a:blip r:embed="rId9"/>
          <a:stretch>
            <a:fillRect/>
          </a:stretch>
        </p:blipFill>
        <p:spPr>
          <a:xfrm>
            <a:off x="379142" y="5643616"/>
            <a:ext cx="1285262" cy="1020932"/>
          </a:xfrm>
          <a:prstGeom prst="rect">
            <a:avLst/>
          </a:prstGeom>
        </p:spPr>
      </p:pic>
    </p:spTree>
    <p:custDataLst>
      <p:tags r:id="rId1"/>
    </p:custDataLst>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532063" y="472404"/>
            <a:ext cx="5143348" cy="523220"/>
          </a:xfrm>
          <a:prstGeom prst="rect">
            <a:avLst/>
          </a:prstGeom>
          <a:noFill/>
        </p:spPr>
        <p:txBody>
          <a:bodyPr wrap="square" rtlCol="0">
            <a:spAutoFit/>
          </a:bodyPr>
          <a:lstStyle/>
          <a:p>
            <a:pPr algn="l"/>
            <a:r>
              <a:rPr lang="en-GB" sz="2800" b="0" i="0" u="sng" dirty="0">
                <a:solidFill>
                  <a:schemeClr val="bg1"/>
                </a:solidFill>
                <a:effectLst/>
                <a:latin typeface="Georgia" panose="02040502050405020303" pitchFamily="18" charset="0"/>
                <a:hlinkClick r:id="rId5">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590186B-26B5-8BE9-0761-0358E4C06C68}"/>
              </a:ext>
            </a:extLst>
          </p:cNvPr>
          <p:cNvSpPr txBox="1"/>
          <p:nvPr/>
        </p:nvSpPr>
        <p:spPr>
          <a:xfrm>
            <a:off x="523663" y="1532894"/>
            <a:ext cx="8228537" cy="3416320"/>
          </a:xfrm>
          <a:prstGeom prst="rect">
            <a:avLst/>
          </a:prstGeom>
          <a:noFill/>
        </p:spPr>
        <p:txBody>
          <a:bodyPr wrap="square">
            <a:spAutoFit/>
          </a:bodyPr>
          <a:lstStyle/>
          <a:p>
            <a:pPr algn="just"/>
            <a:r>
              <a:rPr lang="en-US" b="0" i="0" dirty="0">
                <a:solidFill>
                  <a:srgbClr val="2A2A2A"/>
                </a:solidFill>
                <a:effectLst/>
                <a:latin typeface="Georgia" panose="02040502050405020303" pitchFamily="18" charset="0"/>
              </a:rPr>
              <a:t> </a:t>
            </a:r>
            <a:r>
              <a:rPr lang="en-US" sz="2400" b="0" i="0" dirty="0">
                <a:solidFill>
                  <a:srgbClr val="2A2A2A"/>
                </a:solidFill>
                <a:effectLst/>
                <a:latin typeface="Georgia" panose="02040502050405020303" pitchFamily="18" charset="0"/>
              </a:rPr>
              <a:t>is a multistage process that requires attention to many details at once. Designing the questionnaire is complicated because surveys can ask about topics in varying degrees of detail, questions can be asked in different ways, and questions asked earlier in a survey may influence how people respond to later questions. Researchers are also often interested in measuring change over time and therefore must be attentive to how opinions or behaviors have been measured in prior surveys.</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B8DFE927-07F6-4EEC-E0F4-F958F5544AAB}"/>
              </a:ext>
            </a:extLst>
          </p:cNvPr>
          <p:cNvPicPr>
            <a:picLocks noChangeAspect="1"/>
          </p:cNvPicPr>
          <p:nvPr/>
        </p:nvPicPr>
        <p:blipFill>
          <a:blip r:embed="rId9"/>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A811D4F-EF7A-28BD-1887-C0E2EAD1E618}"/>
              </a:ext>
            </a:extLst>
          </p:cNvPr>
          <p:cNvSpPr txBox="1"/>
          <p:nvPr/>
        </p:nvSpPr>
        <p:spPr>
          <a:xfrm>
            <a:off x="322129" y="1760914"/>
            <a:ext cx="8575475" cy="3170099"/>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Surveyors may conduct pilot tests or focus groups in the early stages of questionnaire development in order to better understand how people think about an issue or comprehend a question. Pretesting a survey is an essential step in the questionnaire design process to evaluate how people respond to the overall questionnaire and specific questions, especially when questions are being introduced for the first time.</a:t>
            </a:r>
          </a:p>
          <a:p>
            <a:pPr algn="just"/>
            <a:r>
              <a:rPr lang="en-US" sz="2000" b="0" i="0" dirty="0">
                <a:solidFill>
                  <a:srgbClr val="2A2A2A"/>
                </a:solidFill>
                <a:effectLst/>
                <a:latin typeface="Georgia" panose="02040502050405020303" pitchFamily="18" charset="0"/>
              </a:rPr>
              <a:t>For many years, surveyors approached questionnaire design as an art, but substantial research over the past forty years has demonstrated that there is a lot of science involved in crafting a good survey questionnaire. Here, we discuss the pitfalls and best practices of designing questionnaires</a:t>
            </a:r>
          </a:p>
        </p:txBody>
      </p:sp>
      <p:sp>
        <p:nvSpPr>
          <p:cNvPr id="15" name="TextBox 14">
            <a:extLst>
              <a:ext uri="{FF2B5EF4-FFF2-40B4-BE49-F238E27FC236}">
                <a16:creationId xmlns:a16="http://schemas.microsoft.com/office/drawing/2014/main" id="{BED4C8F7-A0D0-EB14-B431-27CB0641C11A}"/>
              </a:ext>
            </a:extLst>
          </p:cNvPr>
          <p:cNvSpPr txBox="1"/>
          <p:nvPr/>
        </p:nvSpPr>
        <p:spPr>
          <a:xfrm>
            <a:off x="2699279" y="497252"/>
            <a:ext cx="6221894" cy="523220"/>
          </a:xfrm>
          <a:prstGeom prst="rect">
            <a:avLst/>
          </a:prstGeom>
          <a:noFill/>
        </p:spPr>
        <p:txBody>
          <a:bodyPr wrap="square">
            <a:spAutoFit/>
          </a:bodyPr>
          <a:lstStyle/>
          <a:p>
            <a:pPr algn="l"/>
            <a:r>
              <a:rPr lang="en-GB" sz="2800" b="0" i="0" u="sng" dirty="0">
                <a:solidFill>
                  <a:schemeClr val="bg1"/>
                </a:solidFill>
                <a:effectLst/>
                <a:latin typeface="Georgia" panose="02040502050405020303" pitchFamily="18" charset="0"/>
                <a:hlinkClick r:id="rId8">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id="{1DB51A0A-ACEA-521E-5B25-A099F03023E8}"/>
              </a:ext>
            </a:extLst>
          </p:cNvPr>
          <p:cNvPicPr>
            <a:picLocks noChangeAspect="1"/>
          </p:cNvPicPr>
          <p:nvPr/>
        </p:nvPicPr>
        <p:blipFill>
          <a:blip r:embed="rId9"/>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7" name="TextBox 6">
            <a:extLst>
              <a:ext uri="{FF2B5EF4-FFF2-40B4-BE49-F238E27FC236}">
                <a16:creationId xmlns:a16="http://schemas.microsoft.com/office/drawing/2014/main" id="{58CFDC41-55B6-B491-B036-E3C34688ECC5}"/>
              </a:ext>
            </a:extLst>
          </p:cNvPr>
          <p:cNvSpPr txBox="1"/>
          <p:nvPr/>
        </p:nvSpPr>
        <p:spPr>
          <a:xfrm>
            <a:off x="616794" y="1584401"/>
            <a:ext cx="8527125" cy="3416320"/>
          </a:xfrm>
          <a:prstGeom prst="rect">
            <a:avLst/>
          </a:prstGeom>
          <a:noFill/>
        </p:spPr>
        <p:txBody>
          <a:bodyPr wrap="square">
            <a:spAutoFit/>
          </a:bodyPr>
          <a:lstStyle/>
          <a:p>
            <a:pPr algn="just"/>
            <a:r>
              <a:rPr lang="en-US" sz="2400" b="0" i="0" dirty="0">
                <a:solidFill>
                  <a:srgbClr val="0D405F"/>
                </a:solidFill>
                <a:effectLst/>
                <a:latin typeface="Inter"/>
              </a:rPr>
              <a:t>At the Pew Research Center, questionnaire development is a collaborative and iterative process in which employees meet to discuss drafts of the questionnaire several times over the course of its development. We frequently pre-test new survey questions through qualitative research methods such as focus groups, knowledge interviews, pre-testing (often using an online sample, or an optional sample), or a combination of these methods. Researchers use insights from this test to refine questions before they can be asked in a production survey, such as ATP.</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0A491D1-802D-4F00-0529-569EC670EB62}"/>
              </a:ext>
            </a:extLst>
          </p:cNvPr>
          <p:cNvSpPr txBox="1"/>
          <p:nvPr/>
        </p:nvSpPr>
        <p:spPr>
          <a:xfrm>
            <a:off x="2564215" y="418127"/>
            <a:ext cx="6579704" cy="523220"/>
          </a:xfrm>
          <a:prstGeom prst="rect">
            <a:avLst/>
          </a:prstGeom>
          <a:noFill/>
        </p:spPr>
        <p:txBody>
          <a:bodyPr wrap="square">
            <a:spAutoFit/>
          </a:bodyPr>
          <a:lstStyle/>
          <a:p>
            <a:pPr algn="l"/>
            <a:r>
              <a:rPr lang="en-GB" sz="2800" b="0" i="0" u="sng" dirty="0">
                <a:solidFill>
                  <a:schemeClr val="bg1"/>
                </a:solidFill>
                <a:effectLst/>
                <a:latin typeface="Georgia" panose="02040502050405020303" pitchFamily="18" charset="0"/>
                <a:hlinkClick r:id="rId8">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id="{34D4861E-F668-D7E9-3730-2C0015EEFCF0}"/>
              </a:ext>
            </a:extLst>
          </p:cNvPr>
          <p:cNvPicPr>
            <a:picLocks noChangeAspect="1"/>
          </p:cNvPicPr>
          <p:nvPr/>
        </p:nvPicPr>
        <p:blipFill>
          <a:blip r:embed="rId9"/>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45FF617-0E2E-6F4F-0045-E197DD1623FB}"/>
              </a:ext>
            </a:extLst>
          </p:cNvPr>
          <p:cNvSpPr txBox="1"/>
          <p:nvPr/>
        </p:nvSpPr>
        <p:spPr>
          <a:xfrm>
            <a:off x="2447925" y="453690"/>
            <a:ext cx="6241774" cy="523220"/>
          </a:xfrm>
          <a:prstGeom prst="rect">
            <a:avLst/>
          </a:prstGeom>
          <a:noFill/>
        </p:spPr>
        <p:txBody>
          <a:bodyPr wrap="square">
            <a:spAutoFit/>
          </a:bodyPr>
          <a:lstStyle/>
          <a:p>
            <a:pPr algn="l"/>
            <a:r>
              <a:rPr lang="en-GB" sz="2800" b="1" i="0" dirty="0">
                <a:solidFill>
                  <a:schemeClr val="bg1"/>
                </a:solidFill>
                <a:effectLst/>
                <a:latin typeface="var(--wp--preset--font-family--sans-serif)"/>
              </a:rPr>
              <a:t>Question development</a:t>
            </a:r>
          </a:p>
        </p:txBody>
      </p:sp>
      <p:sp>
        <p:nvSpPr>
          <p:cNvPr id="12" name="TextBox 11">
            <a:extLst>
              <a:ext uri="{FF2B5EF4-FFF2-40B4-BE49-F238E27FC236}">
                <a16:creationId xmlns:a16="http://schemas.microsoft.com/office/drawing/2014/main" id="{7D1E052C-4368-DAE1-265C-3B1A9D881066}"/>
              </a:ext>
            </a:extLst>
          </p:cNvPr>
          <p:cNvSpPr txBox="1"/>
          <p:nvPr/>
        </p:nvSpPr>
        <p:spPr>
          <a:xfrm>
            <a:off x="688060" y="1812745"/>
            <a:ext cx="7794089" cy="255454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There are several steps involved in developing a survey questionnaire. The first is identifying what topics will be covered in the survey. For Pew Research Center surveys, this involves thinking about what is happening in our nation and the world and what will be relevant to the public, policymakers and the media. We also track opinion on a variety of issues over time, so we often ensure that we update these trends on a regular basis to better understand whether people’s opinions are changing</a:t>
            </a:r>
            <a:endParaRPr lang="en-GB" sz="2000" dirty="0"/>
          </a:p>
        </p:txBody>
      </p:sp>
      <p:pic>
        <p:nvPicPr>
          <p:cNvPr id="5" name="Picture 4" descr="A logo for a university&#10;&#10;Description automatically generated">
            <a:extLst>
              <a:ext uri="{FF2B5EF4-FFF2-40B4-BE49-F238E27FC236}">
                <a16:creationId xmlns:a16="http://schemas.microsoft.com/office/drawing/2014/main" id="{C81EFA97-7C6F-43FE-594E-02F1CCD735CC}"/>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302607" cy="347787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Many surveyors want to track changes over time in people’s attitudes, opinions and behaviors. To measure change, questions are asked at two or more points in time. A cross-sectional design surveys different people in the same population at multiple points in time. A panel, surveys the same people over time. However, it is common for the set of people in survey panels to change over time as new panelists are added and some prior panelists drop out. Many of the questions in Pew Research Center surveys have been asked in prior polls. Asking the same questions at different points in time allows us to report on changes in the overall views of the general public (or a subset of the public, such as registered voters, men or Black Americans), or what we call “trending the data”.</a:t>
            </a:r>
            <a:endParaRPr lang="en-US" sz="2000" b="0" i="0" dirty="0">
              <a:solidFill>
                <a:srgbClr val="0D405F"/>
              </a:solidFill>
              <a:effectLst/>
              <a:latin typeface="Inter"/>
            </a:endParaRPr>
          </a:p>
        </p:txBody>
      </p:sp>
      <p:sp>
        <p:nvSpPr>
          <p:cNvPr id="7" name="TextBox 6">
            <a:extLst>
              <a:ext uri="{FF2B5EF4-FFF2-40B4-BE49-F238E27FC236}">
                <a16:creationId xmlns:a16="http://schemas.microsoft.com/office/drawing/2014/main" id="{58CFDC41-55B6-B491-B036-E3C34688ECC5}"/>
              </a:ext>
            </a:extLst>
          </p:cNvPr>
          <p:cNvSpPr txBox="1"/>
          <p:nvPr/>
        </p:nvSpPr>
        <p:spPr>
          <a:xfrm>
            <a:off x="260593" y="2113329"/>
            <a:ext cx="7369444" cy="461665"/>
          </a:xfrm>
          <a:prstGeom prst="rect">
            <a:avLst/>
          </a:prstGeom>
          <a:noFill/>
        </p:spPr>
        <p:txBody>
          <a:bodyPr wrap="square">
            <a:spAutoFit/>
          </a:bodyPr>
          <a:lstStyle/>
          <a:p>
            <a:pPr algn="l"/>
            <a:r>
              <a:rPr lang="en-US" sz="2400" b="0" i="0" dirty="0">
                <a:solidFill>
                  <a:srgbClr val="0D405F"/>
                </a:solidFill>
                <a:effectLst/>
                <a:latin typeface="Inter"/>
              </a:rPr>
              <a:t> </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641F81A-3E1D-DF1D-8857-CA9FA58D7964}"/>
              </a:ext>
            </a:extLst>
          </p:cNvPr>
          <p:cNvSpPr txBox="1"/>
          <p:nvPr/>
        </p:nvSpPr>
        <p:spPr>
          <a:xfrm>
            <a:off x="2474889" y="473085"/>
            <a:ext cx="6579704" cy="461665"/>
          </a:xfrm>
          <a:prstGeom prst="rect">
            <a:avLst/>
          </a:prstGeom>
          <a:noFill/>
        </p:spPr>
        <p:txBody>
          <a:bodyPr wrap="square">
            <a:spAutoFit/>
          </a:bodyPr>
          <a:lstStyle/>
          <a:p>
            <a:pPr algn="l"/>
            <a:r>
              <a:rPr lang="en-GB" sz="2400" b="1" i="0" dirty="0">
                <a:solidFill>
                  <a:schemeClr val="bg1"/>
                </a:solidFill>
                <a:effectLst/>
                <a:latin typeface="var(--wp--preset--font-family--sans-serif)"/>
              </a:rPr>
              <a:t>Measuring change over time</a:t>
            </a:r>
          </a:p>
        </p:txBody>
      </p:sp>
      <p:pic>
        <p:nvPicPr>
          <p:cNvPr id="5" name="Picture 4" descr="A logo for a university&#10;&#10;Description automatically generated">
            <a:extLst>
              <a:ext uri="{FF2B5EF4-FFF2-40B4-BE49-F238E27FC236}">
                <a16:creationId xmlns:a16="http://schemas.microsoft.com/office/drawing/2014/main" id="{D20FF047-EAFA-047D-F292-35F043A2AFAD}"/>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608626C-FAFC-00D8-1AC0-9B9D4C720739}"/>
              </a:ext>
            </a:extLst>
          </p:cNvPr>
          <p:cNvSpPr txBox="1"/>
          <p:nvPr/>
        </p:nvSpPr>
        <p:spPr>
          <a:xfrm>
            <a:off x="2370542" y="397229"/>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Measuring change over time</a:t>
            </a:r>
          </a:p>
        </p:txBody>
      </p:sp>
      <p:sp>
        <p:nvSpPr>
          <p:cNvPr id="15" name="TextBox 14">
            <a:extLst>
              <a:ext uri="{FF2B5EF4-FFF2-40B4-BE49-F238E27FC236}">
                <a16:creationId xmlns:a16="http://schemas.microsoft.com/office/drawing/2014/main" id="{446632E7-D83D-4975-B5F0-50866696C182}"/>
              </a:ext>
            </a:extLst>
          </p:cNvPr>
          <p:cNvSpPr txBox="1"/>
          <p:nvPr/>
        </p:nvSpPr>
        <p:spPr>
          <a:xfrm>
            <a:off x="576110" y="1585274"/>
            <a:ext cx="7736427" cy="3416320"/>
          </a:xfrm>
          <a:prstGeom prst="rect">
            <a:avLst/>
          </a:prstGeom>
          <a:noFill/>
        </p:spPr>
        <p:txBody>
          <a:bodyPr wrap="square">
            <a:spAutoFit/>
          </a:bodyPr>
          <a:lstStyle/>
          <a:p>
            <a:pPr algn="just"/>
            <a:r>
              <a:rPr lang="en-US" sz="2400" b="0" i="0" dirty="0">
                <a:solidFill>
                  <a:srgbClr val="2A2A2A"/>
                </a:solidFill>
                <a:effectLst/>
                <a:latin typeface="Georgia" panose="02040502050405020303" pitchFamily="18" charset="0"/>
              </a:rPr>
              <a:t>When measuring change over time, it is important to use the same question wording and to be sensitive to where the question is asked in the questionnaire to maintain a similar context as when the question was asked previously All of our survey reports include a topline questionnaire that provides the exact question wording and sequencing, along with results from the current survey and previous surveys in which we asked the question</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A427802D-2DB5-8FEC-61D8-F5EB56861550}"/>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C4BA694-0FD6-37C2-50C5-88994B6965F4}"/>
              </a:ext>
            </a:extLst>
          </p:cNvPr>
          <p:cNvSpPr txBox="1"/>
          <p:nvPr/>
        </p:nvSpPr>
        <p:spPr>
          <a:xfrm>
            <a:off x="2201299" y="595558"/>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Open- and closed-ended questions</a:t>
            </a:r>
          </a:p>
        </p:txBody>
      </p:sp>
      <p:sp>
        <p:nvSpPr>
          <p:cNvPr id="22" name="TextBox 21">
            <a:extLst>
              <a:ext uri="{FF2B5EF4-FFF2-40B4-BE49-F238E27FC236}">
                <a16:creationId xmlns:a16="http://schemas.microsoft.com/office/drawing/2014/main" id="{787971FA-9866-3E85-C38F-98F69947F644}"/>
              </a:ext>
            </a:extLst>
          </p:cNvPr>
          <p:cNvSpPr txBox="1"/>
          <p:nvPr/>
        </p:nvSpPr>
        <p:spPr>
          <a:xfrm>
            <a:off x="700116" y="1874728"/>
            <a:ext cx="7448074" cy="3108543"/>
          </a:xfrm>
          <a:prstGeom prst="rect">
            <a:avLst/>
          </a:prstGeom>
          <a:noFill/>
        </p:spPr>
        <p:txBody>
          <a:bodyPr wrap="square">
            <a:spAutoFit/>
          </a:bodyPr>
          <a:lstStyle/>
          <a:p>
            <a:pPr algn="just"/>
            <a:r>
              <a:rPr lang="en-US" sz="2800" b="0" i="0" dirty="0">
                <a:solidFill>
                  <a:srgbClr val="2A2A2A"/>
                </a:solidFill>
                <a:effectLst/>
                <a:latin typeface="Georgia" panose="02040502050405020303" pitchFamily="18" charset="0"/>
              </a:rPr>
              <a:t>One of the most significant decisions that can affect how people answer questions is whether the question is posed as an open-ended question, where respondents provide a response in their own words, or a closed-ended question, where they are asked to choose from a list of answer choices.</a:t>
            </a:r>
          </a:p>
        </p:txBody>
      </p:sp>
      <p:pic>
        <p:nvPicPr>
          <p:cNvPr id="5" name="Picture 4" descr="A logo for a university&#10;&#10;Description automatically generated">
            <a:extLst>
              <a:ext uri="{FF2B5EF4-FFF2-40B4-BE49-F238E27FC236}">
                <a16:creationId xmlns:a16="http://schemas.microsoft.com/office/drawing/2014/main" id="{F71C1067-1A35-12C6-D695-00AAEB0F318E}"/>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148549" cy="3416320"/>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2A2A2A"/>
                </a:solidFill>
                <a:effectLst/>
                <a:latin typeface="Georgia" panose="02040502050405020303" pitchFamily="18" charset="0"/>
              </a:rPr>
              <a:t>Researchers will sometimes conduct a pilot study using open-ended questions to discover which answers are most common. They will then develop closed-ended questions based off that pilot study that include the most common responses as answer choices. In this way, the questions may better reflect what the public is thinking, how they view a particular issue, or bring certain issues to light that the researchers may not have been aware of</a:t>
            </a:r>
            <a:endParaRPr lang="en-US" sz="2400" b="0" i="0" dirty="0">
              <a:solidFill>
                <a:srgbClr val="191919"/>
              </a:solidFill>
              <a:effectLst/>
              <a:latin typeface="Open Sans" panose="020B0606030504020204" pitchFamily="34" charset="0"/>
            </a:endParaRPr>
          </a:p>
        </p:txBody>
      </p:sp>
      <p:sp>
        <p:nvSpPr>
          <p:cNvPr id="7" name="TextBox 6">
            <a:extLst>
              <a:ext uri="{FF2B5EF4-FFF2-40B4-BE49-F238E27FC236}">
                <a16:creationId xmlns:a16="http://schemas.microsoft.com/office/drawing/2014/main" id="{A659E7D3-5532-F376-B4AC-BCC9C7D0E7CF}"/>
              </a:ext>
            </a:extLst>
          </p:cNvPr>
          <p:cNvSpPr txBox="1"/>
          <p:nvPr/>
        </p:nvSpPr>
        <p:spPr>
          <a:xfrm>
            <a:off x="1277121" y="486023"/>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Open- and closed-ended questions</a:t>
            </a:r>
          </a:p>
        </p:txBody>
      </p:sp>
      <p:pic>
        <p:nvPicPr>
          <p:cNvPr id="6" name="Picture 5" descr="A logo for a university&#10;&#10;Description automatically generated">
            <a:extLst>
              <a:ext uri="{FF2B5EF4-FFF2-40B4-BE49-F238E27FC236}">
                <a16:creationId xmlns:a16="http://schemas.microsoft.com/office/drawing/2014/main" id="{3D5C57AA-A543-6205-5D0C-8EA6D6B4D38D}"/>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ABFBBA-034F-A4E9-5CEE-16926A1D8744}"/>
              </a:ext>
            </a:extLst>
          </p:cNvPr>
          <p:cNvSpPr txBox="1"/>
          <p:nvPr/>
        </p:nvSpPr>
        <p:spPr>
          <a:xfrm>
            <a:off x="483423" y="1867368"/>
            <a:ext cx="7978295" cy="3046988"/>
          </a:xfrm>
          <a:prstGeom prst="rect">
            <a:avLst/>
          </a:prstGeom>
          <a:noFill/>
        </p:spPr>
        <p:txBody>
          <a:bodyPr wrap="square">
            <a:spAutoFit/>
          </a:bodyPr>
          <a:lstStyle/>
          <a:p>
            <a:pPr algn="just"/>
            <a:r>
              <a:rPr lang="en-US" sz="3200" b="0" i="0" dirty="0">
                <a:effectLst/>
                <a:latin typeface="Georgia" panose="02040502050405020303" pitchFamily="18" charset="0"/>
              </a:rPr>
              <a:t>When asking closed-ended questions, the choice of options provided, how each option is described, the number of response options offered, and the order in which options are read can all Result in how people respond. </a:t>
            </a:r>
            <a:endParaRPr lang="en-GB" sz="3200" dirty="0"/>
          </a:p>
        </p:txBody>
      </p:sp>
      <p:pic>
        <p:nvPicPr>
          <p:cNvPr id="6" name="Picture 5" descr="A logo for a university&#10;&#10;Description automatically generated">
            <a:extLst>
              <a:ext uri="{FF2B5EF4-FFF2-40B4-BE49-F238E27FC236}">
                <a16:creationId xmlns:a16="http://schemas.microsoft.com/office/drawing/2014/main" id="{093FAA6D-CFC2-9AC7-B595-90AA770DD15A}"/>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746AD3-EAFB-87C9-1610-D6A88BF8944F}"/>
              </a:ext>
            </a:extLst>
          </p:cNvPr>
          <p:cNvSpPr txBox="1"/>
          <p:nvPr/>
        </p:nvSpPr>
        <p:spPr>
          <a:xfrm>
            <a:off x="651607" y="1654859"/>
            <a:ext cx="7454145" cy="3970318"/>
          </a:xfrm>
          <a:prstGeom prst="rect">
            <a:avLst/>
          </a:prstGeom>
          <a:noFill/>
        </p:spPr>
        <p:txBody>
          <a:bodyPr wrap="square">
            <a:spAutoFit/>
          </a:bodyPr>
          <a:lstStyle/>
          <a:p>
            <a:pPr algn="just"/>
            <a:r>
              <a:rPr lang="en-US" sz="2800" b="0" i="0" dirty="0">
                <a:solidFill>
                  <a:srgbClr val="2A2A2A"/>
                </a:solidFill>
                <a:effectLst/>
                <a:latin typeface="Georgia" panose="02040502050405020303" pitchFamily="18" charset="0"/>
              </a:rPr>
              <a:t>In most circumstances, the number of answer choices should be kept to a relatively small number – just four or perhaps five at most – especially in telephone surveys. Psychological research indicates that people have a hard time keeping more than this number of choices in mind at one time. When the question is asking about an objective fact and/or demographics.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749B209C-F318-5A50-846A-BCDF56F79A81}"/>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682527" y="1540752"/>
            <a:ext cx="7903790" cy="440120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Because of concerns about the effects of category order on responses to closed-ended questions, many sets of response choices in Pew Research Center surveys were programmed to be randomized to ensure that choices were not presented in the same order to each respondent. Alternation or randomization means that the questions or items in the list are not asked in the same order to each respondent. Question answers are sometimes affected by the questions that precede them. By presenting the questions in a different order to each respondent, we ensure that each question is asked in the same context as any other question the same number of times (first, last, or any position in between). This does not eliminate the potential influence of previous questions on the current question but ensures that this bias is spread randomly across all questions or items in the list.</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EA363C1-232C-89B1-59CA-720EBA374D8F}"/>
              </a:ext>
            </a:extLst>
          </p:cNvPr>
          <p:cNvPicPr>
            <a:picLocks noChangeAspect="1"/>
          </p:cNvPicPr>
          <p:nvPr/>
        </p:nvPicPr>
        <p:blipFill>
          <a:blip r:embed="rId8"/>
          <a:stretch>
            <a:fillRect/>
          </a:stretch>
        </p:blipFill>
        <p:spPr>
          <a:xfrm>
            <a:off x="379142" y="5908303"/>
            <a:ext cx="1067918" cy="848287"/>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2B0166-22CC-CA0D-D478-ADC9EA384F05}"/>
              </a:ext>
            </a:extLst>
          </p:cNvPr>
          <p:cNvSpPr txBox="1"/>
          <p:nvPr/>
        </p:nvSpPr>
        <p:spPr>
          <a:xfrm>
            <a:off x="514196" y="1788988"/>
            <a:ext cx="7583588" cy="3785652"/>
          </a:xfrm>
          <a:prstGeom prst="rect">
            <a:avLst/>
          </a:prstGeom>
          <a:noFill/>
        </p:spPr>
        <p:txBody>
          <a:bodyPr wrap="square">
            <a:spAutoFit/>
          </a:bodyPr>
          <a:lstStyle/>
          <a:p>
            <a:pPr algn="just"/>
            <a:r>
              <a:rPr lang="en-US" sz="2400" b="0" i="0" dirty="0">
                <a:solidFill>
                  <a:srgbClr val="2A2A2A"/>
                </a:solidFill>
                <a:effectLst/>
                <a:latin typeface="Georgia" panose="02040502050405020303" pitchFamily="18" charset="0"/>
              </a:rPr>
              <a:t>Questions with ordinal response categories—those with a primary order (excellent, good, just fair, poor or very favorable, mostly favorable, mostly unfavorable, very unfavorable)—are generally not randomized because the order of the categories conveys Important information to help respondents answer the question. In general, these types of scales should be presented in order so that respondents can easily place their responses along the string, but for some respondents the order can be reversed.</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521B4269-A2C0-73DF-187B-6871CB725CDE}"/>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2207DD-0ED5-3500-36F3-42532217E643}"/>
              </a:ext>
            </a:extLst>
          </p:cNvPr>
          <p:cNvSpPr txBox="1"/>
          <p:nvPr/>
        </p:nvSpPr>
        <p:spPr>
          <a:xfrm>
            <a:off x="1666893" y="633633"/>
            <a:ext cx="6221894" cy="1069524"/>
          </a:xfrm>
          <a:prstGeom prst="rect">
            <a:avLst/>
          </a:prstGeom>
          <a:noFill/>
        </p:spPr>
        <p:txBody>
          <a:bodyPr wrap="square">
            <a:spAutoFit/>
          </a:bodyPr>
          <a:lstStyle/>
          <a:p>
            <a:pPr algn="l">
              <a:lnSpc>
                <a:spcPts val="2250"/>
              </a:lnSpc>
              <a:spcBef>
                <a:spcPts val="2000"/>
              </a:spcBef>
              <a:spcAft>
                <a:spcPts val="1000"/>
              </a:spcAft>
            </a:pPr>
            <a:r>
              <a:rPr lang="en-US" sz="2400" b="0" i="0" dirty="0">
                <a:solidFill>
                  <a:schemeClr val="bg1"/>
                </a:solidFill>
                <a:effectLst/>
                <a:latin typeface="Cambria" panose="02040503050406030204" pitchFamily="18" charset="0"/>
              </a:rPr>
              <a:t>WHAT IS A GOOD QUESTIONNAIRE?</a:t>
            </a:r>
          </a:p>
          <a:p>
            <a:br>
              <a:rPr lang="en-US" dirty="0"/>
            </a:br>
            <a:endParaRPr lang="en-GB" dirty="0"/>
          </a:p>
        </p:txBody>
      </p:sp>
      <p:sp>
        <p:nvSpPr>
          <p:cNvPr id="12" name="TextBox 11">
            <a:extLst>
              <a:ext uri="{FF2B5EF4-FFF2-40B4-BE49-F238E27FC236}">
                <a16:creationId xmlns:a16="http://schemas.microsoft.com/office/drawing/2014/main" id="{5AC003AD-F872-A889-D4B2-E689FE9B7031}"/>
              </a:ext>
            </a:extLst>
          </p:cNvPr>
          <p:cNvSpPr txBox="1"/>
          <p:nvPr/>
        </p:nvSpPr>
        <p:spPr>
          <a:xfrm>
            <a:off x="662557" y="1939561"/>
            <a:ext cx="6539432" cy="1569660"/>
          </a:xfrm>
          <a:prstGeom prst="rect">
            <a:avLst/>
          </a:prstGeom>
          <a:noFill/>
        </p:spPr>
        <p:txBody>
          <a:bodyPr wrap="square">
            <a:spAutoFit/>
          </a:bodyPr>
          <a:lstStyle/>
          <a:p>
            <a:pPr algn="just"/>
            <a:r>
              <a:rPr lang="en-US" sz="3200" b="0" i="0" dirty="0">
                <a:solidFill>
                  <a:srgbClr val="212121"/>
                </a:solidFill>
                <a:effectLst/>
                <a:latin typeface="Cambria" panose="02040503050406030204" pitchFamily="18" charset="0"/>
              </a:rPr>
              <a:t>A good questionnaire should be valid, reliable, clear, interesting and succinct</a:t>
            </a:r>
            <a:r>
              <a:rPr lang="en-US" sz="2400" b="0" i="0" dirty="0">
                <a:solidFill>
                  <a:srgbClr val="212121"/>
                </a:solidFill>
                <a:effectLst/>
                <a:latin typeface="Cambria" panose="02040503050406030204" pitchFamily="18" charset="0"/>
              </a:rPr>
              <a:t>.</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1990459B-4BBB-124F-9771-DC7EA3EAC3C5}"/>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DE3E05B-9304-93AF-1A0B-7CEA50FCFDA7}"/>
              </a:ext>
            </a:extLst>
          </p:cNvPr>
          <p:cNvSpPr txBox="1"/>
          <p:nvPr/>
        </p:nvSpPr>
        <p:spPr>
          <a:xfrm>
            <a:off x="153186" y="2000157"/>
            <a:ext cx="7688656" cy="2459841"/>
          </a:xfrm>
          <a:prstGeom prst="rect">
            <a:avLst/>
          </a:prstGeom>
          <a:noFill/>
        </p:spPr>
        <p:txBody>
          <a:bodyPr wrap="square">
            <a:spAutoFit/>
          </a:bodyPr>
          <a:lstStyle/>
          <a:p>
            <a:pPr algn="just">
              <a:lnSpc>
                <a:spcPts val="2250"/>
              </a:lnSpc>
              <a:spcBef>
                <a:spcPts val="2000"/>
              </a:spcBef>
              <a:spcAft>
                <a:spcPts val="1000"/>
              </a:spcAft>
            </a:pPr>
            <a:r>
              <a:rPr lang="en-US" sz="2800" b="1" dirty="0">
                <a:latin typeface="Cambria" panose="02040503050406030204" pitchFamily="18" charset="0"/>
              </a:rPr>
              <a:t>Valid::</a:t>
            </a:r>
            <a:r>
              <a:rPr lang="en-US" sz="2800" dirty="0">
                <a:latin typeface="Cambria" panose="02040503050406030204" pitchFamily="18" charset="0"/>
              </a:rPr>
              <a:t>A valid questionnaire should ask what it intends to ask. the questions should be phrased in such a way that the respondent understands the objective of the question. To achieve this, the questionnaire should be reviewed by the “content expert” during the pilot test. Any uncertainties and queries should be clarified till the question is clearly understood.</a:t>
            </a:r>
          </a:p>
        </p:txBody>
      </p:sp>
      <p:pic>
        <p:nvPicPr>
          <p:cNvPr id="5" name="Picture 4" descr="A logo for a university&#10;&#10;Description automatically generated">
            <a:extLst>
              <a:ext uri="{FF2B5EF4-FFF2-40B4-BE49-F238E27FC236}">
                <a16:creationId xmlns:a16="http://schemas.microsoft.com/office/drawing/2014/main" id="{9DFC033B-0D2C-10F5-D6FA-DB561505ABD8}"/>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D2E369-6166-A3E3-06FC-12FFDCE5B17D}"/>
              </a:ext>
            </a:extLst>
          </p:cNvPr>
          <p:cNvSpPr txBox="1"/>
          <p:nvPr/>
        </p:nvSpPr>
        <p:spPr>
          <a:xfrm>
            <a:off x="438945" y="2038660"/>
            <a:ext cx="6944457" cy="3041858"/>
          </a:xfrm>
          <a:prstGeom prst="rect">
            <a:avLst/>
          </a:prstGeom>
          <a:noFill/>
        </p:spPr>
        <p:txBody>
          <a:bodyPr wrap="square">
            <a:spAutoFit/>
          </a:bodyPr>
          <a:lstStyle/>
          <a:p>
            <a:pPr algn="just">
              <a:lnSpc>
                <a:spcPts val="2250"/>
              </a:lnSpc>
              <a:spcBef>
                <a:spcPts val="2000"/>
              </a:spcBef>
              <a:spcAft>
                <a:spcPts val="1000"/>
              </a:spcAft>
            </a:pPr>
            <a:r>
              <a:rPr lang="en-US" sz="2000" b="1" dirty="0">
                <a:latin typeface="Arial" panose="020B0604020202020204" pitchFamily="34" charset="0"/>
                <a:cs typeface="Arial" panose="020B0604020202020204" pitchFamily="34" charset="0"/>
              </a:rPr>
              <a:t>Reliable</a:t>
            </a:r>
            <a:r>
              <a:rPr lang="en-US" sz="1800" dirty="0">
                <a:latin typeface="Cambria" panose="02040503050406030204" pitchFamily="18" charset="0"/>
              </a:rPr>
              <a:t>::</a:t>
            </a:r>
            <a:r>
              <a:rPr lang="en-US" sz="2400" dirty="0">
                <a:latin typeface="Cambria" panose="02040503050406030204" pitchFamily="18" charset="0"/>
              </a:rPr>
              <a:t>A reliable questionnaire should yield the same answer if the same question is posed to the respondent repeatedly in a short span of time. This can be achieved by performing a “test-retest”, administer the same questionnaire to the respondent a second time, and checking for consistency of the answer. Any discrepancy in the answers could be due to a lack of clarity of the questions and this should be reviewed and rephrased</a:t>
            </a:r>
          </a:p>
        </p:txBody>
      </p:sp>
      <p:pic>
        <p:nvPicPr>
          <p:cNvPr id="5" name="Picture 4" descr="A logo for a university&#10;&#10;Description automatically generated">
            <a:extLst>
              <a:ext uri="{FF2B5EF4-FFF2-40B4-BE49-F238E27FC236}">
                <a16:creationId xmlns:a16="http://schemas.microsoft.com/office/drawing/2014/main" id="{878FC47A-E3A6-7E07-8E3A-C6BEFC3C6D13}"/>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58381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7F3F075-1D47-BC1C-4E01-E0805AD50DCD}"/>
              </a:ext>
            </a:extLst>
          </p:cNvPr>
          <p:cNvSpPr txBox="1"/>
          <p:nvPr/>
        </p:nvSpPr>
        <p:spPr>
          <a:xfrm>
            <a:off x="223563" y="2181744"/>
            <a:ext cx="7496122" cy="2856295"/>
          </a:xfrm>
          <a:prstGeom prst="rect">
            <a:avLst/>
          </a:prstGeom>
          <a:noFill/>
        </p:spPr>
        <p:txBody>
          <a:bodyPr wrap="square">
            <a:spAutoFit/>
          </a:bodyPr>
          <a:lstStyle/>
          <a:p>
            <a:pPr algn="just">
              <a:lnSpc>
                <a:spcPts val="2250"/>
              </a:lnSpc>
              <a:spcBef>
                <a:spcPts val="2000"/>
              </a:spcBef>
              <a:spcAft>
                <a:spcPts val="1000"/>
              </a:spcAft>
            </a:pPr>
            <a:r>
              <a:rPr lang="en-US" sz="3200" dirty="0">
                <a:latin typeface="Cambria" panose="02040503050406030204" pitchFamily="18" charset="0"/>
              </a:rPr>
              <a:t>Interesting</a:t>
            </a:r>
            <a:r>
              <a:rPr lang="ar-EG" sz="3200" dirty="0">
                <a:latin typeface="Cambria" panose="02040503050406030204" pitchFamily="18" charset="0"/>
              </a:rPr>
              <a:t>  :: </a:t>
            </a:r>
          </a:p>
          <a:p>
            <a:pPr algn="just">
              <a:lnSpc>
                <a:spcPts val="2250"/>
              </a:lnSpc>
              <a:spcBef>
                <a:spcPts val="2000"/>
              </a:spcBef>
              <a:spcAft>
                <a:spcPts val="1000"/>
              </a:spcAft>
            </a:pPr>
            <a:r>
              <a:rPr lang="en-US" sz="3200" dirty="0">
                <a:latin typeface="Cambria" panose="02040503050406030204" pitchFamily="18" charset="0"/>
              </a:rPr>
              <a:t>An interesting questionnaire is more likely to be completed by the respondent and hence yields a better response rate. This requires the researcher to put some thoughts into asking questions that are relevant to the respondent and in a logical sequence.</a:t>
            </a:r>
          </a:p>
        </p:txBody>
      </p:sp>
      <p:pic>
        <p:nvPicPr>
          <p:cNvPr id="5" name="Picture 4" descr="A logo for a university&#10;&#10;Description automatically generated">
            <a:extLst>
              <a:ext uri="{FF2B5EF4-FFF2-40B4-BE49-F238E27FC236}">
                <a16:creationId xmlns:a16="http://schemas.microsoft.com/office/drawing/2014/main" id="{9CA2FAA2-751A-FEB2-387B-01689D09E5FE}"/>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7F3F075-1D47-BC1C-4E01-E0805AD50DCD}"/>
              </a:ext>
            </a:extLst>
          </p:cNvPr>
          <p:cNvSpPr txBox="1"/>
          <p:nvPr/>
        </p:nvSpPr>
        <p:spPr>
          <a:xfrm>
            <a:off x="182912" y="1649193"/>
            <a:ext cx="7496122" cy="3721532"/>
          </a:xfrm>
          <a:prstGeom prst="rect">
            <a:avLst/>
          </a:prstGeom>
          <a:noFill/>
        </p:spPr>
        <p:txBody>
          <a:bodyPr wrap="square">
            <a:spAutoFit/>
          </a:bodyPr>
          <a:lstStyle/>
          <a:p>
            <a:pPr algn="just">
              <a:lnSpc>
                <a:spcPts val="2250"/>
              </a:lnSpc>
              <a:spcBef>
                <a:spcPts val="2000"/>
              </a:spcBef>
              <a:spcAft>
                <a:spcPts val="1000"/>
              </a:spcAft>
            </a:pPr>
            <a:r>
              <a:rPr lang="en-US" sz="2000" b="1" i="0" dirty="0">
                <a:solidFill>
                  <a:srgbClr val="734126"/>
                </a:solidFill>
                <a:effectLst/>
                <a:latin typeface="Cambria" panose="02040503050406030204" pitchFamily="18" charset="0"/>
              </a:rPr>
              <a:t>Succinct</a:t>
            </a:r>
            <a:r>
              <a:rPr lang="ar-EG" sz="2000" b="1" dirty="0">
                <a:solidFill>
                  <a:srgbClr val="734126"/>
                </a:solidFill>
                <a:latin typeface="Cambria" panose="02040503050406030204" pitchFamily="18" charset="0"/>
              </a:rPr>
              <a:t>   :: </a:t>
            </a:r>
            <a:endParaRPr lang="ar-EG" sz="2000" b="1" i="0" dirty="0">
              <a:solidFill>
                <a:srgbClr val="734126"/>
              </a:solidFill>
              <a:effectLst/>
              <a:latin typeface="Cambria" panose="02040503050406030204" pitchFamily="18" charset="0"/>
            </a:endParaRPr>
          </a:p>
          <a:p>
            <a:pPr algn="just">
              <a:lnSpc>
                <a:spcPts val="2250"/>
              </a:lnSpc>
              <a:spcBef>
                <a:spcPts val="2000"/>
              </a:spcBef>
              <a:spcAft>
                <a:spcPts val="1000"/>
              </a:spcAft>
            </a:pPr>
            <a:r>
              <a:rPr lang="en-US" sz="2400" b="0" i="0" dirty="0">
                <a:solidFill>
                  <a:srgbClr val="212121"/>
                </a:solidFill>
                <a:effectLst/>
                <a:latin typeface="Cambria" panose="02040503050406030204" pitchFamily="18" charset="0"/>
              </a:rPr>
              <a:t>A succinct questionnaire asks questions that aim to answer only the research objectives. Any questions beyond the scope of the research should be excluded. It is common for researchers to “cast the net wider” so that they will collect more data, regardless of whether these data are important or not. This usually happens when the researcher has not properly thought through the research objectives. It runs the risk of asking too many questions and the questionnaire runs into many pages.</a:t>
            </a:r>
          </a:p>
        </p:txBody>
      </p:sp>
      <p:pic>
        <p:nvPicPr>
          <p:cNvPr id="5" name="Picture 4" descr="A logo for a university&#10;&#10;Description automatically generated">
            <a:extLst>
              <a:ext uri="{FF2B5EF4-FFF2-40B4-BE49-F238E27FC236}">
                <a16:creationId xmlns:a16="http://schemas.microsoft.com/office/drawing/2014/main" id="{66D99D6B-7A72-18B2-DD58-3BFA20AE34C9}"/>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868247" y="522127"/>
            <a:ext cx="7016346" cy="523220"/>
          </a:xfrm>
          <a:prstGeom prst="rect">
            <a:avLst/>
          </a:prstGeom>
          <a:noFill/>
        </p:spPr>
        <p:txBody>
          <a:bodyPr wrap="square">
            <a:spAutoFit/>
          </a:bodyPr>
          <a:lstStyle/>
          <a:p>
            <a:r>
              <a:rPr lang="en-US" sz="2800" b="0" i="0" dirty="0">
                <a:solidFill>
                  <a:schemeClr val="bg1"/>
                </a:solidFill>
                <a:effectLst/>
                <a:latin typeface="Asap"/>
              </a:rPr>
              <a:t>Smart Survey</a:t>
            </a:r>
            <a:endParaRPr lang="en-US" sz="28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B06284-98C4-5074-AB2F-3E3C87F38233}"/>
              </a:ext>
            </a:extLst>
          </p:cNvPr>
          <p:cNvSpPr txBox="1"/>
          <p:nvPr/>
        </p:nvSpPr>
        <p:spPr>
          <a:xfrm>
            <a:off x="500220" y="2204822"/>
            <a:ext cx="7016345" cy="2246769"/>
          </a:xfrm>
          <a:prstGeom prst="rect">
            <a:avLst/>
          </a:prstGeom>
          <a:noFill/>
        </p:spPr>
        <p:txBody>
          <a:bodyPr wrap="square">
            <a:spAutoFit/>
          </a:bodyPr>
          <a:lstStyle/>
          <a:p>
            <a:pPr algn="l"/>
            <a:r>
              <a:rPr lang="en-US" sz="2000" b="0" i="0" dirty="0">
                <a:solidFill>
                  <a:srgbClr val="4C5567"/>
                </a:solidFill>
                <a:effectLst/>
                <a:latin typeface="Asap"/>
              </a:rPr>
              <a:t>Designing your questionnaire has never been easier. Get an online questionnaire up and running in just a few simple steps with Smart Survey.</a:t>
            </a:r>
          </a:p>
          <a:p>
            <a:pPr algn="l">
              <a:buFont typeface="Arial" panose="020B0604020202020204" pitchFamily="34" charset="0"/>
              <a:buChar char="•"/>
            </a:pPr>
            <a:r>
              <a:rPr lang="en-US" sz="2000" b="0" i="0" dirty="0">
                <a:solidFill>
                  <a:srgbClr val="4C5567"/>
                </a:solidFill>
                <a:effectLst/>
                <a:latin typeface="Asap"/>
              </a:rPr>
              <a:t>Choose from a wide range of question types to create your survey</a:t>
            </a:r>
          </a:p>
          <a:p>
            <a:pPr algn="l">
              <a:buFont typeface="Arial" panose="020B0604020202020204" pitchFamily="34" charset="0"/>
              <a:buChar char="•"/>
            </a:pPr>
            <a:r>
              <a:rPr lang="en-US" sz="2000" b="0" i="0" dirty="0">
                <a:solidFill>
                  <a:srgbClr val="4C5567"/>
                </a:solidFill>
                <a:effectLst/>
                <a:latin typeface="Asap"/>
              </a:rPr>
              <a:t>Distribute your survey via email and SMS, share via social media</a:t>
            </a:r>
          </a:p>
          <a:p>
            <a:pPr algn="l">
              <a:buFont typeface="Arial" panose="020B0604020202020204" pitchFamily="34" charset="0"/>
              <a:buChar char="•"/>
            </a:pPr>
            <a:r>
              <a:rPr lang="en-US" sz="2000" b="0" i="0" dirty="0">
                <a:solidFill>
                  <a:srgbClr val="4C5567"/>
                </a:solidFill>
                <a:effectLst/>
                <a:latin typeface="Asap"/>
              </a:rPr>
              <a:t>Analyses your results in real-time, create graphs, export data</a:t>
            </a:r>
          </a:p>
        </p:txBody>
      </p:sp>
      <p:pic>
        <p:nvPicPr>
          <p:cNvPr id="5" name="Picture 4" descr="A logo for a university&#10;&#10;Description automatically generated">
            <a:extLst>
              <a:ext uri="{FF2B5EF4-FFF2-40B4-BE49-F238E27FC236}">
                <a16:creationId xmlns:a16="http://schemas.microsoft.com/office/drawing/2014/main" id="{9708F924-491E-A3F0-042F-2A7B3BFB487C}"/>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75556" y="515258"/>
            <a:ext cx="7016346" cy="1200329"/>
          </a:xfrm>
          <a:prstGeom prst="rect">
            <a:avLst/>
          </a:prstGeom>
          <a:noFill/>
        </p:spPr>
        <p:txBody>
          <a:bodyPr wrap="square">
            <a:spAutoFit/>
          </a:bodyPr>
          <a:lstStyle/>
          <a:p>
            <a:pPr algn="l"/>
            <a:r>
              <a:rPr lang="en-US" sz="2400" b="1" i="0" dirty="0">
                <a:solidFill>
                  <a:schemeClr val="bg1"/>
                </a:solidFill>
                <a:effectLst/>
                <a:latin typeface="Asap"/>
              </a:rPr>
              <a:t>How to create an online survey or questionnaire</a:t>
            </a:r>
          </a:p>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9D37A00-93BD-51D2-3E22-FE156F1FCDA0}"/>
              </a:ext>
            </a:extLst>
          </p:cNvPr>
          <p:cNvSpPr txBox="1"/>
          <p:nvPr/>
        </p:nvSpPr>
        <p:spPr>
          <a:xfrm>
            <a:off x="500220" y="2026045"/>
            <a:ext cx="6891681" cy="3046988"/>
          </a:xfrm>
          <a:prstGeom prst="rect">
            <a:avLst/>
          </a:prstGeom>
          <a:noFill/>
        </p:spPr>
        <p:txBody>
          <a:bodyPr wrap="square">
            <a:spAutoFit/>
          </a:bodyPr>
          <a:lstStyle/>
          <a:p>
            <a:pPr algn="just"/>
            <a:r>
              <a:rPr lang="en-US" sz="2400" b="0" i="0" dirty="0">
                <a:effectLst/>
                <a:latin typeface="Asap"/>
              </a:rPr>
              <a:t>When creating a survey, it is important to know how to write the questions that will produce the most accurate and valuable results from the respondents. It's not just about writing down all the questions that come to mind.</a:t>
            </a:r>
          </a:p>
          <a:p>
            <a:pPr algn="just"/>
            <a:r>
              <a:rPr lang="en-US" sz="2400" b="0" i="0" dirty="0">
                <a:effectLst/>
                <a:latin typeface="Asap"/>
              </a:rPr>
              <a:t>With the right kind of survey software, plus practice, you'll have an easier time creating the most effective online survey for your needs</a:t>
            </a:r>
          </a:p>
        </p:txBody>
      </p:sp>
      <p:pic>
        <p:nvPicPr>
          <p:cNvPr id="5" name="Picture 4" descr="A logo for a university&#10;&#10;Description automatically generated">
            <a:extLst>
              <a:ext uri="{FF2B5EF4-FFF2-40B4-BE49-F238E27FC236}">
                <a16:creationId xmlns:a16="http://schemas.microsoft.com/office/drawing/2014/main" id="{8D917319-3396-AC60-D637-7DEB41FF391D}"/>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801607" y="486728"/>
            <a:ext cx="7016346" cy="1200329"/>
          </a:xfrm>
          <a:prstGeom prst="rect">
            <a:avLst/>
          </a:prstGeom>
          <a:noFill/>
        </p:spPr>
        <p:txBody>
          <a:bodyPr wrap="square">
            <a:spAutoFit/>
          </a:bodyPr>
          <a:lstStyle/>
          <a:p>
            <a:pPr algn="l"/>
            <a:r>
              <a:rPr lang="fr-FR" sz="2400" b="1" i="0" dirty="0">
                <a:solidFill>
                  <a:schemeClr val="bg1"/>
                </a:solidFill>
                <a:effectLst/>
                <a:latin typeface="Asap"/>
              </a:rPr>
              <a:t>Tips for designing online questionnaires</a:t>
            </a:r>
          </a:p>
          <a:p>
            <a:br>
              <a:rPr lang="fr-FR"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155E9E0-D258-F0D7-5F90-5C6E38E28BB4}"/>
              </a:ext>
            </a:extLst>
          </p:cNvPr>
          <p:cNvSpPr txBox="1"/>
          <p:nvPr/>
        </p:nvSpPr>
        <p:spPr>
          <a:xfrm>
            <a:off x="238447" y="1633537"/>
            <a:ext cx="7088891" cy="3785652"/>
          </a:xfrm>
          <a:prstGeom prst="rect">
            <a:avLst/>
          </a:prstGeom>
          <a:noFill/>
        </p:spPr>
        <p:txBody>
          <a:bodyPr wrap="square">
            <a:spAutoFit/>
          </a:bodyPr>
          <a:lstStyle/>
          <a:p>
            <a:pPr algn="just"/>
            <a:r>
              <a:rPr lang="en-US" sz="2400" b="1" i="0" dirty="0">
                <a:solidFill>
                  <a:srgbClr val="263146"/>
                </a:solidFill>
                <a:effectLst/>
                <a:latin typeface="Asap"/>
              </a:rPr>
              <a:t>Keep the wording simple</a:t>
            </a:r>
          </a:p>
          <a:p>
            <a:pPr algn="just"/>
            <a:r>
              <a:rPr lang="en-US" sz="2400" b="0" i="0" dirty="0">
                <a:solidFill>
                  <a:srgbClr val="4C5567"/>
                </a:solidFill>
                <a:effectLst/>
                <a:latin typeface="Asap"/>
              </a:rPr>
              <a:t>When writing questions for a survey, it’s important to make sure they’re clear and will be easily understood. You might want to add technical terminology specific to your industry, however, refrain from doing so. There’s a good chance that some of your respondents won’t understand the meaning behind all of the words, which may lead to confusion. If questions aren’t clear enough for your respondents, they may just guess the answers, which will lead to inaccurate data</a:t>
            </a:r>
          </a:p>
        </p:txBody>
      </p:sp>
      <p:pic>
        <p:nvPicPr>
          <p:cNvPr id="5" name="Picture 4" descr="A logo for a university&#10;&#10;Description automatically generated">
            <a:extLst>
              <a:ext uri="{FF2B5EF4-FFF2-40B4-BE49-F238E27FC236}">
                <a16:creationId xmlns:a16="http://schemas.microsoft.com/office/drawing/2014/main" id="{3085F7B4-B615-209B-CF18-10B355183D04}"/>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2225" y="475610"/>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04EED0A-D590-04F9-96DF-8D7F09999A9C}"/>
              </a:ext>
            </a:extLst>
          </p:cNvPr>
          <p:cNvSpPr txBox="1"/>
          <p:nvPr/>
        </p:nvSpPr>
        <p:spPr>
          <a:xfrm>
            <a:off x="229662" y="1868674"/>
            <a:ext cx="7625469" cy="3477875"/>
          </a:xfrm>
          <a:prstGeom prst="rect">
            <a:avLst/>
          </a:prstGeom>
          <a:noFill/>
        </p:spPr>
        <p:txBody>
          <a:bodyPr wrap="square">
            <a:spAutoFit/>
          </a:bodyPr>
          <a:lstStyle/>
          <a:p>
            <a:pPr algn="just"/>
            <a:r>
              <a:rPr lang="en-US" sz="2000" b="1" i="0" dirty="0">
                <a:solidFill>
                  <a:srgbClr val="263146"/>
                </a:solidFill>
                <a:effectLst/>
                <a:latin typeface="Asap"/>
              </a:rPr>
              <a:t>Only use individual questions</a:t>
            </a:r>
          </a:p>
          <a:p>
            <a:pPr algn="just"/>
            <a:r>
              <a:rPr lang="en-US" sz="2000" b="0" i="0" dirty="0">
                <a:solidFill>
                  <a:srgbClr val="4C5567"/>
                </a:solidFill>
                <a:effectLst/>
                <a:latin typeface="Asap"/>
              </a:rPr>
              <a:t>It can be tempting to add two questions into one, however, this is also something that should be avoided. This is because each question might have different results. If an individual only has the option to choose one answer, the results won’t be accurate.</a:t>
            </a:r>
          </a:p>
          <a:p>
            <a:pPr algn="just"/>
            <a:r>
              <a:rPr lang="en-US" sz="2000" b="1" i="0" dirty="0">
                <a:solidFill>
                  <a:srgbClr val="263146"/>
                </a:solidFill>
                <a:effectLst/>
                <a:latin typeface="Asap"/>
              </a:rPr>
              <a:t>Allow respondents to choose "Other"</a:t>
            </a:r>
          </a:p>
          <a:p>
            <a:pPr algn="just"/>
            <a:r>
              <a:rPr lang="en-US" sz="2000" dirty="0">
                <a:solidFill>
                  <a:srgbClr val="4C5567"/>
                </a:solidFill>
                <a:latin typeface="Asap"/>
              </a:rPr>
              <a:t>When creating a multiple-choice questionnaire, it really helps to have "other" as an option for individuals to choose. Some respondents may not see their answer reflected in the choices you made and without the option to choose Other, there is a good chance they will choose any answer. This will result in defective scan data.</a:t>
            </a:r>
          </a:p>
        </p:txBody>
      </p:sp>
      <p:pic>
        <p:nvPicPr>
          <p:cNvPr id="5" name="Picture 4" descr="A logo for a university&#10;&#10;Description automatically generated">
            <a:extLst>
              <a:ext uri="{FF2B5EF4-FFF2-40B4-BE49-F238E27FC236}">
                <a16:creationId xmlns:a16="http://schemas.microsoft.com/office/drawing/2014/main" id="{DCE65BF4-7620-4C33-21EE-B83ECD103B99}"/>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2225" y="475610"/>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F2FFCD6-7FB1-039E-B7D6-E45AA93C35EE}"/>
              </a:ext>
            </a:extLst>
          </p:cNvPr>
          <p:cNvSpPr txBox="1"/>
          <p:nvPr/>
        </p:nvSpPr>
        <p:spPr>
          <a:xfrm>
            <a:off x="216956" y="1771590"/>
            <a:ext cx="7477782" cy="3693319"/>
          </a:xfrm>
          <a:prstGeom prst="rect">
            <a:avLst/>
          </a:prstGeom>
          <a:noFill/>
        </p:spPr>
        <p:txBody>
          <a:bodyPr wrap="square">
            <a:spAutoFit/>
          </a:bodyPr>
          <a:lstStyle/>
          <a:p>
            <a:pPr algn="just"/>
            <a:r>
              <a:rPr lang="en-US" b="1" i="0" dirty="0">
                <a:solidFill>
                  <a:srgbClr val="263146"/>
                </a:solidFill>
                <a:effectLst/>
                <a:latin typeface="Asap"/>
              </a:rPr>
              <a:t>Be specific</a:t>
            </a:r>
          </a:p>
          <a:p>
            <a:pPr algn="just"/>
            <a:r>
              <a:rPr lang="en-US" b="0" i="0" dirty="0">
                <a:solidFill>
                  <a:srgbClr val="4C5567"/>
                </a:solidFill>
                <a:effectLst/>
                <a:latin typeface="Asap"/>
              </a:rPr>
              <a:t>Always make sure your survey questions are specific. Broad questions can get confusing and unclear. Make sure you explain exactly what you're looking for and specify exactly what you want to know. This is particularly the case when it comes to comment or article box questions. Offer</a:t>
            </a:r>
            <a:r>
              <a:rPr lang="en-US" b="1" i="0" dirty="0">
                <a:solidFill>
                  <a:srgbClr val="263146"/>
                </a:solidFill>
                <a:effectLst/>
                <a:latin typeface="Asap"/>
              </a:rPr>
              <a:t> the option to skip personal questions</a:t>
            </a:r>
          </a:p>
          <a:p>
            <a:pPr algn="just"/>
            <a:r>
              <a:rPr lang="en-US" b="0" i="0" dirty="0">
                <a:solidFill>
                  <a:srgbClr val="4C5567"/>
                </a:solidFill>
                <a:effectLst/>
                <a:latin typeface="Asap"/>
              </a:rPr>
              <a:t>There are a lot of online questionnaires that request personal information from the respondent. Not everyone is comfortable providing this information. If you need to add personal questions into your questionnaire design, allow your respondent to skip the question if they wish to. To do this, you can add an answer that says “prefer not to say” instead of an actual answer. Also, make sure your question is not set to ‘mandatory’. This will make individuals feel better because you won’t be forcing an answer out of them.</a:t>
            </a:r>
          </a:p>
        </p:txBody>
      </p:sp>
      <p:pic>
        <p:nvPicPr>
          <p:cNvPr id="5" name="Picture 4" descr="A logo for a university&#10;&#10;Description automatically generated">
            <a:extLst>
              <a:ext uri="{FF2B5EF4-FFF2-40B4-BE49-F238E27FC236}">
                <a16:creationId xmlns:a16="http://schemas.microsoft.com/office/drawing/2014/main" id="{B3EF7E31-8D0C-A88E-3A71-888C73E202D5}"/>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EB47AF7-D49D-EF6D-7841-C400693DB17B}"/>
              </a:ext>
            </a:extLst>
          </p:cNvPr>
          <p:cNvSpPr txBox="1"/>
          <p:nvPr/>
        </p:nvSpPr>
        <p:spPr>
          <a:xfrm>
            <a:off x="426424" y="1633538"/>
            <a:ext cx="8581098" cy="3477875"/>
          </a:xfrm>
          <a:prstGeom prst="rect">
            <a:avLst/>
          </a:prstGeom>
          <a:noFill/>
        </p:spPr>
        <p:txBody>
          <a:bodyPr wrap="square">
            <a:spAutoFit/>
          </a:bodyPr>
          <a:lstStyle/>
          <a:p>
            <a:pPr algn="just"/>
            <a:r>
              <a:rPr lang="en-US" sz="2000" b="1" dirty="0"/>
              <a:t>Remember your target market</a:t>
            </a:r>
          </a:p>
          <a:p>
            <a:pPr algn="just"/>
            <a:r>
              <a:rPr lang="en-US" sz="2000" dirty="0"/>
              <a:t>When creating an online survey, it is important to keep your target audience in mind. This will help you use appropriate terminology and ask questions in the most effective way.</a:t>
            </a:r>
          </a:p>
          <a:p>
            <a:pPr algn="just"/>
            <a:endParaRPr lang="en-US" sz="2000" dirty="0"/>
          </a:p>
          <a:p>
            <a:pPr algn="just"/>
            <a:r>
              <a:rPr lang="en-US" sz="2000" b="1" dirty="0"/>
              <a:t>Choose the right tool</a:t>
            </a:r>
          </a:p>
          <a:p>
            <a:pPr algn="just"/>
            <a:r>
              <a:rPr lang="en-US" sz="2000" dirty="0"/>
              <a:t>Smart</a:t>
            </a:r>
            <a:r>
              <a:rPr lang="ar-EG" sz="2000" dirty="0"/>
              <a:t> </a:t>
            </a:r>
            <a:r>
              <a:rPr lang="en-US" sz="2000" dirty="0"/>
              <a:t>Survey offers easy to use yet advanced online survey software that requires no technical knowledge to create online surveys. You can create surveys or surveys from scratch or use one of our survey templates. If you have questions about Smart</a:t>
            </a:r>
            <a:r>
              <a:rPr lang="ar-EG" sz="2000" dirty="0"/>
              <a:t> </a:t>
            </a:r>
            <a:r>
              <a:rPr lang="en-US" sz="2000" dirty="0"/>
              <a:t>Survey, why not request a demo or get in touch with our friendly support team.</a:t>
            </a:r>
            <a:endParaRPr lang="en-GB" sz="2000" dirty="0"/>
          </a:p>
        </p:txBody>
      </p:sp>
      <p:pic>
        <p:nvPicPr>
          <p:cNvPr id="6" name="Picture 5" descr="A logo for a university&#10;&#10;Description automatically generated">
            <a:extLst>
              <a:ext uri="{FF2B5EF4-FFF2-40B4-BE49-F238E27FC236}">
                <a16:creationId xmlns:a16="http://schemas.microsoft.com/office/drawing/2014/main" id="{A8BF56B7-C5BA-9523-5021-D899C65FA2A7}"/>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C812B93B-3DD1-14B1-C5B8-A45A254EEB51}"/>
              </a:ext>
            </a:extLst>
          </p:cNvPr>
          <p:cNvSpPr txBox="1"/>
          <p:nvPr/>
        </p:nvSpPr>
        <p:spPr>
          <a:xfrm>
            <a:off x="1936845" y="680034"/>
            <a:ext cx="8318310" cy="461665"/>
          </a:xfrm>
          <a:prstGeom prst="rect">
            <a:avLst/>
          </a:prstGeom>
          <a:noFill/>
        </p:spPr>
        <p:txBody>
          <a:bodyPr wrap="square">
            <a:spAutoFit/>
          </a:bodyPr>
          <a:lstStyle/>
          <a:p>
            <a:pPr algn="l"/>
            <a:r>
              <a:rPr lang="en-US" sz="2400" b="1" i="0" dirty="0">
                <a:solidFill>
                  <a:schemeClr val="bg1"/>
                </a:solidFill>
                <a:effectLst/>
                <a:latin typeface="Gilmer"/>
              </a:rPr>
              <a:t>What is content analysis used for?</a:t>
            </a:r>
          </a:p>
        </p:txBody>
      </p:sp>
      <p:sp>
        <p:nvSpPr>
          <p:cNvPr id="12" name="TextBox 11">
            <a:extLst>
              <a:ext uri="{FF2B5EF4-FFF2-40B4-BE49-F238E27FC236}">
                <a16:creationId xmlns:a16="http://schemas.microsoft.com/office/drawing/2014/main" id="{06EAC919-E7B7-2455-C4E7-F40D201A26FA}"/>
              </a:ext>
            </a:extLst>
          </p:cNvPr>
          <p:cNvSpPr txBox="1"/>
          <p:nvPr/>
        </p:nvSpPr>
        <p:spPr>
          <a:xfrm>
            <a:off x="195234" y="1951672"/>
            <a:ext cx="8917430" cy="3108543"/>
          </a:xfrm>
          <a:prstGeom prst="rect">
            <a:avLst/>
          </a:prstGeom>
          <a:noFill/>
        </p:spPr>
        <p:txBody>
          <a:bodyPr wrap="square">
            <a:spAutoFit/>
          </a:bodyPr>
          <a:lstStyle/>
          <a:p>
            <a:pPr algn="just"/>
            <a:r>
              <a:rPr lang="en-US" sz="2800" b="0" i="0" dirty="0">
                <a:solidFill>
                  <a:srgbClr val="0D405F"/>
                </a:solidFill>
                <a:effectLst/>
                <a:latin typeface="Inter"/>
              </a:rPr>
              <a:t>Researchers use content analysis to find out about the purposes, messages, and effects of communication content. They can also make inferences about the producers and audience of the texts they analyze.</a:t>
            </a:r>
          </a:p>
          <a:p>
            <a:pPr algn="just"/>
            <a:r>
              <a:rPr lang="en-US" sz="2800" b="0" i="0" dirty="0">
                <a:solidFill>
                  <a:srgbClr val="0D405F"/>
                </a:solidFill>
                <a:effectLst/>
                <a:latin typeface="Inter"/>
              </a:rPr>
              <a:t>Content analysis can be used to quantify the occurrence of certain words, phrases, subjects or concepts in a set of historical or contemporary texts</a:t>
            </a:r>
          </a:p>
        </p:txBody>
      </p:sp>
      <p:pic>
        <p:nvPicPr>
          <p:cNvPr id="1026" name="Picture 2" descr="الفرق بين التحليل الأساسي والتقني (مع مخطط المقارنة) - مدونة 2022">
            <a:extLst>
              <a:ext uri="{FF2B5EF4-FFF2-40B4-BE49-F238E27FC236}">
                <a16:creationId xmlns:a16="http://schemas.microsoft.com/office/drawing/2014/main" id="{12C15402-8677-AED9-9B08-EE4384BCCA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4403" y="815926"/>
            <a:ext cx="2819400" cy="27854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14CC3EF-D1A8-B716-ACF3-40F4AE8DA60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70150" y="5989871"/>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6B157BE-E3CD-79B3-BF2E-D8DB65DD7AB7}"/>
              </a:ext>
            </a:extLst>
          </p:cNvPr>
          <p:cNvSpPr txBox="1"/>
          <p:nvPr/>
        </p:nvSpPr>
        <p:spPr>
          <a:xfrm>
            <a:off x="652488" y="1989102"/>
            <a:ext cx="8318310" cy="707886"/>
          </a:xfrm>
          <a:prstGeom prst="rect">
            <a:avLst/>
          </a:prstGeom>
          <a:noFill/>
        </p:spPr>
        <p:txBody>
          <a:bodyPr wrap="square">
            <a:spAutoFit/>
          </a:bodyPr>
          <a:lstStyle/>
          <a:p>
            <a:pPr algn="just"/>
            <a:r>
              <a:rPr lang="en-US" sz="2000" b="0" i="0" dirty="0">
                <a:solidFill>
                  <a:srgbClr val="0D405F"/>
                </a:solidFill>
                <a:effectLst/>
                <a:latin typeface="Inter"/>
              </a:rPr>
              <a:t>In addition, content analysis can be used to make qualitative inferences by analyzing the meaning and semantic relationship of words and concepts.</a:t>
            </a:r>
            <a:endParaRPr lang="en-GB" sz="2000" dirty="0"/>
          </a:p>
        </p:txBody>
      </p:sp>
      <p:sp>
        <p:nvSpPr>
          <p:cNvPr id="12" name="TextBox 11">
            <a:extLst>
              <a:ext uri="{FF2B5EF4-FFF2-40B4-BE49-F238E27FC236}">
                <a16:creationId xmlns:a16="http://schemas.microsoft.com/office/drawing/2014/main" id="{BDF49B72-B5A6-3375-E172-0499E4A62841}"/>
              </a:ext>
            </a:extLst>
          </p:cNvPr>
          <p:cNvSpPr txBox="1"/>
          <p:nvPr/>
        </p:nvSpPr>
        <p:spPr>
          <a:xfrm>
            <a:off x="614148" y="2684756"/>
            <a:ext cx="8145267" cy="3170099"/>
          </a:xfrm>
          <a:prstGeom prst="rect">
            <a:avLst/>
          </a:prstGeom>
          <a:noFill/>
        </p:spPr>
        <p:txBody>
          <a:bodyPr wrap="square">
            <a:spAutoFit/>
          </a:bodyPr>
          <a:lstStyle/>
          <a:p>
            <a:pPr algn="just"/>
            <a:r>
              <a:rPr lang="en-US" sz="2000" b="0" i="0" dirty="0">
                <a:solidFill>
                  <a:srgbClr val="0D405F"/>
                </a:solidFill>
                <a:effectLst/>
                <a:latin typeface="Inter"/>
              </a:rPr>
              <a:t>Because content analysis can be applied to a broad range of texts, it is used in a variety of fields, including marketing, media studies, anthropology, cognitive science, </a:t>
            </a:r>
            <a:r>
              <a:rPr lang="en-US" sz="2000" dirty="0">
                <a:solidFill>
                  <a:srgbClr val="0D405F"/>
                </a:solidFill>
                <a:latin typeface="Inter"/>
              </a:rPr>
              <a:t>psychology, and many social science disciplines. It has various possible goals:</a:t>
            </a:r>
          </a:p>
          <a:p>
            <a:pPr algn="just">
              <a:buFont typeface="Arial" panose="020B0604020202020204" pitchFamily="34" charset="0"/>
              <a:buChar char="•"/>
            </a:pPr>
            <a:r>
              <a:rPr lang="en-US" sz="2000" dirty="0">
                <a:solidFill>
                  <a:srgbClr val="0D405F"/>
                </a:solidFill>
                <a:latin typeface="Inter"/>
              </a:rPr>
              <a:t>Finding correlations and </a:t>
            </a:r>
            <a:r>
              <a:rPr lang="en-US" sz="2000" b="0" i="0" dirty="0">
                <a:solidFill>
                  <a:srgbClr val="0D405F"/>
                </a:solidFill>
                <a:effectLst/>
                <a:latin typeface="Inter"/>
              </a:rPr>
              <a:t>patterns in how concepts are communicated</a:t>
            </a:r>
          </a:p>
          <a:p>
            <a:pPr algn="just">
              <a:buFont typeface="Arial" panose="020B0604020202020204" pitchFamily="34" charset="0"/>
              <a:buChar char="•"/>
            </a:pPr>
            <a:r>
              <a:rPr lang="en-US" sz="2000" b="0" i="0" dirty="0">
                <a:solidFill>
                  <a:srgbClr val="0D405F"/>
                </a:solidFill>
                <a:effectLst/>
                <a:latin typeface="Inter"/>
              </a:rPr>
              <a:t>Understanding the intentions of an individual, group or institution</a:t>
            </a:r>
          </a:p>
          <a:p>
            <a:pPr algn="just">
              <a:buFont typeface="Arial" panose="020B0604020202020204" pitchFamily="34" charset="0"/>
              <a:buChar char="•"/>
            </a:pPr>
            <a:r>
              <a:rPr lang="en-US" sz="2000" b="0" i="0" dirty="0">
                <a:solidFill>
                  <a:srgbClr val="0D405F"/>
                </a:solidFill>
                <a:effectLst/>
                <a:latin typeface="Inter"/>
              </a:rPr>
              <a:t>Identifying propaganda and bias in communication</a:t>
            </a:r>
          </a:p>
          <a:p>
            <a:pPr algn="just">
              <a:buFont typeface="Arial" panose="020B0604020202020204" pitchFamily="34" charset="0"/>
              <a:buChar char="•"/>
            </a:pPr>
            <a:r>
              <a:rPr lang="en-US" sz="2000" b="0" i="0" dirty="0">
                <a:solidFill>
                  <a:srgbClr val="0D405F"/>
                </a:solidFill>
                <a:effectLst/>
                <a:latin typeface="Inter"/>
              </a:rPr>
              <a:t>Revealing differences in communication in different contexts</a:t>
            </a:r>
          </a:p>
          <a:p>
            <a:pPr algn="just">
              <a:buFont typeface="Arial" panose="020B0604020202020204" pitchFamily="34" charset="0"/>
              <a:buChar char="•"/>
            </a:pPr>
            <a:r>
              <a:rPr lang="en-US" sz="2000" b="0" i="0" dirty="0">
                <a:solidFill>
                  <a:srgbClr val="0D405F"/>
                </a:solidFill>
                <a:effectLst/>
                <a:latin typeface="Inter"/>
              </a:rPr>
              <a:t>Analyzing the consequences of communication content, such as the flow of information or audience responses</a:t>
            </a:r>
          </a:p>
        </p:txBody>
      </p:sp>
      <p:pic>
        <p:nvPicPr>
          <p:cNvPr id="7" name="Picture 6" descr="A logo for a university&#10;&#10;Description automatically generated">
            <a:extLst>
              <a:ext uri="{FF2B5EF4-FFF2-40B4-BE49-F238E27FC236}">
                <a16:creationId xmlns:a16="http://schemas.microsoft.com/office/drawing/2014/main" id="{AC652D5D-7368-B01F-7FB3-8AD626C92A44}"/>
              </a:ext>
            </a:extLst>
          </p:cNvPr>
          <p:cNvPicPr>
            <a:picLocks noChangeAspect="1"/>
          </p:cNvPicPr>
          <p:nvPr/>
        </p:nvPicPr>
        <p:blipFill>
          <a:blip r:embed="rId8"/>
          <a:stretch>
            <a:fillRect/>
          </a:stretch>
        </p:blipFill>
        <p:spPr>
          <a:xfrm>
            <a:off x="278046" y="5835480"/>
            <a:ext cx="1285262" cy="1020932"/>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5BADCBA-C2F8-E70A-9540-FF45A269FDEA}"/>
              </a:ext>
            </a:extLst>
          </p:cNvPr>
          <p:cNvSpPr txBox="1"/>
          <p:nvPr/>
        </p:nvSpPr>
        <p:spPr>
          <a:xfrm>
            <a:off x="1784818" y="573388"/>
            <a:ext cx="8318310" cy="523220"/>
          </a:xfrm>
          <a:prstGeom prst="rect">
            <a:avLst/>
          </a:prstGeom>
          <a:noFill/>
        </p:spPr>
        <p:txBody>
          <a:bodyPr wrap="square">
            <a:spAutoFit/>
          </a:bodyPr>
          <a:lstStyle/>
          <a:p>
            <a:pPr algn="l"/>
            <a:r>
              <a:rPr lang="en-GB" sz="2800" b="1" i="0" dirty="0">
                <a:solidFill>
                  <a:schemeClr val="bg1"/>
                </a:solidFill>
                <a:effectLst/>
                <a:latin typeface="Gilmer"/>
              </a:rPr>
              <a:t>Advantages of content analysis</a:t>
            </a:r>
          </a:p>
        </p:txBody>
      </p:sp>
      <p:sp>
        <p:nvSpPr>
          <p:cNvPr id="11" name="TextBox 10">
            <a:extLst>
              <a:ext uri="{FF2B5EF4-FFF2-40B4-BE49-F238E27FC236}">
                <a16:creationId xmlns:a16="http://schemas.microsoft.com/office/drawing/2014/main" id="{DB3CCCA2-4CC6-8276-8FF3-7BF2A77AB7A6}"/>
              </a:ext>
            </a:extLst>
          </p:cNvPr>
          <p:cNvSpPr txBox="1"/>
          <p:nvPr/>
        </p:nvSpPr>
        <p:spPr>
          <a:xfrm>
            <a:off x="103865" y="1660966"/>
            <a:ext cx="9153482" cy="415498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D405F"/>
                </a:solidFill>
                <a:effectLst/>
                <a:latin typeface="Inter"/>
              </a:rPr>
              <a:t>Unobtrusive data collection</a:t>
            </a:r>
          </a:p>
          <a:p>
            <a:pPr algn="just"/>
            <a:r>
              <a:rPr lang="en-US" sz="2400" b="0" i="0" dirty="0">
                <a:solidFill>
                  <a:srgbClr val="0D405F"/>
                </a:solidFill>
                <a:effectLst/>
                <a:latin typeface="Inter"/>
              </a:rPr>
              <a:t>You can analyze communication and social interaction without the direct involvement of participants, so your presence as a researcher doesn’t influence the results.</a:t>
            </a:r>
          </a:p>
          <a:p>
            <a:pPr algn="just">
              <a:buFont typeface="Arial" panose="020B0604020202020204" pitchFamily="34" charset="0"/>
              <a:buChar char="•"/>
            </a:pPr>
            <a:r>
              <a:rPr lang="en-US" sz="2400" b="0" i="0" dirty="0">
                <a:solidFill>
                  <a:srgbClr val="0D405F"/>
                </a:solidFill>
                <a:effectLst/>
                <a:latin typeface="Inter"/>
              </a:rPr>
              <a:t>Transparent and replicable</a:t>
            </a:r>
            <a:endParaRPr lang="en-US" sz="2400" dirty="0">
              <a:solidFill>
                <a:srgbClr val="0D405F"/>
              </a:solidFill>
              <a:latin typeface="Inter"/>
            </a:endParaRPr>
          </a:p>
          <a:p>
            <a:pPr algn="just"/>
            <a:r>
              <a:rPr lang="en-US" sz="2400" dirty="0">
                <a:solidFill>
                  <a:srgbClr val="0D405F"/>
                </a:solidFill>
                <a:latin typeface="Inter"/>
              </a:rPr>
              <a:t>When done well, content analysis follows a systematic procedure that can easily be replicated by other researchers, yielding results with high replicated.</a:t>
            </a:r>
          </a:p>
          <a:p>
            <a:pPr algn="just">
              <a:buFont typeface="Arial" panose="020B0604020202020204" pitchFamily="34" charset="0"/>
              <a:buChar char="•"/>
            </a:pPr>
            <a:r>
              <a:rPr lang="en-US" sz="2400" dirty="0">
                <a:solidFill>
                  <a:srgbClr val="0D405F"/>
                </a:solidFill>
                <a:latin typeface="Inter"/>
              </a:rPr>
              <a:t>Highly flexible</a:t>
            </a:r>
          </a:p>
          <a:p>
            <a:pPr algn="just"/>
            <a:r>
              <a:rPr lang="en-US" sz="2400" b="0" i="0" dirty="0">
                <a:solidFill>
                  <a:srgbClr val="0D405F"/>
                </a:solidFill>
                <a:effectLst/>
                <a:latin typeface="Inter"/>
              </a:rPr>
              <a:t>You can conduct content analysis at any time, in any location, and at low cost – all you need is access to the appropriate sources.</a:t>
            </a:r>
          </a:p>
        </p:txBody>
      </p:sp>
      <p:pic>
        <p:nvPicPr>
          <p:cNvPr id="6" name="Picture 5" descr="A logo for a university&#10;&#10;Description automatically generated">
            <a:extLst>
              <a:ext uri="{FF2B5EF4-FFF2-40B4-BE49-F238E27FC236}">
                <a16:creationId xmlns:a16="http://schemas.microsoft.com/office/drawing/2014/main" id="{BD591F5D-A371-E7C3-CC32-0A284ACCE7D9}"/>
              </a:ext>
            </a:extLst>
          </p:cNvPr>
          <p:cNvPicPr>
            <a:picLocks noChangeAspect="1"/>
          </p:cNvPicPr>
          <p:nvPr/>
        </p:nvPicPr>
        <p:blipFill>
          <a:blip r:embed="rId8"/>
          <a:stretch>
            <a:fillRect/>
          </a:stretch>
        </p:blipFill>
        <p:spPr>
          <a:xfrm>
            <a:off x="328477" y="5725098"/>
            <a:ext cx="1285262" cy="1020932"/>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9724B1-591B-45F6-39F6-483FC6586B55}"/>
              </a:ext>
            </a:extLst>
          </p:cNvPr>
          <p:cNvSpPr txBox="1"/>
          <p:nvPr/>
        </p:nvSpPr>
        <p:spPr>
          <a:xfrm>
            <a:off x="1417659" y="519252"/>
            <a:ext cx="8318310" cy="523220"/>
          </a:xfrm>
          <a:prstGeom prst="rect">
            <a:avLst/>
          </a:prstGeom>
          <a:noFill/>
        </p:spPr>
        <p:txBody>
          <a:bodyPr wrap="square">
            <a:spAutoFit/>
          </a:bodyPr>
          <a:lstStyle/>
          <a:p>
            <a:pPr algn="l"/>
            <a:r>
              <a:rPr lang="en-GB" sz="2800" b="1" i="0" dirty="0">
                <a:solidFill>
                  <a:schemeClr val="bg1"/>
                </a:solidFill>
                <a:effectLst/>
                <a:latin typeface="Gilmer"/>
              </a:rPr>
              <a:t>Disadvantages of content analysis</a:t>
            </a:r>
          </a:p>
        </p:txBody>
      </p:sp>
      <p:sp>
        <p:nvSpPr>
          <p:cNvPr id="19" name="TextBox 18">
            <a:extLst>
              <a:ext uri="{FF2B5EF4-FFF2-40B4-BE49-F238E27FC236}">
                <a16:creationId xmlns:a16="http://schemas.microsoft.com/office/drawing/2014/main" id="{792922CF-8493-E8E5-52A7-C98AFDB98390}"/>
              </a:ext>
            </a:extLst>
          </p:cNvPr>
          <p:cNvSpPr txBox="1"/>
          <p:nvPr/>
        </p:nvSpPr>
        <p:spPr>
          <a:xfrm>
            <a:off x="426424" y="1538063"/>
            <a:ext cx="8318310" cy="415498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D405F"/>
                </a:solidFill>
                <a:effectLst/>
                <a:latin typeface="Inter"/>
              </a:rPr>
              <a:t>Reductive</a:t>
            </a:r>
          </a:p>
          <a:p>
            <a:pPr algn="just"/>
            <a:r>
              <a:rPr lang="en-US" sz="2400" b="0" i="0" dirty="0">
                <a:solidFill>
                  <a:srgbClr val="0D405F"/>
                </a:solidFill>
                <a:effectLst/>
                <a:latin typeface="Inter"/>
              </a:rPr>
              <a:t>Focusing on words or phrases in isolation can sometimes be overly reductive, disregarding context, nuance, and ambiguous meanings.</a:t>
            </a:r>
          </a:p>
          <a:p>
            <a:pPr algn="just">
              <a:buFont typeface="Arial" panose="020B0604020202020204" pitchFamily="34" charset="0"/>
              <a:buChar char="•"/>
            </a:pPr>
            <a:r>
              <a:rPr lang="en-US" sz="2400" b="0" i="0" dirty="0">
                <a:solidFill>
                  <a:srgbClr val="0D405F"/>
                </a:solidFill>
                <a:effectLst/>
                <a:latin typeface="Inter"/>
              </a:rPr>
              <a:t>Subjective</a:t>
            </a:r>
          </a:p>
          <a:p>
            <a:pPr algn="just"/>
            <a:r>
              <a:rPr lang="en-US" sz="2400" b="0" i="0" dirty="0">
                <a:solidFill>
                  <a:srgbClr val="0D405F"/>
                </a:solidFill>
                <a:effectLst/>
                <a:latin typeface="Inter"/>
              </a:rPr>
              <a:t>Content analysis almost always involves some level of subjective interpretation, which can affect </a:t>
            </a:r>
            <a:r>
              <a:rPr lang="en-US" sz="2400" dirty="0" err="1">
                <a:solidFill>
                  <a:srgbClr val="0D405F"/>
                </a:solidFill>
                <a:latin typeface="Inter"/>
              </a:rPr>
              <a:t>thereliability</a:t>
            </a:r>
            <a:r>
              <a:rPr lang="en-US" sz="2400" dirty="0">
                <a:solidFill>
                  <a:srgbClr val="0D405F"/>
                </a:solidFill>
                <a:latin typeface="Inter"/>
              </a:rPr>
              <a:t> and validity of the results and </a:t>
            </a:r>
            <a:r>
              <a:rPr lang="en-US" sz="2400" b="0" i="0" dirty="0">
                <a:solidFill>
                  <a:srgbClr val="0D405F"/>
                </a:solidFill>
                <a:effectLst/>
                <a:latin typeface="Inter"/>
              </a:rPr>
              <a:t>conclusions.</a:t>
            </a:r>
          </a:p>
          <a:p>
            <a:pPr algn="just">
              <a:buFont typeface="Arial" panose="020B0604020202020204" pitchFamily="34" charset="0"/>
              <a:buChar char="•"/>
            </a:pPr>
            <a:r>
              <a:rPr lang="en-US" sz="2400" b="0" i="0" dirty="0">
                <a:solidFill>
                  <a:srgbClr val="0D405F"/>
                </a:solidFill>
                <a:effectLst/>
                <a:latin typeface="Inter"/>
              </a:rPr>
              <a:t>Time intensive</a:t>
            </a:r>
          </a:p>
          <a:p>
            <a:pPr algn="just"/>
            <a:r>
              <a:rPr lang="en-US" sz="2400" b="0" i="0" dirty="0">
                <a:solidFill>
                  <a:srgbClr val="0D405F"/>
                </a:solidFill>
                <a:effectLst/>
                <a:latin typeface="Inter"/>
              </a:rPr>
              <a:t>Manually coding large volumes of text is extremely time-consuming, and it can be difficult to automate effectively.</a:t>
            </a:r>
          </a:p>
        </p:txBody>
      </p:sp>
      <p:pic>
        <p:nvPicPr>
          <p:cNvPr id="6" name="Picture 5" descr="A logo for a university&#10;&#10;Description automatically generated">
            <a:extLst>
              <a:ext uri="{FF2B5EF4-FFF2-40B4-BE49-F238E27FC236}">
                <a16:creationId xmlns:a16="http://schemas.microsoft.com/office/drawing/2014/main" id="{55A93E79-8F6B-D629-B24B-96367BAF1F24}"/>
              </a:ext>
            </a:extLst>
          </p:cNvPr>
          <p:cNvPicPr>
            <a:picLocks noChangeAspect="1"/>
          </p:cNvPicPr>
          <p:nvPr/>
        </p:nvPicPr>
        <p:blipFill>
          <a:blip r:embed="rId8"/>
          <a:stretch>
            <a:fillRect/>
          </a:stretch>
        </p:blipFill>
        <p:spPr>
          <a:xfrm>
            <a:off x="328477" y="5705254"/>
            <a:ext cx="1285262" cy="1020932"/>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43525" y="397229"/>
            <a:ext cx="7091679" cy="1384995"/>
          </a:xfrm>
          <a:prstGeom prst="rect">
            <a:avLst/>
          </a:prstGeom>
          <a:noFill/>
        </p:spPr>
        <p:txBody>
          <a:bodyPr wrap="square">
            <a:spAutoFit/>
          </a:bodyPr>
          <a:lstStyle/>
          <a:p>
            <a:pPr algn="l"/>
            <a:r>
              <a:rPr lang="en-US" sz="2800" b="1" i="0" dirty="0">
                <a:solidFill>
                  <a:schemeClr val="bg1"/>
                </a:solidFill>
                <a:effectLst/>
                <a:latin typeface="Gilmer"/>
              </a:rPr>
              <a:t>How to conduct content analysis</a:t>
            </a:r>
          </a:p>
          <a:p>
            <a:br>
              <a:rPr lang="en-US" sz="2800" dirty="0"/>
            </a:br>
            <a:endParaRPr lang="en-GB" sz="2800" b="1" i="0" dirty="0">
              <a:solidFill>
                <a:schemeClr val="bg1"/>
              </a:solidFill>
              <a:effectLst/>
              <a:latin typeface="Gilmer"/>
            </a:endParaRPr>
          </a:p>
        </p:txBody>
      </p:sp>
      <p:sp>
        <p:nvSpPr>
          <p:cNvPr id="8" name="TextBox 7">
            <a:extLst>
              <a:ext uri="{FF2B5EF4-FFF2-40B4-BE49-F238E27FC236}">
                <a16:creationId xmlns:a16="http://schemas.microsoft.com/office/drawing/2014/main" id="{E3DB2429-2DCC-DF41-28F0-A17EEF9DBBAA}"/>
              </a:ext>
            </a:extLst>
          </p:cNvPr>
          <p:cNvSpPr txBox="1"/>
          <p:nvPr/>
        </p:nvSpPr>
        <p:spPr>
          <a:xfrm>
            <a:off x="426423" y="2189706"/>
            <a:ext cx="8318310" cy="3785652"/>
          </a:xfrm>
          <a:prstGeom prst="rect">
            <a:avLst/>
          </a:prstGeom>
          <a:noFill/>
        </p:spPr>
        <p:txBody>
          <a:bodyPr wrap="square">
            <a:spAutoFit/>
          </a:bodyPr>
          <a:lstStyle/>
          <a:p>
            <a:pPr algn="l"/>
            <a:r>
              <a:rPr lang="en-US" sz="2400" b="0" i="0" dirty="0">
                <a:solidFill>
                  <a:srgbClr val="0D405F"/>
                </a:solidFill>
                <a:effectLst/>
                <a:latin typeface="Inter"/>
              </a:rPr>
              <a:t>If you want to use content analysis in your research, you need to start with a clear, direct </a:t>
            </a:r>
            <a:r>
              <a:rPr lang="en-US" sz="2400" b="1" i="0" dirty="0">
                <a:solidFill>
                  <a:srgbClr val="1B2B68"/>
                </a:solidFill>
                <a:effectLst/>
                <a:latin typeface="Gilmer"/>
              </a:rPr>
              <a:t> research question .</a:t>
            </a:r>
          </a:p>
          <a:p>
            <a:pPr algn="l"/>
            <a:endParaRPr lang="en-US" sz="2400" b="1" i="0" dirty="0">
              <a:solidFill>
                <a:srgbClr val="1B2B68"/>
              </a:solidFill>
              <a:effectLst/>
              <a:latin typeface="Gilmer"/>
            </a:endParaRPr>
          </a:p>
          <a:p>
            <a:pPr algn="l"/>
            <a:r>
              <a:rPr lang="en-US" sz="2400" b="1" i="0" dirty="0">
                <a:solidFill>
                  <a:srgbClr val="1B2B68"/>
                </a:solidFill>
                <a:effectLst/>
                <a:latin typeface="Gilmer"/>
              </a:rPr>
              <a:t>Example research question for content analysis</a:t>
            </a:r>
          </a:p>
          <a:p>
            <a:pPr algn="l"/>
            <a:r>
              <a:rPr lang="en-US" sz="2400" b="0" i="0" dirty="0">
                <a:solidFill>
                  <a:srgbClr val="0D405F"/>
                </a:solidFill>
                <a:effectLst/>
                <a:latin typeface="Inter"/>
              </a:rPr>
              <a:t>Is there a difference in how the US media represents younger media represents  compared to older ones in terms of trustworthiness?</a:t>
            </a:r>
          </a:p>
          <a:p>
            <a:pPr algn="l"/>
            <a:endParaRPr lang="en-US" sz="2400" dirty="0">
              <a:solidFill>
                <a:srgbClr val="0D405F"/>
              </a:solidFill>
              <a:latin typeface="Inter"/>
            </a:endParaRPr>
          </a:p>
          <a:p>
            <a:r>
              <a:rPr lang="en-US" sz="2400" b="1" i="0" dirty="0">
                <a:solidFill>
                  <a:srgbClr val="0D405F"/>
                </a:solidFill>
                <a:effectLst/>
                <a:latin typeface="Inter"/>
              </a:rPr>
              <a:t>Next, you follow these five steps.</a:t>
            </a:r>
            <a:endParaRPr lang="en-GB" sz="2400" b="1" dirty="0"/>
          </a:p>
          <a:p>
            <a:pPr algn="l"/>
            <a:endParaRPr lang="en-US" sz="2400" b="0" i="0" dirty="0">
              <a:solidFill>
                <a:srgbClr val="0D405F"/>
              </a:solidFill>
              <a:effectLst/>
              <a:latin typeface="Inter"/>
            </a:endParaRPr>
          </a:p>
        </p:txBody>
      </p:sp>
      <p:pic>
        <p:nvPicPr>
          <p:cNvPr id="2050" name="Picture 2" descr="الفرق بين التحليل الأساسي والتقني (مع مخطط المقارنة) - مدونة 2022">
            <a:extLst>
              <a:ext uri="{FF2B5EF4-FFF2-40B4-BE49-F238E27FC236}">
                <a16:creationId xmlns:a16="http://schemas.microsoft.com/office/drawing/2014/main" id="{10351399-CE8C-C72D-885B-E92D6378759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4594" y="536799"/>
            <a:ext cx="2819400" cy="24908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1BD1275-2267-26D1-0B68-211EF683E6C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357405" y="143277"/>
            <a:ext cx="2985612" cy="5062283"/>
          </a:xfrm>
          <a:prstGeom prst="rect">
            <a:avLst/>
          </a:prstGeom>
        </p:spPr>
      </p:pic>
      <p:sp>
        <p:nvSpPr>
          <p:cNvPr id="8" name="TextBox 7">
            <a:extLst>
              <a:ext uri="{FF2B5EF4-FFF2-40B4-BE49-F238E27FC236}">
                <a16:creationId xmlns:a16="http://schemas.microsoft.com/office/drawing/2014/main" id="{669C4AE4-6EB3-3299-EC0D-4FF7935AE83F}"/>
              </a:ext>
            </a:extLst>
          </p:cNvPr>
          <p:cNvSpPr txBox="1"/>
          <p:nvPr/>
        </p:nvSpPr>
        <p:spPr>
          <a:xfrm>
            <a:off x="251937" y="1791917"/>
            <a:ext cx="8626594" cy="3693319"/>
          </a:xfrm>
          <a:prstGeom prst="rect">
            <a:avLst/>
          </a:prstGeom>
          <a:noFill/>
        </p:spPr>
        <p:txBody>
          <a:bodyPr wrap="square">
            <a:spAutoFit/>
          </a:bodyPr>
          <a:lstStyle/>
          <a:p>
            <a:pPr marL="342900" indent="-342900" algn="just">
              <a:buAutoNum type="arabicPeriod"/>
            </a:pPr>
            <a:r>
              <a:rPr lang="en-US" sz="1600" b="1" i="0" dirty="0">
                <a:solidFill>
                  <a:srgbClr val="1B2B68"/>
                </a:solidFill>
                <a:effectLst/>
                <a:latin typeface="Gilmer"/>
              </a:rPr>
              <a:t>Select the content you will analyze ::</a:t>
            </a:r>
          </a:p>
          <a:p>
            <a:pPr algn="just"/>
            <a:r>
              <a:rPr lang="en-US" sz="2000" b="0" i="0" dirty="0">
                <a:solidFill>
                  <a:srgbClr val="0D405F"/>
                </a:solidFill>
                <a:effectLst/>
                <a:latin typeface="Inter"/>
              </a:rPr>
              <a:t>Based on your research question, choose the texts that you will analyze. You need to decide:</a:t>
            </a:r>
          </a:p>
          <a:p>
            <a:pPr algn="just">
              <a:buFont typeface="Arial" panose="020B0604020202020204" pitchFamily="34" charset="0"/>
              <a:buChar char="•"/>
            </a:pPr>
            <a:r>
              <a:rPr lang="en-US" sz="2000" b="0" i="0" dirty="0">
                <a:solidFill>
                  <a:srgbClr val="0D405F"/>
                </a:solidFill>
                <a:effectLst/>
                <a:latin typeface="Inter"/>
              </a:rPr>
              <a:t>The medium (newspapers, speeches or websites) and genre (opinion pieces, political campaign speeches, or marketing copy)</a:t>
            </a:r>
          </a:p>
          <a:p>
            <a:pPr algn="just">
              <a:buFont typeface="Arial" panose="020B0604020202020204" pitchFamily="34" charset="0"/>
              <a:buChar char="•"/>
            </a:pPr>
            <a:r>
              <a:rPr lang="en-US" sz="2000" b="0" i="0" dirty="0">
                <a:solidFill>
                  <a:srgbClr val="0D405F"/>
                </a:solidFill>
                <a:effectLst/>
                <a:latin typeface="Inter"/>
              </a:rPr>
              <a:t>The inclusion and exclusion criteria (newspaper articles that mention a particular event, speeches by a certain politician, or websites selling a specific type of product)</a:t>
            </a:r>
          </a:p>
          <a:p>
            <a:pPr algn="just">
              <a:buFont typeface="Arial" panose="020B0604020202020204" pitchFamily="34" charset="0"/>
              <a:buChar char="•"/>
            </a:pPr>
            <a:r>
              <a:rPr lang="en-US" sz="2000" b="0" i="0" dirty="0">
                <a:solidFill>
                  <a:srgbClr val="0D405F"/>
                </a:solidFill>
                <a:effectLst/>
                <a:latin typeface="Inter"/>
              </a:rPr>
              <a:t>The parameters in terms of date range, location, etc.</a:t>
            </a:r>
          </a:p>
          <a:p>
            <a:pPr algn="just"/>
            <a:r>
              <a:rPr lang="en-US" sz="2000" b="0" i="0" dirty="0">
                <a:solidFill>
                  <a:srgbClr val="0D405F"/>
                </a:solidFill>
                <a:effectLst/>
                <a:latin typeface="Inter"/>
              </a:rPr>
              <a:t>If there are only a small </a:t>
            </a:r>
            <a:r>
              <a:rPr lang="en-US" sz="2000" b="0" i="0" dirty="0">
                <a:solidFill>
                  <a:schemeClr val="tx1">
                    <a:lumMod val="50000"/>
                    <a:lumOff val="50000"/>
                  </a:schemeClr>
                </a:solidFill>
                <a:effectLst/>
                <a:latin typeface="Inter"/>
              </a:rPr>
              <a:t>a mount</a:t>
            </a:r>
            <a:r>
              <a:rPr lang="en-US" sz="2000" b="0" i="0" dirty="0">
                <a:solidFill>
                  <a:srgbClr val="0D405F"/>
                </a:solidFill>
                <a:effectLst/>
                <a:latin typeface="Inter"/>
              </a:rPr>
              <a:t> of texts that meet your criteria, you might analyze all of them. If there is a large volume of texts, you can select </a:t>
            </a:r>
            <a:r>
              <a:rPr lang="en-US" sz="2000" dirty="0">
                <a:solidFill>
                  <a:srgbClr val="0D405F"/>
                </a:solidFill>
                <a:latin typeface="Inter"/>
              </a:rPr>
              <a:t>a sample.</a:t>
            </a:r>
          </a:p>
          <a:p>
            <a:pPr algn="just"/>
            <a:endParaRPr lang="en-US" sz="1600" b="1" i="0" dirty="0">
              <a:solidFill>
                <a:srgbClr val="1B2B68"/>
              </a:solidFill>
              <a:effectLst/>
              <a:latin typeface="Gilmer"/>
            </a:endParaRPr>
          </a:p>
        </p:txBody>
      </p:sp>
      <p:pic>
        <p:nvPicPr>
          <p:cNvPr id="3074" name="Picture 2" descr="الفرق بين التحليل الأساسي والتقني (مع مخطط المقارنة) - مدونة 2022">
            <a:extLst>
              <a:ext uri="{FF2B5EF4-FFF2-40B4-BE49-F238E27FC236}">
                <a16:creationId xmlns:a16="http://schemas.microsoft.com/office/drawing/2014/main" id="{2590A715-745C-E2DC-245F-21A4AF033D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3617" y="548450"/>
            <a:ext cx="2819400" cy="19763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C5A1C47-5086-BEBD-DB0B-DAE0ED68C523}"/>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1" name="TextBox 10">
            <a:extLst>
              <a:ext uri="{FF2B5EF4-FFF2-40B4-BE49-F238E27FC236}">
                <a16:creationId xmlns:a16="http://schemas.microsoft.com/office/drawing/2014/main" id="{0704DC85-C6BA-6583-337A-DFC8A886A8C3}"/>
              </a:ext>
            </a:extLst>
          </p:cNvPr>
          <p:cNvSpPr txBox="1"/>
          <p:nvPr/>
        </p:nvSpPr>
        <p:spPr>
          <a:xfrm>
            <a:off x="275253" y="1751933"/>
            <a:ext cx="8318310" cy="3170099"/>
          </a:xfrm>
          <a:prstGeom prst="rect">
            <a:avLst/>
          </a:prstGeom>
          <a:noFill/>
        </p:spPr>
        <p:txBody>
          <a:bodyPr wrap="square">
            <a:spAutoFit/>
          </a:bodyPr>
          <a:lstStyle/>
          <a:p>
            <a:pPr algn="just"/>
            <a:r>
              <a:rPr lang="en-US" sz="2000" b="1" i="0" dirty="0">
                <a:solidFill>
                  <a:srgbClr val="1B2B68"/>
                </a:solidFill>
                <a:effectLst/>
                <a:latin typeface="Gilmer"/>
              </a:rPr>
              <a:t>2. Define the units and categories of analysis</a:t>
            </a:r>
          </a:p>
          <a:p>
            <a:pPr algn="just"/>
            <a:r>
              <a:rPr lang="en-US" sz="2000" b="0" i="0" dirty="0">
                <a:solidFill>
                  <a:srgbClr val="0D405F"/>
                </a:solidFill>
                <a:effectLst/>
                <a:latin typeface="Inter"/>
              </a:rPr>
              <a:t>Next, you need to determine the level at which you will analyze your chosen texts. This means defining:</a:t>
            </a:r>
          </a:p>
          <a:p>
            <a:pPr algn="just">
              <a:buFont typeface="Arial" panose="020B0604020202020204" pitchFamily="34" charset="0"/>
              <a:buChar char="•"/>
            </a:pPr>
            <a:r>
              <a:rPr lang="en-US" sz="2000" b="0" i="0" dirty="0">
                <a:solidFill>
                  <a:srgbClr val="0D405F"/>
                </a:solidFill>
                <a:effectLst/>
                <a:latin typeface="Inter"/>
              </a:rPr>
              <a:t>The </a:t>
            </a:r>
            <a:r>
              <a:rPr lang="en-US" sz="2000" b="1" i="0" dirty="0">
                <a:solidFill>
                  <a:srgbClr val="0D405F"/>
                </a:solidFill>
                <a:effectLst/>
                <a:latin typeface="Inter"/>
              </a:rPr>
              <a:t>unit(s) of meaning</a:t>
            </a:r>
            <a:r>
              <a:rPr lang="en-US" sz="2000" b="0" i="0" dirty="0">
                <a:solidFill>
                  <a:srgbClr val="0D405F"/>
                </a:solidFill>
                <a:effectLst/>
                <a:latin typeface="Inter"/>
              </a:rPr>
              <a:t> that will be coded. For example, are you going to record the frequency of individual words and phrases, the characteristics of people who produced or appear in the texts, the presence and positioning of images, or the treatment of themes and concepts?</a:t>
            </a:r>
          </a:p>
          <a:p>
            <a:pPr algn="just">
              <a:buFont typeface="Arial" panose="020B0604020202020204" pitchFamily="34" charset="0"/>
              <a:buChar char="•"/>
            </a:pPr>
            <a:r>
              <a:rPr lang="en-US" sz="2000" b="0" i="0" dirty="0">
                <a:solidFill>
                  <a:srgbClr val="0D405F"/>
                </a:solidFill>
                <a:effectLst/>
                <a:latin typeface="Inter"/>
              </a:rPr>
              <a:t>The</a:t>
            </a:r>
            <a:r>
              <a:rPr lang="en-US" sz="2000" b="1" i="0" dirty="0">
                <a:solidFill>
                  <a:srgbClr val="0D405F"/>
                </a:solidFill>
                <a:effectLst/>
                <a:latin typeface="Inter"/>
              </a:rPr>
              <a:t> set of categories</a:t>
            </a:r>
            <a:r>
              <a:rPr lang="en-US" sz="2000" b="0" i="0" dirty="0">
                <a:solidFill>
                  <a:srgbClr val="0D405F"/>
                </a:solidFill>
                <a:effectLst/>
                <a:latin typeface="Inter"/>
              </a:rPr>
              <a:t> that you will use for coding. Categories can be objective characteristics ( </a:t>
            </a:r>
            <a:r>
              <a:rPr lang="en-US" sz="2000" b="0" i="1" dirty="0">
                <a:solidFill>
                  <a:srgbClr val="0D405F"/>
                </a:solidFill>
                <a:effectLst/>
                <a:latin typeface="Inter"/>
              </a:rPr>
              <a:t>aged 30-40</a:t>
            </a:r>
            <a:r>
              <a:rPr lang="en-US" sz="2000" b="0" i="0" dirty="0">
                <a:solidFill>
                  <a:srgbClr val="0D405F"/>
                </a:solidFill>
                <a:effectLst/>
                <a:latin typeface="Inter"/>
              </a:rPr>
              <a:t>, </a:t>
            </a:r>
            <a:r>
              <a:rPr lang="en-US" sz="2000" b="0" i="1" dirty="0">
                <a:solidFill>
                  <a:srgbClr val="0D405F"/>
                </a:solidFill>
                <a:effectLst/>
                <a:latin typeface="Inter"/>
              </a:rPr>
              <a:t>lawyer</a:t>
            </a:r>
            <a:r>
              <a:rPr lang="en-US" sz="2000" b="0" i="0" dirty="0">
                <a:solidFill>
                  <a:srgbClr val="0D405F"/>
                </a:solidFill>
                <a:effectLst/>
                <a:latin typeface="Inter"/>
              </a:rPr>
              <a:t>, </a:t>
            </a:r>
            <a:r>
              <a:rPr lang="en-US" sz="2000" b="0" i="1" dirty="0">
                <a:solidFill>
                  <a:srgbClr val="0D405F"/>
                </a:solidFill>
                <a:effectLst/>
                <a:latin typeface="Inter"/>
              </a:rPr>
              <a:t>parent</a:t>
            </a:r>
            <a:r>
              <a:rPr lang="en-US" sz="2000" b="0" i="0" dirty="0">
                <a:solidFill>
                  <a:srgbClr val="0D405F"/>
                </a:solidFill>
                <a:effectLst/>
                <a:latin typeface="Inter"/>
              </a:rPr>
              <a:t>) or more conceptual </a:t>
            </a:r>
            <a:r>
              <a:rPr lang="en-US" sz="2000" b="0" i="1" dirty="0">
                <a:solidFill>
                  <a:srgbClr val="0D405F"/>
                </a:solidFill>
                <a:effectLst/>
                <a:latin typeface="Inter"/>
              </a:rPr>
              <a:t>trustworthy</a:t>
            </a:r>
            <a:r>
              <a:rPr lang="en-US" sz="2000" b="0" i="0" dirty="0">
                <a:solidFill>
                  <a:srgbClr val="0D405F"/>
                </a:solidFill>
                <a:effectLst/>
                <a:latin typeface="Inter"/>
              </a:rPr>
              <a:t>, </a:t>
            </a:r>
            <a:r>
              <a:rPr lang="en-US" sz="2000" b="0" i="1" dirty="0">
                <a:solidFill>
                  <a:srgbClr val="0D405F"/>
                </a:solidFill>
                <a:effectLst/>
                <a:latin typeface="Inter"/>
              </a:rPr>
              <a:t>corrupt</a:t>
            </a:r>
            <a:r>
              <a:rPr lang="en-US" sz="2000" b="0" i="0" dirty="0">
                <a:solidFill>
                  <a:srgbClr val="0D405F"/>
                </a:solidFill>
                <a:effectLst/>
                <a:latin typeface="Inter"/>
              </a:rPr>
              <a:t>, </a:t>
            </a:r>
            <a:r>
              <a:rPr lang="en-US" sz="2000" b="0" i="1" dirty="0">
                <a:solidFill>
                  <a:srgbClr val="0D405F"/>
                </a:solidFill>
                <a:effectLst/>
                <a:latin typeface="Inter"/>
              </a:rPr>
              <a:t>conservative</a:t>
            </a:r>
            <a:r>
              <a:rPr lang="en-US" sz="2000" b="0" i="0" dirty="0">
                <a:solidFill>
                  <a:srgbClr val="0D405F"/>
                </a:solidFill>
                <a:effectLst/>
                <a:latin typeface="Inter"/>
              </a:rPr>
              <a:t>, </a:t>
            </a:r>
            <a:r>
              <a:rPr lang="en-US" sz="2000" b="0" i="1" dirty="0">
                <a:solidFill>
                  <a:srgbClr val="0D405F"/>
                </a:solidFill>
                <a:effectLst/>
                <a:latin typeface="Inter"/>
              </a:rPr>
              <a:t>family oriented</a:t>
            </a:r>
            <a:r>
              <a:rPr lang="en-US" sz="2000" b="0" i="0" dirty="0">
                <a:solidFill>
                  <a:srgbClr val="0D405F"/>
                </a:solidFill>
                <a:effectLst/>
                <a:latin typeface="Inter"/>
              </a:rPr>
              <a:t>).</a:t>
            </a:r>
          </a:p>
        </p:txBody>
      </p:sp>
      <p:pic>
        <p:nvPicPr>
          <p:cNvPr id="4098" name="Picture 2" descr="الفرق بين التحليل الأساسي والتقني (مع مخطط المقارنة) - مدونة 2022">
            <a:extLst>
              <a:ext uri="{FF2B5EF4-FFF2-40B4-BE49-F238E27FC236}">
                <a16:creationId xmlns:a16="http://schemas.microsoft.com/office/drawing/2014/main" id="{D5E9C5FC-014B-8DD3-AB4D-D65837CB4F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1782" y="823913"/>
            <a:ext cx="2819400" cy="21785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BFF581A-46C0-4CCF-6230-2BB0F299E9FC}"/>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2205F444-BF60-C26D-934B-691A7E3A7A63}"/>
              </a:ext>
            </a:extLst>
          </p:cNvPr>
          <p:cNvSpPr txBox="1"/>
          <p:nvPr/>
        </p:nvSpPr>
        <p:spPr>
          <a:xfrm>
            <a:off x="426423" y="1751933"/>
            <a:ext cx="8318310" cy="3785652"/>
          </a:xfrm>
          <a:prstGeom prst="rect">
            <a:avLst/>
          </a:prstGeom>
          <a:noFill/>
        </p:spPr>
        <p:txBody>
          <a:bodyPr wrap="square">
            <a:spAutoFit/>
          </a:bodyPr>
          <a:lstStyle/>
          <a:p>
            <a:pPr algn="just"/>
            <a:r>
              <a:rPr lang="en-US" sz="2400" b="1" i="0" dirty="0">
                <a:solidFill>
                  <a:srgbClr val="1B2B68"/>
                </a:solidFill>
                <a:effectLst/>
                <a:latin typeface="Gilmer"/>
              </a:rPr>
              <a:t>3. Develop a set of rules for coding</a:t>
            </a:r>
          </a:p>
          <a:p>
            <a:pPr algn="just"/>
            <a:r>
              <a:rPr lang="en-US" sz="2400" b="0" i="0" dirty="0">
                <a:solidFill>
                  <a:srgbClr val="0D405F"/>
                </a:solidFill>
                <a:effectLst/>
                <a:latin typeface="Inter"/>
              </a:rPr>
              <a:t>Coding involves organizing the units of meaning into the previously defined categories. Especially with more conceptual categories, it’s important to clearly define the rules for what will and won’t be included to ensure that all texts are coded consistently.</a:t>
            </a:r>
          </a:p>
          <a:p>
            <a:pPr algn="just"/>
            <a:r>
              <a:rPr lang="en-US" sz="2400" b="0" i="0" dirty="0">
                <a:solidFill>
                  <a:srgbClr val="0D405F"/>
                </a:solidFill>
                <a:effectLst/>
                <a:latin typeface="Inter"/>
              </a:rPr>
              <a:t>Coding rules are especially important if multiple researchers are involved, but even if you’re coding all of the text by yourself, recording the rules makes your method more transparent and reliable.</a:t>
            </a:r>
          </a:p>
        </p:txBody>
      </p:sp>
      <p:pic>
        <p:nvPicPr>
          <p:cNvPr id="5122" name="Picture 2" descr="الفرق بين التحليل الأساسي والتقني (مع مخطط المقارنة) - مدونة 2022">
            <a:extLst>
              <a:ext uri="{FF2B5EF4-FFF2-40B4-BE49-F238E27FC236}">
                <a16:creationId xmlns:a16="http://schemas.microsoft.com/office/drawing/2014/main" id="{67B6893C-F5F6-C38E-00C6-FD64D1D5A7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05145" y="1159065"/>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89555B9-2F63-0D80-D7FC-CA47675B3CA5}"/>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8" name="TextBox 7">
            <a:extLst>
              <a:ext uri="{FF2B5EF4-FFF2-40B4-BE49-F238E27FC236}">
                <a16:creationId xmlns:a16="http://schemas.microsoft.com/office/drawing/2014/main" id="{967DD432-475B-FB04-0485-C1FE345184C6}"/>
              </a:ext>
            </a:extLst>
          </p:cNvPr>
          <p:cNvSpPr txBox="1"/>
          <p:nvPr/>
        </p:nvSpPr>
        <p:spPr>
          <a:xfrm>
            <a:off x="450293" y="1834658"/>
            <a:ext cx="8318310" cy="3539430"/>
          </a:xfrm>
          <a:prstGeom prst="rect">
            <a:avLst/>
          </a:prstGeom>
          <a:noFill/>
        </p:spPr>
        <p:txBody>
          <a:bodyPr wrap="square">
            <a:spAutoFit/>
          </a:bodyPr>
          <a:lstStyle/>
          <a:p>
            <a:pPr algn="just"/>
            <a:r>
              <a:rPr lang="en-US" sz="2800" b="1" i="0" dirty="0">
                <a:effectLst/>
                <a:latin typeface="Gilmer"/>
              </a:rPr>
              <a:t>4. Code the text according to the rules</a:t>
            </a:r>
          </a:p>
          <a:p>
            <a:pPr algn="just"/>
            <a:endParaRPr lang="en-US" sz="2800" b="1" i="0" dirty="0">
              <a:effectLst/>
              <a:latin typeface="Gilmer"/>
            </a:endParaRPr>
          </a:p>
          <a:p>
            <a:pPr algn="just"/>
            <a:r>
              <a:rPr lang="en-US" sz="2800" b="0" i="0" dirty="0">
                <a:effectLst/>
                <a:latin typeface="Inter"/>
              </a:rPr>
              <a:t>You go through each text and record all relevant data in the appropriate categories. This can be done manually or aided with computer programs, such as </a:t>
            </a:r>
            <a:r>
              <a:rPr lang="en-US" sz="2800" b="0" i="0" u="none" strike="noStrike" dirty="0">
                <a:effectLst/>
                <a:latin typeface="Inter"/>
              </a:rPr>
              <a:t>QSR NVivo</a:t>
            </a:r>
            <a:r>
              <a:rPr lang="en-US" sz="2800" b="0" i="0" dirty="0">
                <a:effectLst/>
                <a:latin typeface="Inter"/>
              </a:rPr>
              <a:t>, </a:t>
            </a:r>
            <a:r>
              <a:rPr lang="en-US" sz="2800" b="0" i="0" u="none" strike="noStrike" dirty="0">
                <a:effectLst/>
                <a:latin typeface="Inter"/>
              </a:rPr>
              <a:t>Atlas's</a:t>
            </a:r>
            <a:r>
              <a:rPr lang="en-US" sz="2800" b="0" i="0" dirty="0">
                <a:effectLst/>
                <a:latin typeface="Inter"/>
              </a:rPr>
              <a:t> and </a:t>
            </a:r>
            <a:r>
              <a:rPr lang="en-US" sz="2800" b="0" i="0" u="none" strike="noStrike" dirty="0">
                <a:effectLst/>
                <a:latin typeface="Inter"/>
              </a:rPr>
              <a:t>Diction</a:t>
            </a:r>
            <a:r>
              <a:rPr lang="en-US" sz="2800" b="0" i="0" dirty="0">
                <a:effectLst/>
                <a:latin typeface="Inter"/>
              </a:rPr>
              <a:t>, which can help speed up the process of counting and categorizing words and phrases.</a:t>
            </a:r>
          </a:p>
        </p:txBody>
      </p:sp>
      <p:pic>
        <p:nvPicPr>
          <p:cNvPr id="6146" name="Picture 2" descr="الفرق بين التحليل الأساسي والتقني (مع مخطط المقارنة) - مدونة 2022">
            <a:extLst>
              <a:ext uri="{FF2B5EF4-FFF2-40B4-BE49-F238E27FC236}">
                <a16:creationId xmlns:a16="http://schemas.microsoft.com/office/drawing/2014/main" id="{F4AF2A23-AEE3-46C2-23B9-1CB0FD66CC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17819" y="1142363"/>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F626567-04E5-6C45-656A-7E382DF7EBC1}"/>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8" name="TextBox 7">
            <a:extLst>
              <a:ext uri="{FF2B5EF4-FFF2-40B4-BE49-F238E27FC236}">
                <a16:creationId xmlns:a16="http://schemas.microsoft.com/office/drawing/2014/main" id="{CDA17A1C-033A-9EF7-CD6B-1CC3EDBA0EF3}"/>
              </a:ext>
            </a:extLst>
          </p:cNvPr>
          <p:cNvSpPr txBox="1"/>
          <p:nvPr/>
        </p:nvSpPr>
        <p:spPr>
          <a:xfrm>
            <a:off x="426423" y="1751933"/>
            <a:ext cx="8318310" cy="3046988"/>
          </a:xfrm>
          <a:prstGeom prst="rect">
            <a:avLst/>
          </a:prstGeom>
          <a:noFill/>
        </p:spPr>
        <p:txBody>
          <a:bodyPr wrap="square">
            <a:spAutoFit/>
          </a:bodyPr>
          <a:lstStyle/>
          <a:p>
            <a:pPr algn="just"/>
            <a:r>
              <a:rPr lang="en-US" sz="2400" b="1" i="0" dirty="0">
                <a:solidFill>
                  <a:srgbClr val="1B2B68"/>
                </a:solidFill>
                <a:effectLst/>
                <a:latin typeface="Gilmer"/>
              </a:rPr>
              <a:t>5. Analyze the results and draw conclusions</a:t>
            </a:r>
          </a:p>
          <a:p>
            <a:pPr algn="just"/>
            <a:endParaRPr lang="en-US" sz="2400" b="1" i="0" dirty="0">
              <a:solidFill>
                <a:srgbClr val="1B2B68"/>
              </a:solidFill>
              <a:effectLst/>
              <a:latin typeface="Gilmer"/>
            </a:endParaRPr>
          </a:p>
          <a:p>
            <a:pPr algn="just"/>
            <a:r>
              <a:rPr lang="en-US" sz="2400" b="0" i="0" dirty="0">
                <a:solidFill>
                  <a:srgbClr val="0D405F"/>
                </a:solidFill>
                <a:effectLst/>
                <a:latin typeface="Inter"/>
              </a:rPr>
              <a:t>Once coding is complete, the collected data is examined to find patterns and draw conclusions in response to your research question. You might use statistical analysis to find correlations or </a:t>
            </a:r>
            <a:r>
              <a:rPr lang="en-US" sz="2400" dirty="0">
                <a:solidFill>
                  <a:srgbClr val="0D405F"/>
                </a:solidFill>
                <a:latin typeface="Inter"/>
              </a:rPr>
              <a:t>trends, discuss your </a:t>
            </a:r>
            <a:r>
              <a:rPr lang="en-US" sz="2400" b="0" i="0" dirty="0">
                <a:solidFill>
                  <a:srgbClr val="0D405F"/>
                </a:solidFill>
                <a:effectLst/>
                <a:latin typeface="Inter"/>
              </a:rPr>
              <a:t>interpretations of what the results mean, and make inferences about the creators, context and audience of the texts.</a:t>
            </a:r>
          </a:p>
        </p:txBody>
      </p:sp>
      <p:pic>
        <p:nvPicPr>
          <p:cNvPr id="7170" name="Picture 2" descr="الفرق بين التحليل الأساسي والتقني (مع مخطط المقارنة) - مدونة 2022">
            <a:extLst>
              <a:ext uri="{FF2B5EF4-FFF2-40B4-BE49-F238E27FC236}">
                <a16:creationId xmlns:a16="http://schemas.microsoft.com/office/drawing/2014/main" id="{868FA276-6F16-2FA3-0BE7-2FD61BABC6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17819" y="984727"/>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67E4902-9604-5F40-10A5-56ED3ADEED5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814625" y="661239"/>
            <a:ext cx="6711120" cy="523220"/>
          </a:xfrm>
          <a:prstGeom prst="rect">
            <a:avLst/>
          </a:prstGeom>
          <a:noFill/>
        </p:spPr>
        <p:txBody>
          <a:bodyPr wrap="square">
            <a:spAutoFit/>
          </a:bodyPr>
          <a:lstStyle/>
          <a:p>
            <a:pPr algn="l"/>
            <a:r>
              <a:rPr lang="en-US" sz="2800" b="0" i="0" dirty="0">
                <a:solidFill>
                  <a:srgbClr val="181818"/>
                </a:solidFill>
                <a:effectLst/>
                <a:latin typeface="Trade Gothic W01 Bold 2"/>
              </a:rPr>
              <a:t>. </a:t>
            </a:r>
            <a:r>
              <a:rPr lang="en-US" sz="2800" b="0" i="0" dirty="0">
                <a:solidFill>
                  <a:schemeClr val="bg1"/>
                </a:solidFill>
                <a:effectLst/>
                <a:latin typeface="Trade Gothic W01 Bold 2"/>
              </a:rPr>
              <a:t>Observation</a:t>
            </a: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9F183E14-E9DB-65C3-9E84-6E9E7E6E087C}"/>
              </a:ext>
            </a:extLst>
          </p:cNvPr>
          <p:cNvSpPr txBox="1"/>
          <p:nvPr/>
        </p:nvSpPr>
        <p:spPr>
          <a:xfrm>
            <a:off x="395785" y="2063608"/>
            <a:ext cx="8318310" cy="3170099"/>
          </a:xfrm>
          <a:prstGeom prst="rect">
            <a:avLst/>
          </a:prstGeom>
          <a:noFill/>
        </p:spPr>
        <p:txBody>
          <a:bodyPr wrap="square">
            <a:spAutoFit/>
          </a:bodyPr>
          <a:lstStyle/>
          <a:p>
            <a:pPr algn="just"/>
            <a:r>
              <a:rPr lang="en-US" sz="2000" b="0" i="0" dirty="0">
                <a:solidFill>
                  <a:srgbClr val="181818"/>
                </a:solidFill>
                <a:effectLst/>
                <a:latin typeface="Trade Gothic W01 Roman"/>
              </a:rPr>
              <a:t>Observing people interacting with your website or product can be useful for data collection because of the candor it offers. If your user experience is confusing or difficult, you can witness it in real-time.</a:t>
            </a:r>
          </a:p>
          <a:p>
            <a:pPr algn="just"/>
            <a:r>
              <a:rPr lang="en-US" sz="2000" b="0" i="0" dirty="0">
                <a:solidFill>
                  <a:srgbClr val="181818"/>
                </a:solidFill>
                <a:effectLst/>
                <a:latin typeface="Trade Gothic W01 Roman"/>
              </a:rPr>
              <a:t>Yet, setting up observation sessions can be difficult. You can use a third-party tool to record users’ journeys through your site or observe a user’s interaction with a beta version of your site or product.</a:t>
            </a:r>
          </a:p>
          <a:p>
            <a:pPr algn="just"/>
            <a:r>
              <a:rPr lang="en-US" sz="2000" b="0" i="0" dirty="0">
                <a:solidFill>
                  <a:srgbClr val="181818"/>
                </a:solidFill>
                <a:effectLst/>
                <a:latin typeface="Trade Gothic W01 Roman"/>
              </a:rPr>
              <a:t>While less accessible than other data collection methods, observations enable you to see firsthand how users interact with your product or site. You can leverage the qualitative and quantitative data gleaned from this to make improvements and double down on points of success.</a:t>
            </a:r>
          </a:p>
        </p:txBody>
      </p:sp>
      <p:pic>
        <p:nvPicPr>
          <p:cNvPr id="8194" name="Picture 2" descr="الفرق بين التحليل الأساسي والتقني (مع مخطط المقارنة) - مدونة 2022">
            <a:extLst>
              <a:ext uri="{FF2B5EF4-FFF2-40B4-BE49-F238E27FC236}">
                <a16:creationId xmlns:a16="http://schemas.microsoft.com/office/drawing/2014/main" id="{E2FD2F00-A281-A3C6-FFAF-297B3BE5F5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1782" y="1299645"/>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ADD5806-68A1-04B9-EA0E-06CAD09F5242}"/>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8B43A19A-F58F-956F-021D-9C9B347D739F}"/>
              </a:ext>
            </a:extLst>
          </p:cNvPr>
          <p:cNvSpPr txBox="1"/>
          <p:nvPr/>
        </p:nvSpPr>
        <p:spPr>
          <a:xfrm>
            <a:off x="395785" y="1690621"/>
            <a:ext cx="8664433" cy="3539430"/>
          </a:xfrm>
          <a:prstGeom prst="rect">
            <a:avLst/>
          </a:prstGeom>
          <a:noFill/>
        </p:spPr>
        <p:txBody>
          <a:bodyPr wrap="square">
            <a:spAutoFit/>
          </a:bodyPr>
          <a:lstStyle/>
          <a:p>
            <a:pPr algn="just"/>
            <a:r>
              <a:rPr lang="en-US" sz="1600" b="0" i="0" dirty="0">
                <a:solidFill>
                  <a:srgbClr val="181818"/>
                </a:solidFill>
                <a:effectLst/>
                <a:latin typeface="Trade Gothic W01 Bold 2"/>
              </a:rPr>
              <a:t>3. Interviews and Focus Groups</a:t>
            </a:r>
          </a:p>
          <a:p>
            <a:pPr algn="just"/>
            <a:r>
              <a:rPr lang="en-US" sz="1600" b="0" i="0" dirty="0">
                <a:solidFill>
                  <a:srgbClr val="181818"/>
                </a:solidFill>
                <a:effectLst/>
                <a:latin typeface="Trade Gothic W01 Roman"/>
              </a:rPr>
              <a:t>Interviews and focus groups consist of talking to subjects face-to-face about a specific topic or issue. Interviews tend to be one-on-one, and focus groups are typically made up of several people. You can use both to gather qualitative and quantitative data.</a:t>
            </a:r>
          </a:p>
          <a:p>
            <a:pPr algn="just"/>
            <a:r>
              <a:rPr lang="en-US" sz="1600" b="0" i="0" dirty="0">
                <a:solidFill>
                  <a:srgbClr val="181818"/>
                </a:solidFill>
                <a:effectLst/>
                <a:latin typeface="Trade Gothic W01 Roman"/>
              </a:rPr>
              <a:t>Through interviews and focus groups, you can gather feedback from people in your target audience about new product features. Seeing them interact with your product in real-time and recording their reactions and responses to questions can provide valuable data about which product features to pursue.</a:t>
            </a:r>
          </a:p>
          <a:p>
            <a:pPr algn="just"/>
            <a:r>
              <a:rPr lang="en-US" sz="1600" b="0" i="0" dirty="0">
                <a:solidFill>
                  <a:srgbClr val="181818"/>
                </a:solidFill>
                <a:effectLst/>
                <a:latin typeface="Trade Gothic W01 Roman"/>
              </a:rPr>
              <a:t>As is the case with surveys, these collection methods allow you to ask subjects anything you want about their opinions, motivations, and feelings regarding your product or brand. It also introduces the potential for bias. Aim to craft questions that don’t lead them in one particular </a:t>
            </a:r>
            <a:r>
              <a:rPr lang="ar-EG" sz="1600" b="0" i="0" dirty="0">
                <a:solidFill>
                  <a:srgbClr val="181818"/>
                </a:solidFill>
                <a:effectLst/>
                <a:latin typeface="Trade Gothic W01 Roman"/>
              </a:rPr>
              <a:t> </a:t>
            </a:r>
            <a:r>
              <a:rPr lang="en-US" sz="1600" b="0" i="0" dirty="0">
                <a:solidFill>
                  <a:srgbClr val="181818"/>
                </a:solidFill>
                <a:effectLst/>
                <a:latin typeface="Trade Gothic W01 Roman"/>
              </a:rPr>
              <a:t>direction.</a:t>
            </a:r>
          </a:p>
          <a:p>
            <a:pPr algn="just"/>
            <a:r>
              <a:rPr lang="en-US" sz="1600" b="0" i="0" dirty="0">
                <a:solidFill>
                  <a:srgbClr val="181818"/>
                </a:solidFill>
                <a:effectLst/>
                <a:latin typeface="Trade Gothic W01 Roman"/>
              </a:rPr>
              <a:t>One downside of interviewing and conducting focus groups is they can be time-consuming and expensive. If you plan to conduct them yourself, it can be a lengthy process. To avoid this, you can hire a market research facilitator to organize and conduct interviews on your behalf</a:t>
            </a:r>
          </a:p>
        </p:txBody>
      </p:sp>
      <p:pic>
        <p:nvPicPr>
          <p:cNvPr id="9218" name="Picture 2" descr="الفرق بين التحليل الأساسي والتقني (مع مخطط المقارنة) - مدونة 2022">
            <a:extLst>
              <a:ext uri="{FF2B5EF4-FFF2-40B4-BE49-F238E27FC236}">
                <a16:creationId xmlns:a16="http://schemas.microsoft.com/office/drawing/2014/main" id="{61B84040-B107-1C51-8500-C61AD70553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3617" y="942308"/>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3793AED-8CD9-A5B6-7C5A-B8F722B2DA0A}"/>
              </a:ext>
            </a:extLst>
          </p:cNvPr>
          <p:cNvPicPr>
            <a:picLocks noChangeAspect="1"/>
          </p:cNvPicPr>
          <p:nvPr/>
        </p:nvPicPr>
        <p:blipFill>
          <a:blip r:embed="rId8"/>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5EA9F739-A5C3-363B-419B-F5FC7760747F}"/>
              </a:ext>
            </a:extLst>
          </p:cNvPr>
          <p:cNvPicPr>
            <a:picLocks noChangeAspect="1"/>
          </p:cNvPicPr>
          <p:nvPr/>
        </p:nvPicPr>
        <p:blipFill>
          <a:blip r:embed="rId7"/>
          <a:stretch>
            <a:fillRect/>
          </a:stretch>
        </p:blipFill>
        <p:spPr>
          <a:xfrm>
            <a:off x="379142" y="5643616"/>
            <a:ext cx="1285262" cy="1020932"/>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1.8"/>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AD3127-EB44-4F49-8275-D184E57D9F7C}"/>
</file>

<file path=customXml/itemProps2.xml><?xml version="1.0" encoding="utf-8"?>
<ds:datastoreItem xmlns:ds="http://schemas.openxmlformats.org/officeDocument/2006/customXml" ds:itemID="{BB999666-3D83-436A-AA03-7FB20C373BC7}"/>
</file>

<file path=customXml/itemProps3.xml><?xml version="1.0" encoding="utf-8"?>
<ds:datastoreItem xmlns:ds="http://schemas.openxmlformats.org/officeDocument/2006/customXml" ds:itemID="{49724E64-2425-489D-B1F0-BA9CDD18676C}"/>
</file>

<file path=docProps/app.xml><?xml version="1.0" encoding="utf-8"?>
<Properties xmlns="http://schemas.openxmlformats.org/officeDocument/2006/extended-properties" xmlns:vt="http://schemas.openxmlformats.org/officeDocument/2006/docPropsVTypes">
  <TotalTime>4136</TotalTime>
  <Words>3457</Words>
  <Application>Microsoft Office PowerPoint</Application>
  <PresentationFormat>Widescreen</PresentationFormat>
  <Paragraphs>218</Paragraphs>
  <Slides>40</Slides>
  <Notes>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40</vt:i4>
      </vt:variant>
    </vt:vector>
  </HeadingPairs>
  <TitlesOfParts>
    <vt:vector size="57" baseType="lpstr">
      <vt:lpstr>Arial</vt:lpstr>
      <vt:lpstr>ArialMT</vt:lpstr>
      <vt:lpstr>Asap</vt:lpstr>
      <vt:lpstr>Cabin</vt:lpstr>
      <vt:lpstr>Calibri</vt:lpstr>
      <vt:lpstr>Calibri Light</vt:lpstr>
      <vt:lpstr>Cambria</vt:lpstr>
      <vt:lpstr>Georgia</vt:lpstr>
      <vt:lpstr>Gilmer</vt:lpstr>
      <vt:lpstr>Inter</vt:lpstr>
      <vt:lpstr>Open Sans</vt:lpstr>
      <vt:lpstr>Tajawal Medium</vt:lpstr>
      <vt:lpstr>Times New Roman</vt:lpstr>
      <vt:lpstr>Trade Gothic W01 Bold 2</vt:lpstr>
      <vt:lpstr>Trade Gothic W01 Roman</vt:lpstr>
      <vt:lpstr>var(--wp--preset--font-family--sans-serif)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130</cp:revision>
  <dcterms:created xsi:type="dcterms:W3CDTF">2021-08-03T13:03:26Z</dcterms:created>
  <dcterms:modified xsi:type="dcterms:W3CDTF">2024-07-25T09:15:39Z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