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4"/>
  </p:notesMasterIdLst>
  <p:sldIdLst>
    <p:sldId id="295" r:id="rId4"/>
    <p:sldId id="381" r:id="rId5"/>
    <p:sldId id="643" r:id="rId6"/>
    <p:sldId id="725" r:id="rId7"/>
    <p:sldId id="767" r:id="rId8"/>
    <p:sldId id="701" r:id="rId9"/>
    <p:sldId id="719" r:id="rId10"/>
    <p:sldId id="726" r:id="rId11"/>
    <p:sldId id="728" r:id="rId12"/>
    <p:sldId id="729" r:id="rId13"/>
    <p:sldId id="730" r:id="rId14"/>
    <p:sldId id="731" r:id="rId15"/>
    <p:sldId id="636" r:id="rId16"/>
    <p:sldId id="720" r:id="rId17"/>
    <p:sldId id="732" r:id="rId18"/>
    <p:sldId id="733" r:id="rId19"/>
    <p:sldId id="734" r:id="rId20"/>
    <p:sldId id="735" r:id="rId21"/>
    <p:sldId id="646" r:id="rId22"/>
    <p:sldId id="740" r:id="rId23"/>
    <p:sldId id="721" r:id="rId24"/>
    <p:sldId id="736" r:id="rId25"/>
    <p:sldId id="738" r:id="rId26"/>
    <p:sldId id="716" r:id="rId27"/>
    <p:sldId id="722" r:id="rId28"/>
    <p:sldId id="739" r:id="rId29"/>
    <p:sldId id="741" r:id="rId30"/>
    <p:sldId id="742" r:id="rId31"/>
    <p:sldId id="743" r:id="rId32"/>
    <p:sldId id="744" r:id="rId33"/>
    <p:sldId id="745" r:id="rId34"/>
    <p:sldId id="746" r:id="rId35"/>
    <p:sldId id="747" r:id="rId36"/>
    <p:sldId id="749" r:id="rId37"/>
    <p:sldId id="748" r:id="rId38"/>
    <p:sldId id="750" r:id="rId39"/>
    <p:sldId id="754" r:id="rId40"/>
    <p:sldId id="705" r:id="rId41"/>
    <p:sldId id="723" r:id="rId42"/>
    <p:sldId id="751" r:id="rId43"/>
    <p:sldId id="752" r:id="rId44"/>
    <p:sldId id="753" r:id="rId45"/>
    <p:sldId id="718" r:id="rId46"/>
    <p:sldId id="724" r:id="rId47"/>
    <p:sldId id="759" r:id="rId48"/>
    <p:sldId id="755" r:id="rId49"/>
    <p:sldId id="756" r:id="rId50"/>
    <p:sldId id="758" r:id="rId51"/>
    <p:sldId id="760" r:id="rId52"/>
    <p:sldId id="757" r:id="rId53"/>
    <p:sldId id="762" r:id="rId54"/>
    <p:sldId id="763" r:id="rId55"/>
    <p:sldId id="764" r:id="rId56"/>
    <p:sldId id="765" r:id="rId57"/>
    <p:sldId id="766" r:id="rId58"/>
    <p:sldId id="768" r:id="rId59"/>
    <p:sldId id="380" r:id="rId60"/>
    <p:sldId id="676" r:id="rId61"/>
    <p:sldId id="717" r:id="rId62"/>
    <p:sldId id="294"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79" d="100"/>
          <a:sy n="79" d="100"/>
        </p:scale>
        <p:origin x="132" y="6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69" Type="http://schemas.microsoft.com/office/2016/11/relationships/changesInfo" Target="changesInfos/changesInfo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t" anchorCtr="1"/>
        <a:lstStyle/>
        <a:p>
          <a:pPr>
            <a:lnSpc>
              <a:spcPct val="200000"/>
            </a:lnSpc>
          </a:pPr>
          <a:r>
            <a:rPr lang="en-US" altLang="en-US" sz="2400" b="1" dirty="0"/>
            <a:t>Progress and Performance Measurement and Evaluation</a:t>
          </a:r>
          <a:endParaRPr lang="en-US" sz="20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Developing a Status Report</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E1A8DA7B-D937-443C-948B-3192E7114440}">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The Project Control Process</a:t>
          </a:r>
        </a:p>
      </dgm:t>
    </dgm:pt>
    <dgm:pt modelId="{0C8AC636-10F3-4F27-832E-581DF7F5BE76}" type="parTrans" cxnId="{DEC4467F-242F-49D2-9278-51FC487340CB}">
      <dgm:prSet/>
      <dgm:spPr/>
      <dgm:t>
        <a:bodyPr/>
        <a:lstStyle/>
        <a:p>
          <a:endParaRPr lang="en-US"/>
        </a:p>
      </dgm:t>
    </dgm:pt>
    <dgm:pt modelId="{A0B355E5-9803-462F-9E6E-9BD5AE5C6BC2}" type="sibTrans" cxnId="{DEC4467F-242F-49D2-9278-51FC487340CB}">
      <dgm:prSet/>
      <dgm:spPr/>
      <dgm:t>
        <a:bodyPr/>
        <a:lstStyle/>
        <a:p>
          <a:endParaRPr lang="en-US"/>
        </a:p>
      </dgm:t>
    </dgm:pt>
    <dgm:pt modelId="{DEAE92D7-408A-43E0-B40E-6E8E15C3E5D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Monitoring Time Performance</a:t>
          </a:r>
        </a:p>
      </dgm:t>
    </dgm:pt>
    <dgm:pt modelId="{78470586-E517-48F7-B25A-90EC2FA80CF3}" type="parTrans" cxnId="{758EC2F1-749F-4653-889A-6505862C7982}">
      <dgm:prSet/>
      <dgm:spPr/>
      <dgm:t>
        <a:bodyPr/>
        <a:lstStyle/>
        <a:p>
          <a:endParaRPr lang="en-US"/>
        </a:p>
      </dgm:t>
    </dgm:pt>
    <dgm:pt modelId="{88EB1287-B446-40A7-A078-2CF4973BC06B}" type="sibTrans" cxnId="{758EC2F1-749F-4653-889A-6505862C7982}">
      <dgm:prSet/>
      <dgm:spPr/>
      <dgm:t>
        <a:bodyPr/>
        <a:lstStyle/>
        <a:p>
          <a:endParaRPr lang="en-US"/>
        </a:p>
      </dgm:t>
    </dgm:pt>
    <dgm:pt modelId="{A65CF69D-1D4C-4028-AE9F-DCB0C4621D2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Structure of a Project Monitoring Information System</a:t>
          </a:r>
        </a:p>
      </dgm:t>
    </dgm:pt>
    <dgm:pt modelId="{3CA3DA09-64D2-4920-B93C-E25E97B387BD}" type="parTrans" cxnId="{8AB0A3DB-A895-479C-8828-8C4E50AE4867}">
      <dgm:prSet/>
      <dgm:spPr/>
      <dgm:t>
        <a:bodyPr/>
        <a:lstStyle/>
        <a:p>
          <a:endParaRPr lang="en-US"/>
        </a:p>
      </dgm:t>
    </dgm:pt>
    <dgm:pt modelId="{DFC3A3F6-9E76-4E6F-99C7-6F1E69127668}" type="sibTrans" cxnId="{8AB0A3DB-A895-479C-8828-8C4E50AE4867}">
      <dgm:prSet/>
      <dgm:spPr/>
      <dgm:t>
        <a:bodyPr/>
        <a:lstStyle/>
        <a:p>
          <a:endParaRPr lang="en-US"/>
        </a:p>
      </dgm:t>
    </dgm:pt>
    <dgm:pt modelId="{D83E0B8E-C723-45D0-AB0F-DA18D7B60F1E}">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Development of an Earned Value Cost/Schedule System</a:t>
          </a:r>
        </a:p>
      </dgm:t>
    </dgm:pt>
    <dgm:pt modelId="{C2A72FE2-6647-4FD2-8486-E3D1642B2478}" type="parTrans" cxnId="{494ED80A-BBE4-4FC3-8D9A-12DE197C8928}">
      <dgm:prSet/>
      <dgm:spPr/>
      <dgm:t>
        <a:bodyPr/>
        <a:lstStyle/>
        <a:p>
          <a:endParaRPr lang="en-US"/>
        </a:p>
      </dgm:t>
    </dgm:pt>
    <dgm:pt modelId="{5CB5FA8B-4BB4-4C31-AA36-35D597F3D166}" type="sibTrans" cxnId="{494ED80A-BBE4-4FC3-8D9A-12DE197C8928}">
      <dgm:prSet/>
      <dgm:spPr/>
      <dgm:t>
        <a:bodyPr/>
        <a:lstStyle/>
        <a:p>
          <a:endParaRPr lang="en-US"/>
        </a:p>
      </dgm:t>
    </dgm:pt>
    <dgm:pt modelId="{22B1A677-D2A1-4951-AE37-F8453D776BC5}">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Indexes to Monitor Progress</a:t>
          </a:r>
        </a:p>
      </dgm:t>
    </dgm:pt>
    <dgm:pt modelId="{A9CA31A1-C4DC-400A-A644-353D9B994ADC}" type="parTrans" cxnId="{F1623C32-B996-491F-8184-B1056D2A7D06}">
      <dgm:prSet/>
      <dgm:spPr/>
      <dgm:t>
        <a:bodyPr/>
        <a:lstStyle/>
        <a:p>
          <a:endParaRPr lang="en-US"/>
        </a:p>
      </dgm:t>
    </dgm:pt>
    <dgm:pt modelId="{CBDBC27C-A1E7-4513-86B1-5E3567F91738}" type="sibTrans" cxnId="{F1623C32-B996-491F-8184-B1056D2A7D06}">
      <dgm:prSet/>
      <dgm:spPr/>
      <dgm:t>
        <a:bodyPr/>
        <a:lstStyle/>
        <a:p>
          <a:endParaRPr lang="en-US"/>
        </a:p>
      </dgm:t>
    </dgm:pt>
    <dgm:pt modelId="{167F3B9D-8D02-47AC-AE5D-4DDA11069E83}">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Forecasting Final Project Cost</a:t>
          </a:r>
        </a:p>
      </dgm:t>
    </dgm:pt>
    <dgm:pt modelId="{EBB6A0CA-9889-4892-B691-9ED0DF9FB192}" type="parTrans" cxnId="{FE410AC9-2A07-4DB5-A30D-7EAAF1D27C5A}">
      <dgm:prSet/>
      <dgm:spPr/>
    </dgm:pt>
    <dgm:pt modelId="{DCEA0260-1136-4D1B-A5BA-9043997CC150}" type="sibTrans" cxnId="{FE410AC9-2A07-4DB5-A30D-7EAAF1D27C5A}">
      <dgm:prSet/>
      <dgm:spPr/>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494ED80A-BBE4-4FC3-8D9A-12DE197C8928}" srcId="{58CC7B93-9F82-4042-A1CD-FD418701A725}" destId="{D83E0B8E-C723-45D0-AB0F-DA18D7B60F1E}" srcOrd="3" destOrd="0" parTransId="{C2A72FE2-6647-4FD2-8486-E3D1642B2478}" sibTransId="{5CB5FA8B-4BB4-4C31-AA36-35D597F3D166}"/>
    <dgm:cxn modelId="{4E4E951B-7324-4527-A113-08F4AB1B99DF}" type="presOf" srcId="{91871ACD-0AD2-4277-BEA3-75E6B1505319}" destId="{897CB477-63AF-4C54-A6C6-26EFE54EB411}" srcOrd="0" destOrd="4" presId="urn:microsoft.com/office/officeart/2005/8/layout/vList2"/>
    <dgm:cxn modelId="{E3278831-3B0D-4338-B7DD-D33D7088E771}" type="presOf" srcId="{E1A8DA7B-D937-443C-948B-3192E7114440}" destId="{897CB477-63AF-4C54-A6C6-26EFE54EB411}" srcOrd="0" destOrd="1" presId="urn:microsoft.com/office/officeart/2005/8/layout/vList2"/>
    <dgm:cxn modelId="{F1623C32-B996-491F-8184-B1056D2A7D06}" srcId="{58CC7B93-9F82-4042-A1CD-FD418701A725}" destId="{22B1A677-D2A1-4951-AE37-F8453D776BC5}" srcOrd="5" destOrd="0" parTransId="{A9CA31A1-C4DC-400A-A644-353D9B994ADC}" sibTransId="{CBDBC27C-A1E7-4513-86B1-5E3567F91738}"/>
    <dgm:cxn modelId="{7EE22335-243D-4653-AD08-169C2607F83E}" type="presOf" srcId="{22B1A677-D2A1-4951-AE37-F8453D776BC5}" destId="{897CB477-63AF-4C54-A6C6-26EFE54EB411}" srcOrd="0" destOrd="5" presId="urn:microsoft.com/office/officeart/2005/8/layout/vList2"/>
    <dgm:cxn modelId="{27427E62-46CE-4857-9E01-5A2A6C731995}" type="presOf" srcId="{167F3B9D-8D02-47AC-AE5D-4DDA11069E83}" destId="{897CB477-63AF-4C54-A6C6-26EFE54EB411}" srcOrd="0" destOrd="6" presId="urn:microsoft.com/office/officeart/2005/8/layout/vList2"/>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4" destOrd="0" parTransId="{F3851278-2987-40D4-929C-F86BD42473D8}" sibTransId="{0884F9AC-869F-4C40-B99D-603462F9D35E}"/>
    <dgm:cxn modelId="{DEC4467F-242F-49D2-9278-51FC487340CB}" srcId="{58CC7B93-9F82-4042-A1CD-FD418701A725}" destId="{E1A8DA7B-D937-443C-948B-3192E7114440}" srcOrd="1" destOrd="0" parTransId="{0C8AC636-10F3-4F27-832E-581DF7F5BE76}" sibTransId="{A0B355E5-9803-462F-9E6E-9BD5AE5C6BC2}"/>
    <dgm:cxn modelId="{3B571C9B-E5A5-4AE5-B529-AC502B74BC4D}" type="presOf" srcId="{D83E0B8E-C723-45D0-AB0F-DA18D7B60F1E}" destId="{897CB477-63AF-4C54-A6C6-26EFE54EB411}" srcOrd="0" destOrd="3" presId="urn:microsoft.com/office/officeart/2005/8/layout/vList2"/>
    <dgm:cxn modelId="{8966A0A7-BE3A-4E43-8D36-90B0B3A8BAD1}" type="presOf" srcId="{A65CF69D-1D4C-4028-AE9F-DCB0C4621D21}" destId="{897CB477-63AF-4C54-A6C6-26EFE54EB411}" srcOrd="0" destOrd="0"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FE410AC9-2A07-4DB5-A30D-7EAAF1D27C5A}" srcId="{58CC7B93-9F82-4042-A1CD-FD418701A725}" destId="{167F3B9D-8D02-47AC-AE5D-4DDA11069E83}" srcOrd="6" destOrd="0" parTransId="{EBB6A0CA-9889-4892-B691-9ED0DF9FB192}" sibTransId="{DCEA0260-1136-4D1B-A5BA-9043997CC150}"/>
    <dgm:cxn modelId="{8AB0A3DB-A895-479C-8828-8C4E50AE4867}" srcId="{58CC7B93-9F82-4042-A1CD-FD418701A725}" destId="{A65CF69D-1D4C-4028-AE9F-DCB0C4621D21}" srcOrd="0" destOrd="0" parTransId="{3CA3DA09-64D2-4920-B93C-E25E97B387BD}" sibTransId="{DFC3A3F6-9E76-4E6F-99C7-6F1E69127668}"/>
    <dgm:cxn modelId="{758EC2F1-749F-4653-889A-6505862C7982}" srcId="{58CC7B93-9F82-4042-A1CD-FD418701A725}" destId="{DEAE92D7-408A-43E0-B40E-6E8E15C3E5D1}" srcOrd="2" destOrd="0" parTransId="{78470586-E517-48F7-B25A-90EC2FA80CF3}" sibTransId="{88EB1287-B446-40A7-A078-2CF4973BC06B}"/>
    <dgm:cxn modelId="{FD4CA9FD-1ECB-4264-A75C-AEC25B83334A}" type="presOf" srcId="{DEAE92D7-408A-43E0-B40E-6E8E15C3E5D1}" destId="{897CB477-63AF-4C54-A6C6-26EFE54EB411}" srcOrd="0" destOrd="2"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497CC4-6E41-411D-B0C0-25D8CED62203}"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97B840B3-A6D2-41D1-B315-5DE657B2B589}">
      <dgm:prSet/>
      <dgm:spPr/>
      <dgm:t>
        <a:bodyPr/>
        <a:lstStyle/>
        <a:p>
          <a:r>
            <a:rPr lang="en-US" dirty="0"/>
            <a:t>Performance Indexes</a:t>
          </a:r>
        </a:p>
      </dgm:t>
    </dgm:pt>
    <dgm:pt modelId="{E531CC1F-F527-4FB2-A681-0385104632C5}" type="parTrans" cxnId="{D1927171-20F2-42C1-B4C5-CD52985CC288}">
      <dgm:prSet/>
      <dgm:spPr/>
      <dgm:t>
        <a:bodyPr/>
        <a:lstStyle/>
        <a:p>
          <a:endParaRPr lang="en-US" dirty="0"/>
        </a:p>
      </dgm:t>
    </dgm:pt>
    <dgm:pt modelId="{5F5A53DA-EC9E-4415-AF59-B69AB0390DA2}" type="sibTrans" cxnId="{D1927171-20F2-42C1-B4C5-CD52985CC288}">
      <dgm:prSet/>
      <dgm:spPr/>
      <dgm:t>
        <a:bodyPr/>
        <a:lstStyle/>
        <a:p>
          <a:endParaRPr lang="en-US" dirty="0"/>
        </a:p>
      </dgm:t>
    </dgm:pt>
    <dgm:pt modelId="{F6C2E572-F1BC-4D1F-BD48-67AD875815EC}">
      <dgm:prSet/>
      <dgm:spPr/>
      <dgm:t>
        <a:bodyPr/>
        <a:lstStyle/>
        <a:p>
          <a:r>
            <a:rPr lang="en-US" dirty="0"/>
            <a:t>Cost Performance Index </a:t>
          </a:r>
        </a:p>
        <a:p>
          <a:r>
            <a:rPr lang="en-US" altLang="en-US" dirty="0"/>
            <a:t>CPI = EV/AC</a:t>
          </a:r>
          <a:endParaRPr lang="en-US" dirty="0"/>
        </a:p>
      </dgm:t>
    </dgm:pt>
    <dgm:pt modelId="{6F98CA60-75D3-4FA6-8FB2-1E4412333135}" type="parTrans" cxnId="{B8770563-DAB6-4991-9FCD-985652B29FAE}">
      <dgm:prSet/>
      <dgm:spPr/>
      <dgm:t>
        <a:bodyPr/>
        <a:lstStyle/>
        <a:p>
          <a:endParaRPr lang="en-US" dirty="0"/>
        </a:p>
      </dgm:t>
    </dgm:pt>
    <dgm:pt modelId="{ADE4785C-CBFF-4A03-884A-0B24E82F10B9}" type="sibTrans" cxnId="{B8770563-DAB6-4991-9FCD-985652B29FAE}">
      <dgm:prSet/>
      <dgm:spPr/>
      <dgm:t>
        <a:bodyPr/>
        <a:lstStyle/>
        <a:p>
          <a:endParaRPr lang="en-US" dirty="0"/>
        </a:p>
      </dgm:t>
    </dgm:pt>
    <dgm:pt modelId="{29EACD20-4C34-4FA6-AB8C-5BA2AF4EB42B}">
      <dgm:prSet/>
      <dgm:spPr/>
      <dgm:t>
        <a:bodyPr/>
        <a:lstStyle/>
        <a:p>
          <a:r>
            <a:rPr lang="en-US" dirty="0"/>
            <a:t>Scheduling Performance Index </a:t>
          </a:r>
        </a:p>
        <a:p>
          <a:r>
            <a:rPr lang="en-US" altLang="en-US" dirty="0"/>
            <a:t>SPI = EV/PV</a:t>
          </a:r>
          <a:endParaRPr lang="en-US" dirty="0"/>
        </a:p>
      </dgm:t>
    </dgm:pt>
    <dgm:pt modelId="{67C34C59-B59C-4AE0-AA65-99B73D2862F5}" type="parTrans" cxnId="{E179F273-57C2-4D99-A698-A5EFEF6EB395}">
      <dgm:prSet/>
      <dgm:spPr/>
      <dgm:t>
        <a:bodyPr/>
        <a:lstStyle/>
        <a:p>
          <a:endParaRPr lang="en-US" dirty="0"/>
        </a:p>
      </dgm:t>
    </dgm:pt>
    <dgm:pt modelId="{45C2A267-6479-4CF7-BE75-7168CD12C173}" type="sibTrans" cxnId="{E179F273-57C2-4D99-A698-A5EFEF6EB395}">
      <dgm:prSet/>
      <dgm:spPr/>
      <dgm:t>
        <a:bodyPr/>
        <a:lstStyle/>
        <a:p>
          <a:endParaRPr lang="en-US" dirty="0"/>
        </a:p>
      </dgm:t>
    </dgm:pt>
    <dgm:pt modelId="{45DC5A2D-91B9-450B-8AA7-0A5F69469BBD}">
      <dgm:prSet/>
      <dgm:spPr/>
      <dgm:t>
        <a:bodyPr/>
        <a:lstStyle/>
        <a:p>
          <a:r>
            <a:rPr lang="en-US" dirty="0"/>
            <a:t>Project Percent Complete Indexes</a:t>
          </a:r>
        </a:p>
      </dgm:t>
    </dgm:pt>
    <dgm:pt modelId="{0C61B756-881A-4C5C-BDF3-03A9D5A27A6F}" type="parTrans" cxnId="{82834C39-B0FA-490D-89B6-B5D0C9A9139F}">
      <dgm:prSet/>
      <dgm:spPr/>
      <dgm:t>
        <a:bodyPr/>
        <a:lstStyle/>
        <a:p>
          <a:endParaRPr lang="en-US" dirty="0"/>
        </a:p>
      </dgm:t>
    </dgm:pt>
    <dgm:pt modelId="{004AC1DB-A271-412E-BD94-1ECD8D67188F}" type="sibTrans" cxnId="{82834C39-B0FA-490D-89B6-B5D0C9A9139F}">
      <dgm:prSet/>
      <dgm:spPr/>
      <dgm:t>
        <a:bodyPr/>
        <a:lstStyle/>
        <a:p>
          <a:endParaRPr lang="en-US" dirty="0"/>
        </a:p>
      </dgm:t>
    </dgm:pt>
    <dgm:pt modelId="{53B13751-2DD5-4D94-8FA1-089AFF66AE79}">
      <dgm:prSet/>
      <dgm:spPr/>
      <dgm:t>
        <a:bodyPr/>
        <a:lstStyle/>
        <a:p>
          <a:r>
            <a:rPr lang="en-US" dirty="0"/>
            <a:t>Percent Complete Index Budgeted Costs</a:t>
          </a:r>
        </a:p>
        <a:p>
          <a:r>
            <a:rPr lang="en-US" altLang="en-US" dirty="0"/>
            <a:t>PCIB = EV/BAC </a:t>
          </a:r>
          <a:endParaRPr lang="en-US" dirty="0"/>
        </a:p>
      </dgm:t>
    </dgm:pt>
    <dgm:pt modelId="{84FB290F-3F2E-4D59-A7EF-B9309EBB5035}" type="parTrans" cxnId="{A21F8B77-0B35-4124-A1A9-9CD104812ADF}">
      <dgm:prSet/>
      <dgm:spPr/>
      <dgm:t>
        <a:bodyPr/>
        <a:lstStyle/>
        <a:p>
          <a:endParaRPr lang="en-US" dirty="0"/>
        </a:p>
      </dgm:t>
    </dgm:pt>
    <dgm:pt modelId="{3C6DFBA2-FA30-4485-9904-F48EEC0FC067}" type="sibTrans" cxnId="{A21F8B77-0B35-4124-A1A9-9CD104812ADF}">
      <dgm:prSet/>
      <dgm:spPr/>
      <dgm:t>
        <a:bodyPr/>
        <a:lstStyle/>
        <a:p>
          <a:endParaRPr lang="en-US" dirty="0"/>
        </a:p>
      </dgm:t>
    </dgm:pt>
    <dgm:pt modelId="{20BAE657-8200-4E12-BDF1-1993260AD33D}">
      <dgm:prSet/>
      <dgm:spPr/>
      <dgm:t>
        <a:bodyPr/>
        <a:lstStyle/>
        <a:p>
          <a:r>
            <a:rPr lang="en-US" dirty="0"/>
            <a:t>Percent Complete Index Actual Costs</a:t>
          </a:r>
        </a:p>
        <a:p>
          <a:r>
            <a:rPr lang="en-US" altLang="en-US" dirty="0"/>
            <a:t>PCIC = AC/EAC</a:t>
          </a:r>
          <a:endParaRPr lang="en-US" dirty="0"/>
        </a:p>
      </dgm:t>
    </dgm:pt>
    <dgm:pt modelId="{BF316D3C-50C9-4ECE-8AE0-E5210AF6B1B6}" type="parTrans" cxnId="{D8DCEB2C-2C8D-4C53-BCC1-0D7C0C6CFA72}">
      <dgm:prSet/>
      <dgm:spPr/>
      <dgm:t>
        <a:bodyPr/>
        <a:lstStyle/>
        <a:p>
          <a:endParaRPr lang="en-US" dirty="0"/>
        </a:p>
      </dgm:t>
    </dgm:pt>
    <dgm:pt modelId="{A6229544-9E36-4393-87AF-8F92F559BF35}" type="sibTrans" cxnId="{D8DCEB2C-2C8D-4C53-BCC1-0D7C0C6CFA72}">
      <dgm:prSet/>
      <dgm:spPr/>
      <dgm:t>
        <a:bodyPr/>
        <a:lstStyle/>
        <a:p>
          <a:endParaRPr lang="en-US" dirty="0"/>
        </a:p>
      </dgm:t>
    </dgm:pt>
    <dgm:pt modelId="{7028299A-BC6D-4C12-9923-6FA3FA7CA59C}">
      <dgm:prSet/>
      <dgm:spPr/>
      <dgm:t>
        <a:bodyPr/>
        <a:lstStyle/>
        <a:p>
          <a:r>
            <a:rPr lang="en-US" dirty="0"/>
            <a:t>Indexes To Monitor Progress</a:t>
          </a:r>
        </a:p>
      </dgm:t>
    </dgm:pt>
    <dgm:pt modelId="{37BE5375-1C36-406D-9455-471335C87441}" type="parTrans" cxnId="{6C99CA56-C464-490F-AF8A-0C5023531F71}">
      <dgm:prSet/>
      <dgm:spPr/>
      <dgm:t>
        <a:bodyPr/>
        <a:lstStyle/>
        <a:p>
          <a:endParaRPr lang="en-US" dirty="0"/>
        </a:p>
      </dgm:t>
    </dgm:pt>
    <dgm:pt modelId="{90B88808-5700-408B-881D-DE5E17EAC222}" type="sibTrans" cxnId="{6C99CA56-C464-490F-AF8A-0C5023531F71}">
      <dgm:prSet/>
      <dgm:spPr/>
      <dgm:t>
        <a:bodyPr/>
        <a:lstStyle/>
        <a:p>
          <a:endParaRPr lang="en-US" dirty="0"/>
        </a:p>
      </dgm:t>
    </dgm:pt>
    <dgm:pt modelId="{04B7A39C-A434-4B39-B756-9B29A5A2518D}" type="pres">
      <dgm:prSet presAssocID="{E1497CC4-6E41-411D-B0C0-25D8CED62203}" presName="hierChild1" presStyleCnt="0">
        <dgm:presLayoutVars>
          <dgm:chPref val="1"/>
          <dgm:dir/>
          <dgm:animOne val="branch"/>
          <dgm:animLvl val="lvl"/>
          <dgm:resizeHandles/>
        </dgm:presLayoutVars>
      </dgm:prSet>
      <dgm:spPr/>
    </dgm:pt>
    <dgm:pt modelId="{07FCD85B-FC1E-4100-8365-47C2FA357EFF}" type="pres">
      <dgm:prSet presAssocID="{7028299A-BC6D-4C12-9923-6FA3FA7CA59C}" presName="hierRoot1" presStyleCnt="0"/>
      <dgm:spPr/>
    </dgm:pt>
    <dgm:pt modelId="{0D8F67C3-8E9F-4B92-A385-CC787E618887}" type="pres">
      <dgm:prSet presAssocID="{7028299A-BC6D-4C12-9923-6FA3FA7CA59C}" presName="composite" presStyleCnt="0"/>
      <dgm:spPr/>
    </dgm:pt>
    <dgm:pt modelId="{1FC837D1-AF68-427B-B274-4F0B9B1D381C}" type="pres">
      <dgm:prSet presAssocID="{7028299A-BC6D-4C12-9923-6FA3FA7CA59C}" presName="background" presStyleLbl="node0" presStyleIdx="0" presStyleCnt="1"/>
      <dgm:spPr/>
    </dgm:pt>
    <dgm:pt modelId="{C9D7D695-7962-48D8-83D6-B4212BD43FCA}" type="pres">
      <dgm:prSet presAssocID="{7028299A-BC6D-4C12-9923-6FA3FA7CA59C}" presName="text" presStyleLbl="fgAcc0" presStyleIdx="0" presStyleCnt="1" custScaleX="236658" custScaleY="50193">
        <dgm:presLayoutVars>
          <dgm:chPref val="3"/>
        </dgm:presLayoutVars>
      </dgm:prSet>
      <dgm:spPr/>
    </dgm:pt>
    <dgm:pt modelId="{48F53A08-7145-44D8-A027-700E7FA286A1}" type="pres">
      <dgm:prSet presAssocID="{7028299A-BC6D-4C12-9923-6FA3FA7CA59C}" presName="hierChild2" presStyleCnt="0"/>
      <dgm:spPr/>
    </dgm:pt>
    <dgm:pt modelId="{3200B6BC-C46E-49F2-AF24-DCEE4AB813C6}" type="pres">
      <dgm:prSet presAssocID="{E531CC1F-F527-4FB2-A681-0385104632C5}" presName="Name10" presStyleLbl="parChTrans1D2" presStyleIdx="0" presStyleCnt="2"/>
      <dgm:spPr/>
    </dgm:pt>
    <dgm:pt modelId="{03FE821B-C3F5-43E2-B698-5B882224970A}" type="pres">
      <dgm:prSet presAssocID="{97B840B3-A6D2-41D1-B315-5DE657B2B589}" presName="hierRoot2" presStyleCnt="0"/>
      <dgm:spPr/>
    </dgm:pt>
    <dgm:pt modelId="{B8CBB559-A7BE-4815-9892-B59A381E1AE7}" type="pres">
      <dgm:prSet presAssocID="{97B840B3-A6D2-41D1-B315-5DE657B2B589}" presName="composite2" presStyleCnt="0"/>
      <dgm:spPr/>
    </dgm:pt>
    <dgm:pt modelId="{C6D9230C-7247-476D-905C-B85A008D48EF}" type="pres">
      <dgm:prSet presAssocID="{97B840B3-A6D2-41D1-B315-5DE657B2B589}" presName="background2" presStyleLbl="node2" presStyleIdx="0" presStyleCnt="2"/>
      <dgm:spPr/>
    </dgm:pt>
    <dgm:pt modelId="{E5ED4213-8448-495F-A5F1-12E4944057BD}" type="pres">
      <dgm:prSet presAssocID="{97B840B3-A6D2-41D1-B315-5DE657B2B589}" presName="text2" presStyleLbl="fgAcc2" presStyleIdx="0" presStyleCnt="2" custScaleX="197614" custScaleY="56446">
        <dgm:presLayoutVars>
          <dgm:chPref val="3"/>
        </dgm:presLayoutVars>
      </dgm:prSet>
      <dgm:spPr/>
    </dgm:pt>
    <dgm:pt modelId="{8D4E6FB7-D4DE-4C2C-B9EB-6A855CC14DDE}" type="pres">
      <dgm:prSet presAssocID="{97B840B3-A6D2-41D1-B315-5DE657B2B589}" presName="hierChild3" presStyleCnt="0"/>
      <dgm:spPr/>
    </dgm:pt>
    <dgm:pt modelId="{FCD1B6A4-BE42-4B6A-8F7E-F4306FA4A686}" type="pres">
      <dgm:prSet presAssocID="{6F98CA60-75D3-4FA6-8FB2-1E4412333135}" presName="Name17" presStyleLbl="parChTrans1D3" presStyleIdx="0" presStyleCnt="4"/>
      <dgm:spPr/>
    </dgm:pt>
    <dgm:pt modelId="{BC6F392D-E1BC-4905-8FCA-796B72FDA04D}" type="pres">
      <dgm:prSet presAssocID="{F6C2E572-F1BC-4D1F-BD48-67AD875815EC}" presName="hierRoot3" presStyleCnt="0"/>
      <dgm:spPr/>
    </dgm:pt>
    <dgm:pt modelId="{C2281570-D746-43CB-9264-F1F638344DD6}" type="pres">
      <dgm:prSet presAssocID="{F6C2E572-F1BC-4D1F-BD48-67AD875815EC}" presName="composite3" presStyleCnt="0"/>
      <dgm:spPr/>
    </dgm:pt>
    <dgm:pt modelId="{491FF0E6-B727-4D67-9CAD-55DCBCC00A05}" type="pres">
      <dgm:prSet presAssocID="{F6C2E572-F1BC-4D1F-BD48-67AD875815EC}" presName="background3" presStyleLbl="node3" presStyleIdx="0" presStyleCnt="4"/>
      <dgm:spPr/>
    </dgm:pt>
    <dgm:pt modelId="{F5D44D54-E888-4464-90A4-AE72B491C5B3}" type="pres">
      <dgm:prSet presAssocID="{F6C2E572-F1BC-4D1F-BD48-67AD875815EC}" presName="text3" presStyleLbl="fgAcc3" presStyleIdx="0" presStyleCnt="4">
        <dgm:presLayoutVars>
          <dgm:chPref val="3"/>
        </dgm:presLayoutVars>
      </dgm:prSet>
      <dgm:spPr/>
    </dgm:pt>
    <dgm:pt modelId="{94815445-5836-454E-9069-624AC32C20D2}" type="pres">
      <dgm:prSet presAssocID="{F6C2E572-F1BC-4D1F-BD48-67AD875815EC}" presName="hierChild4" presStyleCnt="0"/>
      <dgm:spPr/>
    </dgm:pt>
    <dgm:pt modelId="{F6A8D7B5-F701-458B-8CCE-92BB220B6EB6}" type="pres">
      <dgm:prSet presAssocID="{67C34C59-B59C-4AE0-AA65-99B73D2862F5}" presName="Name17" presStyleLbl="parChTrans1D3" presStyleIdx="1" presStyleCnt="4"/>
      <dgm:spPr/>
    </dgm:pt>
    <dgm:pt modelId="{A8A357C7-38F6-4924-A39C-CD612836C4EC}" type="pres">
      <dgm:prSet presAssocID="{29EACD20-4C34-4FA6-AB8C-5BA2AF4EB42B}" presName="hierRoot3" presStyleCnt="0"/>
      <dgm:spPr/>
    </dgm:pt>
    <dgm:pt modelId="{0080A328-01CB-4E95-8A3D-30B71A9BA137}" type="pres">
      <dgm:prSet presAssocID="{29EACD20-4C34-4FA6-AB8C-5BA2AF4EB42B}" presName="composite3" presStyleCnt="0"/>
      <dgm:spPr/>
    </dgm:pt>
    <dgm:pt modelId="{07849836-D219-478C-9377-A24BB57A3A4B}" type="pres">
      <dgm:prSet presAssocID="{29EACD20-4C34-4FA6-AB8C-5BA2AF4EB42B}" presName="background3" presStyleLbl="node3" presStyleIdx="1" presStyleCnt="4"/>
      <dgm:spPr/>
    </dgm:pt>
    <dgm:pt modelId="{B6915291-0717-40AE-B36E-A159B9A45384}" type="pres">
      <dgm:prSet presAssocID="{29EACD20-4C34-4FA6-AB8C-5BA2AF4EB42B}" presName="text3" presStyleLbl="fgAcc3" presStyleIdx="1" presStyleCnt="4">
        <dgm:presLayoutVars>
          <dgm:chPref val="3"/>
        </dgm:presLayoutVars>
      </dgm:prSet>
      <dgm:spPr/>
    </dgm:pt>
    <dgm:pt modelId="{52682E30-1601-4446-BE65-AA8C63ECB3DC}" type="pres">
      <dgm:prSet presAssocID="{29EACD20-4C34-4FA6-AB8C-5BA2AF4EB42B}" presName="hierChild4" presStyleCnt="0"/>
      <dgm:spPr/>
    </dgm:pt>
    <dgm:pt modelId="{FBE7E0E2-5154-4794-A458-5D22B0743684}" type="pres">
      <dgm:prSet presAssocID="{0C61B756-881A-4C5C-BDF3-03A9D5A27A6F}" presName="Name10" presStyleLbl="parChTrans1D2" presStyleIdx="1" presStyleCnt="2"/>
      <dgm:spPr/>
    </dgm:pt>
    <dgm:pt modelId="{04B24B4F-961E-452D-823B-FD872C92E5E6}" type="pres">
      <dgm:prSet presAssocID="{45DC5A2D-91B9-450B-8AA7-0A5F69469BBD}" presName="hierRoot2" presStyleCnt="0"/>
      <dgm:spPr/>
    </dgm:pt>
    <dgm:pt modelId="{657E1551-3A86-4556-8F37-624591B031E2}" type="pres">
      <dgm:prSet presAssocID="{45DC5A2D-91B9-450B-8AA7-0A5F69469BBD}" presName="composite2" presStyleCnt="0"/>
      <dgm:spPr/>
    </dgm:pt>
    <dgm:pt modelId="{DB5767BB-98BA-48F2-BA1A-9A2A814EB7C8}" type="pres">
      <dgm:prSet presAssocID="{45DC5A2D-91B9-450B-8AA7-0A5F69469BBD}" presName="background2" presStyleLbl="node2" presStyleIdx="1" presStyleCnt="2"/>
      <dgm:spPr/>
    </dgm:pt>
    <dgm:pt modelId="{61722B94-82C1-41E1-B3E1-9156514A58FC}" type="pres">
      <dgm:prSet presAssocID="{45DC5A2D-91B9-450B-8AA7-0A5F69469BBD}" presName="text2" presStyleLbl="fgAcc2" presStyleIdx="1" presStyleCnt="2" custScaleX="197614" custScaleY="56446">
        <dgm:presLayoutVars>
          <dgm:chPref val="3"/>
        </dgm:presLayoutVars>
      </dgm:prSet>
      <dgm:spPr/>
    </dgm:pt>
    <dgm:pt modelId="{879B3442-3A0F-457A-9C7D-813B8F7B8C7A}" type="pres">
      <dgm:prSet presAssocID="{45DC5A2D-91B9-450B-8AA7-0A5F69469BBD}" presName="hierChild3" presStyleCnt="0"/>
      <dgm:spPr/>
    </dgm:pt>
    <dgm:pt modelId="{93567A6E-6E17-4A5E-931D-BD74FCA38579}" type="pres">
      <dgm:prSet presAssocID="{84FB290F-3F2E-4D59-A7EF-B9309EBB5035}" presName="Name17" presStyleLbl="parChTrans1D3" presStyleIdx="2" presStyleCnt="4"/>
      <dgm:spPr/>
    </dgm:pt>
    <dgm:pt modelId="{D11256C8-6B99-466F-8F11-7E73CEA4DAF1}" type="pres">
      <dgm:prSet presAssocID="{53B13751-2DD5-4D94-8FA1-089AFF66AE79}" presName="hierRoot3" presStyleCnt="0"/>
      <dgm:spPr/>
    </dgm:pt>
    <dgm:pt modelId="{24AD0D38-D490-41C9-AD38-A6378731EA69}" type="pres">
      <dgm:prSet presAssocID="{53B13751-2DD5-4D94-8FA1-089AFF66AE79}" presName="composite3" presStyleCnt="0"/>
      <dgm:spPr/>
    </dgm:pt>
    <dgm:pt modelId="{2317D886-2FDD-488B-99C1-4B1FE05F8B35}" type="pres">
      <dgm:prSet presAssocID="{53B13751-2DD5-4D94-8FA1-089AFF66AE79}" presName="background3" presStyleLbl="node3" presStyleIdx="2" presStyleCnt="4"/>
      <dgm:spPr/>
    </dgm:pt>
    <dgm:pt modelId="{A9B587BD-5D08-4850-AB7A-1F39759A5CAC}" type="pres">
      <dgm:prSet presAssocID="{53B13751-2DD5-4D94-8FA1-089AFF66AE79}" presName="text3" presStyleLbl="fgAcc3" presStyleIdx="2" presStyleCnt="4">
        <dgm:presLayoutVars>
          <dgm:chPref val="3"/>
        </dgm:presLayoutVars>
      </dgm:prSet>
      <dgm:spPr/>
    </dgm:pt>
    <dgm:pt modelId="{B65C0EBB-804F-4A8B-AF87-6CD478C31D62}" type="pres">
      <dgm:prSet presAssocID="{53B13751-2DD5-4D94-8FA1-089AFF66AE79}" presName="hierChild4" presStyleCnt="0"/>
      <dgm:spPr/>
    </dgm:pt>
    <dgm:pt modelId="{9DD6BB20-18E3-4C3D-996D-7ED4A24622D1}" type="pres">
      <dgm:prSet presAssocID="{BF316D3C-50C9-4ECE-8AE0-E5210AF6B1B6}" presName="Name17" presStyleLbl="parChTrans1D3" presStyleIdx="3" presStyleCnt="4"/>
      <dgm:spPr/>
    </dgm:pt>
    <dgm:pt modelId="{6F87D8B0-B798-4449-9614-3583726B73EB}" type="pres">
      <dgm:prSet presAssocID="{20BAE657-8200-4E12-BDF1-1993260AD33D}" presName="hierRoot3" presStyleCnt="0"/>
      <dgm:spPr/>
    </dgm:pt>
    <dgm:pt modelId="{0CC23336-9E53-4BE9-8A4E-B6E5E71F06B2}" type="pres">
      <dgm:prSet presAssocID="{20BAE657-8200-4E12-BDF1-1993260AD33D}" presName="composite3" presStyleCnt="0"/>
      <dgm:spPr/>
    </dgm:pt>
    <dgm:pt modelId="{00976CBC-BDD6-48C3-8C19-0E09D16AB7B2}" type="pres">
      <dgm:prSet presAssocID="{20BAE657-8200-4E12-BDF1-1993260AD33D}" presName="background3" presStyleLbl="node3" presStyleIdx="3" presStyleCnt="4"/>
      <dgm:spPr/>
    </dgm:pt>
    <dgm:pt modelId="{F994F439-F521-48BA-8A46-2B2B2A714A53}" type="pres">
      <dgm:prSet presAssocID="{20BAE657-8200-4E12-BDF1-1993260AD33D}" presName="text3" presStyleLbl="fgAcc3" presStyleIdx="3" presStyleCnt="4">
        <dgm:presLayoutVars>
          <dgm:chPref val="3"/>
        </dgm:presLayoutVars>
      </dgm:prSet>
      <dgm:spPr/>
    </dgm:pt>
    <dgm:pt modelId="{29F11674-C0EA-4BFB-B945-0CAF837EA134}" type="pres">
      <dgm:prSet presAssocID="{20BAE657-8200-4E12-BDF1-1993260AD33D}" presName="hierChild4" presStyleCnt="0"/>
      <dgm:spPr/>
    </dgm:pt>
  </dgm:ptLst>
  <dgm:cxnLst>
    <dgm:cxn modelId="{D55D1A04-0506-40FD-90A8-C7AD0A45DCCD}" type="presOf" srcId="{84FB290F-3F2E-4D59-A7EF-B9309EBB5035}" destId="{93567A6E-6E17-4A5E-931D-BD74FCA38579}" srcOrd="0" destOrd="0" presId="urn:microsoft.com/office/officeart/2005/8/layout/hierarchy1"/>
    <dgm:cxn modelId="{D8DCEB2C-2C8D-4C53-BCC1-0D7C0C6CFA72}" srcId="{45DC5A2D-91B9-450B-8AA7-0A5F69469BBD}" destId="{20BAE657-8200-4E12-BDF1-1993260AD33D}" srcOrd="1" destOrd="0" parTransId="{BF316D3C-50C9-4ECE-8AE0-E5210AF6B1B6}" sibTransId="{A6229544-9E36-4393-87AF-8F92F559BF35}"/>
    <dgm:cxn modelId="{9A8EF735-F199-45A5-B863-8FCEDA505283}" type="presOf" srcId="{97B840B3-A6D2-41D1-B315-5DE657B2B589}" destId="{E5ED4213-8448-495F-A5F1-12E4944057BD}" srcOrd="0" destOrd="0" presId="urn:microsoft.com/office/officeart/2005/8/layout/hierarchy1"/>
    <dgm:cxn modelId="{82834C39-B0FA-490D-89B6-B5D0C9A9139F}" srcId="{7028299A-BC6D-4C12-9923-6FA3FA7CA59C}" destId="{45DC5A2D-91B9-450B-8AA7-0A5F69469BBD}" srcOrd="1" destOrd="0" parTransId="{0C61B756-881A-4C5C-BDF3-03A9D5A27A6F}" sibTransId="{004AC1DB-A271-412E-BD94-1ECD8D67188F}"/>
    <dgm:cxn modelId="{6362355C-4DBB-485A-9905-73BCBF1D2F83}" type="presOf" srcId="{20BAE657-8200-4E12-BDF1-1993260AD33D}" destId="{F994F439-F521-48BA-8A46-2B2B2A714A53}" srcOrd="0" destOrd="0" presId="urn:microsoft.com/office/officeart/2005/8/layout/hierarchy1"/>
    <dgm:cxn modelId="{B8770563-DAB6-4991-9FCD-985652B29FAE}" srcId="{97B840B3-A6D2-41D1-B315-5DE657B2B589}" destId="{F6C2E572-F1BC-4D1F-BD48-67AD875815EC}" srcOrd="0" destOrd="0" parTransId="{6F98CA60-75D3-4FA6-8FB2-1E4412333135}" sibTransId="{ADE4785C-CBFF-4A03-884A-0B24E82F10B9}"/>
    <dgm:cxn modelId="{66107548-38E7-4AB2-B03B-1080653236D0}" type="presOf" srcId="{BF316D3C-50C9-4ECE-8AE0-E5210AF6B1B6}" destId="{9DD6BB20-18E3-4C3D-996D-7ED4A24622D1}" srcOrd="0" destOrd="0" presId="urn:microsoft.com/office/officeart/2005/8/layout/hierarchy1"/>
    <dgm:cxn modelId="{D1927171-20F2-42C1-B4C5-CD52985CC288}" srcId="{7028299A-BC6D-4C12-9923-6FA3FA7CA59C}" destId="{97B840B3-A6D2-41D1-B315-5DE657B2B589}" srcOrd="0" destOrd="0" parTransId="{E531CC1F-F527-4FB2-A681-0385104632C5}" sibTransId="{5F5A53DA-EC9E-4415-AF59-B69AB0390DA2}"/>
    <dgm:cxn modelId="{E179F273-57C2-4D99-A698-A5EFEF6EB395}" srcId="{97B840B3-A6D2-41D1-B315-5DE657B2B589}" destId="{29EACD20-4C34-4FA6-AB8C-5BA2AF4EB42B}" srcOrd="1" destOrd="0" parTransId="{67C34C59-B59C-4AE0-AA65-99B73D2862F5}" sibTransId="{45C2A267-6479-4CF7-BE75-7168CD12C173}"/>
    <dgm:cxn modelId="{6E952256-0C81-46A0-83F4-322C53DF20BD}" type="presOf" srcId="{6F98CA60-75D3-4FA6-8FB2-1E4412333135}" destId="{FCD1B6A4-BE42-4B6A-8F7E-F4306FA4A686}" srcOrd="0" destOrd="0" presId="urn:microsoft.com/office/officeart/2005/8/layout/hierarchy1"/>
    <dgm:cxn modelId="{6C99CA56-C464-490F-AF8A-0C5023531F71}" srcId="{E1497CC4-6E41-411D-B0C0-25D8CED62203}" destId="{7028299A-BC6D-4C12-9923-6FA3FA7CA59C}" srcOrd="0" destOrd="0" parTransId="{37BE5375-1C36-406D-9455-471335C87441}" sibTransId="{90B88808-5700-408B-881D-DE5E17EAC222}"/>
    <dgm:cxn modelId="{1A7F8857-450D-4042-9D08-A8B074D29D68}" type="presOf" srcId="{E531CC1F-F527-4FB2-A681-0385104632C5}" destId="{3200B6BC-C46E-49F2-AF24-DCEE4AB813C6}" srcOrd="0" destOrd="0" presId="urn:microsoft.com/office/officeart/2005/8/layout/hierarchy1"/>
    <dgm:cxn modelId="{A21F8B77-0B35-4124-A1A9-9CD104812ADF}" srcId="{45DC5A2D-91B9-450B-8AA7-0A5F69469BBD}" destId="{53B13751-2DD5-4D94-8FA1-089AFF66AE79}" srcOrd="0" destOrd="0" parTransId="{84FB290F-3F2E-4D59-A7EF-B9309EBB5035}" sibTransId="{3C6DFBA2-FA30-4485-9904-F48EEC0FC067}"/>
    <dgm:cxn modelId="{EB489278-0DEB-4B0F-91B2-F05F464E94EB}" type="presOf" srcId="{53B13751-2DD5-4D94-8FA1-089AFF66AE79}" destId="{A9B587BD-5D08-4850-AB7A-1F39759A5CAC}" srcOrd="0" destOrd="0" presId="urn:microsoft.com/office/officeart/2005/8/layout/hierarchy1"/>
    <dgm:cxn modelId="{1BCEB059-72C6-417D-A9D7-1907D1C21768}" type="presOf" srcId="{0C61B756-881A-4C5C-BDF3-03A9D5A27A6F}" destId="{FBE7E0E2-5154-4794-A458-5D22B0743684}" srcOrd="0" destOrd="0" presId="urn:microsoft.com/office/officeart/2005/8/layout/hierarchy1"/>
    <dgm:cxn modelId="{B8BD0881-7480-42AF-89A4-91BDCA9E7647}" type="presOf" srcId="{F6C2E572-F1BC-4D1F-BD48-67AD875815EC}" destId="{F5D44D54-E888-4464-90A4-AE72B491C5B3}" srcOrd="0" destOrd="0" presId="urn:microsoft.com/office/officeart/2005/8/layout/hierarchy1"/>
    <dgm:cxn modelId="{D2EB05BF-6B9E-4484-8616-4965A533814C}" type="presOf" srcId="{45DC5A2D-91B9-450B-8AA7-0A5F69469BBD}" destId="{61722B94-82C1-41E1-B3E1-9156514A58FC}" srcOrd="0" destOrd="0" presId="urn:microsoft.com/office/officeart/2005/8/layout/hierarchy1"/>
    <dgm:cxn modelId="{9857F9C0-22D1-4998-B330-D37E28FC5D52}" type="presOf" srcId="{7028299A-BC6D-4C12-9923-6FA3FA7CA59C}" destId="{C9D7D695-7962-48D8-83D6-B4212BD43FCA}" srcOrd="0" destOrd="0" presId="urn:microsoft.com/office/officeart/2005/8/layout/hierarchy1"/>
    <dgm:cxn modelId="{A9A2FEE9-9846-48E1-B61E-6DE3EF9B664A}" type="presOf" srcId="{67C34C59-B59C-4AE0-AA65-99B73D2862F5}" destId="{F6A8D7B5-F701-458B-8CCE-92BB220B6EB6}" srcOrd="0" destOrd="0" presId="urn:microsoft.com/office/officeart/2005/8/layout/hierarchy1"/>
    <dgm:cxn modelId="{B6D113F1-E4D3-4E10-BBC0-942617F71BF7}" type="presOf" srcId="{29EACD20-4C34-4FA6-AB8C-5BA2AF4EB42B}" destId="{B6915291-0717-40AE-B36E-A159B9A45384}" srcOrd="0" destOrd="0" presId="urn:microsoft.com/office/officeart/2005/8/layout/hierarchy1"/>
    <dgm:cxn modelId="{0CB646F2-BFCF-4B2F-AFAC-55F2D42086B4}" type="presOf" srcId="{E1497CC4-6E41-411D-B0C0-25D8CED62203}" destId="{04B7A39C-A434-4B39-B756-9B29A5A2518D}" srcOrd="0" destOrd="0" presId="urn:microsoft.com/office/officeart/2005/8/layout/hierarchy1"/>
    <dgm:cxn modelId="{3A646A84-AAB7-42C4-973A-0AB7761F440E}" type="presParOf" srcId="{04B7A39C-A434-4B39-B756-9B29A5A2518D}" destId="{07FCD85B-FC1E-4100-8365-47C2FA357EFF}" srcOrd="0" destOrd="0" presId="urn:microsoft.com/office/officeart/2005/8/layout/hierarchy1"/>
    <dgm:cxn modelId="{2E351A4E-FEE3-4D87-AB36-AAD88A1B16B4}" type="presParOf" srcId="{07FCD85B-FC1E-4100-8365-47C2FA357EFF}" destId="{0D8F67C3-8E9F-4B92-A385-CC787E618887}" srcOrd="0" destOrd="0" presId="urn:microsoft.com/office/officeart/2005/8/layout/hierarchy1"/>
    <dgm:cxn modelId="{4AB1424C-6503-4D09-8C18-9BD4459AA7AB}" type="presParOf" srcId="{0D8F67C3-8E9F-4B92-A385-CC787E618887}" destId="{1FC837D1-AF68-427B-B274-4F0B9B1D381C}" srcOrd="0" destOrd="0" presId="urn:microsoft.com/office/officeart/2005/8/layout/hierarchy1"/>
    <dgm:cxn modelId="{7D4A417D-D2F5-4640-904F-AD4BF656ACFF}" type="presParOf" srcId="{0D8F67C3-8E9F-4B92-A385-CC787E618887}" destId="{C9D7D695-7962-48D8-83D6-B4212BD43FCA}" srcOrd="1" destOrd="0" presId="urn:microsoft.com/office/officeart/2005/8/layout/hierarchy1"/>
    <dgm:cxn modelId="{B72A9A33-5BC9-4671-827E-876A82AC2F1B}" type="presParOf" srcId="{07FCD85B-FC1E-4100-8365-47C2FA357EFF}" destId="{48F53A08-7145-44D8-A027-700E7FA286A1}" srcOrd="1" destOrd="0" presId="urn:microsoft.com/office/officeart/2005/8/layout/hierarchy1"/>
    <dgm:cxn modelId="{77B5D66C-3031-446B-8FB7-02EB43C53DB8}" type="presParOf" srcId="{48F53A08-7145-44D8-A027-700E7FA286A1}" destId="{3200B6BC-C46E-49F2-AF24-DCEE4AB813C6}" srcOrd="0" destOrd="0" presId="urn:microsoft.com/office/officeart/2005/8/layout/hierarchy1"/>
    <dgm:cxn modelId="{A93097C9-C892-4C7A-BB2C-C90D89C8C30D}" type="presParOf" srcId="{48F53A08-7145-44D8-A027-700E7FA286A1}" destId="{03FE821B-C3F5-43E2-B698-5B882224970A}" srcOrd="1" destOrd="0" presId="urn:microsoft.com/office/officeart/2005/8/layout/hierarchy1"/>
    <dgm:cxn modelId="{AFBB384D-FC93-4A62-95E7-0CBFB6BA3A23}" type="presParOf" srcId="{03FE821B-C3F5-43E2-B698-5B882224970A}" destId="{B8CBB559-A7BE-4815-9892-B59A381E1AE7}" srcOrd="0" destOrd="0" presId="urn:microsoft.com/office/officeart/2005/8/layout/hierarchy1"/>
    <dgm:cxn modelId="{869FA690-103E-4436-AC77-98DCB051D1E3}" type="presParOf" srcId="{B8CBB559-A7BE-4815-9892-B59A381E1AE7}" destId="{C6D9230C-7247-476D-905C-B85A008D48EF}" srcOrd="0" destOrd="0" presId="urn:microsoft.com/office/officeart/2005/8/layout/hierarchy1"/>
    <dgm:cxn modelId="{AFA5D8A0-3A3E-4D4E-886F-4D4A71E42D44}" type="presParOf" srcId="{B8CBB559-A7BE-4815-9892-B59A381E1AE7}" destId="{E5ED4213-8448-495F-A5F1-12E4944057BD}" srcOrd="1" destOrd="0" presId="urn:microsoft.com/office/officeart/2005/8/layout/hierarchy1"/>
    <dgm:cxn modelId="{8E97406E-4249-459A-9F34-163784A028E3}" type="presParOf" srcId="{03FE821B-C3F5-43E2-B698-5B882224970A}" destId="{8D4E6FB7-D4DE-4C2C-B9EB-6A855CC14DDE}" srcOrd="1" destOrd="0" presId="urn:microsoft.com/office/officeart/2005/8/layout/hierarchy1"/>
    <dgm:cxn modelId="{F4DCBBC3-80A8-4354-AFF4-07222EBE7A53}" type="presParOf" srcId="{8D4E6FB7-D4DE-4C2C-B9EB-6A855CC14DDE}" destId="{FCD1B6A4-BE42-4B6A-8F7E-F4306FA4A686}" srcOrd="0" destOrd="0" presId="urn:microsoft.com/office/officeart/2005/8/layout/hierarchy1"/>
    <dgm:cxn modelId="{7EB80649-ED6B-475E-B675-E9B3A43F8F5A}" type="presParOf" srcId="{8D4E6FB7-D4DE-4C2C-B9EB-6A855CC14DDE}" destId="{BC6F392D-E1BC-4905-8FCA-796B72FDA04D}" srcOrd="1" destOrd="0" presId="urn:microsoft.com/office/officeart/2005/8/layout/hierarchy1"/>
    <dgm:cxn modelId="{BF3602AF-D525-4010-9E9B-4F77D2A6025D}" type="presParOf" srcId="{BC6F392D-E1BC-4905-8FCA-796B72FDA04D}" destId="{C2281570-D746-43CB-9264-F1F638344DD6}" srcOrd="0" destOrd="0" presId="urn:microsoft.com/office/officeart/2005/8/layout/hierarchy1"/>
    <dgm:cxn modelId="{33F3819D-3438-4FEA-B289-BAC8AF8E1D1C}" type="presParOf" srcId="{C2281570-D746-43CB-9264-F1F638344DD6}" destId="{491FF0E6-B727-4D67-9CAD-55DCBCC00A05}" srcOrd="0" destOrd="0" presId="urn:microsoft.com/office/officeart/2005/8/layout/hierarchy1"/>
    <dgm:cxn modelId="{8A4DBCED-16B1-4C5B-A61B-940D7DFE8A53}" type="presParOf" srcId="{C2281570-D746-43CB-9264-F1F638344DD6}" destId="{F5D44D54-E888-4464-90A4-AE72B491C5B3}" srcOrd="1" destOrd="0" presId="urn:microsoft.com/office/officeart/2005/8/layout/hierarchy1"/>
    <dgm:cxn modelId="{29E58FDA-583B-4415-89D5-0725165666B1}" type="presParOf" srcId="{BC6F392D-E1BC-4905-8FCA-796B72FDA04D}" destId="{94815445-5836-454E-9069-624AC32C20D2}" srcOrd="1" destOrd="0" presId="urn:microsoft.com/office/officeart/2005/8/layout/hierarchy1"/>
    <dgm:cxn modelId="{843ACD2A-D294-42A7-9A44-0A63C6F1B67D}" type="presParOf" srcId="{8D4E6FB7-D4DE-4C2C-B9EB-6A855CC14DDE}" destId="{F6A8D7B5-F701-458B-8CCE-92BB220B6EB6}" srcOrd="2" destOrd="0" presId="urn:microsoft.com/office/officeart/2005/8/layout/hierarchy1"/>
    <dgm:cxn modelId="{F8AF46E3-9E34-4BB6-AEB6-56C3089EFBD1}" type="presParOf" srcId="{8D4E6FB7-D4DE-4C2C-B9EB-6A855CC14DDE}" destId="{A8A357C7-38F6-4924-A39C-CD612836C4EC}" srcOrd="3" destOrd="0" presId="urn:microsoft.com/office/officeart/2005/8/layout/hierarchy1"/>
    <dgm:cxn modelId="{881DFCFA-876C-4439-98EA-0CD4FD9E5786}" type="presParOf" srcId="{A8A357C7-38F6-4924-A39C-CD612836C4EC}" destId="{0080A328-01CB-4E95-8A3D-30B71A9BA137}" srcOrd="0" destOrd="0" presId="urn:microsoft.com/office/officeart/2005/8/layout/hierarchy1"/>
    <dgm:cxn modelId="{1122965E-D277-492E-AE52-0A1105E8A642}" type="presParOf" srcId="{0080A328-01CB-4E95-8A3D-30B71A9BA137}" destId="{07849836-D219-478C-9377-A24BB57A3A4B}" srcOrd="0" destOrd="0" presId="urn:microsoft.com/office/officeart/2005/8/layout/hierarchy1"/>
    <dgm:cxn modelId="{40641EFA-D057-43CE-9FA8-B8A786E32806}" type="presParOf" srcId="{0080A328-01CB-4E95-8A3D-30B71A9BA137}" destId="{B6915291-0717-40AE-B36E-A159B9A45384}" srcOrd="1" destOrd="0" presId="urn:microsoft.com/office/officeart/2005/8/layout/hierarchy1"/>
    <dgm:cxn modelId="{1B7380FE-F840-4937-9D65-FA65B0111625}" type="presParOf" srcId="{A8A357C7-38F6-4924-A39C-CD612836C4EC}" destId="{52682E30-1601-4446-BE65-AA8C63ECB3DC}" srcOrd="1" destOrd="0" presId="urn:microsoft.com/office/officeart/2005/8/layout/hierarchy1"/>
    <dgm:cxn modelId="{FC60163A-D73C-4BDD-9201-3B66500B84BB}" type="presParOf" srcId="{48F53A08-7145-44D8-A027-700E7FA286A1}" destId="{FBE7E0E2-5154-4794-A458-5D22B0743684}" srcOrd="2" destOrd="0" presId="urn:microsoft.com/office/officeart/2005/8/layout/hierarchy1"/>
    <dgm:cxn modelId="{B03D8945-31F8-4A85-AFCF-0C883A9B956B}" type="presParOf" srcId="{48F53A08-7145-44D8-A027-700E7FA286A1}" destId="{04B24B4F-961E-452D-823B-FD872C92E5E6}" srcOrd="3" destOrd="0" presId="urn:microsoft.com/office/officeart/2005/8/layout/hierarchy1"/>
    <dgm:cxn modelId="{E9E97E87-B1DA-4E22-A33C-C152E4A43D84}" type="presParOf" srcId="{04B24B4F-961E-452D-823B-FD872C92E5E6}" destId="{657E1551-3A86-4556-8F37-624591B031E2}" srcOrd="0" destOrd="0" presId="urn:microsoft.com/office/officeart/2005/8/layout/hierarchy1"/>
    <dgm:cxn modelId="{3B7A74B7-1D3F-4EA1-9C12-105680D13E63}" type="presParOf" srcId="{657E1551-3A86-4556-8F37-624591B031E2}" destId="{DB5767BB-98BA-48F2-BA1A-9A2A814EB7C8}" srcOrd="0" destOrd="0" presId="urn:microsoft.com/office/officeart/2005/8/layout/hierarchy1"/>
    <dgm:cxn modelId="{91B949DE-4D9B-47ED-A641-0B6482116337}" type="presParOf" srcId="{657E1551-3A86-4556-8F37-624591B031E2}" destId="{61722B94-82C1-41E1-B3E1-9156514A58FC}" srcOrd="1" destOrd="0" presId="urn:microsoft.com/office/officeart/2005/8/layout/hierarchy1"/>
    <dgm:cxn modelId="{ECE92F8C-10DD-4C5E-AF5A-A0582C181FBF}" type="presParOf" srcId="{04B24B4F-961E-452D-823B-FD872C92E5E6}" destId="{879B3442-3A0F-457A-9C7D-813B8F7B8C7A}" srcOrd="1" destOrd="0" presId="urn:microsoft.com/office/officeart/2005/8/layout/hierarchy1"/>
    <dgm:cxn modelId="{4F2C492F-B632-40A4-ACB0-D11A1FB61813}" type="presParOf" srcId="{879B3442-3A0F-457A-9C7D-813B8F7B8C7A}" destId="{93567A6E-6E17-4A5E-931D-BD74FCA38579}" srcOrd="0" destOrd="0" presId="urn:microsoft.com/office/officeart/2005/8/layout/hierarchy1"/>
    <dgm:cxn modelId="{80EE0351-D646-4CF9-ADDC-C2DB7F2D097C}" type="presParOf" srcId="{879B3442-3A0F-457A-9C7D-813B8F7B8C7A}" destId="{D11256C8-6B99-466F-8F11-7E73CEA4DAF1}" srcOrd="1" destOrd="0" presId="urn:microsoft.com/office/officeart/2005/8/layout/hierarchy1"/>
    <dgm:cxn modelId="{ED310411-FB72-4D65-ACCE-06524D4C1601}" type="presParOf" srcId="{D11256C8-6B99-466F-8F11-7E73CEA4DAF1}" destId="{24AD0D38-D490-41C9-AD38-A6378731EA69}" srcOrd="0" destOrd="0" presId="urn:microsoft.com/office/officeart/2005/8/layout/hierarchy1"/>
    <dgm:cxn modelId="{076C1B0D-2AE0-468A-9169-16BB3F7D9626}" type="presParOf" srcId="{24AD0D38-D490-41C9-AD38-A6378731EA69}" destId="{2317D886-2FDD-488B-99C1-4B1FE05F8B35}" srcOrd="0" destOrd="0" presId="urn:microsoft.com/office/officeart/2005/8/layout/hierarchy1"/>
    <dgm:cxn modelId="{0FBA0680-2E82-4EAB-8E4B-BD4C1EF20586}" type="presParOf" srcId="{24AD0D38-D490-41C9-AD38-A6378731EA69}" destId="{A9B587BD-5D08-4850-AB7A-1F39759A5CAC}" srcOrd="1" destOrd="0" presId="urn:microsoft.com/office/officeart/2005/8/layout/hierarchy1"/>
    <dgm:cxn modelId="{8E4A500A-B17E-48AA-AD28-3E4902FDE24D}" type="presParOf" srcId="{D11256C8-6B99-466F-8F11-7E73CEA4DAF1}" destId="{B65C0EBB-804F-4A8B-AF87-6CD478C31D62}" srcOrd="1" destOrd="0" presId="urn:microsoft.com/office/officeart/2005/8/layout/hierarchy1"/>
    <dgm:cxn modelId="{9CA3C29A-1FF6-4A30-85FA-E708B2035580}" type="presParOf" srcId="{879B3442-3A0F-457A-9C7D-813B8F7B8C7A}" destId="{9DD6BB20-18E3-4C3D-996D-7ED4A24622D1}" srcOrd="2" destOrd="0" presId="urn:microsoft.com/office/officeart/2005/8/layout/hierarchy1"/>
    <dgm:cxn modelId="{5F5303D9-8981-43DF-94F4-49E319C0E98C}" type="presParOf" srcId="{879B3442-3A0F-457A-9C7D-813B8F7B8C7A}" destId="{6F87D8B0-B798-4449-9614-3583726B73EB}" srcOrd="3" destOrd="0" presId="urn:microsoft.com/office/officeart/2005/8/layout/hierarchy1"/>
    <dgm:cxn modelId="{7C509E27-6EFF-457C-8996-9B7BA5E4C58E}" type="presParOf" srcId="{6F87D8B0-B798-4449-9614-3583726B73EB}" destId="{0CC23336-9E53-4BE9-8A4E-B6E5E71F06B2}" srcOrd="0" destOrd="0" presId="urn:microsoft.com/office/officeart/2005/8/layout/hierarchy1"/>
    <dgm:cxn modelId="{83A77F49-6DA4-47B4-BE39-D042338AD151}" type="presParOf" srcId="{0CC23336-9E53-4BE9-8A4E-B6E5E71F06B2}" destId="{00976CBC-BDD6-48C3-8C19-0E09D16AB7B2}" srcOrd="0" destOrd="0" presId="urn:microsoft.com/office/officeart/2005/8/layout/hierarchy1"/>
    <dgm:cxn modelId="{3DCFA13B-CECC-4F5C-8665-911F93AA789D}" type="presParOf" srcId="{0CC23336-9E53-4BE9-8A4E-B6E5E71F06B2}" destId="{F994F439-F521-48BA-8A46-2B2B2A714A53}" srcOrd="1" destOrd="0" presId="urn:microsoft.com/office/officeart/2005/8/layout/hierarchy1"/>
    <dgm:cxn modelId="{22F8BE9C-2E33-4716-B49F-CBEC5959BB67}" type="presParOf" srcId="{6F87D8B0-B798-4449-9614-3583726B73EB}" destId="{29F11674-C0EA-4BFB-B945-0CAF837EA13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82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1">
          <a:noAutofit/>
        </a:bodyPr>
        <a:lstStyle/>
        <a:p>
          <a:pPr marL="0" lvl="0" indent="0" algn="l" defTabSz="1066800">
            <a:lnSpc>
              <a:spcPct val="200000"/>
            </a:lnSpc>
            <a:spcBef>
              <a:spcPct val="0"/>
            </a:spcBef>
            <a:spcAft>
              <a:spcPct val="35000"/>
            </a:spcAft>
            <a:buNone/>
          </a:pPr>
          <a:r>
            <a:rPr lang="en-US" altLang="en-US" sz="2400" b="1" kern="1200" dirty="0"/>
            <a:t>Progress and Performance Measurement and Evaluation</a:t>
          </a:r>
          <a:endParaRPr lang="en-US" sz="2000" b="1" kern="1200" dirty="0"/>
        </a:p>
      </dsp:txBody>
      <dsp:txXfrm>
        <a:off x="40249" y="40249"/>
        <a:ext cx="8207539" cy="744005"/>
      </dsp:txXfrm>
    </dsp:sp>
    <dsp:sp modelId="{897CB477-63AF-4C54-A6C6-26EFE54EB411}">
      <dsp:nvSpPr>
        <dsp:cNvPr id="0" name=""/>
        <dsp:cNvSpPr/>
      </dsp:nvSpPr>
      <dsp:spPr>
        <a:xfrm>
          <a:off x="0" y="830975"/>
          <a:ext cx="8288037" cy="5704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Structure of a Project Monitoring Information System</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The Project Control Process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Monitoring Time Performance</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Development of an Earned Value Cost/Schedule System</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Developing a Status Report</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Indexes to Monitor Progress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Forecasting Final Project Cost</a:t>
          </a:r>
        </a:p>
      </dsp:txBody>
      <dsp:txXfrm>
        <a:off x="0" y="830975"/>
        <a:ext cx="8288037" cy="5704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6BB20-18E3-4C3D-996D-7ED4A24622D1}">
      <dsp:nvSpPr>
        <dsp:cNvPr id="0" name=""/>
        <dsp:cNvSpPr/>
      </dsp:nvSpPr>
      <dsp:spPr>
        <a:xfrm>
          <a:off x="8665050" y="3351778"/>
          <a:ext cx="1488719" cy="708494"/>
        </a:xfrm>
        <a:custGeom>
          <a:avLst/>
          <a:gdLst/>
          <a:ahLst/>
          <a:cxnLst/>
          <a:rect l="0" t="0" r="0" b="0"/>
          <a:pathLst>
            <a:path>
              <a:moveTo>
                <a:pt x="0" y="0"/>
              </a:moveTo>
              <a:lnTo>
                <a:pt x="0" y="482818"/>
              </a:lnTo>
              <a:lnTo>
                <a:pt x="1488719" y="482818"/>
              </a:lnTo>
              <a:lnTo>
                <a:pt x="1488719"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567A6E-6E17-4A5E-931D-BD74FCA38579}">
      <dsp:nvSpPr>
        <dsp:cNvPr id="0" name=""/>
        <dsp:cNvSpPr/>
      </dsp:nvSpPr>
      <dsp:spPr>
        <a:xfrm>
          <a:off x="7176330" y="3351778"/>
          <a:ext cx="1488719" cy="708494"/>
        </a:xfrm>
        <a:custGeom>
          <a:avLst/>
          <a:gdLst/>
          <a:ahLst/>
          <a:cxnLst/>
          <a:rect l="0" t="0" r="0" b="0"/>
          <a:pathLst>
            <a:path>
              <a:moveTo>
                <a:pt x="1488719" y="0"/>
              </a:moveTo>
              <a:lnTo>
                <a:pt x="1488719" y="482818"/>
              </a:lnTo>
              <a:lnTo>
                <a:pt x="0" y="482818"/>
              </a:lnTo>
              <a:lnTo>
                <a:pt x="0"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E7E0E2-5154-4794-A458-5D22B0743684}">
      <dsp:nvSpPr>
        <dsp:cNvPr id="0" name=""/>
        <dsp:cNvSpPr/>
      </dsp:nvSpPr>
      <dsp:spPr>
        <a:xfrm>
          <a:off x="5687611" y="1770112"/>
          <a:ext cx="2977438" cy="708494"/>
        </a:xfrm>
        <a:custGeom>
          <a:avLst/>
          <a:gdLst/>
          <a:ahLst/>
          <a:cxnLst/>
          <a:rect l="0" t="0" r="0" b="0"/>
          <a:pathLst>
            <a:path>
              <a:moveTo>
                <a:pt x="0" y="0"/>
              </a:moveTo>
              <a:lnTo>
                <a:pt x="0" y="482818"/>
              </a:lnTo>
              <a:lnTo>
                <a:pt x="2977438" y="482818"/>
              </a:lnTo>
              <a:lnTo>
                <a:pt x="2977438" y="708494"/>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A8D7B5-F701-458B-8CCE-92BB220B6EB6}">
      <dsp:nvSpPr>
        <dsp:cNvPr id="0" name=""/>
        <dsp:cNvSpPr/>
      </dsp:nvSpPr>
      <dsp:spPr>
        <a:xfrm>
          <a:off x="2710173" y="3351778"/>
          <a:ext cx="1488719" cy="708494"/>
        </a:xfrm>
        <a:custGeom>
          <a:avLst/>
          <a:gdLst/>
          <a:ahLst/>
          <a:cxnLst/>
          <a:rect l="0" t="0" r="0" b="0"/>
          <a:pathLst>
            <a:path>
              <a:moveTo>
                <a:pt x="0" y="0"/>
              </a:moveTo>
              <a:lnTo>
                <a:pt x="0" y="482818"/>
              </a:lnTo>
              <a:lnTo>
                <a:pt x="1488719" y="482818"/>
              </a:lnTo>
              <a:lnTo>
                <a:pt x="1488719"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D1B6A4-BE42-4B6A-8F7E-F4306FA4A686}">
      <dsp:nvSpPr>
        <dsp:cNvPr id="0" name=""/>
        <dsp:cNvSpPr/>
      </dsp:nvSpPr>
      <dsp:spPr>
        <a:xfrm>
          <a:off x="1221454" y="3351778"/>
          <a:ext cx="1488719" cy="708494"/>
        </a:xfrm>
        <a:custGeom>
          <a:avLst/>
          <a:gdLst/>
          <a:ahLst/>
          <a:cxnLst/>
          <a:rect l="0" t="0" r="0" b="0"/>
          <a:pathLst>
            <a:path>
              <a:moveTo>
                <a:pt x="1488719" y="0"/>
              </a:moveTo>
              <a:lnTo>
                <a:pt x="1488719" y="482818"/>
              </a:lnTo>
              <a:lnTo>
                <a:pt x="0" y="482818"/>
              </a:lnTo>
              <a:lnTo>
                <a:pt x="0"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00B6BC-C46E-49F2-AF24-DCEE4AB813C6}">
      <dsp:nvSpPr>
        <dsp:cNvPr id="0" name=""/>
        <dsp:cNvSpPr/>
      </dsp:nvSpPr>
      <dsp:spPr>
        <a:xfrm>
          <a:off x="2710173" y="1770112"/>
          <a:ext cx="2977438" cy="708494"/>
        </a:xfrm>
        <a:custGeom>
          <a:avLst/>
          <a:gdLst/>
          <a:ahLst/>
          <a:cxnLst/>
          <a:rect l="0" t="0" r="0" b="0"/>
          <a:pathLst>
            <a:path>
              <a:moveTo>
                <a:pt x="2977438" y="0"/>
              </a:moveTo>
              <a:lnTo>
                <a:pt x="2977438" y="482818"/>
              </a:lnTo>
              <a:lnTo>
                <a:pt x="0" y="482818"/>
              </a:lnTo>
              <a:lnTo>
                <a:pt x="0" y="708494"/>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C837D1-AF68-427B-B274-4F0B9B1D381C}">
      <dsp:nvSpPr>
        <dsp:cNvPr id="0" name=""/>
        <dsp:cNvSpPr/>
      </dsp:nvSpPr>
      <dsp:spPr>
        <a:xfrm>
          <a:off x="2805016" y="993669"/>
          <a:ext cx="5765191" cy="7764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7D695-7962-48D8-83D6-B4212BD43FCA}">
      <dsp:nvSpPr>
        <dsp:cNvPr id="0" name=""/>
        <dsp:cNvSpPr/>
      </dsp:nvSpPr>
      <dsp:spPr>
        <a:xfrm>
          <a:off x="3075692" y="1250812"/>
          <a:ext cx="5765191" cy="776442"/>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Indexes To Monitor Progress</a:t>
          </a:r>
        </a:p>
      </dsp:txBody>
      <dsp:txXfrm>
        <a:off x="3098433" y="1273553"/>
        <a:ext cx="5719709" cy="730960"/>
      </dsp:txXfrm>
    </dsp:sp>
    <dsp:sp modelId="{C6D9230C-7247-476D-905C-B85A008D48EF}">
      <dsp:nvSpPr>
        <dsp:cNvPr id="0" name=""/>
        <dsp:cNvSpPr/>
      </dsp:nvSpPr>
      <dsp:spPr>
        <a:xfrm>
          <a:off x="303150" y="2478607"/>
          <a:ext cx="4814046" cy="87317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ED4213-8448-495F-A5F1-12E4944057BD}">
      <dsp:nvSpPr>
        <dsp:cNvPr id="0" name=""/>
        <dsp:cNvSpPr/>
      </dsp:nvSpPr>
      <dsp:spPr>
        <a:xfrm>
          <a:off x="573826" y="2735749"/>
          <a:ext cx="4814046" cy="87317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Performance Indexes</a:t>
          </a:r>
        </a:p>
      </dsp:txBody>
      <dsp:txXfrm>
        <a:off x="599400" y="2761323"/>
        <a:ext cx="4762898" cy="822023"/>
      </dsp:txXfrm>
    </dsp:sp>
    <dsp:sp modelId="{491FF0E6-B727-4D67-9CAD-55DCBCC00A05}">
      <dsp:nvSpPr>
        <dsp:cNvPr id="0" name=""/>
        <dsp:cNvSpPr/>
      </dsp:nvSpPr>
      <dsp:spPr>
        <a:xfrm>
          <a:off x="3411"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D44D54-E888-4464-90A4-AE72B491C5B3}">
      <dsp:nvSpPr>
        <dsp:cNvPr id="0" name=""/>
        <dsp:cNvSpPr/>
      </dsp:nvSpPr>
      <dsp:spPr>
        <a:xfrm>
          <a:off x="274088"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Cost Performance Index </a:t>
          </a:r>
        </a:p>
        <a:p>
          <a:pPr marL="0" lvl="0" indent="0" algn="ctr" defTabSz="933450">
            <a:lnSpc>
              <a:spcPct val="90000"/>
            </a:lnSpc>
            <a:spcBef>
              <a:spcPct val="0"/>
            </a:spcBef>
            <a:spcAft>
              <a:spcPct val="35000"/>
            </a:spcAft>
            <a:buNone/>
          </a:pPr>
          <a:r>
            <a:rPr lang="en-US" altLang="en-US" sz="2100" kern="1200" dirty="0"/>
            <a:t>CPI = EV/AC</a:t>
          </a:r>
          <a:endParaRPr lang="en-US" sz="2100" kern="1200" dirty="0"/>
        </a:p>
      </dsp:txBody>
      <dsp:txXfrm>
        <a:off x="319396" y="4362723"/>
        <a:ext cx="2345469" cy="1456298"/>
      </dsp:txXfrm>
    </dsp:sp>
    <dsp:sp modelId="{07849836-D219-478C-9377-A24BB57A3A4B}">
      <dsp:nvSpPr>
        <dsp:cNvPr id="0" name=""/>
        <dsp:cNvSpPr/>
      </dsp:nvSpPr>
      <dsp:spPr>
        <a:xfrm>
          <a:off x="2980849"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915291-0717-40AE-B36E-A159B9A45384}">
      <dsp:nvSpPr>
        <dsp:cNvPr id="0" name=""/>
        <dsp:cNvSpPr/>
      </dsp:nvSpPr>
      <dsp:spPr>
        <a:xfrm>
          <a:off x="3251526"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Scheduling Performance Index </a:t>
          </a:r>
        </a:p>
        <a:p>
          <a:pPr marL="0" lvl="0" indent="0" algn="ctr" defTabSz="933450">
            <a:lnSpc>
              <a:spcPct val="90000"/>
            </a:lnSpc>
            <a:spcBef>
              <a:spcPct val="0"/>
            </a:spcBef>
            <a:spcAft>
              <a:spcPct val="35000"/>
            </a:spcAft>
            <a:buNone/>
          </a:pPr>
          <a:r>
            <a:rPr lang="en-US" altLang="en-US" sz="2100" kern="1200" dirty="0"/>
            <a:t>SPI = EV/PV</a:t>
          </a:r>
          <a:endParaRPr lang="en-US" sz="2100" kern="1200" dirty="0"/>
        </a:p>
      </dsp:txBody>
      <dsp:txXfrm>
        <a:off x="3296834" y="4362723"/>
        <a:ext cx="2345469" cy="1456298"/>
      </dsp:txXfrm>
    </dsp:sp>
    <dsp:sp modelId="{DB5767BB-98BA-48F2-BA1A-9A2A814EB7C8}">
      <dsp:nvSpPr>
        <dsp:cNvPr id="0" name=""/>
        <dsp:cNvSpPr/>
      </dsp:nvSpPr>
      <dsp:spPr>
        <a:xfrm>
          <a:off x="6258026" y="2478607"/>
          <a:ext cx="4814046" cy="87317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722B94-82C1-41E1-B3E1-9156514A58FC}">
      <dsp:nvSpPr>
        <dsp:cNvPr id="0" name=""/>
        <dsp:cNvSpPr/>
      </dsp:nvSpPr>
      <dsp:spPr>
        <a:xfrm>
          <a:off x="6528702" y="2735749"/>
          <a:ext cx="4814046" cy="87317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Project Percent Complete Indexes</a:t>
          </a:r>
        </a:p>
      </dsp:txBody>
      <dsp:txXfrm>
        <a:off x="6554276" y="2761323"/>
        <a:ext cx="4762898" cy="822023"/>
      </dsp:txXfrm>
    </dsp:sp>
    <dsp:sp modelId="{2317D886-2FDD-488B-99C1-4B1FE05F8B35}">
      <dsp:nvSpPr>
        <dsp:cNvPr id="0" name=""/>
        <dsp:cNvSpPr/>
      </dsp:nvSpPr>
      <dsp:spPr>
        <a:xfrm>
          <a:off x="5958288"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B587BD-5D08-4850-AB7A-1F39759A5CAC}">
      <dsp:nvSpPr>
        <dsp:cNvPr id="0" name=""/>
        <dsp:cNvSpPr/>
      </dsp:nvSpPr>
      <dsp:spPr>
        <a:xfrm>
          <a:off x="6228964"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Percent Complete Index Budgeted Costs</a:t>
          </a:r>
        </a:p>
        <a:p>
          <a:pPr marL="0" lvl="0" indent="0" algn="ctr" defTabSz="933450">
            <a:lnSpc>
              <a:spcPct val="90000"/>
            </a:lnSpc>
            <a:spcBef>
              <a:spcPct val="0"/>
            </a:spcBef>
            <a:spcAft>
              <a:spcPct val="35000"/>
            </a:spcAft>
            <a:buNone/>
          </a:pPr>
          <a:r>
            <a:rPr lang="en-US" altLang="en-US" sz="2100" kern="1200" dirty="0"/>
            <a:t>PCIB = EV/BAC </a:t>
          </a:r>
          <a:endParaRPr lang="en-US" sz="2100" kern="1200" dirty="0"/>
        </a:p>
      </dsp:txBody>
      <dsp:txXfrm>
        <a:off x="6274272" y="4362723"/>
        <a:ext cx="2345469" cy="1456298"/>
      </dsp:txXfrm>
    </dsp:sp>
    <dsp:sp modelId="{00976CBC-BDD6-48C3-8C19-0E09D16AB7B2}">
      <dsp:nvSpPr>
        <dsp:cNvPr id="0" name=""/>
        <dsp:cNvSpPr/>
      </dsp:nvSpPr>
      <dsp:spPr>
        <a:xfrm>
          <a:off x="8935726"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94F439-F521-48BA-8A46-2B2B2A714A53}">
      <dsp:nvSpPr>
        <dsp:cNvPr id="0" name=""/>
        <dsp:cNvSpPr/>
      </dsp:nvSpPr>
      <dsp:spPr>
        <a:xfrm>
          <a:off x="9206402"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Percent Complete Index Actual Costs</a:t>
          </a:r>
        </a:p>
        <a:p>
          <a:pPr marL="0" lvl="0" indent="0" algn="ctr" defTabSz="933450">
            <a:lnSpc>
              <a:spcPct val="90000"/>
            </a:lnSpc>
            <a:spcBef>
              <a:spcPct val="0"/>
            </a:spcBef>
            <a:spcAft>
              <a:spcPct val="35000"/>
            </a:spcAft>
            <a:buNone/>
          </a:pPr>
          <a:r>
            <a:rPr lang="en-US" altLang="en-US" sz="2100" kern="1200" dirty="0"/>
            <a:t>PCIC = AC/EAC</a:t>
          </a:r>
          <a:endParaRPr lang="en-US" sz="2100" kern="1200" dirty="0"/>
        </a:p>
      </dsp:txBody>
      <dsp:txXfrm>
        <a:off x="9251710" y="4362723"/>
        <a:ext cx="2345469" cy="145629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7/5/2021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7/5/2021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7/5/2021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7/5/2021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7/5/2021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7/5/2021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7/5/2021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7/5/2021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7/5/2021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7/5/2021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7/5/2021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7/5/2021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7/5/2021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7/5/2021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7/5/2021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7/5/2021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7/5/2021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7/5/2021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7/5/2021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7/5/2021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7/5/2021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7/5/2021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7/5/2021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7/5/2021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7/5/2021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4.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929" y="671883"/>
            <a:ext cx="4577304"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9:</a:t>
            </a:r>
            <a:br>
              <a:rPr lang="en-US" sz="4400" b="1" dirty="0">
                <a:solidFill>
                  <a:schemeClr val="bg1"/>
                </a:solidFill>
                <a:latin typeface="+mn-lt"/>
              </a:rPr>
            </a:br>
            <a:r>
              <a:rPr lang="en-US" sz="4400" dirty="0">
                <a:solidFill>
                  <a:schemeClr val="bg1"/>
                </a:solidFill>
                <a:latin typeface="+mn-lt"/>
              </a:rPr>
              <a:t>Progress and Performance Measurement and Evaluation</a:t>
            </a: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63540" y="4591448"/>
            <a:ext cx="5290609"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293193810"/>
              </p:ext>
            </p:extLst>
          </p:nvPr>
        </p:nvGraphicFramePr>
        <p:xfrm>
          <a:off x="3599960" y="191141"/>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endParaRPr lang="en-US" dirty="0"/>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a:t>
            </a:fld>
            <a:endParaRPr lang="en-US" sz="1600" dirty="0">
              <a:solidFill>
                <a:srgbClr val="44546A"/>
              </a:solidFill>
            </a:endParaRPr>
          </a:p>
        </p:txBody>
      </p:sp>
      <p:pic>
        <p:nvPicPr>
          <p:cNvPr id="4" name="Picture 3">
            <a:extLst>
              <a:ext uri="{FF2B5EF4-FFF2-40B4-BE49-F238E27FC236}">
                <a16:creationId xmlns:a16="http://schemas.microsoft.com/office/drawing/2014/main" id="{777D78A7-D426-40EB-9F51-E957CB226D87}"/>
              </a:ext>
            </a:extLst>
          </p:cNvPr>
          <p:cNvPicPr>
            <a:picLocks noChangeAspect="1"/>
          </p:cNvPicPr>
          <p:nvPr/>
        </p:nvPicPr>
        <p:blipFill>
          <a:blip r:embed="rId2"/>
          <a:stretch>
            <a:fillRect/>
          </a:stretch>
        </p:blipFill>
        <p:spPr>
          <a:xfrm>
            <a:off x="3035770" y="336488"/>
            <a:ext cx="5091100" cy="2863744"/>
          </a:xfrm>
          <a:prstGeom prst="rect">
            <a:avLst/>
          </a:prstGeom>
        </p:spPr>
      </p:pic>
      <p:pic>
        <p:nvPicPr>
          <p:cNvPr id="5" name="Picture 4">
            <a:extLst>
              <a:ext uri="{FF2B5EF4-FFF2-40B4-BE49-F238E27FC236}">
                <a16:creationId xmlns:a16="http://schemas.microsoft.com/office/drawing/2014/main" id="{34110002-359D-4120-83C7-E4D7DEE1ED50}"/>
              </a:ext>
            </a:extLst>
          </p:cNvPr>
          <p:cNvPicPr>
            <a:picLocks noChangeAspect="1"/>
          </p:cNvPicPr>
          <p:nvPr/>
        </p:nvPicPr>
        <p:blipFill>
          <a:blip r:embed="rId3"/>
          <a:stretch>
            <a:fillRect/>
          </a:stretch>
        </p:blipFill>
        <p:spPr>
          <a:xfrm>
            <a:off x="6207760" y="3817980"/>
            <a:ext cx="5091100" cy="2863744"/>
          </a:xfrm>
          <a:prstGeom prst="rect">
            <a:avLst/>
          </a:prstGeom>
        </p:spPr>
      </p:pic>
      <p:pic>
        <p:nvPicPr>
          <p:cNvPr id="6" name="Picture 5">
            <a:extLst>
              <a:ext uri="{FF2B5EF4-FFF2-40B4-BE49-F238E27FC236}">
                <a16:creationId xmlns:a16="http://schemas.microsoft.com/office/drawing/2014/main" id="{DFF5B7B3-0390-474E-9629-B3557D1CE0D0}"/>
              </a:ext>
            </a:extLst>
          </p:cNvPr>
          <p:cNvPicPr>
            <a:picLocks noChangeAspect="1"/>
          </p:cNvPicPr>
          <p:nvPr/>
        </p:nvPicPr>
        <p:blipFill>
          <a:blip r:embed="rId4"/>
          <a:stretch>
            <a:fillRect/>
          </a:stretch>
        </p:blipFill>
        <p:spPr>
          <a:xfrm>
            <a:off x="490220" y="3676756"/>
            <a:ext cx="5091100" cy="2863744"/>
          </a:xfrm>
          <a:prstGeom prst="rect">
            <a:avLst/>
          </a:prstGeom>
        </p:spPr>
      </p:pic>
    </p:spTree>
    <p:extLst>
      <p:ext uri="{BB962C8B-B14F-4D97-AF65-F5344CB8AC3E}">
        <p14:creationId xmlns:p14="http://schemas.microsoft.com/office/powerpoint/2010/main" val="3326213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p:txBody>
          <a:bodyPr>
            <a:normAutofit/>
          </a:bodyPr>
          <a:lstStyle/>
          <a:p>
            <a:r>
              <a:rPr lang="en-US" sz="3600" dirty="0"/>
              <a:t>Progress and Performance Measurement and Evaluation</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33856"/>
            <a:ext cx="11645900" cy="5425440"/>
          </a:xfrm>
        </p:spPr>
        <p:txBody>
          <a:bodyPr>
            <a:normAutofit lnSpcReduction="10000"/>
          </a:bodyPr>
          <a:lstStyle/>
          <a:p>
            <a:r>
              <a:rPr lang="en-US" dirty="0"/>
              <a:t>Evaluation and control are part of every project manager’s job. </a:t>
            </a:r>
          </a:p>
          <a:p>
            <a:r>
              <a:rPr lang="en-US" dirty="0"/>
              <a:t>Large projects need some form of formal control. </a:t>
            </a:r>
          </a:p>
          <a:p>
            <a:r>
              <a:rPr lang="en-US" dirty="0"/>
              <a:t>Control holds people accountable, prevents small problems from escalating into large problems, and keeps focus.</a:t>
            </a:r>
          </a:p>
          <a:p>
            <a:r>
              <a:rPr lang="en-US" dirty="0"/>
              <a:t>Except for accounting controls, project control is not performed well in most organizations.</a:t>
            </a:r>
          </a:p>
          <a:p>
            <a:pPr algn="l"/>
            <a:r>
              <a:rPr lang="en-US" dirty="0"/>
              <a:t>Control is one of the most neglected areas of project management.</a:t>
            </a:r>
          </a:p>
          <a:p>
            <a:pPr algn="l"/>
            <a:r>
              <a:rPr lang="en-US" dirty="0"/>
              <a:t>Unfortunately, it is not uncommon to find resistance to control processes.</a:t>
            </a:r>
          </a:p>
          <a:p>
            <a:pPr algn="l"/>
            <a:r>
              <a:rPr lang="en-US" dirty="0"/>
              <a:t>For effective control, the project manager needs a single information system to collect data and report progress on cost, schedule, and specifications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3948223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p:txBody>
          <a:bodyPr>
            <a:normAutofit/>
          </a:bodyPr>
          <a:lstStyle/>
          <a:p>
            <a:r>
              <a:rPr lang="en-US" sz="3600" dirty="0"/>
              <a:t>Progress and Performance Measurement and Evaluation</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33856"/>
            <a:ext cx="11645900" cy="5425440"/>
          </a:xfrm>
        </p:spPr>
        <p:txBody>
          <a:bodyPr>
            <a:normAutofit/>
          </a:bodyPr>
          <a:lstStyle/>
          <a:p>
            <a:endParaRPr lang="en-US" dirty="0"/>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5" name="Picture 4">
            <a:extLst>
              <a:ext uri="{FF2B5EF4-FFF2-40B4-BE49-F238E27FC236}">
                <a16:creationId xmlns:a16="http://schemas.microsoft.com/office/drawing/2014/main" id="{7E2629DD-B408-4937-B3A1-8115209FC2CF}"/>
              </a:ext>
            </a:extLst>
          </p:cNvPr>
          <p:cNvPicPr>
            <a:picLocks noChangeAspect="1"/>
          </p:cNvPicPr>
          <p:nvPr/>
        </p:nvPicPr>
        <p:blipFill rotWithShape="1">
          <a:blip r:embed="rId2"/>
          <a:srcRect l="3532" r="2867"/>
          <a:stretch/>
        </p:blipFill>
        <p:spPr>
          <a:xfrm>
            <a:off x="6373368" y="1133856"/>
            <a:ext cx="5730240" cy="3437687"/>
          </a:xfrm>
          <a:prstGeom prst="rect">
            <a:avLst/>
          </a:prstGeom>
        </p:spPr>
      </p:pic>
      <p:pic>
        <p:nvPicPr>
          <p:cNvPr id="6" name="Picture 5">
            <a:extLst>
              <a:ext uri="{FF2B5EF4-FFF2-40B4-BE49-F238E27FC236}">
                <a16:creationId xmlns:a16="http://schemas.microsoft.com/office/drawing/2014/main" id="{ED4238C9-A1ED-42A9-B636-AF756F199AA0}"/>
              </a:ext>
            </a:extLst>
          </p:cNvPr>
          <p:cNvPicPr>
            <a:picLocks noChangeAspect="1"/>
          </p:cNvPicPr>
          <p:nvPr/>
        </p:nvPicPr>
        <p:blipFill rotWithShape="1">
          <a:blip r:embed="rId3"/>
          <a:srcRect l="13750" t="13155"/>
          <a:stretch/>
        </p:blipFill>
        <p:spPr>
          <a:xfrm>
            <a:off x="101092" y="3429000"/>
            <a:ext cx="5855154" cy="3316224"/>
          </a:xfrm>
          <a:prstGeom prst="rect">
            <a:avLst/>
          </a:prstGeom>
        </p:spPr>
      </p:pic>
    </p:spTree>
    <p:extLst>
      <p:ext uri="{BB962C8B-B14F-4D97-AF65-F5344CB8AC3E}">
        <p14:creationId xmlns:p14="http://schemas.microsoft.com/office/powerpoint/2010/main" val="720351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Structure of a Project Monitoring Information System</a:t>
            </a:r>
          </a:p>
        </p:txBody>
      </p:sp>
    </p:spTree>
    <p:extLst>
      <p:ext uri="{BB962C8B-B14F-4D97-AF65-F5344CB8AC3E}">
        <p14:creationId xmlns:p14="http://schemas.microsoft.com/office/powerpoint/2010/main" val="2447858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p:txBody>
          <a:bodyPr>
            <a:normAutofit/>
          </a:bodyPr>
          <a:lstStyle/>
          <a:p>
            <a:r>
              <a:rPr lang="en-US" sz="3600" dirty="0"/>
              <a:t>Structure of a Project Monitoring Information System</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560576"/>
            <a:ext cx="11645900" cy="4616387"/>
          </a:xfrm>
        </p:spPr>
        <p:txBody>
          <a:bodyPr>
            <a:normAutofit/>
          </a:bodyPr>
          <a:lstStyle/>
          <a:p>
            <a:r>
              <a:rPr lang="en-US" dirty="0"/>
              <a:t>Creating a project monitoring system involves determining </a:t>
            </a:r>
          </a:p>
          <a:p>
            <a:pPr lvl="1"/>
            <a:r>
              <a:rPr lang="en-US" sz="2400" dirty="0"/>
              <a:t>What data to collect</a:t>
            </a:r>
          </a:p>
          <a:p>
            <a:pPr lvl="1"/>
            <a:r>
              <a:rPr lang="en-US" sz="2400" dirty="0"/>
              <a:t>How, when, and who will collect the data</a:t>
            </a:r>
          </a:p>
          <a:p>
            <a:pPr lvl="1"/>
            <a:r>
              <a:rPr lang="en-US" sz="2400" dirty="0"/>
              <a:t>How to analyze the data</a:t>
            </a:r>
          </a:p>
          <a:p>
            <a:pPr lvl="1"/>
            <a:r>
              <a:rPr lang="en-US" sz="2400" dirty="0"/>
              <a:t>How to report current progress to management</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spTree>
    <p:extLst>
      <p:ext uri="{BB962C8B-B14F-4D97-AF65-F5344CB8AC3E}">
        <p14:creationId xmlns:p14="http://schemas.microsoft.com/office/powerpoint/2010/main" val="1016801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p:txBody>
          <a:bodyPr/>
          <a:lstStyle/>
          <a:p>
            <a:r>
              <a:rPr lang="en-US" dirty="0"/>
              <a:t>What Data Are Collected?</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328928"/>
            <a:ext cx="11645900" cy="5132832"/>
          </a:xfrm>
        </p:spPr>
        <p:txBody>
          <a:bodyPr>
            <a:normAutofit/>
          </a:bodyPr>
          <a:lstStyle/>
          <a:p>
            <a:r>
              <a:rPr lang="en-US" sz="2600" dirty="0"/>
              <a:t>Data collected are determined by which metrics will be used for project control.</a:t>
            </a:r>
          </a:p>
          <a:p>
            <a:r>
              <a:rPr lang="en-US" sz="2600" dirty="0"/>
              <a:t>Typical key data collected are </a:t>
            </a:r>
          </a:p>
          <a:p>
            <a:pPr lvl="1"/>
            <a:r>
              <a:rPr lang="en-US" sz="2400" dirty="0"/>
              <a:t>actual activity duration times,</a:t>
            </a:r>
          </a:p>
          <a:p>
            <a:pPr lvl="1"/>
            <a:r>
              <a:rPr lang="en-US" sz="2400" dirty="0"/>
              <a:t>actual resource usage and rates, </a:t>
            </a:r>
          </a:p>
          <a:p>
            <a:pPr lvl="1"/>
            <a:r>
              <a:rPr lang="en-US" sz="2400" dirty="0"/>
              <a:t>actual costs, </a:t>
            </a:r>
          </a:p>
          <a:p>
            <a:r>
              <a:rPr lang="en-US" sz="2800" dirty="0"/>
              <a:t>which are compared against </a:t>
            </a:r>
            <a:r>
              <a:rPr lang="en-US" sz="2800" b="1" i="1" dirty="0"/>
              <a:t>planned</a:t>
            </a:r>
            <a:r>
              <a:rPr lang="en-US" sz="2800" dirty="0"/>
              <a:t> times, resources, and budgets.</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2707417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What Data Are Collected?</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648579"/>
          </a:xfrm>
        </p:spPr>
        <p:txBody>
          <a:bodyPr>
            <a:normAutofit/>
          </a:bodyPr>
          <a:lstStyle/>
          <a:p>
            <a:r>
              <a:rPr lang="en-US" dirty="0"/>
              <a:t>Major portion of the monitoring system focuses on cost/schedule concerns</a:t>
            </a:r>
          </a:p>
          <a:p>
            <a:r>
              <a:rPr lang="en-US" dirty="0"/>
              <a:t>It is crucial to provide the project manager and stakeholders with data to answer questions such as:</a:t>
            </a:r>
          </a:p>
          <a:p>
            <a:pPr lvl="1"/>
            <a:r>
              <a:rPr lang="en-US" dirty="0"/>
              <a:t>What is the </a:t>
            </a:r>
            <a:r>
              <a:rPr lang="en-US" b="1" i="1" dirty="0"/>
              <a:t>current status </a:t>
            </a:r>
            <a:r>
              <a:rPr lang="en-US" dirty="0"/>
              <a:t>of the project in terms of </a:t>
            </a:r>
            <a:r>
              <a:rPr lang="en-US" b="1" i="1" dirty="0"/>
              <a:t>schedule and cost</a:t>
            </a:r>
            <a:r>
              <a:rPr lang="en-US" dirty="0"/>
              <a:t>?</a:t>
            </a:r>
          </a:p>
          <a:p>
            <a:pPr lvl="1"/>
            <a:r>
              <a:rPr lang="en-US" b="1" i="1" dirty="0"/>
              <a:t>How much </a:t>
            </a:r>
            <a:r>
              <a:rPr lang="en-US" dirty="0"/>
              <a:t>will it cost to </a:t>
            </a:r>
            <a:r>
              <a:rPr lang="en-US" b="1" i="1" dirty="0"/>
              <a:t>complete</a:t>
            </a:r>
            <a:r>
              <a:rPr lang="en-US" dirty="0"/>
              <a:t> the project?</a:t>
            </a:r>
          </a:p>
          <a:p>
            <a:pPr lvl="1"/>
            <a:r>
              <a:rPr lang="en-US" b="1" i="1" dirty="0"/>
              <a:t>When</a:t>
            </a:r>
            <a:r>
              <a:rPr lang="en-US" dirty="0"/>
              <a:t> will the project be </a:t>
            </a:r>
            <a:r>
              <a:rPr lang="en-US" b="1" i="1" dirty="0"/>
              <a:t>completed</a:t>
            </a:r>
            <a:r>
              <a:rPr lang="en-US" dirty="0"/>
              <a:t>?</a:t>
            </a:r>
          </a:p>
          <a:p>
            <a:pPr lvl="1"/>
            <a:r>
              <a:rPr lang="en-US" dirty="0"/>
              <a:t>Are there </a:t>
            </a:r>
            <a:r>
              <a:rPr lang="en-US" b="1" i="1" dirty="0"/>
              <a:t>potential problems </a:t>
            </a:r>
            <a:r>
              <a:rPr lang="en-US" dirty="0"/>
              <a:t>that need to be addressed now?</a:t>
            </a:r>
          </a:p>
          <a:p>
            <a:pPr lvl="1"/>
            <a:r>
              <a:rPr lang="en-US" dirty="0"/>
              <a:t>What, who, and where are the </a:t>
            </a:r>
            <a:r>
              <a:rPr lang="en-US" b="1" i="1" dirty="0"/>
              <a:t>causes</a:t>
            </a:r>
            <a:r>
              <a:rPr lang="en-US" dirty="0"/>
              <a:t> for cost or schedule </a:t>
            </a:r>
            <a:r>
              <a:rPr lang="en-US" b="1" i="1" dirty="0"/>
              <a:t>overruns</a:t>
            </a:r>
            <a:r>
              <a:rPr lang="en-US" dirty="0"/>
              <a:t>?</a:t>
            </a:r>
          </a:p>
          <a:p>
            <a:pPr lvl="1"/>
            <a:r>
              <a:rPr lang="en-US" dirty="0"/>
              <a:t>If there is a cost overrun midway in the project, can we </a:t>
            </a:r>
            <a:r>
              <a:rPr lang="en-US" b="1" i="1" dirty="0"/>
              <a:t>forecast</a:t>
            </a:r>
            <a:r>
              <a:rPr lang="en-US" dirty="0"/>
              <a:t> </a:t>
            </a:r>
            <a:r>
              <a:rPr lang="en-US" b="1" i="1" dirty="0"/>
              <a:t>the overrun </a:t>
            </a:r>
            <a:r>
              <a:rPr lang="en-US" dirty="0"/>
              <a:t>at completion?</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2054608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Collecting Data and Analysis</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133350" y="1091947"/>
            <a:ext cx="11925300" cy="5498591"/>
          </a:xfrm>
        </p:spPr>
        <p:txBody>
          <a:bodyPr>
            <a:noAutofit/>
          </a:bodyPr>
          <a:lstStyle/>
          <a:p>
            <a:pPr algn="l"/>
            <a:r>
              <a:rPr lang="en-US" sz="2200" dirty="0"/>
              <a:t>Will the data be collected by the project team, contractor, independent cost engineers? </a:t>
            </a:r>
          </a:p>
          <a:p>
            <a:pPr algn="l"/>
            <a:r>
              <a:rPr lang="en-US" sz="2200" dirty="0"/>
              <a:t>Or will the data be derived electronically from some form of surrogate data such as cash flow, machine hours, labor hours, or materials in place? </a:t>
            </a:r>
          </a:p>
          <a:p>
            <a:pPr algn="l"/>
            <a:r>
              <a:rPr lang="en-US" sz="2200" dirty="0"/>
              <a:t>Should the reporting period be one hour, one day, one week, or what?</a:t>
            </a:r>
          </a:p>
          <a:p>
            <a:pPr algn="l"/>
            <a:r>
              <a:rPr lang="en-US" sz="2200" dirty="0"/>
              <a:t>Electronic means of collecting data have vastly improved data assembly, analysis, and dissemination. </a:t>
            </a:r>
          </a:p>
          <a:p>
            <a:pPr algn="l"/>
            <a:r>
              <a:rPr lang="en-US" sz="2200" dirty="0"/>
              <a:t>Currently software have tools to analyze your customized collected data and present it in a form that facilitates monitoring the project, identifying sources of problems, and updating your plan.</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spTree>
    <p:extLst>
      <p:ext uri="{BB962C8B-B14F-4D97-AF65-F5344CB8AC3E}">
        <p14:creationId xmlns:p14="http://schemas.microsoft.com/office/powerpoint/2010/main" val="1261007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Reports and Reporting</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648579"/>
          </a:xfrm>
        </p:spPr>
        <p:txBody>
          <a:bodyPr>
            <a:normAutofit/>
          </a:bodyPr>
          <a:lstStyle/>
          <a:p>
            <a:r>
              <a:rPr lang="en-US" dirty="0"/>
              <a:t>Who gets the progress reports? </a:t>
            </a:r>
            <a:endParaRPr lang="ar-SA" dirty="0"/>
          </a:p>
          <a:p>
            <a:r>
              <a:rPr lang="en-US" dirty="0"/>
              <a:t>Different stakeholders</a:t>
            </a:r>
            <a:r>
              <a:rPr lang="ar-SA" dirty="0"/>
              <a:t> </a:t>
            </a:r>
            <a:r>
              <a:rPr lang="en-US" dirty="0"/>
              <a:t>and levels of management need different kinds of project information. </a:t>
            </a:r>
          </a:p>
          <a:p>
            <a:r>
              <a:rPr lang="en-US" dirty="0"/>
              <a:t>Senior management’s major interests are usually, </a:t>
            </a:r>
          </a:p>
          <a:p>
            <a:pPr lvl="1"/>
            <a:r>
              <a:rPr lang="en-US" dirty="0"/>
              <a:t>“Are we on time and within budget? </a:t>
            </a:r>
          </a:p>
          <a:p>
            <a:pPr lvl="1"/>
            <a:r>
              <a:rPr lang="en-US" dirty="0"/>
              <a:t>If not, what corrective action is taking place?”</a:t>
            </a:r>
          </a:p>
          <a:p>
            <a:r>
              <a:rPr lang="en-US" dirty="0"/>
              <a:t>The reports should be designed for the right audience.</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Tree>
    <p:extLst>
      <p:ext uri="{BB962C8B-B14F-4D97-AF65-F5344CB8AC3E}">
        <p14:creationId xmlns:p14="http://schemas.microsoft.com/office/powerpoint/2010/main" val="2805321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Reports and Reporting</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648579"/>
          </a:xfrm>
        </p:spPr>
        <p:txBody>
          <a:bodyPr>
            <a:normAutofit fontScale="77500" lnSpcReduction="20000"/>
          </a:bodyPr>
          <a:lstStyle/>
          <a:p>
            <a:r>
              <a:rPr lang="en-US" dirty="0"/>
              <a:t>A common topic format for progress reports follows:</a:t>
            </a:r>
          </a:p>
          <a:p>
            <a:r>
              <a:rPr lang="en-US" dirty="0"/>
              <a:t>Progress since last report</a:t>
            </a:r>
          </a:p>
          <a:p>
            <a:r>
              <a:rPr lang="en-US" dirty="0"/>
              <a:t>Current status of project</a:t>
            </a:r>
          </a:p>
          <a:p>
            <a:pPr marL="974725" indent="-457200">
              <a:buFont typeface="+mj-lt"/>
              <a:buAutoNum type="arabicPeriod"/>
            </a:pPr>
            <a:r>
              <a:rPr lang="en-US" dirty="0"/>
              <a:t>Schedule</a:t>
            </a:r>
          </a:p>
          <a:p>
            <a:pPr marL="974725" indent="-457200">
              <a:buFont typeface="+mj-lt"/>
              <a:buAutoNum type="arabicPeriod"/>
            </a:pPr>
            <a:r>
              <a:rPr lang="en-US" dirty="0"/>
              <a:t>Cost</a:t>
            </a:r>
          </a:p>
          <a:p>
            <a:pPr marL="974725" indent="-457200">
              <a:buFont typeface="+mj-lt"/>
              <a:buAutoNum type="arabicPeriod"/>
            </a:pPr>
            <a:r>
              <a:rPr lang="en-US" dirty="0"/>
              <a:t>Scope</a:t>
            </a:r>
          </a:p>
          <a:p>
            <a:r>
              <a:rPr lang="en-US" dirty="0"/>
              <a:t>Cumulative trends</a:t>
            </a:r>
          </a:p>
          <a:p>
            <a:r>
              <a:rPr lang="en-US" dirty="0"/>
              <a:t>Problems and issues since last report</a:t>
            </a:r>
          </a:p>
          <a:p>
            <a:pPr marL="974725" indent="-457200">
              <a:buFont typeface="+mj-lt"/>
              <a:buAutoNum type="arabicPeriod"/>
            </a:pPr>
            <a:r>
              <a:rPr lang="en-US" dirty="0"/>
              <a:t>Actions and resolution of earlier problems</a:t>
            </a:r>
          </a:p>
          <a:p>
            <a:pPr marL="974725" indent="-457200">
              <a:buFont typeface="+mj-lt"/>
              <a:buAutoNum type="arabicPeriod"/>
            </a:pPr>
            <a:r>
              <a:rPr lang="en-US" dirty="0"/>
              <a:t>New variances and problems identified</a:t>
            </a:r>
          </a:p>
          <a:p>
            <a:r>
              <a:rPr lang="en-US" dirty="0"/>
              <a:t>Corrective action planned</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spTree>
    <p:extLst>
      <p:ext uri="{BB962C8B-B14F-4D97-AF65-F5344CB8AC3E}">
        <p14:creationId xmlns:p14="http://schemas.microsoft.com/office/powerpoint/2010/main" val="3810858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6"/>
            <a:ext cx="8095650" cy="3572805"/>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The Project </a:t>
            </a:r>
          </a:p>
          <a:p>
            <a:pPr marL="0" indent="0" algn="ctr">
              <a:buNone/>
            </a:pPr>
            <a:r>
              <a:rPr lang="en-US" altLang="en-US" sz="4400" kern="1200" dirty="0">
                <a:solidFill>
                  <a:schemeClr val="accent5">
                    <a:lumMod val="75000"/>
                  </a:schemeClr>
                </a:solidFill>
                <a:latin typeface="Amasis MT Pro Black" panose="020B0604020202020204" pitchFamily="18" charset="0"/>
              </a:rPr>
              <a:t>Control Process</a:t>
            </a:r>
          </a:p>
        </p:txBody>
      </p:sp>
    </p:spTree>
    <p:extLst>
      <p:ext uri="{BB962C8B-B14F-4D97-AF65-F5344CB8AC3E}">
        <p14:creationId xmlns:p14="http://schemas.microsoft.com/office/powerpoint/2010/main" val="2849884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DDA8B-997D-4810-B8D1-578988495BAF}"/>
              </a:ext>
            </a:extLst>
          </p:cNvPr>
          <p:cNvSpPr>
            <a:spLocks noGrp="1"/>
          </p:cNvSpPr>
          <p:nvPr>
            <p:ph type="title"/>
          </p:nvPr>
        </p:nvSpPr>
        <p:spPr/>
        <p:txBody>
          <a:bodyPr/>
          <a:lstStyle/>
          <a:p>
            <a:r>
              <a:rPr lang="en-US" dirty="0"/>
              <a:t>The Project Control Process</a:t>
            </a:r>
          </a:p>
        </p:txBody>
      </p:sp>
      <p:sp>
        <p:nvSpPr>
          <p:cNvPr id="3" name="Content Placeholder 2">
            <a:extLst>
              <a:ext uri="{FF2B5EF4-FFF2-40B4-BE49-F238E27FC236}">
                <a16:creationId xmlns:a16="http://schemas.microsoft.com/office/drawing/2014/main" id="{835D89FF-7ABF-4588-A07D-88FC09A60D9D}"/>
              </a:ext>
            </a:extLst>
          </p:cNvPr>
          <p:cNvSpPr>
            <a:spLocks noGrp="1"/>
          </p:cNvSpPr>
          <p:nvPr>
            <p:ph idx="1"/>
          </p:nvPr>
        </p:nvSpPr>
        <p:spPr>
          <a:xfrm>
            <a:off x="279400" y="3067305"/>
            <a:ext cx="11645900" cy="3523233"/>
          </a:xfrm>
        </p:spPr>
        <p:txBody>
          <a:bodyPr>
            <a:normAutofit/>
          </a:bodyPr>
          <a:lstStyle/>
          <a:p>
            <a:r>
              <a:rPr lang="en-US" dirty="0"/>
              <a:t>The project control steps for measuring and evaluating project performance are</a:t>
            </a:r>
          </a:p>
          <a:p>
            <a:pPr marL="1023938" indent="-280988">
              <a:buFont typeface="+mj-lt"/>
              <a:buAutoNum type="arabicPeriod"/>
            </a:pPr>
            <a:r>
              <a:rPr lang="en-US" dirty="0"/>
              <a:t>Setting a baseline plan.</a:t>
            </a:r>
          </a:p>
          <a:p>
            <a:pPr marL="1023938" indent="-280988">
              <a:buFont typeface="+mj-lt"/>
              <a:buAutoNum type="arabicPeriod"/>
            </a:pPr>
            <a:r>
              <a:rPr lang="en-US" dirty="0"/>
              <a:t>Measuring progress and performance.</a:t>
            </a:r>
          </a:p>
          <a:p>
            <a:pPr marL="1023938" indent="-280988">
              <a:buFont typeface="+mj-lt"/>
              <a:buAutoNum type="arabicPeriod"/>
            </a:pPr>
            <a:r>
              <a:rPr lang="en-US" dirty="0"/>
              <a:t>Comparing plan against actual.</a:t>
            </a:r>
          </a:p>
          <a:p>
            <a:pPr marL="1023938" indent="-280988">
              <a:buFont typeface="+mj-lt"/>
              <a:buAutoNum type="arabicPeriod"/>
            </a:pPr>
            <a:r>
              <a:rPr lang="en-US" dirty="0"/>
              <a:t>Taking action.</a:t>
            </a:r>
          </a:p>
        </p:txBody>
      </p:sp>
      <p:sp>
        <p:nvSpPr>
          <p:cNvPr id="4" name="Slide Number Placeholder 4">
            <a:extLst>
              <a:ext uri="{FF2B5EF4-FFF2-40B4-BE49-F238E27FC236}">
                <a16:creationId xmlns:a16="http://schemas.microsoft.com/office/drawing/2014/main" id="{95B82301-A265-49E8-AE46-60EB546E9D5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
        <p:nvSpPr>
          <p:cNvPr id="5" name="Rectangle: Rounded Corners 4">
            <a:extLst>
              <a:ext uri="{FF2B5EF4-FFF2-40B4-BE49-F238E27FC236}">
                <a16:creationId xmlns:a16="http://schemas.microsoft.com/office/drawing/2014/main" id="{EFFAE24F-B9AA-4B5E-A5D0-0C7763EE1F62}"/>
              </a:ext>
            </a:extLst>
          </p:cNvPr>
          <p:cNvSpPr/>
          <p:nvPr/>
        </p:nvSpPr>
        <p:spPr>
          <a:xfrm>
            <a:off x="670560" y="1225296"/>
            <a:ext cx="10673080" cy="1584008"/>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t>Control is the process of </a:t>
            </a:r>
            <a:r>
              <a:rPr lang="en-US" sz="2800" b="1" i="1" dirty="0"/>
              <a:t>comparing actual performance </a:t>
            </a:r>
            <a:r>
              <a:rPr lang="en-US" sz="2800" b="1" i="1" dirty="0">
                <a:solidFill>
                  <a:srgbClr val="C00000"/>
                </a:solidFill>
              </a:rPr>
              <a:t>against plan </a:t>
            </a:r>
            <a:r>
              <a:rPr lang="en-US" sz="2800" i="1" dirty="0">
                <a:solidFill>
                  <a:schemeClr val="accent2">
                    <a:lumMod val="50000"/>
                  </a:schemeClr>
                </a:solidFill>
              </a:rPr>
              <a:t>to identify </a:t>
            </a:r>
            <a:r>
              <a:rPr lang="en-US" sz="2800" b="1" dirty="0">
                <a:solidFill>
                  <a:schemeClr val="accent5">
                    <a:lumMod val="75000"/>
                  </a:schemeClr>
                </a:solidFill>
              </a:rPr>
              <a:t>deviations</a:t>
            </a:r>
            <a:r>
              <a:rPr lang="en-US" sz="2800" dirty="0"/>
              <a:t>, </a:t>
            </a:r>
            <a:r>
              <a:rPr lang="en-US" sz="2800" b="1" i="1" dirty="0">
                <a:solidFill>
                  <a:schemeClr val="accent6">
                    <a:lumMod val="50000"/>
                  </a:schemeClr>
                </a:solidFill>
              </a:rPr>
              <a:t>evaluate possible alternative courses of actions</a:t>
            </a:r>
            <a:r>
              <a:rPr lang="en-US" sz="2800" dirty="0"/>
              <a:t>, and </a:t>
            </a:r>
            <a:r>
              <a:rPr lang="en-US" sz="2800" b="1" dirty="0">
                <a:solidFill>
                  <a:schemeClr val="accent2">
                    <a:lumMod val="50000"/>
                  </a:schemeClr>
                </a:solidFill>
              </a:rPr>
              <a:t>take appropriate corrective action.</a:t>
            </a:r>
          </a:p>
        </p:txBody>
      </p:sp>
    </p:spTree>
    <p:extLst>
      <p:ext uri="{BB962C8B-B14F-4D97-AF65-F5344CB8AC3E}">
        <p14:creationId xmlns:p14="http://schemas.microsoft.com/office/powerpoint/2010/main" val="867675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Step 1: Setting a Baseline Plan</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250179"/>
          </a:xfrm>
        </p:spPr>
        <p:txBody>
          <a:bodyPr>
            <a:normAutofit/>
          </a:bodyPr>
          <a:lstStyle/>
          <a:p>
            <a:pPr>
              <a:lnSpc>
                <a:spcPct val="250000"/>
              </a:lnSpc>
            </a:pPr>
            <a:r>
              <a:rPr lang="en-US" dirty="0"/>
              <a:t>The baseline plan provides us with the elements for measuring performance. </a:t>
            </a:r>
          </a:p>
          <a:p>
            <a:pPr>
              <a:lnSpc>
                <a:spcPct val="250000"/>
              </a:lnSpc>
            </a:pPr>
            <a:r>
              <a:rPr lang="en-US" dirty="0"/>
              <a:t>The baseline is derived from the cost and duration information found in the work breakdown structure (WBS) database and time-sequence data from the network and resource scheduling decisions. </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spTree>
    <p:extLst>
      <p:ext uri="{BB962C8B-B14F-4D97-AF65-F5344CB8AC3E}">
        <p14:creationId xmlns:p14="http://schemas.microsoft.com/office/powerpoint/2010/main" val="1976729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Step 2: Measuring Progress and Performance</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250179"/>
          </a:xfrm>
        </p:spPr>
        <p:txBody>
          <a:bodyPr>
            <a:normAutofit/>
          </a:bodyPr>
          <a:lstStyle/>
          <a:p>
            <a:pPr>
              <a:lnSpc>
                <a:spcPct val="200000"/>
              </a:lnSpc>
            </a:pPr>
            <a:r>
              <a:rPr lang="en-US" b="1" i="1" dirty="0"/>
              <a:t>Qualitative measures </a:t>
            </a:r>
            <a:r>
              <a:rPr lang="en-US" dirty="0"/>
              <a:t>such as meeting customer technical specifications and product function are most frequently determined by on-site inspection or actual use.</a:t>
            </a:r>
          </a:p>
          <a:p>
            <a:pPr>
              <a:lnSpc>
                <a:spcPct val="200000"/>
              </a:lnSpc>
            </a:pPr>
            <a:r>
              <a:rPr lang="en-US" dirty="0"/>
              <a:t>Time and budgets are </a:t>
            </a:r>
            <a:r>
              <a:rPr lang="en-US" b="1" i="1" dirty="0"/>
              <a:t>quantitative measures </a:t>
            </a:r>
            <a:r>
              <a:rPr lang="en-US" dirty="0"/>
              <a:t>of performance that readily fit into the integrated information system. </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219869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Step 3: Comparing Plan against Actual</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207009"/>
            <a:ext cx="11645900" cy="5250179"/>
          </a:xfrm>
        </p:spPr>
        <p:txBody>
          <a:bodyPr>
            <a:normAutofit/>
          </a:bodyPr>
          <a:lstStyle/>
          <a:p>
            <a:pPr>
              <a:lnSpc>
                <a:spcPct val="200000"/>
              </a:lnSpc>
            </a:pPr>
            <a:r>
              <a:rPr lang="en-US" dirty="0"/>
              <a:t>Because plans seldom materialize as expected, it becomes imperative to measure deviations from plan to determine if action is necessary. </a:t>
            </a:r>
          </a:p>
          <a:p>
            <a:pPr>
              <a:lnSpc>
                <a:spcPct val="200000"/>
              </a:lnSpc>
            </a:pPr>
            <a:r>
              <a:rPr lang="en-US" dirty="0"/>
              <a:t>Periodic monitoring and measuring the status of the project allow for comparisons of actual versus expected plans. </a:t>
            </a:r>
          </a:p>
          <a:p>
            <a:pPr>
              <a:lnSpc>
                <a:spcPct val="200000"/>
              </a:lnSpc>
            </a:pPr>
            <a:r>
              <a:rPr lang="en-US" dirty="0"/>
              <a:t>It is crucial that the timing of status reports be frequent enough to allow for early detection of variations from plan and early correction of causes. </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Tree>
    <p:extLst>
      <p:ext uri="{BB962C8B-B14F-4D97-AF65-F5344CB8AC3E}">
        <p14:creationId xmlns:p14="http://schemas.microsoft.com/office/powerpoint/2010/main" val="2711523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AB31-8144-4652-A67B-78442D2EA526}"/>
              </a:ext>
            </a:extLst>
          </p:cNvPr>
          <p:cNvSpPr>
            <a:spLocks noGrp="1"/>
          </p:cNvSpPr>
          <p:nvPr>
            <p:ph type="title"/>
          </p:nvPr>
        </p:nvSpPr>
        <p:spPr>
          <a:xfrm>
            <a:off x="279400" y="1"/>
            <a:ext cx="10515600" cy="1207008"/>
          </a:xfrm>
        </p:spPr>
        <p:txBody>
          <a:bodyPr/>
          <a:lstStyle/>
          <a:p>
            <a:r>
              <a:rPr lang="en-US" dirty="0"/>
              <a:t>Step 4: Taking Action</a:t>
            </a:r>
          </a:p>
        </p:txBody>
      </p:sp>
      <p:sp>
        <p:nvSpPr>
          <p:cNvPr id="3" name="Content Placeholder 2">
            <a:extLst>
              <a:ext uri="{FF2B5EF4-FFF2-40B4-BE49-F238E27FC236}">
                <a16:creationId xmlns:a16="http://schemas.microsoft.com/office/drawing/2014/main" id="{9745D963-6326-44E0-BBB3-E71EFA4C85BD}"/>
              </a:ext>
            </a:extLst>
          </p:cNvPr>
          <p:cNvSpPr>
            <a:spLocks noGrp="1"/>
          </p:cNvSpPr>
          <p:nvPr>
            <p:ph idx="1"/>
          </p:nvPr>
        </p:nvSpPr>
        <p:spPr>
          <a:xfrm>
            <a:off x="279400" y="1072896"/>
            <a:ext cx="11645900" cy="5250179"/>
          </a:xfrm>
        </p:spPr>
        <p:txBody>
          <a:bodyPr>
            <a:normAutofit/>
          </a:bodyPr>
          <a:lstStyle/>
          <a:p>
            <a:pPr>
              <a:lnSpc>
                <a:spcPct val="200000"/>
              </a:lnSpc>
            </a:pPr>
            <a:r>
              <a:rPr lang="en-US" dirty="0"/>
              <a:t>If deviations from plans are significant, corrective action will be needed to bring the project back in line with the original or revised plan. </a:t>
            </a:r>
          </a:p>
          <a:p>
            <a:pPr>
              <a:lnSpc>
                <a:spcPct val="200000"/>
              </a:lnSpc>
            </a:pPr>
            <a:r>
              <a:rPr lang="en-US" dirty="0"/>
              <a:t>In some cases, conditions or scope can change, which, in turn, will require a change in the baseline plan to recognize new information.</a:t>
            </a:r>
          </a:p>
        </p:txBody>
      </p:sp>
      <p:sp>
        <p:nvSpPr>
          <p:cNvPr id="4" name="Slide Number Placeholder 4">
            <a:extLst>
              <a:ext uri="{FF2B5EF4-FFF2-40B4-BE49-F238E27FC236}">
                <a16:creationId xmlns:a16="http://schemas.microsoft.com/office/drawing/2014/main" id="{ED429F54-BFA1-4EBE-9CF4-7D90C636C5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spTree>
    <p:extLst>
      <p:ext uri="{BB962C8B-B14F-4D97-AF65-F5344CB8AC3E}">
        <p14:creationId xmlns:p14="http://schemas.microsoft.com/office/powerpoint/2010/main" val="3982215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Monitoring Time Performance</a:t>
            </a:r>
          </a:p>
        </p:txBody>
      </p:sp>
      <p:pic>
        <p:nvPicPr>
          <p:cNvPr id="2" name="Picture 1">
            <a:extLst>
              <a:ext uri="{FF2B5EF4-FFF2-40B4-BE49-F238E27FC236}">
                <a16:creationId xmlns:a16="http://schemas.microsoft.com/office/drawing/2014/main" id="{C4ADEEE4-22B8-4096-BB47-1332E8667B52}"/>
              </a:ext>
            </a:extLst>
          </p:cNvPr>
          <p:cNvPicPr>
            <a:picLocks noChangeAspect="1"/>
          </p:cNvPicPr>
          <p:nvPr/>
        </p:nvPicPr>
        <p:blipFill rotWithShape="1">
          <a:blip r:embed="rId3"/>
          <a:srcRect l="7522" t="18805" r="9586" b="19797"/>
          <a:stretch/>
        </p:blipFill>
        <p:spPr>
          <a:xfrm>
            <a:off x="7963459" y="4041244"/>
            <a:ext cx="3568141" cy="2054901"/>
          </a:xfrm>
          <a:prstGeom prst="rect">
            <a:avLst/>
          </a:prstGeom>
        </p:spPr>
      </p:pic>
    </p:spTree>
    <p:extLst>
      <p:ext uri="{BB962C8B-B14F-4D97-AF65-F5344CB8AC3E}">
        <p14:creationId xmlns:p14="http://schemas.microsoft.com/office/powerpoint/2010/main" val="149245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p:txBody>
          <a:bodyPr/>
          <a:lstStyle/>
          <a:p>
            <a:r>
              <a:rPr lang="en-US" dirty="0"/>
              <a:t>Monitoring Time Performance</a:t>
            </a:r>
          </a:p>
        </p:txBody>
      </p:sp>
      <p:sp>
        <p:nvSpPr>
          <p:cNvPr id="3" name="Content Placeholder 2">
            <a:extLst>
              <a:ext uri="{FF2B5EF4-FFF2-40B4-BE49-F238E27FC236}">
                <a16:creationId xmlns:a16="http://schemas.microsoft.com/office/drawing/2014/main" id="{DB6BA71B-3467-4578-A965-80CBE15F1BD4}"/>
              </a:ext>
            </a:extLst>
          </p:cNvPr>
          <p:cNvSpPr>
            <a:spLocks noGrp="1"/>
          </p:cNvSpPr>
          <p:nvPr>
            <p:ph idx="1"/>
          </p:nvPr>
        </p:nvSpPr>
        <p:spPr>
          <a:xfrm>
            <a:off x="279400" y="1267968"/>
            <a:ext cx="11645900" cy="5303520"/>
          </a:xfrm>
        </p:spPr>
        <p:txBody>
          <a:bodyPr>
            <a:normAutofit/>
          </a:bodyPr>
          <a:lstStyle/>
          <a:p>
            <a:r>
              <a:rPr lang="en-US" dirty="0"/>
              <a:t>A major goal of progress reporting is to catch any negative variances from plan as early as possible to determine if corrective action is necessary.</a:t>
            </a:r>
          </a:p>
          <a:p>
            <a:r>
              <a:rPr lang="en-US" dirty="0"/>
              <a:t>The project network schedule, derived from the WBS/OBS, serves as the baseline to compare against actual performance.</a:t>
            </a:r>
          </a:p>
          <a:p>
            <a:r>
              <a:rPr lang="en-US" dirty="0"/>
              <a:t>Tools used </a:t>
            </a:r>
          </a:p>
          <a:p>
            <a:pPr lvl="1"/>
            <a:r>
              <a:rPr lang="en-US" sz="2400" dirty="0"/>
              <a:t>Tracking Gantt Chart</a:t>
            </a:r>
          </a:p>
          <a:p>
            <a:pPr lvl="1"/>
            <a:r>
              <a:rPr lang="en-US" sz="2400" dirty="0"/>
              <a:t>Control Chart</a:t>
            </a:r>
          </a:p>
          <a:p>
            <a:pPr lvl="1"/>
            <a:r>
              <a:rPr lang="en-US" sz="2400" dirty="0"/>
              <a:t>Milestone Schedules</a:t>
            </a:r>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2531015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1" y="0"/>
            <a:ext cx="10515600" cy="1033907"/>
          </a:xfrm>
        </p:spPr>
        <p:txBody>
          <a:bodyPr/>
          <a:lstStyle/>
          <a:p>
            <a:r>
              <a:rPr lang="en-US" dirty="0"/>
              <a:t>Tracking Gantt Chart</a:t>
            </a:r>
          </a:p>
        </p:txBody>
      </p:sp>
      <p:sp>
        <p:nvSpPr>
          <p:cNvPr id="3" name="Content Placeholder 2">
            <a:extLst>
              <a:ext uri="{FF2B5EF4-FFF2-40B4-BE49-F238E27FC236}">
                <a16:creationId xmlns:a16="http://schemas.microsoft.com/office/drawing/2014/main" id="{DB6BA71B-3467-4578-A965-80CBE15F1BD4}"/>
              </a:ext>
            </a:extLst>
          </p:cNvPr>
          <p:cNvSpPr>
            <a:spLocks noGrp="1"/>
          </p:cNvSpPr>
          <p:nvPr>
            <p:ph idx="1"/>
          </p:nvPr>
        </p:nvSpPr>
        <p:spPr>
          <a:xfrm>
            <a:off x="8258609" y="1856225"/>
            <a:ext cx="3788103" cy="2508512"/>
          </a:xfrm>
        </p:spPr>
        <p:txBody>
          <a:bodyPr/>
          <a:lstStyle/>
          <a:p>
            <a:pPr algn="ctr">
              <a:lnSpc>
                <a:spcPct val="200000"/>
              </a:lnSpc>
            </a:pPr>
            <a:r>
              <a:rPr lang="en-US" dirty="0"/>
              <a:t>The most favored, used, and understandable.</a:t>
            </a:r>
          </a:p>
          <a:p>
            <a:endParaRPr lang="en-US" dirty="0"/>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pic>
        <p:nvPicPr>
          <p:cNvPr id="5" name="Picture 4">
            <a:extLst>
              <a:ext uri="{FF2B5EF4-FFF2-40B4-BE49-F238E27FC236}">
                <a16:creationId xmlns:a16="http://schemas.microsoft.com/office/drawing/2014/main" id="{F7A49E12-FEF8-46E2-A074-AB705BB8AA97}"/>
              </a:ext>
            </a:extLst>
          </p:cNvPr>
          <p:cNvPicPr>
            <a:picLocks noChangeAspect="1"/>
          </p:cNvPicPr>
          <p:nvPr/>
        </p:nvPicPr>
        <p:blipFill>
          <a:blip r:embed="rId2"/>
          <a:stretch>
            <a:fillRect/>
          </a:stretch>
        </p:blipFill>
        <p:spPr>
          <a:xfrm>
            <a:off x="279400" y="806569"/>
            <a:ext cx="7645399" cy="6051431"/>
          </a:xfrm>
          <a:prstGeom prst="rect">
            <a:avLst/>
          </a:prstGeom>
        </p:spPr>
      </p:pic>
    </p:spTree>
    <p:extLst>
      <p:ext uri="{BB962C8B-B14F-4D97-AF65-F5344CB8AC3E}">
        <p14:creationId xmlns:p14="http://schemas.microsoft.com/office/powerpoint/2010/main" val="29038626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98D05F-1D99-4EDB-B4D5-09C3C272B915}"/>
              </a:ext>
            </a:extLst>
          </p:cNvPr>
          <p:cNvPicPr>
            <a:picLocks noChangeAspect="1"/>
          </p:cNvPicPr>
          <p:nvPr/>
        </p:nvPicPr>
        <p:blipFill>
          <a:blip r:embed="rId2"/>
          <a:stretch>
            <a:fillRect/>
          </a:stretch>
        </p:blipFill>
        <p:spPr>
          <a:xfrm>
            <a:off x="6226048" y="1795470"/>
            <a:ext cx="5962904" cy="3715314"/>
          </a:xfrm>
          <a:prstGeom prst="rect">
            <a:avLst/>
          </a:prstGeom>
        </p:spPr>
      </p:pic>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0" y="1"/>
            <a:ext cx="10515600" cy="792480"/>
          </a:xfrm>
        </p:spPr>
        <p:txBody>
          <a:bodyPr>
            <a:normAutofit/>
          </a:bodyPr>
          <a:lstStyle/>
          <a:p>
            <a:r>
              <a:rPr lang="en-US" dirty="0"/>
              <a:t>Control Chart</a:t>
            </a:r>
          </a:p>
        </p:txBody>
      </p:sp>
      <p:sp>
        <p:nvSpPr>
          <p:cNvPr id="3" name="Content Placeholder 2">
            <a:extLst>
              <a:ext uri="{FF2B5EF4-FFF2-40B4-BE49-F238E27FC236}">
                <a16:creationId xmlns:a16="http://schemas.microsoft.com/office/drawing/2014/main" id="{DB6BA71B-3467-4578-A965-80CBE15F1BD4}"/>
              </a:ext>
            </a:extLst>
          </p:cNvPr>
          <p:cNvSpPr>
            <a:spLocks noGrp="1"/>
          </p:cNvSpPr>
          <p:nvPr>
            <p:ph idx="1"/>
          </p:nvPr>
        </p:nvSpPr>
        <p:spPr>
          <a:xfrm>
            <a:off x="133096" y="658368"/>
            <a:ext cx="6377432" cy="6199632"/>
          </a:xfrm>
        </p:spPr>
        <p:txBody>
          <a:bodyPr>
            <a:noAutofit/>
          </a:bodyPr>
          <a:lstStyle/>
          <a:p>
            <a:pPr>
              <a:lnSpc>
                <a:spcPct val="200000"/>
              </a:lnSpc>
            </a:pPr>
            <a:r>
              <a:rPr lang="en-US" sz="2000" dirty="0"/>
              <a:t>The chart is used to plot the difference between the scheduled time on the </a:t>
            </a:r>
            <a:r>
              <a:rPr lang="en-US" sz="2000" b="1" i="1" dirty="0"/>
              <a:t>critical path </a:t>
            </a:r>
            <a:r>
              <a:rPr lang="en-US" sz="2000" dirty="0"/>
              <a:t>at the report date with the actual point on the critical path.</a:t>
            </a:r>
          </a:p>
          <a:p>
            <a:pPr>
              <a:lnSpc>
                <a:spcPct val="200000"/>
              </a:lnSpc>
            </a:pPr>
            <a:r>
              <a:rPr lang="en-US" sz="2000" dirty="0"/>
              <a:t>The figure shows the project was behind early in the project, the plot suggests corrective action brought the project back on track.</a:t>
            </a:r>
          </a:p>
          <a:p>
            <a:pPr>
              <a:lnSpc>
                <a:spcPct val="200000"/>
              </a:lnSpc>
            </a:pPr>
            <a:r>
              <a:rPr lang="en-US" sz="2000" dirty="0"/>
              <a:t>Control chart trends are very useful for giving warning of potential problems so appropriate action can be taken if necessary.</a:t>
            </a:r>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1335399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0" y="-12191"/>
            <a:ext cx="10515600" cy="875411"/>
          </a:xfrm>
        </p:spPr>
        <p:txBody>
          <a:bodyPr/>
          <a:lstStyle/>
          <a:p>
            <a:r>
              <a:rPr lang="en-US" dirty="0"/>
              <a:t>Milestone Schedules</a:t>
            </a:r>
          </a:p>
        </p:txBody>
      </p:sp>
      <p:sp>
        <p:nvSpPr>
          <p:cNvPr id="3" name="Content Placeholder 2">
            <a:extLst>
              <a:ext uri="{FF2B5EF4-FFF2-40B4-BE49-F238E27FC236}">
                <a16:creationId xmlns:a16="http://schemas.microsoft.com/office/drawing/2014/main" id="{DB6BA71B-3467-4578-A965-80CBE15F1BD4}"/>
              </a:ext>
            </a:extLst>
          </p:cNvPr>
          <p:cNvSpPr>
            <a:spLocks noGrp="1"/>
          </p:cNvSpPr>
          <p:nvPr>
            <p:ph idx="1"/>
          </p:nvPr>
        </p:nvSpPr>
        <p:spPr>
          <a:xfrm>
            <a:off x="120904" y="863220"/>
            <a:ext cx="7121144" cy="5858255"/>
          </a:xfrm>
        </p:spPr>
        <p:txBody>
          <a:bodyPr>
            <a:normAutofit lnSpcReduction="10000"/>
          </a:bodyPr>
          <a:lstStyle/>
          <a:p>
            <a:r>
              <a:rPr lang="en-US" sz="2000" dirty="0"/>
              <a:t>Stakeholders, whether it is senior management, the owner, or regulatory agencies often neither need or desire a detailed accounting of project progress. </a:t>
            </a:r>
          </a:p>
          <a:p>
            <a:r>
              <a:rPr lang="en-US" sz="2000" dirty="0"/>
              <a:t>Instead, their interests can be satisfied by reporting progress towards major project </a:t>
            </a:r>
            <a:r>
              <a:rPr lang="en-US" sz="2000" b="1" i="1" dirty="0"/>
              <a:t>milestones</a:t>
            </a:r>
            <a:r>
              <a:rPr lang="en-US" sz="2000" dirty="0"/>
              <a:t>.</a:t>
            </a:r>
          </a:p>
          <a:p>
            <a:r>
              <a:rPr lang="en-US" sz="2000" dirty="0"/>
              <a:t>Remember, milestones are significant project events that mark major accomplishments.</a:t>
            </a:r>
          </a:p>
          <a:p>
            <a:r>
              <a:rPr lang="en-US" sz="2000" dirty="0"/>
              <a:t>Project managers recognize the need to use</a:t>
            </a:r>
          </a:p>
          <a:p>
            <a:pPr marL="341313" lvl="1" indent="-179388">
              <a:buFont typeface="Calibri" panose="020F0502020204030204" pitchFamily="34" charset="0"/>
              <a:buChar char="‐"/>
            </a:pPr>
            <a:r>
              <a:rPr lang="en-US" dirty="0"/>
              <a:t>A more macro schedule of significant deliverables to keep external stakeholders informed and </a:t>
            </a:r>
          </a:p>
          <a:p>
            <a:pPr marL="341313" lvl="1" indent="-179388">
              <a:buFont typeface="Calibri" panose="020F0502020204030204" pitchFamily="34" charset="0"/>
              <a:buChar char="‐"/>
            </a:pPr>
            <a:r>
              <a:rPr lang="en-US" dirty="0"/>
              <a:t>A more detailed milestone driven schedule to manage and motivate the project team to achieve those deliverables.</a:t>
            </a:r>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pic>
        <p:nvPicPr>
          <p:cNvPr id="5" name="Picture 4">
            <a:extLst>
              <a:ext uri="{FF2B5EF4-FFF2-40B4-BE49-F238E27FC236}">
                <a16:creationId xmlns:a16="http://schemas.microsoft.com/office/drawing/2014/main" id="{BDAB9AA5-551E-4755-AF05-981507DE27D1}"/>
              </a:ext>
            </a:extLst>
          </p:cNvPr>
          <p:cNvPicPr>
            <a:picLocks noChangeAspect="1"/>
          </p:cNvPicPr>
          <p:nvPr/>
        </p:nvPicPr>
        <p:blipFill rotWithShape="1">
          <a:blip r:embed="rId2"/>
          <a:srcRect l="2005" r="2103"/>
          <a:stretch/>
        </p:blipFill>
        <p:spPr>
          <a:xfrm>
            <a:off x="7412736" y="2267712"/>
            <a:ext cx="4658360" cy="2601848"/>
          </a:xfrm>
          <a:prstGeom prst="rect">
            <a:avLst/>
          </a:prstGeom>
        </p:spPr>
      </p:pic>
    </p:spTree>
    <p:extLst>
      <p:ext uri="{BB962C8B-B14F-4D97-AF65-F5344CB8AC3E}">
        <p14:creationId xmlns:p14="http://schemas.microsoft.com/office/powerpoint/2010/main" val="580541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1529" y="847384"/>
            <a:ext cx="8095650" cy="349296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Development of an</a:t>
            </a:r>
          </a:p>
          <a:p>
            <a:pPr marL="0" indent="0" algn="ctr">
              <a:buNone/>
            </a:pPr>
            <a:r>
              <a:rPr lang="en-US" altLang="en-US" sz="4400" kern="1200" dirty="0">
                <a:solidFill>
                  <a:schemeClr val="accent5">
                    <a:lumMod val="75000"/>
                  </a:schemeClr>
                </a:solidFill>
                <a:latin typeface="Amasis MT Pro Black" panose="020B0604020202020204" pitchFamily="18" charset="0"/>
              </a:rPr>
              <a:t> Earned Value (EV) </a:t>
            </a:r>
          </a:p>
          <a:p>
            <a:pPr marL="0" indent="0" algn="ctr">
              <a:buNone/>
            </a:pPr>
            <a:r>
              <a:rPr lang="en-US" altLang="en-US" sz="4400" kern="1200" dirty="0">
                <a:solidFill>
                  <a:schemeClr val="accent5">
                    <a:lumMod val="75000"/>
                  </a:schemeClr>
                </a:solidFill>
                <a:latin typeface="Amasis MT Pro Black" panose="020B0604020202020204" pitchFamily="18" charset="0"/>
              </a:rPr>
              <a:t>Cost/Schedule System</a:t>
            </a:r>
          </a:p>
        </p:txBody>
      </p:sp>
    </p:spTree>
    <p:extLst>
      <p:ext uri="{BB962C8B-B14F-4D97-AF65-F5344CB8AC3E}">
        <p14:creationId xmlns:p14="http://schemas.microsoft.com/office/powerpoint/2010/main" val="698987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lstStyle/>
          <a:p>
            <a:r>
              <a:rPr lang="en-US" dirty="0"/>
              <a:t>Earned Value Cost/Schedule System</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024128"/>
            <a:ext cx="11645900" cy="5697347"/>
          </a:xfrm>
        </p:spPr>
        <p:txBody>
          <a:bodyPr>
            <a:normAutofit/>
          </a:bodyPr>
          <a:lstStyle/>
          <a:p>
            <a:r>
              <a:rPr lang="en-US" dirty="0"/>
              <a:t>The earned value system starts with the time-phased costs that provide the project budget baseline, which is called the </a:t>
            </a:r>
            <a:r>
              <a:rPr lang="en-US" b="1" i="1" dirty="0"/>
              <a:t>planned budgeted value </a:t>
            </a:r>
            <a:r>
              <a:rPr lang="en-US" dirty="0"/>
              <a:t>(</a:t>
            </a:r>
            <a:r>
              <a:rPr lang="en-US" b="1" i="1" dirty="0"/>
              <a:t>PV</a:t>
            </a:r>
            <a:r>
              <a:rPr lang="en-US" dirty="0"/>
              <a:t>) of the work scheduled.</a:t>
            </a:r>
          </a:p>
          <a:p>
            <a:r>
              <a:rPr lang="en-US" dirty="0"/>
              <a:t>Given this time-phased baseline, comparisons are made with actual and planned schedule and costs using earned value. </a:t>
            </a:r>
          </a:p>
          <a:p>
            <a:r>
              <a:rPr lang="en-US" dirty="0"/>
              <a:t>The earned value approach provides the missing links not found in conventional cost-budget systems. </a:t>
            </a:r>
          </a:p>
          <a:p>
            <a:r>
              <a:rPr lang="en-US" dirty="0"/>
              <a:t>At any point in time, a status report can be developed for the project.</a:t>
            </a:r>
          </a:p>
          <a:p>
            <a:r>
              <a:rPr lang="en-US" dirty="0"/>
              <a:t>The earned value cost/schedule system uses several acronyms and equations for analysis.</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spTree>
    <p:extLst>
      <p:ext uri="{BB962C8B-B14F-4D97-AF65-F5344CB8AC3E}">
        <p14:creationId xmlns:p14="http://schemas.microsoft.com/office/powerpoint/2010/main" val="38975342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0" y="136525"/>
            <a:ext cx="10515600" cy="875411"/>
          </a:xfrm>
        </p:spPr>
        <p:txBody>
          <a:bodyPr/>
          <a:lstStyle/>
          <a:p>
            <a:r>
              <a:rPr lang="en-US" dirty="0"/>
              <a:t>Glossary of Terms</a:t>
            </a:r>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graphicFrame>
        <p:nvGraphicFramePr>
          <p:cNvPr id="5" name="Group 318">
            <a:extLst>
              <a:ext uri="{FF2B5EF4-FFF2-40B4-BE49-F238E27FC236}">
                <a16:creationId xmlns:a16="http://schemas.microsoft.com/office/drawing/2014/main" id="{BAEE4590-839D-4461-BCA1-5EF70E1E82B8}"/>
              </a:ext>
            </a:extLst>
          </p:cNvPr>
          <p:cNvGraphicFramePr>
            <a:graphicFrameLocks noGrp="1"/>
          </p:cNvGraphicFramePr>
          <p:nvPr>
            <p:extLst>
              <p:ext uri="{D42A27DB-BD31-4B8C-83A1-F6EECF244321}">
                <p14:modId xmlns:p14="http://schemas.microsoft.com/office/powerpoint/2010/main" val="882313931"/>
              </p:ext>
            </p:extLst>
          </p:nvPr>
        </p:nvGraphicFramePr>
        <p:xfrm>
          <a:off x="70612" y="905911"/>
          <a:ext cx="12050776" cy="5952089"/>
        </p:xfrm>
        <a:graphic>
          <a:graphicData uri="http://schemas.openxmlformats.org/drawingml/2006/table">
            <a:tbl>
              <a:tblPr/>
              <a:tblGrid>
                <a:gridCol w="682752">
                  <a:extLst>
                    <a:ext uri="{9D8B030D-6E8A-4147-A177-3AD203B41FA5}">
                      <a16:colId xmlns:a16="http://schemas.microsoft.com/office/drawing/2014/main" val="1538594581"/>
                    </a:ext>
                  </a:extLst>
                </a:gridCol>
                <a:gridCol w="11368024">
                  <a:extLst>
                    <a:ext uri="{9D8B030D-6E8A-4147-A177-3AD203B41FA5}">
                      <a16:colId xmlns:a16="http://schemas.microsoft.com/office/drawing/2014/main" val="4083029680"/>
                    </a:ext>
                  </a:extLst>
                </a:gridCol>
              </a:tblGrid>
              <a:tr h="897815">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EV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Earned value for a task is simply the </a:t>
                      </a:r>
                      <a:r>
                        <a:rPr kumimoji="0" lang="en-US" altLang="en-US" sz="1600" b="1" i="1" u="none" strike="noStrike" cap="none" normalizeH="0" baseline="0" dirty="0">
                          <a:ln>
                            <a:noFill/>
                          </a:ln>
                          <a:solidFill>
                            <a:srgbClr val="C00000"/>
                          </a:solidFill>
                          <a:effectLst/>
                          <a:latin typeface="Arial" panose="020B0604020202020204" pitchFamily="34" charset="0"/>
                          <a:cs typeface="Arial" panose="020B0604020202020204" pitchFamily="34" charset="0"/>
                        </a:rPr>
                        <a:t>percent complete </a:t>
                      </a: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times its original budget. Stated differently, EV is the percent of the original budget that has been earned by actual work completed</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49027419"/>
                  </a:ext>
                </a:extLst>
              </a:tr>
              <a:tr h="65839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PV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The planned time-phased baseline of the value of the work scheduled. An approved cost estimate of the resources scheduled in a time-phased cumulative baseline</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19793419"/>
                  </a:ext>
                </a:extLst>
              </a:tr>
              <a:tr h="65839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Actual cost of the work completed. The sum of the costs incurred in accomplishing work.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50744798"/>
                  </a:ext>
                </a:extLst>
              </a:tr>
              <a:tr h="688302">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CV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Cost variance is the difference between the earned value and the actual costs for the work completed to date where CV = EV – AC.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0761653"/>
                  </a:ext>
                </a:extLst>
              </a:tr>
              <a:tr h="60740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SV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Schedule variance is the difference between the earned value and the baseline line to date where SV = EV – PV.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79282601"/>
                  </a:ext>
                </a:extLst>
              </a:tr>
              <a:tr h="60740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BAC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Budgeted cost at completion. Total budgeted cost of the baseline or project cost accounts.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39970900"/>
                  </a:ext>
                </a:extLst>
              </a:tr>
              <a:tr h="60740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EAC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Estimated cost at completion.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16214068"/>
                  </a:ext>
                </a:extLst>
              </a:tr>
              <a:tr h="60740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ETC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Estimated cost to complete remaining work.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76145196"/>
                  </a:ext>
                </a:extLst>
              </a:tr>
              <a:tr h="60740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VAC </a:t>
                      </a:r>
                      <a:endParaRPr kumimoji="0" lang="en-US" altLang="en-US" sz="18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Cost variance at completion. VAC indicates expected actual over- or under-run cost at completion. </a:t>
                      </a:r>
                      <a:endParaRPr kumimoji="0" lang="en-US" altLang="en-US" sz="16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380535"/>
                  </a:ext>
                </a:extLst>
              </a:tr>
            </a:tbl>
          </a:graphicData>
        </a:graphic>
      </p:graphicFrame>
    </p:spTree>
    <p:extLst>
      <p:ext uri="{BB962C8B-B14F-4D97-AF65-F5344CB8AC3E}">
        <p14:creationId xmlns:p14="http://schemas.microsoft.com/office/powerpoint/2010/main" val="306673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0" y="136525"/>
            <a:ext cx="10515600" cy="972947"/>
          </a:xfrm>
        </p:spPr>
        <p:txBody>
          <a:bodyPr>
            <a:normAutofit/>
          </a:bodyPr>
          <a:lstStyle/>
          <a:p>
            <a:r>
              <a:rPr lang="en-US" dirty="0"/>
              <a:t>Development of an EV Cost/Schedule System</a:t>
            </a:r>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sp>
        <p:nvSpPr>
          <p:cNvPr id="7" name="Rectangle 3">
            <a:extLst>
              <a:ext uri="{FF2B5EF4-FFF2-40B4-BE49-F238E27FC236}">
                <a16:creationId xmlns:a16="http://schemas.microsoft.com/office/drawing/2014/main" id="{9DE77348-4B01-433D-861A-7ABAF7EAF03A}"/>
              </a:ext>
            </a:extLst>
          </p:cNvPr>
          <p:cNvSpPr txBox="1">
            <a:spLocks noChangeArrowheads="1"/>
          </p:cNvSpPr>
          <p:nvPr/>
        </p:nvSpPr>
        <p:spPr bwMode="auto">
          <a:xfrm>
            <a:off x="279400" y="1007364"/>
            <a:ext cx="5745480" cy="531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22250" indent="-222250" algn="l" rtl="0" fontAlgn="base">
              <a:spcBef>
                <a:spcPct val="20000"/>
              </a:spcBef>
              <a:spcAft>
                <a:spcPct val="0"/>
              </a:spcAft>
              <a:buChar char="•"/>
              <a:defRPr sz="2800" kern="1200">
                <a:solidFill>
                  <a:srgbClr val="336699"/>
                </a:solidFill>
                <a:latin typeface="+mn-lt"/>
                <a:ea typeface="+mn-ea"/>
                <a:cs typeface="+mn-cs"/>
              </a:defRPr>
            </a:lvl1pPr>
            <a:lvl2pPr marL="519113" indent="-182563" algn="l" rtl="0" fontAlgn="base">
              <a:spcBef>
                <a:spcPct val="20000"/>
              </a:spcBef>
              <a:spcAft>
                <a:spcPct val="0"/>
              </a:spcAft>
              <a:buChar char="–"/>
              <a:defRPr sz="2400" kern="1200">
                <a:solidFill>
                  <a:srgbClr val="990033"/>
                </a:solidFill>
                <a:latin typeface="+mn-lt"/>
                <a:ea typeface="+mn-ea"/>
                <a:cs typeface="+mn-cs"/>
              </a:defRPr>
            </a:lvl2pPr>
            <a:lvl3pPr marL="909638" indent="-174625" algn="l" rtl="0" fontAlgn="base">
              <a:spcBef>
                <a:spcPct val="20000"/>
              </a:spcBef>
              <a:spcAft>
                <a:spcPct val="0"/>
              </a:spcAft>
              <a:buChar char="•"/>
              <a:defRPr sz="2000" kern="1200">
                <a:solidFill>
                  <a:srgbClr val="006666"/>
                </a:solidFill>
                <a:latin typeface="Tahoma" panose="020B0604030504040204" pitchFamily="34" charset="0"/>
                <a:ea typeface="+mn-ea"/>
                <a:cs typeface="+mn-cs"/>
              </a:defRPr>
            </a:lvl3pPr>
            <a:lvl4pPr marL="1196975" indent="-1730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4488" marR="0" lvl="0" indent="-344488" algn="l" defTabSz="914400" rtl="0" eaLnBrk="1" fontAlgn="base" latinLnBrk="0" hangingPunct="1">
              <a:lnSpc>
                <a:spcPct val="150000"/>
              </a:lnSpc>
              <a:spcBef>
                <a:spcPct val="40000"/>
              </a:spcBef>
              <a:spcAft>
                <a:spcPct val="0"/>
              </a:spcAft>
              <a:buClrTx/>
              <a:buSzTx/>
              <a:buFontTx/>
              <a:buAutoNum type="arabicPeriod"/>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Define the work using a WBS.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Scope</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Work packages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Deliverables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Organization units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Resources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Budgets</a:t>
            </a:r>
          </a:p>
          <a:p>
            <a:pPr marL="344488" marR="0" lvl="0" indent="-344488" algn="l" defTabSz="914400" rtl="0" eaLnBrk="1" fontAlgn="base" latinLnBrk="0" hangingPunct="1">
              <a:lnSpc>
                <a:spcPct val="150000"/>
              </a:lnSpc>
              <a:spcBef>
                <a:spcPct val="40000"/>
              </a:spcBef>
              <a:spcAft>
                <a:spcPct val="0"/>
              </a:spcAft>
              <a:buClrTx/>
              <a:buSzTx/>
              <a:buFontTx/>
              <a:buAutoNum type="arabicPeriod"/>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Develop work and resource schedules.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Schedule resources to activities</a:t>
            </a:r>
          </a:p>
          <a:p>
            <a:pPr marL="795338" marR="0" lvl="1" indent="-333375" algn="l" defTabSz="914400" rtl="0" eaLnBrk="1" fontAlgn="base" latinLnBrk="0" hangingPunct="1">
              <a:lnSpc>
                <a:spcPct val="150000"/>
              </a:lnSpc>
              <a:spcBef>
                <a:spcPct val="40000"/>
              </a:spcBef>
              <a:spcAft>
                <a:spcPct val="0"/>
              </a:spcAft>
              <a:buClrTx/>
              <a:buSzTx/>
              <a:buFontTx/>
              <a:buAutoNum type="alphaLcPeriod"/>
              <a:tabLst/>
              <a:defRPr/>
            </a:pPr>
            <a:r>
              <a:rPr kumimoji="0" lang="en-US" altLang="en-US" sz="1800" b="0" i="0" u="none" strike="noStrike" kern="1200" cap="none" spc="0" normalizeH="0" baseline="0" noProof="0" dirty="0">
                <a:ln>
                  <a:noFill/>
                </a:ln>
                <a:solidFill>
                  <a:srgbClr val="990033"/>
                </a:solidFill>
                <a:effectLst/>
                <a:uLnTx/>
                <a:uFillTx/>
                <a:latin typeface="Arial"/>
                <a:ea typeface="+mn-ea"/>
                <a:cs typeface="+mn-cs"/>
              </a:rPr>
              <a:t>Time-phase work packages into a network</a:t>
            </a:r>
          </a:p>
        </p:txBody>
      </p:sp>
      <p:sp>
        <p:nvSpPr>
          <p:cNvPr id="8" name="Rectangle 4">
            <a:extLst>
              <a:ext uri="{FF2B5EF4-FFF2-40B4-BE49-F238E27FC236}">
                <a16:creationId xmlns:a16="http://schemas.microsoft.com/office/drawing/2014/main" id="{4F5A6C16-1E2E-4485-90C8-943607818362}"/>
              </a:ext>
            </a:extLst>
          </p:cNvPr>
          <p:cNvSpPr txBox="1">
            <a:spLocks noChangeArrowheads="1"/>
          </p:cNvSpPr>
          <p:nvPr/>
        </p:nvSpPr>
        <p:spPr bwMode="auto">
          <a:xfrm>
            <a:off x="6167122" y="1007364"/>
            <a:ext cx="5745478" cy="531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22250" indent="-222250" algn="l" rtl="0" fontAlgn="base">
              <a:spcBef>
                <a:spcPct val="20000"/>
              </a:spcBef>
              <a:spcAft>
                <a:spcPct val="0"/>
              </a:spcAft>
              <a:buChar char="•"/>
              <a:defRPr sz="2800" kern="1200">
                <a:solidFill>
                  <a:srgbClr val="336699"/>
                </a:solidFill>
                <a:latin typeface="+mn-lt"/>
                <a:ea typeface="+mn-ea"/>
                <a:cs typeface="+mn-cs"/>
              </a:defRPr>
            </a:lvl1pPr>
            <a:lvl2pPr marL="519113" indent="-182563" algn="l" rtl="0" fontAlgn="base">
              <a:spcBef>
                <a:spcPct val="20000"/>
              </a:spcBef>
              <a:spcAft>
                <a:spcPct val="0"/>
              </a:spcAft>
              <a:buChar char="–"/>
              <a:defRPr sz="2400" kern="1200">
                <a:solidFill>
                  <a:srgbClr val="990033"/>
                </a:solidFill>
                <a:latin typeface="+mn-lt"/>
                <a:ea typeface="+mn-ea"/>
                <a:cs typeface="+mn-cs"/>
              </a:defRPr>
            </a:lvl2pPr>
            <a:lvl3pPr marL="909638" indent="-174625" algn="l" rtl="0" fontAlgn="base">
              <a:spcBef>
                <a:spcPct val="20000"/>
              </a:spcBef>
              <a:spcAft>
                <a:spcPct val="0"/>
              </a:spcAft>
              <a:buChar char="•"/>
              <a:defRPr sz="2000" kern="1200">
                <a:solidFill>
                  <a:srgbClr val="006666"/>
                </a:solidFill>
                <a:latin typeface="Tahoma" panose="020B0604030504040204" pitchFamily="34" charset="0"/>
                <a:ea typeface="+mn-ea"/>
                <a:cs typeface="+mn-cs"/>
              </a:defRPr>
            </a:lvl3pPr>
            <a:lvl4pPr marL="1196975" indent="-1730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1" fontAlgn="base" latinLnBrk="0" hangingPunct="1">
              <a:lnSpc>
                <a:spcPct val="200000"/>
              </a:lnSpc>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Develop a time-phased budget using work packages included in an activity. Accumulate budgets (PV).</a:t>
            </a:r>
          </a:p>
          <a:p>
            <a:pPr marL="457200" marR="0" lvl="0" indent="-457200" algn="l" defTabSz="914400" rtl="0" eaLnBrk="1" fontAlgn="base" latinLnBrk="0" hangingPunct="1">
              <a:lnSpc>
                <a:spcPct val="200000"/>
              </a:lnSpc>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At the work package level, collect the actual costs for the work performed (AC). Multiply percent complete times original budget (EV).</a:t>
            </a:r>
          </a:p>
          <a:p>
            <a:pPr marL="457200" marR="0" lvl="0" indent="-457200" algn="l" defTabSz="914400" rtl="0" eaLnBrk="1" fontAlgn="base" latinLnBrk="0" hangingPunct="1">
              <a:lnSpc>
                <a:spcPct val="200000"/>
              </a:lnSpc>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Compute the schedule variance (EV-PV) and the cost variance (EV-AC).</a:t>
            </a:r>
            <a:endParaRPr kumimoji="0" lang="en-US" altLang="en-US" sz="2400" b="0" i="0" u="none" strike="noStrike" kern="1200" cap="none" spc="0" normalizeH="0" baseline="0" noProof="0" dirty="0">
              <a:ln>
                <a:noFill/>
              </a:ln>
              <a:solidFill>
                <a:srgbClr val="336699"/>
              </a:solidFill>
              <a:effectLst/>
              <a:uLnTx/>
              <a:uFillTx/>
              <a:latin typeface="Arial"/>
              <a:ea typeface="+mn-ea"/>
              <a:cs typeface="+mn-cs"/>
            </a:endParaRPr>
          </a:p>
        </p:txBody>
      </p:sp>
    </p:spTree>
    <p:extLst>
      <p:ext uri="{BB962C8B-B14F-4D97-AF65-F5344CB8AC3E}">
        <p14:creationId xmlns:p14="http://schemas.microsoft.com/office/powerpoint/2010/main" val="1099225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52FAE340-F04A-40A2-B18C-698DE2CAAB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068" y="68262"/>
            <a:ext cx="8151876" cy="67214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8766048" y="1182624"/>
            <a:ext cx="3262884" cy="5352288"/>
          </a:xfrm>
        </p:spPr>
        <p:txBody>
          <a:bodyPr>
            <a:normAutofit/>
          </a:bodyPr>
          <a:lstStyle/>
          <a:p>
            <a:pPr algn="ctr">
              <a:lnSpc>
                <a:spcPct val="150000"/>
              </a:lnSpc>
            </a:pPr>
            <a:r>
              <a:rPr lang="en-US" dirty="0"/>
              <a:t>Project Management Information System Overview</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spTree>
    <p:extLst>
      <p:ext uri="{BB962C8B-B14F-4D97-AF65-F5344CB8AC3E}">
        <p14:creationId xmlns:p14="http://schemas.microsoft.com/office/powerpoint/2010/main" val="241211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Righ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fontScale="90000"/>
          </a:bodyPr>
          <a:lstStyle/>
          <a:p>
            <a:r>
              <a:rPr lang="en-US" dirty="0"/>
              <a:t>Project Management Information System Overview</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a:bodyPr>
          <a:lstStyle/>
          <a:p>
            <a:pPr>
              <a:lnSpc>
                <a:spcPct val="250000"/>
              </a:lnSpc>
            </a:pPr>
            <a:r>
              <a:rPr lang="en-US" dirty="0"/>
              <a:t>The major reasons for creating a baseline are to monitor and report progress and to estimate cash flow. </a:t>
            </a:r>
          </a:p>
          <a:p>
            <a:pPr>
              <a:lnSpc>
                <a:spcPct val="250000"/>
              </a:lnSpc>
            </a:pPr>
            <a:r>
              <a:rPr lang="en-US" dirty="0"/>
              <a:t>Therefore, it is crucial to integrate the baseline with the performance measurement system. </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spTree>
    <p:extLst>
      <p:ext uri="{BB962C8B-B14F-4D97-AF65-F5344CB8AC3E}">
        <p14:creationId xmlns:p14="http://schemas.microsoft.com/office/powerpoint/2010/main" val="7198146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dirty="0"/>
              <a:t>Percent Complete Rule</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a:bodyPr>
          <a:lstStyle/>
          <a:p>
            <a:pPr>
              <a:lnSpc>
                <a:spcPct val="200000"/>
              </a:lnSpc>
            </a:pPr>
            <a:r>
              <a:rPr lang="en-US" b="1" i="1" dirty="0"/>
              <a:t>Percent Complete </a:t>
            </a:r>
            <a:r>
              <a:rPr lang="en-US" dirty="0"/>
              <a:t>is the workhorse most commonly used. </a:t>
            </a:r>
          </a:p>
          <a:p>
            <a:pPr>
              <a:lnSpc>
                <a:spcPct val="200000"/>
              </a:lnSpc>
            </a:pPr>
            <a:r>
              <a:rPr lang="en-US" dirty="0"/>
              <a:t>Someone familiar with each task estimates what percent of the task has been completed or how much of the task remains.</a:t>
            </a:r>
          </a:p>
          <a:p>
            <a:pPr>
              <a:lnSpc>
                <a:spcPct val="200000"/>
              </a:lnSpc>
            </a:pPr>
            <a:r>
              <a:rPr lang="en-US" dirty="0"/>
              <a:t>When measuring percent complete in the monitoring phase of the project, it is common to limit the amount earned to 80 or 90 percent until the work package is 100 percent complete.</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42627783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dirty="0"/>
              <a:t>Methods of Variance Analysis</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Autofit/>
          </a:bodyPr>
          <a:lstStyle/>
          <a:p>
            <a:r>
              <a:rPr lang="en-US" dirty="0"/>
              <a:t>The method for measuring accomplishments centers on </a:t>
            </a:r>
            <a:r>
              <a:rPr lang="en-US" b="1" i="1" dirty="0"/>
              <a:t>Comparing Earned Value</a:t>
            </a:r>
          </a:p>
          <a:p>
            <a:pPr lvl="1"/>
            <a:r>
              <a:rPr lang="en-US" sz="2400" b="1" i="1" dirty="0"/>
              <a:t>With the expected schedule value.</a:t>
            </a:r>
          </a:p>
          <a:p>
            <a:pPr lvl="1"/>
            <a:r>
              <a:rPr lang="en-US" sz="2400" b="1" i="1" dirty="0"/>
              <a:t>With the actual costs.</a:t>
            </a:r>
          </a:p>
          <a:p>
            <a:r>
              <a:rPr lang="en-US" dirty="0"/>
              <a:t>These comparisons can be made at the project level or down to the cost account level. </a:t>
            </a:r>
          </a:p>
          <a:p>
            <a:r>
              <a:rPr lang="en-US" dirty="0"/>
              <a:t>Project status can be determined for the </a:t>
            </a:r>
          </a:p>
          <a:p>
            <a:pPr lvl="1"/>
            <a:r>
              <a:rPr lang="en-US" sz="2400" dirty="0"/>
              <a:t>latest period, </a:t>
            </a:r>
          </a:p>
          <a:p>
            <a:pPr lvl="1"/>
            <a:r>
              <a:rPr lang="en-US" sz="2400" dirty="0"/>
              <a:t>all periods to date, </a:t>
            </a:r>
          </a:p>
          <a:p>
            <a:pPr lvl="1"/>
            <a:r>
              <a:rPr lang="en-US" sz="2400" dirty="0"/>
              <a:t>and estimated to the end of the project.</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Tree>
    <p:extLst>
      <p:ext uri="{BB962C8B-B14F-4D97-AF65-F5344CB8AC3E}">
        <p14:creationId xmlns:p14="http://schemas.microsoft.com/office/powerpoint/2010/main" val="1449521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dirty="0"/>
              <a:t>Methods of Variance Analysis</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a:bodyPr>
          <a:lstStyle/>
          <a:p>
            <a:r>
              <a:rPr lang="en-US" dirty="0"/>
              <a:t>Assessing Status of a Project Required data elements</a:t>
            </a:r>
          </a:p>
          <a:p>
            <a:pPr lvl="1"/>
            <a:r>
              <a:rPr lang="en-US" sz="2400" dirty="0"/>
              <a:t>Data Budgeted cost of the work scheduled (PV)</a:t>
            </a:r>
          </a:p>
          <a:p>
            <a:pPr lvl="1"/>
            <a:r>
              <a:rPr lang="en-US" sz="2400" dirty="0"/>
              <a:t>Budgeted cost of the work completed (EV)</a:t>
            </a:r>
          </a:p>
          <a:p>
            <a:pPr lvl="1"/>
            <a:r>
              <a:rPr lang="en-US" sz="2400" dirty="0"/>
              <a:t>Actual cost of the work completed (AC)</a:t>
            </a:r>
          </a:p>
          <a:p>
            <a:r>
              <a:rPr lang="en-US" dirty="0"/>
              <a:t>Calculate schedule and cost variances</a:t>
            </a:r>
          </a:p>
          <a:p>
            <a:pPr lvl="1"/>
            <a:r>
              <a:rPr lang="en-US" sz="2400" dirty="0"/>
              <a:t>A positive variance indicates a desirable condition,  </a:t>
            </a:r>
          </a:p>
          <a:p>
            <a:pPr lvl="1"/>
            <a:r>
              <a:rPr lang="en-US" sz="2400" dirty="0"/>
              <a:t>A negative variance suggests problems or changes that have taken place.</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Tree>
    <p:extLst>
      <p:ext uri="{BB962C8B-B14F-4D97-AF65-F5344CB8AC3E}">
        <p14:creationId xmlns:p14="http://schemas.microsoft.com/office/powerpoint/2010/main" val="658147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sz="4400" dirty="0"/>
              <a:t>Cost Variance (CV)</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a:bodyPr>
          <a:lstStyle/>
          <a:p>
            <a:pPr marL="231775" indent="-219075">
              <a:lnSpc>
                <a:spcPct val="250000"/>
              </a:lnSpc>
            </a:pPr>
            <a:r>
              <a:rPr lang="en-US" dirty="0"/>
              <a:t>Indicates if the work accomplished using labor and materials costs more or less than was planned at any point in the project.</a:t>
            </a:r>
          </a:p>
          <a:p>
            <a:pPr marL="231775" indent="-219075">
              <a:lnSpc>
                <a:spcPct val="250000"/>
              </a:lnSpc>
            </a:pPr>
            <a:r>
              <a:rPr lang="en-US" dirty="0"/>
              <a:t>Should be reviewed carefully to isolate the cause to either labor or materials—or to both.</a:t>
            </a:r>
          </a:p>
          <a:p>
            <a:pPr marL="0" indent="0">
              <a:lnSpc>
                <a:spcPct val="250000"/>
              </a:lnSpc>
              <a:buNone/>
            </a:pPr>
            <a:endParaRPr lang="en-US" sz="2400" dirty="0"/>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Tree>
    <p:extLst>
      <p:ext uri="{BB962C8B-B14F-4D97-AF65-F5344CB8AC3E}">
        <p14:creationId xmlns:p14="http://schemas.microsoft.com/office/powerpoint/2010/main" val="2966260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dirty="0"/>
              <a:t>Schedule Variance (SV)</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fontScale="92500" lnSpcReduction="10000"/>
          </a:bodyPr>
          <a:lstStyle/>
          <a:p>
            <a:pPr marL="231775">
              <a:lnSpc>
                <a:spcPct val="170000"/>
              </a:lnSpc>
            </a:pPr>
            <a:r>
              <a:rPr lang="en-US" dirty="0"/>
              <a:t>Critical and non-critical activities are combined in the calculation. </a:t>
            </a:r>
          </a:p>
          <a:p>
            <a:pPr marL="231775">
              <a:lnSpc>
                <a:spcPct val="170000"/>
              </a:lnSpc>
            </a:pPr>
            <a:r>
              <a:rPr lang="en-US" dirty="0"/>
              <a:t>Schedule variance measures progress in dollars rather than time units. Therefore, it is unlikely that any translation of dollars to time will yield accurate information telling if any milestone or critical path is early, on time, or late.</a:t>
            </a:r>
          </a:p>
          <a:p>
            <a:pPr marL="231775">
              <a:lnSpc>
                <a:spcPct val="170000"/>
              </a:lnSpc>
            </a:pPr>
            <a:r>
              <a:rPr lang="en-US" dirty="0"/>
              <a:t> </a:t>
            </a:r>
            <a:r>
              <a:rPr lang="en-US" b="1" i="1" dirty="0"/>
              <a:t>The only accurate method for determining the true time progress of the project is to compare the project network schedule against the actual network schedule to measure if the project is on time.</a:t>
            </a:r>
          </a:p>
          <a:p>
            <a:pPr marL="231775">
              <a:lnSpc>
                <a:spcPct val="170000"/>
              </a:lnSpc>
            </a:pPr>
            <a:r>
              <a:rPr lang="en-US" dirty="0"/>
              <a:t>However, SV is very useful in assessing the direction all the work in the project is taking—</a:t>
            </a:r>
            <a:r>
              <a:rPr lang="en-US" i="1" dirty="0"/>
              <a:t>after 20 or more percent of the project has been completed.</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34</a:t>
            </a:fld>
            <a:endParaRPr lang="en-US" sz="1600" dirty="0">
              <a:solidFill>
                <a:srgbClr val="44546A"/>
              </a:solidFill>
            </a:endParaRPr>
          </a:p>
        </p:txBody>
      </p:sp>
    </p:spTree>
    <p:extLst>
      <p:ext uri="{BB962C8B-B14F-4D97-AF65-F5344CB8AC3E}">
        <p14:creationId xmlns:p14="http://schemas.microsoft.com/office/powerpoint/2010/main" val="3754623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279400" y="136525"/>
            <a:ext cx="10515600" cy="1058291"/>
          </a:xfrm>
        </p:spPr>
        <p:txBody>
          <a:bodyPr>
            <a:normAutofit/>
          </a:bodyPr>
          <a:lstStyle/>
          <a:p>
            <a:r>
              <a:rPr lang="en-US" dirty="0"/>
              <a:t>Methods of Variance Analysis</a:t>
            </a:r>
          </a:p>
        </p:txBody>
      </p:sp>
      <p:sp>
        <p:nvSpPr>
          <p:cNvPr id="3" name="Content Placeholder 2">
            <a:extLst>
              <a:ext uri="{FF2B5EF4-FFF2-40B4-BE49-F238E27FC236}">
                <a16:creationId xmlns:a16="http://schemas.microsoft.com/office/drawing/2014/main" id="{12C0E25A-7085-44F0-B56B-256134BC68A6}"/>
              </a:ext>
            </a:extLst>
          </p:cNvPr>
          <p:cNvSpPr>
            <a:spLocks noGrp="1"/>
          </p:cNvSpPr>
          <p:nvPr>
            <p:ph idx="1"/>
          </p:nvPr>
        </p:nvSpPr>
        <p:spPr>
          <a:xfrm>
            <a:off x="223012" y="1194816"/>
            <a:ext cx="11645900" cy="5526659"/>
          </a:xfrm>
        </p:spPr>
        <p:txBody>
          <a:bodyPr>
            <a:normAutofit/>
          </a:bodyPr>
          <a:lstStyle/>
          <a:p>
            <a:pPr>
              <a:lnSpc>
                <a:spcPct val="250000"/>
              </a:lnSpc>
            </a:pPr>
            <a:r>
              <a:rPr lang="en-US" sz="2800" dirty="0"/>
              <a:t>EV = % completed </a:t>
            </a:r>
            <a:r>
              <a:rPr lang="en-US" altLang="en-US" sz="2800" dirty="0"/>
              <a:t>* Original Budget</a:t>
            </a:r>
          </a:p>
          <a:p>
            <a:pPr>
              <a:lnSpc>
                <a:spcPct val="250000"/>
              </a:lnSpc>
            </a:pPr>
            <a:r>
              <a:rPr lang="en-US" sz="2800" dirty="0"/>
              <a:t>Cost Variance (CV) = EV – AC</a:t>
            </a:r>
          </a:p>
          <a:p>
            <a:pPr>
              <a:lnSpc>
                <a:spcPct val="250000"/>
              </a:lnSpc>
            </a:pPr>
            <a:r>
              <a:rPr lang="en-US" sz="2800" dirty="0"/>
              <a:t>Schedule Variance (SV) = EV – PV</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35</a:t>
            </a:fld>
            <a:endParaRPr lang="en-US" sz="1600" dirty="0">
              <a:solidFill>
                <a:srgbClr val="44546A"/>
              </a:solidFill>
            </a:endParaRPr>
          </a:p>
        </p:txBody>
      </p:sp>
    </p:spTree>
    <p:extLst>
      <p:ext uri="{BB962C8B-B14F-4D97-AF65-F5344CB8AC3E}">
        <p14:creationId xmlns:p14="http://schemas.microsoft.com/office/powerpoint/2010/main" val="1458995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a:xfrm>
            <a:off x="8278368" y="1608917"/>
            <a:ext cx="3377184" cy="4037773"/>
          </a:xfrm>
        </p:spPr>
        <p:txBody>
          <a:bodyPr/>
          <a:lstStyle/>
          <a:p>
            <a:pPr algn="ctr">
              <a:lnSpc>
                <a:spcPct val="150000"/>
              </a:lnSpc>
            </a:pPr>
            <a:r>
              <a:rPr lang="en-US" dirty="0"/>
              <a:t>Cost/Schedule Graph</a:t>
            </a:r>
          </a:p>
        </p:txBody>
      </p:sp>
      <p:sp>
        <p:nvSpPr>
          <p:cNvPr id="3" name="Content Placeholder 2">
            <a:extLst>
              <a:ext uri="{FF2B5EF4-FFF2-40B4-BE49-F238E27FC236}">
                <a16:creationId xmlns:a16="http://schemas.microsoft.com/office/drawing/2014/main" id="{CC5D6A8A-12BA-4EB6-82E0-D5FFDA3EE666}"/>
              </a:ext>
            </a:extLst>
          </p:cNvPr>
          <p:cNvSpPr>
            <a:spLocks noGrp="1"/>
          </p:cNvSpPr>
          <p:nvPr>
            <p:ph idx="1"/>
          </p:nvPr>
        </p:nvSpPr>
        <p:spPr/>
        <p:txBody>
          <a:bodyPr/>
          <a:lstStyle/>
          <a:p>
            <a:endParaRPr lang="en-US" dirty="0"/>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pic>
        <p:nvPicPr>
          <p:cNvPr id="5" name="Picture 5">
            <a:extLst>
              <a:ext uri="{FF2B5EF4-FFF2-40B4-BE49-F238E27FC236}">
                <a16:creationId xmlns:a16="http://schemas.microsoft.com/office/drawing/2014/main" id="{A772EA62-5CC9-4C26-94D9-642F63A78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904" y="276347"/>
            <a:ext cx="7377176" cy="643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80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p:txBody>
          <a:bodyPr/>
          <a:lstStyle/>
          <a:p>
            <a:endParaRPr lang="en-US"/>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pic>
        <p:nvPicPr>
          <p:cNvPr id="7" name="Picture 5">
            <a:extLst>
              <a:ext uri="{FF2B5EF4-FFF2-40B4-BE49-F238E27FC236}">
                <a16:creationId xmlns:a16="http://schemas.microsoft.com/office/drawing/2014/main" id="{2E58E0CA-79A6-4572-B0A1-09D76E6E6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342" y="2462783"/>
            <a:ext cx="6794214" cy="3227451"/>
          </a:xfrm>
          <a:prstGeom prst="rect">
            <a:avLst/>
          </a:prstGeom>
          <a:noFill/>
          <a:extLst>
            <a:ext uri="{909E8E84-426E-40DD-AFC4-6F175D3DCCD1}">
              <a14:hiddenFill xmlns:a14="http://schemas.microsoft.com/office/drawing/2010/main">
                <a:solidFill>
                  <a:srgbClr val="FFFFFF"/>
                </a:solidFill>
              </a14:hiddenFill>
            </a:ext>
          </a:extLst>
        </p:spPr>
      </p:pic>
      <p:sp>
        <p:nvSpPr>
          <p:cNvPr id="5" name="Callout: Bent Line with Accent Bar 4">
            <a:extLst>
              <a:ext uri="{FF2B5EF4-FFF2-40B4-BE49-F238E27FC236}">
                <a16:creationId xmlns:a16="http://schemas.microsoft.com/office/drawing/2014/main" id="{61BA89C5-094B-43D4-B576-83F421F104A7}"/>
              </a:ext>
            </a:extLst>
          </p:cNvPr>
          <p:cNvSpPr/>
          <p:nvPr/>
        </p:nvSpPr>
        <p:spPr>
          <a:xfrm>
            <a:off x="9752854" y="1354645"/>
            <a:ext cx="2084292" cy="1108138"/>
          </a:xfrm>
          <a:prstGeom prst="accentCallout2">
            <a:avLst>
              <a:gd name="adj1" fmla="val 20044"/>
              <a:gd name="adj2" fmla="val -4823"/>
              <a:gd name="adj3" fmla="val 18750"/>
              <a:gd name="adj4" fmla="val -16667"/>
              <a:gd name="adj5" fmla="val 139098"/>
              <a:gd name="adj6" fmla="val -849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may be ahead of schedule</a:t>
            </a:r>
          </a:p>
        </p:txBody>
      </p:sp>
      <p:sp>
        <p:nvSpPr>
          <p:cNvPr id="10" name="Callout: Bent Line with Accent Bar 9">
            <a:extLst>
              <a:ext uri="{FF2B5EF4-FFF2-40B4-BE49-F238E27FC236}">
                <a16:creationId xmlns:a16="http://schemas.microsoft.com/office/drawing/2014/main" id="{143C49ED-E48F-48FF-959D-B86F504059CE}"/>
              </a:ext>
            </a:extLst>
          </p:cNvPr>
          <p:cNvSpPr/>
          <p:nvPr/>
        </p:nvSpPr>
        <p:spPr>
          <a:xfrm>
            <a:off x="157750" y="5576030"/>
            <a:ext cx="2084292" cy="1145445"/>
          </a:xfrm>
          <a:prstGeom prst="accentCallout2">
            <a:avLst>
              <a:gd name="adj1" fmla="val 25221"/>
              <a:gd name="adj2" fmla="val 108072"/>
              <a:gd name="adj3" fmla="val 21339"/>
              <a:gd name="adj4" fmla="val 130155"/>
              <a:gd name="adj5" fmla="val -24699"/>
              <a:gd name="adj6" fmla="val 1571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may be ahead of schedule and under  budget </a:t>
            </a:r>
          </a:p>
        </p:txBody>
      </p:sp>
      <p:sp>
        <p:nvSpPr>
          <p:cNvPr id="11" name="Callout: Bent Line with Accent Bar 10">
            <a:extLst>
              <a:ext uri="{FF2B5EF4-FFF2-40B4-BE49-F238E27FC236}">
                <a16:creationId xmlns:a16="http://schemas.microsoft.com/office/drawing/2014/main" id="{CEB3F0B0-51A5-43C7-847B-3411DA187953}"/>
              </a:ext>
            </a:extLst>
          </p:cNvPr>
          <p:cNvSpPr/>
          <p:nvPr/>
        </p:nvSpPr>
        <p:spPr>
          <a:xfrm>
            <a:off x="9403755" y="5432362"/>
            <a:ext cx="2084292" cy="1108138"/>
          </a:xfrm>
          <a:prstGeom prst="accentCallout2">
            <a:avLst>
              <a:gd name="adj1" fmla="val 20044"/>
              <a:gd name="adj2" fmla="val -4823"/>
              <a:gd name="adj3" fmla="val 18750"/>
              <a:gd name="adj4" fmla="val -16667"/>
              <a:gd name="adj5" fmla="val -35838"/>
              <a:gd name="adj6" fmla="val -773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behind of schedule</a:t>
            </a:r>
          </a:p>
        </p:txBody>
      </p:sp>
      <p:sp>
        <p:nvSpPr>
          <p:cNvPr id="12" name="Callout: Bent Line with Accent Bar 11">
            <a:extLst>
              <a:ext uri="{FF2B5EF4-FFF2-40B4-BE49-F238E27FC236}">
                <a16:creationId xmlns:a16="http://schemas.microsoft.com/office/drawing/2014/main" id="{FEBC3767-BC67-4C9F-8B40-662CFD1DDC57}"/>
              </a:ext>
            </a:extLst>
          </p:cNvPr>
          <p:cNvSpPr/>
          <p:nvPr/>
        </p:nvSpPr>
        <p:spPr>
          <a:xfrm>
            <a:off x="266700" y="1071134"/>
            <a:ext cx="2084292" cy="1145445"/>
          </a:xfrm>
          <a:prstGeom prst="accentCallout2">
            <a:avLst>
              <a:gd name="adj1" fmla="val 25221"/>
              <a:gd name="adj2" fmla="val 108072"/>
              <a:gd name="adj3" fmla="val 40498"/>
              <a:gd name="adj4" fmla="val 114946"/>
              <a:gd name="adj5" fmla="val 145603"/>
              <a:gd name="adj6" fmla="val 1244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behind of schedule and over budget </a:t>
            </a:r>
          </a:p>
        </p:txBody>
      </p:sp>
    </p:spTree>
    <p:extLst>
      <p:ext uri="{BB962C8B-B14F-4D97-AF65-F5344CB8AC3E}">
        <p14:creationId xmlns:p14="http://schemas.microsoft.com/office/powerpoint/2010/main" val="384712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1529" y="847385"/>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Developing a Status Report</a:t>
            </a:r>
          </a:p>
        </p:txBody>
      </p:sp>
    </p:spTree>
    <p:extLst>
      <p:ext uri="{BB962C8B-B14F-4D97-AF65-F5344CB8AC3E}">
        <p14:creationId xmlns:p14="http://schemas.microsoft.com/office/powerpoint/2010/main" val="22989759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C5D6A8A-12BA-4EB6-82E0-D5FFDA3EE666}"/>
              </a:ext>
            </a:extLst>
          </p:cNvPr>
          <p:cNvSpPr>
            <a:spLocks noGrp="1"/>
          </p:cNvSpPr>
          <p:nvPr>
            <p:ph idx="1"/>
          </p:nvPr>
        </p:nvSpPr>
        <p:spPr/>
        <p:txBody>
          <a:bodyPr/>
          <a:lstStyle/>
          <a:p>
            <a:endParaRPr lang="en-US" dirty="0"/>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pic>
        <p:nvPicPr>
          <p:cNvPr id="5" name="Picture 5">
            <a:extLst>
              <a:ext uri="{FF2B5EF4-FFF2-40B4-BE49-F238E27FC236}">
                <a16:creationId xmlns:a16="http://schemas.microsoft.com/office/drawing/2014/main" id="{1D7B89E4-404A-4074-A4E1-5FB73EBAD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02718"/>
            <a:ext cx="7729728" cy="35552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ABE9CE6-7EF5-449A-8ED6-4C76B76E36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7475" y="156306"/>
            <a:ext cx="8137525" cy="3046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28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p:txBody>
          <a:bodyPr/>
          <a:lstStyle/>
          <a:p>
            <a:endParaRPr lang="en-US"/>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pic>
        <p:nvPicPr>
          <p:cNvPr id="5" name="Picture 5">
            <a:extLst>
              <a:ext uri="{FF2B5EF4-FFF2-40B4-BE49-F238E27FC236}">
                <a16:creationId xmlns:a16="http://schemas.microsoft.com/office/drawing/2014/main" id="{1D7B89E4-404A-4074-A4E1-5FB73EBAD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237745" cy="33289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a:extLst>
              <a:ext uri="{FF2B5EF4-FFF2-40B4-BE49-F238E27FC236}">
                <a16:creationId xmlns:a16="http://schemas.microsoft.com/office/drawing/2014/main" id="{F1B0A26B-B9F2-44CB-B8F5-C8C22ACC2BF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1319"/>
          <a:stretch/>
        </p:blipFill>
        <p:spPr bwMode="auto">
          <a:xfrm>
            <a:off x="3411347" y="3592767"/>
            <a:ext cx="8137525" cy="299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70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p:txBody>
          <a:bodyPr/>
          <a:lstStyle/>
          <a:p>
            <a:endParaRPr lang="en-US"/>
          </a:p>
        </p:txBody>
      </p:sp>
      <p:pic>
        <p:nvPicPr>
          <p:cNvPr id="10" name="Content Placeholder 9">
            <a:extLst>
              <a:ext uri="{FF2B5EF4-FFF2-40B4-BE49-F238E27FC236}">
                <a16:creationId xmlns:a16="http://schemas.microsoft.com/office/drawing/2014/main" id="{8F0D6679-4298-4E54-B236-FF463AA4F8EB}"/>
              </a:ext>
            </a:extLst>
          </p:cNvPr>
          <p:cNvPicPr>
            <a:picLocks noGrp="1" noChangeAspect="1"/>
          </p:cNvPicPr>
          <p:nvPr>
            <p:ph idx="1"/>
          </p:nvPr>
        </p:nvPicPr>
        <p:blipFill>
          <a:blip r:embed="rId2"/>
          <a:stretch>
            <a:fillRect/>
          </a:stretch>
        </p:blipFill>
        <p:spPr>
          <a:xfrm>
            <a:off x="7414316" y="1472739"/>
            <a:ext cx="4703420" cy="2163494"/>
          </a:xfrm>
          <a:prstGeom prst="rect">
            <a:avLst/>
          </a:prstGeom>
        </p:spPr>
      </p:pic>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grpSp>
        <p:nvGrpSpPr>
          <p:cNvPr id="9" name="Group 8">
            <a:extLst>
              <a:ext uri="{FF2B5EF4-FFF2-40B4-BE49-F238E27FC236}">
                <a16:creationId xmlns:a16="http://schemas.microsoft.com/office/drawing/2014/main" id="{0263C2A8-B3A4-4935-A952-3863C2361643}"/>
              </a:ext>
            </a:extLst>
          </p:cNvPr>
          <p:cNvGrpSpPr/>
          <p:nvPr/>
        </p:nvGrpSpPr>
        <p:grpSpPr>
          <a:xfrm>
            <a:off x="0" y="578358"/>
            <a:ext cx="7414316" cy="5701284"/>
            <a:chOff x="3566202" y="2133600"/>
            <a:chExt cx="5903934" cy="4456938"/>
          </a:xfrm>
        </p:grpSpPr>
        <p:pic>
          <p:nvPicPr>
            <p:cNvPr id="5" name="Picture 5">
              <a:extLst>
                <a:ext uri="{FF2B5EF4-FFF2-40B4-BE49-F238E27FC236}">
                  <a16:creationId xmlns:a16="http://schemas.microsoft.com/office/drawing/2014/main" id="{E76562C7-6008-4D64-8865-52392A905F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674"/>
            <a:stretch/>
          </p:blipFill>
          <p:spPr bwMode="auto">
            <a:xfrm>
              <a:off x="3627163" y="2133600"/>
              <a:ext cx="5754624" cy="1529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a:extLst>
                <a:ext uri="{FF2B5EF4-FFF2-40B4-BE49-F238E27FC236}">
                  <a16:creationId xmlns:a16="http://schemas.microsoft.com/office/drawing/2014/main" id="{A4C792F4-015B-4C75-A881-4B4269D7A2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6202" y="3678424"/>
              <a:ext cx="5903934" cy="291211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66499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C5D6A8A-12BA-4EB6-82E0-D5FFDA3EE666}"/>
              </a:ext>
            </a:extLst>
          </p:cNvPr>
          <p:cNvSpPr>
            <a:spLocks noGrp="1"/>
          </p:cNvSpPr>
          <p:nvPr>
            <p:ph idx="1"/>
          </p:nvPr>
        </p:nvSpPr>
        <p:spPr/>
        <p:txBody>
          <a:bodyPr/>
          <a:lstStyle/>
          <a:p>
            <a:endParaRPr lang="en-US" dirty="0"/>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pic>
        <p:nvPicPr>
          <p:cNvPr id="8" name="Picture 5">
            <a:extLst>
              <a:ext uri="{FF2B5EF4-FFF2-40B4-BE49-F238E27FC236}">
                <a16:creationId xmlns:a16="http://schemas.microsoft.com/office/drawing/2014/main" id="{E7BD0D9A-2730-4C28-A234-CA066992B1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15" y="2442023"/>
            <a:ext cx="4803880" cy="41485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a:extLst>
              <a:ext uri="{FF2B5EF4-FFF2-40B4-BE49-F238E27FC236}">
                <a16:creationId xmlns:a16="http://schemas.microsoft.com/office/drawing/2014/main" id="{4BB730F6-34D4-490B-9D3A-15E26A3A50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3347" y="1412050"/>
            <a:ext cx="6965605" cy="3835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98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upRight)">
                                      <p:cBhvr>
                                        <p:cTn id="7" dur="1000"/>
                                        <p:tgtEl>
                                          <p:spTgt spid="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1529" y="847385"/>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Indexes to Monitor Progress</a:t>
            </a:r>
          </a:p>
        </p:txBody>
      </p:sp>
    </p:spTree>
    <p:extLst>
      <p:ext uri="{BB962C8B-B14F-4D97-AF65-F5344CB8AC3E}">
        <p14:creationId xmlns:p14="http://schemas.microsoft.com/office/powerpoint/2010/main" val="21709821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1107059"/>
          </a:xfrm>
        </p:spPr>
        <p:txBody>
          <a:bodyPr/>
          <a:lstStyle/>
          <a:p>
            <a:r>
              <a:rPr lang="en-US" dirty="0"/>
              <a:t>Indexes to Monitor Progress</a:t>
            </a: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279400" y="1426464"/>
            <a:ext cx="11645900" cy="4750499"/>
          </a:xfrm>
        </p:spPr>
        <p:txBody>
          <a:bodyPr/>
          <a:lstStyle/>
          <a:p>
            <a:pPr>
              <a:lnSpc>
                <a:spcPct val="250000"/>
              </a:lnSpc>
            </a:pPr>
            <a:r>
              <a:rPr lang="en-US" dirty="0"/>
              <a:t>Practitioners sometimes prefer to use schedule and cost indexes over the values of SV and CV, because indexes can be considered efficiency ratios.</a:t>
            </a:r>
          </a:p>
          <a:p>
            <a:pPr>
              <a:lnSpc>
                <a:spcPct val="250000"/>
              </a:lnSpc>
            </a:pPr>
            <a:r>
              <a:rPr lang="en-US" dirty="0"/>
              <a:t>Indexes are typically used at the cost account level and above.</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44</a:t>
            </a:fld>
            <a:endParaRPr lang="en-US" sz="1600" dirty="0">
              <a:solidFill>
                <a:srgbClr val="44546A"/>
              </a:solidFill>
            </a:endParaRPr>
          </a:p>
        </p:txBody>
      </p:sp>
    </p:spTree>
    <p:extLst>
      <p:ext uri="{BB962C8B-B14F-4D97-AF65-F5344CB8AC3E}">
        <p14:creationId xmlns:p14="http://schemas.microsoft.com/office/powerpoint/2010/main" val="36208758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0883642D-2AF1-46FB-8149-B66DBB1D6CAB}"/>
              </a:ext>
            </a:extLst>
          </p:cNvPr>
          <p:cNvGraphicFramePr>
            <a:graphicFrameLocks noGrp="1"/>
          </p:cNvGraphicFramePr>
          <p:nvPr>
            <p:ph idx="1"/>
            <p:extLst>
              <p:ext uri="{D42A27DB-BD31-4B8C-83A1-F6EECF244321}">
                <p14:modId xmlns:p14="http://schemas.microsoft.com/office/powerpoint/2010/main" val="2053314383"/>
              </p:ext>
            </p:extLst>
          </p:nvPr>
        </p:nvGraphicFramePr>
        <p:xfrm>
          <a:off x="279400" y="0"/>
          <a:ext cx="116459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45</a:t>
            </a:fld>
            <a:endParaRPr lang="en-US" sz="1600" dirty="0">
              <a:solidFill>
                <a:srgbClr val="44546A"/>
              </a:solidFill>
            </a:endParaRPr>
          </a:p>
        </p:txBody>
      </p:sp>
    </p:spTree>
    <p:extLst>
      <p:ext uri="{BB962C8B-B14F-4D97-AF65-F5344CB8AC3E}">
        <p14:creationId xmlns:p14="http://schemas.microsoft.com/office/powerpoint/2010/main" val="17057077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38989"/>
            <a:ext cx="10515600" cy="1107059"/>
          </a:xfrm>
        </p:spPr>
        <p:txBody>
          <a:bodyPr>
            <a:normAutofit fontScale="90000"/>
          </a:bodyPr>
          <a:lstStyle/>
          <a:p>
            <a:r>
              <a:rPr lang="en-US" dirty="0"/>
              <a:t>Performance Indexes- </a:t>
            </a:r>
            <a:br>
              <a:rPr lang="en-US" dirty="0"/>
            </a:br>
            <a:r>
              <a:rPr lang="en-US" sz="4000" dirty="0">
                <a:solidFill>
                  <a:schemeClr val="accent2">
                    <a:lumMod val="75000"/>
                  </a:schemeClr>
                </a:solidFill>
              </a:rPr>
              <a:t>Cost Performance Index (CPI)</a:t>
            </a:r>
            <a:endParaRPr lang="en-US" dirty="0">
              <a:solidFill>
                <a:schemeClr val="accent2">
                  <a:lumMod val="75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279400" y="1146048"/>
            <a:ext cx="11498072" cy="5030915"/>
          </a:xfrm>
        </p:spPr>
        <p:txBody>
          <a:bodyPr/>
          <a:lstStyle/>
          <a:p>
            <a:r>
              <a:rPr lang="en-US" dirty="0"/>
              <a:t>Cost Performance Index (CPI) measures cost efficiency of the work accomplished to date</a:t>
            </a:r>
          </a:p>
          <a:p>
            <a:r>
              <a:rPr lang="en-US" dirty="0"/>
              <a:t>Most accurate, reliable, and stable</a:t>
            </a:r>
          </a:p>
          <a:p>
            <a:r>
              <a:rPr lang="en-US" dirty="0"/>
              <a:t>The CPI can provide an “early warning signal” as to cost overruns so that adjustments can be made to the budget or scope of a project</a:t>
            </a:r>
          </a:p>
          <a:p>
            <a:r>
              <a:rPr lang="en-US" dirty="0"/>
              <a:t>CPI = EV/AC = 160/230 = .7</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46</a:t>
            </a:fld>
            <a:endParaRPr lang="en-US" sz="1600" dirty="0">
              <a:solidFill>
                <a:srgbClr val="44546A"/>
              </a:solidFill>
            </a:endParaRPr>
          </a:p>
        </p:txBody>
      </p:sp>
      <p:pic>
        <p:nvPicPr>
          <p:cNvPr id="5" name="Picture 4">
            <a:extLst>
              <a:ext uri="{FF2B5EF4-FFF2-40B4-BE49-F238E27FC236}">
                <a16:creationId xmlns:a16="http://schemas.microsoft.com/office/drawing/2014/main" id="{8DB28A1A-2485-40A5-8588-2EC72B8A823D}"/>
              </a:ext>
            </a:extLst>
          </p:cNvPr>
          <p:cNvPicPr>
            <a:picLocks noChangeAspect="1"/>
          </p:cNvPicPr>
          <p:nvPr/>
        </p:nvPicPr>
        <p:blipFill rotWithShape="1">
          <a:blip r:embed="rId2"/>
          <a:srcRect t="41336"/>
          <a:stretch/>
        </p:blipFill>
        <p:spPr>
          <a:xfrm>
            <a:off x="5327496" y="4209414"/>
            <a:ext cx="6849408" cy="2211198"/>
          </a:xfrm>
          <a:prstGeom prst="rect">
            <a:avLst/>
          </a:prstGeom>
        </p:spPr>
      </p:pic>
      <p:pic>
        <p:nvPicPr>
          <p:cNvPr id="6" name="Picture 5">
            <a:extLst>
              <a:ext uri="{FF2B5EF4-FFF2-40B4-BE49-F238E27FC236}">
                <a16:creationId xmlns:a16="http://schemas.microsoft.com/office/drawing/2014/main" id="{1C468975-CA3C-48D2-AE4F-254891AFCA27}"/>
              </a:ext>
            </a:extLst>
          </p:cNvPr>
          <p:cNvPicPr>
            <a:picLocks noChangeAspect="1"/>
          </p:cNvPicPr>
          <p:nvPr/>
        </p:nvPicPr>
        <p:blipFill rotWithShape="1">
          <a:blip r:embed="rId3"/>
          <a:srcRect r="44447"/>
          <a:stretch/>
        </p:blipFill>
        <p:spPr>
          <a:xfrm>
            <a:off x="828181" y="4731916"/>
            <a:ext cx="3072418" cy="1591160"/>
          </a:xfrm>
          <a:prstGeom prst="rect">
            <a:avLst/>
          </a:prstGeom>
        </p:spPr>
      </p:pic>
    </p:spTree>
    <p:extLst>
      <p:ext uri="{BB962C8B-B14F-4D97-AF65-F5344CB8AC3E}">
        <p14:creationId xmlns:p14="http://schemas.microsoft.com/office/powerpoint/2010/main" val="9274137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1107059"/>
          </a:xfrm>
        </p:spPr>
        <p:txBody>
          <a:bodyPr>
            <a:normAutofit fontScale="90000"/>
          </a:bodyPr>
          <a:lstStyle/>
          <a:p>
            <a:r>
              <a:rPr lang="en-US" dirty="0"/>
              <a:t>Performance Indexes -</a:t>
            </a:r>
            <a:br>
              <a:rPr lang="en-US" dirty="0"/>
            </a:br>
            <a:r>
              <a:rPr lang="en-US" sz="4000" dirty="0">
                <a:solidFill>
                  <a:schemeClr val="accent2">
                    <a:lumMod val="75000"/>
                  </a:schemeClr>
                </a:solidFill>
              </a:rPr>
              <a:t>Scheduling Performance Index (SPI)</a:t>
            </a:r>
            <a:endParaRPr lang="en-US" dirty="0">
              <a:solidFill>
                <a:schemeClr val="accent2">
                  <a:lumMod val="75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279400" y="1146048"/>
            <a:ext cx="11498072" cy="5030915"/>
          </a:xfrm>
        </p:spPr>
        <p:txBody>
          <a:bodyPr/>
          <a:lstStyle/>
          <a:p>
            <a:r>
              <a:rPr lang="en-US" dirty="0"/>
              <a:t>Scheduling Performance Index (SPI) measures scheduling efficiency to date</a:t>
            </a:r>
          </a:p>
          <a:p>
            <a:r>
              <a:rPr lang="en-US" dirty="0"/>
              <a:t>SPI = EV/PV = 160/200 = .8</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47</a:t>
            </a:fld>
            <a:endParaRPr lang="en-US" sz="1600" dirty="0">
              <a:solidFill>
                <a:srgbClr val="44546A"/>
              </a:solidFill>
            </a:endParaRPr>
          </a:p>
        </p:txBody>
      </p:sp>
      <p:pic>
        <p:nvPicPr>
          <p:cNvPr id="5" name="Picture 4">
            <a:extLst>
              <a:ext uri="{FF2B5EF4-FFF2-40B4-BE49-F238E27FC236}">
                <a16:creationId xmlns:a16="http://schemas.microsoft.com/office/drawing/2014/main" id="{8DB28A1A-2485-40A5-8588-2EC72B8A823D}"/>
              </a:ext>
            </a:extLst>
          </p:cNvPr>
          <p:cNvPicPr>
            <a:picLocks noChangeAspect="1"/>
          </p:cNvPicPr>
          <p:nvPr/>
        </p:nvPicPr>
        <p:blipFill rotWithShape="1">
          <a:blip r:embed="rId2"/>
          <a:srcRect t="41336"/>
          <a:stretch/>
        </p:blipFill>
        <p:spPr>
          <a:xfrm>
            <a:off x="279399" y="3874579"/>
            <a:ext cx="7959765" cy="2569655"/>
          </a:xfrm>
          <a:prstGeom prst="rect">
            <a:avLst/>
          </a:prstGeom>
        </p:spPr>
      </p:pic>
      <p:pic>
        <p:nvPicPr>
          <p:cNvPr id="6" name="Picture 5">
            <a:extLst>
              <a:ext uri="{FF2B5EF4-FFF2-40B4-BE49-F238E27FC236}">
                <a16:creationId xmlns:a16="http://schemas.microsoft.com/office/drawing/2014/main" id="{1C468975-CA3C-48D2-AE4F-254891AFCA27}"/>
              </a:ext>
            </a:extLst>
          </p:cNvPr>
          <p:cNvPicPr>
            <a:picLocks noChangeAspect="1"/>
          </p:cNvPicPr>
          <p:nvPr/>
        </p:nvPicPr>
        <p:blipFill rotWithShape="1">
          <a:blip r:embed="rId3"/>
          <a:srcRect l="1" r="121"/>
          <a:stretch/>
        </p:blipFill>
        <p:spPr>
          <a:xfrm>
            <a:off x="6388749" y="2283419"/>
            <a:ext cx="5523851" cy="1591160"/>
          </a:xfrm>
          <a:prstGeom prst="rect">
            <a:avLst/>
          </a:prstGeom>
        </p:spPr>
      </p:pic>
    </p:spTree>
    <p:extLst>
      <p:ext uri="{BB962C8B-B14F-4D97-AF65-F5344CB8AC3E}">
        <p14:creationId xmlns:p14="http://schemas.microsoft.com/office/powerpoint/2010/main" val="16975498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1107059"/>
          </a:xfrm>
        </p:spPr>
        <p:txBody>
          <a:bodyPr>
            <a:normAutofit fontScale="90000"/>
          </a:bodyPr>
          <a:lstStyle/>
          <a:p>
            <a:r>
              <a:rPr lang="en-US" dirty="0"/>
              <a:t>Project Percent Complete Indexes –</a:t>
            </a:r>
            <a:br>
              <a:rPr lang="en-US" dirty="0"/>
            </a:br>
            <a:r>
              <a:rPr lang="en-US" sz="4000" dirty="0">
                <a:solidFill>
                  <a:schemeClr val="accent4">
                    <a:lumMod val="50000"/>
                  </a:schemeClr>
                </a:solidFill>
              </a:rPr>
              <a:t>Percent Complete Index Budgeted Costs (PCIB)</a:t>
            </a:r>
            <a:endParaRPr lang="en-US" dirty="0">
              <a:solidFill>
                <a:schemeClr val="accent4">
                  <a:lumMod val="50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181864" y="1405763"/>
            <a:ext cx="11498072" cy="5315712"/>
          </a:xfrm>
        </p:spPr>
        <p:txBody>
          <a:bodyPr/>
          <a:lstStyle/>
          <a:p>
            <a:r>
              <a:rPr lang="en-US" dirty="0"/>
              <a:t>This index is favored by many project managers when there is a high level of confidence in the original budget estimates (BAC).</a:t>
            </a:r>
          </a:p>
          <a:p>
            <a:r>
              <a:rPr lang="sv-SE" dirty="0"/>
              <a:t>PCIB = EV/BAC = 160/320 = .50 (50%)</a:t>
            </a:r>
          </a:p>
          <a:p>
            <a:r>
              <a:rPr lang="en-US" dirty="0"/>
              <a:t>Indicates the work accomplished represents 50 percent of the total budgeted (BAC) dollars to date.</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48</a:t>
            </a:fld>
            <a:endParaRPr lang="en-US" sz="1600" dirty="0">
              <a:solidFill>
                <a:srgbClr val="44546A"/>
              </a:solidFill>
            </a:endParaRPr>
          </a:p>
        </p:txBody>
      </p:sp>
      <p:pic>
        <p:nvPicPr>
          <p:cNvPr id="7" name="Picture 6">
            <a:extLst>
              <a:ext uri="{FF2B5EF4-FFF2-40B4-BE49-F238E27FC236}">
                <a16:creationId xmlns:a16="http://schemas.microsoft.com/office/drawing/2014/main" id="{B15CC365-D78B-460B-8A96-6C3B9D4AB273}"/>
              </a:ext>
            </a:extLst>
          </p:cNvPr>
          <p:cNvPicPr>
            <a:picLocks noChangeAspect="1"/>
          </p:cNvPicPr>
          <p:nvPr/>
        </p:nvPicPr>
        <p:blipFill>
          <a:blip r:embed="rId2"/>
          <a:stretch>
            <a:fillRect/>
          </a:stretch>
        </p:blipFill>
        <p:spPr>
          <a:xfrm>
            <a:off x="6452842" y="4376928"/>
            <a:ext cx="5096030" cy="2344547"/>
          </a:xfrm>
          <a:prstGeom prst="rect">
            <a:avLst/>
          </a:prstGeom>
        </p:spPr>
      </p:pic>
      <p:pic>
        <p:nvPicPr>
          <p:cNvPr id="8" name="Picture 7">
            <a:extLst>
              <a:ext uri="{FF2B5EF4-FFF2-40B4-BE49-F238E27FC236}">
                <a16:creationId xmlns:a16="http://schemas.microsoft.com/office/drawing/2014/main" id="{32D2EC89-5E1F-44E9-97B0-29365B92124C}"/>
              </a:ext>
            </a:extLst>
          </p:cNvPr>
          <p:cNvPicPr>
            <a:picLocks noChangeAspect="1"/>
          </p:cNvPicPr>
          <p:nvPr/>
        </p:nvPicPr>
        <p:blipFill rotWithShape="1">
          <a:blip r:embed="rId3"/>
          <a:srcRect t="41336"/>
          <a:stretch/>
        </p:blipFill>
        <p:spPr>
          <a:xfrm>
            <a:off x="512064" y="4843893"/>
            <a:ext cx="5410409" cy="1746645"/>
          </a:xfrm>
          <a:prstGeom prst="rect">
            <a:avLst/>
          </a:prstGeom>
        </p:spPr>
      </p:pic>
    </p:spTree>
    <p:extLst>
      <p:ext uri="{BB962C8B-B14F-4D97-AF65-F5344CB8AC3E}">
        <p14:creationId xmlns:p14="http://schemas.microsoft.com/office/powerpoint/2010/main" val="4730725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1107059"/>
          </a:xfrm>
        </p:spPr>
        <p:txBody>
          <a:bodyPr>
            <a:normAutofit fontScale="90000"/>
          </a:bodyPr>
          <a:lstStyle/>
          <a:p>
            <a:r>
              <a:rPr lang="en-US" dirty="0"/>
              <a:t>Project Percent Complete Indexes –</a:t>
            </a:r>
            <a:br>
              <a:rPr lang="en-US" dirty="0"/>
            </a:br>
            <a:r>
              <a:rPr lang="en-US" sz="4000" dirty="0">
                <a:solidFill>
                  <a:schemeClr val="accent4">
                    <a:lumMod val="50000"/>
                  </a:schemeClr>
                </a:solidFill>
              </a:rPr>
              <a:t>Percent Complete Index Actual Costs (PCIC)</a:t>
            </a:r>
            <a:endParaRPr lang="en-US" dirty="0">
              <a:solidFill>
                <a:schemeClr val="accent4">
                  <a:lumMod val="50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92456" y="1450702"/>
            <a:ext cx="12007088" cy="5315712"/>
          </a:xfrm>
        </p:spPr>
        <p:txBody>
          <a:bodyPr/>
          <a:lstStyle/>
          <a:p>
            <a:r>
              <a:rPr lang="en-US" dirty="0"/>
              <a:t>This index assumes the actual costs-to-date and expected cost at completion are the most reliable for measuring project percent complete (</a:t>
            </a:r>
            <a:r>
              <a:rPr lang="en-US" dirty="0" err="1"/>
              <a:t>EAC</a:t>
            </a:r>
            <a:r>
              <a:rPr lang="en-US" baseline="-25000" dirty="0" err="1"/>
              <a:t>re</a:t>
            </a:r>
            <a:r>
              <a:rPr lang="en-US" dirty="0"/>
              <a:t>).</a:t>
            </a:r>
          </a:p>
          <a:p>
            <a:r>
              <a:rPr lang="en-US" dirty="0"/>
              <a:t>Example, at the end of period 7 the staff re-estimates that the </a:t>
            </a:r>
            <a:r>
              <a:rPr lang="en-US" dirty="0" err="1"/>
              <a:t>EAC</a:t>
            </a:r>
            <a:r>
              <a:rPr lang="en-US" baseline="-25000" dirty="0" err="1"/>
              <a:t>re</a:t>
            </a:r>
            <a:r>
              <a:rPr lang="en-US" dirty="0"/>
              <a:t> will be 575 instead of 320.</a:t>
            </a:r>
          </a:p>
          <a:p>
            <a:r>
              <a:rPr lang="en-US" dirty="0"/>
              <a:t>PCIC = AC/</a:t>
            </a:r>
            <a:r>
              <a:rPr lang="en-US" dirty="0" err="1"/>
              <a:t>EAC</a:t>
            </a:r>
            <a:r>
              <a:rPr lang="en-US" baseline="-25000" dirty="0" err="1"/>
              <a:t>re</a:t>
            </a:r>
            <a:r>
              <a:rPr lang="en-US" dirty="0"/>
              <a:t> = 230/575 = .40 (40%)</a:t>
            </a:r>
          </a:p>
          <a:p>
            <a:r>
              <a:rPr lang="en-US" dirty="0"/>
              <a:t>Some managers favor this index because it contains actual and revised estimates that include newer, more complete information.</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49</a:t>
            </a:fld>
            <a:endParaRPr lang="en-US" sz="1600" dirty="0">
              <a:solidFill>
                <a:srgbClr val="44546A"/>
              </a:solidFill>
            </a:endParaRPr>
          </a:p>
        </p:txBody>
      </p:sp>
      <p:pic>
        <p:nvPicPr>
          <p:cNvPr id="8" name="Picture 7">
            <a:extLst>
              <a:ext uri="{FF2B5EF4-FFF2-40B4-BE49-F238E27FC236}">
                <a16:creationId xmlns:a16="http://schemas.microsoft.com/office/drawing/2014/main" id="{32D2EC89-5E1F-44E9-97B0-29365B92124C}"/>
              </a:ext>
            </a:extLst>
          </p:cNvPr>
          <p:cNvPicPr>
            <a:picLocks noChangeAspect="1"/>
          </p:cNvPicPr>
          <p:nvPr/>
        </p:nvPicPr>
        <p:blipFill rotWithShape="1">
          <a:blip r:embed="rId2"/>
          <a:srcRect t="41336"/>
          <a:stretch/>
        </p:blipFill>
        <p:spPr>
          <a:xfrm>
            <a:off x="6330136" y="5149144"/>
            <a:ext cx="4464864" cy="1441394"/>
          </a:xfrm>
          <a:prstGeom prst="rect">
            <a:avLst/>
          </a:prstGeom>
        </p:spPr>
      </p:pic>
    </p:spTree>
    <p:extLst>
      <p:ext uri="{BB962C8B-B14F-4D97-AF65-F5344CB8AC3E}">
        <p14:creationId xmlns:p14="http://schemas.microsoft.com/office/powerpoint/2010/main" val="20337509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1107059"/>
          </a:xfrm>
        </p:spPr>
        <p:txBody>
          <a:bodyPr>
            <a:normAutofit/>
          </a:bodyPr>
          <a:lstStyle/>
          <a:p>
            <a:r>
              <a:rPr lang="en-US" dirty="0"/>
              <a:t>Performance Indexes </a:t>
            </a:r>
            <a:endParaRPr lang="en-US" dirty="0">
              <a:solidFill>
                <a:schemeClr val="accent2">
                  <a:lumMod val="75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279400" y="1146048"/>
            <a:ext cx="11498072" cy="5030915"/>
          </a:xfrm>
        </p:spPr>
        <p:txBody>
          <a:bodyPr/>
          <a:lstStyle/>
          <a:p>
            <a:pPr marL="0" indent="0">
              <a:buNone/>
            </a:pPr>
            <a:endParaRPr lang="en-US" dirty="0"/>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50</a:t>
            </a:fld>
            <a:endParaRPr lang="en-US" sz="1600" dirty="0">
              <a:solidFill>
                <a:srgbClr val="44546A"/>
              </a:solidFill>
            </a:endParaRPr>
          </a:p>
        </p:txBody>
      </p:sp>
      <p:pic>
        <p:nvPicPr>
          <p:cNvPr id="6" name="Picture 5">
            <a:extLst>
              <a:ext uri="{FF2B5EF4-FFF2-40B4-BE49-F238E27FC236}">
                <a16:creationId xmlns:a16="http://schemas.microsoft.com/office/drawing/2014/main" id="{1C468975-CA3C-48D2-AE4F-254891AFCA27}"/>
              </a:ext>
            </a:extLst>
          </p:cNvPr>
          <p:cNvPicPr>
            <a:picLocks noChangeAspect="1"/>
          </p:cNvPicPr>
          <p:nvPr/>
        </p:nvPicPr>
        <p:blipFill rotWithShape="1">
          <a:blip r:embed="rId2"/>
          <a:srcRect l="1" r="121"/>
          <a:stretch/>
        </p:blipFill>
        <p:spPr>
          <a:xfrm>
            <a:off x="279400" y="4272011"/>
            <a:ext cx="4207256" cy="1211911"/>
          </a:xfrm>
          <a:prstGeom prst="rect">
            <a:avLst/>
          </a:prstGeom>
        </p:spPr>
      </p:pic>
      <p:pic>
        <p:nvPicPr>
          <p:cNvPr id="7" name="Picture 5">
            <a:extLst>
              <a:ext uri="{FF2B5EF4-FFF2-40B4-BE49-F238E27FC236}">
                <a16:creationId xmlns:a16="http://schemas.microsoft.com/office/drawing/2014/main" id="{4F4A6998-6486-4621-BF8D-686F58614F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6538" y="311192"/>
            <a:ext cx="5478462" cy="6279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665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Forecasting Final Project Cost</a:t>
            </a:r>
          </a:p>
        </p:txBody>
      </p:sp>
    </p:spTree>
    <p:extLst>
      <p:ext uri="{BB962C8B-B14F-4D97-AF65-F5344CB8AC3E}">
        <p14:creationId xmlns:p14="http://schemas.microsoft.com/office/powerpoint/2010/main" val="2006513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911987"/>
          </a:xfrm>
        </p:spPr>
        <p:txBody>
          <a:bodyPr>
            <a:normAutofit/>
          </a:bodyPr>
          <a:lstStyle/>
          <a:p>
            <a:r>
              <a:rPr lang="en-US" dirty="0"/>
              <a:t>Forecasting Final Project Cost</a:t>
            </a:r>
            <a:endParaRPr lang="en-US" dirty="0">
              <a:solidFill>
                <a:schemeClr val="accent4">
                  <a:lumMod val="50000"/>
                </a:schemeClr>
              </a:solidFill>
            </a:endParaRP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92456" y="1207008"/>
            <a:ext cx="12007088" cy="5559406"/>
          </a:xfrm>
        </p:spPr>
        <p:txBody>
          <a:bodyPr>
            <a:normAutofit/>
          </a:bodyPr>
          <a:lstStyle/>
          <a:p>
            <a:r>
              <a:rPr lang="en-US" dirty="0"/>
              <a:t>Basically, two methods used to revise estimates of future project costs.</a:t>
            </a:r>
          </a:p>
          <a:p>
            <a:pPr marL="457200" indent="-457200">
              <a:buFont typeface="+mj-lt"/>
              <a:buAutoNum type="arabicPeriod"/>
            </a:pPr>
            <a:r>
              <a:rPr lang="en-US" dirty="0"/>
              <a:t>Revised Estimated Cost At Completion (</a:t>
            </a:r>
            <a:r>
              <a:rPr lang="en-US" dirty="0" err="1"/>
              <a:t>EAC</a:t>
            </a:r>
            <a:r>
              <a:rPr lang="en-US" baseline="-25000" dirty="0" err="1"/>
              <a:t>re</a:t>
            </a:r>
            <a:r>
              <a:rPr lang="en-US" dirty="0"/>
              <a:t>)</a:t>
            </a:r>
          </a:p>
          <a:p>
            <a:pPr lvl="1"/>
            <a:r>
              <a:rPr lang="en-US" dirty="0"/>
              <a:t>Allows experts in the field to change original baseline durations and costs because new information tells them the original estimates are not accurate.</a:t>
            </a:r>
          </a:p>
          <a:p>
            <a:pPr lvl="1"/>
            <a:r>
              <a:rPr lang="en-US" dirty="0"/>
              <a:t>Almost always used on smaller projects. </a:t>
            </a:r>
          </a:p>
          <a:p>
            <a:pPr marL="457200" indent="-457200">
              <a:buFont typeface="+mj-lt"/>
              <a:buAutoNum type="arabicPeriod"/>
            </a:pPr>
            <a:r>
              <a:rPr lang="en-US" dirty="0"/>
              <a:t>Forecasted Total Cost At Completion (</a:t>
            </a:r>
            <a:r>
              <a:rPr lang="en-US" dirty="0" err="1"/>
              <a:t>EAC</a:t>
            </a:r>
            <a:r>
              <a:rPr lang="en-US" baseline="-25000" dirty="0" err="1"/>
              <a:t>f</a:t>
            </a:r>
            <a:r>
              <a:rPr lang="en-US" dirty="0"/>
              <a:t>)</a:t>
            </a:r>
          </a:p>
          <a:p>
            <a:pPr lvl="1"/>
            <a:r>
              <a:rPr lang="en-US" dirty="0"/>
              <a:t>Used in large projects where the original budget is reliable.</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484711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911987"/>
          </a:xfrm>
        </p:spPr>
        <p:txBody>
          <a:bodyPr>
            <a:normAutofit/>
          </a:bodyPr>
          <a:lstStyle/>
          <a:p>
            <a:r>
              <a:rPr lang="en-US" dirty="0"/>
              <a:t>Revised Estimated Cost At Completion (</a:t>
            </a:r>
            <a:r>
              <a:rPr lang="en-US" dirty="0" err="1"/>
              <a:t>EAC</a:t>
            </a:r>
            <a:r>
              <a:rPr lang="en-US" baseline="-25000" dirty="0" err="1"/>
              <a:t>re</a:t>
            </a:r>
            <a:r>
              <a:rPr lang="en-US" dirty="0"/>
              <a:t>)</a:t>
            </a:r>
          </a:p>
        </p:txBody>
      </p:sp>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92456" y="1207008"/>
            <a:ext cx="12007088" cy="5559406"/>
          </a:xfrm>
        </p:spPr>
        <p:txBody>
          <a:bodyPr>
            <a:normAutofit/>
          </a:bodyPr>
          <a:lstStyle/>
          <a:p>
            <a:pPr marL="0" indent="0" algn="ctr">
              <a:lnSpc>
                <a:spcPct val="200000"/>
              </a:lnSpc>
              <a:buNone/>
            </a:pPr>
            <a:r>
              <a:rPr lang="en-US" dirty="0" err="1"/>
              <a:t>EAC</a:t>
            </a:r>
            <a:r>
              <a:rPr lang="en-US" baseline="-25000" dirty="0" err="1"/>
              <a:t>re</a:t>
            </a:r>
            <a:r>
              <a:rPr lang="en-US" dirty="0"/>
              <a:t> = AC + </a:t>
            </a:r>
            <a:r>
              <a:rPr lang="en-US" dirty="0" err="1"/>
              <a:t>ETC</a:t>
            </a:r>
            <a:r>
              <a:rPr lang="en-US" baseline="-25000" dirty="0" err="1"/>
              <a:t>re</a:t>
            </a:r>
            <a:endParaRPr lang="en-US" baseline="-25000" dirty="0"/>
          </a:p>
          <a:p>
            <a:pPr marL="0" indent="0">
              <a:lnSpc>
                <a:spcPct val="200000"/>
              </a:lnSpc>
              <a:buNone/>
            </a:pPr>
            <a:r>
              <a:rPr lang="en-US" dirty="0"/>
              <a:t>Where </a:t>
            </a:r>
          </a:p>
          <a:p>
            <a:pPr marL="854075">
              <a:lnSpc>
                <a:spcPct val="200000"/>
              </a:lnSpc>
            </a:pPr>
            <a:r>
              <a:rPr lang="en-US" dirty="0" err="1"/>
              <a:t>EAC</a:t>
            </a:r>
            <a:r>
              <a:rPr lang="en-US" baseline="-25000" dirty="0" err="1"/>
              <a:t>re</a:t>
            </a:r>
            <a:r>
              <a:rPr lang="en-US" dirty="0"/>
              <a:t> = revised estimated cost at completion.</a:t>
            </a:r>
          </a:p>
          <a:p>
            <a:pPr marL="854075">
              <a:lnSpc>
                <a:spcPct val="200000"/>
              </a:lnSpc>
            </a:pPr>
            <a:r>
              <a:rPr lang="en-US" dirty="0"/>
              <a:t>AC = cumulative actual cost of work completed to date.</a:t>
            </a:r>
          </a:p>
          <a:p>
            <a:pPr marL="854075">
              <a:lnSpc>
                <a:spcPct val="200000"/>
              </a:lnSpc>
            </a:pPr>
            <a:r>
              <a:rPr lang="en-US" dirty="0" err="1"/>
              <a:t>ETC</a:t>
            </a:r>
            <a:r>
              <a:rPr lang="en-US" baseline="-25000" dirty="0" err="1"/>
              <a:t>re</a:t>
            </a:r>
            <a:r>
              <a:rPr lang="en-US" dirty="0"/>
              <a:t> = revised estimated cost to complete remaining work.</a:t>
            </a:r>
          </a:p>
        </p:txBody>
      </p:sp>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568038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279400" y="136525"/>
            <a:ext cx="10515600" cy="911987"/>
          </a:xfrm>
        </p:spPr>
        <p:txBody>
          <a:bodyPr>
            <a:normAutofit/>
          </a:bodyPr>
          <a:lstStyle/>
          <a:p>
            <a:r>
              <a:rPr lang="en-US" dirty="0"/>
              <a:t>Forecasted Total Cost At Completion (</a:t>
            </a:r>
            <a:r>
              <a:rPr lang="en-US" dirty="0" err="1"/>
              <a:t>EAC</a:t>
            </a:r>
            <a:r>
              <a:rPr lang="en-US" baseline="-25000" dirty="0" err="1"/>
              <a:t>f</a:t>
            </a:r>
            <a:r>
              <a:rPr lang="en-US" dirty="0"/>
              <a: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A83BA51-37DB-48F5-9D89-D8E8BEE88149}"/>
                  </a:ext>
                </a:extLst>
              </p:cNvPr>
              <p:cNvSpPr>
                <a:spLocks noGrp="1"/>
              </p:cNvSpPr>
              <p:nvPr>
                <p:ph idx="1"/>
              </p:nvPr>
            </p:nvSpPr>
            <p:spPr>
              <a:xfrm>
                <a:off x="92456" y="1207008"/>
                <a:ext cx="12007088" cy="5559406"/>
              </a:xfrm>
            </p:spPr>
            <p:txBody>
              <a:bodyPr>
                <a:normAutofit fontScale="92500" lnSpcReduction="20000"/>
              </a:bodyPr>
              <a:lstStyle/>
              <a:p>
                <a:pPr marL="0" indent="0" algn="ctr">
                  <a:lnSpc>
                    <a:spcPct val="200000"/>
                  </a:lnSpc>
                  <a:buNone/>
                </a:pPr>
                <a:r>
                  <a:rPr lang="en-US" dirty="0"/>
                  <a:t>EAC</a:t>
                </a:r>
                <a:r>
                  <a:rPr lang="en-US" baseline="-25000" dirty="0" err="1"/>
                  <a:t>f</a:t>
                </a:r>
                <a:r>
                  <a:rPr lang="en-US" dirty="0"/>
                  <a:t> = AC + ETC = </a:t>
                </a:r>
                <a14:m>
                  <m:oMath xmlns:m="http://schemas.openxmlformats.org/officeDocument/2006/math">
                    <m:r>
                      <m:rPr>
                        <m:sty m:val="p"/>
                      </m:rPr>
                      <a:rPr lang="en-US" b="0" i="0" dirty="0" smtClean="0">
                        <a:latin typeface="Cambria Math" panose="02040503050406030204" pitchFamily="18" charset="0"/>
                      </a:rPr>
                      <m:t>AC</m:t>
                    </m:r>
                    <m:r>
                      <a:rPr lang="en-US" b="0" i="0" dirty="0" smtClean="0">
                        <a:latin typeface="Cambria Math" panose="02040503050406030204" pitchFamily="18" charset="0"/>
                      </a:rPr>
                      <m:t>+ </m:t>
                    </m:r>
                    <m:f>
                      <m:fPr>
                        <m:ctrlPr>
                          <a:rPr lang="en-US" i="1" dirty="0" smtClean="0">
                            <a:latin typeface="Cambria Math" panose="02040503050406030204" pitchFamily="18" charset="0"/>
                          </a:rPr>
                        </m:ctrlPr>
                      </m:fPr>
                      <m:num>
                        <m:r>
                          <a:rPr lang="en-US" b="0" i="1" dirty="0" smtClean="0">
                            <a:latin typeface="Cambria Math" panose="02040503050406030204" pitchFamily="18" charset="0"/>
                          </a:rPr>
                          <m:t>𝐵𝐴𝐶</m:t>
                        </m:r>
                        <m:r>
                          <a:rPr lang="en-US" b="0" i="1" dirty="0" smtClean="0">
                            <a:latin typeface="Cambria Math" panose="02040503050406030204" pitchFamily="18" charset="0"/>
                          </a:rPr>
                          <m:t> −</m:t>
                        </m:r>
                        <m:r>
                          <a:rPr lang="en-US" b="0" i="1" dirty="0" smtClean="0">
                            <a:latin typeface="Cambria Math" panose="02040503050406030204" pitchFamily="18" charset="0"/>
                          </a:rPr>
                          <m:t>𝐸𝑉</m:t>
                        </m:r>
                      </m:num>
                      <m:den>
                        <m:r>
                          <a:rPr lang="en-US" b="0" i="1" dirty="0" smtClean="0">
                            <a:latin typeface="Cambria Math" panose="02040503050406030204" pitchFamily="18" charset="0"/>
                          </a:rPr>
                          <m:t>𝐶𝑃𝐼</m:t>
                        </m:r>
                      </m:den>
                    </m:f>
                    <m:r>
                      <a:rPr lang="en-US" b="0" i="1" dirty="0" smtClean="0">
                        <a:latin typeface="Cambria Math" panose="02040503050406030204" pitchFamily="18" charset="0"/>
                      </a:rPr>
                      <m:t>=</m:t>
                    </m:r>
                    <m:r>
                      <m:rPr>
                        <m:sty m:val="p"/>
                      </m:rPr>
                      <a:rPr lang="en-US" dirty="0">
                        <a:latin typeface="Cambria Math" panose="02040503050406030204" pitchFamily="18" charset="0"/>
                      </a:rPr>
                      <m:t>AC</m:t>
                    </m:r>
                    <m:r>
                      <a:rPr lang="en-US" dirty="0">
                        <a:latin typeface="Cambria Math" panose="02040503050406030204" pitchFamily="18" charset="0"/>
                      </a:rPr>
                      <m:t>+ </m:t>
                    </m:r>
                    <m:f>
                      <m:fPr>
                        <m:ctrlPr>
                          <a:rPr lang="en-US" i="1" dirty="0">
                            <a:latin typeface="Cambria Math" panose="02040503050406030204" pitchFamily="18" charset="0"/>
                          </a:rPr>
                        </m:ctrlPr>
                      </m:fPr>
                      <m:num>
                        <m:r>
                          <a:rPr lang="en-US" i="1" dirty="0">
                            <a:latin typeface="Cambria Math" panose="02040503050406030204" pitchFamily="18" charset="0"/>
                          </a:rPr>
                          <m:t>𝐵𝐴𝐶</m:t>
                        </m:r>
                        <m:r>
                          <a:rPr lang="en-US" i="1" dirty="0">
                            <a:latin typeface="Cambria Math" panose="02040503050406030204" pitchFamily="18" charset="0"/>
                          </a:rPr>
                          <m:t> −</m:t>
                        </m:r>
                        <m:r>
                          <a:rPr lang="en-US" i="1" dirty="0">
                            <a:latin typeface="Cambria Math" panose="02040503050406030204" pitchFamily="18" charset="0"/>
                          </a:rPr>
                          <m:t>𝐸𝑉</m:t>
                        </m:r>
                      </m:num>
                      <m:den>
                        <m:r>
                          <a:rPr lang="en-US" b="0" i="1" dirty="0" smtClean="0">
                            <a:latin typeface="Cambria Math" panose="02040503050406030204" pitchFamily="18" charset="0"/>
                          </a:rPr>
                          <m:t>𝐸𝑉</m:t>
                        </m:r>
                        <m:r>
                          <a:rPr lang="en-US" b="0" i="1" dirty="0" smtClean="0">
                            <a:latin typeface="Cambria Math" panose="02040503050406030204" pitchFamily="18" charset="0"/>
                          </a:rPr>
                          <m:t>/</m:t>
                        </m:r>
                        <m:r>
                          <a:rPr lang="en-US" b="0" i="1" dirty="0" smtClean="0">
                            <a:latin typeface="Cambria Math" panose="02040503050406030204" pitchFamily="18" charset="0"/>
                          </a:rPr>
                          <m:t>𝐴𝐶</m:t>
                        </m:r>
                      </m:den>
                    </m:f>
                  </m:oMath>
                </a14:m>
                <a:endParaRPr lang="en-US" baseline="-25000" dirty="0"/>
              </a:p>
              <a:p>
                <a:pPr marL="0" indent="0">
                  <a:lnSpc>
                    <a:spcPct val="200000"/>
                  </a:lnSpc>
                  <a:buNone/>
                </a:pPr>
                <a:r>
                  <a:rPr lang="en-US" dirty="0"/>
                  <a:t>Where </a:t>
                </a:r>
              </a:p>
              <a:p>
                <a:pPr marL="742950" indent="-742950" algn="l">
                  <a:lnSpc>
                    <a:spcPct val="160000"/>
                  </a:lnSpc>
                </a:pPr>
                <a:r>
                  <a:rPr lang="en-US" dirty="0" err="1"/>
                  <a:t>EAC</a:t>
                </a:r>
                <a:r>
                  <a:rPr lang="en-US" baseline="-25000" dirty="0" err="1"/>
                  <a:t>f</a:t>
                </a:r>
                <a:r>
                  <a:rPr lang="en-US" dirty="0"/>
                  <a:t> = forecasted total cost at completion.</a:t>
                </a:r>
              </a:p>
              <a:p>
                <a:pPr marL="742950" indent="-742950" algn="l">
                  <a:lnSpc>
                    <a:spcPct val="160000"/>
                  </a:lnSpc>
                </a:pPr>
                <a:r>
                  <a:rPr lang="en-US" dirty="0"/>
                  <a:t>ETC = estimated cost to complete remaining work.</a:t>
                </a:r>
              </a:p>
              <a:p>
                <a:pPr marL="742950" indent="-742950" algn="l">
                  <a:lnSpc>
                    <a:spcPct val="160000"/>
                  </a:lnSpc>
                </a:pPr>
                <a:r>
                  <a:rPr lang="en-US" dirty="0"/>
                  <a:t>AC = cumulative actual cost of work completed to date.</a:t>
                </a:r>
              </a:p>
              <a:p>
                <a:pPr marL="742950" indent="-742950" algn="l">
                  <a:lnSpc>
                    <a:spcPct val="160000"/>
                  </a:lnSpc>
                </a:pPr>
                <a:r>
                  <a:rPr lang="en-US" dirty="0"/>
                  <a:t>CPI = cumulative cost index to date.</a:t>
                </a:r>
              </a:p>
              <a:p>
                <a:pPr marL="742950" indent="-742950" algn="l">
                  <a:lnSpc>
                    <a:spcPct val="160000"/>
                  </a:lnSpc>
                </a:pPr>
                <a:r>
                  <a:rPr lang="en-US" dirty="0"/>
                  <a:t>BAC = total budget of the baseline.</a:t>
                </a:r>
              </a:p>
              <a:p>
                <a:pPr marL="742950" indent="-742950" algn="l">
                  <a:lnSpc>
                    <a:spcPct val="160000"/>
                  </a:lnSpc>
                </a:pPr>
                <a:r>
                  <a:rPr lang="en-US" dirty="0"/>
                  <a:t>EV = cumulative budgeted cost of work completed to date.</a:t>
                </a:r>
              </a:p>
            </p:txBody>
          </p:sp>
        </mc:Choice>
        <mc:Fallback xmlns="">
          <p:sp>
            <p:nvSpPr>
              <p:cNvPr id="3" name="Content Placeholder 2">
                <a:extLst>
                  <a:ext uri="{FF2B5EF4-FFF2-40B4-BE49-F238E27FC236}">
                    <a16:creationId xmlns:a16="http://schemas.microsoft.com/office/drawing/2014/main" id="{0A83BA51-37DB-48F5-9D89-D8E8BEE88149}"/>
                  </a:ext>
                </a:extLst>
              </p:cNvPr>
              <p:cNvSpPr>
                <a:spLocks noGrp="1" noRot="1" noChangeAspect="1" noMove="1" noResize="1" noEditPoints="1" noAdjustHandles="1" noChangeArrowheads="1" noChangeShapeType="1" noTextEdit="1"/>
              </p:cNvSpPr>
              <p:nvPr>
                <p:ph idx="1"/>
              </p:nvPr>
            </p:nvSpPr>
            <p:spPr>
              <a:xfrm>
                <a:off x="92456" y="1207008"/>
                <a:ext cx="12007088" cy="5559406"/>
              </a:xfrm>
              <a:blipFill>
                <a:blip r:embed="rId2"/>
                <a:stretch>
                  <a:fillRect l="-660"/>
                </a:stretch>
              </a:blipFill>
            </p:spPr>
            <p:txBody>
              <a:bodyPr/>
              <a:lstStyle/>
              <a:p>
                <a:r>
                  <a:rPr lang="en-US">
                    <a:noFill/>
                  </a:rPr>
                  <a:t> </a:t>
                </a:r>
              </a:p>
            </p:txBody>
          </p:sp>
        </mc:Fallback>
      </mc:AlternateContent>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Picture 7" descr="Graphical user interface, text, application&#10;&#10;Description automatically generated">
            <a:extLst>
              <a:ext uri="{FF2B5EF4-FFF2-40B4-BE49-F238E27FC236}">
                <a16:creationId xmlns:a16="http://schemas.microsoft.com/office/drawing/2014/main" id="{E0119EEA-047F-4C06-8678-EC3D48D9F6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9229" y="2498385"/>
            <a:ext cx="4389683" cy="16661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96049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8680704" y="984504"/>
            <a:ext cx="2868168" cy="4888991"/>
          </a:xfrm>
        </p:spPr>
        <p:txBody>
          <a:bodyPr>
            <a:normAutofit/>
          </a:bodyPr>
          <a:lstStyle/>
          <a:p>
            <a:pPr algn="ctr">
              <a:lnSpc>
                <a:spcPct val="150000"/>
              </a:lnSpc>
            </a:pPr>
            <a:r>
              <a:rPr lang="en-US" dirty="0"/>
              <a:t>Monthly Status Report - Example</a:t>
            </a:r>
          </a:p>
        </p:txBody>
      </p:sp>
      <p:pic>
        <p:nvPicPr>
          <p:cNvPr id="6" name="Content Placeholder 5" descr="Text&#10;&#10;Description automatically generated with medium confidence">
            <a:extLst>
              <a:ext uri="{FF2B5EF4-FFF2-40B4-BE49-F238E27FC236}">
                <a16:creationId xmlns:a16="http://schemas.microsoft.com/office/drawing/2014/main" id="{AAD2DFD4-DC42-4FDB-A544-D665C43746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 y="99629"/>
            <a:ext cx="7819825" cy="6658742"/>
          </a:xfrm>
        </p:spPr>
      </p:pic>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478430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Graphical user interface&#10;&#10;Description automatically generated with low confidence">
            <a:extLst>
              <a:ext uri="{FF2B5EF4-FFF2-40B4-BE49-F238E27FC236}">
                <a16:creationId xmlns:a16="http://schemas.microsoft.com/office/drawing/2014/main" id="{4A77F92B-6DA6-4953-9247-C41C76653D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7680" y="0"/>
            <a:ext cx="10411968" cy="6889442"/>
          </a:xfrm>
        </p:spPr>
      </p:pic>
    </p:spTree>
    <p:extLst>
      <p:ext uri="{BB962C8B-B14F-4D97-AF65-F5344CB8AC3E}">
        <p14:creationId xmlns:p14="http://schemas.microsoft.com/office/powerpoint/2010/main" val="36183280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a:extLst>
              <a:ext uri="{FF2B5EF4-FFF2-40B4-BE49-F238E27FC236}">
                <a16:creationId xmlns:a16="http://schemas.microsoft.com/office/drawing/2014/main" id="{AE4CEE41-A093-4089-8BFA-E7FCBD94122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58</a:t>
            </a:fld>
            <a:endParaRPr lang="en-US" sz="1600" dirty="0">
              <a:solidFill>
                <a:srgbClr val="44546A"/>
              </a:solidFill>
            </a:endParaRPr>
          </a:p>
        </p:txBody>
      </p:sp>
      <p:pic>
        <p:nvPicPr>
          <p:cNvPr id="4" name="Picture 3">
            <a:extLst>
              <a:ext uri="{FF2B5EF4-FFF2-40B4-BE49-F238E27FC236}">
                <a16:creationId xmlns:a16="http://schemas.microsoft.com/office/drawing/2014/main" id="{7D742C48-0A90-4F87-AFAB-873F8B61DC95}"/>
              </a:ext>
            </a:extLst>
          </p:cNvPr>
          <p:cNvPicPr>
            <a:picLocks noChangeAspect="1"/>
          </p:cNvPicPr>
          <p:nvPr/>
        </p:nvPicPr>
        <p:blipFill>
          <a:blip r:embed="rId2"/>
          <a:stretch>
            <a:fillRect/>
          </a:stretch>
        </p:blipFill>
        <p:spPr>
          <a:xfrm>
            <a:off x="293736" y="277097"/>
            <a:ext cx="5402892" cy="3039127"/>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5647B19A-96EC-477E-81C3-0A6554374FFA}"/>
              </a:ext>
            </a:extLst>
          </p:cNvPr>
          <p:cNvPicPr>
            <a:picLocks noChangeAspect="1"/>
          </p:cNvPicPr>
          <p:nvPr/>
        </p:nvPicPr>
        <p:blipFill>
          <a:blip r:embed="rId3"/>
          <a:stretch>
            <a:fillRect/>
          </a:stretch>
        </p:blipFill>
        <p:spPr>
          <a:xfrm>
            <a:off x="3642792" y="3697329"/>
            <a:ext cx="5402892" cy="3039127"/>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C104068A-0285-41FE-8DF5-CE0252CAB8E6}"/>
              </a:ext>
            </a:extLst>
          </p:cNvPr>
          <p:cNvPicPr>
            <a:picLocks noChangeAspect="1"/>
          </p:cNvPicPr>
          <p:nvPr/>
        </p:nvPicPr>
        <p:blipFill>
          <a:blip r:embed="rId4"/>
          <a:stretch>
            <a:fillRect/>
          </a:stretch>
        </p:blipFill>
        <p:spPr>
          <a:xfrm>
            <a:off x="6096000" y="277097"/>
            <a:ext cx="5402892" cy="303912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40032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a:extLst>
              <a:ext uri="{FF2B5EF4-FFF2-40B4-BE49-F238E27FC236}">
                <a16:creationId xmlns:a16="http://schemas.microsoft.com/office/drawing/2014/main" id="{AE4CEE41-A093-4089-8BFA-E7FCBD94122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59</a:t>
            </a:fld>
            <a:endParaRPr lang="en-US" sz="1600" dirty="0">
              <a:solidFill>
                <a:srgbClr val="44546A"/>
              </a:solidFill>
            </a:endParaRPr>
          </a:p>
        </p:txBody>
      </p:sp>
      <p:pic>
        <p:nvPicPr>
          <p:cNvPr id="2" name="Picture 1">
            <a:extLst>
              <a:ext uri="{FF2B5EF4-FFF2-40B4-BE49-F238E27FC236}">
                <a16:creationId xmlns:a16="http://schemas.microsoft.com/office/drawing/2014/main" id="{3F910164-AD29-423A-9401-16506B5808FA}"/>
              </a:ext>
            </a:extLst>
          </p:cNvPr>
          <p:cNvPicPr>
            <a:picLocks noChangeAspect="1"/>
          </p:cNvPicPr>
          <p:nvPr/>
        </p:nvPicPr>
        <p:blipFill>
          <a:blip r:embed="rId2"/>
          <a:stretch>
            <a:fillRect/>
          </a:stretch>
        </p:blipFill>
        <p:spPr>
          <a:xfrm>
            <a:off x="3506027" y="3596493"/>
            <a:ext cx="5387509" cy="3030474"/>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564730AE-5AB9-478E-932E-92A4F8028E07}"/>
              </a:ext>
            </a:extLst>
          </p:cNvPr>
          <p:cNvPicPr>
            <a:picLocks noChangeAspect="1"/>
          </p:cNvPicPr>
          <p:nvPr/>
        </p:nvPicPr>
        <p:blipFill>
          <a:blip r:embed="rId3"/>
          <a:stretch>
            <a:fillRect/>
          </a:stretch>
        </p:blipFill>
        <p:spPr>
          <a:xfrm>
            <a:off x="6475343" y="231034"/>
            <a:ext cx="5387509" cy="3030474"/>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6138973C-90EF-483A-BC22-F9B3A620946C}"/>
              </a:ext>
            </a:extLst>
          </p:cNvPr>
          <p:cNvPicPr>
            <a:picLocks noChangeAspect="1"/>
          </p:cNvPicPr>
          <p:nvPr/>
        </p:nvPicPr>
        <p:blipFill>
          <a:blip r:embed="rId4"/>
          <a:stretch>
            <a:fillRect/>
          </a:stretch>
        </p:blipFill>
        <p:spPr>
          <a:xfrm>
            <a:off x="200789" y="167501"/>
            <a:ext cx="5613405" cy="31575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3170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134112" y="1222946"/>
            <a:ext cx="6583680" cy="5392737"/>
          </a:xfrm>
        </p:spPr>
        <p:txBody>
          <a:bodyPr>
            <a:normAutofit/>
          </a:bodyPr>
          <a:lstStyle/>
          <a:p>
            <a:pPr>
              <a:lnSpc>
                <a:spcPct val="200000"/>
              </a:lnSpc>
            </a:pPr>
            <a:r>
              <a:rPr lang="en-US" sz="2400" dirty="0"/>
              <a:t>Project Management: The Managerial Process Fifth Edition. </a:t>
            </a:r>
          </a:p>
          <a:p>
            <a:pPr>
              <a:lnSpc>
                <a:spcPct val="200000"/>
              </a:lnSpc>
            </a:pPr>
            <a:r>
              <a:rPr lang="en-US" sz="2400" dirty="0"/>
              <a:t>By: Erik W. Larson, Oregon State University, Clifford F. Gray, 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7144513" y="1357731"/>
            <a:ext cx="4608576" cy="4142537"/>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3773</TotalTime>
  <Words>2659</Words>
  <Application>Microsoft Office PowerPoint</Application>
  <PresentationFormat>Widescreen</PresentationFormat>
  <Paragraphs>309</Paragraphs>
  <Slides>60</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60</vt:i4>
      </vt:variant>
    </vt:vector>
  </HeadingPairs>
  <TitlesOfParts>
    <vt:vector size="70" baseType="lpstr">
      <vt:lpstr>Amasis MT Pro Black</vt:lpstr>
      <vt:lpstr>Arial</vt:lpstr>
      <vt:lpstr>Calibri</vt:lpstr>
      <vt:lpstr>Calibri Light</vt:lpstr>
      <vt:lpstr>Cambria Math</vt:lpstr>
      <vt:lpstr>Gabriola</vt:lpstr>
      <vt:lpstr>Times New Roman</vt:lpstr>
      <vt:lpstr>Office Theme</vt:lpstr>
      <vt:lpstr>1_Office Theme</vt:lpstr>
      <vt:lpstr>2_Office Theme</vt:lpstr>
      <vt:lpstr>Lecture 9: Progress and Performance Measurement and Evaluation</vt:lpstr>
      <vt:lpstr>Session Outline</vt:lpstr>
      <vt:lpstr>PowerPoint Presentation</vt:lpstr>
      <vt:lpstr>Progress and Performance Measurement and Evaluation</vt:lpstr>
      <vt:lpstr>Progress and Performance Measurement and Evaluation</vt:lpstr>
      <vt:lpstr>PowerPoint Presentation</vt:lpstr>
      <vt:lpstr>Structure of a Project Monitoring Information System</vt:lpstr>
      <vt:lpstr>What Data Are Collected?</vt:lpstr>
      <vt:lpstr>What Data Are Collected?</vt:lpstr>
      <vt:lpstr>Collecting Data and Analysis</vt:lpstr>
      <vt:lpstr>Reports and Reporting</vt:lpstr>
      <vt:lpstr>Reports and Reporting</vt:lpstr>
      <vt:lpstr>PowerPoint Presentation</vt:lpstr>
      <vt:lpstr>The Project Control Process</vt:lpstr>
      <vt:lpstr>Step 1: Setting a Baseline Plan</vt:lpstr>
      <vt:lpstr>Step 2: Measuring Progress and Performance</vt:lpstr>
      <vt:lpstr>Step 3: Comparing Plan against Actual</vt:lpstr>
      <vt:lpstr>Step 4: Taking Action</vt:lpstr>
      <vt:lpstr>PowerPoint Presentation</vt:lpstr>
      <vt:lpstr>Monitoring Time Performance</vt:lpstr>
      <vt:lpstr>Tracking Gantt Chart</vt:lpstr>
      <vt:lpstr>Control Chart</vt:lpstr>
      <vt:lpstr>Milestone Schedules</vt:lpstr>
      <vt:lpstr>PowerPoint Presentation</vt:lpstr>
      <vt:lpstr>Earned Value Cost/Schedule System</vt:lpstr>
      <vt:lpstr>Glossary of Terms</vt:lpstr>
      <vt:lpstr>Development of an EV Cost/Schedule System</vt:lpstr>
      <vt:lpstr>Project Management Information System Overview</vt:lpstr>
      <vt:lpstr>Project Management Information System Overview</vt:lpstr>
      <vt:lpstr>Percent Complete Rule</vt:lpstr>
      <vt:lpstr>Methods of Variance Analysis</vt:lpstr>
      <vt:lpstr>Methods of Variance Analysis</vt:lpstr>
      <vt:lpstr>Cost Variance (CV)</vt:lpstr>
      <vt:lpstr>Schedule Variance (SV)</vt:lpstr>
      <vt:lpstr>Methods of Variance Analysis</vt:lpstr>
      <vt:lpstr>Cost/Schedule 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Indexes to Monitor Progress</vt:lpstr>
      <vt:lpstr>PowerPoint Presentation</vt:lpstr>
      <vt:lpstr>Performance Indexes-  Cost Performance Index (CPI)</vt:lpstr>
      <vt:lpstr>Performance Indexes - Scheduling Performance Index (SPI)</vt:lpstr>
      <vt:lpstr>Project Percent Complete Indexes – Percent Complete Index Budgeted Costs (PCIB)</vt:lpstr>
      <vt:lpstr>Project Percent Complete Indexes – Percent Complete Index Actual Costs (PCIC)</vt:lpstr>
      <vt:lpstr>Performance Indexes </vt:lpstr>
      <vt:lpstr>PowerPoint Presentation</vt:lpstr>
      <vt:lpstr>Forecasting Final Project Cost</vt:lpstr>
      <vt:lpstr>Revised Estimated Cost At Completion (EACre)</vt:lpstr>
      <vt:lpstr>Forecasted Total Cost At Completion (EACf)</vt:lpstr>
      <vt:lpstr>Monthly Status Report - Example</vt:lpstr>
      <vt:lpstr>PowerPoint Presentation</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569</cp:revision>
  <dcterms:created xsi:type="dcterms:W3CDTF">2020-10-15T07:04:09Z</dcterms:created>
  <dcterms:modified xsi:type="dcterms:W3CDTF">2021-07-05T12:24:59Z</dcterms:modified>
</cp:coreProperties>
</file>