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0" r:id="rId2"/>
    <p:sldMasterId id="2147483689" r:id="rId3"/>
  </p:sldMasterIdLst>
  <p:notesMasterIdLst>
    <p:notesMasterId r:id="rId40"/>
  </p:notesMasterIdLst>
  <p:sldIdLst>
    <p:sldId id="588" r:id="rId4"/>
    <p:sldId id="303" r:id="rId5"/>
    <p:sldId id="1036" r:id="rId6"/>
    <p:sldId id="591" r:id="rId7"/>
    <p:sldId id="575" r:id="rId8"/>
    <p:sldId id="1055" r:id="rId9"/>
    <p:sldId id="1026" r:id="rId10"/>
    <p:sldId id="1037" r:id="rId11"/>
    <p:sldId id="1056" r:id="rId12"/>
    <p:sldId id="1038" r:id="rId13"/>
    <p:sldId id="1039" r:id="rId14"/>
    <p:sldId id="1040" r:id="rId15"/>
    <p:sldId id="1041" r:id="rId16"/>
    <p:sldId id="1042" r:id="rId17"/>
    <p:sldId id="1043" r:id="rId18"/>
    <p:sldId id="1044" r:id="rId19"/>
    <p:sldId id="277" r:id="rId20"/>
    <p:sldId id="1045" r:id="rId21"/>
    <p:sldId id="1046" r:id="rId22"/>
    <p:sldId id="1060" r:id="rId23"/>
    <p:sldId id="579" r:id="rId24"/>
    <p:sldId id="284" r:id="rId25"/>
    <p:sldId id="1047" r:id="rId26"/>
    <p:sldId id="1048" r:id="rId27"/>
    <p:sldId id="1059" r:id="rId28"/>
    <p:sldId id="1049" r:id="rId29"/>
    <p:sldId id="1061" r:id="rId30"/>
    <p:sldId id="1050" r:id="rId31"/>
    <p:sldId id="1058" r:id="rId32"/>
    <p:sldId id="1051" r:id="rId33"/>
    <p:sldId id="1052" r:id="rId34"/>
    <p:sldId id="1053" r:id="rId35"/>
    <p:sldId id="1057" r:id="rId36"/>
    <p:sldId id="1054" r:id="rId37"/>
    <p:sldId id="589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8"/>
            <p14:sldId id="303"/>
            <p14:sldId id="1036"/>
            <p14:sldId id="591"/>
            <p14:sldId id="575"/>
            <p14:sldId id="1055"/>
            <p14:sldId id="1026"/>
            <p14:sldId id="1037"/>
            <p14:sldId id="1056"/>
            <p14:sldId id="1038"/>
            <p14:sldId id="1039"/>
            <p14:sldId id="1040"/>
            <p14:sldId id="1041"/>
            <p14:sldId id="1042"/>
            <p14:sldId id="1043"/>
            <p14:sldId id="1044"/>
            <p14:sldId id="277"/>
            <p14:sldId id="1045"/>
            <p14:sldId id="1046"/>
            <p14:sldId id="1060"/>
            <p14:sldId id="579"/>
            <p14:sldId id="284"/>
            <p14:sldId id="1047"/>
            <p14:sldId id="1048"/>
            <p14:sldId id="1059"/>
            <p14:sldId id="1049"/>
            <p14:sldId id="1061"/>
            <p14:sldId id="1050"/>
            <p14:sldId id="1058"/>
            <p14:sldId id="1051"/>
            <p14:sldId id="1052"/>
            <p14:sldId id="1053"/>
            <p14:sldId id="1057"/>
            <p14:sldId id="1054"/>
            <p14:sldId id="5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C0FF23-FB53-4770-91AC-447BE2AE5364}" v="5" dt="2025-05-10T16:15:39.2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1" d="100"/>
          <a:sy n="61" d="100"/>
        </p:scale>
        <p:origin x="860" y="2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47" Type="http://schemas.openxmlformats.org/officeDocument/2006/relationships/customXml" Target="../customXml/item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45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customXml" Target="../customXml/item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Relationship Id="rId48" Type="http://schemas.openxmlformats.org/officeDocument/2006/relationships/customXml" Target="../customXml/item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microsoft.com/office/2015/10/relationships/revisionInfo" Target="revisionInfo.xml"/><Relationship Id="rId20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rihan Salah" userId="76e30ab951f6bd55" providerId="LiveId" clId="{22C9D3D3-FDDC-44C2-BEF0-9E3A6549F970}"/>
    <pc:docChg chg="undo custSel modSld">
      <pc:chgData name="Perihan Salah" userId="76e30ab951f6bd55" providerId="LiveId" clId="{22C9D3D3-FDDC-44C2-BEF0-9E3A6549F970}" dt="2024-12-28T08:18:19.034" v="19" actId="478"/>
      <pc:docMkLst>
        <pc:docMk/>
      </pc:docMkLst>
      <pc:sldChg chg="addSp delSp mod">
        <pc:chgData name="Perihan Salah" userId="76e30ab951f6bd55" providerId="LiveId" clId="{22C9D3D3-FDDC-44C2-BEF0-9E3A6549F970}" dt="2024-12-28T08:16:12.878" v="3" actId="478"/>
        <pc:sldMkLst>
          <pc:docMk/>
          <pc:sldMk cId="2841906110" sldId="591"/>
        </pc:sldMkLst>
      </pc:sldChg>
      <pc:sldChg chg="addSp delSp mod">
        <pc:chgData name="Perihan Salah" userId="76e30ab951f6bd55" providerId="LiveId" clId="{22C9D3D3-FDDC-44C2-BEF0-9E3A6549F970}" dt="2024-12-28T08:17:21.294" v="11" actId="478"/>
        <pc:sldMkLst>
          <pc:docMk/>
          <pc:sldMk cId="3291253069" sldId="1041"/>
        </pc:sldMkLst>
      </pc:sldChg>
      <pc:sldChg chg="addSp delSp mod">
        <pc:chgData name="Perihan Salah" userId="76e30ab951f6bd55" providerId="LiveId" clId="{22C9D3D3-FDDC-44C2-BEF0-9E3A6549F970}" dt="2024-12-28T08:18:19.034" v="19" actId="478"/>
        <pc:sldMkLst>
          <pc:docMk/>
          <pc:sldMk cId="966443733" sldId="1048"/>
        </pc:sldMkLst>
      </pc:sldChg>
    </pc:docChg>
  </pc:docChgLst>
  <pc:docChgLst>
    <pc:chgData name="Perihan Salah" userId="76e30ab951f6bd55" providerId="LiveId" clId="{9EC0FF23-FB53-4770-91AC-447BE2AE5364}"/>
    <pc:docChg chg="custSel modSld">
      <pc:chgData name="Perihan Salah" userId="76e30ab951f6bd55" providerId="LiveId" clId="{9EC0FF23-FB53-4770-91AC-447BE2AE5364}" dt="2025-05-10T16:15:39.291" v="5" actId="1076"/>
      <pc:docMkLst>
        <pc:docMk/>
      </pc:docMkLst>
      <pc:sldChg chg="addSp delSp modSp mod">
        <pc:chgData name="Perihan Salah" userId="76e30ab951f6bd55" providerId="LiveId" clId="{9EC0FF23-FB53-4770-91AC-447BE2AE5364}" dt="2025-05-10T16:15:39.291" v="5" actId="1076"/>
        <pc:sldMkLst>
          <pc:docMk/>
          <pc:sldMk cId="1911121218" sldId="1037"/>
        </pc:sldMkLst>
        <pc:picChg chg="del">
          <ac:chgData name="Perihan Salah" userId="76e30ab951f6bd55" providerId="LiveId" clId="{9EC0FF23-FB53-4770-91AC-447BE2AE5364}" dt="2025-05-10T16:15:25.509" v="0" actId="478"/>
          <ac:picMkLst>
            <pc:docMk/>
            <pc:sldMk cId="1911121218" sldId="1037"/>
            <ac:picMk id="4" creationId="{001E28B7-4796-8D7A-3AFE-BFFFD1109C33}"/>
          </ac:picMkLst>
        </pc:picChg>
        <pc:picChg chg="add mod">
          <ac:chgData name="Perihan Salah" userId="76e30ab951f6bd55" providerId="LiveId" clId="{9EC0FF23-FB53-4770-91AC-447BE2AE5364}" dt="2025-05-10T16:15:39.291" v="5" actId="1076"/>
          <ac:picMkLst>
            <pc:docMk/>
            <pc:sldMk cId="1911121218" sldId="1037"/>
            <ac:picMk id="1026" creationId="{57B24BB9-9FDF-9512-5D87-0A1E4F53A2C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One Conten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"/>
          <p:cNvSpPr txBox="1">
            <a:spLocks noGrp="1"/>
          </p:cNvSpPr>
          <p:nvPr>
            <p:ph type="title"/>
          </p:nvPr>
        </p:nvSpPr>
        <p:spPr>
          <a:xfrm>
            <a:off x="609600" y="215372"/>
            <a:ext cx="10972800" cy="109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 dirty="0"/>
          </a:p>
        </p:txBody>
      </p:sp>
      <p:sp>
        <p:nvSpPr>
          <p:cNvPr id="34" name="Shape 34"/>
          <p:cNvSpPr txBox="1">
            <a:spLocks noGrp="1"/>
          </p:cNvSpPr>
          <p:nvPr>
            <p:ph type="ftr" idx="11"/>
          </p:nvPr>
        </p:nvSpPr>
        <p:spPr>
          <a:xfrm>
            <a:off x="125293" y="6172200"/>
            <a:ext cx="11460479" cy="2354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Dr.Mayar Farrag</a:t>
            </a:r>
            <a:endParaRPr dirty="0"/>
          </a:p>
        </p:txBody>
      </p:sp>
      <p:sp>
        <p:nvSpPr>
          <p:cNvPr id="35" name="Shape 35"/>
          <p:cNvSpPr txBox="1">
            <a:spLocks noGrp="1"/>
          </p:cNvSpPr>
          <p:nvPr>
            <p:ph type="dt" idx="10"/>
          </p:nvPr>
        </p:nvSpPr>
        <p:spPr>
          <a:xfrm>
            <a:off x="8447617" y="113072"/>
            <a:ext cx="2844799" cy="1828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xfrm>
            <a:off x="11292415" y="113072"/>
            <a:ext cx="735711" cy="1828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buSzPct val="25000"/>
            </a:pPr>
            <a:fld id="{00000000-1234-1234-1234-123412341234}" type="slidenum">
              <a:rPr lang="en-US" sz="90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>
                <a:buSzPct val="25000"/>
              </a:pPr>
              <a:t>‹#›</a:t>
            </a:fld>
            <a:endParaRPr lang="en-US" sz="9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1BB07C-705F-4113-A2C5-779D6EA64D9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0" y="1556327"/>
            <a:ext cx="10972800" cy="4434275"/>
          </a:xfrm>
        </p:spPr>
        <p:txBody>
          <a:bodyPr lIns="0" tIns="0" rIns="0" bIns="0"/>
          <a:lstStyle>
            <a:lvl1pPr indent="-255600">
              <a:defRPr sz="2400">
                <a:latin typeface="+mn-lt"/>
              </a:defRPr>
            </a:lvl1pPr>
            <a:lvl2pPr indent="-284400">
              <a:defRPr sz="2400">
                <a:latin typeface="+mn-lt"/>
              </a:defRPr>
            </a:lvl2pPr>
            <a:lvl3pPr indent="-230400">
              <a:defRPr sz="2400">
                <a:latin typeface="+mn-lt"/>
              </a:defRPr>
            </a:lvl3pPr>
            <a:lvl4pPr indent="-230400">
              <a:defRPr sz="2400">
                <a:latin typeface="+mn-lt"/>
              </a:defRPr>
            </a:lvl4pPr>
            <a:lvl5pPr indent="-230400">
              <a:defRPr sz="2400">
                <a:latin typeface="+mn-lt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 </a:t>
            </a:r>
          </a:p>
          <a:p>
            <a:pPr lvl="2"/>
            <a:r>
              <a:rPr lang="en-US" dirty="0"/>
              <a:t> </a:t>
            </a:r>
          </a:p>
          <a:p>
            <a:pPr lvl="3"/>
            <a:r>
              <a:rPr lang="en-US" dirty="0"/>
              <a:t> </a:t>
            </a:r>
          </a:p>
          <a:p>
            <a:pPr lvl="3"/>
            <a:endParaRPr lang="en-US" dirty="0"/>
          </a:p>
          <a:p>
            <a:pPr lvl="4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9849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81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000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3876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554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700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7977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0272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1793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9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2954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2304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1283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5783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20111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741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4081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9273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324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52982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7655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67489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4892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2812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73683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7200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7893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255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99516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25838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6443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6467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66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0030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8" r:id="rId14"/>
    <p:sldLayoutId id="214748366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48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247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7g_S95GQUS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Q88y9oECDXg" TargetMode="Externa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6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I7vHbhMx5ZM" TargetMode="Externa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el_FoX0Xng?feature=oembed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Fc4tSfIiRsk?feature=oembed" TargetMode="External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8.sv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7.png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82298" y="2222942"/>
            <a:ext cx="47339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Strategic Brand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57470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MKT733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Designing Marketing Programs to Build Brand Equity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92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419900" y="2532528"/>
            <a:ext cx="53150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Brand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431923" y="41686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329832" y="4681598"/>
            <a:ext cx="68643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MKT</a:t>
            </a:r>
          </a:p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Designing Marketing Programs to Build Brand Equity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Perihan Salah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16ABC19-95B5-6DC3-E45F-1A6704C69E65}"/>
              </a:ext>
            </a:extLst>
          </p:cNvPr>
          <p:cNvSpPr/>
          <p:nvPr/>
        </p:nvSpPr>
        <p:spPr>
          <a:xfrm>
            <a:off x="304801" y="1285193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6160245" y="1431095"/>
            <a:ext cx="472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724527" y="2467293"/>
            <a:ext cx="84331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 some of the new perspectives and developments in marketing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Describe how marketers enhance product experience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Explain the rationale for value pricing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List some of the direct and indirect channel options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Summarize the reasons for the growth in private labels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B2649DD-A18F-4A25-A6A3-CE67B847BF0F}"/>
              </a:ext>
            </a:extLst>
          </p:cNvPr>
          <p:cNvGrpSpPr/>
          <p:nvPr/>
        </p:nvGrpSpPr>
        <p:grpSpPr>
          <a:xfrm>
            <a:off x="4546947" y="1162651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Chapter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0</a:t>
              </a:r>
              <a:r>
                <a:rPr lang="en-US" sz="44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9696944" y="63701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84226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952845"/>
            <a:ext cx="10929480" cy="58256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8755199" y="627415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E8A39D-BE93-1C47-A46A-8BB82A946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100" y="1065313"/>
            <a:ext cx="9681287" cy="529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906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F89ABA-786A-495C-8BB9-B2867D6E2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-132996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9750046" y="647251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3497E61-9008-4645-9271-33DDF5ADBC67}"/>
              </a:ext>
            </a:extLst>
          </p:cNvPr>
          <p:cNvSpPr txBox="1">
            <a:spLocks/>
          </p:cNvSpPr>
          <p:nvPr/>
        </p:nvSpPr>
        <p:spPr>
          <a:xfrm>
            <a:off x="-18473" y="679976"/>
            <a:ext cx="6471263" cy="209093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New Approaches </a:t>
            </a:r>
          </a:p>
          <a:p>
            <a:pPr algn="ctr"/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Embraced </a:t>
            </a:r>
            <a:b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by Marketers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EAA7EC6-5722-4686-895A-633FD01D9B8B}"/>
              </a:ext>
            </a:extLst>
          </p:cNvPr>
          <p:cNvSpPr txBox="1">
            <a:spLocks/>
          </p:cNvSpPr>
          <p:nvPr/>
        </p:nvSpPr>
        <p:spPr>
          <a:xfrm>
            <a:off x="-18473" y="3196885"/>
            <a:ext cx="6172200" cy="366111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4500" indent="-457200">
              <a:buFont typeface="+mj-lt"/>
              <a:buAutoNum type="arabicPeriod"/>
            </a:pPr>
            <a:r>
              <a:rPr lang="en-IN" sz="2200" dirty="0"/>
              <a:t>Rapid technological developments </a:t>
            </a:r>
            <a:r>
              <a:rPr lang="en-IN" sz="2200" dirty="0">
                <a:solidFill>
                  <a:srgbClr val="0070C0"/>
                </a:solidFill>
              </a:rPr>
              <a:t>(using tech, AI,VR,QR in </a:t>
            </a:r>
            <a:r>
              <a:rPr lang="en-US" sz="2200" dirty="0">
                <a:solidFill>
                  <a:srgbClr val="0070C0"/>
                </a:solidFill>
              </a:rPr>
              <a:t>everything ‘IOT’ internet of things)</a:t>
            </a:r>
            <a:endParaRPr lang="en-IN" sz="2200" dirty="0">
              <a:solidFill>
                <a:srgbClr val="0070C0"/>
              </a:solidFill>
            </a:endParaRPr>
          </a:p>
          <a:p>
            <a:pPr marL="544500" indent="-457200">
              <a:buFont typeface="+mj-lt"/>
              <a:buAutoNum type="arabicPeriod"/>
            </a:pPr>
            <a:r>
              <a:rPr lang="en-IN" sz="2200" dirty="0"/>
              <a:t>Greater customer empowerment (</a:t>
            </a:r>
            <a:r>
              <a:rPr lang="en-US" sz="2200" dirty="0">
                <a:solidFill>
                  <a:srgbClr val="0070C0"/>
                </a:solidFill>
              </a:rPr>
              <a:t>engage &amp; experience)</a:t>
            </a:r>
            <a:endParaRPr lang="en-IN" sz="2200" dirty="0">
              <a:solidFill>
                <a:srgbClr val="0070C0"/>
              </a:solidFill>
            </a:endParaRPr>
          </a:p>
          <a:p>
            <a:pPr marL="544500" indent="-457200">
              <a:buFont typeface="+mj-lt"/>
              <a:buAutoNum type="arabicPeriod"/>
            </a:pPr>
            <a:r>
              <a:rPr lang="en-IN" sz="2200" dirty="0"/>
              <a:t>Fragmentation of traditional media </a:t>
            </a:r>
            <a:r>
              <a:rPr lang="en-IN" sz="2200" dirty="0">
                <a:solidFill>
                  <a:srgbClr val="0070C0"/>
                </a:solidFill>
              </a:rPr>
              <a:t>(which fits)</a:t>
            </a:r>
          </a:p>
          <a:p>
            <a:pPr marL="544500" indent="-457200">
              <a:buFont typeface="+mj-lt"/>
              <a:buAutoNum type="arabicPeriod"/>
            </a:pPr>
            <a:r>
              <a:rPr lang="en-IN" sz="2200" dirty="0"/>
              <a:t>Growth of interactive and mobile marketing options </a:t>
            </a:r>
            <a:r>
              <a:rPr lang="en-IN" sz="2200" dirty="0">
                <a:solidFill>
                  <a:srgbClr val="0070C0"/>
                </a:solidFill>
              </a:rPr>
              <a:t>(</a:t>
            </a:r>
            <a:r>
              <a:rPr lang="en-IN" sz="2200" dirty="0" err="1">
                <a:solidFill>
                  <a:srgbClr val="0070C0"/>
                </a:solidFill>
              </a:rPr>
              <a:t>sms</a:t>
            </a:r>
            <a:r>
              <a:rPr lang="en-IN" sz="2200" dirty="0">
                <a:solidFill>
                  <a:srgbClr val="0070C0"/>
                </a:solidFill>
              </a:rPr>
              <a:t>, emails, apps)</a:t>
            </a:r>
          </a:p>
          <a:p>
            <a:pPr marL="544500" indent="-457200">
              <a:buFont typeface="+mj-lt"/>
              <a:buAutoNum type="arabicPeriod"/>
            </a:pPr>
            <a:r>
              <a:rPr lang="en-IN" sz="2200" dirty="0"/>
              <a:t>Channel transformation and disintermediation </a:t>
            </a:r>
            <a:r>
              <a:rPr lang="en-IN" sz="2200" dirty="0">
                <a:solidFill>
                  <a:srgbClr val="0070C0"/>
                </a:solidFill>
              </a:rPr>
              <a:t>(ex. Radio before &amp; now, PR &amp;CSR create awareness &amp; be part of community)</a:t>
            </a:r>
          </a:p>
        </p:txBody>
      </p:sp>
    </p:spTree>
    <p:extLst>
      <p:ext uri="{BB962C8B-B14F-4D97-AF65-F5344CB8AC3E}">
        <p14:creationId xmlns:p14="http://schemas.microsoft.com/office/powerpoint/2010/main" val="3888521204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F89ABA-786A-495C-8BB9-B2867D6E2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-132996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9750046" y="647251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3497E61-9008-4645-9271-33DDF5ADBC67}"/>
              </a:ext>
            </a:extLst>
          </p:cNvPr>
          <p:cNvSpPr txBox="1">
            <a:spLocks/>
          </p:cNvSpPr>
          <p:nvPr/>
        </p:nvSpPr>
        <p:spPr>
          <a:xfrm>
            <a:off x="-70464" y="679977"/>
            <a:ext cx="6471263" cy="206322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New Approaches </a:t>
            </a:r>
          </a:p>
          <a:p>
            <a:pPr algn="ctr"/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Embraced </a:t>
            </a:r>
            <a:b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by Marketers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EAA7EC6-5722-4686-895A-633FD01D9B8B}"/>
              </a:ext>
            </a:extLst>
          </p:cNvPr>
          <p:cNvSpPr txBox="1">
            <a:spLocks/>
          </p:cNvSpPr>
          <p:nvPr/>
        </p:nvSpPr>
        <p:spPr>
          <a:xfrm>
            <a:off x="317534" y="3303037"/>
            <a:ext cx="6083265" cy="316947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4500" indent="-457200">
              <a:buFont typeface="+mj-lt"/>
              <a:buAutoNum type="arabicPeriod" startAt="6"/>
            </a:pPr>
            <a:r>
              <a:rPr lang="en-IN" sz="2400" dirty="0"/>
              <a:t>Increased competition and industry convergence </a:t>
            </a:r>
            <a:r>
              <a:rPr lang="en-IN" sz="2400" dirty="0">
                <a:solidFill>
                  <a:srgbClr val="0070C0"/>
                </a:solidFill>
              </a:rPr>
              <a:t>(using </a:t>
            </a:r>
            <a:r>
              <a:rPr lang="en-US" sz="2400" dirty="0">
                <a:solidFill>
                  <a:srgbClr val="0070C0"/>
                </a:solidFill>
              </a:rPr>
              <a:t>Guerilla </a:t>
            </a:r>
            <a:r>
              <a:rPr lang="en-US" sz="2400" dirty="0" err="1">
                <a:solidFill>
                  <a:srgbClr val="0070C0"/>
                </a:solidFill>
              </a:rPr>
              <a:t>mktg</a:t>
            </a:r>
            <a:r>
              <a:rPr lang="en-US" sz="2400" dirty="0">
                <a:solidFill>
                  <a:srgbClr val="0070C0"/>
                </a:solidFill>
              </a:rPr>
              <a:t>)</a:t>
            </a:r>
            <a:endParaRPr lang="en-IN" sz="2400" dirty="0">
              <a:solidFill>
                <a:srgbClr val="0070C0"/>
              </a:solidFill>
            </a:endParaRPr>
          </a:p>
          <a:p>
            <a:pPr marL="544500" indent="-457200">
              <a:buFont typeface="+mj-lt"/>
              <a:buAutoNum type="arabicPeriod" startAt="6"/>
            </a:pPr>
            <a:r>
              <a:rPr lang="en-IN" sz="2400" dirty="0"/>
              <a:t>Globalization and growth of developing markets </a:t>
            </a:r>
          </a:p>
          <a:p>
            <a:pPr marL="544500" indent="-457200">
              <a:buFont typeface="+mj-lt"/>
              <a:buAutoNum type="arabicPeriod" startAt="6"/>
            </a:pPr>
            <a:r>
              <a:rPr lang="en-IN" sz="2400" dirty="0"/>
              <a:t>Heightened (</a:t>
            </a:r>
            <a:r>
              <a:rPr lang="en-US" sz="2400" dirty="0"/>
              <a:t>exceeding</a:t>
            </a:r>
            <a:r>
              <a:rPr lang="en-IN" sz="2400" dirty="0"/>
              <a:t> environmental, community, and social concerns </a:t>
            </a:r>
            <a:r>
              <a:rPr lang="en-IN" sz="2400" dirty="0">
                <a:solidFill>
                  <a:srgbClr val="0070C0"/>
                </a:solidFill>
              </a:rPr>
              <a:t>(doing good things so I will recall the brand)</a:t>
            </a:r>
          </a:p>
          <a:p>
            <a:pPr marL="544500" indent="-457200">
              <a:buFont typeface="+mj-lt"/>
              <a:buAutoNum type="arabicPeriod" startAt="6"/>
            </a:pPr>
            <a:r>
              <a:rPr lang="en-IN" sz="2400" dirty="0"/>
              <a:t>Severe economic recession </a:t>
            </a:r>
            <a:r>
              <a:rPr lang="en-IN" sz="2400" dirty="0">
                <a:solidFill>
                  <a:srgbClr val="0070C0"/>
                </a:solidFill>
              </a:rPr>
              <a:t>(how to get money)</a:t>
            </a:r>
          </a:p>
        </p:txBody>
      </p:sp>
    </p:spTree>
    <p:extLst>
      <p:ext uri="{BB962C8B-B14F-4D97-AF65-F5344CB8AC3E}">
        <p14:creationId xmlns:p14="http://schemas.microsoft.com/office/powerpoint/2010/main" val="3879084594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AF243-5CB1-4781-9E08-A05CA0F83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ثلاجة فريش هارمونى الجديدة  ( Bluetooth Technology )">
            <a:hlinkClick r:id="" action="ppaction://media"/>
            <a:extLst>
              <a:ext uri="{FF2B5EF4-FFF2-40B4-BE49-F238E27FC236}">
                <a16:creationId xmlns:a16="http://schemas.microsoft.com/office/drawing/2014/main" id="{5A163C31-D448-4E42-8283-A98E4E178537}"/>
              </a:ext>
            </a:extLst>
          </p:cNvPr>
          <p:cNvPicPr>
            <a:picLocks noGrp="1" noRot="1" noChangeAspect="1"/>
          </p:cNvPicPr>
          <p:nvPr>
            <p:ph sz="quarter" idx="13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4655" y="0"/>
            <a:ext cx="12195078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286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79996" y="776386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8914" y="1115456"/>
            <a:ext cx="10929480" cy="5486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569615" y="131571"/>
            <a:ext cx="7010400" cy="622829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44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cs typeface="Times New Roman"/>
                <a:sym typeface="Times New Roman"/>
              </a:rPr>
              <a:t>Personalizing Marketing</a:t>
            </a:r>
            <a:endParaRPr kumimoji="0" lang="en-IN" sz="28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cs typeface="Times New Roman"/>
              <a:sym typeface="Times New Roman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787B806-1F2D-1988-D07F-FF683DE241F2}"/>
              </a:ext>
            </a:extLst>
          </p:cNvPr>
          <p:cNvSpPr txBox="1">
            <a:spLocks/>
          </p:cNvSpPr>
          <p:nvPr/>
        </p:nvSpPr>
        <p:spPr>
          <a:xfrm>
            <a:off x="1007473" y="1403891"/>
            <a:ext cx="9688236" cy="379152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302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IN" sz="36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Experiential Marketing</a:t>
            </a:r>
            <a:endParaRPr kumimoji="0" lang="en-IN" sz="44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IN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I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Promotes a product by communicating a product’s features and benefits and connecting it with unique and interesting consumer experiences.</a:t>
            </a:r>
          </a:p>
          <a:p>
            <a:pPr marL="5445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IN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26" name="Picture 2" descr="2025 Experiential Marketing Trends You Need To Know">
            <a:extLst>
              <a:ext uri="{FF2B5EF4-FFF2-40B4-BE49-F238E27FC236}">
                <a16:creationId xmlns:a16="http://schemas.microsoft.com/office/drawing/2014/main" id="{57B24BB9-9FDF-9512-5D87-0A1E4F53A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972" y="3142592"/>
            <a:ext cx="5134616" cy="3331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121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58652" y="697818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952845"/>
            <a:ext cx="10929480" cy="58256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E9DF6A4E-0D07-B0A7-D53E-80D3D03233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981" t="10775" r="7414"/>
          <a:stretch/>
        </p:blipFill>
        <p:spPr>
          <a:xfrm>
            <a:off x="1668052" y="1251477"/>
            <a:ext cx="8077200" cy="52257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020606-8D5B-D1AE-68D6-B60E5278E362}"/>
              </a:ext>
            </a:extLst>
          </p:cNvPr>
          <p:cNvSpPr txBox="1"/>
          <p:nvPr/>
        </p:nvSpPr>
        <p:spPr>
          <a:xfrm>
            <a:off x="601252" y="5156799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</a:rPr>
              <a:t>Passive immersed, watching while staying.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0D7132-CFA0-6EE9-1D0C-E8CA9CBF4191}"/>
              </a:ext>
            </a:extLst>
          </p:cNvPr>
          <p:cNvSpPr txBox="1"/>
          <p:nvPr/>
        </p:nvSpPr>
        <p:spPr>
          <a:xfrm>
            <a:off x="677452" y="1336639"/>
            <a:ext cx="198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</a:rPr>
              <a:t>Passive absorption, focus on object, watching movie and crying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952F92-C133-AC64-9560-1839AFBC544F}"/>
              </a:ext>
            </a:extLst>
          </p:cNvPr>
          <p:cNvSpPr txBox="1"/>
          <p:nvPr/>
        </p:nvSpPr>
        <p:spPr>
          <a:xfrm>
            <a:off x="8688612" y="4849320"/>
            <a:ext cx="2352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</a:rPr>
              <a:t>Active immerse,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</a:rPr>
              <a:t>forget yourself while participating in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9DD775-780B-A012-583D-4EF227029E1E}"/>
              </a:ext>
            </a:extLst>
          </p:cNvPr>
          <p:cNvSpPr txBox="1"/>
          <p:nvPr/>
        </p:nvSpPr>
        <p:spPr>
          <a:xfrm>
            <a:off x="8830852" y="1567581"/>
            <a:ext cx="198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</a:rPr>
              <a:t>Active absorption, learn while do (cooking, music, drawing, teaching)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631D25-BED0-AF4A-A19D-FFA3BC8AD763}"/>
              </a:ext>
            </a:extLst>
          </p:cNvPr>
          <p:cNvSpPr txBox="1"/>
          <p:nvPr/>
        </p:nvSpPr>
        <p:spPr>
          <a:xfrm>
            <a:off x="2998087" y="99060"/>
            <a:ext cx="947100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sz="32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uLnTx/>
                <a:uFillTx/>
                <a:latin typeface="Calibri"/>
                <a:cs typeface="Times New Roman"/>
                <a:sym typeface="Times New Roman"/>
              </a:rPr>
              <a:t>Assertion</a:t>
            </a:r>
            <a:r>
              <a:rPr lang="en-IN" sz="32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latin typeface="Calibri"/>
                <a:cs typeface="Times New Roman"/>
                <a:sym typeface="Times New Roman"/>
              </a:rPr>
              <a:t>s of Pine and Gilmore: Types of Experiences</a:t>
            </a:r>
            <a:endParaRPr kumimoji="0" lang="en-IN" sz="32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B050"/>
              </a:solidFill>
              <a:uLnTx/>
              <a:uFillTx/>
              <a:latin typeface="Calibri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80257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952845"/>
            <a:ext cx="10929480" cy="58256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59E5A69-B133-9641-4BCC-2467D7853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4341" y="1967531"/>
            <a:ext cx="5411145" cy="43644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945EC37-1014-AFF1-A17D-AAAFEBE4A2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155" y="2395908"/>
            <a:ext cx="5086442" cy="366562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611B19B-8E45-4961-9E12-407DA0D8F2CE}"/>
              </a:ext>
            </a:extLst>
          </p:cNvPr>
          <p:cNvSpPr/>
          <p:nvPr/>
        </p:nvSpPr>
        <p:spPr>
          <a:xfrm>
            <a:off x="412770" y="1233377"/>
            <a:ext cx="57911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Experiential Marketing Model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770436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952845"/>
            <a:ext cx="10929480" cy="58256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CEECD38-7B5A-760E-DA53-EE7BAC22C0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641" y="1509665"/>
            <a:ext cx="4753622" cy="47748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DF9A0B3-D808-E99F-158F-1A74C4EE28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035" y="1195992"/>
            <a:ext cx="4177862" cy="23396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FBB04C-7444-37B3-427C-78B2B676BB5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667" t="29914" r="30833" b="12963"/>
          <a:stretch/>
        </p:blipFill>
        <p:spPr>
          <a:xfrm>
            <a:off x="517634" y="3652447"/>
            <a:ext cx="5441731" cy="279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0140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952845"/>
            <a:ext cx="10929480" cy="58256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Online Media 1" title="WellSpring Family Camp -  معسكر ويل سبرنج للعائلة">
            <a:hlinkClick r:id="" action="ppaction://media"/>
            <a:extLst>
              <a:ext uri="{FF2B5EF4-FFF2-40B4-BE49-F238E27FC236}">
                <a16:creationId xmlns:a16="http://schemas.microsoft.com/office/drawing/2014/main" id="{0FF96853-CBD4-71F2-2E9C-C7031BE8EEE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8600" y="-103043"/>
            <a:ext cx="12078855" cy="6794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730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91127" y="1357283"/>
            <a:ext cx="10649528" cy="5421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36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Times New Roman"/>
                <a:sym typeface="Times New Roman"/>
              </a:rPr>
              <a:t>Personalizing Marketing</a:t>
            </a:r>
            <a:endParaRPr kumimoji="0" lang="en-IN" sz="20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Times New Roman"/>
              <a:sym typeface="Times New Roman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951345" y="1677011"/>
            <a:ext cx="6778406" cy="4781733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2. </a:t>
            </a: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One-to-one marketing (Relationship Marketing)</a:t>
            </a:r>
          </a:p>
          <a:p>
            <a:pPr marL="400050" lvl="1" indent="0">
              <a:spcBef>
                <a:spcPts val="0"/>
              </a:spcBef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Consumers help add value by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providing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400050" lvl="1" indent="0">
              <a:spcBef>
                <a:spcPts val="0"/>
              </a:spcBef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information to marketers.</a:t>
            </a:r>
          </a:p>
          <a:p>
            <a:pPr marL="400050" lvl="1" indent="0">
              <a:spcBef>
                <a:spcPts val="0"/>
              </a:spcBef>
              <a:buNone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00050" lvl="1" indent="0">
              <a:spcBef>
                <a:spcPts val="0"/>
              </a:spcBef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Marketers add value by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taking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that </a:t>
            </a:r>
          </a:p>
          <a:p>
            <a:pPr marL="400050" lvl="1" indent="0">
              <a:spcBef>
                <a:spcPts val="0"/>
              </a:spcBef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information and generating rewarding </a:t>
            </a:r>
          </a:p>
          <a:p>
            <a:pPr marL="400050" lvl="1" indent="0">
              <a:spcBef>
                <a:spcPts val="0"/>
              </a:spcBef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experiences for consumers.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Am Listening to what you are saying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3CAB8C-4262-D4A2-095E-21BC049B38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3899" y="1393026"/>
            <a:ext cx="4493556" cy="5065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53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mcdonalds gym">
            <a:hlinkClick r:id="" action="ppaction://media"/>
            <a:extLst>
              <a:ext uri="{FF2B5EF4-FFF2-40B4-BE49-F238E27FC236}">
                <a16:creationId xmlns:a16="http://schemas.microsoft.com/office/drawing/2014/main" id="{59407676-A5CC-5C1F-88D4-8413DAEFECE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39889" t="16297" r="34278" b="15555"/>
          <a:stretch/>
        </p:blipFill>
        <p:spPr>
          <a:xfrm>
            <a:off x="2092994" y="204253"/>
            <a:ext cx="7679079" cy="6574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29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Online Media 2">
            <a:hlinkClick r:id="" action="ppaction://media"/>
            <a:extLst>
              <a:ext uri="{FF2B5EF4-FFF2-40B4-BE49-F238E27FC236}">
                <a16:creationId xmlns:a16="http://schemas.microsoft.com/office/drawing/2014/main" id="{F8EF6015-41DF-4E61-BD14-7E8196F8EF7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09113" y="150575"/>
            <a:ext cx="11623784" cy="653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560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0FCB491-4950-ECA5-DBFD-C3D28C356EF0}"/>
              </a:ext>
            </a:extLst>
          </p:cNvPr>
          <p:cNvSpPr txBox="1">
            <a:spLocks/>
          </p:cNvSpPr>
          <p:nvPr/>
        </p:nvSpPr>
        <p:spPr>
          <a:xfrm>
            <a:off x="3513131" y="172311"/>
            <a:ext cx="7010400" cy="622829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44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cs typeface="Times New Roman"/>
                <a:sym typeface="Times New Roman"/>
              </a:rPr>
              <a:t>Personalizing Marketing</a:t>
            </a:r>
            <a:endParaRPr kumimoji="0" lang="en-IN" sz="28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cs typeface="Times New Roman"/>
              <a:sym typeface="Times New Roman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4434761-ECCC-BFA1-EE5F-9C33352BF60E}"/>
              </a:ext>
            </a:extLst>
          </p:cNvPr>
          <p:cNvSpPr txBox="1">
            <a:spLocks/>
          </p:cNvSpPr>
          <p:nvPr/>
        </p:nvSpPr>
        <p:spPr>
          <a:xfrm>
            <a:off x="112749" y="1545353"/>
            <a:ext cx="5691109" cy="4242025"/>
          </a:xfrm>
          <a:prstGeom prst="rect">
            <a:avLst/>
          </a:prstGeom>
          <a:noFill/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3. Mass customization</a:t>
            </a:r>
          </a:p>
          <a:p>
            <a:pPr lvl="1" indent="-342900"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Can involve customers in the purchase process</a:t>
            </a:r>
          </a:p>
          <a:p>
            <a:pPr lvl="1" indent="-342900"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Customers are now in a position to co-create their offerings with firms</a:t>
            </a:r>
          </a:p>
          <a:p>
            <a:pPr marL="571500" lvl="1" indent="-171450"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Example: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NIKEiD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program. visitors can make a customized shoe by selecting the size, width, and color scheme and affixing an eight-character personal ID to their creation. Then, they can share their shoes with others to admire.</a:t>
            </a:r>
          </a:p>
          <a:p>
            <a:pPr marL="571500" lvl="1" indent="-171450"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Give the customer the option to personalize.</a:t>
            </a:r>
            <a:endParaRPr kumimoji="0" lang="en-US" sz="2800" b="0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2" descr="C:\Users\Dr.Mayar\Desktop\12083.jpg">
            <a:extLst>
              <a:ext uri="{FF2B5EF4-FFF2-40B4-BE49-F238E27FC236}">
                <a16:creationId xmlns:a16="http://schemas.microsoft.com/office/drawing/2014/main" id="{F8F6D4CF-6FF2-5589-86F8-A51BDADBA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1335" y="947050"/>
            <a:ext cx="3153103" cy="278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Dr.Mayar\Desktop\unnamed.jpg">
            <a:extLst>
              <a:ext uri="{FF2B5EF4-FFF2-40B4-BE49-F238E27FC236}">
                <a16:creationId xmlns:a16="http://schemas.microsoft.com/office/drawing/2014/main" id="{7EADECE6-21B8-40C0-6771-76054EB57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903" y="3942529"/>
            <a:ext cx="3153103" cy="225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EE4B771-B596-0B00-C0EE-A9B80F8F64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9280" y="2870967"/>
            <a:ext cx="2143125" cy="21431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67D9995-D24D-F074-D59B-38F9963069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2644" y="5144308"/>
            <a:ext cx="2849510" cy="17136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3265A5-0AF3-B69F-41A5-79F56F9CE0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2644" y="880852"/>
            <a:ext cx="2986057" cy="199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38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nline Media 4" title="كوكاكولا أحلى مع.... ؟">
            <a:hlinkClick r:id="" action="ppaction://media"/>
            <a:extLst>
              <a:ext uri="{FF2B5EF4-FFF2-40B4-BE49-F238E27FC236}">
                <a16:creationId xmlns:a16="http://schemas.microsoft.com/office/drawing/2014/main" id="{12DE8FE4-6D39-44FE-8009-F71CAB8AF62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5222" y="136634"/>
            <a:ext cx="11950654" cy="675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534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0FCB491-4950-ECA5-DBFD-C3D28C356EF0}"/>
              </a:ext>
            </a:extLst>
          </p:cNvPr>
          <p:cNvSpPr txBox="1">
            <a:spLocks/>
          </p:cNvSpPr>
          <p:nvPr/>
        </p:nvSpPr>
        <p:spPr>
          <a:xfrm>
            <a:off x="3513131" y="172311"/>
            <a:ext cx="7010400" cy="622829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44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cs typeface="Times New Roman"/>
                <a:sym typeface="Times New Roman"/>
              </a:rPr>
              <a:t>Personalizing Marketing</a:t>
            </a:r>
            <a:endParaRPr kumimoji="0" lang="en-IN" sz="28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cs typeface="Times New Roman"/>
              <a:sym typeface="Times New Roman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601160D-87A6-B62F-55F9-B7F7187E1D72}"/>
              </a:ext>
            </a:extLst>
          </p:cNvPr>
          <p:cNvSpPr txBox="1">
            <a:spLocks/>
          </p:cNvSpPr>
          <p:nvPr/>
        </p:nvSpPr>
        <p:spPr>
          <a:xfrm>
            <a:off x="156994" y="1212844"/>
            <a:ext cx="5329406" cy="5659777"/>
          </a:xfrm>
          <a:prstGeom prst="rect">
            <a:avLst/>
          </a:prstGeom>
          <a:noFill/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4. </a:t>
            </a:r>
            <a:r>
              <a:rPr lang="en-US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Permission marketing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Arial"/>
                <a:cs typeface="Arial"/>
                <a:sym typeface="Arial"/>
              </a:rPr>
              <a:t>Influential perspective on how companies can break through the clutter and build customer loyalty.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Arial"/>
                <a:cs typeface="Arial"/>
                <a:sym typeface="Arial"/>
              </a:rPr>
              <a:t>Marketers can no longer employ “interruption marketing”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Arial"/>
                <a:cs typeface="Arial"/>
                <a:sym typeface="Arial"/>
              </a:rPr>
              <a:t>or mass-media campaigns featuring magazines, direct mail, billboards, radio and television commercials, and the like, because consumers have come to expect—but not necessarily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Arial"/>
                <a:cs typeface="Arial"/>
                <a:sym typeface="Arial"/>
              </a:rPr>
              <a:t>appreciate—these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Arial"/>
                <a:cs typeface="Arial"/>
                <a:sym typeface="Arial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Arial"/>
                <a:cs typeface="Arial"/>
                <a:sym typeface="Arial"/>
              </a:rPr>
              <a:t>interruptions.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Arial"/>
                <a:cs typeface="Arial"/>
                <a:sym typeface="Arial"/>
              </a:rPr>
              <a:t>Give the customer permissions &amp; don’t push ads. (consents), build loyalty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98B60C-59D3-9293-1B26-9E90F9501F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6417" y="4924705"/>
            <a:ext cx="4818328" cy="15478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DF12E1F-8DB2-2A06-EB17-BF20643E50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5093" y="1240935"/>
            <a:ext cx="6080975" cy="348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4279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10327" y="1357284"/>
            <a:ext cx="9430328" cy="5053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36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Times New Roman"/>
                <a:sym typeface="Times New Roman"/>
              </a:rPr>
              <a:t>Personalizing Marketing</a:t>
            </a:r>
            <a:endParaRPr kumimoji="0" lang="en-IN" sz="20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Times New Roman"/>
              <a:sym typeface="Times New Roman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2198254" y="1882765"/>
            <a:ext cx="8321963" cy="3823706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b="1" u="sng" dirty="0">
                <a:latin typeface="Calibri"/>
                <a:cs typeface="Arial"/>
                <a:sym typeface="Arial"/>
              </a:rPr>
              <a:t>Godin identifies five steps to effective permission marketing: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600" b="1" u="sng" dirty="0">
              <a:latin typeface="Calibri"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2600" b="1" dirty="0">
                <a:solidFill>
                  <a:srgbClr val="FF0000"/>
                </a:solidFill>
                <a:latin typeface="Calibri"/>
                <a:cs typeface="Arial"/>
                <a:sym typeface="Arial"/>
              </a:rPr>
              <a:t>Situational permission: </a:t>
            </a:r>
            <a:r>
              <a:rPr lang="en-US" sz="2600" dirty="0">
                <a:latin typeface="Calibri"/>
                <a:cs typeface="Arial"/>
                <a:sym typeface="Arial"/>
              </a:rPr>
              <a:t>Prospects permit the company to access their personal information.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2600" b="1" dirty="0">
                <a:solidFill>
                  <a:srgbClr val="FF0000"/>
                </a:solidFill>
                <a:latin typeface="Calibri"/>
                <a:cs typeface="Arial"/>
                <a:sym typeface="Arial"/>
              </a:rPr>
              <a:t>Brand trust: </a:t>
            </a:r>
            <a:r>
              <a:rPr lang="en-US" sz="2600" dirty="0">
                <a:latin typeface="Calibri"/>
                <a:cs typeface="Arial"/>
                <a:sym typeface="Arial"/>
              </a:rPr>
              <a:t>Prospects allow the company to provide for their needs.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2600" b="1" dirty="0">
                <a:solidFill>
                  <a:srgbClr val="FF0000"/>
                </a:solidFill>
                <a:latin typeface="Calibri"/>
                <a:cs typeface="Arial"/>
                <a:sym typeface="Arial"/>
              </a:rPr>
              <a:t>Personal relationship: </a:t>
            </a:r>
            <a:r>
              <a:rPr lang="en-US" sz="2600" dirty="0">
                <a:latin typeface="Calibri"/>
                <a:cs typeface="Arial"/>
                <a:sym typeface="Arial"/>
              </a:rPr>
              <a:t>Prospects offer information based on a personal relationship with the provider’s organization.</a:t>
            </a:r>
          </a:p>
        </p:txBody>
      </p:sp>
    </p:spTree>
    <p:extLst>
      <p:ext uri="{BB962C8B-B14F-4D97-AF65-F5344CB8AC3E}">
        <p14:creationId xmlns:p14="http://schemas.microsoft.com/office/powerpoint/2010/main" val="2523339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18451" y="1357284"/>
            <a:ext cx="9922203" cy="5053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36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Times New Roman"/>
                <a:sym typeface="Times New Roman"/>
              </a:rPr>
              <a:t>Personalizing Marketing</a:t>
            </a:r>
            <a:endParaRPr kumimoji="0" lang="en-IN" sz="20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Times New Roman"/>
              <a:sym typeface="Times New Roman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2183908" y="1537600"/>
            <a:ext cx="8414326" cy="4781733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b="1" u="sng" dirty="0">
                <a:latin typeface="Calibri"/>
                <a:cs typeface="Arial"/>
                <a:sym typeface="Arial"/>
              </a:rPr>
              <a:t>Godin identifies five steps to effective permission marketing: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600" b="1" u="sng" dirty="0">
              <a:latin typeface="Calibri"/>
              <a:cs typeface="Arial"/>
              <a:sym typeface="Arial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2600" b="1" dirty="0">
                <a:solidFill>
                  <a:srgbClr val="FF0000"/>
                </a:solidFill>
                <a:latin typeface="Calibri"/>
                <a:cs typeface="Arial"/>
                <a:sym typeface="Arial"/>
              </a:rPr>
              <a:t>4. Incentive-based permission:</a:t>
            </a:r>
            <a:r>
              <a:rPr lang="en-US" sz="2600" dirty="0">
                <a:latin typeface="Calibri"/>
                <a:cs typeface="Arial"/>
                <a:sym typeface="Arial"/>
              </a:rPr>
              <a:t> Incentives such as points or free prizes are used to maintain permission to access customer data.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2600" dirty="0">
              <a:latin typeface="Calibri"/>
              <a:cs typeface="Arial"/>
              <a:sym typeface="Arial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2600" b="1" dirty="0">
                <a:solidFill>
                  <a:srgbClr val="FF0000"/>
                </a:solidFill>
                <a:latin typeface="Calibri"/>
                <a:cs typeface="Arial"/>
                <a:sym typeface="Arial"/>
              </a:rPr>
              <a:t>5. Intravenous permission: </a:t>
            </a:r>
            <a:r>
              <a:rPr lang="en-US" sz="2600" dirty="0">
                <a:latin typeface="Calibri"/>
                <a:cs typeface="Arial"/>
                <a:sym typeface="Arial"/>
              </a:rPr>
              <a:t>Customers become dependent on the company, and the supplier controls the supply of certain goods or services.</a:t>
            </a:r>
            <a:endParaRPr lang="en-IN" sz="2600" dirty="0"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247457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0684" y="242886"/>
            <a:ext cx="726064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ar-EG" sz="34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Characters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D45C7DB-51BB-41E9-B6CC-D2DD20D89966}"/>
              </a:ext>
            </a:extLst>
          </p:cNvPr>
          <p:cNvGrpSpPr/>
          <p:nvPr/>
        </p:nvGrpSpPr>
        <p:grpSpPr>
          <a:xfrm>
            <a:off x="744074" y="29029"/>
            <a:ext cx="1463098" cy="1184954"/>
            <a:chOff x="999625" y="935371"/>
            <a:chExt cx="1404457" cy="134254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985EAE6-BFA6-766D-A032-077E4DCB399E}"/>
                </a:ext>
              </a:extLst>
            </p:cNvPr>
            <p:cNvSpPr/>
            <p:nvPr/>
          </p:nvSpPr>
          <p:spPr>
            <a:xfrm>
              <a:off x="999625" y="935371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5E43288-C9C0-B2CA-0970-EB4E627B30CA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63D680D-A11B-0A8A-63D5-DD2C6F3FD516}"/>
                </a:ext>
              </a:extLst>
            </p:cNvPr>
            <p:cNvSpPr txBox="1"/>
            <p:nvPr/>
          </p:nvSpPr>
          <p:spPr>
            <a:xfrm>
              <a:off x="1214179" y="1231788"/>
              <a:ext cx="966228" cy="1046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06</a:t>
              </a:r>
              <a:endPara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2" name="Picture 2" descr="C:\Users\Dr.Mayar\Desktop\1 RJv5Ogph8V3MJp9ZAOCz6A.jpeg">
            <a:extLst>
              <a:ext uri="{FF2B5EF4-FFF2-40B4-BE49-F238E27FC236}">
                <a16:creationId xmlns:a16="http://schemas.microsoft.com/office/drawing/2014/main" id="{8BA9D4AF-ABD8-4717-988E-1E06190AA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48"/>
            <a:ext cx="8305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78B483F-361A-4BA5-93C4-FFE7E76416C8}"/>
              </a:ext>
            </a:extLst>
          </p:cNvPr>
          <p:cNvSpPr txBox="1"/>
          <p:nvPr/>
        </p:nvSpPr>
        <p:spPr>
          <a:xfrm>
            <a:off x="8385863" y="258274"/>
            <a:ext cx="284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Fill in the application. Join the club!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So if you are interested, like &amp; share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16BA23-908E-49A0-A333-38BAE2086170}"/>
              </a:ext>
            </a:extLst>
          </p:cNvPr>
          <p:cNvSpPr txBox="1"/>
          <p:nvPr/>
        </p:nvSpPr>
        <p:spPr>
          <a:xfrm>
            <a:off x="8423525" y="1955506"/>
            <a:ext cx="284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Give free session or free trial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2E251A3-5DE4-47C1-BEAD-84ABC433D562}"/>
              </a:ext>
            </a:extLst>
          </p:cNvPr>
          <p:cNvSpPr txBox="1"/>
          <p:nvPr/>
        </p:nvSpPr>
        <p:spPr>
          <a:xfrm>
            <a:off x="8434826" y="3087042"/>
            <a:ext cx="284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Loyalty cards &amp; points redemption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4DDAC6-BCBD-4989-B138-712DED799286}"/>
              </a:ext>
            </a:extLst>
          </p:cNvPr>
          <p:cNvSpPr txBox="1"/>
          <p:nvPr/>
        </p:nvSpPr>
        <p:spPr>
          <a:xfrm>
            <a:off x="8434826" y="5877546"/>
            <a:ext cx="3454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If you buy 2 donuts you will have free coffee. If you pay 3 months you will take 1 free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62FF4D-F596-4F47-8ABB-AECECE882AC6}"/>
              </a:ext>
            </a:extLst>
          </p:cNvPr>
          <p:cNvSpPr txBox="1"/>
          <p:nvPr/>
        </p:nvSpPr>
        <p:spPr>
          <a:xfrm>
            <a:off x="8423525" y="4170744"/>
            <a:ext cx="2844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‘Stretched’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 came, tried and liked the product and became loyal. So if you did new product I’ll give it a try.</a:t>
            </a:r>
          </a:p>
        </p:txBody>
      </p:sp>
    </p:spTree>
    <p:extLst>
      <p:ext uri="{BB962C8B-B14F-4D97-AF65-F5344CB8AC3E}">
        <p14:creationId xmlns:p14="http://schemas.microsoft.com/office/powerpoint/2010/main" val="236793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7167F8A-0D45-42B8-B06E-24CE162E5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520"/>
            <a:ext cx="12192000" cy="68572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B1007F-0A03-4B44-9DDE-42E9DD947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-19520"/>
            <a:ext cx="2383737" cy="112512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F62A3657-BB4A-4A30-9FAA-7F9650039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74" y="295951"/>
            <a:ext cx="8153400" cy="918170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en-IN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Relationship Marketing Benefits: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231012C-D145-48F7-BCC7-CA64307B2DAD}"/>
              </a:ext>
            </a:extLst>
          </p:cNvPr>
          <p:cNvSpPr txBox="1">
            <a:spLocks/>
          </p:cNvSpPr>
          <p:nvPr/>
        </p:nvSpPr>
        <p:spPr>
          <a:xfrm>
            <a:off x="3448006" y="4137837"/>
            <a:ext cx="8610600" cy="25400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spcBef>
                <a:spcPts val="0"/>
              </a:spcBef>
              <a:defRPr/>
            </a:pPr>
            <a:r>
              <a:rPr lang="en-IN" dirty="0"/>
              <a:t>Acquiring new customers can </a:t>
            </a:r>
            <a:r>
              <a:rPr lang="en-IN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 5X  </a:t>
            </a:r>
            <a:r>
              <a:rPr lang="en-IN" dirty="0"/>
              <a:t>as much as satisfying and retaining current customers. (maintain, delight &amp; retain </a:t>
            </a:r>
            <a:r>
              <a:rPr lang="en-IN" dirty="0" err="1"/>
              <a:t>cust</a:t>
            </a:r>
            <a:r>
              <a:rPr lang="en-IN" dirty="0"/>
              <a:t>. is cheaper)</a:t>
            </a:r>
          </a:p>
          <a:p>
            <a:pPr marL="171450" indent="-171450">
              <a:spcBef>
                <a:spcPts val="0"/>
              </a:spcBef>
              <a:defRPr/>
            </a:pPr>
            <a:r>
              <a:rPr lang="en-IN" dirty="0"/>
              <a:t>The average company </a:t>
            </a:r>
            <a:r>
              <a:rPr lang="en-IN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loses 10 percent </a:t>
            </a:r>
            <a:r>
              <a:rPr lang="en-IN" dirty="0"/>
              <a:t>of its customers each year.</a:t>
            </a:r>
          </a:p>
          <a:p>
            <a:pPr marL="171450" indent="-171450">
              <a:spcBef>
                <a:spcPts val="0"/>
              </a:spcBef>
              <a:defRPr/>
            </a:pPr>
            <a:r>
              <a:rPr lang="en-US" dirty="0"/>
              <a:t>A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percent </a:t>
            </a:r>
            <a:r>
              <a:rPr lang="en-US" dirty="0"/>
              <a:t>reduction in the customer defection rate can increase profits by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to 85 percent</a:t>
            </a:r>
            <a:r>
              <a:rPr lang="en-US" dirty="0"/>
              <a:t>, depending on the industry. (problem </a:t>
            </a:r>
            <a:r>
              <a:rPr lang="en-US" dirty="0" err="1"/>
              <a:t>cust</a:t>
            </a:r>
            <a:r>
              <a:rPr lang="en-US" dirty="0"/>
              <a:t>.)</a:t>
            </a:r>
          </a:p>
          <a:p>
            <a:pPr marL="171450" indent="-171450">
              <a:spcBef>
                <a:spcPts val="0"/>
              </a:spcBef>
              <a:defRPr/>
            </a:pPr>
            <a:r>
              <a:rPr lang="en-US" dirty="0"/>
              <a:t>The customer profit rate tends </a:t>
            </a:r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increase over the life </a:t>
            </a:r>
            <a:r>
              <a:rPr lang="en-US" dirty="0"/>
              <a:t>of the retained customer. (Profit rate inc. as long as the </a:t>
            </a:r>
            <a:r>
              <a:rPr lang="en-US" dirty="0" err="1"/>
              <a:t>cust</a:t>
            </a:r>
            <a:r>
              <a:rPr lang="en-US" dirty="0"/>
              <a:t>. Exists)</a:t>
            </a:r>
            <a:endParaRPr lang="en-IN" u="sng" dirty="0"/>
          </a:p>
        </p:txBody>
      </p:sp>
    </p:spTree>
    <p:extLst>
      <p:ext uri="{BB962C8B-B14F-4D97-AF65-F5344CB8AC3E}">
        <p14:creationId xmlns:p14="http://schemas.microsoft.com/office/powerpoint/2010/main" val="2472838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6473" y="1318599"/>
            <a:ext cx="8007928" cy="5110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36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Product Strategy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1117455" y="1844330"/>
            <a:ext cx="6991056" cy="3512761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1" i="0" u="sng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Perceived Quality</a:t>
            </a: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The product itself is the primary determinant of what consumers experience with a brand, what they hear about a brand from others, and what the firm can tell customers about the brand. </a:t>
            </a: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At the heart of a great brand is invariably a great product.</a:t>
            </a: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DC7C04-C5D3-41F4-6226-045CCE33C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238" y="2037382"/>
            <a:ext cx="3867773" cy="386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363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1483762"/>
            <a:ext cx="8379502" cy="52630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36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Product Strategy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411586" y="1892409"/>
            <a:ext cx="8058728" cy="4473343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Perceived Quality</a:t>
            </a: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sng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255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Achieving a satisfactory level of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perceived quality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has become more difficult for companies as continual product improvements over the years have led to heightened (exceeds) consumer expectations.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(how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cust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. sees quality from his own perception)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DC7C04-C5D3-41F4-6226-045CCE33C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238" y="2037382"/>
            <a:ext cx="3867773" cy="386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437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1483762"/>
            <a:ext cx="8379502" cy="52630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36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Product Strategy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411586" y="1892409"/>
            <a:ext cx="8058728" cy="4473343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Perceived Quality</a:t>
            </a: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sng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255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Customers’ perceptions of overall quality or superiority of a product or service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Compared with alternative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respect to its intended purpose</a:t>
            </a:r>
            <a:endParaRPr lang="en-IN" sz="3200" dirty="0">
              <a:latin typeface="Calibri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DC7C04-C5D3-41F4-6226-045CCE33C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238" y="2037382"/>
            <a:ext cx="3867773" cy="386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284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11654474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36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Product Strategy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10D1AB6-04AB-F15C-C1C7-A180D2E96EB3}"/>
              </a:ext>
            </a:extLst>
          </p:cNvPr>
          <p:cNvGrpSpPr/>
          <p:nvPr/>
        </p:nvGrpSpPr>
        <p:grpSpPr>
          <a:xfrm>
            <a:off x="486329" y="1310430"/>
            <a:ext cx="11387732" cy="4953362"/>
            <a:chOff x="486329" y="1310430"/>
            <a:chExt cx="11387732" cy="4953362"/>
          </a:xfrm>
        </p:grpSpPr>
        <p:pic>
          <p:nvPicPr>
            <p:cNvPr id="6" name="Picture 2" descr="C:\Users\Dr.Mayar\Desktop\intro-to-branding-brand-management-elkottab-42-638.jpg">
              <a:extLst>
                <a:ext uri="{FF2B5EF4-FFF2-40B4-BE49-F238E27FC236}">
                  <a16:creationId xmlns:a16="http://schemas.microsoft.com/office/drawing/2014/main" id="{7948CC85-2359-E749-1143-3C6818CDC46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43" t="10325" r="8333" b="17049"/>
            <a:stretch/>
          </p:blipFill>
          <p:spPr bwMode="auto">
            <a:xfrm>
              <a:off x="486329" y="1310430"/>
              <a:ext cx="5885793" cy="49533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2C9F2CA-83F0-8B77-C43E-E66815C9FED6}"/>
                </a:ext>
              </a:extLst>
            </p:cNvPr>
            <p:cNvSpPr txBox="1"/>
            <p:nvPr/>
          </p:nvSpPr>
          <p:spPr>
            <a:xfrm>
              <a:off x="6372122" y="5542119"/>
              <a:ext cx="550193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The service feels my problem &amp; will receive perceived </a:t>
              </a:r>
              <a:r>
                <a:rPr kumimoji="0" lang="en-US" sz="18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qlty</a:t>
              </a: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C2C5500-F1E9-4A00-7328-8EB6A82A9F36}"/>
                </a:ext>
              </a:extLst>
            </p:cNvPr>
            <p:cNvSpPr txBox="1"/>
            <p:nvPr/>
          </p:nvSpPr>
          <p:spPr>
            <a:xfrm>
              <a:off x="6372122" y="4958374"/>
              <a:ext cx="48820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Speed action for complains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4011711-2870-432A-6C7D-2F313400782A}"/>
                </a:ext>
              </a:extLst>
            </p:cNvPr>
            <p:cNvSpPr txBox="1"/>
            <p:nvPr/>
          </p:nvSpPr>
          <p:spPr>
            <a:xfrm>
              <a:off x="6372122" y="4360569"/>
              <a:ext cx="48636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Professionalism, treating way, knowledgeable 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5CAAEDF-42F6-28E5-B877-E9355158466C}"/>
                </a:ext>
              </a:extLst>
            </p:cNvPr>
            <p:cNvSpPr txBox="1"/>
            <p:nvPr/>
          </p:nvSpPr>
          <p:spPr>
            <a:xfrm>
              <a:off x="6372121" y="3522403"/>
              <a:ext cx="48636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 can depend on this service. </a:t>
              </a:r>
              <a:r>
                <a:rPr kumimoji="0" lang="en-US" sz="18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McD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speed delivery, Etisalat e&amp;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D8953AA-BA21-726B-E00B-EB75BAF3B9C3}"/>
                </a:ext>
              </a:extLst>
            </p:cNvPr>
            <p:cNvSpPr txBox="1"/>
            <p:nvPr/>
          </p:nvSpPr>
          <p:spPr>
            <a:xfrm>
              <a:off x="6372120" y="3038835"/>
              <a:ext cx="48636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Physical surroundings &amp; presenting people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46558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11654474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36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Product Strategy</a:t>
            </a:r>
          </a:p>
        </p:txBody>
      </p:sp>
      <p:pic>
        <p:nvPicPr>
          <p:cNvPr id="3" name="Online Media 4" title=".أوبر. اطلب. وِصل | Uber">
            <a:hlinkClick r:id="" action="ppaction://media"/>
            <a:extLst>
              <a:ext uri="{FF2B5EF4-FFF2-40B4-BE49-F238E27FC236}">
                <a16:creationId xmlns:a16="http://schemas.microsoft.com/office/drawing/2014/main" id="{F189F6F8-C8C9-4223-F4E4-C9461ADFB40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8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41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532" y="1202288"/>
            <a:ext cx="10144651" cy="52750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Managing Customers Post-Purchase (Cognitive Dissonance)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1FC47B42-DE58-9B6F-5C54-5D8AF3F7ADB4}"/>
              </a:ext>
            </a:extLst>
          </p:cNvPr>
          <p:cNvSpPr txBox="1">
            <a:spLocks/>
          </p:cNvSpPr>
          <p:nvPr/>
        </p:nvSpPr>
        <p:spPr>
          <a:xfrm>
            <a:off x="911737" y="1757789"/>
            <a:ext cx="6082855" cy="44342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Product strategies should focus on both purchase </a:t>
            </a: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and</a:t>
            </a:r>
            <a:r>
              <a:rPr lang="en-GB" sz="2400" b="0" i="1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consumption (my target is to buy &amp; consume)</a:t>
            </a:r>
            <a:endParaRPr lang="en-GB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spcBef>
                <a:spcPts val="444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Particularly important in the context of e-commerce (trust &amp; reviews)</a:t>
            </a:r>
            <a:endParaRPr lang="en-GB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255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2B5B08-122A-B968-B718-3E05097A60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038" t="26296" r="27777" b="27481"/>
          <a:stretch/>
        </p:blipFill>
        <p:spPr>
          <a:xfrm>
            <a:off x="6594827" y="2909456"/>
            <a:ext cx="3977779" cy="25431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778835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10989456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Managing Customers Post-Purchase (Cognitive Dissonance)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1FC47B42-DE58-9B6F-5C54-5D8AF3F7ADB4}"/>
              </a:ext>
            </a:extLst>
          </p:cNvPr>
          <p:cNvSpPr txBox="1">
            <a:spLocks/>
          </p:cNvSpPr>
          <p:nvPr/>
        </p:nvSpPr>
        <p:spPr>
          <a:xfrm>
            <a:off x="414927" y="1479933"/>
            <a:ext cx="6082855" cy="44342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255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Processes or programs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that can help with managing customers post-purchase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manuals (provide instructions manual)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Customer service programs (refund or exchange)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Loyalty programs (points for repeated purchase)</a:t>
            </a:r>
          </a:p>
          <a:p>
            <a:pPr marL="342900" marR="0" lvl="0" indent="-255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2" descr="C:\Users\Dr.Mayar\Desktop\1_6MVBJ9DYDbLYNZeiPaNl-Q.png">
            <a:extLst>
              <a:ext uri="{FF2B5EF4-FFF2-40B4-BE49-F238E27FC236}">
                <a16:creationId xmlns:a16="http://schemas.microsoft.com/office/drawing/2014/main" id="{377D5E3A-A511-F026-72E5-A97297A42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782" y="1558709"/>
            <a:ext cx="4325006" cy="386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6332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2" y="647676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3557" y="814251"/>
            <a:ext cx="12303295" cy="59325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-102332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788BF1-5A28-F69D-7BFA-A0A18A8CA280}"/>
              </a:ext>
            </a:extLst>
          </p:cNvPr>
          <p:cNvSpPr txBox="1"/>
          <p:nvPr/>
        </p:nvSpPr>
        <p:spPr>
          <a:xfrm>
            <a:off x="2735484" y="50819"/>
            <a:ext cx="726064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ar-EG" sz="34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Pricing Strategy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B06C779-729E-F24B-4FBD-9C60094B2367}"/>
              </a:ext>
            </a:extLst>
          </p:cNvPr>
          <p:cNvGrpSpPr/>
          <p:nvPr/>
        </p:nvGrpSpPr>
        <p:grpSpPr>
          <a:xfrm>
            <a:off x="180431" y="1342605"/>
            <a:ext cx="12303294" cy="5369217"/>
            <a:chOff x="-67329" y="1352767"/>
            <a:chExt cx="12234108" cy="5448109"/>
          </a:xfrm>
        </p:grpSpPr>
        <p:pic>
          <p:nvPicPr>
            <p:cNvPr id="7" name="Picture 2" descr="C:\Users\Dr.Mayar\Desktop\pricing strategy.png">
              <a:extLst>
                <a:ext uri="{FF2B5EF4-FFF2-40B4-BE49-F238E27FC236}">
                  <a16:creationId xmlns:a16="http://schemas.microsoft.com/office/drawing/2014/main" id="{6C49981F-6983-CF17-A8F9-A2B1D974AC7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3" t="5971" r="9483" b="7463"/>
            <a:stretch/>
          </p:blipFill>
          <p:spPr bwMode="auto">
            <a:xfrm>
              <a:off x="2256329" y="1352767"/>
              <a:ext cx="7831741" cy="530442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AEF0F0E-10FF-7777-40D3-BF214214BF4A}"/>
                </a:ext>
              </a:extLst>
            </p:cNvPr>
            <p:cNvSpPr txBox="1"/>
            <p:nvPr/>
          </p:nvSpPr>
          <p:spPr>
            <a:xfrm>
              <a:off x="10109379" y="5323548"/>
              <a:ext cx="205740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How you position yourself (differentiation, niche, penetration, cost leadership) 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4805FE5-05A3-20C9-9DE2-F67BDC7F35DE}"/>
                </a:ext>
              </a:extLst>
            </p:cNvPr>
            <p:cNvSpPr txBox="1"/>
            <p:nvPr/>
          </p:nvSpPr>
          <p:spPr>
            <a:xfrm>
              <a:off x="182552" y="4254102"/>
              <a:ext cx="14646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Black box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B862B6D-20D5-49A7-5BA4-1EF2E83A67E2}"/>
                </a:ext>
              </a:extLst>
            </p:cNvPr>
            <p:cNvSpPr txBox="1"/>
            <p:nvPr/>
          </p:nvSpPr>
          <p:spPr>
            <a:xfrm>
              <a:off x="-67329" y="5350835"/>
              <a:ext cx="236131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Adjustments to suit situations. Events such as mother’s day, online during </a:t>
              </a:r>
              <a:r>
                <a:rPr kumimoji="0" lang="en-US" sz="18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</a:rPr>
                <a:t>covid</a:t>
              </a: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768E33B-0202-C557-3EEC-24172B9FBF18}"/>
                </a:ext>
              </a:extLst>
            </p:cNvPr>
            <p:cNvSpPr txBox="1"/>
            <p:nvPr/>
          </p:nvSpPr>
          <p:spPr>
            <a:xfrm>
              <a:off x="10253090" y="2852938"/>
              <a:ext cx="146465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Watch &amp; observe your competitors 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9E5AD2F-B8AE-2F51-1629-EC928DEB062C}"/>
                </a:ext>
              </a:extLst>
            </p:cNvPr>
            <p:cNvSpPr txBox="1"/>
            <p:nvPr/>
          </p:nvSpPr>
          <p:spPr>
            <a:xfrm>
              <a:off x="10267801" y="4161769"/>
              <a:ext cx="146465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Always do market research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D3A5A0D-88E9-6C2F-CEEE-F34BFA84BC86}"/>
                </a:ext>
              </a:extLst>
            </p:cNvPr>
            <p:cNvSpPr txBox="1"/>
            <p:nvPr/>
          </p:nvSpPr>
          <p:spPr>
            <a:xfrm>
              <a:off x="45918" y="3129937"/>
              <a:ext cx="213088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Carrefour discounts. Loss leader strategy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71929EC-7E34-4962-C22C-24B430823BBB}"/>
              </a:ext>
            </a:extLst>
          </p:cNvPr>
          <p:cNvSpPr txBox="1"/>
          <p:nvPr/>
        </p:nvSpPr>
        <p:spPr>
          <a:xfrm>
            <a:off x="2300245" y="876615"/>
            <a:ext cx="82589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rPr>
              <a:t>In order to perform successful pricing strategy, we have to perform 6 things.</a:t>
            </a:r>
          </a:p>
        </p:txBody>
      </p:sp>
    </p:spTree>
    <p:extLst>
      <p:ext uri="{BB962C8B-B14F-4D97-AF65-F5344CB8AC3E}">
        <p14:creationId xmlns:p14="http://schemas.microsoft.com/office/powerpoint/2010/main" val="4693989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10989456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Channel Strategy 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1FC47B42-DE58-9B6F-5C54-5D8AF3F7ADB4}"/>
              </a:ext>
            </a:extLst>
          </p:cNvPr>
          <p:cNvSpPr txBox="1">
            <a:spLocks/>
          </p:cNvSpPr>
          <p:nvPr/>
        </p:nvSpPr>
        <p:spPr>
          <a:xfrm>
            <a:off x="414927" y="1479933"/>
            <a:ext cx="10287478" cy="44342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Marketing channels refer to “sets of interdependent organizations involved in the process of making a product or service available for use or consumption.”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445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Channel Design</a:t>
            </a:r>
            <a:endParaRPr kumimoji="0" lang="en-I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94455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Indirect Channels</a:t>
            </a:r>
            <a:endParaRPr kumimoji="0" lang="en-I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94455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Direct Channels</a:t>
            </a:r>
            <a:endParaRPr kumimoji="0" lang="en-I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445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Online Strategies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FD5848-7FE4-2B0C-637C-62AD2D9ADA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5927" y="2582194"/>
            <a:ext cx="4956478" cy="385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6937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10989456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Channel Strategy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25FE528-4C46-D137-03EE-F2C451B27029}"/>
              </a:ext>
            </a:extLst>
          </p:cNvPr>
          <p:cNvSpPr txBox="1">
            <a:spLocks/>
          </p:cNvSpPr>
          <p:nvPr/>
        </p:nvSpPr>
        <p:spPr>
          <a:xfrm>
            <a:off x="465542" y="1202288"/>
            <a:ext cx="8732918" cy="553340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1. Channel design</a:t>
            </a:r>
          </a:p>
          <a:p>
            <a:pPr marL="5445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Direct channels</a:t>
            </a:r>
          </a:p>
          <a:p>
            <a:pPr marL="1143000" marR="0" lvl="2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Selling through personal contacts </a:t>
            </a: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the company to prospective customers</a:t>
            </a:r>
          </a:p>
          <a:p>
            <a:pPr marL="1600200" marR="0" lvl="3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Mail, phone, electronic means, or in-person visits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Brand equity issues of selling through direct channels include:</a:t>
            </a:r>
          </a:p>
          <a:p>
            <a:pPr marL="1143000" marR="0" lvl="2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Company-owned stores</a:t>
            </a:r>
          </a:p>
          <a:p>
            <a:pPr marL="1143000" marR="0" lvl="2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Store-within-a-store</a:t>
            </a:r>
            <a:endParaRPr lang="en-US" b="1" dirty="0">
              <a:solidFill>
                <a:sysClr val="windowText" lastClr="000000"/>
              </a:solidFill>
              <a:latin typeface="Calibri"/>
            </a:endParaRPr>
          </a:p>
        </p:txBody>
      </p:sp>
      <p:pic>
        <p:nvPicPr>
          <p:cNvPr id="7" name="Picture 2" descr="How to Support Small Business on Small Business Saturday">
            <a:extLst>
              <a:ext uri="{FF2B5EF4-FFF2-40B4-BE49-F238E27FC236}">
                <a16:creationId xmlns:a16="http://schemas.microsoft.com/office/drawing/2014/main" id="{C1CA1CD7-2A2D-86EC-5C12-6B12E0AAB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753" y="4034606"/>
            <a:ext cx="3302547" cy="215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6579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72127" y="1054141"/>
            <a:ext cx="9993746" cy="56568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Channel Strategy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25FE528-4C46-D137-03EE-F2C451B27029}"/>
              </a:ext>
            </a:extLst>
          </p:cNvPr>
          <p:cNvSpPr txBox="1">
            <a:spLocks/>
          </p:cNvSpPr>
          <p:nvPr/>
        </p:nvSpPr>
        <p:spPr>
          <a:xfrm>
            <a:off x="1754668" y="1115862"/>
            <a:ext cx="8732918" cy="553340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1. Channel design</a:t>
            </a:r>
          </a:p>
          <a:p>
            <a:pPr marL="112500" indent="0">
              <a:buNone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Indirect channels</a:t>
            </a:r>
          </a:p>
          <a:p>
            <a:pPr marL="1143000" marR="0" lvl="2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Selling through third-party intermediaries</a:t>
            </a:r>
          </a:p>
          <a:p>
            <a:pPr marL="1600200" marR="0" lvl="3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Agents, broker representatives, wholesalers or distributors, or retailers or dealers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BB6373-2D3C-4E9B-B2DD-44019613C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3365" y="3615831"/>
            <a:ext cx="5054221" cy="2625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659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8732918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Channel Strategy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25FE528-4C46-D137-03EE-F2C451B27029}"/>
              </a:ext>
            </a:extLst>
          </p:cNvPr>
          <p:cNvSpPr txBox="1">
            <a:spLocks/>
          </p:cNvSpPr>
          <p:nvPr/>
        </p:nvSpPr>
        <p:spPr>
          <a:xfrm>
            <a:off x="465542" y="1202288"/>
            <a:ext cx="8161222" cy="553340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3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2. Online strategies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br>
              <a:rPr kumimoji="0" lang="en-US" sz="3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Multichannel retailers were able to acquire customers at half the cost of Internet-only retailers, citing a number of advantages :</a:t>
            </a:r>
          </a:p>
          <a:p>
            <a:pPr marL="628650" marR="0" lvl="1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have market clout with suppliers.</a:t>
            </a:r>
          </a:p>
          <a:p>
            <a:pPr marL="628650" marR="0" lvl="1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have established distribution and fulfilment systems.</a:t>
            </a:r>
          </a:p>
          <a:p>
            <a:pPr marL="628650" marR="0" lvl="1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can cross-sell between Web sites and stores.</a:t>
            </a:r>
          </a:p>
        </p:txBody>
      </p:sp>
      <p:pic>
        <p:nvPicPr>
          <p:cNvPr id="3" name="Picture 3" descr="C:\Users\Dr.Mayar\Desktop\0_k7A0gEXVeg1liGbD.png">
            <a:extLst>
              <a:ext uri="{FF2B5EF4-FFF2-40B4-BE49-F238E27FC236}">
                <a16:creationId xmlns:a16="http://schemas.microsoft.com/office/drawing/2014/main" id="{0CAE1E04-AABC-1459-7637-CC367139D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8460" y="2449261"/>
            <a:ext cx="3342290" cy="320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Dr.Mayar\Desktop\social_marketing_img.png">
            <a:extLst>
              <a:ext uri="{FF2B5EF4-FFF2-40B4-BE49-F238E27FC236}">
                <a16:creationId xmlns:a16="http://schemas.microsoft.com/office/drawing/2014/main" id="{2855EBB6-B68F-DE51-954A-49391AAC0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851" y="4052486"/>
            <a:ext cx="3110628" cy="261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8995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515104" y="1655088"/>
            <a:ext cx="4222539" cy="4492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some of the new perspectives and developments in marketing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Describe how marketers enhance product experience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 the rationale for value pricing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 some of the direct and indirect channel options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Summarize the reasons for the growth in private labels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70046" y="421445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318A85-A3ED-093F-D9B7-3B9779BDB8E3}"/>
              </a:ext>
            </a:extLst>
          </p:cNvPr>
          <p:cNvSpPr txBox="1"/>
          <p:nvPr/>
        </p:nvSpPr>
        <p:spPr>
          <a:xfrm>
            <a:off x="7226751" y="4349937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Sum Up…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87B6D3-2918-1A93-4A67-78ABFD084412}"/>
              </a:ext>
            </a:extLst>
          </p:cNvPr>
          <p:cNvSpPr txBox="1"/>
          <p:nvPr/>
        </p:nvSpPr>
        <p:spPr>
          <a:xfrm>
            <a:off x="5769637" y="421168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D08C24-8F77-BC9E-6623-C550F2F33DD1}"/>
              </a:ext>
            </a:extLst>
          </p:cNvPr>
          <p:cNvSpPr txBox="1"/>
          <p:nvPr/>
        </p:nvSpPr>
        <p:spPr>
          <a:xfrm>
            <a:off x="5893466" y="447655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06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804482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688603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09129C2-EF7C-4C3D-A78B-18245C173156}"/>
</file>

<file path=customXml/itemProps2.xml><?xml version="1.0" encoding="utf-8"?>
<ds:datastoreItem xmlns:ds="http://schemas.openxmlformats.org/officeDocument/2006/customXml" ds:itemID="{118E30AB-1C88-4B14-88F2-A2FBE5196805}"/>
</file>

<file path=customXml/itemProps3.xml><?xml version="1.0" encoding="utf-8"?>
<ds:datastoreItem xmlns:ds="http://schemas.openxmlformats.org/officeDocument/2006/customXml" ds:itemID="{E9E56DE9-D69A-4173-99F4-19118AFC34F6}"/>
</file>

<file path=docProps/app.xml><?xml version="1.0" encoding="utf-8"?>
<Properties xmlns="http://schemas.openxmlformats.org/officeDocument/2006/extended-properties" xmlns:vt="http://schemas.openxmlformats.org/officeDocument/2006/docPropsVTypes">
  <TotalTime>4680</TotalTime>
  <Words>1435</Words>
  <Application>Microsoft Office PowerPoint</Application>
  <PresentationFormat>Widescreen</PresentationFormat>
  <Paragraphs>196</Paragraphs>
  <Slides>36</Slides>
  <Notes>3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Arial</vt:lpstr>
      <vt:lpstr>Calibri</vt:lpstr>
      <vt:lpstr>Calibri Light</vt:lpstr>
      <vt:lpstr>Roboto Light</vt:lpstr>
      <vt:lpstr>Tahoma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Relationship Marketing Benefits: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441</cp:revision>
  <dcterms:created xsi:type="dcterms:W3CDTF">2023-04-29T09:08:23Z</dcterms:created>
  <dcterms:modified xsi:type="dcterms:W3CDTF">2025-05-10T16:15:41Z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