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480" r:id="rId2"/>
    <p:sldId id="313" r:id="rId3"/>
    <p:sldId id="488" r:id="rId4"/>
    <p:sldId id="489" r:id="rId5"/>
    <p:sldId id="490" r:id="rId6"/>
    <p:sldId id="491" r:id="rId7"/>
    <p:sldId id="492" r:id="rId8"/>
    <p:sldId id="493" r:id="rId9"/>
    <p:sldId id="495" r:id="rId10"/>
    <p:sldId id="496" r:id="rId11"/>
    <p:sldId id="497" r:id="rId12"/>
    <p:sldId id="498" r:id="rId13"/>
    <p:sldId id="499" r:id="rId14"/>
    <p:sldId id="500" r:id="rId15"/>
    <p:sldId id="501" r:id="rId16"/>
    <p:sldId id="502" r:id="rId17"/>
    <p:sldId id="503" r:id="rId18"/>
    <p:sldId id="504" r:id="rId19"/>
    <p:sldId id="505" r:id="rId20"/>
    <p:sldId id="506" r:id="rId21"/>
    <p:sldId id="507" r:id="rId22"/>
    <p:sldId id="508" r:id="rId23"/>
    <p:sldId id="509" r:id="rId24"/>
    <p:sldId id="510" r:id="rId25"/>
    <p:sldId id="511" r:id="rId26"/>
    <p:sldId id="512" r:id="rId27"/>
    <p:sldId id="522" r:id="rId28"/>
    <p:sldId id="513" r:id="rId29"/>
    <p:sldId id="514" r:id="rId30"/>
    <p:sldId id="515" r:id="rId31"/>
    <p:sldId id="516" r:id="rId32"/>
    <p:sldId id="517" r:id="rId33"/>
    <p:sldId id="518" r:id="rId34"/>
    <p:sldId id="519" r:id="rId35"/>
    <p:sldId id="520" r:id="rId36"/>
    <p:sldId id="34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488"/>
            <p14:sldId id="489"/>
            <p14:sldId id="490"/>
            <p14:sldId id="491"/>
            <p14:sldId id="492"/>
            <p14:sldId id="493"/>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22"/>
            <p14:sldId id="513"/>
            <p14:sldId id="514"/>
            <p14:sldId id="515"/>
            <p14:sldId id="516"/>
            <p14:sldId id="517"/>
            <p14:sldId id="518"/>
            <p14:sldId id="519"/>
            <p14:sldId id="52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2F4A"/>
    <a:srgbClr val="000000"/>
    <a:srgbClr val="669BBC"/>
    <a:srgbClr val="2D3956"/>
    <a:srgbClr val="8E5A6D"/>
    <a:srgbClr val="FAC748"/>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1257" autoAdjust="0"/>
  </p:normalViewPr>
  <p:slideViewPr>
    <p:cSldViewPr snapToGrid="0">
      <p:cViewPr varScale="1">
        <p:scale>
          <a:sx n="39" d="100"/>
          <a:sy n="39" d="100"/>
        </p:scale>
        <p:origin x="1616"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7539124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2AA52750-D47A-4AAD-8993-4AB88D98E517}" type="slidenum">
              <a:rPr lang="en-US" smtClean="0"/>
              <a:pPr/>
              <a:t>5</a:t>
            </a:fld>
            <a:endParaRPr lang="en-US"/>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p:spPr>
        <p:txBody>
          <a:bodyPr/>
          <a:lstStyle/>
          <a:p>
            <a:endParaRPr lang="en-US" sz="1000" dirty="0"/>
          </a:p>
        </p:txBody>
      </p:sp>
    </p:spTree>
    <p:extLst>
      <p:ext uri="{BB962C8B-B14F-4D97-AF65-F5344CB8AC3E}">
        <p14:creationId xmlns:p14="http://schemas.microsoft.com/office/powerpoint/2010/main" val="31340420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2AA52750-D47A-4AAD-8993-4AB88D98E517}" type="slidenum">
              <a:rPr lang="en-US" smtClean="0"/>
              <a:pPr/>
              <a:t>6</a:t>
            </a:fld>
            <a:endParaRPr lang="en-US"/>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p:spPr>
        <p:txBody>
          <a:bodyPr/>
          <a:lstStyle/>
          <a:p>
            <a:endParaRPr lang="en-US" sz="1000" dirty="0"/>
          </a:p>
        </p:txBody>
      </p:sp>
    </p:spTree>
    <p:extLst>
      <p:ext uri="{BB962C8B-B14F-4D97-AF65-F5344CB8AC3E}">
        <p14:creationId xmlns:p14="http://schemas.microsoft.com/office/powerpoint/2010/main" val="5982889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2AA52750-D47A-4AAD-8993-4AB88D98E517}" type="slidenum">
              <a:rPr lang="en-US" smtClean="0"/>
              <a:pPr/>
              <a:t>7</a:t>
            </a:fld>
            <a:endParaRPr lang="en-US"/>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p:spPr>
        <p:txBody>
          <a:bodyPr/>
          <a:lstStyle/>
          <a:p>
            <a:pPr eaLnBrk="1" hangingPunct="1">
              <a:lnSpc>
                <a:spcPct val="90000"/>
              </a:lnSpc>
            </a:pPr>
            <a:endParaRPr lang="en-US" sz="1000"/>
          </a:p>
        </p:txBody>
      </p:sp>
    </p:spTree>
    <p:extLst>
      <p:ext uri="{BB962C8B-B14F-4D97-AF65-F5344CB8AC3E}">
        <p14:creationId xmlns:p14="http://schemas.microsoft.com/office/powerpoint/2010/main" val="2284009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2AA52750-D47A-4AAD-8993-4AB88D98E517}" type="slidenum">
              <a:rPr lang="en-US" smtClean="0"/>
              <a:pPr/>
              <a:t>8</a:t>
            </a:fld>
            <a:endParaRPr lang="en-US"/>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p:spPr>
        <p:txBody>
          <a:bodyPr/>
          <a:lstStyle/>
          <a:p>
            <a:pPr eaLnBrk="1" hangingPunct="1">
              <a:lnSpc>
                <a:spcPct val="90000"/>
              </a:lnSpc>
            </a:pPr>
            <a:endParaRPr lang="en-US" sz="1000" dirty="0"/>
          </a:p>
        </p:txBody>
      </p:sp>
    </p:spTree>
    <p:extLst>
      <p:ext uri="{BB962C8B-B14F-4D97-AF65-F5344CB8AC3E}">
        <p14:creationId xmlns:p14="http://schemas.microsoft.com/office/powerpoint/2010/main" val="13208286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2AA52750-D47A-4AAD-8993-4AB88D98E517}" type="slidenum">
              <a:rPr lang="en-US" smtClean="0"/>
              <a:pPr/>
              <a:t>10</a:t>
            </a:fld>
            <a:endParaRPr lang="en-US"/>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p:spPr>
        <p:txBody>
          <a:bodyPr/>
          <a:lstStyle/>
          <a:p>
            <a:pPr eaLnBrk="1" hangingPunct="1">
              <a:lnSpc>
                <a:spcPct val="90000"/>
              </a:lnSpc>
            </a:pPr>
            <a:endParaRPr lang="en-US" sz="1000" dirty="0"/>
          </a:p>
        </p:txBody>
      </p:sp>
    </p:spTree>
    <p:extLst>
      <p:ext uri="{BB962C8B-B14F-4D97-AF65-F5344CB8AC3E}">
        <p14:creationId xmlns:p14="http://schemas.microsoft.com/office/powerpoint/2010/main" val="24325013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8771ED41-6C54-48F5-8E60-0ECB9B6E3D43}" type="slidenum">
              <a:rPr lang="en-US" smtClean="0"/>
              <a:pPr/>
              <a:t>11</a:t>
            </a:fld>
            <a:endParaRPr lang="en-US"/>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32222626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8771ED41-6C54-48F5-8E60-0ECB9B6E3D43}" type="slidenum">
              <a:rPr lang="en-US" smtClean="0"/>
              <a:pPr/>
              <a:t>12</a:t>
            </a:fld>
            <a:endParaRPr lang="en-US"/>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31348054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8771ED41-6C54-48F5-8E60-0ECB9B6E3D43}" type="slidenum">
              <a:rPr lang="en-US" smtClean="0"/>
              <a:pPr/>
              <a:t>13</a:t>
            </a:fld>
            <a:endParaRPr lang="en-US"/>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p:spPr>
        <p:txBody>
          <a:bodyPr/>
          <a:lstStyle/>
          <a:p>
            <a:endParaRPr lang="ar-EG" sz="1200" b="0" i="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1028518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8771ED41-6C54-48F5-8E60-0ECB9B6E3D43}" type="slidenum">
              <a:rPr lang="en-US" smtClean="0"/>
              <a:pPr/>
              <a:t>14</a:t>
            </a:fld>
            <a:endParaRPr lang="en-US"/>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28063751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8771ED41-6C54-48F5-8E60-0ECB9B6E3D43}" type="slidenum">
              <a:rPr lang="en-US" smtClean="0"/>
              <a:pPr/>
              <a:t>15</a:t>
            </a:fld>
            <a:endParaRPr lang="en-US"/>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p:spPr>
        <p:txBody>
          <a:bodyPr/>
          <a:lstStyle/>
          <a:p>
            <a:endParaRPr lang="en-US" sz="1200" b="0" i="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12945075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8771ED41-6C54-48F5-8E60-0ECB9B6E3D43}" type="slidenum">
              <a:rPr lang="en-US" smtClean="0"/>
              <a:pPr/>
              <a:t>16</a:t>
            </a:fld>
            <a:endParaRPr lang="en-US"/>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p:spPr>
        <p:txBody>
          <a:bodyPr/>
          <a:lstStyle/>
          <a:p>
            <a:endParaRPr lang="en-US" sz="1200" b="0" i="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17355725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5790488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auto"/>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5356744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2AA52750-D47A-4AAD-8993-4AB88D98E517}" type="slidenum">
              <a:rPr lang="en-US" smtClean="0"/>
              <a:pPr/>
              <a:t>23</a:t>
            </a:fld>
            <a:endParaRPr lang="en-US"/>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p:spPr>
        <p:txBody>
          <a:bodyPr/>
          <a:lstStyle/>
          <a:p>
            <a:pPr eaLnBrk="1" hangingPunct="1">
              <a:lnSpc>
                <a:spcPct val="90000"/>
              </a:lnSpc>
            </a:pPr>
            <a:endParaRPr lang="en-US" sz="1000" dirty="0"/>
          </a:p>
        </p:txBody>
      </p:sp>
    </p:spTree>
    <p:extLst>
      <p:ext uri="{BB962C8B-B14F-4D97-AF65-F5344CB8AC3E}">
        <p14:creationId xmlns:p14="http://schemas.microsoft.com/office/powerpoint/2010/main" val="34343991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p>
            <a:fld id="{76E7FA49-21D0-47BF-BE31-A64BC4582FFA}" type="slidenum">
              <a:rPr lang="en-US" smtClean="0"/>
              <a:pPr/>
              <a:t>24</a:t>
            </a:fld>
            <a:endParaRPr lang="en-US"/>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a:ln/>
        </p:spPr>
        <p:txBody>
          <a:bodyPr/>
          <a:lstStyle/>
          <a:p>
            <a:pPr eaLnBrk="1" hangingPunct="1"/>
            <a:endParaRPr lang="en-US"/>
          </a:p>
        </p:txBody>
      </p:sp>
    </p:spTree>
    <p:extLst>
      <p:ext uri="{BB962C8B-B14F-4D97-AF65-F5344CB8AC3E}">
        <p14:creationId xmlns:p14="http://schemas.microsoft.com/office/powerpoint/2010/main" val="5511088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2AA52750-D47A-4AAD-8993-4AB88D98E517}" type="slidenum">
              <a:rPr lang="en-US" smtClean="0"/>
              <a:pPr/>
              <a:t>25</a:t>
            </a:fld>
            <a:endParaRPr lang="en-US"/>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p:spPr>
        <p:txBody>
          <a:bodyPr/>
          <a:lstStyle/>
          <a:p>
            <a:pPr eaLnBrk="1" hangingPunct="1">
              <a:lnSpc>
                <a:spcPct val="90000"/>
              </a:lnSpc>
            </a:pPr>
            <a:endParaRPr lang="en-US" sz="1000"/>
          </a:p>
        </p:txBody>
      </p:sp>
    </p:spTree>
    <p:extLst>
      <p:ext uri="{BB962C8B-B14F-4D97-AF65-F5344CB8AC3E}">
        <p14:creationId xmlns:p14="http://schemas.microsoft.com/office/powerpoint/2010/main" val="5824083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p:spPr>
        <p:txBody>
          <a:bodyPr/>
          <a:lstStyle/>
          <a:p>
            <a:fld id="{58301BF1-05EC-40F8-9CA7-C423A4D8C4FD}" type="slidenum">
              <a:rPr lang="en-US" smtClean="0"/>
              <a:pPr/>
              <a:t>26</a:t>
            </a:fld>
            <a:endParaRPr lang="en-US"/>
          </a:p>
        </p:txBody>
      </p:sp>
      <p:sp>
        <p:nvSpPr>
          <p:cNvPr id="88067" name="Rectangle 2"/>
          <p:cNvSpPr>
            <a:spLocks noGrp="1" noRot="1" noChangeAspect="1" noChangeArrowheads="1" noTextEdit="1"/>
          </p:cNvSpPr>
          <p:nvPr>
            <p:ph type="sldImg"/>
          </p:nvPr>
        </p:nvSpPr>
        <p:spPr>
          <a:ln/>
        </p:spPr>
      </p:sp>
      <p:sp>
        <p:nvSpPr>
          <p:cNvPr id="88068" name="Rectangle 3"/>
          <p:cNvSpPr>
            <a:spLocks noGrp="1" noChangeArrowheads="1"/>
          </p:cNvSpPr>
          <p:nvPr>
            <p:ph type="body" idx="1"/>
          </p:nvPr>
        </p:nvSpPr>
        <p:spPr>
          <a:noFill/>
          <a:ln/>
        </p:spPr>
        <p:txBody>
          <a:bodyPr/>
          <a:lstStyle/>
          <a:p>
            <a:pPr eaLnBrk="1" hangingPunct="1"/>
            <a:endParaRPr lang="en-US" sz="1000" dirty="0"/>
          </a:p>
        </p:txBody>
      </p:sp>
    </p:spTree>
    <p:extLst>
      <p:ext uri="{BB962C8B-B14F-4D97-AF65-F5344CB8AC3E}">
        <p14:creationId xmlns:p14="http://schemas.microsoft.com/office/powerpoint/2010/main" val="16810618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p:spPr>
        <p:txBody>
          <a:bodyPr/>
          <a:lstStyle/>
          <a:p>
            <a:fld id="{58301BF1-05EC-40F8-9CA7-C423A4D8C4FD}" type="slidenum">
              <a:rPr lang="en-US" smtClean="0"/>
              <a:pPr/>
              <a:t>27</a:t>
            </a:fld>
            <a:endParaRPr lang="en-US"/>
          </a:p>
        </p:txBody>
      </p:sp>
      <p:sp>
        <p:nvSpPr>
          <p:cNvPr id="88067" name="Rectangle 2"/>
          <p:cNvSpPr>
            <a:spLocks noGrp="1" noRot="1" noChangeAspect="1" noChangeArrowheads="1" noTextEdit="1"/>
          </p:cNvSpPr>
          <p:nvPr>
            <p:ph type="sldImg"/>
          </p:nvPr>
        </p:nvSpPr>
        <p:spPr>
          <a:ln/>
        </p:spPr>
      </p:sp>
      <p:sp>
        <p:nvSpPr>
          <p:cNvPr id="88068" name="Rectangle 3"/>
          <p:cNvSpPr>
            <a:spLocks noGrp="1" noChangeArrowheads="1"/>
          </p:cNvSpPr>
          <p:nvPr>
            <p:ph type="body" idx="1"/>
          </p:nvPr>
        </p:nvSpPr>
        <p:spPr>
          <a:noFill/>
          <a:ln/>
        </p:spPr>
        <p:txBody>
          <a:bodyPr/>
          <a:lstStyle/>
          <a:p>
            <a:pPr eaLnBrk="1" hangingPunct="1"/>
            <a:endParaRPr lang="en-US" sz="1000" dirty="0"/>
          </a:p>
        </p:txBody>
      </p:sp>
    </p:spTree>
    <p:extLst>
      <p:ext uri="{BB962C8B-B14F-4D97-AF65-F5344CB8AC3E}">
        <p14:creationId xmlns:p14="http://schemas.microsoft.com/office/powerpoint/2010/main" val="25394587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p:spPr>
        <p:txBody>
          <a:bodyPr/>
          <a:lstStyle/>
          <a:p>
            <a:fld id="{346EAAB6-B343-4D28-B1CB-34C2774B3668}" type="slidenum">
              <a:rPr lang="en-US" smtClean="0"/>
              <a:pPr/>
              <a:t>28</a:t>
            </a:fld>
            <a:endParaRPr lang="en-US"/>
          </a:p>
        </p:txBody>
      </p:sp>
      <p:sp>
        <p:nvSpPr>
          <p:cNvPr id="89091"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noFill/>
          <a:ln/>
        </p:spPr>
        <p:txBody>
          <a:bodyPr/>
          <a:lstStyle/>
          <a:p>
            <a:pPr eaLnBrk="1" hangingPunct="1"/>
            <a:endParaRPr lang="en-US" sz="1000"/>
          </a:p>
        </p:txBody>
      </p:sp>
    </p:spTree>
    <p:extLst>
      <p:ext uri="{BB962C8B-B14F-4D97-AF65-F5344CB8AC3E}">
        <p14:creationId xmlns:p14="http://schemas.microsoft.com/office/powerpoint/2010/main" val="37651584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2AA52750-D47A-4AAD-8993-4AB88D98E517}" type="slidenum">
              <a:rPr lang="en-US" smtClean="0"/>
              <a:pPr/>
              <a:t>29</a:t>
            </a:fld>
            <a:endParaRPr lang="en-US"/>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p:spPr>
        <p:txBody>
          <a:bodyPr/>
          <a:lstStyle/>
          <a:p>
            <a:pPr eaLnBrk="1" hangingPunct="1">
              <a:lnSpc>
                <a:spcPct val="90000"/>
              </a:lnSpc>
            </a:pPr>
            <a:endParaRPr lang="en-US" sz="1000"/>
          </a:p>
        </p:txBody>
      </p:sp>
    </p:spTree>
    <p:extLst>
      <p:ext uri="{BB962C8B-B14F-4D97-AF65-F5344CB8AC3E}">
        <p14:creationId xmlns:p14="http://schemas.microsoft.com/office/powerpoint/2010/main" val="36300512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p:spPr>
        <p:txBody>
          <a:bodyPr/>
          <a:lstStyle/>
          <a:p>
            <a:fld id="{E083CF13-5B4C-4FF6-A3CD-B80F10FC010D}" type="slidenum">
              <a:rPr lang="en-US" smtClean="0"/>
              <a:pPr/>
              <a:t>30</a:t>
            </a:fld>
            <a:endParaRPr lang="en-US"/>
          </a:p>
        </p:txBody>
      </p:sp>
      <p:sp>
        <p:nvSpPr>
          <p:cNvPr id="91139" name="Rectangle 2"/>
          <p:cNvSpPr>
            <a:spLocks noGrp="1" noRot="1" noChangeAspect="1" noChangeArrowheads="1" noTextEdit="1"/>
          </p:cNvSpPr>
          <p:nvPr>
            <p:ph type="sldImg"/>
          </p:nvPr>
        </p:nvSpPr>
        <p:spPr>
          <a:ln/>
        </p:spPr>
      </p:sp>
      <p:sp>
        <p:nvSpPr>
          <p:cNvPr id="91140" name="Rectangle 3"/>
          <p:cNvSpPr>
            <a:spLocks noGrp="1" noChangeArrowheads="1"/>
          </p:cNvSpPr>
          <p:nvPr>
            <p:ph type="body" idx="1"/>
          </p:nvPr>
        </p:nvSpPr>
        <p:spPr>
          <a:noFill/>
          <a:ln/>
        </p:spPr>
        <p:txBody>
          <a:bodyPr/>
          <a:lstStyle/>
          <a:p>
            <a:pPr eaLnBrk="1" hangingPunct="1"/>
            <a:endParaRPr lang="en-US" sz="1000"/>
          </a:p>
        </p:txBody>
      </p:sp>
    </p:spTree>
    <p:extLst>
      <p:ext uri="{BB962C8B-B14F-4D97-AF65-F5344CB8AC3E}">
        <p14:creationId xmlns:p14="http://schemas.microsoft.com/office/powerpoint/2010/main" val="31689651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p:spPr>
        <p:txBody>
          <a:bodyPr/>
          <a:lstStyle/>
          <a:p>
            <a:fld id="{9BC8A435-A45C-4EA6-8D8B-2EDD5F0858F9}" type="slidenum">
              <a:rPr lang="en-US" smtClean="0"/>
              <a:pPr/>
              <a:t>31</a:t>
            </a:fld>
            <a:endParaRPr lang="en-US"/>
          </a:p>
        </p:txBody>
      </p:sp>
      <p:sp>
        <p:nvSpPr>
          <p:cNvPr id="92163" name="Rectangle 2"/>
          <p:cNvSpPr>
            <a:spLocks noGrp="1" noRot="1" noChangeAspect="1" noChangeArrowheads="1" noTextEdit="1"/>
          </p:cNvSpPr>
          <p:nvPr>
            <p:ph type="sldImg"/>
          </p:nvPr>
        </p:nvSpPr>
        <p:spPr>
          <a:ln/>
        </p:spPr>
      </p:sp>
      <p:sp>
        <p:nvSpPr>
          <p:cNvPr id="92164" name="Rectangle 3"/>
          <p:cNvSpPr>
            <a:spLocks noGrp="1" noChangeArrowheads="1"/>
          </p:cNvSpPr>
          <p:nvPr>
            <p:ph type="body" idx="1"/>
          </p:nvPr>
        </p:nvSpPr>
        <p:spPr>
          <a:noFill/>
          <a:ln/>
        </p:spPr>
        <p:txBody>
          <a:bodyPr/>
          <a:lstStyle/>
          <a:p>
            <a:endParaRPr lang="en-US" sz="1000" dirty="0"/>
          </a:p>
        </p:txBody>
      </p:sp>
    </p:spTree>
    <p:extLst>
      <p:ext uri="{BB962C8B-B14F-4D97-AF65-F5344CB8AC3E}">
        <p14:creationId xmlns:p14="http://schemas.microsoft.com/office/powerpoint/2010/main" val="14282465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p:spPr>
        <p:txBody>
          <a:bodyPr/>
          <a:lstStyle/>
          <a:p>
            <a:fld id="{16A91B17-17CC-4AC7-91FF-C8A8E013C43D}" type="slidenum">
              <a:rPr lang="en-US" smtClean="0"/>
              <a:pPr/>
              <a:t>32</a:t>
            </a:fld>
            <a:endParaRPr lang="en-US"/>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a:ln/>
        </p:spPr>
        <p:txBody>
          <a:bodyPr/>
          <a:lstStyle/>
          <a:p>
            <a:pPr eaLnBrk="1" hangingPunct="1"/>
            <a:endParaRPr lang="en-US" sz="1000" dirty="0"/>
          </a:p>
        </p:txBody>
      </p:sp>
    </p:spTree>
    <p:extLst>
      <p:ext uri="{BB962C8B-B14F-4D97-AF65-F5344CB8AC3E}">
        <p14:creationId xmlns:p14="http://schemas.microsoft.com/office/powerpoint/2010/main" val="22986679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p:spPr>
        <p:txBody>
          <a:bodyPr/>
          <a:lstStyle/>
          <a:p>
            <a:fld id="{16A91B17-17CC-4AC7-91FF-C8A8E013C43D}" type="slidenum">
              <a:rPr lang="en-US" smtClean="0"/>
              <a:pPr/>
              <a:t>33</a:t>
            </a:fld>
            <a:endParaRPr lang="en-US"/>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a:ln/>
        </p:spPr>
        <p:txBody>
          <a:bodyPr/>
          <a:lstStyle/>
          <a:p>
            <a:pPr eaLnBrk="1" hangingPunct="1"/>
            <a:endParaRPr lang="en-US" sz="1000"/>
          </a:p>
        </p:txBody>
      </p:sp>
    </p:spTree>
    <p:extLst>
      <p:ext uri="{BB962C8B-B14F-4D97-AF65-F5344CB8AC3E}">
        <p14:creationId xmlns:p14="http://schemas.microsoft.com/office/powerpoint/2010/main" val="274415457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p:spPr>
        <p:txBody>
          <a:bodyPr/>
          <a:lstStyle/>
          <a:p>
            <a:fld id="{16A91B17-17CC-4AC7-91FF-C8A8E013C43D}" type="slidenum">
              <a:rPr lang="en-US" smtClean="0"/>
              <a:pPr/>
              <a:t>34</a:t>
            </a:fld>
            <a:endParaRPr lang="en-US"/>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a:ln/>
        </p:spPr>
        <p:txBody>
          <a:bodyPr/>
          <a:lstStyle/>
          <a:p>
            <a:pPr eaLnBrk="1" hangingPunct="1"/>
            <a:endParaRPr lang="en-US" sz="1000"/>
          </a:p>
        </p:txBody>
      </p:sp>
    </p:spTree>
    <p:extLst>
      <p:ext uri="{BB962C8B-B14F-4D97-AF65-F5344CB8AC3E}">
        <p14:creationId xmlns:p14="http://schemas.microsoft.com/office/powerpoint/2010/main" val="360810295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0187147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2/3/2025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2/3/2025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2/3/2025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2/3/2025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2/3/2025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2/3/2025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2/3/2025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2/3/2025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2/3/2025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2/3/2025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2/3/2025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06400" y="152400"/>
            <a:ext cx="11379200" cy="685800"/>
          </a:xfrm>
        </p:spPr>
        <p:txBody>
          <a:bodyPr/>
          <a:lstStyle/>
          <a:p>
            <a:r>
              <a:rPr lang="en-US"/>
              <a:t>Click to edit Master title style</a:t>
            </a:r>
            <a:endParaRPr lang="en-CA"/>
          </a:p>
        </p:txBody>
      </p:sp>
      <p:sp>
        <p:nvSpPr>
          <p:cNvPr id="3" name="Table Placeholder 2"/>
          <p:cNvSpPr>
            <a:spLocks noGrp="1"/>
          </p:cNvSpPr>
          <p:nvPr>
            <p:ph type="tbl" idx="1"/>
          </p:nvPr>
        </p:nvSpPr>
        <p:spPr>
          <a:xfrm>
            <a:off x="406400" y="1219200"/>
            <a:ext cx="11277600" cy="4495800"/>
          </a:xfrm>
        </p:spPr>
        <p:txBody>
          <a:bodyPr/>
          <a:lstStyle/>
          <a:p>
            <a:pPr lvl="0"/>
            <a:endParaRPr lang="en-CA" noProof="0"/>
          </a:p>
        </p:txBody>
      </p:sp>
      <p:sp>
        <p:nvSpPr>
          <p:cNvPr id="4" name="Rectangle 4"/>
          <p:cNvSpPr>
            <a:spLocks noGrp="1" noChangeArrowheads="1"/>
          </p:cNvSpPr>
          <p:nvPr>
            <p:ph type="dt" sz="half" idx="10"/>
          </p:nvPr>
        </p:nvSpPr>
        <p:spPr>
          <a:ln/>
        </p:spPr>
        <p:txBody>
          <a:bodyPr/>
          <a:lstStyle>
            <a:lvl1pPr>
              <a:defRPr/>
            </a:lvl1pPr>
          </a:lstStyle>
          <a:p>
            <a:pPr>
              <a:defRPr/>
            </a:pPr>
            <a:fld id="{ACC26E81-2818-4833-8A5A-1FFFE9606091}" type="datetime1">
              <a:rPr lang="en-US" smtClean="0"/>
              <a:t>2/3/2025</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CD2D25D-4928-4E49-B9F1-F2C6CD65ED9C}" type="slidenum">
              <a:rPr lang="en-US"/>
              <a:pPr>
                <a:defRPr/>
              </a:pPr>
              <a:t>‹#›</a:t>
            </a:fld>
            <a:endParaRPr lang="en-US"/>
          </a:p>
        </p:txBody>
      </p:sp>
    </p:spTree>
    <p:extLst>
      <p:ext uri="{BB962C8B-B14F-4D97-AF65-F5344CB8AC3E}">
        <p14:creationId xmlns:p14="http://schemas.microsoft.com/office/powerpoint/2010/main" val="293807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2/3/2025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BB3A9522-6B3A-2726-A5B2-11D474097204}"/>
              </a:ext>
            </a:extLst>
          </p:cNvPr>
          <p:cNvPicPr>
            <a:picLocks noChangeAspect="1"/>
          </p:cNvPicPr>
          <p:nvPr userDrawn="1"/>
        </p:nvPicPr>
        <p:blipFill rotWithShape="1">
          <a:blip r:embed="rId1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8616"/>
            <a:ext cx="2079057" cy="970778"/>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 id="214748366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hyperlink" Target="http://www-formal.stanford.edu/jmc/whatisai/node1.html" TargetMode="External"/><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www.formica.ai/blog/which-ai-is-learn-by-its-own"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8.xml"/><Relationship Id="rId1" Type="http://schemas.openxmlformats.org/officeDocument/2006/relationships/slideLayout" Target="../slideLayouts/slideLayout6.xml"/><Relationship Id="rId5" Type="http://schemas.openxmlformats.org/officeDocument/2006/relationships/image" Target="../media/image20.jpeg"/><Relationship Id="rId4" Type="http://schemas.openxmlformats.org/officeDocument/2006/relationships/image" Target="../media/image19.jpe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7.svg"/><Relationship Id="rId2" Type="http://schemas.openxmlformats.org/officeDocument/2006/relationships/image" Target="../media/image23.jpeg"/><Relationship Id="rId1" Type="http://schemas.openxmlformats.org/officeDocument/2006/relationships/slideLayout" Target="../slideLayouts/slideLayout14.xml"/><Relationship Id="rId6" Type="http://schemas.openxmlformats.org/officeDocument/2006/relationships/image" Target="../media/image25.png"/><Relationship Id="rId5" Type="http://schemas.openxmlformats.org/officeDocument/2006/relationships/image" Target="../media/image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779453" y="3539416"/>
            <a:ext cx="4886463"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Dr</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Mohamed Mostafa</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354839" y="2325661"/>
            <a:ext cx="5473597" cy="1077218"/>
          </a:xfrm>
          <a:prstGeom prst="rect">
            <a:avLst/>
          </a:prstGeom>
          <a:noFill/>
        </p:spPr>
        <p:txBody>
          <a:bodyPr wrap="square" rtlCol="0">
            <a:spAutoFit/>
          </a:bodyPr>
          <a:lstStyle/>
          <a:p>
            <a:pPr algn="ctr"/>
            <a:r>
              <a:rPr lang="en-AU" sz="3200" b="1" dirty="0" smtClean="0">
                <a:solidFill>
                  <a:srgbClr val="00B0F0"/>
                </a:solidFill>
                <a:latin typeface="Times New Roman" panose="02020603050405020304" pitchFamily="18" charset="0"/>
                <a:cs typeface="Times New Roman" panose="02020603050405020304" pitchFamily="18" charset="0"/>
              </a:rPr>
              <a:t>Foundation of </a:t>
            </a:r>
            <a:r>
              <a:rPr lang="en-AU" sz="3200" b="1" dirty="0">
                <a:solidFill>
                  <a:srgbClr val="00B0F0"/>
                </a:solidFill>
                <a:latin typeface="Times New Roman" panose="02020603050405020304" pitchFamily="18" charset="0"/>
                <a:cs typeface="Times New Roman" panose="02020603050405020304" pitchFamily="18" charset="0"/>
              </a:rPr>
              <a:t>Artificial Intelligence</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1</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434373" y="5443547"/>
            <a:ext cx="894925" cy="400110"/>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AI 511</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1218039" y="5443547"/>
            <a:ext cx="4213718" cy="369332"/>
          </a:xfrm>
          <a:prstGeom prst="rect">
            <a:avLst/>
          </a:prstGeom>
        </p:spPr>
        <p:txBody>
          <a:bodyPr wrap="none">
            <a:spAutoFit/>
          </a:bodyPr>
          <a:lstStyle/>
          <a:p>
            <a:pPr algn="ctr"/>
            <a:r>
              <a:rPr lang="en-US" b="1" dirty="0" smtClean="0">
                <a:solidFill>
                  <a:srgbClr val="00B0F0"/>
                </a:solidFill>
                <a:latin typeface="Times New Roman" panose="02020603050405020304" pitchFamily="18" charset="0"/>
                <a:cs typeface="Times New Roman" panose="02020603050405020304" pitchFamily="18" charset="0"/>
              </a:rPr>
              <a:t>An </a:t>
            </a:r>
            <a:r>
              <a:rPr lang="en-US" b="1" dirty="0">
                <a:solidFill>
                  <a:srgbClr val="00B0F0"/>
                </a:solidFill>
                <a:latin typeface="Times New Roman" panose="02020603050405020304" pitchFamily="18" charset="0"/>
                <a:cs typeface="Times New Roman" panose="02020603050405020304" pitchFamily="18" charset="0"/>
              </a:rPr>
              <a:t>introduction to Artificial Intelligence </a:t>
            </a:r>
            <a:endParaRPr lang="en-AU"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5DC0292-D1C4-4627-A57D-9F3D180EB1FC}"/>
              </a:ext>
            </a:extLst>
          </p:cNvPr>
          <p:cNvSpPr txBox="1"/>
          <p:nvPr/>
        </p:nvSpPr>
        <p:spPr>
          <a:xfrm>
            <a:off x="3598250" y="629166"/>
            <a:ext cx="4019730" cy="6324808"/>
          </a:xfrm>
          <a:prstGeom prst="rect">
            <a:avLst/>
          </a:prstGeom>
          <a:noFill/>
        </p:spPr>
        <p:txBody>
          <a:bodyPr wrap="square" numCol="1" rtlCol="0">
            <a:spAutoFit/>
          </a:bodyPr>
          <a:lstStyle/>
          <a:p>
            <a:pPr>
              <a:lnSpc>
                <a:spcPct val="150000"/>
              </a:lnSpc>
            </a:pPr>
            <a:r>
              <a:rPr lang="en-US" sz="2000" b="1" dirty="0">
                <a:latin typeface="Arial Nova Cond Light" panose="020B0604020202020204" pitchFamily="34" charset="0"/>
                <a:cs typeface="Arial"/>
              </a:rPr>
              <a:t>1.1 </a:t>
            </a:r>
            <a:r>
              <a:rPr lang="en-US" sz="2000" b="1" dirty="0">
                <a:solidFill>
                  <a:srgbClr val="E46C0A"/>
                </a:solidFill>
                <a:latin typeface="Arial Nova Cond Light" panose="020B0604020202020204" pitchFamily="34" charset="0"/>
                <a:cs typeface="Arial"/>
              </a:rPr>
              <a:t>What is Intelligence</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Some Foundations of Artificial Intelligence</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What is Intelligence?</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What is Artificial Intelligence?</a:t>
            </a:r>
          </a:p>
          <a:p>
            <a:pPr>
              <a:lnSpc>
                <a:spcPct val="150000"/>
              </a:lnSpc>
              <a:spcAft>
                <a:spcPts val="600"/>
              </a:spcAft>
              <a:buClr>
                <a:srgbClr val="E46C0A"/>
              </a:buClr>
            </a:pPr>
            <a:r>
              <a:rPr lang="en-US" sz="2000" b="1" dirty="0">
                <a:solidFill>
                  <a:schemeClr val="bg1">
                    <a:lumMod val="50000"/>
                  </a:schemeClr>
                </a:solidFill>
                <a:latin typeface="Arial Nova Cond Light" panose="020B0604020202020204" pitchFamily="34" charset="0"/>
                <a:cs typeface="Arial"/>
              </a:rPr>
              <a:t>1.2 Systems that Act Like Humans</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Systems that Act Like Humans</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Turing Test (the Imitation Game)?</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Total Turing Test?</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The Chinese Room Argument</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Strong Vs. Weak AI</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Where are we?</a:t>
            </a:r>
          </a:p>
        </p:txBody>
      </p:sp>
      <p:sp>
        <p:nvSpPr>
          <p:cNvPr id="13" name="TextBox 12">
            <a:extLst>
              <a:ext uri="{FF2B5EF4-FFF2-40B4-BE49-F238E27FC236}">
                <a16:creationId xmlns:a16="http://schemas.microsoft.com/office/drawing/2014/main" id="{3A7853DB-9637-47F1-8D95-4443220D2771}"/>
              </a:ext>
            </a:extLst>
          </p:cNvPr>
          <p:cNvSpPr txBox="1"/>
          <p:nvPr/>
        </p:nvSpPr>
        <p:spPr>
          <a:xfrm>
            <a:off x="7235378" y="594645"/>
            <a:ext cx="4222692" cy="6247864"/>
          </a:xfrm>
          <a:prstGeom prst="rect">
            <a:avLst/>
          </a:prstGeom>
          <a:noFill/>
        </p:spPr>
        <p:txBody>
          <a:bodyPr wrap="square" numCol="1" rtlCol="0">
            <a:spAutoFit/>
          </a:bodyPr>
          <a:lstStyle/>
          <a:p>
            <a:pPr>
              <a:lnSpc>
                <a:spcPct val="150000"/>
              </a:lnSpc>
              <a:spcAft>
                <a:spcPts val="600"/>
              </a:spcAft>
              <a:buClr>
                <a:srgbClr val="E46C0A"/>
              </a:buClr>
            </a:pPr>
            <a:r>
              <a:rPr lang="en-US" sz="2000" b="1" dirty="0">
                <a:solidFill>
                  <a:schemeClr val="bg1">
                    <a:lumMod val="50000"/>
                  </a:schemeClr>
                </a:solidFill>
                <a:latin typeface="Arial Nova Cond Light" panose="020B0604020202020204" pitchFamily="34" charset="0"/>
                <a:cs typeface="Arial"/>
              </a:rPr>
              <a:t>1.3 AI as the Study &amp; Design of Intelligent Agents</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Systems that Think like Humans</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Systems that Think Rationally</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Challenges to Systems that Think Rationally</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Systems that Act Rationally</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AI as the Study &amp; Design of Intelligent Agents</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Intelligent Agents in the World</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Sample of solutions offered by AI</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History of the various AI areas</a:t>
            </a: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6060886" y="802638"/>
            <a:ext cx="4226114" cy="5252722"/>
          </a:xfrm>
          <a:prstGeom prst="rect">
            <a:avLst/>
          </a:prstGeom>
        </p:spPr>
        <p:txBody>
          <a:bodyPr vert="horz" lIns="91440" tIns="45720" rIns="91440" bIns="45720" rtlCol="0" anchor="ctr">
            <a:normAutofit fontScale="92500"/>
          </a:bodyPr>
          <a:lstStyle/>
          <a:p>
            <a:pPr marL="298450" indent="-228600">
              <a:lnSpc>
                <a:spcPct val="90000"/>
              </a:lnSpc>
              <a:spcAft>
                <a:spcPts val="600"/>
              </a:spcAft>
              <a:buFont typeface="Arial" panose="020B0604020202020204" pitchFamily="34" charset="0"/>
              <a:buChar char="•"/>
            </a:pPr>
            <a:r>
              <a:rPr lang="en-US" sz="2100" b="1" spc="-35" dirty="0"/>
              <a:t>This lecture covers the following chapters:</a:t>
            </a:r>
          </a:p>
          <a:p>
            <a:pPr marL="755650" lvl="1" indent="-228600">
              <a:lnSpc>
                <a:spcPct val="90000"/>
              </a:lnSpc>
              <a:spcAft>
                <a:spcPts val="600"/>
              </a:spcAft>
              <a:buFont typeface="Arial" panose="020B0604020202020204" pitchFamily="34" charset="0"/>
              <a:buChar char="•"/>
            </a:pPr>
            <a:r>
              <a:rPr lang="en-US" sz="2100" b="1" spc="-45" dirty="0">
                <a:solidFill>
                  <a:srgbClr val="FFC000"/>
                </a:solidFill>
              </a:rPr>
              <a:t>Chapter 1 (Introduction)</a:t>
            </a:r>
            <a:r>
              <a:rPr lang="en-US" sz="2100" b="1" spc="-45" dirty="0"/>
              <a:t> </a:t>
            </a:r>
            <a:r>
              <a:rPr lang="en-US" sz="2100" b="1" i="1" spc="-45" dirty="0"/>
              <a:t>from</a:t>
            </a:r>
            <a:r>
              <a:rPr lang="en-US" sz="2100" b="1" spc="-45" dirty="0"/>
              <a:t> Stuart J. Russell and Peter </a:t>
            </a:r>
            <a:r>
              <a:rPr lang="en-US" sz="2100" b="1" spc="-45" dirty="0" err="1"/>
              <a:t>Norvig</a:t>
            </a:r>
            <a:r>
              <a:rPr lang="en-US" sz="2100" b="1" spc="-45" dirty="0"/>
              <a:t>, "</a:t>
            </a:r>
            <a:r>
              <a:rPr lang="en-US" sz="2100" b="1" u="sng" spc="-45" dirty="0">
                <a:solidFill>
                  <a:srgbClr val="FFC000"/>
                </a:solidFill>
              </a:rPr>
              <a:t>Artificial Intelligence: A Modern Approach</a:t>
            </a:r>
            <a:r>
              <a:rPr lang="en-US" sz="2100" b="1" spc="-45" dirty="0"/>
              <a:t>," Third Edition (2010), by Pearson Education Inc. </a:t>
            </a:r>
          </a:p>
          <a:p>
            <a:pPr marL="241300" lvl="1">
              <a:lnSpc>
                <a:spcPct val="90000"/>
              </a:lnSpc>
              <a:spcAft>
                <a:spcPts val="600"/>
              </a:spcAft>
            </a:pPr>
            <a:r>
              <a:rPr lang="en-US" sz="2100" b="1" spc="-45" dirty="0"/>
              <a:t>.. AND ..</a:t>
            </a:r>
          </a:p>
          <a:p>
            <a:pPr marL="755650" lvl="1" indent="-228600">
              <a:lnSpc>
                <a:spcPct val="90000"/>
              </a:lnSpc>
              <a:spcAft>
                <a:spcPts val="600"/>
              </a:spcAft>
              <a:buFont typeface="Arial" panose="020B0604020202020204" pitchFamily="34" charset="0"/>
              <a:buChar char="•"/>
            </a:pPr>
            <a:r>
              <a:rPr lang="en-US" sz="2100" b="1" spc="-45" dirty="0">
                <a:solidFill>
                  <a:srgbClr val="FFC000"/>
                </a:solidFill>
              </a:rPr>
              <a:t>Chapter 1 (AI: History and Applications)</a:t>
            </a:r>
            <a:r>
              <a:rPr lang="en-US" sz="2100" b="1" spc="-45" dirty="0"/>
              <a:t> </a:t>
            </a:r>
            <a:r>
              <a:rPr lang="en-US" sz="2100" b="1" i="1" spc="-45" dirty="0"/>
              <a:t>from</a:t>
            </a:r>
            <a:r>
              <a:rPr lang="en-US" sz="2100" b="1" spc="-45" dirty="0"/>
              <a:t> George F. Luger, "</a:t>
            </a:r>
            <a:r>
              <a:rPr lang="en-US" sz="2100" b="1" u="sng" spc="-45" dirty="0">
                <a:solidFill>
                  <a:srgbClr val="FFC000"/>
                </a:solidFill>
              </a:rPr>
              <a:t>Artificial Intelligence: Structures and strategies for complex problem solving</a:t>
            </a:r>
            <a:r>
              <a:rPr lang="en-US" sz="2100" b="1" spc="-45" dirty="0"/>
              <a:t>, " Fifth Edition (2005), Pearson Education Limited</a:t>
            </a:r>
            <a:r>
              <a:rPr lang="en-US" sz="2100" b="1" spc="-45" dirty="0" smtClean="0"/>
              <a:t>.</a:t>
            </a:r>
          </a:p>
          <a:p>
            <a:pPr marL="755650" lvl="1" indent="-228600">
              <a:lnSpc>
                <a:spcPct val="90000"/>
              </a:lnSpc>
              <a:spcAft>
                <a:spcPts val="600"/>
              </a:spcAft>
              <a:buFont typeface="Arial" panose="020B0604020202020204" pitchFamily="34" charset="0"/>
              <a:buChar char="•"/>
            </a:pPr>
            <a:r>
              <a:rPr lang="en-AU" sz="2100" b="1" u="sng" spc="-45" dirty="0">
                <a:solidFill>
                  <a:srgbClr val="FFC000"/>
                </a:solidFill>
              </a:rPr>
              <a:t>Introduction to Artificial Intelligence Course,. </a:t>
            </a:r>
            <a:r>
              <a:rPr lang="en-AU" sz="2100" b="1" spc="-45" dirty="0" err="1"/>
              <a:t>Dr.</a:t>
            </a:r>
            <a:r>
              <a:rPr lang="en-AU" sz="2100" b="1" spc="-45" dirty="0"/>
              <a:t> </a:t>
            </a:r>
            <a:r>
              <a:rPr lang="en-US" sz="2100" b="1" spc="-45" dirty="0"/>
              <a:t>Amr S. </a:t>
            </a:r>
            <a:r>
              <a:rPr lang="en-US" sz="2100" b="1" spc="-45" dirty="0" err="1"/>
              <a:t>Ghoneim</a:t>
            </a:r>
            <a:endParaRPr lang="en-US" sz="2100" b="1" spc="-45" dirty="0"/>
          </a:p>
        </p:txBody>
      </p:sp>
      <p:sp>
        <p:nvSpPr>
          <p:cNvPr id="4" name="Slide Number Placeholder 3">
            <a:extLst>
              <a:ext uri="{FF2B5EF4-FFF2-40B4-BE49-F238E27FC236}">
                <a16:creationId xmlns:a16="http://schemas.microsoft.com/office/drawing/2014/main" id="{0803D8B7-5EDD-4061-889A-5354044BEC1A}"/>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3</a:t>
            </a:fld>
            <a:endParaRPr lang="en-US" spc="-5" dirty="0"/>
          </a:p>
        </p:txBody>
      </p:sp>
      <p:sp>
        <p:nvSpPr>
          <p:cNvPr id="6" name="Rectangle: Rounded Corners 24">
            <a:extLst>
              <a:ext uri="{FF2B5EF4-FFF2-40B4-BE49-F238E27FC236}">
                <a16:creationId xmlns:a16="http://schemas.microsoft.com/office/drawing/2014/main" id="{2BC869EB-5623-4AA1-9123-4AF9DF916049}"/>
              </a:ext>
            </a:extLst>
          </p:cNvPr>
          <p:cNvSpPr/>
          <p:nvPr/>
        </p:nvSpPr>
        <p:spPr>
          <a:xfrm>
            <a:off x="617280" y="1156105"/>
            <a:ext cx="5443606" cy="47047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bject 2"/>
          <p:cNvSpPr txBox="1">
            <a:spLocks noGrp="1"/>
          </p:cNvSpPr>
          <p:nvPr>
            <p:ph type="title"/>
          </p:nvPr>
        </p:nvSpPr>
        <p:spPr>
          <a:xfrm>
            <a:off x="1952031" y="2745735"/>
            <a:ext cx="2774103" cy="1366528"/>
          </a:xfrm>
          <a:prstGeom prst="rect">
            <a:avLst/>
          </a:prstGeom>
          <a:solidFill>
            <a:schemeClr val="accent5">
              <a:lumMod val="60000"/>
              <a:lumOff val="40000"/>
            </a:schemeClr>
          </a:solidFill>
          <a:ln w="28575" cap="sq">
            <a:solidFill>
              <a:srgbClr val="404040"/>
            </a:solidFill>
            <a:miter lim="800000"/>
          </a:ln>
          <a:effectLst>
            <a:outerShdw blurRad="50800" dist="38100" dir="2700000" algn="tl" rotWithShape="0">
              <a:prstClr val="black">
                <a:alpha val="40000"/>
              </a:prstClr>
            </a:outerShdw>
          </a:effectLst>
        </p:spPr>
        <p:txBody>
          <a:bodyPr vert="horz" lIns="91440" tIns="45720" rIns="91440" bIns="45720" rtlCol="0" anchor="ctr">
            <a:normAutofit/>
          </a:bodyPr>
          <a:lstStyle/>
          <a:p>
            <a:pPr algn="ctr" rtl="0">
              <a:lnSpc>
                <a:spcPct val="90000"/>
              </a:lnSpc>
              <a:spcBef>
                <a:spcPct val="0"/>
              </a:spcBef>
            </a:pPr>
            <a:r>
              <a:rPr lang="en-US" sz="3600" spc="-305" dirty="0">
                <a:solidFill>
                  <a:srgbClr val="262626"/>
                </a:solidFill>
              </a:rPr>
              <a:t>Resources for this lecture</a:t>
            </a:r>
          </a:p>
        </p:txBody>
      </p:sp>
    </p:spTree>
    <p:extLst>
      <p:ext uri="{BB962C8B-B14F-4D97-AF65-F5344CB8AC3E}">
        <p14:creationId xmlns:p14="http://schemas.microsoft.com/office/powerpoint/2010/main" val="9164080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F58846F-0A5F-4A22-858F-F08D856332D5}"/>
              </a:ext>
            </a:extLst>
          </p:cNvPr>
          <p:cNvSpPr>
            <a:spLocks noGrp="1"/>
          </p:cNvSpPr>
          <p:nvPr>
            <p:ph type="body" idx="1"/>
          </p:nvPr>
        </p:nvSpPr>
        <p:spPr>
          <a:xfrm>
            <a:off x="1752599" y="1066801"/>
            <a:ext cx="4343400" cy="5740033"/>
          </a:xfrm>
        </p:spPr>
        <p:txBody>
          <a:bodyPr>
            <a:normAutofit fontScale="85000" lnSpcReduction="20000"/>
          </a:bodyPr>
          <a:lstStyle/>
          <a:p>
            <a:r>
              <a:rPr lang="en-AU" sz="2000" b="1" spc="300" dirty="0">
                <a:solidFill>
                  <a:srgbClr val="FF0000"/>
                </a:solidFill>
              </a:rPr>
              <a:t>Philosophy</a:t>
            </a:r>
          </a:p>
          <a:p>
            <a:r>
              <a:rPr lang="en-AU" sz="2000" dirty="0"/>
              <a:t>• Can formal rules be used to draw valid conclusions?</a:t>
            </a:r>
          </a:p>
          <a:p>
            <a:r>
              <a:rPr lang="en-AU" sz="2000" dirty="0"/>
              <a:t>• How does the mind arise from a physical brain?</a:t>
            </a:r>
          </a:p>
          <a:p>
            <a:r>
              <a:rPr lang="en-AU" sz="2000" dirty="0"/>
              <a:t>• Where does knowledge come from?</a:t>
            </a:r>
          </a:p>
          <a:p>
            <a:r>
              <a:rPr lang="en-AU" sz="2000" dirty="0"/>
              <a:t>• How does knowledge lead to action?</a:t>
            </a:r>
          </a:p>
          <a:p>
            <a:endParaRPr lang="en-AU" sz="400" dirty="0"/>
          </a:p>
          <a:p>
            <a:r>
              <a:rPr lang="en-AU" sz="2000" b="1" spc="300" dirty="0">
                <a:solidFill>
                  <a:srgbClr val="FF0000"/>
                </a:solidFill>
              </a:rPr>
              <a:t>Mathematics</a:t>
            </a:r>
          </a:p>
          <a:p>
            <a:r>
              <a:rPr lang="en-AU" sz="2000" dirty="0"/>
              <a:t>• What are the formal rules to draw valid conclusions?</a:t>
            </a:r>
          </a:p>
          <a:p>
            <a:r>
              <a:rPr lang="en-AU" sz="2000" dirty="0"/>
              <a:t>• What can be computed?</a:t>
            </a:r>
          </a:p>
          <a:p>
            <a:r>
              <a:rPr lang="en-AU" sz="2000" dirty="0"/>
              <a:t>• How do we reason with uncertain information?</a:t>
            </a:r>
          </a:p>
          <a:p>
            <a:endParaRPr lang="en-AU" sz="400" dirty="0"/>
          </a:p>
          <a:p>
            <a:r>
              <a:rPr lang="en-AU" sz="2000" b="1" spc="300" dirty="0">
                <a:solidFill>
                  <a:srgbClr val="FF0000"/>
                </a:solidFill>
              </a:rPr>
              <a:t>Neuroscience</a:t>
            </a:r>
          </a:p>
          <a:p>
            <a:r>
              <a:rPr lang="en-AU" sz="2000" dirty="0"/>
              <a:t>• How do brains process information?</a:t>
            </a:r>
          </a:p>
          <a:p>
            <a:endParaRPr lang="en-AU" sz="400" dirty="0"/>
          </a:p>
          <a:p>
            <a:r>
              <a:rPr lang="en-AU" sz="2000" b="1" spc="300" dirty="0">
                <a:solidFill>
                  <a:srgbClr val="FF0000"/>
                </a:solidFill>
              </a:rPr>
              <a:t>Psychology</a:t>
            </a:r>
          </a:p>
          <a:p>
            <a:r>
              <a:rPr lang="en-AU" sz="2000" dirty="0"/>
              <a:t>• How do humans and animals think and act?</a:t>
            </a:r>
          </a:p>
        </p:txBody>
      </p:sp>
      <p:sp>
        <p:nvSpPr>
          <p:cNvPr id="4" name="Text Placeholder 2">
            <a:extLst>
              <a:ext uri="{FF2B5EF4-FFF2-40B4-BE49-F238E27FC236}">
                <a16:creationId xmlns:a16="http://schemas.microsoft.com/office/drawing/2014/main" id="{8199F1D0-3D62-4C07-97A9-73704722DE65}"/>
              </a:ext>
            </a:extLst>
          </p:cNvPr>
          <p:cNvSpPr txBox="1">
            <a:spLocks/>
          </p:cNvSpPr>
          <p:nvPr/>
        </p:nvSpPr>
        <p:spPr>
          <a:xfrm>
            <a:off x="6248401" y="1066801"/>
            <a:ext cx="4191000" cy="4816703"/>
          </a:xfrm>
          <a:prstGeom prst="rect">
            <a:avLst/>
          </a:prstGeom>
        </p:spPr>
        <p:txBody>
          <a:bodyPr wrap="square" lIns="0" tIns="0" rIns="0" bIns="0">
            <a:spAutoFit/>
          </a:bodyPr>
          <a:lstStyle>
            <a:lvl1pPr marL="0">
              <a:defRPr b="0" i="0">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en-AU" sz="2000" b="1" spc="300" dirty="0">
                <a:solidFill>
                  <a:srgbClr val="FF0000"/>
                </a:solidFill>
              </a:rPr>
              <a:t>Economics</a:t>
            </a:r>
          </a:p>
          <a:p>
            <a:r>
              <a:rPr lang="en-AU" sz="2000" kern="0" dirty="0"/>
              <a:t>• How should we make decisions so as to maximize payoff?</a:t>
            </a:r>
          </a:p>
          <a:p>
            <a:r>
              <a:rPr lang="en-AU" sz="2000" kern="0" dirty="0"/>
              <a:t>• How should we do this when others may not go along?</a:t>
            </a:r>
          </a:p>
          <a:p>
            <a:r>
              <a:rPr lang="en-AU" sz="2000" kern="0" dirty="0"/>
              <a:t>• How should we do this when the payoff may be far in the future?</a:t>
            </a:r>
          </a:p>
          <a:p>
            <a:endParaRPr lang="en-AU" sz="400" b="1" spc="300" dirty="0">
              <a:solidFill>
                <a:srgbClr val="FF0000"/>
              </a:solidFill>
            </a:endParaRPr>
          </a:p>
          <a:p>
            <a:r>
              <a:rPr lang="en-AU" sz="2000" b="1" spc="300" dirty="0">
                <a:solidFill>
                  <a:srgbClr val="FF0000"/>
                </a:solidFill>
              </a:rPr>
              <a:t>Computer Engineering</a:t>
            </a:r>
          </a:p>
          <a:p>
            <a:r>
              <a:rPr lang="en-AU" sz="2000" kern="0" dirty="0"/>
              <a:t>• How can we build an efficient computer?</a:t>
            </a:r>
          </a:p>
          <a:p>
            <a:r>
              <a:rPr lang="en-AU" sz="2000" kern="0" dirty="0"/>
              <a:t>Control theory and cybernetics</a:t>
            </a:r>
          </a:p>
          <a:p>
            <a:r>
              <a:rPr lang="en-AU" sz="2000" kern="0" dirty="0"/>
              <a:t>• How can artefacts operate under their own control?</a:t>
            </a:r>
          </a:p>
          <a:p>
            <a:endParaRPr lang="en-AU" sz="400" b="1" spc="300" dirty="0">
              <a:solidFill>
                <a:srgbClr val="FF0000"/>
              </a:solidFill>
            </a:endParaRPr>
          </a:p>
          <a:p>
            <a:r>
              <a:rPr lang="en-AU" sz="2000" b="1" spc="300" dirty="0">
                <a:solidFill>
                  <a:srgbClr val="FF0000"/>
                </a:solidFill>
              </a:rPr>
              <a:t>Linguistics</a:t>
            </a:r>
          </a:p>
          <a:p>
            <a:r>
              <a:rPr lang="en-AU" sz="2000" kern="0" dirty="0"/>
              <a:t>• How does language relate to thought?</a:t>
            </a:r>
          </a:p>
        </p:txBody>
      </p:sp>
      <p:sp>
        <p:nvSpPr>
          <p:cNvPr id="5" name="Slide Number Placeholder 4">
            <a:extLst>
              <a:ext uri="{FF2B5EF4-FFF2-40B4-BE49-F238E27FC236}">
                <a16:creationId xmlns:a16="http://schemas.microsoft.com/office/drawing/2014/main" id="{CF1DAF84-1EAC-427B-8CD7-1EBB272C627C}"/>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4</a:t>
            </a:fld>
            <a:endParaRPr lang="en-US" spc="-5" dirty="0"/>
          </a:p>
        </p:txBody>
      </p:sp>
      <p:sp>
        <p:nvSpPr>
          <p:cNvPr id="6" name="Rectangle 2">
            <a:extLst>
              <a:ext uri="{FF2B5EF4-FFF2-40B4-BE49-F238E27FC236}">
                <a16:creationId xmlns:a16="http://schemas.microsoft.com/office/drawing/2014/main" id="{09276252-893C-42B5-9A51-600CC6D69FE5}"/>
              </a:ext>
            </a:extLst>
          </p:cNvPr>
          <p:cNvSpPr txBox="1">
            <a:spLocks noChangeArrowheads="1"/>
          </p:cNvSpPr>
          <p:nvPr/>
        </p:nvSpPr>
        <p:spPr>
          <a:xfrm>
            <a:off x="1524000" y="193358"/>
            <a:ext cx="9144000"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AU" cap="small" spc="-305" dirty="0"/>
              <a:t>Some Foundations of Artificial Intelligence</a:t>
            </a:r>
            <a:endParaRPr lang="en-US" kern="0" spc="-305" dirty="0"/>
          </a:p>
        </p:txBody>
      </p:sp>
    </p:spTree>
    <p:extLst>
      <p:ext uri="{BB962C8B-B14F-4D97-AF65-F5344CB8AC3E}">
        <p14:creationId xmlns:p14="http://schemas.microsoft.com/office/powerpoint/2010/main" val="21021078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524000" y="193358"/>
            <a:ext cx="9144000" cy="492443"/>
          </a:xfrm>
        </p:spPr>
        <p:txBody>
          <a:bodyPr>
            <a:normAutofit fontScale="90000"/>
          </a:bodyPr>
          <a:lstStyle/>
          <a:p>
            <a:pPr algn="ctr" eaLnBrk="1" hangingPunct="1"/>
            <a:r>
              <a:rPr lang="en-US" spc="-305" dirty="0"/>
              <a:t>What is Intelligence?</a:t>
            </a:r>
          </a:p>
        </p:txBody>
      </p:sp>
      <p:sp>
        <p:nvSpPr>
          <p:cNvPr id="6" name="Content Placeholder 2">
            <a:extLst>
              <a:ext uri="{FF2B5EF4-FFF2-40B4-BE49-F238E27FC236}">
                <a16:creationId xmlns:a16="http://schemas.microsoft.com/office/drawing/2014/main" id="{73A135A9-AA6F-4778-A987-CE114DC71F88}"/>
              </a:ext>
            </a:extLst>
          </p:cNvPr>
          <p:cNvSpPr txBox="1">
            <a:spLocks/>
          </p:cNvSpPr>
          <p:nvPr/>
        </p:nvSpPr>
        <p:spPr>
          <a:xfrm>
            <a:off x="1752600" y="914400"/>
            <a:ext cx="8610600" cy="5943600"/>
          </a:xfrm>
          <a:prstGeom prst="rect">
            <a:avLst/>
          </a:prstGeom>
        </p:spPr>
        <p:txBody>
          <a:bodyPr wrap="square" lIns="0" tIns="0" rIns="0" bIns="0">
            <a:normAutofit lnSpcReduction="10000"/>
          </a:bodyPr>
          <a:lstStyle>
            <a:lvl1pPr marL="0">
              <a:defRPr b="0" i="0">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just">
              <a:lnSpc>
                <a:spcPct val="150000"/>
              </a:lnSpc>
            </a:pPr>
            <a:r>
              <a:rPr lang="en-US" altLang="en-US" sz="2200" b="1" kern="0" dirty="0">
                <a:solidFill>
                  <a:srgbClr val="FF0000"/>
                </a:solidFill>
                <a:latin typeface="Arial" panose="020B0604020202020204" pitchFamily="34" charset="0"/>
                <a:cs typeface="Arial" panose="020B0604020202020204" pitchFamily="34" charset="0"/>
              </a:rPr>
              <a:t>Intelligence:</a:t>
            </a:r>
          </a:p>
          <a:p>
            <a:pPr marL="285750" indent="-285750" algn="just">
              <a:lnSpc>
                <a:spcPct val="150000"/>
              </a:lnSpc>
              <a:buFont typeface="Arial" panose="020B0604020202020204" pitchFamily="34" charset="0"/>
              <a:buChar char="•"/>
            </a:pPr>
            <a:r>
              <a:rPr lang="en-AU" b="1" kern="0" dirty="0">
                <a:solidFill>
                  <a:sysClr val="windowText" lastClr="000000"/>
                </a:solidFill>
                <a:latin typeface="Arial" panose="020B0604020202020204" pitchFamily="34" charset="0"/>
                <a:cs typeface="Arial" panose="020B0604020202020204" pitchFamily="34" charset="0"/>
              </a:rPr>
              <a:t>Judgment, otherwise called “good sense,” “practical sense,”</a:t>
            </a:r>
            <a:r>
              <a:rPr lang="en-AU" kern="0" dirty="0">
                <a:solidFill>
                  <a:sysClr val="windowText" lastClr="000000"/>
                </a:solidFill>
                <a:latin typeface="Arial" panose="020B0604020202020204" pitchFamily="34" charset="0"/>
                <a:cs typeface="Arial" panose="020B0604020202020204" pitchFamily="34" charset="0"/>
              </a:rPr>
              <a:t> </a:t>
            </a:r>
            <a:r>
              <a:rPr lang="en-AU" b="1" kern="0" dirty="0">
                <a:solidFill>
                  <a:sysClr val="windowText" lastClr="000000"/>
                </a:solidFill>
                <a:latin typeface="Arial" panose="020B0604020202020204" pitchFamily="34" charset="0"/>
                <a:cs typeface="Arial" panose="020B0604020202020204" pitchFamily="34" charset="0"/>
              </a:rPr>
              <a:t>“initiative,” the faculty of adapting one's self to circumstances .. auto-critique</a:t>
            </a:r>
            <a:r>
              <a:rPr lang="en-AU" kern="0" dirty="0">
                <a:solidFill>
                  <a:sysClr val="windowText" lastClr="000000"/>
                </a:solidFill>
                <a:latin typeface="Arial" panose="020B0604020202020204" pitchFamily="34" charset="0"/>
                <a:cs typeface="Arial" panose="020B0604020202020204" pitchFamily="34" charset="0"/>
              </a:rPr>
              <a:t> ~ </a:t>
            </a:r>
            <a:r>
              <a:rPr lang="en-AU" i="1" kern="0" dirty="0">
                <a:solidFill>
                  <a:sysClr val="windowText" lastClr="000000"/>
                </a:solidFill>
                <a:latin typeface="Arial" panose="020B0604020202020204" pitchFamily="34" charset="0"/>
                <a:cs typeface="Arial" panose="020B0604020202020204" pitchFamily="34" charset="0"/>
              </a:rPr>
              <a:t>Alfred </a:t>
            </a:r>
            <a:r>
              <a:rPr lang="en-AU" i="1" kern="0" dirty="0" err="1">
                <a:solidFill>
                  <a:sysClr val="windowText" lastClr="000000"/>
                </a:solidFill>
                <a:latin typeface="Arial" panose="020B0604020202020204" pitchFamily="34" charset="0"/>
                <a:cs typeface="Arial" panose="020B0604020202020204" pitchFamily="34" charset="0"/>
              </a:rPr>
              <a:t>Binet</a:t>
            </a:r>
            <a:r>
              <a:rPr lang="en-AU" i="1" kern="0" dirty="0">
                <a:solidFill>
                  <a:sysClr val="windowText" lastClr="000000"/>
                </a:solidFill>
                <a:latin typeface="Arial" panose="020B0604020202020204" pitchFamily="34" charset="0"/>
                <a:cs typeface="Arial" panose="020B0604020202020204" pitchFamily="34" charset="0"/>
              </a:rPr>
              <a:t> (July 8, 1857 – October 18, 1911) was a French psychologist who invented the first practical intelligence test (An intelligence quotient (IQ); a total score derived from one of several standardized tests designed to assess human intelligence)</a:t>
            </a:r>
          </a:p>
          <a:p>
            <a:pPr marL="285750" indent="-285750" algn="just">
              <a:lnSpc>
                <a:spcPct val="150000"/>
              </a:lnSpc>
              <a:buFont typeface="Arial" panose="020B0604020202020204" pitchFamily="34" charset="0"/>
              <a:buChar char="•"/>
            </a:pPr>
            <a:r>
              <a:rPr lang="en-AU" altLang="en-US" b="1" kern="0" dirty="0">
                <a:solidFill>
                  <a:sysClr val="windowText" lastClr="000000"/>
                </a:solidFill>
                <a:latin typeface="Arial" panose="020B0604020202020204" pitchFamily="34" charset="0"/>
                <a:cs typeface="Arial" panose="020B0604020202020204" pitchFamily="34" charset="0"/>
              </a:rPr>
              <a:t>“.. the resultant of the process of acquiring, storing in memory, retrieving, combining, comparing, and using in new contexts information and conceptual skills.”</a:t>
            </a:r>
            <a:r>
              <a:rPr lang="en-AU" altLang="en-US" kern="0" dirty="0">
                <a:solidFill>
                  <a:sysClr val="windowText" lastClr="000000"/>
                </a:solidFill>
                <a:latin typeface="Arial" panose="020B0604020202020204" pitchFamily="34" charset="0"/>
                <a:cs typeface="Arial" panose="020B0604020202020204" pitchFamily="34" charset="0"/>
              </a:rPr>
              <a:t> </a:t>
            </a:r>
            <a:r>
              <a:rPr lang="en-AU" altLang="en-US" i="1" kern="0" dirty="0">
                <a:solidFill>
                  <a:sysClr val="windowText" lastClr="000000"/>
                </a:solidFill>
                <a:latin typeface="Arial" panose="020B0604020202020204" pitchFamily="34" charset="0"/>
                <a:cs typeface="Arial" panose="020B0604020202020204" pitchFamily="34" charset="0"/>
              </a:rPr>
              <a:t>~Lloyd G. Humphreys (December 12, 1913 – September 7, 2003) was an American psychologist</a:t>
            </a:r>
          </a:p>
          <a:p>
            <a:pPr marL="285750" indent="-285750" algn="just">
              <a:lnSpc>
                <a:spcPct val="150000"/>
              </a:lnSpc>
              <a:buFont typeface="Arial" panose="020B0604020202020204" pitchFamily="34" charset="0"/>
              <a:buChar char="•"/>
            </a:pPr>
            <a:r>
              <a:rPr lang="en-US" altLang="en-US" b="1" kern="0" dirty="0">
                <a:solidFill>
                  <a:sysClr val="windowText" lastClr="000000"/>
                </a:solidFill>
                <a:latin typeface="Arial" panose="020B0604020202020204" pitchFamily="34" charset="0"/>
                <a:cs typeface="Arial" panose="020B0604020202020204" pitchFamily="34" charset="0"/>
              </a:rPr>
              <a:t>“ .. the capacity to learn and solve problems ..”</a:t>
            </a:r>
            <a:r>
              <a:rPr lang="en-US" altLang="en-US" kern="0" dirty="0">
                <a:solidFill>
                  <a:sysClr val="windowText" lastClr="000000"/>
                </a:solidFill>
                <a:latin typeface="Arial" panose="020B0604020202020204" pitchFamily="34" charset="0"/>
                <a:cs typeface="Arial" panose="020B0604020202020204" pitchFamily="34" charset="0"/>
              </a:rPr>
              <a:t> (Webster’s dictionary)</a:t>
            </a:r>
          </a:p>
          <a:p>
            <a:pPr marL="742950" lvl="1" indent="-285750" algn="just">
              <a:lnSpc>
                <a:spcPct val="150000"/>
              </a:lnSpc>
              <a:buFont typeface="Arial" panose="020B0604020202020204" pitchFamily="34" charset="0"/>
              <a:buChar char="•"/>
            </a:pPr>
            <a:r>
              <a:rPr lang="en-US" altLang="en-US" kern="0" dirty="0">
                <a:solidFill>
                  <a:sysClr val="windowText" lastClr="000000"/>
                </a:solidFill>
                <a:latin typeface="Arial" panose="020B0604020202020204" pitchFamily="34" charset="0"/>
                <a:cs typeface="Arial" panose="020B0604020202020204" pitchFamily="34" charset="0"/>
              </a:rPr>
              <a:t>in particular,</a:t>
            </a:r>
          </a:p>
          <a:p>
            <a:pPr marL="1200150" lvl="2" indent="-285750" algn="just">
              <a:lnSpc>
                <a:spcPct val="150000"/>
              </a:lnSpc>
              <a:buFont typeface="Arial" panose="020B0604020202020204" pitchFamily="34" charset="0"/>
              <a:buChar char="•"/>
            </a:pPr>
            <a:r>
              <a:rPr lang="en-US" altLang="en-US" i="1" kern="0" dirty="0">
                <a:solidFill>
                  <a:sysClr val="windowText" lastClr="000000"/>
                </a:solidFill>
                <a:latin typeface="Arial" panose="020B0604020202020204" pitchFamily="34" charset="0"/>
                <a:cs typeface="Arial" panose="020B0604020202020204" pitchFamily="34" charset="0"/>
              </a:rPr>
              <a:t>the ability to solve novel problems</a:t>
            </a:r>
            <a:endParaRPr lang="en-US" altLang="en-US" kern="0" dirty="0">
              <a:solidFill>
                <a:sysClr val="windowText" lastClr="000000"/>
              </a:solidFill>
              <a:latin typeface="Arial" panose="020B0604020202020204" pitchFamily="34" charset="0"/>
              <a:cs typeface="Arial" panose="020B0604020202020204" pitchFamily="34" charset="0"/>
            </a:endParaRPr>
          </a:p>
          <a:p>
            <a:pPr marL="1200150" lvl="2" indent="-285750" algn="just">
              <a:lnSpc>
                <a:spcPct val="150000"/>
              </a:lnSpc>
              <a:buFont typeface="Arial" panose="020B0604020202020204" pitchFamily="34" charset="0"/>
              <a:buChar char="•"/>
            </a:pPr>
            <a:r>
              <a:rPr lang="en-US" altLang="en-US" i="1" kern="0" dirty="0">
                <a:solidFill>
                  <a:sysClr val="windowText" lastClr="000000"/>
                </a:solidFill>
                <a:latin typeface="Arial" panose="020B0604020202020204" pitchFamily="34" charset="0"/>
                <a:cs typeface="Arial" panose="020B0604020202020204" pitchFamily="34" charset="0"/>
              </a:rPr>
              <a:t>the ability to act rationally</a:t>
            </a:r>
            <a:endParaRPr lang="en-US" altLang="en-US" kern="0" dirty="0">
              <a:solidFill>
                <a:sysClr val="windowText" lastClr="000000"/>
              </a:solidFill>
              <a:latin typeface="Arial" panose="020B0604020202020204" pitchFamily="34" charset="0"/>
              <a:cs typeface="Arial" panose="020B0604020202020204" pitchFamily="34" charset="0"/>
            </a:endParaRPr>
          </a:p>
          <a:p>
            <a:pPr marL="1200150" lvl="2" indent="-285750" algn="just">
              <a:lnSpc>
                <a:spcPct val="150000"/>
              </a:lnSpc>
              <a:buFont typeface="Arial" panose="020B0604020202020204" pitchFamily="34" charset="0"/>
              <a:buChar char="•"/>
            </a:pPr>
            <a:r>
              <a:rPr lang="en-US" altLang="en-US" i="1" kern="0" dirty="0">
                <a:solidFill>
                  <a:sysClr val="windowText" lastClr="000000"/>
                </a:solidFill>
                <a:latin typeface="Arial" panose="020B0604020202020204" pitchFamily="34" charset="0"/>
                <a:cs typeface="Arial" panose="020B0604020202020204" pitchFamily="34" charset="0"/>
              </a:rPr>
              <a:t>the ability to act like humans</a:t>
            </a:r>
            <a:endParaRPr lang="en-US" altLang="en-US" kern="0" dirty="0">
              <a:solidFill>
                <a:sysClr val="windowText" lastClr="000000"/>
              </a:solidFill>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A2514FDD-2911-421F-A91C-A56316982328}"/>
              </a:ext>
            </a:extLst>
          </p:cNvPr>
          <p:cNvSpPr>
            <a:spLocks noGrp="1"/>
          </p:cNvSpPr>
          <p:nvPr>
            <p:ph type="sldNum" sz="quarter" idx="12"/>
          </p:nvPr>
        </p:nvSpPr>
        <p:spPr/>
        <p:txBody>
          <a:bodyPr/>
          <a:lstStyle/>
          <a:p>
            <a:pPr>
              <a:defRPr/>
            </a:pPr>
            <a:fld id="{ECD2D25D-4928-4E49-B9F1-F2C6CD65ED9C}" type="slidenum">
              <a:rPr lang="en-US" smtClean="0"/>
              <a:pPr>
                <a:defRPr/>
              </a:pPr>
              <a:t>5</a:t>
            </a:fld>
            <a:endParaRPr lang="en-US"/>
          </a:p>
        </p:txBody>
      </p:sp>
    </p:spTree>
    <p:extLst>
      <p:ext uri="{BB962C8B-B14F-4D97-AF65-F5344CB8AC3E}">
        <p14:creationId xmlns:p14="http://schemas.microsoft.com/office/powerpoint/2010/main" val="183530997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524000" y="193358"/>
            <a:ext cx="9144000" cy="492443"/>
          </a:xfrm>
        </p:spPr>
        <p:txBody>
          <a:bodyPr>
            <a:normAutofit fontScale="90000"/>
          </a:bodyPr>
          <a:lstStyle/>
          <a:p>
            <a:pPr algn="ctr" eaLnBrk="1" hangingPunct="1"/>
            <a:r>
              <a:rPr lang="en-US" spc="-305" dirty="0"/>
              <a:t>What is Artificial Intelligence?</a:t>
            </a:r>
          </a:p>
        </p:txBody>
      </p:sp>
      <p:sp>
        <p:nvSpPr>
          <p:cNvPr id="2" name="Slide Number Placeholder 1">
            <a:extLst>
              <a:ext uri="{FF2B5EF4-FFF2-40B4-BE49-F238E27FC236}">
                <a16:creationId xmlns:a16="http://schemas.microsoft.com/office/drawing/2014/main" id="{0B97A2BB-A6FC-4C67-A760-AD202C20A9BF}"/>
              </a:ext>
            </a:extLst>
          </p:cNvPr>
          <p:cNvSpPr>
            <a:spLocks noGrp="1"/>
          </p:cNvSpPr>
          <p:nvPr>
            <p:ph type="sldNum" sz="quarter" idx="12"/>
          </p:nvPr>
        </p:nvSpPr>
        <p:spPr/>
        <p:txBody>
          <a:bodyPr/>
          <a:lstStyle/>
          <a:p>
            <a:pPr>
              <a:defRPr/>
            </a:pPr>
            <a:fld id="{ECD2D25D-4928-4E49-B9F1-F2C6CD65ED9C}" type="slidenum">
              <a:rPr lang="en-US" smtClean="0"/>
              <a:pPr>
                <a:defRPr/>
              </a:pPr>
              <a:t>6</a:t>
            </a:fld>
            <a:endParaRPr lang="en-US"/>
          </a:p>
        </p:txBody>
      </p:sp>
      <p:sp>
        <p:nvSpPr>
          <p:cNvPr id="11" name="Content Placeholder 2">
            <a:extLst>
              <a:ext uri="{FF2B5EF4-FFF2-40B4-BE49-F238E27FC236}">
                <a16:creationId xmlns:a16="http://schemas.microsoft.com/office/drawing/2014/main" id="{6E8C25DA-A581-4F75-A3F9-86B9089D413F}"/>
              </a:ext>
            </a:extLst>
          </p:cNvPr>
          <p:cNvSpPr txBox="1">
            <a:spLocks/>
          </p:cNvSpPr>
          <p:nvPr/>
        </p:nvSpPr>
        <p:spPr>
          <a:xfrm>
            <a:off x="1981200" y="1600200"/>
            <a:ext cx="8229600" cy="4876800"/>
          </a:xfrm>
          <a:prstGeom prst="rect">
            <a:avLst/>
          </a:prstGeom>
        </p:spPr>
        <p:txBody>
          <a:bodyPr wrap="square" lIns="0" tIns="0" rIns="0" bIns="0">
            <a:noAutofit/>
          </a:bodyPr>
          <a:lstStyle>
            <a:lvl1pPr marL="0">
              <a:defRPr b="0" i="0">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just">
              <a:lnSpc>
                <a:spcPct val="80000"/>
              </a:lnSpc>
            </a:pPr>
            <a:endParaRPr lang="en-US" altLang="en-US" sz="900" b="1" kern="0" dirty="0"/>
          </a:p>
          <a:p>
            <a:pPr algn="just">
              <a:lnSpc>
                <a:spcPct val="80000"/>
              </a:lnSpc>
            </a:pPr>
            <a:r>
              <a:rPr lang="en-US" altLang="en-US" sz="2000" b="1" kern="0" dirty="0"/>
              <a:t>What is artificial intelligence? </a:t>
            </a:r>
          </a:p>
          <a:p>
            <a:pPr algn="just">
              <a:lnSpc>
                <a:spcPct val="80000"/>
              </a:lnSpc>
            </a:pPr>
            <a:r>
              <a:rPr lang="en-US" altLang="en-US" sz="2000" b="1" kern="0" dirty="0">
                <a:solidFill>
                  <a:srgbClr val="FF0000"/>
                </a:solidFill>
              </a:rPr>
              <a:t>It is the science and engineering of making intelligent machines, especially intelligent computer programs.</a:t>
            </a:r>
            <a:r>
              <a:rPr lang="en-US" altLang="en-US" sz="2000" kern="0" dirty="0"/>
              <a:t> It is related to the similar task of using computers to understand human intelligence, but AI does not have to confine itself to methods that are biologically observable; </a:t>
            </a:r>
            <a:r>
              <a:rPr lang="en-US" altLang="en-US" sz="2000" b="1" kern="0" dirty="0">
                <a:solidFill>
                  <a:srgbClr val="FF0000"/>
                </a:solidFill>
              </a:rPr>
              <a:t>“.. The goal of AI is to develop machines that behave as though they were intelligent. ..”</a:t>
            </a:r>
            <a:r>
              <a:rPr lang="en-US" altLang="en-US" sz="1200" kern="0" dirty="0">
                <a:solidFill>
                  <a:srgbClr val="FF0000"/>
                </a:solidFill>
              </a:rPr>
              <a:t> </a:t>
            </a:r>
          </a:p>
          <a:p>
            <a:pPr algn="just">
              <a:lnSpc>
                <a:spcPct val="80000"/>
              </a:lnSpc>
            </a:pPr>
            <a:endParaRPr lang="en-US" altLang="en-US" sz="900" kern="0" dirty="0"/>
          </a:p>
          <a:p>
            <a:pPr algn="just">
              <a:lnSpc>
                <a:spcPct val="80000"/>
              </a:lnSpc>
            </a:pPr>
            <a:r>
              <a:rPr lang="en-US" altLang="en-US" sz="2000" b="1" kern="0" dirty="0"/>
              <a:t>Yes, but what is intelligence? </a:t>
            </a:r>
          </a:p>
          <a:p>
            <a:pPr algn="just">
              <a:lnSpc>
                <a:spcPct val="80000"/>
              </a:lnSpc>
            </a:pPr>
            <a:r>
              <a:rPr lang="en-US" altLang="en-US" sz="2000" kern="0" dirty="0"/>
              <a:t>Intelligence is the computational part of the ability to achieve goals in the world. Varying kinds and degrees of intelligence occur in people, many animals and some machines. </a:t>
            </a:r>
          </a:p>
          <a:p>
            <a:pPr lvl="1" algn="just">
              <a:lnSpc>
                <a:spcPct val="80000"/>
              </a:lnSpc>
            </a:pPr>
            <a:endParaRPr lang="en-US" altLang="en-US" sz="1100" kern="0" dirty="0">
              <a:solidFill>
                <a:sysClr val="windowText" lastClr="000000"/>
              </a:solidFill>
            </a:endParaRPr>
          </a:p>
          <a:p>
            <a:pPr algn="just">
              <a:lnSpc>
                <a:spcPct val="80000"/>
              </a:lnSpc>
            </a:pPr>
            <a:r>
              <a:rPr lang="en-US" altLang="en-US" sz="2000" b="1" kern="0" dirty="0"/>
              <a:t>Isn't there a solid definition of intelligence that doesn't depend on relating it to human intelligence? </a:t>
            </a:r>
          </a:p>
          <a:p>
            <a:pPr algn="just">
              <a:lnSpc>
                <a:spcPct val="80000"/>
              </a:lnSpc>
            </a:pPr>
            <a:r>
              <a:rPr lang="en-US" altLang="en-US" sz="2000" kern="0" dirty="0"/>
              <a:t>Not yet. The problem is that we cannot yet characterize in general what kinds of computational procedures we want to call intelligent. We understand some</a:t>
            </a:r>
            <a:r>
              <a:rPr lang="en-US" altLang="en-US" sz="2000" b="1" kern="0" dirty="0"/>
              <a:t> </a:t>
            </a:r>
            <a:r>
              <a:rPr lang="en-US" altLang="en-US" sz="2000" kern="0" dirty="0"/>
              <a:t>of the mechanisms of intelligence and not others. </a:t>
            </a:r>
          </a:p>
          <a:p>
            <a:pPr algn="just">
              <a:lnSpc>
                <a:spcPct val="80000"/>
              </a:lnSpc>
            </a:pPr>
            <a:endParaRPr lang="en-US" altLang="en-US" sz="1050" kern="0" dirty="0"/>
          </a:p>
          <a:p>
            <a:pPr algn="just">
              <a:lnSpc>
                <a:spcPct val="80000"/>
              </a:lnSpc>
            </a:pPr>
            <a:r>
              <a:rPr lang="en-US" altLang="en-US" b="1" kern="0" dirty="0"/>
              <a:t>More in: </a:t>
            </a:r>
            <a:r>
              <a:rPr lang="en-US" altLang="en-US" b="1" kern="0" dirty="0">
                <a:hlinkClick r:id="rId3"/>
              </a:rPr>
              <a:t>http://www-formal.stanford.edu/jmc/whatisai/node1.html</a:t>
            </a:r>
            <a:endParaRPr lang="en-US" altLang="en-US" b="1" kern="0" dirty="0"/>
          </a:p>
        </p:txBody>
      </p:sp>
      <p:pic>
        <p:nvPicPr>
          <p:cNvPr id="12" name="Picture 4" descr="jmccolor">
            <a:extLst>
              <a:ext uri="{FF2B5EF4-FFF2-40B4-BE49-F238E27FC236}">
                <a16:creationId xmlns:a16="http://schemas.microsoft.com/office/drawing/2014/main" id="{728D9A3C-4D3C-4144-99A7-E7472630D99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197976" y="193358"/>
            <a:ext cx="1012825" cy="1401763"/>
          </a:xfrm>
          <a:prstGeom prst="rect">
            <a:avLst/>
          </a:prstGeom>
          <a:noFill/>
          <a:extLst>
            <a:ext uri="{909E8E84-426E-40DD-AFC4-6F175D3DCCD1}">
              <a14:hiddenFill xmlns:a14="http://schemas.microsoft.com/office/drawing/2010/main">
                <a:solidFill>
                  <a:srgbClr val="FFFFFF"/>
                </a:solidFill>
              </a14:hiddenFill>
            </a:ext>
          </a:extLst>
        </p:spPr>
      </p:pic>
      <p:sp>
        <p:nvSpPr>
          <p:cNvPr id="13" name="Title 1">
            <a:extLst>
              <a:ext uri="{FF2B5EF4-FFF2-40B4-BE49-F238E27FC236}">
                <a16:creationId xmlns:a16="http://schemas.microsoft.com/office/drawing/2014/main" id="{483147F5-00B4-49CD-B354-B40C07EBA82F}"/>
              </a:ext>
            </a:extLst>
          </p:cNvPr>
          <p:cNvSpPr txBox="1">
            <a:spLocks/>
          </p:cNvSpPr>
          <p:nvPr/>
        </p:nvSpPr>
        <p:spPr>
          <a:xfrm>
            <a:off x="1968137" y="1177528"/>
            <a:ext cx="7434262" cy="495300"/>
          </a:xfrm>
          <a:prstGeom prst="rect">
            <a:avLst/>
          </a:prstGeom>
        </p:spPr>
        <p:txBody>
          <a:bodyPr wrap="square" lIns="0" tIns="0" rIns="0" bIns="0">
            <a:normAutofit fontScale="97500"/>
          </a:bodyPr>
          <a:lstStyle>
            <a:lvl1pPr>
              <a:defRPr sz="3200" b="1" i="0">
                <a:solidFill>
                  <a:srgbClr val="374D81"/>
                </a:solidFill>
                <a:latin typeface="Arial"/>
                <a:ea typeface="+mj-ea"/>
                <a:cs typeface="Arial"/>
              </a:defRPr>
            </a:lvl1pPr>
          </a:lstStyle>
          <a:p>
            <a:r>
              <a:rPr lang="en-US" altLang="en-US" sz="2800" kern="0" spc="-305" dirty="0"/>
              <a:t>John McCarthy*, Stanford University</a:t>
            </a:r>
            <a:endParaRPr lang="ar-EG" kern="0" spc="-305" dirty="0"/>
          </a:p>
        </p:txBody>
      </p:sp>
      <p:sp>
        <p:nvSpPr>
          <p:cNvPr id="3" name="Rectangle 2">
            <a:extLst>
              <a:ext uri="{FF2B5EF4-FFF2-40B4-BE49-F238E27FC236}">
                <a16:creationId xmlns:a16="http://schemas.microsoft.com/office/drawing/2014/main" id="{38DC64E6-5996-4179-9789-816EF5715C91}"/>
              </a:ext>
            </a:extLst>
          </p:cNvPr>
          <p:cNvSpPr/>
          <p:nvPr/>
        </p:nvSpPr>
        <p:spPr>
          <a:xfrm>
            <a:off x="1968137" y="6119336"/>
            <a:ext cx="7956278" cy="738664"/>
          </a:xfrm>
          <a:prstGeom prst="rect">
            <a:avLst/>
          </a:prstGeom>
        </p:spPr>
        <p:txBody>
          <a:bodyPr wrap="square">
            <a:spAutoFit/>
          </a:bodyPr>
          <a:lstStyle/>
          <a:p>
            <a:r>
              <a:rPr lang="en-AU" altLang="en-US" sz="1400" b="1" i="1" kern="0" dirty="0"/>
              <a:t>* John McCarthy (September 4, 1927 – October 24, 2011) was an American computer scientist &amp; cognitive scientist. McCarthy was one of the founders of the discipline of artificial intelligence. He coined the term "artificial intelligence" (AI) , and invented the programming language LISP.</a:t>
            </a:r>
            <a:endParaRPr lang="en-US" sz="1400" dirty="0"/>
          </a:p>
        </p:txBody>
      </p:sp>
    </p:spTree>
    <p:extLst>
      <p:ext uri="{BB962C8B-B14F-4D97-AF65-F5344CB8AC3E}">
        <p14:creationId xmlns:p14="http://schemas.microsoft.com/office/powerpoint/2010/main" val="18821259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524000" y="193358"/>
            <a:ext cx="9144000" cy="984885"/>
          </a:xfrm>
        </p:spPr>
        <p:txBody>
          <a:bodyPr>
            <a:normAutofit fontScale="90000"/>
          </a:bodyPr>
          <a:lstStyle/>
          <a:p>
            <a:pPr algn="ctr" eaLnBrk="1" hangingPunct="1"/>
            <a:r>
              <a:rPr lang="en-US" spc="-305" dirty="0"/>
              <a:t>What is Artificial Intelligence?</a:t>
            </a:r>
            <a:br>
              <a:rPr lang="en-US" spc="-305" dirty="0"/>
            </a:br>
            <a:r>
              <a:rPr lang="en-US" spc="-305" dirty="0">
                <a:solidFill>
                  <a:srgbClr val="FFC000"/>
                </a:solidFill>
              </a:rPr>
              <a:t>More Definitions</a:t>
            </a:r>
          </a:p>
        </p:txBody>
      </p:sp>
      <p:sp>
        <p:nvSpPr>
          <p:cNvPr id="2" name="Slide Number Placeholder 1">
            <a:extLst>
              <a:ext uri="{FF2B5EF4-FFF2-40B4-BE49-F238E27FC236}">
                <a16:creationId xmlns:a16="http://schemas.microsoft.com/office/drawing/2014/main" id="{0B97A2BB-A6FC-4C67-A760-AD202C20A9BF}"/>
              </a:ext>
            </a:extLst>
          </p:cNvPr>
          <p:cNvSpPr>
            <a:spLocks noGrp="1"/>
          </p:cNvSpPr>
          <p:nvPr>
            <p:ph type="sldNum" sz="quarter" idx="12"/>
          </p:nvPr>
        </p:nvSpPr>
        <p:spPr/>
        <p:txBody>
          <a:bodyPr/>
          <a:lstStyle/>
          <a:p>
            <a:pPr>
              <a:defRPr/>
            </a:pPr>
            <a:fld id="{ECD2D25D-4928-4E49-B9F1-F2C6CD65ED9C}" type="slidenum">
              <a:rPr lang="en-US" smtClean="0"/>
              <a:pPr>
                <a:defRPr/>
              </a:pPr>
              <a:t>7</a:t>
            </a:fld>
            <a:endParaRPr lang="en-US"/>
          </a:p>
        </p:txBody>
      </p:sp>
      <p:sp>
        <p:nvSpPr>
          <p:cNvPr id="7" name="Text Placeholder 2">
            <a:extLst>
              <a:ext uri="{FF2B5EF4-FFF2-40B4-BE49-F238E27FC236}">
                <a16:creationId xmlns:a16="http://schemas.microsoft.com/office/drawing/2014/main" id="{0F4A6E6D-9C07-441C-9E38-4A2889FF2A85}"/>
              </a:ext>
            </a:extLst>
          </p:cNvPr>
          <p:cNvSpPr txBox="1">
            <a:spLocks/>
          </p:cNvSpPr>
          <p:nvPr/>
        </p:nvSpPr>
        <p:spPr>
          <a:xfrm>
            <a:off x="1981200" y="1219201"/>
            <a:ext cx="8162925" cy="4924425"/>
          </a:xfrm>
          <a:prstGeom prst="rect">
            <a:avLst/>
          </a:prstGeom>
        </p:spPr>
        <p:txBody>
          <a:bodyPr wrap="square" lIns="0" tIns="0" rIns="0" bIns="0">
            <a:spAutoFit/>
          </a:bodyPr>
          <a:lstStyle>
            <a:lvl1pPr marL="0">
              <a:defRPr b="0" i="0">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just">
              <a:lnSpc>
                <a:spcPct val="200000"/>
              </a:lnSpc>
            </a:pPr>
            <a:r>
              <a:rPr lang="en-AU" sz="2000" i="1" kern="0" spc="300" dirty="0">
                <a:solidFill>
                  <a:srgbClr val="FF0000"/>
                </a:solidFill>
              </a:rPr>
              <a:t>by</a:t>
            </a:r>
            <a:r>
              <a:rPr lang="en-AU" sz="2000" b="1" kern="0" spc="300" dirty="0">
                <a:solidFill>
                  <a:srgbClr val="FF0000"/>
                </a:solidFill>
              </a:rPr>
              <a:t> Encyclopedia Britannica </a:t>
            </a:r>
            <a:r>
              <a:rPr lang="en-AU" sz="2000" i="1" kern="0" spc="300" dirty="0">
                <a:solidFill>
                  <a:srgbClr val="FF0000"/>
                </a:solidFill>
              </a:rPr>
              <a:t>(1991)</a:t>
            </a:r>
          </a:p>
          <a:p>
            <a:pPr algn="just">
              <a:lnSpc>
                <a:spcPct val="200000"/>
              </a:lnSpc>
            </a:pPr>
            <a:r>
              <a:rPr lang="en-US" sz="2000" kern="0" dirty="0"/>
              <a:t>".. AI is the ability of digital computers or computer-controlled robots to solve problems that are normally associated with the higher intellectual processing capabilities of humans.“</a:t>
            </a:r>
          </a:p>
          <a:p>
            <a:pPr algn="just">
              <a:lnSpc>
                <a:spcPct val="200000"/>
              </a:lnSpc>
            </a:pPr>
            <a:endParaRPr lang="en-AU" sz="2000" kern="0" dirty="0"/>
          </a:p>
          <a:p>
            <a:pPr algn="just">
              <a:lnSpc>
                <a:spcPct val="200000"/>
              </a:lnSpc>
            </a:pPr>
            <a:r>
              <a:rPr lang="en-AU" sz="2000" i="1" kern="0" spc="300" dirty="0">
                <a:solidFill>
                  <a:srgbClr val="FF0000"/>
                </a:solidFill>
              </a:rPr>
              <a:t>by</a:t>
            </a:r>
            <a:r>
              <a:rPr lang="en-AU" sz="2000" b="1" kern="0" spc="300" dirty="0">
                <a:solidFill>
                  <a:srgbClr val="FF0000"/>
                </a:solidFill>
              </a:rPr>
              <a:t> Elaine Rich</a:t>
            </a:r>
            <a:r>
              <a:rPr lang="en-US" sz="2000" b="1" kern="0" spc="300" dirty="0">
                <a:solidFill>
                  <a:srgbClr val="FF0000"/>
                </a:solidFill>
              </a:rPr>
              <a:t> </a:t>
            </a:r>
            <a:r>
              <a:rPr lang="en-US" sz="2000" i="1" kern="0" spc="300" dirty="0">
                <a:solidFill>
                  <a:srgbClr val="FF0000"/>
                </a:solidFill>
              </a:rPr>
              <a:t>.. Artificial Intelligence. McGraw-Hill, 1983</a:t>
            </a:r>
            <a:endParaRPr lang="en-AU" sz="2000" i="1" kern="0" spc="300" dirty="0">
              <a:solidFill>
                <a:srgbClr val="FF0000"/>
              </a:solidFill>
            </a:endParaRPr>
          </a:p>
          <a:p>
            <a:pPr algn="just">
              <a:lnSpc>
                <a:spcPct val="200000"/>
              </a:lnSpc>
            </a:pPr>
            <a:r>
              <a:rPr lang="en-US" sz="2000" kern="0" dirty="0"/>
              <a:t>".. Artificial Intelligence is the study of how to make computers do things at which, at the moment, people are better."</a:t>
            </a:r>
            <a:endParaRPr lang="en-AU" sz="2000" kern="0" dirty="0"/>
          </a:p>
        </p:txBody>
      </p:sp>
    </p:spTree>
    <p:extLst>
      <p:ext uri="{BB962C8B-B14F-4D97-AF65-F5344CB8AC3E}">
        <p14:creationId xmlns:p14="http://schemas.microsoft.com/office/powerpoint/2010/main" val="42184368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524000" y="193357"/>
            <a:ext cx="9144000" cy="1477328"/>
          </a:xfrm>
        </p:spPr>
        <p:txBody>
          <a:bodyPr>
            <a:normAutofit fontScale="90000"/>
          </a:bodyPr>
          <a:lstStyle/>
          <a:p>
            <a:pPr algn="ctr" eaLnBrk="1" hangingPunct="1"/>
            <a:r>
              <a:rPr lang="en-US" spc="-305" dirty="0"/>
              <a:t>What is Artificial Intelligence?</a:t>
            </a:r>
            <a:br>
              <a:rPr lang="en-US" spc="-305" dirty="0"/>
            </a:br>
            <a:r>
              <a:rPr lang="en-US" sz="2000" spc="-305" dirty="0"/>
              <a:t/>
            </a:r>
            <a:br>
              <a:rPr lang="en-US" sz="2000" spc="-305" dirty="0"/>
            </a:br>
            <a:r>
              <a:rPr lang="en-US" sz="2200" u="sng" spc="100" dirty="0"/>
              <a:t>Four Main Approaches</a:t>
            </a:r>
            <a:r>
              <a:rPr lang="en-US" sz="2200" spc="100" dirty="0"/>
              <a:t> that have been followed, each by different people with different methods.</a:t>
            </a:r>
          </a:p>
        </p:txBody>
      </p:sp>
      <p:pic>
        <p:nvPicPr>
          <p:cNvPr id="6" name="Picture 5">
            <a:extLst>
              <a:ext uri="{FF2B5EF4-FFF2-40B4-BE49-F238E27FC236}">
                <a16:creationId xmlns:a16="http://schemas.microsoft.com/office/drawing/2014/main" id="{20755E37-C060-475F-B366-E4C19301FF79}"/>
              </a:ext>
            </a:extLst>
          </p:cNvPr>
          <p:cNvPicPr>
            <a:picLocks noChangeAspect="1"/>
          </p:cNvPicPr>
          <p:nvPr/>
        </p:nvPicPr>
        <p:blipFill>
          <a:blip r:embed="rId3"/>
          <a:stretch>
            <a:fillRect/>
          </a:stretch>
        </p:blipFill>
        <p:spPr>
          <a:xfrm>
            <a:off x="3505200" y="1828800"/>
            <a:ext cx="5283200" cy="3962400"/>
          </a:xfrm>
          <a:prstGeom prst="rect">
            <a:avLst/>
          </a:prstGeom>
        </p:spPr>
      </p:pic>
      <p:sp>
        <p:nvSpPr>
          <p:cNvPr id="7" name="Rectangle 6">
            <a:extLst>
              <a:ext uri="{FF2B5EF4-FFF2-40B4-BE49-F238E27FC236}">
                <a16:creationId xmlns:a16="http://schemas.microsoft.com/office/drawing/2014/main" id="{3A5D8E7B-5B22-4BBE-96A5-4A1F8315F05A}"/>
              </a:ext>
            </a:extLst>
          </p:cNvPr>
          <p:cNvSpPr/>
          <p:nvPr/>
        </p:nvSpPr>
        <p:spPr>
          <a:xfrm>
            <a:off x="1701568" y="2438401"/>
            <a:ext cx="1727432" cy="954107"/>
          </a:xfrm>
          <a:prstGeom prst="rect">
            <a:avLst/>
          </a:prstGeom>
        </p:spPr>
        <p:txBody>
          <a:bodyPr wrap="square">
            <a:spAutoFit/>
          </a:bodyPr>
          <a:lstStyle/>
          <a:p>
            <a:pPr algn="r"/>
            <a:r>
              <a:rPr lang="en-US" sz="2800" b="1" dirty="0">
                <a:solidFill>
                  <a:srgbClr val="FF0000"/>
                </a:solidFill>
              </a:rPr>
              <a:t>Thinking</a:t>
            </a:r>
            <a:r>
              <a:rPr lang="en-US" sz="2800" b="1" dirty="0">
                <a:solidFill>
                  <a:schemeClr val="accent6"/>
                </a:solidFill>
              </a:rPr>
              <a:t> </a:t>
            </a:r>
            <a:r>
              <a:rPr lang="en-US" sz="2800" b="1" dirty="0">
                <a:solidFill>
                  <a:schemeClr val="tx1">
                    <a:lumMod val="65000"/>
                    <a:lumOff val="35000"/>
                  </a:schemeClr>
                </a:solidFill>
              </a:rPr>
              <a:t>Humanly</a:t>
            </a:r>
          </a:p>
        </p:txBody>
      </p:sp>
      <p:sp>
        <p:nvSpPr>
          <p:cNvPr id="8" name="Rectangle 7">
            <a:extLst>
              <a:ext uri="{FF2B5EF4-FFF2-40B4-BE49-F238E27FC236}">
                <a16:creationId xmlns:a16="http://schemas.microsoft.com/office/drawing/2014/main" id="{4D5FBCBA-86F8-451F-869D-99FF7A16E92F}"/>
              </a:ext>
            </a:extLst>
          </p:cNvPr>
          <p:cNvSpPr/>
          <p:nvPr/>
        </p:nvSpPr>
        <p:spPr>
          <a:xfrm>
            <a:off x="1612594" y="4267200"/>
            <a:ext cx="1816406" cy="954107"/>
          </a:xfrm>
          <a:prstGeom prst="rect">
            <a:avLst/>
          </a:prstGeom>
        </p:spPr>
        <p:txBody>
          <a:bodyPr wrap="square">
            <a:spAutoFit/>
          </a:bodyPr>
          <a:lstStyle/>
          <a:p>
            <a:pPr algn="r"/>
            <a:r>
              <a:rPr lang="en-US" sz="2800" b="1" dirty="0">
                <a:solidFill>
                  <a:srgbClr val="FF0000"/>
                </a:solidFill>
              </a:rPr>
              <a:t>Thinking</a:t>
            </a:r>
            <a:r>
              <a:rPr lang="en-US" sz="2800" b="1" dirty="0">
                <a:solidFill>
                  <a:schemeClr val="accent5"/>
                </a:solidFill>
              </a:rPr>
              <a:t> </a:t>
            </a:r>
            <a:r>
              <a:rPr lang="en-US" sz="2800" b="1" dirty="0">
                <a:solidFill>
                  <a:schemeClr val="accent6">
                    <a:lumMod val="75000"/>
                  </a:schemeClr>
                </a:solidFill>
              </a:rPr>
              <a:t>Rationally</a:t>
            </a:r>
          </a:p>
        </p:txBody>
      </p:sp>
      <p:sp>
        <p:nvSpPr>
          <p:cNvPr id="9" name="Rectangle 8">
            <a:extLst>
              <a:ext uri="{FF2B5EF4-FFF2-40B4-BE49-F238E27FC236}">
                <a16:creationId xmlns:a16="http://schemas.microsoft.com/office/drawing/2014/main" id="{C4E717E0-E0F4-4259-B0F5-F6D6379E8A16}"/>
              </a:ext>
            </a:extLst>
          </p:cNvPr>
          <p:cNvSpPr/>
          <p:nvPr/>
        </p:nvSpPr>
        <p:spPr>
          <a:xfrm>
            <a:off x="8788400" y="2438401"/>
            <a:ext cx="1752600" cy="954107"/>
          </a:xfrm>
          <a:prstGeom prst="rect">
            <a:avLst/>
          </a:prstGeom>
        </p:spPr>
        <p:txBody>
          <a:bodyPr wrap="square">
            <a:spAutoFit/>
          </a:bodyPr>
          <a:lstStyle/>
          <a:p>
            <a:r>
              <a:rPr lang="en-US" sz="2800" b="1" dirty="0">
                <a:solidFill>
                  <a:srgbClr val="002060"/>
                </a:solidFill>
              </a:rPr>
              <a:t>Acting</a:t>
            </a:r>
            <a:r>
              <a:rPr lang="en-US" sz="2800" b="1" dirty="0">
                <a:solidFill>
                  <a:schemeClr val="accent4"/>
                </a:solidFill>
              </a:rPr>
              <a:t> </a:t>
            </a:r>
            <a:r>
              <a:rPr lang="en-US" sz="2800" b="1" dirty="0">
                <a:solidFill>
                  <a:schemeClr val="tx1">
                    <a:lumMod val="65000"/>
                    <a:lumOff val="35000"/>
                  </a:schemeClr>
                </a:solidFill>
              </a:rPr>
              <a:t>Humanly</a:t>
            </a:r>
          </a:p>
        </p:txBody>
      </p:sp>
      <p:sp>
        <p:nvSpPr>
          <p:cNvPr id="10" name="Rectangle 9">
            <a:extLst>
              <a:ext uri="{FF2B5EF4-FFF2-40B4-BE49-F238E27FC236}">
                <a16:creationId xmlns:a16="http://schemas.microsoft.com/office/drawing/2014/main" id="{584B367C-1988-4152-81A8-F7DD2A5BD531}"/>
              </a:ext>
            </a:extLst>
          </p:cNvPr>
          <p:cNvSpPr/>
          <p:nvPr/>
        </p:nvSpPr>
        <p:spPr>
          <a:xfrm>
            <a:off x="8788400" y="4267200"/>
            <a:ext cx="1862402" cy="954107"/>
          </a:xfrm>
          <a:prstGeom prst="rect">
            <a:avLst/>
          </a:prstGeom>
        </p:spPr>
        <p:txBody>
          <a:bodyPr wrap="square">
            <a:spAutoFit/>
          </a:bodyPr>
          <a:lstStyle/>
          <a:p>
            <a:r>
              <a:rPr lang="en-US" sz="2800" b="1" dirty="0">
                <a:solidFill>
                  <a:srgbClr val="002060"/>
                </a:solidFill>
              </a:rPr>
              <a:t>Acting</a:t>
            </a:r>
            <a:r>
              <a:rPr lang="en-US" sz="2800" b="1" dirty="0">
                <a:solidFill>
                  <a:schemeClr val="accent2"/>
                </a:solidFill>
              </a:rPr>
              <a:t> </a:t>
            </a:r>
            <a:r>
              <a:rPr lang="en-US" sz="2800" b="1" dirty="0">
                <a:solidFill>
                  <a:schemeClr val="accent6">
                    <a:lumMod val="75000"/>
                  </a:schemeClr>
                </a:solidFill>
              </a:rPr>
              <a:t>Rationally</a:t>
            </a:r>
          </a:p>
        </p:txBody>
      </p:sp>
      <p:sp>
        <p:nvSpPr>
          <p:cNvPr id="2" name="Slide Number Placeholder 1">
            <a:extLst>
              <a:ext uri="{FF2B5EF4-FFF2-40B4-BE49-F238E27FC236}">
                <a16:creationId xmlns:a16="http://schemas.microsoft.com/office/drawing/2014/main" id="{0B97A2BB-A6FC-4C67-A760-AD202C20A9BF}"/>
              </a:ext>
            </a:extLst>
          </p:cNvPr>
          <p:cNvSpPr>
            <a:spLocks noGrp="1"/>
          </p:cNvSpPr>
          <p:nvPr>
            <p:ph type="sldNum" sz="quarter" idx="12"/>
          </p:nvPr>
        </p:nvSpPr>
        <p:spPr/>
        <p:txBody>
          <a:bodyPr/>
          <a:lstStyle/>
          <a:p>
            <a:pPr>
              <a:defRPr/>
            </a:pPr>
            <a:fld id="{ECD2D25D-4928-4E49-B9F1-F2C6CD65ED9C}" type="slidenum">
              <a:rPr lang="en-US" smtClean="0"/>
              <a:pPr>
                <a:defRPr/>
              </a:pPr>
              <a:t>8</a:t>
            </a:fld>
            <a:endParaRPr lang="en-US"/>
          </a:p>
        </p:txBody>
      </p:sp>
    </p:spTree>
    <p:extLst>
      <p:ext uri="{BB962C8B-B14F-4D97-AF65-F5344CB8AC3E}">
        <p14:creationId xmlns:p14="http://schemas.microsoft.com/office/powerpoint/2010/main" val="23907278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95DC0292-D1C4-4627-A57D-9F3D180EB1FC}"/>
              </a:ext>
            </a:extLst>
          </p:cNvPr>
          <p:cNvSpPr txBox="1"/>
          <p:nvPr/>
        </p:nvSpPr>
        <p:spPr>
          <a:xfrm>
            <a:off x="1828800" y="762000"/>
            <a:ext cx="4267198" cy="6324808"/>
          </a:xfrm>
          <a:prstGeom prst="rect">
            <a:avLst/>
          </a:prstGeom>
          <a:noFill/>
        </p:spPr>
        <p:txBody>
          <a:bodyPr wrap="square" numCol="1" rtlCol="0">
            <a:spAutoFit/>
          </a:bodyPr>
          <a:lstStyle/>
          <a:p>
            <a:pPr>
              <a:lnSpc>
                <a:spcPct val="150000"/>
              </a:lnSpc>
            </a:pPr>
            <a:r>
              <a:rPr lang="en-US" sz="2000" b="1" dirty="0">
                <a:solidFill>
                  <a:schemeClr val="bg1">
                    <a:lumMod val="50000"/>
                  </a:schemeClr>
                </a:solidFill>
                <a:latin typeface="Arial Nova Cond Light" panose="020B0604020202020204" pitchFamily="34" charset="0"/>
                <a:cs typeface="Arial"/>
              </a:rPr>
              <a:t>1.1 What is Intelligence</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Some Foundations of Artificial Intelligence</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What is Intelligence?</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What is Artificial Intelligence?</a:t>
            </a:r>
          </a:p>
          <a:p>
            <a:pPr>
              <a:lnSpc>
                <a:spcPct val="150000"/>
              </a:lnSpc>
              <a:spcAft>
                <a:spcPts val="600"/>
              </a:spcAft>
              <a:buClr>
                <a:srgbClr val="E46C0A"/>
              </a:buClr>
            </a:pPr>
            <a:r>
              <a:rPr lang="en-US" sz="2000" b="1" dirty="0">
                <a:latin typeface="Arial Nova Cond Light" panose="020B0604020202020204" pitchFamily="34" charset="0"/>
                <a:cs typeface="Arial"/>
              </a:rPr>
              <a:t>1.2 </a:t>
            </a:r>
            <a:r>
              <a:rPr lang="en-US" sz="2000" b="1" dirty="0">
                <a:solidFill>
                  <a:srgbClr val="E46C0A"/>
                </a:solidFill>
                <a:latin typeface="Arial Nova Cond Light" panose="020B0604020202020204" pitchFamily="34" charset="0"/>
                <a:cs typeface="Arial"/>
              </a:rPr>
              <a:t>Systems that Act Like Humans</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Systems that Act Like Humans</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Turing Test (the Imitation Game)?</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Total Turing Test?</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The Chinese Room Argument</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Strong Vs. Weak AI</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Where are we?</a:t>
            </a:r>
          </a:p>
        </p:txBody>
      </p:sp>
      <p:sp>
        <p:nvSpPr>
          <p:cNvPr id="3" name="Rectangle 2">
            <a:extLst>
              <a:ext uri="{FF2B5EF4-FFF2-40B4-BE49-F238E27FC236}">
                <a16:creationId xmlns:a16="http://schemas.microsoft.com/office/drawing/2014/main" id="{21B8854C-BC70-46D9-B3F8-267FED12AB03}"/>
              </a:ext>
            </a:extLst>
          </p:cNvPr>
          <p:cNvSpPr/>
          <p:nvPr/>
        </p:nvSpPr>
        <p:spPr>
          <a:xfrm>
            <a:off x="1676400" y="-2471"/>
            <a:ext cx="9054338" cy="584775"/>
          </a:xfrm>
          <a:prstGeom prst="rect">
            <a:avLst/>
          </a:prstGeom>
        </p:spPr>
        <p:txBody>
          <a:bodyPr wrap="none">
            <a:spAutoFit/>
          </a:bodyPr>
          <a:lstStyle/>
          <a:p>
            <a:r>
              <a:rPr lang="en-US" sz="3200" b="1" spc="-220" dirty="0">
                <a:solidFill>
                  <a:srgbClr val="374D81"/>
                </a:solidFill>
                <a:latin typeface="Arial"/>
                <a:ea typeface="+mj-ea"/>
                <a:cs typeface="Arial"/>
              </a:rPr>
              <a:t>Lecture 1: An introduction to Artificial Intelligence [AI]</a:t>
            </a:r>
          </a:p>
        </p:txBody>
      </p:sp>
      <p:cxnSp>
        <p:nvCxnSpPr>
          <p:cNvPr id="14" name="Straight Connector 13">
            <a:extLst>
              <a:ext uri="{FF2B5EF4-FFF2-40B4-BE49-F238E27FC236}">
                <a16:creationId xmlns:a16="http://schemas.microsoft.com/office/drawing/2014/main" id="{89C573A8-3F63-4CAE-8322-3982B28DB2E0}"/>
              </a:ext>
            </a:extLst>
          </p:cNvPr>
          <p:cNvCxnSpPr/>
          <p:nvPr/>
        </p:nvCxnSpPr>
        <p:spPr>
          <a:xfrm>
            <a:off x="1752600" y="2956560"/>
            <a:ext cx="0" cy="3474720"/>
          </a:xfrm>
          <a:prstGeom prst="line">
            <a:avLst/>
          </a:prstGeom>
          <a:ln w="2857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3A7853DB-9637-47F1-8D95-4443220D2771}"/>
              </a:ext>
            </a:extLst>
          </p:cNvPr>
          <p:cNvSpPr txBox="1"/>
          <p:nvPr/>
        </p:nvSpPr>
        <p:spPr>
          <a:xfrm>
            <a:off x="6095998" y="762001"/>
            <a:ext cx="4572002" cy="5324535"/>
          </a:xfrm>
          <a:prstGeom prst="rect">
            <a:avLst/>
          </a:prstGeom>
          <a:noFill/>
        </p:spPr>
        <p:txBody>
          <a:bodyPr wrap="square" numCol="1" rtlCol="0">
            <a:spAutoFit/>
          </a:bodyPr>
          <a:lstStyle/>
          <a:p>
            <a:pPr>
              <a:lnSpc>
                <a:spcPct val="150000"/>
              </a:lnSpc>
              <a:spcAft>
                <a:spcPts val="600"/>
              </a:spcAft>
              <a:buClr>
                <a:srgbClr val="E46C0A"/>
              </a:buClr>
            </a:pPr>
            <a:r>
              <a:rPr lang="en-US" sz="2000" b="1" dirty="0">
                <a:solidFill>
                  <a:schemeClr val="bg1">
                    <a:lumMod val="50000"/>
                  </a:schemeClr>
                </a:solidFill>
                <a:latin typeface="Arial Nova Cond Light" panose="020B0604020202020204" pitchFamily="34" charset="0"/>
                <a:cs typeface="Arial"/>
              </a:rPr>
              <a:t>1.3 AI as the Study &amp; Design of Intelligent Agents</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Systems that Think like Humans</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Systems that Think Rationally</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Challenges to Systems that Think Rationally</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Systems that Act Rationally</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AI as the Study &amp; Design of Intelligent Agents</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Intelligent Agents in the World</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Sample of solutions offered by AI</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History of the various AI areas</a:t>
            </a:r>
          </a:p>
        </p:txBody>
      </p:sp>
    </p:spTree>
    <p:extLst>
      <p:ext uri="{BB962C8B-B14F-4D97-AF65-F5344CB8AC3E}">
        <p14:creationId xmlns:p14="http://schemas.microsoft.com/office/powerpoint/2010/main" val="13091998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524000" y="193358"/>
            <a:ext cx="9144000" cy="492443"/>
          </a:xfrm>
        </p:spPr>
        <p:txBody>
          <a:bodyPr>
            <a:normAutofit fontScale="90000"/>
          </a:bodyPr>
          <a:lstStyle/>
          <a:p>
            <a:pPr algn="ctr" eaLnBrk="1" hangingPunct="1"/>
            <a:r>
              <a:rPr lang="en-US" spc="-305" dirty="0"/>
              <a:t>What is Artificial Intelligence?</a:t>
            </a:r>
          </a:p>
        </p:txBody>
      </p:sp>
      <p:graphicFrame>
        <p:nvGraphicFramePr>
          <p:cNvPr id="94237" name="Group 29"/>
          <p:cNvGraphicFramePr>
            <a:graphicFrameLocks noGrp="1"/>
          </p:cNvGraphicFramePr>
          <p:nvPr>
            <p:ph idx="1"/>
            <p:extLst/>
          </p:nvPr>
        </p:nvGraphicFramePr>
        <p:xfrm>
          <a:off x="1779588" y="1341438"/>
          <a:ext cx="8659813" cy="5110798"/>
        </p:xfrm>
        <a:graphic>
          <a:graphicData uri="http://schemas.openxmlformats.org/drawingml/2006/table">
            <a:tbl>
              <a:tblPr/>
              <a:tblGrid>
                <a:gridCol w="4338638">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360363">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act</a:t>
                      </a:r>
                      <a:r>
                        <a:rPr lang="en-US" sz="2000" b="1" kern="1200" spc="-50" dirty="0">
                          <a:solidFill>
                            <a:schemeClr val="tx1"/>
                          </a:solidFill>
                          <a:latin typeface="Arial"/>
                          <a:ea typeface="+mn-ea"/>
                          <a:cs typeface="Arial"/>
                        </a:rPr>
                        <a:t> like </a:t>
                      </a:r>
                      <a:r>
                        <a:rPr lang="en-US" sz="2000" b="1" kern="1200" spc="-50" dirty="0">
                          <a:solidFill>
                            <a:schemeClr val="accent4"/>
                          </a:solidFill>
                          <a:latin typeface="Arial"/>
                          <a:ea typeface="+mn-ea"/>
                          <a:cs typeface="Arial"/>
                        </a:rPr>
                        <a:t>humans</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think</a:t>
                      </a:r>
                      <a:r>
                        <a:rPr lang="en-US" sz="2000" b="1" kern="1200" spc="-50" dirty="0">
                          <a:solidFill>
                            <a:schemeClr val="tx1"/>
                          </a:solidFill>
                          <a:latin typeface="Arial"/>
                          <a:ea typeface="+mn-ea"/>
                          <a:cs typeface="Arial"/>
                        </a:rPr>
                        <a:t> </a:t>
                      </a:r>
                      <a:r>
                        <a:rPr lang="en-US" sz="2000" b="1" kern="1200" spc="-50" dirty="0">
                          <a:solidFill>
                            <a:schemeClr val="accent4"/>
                          </a:solidFill>
                          <a:latin typeface="Arial"/>
                          <a:ea typeface="+mn-ea"/>
                          <a:cs typeface="Arial"/>
                        </a:rPr>
                        <a:t>rationally</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992313">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“The study of how to make computers do things at which, at the moment, people are better” (Rich and Knight, 1991)</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“The art of creating machines that perform functions that require intelligence when performed by people.” (Kurzweil, 1990)</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“The study of mental faculties through the use of computational models” (</a:t>
                      </a:r>
                      <a:r>
                        <a:rPr lang="en-US" sz="1800" b="0" kern="1200" spc="-50" dirty="0" err="1">
                          <a:solidFill>
                            <a:schemeClr val="tx1"/>
                          </a:solidFill>
                          <a:latin typeface="Arial"/>
                          <a:ea typeface="+mn-ea"/>
                          <a:cs typeface="Arial"/>
                        </a:rPr>
                        <a:t>Charniack</a:t>
                      </a:r>
                      <a:r>
                        <a:rPr lang="en-US" sz="1800" b="0" kern="1200" spc="-50" dirty="0">
                          <a:solidFill>
                            <a:schemeClr val="tx1"/>
                          </a:solidFill>
                          <a:latin typeface="Arial"/>
                          <a:ea typeface="+mn-ea"/>
                          <a:cs typeface="Arial"/>
                        </a:rPr>
                        <a:t> and McDermott, 1985).</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“The study of the computations that make it possible to perceive, reason, and act.” (Winston, 1992)</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04825">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think</a:t>
                      </a:r>
                      <a:r>
                        <a:rPr lang="en-US" sz="2000" b="1" kern="1200" spc="-50" dirty="0">
                          <a:solidFill>
                            <a:schemeClr val="tx1"/>
                          </a:solidFill>
                          <a:latin typeface="Arial"/>
                          <a:ea typeface="+mn-ea"/>
                          <a:cs typeface="Arial"/>
                        </a:rPr>
                        <a:t> like </a:t>
                      </a:r>
                      <a:r>
                        <a:rPr lang="en-US" sz="2000" b="1" kern="1200" spc="-50" dirty="0">
                          <a:solidFill>
                            <a:schemeClr val="accent4"/>
                          </a:solidFill>
                          <a:latin typeface="Arial"/>
                          <a:ea typeface="+mn-ea"/>
                          <a:cs typeface="Arial"/>
                        </a:rPr>
                        <a:t>humans</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act</a:t>
                      </a:r>
                      <a:r>
                        <a:rPr lang="en-US" sz="2000" b="1" kern="1200" spc="-50" dirty="0">
                          <a:solidFill>
                            <a:schemeClr val="tx1"/>
                          </a:solidFill>
                          <a:latin typeface="Arial"/>
                          <a:ea typeface="+mn-ea"/>
                          <a:cs typeface="Arial"/>
                        </a:rPr>
                        <a:t> </a:t>
                      </a:r>
                      <a:r>
                        <a:rPr lang="en-US" sz="2000" b="1" kern="1200" spc="-50" dirty="0">
                          <a:solidFill>
                            <a:schemeClr val="accent4"/>
                          </a:solidFill>
                          <a:latin typeface="Arial"/>
                          <a:ea typeface="+mn-ea"/>
                          <a:cs typeface="Arial"/>
                        </a:rPr>
                        <a:t>rationally</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247900">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“The automation of activities that we associate with human thinking, such as decision making, problem solving, learning” (Bellman, 1978)</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“The exciting new effort to make computers think … machines with minds, in the full and literal sense.” (</a:t>
                      </a:r>
                      <a:r>
                        <a:rPr lang="en-AU" sz="1800" b="0" kern="1200" spc="-50" dirty="0" err="1">
                          <a:solidFill>
                            <a:schemeClr val="tx1"/>
                          </a:solidFill>
                          <a:latin typeface="Arial"/>
                          <a:ea typeface="+mn-ea"/>
                          <a:cs typeface="Arial"/>
                        </a:rPr>
                        <a:t>Haugeland</a:t>
                      </a:r>
                      <a:r>
                        <a:rPr lang="en-AU" sz="1800" b="0" kern="1200" spc="-50" dirty="0">
                          <a:solidFill>
                            <a:schemeClr val="tx1"/>
                          </a:solidFill>
                          <a:latin typeface="Arial"/>
                          <a:ea typeface="+mn-ea"/>
                          <a:cs typeface="Arial"/>
                        </a:rPr>
                        <a:t>, 1985)</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“AI .. is concerned with intelligent behavior in artifacts (Nilsson, 1998)</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“Computational Intelligence is the study of the design of intelligent agents.” (Poole et al., 1998)</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2" name="Slide Number Placeholder 1">
            <a:extLst>
              <a:ext uri="{FF2B5EF4-FFF2-40B4-BE49-F238E27FC236}">
                <a16:creationId xmlns:a16="http://schemas.microsoft.com/office/drawing/2014/main" id="{BAA027C7-862C-41C2-9899-58FB863BCECB}"/>
              </a:ext>
            </a:extLst>
          </p:cNvPr>
          <p:cNvSpPr>
            <a:spLocks noGrp="1"/>
          </p:cNvSpPr>
          <p:nvPr>
            <p:ph type="sldNum" sz="quarter" idx="12"/>
          </p:nvPr>
        </p:nvSpPr>
        <p:spPr/>
        <p:txBody>
          <a:bodyPr/>
          <a:lstStyle/>
          <a:p>
            <a:pPr>
              <a:defRPr/>
            </a:pPr>
            <a:fld id="{ECD2D25D-4928-4E49-B9F1-F2C6CD65ED9C}" type="slidenum">
              <a:rPr lang="en-US" smtClean="0"/>
              <a:pPr>
                <a:defRPr/>
              </a:pPr>
              <a:t>10</a:t>
            </a:fld>
            <a:endParaRPr lang="en-US"/>
          </a:p>
        </p:txBody>
      </p:sp>
    </p:spTree>
    <p:extLst>
      <p:ext uri="{BB962C8B-B14F-4D97-AF65-F5344CB8AC3E}">
        <p14:creationId xmlns:p14="http://schemas.microsoft.com/office/powerpoint/2010/main" val="27351170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1600200" y="2209800"/>
            <a:ext cx="1981200" cy="1969770"/>
          </a:xfrm>
        </p:spPr>
        <p:txBody>
          <a:bodyPr>
            <a:normAutofit fontScale="90000"/>
          </a:bodyPr>
          <a:lstStyle/>
          <a:p>
            <a:pPr algn="ctr" eaLnBrk="1" hangingPunct="1"/>
            <a:r>
              <a:rPr lang="en-US" i="1" spc="-305" dirty="0"/>
              <a:t>Systems that Act Like Humans … ?!</a:t>
            </a:r>
          </a:p>
        </p:txBody>
      </p:sp>
      <p:pic>
        <p:nvPicPr>
          <p:cNvPr id="3" name="Picture 2">
            <a:extLst>
              <a:ext uri="{FF2B5EF4-FFF2-40B4-BE49-F238E27FC236}">
                <a16:creationId xmlns:a16="http://schemas.microsoft.com/office/drawing/2014/main" id="{4CA275B3-A80F-456F-A852-391C326CFCB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75126" y="0"/>
            <a:ext cx="4841748" cy="6858000"/>
          </a:xfrm>
          <a:prstGeom prst="rect">
            <a:avLst/>
          </a:prstGeom>
        </p:spPr>
      </p:pic>
      <p:sp>
        <p:nvSpPr>
          <p:cNvPr id="2" name="Slide Number Placeholder 1">
            <a:extLst>
              <a:ext uri="{FF2B5EF4-FFF2-40B4-BE49-F238E27FC236}">
                <a16:creationId xmlns:a16="http://schemas.microsoft.com/office/drawing/2014/main" id="{C7C5B34D-FD69-4D3C-958D-DDEF009237F2}"/>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11</a:t>
            </a:fld>
            <a:endParaRPr lang="en-US" spc="-5" dirty="0"/>
          </a:p>
        </p:txBody>
      </p:sp>
    </p:spTree>
    <p:extLst>
      <p:ext uri="{BB962C8B-B14F-4D97-AF65-F5344CB8AC3E}">
        <p14:creationId xmlns:p14="http://schemas.microsoft.com/office/powerpoint/2010/main" val="357797468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1524000" y="260351"/>
            <a:ext cx="9144000" cy="492443"/>
          </a:xfrm>
        </p:spPr>
        <p:txBody>
          <a:bodyPr>
            <a:normAutofit fontScale="90000"/>
          </a:bodyPr>
          <a:lstStyle/>
          <a:p>
            <a:pPr algn="ctr"/>
            <a:r>
              <a:rPr lang="en-US" spc="-305" dirty="0"/>
              <a:t>Systems that Act Like Humans</a:t>
            </a:r>
          </a:p>
        </p:txBody>
      </p:sp>
      <p:sp>
        <p:nvSpPr>
          <p:cNvPr id="4" name="object 3">
            <a:extLst>
              <a:ext uri="{FF2B5EF4-FFF2-40B4-BE49-F238E27FC236}">
                <a16:creationId xmlns:a16="http://schemas.microsoft.com/office/drawing/2014/main" id="{34B615E8-0E66-45A5-9D24-BF0684BD7F15}"/>
              </a:ext>
            </a:extLst>
          </p:cNvPr>
          <p:cNvSpPr txBox="1"/>
          <p:nvPr/>
        </p:nvSpPr>
        <p:spPr>
          <a:xfrm>
            <a:off x="1847850" y="1815496"/>
            <a:ext cx="8820150" cy="1769073"/>
          </a:xfrm>
          <a:prstGeom prst="rect">
            <a:avLst/>
          </a:prstGeom>
        </p:spPr>
        <p:txBody>
          <a:bodyPr vert="horz" wrap="square" lIns="0" tIns="14604" rIns="0" bIns="0" rtlCol="0">
            <a:spAutoFit/>
          </a:bodyPr>
          <a:lstStyle/>
          <a:p>
            <a:pPr marL="12700">
              <a:lnSpc>
                <a:spcPct val="150000"/>
              </a:lnSpc>
              <a:spcBef>
                <a:spcPts val="114"/>
              </a:spcBef>
            </a:pPr>
            <a:r>
              <a:rPr lang="en-US" sz="2400" spc="-100" dirty="0">
                <a:cs typeface="Arial" panose="020B0604020202020204" pitchFamily="34" charset="0"/>
              </a:rPr>
              <a:t>In </a:t>
            </a:r>
            <a:r>
              <a:rPr sz="2400" spc="-100" dirty="0">
                <a:cs typeface="Arial" panose="020B0604020202020204" pitchFamily="34" charset="0"/>
              </a:rPr>
              <a:t>Turing</a:t>
            </a:r>
            <a:r>
              <a:rPr lang="en-US" sz="2400" spc="-100" dirty="0">
                <a:cs typeface="Arial" panose="020B0604020202020204" pitchFamily="34" charset="0"/>
              </a:rPr>
              <a:t>’s</a:t>
            </a:r>
            <a:r>
              <a:rPr sz="2400" spc="-100" dirty="0">
                <a:cs typeface="Arial" panose="020B0604020202020204" pitchFamily="34" charset="0"/>
              </a:rPr>
              <a:t> </a:t>
            </a:r>
            <a:r>
              <a:rPr sz="2400" spc="-95" dirty="0">
                <a:cs typeface="Arial" panose="020B0604020202020204" pitchFamily="34" charset="0"/>
              </a:rPr>
              <a:t>(1950) </a:t>
            </a:r>
            <a:r>
              <a:rPr lang="en-US" sz="2400" spc="-95" dirty="0">
                <a:cs typeface="Arial" panose="020B0604020202020204" pitchFamily="34" charset="0"/>
              </a:rPr>
              <a:t>paper </a:t>
            </a:r>
            <a:r>
              <a:rPr sz="2400" spc="-75" dirty="0">
                <a:cs typeface="Arial" panose="020B0604020202020204" pitchFamily="34" charset="0"/>
              </a:rPr>
              <a:t>“Computing </a:t>
            </a:r>
            <a:r>
              <a:rPr sz="2400" spc="-145" dirty="0">
                <a:cs typeface="Arial" panose="020B0604020202020204" pitchFamily="34" charset="0"/>
              </a:rPr>
              <a:t>machinery </a:t>
            </a:r>
            <a:r>
              <a:rPr sz="2400" spc="-165" dirty="0">
                <a:cs typeface="Arial" panose="020B0604020202020204" pitchFamily="34" charset="0"/>
              </a:rPr>
              <a:t>and</a:t>
            </a:r>
            <a:r>
              <a:rPr sz="2400" spc="-85" dirty="0">
                <a:cs typeface="Arial" panose="020B0604020202020204" pitchFamily="34" charset="0"/>
              </a:rPr>
              <a:t> intelligence”:</a:t>
            </a:r>
            <a:endParaRPr sz="2400" dirty="0">
              <a:cs typeface="Arial" panose="020B0604020202020204" pitchFamily="34" charset="0"/>
            </a:endParaRPr>
          </a:p>
          <a:p>
            <a:pPr marL="12700">
              <a:lnSpc>
                <a:spcPct val="150000"/>
              </a:lnSpc>
              <a:spcBef>
                <a:spcPts val="35"/>
              </a:spcBef>
              <a:tabLst>
                <a:tab pos="381000" algn="l"/>
              </a:tabLst>
            </a:pPr>
            <a:r>
              <a:rPr sz="2400" spc="560" dirty="0">
                <a:cs typeface="Arial" panose="020B0604020202020204" pitchFamily="34" charset="0"/>
              </a:rPr>
              <a:t>♦</a:t>
            </a:r>
            <a:r>
              <a:rPr sz="2400" b="1" spc="-80" dirty="0">
                <a:solidFill>
                  <a:srgbClr val="FF0000"/>
                </a:solidFill>
                <a:cs typeface="Arial" panose="020B0604020202020204" pitchFamily="34" charset="0"/>
              </a:rPr>
              <a:t>Can machines think</a:t>
            </a:r>
            <a:r>
              <a:rPr lang="en-AU" sz="2400" b="1" spc="-80" dirty="0">
                <a:solidFill>
                  <a:srgbClr val="FF0000"/>
                </a:solidFill>
                <a:cs typeface="Arial" panose="020B0604020202020204" pitchFamily="34" charset="0"/>
              </a:rPr>
              <a:t> </a:t>
            </a:r>
            <a:r>
              <a:rPr sz="2400" b="1" spc="-80" dirty="0">
                <a:solidFill>
                  <a:srgbClr val="FF0000"/>
                </a:solidFill>
                <a:cs typeface="Arial" panose="020B0604020202020204" pitchFamily="34" charset="0"/>
              </a:rPr>
              <a:t>? </a:t>
            </a:r>
            <a:r>
              <a:rPr lang="en-US" sz="2800" spc="10" dirty="0">
                <a:cs typeface="Arial" panose="020B0604020202020204" pitchFamily="34" charset="0"/>
              </a:rPr>
              <a:t>≡</a:t>
            </a:r>
            <a:r>
              <a:rPr sz="2400" spc="10" dirty="0">
                <a:cs typeface="Arial" panose="020B0604020202020204" pitchFamily="34" charset="0"/>
              </a:rPr>
              <a:t> </a:t>
            </a:r>
            <a:r>
              <a:rPr lang="en-US" sz="2400" i="1" spc="10" dirty="0">
                <a:cs typeface="Arial" panose="020B0604020202020204" pitchFamily="34" charset="0"/>
              </a:rPr>
              <a:t>(identical to)</a:t>
            </a:r>
            <a:r>
              <a:rPr lang="en-US" sz="2400" spc="10" dirty="0">
                <a:cs typeface="Arial" panose="020B0604020202020204" pitchFamily="34" charset="0"/>
              </a:rPr>
              <a:t> </a:t>
            </a:r>
            <a:r>
              <a:rPr sz="2400" b="1" spc="-80" dirty="0">
                <a:solidFill>
                  <a:srgbClr val="004B00"/>
                </a:solidFill>
                <a:cs typeface="Arial" panose="020B0604020202020204" pitchFamily="34" charset="0"/>
              </a:rPr>
              <a:t>Can machines behave intelligently?</a:t>
            </a:r>
          </a:p>
          <a:p>
            <a:pPr marL="12700">
              <a:lnSpc>
                <a:spcPct val="150000"/>
              </a:lnSpc>
              <a:spcBef>
                <a:spcPts val="25"/>
              </a:spcBef>
              <a:tabLst>
                <a:tab pos="381000" algn="l"/>
              </a:tabLst>
            </a:pPr>
            <a:r>
              <a:rPr sz="2400" spc="560" dirty="0">
                <a:cs typeface="Arial" panose="020B0604020202020204" pitchFamily="34" charset="0"/>
              </a:rPr>
              <a:t>♦</a:t>
            </a:r>
            <a:r>
              <a:rPr sz="2400" spc="-105" dirty="0">
                <a:cs typeface="Arial" panose="020B0604020202020204" pitchFamily="34" charset="0"/>
              </a:rPr>
              <a:t>Operational</a:t>
            </a:r>
            <a:r>
              <a:rPr sz="2400" spc="75" dirty="0">
                <a:cs typeface="Arial" panose="020B0604020202020204" pitchFamily="34" charset="0"/>
              </a:rPr>
              <a:t> </a:t>
            </a:r>
            <a:r>
              <a:rPr sz="2400" spc="-85" dirty="0">
                <a:cs typeface="Arial" panose="020B0604020202020204" pitchFamily="34" charset="0"/>
              </a:rPr>
              <a:t>test</a:t>
            </a:r>
            <a:r>
              <a:rPr sz="2400" spc="90" dirty="0">
                <a:cs typeface="Arial" panose="020B0604020202020204" pitchFamily="34" charset="0"/>
              </a:rPr>
              <a:t> </a:t>
            </a:r>
            <a:r>
              <a:rPr sz="2400" spc="-80" dirty="0">
                <a:cs typeface="Arial" panose="020B0604020202020204" pitchFamily="34" charset="0"/>
              </a:rPr>
              <a:t>for</a:t>
            </a:r>
            <a:r>
              <a:rPr sz="2400" spc="75" dirty="0">
                <a:cs typeface="Arial" panose="020B0604020202020204" pitchFamily="34" charset="0"/>
              </a:rPr>
              <a:t> </a:t>
            </a:r>
            <a:r>
              <a:rPr sz="2400" spc="-75" dirty="0">
                <a:cs typeface="Arial" panose="020B0604020202020204" pitchFamily="34" charset="0"/>
              </a:rPr>
              <a:t>intelligent</a:t>
            </a:r>
            <a:r>
              <a:rPr sz="2400" spc="125" dirty="0">
                <a:cs typeface="Arial" panose="020B0604020202020204" pitchFamily="34" charset="0"/>
              </a:rPr>
              <a:t> </a:t>
            </a:r>
            <a:r>
              <a:rPr sz="2400" spc="-130" dirty="0">
                <a:cs typeface="Arial" panose="020B0604020202020204" pitchFamily="34" charset="0"/>
              </a:rPr>
              <a:t>behavior:</a:t>
            </a:r>
            <a:r>
              <a:rPr sz="2400" spc="300" dirty="0">
                <a:cs typeface="Arial" panose="020B0604020202020204" pitchFamily="34" charset="0"/>
              </a:rPr>
              <a:t> </a:t>
            </a:r>
            <a:r>
              <a:rPr sz="2400" i="1" spc="-50" dirty="0">
                <a:solidFill>
                  <a:srgbClr val="00007E"/>
                </a:solidFill>
                <a:cs typeface="Arial" panose="020B0604020202020204" pitchFamily="34" charset="0"/>
              </a:rPr>
              <a:t>the</a:t>
            </a:r>
            <a:r>
              <a:rPr sz="2400" b="1" spc="-50" dirty="0">
                <a:solidFill>
                  <a:srgbClr val="00007E"/>
                </a:solidFill>
                <a:cs typeface="Arial" panose="020B0604020202020204" pitchFamily="34" charset="0"/>
              </a:rPr>
              <a:t> Imitation Game</a:t>
            </a:r>
          </a:p>
        </p:txBody>
      </p:sp>
      <p:grpSp>
        <p:nvGrpSpPr>
          <p:cNvPr id="5" name="Group 4">
            <a:extLst>
              <a:ext uri="{FF2B5EF4-FFF2-40B4-BE49-F238E27FC236}">
                <a16:creationId xmlns:a16="http://schemas.microsoft.com/office/drawing/2014/main" id="{3E04C4F3-4708-4C2B-8CE9-EEDAD51F9BB1}"/>
              </a:ext>
            </a:extLst>
          </p:cNvPr>
          <p:cNvGrpSpPr>
            <a:grpSpLocks noChangeAspect="1"/>
          </p:cNvGrpSpPr>
          <p:nvPr/>
        </p:nvGrpSpPr>
        <p:grpSpPr>
          <a:xfrm>
            <a:off x="2133600" y="3905594"/>
            <a:ext cx="8010525" cy="2106386"/>
            <a:chOff x="1934262" y="2806329"/>
            <a:chExt cx="5149416" cy="1354052"/>
          </a:xfrm>
        </p:grpSpPr>
        <p:sp>
          <p:nvSpPr>
            <p:cNvPr id="6" name="object 4">
              <a:extLst>
                <a:ext uri="{FF2B5EF4-FFF2-40B4-BE49-F238E27FC236}">
                  <a16:creationId xmlns:a16="http://schemas.microsoft.com/office/drawing/2014/main" id="{486A43F2-DC8B-4E96-975F-B23FFFC9E79F}"/>
                </a:ext>
              </a:extLst>
            </p:cNvPr>
            <p:cNvSpPr/>
            <p:nvPr/>
          </p:nvSpPr>
          <p:spPr>
            <a:xfrm>
              <a:off x="3859553" y="333226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7" name="object 5">
              <a:extLst>
                <a:ext uri="{FF2B5EF4-FFF2-40B4-BE49-F238E27FC236}">
                  <a16:creationId xmlns:a16="http://schemas.microsoft.com/office/drawing/2014/main" id="{48859D47-27B4-4732-8670-45AE425D4814}"/>
                </a:ext>
              </a:extLst>
            </p:cNvPr>
            <p:cNvSpPr/>
            <p:nvPr/>
          </p:nvSpPr>
          <p:spPr>
            <a:xfrm>
              <a:off x="3859553" y="3410088"/>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8" name="object 6">
              <a:extLst>
                <a:ext uri="{FF2B5EF4-FFF2-40B4-BE49-F238E27FC236}">
                  <a16:creationId xmlns:a16="http://schemas.microsoft.com/office/drawing/2014/main" id="{4039EB30-62A6-4DAA-90A8-3B10F5A9CE6E}"/>
                </a:ext>
              </a:extLst>
            </p:cNvPr>
            <p:cNvSpPr/>
            <p:nvPr/>
          </p:nvSpPr>
          <p:spPr>
            <a:xfrm>
              <a:off x="3859553" y="339063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9" name="object 7">
              <a:extLst>
                <a:ext uri="{FF2B5EF4-FFF2-40B4-BE49-F238E27FC236}">
                  <a16:creationId xmlns:a16="http://schemas.microsoft.com/office/drawing/2014/main" id="{F7ABFF2E-A655-4C0B-8E50-16E8384F0255}"/>
                </a:ext>
              </a:extLst>
            </p:cNvPr>
            <p:cNvSpPr/>
            <p:nvPr/>
          </p:nvSpPr>
          <p:spPr>
            <a:xfrm>
              <a:off x="3859553" y="337117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0" name="object 8">
              <a:extLst>
                <a:ext uri="{FF2B5EF4-FFF2-40B4-BE49-F238E27FC236}">
                  <a16:creationId xmlns:a16="http://schemas.microsoft.com/office/drawing/2014/main" id="{08DEB906-703B-4283-9D0E-B63551758B80}"/>
                </a:ext>
              </a:extLst>
            </p:cNvPr>
            <p:cNvSpPr/>
            <p:nvPr/>
          </p:nvSpPr>
          <p:spPr>
            <a:xfrm>
              <a:off x="3859553" y="3351719"/>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1" name="object 9">
              <a:extLst>
                <a:ext uri="{FF2B5EF4-FFF2-40B4-BE49-F238E27FC236}">
                  <a16:creationId xmlns:a16="http://schemas.microsoft.com/office/drawing/2014/main" id="{8FD3648F-79C9-4532-ACBB-6EB9DD6FCFAB}"/>
                </a:ext>
              </a:extLst>
            </p:cNvPr>
            <p:cNvSpPr/>
            <p:nvPr/>
          </p:nvSpPr>
          <p:spPr>
            <a:xfrm>
              <a:off x="3859553" y="345549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2" name="object 10">
              <a:extLst>
                <a:ext uri="{FF2B5EF4-FFF2-40B4-BE49-F238E27FC236}">
                  <a16:creationId xmlns:a16="http://schemas.microsoft.com/office/drawing/2014/main" id="{8966FDCF-4AC5-47B0-BCFB-E53A06E10A58}"/>
                </a:ext>
              </a:extLst>
            </p:cNvPr>
            <p:cNvSpPr/>
            <p:nvPr/>
          </p:nvSpPr>
          <p:spPr>
            <a:xfrm>
              <a:off x="3859553" y="353331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3" name="object 11">
              <a:extLst>
                <a:ext uri="{FF2B5EF4-FFF2-40B4-BE49-F238E27FC236}">
                  <a16:creationId xmlns:a16="http://schemas.microsoft.com/office/drawing/2014/main" id="{2146DE97-9B5E-4238-BDA3-DBF716CE4EA6}"/>
                </a:ext>
              </a:extLst>
            </p:cNvPr>
            <p:cNvSpPr/>
            <p:nvPr/>
          </p:nvSpPr>
          <p:spPr>
            <a:xfrm>
              <a:off x="3859553" y="3513859"/>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4" name="object 12">
              <a:extLst>
                <a:ext uri="{FF2B5EF4-FFF2-40B4-BE49-F238E27FC236}">
                  <a16:creationId xmlns:a16="http://schemas.microsoft.com/office/drawing/2014/main" id="{CCB09C0C-430F-446B-A14A-B6F32809BED6}"/>
                </a:ext>
              </a:extLst>
            </p:cNvPr>
            <p:cNvSpPr/>
            <p:nvPr/>
          </p:nvSpPr>
          <p:spPr>
            <a:xfrm>
              <a:off x="3859553" y="3494403"/>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5" name="object 13">
              <a:extLst>
                <a:ext uri="{FF2B5EF4-FFF2-40B4-BE49-F238E27FC236}">
                  <a16:creationId xmlns:a16="http://schemas.microsoft.com/office/drawing/2014/main" id="{6A2270D3-3F06-4A8F-BE70-C0E34CF60371}"/>
                </a:ext>
              </a:extLst>
            </p:cNvPr>
            <p:cNvSpPr/>
            <p:nvPr/>
          </p:nvSpPr>
          <p:spPr>
            <a:xfrm>
              <a:off x="3859553" y="3474947"/>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6" name="object 14">
              <a:extLst>
                <a:ext uri="{FF2B5EF4-FFF2-40B4-BE49-F238E27FC236}">
                  <a16:creationId xmlns:a16="http://schemas.microsoft.com/office/drawing/2014/main" id="{6D2C1714-74B0-4E35-B6B1-2456DD7B9167}"/>
                </a:ext>
              </a:extLst>
            </p:cNvPr>
            <p:cNvSpPr/>
            <p:nvPr/>
          </p:nvSpPr>
          <p:spPr>
            <a:xfrm>
              <a:off x="3859553" y="3578719"/>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7" name="object 15">
              <a:extLst>
                <a:ext uri="{FF2B5EF4-FFF2-40B4-BE49-F238E27FC236}">
                  <a16:creationId xmlns:a16="http://schemas.microsoft.com/office/drawing/2014/main" id="{C201B9D6-9006-4405-BB5E-2CC0BF1782B0}"/>
                </a:ext>
              </a:extLst>
            </p:cNvPr>
            <p:cNvSpPr/>
            <p:nvPr/>
          </p:nvSpPr>
          <p:spPr>
            <a:xfrm>
              <a:off x="3859553" y="3637100"/>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8" name="object 16">
              <a:extLst>
                <a:ext uri="{FF2B5EF4-FFF2-40B4-BE49-F238E27FC236}">
                  <a16:creationId xmlns:a16="http://schemas.microsoft.com/office/drawing/2014/main" id="{CA149004-AF2D-4908-BD7E-0183604316D4}"/>
                </a:ext>
              </a:extLst>
            </p:cNvPr>
            <p:cNvSpPr/>
            <p:nvPr/>
          </p:nvSpPr>
          <p:spPr>
            <a:xfrm>
              <a:off x="3859553" y="3617644"/>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9" name="object 17">
              <a:extLst>
                <a:ext uri="{FF2B5EF4-FFF2-40B4-BE49-F238E27FC236}">
                  <a16:creationId xmlns:a16="http://schemas.microsoft.com/office/drawing/2014/main" id="{971DC28C-ADE7-4A05-8D5D-65532EDA42B6}"/>
                </a:ext>
              </a:extLst>
            </p:cNvPr>
            <p:cNvSpPr/>
            <p:nvPr/>
          </p:nvSpPr>
          <p:spPr>
            <a:xfrm>
              <a:off x="3859553" y="359817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20" name="object 18">
              <a:extLst>
                <a:ext uri="{FF2B5EF4-FFF2-40B4-BE49-F238E27FC236}">
                  <a16:creationId xmlns:a16="http://schemas.microsoft.com/office/drawing/2014/main" id="{6E005019-0161-4032-8223-8229AB0803D4}"/>
                </a:ext>
              </a:extLst>
            </p:cNvPr>
            <p:cNvSpPr/>
            <p:nvPr/>
          </p:nvSpPr>
          <p:spPr>
            <a:xfrm>
              <a:off x="3859553" y="3688980"/>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21" name="object 19">
              <a:extLst>
                <a:ext uri="{FF2B5EF4-FFF2-40B4-BE49-F238E27FC236}">
                  <a16:creationId xmlns:a16="http://schemas.microsoft.com/office/drawing/2014/main" id="{FFCB6D5B-8B0B-4D91-BA64-52B34230AB1E}"/>
                </a:ext>
              </a:extLst>
            </p:cNvPr>
            <p:cNvSpPr/>
            <p:nvPr/>
          </p:nvSpPr>
          <p:spPr>
            <a:xfrm>
              <a:off x="3859553" y="3708435"/>
              <a:ext cx="19685" cy="39370"/>
            </a:xfrm>
            <a:custGeom>
              <a:avLst/>
              <a:gdLst/>
              <a:ahLst/>
              <a:cxnLst/>
              <a:rect l="l" t="t" r="r" b="b"/>
              <a:pathLst>
                <a:path w="19685" h="39370">
                  <a:moveTo>
                    <a:pt x="19457" y="38915"/>
                  </a:moveTo>
                  <a:lnTo>
                    <a:pt x="19457" y="0"/>
                  </a:lnTo>
                  <a:lnTo>
                    <a:pt x="0" y="0"/>
                  </a:lnTo>
                  <a:lnTo>
                    <a:pt x="0" y="38915"/>
                  </a:lnTo>
                  <a:lnTo>
                    <a:pt x="19457" y="38915"/>
                  </a:lnTo>
                  <a:close/>
                </a:path>
              </a:pathLst>
            </a:custGeom>
            <a:ln w="7370">
              <a:solidFill>
                <a:srgbClr val="000000"/>
              </a:solidFill>
            </a:ln>
          </p:spPr>
          <p:txBody>
            <a:bodyPr wrap="square" lIns="0" tIns="0" rIns="0" bIns="0" rtlCol="0"/>
            <a:lstStyle/>
            <a:p>
              <a:endParaRPr/>
            </a:p>
          </p:txBody>
        </p:sp>
        <p:sp>
          <p:nvSpPr>
            <p:cNvPr id="22" name="object 20">
              <a:extLst>
                <a:ext uri="{FF2B5EF4-FFF2-40B4-BE49-F238E27FC236}">
                  <a16:creationId xmlns:a16="http://schemas.microsoft.com/office/drawing/2014/main" id="{12898350-469A-436B-BDD3-408167DD3880}"/>
                </a:ext>
              </a:extLst>
            </p:cNvPr>
            <p:cNvSpPr/>
            <p:nvPr/>
          </p:nvSpPr>
          <p:spPr>
            <a:xfrm>
              <a:off x="3820641" y="3351719"/>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23" name="object 21">
              <a:extLst>
                <a:ext uri="{FF2B5EF4-FFF2-40B4-BE49-F238E27FC236}">
                  <a16:creationId xmlns:a16="http://schemas.microsoft.com/office/drawing/2014/main" id="{6BDC41FD-5884-4FAB-92B6-F532889A1FC5}"/>
                </a:ext>
              </a:extLst>
            </p:cNvPr>
            <p:cNvSpPr/>
            <p:nvPr/>
          </p:nvSpPr>
          <p:spPr>
            <a:xfrm>
              <a:off x="3820641" y="3429544"/>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24" name="object 22">
              <a:extLst>
                <a:ext uri="{FF2B5EF4-FFF2-40B4-BE49-F238E27FC236}">
                  <a16:creationId xmlns:a16="http://schemas.microsoft.com/office/drawing/2014/main" id="{A217BD04-5BB3-43EC-B5AE-86DCDA7D04F8}"/>
                </a:ext>
              </a:extLst>
            </p:cNvPr>
            <p:cNvSpPr/>
            <p:nvPr/>
          </p:nvSpPr>
          <p:spPr>
            <a:xfrm>
              <a:off x="3820641" y="3410088"/>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25" name="object 23">
              <a:extLst>
                <a:ext uri="{FF2B5EF4-FFF2-40B4-BE49-F238E27FC236}">
                  <a16:creationId xmlns:a16="http://schemas.microsoft.com/office/drawing/2014/main" id="{B78DB6CC-650D-4D2F-B49E-698BE4E69D93}"/>
                </a:ext>
              </a:extLst>
            </p:cNvPr>
            <p:cNvSpPr/>
            <p:nvPr/>
          </p:nvSpPr>
          <p:spPr>
            <a:xfrm>
              <a:off x="3820641" y="339063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26" name="object 24">
              <a:extLst>
                <a:ext uri="{FF2B5EF4-FFF2-40B4-BE49-F238E27FC236}">
                  <a16:creationId xmlns:a16="http://schemas.microsoft.com/office/drawing/2014/main" id="{30A6D878-3512-4E76-B307-D929491FF300}"/>
                </a:ext>
              </a:extLst>
            </p:cNvPr>
            <p:cNvSpPr/>
            <p:nvPr/>
          </p:nvSpPr>
          <p:spPr>
            <a:xfrm>
              <a:off x="3820641" y="337117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27" name="object 25">
              <a:extLst>
                <a:ext uri="{FF2B5EF4-FFF2-40B4-BE49-F238E27FC236}">
                  <a16:creationId xmlns:a16="http://schemas.microsoft.com/office/drawing/2014/main" id="{D3268821-47F1-4E0F-8ADD-2EFDCC8E855B}"/>
                </a:ext>
              </a:extLst>
            </p:cNvPr>
            <p:cNvSpPr/>
            <p:nvPr/>
          </p:nvSpPr>
          <p:spPr>
            <a:xfrm>
              <a:off x="3820641" y="344900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28" name="object 26">
              <a:extLst>
                <a:ext uri="{FF2B5EF4-FFF2-40B4-BE49-F238E27FC236}">
                  <a16:creationId xmlns:a16="http://schemas.microsoft.com/office/drawing/2014/main" id="{DF463E07-BE7D-49AE-8A21-BF9747F33175}"/>
                </a:ext>
              </a:extLst>
            </p:cNvPr>
            <p:cNvSpPr/>
            <p:nvPr/>
          </p:nvSpPr>
          <p:spPr>
            <a:xfrm>
              <a:off x="3820641" y="3526839"/>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29" name="object 27">
              <a:extLst>
                <a:ext uri="{FF2B5EF4-FFF2-40B4-BE49-F238E27FC236}">
                  <a16:creationId xmlns:a16="http://schemas.microsoft.com/office/drawing/2014/main" id="{312F3259-AEC8-4ECC-835A-F7E71D524F8F}"/>
                </a:ext>
              </a:extLst>
            </p:cNvPr>
            <p:cNvSpPr/>
            <p:nvPr/>
          </p:nvSpPr>
          <p:spPr>
            <a:xfrm>
              <a:off x="3820641" y="3507383"/>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30" name="object 28">
              <a:extLst>
                <a:ext uri="{FF2B5EF4-FFF2-40B4-BE49-F238E27FC236}">
                  <a16:creationId xmlns:a16="http://schemas.microsoft.com/office/drawing/2014/main" id="{FD2BF01C-62A8-4FA8-B5E5-0803967BDCF3}"/>
                </a:ext>
              </a:extLst>
            </p:cNvPr>
            <p:cNvSpPr/>
            <p:nvPr/>
          </p:nvSpPr>
          <p:spPr>
            <a:xfrm>
              <a:off x="3820641" y="348792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31" name="object 29">
              <a:extLst>
                <a:ext uri="{FF2B5EF4-FFF2-40B4-BE49-F238E27FC236}">
                  <a16:creationId xmlns:a16="http://schemas.microsoft.com/office/drawing/2014/main" id="{4C5D7F03-CDA2-4EB4-B6BE-BC36355633F4}"/>
                </a:ext>
              </a:extLst>
            </p:cNvPr>
            <p:cNvSpPr/>
            <p:nvPr/>
          </p:nvSpPr>
          <p:spPr>
            <a:xfrm>
              <a:off x="3820641" y="3468457"/>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32" name="object 30">
              <a:extLst>
                <a:ext uri="{FF2B5EF4-FFF2-40B4-BE49-F238E27FC236}">
                  <a16:creationId xmlns:a16="http://schemas.microsoft.com/office/drawing/2014/main" id="{240A7AF4-64CA-4CF6-A58A-7DABFB9E24FD}"/>
                </a:ext>
              </a:extLst>
            </p:cNvPr>
            <p:cNvSpPr/>
            <p:nvPr/>
          </p:nvSpPr>
          <p:spPr>
            <a:xfrm>
              <a:off x="3820641" y="356575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33" name="object 31">
              <a:extLst>
                <a:ext uri="{FF2B5EF4-FFF2-40B4-BE49-F238E27FC236}">
                  <a16:creationId xmlns:a16="http://schemas.microsoft.com/office/drawing/2014/main" id="{C806F116-BC94-4E77-99B6-A209CE6B7942}"/>
                </a:ext>
              </a:extLst>
            </p:cNvPr>
            <p:cNvSpPr/>
            <p:nvPr/>
          </p:nvSpPr>
          <p:spPr>
            <a:xfrm>
              <a:off x="3820641" y="3585208"/>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34" name="object 32">
              <a:extLst>
                <a:ext uri="{FF2B5EF4-FFF2-40B4-BE49-F238E27FC236}">
                  <a16:creationId xmlns:a16="http://schemas.microsoft.com/office/drawing/2014/main" id="{E83C9AF2-0D3D-4831-85BC-D5ACE7254C6A}"/>
                </a:ext>
              </a:extLst>
            </p:cNvPr>
            <p:cNvSpPr/>
            <p:nvPr/>
          </p:nvSpPr>
          <p:spPr>
            <a:xfrm>
              <a:off x="3820641" y="354629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35" name="object 33">
              <a:extLst>
                <a:ext uri="{FF2B5EF4-FFF2-40B4-BE49-F238E27FC236}">
                  <a16:creationId xmlns:a16="http://schemas.microsoft.com/office/drawing/2014/main" id="{BD184D8A-5BCD-41A6-9DE5-B5B250B132C7}"/>
                </a:ext>
              </a:extLst>
            </p:cNvPr>
            <p:cNvSpPr/>
            <p:nvPr/>
          </p:nvSpPr>
          <p:spPr>
            <a:xfrm>
              <a:off x="3794695" y="353331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36" name="object 34">
              <a:extLst>
                <a:ext uri="{FF2B5EF4-FFF2-40B4-BE49-F238E27FC236}">
                  <a16:creationId xmlns:a16="http://schemas.microsoft.com/office/drawing/2014/main" id="{A8164A7B-D3E6-4110-AD05-B618CA3B7BE0}"/>
                </a:ext>
              </a:extLst>
            </p:cNvPr>
            <p:cNvSpPr/>
            <p:nvPr/>
          </p:nvSpPr>
          <p:spPr>
            <a:xfrm>
              <a:off x="3794695" y="355278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37" name="object 35">
              <a:extLst>
                <a:ext uri="{FF2B5EF4-FFF2-40B4-BE49-F238E27FC236}">
                  <a16:creationId xmlns:a16="http://schemas.microsoft.com/office/drawing/2014/main" id="{CECB8CA4-9CB9-4D38-BEC0-35088C33D6DB}"/>
                </a:ext>
              </a:extLst>
            </p:cNvPr>
            <p:cNvSpPr/>
            <p:nvPr/>
          </p:nvSpPr>
          <p:spPr>
            <a:xfrm>
              <a:off x="3794695" y="357224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38" name="object 36">
              <a:extLst>
                <a:ext uri="{FF2B5EF4-FFF2-40B4-BE49-F238E27FC236}">
                  <a16:creationId xmlns:a16="http://schemas.microsoft.com/office/drawing/2014/main" id="{5CA5119E-69B8-461D-9497-475C6CB45A25}"/>
                </a:ext>
              </a:extLst>
            </p:cNvPr>
            <p:cNvSpPr/>
            <p:nvPr/>
          </p:nvSpPr>
          <p:spPr>
            <a:xfrm>
              <a:off x="3794695" y="3591698"/>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39" name="object 37">
              <a:extLst>
                <a:ext uri="{FF2B5EF4-FFF2-40B4-BE49-F238E27FC236}">
                  <a16:creationId xmlns:a16="http://schemas.microsoft.com/office/drawing/2014/main" id="{530D5B44-379A-4C57-A0DA-20FDCA51FBE8}"/>
                </a:ext>
              </a:extLst>
            </p:cNvPr>
            <p:cNvSpPr/>
            <p:nvPr/>
          </p:nvSpPr>
          <p:spPr>
            <a:xfrm>
              <a:off x="3794695" y="3513859"/>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40" name="object 38">
              <a:extLst>
                <a:ext uri="{FF2B5EF4-FFF2-40B4-BE49-F238E27FC236}">
                  <a16:creationId xmlns:a16="http://schemas.microsoft.com/office/drawing/2014/main" id="{EBEC8CFB-53F5-4FFD-8B75-01B4715EE9D2}"/>
                </a:ext>
              </a:extLst>
            </p:cNvPr>
            <p:cNvSpPr/>
            <p:nvPr/>
          </p:nvSpPr>
          <p:spPr>
            <a:xfrm>
              <a:off x="3794695" y="3436034"/>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41" name="object 39">
              <a:extLst>
                <a:ext uri="{FF2B5EF4-FFF2-40B4-BE49-F238E27FC236}">
                  <a16:creationId xmlns:a16="http://schemas.microsoft.com/office/drawing/2014/main" id="{CCC35D01-FE55-4DAA-A05B-A45A2BBD8494}"/>
                </a:ext>
              </a:extLst>
            </p:cNvPr>
            <p:cNvSpPr/>
            <p:nvPr/>
          </p:nvSpPr>
          <p:spPr>
            <a:xfrm>
              <a:off x="3794695" y="345549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42" name="object 40">
              <a:extLst>
                <a:ext uri="{FF2B5EF4-FFF2-40B4-BE49-F238E27FC236}">
                  <a16:creationId xmlns:a16="http://schemas.microsoft.com/office/drawing/2014/main" id="{42474F5E-8074-4533-89FB-4C1E39A7751F}"/>
                </a:ext>
              </a:extLst>
            </p:cNvPr>
            <p:cNvSpPr/>
            <p:nvPr/>
          </p:nvSpPr>
          <p:spPr>
            <a:xfrm>
              <a:off x="3794695" y="3474947"/>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43" name="object 41">
              <a:extLst>
                <a:ext uri="{FF2B5EF4-FFF2-40B4-BE49-F238E27FC236}">
                  <a16:creationId xmlns:a16="http://schemas.microsoft.com/office/drawing/2014/main" id="{A13CF4BB-183E-4404-B72D-DCE50D7A31EE}"/>
                </a:ext>
              </a:extLst>
            </p:cNvPr>
            <p:cNvSpPr/>
            <p:nvPr/>
          </p:nvSpPr>
          <p:spPr>
            <a:xfrm>
              <a:off x="3794695" y="3494403"/>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44" name="object 42">
              <a:extLst>
                <a:ext uri="{FF2B5EF4-FFF2-40B4-BE49-F238E27FC236}">
                  <a16:creationId xmlns:a16="http://schemas.microsoft.com/office/drawing/2014/main" id="{9DCBD282-C6C4-4A16-8D68-1F96E4A90BB6}"/>
                </a:ext>
              </a:extLst>
            </p:cNvPr>
            <p:cNvSpPr/>
            <p:nvPr/>
          </p:nvSpPr>
          <p:spPr>
            <a:xfrm>
              <a:off x="3794695" y="339712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45" name="object 43">
              <a:extLst>
                <a:ext uri="{FF2B5EF4-FFF2-40B4-BE49-F238E27FC236}">
                  <a16:creationId xmlns:a16="http://schemas.microsoft.com/office/drawing/2014/main" id="{23C3A538-8F20-4BBC-A0EE-7B3E9CD3B2E4}"/>
                </a:ext>
              </a:extLst>
            </p:cNvPr>
            <p:cNvSpPr/>
            <p:nvPr/>
          </p:nvSpPr>
          <p:spPr>
            <a:xfrm>
              <a:off x="3794695" y="337766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46" name="object 44">
              <a:extLst>
                <a:ext uri="{FF2B5EF4-FFF2-40B4-BE49-F238E27FC236}">
                  <a16:creationId xmlns:a16="http://schemas.microsoft.com/office/drawing/2014/main" id="{ED42A818-CF6F-47FC-B3E4-5FD6A95CBB04}"/>
                </a:ext>
              </a:extLst>
            </p:cNvPr>
            <p:cNvSpPr/>
            <p:nvPr/>
          </p:nvSpPr>
          <p:spPr>
            <a:xfrm>
              <a:off x="3794695" y="3416577"/>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47" name="object 45">
              <a:extLst>
                <a:ext uri="{FF2B5EF4-FFF2-40B4-BE49-F238E27FC236}">
                  <a16:creationId xmlns:a16="http://schemas.microsoft.com/office/drawing/2014/main" id="{04D9B905-E3C1-4ABB-BB70-3DCEBF8840A1}"/>
                </a:ext>
              </a:extLst>
            </p:cNvPr>
            <p:cNvSpPr/>
            <p:nvPr/>
          </p:nvSpPr>
          <p:spPr>
            <a:xfrm>
              <a:off x="3794695" y="3351722"/>
              <a:ext cx="19685" cy="26034"/>
            </a:xfrm>
            <a:custGeom>
              <a:avLst/>
              <a:gdLst/>
              <a:ahLst/>
              <a:cxnLst/>
              <a:rect l="l" t="t" r="r" b="b"/>
              <a:pathLst>
                <a:path w="19685" h="26035">
                  <a:moveTo>
                    <a:pt x="19457" y="25943"/>
                  </a:moveTo>
                  <a:lnTo>
                    <a:pt x="19457" y="0"/>
                  </a:lnTo>
                  <a:lnTo>
                    <a:pt x="0" y="0"/>
                  </a:lnTo>
                  <a:lnTo>
                    <a:pt x="0" y="25943"/>
                  </a:lnTo>
                  <a:lnTo>
                    <a:pt x="19457" y="25943"/>
                  </a:lnTo>
                  <a:close/>
                </a:path>
              </a:pathLst>
            </a:custGeom>
            <a:ln w="7370">
              <a:solidFill>
                <a:srgbClr val="000000"/>
              </a:solidFill>
            </a:ln>
          </p:spPr>
          <p:txBody>
            <a:bodyPr wrap="square" lIns="0" tIns="0" rIns="0" bIns="0" rtlCol="0"/>
            <a:lstStyle/>
            <a:p>
              <a:endParaRPr/>
            </a:p>
          </p:txBody>
        </p:sp>
        <p:sp>
          <p:nvSpPr>
            <p:cNvPr id="48" name="object 46">
              <a:extLst>
                <a:ext uri="{FF2B5EF4-FFF2-40B4-BE49-F238E27FC236}">
                  <a16:creationId xmlns:a16="http://schemas.microsoft.com/office/drawing/2014/main" id="{B57976EE-A156-4ADC-ADD1-CC0E072088D4}"/>
                </a:ext>
              </a:extLst>
            </p:cNvPr>
            <p:cNvSpPr/>
            <p:nvPr/>
          </p:nvSpPr>
          <p:spPr>
            <a:xfrm>
              <a:off x="3768749" y="353980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49" name="object 47">
              <a:extLst>
                <a:ext uri="{FF2B5EF4-FFF2-40B4-BE49-F238E27FC236}">
                  <a16:creationId xmlns:a16="http://schemas.microsoft.com/office/drawing/2014/main" id="{C5FC4939-DEEC-4109-BF2F-3B6423AC02CB}"/>
                </a:ext>
              </a:extLst>
            </p:cNvPr>
            <p:cNvSpPr/>
            <p:nvPr/>
          </p:nvSpPr>
          <p:spPr>
            <a:xfrm>
              <a:off x="3768749" y="355926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50" name="object 48">
              <a:extLst>
                <a:ext uri="{FF2B5EF4-FFF2-40B4-BE49-F238E27FC236}">
                  <a16:creationId xmlns:a16="http://schemas.microsoft.com/office/drawing/2014/main" id="{2D181CAD-31A7-4F44-AC16-73786FE125F3}"/>
                </a:ext>
              </a:extLst>
            </p:cNvPr>
            <p:cNvSpPr/>
            <p:nvPr/>
          </p:nvSpPr>
          <p:spPr>
            <a:xfrm>
              <a:off x="3768749" y="3578719"/>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51" name="object 49">
              <a:extLst>
                <a:ext uri="{FF2B5EF4-FFF2-40B4-BE49-F238E27FC236}">
                  <a16:creationId xmlns:a16="http://schemas.microsoft.com/office/drawing/2014/main" id="{4DC3321E-1A12-4638-8C72-C1CD61DF43F1}"/>
                </a:ext>
              </a:extLst>
            </p:cNvPr>
            <p:cNvSpPr/>
            <p:nvPr/>
          </p:nvSpPr>
          <p:spPr>
            <a:xfrm>
              <a:off x="3768749" y="359817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52" name="object 50">
              <a:extLst>
                <a:ext uri="{FF2B5EF4-FFF2-40B4-BE49-F238E27FC236}">
                  <a16:creationId xmlns:a16="http://schemas.microsoft.com/office/drawing/2014/main" id="{0666CDDB-3CE3-4D5C-841D-9B027EA85726}"/>
                </a:ext>
              </a:extLst>
            </p:cNvPr>
            <p:cNvSpPr/>
            <p:nvPr/>
          </p:nvSpPr>
          <p:spPr>
            <a:xfrm>
              <a:off x="3768749" y="3520349"/>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53" name="object 51">
              <a:extLst>
                <a:ext uri="{FF2B5EF4-FFF2-40B4-BE49-F238E27FC236}">
                  <a16:creationId xmlns:a16="http://schemas.microsoft.com/office/drawing/2014/main" id="{154688FA-6A69-4FB4-BB66-DF43588FBE16}"/>
                </a:ext>
              </a:extLst>
            </p:cNvPr>
            <p:cNvSpPr/>
            <p:nvPr/>
          </p:nvSpPr>
          <p:spPr>
            <a:xfrm>
              <a:off x="3768749" y="3442523"/>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54" name="object 52">
              <a:extLst>
                <a:ext uri="{FF2B5EF4-FFF2-40B4-BE49-F238E27FC236}">
                  <a16:creationId xmlns:a16="http://schemas.microsoft.com/office/drawing/2014/main" id="{37518FB7-B5C3-47BA-B43D-47B9E177CA1F}"/>
                </a:ext>
              </a:extLst>
            </p:cNvPr>
            <p:cNvSpPr/>
            <p:nvPr/>
          </p:nvSpPr>
          <p:spPr>
            <a:xfrm>
              <a:off x="3768749" y="3461980"/>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55" name="object 53">
              <a:extLst>
                <a:ext uri="{FF2B5EF4-FFF2-40B4-BE49-F238E27FC236}">
                  <a16:creationId xmlns:a16="http://schemas.microsoft.com/office/drawing/2014/main" id="{86903C5C-0F8F-481B-9C6D-6FB34934B326}"/>
                </a:ext>
              </a:extLst>
            </p:cNvPr>
            <p:cNvSpPr/>
            <p:nvPr/>
          </p:nvSpPr>
          <p:spPr>
            <a:xfrm>
              <a:off x="3768749" y="3481437"/>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56" name="object 54">
              <a:extLst>
                <a:ext uri="{FF2B5EF4-FFF2-40B4-BE49-F238E27FC236}">
                  <a16:creationId xmlns:a16="http://schemas.microsoft.com/office/drawing/2014/main" id="{1A4EA8DC-59BB-4008-ACD5-2C06A6BC5B50}"/>
                </a:ext>
              </a:extLst>
            </p:cNvPr>
            <p:cNvSpPr/>
            <p:nvPr/>
          </p:nvSpPr>
          <p:spPr>
            <a:xfrm>
              <a:off x="3768749" y="3500893"/>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57" name="object 55">
              <a:extLst>
                <a:ext uri="{FF2B5EF4-FFF2-40B4-BE49-F238E27FC236}">
                  <a16:creationId xmlns:a16="http://schemas.microsoft.com/office/drawing/2014/main" id="{E5FEFE85-2B5E-473B-BCA8-7907B3F5F146}"/>
                </a:ext>
              </a:extLst>
            </p:cNvPr>
            <p:cNvSpPr/>
            <p:nvPr/>
          </p:nvSpPr>
          <p:spPr>
            <a:xfrm>
              <a:off x="3768749" y="3403598"/>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58" name="object 56">
              <a:extLst>
                <a:ext uri="{FF2B5EF4-FFF2-40B4-BE49-F238E27FC236}">
                  <a16:creationId xmlns:a16="http://schemas.microsoft.com/office/drawing/2014/main" id="{1ADCC04C-F633-4569-BF06-261B41FAEDD5}"/>
                </a:ext>
              </a:extLst>
            </p:cNvPr>
            <p:cNvSpPr/>
            <p:nvPr/>
          </p:nvSpPr>
          <p:spPr>
            <a:xfrm>
              <a:off x="3768749" y="338414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59" name="object 57">
              <a:extLst>
                <a:ext uri="{FF2B5EF4-FFF2-40B4-BE49-F238E27FC236}">
                  <a16:creationId xmlns:a16="http://schemas.microsoft.com/office/drawing/2014/main" id="{70C3759B-A730-4355-9A0A-544BC7C78E94}"/>
                </a:ext>
              </a:extLst>
            </p:cNvPr>
            <p:cNvSpPr/>
            <p:nvPr/>
          </p:nvSpPr>
          <p:spPr>
            <a:xfrm>
              <a:off x="3768749" y="3423067"/>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60" name="object 58">
              <a:extLst>
                <a:ext uri="{FF2B5EF4-FFF2-40B4-BE49-F238E27FC236}">
                  <a16:creationId xmlns:a16="http://schemas.microsoft.com/office/drawing/2014/main" id="{C91A34D9-AB32-4016-9E78-8C2E69ACCB85}"/>
                </a:ext>
              </a:extLst>
            </p:cNvPr>
            <p:cNvSpPr/>
            <p:nvPr/>
          </p:nvSpPr>
          <p:spPr>
            <a:xfrm>
              <a:off x="3768749" y="3358200"/>
              <a:ext cx="19685" cy="26034"/>
            </a:xfrm>
            <a:custGeom>
              <a:avLst/>
              <a:gdLst/>
              <a:ahLst/>
              <a:cxnLst/>
              <a:rect l="l" t="t" r="r" b="b"/>
              <a:pathLst>
                <a:path w="19685" h="26035">
                  <a:moveTo>
                    <a:pt x="19457" y="25943"/>
                  </a:moveTo>
                  <a:lnTo>
                    <a:pt x="19457" y="0"/>
                  </a:lnTo>
                  <a:lnTo>
                    <a:pt x="0" y="0"/>
                  </a:lnTo>
                  <a:lnTo>
                    <a:pt x="0" y="25943"/>
                  </a:lnTo>
                  <a:lnTo>
                    <a:pt x="19457" y="25943"/>
                  </a:lnTo>
                  <a:close/>
                </a:path>
              </a:pathLst>
            </a:custGeom>
            <a:ln w="7370">
              <a:solidFill>
                <a:srgbClr val="000000"/>
              </a:solidFill>
            </a:ln>
          </p:spPr>
          <p:txBody>
            <a:bodyPr wrap="square" lIns="0" tIns="0" rIns="0" bIns="0" rtlCol="0"/>
            <a:lstStyle/>
            <a:p>
              <a:endParaRPr/>
            </a:p>
          </p:txBody>
        </p:sp>
        <p:sp>
          <p:nvSpPr>
            <p:cNvPr id="61" name="object 59">
              <a:extLst>
                <a:ext uri="{FF2B5EF4-FFF2-40B4-BE49-F238E27FC236}">
                  <a16:creationId xmlns:a16="http://schemas.microsoft.com/office/drawing/2014/main" id="{D424FE2B-7380-4AEA-B18F-05F5F0A1D816}"/>
                </a:ext>
              </a:extLst>
            </p:cNvPr>
            <p:cNvSpPr/>
            <p:nvPr/>
          </p:nvSpPr>
          <p:spPr>
            <a:xfrm>
              <a:off x="3820641" y="3604672"/>
              <a:ext cx="19685" cy="33020"/>
            </a:xfrm>
            <a:custGeom>
              <a:avLst/>
              <a:gdLst/>
              <a:ahLst/>
              <a:cxnLst/>
              <a:rect l="l" t="t" r="r" b="b"/>
              <a:pathLst>
                <a:path w="19685" h="33020">
                  <a:moveTo>
                    <a:pt x="19457" y="32429"/>
                  </a:moveTo>
                  <a:lnTo>
                    <a:pt x="19457" y="0"/>
                  </a:lnTo>
                  <a:lnTo>
                    <a:pt x="0" y="0"/>
                  </a:lnTo>
                  <a:lnTo>
                    <a:pt x="0" y="32429"/>
                  </a:lnTo>
                  <a:lnTo>
                    <a:pt x="19457" y="32429"/>
                  </a:lnTo>
                  <a:close/>
                </a:path>
              </a:pathLst>
            </a:custGeom>
            <a:ln w="7370">
              <a:solidFill>
                <a:srgbClr val="000000"/>
              </a:solidFill>
            </a:ln>
          </p:spPr>
          <p:txBody>
            <a:bodyPr wrap="square" lIns="0" tIns="0" rIns="0" bIns="0" rtlCol="0"/>
            <a:lstStyle/>
            <a:p>
              <a:endParaRPr/>
            </a:p>
          </p:txBody>
        </p:sp>
        <p:sp>
          <p:nvSpPr>
            <p:cNvPr id="62" name="object 60">
              <a:extLst>
                <a:ext uri="{FF2B5EF4-FFF2-40B4-BE49-F238E27FC236}">
                  <a16:creationId xmlns:a16="http://schemas.microsoft.com/office/drawing/2014/main" id="{CFC725EB-9A1B-4032-901F-949B1CE55B3F}"/>
                </a:ext>
              </a:extLst>
            </p:cNvPr>
            <p:cNvSpPr/>
            <p:nvPr/>
          </p:nvSpPr>
          <p:spPr>
            <a:xfrm>
              <a:off x="3768750" y="3617633"/>
              <a:ext cx="45720" cy="26034"/>
            </a:xfrm>
            <a:custGeom>
              <a:avLst/>
              <a:gdLst/>
              <a:ahLst/>
              <a:cxnLst/>
              <a:rect l="l" t="t" r="r" b="b"/>
              <a:pathLst>
                <a:path w="45720" h="26035">
                  <a:moveTo>
                    <a:pt x="25946" y="0"/>
                  </a:moveTo>
                  <a:lnTo>
                    <a:pt x="25946" y="6489"/>
                  </a:lnTo>
                  <a:lnTo>
                    <a:pt x="0" y="6489"/>
                  </a:lnTo>
                  <a:lnTo>
                    <a:pt x="0" y="25946"/>
                  </a:lnTo>
                  <a:lnTo>
                    <a:pt x="45402" y="25946"/>
                  </a:lnTo>
                  <a:lnTo>
                    <a:pt x="45402" y="0"/>
                  </a:lnTo>
                  <a:lnTo>
                    <a:pt x="25946" y="0"/>
                  </a:lnTo>
                  <a:close/>
                </a:path>
              </a:pathLst>
            </a:custGeom>
            <a:ln w="7370">
              <a:solidFill>
                <a:srgbClr val="000000"/>
              </a:solidFill>
            </a:ln>
          </p:spPr>
          <p:txBody>
            <a:bodyPr wrap="square" lIns="0" tIns="0" rIns="0" bIns="0" rtlCol="0"/>
            <a:lstStyle/>
            <a:p>
              <a:endParaRPr/>
            </a:p>
          </p:txBody>
        </p:sp>
        <p:sp>
          <p:nvSpPr>
            <p:cNvPr id="63" name="object 61">
              <a:extLst>
                <a:ext uri="{FF2B5EF4-FFF2-40B4-BE49-F238E27FC236}">
                  <a16:creationId xmlns:a16="http://schemas.microsoft.com/office/drawing/2014/main" id="{935FA653-E33A-42F9-A921-FA5EB73A0511}"/>
                </a:ext>
              </a:extLst>
            </p:cNvPr>
            <p:cNvSpPr/>
            <p:nvPr/>
          </p:nvSpPr>
          <p:spPr>
            <a:xfrm>
              <a:off x="3768749" y="3338739"/>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64" name="object 62">
              <a:extLst>
                <a:ext uri="{FF2B5EF4-FFF2-40B4-BE49-F238E27FC236}">
                  <a16:creationId xmlns:a16="http://schemas.microsoft.com/office/drawing/2014/main" id="{6EAF4938-E08E-49E5-A6DE-810522B5AA9E}"/>
                </a:ext>
              </a:extLst>
            </p:cNvPr>
            <p:cNvSpPr/>
            <p:nvPr/>
          </p:nvSpPr>
          <p:spPr>
            <a:xfrm>
              <a:off x="3742802" y="3526839"/>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65" name="object 63">
              <a:extLst>
                <a:ext uri="{FF2B5EF4-FFF2-40B4-BE49-F238E27FC236}">
                  <a16:creationId xmlns:a16="http://schemas.microsoft.com/office/drawing/2014/main" id="{2845E694-D868-4151-B1C3-89F5117DC1E5}"/>
                </a:ext>
              </a:extLst>
            </p:cNvPr>
            <p:cNvSpPr/>
            <p:nvPr/>
          </p:nvSpPr>
          <p:spPr>
            <a:xfrm>
              <a:off x="3742802" y="354629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66" name="object 64">
              <a:extLst>
                <a:ext uri="{FF2B5EF4-FFF2-40B4-BE49-F238E27FC236}">
                  <a16:creationId xmlns:a16="http://schemas.microsoft.com/office/drawing/2014/main" id="{EAA05495-B5B1-4D9B-AD88-484DF529FDA6}"/>
                </a:ext>
              </a:extLst>
            </p:cNvPr>
            <p:cNvSpPr/>
            <p:nvPr/>
          </p:nvSpPr>
          <p:spPr>
            <a:xfrm>
              <a:off x="3742802" y="356575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67" name="object 65">
              <a:extLst>
                <a:ext uri="{FF2B5EF4-FFF2-40B4-BE49-F238E27FC236}">
                  <a16:creationId xmlns:a16="http://schemas.microsoft.com/office/drawing/2014/main" id="{C26DB255-DF1E-4B7D-B838-5ACC9A241183}"/>
                </a:ext>
              </a:extLst>
            </p:cNvPr>
            <p:cNvSpPr/>
            <p:nvPr/>
          </p:nvSpPr>
          <p:spPr>
            <a:xfrm>
              <a:off x="3742802" y="3507383"/>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68" name="object 66">
              <a:extLst>
                <a:ext uri="{FF2B5EF4-FFF2-40B4-BE49-F238E27FC236}">
                  <a16:creationId xmlns:a16="http://schemas.microsoft.com/office/drawing/2014/main" id="{E212CBAE-0EC7-4A62-990F-58CE6E3DB566}"/>
                </a:ext>
              </a:extLst>
            </p:cNvPr>
            <p:cNvSpPr/>
            <p:nvPr/>
          </p:nvSpPr>
          <p:spPr>
            <a:xfrm>
              <a:off x="3742802" y="3429544"/>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69" name="object 67">
              <a:extLst>
                <a:ext uri="{FF2B5EF4-FFF2-40B4-BE49-F238E27FC236}">
                  <a16:creationId xmlns:a16="http://schemas.microsoft.com/office/drawing/2014/main" id="{BCF860BA-A452-4240-B310-A69FD29B1C0E}"/>
                </a:ext>
              </a:extLst>
            </p:cNvPr>
            <p:cNvSpPr/>
            <p:nvPr/>
          </p:nvSpPr>
          <p:spPr>
            <a:xfrm>
              <a:off x="3742802" y="344900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70" name="object 68">
              <a:extLst>
                <a:ext uri="{FF2B5EF4-FFF2-40B4-BE49-F238E27FC236}">
                  <a16:creationId xmlns:a16="http://schemas.microsoft.com/office/drawing/2014/main" id="{38DD8097-4EEA-4E31-8B39-CFEB4775F416}"/>
                </a:ext>
              </a:extLst>
            </p:cNvPr>
            <p:cNvSpPr/>
            <p:nvPr/>
          </p:nvSpPr>
          <p:spPr>
            <a:xfrm>
              <a:off x="3742802" y="3468457"/>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71" name="object 69">
              <a:extLst>
                <a:ext uri="{FF2B5EF4-FFF2-40B4-BE49-F238E27FC236}">
                  <a16:creationId xmlns:a16="http://schemas.microsoft.com/office/drawing/2014/main" id="{A4A0D0DD-A23F-4932-A61C-A7E557D97819}"/>
                </a:ext>
              </a:extLst>
            </p:cNvPr>
            <p:cNvSpPr/>
            <p:nvPr/>
          </p:nvSpPr>
          <p:spPr>
            <a:xfrm>
              <a:off x="3742802" y="348792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72" name="object 70">
              <a:extLst>
                <a:ext uri="{FF2B5EF4-FFF2-40B4-BE49-F238E27FC236}">
                  <a16:creationId xmlns:a16="http://schemas.microsoft.com/office/drawing/2014/main" id="{00DA3E98-A8B9-4AA6-B988-5EC0C227F9A4}"/>
                </a:ext>
              </a:extLst>
            </p:cNvPr>
            <p:cNvSpPr/>
            <p:nvPr/>
          </p:nvSpPr>
          <p:spPr>
            <a:xfrm>
              <a:off x="3742802" y="339063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73" name="object 71">
              <a:extLst>
                <a:ext uri="{FF2B5EF4-FFF2-40B4-BE49-F238E27FC236}">
                  <a16:creationId xmlns:a16="http://schemas.microsoft.com/office/drawing/2014/main" id="{D23D04D4-794E-4C5C-A314-3AEEF49CD42C}"/>
                </a:ext>
              </a:extLst>
            </p:cNvPr>
            <p:cNvSpPr/>
            <p:nvPr/>
          </p:nvSpPr>
          <p:spPr>
            <a:xfrm>
              <a:off x="3742802" y="337117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74" name="object 72">
              <a:extLst>
                <a:ext uri="{FF2B5EF4-FFF2-40B4-BE49-F238E27FC236}">
                  <a16:creationId xmlns:a16="http://schemas.microsoft.com/office/drawing/2014/main" id="{52404957-BB0F-4D0E-A849-2418D1DE5814}"/>
                </a:ext>
              </a:extLst>
            </p:cNvPr>
            <p:cNvSpPr/>
            <p:nvPr/>
          </p:nvSpPr>
          <p:spPr>
            <a:xfrm>
              <a:off x="3742802" y="3410088"/>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75" name="object 73">
              <a:extLst>
                <a:ext uri="{FF2B5EF4-FFF2-40B4-BE49-F238E27FC236}">
                  <a16:creationId xmlns:a16="http://schemas.microsoft.com/office/drawing/2014/main" id="{E06A43D2-2647-4756-9A2F-A132ABE6474A}"/>
                </a:ext>
              </a:extLst>
            </p:cNvPr>
            <p:cNvSpPr/>
            <p:nvPr/>
          </p:nvSpPr>
          <p:spPr>
            <a:xfrm>
              <a:off x="3742802" y="3338747"/>
              <a:ext cx="19685" cy="33020"/>
            </a:xfrm>
            <a:custGeom>
              <a:avLst/>
              <a:gdLst/>
              <a:ahLst/>
              <a:cxnLst/>
              <a:rect l="l" t="t" r="r" b="b"/>
              <a:pathLst>
                <a:path w="19685" h="33020">
                  <a:moveTo>
                    <a:pt x="19457" y="32429"/>
                  </a:moveTo>
                  <a:lnTo>
                    <a:pt x="19457" y="0"/>
                  </a:lnTo>
                  <a:lnTo>
                    <a:pt x="0" y="0"/>
                  </a:lnTo>
                  <a:lnTo>
                    <a:pt x="0" y="32429"/>
                  </a:lnTo>
                  <a:lnTo>
                    <a:pt x="19457" y="32429"/>
                  </a:lnTo>
                  <a:close/>
                </a:path>
              </a:pathLst>
            </a:custGeom>
            <a:ln w="7370">
              <a:solidFill>
                <a:srgbClr val="000000"/>
              </a:solidFill>
            </a:ln>
          </p:spPr>
          <p:txBody>
            <a:bodyPr wrap="square" lIns="0" tIns="0" rIns="0" bIns="0" rtlCol="0"/>
            <a:lstStyle/>
            <a:p>
              <a:endParaRPr/>
            </a:p>
          </p:txBody>
        </p:sp>
        <p:sp>
          <p:nvSpPr>
            <p:cNvPr id="76" name="object 74">
              <a:extLst>
                <a:ext uri="{FF2B5EF4-FFF2-40B4-BE49-F238E27FC236}">
                  <a16:creationId xmlns:a16="http://schemas.microsoft.com/office/drawing/2014/main" id="{EF32353A-8A64-4F46-9108-3DB0585D2DB4}"/>
                </a:ext>
              </a:extLst>
            </p:cNvPr>
            <p:cNvSpPr/>
            <p:nvPr/>
          </p:nvSpPr>
          <p:spPr>
            <a:xfrm>
              <a:off x="3742802" y="3585203"/>
              <a:ext cx="19685" cy="33020"/>
            </a:xfrm>
            <a:custGeom>
              <a:avLst/>
              <a:gdLst/>
              <a:ahLst/>
              <a:cxnLst/>
              <a:rect l="l" t="t" r="r" b="b"/>
              <a:pathLst>
                <a:path w="19685" h="33020">
                  <a:moveTo>
                    <a:pt x="19457" y="32429"/>
                  </a:moveTo>
                  <a:lnTo>
                    <a:pt x="19457" y="0"/>
                  </a:lnTo>
                  <a:lnTo>
                    <a:pt x="0" y="0"/>
                  </a:lnTo>
                  <a:lnTo>
                    <a:pt x="0" y="32429"/>
                  </a:lnTo>
                  <a:lnTo>
                    <a:pt x="19457" y="32429"/>
                  </a:lnTo>
                  <a:close/>
                </a:path>
              </a:pathLst>
            </a:custGeom>
            <a:ln w="7370">
              <a:solidFill>
                <a:srgbClr val="000000"/>
              </a:solidFill>
            </a:ln>
          </p:spPr>
          <p:txBody>
            <a:bodyPr wrap="square" lIns="0" tIns="0" rIns="0" bIns="0" rtlCol="0"/>
            <a:lstStyle/>
            <a:p>
              <a:endParaRPr/>
            </a:p>
          </p:txBody>
        </p:sp>
        <p:sp>
          <p:nvSpPr>
            <p:cNvPr id="77" name="object 75">
              <a:extLst>
                <a:ext uri="{FF2B5EF4-FFF2-40B4-BE49-F238E27FC236}">
                  <a16:creationId xmlns:a16="http://schemas.microsoft.com/office/drawing/2014/main" id="{8B9BE086-AC1D-45CE-A26A-4517FB339C14}"/>
                </a:ext>
              </a:extLst>
            </p:cNvPr>
            <p:cNvSpPr/>
            <p:nvPr/>
          </p:nvSpPr>
          <p:spPr>
            <a:xfrm>
              <a:off x="3726598" y="3354518"/>
              <a:ext cx="0" cy="221615"/>
            </a:xfrm>
            <a:custGeom>
              <a:avLst/>
              <a:gdLst/>
              <a:ahLst/>
              <a:cxnLst/>
              <a:rect l="l" t="t" r="r" b="b"/>
              <a:pathLst>
                <a:path h="221614">
                  <a:moveTo>
                    <a:pt x="0" y="0"/>
                  </a:moveTo>
                  <a:lnTo>
                    <a:pt x="0" y="221409"/>
                  </a:lnTo>
                </a:path>
              </a:pathLst>
            </a:custGeom>
            <a:ln w="26828">
              <a:solidFill>
                <a:srgbClr val="000000"/>
              </a:solidFill>
            </a:ln>
          </p:spPr>
          <p:txBody>
            <a:bodyPr wrap="square" lIns="0" tIns="0" rIns="0" bIns="0" rtlCol="0"/>
            <a:lstStyle/>
            <a:p>
              <a:endParaRPr/>
            </a:p>
          </p:txBody>
        </p:sp>
        <p:sp>
          <p:nvSpPr>
            <p:cNvPr id="78" name="object 76">
              <a:extLst>
                <a:ext uri="{FF2B5EF4-FFF2-40B4-BE49-F238E27FC236}">
                  <a16:creationId xmlns:a16="http://schemas.microsoft.com/office/drawing/2014/main" id="{86F5B085-E5F1-493B-88C3-D9D2D72F23CD}"/>
                </a:ext>
              </a:extLst>
            </p:cNvPr>
            <p:cNvSpPr/>
            <p:nvPr/>
          </p:nvSpPr>
          <p:spPr>
            <a:xfrm>
              <a:off x="3820641" y="372789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79" name="object 77">
              <a:extLst>
                <a:ext uri="{FF2B5EF4-FFF2-40B4-BE49-F238E27FC236}">
                  <a16:creationId xmlns:a16="http://schemas.microsoft.com/office/drawing/2014/main" id="{90324599-2C1D-4B41-97FB-288F123F6C50}"/>
                </a:ext>
              </a:extLst>
            </p:cNvPr>
            <p:cNvSpPr/>
            <p:nvPr/>
          </p:nvSpPr>
          <p:spPr>
            <a:xfrm>
              <a:off x="3820641" y="370843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80" name="object 78">
              <a:extLst>
                <a:ext uri="{FF2B5EF4-FFF2-40B4-BE49-F238E27FC236}">
                  <a16:creationId xmlns:a16="http://schemas.microsoft.com/office/drawing/2014/main" id="{A5417185-45B6-404E-8A3B-6A7C7C245388}"/>
                </a:ext>
              </a:extLst>
            </p:cNvPr>
            <p:cNvSpPr/>
            <p:nvPr/>
          </p:nvSpPr>
          <p:spPr>
            <a:xfrm>
              <a:off x="3820641" y="3688980"/>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81" name="object 79">
              <a:extLst>
                <a:ext uri="{FF2B5EF4-FFF2-40B4-BE49-F238E27FC236}">
                  <a16:creationId xmlns:a16="http://schemas.microsoft.com/office/drawing/2014/main" id="{D110CB42-9877-40D3-A69A-B8A3FEBF1C84}"/>
                </a:ext>
              </a:extLst>
            </p:cNvPr>
            <p:cNvSpPr/>
            <p:nvPr/>
          </p:nvSpPr>
          <p:spPr>
            <a:xfrm>
              <a:off x="3794695" y="372789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82" name="object 80">
              <a:extLst>
                <a:ext uri="{FF2B5EF4-FFF2-40B4-BE49-F238E27FC236}">
                  <a16:creationId xmlns:a16="http://schemas.microsoft.com/office/drawing/2014/main" id="{74489D59-3BCB-4EBC-B01D-8E1E780D371A}"/>
                </a:ext>
              </a:extLst>
            </p:cNvPr>
            <p:cNvSpPr/>
            <p:nvPr/>
          </p:nvSpPr>
          <p:spPr>
            <a:xfrm>
              <a:off x="3794695" y="370843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83" name="object 81">
              <a:extLst>
                <a:ext uri="{FF2B5EF4-FFF2-40B4-BE49-F238E27FC236}">
                  <a16:creationId xmlns:a16="http://schemas.microsoft.com/office/drawing/2014/main" id="{B77208EE-A706-4124-8410-B78C01D03E13}"/>
                </a:ext>
              </a:extLst>
            </p:cNvPr>
            <p:cNvSpPr/>
            <p:nvPr/>
          </p:nvSpPr>
          <p:spPr>
            <a:xfrm>
              <a:off x="3794695" y="3688980"/>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84" name="object 82">
              <a:extLst>
                <a:ext uri="{FF2B5EF4-FFF2-40B4-BE49-F238E27FC236}">
                  <a16:creationId xmlns:a16="http://schemas.microsoft.com/office/drawing/2014/main" id="{A09B8C70-F30B-4D12-9869-EF36E94483E9}"/>
                </a:ext>
              </a:extLst>
            </p:cNvPr>
            <p:cNvSpPr/>
            <p:nvPr/>
          </p:nvSpPr>
          <p:spPr>
            <a:xfrm>
              <a:off x="3768749" y="370843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85" name="object 83">
              <a:extLst>
                <a:ext uri="{FF2B5EF4-FFF2-40B4-BE49-F238E27FC236}">
                  <a16:creationId xmlns:a16="http://schemas.microsoft.com/office/drawing/2014/main" id="{F16FF33E-D948-44D0-A1FD-B85690D2D58D}"/>
                </a:ext>
              </a:extLst>
            </p:cNvPr>
            <p:cNvSpPr/>
            <p:nvPr/>
          </p:nvSpPr>
          <p:spPr>
            <a:xfrm>
              <a:off x="3742802" y="372789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86" name="object 84">
              <a:extLst>
                <a:ext uri="{FF2B5EF4-FFF2-40B4-BE49-F238E27FC236}">
                  <a16:creationId xmlns:a16="http://schemas.microsoft.com/office/drawing/2014/main" id="{FDD226F3-F444-4D03-ACED-2E55B0B11705}"/>
                </a:ext>
              </a:extLst>
            </p:cNvPr>
            <p:cNvSpPr/>
            <p:nvPr/>
          </p:nvSpPr>
          <p:spPr>
            <a:xfrm>
              <a:off x="3742802" y="370843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87" name="object 85">
              <a:extLst>
                <a:ext uri="{FF2B5EF4-FFF2-40B4-BE49-F238E27FC236}">
                  <a16:creationId xmlns:a16="http://schemas.microsoft.com/office/drawing/2014/main" id="{37456280-D55F-4FB2-ACEC-5830EB9DD602}"/>
                </a:ext>
              </a:extLst>
            </p:cNvPr>
            <p:cNvSpPr/>
            <p:nvPr/>
          </p:nvSpPr>
          <p:spPr>
            <a:xfrm>
              <a:off x="3742802" y="3688980"/>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88" name="object 86">
              <a:extLst>
                <a:ext uri="{FF2B5EF4-FFF2-40B4-BE49-F238E27FC236}">
                  <a16:creationId xmlns:a16="http://schemas.microsoft.com/office/drawing/2014/main" id="{60B85028-D208-41D9-B2F5-99EE658B7945}"/>
                </a:ext>
              </a:extLst>
            </p:cNvPr>
            <p:cNvSpPr/>
            <p:nvPr/>
          </p:nvSpPr>
          <p:spPr>
            <a:xfrm>
              <a:off x="3697405" y="3306316"/>
              <a:ext cx="201295" cy="473709"/>
            </a:xfrm>
            <a:custGeom>
              <a:avLst/>
              <a:gdLst/>
              <a:ahLst/>
              <a:cxnLst/>
              <a:rect l="l" t="t" r="r" b="b"/>
              <a:pathLst>
                <a:path w="201295" h="473710">
                  <a:moveTo>
                    <a:pt x="201062" y="473469"/>
                  </a:moveTo>
                  <a:lnTo>
                    <a:pt x="201062" y="0"/>
                  </a:lnTo>
                  <a:lnTo>
                    <a:pt x="0" y="0"/>
                  </a:lnTo>
                  <a:lnTo>
                    <a:pt x="0" y="473469"/>
                  </a:lnTo>
                  <a:lnTo>
                    <a:pt x="201062" y="473469"/>
                  </a:lnTo>
                  <a:close/>
                </a:path>
              </a:pathLst>
            </a:custGeom>
            <a:ln w="7370">
              <a:solidFill>
                <a:srgbClr val="000000"/>
              </a:solidFill>
            </a:ln>
          </p:spPr>
          <p:txBody>
            <a:bodyPr wrap="square" lIns="0" tIns="0" rIns="0" bIns="0" rtlCol="0"/>
            <a:lstStyle/>
            <a:p>
              <a:endParaRPr/>
            </a:p>
          </p:txBody>
        </p:sp>
        <p:sp>
          <p:nvSpPr>
            <p:cNvPr id="89" name="object 87">
              <a:extLst>
                <a:ext uri="{FF2B5EF4-FFF2-40B4-BE49-F238E27FC236}">
                  <a16:creationId xmlns:a16="http://schemas.microsoft.com/office/drawing/2014/main" id="{23F44FBA-B4FE-44F6-AC16-E69590A379D3}"/>
                </a:ext>
              </a:extLst>
            </p:cNvPr>
            <p:cNvSpPr/>
            <p:nvPr/>
          </p:nvSpPr>
          <p:spPr>
            <a:xfrm>
              <a:off x="3872529" y="3299831"/>
              <a:ext cx="13335" cy="6985"/>
            </a:xfrm>
            <a:custGeom>
              <a:avLst/>
              <a:gdLst/>
              <a:ahLst/>
              <a:cxnLst/>
              <a:rect l="l" t="t" r="r" b="b"/>
              <a:pathLst>
                <a:path w="13335" h="6985">
                  <a:moveTo>
                    <a:pt x="12971" y="6486"/>
                  </a:moveTo>
                  <a:lnTo>
                    <a:pt x="12971" y="0"/>
                  </a:lnTo>
                  <a:lnTo>
                    <a:pt x="0" y="0"/>
                  </a:lnTo>
                  <a:lnTo>
                    <a:pt x="0" y="6486"/>
                  </a:lnTo>
                  <a:lnTo>
                    <a:pt x="12971" y="6486"/>
                  </a:lnTo>
                  <a:close/>
                </a:path>
              </a:pathLst>
            </a:custGeom>
            <a:ln w="7370">
              <a:solidFill>
                <a:srgbClr val="000000"/>
              </a:solidFill>
            </a:ln>
          </p:spPr>
          <p:txBody>
            <a:bodyPr wrap="square" lIns="0" tIns="0" rIns="0" bIns="0" rtlCol="0"/>
            <a:lstStyle/>
            <a:p>
              <a:endParaRPr/>
            </a:p>
          </p:txBody>
        </p:sp>
        <p:sp>
          <p:nvSpPr>
            <p:cNvPr id="90" name="object 88">
              <a:extLst>
                <a:ext uri="{FF2B5EF4-FFF2-40B4-BE49-F238E27FC236}">
                  <a16:creationId xmlns:a16="http://schemas.microsoft.com/office/drawing/2014/main" id="{943E3FCA-105C-4459-84D5-332D1FB2C632}"/>
                </a:ext>
              </a:extLst>
            </p:cNvPr>
            <p:cNvSpPr/>
            <p:nvPr/>
          </p:nvSpPr>
          <p:spPr>
            <a:xfrm>
              <a:off x="3761204" y="3776105"/>
              <a:ext cx="176511" cy="98615"/>
            </a:xfrm>
            <a:prstGeom prst="rect">
              <a:avLst/>
            </a:prstGeom>
            <a:blipFill>
              <a:blip r:embed="rId3" cstate="print"/>
              <a:stretch>
                <a:fillRect/>
              </a:stretch>
            </a:blipFill>
          </p:spPr>
          <p:txBody>
            <a:bodyPr wrap="square" lIns="0" tIns="0" rIns="0" bIns="0" rtlCol="0"/>
            <a:lstStyle/>
            <a:p>
              <a:endParaRPr/>
            </a:p>
          </p:txBody>
        </p:sp>
        <p:sp>
          <p:nvSpPr>
            <p:cNvPr id="91" name="object 89">
              <a:extLst>
                <a:ext uri="{FF2B5EF4-FFF2-40B4-BE49-F238E27FC236}">
                  <a16:creationId xmlns:a16="http://schemas.microsoft.com/office/drawing/2014/main" id="{4B930504-5C12-4A54-B000-E05524B9B31B}"/>
                </a:ext>
              </a:extLst>
            </p:cNvPr>
            <p:cNvSpPr/>
            <p:nvPr/>
          </p:nvSpPr>
          <p:spPr>
            <a:xfrm>
              <a:off x="3879379" y="3286645"/>
              <a:ext cx="71120" cy="22225"/>
            </a:xfrm>
            <a:custGeom>
              <a:avLst/>
              <a:gdLst/>
              <a:ahLst/>
              <a:cxnLst/>
              <a:rect l="l" t="t" r="r" b="b"/>
              <a:pathLst>
                <a:path w="71120" h="22225">
                  <a:moveTo>
                    <a:pt x="0" y="13550"/>
                  </a:moveTo>
                  <a:lnTo>
                    <a:pt x="965" y="11290"/>
                  </a:lnTo>
                  <a:lnTo>
                    <a:pt x="1930" y="9029"/>
                  </a:lnTo>
                  <a:lnTo>
                    <a:pt x="3873" y="4521"/>
                  </a:lnTo>
                  <a:lnTo>
                    <a:pt x="7416" y="2260"/>
                  </a:lnTo>
                  <a:lnTo>
                    <a:pt x="10972" y="0"/>
                  </a:lnTo>
                  <a:lnTo>
                    <a:pt x="16129" y="0"/>
                  </a:lnTo>
                  <a:lnTo>
                    <a:pt x="20485" y="2260"/>
                  </a:lnTo>
                  <a:lnTo>
                    <a:pt x="24841" y="4521"/>
                  </a:lnTo>
                  <a:lnTo>
                    <a:pt x="28384" y="9029"/>
                  </a:lnTo>
                  <a:lnTo>
                    <a:pt x="32423" y="12903"/>
                  </a:lnTo>
                  <a:lnTo>
                    <a:pt x="36449" y="16776"/>
                  </a:lnTo>
                  <a:lnTo>
                    <a:pt x="40970" y="20002"/>
                  </a:lnTo>
                  <a:lnTo>
                    <a:pt x="45313" y="20967"/>
                  </a:lnTo>
                  <a:lnTo>
                    <a:pt x="49669" y="21932"/>
                  </a:lnTo>
                  <a:lnTo>
                    <a:pt x="53860" y="20650"/>
                  </a:lnTo>
                  <a:lnTo>
                    <a:pt x="58064" y="19037"/>
                  </a:lnTo>
                  <a:lnTo>
                    <a:pt x="62255" y="17424"/>
                  </a:lnTo>
                  <a:lnTo>
                    <a:pt x="66446" y="15481"/>
                  </a:lnTo>
                  <a:lnTo>
                    <a:pt x="68541" y="14516"/>
                  </a:lnTo>
                  <a:lnTo>
                    <a:pt x="70637" y="13550"/>
                  </a:lnTo>
                </a:path>
              </a:pathLst>
            </a:custGeom>
            <a:ln w="14740">
              <a:solidFill>
                <a:srgbClr val="000000"/>
              </a:solidFill>
            </a:ln>
          </p:spPr>
          <p:txBody>
            <a:bodyPr wrap="square" lIns="0" tIns="0" rIns="0" bIns="0" rtlCol="0"/>
            <a:lstStyle/>
            <a:p>
              <a:endParaRPr/>
            </a:p>
          </p:txBody>
        </p:sp>
        <p:sp>
          <p:nvSpPr>
            <p:cNvPr id="92" name="object 90">
              <a:extLst>
                <a:ext uri="{FF2B5EF4-FFF2-40B4-BE49-F238E27FC236}">
                  <a16:creationId xmlns:a16="http://schemas.microsoft.com/office/drawing/2014/main" id="{AB58AF46-2413-4660-8AFF-0F98FFC1056E}"/>
                </a:ext>
              </a:extLst>
            </p:cNvPr>
            <p:cNvSpPr/>
            <p:nvPr/>
          </p:nvSpPr>
          <p:spPr>
            <a:xfrm>
              <a:off x="3940581" y="3253003"/>
              <a:ext cx="471805" cy="589915"/>
            </a:xfrm>
            <a:custGeom>
              <a:avLst/>
              <a:gdLst/>
              <a:ahLst/>
              <a:cxnLst/>
              <a:rect l="l" t="t" r="r" b="b"/>
              <a:pathLst>
                <a:path w="471804" h="589914">
                  <a:moveTo>
                    <a:pt x="0" y="0"/>
                  </a:moveTo>
                  <a:lnTo>
                    <a:pt x="0" y="589622"/>
                  </a:lnTo>
                  <a:lnTo>
                    <a:pt x="471703" y="530656"/>
                  </a:lnTo>
                  <a:lnTo>
                    <a:pt x="471703" y="58966"/>
                  </a:lnTo>
                  <a:lnTo>
                    <a:pt x="0" y="0"/>
                  </a:lnTo>
                  <a:close/>
                </a:path>
              </a:pathLst>
            </a:custGeom>
            <a:solidFill>
              <a:srgbClr val="7E7E7E"/>
            </a:solidFill>
          </p:spPr>
          <p:txBody>
            <a:bodyPr wrap="square" lIns="0" tIns="0" rIns="0" bIns="0" rtlCol="0"/>
            <a:lstStyle/>
            <a:p>
              <a:endParaRPr/>
            </a:p>
          </p:txBody>
        </p:sp>
        <p:sp>
          <p:nvSpPr>
            <p:cNvPr id="93" name="object 91">
              <a:extLst>
                <a:ext uri="{FF2B5EF4-FFF2-40B4-BE49-F238E27FC236}">
                  <a16:creationId xmlns:a16="http://schemas.microsoft.com/office/drawing/2014/main" id="{C81CA532-1E2C-44DC-A414-5E59624A4534}"/>
                </a:ext>
              </a:extLst>
            </p:cNvPr>
            <p:cNvSpPr/>
            <p:nvPr/>
          </p:nvSpPr>
          <p:spPr>
            <a:xfrm>
              <a:off x="3940581" y="3253003"/>
              <a:ext cx="471805" cy="589915"/>
            </a:xfrm>
            <a:custGeom>
              <a:avLst/>
              <a:gdLst/>
              <a:ahLst/>
              <a:cxnLst/>
              <a:rect l="l" t="t" r="r" b="b"/>
              <a:pathLst>
                <a:path w="471804" h="589914">
                  <a:moveTo>
                    <a:pt x="471703" y="58966"/>
                  </a:moveTo>
                  <a:lnTo>
                    <a:pt x="471703" y="530656"/>
                  </a:lnTo>
                  <a:lnTo>
                    <a:pt x="0" y="589622"/>
                  </a:lnTo>
                  <a:lnTo>
                    <a:pt x="0" y="0"/>
                  </a:lnTo>
                  <a:lnTo>
                    <a:pt x="471703" y="58966"/>
                  </a:lnTo>
                  <a:close/>
                </a:path>
              </a:pathLst>
            </a:custGeom>
            <a:ln w="7370">
              <a:solidFill>
                <a:srgbClr val="000000"/>
              </a:solidFill>
            </a:ln>
          </p:spPr>
          <p:txBody>
            <a:bodyPr wrap="square" lIns="0" tIns="0" rIns="0" bIns="0" rtlCol="0"/>
            <a:lstStyle/>
            <a:p>
              <a:endParaRPr/>
            </a:p>
          </p:txBody>
        </p:sp>
        <p:sp>
          <p:nvSpPr>
            <p:cNvPr id="94" name="object 92">
              <a:extLst>
                <a:ext uri="{FF2B5EF4-FFF2-40B4-BE49-F238E27FC236}">
                  <a16:creationId xmlns:a16="http://schemas.microsoft.com/office/drawing/2014/main" id="{B181175C-7D7F-4A20-9FDD-A03976C9EC55}"/>
                </a:ext>
              </a:extLst>
            </p:cNvPr>
            <p:cNvSpPr/>
            <p:nvPr/>
          </p:nvSpPr>
          <p:spPr>
            <a:xfrm>
              <a:off x="5660553" y="3329328"/>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95" name="object 93">
              <a:extLst>
                <a:ext uri="{FF2B5EF4-FFF2-40B4-BE49-F238E27FC236}">
                  <a16:creationId xmlns:a16="http://schemas.microsoft.com/office/drawing/2014/main" id="{A3EB4199-6D60-4414-A8E1-10DE9AA632D8}"/>
                </a:ext>
              </a:extLst>
            </p:cNvPr>
            <p:cNvSpPr/>
            <p:nvPr/>
          </p:nvSpPr>
          <p:spPr>
            <a:xfrm>
              <a:off x="5660553" y="3251503"/>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96" name="object 94">
              <a:extLst>
                <a:ext uri="{FF2B5EF4-FFF2-40B4-BE49-F238E27FC236}">
                  <a16:creationId xmlns:a16="http://schemas.microsoft.com/office/drawing/2014/main" id="{C8AE995E-DDA8-471F-AB27-3A832AC37BCE}"/>
                </a:ext>
              </a:extLst>
            </p:cNvPr>
            <p:cNvSpPr/>
            <p:nvPr/>
          </p:nvSpPr>
          <p:spPr>
            <a:xfrm>
              <a:off x="5660553" y="3270960"/>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97" name="object 95">
              <a:extLst>
                <a:ext uri="{FF2B5EF4-FFF2-40B4-BE49-F238E27FC236}">
                  <a16:creationId xmlns:a16="http://schemas.microsoft.com/office/drawing/2014/main" id="{EA9F357B-CB29-41A3-999F-3398861509A4}"/>
                </a:ext>
              </a:extLst>
            </p:cNvPr>
            <p:cNvSpPr/>
            <p:nvPr/>
          </p:nvSpPr>
          <p:spPr>
            <a:xfrm>
              <a:off x="5660553" y="329041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98" name="object 96">
              <a:extLst>
                <a:ext uri="{FF2B5EF4-FFF2-40B4-BE49-F238E27FC236}">
                  <a16:creationId xmlns:a16="http://schemas.microsoft.com/office/drawing/2014/main" id="{F33B2E80-BE78-41E2-9DEA-40B8E6BBF993}"/>
                </a:ext>
              </a:extLst>
            </p:cNvPr>
            <p:cNvSpPr/>
            <p:nvPr/>
          </p:nvSpPr>
          <p:spPr>
            <a:xfrm>
              <a:off x="5660553" y="330987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99" name="object 97">
              <a:extLst>
                <a:ext uri="{FF2B5EF4-FFF2-40B4-BE49-F238E27FC236}">
                  <a16:creationId xmlns:a16="http://schemas.microsoft.com/office/drawing/2014/main" id="{AD150344-7177-4B06-89FA-DA626E901517}"/>
                </a:ext>
              </a:extLst>
            </p:cNvPr>
            <p:cNvSpPr/>
            <p:nvPr/>
          </p:nvSpPr>
          <p:spPr>
            <a:xfrm>
              <a:off x="5660553" y="320610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00" name="object 98">
              <a:extLst>
                <a:ext uri="{FF2B5EF4-FFF2-40B4-BE49-F238E27FC236}">
                  <a16:creationId xmlns:a16="http://schemas.microsoft.com/office/drawing/2014/main" id="{ED0ADB24-B468-409A-9C7C-AA5C61E44AAC}"/>
                </a:ext>
              </a:extLst>
            </p:cNvPr>
            <p:cNvSpPr/>
            <p:nvPr/>
          </p:nvSpPr>
          <p:spPr>
            <a:xfrm>
              <a:off x="5660553" y="312827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01" name="object 99">
              <a:extLst>
                <a:ext uri="{FF2B5EF4-FFF2-40B4-BE49-F238E27FC236}">
                  <a16:creationId xmlns:a16="http://schemas.microsoft.com/office/drawing/2014/main" id="{FED70D9B-5ECA-4EAF-9C2D-0D7CDB04E26B}"/>
                </a:ext>
              </a:extLst>
            </p:cNvPr>
            <p:cNvSpPr/>
            <p:nvPr/>
          </p:nvSpPr>
          <p:spPr>
            <a:xfrm>
              <a:off x="5660553" y="314773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02" name="object 100">
              <a:extLst>
                <a:ext uri="{FF2B5EF4-FFF2-40B4-BE49-F238E27FC236}">
                  <a16:creationId xmlns:a16="http://schemas.microsoft.com/office/drawing/2014/main" id="{214A0B5E-86E1-4DF8-AF04-B11DF79DB92B}"/>
                </a:ext>
              </a:extLst>
            </p:cNvPr>
            <p:cNvSpPr/>
            <p:nvPr/>
          </p:nvSpPr>
          <p:spPr>
            <a:xfrm>
              <a:off x="5660553" y="3167188"/>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03" name="object 101">
              <a:extLst>
                <a:ext uri="{FF2B5EF4-FFF2-40B4-BE49-F238E27FC236}">
                  <a16:creationId xmlns:a16="http://schemas.microsoft.com/office/drawing/2014/main" id="{1F718016-6E15-44E4-AE57-86FFA5BBB69B}"/>
                </a:ext>
              </a:extLst>
            </p:cNvPr>
            <p:cNvSpPr/>
            <p:nvPr/>
          </p:nvSpPr>
          <p:spPr>
            <a:xfrm>
              <a:off x="5660553" y="3186644"/>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04" name="object 102">
              <a:extLst>
                <a:ext uri="{FF2B5EF4-FFF2-40B4-BE49-F238E27FC236}">
                  <a16:creationId xmlns:a16="http://schemas.microsoft.com/office/drawing/2014/main" id="{7792BC9E-6B2A-4450-BDB3-3CD03CB338F9}"/>
                </a:ext>
              </a:extLst>
            </p:cNvPr>
            <p:cNvSpPr/>
            <p:nvPr/>
          </p:nvSpPr>
          <p:spPr>
            <a:xfrm>
              <a:off x="5660553" y="308287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05" name="object 103">
              <a:extLst>
                <a:ext uri="{FF2B5EF4-FFF2-40B4-BE49-F238E27FC236}">
                  <a16:creationId xmlns:a16="http://schemas.microsoft.com/office/drawing/2014/main" id="{47E3E4EA-B96E-4458-B46A-35959A53D0AF}"/>
                </a:ext>
              </a:extLst>
            </p:cNvPr>
            <p:cNvSpPr/>
            <p:nvPr/>
          </p:nvSpPr>
          <p:spPr>
            <a:xfrm>
              <a:off x="5660553" y="3024490"/>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06" name="object 104">
              <a:extLst>
                <a:ext uri="{FF2B5EF4-FFF2-40B4-BE49-F238E27FC236}">
                  <a16:creationId xmlns:a16="http://schemas.microsoft.com/office/drawing/2014/main" id="{F9F28028-D3D0-466D-8C17-71EC2F2498AE}"/>
                </a:ext>
              </a:extLst>
            </p:cNvPr>
            <p:cNvSpPr/>
            <p:nvPr/>
          </p:nvSpPr>
          <p:spPr>
            <a:xfrm>
              <a:off x="5660553" y="3043947"/>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07" name="object 105">
              <a:extLst>
                <a:ext uri="{FF2B5EF4-FFF2-40B4-BE49-F238E27FC236}">
                  <a16:creationId xmlns:a16="http://schemas.microsoft.com/office/drawing/2014/main" id="{0D21C1A9-B4F8-4545-9017-2EE4C04E8309}"/>
                </a:ext>
              </a:extLst>
            </p:cNvPr>
            <p:cNvSpPr/>
            <p:nvPr/>
          </p:nvSpPr>
          <p:spPr>
            <a:xfrm>
              <a:off x="5660553" y="306341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08" name="object 106">
              <a:extLst>
                <a:ext uri="{FF2B5EF4-FFF2-40B4-BE49-F238E27FC236}">
                  <a16:creationId xmlns:a16="http://schemas.microsoft.com/office/drawing/2014/main" id="{8846F0A5-4965-4437-9EA8-4705B8F933B4}"/>
                </a:ext>
              </a:extLst>
            </p:cNvPr>
            <p:cNvSpPr/>
            <p:nvPr/>
          </p:nvSpPr>
          <p:spPr>
            <a:xfrm>
              <a:off x="5660553" y="297261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09" name="object 107">
              <a:extLst>
                <a:ext uri="{FF2B5EF4-FFF2-40B4-BE49-F238E27FC236}">
                  <a16:creationId xmlns:a16="http://schemas.microsoft.com/office/drawing/2014/main" id="{E58D644B-78FD-434E-91C7-1EA74E488922}"/>
                </a:ext>
              </a:extLst>
            </p:cNvPr>
            <p:cNvSpPr/>
            <p:nvPr/>
          </p:nvSpPr>
          <p:spPr>
            <a:xfrm>
              <a:off x="5660553" y="2933697"/>
              <a:ext cx="19685" cy="39370"/>
            </a:xfrm>
            <a:custGeom>
              <a:avLst/>
              <a:gdLst/>
              <a:ahLst/>
              <a:cxnLst/>
              <a:rect l="l" t="t" r="r" b="b"/>
              <a:pathLst>
                <a:path w="19685" h="39369">
                  <a:moveTo>
                    <a:pt x="19457" y="38915"/>
                  </a:moveTo>
                  <a:lnTo>
                    <a:pt x="19457" y="0"/>
                  </a:lnTo>
                  <a:lnTo>
                    <a:pt x="0" y="0"/>
                  </a:lnTo>
                  <a:lnTo>
                    <a:pt x="0" y="38915"/>
                  </a:lnTo>
                  <a:lnTo>
                    <a:pt x="19457" y="38915"/>
                  </a:lnTo>
                  <a:close/>
                </a:path>
              </a:pathLst>
            </a:custGeom>
            <a:ln w="7370">
              <a:solidFill>
                <a:srgbClr val="000000"/>
              </a:solidFill>
            </a:ln>
          </p:spPr>
          <p:txBody>
            <a:bodyPr wrap="square" lIns="0" tIns="0" rIns="0" bIns="0" rtlCol="0"/>
            <a:lstStyle/>
            <a:p>
              <a:endParaRPr/>
            </a:p>
          </p:txBody>
        </p:sp>
        <p:sp>
          <p:nvSpPr>
            <p:cNvPr id="110" name="object 108">
              <a:extLst>
                <a:ext uri="{FF2B5EF4-FFF2-40B4-BE49-F238E27FC236}">
                  <a16:creationId xmlns:a16="http://schemas.microsoft.com/office/drawing/2014/main" id="{9CB53323-6DFC-4C6A-B924-33FC45351603}"/>
                </a:ext>
              </a:extLst>
            </p:cNvPr>
            <p:cNvSpPr/>
            <p:nvPr/>
          </p:nvSpPr>
          <p:spPr>
            <a:xfrm>
              <a:off x="5699466" y="330987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11" name="object 109">
              <a:extLst>
                <a:ext uri="{FF2B5EF4-FFF2-40B4-BE49-F238E27FC236}">
                  <a16:creationId xmlns:a16="http://schemas.microsoft.com/office/drawing/2014/main" id="{1F13E06A-E2BB-4053-AE73-3D0462575F27}"/>
                </a:ext>
              </a:extLst>
            </p:cNvPr>
            <p:cNvSpPr/>
            <p:nvPr/>
          </p:nvSpPr>
          <p:spPr>
            <a:xfrm>
              <a:off x="5699466" y="3232047"/>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12" name="object 110">
              <a:extLst>
                <a:ext uri="{FF2B5EF4-FFF2-40B4-BE49-F238E27FC236}">
                  <a16:creationId xmlns:a16="http://schemas.microsoft.com/office/drawing/2014/main" id="{E5604A99-802E-4398-8F7F-7394DCAA67C6}"/>
                </a:ext>
              </a:extLst>
            </p:cNvPr>
            <p:cNvSpPr/>
            <p:nvPr/>
          </p:nvSpPr>
          <p:spPr>
            <a:xfrm>
              <a:off x="5699466" y="3251503"/>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13" name="object 111">
              <a:extLst>
                <a:ext uri="{FF2B5EF4-FFF2-40B4-BE49-F238E27FC236}">
                  <a16:creationId xmlns:a16="http://schemas.microsoft.com/office/drawing/2014/main" id="{BBF4CAA0-2262-4A01-BB22-E267F80D182F}"/>
                </a:ext>
              </a:extLst>
            </p:cNvPr>
            <p:cNvSpPr/>
            <p:nvPr/>
          </p:nvSpPr>
          <p:spPr>
            <a:xfrm>
              <a:off x="5699466" y="3270960"/>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14" name="object 112">
              <a:extLst>
                <a:ext uri="{FF2B5EF4-FFF2-40B4-BE49-F238E27FC236}">
                  <a16:creationId xmlns:a16="http://schemas.microsoft.com/office/drawing/2014/main" id="{F9BD6892-9780-4184-9E3B-8C31F5F95037}"/>
                </a:ext>
              </a:extLst>
            </p:cNvPr>
            <p:cNvSpPr/>
            <p:nvPr/>
          </p:nvSpPr>
          <p:spPr>
            <a:xfrm>
              <a:off x="5699466" y="329041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15" name="object 113">
              <a:extLst>
                <a:ext uri="{FF2B5EF4-FFF2-40B4-BE49-F238E27FC236}">
                  <a16:creationId xmlns:a16="http://schemas.microsoft.com/office/drawing/2014/main" id="{711EEB73-BAAD-42ED-919E-DD5C4047550A}"/>
                </a:ext>
              </a:extLst>
            </p:cNvPr>
            <p:cNvSpPr/>
            <p:nvPr/>
          </p:nvSpPr>
          <p:spPr>
            <a:xfrm>
              <a:off x="5699466" y="3212590"/>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16" name="object 114">
              <a:extLst>
                <a:ext uri="{FF2B5EF4-FFF2-40B4-BE49-F238E27FC236}">
                  <a16:creationId xmlns:a16="http://schemas.microsoft.com/office/drawing/2014/main" id="{725F80CA-C84A-40FB-95C6-3E302F8D3C43}"/>
                </a:ext>
              </a:extLst>
            </p:cNvPr>
            <p:cNvSpPr/>
            <p:nvPr/>
          </p:nvSpPr>
          <p:spPr>
            <a:xfrm>
              <a:off x="5699466" y="313475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17" name="object 115">
              <a:extLst>
                <a:ext uri="{FF2B5EF4-FFF2-40B4-BE49-F238E27FC236}">
                  <a16:creationId xmlns:a16="http://schemas.microsoft.com/office/drawing/2014/main" id="{3279DE23-9E13-470F-9E6E-5378802C4BF0}"/>
                </a:ext>
              </a:extLst>
            </p:cNvPr>
            <p:cNvSpPr/>
            <p:nvPr/>
          </p:nvSpPr>
          <p:spPr>
            <a:xfrm>
              <a:off x="5699466" y="3154208"/>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18" name="object 116">
              <a:extLst>
                <a:ext uri="{FF2B5EF4-FFF2-40B4-BE49-F238E27FC236}">
                  <a16:creationId xmlns:a16="http://schemas.microsoft.com/office/drawing/2014/main" id="{26B45611-D974-4385-8CCA-E2FE6B2A9A6A}"/>
                </a:ext>
              </a:extLst>
            </p:cNvPr>
            <p:cNvSpPr/>
            <p:nvPr/>
          </p:nvSpPr>
          <p:spPr>
            <a:xfrm>
              <a:off x="5699466" y="317366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19" name="object 117">
              <a:extLst>
                <a:ext uri="{FF2B5EF4-FFF2-40B4-BE49-F238E27FC236}">
                  <a16:creationId xmlns:a16="http://schemas.microsoft.com/office/drawing/2014/main" id="{3E5AE4F1-B726-4C10-80B9-54597031F375}"/>
                </a:ext>
              </a:extLst>
            </p:cNvPr>
            <p:cNvSpPr/>
            <p:nvPr/>
          </p:nvSpPr>
          <p:spPr>
            <a:xfrm>
              <a:off x="5699466" y="3193134"/>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20" name="object 118">
              <a:extLst>
                <a:ext uri="{FF2B5EF4-FFF2-40B4-BE49-F238E27FC236}">
                  <a16:creationId xmlns:a16="http://schemas.microsoft.com/office/drawing/2014/main" id="{0E77F397-4F9E-497C-A931-E34ED56C3508}"/>
                </a:ext>
              </a:extLst>
            </p:cNvPr>
            <p:cNvSpPr/>
            <p:nvPr/>
          </p:nvSpPr>
          <p:spPr>
            <a:xfrm>
              <a:off x="5699466" y="3095839"/>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21" name="object 119">
              <a:extLst>
                <a:ext uri="{FF2B5EF4-FFF2-40B4-BE49-F238E27FC236}">
                  <a16:creationId xmlns:a16="http://schemas.microsoft.com/office/drawing/2014/main" id="{DF2CBDCB-5181-4502-A653-5BC45C585C5E}"/>
                </a:ext>
              </a:extLst>
            </p:cNvPr>
            <p:cNvSpPr/>
            <p:nvPr/>
          </p:nvSpPr>
          <p:spPr>
            <a:xfrm>
              <a:off x="5699466" y="3076383"/>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22" name="object 120">
              <a:extLst>
                <a:ext uri="{FF2B5EF4-FFF2-40B4-BE49-F238E27FC236}">
                  <a16:creationId xmlns:a16="http://schemas.microsoft.com/office/drawing/2014/main" id="{78D44209-3EEB-4AB9-8A40-352BBD536A8C}"/>
                </a:ext>
              </a:extLst>
            </p:cNvPr>
            <p:cNvSpPr/>
            <p:nvPr/>
          </p:nvSpPr>
          <p:spPr>
            <a:xfrm>
              <a:off x="5699466" y="311529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23" name="object 121">
              <a:extLst>
                <a:ext uri="{FF2B5EF4-FFF2-40B4-BE49-F238E27FC236}">
                  <a16:creationId xmlns:a16="http://schemas.microsoft.com/office/drawing/2014/main" id="{46CD2376-8441-4FC7-90F6-550F7B917981}"/>
                </a:ext>
              </a:extLst>
            </p:cNvPr>
            <p:cNvSpPr/>
            <p:nvPr/>
          </p:nvSpPr>
          <p:spPr>
            <a:xfrm>
              <a:off x="5725412" y="312826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24" name="object 122">
              <a:extLst>
                <a:ext uri="{FF2B5EF4-FFF2-40B4-BE49-F238E27FC236}">
                  <a16:creationId xmlns:a16="http://schemas.microsoft.com/office/drawing/2014/main" id="{F092690F-B1EB-4BFE-8CF3-108FB563D515}"/>
                </a:ext>
              </a:extLst>
            </p:cNvPr>
            <p:cNvSpPr/>
            <p:nvPr/>
          </p:nvSpPr>
          <p:spPr>
            <a:xfrm>
              <a:off x="5725412" y="310880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25" name="object 123">
              <a:extLst>
                <a:ext uri="{FF2B5EF4-FFF2-40B4-BE49-F238E27FC236}">
                  <a16:creationId xmlns:a16="http://schemas.microsoft.com/office/drawing/2014/main" id="{5FF4B555-B9C1-4C7A-84E2-E5CBA4C582F0}"/>
                </a:ext>
              </a:extLst>
            </p:cNvPr>
            <p:cNvSpPr/>
            <p:nvPr/>
          </p:nvSpPr>
          <p:spPr>
            <a:xfrm>
              <a:off x="5725412" y="3089349"/>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26" name="object 124">
              <a:extLst>
                <a:ext uri="{FF2B5EF4-FFF2-40B4-BE49-F238E27FC236}">
                  <a16:creationId xmlns:a16="http://schemas.microsoft.com/office/drawing/2014/main" id="{A3AE11D5-9042-4D23-94D0-9B831374A537}"/>
                </a:ext>
              </a:extLst>
            </p:cNvPr>
            <p:cNvSpPr/>
            <p:nvPr/>
          </p:nvSpPr>
          <p:spPr>
            <a:xfrm>
              <a:off x="5725412" y="3069893"/>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27" name="object 125">
              <a:extLst>
                <a:ext uri="{FF2B5EF4-FFF2-40B4-BE49-F238E27FC236}">
                  <a16:creationId xmlns:a16="http://schemas.microsoft.com/office/drawing/2014/main" id="{F55C9F2D-6A6A-46C4-A77F-FACB0D1BCEF1}"/>
                </a:ext>
              </a:extLst>
            </p:cNvPr>
            <p:cNvSpPr/>
            <p:nvPr/>
          </p:nvSpPr>
          <p:spPr>
            <a:xfrm>
              <a:off x="5725412" y="314773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28" name="object 126">
              <a:extLst>
                <a:ext uri="{FF2B5EF4-FFF2-40B4-BE49-F238E27FC236}">
                  <a16:creationId xmlns:a16="http://schemas.microsoft.com/office/drawing/2014/main" id="{4EC407CD-FBAB-43AB-B850-1646F445E1A1}"/>
                </a:ext>
              </a:extLst>
            </p:cNvPr>
            <p:cNvSpPr/>
            <p:nvPr/>
          </p:nvSpPr>
          <p:spPr>
            <a:xfrm>
              <a:off x="5725412" y="3225557"/>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29" name="object 127">
              <a:extLst>
                <a:ext uri="{FF2B5EF4-FFF2-40B4-BE49-F238E27FC236}">
                  <a16:creationId xmlns:a16="http://schemas.microsoft.com/office/drawing/2014/main" id="{5760DDB1-ADCB-4893-8711-B05C7DCE059F}"/>
                </a:ext>
              </a:extLst>
            </p:cNvPr>
            <p:cNvSpPr/>
            <p:nvPr/>
          </p:nvSpPr>
          <p:spPr>
            <a:xfrm>
              <a:off x="5725412" y="320610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30" name="object 128">
              <a:extLst>
                <a:ext uri="{FF2B5EF4-FFF2-40B4-BE49-F238E27FC236}">
                  <a16:creationId xmlns:a16="http://schemas.microsoft.com/office/drawing/2014/main" id="{D787E8F8-1C1B-49A2-8827-E36A2182CED3}"/>
                </a:ext>
              </a:extLst>
            </p:cNvPr>
            <p:cNvSpPr/>
            <p:nvPr/>
          </p:nvSpPr>
          <p:spPr>
            <a:xfrm>
              <a:off x="5725412" y="3186644"/>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31" name="object 129">
              <a:extLst>
                <a:ext uri="{FF2B5EF4-FFF2-40B4-BE49-F238E27FC236}">
                  <a16:creationId xmlns:a16="http://schemas.microsoft.com/office/drawing/2014/main" id="{39C6A477-7209-45F8-A1A3-1FF64C081CFF}"/>
                </a:ext>
              </a:extLst>
            </p:cNvPr>
            <p:cNvSpPr/>
            <p:nvPr/>
          </p:nvSpPr>
          <p:spPr>
            <a:xfrm>
              <a:off x="5725412" y="3167188"/>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32" name="object 130">
              <a:extLst>
                <a:ext uri="{FF2B5EF4-FFF2-40B4-BE49-F238E27FC236}">
                  <a16:creationId xmlns:a16="http://schemas.microsoft.com/office/drawing/2014/main" id="{8660451F-0A0A-41D9-8DFA-9B649C430C26}"/>
                </a:ext>
              </a:extLst>
            </p:cNvPr>
            <p:cNvSpPr/>
            <p:nvPr/>
          </p:nvSpPr>
          <p:spPr>
            <a:xfrm>
              <a:off x="5725412" y="3264470"/>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33" name="object 131">
              <a:extLst>
                <a:ext uri="{FF2B5EF4-FFF2-40B4-BE49-F238E27FC236}">
                  <a16:creationId xmlns:a16="http://schemas.microsoft.com/office/drawing/2014/main" id="{7CCC1D82-4C9C-442A-B194-2AF0846853A7}"/>
                </a:ext>
              </a:extLst>
            </p:cNvPr>
            <p:cNvSpPr/>
            <p:nvPr/>
          </p:nvSpPr>
          <p:spPr>
            <a:xfrm>
              <a:off x="5725412" y="328392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34" name="object 132">
              <a:extLst>
                <a:ext uri="{FF2B5EF4-FFF2-40B4-BE49-F238E27FC236}">
                  <a16:creationId xmlns:a16="http://schemas.microsoft.com/office/drawing/2014/main" id="{E5A7B517-2750-4625-8934-265B21DDE720}"/>
                </a:ext>
              </a:extLst>
            </p:cNvPr>
            <p:cNvSpPr/>
            <p:nvPr/>
          </p:nvSpPr>
          <p:spPr>
            <a:xfrm>
              <a:off x="5725412" y="3245013"/>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35" name="object 133">
              <a:extLst>
                <a:ext uri="{FF2B5EF4-FFF2-40B4-BE49-F238E27FC236}">
                  <a16:creationId xmlns:a16="http://schemas.microsoft.com/office/drawing/2014/main" id="{E17B2452-3869-4247-BA10-79AA2434C53A}"/>
                </a:ext>
              </a:extLst>
            </p:cNvPr>
            <p:cNvSpPr/>
            <p:nvPr/>
          </p:nvSpPr>
          <p:spPr>
            <a:xfrm>
              <a:off x="5725412" y="3303386"/>
              <a:ext cx="19685" cy="26034"/>
            </a:xfrm>
            <a:custGeom>
              <a:avLst/>
              <a:gdLst/>
              <a:ahLst/>
              <a:cxnLst/>
              <a:rect l="l" t="t" r="r" b="b"/>
              <a:pathLst>
                <a:path w="19685" h="26035">
                  <a:moveTo>
                    <a:pt x="19457" y="25943"/>
                  </a:moveTo>
                  <a:lnTo>
                    <a:pt x="19457" y="0"/>
                  </a:lnTo>
                  <a:lnTo>
                    <a:pt x="0" y="0"/>
                  </a:lnTo>
                  <a:lnTo>
                    <a:pt x="0" y="25943"/>
                  </a:lnTo>
                  <a:lnTo>
                    <a:pt x="19457" y="25943"/>
                  </a:lnTo>
                  <a:close/>
                </a:path>
              </a:pathLst>
            </a:custGeom>
            <a:ln w="7370">
              <a:solidFill>
                <a:srgbClr val="000000"/>
              </a:solidFill>
            </a:ln>
          </p:spPr>
          <p:txBody>
            <a:bodyPr wrap="square" lIns="0" tIns="0" rIns="0" bIns="0" rtlCol="0"/>
            <a:lstStyle/>
            <a:p>
              <a:endParaRPr/>
            </a:p>
          </p:txBody>
        </p:sp>
        <p:sp>
          <p:nvSpPr>
            <p:cNvPr id="136" name="object 134">
              <a:extLst>
                <a:ext uri="{FF2B5EF4-FFF2-40B4-BE49-F238E27FC236}">
                  <a16:creationId xmlns:a16="http://schemas.microsoft.com/office/drawing/2014/main" id="{652DDC24-087A-4BAF-B476-9A46AC030520}"/>
                </a:ext>
              </a:extLst>
            </p:cNvPr>
            <p:cNvSpPr/>
            <p:nvPr/>
          </p:nvSpPr>
          <p:spPr>
            <a:xfrm>
              <a:off x="5751358" y="312178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37" name="object 135">
              <a:extLst>
                <a:ext uri="{FF2B5EF4-FFF2-40B4-BE49-F238E27FC236}">
                  <a16:creationId xmlns:a16="http://schemas.microsoft.com/office/drawing/2014/main" id="{4AA72702-DFDD-4A5F-B246-036859AE62FA}"/>
                </a:ext>
              </a:extLst>
            </p:cNvPr>
            <p:cNvSpPr/>
            <p:nvPr/>
          </p:nvSpPr>
          <p:spPr>
            <a:xfrm>
              <a:off x="5751358" y="3102329"/>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38" name="object 136">
              <a:extLst>
                <a:ext uri="{FF2B5EF4-FFF2-40B4-BE49-F238E27FC236}">
                  <a16:creationId xmlns:a16="http://schemas.microsoft.com/office/drawing/2014/main" id="{4CF35652-5AA9-41F1-BC67-0E924FA11021}"/>
                </a:ext>
              </a:extLst>
            </p:cNvPr>
            <p:cNvSpPr/>
            <p:nvPr/>
          </p:nvSpPr>
          <p:spPr>
            <a:xfrm>
              <a:off x="5751358" y="308287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39" name="object 137">
              <a:extLst>
                <a:ext uri="{FF2B5EF4-FFF2-40B4-BE49-F238E27FC236}">
                  <a16:creationId xmlns:a16="http://schemas.microsoft.com/office/drawing/2014/main" id="{81DC5378-F07E-4D8F-A9A5-989A74CF4D77}"/>
                </a:ext>
              </a:extLst>
            </p:cNvPr>
            <p:cNvSpPr/>
            <p:nvPr/>
          </p:nvSpPr>
          <p:spPr>
            <a:xfrm>
              <a:off x="5751358" y="306341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40" name="object 138">
              <a:extLst>
                <a:ext uri="{FF2B5EF4-FFF2-40B4-BE49-F238E27FC236}">
                  <a16:creationId xmlns:a16="http://schemas.microsoft.com/office/drawing/2014/main" id="{D4122CD0-2B9F-4ED5-BB3B-3DC87A62CB9F}"/>
                </a:ext>
              </a:extLst>
            </p:cNvPr>
            <p:cNvSpPr/>
            <p:nvPr/>
          </p:nvSpPr>
          <p:spPr>
            <a:xfrm>
              <a:off x="5751358" y="314124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41" name="object 139">
              <a:extLst>
                <a:ext uri="{FF2B5EF4-FFF2-40B4-BE49-F238E27FC236}">
                  <a16:creationId xmlns:a16="http://schemas.microsoft.com/office/drawing/2014/main" id="{74C1C2DC-244B-420E-BF24-9DC3BDC73194}"/>
                </a:ext>
              </a:extLst>
            </p:cNvPr>
            <p:cNvSpPr/>
            <p:nvPr/>
          </p:nvSpPr>
          <p:spPr>
            <a:xfrm>
              <a:off x="5751358" y="3219067"/>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42" name="object 140">
              <a:extLst>
                <a:ext uri="{FF2B5EF4-FFF2-40B4-BE49-F238E27FC236}">
                  <a16:creationId xmlns:a16="http://schemas.microsoft.com/office/drawing/2014/main" id="{147E77B8-2CDD-44BB-9292-CC7FC0AD206C}"/>
                </a:ext>
              </a:extLst>
            </p:cNvPr>
            <p:cNvSpPr/>
            <p:nvPr/>
          </p:nvSpPr>
          <p:spPr>
            <a:xfrm>
              <a:off x="5751358" y="319961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43" name="object 141">
              <a:extLst>
                <a:ext uri="{FF2B5EF4-FFF2-40B4-BE49-F238E27FC236}">
                  <a16:creationId xmlns:a16="http://schemas.microsoft.com/office/drawing/2014/main" id="{05C49BE9-1424-4EDA-B080-11C6755F326F}"/>
                </a:ext>
              </a:extLst>
            </p:cNvPr>
            <p:cNvSpPr/>
            <p:nvPr/>
          </p:nvSpPr>
          <p:spPr>
            <a:xfrm>
              <a:off x="5751358" y="3180154"/>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44" name="object 142">
              <a:extLst>
                <a:ext uri="{FF2B5EF4-FFF2-40B4-BE49-F238E27FC236}">
                  <a16:creationId xmlns:a16="http://schemas.microsoft.com/office/drawing/2014/main" id="{11AD7FEE-BE4C-4069-9E0D-7AD9D5E34165}"/>
                </a:ext>
              </a:extLst>
            </p:cNvPr>
            <p:cNvSpPr/>
            <p:nvPr/>
          </p:nvSpPr>
          <p:spPr>
            <a:xfrm>
              <a:off x="5751358" y="3160698"/>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45" name="object 143">
              <a:extLst>
                <a:ext uri="{FF2B5EF4-FFF2-40B4-BE49-F238E27FC236}">
                  <a16:creationId xmlns:a16="http://schemas.microsoft.com/office/drawing/2014/main" id="{34AE81C5-7BB0-44B0-9B2D-25AAD9E56B14}"/>
                </a:ext>
              </a:extLst>
            </p:cNvPr>
            <p:cNvSpPr/>
            <p:nvPr/>
          </p:nvSpPr>
          <p:spPr>
            <a:xfrm>
              <a:off x="5751358" y="325799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46" name="object 144">
              <a:extLst>
                <a:ext uri="{FF2B5EF4-FFF2-40B4-BE49-F238E27FC236}">
                  <a16:creationId xmlns:a16="http://schemas.microsoft.com/office/drawing/2014/main" id="{C526DFC4-658E-4603-993E-6C7FEA4A48E0}"/>
                </a:ext>
              </a:extLst>
            </p:cNvPr>
            <p:cNvSpPr/>
            <p:nvPr/>
          </p:nvSpPr>
          <p:spPr>
            <a:xfrm>
              <a:off x="5751358" y="3277449"/>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47" name="object 145">
              <a:extLst>
                <a:ext uri="{FF2B5EF4-FFF2-40B4-BE49-F238E27FC236}">
                  <a16:creationId xmlns:a16="http://schemas.microsoft.com/office/drawing/2014/main" id="{F55ABD6E-17B8-487A-8CD0-F32954B34FE9}"/>
                </a:ext>
              </a:extLst>
            </p:cNvPr>
            <p:cNvSpPr/>
            <p:nvPr/>
          </p:nvSpPr>
          <p:spPr>
            <a:xfrm>
              <a:off x="5751358" y="3238524"/>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48" name="object 146">
              <a:extLst>
                <a:ext uri="{FF2B5EF4-FFF2-40B4-BE49-F238E27FC236}">
                  <a16:creationId xmlns:a16="http://schemas.microsoft.com/office/drawing/2014/main" id="{CB322E84-91CC-4774-8BC7-AD0BD7CE11ED}"/>
                </a:ext>
              </a:extLst>
            </p:cNvPr>
            <p:cNvSpPr/>
            <p:nvPr/>
          </p:nvSpPr>
          <p:spPr>
            <a:xfrm>
              <a:off x="5751359" y="3296897"/>
              <a:ext cx="19685" cy="26034"/>
            </a:xfrm>
            <a:custGeom>
              <a:avLst/>
              <a:gdLst/>
              <a:ahLst/>
              <a:cxnLst/>
              <a:rect l="l" t="t" r="r" b="b"/>
              <a:pathLst>
                <a:path w="19685" h="26035">
                  <a:moveTo>
                    <a:pt x="19457" y="25943"/>
                  </a:moveTo>
                  <a:lnTo>
                    <a:pt x="19457" y="0"/>
                  </a:lnTo>
                  <a:lnTo>
                    <a:pt x="0" y="0"/>
                  </a:lnTo>
                  <a:lnTo>
                    <a:pt x="0" y="25943"/>
                  </a:lnTo>
                  <a:lnTo>
                    <a:pt x="19457" y="25943"/>
                  </a:lnTo>
                  <a:close/>
                </a:path>
              </a:pathLst>
            </a:custGeom>
            <a:ln w="7370">
              <a:solidFill>
                <a:srgbClr val="000000"/>
              </a:solidFill>
            </a:ln>
          </p:spPr>
          <p:txBody>
            <a:bodyPr wrap="square" lIns="0" tIns="0" rIns="0" bIns="0" rtlCol="0"/>
            <a:lstStyle/>
            <a:p>
              <a:endParaRPr/>
            </a:p>
          </p:txBody>
        </p:sp>
        <p:sp>
          <p:nvSpPr>
            <p:cNvPr id="149" name="object 147">
              <a:extLst>
                <a:ext uri="{FF2B5EF4-FFF2-40B4-BE49-F238E27FC236}">
                  <a16:creationId xmlns:a16="http://schemas.microsoft.com/office/drawing/2014/main" id="{999917B7-7C99-4AFA-BEBD-D861615983A7}"/>
                </a:ext>
              </a:extLst>
            </p:cNvPr>
            <p:cNvSpPr/>
            <p:nvPr/>
          </p:nvSpPr>
          <p:spPr>
            <a:xfrm>
              <a:off x="5699466" y="3043955"/>
              <a:ext cx="19685" cy="33020"/>
            </a:xfrm>
            <a:custGeom>
              <a:avLst/>
              <a:gdLst/>
              <a:ahLst/>
              <a:cxnLst/>
              <a:rect l="l" t="t" r="r" b="b"/>
              <a:pathLst>
                <a:path w="19685" h="33019">
                  <a:moveTo>
                    <a:pt x="19457" y="32429"/>
                  </a:moveTo>
                  <a:lnTo>
                    <a:pt x="19457" y="0"/>
                  </a:lnTo>
                  <a:lnTo>
                    <a:pt x="0" y="0"/>
                  </a:lnTo>
                  <a:lnTo>
                    <a:pt x="0" y="32429"/>
                  </a:lnTo>
                  <a:lnTo>
                    <a:pt x="19457" y="32429"/>
                  </a:lnTo>
                  <a:close/>
                </a:path>
              </a:pathLst>
            </a:custGeom>
            <a:ln w="7370">
              <a:solidFill>
                <a:srgbClr val="000000"/>
              </a:solidFill>
            </a:ln>
          </p:spPr>
          <p:txBody>
            <a:bodyPr wrap="square" lIns="0" tIns="0" rIns="0" bIns="0" rtlCol="0"/>
            <a:lstStyle/>
            <a:p>
              <a:endParaRPr/>
            </a:p>
          </p:txBody>
        </p:sp>
        <p:sp>
          <p:nvSpPr>
            <p:cNvPr id="150" name="object 148">
              <a:extLst>
                <a:ext uri="{FF2B5EF4-FFF2-40B4-BE49-F238E27FC236}">
                  <a16:creationId xmlns:a16="http://schemas.microsoft.com/office/drawing/2014/main" id="{C42EDA2D-BDAD-4F49-980E-E1C35468565F}"/>
                </a:ext>
              </a:extLst>
            </p:cNvPr>
            <p:cNvSpPr/>
            <p:nvPr/>
          </p:nvSpPr>
          <p:spPr>
            <a:xfrm>
              <a:off x="5725414" y="3037471"/>
              <a:ext cx="45720" cy="26034"/>
            </a:xfrm>
            <a:custGeom>
              <a:avLst/>
              <a:gdLst/>
              <a:ahLst/>
              <a:cxnLst/>
              <a:rect l="l" t="t" r="r" b="b"/>
              <a:pathLst>
                <a:path w="45720" h="26035">
                  <a:moveTo>
                    <a:pt x="19456" y="25933"/>
                  </a:moveTo>
                  <a:lnTo>
                    <a:pt x="19456" y="19456"/>
                  </a:lnTo>
                  <a:lnTo>
                    <a:pt x="45402" y="19456"/>
                  </a:lnTo>
                  <a:lnTo>
                    <a:pt x="45402" y="0"/>
                  </a:lnTo>
                  <a:lnTo>
                    <a:pt x="0" y="0"/>
                  </a:lnTo>
                  <a:lnTo>
                    <a:pt x="0" y="25933"/>
                  </a:lnTo>
                  <a:lnTo>
                    <a:pt x="19456" y="25933"/>
                  </a:lnTo>
                  <a:close/>
                </a:path>
              </a:pathLst>
            </a:custGeom>
            <a:ln w="7370">
              <a:solidFill>
                <a:srgbClr val="000000"/>
              </a:solidFill>
            </a:ln>
          </p:spPr>
          <p:txBody>
            <a:bodyPr wrap="square" lIns="0" tIns="0" rIns="0" bIns="0" rtlCol="0"/>
            <a:lstStyle/>
            <a:p>
              <a:endParaRPr/>
            </a:p>
          </p:txBody>
        </p:sp>
        <p:sp>
          <p:nvSpPr>
            <p:cNvPr id="151" name="object 149">
              <a:extLst>
                <a:ext uri="{FF2B5EF4-FFF2-40B4-BE49-F238E27FC236}">
                  <a16:creationId xmlns:a16="http://schemas.microsoft.com/office/drawing/2014/main" id="{88195949-499C-42E8-A974-EB4C8264590E}"/>
                </a:ext>
              </a:extLst>
            </p:cNvPr>
            <p:cNvSpPr/>
            <p:nvPr/>
          </p:nvSpPr>
          <p:spPr>
            <a:xfrm>
              <a:off x="5751358" y="332285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52" name="object 150">
              <a:extLst>
                <a:ext uri="{FF2B5EF4-FFF2-40B4-BE49-F238E27FC236}">
                  <a16:creationId xmlns:a16="http://schemas.microsoft.com/office/drawing/2014/main" id="{D8384D33-D10B-49A9-9C43-876BBF5D36C4}"/>
                </a:ext>
              </a:extLst>
            </p:cNvPr>
            <p:cNvSpPr/>
            <p:nvPr/>
          </p:nvSpPr>
          <p:spPr>
            <a:xfrm>
              <a:off x="5777292" y="313475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53" name="object 151">
              <a:extLst>
                <a:ext uri="{FF2B5EF4-FFF2-40B4-BE49-F238E27FC236}">
                  <a16:creationId xmlns:a16="http://schemas.microsoft.com/office/drawing/2014/main" id="{8D084EDA-5ACE-459A-9BE8-05E3153CF429}"/>
                </a:ext>
              </a:extLst>
            </p:cNvPr>
            <p:cNvSpPr/>
            <p:nvPr/>
          </p:nvSpPr>
          <p:spPr>
            <a:xfrm>
              <a:off x="5777292" y="311529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54" name="object 152">
              <a:extLst>
                <a:ext uri="{FF2B5EF4-FFF2-40B4-BE49-F238E27FC236}">
                  <a16:creationId xmlns:a16="http://schemas.microsoft.com/office/drawing/2014/main" id="{4F05217C-3CB2-4408-81DC-0082A4205265}"/>
                </a:ext>
              </a:extLst>
            </p:cNvPr>
            <p:cNvSpPr/>
            <p:nvPr/>
          </p:nvSpPr>
          <p:spPr>
            <a:xfrm>
              <a:off x="5777292" y="3095839"/>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55" name="object 153">
              <a:extLst>
                <a:ext uri="{FF2B5EF4-FFF2-40B4-BE49-F238E27FC236}">
                  <a16:creationId xmlns:a16="http://schemas.microsoft.com/office/drawing/2014/main" id="{FFDC35F5-DB2B-45B7-B7CD-BA9346C35180}"/>
                </a:ext>
              </a:extLst>
            </p:cNvPr>
            <p:cNvSpPr/>
            <p:nvPr/>
          </p:nvSpPr>
          <p:spPr>
            <a:xfrm>
              <a:off x="5777292" y="3154208"/>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56" name="object 154">
              <a:extLst>
                <a:ext uri="{FF2B5EF4-FFF2-40B4-BE49-F238E27FC236}">
                  <a16:creationId xmlns:a16="http://schemas.microsoft.com/office/drawing/2014/main" id="{9B694E82-D3BE-4B20-801F-D249524E7D6D}"/>
                </a:ext>
              </a:extLst>
            </p:cNvPr>
            <p:cNvSpPr/>
            <p:nvPr/>
          </p:nvSpPr>
          <p:spPr>
            <a:xfrm>
              <a:off x="5777292" y="3232047"/>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57" name="object 155">
              <a:extLst>
                <a:ext uri="{FF2B5EF4-FFF2-40B4-BE49-F238E27FC236}">
                  <a16:creationId xmlns:a16="http://schemas.microsoft.com/office/drawing/2014/main" id="{08722950-CA1D-4CFC-85DE-8E21600C664E}"/>
                </a:ext>
              </a:extLst>
            </p:cNvPr>
            <p:cNvSpPr/>
            <p:nvPr/>
          </p:nvSpPr>
          <p:spPr>
            <a:xfrm>
              <a:off x="5777292" y="3212590"/>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58" name="object 156">
              <a:extLst>
                <a:ext uri="{FF2B5EF4-FFF2-40B4-BE49-F238E27FC236}">
                  <a16:creationId xmlns:a16="http://schemas.microsoft.com/office/drawing/2014/main" id="{E4DFE23E-1EE4-4F83-90A7-A81ED62E7540}"/>
                </a:ext>
              </a:extLst>
            </p:cNvPr>
            <p:cNvSpPr/>
            <p:nvPr/>
          </p:nvSpPr>
          <p:spPr>
            <a:xfrm>
              <a:off x="5777292" y="319312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59" name="object 157">
              <a:extLst>
                <a:ext uri="{FF2B5EF4-FFF2-40B4-BE49-F238E27FC236}">
                  <a16:creationId xmlns:a16="http://schemas.microsoft.com/office/drawing/2014/main" id="{0DCC18C6-7496-45D8-8768-03FB95C3D1E3}"/>
                </a:ext>
              </a:extLst>
            </p:cNvPr>
            <p:cNvSpPr/>
            <p:nvPr/>
          </p:nvSpPr>
          <p:spPr>
            <a:xfrm>
              <a:off x="5777292" y="317366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60" name="object 158">
              <a:extLst>
                <a:ext uri="{FF2B5EF4-FFF2-40B4-BE49-F238E27FC236}">
                  <a16:creationId xmlns:a16="http://schemas.microsoft.com/office/drawing/2014/main" id="{E5CD83CC-CA7A-4749-81D4-26BA48905397}"/>
                </a:ext>
              </a:extLst>
            </p:cNvPr>
            <p:cNvSpPr/>
            <p:nvPr/>
          </p:nvSpPr>
          <p:spPr>
            <a:xfrm>
              <a:off x="5777292" y="3270960"/>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61" name="object 159">
              <a:extLst>
                <a:ext uri="{FF2B5EF4-FFF2-40B4-BE49-F238E27FC236}">
                  <a16:creationId xmlns:a16="http://schemas.microsoft.com/office/drawing/2014/main" id="{5F8FDD03-6495-43D4-A3DC-451D87E4B5E2}"/>
                </a:ext>
              </a:extLst>
            </p:cNvPr>
            <p:cNvSpPr/>
            <p:nvPr/>
          </p:nvSpPr>
          <p:spPr>
            <a:xfrm>
              <a:off x="5777292" y="329041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62" name="object 160">
              <a:extLst>
                <a:ext uri="{FF2B5EF4-FFF2-40B4-BE49-F238E27FC236}">
                  <a16:creationId xmlns:a16="http://schemas.microsoft.com/office/drawing/2014/main" id="{7E5597D1-2C3A-4F9F-91CC-132AD9C1B194}"/>
                </a:ext>
              </a:extLst>
            </p:cNvPr>
            <p:cNvSpPr/>
            <p:nvPr/>
          </p:nvSpPr>
          <p:spPr>
            <a:xfrm>
              <a:off x="5777292" y="3251503"/>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63" name="object 161">
              <a:extLst>
                <a:ext uri="{FF2B5EF4-FFF2-40B4-BE49-F238E27FC236}">
                  <a16:creationId xmlns:a16="http://schemas.microsoft.com/office/drawing/2014/main" id="{01AA4747-06A4-4CA1-A70C-FA6F97353210}"/>
                </a:ext>
              </a:extLst>
            </p:cNvPr>
            <p:cNvSpPr/>
            <p:nvPr/>
          </p:nvSpPr>
          <p:spPr>
            <a:xfrm>
              <a:off x="5777292" y="3309880"/>
              <a:ext cx="19685" cy="33020"/>
            </a:xfrm>
            <a:custGeom>
              <a:avLst/>
              <a:gdLst/>
              <a:ahLst/>
              <a:cxnLst/>
              <a:rect l="l" t="t" r="r" b="b"/>
              <a:pathLst>
                <a:path w="19685" h="33020">
                  <a:moveTo>
                    <a:pt x="19457" y="32429"/>
                  </a:moveTo>
                  <a:lnTo>
                    <a:pt x="19457" y="0"/>
                  </a:lnTo>
                  <a:lnTo>
                    <a:pt x="0" y="0"/>
                  </a:lnTo>
                  <a:lnTo>
                    <a:pt x="0" y="32429"/>
                  </a:lnTo>
                  <a:lnTo>
                    <a:pt x="19457" y="32429"/>
                  </a:lnTo>
                  <a:close/>
                </a:path>
              </a:pathLst>
            </a:custGeom>
            <a:ln w="7370">
              <a:solidFill>
                <a:srgbClr val="000000"/>
              </a:solidFill>
            </a:ln>
          </p:spPr>
          <p:txBody>
            <a:bodyPr wrap="square" lIns="0" tIns="0" rIns="0" bIns="0" rtlCol="0"/>
            <a:lstStyle/>
            <a:p>
              <a:endParaRPr/>
            </a:p>
          </p:txBody>
        </p:sp>
        <p:sp>
          <p:nvSpPr>
            <p:cNvPr id="164" name="object 162">
              <a:extLst>
                <a:ext uri="{FF2B5EF4-FFF2-40B4-BE49-F238E27FC236}">
                  <a16:creationId xmlns:a16="http://schemas.microsoft.com/office/drawing/2014/main" id="{F555D469-0CCA-4223-B793-9A3FA0839CDB}"/>
                </a:ext>
              </a:extLst>
            </p:cNvPr>
            <p:cNvSpPr/>
            <p:nvPr/>
          </p:nvSpPr>
          <p:spPr>
            <a:xfrm>
              <a:off x="5777292" y="3063411"/>
              <a:ext cx="19685" cy="33020"/>
            </a:xfrm>
            <a:custGeom>
              <a:avLst/>
              <a:gdLst/>
              <a:ahLst/>
              <a:cxnLst/>
              <a:rect l="l" t="t" r="r" b="b"/>
              <a:pathLst>
                <a:path w="19685" h="33019">
                  <a:moveTo>
                    <a:pt x="19457" y="32429"/>
                  </a:moveTo>
                  <a:lnTo>
                    <a:pt x="19457" y="0"/>
                  </a:lnTo>
                  <a:lnTo>
                    <a:pt x="0" y="0"/>
                  </a:lnTo>
                  <a:lnTo>
                    <a:pt x="0" y="32429"/>
                  </a:lnTo>
                  <a:lnTo>
                    <a:pt x="19457" y="32429"/>
                  </a:lnTo>
                  <a:close/>
                </a:path>
              </a:pathLst>
            </a:custGeom>
            <a:ln w="7370">
              <a:solidFill>
                <a:srgbClr val="000000"/>
              </a:solidFill>
            </a:ln>
          </p:spPr>
          <p:txBody>
            <a:bodyPr wrap="square" lIns="0" tIns="0" rIns="0" bIns="0" rtlCol="0"/>
            <a:lstStyle/>
            <a:p>
              <a:endParaRPr/>
            </a:p>
          </p:txBody>
        </p:sp>
        <p:sp>
          <p:nvSpPr>
            <p:cNvPr id="165" name="object 163">
              <a:extLst>
                <a:ext uri="{FF2B5EF4-FFF2-40B4-BE49-F238E27FC236}">
                  <a16:creationId xmlns:a16="http://schemas.microsoft.com/office/drawing/2014/main" id="{4F8D2D37-356E-4329-90E3-C877A3ABBAF6}"/>
                </a:ext>
              </a:extLst>
            </p:cNvPr>
            <p:cNvSpPr/>
            <p:nvPr/>
          </p:nvSpPr>
          <p:spPr>
            <a:xfrm>
              <a:off x="5812967" y="3105123"/>
              <a:ext cx="0" cy="221615"/>
            </a:xfrm>
            <a:custGeom>
              <a:avLst/>
              <a:gdLst/>
              <a:ahLst/>
              <a:cxnLst/>
              <a:rect l="l" t="t" r="r" b="b"/>
              <a:pathLst>
                <a:path h="221614">
                  <a:moveTo>
                    <a:pt x="0" y="0"/>
                  </a:moveTo>
                  <a:lnTo>
                    <a:pt x="0" y="221402"/>
                  </a:lnTo>
                </a:path>
              </a:pathLst>
            </a:custGeom>
            <a:ln w="26828">
              <a:solidFill>
                <a:srgbClr val="000000"/>
              </a:solidFill>
            </a:ln>
          </p:spPr>
          <p:txBody>
            <a:bodyPr wrap="square" lIns="0" tIns="0" rIns="0" bIns="0" rtlCol="0"/>
            <a:lstStyle/>
            <a:p>
              <a:endParaRPr/>
            </a:p>
          </p:txBody>
        </p:sp>
        <p:sp>
          <p:nvSpPr>
            <p:cNvPr id="166" name="object 164">
              <a:extLst>
                <a:ext uri="{FF2B5EF4-FFF2-40B4-BE49-F238E27FC236}">
                  <a16:creationId xmlns:a16="http://schemas.microsoft.com/office/drawing/2014/main" id="{4A684991-9C77-41C4-928B-371B9B372820}"/>
                </a:ext>
              </a:extLst>
            </p:cNvPr>
            <p:cNvSpPr/>
            <p:nvPr/>
          </p:nvSpPr>
          <p:spPr>
            <a:xfrm>
              <a:off x="5699466" y="293368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67" name="object 165">
              <a:extLst>
                <a:ext uri="{FF2B5EF4-FFF2-40B4-BE49-F238E27FC236}">
                  <a16:creationId xmlns:a16="http://schemas.microsoft.com/office/drawing/2014/main" id="{21B810C2-BA4C-43F6-A3B3-E5260B4D9B3D}"/>
                </a:ext>
              </a:extLst>
            </p:cNvPr>
            <p:cNvSpPr/>
            <p:nvPr/>
          </p:nvSpPr>
          <p:spPr>
            <a:xfrm>
              <a:off x="5699466" y="295315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68" name="object 166">
              <a:extLst>
                <a:ext uri="{FF2B5EF4-FFF2-40B4-BE49-F238E27FC236}">
                  <a16:creationId xmlns:a16="http://schemas.microsoft.com/office/drawing/2014/main" id="{1C0A00B8-4CE1-435B-90D3-778FAA789928}"/>
                </a:ext>
              </a:extLst>
            </p:cNvPr>
            <p:cNvSpPr/>
            <p:nvPr/>
          </p:nvSpPr>
          <p:spPr>
            <a:xfrm>
              <a:off x="5699466" y="297261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69" name="object 167">
              <a:extLst>
                <a:ext uri="{FF2B5EF4-FFF2-40B4-BE49-F238E27FC236}">
                  <a16:creationId xmlns:a16="http://schemas.microsoft.com/office/drawing/2014/main" id="{D17D7F81-D8FD-4709-B871-DFA895F32EB6}"/>
                </a:ext>
              </a:extLst>
            </p:cNvPr>
            <p:cNvSpPr/>
            <p:nvPr/>
          </p:nvSpPr>
          <p:spPr>
            <a:xfrm>
              <a:off x="5725412" y="293368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70" name="object 168">
              <a:extLst>
                <a:ext uri="{FF2B5EF4-FFF2-40B4-BE49-F238E27FC236}">
                  <a16:creationId xmlns:a16="http://schemas.microsoft.com/office/drawing/2014/main" id="{7FC1A984-9543-4C3B-BE67-37B794157B75}"/>
                </a:ext>
              </a:extLst>
            </p:cNvPr>
            <p:cNvSpPr/>
            <p:nvPr/>
          </p:nvSpPr>
          <p:spPr>
            <a:xfrm>
              <a:off x="5725412" y="295315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71" name="object 169">
              <a:extLst>
                <a:ext uri="{FF2B5EF4-FFF2-40B4-BE49-F238E27FC236}">
                  <a16:creationId xmlns:a16="http://schemas.microsoft.com/office/drawing/2014/main" id="{9361D8CE-41BC-420F-BD7C-9D5CC671E809}"/>
                </a:ext>
              </a:extLst>
            </p:cNvPr>
            <p:cNvSpPr/>
            <p:nvPr/>
          </p:nvSpPr>
          <p:spPr>
            <a:xfrm>
              <a:off x="5725412" y="297261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72" name="object 170">
              <a:extLst>
                <a:ext uri="{FF2B5EF4-FFF2-40B4-BE49-F238E27FC236}">
                  <a16:creationId xmlns:a16="http://schemas.microsoft.com/office/drawing/2014/main" id="{1C167F41-7715-46AC-980D-461A7D4ED30F}"/>
                </a:ext>
              </a:extLst>
            </p:cNvPr>
            <p:cNvSpPr/>
            <p:nvPr/>
          </p:nvSpPr>
          <p:spPr>
            <a:xfrm>
              <a:off x="5751358" y="295315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73" name="object 171">
              <a:extLst>
                <a:ext uri="{FF2B5EF4-FFF2-40B4-BE49-F238E27FC236}">
                  <a16:creationId xmlns:a16="http://schemas.microsoft.com/office/drawing/2014/main" id="{C0F8007D-2018-43AB-A4CE-DF4BFD5F5A48}"/>
                </a:ext>
              </a:extLst>
            </p:cNvPr>
            <p:cNvSpPr/>
            <p:nvPr/>
          </p:nvSpPr>
          <p:spPr>
            <a:xfrm>
              <a:off x="5777292" y="293368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74" name="object 172">
              <a:extLst>
                <a:ext uri="{FF2B5EF4-FFF2-40B4-BE49-F238E27FC236}">
                  <a16:creationId xmlns:a16="http://schemas.microsoft.com/office/drawing/2014/main" id="{83A37064-9973-4917-8133-AA10ACE82A3A}"/>
                </a:ext>
              </a:extLst>
            </p:cNvPr>
            <p:cNvSpPr/>
            <p:nvPr/>
          </p:nvSpPr>
          <p:spPr>
            <a:xfrm>
              <a:off x="5777292" y="295315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75" name="object 173">
              <a:extLst>
                <a:ext uri="{FF2B5EF4-FFF2-40B4-BE49-F238E27FC236}">
                  <a16:creationId xmlns:a16="http://schemas.microsoft.com/office/drawing/2014/main" id="{180FB8CE-B258-4B09-825A-51DC3181BF8B}"/>
                </a:ext>
              </a:extLst>
            </p:cNvPr>
            <p:cNvSpPr/>
            <p:nvPr/>
          </p:nvSpPr>
          <p:spPr>
            <a:xfrm>
              <a:off x="5777292" y="297261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76" name="object 174">
              <a:extLst>
                <a:ext uri="{FF2B5EF4-FFF2-40B4-BE49-F238E27FC236}">
                  <a16:creationId xmlns:a16="http://schemas.microsoft.com/office/drawing/2014/main" id="{6ED9A420-831B-4D2B-B24C-B9616DEEEF91}"/>
                </a:ext>
              </a:extLst>
            </p:cNvPr>
            <p:cNvSpPr/>
            <p:nvPr/>
          </p:nvSpPr>
          <p:spPr>
            <a:xfrm>
              <a:off x="5641089" y="2901262"/>
              <a:ext cx="201295" cy="473709"/>
            </a:xfrm>
            <a:custGeom>
              <a:avLst/>
              <a:gdLst/>
              <a:ahLst/>
              <a:cxnLst/>
              <a:rect l="l" t="t" r="r" b="b"/>
              <a:pathLst>
                <a:path w="201295" h="473710">
                  <a:moveTo>
                    <a:pt x="201062" y="473469"/>
                  </a:moveTo>
                  <a:lnTo>
                    <a:pt x="201062" y="0"/>
                  </a:lnTo>
                  <a:lnTo>
                    <a:pt x="0" y="0"/>
                  </a:lnTo>
                  <a:lnTo>
                    <a:pt x="0" y="473469"/>
                  </a:lnTo>
                  <a:lnTo>
                    <a:pt x="201062" y="473469"/>
                  </a:lnTo>
                  <a:close/>
                </a:path>
              </a:pathLst>
            </a:custGeom>
            <a:ln w="7370">
              <a:solidFill>
                <a:srgbClr val="000000"/>
              </a:solidFill>
            </a:ln>
          </p:spPr>
          <p:txBody>
            <a:bodyPr wrap="square" lIns="0" tIns="0" rIns="0" bIns="0" rtlCol="0"/>
            <a:lstStyle/>
            <a:p>
              <a:endParaRPr/>
            </a:p>
          </p:txBody>
        </p:sp>
        <p:sp>
          <p:nvSpPr>
            <p:cNvPr id="177" name="object 175">
              <a:extLst>
                <a:ext uri="{FF2B5EF4-FFF2-40B4-BE49-F238E27FC236}">
                  <a16:creationId xmlns:a16="http://schemas.microsoft.com/office/drawing/2014/main" id="{E353ABD2-8A25-4CEC-B4C9-6469D1DD9755}"/>
                </a:ext>
              </a:extLst>
            </p:cNvPr>
            <p:cNvSpPr/>
            <p:nvPr/>
          </p:nvSpPr>
          <p:spPr>
            <a:xfrm>
              <a:off x="5654060" y="3374736"/>
              <a:ext cx="13335" cy="6985"/>
            </a:xfrm>
            <a:custGeom>
              <a:avLst/>
              <a:gdLst/>
              <a:ahLst/>
              <a:cxnLst/>
              <a:rect l="l" t="t" r="r" b="b"/>
              <a:pathLst>
                <a:path w="13335" h="6985">
                  <a:moveTo>
                    <a:pt x="12971" y="6486"/>
                  </a:moveTo>
                  <a:lnTo>
                    <a:pt x="12971" y="0"/>
                  </a:lnTo>
                  <a:lnTo>
                    <a:pt x="0" y="0"/>
                  </a:lnTo>
                  <a:lnTo>
                    <a:pt x="0" y="6486"/>
                  </a:lnTo>
                  <a:lnTo>
                    <a:pt x="12971" y="6486"/>
                  </a:lnTo>
                  <a:close/>
                </a:path>
              </a:pathLst>
            </a:custGeom>
            <a:ln w="7370">
              <a:solidFill>
                <a:srgbClr val="000000"/>
              </a:solidFill>
            </a:ln>
          </p:spPr>
          <p:txBody>
            <a:bodyPr wrap="square" lIns="0" tIns="0" rIns="0" bIns="0" rtlCol="0"/>
            <a:lstStyle/>
            <a:p>
              <a:endParaRPr/>
            </a:p>
          </p:txBody>
        </p:sp>
        <p:sp>
          <p:nvSpPr>
            <p:cNvPr id="178" name="object 176">
              <a:extLst>
                <a:ext uri="{FF2B5EF4-FFF2-40B4-BE49-F238E27FC236}">
                  <a16:creationId xmlns:a16="http://schemas.microsoft.com/office/drawing/2014/main" id="{39ECD1FC-9AED-4A56-AE91-FAC044554236}"/>
                </a:ext>
              </a:extLst>
            </p:cNvPr>
            <p:cNvSpPr/>
            <p:nvPr/>
          </p:nvSpPr>
          <p:spPr>
            <a:xfrm>
              <a:off x="5601851" y="2806329"/>
              <a:ext cx="176511" cy="98619"/>
            </a:xfrm>
            <a:prstGeom prst="rect">
              <a:avLst/>
            </a:prstGeom>
            <a:blipFill>
              <a:blip r:embed="rId4" cstate="print"/>
              <a:stretch>
                <a:fillRect/>
              </a:stretch>
            </a:blipFill>
          </p:spPr>
          <p:txBody>
            <a:bodyPr wrap="square" lIns="0" tIns="0" rIns="0" bIns="0" rtlCol="0"/>
            <a:lstStyle/>
            <a:p>
              <a:endParaRPr/>
            </a:p>
          </p:txBody>
        </p:sp>
        <p:sp>
          <p:nvSpPr>
            <p:cNvPr id="179" name="object 177">
              <a:extLst>
                <a:ext uri="{FF2B5EF4-FFF2-40B4-BE49-F238E27FC236}">
                  <a16:creationId xmlns:a16="http://schemas.microsoft.com/office/drawing/2014/main" id="{4052DE49-E052-406E-8E4D-449CD9335E6C}"/>
                </a:ext>
              </a:extLst>
            </p:cNvPr>
            <p:cNvSpPr/>
            <p:nvPr/>
          </p:nvSpPr>
          <p:spPr>
            <a:xfrm>
              <a:off x="5589549" y="3372472"/>
              <a:ext cx="71120" cy="22225"/>
            </a:xfrm>
            <a:custGeom>
              <a:avLst/>
              <a:gdLst/>
              <a:ahLst/>
              <a:cxnLst/>
              <a:rect l="l" t="t" r="r" b="b"/>
              <a:pathLst>
                <a:path w="71120" h="22225">
                  <a:moveTo>
                    <a:pt x="70637" y="8382"/>
                  </a:moveTo>
                  <a:lnTo>
                    <a:pt x="69672" y="10642"/>
                  </a:lnTo>
                  <a:lnTo>
                    <a:pt x="68694" y="12890"/>
                  </a:lnTo>
                  <a:lnTo>
                    <a:pt x="66763" y="17411"/>
                  </a:lnTo>
                  <a:lnTo>
                    <a:pt x="63220" y="19672"/>
                  </a:lnTo>
                  <a:lnTo>
                    <a:pt x="59664" y="21932"/>
                  </a:lnTo>
                  <a:lnTo>
                    <a:pt x="54508" y="21932"/>
                  </a:lnTo>
                  <a:lnTo>
                    <a:pt x="50152" y="19672"/>
                  </a:lnTo>
                  <a:lnTo>
                    <a:pt x="45796" y="17411"/>
                  </a:lnTo>
                  <a:lnTo>
                    <a:pt x="42252" y="12890"/>
                  </a:lnTo>
                  <a:lnTo>
                    <a:pt x="38214" y="9029"/>
                  </a:lnTo>
                  <a:lnTo>
                    <a:pt x="34188" y="5156"/>
                  </a:lnTo>
                  <a:lnTo>
                    <a:pt x="29667" y="1930"/>
                  </a:lnTo>
                  <a:lnTo>
                    <a:pt x="25311" y="965"/>
                  </a:lnTo>
                  <a:lnTo>
                    <a:pt x="20955" y="0"/>
                  </a:lnTo>
                  <a:lnTo>
                    <a:pt x="16764" y="1282"/>
                  </a:lnTo>
                  <a:lnTo>
                    <a:pt x="12573" y="2895"/>
                  </a:lnTo>
                  <a:lnTo>
                    <a:pt x="8382" y="4508"/>
                  </a:lnTo>
                  <a:lnTo>
                    <a:pt x="4191" y="6438"/>
                  </a:lnTo>
                  <a:lnTo>
                    <a:pt x="2095" y="7416"/>
                  </a:lnTo>
                  <a:lnTo>
                    <a:pt x="0" y="8382"/>
                  </a:lnTo>
                </a:path>
              </a:pathLst>
            </a:custGeom>
            <a:ln w="14740">
              <a:solidFill>
                <a:srgbClr val="000000"/>
              </a:solidFill>
            </a:ln>
          </p:spPr>
          <p:txBody>
            <a:bodyPr wrap="square" lIns="0" tIns="0" rIns="0" bIns="0" rtlCol="0"/>
            <a:lstStyle/>
            <a:p>
              <a:endParaRPr/>
            </a:p>
          </p:txBody>
        </p:sp>
        <p:sp>
          <p:nvSpPr>
            <p:cNvPr id="180" name="object 178">
              <a:extLst>
                <a:ext uri="{FF2B5EF4-FFF2-40B4-BE49-F238E27FC236}">
                  <a16:creationId xmlns:a16="http://schemas.microsoft.com/office/drawing/2014/main" id="{2C105A2D-DC96-416E-97D6-51CF67DFFD5A}"/>
                </a:ext>
              </a:extLst>
            </p:cNvPr>
            <p:cNvSpPr/>
            <p:nvPr/>
          </p:nvSpPr>
          <p:spPr>
            <a:xfrm>
              <a:off x="5127281" y="2838424"/>
              <a:ext cx="471805" cy="589915"/>
            </a:xfrm>
            <a:custGeom>
              <a:avLst/>
              <a:gdLst/>
              <a:ahLst/>
              <a:cxnLst/>
              <a:rect l="l" t="t" r="r" b="b"/>
              <a:pathLst>
                <a:path w="471804" h="589914">
                  <a:moveTo>
                    <a:pt x="0" y="58953"/>
                  </a:moveTo>
                  <a:lnTo>
                    <a:pt x="0" y="530656"/>
                  </a:lnTo>
                  <a:lnTo>
                    <a:pt x="471703" y="589622"/>
                  </a:lnTo>
                  <a:lnTo>
                    <a:pt x="471703" y="0"/>
                  </a:lnTo>
                  <a:lnTo>
                    <a:pt x="0" y="58953"/>
                  </a:lnTo>
                  <a:close/>
                </a:path>
              </a:pathLst>
            </a:custGeom>
            <a:solidFill>
              <a:srgbClr val="7E7E7E"/>
            </a:solidFill>
          </p:spPr>
          <p:txBody>
            <a:bodyPr wrap="square" lIns="0" tIns="0" rIns="0" bIns="0" rtlCol="0"/>
            <a:lstStyle/>
            <a:p>
              <a:endParaRPr/>
            </a:p>
          </p:txBody>
        </p:sp>
        <p:sp>
          <p:nvSpPr>
            <p:cNvPr id="181" name="object 179">
              <a:extLst>
                <a:ext uri="{FF2B5EF4-FFF2-40B4-BE49-F238E27FC236}">
                  <a16:creationId xmlns:a16="http://schemas.microsoft.com/office/drawing/2014/main" id="{31D0DC4E-9924-4BC2-8B59-F59858ED9AB3}"/>
                </a:ext>
              </a:extLst>
            </p:cNvPr>
            <p:cNvSpPr/>
            <p:nvPr/>
          </p:nvSpPr>
          <p:spPr>
            <a:xfrm>
              <a:off x="5127281" y="2838424"/>
              <a:ext cx="471805" cy="589915"/>
            </a:xfrm>
            <a:custGeom>
              <a:avLst/>
              <a:gdLst/>
              <a:ahLst/>
              <a:cxnLst/>
              <a:rect l="l" t="t" r="r" b="b"/>
              <a:pathLst>
                <a:path w="471804" h="589914">
                  <a:moveTo>
                    <a:pt x="0" y="530656"/>
                  </a:moveTo>
                  <a:lnTo>
                    <a:pt x="0" y="58953"/>
                  </a:lnTo>
                  <a:lnTo>
                    <a:pt x="471703" y="0"/>
                  </a:lnTo>
                  <a:lnTo>
                    <a:pt x="471703" y="589622"/>
                  </a:lnTo>
                  <a:lnTo>
                    <a:pt x="0" y="530656"/>
                  </a:lnTo>
                  <a:close/>
                </a:path>
              </a:pathLst>
            </a:custGeom>
            <a:ln w="7370">
              <a:solidFill>
                <a:srgbClr val="000000"/>
              </a:solidFill>
            </a:ln>
          </p:spPr>
          <p:txBody>
            <a:bodyPr wrap="square" lIns="0" tIns="0" rIns="0" bIns="0" rtlCol="0"/>
            <a:lstStyle/>
            <a:p>
              <a:endParaRPr/>
            </a:p>
          </p:txBody>
        </p:sp>
        <p:sp>
          <p:nvSpPr>
            <p:cNvPr id="182" name="object 180">
              <a:extLst>
                <a:ext uri="{FF2B5EF4-FFF2-40B4-BE49-F238E27FC236}">
                  <a16:creationId xmlns:a16="http://schemas.microsoft.com/office/drawing/2014/main" id="{35B23D7A-C8F8-4F27-9F4B-074F9C55DA8F}"/>
                </a:ext>
              </a:extLst>
            </p:cNvPr>
            <p:cNvSpPr/>
            <p:nvPr/>
          </p:nvSpPr>
          <p:spPr>
            <a:xfrm>
              <a:off x="3321476" y="3370930"/>
              <a:ext cx="0" cy="354330"/>
            </a:xfrm>
            <a:custGeom>
              <a:avLst/>
              <a:gdLst/>
              <a:ahLst/>
              <a:cxnLst/>
              <a:rect l="l" t="t" r="r" b="b"/>
              <a:pathLst>
                <a:path h="354329">
                  <a:moveTo>
                    <a:pt x="0" y="0"/>
                  </a:moveTo>
                  <a:lnTo>
                    <a:pt x="0" y="353776"/>
                  </a:lnTo>
                </a:path>
              </a:pathLst>
            </a:custGeom>
            <a:ln w="58962">
              <a:solidFill>
                <a:srgbClr val="7E7E7E"/>
              </a:solidFill>
            </a:ln>
          </p:spPr>
          <p:txBody>
            <a:bodyPr wrap="square" lIns="0" tIns="0" rIns="0" bIns="0" rtlCol="0"/>
            <a:lstStyle/>
            <a:p>
              <a:endParaRPr/>
            </a:p>
          </p:txBody>
        </p:sp>
        <p:sp>
          <p:nvSpPr>
            <p:cNvPr id="183" name="object 181">
              <a:extLst>
                <a:ext uri="{FF2B5EF4-FFF2-40B4-BE49-F238E27FC236}">
                  <a16:creationId xmlns:a16="http://schemas.microsoft.com/office/drawing/2014/main" id="{2C011292-466D-4449-83E8-B55885DFA8B5}"/>
                </a:ext>
              </a:extLst>
            </p:cNvPr>
            <p:cNvSpPr/>
            <p:nvPr/>
          </p:nvSpPr>
          <p:spPr>
            <a:xfrm>
              <a:off x="3291995" y="3370930"/>
              <a:ext cx="59055" cy="354330"/>
            </a:xfrm>
            <a:custGeom>
              <a:avLst/>
              <a:gdLst/>
              <a:ahLst/>
              <a:cxnLst/>
              <a:rect l="l" t="t" r="r" b="b"/>
              <a:pathLst>
                <a:path w="59054" h="354329">
                  <a:moveTo>
                    <a:pt x="58962" y="353776"/>
                  </a:moveTo>
                  <a:lnTo>
                    <a:pt x="58962" y="0"/>
                  </a:lnTo>
                  <a:lnTo>
                    <a:pt x="0" y="0"/>
                  </a:lnTo>
                  <a:lnTo>
                    <a:pt x="0" y="353776"/>
                  </a:lnTo>
                  <a:lnTo>
                    <a:pt x="58962" y="353776"/>
                  </a:lnTo>
                  <a:close/>
                </a:path>
              </a:pathLst>
            </a:custGeom>
            <a:ln w="7370">
              <a:solidFill>
                <a:srgbClr val="000000"/>
              </a:solidFill>
            </a:ln>
          </p:spPr>
          <p:txBody>
            <a:bodyPr wrap="square" lIns="0" tIns="0" rIns="0" bIns="0" rtlCol="0"/>
            <a:lstStyle/>
            <a:p>
              <a:endParaRPr/>
            </a:p>
          </p:txBody>
        </p:sp>
        <p:sp>
          <p:nvSpPr>
            <p:cNvPr id="184" name="object 182">
              <a:extLst>
                <a:ext uri="{FF2B5EF4-FFF2-40B4-BE49-F238E27FC236}">
                  <a16:creationId xmlns:a16="http://schemas.microsoft.com/office/drawing/2014/main" id="{9A5AA6EE-3572-4EE7-8FC5-1181B3851DE3}"/>
                </a:ext>
              </a:extLst>
            </p:cNvPr>
            <p:cNvSpPr/>
            <p:nvPr/>
          </p:nvSpPr>
          <p:spPr>
            <a:xfrm>
              <a:off x="3115104" y="3252999"/>
              <a:ext cx="177165" cy="589915"/>
            </a:xfrm>
            <a:custGeom>
              <a:avLst/>
              <a:gdLst/>
              <a:ahLst/>
              <a:cxnLst/>
              <a:rect l="l" t="t" r="r" b="b"/>
              <a:pathLst>
                <a:path w="177164" h="589914">
                  <a:moveTo>
                    <a:pt x="176888" y="589626"/>
                  </a:moveTo>
                  <a:lnTo>
                    <a:pt x="176888" y="0"/>
                  </a:lnTo>
                  <a:lnTo>
                    <a:pt x="0" y="0"/>
                  </a:lnTo>
                  <a:lnTo>
                    <a:pt x="0" y="589626"/>
                  </a:lnTo>
                  <a:lnTo>
                    <a:pt x="176888" y="589626"/>
                  </a:lnTo>
                  <a:close/>
                </a:path>
              </a:pathLst>
            </a:custGeom>
            <a:solidFill>
              <a:srgbClr val="7E7E7E"/>
            </a:solidFill>
          </p:spPr>
          <p:txBody>
            <a:bodyPr wrap="square" lIns="0" tIns="0" rIns="0" bIns="0" rtlCol="0"/>
            <a:lstStyle/>
            <a:p>
              <a:endParaRPr/>
            </a:p>
          </p:txBody>
        </p:sp>
        <p:sp>
          <p:nvSpPr>
            <p:cNvPr id="185" name="object 183">
              <a:extLst>
                <a:ext uri="{FF2B5EF4-FFF2-40B4-BE49-F238E27FC236}">
                  <a16:creationId xmlns:a16="http://schemas.microsoft.com/office/drawing/2014/main" id="{53F61C1E-FFC5-42B1-8639-AC9109F1E2D8}"/>
                </a:ext>
              </a:extLst>
            </p:cNvPr>
            <p:cNvSpPr/>
            <p:nvPr/>
          </p:nvSpPr>
          <p:spPr>
            <a:xfrm>
              <a:off x="3115104" y="3252999"/>
              <a:ext cx="177165" cy="589915"/>
            </a:xfrm>
            <a:custGeom>
              <a:avLst/>
              <a:gdLst/>
              <a:ahLst/>
              <a:cxnLst/>
              <a:rect l="l" t="t" r="r" b="b"/>
              <a:pathLst>
                <a:path w="177164" h="589914">
                  <a:moveTo>
                    <a:pt x="176888" y="589626"/>
                  </a:moveTo>
                  <a:lnTo>
                    <a:pt x="176888" y="0"/>
                  </a:lnTo>
                  <a:lnTo>
                    <a:pt x="0" y="0"/>
                  </a:lnTo>
                  <a:lnTo>
                    <a:pt x="0" y="589626"/>
                  </a:lnTo>
                  <a:lnTo>
                    <a:pt x="176888" y="589626"/>
                  </a:lnTo>
                  <a:close/>
                </a:path>
              </a:pathLst>
            </a:custGeom>
            <a:ln w="7370">
              <a:solidFill>
                <a:srgbClr val="000000"/>
              </a:solidFill>
            </a:ln>
          </p:spPr>
          <p:txBody>
            <a:bodyPr wrap="square" lIns="0" tIns="0" rIns="0" bIns="0" rtlCol="0"/>
            <a:lstStyle/>
            <a:p>
              <a:endParaRPr/>
            </a:p>
          </p:txBody>
        </p:sp>
        <p:sp>
          <p:nvSpPr>
            <p:cNvPr id="186" name="object 184">
              <a:extLst>
                <a:ext uri="{FF2B5EF4-FFF2-40B4-BE49-F238E27FC236}">
                  <a16:creationId xmlns:a16="http://schemas.microsoft.com/office/drawing/2014/main" id="{5DD3C028-7A55-49C6-B1F6-0207646C8C2E}"/>
                </a:ext>
              </a:extLst>
            </p:cNvPr>
            <p:cNvSpPr/>
            <p:nvPr/>
          </p:nvSpPr>
          <p:spPr>
            <a:xfrm>
              <a:off x="3288307" y="3485169"/>
              <a:ext cx="184255" cy="125289"/>
            </a:xfrm>
            <a:prstGeom prst="rect">
              <a:avLst/>
            </a:prstGeom>
            <a:blipFill>
              <a:blip r:embed="rId5" cstate="print"/>
              <a:stretch>
                <a:fillRect/>
              </a:stretch>
            </a:blipFill>
          </p:spPr>
          <p:txBody>
            <a:bodyPr wrap="square" lIns="0" tIns="0" rIns="0" bIns="0" rtlCol="0"/>
            <a:lstStyle/>
            <a:p>
              <a:endParaRPr/>
            </a:p>
          </p:txBody>
        </p:sp>
        <p:sp>
          <p:nvSpPr>
            <p:cNvPr id="187" name="object 185">
              <a:extLst>
                <a:ext uri="{FF2B5EF4-FFF2-40B4-BE49-F238E27FC236}">
                  <a16:creationId xmlns:a16="http://schemas.microsoft.com/office/drawing/2014/main" id="{2BAAB7F2-822F-419E-9017-27AF607D9D1D}"/>
                </a:ext>
              </a:extLst>
            </p:cNvPr>
            <p:cNvSpPr/>
            <p:nvPr/>
          </p:nvSpPr>
          <p:spPr>
            <a:xfrm>
              <a:off x="3056140" y="3370922"/>
              <a:ext cx="354330" cy="354330"/>
            </a:xfrm>
            <a:custGeom>
              <a:avLst/>
              <a:gdLst/>
              <a:ahLst/>
              <a:cxnLst/>
              <a:rect l="l" t="t" r="r" b="b"/>
              <a:pathLst>
                <a:path w="354329" h="354329">
                  <a:moveTo>
                    <a:pt x="0" y="176885"/>
                  </a:moveTo>
                  <a:lnTo>
                    <a:pt x="6318" y="223913"/>
                  </a:lnTo>
                  <a:lnTo>
                    <a:pt x="24150" y="266170"/>
                  </a:lnTo>
                  <a:lnTo>
                    <a:pt x="51809" y="301972"/>
                  </a:lnTo>
                  <a:lnTo>
                    <a:pt x="87609" y="329632"/>
                  </a:lnTo>
                  <a:lnTo>
                    <a:pt x="129863" y="347465"/>
                  </a:lnTo>
                  <a:lnTo>
                    <a:pt x="176885" y="353783"/>
                  </a:lnTo>
                  <a:lnTo>
                    <a:pt x="223913" y="347465"/>
                  </a:lnTo>
                  <a:lnTo>
                    <a:pt x="266170" y="329632"/>
                  </a:lnTo>
                  <a:lnTo>
                    <a:pt x="301972" y="301972"/>
                  </a:lnTo>
                  <a:lnTo>
                    <a:pt x="329632" y="266170"/>
                  </a:lnTo>
                  <a:lnTo>
                    <a:pt x="347465" y="223913"/>
                  </a:lnTo>
                  <a:lnTo>
                    <a:pt x="353783" y="176885"/>
                  </a:lnTo>
                  <a:lnTo>
                    <a:pt x="347465" y="129863"/>
                  </a:lnTo>
                  <a:lnTo>
                    <a:pt x="329632" y="87609"/>
                  </a:lnTo>
                  <a:lnTo>
                    <a:pt x="301972" y="51809"/>
                  </a:lnTo>
                  <a:lnTo>
                    <a:pt x="266170" y="24150"/>
                  </a:lnTo>
                  <a:lnTo>
                    <a:pt x="223913" y="6318"/>
                  </a:lnTo>
                  <a:lnTo>
                    <a:pt x="176885" y="0"/>
                  </a:lnTo>
                  <a:lnTo>
                    <a:pt x="129863" y="6318"/>
                  </a:lnTo>
                  <a:lnTo>
                    <a:pt x="87609" y="24150"/>
                  </a:lnTo>
                  <a:lnTo>
                    <a:pt x="51809" y="51809"/>
                  </a:lnTo>
                  <a:lnTo>
                    <a:pt x="24150" y="87609"/>
                  </a:lnTo>
                  <a:lnTo>
                    <a:pt x="6318" y="129863"/>
                  </a:lnTo>
                  <a:lnTo>
                    <a:pt x="0" y="176885"/>
                  </a:lnTo>
                  <a:close/>
                </a:path>
              </a:pathLst>
            </a:custGeom>
            <a:solidFill>
              <a:srgbClr val="7E7E7E"/>
            </a:solidFill>
          </p:spPr>
          <p:txBody>
            <a:bodyPr wrap="square" lIns="0" tIns="0" rIns="0" bIns="0" rtlCol="0"/>
            <a:lstStyle/>
            <a:p>
              <a:endParaRPr/>
            </a:p>
          </p:txBody>
        </p:sp>
        <p:sp>
          <p:nvSpPr>
            <p:cNvPr id="188" name="object 186">
              <a:extLst>
                <a:ext uri="{FF2B5EF4-FFF2-40B4-BE49-F238E27FC236}">
                  <a16:creationId xmlns:a16="http://schemas.microsoft.com/office/drawing/2014/main" id="{5646FD9A-C0B2-4B32-8EC8-E68B68962584}"/>
                </a:ext>
              </a:extLst>
            </p:cNvPr>
            <p:cNvSpPr/>
            <p:nvPr/>
          </p:nvSpPr>
          <p:spPr>
            <a:xfrm>
              <a:off x="3056140" y="3370922"/>
              <a:ext cx="354330" cy="354330"/>
            </a:xfrm>
            <a:custGeom>
              <a:avLst/>
              <a:gdLst/>
              <a:ahLst/>
              <a:cxnLst/>
              <a:rect l="l" t="t" r="r" b="b"/>
              <a:pathLst>
                <a:path w="354329" h="354329">
                  <a:moveTo>
                    <a:pt x="353783" y="176885"/>
                  </a:moveTo>
                  <a:lnTo>
                    <a:pt x="347465" y="129863"/>
                  </a:lnTo>
                  <a:lnTo>
                    <a:pt x="329632" y="87609"/>
                  </a:lnTo>
                  <a:lnTo>
                    <a:pt x="301972" y="51809"/>
                  </a:lnTo>
                  <a:lnTo>
                    <a:pt x="266170" y="24150"/>
                  </a:lnTo>
                  <a:lnTo>
                    <a:pt x="223913" y="6318"/>
                  </a:lnTo>
                  <a:lnTo>
                    <a:pt x="176885" y="0"/>
                  </a:lnTo>
                  <a:lnTo>
                    <a:pt x="129863" y="6318"/>
                  </a:lnTo>
                  <a:lnTo>
                    <a:pt x="87609" y="24150"/>
                  </a:lnTo>
                  <a:lnTo>
                    <a:pt x="51809" y="51809"/>
                  </a:lnTo>
                  <a:lnTo>
                    <a:pt x="24150" y="87609"/>
                  </a:lnTo>
                  <a:lnTo>
                    <a:pt x="6318" y="129863"/>
                  </a:lnTo>
                  <a:lnTo>
                    <a:pt x="0" y="176885"/>
                  </a:lnTo>
                  <a:lnTo>
                    <a:pt x="6318" y="223913"/>
                  </a:lnTo>
                  <a:lnTo>
                    <a:pt x="24150" y="266170"/>
                  </a:lnTo>
                  <a:lnTo>
                    <a:pt x="51809" y="301972"/>
                  </a:lnTo>
                  <a:lnTo>
                    <a:pt x="87609" y="329632"/>
                  </a:lnTo>
                  <a:lnTo>
                    <a:pt x="129863" y="347465"/>
                  </a:lnTo>
                  <a:lnTo>
                    <a:pt x="176885" y="353783"/>
                  </a:lnTo>
                  <a:lnTo>
                    <a:pt x="223913" y="347465"/>
                  </a:lnTo>
                  <a:lnTo>
                    <a:pt x="266170" y="329632"/>
                  </a:lnTo>
                  <a:lnTo>
                    <a:pt x="301972" y="301972"/>
                  </a:lnTo>
                  <a:lnTo>
                    <a:pt x="329632" y="266170"/>
                  </a:lnTo>
                  <a:lnTo>
                    <a:pt x="347465" y="223913"/>
                  </a:lnTo>
                  <a:lnTo>
                    <a:pt x="353783" y="176885"/>
                  </a:lnTo>
                </a:path>
              </a:pathLst>
            </a:custGeom>
            <a:ln w="7370">
              <a:solidFill>
                <a:srgbClr val="000000"/>
              </a:solidFill>
            </a:ln>
          </p:spPr>
          <p:txBody>
            <a:bodyPr wrap="square" lIns="0" tIns="0" rIns="0" bIns="0" rtlCol="0"/>
            <a:lstStyle/>
            <a:p>
              <a:endParaRPr/>
            </a:p>
          </p:txBody>
        </p:sp>
        <p:sp>
          <p:nvSpPr>
            <p:cNvPr id="189" name="object 187">
              <a:extLst>
                <a:ext uri="{FF2B5EF4-FFF2-40B4-BE49-F238E27FC236}">
                  <a16:creationId xmlns:a16="http://schemas.microsoft.com/office/drawing/2014/main" id="{F90491DB-7FC7-4A2B-9FD5-60C05A2BCF4A}"/>
                </a:ext>
              </a:extLst>
            </p:cNvPr>
            <p:cNvSpPr/>
            <p:nvPr/>
          </p:nvSpPr>
          <p:spPr>
            <a:xfrm>
              <a:off x="3291987" y="3252997"/>
              <a:ext cx="354330" cy="118110"/>
            </a:xfrm>
            <a:custGeom>
              <a:avLst/>
              <a:gdLst/>
              <a:ahLst/>
              <a:cxnLst/>
              <a:rect l="l" t="t" r="r" b="b"/>
              <a:pathLst>
                <a:path w="354329" h="118110">
                  <a:moveTo>
                    <a:pt x="353776" y="117925"/>
                  </a:moveTo>
                  <a:lnTo>
                    <a:pt x="353776" y="0"/>
                  </a:lnTo>
                  <a:lnTo>
                    <a:pt x="0" y="0"/>
                  </a:lnTo>
                  <a:lnTo>
                    <a:pt x="0" y="117925"/>
                  </a:lnTo>
                  <a:lnTo>
                    <a:pt x="353776" y="117925"/>
                  </a:lnTo>
                  <a:close/>
                </a:path>
              </a:pathLst>
            </a:custGeom>
            <a:solidFill>
              <a:srgbClr val="7E7E7E"/>
            </a:solidFill>
          </p:spPr>
          <p:txBody>
            <a:bodyPr wrap="square" lIns="0" tIns="0" rIns="0" bIns="0" rtlCol="0"/>
            <a:lstStyle/>
            <a:p>
              <a:endParaRPr/>
            </a:p>
          </p:txBody>
        </p:sp>
        <p:sp>
          <p:nvSpPr>
            <p:cNvPr id="190" name="object 188">
              <a:extLst>
                <a:ext uri="{FF2B5EF4-FFF2-40B4-BE49-F238E27FC236}">
                  <a16:creationId xmlns:a16="http://schemas.microsoft.com/office/drawing/2014/main" id="{6D2405B9-A004-4F32-BD78-95EEF118F61B}"/>
                </a:ext>
              </a:extLst>
            </p:cNvPr>
            <p:cNvSpPr/>
            <p:nvPr/>
          </p:nvSpPr>
          <p:spPr>
            <a:xfrm>
              <a:off x="3291987" y="3252997"/>
              <a:ext cx="354330" cy="118110"/>
            </a:xfrm>
            <a:custGeom>
              <a:avLst/>
              <a:gdLst/>
              <a:ahLst/>
              <a:cxnLst/>
              <a:rect l="l" t="t" r="r" b="b"/>
              <a:pathLst>
                <a:path w="354329" h="118110">
                  <a:moveTo>
                    <a:pt x="353776" y="117925"/>
                  </a:moveTo>
                  <a:lnTo>
                    <a:pt x="353776" y="0"/>
                  </a:lnTo>
                  <a:lnTo>
                    <a:pt x="0" y="0"/>
                  </a:lnTo>
                  <a:lnTo>
                    <a:pt x="0" y="117925"/>
                  </a:lnTo>
                  <a:lnTo>
                    <a:pt x="353776" y="117925"/>
                  </a:lnTo>
                  <a:close/>
                </a:path>
              </a:pathLst>
            </a:custGeom>
            <a:ln w="7370">
              <a:solidFill>
                <a:srgbClr val="000000"/>
              </a:solidFill>
            </a:ln>
          </p:spPr>
          <p:txBody>
            <a:bodyPr wrap="square" lIns="0" tIns="0" rIns="0" bIns="0" rtlCol="0"/>
            <a:lstStyle/>
            <a:p>
              <a:endParaRPr/>
            </a:p>
          </p:txBody>
        </p:sp>
        <p:sp>
          <p:nvSpPr>
            <p:cNvPr id="191" name="object 189">
              <a:extLst>
                <a:ext uri="{FF2B5EF4-FFF2-40B4-BE49-F238E27FC236}">
                  <a16:creationId xmlns:a16="http://schemas.microsoft.com/office/drawing/2014/main" id="{D97D8C1B-BB98-4200-83B5-8486EC6D5236}"/>
                </a:ext>
              </a:extLst>
            </p:cNvPr>
            <p:cNvSpPr/>
            <p:nvPr/>
          </p:nvSpPr>
          <p:spPr>
            <a:xfrm>
              <a:off x="3291987" y="3724700"/>
              <a:ext cx="354330" cy="118110"/>
            </a:xfrm>
            <a:custGeom>
              <a:avLst/>
              <a:gdLst/>
              <a:ahLst/>
              <a:cxnLst/>
              <a:rect l="l" t="t" r="r" b="b"/>
              <a:pathLst>
                <a:path w="354329" h="118110">
                  <a:moveTo>
                    <a:pt x="353776" y="117925"/>
                  </a:moveTo>
                  <a:lnTo>
                    <a:pt x="353776" y="0"/>
                  </a:lnTo>
                  <a:lnTo>
                    <a:pt x="0" y="0"/>
                  </a:lnTo>
                  <a:lnTo>
                    <a:pt x="0" y="117925"/>
                  </a:lnTo>
                  <a:lnTo>
                    <a:pt x="353776" y="117925"/>
                  </a:lnTo>
                  <a:close/>
                </a:path>
              </a:pathLst>
            </a:custGeom>
            <a:solidFill>
              <a:srgbClr val="7E7E7E"/>
            </a:solidFill>
          </p:spPr>
          <p:txBody>
            <a:bodyPr wrap="square" lIns="0" tIns="0" rIns="0" bIns="0" rtlCol="0"/>
            <a:lstStyle/>
            <a:p>
              <a:endParaRPr/>
            </a:p>
          </p:txBody>
        </p:sp>
        <p:sp>
          <p:nvSpPr>
            <p:cNvPr id="192" name="object 190">
              <a:extLst>
                <a:ext uri="{FF2B5EF4-FFF2-40B4-BE49-F238E27FC236}">
                  <a16:creationId xmlns:a16="http://schemas.microsoft.com/office/drawing/2014/main" id="{8A342440-9E99-466B-8E40-004C241F05CD}"/>
                </a:ext>
              </a:extLst>
            </p:cNvPr>
            <p:cNvSpPr/>
            <p:nvPr/>
          </p:nvSpPr>
          <p:spPr>
            <a:xfrm>
              <a:off x="3291987" y="3724700"/>
              <a:ext cx="354330" cy="118110"/>
            </a:xfrm>
            <a:custGeom>
              <a:avLst/>
              <a:gdLst/>
              <a:ahLst/>
              <a:cxnLst/>
              <a:rect l="l" t="t" r="r" b="b"/>
              <a:pathLst>
                <a:path w="354329" h="118110">
                  <a:moveTo>
                    <a:pt x="353776" y="117925"/>
                  </a:moveTo>
                  <a:lnTo>
                    <a:pt x="353776" y="0"/>
                  </a:lnTo>
                  <a:lnTo>
                    <a:pt x="0" y="0"/>
                  </a:lnTo>
                  <a:lnTo>
                    <a:pt x="0" y="117925"/>
                  </a:lnTo>
                  <a:lnTo>
                    <a:pt x="353776" y="117925"/>
                  </a:lnTo>
                  <a:close/>
                </a:path>
              </a:pathLst>
            </a:custGeom>
            <a:ln w="7370">
              <a:solidFill>
                <a:srgbClr val="000000"/>
              </a:solidFill>
            </a:ln>
          </p:spPr>
          <p:txBody>
            <a:bodyPr wrap="square" lIns="0" tIns="0" rIns="0" bIns="0" rtlCol="0"/>
            <a:lstStyle/>
            <a:p>
              <a:endParaRPr/>
            </a:p>
          </p:txBody>
        </p:sp>
        <p:sp>
          <p:nvSpPr>
            <p:cNvPr id="193" name="object 191">
              <a:extLst>
                <a:ext uri="{FF2B5EF4-FFF2-40B4-BE49-F238E27FC236}">
                  <a16:creationId xmlns:a16="http://schemas.microsoft.com/office/drawing/2014/main" id="{C1FFB44C-F5AD-4181-9EAD-85121BFEBBE2}"/>
                </a:ext>
              </a:extLst>
            </p:cNvPr>
            <p:cNvSpPr/>
            <p:nvPr/>
          </p:nvSpPr>
          <p:spPr>
            <a:xfrm>
              <a:off x="6210650" y="2958193"/>
              <a:ext cx="0" cy="354330"/>
            </a:xfrm>
            <a:custGeom>
              <a:avLst/>
              <a:gdLst/>
              <a:ahLst/>
              <a:cxnLst/>
              <a:rect l="l" t="t" r="r" b="b"/>
              <a:pathLst>
                <a:path h="354329">
                  <a:moveTo>
                    <a:pt x="0" y="0"/>
                  </a:moveTo>
                  <a:lnTo>
                    <a:pt x="0" y="353776"/>
                  </a:lnTo>
                </a:path>
              </a:pathLst>
            </a:custGeom>
            <a:ln w="58962">
              <a:solidFill>
                <a:srgbClr val="7E7E7E"/>
              </a:solidFill>
            </a:ln>
          </p:spPr>
          <p:txBody>
            <a:bodyPr wrap="square" lIns="0" tIns="0" rIns="0" bIns="0" rtlCol="0"/>
            <a:lstStyle/>
            <a:p>
              <a:endParaRPr/>
            </a:p>
          </p:txBody>
        </p:sp>
        <p:sp>
          <p:nvSpPr>
            <p:cNvPr id="194" name="object 192">
              <a:extLst>
                <a:ext uri="{FF2B5EF4-FFF2-40B4-BE49-F238E27FC236}">
                  <a16:creationId xmlns:a16="http://schemas.microsoft.com/office/drawing/2014/main" id="{BAB06AE3-2630-46C5-AEED-5400DD562B4C}"/>
                </a:ext>
              </a:extLst>
            </p:cNvPr>
            <p:cNvSpPr/>
            <p:nvPr/>
          </p:nvSpPr>
          <p:spPr>
            <a:xfrm>
              <a:off x="6181169" y="2958193"/>
              <a:ext cx="59055" cy="354330"/>
            </a:xfrm>
            <a:custGeom>
              <a:avLst/>
              <a:gdLst/>
              <a:ahLst/>
              <a:cxnLst/>
              <a:rect l="l" t="t" r="r" b="b"/>
              <a:pathLst>
                <a:path w="59054" h="354329">
                  <a:moveTo>
                    <a:pt x="58962" y="353776"/>
                  </a:moveTo>
                  <a:lnTo>
                    <a:pt x="58962" y="0"/>
                  </a:lnTo>
                  <a:lnTo>
                    <a:pt x="0" y="0"/>
                  </a:lnTo>
                  <a:lnTo>
                    <a:pt x="0" y="353776"/>
                  </a:lnTo>
                  <a:lnTo>
                    <a:pt x="58962" y="353776"/>
                  </a:lnTo>
                  <a:close/>
                </a:path>
              </a:pathLst>
            </a:custGeom>
            <a:ln w="7370">
              <a:solidFill>
                <a:srgbClr val="000000"/>
              </a:solidFill>
            </a:ln>
          </p:spPr>
          <p:txBody>
            <a:bodyPr wrap="square" lIns="0" tIns="0" rIns="0" bIns="0" rtlCol="0"/>
            <a:lstStyle/>
            <a:p>
              <a:endParaRPr/>
            </a:p>
          </p:txBody>
        </p:sp>
        <p:sp>
          <p:nvSpPr>
            <p:cNvPr id="195" name="object 193">
              <a:extLst>
                <a:ext uri="{FF2B5EF4-FFF2-40B4-BE49-F238E27FC236}">
                  <a16:creationId xmlns:a16="http://schemas.microsoft.com/office/drawing/2014/main" id="{69CFAB88-FC54-4488-B9ED-5DD5BC2ACE0C}"/>
                </a:ext>
              </a:extLst>
            </p:cNvPr>
            <p:cNvSpPr/>
            <p:nvPr/>
          </p:nvSpPr>
          <p:spPr>
            <a:xfrm>
              <a:off x="6240129" y="2840262"/>
              <a:ext cx="177165" cy="589915"/>
            </a:xfrm>
            <a:custGeom>
              <a:avLst/>
              <a:gdLst/>
              <a:ahLst/>
              <a:cxnLst/>
              <a:rect l="l" t="t" r="r" b="b"/>
              <a:pathLst>
                <a:path w="177164" h="589914">
                  <a:moveTo>
                    <a:pt x="176888" y="589626"/>
                  </a:moveTo>
                  <a:lnTo>
                    <a:pt x="176888" y="0"/>
                  </a:lnTo>
                  <a:lnTo>
                    <a:pt x="0" y="0"/>
                  </a:lnTo>
                  <a:lnTo>
                    <a:pt x="0" y="589626"/>
                  </a:lnTo>
                  <a:lnTo>
                    <a:pt x="176888" y="589626"/>
                  </a:lnTo>
                  <a:close/>
                </a:path>
              </a:pathLst>
            </a:custGeom>
            <a:solidFill>
              <a:srgbClr val="7E7E7E"/>
            </a:solidFill>
          </p:spPr>
          <p:txBody>
            <a:bodyPr wrap="square" lIns="0" tIns="0" rIns="0" bIns="0" rtlCol="0"/>
            <a:lstStyle/>
            <a:p>
              <a:endParaRPr/>
            </a:p>
          </p:txBody>
        </p:sp>
        <p:sp>
          <p:nvSpPr>
            <p:cNvPr id="196" name="object 194">
              <a:extLst>
                <a:ext uri="{FF2B5EF4-FFF2-40B4-BE49-F238E27FC236}">
                  <a16:creationId xmlns:a16="http://schemas.microsoft.com/office/drawing/2014/main" id="{5552FD1C-2797-4EF2-A50A-2192E8BD2C87}"/>
                </a:ext>
              </a:extLst>
            </p:cNvPr>
            <p:cNvSpPr/>
            <p:nvPr/>
          </p:nvSpPr>
          <p:spPr>
            <a:xfrm>
              <a:off x="6240129" y="2840262"/>
              <a:ext cx="177165" cy="589915"/>
            </a:xfrm>
            <a:custGeom>
              <a:avLst/>
              <a:gdLst/>
              <a:ahLst/>
              <a:cxnLst/>
              <a:rect l="l" t="t" r="r" b="b"/>
              <a:pathLst>
                <a:path w="177164" h="589914">
                  <a:moveTo>
                    <a:pt x="176888" y="589626"/>
                  </a:moveTo>
                  <a:lnTo>
                    <a:pt x="176888" y="0"/>
                  </a:lnTo>
                  <a:lnTo>
                    <a:pt x="0" y="0"/>
                  </a:lnTo>
                  <a:lnTo>
                    <a:pt x="0" y="589626"/>
                  </a:lnTo>
                  <a:lnTo>
                    <a:pt x="176888" y="589626"/>
                  </a:lnTo>
                  <a:close/>
                </a:path>
              </a:pathLst>
            </a:custGeom>
            <a:ln w="7370">
              <a:solidFill>
                <a:srgbClr val="000000"/>
              </a:solidFill>
            </a:ln>
          </p:spPr>
          <p:txBody>
            <a:bodyPr wrap="square" lIns="0" tIns="0" rIns="0" bIns="0" rtlCol="0"/>
            <a:lstStyle/>
            <a:p>
              <a:endParaRPr/>
            </a:p>
          </p:txBody>
        </p:sp>
        <p:sp>
          <p:nvSpPr>
            <p:cNvPr id="197" name="object 195">
              <a:extLst>
                <a:ext uri="{FF2B5EF4-FFF2-40B4-BE49-F238E27FC236}">
                  <a16:creationId xmlns:a16="http://schemas.microsoft.com/office/drawing/2014/main" id="{5464114C-491F-4C4A-8CF0-93F35C3AA66F}"/>
                </a:ext>
              </a:extLst>
            </p:cNvPr>
            <p:cNvSpPr/>
            <p:nvPr/>
          </p:nvSpPr>
          <p:spPr>
            <a:xfrm>
              <a:off x="6059548" y="3072432"/>
              <a:ext cx="184268" cy="125289"/>
            </a:xfrm>
            <a:prstGeom prst="rect">
              <a:avLst/>
            </a:prstGeom>
            <a:blipFill>
              <a:blip r:embed="rId6" cstate="print"/>
              <a:stretch>
                <a:fillRect/>
              </a:stretch>
            </a:blipFill>
          </p:spPr>
          <p:txBody>
            <a:bodyPr wrap="square" lIns="0" tIns="0" rIns="0" bIns="0" rtlCol="0"/>
            <a:lstStyle/>
            <a:p>
              <a:endParaRPr/>
            </a:p>
          </p:txBody>
        </p:sp>
        <p:sp>
          <p:nvSpPr>
            <p:cNvPr id="198" name="object 196">
              <a:extLst>
                <a:ext uri="{FF2B5EF4-FFF2-40B4-BE49-F238E27FC236}">
                  <a16:creationId xmlns:a16="http://schemas.microsoft.com/office/drawing/2014/main" id="{DCEFE3E6-DF9A-4C7D-8819-0F6045A4180D}"/>
                </a:ext>
              </a:extLst>
            </p:cNvPr>
            <p:cNvSpPr/>
            <p:nvPr/>
          </p:nvSpPr>
          <p:spPr>
            <a:xfrm>
              <a:off x="6122199" y="2958185"/>
              <a:ext cx="354330" cy="354330"/>
            </a:xfrm>
            <a:custGeom>
              <a:avLst/>
              <a:gdLst/>
              <a:ahLst/>
              <a:cxnLst/>
              <a:rect l="l" t="t" r="r" b="b"/>
              <a:pathLst>
                <a:path w="354329" h="354329">
                  <a:moveTo>
                    <a:pt x="0" y="176885"/>
                  </a:moveTo>
                  <a:lnTo>
                    <a:pt x="6318" y="223913"/>
                  </a:lnTo>
                  <a:lnTo>
                    <a:pt x="24150" y="266170"/>
                  </a:lnTo>
                  <a:lnTo>
                    <a:pt x="51809" y="301972"/>
                  </a:lnTo>
                  <a:lnTo>
                    <a:pt x="87609" y="329632"/>
                  </a:lnTo>
                  <a:lnTo>
                    <a:pt x="129863" y="347465"/>
                  </a:lnTo>
                  <a:lnTo>
                    <a:pt x="176885" y="353783"/>
                  </a:lnTo>
                  <a:lnTo>
                    <a:pt x="223912" y="347465"/>
                  </a:lnTo>
                  <a:lnTo>
                    <a:pt x="266167" y="329632"/>
                  </a:lnTo>
                  <a:lnTo>
                    <a:pt x="301966" y="301972"/>
                  </a:lnTo>
                  <a:lnTo>
                    <a:pt x="329623" y="266170"/>
                  </a:lnTo>
                  <a:lnTo>
                    <a:pt x="347453" y="223913"/>
                  </a:lnTo>
                  <a:lnTo>
                    <a:pt x="353771" y="176885"/>
                  </a:lnTo>
                  <a:lnTo>
                    <a:pt x="347453" y="129863"/>
                  </a:lnTo>
                  <a:lnTo>
                    <a:pt x="329623" y="87609"/>
                  </a:lnTo>
                  <a:lnTo>
                    <a:pt x="301966" y="51809"/>
                  </a:lnTo>
                  <a:lnTo>
                    <a:pt x="266167" y="24150"/>
                  </a:lnTo>
                  <a:lnTo>
                    <a:pt x="223912" y="6318"/>
                  </a:lnTo>
                  <a:lnTo>
                    <a:pt x="176885" y="0"/>
                  </a:lnTo>
                  <a:lnTo>
                    <a:pt x="129863" y="6318"/>
                  </a:lnTo>
                  <a:lnTo>
                    <a:pt x="87609" y="24150"/>
                  </a:lnTo>
                  <a:lnTo>
                    <a:pt x="51809" y="51809"/>
                  </a:lnTo>
                  <a:lnTo>
                    <a:pt x="24150" y="87609"/>
                  </a:lnTo>
                  <a:lnTo>
                    <a:pt x="6318" y="129863"/>
                  </a:lnTo>
                  <a:lnTo>
                    <a:pt x="0" y="176885"/>
                  </a:lnTo>
                  <a:close/>
                </a:path>
              </a:pathLst>
            </a:custGeom>
            <a:solidFill>
              <a:srgbClr val="7E7E7E"/>
            </a:solidFill>
          </p:spPr>
          <p:txBody>
            <a:bodyPr wrap="square" lIns="0" tIns="0" rIns="0" bIns="0" rtlCol="0"/>
            <a:lstStyle/>
            <a:p>
              <a:endParaRPr/>
            </a:p>
          </p:txBody>
        </p:sp>
        <p:sp>
          <p:nvSpPr>
            <p:cNvPr id="199" name="object 197">
              <a:extLst>
                <a:ext uri="{FF2B5EF4-FFF2-40B4-BE49-F238E27FC236}">
                  <a16:creationId xmlns:a16="http://schemas.microsoft.com/office/drawing/2014/main" id="{F2F7DD11-5520-4A6B-AFBD-109D6D3DB9EA}"/>
                </a:ext>
              </a:extLst>
            </p:cNvPr>
            <p:cNvSpPr/>
            <p:nvPr/>
          </p:nvSpPr>
          <p:spPr>
            <a:xfrm>
              <a:off x="6122199" y="2958185"/>
              <a:ext cx="354330" cy="354330"/>
            </a:xfrm>
            <a:custGeom>
              <a:avLst/>
              <a:gdLst/>
              <a:ahLst/>
              <a:cxnLst/>
              <a:rect l="l" t="t" r="r" b="b"/>
              <a:pathLst>
                <a:path w="354329" h="354329">
                  <a:moveTo>
                    <a:pt x="0" y="176885"/>
                  </a:moveTo>
                  <a:lnTo>
                    <a:pt x="6318" y="223913"/>
                  </a:lnTo>
                  <a:lnTo>
                    <a:pt x="24150" y="266170"/>
                  </a:lnTo>
                  <a:lnTo>
                    <a:pt x="51809" y="301972"/>
                  </a:lnTo>
                  <a:lnTo>
                    <a:pt x="87609" y="329632"/>
                  </a:lnTo>
                  <a:lnTo>
                    <a:pt x="129863" y="347465"/>
                  </a:lnTo>
                  <a:lnTo>
                    <a:pt x="176885" y="353783"/>
                  </a:lnTo>
                  <a:lnTo>
                    <a:pt x="223912" y="347465"/>
                  </a:lnTo>
                  <a:lnTo>
                    <a:pt x="266167" y="329632"/>
                  </a:lnTo>
                  <a:lnTo>
                    <a:pt x="301966" y="301972"/>
                  </a:lnTo>
                  <a:lnTo>
                    <a:pt x="329623" y="266170"/>
                  </a:lnTo>
                  <a:lnTo>
                    <a:pt x="347453" y="223913"/>
                  </a:lnTo>
                  <a:lnTo>
                    <a:pt x="353771" y="176885"/>
                  </a:lnTo>
                  <a:lnTo>
                    <a:pt x="347453" y="129863"/>
                  </a:lnTo>
                  <a:lnTo>
                    <a:pt x="329623" y="87609"/>
                  </a:lnTo>
                  <a:lnTo>
                    <a:pt x="301966" y="51809"/>
                  </a:lnTo>
                  <a:lnTo>
                    <a:pt x="266167" y="24150"/>
                  </a:lnTo>
                  <a:lnTo>
                    <a:pt x="223912" y="6318"/>
                  </a:lnTo>
                  <a:lnTo>
                    <a:pt x="176885" y="0"/>
                  </a:lnTo>
                  <a:lnTo>
                    <a:pt x="129863" y="6318"/>
                  </a:lnTo>
                  <a:lnTo>
                    <a:pt x="87609" y="24150"/>
                  </a:lnTo>
                  <a:lnTo>
                    <a:pt x="51809" y="51809"/>
                  </a:lnTo>
                  <a:lnTo>
                    <a:pt x="24150" y="87609"/>
                  </a:lnTo>
                  <a:lnTo>
                    <a:pt x="6318" y="129863"/>
                  </a:lnTo>
                  <a:lnTo>
                    <a:pt x="0" y="176885"/>
                  </a:lnTo>
                </a:path>
              </a:pathLst>
            </a:custGeom>
            <a:ln w="7370">
              <a:solidFill>
                <a:srgbClr val="000000"/>
              </a:solidFill>
            </a:ln>
          </p:spPr>
          <p:txBody>
            <a:bodyPr wrap="square" lIns="0" tIns="0" rIns="0" bIns="0" rtlCol="0"/>
            <a:lstStyle/>
            <a:p>
              <a:endParaRPr/>
            </a:p>
          </p:txBody>
        </p:sp>
        <p:sp>
          <p:nvSpPr>
            <p:cNvPr id="200" name="object 198">
              <a:extLst>
                <a:ext uri="{FF2B5EF4-FFF2-40B4-BE49-F238E27FC236}">
                  <a16:creationId xmlns:a16="http://schemas.microsoft.com/office/drawing/2014/main" id="{3AE7C736-01FA-456A-9DBD-723C1F91B65B}"/>
                </a:ext>
              </a:extLst>
            </p:cNvPr>
            <p:cNvSpPr/>
            <p:nvPr/>
          </p:nvSpPr>
          <p:spPr>
            <a:xfrm>
              <a:off x="5886355" y="3311963"/>
              <a:ext cx="354330" cy="118110"/>
            </a:xfrm>
            <a:custGeom>
              <a:avLst/>
              <a:gdLst/>
              <a:ahLst/>
              <a:cxnLst/>
              <a:rect l="l" t="t" r="r" b="b"/>
              <a:pathLst>
                <a:path w="354329" h="118110">
                  <a:moveTo>
                    <a:pt x="353776" y="117925"/>
                  </a:moveTo>
                  <a:lnTo>
                    <a:pt x="353776" y="0"/>
                  </a:lnTo>
                  <a:lnTo>
                    <a:pt x="0" y="0"/>
                  </a:lnTo>
                  <a:lnTo>
                    <a:pt x="0" y="117925"/>
                  </a:lnTo>
                  <a:lnTo>
                    <a:pt x="353776" y="117925"/>
                  </a:lnTo>
                  <a:close/>
                </a:path>
              </a:pathLst>
            </a:custGeom>
            <a:solidFill>
              <a:srgbClr val="7E7E7E"/>
            </a:solidFill>
          </p:spPr>
          <p:txBody>
            <a:bodyPr wrap="square" lIns="0" tIns="0" rIns="0" bIns="0" rtlCol="0"/>
            <a:lstStyle/>
            <a:p>
              <a:endParaRPr/>
            </a:p>
          </p:txBody>
        </p:sp>
        <p:sp>
          <p:nvSpPr>
            <p:cNvPr id="201" name="object 199">
              <a:extLst>
                <a:ext uri="{FF2B5EF4-FFF2-40B4-BE49-F238E27FC236}">
                  <a16:creationId xmlns:a16="http://schemas.microsoft.com/office/drawing/2014/main" id="{0CC7E71E-CFC9-483F-85A6-F24E96F1D828}"/>
                </a:ext>
              </a:extLst>
            </p:cNvPr>
            <p:cNvSpPr/>
            <p:nvPr/>
          </p:nvSpPr>
          <p:spPr>
            <a:xfrm>
              <a:off x="5886355" y="3311963"/>
              <a:ext cx="354330" cy="118110"/>
            </a:xfrm>
            <a:custGeom>
              <a:avLst/>
              <a:gdLst/>
              <a:ahLst/>
              <a:cxnLst/>
              <a:rect l="l" t="t" r="r" b="b"/>
              <a:pathLst>
                <a:path w="354329" h="118110">
                  <a:moveTo>
                    <a:pt x="353776" y="117925"/>
                  </a:moveTo>
                  <a:lnTo>
                    <a:pt x="353776" y="0"/>
                  </a:lnTo>
                  <a:lnTo>
                    <a:pt x="0" y="0"/>
                  </a:lnTo>
                  <a:lnTo>
                    <a:pt x="0" y="117925"/>
                  </a:lnTo>
                  <a:lnTo>
                    <a:pt x="353776" y="117925"/>
                  </a:lnTo>
                  <a:close/>
                </a:path>
              </a:pathLst>
            </a:custGeom>
            <a:ln w="7370">
              <a:solidFill>
                <a:srgbClr val="000000"/>
              </a:solidFill>
            </a:ln>
          </p:spPr>
          <p:txBody>
            <a:bodyPr wrap="square" lIns="0" tIns="0" rIns="0" bIns="0" rtlCol="0"/>
            <a:lstStyle/>
            <a:p>
              <a:endParaRPr/>
            </a:p>
          </p:txBody>
        </p:sp>
        <p:sp>
          <p:nvSpPr>
            <p:cNvPr id="202" name="object 200">
              <a:extLst>
                <a:ext uri="{FF2B5EF4-FFF2-40B4-BE49-F238E27FC236}">
                  <a16:creationId xmlns:a16="http://schemas.microsoft.com/office/drawing/2014/main" id="{6793125D-25A1-40F2-AF69-0D7FFDF15608}"/>
                </a:ext>
              </a:extLst>
            </p:cNvPr>
            <p:cNvSpPr/>
            <p:nvPr/>
          </p:nvSpPr>
          <p:spPr>
            <a:xfrm>
              <a:off x="5886355" y="2840259"/>
              <a:ext cx="354330" cy="118110"/>
            </a:xfrm>
            <a:custGeom>
              <a:avLst/>
              <a:gdLst/>
              <a:ahLst/>
              <a:cxnLst/>
              <a:rect l="l" t="t" r="r" b="b"/>
              <a:pathLst>
                <a:path w="354329" h="118110">
                  <a:moveTo>
                    <a:pt x="353776" y="117925"/>
                  </a:moveTo>
                  <a:lnTo>
                    <a:pt x="353776" y="0"/>
                  </a:lnTo>
                  <a:lnTo>
                    <a:pt x="0" y="0"/>
                  </a:lnTo>
                  <a:lnTo>
                    <a:pt x="0" y="117925"/>
                  </a:lnTo>
                  <a:lnTo>
                    <a:pt x="353776" y="117925"/>
                  </a:lnTo>
                  <a:close/>
                </a:path>
              </a:pathLst>
            </a:custGeom>
            <a:solidFill>
              <a:srgbClr val="7E7E7E"/>
            </a:solidFill>
          </p:spPr>
          <p:txBody>
            <a:bodyPr wrap="square" lIns="0" tIns="0" rIns="0" bIns="0" rtlCol="0"/>
            <a:lstStyle/>
            <a:p>
              <a:endParaRPr/>
            </a:p>
          </p:txBody>
        </p:sp>
        <p:sp>
          <p:nvSpPr>
            <p:cNvPr id="203" name="object 201">
              <a:extLst>
                <a:ext uri="{FF2B5EF4-FFF2-40B4-BE49-F238E27FC236}">
                  <a16:creationId xmlns:a16="http://schemas.microsoft.com/office/drawing/2014/main" id="{86927FA3-3875-455C-8956-A8ABA95280F3}"/>
                </a:ext>
              </a:extLst>
            </p:cNvPr>
            <p:cNvSpPr/>
            <p:nvPr/>
          </p:nvSpPr>
          <p:spPr>
            <a:xfrm>
              <a:off x="5886355" y="2840259"/>
              <a:ext cx="354330" cy="118110"/>
            </a:xfrm>
            <a:custGeom>
              <a:avLst/>
              <a:gdLst/>
              <a:ahLst/>
              <a:cxnLst/>
              <a:rect l="l" t="t" r="r" b="b"/>
              <a:pathLst>
                <a:path w="354329" h="118110">
                  <a:moveTo>
                    <a:pt x="353776" y="117925"/>
                  </a:moveTo>
                  <a:lnTo>
                    <a:pt x="353776" y="0"/>
                  </a:lnTo>
                  <a:lnTo>
                    <a:pt x="0" y="0"/>
                  </a:lnTo>
                  <a:lnTo>
                    <a:pt x="0" y="117925"/>
                  </a:lnTo>
                  <a:lnTo>
                    <a:pt x="353776" y="117925"/>
                  </a:lnTo>
                  <a:close/>
                </a:path>
              </a:pathLst>
            </a:custGeom>
            <a:ln w="7370">
              <a:solidFill>
                <a:srgbClr val="000000"/>
              </a:solidFill>
            </a:ln>
          </p:spPr>
          <p:txBody>
            <a:bodyPr wrap="square" lIns="0" tIns="0" rIns="0" bIns="0" rtlCol="0"/>
            <a:lstStyle/>
            <a:p>
              <a:endParaRPr/>
            </a:p>
          </p:txBody>
        </p:sp>
        <p:sp>
          <p:nvSpPr>
            <p:cNvPr id="204" name="object 202">
              <a:extLst>
                <a:ext uri="{FF2B5EF4-FFF2-40B4-BE49-F238E27FC236}">
                  <a16:creationId xmlns:a16="http://schemas.microsoft.com/office/drawing/2014/main" id="{640BA28F-4249-4C30-8984-CA94D6C5923C}"/>
                </a:ext>
              </a:extLst>
            </p:cNvPr>
            <p:cNvSpPr txBox="1"/>
            <p:nvPr/>
          </p:nvSpPr>
          <p:spPr>
            <a:xfrm>
              <a:off x="5119839" y="3724702"/>
              <a:ext cx="1297305" cy="435679"/>
            </a:xfrm>
            <a:prstGeom prst="rect">
              <a:avLst/>
            </a:prstGeom>
            <a:solidFill>
              <a:srgbClr val="7E7E7E"/>
            </a:solidFill>
            <a:ln w="7370">
              <a:solidFill>
                <a:srgbClr val="000000"/>
              </a:solidFill>
            </a:ln>
          </p:spPr>
          <p:txBody>
            <a:bodyPr vert="horz" wrap="square" lIns="0" tIns="635" rIns="0" bIns="0" rtlCol="0" anchor="t">
              <a:spAutoFit/>
            </a:bodyPr>
            <a:lstStyle/>
            <a:p>
              <a:pPr>
                <a:spcBef>
                  <a:spcPts val="5"/>
                </a:spcBef>
              </a:pPr>
              <a:endParaRPr sz="2000" dirty="0">
                <a:latin typeface="Times New Roman"/>
                <a:cs typeface="Times New Roman"/>
              </a:endParaRPr>
            </a:p>
            <a:p>
              <a:pPr marL="270510"/>
              <a:r>
                <a:rPr sz="2400" b="1" dirty="0">
                  <a:solidFill>
                    <a:srgbClr val="002060"/>
                  </a:solidFill>
                  <a:latin typeface="Arial"/>
                  <a:cs typeface="Arial"/>
                </a:rPr>
                <a:t>AI</a:t>
              </a:r>
              <a:r>
                <a:rPr sz="2400" b="1" spc="-10" dirty="0">
                  <a:solidFill>
                    <a:srgbClr val="002060"/>
                  </a:solidFill>
                  <a:latin typeface="Arial"/>
                  <a:cs typeface="Arial"/>
                </a:rPr>
                <a:t> </a:t>
              </a:r>
              <a:r>
                <a:rPr sz="2400" b="1" spc="5" dirty="0">
                  <a:solidFill>
                    <a:srgbClr val="002060"/>
                  </a:solidFill>
                  <a:latin typeface="Arial"/>
                  <a:cs typeface="Arial"/>
                </a:rPr>
                <a:t>SYSTEM</a:t>
              </a:r>
              <a:endParaRPr sz="2400" dirty="0">
                <a:solidFill>
                  <a:srgbClr val="002060"/>
                </a:solidFill>
                <a:latin typeface="Arial"/>
                <a:cs typeface="Arial"/>
              </a:endParaRPr>
            </a:p>
          </p:txBody>
        </p:sp>
        <p:sp>
          <p:nvSpPr>
            <p:cNvPr id="205" name="object 203">
              <a:extLst>
                <a:ext uri="{FF2B5EF4-FFF2-40B4-BE49-F238E27FC236}">
                  <a16:creationId xmlns:a16="http://schemas.microsoft.com/office/drawing/2014/main" id="{B3B409CD-1E5E-4ECE-AC06-2DF905C4CCFE}"/>
                </a:ext>
              </a:extLst>
            </p:cNvPr>
            <p:cNvSpPr txBox="1"/>
            <p:nvPr/>
          </p:nvSpPr>
          <p:spPr>
            <a:xfrm>
              <a:off x="6481698" y="2934815"/>
              <a:ext cx="601980" cy="167759"/>
            </a:xfrm>
            <a:prstGeom prst="rect">
              <a:avLst/>
            </a:prstGeom>
          </p:spPr>
          <p:txBody>
            <a:bodyPr vert="horz" wrap="square" lIns="0" tIns="14604" rIns="0" bIns="0" rtlCol="0">
              <a:spAutoFit/>
            </a:bodyPr>
            <a:lstStyle/>
            <a:p>
              <a:pPr marL="12700">
                <a:spcBef>
                  <a:spcPts val="114"/>
                </a:spcBef>
              </a:pPr>
              <a:r>
                <a:rPr sz="1600" b="1" spc="5" dirty="0">
                  <a:solidFill>
                    <a:srgbClr val="002060"/>
                  </a:solidFill>
                  <a:latin typeface="Arial"/>
                  <a:cs typeface="Arial"/>
                </a:rPr>
                <a:t>HUMAN</a:t>
              </a:r>
              <a:endParaRPr sz="1200" dirty="0">
                <a:solidFill>
                  <a:srgbClr val="002060"/>
                </a:solidFill>
                <a:latin typeface="Arial"/>
                <a:cs typeface="Arial"/>
              </a:endParaRPr>
            </a:p>
          </p:txBody>
        </p:sp>
        <p:sp>
          <p:nvSpPr>
            <p:cNvPr id="206" name="object 206">
              <a:extLst>
                <a:ext uri="{FF2B5EF4-FFF2-40B4-BE49-F238E27FC236}">
                  <a16:creationId xmlns:a16="http://schemas.microsoft.com/office/drawing/2014/main" id="{77A4F9AF-69AB-4BA7-8229-ED67408E84EC}"/>
                </a:ext>
              </a:extLst>
            </p:cNvPr>
            <p:cNvSpPr/>
            <p:nvPr/>
          </p:nvSpPr>
          <p:spPr>
            <a:xfrm>
              <a:off x="4412284" y="3547821"/>
              <a:ext cx="236220" cy="0"/>
            </a:xfrm>
            <a:custGeom>
              <a:avLst/>
              <a:gdLst/>
              <a:ahLst/>
              <a:cxnLst/>
              <a:rect l="l" t="t" r="r" b="b"/>
              <a:pathLst>
                <a:path w="236220">
                  <a:moveTo>
                    <a:pt x="0" y="0"/>
                  </a:moveTo>
                  <a:lnTo>
                    <a:pt x="235851" y="0"/>
                  </a:lnTo>
                </a:path>
              </a:pathLst>
            </a:custGeom>
            <a:ln w="22110">
              <a:solidFill>
                <a:srgbClr val="000000"/>
              </a:solidFill>
            </a:ln>
          </p:spPr>
          <p:txBody>
            <a:bodyPr wrap="square" lIns="0" tIns="0" rIns="0" bIns="0" rtlCol="0"/>
            <a:lstStyle/>
            <a:p>
              <a:endParaRPr/>
            </a:p>
          </p:txBody>
        </p:sp>
        <p:sp>
          <p:nvSpPr>
            <p:cNvPr id="207" name="object 207">
              <a:extLst>
                <a:ext uri="{FF2B5EF4-FFF2-40B4-BE49-F238E27FC236}">
                  <a16:creationId xmlns:a16="http://schemas.microsoft.com/office/drawing/2014/main" id="{5E10DFB4-14B2-467B-9C68-3D43006EF832}"/>
                </a:ext>
              </a:extLst>
            </p:cNvPr>
            <p:cNvSpPr txBox="1"/>
            <p:nvPr/>
          </p:nvSpPr>
          <p:spPr>
            <a:xfrm>
              <a:off x="4657547" y="3398218"/>
              <a:ext cx="167640" cy="188368"/>
            </a:xfrm>
            <a:prstGeom prst="rect">
              <a:avLst/>
            </a:prstGeom>
          </p:spPr>
          <p:txBody>
            <a:bodyPr vert="horz" wrap="square" lIns="0" tIns="15875" rIns="0" bIns="0" rtlCol="0">
              <a:spAutoFit/>
            </a:bodyPr>
            <a:lstStyle/>
            <a:p>
              <a:pPr marL="12700">
                <a:spcBef>
                  <a:spcPts val="125"/>
                </a:spcBef>
              </a:pPr>
              <a:r>
                <a:rPr b="1" spc="10" dirty="0">
                  <a:latin typeface="Arial"/>
                  <a:cs typeface="Arial"/>
                </a:rPr>
                <a:t>?</a:t>
              </a:r>
              <a:endParaRPr dirty="0">
                <a:latin typeface="Arial"/>
                <a:cs typeface="Arial"/>
              </a:endParaRPr>
            </a:p>
          </p:txBody>
        </p:sp>
        <p:sp>
          <p:nvSpPr>
            <p:cNvPr id="208" name="object 208">
              <a:extLst>
                <a:ext uri="{FF2B5EF4-FFF2-40B4-BE49-F238E27FC236}">
                  <a16:creationId xmlns:a16="http://schemas.microsoft.com/office/drawing/2014/main" id="{849E63FD-E168-45EB-B2E4-87F7F5424429}"/>
                </a:ext>
              </a:extLst>
            </p:cNvPr>
            <p:cNvSpPr/>
            <p:nvPr/>
          </p:nvSpPr>
          <p:spPr>
            <a:xfrm>
              <a:off x="4825022" y="3135071"/>
              <a:ext cx="295275" cy="354330"/>
            </a:xfrm>
            <a:custGeom>
              <a:avLst/>
              <a:gdLst/>
              <a:ahLst/>
              <a:cxnLst/>
              <a:rect l="l" t="t" r="r" b="b"/>
              <a:pathLst>
                <a:path w="295275" h="354329">
                  <a:moveTo>
                    <a:pt x="0" y="353783"/>
                  </a:moveTo>
                  <a:lnTo>
                    <a:pt x="19659" y="343954"/>
                  </a:lnTo>
                  <a:lnTo>
                    <a:pt x="37620" y="334587"/>
                  </a:lnTo>
                  <a:lnTo>
                    <a:pt x="84605" y="301118"/>
                  </a:lnTo>
                  <a:lnTo>
                    <a:pt x="128522" y="242460"/>
                  </a:lnTo>
                  <a:lnTo>
                    <a:pt x="146180" y="205147"/>
                  </a:lnTo>
                  <a:lnTo>
                    <a:pt x="161994" y="165994"/>
                  </a:lnTo>
                  <a:lnTo>
                    <a:pt x="176885" y="127762"/>
                  </a:lnTo>
                  <a:lnTo>
                    <a:pt x="191628" y="92906"/>
                  </a:lnTo>
                  <a:lnTo>
                    <a:pt x="221108" y="37934"/>
                  </a:lnTo>
                  <a:lnTo>
                    <a:pt x="250440" y="8293"/>
                  </a:lnTo>
                  <a:lnTo>
                    <a:pt x="284988" y="0"/>
                  </a:lnTo>
                  <a:lnTo>
                    <a:pt x="294817" y="0"/>
                  </a:lnTo>
                </a:path>
              </a:pathLst>
            </a:custGeom>
            <a:ln w="22110">
              <a:solidFill>
                <a:srgbClr val="000000"/>
              </a:solidFill>
            </a:ln>
          </p:spPr>
          <p:txBody>
            <a:bodyPr wrap="square" lIns="0" tIns="0" rIns="0" bIns="0" rtlCol="0"/>
            <a:lstStyle/>
            <a:p>
              <a:endParaRPr/>
            </a:p>
          </p:txBody>
        </p:sp>
        <p:sp>
          <p:nvSpPr>
            <p:cNvPr id="209" name="object 209">
              <a:extLst>
                <a:ext uri="{FF2B5EF4-FFF2-40B4-BE49-F238E27FC236}">
                  <a16:creationId xmlns:a16="http://schemas.microsoft.com/office/drawing/2014/main" id="{73C74965-D78B-4E67-B5FC-5366577218CF}"/>
                </a:ext>
              </a:extLst>
            </p:cNvPr>
            <p:cNvSpPr/>
            <p:nvPr/>
          </p:nvSpPr>
          <p:spPr>
            <a:xfrm>
              <a:off x="4825022" y="3665740"/>
              <a:ext cx="295275" cy="354330"/>
            </a:xfrm>
            <a:custGeom>
              <a:avLst/>
              <a:gdLst/>
              <a:ahLst/>
              <a:cxnLst/>
              <a:rect l="l" t="t" r="r" b="b"/>
              <a:pathLst>
                <a:path w="295275" h="354329">
                  <a:moveTo>
                    <a:pt x="0" y="0"/>
                  </a:moveTo>
                  <a:lnTo>
                    <a:pt x="19659" y="9829"/>
                  </a:lnTo>
                  <a:lnTo>
                    <a:pt x="37620" y="19196"/>
                  </a:lnTo>
                  <a:lnTo>
                    <a:pt x="84605" y="52665"/>
                  </a:lnTo>
                  <a:lnTo>
                    <a:pt x="128522" y="111318"/>
                  </a:lnTo>
                  <a:lnTo>
                    <a:pt x="146180" y="148631"/>
                  </a:lnTo>
                  <a:lnTo>
                    <a:pt x="161994" y="187787"/>
                  </a:lnTo>
                  <a:lnTo>
                    <a:pt x="176885" y="226021"/>
                  </a:lnTo>
                  <a:lnTo>
                    <a:pt x="191628" y="260877"/>
                  </a:lnTo>
                  <a:lnTo>
                    <a:pt x="221108" y="315849"/>
                  </a:lnTo>
                  <a:lnTo>
                    <a:pt x="250440" y="345482"/>
                  </a:lnTo>
                  <a:lnTo>
                    <a:pt x="284988" y="353771"/>
                  </a:lnTo>
                  <a:lnTo>
                    <a:pt x="294817" y="353771"/>
                  </a:lnTo>
                </a:path>
              </a:pathLst>
            </a:custGeom>
            <a:ln w="22110">
              <a:solidFill>
                <a:srgbClr val="000000"/>
              </a:solidFill>
            </a:ln>
          </p:spPr>
          <p:txBody>
            <a:bodyPr wrap="square" lIns="0" tIns="0" rIns="0" bIns="0" rtlCol="0"/>
            <a:lstStyle/>
            <a:p>
              <a:endParaRPr/>
            </a:p>
          </p:txBody>
        </p:sp>
        <p:sp>
          <p:nvSpPr>
            <p:cNvPr id="210" name="object 210">
              <a:extLst>
                <a:ext uri="{FF2B5EF4-FFF2-40B4-BE49-F238E27FC236}">
                  <a16:creationId xmlns:a16="http://schemas.microsoft.com/office/drawing/2014/main" id="{68960F05-F5A1-401F-AE2A-0A9B909E50FB}"/>
                </a:ext>
              </a:extLst>
            </p:cNvPr>
            <p:cNvSpPr txBox="1"/>
            <p:nvPr/>
          </p:nvSpPr>
          <p:spPr>
            <a:xfrm>
              <a:off x="1934262" y="3374002"/>
              <a:ext cx="1280795" cy="344586"/>
            </a:xfrm>
            <a:prstGeom prst="rect">
              <a:avLst/>
            </a:prstGeom>
          </p:spPr>
          <p:txBody>
            <a:bodyPr vert="horz" wrap="square" lIns="0" tIns="43180" rIns="0" bIns="0" rtlCol="0" anchor="ctr">
              <a:spAutoFit/>
            </a:bodyPr>
            <a:lstStyle/>
            <a:p>
              <a:pPr marL="12700" marR="5080" indent="343535">
                <a:spcBef>
                  <a:spcPts val="340"/>
                </a:spcBef>
              </a:pPr>
              <a:r>
                <a:rPr sz="1600" b="1" spc="5" dirty="0">
                  <a:solidFill>
                    <a:srgbClr val="002060"/>
                  </a:solidFill>
                  <a:latin typeface="Arial"/>
                  <a:cs typeface="Arial"/>
                </a:rPr>
                <a:t>HUMAN  INTERROGATOR</a:t>
              </a:r>
              <a:endParaRPr sz="1600" dirty="0">
                <a:solidFill>
                  <a:srgbClr val="002060"/>
                </a:solidFill>
                <a:latin typeface="Arial"/>
                <a:cs typeface="Arial"/>
              </a:endParaRPr>
            </a:p>
          </p:txBody>
        </p:sp>
      </p:grpSp>
      <p:sp>
        <p:nvSpPr>
          <p:cNvPr id="213" name="Rectangle 2">
            <a:extLst>
              <a:ext uri="{FF2B5EF4-FFF2-40B4-BE49-F238E27FC236}">
                <a16:creationId xmlns:a16="http://schemas.microsoft.com/office/drawing/2014/main" id="{6E62DC93-3C1E-4AE3-850D-E5439D96CFFC}"/>
              </a:ext>
            </a:extLst>
          </p:cNvPr>
          <p:cNvSpPr txBox="1">
            <a:spLocks noChangeArrowheads="1"/>
          </p:cNvSpPr>
          <p:nvPr/>
        </p:nvSpPr>
        <p:spPr>
          <a:xfrm>
            <a:off x="1847850" y="1016914"/>
            <a:ext cx="8820150" cy="430887"/>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sz="2800" kern="0" spc="-305" dirty="0"/>
              <a:t>Turing Test; </a:t>
            </a:r>
            <a:r>
              <a:rPr lang="en-US" sz="2800" b="0" i="1" kern="0" spc="-305" dirty="0"/>
              <a:t>the</a:t>
            </a:r>
            <a:r>
              <a:rPr lang="en-US" sz="2800" i="1" kern="0" spc="-305" dirty="0"/>
              <a:t> Imitation Game …</a:t>
            </a:r>
          </a:p>
        </p:txBody>
      </p:sp>
      <p:sp>
        <p:nvSpPr>
          <p:cNvPr id="2" name="Slide Number Placeholder 1">
            <a:extLst>
              <a:ext uri="{FF2B5EF4-FFF2-40B4-BE49-F238E27FC236}">
                <a16:creationId xmlns:a16="http://schemas.microsoft.com/office/drawing/2014/main" id="{29FC0E48-8262-48B6-8D0B-9CE16CFC74FA}"/>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12</a:t>
            </a:fld>
            <a:endParaRPr lang="en-US" spc="-5" dirty="0"/>
          </a:p>
        </p:txBody>
      </p:sp>
    </p:spTree>
    <p:extLst>
      <p:ext uri="{BB962C8B-B14F-4D97-AF65-F5344CB8AC3E}">
        <p14:creationId xmlns:p14="http://schemas.microsoft.com/office/powerpoint/2010/main" val="344002740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1524000" y="260351"/>
            <a:ext cx="9144000" cy="492443"/>
          </a:xfrm>
        </p:spPr>
        <p:txBody>
          <a:bodyPr>
            <a:normAutofit fontScale="90000"/>
          </a:bodyPr>
          <a:lstStyle/>
          <a:p>
            <a:pPr algn="ctr"/>
            <a:r>
              <a:rPr lang="en-US" spc="-305" dirty="0"/>
              <a:t>Systems that Act Like Humans</a:t>
            </a:r>
          </a:p>
        </p:txBody>
      </p:sp>
      <p:sp>
        <p:nvSpPr>
          <p:cNvPr id="24579" name="Rectangle 3"/>
          <p:cNvSpPr>
            <a:spLocks noChangeArrowheads="1"/>
          </p:cNvSpPr>
          <p:nvPr/>
        </p:nvSpPr>
        <p:spPr bwMode="auto">
          <a:xfrm>
            <a:off x="1847850" y="1500767"/>
            <a:ext cx="8242300" cy="3654425"/>
          </a:xfrm>
          <a:prstGeom prst="rect">
            <a:avLst/>
          </a:prstGeom>
          <a:noFill/>
          <a:ln w="9525">
            <a:noFill/>
            <a:miter lim="800000"/>
            <a:headEnd/>
            <a:tailEnd/>
          </a:ln>
        </p:spPr>
        <p:txBody>
          <a:bodyPr/>
          <a:lstStyle/>
          <a:p>
            <a:pPr marL="342900" indent="-342900" algn="just">
              <a:spcBef>
                <a:spcPct val="20000"/>
              </a:spcBef>
              <a:buFontTx/>
              <a:buChar char="•"/>
            </a:pPr>
            <a:r>
              <a:rPr lang="en-US" sz="2000" b="1" dirty="0">
                <a:latin typeface="Arial" panose="020B0604020202020204" pitchFamily="34" charset="0"/>
                <a:cs typeface="Arial" panose="020B0604020202020204" pitchFamily="34" charset="0"/>
              </a:rPr>
              <a:t>Turing test (1950)</a:t>
            </a:r>
            <a:r>
              <a:rPr lang="en-US" sz="2000" dirty="0">
                <a:latin typeface="Arial" panose="020B0604020202020204" pitchFamily="34" charset="0"/>
                <a:cs typeface="Arial" panose="020B0604020202020204" pitchFamily="34" charset="0"/>
              </a:rPr>
              <a:t>: Can a human interrogator tell whether (written) responses to her (written) questions come from a human or a machine?</a:t>
            </a:r>
          </a:p>
          <a:p>
            <a:pPr marL="742950" lvl="1" indent="-285750" algn="just">
              <a:lnSpc>
                <a:spcPct val="90000"/>
              </a:lnSpc>
              <a:spcBef>
                <a:spcPct val="35000"/>
              </a:spcBef>
              <a:buFontTx/>
              <a:buChar char="•"/>
            </a:pPr>
            <a:r>
              <a:rPr lang="en-US" sz="2000" dirty="0">
                <a:latin typeface="Arial" panose="020B0604020202020204" pitchFamily="34" charset="0"/>
                <a:cs typeface="Arial" panose="020B0604020202020204" pitchFamily="34" charset="0"/>
              </a:rPr>
              <a:t>Natural Language Processing</a:t>
            </a:r>
          </a:p>
          <a:p>
            <a:pPr marL="742950" lvl="1" indent="-285750" algn="just">
              <a:lnSpc>
                <a:spcPct val="90000"/>
              </a:lnSpc>
              <a:spcBef>
                <a:spcPct val="35000"/>
              </a:spcBef>
              <a:buFontTx/>
              <a:buChar char="•"/>
            </a:pPr>
            <a:r>
              <a:rPr lang="en-US" sz="2000" dirty="0">
                <a:latin typeface="Arial" panose="020B0604020202020204" pitchFamily="34" charset="0"/>
                <a:cs typeface="Arial" panose="020B0604020202020204" pitchFamily="34" charset="0"/>
              </a:rPr>
              <a:t>Knowledge Representation</a:t>
            </a:r>
          </a:p>
          <a:p>
            <a:pPr marL="742950" lvl="1" indent="-285750" algn="just">
              <a:lnSpc>
                <a:spcPct val="90000"/>
              </a:lnSpc>
              <a:spcBef>
                <a:spcPct val="35000"/>
              </a:spcBef>
              <a:buFontTx/>
              <a:buChar char="•"/>
            </a:pPr>
            <a:r>
              <a:rPr lang="en-US" sz="2000" dirty="0">
                <a:latin typeface="Arial" panose="020B0604020202020204" pitchFamily="34" charset="0"/>
                <a:cs typeface="Arial" panose="020B0604020202020204" pitchFamily="34" charset="0"/>
              </a:rPr>
              <a:t>Automated Reasoning</a:t>
            </a:r>
          </a:p>
          <a:p>
            <a:pPr marL="742950" lvl="1" indent="-285750" algn="just">
              <a:lnSpc>
                <a:spcPct val="90000"/>
              </a:lnSpc>
              <a:spcBef>
                <a:spcPct val="35000"/>
              </a:spcBef>
              <a:buFontTx/>
              <a:buChar char="•"/>
            </a:pPr>
            <a:r>
              <a:rPr lang="en-US" sz="2000" dirty="0">
                <a:latin typeface="Arial" panose="020B0604020202020204" pitchFamily="34" charset="0"/>
                <a:cs typeface="Arial" panose="020B0604020202020204" pitchFamily="34" charset="0"/>
              </a:rPr>
              <a:t>Machine Learning</a:t>
            </a:r>
          </a:p>
          <a:p>
            <a:pPr lvl="1" algn="just">
              <a:lnSpc>
                <a:spcPct val="90000"/>
              </a:lnSpc>
              <a:spcBef>
                <a:spcPct val="35000"/>
              </a:spcBef>
            </a:pPr>
            <a:endParaRPr lang="en-US" sz="2000" dirty="0">
              <a:latin typeface="Arial" panose="020B0604020202020204" pitchFamily="34" charset="0"/>
              <a:cs typeface="Arial" panose="020B0604020202020204" pitchFamily="34" charset="0"/>
            </a:endParaRPr>
          </a:p>
          <a:p>
            <a:pPr lvl="1" algn="just">
              <a:lnSpc>
                <a:spcPct val="90000"/>
              </a:lnSpc>
              <a:spcBef>
                <a:spcPct val="35000"/>
              </a:spcBef>
            </a:pPr>
            <a:endParaRPr lang="en-US" sz="2000" dirty="0">
              <a:latin typeface="Arial" panose="020B0604020202020204" pitchFamily="34" charset="0"/>
              <a:cs typeface="Arial" panose="020B0604020202020204" pitchFamily="34" charset="0"/>
            </a:endParaRPr>
          </a:p>
          <a:p>
            <a:pPr lvl="1" algn="just">
              <a:lnSpc>
                <a:spcPct val="90000"/>
              </a:lnSpc>
              <a:spcBef>
                <a:spcPct val="35000"/>
              </a:spcBef>
            </a:pPr>
            <a:endParaRPr lang="en-US" dirty="0">
              <a:latin typeface="Arial" panose="020B0604020202020204" pitchFamily="34" charset="0"/>
              <a:cs typeface="Arial" panose="020B0604020202020204" pitchFamily="34" charset="0"/>
            </a:endParaRPr>
          </a:p>
          <a:p>
            <a:pPr lvl="1" algn="just">
              <a:lnSpc>
                <a:spcPct val="90000"/>
              </a:lnSpc>
              <a:spcBef>
                <a:spcPct val="35000"/>
              </a:spcBef>
            </a:pPr>
            <a:endParaRPr lang="en-US" sz="2000" dirty="0">
              <a:latin typeface="Arial" panose="020B0604020202020204" pitchFamily="34" charset="0"/>
              <a:cs typeface="Arial" panose="020B0604020202020204" pitchFamily="34" charset="0"/>
            </a:endParaRPr>
          </a:p>
          <a:p>
            <a:pPr marL="342900" indent="-342900" algn="just">
              <a:lnSpc>
                <a:spcPct val="90000"/>
              </a:lnSpc>
              <a:spcBef>
                <a:spcPct val="35000"/>
              </a:spcBef>
              <a:buFontTx/>
              <a:buChar char="•"/>
            </a:pPr>
            <a:r>
              <a:rPr lang="en-US" sz="2000" b="1" dirty="0">
                <a:latin typeface="Arial" panose="020B0604020202020204" pitchFamily="34" charset="0"/>
                <a:cs typeface="Arial" panose="020B0604020202020204" pitchFamily="34" charset="0"/>
              </a:rPr>
              <a:t>Total Turing Test</a:t>
            </a:r>
            <a:r>
              <a:rPr lang="en-US" sz="2000" dirty="0">
                <a:latin typeface="Arial" panose="020B0604020202020204" pitchFamily="34" charset="0"/>
                <a:cs typeface="Arial" panose="020B0604020202020204" pitchFamily="34" charset="0"/>
              </a:rPr>
              <a:t> </a:t>
            </a:r>
            <a:r>
              <a:rPr lang="en-US" sz="2000" i="1" dirty="0">
                <a:latin typeface="Arial" panose="020B0604020202020204" pitchFamily="34" charset="0"/>
                <a:cs typeface="Arial" panose="020B0604020202020204" pitchFamily="34" charset="0"/>
              </a:rPr>
              <a:t>(extended to include physical aspects of human behavior):</a:t>
            </a:r>
          </a:p>
          <a:p>
            <a:pPr marL="742950" lvl="1" indent="-285750" algn="just">
              <a:lnSpc>
                <a:spcPct val="90000"/>
              </a:lnSpc>
              <a:spcBef>
                <a:spcPct val="35000"/>
              </a:spcBef>
              <a:buFontTx/>
              <a:buChar char="•"/>
            </a:pPr>
            <a:r>
              <a:rPr lang="en-US" sz="2000" dirty="0">
                <a:latin typeface="Arial" panose="020B0604020202020204" pitchFamily="34" charset="0"/>
                <a:cs typeface="Arial" panose="020B0604020202020204" pitchFamily="34" charset="0"/>
              </a:rPr>
              <a:t>Computer Vision</a:t>
            </a:r>
          </a:p>
          <a:p>
            <a:pPr marL="742950" lvl="1" indent="-285750" algn="just">
              <a:lnSpc>
                <a:spcPct val="90000"/>
              </a:lnSpc>
              <a:spcBef>
                <a:spcPct val="35000"/>
              </a:spcBef>
              <a:buFontTx/>
              <a:buChar char="•"/>
            </a:pPr>
            <a:r>
              <a:rPr lang="en-US" sz="2000" dirty="0">
                <a:latin typeface="Arial" panose="020B0604020202020204" pitchFamily="34" charset="0"/>
                <a:cs typeface="Arial" panose="020B0604020202020204" pitchFamily="34" charset="0"/>
              </a:rPr>
              <a:t>Robotics</a:t>
            </a:r>
          </a:p>
        </p:txBody>
      </p:sp>
      <p:sp>
        <p:nvSpPr>
          <p:cNvPr id="4" name="Rectangle 2">
            <a:extLst>
              <a:ext uri="{FF2B5EF4-FFF2-40B4-BE49-F238E27FC236}">
                <a16:creationId xmlns:a16="http://schemas.microsoft.com/office/drawing/2014/main" id="{9BB42515-2E1D-4446-85E8-7E315D5F7B13}"/>
              </a:ext>
            </a:extLst>
          </p:cNvPr>
          <p:cNvSpPr txBox="1">
            <a:spLocks noChangeArrowheads="1"/>
          </p:cNvSpPr>
          <p:nvPr/>
        </p:nvSpPr>
        <p:spPr>
          <a:xfrm>
            <a:off x="1847850" y="1016914"/>
            <a:ext cx="8820150" cy="430887"/>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sz="2800" kern="0" spc="-305" dirty="0"/>
              <a:t>Turing Test; </a:t>
            </a:r>
            <a:r>
              <a:rPr lang="en-US" sz="2800" b="0" i="1" kern="0" spc="-305" dirty="0"/>
              <a:t>the</a:t>
            </a:r>
            <a:r>
              <a:rPr lang="en-US" sz="2800" i="1" kern="0" spc="-305" dirty="0"/>
              <a:t> Imitation Game …</a:t>
            </a:r>
          </a:p>
        </p:txBody>
      </p:sp>
      <p:sp>
        <p:nvSpPr>
          <p:cNvPr id="2" name="Slide Number Placeholder 1">
            <a:extLst>
              <a:ext uri="{FF2B5EF4-FFF2-40B4-BE49-F238E27FC236}">
                <a16:creationId xmlns:a16="http://schemas.microsoft.com/office/drawing/2014/main" id="{43E74EA7-EBC3-4F3E-ADBA-9BE81F169391}"/>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13</a:t>
            </a:fld>
            <a:endParaRPr lang="en-US" spc="-5" dirty="0"/>
          </a:p>
        </p:txBody>
      </p:sp>
      <p:pic>
        <p:nvPicPr>
          <p:cNvPr id="5" name="Picture 4">
            <a:extLst>
              <a:ext uri="{FF2B5EF4-FFF2-40B4-BE49-F238E27FC236}">
                <a16:creationId xmlns:a16="http://schemas.microsoft.com/office/drawing/2014/main" id="{DD295A84-FF9E-43D2-AB72-03B12BC10E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14650" y="3969808"/>
            <a:ext cx="6686550" cy="1409700"/>
          </a:xfrm>
          <a:prstGeom prst="rect">
            <a:avLst/>
          </a:prstGeom>
        </p:spPr>
      </p:pic>
    </p:spTree>
    <p:extLst>
      <p:ext uri="{BB962C8B-B14F-4D97-AF65-F5344CB8AC3E}">
        <p14:creationId xmlns:p14="http://schemas.microsoft.com/office/powerpoint/2010/main" val="368905864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1524000" y="260351"/>
            <a:ext cx="9144000" cy="492443"/>
          </a:xfrm>
        </p:spPr>
        <p:txBody>
          <a:bodyPr>
            <a:normAutofit fontScale="90000"/>
          </a:bodyPr>
          <a:lstStyle/>
          <a:p>
            <a:pPr algn="ctr" eaLnBrk="1" hangingPunct="1"/>
            <a:r>
              <a:rPr lang="en-US" spc="-305" dirty="0"/>
              <a:t>Total Turing Test?</a:t>
            </a:r>
          </a:p>
        </p:txBody>
      </p:sp>
      <p:sp>
        <p:nvSpPr>
          <p:cNvPr id="5" name="Rectangle 2">
            <a:extLst>
              <a:ext uri="{FF2B5EF4-FFF2-40B4-BE49-F238E27FC236}">
                <a16:creationId xmlns:a16="http://schemas.microsoft.com/office/drawing/2014/main" id="{6E2E4B83-BD9B-4305-B65E-A1A803E037C9}"/>
              </a:ext>
            </a:extLst>
          </p:cNvPr>
          <p:cNvSpPr txBox="1">
            <a:spLocks noChangeArrowheads="1"/>
          </p:cNvSpPr>
          <p:nvPr/>
        </p:nvSpPr>
        <p:spPr>
          <a:xfrm>
            <a:off x="1885950" y="5512713"/>
            <a:ext cx="8258174" cy="861774"/>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sz="2800" kern="0" spc="-305" dirty="0"/>
              <a:t>But why do we want an intelligent system to act like a human?</a:t>
            </a:r>
          </a:p>
          <a:p>
            <a:r>
              <a:rPr lang="en-US" sz="2000" i="1" dirty="0">
                <a:solidFill>
                  <a:schemeClr val="tx1">
                    <a:lumMod val="95000"/>
                    <a:lumOff val="5000"/>
                  </a:schemeClr>
                </a:solidFill>
                <a:latin typeface="Arial" panose="020B0604020202020204" pitchFamily="34" charset="0"/>
                <a:cs typeface="Arial" panose="020B0604020202020204" pitchFamily="34" charset="0"/>
              </a:rPr>
              <a:t>- Because for many tasks, humans are still the Gold Standard.</a:t>
            </a:r>
            <a:r>
              <a:rPr lang="en-US" sz="2800" kern="0" spc="-305" dirty="0"/>
              <a:t> </a:t>
            </a:r>
          </a:p>
        </p:txBody>
      </p:sp>
      <p:sp>
        <p:nvSpPr>
          <p:cNvPr id="2" name="Slide Number Placeholder 1">
            <a:extLst>
              <a:ext uri="{FF2B5EF4-FFF2-40B4-BE49-F238E27FC236}">
                <a16:creationId xmlns:a16="http://schemas.microsoft.com/office/drawing/2014/main" id="{43E74EA7-EBC3-4F3E-ADBA-9BE81F169391}"/>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14</a:t>
            </a:fld>
            <a:endParaRPr lang="en-US" spc="-5" dirty="0"/>
          </a:p>
        </p:txBody>
      </p:sp>
      <p:pic>
        <p:nvPicPr>
          <p:cNvPr id="3" name="Picture 2">
            <a:extLst>
              <a:ext uri="{FF2B5EF4-FFF2-40B4-BE49-F238E27FC236}">
                <a16:creationId xmlns:a16="http://schemas.microsoft.com/office/drawing/2014/main" id="{352DBE4D-08F7-4009-9E8A-DBC5762DDFC2}"/>
              </a:ext>
            </a:extLst>
          </p:cNvPr>
          <p:cNvPicPr>
            <a:picLocks noChangeAspect="1"/>
          </p:cNvPicPr>
          <p:nvPr/>
        </p:nvPicPr>
        <p:blipFill>
          <a:blip r:embed="rId3"/>
          <a:stretch>
            <a:fillRect/>
          </a:stretch>
        </p:blipFill>
        <p:spPr>
          <a:xfrm>
            <a:off x="1524000" y="752794"/>
            <a:ext cx="9144000" cy="4500339"/>
          </a:xfrm>
          <a:prstGeom prst="rect">
            <a:avLst/>
          </a:prstGeom>
        </p:spPr>
      </p:pic>
    </p:spTree>
    <p:extLst>
      <p:ext uri="{BB962C8B-B14F-4D97-AF65-F5344CB8AC3E}">
        <p14:creationId xmlns:p14="http://schemas.microsoft.com/office/powerpoint/2010/main" val="276830892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1884759" y="3752850"/>
            <a:ext cx="2611041" cy="2452687"/>
          </a:xfrm>
        </p:spPr>
        <p:txBody>
          <a:bodyPr vert="horz" lIns="91440" tIns="45720" rIns="91440" bIns="45720" rtlCol="0" anchor="ctr">
            <a:normAutofit/>
          </a:bodyPr>
          <a:lstStyle/>
          <a:p>
            <a:pPr algn="l" rtl="0">
              <a:lnSpc>
                <a:spcPct val="90000"/>
              </a:lnSpc>
              <a:spcBef>
                <a:spcPct val="0"/>
              </a:spcBef>
            </a:pPr>
            <a:r>
              <a:rPr lang="en-US" sz="2800" spc="-305" dirty="0"/>
              <a:t>Total Turing Test?</a:t>
            </a:r>
            <a:endParaRPr lang="en-US" sz="3100" spc="-305" dirty="0"/>
          </a:p>
        </p:txBody>
      </p:sp>
      <p:sp>
        <p:nvSpPr>
          <p:cNvPr id="5" name="Rectangle 2">
            <a:extLst>
              <a:ext uri="{FF2B5EF4-FFF2-40B4-BE49-F238E27FC236}">
                <a16:creationId xmlns:a16="http://schemas.microsoft.com/office/drawing/2014/main" id="{6E2E4B83-BD9B-4305-B65E-A1A803E037C9}"/>
              </a:ext>
            </a:extLst>
          </p:cNvPr>
          <p:cNvSpPr txBox="1">
            <a:spLocks noChangeArrowheads="1"/>
          </p:cNvSpPr>
          <p:nvPr/>
        </p:nvSpPr>
        <p:spPr>
          <a:xfrm>
            <a:off x="4691986" y="3752850"/>
            <a:ext cx="5614060" cy="2876550"/>
          </a:xfrm>
          <a:prstGeom prst="rect">
            <a:avLst/>
          </a:prstGeom>
        </p:spPr>
        <p:txBody>
          <a:bodyPr vert="horz" lIns="91440" tIns="45720" rIns="91440" bIns="45720" rtlCol="0" anchor="ctr">
            <a:normAutofit fontScale="92500" lnSpcReduction="10000"/>
          </a:bodyPr>
          <a:lstStyle>
            <a:lvl1pPr>
              <a:defRPr sz="3200" b="1" i="0">
                <a:solidFill>
                  <a:srgbClr val="374D81"/>
                </a:solidFill>
                <a:latin typeface="Arial"/>
                <a:ea typeface="+mj-ea"/>
                <a:cs typeface="Arial"/>
              </a:defRPr>
            </a:lvl1pPr>
          </a:lstStyle>
          <a:p>
            <a:pPr algn="just">
              <a:lnSpc>
                <a:spcPct val="90000"/>
              </a:lnSpc>
              <a:spcAft>
                <a:spcPts val="600"/>
              </a:spcAft>
            </a:pPr>
            <a:r>
              <a:rPr lang="en-US" sz="2000" b="0" dirty="0" err="1">
                <a:solidFill>
                  <a:schemeClr val="tx1"/>
                </a:solidFill>
                <a:latin typeface="+mn-lt"/>
                <a:ea typeface="+mn-ea"/>
                <a:cs typeface="+mn-cs"/>
              </a:rPr>
              <a:t>BabyX</a:t>
            </a:r>
            <a:r>
              <a:rPr lang="en-US" sz="2000" b="0" dirty="0">
                <a:solidFill>
                  <a:schemeClr val="tx1"/>
                </a:solidFill>
                <a:latin typeface="+mn-lt"/>
                <a:ea typeface="+mn-ea"/>
                <a:cs typeface="+mn-cs"/>
              </a:rPr>
              <a:t> is a project </a:t>
            </a:r>
            <a:r>
              <a:rPr lang="en-US" sz="2000" b="0" i="1" dirty="0">
                <a:solidFill>
                  <a:schemeClr val="tx1"/>
                </a:solidFill>
                <a:latin typeface="+mn-lt"/>
                <a:ea typeface="+mn-ea"/>
                <a:cs typeface="+mn-cs"/>
              </a:rPr>
              <a:t>(by Auckland's Bioengineering Institute Laboratory for Animate Technologies)</a:t>
            </a:r>
            <a:r>
              <a:rPr lang="en-US" sz="2000" b="0" dirty="0">
                <a:solidFill>
                  <a:schemeClr val="tx1"/>
                </a:solidFill>
                <a:latin typeface="+mn-lt"/>
                <a:ea typeface="+mn-ea"/>
                <a:cs typeface="+mn-cs"/>
              </a:rPr>
              <a:t> to make a </a:t>
            </a:r>
            <a:r>
              <a:rPr lang="en-US" sz="2000" dirty="0">
                <a:solidFill>
                  <a:schemeClr val="tx1"/>
                </a:solidFill>
                <a:latin typeface="+mn-lt"/>
                <a:ea typeface="+mn-ea"/>
                <a:cs typeface="+mn-cs"/>
              </a:rPr>
              <a:t>virtual animated baby</a:t>
            </a:r>
            <a:r>
              <a:rPr lang="en-US" sz="2000" b="0" dirty="0">
                <a:solidFill>
                  <a:schemeClr val="tx1"/>
                </a:solidFill>
                <a:latin typeface="+mn-lt"/>
                <a:ea typeface="+mn-ea"/>
                <a:cs typeface="+mn-cs"/>
              </a:rPr>
              <a:t> that </a:t>
            </a:r>
            <a:r>
              <a:rPr lang="en-US" sz="2000" u="sng" dirty="0">
                <a:solidFill>
                  <a:schemeClr val="tx1"/>
                </a:solidFill>
                <a:latin typeface="+mn-lt"/>
                <a:ea typeface="+mn-ea"/>
                <a:cs typeface="+mn-cs"/>
              </a:rPr>
              <a:t>learns and reacts like a human baby</a:t>
            </a:r>
            <a:r>
              <a:rPr lang="en-US" sz="2000" b="0" dirty="0">
                <a:solidFill>
                  <a:schemeClr val="tx1"/>
                </a:solidFill>
                <a:latin typeface="+mn-lt"/>
                <a:ea typeface="+mn-ea"/>
                <a:cs typeface="+mn-cs"/>
              </a:rPr>
              <a:t>. It uses the computer's cameras for "seeing" and microphones to "listen" as the inputs. The computer uses AI algorithms for </a:t>
            </a:r>
            <a:r>
              <a:rPr lang="en-US" sz="2000" b="0" dirty="0" err="1">
                <a:solidFill>
                  <a:schemeClr val="tx1"/>
                </a:solidFill>
                <a:latin typeface="+mn-lt"/>
                <a:ea typeface="+mn-ea"/>
                <a:cs typeface="+mn-cs"/>
              </a:rPr>
              <a:t>BabyX's</a:t>
            </a:r>
            <a:r>
              <a:rPr lang="en-US" sz="2000" b="0" dirty="0">
                <a:solidFill>
                  <a:schemeClr val="tx1"/>
                </a:solidFill>
                <a:latin typeface="+mn-lt"/>
                <a:ea typeface="+mn-ea"/>
                <a:cs typeface="+mn-cs"/>
              </a:rPr>
              <a:t> "learning" and interpretation of the inputs (voice and image) to understand the situation. The result is a virtual toddler that can learn to read, recognize objects and "understand." The output is the baby's face that can "speak" and express its mood by facial expressions (such as smiling).</a:t>
            </a:r>
            <a:endParaRPr lang="en-US" sz="2000" b="0" spc="-305" dirty="0">
              <a:solidFill>
                <a:schemeClr val="tx1"/>
              </a:solidFill>
              <a:latin typeface="+mn-lt"/>
              <a:ea typeface="+mn-ea"/>
              <a:cs typeface="+mn-cs"/>
            </a:endParaRPr>
          </a:p>
        </p:txBody>
      </p:sp>
      <p:sp>
        <p:nvSpPr>
          <p:cNvPr id="2" name="Slide Number Placeholder 1">
            <a:extLst>
              <a:ext uri="{FF2B5EF4-FFF2-40B4-BE49-F238E27FC236}">
                <a16:creationId xmlns:a16="http://schemas.microsoft.com/office/drawing/2014/main" id="{43E74EA7-EBC3-4F3E-ADBA-9BE81F169391}"/>
              </a:ext>
            </a:extLst>
          </p:cNvPr>
          <p:cNvSpPr>
            <a:spLocks noGrp="1"/>
          </p:cNvSpPr>
          <p:nvPr>
            <p:ph type="sldNum" sz="quarter" idx="4294967295"/>
          </p:nvPr>
        </p:nvSpPr>
        <p:spPr>
          <a:xfrm>
            <a:off x="8172450" y="6356351"/>
            <a:ext cx="2057400" cy="365125"/>
          </a:xfrm>
        </p:spPr>
        <p:txBody>
          <a:bodyPr vert="horz" lIns="91440" tIns="45720" rIns="91440" bIns="45720" rtlCol="0" anchor="ctr">
            <a:normAutofit/>
          </a:bodyPr>
          <a:lstStyle/>
          <a:p>
            <a:pPr algn="r">
              <a:spcAft>
                <a:spcPts val="600"/>
              </a:spcAft>
              <a:defRPr/>
            </a:pPr>
            <a:fld id="{81D60167-4931-47E6-BA6A-407CBD079E47}" type="slidenum">
              <a:rPr lang="en-US" sz="1000">
                <a:solidFill>
                  <a:schemeClr val="tx1">
                    <a:lumMod val="75000"/>
                    <a:lumOff val="25000"/>
                  </a:schemeClr>
                </a:solidFill>
                <a:latin typeface="Calibri" panose="020F0502020204030204"/>
              </a:rPr>
              <a:pPr algn="r">
                <a:spcAft>
                  <a:spcPts val="600"/>
                </a:spcAft>
                <a:defRPr/>
              </a:pPr>
              <a:t>15</a:t>
            </a:fld>
            <a:endParaRPr lang="en-US" sz="1000">
              <a:solidFill>
                <a:schemeClr val="tx1">
                  <a:lumMod val="75000"/>
                  <a:lumOff val="25000"/>
                </a:schemeClr>
              </a:solidFill>
              <a:latin typeface="Calibri" panose="020F0502020204030204"/>
            </a:endParaRPr>
          </a:p>
        </p:txBody>
      </p:sp>
      <p:sp>
        <p:nvSpPr>
          <p:cNvPr id="4" name="Rectangle 3">
            <a:extLst>
              <a:ext uri="{FF2B5EF4-FFF2-40B4-BE49-F238E27FC236}">
                <a16:creationId xmlns:a16="http://schemas.microsoft.com/office/drawing/2014/main" id="{F1BD8416-B704-4023-83AF-B07D6DD9D163}"/>
              </a:ext>
            </a:extLst>
          </p:cNvPr>
          <p:cNvSpPr/>
          <p:nvPr/>
        </p:nvSpPr>
        <p:spPr>
          <a:xfrm>
            <a:off x="3190278" y="3752850"/>
            <a:ext cx="4572000" cy="584775"/>
          </a:xfrm>
          <a:prstGeom prst="rect">
            <a:avLst/>
          </a:prstGeom>
        </p:spPr>
        <p:txBody>
          <a:bodyPr>
            <a:spAutoFit/>
          </a:bodyPr>
          <a:lstStyle/>
          <a:p>
            <a:r>
              <a:rPr lang="en-US" sz="3200" b="1" spc="-305" dirty="0" err="1">
                <a:solidFill>
                  <a:schemeClr val="accent6">
                    <a:lumMod val="75000"/>
                  </a:schemeClr>
                </a:solidFill>
                <a:latin typeface="Arial"/>
                <a:ea typeface="+mj-ea"/>
                <a:cs typeface="Arial"/>
              </a:rPr>
              <a:t>BabyX</a:t>
            </a:r>
            <a:r>
              <a:rPr lang="en-US" sz="3200" b="1" spc="-305" dirty="0">
                <a:solidFill>
                  <a:schemeClr val="accent6">
                    <a:lumMod val="75000"/>
                  </a:schemeClr>
                </a:solidFill>
                <a:latin typeface="Arial"/>
                <a:ea typeface="+mj-ea"/>
                <a:cs typeface="Arial"/>
              </a:rPr>
              <a:t>!</a:t>
            </a:r>
          </a:p>
        </p:txBody>
      </p:sp>
      <p:pic>
        <p:nvPicPr>
          <p:cNvPr id="8" name="Picture 2" descr="Meet 'BABY X' – The New Face of Artificial Intelligence | STEAM Register">
            <a:extLst>
              <a:ext uri="{FF2B5EF4-FFF2-40B4-BE49-F238E27FC236}">
                <a16:creationId xmlns:a16="http://schemas.microsoft.com/office/drawing/2014/main" id="{4B061497-E8A0-45B4-942B-9BFCD667B23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3736" b="1336"/>
          <a:stretch/>
        </p:blipFill>
        <p:spPr bwMode="auto">
          <a:xfrm>
            <a:off x="2234475" y="268996"/>
            <a:ext cx="8218528" cy="3335057"/>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72817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1884759" y="3752850"/>
            <a:ext cx="2611041" cy="2452687"/>
          </a:xfrm>
        </p:spPr>
        <p:txBody>
          <a:bodyPr vert="horz" lIns="91440" tIns="45720" rIns="91440" bIns="45720" rtlCol="0" anchor="ctr">
            <a:normAutofit/>
          </a:bodyPr>
          <a:lstStyle/>
          <a:p>
            <a:pPr algn="l" rtl="0">
              <a:lnSpc>
                <a:spcPct val="90000"/>
              </a:lnSpc>
              <a:spcBef>
                <a:spcPct val="0"/>
              </a:spcBef>
            </a:pPr>
            <a:r>
              <a:rPr lang="en-US" sz="2800" spc="-305" dirty="0"/>
              <a:t>Total Turing Test?</a:t>
            </a:r>
            <a:endParaRPr lang="en-US" sz="3100" spc="-305" dirty="0"/>
          </a:p>
        </p:txBody>
      </p:sp>
      <p:pic>
        <p:nvPicPr>
          <p:cNvPr id="7" name="Picture 2" descr="Meet 'BABY X' – The New Face of Artificial Intelligence | STEAM Register">
            <a:extLst>
              <a:ext uri="{FF2B5EF4-FFF2-40B4-BE49-F238E27FC236}">
                <a16:creationId xmlns:a16="http://schemas.microsoft.com/office/drawing/2014/main" id="{4B061497-E8A0-45B4-942B-9BFCD667B23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3736" b="1336"/>
          <a:stretch/>
        </p:blipFill>
        <p:spPr bwMode="auto">
          <a:xfrm>
            <a:off x="2234475" y="268996"/>
            <a:ext cx="8218528" cy="3335057"/>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
        <p:nvSpPr>
          <p:cNvPr id="5" name="Rectangle 2">
            <a:extLst>
              <a:ext uri="{FF2B5EF4-FFF2-40B4-BE49-F238E27FC236}">
                <a16:creationId xmlns:a16="http://schemas.microsoft.com/office/drawing/2014/main" id="{6E2E4B83-BD9B-4305-B65E-A1A803E037C9}"/>
              </a:ext>
            </a:extLst>
          </p:cNvPr>
          <p:cNvSpPr txBox="1">
            <a:spLocks noChangeArrowheads="1"/>
          </p:cNvSpPr>
          <p:nvPr/>
        </p:nvSpPr>
        <p:spPr>
          <a:xfrm>
            <a:off x="4691986" y="3752850"/>
            <a:ext cx="5614060" cy="2876550"/>
          </a:xfrm>
          <a:prstGeom prst="rect">
            <a:avLst/>
          </a:prstGeom>
        </p:spPr>
        <p:txBody>
          <a:bodyPr vert="horz" lIns="91440" tIns="45720" rIns="91440" bIns="45720" rtlCol="0" anchor="ctr">
            <a:normAutofit lnSpcReduction="10000"/>
          </a:bodyPr>
          <a:lstStyle>
            <a:lvl1pPr>
              <a:defRPr sz="3200" b="1" i="0">
                <a:solidFill>
                  <a:srgbClr val="374D81"/>
                </a:solidFill>
                <a:latin typeface="Arial"/>
                <a:ea typeface="+mj-ea"/>
                <a:cs typeface="Arial"/>
              </a:defRPr>
            </a:lvl1pPr>
          </a:lstStyle>
          <a:p>
            <a:pPr algn="just">
              <a:lnSpc>
                <a:spcPct val="90000"/>
              </a:lnSpc>
              <a:spcAft>
                <a:spcPts val="600"/>
              </a:spcAft>
            </a:pPr>
            <a:r>
              <a:rPr lang="en-US" sz="2000" dirty="0">
                <a:solidFill>
                  <a:srgbClr val="FF0000"/>
                </a:solidFill>
                <a:latin typeface="+mn-lt"/>
                <a:ea typeface="+mn-ea"/>
                <a:cs typeface="+mn-cs"/>
              </a:rPr>
              <a:t>Reinforcement learning ..?</a:t>
            </a:r>
            <a:r>
              <a:rPr lang="en-US" sz="2000" b="0" dirty="0">
                <a:solidFill>
                  <a:schemeClr val="tx1"/>
                </a:solidFill>
                <a:latin typeface="+mn-lt"/>
                <a:ea typeface="+mn-ea"/>
                <a:cs typeface="+mn-cs"/>
              </a:rPr>
              <a:t> It is a machine learning training method based on rewarding desired behaviors and/or punishing undesired ones.</a:t>
            </a:r>
          </a:p>
          <a:p>
            <a:pPr algn="just">
              <a:lnSpc>
                <a:spcPct val="90000"/>
              </a:lnSpc>
              <a:spcAft>
                <a:spcPts val="600"/>
              </a:spcAft>
            </a:pPr>
            <a:endParaRPr lang="en-US" sz="2000" b="0" dirty="0">
              <a:solidFill>
                <a:schemeClr val="tx1"/>
              </a:solidFill>
              <a:latin typeface="+mn-lt"/>
              <a:ea typeface="+mn-ea"/>
              <a:cs typeface="+mn-cs"/>
            </a:endParaRPr>
          </a:p>
          <a:p>
            <a:pPr algn="just">
              <a:lnSpc>
                <a:spcPct val="90000"/>
              </a:lnSpc>
              <a:spcAft>
                <a:spcPts val="600"/>
              </a:spcAft>
            </a:pPr>
            <a:r>
              <a:rPr lang="en-US" sz="2000" dirty="0">
                <a:solidFill>
                  <a:srgbClr val="FF0000"/>
                </a:solidFill>
                <a:latin typeface="+mn-lt"/>
                <a:ea typeface="+mn-ea"/>
                <a:cs typeface="+mn-cs"/>
              </a:rPr>
              <a:t>Affective Computing ..?</a:t>
            </a:r>
            <a:r>
              <a:rPr lang="en-US" sz="2000" b="0" dirty="0">
                <a:solidFill>
                  <a:schemeClr val="tx1"/>
                </a:solidFill>
                <a:latin typeface="+mn-lt"/>
                <a:ea typeface="+mn-ea"/>
                <a:cs typeface="+mn-cs"/>
              </a:rPr>
              <a:t> it describes computing that is in some way connected to emotion ( a.k.a. emotional artificial intelligence). It is the study and development of systems and devices that can recognize, interpret, process, and simulate human affects (feelings, emotions, or mood.</a:t>
            </a:r>
            <a:endParaRPr lang="en-US" sz="2000" b="0" spc="-305" dirty="0">
              <a:solidFill>
                <a:schemeClr val="tx1"/>
              </a:solidFill>
              <a:latin typeface="+mn-lt"/>
              <a:ea typeface="+mn-ea"/>
              <a:cs typeface="+mn-cs"/>
            </a:endParaRPr>
          </a:p>
        </p:txBody>
      </p:sp>
      <p:sp>
        <p:nvSpPr>
          <p:cNvPr id="2" name="Slide Number Placeholder 1">
            <a:extLst>
              <a:ext uri="{FF2B5EF4-FFF2-40B4-BE49-F238E27FC236}">
                <a16:creationId xmlns:a16="http://schemas.microsoft.com/office/drawing/2014/main" id="{43E74EA7-EBC3-4F3E-ADBA-9BE81F169391}"/>
              </a:ext>
            </a:extLst>
          </p:cNvPr>
          <p:cNvSpPr>
            <a:spLocks noGrp="1"/>
          </p:cNvSpPr>
          <p:nvPr>
            <p:ph type="sldNum" sz="quarter" idx="4294967295"/>
          </p:nvPr>
        </p:nvSpPr>
        <p:spPr>
          <a:xfrm>
            <a:off x="8172450" y="6356351"/>
            <a:ext cx="2057400" cy="365125"/>
          </a:xfrm>
        </p:spPr>
        <p:txBody>
          <a:bodyPr vert="horz" lIns="91440" tIns="45720" rIns="91440" bIns="45720" rtlCol="0" anchor="ctr">
            <a:normAutofit/>
          </a:bodyPr>
          <a:lstStyle/>
          <a:p>
            <a:pPr algn="r">
              <a:spcAft>
                <a:spcPts val="600"/>
              </a:spcAft>
              <a:defRPr/>
            </a:pPr>
            <a:fld id="{81D60167-4931-47E6-BA6A-407CBD079E47}" type="slidenum">
              <a:rPr lang="en-US" sz="1000">
                <a:solidFill>
                  <a:schemeClr val="tx1">
                    <a:lumMod val="75000"/>
                    <a:lumOff val="25000"/>
                  </a:schemeClr>
                </a:solidFill>
                <a:latin typeface="Calibri" panose="020F0502020204030204"/>
              </a:rPr>
              <a:pPr algn="r">
                <a:spcAft>
                  <a:spcPts val="600"/>
                </a:spcAft>
                <a:defRPr/>
              </a:pPr>
              <a:t>16</a:t>
            </a:fld>
            <a:endParaRPr lang="en-US" sz="1000" dirty="0">
              <a:solidFill>
                <a:schemeClr val="tx1">
                  <a:lumMod val="75000"/>
                  <a:lumOff val="25000"/>
                </a:schemeClr>
              </a:solidFill>
              <a:latin typeface="Calibri" panose="020F0502020204030204"/>
            </a:endParaRPr>
          </a:p>
        </p:txBody>
      </p:sp>
      <p:sp>
        <p:nvSpPr>
          <p:cNvPr id="6" name="Rectangle 5">
            <a:extLst>
              <a:ext uri="{FF2B5EF4-FFF2-40B4-BE49-F238E27FC236}">
                <a16:creationId xmlns:a16="http://schemas.microsoft.com/office/drawing/2014/main" id="{526A920A-F876-498A-A99D-1CDC93113609}"/>
              </a:ext>
            </a:extLst>
          </p:cNvPr>
          <p:cNvSpPr/>
          <p:nvPr/>
        </p:nvSpPr>
        <p:spPr>
          <a:xfrm>
            <a:off x="3190278" y="3752850"/>
            <a:ext cx="4572000" cy="584775"/>
          </a:xfrm>
          <a:prstGeom prst="rect">
            <a:avLst/>
          </a:prstGeom>
        </p:spPr>
        <p:txBody>
          <a:bodyPr>
            <a:spAutoFit/>
          </a:bodyPr>
          <a:lstStyle/>
          <a:p>
            <a:r>
              <a:rPr lang="en-US" sz="3200" b="1" spc="-305" dirty="0" err="1">
                <a:solidFill>
                  <a:schemeClr val="accent6">
                    <a:lumMod val="75000"/>
                  </a:schemeClr>
                </a:solidFill>
                <a:latin typeface="Arial"/>
                <a:ea typeface="+mj-ea"/>
                <a:cs typeface="Arial"/>
              </a:rPr>
              <a:t>BabyX</a:t>
            </a:r>
            <a:r>
              <a:rPr lang="en-US" sz="3200" b="1" spc="-305" dirty="0">
                <a:solidFill>
                  <a:schemeClr val="accent6">
                    <a:lumMod val="75000"/>
                  </a:schemeClr>
                </a:solidFill>
                <a:latin typeface="Arial"/>
                <a:ea typeface="+mj-ea"/>
                <a:cs typeface="Arial"/>
              </a:rPr>
              <a:t>!</a:t>
            </a:r>
          </a:p>
        </p:txBody>
      </p:sp>
    </p:spTree>
    <p:extLst>
      <p:ext uri="{BB962C8B-B14F-4D97-AF65-F5344CB8AC3E}">
        <p14:creationId xmlns:p14="http://schemas.microsoft.com/office/powerpoint/2010/main" val="247953908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4500" y="867262"/>
            <a:ext cx="8763000" cy="842718"/>
          </a:xfrm>
        </p:spPr>
        <p:txBody>
          <a:bodyPr>
            <a:normAutofit fontScale="90000"/>
          </a:bodyPr>
          <a:lstStyle/>
          <a:p>
            <a:r>
              <a:rPr lang="en-AU" dirty="0"/>
              <a:t>The Chinese Room Argument</a:t>
            </a:r>
            <a:br>
              <a:rPr lang="en-AU" dirty="0"/>
            </a:br>
            <a:r>
              <a:rPr lang="en-AU" sz="2200" dirty="0"/>
              <a:t>John Rogers Searle (born July 31, 1932) is an American philosopher</a:t>
            </a:r>
            <a:endParaRPr lang="ar-EG" b="1" dirty="0"/>
          </a:p>
        </p:txBody>
      </p:sp>
      <p:sp>
        <p:nvSpPr>
          <p:cNvPr id="3" name="Content Placeholder 2"/>
          <p:cNvSpPr>
            <a:spLocks noGrp="1"/>
          </p:cNvSpPr>
          <p:nvPr>
            <p:ph idx="1"/>
          </p:nvPr>
        </p:nvSpPr>
        <p:spPr>
          <a:xfrm>
            <a:off x="1714500" y="1835972"/>
            <a:ext cx="8763000" cy="4500319"/>
          </a:xfrm>
        </p:spPr>
        <p:txBody>
          <a:bodyPr>
            <a:noAutofit/>
          </a:bodyPr>
          <a:lstStyle/>
          <a:p>
            <a:pPr algn="just"/>
            <a:r>
              <a:rPr lang="en-AU" sz="2000" dirty="0"/>
              <a:t>“Searle's thought experiment begins with this hypothetical premise: suppose that artificial intelligence research has succeeded in constructing a computer that behaves as if it understands Chinese. It takes Chinese characters as input and, by following the instructions of a computer program, produces other Chinese characters, which it presents as output. Suppose, says Searle, that this computer performs its task so convincingly that it comfortably passes the Turing test: it convinces a human Chinese speaker that the program is itself a live Chinese speaker. To all of the questions that the person asks, it makes appropriate responses, such that any Chinese speaker would be convinced that they are talking to another Chinese-speaking human being.”</a:t>
            </a:r>
          </a:p>
          <a:p>
            <a:pPr algn="just"/>
            <a:endParaRPr lang="en-AU" sz="2000" dirty="0"/>
          </a:p>
          <a:p>
            <a:pPr algn="just"/>
            <a:r>
              <a:rPr lang="en-AU" sz="2000" dirty="0"/>
              <a:t>The question Searle wants to answer is this: does the machine </a:t>
            </a:r>
            <a:r>
              <a:rPr lang="en-AU" sz="2000" i="1" dirty="0"/>
              <a:t>literally</a:t>
            </a:r>
            <a:r>
              <a:rPr lang="en-AU" sz="2000" dirty="0"/>
              <a:t> "understand" Chinese? Or is it merely </a:t>
            </a:r>
            <a:r>
              <a:rPr lang="en-AU" sz="2000" i="1" dirty="0"/>
              <a:t>simulating</a:t>
            </a:r>
            <a:r>
              <a:rPr lang="en-AU" sz="2000" dirty="0"/>
              <a:t> the ability to understand Chinese?</a:t>
            </a:r>
            <a:r>
              <a:rPr lang="en-AU" sz="2000" baseline="30000" dirty="0"/>
              <a:t> </a:t>
            </a:r>
            <a:r>
              <a:rPr lang="en-AU" sz="2000" dirty="0"/>
              <a:t>Searle calls the first position "</a:t>
            </a:r>
            <a:r>
              <a:rPr lang="en-AU" sz="2000" b="1" dirty="0"/>
              <a:t>strong AI</a:t>
            </a:r>
            <a:r>
              <a:rPr lang="en-AU" sz="2000" dirty="0"/>
              <a:t>" and the latter "</a:t>
            </a:r>
            <a:r>
              <a:rPr lang="en-AU" sz="2000" b="1" dirty="0"/>
              <a:t>weak AI</a:t>
            </a:r>
            <a:r>
              <a:rPr lang="en-AU" sz="2000" dirty="0"/>
              <a:t>".</a:t>
            </a:r>
          </a:p>
        </p:txBody>
      </p:sp>
      <p:sp>
        <p:nvSpPr>
          <p:cNvPr id="5" name="Slide Number Placeholder 4"/>
          <p:cNvSpPr>
            <a:spLocks noGrp="1"/>
          </p:cNvSpPr>
          <p:nvPr>
            <p:ph type="sldNum" sz="quarter" idx="4294967295"/>
          </p:nvPr>
        </p:nvSpPr>
        <p:spPr/>
        <p:txBody>
          <a:bodyPr/>
          <a:lstStyle/>
          <a:p>
            <a:endParaRPr lang="en-US" dirty="0">
              <a:solidFill>
                <a:schemeClr val="bg1"/>
              </a:solidFill>
            </a:endParaRPr>
          </a:p>
        </p:txBody>
      </p:sp>
      <p:sp>
        <p:nvSpPr>
          <p:cNvPr id="6" name="Rectangle 2">
            <a:extLst>
              <a:ext uri="{FF2B5EF4-FFF2-40B4-BE49-F238E27FC236}">
                <a16:creationId xmlns:a16="http://schemas.microsoft.com/office/drawing/2014/main" id="{83D2E8AD-DB07-43C0-A10B-0A5117B5908C}"/>
              </a:ext>
            </a:extLst>
          </p:cNvPr>
          <p:cNvSpPr txBox="1">
            <a:spLocks noChangeArrowheads="1"/>
          </p:cNvSpPr>
          <p:nvPr/>
        </p:nvSpPr>
        <p:spPr>
          <a:xfrm>
            <a:off x="1524000" y="260351"/>
            <a:ext cx="9144000"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US" kern="0" spc="-305" dirty="0"/>
              <a:t>Systems that Act Like Humans</a:t>
            </a:r>
          </a:p>
        </p:txBody>
      </p:sp>
      <p:sp>
        <p:nvSpPr>
          <p:cNvPr id="7" name="Slide Number Placeholder 1">
            <a:extLst>
              <a:ext uri="{FF2B5EF4-FFF2-40B4-BE49-F238E27FC236}">
                <a16:creationId xmlns:a16="http://schemas.microsoft.com/office/drawing/2014/main" id="{09643BC8-FAA3-4F5B-8085-4C5B6F9DF552}"/>
              </a:ext>
            </a:extLst>
          </p:cNvPr>
          <p:cNvSpPr>
            <a:spLocks noGrp="1"/>
          </p:cNvSpPr>
          <p:nvPr>
            <p:ph type="sldNum" sz="quarter" idx="4294967295"/>
          </p:nvPr>
        </p:nvSpPr>
        <p:spPr>
          <a:xfrm>
            <a:off x="9924416" y="6462281"/>
            <a:ext cx="219709" cy="177800"/>
          </a:xfrm>
        </p:spPr>
        <p:txBody>
          <a:bodyPr/>
          <a:lstStyle/>
          <a:p>
            <a:pPr marL="25400" indent="-88900">
              <a:lnSpc>
                <a:spcPts val="1325"/>
              </a:lnSpc>
            </a:pPr>
            <a:fld id="{81D60167-4931-47E6-BA6A-407CBD079E47}" type="slidenum">
              <a:rPr lang="en-US" spc="-5"/>
              <a:pPr marL="25400" indent="-88900">
                <a:lnSpc>
                  <a:spcPts val="1325"/>
                </a:lnSpc>
              </a:pPr>
              <a:t>17</a:t>
            </a:fld>
            <a:endParaRPr lang="en-US" spc="-5" dirty="0"/>
          </a:p>
        </p:txBody>
      </p:sp>
    </p:spTree>
    <p:extLst>
      <p:ext uri="{BB962C8B-B14F-4D97-AF65-F5344CB8AC3E}">
        <p14:creationId xmlns:p14="http://schemas.microsoft.com/office/powerpoint/2010/main" val="220715412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76400" y="1828800"/>
            <a:ext cx="8763000" cy="4892674"/>
          </a:xfrm>
        </p:spPr>
        <p:txBody>
          <a:bodyPr>
            <a:noAutofit/>
          </a:bodyPr>
          <a:lstStyle/>
          <a:p>
            <a:pPr algn="just"/>
            <a:r>
              <a:rPr lang="en-AU" sz="1800" dirty="0"/>
              <a:t>Searle then supposes that he is in a closed room and has a book with an English version of the computer program, along with sufficient paper, pencils, erasers, and filing cabinets. Searle could receive Chinese characters through a slot in the door, process them according to the program's instructions, and produce Chinese characters as output. If the computer had passed the Turing test this way, it follows, says Searle, that he would do so as well, simply by running the program manually.</a:t>
            </a:r>
          </a:p>
          <a:p>
            <a:pPr algn="just"/>
            <a:endParaRPr lang="en-AU" sz="1800" dirty="0"/>
          </a:p>
          <a:p>
            <a:pPr algn="just"/>
            <a:r>
              <a:rPr lang="en-AU" sz="1800" dirty="0"/>
              <a:t>Searle asserts that there is no essential difference between the roles of the computer and himself in the experiment. Each simply follows a program, step-by-step, producing a behaviour which is then interpreted as demonstrating intelligent conversation. However, Searle would not be able to understand the conversation.</a:t>
            </a:r>
          </a:p>
          <a:p>
            <a:pPr algn="just"/>
            <a:endParaRPr lang="en-AU" sz="1800" dirty="0"/>
          </a:p>
          <a:p>
            <a:pPr algn="just"/>
            <a:r>
              <a:rPr lang="en-AU" sz="1800" b="1" dirty="0"/>
              <a:t>Searle argues that without "understanding" (or "intentionality"), we cannot describe what the machine is doing as "thinking" and since it does not think, it does not have a "mind" in anything like the normal sense of the word. Therefore, he concludes that "strong AI" is false.</a:t>
            </a:r>
          </a:p>
        </p:txBody>
      </p:sp>
      <p:sp>
        <p:nvSpPr>
          <p:cNvPr id="5" name="Slide Number Placeholder 4"/>
          <p:cNvSpPr>
            <a:spLocks noGrp="1"/>
          </p:cNvSpPr>
          <p:nvPr>
            <p:ph type="sldNum" sz="quarter" idx="4294967295"/>
          </p:nvPr>
        </p:nvSpPr>
        <p:spPr/>
        <p:txBody>
          <a:bodyPr/>
          <a:lstStyle/>
          <a:p>
            <a:endParaRPr lang="en-US" dirty="0">
              <a:solidFill>
                <a:schemeClr val="bg1"/>
              </a:solidFill>
            </a:endParaRPr>
          </a:p>
        </p:txBody>
      </p:sp>
      <p:sp>
        <p:nvSpPr>
          <p:cNvPr id="6" name="Rectangle 2">
            <a:extLst>
              <a:ext uri="{FF2B5EF4-FFF2-40B4-BE49-F238E27FC236}">
                <a16:creationId xmlns:a16="http://schemas.microsoft.com/office/drawing/2014/main" id="{539ADCDC-8420-4E39-B9CA-9FB0BC9D100E}"/>
              </a:ext>
            </a:extLst>
          </p:cNvPr>
          <p:cNvSpPr txBox="1">
            <a:spLocks noChangeArrowheads="1"/>
          </p:cNvSpPr>
          <p:nvPr/>
        </p:nvSpPr>
        <p:spPr>
          <a:xfrm>
            <a:off x="1524000" y="260351"/>
            <a:ext cx="9144000"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US" kern="0" spc="-305" dirty="0"/>
              <a:t>Systems that Act Like Humans</a:t>
            </a:r>
          </a:p>
        </p:txBody>
      </p:sp>
      <p:sp>
        <p:nvSpPr>
          <p:cNvPr id="7" name="Slide Number Placeholder 1">
            <a:extLst>
              <a:ext uri="{FF2B5EF4-FFF2-40B4-BE49-F238E27FC236}">
                <a16:creationId xmlns:a16="http://schemas.microsoft.com/office/drawing/2014/main" id="{F6DAA385-13BD-4BCF-A93B-DE9C0BEC1D00}"/>
              </a:ext>
            </a:extLst>
          </p:cNvPr>
          <p:cNvSpPr>
            <a:spLocks noGrp="1"/>
          </p:cNvSpPr>
          <p:nvPr>
            <p:ph type="sldNum" sz="quarter" idx="4294967295"/>
          </p:nvPr>
        </p:nvSpPr>
        <p:spPr>
          <a:xfrm>
            <a:off x="9924416" y="6462281"/>
            <a:ext cx="219709" cy="177800"/>
          </a:xfrm>
        </p:spPr>
        <p:txBody>
          <a:bodyPr/>
          <a:lstStyle/>
          <a:p>
            <a:pPr marL="25400">
              <a:lnSpc>
                <a:spcPts val="1325"/>
              </a:lnSpc>
            </a:pPr>
            <a:fld id="{81D60167-4931-47E6-BA6A-407CBD079E47}" type="slidenum">
              <a:rPr lang="en-US" spc="-5"/>
              <a:pPr marL="25400">
                <a:lnSpc>
                  <a:spcPts val="1325"/>
                </a:lnSpc>
              </a:pPr>
              <a:t>18</a:t>
            </a:fld>
            <a:endParaRPr lang="en-US" spc="-5" dirty="0"/>
          </a:p>
        </p:txBody>
      </p:sp>
      <p:sp>
        <p:nvSpPr>
          <p:cNvPr id="9" name="Title 1">
            <a:extLst>
              <a:ext uri="{FF2B5EF4-FFF2-40B4-BE49-F238E27FC236}">
                <a16:creationId xmlns:a16="http://schemas.microsoft.com/office/drawing/2014/main" id="{F214E615-A791-4F01-9ABB-4FC9B72696EE}"/>
              </a:ext>
            </a:extLst>
          </p:cNvPr>
          <p:cNvSpPr>
            <a:spLocks noGrp="1"/>
          </p:cNvSpPr>
          <p:nvPr>
            <p:ph type="title"/>
          </p:nvPr>
        </p:nvSpPr>
        <p:spPr>
          <a:xfrm>
            <a:off x="1714500" y="867262"/>
            <a:ext cx="8763000" cy="842718"/>
          </a:xfrm>
        </p:spPr>
        <p:txBody>
          <a:bodyPr>
            <a:normAutofit/>
          </a:bodyPr>
          <a:lstStyle/>
          <a:p>
            <a:r>
              <a:rPr lang="en-AU" sz="2900" dirty="0"/>
              <a:t>The Chinese Room Argument</a:t>
            </a:r>
            <a:br>
              <a:rPr lang="en-AU" sz="2900" dirty="0"/>
            </a:br>
            <a:r>
              <a:rPr lang="en-AU" sz="2000" i="1" dirty="0"/>
              <a:t>(Continued)</a:t>
            </a:r>
            <a:endParaRPr lang="ar-EG" sz="2000" b="1" i="1" dirty="0"/>
          </a:p>
        </p:txBody>
      </p:sp>
    </p:spTree>
    <p:extLst>
      <p:ext uri="{BB962C8B-B14F-4D97-AF65-F5344CB8AC3E}">
        <p14:creationId xmlns:p14="http://schemas.microsoft.com/office/powerpoint/2010/main" val="234406361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4294967295"/>
          </p:nvPr>
        </p:nvSpPr>
        <p:spPr/>
        <p:txBody>
          <a:bodyPr/>
          <a:lstStyle/>
          <a:p>
            <a:endParaRPr lang="en-US" dirty="0">
              <a:solidFill>
                <a:schemeClr val="bg1"/>
              </a:solidFill>
            </a:endParaRPr>
          </a:p>
        </p:txBody>
      </p:sp>
      <p:pic>
        <p:nvPicPr>
          <p:cNvPr id="7" name="Picture 2" descr="http://www.mathtube.org/sites/default/files/slides/3296-31.jpg">
            <a:extLst>
              <a:ext uri="{FF2B5EF4-FFF2-40B4-BE49-F238E27FC236}">
                <a16:creationId xmlns:a16="http://schemas.microsoft.com/office/drawing/2014/main" id="{1E993FC4-25C4-4013-BDEE-00C0038B0632}"/>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441" t="3857" r="-1224" b="26530"/>
          <a:stretch>
            <a:fillRect/>
          </a:stretch>
        </p:blipFill>
        <p:spPr bwMode="auto">
          <a:xfrm>
            <a:off x="3163888" y="1456164"/>
            <a:ext cx="6742113" cy="349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D28BC49A-FA06-4299-95BF-4EB613A9543D}"/>
              </a:ext>
            </a:extLst>
          </p:cNvPr>
          <p:cNvSpPr txBox="1">
            <a:spLocks noChangeArrowheads="1"/>
          </p:cNvSpPr>
          <p:nvPr/>
        </p:nvSpPr>
        <p:spPr bwMode="auto">
          <a:xfrm>
            <a:off x="2047876" y="4948664"/>
            <a:ext cx="8096248"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rgbClr val="8EB4E3"/>
                </a:solidFill>
                <a:latin typeface="Arial" panose="020B0604020202020204" pitchFamily="34" charset="0"/>
              </a:defRPr>
            </a:lvl1pPr>
            <a:lvl2pPr marL="742950" indent="-285750">
              <a:spcBef>
                <a:spcPct val="20000"/>
              </a:spcBef>
              <a:buFont typeface="Arial" panose="020B0604020202020204" pitchFamily="34" charset="0"/>
              <a:buChar char="–"/>
              <a:defRPr sz="2800">
                <a:solidFill>
                  <a:srgbClr val="95B3D7"/>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rgbClr val="EBF1DE"/>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rgbClr val="EBF1DE"/>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rgbClr val="EBF1DE"/>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EBF1DE"/>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EBF1DE"/>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EBF1DE"/>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EBF1DE"/>
                </a:solidFill>
                <a:latin typeface="Arial" panose="020B0604020202020204" pitchFamily="34" charset="0"/>
              </a:defRPr>
            </a:lvl9pPr>
          </a:lstStyle>
          <a:p>
            <a:pPr>
              <a:spcBef>
                <a:spcPct val="0"/>
              </a:spcBef>
              <a:spcAft>
                <a:spcPts val="600"/>
              </a:spcAft>
              <a:buNone/>
            </a:pPr>
            <a:r>
              <a:rPr lang="en-US" altLang="en-US" sz="2000" b="1" dirty="0">
                <a:solidFill>
                  <a:srgbClr val="FF0000"/>
                </a:solidFill>
              </a:rPr>
              <a:t>If person inside does a great job of answering questions, can we say s/he </a:t>
            </a:r>
            <a:r>
              <a:rPr lang="en-US" altLang="en-US" sz="2000" b="1" i="1" u="sng" dirty="0">
                <a:solidFill>
                  <a:srgbClr val="FF0000"/>
                </a:solidFill>
              </a:rPr>
              <a:t>understands</a:t>
            </a:r>
            <a:r>
              <a:rPr lang="en-US" altLang="en-US" sz="2000" b="1" dirty="0">
                <a:solidFill>
                  <a:srgbClr val="FF0000"/>
                </a:solidFill>
              </a:rPr>
              <a:t>?  </a:t>
            </a:r>
          </a:p>
          <a:p>
            <a:pPr>
              <a:spcBef>
                <a:spcPct val="0"/>
              </a:spcBef>
              <a:spcAft>
                <a:spcPts val="600"/>
              </a:spcAft>
              <a:buNone/>
            </a:pPr>
            <a:r>
              <a:rPr lang="en-US" altLang="en-US" sz="2000" b="1" dirty="0">
                <a:solidFill>
                  <a:srgbClr val="FF0000"/>
                </a:solidFill>
              </a:rPr>
              <a:t>Even if (s)he is only blindly following rules?</a:t>
            </a:r>
          </a:p>
          <a:p>
            <a:pPr>
              <a:spcBef>
                <a:spcPct val="0"/>
              </a:spcBef>
              <a:spcAft>
                <a:spcPts val="600"/>
              </a:spcAft>
              <a:buNone/>
            </a:pPr>
            <a:r>
              <a:rPr lang="en-US" altLang="en-US" sz="2000" b="1" i="1" dirty="0">
                <a:solidFill>
                  <a:schemeClr val="tx1">
                    <a:lumMod val="95000"/>
                    <a:lumOff val="5000"/>
                  </a:schemeClr>
                </a:solidFill>
              </a:rPr>
              <a:t>(Obviously, the ‘person inside’ is acting like an AI program)</a:t>
            </a:r>
          </a:p>
        </p:txBody>
      </p:sp>
      <p:sp>
        <p:nvSpPr>
          <p:cNvPr id="10" name="Rectangle 2">
            <a:extLst>
              <a:ext uri="{FF2B5EF4-FFF2-40B4-BE49-F238E27FC236}">
                <a16:creationId xmlns:a16="http://schemas.microsoft.com/office/drawing/2014/main" id="{FA3A82AE-F7F1-457D-9743-83F68DDE9EAF}"/>
              </a:ext>
            </a:extLst>
          </p:cNvPr>
          <p:cNvSpPr txBox="1">
            <a:spLocks noChangeArrowheads="1"/>
          </p:cNvSpPr>
          <p:nvPr/>
        </p:nvSpPr>
        <p:spPr>
          <a:xfrm>
            <a:off x="1524000" y="260351"/>
            <a:ext cx="9144000"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US" kern="0" spc="-305" dirty="0"/>
              <a:t>Systems that Act Like Humans</a:t>
            </a:r>
          </a:p>
        </p:txBody>
      </p:sp>
      <p:sp>
        <p:nvSpPr>
          <p:cNvPr id="13" name="Slide Number Placeholder 1">
            <a:extLst>
              <a:ext uri="{FF2B5EF4-FFF2-40B4-BE49-F238E27FC236}">
                <a16:creationId xmlns:a16="http://schemas.microsoft.com/office/drawing/2014/main" id="{7EB9A1C7-7FE3-4FEF-9396-48CA79C125AA}"/>
              </a:ext>
            </a:extLst>
          </p:cNvPr>
          <p:cNvSpPr>
            <a:spLocks noGrp="1"/>
          </p:cNvSpPr>
          <p:nvPr>
            <p:ph type="sldNum" sz="quarter" idx="4294967295"/>
          </p:nvPr>
        </p:nvSpPr>
        <p:spPr>
          <a:xfrm>
            <a:off x="9924416" y="6462281"/>
            <a:ext cx="219709" cy="177800"/>
          </a:xfrm>
        </p:spPr>
        <p:txBody>
          <a:bodyPr/>
          <a:lstStyle/>
          <a:p>
            <a:pPr marL="25400">
              <a:lnSpc>
                <a:spcPts val="1325"/>
              </a:lnSpc>
            </a:pPr>
            <a:fld id="{81D60167-4931-47E6-BA6A-407CBD079E47}" type="slidenum">
              <a:rPr lang="en-US" spc="-5" smtClean="0"/>
              <a:pPr marL="25400">
                <a:lnSpc>
                  <a:spcPts val="1325"/>
                </a:lnSpc>
              </a:pPr>
              <a:t>19</a:t>
            </a:fld>
            <a:endParaRPr lang="en-US" spc="-5" dirty="0"/>
          </a:p>
        </p:txBody>
      </p:sp>
      <p:sp>
        <p:nvSpPr>
          <p:cNvPr id="11" name="Title 1">
            <a:extLst>
              <a:ext uri="{FF2B5EF4-FFF2-40B4-BE49-F238E27FC236}">
                <a16:creationId xmlns:a16="http://schemas.microsoft.com/office/drawing/2014/main" id="{5533E098-CB80-48F1-9327-660EA4C917A7}"/>
              </a:ext>
            </a:extLst>
          </p:cNvPr>
          <p:cNvSpPr>
            <a:spLocks noGrp="1"/>
          </p:cNvSpPr>
          <p:nvPr>
            <p:ph type="title"/>
          </p:nvPr>
        </p:nvSpPr>
        <p:spPr>
          <a:xfrm>
            <a:off x="1714500" y="867262"/>
            <a:ext cx="8763000" cy="842718"/>
          </a:xfrm>
        </p:spPr>
        <p:txBody>
          <a:bodyPr>
            <a:normAutofit/>
          </a:bodyPr>
          <a:lstStyle/>
          <a:p>
            <a:r>
              <a:rPr lang="en-AU" sz="2900" dirty="0"/>
              <a:t>The Chinese Room Argument</a:t>
            </a:r>
            <a:br>
              <a:rPr lang="en-AU" sz="2900" dirty="0"/>
            </a:br>
            <a:r>
              <a:rPr lang="en-AU" sz="2000" i="1" dirty="0"/>
              <a:t>(Continued)</a:t>
            </a:r>
            <a:endParaRPr lang="ar-EG" sz="2000" b="1" i="1" dirty="0"/>
          </a:p>
        </p:txBody>
      </p:sp>
    </p:spTree>
    <p:extLst>
      <p:ext uri="{BB962C8B-B14F-4D97-AF65-F5344CB8AC3E}">
        <p14:creationId xmlns:p14="http://schemas.microsoft.com/office/powerpoint/2010/main" val="98279869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3C0B1ED-47AD-4202-8D07-492E9EBDBA3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40548" y="3169511"/>
            <a:ext cx="4927453" cy="3693179"/>
          </a:xfrm>
          <a:prstGeom prst="rect">
            <a:avLst/>
          </a:prstGeom>
        </p:spPr>
      </p:pic>
      <p:sp>
        <p:nvSpPr>
          <p:cNvPr id="5" name="Slide Number Placeholder 4"/>
          <p:cNvSpPr>
            <a:spLocks noGrp="1"/>
          </p:cNvSpPr>
          <p:nvPr>
            <p:ph type="sldNum" sz="quarter" idx="4294967295"/>
          </p:nvPr>
        </p:nvSpPr>
        <p:spPr/>
        <p:txBody>
          <a:bodyPr/>
          <a:lstStyle/>
          <a:p>
            <a:endParaRPr lang="en-US" dirty="0">
              <a:solidFill>
                <a:schemeClr val="bg1"/>
              </a:solidFill>
            </a:endParaRPr>
          </a:p>
        </p:txBody>
      </p:sp>
      <p:sp>
        <p:nvSpPr>
          <p:cNvPr id="9" name="Content Placeholder 2">
            <a:extLst>
              <a:ext uri="{FF2B5EF4-FFF2-40B4-BE49-F238E27FC236}">
                <a16:creationId xmlns:a16="http://schemas.microsoft.com/office/drawing/2014/main" id="{23DE28D1-3F6D-483C-B8B8-293DB7181FBC}"/>
              </a:ext>
            </a:extLst>
          </p:cNvPr>
          <p:cNvSpPr txBox="1">
            <a:spLocks/>
          </p:cNvSpPr>
          <p:nvPr/>
        </p:nvSpPr>
        <p:spPr>
          <a:xfrm>
            <a:off x="1887794" y="1752601"/>
            <a:ext cx="8239124" cy="2400657"/>
          </a:xfrm>
          <a:prstGeom prst="rect">
            <a:avLst/>
          </a:prstGeom>
        </p:spPr>
        <p:txBody>
          <a:bodyPr wrap="square" lIns="0" tIns="0" rIns="0" bIns="0">
            <a:spAutoFit/>
          </a:bodyPr>
          <a:lstStyle>
            <a:lvl1pPr marL="0">
              <a:defRPr b="0" i="0">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just">
              <a:buFont typeface="Arial" panose="020B0604020202020204" pitchFamily="34" charset="0"/>
              <a:buNone/>
            </a:pPr>
            <a:r>
              <a:rPr lang="en-US" altLang="en-US" sz="2400" b="1" dirty="0">
                <a:solidFill>
                  <a:srgbClr val="FF0000"/>
                </a:solidFill>
              </a:rPr>
              <a:t>Strong vs. Weak AI Hypotheses?</a:t>
            </a:r>
          </a:p>
          <a:p>
            <a:pPr algn="just">
              <a:buFont typeface="Arial" panose="020B0604020202020204" pitchFamily="34" charset="0"/>
              <a:buNone/>
            </a:pPr>
            <a:r>
              <a:rPr lang="en-US" altLang="en-US" sz="2200" b="1" kern="0" dirty="0">
                <a:solidFill>
                  <a:srgbClr val="FF0000"/>
                </a:solidFill>
              </a:rPr>
              <a:t>- WEAK AI Hypothesis; </a:t>
            </a:r>
            <a:r>
              <a:rPr lang="en-US" altLang="en-US" sz="2200" b="1" i="1" kern="0" dirty="0">
                <a:solidFill>
                  <a:schemeClr val="tx1">
                    <a:lumMod val="95000"/>
                    <a:lumOff val="5000"/>
                  </a:schemeClr>
                </a:solidFill>
              </a:rPr>
              <a:t>We can accurately </a:t>
            </a:r>
            <a:r>
              <a:rPr lang="en-US" altLang="en-US" sz="2200" b="1" i="1" u="sng" kern="0" dirty="0">
                <a:solidFill>
                  <a:schemeClr val="tx1">
                    <a:lumMod val="95000"/>
                    <a:lumOff val="5000"/>
                  </a:schemeClr>
                </a:solidFill>
              </a:rPr>
              <a:t>simulate</a:t>
            </a:r>
            <a:r>
              <a:rPr lang="en-US" altLang="en-US" sz="2200" b="1" i="1" kern="0" dirty="0">
                <a:solidFill>
                  <a:schemeClr val="tx1">
                    <a:lumMod val="95000"/>
                    <a:lumOff val="5000"/>
                  </a:schemeClr>
                </a:solidFill>
              </a:rPr>
              <a:t>  animal / human intelligence in a computer.</a:t>
            </a:r>
          </a:p>
          <a:p>
            <a:pPr algn="just">
              <a:buFont typeface="Arial" panose="020B0604020202020204" pitchFamily="34" charset="0"/>
              <a:buNone/>
            </a:pPr>
            <a:r>
              <a:rPr lang="en-US" altLang="en-US" sz="2200" b="1" kern="0" dirty="0">
                <a:solidFill>
                  <a:srgbClr val="FF0000"/>
                </a:solidFill>
              </a:rPr>
              <a:t>- STRONG AI Hypothesis; </a:t>
            </a:r>
            <a:r>
              <a:rPr lang="en-US" altLang="en-US" sz="2200" b="1" i="1" kern="0" dirty="0">
                <a:solidFill>
                  <a:schemeClr val="tx1">
                    <a:lumMod val="95000"/>
                    <a:lumOff val="5000"/>
                  </a:schemeClr>
                </a:solidFill>
              </a:rPr>
              <a:t>We can create algorithms that </a:t>
            </a:r>
            <a:r>
              <a:rPr lang="en-US" altLang="en-US" sz="2200" b="1" i="1" u="sng" kern="0" dirty="0">
                <a:solidFill>
                  <a:schemeClr val="tx1">
                    <a:lumMod val="95000"/>
                    <a:lumOff val="5000"/>
                  </a:schemeClr>
                </a:solidFill>
              </a:rPr>
              <a:t>are</a:t>
            </a:r>
            <a:r>
              <a:rPr lang="en-US" altLang="en-US" sz="2200" b="1" i="1" kern="0" dirty="0">
                <a:solidFill>
                  <a:schemeClr val="tx1">
                    <a:lumMod val="95000"/>
                    <a:lumOff val="5000"/>
                  </a:schemeClr>
                </a:solidFill>
              </a:rPr>
              <a:t> intelligent ( Consciousness ? ..</a:t>
            </a:r>
          </a:p>
          <a:p>
            <a:pPr algn="just">
              <a:buFont typeface="Arial" panose="020B0604020202020204" pitchFamily="34" charset="0"/>
              <a:buNone/>
            </a:pPr>
            <a:r>
              <a:rPr lang="en-US" altLang="en-US" sz="2200" b="1" i="1" kern="0" dirty="0">
                <a:solidFill>
                  <a:schemeClr val="tx1">
                    <a:lumMod val="95000"/>
                    <a:lumOff val="5000"/>
                  </a:schemeClr>
                </a:solidFill>
              </a:rPr>
              <a:t>Self-Awareness ? ..</a:t>
            </a:r>
          </a:p>
          <a:p>
            <a:pPr algn="just">
              <a:buFont typeface="Arial" panose="020B0604020202020204" pitchFamily="34" charset="0"/>
              <a:buNone/>
            </a:pPr>
            <a:r>
              <a:rPr lang="en-US" altLang="en-US" sz="2200" b="1" i="1" kern="0" dirty="0">
                <a:solidFill>
                  <a:schemeClr val="tx1">
                    <a:lumMod val="95000"/>
                    <a:lumOff val="5000"/>
                  </a:schemeClr>
                </a:solidFill>
              </a:rPr>
              <a:t>Free-will ? )</a:t>
            </a:r>
          </a:p>
        </p:txBody>
      </p:sp>
      <p:sp>
        <p:nvSpPr>
          <p:cNvPr id="10" name="Rectangle 2">
            <a:extLst>
              <a:ext uri="{FF2B5EF4-FFF2-40B4-BE49-F238E27FC236}">
                <a16:creationId xmlns:a16="http://schemas.microsoft.com/office/drawing/2014/main" id="{FA3A82AE-F7F1-457D-9743-83F68DDE9EAF}"/>
              </a:ext>
            </a:extLst>
          </p:cNvPr>
          <p:cNvSpPr txBox="1">
            <a:spLocks noChangeArrowheads="1"/>
          </p:cNvSpPr>
          <p:nvPr/>
        </p:nvSpPr>
        <p:spPr>
          <a:xfrm>
            <a:off x="1524000" y="260351"/>
            <a:ext cx="9144000"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US" kern="0" spc="-305" dirty="0"/>
              <a:t>Systems that Act Like Humans</a:t>
            </a:r>
          </a:p>
        </p:txBody>
      </p:sp>
      <p:sp>
        <p:nvSpPr>
          <p:cNvPr id="13" name="Slide Number Placeholder 1">
            <a:extLst>
              <a:ext uri="{FF2B5EF4-FFF2-40B4-BE49-F238E27FC236}">
                <a16:creationId xmlns:a16="http://schemas.microsoft.com/office/drawing/2014/main" id="{7EB9A1C7-7FE3-4FEF-9396-48CA79C125AA}"/>
              </a:ext>
            </a:extLst>
          </p:cNvPr>
          <p:cNvSpPr>
            <a:spLocks noGrp="1"/>
          </p:cNvSpPr>
          <p:nvPr>
            <p:ph type="sldNum" sz="quarter" idx="4294967295"/>
          </p:nvPr>
        </p:nvSpPr>
        <p:spPr>
          <a:xfrm>
            <a:off x="9924416" y="6462281"/>
            <a:ext cx="219709" cy="166712"/>
          </a:xfrm>
        </p:spPr>
        <p:txBody>
          <a:bodyPr/>
          <a:lstStyle/>
          <a:p>
            <a:pPr marL="25400">
              <a:lnSpc>
                <a:spcPts val="1325"/>
              </a:lnSpc>
            </a:pPr>
            <a:fld id="{81D60167-4931-47E6-BA6A-407CBD079E47}" type="slidenum">
              <a:rPr lang="en-US" spc="-5">
                <a:solidFill>
                  <a:srgbClr val="FFFF00"/>
                </a:solidFill>
              </a:rPr>
              <a:pPr marL="25400">
                <a:lnSpc>
                  <a:spcPts val="1325"/>
                </a:lnSpc>
              </a:pPr>
              <a:t>20</a:t>
            </a:fld>
            <a:endParaRPr lang="en-US" spc="-5" dirty="0">
              <a:solidFill>
                <a:srgbClr val="FFFF00"/>
              </a:solidFill>
            </a:endParaRPr>
          </a:p>
        </p:txBody>
      </p:sp>
      <p:sp>
        <p:nvSpPr>
          <p:cNvPr id="11" name="Title 1">
            <a:extLst>
              <a:ext uri="{FF2B5EF4-FFF2-40B4-BE49-F238E27FC236}">
                <a16:creationId xmlns:a16="http://schemas.microsoft.com/office/drawing/2014/main" id="{5533E098-CB80-48F1-9327-660EA4C917A7}"/>
              </a:ext>
            </a:extLst>
          </p:cNvPr>
          <p:cNvSpPr>
            <a:spLocks noGrp="1"/>
          </p:cNvSpPr>
          <p:nvPr>
            <p:ph type="title"/>
          </p:nvPr>
        </p:nvSpPr>
        <p:spPr>
          <a:xfrm>
            <a:off x="1714500" y="867262"/>
            <a:ext cx="8763000" cy="842718"/>
          </a:xfrm>
        </p:spPr>
        <p:txBody>
          <a:bodyPr>
            <a:normAutofit/>
          </a:bodyPr>
          <a:lstStyle/>
          <a:p>
            <a:r>
              <a:rPr lang="en-AU" sz="2900" dirty="0"/>
              <a:t>The Chinese Room Argument</a:t>
            </a:r>
            <a:br>
              <a:rPr lang="en-AU" sz="2900" dirty="0"/>
            </a:br>
            <a:r>
              <a:rPr lang="en-AU" sz="2000" i="1" dirty="0"/>
              <a:t>(Continued)</a:t>
            </a:r>
            <a:endParaRPr lang="ar-EG" sz="2000" b="1" i="1" dirty="0"/>
          </a:p>
        </p:txBody>
      </p:sp>
      <p:sp>
        <p:nvSpPr>
          <p:cNvPr id="4" name="Rectangle 3">
            <a:extLst>
              <a:ext uri="{FF2B5EF4-FFF2-40B4-BE49-F238E27FC236}">
                <a16:creationId xmlns:a16="http://schemas.microsoft.com/office/drawing/2014/main" id="{19F912DB-B663-496B-9A73-01323ACCABF9}"/>
              </a:ext>
            </a:extLst>
          </p:cNvPr>
          <p:cNvSpPr/>
          <p:nvPr/>
        </p:nvSpPr>
        <p:spPr>
          <a:xfrm>
            <a:off x="1714500" y="4317208"/>
            <a:ext cx="3619500" cy="1569660"/>
          </a:xfrm>
          <a:prstGeom prst="rect">
            <a:avLst/>
          </a:prstGeom>
        </p:spPr>
        <p:txBody>
          <a:bodyPr wrap="square">
            <a:spAutoFit/>
          </a:bodyPr>
          <a:lstStyle/>
          <a:p>
            <a:pPr algn="just"/>
            <a:r>
              <a:rPr lang="en-US" sz="2400" i="1" dirty="0"/>
              <a:t>Do you remember Sonny, the robot from the 2004 science-fiction / action film "I, Robot"?</a:t>
            </a:r>
          </a:p>
        </p:txBody>
      </p:sp>
    </p:spTree>
    <p:extLst>
      <p:ext uri="{BB962C8B-B14F-4D97-AF65-F5344CB8AC3E}">
        <p14:creationId xmlns:p14="http://schemas.microsoft.com/office/powerpoint/2010/main" val="292495037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4294967295"/>
          </p:nvPr>
        </p:nvSpPr>
        <p:spPr/>
        <p:txBody>
          <a:bodyPr/>
          <a:lstStyle/>
          <a:p>
            <a:endParaRPr lang="en-US" dirty="0">
              <a:solidFill>
                <a:schemeClr val="bg1"/>
              </a:solidFill>
            </a:endParaRPr>
          </a:p>
        </p:txBody>
      </p:sp>
      <p:sp>
        <p:nvSpPr>
          <p:cNvPr id="10" name="Rectangle 2">
            <a:extLst>
              <a:ext uri="{FF2B5EF4-FFF2-40B4-BE49-F238E27FC236}">
                <a16:creationId xmlns:a16="http://schemas.microsoft.com/office/drawing/2014/main" id="{FA3A82AE-F7F1-457D-9743-83F68DDE9EAF}"/>
              </a:ext>
            </a:extLst>
          </p:cNvPr>
          <p:cNvSpPr txBox="1">
            <a:spLocks noChangeArrowheads="1"/>
          </p:cNvSpPr>
          <p:nvPr/>
        </p:nvSpPr>
        <p:spPr>
          <a:xfrm>
            <a:off x="1524000" y="260351"/>
            <a:ext cx="9144000"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US" kern="0" spc="-305" dirty="0"/>
              <a:t>Systems that Act Like Humans</a:t>
            </a:r>
          </a:p>
        </p:txBody>
      </p:sp>
      <p:sp>
        <p:nvSpPr>
          <p:cNvPr id="13" name="Slide Number Placeholder 1">
            <a:extLst>
              <a:ext uri="{FF2B5EF4-FFF2-40B4-BE49-F238E27FC236}">
                <a16:creationId xmlns:a16="http://schemas.microsoft.com/office/drawing/2014/main" id="{7EB9A1C7-7FE3-4FEF-9396-48CA79C125AA}"/>
              </a:ext>
            </a:extLst>
          </p:cNvPr>
          <p:cNvSpPr>
            <a:spLocks noGrp="1"/>
          </p:cNvSpPr>
          <p:nvPr>
            <p:ph type="sldNum" sz="quarter" idx="4294967295"/>
          </p:nvPr>
        </p:nvSpPr>
        <p:spPr>
          <a:xfrm>
            <a:off x="9924416" y="6462281"/>
            <a:ext cx="219709" cy="166712"/>
          </a:xfrm>
        </p:spPr>
        <p:txBody>
          <a:bodyPr/>
          <a:lstStyle/>
          <a:p>
            <a:pPr marL="25400">
              <a:lnSpc>
                <a:spcPts val="1325"/>
              </a:lnSpc>
            </a:pPr>
            <a:fld id="{81D60167-4931-47E6-BA6A-407CBD079E47}" type="slidenum">
              <a:rPr lang="en-US" spc="-5">
                <a:solidFill>
                  <a:schemeClr val="bg1">
                    <a:lumMod val="50000"/>
                  </a:schemeClr>
                </a:solidFill>
              </a:rPr>
              <a:pPr marL="25400">
                <a:lnSpc>
                  <a:spcPts val="1325"/>
                </a:lnSpc>
              </a:pPr>
              <a:t>21</a:t>
            </a:fld>
            <a:endParaRPr lang="en-US" spc="-5" dirty="0">
              <a:solidFill>
                <a:schemeClr val="bg1">
                  <a:lumMod val="50000"/>
                </a:schemeClr>
              </a:solidFill>
            </a:endParaRPr>
          </a:p>
        </p:txBody>
      </p:sp>
      <p:sp>
        <p:nvSpPr>
          <p:cNvPr id="11" name="Title 1">
            <a:extLst>
              <a:ext uri="{FF2B5EF4-FFF2-40B4-BE49-F238E27FC236}">
                <a16:creationId xmlns:a16="http://schemas.microsoft.com/office/drawing/2014/main" id="{5533E098-CB80-48F1-9327-660EA4C917A7}"/>
              </a:ext>
            </a:extLst>
          </p:cNvPr>
          <p:cNvSpPr>
            <a:spLocks noGrp="1"/>
          </p:cNvSpPr>
          <p:nvPr>
            <p:ph type="title"/>
          </p:nvPr>
        </p:nvSpPr>
        <p:spPr>
          <a:xfrm>
            <a:off x="1714500" y="867262"/>
            <a:ext cx="8763000" cy="842718"/>
          </a:xfrm>
        </p:spPr>
        <p:txBody>
          <a:bodyPr>
            <a:normAutofit/>
          </a:bodyPr>
          <a:lstStyle/>
          <a:p>
            <a:r>
              <a:rPr lang="en-AU" sz="2900" b="1" dirty="0" smtClean="0"/>
              <a:t>Types of AI </a:t>
            </a:r>
            <a:endParaRPr lang="ar-EG" sz="2000" b="1" i="1" dirty="0"/>
          </a:p>
        </p:txBody>
      </p:sp>
      <p:sp>
        <p:nvSpPr>
          <p:cNvPr id="7" name="Rectangle 6">
            <a:extLst>
              <a:ext uri="{FF2B5EF4-FFF2-40B4-BE49-F238E27FC236}">
                <a16:creationId xmlns:a16="http://schemas.microsoft.com/office/drawing/2014/main" id="{0ED4B728-CB47-4878-B27F-4E76CF90E8E3}"/>
              </a:ext>
            </a:extLst>
          </p:cNvPr>
          <p:cNvSpPr/>
          <p:nvPr/>
        </p:nvSpPr>
        <p:spPr>
          <a:xfrm>
            <a:off x="1537127" y="6501187"/>
            <a:ext cx="1370568" cy="276999"/>
          </a:xfrm>
          <a:prstGeom prst="rect">
            <a:avLst/>
          </a:prstGeom>
        </p:spPr>
        <p:txBody>
          <a:bodyPr wrap="none">
            <a:spAutoFit/>
          </a:bodyPr>
          <a:lstStyle/>
          <a:p>
            <a:r>
              <a:rPr lang="en-US" sz="1200" b="1" dirty="0" smtClean="0">
                <a:solidFill>
                  <a:schemeClr val="bg1">
                    <a:lumMod val="50000"/>
                  </a:schemeClr>
                </a:solidFill>
              </a:rPr>
              <a:t>Sources</a:t>
            </a:r>
            <a:r>
              <a:rPr lang="en-US" sz="1200" dirty="0" smtClean="0">
                <a:solidFill>
                  <a:schemeClr val="bg1">
                    <a:lumMod val="50000"/>
                  </a:schemeClr>
                </a:solidFill>
              </a:rPr>
              <a:t>: </a:t>
            </a:r>
            <a:r>
              <a:rPr lang="fr-FR" sz="1200" dirty="0" smtClean="0">
                <a:solidFill>
                  <a:schemeClr val="bg1">
                    <a:lumMod val="50000"/>
                  </a:schemeClr>
                </a:solidFill>
                <a:hlinkClick r:id="rId3"/>
              </a:rPr>
              <a:t>formica.ai</a:t>
            </a:r>
            <a:endParaRPr lang="en-US" sz="1200" dirty="0">
              <a:solidFill>
                <a:schemeClr val="bg1">
                  <a:lumMod val="50000"/>
                </a:schemeClr>
              </a:solidFill>
            </a:endParaRPr>
          </a:p>
        </p:txBody>
      </p:sp>
      <p:sp>
        <p:nvSpPr>
          <p:cNvPr id="15" name="Rectangle 14">
            <a:extLst>
              <a:ext uri="{FF2B5EF4-FFF2-40B4-BE49-F238E27FC236}">
                <a16:creationId xmlns:a16="http://schemas.microsoft.com/office/drawing/2014/main" id="{E8A47887-68A6-42E7-B9FA-0C9088FC7ABD}"/>
              </a:ext>
            </a:extLst>
          </p:cNvPr>
          <p:cNvSpPr/>
          <p:nvPr/>
        </p:nvSpPr>
        <p:spPr>
          <a:xfrm>
            <a:off x="8839200" y="5806072"/>
            <a:ext cx="1147762" cy="369332"/>
          </a:xfrm>
          <a:prstGeom prst="rect">
            <a:avLst/>
          </a:prstGeom>
          <a:solidFill>
            <a:schemeClr val="bg1">
              <a:alpha val="50000"/>
            </a:schemeClr>
          </a:solidFill>
        </p:spPr>
        <p:txBody>
          <a:bodyPr wrap="square">
            <a:spAutoFit/>
          </a:bodyPr>
          <a:lstStyle/>
          <a:p>
            <a:r>
              <a:rPr lang="en-US" dirty="0">
                <a:solidFill>
                  <a:schemeClr val="bg1"/>
                </a:solidFill>
              </a:rPr>
              <a:t>           </a:t>
            </a:r>
          </a:p>
        </p:txBody>
      </p:sp>
      <p:pic>
        <p:nvPicPr>
          <p:cNvPr id="2" name="Picture 1"/>
          <p:cNvPicPr>
            <a:picLocks noChangeAspect="1"/>
          </p:cNvPicPr>
          <p:nvPr/>
        </p:nvPicPr>
        <p:blipFill>
          <a:blip r:embed="rId4"/>
          <a:stretch>
            <a:fillRect/>
          </a:stretch>
        </p:blipFill>
        <p:spPr>
          <a:xfrm>
            <a:off x="1537127" y="1444486"/>
            <a:ext cx="8930309" cy="4797065"/>
          </a:xfrm>
          <a:prstGeom prst="rect">
            <a:avLst/>
          </a:prstGeom>
        </p:spPr>
      </p:pic>
    </p:spTree>
    <p:extLst>
      <p:ext uri="{BB962C8B-B14F-4D97-AF65-F5344CB8AC3E}">
        <p14:creationId xmlns:p14="http://schemas.microsoft.com/office/powerpoint/2010/main" val="148398629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A7853DB-9637-47F1-8D95-4443220D2771}"/>
              </a:ext>
            </a:extLst>
          </p:cNvPr>
          <p:cNvSpPr txBox="1"/>
          <p:nvPr/>
        </p:nvSpPr>
        <p:spPr>
          <a:xfrm>
            <a:off x="6096000" y="762001"/>
            <a:ext cx="4572002" cy="5324535"/>
          </a:xfrm>
          <a:prstGeom prst="rect">
            <a:avLst/>
          </a:prstGeom>
          <a:noFill/>
        </p:spPr>
        <p:txBody>
          <a:bodyPr wrap="square" numCol="1" rtlCol="0">
            <a:spAutoFit/>
          </a:bodyPr>
          <a:lstStyle/>
          <a:p>
            <a:pPr>
              <a:lnSpc>
                <a:spcPct val="150000"/>
              </a:lnSpc>
              <a:spcAft>
                <a:spcPts val="600"/>
              </a:spcAft>
              <a:buClr>
                <a:srgbClr val="E46C0A"/>
              </a:buClr>
            </a:pPr>
            <a:r>
              <a:rPr lang="en-US" sz="2000" b="1" dirty="0">
                <a:latin typeface="Arial Nova Cond Light" panose="020B0604020202020204" pitchFamily="34" charset="0"/>
                <a:cs typeface="Arial"/>
              </a:rPr>
              <a:t>1.3 </a:t>
            </a:r>
            <a:r>
              <a:rPr lang="en-US" sz="2000" b="1" dirty="0">
                <a:solidFill>
                  <a:srgbClr val="E46C0A"/>
                </a:solidFill>
                <a:latin typeface="Arial Nova Cond Light" panose="020B0604020202020204" pitchFamily="34" charset="0"/>
                <a:cs typeface="Arial"/>
              </a:rPr>
              <a:t>AI as the Study &amp; Design of Intelligent Agents</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Systems that Think like Humans</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Systems that Think Rationally</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Challenges to Systems that Think Rationally</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Systems that Act Rationally</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AI as the Study &amp; Design of Intelligent Agents</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Intelligent Agents in the World</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Sample of solutions offered by AI</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History of the various AI areas</a:t>
            </a:r>
          </a:p>
        </p:txBody>
      </p:sp>
      <p:sp>
        <p:nvSpPr>
          <p:cNvPr id="8" name="TextBox 7">
            <a:extLst>
              <a:ext uri="{FF2B5EF4-FFF2-40B4-BE49-F238E27FC236}">
                <a16:creationId xmlns:a16="http://schemas.microsoft.com/office/drawing/2014/main" id="{95DC0292-D1C4-4627-A57D-9F3D180EB1FC}"/>
              </a:ext>
            </a:extLst>
          </p:cNvPr>
          <p:cNvSpPr txBox="1"/>
          <p:nvPr/>
        </p:nvSpPr>
        <p:spPr>
          <a:xfrm>
            <a:off x="1828800" y="762000"/>
            <a:ext cx="4267198" cy="6324808"/>
          </a:xfrm>
          <a:prstGeom prst="rect">
            <a:avLst/>
          </a:prstGeom>
          <a:noFill/>
        </p:spPr>
        <p:txBody>
          <a:bodyPr wrap="square" numCol="1" rtlCol="0">
            <a:spAutoFit/>
          </a:bodyPr>
          <a:lstStyle/>
          <a:p>
            <a:pPr>
              <a:lnSpc>
                <a:spcPct val="150000"/>
              </a:lnSpc>
            </a:pPr>
            <a:r>
              <a:rPr lang="en-US" sz="2000" b="1" dirty="0">
                <a:solidFill>
                  <a:schemeClr val="bg1">
                    <a:lumMod val="50000"/>
                  </a:schemeClr>
                </a:solidFill>
                <a:latin typeface="Arial Nova Cond Light" panose="020B0604020202020204" pitchFamily="34" charset="0"/>
                <a:cs typeface="Arial"/>
              </a:rPr>
              <a:t>1.1 What is Intelligence</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Some Foundations of Artificial Intelligence</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What is Intelligence?</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What is Artificial Intelligence?</a:t>
            </a:r>
          </a:p>
          <a:p>
            <a:pPr>
              <a:lnSpc>
                <a:spcPct val="150000"/>
              </a:lnSpc>
              <a:spcAft>
                <a:spcPts val="600"/>
              </a:spcAft>
              <a:buClr>
                <a:srgbClr val="E46C0A"/>
              </a:buClr>
            </a:pPr>
            <a:r>
              <a:rPr lang="en-US" sz="2000" b="1" dirty="0">
                <a:solidFill>
                  <a:schemeClr val="bg1">
                    <a:lumMod val="50000"/>
                  </a:schemeClr>
                </a:solidFill>
                <a:latin typeface="Arial Nova Cond Light" panose="020B0604020202020204" pitchFamily="34" charset="0"/>
                <a:cs typeface="Arial"/>
              </a:rPr>
              <a:t>1.2 Systems that Act Like Humans</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Systems that Act Like Humans</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Turing Test (the Imitation Game)?</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Total Turing Test?</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The Chinese Room Argument</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Strong Vs. Weak AI</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Where are we?</a:t>
            </a:r>
          </a:p>
        </p:txBody>
      </p:sp>
      <p:sp>
        <p:nvSpPr>
          <p:cNvPr id="3" name="Rectangle 2">
            <a:extLst>
              <a:ext uri="{FF2B5EF4-FFF2-40B4-BE49-F238E27FC236}">
                <a16:creationId xmlns:a16="http://schemas.microsoft.com/office/drawing/2014/main" id="{21B8854C-BC70-46D9-B3F8-267FED12AB03}"/>
              </a:ext>
            </a:extLst>
          </p:cNvPr>
          <p:cNvSpPr/>
          <p:nvPr/>
        </p:nvSpPr>
        <p:spPr>
          <a:xfrm>
            <a:off x="1676400" y="-2471"/>
            <a:ext cx="9054338" cy="584775"/>
          </a:xfrm>
          <a:prstGeom prst="rect">
            <a:avLst/>
          </a:prstGeom>
        </p:spPr>
        <p:txBody>
          <a:bodyPr wrap="none">
            <a:spAutoFit/>
          </a:bodyPr>
          <a:lstStyle/>
          <a:p>
            <a:r>
              <a:rPr lang="en-US" sz="3200" b="1" spc="-220" dirty="0">
                <a:solidFill>
                  <a:srgbClr val="374D81"/>
                </a:solidFill>
                <a:latin typeface="Arial"/>
                <a:ea typeface="+mj-ea"/>
                <a:cs typeface="Arial"/>
              </a:rPr>
              <a:t>Lecture 1: An introduction to Artificial Intelligence [AI]</a:t>
            </a:r>
          </a:p>
        </p:txBody>
      </p:sp>
      <p:cxnSp>
        <p:nvCxnSpPr>
          <p:cNvPr id="14" name="Straight Connector 13">
            <a:extLst>
              <a:ext uri="{FF2B5EF4-FFF2-40B4-BE49-F238E27FC236}">
                <a16:creationId xmlns:a16="http://schemas.microsoft.com/office/drawing/2014/main" id="{89C573A8-3F63-4CAE-8322-3982B28DB2E0}"/>
              </a:ext>
            </a:extLst>
          </p:cNvPr>
          <p:cNvCxnSpPr/>
          <p:nvPr/>
        </p:nvCxnSpPr>
        <p:spPr>
          <a:xfrm>
            <a:off x="6096000" y="914400"/>
            <a:ext cx="0" cy="5029200"/>
          </a:xfrm>
          <a:prstGeom prst="line">
            <a:avLst/>
          </a:prstGeom>
          <a:ln w="2857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2001280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4237" name="Group 29"/>
          <p:cNvGraphicFramePr>
            <a:graphicFrameLocks noGrp="1"/>
          </p:cNvGraphicFramePr>
          <p:nvPr>
            <p:ph idx="1"/>
            <p:extLst/>
          </p:nvPr>
        </p:nvGraphicFramePr>
        <p:xfrm>
          <a:off x="1779588" y="1341438"/>
          <a:ext cx="8659813" cy="5110798"/>
        </p:xfrm>
        <a:graphic>
          <a:graphicData uri="http://schemas.openxmlformats.org/drawingml/2006/table">
            <a:tbl>
              <a:tblPr/>
              <a:tblGrid>
                <a:gridCol w="4338638">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360363">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act</a:t>
                      </a:r>
                      <a:r>
                        <a:rPr lang="en-US" sz="2000" b="1" kern="1200" spc="-50" dirty="0">
                          <a:solidFill>
                            <a:schemeClr val="tx1"/>
                          </a:solidFill>
                          <a:latin typeface="Arial"/>
                          <a:ea typeface="+mn-ea"/>
                          <a:cs typeface="Arial"/>
                        </a:rPr>
                        <a:t> like </a:t>
                      </a:r>
                      <a:r>
                        <a:rPr lang="en-US" sz="2000" b="1" kern="1200" spc="-50" dirty="0">
                          <a:solidFill>
                            <a:schemeClr val="accent4"/>
                          </a:solidFill>
                          <a:latin typeface="Arial"/>
                          <a:ea typeface="+mn-ea"/>
                          <a:cs typeface="Arial"/>
                        </a:rPr>
                        <a:t>humans</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think</a:t>
                      </a:r>
                      <a:r>
                        <a:rPr lang="en-US" sz="2000" b="1" kern="1200" spc="-50" dirty="0">
                          <a:solidFill>
                            <a:schemeClr val="tx1"/>
                          </a:solidFill>
                          <a:latin typeface="Arial"/>
                          <a:ea typeface="+mn-ea"/>
                          <a:cs typeface="Arial"/>
                        </a:rPr>
                        <a:t> </a:t>
                      </a:r>
                      <a:r>
                        <a:rPr lang="en-US" sz="2000" b="1" kern="1200" spc="-50" dirty="0">
                          <a:solidFill>
                            <a:schemeClr val="accent4"/>
                          </a:solidFill>
                          <a:latin typeface="Arial"/>
                          <a:ea typeface="+mn-ea"/>
                          <a:cs typeface="Arial"/>
                        </a:rPr>
                        <a:t>rationally</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992313">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“The study of how to make computers do things at which, at the moment, people are better” (Rich and Knight, 1991)</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“The art of creating machines that perform functions that require intelligence when performed by people.” (Kurzweil, 1990)</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“The study of mental faculties through the use of computational models” (</a:t>
                      </a:r>
                      <a:r>
                        <a:rPr lang="en-US" sz="1800" b="0" kern="1200" spc="-50" dirty="0" err="1">
                          <a:solidFill>
                            <a:schemeClr val="tx1"/>
                          </a:solidFill>
                          <a:latin typeface="Arial"/>
                          <a:ea typeface="+mn-ea"/>
                          <a:cs typeface="Arial"/>
                        </a:rPr>
                        <a:t>Charniack</a:t>
                      </a:r>
                      <a:r>
                        <a:rPr lang="en-US" sz="1800" b="0" kern="1200" spc="-50" dirty="0">
                          <a:solidFill>
                            <a:schemeClr val="tx1"/>
                          </a:solidFill>
                          <a:latin typeface="Arial"/>
                          <a:ea typeface="+mn-ea"/>
                          <a:cs typeface="Arial"/>
                        </a:rPr>
                        <a:t> and McDermott, 1985).</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“The study of the computations that make it possible to perceive, reason, and act.” (Winston, 1992)</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04825">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think</a:t>
                      </a:r>
                      <a:r>
                        <a:rPr lang="en-US" sz="2000" b="1" kern="1200" spc="-50" dirty="0">
                          <a:solidFill>
                            <a:schemeClr val="tx1"/>
                          </a:solidFill>
                          <a:latin typeface="Arial"/>
                          <a:ea typeface="+mn-ea"/>
                          <a:cs typeface="Arial"/>
                        </a:rPr>
                        <a:t> like </a:t>
                      </a:r>
                      <a:r>
                        <a:rPr lang="en-US" sz="2000" b="1" kern="1200" spc="-50" dirty="0">
                          <a:solidFill>
                            <a:schemeClr val="accent4"/>
                          </a:solidFill>
                          <a:latin typeface="Arial"/>
                          <a:ea typeface="+mn-ea"/>
                          <a:cs typeface="Arial"/>
                        </a:rPr>
                        <a:t>humans</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act</a:t>
                      </a:r>
                      <a:r>
                        <a:rPr lang="en-US" sz="2000" b="1" kern="1200" spc="-50" dirty="0">
                          <a:solidFill>
                            <a:schemeClr val="tx1"/>
                          </a:solidFill>
                          <a:latin typeface="Arial"/>
                          <a:ea typeface="+mn-ea"/>
                          <a:cs typeface="Arial"/>
                        </a:rPr>
                        <a:t> </a:t>
                      </a:r>
                      <a:r>
                        <a:rPr lang="en-US" sz="2000" b="1" kern="1200" spc="-50" dirty="0">
                          <a:solidFill>
                            <a:schemeClr val="accent4"/>
                          </a:solidFill>
                          <a:latin typeface="Arial"/>
                          <a:ea typeface="+mn-ea"/>
                          <a:cs typeface="Arial"/>
                        </a:rPr>
                        <a:t>rationally</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247900">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“The automation of activities that we associate with human thinking, such as decision making, problem solving, learning” (Bellman, 1978)</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“The exciting new effort to make computers think … machines with minds, in the full and literal sense.” (</a:t>
                      </a:r>
                      <a:r>
                        <a:rPr lang="en-AU" sz="1800" b="0" kern="1200" spc="-50" dirty="0" err="1">
                          <a:solidFill>
                            <a:schemeClr val="tx1"/>
                          </a:solidFill>
                          <a:latin typeface="Arial"/>
                          <a:ea typeface="+mn-ea"/>
                          <a:cs typeface="Arial"/>
                        </a:rPr>
                        <a:t>Haugeland</a:t>
                      </a:r>
                      <a:r>
                        <a:rPr lang="en-AU" sz="1800" b="0" kern="1200" spc="-50" dirty="0">
                          <a:solidFill>
                            <a:schemeClr val="tx1"/>
                          </a:solidFill>
                          <a:latin typeface="Arial"/>
                          <a:ea typeface="+mn-ea"/>
                          <a:cs typeface="Arial"/>
                        </a:rPr>
                        <a:t>, 1985)</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“AI .. is concerned with intelligent behavior in artifacts (Nilsson, 1998)</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“Computational Intelligence is the study of the design of intelligent agents.” (Poole et al., 1998)</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2" name="Slide Number Placeholder 1">
            <a:extLst>
              <a:ext uri="{FF2B5EF4-FFF2-40B4-BE49-F238E27FC236}">
                <a16:creationId xmlns:a16="http://schemas.microsoft.com/office/drawing/2014/main" id="{7FE55BAE-D750-4721-92AC-1DB2BFF27DB3}"/>
              </a:ext>
            </a:extLst>
          </p:cNvPr>
          <p:cNvSpPr>
            <a:spLocks noGrp="1"/>
          </p:cNvSpPr>
          <p:nvPr>
            <p:ph type="sldNum" sz="quarter" idx="12"/>
          </p:nvPr>
        </p:nvSpPr>
        <p:spPr/>
        <p:txBody>
          <a:bodyPr/>
          <a:lstStyle/>
          <a:p>
            <a:pPr>
              <a:defRPr/>
            </a:pPr>
            <a:fld id="{ECD2D25D-4928-4E49-B9F1-F2C6CD65ED9C}" type="slidenum">
              <a:rPr lang="en-US" smtClean="0"/>
              <a:pPr>
                <a:defRPr/>
              </a:pPr>
              <a:t>23</a:t>
            </a:fld>
            <a:endParaRPr lang="en-US" dirty="0"/>
          </a:p>
        </p:txBody>
      </p:sp>
      <p:sp>
        <p:nvSpPr>
          <p:cNvPr id="7" name="Rectangle 2">
            <a:extLst>
              <a:ext uri="{FF2B5EF4-FFF2-40B4-BE49-F238E27FC236}">
                <a16:creationId xmlns:a16="http://schemas.microsoft.com/office/drawing/2014/main" id="{C8AFE8F6-D8CF-4590-B26C-FACB54921EBB}"/>
              </a:ext>
            </a:extLst>
          </p:cNvPr>
          <p:cNvSpPr txBox="1">
            <a:spLocks noChangeArrowheads="1"/>
          </p:cNvSpPr>
          <p:nvPr/>
        </p:nvSpPr>
        <p:spPr>
          <a:xfrm>
            <a:off x="1524000" y="260351"/>
            <a:ext cx="9144000"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US" spc="-305" dirty="0"/>
              <a:t>What is Artificial Intelligence?</a:t>
            </a:r>
            <a:endParaRPr lang="en-US" kern="0" spc="-305" dirty="0"/>
          </a:p>
        </p:txBody>
      </p:sp>
    </p:spTree>
    <p:extLst>
      <p:ext uri="{BB962C8B-B14F-4D97-AF65-F5344CB8AC3E}">
        <p14:creationId xmlns:p14="http://schemas.microsoft.com/office/powerpoint/2010/main" val="378800241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ChangeArrowheads="1"/>
          </p:cNvSpPr>
          <p:nvPr/>
        </p:nvSpPr>
        <p:spPr bwMode="auto">
          <a:xfrm>
            <a:off x="1725614" y="1023938"/>
            <a:ext cx="8713787" cy="4157662"/>
          </a:xfrm>
          <a:prstGeom prst="rect">
            <a:avLst/>
          </a:prstGeom>
          <a:noFill/>
          <a:ln w="9525">
            <a:noFill/>
            <a:miter lim="800000"/>
            <a:headEnd/>
            <a:tailEnd/>
          </a:ln>
        </p:spPr>
        <p:txBody>
          <a:bodyPr/>
          <a:lstStyle/>
          <a:p>
            <a:pPr marL="342900" indent="-342900" algn="just">
              <a:spcBef>
                <a:spcPct val="35000"/>
              </a:spcBef>
              <a:buFontTx/>
              <a:buChar char="•"/>
            </a:pPr>
            <a:r>
              <a:rPr lang="en-US" sz="2000" dirty="0">
                <a:latin typeface="Arial" panose="020B0604020202020204" pitchFamily="34" charset="0"/>
                <a:cs typeface="Arial" panose="020B0604020202020204" pitchFamily="34" charset="0"/>
              </a:rPr>
              <a:t>Need to </a:t>
            </a:r>
            <a:r>
              <a:rPr lang="en-US" sz="2000" b="1" dirty="0">
                <a:latin typeface="Arial" panose="020B0604020202020204" pitchFamily="34" charset="0"/>
                <a:cs typeface="Arial" panose="020B0604020202020204" pitchFamily="34" charset="0"/>
              </a:rPr>
              <a:t>study the brain as an information processing machine</a:t>
            </a:r>
            <a:r>
              <a:rPr lang="en-US" sz="2000" dirty="0">
                <a:latin typeface="Arial" panose="020B0604020202020204" pitchFamily="34" charset="0"/>
                <a:cs typeface="Arial" panose="020B0604020202020204" pitchFamily="34" charset="0"/>
              </a:rPr>
              <a:t>,              … in other words …</a:t>
            </a:r>
          </a:p>
          <a:p>
            <a:pPr marL="342900" indent="-342900" algn="just">
              <a:spcBef>
                <a:spcPct val="35000"/>
              </a:spcBef>
              <a:buFontTx/>
              <a:buChar char="•"/>
            </a:pPr>
            <a:r>
              <a:rPr lang="en-US" sz="2000" dirty="0">
                <a:latin typeface="Arial" panose="020B0604020202020204" pitchFamily="34" charset="0"/>
                <a:cs typeface="Arial" panose="020B0604020202020204" pitchFamily="34" charset="0"/>
              </a:rPr>
              <a:t>Use Computational Models to Understand the Actual Workings of Human Mind</a:t>
            </a:r>
          </a:p>
          <a:p>
            <a:pPr marL="742950" lvl="1" indent="-285750" algn="just">
              <a:spcBef>
                <a:spcPct val="35000"/>
              </a:spcBef>
              <a:buFontTx/>
              <a:buChar char="•"/>
            </a:pPr>
            <a:r>
              <a:rPr lang="en-US" sz="2000" dirty="0">
                <a:latin typeface="Arial" panose="020B0604020202020204" pitchFamily="34" charset="0"/>
                <a:cs typeface="Arial" panose="020B0604020202020204" pitchFamily="34" charset="0"/>
              </a:rPr>
              <a:t>Devise/Choose a sufficiently precise theory of the mind.</a:t>
            </a:r>
          </a:p>
          <a:p>
            <a:pPr marL="742950" lvl="1" indent="-285750" algn="just">
              <a:spcBef>
                <a:spcPct val="35000"/>
              </a:spcBef>
              <a:buFontTx/>
              <a:buChar char="•"/>
            </a:pPr>
            <a:r>
              <a:rPr lang="en-US" sz="2000" dirty="0">
                <a:latin typeface="Arial" panose="020B0604020202020204" pitchFamily="34" charset="0"/>
                <a:cs typeface="Arial" panose="020B0604020202020204" pitchFamily="34" charset="0"/>
              </a:rPr>
              <a:t>Express it as a computer program.</a:t>
            </a:r>
          </a:p>
          <a:p>
            <a:pPr marL="742950" lvl="1" indent="-285750" algn="just">
              <a:spcBef>
                <a:spcPct val="35000"/>
              </a:spcBef>
              <a:buFontTx/>
              <a:buChar char="•"/>
            </a:pPr>
            <a:r>
              <a:rPr lang="en-US" sz="2000" dirty="0">
                <a:latin typeface="Arial" panose="020B0604020202020204" pitchFamily="34" charset="0"/>
                <a:cs typeface="Arial" panose="020B0604020202020204" pitchFamily="34" charset="0"/>
              </a:rPr>
              <a:t>Check match between program and human behavior </a:t>
            </a:r>
            <a:r>
              <a:rPr lang="en-US" sz="2000" i="1" dirty="0">
                <a:latin typeface="Arial" panose="020B0604020202020204" pitchFamily="34" charset="0"/>
                <a:cs typeface="Arial" panose="020B0604020202020204" pitchFamily="34" charset="0"/>
              </a:rPr>
              <a:t>(actions and timing)</a:t>
            </a:r>
            <a:r>
              <a:rPr lang="en-US" sz="2000" dirty="0">
                <a:latin typeface="Arial" panose="020B0604020202020204" pitchFamily="34" charset="0"/>
                <a:cs typeface="Arial" panose="020B0604020202020204" pitchFamily="34" charset="0"/>
              </a:rPr>
              <a:t> on similar tasks.</a:t>
            </a:r>
          </a:p>
          <a:p>
            <a:pPr marL="342900" indent="-342900" algn="just">
              <a:spcBef>
                <a:spcPct val="35000"/>
              </a:spcBef>
              <a:buFontTx/>
              <a:buChar char="•"/>
            </a:pPr>
            <a:r>
              <a:rPr lang="en-US" sz="2000" dirty="0">
                <a:latin typeface="Arial" panose="020B0604020202020204" pitchFamily="34" charset="0"/>
                <a:cs typeface="Arial" panose="020B0604020202020204" pitchFamily="34" charset="0"/>
              </a:rPr>
              <a:t>Tight connections with </a:t>
            </a:r>
            <a:r>
              <a:rPr lang="en-US" sz="2000" b="1" i="1" dirty="0">
                <a:latin typeface="Arial" panose="020B0604020202020204" pitchFamily="34" charset="0"/>
                <a:cs typeface="Arial" panose="020B0604020202020204" pitchFamily="34" charset="0"/>
              </a:rPr>
              <a:t>Cognitive Science</a:t>
            </a:r>
            <a:r>
              <a:rPr lang="en-US" sz="2000" i="1" dirty="0">
                <a:latin typeface="Arial" panose="020B0604020202020204" pitchFamily="34" charset="0"/>
                <a:cs typeface="Arial" panose="020B0604020202020204" pitchFamily="34" charset="0"/>
              </a:rPr>
              <a:t> </a:t>
            </a:r>
            <a:r>
              <a:rPr lang="en-US" sz="2000" b="1" i="1" dirty="0">
                <a:latin typeface="Arial" panose="020B0604020202020204" pitchFamily="34" charset="0"/>
                <a:cs typeface="Arial" panose="020B0604020202020204" pitchFamily="34" charset="0"/>
              </a:rPr>
              <a:t>&amp; Neuroscience</a:t>
            </a:r>
            <a:r>
              <a:rPr lang="en-US" sz="2000" i="1" dirty="0">
                <a:latin typeface="Arial" panose="020B0604020202020204" pitchFamily="34" charset="0"/>
                <a:cs typeface="Arial" panose="020B0604020202020204" pitchFamily="34" charset="0"/>
              </a:rPr>
              <a:t>.</a:t>
            </a:r>
          </a:p>
          <a:p>
            <a:pPr marL="342900" indent="-342900" algn="just">
              <a:spcBef>
                <a:spcPct val="35000"/>
              </a:spcBef>
              <a:buFontTx/>
              <a:buChar char="•"/>
            </a:pPr>
            <a:r>
              <a:rPr lang="en-US" sz="2000" dirty="0">
                <a:latin typeface="Arial" panose="020B0604020202020204" pitchFamily="34" charset="0"/>
                <a:cs typeface="Arial" panose="020B0604020202020204" pitchFamily="34" charset="0"/>
              </a:rPr>
              <a:t>Also known as </a:t>
            </a:r>
            <a:r>
              <a:rPr lang="en-US" sz="2000" i="1" dirty="0">
                <a:latin typeface="Arial" panose="020B0604020202020204" pitchFamily="34" charset="0"/>
                <a:cs typeface="Arial" panose="020B0604020202020204" pitchFamily="34" charset="0"/>
              </a:rPr>
              <a:t>descriptive approaches</a:t>
            </a:r>
            <a:r>
              <a:rPr lang="en-US" sz="2000" dirty="0">
                <a:latin typeface="Arial" panose="020B0604020202020204" pitchFamily="34" charset="0"/>
                <a:cs typeface="Arial" panose="020B0604020202020204" pitchFamily="34" charset="0"/>
              </a:rPr>
              <a:t> to AI.</a:t>
            </a:r>
          </a:p>
          <a:p>
            <a:pPr marL="342900" indent="-342900" algn="just">
              <a:spcBef>
                <a:spcPct val="35000"/>
              </a:spcBef>
              <a:buFontTx/>
              <a:buChar char="•"/>
            </a:pPr>
            <a:endParaRPr lang="en-US" sz="2000" dirty="0">
              <a:latin typeface="Arial" panose="020B0604020202020204" pitchFamily="34" charset="0"/>
              <a:cs typeface="Arial" panose="020B0604020202020204" pitchFamily="34" charset="0"/>
            </a:endParaRPr>
          </a:p>
        </p:txBody>
      </p:sp>
      <p:pic>
        <p:nvPicPr>
          <p:cNvPr id="4" name="Picture 2" descr="http://www.nature.com/polopoly_fs/7.3435.1332258664!/image/brain.jpg_gen/derivatives/landscape_630/brain.jpg">
            <a:extLst>
              <a:ext uri="{FF2B5EF4-FFF2-40B4-BE49-F238E27FC236}">
                <a16:creationId xmlns:a16="http://schemas.microsoft.com/office/drawing/2014/main" id="{456A052A-66A3-409A-A065-47DC8E5D83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9000" y="4413504"/>
            <a:ext cx="3360420" cy="2368296"/>
          </a:xfrm>
          <a:prstGeom prst="rect">
            <a:avLst/>
          </a:prstGeom>
          <a:noFill/>
          <a:extLst>
            <a:ext uri="{909E8E84-426E-40dd-AFC4-6F175D3DCCD1}">
              <a14:hiddenFill xmlns:a14="http://schemas.microsoft.com/office/drawing/2010/main" xmlns="">
                <a:solidFill>
                  <a:srgbClr val="FFFFFF"/>
                </a:solidFill>
              </a14:hiddenFill>
            </a:ext>
          </a:extLst>
        </p:spPr>
      </p:pic>
      <p:pic>
        <p:nvPicPr>
          <p:cNvPr id="5" name="Picture 4" descr="http://www.naswdc.org/images/sections/econnection/neuroscience.jpg">
            <a:extLst>
              <a:ext uri="{FF2B5EF4-FFF2-40B4-BE49-F238E27FC236}">
                <a16:creationId xmlns:a16="http://schemas.microsoft.com/office/drawing/2014/main" id="{3C28A80F-69DD-4C54-83BE-CCE13B01D0C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10100" y="4800600"/>
            <a:ext cx="2247900" cy="2008124"/>
          </a:xfrm>
          <a:prstGeom prst="rect">
            <a:avLst/>
          </a:prstGeom>
          <a:noFill/>
          <a:extLst>
            <a:ext uri="{909E8E84-426E-40dd-AFC4-6F175D3DCCD1}">
              <a14:hiddenFill xmlns:a14="http://schemas.microsoft.com/office/drawing/2010/main" xmlns="">
                <a:solidFill>
                  <a:srgbClr val="FFFFFF"/>
                </a:solidFill>
              </a14:hiddenFill>
            </a:ext>
          </a:extLst>
        </p:spPr>
      </p:pic>
      <p:pic>
        <p:nvPicPr>
          <p:cNvPr id="6" name="Picture 10" descr="http://truden.truden.com/wp-content/uploads/2011/10/psychology_experiment.jpg">
            <a:extLst>
              <a:ext uri="{FF2B5EF4-FFF2-40B4-BE49-F238E27FC236}">
                <a16:creationId xmlns:a16="http://schemas.microsoft.com/office/drawing/2014/main" id="{24E25DE2-9D25-4AB7-9297-7EEBB09D504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24001" y="4765494"/>
            <a:ext cx="2790009" cy="2092507"/>
          </a:xfrm>
          <a:prstGeom prst="rect">
            <a:avLst/>
          </a:prstGeom>
          <a:noFill/>
          <a:extLst>
            <a:ext uri="{909E8E84-426E-40dd-AFC4-6F175D3DCCD1}">
              <a14:hiddenFill xmlns:a14="http://schemas.microsoft.com/office/drawing/2010/main" xmlns="">
                <a:solidFill>
                  <a:srgbClr val="FFFFFF"/>
                </a:solidFill>
              </a14:hiddenFill>
            </a:ext>
          </a:extLst>
        </p:spPr>
      </p:pic>
      <p:sp>
        <p:nvSpPr>
          <p:cNvPr id="2" name="Slide Number Placeholder 1">
            <a:extLst>
              <a:ext uri="{FF2B5EF4-FFF2-40B4-BE49-F238E27FC236}">
                <a16:creationId xmlns:a16="http://schemas.microsoft.com/office/drawing/2014/main" id="{6346C674-43B8-4BFA-890B-072C7812DCF2}"/>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24</a:t>
            </a:fld>
            <a:endParaRPr lang="en-US" spc="-5" dirty="0"/>
          </a:p>
        </p:txBody>
      </p:sp>
      <p:sp>
        <p:nvSpPr>
          <p:cNvPr id="8" name="Rectangle 2">
            <a:extLst>
              <a:ext uri="{FF2B5EF4-FFF2-40B4-BE49-F238E27FC236}">
                <a16:creationId xmlns:a16="http://schemas.microsoft.com/office/drawing/2014/main" id="{4C011919-EA21-4516-BBC3-14393AB88BB6}"/>
              </a:ext>
            </a:extLst>
          </p:cNvPr>
          <p:cNvSpPr txBox="1">
            <a:spLocks noChangeArrowheads="1"/>
          </p:cNvSpPr>
          <p:nvPr/>
        </p:nvSpPr>
        <p:spPr>
          <a:xfrm>
            <a:off x="1524000" y="260351"/>
            <a:ext cx="9144000"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US" spc="-305" dirty="0"/>
              <a:t>Systems that Think Like Humans</a:t>
            </a:r>
            <a:endParaRPr lang="en-US" kern="0" spc="-305" dirty="0"/>
          </a:p>
        </p:txBody>
      </p:sp>
    </p:spTree>
    <p:extLst>
      <p:ext uri="{BB962C8B-B14F-4D97-AF65-F5344CB8AC3E}">
        <p14:creationId xmlns:p14="http://schemas.microsoft.com/office/powerpoint/2010/main" val="231491979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4237" name="Group 29"/>
          <p:cNvGraphicFramePr>
            <a:graphicFrameLocks noGrp="1"/>
          </p:cNvGraphicFramePr>
          <p:nvPr>
            <p:ph idx="1"/>
            <p:extLst>
              <p:ext uri="{D42A27DB-BD31-4B8C-83A1-F6EECF244321}">
                <p14:modId xmlns:p14="http://schemas.microsoft.com/office/powerpoint/2010/main" val="1874258495"/>
              </p:ext>
            </p:extLst>
          </p:nvPr>
        </p:nvGraphicFramePr>
        <p:xfrm>
          <a:off x="1779588" y="1341438"/>
          <a:ext cx="8659813" cy="5110798"/>
        </p:xfrm>
        <a:graphic>
          <a:graphicData uri="http://schemas.openxmlformats.org/drawingml/2006/table">
            <a:tbl>
              <a:tblPr/>
              <a:tblGrid>
                <a:gridCol w="4338638">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360363">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act</a:t>
                      </a:r>
                      <a:r>
                        <a:rPr lang="en-US" sz="2000" b="1" kern="1200" spc="-50" dirty="0">
                          <a:solidFill>
                            <a:schemeClr val="tx1"/>
                          </a:solidFill>
                          <a:latin typeface="Arial"/>
                          <a:ea typeface="+mn-ea"/>
                          <a:cs typeface="Arial"/>
                        </a:rPr>
                        <a:t> like </a:t>
                      </a:r>
                      <a:r>
                        <a:rPr lang="en-US" sz="2000" b="1" kern="1200" spc="-50" dirty="0">
                          <a:solidFill>
                            <a:schemeClr val="accent4"/>
                          </a:solidFill>
                          <a:latin typeface="Arial"/>
                          <a:ea typeface="+mn-ea"/>
                          <a:cs typeface="Arial"/>
                        </a:rPr>
                        <a:t>humans</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think</a:t>
                      </a:r>
                      <a:r>
                        <a:rPr lang="en-US" sz="2000" b="1" kern="1200" spc="-50" dirty="0">
                          <a:solidFill>
                            <a:schemeClr val="tx1"/>
                          </a:solidFill>
                          <a:latin typeface="Arial"/>
                          <a:ea typeface="+mn-ea"/>
                          <a:cs typeface="Arial"/>
                        </a:rPr>
                        <a:t> </a:t>
                      </a:r>
                      <a:r>
                        <a:rPr lang="en-US" sz="2000" b="1" kern="1200" spc="-50" dirty="0">
                          <a:solidFill>
                            <a:schemeClr val="accent4"/>
                          </a:solidFill>
                          <a:latin typeface="Arial"/>
                          <a:ea typeface="+mn-ea"/>
                          <a:cs typeface="Arial"/>
                        </a:rPr>
                        <a:t>rationally</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992313">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“The study of how to make computers do things at which, at the moment, people are better” (Rich and Knight, 1991)</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“The art of creating machines that perform functions that require intelligence when performed by people.” (Kurzweil, 1990)</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“The study of mental faculties through the use of computational models” (</a:t>
                      </a:r>
                      <a:r>
                        <a:rPr lang="en-US" sz="1800" b="0" kern="1200" spc="-50" dirty="0" err="1" smtClean="0">
                          <a:solidFill>
                            <a:schemeClr val="tx1"/>
                          </a:solidFill>
                          <a:latin typeface="Arial"/>
                          <a:ea typeface="+mn-ea"/>
                          <a:cs typeface="Arial"/>
                        </a:rPr>
                        <a:t>Charniack</a:t>
                      </a:r>
                      <a:r>
                        <a:rPr lang="en-US" sz="1800" b="0" kern="1200" spc="-50" dirty="0" smtClean="0">
                          <a:solidFill>
                            <a:schemeClr val="tx1"/>
                          </a:solidFill>
                          <a:latin typeface="Arial"/>
                          <a:ea typeface="+mn-ea"/>
                          <a:cs typeface="Arial"/>
                        </a:rPr>
                        <a:t> </a:t>
                      </a:r>
                      <a:r>
                        <a:rPr lang="en-US" sz="1800" b="0" kern="1200" spc="-50" dirty="0">
                          <a:solidFill>
                            <a:schemeClr val="tx1"/>
                          </a:solidFill>
                          <a:latin typeface="Arial"/>
                          <a:ea typeface="+mn-ea"/>
                          <a:cs typeface="Arial"/>
                        </a:rPr>
                        <a:t>and McDermott, 1985).</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“The study of the computations that make it possible to perceive, reason, and act.” (Winston, 1992)</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extLst>
                  <a:ext uri="{0D108BD9-81ED-4DB2-BD59-A6C34878D82A}">
                    <a16:rowId xmlns:a16="http://schemas.microsoft.com/office/drawing/2014/main" val="10001"/>
                  </a:ext>
                </a:extLst>
              </a:tr>
              <a:tr h="504825">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think</a:t>
                      </a:r>
                      <a:r>
                        <a:rPr lang="en-US" sz="2000" b="1" kern="1200" spc="-50" dirty="0">
                          <a:solidFill>
                            <a:schemeClr val="tx1"/>
                          </a:solidFill>
                          <a:latin typeface="Arial"/>
                          <a:ea typeface="+mn-ea"/>
                          <a:cs typeface="Arial"/>
                        </a:rPr>
                        <a:t> like </a:t>
                      </a:r>
                      <a:r>
                        <a:rPr lang="en-US" sz="2000" b="1" kern="1200" spc="-50" dirty="0">
                          <a:solidFill>
                            <a:schemeClr val="accent4"/>
                          </a:solidFill>
                          <a:latin typeface="Arial"/>
                          <a:ea typeface="+mn-ea"/>
                          <a:cs typeface="Arial"/>
                        </a:rPr>
                        <a:t>humans</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act</a:t>
                      </a:r>
                      <a:r>
                        <a:rPr lang="en-US" sz="2000" b="1" kern="1200" spc="-50" dirty="0">
                          <a:solidFill>
                            <a:schemeClr val="tx1"/>
                          </a:solidFill>
                          <a:latin typeface="Arial"/>
                          <a:ea typeface="+mn-ea"/>
                          <a:cs typeface="Arial"/>
                        </a:rPr>
                        <a:t> </a:t>
                      </a:r>
                      <a:r>
                        <a:rPr lang="en-US" sz="2000" b="1" kern="1200" spc="-50" dirty="0">
                          <a:solidFill>
                            <a:schemeClr val="accent4"/>
                          </a:solidFill>
                          <a:latin typeface="Arial"/>
                          <a:ea typeface="+mn-ea"/>
                          <a:cs typeface="Arial"/>
                        </a:rPr>
                        <a:t>rationally</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247900">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“The automation of activities that we associate with human thinking, such as decision making, problem solving, learning” (Bellman, 1978)</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“The exciting new effort to make computers think … machines with minds, in the full and literal sense.” (</a:t>
                      </a:r>
                      <a:r>
                        <a:rPr lang="en-AU" sz="1800" b="0" kern="1200" spc="-50" dirty="0" err="1">
                          <a:solidFill>
                            <a:schemeClr val="tx1"/>
                          </a:solidFill>
                          <a:latin typeface="Arial"/>
                          <a:ea typeface="+mn-ea"/>
                          <a:cs typeface="Arial"/>
                        </a:rPr>
                        <a:t>Haugeland</a:t>
                      </a:r>
                      <a:r>
                        <a:rPr lang="en-AU" sz="1800" b="0" kern="1200" spc="-50" dirty="0">
                          <a:solidFill>
                            <a:schemeClr val="tx1"/>
                          </a:solidFill>
                          <a:latin typeface="Arial"/>
                          <a:ea typeface="+mn-ea"/>
                          <a:cs typeface="Arial"/>
                        </a:rPr>
                        <a:t>, 1985)</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“AI .. is concerned with intelligent behavior in artifacts (Nilsson, 1998)</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“Computational Intelligence is the study of the design of intelligent agents.” (Poole et al., 1998)</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2" name="Slide Number Placeholder 1">
            <a:extLst>
              <a:ext uri="{FF2B5EF4-FFF2-40B4-BE49-F238E27FC236}">
                <a16:creationId xmlns:a16="http://schemas.microsoft.com/office/drawing/2014/main" id="{37B0980A-9235-45A9-A78D-641148AF1C2F}"/>
              </a:ext>
            </a:extLst>
          </p:cNvPr>
          <p:cNvSpPr>
            <a:spLocks noGrp="1"/>
          </p:cNvSpPr>
          <p:nvPr>
            <p:ph type="sldNum" sz="quarter" idx="12"/>
          </p:nvPr>
        </p:nvSpPr>
        <p:spPr/>
        <p:txBody>
          <a:bodyPr/>
          <a:lstStyle/>
          <a:p>
            <a:pPr>
              <a:defRPr/>
            </a:pPr>
            <a:fld id="{ECD2D25D-4928-4E49-B9F1-F2C6CD65ED9C}" type="slidenum">
              <a:rPr lang="en-US" smtClean="0"/>
              <a:pPr>
                <a:defRPr/>
              </a:pPr>
              <a:t>25</a:t>
            </a:fld>
            <a:endParaRPr lang="en-US"/>
          </a:p>
        </p:txBody>
      </p:sp>
      <p:sp>
        <p:nvSpPr>
          <p:cNvPr id="7" name="Rectangle 2">
            <a:extLst>
              <a:ext uri="{FF2B5EF4-FFF2-40B4-BE49-F238E27FC236}">
                <a16:creationId xmlns:a16="http://schemas.microsoft.com/office/drawing/2014/main" id="{D46E82C6-C34C-4234-8ED9-38033C02B2F9}"/>
              </a:ext>
            </a:extLst>
          </p:cNvPr>
          <p:cNvSpPr txBox="1">
            <a:spLocks noChangeArrowheads="1"/>
          </p:cNvSpPr>
          <p:nvPr/>
        </p:nvSpPr>
        <p:spPr>
          <a:xfrm>
            <a:off x="1524000" y="260351"/>
            <a:ext cx="9144000"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US" spc="-305" dirty="0"/>
              <a:t>What is Artificial Intelligence?</a:t>
            </a:r>
            <a:endParaRPr lang="en-US" kern="0" spc="-305" dirty="0"/>
          </a:p>
        </p:txBody>
      </p:sp>
    </p:spTree>
    <p:extLst>
      <p:ext uri="{BB962C8B-B14F-4D97-AF65-F5344CB8AC3E}">
        <p14:creationId xmlns:p14="http://schemas.microsoft.com/office/powerpoint/2010/main" val="365665167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ChangeArrowheads="1"/>
          </p:cNvSpPr>
          <p:nvPr/>
        </p:nvSpPr>
        <p:spPr bwMode="auto">
          <a:xfrm>
            <a:off x="1774825" y="1268413"/>
            <a:ext cx="8893175" cy="4267200"/>
          </a:xfrm>
          <a:prstGeom prst="rect">
            <a:avLst/>
          </a:prstGeom>
          <a:noFill/>
          <a:ln w="9525">
            <a:noFill/>
            <a:miter lim="800000"/>
            <a:headEnd/>
            <a:tailEnd/>
          </a:ln>
        </p:spPr>
        <p:txBody>
          <a:bodyPr/>
          <a:lstStyle/>
          <a:p>
            <a:pPr algn="just">
              <a:lnSpc>
                <a:spcPct val="150000"/>
              </a:lnSpc>
            </a:pPr>
            <a:r>
              <a:rPr lang="en-US" sz="2000" b="1" i="1" dirty="0">
                <a:latin typeface="Arial" panose="020B0604020202020204" pitchFamily="34" charset="0"/>
                <a:cs typeface="Arial" panose="020B0604020202020204" pitchFamily="34" charset="0"/>
              </a:rPr>
              <a:t>Logic</a:t>
            </a:r>
            <a:r>
              <a:rPr lang="en-US" sz="2000" b="1"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formalize </a:t>
            </a:r>
            <a:r>
              <a:rPr lang="en-US" sz="2000" i="1" dirty="0">
                <a:latin typeface="Arial" panose="020B0604020202020204" pitchFamily="34" charset="0"/>
                <a:cs typeface="Arial" panose="020B0604020202020204" pitchFamily="34" charset="0"/>
              </a:rPr>
              <a:t>idealized</a:t>
            </a:r>
            <a:r>
              <a:rPr lang="en-US" sz="2000" dirty="0">
                <a:latin typeface="Arial" panose="020B0604020202020204" pitchFamily="34" charset="0"/>
                <a:cs typeface="Arial" panose="020B0604020202020204" pitchFamily="34" charset="0"/>
              </a:rPr>
              <a:t> or </a:t>
            </a:r>
            <a:r>
              <a:rPr lang="en-US" sz="2000" i="1" dirty="0">
                <a:latin typeface="Arial" panose="020B0604020202020204" pitchFamily="34" charset="0"/>
                <a:cs typeface="Arial" panose="020B0604020202020204" pitchFamily="34" charset="0"/>
              </a:rPr>
              <a:t>right</a:t>
            </a:r>
            <a:r>
              <a:rPr lang="en-US" sz="2000" dirty="0">
                <a:latin typeface="Arial" panose="020B0604020202020204" pitchFamily="34" charset="0"/>
                <a:cs typeface="Arial" panose="020B0604020202020204" pitchFamily="34" charset="0"/>
              </a:rPr>
              <a:t> thinking, i.e. irrefutable reasoning processes. That is; patterns of argument that always yield correct conclusions when supplied with correct premises:</a:t>
            </a:r>
            <a:endParaRPr lang="en-US" sz="2000" i="1" dirty="0">
              <a:solidFill>
                <a:srgbClr val="0000FF"/>
              </a:solidFill>
              <a:latin typeface="Arial" panose="020B0604020202020204" pitchFamily="34" charset="0"/>
              <a:cs typeface="Arial" panose="020B0604020202020204" pitchFamily="34" charset="0"/>
            </a:endParaRPr>
          </a:p>
          <a:p>
            <a:pPr algn="just">
              <a:lnSpc>
                <a:spcPct val="150000"/>
              </a:lnSpc>
            </a:pPr>
            <a:r>
              <a:rPr lang="en-US" sz="2400" i="1" dirty="0">
                <a:solidFill>
                  <a:srgbClr val="0000FF"/>
                </a:solidFill>
                <a:cs typeface="Courier New"/>
              </a:rPr>
              <a:t>“.. Socrates is a man; all men are mortal; therefore Socrates is mortal.”</a:t>
            </a:r>
            <a:endParaRPr lang="en-US" sz="2000" dirty="0">
              <a:latin typeface="Arial" panose="020B0604020202020204" pitchFamily="34" charset="0"/>
              <a:cs typeface="Arial" panose="020B0604020202020204" pitchFamily="34" charset="0"/>
            </a:endParaRPr>
          </a:p>
          <a:p>
            <a:pPr marL="742950" lvl="1" indent="-285750" algn="just">
              <a:lnSpc>
                <a:spcPct val="150000"/>
              </a:lnSpc>
              <a:spcBef>
                <a:spcPct val="20000"/>
              </a:spcBef>
              <a:buFontTx/>
              <a:buChar char="•"/>
            </a:pPr>
            <a:r>
              <a:rPr lang="en-US" sz="2000" dirty="0">
                <a:latin typeface="Arial" panose="020B0604020202020204" pitchFamily="34" charset="0"/>
                <a:cs typeface="Arial" panose="020B0604020202020204" pitchFamily="34" charset="0"/>
              </a:rPr>
              <a:t>Logistic tradition in AI aims to </a:t>
            </a:r>
            <a:r>
              <a:rPr lang="en-US" sz="2000" b="1" dirty="0">
                <a:latin typeface="Arial" panose="020B0604020202020204" pitchFamily="34" charset="0"/>
                <a:cs typeface="Arial" panose="020B0604020202020204" pitchFamily="34" charset="0"/>
              </a:rPr>
              <a:t>build computational frameworks based on logic</a:t>
            </a:r>
            <a:r>
              <a:rPr lang="en-US" sz="2000" dirty="0">
                <a:latin typeface="Arial" panose="020B0604020202020204" pitchFamily="34" charset="0"/>
                <a:cs typeface="Arial" panose="020B0604020202020204" pitchFamily="34" charset="0"/>
              </a:rPr>
              <a:t>, that is, </a:t>
            </a:r>
            <a:r>
              <a:rPr lang="en-US" sz="2000" dirty="0">
                <a:solidFill>
                  <a:srgbClr val="FF0000"/>
                </a:solidFill>
                <a:latin typeface="Arial" panose="020B0604020202020204" pitchFamily="34" charset="0"/>
                <a:cs typeface="Arial" panose="020B0604020202020204" pitchFamily="34" charset="0"/>
              </a:rPr>
              <a:t>describe a problem in formal logical notation and apply general deduction procedures to solve it</a:t>
            </a:r>
            <a:r>
              <a:rPr lang="en-US" sz="2000" dirty="0">
                <a:latin typeface="Arial" panose="020B0604020202020204" pitchFamily="34" charset="0"/>
                <a:cs typeface="Arial" panose="020B0604020202020204" pitchFamily="34" charset="0"/>
              </a:rPr>
              <a:t>.</a:t>
            </a:r>
          </a:p>
          <a:p>
            <a:pPr marL="742950" lvl="1" indent="-285750" algn="just">
              <a:lnSpc>
                <a:spcPct val="150000"/>
              </a:lnSpc>
              <a:spcBef>
                <a:spcPct val="20000"/>
              </a:spcBef>
              <a:buFontTx/>
              <a:buChar char="•"/>
            </a:pPr>
            <a:r>
              <a:rPr lang="en-US" sz="2000" dirty="0">
                <a:latin typeface="Arial" panose="020B0604020202020204" pitchFamily="34" charset="0"/>
                <a:cs typeface="Arial" panose="020B0604020202020204" pitchFamily="34" charset="0"/>
              </a:rPr>
              <a:t>Then use these frameworks to build intelligent systems.</a:t>
            </a:r>
          </a:p>
          <a:p>
            <a:pPr marL="342900" indent="-342900" algn="just">
              <a:lnSpc>
                <a:spcPct val="150000"/>
              </a:lnSpc>
              <a:spcBef>
                <a:spcPct val="20000"/>
              </a:spcBef>
              <a:buFontTx/>
              <a:buChar char="•"/>
            </a:pPr>
            <a:r>
              <a:rPr lang="en-US" sz="2000" dirty="0">
                <a:latin typeface="Arial" panose="020B0604020202020204" pitchFamily="34" charset="0"/>
                <a:cs typeface="Arial" panose="020B0604020202020204" pitchFamily="34" charset="0"/>
              </a:rPr>
              <a:t>Some examples are (</a:t>
            </a:r>
            <a:r>
              <a:rPr lang="en-US" sz="2000" b="1" u="sng" dirty="0">
                <a:latin typeface="Arial" panose="020B0604020202020204" pitchFamily="34" charset="0"/>
                <a:cs typeface="Arial" panose="020B0604020202020204" pitchFamily="34" charset="0"/>
              </a:rPr>
              <a:t>Propositional Logic</a:t>
            </a:r>
            <a:r>
              <a:rPr lang="en-US" sz="2000" dirty="0">
                <a:latin typeface="Arial" panose="020B0604020202020204" pitchFamily="34" charset="0"/>
                <a:cs typeface="Arial" panose="020B0604020202020204" pitchFamily="34" charset="0"/>
              </a:rPr>
              <a:t>) and (</a:t>
            </a:r>
            <a:r>
              <a:rPr lang="en-US" sz="2000" b="1" u="sng" dirty="0">
                <a:latin typeface="Arial" panose="020B0604020202020204" pitchFamily="34" charset="0"/>
                <a:cs typeface="Arial" panose="020B0604020202020204" pitchFamily="34" charset="0"/>
              </a:rPr>
              <a:t>Logic Programming</a:t>
            </a:r>
            <a:r>
              <a:rPr lang="en-US" sz="2000" dirty="0">
                <a:latin typeface="Arial" panose="020B0604020202020204" pitchFamily="34" charset="0"/>
                <a:cs typeface="Arial" panose="020B0604020202020204" pitchFamily="34" charset="0"/>
              </a:rPr>
              <a:t>).</a:t>
            </a:r>
          </a:p>
          <a:p>
            <a:pPr marL="342900" indent="-342900" algn="just">
              <a:lnSpc>
                <a:spcPct val="150000"/>
              </a:lnSpc>
              <a:spcBef>
                <a:spcPct val="20000"/>
              </a:spcBef>
              <a:buFontTx/>
              <a:buChar char="•"/>
            </a:pPr>
            <a:r>
              <a:rPr lang="en-US" sz="2000" dirty="0">
                <a:latin typeface="Arial" panose="020B0604020202020204" pitchFamily="34" charset="0"/>
                <a:cs typeface="Arial" panose="020B0604020202020204" pitchFamily="34" charset="0"/>
              </a:rPr>
              <a:t>More advanced logic-based representations:</a:t>
            </a:r>
          </a:p>
          <a:p>
            <a:pPr marL="742950" lvl="1" indent="-285750" algn="just">
              <a:lnSpc>
                <a:spcPct val="150000"/>
              </a:lnSpc>
              <a:spcBef>
                <a:spcPct val="20000"/>
              </a:spcBef>
              <a:buFontTx/>
              <a:buChar char="•"/>
            </a:pPr>
            <a:r>
              <a:rPr lang="en-US" sz="2000" b="1" u="sng" dirty="0">
                <a:latin typeface="Arial" panose="020B0604020202020204" pitchFamily="34" charset="0"/>
                <a:cs typeface="Arial" panose="020B0604020202020204" pitchFamily="34" charset="0"/>
              </a:rPr>
              <a:t>Semantic Networks</a:t>
            </a:r>
            <a:r>
              <a:rPr lang="en-US" sz="2000" dirty="0">
                <a:latin typeface="Arial" panose="020B0604020202020204" pitchFamily="34" charset="0"/>
                <a:cs typeface="Arial" panose="020B0604020202020204" pitchFamily="34" charset="0"/>
              </a:rPr>
              <a:t>.</a:t>
            </a:r>
            <a:endParaRPr lang="en-US" dirty="0"/>
          </a:p>
        </p:txBody>
      </p:sp>
      <p:sp>
        <p:nvSpPr>
          <p:cNvPr id="2" name="Slide Number Placeholder 1">
            <a:extLst>
              <a:ext uri="{FF2B5EF4-FFF2-40B4-BE49-F238E27FC236}">
                <a16:creationId xmlns:a16="http://schemas.microsoft.com/office/drawing/2014/main" id="{A4CE538C-1A34-4D30-8E6D-13F3019D48C9}"/>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26</a:t>
            </a:fld>
            <a:endParaRPr lang="en-US" spc="-5" dirty="0"/>
          </a:p>
        </p:txBody>
      </p:sp>
      <p:sp>
        <p:nvSpPr>
          <p:cNvPr id="5" name="Rectangle 2">
            <a:extLst>
              <a:ext uri="{FF2B5EF4-FFF2-40B4-BE49-F238E27FC236}">
                <a16:creationId xmlns:a16="http://schemas.microsoft.com/office/drawing/2014/main" id="{71A8BD61-F866-4411-B136-E31A13F954EB}"/>
              </a:ext>
            </a:extLst>
          </p:cNvPr>
          <p:cNvSpPr txBox="1">
            <a:spLocks noChangeArrowheads="1"/>
          </p:cNvSpPr>
          <p:nvPr/>
        </p:nvSpPr>
        <p:spPr>
          <a:xfrm>
            <a:off x="1524000" y="260351"/>
            <a:ext cx="9144000"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US" spc="-305" dirty="0"/>
              <a:t>Systems that Think Rationally</a:t>
            </a:r>
            <a:endParaRPr lang="en-US" kern="0" spc="-305" dirty="0"/>
          </a:p>
        </p:txBody>
      </p:sp>
    </p:spTree>
    <p:extLst>
      <p:ext uri="{BB962C8B-B14F-4D97-AF65-F5344CB8AC3E}">
        <p14:creationId xmlns:p14="http://schemas.microsoft.com/office/powerpoint/2010/main" val="2427202983"/>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ChangeArrowheads="1"/>
          </p:cNvSpPr>
          <p:nvPr/>
        </p:nvSpPr>
        <p:spPr bwMode="auto">
          <a:xfrm>
            <a:off x="1774825" y="1268413"/>
            <a:ext cx="8893175" cy="4267200"/>
          </a:xfrm>
          <a:prstGeom prst="rect">
            <a:avLst/>
          </a:prstGeom>
          <a:noFill/>
          <a:ln w="9525">
            <a:noFill/>
            <a:miter lim="800000"/>
            <a:headEnd/>
            <a:tailEnd/>
          </a:ln>
        </p:spPr>
        <p:txBody>
          <a:bodyPr/>
          <a:lstStyle/>
          <a:p>
            <a:pPr algn="just">
              <a:lnSpc>
                <a:spcPct val="150000"/>
              </a:lnSpc>
            </a:pPr>
            <a:r>
              <a:rPr lang="en-US" sz="2000" b="1" u="sng" dirty="0">
                <a:latin typeface="Arial" panose="020B0604020202020204" pitchFamily="34" charset="0"/>
                <a:cs typeface="Arial" panose="020B0604020202020204" pitchFamily="34" charset="0"/>
              </a:rPr>
              <a:t>Semantic </a:t>
            </a:r>
            <a:r>
              <a:rPr lang="en-US" sz="2000" b="1" u="sng" dirty="0" smtClean="0">
                <a:latin typeface="Arial" panose="020B0604020202020204" pitchFamily="34" charset="0"/>
                <a:cs typeface="Arial" panose="020B0604020202020204" pitchFamily="34" charset="0"/>
              </a:rPr>
              <a:t>Networks </a:t>
            </a:r>
            <a:r>
              <a:rPr lang="en-US" sz="2000" b="1" dirty="0" smtClean="0">
                <a:latin typeface="Arial" panose="020B0604020202020204" pitchFamily="34" charset="0"/>
                <a:cs typeface="Arial" panose="020B0604020202020204" pitchFamily="34" charset="0"/>
              </a:rPr>
              <a:t>:</a:t>
            </a:r>
            <a:r>
              <a:rPr lang="en-US" sz="2000" dirty="0" smtClean="0">
                <a:latin typeface="Arial" panose="020B0604020202020204" pitchFamily="34" charset="0"/>
                <a:cs typeface="Arial" panose="020B0604020202020204" pitchFamily="34" charset="0"/>
              </a:rPr>
              <a:t> </a:t>
            </a:r>
            <a:r>
              <a:rPr lang="en-US" dirty="0"/>
              <a:t>They model knowledge in a graph-like format, where nodes represent concepts, and edges represent relationships between these concepts. The structure allows for the organization and representation of information in a way that reflects the semantic relationships between different entities.</a:t>
            </a:r>
          </a:p>
        </p:txBody>
      </p:sp>
      <p:sp>
        <p:nvSpPr>
          <p:cNvPr id="2" name="Slide Number Placeholder 1">
            <a:extLst>
              <a:ext uri="{FF2B5EF4-FFF2-40B4-BE49-F238E27FC236}">
                <a16:creationId xmlns:a16="http://schemas.microsoft.com/office/drawing/2014/main" id="{A4CE538C-1A34-4D30-8E6D-13F3019D48C9}"/>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27</a:t>
            </a:fld>
            <a:endParaRPr lang="en-US" spc="-5" dirty="0"/>
          </a:p>
        </p:txBody>
      </p:sp>
      <p:sp>
        <p:nvSpPr>
          <p:cNvPr id="5" name="Rectangle 2">
            <a:extLst>
              <a:ext uri="{FF2B5EF4-FFF2-40B4-BE49-F238E27FC236}">
                <a16:creationId xmlns:a16="http://schemas.microsoft.com/office/drawing/2014/main" id="{71A8BD61-F866-4411-B136-E31A13F954EB}"/>
              </a:ext>
            </a:extLst>
          </p:cNvPr>
          <p:cNvSpPr txBox="1">
            <a:spLocks noChangeArrowheads="1"/>
          </p:cNvSpPr>
          <p:nvPr/>
        </p:nvSpPr>
        <p:spPr>
          <a:xfrm>
            <a:off x="1524000" y="260351"/>
            <a:ext cx="9144000"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US" spc="-305" dirty="0"/>
              <a:t>Systems that Think Rationally</a:t>
            </a:r>
            <a:endParaRPr lang="en-US" kern="0" spc="-305"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77075" y="2930525"/>
            <a:ext cx="5114925" cy="3790950"/>
          </a:xfrm>
          <a:prstGeom prst="rect">
            <a:avLst/>
          </a:prstGeom>
        </p:spPr>
      </p:pic>
    </p:spTree>
    <p:extLst>
      <p:ext uri="{BB962C8B-B14F-4D97-AF65-F5344CB8AC3E}">
        <p14:creationId xmlns:p14="http://schemas.microsoft.com/office/powerpoint/2010/main" val="3484451121"/>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3"/>
          <p:cNvSpPr>
            <a:spLocks noChangeArrowheads="1"/>
          </p:cNvSpPr>
          <p:nvPr/>
        </p:nvSpPr>
        <p:spPr bwMode="auto">
          <a:xfrm>
            <a:off x="1774825" y="1268413"/>
            <a:ext cx="8763000" cy="4267200"/>
          </a:xfrm>
          <a:prstGeom prst="rect">
            <a:avLst/>
          </a:prstGeom>
          <a:noFill/>
          <a:ln w="9525">
            <a:noFill/>
            <a:miter lim="800000"/>
            <a:headEnd/>
            <a:tailEnd/>
          </a:ln>
        </p:spPr>
        <p:txBody>
          <a:bodyPr/>
          <a:lstStyle/>
          <a:p>
            <a:pPr>
              <a:lnSpc>
                <a:spcPct val="200000"/>
              </a:lnSpc>
              <a:spcBef>
                <a:spcPct val="20000"/>
              </a:spcBef>
            </a:pPr>
            <a:r>
              <a:rPr lang="en-US" sz="2000" b="1" dirty="0">
                <a:latin typeface="Arial" panose="020B0604020202020204" pitchFamily="34" charset="0"/>
                <a:cs typeface="Arial" panose="020B0604020202020204" pitchFamily="34" charset="0"/>
              </a:rPr>
              <a:t>Main Research Problems / Challenges:</a:t>
            </a:r>
          </a:p>
          <a:p>
            <a:pPr marL="742950" lvl="1" indent="-285750">
              <a:lnSpc>
                <a:spcPct val="200000"/>
              </a:lnSpc>
              <a:spcBef>
                <a:spcPct val="20000"/>
              </a:spcBef>
              <a:buFontTx/>
              <a:buChar char="•"/>
            </a:pPr>
            <a:r>
              <a:rPr lang="en-US" sz="2000" dirty="0">
                <a:latin typeface="Arial" panose="020B0604020202020204" pitchFamily="34" charset="0"/>
                <a:cs typeface="Arial" panose="020B0604020202020204" pitchFamily="34" charset="0"/>
              </a:rPr>
              <a:t>Describing real-world problems and knowledge in logical notation.</a:t>
            </a:r>
          </a:p>
          <a:p>
            <a:pPr marL="742950" lvl="1" indent="-285750">
              <a:lnSpc>
                <a:spcPct val="200000"/>
              </a:lnSpc>
              <a:spcBef>
                <a:spcPct val="20000"/>
              </a:spcBef>
              <a:buFontTx/>
              <a:buChar char="•"/>
            </a:pPr>
            <a:r>
              <a:rPr lang="en-US" sz="2000" dirty="0">
                <a:latin typeface="Arial" panose="020B0604020202020204" pitchFamily="34" charset="0"/>
                <a:cs typeface="Arial" panose="020B0604020202020204" pitchFamily="34" charset="0"/>
              </a:rPr>
              <a:t>Proving</a:t>
            </a:r>
            <a:r>
              <a:rPr lang="en-US" sz="2000" i="1" dirty="0">
                <a:latin typeface="Arial" panose="020B0604020202020204" pitchFamily="34" charset="0"/>
                <a:cs typeface="Arial" panose="020B0604020202020204" pitchFamily="34" charset="0"/>
              </a:rPr>
              <a:t> Soundness</a:t>
            </a:r>
            <a:r>
              <a:rPr lang="en-US" sz="2000" dirty="0">
                <a:latin typeface="Arial" panose="020B0604020202020204" pitchFamily="34" charset="0"/>
                <a:cs typeface="Arial" panose="020B0604020202020204" pitchFamily="34" charset="0"/>
              </a:rPr>
              <a:t> and </a:t>
            </a:r>
            <a:r>
              <a:rPr lang="en-US" sz="2000" i="1" dirty="0">
                <a:latin typeface="Arial" panose="020B0604020202020204" pitchFamily="34" charset="0"/>
                <a:cs typeface="Arial" panose="020B0604020202020204" pitchFamily="34" charset="0"/>
              </a:rPr>
              <a:t>Completeness</a:t>
            </a:r>
            <a:r>
              <a:rPr lang="en-US" sz="2000" dirty="0">
                <a:latin typeface="Arial" panose="020B0604020202020204" pitchFamily="34" charset="0"/>
                <a:cs typeface="Arial" panose="020B0604020202020204" pitchFamily="34" charset="0"/>
              </a:rPr>
              <a:t> of various formalisms.</a:t>
            </a:r>
          </a:p>
          <a:p>
            <a:pPr marL="742950" lvl="1" indent="-285750">
              <a:lnSpc>
                <a:spcPct val="200000"/>
              </a:lnSpc>
              <a:spcBef>
                <a:spcPct val="20000"/>
              </a:spcBef>
              <a:buFontTx/>
              <a:buChar char="•"/>
            </a:pPr>
            <a:r>
              <a:rPr lang="en-US" sz="2000" dirty="0">
                <a:latin typeface="Arial" panose="020B0604020202020204" pitchFamily="34" charset="0"/>
                <a:cs typeface="Arial" panose="020B0604020202020204" pitchFamily="34" charset="0"/>
              </a:rPr>
              <a:t>How to represent often </a:t>
            </a:r>
            <a:r>
              <a:rPr lang="en-US" sz="2000" i="1" dirty="0">
                <a:latin typeface="Arial" panose="020B0604020202020204" pitchFamily="34" charset="0"/>
                <a:cs typeface="Arial" panose="020B0604020202020204" pitchFamily="34" charset="0"/>
              </a:rPr>
              <a:t>informal</a:t>
            </a:r>
            <a:r>
              <a:rPr lang="en-US" sz="2000" dirty="0">
                <a:latin typeface="Arial" panose="020B0604020202020204" pitchFamily="34" charset="0"/>
                <a:cs typeface="Arial" panose="020B0604020202020204" pitchFamily="34" charset="0"/>
              </a:rPr>
              <a:t> and </a:t>
            </a:r>
            <a:r>
              <a:rPr lang="en-US" sz="2000" i="1" dirty="0">
                <a:latin typeface="Arial" panose="020B0604020202020204" pitchFamily="34" charset="0"/>
                <a:cs typeface="Arial" panose="020B0604020202020204" pitchFamily="34" charset="0"/>
              </a:rPr>
              <a:t>uncertain</a:t>
            </a:r>
            <a:r>
              <a:rPr lang="en-US" sz="2000" dirty="0">
                <a:latin typeface="Arial" panose="020B0604020202020204" pitchFamily="34" charset="0"/>
                <a:cs typeface="Arial" panose="020B0604020202020204" pitchFamily="34" charset="0"/>
              </a:rPr>
              <a:t> domain knowledge and formalize it in logic notation </a:t>
            </a:r>
            <a:r>
              <a:rPr lang="en-US" sz="2000" i="1" dirty="0">
                <a:latin typeface="Arial" panose="020B0604020202020204" pitchFamily="34" charset="0"/>
                <a:cs typeface="Arial" panose="020B0604020202020204" pitchFamily="34" charset="0"/>
              </a:rPr>
              <a:t>(i.e., dealing with Uncertainty)</a:t>
            </a:r>
            <a:r>
              <a:rPr lang="en-US" sz="2000" dirty="0">
                <a:latin typeface="Arial" panose="020B0604020202020204" pitchFamily="34" charset="0"/>
                <a:cs typeface="Arial" panose="020B0604020202020204" pitchFamily="34" charset="0"/>
              </a:rPr>
              <a:t>.</a:t>
            </a:r>
          </a:p>
          <a:p>
            <a:pPr marL="742950" lvl="1" indent="-285750">
              <a:lnSpc>
                <a:spcPct val="200000"/>
              </a:lnSpc>
              <a:spcBef>
                <a:spcPct val="20000"/>
              </a:spcBef>
              <a:buFontTx/>
              <a:buChar char="•"/>
            </a:pPr>
            <a:r>
              <a:rPr lang="en-US" sz="2000" dirty="0">
                <a:latin typeface="Arial" panose="020B0604020202020204" pitchFamily="34" charset="0"/>
                <a:cs typeface="Arial" panose="020B0604020202020204" pitchFamily="34" charset="0"/>
              </a:rPr>
              <a:t>Computational Complexity of finding a  solution.</a:t>
            </a:r>
          </a:p>
          <a:p>
            <a:pPr marL="742950" lvl="1" indent="-285750">
              <a:lnSpc>
                <a:spcPct val="200000"/>
              </a:lnSpc>
              <a:spcBef>
                <a:spcPct val="20000"/>
              </a:spcBef>
              <a:buFontTx/>
              <a:buChar char="•"/>
            </a:pPr>
            <a:r>
              <a:rPr lang="en-US" sz="2000" dirty="0">
                <a:latin typeface="Arial" panose="020B0604020202020204" pitchFamily="34" charset="0"/>
                <a:cs typeface="Arial" panose="020B0604020202020204" pitchFamily="34" charset="0"/>
              </a:rPr>
              <a:t>A lot of “rational” behavior has nothing to do with logic.</a:t>
            </a:r>
          </a:p>
          <a:p>
            <a:pPr marL="742950" lvl="1" indent="-285750">
              <a:lnSpc>
                <a:spcPct val="200000"/>
              </a:lnSpc>
              <a:spcBef>
                <a:spcPct val="20000"/>
              </a:spcBef>
              <a:buFontTx/>
              <a:buChar char="•"/>
            </a:pPr>
            <a:endParaRPr lang="en-US" sz="2000" dirty="0">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3E99B8B8-36E5-4DAC-B322-67F87CFE5D90}"/>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28</a:t>
            </a:fld>
            <a:endParaRPr lang="en-US" spc="-5" dirty="0"/>
          </a:p>
        </p:txBody>
      </p:sp>
      <p:sp>
        <p:nvSpPr>
          <p:cNvPr id="5" name="Rectangle 2">
            <a:extLst>
              <a:ext uri="{FF2B5EF4-FFF2-40B4-BE49-F238E27FC236}">
                <a16:creationId xmlns:a16="http://schemas.microsoft.com/office/drawing/2014/main" id="{FC911D7A-BDA9-4239-91DD-151FCFBEDCB9}"/>
              </a:ext>
            </a:extLst>
          </p:cNvPr>
          <p:cNvSpPr txBox="1">
            <a:spLocks noChangeArrowheads="1"/>
          </p:cNvSpPr>
          <p:nvPr/>
        </p:nvSpPr>
        <p:spPr>
          <a:xfrm>
            <a:off x="1524000" y="260351"/>
            <a:ext cx="9144000"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US" spc="-305" dirty="0"/>
              <a:t>Systems that Think Rationally</a:t>
            </a:r>
            <a:endParaRPr lang="en-US" kern="0" spc="-305" dirty="0"/>
          </a:p>
        </p:txBody>
      </p:sp>
    </p:spTree>
    <p:extLst>
      <p:ext uri="{BB962C8B-B14F-4D97-AF65-F5344CB8AC3E}">
        <p14:creationId xmlns:p14="http://schemas.microsoft.com/office/powerpoint/2010/main" val="3497646370"/>
      </p:ext>
    </p:ext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4237" name="Group 29"/>
          <p:cNvGraphicFramePr>
            <a:graphicFrameLocks noGrp="1"/>
          </p:cNvGraphicFramePr>
          <p:nvPr>
            <p:ph idx="1"/>
            <p:extLst/>
          </p:nvPr>
        </p:nvGraphicFramePr>
        <p:xfrm>
          <a:off x="1779588" y="1341438"/>
          <a:ext cx="8659813" cy="5110798"/>
        </p:xfrm>
        <a:graphic>
          <a:graphicData uri="http://schemas.openxmlformats.org/drawingml/2006/table">
            <a:tbl>
              <a:tblPr/>
              <a:tblGrid>
                <a:gridCol w="4338638">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360363">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act</a:t>
                      </a:r>
                      <a:r>
                        <a:rPr lang="en-US" sz="2000" b="1" kern="1200" spc="-50" dirty="0">
                          <a:solidFill>
                            <a:schemeClr val="tx1"/>
                          </a:solidFill>
                          <a:latin typeface="Arial"/>
                          <a:ea typeface="+mn-ea"/>
                          <a:cs typeface="Arial"/>
                        </a:rPr>
                        <a:t> like </a:t>
                      </a:r>
                      <a:r>
                        <a:rPr lang="en-US" sz="2000" b="1" kern="1200" spc="-50" dirty="0">
                          <a:solidFill>
                            <a:schemeClr val="accent4"/>
                          </a:solidFill>
                          <a:latin typeface="Arial"/>
                          <a:ea typeface="+mn-ea"/>
                          <a:cs typeface="Arial"/>
                        </a:rPr>
                        <a:t>humans</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think</a:t>
                      </a:r>
                      <a:r>
                        <a:rPr lang="en-US" sz="2000" b="1" kern="1200" spc="-50" dirty="0">
                          <a:solidFill>
                            <a:schemeClr val="tx1"/>
                          </a:solidFill>
                          <a:latin typeface="Arial"/>
                          <a:ea typeface="+mn-ea"/>
                          <a:cs typeface="Arial"/>
                        </a:rPr>
                        <a:t> </a:t>
                      </a:r>
                      <a:r>
                        <a:rPr lang="en-US" sz="2000" b="1" kern="1200" spc="-50" dirty="0">
                          <a:solidFill>
                            <a:schemeClr val="accent4"/>
                          </a:solidFill>
                          <a:latin typeface="Arial"/>
                          <a:ea typeface="+mn-ea"/>
                          <a:cs typeface="Arial"/>
                        </a:rPr>
                        <a:t>rationally</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992313">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“The study of how to make computers do things at which, at the moment, people are better” (Rich and Knight, 1991)</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“The art of creating machines that perform functions that require intelligence when performed by people.” (Kurzweil, 1990)</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“The study of mental faculties through the use of computational models” (</a:t>
                      </a:r>
                      <a:r>
                        <a:rPr lang="en-US" sz="1800" b="0" kern="1200" spc="-50" dirty="0" err="1">
                          <a:solidFill>
                            <a:schemeClr val="tx1"/>
                          </a:solidFill>
                          <a:latin typeface="Arial"/>
                          <a:ea typeface="+mn-ea"/>
                          <a:cs typeface="Arial"/>
                        </a:rPr>
                        <a:t>Charniack</a:t>
                      </a:r>
                      <a:r>
                        <a:rPr lang="en-US" sz="1800" b="0" kern="1200" spc="-50" dirty="0">
                          <a:solidFill>
                            <a:schemeClr val="tx1"/>
                          </a:solidFill>
                          <a:latin typeface="Arial"/>
                          <a:ea typeface="+mn-ea"/>
                          <a:cs typeface="Arial"/>
                        </a:rPr>
                        <a:t> and McDermott, 1985).</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“The study of the computations that make it possible to perceive, reason, and act.” (Winston, 1992)</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04825">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think</a:t>
                      </a:r>
                      <a:r>
                        <a:rPr lang="en-US" sz="2000" b="1" kern="1200" spc="-50" dirty="0">
                          <a:solidFill>
                            <a:schemeClr val="tx1"/>
                          </a:solidFill>
                          <a:latin typeface="Arial"/>
                          <a:ea typeface="+mn-ea"/>
                          <a:cs typeface="Arial"/>
                        </a:rPr>
                        <a:t> like </a:t>
                      </a:r>
                      <a:r>
                        <a:rPr lang="en-US" sz="2000" b="1" kern="1200" spc="-50" dirty="0">
                          <a:solidFill>
                            <a:schemeClr val="accent4"/>
                          </a:solidFill>
                          <a:latin typeface="Arial"/>
                          <a:ea typeface="+mn-ea"/>
                          <a:cs typeface="Arial"/>
                        </a:rPr>
                        <a:t>humans</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act</a:t>
                      </a:r>
                      <a:r>
                        <a:rPr lang="en-US" sz="2000" b="1" kern="1200" spc="-50" dirty="0">
                          <a:solidFill>
                            <a:schemeClr val="tx1"/>
                          </a:solidFill>
                          <a:latin typeface="Arial"/>
                          <a:ea typeface="+mn-ea"/>
                          <a:cs typeface="Arial"/>
                        </a:rPr>
                        <a:t> </a:t>
                      </a:r>
                      <a:r>
                        <a:rPr lang="en-US" sz="2000" b="1" kern="1200" spc="-50" dirty="0">
                          <a:solidFill>
                            <a:schemeClr val="accent4"/>
                          </a:solidFill>
                          <a:latin typeface="Arial"/>
                          <a:ea typeface="+mn-ea"/>
                          <a:cs typeface="Arial"/>
                        </a:rPr>
                        <a:t>rationally</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247900">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“The automation of activities that we associate with human thinking, such as decision making, problem solving, learning” (Bellman, 1978)</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“The exciting new effort to make computers think … machines with minds, in the full and literal sense.” (</a:t>
                      </a:r>
                      <a:r>
                        <a:rPr lang="en-AU" sz="1800" b="0" kern="1200" spc="-50" dirty="0" err="1">
                          <a:solidFill>
                            <a:schemeClr val="tx1"/>
                          </a:solidFill>
                          <a:latin typeface="Arial"/>
                          <a:ea typeface="+mn-ea"/>
                          <a:cs typeface="Arial"/>
                        </a:rPr>
                        <a:t>Haugeland</a:t>
                      </a:r>
                      <a:r>
                        <a:rPr lang="en-AU" sz="1800" b="0" kern="1200" spc="-50" dirty="0">
                          <a:solidFill>
                            <a:schemeClr val="tx1"/>
                          </a:solidFill>
                          <a:latin typeface="Arial"/>
                          <a:ea typeface="+mn-ea"/>
                          <a:cs typeface="Arial"/>
                        </a:rPr>
                        <a:t>, 1985)</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“AI .. is concerned with intelligent behavior in artifacts (Nilsson, 1998)</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“Computational Intelligence is the study of the design of intelligent agents.” (Poole et al., 1998)</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2D050"/>
                    </a:solidFill>
                  </a:tcPr>
                </a:tc>
                <a:extLst>
                  <a:ext uri="{0D108BD9-81ED-4DB2-BD59-A6C34878D82A}">
                    <a16:rowId xmlns:a16="http://schemas.microsoft.com/office/drawing/2014/main" val="10003"/>
                  </a:ext>
                </a:extLst>
              </a:tr>
            </a:tbl>
          </a:graphicData>
        </a:graphic>
      </p:graphicFrame>
      <p:sp>
        <p:nvSpPr>
          <p:cNvPr id="2" name="Slide Number Placeholder 1">
            <a:extLst>
              <a:ext uri="{FF2B5EF4-FFF2-40B4-BE49-F238E27FC236}">
                <a16:creationId xmlns:a16="http://schemas.microsoft.com/office/drawing/2014/main" id="{866D7CFF-71A2-4131-B157-EC31BA6B0B58}"/>
              </a:ext>
            </a:extLst>
          </p:cNvPr>
          <p:cNvSpPr>
            <a:spLocks noGrp="1"/>
          </p:cNvSpPr>
          <p:nvPr>
            <p:ph type="sldNum" sz="quarter" idx="12"/>
          </p:nvPr>
        </p:nvSpPr>
        <p:spPr/>
        <p:txBody>
          <a:bodyPr/>
          <a:lstStyle/>
          <a:p>
            <a:pPr>
              <a:defRPr/>
            </a:pPr>
            <a:fld id="{ECD2D25D-4928-4E49-B9F1-F2C6CD65ED9C}" type="slidenum">
              <a:rPr lang="en-US" smtClean="0"/>
              <a:pPr>
                <a:defRPr/>
              </a:pPr>
              <a:t>29</a:t>
            </a:fld>
            <a:endParaRPr lang="en-US"/>
          </a:p>
        </p:txBody>
      </p:sp>
      <p:sp>
        <p:nvSpPr>
          <p:cNvPr id="7" name="Rectangle 2">
            <a:extLst>
              <a:ext uri="{FF2B5EF4-FFF2-40B4-BE49-F238E27FC236}">
                <a16:creationId xmlns:a16="http://schemas.microsoft.com/office/drawing/2014/main" id="{55E0F3CF-F46F-48B9-A1E7-C3233CD30657}"/>
              </a:ext>
            </a:extLst>
          </p:cNvPr>
          <p:cNvSpPr txBox="1">
            <a:spLocks noChangeArrowheads="1"/>
          </p:cNvSpPr>
          <p:nvPr/>
        </p:nvSpPr>
        <p:spPr>
          <a:xfrm>
            <a:off x="1524000" y="260351"/>
            <a:ext cx="9144000"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US" spc="-305" dirty="0"/>
              <a:t>What is Artificial Intelligence?</a:t>
            </a:r>
            <a:endParaRPr lang="en-US" kern="0" spc="-305" dirty="0"/>
          </a:p>
        </p:txBody>
      </p:sp>
    </p:spTree>
    <p:extLst>
      <p:ext uri="{BB962C8B-B14F-4D97-AF65-F5344CB8AC3E}">
        <p14:creationId xmlns:p14="http://schemas.microsoft.com/office/powerpoint/2010/main" val="355184628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3"/>
          <p:cNvSpPr>
            <a:spLocks noChangeArrowheads="1"/>
          </p:cNvSpPr>
          <p:nvPr/>
        </p:nvSpPr>
        <p:spPr bwMode="auto">
          <a:xfrm>
            <a:off x="1774825" y="1268413"/>
            <a:ext cx="8763000" cy="4267200"/>
          </a:xfrm>
          <a:prstGeom prst="rect">
            <a:avLst/>
          </a:prstGeom>
          <a:noFill/>
          <a:ln w="9525">
            <a:noFill/>
            <a:miter lim="800000"/>
            <a:headEnd/>
            <a:tailEnd/>
          </a:ln>
        </p:spPr>
        <p:txBody>
          <a:bodyPr/>
          <a:lstStyle/>
          <a:p>
            <a:pPr algn="just">
              <a:lnSpc>
                <a:spcPct val="150000"/>
              </a:lnSpc>
              <a:spcBef>
                <a:spcPct val="20000"/>
              </a:spcBef>
            </a:pPr>
            <a:r>
              <a:rPr lang="en-US" sz="2000" b="1" dirty="0">
                <a:solidFill>
                  <a:srgbClr val="FF0000"/>
                </a:solidFill>
                <a:latin typeface="Arial" panose="020B0604020202020204" pitchFamily="34" charset="0"/>
                <a:cs typeface="Arial" panose="020B0604020202020204" pitchFamily="34" charset="0"/>
              </a:rPr>
              <a:t>Why ..?</a:t>
            </a:r>
          </a:p>
          <a:p>
            <a:pPr marL="342900" indent="-342900" algn="just">
              <a:lnSpc>
                <a:spcPct val="150000"/>
              </a:lnSpc>
              <a:spcBef>
                <a:spcPct val="20000"/>
              </a:spcBef>
              <a:buFontTx/>
              <a:buChar char="•"/>
            </a:pPr>
            <a:r>
              <a:rPr lang="en-US" sz="2000" dirty="0">
                <a:latin typeface="Arial" panose="020B0604020202020204" pitchFamily="34" charset="0"/>
                <a:cs typeface="Arial" panose="020B0604020202020204" pitchFamily="34" charset="0"/>
              </a:rPr>
              <a:t>The “</a:t>
            </a:r>
            <a:r>
              <a:rPr lang="en-US" sz="2000" i="1" dirty="0">
                <a:latin typeface="Arial" panose="020B0604020202020204" pitchFamily="34" charset="0"/>
                <a:cs typeface="Arial" panose="020B0604020202020204" pitchFamily="34" charset="0"/>
              </a:rPr>
              <a:t>think rationally</a:t>
            </a:r>
            <a:r>
              <a:rPr lang="en-US" sz="2000" dirty="0">
                <a:latin typeface="Arial" panose="020B0604020202020204" pitchFamily="34" charset="0"/>
                <a:cs typeface="Arial" panose="020B0604020202020204" pitchFamily="34" charset="0"/>
              </a:rPr>
              <a:t>” approach focuses on correct inference.</a:t>
            </a:r>
          </a:p>
          <a:p>
            <a:pPr marL="342900" indent="-342900" algn="just">
              <a:lnSpc>
                <a:spcPct val="150000"/>
              </a:lnSpc>
              <a:spcBef>
                <a:spcPct val="20000"/>
              </a:spcBef>
              <a:buFontTx/>
              <a:buChar char="•"/>
            </a:pPr>
            <a:r>
              <a:rPr lang="en-US" sz="2000" dirty="0">
                <a:latin typeface="Arial" panose="020B0604020202020204" pitchFamily="34" charset="0"/>
                <a:cs typeface="Arial" panose="020B0604020202020204" pitchFamily="34" charset="0"/>
              </a:rPr>
              <a:t>But more is needed for </a:t>
            </a:r>
            <a:r>
              <a:rPr lang="en-US" sz="2000" i="1" dirty="0">
                <a:latin typeface="Arial" panose="020B0604020202020204" pitchFamily="34" charset="0"/>
                <a:cs typeface="Arial" panose="020B0604020202020204" pitchFamily="34" charset="0"/>
              </a:rPr>
              <a:t>rational behavior, </a:t>
            </a:r>
            <a:r>
              <a:rPr lang="en-US" sz="2000" dirty="0">
                <a:latin typeface="Arial" panose="020B0604020202020204" pitchFamily="34" charset="0"/>
                <a:cs typeface="Arial" panose="020B0604020202020204" pitchFamily="34" charset="0"/>
              </a:rPr>
              <a:t>e.g.</a:t>
            </a:r>
          </a:p>
          <a:p>
            <a:pPr marL="742950" lvl="1" indent="-285750" algn="just">
              <a:lnSpc>
                <a:spcPct val="150000"/>
              </a:lnSpc>
              <a:spcBef>
                <a:spcPct val="20000"/>
              </a:spcBef>
              <a:buFontTx/>
              <a:buChar char="•"/>
            </a:pPr>
            <a:r>
              <a:rPr lang="en-US" sz="2000" dirty="0">
                <a:latin typeface="Arial" panose="020B0604020202020204" pitchFamily="34" charset="0"/>
                <a:cs typeface="Arial" panose="020B0604020202020204" pitchFamily="34" charset="0"/>
              </a:rPr>
              <a:t>How to behave when there is no provably correct thing to do </a:t>
            </a:r>
            <a:r>
              <a:rPr lang="en-US" sz="2000" b="1" i="1" dirty="0">
                <a:latin typeface="Arial" panose="020B0604020202020204" pitchFamily="34" charset="0"/>
                <a:cs typeface="Arial" panose="020B0604020202020204" pitchFamily="34" charset="0"/>
              </a:rPr>
              <a:t>(i.e. reasoning under uncertainty)</a:t>
            </a:r>
            <a:r>
              <a:rPr lang="en-US" sz="2000" dirty="0">
                <a:latin typeface="Arial" panose="020B0604020202020204" pitchFamily="34" charset="0"/>
                <a:cs typeface="Arial" panose="020B0604020202020204" pitchFamily="34" charset="0"/>
              </a:rPr>
              <a:t>.</a:t>
            </a:r>
          </a:p>
          <a:p>
            <a:pPr marL="742950" lvl="1" indent="-285750" algn="just">
              <a:lnSpc>
                <a:spcPct val="150000"/>
              </a:lnSpc>
              <a:spcBef>
                <a:spcPct val="20000"/>
              </a:spcBef>
              <a:buFontTx/>
              <a:buChar char="•"/>
            </a:pPr>
            <a:r>
              <a:rPr lang="en-US" sz="2000" dirty="0">
                <a:latin typeface="Arial" panose="020B0604020202020204" pitchFamily="34" charset="0"/>
                <a:cs typeface="Arial" panose="020B0604020202020204" pitchFamily="34" charset="0"/>
              </a:rPr>
              <a:t>Fully reactive behavior </a:t>
            </a:r>
            <a:r>
              <a:rPr lang="en-US" sz="2000" b="1" i="1" dirty="0">
                <a:latin typeface="Arial" panose="020B0604020202020204" pitchFamily="34" charset="0"/>
                <a:cs typeface="Arial" panose="020B0604020202020204" pitchFamily="34" charset="0"/>
              </a:rPr>
              <a:t>(instinct vs. reason)</a:t>
            </a:r>
            <a:r>
              <a:rPr lang="en-US" sz="2000" dirty="0">
                <a:latin typeface="Arial" panose="020B0604020202020204" pitchFamily="34" charset="0"/>
                <a:cs typeface="Arial" panose="020B0604020202020204" pitchFamily="34" charset="0"/>
              </a:rPr>
              <a:t>.</a:t>
            </a:r>
          </a:p>
          <a:p>
            <a:pPr marL="342900" indent="-342900" algn="just">
              <a:lnSpc>
                <a:spcPct val="150000"/>
              </a:lnSpc>
              <a:spcBef>
                <a:spcPct val="20000"/>
              </a:spcBef>
              <a:buFontTx/>
              <a:buChar char="•"/>
            </a:pPr>
            <a:endParaRPr lang="en-US" sz="2000" dirty="0">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2E43026F-F703-4B0E-AABE-6A3E6DCABA38}"/>
              </a:ext>
            </a:extLst>
          </p:cNvPr>
          <p:cNvSpPr>
            <a:spLocks noGrp="1"/>
          </p:cNvSpPr>
          <p:nvPr>
            <p:ph type="sldNum" sz="quarter" idx="4294967295"/>
          </p:nvPr>
        </p:nvSpPr>
        <p:spPr/>
        <p:txBody>
          <a:bodyPr/>
          <a:lstStyle/>
          <a:p>
            <a:pPr marL="25400">
              <a:lnSpc>
                <a:spcPts val="1325"/>
              </a:lnSpc>
            </a:pPr>
            <a:endParaRPr lang="en-US" spc="-5" dirty="0"/>
          </a:p>
        </p:txBody>
      </p:sp>
      <p:sp>
        <p:nvSpPr>
          <p:cNvPr id="5" name="Rectangle 2">
            <a:extLst>
              <a:ext uri="{FF2B5EF4-FFF2-40B4-BE49-F238E27FC236}">
                <a16:creationId xmlns:a16="http://schemas.microsoft.com/office/drawing/2014/main" id="{2D199FD2-85BD-485C-A905-C5057D6A113A}"/>
              </a:ext>
            </a:extLst>
          </p:cNvPr>
          <p:cNvSpPr txBox="1">
            <a:spLocks noChangeArrowheads="1"/>
          </p:cNvSpPr>
          <p:nvPr/>
        </p:nvSpPr>
        <p:spPr>
          <a:xfrm>
            <a:off x="1524000" y="260351"/>
            <a:ext cx="9144000"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US" spc="-305" dirty="0"/>
              <a:t>Systems that Act Rationally</a:t>
            </a:r>
            <a:endParaRPr lang="en-US" kern="0" spc="-305" dirty="0"/>
          </a:p>
        </p:txBody>
      </p:sp>
    </p:spTree>
    <p:extLst>
      <p:ext uri="{BB962C8B-B14F-4D97-AF65-F5344CB8AC3E}">
        <p14:creationId xmlns:p14="http://schemas.microsoft.com/office/powerpoint/2010/main" val="1447986768"/>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ChangeArrowheads="1"/>
          </p:cNvSpPr>
          <p:nvPr/>
        </p:nvSpPr>
        <p:spPr bwMode="auto">
          <a:xfrm>
            <a:off x="1774825" y="1268413"/>
            <a:ext cx="8763000" cy="4267200"/>
          </a:xfrm>
          <a:prstGeom prst="rect">
            <a:avLst/>
          </a:prstGeom>
          <a:noFill/>
          <a:ln w="9525">
            <a:noFill/>
            <a:miter lim="800000"/>
            <a:headEnd/>
            <a:tailEnd/>
          </a:ln>
        </p:spPr>
        <p:txBody>
          <a:bodyPr/>
          <a:lstStyle/>
          <a:p>
            <a:pPr marL="342900" indent="-342900" algn="just">
              <a:lnSpc>
                <a:spcPct val="120000"/>
              </a:lnSpc>
              <a:spcBef>
                <a:spcPct val="20000"/>
              </a:spcBef>
              <a:buFontTx/>
              <a:buChar char="•"/>
            </a:pPr>
            <a:r>
              <a:rPr lang="en-US" sz="2000" dirty="0">
                <a:latin typeface="Arial" panose="020B0604020202020204" pitchFamily="34" charset="0"/>
                <a:cs typeface="Arial" panose="020B0604020202020204" pitchFamily="34" charset="0"/>
              </a:rPr>
              <a:t>An </a:t>
            </a:r>
            <a:r>
              <a:rPr lang="en-US" sz="2000" b="1" i="1" dirty="0">
                <a:latin typeface="Arial" panose="020B0604020202020204" pitchFamily="34" charset="0"/>
                <a:cs typeface="Arial" panose="020B0604020202020204" pitchFamily="34" charset="0"/>
              </a:rPr>
              <a:t>intelligent agent</a:t>
            </a:r>
            <a:r>
              <a:rPr lang="en-US" sz="2000" dirty="0">
                <a:latin typeface="Arial" panose="020B0604020202020204" pitchFamily="34" charset="0"/>
                <a:cs typeface="Arial" panose="020B0604020202020204" pitchFamily="34" charset="0"/>
              </a:rPr>
              <a:t> is such that:</a:t>
            </a:r>
            <a:endParaRPr lang="en-US" sz="2000" b="1" i="1" dirty="0">
              <a:latin typeface="Arial" panose="020B0604020202020204" pitchFamily="34" charset="0"/>
              <a:cs typeface="Arial" panose="020B0604020202020204" pitchFamily="34" charset="0"/>
            </a:endParaRPr>
          </a:p>
          <a:p>
            <a:pPr marL="742950" lvl="1" indent="-285750" algn="just">
              <a:lnSpc>
                <a:spcPct val="120000"/>
              </a:lnSpc>
              <a:spcBef>
                <a:spcPct val="20000"/>
              </a:spcBef>
              <a:buFontTx/>
              <a:buChar char="•"/>
            </a:pPr>
            <a:r>
              <a:rPr lang="en-US" sz="2000" dirty="0">
                <a:latin typeface="Arial" panose="020B0604020202020204" pitchFamily="34" charset="0"/>
                <a:cs typeface="Arial" panose="020B0604020202020204" pitchFamily="34" charset="0"/>
              </a:rPr>
              <a:t>Its </a:t>
            </a:r>
            <a:r>
              <a:rPr lang="en-US" sz="2000" b="1" i="1" dirty="0">
                <a:latin typeface="Arial" panose="020B0604020202020204" pitchFamily="34" charset="0"/>
                <a:cs typeface="Arial" panose="020B0604020202020204" pitchFamily="34" charset="0"/>
              </a:rPr>
              <a:t>actions</a:t>
            </a:r>
            <a:r>
              <a:rPr lang="en-US" sz="2000" dirty="0">
                <a:latin typeface="Arial" panose="020B0604020202020204" pitchFamily="34" charset="0"/>
                <a:cs typeface="Arial" panose="020B0604020202020204" pitchFamily="34" charset="0"/>
              </a:rPr>
              <a:t> are </a:t>
            </a:r>
            <a:r>
              <a:rPr lang="en-US" sz="2000" b="1" i="1" dirty="0">
                <a:latin typeface="Arial" panose="020B0604020202020204" pitchFamily="34" charset="0"/>
                <a:cs typeface="Arial" panose="020B0604020202020204" pitchFamily="34" charset="0"/>
              </a:rPr>
              <a:t>appropriate</a:t>
            </a:r>
            <a:r>
              <a:rPr lang="en-US" sz="2000" dirty="0">
                <a:latin typeface="Arial" panose="020B0604020202020204" pitchFamily="34" charset="0"/>
                <a:cs typeface="Arial" panose="020B0604020202020204" pitchFamily="34" charset="0"/>
              </a:rPr>
              <a:t> for its goals and circumstances.</a:t>
            </a:r>
          </a:p>
          <a:p>
            <a:pPr marL="742950" lvl="1" indent="-285750" algn="just">
              <a:lnSpc>
                <a:spcPct val="120000"/>
              </a:lnSpc>
              <a:spcBef>
                <a:spcPct val="20000"/>
              </a:spcBef>
              <a:buFontTx/>
              <a:buChar char="•"/>
            </a:pPr>
            <a:r>
              <a:rPr lang="en-US" sz="2000" dirty="0">
                <a:latin typeface="Arial" panose="020B0604020202020204" pitchFamily="34" charset="0"/>
                <a:cs typeface="Arial" panose="020B0604020202020204" pitchFamily="34" charset="0"/>
              </a:rPr>
              <a:t>It is </a:t>
            </a:r>
            <a:r>
              <a:rPr lang="en-US" sz="2000" b="1" i="1" dirty="0">
                <a:latin typeface="Arial" panose="020B0604020202020204" pitchFamily="34" charset="0"/>
                <a:cs typeface="Arial" panose="020B0604020202020204" pitchFamily="34" charset="0"/>
              </a:rPr>
              <a:t>flexible</a:t>
            </a:r>
            <a:r>
              <a:rPr lang="en-US" sz="2000" dirty="0">
                <a:latin typeface="Arial" panose="020B0604020202020204" pitchFamily="34" charset="0"/>
                <a:cs typeface="Arial" panose="020B0604020202020204" pitchFamily="34" charset="0"/>
              </a:rPr>
              <a:t> to changing environments and goals.</a:t>
            </a:r>
          </a:p>
          <a:p>
            <a:pPr marL="742950" lvl="1" indent="-285750" algn="just">
              <a:lnSpc>
                <a:spcPct val="120000"/>
              </a:lnSpc>
              <a:spcBef>
                <a:spcPct val="20000"/>
              </a:spcBef>
              <a:buFontTx/>
              <a:buChar char="•"/>
            </a:pPr>
            <a:r>
              <a:rPr lang="en-US" sz="2000" dirty="0">
                <a:latin typeface="Arial" panose="020B0604020202020204" pitchFamily="34" charset="0"/>
                <a:cs typeface="Arial" panose="020B0604020202020204" pitchFamily="34" charset="0"/>
              </a:rPr>
              <a:t>It </a:t>
            </a:r>
            <a:r>
              <a:rPr lang="en-US" sz="2000" b="1" i="1" dirty="0">
                <a:latin typeface="Arial" panose="020B0604020202020204" pitchFamily="34" charset="0"/>
                <a:cs typeface="Arial" panose="020B0604020202020204" pitchFamily="34" charset="0"/>
              </a:rPr>
              <a:t>learns</a:t>
            </a:r>
            <a:r>
              <a:rPr lang="en-US" sz="2000" dirty="0">
                <a:latin typeface="Arial" panose="020B0604020202020204" pitchFamily="34" charset="0"/>
                <a:cs typeface="Arial" panose="020B0604020202020204" pitchFamily="34" charset="0"/>
              </a:rPr>
              <a:t> from experience.</a:t>
            </a:r>
          </a:p>
          <a:p>
            <a:pPr marL="742950" lvl="1" indent="-285750" algn="just">
              <a:lnSpc>
                <a:spcPct val="120000"/>
              </a:lnSpc>
              <a:spcBef>
                <a:spcPct val="20000"/>
              </a:spcBef>
              <a:buFontTx/>
              <a:buChar char="•"/>
            </a:pPr>
            <a:r>
              <a:rPr lang="en-US" sz="2000" dirty="0">
                <a:latin typeface="Arial" panose="020B0604020202020204" pitchFamily="34" charset="0"/>
                <a:cs typeface="Arial" panose="020B0604020202020204" pitchFamily="34" charset="0"/>
              </a:rPr>
              <a:t>It makes </a:t>
            </a:r>
            <a:r>
              <a:rPr lang="en-US" sz="2000" b="1" i="1" dirty="0">
                <a:latin typeface="Arial" panose="020B0604020202020204" pitchFamily="34" charset="0"/>
                <a:cs typeface="Arial" panose="020B0604020202020204" pitchFamily="34" charset="0"/>
              </a:rPr>
              <a:t>appropriate choices</a:t>
            </a:r>
            <a:r>
              <a:rPr lang="en-US" sz="2000" dirty="0">
                <a:latin typeface="Arial" panose="020B0604020202020204" pitchFamily="34" charset="0"/>
                <a:cs typeface="Arial" panose="020B0604020202020204" pitchFamily="34" charset="0"/>
              </a:rPr>
              <a:t> given </a:t>
            </a:r>
            <a:r>
              <a:rPr lang="en-US" sz="2000" b="1" i="1" dirty="0">
                <a:latin typeface="Arial" panose="020B0604020202020204" pitchFamily="34" charset="0"/>
                <a:cs typeface="Arial" panose="020B0604020202020204" pitchFamily="34" charset="0"/>
              </a:rPr>
              <a:t>perceptual limitations</a:t>
            </a:r>
            <a:r>
              <a:rPr lang="en-US" sz="2000" dirty="0">
                <a:latin typeface="Arial" panose="020B0604020202020204" pitchFamily="34" charset="0"/>
                <a:cs typeface="Arial" panose="020B0604020202020204" pitchFamily="34" charset="0"/>
              </a:rPr>
              <a:t> and </a:t>
            </a:r>
            <a:r>
              <a:rPr lang="en-US" sz="2000" b="1" i="1" dirty="0">
                <a:latin typeface="Arial" panose="020B0604020202020204" pitchFamily="34" charset="0"/>
                <a:cs typeface="Arial" panose="020B0604020202020204" pitchFamily="34" charset="0"/>
              </a:rPr>
              <a:t>limited resources </a:t>
            </a:r>
            <a:r>
              <a:rPr lang="en-US" sz="2000" dirty="0">
                <a:latin typeface="Arial" panose="020B0604020202020204" pitchFamily="34" charset="0"/>
                <a:cs typeface="Arial" panose="020B0604020202020204" pitchFamily="34" charset="0"/>
              </a:rPr>
              <a:t>(</a:t>
            </a:r>
            <a:r>
              <a:rPr lang="en-US" sz="2000" b="1" dirty="0">
                <a:latin typeface="Arial" panose="020B0604020202020204" pitchFamily="34" charset="0"/>
                <a:cs typeface="Arial" panose="020B0604020202020204" pitchFamily="34" charset="0"/>
              </a:rPr>
              <a:t>bounded rationality </a:t>
            </a:r>
            <a:r>
              <a:rPr lang="en-US" sz="2000" dirty="0">
                <a:latin typeface="Arial" panose="020B0604020202020204" pitchFamily="34" charset="0"/>
                <a:cs typeface="Arial" panose="020B0604020202020204" pitchFamily="34" charset="0"/>
              </a:rPr>
              <a:t>or </a:t>
            </a:r>
            <a:r>
              <a:rPr lang="en-US" sz="2000" b="1" dirty="0">
                <a:latin typeface="Arial" panose="020B0604020202020204" pitchFamily="34" charset="0"/>
                <a:cs typeface="Arial" panose="020B0604020202020204" pitchFamily="34" charset="0"/>
              </a:rPr>
              <a:t>bounded optimality</a:t>
            </a:r>
            <a:r>
              <a:rPr lang="en-US" sz="2000" dirty="0">
                <a:latin typeface="Arial" panose="020B0604020202020204" pitchFamily="34" charset="0"/>
                <a:cs typeface="Arial" panose="020B0604020202020204" pitchFamily="34" charset="0"/>
              </a:rPr>
              <a:t>).</a:t>
            </a:r>
          </a:p>
          <a:p>
            <a:pPr marL="342900" indent="-342900" algn="just">
              <a:lnSpc>
                <a:spcPct val="120000"/>
              </a:lnSpc>
              <a:spcBef>
                <a:spcPct val="20000"/>
              </a:spcBef>
              <a:buFontTx/>
              <a:buChar char="•"/>
            </a:pPr>
            <a:r>
              <a:rPr lang="en-US" sz="2000" dirty="0">
                <a:latin typeface="Arial" panose="020B0604020202020204" pitchFamily="34" charset="0"/>
                <a:cs typeface="Arial" panose="020B0604020202020204" pitchFamily="34" charset="0"/>
              </a:rPr>
              <a:t>This definition drops the constraint of </a:t>
            </a:r>
            <a:r>
              <a:rPr lang="en-US" sz="2000" i="1" dirty="0">
                <a:latin typeface="Arial" panose="020B0604020202020204" pitchFamily="34" charset="0"/>
                <a:cs typeface="Arial" panose="020B0604020202020204" pitchFamily="34" charset="0"/>
              </a:rPr>
              <a:t>cognitive </a:t>
            </a:r>
            <a:r>
              <a:rPr lang="en-US" sz="2000" i="1" dirty="0" smtClean="0">
                <a:latin typeface="Arial" panose="020B0604020202020204" pitchFamily="34" charset="0"/>
                <a:cs typeface="Arial" panose="020B0604020202020204" pitchFamily="34" charset="0"/>
              </a:rPr>
              <a:t>likelihood;</a:t>
            </a:r>
            <a:endParaRPr lang="en-US" sz="2000" i="1" dirty="0">
              <a:latin typeface="Arial" panose="020B0604020202020204" pitchFamily="34" charset="0"/>
              <a:cs typeface="Arial" panose="020B0604020202020204" pitchFamily="34" charset="0"/>
            </a:endParaRPr>
          </a:p>
          <a:p>
            <a:pPr marL="742950" lvl="1" indent="-285750" algn="just">
              <a:lnSpc>
                <a:spcPct val="120000"/>
              </a:lnSpc>
              <a:spcBef>
                <a:spcPct val="20000"/>
              </a:spcBef>
              <a:buFontTx/>
              <a:buChar char="•"/>
            </a:pPr>
            <a:r>
              <a:rPr lang="en-US" sz="2000" dirty="0">
                <a:latin typeface="Arial" panose="020B0604020202020204" pitchFamily="34" charset="0"/>
                <a:cs typeface="Arial" panose="020B0604020202020204" pitchFamily="34" charset="0"/>
              </a:rPr>
              <a:t>Same as building flying machines by understanding general principles of flying (aerodynamic) vs. by reproducing how birds fly.</a:t>
            </a:r>
            <a:endParaRPr lang="en-US" sz="2000" b="1" i="1" dirty="0">
              <a:latin typeface="Arial" panose="020B0604020202020204" pitchFamily="34" charset="0"/>
              <a:cs typeface="Arial" panose="020B0604020202020204" pitchFamily="34" charset="0"/>
            </a:endParaRPr>
          </a:p>
          <a:p>
            <a:pPr algn="just">
              <a:defRPr/>
            </a:pPr>
            <a:endParaRPr lang="en-US" sz="2400" dirty="0"/>
          </a:p>
          <a:p>
            <a:pPr algn="just">
              <a:defRPr/>
            </a:pPr>
            <a:r>
              <a:rPr lang="en-US" sz="2400" dirty="0">
                <a:solidFill>
                  <a:schemeClr val="tx2"/>
                </a:solidFill>
              </a:rPr>
              <a:t>Thus, a </a:t>
            </a:r>
            <a:r>
              <a:rPr lang="en-US" sz="2400" b="1" dirty="0">
                <a:solidFill>
                  <a:schemeClr val="tx2"/>
                </a:solidFill>
              </a:rPr>
              <a:t>rational agent </a:t>
            </a:r>
            <a:r>
              <a:rPr lang="en-US" sz="2400" dirty="0">
                <a:solidFill>
                  <a:schemeClr val="tx2"/>
                </a:solidFill>
              </a:rPr>
              <a:t>acts to optimally achieve its goals (does the right thing). </a:t>
            </a:r>
            <a:r>
              <a:rPr lang="en-AU" sz="2400" dirty="0">
                <a:solidFill>
                  <a:schemeClr val="tx2"/>
                </a:solidFill>
              </a:rPr>
              <a:t>The right thing: that which is expected to maximize goal achievement, given the available information.</a:t>
            </a:r>
            <a:endParaRPr lang="en-US" sz="2400" dirty="0">
              <a:solidFill>
                <a:schemeClr val="tx2"/>
              </a:solidFill>
            </a:endParaRPr>
          </a:p>
        </p:txBody>
      </p:sp>
      <p:sp>
        <p:nvSpPr>
          <p:cNvPr id="2" name="Slide Number Placeholder 1">
            <a:extLst>
              <a:ext uri="{FF2B5EF4-FFF2-40B4-BE49-F238E27FC236}">
                <a16:creationId xmlns:a16="http://schemas.microsoft.com/office/drawing/2014/main" id="{35EEE072-035D-43D6-B0CE-F5590FA14989}"/>
              </a:ext>
            </a:extLst>
          </p:cNvPr>
          <p:cNvSpPr>
            <a:spLocks noGrp="1"/>
          </p:cNvSpPr>
          <p:nvPr>
            <p:ph type="sldNum" sz="quarter" idx="4294967295"/>
          </p:nvPr>
        </p:nvSpPr>
        <p:spPr/>
        <p:txBody>
          <a:bodyPr/>
          <a:lstStyle/>
          <a:p>
            <a:pPr marL="25400">
              <a:lnSpc>
                <a:spcPts val="1325"/>
              </a:lnSpc>
            </a:pPr>
            <a:endParaRPr lang="en-US" spc="-5" dirty="0"/>
          </a:p>
        </p:txBody>
      </p:sp>
      <p:sp>
        <p:nvSpPr>
          <p:cNvPr id="5" name="Rectangle 2">
            <a:extLst>
              <a:ext uri="{FF2B5EF4-FFF2-40B4-BE49-F238E27FC236}">
                <a16:creationId xmlns:a16="http://schemas.microsoft.com/office/drawing/2014/main" id="{189CF8ED-7235-4CED-9774-5168A0B230FF}"/>
              </a:ext>
            </a:extLst>
          </p:cNvPr>
          <p:cNvSpPr txBox="1">
            <a:spLocks noChangeArrowheads="1"/>
          </p:cNvSpPr>
          <p:nvPr/>
        </p:nvSpPr>
        <p:spPr>
          <a:xfrm>
            <a:off x="1524000" y="260350"/>
            <a:ext cx="9144000" cy="861774"/>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US" spc="-305" dirty="0"/>
              <a:t>AI as the Study &amp; Design of Intelligent Agents</a:t>
            </a:r>
            <a:br>
              <a:rPr lang="en-US" spc="-305" dirty="0"/>
            </a:br>
            <a:r>
              <a:rPr lang="en-US" sz="2400" dirty="0"/>
              <a:t>(Poole and Mackworth, 1999) </a:t>
            </a:r>
            <a:endParaRPr lang="en-US" kern="0" spc="-305" dirty="0"/>
          </a:p>
        </p:txBody>
      </p:sp>
    </p:spTree>
    <p:extLst>
      <p:ext uri="{BB962C8B-B14F-4D97-AF65-F5344CB8AC3E}">
        <p14:creationId xmlns:p14="http://schemas.microsoft.com/office/powerpoint/2010/main" val="3634071409"/>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731" name="Rectangle 3"/>
          <p:cNvSpPr>
            <a:spLocks noChangeArrowheads="1"/>
          </p:cNvSpPr>
          <p:nvPr/>
        </p:nvSpPr>
        <p:spPr bwMode="auto">
          <a:xfrm>
            <a:off x="1703388" y="1052513"/>
            <a:ext cx="8763000" cy="5043487"/>
          </a:xfrm>
          <a:prstGeom prst="rect">
            <a:avLst/>
          </a:prstGeom>
          <a:noFill/>
          <a:ln w="9525">
            <a:noFill/>
            <a:miter lim="800000"/>
            <a:headEnd/>
            <a:tailEnd/>
          </a:ln>
        </p:spPr>
        <p:txBody>
          <a:bodyPr/>
          <a:lstStyle/>
          <a:p>
            <a:pPr marL="342900" indent="-342900" algn="just">
              <a:lnSpc>
                <a:spcPct val="150000"/>
              </a:lnSpc>
              <a:spcBef>
                <a:spcPct val="20000"/>
              </a:spcBef>
              <a:buFontTx/>
              <a:buChar char="•"/>
            </a:pPr>
            <a:r>
              <a:rPr lang="en-US" sz="2000" dirty="0">
                <a:latin typeface="Arial" panose="020B0604020202020204" pitchFamily="34" charset="0"/>
                <a:cs typeface="Arial" panose="020B0604020202020204" pitchFamily="34" charset="0"/>
              </a:rPr>
              <a:t>In AI, </a:t>
            </a:r>
            <a:r>
              <a:rPr lang="en-US" sz="2000" b="1" dirty="0">
                <a:latin typeface="Arial" panose="020B0604020202020204" pitchFamily="34" charset="0"/>
                <a:cs typeface="Arial" panose="020B0604020202020204" pitchFamily="34" charset="0"/>
              </a:rPr>
              <a:t>artificial agents that have a physical presence</a:t>
            </a:r>
            <a:r>
              <a:rPr lang="en-US" sz="2000" dirty="0">
                <a:latin typeface="Arial" panose="020B0604020202020204" pitchFamily="34" charset="0"/>
                <a:cs typeface="Arial" panose="020B0604020202020204" pitchFamily="34" charset="0"/>
              </a:rPr>
              <a:t> in the world are usually known as </a:t>
            </a:r>
            <a:r>
              <a:rPr lang="en-US" sz="2000" b="1" i="1" dirty="0">
                <a:solidFill>
                  <a:srgbClr val="FF0000"/>
                </a:solidFill>
                <a:latin typeface="Arial" panose="020B0604020202020204" pitchFamily="34" charset="0"/>
                <a:cs typeface="Arial" panose="020B0604020202020204" pitchFamily="34" charset="0"/>
              </a:rPr>
              <a:t>Robots</a:t>
            </a:r>
            <a:r>
              <a:rPr lang="en-US" sz="2000" dirty="0">
                <a:latin typeface="Arial" panose="020B0604020202020204" pitchFamily="34" charset="0"/>
                <a:cs typeface="Arial" panose="020B0604020202020204" pitchFamily="34" charset="0"/>
              </a:rPr>
              <a:t>.</a:t>
            </a:r>
          </a:p>
          <a:p>
            <a:pPr marL="342900" indent="-342900" algn="just">
              <a:lnSpc>
                <a:spcPct val="150000"/>
              </a:lnSpc>
              <a:spcBef>
                <a:spcPct val="20000"/>
              </a:spcBef>
              <a:buFontTx/>
              <a:buChar char="•"/>
            </a:pPr>
            <a:r>
              <a:rPr lang="en-US" sz="2000" dirty="0">
                <a:latin typeface="Arial" panose="020B0604020202020204" pitchFamily="34" charset="0"/>
                <a:cs typeface="Arial" panose="020B0604020202020204" pitchFamily="34" charset="0"/>
              </a:rPr>
              <a:t>Robotics is the field primarily concerned with the implementation of the physical aspects of a robot </a:t>
            </a:r>
            <a:r>
              <a:rPr lang="en-US" sz="2000" i="1" dirty="0">
                <a:latin typeface="Arial" panose="020B0604020202020204" pitchFamily="34" charset="0"/>
                <a:cs typeface="Arial" panose="020B0604020202020204" pitchFamily="34" charset="0"/>
              </a:rPr>
              <a:t>(i.e. perception of the physical environment, actions on the environment)</a:t>
            </a:r>
            <a:r>
              <a:rPr lang="en-US" sz="2000" dirty="0">
                <a:latin typeface="Arial" panose="020B0604020202020204" pitchFamily="34" charset="0"/>
                <a:cs typeface="Arial" panose="020B0604020202020204" pitchFamily="34" charset="0"/>
              </a:rPr>
              <a:t>.</a:t>
            </a:r>
          </a:p>
          <a:p>
            <a:pPr marL="342900" indent="-342900" algn="just">
              <a:lnSpc>
                <a:spcPct val="150000"/>
              </a:lnSpc>
              <a:spcBef>
                <a:spcPct val="20000"/>
              </a:spcBef>
              <a:buFontTx/>
              <a:buChar char="•"/>
            </a:pPr>
            <a:r>
              <a:rPr lang="en-US" sz="2000" dirty="0">
                <a:latin typeface="Arial" panose="020B0604020202020204" pitchFamily="34" charset="0"/>
                <a:cs typeface="Arial" panose="020B0604020202020204" pitchFamily="34" charset="0"/>
              </a:rPr>
              <a:t>Another class of artificial agents include </a:t>
            </a:r>
            <a:r>
              <a:rPr lang="en-US" sz="2000" b="1" i="1" dirty="0">
                <a:solidFill>
                  <a:srgbClr val="FF0000"/>
                </a:solidFill>
                <a:latin typeface="Arial" panose="020B0604020202020204" pitchFamily="34" charset="0"/>
                <a:cs typeface="Arial" panose="020B0604020202020204" pitchFamily="34" charset="0"/>
              </a:rPr>
              <a:t>interface agents</a:t>
            </a:r>
            <a:r>
              <a:rPr lang="en-US" sz="2000" i="1"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for either stand alone or Web-based applications </a:t>
            </a:r>
            <a:r>
              <a:rPr lang="en-US" sz="2000" i="1" dirty="0">
                <a:latin typeface="Arial" panose="020B0604020202020204" pitchFamily="34" charset="0"/>
                <a:cs typeface="Arial" panose="020B0604020202020204" pitchFamily="34" charset="0"/>
              </a:rPr>
              <a:t>(e.g. intelligent desktop assistants, recommender systems, intelligent tutoring systems)</a:t>
            </a:r>
            <a:r>
              <a:rPr lang="en-US" sz="2000" dirty="0">
                <a:latin typeface="Arial" panose="020B0604020202020204" pitchFamily="34" charset="0"/>
                <a:cs typeface="Arial" panose="020B0604020202020204" pitchFamily="34" charset="0"/>
              </a:rPr>
              <a:t>.</a:t>
            </a:r>
          </a:p>
          <a:p>
            <a:pPr marL="342900" indent="-342900" algn="just">
              <a:lnSpc>
                <a:spcPct val="150000"/>
              </a:lnSpc>
              <a:spcBef>
                <a:spcPct val="20000"/>
              </a:spcBef>
              <a:buFontTx/>
              <a:buChar char="•"/>
            </a:pPr>
            <a:r>
              <a:rPr lang="en-US" sz="2000" b="1" dirty="0">
                <a:latin typeface="Arial" panose="020B0604020202020204" pitchFamily="34" charset="0"/>
                <a:cs typeface="Arial" panose="020B0604020202020204" pitchFamily="34" charset="0"/>
              </a:rPr>
              <a:t>Interface agents don’t have to worry about interaction with the physical environment</a:t>
            </a:r>
            <a:r>
              <a:rPr lang="en-US" sz="2000" dirty="0">
                <a:latin typeface="Arial" panose="020B0604020202020204" pitchFamily="34" charset="0"/>
                <a:cs typeface="Arial" panose="020B0604020202020204" pitchFamily="34" charset="0"/>
              </a:rPr>
              <a:t> but share all other fundamental components of intelligent behavior with robots.</a:t>
            </a:r>
          </a:p>
          <a:p>
            <a:pPr marL="342900" indent="-342900" algn="just">
              <a:lnSpc>
                <a:spcPct val="150000"/>
              </a:lnSpc>
              <a:spcBef>
                <a:spcPct val="20000"/>
              </a:spcBef>
              <a:buFontTx/>
              <a:buChar char="•"/>
            </a:pPr>
            <a:r>
              <a:rPr lang="en-US" sz="2000" dirty="0">
                <a:latin typeface="Arial" panose="020B0604020202020204" pitchFamily="34" charset="0"/>
                <a:cs typeface="Arial" panose="020B0604020202020204" pitchFamily="34" charset="0"/>
              </a:rPr>
              <a:t>We will focus on these agents in this course.</a:t>
            </a:r>
            <a:endParaRPr lang="en-US" sz="2000" i="1" dirty="0">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0EFF9501-3E36-42C4-B6E8-6D512CFCC96E}"/>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32</a:t>
            </a:fld>
            <a:endParaRPr lang="en-US" spc="-5" dirty="0"/>
          </a:p>
        </p:txBody>
      </p:sp>
      <p:sp>
        <p:nvSpPr>
          <p:cNvPr id="5" name="Rectangle 2">
            <a:extLst>
              <a:ext uri="{FF2B5EF4-FFF2-40B4-BE49-F238E27FC236}">
                <a16:creationId xmlns:a16="http://schemas.microsoft.com/office/drawing/2014/main" id="{FC1DA25F-E1EC-459A-AEBA-054DAC1AFF52}"/>
              </a:ext>
            </a:extLst>
          </p:cNvPr>
          <p:cNvSpPr txBox="1">
            <a:spLocks noChangeArrowheads="1"/>
          </p:cNvSpPr>
          <p:nvPr/>
        </p:nvSpPr>
        <p:spPr>
          <a:xfrm>
            <a:off x="1524000" y="260351"/>
            <a:ext cx="9144000"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US" spc="-305" dirty="0"/>
              <a:t>Intelligent Agents </a:t>
            </a:r>
            <a:endParaRPr lang="en-US" kern="0" spc="-305" dirty="0"/>
          </a:p>
        </p:txBody>
      </p:sp>
    </p:spTree>
    <p:extLst>
      <p:ext uri="{BB962C8B-B14F-4D97-AF65-F5344CB8AC3E}">
        <p14:creationId xmlns:p14="http://schemas.microsoft.com/office/powerpoint/2010/main" val="1544508886"/>
      </p:ext>
    </p:ext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a:extLst>
              <a:ext uri="{FF2B5EF4-FFF2-40B4-BE49-F238E27FC236}">
                <a16:creationId xmlns:a16="http://schemas.microsoft.com/office/drawing/2014/main" id="{4F10FEA0-59D7-4693-B0D0-DA06FF988881}"/>
              </a:ext>
            </a:extLst>
          </p:cNvPr>
          <p:cNvPicPr>
            <a:picLocks noChangeAspect="1" noChangeArrowheads="1"/>
          </p:cNvPicPr>
          <p:nvPr/>
        </p:nvPicPr>
        <p:blipFill>
          <a:blip r:embed="rId3" cstate="print"/>
          <a:srcRect/>
          <a:stretch>
            <a:fillRect/>
          </a:stretch>
        </p:blipFill>
        <p:spPr bwMode="auto">
          <a:xfrm>
            <a:off x="3193255" y="1228713"/>
            <a:ext cx="5805488" cy="2571750"/>
          </a:xfrm>
          <a:prstGeom prst="rect">
            <a:avLst/>
          </a:prstGeom>
          <a:noFill/>
          <a:ln w="12700">
            <a:noFill/>
            <a:miter lim="800000"/>
            <a:headEnd/>
            <a:tailEnd/>
          </a:ln>
        </p:spPr>
      </p:pic>
      <p:sp>
        <p:nvSpPr>
          <p:cNvPr id="5" name="AutoShape 7">
            <a:extLst>
              <a:ext uri="{FF2B5EF4-FFF2-40B4-BE49-F238E27FC236}">
                <a16:creationId xmlns:a16="http://schemas.microsoft.com/office/drawing/2014/main" id="{A7184894-7377-4954-8F60-2658CD97EB2E}"/>
              </a:ext>
            </a:extLst>
          </p:cNvPr>
          <p:cNvSpPr>
            <a:spLocks noChangeAspect="1"/>
          </p:cNvSpPr>
          <p:nvPr/>
        </p:nvSpPr>
        <p:spPr bwMode="auto">
          <a:xfrm>
            <a:off x="2895601" y="4167026"/>
            <a:ext cx="2878933" cy="1471774"/>
          </a:xfrm>
          <a:prstGeom prst="roundRect">
            <a:avLst>
              <a:gd name="adj" fmla="val 10912"/>
            </a:avLst>
          </a:prstGeom>
          <a:solidFill>
            <a:srgbClr val="9FB0D1"/>
          </a:solidFill>
          <a:ln w="12700">
            <a:solidFill>
              <a:schemeClr val="tx1"/>
            </a:solidFill>
            <a:round/>
            <a:headEnd/>
            <a:tailEnd/>
          </a:ln>
        </p:spPr>
        <p:txBody>
          <a:bodyPr lIns="0" tIns="0" rIns="0" bIns="0"/>
          <a:lstStyle/>
          <a:p>
            <a:endParaRPr lang="en-US">
              <a:latin typeface="Calibri" pitchFamily="34" charset="0"/>
            </a:endParaRPr>
          </a:p>
        </p:txBody>
      </p:sp>
      <p:sp>
        <p:nvSpPr>
          <p:cNvPr id="6" name="Line 8">
            <a:extLst>
              <a:ext uri="{FF2B5EF4-FFF2-40B4-BE49-F238E27FC236}">
                <a16:creationId xmlns:a16="http://schemas.microsoft.com/office/drawing/2014/main" id="{51CAF013-A818-45A0-8D24-8053AFF8EBDB}"/>
              </a:ext>
            </a:extLst>
          </p:cNvPr>
          <p:cNvSpPr>
            <a:spLocks noChangeAspect="1" noChangeShapeType="1"/>
          </p:cNvSpPr>
          <p:nvPr/>
        </p:nvSpPr>
        <p:spPr bwMode="auto">
          <a:xfrm rot="10800000" flipH="1">
            <a:off x="4468415" y="4573584"/>
            <a:ext cx="0" cy="717396"/>
          </a:xfrm>
          <a:prstGeom prst="line">
            <a:avLst/>
          </a:prstGeom>
          <a:noFill/>
          <a:ln w="25400">
            <a:solidFill>
              <a:schemeClr val="tx1"/>
            </a:solidFill>
            <a:round/>
            <a:headEnd type="stealth" w="med" len="med"/>
            <a:tailEnd/>
          </a:ln>
        </p:spPr>
        <p:txBody>
          <a:bodyPr lIns="68579" tIns="34289" rIns="68579" bIns="34289"/>
          <a:lstStyle/>
          <a:p>
            <a:endParaRPr lang="en-US">
              <a:latin typeface="Calibri" pitchFamily="34" charset="0"/>
            </a:endParaRPr>
          </a:p>
        </p:txBody>
      </p:sp>
      <p:sp>
        <p:nvSpPr>
          <p:cNvPr id="7" name="Rectangle 9">
            <a:extLst>
              <a:ext uri="{FF2B5EF4-FFF2-40B4-BE49-F238E27FC236}">
                <a16:creationId xmlns:a16="http://schemas.microsoft.com/office/drawing/2014/main" id="{A1592FD4-2AD1-46D0-AAEB-302F09C85D9F}"/>
              </a:ext>
            </a:extLst>
          </p:cNvPr>
          <p:cNvSpPr>
            <a:spLocks noChangeAspect="1"/>
          </p:cNvSpPr>
          <p:nvPr/>
        </p:nvSpPr>
        <p:spPr bwMode="auto">
          <a:xfrm>
            <a:off x="2997788" y="4193222"/>
            <a:ext cx="888413" cy="396040"/>
          </a:xfrm>
          <a:prstGeom prst="rect">
            <a:avLst/>
          </a:prstGeom>
          <a:noFill/>
          <a:ln w="12700">
            <a:noFill/>
            <a:miter lim="800000"/>
            <a:headEnd/>
            <a:tailEnd/>
          </a:ln>
        </p:spPr>
        <p:txBody>
          <a:bodyPr lIns="0" tIns="0" rIns="30479" bIns="0"/>
          <a:lstStyle/>
          <a:p>
            <a:pPr marL="29765"/>
            <a:r>
              <a:rPr lang="en-US" sz="2400" b="1" dirty="0">
                <a:solidFill>
                  <a:srgbClr val="002060"/>
                </a:solidFill>
                <a:latin typeface="Calibri" pitchFamily="34" charset="0"/>
                <a:cs typeface="Arial" charset="0"/>
              </a:rPr>
              <a:t>Agent</a:t>
            </a:r>
          </a:p>
        </p:txBody>
      </p:sp>
      <p:grpSp>
        <p:nvGrpSpPr>
          <p:cNvPr id="8" name="Group 10">
            <a:extLst>
              <a:ext uri="{FF2B5EF4-FFF2-40B4-BE49-F238E27FC236}">
                <a16:creationId xmlns:a16="http://schemas.microsoft.com/office/drawing/2014/main" id="{92015E8D-CD47-4A16-AF31-780D5BD554A4}"/>
              </a:ext>
            </a:extLst>
          </p:cNvPr>
          <p:cNvGrpSpPr>
            <a:grpSpLocks noChangeAspect="1"/>
          </p:cNvGrpSpPr>
          <p:nvPr/>
        </p:nvGrpSpPr>
        <p:grpSpPr bwMode="auto">
          <a:xfrm>
            <a:off x="4191001" y="4715500"/>
            <a:ext cx="535189" cy="363927"/>
            <a:chOff x="0" y="0"/>
            <a:chExt cx="400" cy="272"/>
          </a:xfrm>
        </p:grpSpPr>
        <p:sp>
          <p:nvSpPr>
            <p:cNvPr id="9" name="AutoShape 11">
              <a:extLst>
                <a:ext uri="{FF2B5EF4-FFF2-40B4-BE49-F238E27FC236}">
                  <a16:creationId xmlns:a16="http://schemas.microsoft.com/office/drawing/2014/main" id="{CC216F73-2B18-4CD9-8198-8BD1480DC7DB}"/>
                </a:ext>
              </a:extLst>
            </p:cNvPr>
            <p:cNvSpPr>
              <a:spLocks/>
            </p:cNvSpPr>
            <p:nvPr/>
          </p:nvSpPr>
          <p:spPr bwMode="auto">
            <a:xfrm>
              <a:off x="0" y="0"/>
              <a:ext cx="400" cy="272"/>
            </a:xfrm>
            <a:prstGeom prst="roundRect">
              <a:avLst>
                <a:gd name="adj" fmla="val 28120"/>
              </a:avLst>
            </a:prstGeom>
            <a:solidFill>
              <a:srgbClr val="FFFFFF"/>
            </a:solidFill>
            <a:ln w="12700">
              <a:solidFill>
                <a:schemeClr val="tx1"/>
              </a:solidFill>
              <a:round/>
              <a:headEnd/>
              <a:tailEnd/>
            </a:ln>
          </p:spPr>
          <p:txBody>
            <a:bodyPr lIns="0" tIns="0" rIns="0" bIns="0"/>
            <a:lstStyle/>
            <a:p>
              <a:endParaRPr lang="en-US">
                <a:latin typeface="Calibri" pitchFamily="34" charset="0"/>
              </a:endParaRPr>
            </a:p>
          </p:txBody>
        </p:sp>
        <p:sp>
          <p:nvSpPr>
            <p:cNvPr id="10" name="Rectangle 12">
              <a:extLst>
                <a:ext uri="{FF2B5EF4-FFF2-40B4-BE49-F238E27FC236}">
                  <a16:creationId xmlns:a16="http://schemas.microsoft.com/office/drawing/2014/main" id="{1B3EC5D7-15A4-4969-BB29-F9508CAD2200}"/>
                </a:ext>
              </a:extLst>
            </p:cNvPr>
            <p:cNvSpPr>
              <a:spLocks/>
            </p:cNvSpPr>
            <p:nvPr/>
          </p:nvSpPr>
          <p:spPr bwMode="auto">
            <a:xfrm>
              <a:off x="135" y="32"/>
              <a:ext cx="139" cy="236"/>
            </a:xfrm>
            <a:prstGeom prst="rect">
              <a:avLst/>
            </a:prstGeom>
            <a:noFill/>
            <a:ln w="12700">
              <a:noFill/>
              <a:miter lim="800000"/>
              <a:headEnd/>
              <a:tailEnd/>
            </a:ln>
          </p:spPr>
          <p:txBody>
            <a:bodyPr lIns="0" tIns="0" rIns="40639" bIns="0"/>
            <a:lstStyle/>
            <a:p>
              <a:pPr marL="29765" algn="ctr"/>
              <a:r>
                <a:rPr lang="en-US" sz="2000" b="1" dirty="0">
                  <a:solidFill>
                    <a:srgbClr val="FF0000"/>
                  </a:solidFill>
                  <a:latin typeface="Calibri" pitchFamily="34" charset="0"/>
                  <a:cs typeface="Arial" charset="0"/>
                </a:rPr>
                <a:t>?</a:t>
              </a:r>
            </a:p>
          </p:txBody>
        </p:sp>
      </p:grpSp>
      <p:grpSp>
        <p:nvGrpSpPr>
          <p:cNvPr id="11" name="Group 13">
            <a:extLst>
              <a:ext uri="{FF2B5EF4-FFF2-40B4-BE49-F238E27FC236}">
                <a16:creationId xmlns:a16="http://schemas.microsoft.com/office/drawing/2014/main" id="{090CF1F0-0AB3-4C68-AED3-2BEC021D976C}"/>
              </a:ext>
            </a:extLst>
          </p:cNvPr>
          <p:cNvGrpSpPr>
            <a:grpSpLocks noChangeAspect="1"/>
          </p:cNvGrpSpPr>
          <p:nvPr/>
        </p:nvGrpSpPr>
        <p:grpSpPr bwMode="auto">
          <a:xfrm>
            <a:off x="3837294" y="4301492"/>
            <a:ext cx="1241640" cy="1255021"/>
            <a:chOff x="-41" y="-55"/>
            <a:chExt cx="928" cy="938"/>
          </a:xfrm>
        </p:grpSpPr>
        <p:sp>
          <p:nvSpPr>
            <p:cNvPr id="12" name="Rectangle 14">
              <a:extLst>
                <a:ext uri="{FF2B5EF4-FFF2-40B4-BE49-F238E27FC236}">
                  <a16:creationId xmlns:a16="http://schemas.microsoft.com/office/drawing/2014/main" id="{D1C46F9A-C1CD-4934-BCC4-6D9C6D9ED9F0}"/>
                </a:ext>
              </a:extLst>
            </p:cNvPr>
            <p:cNvSpPr>
              <a:spLocks/>
            </p:cNvSpPr>
            <p:nvPr/>
          </p:nvSpPr>
          <p:spPr bwMode="auto">
            <a:xfrm>
              <a:off x="11" y="-55"/>
              <a:ext cx="824" cy="304"/>
            </a:xfrm>
            <a:prstGeom prst="rect">
              <a:avLst/>
            </a:prstGeom>
            <a:noFill/>
            <a:ln w="12700">
              <a:noFill/>
              <a:miter lim="800000"/>
              <a:headEnd/>
              <a:tailEnd/>
            </a:ln>
          </p:spPr>
          <p:txBody>
            <a:bodyPr lIns="0" tIns="0" rIns="40639" bIns="0"/>
            <a:lstStyle/>
            <a:p>
              <a:pPr marL="29765" algn="ctr"/>
              <a:r>
                <a:rPr lang="en-US" sz="2000" b="1" dirty="0">
                  <a:latin typeface="Calibri" pitchFamily="34" charset="0"/>
                  <a:cs typeface="Arial" charset="0"/>
                </a:rPr>
                <a:t>Sensors</a:t>
              </a:r>
            </a:p>
          </p:txBody>
        </p:sp>
        <p:sp>
          <p:nvSpPr>
            <p:cNvPr id="13" name="Rectangle 15">
              <a:extLst>
                <a:ext uri="{FF2B5EF4-FFF2-40B4-BE49-F238E27FC236}">
                  <a16:creationId xmlns:a16="http://schemas.microsoft.com/office/drawing/2014/main" id="{D77E2B2F-880B-465B-A4D5-6C390A328534}"/>
                </a:ext>
              </a:extLst>
            </p:cNvPr>
            <p:cNvSpPr>
              <a:spLocks/>
            </p:cNvSpPr>
            <p:nvPr/>
          </p:nvSpPr>
          <p:spPr bwMode="auto">
            <a:xfrm>
              <a:off x="-41" y="635"/>
              <a:ext cx="928" cy="248"/>
            </a:xfrm>
            <a:prstGeom prst="rect">
              <a:avLst/>
            </a:prstGeom>
            <a:noFill/>
            <a:ln w="12700">
              <a:noFill/>
              <a:miter lim="800000"/>
              <a:headEnd/>
              <a:tailEnd/>
            </a:ln>
          </p:spPr>
          <p:txBody>
            <a:bodyPr lIns="0" tIns="0" rIns="40639" bIns="0"/>
            <a:lstStyle/>
            <a:p>
              <a:pPr marL="29765" algn="ctr"/>
              <a:r>
                <a:rPr lang="en-US" sz="2000" b="1" dirty="0">
                  <a:latin typeface="Calibri" pitchFamily="34" charset="0"/>
                  <a:cs typeface="Arial" charset="0"/>
                </a:rPr>
                <a:t>Actuators</a:t>
              </a:r>
            </a:p>
          </p:txBody>
        </p:sp>
      </p:grpSp>
      <p:sp>
        <p:nvSpPr>
          <p:cNvPr id="14" name="AutoShape 16">
            <a:extLst>
              <a:ext uri="{FF2B5EF4-FFF2-40B4-BE49-F238E27FC236}">
                <a16:creationId xmlns:a16="http://schemas.microsoft.com/office/drawing/2014/main" id="{D43EE66A-52A2-4933-9030-EE351824EDD6}"/>
              </a:ext>
            </a:extLst>
          </p:cNvPr>
          <p:cNvSpPr>
            <a:spLocks noChangeAspect="1"/>
          </p:cNvSpPr>
          <p:nvPr/>
        </p:nvSpPr>
        <p:spPr bwMode="auto">
          <a:xfrm>
            <a:off x="7117185" y="4161078"/>
            <a:ext cx="2077028" cy="1466420"/>
          </a:xfrm>
          <a:prstGeom prst="roundRect">
            <a:avLst>
              <a:gd name="adj" fmla="val 10944"/>
            </a:avLst>
          </a:prstGeom>
          <a:solidFill>
            <a:srgbClr val="9FB0D1"/>
          </a:solidFill>
          <a:ln w="12700">
            <a:solidFill>
              <a:schemeClr val="tx1"/>
            </a:solidFill>
            <a:round/>
            <a:headEnd/>
            <a:tailEnd/>
          </a:ln>
        </p:spPr>
        <p:txBody>
          <a:bodyPr lIns="0" tIns="0" rIns="0" bIns="0"/>
          <a:lstStyle/>
          <a:p>
            <a:endParaRPr lang="en-US">
              <a:latin typeface="Calibri" pitchFamily="34" charset="0"/>
            </a:endParaRPr>
          </a:p>
        </p:txBody>
      </p:sp>
      <p:sp>
        <p:nvSpPr>
          <p:cNvPr id="15" name="Rectangle 17">
            <a:extLst>
              <a:ext uri="{FF2B5EF4-FFF2-40B4-BE49-F238E27FC236}">
                <a16:creationId xmlns:a16="http://schemas.microsoft.com/office/drawing/2014/main" id="{83B3AED5-107B-4968-BB57-5ECF595E2B0E}"/>
              </a:ext>
            </a:extLst>
          </p:cNvPr>
          <p:cNvSpPr>
            <a:spLocks noChangeAspect="1"/>
          </p:cNvSpPr>
          <p:nvPr/>
        </p:nvSpPr>
        <p:spPr bwMode="auto">
          <a:xfrm>
            <a:off x="7245877" y="4719173"/>
            <a:ext cx="1819645" cy="396040"/>
          </a:xfrm>
          <a:prstGeom prst="rect">
            <a:avLst/>
          </a:prstGeom>
          <a:noFill/>
          <a:ln w="12700">
            <a:noFill/>
            <a:miter lim="800000"/>
            <a:headEnd/>
            <a:tailEnd/>
          </a:ln>
        </p:spPr>
        <p:txBody>
          <a:bodyPr lIns="0" tIns="0" rIns="30479" bIns="0"/>
          <a:lstStyle/>
          <a:p>
            <a:pPr marL="29765" algn="ctr"/>
            <a:r>
              <a:rPr lang="en-US" sz="2400" b="1" dirty="0">
                <a:solidFill>
                  <a:srgbClr val="002060"/>
                </a:solidFill>
                <a:latin typeface="Calibri" pitchFamily="34" charset="0"/>
                <a:cs typeface="Arial" charset="0"/>
              </a:rPr>
              <a:t>Environment</a:t>
            </a:r>
          </a:p>
        </p:txBody>
      </p:sp>
      <p:sp>
        <p:nvSpPr>
          <p:cNvPr id="16" name="Line 18">
            <a:extLst>
              <a:ext uri="{FF2B5EF4-FFF2-40B4-BE49-F238E27FC236}">
                <a16:creationId xmlns:a16="http://schemas.microsoft.com/office/drawing/2014/main" id="{AC469A68-F1C9-480D-A271-B01A874F1D9F}"/>
              </a:ext>
            </a:extLst>
          </p:cNvPr>
          <p:cNvSpPr>
            <a:spLocks noChangeAspect="1" noChangeShapeType="1"/>
          </p:cNvSpPr>
          <p:nvPr/>
        </p:nvSpPr>
        <p:spPr bwMode="auto">
          <a:xfrm rot="10800000" flipH="1">
            <a:off x="5377686" y="4540888"/>
            <a:ext cx="2089914" cy="0"/>
          </a:xfrm>
          <a:prstGeom prst="line">
            <a:avLst/>
          </a:prstGeom>
          <a:noFill/>
          <a:ln w="38100">
            <a:solidFill>
              <a:schemeClr val="tx1"/>
            </a:solidFill>
            <a:round/>
            <a:headEnd type="stealth" w="med" len="med"/>
            <a:tailEnd/>
          </a:ln>
        </p:spPr>
        <p:txBody>
          <a:bodyPr lIns="68579" tIns="34289" rIns="68579" bIns="34289"/>
          <a:lstStyle/>
          <a:p>
            <a:endParaRPr lang="en-US">
              <a:latin typeface="Calibri" pitchFamily="34" charset="0"/>
            </a:endParaRPr>
          </a:p>
        </p:txBody>
      </p:sp>
      <p:sp>
        <p:nvSpPr>
          <p:cNvPr id="17" name="Line 19">
            <a:extLst>
              <a:ext uri="{FF2B5EF4-FFF2-40B4-BE49-F238E27FC236}">
                <a16:creationId xmlns:a16="http://schemas.microsoft.com/office/drawing/2014/main" id="{7E6005D1-5ACA-43BA-A600-300734851D35}"/>
              </a:ext>
            </a:extLst>
          </p:cNvPr>
          <p:cNvSpPr>
            <a:spLocks noChangeAspect="1" noChangeShapeType="1"/>
          </p:cNvSpPr>
          <p:nvPr/>
        </p:nvSpPr>
        <p:spPr bwMode="auto">
          <a:xfrm flipH="1">
            <a:off x="5412536" y="5290982"/>
            <a:ext cx="1978864" cy="0"/>
          </a:xfrm>
          <a:prstGeom prst="line">
            <a:avLst/>
          </a:prstGeom>
          <a:noFill/>
          <a:ln w="38100">
            <a:solidFill>
              <a:schemeClr val="tx1"/>
            </a:solidFill>
            <a:round/>
            <a:headEnd type="stealth" w="med" len="med"/>
            <a:tailEnd/>
          </a:ln>
        </p:spPr>
        <p:txBody>
          <a:bodyPr lIns="68579" tIns="34289" rIns="68579" bIns="34289"/>
          <a:lstStyle/>
          <a:p>
            <a:endParaRPr lang="en-US">
              <a:latin typeface="Calibri" pitchFamily="34" charset="0"/>
            </a:endParaRPr>
          </a:p>
        </p:txBody>
      </p:sp>
      <p:sp>
        <p:nvSpPr>
          <p:cNvPr id="18" name="Rectangle 20">
            <a:extLst>
              <a:ext uri="{FF2B5EF4-FFF2-40B4-BE49-F238E27FC236}">
                <a16:creationId xmlns:a16="http://schemas.microsoft.com/office/drawing/2014/main" id="{F971DD02-A3CD-4661-933A-F7CC7D3C0BC9}"/>
              </a:ext>
            </a:extLst>
          </p:cNvPr>
          <p:cNvSpPr>
            <a:spLocks noChangeAspect="1"/>
          </p:cNvSpPr>
          <p:nvPr/>
        </p:nvSpPr>
        <p:spPr bwMode="auto">
          <a:xfrm>
            <a:off x="5920974" y="4551605"/>
            <a:ext cx="1059675" cy="299707"/>
          </a:xfrm>
          <a:prstGeom prst="rect">
            <a:avLst/>
          </a:prstGeom>
          <a:noFill/>
          <a:ln w="12700">
            <a:noFill/>
            <a:miter lim="800000"/>
            <a:headEnd/>
            <a:tailEnd/>
          </a:ln>
        </p:spPr>
        <p:txBody>
          <a:bodyPr lIns="0" tIns="0" rIns="30479" bIns="0"/>
          <a:lstStyle/>
          <a:p>
            <a:pPr marL="29765" algn="ctr"/>
            <a:r>
              <a:rPr lang="en-US" sz="2000" b="1" dirty="0">
                <a:latin typeface="Calibri" pitchFamily="34" charset="0"/>
                <a:cs typeface="Arial" charset="0"/>
              </a:rPr>
              <a:t>Percepts</a:t>
            </a:r>
          </a:p>
        </p:txBody>
      </p:sp>
      <p:sp>
        <p:nvSpPr>
          <p:cNvPr id="19" name="Rectangle 21">
            <a:extLst>
              <a:ext uri="{FF2B5EF4-FFF2-40B4-BE49-F238E27FC236}">
                <a16:creationId xmlns:a16="http://schemas.microsoft.com/office/drawing/2014/main" id="{D4247D57-367D-479C-A8AF-FD8042D8837A}"/>
              </a:ext>
            </a:extLst>
          </p:cNvPr>
          <p:cNvSpPr>
            <a:spLocks noChangeAspect="1"/>
          </p:cNvSpPr>
          <p:nvPr/>
        </p:nvSpPr>
        <p:spPr bwMode="auto">
          <a:xfrm>
            <a:off x="5987651" y="5290981"/>
            <a:ext cx="909823" cy="342521"/>
          </a:xfrm>
          <a:prstGeom prst="rect">
            <a:avLst/>
          </a:prstGeom>
          <a:noFill/>
          <a:ln w="12700">
            <a:noFill/>
            <a:miter lim="800000"/>
            <a:headEnd/>
            <a:tailEnd/>
          </a:ln>
        </p:spPr>
        <p:txBody>
          <a:bodyPr lIns="0" tIns="0" rIns="30479" bIns="0"/>
          <a:lstStyle/>
          <a:p>
            <a:pPr marL="29765" algn="ctr"/>
            <a:r>
              <a:rPr lang="en-US" sz="2000" b="1" dirty="0">
                <a:latin typeface="Calibri" pitchFamily="34" charset="0"/>
                <a:cs typeface="Arial" charset="0"/>
              </a:rPr>
              <a:t>Actions</a:t>
            </a:r>
          </a:p>
        </p:txBody>
      </p:sp>
      <p:sp>
        <p:nvSpPr>
          <p:cNvPr id="2" name="Slide Number Placeholder 1">
            <a:extLst>
              <a:ext uri="{FF2B5EF4-FFF2-40B4-BE49-F238E27FC236}">
                <a16:creationId xmlns:a16="http://schemas.microsoft.com/office/drawing/2014/main" id="{6A70CEFB-3CBF-440D-9C1C-1B7BF057AB46}"/>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33</a:t>
            </a:fld>
            <a:endParaRPr lang="en-US" spc="-5" dirty="0"/>
          </a:p>
        </p:txBody>
      </p:sp>
      <p:sp>
        <p:nvSpPr>
          <p:cNvPr id="20" name="Rectangle 2">
            <a:extLst>
              <a:ext uri="{FF2B5EF4-FFF2-40B4-BE49-F238E27FC236}">
                <a16:creationId xmlns:a16="http://schemas.microsoft.com/office/drawing/2014/main" id="{477326CF-280B-400D-AD12-3DC27082E6C8}"/>
              </a:ext>
            </a:extLst>
          </p:cNvPr>
          <p:cNvSpPr txBox="1">
            <a:spLocks noChangeArrowheads="1"/>
          </p:cNvSpPr>
          <p:nvPr/>
        </p:nvSpPr>
        <p:spPr>
          <a:xfrm>
            <a:off x="1524000" y="260351"/>
            <a:ext cx="9144000"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US" spc="-305" dirty="0"/>
              <a:t>Pac-Man </a:t>
            </a:r>
            <a:r>
              <a:rPr lang="en-US" b="0" i="1" spc="-305" dirty="0"/>
              <a:t>.. as an ..</a:t>
            </a:r>
            <a:r>
              <a:rPr lang="en-US" spc="-305" dirty="0"/>
              <a:t> Intelligent Agent</a:t>
            </a:r>
            <a:endParaRPr lang="en-US" kern="0" spc="-305" dirty="0"/>
          </a:p>
        </p:txBody>
      </p:sp>
    </p:spTree>
    <p:extLst>
      <p:ext uri="{BB962C8B-B14F-4D97-AF65-F5344CB8AC3E}">
        <p14:creationId xmlns:p14="http://schemas.microsoft.com/office/powerpoint/2010/main" val="3669113039"/>
      </p:ext>
    </p:ext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A70CEFB-3CBF-440D-9C1C-1B7BF057AB46}"/>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34</a:t>
            </a:fld>
            <a:endParaRPr lang="en-US" spc="-5" dirty="0"/>
          </a:p>
        </p:txBody>
      </p:sp>
      <p:sp>
        <p:nvSpPr>
          <p:cNvPr id="5" name="Rectangle 2">
            <a:extLst>
              <a:ext uri="{FF2B5EF4-FFF2-40B4-BE49-F238E27FC236}">
                <a16:creationId xmlns:a16="http://schemas.microsoft.com/office/drawing/2014/main" id="{15905339-FB3D-44D9-8A3C-B9B5B85E4D9E}"/>
              </a:ext>
            </a:extLst>
          </p:cNvPr>
          <p:cNvSpPr txBox="1">
            <a:spLocks noChangeArrowheads="1"/>
          </p:cNvSpPr>
          <p:nvPr/>
        </p:nvSpPr>
        <p:spPr>
          <a:xfrm>
            <a:off x="1524000" y="260351"/>
            <a:ext cx="9144000" cy="984885"/>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US" spc="-305" dirty="0"/>
              <a:t>Intelligent Agents in the World</a:t>
            </a:r>
            <a:br>
              <a:rPr lang="en-US" spc="-305" dirty="0"/>
            </a:br>
            <a:r>
              <a:rPr lang="en-US" b="0" i="1" spc="-305" dirty="0">
                <a:solidFill>
                  <a:srgbClr val="FFC000"/>
                </a:solidFill>
                <a:latin typeface="Abadi Extra Light" panose="020B0204020104020204" pitchFamily="34" charset="0"/>
              </a:rPr>
              <a:t>Samples of  </a:t>
            </a:r>
            <a:r>
              <a:rPr lang="en-AU" b="0" spc="-305" dirty="0">
                <a:solidFill>
                  <a:srgbClr val="FFC000"/>
                </a:solidFill>
              </a:rPr>
              <a:t>Intelligent Systems in our everyday life</a:t>
            </a:r>
            <a:endParaRPr lang="en-US" kern="0" spc="-305" dirty="0"/>
          </a:p>
        </p:txBody>
      </p:sp>
      <p:sp>
        <p:nvSpPr>
          <p:cNvPr id="3" name="Rectangle 1"/>
          <p:cNvSpPr>
            <a:spLocks noChangeArrowheads="1"/>
          </p:cNvSpPr>
          <p:nvPr/>
        </p:nvSpPr>
        <p:spPr bwMode="auto">
          <a:xfrm>
            <a:off x="277611" y="1309372"/>
            <a:ext cx="11636777" cy="51706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kumimoji="0" lang="en-US" altLang="en-US" sz="1400" b="1" i="0" u="none" strike="noStrike" cap="none" normalizeH="0" baseline="0" dirty="0" smtClean="0">
                <a:ln>
                  <a:noFill/>
                </a:ln>
                <a:solidFill>
                  <a:srgbClr val="374151"/>
                </a:solidFill>
                <a:effectLst/>
                <a:latin typeface="Söhne"/>
              </a:rPr>
              <a:t/>
            </a:r>
            <a:br>
              <a:rPr kumimoji="0" lang="en-US" altLang="en-US" sz="1400" b="1" i="0" u="none" strike="noStrike" cap="none" normalizeH="0" baseline="0" dirty="0" smtClean="0">
                <a:ln>
                  <a:noFill/>
                </a:ln>
                <a:solidFill>
                  <a:srgbClr val="374151"/>
                </a:solidFill>
                <a:effectLst/>
                <a:latin typeface="Söhne"/>
              </a:rPr>
            </a:br>
            <a:r>
              <a:rPr kumimoji="0" lang="en-US" altLang="en-US" sz="1400" b="1" i="0" u="none" strike="noStrike" cap="none" normalizeH="0" baseline="0" dirty="0" smtClean="0">
                <a:ln>
                  <a:noFill/>
                </a:ln>
                <a:solidFill>
                  <a:srgbClr val="374151"/>
                </a:solidFill>
                <a:effectLst/>
                <a:latin typeface="Söhne"/>
              </a:rPr>
              <a:t>Smartphones and Virtual Assistants:</a:t>
            </a:r>
            <a:endParaRPr kumimoji="0" lang="en-US" altLang="en-US" sz="1400" b="0" i="0" u="none" strike="noStrike" cap="none" normalizeH="0" baseline="0" dirty="0" smtClean="0">
              <a:ln>
                <a:noFill/>
              </a:ln>
              <a:solidFill>
                <a:srgbClr val="374151"/>
              </a:solidFill>
              <a:effectLst/>
              <a:latin typeface="Söhne"/>
            </a:endParaRPr>
          </a:p>
          <a:p>
            <a:pPr lvl="1" eaLnBrk="0" fontAlgn="base" hangingPunct="0">
              <a:spcBef>
                <a:spcPct val="0"/>
              </a:spcBef>
              <a:spcAft>
                <a:spcPct val="0"/>
              </a:spcAft>
              <a:buFontTx/>
              <a:buChar char="•"/>
            </a:pPr>
            <a:r>
              <a:rPr kumimoji="0" lang="en-US" altLang="en-US" sz="1400" b="1" i="0" u="none" strike="noStrike" cap="none" normalizeH="0" baseline="0" dirty="0" smtClean="0">
                <a:ln>
                  <a:noFill/>
                </a:ln>
                <a:solidFill>
                  <a:srgbClr val="374151"/>
                </a:solidFill>
                <a:effectLst/>
                <a:latin typeface="Söhne"/>
              </a:rPr>
              <a:t>Examples:</a:t>
            </a:r>
            <a:r>
              <a:rPr kumimoji="0" lang="en-US" altLang="en-US" sz="1400" b="0" i="0" u="none" strike="noStrike" cap="none" normalizeH="0" baseline="0" dirty="0" smtClean="0">
                <a:ln>
                  <a:noFill/>
                </a:ln>
                <a:solidFill>
                  <a:srgbClr val="374151"/>
                </a:solidFill>
                <a:effectLst/>
                <a:latin typeface="Söhne"/>
              </a:rPr>
              <a:t> Siri (Apple), Google Assistant (Google), Alexa (Amazon), Bixby (Samsung).</a:t>
            </a:r>
          </a:p>
          <a:p>
            <a:pPr lvl="1" eaLnBrk="0" fontAlgn="base" hangingPunct="0">
              <a:spcBef>
                <a:spcPct val="0"/>
              </a:spcBef>
              <a:spcAft>
                <a:spcPct val="0"/>
              </a:spcAft>
              <a:buFontTx/>
              <a:buChar char="•"/>
            </a:pPr>
            <a:r>
              <a:rPr kumimoji="0" lang="en-US" altLang="en-US" sz="1400" b="1" i="0" u="none" strike="noStrike" cap="none" normalizeH="0" baseline="0" dirty="0" smtClean="0">
                <a:ln>
                  <a:noFill/>
                </a:ln>
                <a:solidFill>
                  <a:srgbClr val="374151"/>
                </a:solidFill>
                <a:effectLst/>
                <a:latin typeface="Söhne"/>
              </a:rPr>
              <a:t>Functionality:</a:t>
            </a:r>
            <a:r>
              <a:rPr kumimoji="0" lang="en-US" altLang="en-US" sz="1400" b="0" i="0" u="none" strike="noStrike" cap="none" normalizeH="0" baseline="0" dirty="0" smtClean="0">
                <a:ln>
                  <a:noFill/>
                </a:ln>
                <a:solidFill>
                  <a:srgbClr val="374151"/>
                </a:solidFill>
                <a:effectLst/>
                <a:latin typeface="Söhne"/>
              </a:rPr>
              <a:t> Voice-activated virtual assistants on smartphones perform tasks such as setting reminders, answering questions, and providing information.</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400" b="1" i="0" u="none" strike="noStrike" cap="none" normalizeH="0" baseline="0" dirty="0" smtClean="0">
                <a:ln>
                  <a:noFill/>
                </a:ln>
                <a:solidFill>
                  <a:srgbClr val="374151"/>
                </a:solidFill>
                <a:effectLst/>
                <a:latin typeface="Söhne"/>
              </a:rPr>
              <a:t>Navigation Systems:</a:t>
            </a:r>
            <a:endParaRPr kumimoji="0" lang="en-US" altLang="en-US" sz="1400" b="0" i="0" u="none" strike="noStrike" cap="none" normalizeH="0" baseline="0" dirty="0" smtClean="0">
              <a:ln>
                <a:noFill/>
              </a:ln>
              <a:solidFill>
                <a:srgbClr val="374151"/>
              </a:solidFill>
              <a:effectLst/>
              <a:latin typeface="Söhne"/>
            </a:endParaRPr>
          </a:p>
          <a:p>
            <a:pPr lvl="1" eaLnBrk="0" fontAlgn="base" hangingPunct="0">
              <a:spcBef>
                <a:spcPct val="0"/>
              </a:spcBef>
              <a:spcAft>
                <a:spcPct val="0"/>
              </a:spcAft>
              <a:buFontTx/>
              <a:buChar char="•"/>
            </a:pPr>
            <a:r>
              <a:rPr kumimoji="0" lang="en-US" altLang="en-US" sz="1400" b="1" i="0" u="none" strike="noStrike" cap="none" normalizeH="0" baseline="0" dirty="0" smtClean="0">
                <a:ln>
                  <a:noFill/>
                </a:ln>
                <a:solidFill>
                  <a:srgbClr val="374151"/>
                </a:solidFill>
                <a:effectLst/>
                <a:latin typeface="Söhne"/>
              </a:rPr>
              <a:t>Examples:</a:t>
            </a:r>
            <a:r>
              <a:rPr kumimoji="0" lang="en-US" altLang="en-US" sz="1400" b="0" i="0" u="none" strike="noStrike" cap="none" normalizeH="0" baseline="0" dirty="0" smtClean="0">
                <a:ln>
                  <a:noFill/>
                </a:ln>
                <a:solidFill>
                  <a:srgbClr val="374151"/>
                </a:solidFill>
                <a:effectLst/>
                <a:latin typeface="Söhne"/>
              </a:rPr>
              <a:t> Google Maps, Waze.</a:t>
            </a:r>
          </a:p>
          <a:p>
            <a:pPr lvl="1" eaLnBrk="0" fontAlgn="base" hangingPunct="0">
              <a:spcBef>
                <a:spcPct val="0"/>
              </a:spcBef>
              <a:spcAft>
                <a:spcPct val="0"/>
              </a:spcAft>
              <a:buFontTx/>
              <a:buChar char="•"/>
            </a:pPr>
            <a:r>
              <a:rPr kumimoji="0" lang="en-US" altLang="en-US" sz="1400" b="1" i="0" u="none" strike="noStrike" cap="none" normalizeH="0" baseline="0" dirty="0" smtClean="0">
                <a:ln>
                  <a:noFill/>
                </a:ln>
                <a:solidFill>
                  <a:srgbClr val="374151"/>
                </a:solidFill>
                <a:effectLst/>
                <a:latin typeface="Söhne"/>
              </a:rPr>
              <a:t>Functionality:</a:t>
            </a:r>
            <a:r>
              <a:rPr kumimoji="0" lang="en-US" altLang="en-US" sz="1400" b="0" i="0" u="none" strike="noStrike" cap="none" normalizeH="0" baseline="0" dirty="0" smtClean="0">
                <a:ln>
                  <a:noFill/>
                </a:ln>
                <a:solidFill>
                  <a:srgbClr val="374151"/>
                </a:solidFill>
                <a:effectLst/>
                <a:latin typeface="Söhne"/>
              </a:rPr>
              <a:t> GPS-based navigation systems provide real-time traffic information, optimal routes, and voice-guided directions to help users navigate efficiently.</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400" b="1" i="0" u="none" strike="noStrike" cap="none" normalizeH="0" baseline="0" dirty="0" smtClean="0">
                <a:ln>
                  <a:noFill/>
                </a:ln>
                <a:solidFill>
                  <a:srgbClr val="374151"/>
                </a:solidFill>
                <a:effectLst/>
                <a:latin typeface="Söhne"/>
              </a:rPr>
              <a:t>Recommendation Systems:</a:t>
            </a:r>
            <a:endParaRPr kumimoji="0" lang="en-US" altLang="en-US" sz="1400" b="0" i="0" u="none" strike="noStrike" cap="none" normalizeH="0" baseline="0" dirty="0" smtClean="0">
              <a:ln>
                <a:noFill/>
              </a:ln>
              <a:solidFill>
                <a:srgbClr val="374151"/>
              </a:solidFill>
              <a:effectLst/>
              <a:latin typeface="Söhne"/>
            </a:endParaRPr>
          </a:p>
          <a:p>
            <a:pPr lvl="1" eaLnBrk="0" fontAlgn="base" hangingPunct="0">
              <a:spcBef>
                <a:spcPct val="0"/>
              </a:spcBef>
              <a:spcAft>
                <a:spcPct val="0"/>
              </a:spcAft>
              <a:buFontTx/>
              <a:buChar char="•"/>
            </a:pPr>
            <a:r>
              <a:rPr kumimoji="0" lang="en-US" altLang="en-US" sz="1400" b="1" i="0" u="none" strike="noStrike" cap="none" normalizeH="0" baseline="0" dirty="0" smtClean="0">
                <a:ln>
                  <a:noFill/>
                </a:ln>
                <a:solidFill>
                  <a:srgbClr val="374151"/>
                </a:solidFill>
                <a:effectLst/>
                <a:latin typeface="Söhne"/>
              </a:rPr>
              <a:t>Examples:</a:t>
            </a:r>
            <a:r>
              <a:rPr kumimoji="0" lang="en-US" altLang="en-US" sz="1400" b="0" i="0" u="none" strike="noStrike" cap="none" normalizeH="0" baseline="0" dirty="0" smtClean="0">
                <a:ln>
                  <a:noFill/>
                </a:ln>
                <a:solidFill>
                  <a:srgbClr val="374151"/>
                </a:solidFill>
                <a:effectLst/>
                <a:latin typeface="Söhne"/>
              </a:rPr>
              <a:t> Netflix, Amazon, Spotify.</a:t>
            </a:r>
          </a:p>
          <a:p>
            <a:pPr lvl="1" eaLnBrk="0" fontAlgn="base" hangingPunct="0">
              <a:spcBef>
                <a:spcPct val="0"/>
              </a:spcBef>
              <a:spcAft>
                <a:spcPct val="0"/>
              </a:spcAft>
              <a:buFontTx/>
              <a:buChar char="•"/>
            </a:pPr>
            <a:r>
              <a:rPr kumimoji="0" lang="en-US" altLang="en-US" sz="1400" b="1" i="0" u="none" strike="noStrike" cap="none" normalizeH="0" baseline="0" dirty="0" smtClean="0">
                <a:ln>
                  <a:noFill/>
                </a:ln>
                <a:solidFill>
                  <a:srgbClr val="374151"/>
                </a:solidFill>
                <a:effectLst/>
                <a:latin typeface="Söhne"/>
              </a:rPr>
              <a:t>Functionality:</a:t>
            </a:r>
            <a:r>
              <a:rPr kumimoji="0" lang="en-US" altLang="en-US" sz="1400" b="0" i="0" u="none" strike="noStrike" cap="none" normalizeH="0" baseline="0" dirty="0" smtClean="0">
                <a:ln>
                  <a:noFill/>
                </a:ln>
                <a:solidFill>
                  <a:srgbClr val="374151"/>
                </a:solidFill>
                <a:effectLst/>
                <a:latin typeface="Söhne"/>
              </a:rPr>
              <a:t> These systems use algorithms to analyze user preferences and behavior, offering personalized recommendations for movies, products, or music.</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400" b="1" i="0" u="none" strike="noStrike" cap="none" normalizeH="0" baseline="0" dirty="0" smtClean="0">
                <a:ln>
                  <a:noFill/>
                </a:ln>
                <a:solidFill>
                  <a:srgbClr val="374151"/>
                </a:solidFill>
                <a:effectLst/>
                <a:latin typeface="Söhne"/>
              </a:rPr>
              <a:t>Smart Home Devices:</a:t>
            </a:r>
            <a:endParaRPr kumimoji="0" lang="en-US" altLang="en-US" sz="1400" b="0" i="0" u="none" strike="noStrike" cap="none" normalizeH="0" baseline="0" dirty="0" smtClean="0">
              <a:ln>
                <a:noFill/>
              </a:ln>
              <a:solidFill>
                <a:srgbClr val="374151"/>
              </a:solidFill>
              <a:effectLst/>
              <a:latin typeface="Söhne"/>
            </a:endParaRPr>
          </a:p>
          <a:p>
            <a:pPr lvl="1" eaLnBrk="0" fontAlgn="base" hangingPunct="0">
              <a:spcBef>
                <a:spcPct val="0"/>
              </a:spcBef>
              <a:spcAft>
                <a:spcPct val="0"/>
              </a:spcAft>
              <a:buFontTx/>
              <a:buChar char="•"/>
            </a:pPr>
            <a:r>
              <a:rPr kumimoji="0" lang="en-US" altLang="en-US" sz="1400" b="1" i="0" u="none" strike="noStrike" cap="none" normalizeH="0" baseline="0" dirty="0" smtClean="0">
                <a:ln>
                  <a:noFill/>
                </a:ln>
                <a:solidFill>
                  <a:srgbClr val="374151"/>
                </a:solidFill>
                <a:effectLst/>
                <a:latin typeface="Söhne"/>
              </a:rPr>
              <a:t>Examples:</a:t>
            </a:r>
            <a:r>
              <a:rPr kumimoji="0" lang="en-US" altLang="en-US" sz="1400" b="0" i="0" u="none" strike="noStrike" cap="none" normalizeH="0" baseline="0" dirty="0" smtClean="0">
                <a:ln>
                  <a:noFill/>
                </a:ln>
                <a:solidFill>
                  <a:srgbClr val="374151"/>
                </a:solidFill>
                <a:effectLst/>
                <a:latin typeface="Söhne"/>
              </a:rPr>
              <a:t> Smart thermostats (e.g., Nest), smart lighting (e.g., Philips Hue), smart locks.</a:t>
            </a:r>
          </a:p>
          <a:p>
            <a:pPr lvl="1" eaLnBrk="0" fontAlgn="base" hangingPunct="0">
              <a:spcBef>
                <a:spcPct val="0"/>
              </a:spcBef>
              <a:spcAft>
                <a:spcPct val="0"/>
              </a:spcAft>
              <a:buFontTx/>
              <a:buChar char="•"/>
            </a:pPr>
            <a:r>
              <a:rPr kumimoji="0" lang="en-US" altLang="en-US" sz="1400" b="1" i="0" u="none" strike="noStrike" cap="none" normalizeH="0" baseline="0" dirty="0" smtClean="0">
                <a:ln>
                  <a:noFill/>
                </a:ln>
                <a:solidFill>
                  <a:srgbClr val="374151"/>
                </a:solidFill>
                <a:effectLst/>
                <a:latin typeface="Söhne"/>
              </a:rPr>
              <a:t>Functionality:</a:t>
            </a:r>
            <a:r>
              <a:rPr kumimoji="0" lang="en-US" altLang="en-US" sz="1400" b="0" i="0" u="none" strike="noStrike" cap="none" normalizeH="0" baseline="0" dirty="0" smtClean="0">
                <a:ln>
                  <a:noFill/>
                </a:ln>
                <a:solidFill>
                  <a:srgbClr val="374151"/>
                </a:solidFill>
                <a:effectLst/>
                <a:latin typeface="Söhne"/>
              </a:rPr>
              <a:t> These devices use AI to learn user habits and preferences, enabling automation and remote control through mobile apps or voice commands.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400" b="1" i="0" u="none" strike="noStrike" cap="none" normalizeH="0" baseline="0" dirty="0" smtClean="0">
                <a:ln>
                  <a:noFill/>
                </a:ln>
                <a:solidFill>
                  <a:srgbClr val="374151"/>
                </a:solidFill>
                <a:effectLst/>
                <a:latin typeface="Söhne"/>
              </a:rPr>
              <a:t>Email Filters and Spam Detection:</a:t>
            </a:r>
            <a:endParaRPr kumimoji="0" lang="en-US" altLang="en-US" sz="1400" b="0" i="0" u="none" strike="noStrike" cap="none" normalizeH="0" baseline="0" dirty="0" smtClean="0">
              <a:ln>
                <a:noFill/>
              </a:ln>
              <a:solidFill>
                <a:srgbClr val="374151"/>
              </a:solidFill>
              <a:effectLst/>
              <a:latin typeface="Söhne"/>
            </a:endParaRPr>
          </a:p>
          <a:p>
            <a:pPr lvl="1" eaLnBrk="0" fontAlgn="base" hangingPunct="0">
              <a:spcBef>
                <a:spcPct val="0"/>
              </a:spcBef>
              <a:spcAft>
                <a:spcPct val="0"/>
              </a:spcAft>
              <a:buFontTx/>
              <a:buChar char="•"/>
            </a:pPr>
            <a:r>
              <a:rPr kumimoji="0" lang="en-US" altLang="en-US" sz="1400" b="1" i="0" u="none" strike="noStrike" cap="none" normalizeH="0" baseline="0" dirty="0" smtClean="0">
                <a:ln>
                  <a:noFill/>
                </a:ln>
                <a:solidFill>
                  <a:srgbClr val="374151"/>
                </a:solidFill>
                <a:effectLst/>
                <a:latin typeface="Söhne"/>
              </a:rPr>
              <a:t>Examples:</a:t>
            </a:r>
            <a:r>
              <a:rPr kumimoji="0" lang="en-US" altLang="en-US" sz="1400" b="0" i="0" u="none" strike="noStrike" cap="none" normalizeH="0" baseline="0" dirty="0" smtClean="0">
                <a:ln>
                  <a:noFill/>
                </a:ln>
                <a:solidFill>
                  <a:srgbClr val="374151"/>
                </a:solidFill>
                <a:effectLst/>
                <a:latin typeface="Söhne"/>
              </a:rPr>
              <a:t> Gmail, Outlook.</a:t>
            </a:r>
          </a:p>
          <a:p>
            <a:pPr lvl="1" eaLnBrk="0" fontAlgn="base" hangingPunct="0">
              <a:spcBef>
                <a:spcPct val="0"/>
              </a:spcBef>
              <a:spcAft>
                <a:spcPct val="0"/>
              </a:spcAft>
              <a:buFontTx/>
              <a:buChar char="•"/>
            </a:pPr>
            <a:r>
              <a:rPr kumimoji="0" lang="en-US" altLang="en-US" sz="1400" b="1" i="0" u="none" strike="noStrike" cap="none" normalizeH="0" baseline="0" dirty="0" smtClean="0">
                <a:ln>
                  <a:noFill/>
                </a:ln>
                <a:solidFill>
                  <a:srgbClr val="374151"/>
                </a:solidFill>
                <a:effectLst/>
                <a:latin typeface="Söhne"/>
              </a:rPr>
              <a:t>Functionality:</a:t>
            </a:r>
            <a:r>
              <a:rPr kumimoji="0" lang="en-US" altLang="en-US" sz="1400" b="0" i="0" u="none" strike="noStrike" cap="none" normalizeH="0" baseline="0" dirty="0" smtClean="0">
                <a:ln>
                  <a:noFill/>
                </a:ln>
                <a:solidFill>
                  <a:srgbClr val="374151"/>
                </a:solidFill>
                <a:effectLst/>
                <a:latin typeface="Söhne"/>
              </a:rPr>
              <a:t> Intelligent algorithms filter and categorize emails, identifying spam and prioritizing important messages based on user behavior.</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400" b="1" i="0" u="none" strike="noStrike" cap="none" normalizeH="0" baseline="0" dirty="0" smtClean="0">
                <a:ln>
                  <a:noFill/>
                </a:ln>
                <a:solidFill>
                  <a:srgbClr val="374151"/>
                </a:solidFill>
                <a:effectLst/>
                <a:latin typeface="Söhne"/>
              </a:rPr>
              <a:t>Language Translation Apps:</a:t>
            </a:r>
            <a:endParaRPr kumimoji="0" lang="en-US" altLang="en-US" sz="1400" b="0" i="0" u="none" strike="noStrike" cap="none" normalizeH="0" baseline="0" dirty="0" smtClean="0">
              <a:ln>
                <a:noFill/>
              </a:ln>
              <a:solidFill>
                <a:srgbClr val="374151"/>
              </a:solidFill>
              <a:effectLst/>
              <a:latin typeface="Söhne"/>
            </a:endParaRPr>
          </a:p>
          <a:p>
            <a:pPr lvl="1" eaLnBrk="0" fontAlgn="base" hangingPunct="0">
              <a:spcBef>
                <a:spcPct val="0"/>
              </a:spcBef>
              <a:spcAft>
                <a:spcPct val="0"/>
              </a:spcAft>
              <a:buFontTx/>
              <a:buChar char="•"/>
            </a:pPr>
            <a:r>
              <a:rPr kumimoji="0" lang="en-US" altLang="en-US" sz="1400" b="1" i="0" u="none" strike="noStrike" cap="none" normalizeH="0" baseline="0" dirty="0" smtClean="0">
                <a:ln>
                  <a:noFill/>
                </a:ln>
                <a:solidFill>
                  <a:srgbClr val="374151"/>
                </a:solidFill>
                <a:effectLst/>
                <a:latin typeface="Söhne"/>
              </a:rPr>
              <a:t>Examples:</a:t>
            </a:r>
            <a:r>
              <a:rPr kumimoji="0" lang="en-US" altLang="en-US" sz="1400" b="0" i="0" u="none" strike="noStrike" cap="none" normalizeH="0" baseline="0" dirty="0" smtClean="0">
                <a:ln>
                  <a:noFill/>
                </a:ln>
                <a:solidFill>
                  <a:srgbClr val="374151"/>
                </a:solidFill>
                <a:effectLst/>
                <a:latin typeface="Söhne"/>
              </a:rPr>
              <a:t> Google Translate.</a:t>
            </a:r>
          </a:p>
          <a:p>
            <a:pPr lvl="1" eaLnBrk="0" fontAlgn="base" hangingPunct="0">
              <a:spcBef>
                <a:spcPct val="0"/>
              </a:spcBef>
              <a:spcAft>
                <a:spcPct val="0"/>
              </a:spcAft>
              <a:buFontTx/>
              <a:buChar char="•"/>
            </a:pPr>
            <a:r>
              <a:rPr kumimoji="0" lang="en-US" altLang="en-US" sz="1400" b="1" i="0" u="none" strike="noStrike" cap="none" normalizeH="0" baseline="0" dirty="0" smtClean="0">
                <a:ln>
                  <a:noFill/>
                </a:ln>
                <a:solidFill>
                  <a:srgbClr val="374151"/>
                </a:solidFill>
                <a:effectLst/>
                <a:latin typeface="Söhne"/>
              </a:rPr>
              <a:t>Functionality:</a:t>
            </a:r>
            <a:r>
              <a:rPr kumimoji="0" lang="en-US" altLang="en-US" sz="1400" b="0" i="0" u="none" strike="noStrike" cap="none" normalizeH="0" baseline="0" dirty="0" smtClean="0">
                <a:ln>
                  <a:noFill/>
                </a:ln>
                <a:solidFill>
                  <a:srgbClr val="374151"/>
                </a:solidFill>
                <a:effectLst/>
                <a:latin typeface="Söhne"/>
              </a:rPr>
              <a:t> AI-powered translation apps can translate text, speech, and images in real-time, breaking down language barriers.</a:t>
            </a:r>
          </a:p>
        </p:txBody>
      </p:sp>
    </p:spTree>
    <p:extLst>
      <p:ext uri="{BB962C8B-B14F-4D97-AF65-F5344CB8AC3E}">
        <p14:creationId xmlns:p14="http://schemas.microsoft.com/office/powerpoint/2010/main" val="4250567540"/>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B2A9B77F-FB9F-4A4C-82A2-9EA82B4B830E}"/>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35</a:t>
            </a:fld>
            <a:endParaRPr lang="en-US" spc="-5" dirty="0"/>
          </a:p>
        </p:txBody>
      </p:sp>
      <p:sp>
        <p:nvSpPr>
          <p:cNvPr id="2" name="Rectangle 1"/>
          <p:cNvSpPr/>
          <p:nvPr/>
        </p:nvSpPr>
        <p:spPr>
          <a:xfrm>
            <a:off x="6388100" y="1257081"/>
            <a:ext cx="6096000" cy="4247317"/>
          </a:xfrm>
          <a:prstGeom prst="rect">
            <a:avLst/>
          </a:prstGeom>
        </p:spPr>
        <p:txBody>
          <a:bodyPr>
            <a:spAutoFit/>
          </a:bodyPr>
          <a:lstStyle/>
          <a:p>
            <a:pPr>
              <a:buFont typeface="Arial" panose="020B0604020202020204" pitchFamily="34" charset="0"/>
              <a:buChar char="•"/>
            </a:pPr>
            <a:r>
              <a:rPr lang="en-US" dirty="0">
                <a:solidFill>
                  <a:srgbClr val="2C374F"/>
                </a:solidFill>
                <a:latin typeface="Basiersquare Webfont"/>
              </a:rPr>
              <a:t>AI video generators and editors</a:t>
            </a:r>
          </a:p>
          <a:p>
            <a:pPr>
              <a:buFont typeface="Arial" panose="020B0604020202020204" pitchFamily="34" charset="0"/>
              <a:buChar char="•"/>
            </a:pPr>
            <a:r>
              <a:rPr lang="en-US" dirty="0">
                <a:solidFill>
                  <a:srgbClr val="2C374F"/>
                </a:solidFill>
                <a:latin typeface="Basiersquare Webfont"/>
              </a:rPr>
              <a:t>AI image and art generators and editors</a:t>
            </a:r>
          </a:p>
          <a:p>
            <a:pPr>
              <a:buFont typeface="Arial" panose="020B0604020202020204" pitchFamily="34" charset="0"/>
              <a:buChar char="•"/>
            </a:pPr>
            <a:r>
              <a:rPr lang="en-US" dirty="0">
                <a:solidFill>
                  <a:srgbClr val="2C374F"/>
                </a:solidFill>
                <a:latin typeface="Basiersquare Webfont"/>
              </a:rPr>
              <a:t>AI writing tools and text generators</a:t>
            </a:r>
          </a:p>
          <a:p>
            <a:pPr>
              <a:buFont typeface="Arial" panose="020B0604020202020204" pitchFamily="34" charset="0"/>
              <a:buChar char="•"/>
            </a:pPr>
            <a:r>
              <a:rPr lang="en-US" dirty="0">
                <a:solidFill>
                  <a:srgbClr val="2C374F"/>
                </a:solidFill>
                <a:latin typeface="Basiersquare Webfont"/>
              </a:rPr>
              <a:t>AI music generators</a:t>
            </a:r>
          </a:p>
          <a:p>
            <a:pPr>
              <a:buFont typeface="Arial" panose="020B0604020202020204" pitchFamily="34" charset="0"/>
              <a:buChar char="•"/>
            </a:pPr>
            <a:r>
              <a:rPr lang="en-US" dirty="0">
                <a:solidFill>
                  <a:srgbClr val="2C374F"/>
                </a:solidFill>
                <a:latin typeface="Basiersquare Webfont"/>
              </a:rPr>
              <a:t>AI face generators</a:t>
            </a:r>
          </a:p>
          <a:p>
            <a:pPr>
              <a:buFont typeface="Arial" panose="020B0604020202020204" pitchFamily="34" charset="0"/>
              <a:buChar char="•"/>
            </a:pPr>
            <a:r>
              <a:rPr lang="en-US" dirty="0">
                <a:solidFill>
                  <a:srgbClr val="2C374F"/>
                </a:solidFill>
                <a:latin typeface="Basiersquare Webfont"/>
              </a:rPr>
              <a:t>AI avatar generators</a:t>
            </a:r>
          </a:p>
          <a:p>
            <a:pPr>
              <a:buFont typeface="Arial" panose="020B0604020202020204" pitchFamily="34" charset="0"/>
              <a:buChar char="•"/>
            </a:pPr>
            <a:r>
              <a:rPr lang="en-US" dirty="0">
                <a:solidFill>
                  <a:srgbClr val="2C374F"/>
                </a:solidFill>
                <a:latin typeface="Basiersquare Webfont"/>
              </a:rPr>
              <a:t>AI painting and drawing tools</a:t>
            </a:r>
          </a:p>
          <a:p>
            <a:pPr>
              <a:buFont typeface="Arial" panose="020B0604020202020204" pitchFamily="34" charset="0"/>
              <a:buChar char="•"/>
            </a:pPr>
            <a:r>
              <a:rPr lang="en-US" dirty="0">
                <a:solidFill>
                  <a:srgbClr val="2C374F"/>
                </a:solidFill>
                <a:latin typeface="Basiersquare Webfont"/>
              </a:rPr>
              <a:t>AI audio generators</a:t>
            </a:r>
          </a:p>
          <a:p>
            <a:pPr>
              <a:buFont typeface="Arial" panose="020B0604020202020204" pitchFamily="34" charset="0"/>
              <a:buChar char="•"/>
            </a:pPr>
            <a:r>
              <a:rPr lang="en-US" dirty="0">
                <a:solidFill>
                  <a:srgbClr val="2C374F"/>
                </a:solidFill>
                <a:latin typeface="Basiersquare Webfont"/>
              </a:rPr>
              <a:t>AI design tools</a:t>
            </a:r>
          </a:p>
          <a:p>
            <a:pPr>
              <a:buFont typeface="Arial" panose="020B0604020202020204" pitchFamily="34" charset="0"/>
              <a:buChar char="•"/>
            </a:pPr>
            <a:r>
              <a:rPr lang="en-US" dirty="0">
                <a:solidFill>
                  <a:srgbClr val="2C374F"/>
                </a:solidFill>
                <a:latin typeface="Basiersquare Webfont"/>
              </a:rPr>
              <a:t>AI business tools</a:t>
            </a:r>
          </a:p>
          <a:p>
            <a:pPr>
              <a:buFont typeface="Arial" panose="020B0604020202020204" pitchFamily="34" charset="0"/>
              <a:buChar char="•"/>
            </a:pPr>
            <a:r>
              <a:rPr lang="en-US" dirty="0">
                <a:solidFill>
                  <a:srgbClr val="2C374F"/>
                </a:solidFill>
                <a:latin typeface="Basiersquare Webfont"/>
              </a:rPr>
              <a:t>AI research tools</a:t>
            </a:r>
          </a:p>
          <a:p>
            <a:pPr>
              <a:buFont typeface="Arial" panose="020B0604020202020204" pitchFamily="34" charset="0"/>
              <a:buChar char="•"/>
            </a:pPr>
            <a:r>
              <a:rPr lang="en-US" dirty="0">
                <a:solidFill>
                  <a:srgbClr val="2C374F"/>
                </a:solidFill>
                <a:latin typeface="Basiersquare Webfont"/>
              </a:rPr>
              <a:t>AI tools for everyday</a:t>
            </a:r>
          </a:p>
          <a:p>
            <a:pPr>
              <a:buFont typeface="Arial" panose="020B0604020202020204" pitchFamily="34" charset="0"/>
              <a:buChar char="•"/>
            </a:pPr>
            <a:r>
              <a:rPr lang="en-US" dirty="0">
                <a:solidFill>
                  <a:srgbClr val="2C374F"/>
                </a:solidFill>
                <a:latin typeface="Basiersquare Webfont"/>
              </a:rPr>
              <a:t>AI tools for students</a:t>
            </a:r>
          </a:p>
          <a:p>
            <a:pPr>
              <a:buFont typeface="Arial" panose="020B0604020202020204" pitchFamily="34" charset="0"/>
              <a:buChar char="•"/>
            </a:pPr>
            <a:r>
              <a:rPr lang="en-US" dirty="0">
                <a:solidFill>
                  <a:srgbClr val="2C374F"/>
                </a:solidFill>
                <a:latin typeface="Basiersquare Webfont"/>
              </a:rPr>
              <a:t>AI character generators</a:t>
            </a:r>
          </a:p>
          <a:p>
            <a:pPr>
              <a:buFont typeface="Arial" panose="020B0604020202020204" pitchFamily="34" charset="0"/>
              <a:buChar char="•"/>
            </a:pPr>
            <a:r>
              <a:rPr lang="en-US" dirty="0" smtClean="0">
                <a:solidFill>
                  <a:srgbClr val="2C374F"/>
                </a:solidFill>
                <a:latin typeface="Basiersquare Webfont"/>
              </a:rPr>
              <a:t>AI </a:t>
            </a:r>
            <a:r>
              <a:rPr lang="en-US" dirty="0">
                <a:solidFill>
                  <a:srgbClr val="2C374F"/>
                </a:solidFill>
                <a:latin typeface="Basiersquare Webfont"/>
              </a:rPr>
              <a:t>for pets</a:t>
            </a:r>
            <a:endParaRPr lang="en-US" b="0" i="0" dirty="0">
              <a:solidFill>
                <a:srgbClr val="2C374F"/>
              </a:solidFill>
              <a:effectLst/>
              <a:latin typeface="Basiersquare Webfont"/>
            </a:endParaRPr>
          </a:p>
        </p:txBody>
      </p:sp>
      <p:sp>
        <p:nvSpPr>
          <p:cNvPr id="6" name="Rectangle: Rounded Corners 24">
            <a:extLst>
              <a:ext uri="{FF2B5EF4-FFF2-40B4-BE49-F238E27FC236}">
                <a16:creationId xmlns:a16="http://schemas.microsoft.com/office/drawing/2014/main" id="{2BC869EB-5623-4AA1-9123-4AF9DF916049}"/>
              </a:ext>
            </a:extLst>
          </p:cNvPr>
          <p:cNvSpPr/>
          <p:nvPr/>
        </p:nvSpPr>
        <p:spPr>
          <a:xfrm>
            <a:off x="299780" y="1076601"/>
            <a:ext cx="5443606" cy="47047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 Placeholder 2">
            <a:extLst>
              <a:ext uri="{FF2B5EF4-FFF2-40B4-BE49-F238E27FC236}">
                <a16:creationId xmlns:a16="http://schemas.microsoft.com/office/drawing/2014/main" id="{C0DD69EF-FBC1-4EC3-B532-89274D0E7047}"/>
              </a:ext>
            </a:extLst>
          </p:cNvPr>
          <p:cNvSpPr txBox="1">
            <a:spLocks/>
          </p:cNvSpPr>
          <p:nvPr/>
        </p:nvSpPr>
        <p:spPr>
          <a:xfrm>
            <a:off x="1632584" y="2767449"/>
            <a:ext cx="3265823" cy="1050737"/>
          </a:xfrm>
          <a:prstGeom prst="rect">
            <a:avLst/>
          </a:prstGeom>
        </p:spPr>
        <p:txBody>
          <a:bodyPr wrap="square" lIns="0" tIns="0" rIns="0" bIns="0">
            <a:spAutoFit/>
          </a:bodyPr>
          <a:lstStyle>
            <a:lvl1pPr marL="0">
              <a:defRPr b="0" i="0">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nSpc>
                <a:spcPct val="150000"/>
              </a:lnSpc>
            </a:pPr>
            <a:r>
              <a:rPr lang="en-US" sz="2400" b="1" kern="0" dirty="0" smtClean="0"/>
              <a:t>"A small sample of solutions offered by AI."</a:t>
            </a:r>
            <a:endParaRPr lang="en-AU" sz="2400" b="1" i="1" kern="0" spc="300" dirty="0">
              <a:solidFill>
                <a:srgbClr val="FF0000"/>
              </a:solidFill>
            </a:endParaRPr>
          </a:p>
        </p:txBody>
      </p:sp>
    </p:spTree>
    <p:extLst>
      <p:ext uri="{BB962C8B-B14F-4D97-AF65-F5344CB8AC3E}">
        <p14:creationId xmlns:p14="http://schemas.microsoft.com/office/powerpoint/2010/main" val="353349375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3588</TotalTime>
  <Words>3851</Words>
  <Application>Microsoft Office PowerPoint</Application>
  <PresentationFormat>Widescreen</PresentationFormat>
  <Paragraphs>403</Paragraphs>
  <Slides>36</Slides>
  <Notes>29</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36</vt:i4>
      </vt:variant>
    </vt:vector>
  </HeadingPairs>
  <TitlesOfParts>
    <vt:vector size="47" baseType="lpstr">
      <vt:lpstr>Abadi Extra Light</vt:lpstr>
      <vt:lpstr>Arial</vt:lpstr>
      <vt:lpstr>Arial Nova Cond Light</vt:lpstr>
      <vt:lpstr>Basiersquare Webfont</vt:lpstr>
      <vt:lpstr>Calibri</vt:lpstr>
      <vt:lpstr>Calibri Light</vt:lpstr>
      <vt:lpstr>Courier New</vt:lpstr>
      <vt:lpstr>Söhne</vt:lpstr>
      <vt:lpstr>Times New Roman</vt:lpstr>
      <vt:lpstr>Wingdings</vt:lpstr>
      <vt:lpstr>Office Theme</vt:lpstr>
      <vt:lpstr>PowerPoint Presentation</vt:lpstr>
      <vt:lpstr>PowerPoint Presentation</vt:lpstr>
      <vt:lpstr>Resources for this lecture</vt:lpstr>
      <vt:lpstr>PowerPoint Presentation</vt:lpstr>
      <vt:lpstr>What is Intelligence?</vt:lpstr>
      <vt:lpstr>What is Artificial Intelligence?</vt:lpstr>
      <vt:lpstr>What is Artificial Intelligence? More Definitions</vt:lpstr>
      <vt:lpstr>What is Artificial Intelligence?  Four Main Approaches that have been followed, each by different people with different methods.</vt:lpstr>
      <vt:lpstr>PowerPoint Presentation</vt:lpstr>
      <vt:lpstr>What is Artificial Intelligence?</vt:lpstr>
      <vt:lpstr>Systems that Act Like Humans … ?!</vt:lpstr>
      <vt:lpstr>Systems that Act Like Humans</vt:lpstr>
      <vt:lpstr>Systems that Act Like Humans</vt:lpstr>
      <vt:lpstr>Total Turing Test?</vt:lpstr>
      <vt:lpstr>Total Turing Test?</vt:lpstr>
      <vt:lpstr>Total Turing Test?</vt:lpstr>
      <vt:lpstr>The Chinese Room Argument John Rogers Searle (born July 31, 1932) is an American philosopher</vt:lpstr>
      <vt:lpstr>The Chinese Room Argument (Continued)</vt:lpstr>
      <vt:lpstr>The Chinese Room Argument (Continued)</vt:lpstr>
      <vt:lpstr>The Chinese Room Argument (Continued)</vt:lpstr>
      <vt:lpstr>Types of AI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GoogleEltaweel</cp:lastModifiedBy>
  <cp:revision>76</cp:revision>
  <dcterms:created xsi:type="dcterms:W3CDTF">2023-04-29T09:08:23Z</dcterms:created>
  <dcterms:modified xsi:type="dcterms:W3CDTF">2025-02-03T02:33:11Z</dcterms:modified>
</cp:coreProperties>
</file>